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theme/theme4.xml" ContentType="application/vnd.openxmlformats-officedocument.theme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theme/theme5.xml" ContentType="application/vnd.openxmlformats-officedocument.theme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ppt/theme/theme8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812" r:id="rId2"/>
    <p:sldMasterId id="2147484571" r:id="rId3"/>
    <p:sldMasterId id="2147485714" r:id="rId4"/>
    <p:sldMasterId id="2147488289" r:id="rId5"/>
    <p:sldMasterId id="2147488302" r:id="rId6"/>
  </p:sldMasterIdLst>
  <p:notesMasterIdLst>
    <p:notesMasterId r:id="rId30"/>
  </p:notesMasterIdLst>
  <p:handoutMasterIdLst>
    <p:handoutMasterId r:id="rId31"/>
  </p:handoutMasterIdLst>
  <p:sldIdLst>
    <p:sldId id="4681" r:id="rId7"/>
    <p:sldId id="4788" r:id="rId8"/>
    <p:sldId id="4791" r:id="rId9"/>
    <p:sldId id="4816" r:id="rId10"/>
    <p:sldId id="4818" r:id="rId11"/>
    <p:sldId id="4794" r:id="rId12"/>
    <p:sldId id="4819" r:id="rId13"/>
    <p:sldId id="4793" r:id="rId14"/>
    <p:sldId id="4820" r:id="rId15"/>
    <p:sldId id="4838" r:id="rId16"/>
    <p:sldId id="4839" r:id="rId17"/>
    <p:sldId id="4840" r:id="rId18"/>
    <p:sldId id="4841" r:id="rId19"/>
    <p:sldId id="4842" r:id="rId20"/>
    <p:sldId id="4844" r:id="rId21"/>
    <p:sldId id="4843" r:id="rId22"/>
    <p:sldId id="4845" r:id="rId23"/>
    <p:sldId id="4847" r:id="rId24"/>
    <p:sldId id="4848" r:id="rId25"/>
    <p:sldId id="4795" r:id="rId26"/>
    <p:sldId id="4849" r:id="rId27"/>
    <p:sldId id="4796" r:id="rId28"/>
    <p:sldId id="4851" r:id="rId2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9AA"/>
    <a:srgbClr val="FFC1B3"/>
    <a:srgbClr val="FFEEEF"/>
    <a:srgbClr val="FFDBD8"/>
    <a:srgbClr val="D77A0B"/>
    <a:srgbClr val="FF920C"/>
    <a:srgbClr val="7F7F7F"/>
    <a:srgbClr val="BFBFBF"/>
    <a:srgbClr val="D3EDCE"/>
    <a:srgbClr val="8FAAD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966" autoAdjust="0"/>
    <p:restoredTop sz="80899" autoAdjust="0"/>
  </p:normalViewPr>
  <p:slideViewPr>
    <p:cSldViewPr>
      <p:cViewPr varScale="1">
        <p:scale>
          <a:sx n="125" d="100"/>
          <a:sy n="125" d="100"/>
        </p:scale>
        <p:origin x="3488" y="1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5" d="100"/>
          <a:sy n="85" d="100"/>
        </p:scale>
        <p:origin x="3408" y="108"/>
      </p:cViewPr>
      <p:guideLst>
        <p:guide orient="horz" pos="2928"/>
        <p:guide pos="220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slide" Target="slides/slide20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5.xml"/><Relationship Id="rId34" Type="http://schemas.openxmlformats.org/officeDocument/2006/relationships/theme" Target="theme/theme1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slide" Target="slides/slide19.xml"/><Relationship Id="rId33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openxmlformats.org/officeDocument/2006/relationships/slide" Target="slides/slide23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24" Type="http://schemas.openxmlformats.org/officeDocument/2006/relationships/slide" Target="slides/slide18.xml"/><Relationship Id="rId32" Type="http://schemas.openxmlformats.org/officeDocument/2006/relationships/presProps" Target="presProp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slide" Target="slides/slide22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31" Type="http://schemas.openxmlformats.org/officeDocument/2006/relationships/handoutMaster" Target="handoutMasters/handoutMaster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slide" Target="slides/slide21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Relationship Id="rId8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AC167E78-EA36-40A1-A9A0-B443C6CB1F60}" type="datetimeFigureOut">
              <a:rPr lang="en-US" smtClean="0"/>
              <a:pPr/>
              <a:t>4/15/21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1E401BE2-F7AC-4C50-A6E5-F6C806E13D7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62981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88D89EF4-2B2A-4F54-A6DD-1EB35DCF17B3}" type="datetimeFigureOut">
              <a:rPr lang="en-US" smtClean="0"/>
              <a:pPr/>
              <a:t>4/15/21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AB959945-7217-484B-8E74-88DC87A74BB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80705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959945-7217-484B-8E74-88DC87A74BB0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1758603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701794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H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730842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H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183646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H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952104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72431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H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191212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134677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H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392290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H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16222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H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15519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endParaRPr lang="en-CH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868379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H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850318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72869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H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5346171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959945-7217-484B-8E74-88DC87A74BB0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3276740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419775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H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696216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H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423642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H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58787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H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777763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542665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H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68067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3"/>
          <p:cNvSpPr>
            <a:spLocks noChangeArrowheads="1"/>
          </p:cNvSpPr>
          <p:nvPr/>
        </p:nvSpPr>
        <p:spPr bwMode="auto">
          <a:xfrm>
            <a:off x="457200" y="1123950"/>
            <a:ext cx="8229600" cy="914400"/>
          </a:xfrm>
          <a:custGeom>
            <a:avLst/>
            <a:gdLst/>
            <a:ahLst/>
            <a:cxnLst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25400" cap="flat" cmpd="sng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457200" y="3371850"/>
            <a:ext cx="8229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Line 10"/>
          <p:cNvSpPr>
            <a:spLocks noChangeShapeType="1"/>
          </p:cNvSpPr>
          <p:nvPr userDrawn="1"/>
        </p:nvSpPr>
        <p:spPr bwMode="auto">
          <a:xfrm>
            <a:off x="8686800" y="2457450"/>
            <a:ext cx="0" cy="914400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137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524000"/>
            <a:ext cx="7924800" cy="17526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altLang="en-US"/>
              <a:t>Click to edit Master title style</a:t>
            </a:r>
          </a:p>
        </p:txBody>
      </p:sp>
      <p:sp>
        <p:nvSpPr>
          <p:cNvPr id="10137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5800" y="3581400"/>
            <a:ext cx="78486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 altLang="en-US"/>
              <a:t>Click to edit Master subtitle style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Garamond" pitchFamily="18" charset="0"/>
              </a:defRPr>
            </a:lvl1pPr>
          </a:lstStyle>
          <a:p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3638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/>
            </a:lvl1pPr>
          </a:lstStyle>
          <a:p>
            <a:fld id="{7341D3D9-3FE8-4025-BF66-8DAB1ABB951F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44DDA66-0DFC-412A-A4B0-EFE91F0913E7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86550" y="152400"/>
            <a:ext cx="2152650" cy="6096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8600" y="152400"/>
            <a:ext cx="6305550" cy="60960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D1F9A79-97CD-456A-8962-B51E5744B9CD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3"/>
          <p:cNvSpPr>
            <a:spLocks noChangeArrowheads="1"/>
          </p:cNvSpPr>
          <p:nvPr/>
        </p:nvSpPr>
        <p:spPr bwMode="auto">
          <a:xfrm>
            <a:off x="457200" y="1123950"/>
            <a:ext cx="8229600" cy="914400"/>
          </a:xfrm>
          <a:custGeom>
            <a:avLst/>
            <a:gdLst/>
            <a:ahLst/>
            <a:cxnLst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25400" cap="flat" cmpd="sng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endParaRPr lang="en-US">
              <a:solidFill>
                <a:srgbClr val="000000"/>
              </a:solidFill>
              <a:latin typeface="Tahoma"/>
            </a:endParaRPr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457200" y="3371850"/>
            <a:ext cx="8229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srgbClr val="000000"/>
              </a:solidFill>
              <a:latin typeface="Tahoma"/>
            </a:endParaRPr>
          </a:p>
        </p:txBody>
      </p:sp>
      <p:sp>
        <p:nvSpPr>
          <p:cNvPr id="6" name="Line 10"/>
          <p:cNvSpPr>
            <a:spLocks noChangeShapeType="1"/>
          </p:cNvSpPr>
          <p:nvPr userDrawn="1"/>
        </p:nvSpPr>
        <p:spPr bwMode="auto">
          <a:xfrm>
            <a:off x="8686800" y="2457450"/>
            <a:ext cx="0" cy="914400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srgbClr val="000000"/>
              </a:solidFill>
              <a:latin typeface="Tahoma"/>
            </a:endParaRPr>
          </a:p>
        </p:txBody>
      </p:sp>
      <p:sp>
        <p:nvSpPr>
          <p:cNvPr id="10137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524000"/>
            <a:ext cx="7924800" cy="17526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altLang="en-US"/>
              <a:t>Click to edit Master title style</a:t>
            </a:r>
          </a:p>
        </p:txBody>
      </p:sp>
      <p:sp>
        <p:nvSpPr>
          <p:cNvPr id="10137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5800" y="3581400"/>
            <a:ext cx="78486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 altLang="en-US"/>
              <a:t>Click to edit Master subtitle style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Garamond" pitchFamily="18" charset="0"/>
              </a:defRPr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3638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/>
            </a:lvl1pPr>
          </a:lstStyle>
          <a:p>
            <a:fld id="{7341D3D9-3FE8-4025-BF66-8DAB1ABB951F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1737585"/>
      </p:ext>
    </p:extLst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23594FA-E141-4234-AE05-360401972BE7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3594966"/>
      </p:ext>
    </p:extLst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7AC7BA1-BEA2-40AF-9056-44DC8C985687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3963788"/>
      </p:ext>
    </p:extLst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1371600"/>
            <a:ext cx="42291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1371600"/>
            <a:ext cx="42291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4D2BBBE-2A44-4D16-8758-0239282DCC58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0197620"/>
      </p:ext>
    </p:extLst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8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5FD5635-BCCD-45D2-B61E-320731E13B17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4914348"/>
      </p:ext>
    </p:extLst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4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18A7077-2B78-4FB5-8F56-24239751AEF0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0563103"/>
      </p:ext>
    </p:extLst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3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E86574E-FA2E-425B-A84C-39F9592E9ECB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0163028"/>
      </p:ext>
    </p:extLst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148CFD0-6DDB-45F0-A989-9F5CE648BC1E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337853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029"/>
          <p:cNvSpPr>
            <a:spLocks noGrp="1" noChangeArrowheads="1"/>
          </p:cNvSpPr>
          <p:nvPr>
            <p:ph type="ftr" sz="quarter" idx="10"/>
          </p:nvPr>
        </p:nvSpPr>
        <p:spPr>
          <a:xfrm>
            <a:off x="3124200" y="6515297"/>
            <a:ext cx="2895600" cy="283885"/>
          </a:xfrm>
          <a:ln/>
        </p:spPr>
        <p:txBody>
          <a:bodyPr anchor="ctr"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Rectangle 1030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6718676" y="6501102"/>
            <a:ext cx="2133600" cy="312274"/>
          </a:xfrm>
          <a:ln/>
        </p:spPr>
        <p:txBody>
          <a:bodyPr anchor="ctr"/>
          <a:lstStyle>
            <a:lvl1pPr>
              <a:defRPr sz="1400"/>
            </a:lvl1pPr>
          </a:lstStyle>
          <a:p>
            <a:fld id="{323594FA-E141-4234-AE05-360401972BE7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E97B092-8552-4BA4-B0E1-CE51B98A2A2D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1889560"/>
      </p:ext>
    </p:extLst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44DDA66-0DFC-412A-A4B0-EFE91F0913E7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7858197"/>
      </p:ext>
    </p:extLst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86550" y="152400"/>
            <a:ext cx="2152650" cy="6096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8600" y="152400"/>
            <a:ext cx="6305550" cy="60960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D1F9A79-97CD-456A-8962-B51E5744B9CD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2321076"/>
      </p:ext>
    </p:extLst>
  </p:cSld>
  <p:clrMapOvr>
    <a:masterClrMapping/>
  </p:clrMapOvr>
  <p:transition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3"/>
          <p:cNvSpPr>
            <a:spLocks noChangeArrowheads="1"/>
          </p:cNvSpPr>
          <p:nvPr/>
        </p:nvSpPr>
        <p:spPr bwMode="auto">
          <a:xfrm>
            <a:off x="457200" y="1123950"/>
            <a:ext cx="8229600" cy="914400"/>
          </a:xfrm>
          <a:custGeom>
            <a:avLst/>
            <a:gdLst/>
            <a:ahLst/>
            <a:cxnLst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25400" cap="flat" cmpd="sng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endParaRPr lang="en-US">
              <a:solidFill>
                <a:srgbClr val="000000"/>
              </a:solidFill>
              <a:latin typeface="Tahoma"/>
            </a:endParaRPr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457200" y="3371850"/>
            <a:ext cx="8229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srgbClr val="000000"/>
              </a:solidFill>
              <a:latin typeface="Tahoma"/>
            </a:endParaRPr>
          </a:p>
        </p:txBody>
      </p:sp>
      <p:sp>
        <p:nvSpPr>
          <p:cNvPr id="6" name="Line 10"/>
          <p:cNvSpPr>
            <a:spLocks noChangeShapeType="1"/>
          </p:cNvSpPr>
          <p:nvPr userDrawn="1"/>
        </p:nvSpPr>
        <p:spPr bwMode="auto">
          <a:xfrm>
            <a:off x="8686800" y="2457450"/>
            <a:ext cx="0" cy="914400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srgbClr val="000000"/>
              </a:solidFill>
              <a:latin typeface="Tahoma"/>
            </a:endParaRPr>
          </a:p>
        </p:txBody>
      </p:sp>
      <p:sp>
        <p:nvSpPr>
          <p:cNvPr id="10137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524000"/>
            <a:ext cx="7924800" cy="17526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altLang="en-US"/>
              <a:t>Click to edit Master title style</a:t>
            </a:r>
          </a:p>
        </p:txBody>
      </p:sp>
      <p:sp>
        <p:nvSpPr>
          <p:cNvPr id="10137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5800" y="3581400"/>
            <a:ext cx="78486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 altLang="en-US"/>
              <a:t>Click to edit Master subtitle style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Garamond" pitchFamily="18" charset="0"/>
              </a:defRPr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3638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/>
            </a:lvl1pPr>
          </a:lstStyle>
          <a:p>
            <a:fld id="{7341D3D9-3FE8-4025-BF66-8DAB1ABB951F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7987462"/>
      </p:ext>
    </p:extLst>
  </p:cSld>
  <p:clrMapOvr>
    <a:masterClrMapping/>
  </p:clrMapOvr>
  <p:transition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23594FA-E141-4234-AE05-360401972BE7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7334739"/>
      </p:ext>
    </p:extLst>
  </p:cSld>
  <p:clrMapOvr>
    <a:masterClrMapping/>
  </p:clrMapOvr>
  <p:transition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7AC7BA1-BEA2-40AF-9056-44DC8C985687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8974618"/>
      </p:ext>
    </p:extLst>
  </p:cSld>
  <p:clrMapOvr>
    <a:masterClrMapping/>
  </p:clrMapOvr>
  <p:transition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1371600"/>
            <a:ext cx="42291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1371600"/>
            <a:ext cx="42291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4D2BBBE-2A44-4D16-8758-0239282DCC58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148924"/>
      </p:ext>
    </p:extLst>
  </p:cSld>
  <p:clrMapOvr>
    <a:masterClrMapping/>
  </p:clrMapOvr>
  <p:transition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8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5FD5635-BCCD-45D2-B61E-320731E13B17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6244487"/>
      </p:ext>
    </p:extLst>
  </p:cSld>
  <p:clrMapOvr>
    <a:masterClrMapping/>
  </p:clrMapOvr>
  <p:transition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4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18A7077-2B78-4FB5-8F56-24239751AEF0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7776866"/>
      </p:ext>
    </p:extLst>
  </p:cSld>
  <p:clrMapOvr>
    <a:masterClrMapping/>
  </p:clrMapOvr>
  <p:transition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3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E86574E-FA2E-425B-A84C-39F9592E9ECB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9915277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7AC7BA1-BEA2-40AF-9056-44DC8C985687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148CFD0-6DDB-45F0-A989-9F5CE648BC1E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3009747"/>
      </p:ext>
    </p:extLst>
  </p:cSld>
  <p:clrMapOvr>
    <a:masterClrMapping/>
  </p:clrMapOvr>
  <p:transition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E97B092-8552-4BA4-B0E1-CE51B98A2A2D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938578"/>
      </p:ext>
    </p:extLst>
  </p:cSld>
  <p:clrMapOvr>
    <a:masterClrMapping/>
  </p:clrMapOvr>
  <p:transition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44DDA66-0DFC-412A-A4B0-EFE91F0913E7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996562"/>
      </p:ext>
    </p:extLst>
  </p:cSld>
  <p:clrMapOvr>
    <a:masterClrMapping/>
  </p:clrMapOvr>
  <p:transition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86550" y="152400"/>
            <a:ext cx="2152650" cy="6096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8600" y="152400"/>
            <a:ext cx="6305550" cy="60960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D1F9A79-97CD-456A-8962-B51E5744B9CD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9823875"/>
      </p:ext>
    </p:extLst>
  </p:cSld>
  <p:clrMapOvr>
    <a:masterClrMapping/>
  </p:clrMapOvr>
  <p:transition/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safari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975" y="6411913"/>
            <a:ext cx="1025525" cy="296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1029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1030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FCE054-F1E5-374D-A24E-887477C05326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1175784"/>
      </p:ext>
    </p:extLst>
  </p:cSld>
  <p:clrMapOvr>
    <a:masterClrMapping/>
  </p:clrMapOvr>
  <p:transition/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92004D-7284-C244-B275-AB956C66515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7124249"/>
      </p:ext>
    </p:extLst>
  </p:cSld>
  <p:clrMapOvr>
    <a:masterClrMapping/>
  </p:clrMapOvr>
  <p:transition/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9817D1-13B0-D341-B1C4-34616D3933B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7265628"/>
      </p:ext>
    </p:extLst>
  </p:cSld>
  <p:clrMapOvr>
    <a:masterClrMapping/>
  </p:clrMapOvr>
  <p:transition/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1371600"/>
            <a:ext cx="42291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1371600"/>
            <a:ext cx="42291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067096-FD7F-A949-B565-8298951E6B8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76231"/>
      </p:ext>
    </p:extLst>
  </p:cSld>
  <p:clrMapOvr>
    <a:masterClrMapping/>
  </p:clrMapOvr>
  <p:transition/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1077C3-3C60-8640-A1DD-3718D4D0D74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1575383"/>
      </p:ext>
    </p:extLst>
  </p:cSld>
  <p:clrMapOvr>
    <a:masterClrMapping/>
  </p:clrMapOvr>
  <p:transition/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D41FDD-73B6-EC4A-BB35-BA0C8CCC36C9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5011113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1371600"/>
            <a:ext cx="42291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1371600"/>
            <a:ext cx="42291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4D2BBBE-2A44-4D16-8758-0239282DCC58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/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8D2B92-4EF8-0940-9F90-1D39CCADBD7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1265468"/>
      </p:ext>
    </p:extLst>
  </p:cSld>
  <p:clrMapOvr>
    <a:masterClrMapping/>
  </p:clrMapOvr>
  <p:transition/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24B1A2-EC3E-4448-972E-E198354A3E4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4952016"/>
      </p:ext>
    </p:extLst>
  </p:cSld>
  <p:clrMapOvr>
    <a:masterClrMapping/>
  </p:clrMapOvr>
  <p:transition/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5B71B7-33A4-004A-B24D-5E8A20C1D7A0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4853053"/>
      </p:ext>
    </p:extLst>
  </p:cSld>
  <p:clrMapOvr>
    <a:masterClrMapping/>
  </p:clrMapOvr>
  <p:transition/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5EE445-AD48-2049-A03E-4C865681EA4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292141"/>
      </p:ext>
    </p:extLst>
  </p:cSld>
  <p:clrMapOvr>
    <a:masterClrMapping/>
  </p:clrMapOvr>
  <p:transition/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86550" y="152400"/>
            <a:ext cx="2152650" cy="6096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8600" y="152400"/>
            <a:ext cx="6305550" cy="60960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8603A9-60B6-0741-B15F-17172804C19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273888"/>
      </p:ext>
    </p:extLst>
  </p:cSld>
  <p:clrMapOvr>
    <a:masterClrMapping/>
  </p:clrMapOvr>
  <p:transition/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52400"/>
            <a:ext cx="8610600" cy="10668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228600" y="1371600"/>
            <a:ext cx="8610600" cy="48768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66D58A-9B40-E846-A790-9B6CD5A5859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9410633"/>
      </p:ext>
    </p:extLst>
  </p:cSld>
  <p:clrMapOvr>
    <a:masterClrMapping/>
  </p:clrMapOvr>
  <p:transition/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7">
            <a:extLst>
              <a:ext uri="{FF2B5EF4-FFF2-40B4-BE49-F238E27FC236}">
                <a16:creationId xmlns:a16="http://schemas.microsoft.com/office/drawing/2014/main" id="{8AD672FA-6339-CE41-9F07-09C3D4EAFF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1123950"/>
            <a:ext cx="8229600" cy="914400"/>
          </a:xfrm>
          <a:custGeom>
            <a:avLst/>
            <a:gdLst>
              <a:gd name="T0" fmla="*/ 0 w 1000"/>
              <a:gd name="T1" fmla="*/ 2147483646 h 1000"/>
              <a:gd name="T2" fmla="*/ 0 w 1000"/>
              <a:gd name="T3" fmla="*/ 0 h 1000"/>
              <a:gd name="T4" fmla="*/ 2147483646 w 1000"/>
              <a:gd name="T5" fmla="*/ 0 h 10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25400" cap="flat" cmpd="sng">
            <a:solidFill>
              <a:schemeClr val="accent1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5" name="Line 8">
            <a:extLst>
              <a:ext uri="{FF2B5EF4-FFF2-40B4-BE49-F238E27FC236}">
                <a16:creationId xmlns:a16="http://schemas.microsoft.com/office/drawing/2014/main" id="{8A9478E9-6D3F-3141-A5A1-C884727CF6F8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200" y="3371850"/>
            <a:ext cx="8229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6" name="Line 10">
            <a:extLst>
              <a:ext uri="{FF2B5EF4-FFF2-40B4-BE49-F238E27FC236}">
                <a16:creationId xmlns:a16="http://schemas.microsoft.com/office/drawing/2014/main" id="{7CA3EB0D-EA22-834D-9D29-4A066205305E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8686800" y="2457450"/>
            <a:ext cx="0" cy="914400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10137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524000"/>
            <a:ext cx="7924800" cy="1752600"/>
          </a:xfrm>
        </p:spPr>
        <p:txBody>
          <a:bodyPr/>
          <a:lstStyle>
            <a:lvl1pPr>
              <a:defRPr sz="4800">
                <a:latin typeface="Cambria" panose="02040503050406030204" pitchFamily="18" charset="0"/>
              </a:defRPr>
            </a:lvl1pPr>
          </a:lstStyle>
          <a:p>
            <a:r>
              <a:rPr lang="en-US" altLang="en-US"/>
              <a:t>Click to edit Master title style</a:t>
            </a:r>
          </a:p>
        </p:txBody>
      </p:sp>
      <p:sp>
        <p:nvSpPr>
          <p:cNvPr id="10137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5800" y="3581400"/>
            <a:ext cx="78486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>
                <a:latin typeface="Cambria" panose="02040503050406030204" pitchFamily="18" charset="0"/>
              </a:defRPr>
            </a:lvl1pPr>
          </a:lstStyle>
          <a:p>
            <a:r>
              <a:rPr lang="en-US" altLang="en-US"/>
              <a:t>Click to edit Master subtitle style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F2025DFA-C983-F343-95CF-857FE2DECA6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itchFamily="-106" charset="0"/>
              </a:defRPr>
            </a:lvl1pPr>
          </a:lstStyle>
          <a:p>
            <a:pPr>
              <a:defRPr/>
            </a:pPr>
            <a:r>
              <a:rPr lang="en-US"/>
              <a:t>Efficient Runahead Execution</a:t>
            </a:r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3485F640-0DE9-0C43-B145-E80A4A815CB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3638"/>
            <a:ext cx="2895600" cy="457200"/>
          </a:xfrm>
        </p:spPr>
        <p:txBody>
          <a:bodyPr/>
          <a:lstStyle>
            <a:lvl1pPr>
              <a:defRPr>
                <a:latin typeface="Cambria" panose="02040503050406030204" pitchFamily="18" charset="0"/>
              </a:defRPr>
            </a:lvl1pPr>
          </a:lstStyle>
          <a:p>
            <a:pPr>
              <a:defRPr/>
            </a:pPr>
            <a:endParaRPr lang="en-US" altLang="en-US">
              <a:ea typeface="Cambria" panose="02040503050406030204" pitchFamily="18" charset="0"/>
            </a:endParaRP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A863ED2B-36DB-A641-AB6F-11943435264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>
                <a:latin typeface="Cambria" panose="02040503050406030204" pitchFamily="18" charset="0"/>
              </a:defRPr>
            </a:lvl1pPr>
          </a:lstStyle>
          <a:p>
            <a:pPr>
              <a:defRPr/>
            </a:pPr>
            <a:fld id="{1DD8A012-9FFD-AF43-993B-1B5111DE884D}" type="slidenum">
              <a:rPr lang="en-US" altLang="en-US" smtClean="0">
                <a:ea typeface="Cambria" panose="02040503050406030204" pitchFamily="18" charset="0"/>
              </a:rPr>
              <a:pPr>
                <a:defRPr/>
              </a:pPr>
              <a:t>‹#›</a:t>
            </a:fld>
            <a:endParaRPr lang="en-US" altLang="en-US"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6927301"/>
      </p:ext>
    </p:extLst>
  </p:cSld>
  <p:clrMapOvr>
    <a:masterClrMapping/>
  </p:clrMapOvr>
  <p:transition/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54528"/>
            <a:ext cx="8610600" cy="718127"/>
          </a:xfrm>
        </p:spPr>
        <p:txBody>
          <a:bodyPr anchor="ctr"/>
          <a:lstStyle>
            <a:lvl1pPr>
              <a:defRPr sz="2800">
                <a:latin typeface="Cambria" panose="02040503050406030204" pitchFamily="18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08721"/>
            <a:ext cx="8610600" cy="5544616"/>
          </a:xfrm>
        </p:spPr>
        <p:txBody>
          <a:bodyPr/>
          <a:lstStyle>
            <a:lvl1pPr>
              <a:defRPr>
                <a:latin typeface="Cambria" panose="02040503050406030204" pitchFamily="18" charset="0"/>
              </a:defRPr>
            </a:lvl1pPr>
            <a:lvl2pPr>
              <a:defRPr sz="2000">
                <a:latin typeface="Cambria" panose="02040503050406030204" pitchFamily="18" charset="0"/>
              </a:defRPr>
            </a:lvl2pPr>
            <a:lvl3pPr>
              <a:defRPr sz="1800">
                <a:latin typeface="Cambria" panose="02040503050406030204" pitchFamily="18" charset="0"/>
              </a:defRPr>
            </a:lvl3pPr>
            <a:lvl4pPr>
              <a:defRPr sz="1800">
                <a:latin typeface="Cambria" panose="02040503050406030204" pitchFamily="18" charset="0"/>
              </a:defRPr>
            </a:lvl4pPr>
            <a:lvl5pPr>
              <a:defRPr sz="1800">
                <a:latin typeface="Cambria" panose="02040503050406030204" pitchFamily="18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Rectangle 1029">
            <a:extLst>
              <a:ext uri="{FF2B5EF4-FFF2-40B4-BE49-F238E27FC236}">
                <a16:creationId xmlns:a16="http://schemas.microsoft.com/office/drawing/2014/main" id="{487A28DB-EB70-C549-9CBF-EC5A384A4B5F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xfrm>
            <a:off x="3124200" y="6568869"/>
            <a:ext cx="2895600" cy="180256"/>
          </a:xfrm>
          <a:ln/>
        </p:spPr>
        <p:txBody>
          <a:bodyPr anchor="ctr"/>
          <a:lstStyle>
            <a:lvl1pPr>
              <a:defRPr>
                <a:latin typeface="Cambria" panose="02040503050406030204" pitchFamily="18" charset="0"/>
              </a:defRPr>
            </a:lvl1pPr>
          </a:lstStyle>
          <a:p>
            <a:pPr>
              <a:defRPr/>
            </a:pPr>
            <a:endParaRPr lang="en-US" altLang="en-US" dirty="0">
              <a:ea typeface="Cambria" panose="02040503050406030204" pitchFamily="18" charset="0"/>
            </a:endParaRPr>
          </a:p>
        </p:txBody>
      </p:sp>
      <p:sp>
        <p:nvSpPr>
          <p:cNvPr id="5" name="Rectangle 1030">
            <a:extLst>
              <a:ext uri="{FF2B5EF4-FFF2-40B4-BE49-F238E27FC236}">
                <a16:creationId xmlns:a16="http://schemas.microsoft.com/office/drawing/2014/main" id="{D7420B76-A099-C64B-9B67-800067521FE6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xfrm>
            <a:off x="6804248" y="6525343"/>
            <a:ext cx="2133600" cy="267309"/>
          </a:xfrm>
          <a:ln/>
        </p:spPr>
        <p:txBody>
          <a:bodyPr anchor="ctr"/>
          <a:lstStyle>
            <a:lvl1pPr>
              <a:defRPr>
                <a:latin typeface="Cambria" panose="02040503050406030204" pitchFamily="18" charset="0"/>
              </a:defRPr>
            </a:lvl1pPr>
          </a:lstStyle>
          <a:p>
            <a:pPr>
              <a:defRPr/>
            </a:pPr>
            <a:fld id="{2F90E66B-D170-A84B-AD98-A0D06085EB20}" type="slidenum">
              <a:rPr lang="en-US" altLang="en-US" smtClean="0">
                <a:ea typeface="Cambria" panose="02040503050406030204" pitchFamily="18" charset="0"/>
              </a:rPr>
              <a:pPr>
                <a:defRPr/>
              </a:pPr>
              <a:t>‹#›</a:t>
            </a:fld>
            <a:endParaRPr lang="en-US" altLang="en-US"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2363991"/>
      </p:ext>
    </p:extLst>
  </p:cSld>
  <p:clrMapOvr>
    <a:masterClrMapping/>
  </p:clrMapOvr>
  <p:transition/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029">
            <a:extLst>
              <a:ext uri="{FF2B5EF4-FFF2-40B4-BE49-F238E27FC236}">
                <a16:creationId xmlns:a16="http://schemas.microsoft.com/office/drawing/2014/main" id="{68F6DD82-5894-9443-AFB2-2DB6F31FE4FC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1030">
            <a:extLst>
              <a:ext uri="{FF2B5EF4-FFF2-40B4-BE49-F238E27FC236}">
                <a16:creationId xmlns:a16="http://schemas.microsoft.com/office/drawing/2014/main" id="{B90B67BC-4A11-FE42-9669-EFCCA2F1F040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CD8E6A-C3E3-D64A-BDB1-C1623B5F98F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00295798"/>
      </p:ext>
    </p:extLst>
  </p:cSld>
  <p:clrMapOvr>
    <a:masterClrMapping/>
  </p:clrMapOvr>
  <p:transition/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1371600"/>
            <a:ext cx="42291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1371600"/>
            <a:ext cx="42291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029">
            <a:extLst>
              <a:ext uri="{FF2B5EF4-FFF2-40B4-BE49-F238E27FC236}">
                <a16:creationId xmlns:a16="http://schemas.microsoft.com/office/drawing/2014/main" id="{0D1C58E8-B0C3-C044-8C95-923E64249185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1030">
            <a:extLst>
              <a:ext uri="{FF2B5EF4-FFF2-40B4-BE49-F238E27FC236}">
                <a16:creationId xmlns:a16="http://schemas.microsoft.com/office/drawing/2014/main" id="{2CFD7574-337C-D849-80E5-5F4A5D4D1A24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5F5822-869C-614B-8FBD-5D7C2F57C28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86877526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5FD5635-BCCD-45D2-B61E-320731E13B17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/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1029">
            <a:extLst>
              <a:ext uri="{FF2B5EF4-FFF2-40B4-BE49-F238E27FC236}">
                <a16:creationId xmlns:a16="http://schemas.microsoft.com/office/drawing/2014/main" id="{34AFD789-89FA-8642-8359-527022AA9EDA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1030">
            <a:extLst>
              <a:ext uri="{FF2B5EF4-FFF2-40B4-BE49-F238E27FC236}">
                <a16:creationId xmlns:a16="http://schemas.microsoft.com/office/drawing/2014/main" id="{8B38C27A-4594-7142-8DD1-0B5D92B48620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3FE3E7-3301-EC4F-BAF4-DA08D63D48A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61425916"/>
      </p:ext>
    </p:extLst>
  </p:cSld>
  <p:clrMapOvr>
    <a:masterClrMapping/>
  </p:clrMapOvr>
  <p:transition/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1029">
            <a:extLst>
              <a:ext uri="{FF2B5EF4-FFF2-40B4-BE49-F238E27FC236}">
                <a16:creationId xmlns:a16="http://schemas.microsoft.com/office/drawing/2014/main" id="{4179D247-6FE5-2446-843D-38D2BFBB796B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1030">
            <a:extLst>
              <a:ext uri="{FF2B5EF4-FFF2-40B4-BE49-F238E27FC236}">
                <a16:creationId xmlns:a16="http://schemas.microsoft.com/office/drawing/2014/main" id="{9D05C15A-9ECB-1649-A20E-D8040C8C8D09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EA160B-8660-A04F-9AB1-52C56219BFB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84227593"/>
      </p:ext>
    </p:extLst>
  </p:cSld>
  <p:clrMapOvr>
    <a:masterClrMapping/>
  </p:clrMapOvr>
  <p:transition/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29">
            <a:extLst>
              <a:ext uri="{FF2B5EF4-FFF2-40B4-BE49-F238E27FC236}">
                <a16:creationId xmlns:a16="http://schemas.microsoft.com/office/drawing/2014/main" id="{1B6342D5-357A-B242-98F7-B5A4AF276323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1030">
            <a:extLst>
              <a:ext uri="{FF2B5EF4-FFF2-40B4-BE49-F238E27FC236}">
                <a16:creationId xmlns:a16="http://schemas.microsoft.com/office/drawing/2014/main" id="{44C803E1-C885-104B-9026-B620951D1F62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60C3CB-FFC5-2943-86BB-92490FEA3C8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28814445"/>
      </p:ext>
    </p:extLst>
  </p:cSld>
  <p:clrMapOvr>
    <a:masterClrMapping/>
  </p:clrMapOvr>
  <p:transition/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029">
            <a:extLst>
              <a:ext uri="{FF2B5EF4-FFF2-40B4-BE49-F238E27FC236}">
                <a16:creationId xmlns:a16="http://schemas.microsoft.com/office/drawing/2014/main" id="{CC452122-67F4-254F-90B7-EEFE7EA78B43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1030">
            <a:extLst>
              <a:ext uri="{FF2B5EF4-FFF2-40B4-BE49-F238E27FC236}">
                <a16:creationId xmlns:a16="http://schemas.microsoft.com/office/drawing/2014/main" id="{7F7320F4-1D75-6A47-971C-DF47D1A08DF5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60F1EE-C46E-A64A-BA91-3AC0D2DB9FD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12173657"/>
      </p:ext>
    </p:extLst>
  </p:cSld>
  <p:clrMapOvr>
    <a:masterClrMapping/>
  </p:clrMapOvr>
  <p:transition/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029">
            <a:extLst>
              <a:ext uri="{FF2B5EF4-FFF2-40B4-BE49-F238E27FC236}">
                <a16:creationId xmlns:a16="http://schemas.microsoft.com/office/drawing/2014/main" id="{CFFCFE6C-36AF-E640-A2BC-E189297B94CB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1030">
            <a:extLst>
              <a:ext uri="{FF2B5EF4-FFF2-40B4-BE49-F238E27FC236}">
                <a16:creationId xmlns:a16="http://schemas.microsoft.com/office/drawing/2014/main" id="{4C43B765-AAD5-6F42-8D0C-1BD8EF5BD48D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F00F3A-745D-F649-9D38-49583842D18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97474163"/>
      </p:ext>
    </p:extLst>
  </p:cSld>
  <p:clrMapOvr>
    <a:masterClrMapping/>
  </p:clrMapOvr>
  <p:transition/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029">
            <a:extLst>
              <a:ext uri="{FF2B5EF4-FFF2-40B4-BE49-F238E27FC236}">
                <a16:creationId xmlns:a16="http://schemas.microsoft.com/office/drawing/2014/main" id="{9E8655C5-7BD0-3442-886E-234821E407DC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1030">
            <a:extLst>
              <a:ext uri="{FF2B5EF4-FFF2-40B4-BE49-F238E27FC236}">
                <a16:creationId xmlns:a16="http://schemas.microsoft.com/office/drawing/2014/main" id="{2604EF9B-850A-994A-A1C0-9E6E45BEAC8E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67DCD7-BC73-E847-B0C3-6A1166D4C5D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02836092"/>
      </p:ext>
    </p:extLst>
  </p:cSld>
  <p:clrMapOvr>
    <a:masterClrMapping/>
  </p:clrMapOvr>
  <p:transition/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86550" y="152400"/>
            <a:ext cx="2152650" cy="6096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8600" y="152400"/>
            <a:ext cx="6305550" cy="60960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029">
            <a:extLst>
              <a:ext uri="{FF2B5EF4-FFF2-40B4-BE49-F238E27FC236}">
                <a16:creationId xmlns:a16="http://schemas.microsoft.com/office/drawing/2014/main" id="{DDC2D6A6-7EB8-A34F-8DCF-4DEE370284E1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1030">
            <a:extLst>
              <a:ext uri="{FF2B5EF4-FFF2-40B4-BE49-F238E27FC236}">
                <a16:creationId xmlns:a16="http://schemas.microsoft.com/office/drawing/2014/main" id="{01D3AC6C-E0BA-8B4B-9078-28F01E1F537C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3DF811-9866-7545-B37C-ECEFF032CC5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82768300"/>
      </p:ext>
    </p:extLst>
  </p:cSld>
  <p:clrMapOvr>
    <a:masterClrMapping/>
  </p:clrMapOvr>
  <p:transition/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 preserve="1">
  <p:cSld name="Title, Clip 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52400"/>
            <a:ext cx="8610600" cy="10668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lipArt Placeholder 2"/>
          <p:cNvSpPr>
            <a:spLocks noGrp="1"/>
          </p:cNvSpPr>
          <p:nvPr>
            <p:ph type="clipArt" sz="half" idx="1"/>
          </p:nvPr>
        </p:nvSpPr>
        <p:spPr>
          <a:xfrm>
            <a:off x="228600" y="1371600"/>
            <a:ext cx="4229100" cy="48768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10100" y="1371600"/>
            <a:ext cx="4229100" cy="4876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029">
            <a:extLst>
              <a:ext uri="{FF2B5EF4-FFF2-40B4-BE49-F238E27FC236}">
                <a16:creationId xmlns:a16="http://schemas.microsoft.com/office/drawing/2014/main" id="{99FFBC4E-B5F7-684F-9032-173071980B90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1030">
            <a:extLst>
              <a:ext uri="{FF2B5EF4-FFF2-40B4-BE49-F238E27FC236}">
                <a16:creationId xmlns:a16="http://schemas.microsoft.com/office/drawing/2014/main" id="{A59679A0-D655-8B48-9C34-E461C1BCD408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974377-449D-1442-BFA7-E8E1157DE0F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1690250"/>
      </p:ext>
    </p:extLst>
  </p:cSld>
  <p:clrMapOvr>
    <a:masterClrMapping/>
  </p:clrMapOvr>
  <p:transition/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3"/>
          <p:cNvSpPr>
            <a:spLocks noChangeArrowheads="1"/>
          </p:cNvSpPr>
          <p:nvPr/>
        </p:nvSpPr>
        <p:spPr bwMode="auto">
          <a:xfrm>
            <a:off x="457200" y="1123950"/>
            <a:ext cx="8229600" cy="914400"/>
          </a:xfrm>
          <a:custGeom>
            <a:avLst/>
            <a:gdLst/>
            <a:ahLst/>
            <a:cxnLst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25400" cap="flat" cmpd="sng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457200" y="3371850"/>
            <a:ext cx="8229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Line 10"/>
          <p:cNvSpPr>
            <a:spLocks noChangeShapeType="1"/>
          </p:cNvSpPr>
          <p:nvPr userDrawn="1"/>
        </p:nvSpPr>
        <p:spPr bwMode="auto">
          <a:xfrm>
            <a:off x="8686800" y="2457450"/>
            <a:ext cx="0" cy="914400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137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524000"/>
            <a:ext cx="7924800" cy="17526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altLang="en-US"/>
              <a:t>Click to edit Master title style</a:t>
            </a:r>
          </a:p>
        </p:txBody>
      </p:sp>
      <p:sp>
        <p:nvSpPr>
          <p:cNvPr id="10137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5800" y="3581400"/>
            <a:ext cx="78486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 altLang="en-US"/>
              <a:t>Click to edit Master subtitle style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Garamond" pitchFamily="18" charset="0"/>
              </a:defRPr>
            </a:lvl1pPr>
          </a:lstStyle>
          <a:p>
            <a:endParaRPr lang="en-U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/>
            </a:lvl1pPr>
          </a:lstStyle>
          <a:p>
            <a:fld id="{7341D3D9-3FE8-4025-BF66-8DAB1ABB951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69539970"/>
      </p:ext>
    </p:extLst>
  </p:cSld>
  <p:clrMapOvr>
    <a:masterClrMapping/>
  </p:clrMapOvr>
  <p:transition/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23594FA-E141-4234-AE05-360401972BE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14565216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18A7077-2B78-4FB5-8F56-24239751AEF0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/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7AC7BA1-BEA2-40AF-9056-44DC8C98568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35628655"/>
      </p:ext>
    </p:extLst>
  </p:cSld>
  <p:clrMapOvr>
    <a:masterClrMapping/>
  </p:clrMapOvr>
  <p:transition/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1371600"/>
            <a:ext cx="42291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1371600"/>
            <a:ext cx="42291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4D2BBBE-2A44-4D16-8758-0239282DCC5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58660175"/>
      </p:ext>
    </p:extLst>
  </p:cSld>
  <p:clrMapOvr>
    <a:masterClrMapping/>
  </p:clrMapOvr>
  <p:transition/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5FD5635-BCCD-45D2-B61E-320731E13B1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12317388"/>
      </p:ext>
    </p:extLst>
  </p:cSld>
  <p:clrMapOvr>
    <a:masterClrMapping/>
  </p:clrMapOvr>
  <p:transition/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1029"/>
          <p:cNvSpPr>
            <a:spLocks noGrp="1" noChangeArrowheads="1"/>
          </p:cNvSpPr>
          <p:nvPr>
            <p:ph type="ftr" sz="quarter" idx="10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Juan Gómez Luna. NTNU Gjøvik, 16/August/2016</a:t>
            </a:r>
          </a:p>
        </p:txBody>
      </p:sp>
      <p:sp>
        <p:nvSpPr>
          <p:cNvPr id="4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18A7077-2B78-4FB5-8F56-24239751AEF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46606780"/>
      </p:ext>
    </p:extLst>
  </p:cSld>
  <p:clrMapOvr>
    <a:masterClrMapping/>
  </p:clrMapOvr>
  <p:transition/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29"/>
          <p:cNvSpPr>
            <a:spLocks noGrp="1" noChangeArrowheads="1"/>
          </p:cNvSpPr>
          <p:nvPr>
            <p:ph type="ftr" sz="quarter" idx="10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Juan Gómez Luna. NTNU Gjøvik, 16/August/2016</a:t>
            </a:r>
          </a:p>
        </p:txBody>
      </p:sp>
      <p:sp>
        <p:nvSpPr>
          <p:cNvPr id="3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E86574E-FA2E-425B-A84C-39F9592E9EC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295294"/>
      </p:ext>
    </p:extLst>
  </p:cSld>
  <p:clrMapOvr>
    <a:masterClrMapping/>
  </p:clrMapOvr>
  <p:transition/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029"/>
          <p:cNvSpPr>
            <a:spLocks noGrp="1" noChangeArrowheads="1"/>
          </p:cNvSpPr>
          <p:nvPr>
            <p:ph type="ftr" sz="quarter" idx="10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Juan Gómez Luna. NTNU Gjøvik, 16/August/2016</a:t>
            </a:r>
          </a:p>
        </p:txBody>
      </p:sp>
      <p:sp>
        <p:nvSpPr>
          <p:cNvPr id="6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148CFD0-6DDB-45F0-A989-9F5CE648BC1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87514320"/>
      </p:ext>
    </p:extLst>
  </p:cSld>
  <p:clrMapOvr>
    <a:masterClrMapping/>
  </p:clrMapOvr>
  <p:transition/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029"/>
          <p:cNvSpPr>
            <a:spLocks noGrp="1" noChangeArrowheads="1"/>
          </p:cNvSpPr>
          <p:nvPr>
            <p:ph type="ftr" sz="quarter" idx="10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Juan Gómez Luna. NTNU Gjøvik, 16/August/2016</a:t>
            </a:r>
          </a:p>
        </p:txBody>
      </p:sp>
      <p:sp>
        <p:nvSpPr>
          <p:cNvPr id="6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E97B092-8552-4BA4-B0E1-CE51B98A2A2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31764768"/>
      </p:ext>
    </p:extLst>
  </p:cSld>
  <p:clrMapOvr>
    <a:masterClrMapping/>
  </p:clrMapOvr>
  <p:transition/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029"/>
          <p:cNvSpPr>
            <a:spLocks noGrp="1" noChangeArrowheads="1"/>
          </p:cNvSpPr>
          <p:nvPr>
            <p:ph type="ftr" sz="quarter" idx="10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Juan Gómez Luna. NTNU Gjøvik, 16/August/2016</a:t>
            </a:r>
          </a:p>
        </p:txBody>
      </p:sp>
      <p:sp>
        <p:nvSpPr>
          <p:cNvPr id="5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44DDA66-0DFC-412A-A4B0-EFE91F0913E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51823571"/>
      </p:ext>
    </p:extLst>
  </p:cSld>
  <p:clrMapOvr>
    <a:masterClrMapping/>
  </p:clrMapOvr>
  <p:transition/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86550" y="152400"/>
            <a:ext cx="2152650" cy="6096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8600" y="152400"/>
            <a:ext cx="6305550" cy="60960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029"/>
          <p:cNvSpPr>
            <a:spLocks noGrp="1" noChangeArrowheads="1"/>
          </p:cNvSpPr>
          <p:nvPr>
            <p:ph type="ftr" sz="quarter" idx="10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Juan Gómez Luna. NTNU Gjøvik, 16/August/2016</a:t>
            </a:r>
          </a:p>
        </p:txBody>
      </p:sp>
      <p:sp>
        <p:nvSpPr>
          <p:cNvPr id="5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D1F9A79-97CD-456A-8962-B51E5744B9C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14602706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E86574E-FA2E-425B-A84C-39F9592E9ECB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148CFD0-6DDB-45F0-A989-9F5CE648BC1E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E97B092-8552-4BA4-B0E1-CE51B98A2A2D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slideLayout" Target="../slideLayouts/slideLayout45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Relationship Id="rId14" Type="http://schemas.openxmlformats.org/officeDocument/2006/relationships/image" Target="../media/image1.png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3.xml"/><Relationship Id="rId13" Type="http://schemas.openxmlformats.org/officeDocument/2006/relationships/theme" Target="../theme/theme5.xml"/><Relationship Id="rId3" Type="http://schemas.openxmlformats.org/officeDocument/2006/relationships/slideLayout" Target="../slideLayouts/slideLayout48.xml"/><Relationship Id="rId7" Type="http://schemas.openxmlformats.org/officeDocument/2006/relationships/slideLayout" Target="../slideLayouts/slideLayout52.xml"/><Relationship Id="rId12" Type="http://schemas.openxmlformats.org/officeDocument/2006/relationships/slideLayout" Target="../slideLayouts/slideLayout57.xml"/><Relationship Id="rId2" Type="http://schemas.openxmlformats.org/officeDocument/2006/relationships/slideLayout" Target="../slideLayouts/slideLayout47.xml"/><Relationship Id="rId1" Type="http://schemas.openxmlformats.org/officeDocument/2006/relationships/slideLayout" Target="../slideLayouts/slideLayout46.xml"/><Relationship Id="rId6" Type="http://schemas.openxmlformats.org/officeDocument/2006/relationships/slideLayout" Target="../slideLayouts/slideLayout51.xml"/><Relationship Id="rId11" Type="http://schemas.openxmlformats.org/officeDocument/2006/relationships/slideLayout" Target="../slideLayouts/slideLayout56.xml"/><Relationship Id="rId5" Type="http://schemas.openxmlformats.org/officeDocument/2006/relationships/slideLayout" Target="../slideLayouts/slideLayout50.xml"/><Relationship Id="rId10" Type="http://schemas.openxmlformats.org/officeDocument/2006/relationships/slideLayout" Target="../slideLayouts/slideLayout55.xml"/><Relationship Id="rId4" Type="http://schemas.openxmlformats.org/officeDocument/2006/relationships/slideLayout" Target="../slideLayouts/slideLayout49.xml"/><Relationship Id="rId9" Type="http://schemas.openxmlformats.org/officeDocument/2006/relationships/slideLayout" Target="../slideLayouts/slideLayout54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5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60.xml"/><Relationship Id="rId7" Type="http://schemas.openxmlformats.org/officeDocument/2006/relationships/slideLayout" Target="../slideLayouts/slideLayout64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9.xml"/><Relationship Id="rId1" Type="http://schemas.openxmlformats.org/officeDocument/2006/relationships/slideLayout" Target="../slideLayouts/slideLayout58.xml"/><Relationship Id="rId6" Type="http://schemas.openxmlformats.org/officeDocument/2006/relationships/slideLayout" Target="../slideLayouts/slideLayout63.xml"/><Relationship Id="rId11" Type="http://schemas.openxmlformats.org/officeDocument/2006/relationships/slideLayout" Target="../slideLayouts/slideLayout68.xml"/><Relationship Id="rId5" Type="http://schemas.openxmlformats.org/officeDocument/2006/relationships/slideLayout" Target="../slideLayouts/slideLayout62.xml"/><Relationship Id="rId10" Type="http://schemas.openxmlformats.org/officeDocument/2006/relationships/slideLayout" Target="../slideLayouts/slideLayout67.xml"/><Relationship Id="rId4" Type="http://schemas.openxmlformats.org/officeDocument/2006/relationships/slideLayout" Target="../slideLayouts/slideLayout61.xml"/><Relationship Id="rId9" Type="http://schemas.openxmlformats.org/officeDocument/2006/relationships/slideLayout" Target="../slideLayouts/slideLayout6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40639"/>
            <a:ext cx="8610600" cy="724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5123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8600" y="764703"/>
            <a:ext cx="8610600" cy="56802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100357" name="Rectangle 102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490351"/>
            <a:ext cx="2895600" cy="3435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Cambria" panose="02040503050406030204" pitchFamily="18" charset="0"/>
              </a:defRPr>
            </a:lvl1pPr>
          </a:lstStyle>
          <a:p>
            <a:endParaRPr lang="en-US" altLang="en-US" dirty="0">
              <a:ea typeface="Cambria" panose="02040503050406030204" pitchFamily="18" charset="0"/>
            </a:endParaRPr>
          </a:p>
        </p:txBody>
      </p:sp>
      <p:sp>
        <p:nvSpPr>
          <p:cNvPr id="100358" name="Rectangle 103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02774" y="6485589"/>
            <a:ext cx="2133600" cy="3435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Cambria" panose="02040503050406030204" pitchFamily="18" charset="0"/>
              </a:defRPr>
            </a:lvl1pPr>
          </a:lstStyle>
          <a:p>
            <a:fld id="{6F400BD0-49BF-48FC-8114-37C1D4F5AB3D}" type="slidenum">
              <a:rPr lang="en-US" altLang="en-US" smtClean="0">
                <a:ea typeface="Cambria" panose="02040503050406030204" pitchFamily="18" charset="0"/>
              </a:rPr>
              <a:pPr/>
              <a:t>‹#›</a:t>
            </a:fld>
            <a:endParaRPr lang="en-US" altLang="en-US" dirty="0">
              <a:ea typeface="Cambria" panose="02040503050406030204" pitchFamily="18" charset="0"/>
            </a:endParaRPr>
          </a:p>
        </p:txBody>
      </p:sp>
      <p:sp>
        <p:nvSpPr>
          <p:cNvPr id="100360" name="Line 1032"/>
          <p:cNvSpPr>
            <a:spLocks noChangeShapeType="1"/>
          </p:cNvSpPr>
          <p:nvPr/>
        </p:nvSpPr>
        <p:spPr bwMode="auto">
          <a:xfrm>
            <a:off x="228600" y="6444936"/>
            <a:ext cx="8610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100361" name="Line 1033"/>
          <p:cNvSpPr>
            <a:spLocks noChangeShapeType="1"/>
          </p:cNvSpPr>
          <p:nvPr/>
        </p:nvSpPr>
        <p:spPr bwMode="auto">
          <a:xfrm>
            <a:off x="225774" y="764704"/>
            <a:ext cx="8610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/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Helvetica" pitchFamily="2" charset="0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2200">
          <a:solidFill>
            <a:schemeClr val="tx1"/>
          </a:solidFill>
          <a:latin typeface="Helvetica" pitchFamily="2" charset="0"/>
          <a:ea typeface="+mn-ea"/>
          <a:cs typeface="+mn-cs"/>
        </a:defRPr>
      </a:lvl1pPr>
      <a:lvl2pPr marL="669925" indent="-32543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q"/>
        <a:defRPr sz="2000">
          <a:solidFill>
            <a:schemeClr val="tx1"/>
          </a:solidFill>
          <a:latin typeface="Helvetica" pitchFamily="2" charset="0"/>
        </a:defRPr>
      </a:lvl2pPr>
      <a:lvl3pPr marL="1022350" indent="-35083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latin typeface="Helvetica" pitchFamily="2" charset="0"/>
        </a:defRPr>
      </a:lvl3pPr>
      <a:lvl4pPr marL="1339850" indent="-31591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q"/>
        <a:defRPr sz="2000">
          <a:solidFill>
            <a:schemeClr val="tx1"/>
          </a:solidFill>
          <a:latin typeface="Helvetica" pitchFamily="2" charset="0"/>
        </a:defRPr>
      </a:lvl4pPr>
      <a:lvl5pPr marL="1681163" indent="-33972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Helvetica" pitchFamily="2" charset="0"/>
        </a:defRPr>
      </a:lvl5pPr>
      <a:lvl6pPr marL="21383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6pPr>
      <a:lvl7pPr marL="25955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7pPr>
      <a:lvl8pPr marL="30527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8pPr>
      <a:lvl9pPr marL="35099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52400"/>
            <a:ext cx="8610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5123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8600" y="1371600"/>
            <a:ext cx="86106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0357" name="Rectangle 102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Garamond" pitchFamily="18" charset="0"/>
              </a:defRPr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00358" name="Rectangle 103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600">
                <a:latin typeface="Garamond" pitchFamily="18" charset="0"/>
              </a:defRPr>
            </a:lvl1pPr>
          </a:lstStyle>
          <a:p>
            <a:fld id="{6F400BD0-49BF-48FC-8114-37C1D4F5AB3D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00360" name="Line 1032"/>
          <p:cNvSpPr>
            <a:spLocks noChangeShapeType="1"/>
          </p:cNvSpPr>
          <p:nvPr/>
        </p:nvSpPr>
        <p:spPr bwMode="auto">
          <a:xfrm>
            <a:off x="228600" y="6381328"/>
            <a:ext cx="8610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srgbClr val="000000"/>
              </a:solidFill>
              <a:latin typeface="Tahoma"/>
            </a:endParaRPr>
          </a:p>
        </p:txBody>
      </p:sp>
      <p:sp>
        <p:nvSpPr>
          <p:cNvPr id="100361" name="Line 1033"/>
          <p:cNvSpPr>
            <a:spLocks noChangeShapeType="1"/>
          </p:cNvSpPr>
          <p:nvPr/>
        </p:nvSpPr>
        <p:spPr bwMode="auto">
          <a:xfrm>
            <a:off x="228600" y="914400"/>
            <a:ext cx="8610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srgbClr val="000000"/>
              </a:solidFill>
              <a:latin typeface="Tahoma"/>
            </a:endParaRPr>
          </a:p>
        </p:txBody>
      </p:sp>
      <p:pic>
        <p:nvPicPr>
          <p:cNvPr id="8" name="Picture 7" descr="safari.png"/>
          <p:cNvPicPr>
            <a:picLocks noChangeAspect="1"/>
          </p:cNvPicPr>
          <p:nvPr userDrawn="1"/>
        </p:nvPicPr>
        <p:blipFill>
          <a:blip r:embed="rId13" cstate="print"/>
          <a:stretch>
            <a:fillRect/>
          </a:stretch>
        </p:blipFill>
        <p:spPr>
          <a:xfrm>
            <a:off x="179512" y="6453336"/>
            <a:ext cx="1080120" cy="3125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83196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3" r:id="rId1"/>
    <p:sldLayoutId id="2147483814" r:id="rId2"/>
    <p:sldLayoutId id="2147483815" r:id="rId3"/>
    <p:sldLayoutId id="2147483816" r:id="rId4"/>
    <p:sldLayoutId id="2147483817" r:id="rId5"/>
    <p:sldLayoutId id="2147483818" r:id="rId6"/>
    <p:sldLayoutId id="2147483819" r:id="rId7"/>
    <p:sldLayoutId id="2147483820" r:id="rId8"/>
    <p:sldLayoutId id="2147483821" r:id="rId9"/>
    <p:sldLayoutId id="2147483822" r:id="rId10"/>
    <p:sldLayoutId id="2147483823" r:id="rId11"/>
  </p:sldLayoutIdLst>
  <p:transition/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669925" indent="-32543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q"/>
        <a:defRPr sz="2200">
          <a:solidFill>
            <a:schemeClr val="tx1"/>
          </a:solidFill>
          <a:latin typeface="+mn-lt"/>
        </a:defRPr>
      </a:lvl2pPr>
      <a:lvl3pPr marL="1022350" indent="-35083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3pPr>
      <a:lvl4pPr marL="1339850" indent="-31591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q"/>
        <a:defRPr>
          <a:solidFill>
            <a:schemeClr val="tx1"/>
          </a:solidFill>
          <a:latin typeface="+mn-lt"/>
        </a:defRPr>
      </a:lvl4pPr>
      <a:lvl5pPr marL="1681163" indent="-33972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5pPr>
      <a:lvl6pPr marL="21383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6pPr>
      <a:lvl7pPr marL="25955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7pPr>
      <a:lvl8pPr marL="30527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8pPr>
      <a:lvl9pPr marL="35099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52400"/>
            <a:ext cx="8610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5123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8600" y="1371600"/>
            <a:ext cx="86106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0357" name="Rectangle 102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367926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Garamond" pitchFamily="18" charset="0"/>
              </a:defRPr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00358" name="Rectangle 103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363164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600">
                <a:latin typeface="Garamond" pitchFamily="18" charset="0"/>
              </a:defRPr>
            </a:lvl1pPr>
          </a:lstStyle>
          <a:p>
            <a:fld id="{6F400BD0-49BF-48FC-8114-37C1D4F5AB3D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00360" name="Line 1032"/>
          <p:cNvSpPr>
            <a:spLocks noChangeShapeType="1"/>
          </p:cNvSpPr>
          <p:nvPr/>
        </p:nvSpPr>
        <p:spPr bwMode="auto">
          <a:xfrm>
            <a:off x="228600" y="6500854"/>
            <a:ext cx="8610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srgbClr val="000000"/>
              </a:solidFill>
              <a:latin typeface="Tahoma"/>
            </a:endParaRPr>
          </a:p>
        </p:txBody>
      </p:sp>
      <p:sp>
        <p:nvSpPr>
          <p:cNvPr id="100361" name="Line 1033"/>
          <p:cNvSpPr>
            <a:spLocks noChangeShapeType="1"/>
          </p:cNvSpPr>
          <p:nvPr/>
        </p:nvSpPr>
        <p:spPr bwMode="auto">
          <a:xfrm>
            <a:off x="228600" y="914400"/>
            <a:ext cx="8610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srgbClr val="000000"/>
              </a:solidFill>
              <a:latin typeface="Tahoma"/>
            </a:endParaRPr>
          </a:p>
        </p:txBody>
      </p:sp>
      <p:pic>
        <p:nvPicPr>
          <p:cNvPr id="8" name="Picture 7" descr="safari.png"/>
          <p:cNvPicPr>
            <a:picLocks noChangeAspect="1"/>
          </p:cNvPicPr>
          <p:nvPr userDrawn="1"/>
        </p:nvPicPr>
        <p:blipFill>
          <a:blip r:embed="rId13" cstate="print"/>
          <a:stretch>
            <a:fillRect/>
          </a:stretch>
        </p:blipFill>
        <p:spPr>
          <a:xfrm>
            <a:off x="179512" y="6572862"/>
            <a:ext cx="1080120" cy="3125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62029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572" r:id="rId1"/>
    <p:sldLayoutId id="2147484573" r:id="rId2"/>
    <p:sldLayoutId id="2147484574" r:id="rId3"/>
    <p:sldLayoutId id="2147484575" r:id="rId4"/>
    <p:sldLayoutId id="2147484576" r:id="rId5"/>
    <p:sldLayoutId id="2147484577" r:id="rId6"/>
    <p:sldLayoutId id="2147484578" r:id="rId7"/>
    <p:sldLayoutId id="2147484579" r:id="rId8"/>
    <p:sldLayoutId id="2147484580" r:id="rId9"/>
    <p:sldLayoutId id="2147484581" r:id="rId10"/>
    <p:sldLayoutId id="2147484582" r:id="rId11"/>
  </p:sldLayoutIdLst>
  <p:transition/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669925" indent="-32543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q"/>
        <a:defRPr sz="2200">
          <a:solidFill>
            <a:schemeClr val="tx1"/>
          </a:solidFill>
          <a:latin typeface="+mn-lt"/>
        </a:defRPr>
      </a:lvl2pPr>
      <a:lvl3pPr marL="1022350" indent="-35083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3pPr>
      <a:lvl4pPr marL="1339850" indent="-31591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q"/>
        <a:defRPr>
          <a:solidFill>
            <a:schemeClr val="tx1"/>
          </a:solidFill>
          <a:latin typeface="+mn-lt"/>
        </a:defRPr>
      </a:lvl4pPr>
      <a:lvl5pPr marL="1681163" indent="-33972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5pPr>
      <a:lvl6pPr marL="21383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6pPr>
      <a:lvl7pPr marL="25955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7pPr>
      <a:lvl8pPr marL="30527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8pPr>
      <a:lvl9pPr marL="35099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52400"/>
            <a:ext cx="8610600" cy="884238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8600" y="1095375"/>
            <a:ext cx="8610600" cy="5153025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0357" name="Rectangle 102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Garamond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  <a:ea typeface="ＭＳ Ｐゴシック" charset="0"/>
              <a:cs typeface="ＭＳ Ｐゴシック" charset="0"/>
            </a:endParaRPr>
          </a:p>
        </p:txBody>
      </p:sp>
      <p:sp>
        <p:nvSpPr>
          <p:cNvPr id="100358" name="Rectangle 103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46900" y="6373813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600">
                <a:latin typeface="Garamond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B5C1105-7C02-0A4A-BBB4-558A73CD3ACF}" type="slidenum">
              <a:rPr lang="en-US">
                <a:solidFill>
                  <a:srgbClr val="000000"/>
                </a:solidFill>
                <a:ea typeface="ＭＳ Ｐゴシック" charset="0"/>
                <a:cs typeface="ＭＳ Ｐゴシック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  <a:ea typeface="ＭＳ Ｐゴシック" charset="0"/>
              <a:cs typeface="ＭＳ Ｐゴシック" charset="0"/>
            </a:endParaRPr>
          </a:p>
        </p:txBody>
      </p:sp>
      <p:sp>
        <p:nvSpPr>
          <p:cNvPr id="1030" name="Line 1032"/>
          <p:cNvSpPr>
            <a:spLocks noChangeShapeType="1"/>
          </p:cNvSpPr>
          <p:nvPr/>
        </p:nvSpPr>
        <p:spPr bwMode="auto">
          <a:xfrm>
            <a:off x="228600" y="6446838"/>
            <a:ext cx="8610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031" name="Line 1033"/>
          <p:cNvSpPr>
            <a:spLocks noChangeShapeType="1"/>
          </p:cNvSpPr>
          <p:nvPr userDrawn="1"/>
        </p:nvSpPr>
        <p:spPr bwMode="auto">
          <a:xfrm>
            <a:off x="228600" y="914400"/>
            <a:ext cx="8610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pic>
        <p:nvPicPr>
          <p:cNvPr id="1032" name="Picture 7" descr="safari.png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975" y="6602413"/>
            <a:ext cx="847725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487388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5715" r:id="rId1"/>
    <p:sldLayoutId id="2147485716" r:id="rId2"/>
    <p:sldLayoutId id="2147485717" r:id="rId3"/>
    <p:sldLayoutId id="2147485718" r:id="rId4"/>
    <p:sldLayoutId id="2147485719" r:id="rId5"/>
    <p:sldLayoutId id="2147485720" r:id="rId6"/>
    <p:sldLayoutId id="2147485721" r:id="rId7"/>
    <p:sldLayoutId id="2147485722" r:id="rId8"/>
    <p:sldLayoutId id="2147485723" r:id="rId9"/>
    <p:sldLayoutId id="2147485724" r:id="rId10"/>
    <p:sldLayoutId id="2147485725" r:id="rId11"/>
    <p:sldLayoutId id="2147485726" r:id="rId12"/>
  </p:sldLayoutIdLst>
  <p:transition/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ＭＳ Ｐゴシック" pitchFamily="-106" charset="-128"/>
          <a:cs typeface="ＭＳ Ｐゴシック" pitchFamily="-106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-106" charset="0"/>
          <a:ea typeface="ＭＳ Ｐゴシック" pitchFamily="-106" charset="-128"/>
          <a:cs typeface="ＭＳ Ｐゴシック" pitchFamily="-106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-106" charset="0"/>
          <a:ea typeface="ＭＳ Ｐゴシック" pitchFamily="-106" charset="-128"/>
          <a:cs typeface="ＭＳ Ｐゴシック" pitchFamily="-106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-106" charset="0"/>
          <a:ea typeface="ＭＳ Ｐゴシック" pitchFamily="-106" charset="-128"/>
          <a:cs typeface="ＭＳ Ｐゴシック" pitchFamily="-106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-106" charset="0"/>
          <a:ea typeface="ＭＳ Ｐゴシック" pitchFamily="-106" charset="-128"/>
          <a:cs typeface="ＭＳ Ｐゴシック" pitchFamily="-106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-106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-106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-106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-106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charset="0"/>
        <a:buChar char="n"/>
        <a:defRPr sz="2400">
          <a:solidFill>
            <a:schemeClr val="tx1"/>
          </a:solidFill>
          <a:latin typeface="+mn-lt"/>
          <a:ea typeface="ＭＳ Ｐゴシック" pitchFamily="-106" charset="-128"/>
          <a:cs typeface="ＭＳ Ｐゴシック" pitchFamily="-106" charset="-128"/>
        </a:defRPr>
      </a:lvl1pPr>
      <a:lvl2pPr marL="669925" indent="-32543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charset="0"/>
        <a:buChar char="q"/>
        <a:defRPr sz="2200">
          <a:solidFill>
            <a:schemeClr val="tx1"/>
          </a:solidFill>
          <a:latin typeface="+mn-lt"/>
          <a:ea typeface="ＭＳ Ｐゴシック" pitchFamily="-106" charset="-128"/>
        </a:defRPr>
      </a:lvl2pPr>
      <a:lvl3pPr marL="1022350" indent="-35083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charset="0"/>
        <a:buChar char="n"/>
        <a:defRPr sz="2000">
          <a:solidFill>
            <a:schemeClr val="tx1"/>
          </a:solidFill>
          <a:latin typeface="+mn-lt"/>
          <a:ea typeface="ＭＳ Ｐゴシック" pitchFamily="-106" charset="-128"/>
        </a:defRPr>
      </a:lvl3pPr>
      <a:lvl4pPr marL="1339850" indent="-31591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charset="0"/>
        <a:buChar char="q"/>
        <a:defRPr>
          <a:solidFill>
            <a:schemeClr val="tx1"/>
          </a:solidFill>
          <a:latin typeface="+mn-lt"/>
          <a:ea typeface="ＭＳ Ｐゴシック" pitchFamily="-106" charset="-128"/>
        </a:defRPr>
      </a:lvl4pPr>
      <a:lvl5pPr marL="1681163" indent="-33972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charset="0"/>
        <a:buChar char="§"/>
        <a:defRPr sz="1600">
          <a:solidFill>
            <a:schemeClr val="tx1"/>
          </a:solidFill>
          <a:latin typeface="+mn-lt"/>
          <a:ea typeface="ＭＳ Ｐゴシック" pitchFamily="-106" charset="-128"/>
        </a:defRPr>
      </a:lvl5pPr>
      <a:lvl6pPr marL="21383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-106" charset="2"/>
        <a:buChar char="§"/>
        <a:defRPr sz="1600">
          <a:solidFill>
            <a:schemeClr val="tx1"/>
          </a:solidFill>
          <a:latin typeface="+mn-lt"/>
          <a:ea typeface="ＭＳ Ｐゴシック" pitchFamily="-106" charset="-128"/>
        </a:defRPr>
      </a:lvl6pPr>
      <a:lvl7pPr marL="25955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-106" charset="2"/>
        <a:buChar char="§"/>
        <a:defRPr sz="1600">
          <a:solidFill>
            <a:schemeClr val="tx1"/>
          </a:solidFill>
          <a:latin typeface="+mn-lt"/>
          <a:ea typeface="ＭＳ Ｐゴシック" pitchFamily="-106" charset="-128"/>
        </a:defRPr>
      </a:lvl7pPr>
      <a:lvl8pPr marL="30527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-106" charset="2"/>
        <a:buChar char="§"/>
        <a:defRPr sz="1600">
          <a:solidFill>
            <a:schemeClr val="tx1"/>
          </a:solidFill>
          <a:latin typeface="+mn-lt"/>
          <a:ea typeface="ＭＳ Ｐゴシック" pitchFamily="-106" charset="-128"/>
        </a:defRPr>
      </a:lvl8pPr>
      <a:lvl9pPr marL="35099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-106" charset="2"/>
        <a:buChar char="§"/>
        <a:defRPr sz="1600">
          <a:solidFill>
            <a:schemeClr val="tx1"/>
          </a:solidFill>
          <a:latin typeface="+mn-lt"/>
          <a:ea typeface="ＭＳ Ｐゴシック" pitchFamily="-106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1026">
            <a:extLst>
              <a:ext uri="{FF2B5EF4-FFF2-40B4-BE49-F238E27FC236}">
                <a16:creationId xmlns:a16="http://schemas.microsoft.com/office/drawing/2014/main" id="{293312E8-D4E9-DF40-A8C4-DF1173C808D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52400"/>
            <a:ext cx="86106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65539" name="Rectangle 1027">
            <a:extLst>
              <a:ext uri="{FF2B5EF4-FFF2-40B4-BE49-F238E27FC236}">
                <a16:creationId xmlns:a16="http://schemas.microsoft.com/office/drawing/2014/main" id="{99E0C9D0-C579-0047-B2F6-E08FA639B3D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228600" y="898525"/>
            <a:ext cx="8610600" cy="5235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100357" name="Rectangle 1029">
            <a:extLst>
              <a:ext uri="{FF2B5EF4-FFF2-40B4-BE49-F238E27FC236}">
                <a16:creationId xmlns:a16="http://schemas.microsoft.com/office/drawing/2014/main" id="{23A0F77C-4198-5F4B-A635-231322DC2587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solidFill>
                  <a:srgbClr val="000000"/>
                </a:solidFill>
                <a:latin typeface="+mj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0358" name="Rectangle 1030">
            <a:extLst>
              <a:ext uri="{FF2B5EF4-FFF2-40B4-BE49-F238E27FC236}">
                <a16:creationId xmlns:a16="http://schemas.microsoft.com/office/drawing/2014/main" id="{02C852AA-A1E8-8D4B-B4FB-6FB8486E1E9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77038" y="631825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600">
                <a:solidFill>
                  <a:srgbClr val="000000"/>
                </a:solidFill>
                <a:latin typeface="Garamond" charset="0"/>
                <a:ea typeface="ＭＳ Ｐゴシック" charset="-128"/>
              </a:defRPr>
            </a:lvl1pPr>
          </a:lstStyle>
          <a:p>
            <a:pPr>
              <a:defRPr/>
            </a:pPr>
            <a:fld id="{E586AA2A-F159-A34D-9A1A-4E62B010AF7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65542" name="Line 1032">
            <a:extLst>
              <a:ext uri="{FF2B5EF4-FFF2-40B4-BE49-F238E27FC236}">
                <a16:creationId xmlns:a16="http://schemas.microsoft.com/office/drawing/2014/main" id="{4BA4688A-F7FE-4548-AE49-2C5A7052C9EE}"/>
              </a:ext>
            </a:extLst>
          </p:cNvPr>
          <p:cNvSpPr>
            <a:spLocks noChangeShapeType="1"/>
          </p:cNvSpPr>
          <p:nvPr/>
        </p:nvSpPr>
        <p:spPr bwMode="auto">
          <a:xfrm>
            <a:off x="228600" y="6481763"/>
            <a:ext cx="8610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5543" name="Line 1033">
            <a:extLst>
              <a:ext uri="{FF2B5EF4-FFF2-40B4-BE49-F238E27FC236}">
                <a16:creationId xmlns:a16="http://schemas.microsoft.com/office/drawing/2014/main" id="{C27013B1-3B44-034A-99B2-F0E4C84B801C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228600" y="898525"/>
            <a:ext cx="8610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19372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8290" r:id="rId1"/>
    <p:sldLayoutId id="2147488291" r:id="rId2"/>
    <p:sldLayoutId id="2147488292" r:id="rId3"/>
    <p:sldLayoutId id="2147488293" r:id="rId4"/>
    <p:sldLayoutId id="2147488294" r:id="rId5"/>
    <p:sldLayoutId id="2147488295" r:id="rId6"/>
    <p:sldLayoutId id="2147488296" r:id="rId7"/>
    <p:sldLayoutId id="2147488297" r:id="rId8"/>
    <p:sldLayoutId id="2147488298" r:id="rId9"/>
    <p:sldLayoutId id="2147488299" r:id="rId10"/>
    <p:sldLayoutId id="2147488300" r:id="rId11"/>
    <p:sldLayoutId id="2147488301" r:id="rId12"/>
  </p:sldLayoutIdLst>
  <p:transition/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ＭＳ Ｐゴシック" charset="0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  <a:ea typeface="ＭＳ Ｐゴシック" charset="0"/>
          <a:cs typeface="ＭＳ Ｐゴシック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2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669925" indent="-32543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q"/>
        <a:defRPr sz="2000">
          <a:solidFill>
            <a:schemeClr val="tx1"/>
          </a:solidFill>
          <a:latin typeface="+mn-lt"/>
          <a:ea typeface="ＭＳ Ｐゴシック" pitchFamily="-106" charset="-128"/>
        </a:defRPr>
      </a:lvl2pPr>
      <a:lvl3pPr marL="1022350" indent="-35083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1800">
          <a:solidFill>
            <a:schemeClr val="tx1"/>
          </a:solidFill>
          <a:latin typeface="+mn-lt"/>
          <a:ea typeface="ＭＳ Ｐゴシック" pitchFamily="-106" charset="-128"/>
        </a:defRPr>
      </a:lvl3pPr>
      <a:lvl4pPr marL="1339850" indent="-31591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q"/>
        <a:defRPr sz="1800">
          <a:solidFill>
            <a:schemeClr val="tx1"/>
          </a:solidFill>
          <a:latin typeface="+mn-lt"/>
          <a:ea typeface="ＭＳ Ｐゴシック" pitchFamily="-106" charset="-128"/>
        </a:defRPr>
      </a:lvl4pPr>
      <a:lvl5pPr marL="1681163" indent="-33972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800">
          <a:solidFill>
            <a:schemeClr val="tx1"/>
          </a:solidFill>
          <a:latin typeface="+mn-lt"/>
          <a:ea typeface="ＭＳ Ｐゴシック" pitchFamily="-106" charset="-128"/>
        </a:defRPr>
      </a:lvl5pPr>
      <a:lvl6pPr marL="21383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6pPr>
      <a:lvl7pPr marL="25955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7pPr>
      <a:lvl8pPr marL="30527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8pPr>
      <a:lvl9pPr marL="35099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52400"/>
            <a:ext cx="8610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5123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8600" y="1371600"/>
            <a:ext cx="86106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0358" name="Rectangle 103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600">
                <a:latin typeface="Garamond" pitchFamily="18" charset="0"/>
              </a:defRPr>
            </a:lvl1pPr>
          </a:lstStyle>
          <a:p>
            <a:fld id="{6F400BD0-49BF-48FC-8114-37C1D4F5AB3D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100360" name="Line 1032"/>
          <p:cNvSpPr>
            <a:spLocks noChangeShapeType="1"/>
          </p:cNvSpPr>
          <p:nvPr/>
        </p:nvSpPr>
        <p:spPr bwMode="auto">
          <a:xfrm>
            <a:off x="228600" y="6381328"/>
            <a:ext cx="8610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0361" name="Line 1033"/>
          <p:cNvSpPr>
            <a:spLocks noChangeShapeType="1"/>
          </p:cNvSpPr>
          <p:nvPr/>
        </p:nvSpPr>
        <p:spPr bwMode="auto">
          <a:xfrm>
            <a:off x="228600" y="914400"/>
            <a:ext cx="8610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pic>
        <p:nvPicPr>
          <p:cNvPr id="8" name="Picture 7" descr="safari.png"/>
          <p:cNvPicPr>
            <a:picLocks noChangeAspect="1"/>
          </p:cNvPicPr>
          <p:nvPr userDrawn="1"/>
        </p:nvPicPr>
        <p:blipFill>
          <a:blip r:embed="rId13" cstate="print"/>
          <a:stretch>
            <a:fillRect/>
          </a:stretch>
        </p:blipFill>
        <p:spPr>
          <a:xfrm>
            <a:off x="179512" y="6453336"/>
            <a:ext cx="1080120" cy="3125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93224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8303" r:id="rId1"/>
    <p:sldLayoutId id="2147488304" r:id="rId2"/>
    <p:sldLayoutId id="2147488305" r:id="rId3"/>
    <p:sldLayoutId id="2147488306" r:id="rId4"/>
    <p:sldLayoutId id="2147488307" r:id="rId5"/>
    <p:sldLayoutId id="2147488308" r:id="rId6"/>
    <p:sldLayoutId id="2147488309" r:id="rId7"/>
    <p:sldLayoutId id="2147488310" r:id="rId8"/>
    <p:sldLayoutId id="2147488311" r:id="rId9"/>
    <p:sldLayoutId id="2147488312" r:id="rId10"/>
    <p:sldLayoutId id="2147488313" r:id="rId11"/>
  </p:sldLayoutIdLst>
  <p:transition/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669925" indent="-32543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q"/>
        <a:defRPr sz="2200">
          <a:solidFill>
            <a:schemeClr val="tx1"/>
          </a:solidFill>
          <a:latin typeface="+mn-lt"/>
        </a:defRPr>
      </a:lvl2pPr>
      <a:lvl3pPr marL="1022350" indent="-35083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3pPr>
      <a:lvl4pPr marL="1339850" indent="-31591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q"/>
        <a:defRPr>
          <a:solidFill>
            <a:schemeClr val="tx1"/>
          </a:solidFill>
          <a:latin typeface="+mn-lt"/>
        </a:defRPr>
      </a:lvl4pPr>
      <a:lvl5pPr marL="1681163" indent="-33972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5pPr>
      <a:lvl6pPr marL="21383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6pPr>
      <a:lvl7pPr marL="25955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7pPr>
      <a:lvl8pPr marL="30527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8pPr>
      <a:lvl9pPr marL="35099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6.xml"/><Relationship Id="rId6" Type="http://schemas.openxmlformats.org/officeDocument/2006/relationships/image" Target="../media/image5.sv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sv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950" y="3429000"/>
            <a:ext cx="9120101" cy="3240360"/>
          </a:xfrm>
        </p:spPr>
        <p:txBody>
          <a:bodyPr lIns="0" rIns="0">
            <a:noAutofit/>
          </a:bodyPr>
          <a:lstStyle/>
          <a:p>
            <a:endParaRPr lang="en-US" sz="1800" b="1" dirty="0">
              <a:latin typeface="Helvetica" pitchFamily="2" charset="0"/>
              <a:ea typeface="APPLE LIGOTHIC MEDIUM" pitchFamily="2" charset="-120"/>
            </a:endParaRPr>
          </a:p>
          <a:p>
            <a:r>
              <a:rPr lang="en-US" b="1" dirty="0" err="1">
                <a:latin typeface="Helvetica" pitchFamily="2" charset="0"/>
                <a:ea typeface="APPLE LIGOTHIC MEDIUM" pitchFamily="2" charset="-120"/>
              </a:rPr>
              <a:t>Jisung</a:t>
            </a:r>
            <a:r>
              <a:rPr lang="en-US" b="1" dirty="0">
                <a:latin typeface="Helvetica" pitchFamily="2" charset="0"/>
                <a:ea typeface="APPLE LIGOTHIC MEDIUM" pitchFamily="2" charset="-120"/>
              </a:rPr>
              <a:t> Park</a:t>
            </a:r>
            <a:r>
              <a:rPr lang="en-US" b="1" baseline="30000" dirty="0">
                <a:latin typeface="Helvetica" pitchFamily="2" charset="0"/>
                <a:ea typeface="APPLE LIGOTHIC MEDIUM" pitchFamily="2" charset="-120"/>
              </a:rPr>
              <a:t>1</a:t>
            </a:r>
            <a:r>
              <a:rPr lang="en-US" dirty="0">
                <a:latin typeface="Helvetica" pitchFamily="2" charset="0"/>
                <a:ea typeface="Apple LiGothic Medium" pitchFamily="2" charset="-120"/>
              </a:rPr>
              <a:t>, </a:t>
            </a:r>
            <a:r>
              <a:rPr lang="en-US" dirty="0" err="1">
                <a:latin typeface="Helvetica" pitchFamily="2" charset="0"/>
                <a:ea typeface="Apple LiGothic Medium" pitchFamily="2" charset="-120"/>
              </a:rPr>
              <a:t>Myungsuk</a:t>
            </a:r>
            <a:r>
              <a:rPr lang="en-US" dirty="0">
                <a:latin typeface="Helvetica" pitchFamily="2" charset="0"/>
                <a:ea typeface="Apple LiGothic Medium" pitchFamily="2" charset="-120"/>
              </a:rPr>
              <a:t> Kim</a:t>
            </a:r>
            <a:r>
              <a:rPr lang="en-US" baseline="30000" dirty="0">
                <a:latin typeface="Helvetica" pitchFamily="2" charset="0"/>
                <a:ea typeface="Apple LiGothic Medium" pitchFamily="2" charset="-120"/>
              </a:rPr>
              <a:t>2</a:t>
            </a:r>
            <a:r>
              <a:rPr lang="en-US" dirty="0">
                <a:latin typeface="Helvetica" pitchFamily="2" charset="0"/>
                <a:ea typeface="Apple LiGothic Medium" pitchFamily="2" charset="-120"/>
              </a:rPr>
              <a:t>, </a:t>
            </a:r>
            <a:r>
              <a:rPr lang="en-US" dirty="0" err="1">
                <a:latin typeface="Helvetica" pitchFamily="2" charset="0"/>
                <a:ea typeface="Apple LiGothic Medium" pitchFamily="2" charset="-120"/>
              </a:rPr>
              <a:t>Myoungjun</a:t>
            </a:r>
            <a:r>
              <a:rPr lang="en-US" dirty="0">
                <a:latin typeface="Helvetica" pitchFamily="2" charset="0"/>
                <a:ea typeface="Apple LiGothic Medium" pitchFamily="2" charset="-120"/>
              </a:rPr>
              <a:t> Chun</a:t>
            </a:r>
            <a:r>
              <a:rPr lang="en-US" baseline="30000" dirty="0">
                <a:latin typeface="Helvetica" pitchFamily="2" charset="0"/>
                <a:ea typeface="Apple LiGothic Medium" pitchFamily="2" charset="-120"/>
              </a:rPr>
              <a:t>2</a:t>
            </a:r>
            <a:r>
              <a:rPr lang="en-US" dirty="0">
                <a:latin typeface="Helvetica" pitchFamily="2" charset="0"/>
                <a:ea typeface="Apple LiGothic Medium" pitchFamily="2" charset="-120"/>
              </a:rPr>
              <a:t>, </a:t>
            </a:r>
            <a:br>
              <a:rPr lang="en-US" dirty="0">
                <a:latin typeface="Helvetica" pitchFamily="2" charset="0"/>
                <a:ea typeface="Apple LiGothic Medium" pitchFamily="2" charset="-120"/>
              </a:rPr>
            </a:br>
            <a:r>
              <a:rPr lang="en-US" dirty="0">
                <a:latin typeface="Helvetica" pitchFamily="2" charset="0"/>
                <a:ea typeface="Apple LiGothic Medium" pitchFamily="2" charset="-120"/>
              </a:rPr>
              <a:t>Lois Orosa</a:t>
            </a:r>
            <a:r>
              <a:rPr lang="en-US" baseline="30000" dirty="0">
                <a:latin typeface="Helvetica" pitchFamily="2" charset="0"/>
                <a:ea typeface="Apple LiGothic Medium" pitchFamily="2" charset="-120"/>
              </a:rPr>
              <a:t>1</a:t>
            </a:r>
            <a:r>
              <a:rPr lang="en-US" dirty="0">
                <a:latin typeface="Helvetica" pitchFamily="2" charset="0"/>
                <a:ea typeface="Apple LiGothic Medium" pitchFamily="2" charset="-120"/>
              </a:rPr>
              <a:t>, </a:t>
            </a:r>
            <a:r>
              <a:rPr lang="en-US" dirty="0" err="1">
                <a:latin typeface="Helvetica" pitchFamily="2" charset="0"/>
                <a:ea typeface="Apple LiGothic Medium" pitchFamily="2" charset="-120"/>
              </a:rPr>
              <a:t>Jihong</a:t>
            </a:r>
            <a:r>
              <a:rPr lang="en-US" dirty="0">
                <a:latin typeface="Helvetica" pitchFamily="2" charset="0"/>
                <a:ea typeface="Apple LiGothic Medium" pitchFamily="2" charset="-120"/>
              </a:rPr>
              <a:t> Kim</a:t>
            </a:r>
            <a:r>
              <a:rPr lang="en-US" baseline="30000" dirty="0">
                <a:latin typeface="Helvetica" pitchFamily="2" charset="0"/>
                <a:ea typeface="Apple LiGothic Medium" pitchFamily="2" charset="-120"/>
              </a:rPr>
              <a:t>2</a:t>
            </a:r>
            <a:r>
              <a:rPr lang="en-US" dirty="0">
                <a:latin typeface="Helvetica" pitchFamily="2" charset="0"/>
                <a:ea typeface="Apple LiGothic Medium" pitchFamily="2" charset="-120"/>
              </a:rPr>
              <a:t>, and </a:t>
            </a:r>
            <a:r>
              <a:rPr lang="en-US" dirty="0" err="1">
                <a:latin typeface="Helvetica" pitchFamily="2" charset="0"/>
                <a:ea typeface="Apple LiGothic Medium" pitchFamily="2" charset="-120"/>
              </a:rPr>
              <a:t>Onur</a:t>
            </a:r>
            <a:r>
              <a:rPr lang="en-US" dirty="0">
                <a:latin typeface="Helvetica" pitchFamily="2" charset="0"/>
                <a:ea typeface="Apple LiGothic Medium" pitchFamily="2" charset="-120"/>
              </a:rPr>
              <a:t> Mutlu</a:t>
            </a:r>
            <a:r>
              <a:rPr lang="en-US" baseline="30000" dirty="0">
                <a:latin typeface="Helvetica" pitchFamily="2" charset="0"/>
                <a:ea typeface="Apple LiGothic Medium" pitchFamily="2" charset="-120"/>
              </a:rPr>
              <a:t>1</a:t>
            </a:r>
          </a:p>
          <a:p>
            <a:endParaRPr lang="en-US" sz="2000" dirty="0">
              <a:latin typeface="Helvetica" pitchFamily="2" charset="0"/>
              <a:ea typeface="Apple LiGothic Medium" pitchFamily="2" charset="-120"/>
            </a:endParaRPr>
          </a:p>
          <a:p>
            <a:endParaRPr lang="en-US" sz="2000" b="1" dirty="0">
              <a:latin typeface="Helvetica" pitchFamily="2" charset="0"/>
              <a:ea typeface="APPLE LIGOTHIC MEDIUM" pitchFamily="2" charset="-120"/>
            </a:endParaRPr>
          </a:p>
          <a:p>
            <a:endParaRPr lang="en-US" sz="2000" b="1" dirty="0">
              <a:latin typeface="Helvetica" pitchFamily="2" charset="0"/>
              <a:ea typeface="APPLE LIGOTHIC MEDIUM" pitchFamily="2" charset="-120"/>
            </a:endParaRPr>
          </a:p>
          <a:p>
            <a:br>
              <a:rPr lang="en-US" sz="2000" b="1" dirty="0">
                <a:latin typeface="Helvetica" pitchFamily="2" charset="0"/>
                <a:ea typeface="APPLE LIGOTHIC MEDIUM" pitchFamily="2" charset="-120"/>
              </a:rPr>
            </a:br>
            <a:endParaRPr lang="en-US" b="1" dirty="0">
              <a:latin typeface="Helvetica" pitchFamily="2" charset="0"/>
              <a:ea typeface="APPLE LIGOTHIC MEDIUM" pitchFamily="2" charset="-120"/>
            </a:endParaRPr>
          </a:p>
          <a:p>
            <a:r>
              <a:rPr lang="en-US" b="1" dirty="0">
                <a:solidFill>
                  <a:srgbClr val="0039AA"/>
                </a:solidFill>
                <a:latin typeface="Helvetica" pitchFamily="2" charset="0"/>
                <a:ea typeface="APPLE LIGOTHIC MEDIUM" pitchFamily="2" charset="-120"/>
              </a:rPr>
              <a:t>ASPLOS 2021 (Session 17: Solid State Drives)</a:t>
            </a:r>
          </a:p>
          <a:p>
            <a:endParaRPr lang="en-US" sz="1800" b="1" dirty="0">
              <a:latin typeface="Helvetica" pitchFamily="2" charset="0"/>
              <a:ea typeface="APPLE LIGOTHIC MEDIUM" pitchFamily="2" charset="-120"/>
            </a:endParaRPr>
          </a:p>
        </p:txBody>
      </p:sp>
      <p:sp>
        <p:nvSpPr>
          <p:cNvPr id="2" name="제목 1">
            <a:extLst>
              <a:ext uri="{FF2B5EF4-FFF2-40B4-BE49-F238E27FC236}">
                <a16:creationId xmlns:a16="http://schemas.microsoft.com/office/drawing/2014/main" id="{45FD59E3-2B19-4087-BD2E-3871A71556D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39552" y="1196752"/>
            <a:ext cx="8071048" cy="2088232"/>
          </a:xfrm>
        </p:spPr>
        <p:txBody>
          <a:bodyPr lIns="0" tIns="0" rIns="0" bIns="0" anchor="ctr"/>
          <a:lstStyle/>
          <a:p>
            <a:pPr algn="ctr"/>
            <a:r>
              <a:rPr lang="en-US" altLang="ko-KR" sz="3400" dirty="0">
                <a:latin typeface="Helvetica" pitchFamily="2" charset="0"/>
                <a:ea typeface="Apple LiGothic Medium" pitchFamily="2" charset="-120"/>
              </a:rPr>
              <a:t>Reducing Solid-State Drive Read Latency</a:t>
            </a:r>
            <a:br>
              <a:rPr lang="en-US" altLang="ko-KR" sz="3400" dirty="0">
                <a:latin typeface="Helvetica" pitchFamily="2" charset="0"/>
                <a:ea typeface="Apple LiGothic Medium" pitchFamily="2" charset="-120"/>
              </a:rPr>
            </a:br>
            <a:r>
              <a:rPr lang="en-US" altLang="ko-KR" sz="3400" dirty="0">
                <a:latin typeface="Helvetica" pitchFamily="2" charset="0"/>
                <a:ea typeface="Apple LiGothic Medium" pitchFamily="2" charset="-120"/>
              </a:rPr>
              <a:t>by Optimizing Read-Retry</a:t>
            </a:r>
            <a:endParaRPr lang="ko-KR" altLang="en-US" sz="3400" dirty="0">
              <a:latin typeface="Helvetica" pitchFamily="2" charset="0"/>
            </a:endParaRPr>
          </a:p>
        </p:txBody>
      </p:sp>
      <p:pic>
        <p:nvPicPr>
          <p:cNvPr id="6" name="Picture 210">
            <a:extLst>
              <a:ext uri="{FF2B5EF4-FFF2-40B4-BE49-F238E27FC236}">
                <a16:creationId xmlns:a16="http://schemas.microsoft.com/office/drawing/2014/main" id="{19FE0F4E-5A58-4F12-B387-0A45AED9F15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33539" y="4807096"/>
            <a:ext cx="1224136" cy="12703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DE740D69-4AA7-DD48-B85C-F761EF935798}"/>
              </a:ext>
            </a:extLst>
          </p:cNvPr>
          <p:cNvSpPr/>
          <p:nvPr/>
        </p:nvSpPr>
        <p:spPr>
          <a:xfrm>
            <a:off x="2359163" y="4854497"/>
            <a:ext cx="29848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aseline="30000" dirty="0">
                <a:latin typeface="Helvetica" pitchFamily="2" charset="0"/>
                <a:ea typeface="Apple LiGothic Medium" pitchFamily="2" charset="-120"/>
              </a:rPr>
              <a:t>1</a:t>
            </a:r>
            <a:endParaRPr lang="en-CH" sz="24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4035213-14E1-1F48-8A74-3B93474C42D8}"/>
              </a:ext>
            </a:extLst>
          </p:cNvPr>
          <p:cNvSpPr txBox="1"/>
          <p:nvPr/>
        </p:nvSpPr>
        <p:spPr>
          <a:xfrm>
            <a:off x="-2493818" y="2701636"/>
            <a:ext cx="0" cy="0"/>
          </a:xfrm>
          <a:prstGeom prst="rect">
            <a:avLst/>
          </a:prstGeom>
          <a:noFill/>
        </p:spPr>
        <p:txBody>
          <a:bodyPr wrap="none" lIns="0" tIns="0" rIns="0" bIns="0" rtlCol="0" anchor="ctr">
            <a:noAutofit/>
          </a:bodyPr>
          <a:lstStyle/>
          <a:p>
            <a:pPr algn="ctr"/>
            <a:endParaRPr lang="en-CH" sz="1600" dirty="0">
              <a:latin typeface="Cambria" panose="02040503050406030204" pitchFamily="18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3E425E3-8A74-D840-B645-7F7D8C98FCE0}"/>
              </a:ext>
            </a:extLst>
          </p:cNvPr>
          <p:cNvSpPr/>
          <p:nvPr/>
        </p:nvSpPr>
        <p:spPr>
          <a:xfrm>
            <a:off x="4835059" y="4854497"/>
            <a:ext cx="29848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aseline="30000" dirty="0">
                <a:latin typeface="Helvetica" pitchFamily="2" charset="0"/>
                <a:ea typeface="Apple LiGothic Medium" pitchFamily="2" charset="-120"/>
              </a:rPr>
              <a:t>2</a:t>
            </a:r>
            <a:endParaRPr lang="en-CH" sz="2400" dirty="0"/>
          </a:p>
        </p:txBody>
      </p:sp>
      <p:pic>
        <p:nvPicPr>
          <p:cNvPr id="1026" name="Picture 2" descr="ETH-Logo ">
            <a:extLst>
              <a:ext uri="{FF2B5EF4-FFF2-40B4-BE49-F238E27FC236}">
                <a16:creationId xmlns:a16="http://schemas.microsoft.com/office/drawing/2014/main" id="{12C2F9D3-C67C-4041-998C-8CDEDBFCFFA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5157192"/>
            <a:ext cx="2607638" cy="9561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그래픽 12">
            <a:extLst>
              <a:ext uri="{FF2B5EF4-FFF2-40B4-BE49-F238E27FC236}">
                <a16:creationId xmlns:a16="http://schemas.microsoft.com/office/drawing/2014/main" id="{433A0296-7468-4B5A-AE11-2C09F05338F2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2604874" y="4998513"/>
            <a:ext cx="1557989" cy="2997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11255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0DD1AC-8398-8B47-99A7-FD2626BFE0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H" dirty="0"/>
              <a:t>Talk Outline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F428B04-7DFB-BE49-AB96-B9D22F0C75D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10</a:t>
            </a:fld>
            <a:endParaRPr lang="en-US" altLang="en-US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EB6BDD0A-D9B1-6E4E-B94D-BF47ECE9EE0C}"/>
              </a:ext>
            </a:extLst>
          </p:cNvPr>
          <p:cNvSpPr txBox="1">
            <a:spLocks/>
          </p:cNvSpPr>
          <p:nvPr/>
        </p:nvSpPr>
        <p:spPr bwMode="auto">
          <a:xfrm>
            <a:off x="233362" y="760206"/>
            <a:ext cx="8610600" cy="56802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45720" numCol="1" anchor="ctr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itchFamily="2" charset="2"/>
              <a:buChar char="n"/>
              <a:defRPr sz="2200">
                <a:solidFill>
                  <a:schemeClr val="tx1"/>
                </a:solidFill>
                <a:latin typeface="Helvetica" pitchFamily="2" charset="0"/>
                <a:ea typeface="+mn-ea"/>
                <a:cs typeface="+mn-cs"/>
              </a:defRPr>
            </a:lvl1pPr>
            <a:lvl2pPr marL="669925" indent="-32543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itchFamily="2" charset="2"/>
              <a:buChar char="q"/>
              <a:defRPr sz="2000">
                <a:solidFill>
                  <a:schemeClr val="tx1"/>
                </a:solidFill>
                <a:latin typeface="Helvetica" pitchFamily="2" charset="0"/>
              </a:defRPr>
            </a:lvl2pPr>
            <a:lvl3pPr marL="1022350" indent="-35083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Helvetica" pitchFamily="2" charset="0"/>
              </a:defRPr>
            </a:lvl3pPr>
            <a:lvl4pPr marL="1339850" indent="-31591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q"/>
              <a:defRPr sz="2000">
                <a:solidFill>
                  <a:schemeClr val="tx1"/>
                </a:solidFill>
                <a:latin typeface="Helvetica" pitchFamily="2" charset="0"/>
              </a:defRPr>
            </a:lvl4pPr>
            <a:lvl5pPr marL="1681163" indent="-339725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Helvetica" pitchFamily="2" charset="0"/>
              </a:defRPr>
            </a:lvl5pPr>
            <a:lvl6pPr marL="2138363" indent="-339725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+mn-lt"/>
              </a:defRPr>
            </a:lvl6pPr>
            <a:lvl7pPr marL="2595563" indent="-339725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+mn-lt"/>
              </a:defRPr>
            </a:lvl7pPr>
            <a:lvl8pPr marL="3052763" indent="-339725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+mn-lt"/>
              </a:defRPr>
            </a:lvl8pPr>
            <a:lvl9pPr marL="3509963" indent="-339725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CH" sz="2800" kern="0" dirty="0">
                <a:solidFill>
                  <a:schemeClr val="bg1">
                    <a:lumMod val="65000"/>
                  </a:schemeClr>
                </a:solidFill>
              </a:rPr>
              <a:t>Read-Retry in Modern NAND Flash-Based SSDs</a:t>
            </a:r>
          </a:p>
          <a:p>
            <a:pPr marL="344487" lvl="1" indent="0">
              <a:buFont typeface="Wingdings" pitchFamily="2" charset="2"/>
              <a:buNone/>
            </a:pPr>
            <a:endParaRPr lang="en-CH" sz="2800" kern="0" dirty="0"/>
          </a:p>
          <a:p>
            <a:pPr marL="344487" lvl="1" indent="0">
              <a:buFont typeface="Wingdings" pitchFamily="2" charset="2"/>
              <a:buNone/>
            </a:pPr>
            <a:endParaRPr lang="en-CH" sz="1500" kern="0" dirty="0"/>
          </a:p>
          <a:p>
            <a:r>
              <a:rPr lang="en-CH" sz="2800" kern="0" dirty="0"/>
              <a:t>PR</a:t>
            </a:r>
            <a:r>
              <a:rPr lang="en-CH" sz="2800" kern="0" baseline="30000" dirty="0"/>
              <a:t>2</a:t>
            </a:r>
            <a:r>
              <a:rPr lang="en-CH" sz="2800" kern="0" dirty="0"/>
              <a:t>: Pipelined Read-Retry</a:t>
            </a:r>
          </a:p>
          <a:p>
            <a:endParaRPr lang="en-CH" sz="2800" kern="0" dirty="0">
              <a:solidFill>
                <a:schemeClr val="bg1">
                  <a:lumMod val="65000"/>
                </a:schemeClr>
              </a:solidFill>
            </a:endParaRPr>
          </a:p>
          <a:p>
            <a:endParaRPr lang="en-CH" sz="1500" kern="0" dirty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en-CH" sz="2800" kern="0" dirty="0">
                <a:solidFill>
                  <a:schemeClr val="bg1">
                    <a:lumMod val="65000"/>
                  </a:schemeClr>
                </a:solidFill>
              </a:rPr>
              <a:t>AR</a:t>
            </a:r>
            <a:r>
              <a:rPr lang="en-CH" sz="2800" kern="0" baseline="30000" dirty="0">
                <a:solidFill>
                  <a:schemeClr val="bg1">
                    <a:lumMod val="65000"/>
                  </a:schemeClr>
                </a:solidFill>
              </a:rPr>
              <a:t>2</a:t>
            </a:r>
            <a:r>
              <a:rPr lang="en-CH" sz="2800" kern="0" dirty="0">
                <a:solidFill>
                  <a:schemeClr val="bg1">
                    <a:lumMod val="65000"/>
                  </a:schemeClr>
                </a:solidFill>
              </a:rPr>
              <a:t>: Adaptive Read-Retry</a:t>
            </a:r>
          </a:p>
          <a:p>
            <a:endParaRPr lang="en-CH" sz="2800" kern="0" dirty="0">
              <a:solidFill>
                <a:schemeClr val="bg1">
                  <a:lumMod val="65000"/>
                </a:schemeClr>
              </a:solidFill>
            </a:endParaRPr>
          </a:p>
          <a:p>
            <a:endParaRPr lang="en-CH" sz="1500" kern="0" dirty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en-CH" sz="2800" kern="0" dirty="0">
                <a:solidFill>
                  <a:schemeClr val="bg1">
                    <a:lumMod val="65000"/>
                  </a:schemeClr>
                </a:solidFill>
              </a:rPr>
              <a:t>Evaluation Results</a:t>
            </a:r>
          </a:p>
        </p:txBody>
      </p:sp>
    </p:spTree>
    <p:extLst>
      <p:ext uri="{BB962C8B-B14F-4D97-AF65-F5344CB8AC3E}">
        <p14:creationId xmlns:p14="http://schemas.microsoft.com/office/powerpoint/2010/main" val="1913794661"/>
      </p:ext>
    </p:extLst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C0B64D-B249-704A-AB40-CD24AF2F20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H" dirty="0"/>
              <a:t>PR</a:t>
            </a:r>
            <a:r>
              <a:rPr lang="en-CH" baseline="30000" dirty="0"/>
              <a:t>2</a:t>
            </a:r>
            <a:r>
              <a:rPr lang="en-CH" dirty="0"/>
              <a:t>: </a:t>
            </a:r>
            <a:r>
              <a:rPr lang="en-CH" u="sng" dirty="0"/>
              <a:t>P</a:t>
            </a:r>
            <a:r>
              <a:rPr lang="en-CH" dirty="0"/>
              <a:t>ipelined </a:t>
            </a:r>
            <a:r>
              <a:rPr lang="en-CH" u="sng" dirty="0"/>
              <a:t>R</a:t>
            </a:r>
            <a:r>
              <a:rPr lang="en-CH" dirty="0"/>
              <a:t>ead-</a:t>
            </a:r>
            <a:r>
              <a:rPr lang="en-CH" u="sng" dirty="0"/>
              <a:t>R</a:t>
            </a:r>
            <a:r>
              <a:rPr lang="en-CH" dirty="0"/>
              <a:t>etry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C400A33-446A-F942-9F83-5543CCBC7C7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11</a:t>
            </a:fld>
            <a:endParaRPr lang="en-US" altLang="en-US"/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EADF0CE3-21AE-964E-AEB5-F6A5B75E3291}"/>
              </a:ext>
            </a:extLst>
          </p:cNvPr>
          <p:cNvGrpSpPr/>
          <p:nvPr/>
        </p:nvGrpSpPr>
        <p:grpSpPr>
          <a:xfrm>
            <a:off x="-612576" y="1556792"/>
            <a:ext cx="9883263" cy="4016012"/>
            <a:chOff x="-612576" y="1556792"/>
            <a:chExt cx="9883263" cy="4016012"/>
          </a:xfrm>
        </p:grpSpPr>
        <p:sp>
          <p:nvSpPr>
            <p:cNvPr id="98" name="TextBox 97">
              <a:extLst>
                <a:ext uri="{FF2B5EF4-FFF2-40B4-BE49-F238E27FC236}">
                  <a16:creationId xmlns:a16="http://schemas.microsoft.com/office/drawing/2014/main" id="{51372EC4-7D9C-E846-B7BB-771C5B44D230}"/>
                </a:ext>
              </a:extLst>
            </p:cNvPr>
            <p:cNvSpPr txBox="1"/>
            <p:nvPr/>
          </p:nvSpPr>
          <p:spPr>
            <a:xfrm>
              <a:off x="921583" y="1879693"/>
              <a:ext cx="2358960" cy="369332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algn="ctr" defTabSz="457200"/>
              <a:r>
                <a:rPr lang="en-US" altLang="ko-KR" sz="2400" b="1" dirty="0" err="1">
                  <a:solidFill>
                    <a:schemeClr val="accent6"/>
                  </a:solidFill>
                  <a:latin typeface="Courier New" panose="02070309020205020404" pitchFamily="49" charset="0"/>
                  <a:ea typeface="맑은 고딕" panose="020B0503020000020004" pitchFamily="34" charset="-127"/>
                  <a:cs typeface="Courier New" panose="02070309020205020404" pitchFamily="49" charset="0"/>
                </a:rPr>
                <a:t>tR</a:t>
              </a:r>
              <a:endParaRPr lang="ko-KR" altLang="en-US" sz="2400" b="1" dirty="0">
                <a:solidFill>
                  <a:schemeClr val="accent6"/>
                </a:solidFill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endParaRPr>
            </a:p>
          </p:txBody>
        </p:sp>
        <p:sp>
          <p:nvSpPr>
            <p:cNvPr id="116" name="TextBox 115">
              <a:extLst>
                <a:ext uri="{FF2B5EF4-FFF2-40B4-BE49-F238E27FC236}">
                  <a16:creationId xmlns:a16="http://schemas.microsoft.com/office/drawing/2014/main" id="{BFAEE985-E258-8944-A69B-62805BEEE86E}"/>
                </a:ext>
              </a:extLst>
            </p:cNvPr>
            <p:cNvSpPr txBox="1"/>
            <p:nvPr/>
          </p:nvSpPr>
          <p:spPr>
            <a:xfrm>
              <a:off x="2643134" y="1879693"/>
              <a:ext cx="974977" cy="369332"/>
            </a:xfrm>
            <a:prstGeom prst="rect">
              <a:avLst/>
            </a:prstGeom>
            <a:noFill/>
          </p:spPr>
          <p:txBody>
            <a:bodyPr wrap="square" lIns="72000" tIns="0" rIns="0" bIns="0" rtlCol="0" anchor="ctr">
              <a:spAutoFit/>
            </a:bodyPr>
            <a:lstStyle/>
            <a:p>
              <a:pPr algn="ctr" defTabSz="457200"/>
              <a:r>
                <a:rPr lang="en-US" altLang="ko-KR" sz="2400" b="1" dirty="0" err="1">
                  <a:solidFill>
                    <a:srgbClr val="D77A0B"/>
                  </a:solidFill>
                  <a:latin typeface="Courier New" panose="02070309020205020404" pitchFamily="49" charset="0"/>
                  <a:ea typeface="맑은 고딕" panose="020B0503020000020004" pitchFamily="34" charset="-127"/>
                  <a:cs typeface="Courier New" panose="02070309020205020404" pitchFamily="49" charset="0"/>
                </a:rPr>
                <a:t>tECC</a:t>
              </a:r>
              <a:endParaRPr lang="ko-KR" altLang="en-US" sz="2400" b="1" dirty="0">
                <a:solidFill>
                  <a:srgbClr val="D77A0B"/>
                </a:solidFill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endParaRPr>
            </a:p>
          </p:txBody>
        </p:sp>
        <p:sp>
          <p:nvSpPr>
            <p:cNvPr id="101" name="TextBox 100">
              <a:extLst>
                <a:ext uri="{FF2B5EF4-FFF2-40B4-BE49-F238E27FC236}">
                  <a16:creationId xmlns:a16="http://schemas.microsoft.com/office/drawing/2014/main" id="{390099A3-7D5B-E94B-8113-BB584A809C6C}"/>
                </a:ext>
              </a:extLst>
            </p:cNvPr>
            <p:cNvSpPr txBox="1"/>
            <p:nvPr/>
          </p:nvSpPr>
          <p:spPr>
            <a:xfrm>
              <a:off x="1000176" y="1556792"/>
              <a:ext cx="3139776" cy="369332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algn="ctr" defTabSz="457200"/>
              <a:r>
                <a:rPr lang="en-US" altLang="ko-KR" sz="2400" b="1" dirty="0" err="1">
                  <a:solidFill>
                    <a:schemeClr val="accent1"/>
                  </a:solidFill>
                  <a:latin typeface="Courier New" panose="02070309020205020404" pitchFamily="49" charset="0"/>
                  <a:ea typeface="맑은 고딕" panose="020B0503020000020004" pitchFamily="34" charset="-127"/>
                  <a:cs typeface="Courier New" panose="02070309020205020404" pitchFamily="49" charset="0"/>
                </a:rPr>
                <a:t>tDMA</a:t>
              </a:r>
              <a:endParaRPr lang="ko-KR" altLang="en-US" sz="2400" b="1" dirty="0">
                <a:solidFill>
                  <a:schemeClr val="accent1"/>
                </a:solidFill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endParaRPr>
            </a:p>
          </p:txBody>
        </p:sp>
        <p:sp>
          <p:nvSpPr>
            <p:cNvPr id="121" name="TextBox 120">
              <a:extLst>
                <a:ext uri="{FF2B5EF4-FFF2-40B4-BE49-F238E27FC236}">
                  <a16:creationId xmlns:a16="http://schemas.microsoft.com/office/drawing/2014/main" id="{20DEB8DB-E78C-F04D-A7F9-CF4B9DF3D77F}"/>
                </a:ext>
              </a:extLst>
            </p:cNvPr>
            <p:cNvSpPr txBox="1"/>
            <p:nvPr/>
          </p:nvSpPr>
          <p:spPr>
            <a:xfrm>
              <a:off x="5317052" y="1582747"/>
              <a:ext cx="3953635" cy="461665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 latinLnBrk="0"/>
              <a:r>
                <a:rPr lang="en-US" sz="2400" b="1" dirty="0">
                  <a:latin typeface="Cambria" panose="02040503050406030204" pitchFamily="18" charset="0"/>
                  <a:ea typeface="Cambria" panose="02040503050406030204" pitchFamily="18" charset="0"/>
                  <a:cs typeface="Times New Roman" panose="02020603050405020304" pitchFamily="18" charset="0"/>
                </a:rPr>
                <a:t>ECC Capability</a:t>
              </a:r>
              <a:r>
                <a:rPr lang="en-US" sz="2400" b="1" i="1" dirty="0">
                  <a:latin typeface="Cambria" panose="02040503050406030204" pitchFamily="18" charset="0"/>
                  <a:ea typeface="Cambria" panose="02040503050406030204" pitchFamily="18" charset="0"/>
                  <a:cs typeface="Times New Roman" panose="02020603050405020304" pitchFamily="18" charset="0"/>
                </a:rPr>
                <a:t> C</a:t>
              </a:r>
              <a:r>
                <a:rPr lang="en-US" sz="2400" b="1" baseline="-25000" dirty="0">
                  <a:latin typeface="Cambria" panose="02040503050406030204" pitchFamily="18" charset="0"/>
                  <a:ea typeface="Cambria" panose="02040503050406030204" pitchFamily="18" charset="0"/>
                  <a:cs typeface="Times New Roman" panose="02020603050405020304" pitchFamily="18" charset="0"/>
                </a:rPr>
                <a:t>ECC</a:t>
              </a:r>
              <a:r>
                <a:rPr lang="en-US" sz="2400" b="1" i="1" dirty="0">
                  <a:latin typeface="Cambria" panose="02040503050406030204" pitchFamily="18" charset="0"/>
                  <a:ea typeface="Cambria" panose="02040503050406030204" pitchFamily="18" charset="0"/>
                  <a:cs typeface="Times New Roman" panose="02020603050405020304" pitchFamily="18" charset="0"/>
                </a:rPr>
                <a:t>= 72</a:t>
              </a:r>
            </a:p>
          </p:txBody>
        </p:sp>
        <p:sp>
          <p:nvSpPr>
            <p:cNvPr id="49" name="직사각형 77">
              <a:extLst>
                <a:ext uri="{FF2B5EF4-FFF2-40B4-BE49-F238E27FC236}">
                  <a16:creationId xmlns:a16="http://schemas.microsoft.com/office/drawing/2014/main" id="{1F1D0332-9776-F74F-BAA6-FBDCCA96B77D}"/>
                </a:ext>
              </a:extLst>
            </p:cNvPr>
            <p:cNvSpPr/>
            <p:nvPr/>
          </p:nvSpPr>
          <p:spPr>
            <a:xfrm>
              <a:off x="1119519" y="2312302"/>
              <a:ext cx="790882" cy="538368"/>
            </a:xfrm>
            <a:prstGeom prst="rect">
              <a:avLst/>
            </a:prstGeom>
            <a:solidFill>
              <a:sysClr val="window" lastClr="FFFFFF"/>
            </a:solidFill>
            <a:ln w="19050" cap="flat" cmpd="sng" algn="ctr">
              <a:noFill/>
              <a:prstDash val="solid"/>
              <a:miter lim="800000"/>
            </a:ln>
            <a:effectLst/>
          </p:spPr>
          <p:txBody>
            <a:bodyPr lIns="0" rIns="0"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endParaRPr>
            </a:p>
          </p:txBody>
        </p:sp>
        <p:sp>
          <p:nvSpPr>
            <p:cNvPr id="50" name="TextBox 49">
              <a:extLst>
                <a:ext uri="{FF2B5EF4-FFF2-40B4-BE49-F238E27FC236}">
                  <a16:creationId xmlns:a16="http://schemas.microsoft.com/office/drawing/2014/main" id="{5A86C21B-F826-F04B-B6B5-23950E2E520E}"/>
                </a:ext>
              </a:extLst>
            </p:cNvPr>
            <p:cNvSpPr txBox="1"/>
            <p:nvPr/>
          </p:nvSpPr>
          <p:spPr>
            <a:xfrm>
              <a:off x="-117071" y="2827453"/>
              <a:ext cx="1633294" cy="369332"/>
            </a:xfrm>
            <a:prstGeom prst="rect">
              <a:avLst/>
            </a:prstGeom>
            <a:noFill/>
          </p:spPr>
          <p:txBody>
            <a:bodyPr wrap="square" lIns="72000" tIns="0" rIns="0" bIns="0" rtlCol="0" anchor="ctr">
              <a:spAutoFit/>
            </a:bodyPr>
            <a:lstStyle/>
            <a:p>
              <a:pPr algn="ctr" defTabSz="457200"/>
              <a:r>
                <a:rPr lang="en-US" altLang="ko-KR" sz="2400" b="1" dirty="0">
                  <a:solidFill>
                    <a:prstClr val="black"/>
                  </a:solidFill>
                  <a:latin typeface="Cambria" panose="02040503050406030204" pitchFamily="18" charset="0"/>
                  <a:ea typeface="맑은 고딕" panose="020B0503020000020004" pitchFamily="34" charset="-127"/>
                  <a:cs typeface="Times New Roman" panose="02020603050405020304" pitchFamily="18" charset="0"/>
                </a:rPr>
                <a:t>RR1</a:t>
              </a:r>
              <a:endParaRPr lang="ko-KR" altLang="en-US" sz="2400" b="1" i="1" dirty="0">
                <a:solidFill>
                  <a:prstClr val="black"/>
                </a:solidFill>
                <a:latin typeface="Calibri" panose="020F0502020204030204" pitchFamily="34" charset="0"/>
                <a:ea typeface="맑은 고딕" panose="020B0503020000020004" pitchFamily="34" charset="-127"/>
                <a:cs typeface="Calibri" panose="020F0502020204030204" pitchFamily="34" charset="0"/>
              </a:endParaRPr>
            </a:p>
          </p:txBody>
        </p:sp>
        <p:sp>
          <p:nvSpPr>
            <p:cNvPr id="52" name="TextBox 51">
              <a:extLst>
                <a:ext uri="{FF2B5EF4-FFF2-40B4-BE49-F238E27FC236}">
                  <a16:creationId xmlns:a16="http://schemas.microsoft.com/office/drawing/2014/main" id="{0C0A287A-5547-9A42-AC0D-47460CC3A15C}"/>
                </a:ext>
              </a:extLst>
            </p:cNvPr>
            <p:cNvSpPr txBox="1"/>
            <p:nvPr/>
          </p:nvSpPr>
          <p:spPr>
            <a:xfrm>
              <a:off x="-612576" y="3995264"/>
              <a:ext cx="2630438" cy="369332"/>
            </a:xfrm>
            <a:prstGeom prst="rect">
              <a:avLst/>
            </a:prstGeom>
            <a:noFill/>
          </p:spPr>
          <p:txBody>
            <a:bodyPr wrap="square" lIns="72000" tIns="0" rIns="0" bIns="0" rtlCol="0" anchor="ctr">
              <a:spAutoFit/>
            </a:bodyPr>
            <a:lstStyle/>
            <a:p>
              <a:pPr algn="ctr" defTabSz="457200"/>
              <a:r>
                <a:rPr lang="en-US" altLang="ko-KR" sz="2400" b="1" dirty="0">
                  <a:solidFill>
                    <a:prstClr val="black"/>
                  </a:solidFill>
                  <a:latin typeface="Cambria" panose="02040503050406030204" pitchFamily="18" charset="0"/>
                  <a:ea typeface="맑은 고딕" panose="020B0503020000020004" pitchFamily="34" charset="-127"/>
                  <a:cs typeface="Times New Roman" panose="02020603050405020304" pitchFamily="18" charset="0"/>
                </a:rPr>
                <a:t>RR</a:t>
              </a:r>
              <a:r>
                <a:rPr lang="en-US" altLang="ko-KR" sz="2400" b="1" i="1" dirty="0">
                  <a:solidFill>
                    <a:prstClr val="black"/>
                  </a:solidFill>
                  <a:latin typeface="Cambria" panose="02040503050406030204" pitchFamily="18" charset="0"/>
                  <a:ea typeface="맑은 고딕" panose="020B0503020000020004" pitchFamily="34" charset="-127"/>
                  <a:cs typeface="Times New Roman" panose="02020603050405020304" pitchFamily="18" charset="0"/>
                </a:rPr>
                <a:t>(N – 1)</a:t>
              </a:r>
              <a:endParaRPr lang="ko-KR" altLang="en-US" sz="2400" b="1" i="1" dirty="0">
                <a:solidFill>
                  <a:prstClr val="black"/>
                </a:solidFill>
                <a:latin typeface="Calibri" panose="020F0502020204030204" pitchFamily="34" charset="0"/>
                <a:ea typeface="맑은 고딕" panose="020B0503020000020004" pitchFamily="34" charset="-127"/>
                <a:cs typeface="Calibri" panose="020F0502020204030204" pitchFamily="34" charset="0"/>
              </a:endParaRPr>
            </a:p>
          </p:txBody>
        </p:sp>
        <p:sp>
          <p:nvSpPr>
            <p:cNvPr id="53" name="TextBox 52">
              <a:extLst>
                <a:ext uri="{FF2B5EF4-FFF2-40B4-BE49-F238E27FC236}">
                  <a16:creationId xmlns:a16="http://schemas.microsoft.com/office/drawing/2014/main" id="{8659A1C8-F736-EF40-AFBC-85B780BC3A6D}"/>
                </a:ext>
              </a:extLst>
            </p:cNvPr>
            <p:cNvSpPr txBox="1"/>
            <p:nvPr/>
          </p:nvSpPr>
          <p:spPr>
            <a:xfrm>
              <a:off x="-612576" y="4382107"/>
              <a:ext cx="2630438" cy="369332"/>
            </a:xfrm>
            <a:prstGeom prst="rect">
              <a:avLst/>
            </a:prstGeom>
            <a:noFill/>
          </p:spPr>
          <p:txBody>
            <a:bodyPr wrap="square" lIns="72000" tIns="0" rIns="0" bIns="0" rtlCol="0" anchor="ctr">
              <a:spAutoFit/>
            </a:bodyPr>
            <a:lstStyle/>
            <a:p>
              <a:pPr algn="ctr" defTabSz="457200"/>
              <a:r>
                <a:rPr lang="en-US" altLang="ko-KR" sz="2400" b="1" dirty="0">
                  <a:solidFill>
                    <a:prstClr val="black"/>
                  </a:solidFill>
                  <a:latin typeface="Cambria" panose="02040503050406030204" pitchFamily="18" charset="0"/>
                  <a:ea typeface="맑은 고딕" panose="020B0503020000020004" pitchFamily="34" charset="-127"/>
                  <a:cs typeface="Times New Roman" panose="02020603050405020304" pitchFamily="18" charset="0"/>
                </a:rPr>
                <a:t>RR</a:t>
              </a:r>
              <a:r>
                <a:rPr lang="en-US" altLang="ko-KR" sz="2400" b="1" i="1" dirty="0">
                  <a:solidFill>
                    <a:prstClr val="black"/>
                  </a:solidFill>
                  <a:latin typeface="Cambria" panose="02040503050406030204" pitchFamily="18" charset="0"/>
                  <a:ea typeface="맑은 고딕" panose="020B0503020000020004" pitchFamily="34" charset="-127"/>
                  <a:cs typeface="Times New Roman" panose="02020603050405020304" pitchFamily="18" charset="0"/>
                </a:rPr>
                <a:t>N </a:t>
              </a:r>
              <a:endParaRPr lang="ko-KR" altLang="en-US" sz="2400" b="1" i="1" dirty="0">
                <a:solidFill>
                  <a:prstClr val="black"/>
                </a:solidFill>
                <a:latin typeface="Calibri" panose="020F0502020204030204" pitchFamily="34" charset="0"/>
                <a:ea typeface="맑은 고딕" panose="020B0503020000020004" pitchFamily="34" charset="-127"/>
                <a:cs typeface="Calibri" panose="020F0502020204030204" pitchFamily="34" charset="0"/>
              </a:endParaRPr>
            </a:p>
          </p:txBody>
        </p:sp>
        <p:sp>
          <p:nvSpPr>
            <p:cNvPr id="54" name="직사각형 97">
              <a:extLst>
                <a:ext uri="{FF2B5EF4-FFF2-40B4-BE49-F238E27FC236}">
                  <a16:creationId xmlns:a16="http://schemas.microsoft.com/office/drawing/2014/main" id="{06CB87D3-188A-C345-9600-BBFAC0837C6A}"/>
                </a:ext>
              </a:extLst>
            </p:cNvPr>
            <p:cNvSpPr/>
            <p:nvPr/>
          </p:nvSpPr>
          <p:spPr>
            <a:xfrm rot="5460000">
              <a:off x="502029" y="3547884"/>
              <a:ext cx="388773" cy="610249"/>
            </a:xfrm>
            <a:prstGeom prst="rect">
              <a:avLst/>
            </a:prstGeom>
            <a:no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24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 Light" panose="020F0302020204030204"/>
                  <a:ea typeface="맑은 고딕" panose="020B0503020000020004" pitchFamily="34" charset="-127"/>
                  <a:cs typeface="+mn-cs"/>
                </a:rPr>
                <a:t>⋯</a:t>
              </a:r>
              <a:endParaRPr kumimoji="0" lang="ko-KR" alt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맑은 고딕" panose="020B0503020000020004" pitchFamily="34" charset="-127"/>
                <a:cs typeface="+mn-cs"/>
              </a:endParaRPr>
            </a:p>
          </p:txBody>
        </p:sp>
        <p:grpSp>
          <p:nvGrpSpPr>
            <p:cNvPr id="56" name="그룹 50">
              <a:extLst>
                <a:ext uri="{FF2B5EF4-FFF2-40B4-BE49-F238E27FC236}">
                  <a16:creationId xmlns:a16="http://schemas.microsoft.com/office/drawing/2014/main" id="{2C97B421-A53A-7F45-99D7-4DF177BCED1C}"/>
                </a:ext>
              </a:extLst>
            </p:cNvPr>
            <p:cNvGrpSpPr/>
            <p:nvPr/>
          </p:nvGrpSpPr>
          <p:grpSpPr>
            <a:xfrm>
              <a:off x="6329098" y="4351256"/>
              <a:ext cx="1388022" cy="404485"/>
              <a:chOff x="1874519" y="3830320"/>
              <a:chExt cx="4230088" cy="275440"/>
            </a:xfrm>
          </p:grpSpPr>
          <p:sp>
            <p:nvSpPr>
              <p:cNvPr id="57" name="직사각형 51">
                <a:extLst>
                  <a:ext uri="{FF2B5EF4-FFF2-40B4-BE49-F238E27FC236}">
                    <a16:creationId xmlns:a16="http://schemas.microsoft.com/office/drawing/2014/main" id="{B0F904ED-95A8-1742-BF56-2F64A0A75A5A}"/>
                  </a:ext>
                </a:extLst>
              </p:cNvPr>
              <p:cNvSpPr/>
              <p:nvPr/>
            </p:nvSpPr>
            <p:spPr>
              <a:xfrm>
                <a:off x="1874519" y="3830320"/>
                <a:ext cx="2920999" cy="275440"/>
              </a:xfrm>
              <a:prstGeom prst="rect">
                <a:avLst/>
              </a:prstGeom>
              <a:solidFill>
                <a:srgbClr val="70AD47">
                  <a:lumMod val="20000"/>
                  <a:lumOff val="80000"/>
                </a:srgbClr>
              </a:solidFill>
              <a:ln w="15875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txBody>
              <a:bodyPr lIns="0" rIns="0" rtlCol="0" anchor="ctr"/>
              <a:lstStyle/>
              <a:p>
                <a:pPr marL="0" marR="0" lvl="0" indent="0" algn="ctr" defTabSz="4572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ko-KR" altLang="en-US" sz="24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urier New" panose="02070309020205020404" pitchFamily="49" charset="0"/>
                  <a:ea typeface="맑은 고딕" panose="020B0503020000020004" pitchFamily="34" charset="-127"/>
                  <a:cs typeface="Courier New" panose="02070309020205020404" pitchFamily="49" charset="0"/>
                </a:endParaRPr>
              </a:p>
            </p:txBody>
          </p:sp>
          <p:sp>
            <p:nvSpPr>
              <p:cNvPr id="58" name="직사각형 52">
                <a:extLst>
                  <a:ext uri="{FF2B5EF4-FFF2-40B4-BE49-F238E27FC236}">
                    <a16:creationId xmlns:a16="http://schemas.microsoft.com/office/drawing/2014/main" id="{DCB6BCD1-2EBF-8C43-A163-694541B10DE6}"/>
                  </a:ext>
                </a:extLst>
              </p:cNvPr>
              <p:cNvSpPr/>
              <p:nvPr/>
            </p:nvSpPr>
            <p:spPr>
              <a:xfrm>
                <a:off x="4795518" y="3830320"/>
                <a:ext cx="584200" cy="275440"/>
              </a:xfrm>
              <a:prstGeom prst="rect">
                <a:avLst/>
              </a:prstGeom>
              <a:solidFill>
                <a:srgbClr val="FFC000"/>
              </a:solidFill>
              <a:ln w="15875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txBody>
              <a:bodyPr lIns="0" rIns="0" rtlCol="0" anchor="ctr"/>
              <a:lstStyle/>
              <a:p>
                <a:pPr marL="0" marR="0" lvl="0" indent="0" algn="ctr" defTabSz="4572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ko-KR" altLang="en-US" sz="24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urier New" panose="02070309020205020404" pitchFamily="49" charset="0"/>
                  <a:ea typeface="맑은 고딕" panose="020B0503020000020004" pitchFamily="34" charset="-127"/>
                  <a:cs typeface="Courier New" panose="02070309020205020404" pitchFamily="49" charset="0"/>
                </a:endParaRPr>
              </a:p>
            </p:txBody>
          </p:sp>
          <p:sp>
            <p:nvSpPr>
              <p:cNvPr id="59" name="직사각형 53">
                <a:extLst>
                  <a:ext uri="{FF2B5EF4-FFF2-40B4-BE49-F238E27FC236}">
                    <a16:creationId xmlns:a16="http://schemas.microsoft.com/office/drawing/2014/main" id="{F6412F78-A75E-4C41-A42B-FCD2B4ED9AA8}"/>
                  </a:ext>
                </a:extLst>
              </p:cNvPr>
              <p:cNvSpPr/>
              <p:nvPr/>
            </p:nvSpPr>
            <p:spPr>
              <a:xfrm>
                <a:off x="5374634" y="3830320"/>
                <a:ext cx="729973" cy="275440"/>
              </a:xfrm>
              <a:prstGeom prst="rect">
                <a:avLst/>
              </a:prstGeom>
              <a:solidFill>
                <a:srgbClr val="ED7D31">
                  <a:lumMod val="75000"/>
                </a:srgbClr>
              </a:solidFill>
              <a:ln w="15875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txBody>
              <a:bodyPr lIns="0" rIns="0" rtlCol="0" anchor="ctr"/>
              <a:lstStyle/>
              <a:p>
                <a:pPr marL="0" marR="0" lvl="0" indent="0" algn="ctr" defTabSz="4572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ko-KR" altLang="en-US" sz="24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urier New" panose="02070309020205020404" pitchFamily="49" charset="0"/>
                  <a:ea typeface="맑은 고딕" panose="020B0503020000020004" pitchFamily="34" charset="-127"/>
                  <a:cs typeface="Courier New" panose="02070309020205020404" pitchFamily="49" charset="0"/>
                </a:endParaRPr>
              </a:p>
            </p:txBody>
          </p:sp>
        </p:grpSp>
        <p:grpSp>
          <p:nvGrpSpPr>
            <p:cNvPr id="64" name="그룹 45">
              <a:extLst>
                <a:ext uri="{FF2B5EF4-FFF2-40B4-BE49-F238E27FC236}">
                  <a16:creationId xmlns:a16="http://schemas.microsoft.com/office/drawing/2014/main" id="{F1485BDF-EB06-7E4E-B1FE-802D6C5365E3}"/>
                </a:ext>
              </a:extLst>
            </p:cNvPr>
            <p:cNvGrpSpPr/>
            <p:nvPr/>
          </p:nvGrpSpPr>
          <p:grpSpPr>
            <a:xfrm>
              <a:off x="2900546" y="2790102"/>
              <a:ext cx="1388022" cy="404485"/>
              <a:chOff x="1874519" y="3830320"/>
              <a:chExt cx="4230088" cy="275440"/>
            </a:xfrm>
          </p:grpSpPr>
          <p:sp>
            <p:nvSpPr>
              <p:cNvPr id="65" name="직사각형 46">
                <a:extLst>
                  <a:ext uri="{FF2B5EF4-FFF2-40B4-BE49-F238E27FC236}">
                    <a16:creationId xmlns:a16="http://schemas.microsoft.com/office/drawing/2014/main" id="{A68CBBA6-3C81-A540-A253-0BDCE8989A3D}"/>
                  </a:ext>
                </a:extLst>
              </p:cNvPr>
              <p:cNvSpPr/>
              <p:nvPr/>
            </p:nvSpPr>
            <p:spPr>
              <a:xfrm>
                <a:off x="1874519" y="3830320"/>
                <a:ext cx="2920999" cy="275440"/>
              </a:xfrm>
              <a:prstGeom prst="rect">
                <a:avLst/>
              </a:prstGeom>
              <a:solidFill>
                <a:srgbClr val="70AD47">
                  <a:lumMod val="20000"/>
                  <a:lumOff val="80000"/>
                </a:srgbClr>
              </a:solidFill>
              <a:ln w="15875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txBody>
              <a:bodyPr lIns="0" rIns="0" rtlCol="0" anchor="ctr"/>
              <a:lstStyle/>
              <a:p>
                <a:pPr marL="0" marR="0" lvl="0" indent="0" algn="ctr" defTabSz="4572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ko-KR" altLang="en-US" sz="24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urier New" panose="02070309020205020404" pitchFamily="49" charset="0"/>
                  <a:ea typeface="맑은 고딕" panose="020B0503020000020004" pitchFamily="34" charset="-127"/>
                  <a:cs typeface="Courier New" panose="02070309020205020404" pitchFamily="49" charset="0"/>
                </a:endParaRPr>
              </a:p>
            </p:txBody>
          </p:sp>
          <p:sp>
            <p:nvSpPr>
              <p:cNvPr id="66" name="직사각형 47">
                <a:extLst>
                  <a:ext uri="{FF2B5EF4-FFF2-40B4-BE49-F238E27FC236}">
                    <a16:creationId xmlns:a16="http://schemas.microsoft.com/office/drawing/2014/main" id="{C32C9A9B-C5F8-1344-AABA-C3D2595C0720}"/>
                  </a:ext>
                </a:extLst>
              </p:cNvPr>
              <p:cNvSpPr/>
              <p:nvPr/>
            </p:nvSpPr>
            <p:spPr>
              <a:xfrm>
                <a:off x="4795518" y="3830320"/>
                <a:ext cx="584200" cy="275440"/>
              </a:xfrm>
              <a:prstGeom prst="rect">
                <a:avLst/>
              </a:prstGeom>
              <a:solidFill>
                <a:srgbClr val="FFC000"/>
              </a:solidFill>
              <a:ln w="15875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txBody>
              <a:bodyPr lIns="0" rIns="0" rtlCol="0" anchor="ctr"/>
              <a:lstStyle/>
              <a:p>
                <a:pPr marL="0" marR="0" lvl="0" indent="0" algn="ctr" defTabSz="4572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ko-KR" altLang="en-US" sz="24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urier New" panose="02070309020205020404" pitchFamily="49" charset="0"/>
                  <a:ea typeface="맑은 고딕" panose="020B0503020000020004" pitchFamily="34" charset="-127"/>
                  <a:cs typeface="Courier New" panose="02070309020205020404" pitchFamily="49" charset="0"/>
                </a:endParaRPr>
              </a:p>
            </p:txBody>
          </p:sp>
          <p:sp>
            <p:nvSpPr>
              <p:cNvPr id="67" name="직사각형 48">
                <a:extLst>
                  <a:ext uri="{FF2B5EF4-FFF2-40B4-BE49-F238E27FC236}">
                    <a16:creationId xmlns:a16="http://schemas.microsoft.com/office/drawing/2014/main" id="{C11C2938-18E1-0648-A5E3-F59F81090810}"/>
                  </a:ext>
                </a:extLst>
              </p:cNvPr>
              <p:cNvSpPr/>
              <p:nvPr/>
            </p:nvSpPr>
            <p:spPr>
              <a:xfrm>
                <a:off x="5374634" y="3830320"/>
                <a:ext cx="729973" cy="275440"/>
              </a:xfrm>
              <a:prstGeom prst="rect">
                <a:avLst/>
              </a:prstGeom>
              <a:solidFill>
                <a:srgbClr val="ED7D31">
                  <a:lumMod val="75000"/>
                </a:srgbClr>
              </a:solidFill>
              <a:ln w="15875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txBody>
              <a:bodyPr lIns="0" rIns="0" rtlCol="0" anchor="ctr"/>
              <a:lstStyle/>
              <a:p>
                <a:pPr marL="0" marR="0" lvl="0" indent="0" algn="ctr" defTabSz="4572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ko-KR" altLang="en-US" sz="24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urier New" panose="02070309020205020404" pitchFamily="49" charset="0"/>
                  <a:ea typeface="맑은 고딕" panose="020B0503020000020004" pitchFamily="34" charset="-127"/>
                  <a:cs typeface="Courier New" panose="02070309020205020404" pitchFamily="49" charset="0"/>
                </a:endParaRPr>
              </a:p>
            </p:txBody>
          </p:sp>
        </p:grpSp>
        <p:grpSp>
          <p:nvGrpSpPr>
            <p:cNvPr id="68" name="그룹 58">
              <a:extLst>
                <a:ext uri="{FF2B5EF4-FFF2-40B4-BE49-F238E27FC236}">
                  <a16:creationId xmlns:a16="http://schemas.microsoft.com/office/drawing/2014/main" id="{343875D2-BAD1-3D4B-95A9-3B134EE22800}"/>
                </a:ext>
              </a:extLst>
            </p:cNvPr>
            <p:cNvGrpSpPr/>
            <p:nvPr/>
          </p:nvGrpSpPr>
          <p:grpSpPr>
            <a:xfrm>
              <a:off x="4900354" y="3899960"/>
              <a:ext cx="1420876" cy="489429"/>
              <a:chOff x="1774395" y="3801400"/>
              <a:chExt cx="4330212" cy="333284"/>
            </a:xfrm>
          </p:grpSpPr>
          <p:sp>
            <p:nvSpPr>
              <p:cNvPr id="69" name="직사각형 59">
                <a:extLst>
                  <a:ext uri="{FF2B5EF4-FFF2-40B4-BE49-F238E27FC236}">
                    <a16:creationId xmlns:a16="http://schemas.microsoft.com/office/drawing/2014/main" id="{05363645-36D6-E042-9CD5-273F2D546F7A}"/>
                  </a:ext>
                </a:extLst>
              </p:cNvPr>
              <p:cNvSpPr/>
              <p:nvPr/>
            </p:nvSpPr>
            <p:spPr>
              <a:xfrm>
                <a:off x="1874519" y="3830320"/>
                <a:ext cx="2920999" cy="275440"/>
              </a:xfrm>
              <a:prstGeom prst="rect">
                <a:avLst/>
              </a:prstGeom>
              <a:solidFill>
                <a:srgbClr val="70AD47">
                  <a:lumMod val="20000"/>
                  <a:lumOff val="80000"/>
                </a:srgbClr>
              </a:solidFill>
              <a:ln w="15875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txBody>
              <a:bodyPr lIns="0" rIns="0" rtlCol="0" anchor="ctr"/>
              <a:lstStyle/>
              <a:p>
                <a:pPr marL="0" marR="0" lvl="0" indent="0" algn="ctr" defTabSz="4572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ko-KR" altLang="en-US" sz="24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urier New" panose="02070309020205020404" pitchFamily="49" charset="0"/>
                  <a:ea typeface="맑은 고딕" panose="020B0503020000020004" pitchFamily="34" charset="-127"/>
                  <a:cs typeface="Courier New" panose="02070309020205020404" pitchFamily="49" charset="0"/>
                </a:endParaRPr>
              </a:p>
            </p:txBody>
          </p:sp>
          <p:sp>
            <p:nvSpPr>
              <p:cNvPr id="70" name="직사각형 60">
                <a:extLst>
                  <a:ext uri="{FF2B5EF4-FFF2-40B4-BE49-F238E27FC236}">
                    <a16:creationId xmlns:a16="http://schemas.microsoft.com/office/drawing/2014/main" id="{5FACB5C4-5293-2B43-AA65-D91AE4E4B1BB}"/>
                  </a:ext>
                </a:extLst>
              </p:cNvPr>
              <p:cNvSpPr/>
              <p:nvPr/>
            </p:nvSpPr>
            <p:spPr>
              <a:xfrm>
                <a:off x="4795518" y="3830320"/>
                <a:ext cx="584200" cy="275440"/>
              </a:xfrm>
              <a:prstGeom prst="rect">
                <a:avLst/>
              </a:prstGeom>
              <a:solidFill>
                <a:srgbClr val="FFC000"/>
              </a:solidFill>
              <a:ln w="15875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txBody>
              <a:bodyPr lIns="0" rIns="0" rtlCol="0" anchor="ctr"/>
              <a:lstStyle/>
              <a:p>
                <a:pPr marL="0" marR="0" lvl="0" indent="0" algn="ctr" defTabSz="4572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ko-KR" altLang="en-US" sz="24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urier New" panose="02070309020205020404" pitchFamily="49" charset="0"/>
                  <a:ea typeface="맑은 고딕" panose="020B0503020000020004" pitchFamily="34" charset="-127"/>
                  <a:cs typeface="Courier New" panose="02070309020205020404" pitchFamily="49" charset="0"/>
                </a:endParaRPr>
              </a:p>
            </p:txBody>
          </p:sp>
          <p:sp>
            <p:nvSpPr>
              <p:cNvPr id="71" name="직사각형 61">
                <a:extLst>
                  <a:ext uri="{FF2B5EF4-FFF2-40B4-BE49-F238E27FC236}">
                    <a16:creationId xmlns:a16="http://schemas.microsoft.com/office/drawing/2014/main" id="{6C0B8EF8-6ED1-894A-B4DB-E871B28B1670}"/>
                  </a:ext>
                </a:extLst>
              </p:cNvPr>
              <p:cNvSpPr/>
              <p:nvPr/>
            </p:nvSpPr>
            <p:spPr>
              <a:xfrm>
                <a:off x="5374634" y="3830320"/>
                <a:ext cx="729973" cy="275440"/>
              </a:xfrm>
              <a:prstGeom prst="rect">
                <a:avLst/>
              </a:prstGeom>
              <a:solidFill>
                <a:srgbClr val="ED7D31">
                  <a:lumMod val="75000"/>
                </a:srgbClr>
              </a:solidFill>
              <a:ln w="15875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txBody>
              <a:bodyPr lIns="0" rIns="0" rtlCol="0" anchor="ctr"/>
              <a:lstStyle/>
              <a:p>
                <a:pPr marL="0" marR="0" lvl="0" indent="0" algn="ctr" defTabSz="4572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ko-KR" altLang="en-US" sz="24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urier New" panose="02070309020205020404" pitchFamily="49" charset="0"/>
                  <a:ea typeface="맑은 고딕" panose="020B0503020000020004" pitchFamily="34" charset="-127"/>
                  <a:cs typeface="Courier New" panose="02070309020205020404" pitchFamily="49" charset="0"/>
                </a:endParaRPr>
              </a:p>
            </p:txBody>
          </p:sp>
          <p:sp>
            <p:nvSpPr>
              <p:cNvPr id="72" name="직사각형 70">
                <a:extLst>
                  <a:ext uri="{FF2B5EF4-FFF2-40B4-BE49-F238E27FC236}">
                    <a16:creationId xmlns:a16="http://schemas.microsoft.com/office/drawing/2014/main" id="{C40D06FC-B6CB-3547-893C-C22CCEFBA804}"/>
                  </a:ext>
                </a:extLst>
              </p:cNvPr>
              <p:cNvSpPr/>
              <p:nvPr/>
            </p:nvSpPr>
            <p:spPr>
              <a:xfrm>
                <a:off x="1774395" y="3801400"/>
                <a:ext cx="2492712" cy="333284"/>
              </a:xfrm>
              <a:prstGeom prst="rect">
                <a:avLst/>
              </a:prstGeom>
              <a:solidFill>
                <a:sysClr val="window" lastClr="FFFFFF"/>
              </a:solidFill>
              <a:ln w="15875" cap="flat" cmpd="sng" algn="ctr">
                <a:noFill/>
                <a:prstDash val="solid"/>
                <a:miter lim="800000"/>
              </a:ln>
              <a:effectLst/>
            </p:spPr>
            <p:txBody>
              <a:bodyPr lIns="0" rIns="0" rtlCol="0" anchor="ctr"/>
              <a:lstStyle/>
              <a:p>
                <a:pPr marL="0" marR="0" lvl="0" indent="0" algn="ctr" defTabSz="4572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ko-KR" altLang="en-US" sz="24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urier New" panose="02070309020205020404" pitchFamily="49" charset="0"/>
                  <a:ea typeface="맑은 고딕" panose="020B0503020000020004" pitchFamily="34" charset="-127"/>
                  <a:cs typeface="Courier New" panose="02070309020205020404" pitchFamily="49" charset="0"/>
                </a:endParaRPr>
              </a:p>
            </p:txBody>
          </p:sp>
        </p:grpSp>
        <p:cxnSp>
          <p:nvCxnSpPr>
            <p:cNvPr id="75" name="직선 화살표 연결선 80">
              <a:extLst>
                <a:ext uri="{FF2B5EF4-FFF2-40B4-BE49-F238E27FC236}">
                  <a16:creationId xmlns:a16="http://schemas.microsoft.com/office/drawing/2014/main" id="{D025E6C1-5157-6E4D-8843-768A3F2F1973}"/>
                </a:ext>
              </a:extLst>
            </p:cNvPr>
            <p:cNvCxnSpPr>
              <a:cxnSpLocks/>
            </p:cNvCxnSpPr>
            <p:nvPr/>
          </p:nvCxnSpPr>
          <p:spPr>
            <a:xfrm rot="21060000" flipH="1">
              <a:off x="2159530" y="2566579"/>
              <a:ext cx="369513" cy="218206"/>
            </a:xfrm>
            <a:prstGeom prst="straightConnector1">
              <a:avLst/>
            </a:prstGeom>
            <a:noFill/>
            <a:ln w="12700" cap="flat" cmpd="sng" algn="ctr">
              <a:solidFill>
                <a:srgbClr val="4472C4">
                  <a:lumMod val="75000"/>
                </a:srgbClr>
              </a:solidFill>
              <a:prstDash val="solid"/>
              <a:miter lim="800000"/>
              <a:headEnd w="lg" len="lg"/>
              <a:tailEnd type="triangle" w="lg" len="lg"/>
            </a:ln>
            <a:effectLst/>
          </p:spPr>
        </p:cxnSp>
        <p:sp>
          <p:nvSpPr>
            <p:cNvPr id="77" name="직사각형 87">
              <a:extLst>
                <a:ext uri="{FF2B5EF4-FFF2-40B4-BE49-F238E27FC236}">
                  <a16:creationId xmlns:a16="http://schemas.microsoft.com/office/drawing/2014/main" id="{E62C594C-3B60-3345-AF73-C65E60EA0F78}"/>
                </a:ext>
              </a:extLst>
            </p:cNvPr>
            <p:cNvSpPr/>
            <p:nvPr/>
          </p:nvSpPr>
          <p:spPr>
            <a:xfrm>
              <a:off x="5420385" y="3620036"/>
              <a:ext cx="362331" cy="388773"/>
            </a:xfrm>
            <a:prstGeom prst="rect">
              <a:avLst/>
            </a:prstGeom>
            <a:no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24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 Light" panose="020F0302020204030204"/>
                  <a:ea typeface="맑은 고딕" panose="020B0503020000020004" pitchFamily="34" charset="-127"/>
                  <a:cs typeface="+mn-cs"/>
                </a:rPr>
                <a:t>⋯</a:t>
              </a:r>
              <a:endParaRPr kumimoji="0" lang="ko-KR" alt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맑은 고딕" panose="020B0503020000020004" pitchFamily="34" charset="-127"/>
                <a:cs typeface="+mn-cs"/>
              </a:endParaRPr>
            </a:p>
          </p:txBody>
        </p:sp>
        <p:cxnSp>
          <p:nvCxnSpPr>
            <p:cNvPr id="80" name="직선 연결선 102">
              <a:extLst>
                <a:ext uri="{FF2B5EF4-FFF2-40B4-BE49-F238E27FC236}">
                  <a16:creationId xmlns:a16="http://schemas.microsoft.com/office/drawing/2014/main" id="{401A9DF0-B3FC-8440-A8F2-25A5AE2CD35B}"/>
                </a:ext>
              </a:extLst>
            </p:cNvPr>
            <p:cNvCxnSpPr>
              <a:cxnSpLocks/>
            </p:cNvCxnSpPr>
            <p:nvPr/>
          </p:nvCxnSpPr>
          <p:spPr>
            <a:xfrm>
              <a:off x="2912642" y="5057948"/>
              <a:ext cx="4804478" cy="0"/>
            </a:xfrm>
            <a:prstGeom prst="line">
              <a:avLst/>
            </a:prstGeom>
            <a:noFill/>
            <a:ln w="12700" cap="flat" cmpd="sng" algn="ctr">
              <a:solidFill>
                <a:sysClr val="windowText" lastClr="000000"/>
              </a:solidFill>
              <a:prstDash val="dash"/>
              <a:miter lim="800000"/>
              <a:headEnd type="triangle" w="lg" len="lg"/>
              <a:tailEnd type="triangle" w="lg" len="lg"/>
            </a:ln>
            <a:effectLst/>
          </p:spPr>
        </p:cxnSp>
        <p:sp>
          <p:nvSpPr>
            <p:cNvPr id="81" name="TextBox 80">
              <a:extLst>
                <a:ext uri="{FF2B5EF4-FFF2-40B4-BE49-F238E27FC236}">
                  <a16:creationId xmlns:a16="http://schemas.microsoft.com/office/drawing/2014/main" id="{99B9B69E-A562-A140-949F-65C0B44523BC}"/>
                </a:ext>
              </a:extLst>
            </p:cNvPr>
            <p:cNvSpPr txBox="1"/>
            <p:nvPr/>
          </p:nvSpPr>
          <p:spPr>
            <a:xfrm>
              <a:off x="4703972" y="4852724"/>
              <a:ext cx="1290747" cy="369332"/>
            </a:xfrm>
            <a:prstGeom prst="rect">
              <a:avLst/>
            </a:prstGeom>
            <a:solidFill>
              <a:sysClr val="window" lastClr="FFFFFF"/>
            </a:solidFill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2400" b="1" i="0" u="none" strike="noStrike" kern="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urier New" panose="02070309020205020404" pitchFamily="49" charset="0"/>
                  <a:ea typeface="맑은 고딕" panose="020B0503020000020004" pitchFamily="34" charset="-127"/>
                  <a:cs typeface="Courier New" panose="02070309020205020404" pitchFamily="49" charset="0"/>
                </a:rPr>
                <a:t>tRETRY</a:t>
              </a:r>
              <a:endParaRPr kumimoji="0" lang="ko-KR" alt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endParaRPr>
            </a:p>
          </p:txBody>
        </p:sp>
        <p:sp>
          <p:nvSpPr>
            <p:cNvPr id="87" name="직사각형 110">
              <a:extLst>
                <a:ext uri="{FF2B5EF4-FFF2-40B4-BE49-F238E27FC236}">
                  <a16:creationId xmlns:a16="http://schemas.microsoft.com/office/drawing/2014/main" id="{98317E38-A7EE-8240-9668-47A516BBDE2C}"/>
                </a:ext>
              </a:extLst>
            </p:cNvPr>
            <p:cNvSpPr/>
            <p:nvPr/>
          </p:nvSpPr>
          <p:spPr>
            <a:xfrm>
              <a:off x="1408127" y="2312302"/>
              <a:ext cx="469581" cy="538368"/>
            </a:xfrm>
            <a:prstGeom prst="rect">
              <a:avLst/>
            </a:prstGeom>
            <a:solidFill>
              <a:sysClr val="window" lastClr="FFFFFF"/>
            </a:solidFill>
            <a:ln w="19050" cap="flat" cmpd="sng" algn="ctr">
              <a:noFill/>
              <a:prstDash val="solid"/>
              <a:miter lim="800000"/>
            </a:ln>
            <a:effectLst/>
          </p:spPr>
          <p:txBody>
            <a:bodyPr lIns="0" rIns="0"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endParaRPr>
            </a:p>
          </p:txBody>
        </p:sp>
        <p:sp>
          <p:nvSpPr>
            <p:cNvPr id="88" name="TextBox 87">
              <a:extLst>
                <a:ext uri="{FF2B5EF4-FFF2-40B4-BE49-F238E27FC236}">
                  <a16:creationId xmlns:a16="http://schemas.microsoft.com/office/drawing/2014/main" id="{B789C66A-43DA-5449-A568-574650A7B5A9}"/>
                </a:ext>
              </a:extLst>
            </p:cNvPr>
            <p:cNvSpPr txBox="1"/>
            <p:nvPr/>
          </p:nvSpPr>
          <p:spPr>
            <a:xfrm>
              <a:off x="-273072" y="2381150"/>
              <a:ext cx="1681199" cy="430888"/>
            </a:xfrm>
            <a:prstGeom prst="rect">
              <a:avLst/>
            </a:prstGeom>
            <a:noFill/>
          </p:spPr>
          <p:txBody>
            <a:bodyPr wrap="square" lIns="72000" tIns="0" rIns="0" bIns="0" rtlCol="0" anchor="ctr">
              <a:spAutoFit/>
            </a:bodyPr>
            <a:lstStyle/>
            <a:p>
              <a:pPr algn="ctr" defTabSz="457200"/>
              <a:r>
                <a:rPr lang="en-US" altLang="ko-KR" sz="2400" b="1" dirty="0">
                  <a:solidFill>
                    <a:prstClr val="black"/>
                  </a:solidFill>
                  <a:latin typeface="Cambria" panose="02040503050406030204" pitchFamily="18" charset="0"/>
                  <a:ea typeface="맑은 고딕" panose="020B0503020000020004" pitchFamily="34" charset="-127"/>
                  <a:cs typeface="Times New Roman" panose="02020603050405020304" pitchFamily="18" charset="0"/>
                </a:rPr>
                <a:t>READ </a:t>
              </a:r>
              <a:r>
                <a:rPr lang="en-US" altLang="ko-KR" sz="2800" b="1" dirty="0">
                  <a:solidFill>
                    <a:prstClr val="black"/>
                  </a:solidFill>
                  <a:latin typeface="Courier New" panose="02070309020205020404" pitchFamily="49" charset="0"/>
                  <a:ea typeface="맑은 고딕" panose="020B0503020000020004" pitchFamily="34" charset="-127"/>
                  <a:cs typeface="Courier New" panose="02070309020205020404" pitchFamily="49" charset="0"/>
                </a:rPr>
                <a:t>A</a:t>
              </a:r>
              <a:endParaRPr lang="ko-KR" altLang="en-US" sz="2400" b="1" i="1" dirty="0">
                <a:solidFill>
                  <a:prstClr val="black"/>
                </a:solidFill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endParaRPr>
            </a:p>
          </p:txBody>
        </p:sp>
        <p:grpSp>
          <p:nvGrpSpPr>
            <p:cNvPr id="94" name="그룹 45">
              <a:extLst>
                <a:ext uri="{FF2B5EF4-FFF2-40B4-BE49-F238E27FC236}">
                  <a16:creationId xmlns:a16="http://schemas.microsoft.com/office/drawing/2014/main" id="{4C3F7165-A311-B04B-8FE5-F6A89A9C2463}"/>
                </a:ext>
              </a:extLst>
            </p:cNvPr>
            <p:cNvGrpSpPr/>
            <p:nvPr/>
          </p:nvGrpSpPr>
          <p:grpSpPr>
            <a:xfrm>
              <a:off x="1514960" y="2395607"/>
              <a:ext cx="1388022" cy="404485"/>
              <a:chOff x="1874519" y="3830320"/>
              <a:chExt cx="4230088" cy="275440"/>
            </a:xfrm>
          </p:grpSpPr>
          <p:sp>
            <p:nvSpPr>
              <p:cNvPr id="95" name="직사각형 46">
                <a:extLst>
                  <a:ext uri="{FF2B5EF4-FFF2-40B4-BE49-F238E27FC236}">
                    <a16:creationId xmlns:a16="http://schemas.microsoft.com/office/drawing/2014/main" id="{B2F1BEE9-1BB0-C34D-94A8-C10833FC0A1F}"/>
                  </a:ext>
                </a:extLst>
              </p:cNvPr>
              <p:cNvSpPr/>
              <p:nvPr/>
            </p:nvSpPr>
            <p:spPr>
              <a:xfrm>
                <a:off x="1874519" y="3830320"/>
                <a:ext cx="2920999" cy="275440"/>
              </a:xfrm>
              <a:prstGeom prst="rect">
                <a:avLst/>
              </a:prstGeom>
              <a:solidFill>
                <a:srgbClr val="70AD47">
                  <a:lumMod val="20000"/>
                  <a:lumOff val="80000"/>
                </a:srgbClr>
              </a:solidFill>
              <a:ln w="15875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txBody>
              <a:bodyPr lIns="0" rIns="0" rtlCol="0" anchor="ctr"/>
              <a:lstStyle/>
              <a:p>
                <a:pPr marL="0" marR="0" lvl="0" indent="0" algn="ctr" defTabSz="4572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ko-KR" altLang="en-US" sz="24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urier New" panose="02070309020205020404" pitchFamily="49" charset="0"/>
                  <a:ea typeface="맑은 고딕" panose="020B0503020000020004" pitchFamily="34" charset="-127"/>
                  <a:cs typeface="Courier New" panose="02070309020205020404" pitchFamily="49" charset="0"/>
                </a:endParaRPr>
              </a:p>
            </p:txBody>
          </p:sp>
          <p:sp>
            <p:nvSpPr>
              <p:cNvPr id="96" name="직사각형 47">
                <a:extLst>
                  <a:ext uri="{FF2B5EF4-FFF2-40B4-BE49-F238E27FC236}">
                    <a16:creationId xmlns:a16="http://schemas.microsoft.com/office/drawing/2014/main" id="{55E9B22F-3E9C-4F49-ABE7-213C2BE02582}"/>
                  </a:ext>
                </a:extLst>
              </p:cNvPr>
              <p:cNvSpPr/>
              <p:nvPr/>
            </p:nvSpPr>
            <p:spPr>
              <a:xfrm>
                <a:off x="4795518" y="3830320"/>
                <a:ext cx="584200" cy="275440"/>
              </a:xfrm>
              <a:prstGeom prst="rect">
                <a:avLst/>
              </a:prstGeom>
              <a:solidFill>
                <a:srgbClr val="FFC000"/>
              </a:solidFill>
              <a:ln w="15875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txBody>
              <a:bodyPr lIns="0" rIns="0" rtlCol="0" anchor="ctr"/>
              <a:lstStyle/>
              <a:p>
                <a:pPr marL="0" marR="0" lvl="0" indent="0" algn="ctr" defTabSz="4572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ko-KR" altLang="en-US" sz="24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urier New" panose="02070309020205020404" pitchFamily="49" charset="0"/>
                  <a:ea typeface="맑은 고딕" panose="020B0503020000020004" pitchFamily="34" charset="-127"/>
                  <a:cs typeface="Courier New" panose="02070309020205020404" pitchFamily="49" charset="0"/>
                </a:endParaRPr>
              </a:p>
            </p:txBody>
          </p:sp>
          <p:sp>
            <p:nvSpPr>
              <p:cNvPr id="97" name="직사각형 48">
                <a:extLst>
                  <a:ext uri="{FF2B5EF4-FFF2-40B4-BE49-F238E27FC236}">
                    <a16:creationId xmlns:a16="http://schemas.microsoft.com/office/drawing/2014/main" id="{85DAE2A7-3166-184E-9EBC-3F4868ADF5F5}"/>
                  </a:ext>
                </a:extLst>
              </p:cNvPr>
              <p:cNvSpPr/>
              <p:nvPr/>
            </p:nvSpPr>
            <p:spPr>
              <a:xfrm>
                <a:off x="5374634" y="3830320"/>
                <a:ext cx="729973" cy="275440"/>
              </a:xfrm>
              <a:prstGeom prst="rect">
                <a:avLst/>
              </a:prstGeom>
              <a:solidFill>
                <a:srgbClr val="ED7D31">
                  <a:lumMod val="75000"/>
                </a:srgbClr>
              </a:solidFill>
              <a:ln w="15875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txBody>
              <a:bodyPr lIns="0" rIns="0" rtlCol="0" anchor="ctr"/>
              <a:lstStyle/>
              <a:p>
                <a:pPr marL="0" marR="0" lvl="0" indent="0" algn="ctr" defTabSz="4572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ko-KR" altLang="en-US" sz="24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urier New" panose="02070309020205020404" pitchFamily="49" charset="0"/>
                  <a:ea typeface="맑은 고딕" panose="020B0503020000020004" pitchFamily="34" charset="-127"/>
                  <a:cs typeface="Courier New" panose="02070309020205020404" pitchFamily="49" charset="0"/>
                </a:endParaRPr>
              </a:p>
            </p:txBody>
          </p:sp>
        </p:grpSp>
        <p:cxnSp>
          <p:nvCxnSpPr>
            <p:cNvPr id="110" name="Straight Connector 109">
              <a:extLst>
                <a:ext uri="{FF2B5EF4-FFF2-40B4-BE49-F238E27FC236}">
                  <a16:creationId xmlns:a16="http://schemas.microsoft.com/office/drawing/2014/main" id="{FEB362F2-CFF3-6A40-B743-4641036CAA5D}"/>
                </a:ext>
              </a:extLst>
            </p:cNvPr>
            <p:cNvCxnSpPr/>
            <p:nvPr/>
          </p:nvCxnSpPr>
          <p:spPr>
            <a:xfrm>
              <a:off x="2017862" y="2249025"/>
              <a:ext cx="0" cy="371451"/>
            </a:xfrm>
            <a:prstGeom prst="line">
              <a:avLst/>
            </a:prstGeom>
            <a:ln w="12700">
              <a:solidFill>
                <a:schemeClr val="accent6">
                  <a:lumMod val="75000"/>
                </a:schemeClr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Straight Connector 118">
              <a:extLst>
                <a:ext uri="{FF2B5EF4-FFF2-40B4-BE49-F238E27FC236}">
                  <a16:creationId xmlns:a16="http://schemas.microsoft.com/office/drawing/2014/main" id="{FC567114-D8F7-D74F-9EC7-6897ECCB24C6}"/>
                </a:ext>
              </a:extLst>
            </p:cNvPr>
            <p:cNvCxnSpPr/>
            <p:nvPr/>
          </p:nvCxnSpPr>
          <p:spPr>
            <a:xfrm>
              <a:off x="2782657" y="2249025"/>
              <a:ext cx="0" cy="371451"/>
            </a:xfrm>
            <a:prstGeom prst="line">
              <a:avLst/>
            </a:prstGeom>
            <a:ln w="12700">
              <a:solidFill>
                <a:srgbClr val="D77A0B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0" name="TextBox 119">
              <a:extLst>
                <a:ext uri="{FF2B5EF4-FFF2-40B4-BE49-F238E27FC236}">
                  <a16:creationId xmlns:a16="http://schemas.microsoft.com/office/drawing/2014/main" id="{110025AA-B2D2-1F4A-A2C2-9C93CD921C50}"/>
                </a:ext>
              </a:extLst>
            </p:cNvPr>
            <p:cNvSpPr txBox="1"/>
            <p:nvPr/>
          </p:nvSpPr>
          <p:spPr>
            <a:xfrm>
              <a:off x="2757303" y="2342963"/>
              <a:ext cx="1791033" cy="461665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 latinLnBrk="0"/>
              <a:r>
                <a:rPr lang="en-US" sz="2400" b="1" i="1" dirty="0">
                  <a:solidFill>
                    <a:srgbClr val="FF0000"/>
                  </a:solidFill>
                  <a:latin typeface="Cambria" panose="02040503050406030204" pitchFamily="18" charset="0"/>
                  <a:ea typeface="Cambria" panose="02040503050406030204" pitchFamily="18" charset="0"/>
                  <a:cs typeface="Times New Roman" panose="02020603050405020304" pitchFamily="18" charset="0"/>
                </a:rPr>
                <a:t>N</a:t>
              </a:r>
              <a:r>
                <a:rPr lang="en-US" sz="2400" b="1" baseline="-25000" dirty="0">
                  <a:solidFill>
                    <a:srgbClr val="FF0000"/>
                  </a:solidFill>
                  <a:latin typeface="Cambria" panose="02040503050406030204" pitchFamily="18" charset="0"/>
                  <a:ea typeface="Cambria" panose="02040503050406030204" pitchFamily="18" charset="0"/>
                  <a:cs typeface="Times New Roman" panose="02020603050405020304" pitchFamily="18" charset="0"/>
                </a:rPr>
                <a:t>ERR</a:t>
              </a:r>
              <a:r>
                <a:rPr lang="en-US" sz="2400" b="1" i="1" dirty="0">
                  <a:solidFill>
                    <a:srgbClr val="FF0000"/>
                  </a:solidFill>
                  <a:latin typeface="Cambria" panose="02040503050406030204" pitchFamily="18" charset="0"/>
                  <a:ea typeface="Cambria" panose="02040503050406030204" pitchFamily="18" charset="0"/>
                  <a:cs typeface="Times New Roman" panose="02020603050405020304" pitchFamily="18" charset="0"/>
                </a:rPr>
                <a:t>= 232</a:t>
              </a:r>
            </a:p>
          </p:txBody>
        </p:sp>
        <p:cxnSp>
          <p:nvCxnSpPr>
            <p:cNvPr id="124" name="직선 연결선 102">
              <a:extLst>
                <a:ext uri="{FF2B5EF4-FFF2-40B4-BE49-F238E27FC236}">
                  <a16:creationId xmlns:a16="http://schemas.microsoft.com/office/drawing/2014/main" id="{692E3375-ABD6-F447-AC1C-76B4D7DFBA48}"/>
                </a:ext>
              </a:extLst>
            </p:cNvPr>
            <p:cNvCxnSpPr>
              <a:cxnSpLocks/>
            </p:cNvCxnSpPr>
            <p:nvPr/>
          </p:nvCxnSpPr>
          <p:spPr>
            <a:xfrm>
              <a:off x="1514960" y="5057948"/>
              <a:ext cx="1397682" cy="0"/>
            </a:xfrm>
            <a:prstGeom prst="line">
              <a:avLst/>
            </a:prstGeom>
            <a:noFill/>
            <a:ln w="12700" cap="flat" cmpd="sng" algn="ctr">
              <a:solidFill>
                <a:sysClr val="windowText" lastClr="000000"/>
              </a:solidFill>
              <a:prstDash val="dash"/>
              <a:miter lim="800000"/>
              <a:headEnd type="triangle" w="lg" len="lg"/>
              <a:tailEnd type="triangle" w="lg" len="lg"/>
            </a:ln>
            <a:effectLst/>
          </p:spPr>
        </p:cxnSp>
        <p:sp>
          <p:nvSpPr>
            <p:cNvPr id="126" name="TextBox 125">
              <a:extLst>
                <a:ext uri="{FF2B5EF4-FFF2-40B4-BE49-F238E27FC236}">
                  <a16:creationId xmlns:a16="http://schemas.microsoft.com/office/drawing/2014/main" id="{4C42B4D3-A843-1642-8891-7F1B6D04ACBC}"/>
                </a:ext>
              </a:extLst>
            </p:cNvPr>
            <p:cNvSpPr txBox="1"/>
            <p:nvPr/>
          </p:nvSpPr>
          <p:spPr>
            <a:xfrm>
              <a:off x="1754227" y="4852724"/>
              <a:ext cx="914984" cy="369332"/>
            </a:xfrm>
            <a:prstGeom prst="rect">
              <a:avLst/>
            </a:prstGeom>
            <a:solidFill>
              <a:sysClr val="window" lastClr="FFFFFF"/>
            </a:solidFill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2400" b="1" i="0" u="none" strike="noStrike" kern="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urier New" panose="02070309020205020404" pitchFamily="49" charset="0"/>
                  <a:ea typeface="맑은 고딕" panose="020B0503020000020004" pitchFamily="34" charset="-127"/>
                  <a:cs typeface="Courier New" panose="02070309020205020404" pitchFamily="49" charset="0"/>
                </a:rPr>
                <a:t>tREAD</a:t>
              </a:r>
              <a:endParaRPr kumimoji="0" lang="ko-KR" alt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endParaRPr>
            </a:p>
          </p:txBody>
        </p:sp>
        <p:sp>
          <p:nvSpPr>
            <p:cNvPr id="55" name="TextBox 54">
              <a:extLst>
                <a:ext uri="{FF2B5EF4-FFF2-40B4-BE49-F238E27FC236}">
                  <a16:creationId xmlns:a16="http://schemas.microsoft.com/office/drawing/2014/main" id="{55EF5609-B2C4-4349-BE75-E2DB8C377118}"/>
                </a:ext>
              </a:extLst>
            </p:cNvPr>
            <p:cNvSpPr txBox="1"/>
            <p:nvPr/>
          </p:nvSpPr>
          <p:spPr>
            <a:xfrm>
              <a:off x="4137990" y="2722898"/>
              <a:ext cx="1791033" cy="461665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 latinLnBrk="0"/>
              <a:r>
                <a:rPr lang="en-US" sz="2400" b="1" i="1" dirty="0">
                  <a:solidFill>
                    <a:srgbClr val="FF0000"/>
                  </a:solidFill>
                  <a:latin typeface="Cambria" panose="02040503050406030204" pitchFamily="18" charset="0"/>
                  <a:ea typeface="Cambria" panose="02040503050406030204" pitchFamily="18" charset="0"/>
                  <a:cs typeface="Times New Roman" panose="02020603050405020304" pitchFamily="18" charset="0"/>
                </a:rPr>
                <a:t>N</a:t>
              </a:r>
              <a:r>
                <a:rPr lang="en-US" sz="2400" b="1" baseline="-25000" dirty="0">
                  <a:solidFill>
                    <a:srgbClr val="FF0000"/>
                  </a:solidFill>
                  <a:latin typeface="Cambria" panose="02040503050406030204" pitchFamily="18" charset="0"/>
                  <a:ea typeface="Cambria" panose="02040503050406030204" pitchFamily="18" charset="0"/>
                  <a:cs typeface="Times New Roman" panose="02020603050405020304" pitchFamily="18" charset="0"/>
                </a:rPr>
                <a:t>ERR</a:t>
              </a:r>
              <a:r>
                <a:rPr lang="en-US" sz="2400" b="1" i="1" dirty="0">
                  <a:solidFill>
                    <a:srgbClr val="FF0000"/>
                  </a:solidFill>
                  <a:latin typeface="Cambria" panose="02040503050406030204" pitchFamily="18" charset="0"/>
                  <a:ea typeface="Cambria" panose="02040503050406030204" pitchFamily="18" charset="0"/>
                  <a:cs typeface="Times New Roman" panose="02020603050405020304" pitchFamily="18" charset="0"/>
                </a:rPr>
                <a:t>= 173</a:t>
              </a:r>
            </a:p>
          </p:txBody>
        </p:sp>
        <p:sp>
          <p:nvSpPr>
            <p:cNvPr id="73" name="TextBox 72">
              <a:extLst>
                <a:ext uri="{FF2B5EF4-FFF2-40B4-BE49-F238E27FC236}">
                  <a16:creationId xmlns:a16="http://schemas.microsoft.com/office/drawing/2014/main" id="{998FE7F0-566A-6347-AFB8-9784FCAE755C}"/>
                </a:ext>
              </a:extLst>
            </p:cNvPr>
            <p:cNvSpPr txBox="1"/>
            <p:nvPr/>
          </p:nvSpPr>
          <p:spPr>
            <a:xfrm>
              <a:off x="6192331" y="3891977"/>
              <a:ext cx="1791033" cy="461665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 latinLnBrk="0"/>
              <a:r>
                <a:rPr lang="en-US" sz="2400" b="1" i="1" dirty="0">
                  <a:solidFill>
                    <a:srgbClr val="FF0000"/>
                  </a:solidFill>
                  <a:latin typeface="Cambria" panose="02040503050406030204" pitchFamily="18" charset="0"/>
                  <a:ea typeface="Cambria" panose="02040503050406030204" pitchFamily="18" charset="0"/>
                  <a:cs typeface="Times New Roman" panose="02020603050405020304" pitchFamily="18" charset="0"/>
                </a:rPr>
                <a:t>N</a:t>
              </a:r>
              <a:r>
                <a:rPr lang="en-US" sz="2400" b="1" baseline="-25000" dirty="0">
                  <a:solidFill>
                    <a:srgbClr val="FF0000"/>
                  </a:solidFill>
                  <a:latin typeface="Cambria" panose="02040503050406030204" pitchFamily="18" charset="0"/>
                  <a:ea typeface="Cambria" panose="02040503050406030204" pitchFamily="18" charset="0"/>
                  <a:cs typeface="Times New Roman" panose="02020603050405020304" pitchFamily="18" charset="0"/>
                </a:rPr>
                <a:t>ERR</a:t>
              </a:r>
              <a:r>
                <a:rPr lang="en-US" sz="2400" b="1" i="1" dirty="0">
                  <a:solidFill>
                    <a:srgbClr val="FF0000"/>
                  </a:solidFill>
                  <a:latin typeface="Cambria" panose="02040503050406030204" pitchFamily="18" charset="0"/>
                  <a:ea typeface="Cambria" panose="02040503050406030204" pitchFamily="18" charset="0"/>
                  <a:cs typeface="Times New Roman" panose="02020603050405020304" pitchFamily="18" charset="0"/>
                </a:rPr>
                <a:t>= 87</a:t>
              </a:r>
            </a:p>
          </p:txBody>
        </p:sp>
        <p:sp>
          <p:nvSpPr>
            <p:cNvPr id="74" name="TextBox 73">
              <a:extLst>
                <a:ext uri="{FF2B5EF4-FFF2-40B4-BE49-F238E27FC236}">
                  <a16:creationId xmlns:a16="http://schemas.microsoft.com/office/drawing/2014/main" id="{DDA55A0B-BE8F-5243-857F-41C80FCAF1AC}"/>
                </a:ext>
              </a:extLst>
            </p:cNvPr>
            <p:cNvSpPr txBox="1"/>
            <p:nvPr/>
          </p:nvSpPr>
          <p:spPr>
            <a:xfrm>
              <a:off x="7477592" y="4305970"/>
              <a:ext cx="1791033" cy="461665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 latinLnBrk="0"/>
              <a:r>
                <a:rPr lang="en-US" sz="2400" b="1" i="1" dirty="0">
                  <a:solidFill>
                    <a:srgbClr val="7030A0"/>
                  </a:solidFill>
                  <a:latin typeface="Cambria" panose="02040503050406030204" pitchFamily="18" charset="0"/>
                  <a:ea typeface="Cambria" panose="02040503050406030204" pitchFamily="18" charset="0"/>
                  <a:cs typeface="Times New Roman" panose="02020603050405020304" pitchFamily="18" charset="0"/>
                </a:rPr>
                <a:t>N</a:t>
              </a:r>
              <a:r>
                <a:rPr lang="en-US" sz="2400" b="1" baseline="-25000" dirty="0">
                  <a:solidFill>
                    <a:srgbClr val="7030A0"/>
                  </a:solidFill>
                  <a:latin typeface="Cambria" panose="02040503050406030204" pitchFamily="18" charset="0"/>
                  <a:ea typeface="Cambria" panose="02040503050406030204" pitchFamily="18" charset="0"/>
                  <a:cs typeface="Times New Roman" panose="02020603050405020304" pitchFamily="18" charset="0"/>
                </a:rPr>
                <a:t>ERR</a:t>
              </a:r>
              <a:r>
                <a:rPr lang="en-US" sz="2400" b="1" i="1" dirty="0">
                  <a:solidFill>
                    <a:srgbClr val="7030A0"/>
                  </a:solidFill>
                  <a:latin typeface="Cambria" panose="02040503050406030204" pitchFamily="18" charset="0"/>
                  <a:ea typeface="Cambria" panose="02040503050406030204" pitchFamily="18" charset="0"/>
                  <a:cs typeface="Times New Roman" panose="02020603050405020304" pitchFamily="18" charset="0"/>
                </a:rPr>
                <a:t>= 23</a:t>
              </a:r>
            </a:p>
          </p:txBody>
        </p:sp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96569F36-6510-CE45-8357-8E53B65FAB25}"/>
                </a:ext>
              </a:extLst>
            </p:cNvPr>
            <p:cNvGrpSpPr/>
            <p:nvPr/>
          </p:nvGrpSpPr>
          <p:grpSpPr>
            <a:xfrm>
              <a:off x="1514960" y="2812038"/>
              <a:ext cx="6202160" cy="2544742"/>
              <a:chOff x="1866003" y="2252410"/>
              <a:chExt cx="6398335" cy="2722552"/>
            </a:xfrm>
          </p:grpSpPr>
          <p:cxnSp>
            <p:nvCxnSpPr>
              <p:cNvPr id="83" name="직선 화살표 연결선 100">
                <a:extLst>
                  <a:ext uri="{FF2B5EF4-FFF2-40B4-BE49-F238E27FC236}">
                    <a16:creationId xmlns:a16="http://schemas.microsoft.com/office/drawing/2014/main" id="{52CA5ECB-0CE5-3346-AD23-8FCEF4C717A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295408" y="2308424"/>
                <a:ext cx="0" cy="2666538"/>
              </a:xfrm>
              <a:prstGeom prst="straightConnector1">
                <a:avLst/>
              </a:prstGeom>
              <a:noFill/>
              <a:ln w="12700" cap="flat" cmpd="sng" algn="ctr">
                <a:solidFill>
                  <a:sysClr val="windowText" lastClr="000000"/>
                </a:solidFill>
                <a:prstDash val="dash"/>
                <a:miter lim="800000"/>
                <a:headEnd w="lg" len="lg"/>
                <a:tailEnd type="none" w="lg" len="lg"/>
              </a:ln>
              <a:effectLst/>
            </p:spPr>
          </p:cxnSp>
          <p:cxnSp>
            <p:nvCxnSpPr>
              <p:cNvPr id="122" name="직선 화살표 연결선 100">
                <a:extLst>
                  <a:ext uri="{FF2B5EF4-FFF2-40B4-BE49-F238E27FC236}">
                    <a16:creationId xmlns:a16="http://schemas.microsoft.com/office/drawing/2014/main" id="{A733BF5F-F7C8-0F49-97FB-D66DE18A540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866003" y="2252410"/>
                <a:ext cx="0" cy="2722552"/>
              </a:xfrm>
              <a:prstGeom prst="straightConnector1">
                <a:avLst/>
              </a:prstGeom>
              <a:noFill/>
              <a:ln w="12700" cap="flat" cmpd="sng" algn="ctr">
                <a:solidFill>
                  <a:sysClr val="windowText" lastClr="000000"/>
                </a:solidFill>
                <a:prstDash val="dash"/>
                <a:miter lim="800000"/>
                <a:headEnd w="lg" len="lg"/>
                <a:tailEnd type="none" w="lg" len="lg"/>
              </a:ln>
              <a:effectLst/>
            </p:spPr>
          </p:cxnSp>
          <p:cxnSp>
            <p:nvCxnSpPr>
              <p:cNvPr id="78" name="직선 화살표 연결선 101">
                <a:extLst>
                  <a:ext uri="{FF2B5EF4-FFF2-40B4-BE49-F238E27FC236}">
                    <a16:creationId xmlns:a16="http://schemas.microsoft.com/office/drawing/2014/main" id="{1A0FDBBE-BA18-464B-A234-01614D73FCC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264338" y="4096676"/>
                <a:ext cx="0" cy="847422"/>
              </a:xfrm>
              <a:prstGeom prst="straightConnector1">
                <a:avLst/>
              </a:prstGeom>
              <a:noFill/>
              <a:ln w="12700" cap="flat" cmpd="sng" algn="ctr">
                <a:solidFill>
                  <a:sysClr val="windowText" lastClr="000000"/>
                </a:solidFill>
                <a:prstDash val="dash"/>
                <a:miter lim="800000"/>
                <a:headEnd w="lg" len="lg"/>
                <a:tailEnd type="none" w="lg" len="lg"/>
              </a:ln>
              <a:effectLst/>
            </p:spPr>
          </p:cxnSp>
        </p:grpSp>
        <p:sp>
          <p:nvSpPr>
            <p:cNvPr id="79" name="TextBox 78">
              <a:extLst>
                <a:ext uri="{FF2B5EF4-FFF2-40B4-BE49-F238E27FC236}">
                  <a16:creationId xmlns:a16="http://schemas.microsoft.com/office/drawing/2014/main" id="{300E6B66-57DF-184E-9E58-648C48911C05}"/>
                </a:ext>
              </a:extLst>
            </p:cNvPr>
            <p:cNvSpPr txBox="1"/>
            <p:nvPr/>
          </p:nvSpPr>
          <p:spPr>
            <a:xfrm>
              <a:off x="3624399" y="5203472"/>
              <a:ext cx="3369843" cy="369332"/>
            </a:xfrm>
            <a:prstGeom prst="rect">
              <a:avLst/>
            </a:prstGeom>
            <a:solidFill>
              <a:sysClr val="window" lastClr="FFFFFF"/>
            </a:solidFill>
          </p:spPr>
          <p:txBody>
            <a:bodyPr wrap="square" lIns="0" tIns="0" rIns="0" bIns="0" rtlCol="0" anchor="ctr">
              <a:spAutoFit/>
            </a:bodyPr>
            <a:lstStyle/>
            <a:p>
              <a:pPr algn="ctr" defTabSz="457200">
                <a:defRPr/>
              </a:pPr>
              <a:r>
                <a:rPr kumimoji="0" lang="en-US" altLang="ko-KR" sz="2400" b="1" i="1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urier New" panose="02070309020205020404" pitchFamily="49" charset="0"/>
                  <a:ea typeface="맑은 고딕" panose="020B0503020000020004" pitchFamily="34" charset="-127"/>
                  <a:cs typeface="Courier New" panose="02070309020205020404" pitchFamily="49" charset="0"/>
                </a:rPr>
                <a:t>=</a:t>
              </a:r>
              <a:r>
                <a:rPr kumimoji="0" lang="en-US" altLang="ko-KR" sz="2400" b="1" i="1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Helvetica" pitchFamily="2" charset="0"/>
                  <a:ea typeface="맑은 고딕" panose="020B0503020000020004" pitchFamily="34" charset="-127"/>
                  <a:cs typeface="Courier New" panose="02070309020205020404" pitchFamily="49" charset="0"/>
                </a:rPr>
                <a:t> </a:t>
              </a:r>
              <a:r>
                <a:rPr lang="en-US" altLang="ko-KR" sz="2400" b="1" i="1" kern="0" dirty="0">
                  <a:solidFill>
                    <a:prstClr val="black"/>
                  </a:solidFill>
                  <a:latin typeface="Courier New" panose="02070309020205020404" pitchFamily="49" charset="0"/>
                  <a:ea typeface="맑은 고딕" panose="020B0503020000020004" pitchFamily="34" charset="-127"/>
                  <a:cs typeface="Courier New" panose="02070309020205020404" pitchFamily="49" charset="0"/>
                </a:rPr>
                <a:t>N×</a:t>
              </a:r>
              <a:r>
                <a:rPr kumimoji="0" lang="en-US" altLang="ko-KR" sz="24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urier New" panose="02070309020205020404" pitchFamily="49" charset="0"/>
                  <a:ea typeface="맑은 고딕" panose="020B0503020000020004" pitchFamily="34" charset="-127"/>
                  <a:cs typeface="Courier New" panose="02070309020205020404" pitchFamily="49" charset="0"/>
                </a:rPr>
                <a:t>(</a:t>
              </a:r>
              <a:r>
                <a:rPr kumimoji="0" lang="en-US" altLang="ko-KR" sz="2400" b="1" i="0" u="none" strike="noStrike" kern="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urier New" panose="02070309020205020404" pitchFamily="49" charset="0"/>
                  <a:ea typeface="맑은 고딕" panose="020B0503020000020004" pitchFamily="34" charset="-127"/>
                  <a:cs typeface="Courier New" panose="02070309020205020404" pitchFamily="49" charset="0"/>
                </a:rPr>
                <a:t>tR+tDMA</a:t>
              </a:r>
              <a:r>
                <a:rPr lang="en-US" altLang="ko-KR" sz="2400" b="1" kern="0" dirty="0">
                  <a:solidFill>
                    <a:prstClr val="black"/>
                  </a:solidFill>
                  <a:latin typeface="Courier New" panose="02070309020205020404" pitchFamily="49" charset="0"/>
                  <a:ea typeface="맑은 고딕" panose="020B0503020000020004" pitchFamily="34" charset="-127"/>
                  <a:cs typeface="Courier New" panose="02070309020205020404" pitchFamily="49" charset="0"/>
                </a:rPr>
                <a:t>+</a:t>
              </a:r>
              <a:r>
                <a:rPr lang="en-US" altLang="ko-KR" sz="2400" b="1" kern="0" dirty="0" err="1">
                  <a:solidFill>
                    <a:prstClr val="black"/>
                  </a:solidFill>
                  <a:latin typeface="Courier New" panose="02070309020205020404" pitchFamily="49" charset="0"/>
                  <a:ea typeface="맑은 고딕" panose="020B0503020000020004" pitchFamily="34" charset="-127"/>
                  <a:cs typeface="Courier New" panose="02070309020205020404" pitchFamily="49" charset="0"/>
                </a:rPr>
                <a:t>tECC</a:t>
              </a:r>
              <a:r>
                <a:rPr lang="en-US" altLang="ko-KR" sz="2400" b="1" kern="0" dirty="0">
                  <a:solidFill>
                    <a:prstClr val="black"/>
                  </a:solidFill>
                  <a:latin typeface="Courier New" panose="02070309020205020404" pitchFamily="49" charset="0"/>
                  <a:ea typeface="맑은 고딕" panose="020B0503020000020004" pitchFamily="34" charset="-127"/>
                  <a:cs typeface="Courier New" panose="02070309020205020404" pitchFamily="49" charset="0"/>
                </a:rPr>
                <a:t>)</a:t>
              </a:r>
              <a:endParaRPr kumimoji="0" lang="ko-KR" alt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endParaRPr>
            </a:p>
          </p:txBody>
        </p:sp>
        <p:grpSp>
          <p:nvGrpSpPr>
            <p:cNvPr id="86" name="그룹 45">
              <a:extLst>
                <a:ext uri="{FF2B5EF4-FFF2-40B4-BE49-F238E27FC236}">
                  <a16:creationId xmlns:a16="http://schemas.microsoft.com/office/drawing/2014/main" id="{077974F3-44A7-444D-B991-8B87F2F93A38}"/>
                </a:ext>
              </a:extLst>
            </p:cNvPr>
            <p:cNvGrpSpPr/>
            <p:nvPr/>
          </p:nvGrpSpPr>
          <p:grpSpPr>
            <a:xfrm>
              <a:off x="4295030" y="3196123"/>
              <a:ext cx="1388022" cy="404485"/>
              <a:chOff x="1874519" y="3830320"/>
              <a:chExt cx="4230088" cy="275440"/>
            </a:xfrm>
          </p:grpSpPr>
          <p:sp>
            <p:nvSpPr>
              <p:cNvPr id="91" name="직사각형 46">
                <a:extLst>
                  <a:ext uri="{FF2B5EF4-FFF2-40B4-BE49-F238E27FC236}">
                    <a16:creationId xmlns:a16="http://schemas.microsoft.com/office/drawing/2014/main" id="{4498DDAC-602D-BB4B-A639-21C224FC1D19}"/>
                  </a:ext>
                </a:extLst>
              </p:cNvPr>
              <p:cNvSpPr/>
              <p:nvPr/>
            </p:nvSpPr>
            <p:spPr>
              <a:xfrm>
                <a:off x="1874519" y="3830320"/>
                <a:ext cx="2920999" cy="275440"/>
              </a:xfrm>
              <a:prstGeom prst="rect">
                <a:avLst/>
              </a:prstGeom>
              <a:solidFill>
                <a:srgbClr val="70AD47">
                  <a:lumMod val="20000"/>
                  <a:lumOff val="80000"/>
                </a:srgbClr>
              </a:solidFill>
              <a:ln w="15875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txBody>
              <a:bodyPr lIns="0" rIns="0" rtlCol="0" anchor="ctr"/>
              <a:lstStyle/>
              <a:p>
                <a:pPr marL="0" marR="0" lvl="0" indent="0" algn="ctr" defTabSz="4572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ko-KR" altLang="en-US" sz="24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urier New" panose="02070309020205020404" pitchFamily="49" charset="0"/>
                  <a:ea typeface="맑은 고딕" panose="020B0503020000020004" pitchFamily="34" charset="-127"/>
                  <a:cs typeface="Courier New" panose="02070309020205020404" pitchFamily="49" charset="0"/>
                </a:endParaRPr>
              </a:p>
            </p:txBody>
          </p:sp>
          <p:sp>
            <p:nvSpPr>
              <p:cNvPr id="92" name="직사각형 47">
                <a:extLst>
                  <a:ext uri="{FF2B5EF4-FFF2-40B4-BE49-F238E27FC236}">
                    <a16:creationId xmlns:a16="http://schemas.microsoft.com/office/drawing/2014/main" id="{22B26D93-79A1-AF48-B414-1AD0F65F9857}"/>
                  </a:ext>
                </a:extLst>
              </p:cNvPr>
              <p:cNvSpPr/>
              <p:nvPr/>
            </p:nvSpPr>
            <p:spPr>
              <a:xfrm>
                <a:off x="4795518" y="3830320"/>
                <a:ext cx="584200" cy="275440"/>
              </a:xfrm>
              <a:prstGeom prst="rect">
                <a:avLst/>
              </a:prstGeom>
              <a:solidFill>
                <a:srgbClr val="FFC000"/>
              </a:solidFill>
              <a:ln w="15875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txBody>
              <a:bodyPr lIns="0" rIns="0" rtlCol="0" anchor="ctr"/>
              <a:lstStyle/>
              <a:p>
                <a:pPr marL="0" marR="0" lvl="0" indent="0" algn="ctr" defTabSz="4572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ko-KR" altLang="en-US" sz="24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urier New" panose="02070309020205020404" pitchFamily="49" charset="0"/>
                  <a:ea typeface="맑은 고딕" panose="020B0503020000020004" pitchFamily="34" charset="-127"/>
                  <a:cs typeface="Courier New" panose="02070309020205020404" pitchFamily="49" charset="0"/>
                </a:endParaRPr>
              </a:p>
            </p:txBody>
          </p:sp>
          <p:sp>
            <p:nvSpPr>
              <p:cNvPr id="93" name="직사각형 48">
                <a:extLst>
                  <a:ext uri="{FF2B5EF4-FFF2-40B4-BE49-F238E27FC236}">
                    <a16:creationId xmlns:a16="http://schemas.microsoft.com/office/drawing/2014/main" id="{C7C76533-4345-E349-BB9B-2A314534032B}"/>
                  </a:ext>
                </a:extLst>
              </p:cNvPr>
              <p:cNvSpPr/>
              <p:nvPr/>
            </p:nvSpPr>
            <p:spPr>
              <a:xfrm>
                <a:off x="5374634" y="3830320"/>
                <a:ext cx="729973" cy="275440"/>
              </a:xfrm>
              <a:prstGeom prst="rect">
                <a:avLst/>
              </a:prstGeom>
              <a:solidFill>
                <a:srgbClr val="ED7D31">
                  <a:lumMod val="75000"/>
                </a:srgbClr>
              </a:solidFill>
              <a:ln w="15875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txBody>
              <a:bodyPr lIns="0" rIns="0" rtlCol="0" anchor="ctr"/>
              <a:lstStyle/>
              <a:p>
                <a:pPr marL="0" marR="0" lvl="0" indent="0" algn="ctr" defTabSz="4572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ko-KR" altLang="en-US" sz="24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urier New" panose="02070309020205020404" pitchFamily="49" charset="0"/>
                  <a:ea typeface="맑은 고딕" panose="020B0503020000020004" pitchFamily="34" charset="-127"/>
                  <a:cs typeface="Courier New" panose="02070309020205020404" pitchFamily="49" charset="0"/>
                </a:endParaRPr>
              </a:p>
            </p:txBody>
          </p:sp>
        </p:grpSp>
        <p:sp>
          <p:nvSpPr>
            <p:cNvPr id="99" name="TextBox 98">
              <a:extLst>
                <a:ext uri="{FF2B5EF4-FFF2-40B4-BE49-F238E27FC236}">
                  <a16:creationId xmlns:a16="http://schemas.microsoft.com/office/drawing/2014/main" id="{FCBC9B0E-1977-544B-8CD6-46A8EAC6A119}"/>
                </a:ext>
              </a:extLst>
            </p:cNvPr>
            <p:cNvSpPr txBox="1"/>
            <p:nvPr/>
          </p:nvSpPr>
          <p:spPr>
            <a:xfrm>
              <a:off x="5532480" y="3145942"/>
              <a:ext cx="1791033" cy="461665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 latinLnBrk="0"/>
              <a:r>
                <a:rPr lang="en-US" sz="2400" b="1" i="1" dirty="0">
                  <a:solidFill>
                    <a:srgbClr val="FF0000"/>
                  </a:solidFill>
                  <a:latin typeface="Cambria" panose="02040503050406030204" pitchFamily="18" charset="0"/>
                  <a:ea typeface="Cambria" panose="02040503050406030204" pitchFamily="18" charset="0"/>
                  <a:cs typeface="Times New Roman" panose="02020603050405020304" pitchFamily="18" charset="0"/>
                </a:rPr>
                <a:t>N</a:t>
              </a:r>
              <a:r>
                <a:rPr lang="en-US" sz="2400" b="1" baseline="-25000" dirty="0">
                  <a:solidFill>
                    <a:srgbClr val="FF0000"/>
                  </a:solidFill>
                  <a:latin typeface="Cambria" panose="02040503050406030204" pitchFamily="18" charset="0"/>
                  <a:ea typeface="Cambria" panose="02040503050406030204" pitchFamily="18" charset="0"/>
                  <a:cs typeface="Times New Roman" panose="02020603050405020304" pitchFamily="18" charset="0"/>
                </a:rPr>
                <a:t>ERR</a:t>
              </a:r>
              <a:r>
                <a:rPr lang="en-US" sz="2400" b="1" i="1" dirty="0">
                  <a:solidFill>
                    <a:srgbClr val="FF0000"/>
                  </a:solidFill>
                  <a:latin typeface="Cambria" panose="02040503050406030204" pitchFamily="18" charset="0"/>
                  <a:ea typeface="Cambria" panose="02040503050406030204" pitchFamily="18" charset="0"/>
                  <a:cs typeface="Times New Roman" panose="02020603050405020304" pitchFamily="18" charset="0"/>
                </a:rPr>
                <a:t>= 118</a:t>
              </a:r>
            </a:p>
          </p:txBody>
        </p:sp>
        <p:sp>
          <p:nvSpPr>
            <p:cNvPr id="100" name="TextBox 99">
              <a:extLst>
                <a:ext uri="{FF2B5EF4-FFF2-40B4-BE49-F238E27FC236}">
                  <a16:creationId xmlns:a16="http://schemas.microsoft.com/office/drawing/2014/main" id="{17C69579-6F3B-2C41-A7E7-25789D52447F}"/>
                </a:ext>
              </a:extLst>
            </p:cNvPr>
            <p:cNvSpPr txBox="1"/>
            <p:nvPr/>
          </p:nvSpPr>
          <p:spPr>
            <a:xfrm>
              <a:off x="-117071" y="3211483"/>
              <a:ext cx="1633294" cy="369332"/>
            </a:xfrm>
            <a:prstGeom prst="rect">
              <a:avLst/>
            </a:prstGeom>
            <a:noFill/>
          </p:spPr>
          <p:txBody>
            <a:bodyPr wrap="square" lIns="72000" tIns="0" rIns="0" bIns="0" rtlCol="0" anchor="ctr">
              <a:spAutoFit/>
            </a:bodyPr>
            <a:lstStyle/>
            <a:p>
              <a:pPr algn="ctr" defTabSz="457200"/>
              <a:r>
                <a:rPr lang="en-US" altLang="ko-KR" sz="2400" b="1" dirty="0">
                  <a:solidFill>
                    <a:prstClr val="black"/>
                  </a:solidFill>
                  <a:latin typeface="Cambria" panose="02040503050406030204" pitchFamily="18" charset="0"/>
                  <a:ea typeface="맑은 고딕" panose="020B0503020000020004" pitchFamily="34" charset="-127"/>
                  <a:cs typeface="Times New Roman" panose="02020603050405020304" pitchFamily="18" charset="0"/>
                </a:rPr>
                <a:t>RR2</a:t>
              </a:r>
              <a:endParaRPr lang="ko-KR" altLang="en-US" sz="2400" b="1" i="1" dirty="0">
                <a:solidFill>
                  <a:prstClr val="black"/>
                </a:solidFill>
                <a:latin typeface="Calibri" panose="020F0502020204030204" pitchFamily="34" charset="0"/>
                <a:ea typeface="맑은 고딕" panose="020B0503020000020004" pitchFamily="34" charset="-127"/>
                <a:cs typeface="Calibri" panose="020F0502020204030204" pitchFamily="34" charset="0"/>
              </a:endParaRPr>
            </a:p>
          </p:txBody>
        </p:sp>
        <p:cxnSp>
          <p:nvCxnSpPr>
            <p:cNvPr id="111" name="Straight Connector 110">
              <a:extLst>
                <a:ext uri="{FF2B5EF4-FFF2-40B4-BE49-F238E27FC236}">
                  <a16:creationId xmlns:a16="http://schemas.microsoft.com/office/drawing/2014/main" id="{55A0702E-1E4C-6A48-AABC-F53E43D49292}"/>
                </a:ext>
              </a:extLst>
            </p:cNvPr>
            <p:cNvCxnSpPr>
              <a:cxnSpLocks/>
              <a:stCxn id="101" idx="2"/>
            </p:cNvCxnSpPr>
            <p:nvPr/>
          </p:nvCxnSpPr>
          <p:spPr>
            <a:xfrm flipH="1">
              <a:off x="2568002" y="1926124"/>
              <a:ext cx="2062" cy="689767"/>
            </a:xfrm>
            <a:prstGeom prst="line">
              <a:avLst/>
            </a:prstGeom>
            <a:ln w="12700"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0" name="Content Placeholder 2">
            <a:extLst>
              <a:ext uri="{FF2B5EF4-FFF2-40B4-BE49-F238E27FC236}">
                <a16:creationId xmlns:a16="http://schemas.microsoft.com/office/drawing/2014/main" id="{C7E4E476-E4AC-E649-A8C1-DF65BD6C27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764703"/>
            <a:ext cx="8610600" cy="5680231"/>
          </a:xfrm>
        </p:spPr>
        <p:txBody>
          <a:bodyPr tIns="108000" bIns="108000"/>
          <a:lstStyle/>
          <a:p>
            <a:r>
              <a:rPr lang="en-US" sz="2400" b="1" dirty="0"/>
              <a:t>Key idea: </a:t>
            </a:r>
            <a:r>
              <a:rPr lang="en-US" sz="2400" dirty="0">
                <a:solidFill>
                  <a:srgbClr val="C00000"/>
                </a:solidFill>
              </a:rPr>
              <a:t>Concurrently</a:t>
            </a:r>
            <a:r>
              <a:rPr lang="en-US" sz="2400" dirty="0"/>
              <a:t> perform consecutive retry steps</a:t>
            </a:r>
            <a:endParaRPr lang="en-CH" sz="2400" b="1" dirty="0"/>
          </a:p>
        </p:txBody>
      </p:sp>
    </p:spTree>
    <p:extLst>
      <p:ext uri="{BB962C8B-B14F-4D97-AF65-F5344CB8AC3E}">
        <p14:creationId xmlns:p14="http://schemas.microsoft.com/office/powerpoint/2010/main" val="67004149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C0B64D-B249-704A-AB40-CD24AF2F20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H" dirty="0"/>
              <a:t>PR</a:t>
            </a:r>
            <a:r>
              <a:rPr lang="en-CH" baseline="30000" dirty="0"/>
              <a:t>2</a:t>
            </a:r>
            <a:r>
              <a:rPr lang="en-CH" dirty="0"/>
              <a:t>: </a:t>
            </a:r>
            <a:r>
              <a:rPr lang="en-CH" u="sng" dirty="0"/>
              <a:t>P</a:t>
            </a:r>
            <a:r>
              <a:rPr lang="en-CH" dirty="0"/>
              <a:t>ipelined </a:t>
            </a:r>
            <a:r>
              <a:rPr lang="en-CH" u="sng" dirty="0"/>
              <a:t>R</a:t>
            </a:r>
            <a:r>
              <a:rPr lang="en-CH" dirty="0"/>
              <a:t>ead-</a:t>
            </a:r>
            <a:r>
              <a:rPr lang="en-CH" u="sng" dirty="0"/>
              <a:t>R</a:t>
            </a:r>
            <a:r>
              <a:rPr lang="en-CH" dirty="0"/>
              <a:t>etry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C400A33-446A-F942-9F83-5543CCBC7C7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12</a:t>
            </a:fld>
            <a:endParaRPr lang="en-US" altLang="en-US"/>
          </a:p>
        </p:txBody>
      </p:sp>
      <p:sp>
        <p:nvSpPr>
          <p:cNvPr id="98" name="TextBox 97">
            <a:extLst>
              <a:ext uri="{FF2B5EF4-FFF2-40B4-BE49-F238E27FC236}">
                <a16:creationId xmlns:a16="http://schemas.microsoft.com/office/drawing/2014/main" id="{51372EC4-7D9C-E846-B7BB-771C5B44D230}"/>
              </a:ext>
            </a:extLst>
          </p:cNvPr>
          <p:cNvSpPr txBox="1"/>
          <p:nvPr/>
        </p:nvSpPr>
        <p:spPr>
          <a:xfrm>
            <a:off x="921583" y="1879693"/>
            <a:ext cx="2358960" cy="369332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 defTabSz="457200"/>
            <a:r>
              <a:rPr lang="en-US" altLang="ko-KR" sz="2400" b="1" dirty="0" err="1">
                <a:solidFill>
                  <a:schemeClr val="accent6"/>
                </a:solidFill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rPr>
              <a:t>tR</a:t>
            </a:r>
            <a:endParaRPr lang="ko-KR" altLang="en-US" sz="2400" b="1" dirty="0">
              <a:solidFill>
                <a:schemeClr val="accent6"/>
              </a:solidFill>
              <a:latin typeface="Courier New" panose="02070309020205020404" pitchFamily="49" charset="0"/>
              <a:ea typeface="맑은 고딕" panose="020B0503020000020004" pitchFamily="34" charset="-127"/>
              <a:cs typeface="Courier New" panose="02070309020205020404" pitchFamily="49" charset="0"/>
            </a:endParaRPr>
          </a:p>
        </p:txBody>
      </p:sp>
      <p:sp>
        <p:nvSpPr>
          <p:cNvPr id="116" name="TextBox 115">
            <a:extLst>
              <a:ext uri="{FF2B5EF4-FFF2-40B4-BE49-F238E27FC236}">
                <a16:creationId xmlns:a16="http://schemas.microsoft.com/office/drawing/2014/main" id="{BFAEE985-E258-8944-A69B-62805BEEE86E}"/>
              </a:ext>
            </a:extLst>
          </p:cNvPr>
          <p:cNvSpPr txBox="1"/>
          <p:nvPr/>
        </p:nvSpPr>
        <p:spPr>
          <a:xfrm>
            <a:off x="2643134" y="1879693"/>
            <a:ext cx="974977" cy="369332"/>
          </a:xfrm>
          <a:prstGeom prst="rect">
            <a:avLst/>
          </a:prstGeom>
          <a:noFill/>
        </p:spPr>
        <p:txBody>
          <a:bodyPr wrap="square" lIns="72000" tIns="0" rIns="0" bIns="0" rtlCol="0" anchor="ctr">
            <a:spAutoFit/>
          </a:bodyPr>
          <a:lstStyle/>
          <a:p>
            <a:pPr algn="ctr" defTabSz="457200"/>
            <a:r>
              <a:rPr lang="en-US" altLang="ko-KR" sz="2400" b="1" dirty="0" err="1">
                <a:solidFill>
                  <a:srgbClr val="D77A0B"/>
                </a:solidFill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rPr>
              <a:t>tECC</a:t>
            </a:r>
            <a:endParaRPr lang="ko-KR" altLang="en-US" sz="2400" b="1" dirty="0">
              <a:solidFill>
                <a:srgbClr val="D77A0B"/>
              </a:solidFill>
              <a:latin typeface="Courier New" panose="02070309020205020404" pitchFamily="49" charset="0"/>
              <a:ea typeface="맑은 고딕" panose="020B0503020000020004" pitchFamily="34" charset="-127"/>
              <a:cs typeface="Courier New" panose="02070309020205020404" pitchFamily="49" charset="0"/>
            </a:endParaRPr>
          </a:p>
        </p:txBody>
      </p:sp>
      <p:sp>
        <p:nvSpPr>
          <p:cNvPr id="101" name="TextBox 100">
            <a:extLst>
              <a:ext uri="{FF2B5EF4-FFF2-40B4-BE49-F238E27FC236}">
                <a16:creationId xmlns:a16="http://schemas.microsoft.com/office/drawing/2014/main" id="{390099A3-7D5B-E94B-8113-BB584A809C6C}"/>
              </a:ext>
            </a:extLst>
          </p:cNvPr>
          <p:cNvSpPr txBox="1"/>
          <p:nvPr/>
        </p:nvSpPr>
        <p:spPr>
          <a:xfrm>
            <a:off x="1000176" y="1556792"/>
            <a:ext cx="3139776" cy="369332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 defTabSz="457200"/>
            <a:r>
              <a:rPr lang="en-US" altLang="ko-KR" sz="2400" b="1" dirty="0" err="1">
                <a:solidFill>
                  <a:schemeClr val="accent1"/>
                </a:solidFill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rPr>
              <a:t>tDMA</a:t>
            </a:r>
            <a:endParaRPr lang="ko-KR" altLang="en-US" sz="2400" b="1" dirty="0">
              <a:solidFill>
                <a:schemeClr val="accent1"/>
              </a:solidFill>
              <a:latin typeface="Courier New" panose="02070309020205020404" pitchFamily="49" charset="0"/>
              <a:ea typeface="맑은 고딕" panose="020B0503020000020004" pitchFamily="34" charset="-127"/>
              <a:cs typeface="Courier New" panose="02070309020205020404" pitchFamily="49" charset="0"/>
            </a:endParaRPr>
          </a:p>
        </p:txBody>
      </p:sp>
      <p:sp>
        <p:nvSpPr>
          <p:cNvPr id="121" name="TextBox 120">
            <a:extLst>
              <a:ext uri="{FF2B5EF4-FFF2-40B4-BE49-F238E27FC236}">
                <a16:creationId xmlns:a16="http://schemas.microsoft.com/office/drawing/2014/main" id="{20DEB8DB-E78C-F04D-A7F9-CF4B9DF3D77F}"/>
              </a:ext>
            </a:extLst>
          </p:cNvPr>
          <p:cNvSpPr txBox="1"/>
          <p:nvPr/>
        </p:nvSpPr>
        <p:spPr>
          <a:xfrm>
            <a:off x="5317052" y="1582747"/>
            <a:ext cx="3953635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 latinLnBrk="0"/>
            <a:r>
              <a:rPr lang="en-US" sz="2400" b="1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ECC Capability</a:t>
            </a:r>
            <a:r>
              <a:rPr lang="en-US" sz="2400" b="1" i="1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C</a:t>
            </a:r>
            <a:r>
              <a:rPr lang="en-US" sz="2400" b="1" baseline="-25000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ECC</a:t>
            </a:r>
            <a:r>
              <a:rPr lang="en-US" sz="2400" b="1" i="1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= 72</a:t>
            </a:r>
          </a:p>
        </p:txBody>
      </p:sp>
      <p:sp>
        <p:nvSpPr>
          <p:cNvPr id="49" name="직사각형 77">
            <a:extLst>
              <a:ext uri="{FF2B5EF4-FFF2-40B4-BE49-F238E27FC236}">
                <a16:creationId xmlns:a16="http://schemas.microsoft.com/office/drawing/2014/main" id="{1F1D0332-9776-F74F-BAA6-FBDCCA96B77D}"/>
              </a:ext>
            </a:extLst>
          </p:cNvPr>
          <p:cNvSpPr/>
          <p:nvPr/>
        </p:nvSpPr>
        <p:spPr>
          <a:xfrm>
            <a:off x="1119519" y="2312302"/>
            <a:ext cx="790882" cy="538368"/>
          </a:xfrm>
          <a:prstGeom prst="rect">
            <a:avLst/>
          </a:prstGeom>
          <a:solidFill>
            <a:sysClr val="window" lastClr="FFFFFF"/>
          </a:solidFill>
          <a:ln w="19050" cap="flat" cmpd="sng" algn="ctr">
            <a:noFill/>
            <a:prstDash val="solid"/>
            <a:miter lim="800000"/>
          </a:ln>
          <a:effectLst/>
        </p:spPr>
        <p:txBody>
          <a:bodyPr lIns="0" rIns="0"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ea typeface="맑은 고딕" panose="020B0503020000020004" pitchFamily="34" charset="-127"/>
              <a:cs typeface="Courier New" panose="02070309020205020404" pitchFamily="49" charset="0"/>
            </a:endParaRP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5A86C21B-F826-F04B-B6B5-23950E2E520E}"/>
              </a:ext>
            </a:extLst>
          </p:cNvPr>
          <p:cNvSpPr txBox="1"/>
          <p:nvPr/>
        </p:nvSpPr>
        <p:spPr>
          <a:xfrm>
            <a:off x="-117071" y="2827453"/>
            <a:ext cx="1633294" cy="369332"/>
          </a:xfrm>
          <a:prstGeom prst="rect">
            <a:avLst/>
          </a:prstGeom>
          <a:noFill/>
        </p:spPr>
        <p:txBody>
          <a:bodyPr wrap="square" lIns="72000" tIns="0" rIns="0" bIns="0" rtlCol="0" anchor="ctr">
            <a:spAutoFit/>
          </a:bodyPr>
          <a:lstStyle/>
          <a:p>
            <a:pPr algn="ctr" defTabSz="457200"/>
            <a:r>
              <a:rPr lang="en-US" altLang="ko-KR" sz="2400" b="1" dirty="0">
                <a:solidFill>
                  <a:prstClr val="black"/>
                </a:solidFill>
                <a:latin typeface="Cambria" panose="02040503050406030204" pitchFamily="18" charset="0"/>
                <a:ea typeface="맑은 고딕" panose="020B0503020000020004" pitchFamily="34" charset="-127"/>
                <a:cs typeface="Times New Roman" panose="02020603050405020304" pitchFamily="18" charset="0"/>
              </a:rPr>
              <a:t>RR1</a:t>
            </a:r>
            <a:endParaRPr lang="ko-KR" altLang="en-US" sz="2400" b="1" i="1" dirty="0">
              <a:solidFill>
                <a:prstClr val="black"/>
              </a:solidFill>
              <a:latin typeface="Calibri" panose="020F0502020204030204" pitchFamily="34" charset="0"/>
              <a:ea typeface="맑은 고딕" panose="020B0503020000020004" pitchFamily="34" charset="-127"/>
              <a:cs typeface="Calibri" panose="020F0502020204030204" pitchFamily="34" charset="0"/>
            </a:endParaRP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0C0A287A-5547-9A42-AC0D-47460CC3A15C}"/>
              </a:ext>
            </a:extLst>
          </p:cNvPr>
          <p:cNvSpPr txBox="1"/>
          <p:nvPr/>
        </p:nvSpPr>
        <p:spPr>
          <a:xfrm>
            <a:off x="-612576" y="3995264"/>
            <a:ext cx="2630438" cy="369332"/>
          </a:xfrm>
          <a:prstGeom prst="rect">
            <a:avLst/>
          </a:prstGeom>
          <a:noFill/>
        </p:spPr>
        <p:txBody>
          <a:bodyPr wrap="square" lIns="72000" tIns="0" rIns="0" bIns="0" rtlCol="0" anchor="ctr">
            <a:spAutoFit/>
          </a:bodyPr>
          <a:lstStyle/>
          <a:p>
            <a:pPr algn="ctr" defTabSz="457200"/>
            <a:r>
              <a:rPr lang="en-US" altLang="ko-KR" sz="2400" b="1" dirty="0">
                <a:solidFill>
                  <a:prstClr val="black"/>
                </a:solidFill>
                <a:latin typeface="Cambria" panose="02040503050406030204" pitchFamily="18" charset="0"/>
                <a:ea typeface="맑은 고딕" panose="020B0503020000020004" pitchFamily="34" charset="-127"/>
                <a:cs typeface="Times New Roman" panose="02020603050405020304" pitchFamily="18" charset="0"/>
              </a:rPr>
              <a:t>RR</a:t>
            </a:r>
            <a:r>
              <a:rPr lang="en-US" altLang="ko-KR" sz="2400" b="1" i="1" dirty="0">
                <a:solidFill>
                  <a:prstClr val="black"/>
                </a:solidFill>
                <a:latin typeface="Cambria" panose="02040503050406030204" pitchFamily="18" charset="0"/>
                <a:ea typeface="맑은 고딕" panose="020B0503020000020004" pitchFamily="34" charset="-127"/>
                <a:cs typeface="Times New Roman" panose="02020603050405020304" pitchFamily="18" charset="0"/>
              </a:rPr>
              <a:t>(N – 1)</a:t>
            </a:r>
            <a:endParaRPr lang="ko-KR" altLang="en-US" sz="2400" b="1" i="1" dirty="0">
              <a:solidFill>
                <a:prstClr val="black"/>
              </a:solidFill>
              <a:latin typeface="Calibri" panose="020F0502020204030204" pitchFamily="34" charset="0"/>
              <a:ea typeface="맑은 고딕" panose="020B0503020000020004" pitchFamily="34" charset="-127"/>
              <a:cs typeface="Calibri" panose="020F0502020204030204" pitchFamily="34" charset="0"/>
            </a:endParaRP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8659A1C8-F736-EF40-AFBC-85B780BC3A6D}"/>
              </a:ext>
            </a:extLst>
          </p:cNvPr>
          <p:cNvSpPr txBox="1"/>
          <p:nvPr/>
        </p:nvSpPr>
        <p:spPr>
          <a:xfrm>
            <a:off x="-612576" y="4382107"/>
            <a:ext cx="2630438" cy="369332"/>
          </a:xfrm>
          <a:prstGeom prst="rect">
            <a:avLst/>
          </a:prstGeom>
          <a:noFill/>
        </p:spPr>
        <p:txBody>
          <a:bodyPr wrap="square" lIns="72000" tIns="0" rIns="0" bIns="0" rtlCol="0" anchor="ctr">
            <a:spAutoFit/>
          </a:bodyPr>
          <a:lstStyle/>
          <a:p>
            <a:pPr algn="ctr" defTabSz="457200"/>
            <a:r>
              <a:rPr lang="en-US" altLang="ko-KR" sz="2400" b="1" dirty="0">
                <a:solidFill>
                  <a:prstClr val="black"/>
                </a:solidFill>
                <a:latin typeface="Cambria" panose="02040503050406030204" pitchFamily="18" charset="0"/>
                <a:ea typeface="맑은 고딕" panose="020B0503020000020004" pitchFamily="34" charset="-127"/>
                <a:cs typeface="Times New Roman" panose="02020603050405020304" pitchFamily="18" charset="0"/>
              </a:rPr>
              <a:t>RR</a:t>
            </a:r>
            <a:r>
              <a:rPr lang="en-US" altLang="ko-KR" sz="2400" b="1" i="1" dirty="0">
                <a:solidFill>
                  <a:prstClr val="black"/>
                </a:solidFill>
                <a:latin typeface="Cambria" panose="02040503050406030204" pitchFamily="18" charset="0"/>
                <a:ea typeface="맑은 고딕" panose="020B0503020000020004" pitchFamily="34" charset="-127"/>
                <a:cs typeface="Times New Roman" panose="02020603050405020304" pitchFamily="18" charset="0"/>
              </a:rPr>
              <a:t>N </a:t>
            </a:r>
            <a:endParaRPr lang="ko-KR" altLang="en-US" sz="2400" b="1" i="1" dirty="0">
              <a:solidFill>
                <a:prstClr val="black"/>
              </a:solidFill>
              <a:latin typeface="Calibri" panose="020F0502020204030204" pitchFamily="34" charset="0"/>
              <a:ea typeface="맑은 고딕" panose="020B0503020000020004" pitchFamily="34" charset="-127"/>
              <a:cs typeface="Calibri" panose="020F0502020204030204" pitchFamily="34" charset="0"/>
            </a:endParaRPr>
          </a:p>
        </p:txBody>
      </p:sp>
      <p:sp>
        <p:nvSpPr>
          <p:cNvPr id="54" name="직사각형 97">
            <a:extLst>
              <a:ext uri="{FF2B5EF4-FFF2-40B4-BE49-F238E27FC236}">
                <a16:creationId xmlns:a16="http://schemas.microsoft.com/office/drawing/2014/main" id="{06CB87D3-188A-C345-9600-BBFAC0837C6A}"/>
              </a:ext>
            </a:extLst>
          </p:cNvPr>
          <p:cNvSpPr/>
          <p:nvPr/>
        </p:nvSpPr>
        <p:spPr>
          <a:xfrm rot="5460000">
            <a:off x="502029" y="3547884"/>
            <a:ext cx="388773" cy="610249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  <a:effectLst/>
        </p:spPr>
        <p:txBody>
          <a:bodyPr lIns="0" tIns="0" rIns="0" bIns="0"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맑은 고딕" panose="020B0503020000020004" pitchFamily="34" charset="-127"/>
                <a:cs typeface="+mn-cs"/>
              </a:rPr>
              <a:t>⋯</a:t>
            </a:r>
            <a:endParaRPr kumimoji="0" lang="ko-KR" altLang="en-US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맑은 고딕" panose="020B0503020000020004" pitchFamily="34" charset="-127"/>
              <a:cs typeface="+mn-cs"/>
            </a:endParaRPr>
          </a:p>
        </p:txBody>
      </p:sp>
      <p:grpSp>
        <p:nvGrpSpPr>
          <p:cNvPr id="56" name="그룹 50">
            <a:extLst>
              <a:ext uri="{FF2B5EF4-FFF2-40B4-BE49-F238E27FC236}">
                <a16:creationId xmlns:a16="http://schemas.microsoft.com/office/drawing/2014/main" id="{2C97B421-A53A-7F45-99D7-4DF177BCED1C}"/>
              </a:ext>
            </a:extLst>
          </p:cNvPr>
          <p:cNvGrpSpPr/>
          <p:nvPr/>
        </p:nvGrpSpPr>
        <p:grpSpPr>
          <a:xfrm>
            <a:off x="5342880" y="4351256"/>
            <a:ext cx="1388022" cy="404485"/>
            <a:chOff x="1874519" y="3830320"/>
            <a:chExt cx="4230088" cy="275440"/>
          </a:xfrm>
        </p:grpSpPr>
        <p:sp>
          <p:nvSpPr>
            <p:cNvPr id="57" name="직사각형 51">
              <a:extLst>
                <a:ext uri="{FF2B5EF4-FFF2-40B4-BE49-F238E27FC236}">
                  <a16:creationId xmlns:a16="http://schemas.microsoft.com/office/drawing/2014/main" id="{B0F904ED-95A8-1742-BF56-2F64A0A75A5A}"/>
                </a:ext>
              </a:extLst>
            </p:cNvPr>
            <p:cNvSpPr/>
            <p:nvPr/>
          </p:nvSpPr>
          <p:spPr>
            <a:xfrm>
              <a:off x="1874519" y="3830320"/>
              <a:ext cx="2920999" cy="275440"/>
            </a:xfrm>
            <a:prstGeom prst="rect">
              <a:avLst/>
            </a:prstGeom>
            <a:solidFill>
              <a:srgbClr val="70AD47">
                <a:lumMod val="20000"/>
                <a:lumOff val="80000"/>
              </a:srgbClr>
            </a:solidFill>
            <a:ln w="22225" cap="flat" cmpd="sng" algn="ctr">
              <a:solidFill>
                <a:srgbClr val="C00000"/>
              </a:solidFill>
              <a:prstDash val="solid"/>
              <a:miter lim="800000"/>
            </a:ln>
            <a:effectLst/>
          </p:spPr>
          <p:txBody>
            <a:bodyPr lIns="0" rIns="0"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endParaRPr>
            </a:p>
          </p:txBody>
        </p:sp>
        <p:sp>
          <p:nvSpPr>
            <p:cNvPr id="58" name="직사각형 52">
              <a:extLst>
                <a:ext uri="{FF2B5EF4-FFF2-40B4-BE49-F238E27FC236}">
                  <a16:creationId xmlns:a16="http://schemas.microsoft.com/office/drawing/2014/main" id="{DCB6BCD1-2EBF-8C43-A163-694541B10DE6}"/>
                </a:ext>
              </a:extLst>
            </p:cNvPr>
            <p:cNvSpPr/>
            <p:nvPr/>
          </p:nvSpPr>
          <p:spPr>
            <a:xfrm>
              <a:off x="4795518" y="3830320"/>
              <a:ext cx="584200" cy="275440"/>
            </a:xfrm>
            <a:prstGeom prst="rect">
              <a:avLst/>
            </a:prstGeom>
            <a:solidFill>
              <a:srgbClr val="FFC000"/>
            </a:solidFill>
            <a:ln w="22225" cap="flat" cmpd="sng" algn="ctr">
              <a:solidFill>
                <a:srgbClr val="C00000"/>
              </a:solidFill>
              <a:prstDash val="solid"/>
              <a:miter lim="800000"/>
            </a:ln>
            <a:effectLst/>
          </p:spPr>
          <p:txBody>
            <a:bodyPr lIns="0" rIns="0"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endParaRPr>
            </a:p>
          </p:txBody>
        </p:sp>
        <p:sp>
          <p:nvSpPr>
            <p:cNvPr id="59" name="직사각형 53">
              <a:extLst>
                <a:ext uri="{FF2B5EF4-FFF2-40B4-BE49-F238E27FC236}">
                  <a16:creationId xmlns:a16="http://schemas.microsoft.com/office/drawing/2014/main" id="{F6412F78-A75E-4C41-A42B-FCD2B4ED9AA8}"/>
                </a:ext>
              </a:extLst>
            </p:cNvPr>
            <p:cNvSpPr/>
            <p:nvPr/>
          </p:nvSpPr>
          <p:spPr>
            <a:xfrm>
              <a:off x="5374634" y="3830320"/>
              <a:ext cx="729973" cy="275440"/>
            </a:xfrm>
            <a:prstGeom prst="rect">
              <a:avLst/>
            </a:prstGeom>
            <a:solidFill>
              <a:srgbClr val="ED7D31">
                <a:lumMod val="75000"/>
              </a:srgbClr>
            </a:solidFill>
            <a:ln w="22225" cap="flat" cmpd="sng" algn="ctr">
              <a:solidFill>
                <a:srgbClr val="C00000"/>
              </a:solidFill>
              <a:prstDash val="solid"/>
              <a:miter lim="800000"/>
            </a:ln>
            <a:effectLst/>
          </p:spPr>
          <p:txBody>
            <a:bodyPr lIns="0" rIns="0"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endParaRPr>
            </a:p>
          </p:txBody>
        </p:sp>
      </p:grpSp>
      <p:grpSp>
        <p:nvGrpSpPr>
          <p:cNvPr id="64" name="그룹 45">
            <a:extLst>
              <a:ext uri="{FF2B5EF4-FFF2-40B4-BE49-F238E27FC236}">
                <a16:creationId xmlns:a16="http://schemas.microsoft.com/office/drawing/2014/main" id="{F1485BDF-EB06-7E4E-B1FE-802D6C5365E3}"/>
              </a:ext>
            </a:extLst>
          </p:cNvPr>
          <p:cNvGrpSpPr/>
          <p:nvPr/>
        </p:nvGrpSpPr>
        <p:grpSpPr>
          <a:xfrm>
            <a:off x="2900546" y="2790102"/>
            <a:ext cx="1388022" cy="404485"/>
            <a:chOff x="1874519" y="3830320"/>
            <a:chExt cx="4230088" cy="275440"/>
          </a:xfrm>
        </p:grpSpPr>
        <p:sp>
          <p:nvSpPr>
            <p:cNvPr id="65" name="직사각형 46">
              <a:extLst>
                <a:ext uri="{FF2B5EF4-FFF2-40B4-BE49-F238E27FC236}">
                  <a16:creationId xmlns:a16="http://schemas.microsoft.com/office/drawing/2014/main" id="{A68CBBA6-3C81-A540-A253-0BDCE8989A3D}"/>
                </a:ext>
              </a:extLst>
            </p:cNvPr>
            <p:cNvSpPr/>
            <p:nvPr/>
          </p:nvSpPr>
          <p:spPr>
            <a:xfrm>
              <a:off x="1874519" y="3830320"/>
              <a:ext cx="2920999" cy="275440"/>
            </a:xfrm>
            <a:prstGeom prst="rect">
              <a:avLst/>
            </a:prstGeom>
            <a:solidFill>
              <a:srgbClr val="70AD47">
                <a:lumMod val="20000"/>
                <a:lumOff val="80000"/>
              </a:srgbClr>
            </a:solidFill>
            <a:ln w="15875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lIns="0" rIns="0"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endParaRPr>
            </a:p>
          </p:txBody>
        </p:sp>
        <p:sp>
          <p:nvSpPr>
            <p:cNvPr id="66" name="직사각형 47">
              <a:extLst>
                <a:ext uri="{FF2B5EF4-FFF2-40B4-BE49-F238E27FC236}">
                  <a16:creationId xmlns:a16="http://schemas.microsoft.com/office/drawing/2014/main" id="{C32C9A9B-C5F8-1344-AABA-C3D2595C0720}"/>
                </a:ext>
              </a:extLst>
            </p:cNvPr>
            <p:cNvSpPr/>
            <p:nvPr/>
          </p:nvSpPr>
          <p:spPr>
            <a:xfrm>
              <a:off x="4795518" y="3830320"/>
              <a:ext cx="584200" cy="275440"/>
            </a:xfrm>
            <a:prstGeom prst="rect">
              <a:avLst/>
            </a:prstGeom>
            <a:solidFill>
              <a:srgbClr val="FFC000"/>
            </a:solidFill>
            <a:ln w="15875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lIns="0" rIns="0"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endParaRPr>
            </a:p>
          </p:txBody>
        </p:sp>
        <p:sp>
          <p:nvSpPr>
            <p:cNvPr id="67" name="직사각형 48">
              <a:extLst>
                <a:ext uri="{FF2B5EF4-FFF2-40B4-BE49-F238E27FC236}">
                  <a16:creationId xmlns:a16="http://schemas.microsoft.com/office/drawing/2014/main" id="{C11C2938-18E1-0648-A5E3-F59F81090810}"/>
                </a:ext>
              </a:extLst>
            </p:cNvPr>
            <p:cNvSpPr/>
            <p:nvPr/>
          </p:nvSpPr>
          <p:spPr>
            <a:xfrm>
              <a:off x="5374634" y="3830320"/>
              <a:ext cx="729973" cy="275440"/>
            </a:xfrm>
            <a:prstGeom prst="rect">
              <a:avLst/>
            </a:prstGeom>
            <a:solidFill>
              <a:srgbClr val="ED7D31">
                <a:lumMod val="75000"/>
              </a:srgbClr>
            </a:solidFill>
            <a:ln w="15875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lIns="0" rIns="0"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endParaRPr>
            </a:p>
          </p:txBody>
        </p:sp>
      </p:grpSp>
      <p:grpSp>
        <p:nvGrpSpPr>
          <p:cNvPr id="68" name="그룹 58">
            <a:extLst>
              <a:ext uri="{FF2B5EF4-FFF2-40B4-BE49-F238E27FC236}">
                <a16:creationId xmlns:a16="http://schemas.microsoft.com/office/drawing/2014/main" id="{343875D2-BAD1-3D4B-95A9-3B134EE22800}"/>
              </a:ext>
            </a:extLst>
          </p:cNvPr>
          <p:cNvGrpSpPr/>
          <p:nvPr/>
        </p:nvGrpSpPr>
        <p:grpSpPr>
          <a:xfrm>
            <a:off x="4355976" y="3899960"/>
            <a:ext cx="1420876" cy="489429"/>
            <a:chOff x="1774395" y="3801400"/>
            <a:chExt cx="4330212" cy="333284"/>
          </a:xfrm>
        </p:grpSpPr>
        <p:sp>
          <p:nvSpPr>
            <p:cNvPr id="69" name="직사각형 59">
              <a:extLst>
                <a:ext uri="{FF2B5EF4-FFF2-40B4-BE49-F238E27FC236}">
                  <a16:creationId xmlns:a16="http://schemas.microsoft.com/office/drawing/2014/main" id="{05363645-36D6-E042-9CD5-273F2D546F7A}"/>
                </a:ext>
              </a:extLst>
            </p:cNvPr>
            <p:cNvSpPr/>
            <p:nvPr/>
          </p:nvSpPr>
          <p:spPr>
            <a:xfrm>
              <a:off x="1874519" y="3830320"/>
              <a:ext cx="2920999" cy="275440"/>
            </a:xfrm>
            <a:prstGeom prst="rect">
              <a:avLst/>
            </a:prstGeom>
            <a:solidFill>
              <a:srgbClr val="70AD47">
                <a:lumMod val="20000"/>
                <a:lumOff val="80000"/>
              </a:srgbClr>
            </a:solidFill>
            <a:ln w="22225" cap="flat" cmpd="sng" algn="ctr">
              <a:solidFill>
                <a:srgbClr val="C00000"/>
              </a:solidFill>
              <a:prstDash val="solid"/>
              <a:miter lim="800000"/>
            </a:ln>
            <a:effectLst/>
          </p:spPr>
          <p:txBody>
            <a:bodyPr lIns="0" rIns="0"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endParaRPr>
            </a:p>
          </p:txBody>
        </p:sp>
        <p:sp>
          <p:nvSpPr>
            <p:cNvPr id="70" name="직사각형 60">
              <a:extLst>
                <a:ext uri="{FF2B5EF4-FFF2-40B4-BE49-F238E27FC236}">
                  <a16:creationId xmlns:a16="http://schemas.microsoft.com/office/drawing/2014/main" id="{5FACB5C4-5293-2B43-AA65-D91AE4E4B1BB}"/>
                </a:ext>
              </a:extLst>
            </p:cNvPr>
            <p:cNvSpPr/>
            <p:nvPr/>
          </p:nvSpPr>
          <p:spPr>
            <a:xfrm>
              <a:off x="4795518" y="3830320"/>
              <a:ext cx="584200" cy="275440"/>
            </a:xfrm>
            <a:prstGeom prst="rect">
              <a:avLst/>
            </a:prstGeom>
            <a:solidFill>
              <a:srgbClr val="FFC000"/>
            </a:solidFill>
            <a:ln w="22225" cap="flat" cmpd="sng" algn="ctr">
              <a:solidFill>
                <a:srgbClr val="C00000"/>
              </a:solidFill>
              <a:prstDash val="solid"/>
              <a:miter lim="800000"/>
            </a:ln>
            <a:effectLst/>
          </p:spPr>
          <p:txBody>
            <a:bodyPr lIns="0" rIns="0"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endParaRPr>
            </a:p>
          </p:txBody>
        </p:sp>
        <p:sp>
          <p:nvSpPr>
            <p:cNvPr id="71" name="직사각형 61">
              <a:extLst>
                <a:ext uri="{FF2B5EF4-FFF2-40B4-BE49-F238E27FC236}">
                  <a16:creationId xmlns:a16="http://schemas.microsoft.com/office/drawing/2014/main" id="{6C0B8EF8-6ED1-894A-B4DB-E871B28B1670}"/>
                </a:ext>
              </a:extLst>
            </p:cNvPr>
            <p:cNvSpPr/>
            <p:nvPr/>
          </p:nvSpPr>
          <p:spPr>
            <a:xfrm>
              <a:off x="5374634" y="3830320"/>
              <a:ext cx="729973" cy="275440"/>
            </a:xfrm>
            <a:prstGeom prst="rect">
              <a:avLst/>
            </a:prstGeom>
            <a:solidFill>
              <a:srgbClr val="ED7D31">
                <a:lumMod val="75000"/>
              </a:srgbClr>
            </a:solidFill>
            <a:ln w="22225" cap="flat" cmpd="sng" algn="ctr">
              <a:solidFill>
                <a:srgbClr val="C00000"/>
              </a:solidFill>
              <a:prstDash val="solid"/>
              <a:miter lim="800000"/>
            </a:ln>
            <a:effectLst/>
          </p:spPr>
          <p:txBody>
            <a:bodyPr lIns="0" rIns="0"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endParaRPr>
            </a:p>
          </p:txBody>
        </p:sp>
        <p:sp>
          <p:nvSpPr>
            <p:cNvPr id="72" name="직사각형 70">
              <a:extLst>
                <a:ext uri="{FF2B5EF4-FFF2-40B4-BE49-F238E27FC236}">
                  <a16:creationId xmlns:a16="http://schemas.microsoft.com/office/drawing/2014/main" id="{C40D06FC-B6CB-3547-893C-C22CCEFBA804}"/>
                </a:ext>
              </a:extLst>
            </p:cNvPr>
            <p:cNvSpPr/>
            <p:nvPr/>
          </p:nvSpPr>
          <p:spPr>
            <a:xfrm>
              <a:off x="1774395" y="3801400"/>
              <a:ext cx="2492712" cy="333284"/>
            </a:xfrm>
            <a:prstGeom prst="rect">
              <a:avLst/>
            </a:prstGeom>
            <a:solidFill>
              <a:sysClr val="window" lastClr="FFFFFF"/>
            </a:solidFill>
            <a:ln w="15875" cap="flat" cmpd="sng" algn="ctr">
              <a:noFill/>
              <a:prstDash val="solid"/>
              <a:miter lim="800000"/>
            </a:ln>
            <a:effectLst/>
          </p:spPr>
          <p:txBody>
            <a:bodyPr lIns="0" rIns="0"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endParaRPr>
            </a:p>
          </p:txBody>
        </p:sp>
      </p:grpSp>
      <p:cxnSp>
        <p:nvCxnSpPr>
          <p:cNvPr id="75" name="직선 화살표 연결선 80">
            <a:extLst>
              <a:ext uri="{FF2B5EF4-FFF2-40B4-BE49-F238E27FC236}">
                <a16:creationId xmlns:a16="http://schemas.microsoft.com/office/drawing/2014/main" id="{D025E6C1-5157-6E4D-8843-768A3F2F1973}"/>
              </a:ext>
            </a:extLst>
          </p:cNvPr>
          <p:cNvCxnSpPr>
            <a:cxnSpLocks/>
          </p:cNvCxnSpPr>
          <p:nvPr/>
        </p:nvCxnSpPr>
        <p:spPr>
          <a:xfrm rot="21060000" flipH="1">
            <a:off x="2159530" y="2566579"/>
            <a:ext cx="369513" cy="218206"/>
          </a:xfrm>
          <a:prstGeom prst="straightConnector1">
            <a:avLst/>
          </a:prstGeom>
          <a:noFill/>
          <a:ln w="12700" cap="flat" cmpd="sng" algn="ctr">
            <a:solidFill>
              <a:srgbClr val="4472C4">
                <a:lumMod val="75000"/>
              </a:srgbClr>
            </a:solidFill>
            <a:prstDash val="solid"/>
            <a:miter lim="800000"/>
            <a:headEnd w="lg" len="lg"/>
            <a:tailEnd type="triangle" w="lg" len="lg"/>
          </a:ln>
          <a:effectLst/>
        </p:spPr>
      </p:cxnSp>
      <p:sp>
        <p:nvSpPr>
          <p:cNvPr id="77" name="직사각형 87">
            <a:extLst>
              <a:ext uri="{FF2B5EF4-FFF2-40B4-BE49-F238E27FC236}">
                <a16:creationId xmlns:a16="http://schemas.microsoft.com/office/drawing/2014/main" id="{E62C594C-3B60-3345-AF73-C65E60EA0F78}"/>
              </a:ext>
            </a:extLst>
          </p:cNvPr>
          <p:cNvSpPr/>
          <p:nvPr/>
        </p:nvSpPr>
        <p:spPr>
          <a:xfrm>
            <a:off x="4876007" y="3620036"/>
            <a:ext cx="362331" cy="388773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  <a:effectLst/>
        </p:spPr>
        <p:txBody>
          <a:bodyPr lIns="0" tIns="0" rIns="0" bIns="0"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맑은 고딕" panose="020B0503020000020004" pitchFamily="34" charset="-127"/>
                <a:cs typeface="+mn-cs"/>
              </a:rPr>
              <a:t>⋯</a:t>
            </a:r>
            <a:endParaRPr kumimoji="0" lang="ko-KR" altLang="en-US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맑은 고딕" panose="020B0503020000020004" pitchFamily="34" charset="-127"/>
              <a:cs typeface="+mn-cs"/>
            </a:endParaRPr>
          </a:p>
        </p:txBody>
      </p:sp>
      <p:cxnSp>
        <p:nvCxnSpPr>
          <p:cNvPr id="80" name="직선 연결선 102">
            <a:extLst>
              <a:ext uri="{FF2B5EF4-FFF2-40B4-BE49-F238E27FC236}">
                <a16:creationId xmlns:a16="http://schemas.microsoft.com/office/drawing/2014/main" id="{401A9DF0-B3FC-8440-A8F2-25A5AE2CD35B}"/>
              </a:ext>
            </a:extLst>
          </p:cNvPr>
          <p:cNvCxnSpPr>
            <a:cxnSpLocks/>
          </p:cNvCxnSpPr>
          <p:nvPr/>
        </p:nvCxnSpPr>
        <p:spPr>
          <a:xfrm>
            <a:off x="2912642" y="5057948"/>
            <a:ext cx="4804478" cy="0"/>
          </a:xfrm>
          <a:prstGeom prst="line">
            <a:avLst/>
          </a:prstGeom>
          <a:noFill/>
          <a:ln w="12700" cap="flat" cmpd="sng" algn="ctr">
            <a:solidFill>
              <a:sysClr val="windowText" lastClr="000000"/>
            </a:solidFill>
            <a:prstDash val="dash"/>
            <a:miter lim="800000"/>
            <a:headEnd type="triangle" w="lg" len="lg"/>
            <a:tailEnd type="triangle" w="lg" len="lg"/>
          </a:ln>
          <a:effectLst/>
        </p:spPr>
      </p:cxnSp>
      <p:sp>
        <p:nvSpPr>
          <p:cNvPr id="81" name="TextBox 80">
            <a:extLst>
              <a:ext uri="{FF2B5EF4-FFF2-40B4-BE49-F238E27FC236}">
                <a16:creationId xmlns:a16="http://schemas.microsoft.com/office/drawing/2014/main" id="{99B9B69E-A562-A140-949F-65C0B44523BC}"/>
              </a:ext>
            </a:extLst>
          </p:cNvPr>
          <p:cNvSpPr txBox="1"/>
          <p:nvPr/>
        </p:nvSpPr>
        <p:spPr>
          <a:xfrm>
            <a:off x="4703972" y="4852724"/>
            <a:ext cx="1290747" cy="369332"/>
          </a:xfrm>
          <a:prstGeom prst="rect">
            <a:avLst/>
          </a:prstGeom>
          <a:solidFill>
            <a:sysClr val="window" lastClr="FFFFFF"/>
          </a:solidFill>
        </p:spPr>
        <p:txBody>
          <a:bodyPr wrap="square" lIns="0" tIns="0" rIns="0" bIns="0" rtlCol="0" anchor="ctr">
            <a:spAutoFit/>
          </a:bodyPr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2400" b="1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rPr>
              <a:t>tRETRY</a:t>
            </a:r>
            <a:endParaRPr kumimoji="0" lang="ko-KR" altLang="en-US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ea typeface="맑은 고딕" panose="020B0503020000020004" pitchFamily="34" charset="-127"/>
              <a:cs typeface="Courier New" panose="02070309020205020404" pitchFamily="49" charset="0"/>
            </a:endParaRPr>
          </a:p>
        </p:txBody>
      </p:sp>
      <p:sp>
        <p:nvSpPr>
          <p:cNvPr id="87" name="직사각형 110">
            <a:extLst>
              <a:ext uri="{FF2B5EF4-FFF2-40B4-BE49-F238E27FC236}">
                <a16:creationId xmlns:a16="http://schemas.microsoft.com/office/drawing/2014/main" id="{98317E38-A7EE-8240-9668-47A516BBDE2C}"/>
              </a:ext>
            </a:extLst>
          </p:cNvPr>
          <p:cNvSpPr/>
          <p:nvPr/>
        </p:nvSpPr>
        <p:spPr>
          <a:xfrm>
            <a:off x="1408127" y="2312302"/>
            <a:ext cx="469581" cy="538368"/>
          </a:xfrm>
          <a:prstGeom prst="rect">
            <a:avLst/>
          </a:prstGeom>
          <a:solidFill>
            <a:sysClr val="window" lastClr="FFFFFF"/>
          </a:solidFill>
          <a:ln w="19050" cap="flat" cmpd="sng" algn="ctr">
            <a:noFill/>
            <a:prstDash val="solid"/>
            <a:miter lim="800000"/>
          </a:ln>
          <a:effectLst/>
        </p:spPr>
        <p:txBody>
          <a:bodyPr lIns="0" rIns="0"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ea typeface="맑은 고딕" panose="020B0503020000020004" pitchFamily="34" charset="-127"/>
              <a:cs typeface="Courier New" panose="02070309020205020404" pitchFamily="49" charset="0"/>
            </a:endParaRPr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B789C66A-43DA-5449-A568-574650A7B5A9}"/>
              </a:ext>
            </a:extLst>
          </p:cNvPr>
          <p:cNvSpPr txBox="1"/>
          <p:nvPr/>
        </p:nvSpPr>
        <p:spPr>
          <a:xfrm>
            <a:off x="-273072" y="2381150"/>
            <a:ext cx="1681199" cy="430888"/>
          </a:xfrm>
          <a:prstGeom prst="rect">
            <a:avLst/>
          </a:prstGeom>
          <a:noFill/>
        </p:spPr>
        <p:txBody>
          <a:bodyPr wrap="square" lIns="72000" tIns="0" rIns="0" bIns="0" rtlCol="0" anchor="ctr">
            <a:spAutoFit/>
          </a:bodyPr>
          <a:lstStyle/>
          <a:p>
            <a:pPr algn="ctr" defTabSz="457200"/>
            <a:r>
              <a:rPr lang="en-US" altLang="ko-KR" sz="2400" b="1" dirty="0">
                <a:solidFill>
                  <a:prstClr val="black"/>
                </a:solidFill>
                <a:latin typeface="Cambria" panose="02040503050406030204" pitchFamily="18" charset="0"/>
                <a:ea typeface="맑은 고딕" panose="020B0503020000020004" pitchFamily="34" charset="-127"/>
                <a:cs typeface="Times New Roman" panose="02020603050405020304" pitchFamily="18" charset="0"/>
              </a:rPr>
              <a:t>READ </a:t>
            </a:r>
            <a:r>
              <a:rPr lang="en-US" altLang="ko-KR" sz="2800" b="1" dirty="0">
                <a:solidFill>
                  <a:prstClr val="black"/>
                </a:solidFill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rPr>
              <a:t>A</a:t>
            </a:r>
            <a:endParaRPr lang="ko-KR" altLang="en-US" sz="2400" b="1" i="1" dirty="0">
              <a:solidFill>
                <a:prstClr val="black"/>
              </a:solidFill>
              <a:latin typeface="Courier New" panose="02070309020205020404" pitchFamily="49" charset="0"/>
              <a:ea typeface="맑은 고딕" panose="020B0503020000020004" pitchFamily="34" charset="-127"/>
              <a:cs typeface="Courier New" panose="02070309020205020404" pitchFamily="49" charset="0"/>
            </a:endParaRPr>
          </a:p>
        </p:txBody>
      </p:sp>
      <p:grpSp>
        <p:nvGrpSpPr>
          <p:cNvPr id="94" name="그룹 45">
            <a:extLst>
              <a:ext uri="{FF2B5EF4-FFF2-40B4-BE49-F238E27FC236}">
                <a16:creationId xmlns:a16="http://schemas.microsoft.com/office/drawing/2014/main" id="{4C3F7165-A311-B04B-8FE5-F6A89A9C2463}"/>
              </a:ext>
            </a:extLst>
          </p:cNvPr>
          <p:cNvGrpSpPr/>
          <p:nvPr/>
        </p:nvGrpSpPr>
        <p:grpSpPr>
          <a:xfrm>
            <a:off x="1514960" y="2395607"/>
            <a:ext cx="1388022" cy="404485"/>
            <a:chOff x="1874519" y="3830320"/>
            <a:chExt cx="4230088" cy="275440"/>
          </a:xfrm>
        </p:grpSpPr>
        <p:sp>
          <p:nvSpPr>
            <p:cNvPr id="95" name="직사각형 46">
              <a:extLst>
                <a:ext uri="{FF2B5EF4-FFF2-40B4-BE49-F238E27FC236}">
                  <a16:creationId xmlns:a16="http://schemas.microsoft.com/office/drawing/2014/main" id="{B2F1BEE9-1BB0-C34D-94A8-C10833FC0A1F}"/>
                </a:ext>
              </a:extLst>
            </p:cNvPr>
            <p:cNvSpPr/>
            <p:nvPr/>
          </p:nvSpPr>
          <p:spPr>
            <a:xfrm>
              <a:off x="1874519" y="3830320"/>
              <a:ext cx="2920999" cy="275440"/>
            </a:xfrm>
            <a:prstGeom prst="rect">
              <a:avLst/>
            </a:prstGeom>
            <a:solidFill>
              <a:srgbClr val="70AD47">
                <a:lumMod val="20000"/>
                <a:lumOff val="80000"/>
              </a:srgbClr>
            </a:solidFill>
            <a:ln w="15875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lIns="0" rIns="0"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endParaRPr>
            </a:p>
          </p:txBody>
        </p:sp>
        <p:sp>
          <p:nvSpPr>
            <p:cNvPr id="96" name="직사각형 47">
              <a:extLst>
                <a:ext uri="{FF2B5EF4-FFF2-40B4-BE49-F238E27FC236}">
                  <a16:creationId xmlns:a16="http://schemas.microsoft.com/office/drawing/2014/main" id="{55E9B22F-3E9C-4F49-ABE7-213C2BE02582}"/>
                </a:ext>
              </a:extLst>
            </p:cNvPr>
            <p:cNvSpPr/>
            <p:nvPr/>
          </p:nvSpPr>
          <p:spPr>
            <a:xfrm>
              <a:off x="4795518" y="3830320"/>
              <a:ext cx="584200" cy="275440"/>
            </a:xfrm>
            <a:prstGeom prst="rect">
              <a:avLst/>
            </a:prstGeom>
            <a:solidFill>
              <a:srgbClr val="FFC000"/>
            </a:solidFill>
            <a:ln w="15875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lIns="0" rIns="0"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endParaRPr>
            </a:p>
          </p:txBody>
        </p:sp>
        <p:sp>
          <p:nvSpPr>
            <p:cNvPr id="97" name="직사각형 48">
              <a:extLst>
                <a:ext uri="{FF2B5EF4-FFF2-40B4-BE49-F238E27FC236}">
                  <a16:creationId xmlns:a16="http://schemas.microsoft.com/office/drawing/2014/main" id="{85DAE2A7-3166-184E-9EBC-3F4868ADF5F5}"/>
                </a:ext>
              </a:extLst>
            </p:cNvPr>
            <p:cNvSpPr/>
            <p:nvPr/>
          </p:nvSpPr>
          <p:spPr>
            <a:xfrm>
              <a:off x="5374634" y="3830320"/>
              <a:ext cx="729973" cy="275440"/>
            </a:xfrm>
            <a:prstGeom prst="rect">
              <a:avLst/>
            </a:prstGeom>
            <a:solidFill>
              <a:srgbClr val="ED7D31">
                <a:lumMod val="75000"/>
              </a:srgbClr>
            </a:solidFill>
            <a:ln w="15875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lIns="0" rIns="0"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endParaRPr>
            </a:p>
          </p:txBody>
        </p:sp>
      </p:grpSp>
      <p:cxnSp>
        <p:nvCxnSpPr>
          <p:cNvPr id="110" name="Straight Connector 109">
            <a:extLst>
              <a:ext uri="{FF2B5EF4-FFF2-40B4-BE49-F238E27FC236}">
                <a16:creationId xmlns:a16="http://schemas.microsoft.com/office/drawing/2014/main" id="{FEB362F2-CFF3-6A40-B743-4641036CAA5D}"/>
              </a:ext>
            </a:extLst>
          </p:cNvPr>
          <p:cNvCxnSpPr/>
          <p:nvPr/>
        </p:nvCxnSpPr>
        <p:spPr>
          <a:xfrm>
            <a:off x="2017862" y="2249025"/>
            <a:ext cx="0" cy="371451"/>
          </a:xfrm>
          <a:prstGeom prst="line">
            <a:avLst/>
          </a:prstGeom>
          <a:ln w="12700">
            <a:solidFill>
              <a:schemeClr val="accent6">
                <a:lumMod val="75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Straight Connector 118">
            <a:extLst>
              <a:ext uri="{FF2B5EF4-FFF2-40B4-BE49-F238E27FC236}">
                <a16:creationId xmlns:a16="http://schemas.microsoft.com/office/drawing/2014/main" id="{FC567114-D8F7-D74F-9EC7-6897ECCB24C6}"/>
              </a:ext>
            </a:extLst>
          </p:cNvPr>
          <p:cNvCxnSpPr/>
          <p:nvPr/>
        </p:nvCxnSpPr>
        <p:spPr>
          <a:xfrm>
            <a:off x="2782657" y="2249025"/>
            <a:ext cx="0" cy="371451"/>
          </a:xfrm>
          <a:prstGeom prst="line">
            <a:avLst/>
          </a:prstGeom>
          <a:ln w="12700">
            <a:solidFill>
              <a:srgbClr val="D77A0B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0" name="TextBox 119">
            <a:extLst>
              <a:ext uri="{FF2B5EF4-FFF2-40B4-BE49-F238E27FC236}">
                <a16:creationId xmlns:a16="http://schemas.microsoft.com/office/drawing/2014/main" id="{110025AA-B2D2-1F4A-A2C2-9C93CD921C50}"/>
              </a:ext>
            </a:extLst>
          </p:cNvPr>
          <p:cNvSpPr txBox="1"/>
          <p:nvPr/>
        </p:nvSpPr>
        <p:spPr>
          <a:xfrm>
            <a:off x="2757303" y="2342963"/>
            <a:ext cx="1791033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 latinLnBrk="0"/>
            <a:r>
              <a:rPr lang="en-US" sz="2400" b="1" i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N</a:t>
            </a:r>
            <a:r>
              <a:rPr lang="en-US" sz="2400" b="1" baseline="-25000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ERR</a:t>
            </a:r>
            <a:r>
              <a:rPr lang="en-US" sz="2400" b="1" i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= 232</a:t>
            </a:r>
          </a:p>
        </p:txBody>
      </p:sp>
      <p:cxnSp>
        <p:nvCxnSpPr>
          <p:cNvPr id="124" name="직선 연결선 102">
            <a:extLst>
              <a:ext uri="{FF2B5EF4-FFF2-40B4-BE49-F238E27FC236}">
                <a16:creationId xmlns:a16="http://schemas.microsoft.com/office/drawing/2014/main" id="{692E3375-ABD6-F447-AC1C-76B4D7DFBA48}"/>
              </a:ext>
            </a:extLst>
          </p:cNvPr>
          <p:cNvCxnSpPr>
            <a:cxnSpLocks/>
          </p:cNvCxnSpPr>
          <p:nvPr/>
        </p:nvCxnSpPr>
        <p:spPr>
          <a:xfrm>
            <a:off x="1514960" y="5057948"/>
            <a:ext cx="1397682" cy="0"/>
          </a:xfrm>
          <a:prstGeom prst="line">
            <a:avLst/>
          </a:prstGeom>
          <a:noFill/>
          <a:ln w="12700" cap="flat" cmpd="sng" algn="ctr">
            <a:solidFill>
              <a:sysClr val="windowText" lastClr="000000"/>
            </a:solidFill>
            <a:prstDash val="dash"/>
            <a:miter lim="800000"/>
            <a:headEnd type="triangle" w="lg" len="lg"/>
            <a:tailEnd type="triangle" w="lg" len="lg"/>
          </a:ln>
          <a:effectLst/>
        </p:spPr>
      </p:cxnSp>
      <p:sp>
        <p:nvSpPr>
          <p:cNvPr id="126" name="TextBox 125">
            <a:extLst>
              <a:ext uri="{FF2B5EF4-FFF2-40B4-BE49-F238E27FC236}">
                <a16:creationId xmlns:a16="http://schemas.microsoft.com/office/drawing/2014/main" id="{4C42B4D3-A843-1642-8891-7F1B6D04ACBC}"/>
              </a:ext>
            </a:extLst>
          </p:cNvPr>
          <p:cNvSpPr txBox="1"/>
          <p:nvPr/>
        </p:nvSpPr>
        <p:spPr>
          <a:xfrm>
            <a:off x="1754227" y="4852724"/>
            <a:ext cx="914984" cy="369332"/>
          </a:xfrm>
          <a:prstGeom prst="rect">
            <a:avLst/>
          </a:prstGeom>
          <a:solidFill>
            <a:sysClr val="window" lastClr="FFFFFF"/>
          </a:solidFill>
        </p:spPr>
        <p:txBody>
          <a:bodyPr wrap="square" lIns="0" tIns="0" rIns="0" bIns="0" rtlCol="0" anchor="ctr">
            <a:spAutoFit/>
          </a:bodyPr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2400" b="1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rPr>
              <a:t>tREAD</a:t>
            </a:r>
            <a:endParaRPr kumimoji="0" lang="ko-KR" altLang="en-US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ea typeface="맑은 고딕" panose="020B0503020000020004" pitchFamily="34" charset="-127"/>
              <a:cs typeface="Courier New" panose="02070309020205020404" pitchFamily="49" charset="0"/>
            </a:endParaRP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55EF5609-B2C4-4349-BE75-E2DB8C377118}"/>
              </a:ext>
            </a:extLst>
          </p:cNvPr>
          <p:cNvSpPr txBox="1"/>
          <p:nvPr/>
        </p:nvSpPr>
        <p:spPr>
          <a:xfrm>
            <a:off x="4137990" y="2722898"/>
            <a:ext cx="1791033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 latinLnBrk="0"/>
            <a:r>
              <a:rPr lang="en-US" sz="2400" b="1" i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N</a:t>
            </a:r>
            <a:r>
              <a:rPr lang="en-US" sz="2400" b="1" baseline="-25000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ERR</a:t>
            </a:r>
            <a:r>
              <a:rPr lang="en-US" sz="2400" b="1" i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= 173</a:t>
            </a: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998FE7F0-566A-6347-AFB8-9784FCAE755C}"/>
              </a:ext>
            </a:extLst>
          </p:cNvPr>
          <p:cNvSpPr txBox="1"/>
          <p:nvPr/>
        </p:nvSpPr>
        <p:spPr>
          <a:xfrm>
            <a:off x="5647953" y="3891977"/>
            <a:ext cx="1791033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 latinLnBrk="0"/>
            <a:r>
              <a:rPr lang="en-US" sz="2400" b="1" i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N</a:t>
            </a:r>
            <a:r>
              <a:rPr lang="en-US" sz="2400" b="1" baseline="-25000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ERR</a:t>
            </a:r>
            <a:r>
              <a:rPr lang="en-US" sz="2400" b="1" i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= 87</a:t>
            </a: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DDA55A0B-BE8F-5243-857F-41C80FCAF1AC}"/>
              </a:ext>
            </a:extLst>
          </p:cNvPr>
          <p:cNvSpPr txBox="1"/>
          <p:nvPr/>
        </p:nvSpPr>
        <p:spPr>
          <a:xfrm>
            <a:off x="6491374" y="4305970"/>
            <a:ext cx="1791033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 latinLnBrk="0"/>
            <a:r>
              <a:rPr lang="en-US" sz="2400" b="1" i="1" dirty="0">
                <a:solidFill>
                  <a:srgbClr val="7030A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N</a:t>
            </a:r>
            <a:r>
              <a:rPr lang="en-US" sz="2400" b="1" baseline="-25000" dirty="0">
                <a:solidFill>
                  <a:srgbClr val="7030A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ERR</a:t>
            </a:r>
            <a:r>
              <a:rPr lang="en-US" sz="2400" b="1" i="1" dirty="0">
                <a:solidFill>
                  <a:srgbClr val="7030A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= 23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96569F36-6510-CE45-8357-8E53B65FAB25}"/>
              </a:ext>
            </a:extLst>
          </p:cNvPr>
          <p:cNvGrpSpPr/>
          <p:nvPr/>
        </p:nvGrpSpPr>
        <p:grpSpPr>
          <a:xfrm>
            <a:off x="1514960" y="2812038"/>
            <a:ext cx="6202160" cy="2544742"/>
            <a:chOff x="1866003" y="2252410"/>
            <a:chExt cx="6398335" cy="2722552"/>
          </a:xfrm>
        </p:grpSpPr>
        <p:cxnSp>
          <p:nvCxnSpPr>
            <p:cNvPr id="83" name="직선 화살표 연결선 100">
              <a:extLst>
                <a:ext uri="{FF2B5EF4-FFF2-40B4-BE49-F238E27FC236}">
                  <a16:creationId xmlns:a16="http://schemas.microsoft.com/office/drawing/2014/main" id="{52CA5ECB-0CE5-3346-AD23-8FCEF4C717AB}"/>
                </a:ext>
              </a:extLst>
            </p:cNvPr>
            <p:cNvCxnSpPr>
              <a:cxnSpLocks/>
            </p:cNvCxnSpPr>
            <p:nvPr/>
          </p:nvCxnSpPr>
          <p:spPr>
            <a:xfrm>
              <a:off x="3295408" y="2308424"/>
              <a:ext cx="0" cy="2666538"/>
            </a:xfrm>
            <a:prstGeom prst="straightConnector1">
              <a:avLst/>
            </a:prstGeom>
            <a:noFill/>
            <a:ln w="12700" cap="flat" cmpd="sng" algn="ctr">
              <a:solidFill>
                <a:sysClr val="windowText" lastClr="000000"/>
              </a:solidFill>
              <a:prstDash val="dash"/>
              <a:miter lim="800000"/>
              <a:headEnd w="lg" len="lg"/>
              <a:tailEnd type="none" w="lg" len="lg"/>
            </a:ln>
            <a:effectLst/>
          </p:spPr>
        </p:cxnSp>
        <p:cxnSp>
          <p:nvCxnSpPr>
            <p:cNvPr id="122" name="직선 화살표 연결선 100">
              <a:extLst>
                <a:ext uri="{FF2B5EF4-FFF2-40B4-BE49-F238E27FC236}">
                  <a16:creationId xmlns:a16="http://schemas.microsoft.com/office/drawing/2014/main" id="{A733BF5F-F7C8-0F49-97FB-D66DE18A5409}"/>
                </a:ext>
              </a:extLst>
            </p:cNvPr>
            <p:cNvCxnSpPr>
              <a:cxnSpLocks/>
            </p:cNvCxnSpPr>
            <p:nvPr/>
          </p:nvCxnSpPr>
          <p:spPr>
            <a:xfrm>
              <a:off x="1866003" y="2252410"/>
              <a:ext cx="0" cy="2722552"/>
            </a:xfrm>
            <a:prstGeom prst="straightConnector1">
              <a:avLst/>
            </a:prstGeom>
            <a:noFill/>
            <a:ln w="12700" cap="flat" cmpd="sng" algn="ctr">
              <a:solidFill>
                <a:sysClr val="windowText" lastClr="000000"/>
              </a:solidFill>
              <a:prstDash val="dash"/>
              <a:miter lim="800000"/>
              <a:headEnd w="lg" len="lg"/>
              <a:tailEnd type="none" w="lg" len="lg"/>
            </a:ln>
            <a:effectLst/>
          </p:spPr>
        </p:cxnSp>
        <p:cxnSp>
          <p:nvCxnSpPr>
            <p:cNvPr id="78" name="직선 화살표 연결선 101">
              <a:extLst>
                <a:ext uri="{FF2B5EF4-FFF2-40B4-BE49-F238E27FC236}">
                  <a16:creationId xmlns:a16="http://schemas.microsoft.com/office/drawing/2014/main" id="{1A0FDBBE-BA18-464B-A234-01614D73FCCE}"/>
                </a:ext>
              </a:extLst>
            </p:cNvPr>
            <p:cNvCxnSpPr>
              <a:cxnSpLocks/>
            </p:cNvCxnSpPr>
            <p:nvPr/>
          </p:nvCxnSpPr>
          <p:spPr>
            <a:xfrm>
              <a:off x="8264338" y="4317325"/>
              <a:ext cx="0" cy="626774"/>
            </a:xfrm>
            <a:prstGeom prst="straightConnector1">
              <a:avLst/>
            </a:prstGeom>
            <a:noFill/>
            <a:ln w="12700" cap="flat" cmpd="sng" algn="ctr">
              <a:solidFill>
                <a:sysClr val="windowText" lastClr="000000"/>
              </a:solidFill>
              <a:prstDash val="dash"/>
              <a:miter lim="800000"/>
              <a:headEnd w="lg" len="lg"/>
              <a:tailEnd type="none" w="lg" len="lg"/>
            </a:ln>
            <a:effectLst/>
          </p:spPr>
        </p:cxnSp>
      </p:grpSp>
      <p:sp>
        <p:nvSpPr>
          <p:cNvPr id="79" name="TextBox 78">
            <a:extLst>
              <a:ext uri="{FF2B5EF4-FFF2-40B4-BE49-F238E27FC236}">
                <a16:creationId xmlns:a16="http://schemas.microsoft.com/office/drawing/2014/main" id="{300E6B66-57DF-184E-9E58-648C48911C05}"/>
              </a:ext>
            </a:extLst>
          </p:cNvPr>
          <p:cNvSpPr txBox="1"/>
          <p:nvPr/>
        </p:nvSpPr>
        <p:spPr>
          <a:xfrm>
            <a:off x="3624399" y="5203472"/>
            <a:ext cx="3369843" cy="369332"/>
          </a:xfrm>
          <a:prstGeom prst="rect">
            <a:avLst/>
          </a:prstGeom>
          <a:solidFill>
            <a:sysClr val="window" lastClr="FFFFFF"/>
          </a:solidFill>
        </p:spPr>
        <p:txBody>
          <a:bodyPr wrap="square" lIns="0" tIns="0" rIns="0" bIns="0" rtlCol="0" anchor="ctr">
            <a:spAutoFit/>
          </a:bodyPr>
          <a:lstStyle/>
          <a:p>
            <a:pPr algn="ctr" defTabSz="457200">
              <a:defRPr/>
            </a:pPr>
            <a:r>
              <a:rPr kumimoji="0" lang="en-US" altLang="ko-KR" sz="2400" b="1" i="1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rPr>
              <a:t>=</a:t>
            </a:r>
            <a:r>
              <a:rPr kumimoji="0" lang="en-US" altLang="ko-KR" sz="2400" b="1" i="1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elvetica" pitchFamily="2" charset="0"/>
                <a:ea typeface="맑은 고딕" panose="020B0503020000020004" pitchFamily="34" charset="-127"/>
                <a:cs typeface="Courier New" panose="02070309020205020404" pitchFamily="49" charset="0"/>
              </a:rPr>
              <a:t> </a:t>
            </a:r>
            <a:r>
              <a:rPr lang="en-US" altLang="ko-KR" sz="2400" b="1" i="1" kern="0" dirty="0">
                <a:solidFill>
                  <a:prstClr val="black"/>
                </a:solidFill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rPr>
              <a:t>N×</a:t>
            </a:r>
            <a:r>
              <a:rPr kumimoji="0" lang="en-US" altLang="ko-KR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rPr>
              <a:t>(</a:t>
            </a:r>
            <a:r>
              <a:rPr kumimoji="0" lang="en-US" altLang="ko-KR" sz="2400" b="1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rPr>
              <a:t>tR+tDMA</a:t>
            </a:r>
            <a:r>
              <a:rPr lang="en-US" altLang="ko-KR" sz="2400" b="1" kern="0" dirty="0">
                <a:solidFill>
                  <a:prstClr val="black"/>
                </a:solidFill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rPr>
              <a:t>+</a:t>
            </a:r>
            <a:r>
              <a:rPr lang="en-US" altLang="ko-KR" sz="2400" b="1" kern="0" dirty="0" err="1">
                <a:solidFill>
                  <a:prstClr val="black"/>
                </a:solidFill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rPr>
              <a:t>tECC</a:t>
            </a:r>
            <a:r>
              <a:rPr lang="en-US" altLang="ko-KR" sz="2400" b="1" kern="0" dirty="0">
                <a:solidFill>
                  <a:prstClr val="black"/>
                </a:solidFill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rPr>
              <a:t>)</a:t>
            </a:r>
            <a:endParaRPr kumimoji="0" lang="ko-KR" altLang="en-US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ea typeface="맑은 고딕" panose="020B0503020000020004" pitchFamily="34" charset="-127"/>
              <a:cs typeface="Courier New" panose="02070309020205020404" pitchFamily="49" charset="0"/>
            </a:endParaRPr>
          </a:p>
        </p:txBody>
      </p:sp>
      <p:grpSp>
        <p:nvGrpSpPr>
          <p:cNvPr id="86" name="그룹 45">
            <a:extLst>
              <a:ext uri="{FF2B5EF4-FFF2-40B4-BE49-F238E27FC236}">
                <a16:creationId xmlns:a16="http://schemas.microsoft.com/office/drawing/2014/main" id="{077974F3-44A7-444D-B991-8B87F2F93A38}"/>
              </a:ext>
            </a:extLst>
          </p:cNvPr>
          <p:cNvGrpSpPr/>
          <p:nvPr/>
        </p:nvGrpSpPr>
        <p:grpSpPr>
          <a:xfrm>
            <a:off x="3860428" y="3196123"/>
            <a:ext cx="1388022" cy="404485"/>
            <a:chOff x="1874519" y="3830320"/>
            <a:chExt cx="4230088" cy="275440"/>
          </a:xfrm>
        </p:grpSpPr>
        <p:sp>
          <p:nvSpPr>
            <p:cNvPr id="91" name="직사각형 46">
              <a:extLst>
                <a:ext uri="{FF2B5EF4-FFF2-40B4-BE49-F238E27FC236}">
                  <a16:creationId xmlns:a16="http://schemas.microsoft.com/office/drawing/2014/main" id="{4498DDAC-602D-BB4B-A639-21C224FC1D19}"/>
                </a:ext>
              </a:extLst>
            </p:cNvPr>
            <p:cNvSpPr/>
            <p:nvPr/>
          </p:nvSpPr>
          <p:spPr>
            <a:xfrm>
              <a:off x="1874519" y="3830320"/>
              <a:ext cx="2920999" cy="275440"/>
            </a:xfrm>
            <a:prstGeom prst="rect">
              <a:avLst/>
            </a:prstGeom>
            <a:solidFill>
              <a:srgbClr val="70AD47">
                <a:lumMod val="20000"/>
                <a:lumOff val="80000"/>
              </a:srgbClr>
            </a:solidFill>
            <a:ln w="22225" cap="flat" cmpd="sng" algn="ctr">
              <a:solidFill>
                <a:srgbClr val="C00000"/>
              </a:solidFill>
              <a:prstDash val="solid"/>
              <a:miter lim="800000"/>
            </a:ln>
            <a:effectLst/>
          </p:spPr>
          <p:txBody>
            <a:bodyPr lIns="0" rIns="0"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endParaRPr>
            </a:p>
          </p:txBody>
        </p:sp>
        <p:sp>
          <p:nvSpPr>
            <p:cNvPr id="92" name="직사각형 47">
              <a:extLst>
                <a:ext uri="{FF2B5EF4-FFF2-40B4-BE49-F238E27FC236}">
                  <a16:creationId xmlns:a16="http://schemas.microsoft.com/office/drawing/2014/main" id="{22B26D93-79A1-AF48-B414-1AD0F65F9857}"/>
                </a:ext>
              </a:extLst>
            </p:cNvPr>
            <p:cNvSpPr/>
            <p:nvPr/>
          </p:nvSpPr>
          <p:spPr>
            <a:xfrm>
              <a:off x="4795518" y="3830320"/>
              <a:ext cx="584200" cy="275440"/>
            </a:xfrm>
            <a:prstGeom prst="rect">
              <a:avLst/>
            </a:prstGeom>
            <a:solidFill>
              <a:srgbClr val="FFC000"/>
            </a:solidFill>
            <a:ln w="22225" cap="flat" cmpd="sng" algn="ctr">
              <a:solidFill>
                <a:srgbClr val="C00000"/>
              </a:solidFill>
              <a:prstDash val="solid"/>
              <a:miter lim="800000"/>
            </a:ln>
            <a:effectLst/>
          </p:spPr>
          <p:txBody>
            <a:bodyPr lIns="0" rIns="0"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endParaRPr>
            </a:p>
          </p:txBody>
        </p:sp>
        <p:sp>
          <p:nvSpPr>
            <p:cNvPr id="93" name="직사각형 48">
              <a:extLst>
                <a:ext uri="{FF2B5EF4-FFF2-40B4-BE49-F238E27FC236}">
                  <a16:creationId xmlns:a16="http://schemas.microsoft.com/office/drawing/2014/main" id="{C7C76533-4345-E349-BB9B-2A314534032B}"/>
                </a:ext>
              </a:extLst>
            </p:cNvPr>
            <p:cNvSpPr/>
            <p:nvPr/>
          </p:nvSpPr>
          <p:spPr>
            <a:xfrm>
              <a:off x="5374634" y="3830320"/>
              <a:ext cx="729973" cy="275440"/>
            </a:xfrm>
            <a:prstGeom prst="rect">
              <a:avLst/>
            </a:prstGeom>
            <a:solidFill>
              <a:srgbClr val="ED7D31">
                <a:lumMod val="75000"/>
              </a:srgbClr>
            </a:solidFill>
            <a:ln w="22225" cap="flat" cmpd="sng" algn="ctr">
              <a:solidFill>
                <a:srgbClr val="C00000"/>
              </a:solidFill>
              <a:prstDash val="solid"/>
              <a:miter lim="800000"/>
            </a:ln>
            <a:effectLst/>
          </p:spPr>
          <p:txBody>
            <a:bodyPr lIns="0" rIns="0"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endParaRPr>
            </a:p>
          </p:txBody>
        </p:sp>
      </p:grpSp>
      <p:sp>
        <p:nvSpPr>
          <p:cNvPr id="99" name="TextBox 98">
            <a:extLst>
              <a:ext uri="{FF2B5EF4-FFF2-40B4-BE49-F238E27FC236}">
                <a16:creationId xmlns:a16="http://schemas.microsoft.com/office/drawing/2014/main" id="{FCBC9B0E-1977-544B-8CD6-46A8EAC6A119}"/>
              </a:ext>
            </a:extLst>
          </p:cNvPr>
          <p:cNvSpPr txBox="1"/>
          <p:nvPr/>
        </p:nvSpPr>
        <p:spPr>
          <a:xfrm>
            <a:off x="5097878" y="3145942"/>
            <a:ext cx="1791033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 latinLnBrk="0"/>
            <a:r>
              <a:rPr lang="en-US" sz="2400" b="1" i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N</a:t>
            </a:r>
            <a:r>
              <a:rPr lang="en-US" sz="2400" b="1" baseline="-25000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ERR</a:t>
            </a:r>
            <a:r>
              <a:rPr lang="en-US" sz="2400" b="1" i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= 118</a:t>
            </a:r>
          </a:p>
        </p:txBody>
      </p:sp>
      <p:sp>
        <p:nvSpPr>
          <p:cNvPr id="100" name="TextBox 99">
            <a:extLst>
              <a:ext uri="{FF2B5EF4-FFF2-40B4-BE49-F238E27FC236}">
                <a16:creationId xmlns:a16="http://schemas.microsoft.com/office/drawing/2014/main" id="{17C69579-6F3B-2C41-A7E7-25789D52447F}"/>
              </a:ext>
            </a:extLst>
          </p:cNvPr>
          <p:cNvSpPr txBox="1"/>
          <p:nvPr/>
        </p:nvSpPr>
        <p:spPr>
          <a:xfrm>
            <a:off x="-117071" y="3211483"/>
            <a:ext cx="1633294" cy="369332"/>
          </a:xfrm>
          <a:prstGeom prst="rect">
            <a:avLst/>
          </a:prstGeom>
          <a:noFill/>
        </p:spPr>
        <p:txBody>
          <a:bodyPr wrap="square" lIns="72000" tIns="0" rIns="0" bIns="0" rtlCol="0" anchor="ctr">
            <a:spAutoFit/>
          </a:bodyPr>
          <a:lstStyle/>
          <a:p>
            <a:pPr algn="ctr" defTabSz="457200"/>
            <a:r>
              <a:rPr lang="en-US" altLang="ko-KR" sz="2400" b="1" dirty="0">
                <a:solidFill>
                  <a:prstClr val="black"/>
                </a:solidFill>
                <a:latin typeface="Cambria" panose="02040503050406030204" pitchFamily="18" charset="0"/>
                <a:ea typeface="맑은 고딕" panose="020B0503020000020004" pitchFamily="34" charset="-127"/>
                <a:cs typeface="Times New Roman" panose="02020603050405020304" pitchFamily="18" charset="0"/>
              </a:rPr>
              <a:t>RR2</a:t>
            </a:r>
            <a:endParaRPr lang="ko-KR" altLang="en-US" sz="2400" b="1" i="1" dirty="0">
              <a:solidFill>
                <a:prstClr val="black"/>
              </a:solidFill>
              <a:latin typeface="Calibri" panose="020F0502020204030204" pitchFamily="34" charset="0"/>
              <a:ea typeface="맑은 고딕" panose="020B0503020000020004" pitchFamily="34" charset="-127"/>
              <a:cs typeface="Calibri" panose="020F0502020204030204" pitchFamily="34" charset="0"/>
            </a:endParaRPr>
          </a:p>
        </p:txBody>
      </p:sp>
      <p:cxnSp>
        <p:nvCxnSpPr>
          <p:cNvPr id="111" name="Straight Connector 110">
            <a:extLst>
              <a:ext uri="{FF2B5EF4-FFF2-40B4-BE49-F238E27FC236}">
                <a16:creationId xmlns:a16="http://schemas.microsoft.com/office/drawing/2014/main" id="{55A0702E-1E4C-6A48-AABC-F53E43D49292}"/>
              </a:ext>
            </a:extLst>
          </p:cNvPr>
          <p:cNvCxnSpPr>
            <a:cxnSpLocks/>
            <a:stCxn id="101" idx="2"/>
          </p:cNvCxnSpPr>
          <p:nvPr/>
        </p:nvCxnSpPr>
        <p:spPr>
          <a:xfrm flipH="1">
            <a:off x="2568002" y="1926124"/>
            <a:ext cx="2062" cy="689767"/>
          </a:xfrm>
          <a:prstGeom prst="line">
            <a:avLst/>
          </a:prstGeom>
          <a:ln w="12700"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Content Placeholder 2">
            <a:extLst>
              <a:ext uri="{FF2B5EF4-FFF2-40B4-BE49-F238E27FC236}">
                <a16:creationId xmlns:a16="http://schemas.microsoft.com/office/drawing/2014/main" id="{C7E4E476-E4AC-E649-A8C1-DF65BD6C27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764703"/>
            <a:ext cx="8610600" cy="5680231"/>
          </a:xfrm>
        </p:spPr>
        <p:txBody>
          <a:bodyPr tIns="108000" bIns="108000"/>
          <a:lstStyle/>
          <a:p>
            <a:r>
              <a:rPr lang="en-US" sz="2400" b="1" dirty="0"/>
              <a:t>Key idea: </a:t>
            </a:r>
            <a:r>
              <a:rPr lang="en-US" sz="2400" dirty="0">
                <a:solidFill>
                  <a:srgbClr val="C00000"/>
                </a:solidFill>
              </a:rPr>
              <a:t>Concurrently</a:t>
            </a:r>
            <a:r>
              <a:rPr lang="en-US" sz="2400" dirty="0"/>
              <a:t> perform consecutive retry steps</a:t>
            </a:r>
            <a:endParaRPr lang="en-CH" sz="2400" b="1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36B8DF99-55DE-1744-8F90-6153C1DE7FE6}"/>
              </a:ext>
            </a:extLst>
          </p:cNvPr>
          <p:cNvSpPr txBox="1"/>
          <p:nvPr/>
        </p:nvSpPr>
        <p:spPr>
          <a:xfrm>
            <a:off x="1751869" y="3343526"/>
            <a:ext cx="2013102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 anchor="ctr">
            <a:spAutoFit/>
          </a:bodyPr>
          <a:lstStyle/>
          <a:p>
            <a:pPr algn="ctr" latinLnBrk="0"/>
            <a:r>
              <a:rPr lang="en-US" sz="2400" b="1" i="1" dirty="0">
                <a:solidFill>
                  <a:srgbClr val="C00000"/>
                </a:solidFill>
                <a:latin typeface="Courier New" panose="02070309020205020404" pitchFamily="49" charset="0"/>
                <a:ea typeface="Cambria" panose="02040503050406030204" pitchFamily="18" charset="0"/>
                <a:cs typeface="Courier New" panose="02070309020205020404" pitchFamily="49" charset="0"/>
              </a:rPr>
              <a:t>CACHE</a:t>
            </a:r>
            <a:r>
              <a:rPr lang="en-US" sz="2400" b="1" i="1" dirty="0">
                <a:solidFill>
                  <a:srgbClr val="C00000"/>
                </a:solidFill>
                <a:latin typeface="Helvetica" pitchFamily="2" charset="0"/>
                <a:ea typeface="Cambria" panose="02040503050406030204" pitchFamily="18" charset="0"/>
                <a:cs typeface="Courier New" panose="02070309020205020404" pitchFamily="49" charset="0"/>
              </a:rPr>
              <a:t> </a:t>
            </a:r>
            <a:r>
              <a:rPr lang="en-US" sz="2400" b="1" i="1" dirty="0">
                <a:solidFill>
                  <a:srgbClr val="C00000"/>
                </a:solidFill>
                <a:latin typeface="Courier New" panose="02070309020205020404" pitchFamily="49" charset="0"/>
                <a:ea typeface="Cambria" panose="02040503050406030204" pitchFamily="18" charset="0"/>
                <a:cs typeface="Courier New" panose="02070309020205020404" pitchFamily="49" charset="0"/>
              </a:rPr>
              <a:t>READ</a:t>
            </a:r>
          </a:p>
        </p:txBody>
      </p:sp>
      <p:cxnSp>
        <p:nvCxnSpPr>
          <p:cNvPr id="62" name="Straight Connector 61">
            <a:extLst>
              <a:ext uri="{FF2B5EF4-FFF2-40B4-BE49-F238E27FC236}">
                <a16:creationId xmlns:a16="http://schemas.microsoft.com/office/drawing/2014/main" id="{E0291365-9C77-B449-A7E3-E9957D892101}"/>
              </a:ext>
            </a:extLst>
          </p:cNvPr>
          <p:cNvCxnSpPr>
            <a:cxnSpLocks/>
          </p:cNvCxnSpPr>
          <p:nvPr/>
        </p:nvCxnSpPr>
        <p:spPr>
          <a:xfrm flipV="1">
            <a:off x="3618652" y="3181806"/>
            <a:ext cx="237084" cy="198910"/>
          </a:xfrm>
          <a:prstGeom prst="line">
            <a:avLst/>
          </a:prstGeom>
          <a:ln w="12700">
            <a:solidFill>
              <a:srgbClr val="C0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>
            <a:extLst>
              <a:ext uri="{FF2B5EF4-FFF2-40B4-BE49-F238E27FC236}">
                <a16:creationId xmlns:a16="http://schemas.microsoft.com/office/drawing/2014/main" id="{451ACE2A-36DF-4E44-8CF1-E30BD7EC7362}"/>
              </a:ext>
            </a:extLst>
          </p:cNvPr>
          <p:cNvCxnSpPr>
            <a:cxnSpLocks/>
          </p:cNvCxnSpPr>
          <p:nvPr/>
        </p:nvCxnSpPr>
        <p:spPr>
          <a:xfrm>
            <a:off x="3606676" y="3718238"/>
            <a:ext cx="1775776" cy="628230"/>
          </a:xfrm>
          <a:prstGeom prst="line">
            <a:avLst/>
          </a:prstGeom>
          <a:ln w="12700">
            <a:solidFill>
              <a:srgbClr val="C0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92463150"/>
      </p:ext>
    </p:extLst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C0B64D-B249-704A-AB40-CD24AF2F20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H" dirty="0"/>
              <a:t>PR</a:t>
            </a:r>
            <a:r>
              <a:rPr lang="en-CH" baseline="30000" dirty="0"/>
              <a:t>2</a:t>
            </a:r>
            <a:r>
              <a:rPr lang="en-CH" dirty="0"/>
              <a:t>: </a:t>
            </a:r>
            <a:r>
              <a:rPr lang="en-CH" u="sng" dirty="0"/>
              <a:t>P</a:t>
            </a:r>
            <a:r>
              <a:rPr lang="en-CH" dirty="0"/>
              <a:t>ipelined </a:t>
            </a:r>
            <a:r>
              <a:rPr lang="en-CH" u="sng" dirty="0"/>
              <a:t>R</a:t>
            </a:r>
            <a:r>
              <a:rPr lang="en-CH" dirty="0"/>
              <a:t>ead-</a:t>
            </a:r>
            <a:r>
              <a:rPr lang="en-CH" u="sng" dirty="0"/>
              <a:t>R</a:t>
            </a:r>
            <a:r>
              <a:rPr lang="en-CH" dirty="0"/>
              <a:t>etry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C400A33-446A-F942-9F83-5543CCBC7C7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13</a:t>
            </a:fld>
            <a:endParaRPr lang="en-US" altLang="en-US"/>
          </a:p>
        </p:txBody>
      </p:sp>
      <p:sp>
        <p:nvSpPr>
          <p:cNvPr id="98" name="TextBox 97">
            <a:extLst>
              <a:ext uri="{FF2B5EF4-FFF2-40B4-BE49-F238E27FC236}">
                <a16:creationId xmlns:a16="http://schemas.microsoft.com/office/drawing/2014/main" id="{51372EC4-7D9C-E846-B7BB-771C5B44D230}"/>
              </a:ext>
            </a:extLst>
          </p:cNvPr>
          <p:cNvSpPr txBox="1"/>
          <p:nvPr/>
        </p:nvSpPr>
        <p:spPr>
          <a:xfrm>
            <a:off x="921583" y="1879693"/>
            <a:ext cx="2358960" cy="369332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 defTabSz="457200"/>
            <a:r>
              <a:rPr lang="en-US" altLang="ko-KR" sz="2400" b="1" dirty="0" err="1">
                <a:solidFill>
                  <a:schemeClr val="accent6"/>
                </a:solidFill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rPr>
              <a:t>tR</a:t>
            </a:r>
            <a:endParaRPr lang="ko-KR" altLang="en-US" sz="2400" b="1" dirty="0">
              <a:solidFill>
                <a:schemeClr val="accent6"/>
              </a:solidFill>
              <a:latin typeface="Courier New" panose="02070309020205020404" pitchFamily="49" charset="0"/>
              <a:ea typeface="맑은 고딕" panose="020B0503020000020004" pitchFamily="34" charset="-127"/>
              <a:cs typeface="Courier New" panose="02070309020205020404" pitchFamily="49" charset="0"/>
            </a:endParaRPr>
          </a:p>
        </p:txBody>
      </p:sp>
      <p:sp>
        <p:nvSpPr>
          <p:cNvPr id="116" name="TextBox 115">
            <a:extLst>
              <a:ext uri="{FF2B5EF4-FFF2-40B4-BE49-F238E27FC236}">
                <a16:creationId xmlns:a16="http://schemas.microsoft.com/office/drawing/2014/main" id="{BFAEE985-E258-8944-A69B-62805BEEE86E}"/>
              </a:ext>
            </a:extLst>
          </p:cNvPr>
          <p:cNvSpPr txBox="1"/>
          <p:nvPr/>
        </p:nvSpPr>
        <p:spPr>
          <a:xfrm>
            <a:off x="2643134" y="1879693"/>
            <a:ext cx="974977" cy="369332"/>
          </a:xfrm>
          <a:prstGeom prst="rect">
            <a:avLst/>
          </a:prstGeom>
          <a:noFill/>
        </p:spPr>
        <p:txBody>
          <a:bodyPr wrap="square" lIns="72000" tIns="0" rIns="0" bIns="0" rtlCol="0" anchor="ctr">
            <a:spAutoFit/>
          </a:bodyPr>
          <a:lstStyle/>
          <a:p>
            <a:pPr algn="ctr" defTabSz="457200"/>
            <a:r>
              <a:rPr lang="en-US" altLang="ko-KR" sz="2400" b="1" dirty="0" err="1">
                <a:solidFill>
                  <a:srgbClr val="D77A0B"/>
                </a:solidFill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rPr>
              <a:t>tECC</a:t>
            </a:r>
            <a:endParaRPr lang="ko-KR" altLang="en-US" sz="2400" b="1" dirty="0">
              <a:solidFill>
                <a:srgbClr val="D77A0B"/>
              </a:solidFill>
              <a:latin typeface="Courier New" panose="02070309020205020404" pitchFamily="49" charset="0"/>
              <a:ea typeface="맑은 고딕" panose="020B0503020000020004" pitchFamily="34" charset="-127"/>
              <a:cs typeface="Courier New" panose="02070309020205020404" pitchFamily="49" charset="0"/>
            </a:endParaRPr>
          </a:p>
        </p:txBody>
      </p:sp>
      <p:sp>
        <p:nvSpPr>
          <p:cNvPr id="101" name="TextBox 100">
            <a:extLst>
              <a:ext uri="{FF2B5EF4-FFF2-40B4-BE49-F238E27FC236}">
                <a16:creationId xmlns:a16="http://schemas.microsoft.com/office/drawing/2014/main" id="{390099A3-7D5B-E94B-8113-BB584A809C6C}"/>
              </a:ext>
            </a:extLst>
          </p:cNvPr>
          <p:cNvSpPr txBox="1"/>
          <p:nvPr/>
        </p:nvSpPr>
        <p:spPr>
          <a:xfrm>
            <a:off x="1000176" y="1556792"/>
            <a:ext cx="3139776" cy="369332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 defTabSz="457200"/>
            <a:r>
              <a:rPr lang="en-US" altLang="ko-KR" sz="2400" b="1" dirty="0" err="1">
                <a:solidFill>
                  <a:schemeClr val="accent1"/>
                </a:solidFill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rPr>
              <a:t>tDMA</a:t>
            </a:r>
            <a:endParaRPr lang="ko-KR" altLang="en-US" sz="2400" b="1" dirty="0">
              <a:solidFill>
                <a:schemeClr val="accent1"/>
              </a:solidFill>
              <a:latin typeface="Courier New" panose="02070309020205020404" pitchFamily="49" charset="0"/>
              <a:ea typeface="맑은 고딕" panose="020B0503020000020004" pitchFamily="34" charset="-127"/>
              <a:cs typeface="Courier New" panose="02070309020205020404" pitchFamily="49" charset="0"/>
            </a:endParaRPr>
          </a:p>
        </p:txBody>
      </p:sp>
      <p:sp>
        <p:nvSpPr>
          <p:cNvPr id="121" name="TextBox 120">
            <a:extLst>
              <a:ext uri="{FF2B5EF4-FFF2-40B4-BE49-F238E27FC236}">
                <a16:creationId xmlns:a16="http://schemas.microsoft.com/office/drawing/2014/main" id="{20DEB8DB-E78C-F04D-A7F9-CF4B9DF3D77F}"/>
              </a:ext>
            </a:extLst>
          </p:cNvPr>
          <p:cNvSpPr txBox="1"/>
          <p:nvPr/>
        </p:nvSpPr>
        <p:spPr>
          <a:xfrm>
            <a:off x="5317052" y="1582747"/>
            <a:ext cx="3953635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 latinLnBrk="0"/>
            <a:r>
              <a:rPr lang="en-US" sz="2400" b="1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ECC Capability</a:t>
            </a:r>
            <a:r>
              <a:rPr lang="en-US" sz="2400" b="1" i="1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C</a:t>
            </a:r>
            <a:r>
              <a:rPr lang="en-US" sz="2400" b="1" baseline="-25000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ECC</a:t>
            </a:r>
            <a:r>
              <a:rPr lang="en-US" sz="2400" b="1" i="1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= 72</a:t>
            </a:r>
          </a:p>
        </p:txBody>
      </p:sp>
      <p:sp>
        <p:nvSpPr>
          <p:cNvPr id="49" name="직사각형 77">
            <a:extLst>
              <a:ext uri="{FF2B5EF4-FFF2-40B4-BE49-F238E27FC236}">
                <a16:creationId xmlns:a16="http://schemas.microsoft.com/office/drawing/2014/main" id="{1F1D0332-9776-F74F-BAA6-FBDCCA96B77D}"/>
              </a:ext>
            </a:extLst>
          </p:cNvPr>
          <p:cNvSpPr/>
          <p:nvPr/>
        </p:nvSpPr>
        <p:spPr>
          <a:xfrm>
            <a:off x="1119519" y="2312302"/>
            <a:ext cx="790882" cy="538368"/>
          </a:xfrm>
          <a:prstGeom prst="rect">
            <a:avLst/>
          </a:prstGeom>
          <a:solidFill>
            <a:sysClr val="window" lastClr="FFFFFF"/>
          </a:solidFill>
          <a:ln w="19050" cap="flat" cmpd="sng" algn="ctr">
            <a:noFill/>
            <a:prstDash val="solid"/>
            <a:miter lim="800000"/>
          </a:ln>
          <a:effectLst/>
        </p:spPr>
        <p:txBody>
          <a:bodyPr lIns="0" rIns="0"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ea typeface="맑은 고딕" panose="020B0503020000020004" pitchFamily="34" charset="-127"/>
              <a:cs typeface="Courier New" panose="02070309020205020404" pitchFamily="49" charset="0"/>
            </a:endParaRP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5A86C21B-F826-F04B-B6B5-23950E2E520E}"/>
              </a:ext>
            </a:extLst>
          </p:cNvPr>
          <p:cNvSpPr txBox="1"/>
          <p:nvPr/>
        </p:nvSpPr>
        <p:spPr>
          <a:xfrm>
            <a:off x="-117071" y="2827453"/>
            <a:ext cx="1633294" cy="369332"/>
          </a:xfrm>
          <a:prstGeom prst="rect">
            <a:avLst/>
          </a:prstGeom>
          <a:noFill/>
        </p:spPr>
        <p:txBody>
          <a:bodyPr wrap="square" lIns="72000" tIns="0" rIns="0" bIns="0" rtlCol="0" anchor="ctr">
            <a:spAutoFit/>
          </a:bodyPr>
          <a:lstStyle/>
          <a:p>
            <a:pPr algn="ctr" defTabSz="457200"/>
            <a:r>
              <a:rPr lang="en-US" altLang="ko-KR" sz="2400" b="1" dirty="0">
                <a:solidFill>
                  <a:prstClr val="black"/>
                </a:solidFill>
                <a:latin typeface="Cambria" panose="02040503050406030204" pitchFamily="18" charset="0"/>
                <a:ea typeface="맑은 고딕" panose="020B0503020000020004" pitchFamily="34" charset="-127"/>
                <a:cs typeface="Times New Roman" panose="02020603050405020304" pitchFamily="18" charset="0"/>
              </a:rPr>
              <a:t>RR1</a:t>
            </a:r>
            <a:endParaRPr lang="ko-KR" altLang="en-US" sz="2400" b="1" i="1" dirty="0">
              <a:solidFill>
                <a:prstClr val="black"/>
              </a:solidFill>
              <a:latin typeface="Calibri" panose="020F0502020204030204" pitchFamily="34" charset="0"/>
              <a:ea typeface="맑은 고딕" panose="020B0503020000020004" pitchFamily="34" charset="-127"/>
              <a:cs typeface="Calibri" panose="020F0502020204030204" pitchFamily="34" charset="0"/>
            </a:endParaRP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0C0A287A-5547-9A42-AC0D-47460CC3A15C}"/>
              </a:ext>
            </a:extLst>
          </p:cNvPr>
          <p:cNvSpPr txBox="1"/>
          <p:nvPr/>
        </p:nvSpPr>
        <p:spPr>
          <a:xfrm>
            <a:off x="-612576" y="3995264"/>
            <a:ext cx="2630438" cy="369332"/>
          </a:xfrm>
          <a:prstGeom prst="rect">
            <a:avLst/>
          </a:prstGeom>
          <a:noFill/>
        </p:spPr>
        <p:txBody>
          <a:bodyPr wrap="square" lIns="72000" tIns="0" rIns="0" bIns="0" rtlCol="0" anchor="ctr">
            <a:spAutoFit/>
          </a:bodyPr>
          <a:lstStyle/>
          <a:p>
            <a:pPr algn="ctr" defTabSz="457200"/>
            <a:r>
              <a:rPr lang="en-US" altLang="ko-KR" sz="2400" b="1" dirty="0">
                <a:solidFill>
                  <a:prstClr val="black"/>
                </a:solidFill>
                <a:latin typeface="Cambria" panose="02040503050406030204" pitchFamily="18" charset="0"/>
                <a:ea typeface="맑은 고딕" panose="020B0503020000020004" pitchFamily="34" charset="-127"/>
                <a:cs typeface="Times New Roman" panose="02020603050405020304" pitchFamily="18" charset="0"/>
              </a:rPr>
              <a:t>RR</a:t>
            </a:r>
            <a:r>
              <a:rPr lang="en-US" altLang="ko-KR" sz="2400" b="1" i="1" dirty="0">
                <a:solidFill>
                  <a:prstClr val="black"/>
                </a:solidFill>
                <a:latin typeface="Cambria" panose="02040503050406030204" pitchFamily="18" charset="0"/>
                <a:ea typeface="맑은 고딕" panose="020B0503020000020004" pitchFamily="34" charset="-127"/>
                <a:cs typeface="Times New Roman" panose="02020603050405020304" pitchFamily="18" charset="0"/>
              </a:rPr>
              <a:t>(N – 1)</a:t>
            </a:r>
            <a:endParaRPr lang="ko-KR" altLang="en-US" sz="2400" b="1" i="1" dirty="0">
              <a:solidFill>
                <a:prstClr val="black"/>
              </a:solidFill>
              <a:latin typeface="Calibri" panose="020F0502020204030204" pitchFamily="34" charset="0"/>
              <a:ea typeface="맑은 고딕" panose="020B0503020000020004" pitchFamily="34" charset="-127"/>
              <a:cs typeface="Calibri" panose="020F0502020204030204" pitchFamily="34" charset="0"/>
            </a:endParaRP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8659A1C8-F736-EF40-AFBC-85B780BC3A6D}"/>
              </a:ext>
            </a:extLst>
          </p:cNvPr>
          <p:cNvSpPr txBox="1"/>
          <p:nvPr/>
        </p:nvSpPr>
        <p:spPr>
          <a:xfrm>
            <a:off x="-612576" y="4382107"/>
            <a:ext cx="2630438" cy="369332"/>
          </a:xfrm>
          <a:prstGeom prst="rect">
            <a:avLst/>
          </a:prstGeom>
          <a:noFill/>
        </p:spPr>
        <p:txBody>
          <a:bodyPr wrap="square" lIns="72000" tIns="0" rIns="0" bIns="0" rtlCol="0" anchor="ctr">
            <a:spAutoFit/>
          </a:bodyPr>
          <a:lstStyle/>
          <a:p>
            <a:pPr algn="ctr" defTabSz="457200"/>
            <a:r>
              <a:rPr lang="en-US" altLang="ko-KR" sz="2400" b="1" dirty="0">
                <a:solidFill>
                  <a:prstClr val="black"/>
                </a:solidFill>
                <a:latin typeface="Cambria" panose="02040503050406030204" pitchFamily="18" charset="0"/>
                <a:ea typeface="맑은 고딕" panose="020B0503020000020004" pitchFamily="34" charset="-127"/>
                <a:cs typeface="Times New Roman" panose="02020603050405020304" pitchFamily="18" charset="0"/>
              </a:rPr>
              <a:t>RR</a:t>
            </a:r>
            <a:r>
              <a:rPr lang="en-US" altLang="ko-KR" sz="2400" b="1" i="1" dirty="0">
                <a:solidFill>
                  <a:prstClr val="black"/>
                </a:solidFill>
                <a:latin typeface="Cambria" panose="02040503050406030204" pitchFamily="18" charset="0"/>
                <a:ea typeface="맑은 고딕" panose="020B0503020000020004" pitchFamily="34" charset="-127"/>
                <a:cs typeface="Times New Roman" panose="02020603050405020304" pitchFamily="18" charset="0"/>
              </a:rPr>
              <a:t>N </a:t>
            </a:r>
            <a:endParaRPr lang="ko-KR" altLang="en-US" sz="2400" b="1" i="1" dirty="0">
              <a:solidFill>
                <a:prstClr val="black"/>
              </a:solidFill>
              <a:latin typeface="Calibri" panose="020F0502020204030204" pitchFamily="34" charset="0"/>
              <a:ea typeface="맑은 고딕" panose="020B0503020000020004" pitchFamily="34" charset="-127"/>
              <a:cs typeface="Calibri" panose="020F0502020204030204" pitchFamily="34" charset="0"/>
            </a:endParaRPr>
          </a:p>
        </p:txBody>
      </p:sp>
      <p:sp>
        <p:nvSpPr>
          <p:cNvPr id="54" name="직사각형 97">
            <a:extLst>
              <a:ext uri="{FF2B5EF4-FFF2-40B4-BE49-F238E27FC236}">
                <a16:creationId xmlns:a16="http://schemas.microsoft.com/office/drawing/2014/main" id="{06CB87D3-188A-C345-9600-BBFAC0837C6A}"/>
              </a:ext>
            </a:extLst>
          </p:cNvPr>
          <p:cNvSpPr/>
          <p:nvPr/>
        </p:nvSpPr>
        <p:spPr>
          <a:xfrm rot="5460000">
            <a:off x="502029" y="3547884"/>
            <a:ext cx="388773" cy="610249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  <a:effectLst/>
        </p:spPr>
        <p:txBody>
          <a:bodyPr lIns="0" tIns="0" rIns="0" bIns="0"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맑은 고딕" panose="020B0503020000020004" pitchFamily="34" charset="-127"/>
                <a:cs typeface="+mn-cs"/>
              </a:rPr>
              <a:t>⋯</a:t>
            </a:r>
            <a:endParaRPr kumimoji="0" lang="ko-KR" altLang="en-US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맑은 고딕" panose="020B0503020000020004" pitchFamily="34" charset="-127"/>
              <a:cs typeface="+mn-cs"/>
            </a:endParaRPr>
          </a:p>
        </p:txBody>
      </p:sp>
      <p:grpSp>
        <p:nvGrpSpPr>
          <p:cNvPr id="56" name="그룹 50">
            <a:extLst>
              <a:ext uri="{FF2B5EF4-FFF2-40B4-BE49-F238E27FC236}">
                <a16:creationId xmlns:a16="http://schemas.microsoft.com/office/drawing/2014/main" id="{2C97B421-A53A-7F45-99D7-4DF177BCED1C}"/>
              </a:ext>
            </a:extLst>
          </p:cNvPr>
          <p:cNvGrpSpPr/>
          <p:nvPr/>
        </p:nvGrpSpPr>
        <p:grpSpPr>
          <a:xfrm>
            <a:off x="5342880" y="4351256"/>
            <a:ext cx="1388022" cy="404485"/>
            <a:chOff x="1874519" y="3830320"/>
            <a:chExt cx="4230088" cy="275440"/>
          </a:xfrm>
        </p:grpSpPr>
        <p:sp>
          <p:nvSpPr>
            <p:cNvPr id="57" name="직사각형 51">
              <a:extLst>
                <a:ext uri="{FF2B5EF4-FFF2-40B4-BE49-F238E27FC236}">
                  <a16:creationId xmlns:a16="http://schemas.microsoft.com/office/drawing/2014/main" id="{B0F904ED-95A8-1742-BF56-2F64A0A75A5A}"/>
                </a:ext>
              </a:extLst>
            </p:cNvPr>
            <p:cNvSpPr/>
            <p:nvPr/>
          </p:nvSpPr>
          <p:spPr>
            <a:xfrm>
              <a:off x="1874519" y="3830320"/>
              <a:ext cx="2920999" cy="275440"/>
            </a:xfrm>
            <a:prstGeom prst="rect">
              <a:avLst/>
            </a:prstGeom>
            <a:solidFill>
              <a:srgbClr val="70AD47">
                <a:lumMod val="20000"/>
                <a:lumOff val="80000"/>
              </a:srgbClr>
            </a:solidFill>
            <a:ln w="22225" cap="flat" cmpd="sng" algn="ctr">
              <a:solidFill>
                <a:srgbClr val="C00000"/>
              </a:solidFill>
              <a:prstDash val="solid"/>
              <a:miter lim="800000"/>
            </a:ln>
            <a:effectLst/>
          </p:spPr>
          <p:txBody>
            <a:bodyPr lIns="0" rIns="0"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endParaRPr>
            </a:p>
          </p:txBody>
        </p:sp>
        <p:sp>
          <p:nvSpPr>
            <p:cNvPr id="58" name="직사각형 52">
              <a:extLst>
                <a:ext uri="{FF2B5EF4-FFF2-40B4-BE49-F238E27FC236}">
                  <a16:creationId xmlns:a16="http://schemas.microsoft.com/office/drawing/2014/main" id="{DCB6BCD1-2EBF-8C43-A163-694541B10DE6}"/>
                </a:ext>
              </a:extLst>
            </p:cNvPr>
            <p:cNvSpPr/>
            <p:nvPr/>
          </p:nvSpPr>
          <p:spPr>
            <a:xfrm>
              <a:off x="4795518" y="3830320"/>
              <a:ext cx="584200" cy="275440"/>
            </a:xfrm>
            <a:prstGeom prst="rect">
              <a:avLst/>
            </a:prstGeom>
            <a:solidFill>
              <a:srgbClr val="FFC000"/>
            </a:solidFill>
            <a:ln w="22225" cap="flat" cmpd="sng" algn="ctr">
              <a:solidFill>
                <a:srgbClr val="C00000"/>
              </a:solidFill>
              <a:prstDash val="solid"/>
              <a:miter lim="800000"/>
            </a:ln>
            <a:effectLst/>
          </p:spPr>
          <p:txBody>
            <a:bodyPr lIns="0" rIns="0"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endParaRPr>
            </a:p>
          </p:txBody>
        </p:sp>
        <p:sp>
          <p:nvSpPr>
            <p:cNvPr id="59" name="직사각형 53">
              <a:extLst>
                <a:ext uri="{FF2B5EF4-FFF2-40B4-BE49-F238E27FC236}">
                  <a16:creationId xmlns:a16="http://schemas.microsoft.com/office/drawing/2014/main" id="{F6412F78-A75E-4C41-A42B-FCD2B4ED9AA8}"/>
                </a:ext>
              </a:extLst>
            </p:cNvPr>
            <p:cNvSpPr/>
            <p:nvPr/>
          </p:nvSpPr>
          <p:spPr>
            <a:xfrm>
              <a:off x="5374634" y="3830320"/>
              <a:ext cx="729973" cy="275440"/>
            </a:xfrm>
            <a:prstGeom prst="rect">
              <a:avLst/>
            </a:prstGeom>
            <a:solidFill>
              <a:srgbClr val="ED7D31">
                <a:lumMod val="75000"/>
              </a:srgbClr>
            </a:solidFill>
            <a:ln w="22225" cap="flat" cmpd="sng" algn="ctr">
              <a:solidFill>
                <a:srgbClr val="C00000"/>
              </a:solidFill>
              <a:prstDash val="solid"/>
              <a:miter lim="800000"/>
            </a:ln>
            <a:effectLst/>
          </p:spPr>
          <p:txBody>
            <a:bodyPr lIns="0" rIns="0"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endParaRPr>
            </a:p>
          </p:txBody>
        </p:sp>
      </p:grpSp>
      <p:grpSp>
        <p:nvGrpSpPr>
          <p:cNvPr id="64" name="그룹 45">
            <a:extLst>
              <a:ext uri="{FF2B5EF4-FFF2-40B4-BE49-F238E27FC236}">
                <a16:creationId xmlns:a16="http://schemas.microsoft.com/office/drawing/2014/main" id="{F1485BDF-EB06-7E4E-B1FE-802D6C5365E3}"/>
              </a:ext>
            </a:extLst>
          </p:cNvPr>
          <p:cNvGrpSpPr/>
          <p:nvPr/>
        </p:nvGrpSpPr>
        <p:grpSpPr>
          <a:xfrm>
            <a:off x="2900546" y="2790102"/>
            <a:ext cx="1388022" cy="404485"/>
            <a:chOff x="1874519" y="3830320"/>
            <a:chExt cx="4230088" cy="275440"/>
          </a:xfrm>
        </p:grpSpPr>
        <p:sp>
          <p:nvSpPr>
            <p:cNvPr id="65" name="직사각형 46">
              <a:extLst>
                <a:ext uri="{FF2B5EF4-FFF2-40B4-BE49-F238E27FC236}">
                  <a16:creationId xmlns:a16="http://schemas.microsoft.com/office/drawing/2014/main" id="{A68CBBA6-3C81-A540-A253-0BDCE8989A3D}"/>
                </a:ext>
              </a:extLst>
            </p:cNvPr>
            <p:cNvSpPr/>
            <p:nvPr/>
          </p:nvSpPr>
          <p:spPr>
            <a:xfrm>
              <a:off x="1874519" y="3830320"/>
              <a:ext cx="2920999" cy="275440"/>
            </a:xfrm>
            <a:prstGeom prst="rect">
              <a:avLst/>
            </a:prstGeom>
            <a:solidFill>
              <a:srgbClr val="70AD47">
                <a:lumMod val="20000"/>
                <a:lumOff val="80000"/>
              </a:srgbClr>
            </a:solidFill>
            <a:ln w="15875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lIns="0" rIns="0"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endParaRPr>
            </a:p>
          </p:txBody>
        </p:sp>
        <p:sp>
          <p:nvSpPr>
            <p:cNvPr id="66" name="직사각형 47">
              <a:extLst>
                <a:ext uri="{FF2B5EF4-FFF2-40B4-BE49-F238E27FC236}">
                  <a16:creationId xmlns:a16="http://schemas.microsoft.com/office/drawing/2014/main" id="{C32C9A9B-C5F8-1344-AABA-C3D2595C0720}"/>
                </a:ext>
              </a:extLst>
            </p:cNvPr>
            <p:cNvSpPr/>
            <p:nvPr/>
          </p:nvSpPr>
          <p:spPr>
            <a:xfrm>
              <a:off x="4795518" y="3830320"/>
              <a:ext cx="584200" cy="275440"/>
            </a:xfrm>
            <a:prstGeom prst="rect">
              <a:avLst/>
            </a:prstGeom>
            <a:solidFill>
              <a:srgbClr val="FFC000"/>
            </a:solidFill>
            <a:ln w="15875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lIns="0" rIns="0"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endParaRPr>
            </a:p>
          </p:txBody>
        </p:sp>
        <p:sp>
          <p:nvSpPr>
            <p:cNvPr id="67" name="직사각형 48">
              <a:extLst>
                <a:ext uri="{FF2B5EF4-FFF2-40B4-BE49-F238E27FC236}">
                  <a16:creationId xmlns:a16="http://schemas.microsoft.com/office/drawing/2014/main" id="{C11C2938-18E1-0648-A5E3-F59F81090810}"/>
                </a:ext>
              </a:extLst>
            </p:cNvPr>
            <p:cNvSpPr/>
            <p:nvPr/>
          </p:nvSpPr>
          <p:spPr>
            <a:xfrm>
              <a:off x="5374634" y="3830320"/>
              <a:ext cx="729973" cy="275440"/>
            </a:xfrm>
            <a:prstGeom prst="rect">
              <a:avLst/>
            </a:prstGeom>
            <a:solidFill>
              <a:srgbClr val="ED7D31">
                <a:lumMod val="75000"/>
              </a:srgbClr>
            </a:solidFill>
            <a:ln w="15875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lIns="0" rIns="0"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endParaRPr>
            </a:p>
          </p:txBody>
        </p:sp>
      </p:grpSp>
      <p:grpSp>
        <p:nvGrpSpPr>
          <p:cNvPr id="68" name="그룹 58">
            <a:extLst>
              <a:ext uri="{FF2B5EF4-FFF2-40B4-BE49-F238E27FC236}">
                <a16:creationId xmlns:a16="http://schemas.microsoft.com/office/drawing/2014/main" id="{343875D2-BAD1-3D4B-95A9-3B134EE22800}"/>
              </a:ext>
            </a:extLst>
          </p:cNvPr>
          <p:cNvGrpSpPr/>
          <p:nvPr/>
        </p:nvGrpSpPr>
        <p:grpSpPr>
          <a:xfrm>
            <a:off x="4355976" y="3899960"/>
            <a:ext cx="1420876" cy="489429"/>
            <a:chOff x="1774395" y="3801400"/>
            <a:chExt cx="4330212" cy="333284"/>
          </a:xfrm>
        </p:grpSpPr>
        <p:sp>
          <p:nvSpPr>
            <p:cNvPr id="69" name="직사각형 59">
              <a:extLst>
                <a:ext uri="{FF2B5EF4-FFF2-40B4-BE49-F238E27FC236}">
                  <a16:creationId xmlns:a16="http://schemas.microsoft.com/office/drawing/2014/main" id="{05363645-36D6-E042-9CD5-273F2D546F7A}"/>
                </a:ext>
              </a:extLst>
            </p:cNvPr>
            <p:cNvSpPr/>
            <p:nvPr/>
          </p:nvSpPr>
          <p:spPr>
            <a:xfrm>
              <a:off x="1874519" y="3830320"/>
              <a:ext cx="2920999" cy="275440"/>
            </a:xfrm>
            <a:prstGeom prst="rect">
              <a:avLst/>
            </a:prstGeom>
            <a:solidFill>
              <a:srgbClr val="70AD47">
                <a:lumMod val="20000"/>
                <a:lumOff val="80000"/>
              </a:srgbClr>
            </a:solidFill>
            <a:ln w="22225" cap="flat" cmpd="sng" algn="ctr">
              <a:solidFill>
                <a:srgbClr val="C00000"/>
              </a:solidFill>
              <a:prstDash val="solid"/>
              <a:miter lim="800000"/>
            </a:ln>
            <a:effectLst/>
          </p:spPr>
          <p:txBody>
            <a:bodyPr lIns="0" rIns="0"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endParaRPr>
            </a:p>
          </p:txBody>
        </p:sp>
        <p:sp>
          <p:nvSpPr>
            <p:cNvPr id="70" name="직사각형 60">
              <a:extLst>
                <a:ext uri="{FF2B5EF4-FFF2-40B4-BE49-F238E27FC236}">
                  <a16:creationId xmlns:a16="http://schemas.microsoft.com/office/drawing/2014/main" id="{5FACB5C4-5293-2B43-AA65-D91AE4E4B1BB}"/>
                </a:ext>
              </a:extLst>
            </p:cNvPr>
            <p:cNvSpPr/>
            <p:nvPr/>
          </p:nvSpPr>
          <p:spPr>
            <a:xfrm>
              <a:off x="4795518" y="3830320"/>
              <a:ext cx="584200" cy="275440"/>
            </a:xfrm>
            <a:prstGeom prst="rect">
              <a:avLst/>
            </a:prstGeom>
            <a:solidFill>
              <a:srgbClr val="FFC000"/>
            </a:solidFill>
            <a:ln w="22225" cap="flat" cmpd="sng" algn="ctr">
              <a:solidFill>
                <a:srgbClr val="C00000"/>
              </a:solidFill>
              <a:prstDash val="solid"/>
              <a:miter lim="800000"/>
            </a:ln>
            <a:effectLst/>
          </p:spPr>
          <p:txBody>
            <a:bodyPr lIns="0" rIns="0"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endParaRPr>
            </a:p>
          </p:txBody>
        </p:sp>
        <p:sp>
          <p:nvSpPr>
            <p:cNvPr id="71" name="직사각형 61">
              <a:extLst>
                <a:ext uri="{FF2B5EF4-FFF2-40B4-BE49-F238E27FC236}">
                  <a16:creationId xmlns:a16="http://schemas.microsoft.com/office/drawing/2014/main" id="{6C0B8EF8-6ED1-894A-B4DB-E871B28B1670}"/>
                </a:ext>
              </a:extLst>
            </p:cNvPr>
            <p:cNvSpPr/>
            <p:nvPr/>
          </p:nvSpPr>
          <p:spPr>
            <a:xfrm>
              <a:off x="5374634" y="3830320"/>
              <a:ext cx="729973" cy="275440"/>
            </a:xfrm>
            <a:prstGeom prst="rect">
              <a:avLst/>
            </a:prstGeom>
            <a:solidFill>
              <a:srgbClr val="ED7D31">
                <a:lumMod val="75000"/>
              </a:srgbClr>
            </a:solidFill>
            <a:ln w="22225" cap="flat" cmpd="sng" algn="ctr">
              <a:solidFill>
                <a:srgbClr val="C00000"/>
              </a:solidFill>
              <a:prstDash val="solid"/>
              <a:miter lim="800000"/>
            </a:ln>
            <a:effectLst/>
          </p:spPr>
          <p:txBody>
            <a:bodyPr lIns="0" rIns="0"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endParaRPr>
            </a:p>
          </p:txBody>
        </p:sp>
        <p:sp>
          <p:nvSpPr>
            <p:cNvPr id="72" name="직사각형 70">
              <a:extLst>
                <a:ext uri="{FF2B5EF4-FFF2-40B4-BE49-F238E27FC236}">
                  <a16:creationId xmlns:a16="http://schemas.microsoft.com/office/drawing/2014/main" id="{C40D06FC-B6CB-3547-893C-C22CCEFBA804}"/>
                </a:ext>
              </a:extLst>
            </p:cNvPr>
            <p:cNvSpPr/>
            <p:nvPr/>
          </p:nvSpPr>
          <p:spPr>
            <a:xfrm>
              <a:off x="1774395" y="3801400"/>
              <a:ext cx="2492712" cy="333284"/>
            </a:xfrm>
            <a:prstGeom prst="rect">
              <a:avLst/>
            </a:prstGeom>
            <a:solidFill>
              <a:sysClr val="window" lastClr="FFFFFF"/>
            </a:solidFill>
            <a:ln w="15875" cap="flat" cmpd="sng" algn="ctr">
              <a:noFill/>
              <a:prstDash val="solid"/>
              <a:miter lim="800000"/>
            </a:ln>
            <a:effectLst/>
          </p:spPr>
          <p:txBody>
            <a:bodyPr lIns="0" rIns="0"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endParaRPr>
            </a:p>
          </p:txBody>
        </p:sp>
      </p:grpSp>
      <p:cxnSp>
        <p:nvCxnSpPr>
          <p:cNvPr id="75" name="직선 화살표 연결선 80">
            <a:extLst>
              <a:ext uri="{FF2B5EF4-FFF2-40B4-BE49-F238E27FC236}">
                <a16:creationId xmlns:a16="http://schemas.microsoft.com/office/drawing/2014/main" id="{D025E6C1-5157-6E4D-8843-768A3F2F1973}"/>
              </a:ext>
            </a:extLst>
          </p:cNvPr>
          <p:cNvCxnSpPr>
            <a:cxnSpLocks/>
          </p:cNvCxnSpPr>
          <p:nvPr/>
        </p:nvCxnSpPr>
        <p:spPr>
          <a:xfrm rot="21060000" flipH="1">
            <a:off x="2159530" y="2566579"/>
            <a:ext cx="369513" cy="218206"/>
          </a:xfrm>
          <a:prstGeom prst="straightConnector1">
            <a:avLst/>
          </a:prstGeom>
          <a:noFill/>
          <a:ln w="12700" cap="flat" cmpd="sng" algn="ctr">
            <a:solidFill>
              <a:srgbClr val="4472C4">
                <a:lumMod val="75000"/>
              </a:srgbClr>
            </a:solidFill>
            <a:prstDash val="solid"/>
            <a:miter lim="800000"/>
            <a:headEnd w="lg" len="lg"/>
            <a:tailEnd type="triangle" w="lg" len="lg"/>
          </a:ln>
          <a:effectLst/>
        </p:spPr>
      </p:cxnSp>
      <p:sp>
        <p:nvSpPr>
          <p:cNvPr id="77" name="직사각형 87">
            <a:extLst>
              <a:ext uri="{FF2B5EF4-FFF2-40B4-BE49-F238E27FC236}">
                <a16:creationId xmlns:a16="http://schemas.microsoft.com/office/drawing/2014/main" id="{E62C594C-3B60-3345-AF73-C65E60EA0F78}"/>
              </a:ext>
            </a:extLst>
          </p:cNvPr>
          <p:cNvSpPr/>
          <p:nvPr/>
        </p:nvSpPr>
        <p:spPr>
          <a:xfrm>
            <a:off x="4876007" y="3620036"/>
            <a:ext cx="362331" cy="388773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  <a:effectLst/>
        </p:spPr>
        <p:txBody>
          <a:bodyPr lIns="0" tIns="0" rIns="0" bIns="0"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맑은 고딕" panose="020B0503020000020004" pitchFamily="34" charset="-127"/>
                <a:cs typeface="+mn-cs"/>
              </a:rPr>
              <a:t>⋯</a:t>
            </a:r>
            <a:endParaRPr kumimoji="0" lang="ko-KR" altLang="en-US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87" name="직사각형 110">
            <a:extLst>
              <a:ext uri="{FF2B5EF4-FFF2-40B4-BE49-F238E27FC236}">
                <a16:creationId xmlns:a16="http://schemas.microsoft.com/office/drawing/2014/main" id="{98317E38-A7EE-8240-9668-47A516BBDE2C}"/>
              </a:ext>
            </a:extLst>
          </p:cNvPr>
          <p:cNvSpPr/>
          <p:nvPr/>
        </p:nvSpPr>
        <p:spPr>
          <a:xfrm>
            <a:off x="1408127" y="2312302"/>
            <a:ext cx="469581" cy="538368"/>
          </a:xfrm>
          <a:prstGeom prst="rect">
            <a:avLst/>
          </a:prstGeom>
          <a:solidFill>
            <a:sysClr val="window" lastClr="FFFFFF"/>
          </a:solidFill>
          <a:ln w="19050" cap="flat" cmpd="sng" algn="ctr">
            <a:noFill/>
            <a:prstDash val="solid"/>
            <a:miter lim="800000"/>
          </a:ln>
          <a:effectLst/>
        </p:spPr>
        <p:txBody>
          <a:bodyPr lIns="0" rIns="0"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ea typeface="맑은 고딕" panose="020B0503020000020004" pitchFamily="34" charset="-127"/>
              <a:cs typeface="Courier New" panose="02070309020205020404" pitchFamily="49" charset="0"/>
            </a:endParaRPr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B789C66A-43DA-5449-A568-574650A7B5A9}"/>
              </a:ext>
            </a:extLst>
          </p:cNvPr>
          <p:cNvSpPr txBox="1"/>
          <p:nvPr/>
        </p:nvSpPr>
        <p:spPr>
          <a:xfrm>
            <a:off x="-273072" y="2381150"/>
            <a:ext cx="1681199" cy="430888"/>
          </a:xfrm>
          <a:prstGeom prst="rect">
            <a:avLst/>
          </a:prstGeom>
          <a:noFill/>
        </p:spPr>
        <p:txBody>
          <a:bodyPr wrap="square" lIns="72000" tIns="0" rIns="0" bIns="0" rtlCol="0" anchor="ctr">
            <a:spAutoFit/>
          </a:bodyPr>
          <a:lstStyle/>
          <a:p>
            <a:pPr algn="ctr" defTabSz="457200"/>
            <a:r>
              <a:rPr lang="en-US" altLang="ko-KR" sz="2400" b="1" dirty="0">
                <a:solidFill>
                  <a:prstClr val="black"/>
                </a:solidFill>
                <a:latin typeface="Cambria" panose="02040503050406030204" pitchFamily="18" charset="0"/>
                <a:ea typeface="맑은 고딕" panose="020B0503020000020004" pitchFamily="34" charset="-127"/>
                <a:cs typeface="Times New Roman" panose="02020603050405020304" pitchFamily="18" charset="0"/>
              </a:rPr>
              <a:t>READ </a:t>
            </a:r>
            <a:r>
              <a:rPr lang="en-US" altLang="ko-KR" sz="2800" b="1" dirty="0">
                <a:solidFill>
                  <a:prstClr val="black"/>
                </a:solidFill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rPr>
              <a:t>A</a:t>
            </a:r>
            <a:endParaRPr lang="ko-KR" altLang="en-US" sz="2400" b="1" i="1" dirty="0">
              <a:solidFill>
                <a:prstClr val="black"/>
              </a:solidFill>
              <a:latin typeface="Courier New" panose="02070309020205020404" pitchFamily="49" charset="0"/>
              <a:ea typeface="맑은 고딕" panose="020B0503020000020004" pitchFamily="34" charset="-127"/>
              <a:cs typeface="Courier New" panose="02070309020205020404" pitchFamily="49" charset="0"/>
            </a:endParaRPr>
          </a:p>
        </p:txBody>
      </p:sp>
      <p:grpSp>
        <p:nvGrpSpPr>
          <p:cNvPr id="94" name="그룹 45">
            <a:extLst>
              <a:ext uri="{FF2B5EF4-FFF2-40B4-BE49-F238E27FC236}">
                <a16:creationId xmlns:a16="http://schemas.microsoft.com/office/drawing/2014/main" id="{4C3F7165-A311-B04B-8FE5-F6A89A9C2463}"/>
              </a:ext>
            </a:extLst>
          </p:cNvPr>
          <p:cNvGrpSpPr/>
          <p:nvPr/>
        </p:nvGrpSpPr>
        <p:grpSpPr>
          <a:xfrm>
            <a:off x="1514960" y="2395607"/>
            <a:ext cx="1388022" cy="404485"/>
            <a:chOff x="1874519" y="3830320"/>
            <a:chExt cx="4230088" cy="275440"/>
          </a:xfrm>
        </p:grpSpPr>
        <p:sp>
          <p:nvSpPr>
            <p:cNvPr id="95" name="직사각형 46">
              <a:extLst>
                <a:ext uri="{FF2B5EF4-FFF2-40B4-BE49-F238E27FC236}">
                  <a16:creationId xmlns:a16="http://schemas.microsoft.com/office/drawing/2014/main" id="{B2F1BEE9-1BB0-C34D-94A8-C10833FC0A1F}"/>
                </a:ext>
              </a:extLst>
            </p:cNvPr>
            <p:cNvSpPr/>
            <p:nvPr/>
          </p:nvSpPr>
          <p:spPr>
            <a:xfrm>
              <a:off x="1874519" y="3830320"/>
              <a:ext cx="2920999" cy="275440"/>
            </a:xfrm>
            <a:prstGeom prst="rect">
              <a:avLst/>
            </a:prstGeom>
            <a:solidFill>
              <a:srgbClr val="70AD47">
                <a:lumMod val="20000"/>
                <a:lumOff val="80000"/>
              </a:srgbClr>
            </a:solidFill>
            <a:ln w="15875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lIns="0" rIns="0"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endParaRPr>
            </a:p>
          </p:txBody>
        </p:sp>
        <p:sp>
          <p:nvSpPr>
            <p:cNvPr id="96" name="직사각형 47">
              <a:extLst>
                <a:ext uri="{FF2B5EF4-FFF2-40B4-BE49-F238E27FC236}">
                  <a16:creationId xmlns:a16="http://schemas.microsoft.com/office/drawing/2014/main" id="{55E9B22F-3E9C-4F49-ABE7-213C2BE02582}"/>
                </a:ext>
              </a:extLst>
            </p:cNvPr>
            <p:cNvSpPr/>
            <p:nvPr/>
          </p:nvSpPr>
          <p:spPr>
            <a:xfrm>
              <a:off x="4795518" y="3830320"/>
              <a:ext cx="584200" cy="275440"/>
            </a:xfrm>
            <a:prstGeom prst="rect">
              <a:avLst/>
            </a:prstGeom>
            <a:solidFill>
              <a:srgbClr val="FFC000"/>
            </a:solidFill>
            <a:ln w="15875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lIns="0" rIns="0"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endParaRPr>
            </a:p>
          </p:txBody>
        </p:sp>
        <p:sp>
          <p:nvSpPr>
            <p:cNvPr id="97" name="직사각형 48">
              <a:extLst>
                <a:ext uri="{FF2B5EF4-FFF2-40B4-BE49-F238E27FC236}">
                  <a16:creationId xmlns:a16="http://schemas.microsoft.com/office/drawing/2014/main" id="{85DAE2A7-3166-184E-9EBC-3F4868ADF5F5}"/>
                </a:ext>
              </a:extLst>
            </p:cNvPr>
            <p:cNvSpPr/>
            <p:nvPr/>
          </p:nvSpPr>
          <p:spPr>
            <a:xfrm>
              <a:off x="5374634" y="3830320"/>
              <a:ext cx="729973" cy="275440"/>
            </a:xfrm>
            <a:prstGeom prst="rect">
              <a:avLst/>
            </a:prstGeom>
            <a:solidFill>
              <a:srgbClr val="ED7D31">
                <a:lumMod val="75000"/>
              </a:srgbClr>
            </a:solidFill>
            <a:ln w="15875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lIns="0" rIns="0"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endParaRPr>
            </a:p>
          </p:txBody>
        </p:sp>
      </p:grpSp>
      <p:cxnSp>
        <p:nvCxnSpPr>
          <p:cNvPr id="110" name="Straight Connector 109">
            <a:extLst>
              <a:ext uri="{FF2B5EF4-FFF2-40B4-BE49-F238E27FC236}">
                <a16:creationId xmlns:a16="http://schemas.microsoft.com/office/drawing/2014/main" id="{FEB362F2-CFF3-6A40-B743-4641036CAA5D}"/>
              </a:ext>
            </a:extLst>
          </p:cNvPr>
          <p:cNvCxnSpPr/>
          <p:nvPr/>
        </p:nvCxnSpPr>
        <p:spPr>
          <a:xfrm>
            <a:off x="2017862" y="2249025"/>
            <a:ext cx="0" cy="371451"/>
          </a:xfrm>
          <a:prstGeom prst="line">
            <a:avLst/>
          </a:prstGeom>
          <a:ln w="12700">
            <a:solidFill>
              <a:schemeClr val="accent6">
                <a:lumMod val="75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Straight Connector 118">
            <a:extLst>
              <a:ext uri="{FF2B5EF4-FFF2-40B4-BE49-F238E27FC236}">
                <a16:creationId xmlns:a16="http://schemas.microsoft.com/office/drawing/2014/main" id="{FC567114-D8F7-D74F-9EC7-6897ECCB24C6}"/>
              </a:ext>
            </a:extLst>
          </p:cNvPr>
          <p:cNvCxnSpPr/>
          <p:nvPr/>
        </p:nvCxnSpPr>
        <p:spPr>
          <a:xfrm>
            <a:off x="2782657" y="2249025"/>
            <a:ext cx="0" cy="371451"/>
          </a:xfrm>
          <a:prstGeom prst="line">
            <a:avLst/>
          </a:prstGeom>
          <a:ln w="12700">
            <a:solidFill>
              <a:srgbClr val="D77A0B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0" name="TextBox 119">
            <a:extLst>
              <a:ext uri="{FF2B5EF4-FFF2-40B4-BE49-F238E27FC236}">
                <a16:creationId xmlns:a16="http://schemas.microsoft.com/office/drawing/2014/main" id="{110025AA-B2D2-1F4A-A2C2-9C93CD921C50}"/>
              </a:ext>
            </a:extLst>
          </p:cNvPr>
          <p:cNvSpPr txBox="1"/>
          <p:nvPr/>
        </p:nvSpPr>
        <p:spPr>
          <a:xfrm>
            <a:off x="2757303" y="2342963"/>
            <a:ext cx="1791033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 latinLnBrk="0"/>
            <a:r>
              <a:rPr lang="en-US" sz="2400" b="1" i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N</a:t>
            </a:r>
            <a:r>
              <a:rPr lang="en-US" sz="2400" b="1" baseline="-25000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ERR</a:t>
            </a:r>
            <a:r>
              <a:rPr lang="en-US" sz="2400" b="1" i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= 232</a:t>
            </a:r>
          </a:p>
        </p:txBody>
      </p:sp>
      <p:cxnSp>
        <p:nvCxnSpPr>
          <p:cNvPr id="124" name="직선 연결선 102">
            <a:extLst>
              <a:ext uri="{FF2B5EF4-FFF2-40B4-BE49-F238E27FC236}">
                <a16:creationId xmlns:a16="http://schemas.microsoft.com/office/drawing/2014/main" id="{692E3375-ABD6-F447-AC1C-76B4D7DFBA48}"/>
              </a:ext>
            </a:extLst>
          </p:cNvPr>
          <p:cNvCxnSpPr>
            <a:cxnSpLocks/>
          </p:cNvCxnSpPr>
          <p:nvPr/>
        </p:nvCxnSpPr>
        <p:spPr>
          <a:xfrm>
            <a:off x="1514960" y="5057948"/>
            <a:ext cx="1397682" cy="0"/>
          </a:xfrm>
          <a:prstGeom prst="line">
            <a:avLst/>
          </a:prstGeom>
          <a:noFill/>
          <a:ln w="12700" cap="flat" cmpd="sng" algn="ctr">
            <a:solidFill>
              <a:sysClr val="windowText" lastClr="000000"/>
            </a:solidFill>
            <a:prstDash val="dash"/>
            <a:miter lim="800000"/>
            <a:headEnd type="triangle" w="lg" len="lg"/>
            <a:tailEnd type="triangle" w="lg" len="lg"/>
          </a:ln>
          <a:effectLst/>
        </p:spPr>
      </p:cxnSp>
      <p:sp>
        <p:nvSpPr>
          <p:cNvPr id="126" name="TextBox 125">
            <a:extLst>
              <a:ext uri="{FF2B5EF4-FFF2-40B4-BE49-F238E27FC236}">
                <a16:creationId xmlns:a16="http://schemas.microsoft.com/office/drawing/2014/main" id="{4C42B4D3-A843-1642-8891-7F1B6D04ACBC}"/>
              </a:ext>
            </a:extLst>
          </p:cNvPr>
          <p:cNvSpPr txBox="1"/>
          <p:nvPr/>
        </p:nvSpPr>
        <p:spPr>
          <a:xfrm>
            <a:off x="1754227" y="4852724"/>
            <a:ext cx="914984" cy="369332"/>
          </a:xfrm>
          <a:prstGeom prst="rect">
            <a:avLst/>
          </a:prstGeom>
          <a:solidFill>
            <a:sysClr val="window" lastClr="FFFFFF"/>
          </a:solidFill>
        </p:spPr>
        <p:txBody>
          <a:bodyPr wrap="square" lIns="0" tIns="0" rIns="0" bIns="0" rtlCol="0" anchor="ctr">
            <a:spAutoFit/>
          </a:bodyPr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2400" b="1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rPr>
              <a:t>tREAD</a:t>
            </a:r>
            <a:endParaRPr kumimoji="0" lang="ko-KR" altLang="en-US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ea typeface="맑은 고딕" panose="020B0503020000020004" pitchFamily="34" charset="-127"/>
              <a:cs typeface="Courier New" panose="02070309020205020404" pitchFamily="49" charset="0"/>
            </a:endParaRP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55EF5609-B2C4-4349-BE75-E2DB8C377118}"/>
              </a:ext>
            </a:extLst>
          </p:cNvPr>
          <p:cNvSpPr txBox="1"/>
          <p:nvPr/>
        </p:nvSpPr>
        <p:spPr>
          <a:xfrm>
            <a:off x="4137990" y="2722898"/>
            <a:ext cx="1791033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 latinLnBrk="0"/>
            <a:r>
              <a:rPr lang="en-US" sz="2400" b="1" i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N</a:t>
            </a:r>
            <a:r>
              <a:rPr lang="en-US" sz="2400" b="1" baseline="-25000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ERR</a:t>
            </a:r>
            <a:r>
              <a:rPr lang="en-US" sz="2400" b="1" i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= 173</a:t>
            </a: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998FE7F0-566A-6347-AFB8-9784FCAE755C}"/>
              </a:ext>
            </a:extLst>
          </p:cNvPr>
          <p:cNvSpPr txBox="1"/>
          <p:nvPr/>
        </p:nvSpPr>
        <p:spPr>
          <a:xfrm>
            <a:off x="5647953" y="3891977"/>
            <a:ext cx="1791033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 latinLnBrk="0"/>
            <a:r>
              <a:rPr lang="en-US" sz="2400" b="1" i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N</a:t>
            </a:r>
            <a:r>
              <a:rPr lang="en-US" sz="2400" b="1" baseline="-25000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ERR</a:t>
            </a:r>
            <a:r>
              <a:rPr lang="en-US" sz="2400" b="1" i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= 87</a:t>
            </a: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DDA55A0B-BE8F-5243-857F-41C80FCAF1AC}"/>
              </a:ext>
            </a:extLst>
          </p:cNvPr>
          <p:cNvSpPr txBox="1"/>
          <p:nvPr/>
        </p:nvSpPr>
        <p:spPr>
          <a:xfrm>
            <a:off x="6491374" y="4305970"/>
            <a:ext cx="1791033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 latinLnBrk="0"/>
            <a:r>
              <a:rPr lang="en-US" sz="2400" b="1" i="1" dirty="0">
                <a:solidFill>
                  <a:srgbClr val="7030A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N</a:t>
            </a:r>
            <a:r>
              <a:rPr lang="en-US" sz="2400" b="1" baseline="-25000" dirty="0">
                <a:solidFill>
                  <a:srgbClr val="7030A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ERR</a:t>
            </a:r>
            <a:r>
              <a:rPr lang="en-US" sz="2400" b="1" i="1" dirty="0">
                <a:solidFill>
                  <a:srgbClr val="7030A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= 23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96569F36-6510-CE45-8357-8E53B65FAB25}"/>
              </a:ext>
            </a:extLst>
          </p:cNvPr>
          <p:cNvGrpSpPr/>
          <p:nvPr/>
        </p:nvGrpSpPr>
        <p:grpSpPr>
          <a:xfrm>
            <a:off x="1514960" y="2812038"/>
            <a:ext cx="6202160" cy="2544742"/>
            <a:chOff x="1866003" y="2252410"/>
            <a:chExt cx="6398335" cy="2722552"/>
          </a:xfrm>
        </p:grpSpPr>
        <p:cxnSp>
          <p:nvCxnSpPr>
            <p:cNvPr id="83" name="직선 화살표 연결선 100">
              <a:extLst>
                <a:ext uri="{FF2B5EF4-FFF2-40B4-BE49-F238E27FC236}">
                  <a16:creationId xmlns:a16="http://schemas.microsoft.com/office/drawing/2014/main" id="{52CA5ECB-0CE5-3346-AD23-8FCEF4C717AB}"/>
                </a:ext>
              </a:extLst>
            </p:cNvPr>
            <p:cNvCxnSpPr>
              <a:cxnSpLocks/>
            </p:cNvCxnSpPr>
            <p:nvPr/>
          </p:nvCxnSpPr>
          <p:spPr>
            <a:xfrm>
              <a:off x="3295408" y="2308424"/>
              <a:ext cx="0" cy="2666538"/>
            </a:xfrm>
            <a:prstGeom prst="straightConnector1">
              <a:avLst/>
            </a:prstGeom>
            <a:noFill/>
            <a:ln w="12700" cap="flat" cmpd="sng" algn="ctr">
              <a:solidFill>
                <a:sysClr val="windowText" lastClr="000000"/>
              </a:solidFill>
              <a:prstDash val="dash"/>
              <a:miter lim="800000"/>
              <a:headEnd w="lg" len="lg"/>
              <a:tailEnd type="none" w="lg" len="lg"/>
            </a:ln>
            <a:effectLst/>
          </p:spPr>
        </p:cxnSp>
        <p:cxnSp>
          <p:nvCxnSpPr>
            <p:cNvPr id="122" name="직선 화살표 연결선 100">
              <a:extLst>
                <a:ext uri="{FF2B5EF4-FFF2-40B4-BE49-F238E27FC236}">
                  <a16:creationId xmlns:a16="http://schemas.microsoft.com/office/drawing/2014/main" id="{A733BF5F-F7C8-0F49-97FB-D66DE18A5409}"/>
                </a:ext>
              </a:extLst>
            </p:cNvPr>
            <p:cNvCxnSpPr>
              <a:cxnSpLocks/>
            </p:cNvCxnSpPr>
            <p:nvPr/>
          </p:nvCxnSpPr>
          <p:spPr>
            <a:xfrm>
              <a:off x="1866003" y="2252410"/>
              <a:ext cx="0" cy="2722552"/>
            </a:xfrm>
            <a:prstGeom prst="straightConnector1">
              <a:avLst/>
            </a:prstGeom>
            <a:noFill/>
            <a:ln w="12700" cap="flat" cmpd="sng" algn="ctr">
              <a:solidFill>
                <a:sysClr val="windowText" lastClr="000000"/>
              </a:solidFill>
              <a:prstDash val="dash"/>
              <a:miter lim="800000"/>
              <a:headEnd w="lg" len="lg"/>
              <a:tailEnd type="none" w="lg" len="lg"/>
            </a:ln>
            <a:effectLst/>
          </p:spPr>
        </p:cxnSp>
        <p:cxnSp>
          <p:nvCxnSpPr>
            <p:cNvPr id="78" name="직선 화살표 연결선 101">
              <a:extLst>
                <a:ext uri="{FF2B5EF4-FFF2-40B4-BE49-F238E27FC236}">
                  <a16:creationId xmlns:a16="http://schemas.microsoft.com/office/drawing/2014/main" id="{1A0FDBBE-BA18-464B-A234-01614D73FCCE}"/>
                </a:ext>
              </a:extLst>
            </p:cNvPr>
            <p:cNvCxnSpPr>
              <a:cxnSpLocks/>
            </p:cNvCxnSpPr>
            <p:nvPr/>
          </p:nvCxnSpPr>
          <p:spPr>
            <a:xfrm>
              <a:off x="8264338" y="4317325"/>
              <a:ext cx="0" cy="626774"/>
            </a:xfrm>
            <a:prstGeom prst="straightConnector1">
              <a:avLst/>
            </a:prstGeom>
            <a:noFill/>
            <a:ln w="12700" cap="flat" cmpd="sng" algn="ctr">
              <a:solidFill>
                <a:sysClr val="windowText" lastClr="000000"/>
              </a:solidFill>
              <a:prstDash val="dash"/>
              <a:miter lim="800000"/>
              <a:headEnd w="lg" len="lg"/>
              <a:tailEnd type="none" w="lg" len="lg"/>
            </a:ln>
            <a:effectLst/>
          </p:spPr>
        </p:cxnSp>
        <p:cxnSp>
          <p:nvCxnSpPr>
            <p:cNvPr id="103" name="직선 화살표 연결선 101">
              <a:extLst>
                <a:ext uri="{FF2B5EF4-FFF2-40B4-BE49-F238E27FC236}">
                  <a16:creationId xmlns:a16="http://schemas.microsoft.com/office/drawing/2014/main" id="{F1C7D1B7-CE46-814D-9D10-357802A2512B}"/>
                </a:ext>
              </a:extLst>
            </p:cNvPr>
            <p:cNvCxnSpPr>
              <a:cxnSpLocks/>
            </p:cNvCxnSpPr>
            <p:nvPr/>
          </p:nvCxnSpPr>
          <p:spPr>
            <a:xfrm>
              <a:off x="7242304" y="4317325"/>
              <a:ext cx="0" cy="626774"/>
            </a:xfrm>
            <a:prstGeom prst="straightConnector1">
              <a:avLst/>
            </a:prstGeom>
            <a:noFill/>
            <a:ln w="12700" cap="flat" cmpd="sng" algn="ctr">
              <a:solidFill>
                <a:sysClr val="windowText" lastClr="000000"/>
              </a:solidFill>
              <a:prstDash val="dash"/>
              <a:miter lim="800000"/>
              <a:headEnd w="lg" len="lg"/>
              <a:tailEnd type="none" w="lg" len="lg"/>
            </a:ln>
            <a:effectLst/>
          </p:spPr>
        </p:cxnSp>
      </p:grpSp>
      <p:grpSp>
        <p:nvGrpSpPr>
          <p:cNvPr id="86" name="그룹 45">
            <a:extLst>
              <a:ext uri="{FF2B5EF4-FFF2-40B4-BE49-F238E27FC236}">
                <a16:creationId xmlns:a16="http://schemas.microsoft.com/office/drawing/2014/main" id="{077974F3-44A7-444D-B991-8B87F2F93A38}"/>
              </a:ext>
            </a:extLst>
          </p:cNvPr>
          <p:cNvGrpSpPr/>
          <p:nvPr/>
        </p:nvGrpSpPr>
        <p:grpSpPr>
          <a:xfrm>
            <a:off x="3860428" y="3196123"/>
            <a:ext cx="1388022" cy="404485"/>
            <a:chOff x="1874519" y="3830320"/>
            <a:chExt cx="4230088" cy="275440"/>
          </a:xfrm>
        </p:grpSpPr>
        <p:sp>
          <p:nvSpPr>
            <p:cNvPr id="91" name="직사각형 46">
              <a:extLst>
                <a:ext uri="{FF2B5EF4-FFF2-40B4-BE49-F238E27FC236}">
                  <a16:creationId xmlns:a16="http://schemas.microsoft.com/office/drawing/2014/main" id="{4498DDAC-602D-BB4B-A639-21C224FC1D19}"/>
                </a:ext>
              </a:extLst>
            </p:cNvPr>
            <p:cNvSpPr/>
            <p:nvPr/>
          </p:nvSpPr>
          <p:spPr>
            <a:xfrm>
              <a:off x="1874519" y="3830320"/>
              <a:ext cx="2920999" cy="275440"/>
            </a:xfrm>
            <a:prstGeom prst="rect">
              <a:avLst/>
            </a:prstGeom>
            <a:solidFill>
              <a:srgbClr val="70AD47">
                <a:lumMod val="20000"/>
                <a:lumOff val="80000"/>
              </a:srgbClr>
            </a:solidFill>
            <a:ln w="22225" cap="flat" cmpd="sng" algn="ctr">
              <a:solidFill>
                <a:srgbClr val="C00000"/>
              </a:solidFill>
              <a:prstDash val="solid"/>
              <a:miter lim="800000"/>
            </a:ln>
            <a:effectLst/>
          </p:spPr>
          <p:txBody>
            <a:bodyPr lIns="0" rIns="0"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endParaRPr>
            </a:p>
          </p:txBody>
        </p:sp>
        <p:sp>
          <p:nvSpPr>
            <p:cNvPr id="92" name="직사각형 47">
              <a:extLst>
                <a:ext uri="{FF2B5EF4-FFF2-40B4-BE49-F238E27FC236}">
                  <a16:creationId xmlns:a16="http://schemas.microsoft.com/office/drawing/2014/main" id="{22B26D93-79A1-AF48-B414-1AD0F65F9857}"/>
                </a:ext>
              </a:extLst>
            </p:cNvPr>
            <p:cNvSpPr/>
            <p:nvPr/>
          </p:nvSpPr>
          <p:spPr>
            <a:xfrm>
              <a:off x="4795518" y="3830320"/>
              <a:ext cx="584200" cy="275440"/>
            </a:xfrm>
            <a:prstGeom prst="rect">
              <a:avLst/>
            </a:prstGeom>
            <a:solidFill>
              <a:srgbClr val="FFC000"/>
            </a:solidFill>
            <a:ln w="22225" cap="flat" cmpd="sng" algn="ctr">
              <a:solidFill>
                <a:srgbClr val="C00000"/>
              </a:solidFill>
              <a:prstDash val="solid"/>
              <a:miter lim="800000"/>
            </a:ln>
            <a:effectLst/>
          </p:spPr>
          <p:txBody>
            <a:bodyPr lIns="0" rIns="0"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endParaRPr>
            </a:p>
          </p:txBody>
        </p:sp>
        <p:sp>
          <p:nvSpPr>
            <p:cNvPr id="93" name="직사각형 48">
              <a:extLst>
                <a:ext uri="{FF2B5EF4-FFF2-40B4-BE49-F238E27FC236}">
                  <a16:creationId xmlns:a16="http://schemas.microsoft.com/office/drawing/2014/main" id="{C7C76533-4345-E349-BB9B-2A314534032B}"/>
                </a:ext>
              </a:extLst>
            </p:cNvPr>
            <p:cNvSpPr/>
            <p:nvPr/>
          </p:nvSpPr>
          <p:spPr>
            <a:xfrm>
              <a:off x="5374634" y="3830320"/>
              <a:ext cx="729973" cy="275440"/>
            </a:xfrm>
            <a:prstGeom prst="rect">
              <a:avLst/>
            </a:prstGeom>
            <a:solidFill>
              <a:srgbClr val="ED7D31">
                <a:lumMod val="75000"/>
              </a:srgbClr>
            </a:solidFill>
            <a:ln w="22225" cap="flat" cmpd="sng" algn="ctr">
              <a:solidFill>
                <a:srgbClr val="C00000"/>
              </a:solidFill>
              <a:prstDash val="solid"/>
              <a:miter lim="800000"/>
            </a:ln>
            <a:effectLst/>
          </p:spPr>
          <p:txBody>
            <a:bodyPr lIns="0" rIns="0"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endParaRPr>
            </a:p>
          </p:txBody>
        </p:sp>
      </p:grpSp>
      <p:sp>
        <p:nvSpPr>
          <p:cNvPr id="99" name="TextBox 98">
            <a:extLst>
              <a:ext uri="{FF2B5EF4-FFF2-40B4-BE49-F238E27FC236}">
                <a16:creationId xmlns:a16="http://schemas.microsoft.com/office/drawing/2014/main" id="{FCBC9B0E-1977-544B-8CD6-46A8EAC6A119}"/>
              </a:ext>
            </a:extLst>
          </p:cNvPr>
          <p:cNvSpPr txBox="1"/>
          <p:nvPr/>
        </p:nvSpPr>
        <p:spPr>
          <a:xfrm>
            <a:off x="5097878" y="3145942"/>
            <a:ext cx="1791033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 latinLnBrk="0"/>
            <a:r>
              <a:rPr lang="en-US" sz="2400" b="1" i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N</a:t>
            </a:r>
            <a:r>
              <a:rPr lang="en-US" sz="2400" b="1" baseline="-25000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ERR</a:t>
            </a:r>
            <a:r>
              <a:rPr lang="en-US" sz="2400" b="1" i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= 118</a:t>
            </a:r>
          </a:p>
        </p:txBody>
      </p:sp>
      <p:sp>
        <p:nvSpPr>
          <p:cNvPr id="100" name="TextBox 99">
            <a:extLst>
              <a:ext uri="{FF2B5EF4-FFF2-40B4-BE49-F238E27FC236}">
                <a16:creationId xmlns:a16="http://schemas.microsoft.com/office/drawing/2014/main" id="{17C69579-6F3B-2C41-A7E7-25789D52447F}"/>
              </a:ext>
            </a:extLst>
          </p:cNvPr>
          <p:cNvSpPr txBox="1"/>
          <p:nvPr/>
        </p:nvSpPr>
        <p:spPr>
          <a:xfrm>
            <a:off x="-117071" y="3211483"/>
            <a:ext cx="1633294" cy="369332"/>
          </a:xfrm>
          <a:prstGeom prst="rect">
            <a:avLst/>
          </a:prstGeom>
          <a:noFill/>
        </p:spPr>
        <p:txBody>
          <a:bodyPr wrap="square" lIns="72000" tIns="0" rIns="0" bIns="0" rtlCol="0" anchor="ctr">
            <a:spAutoFit/>
          </a:bodyPr>
          <a:lstStyle/>
          <a:p>
            <a:pPr algn="ctr" defTabSz="457200"/>
            <a:r>
              <a:rPr lang="en-US" altLang="ko-KR" sz="2400" b="1" dirty="0">
                <a:solidFill>
                  <a:prstClr val="black"/>
                </a:solidFill>
                <a:latin typeface="Cambria" panose="02040503050406030204" pitchFamily="18" charset="0"/>
                <a:ea typeface="맑은 고딕" panose="020B0503020000020004" pitchFamily="34" charset="-127"/>
                <a:cs typeface="Times New Roman" panose="02020603050405020304" pitchFamily="18" charset="0"/>
              </a:rPr>
              <a:t>RR2</a:t>
            </a:r>
            <a:endParaRPr lang="ko-KR" altLang="en-US" sz="2400" b="1" i="1" dirty="0">
              <a:solidFill>
                <a:prstClr val="black"/>
              </a:solidFill>
              <a:latin typeface="Calibri" panose="020F0502020204030204" pitchFamily="34" charset="0"/>
              <a:ea typeface="맑은 고딕" panose="020B0503020000020004" pitchFamily="34" charset="-127"/>
              <a:cs typeface="Calibri" panose="020F0502020204030204" pitchFamily="34" charset="0"/>
            </a:endParaRPr>
          </a:p>
        </p:txBody>
      </p:sp>
      <p:cxnSp>
        <p:nvCxnSpPr>
          <p:cNvPr id="111" name="Straight Connector 110">
            <a:extLst>
              <a:ext uri="{FF2B5EF4-FFF2-40B4-BE49-F238E27FC236}">
                <a16:creationId xmlns:a16="http://schemas.microsoft.com/office/drawing/2014/main" id="{55A0702E-1E4C-6A48-AABC-F53E43D49292}"/>
              </a:ext>
            </a:extLst>
          </p:cNvPr>
          <p:cNvCxnSpPr>
            <a:cxnSpLocks/>
            <a:stCxn id="101" idx="2"/>
          </p:cNvCxnSpPr>
          <p:nvPr/>
        </p:nvCxnSpPr>
        <p:spPr>
          <a:xfrm flipH="1">
            <a:off x="2568002" y="1926124"/>
            <a:ext cx="2062" cy="689767"/>
          </a:xfrm>
          <a:prstGeom prst="line">
            <a:avLst/>
          </a:prstGeom>
          <a:ln w="12700"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Content Placeholder 2">
            <a:extLst>
              <a:ext uri="{FF2B5EF4-FFF2-40B4-BE49-F238E27FC236}">
                <a16:creationId xmlns:a16="http://schemas.microsoft.com/office/drawing/2014/main" id="{C7E4E476-E4AC-E649-A8C1-DF65BD6C27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764703"/>
            <a:ext cx="8610600" cy="5680231"/>
          </a:xfrm>
        </p:spPr>
        <p:txBody>
          <a:bodyPr tIns="108000" bIns="108000"/>
          <a:lstStyle/>
          <a:p>
            <a:r>
              <a:rPr lang="en-US" sz="2400" b="1" dirty="0"/>
              <a:t>Key idea: </a:t>
            </a:r>
            <a:r>
              <a:rPr lang="en-US" sz="2400" dirty="0">
                <a:solidFill>
                  <a:srgbClr val="C00000"/>
                </a:solidFill>
              </a:rPr>
              <a:t>Concurrently</a:t>
            </a:r>
            <a:r>
              <a:rPr lang="en-US" sz="2400" dirty="0"/>
              <a:t> perform consecutive retry steps</a:t>
            </a:r>
            <a:endParaRPr lang="en-CH" sz="2400" b="1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36B8DF99-55DE-1744-8F90-6153C1DE7FE6}"/>
              </a:ext>
            </a:extLst>
          </p:cNvPr>
          <p:cNvSpPr txBox="1"/>
          <p:nvPr/>
        </p:nvSpPr>
        <p:spPr>
          <a:xfrm>
            <a:off x="1751869" y="3343526"/>
            <a:ext cx="2013102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 anchor="ctr">
            <a:spAutoFit/>
          </a:bodyPr>
          <a:lstStyle/>
          <a:p>
            <a:pPr algn="ctr" latinLnBrk="0"/>
            <a:r>
              <a:rPr lang="en-US" sz="2400" b="1" i="1" dirty="0">
                <a:solidFill>
                  <a:srgbClr val="C00000"/>
                </a:solidFill>
                <a:latin typeface="Courier New" panose="02070309020205020404" pitchFamily="49" charset="0"/>
                <a:ea typeface="Cambria" panose="02040503050406030204" pitchFamily="18" charset="0"/>
                <a:cs typeface="Courier New" panose="02070309020205020404" pitchFamily="49" charset="0"/>
              </a:rPr>
              <a:t>CACHE</a:t>
            </a:r>
            <a:r>
              <a:rPr lang="en-US" sz="2400" b="1" i="1" dirty="0">
                <a:solidFill>
                  <a:srgbClr val="C00000"/>
                </a:solidFill>
                <a:latin typeface="Helvetica" pitchFamily="2" charset="0"/>
                <a:ea typeface="Cambria" panose="02040503050406030204" pitchFamily="18" charset="0"/>
                <a:cs typeface="Courier New" panose="02070309020205020404" pitchFamily="49" charset="0"/>
              </a:rPr>
              <a:t> </a:t>
            </a:r>
            <a:r>
              <a:rPr lang="en-US" sz="2400" b="1" i="1" dirty="0">
                <a:solidFill>
                  <a:srgbClr val="C00000"/>
                </a:solidFill>
                <a:latin typeface="Courier New" panose="02070309020205020404" pitchFamily="49" charset="0"/>
                <a:ea typeface="Cambria" panose="02040503050406030204" pitchFamily="18" charset="0"/>
                <a:cs typeface="Courier New" panose="02070309020205020404" pitchFamily="49" charset="0"/>
              </a:rPr>
              <a:t>READ</a:t>
            </a:r>
          </a:p>
        </p:txBody>
      </p:sp>
      <p:cxnSp>
        <p:nvCxnSpPr>
          <p:cNvPr id="62" name="Straight Connector 61">
            <a:extLst>
              <a:ext uri="{FF2B5EF4-FFF2-40B4-BE49-F238E27FC236}">
                <a16:creationId xmlns:a16="http://schemas.microsoft.com/office/drawing/2014/main" id="{E0291365-9C77-B449-A7E3-E9957D892101}"/>
              </a:ext>
            </a:extLst>
          </p:cNvPr>
          <p:cNvCxnSpPr>
            <a:cxnSpLocks/>
          </p:cNvCxnSpPr>
          <p:nvPr/>
        </p:nvCxnSpPr>
        <p:spPr>
          <a:xfrm flipV="1">
            <a:off x="3618652" y="3181806"/>
            <a:ext cx="237084" cy="198910"/>
          </a:xfrm>
          <a:prstGeom prst="line">
            <a:avLst/>
          </a:prstGeom>
          <a:ln w="12700">
            <a:solidFill>
              <a:srgbClr val="C0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>
            <a:extLst>
              <a:ext uri="{FF2B5EF4-FFF2-40B4-BE49-F238E27FC236}">
                <a16:creationId xmlns:a16="http://schemas.microsoft.com/office/drawing/2014/main" id="{451ACE2A-36DF-4E44-8CF1-E30BD7EC7362}"/>
              </a:ext>
            </a:extLst>
          </p:cNvPr>
          <p:cNvCxnSpPr>
            <a:cxnSpLocks/>
          </p:cNvCxnSpPr>
          <p:nvPr/>
        </p:nvCxnSpPr>
        <p:spPr>
          <a:xfrm>
            <a:off x="3606676" y="3718238"/>
            <a:ext cx="1775776" cy="628230"/>
          </a:xfrm>
          <a:prstGeom prst="line">
            <a:avLst/>
          </a:prstGeom>
          <a:ln w="12700">
            <a:solidFill>
              <a:srgbClr val="C0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직선 연결선 102">
            <a:extLst>
              <a:ext uri="{FF2B5EF4-FFF2-40B4-BE49-F238E27FC236}">
                <a16:creationId xmlns:a16="http://schemas.microsoft.com/office/drawing/2014/main" id="{B9EDF43C-79BA-754D-AF5A-1E3990C9EDBC}"/>
              </a:ext>
            </a:extLst>
          </p:cNvPr>
          <p:cNvCxnSpPr>
            <a:cxnSpLocks/>
          </p:cNvCxnSpPr>
          <p:nvPr/>
        </p:nvCxnSpPr>
        <p:spPr>
          <a:xfrm>
            <a:off x="2912642" y="5052538"/>
            <a:ext cx="3813780" cy="0"/>
          </a:xfrm>
          <a:prstGeom prst="line">
            <a:avLst/>
          </a:prstGeom>
          <a:noFill/>
          <a:ln w="12700" cap="flat" cmpd="sng" algn="ctr">
            <a:solidFill>
              <a:schemeClr val="accent6"/>
            </a:solidFill>
            <a:prstDash val="dash"/>
            <a:miter lim="800000"/>
            <a:headEnd type="triangle" w="lg" len="lg"/>
            <a:tailEnd type="triangle" w="lg" len="lg"/>
          </a:ln>
          <a:effectLst/>
        </p:spPr>
      </p:cxnSp>
      <p:sp>
        <p:nvSpPr>
          <p:cNvPr id="82" name="TextBox 81">
            <a:extLst>
              <a:ext uri="{FF2B5EF4-FFF2-40B4-BE49-F238E27FC236}">
                <a16:creationId xmlns:a16="http://schemas.microsoft.com/office/drawing/2014/main" id="{3C1B9E7C-7E4C-C145-9ABC-6A9EAF425458}"/>
              </a:ext>
            </a:extLst>
          </p:cNvPr>
          <p:cNvSpPr txBox="1"/>
          <p:nvPr/>
        </p:nvSpPr>
        <p:spPr>
          <a:xfrm>
            <a:off x="4210864" y="4860014"/>
            <a:ext cx="1290747" cy="369332"/>
          </a:xfrm>
          <a:prstGeom prst="rect">
            <a:avLst/>
          </a:prstGeom>
          <a:solidFill>
            <a:sysClr val="window" lastClr="FFFFFF"/>
          </a:solidFill>
        </p:spPr>
        <p:txBody>
          <a:bodyPr wrap="square" lIns="0" tIns="0" rIns="0" bIns="0" rtlCol="0" anchor="ctr">
            <a:spAutoFit/>
          </a:bodyPr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2400" b="1" i="0" u="none" strike="noStrike" kern="0" cap="none" spc="0" normalizeH="0" baseline="0" noProof="0" dirty="0" err="1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rPr>
              <a:t>tRETRY</a:t>
            </a:r>
            <a:r>
              <a:rPr kumimoji="0" lang="en-US" altLang="ko-KR" sz="2400" b="1" i="0" u="none" strike="noStrike" kern="0" cap="none" spc="0" normalizeH="0" baseline="0" noProof="0" dirty="0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rPr>
              <a:t>’</a:t>
            </a:r>
            <a:endParaRPr kumimoji="0" lang="ko-KR" altLang="en-US" sz="2400" b="1" i="0" u="none" strike="noStrike" kern="0" cap="none" spc="0" normalizeH="0" baseline="0" noProof="0" dirty="0">
              <a:ln>
                <a:noFill/>
              </a:ln>
              <a:solidFill>
                <a:schemeClr val="accent6"/>
              </a:solidFill>
              <a:effectLst/>
              <a:uLnTx/>
              <a:uFillTx/>
              <a:latin typeface="Courier New" panose="02070309020205020404" pitchFamily="49" charset="0"/>
              <a:ea typeface="맑은 고딕" panose="020B0503020000020004" pitchFamily="34" charset="-127"/>
              <a:cs typeface="Courier New" panose="02070309020205020404" pitchFamily="49" charset="0"/>
            </a:endParaRPr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1641DAB0-2D02-3F4A-A4B4-CDBBBB781DE2}"/>
              </a:ext>
            </a:extLst>
          </p:cNvPr>
          <p:cNvSpPr txBox="1"/>
          <p:nvPr/>
        </p:nvSpPr>
        <p:spPr>
          <a:xfrm>
            <a:off x="3131291" y="5210762"/>
            <a:ext cx="3369843" cy="369332"/>
          </a:xfrm>
          <a:prstGeom prst="rect">
            <a:avLst/>
          </a:prstGeom>
          <a:solidFill>
            <a:sysClr val="window" lastClr="FFFFFF"/>
          </a:solidFill>
        </p:spPr>
        <p:txBody>
          <a:bodyPr wrap="square" lIns="0" tIns="0" rIns="0" bIns="0" rtlCol="0" anchor="ctr">
            <a:spAutoFit/>
          </a:bodyPr>
          <a:lstStyle/>
          <a:p>
            <a:pPr algn="ctr" defTabSz="457200">
              <a:defRPr/>
            </a:pPr>
            <a:r>
              <a:rPr kumimoji="0" lang="en-US" altLang="ko-KR" sz="2400" b="1" i="1" u="none" strike="noStrike" kern="0" cap="none" spc="0" normalizeH="0" baseline="0" noProof="0" dirty="0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rPr>
              <a:t>=</a:t>
            </a:r>
            <a:r>
              <a:rPr kumimoji="0" lang="en-US" altLang="ko-KR" sz="2400" b="1" i="1" u="none" strike="noStrike" kern="0" cap="none" spc="0" normalizeH="0" baseline="0" noProof="0" dirty="0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latin typeface="Helvetica" pitchFamily="2" charset="0"/>
                <a:ea typeface="맑은 고딕" panose="020B0503020000020004" pitchFamily="34" charset="-127"/>
                <a:cs typeface="Courier New" panose="02070309020205020404" pitchFamily="49" charset="0"/>
              </a:rPr>
              <a:t> </a:t>
            </a:r>
            <a:r>
              <a:rPr lang="en-US" altLang="ko-KR" sz="2400" b="1" i="1" kern="0" dirty="0">
                <a:solidFill>
                  <a:schemeClr val="accent6"/>
                </a:solidFill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rPr>
              <a:t>N×</a:t>
            </a:r>
            <a:r>
              <a:rPr kumimoji="0" lang="en-US" altLang="ko-KR" sz="2400" b="1" i="0" u="none" strike="noStrike" kern="0" cap="none" spc="0" normalizeH="0" baseline="0" noProof="0" dirty="0" err="1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rPr>
              <a:t>tR+tDMA</a:t>
            </a:r>
            <a:r>
              <a:rPr lang="en-US" altLang="ko-KR" sz="2400" b="1" kern="0" dirty="0">
                <a:solidFill>
                  <a:schemeClr val="accent6"/>
                </a:solidFill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rPr>
              <a:t>+</a:t>
            </a:r>
            <a:r>
              <a:rPr lang="en-US" altLang="ko-KR" sz="2400" b="1" kern="0" dirty="0" err="1">
                <a:solidFill>
                  <a:schemeClr val="accent6"/>
                </a:solidFill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rPr>
              <a:t>tECC</a:t>
            </a:r>
            <a:endParaRPr kumimoji="0" lang="ko-KR" altLang="en-US" sz="2400" b="1" i="0" u="none" strike="noStrike" kern="0" cap="none" spc="0" normalizeH="0" baseline="0" noProof="0" dirty="0">
              <a:ln>
                <a:noFill/>
              </a:ln>
              <a:solidFill>
                <a:schemeClr val="accent6"/>
              </a:solidFill>
              <a:effectLst/>
              <a:uLnTx/>
              <a:uFillTx/>
              <a:latin typeface="Courier New" panose="02070309020205020404" pitchFamily="49" charset="0"/>
              <a:ea typeface="맑은 고딕" panose="020B0503020000020004" pitchFamily="34" charset="-127"/>
              <a:cs typeface="Courier New" panose="02070309020205020404" pitchFamily="49" charset="0"/>
            </a:endParaRPr>
          </a:p>
        </p:txBody>
      </p:sp>
      <p:cxnSp>
        <p:nvCxnSpPr>
          <p:cNvPr id="104" name="직선 연결선 102">
            <a:extLst>
              <a:ext uri="{FF2B5EF4-FFF2-40B4-BE49-F238E27FC236}">
                <a16:creationId xmlns:a16="http://schemas.microsoft.com/office/drawing/2014/main" id="{F7D9735F-36B6-2C41-BA18-BFF232D19B79}"/>
              </a:ext>
            </a:extLst>
          </p:cNvPr>
          <p:cNvCxnSpPr>
            <a:cxnSpLocks/>
          </p:cNvCxnSpPr>
          <p:nvPr/>
        </p:nvCxnSpPr>
        <p:spPr>
          <a:xfrm>
            <a:off x="6726422" y="5052538"/>
            <a:ext cx="990698" cy="0"/>
          </a:xfrm>
          <a:prstGeom prst="line">
            <a:avLst/>
          </a:prstGeom>
          <a:noFill/>
          <a:ln w="12700" cap="flat" cmpd="sng" algn="ctr">
            <a:solidFill>
              <a:srgbClr val="00B0F0"/>
            </a:solidFill>
            <a:prstDash val="dash"/>
            <a:miter lim="800000"/>
            <a:headEnd type="triangle" w="lg" len="lg"/>
            <a:tailEnd type="triangle" w="lg" len="lg"/>
          </a:ln>
          <a:effectLst/>
        </p:spPr>
      </p:cxnSp>
      <p:sp>
        <p:nvSpPr>
          <p:cNvPr id="105" name="TextBox 104">
            <a:extLst>
              <a:ext uri="{FF2B5EF4-FFF2-40B4-BE49-F238E27FC236}">
                <a16:creationId xmlns:a16="http://schemas.microsoft.com/office/drawing/2014/main" id="{9BF8467C-98A9-BF4B-8F85-72AD2738FA98}"/>
              </a:ext>
            </a:extLst>
          </p:cNvPr>
          <p:cNvSpPr txBox="1"/>
          <p:nvPr/>
        </p:nvSpPr>
        <p:spPr>
          <a:xfrm>
            <a:off x="5868144" y="5210616"/>
            <a:ext cx="2630438" cy="738664"/>
          </a:xfrm>
          <a:prstGeom prst="rect">
            <a:avLst/>
          </a:prstGeom>
          <a:noFill/>
        </p:spPr>
        <p:txBody>
          <a:bodyPr wrap="square" lIns="72000" tIns="0" rIns="0" bIns="0" rtlCol="0" anchor="ctr">
            <a:spAutoFit/>
          </a:bodyPr>
          <a:lstStyle/>
          <a:p>
            <a:pPr algn="ctr" defTabSz="457200"/>
            <a:r>
              <a:rPr lang="en-US" altLang="ko-KR" sz="2400" b="1" i="1" dirty="0">
                <a:solidFill>
                  <a:srgbClr val="00B0F0"/>
                </a:solidFill>
                <a:latin typeface="Cambria" panose="02040503050406030204" pitchFamily="18" charset="0"/>
                <a:ea typeface="맑은 고딕" panose="020B0503020000020004" pitchFamily="34" charset="-127"/>
                <a:cs typeface="Times New Roman" panose="02020603050405020304" pitchFamily="18" charset="0"/>
              </a:rPr>
              <a:t>Latency</a:t>
            </a:r>
            <a:br>
              <a:rPr lang="en-US" altLang="ko-KR" sz="2400" b="1" i="1" dirty="0">
                <a:solidFill>
                  <a:srgbClr val="00B0F0"/>
                </a:solidFill>
                <a:latin typeface="Cambria" panose="02040503050406030204" pitchFamily="18" charset="0"/>
                <a:ea typeface="맑은 고딕" panose="020B0503020000020004" pitchFamily="34" charset="-127"/>
                <a:cs typeface="Times New Roman" panose="02020603050405020304" pitchFamily="18" charset="0"/>
              </a:rPr>
            </a:br>
            <a:r>
              <a:rPr lang="en-US" altLang="ko-KR" sz="2400" b="1" i="1" dirty="0">
                <a:solidFill>
                  <a:srgbClr val="00B0F0"/>
                </a:solidFill>
                <a:latin typeface="Cambria" panose="02040503050406030204" pitchFamily="18" charset="0"/>
                <a:ea typeface="맑은 고딕" panose="020B0503020000020004" pitchFamily="34" charset="-127"/>
                <a:cs typeface="Times New Roman" panose="02020603050405020304" pitchFamily="18" charset="0"/>
              </a:rPr>
              <a:t> reduction</a:t>
            </a:r>
            <a:endParaRPr lang="ko-KR" altLang="en-US" sz="2400" b="1" i="1" dirty="0">
              <a:solidFill>
                <a:srgbClr val="00B0F0"/>
              </a:solidFill>
              <a:latin typeface="Calibri" panose="020F0502020204030204" pitchFamily="34" charset="0"/>
              <a:ea typeface="맑은 고딕" panose="020B0503020000020004" pitchFamily="34" charset="-127"/>
              <a:cs typeface="Calibri" panose="020F0502020204030204" pitchFamily="34" charset="0"/>
            </a:endParaRPr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B8DD5BEE-5DD1-7E4A-A787-F6F2E4379345}"/>
              </a:ext>
            </a:extLst>
          </p:cNvPr>
          <p:cNvSpPr/>
          <p:nvPr/>
        </p:nvSpPr>
        <p:spPr>
          <a:xfrm>
            <a:off x="-14601" y="5230293"/>
            <a:ext cx="9144000" cy="1223043"/>
          </a:xfrm>
          <a:prstGeom prst="rect">
            <a:avLst/>
          </a:prstGeom>
          <a:solidFill>
            <a:srgbClr val="FFEEE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Helvetica" pitchFamily="2" charset="0"/>
              </a:rPr>
              <a:t>PR</a:t>
            </a:r>
            <a:r>
              <a:rPr lang="en-US" sz="3200" baseline="30000" dirty="0">
                <a:solidFill>
                  <a:schemeClr val="tx1"/>
                </a:solidFill>
                <a:latin typeface="Helvetica" pitchFamily="2" charset="0"/>
              </a:rPr>
              <a:t>2</a:t>
            </a:r>
            <a:r>
              <a:rPr lang="en-US" sz="3200" dirty="0">
                <a:solidFill>
                  <a:schemeClr val="tx1"/>
                </a:solidFill>
                <a:latin typeface="Helvetica" pitchFamily="2" charset="0"/>
              </a:rPr>
              <a:t>: Removes </a:t>
            </a:r>
            <a:r>
              <a:rPr lang="en-US" sz="3200" dirty="0" err="1">
                <a:solidFill>
                  <a:schemeClr val="tx1"/>
                </a:solidFill>
                <a:latin typeface="Courier" pitchFamily="2" charset="0"/>
                <a:cs typeface="Courier New" panose="02070309020205020404" pitchFamily="49" charset="0"/>
              </a:rPr>
              <a:t>tDMA</a:t>
            </a:r>
            <a:r>
              <a:rPr lang="en-US" sz="3200" dirty="0">
                <a:solidFill>
                  <a:schemeClr val="tx1"/>
                </a:solidFill>
                <a:latin typeface="Helvetica" pitchFamily="2" charset="0"/>
              </a:rPr>
              <a:t> &amp; </a:t>
            </a:r>
            <a:r>
              <a:rPr lang="en-US" sz="3200" dirty="0" err="1">
                <a:solidFill>
                  <a:schemeClr val="tx1"/>
                </a:solidFill>
                <a:latin typeface="Courier" pitchFamily="2" charset="0"/>
              </a:rPr>
              <a:t>tECC</a:t>
            </a:r>
            <a:r>
              <a:rPr lang="en-US" sz="3200" dirty="0">
                <a:solidFill>
                  <a:schemeClr val="tx1"/>
                </a:solidFill>
                <a:latin typeface="Helvetica" pitchFamily="2" charset="0"/>
              </a:rPr>
              <a:t> </a:t>
            </a:r>
            <a:br>
              <a:rPr lang="en-US" sz="3200" dirty="0">
                <a:solidFill>
                  <a:schemeClr val="tx1"/>
                </a:solidFill>
                <a:latin typeface="Helvetica" pitchFamily="2" charset="0"/>
              </a:rPr>
            </a:br>
            <a:r>
              <a:rPr lang="en-US" sz="3200" dirty="0">
                <a:solidFill>
                  <a:schemeClr val="tx1"/>
                </a:solidFill>
                <a:latin typeface="Helvetica" pitchFamily="2" charset="0"/>
              </a:rPr>
              <a:t>(</a:t>
            </a:r>
            <a:r>
              <a:rPr lang="en-US" sz="3200" dirty="0">
                <a:solidFill>
                  <a:srgbClr val="C00000"/>
                </a:solidFill>
                <a:latin typeface="Helvetica" pitchFamily="2" charset="0"/>
              </a:rPr>
              <a:t>~30% of each retry step</a:t>
            </a:r>
            <a:r>
              <a:rPr lang="en-US" sz="3200" dirty="0">
                <a:solidFill>
                  <a:schemeClr val="tx1"/>
                </a:solidFill>
                <a:latin typeface="Helvetica" pitchFamily="2" charset="0"/>
              </a:rPr>
              <a:t>) from the </a:t>
            </a:r>
            <a:r>
              <a:rPr lang="en-US" sz="3200" dirty="0">
                <a:solidFill>
                  <a:srgbClr val="C00000"/>
                </a:solidFill>
                <a:latin typeface="Helvetica" pitchFamily="2" charset="0"/>
              </a:rPr>
              <a:t>critical path</a:t>
            </a:r>
            <a:endParaRPr lang="en-CH" sz="3200" dirty="0">
              <a:solidFill>
                <a:srgbClr val="C00000"/>
              </a:solidFill>
              <a:latin typeface="Helvetica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164356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0DD1AC-8398-8B47-99A7-FD2626BFE0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H" dirty="0"/>
              <a:t>Talk Outline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F428B04-7DFB-BE49-AB96-B9D22F0C75D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14</a:t>
            </a:fld>
            <a:endParaRPr lang="en-US" altLang="en-US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210DBA6E-2BB1-394E-8FD6-212EEB70BDD6}"/>
              </a:ext>
            </a:extLst>
          </p:cNvPr>
          <p:cNvSpPr txBox="1">
            <a:spLocks/>
          </p:cNvSpPr>
          <p:nvPr/>
        </p:nvSpPr>
        <p:spPr bwMode="auto">
          <a:xfrm>
            <a:off x="233362" y="760206"/>
            <a:ext cx="8610600" cy="56802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45720" numCol="1" anchor="ctr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itchFamily="2" charset="2"/>
              <a:buChar char="n"/>
              <a:defRPr sz="2200">
                <a:solidFill>
                  <a:schemeClr val="tx1"/>
                </a:solidFill>
                <a:latin typeface="Helvetica" pitchFamily="2" charset="0"/>
                <a:ea typeface="+mn-ea"/>
                <a:cs typeface="+mn-cs"/>
              </a:defRPr>
            </a:lvl1pPr>
            <a:lvl2pPr marL="669925" indent="-32543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itchFamily="2" charset="2"/>
              <a:buChar char="q"/>
              <a:defRPr sz="2000">
                <a:solidFill>
                  <a:schemeClr val="tx1"/>
                </a:solidFill>
                <a:latin typeface="Helvetica" pitchFamily="2" charset="0"/>
              </a:defRPr>
            </a:lvl2pPr>
            <a:lvl3pPr marL="1022350" indent="-35083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Helvetica" pitchFamily="2" charset="0"/>
              </a:defRPr>
            </a:lvl3pPr>
            <a:lvl4pPr marL="1339850" indent="-31591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q"/>
              <a:defRPr sz="2000">
                <a:solidFill>
                  <a:schemeClr val="tx1"/>
                </a:solidFill>
                <a:latin typeface="Helvetica" pitchFamily="2" charset="0"/>
              </a:defRPr>
            </a:lvl4pPr>
            <a:lvl5pPr marL="1681163" indent="-339725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Helvetica" pitchFamily="2" charset="0"/>
              </a:defRPr>
            </a:lvl5pPr>
            <a:lvl6pPr marL="2138363" indent="-339725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+mn-lt"/>
              </a:defRPr>
            </a:lvl6pPr>
            <a:lvl7pPr marL="2595563" indent="-339725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+mn-lt"/>
              </a:defRPr>
            </a:lvl7pPr>
            <a:lvl8pPr marL="3052763" indent="-339725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+mn-lt"/>
              </a:defRPr>
            </a:lvl8pPr>
            <a:lvl9pPr marL="3509963" indent="-339725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CH" sz="2800" kern="0" dirty="0">
                <a:solidFill>
                  <a:schemeClr val="bg1">
                    <a:lumMod val="65000"/>
                  </a:schemeClr>
                </a:solidFill>
              </a:rPr>
              <a:t>Read-Retry in Modern NAND Flash-Based SSDs</a:t>
            </a:r>
          </a:p>
          <a:p>
            <a:pPr marL="344487" lvl="1" indent="0">
              <a:buFont typeface="Wingdings" pitchFamily="2" charset="2"/>
              <a:buNone/>
            </a:pPr>
            <a:endParaRPr lang="en-CH" sz="2800" kern="0" dirty="0"/>
          </a:p>
          <a:p>
            <a:pPr marL="344487" lvl="1" indent="0">
              <a:buFont typeface="Wingdings" pitchFamily="2" charset="2"/>
              <a:buNone/>
            </a:pPr>
            <a:endParaRPr lang="en-CH" sz="1500" kern="0" dirty="0"/>
          </a:p>
          <a:p>
            <a:r>
              <a:rPr lang="en-CH" sz="2800" kern="0" dirty="0">
                <a:solidFill>
                  <a:schemeClr val="bg1">
                    <a:lumMod val="65000"/>
                  </a:schemeClr>
                </a:solidFill>
              </a:rPr>
              <a:t>PR</a:t>
            </a:r>
            <a:r>
              <a:rPr lang="en-CH" sz="2800" kern="0" baseline="30000" dirty="0">
                <a:solidFill>
                  <a:schemeClr val="bg1">
                    <a:lumMod val="65000"/>
                  </a:schemeClr>
                </a:solidFill>
              </a:rPr>
              <a:t>2</a:t>
            </a:r>
            <a:r>
              <a:rPr lang="en-CH" sz="2800" kern="0" dirty="0">
                <a:solidFill>
                  <a:schemeClr val="bg1">
                    <a:lumMod val="65000"/>
                  </a:schemeClr>
                </a:solidFill>
              </a:rPr>
              <a:t>: Pipelined Read-Retry</a:t>
            </a:r>
          </a:p>
          <a:p>
            <a:endParaRPr lang="en-CH" sz="2800" kern="0" dirty="0">
              <a:solidFill>
                <a:schemeClr val="bg1">
                  <a:lumMod val="65000"/>
                </a:schemeClr>
              </a:solidFill>
            </a:endParaRPr>
          </a:p>
          <a:p>
            <a:endParaRPr lang="en-CH" sz="1500" kern="0" dirty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en-CH" sz="2800" kern="0" dirty="0"/>
              <a:t>AR</a:t>
            </a:r>
            <a:r>
              <a:rPr lang="en-CH" sz="2800" kern="0" baseline="30000" dirty="0"/>
              <a:t>2</a:t>
            </a:r>
            <a:r>
              <a:rPr lang="en-CH" sz="2800" kern="0" dirty="0"/>
              <a:t>: Adaptive Read-Retry</a:t>
            </a:r>
          </a:p>
          <a:p>
            <a:endParaRPr lang="en-CH" sz="2800" kern="0" dirty="0">
              <a:solidFill>
                <a:schemeClr val="bg1">
                  <a:lumMod val="65000"/>
                </a:schemeClr>
              </a:solidFill>
            </a:endParaRPr>
          </a:p>
          <a:p>
            <a:endParaRPr lang="en-CH" sz="1500" kern="0" dirty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en-CH" sz="2800" kern="0" dirty="0">
                <a:solidFill>
                  <a:schemeClr val="bg1">
                    <a:lumMod val="65000"/>
                  </a:schemeClr>
                </a:solidFill>
              </a:rPr>
              <a:t>Evaluation Results</a:t>
            </a:r>
          </a:p>
        </p:txBody>
      </p:sp>
    </p:spTree>
    <p:extLst>
      <p:ext uri="{BB962C8B-B14F-4D97-AF65-F5344CB8AC3E}">
        <p14:creationId xmlns:p14="http://schemas.microsoft.com/office/powerpoint/2010/main" val="1673957160"/>
      </p:ext>
    </p:extLst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C0B64D-B249-704A-AB40-CD24AF2F20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H" dirty="0"/>
              <a:t>AR</a:t>
            </a:r>
            <a:r>
              <a:rPr lang="en-CH" baseline="30000" dirty="0"/>
              <a:t>2</a:t>
            </a:r>
            <a:r>
              <a:rPr lang="en-CH" dirty="0"/>
              <a:t>: </a:t>
            </a:r>
            <a:r>
              <a:rPr lang="en-CH" u="sng" dirty="0"/>
              <a:t>A</a:t>
            </a:r>
            <a:r>
              <a:rPr lang="en-CH" dirty="0"/>
              <a:t>daptive </a:t>
            </a:r>
            <a:r>
              <a:rPr lang="en-CH" u="sng" dirty="0"/>
              <a:t>R</a:t>
            </a:r>
            <a:r>
              <a:rPr lang="en-CH" dirty="0"/>
              <a:t>ead-</a:t>
            </a:r>
            <a:r>
              <a:rPr lang="en-CH" u="sng" dirty="0"/>
              <a:t>R</a:t>
            </a:r>
            <a:r>
              <a:rPr lang="en-CH" dirty="0"/>
              <a:t>etry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C400A33-446A-F942-9F83-5543CCBC7C7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15</a:t>
            </a:fld>
            <a:endParaRPr lang="en-US" altLang="en-US"/>
          </a:p>
        </p:txBody>
      </p:sp>
      <p:sp>
        <p:nvSpPr>
          <p:cNvPr id="98" name="TextBox 97">
            <a:extLst>
              <a:ext uri="{FF2B5EF4-FFF2-40B4-BE49-F238E27FC236}">
                <a16:creationId xmlns:a16="http://schemas.microsoft.com/office/drawing/2014/main" id="{51372EC4-7D9C-E846-B7BB-771C5B44D230}"/>
              </a:ext>
            </a:extLst>
          </p:cNvPr>
          <p:cNvSpPr txBox="1"/>
          <p:nvPr/>
        </p:nvSpPr>
        <p:spPr>
          <a:xfrm>
            <a:off x="921583" y="1879693"/>
            <a:ext cx="2358960" cy="369332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 defTabSz="457200"/>
            <a:r>
              <a:rPr lang="en-US" altLang="ko-KR" sz="2400" b="1" dirty="0" err="1">
                <a:solidFill>
                  <a:schemeClr val="accent6"/>
                </a:solidFill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rPr>
              <a:t>tR</a:t>
            </a:r>
            <a:endParaRPr lang="ko-KR" altLang="en-US" sz="2400" b="1" dirty="0">
              <a:solidFill>
                <a:schemeClr val="accent6"/>
              </a:solidFill>
              <a:latin typeface="Courier New" panose="02070309020205020404" pitchFamily="49" charset="0"/>
              <a:ea typeface="맑은 고딕" panose="020B0503020000020004" pitchFamily="34" charset="-127"/>
              <a:cs typeface="Courier New" panose="02070309020205020404" pitchFamily="49" charset="0"/>
            </a:endParaRPr>
          </a:p>
        </p:txBody>
      </p:sp>
      <p:sp>
        <p:nvSpPr>
          <p:cNvPr id="116" name="TextBox 115">
            <a:extLst>
              <a:ext uri="{FF2B5EF4-FFF2-40B4-BE49-F238E27FC236}">
                <a16:creationId xmlns:a16="http://schemas.microsoft.com/office/drawing/2014/main" id="{BFAEE985-E258-8944-A69B-62805BEEE86E}"/>
              </a:ext>
            </a:extLst>
          </p:cNvPr>
          <p:cNvSpPr txBox="1"/>
          <p:nvPr/>
        </p:nvSpPr>
        <p:spPr>
          <a:xfrm>
            <a:off x="2643134" y="1879693"/>
            <a:ext cx="974977" cy="369332"/>
          </a:xfrm>
          <a:prstGeom prst="rect">
            <a:avLst/>
          </a:prstGeom>
          <a:noFill/>
        </p:spPr>
        <p:txBody>
          <a:bodyPr wrap="square" lIns="72000" tIns="0" rIns="0" bIns="0" rtlCol="0" anchor="ctr">
            <a:spAutoFit/>
          </a:bodyPr>
          <a:lstStyle/>
          <a:p>
            <a:pPr algn="ctr" defTabSz="457200"/>
            <a:r>
              <a:rPr lang="en-US" altLang="ko-KR" sz="2400" b="1" dirty="0" err="1">
                <a:solidFill>
                  <a:srgbClr val="D77A0B"/>
                </a:solidFill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rPr>
              <a:t>tECC</a:t>
            </a:r>
            <a:endParaRPr lang="ko-KR" altLang="en-US" sz="2400" b="1" dirty="0">
              <a:solidFill>
                <a:srgbClr val="D77A0B"/>
              </a:solidFill>
              <a:latin typeface="Courier New" panose="02070309020205020404" pitchFamily="49" charset="0"/>
              <a:ea typeface="맑은 고딕" panose="020B0503020000020004" pitchFamily="34" charset="-127"/>
              <a:cs typeface="Courier New" panose="02070309020205020404" pitchFamily="49" charset="0"/>
            </a:endParaRPr>
          </a:p>
        </p:txBody>
      </p:sp>
      <p:sp>
        <p:nvSpPr>
          <p:cNvPr id="101" name="TextBox 100">
            <a:extLst>
              <a:ext uri="{FF2B5EF4-FFF2-40B4-BE49-F238E27FC236}">
                <a16:creationId xmlns:a16="http://schemas.microsoft.com/office/drawing/2014/main" id="{390099A3-7D5B-E94B-8113-BB584A809C6C}"/>
              </a:ext>
            </a:extLst>
          </p:cNvPr>
          <p:cNvSpPr txBox="1"/>
          <p:nvPr/>
        </p:nvSpPr>
        <p:spPr>
          <a:xfrm>
            <a:off x="1000176" y="1556792"/>
            <a:ext cx="3139776" cy="369332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 defTabSz="457200"/>
            <a:r>
              <a:rPr lang="en-US" altLang="ko-KR" sz="2400" b="1" dirty="0" err="1">
                <a:solidFill>
                  <a:schemeClr val="accent1"/>
                </a:solidFill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rPr>
              <a:t>tDMA</a:t>
            </a:r>
            <a:endParaRPr lang="ko-KR" altLang="en-US" sz="2400" b="1" dirty="0">
              <a:solidFill>
                <a:schemeClr val="accent1"/>
              </a:solidFill>
              <a:latin typeface="Courier New" panose="02070309020205020404" pitchFamily="49" charset="0"/>
              <a:ea typeface="맑은 고딕" panose="020B0503020000020004" pitchFamily="34" charset="-127"/>
              <a:cs typeface="Courier New" panose="02070309020205020404" pitchFamily="49" charset="0"/>
            </a:endParaRPr>
          </a:p>
        </p:txBody>
      </p:sp>
      <p:sp>
        <p:nvSpPr>
          <p:cNvPr id="121" name="TextBox 120">
            <a:extLst>
              <a:ext uri="{FF2B5EF4-FFF2-40B4-BE49-F238E27FC236}">
                <a16:creationId xmlns:a16="http://schemas.microsoft.com/office/drawing/2014/main" id="{20DEB8DB-E78C-F04D-A7F9-CF4B9DF3D77F}"/>
              </a:ext>
            </a:extLst>
          </p:cNvPr>
          <p:cNvSpPr txBox="1"/>
          <p:nvPr/>
        </p:nvSpPr>
        <p:spPr>
          <a:xfrm>
            <a:off x="5317052" y="1582747"/>
            <a:ext cx="3953635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 latinLnBrk="0"/>
            <a:r>
              <a:rPr lang="en-US" sz="2400" b="1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ECC Capability</a:t>
            </a:r>
            <a:r>
              <a:rPr lang="en-US" sz="2400" b="1" i="1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C</a:t>
            </a:r>
            <a:r>
              <a:rPr lang="en-US" sz="2400" b="1" baseline="-25000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ECC</a:t>
            </a:r>
            <a:r>
              <a:rPr lang="en-US" sz="2400" b="1" i="1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= 72</a:t>
            </a:r>
          </a:p>
        </p:txBody>
      </p:sp>
      <p:sp>
        <p:nvSpPr>
          <p:cNvPr id="49" name="직사각형 77">
            <a:extLst>
              <a:ext uri="{FF2B5EF4-FFF2-40B4-BE49-F238E27FC236}">
                <a16:creationId xmlns:a16="http://schemas.microsoft.com/office/drawing/2014/main" id="{1F1D0332-9776-F74F-BAA6-FBDCCA96B77D}"/>
              </a:ext>
            </a:extLst>
          </p:cNvPr>
          <p:cNvSpPr/>
          <p:nvPr/>
        </p:nvSpPr>
        <p:spPr>
          <a:xfrm>
            <a:off x="1119519" y="2312302"/>
            <a:ext cx="790882" cy="538368"/>
          </a:xfrm>
          <a:prstGeom prst="rect">
            <a:avLst/>
          </a:prstGeom>
          <a:solidFill>
            <a:sysClr val="window" lastClr="FFFFFF"/>
          </a:solidFill>
          <a:ln w="19050" cap="flat" cmpd="sng" algn="ctr">
            <a:noFill/>
            <a:prstDash val="solid"/>
            <a:miter lim="800000"/>
          </a:ln>
          <a:effectLst/>
        </p:spPr>
        <p:txBody>
          <a:bodyPr lIns="0" rIns="0"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ea typeface="맑은 고딕" panose="020B0503020000020004" pitchFamily="34" charset="-127"/>
              <a:cs typeface="Courier New" panose="02070309020205020404" pitchFamily="49" charset="0"/>
            </a:endParaRP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5A86C21B-F826-F04B-B6B5-23950E2E520E}"/>
              </a:ext>
            </a:extLst>
          </p:cNvPr>
          <p:cNvSpPr txBox="1"/>
          <p:nvPr/>
        </p:nvSpPr>
        <p:spPr>
          <a:xfrm>
            <a:off x="-117071" y="2827453"/>
            <a:ext cx="1633294" cy="369332"/>
          </a:xfrm>
          <a:prstGeom prst="rect">
            <a:avLst/>
          </a:prstGeom>
          <a:noFill/>
        </p:spPr>
        <p:txBody>
          <a:bodyPr wrap="square" lIns="72000" tIns="0" rIns="0" bIns="0" rtlCol="0" anchor="ctr">
            <a:spAutoFit/>
          </a:bodyPr>
          <a:lstStyle/>
          <a:p>
            <a:pPr algn="ctr" defTabSz="457200"/>
            <a:r>
              <a:rPr lang="en-US" altLang="ko-KR" sz="2400" b="1" dirty="0">
                <a:solidFill>
                  <a:prstClr val="black"/>
                </a:solidFill>
                <a:latin typeface="Cambria" panose="02040503050406030204" pitchFamily="18" charset="0"/>
                <a:ea typeface="맑은 고딕" panose="020B0503020000020004" pitchFamily="34" charset="-127"/>
                <a:cs typeface="Times New Roman" panose="02020603050405020304" pitchFamily="18" charset="0"/>
              </a:rPr>
              <a:t>RR1</a:t>
            </a:r>
            <a:endParaRPr lang="ko-KR" altLang="en-US" sz="2400" b="1" i="1" dirty="0">
              <a:solidFill>
                <a:prstClr val="black"/>
              </a:solidFill>
              <a:latin typeface="Calibri" panose="020F0502020204030204" pitchFamily="34" charset="0"/>
              <a:ea typeface="맑은 고딕" panose="020B0503020000020004" pitchFamily="34" charset="-127"/>
              <a:cs typeface="Calibri" panose="020F0502020204030204" pitchFamily="34" charset="0"/>
            </a:endParaRP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0C0A287A-5547-9A42-AC0D-47460CC3A15C}"/>
              </a:ext>
            </a:extLst>
          </p:cNvPr>
          <p:cNvSpPr txBox="1"/>
          <p:nvPr/>
        </p:nvSpPr>
        <p:spPr>
          <a:xfrm>
            <a:off x="-612576" y="3995264"/>
            <a:ext cx="2630438" cy="369332"/>
          </a:xfrm>
          <a:prstGeom prst="rect">
            <a:avLst/>
          </a:prstGeom>
          <a:noFill/>
        </p:spPr>
        <p:txBody>
          <a:bodyPr wrap="square" lIns="72000" tIns="0" rIns="0" bIns="0" rtlCol="0" anchor="ctr">
            <a:spAutoFit/>
          </a:bodyPr>
          <a:lstStyle/>
          <a:p>
            <a:pPr algn="ctr" defTabSz="457200"/>
            <a:r>
              <a:rPr lang="en-US" altLang="ko-KR" sz="2400" b="1" dirty="0">
                <a:solidFill>
                  <a:prstClr val="black"/>
                </a:solidFill>
                <a:latin typeface="Cambria" panose="02040503050406030204" pitchFamily="18" charset="0"/>
                <a:ea typeface="맑은 고딕" panose="020B0503020000020004" pitchFamily="34" charset="-127"/>
                <a:cs typeface="Times New Roman" panose="02020603050405020304" pitchFamily="18" charset="0"/>
              </a:rPr>
              <a:t>RR</a:t>
            </a:r>
            <a:r>
              <a:rPr lang="en-US" altLang="ko-KR" sz="2400" b="1" i="1" dirty="0">
                <a:solidFill>
                  <a:prstClr val="black"/>
                </a:solidFill>
                <a:latin typeface="Cambria" panose="02040503050406030204" pitchFamily="18" charset="0"/>
                <a:ea typeface="맑은 고딕" panose="020B0503020000020004" pitchFamily="34" charset="-127"/>
                <a:cs typeface="Times New Roman" panose="02020603050405020304" pitchFamily="18" charset="0"/>
              </a:rPr>
              <a:t>(N – 1)</a:t>
            </a:r>
            <a:endParaRPr lang="ko-KR" altLang="en-US" sz="2400" b="1" i="1" dirty="0">
              <a:solidFill>
                <a:prstClr val="black"/>
              </a:solidFill>
              <a:latin typeface="Calibri" panose="020F0502020204030204" pitchFamily="34" charset="0"/>
              <a:ea typeface="맑은 고딕" panose="020B0503020000020004" pitchFamily="34" charset="-127"/>
              <a:cs typeface="Calibri" panose="020F0502020204030204" pitchFamily="34" charset="0"/>
            </a:endParaRP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8659A1C8-F736-EF40-AFBC-85B780BC3A6D}"/>
              </a:ext>
            </a:extLst>
          </p:cNvPr>
          <p:cNvSpPr txBox="1"/>
          <p:nvPr/>
        </p:nvSpPr>
        <p:spPr>
          <a:xfrm>
            <a:off x="-612576" y="4382107"/>
            <a:ext cx="2630438" cy="369332"/>
          </a:xfrm>
          <a:prstGeom prst="rect">
            <a:avLst/>
          </a:prstGeom>
          <a:noFill/>
        </p:spPr>
        <p:txBody>
          <a:bodyPr wrap="square" lIns="72000" tIns="0" rIns="0" bIns="0" rtlCol="0" anchor="ctr">
            <a:spAutoFit/>
          </a:bodyPr>
          <a:lstStyle/>
          <a:p>
            <a:pPr algn="ctr" defTabSz="457200"/>
            <a:r>
              <a:rPr lang="en-US" altLang="ko-KR" sz="2400" b="1" dirty="0">
                <a:solidFill>
                  <a:prstClr val="black"/>
                </a:solidFill>
                <a:latin typeface="Cambria" panose="02040503050406030204" pitchFamily="18" charset="0"/>
                <a:ea typeface="맑은 고딕" panose="020B0503020000020004" pitchFamily="34" charset="-127"/>
                <a:cs typeface="Times New Roman" panose="02020603050405020304" pitchFamily="18" charset="0"/>
              </a:rPr>
              <a:t>RR</a:t>
            </a:r>
            <a:r>
              <a:rPr lang="en-US" altLang="ko-KR" sz="2400" b="1" i="1" dirty="0">
                <a:solidFill>
                  <a:prstClr val="black"/>
                </a:solidFill>
                <a:latin typeface="Cambria" panose="02040503050406030204" pitchFamily="18" charset="0"/>
                <a:ea typeface="맑은 고딕" panose="020B0503020000020004" pitchFamily="34" charset="-127"/>
                <a:cs typeface="Times New Roman" panose="02020603050405020304" pitchFamily="18" charset="0"/>
              </a:rPr>
              <a:t>N </a:t>
            </a:r>
            <a:endParaRPr lang="ko-KR" altLang="en-US" sz="2400" b="1" i="1" dirty="0">
              <a:solidFill>
                <a:prstClr val="black"/>
              </a:solidFill>
              <a:latin typeface="Calibri" panose="020F0502020204030204" pitchFamily="34" charset="0"/>
              <a:ea typeface="맑은 고딕" panose="020B0503020000020004" pitchFamily="34" charset="-127"/>
              <a:cs typeface="Calibri" panose="020F0502020204030204" pitchFamily="34" charset="0"/>
            </a:endParaRPr>
          </a:p>
        </p:txBody>
      </p:sp>
      <p:sp>
        <p:nvSpPr>
          <p:cNvPr id="54" name="직사각형 97">
            <a:extLst>
              <a:ext uri="{FF2B5EF4-FFF2-40B4-BE49-F238E27FC236}">
                <a16:creationId xmlns:a16="http://schemas.microsoft.com/office/drawing/2014/main" id="{06CB87D3-188A-C345-9600-BBFAC0837C6A}"/>
              </a:ext>
            </a:extLst>
          </p:cNvPr>
          <p:cNvSpPr/>
          <p:nvPr/>
        </p:nvSpPr>
        <p:spPr>
          <a:xfrm rot="5460000">
            <a:off x="502029" y="3547884"/>
            <a:ext cx="388773" cy="610249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  <a:effectLst/>
        </p:spPr>
        <p:txBody>
          <a:bodyPr lIns="0" tIns="0" rIns="0" bIns="0"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맑은 고딕" panose="020B0503020000020004" pitchFamily="34" charset="-127"/>
                <a:cs typeface="+mn-cs"/>
              </a:rPr>
              <a:t>⋯</a:t>
            </a:r>
            <a:endParaRPr kumimoji="0" lang="ko-KR" altLang="en-US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맑은 고딕" panose="020B0503020000020004" pitchFamily="34" charset="-127"/>
              <a:cs typeface="+mn-cs"/>
            </a:endParaRPr>
          </a:p>
        </p:txBody>
      </p:sp>
      <p:grpSp>
        <p:nvGrpSpPr>
          <p:cNvPr id="64" name="그룹 45">
            <a:extLst>
              <a:ext uri="{FF2B5EF4-FFF2-40B4-BE49-F238E27FC236}">
                <a16:creationId xmlns:a16="http://schemas.microsoft.com/office/drawing/2014/main" id="{F1485BDF-EB06-7E4E-B1FE-802D6C5365E3}"/>
              </a:ext>
            </a:extLst>
          </p:cNvPr>
          <p:cNvGrpSpPr/>
          <p:nvPr/>
        </p:nvGrpSpPr>
        <p:grpSpPr>
          <a:xfrm>
            <a:off x="2900546" y="2790102"/>
            <a:ext cx="1388022" cy="404485"/>
            <a:chOff x="1874519" y="3830320"/>
            <a:chExt cx="4230088" cy="275440"/>
          </a:xfrm>
        </p:grpSpPr>
        <p:sp>
          <p:nvSpPr>
            <p:cNvPr id="65" name="직사각형 46">
              <a:extLst>
                <a:ext uri="{FF2B5EF4-FFF2-40B4-BE49-F238E27FC236}">
                  <a16:creationId xmlns:a16="http://schemas.microsoft.com/office/drawing/2014/main" id="{A68CBBA6-3C81-A540-A253-0BDCE8989A3D}"/>
                </a:ext>
              </a:extLst>
            </p:cNvPr>
            <p:cNvSpPr/>
            <p:nvPr/>
          </p:nvSpPr>
          <p:spPr>
            <a:xfrm>
              <a:off x="1874519" y="3830320"/>
              <a:ext cx="2920999" cy="275440"/>
            </a:xfrm>
            <a:prstGeom prst="rect">
              <a:avLst/>
            </a:prstGeom>
            <a:solidFill>
              <a:srgbClr val="70AD47">
                <a:lumMod val="20000"/>
                <a:lumOff val="80000"/>
              </a:srgbClr>
            </a:solidFill>
            <a:ln w="15875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lIns="0" rIns="0"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endParaRPr>
            </a:p>
          </p:txBody>
        </p:sp>
        <p:sp>
          <p:nvSpPr>
            <p:cNvPr id="66" name="직사각형 47">
              <a:extLst>
                <a:ext uri="{FF2B5EF4-FFF2-40B4-BE49-F238E27FC236}">
                  <a16:creationId xmlns:a16="http://schemas.microsoft.com/office/drawing/2014/main" id="{C32C9A9B-C5F8-1344-AABA-C3D2595C0720}"/>
                </a:ext>
              </a:extLst>
            </p:cNvPr>
            <p:cNvSpPr/>
            <p:nvPr/>
          </p:nvSpPr>
          <p:spPr>
            <a:xfrm>
              <a:off x="4795518" y="3830320"/>
              <a:ext cx="584200" cy="275440"/>
            </a:xfrm>
            <a:prstGeom prst="rect">
              <a:avLst/>
            </a:prstGeom>
            <a:solidFill>
              <a:srgbClr val="FFC000"/>
            </a:solidFill>
            <a:ln w="15875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lIns="0" rIns="0"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endParaRPr>
            </a:p>
          </p:txBody>
        </p:sp>
        <p:sp>
          <p:nvSpPr>
            <p:cNvPr id="67" name="직사각형 48">
              <a:extLst>
                <a:ext uri="{FF2B5EF4-FFF2-40B4-BE49-F238E27FC236}">
                  <a16:creationId xmlns:a16="http://schemas.microsoft.com/office/drawing/2014/main" id="{C11C2938-18E1-0648-A5E3-F59F81090810}"/>
                </a:ext>
              </a:extLst>
            </p:cNvPr>
            <p:cNvSpPr/>
            <p:nvPr/>
          </p:nvSpPr>
          <p:spPr>
            <a:xfrm>
              <a:off x="5374634" y="3830320"/>
              <a:ext cx="729973" cy="275440"/>
            </a:xfrm>
            <a:prstGeom prst="rect">
              <a:avLst/>
            </a:prstGeom>
            <a:solidFill>
              <a:srgbClr val="ED7D31">
                <a:lumMod val="75000"/>
              </a:srgbClr>
            </a:solidFill>
            <a:ln w="15875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lIns="0" rIns="0"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endParaRPr>
            </a:p>
          </p:txBody>
        </p:sp>
      </p:grpSp>
      <p:grpSp>
        <p:nvGrpSpPr>
          <p:cNvPr id="68" name="그룹 58">
            <a:extLst>
              <a:ext uri="{FF2B5EF4-FFF2-40B4-BE49-F238E27FC236}">
                <a16:creationId xmlns:a16="http://schemas.microsoft.com/office/drawing/2014/main" id="{343875D2-BAD1-3D4B-95A9-3B134EE22800}"/>
              </a:ext>
            </a:extLst>
          </p:cNvPr>
          <p:cNvGrpSpPr/>
          <p:nvPr/>
        </p:nvGrpSpPr>
        <p:grpSpPr>
          <a:xfrm>
            <a:off x="4355976" y="3899960"/>
            <a:ext cx="1420876" cy="489429"/>
            <a:chOff x="1774395" y="3801400"/>
            <a:chExt cx="4330212" cy="333284"/>
          </a:xfrm>
        </p:grpSpPr>
        <p:sp>
          <p:nvSpPr>
            <p:cNvPr id="69" name="직사각형 59">
              <a:extLst>
                <a:ext uri="{FF2B5EF4-FFF2-40B4-BE49-F238E27FC236}">
                  <a16:creationId xmlns:a16="http://schemas.microsoft.com/office/drawing/2014/main" id="{05363645-36D6-E042-9CD5-273F2D546F7A}"/>
                </a:ext>
              </a:extLst>
            </p:cNvPr>
            <p:cNvSpPr/>
            <p:nvPr/>
          </p:nvSpPr>
          <p:spPr>
            <a:xfrm>
              <a:off x="1874519" y="3830320"/>
              <a:ext cx="2920999" cy="275440"/>
            </a:xfrm>
            <a:prstGeom prst="rect">
              <a:avLst/>
            </a:prstGeom>
            <a:solidFill>
              <a:srgbClr val="70AD47">
                <a:lumMod val="20000"/>
                <a:lumOff val="80000"/>
              </a:srgbClr>
            </a:solidFill>
            <a:ln w="15875" cap="flat" cmpd="sng" algn="ctr">
              <a:solidFill>
                <a:schemeClr val="tx1"/>
              </a:solidFill>
              <a:prstDash val="solid"/>
              <a:miter lim="800000"/>
            </a:ln>
            <a:effectLst/>
          </p:spPr>
          <p:txBody>
            <a:bodyPr lIns="0" rIns="0"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endParaRPr>
            </a:p>
          </p:txBody>
        </p:sp>
        <p:sp>
          <p:nvSpPr>
            <p:cNvPr id="70" name="직사각형 60">
              <a:extLst>
                <a:ext uri="{FF2B5EF4-FFF2-40B4-BE49-F238E27FC236}">
                  <a16:creationId xmlns:a16="http://schemas.microsoft.com/office/drawing/2014/main" id="{5FACB5C4-5293-2B43-AA65-D91AE4E4B1BB}"/>
                </a:ext>
              </a:extLst>
            </p:cNvPr>
            <p:cNvSpPr/>
            <p:nvPr/>
          </p:nvSpPr>
          <p:spPr>
            <a:xfrm>
              <a:off x="4795518" y="3830320"/>
              <a:ext cx="584200" cy="275440"/>
            </a:xfrm>
            <a:prstGeom prst="rect">
              <a:avLst/>
            </a:prstGeom>
            <a:solidFill>
              <a:srgbClr val="FFC000"/>
            </a:solidFill>
            <a:ln w="15875" cap="flat" cmpd="sng" algn="ctr">
              <a:solidFill>
                <a:schemeClr val="tx1"/>
              </a:solidFill>
              <a:prstDash val="solid"/>
              <a:miter lim="800000"/>
            </a:ln>
            <a:effectLst/>
          </p:spPr>
          <p:txBody>
            <a:bodyPr lIns="0" rIns="0"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endParaRPr>
            </a:p>
          </p:txBody>
        </p:sp>
        <p:sp>
          <p:nvSpPr>
            <p:cNvPr id="71" name="직사각형 61">
              <a:extLst>
                <a:ext uri="{FF2B5EF4-FFF2-40B4-BE49-F238E27FC236}">
                  <a16:creationId xmlns:a16="http://schemas.microsoft.com/office/drawing/2014/main" id="{6C0B8EF8-6ED1-894A-B4DB-E871B28B1670}"/>
                </a:ext>
              </a:extLst>
            </p:cNvPr>
            <p:cNvSpPr/>
            <p:nvPr/>
          </p:nvSpPr>
          <p:spPr>
            <a:xfrm>
              <a:off x="5374634" y="3830320"/>
              <a:ext cx="729973" cy="275440"/>
            </a:xfrm>
            <a:prstGeom prst="rect">
              <a:avLst/>
            </a:prstGeom>
            <a:solidFill>
              <a:srgbClr val="ED7D31">
                <a:lumMod val="75000"/>
              </a:srgbClr>
            </a:solidFill>
            <a:ln w="15875" cap="flat" cmpd="sng" algn="ctr">
              <a:solidFill>
                <a:schemeClr val="tx1"/>
              </a:solidFill>
              <a:prstDash val="solid"/>
              <a:miter lim="800000"/>
            </a:ln>
            <a:effectLst/>
          </p:spPr>
          <p:txBody>
            <a:bodyPr lIns="0" rIns="0"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endParaRPr>
            </a:p>
          </p:txBody>
        </p:sp>
        <p:sp>
          <p:nvSpPr>
            <p:cNvPr id="72" name="직사각형 70">
              <a:extLst>
                <a:ext uri="{FF2B5EF4-FFF2-40B4-BE49-F238E27FC236}">
                  <a16:creationId xmlns:a16="http://schemas.microsoft.com/office/drawing/2014/main" id="{C40D06FC-B6CB-3547-893C-C22CCEFBA804}"/>
                </a:ext>
              </a:extLst>
            </p:cNvPr>
            <p:cNvSpPr/>
            <p:nvPr/>
          </p:nvSpPr>
          <p:spPr>
            <a:xfrm>
              <a:off x="1774395" y="3801400"/>
              <a:ext cx="2492712" cy="333284"/>
            </a:xfrm>
            <a:prstGeom prst="rect">
              <a:avLst/>
            </a:prstGeom>
            <a:solidFill>
              <a:sysClr val="window" lastClr="FFFFFF"/>
            </a:solidFill>
            <a:ln w="15875" cap="flat" cmpd="sng" algn="ctr">
              <a:noFill/>
              <a:prstDash val="solid"/>
              <a:miter lim="800000"/>
            </a:ln>
            <a:effectLst/>
          </p:spPr>
          <p:txBody>
            <a:bodyPr lIns="0" rIns="0"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endParaRPr>
            </a:p>
          </p:txBody>
        </p:sp>
      </p:grpSp>
      <p:cxnSp>
        <p:nvCxnSpPr>
          <p:cNvPr id="75" name="직선 화살표 연결선 80">
            <a:extLst>
              <a:ext uri="{FF2B5EF4-FFF2-40B4-BE49-F238E27FC236}">
                <a16:creationId xmlns:a16="http://schemas.microsoft.com/office/drawing/2014/main" id="{D025E6C1-5157-6E4D-8843-768A3F2F1973}"/>
              </a:ext>
            </a:extLst>
          </p:cNvPr>
          <p:cNvCxnSpPr>
            <a:cxnSpLocks/>
          </p:cNvCxnSpPr>
          <p:nvPr/>
        </p:nvCxnSpPr>
        <p:spPr>
          <a:xfrm rot="21060000" flipH="1">
            <a:off x="2159530" y="2566579"/>
            <a:ext cx="369513" cy="218206"/>
          </a:xfrm>
          <a:prstGeom prst="straightConnector1">
            <a:avLst/>
          </a:prstGeom>
          <a:noFill/>
          <a:ln w="12700" cap="flat" cmpd="sng" algn="ctr">
            <a:solidFill>
              <a:srgbClr val="4472C4">
                <a:lumMod val="75000"/>
              </a:srgbClr>
            </a:solidFill>
            <a:prstDash val="solid"/>
            <a:miter lim="800000"/>
            <a:headEnd w="lg" len="lg"/>
            <a:tailEnd type="triangle" w="lg" len="lg"/>
          </a:ln>
          <a:effectLst/>
        </p:spPr>
      </p:cxnSp>
      <p:sp>
        <p:nvSpPr>
          <p:cNvPr id="77" name="직사각형 87">
            <a:extLst>
              <a:ext uri="{FF2B5EF4-FFF2-40B4-BE49-F238E27FC236}">
                <a16:creationId xmlns:a16="http://schemas.microsoft.com/office/drawing/2014/main" id="{E62C594C-3B60-3345-AF73-C65E60EA0F78}"/>
              </a:ext>
            </a:extLst>
          </p:cNvPr>
          <p:cNvSpPr/>
          <p:nvPr/>
        </p:nvSpPr>
        <p:spPr>
          <a:xfrm>
            <a:off x="4876007" y="3620036"/>
            <a:ext cx="362331" cy="388773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  <a:effectLst/>
        </p:spPr>
        <p:txBody>
          <a:bodyPr lIns="0" tIns="0" rIns="0" bIns="0"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맑은 고딕" panose="020B0503020000020004" pitchFamily="34" charset="-127"/>
                <a:cs typeface="+mn-cs"/>
              </a:rPr>
              <a:t>⋯</a:t>
            </a:r>
            <a:endParaRPr kumimoji="0" lang="ko-KR" altLang="en-US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87" name="직사각형 110">
            <a:extLst>
              <a:ext uri="{FF2B5EF4-FFF2-40B4-BE49-F238E27FC236}">
                <a16:creationId xmlns:a16="http://schemas.microsoft.com/office/drawing/2014/main" id="{98317E38-A7EE-8240-9668-47A516BBDE2C}"/>
              </a:ext>
            </a:extLst>
          </p:cNvPr>
          <p:cNvSpPr/>
          <p:nvPr/>
        </p:nvSpPr>
        <p:spPr>
          <a:xfrm>
            <a:off x="1408127" y="2312302"/>
            <a:ext cx="469581" cy="538368"/>
          </a:xfrm>
          <a:prstGeom prst="rect">
            <a:avLst/>
          </a:prstGeom>
          <a:solidFill>
            <a:sysClr val="window" lastClr="FFFFFF"/>
          </a:solidFill>
          <a:ln w="19050" cap="flat" cmpd="sng" algn="ctr">
            <a:noFill/>
            <a:prstDash val="solid"/>
            <a:miter lim="800000"/>
          </a:ln>
          <a:effectLst/>
        </p:spPr>
        <p:txBody>
          <a:bodyPr lIns="0" rIns="0"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ea typeface="맑은 고딕" panose="020B0503020000020004" pitchFamily="34" charset="-127"/>
              <a:cs typeface="Courier New" panose="02070309020205020404" pitchFamily="49" charset="0"/>
            </a:endParaRPr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B789C66A-43DA-5449-A568-574650A7B5A9}"/>
              </a:ext>
            </a:extLst>
          </p:cNvPr>
          <p:cNvSpPr txBox="1"/>
          <p:nvPr/>
        </p:nvSpPr>
        <p:spPr>
          <a:xfrm>
            <a:off x="-273072" y="2381150"/>
            <a:ext cx="1681199" cy="430888"/>
          </a:xfrm>
          <a:prstGeom prst="rect">
            <a:avLst/>
          </a:prstGeom>
          <a:noFill/>
        </p:spPr>
        <p:txBody>
          <a:bodyPr wrap="square" lIns="72000" tIns="0" rIns="0" bIns="0" rtlCol="0" anchor="ctr">
            <a:spAutoFit/>
          </a:bodyPr>
          <a:lstStyle/>
          <a:p>
            <a:pPr algn="ctr" defTabSz="457200"/>
            <a:r>
              <a:rPr lang="en-US" altLang="ko-KR" sz="2400" b="1" dirty="0">
                <a:solidFill>
                  <a:prstClr val="black"/>
                </a:solidFill>
                <a:latin typeface="Cambria" panose="02040503050406030204" pitchFamily="18" charset="0"/>
                <a:ea typeface="맑은 고딕" panose="020B0503020000020004" pitchFamily="34" charset="-127"/>
                <a:cs typeface="Times New Roman" panose="02020603050405020304" pitchFamily="18" charset="0"/>
              </a:rPr>
              <a:t>READ </a:t>
            </a:r>
            <a:r>
              <a:rPr lang="en-US" altLang="ko-KR" sz="2800" b="1" dirty="0">
                <a:solidFill>
                  <a:prstClr val="black"/>
                </a:solidFill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rPr>
              <a:t>A</a:t>
            </a:r>
            <a:endParaRPr lang="ko-KR" altLang="en-US" sz="2400" b="1" i="1" dirty="0">
              <a:solidFill>
                <a:prstClr val="black"/>
              </a:solidFill>
              <a:latin typeface="Courier New" panose="02070309020205020404" pitchFamily="49" charset="0"/>
              <a:ea typeface="맑은 고딕" panose="020B0503020000020004" pitchFamily="34" charset="-127"/>
              <a:cs typeface="Courier New" panose="02070309020205020404" pitchFamily="49" charset="0"/>
            </a:endParaRPr>
          </a:p>
        </p:txBody>
      </p:sp>
      <p:grpSp>
        <p:nvGrpSpPr>
          <p:cNvPr id="94" name="그룹 45">
            <a:extLst>
              <a:ext uri="{FF2B5EF4-FFF2-40B4-BE49-F238E27FC236}">
                <a16:creationId xmlns:a16="http://schemas.microsoft.com/office/drawing/2014/main" id="{4C3F7165-A311-B04B-8FE5-F6A89A9C2463}"/>
              </a:ext>
            </a:extLst>
          </p:cNvPr>
          <p:cNvGrpSpPr/>
          <p:nvPr/>
        </p:nvGrpSpPr>
        <p:grpSpPr>
          <a:xfrm>
            <a:off x="1514960" y="2395607"/>
            <a:ext cx="1388022" cy="404485"/>
            <a:chOff x="1874519" y="3830320"/>
            <a:chExt cx="4230088" cy="275440"/>
          </a:xfrm>
        </p:grpSpPr>
        <p:sp>
          <p:nvSpPr>
            <p:cNvPr id="95" name="직사각형 46">
              <a:extLst>
                <a:ext uri="{FF2B5EF4-FFF2-40B4-BE49-F238E27FC236}">
                  <a16:creationId xmlns:a16="http://schemas.microsoft.com/office/drawing/2014/main" id="{B2F1BEE9-1BB0-C34D-94A8-C10833FC0A1F}"/>
                </a:ext>
              </a:extLst>
            </p:cNvPr>
            <p:cNvSpPr/>
            <p:nvPr/>
          </p:nvSpPr>
          <p:spPr>
            <a:xfrm>
              <a:off x="1874519" y="3830320"/>
              <a:ext cx="2920999" cy="275440"/>
            </a:xfrm>
            <a:prstGeom prst="rect">
              <a:avLst/>
            </a:prstGeom>
            <a:solidFill>
              <a:srgbClr val="70AD47">
                <a:lumMod val="20000"/>
                <a:lumOff val="80000"/>
              </a:srgbClr>
            </a:solidFill>
            <a:ln w="15875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lIns="0" rIns="0"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endParaRPr>
            </a:p>
          </p:txBody>
        </p:sp>
        <p:sp>
          <p:nvSpPr>
            <p:cNvPr id="96" name="직사각형 47">
              <a:extLst>
                <a:ext uri="{FF2B5EF4-FFF2-40B4-BE49-F238E27FC236}">
                  <a16:creationId xmlns:a16="http://schemas.microsoft.com/office/drawing/2014/main" id="{55E9B22F-3E9C-4F49-ABE7-213C2BE02582}"/>
                </a:ext>
              </a:extLst>
            </p:cNvPr>
            <p:cNvSpPr/>
            <p:nvPr/>
          </p:nvSpPr>
          <p:spPr>
            <a:xfrm>
              <a:off x="4795518" y="3830320"/>
              <a:ext cx="584200" cy="275440"/>
            </a:xfrm>
            <a:prstGeom prst="rect">
              <a:avLst/>
            </a:prstGeom>
            <a:solidFill>
              <a:srgbClr val="FFC000"/>
            </a:solidFill>
            <a:ln w="15875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lIns="0" rIns="0"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endParaRPr>
            </a:p>
          </p:txBody>
        </p:sp>
        <p:sp>
          <p:nvSpPr>
            <p:cNvPr id="97" name="직사각형 48">
              <a:extLst>
                <a:ext uri="{FF2B5EF4-FFF2-40B4-BE49-F238E27FC236}">
                  <a16:creationId xmlns:a16="http://schemas.microsoft.com/office/drawing/2014/main" id="{85DAE2A7-3166-184E-9EBC-3F4868ADF5F5}"/>
                </a:ext>
              </a:extLst>
            </p:cNvPr>
            <p:cNvSpPr/>
            <p:nvPr/>
          </p:nvSpPr>
          <p:spPr>
            <a:xfrm>
              <a:off x="5374634" y="3830320"/>
              <a:ext cx="729973" cy="275440"/>
            </a:xfrm>
            <a:prstGeom prst="rect">
              <a:avLst/>
            </a:prstGeom>
            <a:solidFill>
              <a:srgbClr val="ED7D31">
                <a:lumMod val="75000"/>
              </a:srgbClr>
            </a:solidFill>
            <a:ln w="15875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lIns="0" rIns="0"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endParaRPr>
            </a:p>
          </p:txBody>
        </p:sp>
      </p:grpSp>
      <p:cxnSp>
        <p:nvCxnSpPr>
          <p:cNvPr id="110" name="Straight Connector 109">
            <a:extLst>
              <a:ext uri="{FF2B5EF4-FFF2-40B4-BE49-F238E27FC236}">
                <a16:creationId xmlns:a16="http://schemas.microsoft.com/office/drawing/2014/main" id="{FEB362F2-CFF3-6A40-B743-4641036CAA5D}"/>
              </a:ext>
            </a:extLst>
          </p:cNvPr>
          <p:cNvCxnSpPr/>
          <p:nvPr/>
        </p:nvCxnSpPr>
        <p:spPr>
          <a:xfrm>
            <a:off x="2017862" y="2249025"/>
            <a:ext cx="0" cy="371451"/>
          </a:xfrm>
          <a:prstGeom prst="line">
            <a:avLst/>
          </a:prstGeom>
          <a:ln w="12700">
            <a:solidFill>
              <a:schemeClr val="accent6">
                <a:lumMod val="75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Straight Connector 118">
            <a:extLst>
              <a:ext uri="{FF2B5EF4-FFF2-40B4-BE49-F238E27FC236}">
                <a16:creationId xmlns:a16="http://schemas.microsoft.com/office/drawing/2014/main" id="{FC567114-D8F7-D74F-9EC7-6897ECCB24C6}"/>
              </a:ext>
            </a:extLst>
          </p:cNvPr>
          <p:cNvCxnSpPr/>
          <p:nvPr/>
        </p:nvCxnSpPr>
        <p:spPr>
          <a:xfrm>
            <a:off x="2782657" y="2249025"/>
            <a:ext cx="0" cy="371451"/>
          </a:xfrm>
          <a:prstGeom prst="line">
            <a:avLst/>
          </a:prstGeom>
          <a:ln w="12700">
            <a:solidFill>
              <a:srgbClr val="D77A0B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0" name="TextBox 119">
            <a:extLst>
              <a:ext uri="{FF2B5EF4-FFF2-40B4-BE49-F238E27FC236}">
                <a16:creationId xmlns:a16="http://schemas.microsoft.com/office/drawing/2014/main" id="{110025AA-B2D2-1F4A-A2C2-9C93CD921C50}"/>
              </a:ext>
            </a:extLst>
          </p:cNvPr>
          <p:cNvSpPr txBox="1"/>
          <p:nvPr/>
        </p:nvSpPr>
        <p:spPr>
          <a:xfrm>
            <a:off x="2757303" y="2342963"/>
            <a:ext cx="1791033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 latinLnBrk="0"/>
            <a:r>
              <a:rPr lang="en-US" sz="2400" b="1" i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N</a:t>
            </a:r>
            <a:r>
              <a:rPr lang="en-US" sz="2400" b="1" baseline="-25000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ERR</a:t>
            </a:r>
            <a:r>
              <a:rPr lang="en-US" sz="2400" b="1" i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= 232</a:t>
            </a:r>
          </a:p>
        </p:txBody>
      </p:sp>
      <p:cxnSp>
        <p:nvCxnSpPr>
          <p:cNvPr id="124" name="직선 연결선 102">
            <a:extLst>
              <a:ext uri="{FF2B5EF4-FFF2-40B4-BE49-F238E27FC236}">
                <a16:creationId xmlns:a16="http://schemas.microsoft.com/office/drawing/2014/main" id="{692E3375-ABD6-F447-AC1C-76B4D7DFBA48}"/>
              </a:ext>
            </a:extLst>
          </p:cNvPr>
          <p:cNvCxnSpPr>
            <a:cxnSpLocks/>
          </p:cNvCxnSpPr>
          <p:nvPr/>
        </p:nvCxnSpPr>
        <p:spPr>
          <a:xfrm>
            <a:off x="1514960" y="5057948"/>
            <a:ext cx="1397682" cy="0"/>
          </a:xfrm>
          <a:prstGeom prst="line">
            <a:avLst/>
          </a:prstGeom>
          <a:noFill/>
          <a:ln w="12700" cap="flat" cmpd="sng" algn="ctr">
            <a:solidFill>
              <a:sysClr val="windowText" lastClr="000000"/>
            </a:solidFill>
            <a:prstDash val="dash"/>
            <a:miter lim="800000"/>
            <a:headEnd type="triangle" w="lg" len="lg"/>
            <a:tailEnd type="triangle" w="lg" len="lg"/>
          </a:ln>
          <a:effectLst/>
        </p:spPr>
      </p:cxnSp>
      <p:sp>
        <p:nvSpPr>
          <p:cNvPr id="126" name="TextBox 125">
            <a:extLst>
              <a:ext uri="{FF2B5EF4-FFF2-40B4-BE49-F238E27FC236}">
                <a16:creationId xmlns:a16="http://schemas.microsoft.com/office/drawing/2014/main" id="{4C42B4D3-A843-1642-8891-7F1B6D04ACBC}"/>
              </a:ext>
            </a:extLst>
          </p:cNvPr>
          <p:cNvSpPr txBox="1"/>
          <p:nvPr/>
        </p:nvSpPr>
        <p:spPr>
          <a:xfrm>
            <a:off x="1754227" y="4852724"/>
            <a:ext cx="914984" cy="369332"/>
          </a:xfrm>
          <a:prstGeom prst="rect">
            <a:avLst/>
          </a:prstGeom>
          <a:solidFill>
            <a:sysClr val="window" lastClr="FFFFFF"/>
          </a:solidFill>
        </p:spPr>
        <p:txBody>
          <a:bodyPr wrap="square" lIns="0" tIns="0" rIns="0" bIns="0" rtlCol="0" anchor="ctr">
            <a:spAutoFit/>
          </a:bodyPr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2400" b="1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rPr>
              <a:t>tREAD</a:t>
            </a:r>
            <a:endParaRPr kumimoji="0" lang="ko-KR" altLang="en-US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ea typeface="맑은 고딕" panose="020B0503020000020004" pitchFamily="34" charset="-127"/>
              <a:cs typeface="Courier New" panose="02070309020205020404" pitchFamily="49" charset="0"/>
            </a:endParaRP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55EF5609-B2C4-4349-BE75-E2DB8C377118}"/>
              </a:ext>
            </a:extLst>
          </p:cNvPr>
          <p:cNvSpPr txBox="1"/>
          <p:nvPr/>
        </p:nvSpPr>
        <p:spPr>
          <a:xfrm>
            <a:off x="4137990" y="2722898"/>
            <a:ext cx="1791033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 latinLnBrk="0"/>
            <a:r>
              <a:rPr lang="en-US" sz="2400" b="1" i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N</a:t>
            </a:r>
            <a:r>
              <a:rPr lang="en-US" sz="2400" b="1" baseline="-25000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ERR</a:t>
            </a:r>
            <a:r>
              <a:rPr lang="en-US" sz="2400" b="1" i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= 173</a:t>
            </a: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998FE7F0-566A-6347-AFB8-9784FCAE755C}"/>
              </a:ext>
            </a:extLst>
          </p:cNvPr>
          <p:cNvSpPr txBox="1"/>
          <p:nvPr/>
        </p:nvSpPr>
        <p:spPr>
          <a:xfrm>
            <a:off x="5647953" y="3891977"/>
            <a:ext cx="1791033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 latinLnBrk="0"/>
            <a:r>
              <a:rPr lang="en-US" sz="2400" b="1" i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N</a:t>
            </a:r>
            <a:r>
              <a:rPr lang="en-US" sz="2400" b="1" baseline="-25000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ERR</a:t>
            </a:r>
            <a:r>
              <a:rPr lang="en-US" sz="2400" b="1" i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= 87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96569F36-6510-CE45-8357-8E53B65FAB25}"/>
              </a:ext>
            </a:extLst>
          </p:cNvPr>
          <p:cNvGrpSpPr/>
          <p:nvPr/>
        </p:nvGrpSpPr>
        <p:grpSpPr>
          <a:xfrm>
            <a:off x="1514960" y="2812038"/>
            <a:ext cx="5211462" cy="2544742"/>
            <a:chOff x="1866003" y="2252410"/>
            <a:chExt cx="5376301" cy="2722552"/>
          </a:xfrm>
        </p:grpSpPr>
        <p:cxnSp>
          <p:nvCxnSpPr>
            <p:cNvPr id="83" name="직선 화살표 연결선 100">
              <a:extLst>
                <a:ext uri="{FF2B5EF4-FFF2-40B4-BE49-F238E27FC236}">
                  <a16:creationId xmlns:a16="http://schemas.microsoft.com/office/drawing/2014/main" id="{52CA5ECB-0CE5-3346-AD23-8FCEF4C717AB}"/>
                </a:ext>
              </a:extLst>
            </p:cNvPr>
            <p:cNvCxnSpPr>
              <a:cxnSpLocks/>
            </p:cNvCxnSpPr>
            <p:nvPr/>
          </p:nvCxnSpPr>
          <p:spPr>
            <a:xfrm>
              <a:off x="3295408" y="2308424"/>
              <a:ext cx="0" cy="2666538"/>
            </a:xfrm>
            <a:prstGeom prst="straightConnector1">
              <a:avLst/>
            </a:prstGeom>
            <a:noFill/>
            <a:ln w="12700" cap="flat" cmpd="sng" algn="ctr">
              <a:solidFill>
                <a:sysClr val="windowText" lastClr="000000"/>
              </a:solidFill>
              <a:prstDash val="dash"/>
              <a:miter lim="800000"/>
              <a:headEnd w="lg" len="lg"/>
              <a:tailEnd type="none" w="lg" len="lg"/>
            </a:ln>
            <a:effectLst/>
          </p:spPr>
        </p:cxnSp>
        <p:cxnSp>
          <p:nvCxnSpPr>
            <p:cNvPr id="122" name="직선 화살표 연결선 100">
              <a:extLst>
                <a:ext uri="{FF2B5EF4-FFF2-40B4-BE49-F238E27FC236}">
                  <a16:creationId xmlns:a16="http://schemas.microsoft.com/office/drawing/2014/main" id="{A733BF5F-F7C8-0F49-97FB-D66DE18A5409}"/>
                </a:ext>
              </a:extLst>
            </p:cNvPr>
            <p:cNvCxnSpPr>
              <a:cxnSpLocks/>
            </p:cNvCxnSpPr>
            <p:nvPr/>
          </p:nvCxnSpPr>
          <p:spPr>
            <a:xfrm>
              <a:off x="1866003" y="2252410"/>
              <a:ext cx="0" cy="2722552"/>
            </a:xfrm>
            <a:prstGeom prst="straightConnector1">
              <a:avLst/>
            </a:prstGeom>
            <a:noFill/>
            <a:ln w="12700" cap="flat" cmpd="sng" algn="ctr">
              <a:solidFill>
                <a:sysClr val="windowText" lastClr="000000"/>
              </a:solidFill>
              <a:prstDash val="dash"/>
              <a:miter lim="800000"/>
              <a:headEnd w="lg" len="lg"/>
              <a:tailEnd type="none" w="lg" len="lg"/>
            </a:ln>
            <a:effectLst/>
          </p:spPr>
        </p:cxnSp>
        <p:cxnSp>
          <p:nvCxnSpPr>
            <p:cNvPr id="103" name="직선 화살표 연결선 101">
              <a:extLst>
                <a:ext uri="{FF2B5EF4-FFF2-40B4-BE49-F238E27FC236}">
                  <a16:creationId xmlns:a16="http://schemas.microsoft.com/office/drawing/2014/main" id="{F1C7D1B7-CE46-814D-9D10-357802A2512B}"/>
                </a:ext>
              </a:extLst>
            </p:cNvPr>
            <p:cNvCxnSpPr>
              <a:cxnSpLocks/>
            </p:cNvCxnSpPr>
            <p:nvPr/>
          </p:nvCxnSpPr>
          <p:spPr>
            <a:xfrm>
              <a:off x="7242304" y="4317325"/>
              <a:ext cx="0" cy="626774"/>
            </a:xfrm>
            <a:prstGeom prst="straightConnector1">
              <a:avLst/>
            </a:prstGeom>
            <a:noFill/>
            <a:ln w="12700" cap="flat" cmpd="sng" algn="ctr">
              <a:solidFill>
                <a:sysClr val="windowText" lastClr="000000"/>
              </a:solidFill>
              <a:prstDash val="dash"/>
              <a:miter lim="800000"/>
              <a:headEnd w="lg" len="lg"/>
              <a:tailEnd type="none" w="lg" len="lg"/>
            </a:ln>
            <a:effectLst/>
          </p:spPr>
        </p:cxnSp>
      </p:grpSp>
      <p:grpSp>
        <p:nvGrpSpPr>
          <p:cNvPr id="86" name="그룹 45">
            <a:extLst>
              <a:ext uri="{FF2B5EF4-FFF2-40B4-BE49-F238E27FC236}">
                <a16:creationId xmlns:a16="http://schemas.microsoft.com/office/drawing/2014/main" id="{077974F3-44A7-444D-B991-8B87F2F93A38}"/>
              </a:ext>
            </a:extLst>
          </p:cNvPr>
          <p:cNvGrpSpPr/>
          <p:nvPr/>
        </p:nvGrpSpPr>
        <p:grpSpPr>
          <a:xfrm>
            <a:off x="3860428" y="3196123"/>
            <a:ext cx="1388022" cy="404485"/>
            <a:chOff x="1874519" y="3830320"/>
            <a:chExt cx="4230088" cy="275440"/>
          </a:xfrm>
        </p:grpSpPr>
        <p:sp>
          <p:nvSpPr>
            <p:cNvPr id="91" name="직사각형 46">
              <a:extLst>
                <a:ext uri="{FF2B5EF4-FFF2-40B4-BE49-F238E27FC236}">
                  <a16:creationId xmlns:a16="http://schemas.microsoft.com/office/drawing/2014/main" id="{4498DDAC-602D-BB4B-A639-21C224FC1D19}"/>
                </a:ext>
              </a:extLst>
            </p:cNvPr>
            <p:cNvSpPr/>
            <p:nvPr/>
          </p:nvSpPr>
          <p:spPr>
            <a:xfrm>
              <a:off x="1874519" y="3830320"/>
              <a:ext cx="2920999" cy="275440"/>
            </a:xfrm>
            <a:prstGeom prst="rect">
              <a:avLst/>
            </a:prstGeom>
            <a:solidFill>
              <a:srgbClr val="70AD47">
                <a:lumMod val="20000"/>
                <a:lumOff val="80000"/>
              </a:srgbClr>
            </a:solidFill>
            <a:ln w="15875" cap="flat" cmpd="sng" algn="ctr">
              <a:solidFill>
                <a:schemeClr val="tx1"/>
              </a:solidFill>
              <a:prstDash val="solid"/>
              <a:miter lim="800000"/>
            </a:ln>
            <a:effectLst/>
          </p:spPr>
          <p:txBody>
            <a:bodyPr lIns="0" rIns="0"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endParaRPr>
            </a:p>
          </p:txBody>
        </p:sp>
        <p:sp>
          <p:nvSpPr>
            <p:cNvPr id="92" name="직사각형 47">
              <a:extLst>
                <a:ext uri="{FF2B5EF4-FFF2-40B4-BE49-F238E27FC236}">
                  <a16:creationId xmlns:a16="http://schemas.microsoft.com/office/drawing/2014/main" id="{22B26D93-79A1-AF48-B414-1AD0F65F9857}"/>
                </a:ext>
              </a:extLst>
            </p:cNvPr>
            <p:cNvSpPr/>
            <p:nvPr/>
          </p:nvSpPr>
          <p:spPr>
            <a:xfrm>
              <a:off x="4795518" y="3830320"/>
              <a:ext cx="584200" cy="275440"/>
            </a:xfrm>
            <a:prstGeom prst="rect">
              <a:avLst/>
            </a:prstGeom>
            <a:solidFill>
              <a:srgbClr val="FFC000"/>
            </a:solidFill>
            <a:ln w="15875" cap="flat" cmpd="sng" algn="ctr">
              <a:solidFill>
                <a:schemeClr val="tx1"/>
              </a:solidFill>
              <a:prstDash val="solid"/>
              <a:miter lim="800000"/>
            </a:ln>
            <a:effectLst/>
          </p:spPr>
          <p:txBody>
            <a:bodyPr lIns="0" rIns="0"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endParaRPr>
            </a:p>
          </p:txBody>
        </p:sp>
        <p:sp>
          <p:nvSpPr>
            <p:cNvPr id="93" name="직사각형 48">
              <a:extLst>
                <a:ext uri="{FF2B5EF4-FFF2-40B4-BE49-F238E27FC236}">
                  <a16:creationId xmlns:a16="http://schemas.microsoft.com/office/drawing/2014/main" id="{C7C76533-4345-E349-BB9B-2A314534032B}"/>
                </a:ext>
              </a:extLst>
            </p:cNvPr>
            <p:cNvSpPr/>
            <p:nvPr/>
          </p:nvSpPr>
          <p:spPr>
            <a:xfrm>
              <a:off x="5374634" y="3830320"/>
              <a:ext cx="729973" cy="275440"/>
            </a:xfrm>
            <a:prstGeom prst="rect">
              <a:avLst/>
            </a:prstGeom>
            <a:solidFill>
              <a:srgbClr val="ED7D31">
                <a:lumMod val="75000"/>
              </a:srgbClr>
            </a:solidFill>
            <a:ln w="15875" cap="flat" cmpd="sng" algn="ctr">
              <a:solidFill>
                <a:schemeClr val="tx1"/>
              </a:solidFill>
              <a:prstDash val="solid"/>
              <a:miter lim="800000"/>
            </a:ln>
            <a:effectLst/>
          </p:spPr>
          <p:txBody>
            <a:bodyPr lIns="0" rIns="0"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endParaRPr>
            </a:p>
          </p:txBody>
        </p:sp>
      </p:grpSp>
      <p:sp>
        <p:nvSpPr>
          <p:cNvPr id="99" name="TextBox 98">
            <a:extLst>
              <a:ext uri="{FF2B5EF4-FFF2-40B4-BE49-F238E27FC236}">
                <a16:creationId xmlns:a16="http://schemas.microsoft.com/office/drawing/2014/main" id="{FCBC9B0E-1977-544B-8CD6-46A8EAC6A119}"/>
              </a:ext>
            </a:extLst>
          </p:cNvPr>
          <p:cNvSpPr txBox="1"/>
          <p:nvPr/>
        </p:nvSpPr>
        <p:spPr>
          <a:xfrm>
            <a:off x="5097878" y="3145942"/>
            <a:ext cx="1791033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 latinLnBrk="0"/>
            <a:r>
              <a:rPr lang="en-US" sz="2400" b="1" i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N</a:t>
            </a:r>
            <a:r>
              <a:rPr lang="en-US" sz="2400" b="1" baseline="-25000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ERR</a:t>
            </a:r>
            <a:r>
              <a:rPr lang="en-US" sz="2400" b="1" i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= 118</a:t>
            </a:r>
          </a:p>
        </p:txBody>
      </p:sp>
      <p:sp>
        <p:nvSpPr>
          <p:cNvPr id="100" name="TextBox 99">
            <a:extLst>
              <a:ext uri="{FF2B5EF4-FFF2-40B4-BE49-F238E27FC236}">
                <a16:creationId xmlns:a16="http://schemas.microsoft.com/office/drawing/2014/main" id="{17C69579-6F3B-2C41-A7E7-25789D52447F}"/>
              </a:ext>
            </a:extLst>
          </p:cNvPr>
          <p:cNvSpPr txBox="1"/>
          <p:nvPr/>
        </p:nvSpPr>
        <p:spPr>
          <a:xfrm>
            <a:off x="-117071" y="3211483"/>
            <a:ext cx="1633294" cy="369332"/>
          </a:xfrm>
          <a:prstGeom prst="rect">
            <a:avLst/>
          </a:prstGeom>
          <a:noFill/>
        </p:spPr>
        <p:txBody>
          <a:bodyPr wrap="square" lIns="72000" tIns="0" rIns="0" bIns="0" rtlCol="0" anchor="ctr">
            <a:spAutoFit/>
          </a:bodyPr>
          <a:lstStyle/>
          <a:p>
            <a:pPr algn="ctr" defTabSz="457200"/>
            <a:r>
              <a:rPr lang="en-US" altLang="ko-KR" sz="2400" b="1" dirty="0">
                <a:solidFill>
                  <a:prstClr val="black"/>
                </a:solidFill>
                <a:latin typeface="Cambria" panose="02040503050406030204" pitchFamily="18" charset="0"/>
                <a:ea typeface="맑은 고딕" panose="020B0503020000020004" pitchFamily="34" charset="-127"/>
                <a:cs typeface="Times New Roman" panose="02020603050405020304" pitchFamily="18" charset="0"/>
              </a:rPr>
              <a:t>RR2</a:t>
            </a:r>
            <a:endParaRPr lang="ko-KR" altLang="en-US" sz="2400" b="1" i="1" dirty="0">
              <a:solidFill>
                <a:prstClr val="black"/>
              </a:solidFill>
              <a:latin typeface="Calibri" panose="020F0502020204030204" pitchFamily="34" charset="0"/>
              <a:ea typeface="맑은 고딕" panose="020B0503020000020004" pitchFamily="34" charset="-127"/>
              <a:cs typeface="Calibri" panose="020F0502020204030204" pitchFamily="34" charset="0"/>
            </a:endParaRPr>
          </a:p>
        </p:txBody>
      </p:sp>
      <p:cxnSp>
        <p:nvCxnSpPr>
          <p:cNvPr id="111" name="Straight Connector 110">
            <a:extLst>
              <a:ext uri="{FF2B5EF4-FFF2-40B4-BE49-F238E27FC236}">
                <a16:creationId xmlns:a16="http://schemas.microsoft.com/office/drawing/2014/main" id="{55A0702E-1E4C-6A48-AABC-F53E43D49292}"/>
              </a:ext>
            </a:extLst>
          </p:cNvPr>
          <p:cNvCxnSpPr>
            <a:cxnSpLocks/>
            <a:stCxn id="101" idx="2"/>
          </p:cNvCxnSpPr>
          <p:nvPr/>
        </p:nvCxnSpPr>
        <p:spPr>
          <a:xfrm flipH="1">
            <a:off x="2568002" y="1926124"/>
            <a:ext cx="2062" cy="689767"/>
          </a:xfrm>
          <a:prstGeom prst="line">
            <a:avLst/>
          </a:prstGeom>
          <a:ln w="12700"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직선 연결선 102">
            <a:extLst>
              <a:ext uri="{FF2B5EF4-FFF2-40B4-BE49-F238E27FC236}">
                <a16:creationId xmlns:a16="http://schemas.microsoft.com/office/drawing/2014/main" id="{B9EDF43C-79BA-754D-AF5A-1E3990C9EDBC}"/>
              </a:ext>
            </a:extLst>
          </p:cNvPr>
          <p:cNvCxnSpPr>
            <a:cxnSpLocks/>
          </p:cNvCxnSpPr>
          <p:nvPr/>
        </p:nvCxnSpPr>
        <p:spPr>
          <a:xfrm>
            <a:off x="2912642" y="5052538"/>
            <a:ext cx="3813780" cy="0"/>
          </a:xfrm>
          <a:prstGeom prst="line">
            <a:avLst/>
          </a:prstGeom>
          <a:noFill/>
          <a:ln w="12700" cap="flat" cmpd="sng" algn="ctr">
            <a:solidFill>
              <a:schemeClr val="tx1"/>
            </a:solidFill>
            <a:prstDash val="dash"/>
            <a:miter lim="800000"/>
            <a:headEnd type="triangle" w="lg" len="lg"/>
            <a:tailEnd type="triangle" w="lg" len="lg"/>
          </a:ln>
          <a:effectLst/>
        </p:spPr>
      </p:cxnSp>
      <p:sp>
        <p:nvSpPr>
          <p:cNvPr id="82" name="TextBox 81">
            <a:extLst>
              <a:ext uri="{FF2B5EF4-FFF2-40B4-BE49-F238E27FC236}">
                <a16:creationId xmlns:a16="http://schemas.microsoft.com/office/drawing/2014/main" id="{3C1B9E7C-7E4C-C145-9ABC-6A9EAF425458}"/>
              </a:ext>
            </a:extLst>
          </p:cNvPr>
          <p:cNvSpPr txBox="1"/>
          <p:nvPr/>
        </p:nvSpPr>
        <p:spPr>
          <a:xfrm>
            <a:off x="4210864" y="4860014"/>
            <a:ext cx="1290747" cy="369332"/>
          </a:xfrm>
          <a:prstGeom prst="rect">
            <a:avLst/>
          </a:prstGeom>
          <a:solidFill>
            <a:sysClr val="window" lastClr="FFFFFF"/>
          </a:solidFill>
        </p:spPr>
        <p:txBody>
          <a:bodyPr wrap="square" lIns="0" tIns="0" rIns="0" bIns="0" rtlCol="0" anchor="ctr">
            <a:spAutoFit/>
          </a:bodyPr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2400" b="1" i="0" u="none" strike="noStrike" kern="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rPr>
              <a:t>tRETRY</a:t>
            </a:r>
            <a:r>
              <a:rPr kumimoji="0" lang="en-US" altLang="ko-KR" sz="24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rPr>
              <a:t>’</a:t>
            </a:r>
            <a:endParaRPr kumimoji="0" lang="ko-KR" altLang="en-US" sz="24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Courier New" panose="02070309020205020404" pitchFamily="49" charset="0"/>
              <a:ea typeface="맑은 고딕" panose="020B0503020000020004" pitchFamily="34" charset="-127"/>
              <a:cs typeface="Courier New" panose="02070309020205020404" pitchFamily="49" charset="0"/>
            </a:endParaRPr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1641DAB0-2D02-3F4A-A4B4-CDBBBB781DE2}"/>
              </a:ext>
            </a:extLst>
          </p:cNvPr>
          <p:cNvSpPr txBox="1"/>
          <p:nvPr/>
        </p:nvSpPr>
        <p:spPr>
          <a:xfrm>
            <a:off x="3131291" y="5210762"/>
            <a:ext cx="3369843" cy="369332"/>
          </a:xfrm>
          <a:prstGeom prst="rect">
            <a:avLst/>
          </a:prstGeom>
          <a:solidFill>
            <a:sysClr val="window" lastClr="FFFFFF"/>
          </a:solidFill>
        </p:spPr>
        <p:txBody>
          <a:bodyPr wrap="square" lIns="0" tIns="0" rIns="0" bIns="0" rtlCol="0" anchor="ctr">
            <a:spAutoFit/>
          </a:bodyPr>
          <a:lstStyle/>
          <a:p>
            <a:pPr algn="ctr" defTabSz="457200">
              <a:defRPr/>
            </a:pPr>
            <a:r>
              <a:rPr kumimoji="0" lang="en-US" altLang="ko-KR" sz="2400" b="1" i="1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rPr>
              <a:t>=</a:t>
            </a:r>
            <a:r>
              <a:rPr kumimoji="0" lang="en-US" altLang="ko-KR" sz="2400" b="1" i="1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Helvetica" pitchFamily="2" charset="0"/>
                <a:ea typeface="맑은 고딕" panose="020B0503020000020004" pitchFamily="34" charset="-127"/>
                <a:cs typeface="Courier New" panose="02070309020205020404" pitchFamily="49" charset="0"/>
              </a:rPr>
              <a:t> </a:t>
            </a:r>
            <a:r>
              <a:rPr lang="en-US" altLang="ko-KR" sz="2400" b="1" i="1" kern="0" dirty="0"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rPr>
              <a:t>N×</a:t>
            </a:r>
            <a:r>
              <a:rPr kumimoji="0" lang="en-US" altLang="ko-KR" sz="2400" b="1" i="0" u="none" strike="noStrike" kern="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rPr>
              <a:t>tR+tDMA</a:t>
            </a:r>
            <a:r>
              <a:rPr lang="en-US" altLang="ko-KR" sz="2400" b="1" kern="0" dirty="0"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rPr>
              <a:t>+</a:t>
            </a:r>
            <a:r>
              <a:rPr lang="en-US" altLang="ko-KR" sz="2400" b="1" kern="0" dirty="0" err="1"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rPr>
              <a:t>tECC</a:t>
            </a:r>
            <a:endParaRPr kumimoji="0" lang="ko-KR" altLang="en-US" sz="24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Courier New" panose="02070309020205020404" pitchFamily="49" charset="0"/>
              <a:ea typeface="맑은 고딕" panose="020B0503020000020004" pitchFamily="34" charset="-127"/>
              <a:cs typeface="Courier New" panose="02070309020205020404" pitchFamily="49" charset="0"/>
            </a:endParaRPr>
          </a:p>
        </p:txBody>
      </p:sp>
      <p:grpSp>
        <p:nvGrpSpPr>
          <p:cNvPr id="56" name="그룹 50">
            <a:extLst>
              <a:ext uri="{FF2B5EF4-FFF2-40B4-BE49-F238E27FC236}">
                <a16:creationId xmlns:a16="http://schemas.microsoft.com/office/drawing/2014/main" id="{2C97B421-A53A-7F45-99D7-4DF177BCED1C}"/>
              </a:ext>
            </a:extLst>
          </p:cNvPr>
          <p:cNvGrpSpPr/>
          <p:nvPr/>
        </p:nvGrpSpPr>
        <p:grpSpPr>
          <a:xfrm>
            <a:off x="5342880" y="4359723"/>
            <a:ext cx="1388022" cy="404485"/>
            <a:chOff x="1874519" y="3830320"/>
            <a:chExt cx="4230088" cy="275440"/>
          </a:xfrm>
        </p:grpSpPr>
        <p:sp>
          <p:nvSpPr>
            <p:cNvPr id="57" name="직사각형 51">
              <a:extLst>
                <a:ext uri="{FF2B5EF4-FFF2-40B4-BE49-F238E27FC236}">
                  <a16:creationId xmlns:a16="http://schemas.microsoft.com/office/drawing/2014/main" id="{B0F904ED-95A8-1742-BF56-2F64A0A75A5A}"/>
                </a:ext>
              </a:extLst>
            </p:cNvPr>
            <p:cNvSpPr/>
            <p:nvPr/>
          </p:nvSpPr>
          <p:spPr>
            <a:xfrm>
              <a:off x="1874519" y="3830320"/>
              <a:ext cx="2920999" cy="275440"/>
            </a:xfrm>
            <a:prstGeom prst="rect">
              <a:avLst/>
            </a:prstGeom>
            <a:solidFill>
              <a:srgbClr val="70AD47">
                <a:lumMod val="20000"/>
                <a:lumOff val="80000"/>
              </a:srgbClr>
            </a:solidFill>
            <a:ln w="15875" cap="flat" cmpd="sng" algn="ctr">
              <a:solidFill>
                <a:schemeClr val="tx1"/>
              </a:solidFill>
              <a:prstDash val="solid"/>
              <a:miter lim="800000"/>
            </a:ln>
            <a:effectLst/>
          </p:spPr>
          <p:txBody>
            <a:bodyPr lIns="0" rIns="0"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endParaRPr>
            </a:p>
          </p:txBody>
        </p:sp>
        <p:sp>
          <p:nvSpPr>
            <p:cNvPr id="58" name="직사각형 52">
              <a:extLst>
                <a:ext uri="{FF2B5EF4-FFF2-40B4-BE49-F238E27FC236}">
                  <a16:creationId xmlns:a16="http://schemas.microsoft.com/office/drawing/2014/main" id="{DCB6BCD1-2EBF-8C43-A163-694541B10DE6}"/>
                </a:ext>
              </a:extLst>
            </p:cNvPr>
            <p:cNvSpPr/>
            <p:nvPr/>
          </p:nvSpPr>
          <p:spPr>
            <a:xfrm>
              <a:off x="4795518" y="3830320"/>
              <a:ext cx="584200" cy="275440"/>
            </a:xfrm>
            <a:prstGeom prst="rect">
              <a:avLst/>
            </a:prstGeom>
            <a:solidFill>
              <a:srgbClr val="FFC000"/>
            </a:solidFill>
            <a:ln w="15875" cap="flat" cmpd="sng" algn="ctr">
              <a:solidFill>
                <a:schemeClr val="tx1"/>
              </a:solidFill>
              <a:prstDash val="solid"/>
              <a:miter lim="800000"/>
            </a:ln>
            <a:effectLst/>
          </p:spPr>
          <p:txBody>
            <a:bodyPr lIns="0" rIns="0"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endParaRPr>
            </a:p>
          </p:txBody>
        </p:sp>
        <p:sp>
          <p:nvSpPr>
            <p:cNvPr id="59" name="직사각형 53">
              <a:extLst>
                <a:ext uri="{FF2B5EF4-FFF2-40B4-BE49-F238E27FC236}">
                  <a16:creationId xmlns:a16="http://schemas.microsoft.com/office/drawing/2014/main" id="{F6412F78-A75E-4C41-A42B-FCD2B4ED9AA8}"/>
                </a:ext>
              </a:extLst>
            </p:cNvPr>
            <p:cNvSpPr/>
            <p:nvPr/>
          </p:nvSpPr>
          <p:spPr>
            <a:xfrm>
              <a:off x="5374634" y="3830320"/>
              <a:ext cx="729973" cy="275440"/>
            </a:xfrm>
            <a:prstGeom prst="rect">
              <a:avLst/>
            </a:prstGeom>
            <a:solidFill>
              <a:srgbClr val="ED7D31">
                <a:lumMod val="75000"/>
              </a:srgbClr>
            </a:solidFill>
            <a:ln w="15875" cap="flat" cmpd="sng" algn="ctr">
              <a:solidFill>
                <a:schemeClr val="tx1"/>
              </a:solidFill>
              <a:prstDash val="solid"/>
              <a:miter lim="800000"/>
            </a:ln>
            <a:effectLst/>
          </p:spPr>
          <p:txBody>
            <a:bodyPr lIns="0" rIns="0"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endParaRPr>
            </a:p>
          </p:txBody>
        </p:sp>
      </p:grpSp>
      <p:sp>
        <p:nvSpPr>
          <p:cNvPr id="74" name="TextBox 73">
            <a:extLst>
              <a:ext uri="{FF2B5EF4-FFF2-40B4-BE49-F238E27FC236}">
                <a16:creationId xmlns:a16="http://schemas.microsoft.com/office/drawing/2014/main" id="{DDA55A0B-BE8F-5243-857F-41C80FCAF1AC}"/>
              </a:ext>
            </a:extLst>
          </p:cNvPr>
          <p:cNvSpPr txBox="1"/>
          <p:nvPr/>
        </p:nvSpPr>
        <p:spPr>
          <a:xfrm>
            <a:off x="6491374" y="4305970"/>
            <a:ext cx="1791033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 latinLnBrk="0"/>
            <a:r>
              <a:rPr lang="en-US" sz="2400" b="1" i="1" dirty="0">
                <a:solidFill>
                  <a:srgbClr val="7030A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N</a:t>
            </a:r>
            <a:r>
              <a:rPr lang="en-US" sz="2400" b="1" baseline="-25000" dirty="0">
                <a:solidFill>
                  <a:srgbClr val="7030A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ERR</a:t>
            </a:r>
            <a:r>
              <a:rPr lang="en-US" sz="2400" b="1" i="1" dirty="0">
                <a:solidFill>
                  <a:srgbClr val="7030A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= 23</a:t>
            </a:r>
          </a:p>
        </p:txBody>
      </p:sp>
    </p:spTree>
    <p:extLst>
      <p:ext uri="{BB962C8B-B14F-4D97-AF65-F5344CB8AC3E}">
        <p14:creationId xmlns:p14="http://schemas.microsoft.com/office/powerpoint/2010/main" val="1312157248"/>
      </p:ext>
    </p:extLst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C0B64D-B249-704A-AB40-CD24AF2F20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H" dirty="0"/>
              <a:t>AR</a:t>
            </a:r>
            <a:r>
              <a:rPr lang="en-CH" baseline="30000" dirty="0"/>
              <a:t>2</a:t>
            </a:r>
            <a:r>
              <a:rPr lang="en-CH" dirty="0"/>
              <a:t>: </a:t>
            </a:r>
            <a:r>
              <a:rPr lang="en-CH" u="sng" dirty="0"/>
              <a:t>A</a:t>
            </a:r>
            <a:r>
              <a:rPr lang="en-CH" dirty="0"/>
              <a:t>daptive </a:t>
            </a:r>
            <a:r>
              <a:rPr lang="en-CH" u="sng" dirty="0"/>
              <a:t>R</a:t>
            </a:r>
            <a:r>
              <a:rPr lang="en-CH" dirty="0"/>
              <a:t>ead-</a:t>
            </a:r>
            <a:r>
              <a:rPr lang="en-CH" u="sng" dirty="0"/>
              <a:t>R</a:t>
            </a:r>
            <a:r>
              <a:rPr lang="en-CH" dirty="0"/>
              <a:t>etry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C400A33-446A-F942-9F83-5543CCBC7C7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16</a:t>
            </a:fld>
            <a:endParaRPr lang="en-US" altLang="en-US"/>
          </a:p>
        </p:txBody>
      </p:sp>
      <p:sp>
        <p:nvSpPr>
          <p:cNvPr id="98" name="TextBox 97">
            <a:extLst>
              <a:ext uri="{FF2B5EF4-FFF2-40B4-BE49-F238E27FC236}">
                <a16:creationId xmlns:a16="http://schemas.microsoft.com/office/drawing/2014/main" id="{51372EC4-7D9C-E846-B7BB-771C5B44D230}"/>
              </a:ext>
            </a:extLst>
          </p:cNvPr>
          <p:cNvSpPr txBox="1"/>
          <p:nvPr/>
        </p:nvSpPr>
        <p:spPr>
          <a:xfrm>
            <a:off x="921583" y="1879693"/>
            <a:ext cx="2358960" cy="369332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 defTabSz="457200"/>
            <a:r>
              <a:rPr lang="en-US" altLang="ko-KR" sz="2400" b="1" dirty="0" err="1">
                <a:solidFill>
                  <a:schemeClr val="accent6"/>
                </a:solidFill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rPr>
              <a:t>tR</a:t>
            </a:r>
            <a:endParaRPr lang="ko-KR" altLang="en-US" sz="2400" b="1" dirty="0">
              <a:solidFill>
                <a:schemeClr val="accent6"/>
              </a:solidFill>
              <a:latin typeface="Courier New" panose="02070309020205020404" pitchFamily="49" charset="0"/>
              <a:ea typeface="맑은 고딕" panose="020B0503020000020004" pitchFamily="34" charset="-127"/>
              <a:cs typeface="Courier New" panose="02070309020205020404" pitchFamily="49" charset="0"/>
            </a:endParaRPr>
          </a:p>
        </p:txBody>
      </p:sp>
      <p:sp>
        <p:nvSpPr>
          <p:cNvPr id="116" name="TextBox 115">
            <a:extLst>
              <a:ext uri="{FF2B5EF4-FFF2-40B4-BE49-F238E27FC236}">
                <a16:creationId xmlns:a16="http://schemas.microsoft.com/office/drawing/2014/main" id="{BFAEE985-E258-8944-A69B-62805BEEE86E}"/>
              </a:ext>
            </a:extLst>
          </p:cNvPr>
          <p:cNvSpPr txBox="1"/>
          <p:nvPr/>
        </p:nvSpPr>
        <p:spPr>
          <a:xfrm>
            <a:off x="2643134" y="1879693"/>
            <a:ext cx="974977" cy="369332"/>
          </a:xfrm>
          <a:prstGeom prst="rect">
            <a:avLst/>
          </a:prstGeom>
          <a:noFill/>
        </p:spPr>
        <p:txBody>
          <a:bodyPr wrap="square" lIns="72000" tIns="0" rIns="0" bIns="0" rtlCol="0" anchor="ctr">
            <a:spAutoFit/>
          </a:bodyPr>
          <a:lstStyle/>
          <a:p>
            <a:pPr algn="ctr" defTabSz="457200"/>
            <a:r>
              <a:rPr lang="en-US" altLang="ko-KR" sz="2400" b="1" dirty="0" err="1">
                <a:solidFill>
                  <a:srgbClr val="D77A0B"/>
                </a:solidFill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rPr>
              <a:t>tECC</a:t>
            </a:r>
            <a:endParaRPr lang="ko-KR" altLang="en-US" sz="2400" b="1" dirty="0">
              <a:solidFill>
                <a:srgbClr val="D77A0B"/>
              </a:solidFill>
              <a:latin typeface="Courier New" panose="02070309020205020404" pitchFamily="49" charset="0"/>
              <a:ea typeface="맑은 고딕" panose="020B0503020000020004" pitchFamily="34" charset="-127"/>
              <a:cs typeface="Courier New" panose="02070309020205020404" pitchFamily="49" charset="0"/>
            </a:endParaRPr>
          </a:p>
        </p:txBody>
      </p:sp>
      <p:sp>
        <p:nvSpPr>
          <p:cNvPr id="101" name="TextBox 100">
            <a:extLst>
              <a:ext uri="{FF2B5EF4-FFF2-40B4-BE49-F238E27FC236}">
                <a16:creationId xmlns:a16="http://schemas.microsoft.com/office/drawing/2014/main" id="{390099A3-7D5B-E94B-8113-BB584A809C6C}"/>
              </a:ext>
            </a:extLst>
          </p:cNvPr>
          <p:cNvSpPr txBox="1"/>
          <p:nvPr/>
        </p:nvSpPr>
        <p:spPr>
          <a:xfrm>
            <a:off x="1000176" y="1556792"/>
            <a:ext cx="3139776" cy="369332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 defTabSz="457200"/>
            <a:r>
              <a:rPr lang="en-US" altLang="ko-KR" sz="2400" b="1" dirty="0" err="1">
                <a:solidFill>
                  <a:schemeClr val="accent1"/>
                </a:solidFill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rPr>
              <a:t>tDMA</a:t>
            </a:r>
            <a:endParaRPr lang="ko-KR" altLang="en-US" sz="2400" b="1" dirty="0">
              <a:solidFill>
                <a:schemeClr val="accent1"/>
              </a:solidFill>
              <a:latin typeface="Courier New" panose="02070309020205020404" pitchFamily="49" charset="0"/>
              <a:ea typeface="맑은 고딕" panose="020B0503020000020004" pitchFamily="34" charset="-127"/>
              <a:cs typeface="Courier New" panose="02070309020205020404" pitchFamily="49" charset="0"/>
            </a:endParaRPr>
          </a:p>
        </p:txBody>
      </p:sp>
      <p:sp>
        <p:nvSpPr>
          <p:cNvPr id="49" name="직사각형 77">
            <a:extLst>
              <a:ext uri="{FF2B5EF4-FFF2-40B4-BE49-F238E27FC236}">
                <a16:creationId xmlns:a16="http://schemas.microsoft.com/office/drawing/2014/main" id="{1F1D0332-9776-F74F-BAA6-FBDCCA96B77D}"/>
              </a:ext>
            </a:extLst>
          </p:cNvPr>
          <p:cNvSpPr/>
          <p:nvPr/>
        </p:nvSpPr>
        <p:spPr>
          <a:xfrm>
            <a:off x="1119519" y="2312302"/>
            <a:ext cx="790882" cy="538368"/>
          </a:xfrm>
          <a:prstGeom prst="rect">
            <a:avLst/>
          </a:prstGeom>
          <a:solidFill>
            <a:sysClr val="window" lastClr="FFFFFF"/>
          </a:solidFill>
          <a:ln w="19050" cap="flat" cmpd="sng" algn="ctr">
            <a:noFill/>
            <a:prstDash val="solid"/>
            <a:miter lim="800000"/>
          </a:ln>
          <a:effectLst/>
        </p:spPr>
        <p:txBody>
          <a:bodyPr lIns="0" rIns="0"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ea typeface="맑은 고딕" panose="020B0503020000020004" pitchFamily="34" charset="-127"/>
              <a:cs typeface="Courier New" panose="02070309020205020404" pitchFamily="49" charset="0"/>
            </a:endParaRP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5A86C21B-F826-F04B-B6B5-23950E2E520E}"/>
              </a:ext>
            </a:extLst>
          </p:cNvPr>
          <p:cNvSpPr txBox="1"/>
          <p:nvPr/>
        </p:nvSpPr>
        <p:spPr>
          <a:xfrm>
            <a:off x="-117071" y="2827453"/>
            <a:ext cx="1633294" cy="369332"/>
          </a:xfrm>
          <a:prstGeom prst="rect">
            <a:avLst/>
          </a:prstGeom>
          <a:noFill/>
        </p:spPr>
        <p:txBody>
          <a:bodyPr wrap="square" lIns="72000" tIns="0" rIns="0" bIns="0" rtlCol="0" anchor="ctr">
            <a:spAutoFit/>
          </a:bodyPr>
          <a:lstStyle/>
          <a:p>
            <a:pPr algn="ctr" defTabSz="457200"/>
            <a:r>
              <a:rPr lang="en-US" altLang="ko-KR" sz="2400" b="1" dirty="0">
                <a:solidFill>
                  <a:prstClr val="black"/>
                </a:solidFill>
                <a:latin typeface="Cambria" panose="02040503050406030204" pitchFamily="18" charset="0"/>
                <a:ea typeface="맑은 고딕" panose="020B0503020000020004" pitchFamily="34" charset="-127"/>
                <a:cs typeface="Times New Roman" panose="02020603050405020304" pitchFamily="18" charset="0"/>
              </a:rPr>
              <a:t>RR1</a:t>
            </a:r>
            <a:endParaRPr lang="ko-KR" altLang="en-US" sz="2400" b="1" i="1" dirty="0">
              <a:solidFill>
                <a:prstClr val="black"/>
              </a:solidFill>
              <a:latin typeface="Calibri" panose="020F0502020204030204" pitchFamily="34" charset="0"/>
              <a:ea typeface="맑은 고딕" panose="020B0503020000020004" pitchFamily="34" charset="-127"/>
              <a:cs typeface="Calibri" panose="020F0502020204030204" pitchFamily="34" charset="0"/>
            </a:endParaRP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0C0A287A-5547-9A42-AC0D-47460CC3A15C}"/>
              </a:ext>
            </a:extLst>
          </p:cNvPr>
          <p:cNvSpPr txBox="1"/>
          <p:nvPr/>
        </p:nvSpPr>
        <p:spPr>
          <a:xfrm>
            <a:off x="-612576" y="3995264"/>
            <a:ext cx="2630438" cy="369332"/>
          </a:xfrm>
          <a:prstGeom prst="rect">
            <a:avLst/>
          </a:prstGeom>
          <a:noFill/>
        </p:spPr>
        <p:txBody>
          <a:bodyPr wrap="square" lIns="72000" tIns="0" rIns="0" bIns="0" rtlCol="0" anchor="ctr">
            <a:spAutoFit/>
          </a:bodyPr>
          <a:lstStyle/>
          <a:p>
            <a:pPr algn="ctr" defTabSz="457200"/>
            <a:r>
              <a:rPr lang="en-US" altLang="ko-KR" sz="2400" b="1" dirty="0">
                <a:solidFill>
                  <a:prstClr val="black"/>
                </a:solidFill>
                <a:latin typeface="Cambria" panose="02040503050406030204" pitchFamily="18" charset="0"/>
                <a:ea typeface="맑은 고딕" panose="020B0503020000020004" pitchFamily="34" charset="-127"/>
                <a:cs typeface="Times New Roman" panose="02020603050405020304" pitchFamily="18" charset="0"/>
              </a:rPr>
              <a:t>RR</a:t>
            </a:r>
            <a:r>
              <a:rPr lang="en-US" altLang="ko-KR" sz="2400" b="1" i="1" dirty="0">
                <a:solidFill>
                  <a:prstClr val="black"/>
                </a:solidFill>
                <a:latin typeface="Cambria" panose="02040503050406030204" pitchFamily="18" charset="0"/>
                <a:ea typeface="맑은 고딕" panose="020B0503020000020004" pitchFamily="34" charset="-127"/>
                <a:cs typeface="Times New Roman" panose="02020603050405020304" pitchFamily="18" charset="0"/>
              </a:rPr>
              <a:t>(N – 1)</a:t>
            </a:r>
            <a:endParaRPr lang="ko-KR" altLang="en-US" sz="2400" b="1" i="1" dirty="0">
              <a:solidFill>
                <a:prstClr val="black"/>
              </a:solidFill>
              <a:latin typeface="Calibri" panose="020F0502020204030204" pitchFamily="34" charset="0"/>
              <a:ea typeface="맑은 고딕" panose="020B0503020000020004" pitchFamily="34" charset="-127"/>
              <a:cs typeface="Calibri" panose="020F0502020204030204" pitchFamily="34" charset="0"/>
            </a:endParaRP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8659A1C8-F736-EF40-AFBC-85B780BC3A6D}"/>
              </a:ext>
            </a:extLst>
          </p:cNvPr>
          <p:cNvSpPr txBox="1"/>
          <p:nvPr/>
        </p:nvSpPr>
        <p:spPr>
          <a:xfrm>
            <a:off x="-612576" y="4382107"/>
            <a:ext cx="2630438" cy="369332"/>
          </a:xfrm>
          <a:prstGeom prst="rect">
            <a:avLst/>
          </a:prstGeom>
          <a:noFill/>
        </p:spPr>
        <p:txBody>
          <a:bodyPr wrap="square" lIns="72000" tIns="0" rIns="0" bIns="0" rtlCol="0" anchor="ctr">
            <a:spAutoFit/>
          </a:bodyPr>
          <a:lstStyle/>
          <a:p>
            <a:pPr algn="ctr" defTabSz="457200"/>
            <a:r>
              <a:rPr lang="en-US" altLang="ko-KR" sz="2400" b="1" dirty="0">
                <a:solidFill>
                  <a:prstClr val="black"/>
                </a:solidFill>
                <a:latin typeface="Cambria" panose="02040503050406030204" pitchFamily="18" charset="0"/>
                <a:ea typeface="맑은 고딕" panose="020B0503020000020004" pitchFamily="34" charset="-127"/>
                <a:cs typeface="Times New Roman" panose="02020603050405020304" pitchFamily="18" charset="0"/>
              </a:rPr>
              <a:t>RR</a:t>
            </a:r>
            <a:r>
              <a:rPr lang="en-US" altLang="ko-KR" sz="2400" b="1" i="1" dirty="0">
                <a:solidFill>
                  <a:prstClr val="black"/>
                </a:solidFill>
                <a:latin typeface="Cambria" panose="02040503050406030204" pitchFamily="18" charset="0"/>
                <a:ea typeface="맑은 고딕" panose="020B0503020000020004" pitchFamily="34" charset="-127"/>
                <a:cs typeface="Times New Roman" panose="02020603050405020304" pitchFamily="18" charset="0"/>
              </a:rPr>
              <a:t>N </a:t>
            </a:r>
            <a:endParaRPr lang="ko-KR" altLang="en-US" sz="2400" b="1" i="1" dirty="0">
              <a:solidFill>
                <a:prstClr val="black"/>
              </a:solidFill>
              <a:latin typeface="Calibri" panose="020F0502020204030204" pitchFamily="34" charset="0"/>
              <a:ea typeface="맑은 고딕" panose="020B0503020000020004" pitchFamily="34" charset="-127"/>
              <a:cs typeface="Calibri" panose="020F0502020204030204" pitchFamily="34" charset="0"/>
            </a:endParaRPr>
          </a:p>
        </p:txBody>
      </p:sp>
      <p:sp>
        <p:nvSpPr>
          <p:cNvPr id="54" name="직사각형 97">
            <a:extLst>
              <a:ext uri="{FF2B5EF4-FFF2-40B4-BE49-F238E27FC236}">
                <a16:creationId xmlns:a16="http://schemas.microsoft.com/office/drawing/2014/main" id="{06CB87D3-188A-C345-9600-BBFAC0837C6A}"/>
              </a:ext>
            </a:extLst>
          </p:cNvPr>
          <p:cNvSpPr/>
          <p:nvPr/>
        </p:nvSpPr>
        <p:spPr>
          <a:xfrm rot="5460000">
            <a:off x="502029" y="3547884"/>
            <a:ext cx="388773" cy="610249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  <a:effectLst/>
        </p:spPr>
        <p:txBody>
          <a:bodyPr lIns="0" tIns="0" rIns="0" bIns="0"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맑은 고딕" panose="020B0503020000020004" pitchFamily="34" charset="-127"/>
                <a:cs typeface="+mn-cs"/>
              </a:rPr>
              <a:t>⋯</a:t>
            </a:r>
            <a:endParaRPr kumimoji="0" lang="ko-KR" altLang="en-US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맑은 고딕" panose="020B0503020000020004" pitchFamily="34" charset="-127"/>
              <a:cs typeface="+mn-cs"/>
            </a:endParaRPr>
          </a:p>
        </p:txBody>
      </p:sp>
      <p:grpSp>
        <p:nvGrpSpPr>
          <p:cNvPr id="64" name="그룹 45">
            <a:extLst>
              <a:ext uri="{FF2B5EF4-FFF2-40B4-BE49-F238E27FC236}">
                <a16:creationId xmlns:a16="http://schemas.microsoft.com/office/drawing/2014/main" id="{F1485BDF-EB06-7E4E-B1FE-802D6C5365E3}"/>
              </a:ext>
            </a:extLst>
          </p:cNvPr>
          <p:cNvGrpSpPr/>
          <p:nvPr/>
        </p:nvGrpSpPr>
        <p:grpSpPr>
          <a:xfrm>
            <a:off x="2900546" y="2790102"/>
            <a:ext cx="1388022" cy="404485"/>
            <a:chOff x="1874519" y="3830320"/>
            <a:chExt cx="4230088" cy="275440"/>
          </a:xfrm>
        </p:grpSpPr>
        <p:sp>
          <p:nvSpPr>
            <p:cNvPr id="65" name="직사각형 46">
              <a:extLst>
                <a:ext uri="{FF2B5EF4-FFF2-40B4-BE49-F238E27FC236}">
                  <a16:creationId xmlns:a16="http://schemas.microsoft.com/office/drawing/2014/main" id="{A68CBBA6-3C81-A540-A253-0BDCE8989A3D}"/>
                </a:ext>
              </a:extLst>
            </p:cNvPr>
            <p:cNvSpPr/>
            <p:nvPr/>
          </p:nvSpPr>
          <p:spPr>
            <a:xfrm>
              <a:off x="1874519" y="3830320"/>
              <a:ext cx="2920999" cy="275440"/>
            </a:xfrm>
            <a:prstGeom prst="rect">
              <a:avLst/>
            </a:prstGeom>
            <a:solidFill>
              <a:srgbClr val="70AD47">
                <a:lumMod val="20000"/>
                <a:lumOff val="80000"/>
              </a:srgbClr>
            </a:solidFill>
            <a:ln w="15875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lIns="0" rIns="0"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endParaRPr>
            </a:p>
          </p:txBody>
        </p:sp>
        <p:sp>
          <p:nvSpPr>
            <p:cNvPr id="66" name="직사각형 47">
              <a:extLst>
                <a:ext uri="{FF2B5EF4-FFF2-40B4-BE49-F238E27FC236}">
                  <a16:creationId xmlns:a16="http://schemas.microsoft.com/office/drawing/2014/main" id="{C32C9A9B-C5F8-1344-AABA-C3D2595C0720}"/>
                </a:ext>
              </a:extLst>
            </p:cNvPr>
            <p:cNvSpPr/>
            <p:nvPr/>
          </p:nvSpPr>
          <p:spPr>
            <a:xfrm>
              <a:off x="4795518" y="3830320"/>
              <a:ext cx="584200" cy="275440"/>
            </a:xfrm>
            <a:prstGeom prst="rect">
              <a:avLst/>
            </a:prstGeom>
            <a:solidFill>
              <a:srgbClr val="FFC000"/>
            </a:solidFill>
            <a:ln w="15875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lIns="0" rIns="0"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endParaRPr>
            </a:p>
          </p:txBody>
        </p:sp>
        <p:sp>
          <p:nvSpPr>
            <p:cNvPr id="67" name="직사각형 48">
              <a:extLst>
                <a:ext uri="{FF2B5EF4-FFF2-40B4-BE49-F238E27FC236}">
                  <a16:creationId xmlns:a16="http://schemas.microsoft.com/office/drawing/2014/main" id="{C11C2938-18E1-0648-A5E3-F59F81090810}"/>
                </a:ext>
              </a:extLst>
            </p:cNvPr>
            <p:cNvSpPr/>
            <p:nvPr/>
          </p:nvSpPr>
          <p:spPr>
            <a:xfrm>
              <a:off x="5374634" y="3830320"/>
              <a:ext cx="729973" cy="275440"/>
            </a:xfrm>
            <a:prstGeom prst="rect">
              <a:avLst/>
            </a:prstGeom>
            <a:solidFill>
              <a:srgbClr val="ED7D31">
                <a:lumMod val="75000"/>
              </a:srgbClr>
            </a:solidFill>
            <a:ln w="15875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lIns="0" rIns="0"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endParaRPr>
            </a:p>
          </p:txBody>
        </p:sp>
      </p:grpSp>
      <p:grpSp>
        <p:nvGrpSpPr>
          <p:cNvPr id="68" name="그룹 58">
            <a:extLst>
              <a:ext uri="{FF2B5EF4-FFF2-40B4-BE49-F238E27FC236}">
                <a16:creationId xmlns:a16="http://schemas.microsoft.com/office/drawing/2014/main" id="{343875D2-BAD1-3D4B-95A9-3B134EE22800}"/>
              </a:ext>
            </a:extLst>
          </p:cNvPr>
          <p:cNvGrpSpPr/>
          <p:nvPr/>
        </p:nvGrpSpPr>
        <p:grpSpPr>
          <a:xfrm>
            <a:off x="4355976" y="3899960"/>
            <a:ext cx="1420876" cy="489429"/>
            <a:chOff x="1774395" y="3801400"/>
            <a:chExt cx="4330212" cy="333284"/>
          </a:xfrm>
        </p:grpSpPr>
        <p:sp>
          <p:nvSpPr>
            <p:cNvPr id="69" name="직사각형 59">
              <a:extLst>
                <a:ext uri="{FF2B5EF4-FFF2-40B4-BE49-F238E27FC236}">
                  <a16:creationId xmlns:a16="http://schemas.microsoft.com/office/drawing/2014/main" id="{05363645-36D6-E042-9CD5-273F2D546F7A}"/>
                </a:ext>
              </a:extLst>
            </p:cNvPr>
            <p:cNvSpPr/>
            <p:nvPr/>
          </p:nvSpPr>
          <p:spPr>
            <a:xfrm>
              <a:off x="1874519" y="3830320"/>
              <a:ext cx="2920999" cy="275440"/>
            </a:xfrm>
            <a:prstGeom prst="rect">
              <a:avLst/>
            </a:prstGeom>
            <a:solidFill>
              <a:srgbClr val="70AD47">
                <a:lumMod val="20000"/>
                <a:lumOff val="80000"/>
              </a:srgbClr>
            </a:solidFill>
            <a:ln w="15875" cap="flat" cmpd="sng" algn="ctr">
              <a:solidFill>
                <a:schemeClr val="tx1"/>
              </a:solidFill>
              <a:prstDash val="solid"/>
              <a:miter lim="800000"/>
            </a:ln>
            <a:effectLst/>
          </p:spPr>
          <p:txBody>
            <a:bodyPr lIns="0" rIns="0"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endParaRPr>
            </a:p>
          </p:txBody>
        </p:sp>
        <p:sp>
          <p:nvSpPr>
            <p:cNvPr id="70" name="직사각형 60">
              <a:extLst>
                <a:ext uri="{FF2B5EF4-FFF2-40B4-BE49-F238E27FC236}">
                  <a16:creationId xmlns:a16="http://schemas.microsoft.com/office/drawing/2014/main" id="{5FACB5C4-5293-2B43-AA65-D91AE4E4B1BB}"/>
                </a:ext>
              </a:extLst>
            </p:cNvPr>
            <p:cNvSpPr/>
            <p:nvPr/>
          </p:nvSpPr>
          <p:spPr>
            <a:xfrm>
              <a:off x="4795518" y="3830320"/>
              <a:ext cx="584200" cy="275440"/>
            </a:xfrm>
            <a:prstGeom prst="rect">
              <a:avLst/>
            </a:prstGeom>
            <a:solidFill>
              <a:srgbClr val="FFC000"/>
            </a:solidFill>
            <a:ln w="15875" cap="flat" cmpd="sng" algn="ctr">
              <a:solidFill>
                <a:schemeClr val="tx1"/>
              </a:solidFill>
              <a:prstDash val="solid"/>
              <a:miter lim="800000"/>
            </a:ln>
            <a:effectLst/>
          </p:spPr>
          <p:txBody>
            <a:bodyPr lIns="0" rIns="0"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endParaRPr>
            </a:p>
          </p:txBody>
        </p:sp>
        <p:sp>
          <p:nvSpPr>
            <p:cNvPr id="71" name="직사각형 61">
              <a:extLst>
                <a:ext uri="{FF2B5EF4-FFF2-40B4-BE49-F238E27FC236}">
                  <a16:creationId xmlns:a16="http://schemas.microsoft.com/office/drawing/2014/main" id="{6C0B8EF8-6ED1-894A-B4DB-E871B28B1670}"/>
                </a:ext>
              </a:extLst>
            </p:cNvPr>
            <p:cNvSpPr/>
            <p:nvPr/>
          </p:nvSpPr>
          <p:spPr>
            <a:xfrm>
              <a:off x="5374634" y="3830320"/>
              <a:ext cx="729973" cy="275440"/>
            </a:xfrm>
            <a:prstGeom prst="rect">
              <a:avLst/>
            </a:prstGeom>
            <a:solidFill>
              <a:srgbClr val="ED7D31">
                <a:lumMod val="75000"/>
              </a:srgbClr>
            </a:solidFill>
            <a:ln w="15875" cap="flat" cmpd="sng" algn="ctr">
              <a:solidFill>
                <a:schemeClr val="tx1"/>
              </a:solidFill>
              <a:prstDash val="solid"/>
              <a:miter lim="800000"/>
            </a:ln>
            <a:effectLst/>
          </p:spPr>
          <p:txBody>
            <a:bodyPr lIns="0" rIns="0"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endParaRPr>
            </a:p>
          </p:txBody>
        </p:sp>
        <p:sp>
          <p:nvSpPr>
            <p:cNvPr id="72" name="직사각형 70">
              <a:extLst>
                <a:ext uri="{FF2B5EF4-FFF2-40B4-BE49-F238E27FC236}">
                  <a16:creationId xmlns:a16="http://schemas.microsoft.com/office/drawing/2014/main" id="{C40D06FC-B6CB-3547-893C-C22CCEFBA804}"/>
                </a:ext>
              </a:extLst>
            </p:cNvPr>
            <p:cNvSpPr/>
            <p:nvPr/>
          </p:nvSpPr>
          <p:spPr>
            <a:xfrm>
              <a:off x="1774395" y="3801400"/>
              <a:ext cx="2492712" cy="333284"/>
            </a:xfrm>
            <a:prstGeom prst="rect">
              <a:avLst/>
            </a:prstGeom>
            <a:solidFill>
              <a:sysClr val="window" lastClr="FFFFFF"/>
            </a:solidFill>
            <a:ln w="15875" cap="flat" cmpd="sng" algn="ctr">
              <a:noFill/>
              <a:prstDash val="solid"/>
              <a:miter lim="800000"/>
            </a:ln>
            <a:effectLst/>
          </p:spPr>
          <p:txBody>
            <a:bodyPr lIns="0" rIns="0"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endParaRPr>
            </a:p>
          </p:txBody>
        </p:sp>
      </p:grpSp>
      <p:cxnSp>
        <p:nvCxnSpPr>
          <p:cNvPr id="75" name="직선 화살표 연결선 80">
            <a:extLst>
              <a:ext uri="{FF2B5EF4-FFF2-40B4-BE49-F238E27FC236}">
                <a16:creationId xmlns:a16="http://schemas.microsoft.com/office/drawing/2014/main" id="{D025E6C1-5157-6E4D-8843-768A3F2F1973}"/>
              </a:ext>
            </a:extLst>
          </p:cNvPr>
          <p:cNvCxnSpPr>
            <a:cxnSpLocks/>
          </p:cNvCxnSpPr>
          <p:nvPr/>
        </p:nvCxnSpPr>
        <p:spPr>
          <a:xfrm rot="21060000" flipH="1">
            <a:off x="2159530" y="2566579"/>
            <a:ext cx="369513" cy="218206"/>
          </a:xfrm>
          <a:prstGeom prst="straightConnector1">
            <a:avLst/>
          </a:prstGeom>
          <a:noFill/>
          <a:ln w="12700" cap="flat" cmpd="sng" algn="ctr">
            <a:solidFill>
              <a:srgbClr val="4472C4">
                <a:lumMod val="75000"/>
              </a:srgbClr>
            </a:solidFill>
            <a:prstDash val="solid"/>
            <a:miter lim="800000"/>
            <a:headEnd w="lg" len="lg"/>
            <a:tailEnd type="triangle" w="lg" len="lg"/>
          </a:ln>
          <a:effectLst/>
        </p:spPr>
      </p:cxnSp>
      <p:sp>
        <p:nvSpPr>
          <p:cNvPr id="77" name="직사각형 87">
            <a:extLst>
              <a:ext uri="{FF2B5EF4-FFF2-40B4-BE49-F238E27FC236}">
                <a16:creationId xmlns:a16="http://schemas.microsoft.com/office/drawing/2014/main" id="{E62C594C-3B60-3345-AF73-C65E60EA0F78}"/>
              </a:ext>
            </a:extLst>
          </p:cNvPr>
          <p:cNvSpPr/>
          <p:nvPr/>
        </p:nvSpPr>
        <p:spPr>
          <a:xfrm>
            <a:off x="4876007" y="3620036"/>
            <a:ext cx="362331" cy="388773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  <a:effectLst/>
        </p:spPr>
        <p:txBody>
          <a:bodyPr lIns="0" tIns="0" rIns="0" bIns="0"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맑은 고딕" panose="020B0503020000020004" pitchFamily="34" charset="-127"/>
                <a:cs typeface="+mn-cs"/>
              </a:rPr>
              <a:t>⋯</a:t>
            </a:r>
            <a:endParaRPr kumimoji="0" lang="ko-KR" altLang="en-US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87" name="직사각형 110">
            <a:extLst>
              <a:ext uri="{FF2B5EF4-FFF2-40B4-BE49-F238E27FC236}">
                <a16:creationId xmlns:a16="http://schemas.microsoft.com/office/drawing/2014/main" id="{98317E38-A7EE-8240-9668-47A516BBDE2C}"/>
              </a:ext>
            </a:extLst>
          </p:cNvPr>
          <p:cNvSpPr/>
          <p:nvPr/>
        </p:nvSpPr>
        <p:spPr>
          <a:xfrm>
            <a:off x="1408127" y="2312302"/>
            <a:ext cx="469581" cy="538368"/>
          </a:xfrm>
          <a:prstGeom prst="rect">
            <a:avLst/>
          </a:prstGeom>
          <a:solidFill>
            <a:sysClr val="window" lastClr="FFFFFF"/>
          </a:solidFill>
          <a:ln w="19050" cap="flat" cmpd="sng" algn="ctr">
            <a:noFill/>
            <a:prstDash val="solid"/>
            <a:miter lim="800000"/>
          </a:ln>
          <a:effectLst/>
        </p:spPr>
        <p:txBody>
          <a:bodyPr lIns="0" rIns="0"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ea typeface="맑은 고딕" panose="020B0503020000020004" pitchFamily="34" charset="-127"/>
              <a:cs typeface="Courier New" panose="02070309020205020404" pitchFamily="49" charset="0"/>
            </a:endParaRPr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B789C66A-43DA-5449-A568-574650A7B5A9}"/>
              </a:ext>
            </a:extLst>
          </p:cNvPr>
          <p:cNvSpPr txBox="1"/>
          <p:nvPr/>
        </p:nvSpPr>
        <p:spPr>
          <a:xfrm>
            <a:off x="-273072" y="2381150"/>
            <a:ext cx="1681199" cy="430888"/>
          </a:xfrm>
          <a:prstGeom prst="rect">
            <a:avLst/>
          </a:prstGeom>
          <a:noFill/>
        </p:spPr>
        <p:txBody>
          <a:bodyPr wrap="square" lIns="72000" tIns="0" rIns="0" bIns="0" rtlCol="0" anchor="ctr">
            <a:spAutoFit/>
          </a:bodyPr>
          <a:lstStyle/>
          <a:p>
            <a:pPr algn="ctr" defTabSz="457200"/>
            <a:r>
              <a:rPr lang="en-US" altLang="ko-KR" sz="2400" b="1" dirty="0">
                <a:solidFill>
                  <a:prstClr val="black"/>
                </a:solidFill>
                <a:latin typeface="Cambria" panose="02040503050406030204" pitchFamily="18" charset="0"/>
                <a:ea typeface="맑은 고딕" panose="020B0503020000020004" pitchFamily="34" charset="-127"/>
                <a:cs typeface="Times New Roman" panose="02020603050405020304" pitchFamily="18" charset="0"/>
              </a:rPr>
              <a:t>READ </a:t>
            </a:r>
            <a:r>
              <a:rPr lang="en-US" altLang="ko-KR" sz="2800" b="1" dirty="0">
                <a:solidFill>
                  <a:prstClr val="black"/>
                </a:solidFill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rPr>
              <a:t>A</a:t>
            </a:r>
            <a:endParaRPr lang="ko-KR" altLang="en-US" sz="2400" b="1" i="1" dirty="0">
              <a:solidFill>
                <a:prstClr val="black"/>
              </a:solidFill>
              <a:latin typeface="Courier New" panose="02070309020205020404" pitchFamily="49" charset="0"/>
              <a:ea typeface="맑은 고딕" panose="020B0503020000020004" pitchFamily="34" charset="-127"/>
              <a:cs typeface="Courier New" panose="02070309020205020404" pitchFamily="49" charset="0"/>
            </a:endParaRPr>
          </a:p>
        </p:txBody>
      </p:sp>
      <p:grpSp>
        <p:nvGrpSpPr>
          <p:cNvPr id="94" name="그룹 45">
            <a:extLst>
              <a:ext uri="{FF2B5EF4-FFF2-40B4-BE49-F238E27FC236}">
                <a16:creationId xmlns:a16="http://schemas.microsoft.com/office/drawing/2014/main" id="{4C3F7165-A311-B04B-8FE5-F6A89A9C2463}"/>
              </a:ext>
            </a:extLst>
          </p:cNvPr>
          <p:cNvGrpSpPr/>
          <p:nvPr/>
        </p:nvGrpSpPr>
        <p:grpSpPr>
          <a:xfrm>
            <a:off x="1514960" y="2395607"/>
            <a:ext cx="1388022" cy="404485"/>
            <a:chOff x="1874519" y="3830320"/>
            <a:chExt cx="4230088" cy="275440"/>
          </a:xfrm>
        </p:grpSpPr>
        <p:sp>
          <p:nvSpPr>
            <p:cNvPr id="95" name="직사각형 46">
              <a:extLst>
                <a:ext uri="{FF2B5EF4-FFF2-40B4-BE49-F238E27FC236}">
                  <a16:creationId xmlns:a16="http://schemas.microsoft.com/office/drawing/2014/main" id="{B2F1BEE9-1BB0-C34D-94A8-C10833FC0A1F}"/>
                </a:ext>
              </a:extLst>
            </p:cNvPr>
            <p:cNvSpPr/>
            <p:nvPr/>
          </p:nvSpPr>
          <p:spPr>
            <a:xfrm>
              <a:off x="1874519" y="3830320"/>
              <a:ext cx="2920999" cy="275440"/>
            </a:xfrm>
            <a:prstGeom prst="rect">
              <a:avLst/>
            </a:prstGeom>
            <a:solidFill>
              <a:srgbClr val="70AD47">
                <a:lumMod val="20000"/>
                <a:lumOff val="80000"/>
              </a:srgbClr>
            </a:solidFill>
            <a:ln w="15875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lIns="0" rIns="0"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endParaRPr>
            </a:p>
          </p:txBody>
        </p:sp>
        <p:sp>
          <p:nvSpPr>
            <p:cNvPr id="96" name="직사각형 47">
              <a:extLst>
                <a:ext uri="{FF2B5EF4-FFF2-40B4-BE49-F238E27FC236}">
                  <a16:creationId xmlns:a16="http://schemas.microsoft.com/office/drawing/2014/main" id="{55E9B22F-3E9C-4F49-ABE7-213C2BE02582}"/>
                </a:ext>
              </a:extLst>
            </p:cNvPr>
            <p:cNvSpPr/>
            <p:nvPr/>
          </p:nvSpPr>
          <p:spPr>
            <a:xfrm>
              <a:off x="4795518" y="3830320"/>
              <a:ext cx="584200" cy="275440"/>
            </a:xfrm>
            <a:prstGeom prst="rect">
              <a:avLst/>
            </a:prstGeom>
            <a:solidFill>
              <a:srgbClr val="FFC000"/>
            </a:solidFill>
            <a:ln w="15875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lIns="0" rIns="0"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endParaRPr>
            </a:p>
          </p:txBody>
        </p:sp>
        <p:sp>
          <p:nvSpPr>
            <p:cNvPr id="97" name="직사각형 48">
              <a:extLst>
                <a:ext uri="{FF2B5EF4-FFF2-40B4-BE49-F238E27FC236}">
                  <a16:creationId xmlns:a16="http://schemas.microsoft.com/office/drawing/2014/main" id="{85DAE2A7-3166-184E-9EBC-3F4868ADF5F5}"/>
                </a:ext>
              </a:extLst>
            </p:cNvPr>
            <p:cNvSpPr/>
            <p:nvPr/>
          </p:nvSpPr>
          <p:spPr>
            <a:xfrm>
              <a:off x="5374634" y="3830320"/>
              <a:ext cx="729973" cy="275440"/>
            </a:xfrm>
            <a:prstGeom prst="rect">
              <a:avLst/>
            </a:prstGeom>
            <a:solidFill>
              <a:srgbClr val="ED7D31">
                <a:lumMod val="75000"/>
              </a:srgbClr>
            </a:solidFill>
            <a:ln w="15875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lIns="0" rIns="0"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endParaRPr>
            </a:p>
          </p:txBody>
        </p:sp>
      </p:grpSp>
      <p:cxnSp>
        <p:nvCxnSpPr>
          <p:cNvPr id="110" name="Straight Connector 109">
            <a:extLst>
              <a:ext uri="{FF2B5EF4-FFF2-40B4-BE49-F238E27FC236}">
                <a16:creationId xmlns:a16="http://schemas.microsoft.com/office/drawing/2014/main" id="{FEB362F2-CFF3-6A40-B743-4641036CAA5D}"/>
              </a:ext>
            </a:extLst>
          </p:cNvPr>
          <p:cNvCxnSpPr/>
          <p:nvPr/>
        </p:nvCxnSpPr>
        <p:spPr>
          <a:xfrm>
            <a:off x="2017862" y="2249025"/>
            <a:ext cx="0" cy="371451"/>
          </a:xfrm>
          <a:prstGeom prst="line">
            <a:avLst/>
          </a:prstGeom>
          <a:ln w="12700">
            <a:solidFill>
              <a:schemeClr val="accent6">
                <a:lumMod val="75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Straight Connector 118">
            <a:extLst>
              <a:ext uri="{FF2B5EF4-FFF2-40B4-BE49-F238E27FC236}">
                <a16:creationId xmlns:a16="http://schemas.microsoft.com/office/drawing/2014/main" id="{FC567114-D8F7-D74F-9EC7-6897ECCB24C6}"/>
              </a:ext>
            </a:extLst>
          </p:cNvPr>
          <p:cNvCxnSpPr/>
          <p:nvPr/>
        </p:nvCxnSpPr>
        <p:spPr>
          <a:xfrm>
            <a:off x="2782657" y="2249025"/>
            <a:ext cx="0" cy="371451"/>
          </a:xfrm>
          <a:prstGeom prst="line">
            <a:avLst/>
          </a:prstGeom>
          <a:ln w="12700">
            <a:solidFill>
              <a:srgbClr val="D77A0B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0" name="TextBox 119">
            <a:extLst>
              <a:ext uri="{FF2B5EF4-FFF2-40B4-BE49-F238E27FC236}">
                <a16:creationId xmlns:a16="http://schemas.microsoft.com/office/drawing/2014/main" id="{110025AA-B2D2-1F4A-A2C2-9C93CD921C50}"/>
              </a:ext>
            </a:extLst>
          </p:cNvPr>
          <p:cNvSpPr txBox="1"/>
          <p:nvPr/>
        </p:nvSpPr>
        <p:spPr>
          <a:xfrm>
            <a:off x="2757303" y="2342963"/>
            <a:ext cx="1791033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 latinLnBrk="0"/>
            <a:r>
              <a:rPr lang="en-US" sz="2400" b="1" i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N</a:t>
            </a:r>
            <a:r>
              <a:rPr lang="en-US" sz="2400" b="1" baseline="-25000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ERR</a:t>
            </a:r>
            <a:r>
              <a:rPr lang="en-US" sz="2400" b="1" i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= 232</a:t>
            </a:r>
          </a:p>
        </p:txBody>
      </p:sp>
      <p:cxnSp>
        <p:nvCxnSpPr>
          <p:cNvPr id="124" name="직선 연결선 102">
            <a:extLst>
              <a:ext uri="{FF2B5EF4-FFF2-40B4-BE49-F238E27FC236}">
                <a16:creationId xmlns:a16="http://schemas.microsoft.com/office/drawing/2014/main" id="{692E3375-ABD6-F447-AC1C-76B4D7DFBA48}"/>
              </a:ext>
            </a:extLst>
          </p:cNvPr>
          <p:cNvCxnSpPr>
            <a:cxnSpLocks/>
          </p:cNvCxnSpPr>
          <p:nvPr/>
        </p:nvCxnSpPr>
        <p:spPr>
          <a:xfrm>
            <a:off x="1514960" y="5057948"/>
            <a:ext cx="1397682" cy="0"/>
          </a:xfrm>
          <a:prstGeom prst="line">
            <a:avLst/>
          </a:prstGeom>
          <a:noFill/>
          <a:ln w="12700" cap="flat" cmpd="sng" algn="ctr">
            <a:solidFill>
              <a:sysClr val="windowText" lastClr="000000"/>
            </a:solidFill>
            <a:prstDash val="dash"/>
            <a:miter lim="800000"/>
            <a:headEnd type="triangle" w="lg" len="lg"/>
            <a:tailEnd type="triangle" w="lg" len="lg"/>
          </a:ln>
          <a:effectLst/>
        </p:spPr>
      </p:cxnSp>
      <p:sp>
        <p:nvSpPr>
          <p:cNvPr id="126" name="TextBox 125">
            <a:extLst>
              <a:ext uri="{FF2B5EF4-FFF2-40B4-BE49-F238E27FC236}">
                <a16:creationId xmlns:a16="http://schemas.microsoft.com/office/drawing/2014/main" id="{4C42B4D3-A843-1642-8891-7F1B6D04ACBC}"/>
              </a:ext>
            </a:extLst>
          </p:cNvPr>
          <p:cNvSpPr txBox="1"/>
          <p:nvPr/>
        </p:nvSpPr>
        <p:spPr>
          <a:xfrm>
            <a:off x="1754227" y="4852724"/>
            <a:ext cx="914984" cy="369332"/>
          </a:xfrm>
          <a:prstGeom prst="rect">
            <a:avLst/>
          </a:prstGeom>
          <a:solidFill>
            <a:sysClr val="window" lastClr="FFFFFF"/>
          </a:solidFill>
        </p:spPr>
        <p:txBody>
          <a:bodyPr wrap="square" lIns="0" tIns="0" rIns="0" bIns="0" rtlCol="0" anchor="ctr">
            <a:spAutoFit/>
          </a:bodyPr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2400" b="1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rPr>
              <a:t>tREAD</a:t>
            </a:r>
            <a:endParaRPr kumimoji="0" lang="ko-KR" altLang="en-US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ea typeface="맑은 고딕" panose="020B0503020000020004" pitchFamily="34" charset="-127"/>
              <a:cs typeface="Courier New" panose="02070309020205020404" pitchFamily="49" charset="0"/>
            </a:endParaRP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55EF5609-B2C4-4349-BE75-E2DB8C377118}"/>
              </a:ext>
            </a:extLst>
          </p:cNvPr>
          <p:cNvSpPr txBox="1"/>
          <p:nvPr/>
        </p:nvSpPr>
        <p:spPr>
          <a:xfrm>
            <a:off x="4137990" y="2722898"/>
            <a:ext cx="1791033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 latinLnBrk="0"/>
            <a:r>
              <a:rPr lang="en-US" sz="2400" b="1" i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N</a:t>
            </a:r>
            <a:r>
              <a:rPr lang="en-US" sz="2400" b="1" baseline="-25000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ERR</a:t>
            </a:r>
            <a:r>
              <a:rPr lang="en-US" sz="2400" b="1" i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= 173</a:t>
            </a: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998FE7F0-566A-6347-AFB8-9784FCAE755C}"/>
              </a:ext>
            </a:extLst>
          </p:cNvPr>
          <p:cNvSpPr txBox="1"/>
          <p:nvPr/>
        </p:nvSpPr>
        <p:spPr>
          <a:xfrm>
            <a:off x="5647953" y="3891977"/>
            <a:ext cx="1791033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 latinLnBrk="0"/>
            <a:r>
              <a:rPr lang="en-US" sz="2400" b="1" i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N</a:t>
            </a:r>
            <a:r>
              <a:rPr lang="en-US" sz="2400" b="1" baseline="-25000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ERR</a:t>
            </a:r>
            <a:r>
              <a:rPr lang="en-US" sz="2400" b="1" i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= 87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96569F36-6510-CE45-8357-8E53B65FAB25}"/>
              </a:ext>
            </a:extLst>
          </p:cNvPr>
          <p:cNvGrpSpPr/>
          <p:nvPr/>
        </p:nvGrpSpPr>
        <p:grpSpPr>
          <a:xfrm>
            <a:off x="1514960" y="2812038"/>
            <a:ext cx="5211462" cy="2544742"/>
            <a:chOff x="1866003" y="2252410"/>
            <a:chExt cx="5376301" cy="2722552"/>
          </a:xfrm>
        </p:grpSpPr>
        <p:cxnSp>
          <p:nvCxnSpPr>
            <p:cNvPr id="83" name="직선 화살표 연결선 100">
              <a:extLst>
                <a:ext uri="{FF2B5EF4-FFF2-40B4-BE49-F238E27FC236}">
                  <a16:creationId xmlns:a16="http://schemas.microsoft.com/office/drawing/2014/main" id="{52CA5ECB-0CE5-3346-AD23-8FCEF4C717AB}"/>
                </a:ext>
              </a:extLst>
            </p:cNvPr>
            <p:cNvCxnSpPr>
              <a:cxnSpLocks/>
            </p:cNvCxnSpPr>
            <p:nvPr/>
          </p:nvCxnSpPr>
          <p:spPr>
            <a:xfrm>
              <a:off x="3295408" y="2308424"/>
              <a:ext cx="0" cy="2666538"/>
            </a:xfrm>
            <a:prstGeom prst="straightConnector1">
              <a:avLst/>
            </a:prstGeom>
            <a:noFill/>
            <a:ln w="12700" cap="flat" cmpd="sng" algn="ctr">
              <a:solidFill>
                <a:sysClr val="windowText" lastClr="000000"/>
              </a:solidFill>
              <a:prstDash val="dash"/>
              <a:miter lim="800000"/>
              <a:headEnd w="lg" len="lg"/>
              <a:tailEnd type="none" w="lg" len="lg"/>
            </a:ln>
            <a:effectLst/>
          </p:spPr>
        </p:cxnSp>
        <p:cxnSp>
          <p:nvCxnSpPr>
            <p:cNvPr id="122" name="직선 화살표 연결선 100">
              <a:extLst>
                <a:ext uri="{FF2B5EF4-FFF2-40B4-BE49-F238E27FC236}">
                  <a16:creationId xmlns:a16="http://schemas.microsoft.com/office/drawing/2014/main" id="{A733BF5F-F7C8-0F49-97FB-D66DE18A5409}"/>
                </a:ext>
              </a:extLst>
            </p:cNvPr>
            <p:cNvCxnSpPr>
              <a:cxnSpLocks/>
            </p:cNvCxnSpPr>
            <p:nvPr/>
          </p:nvCxnSpPr>
          <p:spPr>
            <a:xfrm>
              <a:off x="1866003" y="2252410"/>
              <a:ext cx="0" cy="2722552"/>
            </a:xfrm>
            <a:prstGeom prst="straightConnector1">
              <a:avLst/>
            </a:prstGeom>
            <a:noFill/>
            <a:ln w="12700" cap="flat" cmpd="sng" algn="ctr">
              <a:solidFill>
                <a:sysClr val="windowText" lastClr="000000"/>
              </a:solidFill>
              <a:prstDash val="dash"/>
              <a:miter lim="800000"/>
              <a:headEnd w="lg" len="lg"/>
              <a:tailEnd type="none" w="lg" len="lg"/>
            </a:ln>
            <a:effectLst/>
          </p:spPr>
        </p:cxnSp>
        <p:cxnSp>
          <p:nvCxnSpPr>
            <p:cNvPr id="103" name="직선 화살표 연결선 101">
              <a:extLst>
                <a:ext uri="{FF2B5EF4-FFF2-40B4-BE49-F238E27FC236}">
                  <a16:creationId xmlns:a16="http://schemas.microsoft.com/office/drawing/2014/main" id="{F1C7D1B7-CE46-814D-9D10-357802A2512B}"/>
                </a:ext>
              </a:extLst>
            </p:cNvPr>
            <p:cNvCxnSpPr>
              <a:cxnSpLocks/>
            </p:cNvCxnSpPr>
            <p:nvPr/>
          </p:nvCxnSpPr>
          <p:spPr>
            <a:xfrm>
              <a:off x="7242304" y="4317325"/>
              <a:ext cx="0" cy="626774"/>
            </a:xfrm>
            <a:prstGeom prst="straightConnector1">
              <a:avLst/>
            </a:prstGeom>
            <a:noFill/>
            <a:ln w="12700" cap="flat" cmpd="sng" algn="ctr">
              <a:solidFill>
                <a:sysClr val="windowText" lastClr="000000"/>
              </a:solidFill>
              <a:prstDash val="dash"/>
              <a:miter lim="800000"/>
              <a:headEnd w="lg" len="lg"/>
              <a:tailEnd type="none" w="lg" len="lg"/>
            </a:ln>
            <a:effectLst/>
          </p:spPr>
        </p:cxnSp>
      </p:grpSp>
      <p:grpSp>
        <p:nvGrpSpPr>
          <p:cNvPr id="86" name="그룹 45">
            <a:extLst>
              <a:ext uri="{FF2B5EF4-FFF2-40B4-BE49-F238E27FC236}">
                <a16:creationId xmlns:a16="http://schemas.microsoft.com/office/drawing/2014/main" id="{077974F3-44A7-444D-B991-8B87F2F93A38}"/>
              </a:ext>
            </a:extLst>
          </p:cNvPr>
          <p:cNvGrpSpPr/>
          <p:nvPr/>
        </p:nvGrpSpPr>
        <p:grpSpPr>
          <a:xfrm>
            <a:off x="3860428" y="3196123"/>
            <a:ext cx="1388022" cy="404485"/>
            <a:chOff x="1874519" y="3830320"/>
            <a:chExt cx="4230088" cy="275440"/>
          </a:xfrm>
        </p:grpSpPr>
        <p:sp>
          <p:nvSpPr>
            <p:cNvPr id="91" name="직사각형 46">
              <a:extLst>
                <a:ext uri="{FF2B5EF4-FFF2-40B4-BE49-F238E27FC236}">
                  <a16:creationId xmlns:a16="http://schemas.microsoft.com/office/drawing/2014/main" id="{4498DDAC-602D-BB4B-A639-21C224FC1D19}"/>
                </a:ext>
              </a:extLst>
            </p:cNvPr>
            <p:cNvSpPr/>
            <p:nvPr/>
          </p:nvSpPr>
          <p:spPr>
            <a:xfrm>
              <a:off x="1874519" y="3830320"/>
              <a:ext cx="2920999" cy="275440"/>
            </a:xfrm>
            <a:prstGeom prst="rect">
              <a:avLst/>
            </a:prstGeom>
            <a:solidFill>
              <a:srgbClr val="70AD47">
                <a:lumMod val="20000"/>
                <a:lumOff val="80000"/>
              </a:srgbClr>
            </a:solidFill>
            <a:ln w="15875" cap="flat" cmpd="sng" algn="ctr">
              <a:solidFill>
                <a:schemeClr val="tx1"/>
              </a:solidFill>
              <a:prstDash val="solid"/>
              <a:miter lim="800000"/>
            </a:ln>
            <a:effectLst/>
          </p:spPr>
          <p:txBody>
            <a:bodyPr lIns="0" rIns="0"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endParaRPr>
            </a:p>
          </p:txBody>
        </p:sp>
        <p:sp>
          <p:nvSpPr>
            <p:cNvPr id="92" name="직사각형 47">
              <a:extLst>
                <a:ext uri="{FF2B5EF4-FFF2-40B4-BE49-F238E27FC236}">
                  <a16:creationId xmlns:a16="http://schemas.microsoft.com/office/drawing/2014/main" id="{22B26D93-79A1-AF48-B414-1AD0F65F9857}"/>
                </a:ext>
              </a:extLst>
            </p:cNvPr>
            <p:cNvSpPr/>
            <p:nvPr/>
          </p:nvSpPr>
          <p:spPr>
            <a:xfrm>
              <a:off x="4795518" y="3830320"/>
              <a:ext cx="584200" cy="275440"/>
            </a:xfrm>
            <a:prstGeom prst="rect">
              <a:avLst/>
            </a:prstGeom>
            <a:solidFill>
              <a:srgbClr val="FFC000"/>
            </a:solidFill>
            <a:ln w="15875" cap="flat" cmpd="sng" algn="ctr">
              <a:solidFill>
                <a:schemeClr val="tx1"/>
              </a:solidFill>
              <a:prstDash val="solid"/>
              <a:miter lim="800000"/>
            </a:ln>
            <a:effectLst/>
          </p:spPr>
          <p:txBody>
            <a:bodyPr lIns="0" rIns="0"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endParaRPr>
            </a:p>
          </p:txBody>
        </p:sp>
        <p:sp>
          <p:nvSpPr>
            <p:cNvPr id="93" name="직사각형 48">
              <a:extLst>
                <a:ext uri="{FF2B5EF4-FFF2-40B4-BE49-F238E27FC236}">
                  <a16:creationId xmlns:a16="http://schemas.microsoft.com/office/drawing/2014/main" id="{C7C76533-4345-E349-BB9B-2A314534032B}"/>
                </a:ext>
              </a:extLst>
            </p:cNvPr>
            <p:cNvSpPr/>
            <p:nvPr/>
          </p:nvSpPr>
          <p:spPr>
            <a:xfrm>
              <a:off x="5374634" y="3830320"/>
              <a:ext cx="729973" cy="275440"/>
            </a:xfrm>
            <a:prstGeom prst="rect">
              <a:avLst/>
            </a:prstGeom>
            <a:solidFill>
              <a:srgbClr val="ED7D31">
                <a:lumMod val="75000"/>
              </a:srgbClr>
            </a:solidFill>
            <a:ln w="15875" cap="flat" cmpd="sng" algn="ctr">
              <a:solidFill>
                <a:schemeClr val="tx1"/>
              </a:solidFill>
              <a:prstDash val="solid"/>
              <a:miter lim="800000"/>
            </a:ln>
            <a:effectLst/>
          </p:spPr>
          <p:txBody>
            <a:bodyPr lIns="0" rIns="0"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endParaRPr>
            </a:p>
          </p:txBody>
        </p:sp>
      </p:grpSp>
      <p:sp>
        <p:nvSpPr>
          <p:cNvPr id="99" name="TextBox 98">
            <a:extLst>
              <a:ext uri="{FF2B5EF4-FFF2-40B4-BE49-F238E27FC236}">
                <a16:creationId xmlns:a16="http://schemas.microsoft.com/office/drawing/2014/main" id="{FCBC9B0E-1977-544B-8CD6-46A8EAC6A119}"/>
              </a:ext>
            </a:extLst>
          </p:cNvPr>
          <p:cNvSpPr txBox="1"/>
          <p:nvPr/>
        </p:nvSpPr>
        <p:spPr>
          <a:xfrm>
            <a:off x="5097878" y="3145942"/>
            <a:ext cx="1791033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 latinLnBrk="0"/>
            <a:r>
              <a:rPr lang="en-US" sz="2400" b="1" i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N</a:t>
            </a:r>
            <a:r>
              <a:rPr lang="en-US" sz="2400" b="1" baseline="-25000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ERR</a:t>
            </a:r>
            <a:r>
              <a:rPr lang="en-US" sz="2400" b="1" i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= 118</a:t>
            </a:r>
          </a:p>
        </p:txBody>
      </p:sp>
      <p:sp>
        <p:nvSpPr>
          <p:cNvPr id="100" name="TextBox 99">
            <a:extLst>
              <a:ext uri="{FF2B5EF4-FFF2-40B4-BE49-F238E27FC236}">
                <a16:creationId xmlns:a16="http://schemas.microsoft.com/office/drawing/2014/main" id="{17C69579-6F3B-2C41-A7E7-25789D52447F}"/>
              </a:ext>
            </a:extLst>
          </p:cNvPr>
          <p:cNvSpPr txBox="1"/>
          <p:nvPr/>
        </p:nvSpPr>
        <p:spPr>
          <a:xfrm>
            <a:off x="-117071" y="3211483"/>
            <a:ext cx="1633294" cy="369332"/>
          </a:xfrm>
          <a:prstGeom prst="rect">
            <a:avLst/>
          </a:prstGeom>
          <a:noFill/>
        </p:spPr>
        <p:txBody>
          <a:bodyPr wrap="square" lIns="72000" tIns="0" rIns="0" bIns="0" rtlCol="0" anchor="ctr">
            <a:spAutoFit/>
          </a:bodyPr>
          <a:lstStyle/>
          <a:p>
            <a:pPr algn="ctr" defTabSz="457200"/>
            <a:r>
              <a:rPr lang="en-US" altLang="ko-KR" sz="2400" b="1" dirty="0">
                <a:solidFill>
                  <a:prstClr val="black"/>
                </a:solidFill>
                <a:latin typeface="Cambria" panose="02040503050406030204" pitchFamily="18" charset="0"/>
                <a:ea typeface="맑은 고딕" panose="020B0503020000020004" pitchFamily="34" charset="-127"/>
                <a:cs typeface="Times New Roman" panose="02020603050405020304" pitchFamily="18" charset="0"/>
              </a:rPr>
              <a:t>RR2</a:t>
            </a:r>
            <a:endParaRPr lang="ko-KR" altLang="en-US" sz="2400" b="1" i="1" dirty="0">
              <a:solidFill>
                <a:prstClr val="black"/>
              </a:solidFill>
              <a:latin typeface="Calibri" panose="020F0502020204030204" pitchFamily="34" charset="0"/>
              <a:ea typeface="맑은 고딕" panose="020B0503020000020004" pitchFamily="34" charset="-127"/>
              <a:cs typeface="Calibri" panose="020F0502020204030204" pitchFamily="34" charset="0"/>
            </a:endParaRPr>
          </a:p>
        </p:txBody>
      </p:sp>
      <p:cxnSp>
        <p:nvCxnSpPr>
          <p:cNvPr id="111" name="Straight Connector 110">
            <a:extLst>
              <a:ext uri="{FF2B5EF4-FFF2-40B4-BE49-F238E27FC236}">
                <a16:creationId xmlns:a16="http://schemas.microsoft.com/office/drawing/2014/main" id="{55A0702E-1E4C-6A48-AABC-F53E43D49292}"/>
              </a:ext>
            </a:extLst>
          </p:cNvPr>
          <p:cNvCxnSpPr>
            <a:cxnSpLocks/>
            <a:stCxn id="101" idx="2"/>
          </p:cNvCxnSpPr>
          <p:nvPr/>
        </p:nvCxnSpPr>
        <p:spPr>
          <a:xfrm flipH="1">
            <a:off x="2568002" y="1926124"/>
            <a:ext cx="2062" cy="689767"/>
          </a:xfrm>
          <a:prstGeom prst="line">
            <a:avLst/>
          </a:prstGeom>
          <a:ln w="12700"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직선 연결선 102">
            <a:extLst>
              <a:ext uri="{FF2B5EF4-FFF2-40B4-BE49-F238E27FC236}">
                <a16:creationId xmlns:a16="http://schemas.microsoft.com/office/drawing/2014/main" id="{B9EDF43C-79BA-754D-AF5A-1E3990C9EDBC}"/>
              </a:ext>
            </a:extLst>
          </p:cNvPr>
          <p:cNvCxnSpPr>
            <a:cxnSpLocks/>
          </p:cNvCxnSpPr>
          <p:nvPr/>
        </p:nvCxnSpPr>
        <p:spPr>
          <a:xfrm>
            <a:off x="2912642" y="5052538"/>
            <a:ext cx="3813780" cy="0"/>
          </a:xfrm>
          <a:prstGeom prst="line">
            <a:avLst/>
          </a:prstGeom>
          <a:noFill/>
          <a:ln w="12700" cap="flat" cmpd="sng" algn="ctr">
            <a:solidFill>
              <a:schemeClr val="tx1"/>
            </a:solidFill>
            <a:prstDash val="dash"/>
            <a:miter lim="800000"/>
            <a:headEnd type="triangle" w="lg" len="lg"/>
            <a:tailEnd type="triangle" w="lg" len="lg"/>
          </a:ln>
          <a:effectLst/>
        </p:spPr>
      </p:cxnSp>
      <p:sp>
        <p:nvSpPr>
          <p:cNvPr id="82" name="TextBox 81">
            <a:extLst>
              <a:ext uri="{FF2B5EF4-FFF2-40B4-BE49-F238E27FC236}">
                <a16:creationId xmlns:a16="http://schemas.microsoft.com/office/drawing/2014/main" id="{3C1B9E7C-7E4C-C145-9ABC-6A9EAF425458}"/>
              </a:ext>
            </a:extLst>
          </p:cNvPr>
          <p:cNvSpPr txBox="1"/>
          <p:nvPr/>
        </p:nvSpPr>
        <p:spPr>
          <a:xfrm>
            <a:off x="4210864" y="4860014"/>
            <a:ext cx="1290747" cy="369332"/>
          </a:xfrm>
          <a:prstGeom prst="rect">
            <a:avLst/>
          </a:prstGeom>
          <a:solidFill>
            <a:sysClr val="window" lastClr="FFFFFF"/>
          </a:solidFill>
        </p:spPr>
        <p:txBody>
          <a:bodyPr wrap="square" lIns="0" tIns="0" rIns="0" bIns="0" rtlCol="0" anchor="ctr">
            <a:spAutoFit/>
          </a:bodyPr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2400" b="1" i="0" u="none" strike="noStrike" kern="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rPr>
              <a:t>tRETRY</a:t>
            </a:r>
            <a:r>
              <a:rPr kumimoji="0" lang="en-US" altLang="ko-KR" sz="24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rPr>
              <a:t>’</a:t>
            </a:r>
            <a:endParaRPr kumimoji="0" lang="ko-KR" altLang="en-US" sz="24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Courier New" panose="02070309020205020404" pitchFamily="49" charset="0"/>
              <a:ea typeface="맑은 고딕" panose="020B0503020000020004" pitchFamily="34" charset="-127"/>
              <a:cs typeface="Courier New" panose="02070309020205020404" pitchFamily="49" charset="0"/>
            </a:endParaRPr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1641DAB0-2D02-3F4A-A4B4-CDBBBB781DE2}"/>
              </a:ext>
            </a:extLst>
          </p:cNvPr>
          <p:cNvSpPr txBox="1"/>
          <p:nvPr/>
        </p:nvSpPr>
        <p:spPr>
          <a:xfrm>
            <a:off x="3131291" y="5210762"/>
            <a:ext cx="3369843" cy="369332"/>
          </a:xfrm>
          <a:prstGeom prst="rect">
            <a:avLst/>
          </a:prstGeom>
          <a:solidFill>
            <a:sysClr val="window" lastClr="FFFFFF"/>
          </a:solidFill>
        </p:spPr>
        <p:txBody>
          <a:bodyPr wrap="square" lIns="0" tIns="0" rIns="0" bIns="0" rtlCol="0" anchor="ctr">
            <a:spAutoFit/>
          </a:bodyPr>
          <a:lstStyle/>
          <a:p>
            <a:pPr algn="ctr" defTabSz="457200">
              <a:defRPr/>
            </a:pPr>
            <a:r>
              <a:rPr kumimoji="0" lang="en-US" altLang="ko-KR" sz="2400" b="1" i="1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rPr>
              <a:t>=</a:t>
            </a:r>
            <a:r>
              <a:rPr kumimoji="0" lang="en-US" altLang="ko-KR" sz="2400" b="1" i="1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Helvetica" pitchFamily="2" charset="0"/>
                <a:ea typeface="맑은 고딕" panose="020B0503020000020004" pitchFamily="34" charset="-127"/>
                <a:cs typeface="Courier New" panose="02070309020205020404" pitchFamily="49" charset="0"/>
              </a:rPr>
              <a:t> </a:t>
            </a:r>
            <a:r>
              <a:rPr lang="en-US" altLang="ko-KR" sz="2400" b="1" i="1" kern="0" dirty="0"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rPr>
              <a:t>N×</a:t>
            </a:r>
            <a:r>
              <a:rPr kumimoji="0" lang="en-US" altLang="ko-KR" sz="2400" b="1" i="0" u="none" strike="noStrike" kern="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rPr>
              <a:t>tR+tDMA</a:t>
            </a:r>
            <a:r>
              <a:rPr lang="en-US" altLang="ko-KR" sz="2400" b="1" kern="0" dirty="0"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rPr>
              <a:t>+</a:t>
            </a:r>
            <a:r>
              <a:rPr lang="en-US" altLang="ko-KR" sz="2400" b="1" kern="0" dirty="0" err="1"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rPr>
              <a:t>tECC</a:t>
            </a:r>
            <a:endParaRPr kumimoji="0" lang="ko-KR" altLang="en-US" sz="24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Courier New" panose="02070309020205020404" pitchFamily="49" charset="0"/>
              <a:ea typeface="맑은 고딕" panose="020B0503020000020004" pitchFamily="34" charset="-127"/>
              <a:cs typeface="Courier New" panose="02070309020205020404" pitchFamily="49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20348B93-08AF-F346-AAAE-3BE9F2F54559}"/>
              </a:ext>
            </a:extLst>
          </p:cNvPr>
          <p:cNvSpPr/>
          <p:nvPr/>
        </p:nvSpPr>
        <p:spPr>
          <a:xfrm>
            <a:off x="0" y="1501220"/>
            <a:ext cx="9137814" cy="2863376"/>
          </a:xfrm>
          <a:prstGeom prst="rect">
            <a:avLst/>
          </a:prstGeom>
          <a:solidFill>
            <a:schemeClr val="bg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CH" sz="1600" b="1" dirty="0">
              <a:solidFill>
                <a:schemeClr val="tx1"/>
              </a:solidFill>
              <a:latin typeface="Cambria" panose="02040503050406030204" pitchFamily="18" charset="0"/>
            </a:endParaRPr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F93298DF-595C-9C4E-BF5E-787E17D8842E}"/>
              </a:ext>
            </a:extLst>
          </p:cNvPr>
          <p:cNvSpPr/>
          <p:nvPr/>
        </p:nvSpPr>
        <p:spPr>
          <a:xfrm>
            <a:off x="0" y="4743298"/>
            <a:ext cx="9137814" cy="1500331"/>
          </a:xfrm>
          <a:prstGeom prst="rect">
            <a:avLst/>
          </a:prstGeom>
          <a:solidFill>
            <a:schemeClr val="bg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CH" sz="1600" b="1" dirty="0">
              <a:solidFill>
                <a:schemeClr val="tx1"/>
              </a:solidFill>
              <a:latin typeface="Cambria" panose="02040503050406030204" pitchFamily="18" charset="0"/>
            </a:endParaRPr>
          </a:p>
        </p:txBody>
      </p:sp>
      <p:sp>
        <p:nvSpPr>
          <p:cNvPr id="80" name="Rectangle 79">
            <a:extLst>
              <a:ext uri="{FF2B5EF4-FFF2-40B4-BE49-F238E27FC236}">
                <a16:creationId xmlns:a16="http://schemas.microsoft.com/office/drawing/2014/main" id="{A0139E65-197D-1447-9C78-186B522EFC9F}"/>
              </a:ext>
            </a:extLst>
          </p:cNvPr>
          <p:cNvSpPr/>
          <p:nvPr/>
        </p:nvSpPr>
        <p:spPr>
          <a:xfrm>
            <a:off x="1424487" y="4364596"/>
            <a:ext cx="3275062" cy="387605"/>
          </a:xfrm>
          <a:prstGeom prst="rect">
            <a:avLst/>
          </a:prstGeom>
          <a:solidFill>
            <a:schemeClr val="bg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CH" sz="1600" b="1" dirty="0">
              <a:solidFill>
                <a:schemeClr val="tx1"/>
              </a:solidFill>
              <a:latin typeface="Cambria" panose="02040503050406030204" pitchFamily="18" charset="0"/>
            </a:endParaRPr>
          </a:p>
        </p:txBody>
      </p:sp>
      <p:grpSp>
        <p:nvGrpSpPr>
          <p:cNvPr id="56" name="그룹 50">
            <a:extLst>
              <a:ext uri="{FF2B5EF4-FFF2-40B4-BE49-F238E27FC236}">
                <a16:creationId xmlns:a16="http://schemas.microsoft.com/office/drawing/2014/main" id="{2C97B421-A53A-7F45-99D7-4DF177BCED1C}"/>
              </a:ext>
            </a:extLst>
          </p:cNvPr>
          <p:cNvGrpSpPr/>
          <p:nvPr/>
        </p:nvGrpSpPr>
        <p:grpSpPr>
          <a:xfrm>
            <a:off x="5342880" y="4337608"/>
            <a:ext cx="1388022" cy="404485"/>
            <a:chOff x="1874519" y="3830320"/>
            <a:chExt cx="4230088" cy="275440"/>
          </a:xfrm>
        </p:grpSpPr>
        <p:sp>
          <p:nvSpPr>
            <p:cNvPr id="57" name="직사각형 51">
              <a:extLst>
                <a:ext uri="{FF2B5EF4-FFF2-40B4-BE49-F238E27FC236}">
                  <a16:creationId xmlns:a16="http://schemas.microsoft.com/office/drawing/2014/main" id="{B0F904ED-95A8-1742-BF56-2F64A0A75A5A}"/>
                </a:ext>
              </a:extLst>
            </p:cNvPr>
            <p:cNvSpPr/>
            <p:nvPr/>
          </p:nvSpPr>
          <p:spPr>
            <a:xfrm>
              <a:off x="1874519" y="3830320"/>
              <a:ext cx="2920999" cy="275440"/>
            </a:xfrm>
            <a:prstGeom prst="rect">
              <a:avLst/>
            </a:prstGeom>
            <a:solidFill>
              <a:srgbClr val="70AD47">
                <a:lumMod val="20000"/>
                <a:lumOff val="80000"/>
              </a:srgbClr>
            </a:solidFill>
            <a:ln w="15875" cap="flat" cmpd="sng" algn="ctr">
              <a:solidFill>
                <a:schemeClr val="tx1"/>
              </a:solidFill>
              <a:prstDash val="solid"/>
              <a:miter lim="800000"/>
            </a:ln>
            <a:effectLst/>
          </p:spPr>
          <p:txBody>
            <a:bodyPr lIns="0" rIns="0"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endParaRPr>
            </a:p>
          </p:txBody>
        </p:sp>
        <p:sp>
          <p:nvSpPr>
            <p:cNvPr id="58" name="직사각형 52">
              <a:extLst>
                <a:ext uri="{FF2B5EF4-FFF2-40B4-BE49-F238E27FC236}">
                  <a16:creationId xmlns:a16="http://schemas.microsoft.com/office/drawing/2014/main" id="{DCB6BCD1-2EBF-8C43-A163-694541B10DE6}"/>
                </a:ext>
              </a:extLst>
            </p:cNvPr>
            <p:cNvSpPr/>
            <p:nvPr/>
          </p:nvSpPr>
          <p:spPr>
            <a:xfrm>
              <a:off x="4795518" y="3830320"/>
              <a:ext cx="584200" cy="275440"/>
            </a:xfrm>
            <a:prstGeom prst="rect">
              <a:avLst/>
            </a:prstGeom>
            <a:solidFill>
              <a:srgbClr val="FFC000"/>
            </a:solidFill>
            <a:ln w="15875" cap="flat" cmpd="sng" algn="ctr">
              <a:solidFill>
                <a:schemeClr val="tx1"/>
              </a:solidFill>
              <a:prstDash val="solid"/>
              <a:miter lim="800000"/>
            </a:ln>
            <a:effectLst/>
          </p:spPr>
          <p:txBody>
            <a:bodyPr lIns="0" rIns="0"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endParaRPr>
            </a:p>
          </p:txBody>
        </p:sp>
        <p:sp>
          <p:nvSpPr>
            <p:cNvPr id="59" name="직사각형 53">
              <a:extLst>
                <a:ext uri="{FF2B5EF4-FFF2-40B4-BE49-F238E27FC236}">
                  <a16:creationId xmlns:a16="http://schemas.microsoft.com/office/drawing/2014/main" id="{F6412F78-A75E-4C41-A42B-FCD2B4ED9AA8}"/>
                </a:ext>
              </a:extLst>
            </p:cNvPr>
            <p:cNvSpPr/>
            <p:nvPr/>
          </p:nvSpPr>
          <p:spPr>
            <a:xfrm>
              <a:off x="5374634" y="3830320"/>
              <a:ext cx="729973" cy="275440"/>
            </a:xfrm>
            <a:prstGeom prst="rect">
              <a:avLst/>
            </a:prstGeom>
            <a:solidFill>
              <a:srgbClr val="ED7D31">
                <a:lumMod val="75000"/>
              </a:srgbClr>
            </a:solidFill>
            <a:ln w="15875" cap="flat" cmpd="sng" algn="ctr">
              <a:solidFill>
                <a:schemeClr val="tx1"/>
              </a:solidFill>
              <a:prstDash val="solid"/>
              <a:miter lim="800000"/>
            </a:ln>
            <a:effectLst/>
          </p:spPr>
          <p:txBody>
            <a:bodyPr lIns="0" rIns="0"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endParaRPr>
            </a:p>
          </p:txBody>
        </p:sp>
      </p:grpSp>
      <p:sp>
        <p:nvSpPr>
          <p:cNvPr id="74" name="TextBox 73">
            <a:extLst>
              <a:ext uri="{FF2B5EF4-FFF2-40B4-BE49-F238E27FC236}">
                <a16:creationId xmlns:a16="http://schemas.microsoft.com/office/drawing/2014/main" id="{DDA55A0B-BE8F-5243-857F-41C80FCAF1AC}"/>
              </a:ext>
            </a:extLst>
          </p:cNvPr>
          <p:cNvSpPr txBox="1"/>
          <p:nvPr/>
        </p:nvSpPr>
        <p:spPr>
          <a:xfrm>
            <a:off x="6491374" y="4292322"/>
            <a:ext cx="1791033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 latinLnBrk="0"/>
            <a:r>
              <a:rPr lang="en-US" sz="2400" b="1" i="1" dirty="0">
                <a:solidFill>
                  <a:srgbClr val="7030A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N</a:t>
            </a:r>
            <a:r>
              <a:rPr lang="en-US" sz="2400" b="1" baseline="-25000" dirty="0">
                <a:solidFill>
                  <a:srgbClr val="7030A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ERR</a:t>
            </a:r>
            <a:r>
              <a:rPr lang="en-US" sz="2400" b="1" i="1" dirty="0">
                <a:solidFill>
                  <a:srgbClr val="7030A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= 23</a:t>
            </a:r>
          </a:p>
        </p:txBody>
      </p:sp>
      <p:sp>
        <p:nvSpPr>
          <p:cNvPr id="121" name="TextBox 120">
            <a:extLst>
              <a:ext uri="{FF2B5EF4-FFF2-40B4-BE49-F238E27FC236}">
                <a16:creationId xmlns:a16="http://schemas.microsoft.com/office/drawing/2014/main" id="{20DEB8DB-E78C-F04D-A7F9-CF4B9DF3D77F}"/>
              </a:ext>
            </a:extLst>
          </p:cNvPr>
          <p:cNvSpPr txBox="1"/>
          <p:nvPr/>
        </p:nvSpPr>
        <p:spPr>
          <a:xfrm>
            <a:off x="5317052" y="1582747"/>
            <a:ext cx="3953635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 latinLnBrk="0"/>
            <a:r>
              <a:rPr lang="en-US" sz="2400" b="1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ECC Capability</a:t>
            </a:r>
            <a:r>
              <a:rPr lang="en-US" sz="2400" b="1" i="1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C</a:t>
            </a:r>
            <a:r>
              <a:rPr lang="en-US" sz="2400" b="1" baseline="-25000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ECC</a:t>
            </a:r>
            <a:r>
              <a:rPr lang="en-US" sz="2400" b="1" i="1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= 72</a:t>
            </a:r>
          </a:p>
        </p:txBody>
      </p:sp>
      <p:sp>
        <p:nvSpPr>
          <p:cNvPr id="85" name="Rounded Rectangle 84">
            <a:extLst>
              <a:ext uri="{FF2B5EF4-FFF2-40B4-BE49-F238E27FC236}">
                <a16:creationId xmlns:a16="http://schemas.microsoft.com/office/drawing/2014/main" id="{DC51405C-825B-664D-A05F-5E11416B0472}"/>
              </a:ext>
            </a:extLst>
          </p:cNvPr>
          <p:cNvSpPr/>
          <p:nvPr/>
        </p:nvSpPr>
        <p:spPr>
          <a:xfrm>
            <a:off x="5244142" y="4288647"/>
            <a:ext cx="2825210" cy="494323"/>
          </a:xfrm>
          <a:prstGeom prst="roundRect">
            <a:avLst/>
          </a:prstGeom>
          <a:noFill/>
          <a:ln>
            <a:solidFill>
              <a:srgbClr val="C0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CH" sz="1600" b="1" dirty="0">
              <a:solidFill>
                <a:schemeClr val="tx1"/>
              </a:solidFill>
              <a:latin typeface="Cambria" panose="02040503050406030204" pitchFamily="18" charset="0"/>
            </a:endParaRPr>
          </a:p>
        </p:txBody>
      </p:sp>
      <p:sp>
        <p:nvSpPr>
          <p:cNvPr id="90" name="Rectangle 89">
            <a:extLst>
              <a:ext uri="{FF2B5EF4-FFF2-40B4-BE49-F238E27FC236}">
                <a16:creationId xmlns:a16="http://schemas.microsoft.com/office/drawing/2014/main" id="{12C5018A-5FA8-D14D-B846-4265DE0CC39D}"/>
              </a:ext>
            </a:extLst>
          </p:cNvPr>
          <p:cNvSpPr/>
          <p:nvPr/>
        </p:nvSpPr>
        <p:spPr>
          <a:xfrm>
            <a:off x="-3093" y="5230293"/>
            <a:ext cx="9144000" cy="1223043"/>
          </a:xfrm>
          <a:prstGeom prst="rect">
            <a:avLst/>
          </a:prstGeom>
          <a:solidFill>
            <a:srgbClr val="FFEEE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Helvetica" pitchFamily="2" charset="0"/>
              </a:rPr>
              <a:t>Observation: A </a:t>
            </a:r>
            <a:r>
              <a:rPr lang="en-US" sz="3200" dirty="0">
                <a:solidFill>
                  <a:srgbClr val="C00000"/>
                </a:solidFill>
                <a:latin typeface="Helvetica" pitchFamily="2" charset="0"/>
              </a:rPr>
              <a:t>positive ECC margin </a:t>
            </a:r>
            <a:br>
              <a:rPr lang="en-US" sz="3200" dirty="0">
                <a:solidFill>
                  <a:schemeClr val="tx1"/>
                </a:solidFill>
                <a:latin typeface="Helvetica" pitchFamily="2" charset="0"/>
              </a:rPr>
            </a:br>
            <a:r>
              <a:rPr lang="en-US" sz="3200" dirty="0">
                <a:solidFill>
                  <a:schemeClr val="tx1"/>
                </a:solidFill>
                <a:latin typeface="Helvetica" pitchFamily="2" charset="0"/>
              </a:rPr>
              <a:t>in the </a:t>
            </a:r>
            <a:r>
              <a:rPr lang="en-US" sz="3200" dirty="0">
                <a:solidFill>
                  <a:srgbClr val="C00000"/>
                </a:solidFill>
                <a:latin typeface="Helvetica" pitchFamily="2" charset="0"/>
              </a:rPr>
              <a:t>final retry step </a:t>
            </a:r>
            <a:r>
              <a:rPr lang="en-US" sz="3200" dirty="0">
                <a:solidFill>
                  <a:schemeClr val="tx1"/>
                </a:solidFill>
                <a:latin typeface="Helvetica" pitchFamily="2" charset="0"/>
              </a:rPr>
              <a:t>when read-retry succeeds</a:t>
            </a:r>
            <a:endParaRPr lang="en-CH" sz="3200" dirty="0">
              <a:solidFill>
                <a:srgbClr val="C00000"/>
              </a:solidFill>
              <a:latin typeface="Helvetica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4511232"/>
      </p:ext>
    </p:extLst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C0B64D-B249-704A-AB40-CD24AF2F20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H" dirty="0"/>
              <a:t>AR</a:t>
            </a:r>
            <a:r>
              <a:rPr lang="en-CH" baseline="30000" dirty="0"/>
              <a:t>2</a:t>
            </a:r>
            <a:r>
              <a:rPr lang="en-CH" dirty="0"/>
              <a:t>: </a:t>
            </a:r>
            <a:r>
              <a:rPr lang="en-CH" u="sng" dirty="0"/>
              <a:t>A</a:t>
            </a:r>
            <a:r>
              <a:rPr lang="en-CH" dirty="0"/>
              <a:t>daptive </a:t>
            </a:r>
            <a:r>
              <a:rPr lang="en-CH" u="sng" dirty="0"/>
              <a:t>R</a:t>
            </a:r>
            <a:r>
              <a:rPr lang="en-CH" dirty="0"/>
              <a:t>ead-</a:t>
            </a:r>
            <a:r>
              <a:rPr lang="en-CH" u="sng" dirty="0"/>
              <a:t>R</a:t>
            </a:r>
            <a:r>
              <a:rPr lang="en-CH" dirty="0"/>
              <a:t>etry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C400A33-446A-F942-9F83-5543CCBC7C7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17</a:t>
            </a:fld>
            <a:endParaRPr lang="en-US" altLang="en-US"/>
          </a:p>
        </p:txBody>
      </p:sp>
      <p:sp>
        <p:nvSpPr>
          <p:cNvPr id="98" name="TextBox 97">
            <a:extLst>
              <a:ext uri="{FF2B5EF4-FFF2-40B4-BE49-F238E27FC236}">
                <a16:creationId xmlns:a16="http://schemas.microsoft.com/office/drawing/2014/main" id="{51372EC4-7D9C-E846-B7BB-771C5B44D230}"/>
              </a:ext>
            </a:extLst>
          </p:cNvPr>
          <p:cNvSpPr txBox="1"/>
          <p:nvPr/>
        </p:nvSpPr>
        <p:spPr>
          <a:xfrm>
            <a:off x="921583" y="1879693"/>
            <a:ext cx="2358960" cy="369332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 defTabSz="457200"/>
            <a:r>
              <a:rPr lang="en-US" altLang="ko-KR" sz="2400" b="1" dirty="0" err="1">
                <a:solidFill>
                  <a:schemeClr val="accent6"/>
                </a:solidFill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rPr>
              <a:t>tR</a:t>
            </a:r>
            <a:endParaRPr lang="ko-KR" altLang="en-US" sz="2400" b="1" dirty="0">
              <a:solidFill>
                <a:schemeClr val="accent6"/>
              </a:solidFill>
              <a:latin typeface="Courier New" panose="02070309020205020404" pitchFamily="49" charset="0"/>
              <a:ea typeface="맑은 고딕" panose="020B0503020000020004" pitchFamily="34" charset="-127"/>
              <a:cs typeface="Courier New" panose="02070309020205020404" pitchFamily="49" charset="0"/>
            </a:endParaRPr>
          </a:p>
        </p:txBody>
      </p:sp>
      <p:sp>
        <p:nvSpPr>
          <p:cNvPr id="116" name="TextBox 115">
            <a:extLst>
              <a:ext uri="{FF2B5EF4-FFF2-40B4-BE49-F238E27FC236}">
                <a16:creationId xmlns:a16="http://schemas.microsoft.com/office/drawing/2014/main" id="{BFAEE985-E258-8944-A69B-62805BEEE86E}"/>
              </a:ext>
            </a:extLst>
          </p:cNvPr>
          <p:cNvSpPr txBox="1"/>
          <p:nvPr/>
        </p:nvSpPr>
        <p:spPr>
          <a:xfrm>
            <a:off x="2643134" y="1879693"/>
            <a:ext cx="974977" cy="369332"/>
          </a:xfrm>
          <a:prstGeom prst="rect">
            <a:avLst/>
          </a:prstGeom>
          <a:noFill/>
        </p:spPr>
        <p:txBody>
          <a:bodyPr wrap="square" lIns="72000" tIns="0" rIns="0" bIns="0" rtlCol="0" anchor="ctr">
            <a:spAutoFit/>
          </a:bodyPr>
          <a:lstStyle/>
          <a:p>
            <a:pPr algn="ctr" defTabSz="457200"/>
            <a:r>
              <a:rPr lang="en-US" altLang="ko-KR" sz="2400" b="1" dirty="0" err="1">
                <a:solidFill>
                  <a:srgbClr val="D77A0B"/>
                </a:solidFill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rPr>
              <a:t>tECC</a:t>
            </a:r>
            <a:endParaRPr lang="ko-KR" altLang="en-US" sz="2400" b="1" dirty="0">
              <a:solidFill>
                <a:srgbClr val="D77A0B"/>
              </a:solidFill>
              <a:latin typeface="Courier New" panose="02070309020205020404" pitchFamily="49" charset="0"/>
              <a:ea typeface="맑은 고딕" panose="020B0503020000020004" pitchFamily="34" charset="-127"/>
              <a:cs typeface="Courier New" panose="02070309020205020404" pitchFamily="49" charset="0"/>
            </a:endParaRPr>
          </a:p>
        </p:txBody>
      </p:sp>
      <p:sp>
        <p:nvSpPr>
          <p:cNvPr id="101" name="TextBox 100">
            <a:extLst>
              <a:ext uri="{FF2B5EF4-FFF2-40B4-BE49-F238E27FC236}">
                <a16:creationId xmlns:a16="http://schemas.microsoft.com/office/drawing/2014/main" id="{390099A3-7D5B-E94B-8113-BB584A809C6C}"/>
              </a:ext>
            </a:extLst>
          </p:cNvPr>
          <p:cNvSpPr txBox="1"/>
          <p:nvPr/>
        </p:nvSpPr>
        <p:spPr>
          <a:xfrm>
            <a:off x="1000176" y="1556792"/>
            <a:ext cx="3139776" cy="369332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 defTabSz="457200"/>
            <a:r>
              <a:rPr lang="en-US" altLang="ko-KR" sz="2400" b="1" dirty="0" err="1">
                <a:solidFill>
                  <a:schemeClr val="accent1"/>
                </a:solidFill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rPr>
              <a:t>tDMA</a:t>
            </a:r>
            <a:endParaRPr lang="ko-KR" altLang="en-US" sz="2400" b="1" dirty="0">
              <a:solidFill>
                <a:schemeClr val="accent1"/>
              </a:solidFill>
              <a:latin typeface="Courier New" panose="02070309020205020404" pitchFamily="49" charset="0"/>
              <a:ea typeface="맑은 고딕" panose="020B0503020000020004" pitchFamily="34" charset="-127"/>
              <a:cs typeface="Courier New" panose="02070309020205020404" pitchFamily="49" charset="0"/>
            </a:endParaRPr>
          </a:p>
        </p:txBody>
      </p:sp>
      <p:sp>
        <p:nvSpPr>
          <p:cNvPr id="49" name="직사각형 77">
            <a:extLst>
              <a:ext uri="{FF2B5EF4-FFF2-40B4-BE49-F238E27FC236}">
                <a16:creationId xmlns:a16="http://schemas.microsoft.com/office/drawing/2014/main" id="{1F1D0332-9776-F74F-BAA6-FBDCCA96B77D}"/>
              </a:ext>
            </a:extLst>
          </p:cNvPr>
          <p:cNvSpPr/>
          <p:nvPr/>
        </p:nvSpPr>
        <p:spPr>
          <a:xfrm>
            <a:off x="1119519" y="2312302"/>
            <a:ext cx="790882" cy="538368"/>
          </a:xfrm>
          <a:prstGeom prst="rect">
            <a:avLst/>
          </a:prstGeom>
          <a:solidFill>
            <a:sysClr val="window" lastClr="FFFFFF"/>
          </a:solidFill>
          <a:ln w="19050" cap="flat" cmpd="sng" algn="ctr">
            <a:noFill/>
            <a:prstDash val="solid"/>
            <a:miter lim="800000"/>
          </a:ln>
          <a:effectLst/>
        </p:spPr>
        <p:txBody>
          <a:bodyPr lIns="0" rIns="0"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ea typeface="맑은 고딕" panose="020B0503020000020004" pitchFamily="34" charset="-127"/>
              <a:cs typeface="Courier New" panose="02070309020205020404" pitchFamily="49" charset="0"/>
            </a:endParaRP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5A86C21B-F826-F04B-B6B5-23950E2E520E}"/>
              </a:ext>
            </a:extLst>
          </p:cNvPr>
          <p:cNvSpPr txBox="1"/>
          <p:nvPr/>
        </p:nvSpPr>
        <p:spPr>
          <a:xfrm>
            <a:off x="-117071" y="2827453"/>
            <a:ext cx="1633294" cy="369332"/>
          </a:xfrm>
          <a:prstGeom prst="rect">
            <a:avLst/>
          </a:prstGeom>
          <a:noFill/>
        </p:spPr>
        <p:txBody>
          <a:bodyPr wrap="square" lIns="72000" tIns="0" rIns="0" bIns="0" rtlCol="0" anchor="ctr">
            <a:spAutoFit/>
          </a:bodyPr>
          <a:lstStyle/>
          <a:p>
            <a:pPr algn="ctr" defTabSz="457200"/>
            <a:r>
              <a:rPr lang="en-US" altLang="ko-KR" sz="2400" b="1" dirty="0">
                <a:solidFill>
                  <a:prstClr val="black"/>
                </a:solidFill>
                <a:latin typeface="Cambria" panose="02040503050406030204" pitchFamily="18" charset="0"/>
                <a:ea typeface="맑은 고딕" panose="020B0503020000020004" pitchFamily="34" charset="-127"/>
                <a:cs typeface="Times New Roman" panose="02020603050405020304" pitchFamily="18" charset="0"/>
              </a:rPr>
              <a:t>RR1</a:t>
            </a:r>
            <a:endParaRPr lang="ko-KR" altLang="en-US" sz="2400" b="1" i="1" dirty="0">
              <a:solidFill>
                <a:prstClr val="black"/>
              </a:solidFill>
              <a:latin typeface="Calibri" panose="020F0502020204030204" pitchFamily="34" charset="0"/>
              <a:ea typeface="맑은 고딕" panose="020B0503020000020004" pitchFamily="34" charset="-127"/>
              <a:cs typeface="Calibri" panose="020F0502020204030204" pitchFamily="34" charset="0"/>
            </a:endParaRP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0C0A287A-5547-9A42-AC0D-47460CC3A15C}"/>
              </a:ext>
            </a:extLst>
          </p:cNvPr>
          <p:cNvSpPr txBox="1"/>
          <p:nvPr/>
        </p:nvSpPr>
        <p:spPr>
          <a:xfrm>
            <a:off x="-612576" y="3995264"/>
            <a:ext cx="2630438" cy="369332"/>
          </a:xfrm>
          <a:prstGeom prst="rect">
            <a:avLst/>
          </a:prstGeom>
          <a:noFill/>
        </p:spPr>
        <p:txBody>
          <a:bodyPr wrap="square" lIns="72000" tIns="0" rIns="0" bIns="0" rtlCol="0" anchor="ctr">
            <a:spAutoFit/>
          </a:bodyPr>
          <a:lstStyle/>
          <a:p>
            <a:pPr algn="ctr" defTabSz="457200"/>
            <a:r>
              <a:rPr lang="en-US" altLang="ko-KR" sz="2400" b="1" dirty="0">
                <a:solidFill>
                  <a:prstClr val="black"/>
                </a:solidFill>
                <a:latin typeface="Cambria" panose="02040503050406030204" pitchFamily="18" charset="0"/>
                <a:ea typeface="맑은 고딕" panose="020B0503020000020004" pitchFamily="34" charset="-127"/>
                <a:cs typeface="Times New Roman" panose="02020603050405020304" pitchFamily="18" charset="0"/>
              </a:rPr>
              <a:t>RR</a:t>
            </a:r>
            <a:r>
              <a:rPr lang="en-US" altLang="ko-KR" sz="2400" b="1" i="1" dirty="0">
                <a:solidFill>
                  <a:prstClr val="black"/>
                </a:solidFill>
                <a:latin typeface="Cambria" panose="02040503050406030204" pitchFamily="18" charset="0"/>
                <a:ea typeface="맑은 고딕" panose="020B0503020000020004" pitchFamily="34" charset="-127"/>
                <a:cs typeface="Times New Roman" panose="02020603050405020304" pitchFamily="18" charset="0"/>
              </a:rPr>
              <a:t>(N – 1)</a:t>
            </a:r>
            <a:endParaRPr lang="ko-KR" altLang="en-US" sz="2400" b="1" i="1" dirty="0">
              <a:solidFill>
                <a:prstClr val="black"/>
              </a:solidFill>
              <a:latin typeface="Calibri" panose="020F0502020204030204" pitchFamily="34" charset="0"/>
              <a:ea typeface="맑은 고딕" panose="020B0503020000020004" pitchFamily="34" charset="-127"/>
              <a:cs typeface="Calibri" panose="020F0502020204030204" pitchFamily="34" charset="0"/>
            </a:endParaRP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8659A1C8-F736-EF40-AFBC-85B780BC3A6D}"/>
              </a:ext>
            </a:extLst>
          </p:cNvPr>
          <p:cNvSpPr txBox="1"/>
          <p:nvPr/>
        </p:nvSpPr>
        <p:spPr>
          <a:xfrm>
            <a:off x="-612576" y="4382107"/>
            <a:ext cx="2630438" cy="369332"/>
          </a:xfrm>
          <a:prstGeom prst="rect">
            <a:avLst/>
          </a:prstGeom>
          <a:noFill/>
        </p:spPr>
        <p:txBody>
          <a:bodyPr wrap="square" lIns="72000" tIns="0" rIns="0" bIns="0" rtlCol="0" anchor="ctr">
            <a:spAutoFit/>
          </a:bodyPr>
          <a:lstStyle/>
          <a:p>
            <a:pPr algn="ctr" defTabSz="457200"/>
            <a:r>
              <a:rPr lang="en-US" altLang="ko-KR" sz="2400" b="1" dirty="0">
                <a:solidFill>
                  <a:prstClr val="black"/>
                </a:solidFill>
                <a:latin typeface="Cambria" panose="02040503050406030204" pitchFamily="18" charset="0"/>
                <a:ea typeface="맑은 고딕" panose="020B0503020000020004" pitchFamily="34" charset="-127"/>
                <a:cs typeface="Times New Roman" panose="02020603050405020304" pitchFamily="18" charset="0"/>
              </a:rPr>
              <a:t>RR</a:t>
            </a:r>
            <a:r>
              <a:rPr lang="en-US" altLang="ko-KR" sz="2400" b="1" i="1" dirty="0">
                <a:solidFill>
                  <a:prstClr val="black"/>
                </a:solidFill>
                <a:latin typeface="Cambria" panose="02040503050406030204" pitchFamily="18" charset="0"/>
                <a:ea typeface="맑은 고딕" panose="020B0503020000020004" pitchFamily="34" charset="-127"/>
                <a:cs typeface="Times New Roman" panose="02020603050405020304" pitchFamily="18" charset="0"/>
              </a:rPr>
              <a:t>N </a:t>
            </a:r>
            <a:endParaRPr lang="ko-KR" altLang="en-US" sz="2400" b="1" i="1" dirty="0">
              <a:solidFill>
                <a:prstClr val="black"/>
              </a:solidFill>
              <a:latin typeface="Calibri" panose="020F0502020204030204" pitchFamily="34" charset="0"/>
              <a:ea typeface="맑은 고딕" panose="020B0503020000020004" pitchFamily="34" charset="-127"/>
              <a:cs typeface="Calibri" panose="020F0502020204030204" pitchFamily="34" charset="0"/>
            </a:endParaRPr>
          </a:p>
        </p:txBody>
      </p:sp>
      <p:sp>
        <p:nvSpPr>
          <p:cNvPr id="54" name="직사각형 97">
            <a:extLst>
              <a:ext uri="{FF2B5EF4-FFF2-40B4-BE49-F238E27FC236}">
                <a16:creationId xmlns:a16="http://schemas.microsoft.com/office/drawing/2014/main" id="{06CB87D3-188A-C345-9600-BBFAC0837C6A}"/>
              </a:ext>
            </a:extLst>
          </p:cNvPr>
          <p:cNvSpPr/>
          <p:nvPr/>
        </p:nvSpPr>
        <p:spPr>
          <a:xfrm rot="5460000">
            <a:off x="502029" y="3547884"/>
            <a:ext cx="388773" cy="610249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  <a:effectLst/>
        </p:spPr>
        <p:txBody>
          <a:bodyPr lIns="0" tIns="0" rIns="0" bIns="0"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맑은 고딕" panose="020B0503020000020004" pitchFamily="34" charset="-127"/>
                <a:cs typeface="+mn-cs"/>
              </a:rPr>
              <a:t>⋯</a:t>
            </a:r>
            <a:endParaRPr kumimoji="0" lang="ko-KR" altLang="en-US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맑은 고딕" panose="020B0503020000020004" pitchFamily="34" charset="-127"/>
              <a:cs typeface="+mn-cs"/>
            </a:endParaRPr>
          </a:p>
        </p:txBody>
      </p:sp>
      <p:grpSp>
        <p:nvGrpSpPr>
          <p:cNvPr id="64" name="그룹 45">
            <a:extLst>
              <a:ext uri="{FF2B5EF4-FFF2-40B4-BE49-F238E27FC236}">
                <a16:creationId xmlns:a16="http://schemas.microsoft.com/office/drawing/2014/main" id="{F1485BDF-EB06-7E4E-B1FE-802D6C5365E3}"/>
              </a:ext>
            </a:extLst>
          </p:cNvPr>
          <p:cNvGrpSpPr/>
          <p:nvPr/>
        </p:nvGrpSpPr>
        <p:grpSpPr>
          <a:xfrm>
            <a:off x="3563888" y="2790102"/>
            <a:ext cx="429552" cy="404485"/>
            <a:chOff x="4795518" y="3830320"/>
            <a:chExt cx="1309089" cy="275440"/>
          </a:xfrm>
        </p:grpSpPr>
        <p:sp>
          <p:nvSpPr>
            <p:cNvPr id="66" name="직사각형 47">
              <a:extLst>
                <a:ext uri="{FF2B5EF4-FFF2-40B4-BE49-F238E27FC236}">
                  <a16:creationId xmlns:a16="http://schemas.microsoft.com/office/drawing/2014/main" id="{C32C9A9B-C5F8-1344-AABA-C3D2595C0720}"/>
                </a:ext>
              </a:extLst>
            </p:cNvPr>
            <p:cNvSpPr/>
            <p:nvPr/>
          </p:nvSpPr>
          <p:spPr>
            <a:xfrm>
              <a:off x="4795518" y="3830320"/>
              <a:ext cx="584200" cy="275440"/>
            </a:xfrm>
            <a:prstGeom prst="rect">
              <a:avLst/>
            </a:prstGeom>
            <a:solidFill>
              <a:srgbClr val="FFC000"/>
            </a:solidFill>
            <a:ln w="15875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lIns="0" rIns="0"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endParaRPr>
            </a:p>
          </p:txBody>
        </p:sp>
        <p:sp>
          <p:nvSpPr>
            <p:cNvPr id="67" name="직사각형 48">
              <a:extLst>
                <a:ext uri="{FF2B5EF4-FFF2-40B4-BE49-F238E27FC236}">
                  <a16:creationId xmlns:a16="http://schemas.microsoft.com/office/drawing/2014/main" id="{C11C2938-18E1-0648-A5E3-F59F81090810}"/>
                </a:ext>
              </a:extLst>
            </p:cNvPr>
            <p:cNvSpPr/>
            <p:nvPr/>
          </p:nvSpPr>
          <p:spPr>
            <a:xfrm>
              <a:off x="5374634" y="3830320"/>
              <a:ext cx="729973" cy="275440"/>
            </a:xfrm>
            <a:prstGeom prst="rect">
              <a:avLst/>
            </a:prstGeom>
            <a:solidFill>
              <a:srgbClr val="ED7D31">
                <a:lumMod val="75000"/>
              </a:srgbClr>
            </a:solidFill>
            <a:ln w="15875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lIns="0" rIns="0"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endParaRPr>
            </a:p>
          </p:txBody>
        </p:sp>
      </p:grpSp>
      <p:grpSp>
        <p:nvGrpSpPr>
          <p:cNvPr id="68" name="그룹 58">
            <a:extLst>
              <a:ext uri="{FF2B5EF4-FFF2-40B4-BE49-F238E27FC236}">
                <a16:creationId xmlns:a16="http://schemas.microsoft.com/office/drawing/2014/main" id="{343875D2-BAD1-3D4B-95A9-3B134EE22800}"/>
              </a:ext>
            </a:extLst>
          </p:cNvPr>
          <p:cNvGrpSpPr/>
          <p:nvPr/>
        </p:nvGrpSpPr>
        <p:grpSpPr>
          <a:xfrm>
            <a:off x="3851920" y="3899960"/>
            <a:ext cx="1420876" cy="489429"/>
            <a:chOff x="1774395" y="3801400"/>
            <a:chExt cx="4330212" cy="333284"/>
          </a:xfrm>
        </p:grpSpPr>
        <p:sp>
          <p:nvSpPr>
            <p:cNvPr id="69" name="직사각형 59">
              <a:extLst>
                <a:ext uri="{FF2B5EF4-FFF2-40B4-BE49-F238E27FC236}">
                  <a16:creationId xmlns:a16="http://schemas.microsoft.com/office/drawing/2014/main" id="{05363645-36D6-E042-9CD5-273F2D546F7A}"/>
                </a:ext>
              </a:extLst>
            </p:cNvPr>
            <p:cNvSpPr/>
            <p:nvPr/>
          </p:nvSpPr>
          <p:spPr>
            <a:xfrm>
              <a:off x="1874519" y="3830320"/>
              <a:ext cx="2920999" cy="275440"/>
            </a:xfrm>
            <a:prstGeom prst="rect">
              <a:avLst/>
            </a:prstGeom>
            <a:solidFill>
              <a:srgbClr val="FFC1B3"/>
            </a:solidFill>
            <a:ln w="15875" cap="flat" cmpd="sng" algn="ctr">
              <a:solidFill>
                <a:schemeClr val="tx1"/>
              </a:solidFill>
              <a:prstDash val="solid"/>
              <a:miter lim="800000"/>
            </a:ln>
            <a:effectLst/>
          </p:spPr>
          <p:txBody>
            <a:bodyPr lIns="0" rIns="0"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endParaRPr>
            </a:p>
          </p:txBody>
        </p:sp>
        <p:sp>
          <p:nvSpPr>
            <p:cNvPr id="70" name="직사각형 60">
              <a:extLst>
                <a:ext uri="{FF2B5EF4-FFF2-40B4-BE49-F238E27FC236}">
                  <a16:creationId xmlns:a16="http://schemas.microsoft.com/office/drawing/2014/main" id="{5FACB5C4-5293-2B43-AA65-D91AE4E4B1BB}"/>
                </a:ext>
              </a:extLst>
            </p:cNvPr>
            <p:cNvSpPr/>
            <p:nvPr/>
          </p:nvSpPr>
          <p:spPr>
            <a:xfrm>
              <a:off x="4795518" y="3830320"/>
              <a:ext cx="584200" cy="275440"/>
            </a:xfrm>
            <a:prstGeom prst="rect">
              <a:avLst/>
            </a:prstGeom>
            <a:solidFill>
              <a:srgbClr val="FFC000"/>
            </a:solidFill>
            <a:ln w="15875" cap="flat" cmpd="sng" algn="ctr">
              <a:solidFill>
                <a:schemeClr val="tx1"/>
              </a:solidFill>
              <a:prstDash val="solid"/>
              <a:miter lim="800000"/>
            </a:ln>
            <a:effectLst/>
          </p:spPr>
          <p:txBody>
            <a:bodyPr lIns="0" rIns="0"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endParaRPr>
            </a:p>
          </p:txBody>
        </p:sp>
        <p:sp>
          <p:nvSpPr>
            <p:cNvPr id="71" name="직사각형 61">
              <a:extLst>
                <a:ext uri="{FF2B5EF4-FFF2-40B4-BE49-F238E27FC236}">
                  <a16:creationId xmlns:a16="http://schemas.microsoft.com/office/drawing/2014/main" id="{6C0B8EF8-6ED1-894A-B4DB-E871B28B1670}"/>
                </a:ext>
              </a:extLst>
            </p:cNvPr>
            <p:cNvSpPr/>
            <p:nvPr/>
          </p:nvSpPr>
          <p:spPr>
            <a:xfrm>
              <a:off x="5374634" y="3830320"/>
              <a:ext cx="729973" cy="275440"/>
            </a:xfrm>
            <a:prstGeom prst="rect">
              <a:avLst/>
            </a:prstGeom>
            <a:solidFill>
              <a:srgbClr val="ED7D31">
                <a:lumMod val="75000"/>
              </a:srgbClr>
            </a:solidFill>
            <a:ln w="15875" cap="flat" cmpd="sng" algn="ctr">
              <a:solidFill>
                <a:schemeClr val="tx1"/>
              </a:solidFill>
              <a:prstDash val="solid"/>
              <a:miter lim="800000"/>
            </a:ln>
            <a:effectLst/>
          </p:spPr>
          <p:txBody>
            <a:bodyPr lIns="0" rIns="0"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endParaRPr>
            </a:p>
          </p:txBody>
        </p:sp>
        <p:sp>
          <p:nvSpPr>
            <p:cNvPr id="72" name="직사각형 70">
              <a:extLst>
                <a:ext uri="{FF2B5EF4-FFF2-40B4-BE49-F238E27FC236}">
                  <a16:creationId xmlns:a16="http://schemas.microsoft.com/office/drawing/2014/main" id="{C40D06FC-B6CB-3547-893C-C22CCEFBA804}"/>
                </a:ext>
              </a:extLst>
            </p:cNvPr>
            <p:cNvSpPr/>
            <p:nvPr/>
          </p:nvSpPr>
          <p:spPr>
            <a:xfrm>
              <a:off x="1774395" y="3801400"/>
              <a:ext cx="2492712" cy="333284"/>
            </a:xfrm>
            <a:prstGeom prst="rect">
              <a:avLst/>
            </a:prstGeom>
            <a:solidFill>
              <a:sysClr val="window" lastClr="FFFFFF"/>
            </a:solidFill>
            <a:ln w="15875" cap="flat" cmpd="sng" algn="ctr">
              <a:noFill/>
              <a:prstDash val="solid"/>
              <a:miter lim="800000"/>
            </a:ln>
            <a:effectLst/>
          </p:spPr>
          <p:txBody>
            <a:bodyPr lIns="0" rIns="0"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endParaRPr>
            </a:p>
          </p:txBody>
        </p:sp>
      </p:grpSp>
      <p:cxnSp>
        <p:nvCxnSpPr>
          <p:cNvPr id="75" name="직선 화살표 연결선 80">
            <a:extLst>
              <a:ext uri="{FF2B5EF4-FFF2-40B4-BE49-F238E27FC236}">
                <a16:creationId xmlns:a16="http://schemas.microsoft.com/office/drawing/2014/main" id="{D025E6C1-5157-6E4D-8843-768A3F2F1973}"/>
              </a:ext>
            </a:extLst>
          </p:cNvPr>
          <p:cNvCxnSpPr>
            <a:cxnSpLocks/>
          </p:cNvCxnSpPr>
          <p:nvPr/>
        </p:nvCxnSpPr>
        <p:spPr>
          <a:xfrm rot="21060000" flipH="1">
            <a:off x="2159530" y="2566579"/>
            <a:ext cx="369513" cy="218206"/>
          </a:xfrm>
          <a:prstGeom prst="straightConnector1">
            <a:avLst/>
          </a:prstGeom>
          <a:noFill/>
          <a:ln w="12700" cap="flat" cmpd="sng" algn="ctr">
            <a:solidFill>
              <a:srgbClr val="4472C4">
                <a:lumMod val="75000"/>
              </a:srgbClr>
            </a:solidFill>
            <a:prstDash val="solid"/>
            <a:miter lim="800000"/>
            <a:headEnd w="lg" len="lg"/>
            <a:tailEnd type="triangle" w="lg" len="lg"/>
          </a:ln>
          <a:effectLst/>
        </p:spPr>
      </p:cxnSp>
      <p:sp>
        <p:nvSpPr>
          <p:cNvPr id="77" name="직사각형 87">
            <a:extLst>
              <a:ext uri="{FF2B5EF4-FFF2-40B4-BE49-F238E27FC236}">
                <a16:creationId xmlns:a16="http://schemas.microsoft.com/office/drawing/2014/main" id="{E62C594C-3B60-3345-AF73-C65E60EA0F78}"/>
              </a:ext>
            </a:extLst>
          </p:cNvPr>
          <p:cNvSpPr/>
          <p:nvPr/>
        </p:nvSpPr>
        <p:spPr>
          <a:xfrm>
            <a:off x="4281677" y="3620036"/>
            <a:ext cx="362331" cy="388773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  <a:effectLst/>
        </p:spPr>
        <p:txBody>
          <a:bodyPr lIns="0" tIns="0" rIns="0" bIns="0"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맑은 고딕" panose="020B0503020000020004" pitchFamily="34" charset="-127"/>
                <a:cs typeface="+mn-cs"/>
              </a:rPr>
              <a:t>⋯</a:t>
            </a:r>
            <a:endParaRPr kumimoji="0" lang="ko-KR" altLang="en-US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87" name="직사각형 110">
            <a:extLst>
              <a:ext uri="{FF2B5EF4-FFF2-40B4-BE49-F238E27FC236}">
                <a16:creationId xmlns:a16="http://schemas.microsoft.com/office/drawing/2014/main" id="{98317E38-A7EE-8240-9668-47A516BBDE2C}"/>
              </a:ext>
            </a:extLst>
          </p:cNvPr>
          <p:cNvSpPr/>
          <p:nvPr/>
        </p:nvSpPr>
        <p:spPr>
          <a:xfrm>
            <a:off x="1408127" y="2312302"/>
            <a:ext cx="469581" cy="538368"/>
          </a:xfrm>
          <a:prstGeom prst="rect">
            <a:avLst/>
          </a:prstGeom>
          <a:solidFill>
            <a:sysClr val="window" lastClr="FFFFFF"/>
          </a:solidFill>
          <a:ln w="19050" cap="flat" cmpd="sng" algn="ctr">
            <a:noFill/>
            <a:prstDash val="solid"/>
            <a:miter lim="800000"/>
          </a:ln>
          <a:effectLst/>
        </p:spPr>
        <p:txBody>
          <a:bodyPr lIns="0" rIns="0"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ea typeface="맑은 고딕" panose="020B0503020000020004" pitchFamily="34" charset="-127"/>
              <a:cs typeface="Courier New" panose="02070309020205020404" pitchFamily="49" charset="0"/>
            </a:endParaRPr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B789C66A-43DA-5449-A568-574650A7B5A9}"/>
              </a:ext>
            </a:extLst>
          </p:cNvPr>
          <p:cNvSpPr txBox="1"/>
          <p:nvPr/>
        </p:nvSpPr>
        <p:spPr>
          <a:xfrm>
            <a:off x="-273072" y="2381150"/>
            <a:ext cx="1681199" cy="430888"/>
          </a:xfrm>
          <a:prstGeom prst="rect">
            <a:avLst/>
          </a:prstGeom>
          <a:noFill/>
        </p:spPr>
        <p:txBody>
          <a:bodyPr wrap="square" lIns="72000" tIns="0" rIns="0" bIns="0" rtlCol="0" anchor="ctr">
            <a:spAutoFit/>
          </a:bodyPr>
          <a:lstStyle/>
          <a:p>
            <a:pPr algn="ctr" defTabSz="457200"/>
            <a:r>
              <a:rPr lang="en-US" altLang="ko-KR" sz="2400" b="1" dirty="0">
                <a:solidFill>
                  <a:prstClr val="black"/>
                </a:solidFill>
                <a:latin typeface="Cambria" panose="02040503050406030204" pitchFamily="18" charset="0"/>
                <a:ea typeface="맑은 고딕" panose="020B0503020000020004" pitchFamily="34" charset="-127"/>
                <a:cs typeface="Times New Roman" panose="02020603050405020304" pitchFamily="18" charset="0"/>
              </a:rPr>
              <a:t>READ </a:t>
            </a:r>
            <a:r>
              <a:rPr lang="en-US" altLang="ko-KR" sz="2800" b="1" dirty="0">
                <a:solidFill>
                  <a:prstClr val="black"/>
                </a:solidFill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rPr>
              <a:t>A</a:t>
            </a:r>
            <a:endParaRPr lang="ko-KR" altLang="en-US" sz="2400" b="1" i="1" dirty="0">
              <a:solidFill>
                <a:prstClr val="black"/>
              </a:solidFill>
              <a:latin typeface="Courier New" panose="02070309020205020404" pitchFamily="49" charset="0"/>
              <a:ea typeface="맑은 고딕" panose="020B0503020000020004" pitchFamily="34" charset="-127"/>
              <a:cs typeface="Courier New" panose="02070309020205020404" pitchFamily="49" charset="0"/>
            </a:endParaRPr>
          </a:p>
        </p:txBody>
      </p:sp>
      <p:grpSp>
        <p:nvGrpSpPr>
          <p:cNvPr id="94" name="그룹 45">
            <a:extLst>
              <a:ext uri="{FF2B5EF4-FFF2-40B4-BE49-F238E27FC236}">
                <a16:creationId xmlns:a16="http://schemas.microsoft.com/office/drawing/2014/main" id="{4C3F7165-A311-B04B-8FE5-F6A89A9C2463}"/>
              </a:ext>
            </a:extLst>
          </p:cNvPr>
          <p:cNvGrpSpPr/>
          <p:nvPr/>
        </p:nvGrpSpPr>
        <p:grpSpPr>
          <a:xfrm>
            <a:off x="1514960" y="2395607"/>
            <a:ext cx="1388022" cy="404485"/>
            <a:chOff x="1874519" y="3830320"/>
            <a:chExt cx="4230088" cy="275440"/>
          </a:xfrm>
        </p:grpSpPr>
        <p:sp>
          <p:nvSpPr>
            <p:cNvPr id="95" name="직사각형 46">
              <a:extLst>
                <a:ext uri="{FF2B5EF4-FFF2-40B4-BE49-F238E27FC236}">
                  <a16:creationId xmlns:a16="http://schemas.microsoft.com/office/drawing/2014/main" id="{B2F1BEE9-1BB0-C34D-94A8-C10833FC0A1F}"/>
                </a:ext>
              </a:extLst>
            </p:cNvPr>
            <p:cNvSpPr/>
            <p:nvPr/>
          </p:nvSpPr>
          <p:spPr>
            <a:xfrm>
              <a:off x="1874519" y="3830320"/>
              <a:ext cx="2920999" cy="275440"/>
            </a:xfrm>
            <a:prstGeom prst="rect">
              <a:avLst/>
            </a:prstGeom>
            <a:solidFill>
              <a:srgbClr val="70AD47">
                <a:lumMod val="20000"/>
                <a:lumOff val="80000"/>
              </a:srgbClr>
            </a:solidFill>
            <a:ln w="15875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lIns="0" rIns="0"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endParaRPr>
            </a:p>
          </p:txBody>
        </p:sp>
        <p:sp>
          <p:nvSpPr>
            <p:cNvPr id="96" name="직사각형 47">
              <a:extLst>
                <a:ext uri="{FF2B5EF4-FFF2-40B4-BE49-F238E27FC236}">
                  <a16:creationId xmlns:a16="http://schemas.microsoft.com/office/drawing/2014/main" id="{55E9B22F-3E9C-4F49-ABE7-213C2BE02582}"/>
                </a:ext>
              </a:extLst>
            </p:cNvPr>
            <p:cNvSpPr/>
            <p:nvPr/>
          </p:nvSpPr>
          <p:spPr>
            <a:xfrm>
              <a:off x="4795518" y="3830320"/>
              <a:ext cx="584200" cy="275440"/>
            </a:xfrm>
            <a:prstGeom prst="rect">
              <a:avLst/>
            </a:prstGeom>
            <a:solidFill>
              <a:srgbClr val="FFC000"/>
            </a:solidFill>
            <a:ln w="15875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lIns="0" rIns="0"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endParaRPr>
            </a:p>
          </p:txBody>
        </p:sp>
        <p:sp>
          <p:nvSpPr>
            <p:cNvPr id="97" name="직사각형 48">
              <a:extLst>
                <a:ext uri="{FF2B5EF4-FFF2-40B4-BE49-F238E27FC236}">
                  <a16:creationId xmlns:a16="http://schemas.microsoft.com/office/drawing/2014/main" id="{85DAE2A7-3166-184E-9EBC-3F4868ADF5F5}"/>
                </a:ext>
              </a:extLst>
            </p:cNvPr>
            <p:cNvSpPr/>
            <p:nvPr/>
          </p:nvSpPr>
          <p:spPr>
            <a:xfrm>
              <a:off x="5374634" y="3830320"/>
              <a:ext cx="729973" cy="275440"/>
            </a:xfrm>
            <a:prstGeom prst="rect">
              <a:avLst/>
            </a:prstGeom>
            <a:solidFill>
              <a:srgbClr val="ED7D31">
                <a:lumMod val="75000"/>
              </a:srgbClr>
            </a:solidFill>
            <a:ln w="15875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lIns="0" rIns="0"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endParaRPr>
            </a:p>
          </p:txBody>
        </p:sp>
      </p:grpSp>
      <p:cxnSp>
        <p:nvCxnSpPr>
          <p:cNvPr id="110" name="Straight Connector 109">
            <a:extLst>
              <a:ext uri="{FF2B5EF4-FFF2-40B4-BE49-F238E27FC236}">
                <a16:creationId xmlns:a16="http://schemas.microsoft.com/office/drawing/2014/main" id="{FEB362F2-CFF3-6A40-B743-4641036CAA5D}"/>
              </a:ext>
            </a:extLst>
          </p:cNvPr>
          <p:cNvCxnSpPr/>
          <p:nvPr/>
        </p:nvCxnSpPr>
        <p:spPr>
          <a:xfrm>
            <a:off x="2017862" y="2249025"/>
            <a:ext cx="0" cy="371451"/>
          </a:xfrm>
          <a:prstGeom prst="line">
            <a:avLst/>
          </a:prstGeom>
          <a:ln w="12700">
            <a:solidFill>
              <a:schemeClr val="accent6">
                <a:lumMod val="75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Straight Connector 118">
            <a:extLst>
              <a:ext uri="{FF2B5EF4-FFF2-40B4-BE49-F238E27FC236}">
                <a16:creationId xmlns:a16="http://schemas.microsoft.com/office/drawing/2014/main" id="{FC567114-D8F7-D74F-9EC7-6897ECCB24C6}"/>
              </a:ext>
            </a:extLst>
          </p:cNvPr>
          <p:cNvCxnSpPr/>
          <p:nvPr/>
        </p:nvCxnSpPr>
        <p:spPr>
          <a:xfrm>
            <a:off x="2782657" y="2249025"/>
            <a:ext cx="0" cy="371451"/>
          </a:xfrm>
          <a:prstGeom prst="line">
            <a:avLst/>
          </a:prstGeom>
          <a:ln w="12700">
            <a:solidFill>
              <a:srgbClr val="D77A0B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0" name="TextBox 119">
            <a:extLst>
              <a:ext uri="{FF2B5EF4-FFF2-40B4-BE49-F238E27FC236}">
                <a16:creationId xmlns:a16="http://schemas.microsoft.com/office/drawing/2014/main" id="{110025AA-B2D2-1F4A-A2C2-9C93CD921C50}"/>
              </a:ext>
            </a:extLst>
          </p:cNvPr>
          <p:cNvSpPr txBox="1"/>
          <p:nvPr/>
        </p:nvSpPr>
        <p:spPr>
          <a:xfrm>
            <a:off x="2757303" y="2342963"/>
            <a:ext cx="1791033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 latinLnBrk="0"/>
            <a:r>
              <a:rPr lang="en-US" sz="2400" b="1" i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N</a:t>
            </a:r>
            <a:r>
              <a:rPr lang="en-US" sz="2400" b="1" baseline="-25000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ERR</a:t>
            </a:r>
            <a:r>
              <a:rPr lang="en-US" sz="2400" b="1" i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= 232</a:t>
            </a:r>
          </a:p>
        </p:txBody>
      </p:sp>
      <p:cxnSp>
        <p:nvCxnSpPr>
          <p:cNvPr id="124" name="직선 연결선 102">
            <a:extLst>
              <a:ext uri="{FF2B5EF4-FFF2-40B4-BE49-F238E27FC236}">
                <a16:creationId xmlns:a16="http://schemas.microsoft.com/office/drawing/2014/main" id="{692E3375-ABD6-F447-AC1C-76B4D7DFBA48}"/>
              </a:ext>
            </a:extLst>
          </p:cNvPr>
          <p:cNvCxnSpPr>
            <a:cxnSpLocks/>
          </p:cNvCxnSpPr>
          <p:nvPr/>
        </p:nvCxnSpPr>
        <p:spPr>
          <a:xfrm>
            <a:off x="1514960" y="5057948"/>
            <a:ext cx="1397682" cy="0"/>
          </a:xfrm>
          <a:prstGeom prst="line">
            <a:avLst/>
          </a:prstGeom>
          <a:noFill/>
          <a:ln w="12700" cap="flat" cmpd="sng" algn="ctr">
            <a:solidFill>
              <a:sysClr val="windowText" lastClr="000000"/>
            </a:solidFill>
            <a:prstDash val="dash"/>
            <a:miter lim="800000"/>
            <a:headEnd type="triangle" w="lg" len="lg"/>
            <a:tailEnd type="triangle" w="lg" len="lg"/>
          </a:ln>
          <a:effectLst/>
        </p:spPr>
      </p:cxnSp>
      <p:sp>
        <p:nvSpPr>
          <p:cNvPr id="126" name="TextBox 125">
            <a:extLst>
              <a:ext uri="{FF2B5EF4-FFF2-40B4-BE49-F238E27FC236}">
                <a16:creationId xmlns:a16="http://schemas.microsoft.com/office/drawing/2014/main" id="{4C42B4D3-A843-1642-8891-7F1B6D04ACBC}"/>
              </a:ext>
            </a:extLst>
          </p:cNvPr>
          <p:cNvSpPr txBox="1"/>
          <p:nvPr/>
        </p:nvSpPr>
        <p:spPr>
          <a:xfrm>
            <a:off x="1754227" y="4852724"/>
            <a:ext cx="914984" cy="369332"/>
          </a:xfrm>
          <a:prstGeom prst="rect">
            <a:avLst/>
          </a:prstGeom>
          <a:solidFill>
            <a:sysClr val="window" lastClr="FFFFFF"/>
          </a:solidFill>
        </p:spPr>
        <p:txBody>
          <a:bodyPr wrap="square" lIns="0" tIns="0" rIns="0" bIns="0" rtlCol="0" anchor="ctr">
            <a:spAutoFit/>
          </a:bodyPr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2400" b="1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rPr>
              <a:t>tREAD</a:t>
            </a:r>
            <a:endParaRPr kumimoji="0" lang="ko-KR" altLang="en-US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ea typeface="맑은 고딕" panose="020B0503020000020004" pitchFamily="34" charset="-127"/>
              <a:cs typeface="Courier New" panose="02070309020205020404" pitchFamily="49" charset="0"/>
            </a:endParaRP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55EF5609-B2C4-4349-BE75-E2DB8C377118}"/>
              </a:ext>
            </a:extLst>
          </p:cNvPr>
          <p:cNvSpPr txBox="1"/>
          <p:nvPr/>
        </p:nvSpPr>
        <p:spPr>
          <a:xfrm>
            <a:off x="3842864" y="2722898"/>
            <a:ext cx="1791033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 latinLnBrk="0"/>
            <a:r>
              <a:rPr lang="en-US" sz="2400" b="1" i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N</a:t>
            </a:r>
            <a:r>
              <a:rPr lang="en-US" sz="2400" b="1" baseline="-25000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ERR</a:t>
            </a:r>
            <a:r>
              <a:rPr lang="en-US" sz="2400" b="1" i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= 173</a:t>
            </a: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998FE7F0-566A-6347-AFB8-9784FCAE755C}"/>
              </a:ext>
            </a:extLst>
          </p:cNvPr>
          <p:cNvSpPr txBox="1"/>
          <p:nvPr/>
        </p:nvSpPr>
        <p:spPr>
          <a:xfrm>
            <a:off x="5143897" y="3891977"/>
            <a:ext cx="1791033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 latinLnBrk="0"/>
            <a:r>
              <a:rPr lang="en-US" sz="2400" b="1" i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N</a:t>
            </a:r>
            <a:r>
              <a:rPr lang="en-US" sz="2400" b="1" baseline="-25000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ERR</a:t>
            </a:r>
            <a:r>
              <a:rPr lang="en-US" sz="2400" b="1" i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= 87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96569F36-6510-CE45-8357-8E53B65FAB25}"/>
              </a:ext>
            </a:extLst>
          </p:cNvPr>
          <p:cNvGrpSpPr/>
          <p:nvPr/>
        </p:nvGrpSpPr>
        <p:grpSpPr>
          <a:xfrm>
            <a:off x="1514960" y="2812038"/>
            <a:ext cx="5211462" cy="2544742"/>
            <a:chOff x="1866003" y="2252410"/>
            <a:chExt cx="5376301" cy="2722552"/>
          </a:xfrm>
        </p:grpSpPr>
        <p:cxnSp>
          <p:nvCxnSpPr>
            <p:cNvPr id="83" name="직선 화살표 연결선 100">
              <a:extLst>
                <a:ext uri="{FF2B5EF4-FFF2-40B4-BE49-F238E27FC236}">
                  <a16:creationId xmlns:a16="http://schemas.microsoft.com/office/drawing/2014/main" id="{52CA5ECB-0CE5-3346-AD23-8FCEF4C717AB}"/>
                </a:ext>
              </a:extLst>
            </p:cNvPr>
            <p:cNvCxnSpPr>
              <a:cxnSpLocks/>
            </p:cNvCxnSpPr>
            <p:nvPr/>
          </p:nvCxnSpPr>
          <p:spPr>
            <a:xfrm>
              <a:off x="3295408" y="2308424"/>
              <a:ext cx="0" cy="2666538"/>
            </a:xfrm>
            <a:prstGeom prst="straightConnector1">
              <a:avLst/>
            </a:prstGeom>
            <a:noFill/>
            <a:ln w="12700" cap="flat" cmpd="sng" algn="ctr">
              <a:solidFill>
                <a:sysClr val="windowText" lastClr="000000"/>
              </a:solidFill>
              <a:prstDash val="dash"/>
              <a:miter lim="800000"/>
              <a:headEnd w="lg" len="lg"/>
              <a:tailEnd type="none" w="lg" len="lg"/>
            </a:ln>
            <a:effectLst/>
          </p:spPr>
        </p:cxnSp>
        <p:cxnSp>
          <p:nvCxnSpPr>
            <p:cNvPr id="122" name="직선 화살표 연결선 100">
              <a:extLst>
                <a:ext uri="{FF2B5EF4-FFF2-40B4-BE49-F238E27FC236}">
                  <a16:creationId xmlns:a16="http://schemas.microsoft.com/office/drawing/2014/main" id="{A733BF5F-F7C8-0F49-97FB-D66DE18A5409}"/>
                </a:ext>
              </a:extLst>
            </p:cNvPr>
            <p:cNvCxnSpPr>
              <a:cxnSpLocks/>
            </p:cNvCxnSpPr>
            <p:nvPr/>
          </p:nvCxnSpPr>
          <p:spPr>
            <a:xfrm>
              <a:off x="1866003" y="2252410"/>
              <a:ext cx="0" cy="2722552"/>
            </a:xfrm>
            <a:prstGeom prst="straightConnector1">
              <a:avLst/>
            </a:prstGeom>
            <a:noFill/>
            <a:ln w="12700" cap="flat" cmpd="sng" algn="ctr">
              <a:solidFill>
                <a:sysClr val="windowText" lastClr="000000"/>
              </a:solidFill>
              <a:prstDash val="dash"/>
              <a:miter lim="800000"/>
              <a:headEnd w="lg" len="lg"/>
              <a:tailEnd type="none" w="lg" len="lg"/>
            </a:ln>
            <a:effectLst/>
          </p:spPr>
        </p:cxnSp>
        <p:cxnSp>
          <p:nvCxnSpPr>
            <p:cNvPr id="103" name="직선 화살표 연결선 101">
              <a:extLst>
                <a:ext uri="{FF2B5EF4-FFF2-40B4-BE49-F238E27FC236}">
                  <a16:creationId xmlns:a16="http://schemas.microsoft.com/office/drawing/2014/main" id="{F1C7D1B7-CE46-814D-9D10-357802A2512B}"/>
                </a:ext>
              </a:extLst>
            </p:cNvPr>
            <p:cNvCxnSpPr>
              <a:cxnSpLocks/>
            </p:cNvCxnSpPr>
            <p:nvPr/>
          </p:nvCxnSpPr>
          <p:spPr>
            <a:xfrm>
              <a:off x="7242304" y="4317325"/>
              <a:ext cx="0" cy="626774"/>
            </a:xfrm>
            <a:prstGeom prst="straightConnector1">
              <a:avLst/>
            </a:prstGeom>
            <a:noFill/>
            <a:ln w="12700" cap="flat" cmpd="sng" algn="ctr">
              <a:solidFill>
                <a:sysClr val="windowText" lastClr="000000"/>
              </a:solidFill>
              <a:prstDash val="dash"/>
              <a:miter lim="800000"/>
              <a:headEnd w="lg" len="lg"/>
              <a:tailEnd type="none" w="lg" len="lg"/>
            </a:ln>
            <a:effectLst/>
          </p:spPr>
        </p:cxnSp>
      </p:grpSp>
      <p:grpSp>
        <p:nvGrpSpPr>
          <p:cNvPr id="86" name="그룹 45">
            <a:extLst>
              <a:ext uri="{FF2B5EF4-FFF2-40B4-BE49-F238E27FC236}">
                <a16:creationId xmlns:a16="http://schemas.microsoft.com/office/drawing/2014/main" id="{077974F3-44A7-444D-B991-8B87F2F93A38}"/>
              </a:ext>
            </a:extLst>
          </p:cNvPr>
          <p:cNvGrpSpPr/>
          <p:nvPr/>
        </p:nvGrpSpPr>
        <p:grpSpPr>
          <a:xfrm>
            <a:off x="4222951" y="3196123"/>
            <a:ext cx="429552" cy="404485"/>
            <a:chOff x="4795518" y="3830320"/>
            <a:chExt cx="1309089" cy="275440"/>
          </a:xfrm>
        </p:grpSpPr>
        <p:sp>
          <p:nvSpPr>
            <p:cNvPr id="92" name="직사각형 47">
              <a:extLst>
                <a:ext uri="{FF2B5EF4-FFF2-40B4-BE49-F238E27FC236}">
                  <a16:creationId xmlns:a16="http://schemas.microsoft.com/office/drawing/2014/main" id="{22B26D93-79A1-AF48-B414-1AD0F65F9857}"/>
                </a:ext>
              </a:extLst>
            </p:cNvPr>
            <p:cNvSpPr/>
            <p:nvPr/>
          </p:nvSpPr>
          <p:spPr>
            <a:xfrm>
              <a:off x="4795518" y="3830320"/>
              <a:ext cx="584200" cy="275440"/>
            </a:xfrm>
            <a:prstGeom prst="rect">
              <a:avLst/>
            </a:prstGeom>
            <a:solidFill>
              <a:srgbClr val="FFC000"/>
            </a:solidFill>
            <a:ln w="15875" cap="flat" cmpd="sng" algn="ctr">
              <a:solidFill>
                <a:schemeClr val="tx1"/>
              </a:solidFill>
              <a:prstDash val="solid"/>
              <a:miter lim="800000"/>
            </a:ln>
            <a:effectLst/>
          </p:spPr>
          <p:txBody>
            <a:bodyPr lIns="0" rIns="0"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endParaRPr>
            </a:p>
          </p:txBody>
        </p:sp>
        <p:sp>
          <p:nvSpPr>
            <p:cNvPr id="93" name="직사각형 48">
              <a:extLst>
                <a:ext uri="{FF2B5EF4-FFF2-40B4-BE49-F238E27FC236}">
                  <a16:creationId xmlns:a16="http://schemas.microsoft.com/office/drawing/2014/main" id="{C7C76533-4345-E349-BB9B-2A314534032B}"/>
                </a:ext>
              </a:extLst>
            </p:cNvPr>
            <p:cNvSpPr/>
            <p:nvPr/>
          </p:nvSpPr>
          <p:spPr>
            <a:xfrm>
              <a:off x="5374634" y="3830320"/>
              <a:ext cx="729973" cy="275440"/>
            </a:xfrm>
            <a:prstGeom prst="rect">
              <a:avLst/>
            </a:prstGeom>
            <a:solidFill>
              <a:srgbClr val="ED7D31">
                <a:lumMod val="75000"/>
              </a:srgbClr>
            </a:solidFill>
            <a:ln w="15875" cap="flat" cmpd="sng" algn="ctr">
              <a:solidFill>
                <a:schemeClr val="tx1"/>
              </a:solidFill>
              <a:prstDash val="solid"/>
              <a:miter lim="800000"/>
            </a:ln>
            <a:effectLst/>
          </p:spPr>
          <p:txBody>
            <a:bodyPr lIns="0" rIns="0"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endParaRPr>
            </a:p>
          </p:txBody>
        </p:sp>
      </p:grpSp>
      <p:sp>
        <p:nvSpPr>
          <p:cNvPr id="99" name="TextBox 98">
            <a:extLst>
              <a:ext uri="{FF2B5EF4-FFF2-40B4-BE49-F238E27FC236}">
                <a16:creationId xmlns:a16="http://schemas.microsoft.com/office/drawing/2014/main" id="{FCBC9B0E-1977-544B-8CD6-46A8EAC6A119}"/>
              </a:ext>
            </a:extLst>
          </p:cNvPr>
          <p:cNvSpPr txBox="1"/>
          <p:nvPr/>
        </p:nvSpPr>
        <p:spPr>
          <a:xfrm>
            <a:off x="4501933" y="3145942"/>
            <a:ext cx="1791033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 latinLnBrk="0"/>
            <a:r>
              <a:rPr lang="en-US" sz="2400" b="1" i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N</a:t>
            </a:r>
            <a:r>
              <a:rPr lang="en-US" sz="2400" b="1" baseline="-25000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ERR</a:t>
            </a:r>
            <a:r>
              <a:rPr lang="en-US" sz="2400" b="1" i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= 118</a:t>
            </a:r>
          </a:p>
        </p:txBody>
      </p:sp>
      <p:sp>
        <p:nvSpPr>
          <p:cNvPr id="100" name="TextBox 99">
            <a:extLst>
              <a:ext uri="{FF2B5EF4-FFF2-40B4-BE49-F238E27FC236}">
                <a16:creationId xmlns:a16="http://schemas.microsoft.com/office/drawing/2014/main" id="{17C69579-6F3B-2C41-A7E7-25789D52447F}"/>
              </a:ext>
            </a:extLst>
          </p:cNvPr>
          <p:cNvSpPr txBox="1"/>
          <p:nvPr/>
        </p:nvSpPr>
        <p:spPr>
          <a:xfrm>
            <a:off x="-117071" y="3211483"/>
            <a:ext cx="1633294" cy="369332"/>
          </a:xfrm>
          <a:prstGeom prst="rect">
            <a:avLst/>
          </a:prstGeom>
          <a:noFill/>
        </p:spPr>
        <p:txBody>
          <a:bodyPr wrap="square" lIns="72000" tIns="0" rIns="0" bIns="0" rtlCol="0" anchor="ctr">
            <a:spAutoFit/>
          </a:bodyPr>
          <a:lstStyle/>
          <a:p>
            <a:pPr algn="ctr" defTabSz="457200"/>
            <a:r>
              <a:rPr lang="en-US" altLang="ko-KR" sz="2400" b="1" dirty="0">
                <a:solidFill>
                  <a:prstClr val="black"/>
                </a:solidFill>
                <a:latin typeface="Cambria" panose="02040503050406030204" pitchFamily="18" charset="0"/>
                <a:ea typeface="맑은 고딕" panose="020B0503020000020004" pitchFamily="34" charset="-127"/>
                <a:cs typeface="Times New Roman" panose="02020603050405020304" pitchFamily="18" charset="0"/>
              </a:rPr>
              <a:t>RR2</a:t>
            </a:r>
            <a:endParaRPr lang="ko-KR" altLang="en-US" sz="2400" b="1" i="1" dirty="0">
              <a:solidFill>
                <a:prstClr val="black"/>
              </a:solidFill>
              <a:latin typeface="Calibri" panose="020F0502020204030204" pitchFamily="34" charset="0"/>
              <a:ea typeface="맑은 고딕" panose="020B0503020000020004" pitchFamily="34" charset="-127"/>
              <a:cs typeface="Calibri" panose="020F0502020204030204" pitchFamily="34" charset="0"/>
            </a:endParaRPr>
          </a:p>
        </p:txBody>
      </p:sp>
      <p:cxnSp>
        <p:nvCxnSpPr>
          <p:cNvPr id="111" name="Straight Connector 110">
            <a:extLst>
              <a:ext uri="{FF2B5EF4-FFF2-40B4-BE49-F238E27FC236}">
                <a16:creationId xmlns:a16="http://schemas.microsoft.com/office/drawing/2014/main" id="{55A0702E-1E4C-6A48-AABC-F53E43D49292}"/>
              </a:ext>
            </a:extLst>
          </p:cNvPr>
          <p:cNvCxnSpPr>
            <a:cxnSpLocks/>
            <a:stCxn id="101" idx="2"/>
          </p:cNvCxnSpPr>
          <p:nvPr/>
        </p:nvCxnSpPr>
        <p:spPr>
          <a:xfrm flipH="1">
            <a:off x="2568002" y="1926124"/>
            <a:ext cx="2062" cy="689767"/>
          </a:xfrm>
          <a:prstGeom prst="line">
            <a:avLst/>
          </a:prstGeom>
          <a:ln w="12700"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Content Placeholder 2">
            <a:extLst>
              <a:ext uri="{FF2B5EF4-FFF2-40B4-BE49-F238E27FC236}">
                <a16:creationId xmlns:a16="http://schemas.microsoft.com/office/drawing/2014/main" id="{C7E4E476-E4AC-E649-A8C1-DF65BD6C27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064" y="764703"/>
            <a:ext cx="8783673" cy="5680231"/>
          </a:xfrm>
        </p:spPr>
        <p:txBody>
          <a:bodyPr tIns="108000" bIns="108000"/>
          <a:lstStyle/>
          <a:p>
            <a:r>
              <a:rPr lang="en-US" sz="2400" b="1" dirty="0"/>
              <a:t>Key idea: </a:t>
            </a:r>
            <a:r>
              <a:rPr lang="en-US" sz="2400" dirty="0"/>
              <a:t>Reduce </a:t>
            </a:r>
            <a:r>
              <a:rPr lang="en-US" sz="2400" dirty="0">
                <a:solidFill>
                  <a:srgbClr val="C00000"/>
                </a:solidFill>
              </a:rPr>
              <a:t>read-timing parameters </a:t>
            </a:r>
            <a:r>
              <a:rPr lang="en-US" sz="2400" dirty="0"/>
              <a:t>for </a:t>
            </a:r>
            <a:r>
              <a:rPr lang="en-US" sz="2400" dirty="0">
                <a:solidFill>
                  <a:srgbClr val="C00000"/>
                </a:solidFill>
              </a:rPr>
              <a:t>every retry step</a:t>
            </a:r>
            <a:endParaRPr lang="en-CH" sz="2400" b="1" dirty="0">
              <a:solidFill>
                <a:srgbClr val="C00000"/>
              </a:solidFill>
            </a:endParaRPr>
          </a:p>
        </p:txBody>
      </p:sp>
      <p:cxnSp>
        <p:nvCxnSpPr>
          <p:cNvPr id="76" name="직선 연결선 102">
            <a:extLst>
              <a:ext uri="{FF2B5EF4-FFF2-40B4-BE49-F238E27FC236}">
                <a16:creationId xmlns:a16="http://schemas.microsoft.com/office/drawing/2014/main" id="{B9EDF43C-79BA-754D-AF5A-1E3990C9EDBC}"/>
              </a:ext>
            </a:extLst>
          </p:cNvPr>
          <p:cNvCxnSpPr>
            <a:cxnSpLocks/>
          </p:cNvCxnSpPr>
          <p:nvPr/>
        </p:nvCxnSpPr>
        <p:spPr>
          <a:xfrm>
            <a:off x="2912642" y="5052538"/>
            <a:ext cx="3813780" cy="0"/>
          </a:xfrm>
          <a:prstGeom prst="line">
            <a:avLst/>
          </a:prstGeom>
          <a:noFill/>
          <a:ln w="12700" cap="flat" cmpd="sng" algn="ctr">
            <a:solidFill>
              <a:schemeClr val="tx1"/>
            </a:solidFill>
            <a:prstDash val="dash"/>
            <a:miter lim="800000"/>
            <a:headEnd type="triangle" w="lg" len="lg"/>
            <a:tailEnd type="triangle" w="lg" len="lg"/>
          </a:ln>
          <a:effectLst/>
        </p:spPr>
      </p:cxnSp>
      <p:sp>
        <p:nvSpPr>
          <p:cNvPr id="82" name="TextBox 81">
            <a:extLst>
              <a:ext uri="{FF2B5EF4-FFF2-40B4-BE49-F238E27FC236}">
                <a16:creationId xmlns:a16="http://schemas.microsoft.com/office/drawing/2014/main" id="{3C1B9E7C-7E4C-C145-9ABC-6A9EAF425458}"/>
              </a:ext>
            </a:extLst>
          </p:cNvPr>
          <p:cNvSpPr txBox="1"/>
          <p:nvPr/>
        </p:nvSpPr>
        <p:spPr>
          <a:xfrm>
            <a:off x="4210864" y="4860014"/>
            <a:ext cx="1290747" cy="369332"/>
          </a:xfrm>
          <a:prstGeom prst="rect">
            <a:avLst/>
          </a:prstGeom>
          <a:solidFill>
            <a:sysClr val="window" lastClr="FFFFFF"/>
          </a:solidFill>
        </p:spPr>
        <p:txBody>
          <a:bodyPr wrap="square" lIns="0" tIns="0" rIns="0" bIns="0" rtlCol="0" anchor="ctr">
            <a:spAutoFit/>
          </a:bodyPr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2400" b="1" i="0" u="none" strike="noStrike" kern="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rPr>
              <a:t>tRETRY</a:t>
            </a:r>
            <a:r>
              <a:rPr kumimoji="0" lang="en-US" altLang="ko-KR" sz="24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rPr>
              <a:t>’</a:t>
            </a:r>
            <a:endParaRPr kumimoji="0" lang="ko-KR" altLang="en-US" sz="24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Courier New" panose="02070309020205020404" pitchFamily="49" charset="0"/>
              <a:ea typeface="맑은 고딕" panose="020B0503020000020004" pitchFamily="34" charset="-127"/>
              <a:cs typeface="Courier New" panose="02070309020205020404" pitchFamily="49" charset="0"/>
            </a:endParaRPr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1641DAB0-2D02-3F4A-A4B4-CDBBBB781DE2}"/>
              </a:ext>
            </a:extLst>
          </p:cNvPr>
          <p:cNvSpPr txBox="1"/>
          <p:nvPr/>
        </p:nvSpPr>
        <p:spPr>
          <a:xfrm>
            <a:off x="3131291" y="5210762"/>
            <a:ext cx="3369843" cy="369332"/>
          </a:xfrm>
          <a:prstGeom prst="rect">
            <a:avLst/>
          </a:prstGeom>
          <a:solidFill>
            <a:sysClr val="window" lastClr="FFFFFF"/>
          </a:solidFill>
        </p:spPr>
        <p:txBody>
          <a:bodyPr wrap="square" lIns="0" tIns="0" rIns="0" bIns="0" rtlCol="0" anchor="ctr">
            <a:spAutoFit/>
          </a:bodyPr>
          <a:lstStyle/>
          <a:p>
            <a:pPr algn="ctr" defTabSz="457200">
              <a:defRPr/>
            </a:pPr>
            <a:r>
              <a:rPr kumimoji="0" lang="en-US" altLang="ko-KR" sz="2400" b="1" i="1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rPr>
              <a:t>=</a:t>
            </a:r>
            <a:r>
              <a:rPr kumimoji="0" lang="en-US" altLang="ko-KR" sz="2400" b="1" i="1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Helvetica" pitchFamily="2" charset="0"/>
                <a:ea typeface="맑은 고딕" panose="020B0503020000020004" pitchFamily="34" charset="-127"/>
                <a:cs typeface="Courier New" panose="02070309020205020404" pitchFamily="49" charset="0"/>
              </a:rPr>
              <a:t> </a:t>
            </a:r>
            <a:r>
              <a:rPr lang="en-US" altLang="ko-KR" sz="2400" b="1" i="1" kern="0" dirty="0"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rPr>
              <a:t>N×</a:t>
            </a:r>
            <a:r>
              <a:rPr kumimoji="0" lang="en-US" altLang="ko-KR" sz="2400" b="1" i="0" u="none" strike="noStrike" kern="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rPr>
              <a:t>tR+tDMA</a:t>
            </a:r>
            <a:r>
              <a:rPr lang="en-US" altLang="ko-KR" sz="2400" b="1" kern="0" dirty="0"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rPr>
              <a:t>+</a:t>
            </a:r>
            <a:r>
              <a:rPr lang="en-US" altLang="ko-KR" sz="2400" b="1" kern="0" dirty="0" err="1"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rPr>
              <a:t>tECC</a:t>
            </a:r>
            <a:endParaRPr kumimoji="0" lang="ko-KR" altLang="en-US" sz="24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Courier New" panose="02070309020205020404" pitchFamily="49" charset="0"/>
              <a:ea typeface="맑은 고딕" panose="020B0503020000020004" pitchFamily="34" charset="-127"/>
              <a:cs typeface="Courier New" panose="02070309020205020404" pitchFamily="49" charset="0"/>
            </a:endParaRPr>
          </a:p>
        </p:txBody>
      </p:sp>
      <p:grpSp>
        <p:nvGrpSpPr>
          <p:cNvPr id="56" name="그룹 50">
            <a:extLst>
              <a:ext uri="{FF2B5EF4-FFF2-40B4-BE49-F238E27FC236}">
                <a16:creationId xmlns:a16="http://schemas.microsoft.com/office/drawing/2014/main" id="{2C97B421-A53A-7F45-99D7-4DF177BCED1C}"/>
              </a:ext>
            </a:extLst>
          </p:cNvPr>
          <p:cNvGrpSpPr/>
          <p:nvPr/>
        </p:nvGrpSpPr>
        <p:grpSpPr>
          <a:xfrm>
            <a:off x="5503871" y="4346075"/>
            <a:ext cx="429552" cy="404485"/>
            <a:chOff x="4795518" y="3830320"/>
            <a:chExt cx="1309089" cy="275440"/>
          </a:xfrm>
        </p:grpSpPr>
        <p:sp>
          <p:nvSpPr>
            <p:cNvPr id="58" name="직사각형 52">
              <a:extLst>
                <a:ext uri="{FF2B5EF4-FFF2-40B4-BE49-F238E27FC236}">
                  <a16:creationId xmlns:a16="http://schemas.microsoft.com/office/drawing/2014/main" id="{DCB6BCD1-2EBF-8C43-A163-694541B10DE6}"/>
                </a:ext>
              </a:extLst>
            </p:cNvPr>
            <p:cNvSpPr/>
            <p:nvPr/>
          </p:nvSpPr>
          <p:spPr>
            <a:xfrm>
              <a:off x="4795518" y="3830320"/>
              <a:ext cx="584200" cy="275440"/>
            </a:xfrm>
            <a:prstGeom prst="rect">
              <a:avLst/>
            </a:prstGeom>
            <a:solidFill>
              <a:srgbClr val="FFC000"/>
            </a:solidFill>
            <a:ln w="15875" cap="flat" cmpd="sng" algn="ctr">
              <a:solidFill>
                <a:schemeClr val="tx1"/>
              </a:solidFill>
              <a:prstDash val="solid"/>
              <a:miter lim="800000"/>
            </a:ln>
            <a:effectLst/>
          </p:spPr>
          <p:txBody>
            <a:bodyPr lIns="0" rIns="0"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endParaRPr>
            </a:p>
          </p:txBody>
        </p:sp>
        <p:sp>
          <p:nvSpPr>
            <p:cNvPr id="59" name="직사각형 53">
              <a:extLst>
                <a:ext uri="{FF2B5EF4-FFF2-40B4-BE49-F238E27FC236}">
                  <a16:creationId xmlns:a16="http://schemas.microsoft.com/office/drawing/2014/main" id="{F6412F78-A75E-4C41-A42B-FCD2B4ED9AA8}"/>
                </a:ext>
              </a:extLst>
            </p:cNvPr>
            <p:cNvSpPr/>
            <p:nvPr/>
          </p:nvSpPr>
          <p:spPr>
            <a:xfrm>
              <a:off x="5374634" y="3830320"/>
              <a:ext cx="729973" cy="275440"/>
            </a:xfrm>
            <a:prstGeom prst="rect">
              <a:avLst/>
            </a:prstGeom>
            <a:solidFill>
              <a:srgbClr val="ED7D31">
                <a:lumMod val="75000"/>
              </a:srgbClr>
            </a:solidFill>
            <a:ln w="15875" cap="flat" cmpd="sng" algn="ctr">
              <a:solidFill>
                <a:schemeClr val="tx1"/>
              </a:solidFill>
              <a:prstDash val="solid"/>
              <a:miter lim="800000"/>
            </a:ln>
            <a:effectLst/>
          </p:spPr>
          <p:txBody>
            <a:bodyPr lIns="0" rIns="0"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endParaRPr>
            </a:p>
          </p:txBody>
        </p:sp>
      </p:grpSp>
      <p:sp>
        <p:nvSpPr>
          <p:cNvPr id="74" name="TextBox 73">
            <a:extLst>
              <a:ext uri="{FF2B5EF4-FFF2-40B4-BE49-F238E27FC236}">
                <a16:creationId xmlns:a16="http://schemas.microsoft.com/office/drawing/2014/main" id="{DDA55A0B-BE8F-5243-857F-41C80FCAF1AC}"/>
              </a:ext>
            </a:extLst>
          </p:cNvPr>
          <p:cNvSpPr txBox="1"/>
          <p:nvPr/>
        </p:nvSpPr>
        <p:spPr>
          <a:xfrm>
            <a:off x="5693897" y="4300789"/>
            <a:ext cx="1791033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 latinLnBrk="0"/>
            <a:r>
              <a:rPr lang="en-US" sz="2400" b="1" i="1" dirty="0">
                <a:solidFill>
                  <a:srgbClr val="7030A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N</a:t>
            </a:r>
            <a:r>
              <a:rPr lang="en-US" sz="2400" b="1" baseline="-25000" dirty="0">
                <a:solidFill>
                  <a:srgbClr val="7030A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ERR</a:t>
            </a:r>
            <a:r>
              <a:rPr lang="en-US" sz="2400" b="1" i="1" dirty="0">
                <a:solidFill>
                  <a:srgbClr val="7030A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= 23</a:t>
            </a:r>
          </a:p>
        </p:txBody>
      </p:sp>
      <p:sp>
        <p:nvSpPr>
          <p:cNvPr id="121" name="TextBox 120">
            <a:extLst>
              <a:ext uri="{FF2B5EF4-FFF2-40B4-BE49-F238E27FC236}">
                <a16:creationId xmlns:a16="http://schemas.microsoft.com/office/drawing/2014/main" id="{20DEB8DB-E78C-F04D-A7F9-CF4B9DF3D77F}"/>
              </a:ext>
            </a:extLst>
          </p:cNvPr>
          <p:cNvSpPr txBox="1"/>
          <p:nvPr/>
        </p:nvSpPr>
        <p:spPr>
          <a:xfrm>
            <a:off x="5317052" y="1582747"/>
            <a:ext cx="3953635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 latinLnBrk="0"/>
            <a:r>
              <a:rPr lang="en-US" sz="2400" b="1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ECC Capability</a:t>
            </a:r>
            <a:r>
              <a:rPr lang="en-US" sz="2400" b="1" i="1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C</a:t>
            </a:r>
            <a:r>
              <a:rPr lang="en-US" sz="2400" b="1" baseline="-25000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ECC</a:t>
            </a:r>
            <a:r>
              <a:rPr lang="en-US" sz="2400" b="1" i="1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= 72</a:t>
            </a:r>
          </a:p>
        </p:txBody>
      </p:sp>
      <p:sp>
        <p:nvSpPr>
          <p:cNvPr id="62" name="직사각형 46">
            <a:extLst>
              <a:ext uri="{FF2B5EF4-FFF2-40B4-BE49-F238E27FC236}">
                <a16:creationId xmlns:a16="http://schemas.microsoft.com/office/drawing/2014/main" id="{D5625524-C19D-C54E-9AA8-8266217E6CE6}"/>
              </a:ext>
            </a:extLst>
          </p:cNvPr>
          <p:cNvSpPr/>
          <p:nvPr/>
        </p:nvSpPr>
        <p:spPr>
          <a:xfrm>
            <a:off x="2899840" y="2790101"/>
            <a:ext cx="670560" cy="404485"/>
          </a:xfrm>
          <a:prstGeom prst="rect">
            <a:avLst/>
          </a:prstGeom>
          <a:solidFill>
            <a:srgbClr val="FFC1B3"/>
          </a:solidFill>
          <a:ln w="15875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lIns="0" rIns="0"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ea typeface="맑은 고딕" panose="020B0503020000020004" pitchFamily="34" charset="-127"/>
              <a:cs typeface="Courier New" panose="02070309020205020404" pitchFamily="49" charset="0"/>
            </a:endParaRPr>
          </a:p>
        </p:txBody>
      </p:sp>
      <p:sp>
        <p:nvSpPr>
          <p:cNvPr id="63" name="직사각형 46">
            <a:extLst>
              <a:ext uri="{FF2B5EF4-FFF2-40B4-BE49-F238E27FC236}">
                <a16:creationId xmlns:a16="http://schemas.microsoft.com/office/drawing/2014/main" id="{D2E717D5-8E75-A245-BBED-B09CC2DB3311}"/>
              </a:ext>
            </a:extLst>
          </p:cNvPr>
          <p:cNvSpPr/>
          <p:nvPr/>
        </p:nvSpPr>
        <p:spPr>
          <a:xfrm>
            <a:off x="3572355" y="3196115"/>
            <a:ext cx="670560" cy="404485"/>
          </a:xfrm>
          <a:prstGeom prst="rect">
            <a:avLst/>
          </a:prstGeom>
          <a:solidFill>
            <a:srgbClr val="FFC1B3"/>
          </a:solidFill>
          <a:ln w="15875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lIns="0" rIns="0"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ea typeface="맑은 고딕" panose="020B0503020000020004" pitchFamily="34" charset="-127"/>
              <a:cs typeface="Courier New" panose="02070309020205020404" pitchFamily="49" charset="0"/>
            </a:endParaRPr>
          </a:p>
        </p:txBody>
      </p:sp>
      <p:sp>
        <p:nvSpPr>
          <p:cNvPr id="81" name="직사각형 46">
            <a:extLst>
              <a:ext uri="{FF2B5EF4-FFF2-40B4-BE49-F238E27FC236}">
                <a16:creationId xmlns:a16="http://schemas.microsoft.com/office/drawing/2014/main" id="{1838B667-90ED-DC49-B983-093BFCDBC0DC}"/>
              </a:ext>
            </a:extLst>
          </p:cNvPr>
          <p:cNvSpPr/>
          <p:nvPr/>
        </p:nvSpPr>
        <p:spPr>
          <a:xfrm>
            <a:off x="4843099" y="4347061"/>
            <a:ext cx="670560" cy="404485"/>
          </a:xfrm>
          <a:prstGeom prst="rect">
            <a:avLst/>
          </a:prstGeom>
          <a:solidFill>
            <a:srgbClr val="FFC1B3"/>
          </a:solidFill>
          <a:ln w="15875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lIns="0" rIns="0"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ea typeface="맑은 고딕" panose="020B0503020000020004" pitchFamily="34" charset="-127"/>
              <a:cs typeface="Courier New" panose="02070309020205020404" pitchFamily="49" charset="0"/>
            </a:endParaRPr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0A238F79-B2E5-7F49-A52B-D450038E9BD1}"/>
              </a:ext>
            </a:extLst>
          </p:cNvPr>
          <p:cNvSpPr txBox="1"/>
          <p:nvPr/>
        </p:nvSpPr>
        <p:spPr>
          <a:xfrm>
            <a:off x="3003743" y="3770456"/>
            <a:ext cx="1118742" cy="738664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 anchor="ctr">
            <a:spAutoFit/>
          </a:bodyPr>
          <a:lstStyle/>
          <a:p>
            <a:pPr algn="ctr" defTabSz="457200"/>
            <a:r>
              <a:rPr lang="el-GR" sz="24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ρ</a:t>
            </a:r>
            <a:r>
              <a:rPr lang="en-US" altLang="ko-KR" sz="2400" b="1" i="1" kern="0" dirty="0">
                <a:solidFill>
                  <a:srgbClr val="C00000"/>
                </a:solidFill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rPr>
              <a:t>×</a:t>
            </a:r>
            <a:r>
              <a:rPr lang="en-US" altLang="ko-KR" sz="2400" b="1" i="1" kern="0" dirty="0">
                <a:solidFill>
                  <a:srgbClr val="C00000"/>
                </a:solidFill>
                <a:latin typeface="Cambria" panose="02040503050406030204" pitchFamily="18" charset="0"/>
                <a:ea typeface="맑은 고딕" panose="020B0503020000020004" pitchFamily="34" charset="-127"/>
                <a:cs typeface="Courier New" panose="02070309020205020404" pitchFamily="49" charset="0"/>
              </a:rPr>
              <a:t> </a:t>
            </a:r>
            <a:r>
              <a:rPr lang="en-US" altLang="ko-KR" sz="2400" b="1" dirty="0" err="1">
                <a:solidFill>
                  <a:srgbClr val="C00000"/>
                </a:solidFill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rPr>
              <a:t>tR</a:t>
            </a:r>
            <a:br>
              <a:rPr lang="en-US" altLang="ko-KR" sz="2400" b="1" dirty="0">
                <a:solidFill>
                  <a:srgbClr val="C00000"/>
                </a:solidFill>
                <a:latin typeface="Cambria" panose="02040503050406030204" pitchFamily="18" charset="0"/>
                <a:ea typeface="맑은 고딕" panose="020B0503020000020004" pitchFamily="34" charset="-127"/>
                <a:cs typeface="Times New Roman" panose="02020603050405020304" pitchFamily="18" charset="0"/>
              </a:rPr>
            </a:br>
            <a:r>
              <a:rPr lang="en-US" altLang="ko-KR" sz="2400" b="1" i="1" dirty="0">
                <a:solidFill>
                  <a:srgbClr val="C00000"/>
                </a:solidFill>
                <a:latin typeface="Cambria" panose="02040503050406030204" pitchFamily="18" charset="0"/>
                <a:ea typeface="맑은 고딕" panose="020B0503020000020004" pitchFamily="34" charset="-127"/>
                <a:cs typeface="Times New Roman" panose="02020603050405020304" pitchFamily="18" charset="0"/>
              </a:rPr>
              <a:t>(0&lt;</a:t>
            </a:r>
            <a:r>
              <a:rPr lang="el-GR" sz="24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ρ</a:t>
            </a:r>
            <a:r>
              <a:rPr lang="en-US" sz="2400" b="1" i="1" dirty="0">
                <a:solidFill>
                  <a:srgbClr val="C0000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&lt;1)</a:t>
            </a:r>
            <a:endParaRPr lang="ko-KR" altLang="en-US" sz="2400" b="1" i="1" dirty="0">
              <a:solidFill>
                <a:srgbClr val="C00000"/>
              </a:solidFill>
              <a:latin typeface="Cambria" panose="02040503050406030204" pitchFamily="18" charset="0"/>
              <a:ea typeface="맑은 고딕" panose="020B0503020000020004" pitchFamily="34" charset="-127"/>
              <a:cs typeface="Calibri" panose="020F0502020204030204" pitchFamily="34" charset="0"/>
            </a:endParaRPr>
          </a:p>
        </p:txBody>
      </p:sp>
      <p:cxnSp>
        <p:nvCxnSpPr>
          <p:cNvPr id="102" name="Straight Connector 101">
            <a:extLst>
              <a:ext uri="{FF2B5EF4-FFF2-40B4-BE49-F238E27FC236}">
                <a16:creationId xmlns:a16="http://schemas.microsoft.com/office/drawing/2014/main" id="{A9573700-15F0-E241-BA6B-2E6066B30FA3}"/>
              </a:ext>
            </a:extLst>
          </p:cNvPr>
          <p:cNvCxnSpPr>
            <a:cxnSpLocks/>
          </p:cNvCxnSpPr>
          <p:nvPr/>
        </p:nvCxnSpPr>
        <p:spPr>
          <a:xfrm flipH="1" flipV="1">
            <a:off x="3258187" y="2996769"/>
            <a:ext cx="70452" cy="787307"/>
          </a:xfrm>
          <a:prstGeom prst="line">
            <a:avLst/>
          </a:prstGeom>
          <a:ln w="12700">
            <a:solidFill>
              <a:srgbClr val="C00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Connector 103">
            <a:extLst>
              <a:ext uri="{FF2B5EF4-FFF2-40B4-BE49-F238E27FC236}">
                <a16:creationId xmlns:a16="http://schemas.microsoft.com/office/drawing/2014/main" id="{03639BDA-9582-964E-A053-CF3CCAE5C22E}"/>
              </a:ext>
            </a:extLst>
          </p:cNvPr>
          <p:cNvCxnSpPr>
            <a:cxnSpLocks/>
          </p:cNvCxnSpPr>
          <p:nvPr/>
        </p:nvCxnSpPr>
        <p:spPr>
          <a:xfrm flipV="1">
            <a:off x="3701939" y="3395239"/>
            <a:ext cx="206844" cy="384990"/>
          </a:xfrm>
          <a:prstGeom prst="line">
            <a:avLst/>
          </a:prstGeom>
          <a:ln w="12700">
            <a:solidFill>
              <a:srgbClr val="C00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Straight Connector 104">
            <a:extLst>
              <a:ext uri="{FF2B5EF4-FFF2-40B4-BE49-F238E27FC236}">
                <a16:creationId xmlns:a16="http://schemas.microsoft.com/office/drawing/2014/main" id="{801B264E-247D-1F4D-A622-61CA76259333}"/>
              </a:ext>
            </a:extLst>
          </p:cNvPr>
          <p:cNvCxnSpPr>
            <a:cxnSpLocks/>
          </p:cNvCxnSpPr>
          <p:nvPr/>
        </p:nvCxnSpPr>
        <p:spPr>
          <a:xfrm>
            <a:off x="4155339" y="4084409"/>
            <a:ext cx="582503" cy="53905"/>
          </a:xfrm>
          <a:prstGeom prst="line">
            <a:avLst/>
          </a:prstGeom>
          <a:ln w="12700">
            <a:solidFill>
              <a:srgbClr val="C00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Connector 105">
            <a:extLst>
              <a:ext uri="{FF2B5EF4-FFF2-40B4-BE49-F238E27FC236}">
                <a16:creationId xmlns:a16="http://schemas.microsoft.com/office/drawing/2014/main" id="{35270CE7-1B21-3B45-B4DA-CE707A7E492B}"/>
              </a:ext>
            </a:extLst>
          </p:cNvPr>
          <p:cNvCxnSpPr>
            <a:cxnSpLocks/>
          </p:cNvCxnSpPr>
          <p:nvPr/>
        </p:nvCxnSpPr>
        <p:spPr>
          <a:xfrm>
            <a:off x="4155339" y="4246782"/>
            <a:ext cx="1014406" cy="300830"/>
          </a:xfrm>
          <a:prstGeom prst="line">
            <a:avLst/>
          </a:prstGeom>
          <a:ln w="12700">
            <a:solidFill>
              <a:srgbClr val="C00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03167663"/>
      </p:ext>
    </p:extLst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C0B64D-B249-704A-AB40-CD24AF2F20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H" dirty="0"/>
              <a:t>AR</a:t>
            </a:r>
            <a:r>
              <a:rPr lang="en-CH" baseline="30000" dirty="0"/>
              <a:t>2</a:t>
            </a:r>
            <a:r>
              <a:rPr lang="en-CH" dirty="0"/>
              <a:t>: </a:t>
            </a:r>
            <a:r>
              <a:rPr lang="en-CH" u="sng" dirty="0"/>
              <a:t>A</a:t>
            </a:r>
            <a:r>
              <a:rPr lang="en-CH" dirty="0"/>
              <a:t>daptive </a:t>
            </a:r>
            <a:r>
              <a:rPr lang="en-CH" u="sng" dirty="0"/>
              <a:t>R</a:t>
            </a:r>
            <a:r>
              <a:rPr lang="en-CH" dirty="0"/>
              <a:t>ead-</a:t>
            </a:r>
            <a:r>
              <a:rPr lang="en-CH" u="sng" dirty="0"/>
              <a:t>R</a:t>
            </a:r>
            <a:r>
              <a:rPr lang="en-CH" dirty="0"/>
              <a:t>etry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C400A33-446A-F942-9F83-5543CCBC7C7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18</a:t>
            </a:fld>
            <a:endParaRPr lang="en-US" altLang="en-US"/>
          </a:p>
        </p:txBody>
      </p:sp>
      <p:sp>
        <p:nvSpPr>
          <p:cNvPr id="98" name="TextBox 97">
            <a:extLst>
              <a:ext uri="{FF2B5EF4-FFF2-40B4-BE49-F238E27FC236}">
                <a16:creationId xmlns:a16="http://schemas.microsoft.com/office/drawing/2014/main" id="{51372EC4-7D9C-E846-B7BB-771C5B44D230}"/>
              </a:ext>
            </a:extLst>
          </p:cNvPr>
          <p:cNvSpPr txBox="1"/>
          <p:nvPr/>
        </p:nvSpPr>
        <p:spPr>
          <a:xfrm>
            <a:off x="921583" y="1879693"/>
            <a:ext cx="2358960" cy="369332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 defTabSz="457200"/>
            <a:r>
              <a:rPr lang="en-US" altLang="ko-KR" sz="2400" b="1" dirty="0" err="1">
                <a:solidFill>
                  <a:schemeClr val="accent6"/>
                </a:solidFill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rPr>
              <a:t>tR</a:t>
            </a:r>
            <a:endParaRPr lang="ko-KR" altLang="en-US" sz="2400" b="1" dirty="0">
              <a:solidFill>
                <a:schemeClr val="accent6"/>
              </a:solidFill>
              <a:latin typeface="Courier New" panose="02070309020205020404" pitchFamily="49" charset="0"/>
              <a:ea typeface="맑은 고딕" panose="020B0503020000020004" pitchFamily="34" charset="-127"/>
              <a:cs typeface="Courier New" panose="02070309020205020404" pitchFamily="49" charset="0"/>
            </a:endParaRPr>
          </a:p>
        </p:txBody>
      </p:sp>
      <p:sp>
        <p:nvSpPr>
          <p:cNvPr id="116" name="TextBox 115">
            <a:extLst>
              <a:ext uri="{FF2B5EF4-FFF2-40B4-BE49-F238E27FC236}">
                <a16:creationId xmlns:a16="http://schemas.microsoft.com/office/drawing/2014/main" id="{BFAEE985-E258-8944-A69B-62805BEEE86E}"/>
              </a:ext>
            </a:extLst>
          </p:cNvPr>
          <p:cNvSpPr txBox="1"/>
          <p:nvPr/>
        </p:nvSpPr>
        <p:spPr>
          <a:xfrm>
            <a:off x="2643134" y="1879693"/>
            <a:ext cx="974977" cy="369332"/>
          </a:xfrm>
          <a:prstGeom prst="rect">
            <a:avLst/>
          </a:prstGeom>
          <a:noFill/>
        </p:spPr>
        <p:txBody>
          <a:bodyPr wrap="square" lIns="72000" tIns="0" rIns="0" bIns="0" rtlCol="0" anchor="ctr">
            <a:spAutoFit/>
          </a:bodyPr>
          <a:lstStyle/>
          <a:p>
            <a:pPr algn="ctr" defTabSz="457200"/>
            <a:r>
              <a:rPr lang="en-US" altLang="ko-KR" sz="2400" b="1" dirty="0" err="1">
                <a:solidFill>
                  <a:srgbClr val="D77A0B"/>
                </a:solidFill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rPr>
              <a:t>tECC</a:t>
            </a:r>
            <a:endParaRPr lang="ko-KR" altLang="en-US" sz="2400" b="1" dirty="0">
              <a:solidFill>
                <a:srgbClr val="D77A0B"/>
              </a:solidFill>
              <a:latin typeface="Courier New" panose="02070309020205020404" pitchFamily="49" charset="0"/>
              <a:ea typeface="맑은 고딕" panose="020B0503020000020004" pitchFamily="34" charset="-127"/>
              <a:cs typeface="Courier New" panose="02070309020205020404" pitchFamily="49" charset="0"/>
            </a:endParaRPr>
          </a:p>
        </p:txBody>
      </p:sp>
      <p:sp>
        <p:nvSpPr>
          <p:cNvPr id="101" name="TextBox 100">
            <a:extLst>
              <a:ext uri="{FF2B5EF4-FFF2-40B4-BE49-F238E27FC236}">
                <a16:creationId xmlns:a16="http://schemas.microsoft.com/office/drawing/2014/main" id="{390099A3-7D5B-E94B-8113-BB584A809C6C}"/>
              </a:ext>
            </a:extLst>
          </p:cNvPr>
          <p:cNvSpPr txBox="1"/>
          <p:nvPr/>
        </p:nvSpPr>
        <p:spPr>
          <a:xfrm>
            <a:off x="1000176" y="1556792"/>
            <a:ext cx="3139776" cy="369332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 defTabSz="457200"/>
            <a:r>
              <a:rPr lang="en-US" altLang="ko-KR" sz="2400" b="1" dirty="0" err="1">
                <a:solidFill>
                  <a:schemeClr val="accent1"/>
                </a:solidFill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rPr>
              <a:t>tDMA</a:t>
            </a:r>
            <a:endParaRPr lang="ko-KR" altLang="en-US" sz="2400" b="1" dirty="0">
              <a:solidFill>
                <a:schemeClr val="accent1"/>
              </a:solidFill>
              <a:latin typeface="Courier New" panose="02070309020205020404" pitchFamily="49" charset="0"/>
              <a:ea typeface="맑은 고딕" panose="020B0503020000020004" pitchFamily="34" charset="-127"/>
              <a:cs typeface="Courier New" panose="02070309020205020404" pitchFamily="49" charset="0"/>
            </a:endParaRPr>
          </a:p>
        </p:txBody>
      </p:sp>
      <p:sp>
        <p:nvSpPr>
          <p:cNvPr id="49" name="직사각형 77">
            <a:extLst>
              <a:ext uri="{FF2B5EF4-FFF2-40B4-BE49-F238E27FC236}">
                <a16:creationId xmlns:a16="http://schemas.microsoft.com/office/drawing/2014/main" id="{1F1D0332-9776-F74F-BAA6-FBDCCA96B77D}"/>
              </a:ext>
            </a:extLst>
          </p:cNvPr>
          <p:cNvSpPr/>
          <p:nvPr/>
        </p:nvSpPr>
        <p:spPr>
          <a:xfrm>
            <a:off x="1119519" y="2312302"/>
            <a:ext cx="790882" cy="538368"/>
          </a:xfrm>
          <a:prstGeom prst="rect">
            <a:avLst/>
          </a:prstGeom>
          <a:solidFill>
            <a:sysClr val="window" lastClr="FFFFFF"/>
          </a:solidFill>
          <a:ln w="19050" cap="flat" cmpd="sng" algn="ctr">
            <a:noFill/>
            <a:prstDash val="solid"/>
            <a:miter lim="800000"/>
          </a:ln>
          <a:effectLst/>
        </p:spPr>
        <p:txBody>
          <a:bodyPr lIns="0" rIns="0"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ea typeface="맑은 고딕" panose="020B0503020000020004" pitchFamily="34" charset="-127"/>
              <a:cs typeface="Courier New" panose="02070309020205020404" pitchFamily="49" charset="0"/>
            </a:endParaRP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5A86C21B-F826-F04B-B6B5-23950E2E520E}"/>
              </a:ext>
            </a:extLst>
          </p:cNvPr>
          <p:cNvSpPr txBox="1"/>
          <p:nvPr/>
        </p:nvSpPr>
        <p:spPr>
          <a:xfrm>
            <a:off x="-117071" y="2827453"/>
            <a:ext cx="1633294" cy="369332"/>
          </a:xfrm>
          <a:prstGeom prst="rect">
            <a:avLst/>
          </a:prstGeom>
          <a:noFill/>
        </p:spPr>
        <p:txBody>
          <a:bodyPr wrap="square" lIns="72000" tIns="0" rIns="0" bIns="0" rtlCol="0" anchor="ctr">
            <a:spAutoFit/>
          </a:bodyPr>
          <a:lstStyle/>
          <a:p>
            <a:pPr algn="ctr" defTabSz="457200"/>
            <a:r>
              <a:rPr lang="en-US" altLang="ko-KR" sz="2400" b="1" dirty="0">
                <a:solidFill>
                  <a:prstClr val="black"/>
                </a:solidFill>
                <a:latin typeface="Cambria" panose="02040503050406030204" pitchFamily="18" charset="0"/>
                <a:ea typeface="맑은 고딕" panose="020B0503020000020004" pitchFamily="34" charset="-127"/>
                <a:cs typeface="Times New Roman" panose="02020603050405020304" pitchFamily="18" charset="0"/>
              </a:rPr>
              <a:t>RR1</a:t>
            </a:r>
            <a:endParaRPr lang="ko-KR" altLang="en-US" sz="2400" b="1" i="1" dirty="0">
              <a:solidFill>
                <a:prstClr val="black"/>
              </a:solidFill>
              <a:latin typeface="Calibri" panose="020F0502020204030204" pitchFamily="34" charset="0"/>
              <a:ea typeface="맑은 고딕" panose="020B0503020000020004" pitchFamily="34" charset="-127"/>
              <a:cs typeface="Calibri" panose="020F0502020204030204" pitchFamily="34" charset="0"/>
            </a:endParaRP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0C0A287A-5547-9A42-AC0D-47460CC3A15C}"/>
              </a:ext>
            </a:extLst>
          </p:cNvPr>
          <p:cNvSpPr txBox="1"/>
          <p:nvPr/>
        </p:nvSpPr>
        <p:spPr>
          <a:xfrm>
            <a:off x="-612576" y="3995264"/>
            <a:ext cx="2630438" cy="369332"/>
          </a:xfrm>
          <a:prstGeom prst="rect">
            <a:avLst/>
          </a:prstGeom>
          <a:noFill/>
        </p:spPr>
        <p:txBody>
          <a:bodyPr wrap="square" lIns="72000" tIns="0" rIns="0" bIns="0" rtlCol="0" anchor="ctr">
            <a:spAutoFit/>
          </a:bodyPr>
          <a:lstStyle/>
          <a:p>
            <a:pPr algn="ctr" defTabSz="457200"/>
            <a:r>
              <a:rPr lang="en-US" altLang="ko-KR" sz="2400" b="1" dirty="0">
                <a:solidFill>
                  <a:prstClr val="black"/>
                </a:solidFill>
                <a:latin typeface="Cambria" panose="02040503050406030204" pitchFamily="18" charset="0"/>
                <a:ea typeface="맑은 고딕" panose="020B0503020000020004" pitchFamily="34" charset="-127"/>
                <a:cs typeface="Times New Roman" panose="02020603050405020304" pitchFamily="18" charset="0"/>
              </a:rPr>
              <a:t>RR</a:t>
            </a:r>
            <a:r>
              <a:rPr lang="en-US" altLang="ko-KR" sz="2400" b="1" i="1" dirty="0">
                <a:solidFill>
                  <a:prstClr val="black"/>
                </a:solidFill>
                <a:latin typeface="Cambria" panose="02040503050406030204" pitchFamily="18" charset="0"/>
                <a:ea typeface="맑은 고딕" panose="020B0503020000020004" pitchFamily="34" charset="-127"/>
                <a:cs typeface="Times New Roman" panose="02020603050405020304" pitchFamily="18" charset="0"/>
              </a:rPr>
              <a:t>(N – 1)</a:t>
            </a:r>
            <a:endParaRPr lang="ko-KR" altLang="en-US" sz="2400" b="1" i="1" dirty="0">
              <a:solidFill>
                <a:prstClr val="black"/>
              </a:solidFill>
              <a:latin typeface="Calibri" panose="020F0502020204030204" pitchFamily="34" charset="0"/>
              <a:ea typeface="맑은 고딕" panose="020B0503020000020004" pitchFamily="34" charset="-127"/>
              <a:cs typeface="Calibri" panose="020F0502020204030204" pitchFamily="34" charset="0"/>
            </a:endParaRP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8659A1C8-F736-EF40-AFBC-85B780BC3A6D}"/>
              </a:ext>
            </a:extLst>
          </p:cNvPr>
          <p:cNvSpPr txBox="1"/>
          <p:nvPr/>
        </p:nvSpPr>
        <p:spPr>
          <a:xfrm>
            <a:off x="-612576" y="4382107"/>
            <a:ext cx="2630438" cy="369332"/>
          </a:xfrm>
          <a:prstGeom prst="rect">
            <a:avLst/>
          </a:prstGeom>
          <a:noFill/>
        </p:spPr>
        <p:txBody>
          <a:bodyPr wrap="square" lIns="72000" tIns="0" rIns="0" bIns="0" rtlCol="0" anchor="ctr">
            <a:spAutoFit/>
          </a:bodyPr>
          <a:lstStyle/>
          <a:p>
            <a:pPr algn="ctr" defTabSz="457200"/>
            <a:r>
              <a:rPr lang="en-US" altLang="ko-KR" sz="2400" b="1" dirty="0">
                <a:solidFill>
                  <a:prstClr val="black"/>
                </a:solidFill>
                <a:latin typeface="Cambria" panose="02040503050406030204" pitchFamily="18" charset="0"/>
                <a:ea typeface="맑은 고딕" panose="020B0503020000020004" pitchFamily="34" charset="-127"/>
                <a:cs typeface="Times New Roman" panose="02020603050405020304" pitchFamily="18" charset="0"/>
              </a:rPr>
              <a:t>RR</a:t>
            </a:r>
            <a:r>
              <a:rPr lang="en-US" altLang="ko-KR" sz="2400" b="1" i="1" dirty="0">
                <a:solidFill>
                  <a:prstClr val="black"/>
                </a:solidFill>
                <a:latin typeface="Cambria" panose="02040503050406030204" pitchFamily="18" charset="0"/>
                <a:ea typeface="맑은 고딕" panose="020B0503020000020004" pitchFamily="34" charset="-127"/>
                <a:cs typeface="Times New Roman" panose="02020603050405020304" pitchFamily="18" charset="0"/>
              </a:rPr>
              <a:t>N </a:t>
            </a:r>
            <a:endParaRPr lang="ko-KR" altLang="en-US" sz="2400" b="1" i="1" dirty="0">
              <a:solidFill>
                <a:prstClr val="black"/>
              </a:solidFill>
              <a:latin typeface="Calibri" panose="020F0502020204030204" pitchFamily="34" charset="0"/>
              <a:ea typeface="맑은 고딕" panose="020B0503020000020004" pitchFamily="34" charset="-127"/>
              <a:cs typeface="Calibri" panose="020F0502020204030204" pitchFamily="34" charset="0"/>
            </a:endParaRPr>
          </a:p>
        </p:txBody>
      </p:sp>
      <p:sp>
        <p:nvSpPr>
          <p:cNvPr id="54" name="직사각형 97">
            <a:extLst>
              <a:ext uri="{FF2B5EF4-FFF2-40B4-BE49-F238E27FC236}">
                <a16:creationId xmlns:a16="http://schemas.microsoft.com/office/drawing/2014/main" id="{06CB87D3-188A-C345-9600-BBFAC0837C6A}"/>
              </a:ext>
            </a:extLst>
          </p:cNvPr>
          <p:cNvSpPr/>
          <p:nvPr/>
        </p:nvSpPr>
        <p:spPr>
          <a:xfrm rot="5460000">
            <a:off x="502029" y="3547884"/>
            <a:ext cx="388773" cy="610249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  <a:effectLst/>
        </p:spPr>
        <p:txBody>
          <a:bodyPr lIns="0" tIns="0" rIns="0" bIns="0"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맑은 고딕" panose="020B0503020000020004" pitchFamily="34" charset="-127"/>
                <a:cs typeface="+mn-cs"/>
              </a:rPr>
              <a:t>⋯</a:t>
            </a:r>
            <a:endParaRPr kumimoji="0" lang="ko-KR" altLang="en-US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맑은 고딕" panose="020B0503020000020004" pitchFamily="34" charset="-127"/>
              <a:cs typeface="+mn-cs"/>
            </a:endParaRPr>
          </a:p>
        </p:txBody>
      </p:sp>
      <p:grpSp>
        <p:nvGrpSpPr>
          <p:cNvPr id="64" name="그룹 45">
            <a:extLst>
              <a:ext uri="{FF2B5EF4-FFF2-40B4-BE49-F238E27FC236}">
                <a16:creationId xmlns:a16="http://schemas.microsoft.com/office/drawing/2014/main" id="{F1485BDF-EB06-7E4E-B1FE-802D6C5365E3}"/>
              </a:ext>
            </a:extLst>
          </p:cNvPr>
          <p:cNvGrpSpPr/>
          <p:nvPr/>
        </p:nvGrpSpPr>
        <p:grpSpPr>
          <a:xfrm>
            <a:off x="3563888" y="2790102"/>
            <a:ext cx="429552" cy="404485"/>
            <a:chOff x="4795518" y="3830320"/>
            <a:chExt cx="1309089" cy="275440"/>
          </a:xfrm>
        </p:grpSpPr>
        <p:sp>
          <p:nvSpPr>
            <p:cNvPr id="66" name="직사각형 47">
              <a:extLst>
                <a:ext uri="{FF2B5EF4-FFF2-40B4-BE49-F238E27FC236}">
                  <a16:creationId xmlns:a16="http://schemas.microsoft.com/office/drawing/2014/main" id="{C32C9A9B-C5F8-1344-AABA-C3D2595C0720}"/>
                </a:ext>
              </a:extLst>
            </p:cNvPr>
            <p:cNvSpPr/>
            <p:nvPr/>
          </p:nvSpPr>
          <p:spPr>
            <a:xfrm>
              <a:off x="4795518" y="3830320"/>
              <a:ext cx="584200" cy="275440"/>
            </a:xfrm>
            <a:prstGeom prst="rect">
              <a:avLst/>
            </a:prstGeom>
            <a:solidFill>
              <a:srgbClr val="FFC000"/>
            </a:solidFill>
            <a:ln w="15875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lIns="0" rIns="0"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endParaRPr>
            </a:p>
          </p:txBody>
        </p:sp>
        <p:sp>
          <p:nvSpPr>
            <p:cNvPr id="67" name="직사각형 48">
              <a:extLst>
                <a:ext uri="{FF2B5EF4-FFF2-40B4-BE49-F238E27FC236}">
                  <a16:creationId xmlns:a16="http://schemas.microsoft.com/office/drawing/2014/main" id="{C11C2938-18E1-0648-A5E3-F59F81090810}"/>
                </a:ext>
              </a:extLst>
            </p:cNvPr>
            <p:cNvSpPr/>
            <p:nvPr/>
          </p:nvSpPr>
          <p:spPr>
            <a:xfrm>
              <a:off x="5374634" y="3830320"/>
              <a:ext cx="729973" cy="275440"/>
            </a:xfrm>
            <a:prstGeom prst="rect">
              <a:avLst/>
            </a:prstGeom>
            <a:solidFill>
              <a:srgbClr val="ED7D31">
                <a:lumMod val="75000"/>
              </a:srgbClr>
            </a:solidFill>
            <a:ln w="15875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lIns="0" rIns="0"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endParaRPr>
            </a:p>
          </p:txBody>
        </p:sp>
      </p:grpSp>
      <p:grpSp>
        <p:nvGrpSpPr>
          <p:cNvPr id="68" name="그룹 58">
            <a:extLst>
              <a:ext uri="{FF2B5EF4-FFF2-40B4-BE49-F238E27FC236}">
                <a16:creationId xmlns:a16="http://schemas.microsoft.com/office/drawing/2014/main" id="{343875D2-BAD1-3D4B-95A9-3B134EE22800}"/>
              </a:ext>
            </a:extLst>
          </p:cNvPr>
          <p:cNvGrpSpPr/>
          <p:nvPr/>
        </p:nvGrpSpPr>
        <p:grpSpPr>
          <a:xfrm>
            <a:off x="3851920" y="3899960"/>
            <a:ext cx="1420876" cy="489429"/>
            <a:chOff x="1774395" y="3801400"/>
            <a:chExt cx="4330212" cy="333284"/>
          </a:xfrm>
        </p:grpSpPr>
        <p:sp>
          <p:nvSpPr>
            <p:cNvPr id="69" name="직사각형 59">
              <a:extLst>
                <a:ext uri="{FF2B5EF4-FFF2-40B4-BE49-F238E27FC236}">
                  <a16:creationId xmlns:a16="http://schemas.microsoft.com/office/drawing/2014/main" id="{05363645-36D6-E042-9CD5-273F2D546F7A}"/>
                </a:ext>
              </a:extLst>
            </p:cNvPr>
            <p:cNvSpPr/>
            <p:nvPr/>
          </p:nvSpPr>
          <p:spPr>
            <a:xfrm>
              <a:off x="1874519" y="3830320"/>
              <a:ext cx="2920999" cy="275440"/>
            </a:xfrm>
            <a:prstGeom prst="rect">
              <a:avLst/>
            </a:prstGeom>
            <a:solidFill>
              <a:srgbClr val="FFC1B3"/>
            </a:solidFill>
            <a:ln w="15875" cap="flat" cmpd="sng" algn="ctr">
              <a:solidFill>
                <a:schemeClr val="tx1"/>
              </a:solidFill>
              <a:prstDash val="solid"/>
              <a:miter lim="800000"/>
            </a:ln>
            <a:effectLst/>
          </p:spPr>
          <p:txBody>
            <a:bodyPr lIns="0" rIns="0"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endParaRPr>
            </a:p>
          </p:txBody>
        </p:sp>
        <p:sp>
          <p:nvSpPr>
            <p:cNvPr id="70" name="직사각형 60">
              <a:extLst>
                <a:ext uri="{FF2B5EF4-FFF2-40B4-BE49-F238E27FC236}">
                  <a16:creationId xmlns:a16="http://schemas.microsoft.com/office/drawing/2014/main" id="{5FACB5C4-5293-2B43-AA65-D91AE4E4B1BB}"/>
                </a:ext>
              </a:extLst>
            </p:cNvPr>
            <p:cNvSpPr/>
            <p:nvPr/>
          </p:nvSpPr>
          <p:spPr>
            <a:xfrm>
              <a:off x="4795518" y="3830320"/>
              <a:ext cx="584200" cy="275440"/>
            </a:xfrm>
            <a:prstGeom prst="rect">
              <a:avLst/>
            </a:prstGeom>
            <a:solidFill>
              <a:srgbClr val="FFC000"/>
            </a:solidFill>
            <a:ln w="15875" cap="flat" cmpd="sng" algn="ctr">
              <a:solidFill>
                <a:schemeClr val="tx1"/>
              </a:solidFill>
              <a:prstDash val="solid"/>
              <a:miter lim="800000"/>
            </a:ln>
            <a:effectLst/>
          </p:spPr>
          <p:txBody>
            <a:bodyPr lIns="0" rIns="0"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endParaRPr>
            </a:p>
          </p:txBody>
        </p:sp>
        <p:sp>
          <p:nvSpPr>
            <p:cNvPr id="71" name="직사각형 61">
              <a:extLst>
                <a:ext uri="{FF2B5EF4-FFF2-40B4-BE49-F238E27FC236}">
                  <a16:creationId xmlns:a16="http://schemas.microsoft.com/office/drawing/2014/main" id="{6C0B8EF8-6ED1-894A-B4DB-E871B28B1670}"/>
                </a:ext>
              </a:extLst>
            </p:cNvPr>
            <p:cNvSpPr/>
            <p:nvPr/>
          </p:nvSpPr>
          <p:spPr>
            <a:xfrm>
              <a:off x="5374634" y="3830320"/>
              <a:ext cx="729973" cy="275440"/>
            </a:xfrm>
            <a:prstGeom prst="rect">
              <a:avLst/>
            </a:prstGeom>
            <a:solidFill>
              <a:srgbClr val="ED7D31">
                <a:lumMod val="75000"/>
              </a:srgbClr>
            </a:solidFill>
            <a:ln w="15875" cap="flat" cmpd="sng" algn="ctr">
              <a:solidFill>
                <a:schemeClr val="tx1"/>
              </a:solidFill>
              <a:prstDash val="solid"/>
              <a:miter lim="800000"/>
            </a:ln>
            <a:effectLst/>
          </p:spPr>
          <p:txBody>
            <a:bodyPr lIns="0" rIns="0"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endParaRPr>
            </a:p>
          </p:txBody>
        </p:sp>
        <p:sp>
          <p:nvSpPr>
            <p:cNvPr id="72" name="직사각형 70">
              <a:extLst>
                <a:ext uri="{FF2B5EF4-FFF2-40B4-BE49-F238E27FC236}">
                  <a16:creationId xmlns:a16="http://schemas.microsoft.com/office/drawing/2014/main" id="{C40D06FC-B6CB-3547-893C-C22CCEFBA804}"/>
                </a:ext>
              </a:extLst>
            </p:cNvPr>
            <p:cNvSpPr/>
            <p:nvPr/>
          </p:nvSpPr>
          <p:spPr>
            <a:xfrm>
              <a:off x="1774395" y="3801400"/>
              <a:ext cx="2492712" cy="333284"/>
            </a:xfrm>
            <a:prstGeom prst="rect">
              <a:avLst/>
            </a:prstGeom>
            <a:solidFill>
              <a:sysClr val="window" lastClr="FFFFFF"/>
            </a:solidFill>
            <a:ln w="15875" cap="flat" cmpd="sng" algn="ctr">
              <a:noFill/>
              <a:prstDash val="solid"/>
              <a:miter lim="800000"/>
            </a:ln>
            <a:effectLst/>
          </p:spPr>
          <p:txBody>
            <a:bodyPr lIns="0" rIns="0"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endParaRPr>
            </a:p>
          </p:txBody>
        </p:sp>
      </p:grpSp>
      <p:cxnSp>
        <p:nvCxnSpPr>
          <p:cNvPr id="75" name="직선 화살표 연결선 80">
            <a:extLst>
              <a:ext uri="{FF2B5EF4-FFF2-40B4-BE49-F238E27FC236}">
                <a16:creationId xmlns:a16="http://schemas.microsoft.com/office/drawing/2014/main" id="{D025E6C1-5157-6E4D-8843-768A3F2F1973}"/>
              </a:ext>
            </a:extLst>
          </p:cNvPr>
          <p:cNvCxnSpPr>
            <a:cxnSpLocks/>
          </p:cNvCxnSpPr>
          <p:nvPr/>
        </p:nvCxnSpPr>
        <p:spPr>
          <a:xfrm rot="21060000" flipH="1">
            <a:off x="2159530" y="2566579"/>
            <a:ext cx="369513" cy="218206"/>
          </a:xfrm>
          <a:prstGeom prst="straightConnector1">
            <a:avLst/>
          </a:prstGeom>
          <a:noFill/>
          <a:ln w="12700" cap="flat" cmpd="sng" algn="ctr">
            <a:solidFill>
              <a:srgbClr val="4472C4">
                <a:lumMod val="75000"/>
              </a:srgbClr>
            </a:solidFill>
            <a:prstDash val="solid"/>
            <a:miter lim="800000"/>
            <a:headEnd w="lg" len="lg"/>
            <a:tailEnd type="triangle" w="lg" len="lg"/>
          </a:ln>
          <a:effectLst/>
        </p:spPr>
      </p:cxnSp>
      <p:sp>
        <p:nvSpPr>
          <p:cNvPr id="77" name="직사각형 87">
            <a:extLst>
              <a:ext uri="{FF2B5EF4-FFF2-40B4-BE49-F238E27FC236}">
                <a16:creationId xmlns:a16="http://schemas.microsoft.com/office/drawing/2014/main" id="{E62C594C-3B60-3345-AF73-C65E60EA0F78}"/>
              </a:ext>
            </a:extLst>
          </p:cNvPr>
          <p:cNvSpPr/>
          <p:nvPr/>
        </p:nvSpPr>
        <p:spPr>
          <a:xfrm>
            <a:off x="4281677" y="3620036"/>
            <a:ext cx="362331" cy="388773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  <a:effectLst/>
        </p:spPr>
        <p:txBody>
          <a:bodyPr lIns="0" tIns="0" rIns="0" bIns="0"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맑은 고딕" panose="020B0503020000020004" pitchFamily="34" charset="-127"/>
                <a:cs typeface="+mn-cs"/>
              </a:rPr>
              <a:t>⋯</a:t>
            </a:r>
            <a:endParaRPr kumimoji="0" lang="ko-KR" altLang="en-US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87" name="직사각형 110">
            <a:extLst>
              <a:ext uri="{FF2B5EF4-FFF2-40B4-BE49-F238E27FC236}">
                <a16:creationId xmlns:a16="http://schemas.microsoft.com/office/drawing/2014/main" id="{98317E38-A7EE-8240-9668-47A516BBDE2C}"/>
              </a:ext>
            </a:extLst>
          </p:cNvPr>
          <p:cNvSpPr/>
          <p:nvPr/>
        </p:nvSpPr>
        <p:spPr>
          <a:xfrm>
            <a:off x="1408127" y="2312302"/>
            <a:ext cx="469581" cy="538368"/>
          </a:xfrm>
          <a:prstGeom prst="rect">
            <a:avLst/>
          </a:prstGeom>
          <a:solidFill>
            <a:sysClr val="window" lastClr="FFFFFF"/>
          </a:solidFill>
          <a:ln w="19050" cap="flat" cmpd="sng" algn="ctr">
            <a:noFill/>
            <a:prstDash val="solid"/>
            <a:miter lim="800000"/>
          </a:ln>
          <a:effectLst/>
        </p:spPr>
        <p:txBody>
          <a:bodyPr lIns="0" rIns="0"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ea typeface="맑은 고딕" panose="020B0503020000020004" pitchFamily="34" charset="-127"/>
              <a:cs typeface="Courier New" panose="02070309020205020404" pitchFamily="49" charset="0"/>
            </a:endParaRPr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B789C66A-43DA-5449-A568-574650A7B5A9}"/>
              </a:ext>
            </a:extLst>
          </p:cNvPr>
          <p:cNvSpPr txBox="1"/>
          <p:nvPr/>
        </p:nvSpPr>
        <p:spPr>
          <a:xfrm>
            <a:off x="-273072" y="2381150"/>
            <a:ext cx="1681199" cy="430888"/>
          </a:xfrm>
          <a:prstGeom prst="rect">
            <a:avLst/>
          </a:prstGeom>
          <a:noFill/>
        </p:spPr>
        <p:txBody>
          <a:bodyPr wrap="square" lIns="72000" tIns="0" rIns="0" bIns="0" rtlCol="0" anchor="ctr">
            <a:spAutoFit/>
          </a:bodyPr>
          <a:lstStyle/>
          <a:p>
            <a:pPr algn="ctr" defTabSz="457200"/>
            <a:r>
              <a:rPr lang="en-US" altLang="ko-KR" sz="2400" b="1" dirty="0">
                <a:solidFill>
                  <a:prstClr val="black"/>
                </a:solidFill>
                <a:latin typeface="Cambria" panose="02040503050406030204" pitchFamily="18" charset="0"/>
                <a:ea typeface="맑은 고딕" panose="020B0503020000020004" pitchFamily="34" charset="-127"/>
                <a:cs typeface="Times New Roman" panose="02020603050405020304" pitchFamily="18" charset="0"/>
              </a:rPr>
              <a:t>READ </a:t>
            </a:r>
            <a:r>
              <a:rPr lang="en-US" altLang="ko-KR" sz="2800" b="1" dirty="0">
                <a:solidFill>
                  <a:prstClr val="black"/>
                </a:solidFill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rPr>
              <a:t>A</a:t>
            </a:r>
            <a:endParaRPr lang="ko-KR" altLang="en-US" sz="2400" b="1" i="1" dirty="0">
              <a:solidFill>
                <a:prstClr val="black"/>
              </a:solidFill>
              <a:latin typeface="Courier New" panose="02070309020205020404" pitchFamily="49" charset="0"/>
              <a:ea typeface="맑은 고딕" panose="020B0503020000020004" pitchFamily="34" charset="-127"/>
              <a:cs typeface="Courier New" panose="02070309020205020404" pitchFamily="49" charset="0"/>
            </a:endParaRPr>
          </a:p>
        </p:txBody>
      </p:sp>
      <p:grpSp>
        <p:nvGrpSpPr>
          <p:cNvPr id="94" name="그룹 45">
            <a:extLst>
              <a:ext uri="{FF2B5EF4-FFF2-40B4-BE49-F238E27FC236}">
                <a16:creationId xmlns:a16="http://schemas.microsoft.com/office/drawing/2014/main" id="{4C3F7165-A311-B04B-8FE5-F6A89A9C2463}"/>
              </a:ext>
            </a:extLst>
          </p:cNvPr>
          <p:cNvGrpSpPr/>
          <p:nvPr/>
        </p:nvGrpSpPr>
        <p:grpSpPr>
          <a:xfrm>
            <a:off x="1514960" y="2395607"/>
            <a:ext cx="1388022" cy="404485"/>
            <a:chOff x="1874519" y="3830320"/>
            <a:chExt cx="4230088" cy="275440"/>
          </a:xfrm>
        </p:grpSpPr>
        <p:sp>
          <p:nvSpPr>
            <p:cNvPr id="95" name="직사각형 46">
              <a:extLst>
                <a:ext uri="{FF2B5EF4-FFF2-40B4-BE49-F238E27FC236}">
                  <a16:creationId xmlns:a16="http://schemas.microsoft.com/office/drawing/2014/main" id="{B2F1BEE9-1BB0-C34D-94A8-C10833FC0A1F}"/>
                </a:ext>
              </a:extLst>
            </p:cNvPr>
            <p:cNvSpPr/>
            <p:nvPr/>
          </p:nvSpPr>
          <p:spPr>
            <a:xfrm>
              <a:off x="1874519" y="3830320"/>
              <a:ext cx="2920999" cy="275440"/>
            </a:xfrm>
            <a:prstGeom prst="rect">
              <a:avLst/>
            </a:prstGeom>
            <a:solidFill>
              <a:srgbClr val="70AD47">
                <a:lumMod val="20000"/>
                <a:lumOff val="80000"/>
              </a:srgbClr>
            </a:solidFill>
            <a:ln w="15875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lIns="0" rIns="0"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endParaRPr>
            </a:p>
          </p:txBody>
        </p:sp>
        <p:sp>
          <p:nvSpPr>
            <p:cNvPr id="96" name="직사각형 47">
              <a:extLst>
                <a:ext uri="{FF2B5EF4-FFF2-40B4-BE49-F238E27FC236}">
                  <a16:creationId xmlns:a16="http://schemas.microsoft.com/office/drawing/2014/main" id="{55E9B22F-3E9C-4F49-ABE7-213C2BE02582}"/>
                </a:ext>
              </a:extLst>
            </p:cNvPr>
            <p:cNvSpPr/>
            <p:nvPr/>
          </p:nvSpPr>
          <p:spPr>
            <a:xfrm>
              <a:off x="4795518" y="3830320"/>
              <a:ext cx="584200" cy="275440"/>
            </a:xfrm>
            <a:prstGeom prst="rect">
              <a:avLst/>
            </a:prstGeom>
            <a:solidFill>
              <a:srgbClr val="FFC000"/>
            </a:solidFill>
            <a:ln w="15875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lIns="0" rIns="0"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endParaRPr>
            </a:p>
          </p:txBody>
        </p:sp>
        <p:sp>
          <p:nvSpPr>
            <p:cNvPr id="97" name="직사각형 48">
              <a:extLst>
                <a:ext uri="{FF2B5EF4-FFF2-40B4-BE49-F238E27FC236}">
                  <a16:creationId xmlns:a16="http://schemas.microsoft.com/office/drawing/2014/main" id="{85DAE2A7-3166-184E-9EBC-3F4868ADF5F5}"/>
                </a:ext>
              </a:extLst>
            </p:cNvPr>
            <p:cNvSpPr/>
            <p:nvPr/>
          </p:nvSpPr>
          <p:spPr>
            <a:xfrm>
              <a:off x="5374634" y="3830320"/>
              <a:ext cx="729973" cy="275440"/>
            </a:xfrm>
            <a:prstGeom prst="rect">
              <a:avLst/>
            </a:prstGeom>
            <a:solidFill>
              <a:srgbClr val="ED7D31">
                <a:lumMod val="75000"/>
              </a:srgbClr>
            </a:solidFill>
            <a:ln w="15875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lIns="0" rIns="0"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endParaRPr>
            </a:p>
          </p:txBody>
        </p:sp>
      </p:grpSp>
      <p:cxnSp>
        <p:nvCxnSpPr>
          <p:cNvPr id="110" name="Straight Connector 109">
            <a:extLst>
              <a:ext uri="{FF2B5EF4-FFF2-40B4-BE49-F238E27FC236}">
                <a16:creationId xmlns:a16="http://schemas.microsoft.com/office/drawing/2014/main" id="{FEB362F2-CFF3-6A40-B743-4641036CAA5D}"/>
              </a:ext>
            </a:extLst>
          </p:cNvPr>
          <p:cNvCxnSpPr/>
          <p:nvPr/>
        </p:nvCxnSpPr>
        <p:spPr>
          <a:xfrm>
            <a:off x="2017862" y="2249025"/>
            <a:ext cx="0" cy="371451"/>
          </a:xfrm>
          <a:prstGeom prst="line">
            <a:avLst/>
          </a:prstGeom>
          <a:ln w="12700">
            <a:solidFill>
              <a:schemeClr val="accent6">
                <a:lumMod val="75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Straight Connector 118">
            <a:extLst>
              <a:ext uri="{FF2B5EF4-FFF2-40B4-BE49-F238E27FC236}">
                <a16:creationId xmlns:a16="http://schemas.microsoft.com/office/drawing/2014/main" id="{FC567114-D8F7-D74F-9EC7-6897ECCB24C6}"/>
              </a:ext>
            </a:extLst>
          </p:cNvPr>
          <p:cNvCxnSpPr/>
          <p:nvPr/>
        </p:nvCxnSpPr>
        <p:spPr>
          <a:xfrm>
            <a:off x="2782657" y="2249025"/>
            <a:ext cx="0" cy="371451"/>
          </a:xfrm>
          <a:prstGeom prst="line">
            <a:avLst/>
          </a:prstGeom>
          <a:ln w="12700">
            <a:solidFill>
              <a:srgbClr val="D77A0B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0" name="TextBox 119">
            <a:extLst>
              <a:ext uri="{FF2B5EF4-FFF2-40B4-BE49-F238E27FC236}">
                <a16:creationId xmlns:a16="http://schemas.microsoft.com/office/drawing/2014/main" id="{110025AA-B2D2-1F4A-A2C2-9C93CD921C50}"/>
              </a:ext>
            </a:extLst>
          </p:cNvPr>
          <p:cNvSpPr txBox="1"/>
          <p:nvPr/>
        </p:nvSpPr>
        <p:spPr>
          <a:xfrm>
            <a:off x="2757303" y="2342963"/>
            <a:ext cx="1791033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 latinLnBrk="0"/>
            <a:r>
              <a:rPr lang="en-US" sz="2400" b="1" i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N</a:t>
            </a:r>
            <a:r>
              <a:rPr lang="en-US" sz="2400" b="1" baseline="-25000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ERR</a:t>
            </a:r>
            <a:r>
              <a:rPr lang="en-US" sz="2400" b="1" i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= 232</a:t>
            </a:r>
          </a:p>
        </p:txBody>
      </p:sp>
      <p:cxnSp>
        <p:nvCxnSpPr>
          <p:cNvPr id="124" name="직선 연결선 102">
            <a:extLst>
              <a:ext uri="{FF2B5EF4-FFF2-40B4-BE49-F238E27FC236}">
                <a16:creationId xmlns:a16="http://schemas.microsoft.com/office/drawing/2014/main" id="{692E3375-ABD6-F447-AC1C-76B4D7DFBA48}"/>
              </a:ext>
            </a:extLst>
          </p:cNvPr>
          <p:cNvCxnSpPr>
            <a:cxnSpLocks/>
          </p:cNvCxnSpPr>
          <p:nvPr/>
        </p:nvCxnSpPr>
        <p:spPr>
          <a:xfrm>
            <a:off x="1514960" y="5057948"/>
            <a:ext cx="1397682" cy="0"/>
          </a:xfrm>
          <a:prstGeom prst="line">
            <a:avLst/>
          </a:prstGeom>
          <a:noFill/>
          <a:ln w="12700" cap="flat" cmpd="sng" algn="ctr">
            <a:solidFill>
              <a:sysClr val="windowText" lastClr="000000"/>
            </a:solidFill>
            <a:prstDash val="dash"/>
            <a:miter lim="800000"/>
            <a:headEnd type="triangle" w="lg" len="lg"/>
            <a:tailEnd type="triangle" w="lg" len="lg"/>
          </a:ln>
          <a:effectLst/>
        </p:spPr>
      </p:cxnSp>
      <p:sp>
        <p:nvSpPr>
          <p:cNvPr id="126" name="TextBox 125">
            <a:extLst>
              <a:ext uri="{FF2B5EF4-FFF2-40B4-BE49-F238E27FC236}">
                <a16:creationId xmlns:a16="http://schemas.microsoft.com/office/drawing/2014/main" id="{4C42B4D3-A843-1642-8891-7F1B6D04ACBC}"/>
              </a:ext>
            </a:extLst>
          </p:cNvPr>
          <p:cNvSpPr txBox="1"/>
          <p:nvPr/>
        </p:nvSpPr>
        <p:spPr>
          <a:xfrm>
            <a:off x="1754227" y="4852724"/>
            <a:ext cx="914984" cy="369332"/>
          </a:xfrm>
          <a:prstGeom prst="rect">
            <a:avLst/>
          </a:prstGeom>
          <a:solidFill>
            <a:sysClr val="window" lastClr="FFFFFF"/>
          </a:solidFill>
        </p:spPr>
        <p:txBody>
          <a:bodyPr wrap="square" lIns="0" tIns="0" rIns="0" bIns="0" rtlCol="0" anchor="ctr">
            <a:spAutoFit/>
          </a:bodyPr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2400" b="1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rPr>
              <a:t>tREAD</a:t>
            </a:r>
            <a:endParaRPr kumimoji="0" lang="ko-KR" altLang="en-US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ea typeface="맑은 고딕" panose="020B0503020000020004" pitchFamily="34" charset="-127"/>
              <a:cs typeface="Courier New" panose="02070309020205020404" pitchFamily="49" charset="0"/>
            </a:endParaRP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55EF5609-B2C4-4349-BE75-E2DB8C377118}"/>
              </a:ext>
            </a:extLst>
          </p:cNvPr>
          <p:cNvSpPr txBox="1"/>
          <p:nvPr/>
        </p:nvSpPr>
        <p:spPr>
          <a:xfrm>
            <a:off x="3842864" y="2722898"/>
            <a:ext cx="1791033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 latinLnBrk="0"/>
            <a:r>
              <a:rPr lang="en-US" sz="2400" b="1" i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N</a:t>
            </a:r>
            <a:r>
              <a:rPr lang="en-US" sz="2400" b="1" baseline="-25000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ERR</a:t>
            </a:r>
            <a:r>
              <a:rPr lang="en-US" sz="2400" b="1" i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= 173</a:t>
            </a: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998FE7F0-566A-6347-AFB8-9784FCAE755C}"/>
              </a:ext>
            </a:extLst>
          </p:cNvPr>
          <p:cNvSpPr txBox="1"/>
          <p:nvPr/>
        </p:nvSpPr>
        <p:spPr>
          <a:xfrm>
            <a:off x="5143897" y="3891977"/>
            <a:ext cx="1791033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 latinLnBrk="0"/>
            <a:r>
              <a:rPr lang="en-US" sz="2400" b="1" i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N</a:t>
            </a:r>
            <a:r>
              <a:rPr lang="en-US" sz="2400" b="1" baseline="-25000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ERR</a:t>
            </a:r>
            <a:r>
              <a:rPr lang="en-US" sz="2400" b="1" i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= 87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96569F36-6510-CE45-8357-8E53B65FAB25}"/>
              </a:ext>
            </a:extLst>
          </p:cNvPr>
          <p:cNvGrpSpPr/>
          <p:nvPr/>
        </p:nvGrpSpPr>
        <p:grpSpPr>
          <a:xfrm>
            <a:off x="1514960" y="2812038"/>
            <a:ext cx="5211462" cy="2544742"/>
            <a:chOff x="1866003" y="2252410"/>
            <a:chExt cx="5376301" cy="2722552"/>
          </a:xfrm>
        </p:grpSpPr>
        <p:cxnSp>
          <p:nvCxnSpPr>
            <p:cNvPr id="83" name="직선 화살표 연결선 100">
              <a:extLst>
                <a:ext uri="{FF2B5EF4-FFF2-40B4-BE49-F238E27FC236}">
                  <a16:creationId xmlns:a16="http://schemas.microsoft.com/office/drawing/2014/main" id="{52CA5ECB-0CE5-3346-AD23-8FCEF4C717AB}"/>
                </a:ext>
              </a:extLst>
            </p:cNvPr>
            <p:cNvCxnSpPr>
              <a:cxnSpLocks/>
            </p:cNvCxnSpPr>
            <p:nvPr/>
          </p:nvCxnSpPr>
          <p:spPr>
            <a:xfrm>
              <a:off x="3295408" y="2308424"/>
              <a:ext cx="0" cy="2666538"/>
            </a:xfrm>
            <a:prstGeom prst="straightConnector1">
              <a:avLst/>
            </a:prstGeom>
            <a:noFill/>
            <a:ln w="12700" cap="flat" cmpd="sng" algn="ctr">
              <a:solidFill>
                <a:sysClr val="windowText" lastClr="000000"/>
              </a:solidFill>
              <a:prstDash val="dash"/>
              <a:miter lim="800000"/>
              <a:headEnd w="lg" len="lg"/>
              <a:tailEnd type="none" w="lg" len="lg"/>
            </a:ln>
            <a:effectLst/>
          </p:spPr>
        </p:cxnSp>
        <p:cxnSp>
          <p:nvCxnSpPr>
            <p:cNvPr id="122" name="직선 화살표 연결선 100">
              <a:extLst>
                <a:ext uri="{FF2B5EF4-FFF2-40B4-BE49-F238E27FC236}">
                  <a16:creationId xmlns:a16="http://schemas.microsoft.com/office/drawing/2014/main" id="{A733BF5F-F7C8-0F49-97FB-D66DE18A5409}"/>
                </a:ext>
              </a:extLst>
            </p:cNvPr>
            <p:cNvCxnSpPr>
              <a:cxnSpLocks/>
            </p:cNvCxnSpPr>
            <p:nvPr/>
          </p:nvCxnSpPr>
          <p:spPr>
            <a:xfrm>
              <a:off x="1866003" y="2252410"/>
              <a:ext cx="0" cy="2722552"/>
            </a:xfrm>
            <a:prstGeom prst="straightConnector1">
              <a:avLst/>
            </a:prstGeom>
            <a:noFill/>
            <a:ln w="12700" cap="flat" cmpd="sng" algn="ctr">
              <a:solidFill>
                <a:sysClr val="windowText" lastClr="000000"/>
              </a:solidFill>
              <a:prstDash val="dash"/>
              <a:miter lim="800000"/>
              <a:headEnd w="lg" len="lg"/>
              <a:tailEnd type="none" w="lg" len="lg"/>
            </a:ln>
            <a:effectLst/>
          </p:spPr>
        </p:cxnSp>
        <p:cxnSp>
          <p:nvCxnSpPr>
            <p:cNvPr id="103" name="직선 화살표 연결선 101">
              <a:extLst>
                <a:ext uri="{FF2B5EF4-FFF2-40B4-BE49-F238E27FC236}">
                  <a16:creationId xmlns:a16="http://schemas.microsoft.com/office/drawing/2014/main" id="{F1C7D1B7-CE46-814D-9D10-357802A2512B}"/>
                </a:ext>
              </a:extLst>
            </p:cNvPr>
            <p:cNvCxnSpPr>
              <a:cxnSpLocks/>
            </p:cNvCxnSpPr>
            <p:nvPr/>
          </p:nvCxnSpPr>
          <p:spPr>
            <a:xfrm>
              <a:off x="7242304" y="4317325"/>
              <a:ext cx="0" cy="626774"/>
            </a:xfrm>
            <a:prstGeom prst="straightConnector1">
              <a:avLst/>
            </a:prstGeom>
            <a:noFill/>
            <a:ln w="12700" cap="flat" cmpd="sng" algn="ctr">
              <a:solidFill>
                <a:sysClr val="windowText" lastClr="000000"/>
              </a:solidFill>
              <a:prstDash val="dash"/>
              <a:miter lim="800000"/>
              <a:headEnd w="lg" len="lg"/>
              <a:tailEnd type="none" w="lg" len="lg"/>
            </a:ln>
            <a:effectLst/>
          </p:spPr>
        </p:cxnSp>
        <p:cxnSp>
          <p:nvCxnSpPr>
            <p:cNvPr id="79" name="직선 화살표 연결선 101">
              <a:extLst>
                <a:ext uri="{FF2B5EF4-FFF2-40B4-BE49-F238E27FC236}">
                  <a16:creationId xmlns:a16="http://schemas.microsoft.com/office/drawing/2014/main" id="{77E71E87-E0F7-6E49-AC7B-2C7780628FC3}"/>
                </a:ext>
              </a:extLst>
            </p:cNvPr>
            <p:cNvCxnSpPr>
              <a:cxnSpLocks/>
            </p:cNvCxnSpPr>
            <p:nvPr/>
          </p:nvCxnSpPr>
          <p:spPr>
            <a:xfrm>
              <a:off x="6424222" y="4317325"/>
              <a:ext cx="0" cy="626774"/>
            </a:xfrm>
            <a:prstGeom prst="straightConnector1">
              <a:avLst/>
            </a:prstGeom>
            <a:noFill/>
            <a:ln w="12700" cap="flat" cmpd="sng" algn="ctr">
              <a:solidFill>
                <a:sysClr val="windowText" lastClr="000000"/>
              </a:solidFill>
              <a:prstDash val="dash"/>
              <a:miter lim="800000"/>
              <a:headEnd w="lg" len="lg"/>
              <a:tailEnd type="none" w="lg" len="lg"/>
            </a:ln>
            <a:effectLst/>
          </p:spPr>
        </p:cxnSp>
      </p:grpSp>
      <p:grpSp>
        <p:nvGrpSpPr>
          <p:cNvPr id="86" name="그룹 45">
            <a:extLst>
              <a:ext uri="{FF2B5EF4-FFF2-40B4-BE49-F238E27FC236}">
                <a16:creationId xmlns:a16="http://schemas.microsoft.com/office/drawing/2014/main" id="{077974F3-44A7-444D-B991-8B87F2F93A38}"/>
              </a:ext>
            </a:extLst>
          </p:cNvPr>
          <p:cNvGrpSpPr/>
          <p:nvPr/>
        </p:nvGrpSpPr>
        <p:grpSpPr>
          <a:xfrm>
            <a:off x="4222951" y="3196123"/>
            <a:ext cx="429552" cy="404485"/>
            <a:chOff x="4795518" y="3830320"/>
            <a:chExt cx="1309089" cy="275440"/>
          </a:xfrm>
        </p:grpSpPr>
        <p:sp>
          <p:nvSpPr>
            <p:cNvPr id="92" name="직사각형 47">
              <a:extLst>
                <a:ext uri="{FF2B5EF4-FFF2-40B4-BE49-F238E27FC236}">
                  <a16:creationId xmlns:a16="http://schemas.microsoft.com/office/drawing/2014/main" id="{22B26D93-79A1-AF48-B414-1AD0F65F9857}"/>
                </a:ext>
              </a:extLst>
            </p:cNvPr>
            <p:cNvSpPr/>
            <p:nvPr/>
          </p:nvSpPr>
          <p:spPr>
            <a:xfrm>
              <a:off x="4795518" y="3830320"/>
              <a:ext cx="584200" cy="275440"/>
            </a:xfrm>
            <a:prstGeom prst="rect">
              <a:avLst/>
            </a:prstGeom>
            <a:solidFill>
              <a:srgbClr val="FFC000"/>
            </a:solidFill>
            <a:ln w="15875" cap="flat" cmpd="sng" algn="ctr">
              <a:solidFill>
                <a:schemeClr val="tx1"/>
              </a:solidFill>
              <a:prstDash val="solid"/>
              <a:miter lim="800000"/>
            </a:ln>
            <a:effectLst/>
          </p:spPr>
          <p:txBody>
            <a:bodyPr lIns="0" rIns="0"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endParaRPr>
            </a:p>
          </p:txBody>
        </p:sp>
        <p:sp>
          <p:nvSpPr>
            <p:cNvPr id="93" name="직사각형 48">
              <a:extLst>
                <a:ext uri="{FF2B5EF4-FFF2-40B4-BE49-F238E27FC236}">
                  <a16:creationId xmlns:a16="http://schemas.microsoft.com/office/drawing/2014/main" id="{C7C76533-4345-E349-BB9B-2A314534032B}"/>
                </a:ext>
              </a:extLst>
            </p:cNvPr>
            <p:cNvSpPr/>
            <p:nvPr/>
          </p:nvSpPr>
          <p:spPr>
            <a:xfrm>
              <a:off x="5374634" y="3830320"/>
              <a:ext cx="729973" cy="275440"/>
            </a:xfrm>
            <a:prstGeom prst="rect">
              <a:avLst/>
            </a:prstGeom>
            <a:solidFill>
              <a:srgbClr val="ED7D31">
                <a:lumMod val="75000"/>
              </a:srgbClr>
            </a:solidFill>
            <a:ln w="15875" cap="flat" cmpd="sng" algn="ctr">
              <a:solidFill>
                <a:schemeClr val="tx1"/>
              </a:solidFill>
              <a:prstDash val="solid"/>
              <a:miter lim="800000"/>
            </a:ln>
            <a:effectLst/>
          </p:spPr>
          <p:txBody>
            <a:bodyPr lIns="0" rIns="0"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endParaRPr>
            </a:p>
          </p:txBody>
        </p:sp>
      </p:grpSp>
      <p:sp>
        <p:nvSpPr>
          <p:cNvPr id="99" name="TextBox 98">
            <a:extLst>
              <a:ext uri="{FF2B5EF4-FFF2-40B4-BE49-F238E27FC236}">
                <a16:creationId xmlns:a16="http://schemas.microsoft.com/office/drawing/2014/main" id="{FCBC9B0E-1977-544B-8CD6-46A8EAC6A119}"/>
              </a:ext>
            </a:extLst>
          </p:cNvPr>
          <p:cNvSpPr txBox="1"/>
          <p:nvPr/>
        </p:nvSpPr>
        <p:spPr>
          <a:xfrm>
            <a:off x="4501933" y="3145942"/>
            <a:ext cx="1791033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 latinLnBrk="0"/>
            <a:r>
              <a:rPr lang="en-US" sz="2400" b="1" i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N</a:t>
            </a:r>
            <a:r>
              <a:rPr lang="en-US" sz="2400" b="1" baseline="-25000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ERR</a:t>
            </a:r>
            <a:r>
              <a:rPr lang="en-US" sz="2400" b="1" i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= 118</a:t>
            </a:r>
          </a:p>
        </p:txBody>
      </p:sp>
      <p:sp>
        <p:nvSpPr>
          <p:cNvPr id="100" name="TextBox 99">
            <a:extLst>
              <a:ext uri="{FF2B5EF4-FFF2-40B4-BE49-F238E27FC236}">
                <a16:creationId xmlns:a16="http://schemas.microsoft.com/office/drawing/2014/main" id="{17C69579-6F3B-2C41-A7E7-25789D52447F}"/>
              </a:ext>
            </a:extLst>
          </p:cNvPr>
          <p:cNvSpPr txBox="1"/>
          <p:nvPr/>
        </p:nvSpPr>
        <p:spPr>
          <a:xfrm>
            <a:off x="-117071" y="3211483"/>
            <a:ext cx="1633294" cy="369332"/>
          </a:xfrm>
          <a:prstGeom prst="rect">
            <a:avLst/>
          </a:prstGeom>
          <a:noFill/>
        </p:spPr>
        <p:txBody>
          <a:bodyPr wrap="square" lIns="72000" tIns="0" rIns="0" bIns="0" rtlCol="0" anchor="ctr">
            <a:spAutoFit/>
          </a:bodyPr>
          <a:lstStyle/>
          <a:p>
            <a:pPr algn="ctr" defTabSz="457200"/>
            <a:r>
              <a:rPr lang="en-US" altLang="ko-KR" sz="2400" b="1" dirty="0">
                <a:solidFill>
                  <a:prstClr val="black"/>
                </a:solidFill>
                <a:latin typeface="Cambria" panose="02040503050406030204" pitchFamily="18" charset="0"/>
                <a:ea typeface="맑은 고딕" panose="020B0503020000020004" pitchFamily="34" charset="-127"/>
                <a:cs typeface="Times New Roman" panose="02020603050405020304" pitchFamily="18" charset="0"/>
              </a:rPr>
              <a:t>RR2</a:t>
            </a:r>
            <a:endParaRPr lang="ko-KR" altLang="en-US" sz="2400" b="1" i="1" dirty="0">
              <a:solidFill>
                <a:prstClr val="black"/>
              </a:solidFill>
              <a:latin typeface="Calibri" panose="020F0502020204030204" pitchFamily="34" charset="0"/>
              <a:ea typeface="맑은 고딕" panose="020B0503020000020004" pitchFamily="34" charset="-127"/>
              <a:cs typeface="Calibri" panose="020F0502020204030204" pitchFamily="34" charset="0"/>
            </a:endParaRPr>
          </a:p>
        </p:txBody>
      </p:sp>
      <p:cxnSp>
        <p:nvCxnSpPr>
          <p:cNvPr id="111" name="Straight Connector 110">
            <a:extLst>
              <a:ext uri="{FF2B5EF4-FFF2-40B4-BE49-F238E27FC236}">
                <a16:creationId xmlns:a16="http://schemas.microsoft.com/office/drawing/2014/main" id="{55A0702E-1E4C-6A48-AABC-F53E43D49292}"/>
              </a:ext>
            </a:extLst>
          </p:cNvPr>
          <p:cNvCxnSpPr>
            <a:cxnSpLocks/>
            <a:stCxn id="101" idx="2"/>
          </p:cNvCxnSpPr>
          <p:nvPr/>
        </p:nvCxnSpPr>
        <p:spPr>
          <a:xfrm flipH="1">
            <a:off x="2568002" y="1926124"/>
            <a:ext cx="2062" cy="689767"/>
          </a:xfrm>
          <a:prstGeom prst="line">
            <a:avLst/>
          </a:prstGeom>
          <a:ln w="12700"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Content Placeholder 2">
            <a:extLst>
              <a:ext uri="{FF2B5EF4-FFF2-40B4-BE49-F238E27FC236}">
                <a16:creationId xmlns:a16="http://schemas.microsoft.com/office/drawing/2014/main" id="{C7E4E476-E4AC-E649-A8C1-DF65BD6C27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064" y="764703"/>
            <a:ext cx="8783673" cy="5680231"/>
          </a:xfrm>
        </p:spPr>
        <p:txBody>
          <a:bodyPr tIns="108000" bIns="108000"/>
          <a:lstStyle/>
          <a:p>
            <a:r>
              <a:rPr lang="en-US" sz="2400" b="1" dirty="0"/>
              <a:t>Key idea: </a:t>
            </a:r>
            <a:r>
              <a:rPr lang="en-US" sz="2400" dirty="0"/>
              <a:t>Reduce </a:t>
            </a:r>
            <a:r>
              <a:rPr lang="en-US" sz="2400" dirty="0">
                <a:solidFill>
                  <a:srgbClr val="C00000"/>
                </a:solidFill>
              </a:rPr>
              <a:t>read-timing parameters </a:t>
            </a:r>
            <a:r>
              <a:rPr lang="en-US" sz="2400" dirty="0"/>
              <a:t>for </a:t>
            </a:r>
            <a:r>
              <a:rPr lang="en-US" sz="2400" dirty="0">
                <a:solidFill>
                  <a:srgbClr val="C00000"/>
                </a:solidFill>
              </a:rPr>
              <a:t>every retry step</a:t>
            </a:r>
            <a:endParaRPr lang="en-CH" sz="2400" b="1" dirty="0">
              <a:solidFill>
                <a:srgbClr val="C00000"/>
              </a:solidFill>
            </a:endParaRPr>
          </a:p>
        </p:txBody>
      </p:sp>
      <p:cxnSp>
        <p:nvCxnSpPr>
          <p:cNvPr id="76" name="직선 연결선 102">
            <a:extLst>
              <a:ext uri="{FF2B5EF4-FFF2-40B4-BE49-F238E27FC236}">
                <a16:creationId xmlns:a16="http://schemas.microsoft.com/office/drawing/2014/main" id="{B9EDF43C-79BA-754D-AF5A-1E3990C9EDBC}"/>
              </a:ext>
            </a:extLst>
          </p:cNvPr>
          <p:cNvCxnSpPr>
            <a:cxnSpLocks/>
          </p:cNvCxnSpPr>
          <p:nvPr/>
        </p:nvCxnSpPr>
        <p:spPr>
          <a:xfrm>
            <a:off x="2912642" y="5052538"/>
            <a:ext cx="3020781" cy="0"/>
          </a:xfrm>
          <a:prstGeom prst="line">
            <a:avLst/>
          </a:prstGeom>
          <a:noFill/>
          <a:ln w="12700" cap="flat" cmpd="sng" algn="ctr">
            <a:solidFill>
              <a:schemeClr val="accent6"/>
            </a:solidFill>
            <a:prstDash val="dash"/>
            <a:miter lim="800000"/>
            <a:headEnd type="triangle" w="lg" len="lg"/>
            <a:tailEnd type="triangle" w="lg" len="lg"/>
          </a:ln>
          <a:effectLst/>
        </p:spPr>
      </p:cxnSp>
      <p:grpSp>
        <p:nvGrpSpPr>
          <p:cNvPr id="56" name="그룹 50">
            <a:extLst>
              <a:ext uri="{FF2B5EF4-FFF2-40B4-BE49-F238E27FC236}">
                <a16:creationId xmlns:a16="http://schemas.microsoft.com/office/drawing/2014/main" id="{2C97B421-A53A-7F45-99D7-4DF177BCED1C}"/>
              </a:ext>
            </a:extLst>
          </p:cNvPr>
          <p:cNvGrpSpPr/>
          <p:nvPr/>
        </p:nvGrpSpPr>
        <p:grpSpPr>
          <a:xfrm>
            <a:off x="5503871" y="4346075"/>
            <a:ext cx="429552" cy="404485"/>
            <a:chOff x="4795518" y="3830320"/>
            <a:chExt cx="1309089" cy="275440"/>
          </a:xfrm>
        </p:grpSpPr>
        <p:sp>
          <p:nvSpPr>
            <p:cNvPr id="58" name="직사각형 52">
              <a:extLst>
                <a:ext uri="{FF2B5EF4-FFF2-40B4-BE49-F238E27FC236}">
                  <a16:creationId xmlns:a16="http://schemas.microsoft.com/office/drawing/2014/main" id="{DCB6BCD1-2EBF-8C43-A163-694541B10DE6}"/>
                </a:ext>
              </a:extLst>
            </p:cNvPr>
            <p:cNvSpPr/>
            <p:nvPr/>
          </p:nvSpPr>
          <p:spPr>
            <a:xfrm>
              <a:off x="4795518" y="3830320"/>
              <a:ext cx="584200" cy="275440"/>
            </a:xfrm>
            <a:prstGeom prst="rect">
              <a:avLst/>
            </a:prstGeom>
            <a:solidFill>
              <a:srgbClr val="FFC000"/>
            </a:solidFill>
            <a:ln w="15875" cap="flat" cmpd="sng" algn="ctr">
              <a:solidFill>
                <a:schemeClr val="tx1"/>
              </a:solidFill>
              <a:prstDash val="solid"/>
              <a:miter lim="800000"/>
            </a:ln>
            <a:effectLst/>
          </p:spPr>
          <p:txBody>
            <a:bodyPr lIns="0" rIns="0"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endParaRPr>
            </a:p>
          </p:txBody>
        </p:sp>
        <p:sp>
          <p:nvSpPr>
            <p:cNvPr id="59" name="직사각형 53">
              <a:extLst>
                <a:ext uri="{FF2B5EF4-FFF2-40B4-BE49-F238E27FC236}">
                  <a16:creationId xmlns:a16="http://schemas.microsoft.com/office/drawing/2014/main" id="{F6412F78-A75E-4C41-A42B-FCD2B4ED9AA8}"/>
                </a:ext>
              </a:extLst>
            </p:cNvPr>
            <p:cNvSpPr/>
            <p:nvPr/>
          </p:nvSpPr>
          <p:spPr>
            <a:xfrm>
              <a:off x="5374634" y="3830320"/>
              <a:ext cx="729973" cy="275440"/>
            </a:xfrm>
            <a:prstGeom prst="rect">
              <a:avLst/>
            </a:prstGeom>
            <a:solidFill>
              <a:srgbClr val="ED7D31">
                <a:lumMod val="75000"/>
              </a:srgbClr>
            </a:solidFill>
            <a:ln w="15875" cap="flat" cmpd="sng" algn="ctr">
              <a:solidFill>
                <a:schemeClr val="tx1"/>
              </a:solidFill>
              <a:prstDash val="solid"/>
              <a:miter lim="800000"/>
            </a:ln>
            <a:effectLst/>
          </p:spPr>
          <p:txBody>
            <a:bodyPr lIns="0" rIns="0"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endParaRPr>
            </a:p>
          </p:txBody>
        </p:sp>
      </p:grpSp>
      <p:sp>
        <p:nvSpPr>
          <p:cNvPr id="74" name="TextBox 73">
            <a:extLst>
              <a:ext uri="{FF2B5EF4-FFF2-40B4-BE49-F238E27FC236}">
                <a16:creationId xmlns:a16="http://schemas.microsoft.com/office/drawing/2014/main" id="{DDA55A0B-BE8F-5243-857F-41C80FCAF1AC}"/>
              </a:ext>
            </a:extLst>
          </p:cNvPr>
          <p:cNvSpPr txBox="1"/>
          <p:nvPr/>
        </p:nvSpPr>
        <p:spPr>
          <a:xfrm>
            <a:off x="5693897" y="4300789"/>
            <a:ext cx="1791033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 latinLnBrk="0"/>
            <a:r>
              <a:rPr lang="en-US" sz="2400" b="1" i="1" dirty="0">
                <a:solidFill>
                  <a:srgbClr val="7030A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N</a:t>
            </a:r>
            <a:r>
              <a:rPr lang="en-US" sz="2400" b="1" baseline="-25000" dirty="0">
                <a:solidFill>
                  <a:srgbClr val="7030A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ERR</a:t>
            </a:r>
            <a:r>
              <a:rPr lang="en-US" sz="2400" b="1" i="1" dirty="0">
                <a:solidFill>
                  <a:srgbClr val="7030A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= 23</a:t>
            </a:r>
          </a:p>
        </p:txBody>
      </p:sp>
      <p:sp>
        <p:nvSpPr>
          <p:cNvPr id="121" name="TextBox 120">
            <a:extLst>
              <a:ext uri="{FF2B5EF4-FFF2-40B4-BE49-F238E27FC236}">
                <a16:creationId xmlns:a16="http://schemas.microsoft.com/office/drawing/2014/main" id="{20DEB8DB-E78C-F04D-A7F9-CF4B9DF3D77F}"/>
              </a:ext>
            </a:extLst>
          </p:cNvPr>
          <p:cNvSpPr txBox="1"/>
          <p:nvPr/>
        </p:nvSpPr>
        <p:spPr>
          <a:xfrm>
            <a:off x="5317052" y="1582747"/>
            <a:ext cx="3953635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 latinLnBrk="0"/>
            <a:r>
              <a:rPr lang="en-US" sz="2400" b="1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ECC Capability</a:t>
            </a:r>
            <a:r>
              <a:rPr lang="en-US" sz="2400" b="1" i="1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C</a:t>
            </a:r>
            <a:r>
              <a:rPr lang="en-US" sz="2400" b="1" baseline="-25000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ECC</a:t>
            </a:r>
            <a:r>
              <a:rPr lang="en-US" sz="2400" b="1" i="1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= 72</a:t>
            </a:r>
          </a:p>
        </p:txBody>
      </p:sp>
      <p:sp>
        <p:nvSpPr>
          <p:cNvPr id="62" name="직사각형 46">
            <a:extLst>
              <a:ext uri="{FF2B5EF4-FFF2-40B4-BE49-F238E27FC236}">
                <a16:creationId xmlns:a16="http://schemas.microsoft.com/office/drawing/2014/main" id="{D5625524-C19D-C54E-9AA8-8266217E6CE6}"/>
              </a:ext>
            </a:extLst>
          </p:cNvPr>
          <p:cNvSpPr/>
          <p:nvPr/>
        </p:nvSpPr>
        <p:spPr>
          <a:xfrm>
            <a:off x="2899840" y="2790101"/>
            <a:ext cx="670560" cy="404485"/>
          </a:xfrm>
          <a:prstGeom prst="rect">
            <a:avLst/>
          </a:prstGeom>
          <a:solidFill>
            <a:srgbClr val="FFC1B3"/>
          </a:solidFill>
          <a:ln w="15875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lIns="0" rIns="0"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ea typeface="맑은 고딕" panose="020B0503020000020004" pitchFamily="34" charset="-127"/>
              <a:cs typeface="Courier New" panose="02070309020205020404" pitchFamily="49" charset="0"/>
            </a:endParaRPr>
          </a:p>
        </p:txBody>
      </p:sp>
      <p:sp>
        <p:nvSpPr>
          <p:cNvPr id="63" name="직사각형 46">
            <a:extLst>
              <a:ext uri="{FF2B5EF4-FFF2-40B4-BE49-F238E27FC236}">
                <a16:creationId xmlns:a16="http://schemas.microsoft.com/office/drawing/2014/main" id="{D2E717D5-8E75-A245-BBED-B09CC2DB3311}"/>
              </a:ext>
            </a:extLst>
          </p:cNvPr>
          <p:cNvSpPr/>
          <p:nvPr/>
        </p:nvSpPr>
        <p:spPr>
          <a:xfrm>
            <a:off x="3572355" y="3196115"/>
            <a:ext cx="670560" cy="404485"/>
          </a:xfrm>
          <a:prstGeom prst="rect">
            <a:avLst/>
          </a:prstGeom>
          <a:solidFill>
            <a:srgbClr val="FFC1B3"/>
          </a:solidFill>
          <a:ln w="15875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lIns="0" rIns="0"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ea typeface="맑은 고딕" panose="020B0503020000020004" pitchFamily="34" charset="-127"/>
              <a:cs typeface="Courier New" panose="02070309020205020404" pitchFamily="49" charset="0"/>
            </a:endParaRPr>
          </a:p>
        </p:txBody>
      </p:sp>
      <p:sp>
        <p:nvSpPr>
          <p:cNvPr id="81" name="직사각형 46">
            <a:extLst>
              <a:ext uri="{FF2B5EF4-FFF2-40B4-BE49-F238E27FC236}">
                <a16:creationId xmlns:a16="http://schemas.microsoft.com/office/drawing/2014/main" id="{1838B667-90ED-DC49-B983-093BFCDBC0DC}"/>
              </a:ext>
            </a:extLst>
          </p:cNvPr>
          <p:cNvSpPr/>
          <p:nvPr/>
        </p:nvSpPr>
        <p:spPr>
          <a:xfrm>
            <a:off x="4843099" y="4347061"/>
            <a:ext cx="670560" cy="404485"/>
          </a:xfrm>
          <a:prstGeom prst="rect">
            <a:avLst/>
          </a:prstGeom>
          <a:solidFill>
            <a:srgbClr val="FFC1B3"/>
          </a:solidFill>
          <a:ln w="15875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lIns="0" rIns="0"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ea typeface="맑은 고딕" panose="020B0503020000020004" pitchFamily="34" charset="-127"/>
              <a:cs typeface="Courier New" panose="02070309020205020404" pitchFamily="49" charset="0"/>
            </a:endParaRPr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0A238F79-B2E5-7F49-A52B-D450038E9BD1}"/>
              </a:ext>
            </a:extLst>
          </p:cNvPr>
          <p:cNvSpPr txBox="1"/>
          <p:nvPr/>
        </p:nvSpPr>
        <p:spPr>
          <a:xfrm>
            <a:off x="3003743" y="3770456"/>
            <a:ext cx="1118742" cy="738664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 anchor="ctr">
            <a:spAutoFit/>
          </a:bodyPr>
          <a:lstStyle/>
          <a:p>
            <a:pPr algn="ctr" defTabSz="457200"/>
            <a:r>
              <a:rPr lang="el-GR" sz="24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ρ</a:t>
            </a:r>
            <a:r>
              <a:rPr lang="en-US" altLang="ko-KR" sz="2400" b="1" i="1" kern="0" dirty="0">
                <a:solidFill>
                  <a:srgbClr val="C00000"/>
                </a:solidFill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rPr>
              <a:t>×</a:t>
            </a:r>
            <a:r>
              <a:rPr lang="en-US" altLang="ko-KR" sz="2400" b="1" i="1" kern="0" dirty="0">
                <a:solidFill>
                  <a:srgbClr val="C00000"/>
                </a:solidFill>
                <a:latin typeface="Cambria" panose="02040503050406030204" pitchFamily="18" charset="0"/>
                <a:ea typeface="맑은 고딕" panose="020B0503020000020004" pitchFamily="34" charset="-127"/>
                <a:cs typeface="Courier New" panose="02070309020205020404" pitchFamily="49" charset="0"/>
              </a:rPr>
              <a:t> </a:t>
            </a:r>
            <a:r>
              <a:rPr lang="en-US" altLang="ko-KR" sz="2400" b="1" dirty="0" err="1">
                <a:solidFill>
                  <a:srgbClr val="C00000"/>
                </a:solidFill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rPr>
              <a:t>tR</a:t>
            </a:r>
            <a:br>
              <a:rPr lang="en-US" altLang="ko-KR" sz="2400" b="1" dirty="0">
                <a:solidFill>
                  <a:srgbClr val="C00000"/>
                </a:solidFill>
                <a:latin typeface="Cambria" panose="02040503050406030204" pitchFamily="18" charset="0"/>
                <a:ea typeface="맑은 고딕" panose="020B0503020000020004" pitchFamily="34" charset="-127"/>
                <a:cs typeface="Times New Roman" panose="02020603050405020304" pitchFamily="18" charset="0"/>
              </a:rPr>
            </a:br>
            <a:r>
              <a:rPr lang="en-US" altLang="ko-KR" sz="2400" b="1" i="1" dirty="0">
                <a:solidFill>
                  <a:srgbClr val="C00000"/>
                </a:solidFill>
                <a:latin typeface="Cambria" panose="02040503050406030204" pitchFamily="18" charset="0"/>
                <a:ea typeface="맑은 고딕" panose="020B0503020000020004" pitchFamily="34" charset="-127"/>
                <a:cs typeface="Times New Roman" panose="02020603050405020304" pitchFamily="18" charset="0"/>
              </a:rPr>
              <a:t>(0&lt;</a:t>
            </a:r>
            <a:r>
              <a:rPr lang="el-GR" sz="24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ρ</a:t>
            </a:r>
            <a:r>
              <a:rPr lang="en-US" sz="2400" b="1" i="1" dirty="0">
                <a:solidFill>
                  <a:srgbClr val="C0000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&lt;1)</a:t>
            </a:r>
            <a:endParaRPr lang="ko-KR" altLang="en-US" sz="2400" b="1" i="1" dirty="0">
              <a:solidFill>
                <a:srgbClr val="C00000"/>
              </a:solidFill>
              <a:latin typeface="Cambria" panose="02040503050406030204" pitchFamily="18" charset="0"/>
              <a:ea typeface="맑은 고딕" panose="020B0503020000020004" pitchFamily="34" charset="-127"/>
              <a:cs typeface="Calibri" panose="020F0502020204030204" pitchFamily="34" charset="0"/>
            </a:endParaRPr>
          </a:p>
        </p:txBody>
      </p:sp>
      <p:cxnSp>
        <p:nvCxnSpPr>
          <p:cNvPr id="102" name="Straight Connector 101">
            <a:extLst>
              <a:ext uri="{FF2B5EF4-FFF2-40B4-BE49-F238E27FC236}">
                <a16:creationId xmlns:a16="http://schemas.microsoft.com/office/drawing/2014/main" id="{A9573700-15F0-E241-BA6B-2E6066B30FA3}"/>
              </a:ext>
            </a:extLst>
          </p:cNvPr>
          <p:cNvCxnSpPr>
            <a:cxnSpLocks/>
          </p:cNvCxnSpPr>
          <p:nvPr/>
        </p:nvCxnSpPr>
        <p:spPr>
          <a:xfrm flipH="1" flipV="1">
            <a:off x="3258187" y="2996769"/>
            <a:ext cx="70452" cy="787307"/>
          </a:xfrm>
          <a:prstGeom prst="line">
            <a:avLst/>
          </a:prstGeom>
          <a:ln w="12700">
            <a:solidFill>
              <a:srgbClr val="C00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Connector 103">
            <a:extLst>
              <a:ext uri="{FF2B5EF4-FFF2-40B4-BE49-F238E27FC236}">
                <a16:creationId xmlns:a16="http://schemas.microsoft.com/office/drawing/2014/main" id="{03639BDA-9582-964E-A053-CF3CCAE5C22E}"/>
              </a:ext>
            </a:extLst>
          </p:cNvPr>
          <p:cNvCxnSpPr>
            <a:cxnSpLocks/>
          </p:cNvCxnSpPr>
          <p:nvPr/>
        </p:nvCxnSpPr>
        <p:spPr>
          <a:xfrm flipV="1">
            <a:off x="3701939" y="3395239"/>
            <a:ext cx="206844" cy="384990"/>
          </a:xfrm>
          <a:prstGeom prst="line">
            <a:avLst/>
          </a:prstGeom>
          <a:ln w="12700">
            <a:solidFill>
              <a:srgbClr val="C00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Straight Connector 104">
            <a:extLst>
              <a:ext uri="{FF2B5EF4-FFF2-40B4-BE49-F238E27FC236}">
                <a16:creationId xmlns:a16="http://schemas.microsoft.com/office/drawing/2014/main" id="{801B264E-247D-1F4D-A622-61CA76259333}"/>
              </a:ext>
            </a:extLst>
          </p:cNvPr>
          <p:cNvCxnSpPr>
            <a:cxnSpLocks/>
          </p:cNvCxnSpPr>
          <p:nvPr/>
        </p:nvCxnSpPr>
        <p:spPr>
          <a:xfrm>
            <a:off x="4155339" y="4084409"/>
            <a:ext cx="582503" cy="53905"/>
          </a:xfrm>
          <a:prstGeom prst="line">
            <a:avLst/>
          </a:prstGeom>
          <a:ln w="12700">
            <a:solidFill>
              <a:srgbClr val="C00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Connector 105">
            <a:extLst>
              <a:ext uri="{FF2B5EF4-FFF2-40B4-BE49-F238E27FC236}">
                <a16:creationId xmlns:a16="http://schemas.microsoft.com/office/drawing/2014/main" id="{35270CE7-1B21-3B45-B4DA-CE707A7E492B}"/>
              </a:ext>
            </a:extLst>
          </p:cNvPr>
          <p:cNvCxnSpPr>
            <a:cxnSpLocks/>
          </p:cNvCxnSpPr>
          <p:nvPr/>
        </p:nvCxnSpPr>
        <p:spPr>
          <a:xfrm>
            <a:off x="4155339" y="4246782"/>
            <a:ext cx="1014406" cy="300830"/>
          </a:xfrm>
          <a:prstGeom prst="line">
            <a:avLst/>
          </a:prstGeom>
          <a:ln w="12700">
            <a:solidFill>
              <a:srgbClr val="C00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TextBox 64">
            <a:extLst>
              <a:ext uri="{FF2B5EF4-FFF2-40B4-BE49-F238E27FC236}">
                <a16:creationId xmlns:a16="http://schemas.microsoft.com/office/drawing/2014/main" id="{6779296D-01B0-7341-9AE5-A3FE41C8AE9F}"/>
              </a:ext>
            </a:extLst>
          </p:cNvPr>
          <p:cNvSpPr txBox="1"/>
          <p:nvPr/>
        </p:nvSpPr>
        <p:spPr>
          <a:xfrm>
            <a:off x="3765861" y="4857207"/>
            <a:ext cx="1290747" cy="369332"/>
          </a:xfrm>
          <a:prstGeom prst="rect">
            <a:avLst/>
          </a:prstGeom>
          <a:solidFill>
            <a:sysClr val="window" lastClr="FFFFFF"/>
          </a:solidFill>
        </p:spPr>
        <p:txBody>
          <a:bodyPr wrap="square" lIns="0" tIns="0" rIns="0" bIns="0" rtlCol="0" anchor="ctr">
            <a:spAutoFit/>
          </a:bodyPr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2400" b="1" i="0" u="none" strike="noStrike" kern="0" cap="none" spc="0" normalizeH="0" baseline="0" noProof="0" dirty="0" err="1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rPr>
              <a:t>tRETRY</a:t>
            </a:r>
            <a:r>
              <a:rPr kumimoji="0" lang="en-US" altLang="ko-KR" sz="2400" b="1" i="0" u="none" strike="noStrike" kern="0" cap="none" spc="0" normalizeH="0" baseline="0" noProof="0" dirty="0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rPr>
              <a:t>’</a:t>
            </a:r>
            <a:endParaRPr kumimoji="0" lang="ko-KR" altLang="en-US" sz="2400" b="1" i="0" u="none" strike="noStrike" kern="0" cap="none" spc="0" normalizeH="0" baseline="0" noProof="0" dirty="0">
              <a:ln>
                <a:noFill/>
              </a:ln>
              <a:solidFill>
                <a:schemeClr val="accent6"/>
              </a:solidFill>
              <a:effectLst/>
              <a:uLnTx/>
              <a:uFillTx/>
              <a:latin typeface="Courier New" panose="02070309020205020404" pitchFamily="49" charset="0"/>
              <a:ea typeface="맑은 고딕" panose="020B0503020000020004" pitchFamily="34" charset="-127"/>
              <a:cs typeface="Courier New" panose="02070309020205020404" pitchFamily="49" charset="0"/>
            </a:endParaRP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EB77630E-36C3-3143-9A2C-AA04EB9A8D6C}"/>
              </a:ext>
            </a:extLst>
          </p:cNvPr>
          <p:cNvSpPr txBox="1"/>
          <p:nvPr/>
        </p:nvSpPr>
        <p:spPr>
          <a:xfrm>
            <a:off x="2686288" y="5207955"/>
            <a:ext cx="3504296" cy="369332"/>
          </a:xfrm>
          <a:prstGeom prst="rect">
            <a:avLst/>
          </a:prstGeom>
          <a:solidFill>
            <a:sysClr val="window" lastClr="FFFFFF"/>
          </a:solidFill>
        </p:spPr>
        <p:txBody>
          <a:bodyPr wrap="square" lIns="0" tIns="0" rIns="0" bIns="0" rtlCol="0" anchor="ctr">
            <a:spAutoFit/>
          </a:bodyPr>
          <a:lstStyle/>
          <a:p>
            <a:pPr algn="ctr" defTabSz="457200">
              <a:defRPr/>
            </a:pPr>
            <a:r>
              <a:rPr kumimoji="0" lang="en-US" altLang="ko-KR" sz="2400" b="1" i="1" u="none" strike="noStrike" kern="0" cap="none" spc="0" normalizeH="0" baseline="0" noProof="0" dirty="0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rPr>
              <a:t>=</a:t>
            </a:r>
            <a:r>
              <a:rPr kumimoji="0" lang="en-US" altLang="ko-KR" sz="2400" b="1" i="1" u="none" strike="noStrike" kern="0" cap="none" spc="0" normalizeH="0" baseline="0" noProof="0" dirty="0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latin typeface="Helvetica" pitchFamily="2" charset="0"/>
                <a:ea typeface="맑은 고딕" panose="020B0503020000020004" pitchFamily="34" charset="-127"/>
                <a:cs typeface="Courier New" panose="02070309020205020404" pitchFamily="49" charset="0"/>
              </a:rPr>
              <a:t> </a:t>
            </a:r>
            <a:r>
              <a:rPr lang="en-US" altLang="ko-KR" sz="2400" b="1" i="1" kern="0" dirty="0">
                <a:solidFill>
                  <a:schemeClr val="accent6"/>
                </a:solidFill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rPr>
              <a:t>N×</a:t>
            </a:r>
            <a:r>
              <a:rPr lang="el-GR" sz="2400" b="1" i="1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ρ</a:t>
            </a:r>
            <a:r>
              <a:rPr lang="en-US" altLang="ko-KR" sz="2400" b="1" i="1" kern="0" dirty="0">
                <a:solidFill>
                  <a:schemeClr val="accent6"/>
                </a:solidFill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rPr>
              <a:t>×</a:t>
            </a:r>
            <a:r>
              <a:rPr kumimoji="0" lang="en-US" altLang="ko-KR" sz="2400" b="1" i="0" u="none" strike="noStrike" kern="0" cap="none" spc="0" normalizeH="0" baseline="0" noProof="0" dirty="0" err="1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rPr>
              <a:t>tR+tDMA</a:t>
            </a:r>
            <a:r>
              <a:rPr lang="en-US" altLang="ko-KR" sz="2400" b="1" kern="0" dirty="0">
                <a:solidFill>
                  <a:schemeClr val="accent6"/>
                </a:solidFill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rPr>
              <a:t>+</a:t>
            </a:r>
            <a:r>
              <a:rPr lang="en-US" altLang="ko-KR" sz="2400" b="1" kern="0" dirty="0" err="1">
                <a:solidFill>
                  <a:schemeClr val="accent6"/>
                </a:solidFill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rPr>
              <a:t>tECC</a:t>
            </a:r>
            <a:endParaRPr kumimoji="0" lang="ko-KR" altLang="en-US" sz="2400" b="1" i="0" u="none" strike="noStrike" kern="0" cap="none" spc="0" normalizeH="0" baseline="0" noProof="0" dirty="0">
              <a:ln>
                <a:noFill/>
              </a:ln>
              <a:solidFill>
                <a:schemeClr val="accent6"/>
              </a:solidFill>
              <a:effectLst/>
              <a:uLnTx/>
              <a:uFillTx/>
              <a:latin typeface="Courier New" panose="02070309020205020404" pitchFamily="49" charset="0"/>
              <a:ea typeface="맑은 고딕" panose="020B0503020000020004" pitchFamily="34" charset="-127"/>
              <a:cs typeface="Courier New" panose="02070309020205020404" pitchFamily="49" charset="0"/>
            </a:endParaRPr>
          </a:p>
        </p:txBody>
      </p:sp>
      <p:cxnSp>
        <p:nvCxnSpPr>
          <p:cNvPr id="90" name="직선 연결선 102">
            <a:extLst>
              <a:ext uri="{FF2B5EF4-FFF2-40B4-BE49-F238E27FC236}">
                <a16:creationId xmlns:a16="http://schemas.microsoft.com/office/drawing/2014/main" id="{B4A17B9C-9169-B448-983B-9CAF318B59E6}"/>
              </a:ext>
            </a:extLst>
          </p:cNvPr>
          <p:cNvCxnSpPr>
            <a:cxnSpLocks/>
          </p:cNvCxnSpPr>
          <p:nvPr/>
        </p:nvCxnSpPr>
        <p:spPr>
          <a:xfrm>
            <a:off x="5933423" y="5052538"/>
            <a:ext cx="792999" cy="0"/>
          </a:xfrm>
          <a:prstGeom prst="line">
            <a:avLst/>
          </a:prstGeom>
          <a:noFill/>
          <a:ln w="12700" cap="flat" cmpd="sng" algn="ctr">
            <a:solidFill>
              <a:srgbClr val="00B0F0"/>
            </a:solidFill>
            <a:prstDash val="dash"/>
            <a:miter lim="800000"/>
            <a:headEnd type="triangle" w="lg" len="lg"/>
            <a:tailEnd type="triangle" w="lg" len="lg"/>
          </a:ln>
          <a:effectLst/>
        </p:spPr>
      </p:cxnSp>
      <p:sp>
        <p:nvSpPr>
          <p:cNvPr id="91" name="TextBox 90">
            <a:extLst>
              <a:ext uri="{FF2B5EF4-FFF2-40B4-BE49-F238E27FC236}">
                <a16:creationId xmlns:a16="http://schemas.microsoft.com/office/drawing/2014/main" id="{10034406-4D84-2041-BC8E-9221A2C8F833}"/>
              </a:ext>
            </a:extLst>
          </p:cNvPr>
          <p:cNvSpPr txBox="1"/>
          <p:nvPr/>
        </p:nvSpPr>
        <p:spPr>
          <a:xfrm>
            <a:off x="6012160" y="4850576"/>
            <a:ext cx="2630438" cy="738664"/>
          </a:xfrm>
          <a:prstGeom prst="rect">
            <a:avLst/>
          </a:prstGeom>
          <a:noFill/>
        </p:spPr>
        <p:txBody>
          <a:bodyPr wrap="square" lIns="72000" tIns="0" rIns="0" bIns="0" rtlCol="0" anchor="ctr">
            <a:spAutoFit/>
          </a:bodyPr>
          <a:lstStyle/>
          <a:p>
            <a:pPr algn="ctr" defTabSz="457200"/>
            <a:r>
              <a:rPr lang="en-US" altLang="ko-KR" sz="2400" b="1" i="1" dirty="0">
                <a:solidFill>
                  <a:srgbClr val="00B0F0"/>
                </a:solidFill>
                <a:latin typeface="Cambria" panose="02040503050406030204" pitchFamily="18" charset="0"/>
                <a:ea typeface="맑은 고딕" panose="020B0503020000020004" pitchFamily="34" charset="-127"/>
                <a:cs typeface="Times New Roman" panose="02020603050405020304" pitchFamily="18" charset="0"/>
              </a:rPr>
              <a:t>Latency</a:t>
            </a:r>
            <a:br>
              <a:rPr lang="en-US" altLang="ko-KR" sz="2400" b="1" i="1" dirty="0">
                <a:solidFill>
                  <a:srgbClr val="00B0F0"/>
                </a:solidFill>
                <a:latin typeface="Cambria" panose="02040503050406030204" pitchFamily="18" charset="0"/>
                <a:ea typeface="맑은 고딕" panose="020B0503020000020004" pitchFamily="34" charset="-127"/>
                <a:cs typeface="Times New Roman" panose="02020603050405020304" pitchFamily="18" charset="0"/>
              </a:rPr>
            </a:br>
            <a:r>
              <a:rPr lang="en-US" altLang="ko-KR" sz="2400" b="1" i="1" dirty="0">
                <a:solidFill>
                  <a:srgbClr val="00B0F0"/>
                </a:solidFill>
                <a:latin typeface="Cambria" panose="02040503050406030204" pitchFamily="18" charset="0"/>
                <a:ea typeface="맑은 고딕" panose="020B0503020000020004" pitchFamily="34" charset="-127"/>
                <a:cs typeface="Times New Roman" panose="02020603050405020304" pitchFamily="18" charset="0"/>
              </a:rPr>
              <a:t>reduction</a:t>
            </a:r>
            <a:endParaRPr lang="ko-KR" altLang="en-US" sz="2400" b="1" i="1" dirty="0">
              <a:solidFill>
                <a:srgbClr val="00B0F0"/>
              </a:solidFill>
              <a:latin typeface="Calibri" panose="020F0502020204030204" pitchFamily="34" charset="0"/>
              <a:ea typeface="맑은 고딕" panose="020B0503020000020004" pitchFamily="34" charset="-127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2558771"/>
      </p:ext>
    </p:extLst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C0B64D-B249-704A-AB40-CD24AF2F20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H" dirty="0"/>
              <a:t>AR</a:t>
            </a:r>
            <a:r>
              <a:rPr lang="en-CH" baseline="30000" dirty="0"/>
              <a:t>2</a:t>
            </a:r>
            <a:r>
              <a:rPr lang="en-CH" dirty="0"/>
              <a:t>: </a:t>
            </a:r>
            <a:r>
              <a:rPr lang="en-CH" u="sng" dirty="0"/>
              <a:t>A</a:t>
            </a:r>
            <a:r>
              <a:rPr lang="en-CH" dirty="0"/>
              <a:t>daptive </a:t>
            </a:r>
            <a:r>
              <a:rPr lang="en-CH" u="sng" dirty="0"/>
              <a:t>R</a:t>
            </a:r>
            <a:r>
              <a:rPr lang="en-CH" dirty="0"/>
              <a:t>ead-</a:t>
            </a:r>
            <a:r>
              <a:rPr lang="en-CH" u="sng" dirty="0"/>
              <a:t>R</a:t>
            </a:r>
            <a:r>
              <a:rPr lang="en-CH" dirty="0"/>
              <a:t>etry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C400A33-446A-F942-9F83-5543CCBC7C7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19</a:t>
            </a:fld>
            <a:endParaRPr lang="en-US" altLang="en-US"/>
          </a:p>
        </p:txBody>
      </p:sp>
      <p:sp>
        <p:nvSpPr>
          <p:cNvPr id="98" name="TextBox 97">
            <a:extLst>
              <a:ext uri="{FF2B5EF4-FFF2-40B4-BE49-F238E27FC236}">
                <a16:creationId xmlns:a16="http://schemas.microsoft.com/office/drawing/2014/main" id="{51372EC4-7D9C-E846-B7BB-771C5B44D230}"/>
              </a:ext>
            </a:extLst>
          </p:cNvPr>
          <p:cNvSpPr txBox="1"/>
          <p:nvPr/>
        </p:nvSpPr>
        <p:spPr>
          <a:xfrm>
            <a:off x="921583" y="1879693"/>
            <a:ext cx="2358960" cy="369332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 defTabSz="457200"/>
            <a:r>
              <a:rPr lang="en-US" altLang="ko-KR" sz="2400" b="1" dirty="0" err="1">
                <a:solidFill>
                  <a:schemeClr val="accent6"/>
                </a:solidFill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rPr>
              <a:t>tR</a:t>
            </a:r>
            <a:endParaRPr lang="ko-KR" altLang="en-US" sz="2400" b="1" dirty="0">
              <a:solidFill>
                <a:schemeClr val="accent6"/>
              </a:solidFill>
              <a:latin typeface="Courier New" panose="02070309020205020404" pitchFamily="49" charset="0"/>
              <a:ea typeface="맑은 고딕" panose="020B0503020000020004" pitchFamily="34" charset="-127"/>
              <a:cs typeface="Courier New" panose="02070309020205020404" pitchFamily="49" charset="0"/>
            </a:endParaRPr>
          </a:p>
        </p:txBody>
      </p:sp>
      <p:sp>
        <p:nvSpPr>
          <p:cNvPr id="116" name="TextBox 115">
            <a:extLst>
              <a:ext uri="{FF2B5EF4-FFF2-40B4-BE49-F238E27FC236}">
                <a16:creationId xmlns:a16="http://schemas.microsoft.com/office/drawing/2014/main" id="{BFAEE985-E258-8944-A69B-62805BEEE86E}"/>
              </a:ext>
            </a:extLst>
          </p:cNvPr>
          <p:cNvSpPr txBox="1"/>
          <p:nvPr/>
        </p:nvSpPr>
        <p:spPr>
          <a:xfrm>
            <a:off x="2643134" y="1879693"/>
            <a:ext cx="974977" cy="369332"/>
          </a:xfrm>
          <a:prstGeom prst="rect">
            <a:avLst/>
          </a:prstGeom>
          <a:noFill/>
        </p:spPr>
        <p:txBody>
          <a:bodyPr wrap="square" lIns="72000" tIns="0" rIns="0" bIns="0" rtlCol="0" anchor="ctr">
            <a:spAutoFit/>
          </a:bodyPr>
          <a:lstStyle/>
          <a:p>
            <a:pPr algn="ctr" defTabSz="457200"/>
            <a:r>
              <a:rPr lang="en-US" altLang="ko-KR" sz="2400" b="1" dirty="0" err="1">
                <a:solidFill>
                  <a:srgbClr val="D77A0B"/>
                </a:solidFill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rPr>
              <a:t>tECC</a:t>
            </a:r>
            <a:endParaRPr lang="ko-KR" altLang="en-US" sz="2400" b="1" dirty="0">
              <a:solidFill>
                <a:srgbClr val="D77A0B"/>
              </a:solidFill>
              <a:latin typeface="Courier New" panose="02070309020205020404" pitchFamily="49" charset="0"/>
              <a:ea typeface="맑은 고딕" panose="020B0503020000020004" pitchFamily="34" charset="-127"/>
              <a:cs typeface="Courier New" panose="02070309020205020404" pitchFamily="49" charset="0"/>
            </a:endParaRPr>
          </a:p>
        </p:txBody>
      </p:sp>
      <p:sp>
        <p:nvSpPr>
          <p:cNvPr id="101" name="TextBox 100">
            <a:extLst>
              <a:ext uri="{FF2B5EF4-FFF2-40B4-BE49-F238E27FC236}">
                <a16:creationId xmlns:a16="http://schemas.microsoft.com/office/drawing/2014/main" id="{390099A3-7D5B-E94B-8113-BB584A809C6C}"/>
              </a:ext>
            </a:extLst>
          </p:cNvPr>
          <p:cNvSpPr txBox="1"/>
          <p:nvPr/>
        </p:nvSpPr>
        <p:spPr>
          <a:xfrm>
            <a:off x="1000176" y="1556792"/>
            <a:ext cx="3139776" cy="369332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 defTabSz="457200"/>
            <a:r>
              <a:rPr lang="en-US" altLang="ko-KR" sz="2400" b="1" dirty="0" err="1">
                <a:solidFill>
                  <a:schemeClr val="accent1"/>
                </a:solidFill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rPr>
              <a:t>tDMA</a:t>
            </a:r>
            <a:endParaRPr lang="ko-KR" altLang="en-US" sz="2400" b="1" dirty="0">
              <a:solidFill>
                <a:schemeClr val="accent1"/>
              </a:solidFill>
              <a:latin typeface="Courier New" panose="02070309020205020404" pitchFamily="49" charset="0"/>
              <a:ea typeface="맑은 고딕" panose="020B0503020000020004" pitchFamily="34" charset="-127"/>
              <a:cs typeface="Courier New" panose="02070309020205020404" pitchFamily="49" charset="0"/>
            </a:endParaRPr>
          </a:p>
        </p:txBody>
      </p:sp>
      <p:sp>
        <p:nvSpPr>
          <p:cNvPr id="49" name="직사각형 77">
            <a:extLst>
              <a:ext uri="{FF2B5EF4-FFF2-40B4-BE49-F238E27FC236}">
                <a16:creationId xmlns:a16="http://schemas.microsoft.com/office/drawing/2014/main" id="{1F1D0332-9776-F74F-BAA6-FBDCCA96B77D}"/>
              </a:ext>
            </a:extLst>
          </p:cNvPr>
          <p:cNvSpPr/>
          <p:nvPr/>
        </p:nvSpPr>
        <p:spPr>
          <a:xfrm>
            <a:off x="1119519" y="2312302"/>
            <a:ext cx="790882" cy="538368"/>
          </a:xfrm>
          <a:prstGeom prst="rect">
            <a:avLst/>
          </a:prstGeom>
          <a:solidFill>
            <a:sysClr val="window" lastClr="FFFFFF"/>
          </a:solidFill>
          <a:ln w="19050" cap="flat" cmpd="sng" algn="ctr">
            <a:noFill/>
            <a:prstDash val="solid"/>
            <a:miter lim="800000"/>
          </a:ln>
          <a:effectLst/>
        </p:spPr>
        <p:txBody>
          <a:bodyPr lIns="0" rIns="0"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ea typeface="맑은 고딕" panose="020B0503020000020004" pitchFamily="34" charset="-127"/>
              <a:cs typeface="Courier New" panose="02070309020205020404" pitchFamily="49" charset="0"/>
            </a:endParaRP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5A86C21B-F826-F04B-B6B5-23950E2E520E}"/>
              </a:ext>
            </a:extLst>
          </p:cNvPr>
          <p:cNvSpPr txBox="1"/>
          <p:nvPr/>
        </p:nvSpPr>
        <p:spPr>
          <a:xfrm>
            <a:off x="-117071" y="2827453"/>
            <a:ext cx="1633294" cy="369332"/>
          </a:xfrm>
          <a:prstGeom prst="rect">
            <a:avLst/>
          </a:prstGeom>
          <a:noFill/>
        </p:spPr>
        <p:txBody>
          <a:bodyPr wrap="square" lIns="72000" tIns="0" rIns="0" bIns="0" rtlCol="0" anchor="ctr">
            <a:spAutoFit/>
          </a:bodyPr>
          <a:lstStyle/>
          <a:p>
            <a:pPr algn="ctr" defTabSz="457200"/>
            <a:r>
              <a:rPr lang="en-US" altLang="ko-KR" sz="2400" b="1" dirty="0">
                <a:solidFill>
                  <a:prstClr val="black"/>
                </a:solidFill>
                <a:latin typeface="Cambria" panose="02040503050406030204" pitchFamily="18" charset="0"/>
                <a:ea typeface="맑은 고딕" panose="020B0503020000020004" pitchFamily="34" charset="-127"/>
                <a:cs typeface="Times New Roman" panose="02020603050405020304" pitchFamily="18" charset="0"/>
              </a:rPr>
              <a:t>RR1</a:t>
            </a:r>
            <a:endParaRPr lang="ko-KR" altLang="en-US" sz="2400" b="1" i="1" dirty="0">
              <a:solidFill>
                <a:prstClr val="black"/>
              </a:solidFill>
              <a:latin typeface="Calibri" panose="020F0502020204030204" pitchFamily="34" charset="0"/>
              <a:ea typeface="맑은 고딕" panose="020B0503020000020004" pitchFamily="34" charset="-127"/>
              <a:cs typeface="Calibri" panose="020F0502020204030204" pitchFamily="34" charset="0"/>
            </a:endParaRP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0C0A287A-5547-9A42-AC0D-47460CC3A15C}"/>
              </a:ext>
            </a:extLst>
          </p:cNvPr>
          <p:cNvSpPr txBox="1"/>
          <p:nvPr/>
        </p:nvSpPr>
        <p:spPr>
          <a:xfrm>
            <a:off x="-612576" y="3995264"/>
            <a:ext cx="2630438" cy="369332"/>
          </a:xfrm>
          <a:prstGeom prst="rect">
            <a:avLst/>
          </a:prstGeom>
          <a:noFill/>
        </p:spPr>
        <p:txBody>
          <a:bodyPr wrap="square" lIns="72000" tIns="0" rIns="0" bIns="0" rtlCol="0" anchor="ctr">
            <a:spAutoFit/>
          </a:bodyPr>
          <a:lstStyle/>
          <a:p>
            <a:pPr algn="ctr" defTabSz="457200"/>
            <a:r>
              <a:rPr lang="en-US" altLang="ko-KR" sz="2400" b="1" dirty="0">
                <a:solidFill>
                  <a:prstClr val="black"/>
                </a:solidFill>
                <a:latin typeface="Cambria" panose="02040503050406030204" pitchFamily="18" charset="0"/>
                <a:ea typeface="맑은 고딕" panose="020B0503020000020004" pitchFamily="34" charset="-127"/>
                <a:cs typeface="Times New Roman" panose="02020603050405020304" pitchFamily="18" charset="0"/>
              </a:rPr>
              <a:t>RR</a:t>
            </a:r>
            <a:r>
              <a:rPr lang="en-US" altLang="ko-KR" sz="2400" b="1" i="1" dirty="0">
                <a:solidFill>
                  <a:prstClr val="black"/>
                </a:solidFill>
                <a:latin typeface="Cambria" panose="02040503050406030204" pitchFamily="18" charset="0"/>
                <a:ea typeface="맑은 고딕" panose="020B0503020000020004" pitchFamily="34" charset="-127"/>
                <a:cs typeface="Times New Roman" panose="02020603050405020304" pitchFamily="18" charset="0"/>
              </a:rPr>
              <a:t>(N – 1)</a:t>
            </a:r>
            <a:endParaRPr lang="ko-KR" altLang="en-US" sz="2400" b="1" i="1" dirty="0">
              <a:solidFill>
                <a:prstClr val="black"/>
              </a:solidFill>
              <a:latin typeface="Calibri" panose="020F0502020204030204" pitchFamily="34" charset="0"/>
              <a:ea typeface="맑은 고딕" panose="020B0503020000020004" pitchFamily="34" charset="-127"/>
              <a:cs typeface="Calibri" panose="020F0502020204030204" pitchFamily="34" charset="0"/>
            </a:endParaRP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8659A1C8-F736-EF40-AFBC-85B780BC3A6D}"/>
              </a:ext>
            </a:extLst>
          </p:cNvPr>
          <p:cNvSpPr txBox="1"/>
          <p:nvPr/>
        </p:nvSpPr>
        <p:spPr>
          <a:xfrm>
            <a:off x="-612576" y="4382107"/>
            <a:ext cx="2630438" cy="369332"/>
          </a:xfrm>
          <a:prstGeom prst="rect">
            <a:avLst/>
          </a:prstGeom>
          <a:noFill/>
        </p:spPr>
        <p:txBody>
          <a:bodyPr wrap="square" lIns="72000" tIns="0" rIns="0" bIns="0" rtlCol="0" anchor="ctr">
            <a:spAutoFit/>
          </a:bodyPr>
          <a:lstStyle/>
          <a:p>
            <a:pPr algn="ctr" defTabSz="457200"/>
            <a:r>
              <a:rPr lang="en-US" altLang="ko-KR" sz="2400" b="1" dirty="0">
                <a:solidFill>
                  <a:prstClr val="black"/>
                </a:solidFill>
                <a:latin typeface="Cambria" panose="02040503050406030204" pitchFamily="18" charset="0"/>
                <a:ea typeface="맑은 고딕" panose="020B0503020000020004" pitchFamily="34" charset="-127"/>
                <a:cs typeface="Times New Roman" panose="02020603050405020304" pitchFamily="18" charset="0"/>
              </a:rPr>
              <a:t>RR</a:t>
            </a:r>
            <a:r>
              <a:rPr lang="en-US" altLang="ko-KR" sz="2400" b="1" i="1" dirty="0">
                <a:solidFill>
                  <a:prstClr val="black"/>
                </a:solidFill>
                <a:latin typeface="Cambria" panose="02040503050406030204" pitchFamily="18" charset="0"/>
                <a:ea typeface="맑은 고딕" panose="020B0503020000020004" pitchFamily="34" charset="-127"/>
                <a:cs typeface="Times New Roman" panose="02020603050405020304" pitchFamily="18" charset="0"/>
              </a:rPr>
              <a:t>N </a:t>
            </a:r>
            <a:endParaRPr lang="ko-KR" altLang="en-US" sz="2400" b="1" i="1" dirty="0">
              <a:solidFill>
                <a:prstClr val="black"/>
              </a:solidFill>
              <a:latin typeface="Calibri" panose="020F0502020204030204" pitchFamily="34" charset="0"/>
              <a:ea typeface="맑은 고딕" panose="020B0503020000020004" pitchFamily="34" charset="-127"/>
              <a:cs typeface="Calibri" panose="020F0502020204030204" pitchFamily="34" charset="0"/>
            </a:endParaRPr>
          </a:p>
        </p:txBody>
      </p:sp>
      <p:sp>
        <p:nvSpPr>
          <p:cNvPr id="54" name="직사각형 97">
            <a:extLst>
              <a:ext uri="{FF2B5EF4-FFF2-40B4-BE49-F238E27FC236}">
                <a16:creationId xmlns:a16="http://schemas.microsoft.com/office/drawing/2014/main" id="{06CB87D3-188A-C345-9600-BBFAC0837C6A}"/>
              </a:ext>
            </a:extLst>
          </p:cNvPr>
          <p:cNvSpPr/>
          <p:nvPr/>
        </p:nvSpPr>
        <p:spPr>
          <a:xfrm rot="5460000">
            <a:off x="502029" y="3547884"/>
            <a:ext cx="388773" cy="610249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  <a:effectLst/>
        </p:spPr>
        <p:txBody>
          <a:bodyPr lIns="0" tIns="0" rIns="0" bIns="0"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맑은 고딕" panose="020B0503020000020004" pitchFamily="34" charset="-127"/>
                <a:cs typeface="+mn-cs"/>
              </a:rPr>
              <a:t>⋯</a:t>
            </a:r>
            <a:endParaRPr kumimoji="0" lang="ko-KR" altLang="en-US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맑은 고딕" panose="020B0503020000020004" pitchFamily="34" charset="-127"/>
              <a:cs typeface="+mn-cs"/>
            </a:endParaRPr>
          </a:p>
        </p:txBody>
      </p:sp>
      <p:grpSp>
        <p:nvGrpSpPr>
          <p:cNvPr id="64" name="그룹 45">
            <a:extLst>
              <a:ext uri="{FF2B5EF4-FFF2-40B4-BE49-F238E27FC236}">
                <a16:creationId xmlns:a16="http://schemas.microsoft.com/office/drawing/2014/main" id="{F1485BDF-EB06-7E4E-B1FE-802D6C5365E3}"/>
              </a:ext>
            </a:extLst>
          </p:cNvPr>
          <p:cNvGrpSpPr/>
          <p:nvPr/>
        </p:nvGrpSpPr>
        <p:grpSpPr>
          <a:xfrm>
            <a:off x="3563888" y="2790102"/>
            <a:ext cx="429552" cy="404485"/>
            <a:chOff x="4795518" y="3830320"/>
            <a:chExt cx="1309089" cy="275440"/>
          </a:xfrm>
        </p:grpSpPr>
        <p:sp>
          <p:nvSpPr>
            <p:cNvPr id="66" name="직사각형 47">
              <a:extLst>
                <a:ext uri="{FF2B5EF4-FFF2-40B4-BE49-F238E27FC236}">
                  <a16:creationId xmlns:a16="http://schemas.microsoft.com/office/drawing/2014/main" id="{C32C9A9B-C5F8-1344-AABA-C3D2595C0720}"/>
                </a:ext>
              </a:extLst>
            </p:cNvPr>
            <p:cNvSpPr/>
            <p:nvPr/>
          </p:nvSpPr>
          <p:spPr>
            <a:xfrm>
              <a:off x="4795518" y="3830320"/>
              <a:ext cx="584200" cy="275440"/>
            </a:xfrm>
            <a:prstGeom prst="rect">
              <a:avLst/>
            </a:prstGeom>
            <a:solidFill>
              <a:srgbClr val="FFC000"/>
            </a:solidFill>
            <a:ln w="15875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lIns="0" rIns="0"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endParaRPr>
            </a:p>
          </p:txBody>
        </p:sp>
        <p:sp>
          <p:nvSpPr>
            <p:cNvPr id="67" name="직사각형 48">
              <a:extLst>
                <a:ext uri="{FF2B5EF4-FFF2-40B4-BE49-F238E27FC236}">
                  <a16:creationId xmlns:a16="http://schemas.microsoft.com/office/drawing/2014/main" id="{C11C2938-18E1-0648-A5E3-F59F81090810}"/>
                </a:ext>
              </a:extLst>
            </p:cNvPr>
            <p:cNvSpPr/>
            <p:nvPr/>
          </p:nvSpPr>
          <p:spPr>
            <a:xfrm>
              <a:off x="5374634" y="3830320"/>
              <a:ext cx="729973" cy="275440"/>
            </a:xfrm>
            <a:prstGeom prst="rect">
              <a:avLst/>
            </a:prstGeom>
            <a:solidFill>
              <a:srgbClr val="ED7D31">
                <a:lumMod val="75000"/>
              </a:srgbClr>
            </a:solidFill>
            <a:ln w="15875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lIns="0" rIns="0"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endParaRPr>
            </a:p>
          </p:txBody>
        </p:sp>
      </p:grpSp>
      <p:grpSp>
        <p:nvGrpSpPr>
          <p:cNvPr id="68" name="그룹 58">
            <a:extLst>
              <a:ext uri="{FF2B5EF4-FFF2-40B4-BE49-F238E27FC236}">
                <a16:creationId xmlns:a16="http://schemas.microsoft.com/office/drawing/2014/main" id="{343875D2-BAD1-3D4B-95A9-3B134EE22800}"/>
              </a:ext>
            </a:extLst>
          </p:cNvPr>
          <p:cNvGrpSpPr/>
          <p:nvPr/>
        </p:nvGrpSpPr>
        <p:grpSpPr>
          <a:xfrm>
            <a:off x="3851920" y="3899960"/>
            <a:ext cx="1420876" cy="489429"/>
            <a:chOff x="1774395" y="3801400"/>
            <a:chExt cx="4330212" cy="333284"/>
          </a:xfrm>
        </p:grpSpPr>
        <p:sp>
          <p:nvSpPr>
            <p:cNvPr id="69" name="직사각형 59">
              <a:extLst>
                <a:ext uri="{FF2B5EF4-FFF2-40B4-BE49-F238E27FC236}">
                  <a16:creationId xmlns:a16="http://schemas.microsoft.com/office/drawing/2014/main" id="{05363645-36D6-E042-9CD5-273F2D546F7A}"/>
                </a:ext>
              </a:extLst>
            </p:cNvPr>
            <p:cNvSpPr/>
            <p:nvPr/>
          </p:nvSpPr>
          <p:spPr>
            <a:xfrm>
              <a:off x="1874519" y="3830320"/>
              <a:ext cx="2920999" cy="275440"/>
            </a:xfrm>
            <a:prstGeom prst="rect">
              <a:avLst/>
            </a:prstGeom>
            <a:solidFill>
              <a:srgbClr val="FFC1B3"/>
            </a:solidFill>
            <a:ln w="15875" cap="flat" cmpd="sng" algn="ctr">
              <a:solidFill>
                <a:schemeClr val="tx1"/>
              </a:solidFill>
              <a:prstDash val="solid"/>
              <a:miter lim="800000"/>
            </a:ln>
            <a:effectLst/>
          </p:spPr>
          <p:txBody>
            <a:bodyPr lIns="0" rIns="0"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endParaRPr>
            </a:p>
          </p:txBody>
        </p:sp>
        <p:sp>
          <p:nvSpPr>
            <p:cNvPr id="70" name="직사각형 60">
              <a:extLst>
                <a:ext uri="{FF2B5EF4-FFF2-40B4-BE49-F238E27FC236}">
                  <a16:creationId xmlns:a16="http://schemas.microsoft.com/office/drawing/2014/main" id="{5FACB5C4-5293-2B43-AA65-D91AE4E4B1BB}"/>
                </a:ext>
              </a:extLst>
            </p:cNvPr>
            <p:cNvSpPr/>
            <p:nvPr/>
          </p:nvSpPr>
          <p:spPr>
            <a:xfrm>
              <a:off x="4795518" y="3830320"/>
              <a:ext cx="584200" cy="275440"/>
            </a:xfrm>
            <a:prstGeom prst="rect">
              <a:avLst/>
            </a:prstGeom>
            <a:solidFill>
              <a:srgbClr val="FFC000"/>
            </a:solidFill>
            <a:ln w="15875" cap="flat" cmpd="sng" algn="ctr">
              <a:solidFill>
                <a:schemeClr val="tx1"/>
              </a:solidFill>
              <a:prstDash val="solid"/>
              <a:miter lim="800000"/>
            </a:ln>
            <a:effectLst/>
          </p:spPr>
          <p:txBody>
            <a:bodyPr lIns="0" rIns="0"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endParaRPr>
            </a:p>
          </p:txBody>
        </p:sp>
        <p:sp>
          <p:nvSpPr>
            <p:cNvPr id="71" name="직사각형 61">
              <a:extLst>
                <a:ext uri="{FF2B5EF4-FFF2-40B4-BE49-F238E27FC236}">
                  <a16:creationId xmlns:a16="http://schemas.microsoft.com/office/drawing/2014/main" id="{6C0B8EF8-6ED1-894A-B4DB-E871B28B1670}"/>
                </a:ext>
              </a:extLst>
            </p:cNvPr>
            <p:cNvSpPr/>
            <p:nvPr/>
          </p:nvSpPr>
          <p:spPr>
            <a:xfrm>
              <a:off x="5374634" y="3830320"/>
              <a:ext cx="729973" cy="275440"/>
            </a:xfrm>
            <a:prstGeom prst="rect">
              <a:avLst/>
            </a:prstGeom>
            <a:solidFill>
              <a:srgbClr val="ED7D31">
                <a:lumMod val="75000"/>
              </a:srgbClr>
            </a:solidFill>
            <a:ln w="15875" cap="flat" cmpd="sng" algn="ctr">
              <a:solidFill>
                <a:schemeClr val="tx1"/>
              </a:solidFill>
              <a:prstDash val="solid"/>
              <a:miter lim="800000"/>
            </a:ln>
            <a:effectLst/>
          </p:spPr>
          <p:txBody>
            <a:bodyPr lIns="0" rIns="0"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endParaRPr>
            </a:p>
          </p:txBody>
        </p:sp>
        <p:sp>
          <p:nvSpPr>
            <p:cNvPr id="72" name="직사각형 70">
              <a:extLst>
                <a:ext uri="{FF2B5EF4-FFF2-40B4-BE49-F238E27FC236}">
                  <a16:creationId xmlns:a16="http://schemas.microsoft.com/office/drawing/2014/main" id="{C40D06FC-B6CB-3547-893C-C22CCEFBA804}"/>
                </a:ext>
              </a:extLst>
            </p:cNvPr>
            <p:cNvSpPr/>
            <p:nvPr/>
          </p:nvSpPr>
          <p:spPr>
            <a:xfrm>
              <a:off x="1774395" y="3801400"/>
              <a:ext cx="2492712" cy="333284"/>
            </a:xfrm>
            <a:prstGeom prst="rect">
              <a:avLst/>
            </a:prstGeom>
            <a:solidFill>
              <a:sysClr val="window" lastClr="FFFFFF"/>
            </a:solidFill>
            <a:ln w="15875" cap="flat" cmpd="sng" algn="ctr">
              <a:noFill/>
              <a:prstDash val="solid"/>
              <a:miter lim="800000"/>
            </a:ln>
            <a:effectLst/>
          </p:spPr>
          <p:txBody>
            <a:bodyPr lIns="0" rIns="0"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endParaRPr>
            </a:p>
          </p:txBody>
        </p:sp>
      </p:grpSp>
      <p:cxnSp>
        <p:nvCxnSpPr>
          <p:cNvPr id="75" name="직선 화살표 연결선 80">
            <a:extLst>
              <a:ext uri="{FF2B5EF4-FFF2-40B4-BE49-F238E27FC236}">
                <a16:creationId xmlns:a16="http://schemas.microsoft.com/office/drawing/2014/main" id="{D025E6C1-5157-6E4D-8843-768A3F2F1973}"/>
              </a:ext>
            </a:extLst>
          </p:cNvPr>
          <p:cNvCxnSpPr>
            <a:cxnSpLocks/>
          </p:cNvCxnSpPr>
          <p:nvPr/>
        </p:nvCxnSpPr>
        <p:spPr>
          <a:xfrm rot="21060000" flipH="1">
            <a:off x="2159530" y="2566579"/>
            <a:ext cx="369513" cy="218206"/>
          </a:xfrm>
          <a:prstGeom prst="straightConnector1">
            <a:avLst/>
          </a:prstGeom>
          <a:noFill/>
          <a:ln w="12700" cap="flat" cmpd="sng" algn="ctr">
            <a:solidFill>
              <a:srgbClr val="4472C4">
                <a:lumMod val="75000"/>
              </a:srgbClr>
            </a:solidFill>
            <a:prstDash val="solid"/>
            <a:miter lim="800000"/>
            <a:headEnd w="lg" len="lg"/>
            <a:tailEnd type="triangle" w="lg" len="lg"/>
          </a:ln>
          <a:effectLst/>
        </p:spPr>
      </p:cxnSp>
      <p:sp>
        <p:nvSpPr>
          <p:cNvPr id="77" name="직사각형 87">
            <a:extLst>
              <a:ext uri="{FF2B5EF4-FFF2-40B4-BE49-F238E27FC236}">
                <a16:creationId xmlns:a16="http://schemas.microsoft.com/office/drawing/2014/main" id="{E62C594C-3B60-3345-AF73-C65E60EA0F78}"/>
              </a:ext>
            </a:extLst>
          </p:cNvPr>
          <p:cNvSpPr/>
          <p:nvPr/>
        </p:nvSpPr>
        <p:spPr>
          <a:xfrm>
            <a:off x="4281677" y="3620036"/>
            <a:ext cx="362331" cy="388773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  <a:effectLst/>
        </p:spPr>
        <p:txBody>
          <a:bodyPr lIns="0" tIns="0" rIns="0" bIns="0"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맑은 고딕" panose="020B0503020000020004" pitchFamily="34" charset="-127"/>
                <a:cs typeface="+mn-cs"/>
              </a:rPr>
              <a:t>⋯</a:t>
            </a:r>
            <a:endParaRPr kumimoji="0" lang="ko-KR" altLang="en-US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87" name="직사각형 110">
            <a:extLst>
              <a:ext uri="{FF2B5EF4-FFF2-40B4-BE49-F238E27FC236}">
                <a16:creationId xmlns:a16="http://schemas.microsoft.com/office/drawing/2014/main" id="{98317E38-A7EE-8240-9668-47A516BBDE2C}"/>
              </a:ext>
            </a:extLst>
          </p:cNvPr>
          <p:cNvSpPr/>
          <p:nvPr/>
        </p:nvSpPr>
        <p:spPr>
          <a:xfrm>
            <a:off x="1408127" y="2312302"/>
            <a:ext cx="469581" cy="538368"/>
          </a:xfrm>
          <a:prstGeom prst="rect">
            <a:avLst/>
          </a:prstGeom>
          <a:solidFill>
            <a:sysClr val="window" lastClr="FFFFFF"/>
          </a:solidFill>
          <a:ln w="19050" cap="flat" cmpd="sng" algn="ctr">
            <a:noFill/>
            <a:prstDash val="solid"/>
            <a:miter lim="800000"/>
          </a:ln>
          <a:effectLst/>
        </p:spPr>
        <p:txBody>
          <a:bodyPr lIns="0" rIns="0"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ea typeface="맑은 고딕" panose="020B0503020000020004" pitchFamily="34" charset="-127"/>
              <a:cs typeface="Courier New" panose="02070309020205020404" pitchFamily="49" charset="0"/>
            </a:endParaRPr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B789C66A-43DA-5449-A568-574650A7B5A9}"/>
              </a:ext>
            </a:extLst>
          </p:cNvPr>
          <p:cNvSpPr txBox="1"/>
          <p:nvPr/>
        </p:nvSpPr>
        <p:spPr>
          <a:xfrm>
            <a:off x="-273072" y="2381150"/>
            <a:ext cx="1681199" cy="430888"/>
          </a:xfrm>
          <a:prstGeom prst="rect">
            <a:avLst/>
          </a:prstGeom>
          <a:noFill/>
        </p:spPr>
        <p:txBody>
          <a:bodyPr wrap="square" lIns="72000" tIns="0" rIns="0" bIns="0" rtlCol="0" anchor="ctr">
            <a:spAutoFit/>
          </a:bodyPr>
          <a:lstStyle/>
          <a:p>
            <a:pPr algn="ctr" defTabSz="457200"/>
            <a:r>
              <a:rPr lang="en-US" altLang="ko-KR" sz="2400" b="1" dirty="0">
                <a:solidFill>
                  <a:prstClr val="black"/>
                </a:solidFill>
                <a:latin typeface="Cambria" panose="02040503050406030204" pitchFamily="18" charset="0"/>
                <a:ea typeface="맑은 고딕" panose="020B0503020000020004" pitchFamily="34" charset="-127"/>
                <a:cs typeface="Times New Roman" panose="02020603050405020304" pitchFamily="18" charset="0"/>
              </a:rPr>
              <a:t>READ </a:t>
            </a:r>
            <a:r>
              <a:rPr lang="en-US" altLang="ko-KR" sz="2800" b="1" dirty="0">
                <a:solidFill>
                  <a:prstClr val="black"/>
                </a:solidFill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rPr>
              <a:t>A</a:t>
            </a:r>
            <a:endParaRPr lang="ko-KR" altLang="en-US" sz="2400" b="1" i="1" dirty="0">
              <a:solidFill>
                <a:prstClr val="black"/>
              </a:solidFill>
              <a:latin typeface="Courier New" panose="02070309020205020404" pitchFamily="49" charset="0"/>
              <a:ea typeface="맑은 고딕" panose="020B0503020000020004" pitchFamily="34" charset="-127"/>
              <a:cs typeface="Courier New" panose="02070309020205020404" pitchFamily="49" charset="0"/>
            </a:endParaRPr>
          </a:p>
        </p:txBody>
      </p:sp>
      <p:grpSp>
        <p:nvGrpSpPr>
          <p:cNvPr id="94" name="그룹 45">
            <a:extLst>
              <a:ext uri="{FF2B5EF4-FFF2-40B4-BE49-F238E27FC236}">
                <a16:creationId xmlns:a16="http://schemas.microsoft.com/office/drawing/2014/main" id="{4C3F7165-A311-B04B-8FE5-F6A89A9C2463}"/>
              </a:ext>
            </a:extLst>
          </p:cNvPr>
          <p:cNvGrpSpPr/>
          <p:nvPr/>
        </p:nvGrpSpPr>
        <p:grpSpPr>
          <a:xfrm>
            <a:off x="1514960" y="2395607"/>
            <a:ext cx="1388022" cy="404485"/>
            <a:chOff x="1874519" y="3830320"/>
            <a:chExt cx="4230088" cy="275440"/>
          </a:xfrm>
        </p:grpSpPr>
        <p:sp>
          <p:nvSpPr>
            <p:cNvPr id="95" name="직사각형 46">
              <a:extLst>
                <a:ext uri="{FF2B5EF4-FFF2-40B4-BE49-F238E27FC236}">
                  <a16:creationId xmlns:a16="http://schemas.microsoft.com/office/drawing/2014/main" id="{B2F1BEE9-1BB0-C34D-94A8-C10833FC0A1F}"/>
                </a:ext>
              </a:extLst>
            </p:cNvPr>
            <p:cNvSpPr/>
            <p:nvPr/>
          </p:nvSpPr>
          <p:spPr>
            <a:xfrm>
              <a:off x="1874519" y="3830320"/>
              <a:ext cx="2920999" cy="275440"/>
            </a:xfrm>
            <a:prstGeom prst="rect">
              <a:avLst/>
            </a:prstGeom>
            <a:solidFill>
              <a:srgbClr val="70AD47">
                <a:lumMod val="20000"/>
                <a:lumOff val="80000"/>
              </a:srgbClr>
            </a:solidFill>
            <a:ln w="15875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lIns="0" rIns="0"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endParaRPr>
            </a:p>
          </p:txBody>
        </p:sp>
        <p:sp>
          <p:nvSpPr>
            <p:cNvPr id="96" name="직사각형 47">
              <a:extLst>
                <a:ext uri="{FF2B5EF4-FFF2-40B4-BE49-F238E27FC236}">
                  <a16:creationId xmlns:a16="http://schemas.microsoft.com/office/drawing/2014/main" id="{55E9B22F-3E9C-4F49-ABE7-213C2BE02582}"/>
                </a:ext>
              </a:extLst>
            </p:cNvPr>
            <p:cNvSpPr/>
            <p:nvPr/>
          </p:nvSpPr>
          <p:spPr>
            <a:xfrm>
              <a:off x="4795518" y="3830320"/>
              <a:ext cx="584200" cy="275440"/>
            </a:xfrm>
            <a:prstGeom prst="rect">
              <a:avLst/>
            </a:prstGeom>
            <a:solidFill>
              <a:srgbClr val="FFC000"/>
            </a:solidFill>
            <a:ln w="15875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lIns="0" rIns="0"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endParaRPr>
            </a:p>
          </p:txBody>
        </p:sp>
        <p:sp>
          <p:nvSpPr>
            <p:cNvPr id="97" name="직사각형 48">
              <a:extLst>
                <a:ext uri="{FF2B5EF4-FFF2-40B4-BE49-F238E27FC236}">
                  <a16:creationId xmlns:a16="http://schemas.microsoft.com/office/drawing/2014/main" id="{85DAE2A7-3166-184E-9EBC-3F4868ADF5F5}"/>
                </a:ext>
              </a:extLst>
            </p:cNvPr>
            <p:cNvSpPr/>
            <p:nvPr/>
          </p:nvSpPr>
          <p:spPr>
            <a:xfrm>
              <a:off x="5374634" y="3830320"/>
              <a:ext cx="729973" cy="275440"/>
            </a:xfrm>
            <a:prstGeom prst="rect">
              <a:avLst/>
            </a:prstGeom>
            <a:solidFill>
              <a:srgbClr val="ED7D31">
                <a:lumMod val="75000"/>
              </a:srgbClr>
            </a:solidFill>
            <a:ln w="15875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lIns="0" rIns="0"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endParaRPr>
            </a:p>
          </p:txBody>
        </p:sp>
      </p:grpSp>
      <p:cxnSp>
        <p:nvCxnSpPr>
          <p:cNvPr id="110" name="Straight Connector 109">
            <a:extLst>
              <a:ext uri="{FF2B5EF4-FFF2-40B4-BE49-F238E27FC236}">
                <a16:creationId xmlns:a16="http://schemas.microsoft.com/office/drawing/2014/main" id="{FEB362F2-CFF3-6A40-B743-4641036CAA5D}"/>
              </a:ext>
            </a:extLst>
          </p:cNvPr>
          <p:cNvCxnSpPr/>
          <p:nvPr/>
        </p:nvCxnSpPr>
        <p:spPr>
          <a:xfrm>
            <a:off x="2017862" y="2249025"/>
            <a:ext cx="0" cy="371451"/>
          </a:xfrm>
          <a:prstGeom prst="line">
            <a:avLst/>
          </a:prstGeom>
          <a:ln w="12700">
            <a:solidFill>
              <a:schemeClr val="accent6">
                <a:lumMod val="75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Straight Connector 118">
            <a:extLst>
              <a:ext uri="{FF2B5EF4-FFF2-40B4-BE49-F238E27FC236}">
                <a16:creationId xmlns:a16="http://schemas.microsoft.com/office/drawing/2014/main" id="{FC567114-D8F7-D74F-9EC7-6897ECCB24C6}"/>
              </a:ext>
            </a:extLst>
          </p:cNvPr>
          <p:cNvCxnSpPr/>
          <p:nvPr/>
        </p:nvCxnSpPr>
        <p:spPr>
          <a:xfrm>
            <a:off x="2782657" y="2249025"/>
            <a:ext cx="0" cy="371451"/>
          </a:xfrm>
          <a:prstGeom prst="line">
            <a:avLst/>
          </a:prstGeom>
          <a:ln w="12700">
            <a:solidFill>
              <a:srgbClr val="D77A0B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0" name="TextBox 119">
            <a:extLst>
              <a:ext uri="{FF2B5EF4-FFF2-40B4-BE49-F238E27FC236}">
                <a16:creationId xmlns:a16="http://schemas.microsoft.com/office/drawing/2014/main" id="{110025AA-B2D2-1F4A-A2C2-9C93CD921C50}"/>
              </a:ext>
            </a:extLst>
          </p:cNvPr>
          <p:cNvSpPr txBox="1"/>
          <p:nvPr/>
        </p:nvSpPr>
        <p:spPr>
          <a:xfrm>
            <a:off x="2757303" y="2342963"/>
            <a:ext cx="1791033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 latinLnBrk="0"/>
            <a:r>
              <a:rPr lang="en-US" sz="2400" b="1" i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N</a:t>
            </a:r>
            <a:r>
              <a:rPr lang="en-US" sz="2400" b="1" baseline="-25000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ERR</a:t>
            </a:r>
            <a:r>
              <a:rPr lang="en-US" sz="2400" b="1" i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= 232</a:t>
            </a:r>
          </a:p>
        </p:txBody>
      </p:sp>
      <p:cxnSp>
        <p:nvCxnSpPr>
          <p:cNvPr id="124" name="직선 연결선 102">
            <a:extLst>
              <a:ext uri="{FF2B5EF4-FFF2-40B4-BE49-F238E27FC236}">
                <a16:creationId xmlns:a16="http://schemas.microsoft.com/office/drawing/2014/main" id="{692E3375-ABD6-F447-AC1C-76B4D7DFBA48}"/>
              </a:ext>
            </a:extLst>
          </p:cNvPr>
          <p:cNvCxnSpPr>
            <a:cxnSpLocks/>
          </p:cNvCxnSpPr>
          <p:nvPr/>
        </p:nvCxnSpPr>
        <p:spPr>
          <a:xfrm>
            <a:off x="1514960" y="5057948"/>
            <a:ext cx="1397682" cy="0"/>
          </a:xfrm>
          <a:prstGeom prst="line">
            <a:avLst/>
          </a:prstGeom>
          <a:noFill/>
          <a:ln w="12700" cap="flat" cmpd="sng" algn="ctr">
            <a:solidFill>
              <a:sysClr val="windowText" lastClr="000000"/>
            </a:solidFill>
            <a:prstDash val="dash"/>
            <a:miter lim="800000"/>
            <a:headEnd type="triangle" w="lg" len="lg"/>
            <a:tailEnd type="triangle" w="lg" len="lg"/>
          </a:ln>
          <a:effectLst/>
        </p:spPr>
      </p:cxnSp>
      <p:sp>
        <p:nvSpPr>
          <p:cNvPr id="126" name="TextBox 125">
            <a:extLst>
              <a:ext uri="{FF2B5EF4-FFF2-40B4-BE49-F238E27FC236}">
                <a16:creationId xmlns:a16="http://schemas.microsoft.com/office/drawing/2014/main" id="{4C42B4D3-A843-1642-8891-7F1B6D04ACBC}"/>
              </a:ext>
            </a:extLst>
          </p:cNvPr>
          <p:cNvSpPr txBox="1"/>
          <p:nvPr/>
        </p:nvSpPr>
        <p:spPr>
          <a:xfrm>
            <a:off x="1754227" y="4852724"/>
            <a:ext cx="914984" cy="369332"/>
          </a:xfrm>
          <a:prstGeom prst="rect">
            <a:avLst/>
          </a:prstGeom>
          <a:solidFill>
            <a:sysClr val="window" lastClr="FFFFFF"/>
          </a:solidFill>
        </p:spPr>
        <p:txBody>
          <a:bodyPr wrap="square" lIns="0" tIns="0" rIns="0" bIns="0" rtlCol="0" anchor="ctr">
            <a:spAutoFit/>
          </a:bodyPr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2400" b="1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rPr>
              <a:t>tREAD</a:t>
            </a:r>
            <a:endParaRPr kumimoji="0" lang="ko-KR" altLang="en-US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ea typeface="맑은 고딕" panose="020B0503020000020004" pitchFamily="34" charset="-127"/>
              <a:cs typeface="Courier New" panose="02070309020205020404" pitchFamily="49" charset="0"/>
            </a:endParaRP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55EF5609-B2C4-4349-BE75-E2DB8C377118}"/>
              </a:ext>
            </a:extLst>
          </p:cNvPr>
          <p:cNvSpPr txBox="1"/>
          <p:nvPr/>
        </p:nvSpPr>
        <p:spPr>
          <a:xfrm>
            <a:off x="3842864" y="2722898"/>
            <a:ext cx="1791033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 latinLnBrk="0"/>
            <a:r>
              <a:rPr lang="en-US" sz="2400" b="1" i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N</a:t>
            </a:r>
            <a:r>
              <a:rPr lang="en-US" sz="2400" b="1" baseline="-25000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ERR</a:t>
            </a:r>
            <a:r>
              <a:rPr lang="en-US" sz="2400" b="1" i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= 173</a:t>
            </a: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998FE7F0-566A-6347-AFB8-9784FCAE755C}"/>
              </a:ext>
            </a:extLst>
          </p:cNvPr>
          <p:cNvSpPr txBox="1"/>
          <p:nvPr/>
        </p:nvSpPr>
        <p:spPr>
          <a:xfrm>
            <a:off x="5143897" y="3891977"/>
            <a:ext cx="1791033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 latinLnBrk="0"/>
            <a:r>
              <a:rPr lang="en-US" sz="2400" b="1" i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N</a:t>
            </a:r>
            <a:r>
              <a:rPr lang="en-US" sz="2400" b="1" baseline="-25000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ERR</a:t>
            </a:r>
            <a:r>
              <a:rPr lang="en-US" sz="2400" b="1" i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= 87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96569F36-6510-CE45-8357-8E53B65FAB25}"/>
              </a:ext>
            </a:extLst>
          </p:cNvPr>
          <p:cNvGrpSpPr/>
          <p:nvPr/>
        </p:nvGrpSpPr>
        <p:grpSpPr>
          <a:xfrm>
            <a:off x="1514960" y="2812038"/>
            <a:ext cx="5211462" cy="2544742"/>
            <a:chOff x="1866003" y="2252410"/>
            <a:chExt cx="5376301" cy="2722552"/>
          </a:xfrm>
        </p:grpSpPr>
        <p:cxnSp>
          <p:nvCxnSpPr>
            <p:cNvPr id="83" name="직선 화살표 연결선 100">
              <a:extLst>
                <a:ext uri="{FF2B5EF4-FFF2-40B4-BE49-F238E27FC236}">
                  <a16:creationId xmlns:a16="http://schemas.microsoft.com/office/drawing/2014/main" id="{52CA5ECB-0CE5-3346-AD23-8FCEF4C717AB}"/>
                </a:ext>
              </a:extLst>
            </p:cNvPr>
            <p:cNvCxnSpPr>
              <a:cxnSpLocks/>
            </p:cNvCxnSpPr>
            <p:nvPr/>
          </p:nvCxnSpPr>
          <p:spPr>
            <a:xfrm>
              <a:off x="3295408" y="2308424"/>
              <a:ext cx="0" cy="2666538"/>
            </a:xfrm>
            <a:prstGeom prst="straightConnector1">
              <a:avLst/>
            </a:prstGeom>
            <a:noFill/>
            <a:ln w="12700" cap="flat" cmpd="sng" algn="ctr">
              <a:solidFill>
                <a:sysClr val="windowText" lastClr="000000"/>
              </a:solidFill>
              <a:prstDash val="dash"/>
              <a:miter lim="800000"/>
              <a:headEnd w="lg" len="lg"/>
              <a:tailEnd type="none" w="lg" len="lg"/>
            </a:ln>
            <a:effectLst/>
          </p:spPr>
        </p:cxnSp>
        <p:cxnSp>
          <p:nvCxnSpPr>
            <p:cNvPr id="122" name="직선 화살표 연결선 100">
              <a:extLst>
                <a:ext uri="{FF2B5EF4-FFF2-40B4-BE49-F238E27FC236}">
                  <a16:creationId xmlns:a16="http://schemas.microsoft.com/office/drawing/2014/main" id="{A733BF5F-F7C8-0F49-97FB-D66DE18A5409}"/>
                </a:ext>
              </a:extLst>
            </p:cNvPr>
            <p:cNvCxnSpPr>
              <a:cxnSpLocks/>
            </p:cNvCxnSpPr>
            <p:nvPr/>
          </p:nvCxnSpPr>
          <p:spPr>
            <a:xfrm>
              <a:off x="1866003" y="2252410"/>
              <a:ext cx="0" cy="2722552"/>
            </a:xfrm>
            <a:prstGeom prst="straightConnector1">
              <a:avLst/>
            </a:prstGeom>
            <a:noFill/>
            <a:ln w="12700" cap="flat" cmpd="sng" algn="ctr">
              <a:solidFill>
                <a:sysClr val="windowText" lastClr="000000"/>
              </a:solidFill>
              <a:prstDash val="dash"/>
              <a:miter lim="800000"/>
              <a:headEnd w="lg" len="lg"/>
              <a:tailEnd type="none" w="lg" len="lg"/>
            </a:ln>
            <a:effectLst/>
          </p:spPr>
        </p:cxnSp>
        <p:cxnSp>
          <p:nvCxnSpPr>
            <p:cNvPr id="103" name="직선 화살표 연결선 101">
              <a:extLst>
                <a:ext uri="{FF2B5EF4-FFF2-40B4-BE49-F238E27FC236}">
                  <a16:creationId xmlns:a16="http://schemas.microsoft.com/office/drawing/2014/main" id="{F1C7D1B7-CE46-814D-9D10-357802A2512B}"/>
                </a:ext>
              </a:extLst>
            </p:cNvPr>
            <p:cNvCxnSpPr>
              <a:cxnSpLocks/>
            </p:cNvCxnSpPr>
            <p:nvPr/>
          </p:nvCxnSpPr>
          <p:spPr>
            <a:xfrm>
              <a:off x="7242304" y="4317325"/>
              <a:ext cx="0" cy="626774"/>
            </a:xfrm>
            <a:prstGeom prst="straightConnector1">
              <a:avLst/>
            </a:prstGeom>
            <a:noFill/>
            <a:ln w="12700" cap="flat" cmpd="sng" algn="ctr">
              <a:solidFill>
                <a:sysClr val="windowText" lastClr="000000"/>
              </a:solidFill>
              <a:prstDash val="dash"/>
              <a:miter lim="800000"/>
              <a:headEnd w="lg" len="lg"/>
              <a:tailEnd type="none" w="lg" len="lg"/>
            </a:ln>
            <a:effectLst/>
          </p:spPr>
        </p:cxnSp>
        <p:cxnSp>
          <p:nvCxnSpPr>
            <p:cNvPr id="79" name="직선 화살표 연결선 101">
              <a:extLst>
                <a:ext uri="{FF2B5EF4-FFF2-40B4-BE49-F238E27FC236}">
                  <a16:creationId xmlns:a16="http://schemas.microsoft.com/office/drawing/2014/main" id="{77E71E87-E0F7-6E49-AC7B-2C7780628FC3}"/>
                </a:ext>
              </a:extLst>
            </p:cNvPr>
            <p:cNvCxnSpPr>
              <a:cxnSpLocks/>
            </p:cNvCxnSpPr>
            <p:nvPr/>
          </p:nvCxnSpPr>
          <p:spPr>
            <a:xfrm>
              <a:off x="6424222" y="4317325"/>
              <a:ext cx="0" cy="626774"/>
            </a:xfrm>
            <a:prstGeom prst="straightConnector1">
              <a:avLst/>
            </a:prstGeom>
            <a:noFill/>
            <a:ln w="12700" cap="flat" cmpd="sng" algn="ctr">
              <a:solidFill>
                <a:sysClr val="windowText" lastClr="000000"/>
              </a:solidFill>
              <a:prstDash val="dash"/>
              <a:miter lim="800000"/>
              <a:headEnd w="lg" len="lg"/>
              <a:tailEnd type="none" w="lg" len="lg"/>
            </a:ln>
            <a:effectLst/>
          </p:spPr>
        </p:cxnSp>
      </p:grpSp>
      <p:grpSp>
        <p:nvGrpSpPr>
          <p:cNvPr id="86" name="그룹 45">
            <a:extLst>
              <a:ext uri="{FF2B5EF4-FFF2-40B4-BE49-F238E27FC236}">
                <a16:creationId xmlns:a16="http://schemas.microsoft.com/office/drawing/2014/main" id="{077974F3-44A7-444D-B991-8B87F2F93A38}"/>
              </a:ext>
            </a:extLst>
          </p:cNvPr>
          <p:cNvGrpSpPr/>
          <p:nvPr/>
        </p:nvGrpSpPr>
        <p:grpSpPr>
          <a:xfrm>
            <a:off x="4222951" y="3196123"/>
            <a:ext cx="429552" cy="404485"/>
            <a:chOff x="4795518" y="3830320"/>
            <a:chExt cx="1309089" cy="275440"/>
          </a:xfrm>
        </p:grpSpPr>
        <p:sp>
          <p:nvSpPr>
            <p:cNvPr id="92" name="직사각형 47">
              <a:extLst>
                <a:ext uri="{FF2B5EF4-FFF2-40B4-BE49-F238E27FC236}">
                  <a16:creationId xmlns:a16="http://schemas.microsoft.com/office/drawing/2014/main" id="{22B26D93-79A1-AF48-B414-1AD0F65F9857}"/>
                </a:ext>
              </a:extLst>
            </p:cNvPr>
            <p:cNvSpPr/>
            <p:nvPr/>
          </p:nvSpPr>
          <p:spPr>
            <a:xfrm>
              <a:off x="4795518" y="3830320"/>
              <a:ext cx="584200" cy="275440"/>
            </a:xfrm>
            <a:prstGeom prst="rect">
              <a:avLst/>
            </a:prstGeom>
            <a:solidFill>
              <a:srgbClr val="FFC000"/>
            </a:solidFill>
            <a:ln w="15875" cap="flat" cmpd="sng" algn="ctr">
              <a:solidFill>
                <a:schemeClr val="tx1"/>
              </a:solidFill>
              <a:prstDash val="solid"/>
              <a:miter lim="800000"/>
            </a:ln>
            <a:effectLst/>
          </p:spPr>
          <p:txBody>
            <a:bodyPr lIns="0" rIns="0"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endParaRPr>
            </a:p>
          </p:txBody>
        </p:sp>
        <p:sp>
          <p:nvSpPr>
            <p:cNvPr id="93" name="직사각형 48">
              <a:extLst>
                <a:ext uri="{FF2B5EF4-FFF2-40B4-BE49-F238E27FC236}">
                  <a16:creationId xmlns:a16="http://schemas.microsoft.com/office/drawing/2014/main" id="{C7C76533-4345-E349-BB9B-2A314534032B}"/>
                </a:ext>
              </a:extLst>
            </p:cNvPr>
            <p:cNvSpPr/>
            <p:nvPr/>
          </p:nvSpPr>
          <p:spPr>
            <a:xfrm>
              <a:off x="5374634" y="3830320"/>
              <a:ext cx="729973" cy="275440"/>
            </a:xfrm>
            <a:prstGeom prst="rect">
              <a:avLst/>
            </a:prstGeom>
            <a:solidFill>
              <a:srgbClr val="ED7D31">
                <a:lumMod val="75000"/>
              </a:srgbClr>
            </a:solidFill>
            <a:ln w="15875" cap="flat" cmpd="sng" algn="ctr">
              <a:solidFill>
                <a:schemeClr val="tx1"/>
              </a:solidFill>
              <a:prstDash val="solid"/>
              <a:miter lim="800000"/>
            </a:ln>
            <a:effectLst/>
          </p:spPr>
          <p:txBody>
            <a:bodyPr lIns="0" rIns="0"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endParaRPr>
            </a:p>
          </p:txBody>
        </p:sp>
      </p:grpSp>
      <p:sp>
        <p:nvSpPr>
          <p:cNvPr id="99" name="TextBox 98">
            <a:extLst>
              <a:ext uri="{FF2B5EF4-FFF2-40B4-BE49-F238E27FC236}">
                <a16:creationId xmlns:a16="http://schemas.microsoft.com/office/drawing/2014/main" id="{FCBC9B0E-1977-544B-8CD6-46A8EAC6A119}"/>
              </a:ext>
            </a:extLst>
          </p:cNvPr>
          <p:cNvSpPr txBox="1"/>
          <p:nvPr/>
        </p:nvSpPr>
        <p:spPr>
          <a:xfrm>
            <a:off x="4501933" y="3145942"/>
            <a:ext cx="1791033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 latinLnBrk="0"/>
            <a:r>
              <a:rPr lang="en-US" sz="2400" b="1" i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N</a:t>
            </a:r>
            <a:r>
              <a:rPr lang="en-US" sz="2400" b="1" baseline="-25000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ERR</a:t>
            </a:r>
            <a:r>
              <a:rPr lang="en-US" sz="2400" b="1" i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= 118</a:t>
            </a:r>
          </a:p>
        </p:txBody>
      </p:sp>
      <p:sp>
        <p:nvSpPr>
          <p:cNvPr id="100" name="TextBox 99">
            <a:extLst>
              <a:ext uri="{FF2B5EF4-FFF2-40B4-BE49-F238E27FC236}">
                <a16:creationId xmlns:a16="http://schemas.microsoft.com/office/drawing/2014/main" id="{17C69579-6F3B-2C41-A7E7-25789D52447F}"/>
              </a:ext>
            </a:extLst>
          </p:cNvPr>
          <p:cNvSpPr txBox="1"/>
          <p:nvPr/>
        </p:nvSpPr>
        <p:spPr>
          <a:xfrm>
            <a:off x="-117071" y="3211483"/>
            <a:ext cx="1633294" cy="369332"/>
          </a:xfrm>
          <a:prstGeom prst="rect">
            <a:avLst/>
          </a:prstGeom>
          <a:noFill/>
        </p:spPr>
        <p:txBody>
          <a:bodyPr wrap="square" lIns="72000" tIns="0" rIns="0" bIns="0" rtlCol="0" anchor="ctr">
            <a:spAutoFit/>
          </a:bodyPr>
          <a:lstStyle/>
          <a:p>
            <a:pPr algn="ctr" defTabSz="457200"/>
            <a:r>
              <a:rPr lang="en-US" altLang="ko-KR" sz="2400" b="1" dirty="0">
                <a:solidFill>
                  <a:prstClr val="black"/>
                </a:solidFill>
                <a:latin typeface="Cambria" panose="02040503050406030204" pitchFamily="18" charset="0"/>
                <a:ea typeface="맑은 고딕" panose="020B0503020000020004" pitchFamily="34" charset="-127"/>
                <a:cs typeface="Times New Roman" panose="02020603050405020304" pitchFamily="18" charset="0"/>
              </a:rPr>
              <a:t>RR2</a:t>
            </a:r>
            <a:endParaRPr lang="ko-KR" altLang="en-US" sz="2400" b="1" i="1" dirty="0">
              <a:solidFill>
                <a:prstClr val="black"/>
              </a:solidFill>
              <a:latin typeface="Calibri" panose="020F0502020204030204" pitchFamily="34" charset="0"/>
              <a:ea typeface="맑은 고딕" panose="020B0503020000020004" pitchFamily="34" charset="-127"/>
              <a:cs typeface="Calibri" panose="020F0502020204030204" pitchFamily="34" charset="0"/>
            </a:endParaRPr>
          </a:p>
        </p:txBody>
      </p:sp>
      <p:cxnSp>
        <p:nvCxnSpPr>
          <p:cNvPr id="111" name="Straight Connector 110">
            <a:extLst>
              <a:ext uri="{FF2B5EF4-FFF2-40B4-BE49-F238E27FC236}">
                <a16:creationId xmlns:a16="http://schemas.microsoft.com/office/drawing/2014/main" id="{55A0702E-1E4C-6A48-AABC-F53E43D49292}"/>
              </a:ext>
            </a:extLst>
          </p:cNvPr>
          <p:cNvCxnSpPr>
            <a:cxnSpLocks/>
            <a:stCxn id="101" idx="2"/>
          </p:cNvCxnSpPr>
          <p:nvPr/>
        </p:nvCxnSpPr>
        <p:spPr>
          <a:xfrm flipH="1">
            <a:off x="2568002" y="1926124"/>
            <a:ext cx="2062" cy="689767"/>
          </a:xfrm>
          <a:prstGeom prst="line">
            <a:avLst/>
          </a:prstGeom>
          <a:ln w="12700"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Content Placeholder 2">
            <a:extLst>
              <a:ext uri="{FF2B5EF4-FFF2-40B4-BE49-F238E27FC236}">
                <a16:creationId xmlns:a16="http://schemas.microsoft.com/office/drawing/2014/main" id="{C7E4E476-E4AC-E649-A8C1-DF65BD6C27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064" y="764703"/>
            <a:ext cx="8783673" cy="5680231"/>
          </a:xfrm>
        </p:spPr>
        <p:txBody>
          <a:bodyPr tIns="108000" bIns="108000"/>
          <a:lstStyle/>
          <a:p>
            <a:r>
              <a:rPr lang="en-US" sz="2400" b="1" dirty="0"/>
              <a:t>Key idea: </a:t>
            </a:r>
            <a:r>
              <a:rPr lang="en-US" sz="2400" dirty="0"/>
              <a:t>Reduce </a:t>
            </a:r>
            <a:r>
              <a:rPr lang="en-US" sz="2400" dirty="0">
                <a:solidFill>
                  <a:srgbClr val="C00000"/>
                </a:solidFill>
              </a:rPr>
              <a:t>read-timing parameters </a:t>
            </a:r>
            <a:r>
              <a:rPr lang="en-US" sz="2400" dirty="0"/>
              <a:t>for </a:t>
            </a:r>
            <a:r>
              <a:rPr lang="en-US" sz="2400" dirty="0">
                <a:solidFill>
                  <a:srgbClr val="C00000"/>
                </a:solidFill>
              </a:rPr>
              <a:t>every retry step</a:t>
            </a:r>
            <a:endParaRPr lang="en-CH" sz="2400" b="1" dirty="0">
              <a:solidFill>
                <a:srgbClr val="C00000"/>
              </a:solidFill>
            </a:endParaRPr>
          </a:p>
        </p:txBody>
      </p:sp>
      <p:cxnSp>
        <p:nvCxnSpPr>
          <p:cNvPr id="76" name="직선 연결선 102">
            <a:extLst>
              <a:ext uri="{FF2B5EF4-FFF2-40B4-BE49-F238E27FC236}">
                <a16:creationId xmlns:a16="http://schemas.microsoft.com/office/drawing/2014/main" id="{B9EDF43C-79BA-754D-AF5A-1E3990C9EDBC}"/>
              </a:ext>
            </a:extLst>
          </p:cNvPr>
          <p:cNvCxnSpPr>
            <a:cxnSpLocks/>
          </p:cNvCxnSpPr>
          <p:nvPr/>
        </p:nvCxnSpPr>
        <p:spPr>
          <a:xfrm>
            <a:off x="2912642" y="5052538"/>
            <a:ext cx="3020781" cy="0"/>
          </a:xfrm>
          <a:prstGeom prst="line">
            <a:avLst/>
          </a:prstGeom>
          <a:noFill/>
          <a:ln w="12700" cap="flat" cmpd="sng" algn="ctr">
            <a:solidFill>
              <a:schemeClr val="accent6"/>
            </a:solidFill>
            <a:prstDash val="dash"/>
            <a:miter lim="800000"/>
            <a:headEnd type="triangle" w="lg" len="lg"/>
            <a:tailEnd type="triangle" w="lg" len="lg"/>
          </a:ln>
          <a:effectLst/>
        </p:spPr>
      </p:cxnSp>
      <p:grpSp>
        <p:nvGrpSpPr>
          <p:cNvPr id="56" name="그룹 50">
            <a:extLst>
              <a:ext uri="{FF2B5EF4-FFF2-40B4-BE49-F238E27FC236}">
                <a16:creationId xmlns:a16="http://schemas.microsoft.com/office/drawing/2014/main" id="{2C97B421-A53A-7F45-99D7-4DF177BCED1C}"/>
              </a:ext>
            </a:extLst>
          </p:cNvPr>
          <p:cNvGrpSpPr/>
          <p:nvPr/>
        </p:nvGrpSpPr>
        <p:grpSpPr>
          <a:xfrm>
            <a:off x="5503871" y="4346075"/>
            <a:ext cx="429552" cy="404485"/>
            <a:chOff x="4795518" y="3830320"/>
            <a:chExt cx="1309089" cy="275440"/>
          </a:xfrm>
        </p:grpSpPr>
        <p:sp>
          <p:nvSpPr>
            <p:cNvPr id="58" name="직사각형 52">
              <a:extLst>
                <a:ext uri="{FF2B5EF4-FFF2-40B4-BE49-F238E27FC236}">
                  <a16:creationId xmlns:a16="http://schemas.microsoft.com/office/drawing/2014/main" id="{DCB6BCD1-2EBF-8C43-A163-694541B10DE6}"/>
                </a:ext>
              </a:extLst>
            </p:cNvPr>
            <p:cNvSpPr/>
            <p:nvPr/>
          </p:nvSpPr>
          <p:spPr>
            <a:xfrm>
              <a:off x="4795518" y="3830320"/>
              <a:ext cx="584200" cy="275440"/>
            </a:xfrm>
            <a:prstGeom prst="rect">
              <a:avLst/>
            </a:prstGeom>
            <a:solidFill>
              <a:srgbClr val="FFC000"/>
            </a:solidFill>
            <a:ln w="15875" cap="flat" cmpd="sng" algn="ctr">
              <a:solidFill>
                <a:schemeClr val="tx1"/>
              </a:solidFill>
              <a:prstDash val="solid"/>
              <a:miter lim="800000"/>
            </a:ln>
            <a:effectLst/>
          </p:spPr>
          <p:txBody>
            <a:bodyPr lIns="0" rIns="0"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endParaRPr>
            </a:p>
          </p:txBody>
        </p:sp>
        <p:sp>
          <p:nvSpPr>
            <p:cNvPr id="59" name="직사각형 53">
              <a:extLst>
                <a:ext uri="{FF2B5EF4-FFF2-40B4-BE49-F238E27FC236}">
                  <a16:creationId xmlns:a16="http://schemas.microsoft.com/office/drawing/2014/main" id="{F6412F78-A75E-4C41-A42B-FCD2B4ED9AA8}"/>
                </a:ext>
              </a:extLst>
            </p:cNvPr>
            <p:cNvSpPr/>
            <p:nvPr/>
          </p:nvSpPr>
          <p:spPr>
            <a:xfrm>
              <a:off x="5374634" y="3830320"/>
              <a:ext cx="729973" cy="275440"/>
            </a:xfrm>
            <a:prstGeom prst="rect">
              <a:avLst/>
            </a:prstGeom>
            <a:solidFill>
              <a:srgbClr val="ED7D31">
                <a:lumMod val="75000"/>
              </a:srgbClr>
            </a:solidFill>
            <a:ln w="15875" cap="flat" cmpd="sng" algn="ctr">
              <a:solidFill>
                <a:schemeClr val="tx1"/>
              </a:solidFill>
              <a:prstDash val="solid"/>
              <a:miter lim="800000"/>
            </a:ln>
            <a:effectLst/>
          </p:spPr>
          <p:txBody>
            <a:bodyPr lIns="0" rIns="0"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endParaRPr>
            </a:p>
          </p:txBody>
        </p:sp>
      </p:grpSp>
      <p:sp>
        <p:nvSpPr>
          <p:cNvPr id="74" name="TextBox 73">
            <a:extLst>
              <a:ext uri="{FF2B5EF4-FFF2-40B4-BE49-F238E27FC236}">
                <a16:creationId xmlns:a16="http://schemas.microsoft.com/office/drawing/2014/main" id="{DDA55A0B-BE8F-5243-857F-41C80FCAF1AC}"/>
              </a:ext>
            </a:extLst>
          </p:cNvPr>
          <p:cNvSpPr txBox="1"/>
          <p:nvPr/>
        </p:nvSpPr>
        <p:spPr>
          <a:xfrm>
            <a:off x="5693897" y="4300789"/>
            <a:ext cx="1791033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 latinLnBrk="0"/>
            <a:r>
              <a:rPr lang="en-US" sz="2400" b="1" i="1" dirty="0">
                <a:solidFill>
                  <a:srgbClr val="7030A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N</a:t>
            </a:r>
            <a:r>
              <a:rPr lang="en-US" sz="2400" b="1" baseline="-25000" dirty="0">
                <a:solidFill>
                  <a:srgbClr val="7030A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ERR</a:t>
            </a:r>
            <a:r>
              <a:rPr lang="en-US" sz="2400" b="1" i="1" dirty="0">
                <a:solidFill>
                  <a:srgbClr val="7030A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= 23</a:t>
            </a:r>
          </a:p>
        </p:txBody>
      </p:sp>
      <p:sp>
        <p:nvSpPr>
          <p:cNvPr id="121" name="TextBox 120">
            <a:extLst>
              <a:ext uri="{FF2B5EF4-FFF2-40B4-BE49-F238E27FC236}">
                <a16:creationId xmlns:a16="http://schemas.microsoft.com/office/drawing/2014/main" id="{20DEB8DB-E78C-F04D-A7F9-CF4B9DF3D77F}"/>
              </a:ext>
            </a:extLst>
          </p:cNvPr>
          <p:cNvSpPr txBox="1"/>
          <p:nvPr/>
        </p:nvSpPr>
        <p:spPr>
          <a:xfrm>
            <a:off x="5317052" y="1582747"/>
            <a:ext cx="3953635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 latinLnBrk="0"/>
            <a:r>
              <a:rPr lang="en-US" sz="2400" b="1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ECC Capability</a:t>
            </a:r>
            <a:r>
              <a:rPr lang="en-US" sz="2400" b="1" i="1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C</a:t>
            </a:r>
            <a:r>
              <a:rPr lang="en-US" sz="2400" b="1" baseline="-25000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ECC</a:t>
            </a:r>
            <a:r>
              <a:rPr lang="en-US" sz="2400" b="1" i="1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= 72</a:t>
            </a:r>
          </a:p>
        </p:txBody>
      </p:sp>
      <p:sp>
        <p:nvSpPr>
          <p:cNvPr id="62" name="직사각형 46">
            <a:extLst>
              <a:ext uri="{FF2B5EF4-FFF2-40B4-BE49-F238E27FC236}">
                <a16:creationId xmlns:a16="http://schemas.microsoft.com/office/drawing/2014/main" id="{D5625524-C19D-C54E-9AA8-8266217E6CE6}"/>
              </a:ext>
            </a:extLst>
          </p:cNvPr>
          <p:cNvSpPr/>
          <p:nvPr/>
        </p:nvSpPr>
        <p:spPr>
          <a:xfrm>
            <a:off x="2899840" y="2790101"/>
            <a:ext cx="670560" cy="404485"/>
          </a:xfrm>
          <a:prstGeom prst="rect">
            <a:avLst/>
          </a:prstGeom>
          <a:solidFill>
            <a:srgbClr val="FFC1B3"/>
          </a:solidFill>
          <a:ln w="15875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lIns="0" rIns="0"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ea typeface="맑은 고딕" panose="020B0503020000020004" pitchFamily="34" charset="-127"/>
              <a:cs typeface="Courier New" panose="02070309020205020404" pitchFamily="49" charset="0"/>
            </a:endParaRPr>
          </a:p>
        </p:txBody>
      </p:sp>
      <p:sp>
        <p:nvSpPr>
          <p:cNvPr id="63" name="직사각형 46">
            <a:extLst>
              <a:ext uri="{FF2B5EF4-FFF2-40B4-BE49-F238E27FC236}">
                <a16:creationId xmlns:a16="http://schemas.microsoft.com/office/drawing/2014/main" id="{D2E717D5-8E75-A245-BBED-B09CC2DB3311}"/>
              </a:ext>
            </a:extLst>
          </p:cNvPr>
          <p:cNvSpPr/>
          <p:nvPr/>
        </p:nvSpPr>
        <p:spPr>
          <a:xfrm>
            <a:off x="3572355" y="3196115"/>
            <a:ext cx="670560" cy="404485"/>
          </a:xfrm>
          <a:prstGeom prst="rect">
            <a:avLst/>
          </a:prstGeom>
          <a:solidFill>
            <a:srgbClr val="FFC1B3"/>
          </a:solidFill>
          <a:ln w="15875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lIns="0" rIns="0"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ea typeface="맑은 고딕" panose="020B0503020000020004" pitchFamily="34" charset="-127"/>
              <a:cs typeface="Courier New" panose="02070309020205020404" pitchFamily="49" charset="0"/>
            </a:endParaRPr>
          </a:p>
        </p:txBody>
      </p:sp>
      <p:sp>
        <p:nvSpPr>
          <p:cNvPr id="81" name="직사각형 46">
            <a:extLst>
              <a:ext uri="{FF2B5EF4-FFF2-40B4-BE49-F238E27FC236}">
                <a16:creationId xmlns:a16="http://schemas.microsoft.com/office/drawing/2014/main" id="{1838B667-90ED-DC49-B983-093BFCDBC0DC}"/>
              </a:ext>
            </a:extLst>
          </p:cNvPr>
          <p:cNvSpPr/>
          <p:nvPr/>
        </p:nvSpPr>
        <p:spPr>
          <a:xfrm>
            <a:off x="4843099" y="4347061"/>
            <a:ext cx="670560" cy="404485"/>
          </a:xfrm>
          <a:prstGeom prst="rect">
            <a:avLst/>
          </a:prstGeom>
          <a:solidFill>
            <a:srgbClr val="FFC1B3"/>
          </a:solidFill>
          <a:ln w="15875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lIns="0" rIns="0"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ea typeface="맑은 고딕" panose="020B0503020000020004" pitchFamily="34" charset="-127"/>
              <a:cs typeface="Courier New" panose="02070309020205020404" pitchFamily="49" charset="0"/>
            </a:endParaRPr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0A238F79-B2E5-7F49-A52B-D450038E9BD1}"/>
              </a:ext>
            </a:extLst>
          </p:cNvPr>
          <p:cNvSpPr txBox="1"/>
          <p:nvPr/>
        </p:nvSpPr>
        <p:spPr>
          <a:xfrm>
            <a:off x="3003743" y="3770456"/>
            <a:ext cx="1118742" cy="738664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 anchor="ctr">
            <a:spAutoFit/>
          </a:bodyPr>
          <a:lstStyle/>
          <a:p>
            <a:pPr algn="ctr" defTabSz="457200"/>
            <a:r>
              <a:rPr lang="el-GR" sz="24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ρ</a:t>
            </a:r>
            <a:r>
              <a:rPr lang="en-US" altLang="ko-KR" sz="2400" b="1" i="1" kern="0" dirty="0">
                <a:solidFill>
                  <a:srgbClr val="C00000"/>
                </a:solidFill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rPr>
              <a:t>×</a:t>
            </a:r>
            <a:r>
              <a:rPr lang="en-US" altLang="ko-KR" sz="2400" b="1" i="1" kern="0" dirty="0">
                <a:solidFill>
                  <a:srgbClr val="C00000"/>
                </a:solidFill>
                <a:latin typeface="Cambria" panose="02040503050406030204" pitchFamily="18" charset="0"/>
                <a:ea typeface="맑은 고딕" panose="020B0503020000020004" pitchFamily="34" charset="-127"/>
                <a:cs typeface="Courier New" panose="02070309020205020404" pitchFamily="49" charset="0"/>
              </a:rPr>
              <a:t> </a:t>
            </a:r>
            <a:r>
              <a:rPr lang="en-US" altLang="ko-KR" sz="2400" b="1" dirty="0" err="1">
                <a:solidFill>
                  <a:srgbClr val="C00000"/>
                </a:solidFill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rPr>
              <a:t>tR</a:t>
            </a:r>
            <a:br>
              <a:rPr lang="en-US" altLang="ko-KR" sz="2400" b="1" dirty="0">
                <a:solidFill>
                  <a:srgbClr val="C00000"/>
                </a:solidFill>
                <a:latin typeface="Cambria" panose="02040503050406030204" pitchFamily="18" charset="0"/>
                <a:ea typeface="맑은 고딕" panose="020B0503020000020004" pitchFamily="34" charset="-127"/>
                <a:cs typeface="Times New Roman" panose="02020603050405020304" pitchFamily="18" charset="0"/>
              </a:rPr>
            </a:br>
            <a:r>
              <a:rPr lang="en-US" altLang="ko-KR" sz="2400" b="1" i="1" dirty="0">
                <a:solidFill>
                  <a:srgbClr val="C00000"/>
                </a:solidFill>
                <a:latin typeface="Cambria" panose="02040503050406030204" pitchFamily="18" charset="0"/>
                <a:ea typeface="맑은 고딕" panose="020B0503020000020004" pitchFamily="34" charset="-127"/>
                <a:cs typeface="Times New Roman" panose="02020603050405020304" pitchFamily="18" charset="0"/>
              </a:rPr>
              <a:t>(0&lt;</a:t>
            </a:r>
            <a:r>
              <a:rPr lang="el-GR" sz="24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ρ</a:t>
            </a:r>
            <a:r>
              <a:rPr lang="en-US" sz="2400" b="1" i="1" dirty="0">
                <a:solidFill>
                  <a:srgbClr val="C0000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&lt;1)</a:t>
            </a:r>
            <a:endParaRPr lang="ko-KR" altLang="en-US" sz="2400" b="1" i="1" dirty="0">
              <a:solidFill>
                <a:srgbClr val="C00000"/>
              </a:solidFill>
              <a:latin typeface="Cambria" panose="02040503050406030204" pitchFamily="18" charset="0"/>
              <a:ea typeface="맑은 고딕" panose="020B0503020000020004" pitchFamily="34" charset="-127"/>
              <a:cs typeface="Calibri" panose="020F0502020204030204" pitchFamily="34" charset="0"/>
            </a:endParaRPr>
          </a:p>
        </p:txBody>
      </p:sp>
      <p:cxnSp>
        <p:nvCxnSpPr>
          <p:cNvPr id="102" name="Straight Connector 101">
            <a:extLst>
              <a:ext uri="{FF2B5EF4-FFF2-40B4-BE49-F238E27FC236}">
                <a16:creationId xmlns:a16="http://schemas.microsoft.com/office/drawing/2014/main" id="{A9573700-15F0-E241-BA6B-2E6066B30FA3}"/>
              </a:ext>
            </a:extLst>
          </p:cNvPr>
          <p:cNvCxnSpPr>
            <a:cxnSpLocks/>
          </p:cNvCxnSpPr>
          <p:nvPr/>
        </p:nvCxnSpPr>
        <p:spPr>
          <a:xfrm flipH="1" flipV="1">
            <a:off x="3258187" y="2996769"/>
            <a:ext cx="70452" cy="787307"/>
          </a:xfrm>
          <a:prstGeom prst="line">
            <a:avLst/>
          </a:prstGeom>
          <a:ln w="12700">
            <a:solidFill>
              <a:srgbClr val="C00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Connector 103">
            <a:extLst>
              <a:ext uri="{FF2B5EF4-FFF2-40B4-BE49-F238E27FC236}">
                <a16:creationId xmlns:a16="http://schemas.microsoft.com/office/drawing/2014/main" id="{03639BDA-9582-964E-A053-CF3CCAE5C22E}"/>
              </a:ext>
            </a:extLst>
          </p:cNvPr>
          <p:cNvCxnSpPr>
            <a:cxnSpLocks/>
          </p:cNvCxnSpPr>
          <p:nvPr/>
        </p:nvCxnSpPr>
        <p:spPr>
          <a:xfrm flipV="1">
            <a:off x="3701939" y="3395239"/>
            <a:ext cx="206844" cy="384990"/>
          </a:xfrm>
          <a:prstGeom prst="line">
            <a:avLst/>
          </a:prstGeom>
          <a:ln w="12700">
            <a:solidFill>
              <a:srgbClr val="C00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Straight Connector 104">
            <a:extLst>
              <a:ext uri="{FF2B5EF4-FFF2-40B4-BE49-F238E27FC236}">
                <a16:creationId xmlns:a16="http://schemas.microsoft.com/office/drawing/2014/main" id="{801B264E-247D-1F4D-A622-61CA76259333}"/>
              </a:ext>
            </a:extLst>
          </p:cNvPr>
          <p:cNvCxnSpPr>
            <a:cxnSpLocks/>
          </p:cNvCxnSpPr>
          <p:nvPr/>
        </p:nvCxnSpPr>
        <p:spPr>
          <a:xfrm>
            <a:off x="4155339" y="4084409"/>
            <a:ext cx="582503" cy="53905"/>
          </a:xfrm>
          <a:prstGeom prst="line">
            <a:avLst/>
          </a:prstGeom>
          <a:ln w="12700">
            <a:solidFill>
              <a:srgbClr val="C00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Connector 105">
            <a:extLst>
              <a:ext uri="{FF2B5EF4-FFF2-40B4-BE49-F238E27FC236}">
                <a16:creationId xmlns:a16="http://schemas.microsoft.com/office/drawing/2014/main" id="{35270CE7-1B21-3B45-B4DA-CE707A7E492B}"/>
              </a:ext>
            </a:extLst>
          </p:cNvPr>
          <p:cNvCxnSpPr>
            <a:cxnSpLocks/>
          </p:cNvCxnSpPr>
          <p:nvPr/>
        </p:nvCxnSpPr>
        <p:spPr>
          <a:xfrm>
            <a:off x="4155339" y="4246782"/>
            <a:ext cx="1014406" cy="300830"/>
          </a:xfrm>
          <a:prstGeom prst="line">
            <a:avLst/>
          </a:prstGeom>
          <a:ln w="12700">
            <a:solidFill>
              <a:srgbClr val="C00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TextBox 64">
            <a:extLst>
              <a:ext uri="{FF2B5EF4-FFF2-40B4-BE49-F238E27FC236}">
                <a16:creationId xmlns:a16="http://schemas.microsoft.com/office/drawing/2014/main" id="{6779296D-01B0-7341-9AE5-A3FE41C8AE9F}"/>
              </a:ext>
            </a:extLst>
          </p:cNvPr>
          <p:cNvSpPr txBox="1"/>
          <p:nvPr/>
        </p:nvSpPr>
        <p:spPr>
          <a:xfrm>
            <a:off x="3765861" y="4857207"/>
            <a:ext cx="1290747" cy="369332"/>
          </a:xfrm>
          <a:prstGeom prst="rect">
            <a:avLst/>
          </a:prstGeom>
          <a:solidFill>
            <a:sysClr val="window" lastClr="FFFFFF"/>
          </a:solidFill>
        </p:spPr>
        <p:txBody>
          <a:bodyPr wrap="square" lIns="0" tIns="0" rIns="0" bIns="0" rtlCol="0" anchor="ctr">
            <a:spAutoFit/>
          </a:bodyPr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2400" b="1" i="0" u="none" strike="noStrike" kern="0" cap="none" spc="0" normalizeH="0" baseline="0" noProof="0" dirty="0" err="1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rPr>
              <a:t>tRETRY</a:t>
            </a:r>
            <a:r>
              <a:rPr kumimoji="0" lang="en-US" altLang="ko-KR" sz="2400" b="1" i="0" u="none" strike="noStrike" kern="0" cap="none" spc="0" normalizeH="0" baseline="0" noProof="0" dirty="0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rPr>
              <a:t>’</a:t>
            </a:r>
            <a:endParaRPr kumimoji="0" lang="ko-KR" altLang="en-US" sz="2400" b="1" i="0" u="none" strike="noStrike" kern="0" cap="none" spc="0" normalizeH="0" baseline="0" noProof="0" dirty="0">
              <a:ln>
                <a:noFill/>
              </a:ln>
              <a:solidFill>
                <a:schemeClr val="accent6"/>
              </a:solidFill>
              <a:effectLst/>
              <a:uLnTx/>
              <a:uFillTx/>
              <a:latin typeface="Courier New" panose="02070309020205020404" pitchFamily="49" charset="0"/>
              <a:ea typeface="맑은 고딕" panose="020B0503020000020004" pitchFamily="34" charset="-127"/>
              <a:cs typeface="Courier New" panose="02070309020205020404" pitchFamily="49" charset="0"/>
            </a:endParaRP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EB77630E-36C3-3143-9A2C-AA04EB9A8D6C}"/>
              </a:ext>
            </a:extLst>
          </p:cNvPr>
          <p:cNvSpPr txBox="1"/>
          <p:nvPr/>
        </p:nvSpPr>
        <p:spPr>
          <a:xfrm>
            <a:off x="2686288" y="5207955"/>
            <a:ext cx="3504296" cy="369332"/>
          </a:xfrm>
          <a:prstGeom prst="rect">
            <a:avLst/>
          </a:prstGeom>
          <a:solidFill>
            <a:sysClr val="window" lastClr="FFFFFF"/>
          </a:solidFill>
        </p:spPr>
        <p:txBody>
          <a:bodyPr wrap="square" lIns="0" tIns="0" rIns="0" bIns="0" rtlCol="0" anchor="ctr">
            <a:spAutoFit/>
          </a:bodyPr>
          <a:lstStyle/>
          <a:p>
            <a:pPr algn="ctr" defTabSz="457200">
              <a:defRPr/>
            </a:pPr>
            <a:r>
              <a:rPr kumimoji="0" lang="en-US" altLang="ko-KR" sz="2400" b="1" i="1" u="none" strike="noStrike" kern="0" cap="none" spc="0" normalizeH="0" baseline="0" noProof="0" dirty="0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rPr>
              <a:t>=</a:t>
            </a:r>
            <a:r>
              <a:rPr kumimoji="0" lang="en-US" altLang="ko-KR" sz="2400" b="1" i="1" u="none" strike="noStrike" kern="0" cap="none" spc="0" normalizeH="0" baseline="0" noProof="0" dirty="0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latin typeface="Helvetica" pitchFamily="2" charset="0"/>
                <a:ea typeface="맑은 고딕" panose="020B0503020000020004" pitchFamily="34" charset="-127"/>
                <a:cs typeface="Courier New" panose="02070309020205020404" pitchFamily="49" charset="0"/>
              </a:rPr>
              <a:t> </a:t>
            </a:r>
            <a:r>
              <a:rPr lang="en-US" altLang="ko-KR" sz="2400" b="1" i="1" kern="0" dirty="0">
                <a:solidFill>
                  <a:schemeClr val="accent6"/>
                </a:solidFill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rPr>
              <a:t>N×</a:t>
            </a:r>
            <a:r>
              <a:rPr lang="el-GR" sz="2400" b="1" i="1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ρ</a:t>
            </a:r>
            <a:r>
              <a:rPr lang="en-US" altLang="ko-KR" sz="2400" b="1" i="1" kern="0" dirty="0">
                <a:solidFill>
                  <a:schemeClr val="accent6"/>
                </a:solidFill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rPr>
              <a:t>×</a:t>
            </a:r>
            <a:r>
              <a:rPr kumimoji="0" lang="en-US" altLang="ko-KR" sz="2400" b="1" i="0" u="none" strike="noStrike" kern="0" cap="none" spc="0" normalizeH="0" baseline="0" noProof="0" dirty="0" err="1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rPr>
              <a:t>tR+tDMA</a:t>
            </a:r>
            <a:r>
              <a:rPr lang="en-US" altLang="ko-KR" sz="2400" b="1" kern="0" dirty="0">
                <a:solidFill>
                  <a:schemeClr val="accent6"/>
                </a:solidFill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rPr>
              <a:t>+</a:t>
            </a:r>
            <a:r>
              <a:rPr lang="en-US" altLang="ko-KR" sz="2400" b="1" kern="0" dirty="0" err="1">
                <a:solidFill>
                  <a:schemeClr val="accent6"/>
                </a:solidFill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rPr>
              <a:t>tECC</a:t>
            </a:r>
            <a:endParaRPr kumimoji="0" lang="ko-KR" altLang="en-US" sz="2400" b="1" i="0" u="none" strike="noStrike" kern="0" cap="none" spc="0" normalizeH="0" baseline="0" noProof="0" dirty="0">
              <a:ln>
                <a:noFill/>
              </a:ln>
              <a:solidFill>
                <a:schemeClr val="accent6"/>
              </a:solidFill>
              <a:effectLst/>
              <a:uLnTx/>
              <a:uFillTx/>
              <a:latin typeface="Courier New" panose="02070309020205020404" pitchFamily="49" charset="0"/>
              <a:ea typeface="맑은 고딕" panose="020B0503020000020004" pitchFamily="34" charset="-127"/>
              <a:cs typeface="Courier New" panose="02070309020205020404" pitchFamily="49" charset="0"/>
            </a:endParaRPr>
          </a:p>
        </p:txBody>
      </p:sp>
      <p:cxnSp>
        <p:nvCxnSpPr>
          <p:cNvPr id="90" name="직선 연결선 102">
            <a:extLst>
              <a:ext uri="{FF2B5EF4-FFF2-40B4-BE49-F238E27FC236}">
                <a16:creationId xmlns:a16="http://schemas.microsoft.com/office/drawing/2014/main" id="{B4A17B9C-9169-B448-983B-9CAF318B59E6}"/>
              </a:ext>
            </a:extLst>
          </p:cNvPr>
          <p:cNvCxnSpPr>
            <a:cxnSpLocks/>
          </p:cNvCxnSpPr>
          <p:nvPr/>
        </p:nvCxnSpPr>
        <p:spPr>
          <a:xfrm>
            <a:off x="5933423" y="5052538"/>
            <a:ext cx="792999" cy="0"/>
          </a:xfrm>
          <a:prstGeom prst="line">
            <a:avLst/>
          </a:prstGeom>
          <a:noFill/>
          <a:ln w="12700" cap="flat" cmpd="sng" algn="ctr">
            <a:solidFill>
              <a:srgbClr val="00B0F0"/>
            </a:solidFill>
            <a:prstDash val="dash"/>
            <a:miter lim="800000"/>
            <a:headEnd type="triangle" w="lg" len="lg"/>
            <a:tailEnd type="triangle" w="lg" len="lg"/>
          </a:ln>
          <a:effectLst/>
        </p:spPr>
      </p:cxnSp>
      <p:sp>
        <p:nvSpPr>
          <p:cNvPr id="80" name="TextBox 79">
            <a:extLst>
              <a:ext uri="{FF2B5EF4-FFF2-40B4-BE49-F238E27FC236}">
                <a16:creationId xmlns:a16="http://schemas.microsoft.com/office/drawing/2014/main" id="{7E35397B-F371-FB47-93F6-5CF39C2B4FBD}"/>
              </a:ext>
            </a:extLst>
          </p:cNvPr>
          <p:cNvSpPr txBox="1"/>
          <p:nvPr/>
        </p:nvSpPr>
        <p:spPr>
          <a:xfrm>
            <a:off x="3637223" y="2335700"/>
            <a:ext cx="1791033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400" b="1" i="1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+</a:t>
            </a:r>
            <a:r>
              <a:rPr lang="el-GR" sz="24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α</a:t>
            </a:r>
            <a:r>
              <a:rPr lang="en-US" sz="2400" b="1" i="1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C9F2954C-1648-6F4F-B808-6267E0951F88}"/>
              </a:ext>
            </a:extLst>
          </p:cNvPr>
          <p:cNvSpPr txBox="1"/>
          <p:nvPr/>
        </p:nvSpPr>
        <p:spPr>
          <a:xfrm>
            <a:off x="4738380" y="2717610"/>
            <a:ext cx="1791033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400" b="1" i="1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+</a:t>
            </a:r>
            <a:r>
              <a:rPr lang="el-GR" sz="24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α</a:t>
            </a:r>
            <a:r>
              <a:rPr lang="en-US" sz="2400" b="1" i="1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E48EE4A4-383C-B74C-92CD-89E7AF7D026C}"/>
              </a:ext>
            </a:extLst>
          </p:cNvPr>
          <p:cNvSpPr txBox="1"/>
          <p:nvPr/>
        </p:nvSpPr>
        <p:spPr>
          <a:xfrm>
            <a:off x="5436689" y="3140533"/>
            <a:ext cx="1791033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400" b="1" i="1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+</a:t>
            </a:r>
            <a:r>
              <a:rPr lang="el-GR" sz="24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α</a:t>
            </a:r>
            <a:r>
              <a:rPr lang="en-US" sz="2400" b="1" i="1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74713712-C5BD-3548-B559-3E7974008E8F}"/>
              </a:ext>
            </a:extLst>
          </p:cNvPr>
          <p:cNvSpPr txBox="1"/>
          <p:nvPr/>
        </p:nvSpPr>
        <p:spPr>
          <a:xfrm>
            <a:off x="5960404" y="3878643"/>
            <a:ext cx="1791033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400" b="1" i="1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+</a:t>
            </a:r>
            <a:r>
              <a:rPr lang="el-GR" sz="24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α</a:t>
            </a:r>
            <a:r>
              <a:rPr lang="en-US" sz="2400" b="1" i="1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107" name="TextBox 106">
            <a:extLst>
              <a:ext uri="{FF2B5EF4-FFF2-40B4-BE49-F238E27FC236}">
                <a16:creationId xmlns:a16="http://schemas.microsoft.com/office/drawing/2014/main" id="{769EF7BC-11D6-264F-A740-0A24D8ADE186}"/>
              </a:ext>
            </a:extLst>
          </p:cNvPr>
          <p:cNvSpPr txBox="1"/>
          <p:nvPr/>
        </p:nvSpPr>
        <p:spPr>
          <a:xfrm>
            <a:off x="6476208" y="4287455"/>
            <a:ext cx="1791033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400" b="1" i="1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+</a:t>
            </a:r>
            <a:r>
              <a:rPr lang="el-GR" sz="24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α</a:t>
            </a:r>
            <a:r>
              <a:rPr lang="en-US" sz="2400" b="1" i="1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109" name="TextBox 108">
            <a:extLst>
              <a:ext uri="{FF2B5EF4-FFF2-40B4-BE49-F238E27FC236}">
                <a16:creationId xmlns:a16="http://schemas.microsoft.com/office/drawing/2014/main" id="{285E3143-7B9E-2440-97DD-1146951B0AA8}"/>
              </a:ext>
            </a:extLst>
          </p:cNvPr>
          <p:cNvSpPr txBox="1"/>
          <p:nvPr/>
        </p:nvSpPr>
        <p:spPr>
          <a:xfrm>
            <a:off x="4749874" y="2385726"/>
            <a:ext cx="2630438" cy="369332"/>
          </a:xfrm>
          <a:prstGeom prst="rect">
            <a:avLst/>
          </a:prstGeom>
          <a:noFill/>
        </p:spPr>
        <p:txBody>
          <a:bodyPr wrap="square" lIns="72000" tIns="0" rIns="0" bIns="0" rtlCol="0" anchor="ctr">
            <a:spAutoFit/>
          </a:bodyPr>
          <a:lstStyle/>
          <a:p>
            <a:pPr algn="ctr" defTabSz="457200"/>
            <a:r>
              <a:rPr lang="en-US" altLang="ko-KR" sz="2400" b="1" i="1" dirty="0">
                <a:solidFill>
                  <a:srgbClr val="C00000"/>
                </a:solidFill>
                <a:latin typeface="Cambria" panose="02040503050406030204" pitchFamily="18" charset="0"/>
                <a:ea typeface="맑은 고딕" panose="020B0503020000020004" pitchFamily="34" charset="-127"/>
                <a:cs typeface="Times New Roman" panose="02020603050405020304" pitchFamily="18" charset="0"/>
              </a:rPr>
              <a:t>(additional errors)</a:t>
            </a:r>
            <a:endParaRPr lang="ko-KR" altLang="en-US" sz="2400" b="1" i="1" dirty="0">
              <a:solidFill>
                <a:srgbClr val="C00000"/>
              </a:solidFill>
              <a:latin typeface="Calibri" panose="020F0502020204030204" pitchFamily="34" charset="0"/>
              <a:ea typeface="맑은 고딕" panose="020B0503020000020004" pitchFamily="34" charset="-127"/>
              <a:cs typeface="Calibri" panose="020F0502020204030204" pitchFamily="34" charset="0"/>
            </a:endParaRPr>
          </a:p>
        </p:txBody>
      </p:sp>
      <p:sp>
        <p:nvSpPr>
          <p:cNvPr id="112" name="TextBox 111">
            <a:extLst>
              <a:ext uri="{FF2B5EF4-FFF2-40B4-BE49-F238E27FC236}">
                <a16:creationId xmlns:a16="http://schemas.microsoft.com/office/drawing/2014/main" id="{EA3F2159-7619-0D43-BC46-390C509E2368}"/>
              </a:ext>
            </a:extLst>
          </p:cNvPr>
          <p:cNvSpPr txBox="1"/>
          <p:nvPr/>
        </p:nvSpPr>
        <p:spPr>
          <a:xfrm>
            <a:off x="6012160" y="4850576"/>
            <a:ext cx="2630438" cy="738664"/>
          </a:xfrm>
          <a:prstGeom prst="rect">
            <a:avLst/>
          </a:prstGeom>
          <a:noFill/>
        </p:spPr>
        <p:txBody>
          <a:bodyPr wrap="square" lIns="72000" tIns="0" rIns="0" bIns="0" rtlCol="0" anchor="ctr">
            <a:spAutoFit/>
          </a:bodyPr>
          <a:lstStyle/>
          <a:p>
            <a:pPr algn="ctr" defTabSz="457200"/>
            <a:r>
              <a:rPr lang="en-US" altLang="ko-KR" sz="2400" b="1" i="1" dirty="0">
                <a:solidFill>
                  <a:srgbClr val="00B0F0"/>
                </a:solidFill>
                <a:latin typeface="Cambria" panose="02040503050406030204" pitchFamily="18" charset="0"/>
                <a:ea typeface="맑은 고딕" panose="020B0503020000020004" pitchFamily="34" charset="-127"/>
                <a:cs typeface="Times New Roman" panose="02020603050405020304" pitchFamily="18" charset="0"/>
              </a:rPr>
              <a:t>Latency</a:t>
            </a:r>
            <a:br>
              <a:rPr lang="en-US" altLang="ko-KR" sz="2400" b="1" i="1" dirty="0">
                <a:solidFill>
                  <a:srgbClr val="00B0F0"/>
                </a:solidFill>
                <a:latin typeface="Cambria" panose="02040503050406030204" pitchFamily="18" charset="0"/>
                <a:ea typeface="맑은 고딕" panose="020B0503020000020004" pitchFamily="34" charset="-127"/>
                <a:cs typeface="Times New Roman" panose="02020603050405020304" pitchFamily="18" charset="0"/>
              </a:rPr>
            </a:br>
            <a:r>
              <a:rPr lang="en-US" altLang="ko-KR" sz="2400" b="1" i="1" dirty="0">
                <a:solidFill>
                  <a:srgbClr val="00B0F0"/>
                </a:solidFill>
                <a:latin typeface="Cambria" panose="02040503050406030204" pitchFamily="18" charset="0"/>
                <a:ea typeface="맑은 고딕" panose="020B0503020000020004" pitchFamily="34" charset="-127"/>
                <a:cs typeface="Times New Roman" panose="02020603050405020304" pitchFamily="18" charset="0"/>
              </a:rPr>
              <a:t>reduction</a:t>
            </a:r>
            <a:endParaRPr lang="ko-KR" altLang="en-US" sz="2400" b="1" i="1" dirty="0">
              <a:solidFill>
                <a:srgbClr val="00B0F0"/>
              </a:solidFill>
              <a:latin typeface="Calibri" panose="020F0502020204030204" pitchFamily="34" charset="0"/>
              <a:ea typeface="맑은 고딕" panose="020B0503020000020004" pitchFamily="34" charset="-127"/>
              <a:cs typeface="Calibri" panose="020F0502020204030204" pitchFamily="34" charset="0"/>
            </a:endParaRPr>
          </a:p>
        </p:txBody>
      </p:sp>
      <p:sp>
        <p:nvSpPr>
          <p:cNvPr id="108" name="Rectangle 107">
            <a:extLst>
              <a:ext uri="{FF2B5EF4-FFF2-40B4-BE49-F238E27FC236}">
                <a16:creationId xmlns:a16="http://schemas.microsoft.com/office/drawing/2014/main" id="{15F192DB-6DC4-6C49-9372-2BAD6608BA5F}"/>
              </a:ext>
            </a:extLst>
          </p:cNvPr>
          <p:cNvSpPr/>
          <p:nvPr/>
        </p:nvSpPr>
        <p:spPr>
          <a:xfrm>
            <a:off x="-3093" y="5230293"/>
            <a:ext cx="9144000" cy="1223043"/>
          </a:xfrm>
          <a:prstGeom prst="rect">
            <a:avLst/>
          </a:prstGeom>
          <a:solidFill>
            <a:srgbClr val="FFEEE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Helvetica" pitchFamily="2" charset="0"/>
              </a:rPr>
              <a:t>Needs to </a:t>
            </a:r>
            <a:r>
              <a:rPr lang="en-US" sz="3200" dirty="0">
                <a:solidFill>
                  <a:srgbClr val="C00000"/>
                </a:solidFill>
                <a:latin typeface="Helvetica" pitchFamily="2" charset="0"/>
              </a:rPr>
              <a:t>ensure</a:t>
            </a:r>
            <a:r>
              <a:rPr lang="en-US" sz="3200" dirty="0">
                <a:solidFill>
                  <a:schemeClr val="tx1"/>
                </a:solidFill>
                <a:latin typeface="Helvetica" pitchFamily="2" charset="0"/>
              </a:rPr>
              <a:t> that</a:t>
            </a:r>
            <a:br>
              <a:rPr lang="en-US" sz="3200" dirty="0">
                <a:solidFill>
                  <a:schemeClr val="tx1"/>
                </a:solidFill>
                <a:latin typeface="Helvetica" pitchFamily="2" charset="0"/>
              </a:rPr>
            </a:br>
            <a:r>
              <a:rPr lang="en-US" sz="3200" dirty="0">
                <a:solidFill>
                  <a:srgbClr val="C00000"/>
                </a:solidFill>
                <a:latin typeface="Helvetica" pitchFamily="2" charset="0"/>
              </a:rPr>
              <a:t># of additional errors &lt; ECC margin </a:t>
            </a:r>
            <a:endParaRPr lang="en-CH" sz="3200" dirty="0">
              <a:solidFill>
                <a:srgbClr val="C00000"/>
              </a:solidFill>
              <a:latin typeface="Helvetica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886464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BE7EF8-FE21-AC41-8477-1B38177E77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H" dirty="0"/>
              <a:t>Executive 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67839C-6305-144D-8EA1-04C99F0CCE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2134" y="764703"/>
            <a:ext cx="8739732" cy="5680231"/>
          </a:xfrm>
        </p:spPr>
        <p:txBody>
          <a:bodyPr/>
          <a:lstStyle/>
          <a:p>
            <a:r>
              <a:rPr lang="en-CH" b="1" u="sng" dirty="0">
                <a:solidFill>
                  <a:srgbClr val="C00000"/>
                </a:solidFill>
              </a:rPr>
              <a:t>Problem:</a:t>
            </a:r>
            <a:r>
              <a:rPr lang="en-CH" dirty="0"/>
              <a:t> </a:t>
            </a:r>
            <a:r>
              <a:rPr lang="en-CH" dirty="0">
                <a:solidFill>
                  <a:srgbClr val="C00000"/>
                </a:solidFill>
              </a:rPr>
              <a:t>Long read latency </a:t>
            </a:r>
            <a:r>
              <a:rPr lang="en-CH" dirty="0"/>
              <a:t>in modern SSDs due to </a:t>
            </a:r>
            <a:r>
              <a:rPr lang="en-CH" dirty="0">
                <a:solidFill>
                  <a:srgbClr val="C00000"/>
                </a:solidFill>
              </a:rPr>
              <a:t>read-retry</a:t>
            </a:r>
          </a:p>
          <a:p>
            <a:pPr lvl="1"/>
            <a:r>
              <a:rPr lang="en-CH" dirty="0">
                <a:solidFill>
                  <a:srgbClr val="C00000"/>
                </a:solidFill>
              </a:rPr>
              <a:t>Multiple retry steps </a:t>
            </a:r>
            <a:r>
              <a:rPr lang="en-CH" dirty="0"/>
              <a:t>required to read an erroneous page</a:t>
            </a:r>
          </a:p>
          <a:p>
            <a:pPr lvl="1"/>
            <a:r>
              <a:rPr lang="en-CH" dirty="0"/>
              <a:t>Read-retry</a:t>
            </a:r>
            <a:r>
              <a:rPr lang="en-CH" dirty="0">
                <a:solidFill>
                  <a:srgbClr val="C00000"/>
                </a:solidFill>
              </a:rPr>
              <a:t> frequently occurs </a:t>
            </a:r>
            <a:r>
              <a:rPr lang="en-CH" dirty="0"/>
              <a:t>in modern NAND flash memory</a:t>
            </a:r>
          </a:p>
          <a:p>
            <a:pPr lvl="1"/>
            <a:endParaRPr lang="en-CH" dirty="0"/>
          </a:p>
          <a:p>
            <a:r>
              <a:rPr lang="en-CH" b="1" u="sng" dirty="0">
                <a:solidFill>
                  <a:srgbClr val="0070C0"/>
                </a:solidFill>
              </a:rPr>
              <a:t>Goal:</a:t>
            </a:r>
            <a:r>
              <a:rPr lang="en-CH" dirty="0"/>
              <a:t> Reduce the </a:t>
            </a:r>
            <a:r>
              <a:rPr lang="en-CH" dirty="0">
                <a:solidFill>
                  <a:srgbClr val="0070C0"/>
                </a:solidFill>
              </a:rPr>
              <a:t>latency</a:t>
            </a:r>
            <a:r>
              <a:rPr lang="en-CH" dirty="0"/>
              <a:t> of each read-retry operation</a:t>
            </a:r>
          </a:p>
          <a:p>
            <a:endParaRPr lang="en-CH" dirty="0"/>
          </a:p>
          <a:p>
            <a:r>
              <a:rPr lang="en-CH" b="1" u="sng" dirty="0">
                <a:solidFill>
                  <a:schemeClr val="accent6"/>
                </a:solidFill>
              </a:rPr>
              <a:t>Key Ideas:</a:t>
            </a:r>
            <a:endParaRPr lang="en-CH" dirty="0">
              <a:solidFill>
                <a:schemeClr val="accent6"/>
              </a:solidFill>
            </a:endParaRPr>
          </a:p>
          <a:p>
            <a:pPr lvl="1"/>
            <a:r>
              <a:rPr lang="en-CH" b="1" dirty="0"/>
              <a:t>Pipelined Read-Retry (PR</a:t>
            </a:r>
            <a:r>
              <a:rPr lang="en-CH" b="1" baseline="30000" dirty="0"/>
              <a:t>2</a:t>
            </a:r>
            <a:r>
              <a:rPr lang="en-CH" b="1" dirty="0"/>
              <a:t>): </a:t>
            </a:r>
            <a:r>
              <a:rPr lang="en-CH" dirty="0">
                <a:solidFill>
                  <a:schemeClr val="accent6"/>
                </a:solidFill>
              </a:rPr>
              <a:t>Concurrently</a:t>
            </a:r>
            <a:r>
              <a:rPr lang="en-CH" dirty="0"/>
              <a:t> perform consecutive retry steps using the </a:t>
            </a:r>
            <a:r>
              <a:rPr lang="en-CH" dirty="0">
                <a:solidFill>
                  <a:schemeClr val="accent6"/>
                </a:solidFill>
              </a:rPr>
              <a:t>CACHE READ command</a:t>
            </a:r>
          </a:p>
          <a:p>
            <a:pPr lvl="1"/>
            <a:r>
              <a:rPr lang="en-CH" b="1" dirty="0"/>
              <a:t>Adaptive Read-Retry (AR</a:t>
            </a:r>
            <a:r>
              <a:rPr lang="en-CH" b="1" baseline="30000" dirty="0"/>
              <a:t>2</a:t>
            </a:r>
            <a:r>
              <a:rPr lang="en-CH" b="1" dirty="0"/>
              <a:t>): </a:t>
            </a:r>
            <a:r>
              <a:rPr lang="en-CH" dirty="0"/>
              <a:t>Reduce </a:t>
            </a:r>
            <a:r>
              <a:rPr lang="en-CH" dirty="0">
                <a:solidFill>
                  <a:schemeClr val="accent6"/>
                </a:solidFill>
              </a:rPr>
              <a:t>read-timing parameters </a:t>
            </a:r>
            <a:r>
              <a:rPr lang="en-CH" dirty="0"/>
              <a:t>for every retry step</a:t>
            </a:r>
            <a:r>
              <a:rPr lang="en-CH" dirty="0">
                <a:solidFill>
                  <a:schemeClr val="accent6"/>
                </a:solidFill>
              </a:rPr>
              <a:t> </a:t>
            </a:r>
            <a:r>
              <a:rPr lang="en-CH" dirty="0"/>
              <a:t>by exploiting the </a:t>
            </a:r>
            <a:r>
              <a:rPr lang="en-CH" dirty="0">
                <a:solidFill>
                  <a:schemeClr val="accent6"/>
                </a:solidFill>
              </a:rPr>
              <a:t>reliability margin</a:t>
            </a:r>
            <a:r>
              <a:rPr lang="en-CH" dirty="0"/>
              <a:t> provided by </a:t>
            </a:r>
            <a:r>
              <a:rPr lang="en-CH" dirty="0">
                <a:solidFill>
                  <a:schemeClr val="accent6"/>
                </a:solidFill>
              </a:rPr>
              <a:t>strong ECC</a:t>
            </a:r>
          </a:p>
          <a:p>
            <a:pPr lvl="1"/>
            <a:endParaRPr lang="en-CH" dirty="0"/>
          </a:p>
          <a:p>
            <a:r>
              <a:rPr lang="en-CH" b="1" u="sng" dirty="0">
                <a:solidFill>
                  <a:srgbClr val="7030A0"/>
                </a:solidFill>
              </a:rPr>
              <a:t>Evaluation Results:</a:t>
            </a:r>
            <a:r>
              <a:rPr lang="en-CH" b="1" dirty="0">
                <a:solidFill>
                  <a:srgbClr val="7030A0"/>
                </a:solidFill>
              </a:rPr>
              <a:t> </a:t>
            </a:r>
            <a:r>
              <a:rPr lang="en-CH" dirty="0"/>
              <a:t>Our proposal improves SSD response time by</a:t>
            </a:r>
          </a:p>
          <a:p>
            <a:pPr lvl="1"/>
            <a:r>
              <a:rPr lang="en-CH" dirty="0"/>
              <a:t>Up to </a:t>
            </a:r>
            <a:r>
              <a:rPr lang="en-CH" dirty="0">
                <a:solidFill>
                  <a:srgbClr val="7030A0"/>
                </a:solidFill>
              </a:rPr>
              <a:t>51%</a:t>
            </a:r>
            <a:r>
              <a:rPr lang="en-CH" dirty="0"/>
              <a:t> (</a:t>
            </a:r>
            <a:r>
              <a:rPr lang="en-CH" dirty="0">
                <a:solidFill>
                  <a:srgbClr val="7030A0"/>
                </a:solidFill>
              </a:rPr>
              <a:t>35%</a:t>
            </a:r>
            <a:r>
              <a:rPr lang="en-CH" dirty="0"/>
              <a:t> on average) compared to a high-end SSD</a:t>
            </a:r>
          </a:p>
          <a:p>
            <a:pPr lvl="1"/>
            <a:r>
              <a:rPr lang="en-CH" dirty="0"/>
              <a:t>Up to </a:t>
            </a:r>
            <a:r>
              <a:rPr lang="en-CH" dirty="0">
                <a:solidFill>
                  <a:srgbClr val="7030A0"/>
                </a:solidFill>
              </a:rPr>
              <a:t>32%</a:t>
            </a:r>
            <a:r>
              <a:rPr lang="en-CH" dirty="0"/>
              <a:t> (</a:t>
            </a:r>
            <a:r>
              <a:rPr lang="en-CH" dirty="0">
                <a:solidFill>
                  <a:srgbClr val="7030A0"/>
                </a:solidFill>
              </a:rPr>
              <a:t>17%</a:t>
            </a:r>
            <a:r>
              <a:rPr lang="en-CH" dirty="0"/>
              <a:t> on average) compared to a state-of-the-art baseline</a:t>
            </a:r>
          </a:p>
          <a:p>
            <a:pPr lvl="1"/>
            <a:endParaRPr lang="en-CH" dirty="0"/>
          </a:p>
          <a:p>
            <a:pPr lvl="1"/>
            <a:endParaRPr lang="en-CH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739E57-6196-DA44-8610-C1D8142D97F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7329396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C0B64D-B249-704A-AB40-CD24AF2F20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H" dirty="0"/>
              <a:t>Validation with Real 3D NAND Flash Chips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6A261A-9E2A-0E4E-9C8A-B7EBF09613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tIns="108000" bIns="108000"/>
          <a:lstStyle/>
          <a:p>
            <a:r>
              <a:rPr lang="en-US" sz="2400" dirty="0">
                <a:solidFill>
                  <a:srgbClr val="C00000"/>
                </a:solidFill>
              </a:rPr>
              <a:t>160 real</a:t>
            </a:r>
            <a:r>
              <a:rPr lang="en-US" sz="2400" dirty="0"/>
              <a:t> 48-layer Triple-Level Cell (TLC) NAND flash chips</a:t>
            </a:r>
          </a:p>
          <a:p>
            <a:endParaRPr lang="en-US" sz="2400" dirty="0"/>
          </a:p>
          <a:p>
            <a:r>
              <a:rPr lang="en-US" sz="2400" b="1" dirty="0"/>
              <a:t>Observation 1:</a:t>
            </a:r>
            <a:r>
              <a:rPr lang="en-US" sz="2400" dirty="0"/>
              <a:t> A </a:t>
            </a:r>
            <a:r>
              <a:rPr lang="en-US" sz="2400" dirty="0">
                <a:solidFill>
                  <a:srgbClr val="C00000"/>
                </a:solidFill>
              </a:rPr>
              <a:t>large ECC margin </a:t>
            </a:r>
            <a:r>
              <a:rPr lang="en-US" sz="2400" dirty="0"/>
              <a:t>in the final retry step even under </a:t>
            </a:r>
            <a:r>
              <a:rPr lang="en-US" sz="2400" dirty="0">
                <a:solidFill>
                  <a:srgbClr val="C00000"/>
                </a:solidFill>
              </a:rPr>
              <a:t>worst-case operating conditions</a:t>
            </a:r>
          </a:p>
          <a:p>
            <a:pPr lvl="1"/>
            <a:r>
              <a:rPr lang="en-US" sz="2200" dirty="0"/>
              <a:t>Max. 40 errors per KiB under 1-year retention @ 2K P/E cycles</a:t>
            </a:r>
          </a:p>
          <a:p>
            <a:endParaRPr lang="en-US" sz="2400" dirty="0"/>
          </a:p>
          <a:p>
            <a:r>
              <a:rPr lang="en-US" sz="2400" b="1" dirty="0"/>
              <a:t>Observation 2:</a:t>
            </a:r>
            <a:r>
              <a:rPr lang="en-US" sz="2400" dirty="0"/>
              <a:t> A </a:t>
            </a:r>
            <a:r>
              <a:rPr lang="en-US" sz="2400" dirty="0">
                <a:solidFill>
                  <a:srgbClr val="C00000"/>
                </a:solidFill>
              </a:rPr>
              <a:t>large reliability margin </a:t>
            </a:r>
            <a:r>
              <a:rPr lang="en-US" sz="2400" dirty="0"/>
              <a:t>incorporated in </a:t>
            </a:r>
            <a:r>
              <a:rPr lang="en-US" sz="2400" dirty="0">
                <a:solidFill>
                  <a:srgbClr val="C00000"/>
                </a:solidFill>
              </a:rPr>
              <a:t>read-timing parameters</a:t>
            </a:r>
          </a:p>
          <a:p>
            <a:pPr lvl="1"/>
            <a:r>
              <a:rPr lang="en-US" sz="2200" dirty="0"/>
              <a:t>25% </a:t>
            </a:r>
            <a:r>
              <a:rPr lang="en-US" sz="2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tR</a:t>
            </a:r>
            <a:r>
              <a:rPr lang="en-US" sz="2200" dirty="0"/>
              <a:t> reduction </a:t>
            </a:r>
            <a:r>
              <a:rPr lang="en-US" sz="2200" dirty="0">
                <a:sym typeface="Wingdings" pitchFamily="2" charset="2"/>
              </a:rPr>
              <a:t> Max. 23 additional errors</a:t>
            </a:r>
          </a:p>
          <a:p>
            <a:pPr marL="0" indent="0">
              <a:buNone/>
            </a:pPr>
            <a:r>
              <a:rPr lang="en-US" sz="2400" dirty="0"/>
              <a:t>  </a:t>
            </a:r>
          </a:p>
          <a:p>
            <a:endParaRPr lang="en-CH" sz="2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C400A33-446A-F942-9F83-5543CCBC7C7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20</a:t>
            </a:fld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9E8F13A-2F5B-7541-AB48-3A3A828FF291}"/>
              </a:ext>
            </a:extLst>
          </p:cNvPr>
          <p:cNvSpPr/>
          <p:nvPr/>
        </p:nvSpPr>
        <p:spPr>
          <a:xfrm>
            <a:off x="0" y="4858860"/>
            <a:ext cx="9144000" cy="1223043"/>
          </a:xfrm>
          <a:prstGeom prst="rect">
            <a:avLst/>
          </a:prstGeom>
          <a:solidFill>
            <a:srgbClr val="FFEEE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Helvetica" pitchFamily="2" charset="0"/>
              </a:rPr>
              <a:t>AR</a:t>
            </a:r>
            <a:r>
              <a:rPr lang="en-US" sz="3200" baseline="30000" dirty="0">
                <a:solidFill>
                  <a:schemeClr val="tx1"/>
                </a:solidFill>
                <a:latin typeface="Helvetica" pitchFamily="2" charset="0"/>
              </a:rPr>
              <a:t>2</a:t>
            </a:r>
            <a:r>
              <a:rPr lang="en-US" sz="3200" dirty="0">
                <a:solidFill>
                  <a:schemeClr val="tx1"/>
                </a:solidFill>
                <a:latin typeface="Helvetica" pitchFamily="2" charset="0"/>
              </a:rPr>
              <a:t> can </a:t>
            </a:r>
            <a:r>
              <a:rPr lang="en-US" sz="3200" dirty="0">
                <a:solidFill>
                  <a:srgbClr val="C00000"/>
                </a:solidFill>
                <a:latin typeface="Helvetica" pitchFamily="2" charset="0"/>
              </a:rPr>
              <a:t>easily work </a:t>
            </a:r>
            <a:r>
              <a:rPr lang="en-US" sz="3200" dirty="0">
                <a:solidFill>
                  <a:schemeClr val="tx1"/>
                </a:solidFill>
                <a:latin typeface="Helvetica" pitchFamily="2" charset="0"/>
              </a:rPr>
              <a:t>in state-of-the-art </a:t>
            </a:r>
            <a:br>
              <a:rPr lang="en-US" sz="3200" dirty="0">
                <a:solidFill>
                  <a:schemeClr val="tx1"/>
                </a:solidFill>
                <a:latin typeface="Helvetica" pitchFamily="2" charset="0"/>
              </a:rPr>
            </a:br>
            <a:r>
              <a:rPr lang="en-US" sz="3200" dirty="0">
                <a:solidFill>
                  <a:schemeClr val="tx1"/>
                </a:solidFill>
                <a:latin typeface="Helvetica" pitchFamily="2" charset="0"/>
              </a:rPr>
              <a:t>NAND flash chips w/ </a:t>
            </a:r>
            <a:r>
              <a:rPr lang="en-US" sz="3200" dirty="0">
                <a:solidFill>
                  <a:srgbClr val="C00000"/>
                </a:solidFill>
                <a:latin typeface="Helvetica" pitchFamily="2" charset="0"/>
              </a:rPr>
              <a:t>at least 25% </a:t>
            </a:r>
            <a:r>
              <a:rPr lang="en-US" sz="3200" dirty="0" err="1">
                <a:solidFill>
                  <a:srgbClr val="C00000"/>
                </a:solidFill>
                <a:latin typeface="Courier" pitchFamily="2" charset="0"/>
              </a:rPr>
              <a:t>tR</a:t>
            </a:r>
            <a:r>
              <a:rPr lang="en-US" sz="3200" dirty="0">
                <a:solidFill>
                  <a:srgbClr val="C00000"/>
                </a:solidFill>
                <a:latin typeface="Helvetica" pitchFamily="2" charset="0"/>
              </a:rPr>
              <a:t> reduction</a:t>
            </a:r>
            <a:endParaRPr lang="en-CH" sz="3200" dirty="0">
              <a:solidFill>
                <a:srgbClr val="C00000"/>
              </a:solidFill>
              <a:latin typeface="Helvetica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237387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0DD1AC-8398-8B47-99A7-FD2626BFE0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H" dirty="0"/>
              <a:t>Talk Outline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F428B04-7DFB-BE49-AB96-B9D22F0C75D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21</a:t>
            </a:fld>
            <a:endParaRPr lang="en-US" altLang="en-US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36133C13-8614-C846-A2F9-1289BAC954E0}"/>
              </a:ext>
            </a:extLst>
          </p:cNvPr>
          <p:cNvSpPr txBox="1">
            <a:spLocks/>
          </p:cNvSpPr>
          <p:nvPr/>
        </p:nvSpPr>
        <p:spPr bwMode="auto">
          <a:xfrm>
            <a:off x="233362" y="760206"/>
            <a:ext cx="8610600" cy="56802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45720" numCol="1" anchor="ctr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itchFamily="2" charset="2"/>
              <a:buChar char="n"/>
              <a:defRPr sz="2200">
                <a:solidFill>
                  <a:schemeClr val="tx1"/>
                </a:solidFill>
                <a:latin typeface="Helvetica" pitchFamily="2" charset="0"/>
                <a:ea typeface="+mn-ea"/>
                <a:cs typeface="+mn-cs"/>
              </a:defRPr>
            </a:lvl1pPr>
            <a:lvl2pPr marL="669925" indent="-32543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itchFamily="2" charset="2"/>
              <a:buChar char="q"/>
              <a:defRPr sz="2000">
                <a:solidFill>
                  <a:schemeClr val="tx1"/>
                </a:solidFill>
                <a:latin typeface="Helvetica" pitchFamily="2" charset="0"/>
              </a:defRPr>
            </a:lvl2pPr>
            <a:lvl3pPr marL="1022350" indent="-35083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Helvetica" pitchFamily="2" charset="0"/>
              </a:defRPr>
            </a:lvl3pPr>
            <a:lvl4pPr marL="1339850" indent="-31591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q"/>
              <a:defRPr sz="2000">
                <a:solidFill>
                  <a:schemeClr val="tx1"/>
                </a:solidFill>
                <a:latin typeface="Helvetica" pitchFamily="2" charset="0"/>
              </a:defRPr>
            </a:lvl4pPr>
            <a:lvl5pPr marL="1681163" indent="-339725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Helvetica" pitchFamily="2" charset="0"/>
              </a:defRPr>
            </a:lvl5pPr>
            <a:lvl6pPr marL="2138363" indent="-339725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+mn-lt"/>
              </a:defRPr>
            </a:lvl6pPr>
            <a:lvl7pPr marL="2595563" indent="-339725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+mn-lt"/>
              </a:defRPr>
            </a:lvl7pPr>
            <a:lvl8pPr marL="3052763" indent="-339725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+mn-lt"/>
              </a:defRPr>
            </a:lvl8pPr>
            <a:lvl9pPr marL="3509963" indent="-339725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CH" sz="2800" kern="0" dirty="0">
                <a:solidFill>
                  <a:schemeClr val="bg1">
                    <a:lumMod val="65000"/>
                  </a:schemeClr>
                </a:solidFill>
              </a:rPr>
              <a:t>Read-Retry in Modern NAND Flash-Based SSDs</a:t>
            </a:r>
          </a:p>
          <a:p>
            <a:pPr marL="344487" lvl="1" indent="0">
              <a:buFont typeface="Wingdings" pitchFamily="2" charset="2"/>
              <a:buNone/>
            </a:pPr>
            <a:endParaRPr lang="en-CH" sz="2800" kern="0" dirty="0"/>
          </a:p>
          <a:p>
            <a:pPr marL="344487" lvl="1" indent="0">
              <a:buFont typeface="Wingdings" pitchFamily="2" charset="2"/>
              <a:buNone/>
            </a:pPr>
            <a:endParaRPr lang="en-CH" sz="1500" kern="0" dirty="0"/>
          </a:p>
          <a:p>
            <a:r>
              <a:rPr lang="en-CH" sz="2800" kern="0" dirty="0">
                <a:solidFill>
                  <a:schemeClr val="bg1">
                    <a:lumMod val="65000"/>
                  </a:schemeClr>
                </a:solidFill>
              </a:rPr>
              <a:t>PR</a:t>
            </a:r>
            <a:r>
              <a:rPr lang="en-CH" sz="2800" kern="0" baseline="30000" dirty="0">
                <a:solidFill>
                  <a:schemeClr val="bg1">
                    <a:lumMod val="65000"/>
                  </a:schemeClr>
                </a:solidFill>
              </a:rPr>
              <a:t>2</a:t>
            </a:r>
            <a:r>
              <a:rPr lang="en-CH" sz="2800" kern="0" dirty="0">
                <a:solidFill>
                  <a:schemeClr val="bg1">
                    <a:lumMod val="65000"/>
                  </a:schemeClr>
                </a:solidFill>
              </a:rPr>
              <a:t>: Pipelined Read-Retry</a:t>
            </a:r>
          </a:p>
          <a:p>
            <a:endParaRPr lang="en-CH" sz="2800" kern="0" dirty="0">
              <a:solidFill>
                <a:schemeClr val="bg1">
                  <a:lumMod val="65000"/>
                </a:schemeClr>
              </a:solidFill>
            </a:endParaRPr>
          </a:p>
          <a:p>
            <a:endParaRPr lang="en-CH" sz="1500" kern="0" dirty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en-CH" sz="2800" kern="0" dirty="0">
                <a:solidFill>
                  <a:schemeClr val="bg1">
                    <a:lumMod val="65000"/>
                  </a:schemeClr>
                </a:solidFill>
              </a:rPr>
              <a:t>AR</a:t>
            </a:r>
            <a:r>
              <a:rPr lang="en-CH" sz="2800" kern="0" baseline="30000" dirty="0">
                <a:solidFill>
                  <a:schemeClr val="bg1">
                    <a:lumMod val="65000"/>
                  </a:schemeClr>
                </a:solidFill>
              </a:rPr>
              <a:t>2</a:t>
            </a:r>
            <a:r>
              <a:rPr lang="en-CH" sz="2800" kern="0" dirty="0">
                <a:solidFill>
                  <a:schemeClr val="bg1">
                    <a:lumMod val="65000"/>
                  </a:schemeClr>
                </a:solidFill>
              </a:rPr>
              <a:t>: Adaptive Read-Retry</a:t>
            </a:r>
          </a:p>
          <a:p>
            <a:endParaRPr lang="en-CH" sz="2800" kern="0" dirty="0">
              <a:solidFill>
                <a:schemeClr val="bg1">
                  <a:lumMod val="65000"/>
                </a:schemeClr>
              </a:solidFill>
            </a:endParaRPr>
          </a:p>
          <a:p>
            <a:endParaRPr lang="en-CH" sz="1500" kern="0" dirty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en-CH" sz="2800" kern="0" dirty="0"/>
              <a:t>Evaluation Results</a:t>
            </a:r>
          </a:p>
        </p:txBody>
      </p:sp>
    </p:spTree>
    <p:extLst>
      <p:ext uri="{BB962C8B-B14F-4D97-AF65-F5344CB8AC3E}">
        <p14:creationId xmlns:p14="http://schemas.microsoft.com/office/powerpoint/2010/main" val="1462838262"/>
      </p:ext>
    </p:extLst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C0B64D-B249-704A-AB40-CD24AF2F20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H" dirty="0"/>
              <a:t>Evaluation Results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C400A33-446A-F942-9F83-5543CCBC7C7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22</a:t>
            </a:fld>
            <a:endParaRPr lang="en-US" altLang="en-US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70A55313-0FC1-114D-A958-D3DDA15B16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764703"/>
            <a:ext cx="8610600" cy="5680231"/>
          </a:xfrm>
        </p:spPr>
        <p:txBody>
          <a:bodyPr tIns="108000" bIns="108000" anchor="t"/>
          <a:lstStyle/>
          <a:p>
            <a:pPr marL="342900" lvl="1" indent="-342900">
              <a:buClr>
                <a:schemeClr val="accent1"/>
              </a:buClr>
              <a:buSzPct val="65000"/>
              <a:buFont typeface="Wingdings" pitchFamily="2" charset="2"/>
              <a:buChar char="n"/>
            </a:pPr>
            <a:r>
              <a:rPr lang="en-US" sz="2400" dirty="0">
                <a:sym typeface="Wingdings" pitchFamily="2" charset="2"/>
              </a:rPr>
              <a:t>Simulation using </a:t>
            </a:r>
            <a:r>
              <a:rPr lang="en-US" sz="2400" dirty="0" err="1">
                <a:solidFill>
                  <a:srgbClr val="0039AA"/>
                </a:solidFill>
                <a:sym typeface="Wingdings" pitchFamily="2" charset="2"/>
              </a:rPr>
              <a:t>MQSim</a:t>
            </a:r>
            <a:r>
              <a:rPr lang="en-US" sz="2400" dirty="0">
                <a:sym typeface="Wingdings" pitchFamily="2" charset="2"/>
              </a:rPr>
              <a:t> </a:t>
            </a:r>
            <a:r>
              <a:rPr lang="en-US" dirty="0">
                <a:sym typeface="Wingdings" pitchFamily="2" charset="2"/>
              </a:rPr>
              <a:t>[</a:t>
            </a:r>
            <a:r>
              <a:rPr lang="en-US" dirty="0" err="1">
                <a:sym typeface="Wingdings" pitchFamily="2" charset="2"/>
              </a:rPr>
              <a:t>Tavakkol</a:t>
            </a:r>
            <a:r>
              <a:rPr lang="en-US" dirty="0">
                <a:sym typeface="Wingdings" pitchFamily="2" charset="2"/>
              </a:rPr>
              <a:t>, FAST18] </a:t>
            </a:r>
            <a:r>
              <a:rPr lang="en-US" sz="2400" dirty="0">
                <a:sym typeface="Wingdings" pitchFamily="2" charset="2"/>
              </a:rPr>
              <a:t>and 12 real workloads</a:t>
            </a:r>
          </a:p>
          <a:p>
            <a:pPr marL="342900" lvl="1" indent="-342900">
              <a:buClr>
                <a:schemeClr val="accent1"/>
              </a:buClr>
              <a:buSzPct val="65000"/>
              <a:buFont typeface="Wingdings" pitchFamily="2" charset="2"/>
              <a:buChar char="n"/>
            </a:pPr>
            <a:endParaRPr lang="en-US" sz="2400" dirty="0">
              <a:sym typeface="Wingdings" pitchFamily="2" charset="2"/>
            </a:endParaRPr>
          </a:p>
          <a:p>
            <a:pPr marL="342900" lvl="1" indent="-342900">
              <a:buClr>
                <a:schemeClr val="accent1"/>
              </a:buClr>
              <a:buSzPct val="65000"/>
              <a:buFont typeface="Wingdings" pitchFamily="2" charset="2"/>
              <a:buChar char="n"/>
            </a:pPr>
            <a:r>
              <a:rPr lang="en-US" sz="2400" dirty="0">
                <a:sym typeface="Wingdings" pitchFamily="2" charset="2"/>
              </a:rPr>
              <a:t>Our proposal improves </a:t>
            </a:r>
            <a:r>
              <a:rPr lang="en-US" sz="2400" dirty="0">
                <a:solidFill>
                  <a:schemeClr val="accent6"/>
                </a:solidFill>
                <a:sym typeface="Wingdings" pitchFamily="2" charset="2"/>
              </a:rPr>
              <a:t>SSD response time </a:t>
            </a:r>
            <a:r>
              <a:rPr lang="en-US" sz="2400" dirty="0">
                <a:sym typeface="Wingdings" pitchFamily="2" charset="2"/>
              </a:rPr>
              <a:t>by</a:t>
            </a:r>
          </a:p>
          <a:p>
            <a:pPr marL="695325" lvl="2" indent="-342900"/>
            <a:r>
              <a:rPr lang="en-US" sz="2400" dirty="0">
                <a:sym typeface="Wingdings" pitchFamily="2" charset="2"/>
              </a:rPr>
              <a:t>Up to </a:t>
            </a:r>
            <a:r>
              <a:rPr lang="en-US" sz="2400" dirty="0">
                <a:solidFill>
                  <a:schemeClr val="accent6"/>
                </a:solidFill>
                <a:sym typeface="Wingdings" pitchFamily="2" charset="2"/>
              </a:rPr>
              <a:t>51%</a:t>
            </a:r>
            <a:r>
              <a:rPr lang="en-US" sz="2400" dirty="0">
                <a:sym typeface="Wingdings" pitchFamily="2" charset="2"/>
              </a:rPr>
              <a:t> (</a:t>
            </a:r>
            <a:r>
              <a:rPr lang="en-US" sz="2400" dirty="0">
                <a:solidFill>
                  <a:schemeClr val="accent6"/>
                </a:solidFill>
                <a:sym typeface="Wingdings" pitchFamily="2" charset="2"/>
              </a:rPr>
              <a:t>35%</a:t>
            </a:r>
            <a:r>
              <a:rPr lang="en-US" sz="2400" dirty="0">
                <a:sym typeface="Wingdings" pitchFamily="2" charset="2"/>
              </a:rPr>
              <a:t> on average) compared to a high-end SSD w/o read-retry mitigation</a:t>
            </a:r>
          </a:p>
          <a:p>
            <a:pPr marL="342900" lvl="1" indent="-342900">
              <a:buClr>
                <a:schemeClr val="accent1"/>
              </a:buClr>
              <a:buSzPct val="65000"/>
              <a:buFont typeface="Wingdings" pitchFamily="2" charset="2"/>
              <a:buChar char="n"/>
            </a:pPr>
            <a:endParaRPr lang="en-US" sz="2400" dirty="0">
              <a:sym typeface="Wingdings" pitchFamily="2" charset="2"/>
            </a:endParaRPr>
          </a:p>
          <a:p>
            <a:pPr marL="695325" lvl="2" indent="-342900"/>
            <a:r>
              <a:rPr lang="en-US" sz="2400" dirty="0">
                <a:sym typeface="Wingdings" pitchFamily="2" charset="2"/>
              </a:rPr>
              <a:t>Up to </a:t>
            </a:r>
            <a:r>
              <a:rPr lang="en-US" sz="2400" dirty="0">
                <a:solidFill>
                  <a:schemeClr val="accent6"/>
                </a:solidFill>
                <a:sym typeface="Wingdings" pitchFamily="2" charset="2"/>
              </a:rPr>
              <a:t>32%</a:t>
            </a:r>
            <a:r>
              <a:rPr lang="en-US" sz="2400" dirty="0">
                <a:sym typeface="Wingdings" pitchFamily="2" charset="2"/>
              </a:rPr>
              <a:t> (</a:t>
            </a:r>
            <a:r>
              <a:rPr lang="en-US" sz="2400" dirty="0">
                <a:solidFill>
                  <a:schemeClr val="accent6"/>
                </a:solidFill>
                <a:sym typeface="Wingdings" pitchFamily="2" charset="2"/>
              </a:rPr>
              <a:t>17%</a:t>
            </a:r>
            <a:r>
              <a:rPr lang="en-US" sz="2400" dirty="0">
                <a:sym typeface="Wingdings" pitchFamily="2" charset="2"/>
              </a:rPr>
              <a:t> on average) compared to a </a:t>
            </a:r>
            <a:r>
              <a:rPr lang="en-US" sz="2400" dirty="0">
                <a:solidFill>
                  <a:schemeClr val="accent6"/>
                </a:solidFill>
                <a:sym typeface="Wingdings" pitchFamily="2" charset="2"/>
              </a:rPr>
              <a:t>state-of-the-art read-retry mitigation technique</a:t>
            </a:r>
          </a:p>
          <a:p>
            <a:pPr marL="352425" lvl="2" indent="0">
              <a:buNone/>
            </a:pPr>
            <a:endParaRPr lang="en-US" sz="2400" dirty="0">
              <a:sym typeface="Wingdings" pitchFamily="2" charset="2"/>
            </a:endParaRPr>
          </a:p>
          <a:p>
            <a:pPr marL="342900" lvl="1" indent="-342900">
              <a:buClr>
                <a:schemeClr val="accent1"/>
              </a:buClr>
              <a:buSzPct val="65000"/>
              <a:buFont typeface="Wingdings" pitchFamily="2" charset="2"/>
              <a:buChar char="n"/>
            </a:pPr>
            <a:r>
              <a:rPr lang="en-US" sz="2400" dirty="0">
                <a:sym typeface="Wingdings" pitchFamily="2" charset="2"/>
              </a:rPr>
              <a:t> Many more detailed studies in the paper</a:t>
            </a:r>
            <a:endParaRPr lang="en-US" sz="2400" dirty="0">
              <a:solidFill>
                <a:schemeClr val="accent6"/>
              </a:solidFill>
              <a:sym typeface="Wingdings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65112281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950" y="3429000"/>
            <a:ext cx="9120101" cy="3240360"/>
          </a:xfrm>
        </p:spPr>
        <p:txBody>
          <a:bodyPr lIns="0" rIns="0">
            <a:noAutofit/>
          </a:bodyPr>
          <a:lstStyle/>
          <a:p>
            <a:endParaRPr lang="en-US" sz="1800" b="1" dirty="0">
              <a:latin typeface="Helvetica" pitchFamily="2" charset="0"/>
              <a:ea typeface="APPLE LIGOTHIC MEDIUM" pitchFamily="2" charset="-120"/>
            </a:endParaRPr>
          </a:p>
          <a:p>
            <a:r>
              <a:rPr lang="en-US" b="1" dirty="0" err="1">
                <a:latin typeface="Helvetica" pitchFamily="2" charset="0"/>
                <a:ea typeface="APPLE LIGOTHIC MEDIUM" pitchFamily="2" charset="-120"/>
              </a:rPr>
              <a:t>Jisung</a:t>
            </a:r>
            <a:r>
              <a:rPr lang="en-US" b="1" dirty="0">
                <a:latin typeface="Helvetica" pitchFamily="2" charset="0"/>
                <a:ea typeface="APPLE LIGOTHIC MEDIUM" pitchFamily="2" charset="-120"/>
              </a:rPr>
              <a:t> Park</a:t>
            </a:r>
            <a:r>
              <a:rPr lang="en-US" b="1" baseline="30000" dirty="0">
                <a:latin typeface="Helvetica" pitchFamily="2" charset="0"/>
                <a:ea typeface="APPLE LIGOTHIC MEDIUM" pitchFamily="2" charset="-120"/>
              </a:rPr>
              <a:t>1</a:t>
            </a:r>
            <a:r>
              <a:rPr lang="en-US" dirty="0">
                <a:latin typeface="Helvetica" pitchFamily="2" charset="0"/>
                <a:ea typeface="Apple LiGothic Medium" pitchFamily="2" charset="-120"/>
              </a:rPr>
              <a:t>, </a:t>
            </a:r>
            <a:r>
              <a:rPr lang="en-US" dirty="0" err="1">
                <a:latin typeface="Helvetica" pitchFamily="2" charset="0"/>
                <a:ea typeface="Apple LiGothic Medium" pitchFamily="2" charset="-120"/>
              </a:rPr>
              <a:t>Myungsuk</a:t>
            </a:r>
            <a:r>
              <a:rPr lang="en-US" dirty="0">
                <a:latin typeface="Helvetica" pitchFamily="2" charset="0"/>
                <a:ea typeface="Apple LiGothic Medium" pitchFamily="2" charset="-120"/>
              </a:rPr>
              <a:t> Kim</a:t>
            </a:r>
            <a:r>
              <a:rPr lang="en-US" baseline="30000" dirty="0">
                <a:latin typeface="Helvetica" pitchFamily="2" charset="0"/>
                <a:ea typeface="Apple LiGothic Medium" pitchFamily="2" charset="-120"/>
              </a:rPr>
              <a:t>2</a:t>
            </a:r>
            <a:r>
              <a:rPr lang="en-US" dirty="0">
                <a:latin typeface="Helvetica" pitchFamily="2" charset="0"/>
                <a:ea typeface="Apple LiGothic Medium" pitchFamily="2" charset="-120"/>
              </a:rPr>
              <a:t>, </a:t>
            </a:r>
            <a:r>
              <a:rPr lang="en-US" dirty="0" err="1">
                <a:latin typeface="Helvetica" pitchFamily="2" charset="0"/>
                <a:ea typeface="Apple LiGothic Medium" pitchFamily="2" charset="-120"/>
              </a:rPr>
              <a:t>Myoungjun</a:t>
            </a:r>
            <a:r>
              <a:rPr lang="en-US" dirty="0">
                <a:latin typeface="Helvetica" pitchFamily="2" charset="0"/>
                <a:ea typeface="Apple LiGothic Medium" pitchFamily="2" charset="-120"/>
              </a:rPr>
              <a:t> Chun</a:t>
            </a:r>
            <a:r>
              <a:rPr lang="en-US" baseline="30000" dirty="0">
                <a:latin typeface="Helvetica" pitchFamily="2" charset="0"/>
                <a:ea typeface="Apple LiGothic Medium" pitchFamily="2" charset="-120"/>
              </a:rPr>
              <a:t>2</a:t>
            </a:r>
            <a:r>
              <a:rPr lang="en-US" dirty="0">
                <a:latin typeface="Helvetica" pitchFamily="2" charset="0"/>
                <a:ea typeface="Apple LiGothic Medium" pitchFamily="2" charset="-120"/>
              </a:rPr>
              <a:t>, </a:t>
            </a:r>
            <a:br>
              <a:rPr lang="en-US" dirty="0">
                <a:latin typeface="Helvetica" pitchFamily="2" charset="0"/>
                <a:ea typeface="Apple LiGothic Medium" pitchFamily="2" charset="-120"/>
              </a:rPr>
            </a:br>
            <a:r>
              <a:rPr lang="en-US" dirty="0">
                <a:latin typeface="Helvetica" pitchFamily="2" charset="0"/>
                <a:ea typeface="Apple LiGothic Medium" pitchFamily="2" charset="-120"/>
              </a:rPr>
              <a:t>Lois Orosa</a:t>
            </a:r>
            <a:r>
              <a:rPr lang="en-US" baseline="30000" dirty="0">
                <a:latin typeface="Helvetica" pitchFamily="2" charset="0"/>
                <a:ea typeface="Apple LiGothic Medium" pitchFamily="2" charset="-120"/>
              </a:rPr>
              <a:t>1</a:t>
            </a:r>
            <a:r>
              <a:rPr lang="en-US" dirty="0">
                <a:latin typeface="Helvetica" pitchFamily="2" charset="0"/>
                <a:ea typeface="Apple LiGothic Medium" pitchFamily="2" charset="-120"/>
              </a:rPr>
              <a:t>, </a:t>
            </a:r>
            <a:r>
              <a:rPr lang="en-US" dirty="0" err="1">
                <a:latin typeface="Helvetica" pitchFamily="2" charset="0"/>
                <a:ea typeface="Apple LiGothic Medium" pitchFamily="2" charset="-120"/>
              </a:rPr>
              <a:t>Jihong</a:t>
            </a:r>
            <a:r>
              <a:rPr lang="en-US" dirty="0">
                <a:latin typeface="Helvetica" pitchFamily="2" charset="0"/>
                <a:ea typeface="Apple LiGothic Medium" pitchFamily="2" charset="-120"/>
              </a:rPr>
              <a:t> Kim</a:t>
            </a:r>
            <a:r>
              <a:rPr lang="en-US" baseline="30000" dirty="0">
                <a:latin typeface="Helvetica" pitchFamily="2" charset="0"/>
                <a:ea typeface="Apple LiGothic Medium" pitchFamily="2" charset="-120"/>
              </a:rPr>
              <a:t>2</a:t>
            </a:r>
            <a:r>
              <a:rPr lang="en-US" dirty="0">
                <a:latin typeface="Helvetica" pitchFamily="2" charset="0"/>
                <a:ea typeface="Apple LiGothic Medium" pitchFamily="2" charset="-120"/>
              </a:rPr>
              <a:t>, and </a:t>
            </a:r>
            <a:r>
              <a:rPr lang="en-US" dirty="0" err="1">
                <a:latin typeface="Helvetica" pitchFamily="2" charset="0"/>
                <a:ea typeface="Apple LiGothic Medium" pitchFamily="2" charset="-120"/>
              </a:rPr>
              <a:t>Onur</a:t>
            </a:r>
            <a:r>
              <a:rPr lang="en-US" dirty="0">
                <a:latin typeface="Helvetica" pitchFamily="2" charset="0"/>
                <a:ea typeface="Apple LiGothic Medium" pitchFamily="2" charset="-120"/>
              </a:rPr>
              <a:t> Mutlu</a:t>
            </a:r>
            <a:r>
              <a:rPr lang="en-US" baseline="30000" dirty="0">
                <a:latin typeface="Helvetica" pitchFamily="2" charset="0"/>
                <a:ea typeface="Apple LiGothic Medium" pitchFamily="2" charset="-120"/>
              </a:rPr>
              <a:t>1</a:t>
            </a:r>
          </a:p>
          <a:p>
            <a:endParaRPr lang="en-US" sz="2000" dirty="0">
              <a:latin typeface="Helvetica" pitchFamily="2" charset="0"/>
              <a:ea typeface="Apple LiGothic Medium" pitchFamily="2" charset="-120"/>
            </a:endParaRPr>
          </a:p>
          <a:p>
            <a:endParaRPr lang="en-US" sz="2000" b="1" dirty="0">
              <a:latin typeface="Helvetica" pitchFamily="2" charset="0"/>
              <a:ea typeface="APPLE LIGOTHIC MEDIUM" pitchFamily="2" charset="-120"/>
            </a:endParaRPr>
          </a:p>
          <a:p>
            <a:endParaRPr lang="en-US" sz="2000" b="1" dirty="0">
              <a:latin typeface="Helvetica" pitchFamily="2" charset="0"/>
              <a:ea typeface="APPLE LIGOTHIC MEDIUM" pitchFamily="2" charset="-120"/>
            </a:endParaRPr>
          </a:p>
          <a:p>
            <a:br>
              <a:rPr lang="en-US" sz="2000" b="1" dirty="0">
                <a:latin typeface="Helvetica" pitchFamily="2" charset="0"/>
                <a:ea typeface="APPLE LIGOTHIC MEDIUM" pitchFamily="2" charset="-120"/>
              </a:rPr>
            </a:br>
            <a:endParaRPr lang="en-US" b="1" dirty="0">
              <a:latin typeface="Helvetica" pitchFamily="2" charset="0"/>
              <a:ea typeface="APPLE LIGOTHIC MEDIUM" pitchFamily="2" charset="-120"/>
            </a:endParaRPr>
          </a:p>
          <a:p>
            <a:r>
              <a:rPr lang="en-US" b="1" dirty="0">
                <a:solidFill>
                  <a:srgbClr val="0039AA"/>
                </a:solidFill>
                <a:latin typeface="Helvetica" pitchFamily="2" charset="0"/>
                <a:ea typeface="APPLE LIGOTHIC MEDIUM" pitchFamily="2" charset="-120"/>
              </a:rPr>
              <a:t>ASPLOS 2021 (Session 17: Solid State Drives)</a:t>
            </a:r>
          </a:p>
          <a:p>
            <a:endParaRPr lang="en-US" sz="1800" b="1" dirty="0">
              <a:latin typeface="Helvetica" pitchFamily="2" charset="0"/>
              <a:ea typeface="APPLE LIGOTHIC MEDIUM" pitchFamily="2" charset="-120"/>
            </a:endParaRPr>
          </a:p>
        </p:txBody>
      </p:sp>
      <p:sp>
        <p:nvSpPr>
          <p:cNvPr id="2" name="제목 1">
            <a:extLst>
              <a:ext uri="{FF2B5EF4-FFF2-40B4-BE49-F238E27FC236}">
                <a16:creationId xmlns:a16="http://schemas.microsoft.com/office/drawing/2014/main" id="{45FD59E3-2B19-4087-BD2E-3871A71556D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39552" y="1196752"/>
            <a:ext cx="8071048" cy="2088232"/>
          </a:xfrm>
        </p:spPr>
        <p:txBody>
          <a:bodyPr lIns="0" tIns="0" rIns="0" bIns="0" anchor="ctr"/>
          <a:lstStyle/>
          <a:p>
            <a:pPr algn="ctr"/>
            <a:r>
              <a:rPr lang="en-US" altLang="ko-KR" sz="3400" b="0" dirty="0">
                <a:ea typeface="Apple LiGothic Medium" pitchFamily="2" charset="-120"/>
              </a:rPr>
              <a:t>Reducing Solid-State Drive Read Latency</a:t>
            </a:r>
            <a:br>
              <a:rPr lang="en-US" altLang="ko-KR" sz="3400" b="0" dirty="0">
                <a:ea typeface="Apple LiGothic Medium" pitchFamily="2" charset="-120"/>
              </a:rPr>
            </a:br>
            <a:r>
              <a:rPr lang="en-US" altLang="ko-KR" sz="3400" b="0" dirty="0">
                <a:ea typeface="Apple LiGothic Medium" pitchFamily="2" charset="-120"/>
              </a:rPr>
              <a:t>by Optimizing Read-Retry</a:t>
            </a:r>
            <a:endParaRPr lang="ko-KR" altLang="en-US" sz="3400" b="0" dirty="0">
              <a:latin typeface="Helvetica" pitchFamily="2" charset="0"/>
            </a:endParaRPr>
          </a:p>
        </p:txBody>
      </p:sp>
      <p:pic>
        <p:nvPicPr>
          <p:cNvPr id="6" name="Picture 210">
            <a:extLst>
              <a:ext uri="{FF2B5EF4-FFF2-40B4-BE49-F238E27FC236}">
                <a16:creationId xmlns:a16="http://schemas.microsoft.com/office/drawing/2014/main" id="{19FE0F4E-5A58-4F12-B387-0A45AED9F15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33539" y="4807096"/>
            <a:ext cx="1224136" cy="12703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DE740D69-4AA7-DD48-B85C-F761EF935798}"/>
              </a:ext>
            </a:extLst>
          </p:cNvPr>
          <p:cNvSpPr/>
          <p:nvPr/>
        </p:nvSpPr>
        <p:spPr>
          <a:xfrm>
            <a:off x="2359163" y="4854497"/>
            <a:ext cx="29848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aseline="30000" dirty="0">
                <a:latin typeface="Helvetica" pitchFamily="2" charset="0"/>
                <a:ea typeface="Apple LiGothic Medium" pitchFamily="2" charset="-120"/>
              </a:rPr>
              <a:t>1</a:t>
            </a:r>
            <a:endParaRPr lang="en-CH" sz="24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4035213-14E1-1F48-8A74-3B93474C42D8}"/>
              </a:ext>
            </a:extLst>
          </p:cNvPr>
          <p:cNvSpPr txBox="1"/>
          <p:nvPr/>
        </p:nvSpPr>
        <p:spPr>
          <a:xfrm>
            <a:off x="-2493818" y="2701636"/>
            <a:ext cx="0" cy="0"/>
          </a:xfrm>
          <a:prstGeom prst="rect">
            <a:avLst/>
          </a:prstGeom>
          <a:noFill/>
        </p:spPr>
        <p:txBody>
          <a:bodyPr wrap="none" lIns="0" tIns="0" rIns="0" bIns="0" rtlCol="0" anchor="ctr">
            <a:noAutofit/>
          </a:bodyPr>
          <a:lstStyle/>
          <a:p>
            <a:pPr algn="ctr"/>
            <a:endParaRPr lang="en-CH" sz="1600" dirty="0">
              <a:latin typeface="Cambria" panose="02040503050406030204" pitchFamily="18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3E425E3-8A74-D840-B645-7F7D8C98FCE0}"/>
              </a:ext>
            </a:extLst>
          </p:cNvPr>
          <p:cNvSpPr/>
          <p:nvPr/>
        </p:nvSpPr>
        <p:spPr>
          <a:xfrm>
            <a:off x="4835059" y="4854497"/>
            <a:ext cx="29848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aseline="30000" dirty="0">
                <a:latin typeface="Helvetica" pitchFamily="2" charset="0"/>
                <a:ea typeface="Apple LiGothic Medium" pitchFamily="2" charset="-120"/>
              </a:rPr>
              <a:t>2</a:t>
            </a:r>
            <a:endParaRPr lang="en-CH" sz="2400" dirty="0"/>
          </a:p>
        </p:txBody>
      </p:sp>
      <p:pic>
        <p:nvPicPr>
          <p:cNvPr id="1026" name="Picture 2" descr="ETH-Logo ">
            <a:extLst>
              <a:ext uri="{FF2B5EF4-FFF2-40B4-BE49-F238E27FC236}">
                <a16:creationId xmlns:a16="http://schemas.microsoft.com/office/drawing/2014/main" id="{12C2F9D3-C67C-4041-998C-8CDEDBFCFFA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5157192"/>
            <a:ext cx="2607638" cy="9561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그래픽 12">
            <a:extLst>
              <a:ext uri="{FF2B5EF4-FFF2-40B4-BE49-F238E27FC236}">
                <a16:creationId xmlns:a16="http://schemas.microsoft.com/office/drawing/2014/main" id="{433A0296-7468-4B5A-AE11-2C09F05338F2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2604874" y="4998513"/>
            <a:ext cx="1557989" cy="2997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08233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0DD1AC-8398-8B47-99A7-FD2626BFE0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H" b="0" dirty="0"/>
              <a:t>Talk Outline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CE492C-5484-8A42-BD35-D712708F4C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3362" y="760206"/>
            <a:ext cx="8610600" cy="5680231"/>
          </a:xfrm>
        </p:spPr>
        <p:txBody>
          <a:bodyPr anchor="ctr"/>
          <a:lstStyle/>
          <a:p>
            <a:r>
              <a:rPr lang="en-CH" sz="2800" dirty="0"/>
              <a:t>Read-Retry in Modern NAND Flash-Based SSDs</a:t>
            </a:r>
          </a:p>
          <a:p>
            <a:pPr marL="344487" lvl="1" indent="0">
              <a:buNone/>
            </a:pPr>
            <a:endParaRPr lang="en-CH" sz="2800" dirty="0"/>
          </a:p>
          <a:p>
            <a:pPr marL="344487" lvl="1" indent="0">
              <a:buNone/>
            </a:pPr>
            <a:endParaRPr lang="en-CH" sz="1500" dirty="0"/>
          </a:p>
          <a:p>
            <a:r>
              <a:rPr lang="en-CH" sz="2800" dirty="0"/>
              <a:t>PR</a:t>
            </a:r>
            <a:r>
              <a:rPr lang="en-CH" sz="2800" baseline="30000" dirty="0"/>
              <a:t>2</a:t>
            </a:r>
            <a:r>
              <a:rPr lang="en-CH" sz="2800" dirty="0"/>
              <a:t>: Pipelined Read-Retry</a:t>
            </a:r>
          </a:p>
          <a:p>
            <a:endParaRPr lang="en-CH" sz="2800" dirty="0"/>
          </a:p>
          <a:p>
            <a:endParaRPr lang="en-CH" sz="1500" dirty="0"/>
          </a:p>
          <a:p>
            <a:r>
              <a:rPr lang="en-CH" sz="2800" dirty="0"/>
              <a:t>AR</a:t>
            </a:r>
            <a:r>
              <a:rPr lang="en-CH" sz="2800" baseline="30000" dirty="0"/>
              <a:t>2</a:t>
            </a:r>
            <a:r>
              <a:rPr lang="en-CH" sz="2800" dirty="0"/>
              <a:t>: Adaptive Read-Retry</a:t>
            </a:r>
          </a:p>
          <a:p>
            <a:endParaRPr lang="en-CH" sz="2800" dirty="0"/>
          </a:p>
          <a:p>
            <a:endParaRPr lang="en-CH" sz="1500" dirty="0"/>
          </a:p>
          <a:p>
            <a:r>
              <a:rPr lang="en-CH" sz="2800" dirty="0"/>
              <a:t>Evaluation Results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F428B04-7DFB-BE49-AB96-B9D22F0C75D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3</a:t>
            </a:fld>
            <a:endParaRPr lang="en-US" altLang="en-US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6702CFB4-53AE-C04F-AC18-0FD476F140BA}"/>
              </a:ext>
            </a:extLst>
          </p:cNvPr>
          <p:cNvSpPr txBox="1">
            <a:spLocks/>
          </p:cNvSpPr>
          <p:nvPr/>
        </p:nvSpPr>
        <p:spPr bwMode="auto">
          <a:xfrm>
            <a:off x="233362" y="760206"/>
            <a:ext cx="8610600" cy="56802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45720" numCol="1" anchor="ctr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itchFamily="2" charset="2"/>
              <a:buChar char="n"/>
              <a:defRPr sz="2200">
                <a:solidFill>
                  <a:schemeClr val="tx1"/>
                </a:solidFill>
                <a:latin typeface="Helvetica" pitchFamily="2" charset="0"/>
                <a:ea typeface="+mn-ea"/>
                <a:cs typeface="+mn-cs"/>
              </a:defRPr>
            </a:lvl1pPr>
            <a:lvl2pPr marL="669925" indent="-32543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itchFamily="2" charset="2"/>
              <a:buChar char="q"/>
              <a:defRPr sz="2000">
                <a:solidFill>
                  <a:schemeClr val="tx1"/>
                </a:solidFill>
                <a:latin typeface="Helvetica" pitchFamily="2" charset="0"/>
              </a:defRPr>
            </a:lvl2pPr>
            <a:lvl3pPr marL="1022350" indent="-35083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Helvetica" pitchFamily="2" charset="0"/>
              </a:defRPr>
            </a:lvl3pPr>
            <a:lvl4pPr marL="1339850" indent="-31591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q"/>
              <a:defRPr sz="2000">
                <a:solidFill>
                  <a:schemeClr val="tx1"/>
                </a:solidFill>
                <a:latin typeface="Helvetica" pitchFamily="2" charset="0"/>
              </a:defRPr>
            </a:lvl4pPr>
            <a:lvl5pPr marL="1681163" indent="-339725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Helvetica" pitchFamily="2" charset="0"/>
              </a:defRPr>
            </a:lvl5pPr>
            <a:lvl6pPr marL="2138363" indent="-339725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+mn-lt"/>
              </a:defRPr>
            </a:lvl6pPr>
            <a:lvl7pPr marL="2595563" indent="-339725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+mn-lt"/>
              </a:defRPr>
            </a:lvl7pPr>
            <a:lvl8pPr marL="3052763" indent="-339725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+mn-lt"/>
              </a:defRPr>
            </a:lvl8pPr>
            <a:lvl9pPr marL="3509963" indent="-339725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CH" sz="2800" kern="0" dirty="0"/>
              <a:t>Read-Retry in Modern NAND Flash-Based SSDs</a:t>
            </a:r>
          </a:p>
          <a:p>
            <a:pPr marL="344487" lvl="1" indent="0">
              <a:buFont typeface="Wingdings" pitchFamily="2" charset="2"/>
              <a:buNone/>
            </a:pPr>
            <a:endParaRPr lang="en-CH" sz="2800" kern="0" dirty="0"/>
          </a:p>
          <a:p>
            <a:pPr marL="344487" lvl="1" indent="0">
              <a:buFont typeface="Wingdings" pitchFamily="2" charset="2"/>
              <a:buNone/>
            </a:pPr>
            <a:endParaRPr lang="en-CH" sz="1500" kern="0" dirty="0"/>
          </a:p>
          <a:p>
            <a:r>
              <a:rPr lang="en-CH" sz="2800" kern="0" dirty="0">
                <a:solidFill>
                  <a:schemeClr val="bg1">
                    <a:lumMod val="65000"/>
                  </a:schemeClr>
                </a:solidFill>
              </a:rPr>
              <a:t>PR</a:t>
            </a:r>
            <a:r>
              <a:rPr lang="en-CH" sz="2800" kern="0" baseline="30000" dirty="0">
                <a:solidFill>
                  <a:schemeClr val="bg1">
                    <a:lumMod val="65000"/>
                  </a:schemeClr>
                </a:solidFill>
              </a:rPr>
              <a:t>2</a:t>
            </a:r>
            <a:r>
              <a:rPr lang="en-CH" sz="2800" kern="0" dirty="0">
                <a:solidFill>
                  <a:schemeClr val="bg1">
                    <a:lumMod val="65000"/>
                  </a:schemeClr>
                </a:solidFill>
              </a:rPr>
              <a:t>: Pipelined Read-Retry</a:t>
            </a:r>
          </a:p>
          <a:p>
            <a:endParaRPr lang="en-CH" sz="2800" kern="0" dirty="0">
              <a:solidFill>
                <a:schemeClr val="bg1">
                  <a:lumMod val="65000"/>
                </a:schemeClr>
              </a:solidFill>
            </a:endParaRPr>
          </a:p>
          <a:p>
            <a:endParaRPr lang="en-CH" sz="1500" kern="0" dirty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en-CH" sz="2800" kern="0" dirty="0">
                <a:solidFill>
                  <a:schemeClr val="bg1">
                    <a:lumMod val="65000"/>
                  </a:schemeClr>
                </a:solidFill>
              </a:rPr>
              <a:t>AR</a:t>
            </a:r>
            <a:r>
              <a:rPr lang="en-CH" sz="2800" kern="0" baseline="30000" dirty="0">
                <a:solidFill>
                  <a:schemeClr val="bg1">
                    <a:lumMod val="65000"/>
                  </a:schemeClr>
                </a:solidFill>
              </a:rPr>
              <a:t>2</a:t>
            </a:r>
            <a:r>
              <a:rPr lang="en-CH" sz="2800" kern="0" dirty="0">
                <a:solidFill>
                  <a:schemeClr val="bg1">
                    <a:lumMod val="65000"/>
                  </a:schemeClr>
                </a:solidFill>
              </a:rPr>
              <a:t>: Adaptive Read-Retry</a:t>
            </a:r>
          </a:p>
          <a:p>
            <a:endParaRPr lang="en-CH" sz="2800" kern="0" dirty="0">
              <a:solidFill>
                <a:schemeClr val="bg1">
                  <a:lumMod val="65000"/>
                </a:schemeClr>
              </a:solidFill>
            </a:endParaRPr>
          </a:p>
          <a:p>
            <a:endParaRPr lang="en-CH" sz="1500" kern="0" dirty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en-CH" sz="2800" kern="0" dirty="0">
                <a:solidFill>
                  <a:schemeClr val="bg1">
                    <a:lumMod val="65000"/>
                  </a:schemeClr>
                </a:solidFill>
              </a:rPr>
              <a:t>Evaluation Results</a:t>
            </a:r>
          </a:p>
        </p:txBody>
      </p:sp>
    </p:spTree>
    <p:extLst>
      <p:ext uri="{BB962C8B-B14F-4D97-AF65-F5344CB8AC3E}">
        <p14:creationId xmlns:p14="http://schemas.microsoft.com/office/powerpoint/2010/main" val="333688510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C0B64D-B249-704A-AB40-CD24AF2F20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H" dirty="0"/>
              <a:t>Errors in NAND Flash Memory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C400A33-446A-F942-9F83-5543CCBC7C7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4</a:t>
            </a:fld>
            <a:endParaRPr lang="en-US" altLang="en-US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9B4D680D-58ED-F14A-9E80-BDB361617ADB}"/>
              </a:ext>
            </a:extLst>
          </p:cNvPr>
          <p:cNvGrpSpPr/>
          <p:nvPr/>
        </p:nvGrpSpPr>
        <p:grpSpPr>
          <a:xfrm>
            <a:off x="1115616" y="1624739"/>
            <a:ext cx="6802273" cy="3460445"/>
            <a:chOff x="1115616" y="1624739"/>
            <a:chExt cx="6802273" cy="3460445"/>
          </a:xfrm>
        </p:grpSpPr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79371EF4-6CE2-6446-B269-5DA550DFD2CA}"/>
                </a:ext>
              </a:extLst>
            </p:cNvPr>
            <p:cNvSpPr txBox="1"/>
            <p:nvPr/>
          </p:nvSpPr>
          <p:spPr>
            <a:xfrm>
              <a:off x="6804131" y="3061320"/>
              <a:ext cx="1113758" cy="577108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algn="ctr"/>
              <a:r>
                <a:rPr lang="en-US" altLang="ko-KR" sz="3200" b="1" baseline="-25000" dirty="0">
                  <a:latin typeface="Cambria" panose="02040503050406030204" pitchFamily="18" charset="0"/>
                  <a:cs typeface="Times New Roman" panose="02020603050405020304" pitchFamily="18" charset="0"/>
                </a:rPr>
                <a:t>…</a:t>
              </a:r>
              <a:endParaRPr lang="ko-KR" altLang="en-US" sz="3200" b="1" baseline="-25000" dirty="0">
                <a:latin typeface="Cambria" panose="020405030504060302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B1487809-8066-BA49-9993-96FB0B876A50}"/>
                </a:ext>
              </a:extLst>
            </p:cNvPr>
            <p:cNvSpPr txBox="1"/>
            <p:nvPr/>
          </p:nvSpPr>
          <p:spPr>
            <a:xfrm rot="16200000">
              <a:off x="-313935" y="3308058"/>
              <a:ext cx="3197657" cy="338554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algn="ctr"/>
              <a:r>
                <a:rPr lang="en-US" altLang="ko-KR" sz="2200" b="1" dirty="0">
                  <a:latin typeface="Cambria" panose="02040503050406030204" pitchFamily="18" charset="0"/>
                  <a:cs typeface="Times New Roman" panose="02020603050405020304" pitchFamily="18" charset="0"/>
                </a:rPr>
                <a:t>Number of Cells</a:t>
              </a:r>
            </a:p>
          </p:txBody>
        </p:sp>
        <p:cxnSp>
          <p:nvCxnSpPr>
            <p:cNvPr id="14" name="Straight Arrow Connector 59">
              <a:extLst>
                <a:ext uri="{FF2B5EF4-FFF2-40B4-BE49-F238E27FC236}">
                  <a16:creationId xmlns:a16="http://schemas.microsoft.com/office/drawing/2014/main" id="{C0C81B69-F2E3-D34F-88EE-1E44C454160C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526340" y="2269362"/>
              <a:ext cx="0" cy="2350921"/>
            </a:xfrm>
            <a:prstGeom prst="straightConnector1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tailEnd type="triangle" w="lg" len="lg"/>
            </a:ln>
            <a:effectLst/>
          </p:spPr>
        </p:cxnSp>
        <p:sp>
          <p:nvSpPr>
            <p:cNvPr id="15" name="Freeform 32">
              <a:extLst>
                <a:ext uri="{FF2B5EF4-FFF2-40B4-BE49-F238E27FC236}">
                  <a16:creationId xmlns:a16="http://schemas.microsoft.com/office/drawing/2014/main" id="{8A3BE9E4-7A5D-7C43-8044-C2AB4C3AD1E9}"/>
                </a:ext>
              </a:extLst>
            </p:cNvPr>
            <p:cNvSpPr/>
            <p:nvPr/>
          </p:nvSpPr>
          <p:spPr>
            <a:xfrm>
              <a:off x="5572608" y="2268061"/>
              <a:ext cx="1387667" cy="2350921"/>
            </a:xfrm>
            <a:custGeom>
              <a:avLst/>
              <a:gdLst>
                <a:gd name="connsiteX0" fmla="*/ 0 w 3807725"/>
                <a:gd name="connsiteY0" fmla="*/ 1924370 h 1965313"/>
                <a:gd name="connsiteX1" fmla="*/ 1992573 w 3807725"/>
                <a:gd name="connsiteY1" fmla="*/ 35 h 1965313"/>
                <a:gd name="connsiteX2" fmla="*/ 3807725 w 3807725"/>
                <a:gd name="connsiteY2" fmla="*/ 1965313 h 1965313"/>
                <a:gd name="connsiteX0" fmla="*/ 0 w 3807725"/>
                <a:gd name="connsiteY0" fmla="*/ 1924370 h 1965313"/>
                <a:gd name="connsiteX1" fmla="*/ 1992573 w 3807725"/>
                <a:gd name="connsiteY1" fmla="*/ 35 h 1965313"/>
                <a:gd name="connsiteX2" fmla="*/ 3807725 w 3807725"/>
                <a:gd name="connsiteY2" fmla="*/ 1965313 h 1965313"/>
                <a:gd name="connsiteX0" fmla="*/ 0 w 3807725"/>
                <a:gd name="connsiteY0" fmla="*/ 1924370 h 1965313"/>
                <a:gd name="connsiteX1" fmla="*/ 1992573 w 3807725"/>
                <a:gd name="connsiteY1" fmla="*/ 35 h 1965313"/>
                <a:gd name="connsiteX2" fmla="*/ 3807725 w 3807725"/>
                <a:gd name="connsiteY2" fmla="*/ 1965313 h 1965313"/>
                <a:gd name="connsiteX0" fmla="*/ 0 w 3807725"/>
                <a:gd name="connsiteY0" fmla="*/ 1924362 h 1965305"/>
                <a:gd name="connsiteX1" fmla="*/ 1992573 w 3807725"/>
                <a:gd name="connsiteY1" fmla="*/ 27 h 1965305"/>
                <a:gd name="connsiteX2" fmla="*/ 3807725 w 3807725"/>
                <a:gd name="connsiteY2" fmla="*/ 1965305 h 1965305"/>
                <a:gd name="connsiteX0" fmla="*/ 0 w 3807725"/>
                <a:gd name="connsiteY0" fmla="*/ 1924362 h 1965305"/>
                <a:gd name="connsiteX1" fmla="*/ 1992573 w 3807725"/>
                <a:gd name="connsiteY1" fmla="*/ 27 h 1965305"/>
                <a:gd name="connsiteX2" fmla="*/ 3807725 w 3807725"/>
                <a:gd name="connsiteY2" fmla="*/ 1965305 h 1965305"/>
                <a:gd name="connsiteX0" fmla="*/ 0 w 3807725"/>
                <a:gd name="connsiteY0" fmla="*/ 1924361 h 1965304"/>
                <a:gd name="connsiteX1" fmla="*/ 1992573 w 3807725"/>
                <a:gd name="connsiteY1" fmla="*/ 26 h 1965304"/>
                <a:gd name="connsiteX2" fmla="*/ 3807725 w 3807725"/>
                <a:gd name="connsiteY2" fmla="*/ 1965304 h 1965304"/>
                <a:gd name="connsiteX0" fmla="*/ 0 w 3807725"/>
                <a:gd name="connsiteY0" fmla="*/ 1924358 h 1965301"/>
                <a:gd name="connsiteX1" fmla="*/ 1992573 w 3807725"/>
                <a:gd name="connsiteY1" fmla="*/ 23 h 1965301"/>
                <a:gd name="connsiteX2" fmla="*/ 3807725 w 3807725"/>
                <a:gd name="connsiteY2" fmla="*/ 1965301 h 1965301"/>
                <a:gd name="connsiteX0" fmla="*/ 0 w 3807725"/>
                <a:gd name="connsiteY0" fmla="*/ 1924360 h 1965303"/>
                <a:gd name="connsiteX1" fmla="*/ 1992573 w 3807725"/>
                <a:gd name="connsiteY1" fmla="*/ 25 h 1965303"/>
                <a:gd name="connsiteX2" fmla="*/ 3807725 w 3807725"/>
                <a:gd name="connsiteY2" fmla="*/ 1965303 h 1965303"/>
                <a:gd name="connsiteX0" fmla="*/ 0 w 3784113"/>
                <a:gd name="connsiteY0" fmla="*/ 1951633 h 1965281"/>
                <a:gd name="connsiteX1" fmla="*/ 1968961 w 3784113"/>
                <a:gd name="connsiteY1" fmla="*/ 3 h 1965281"/>
                <a:gd name="connsiteX2" fmla="*/ 3784113 w 3784113"/>
                <a:gd name="connsiteY2" fmla="*/ 1965281 h 1965281"/>
                <a:gd name="connsiteX0" fmla="*/ 0 w 3784113"/>
                <a:gd name="connsiteY0" fmla="*/ 1965277 h 1965278"/>
                <a:gd name="connsiteX1" fmla="*/ 1968961 w 3784113"/>
                <a:gd name="connsiteY1" fmla="*/ 0 h 1965278"/>
                <a:gd name="connsiteX2" fmla="*/ 3784113 w 3784113"/>
                <a:gd name="connsiteY2" fmla="*/ 1965278 h 1965278"/>
                <a:gd name="connsiteX0" fmla="*/ 0 w 3784113"/>
                <a:gd name="connsiteY0" fmla="*/ 1965277 h 1965278"/>
                <a:gd name="connsiteX1" fmla="*/ 1968961 w 3784113"/>
                <a:gd name="connsiteY1" fmla="*/ 0 h 1965278"/>
                <a:gd name="connsiteX2" fmla="*/ 3784113 w 3784113"/>
                <a:gd name="connsiteY2" fmla="*/ 1965278 h 1965278"/>
                <a:gd name="connsiteX0" fmla="*/ 0 w 3784113"/>
                <a:gd name="connsiteY0" fmla="*/ 1965277 h 1965278"/>
                <a:gd name="connsiteX1" fmla="*/ 1968961 w 3784113"/>
                <a:gd name="connsiteY1" fmla="*/ 0 h 1965278"/>
                <a:gd name="connsiteX2" fmla="*/ 3784113 w 3784113"/>
                <a:gd name="connsiteY2" fmla="*/ 1965278 h 1965278"/>
                <a:gd name="connsiteX0" fmla="*/ 0 w 3784113"/>
                <a:gd name="connsiteY0" fmla="*/ 1965277 h 1965278"/>
                <a:gd name="connsiteX1" fmla="*/ 1968961 w 3784113"/>
                <a:gd name="connsiteY1" fmla="*/ 0 h 1965278"/>
                <a:gd name="connsiteX2" fmla="*/ 3784113 w 3784113"/>
                <a:gd name="connsiteY2" fmla="*/ 1965278 h 19652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784113" h="1965278">
                  <a:moveTo>
                    <a:pt x="0" y="1965277"/>
                  </a:moveTo>
                  <a:cubicBezTo>
                    <a:pt x="234630" y="1392071"/>
                    <a:pt x="724317" y="0"/>
                    <a:pt x="1968961" y="0"/>
                  </a:cubicBezTo>
                  <a:cubicBezTo>
                    <a:pt x="3213605" y="0"/>
                    <a:pt x="3584157" y="1405720"/>
                    <a:pt x="3784113" y="1965278"/>
                  </a:cubicBezTo>
                </a:path>
              </a:pathLst>
            </a:custGeom>
            <a:noFill/>
            <a:ln w="19050" cap="flat" cmpd="sng" algn="ctr">
              <a:solidFill>
                <a:srgbClr val="0070C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latinLnBrk="0">
                <a:defRPr/>
              </a:pPr>
              <a:endParaRPr lang="en-US" sz="1600" kern="0" dirty="0">
                <a:solidFill>
                  <a:srgbClr val="0070C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Freeform 32">
              <a:extLst>
                <a:ext uri="{FF2B5EF4-FFF2-40B4-BE49-F238E27FC236}">
                  <a16:creationId xmlns:a16="http://schemas.microsoft.com/office/drawing/2014/main" id="{12BFD358-054C-A344-BC7F-45D29C43DCEC}"/>
                </a:ext>
              </a:extLst>
            </p:cNvPr>
            <p:cNvSpPr/>
            <p:nvPr/>
          </p:nvSpPr>
          <p:spPr>
            <a:xfrm>
              <a:off x="3962876" y="2268061"/>
              <a:ext cx="1387667" cy="2350921"/>
            </a:xfrm>
            <a:custGeom>
              <a:avLst/>
              <a:gdLst>
                <a:gd name="connsiteX0" fmla="*/ 0 w 3807725"/>
                <a:gd name="connsiteY0" fmla="*/ 1924370 h 1965313"/>
                <a:gd name="connsiteX1" fmla="*/ 1992573 w 3807725"/>
                <a:gd name="connsiteY1" fmla="*/ 35 h 1965313"/>
                <a:gd name="connsiteX2" fmla="*/ 3807725 w 3807725"/>
                <a:gd name="connsiteY2" fmla="*/ 1965313 h 1965313"/>
                <a:gd name="connsiteX0" fmla="*/ 0 w 3807725"/>
                <a:gd name="connsiteY0" fmla="*/ 1924370 h 1965313"/>
                <a:gd name="connsiteX1" fmla="*/ 1992573 w 3807725"/>
                <a:gd name="connsiteY1" fmla="*/ 35 h 1965313"/>
                <a:gd name="connsiteX2" fmla="*/ 3807725 w 3807725"/>
                <a:gd name="connsiteY2" fmla="*/ 1965313 h 1965313"/>
                <a:gd name="connsiteX0" fmla="*/ 0 w 3807725"/>
                <a:gd name="connsiteY0" fmla="*/ 1924370 h 1965313"/>
                <a:gd name="connsiteX1" fmla="*/ 1992573 w 3807725"/>
                <a:gd name="connsiteY1" fmla="*/ 35 h 1965313"/>
                <a:gd name="connsiteX2" fmla="*/ 3807725 w 3807725"/>
                <a:gd name="connsiteY2" fmla="*/ 1965313 h 1965313"/>
                <a:gd name="connsiteX0" fmla="*/ 0 w 3807725"/>
                <a:gd name="connsiteY0" fmla="*/ 1924362 h 1965305"/>
                <a:gd name="connsiteX1" fmla="*/ 1992573 w 3807725"/>
                <a:gd name="connsiteY1" fmla="*/ 27 h 1965305"/>
                <a:gd name="connsiteX2" fmla="*/ 3807725 w 3807725"/>
                <a:gd name="connsiteY2" fmla="*/ 1965305 h 1965305"/>
                <a:gd name="connsiteX0" fmla="*/ 0 w 3807725"/>
                <a:gd name="connsiteY0" fmla="*/ 1924362 h 1965305"/>
                <a:gd name="connsiteX1" fmla="*/ 1992573 w 3807725"/>
                <a:gd name="connsiteY1" fmla="*/ 27 h 1965305"/>
                <a:gd name="connsiteX2" fmla="*/ 3807725 w 3807725"/>
                <a:gd name="connsiteY2" fmla="*/ 1965305 h 1965305"/>
                <a:gd name="connsiteX0" fmla="*/ 0 w 3807725"/>
                <a:gd name="connsiteY0" fmla="*/ 1924361 h 1965304"/>
                <a:gd name="connsiteX1" fmla="*/ 1992573 w 3807725"/>
                <a:gd name="connsiteY1" fmla="*/ 26 h 1965304"/>
                <a:gd name="connsiteX2" fmla="*/ 3807725 w 3807725"/>
                <a:gd name="connsiteY2" fmla="*/ 1965304 h 1965304"/>
                <a:gd name="connsiteX0" fmla="*/ 0 w 3807725"/>
                <a:gd name="connsiteY0" fmla="*/ 1924358 h 1965301"/>
                <a:gd name="connsiteX1" fmla="*/ 1992573 w 3807725"/>
                <a:gd name="connsiteY1" fmla="*/ 23 h 1965301"/>
                <a:gd name="connsiteX2" fmla="*/ 3807725 w 3807725"/>
                <a:gd name="connsiteY2" fmla="*/ 1965301 h 1965301"/>
                <a:gd name="connsiteX0" fmla="*/ 0 w 3807725"/>
                <a:gd name="connsiteY0" fmla="*/ 1924360 h 1965303"/>
                <a:gd name="connsiteX1" fmla="*/ 1992573 w 3807725"/>
                <a:gd name="connsiteY1" fmla="*/ 25 h 1965303"/>
                <a:gd name="connsiteX2" fmla="*/ 3807725 w 3807725"/>
                <a:gd name="connsiteY2" fmla="*/ 1965303 h 1965303"/>
                <a:gd name="connsiteX0" fmla="*/ 0 w 3784113"/>
                <a:gd name="connsiteY0" fmla="*/ 1951633 h 1965281"/>
                <a:gd name="connsiteX1" fmla="*/ 1968961 w 3784113"/>
                <a:gd name="connsiteY1" fmla="*/ 3 h 1965281"/>
                <a:gd name="connsiteX2" fmla="*/ 3784113 w 3784113"/>
                <a:gd name="connsiteY2" fmla="*/ 1965281 h 1965281"/>
                <a:gd name="connsiteX0" fmla="*/ 0 w 3784113"/>
                <a:gd name="connsiteY0" fmla="*/ 1965277 h 1965278"/>
                <a:gd name="connsiteX1" fmla="*/ 1968961 w 3784113"/>
                <a:gd name="connsiteY1" fmla="*/ 0 h 1965278"/>
                <a:gd name="connsiteX2" fmla="*/ 3784113 w 3784113"/>
                <a:gd name="connsiteY2" fmla="*/ 1965278 h 1965278"/>
                <a:gd name="connsiteX0" fmla="*/ 0 w 3784113"/>
                <a:gd name="connsiteY0" fmla="*/ 1965277 h 1965278"/>
                <a:gd name="connsiteX1" fmla="*/ 1968961 w 3784113"/>
                <a:gd name="connsiteY1" fmla="*/ 0 h 1965278"/>
                <a:gd name="connsiteX2" fmla="*/ 3784113 w 3784113"/>
                <a:gd name="connsiteY2" fmla="*/ 1965278 h 1965278"/>
                <a:gd name="connsiteX0" fmla="*/ 0 w 3784113"/>
                <a:gd name="connsiteY0" fmla="*/ 1965277 h 1965278"/>
                <a:gd name="connsiteX1" fmla="*/ 1968961 w 3784113"/>
                <a:gd name="connsiteY1" fmla="*/ 0 h 1965278"/>
                <a:gd name="connsiteX2" fmla="*/ 3784113 w 3784113"/>
                <a:gd name="connsiteY2" fmla="*/ 1965278 h 1965278"/>
                <a:gd name="connsiteX0" fmla="*/ 0 w 3784113"/>
                <a:gd name="connsiteY0" fmla="*/ 1965277 h 1965278"/>
                <a:gd name="connsiteX1" fmla="*/ 1968961 w 3784113"/>
                <a:gd name="connsiteY1" fmla="*/ 0 h 1965278"/>
                <a:gd name="connsiteX2" fmla="*/ 3784113 w 3784113"/>
                <a:gd name="connsiteY2" fmla="*/ 1965278 h 19652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784113" h="1965278">
                  <a:moveTo>
                    <a:pt x="0" y="1965277"/>
                  </a:moveTo>
                  <a:cubicBezTo>
                    <a:pt x="234630" y="1392071"/>
                    <a:pt x="724317" y="0"/>
                    <a:pt x="1968961" y="0"/>
                  </a:cubicBezTo>
                  <a:cubicBezTo>
                    <a:pt x="3213605" y="0"/>
                    <a:pt x="3584157" y="1405720"/>
                    <a:pt x="3784113" y="1965278"/>
                  </a:cubicBezTo>
                </a:path>
              </a:pathLst>
            </a:custGeom>
            <a:noFill/>
            <a:ln w="19050" cap="flat" cmpd="sng" algn="ctr">
              <a:solidFill>
                <a:srgbClr val="0070C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latinLnBrk="0">
                <a:defRPr/>
              </a:pPr>
              <a:endParaRPr lang="en-US" sz="1600" kern="0" dirty="0">
                <a:solidFill>
                  <a:srgbClr val="0070C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5E9EB347-8693-8047-B6A0-DBDC5A0D93C7}"/>
                </a:ext>
              </a:extLst>
            </p:cNvPr>
            <p:cNvSpPr txBox="1"/>
            <p:nvPr/>
          </p:nvSpPr>
          <p:spPr>
            <a:xfrm>
              <a:off x="4064827" y="3698640"/>
              <a:ext cx="1158328" cy="677108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algn="ctr"/>
              <a:r>
                <a:rPr lang="en-US" altLang="ko-KR" sz="2200" b="1" dirty="0">
                  <a:latin typeface="Cambria" panose="02040503050406030204" pitchFamily="18" charset="0"/>
                  <a:cs typeface="Times New Roman" panose="02020603050405020304" pitchFamily="18" charset="0"/>
                </a:rPr>
                <a:t>P</a:t>
              </a:r>
              <a:r>
                <a:rPr lang="en-US" altLang="ko-KR" sz="2200" b="1" i="1" dirty="0">
                  <a:latin typeface="Cambria" panose="02040503050406030204" pitchFamily="18" charset="0"/>
                  <a:cs typeface="Times New Roman" panose="02020603050405020304" pitchFamily="18" charset="0"/>
                </a:rPr>
                <a:t>x</a:t>
              </a:r>
              <a:br>
                <a:rPr lang="en-US" altLang="ko-KR" sz="2200" b="1" i="1" dirty="0">
                  <a:latin typeface="Cambria" panose="02040503050406030204" pitchFamily="18" charset="0"/>
                  <a:cs typeface="Times New Roman" panose="02020603050405020304" pitchFamily="18" charset="0"/>
                </a:rPr>
              </a:br>
              <a:r>
                <a:rPr lang="en-US" altLang="ko-KR" sz="2200" b="1" dirty="0">
                  <a:latin typeface="Cambria" panose="02040503050406030204" pitchFamily="18" charset="0"/>
                  <a:cs typeface="Times New Roman" panose="02020603050405020304" pitchFamily="18" charset="0"/>
                </a:rPr>
                <a:t>state</a:t>
              </a:r>
              <a:endParaRPr lang="ko-KR" altLang="en-US" sz="2200" b="1" baseline="-25000" dirty="0">
                <a:latin typeface="Cambria" panose="020405030504060302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Freeform 32">
              <a:extLst>
                <a:ext uri="{FF2B5EF4-FFF2-40B4-BE49-F238E27FC236}">
                  <a16:creationId xmlns:a16="http://schemas.microsoft.com/office/drawing/2014/main" id="{9F451EC9-3DF2-F441-93F9-88BA0F9DADDA}"/>
                </a:ext>
              </a:extLst>
            </p:cNvPr>
            <p:cNvSpPr/>
            <p:nvPr/>
          </p:nvSpPr>
          <p:spPr>
            <a:xfrm>
              <a:off x="2332007" y="2268061"/>
              <a:ext cx="1387667" cy="2350921"/>
            </a:xfrm>
            <a:custGeom>
              <a:avLst/>
              <a:gdLst>
                <a:gd name="connsiteX0" fmla="*/ 0 w 3807725"/>
                <a:gd name="connsiteY0" fmla="*/ 1924370 h 1965313"/>
                <a:gd name="connsiteX1" fmla="*/ 1992573 w 3807725"/>
                <a:gd name="connsiteY1" fmla="*/ 35 h 1965313"/>
                <a:gd name="connsiteX2" fmla="*/ 3807725 w 3807725"/>
                <a:gd name="connsiteY2" fmla="*/ 1965313 h 1965313"/>
                <a:gd name="connsiteX0" fmla="*/ 0 w 3807725"/>
                <a:gd name="connsiteY0" fmla="*/ 1924370 h 1965313"/>
                <a:gd name="connsiteX1" fmla="*/ 1992573 w 3807725"/>
                <a:gd name="connsiteY1" fmla="*/ 35 h 1965313"/>
                <a:gd name="connsiteX2" fmla="*/ 3807725 w 3807725"/>
                <a:gd name="connsiteY2" fmla="*/ 1965313 h 1965313"/>
                <a:gd name="connsiteX0" fmla="*/ 0 w 3807725"/>
                <a:gd name="connsiteY0" fmla="*/ 1924370 h 1965313"/>
                <a:gd name="connsiteX1" fmla="*/ 1992573 w 3807725"/>
                <a:gd name="connsiteY1" fmla="*/ 35 h 1965313"/>
                <a:gd name="connsiteX2" fmla="*/ 3807725 w 3807725"/>
                <a:gd name="connsiteY2" fmla="*/ 1965313 h 1965313"/>
                <a:gd name="connsiteX0" fmla="*/ 0 w 3807725"/>
                <a:gd name="connsiteY0" fmla="*/ 1924362 h 1965305"/>
                <a:gd name="connsiteX1" fmla="*/ 1992573 w 3807725"/>
                <a:gd name="connsiteY1" fmla="*/ 27 h 1965305"/>
                <a:gd name="connsiteX2" fmla="*/ 3807725 w 3807725"/>
                <a:gd name="connsiteY2" fmla="*/ 1965305 h 1965305"/>
                <a:gd name="connsiteX0" fmla="*/ 0 w 3807725"/>
                <a:gd name="connsiteY0" fmla="*/ 1924362 h 1965305"/>
                <a:gd name="connsiteX1" fmla="*/ 1992573 w 3807725"/>
                <a:gd name="connsiteY1" fmla="*/ 27 h 1965305"/>
                <a:gd name="connsiteX2" fmla="*/ 3807725 w 3807725"/>
                <a:gd name="connsiteY2" fmla="*/ 1965305 h 1965305"/>
                <a:gd name="connsiteX0" fmla="*/ 0 w 3807725"/>
                <a:gd name="connsiteY0" fmla="*/ 1924361 h 1965304"/>
                <a:gd name="connsiteX1" fmla="*/ 1992573 w 3807725"/>
                <a:gd name="connsiteY1" fmla="*/ 26 h 1965304"/>
                <a:gd name="connsiteX2" fmla="*/ 3807725 w 3807725"/>
                <a:gd name="connsiteY2" fmla="*/ 1965304 h 1965304"/>
                <a:gd name="connsiteX0" fmla="*/ 0 w 3807725"/>
                <a:gd name="connsiteY0" fmla="*/ 1924358 h 1965301"/>
                <a:gd name="connsiteX1" fmla="*/ 1992573 w 3807725"/>
                <a:gd name="connsiteY1" fmla="*/ 23 h 1965301"/>
                <a:gd name="connsiteX2" fmla="*/ 3807725 w 3807725"/>
                <a:gd name="connsiteY2" fmla="*/ 1965301 h 1965301"/>
                <a:gd name="connsiteX0" fmla="*/ 0 w 3807725"/>
                <a:gd name="connsiteY0" fmla="*/ 1924360 h 1965303"/>
                <a:gd name="connsiteX1" fmla="*/ 1992573 w 3807725"/>
                <a:gd name="connsiteY1" fmla="*/ 25 h 1965303"/>
                <a:gd name="connsiteX2" fmla="*/ 3807725 w 3807725"/>
                <a:gd name="connsiteY2" fmla="*/ 1965303 h 1965303"/>
                <a:gd name="connsiteX0" fmla="*/ 0 w 3784113"/>
                <a:gd name="connsiteY0" fmla="*/ 1951633 h 1965281"/>
                <a:gd name="connsiteX1" fmla="*/ 1968961 w 3784113"/>
                <a:gd name="connsiteY1" fmla="*/ 3 h 1965281"/>
                <a:gd name="connsiteX2" fmla="*/ 3784113 w 3784113"/>
                <a:gd name="connsiteY2" fmla="*/ 1965281 h 1965281"/>
                <a:gd name="connsiteX0" fmla="*/ 0 w 3784113"/>
                <a:gd name="connsiteY0" fmla="*/ 1965277 h 1965278"/>
                <a:gd name="connsiteX1" fmla="*/ 1968961 w 3784113"/>
                <a:gd name="connsiteY1" fmla="*/ 0 h 1965278"/>
                <a:gd name="connsiteX2" fmla="*/ 3784113 w 3784113"/>
                <a:gd name="connsiteY2" fmla="*/ 1965278 h 1965278"/>
                <a:gd name="connsiteX0" fmla="*/ 0 w 3784113"/>
                <a:gd name="connsiteY0" fmla="*/ 1965277 h 1965278"/>
                <a:gd name="connsiteX1" fmla="*/ 1968961 w 3784113"/>
                <a:gd name="connsiteY1" fmla="*/ 0 h 1965278"/>
                <a:gd name="connsiteX2" fmla="*/ 3784113 w 3784113"/>
                <a:gd name="connsiteY2" fmla="*/ 1965278 h 1965278"/>
                <a:gd name="connsiteX0" fmla="*/ 0 w 3784113"/>
                <a:gd name="connsiteY0" fmla="*/ 1965277 h 1965278"/>
                <a:gd name="connsiteX1" fmla="*/ 1968961 w 3784113"/>
                <a:gd name="connsiteY1" fmla="*/ 0 h 1965278"/>
                <a:gd name="connsiteX2" fmla="*/ 3784113 w 3784113"/>
                <a:gd name="connsiteY2" fmla="*/ 1965278 h 1965278"/>
                <a:gd name="connsiteX0" fmla="*/ 0 w 3784113"/>
                <a:gd name="connsiteY0" fmla="*/ 1965277 h 1965278"/>
                <a:gd name="connsiteX1" fmla="*/ 1968961 w 3784113"/>
                <a:gd name="connsiteY1" fmla="*/ 0 h 1965278"/>
                <a:gd name="connsiteX2" fmla="*/ 3784113 w 3784113"/>
                <a:gd name="connsiteY2" fmla="*/ 1965278 h 19652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784113" h="1965278">
                  <a:moveTo>
                    <a:pt x="0" y="1965277"/>
                  </a:moveTo>
                  <a:cubicBezTo>
                    <a:pt x="234630" y="1392071"/>
                    <a:pt x="724317" y="0"/>
                    <a:pt x="1968961" y="0"/>
                  </a:cubicBezTo>
                  <a:cubicBezTo>
                    <a:pt x="3213605" y="0"/>
                    <a:pt x="3584157" y="1405720"/>
                    <a:pt x="3784113" y="1965278"/>
                  </a:cubicBezTo>
                </a:path>
              </a:pathLst>
            </a:custGeom>
            <a:noFill/>
            <a:ln w="19050" cap="flat" cmpd="sng" algn="ctr">
              <a:solidFill>
                <a:srgbClr val="0070C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latinLnBrk="0">
                <a:defRPr/>
              </a:pPr>
              <a:endParaRPr lang="en-US" sz="1600" kern="0" dirty="0">
                <a:solidFill>
                  <a:srgbClr val="0070C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14737B29-4E74-A544-881F-A526843678E8}"/>
                </a:ext>
              </a:extLst>
            </p:cNvPr>
            <p:cNvSpPr txBox="1"/>
            <p:nvPr/>
          </p:nvSpPr>
          <p:spPr>
            <a:xfrm>
              <a:off x="2424789" y="3698640"/>
              <a:ext cx="1158328" cy="677108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algn="ctr"/>
              <a:r>
                <a:rPr lang="en-US" altLang="ko-KR" sz="2200" b="1" dirty="0">
                  <a:latin typeface="Cambria" panose="02040503050406030204" pitchFamily="18" charset="0"/>
                  <a:cs typeface="Times New Roman" panose="02020603050405020304" pitchFamily="18" charset="0"/>
                </a:rPr>
                <a:t>P(</a:t>
              </a:r>
              <a:r>
                <a:rPr lang="en-US" altLang="ko-KR" sz="2200" b="1" i="1" dirty="0">
                  <a:latin typeface="Cambria" panose="02040503050406030204" pitchFamily="18" charset="0"/>
                  <a:cs typeface="Times New Roman" panose="02020603050405020304" pitchFamily="18" charset="0"/>
                </a:rPr>
                <a:t>x-1</a:t>
              </a:r>
              <a:r>
                <a:rPr lang="en-US" altLang="ko-KR" sz="2200" b="1" dirty="0">
                  <a:latin typeface="Cambria" panose="02040503050406030204" pitchFamily="18" charset="0"/>
                  <a:cs typeface="Times New Roman" panose="02020603050405020304" pitchFamily="18" charset="0"/>
                </a:rPr>
                <a:t>)</a:t>
              </a:r>
              <a:br>
                <a:rPr lang="en-US" altLang="ko-KR" sz="2200" b="1" i="1" dirty="0">
                  <a:latin typeface="Cambria" panose="02040503050406030204" pitchFamily="18" charset="0"/>
                  <a:cs typeface="Times New Roman" panose="02020603050405020304" pitchFamily="18" charset="0"/>
                </a:rPr>
              </a:br>
              <a:r>
                <a:rPr lang="en-US" altLang="ko-KR" sz="2200" b="1" dirty="0">
                  <a:latin typeface="Cambria" panose="02040503050406030204" pitchFamily="18" charset="0"/>
                  <a:cs typeface="Times New Roman" panose="02020603050405020304" pitchFamily="18" charset="0"/>
                </a:rPr>
                <a:t>state</a:t>
              </a:r>
              <a:endParaRPr lang="ko-KR" altLang="en-US" sz="2200" b="1" baseline="-25000" dirty="0">
                <a:latin typeface="Cambria" panose="020405030504060302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29" name="직선 연결선 165">
              <a:extLst>
                <a:ext uri="{FF2B5EF4-FFF2-40B4-BE49-F238E27FC236}">
                  <a16:creationId xmlns:a16="http://schemas.microsoft.com/office/drawing/2014/main" id="{D1FB8450-2D63-2247-8AF2-FC36E893223C}"/>
                </a:ext>
              </a:extLst>
            </p:cNvPr>
            <p:cNvCxnSpPr/>
            <p:nvPr/>
          </p:nvCxnSpPr>
          <p:spPr>
            <a:xfrm>
              <a:off x="3886312" y="2375662"/>
              <a:ext cx="0" cy="2252586"/>
            </a:xfrm>
            <a:prstGeom prst="line">
              <a:avLst/>
            </a:prstGeom>
            <a:ln w="15875">
              <a:solidFill>
                <a:schemeClr val="accent2">
                  <a:lumMod val="7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Arrow Connector 78">
              <a:extLst>
                <a:ext uri="{FF2B5EF4-FFF2-40B4-BE49-F238E27FC236}">
                  <a16:creationId xmlns:a16="http://schemas.microsoft.com/office/drawing/2014/main" id="{F8BBFD5A-F206-0B44-8860-2BD967DE8FAE}"/>
                </a:ext>
              </a:extLst>
            </p:cNvPr>
            <p:cNvCxnSpPr>
              <a:cxnSpLocks/>
            </p:cNvCxnSpPr>
            <p:nvPr/>
          </p:nvCxnSpPr>
          <p:spPr>
            <a:xfrm>
              <a:off x="1515199" y="4622663"/>
              <a:ext cx="6224109" cy="0"/>
            </a:xfrm>
            <a:prstGeom prst="straightConnector1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tailEnd type="triangle" w="lg" len="lg"/>
            </a:ln>
            <a:effectLst/>
          </p:spPr>
        </p:cxn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9203A5E3-DC2C-6647-AB85-6E1A15DFCAC6}"/>
                </a:ext>
              </a:extLst>
            </p:cNvPr>
            <p:cNvSpPr txBox="1"/>
            <p:nvPr/>
          </p:nvSpPr>
          <p:spPr>
            <a:xfrm>
              <a:off x="1292601" y="3061320"/>
              <a:ext cx="1158328" cy="577108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algn="ctr"/>
              <a:r>
                <a:rPr lang="en-US" altLang="ko-KR" sz="3200" b="1" baseline="-25000" dirty="0">
                  <a:latin typeface="Cambria" panose="02040503050406030204" pitchFamily="18" charset="0"/>
                  <a:cs typeface="Times New Roman" panose="02020603050405020304" pitchFamily="18" charset="0"/>
                </a:rPr>
                <a:t>…</a:t>
              </a:r>
              <a:endParaRPr lang="ko-KR" altLang="en-US" sz="3200" b="1" baseline="-25000" dirty="0">
                <a:latin typeface="Cambria" panose="020405030504060302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7B459EF6-A3B6-BD4B-9FF0-7FC115BB48DF}"/>
                </a:ext>
              </a:extLst>
            </p:cNvPr>
            <p:cNvSpPr txBox="1"/>
            <p:nvPr/>
          </p:nvSpPr>
          <p:spPr>
            <a:xfrm>
              <a:off x="5765893" y="3685250"/>
              <a:ext cx="1038238" cy="677108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lIns="0" tIns="0" rIns="0" bIns="0" rtlCol="0" anchor="ctr">
              <a:spAutoFit/>
            </a:bodyPr>
            <a:lstStyle/>
            <a:p>
              <a:pPr algn="ctr"/>
              <a:r>
                <a:rPr lang="en-US" altLang="ko-KR" sz="2200" b="1" dirty="0">
                  <a:latin typeface="Cambria" panose="02040503050406030204" pitchFamily="18" charset="0"/>
                  <a:cs typeface="Times New Roman" panose="02020603050405020304" pitchFamily="18" charset="0"/>
                </a:rPr>
                <a:t>P(</a:t>
              </a:r>
              <a:r>
                <a:rPr lang="en-US" altLang="ko-KR" sz="2200" b="1" i="1" dirty="0">
                  <a:latin typeface="Cambria" panose="02040503050406030204" pitchFamily="18" charset="0"/>
                  <a:cs typeface="Times New Roman" panose="02020603050405020304" pitchFamily="18" charset="0"/>
                </a:rPr>
                <a:t>x+1</a:t>
              </a:r>
              <a:r>
                <a:rPr lang="en-US" altLang="ko-KR" sz="2200" b="1" dirty="0">
                  <a:latin typeface="Cambria" panose="02040503050406030204" pitchFamily="18" charset="0"/>
                  <a:cs typeface="Times New Roman" panose="02020603050405020304" pitchFamily="18" charset="0"/>
                </a:rPr>
                <a:t>)</a:t>
              </a:r>
              <a:br>
                <a:rPr lang="en-US" altLang="ko-KR" sz="2200" b="1" i="1" dirty="0">
                  <a:latin typeface="Cambria" panose="02040503050406030204" pitchFamily="18" charset="0"/>
                  <a:cs typeface="Times New Roman" panose="02020603050405020304" pitchFamily="18" charset="0"/>
                </a:rPr>
              </a:br>
              <a:r>
                <a:rPr lang="en-US" altLang="ko-KR" sz="2200" b="1" dirty="0">
                  <a:latin typeface="Cambria" panose="02040503050406030204" pitchFamily="18" charset="0"/>
                  <a:cs typeface="Times New Roman" panose="02020603050405020304" pitchFamily="18" charset="0"/>
                </a:rPr>
                <a:t>state</a:t>
              </a:r>
              <a:endParaRPr lang="ko-KR" altLang="en-US" sz="2200" b="1" baseline="-25000" dirty="0">
                <a:latin typeface="Cambria" panose="02040503050406030204" pitchFamily="18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66" name="그룹 93">
              <a:extLst>
                <a:ext uri="{FF2B5EF4-FFF2-40B4-BE49-F238E27FC236}">
                  <a16:creationId xmlns:a16="http://schemas.microsoft.com/office/drawing/2014/main" id="{66BC0CA2-68F6-694C-BA45-F394B7879304}"/>
                </a:ext>
              </a:extLst>
            </p:cNvPr>
            <p:cNvGrpSpPr/>
            <p:nvPr/>
          </p:nvGrpSpPr>
          <p:grpSpPr>
            <a:xfrm>
              <a:off x="2998016" y="1933945"/>
              <a:ext cx="1590176" cy="381451"/>
              <a:chOff x="4245096" y="1920152"/>
              <a:chExt cx="898521" cy="226540"/>
            </a:xfrm>
          </p:grpSpPr>
          <p:sp>
            <p:nvSpPr>
              <p:cNvPr id="67" name="TextBox 66">
                <a:extLst>
                  <a:ext uri="{FF2B5EF4-FFF2-40B4-BE49-F238E27FC236}">
                    <a16:creationId xmlns:a16="http://schemas.microsoft.com/office/drawing/2014/main" id="{C3A20BDB-D64F-9740-A33D-D8CF4B3A7CE5}"/>
                  </a:ext>
                </a:extLst>
              </p:cNvPr>
              <p:cNvSpPr txBox="1"/>
              <p:nvPr/>
            </p:nvSpPr>
            <p:spPr>
              <a:xfrm>
                <a:off x="4245096" y="1920152"/>
                <a:ext cx="368967" cy="201064"/>
              </a:xfrm>
              <a:prstGeom prst="rect">
                <a:avLst/>
              </a:prstGeom>
              <a:noFill/>
            </p:spPr>
            <p:txBody>
              <a:bodyPr wrap="square" lIns="0" tIns="0" rIns="0" bIns="0" rtlCol="0" anchor="ctr">
                <a:spAutoFit/>
              </a:bodyPr>
              <a:lstStyle/>
              <a:p>
                <a:pPr algn="ctr"/>
                <a:r>
                  <a:rPr lang="en-US" altLang="ko-KR" sz="2200" b="1" dirty="0">
                    <a:solidFill>
                      <a:schemeClr val="accent2">
                        <a:lumMod val="75000"/>
                      </a:schemeClr>
                    </a:solidFill>
                    <a:latin typeface="Cambria" panose="02040503050406030204" pitchFamily="18" charset="0"/>
                    <a:cs typeface="Times New Roman" panose="02020603050405020304" pitchFamily="18" charset="0"/>
                  </a:rPr>
                  <a:t>V</a:t>
                </a:r>
                <a:endParaRPr lang="ko-KR" altLang="en-US" sz="2200" b="1" baseline="-25000" dirty="0">
                  <a:solidFill>
                    <a:schemeClr val="accent2">
                      <a:lumMod val="75000"/>
                    </a:schemeClr>
                  </a:solidFill>
                  <a:latin typeface="Cambria" panose="020405030504060302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68" name="TextBox 67">
                <a:extLst>
                  <a:ext uri="{FF2B5EF4-FFF2-40B4-BE49-F238E27FC236}">
                    <a16:creationId xmlns:a16="http://schemas.microsoft.com/office/drawing/2014/main" id="{F733AC1C-055C-C949-B68F-3B68678EDB85}"/>
                  </a:ext>
                </a:extLst>
              </p:cNvPr>
              <p:cNvSpPr txBox="1"/>
              <p:nvPr/>
            </p:nvSpPr>
            <p:spPr>
              <a:xfrm>
                <a:off x="4492525" y="2000464"/>
                <a:ext cx="651092" cy="146228"/>
              </a:xfrm>
              <a:prstGeom prst="rect">
                <a:avLst/>
              </a:prstGeom>
              <a:noFill/>
            </p:spPr>
            <p:txBody>
              <a:bodyPr wrap="square" lIns="0" tIns="0" rIns="0" bIns="0" rtlCol="0" anchor="ctr">
                <a:spAutoFit/>
              </a:bodyPr>
              <a:lstStyle/>
              <a:p>
                <a:r>
                  <a:rPr lang="en-US" altLang="ko-KR" sz="1600" b="1" dirty="0">
                    <a:solidFill>
                      <a:schemeClr val="accent2">
                        <a:lumMod val="75000"/>
                      </a:schemeClr>
                    </a:solidFill>
                    <a:latin typeface="Cambria" panose="02040503050406030204" pitchFamily="18" charset="0"/>
                    <a:cs typeface="Times New Roman" panose="02020603050405020304" pitchFamily="18" charset="0"/>
                  </a:rPr>
                  <a:t>REF(</a:t>
                </a:r>
                <a:r>
                  <a:rPr lang="en-US" altLang="ko-KR" sz="1600" b="1" i="1" dirty="0">
                    <a:solidFill>
                      <a:schemeClr val="accent2">
                        <a:lumMod val="75000"/>
                      </a:schemeClr>
                    </a:solidFill>
                    <a:latin typeface="Cambria" panose="02040503050406030204" pitchFamily="18" charset="0"/>
                    <a:cs typeface="Times New Roman" panose="02020603050405020304" pitchFamily="18" charset="0"/>
                  </a:rPr>
                  <a:t>x-1</a:t>
                </a:r>
                <a:r>
                  <a:rPr lang="en-US" altLang="ko-KR" sz="1600" b="1" dirty="0">
                    <a:solidFill>
                      <a:schemeClr val="accent2">
                        <a:lumMod val="75000"/>
                      </a:schemeClr>
                    </a:solidFill>
                    <a:latin typeface="Cambria" panose="02040503050406030204" pitchFamily="18" charset="0"/>
                    <a:cs typeface="Times New Roman" panose="02020603050405020304" pitchFamily="18" charset="0"/>
                  </a:rPr>
                  <a:t>)</a:t>
                </a:r>
                <a:endParaRPr lang="ko-KR" altLang="en-US" sz="1600" b="1" dirty="0">
                  <a:solidFill>
                    <a:schemeClr val="accent2">
                      <a:lumMod val="75000"/>
                    </a:schemeClr>
                  </a:solidFill>
                  <a:latin typeface="Cambria" panose="02040503050406030204" pitchFamily="18" charset="0"/>
                  <a:cs typeface="Times New Roman" panose="02020603050405020304" pitchFamily="18" charset="0"/>
                </a:endParaRPr>
              </a:p>
            </p:txBody>
          </p:sp>
        </p:grpSp>
        <p:grpSp>
          <p:nvGrpSpPr>
            <p:cNvPr id="69" name="그룹 99">
              <a:extLst>
                <a:ext uri="{FF2B5EF4-FFF2-40B4-BE49-F238E27FC236}">
                  <a16:creationId xmlns:a16="http://schemas.microsoft.com/office/drawing/2014/main" id="{FE23A315-1FD5-DC43-A3AB-1B9A09FFF6E1}"/>
                </a:ext>
              </a:extLst>
            </p:cNvPr>
            <p:cNvGrpSpPr/>
            <p:nvPr/>
          </p:nvGrpSpPr>
          <p:grpSpPr>
            <a:xfrm>
              <a:off x="4899966" y="1933945"/>
              <a:ext cx="1590176" cy="381451"/>
              <a:chOff x="4245096" y="1920152"/>
              <a:chExt cx="898521" cy="226540"/>
            </a:xfrm>
          </p:grpSpPr>
          <p:sp>
            <p:nvSpPr>
              <p:cNvPr id="70" name="TextBox 69">
                <a:extLst>
                  <a:ext uri="{FF2B5EF4-FFF2-40B4-BE49-F238E27FC236}">
                    <a16:creationId xmlns:a16="http://schemas.microsoft.com/office/drawing/2014/main" id="{0AAC97AD-97C4-3E43-9148-4FE58B7DD619}"/>
                  </a:ext>
                </a:extLst>
              </p:cNvPr>
              <p:cNvSpPr txBox="1"/>
              <p:nvPr/>
            </p:nvSpPr>
            <p:spPr>
              <a:xfrm>
                <a:off x="4245096" y="1920152"/>
                <a:ext cx="368967" cy="201064"/>
              </a:xfrm>
              <a:prstGeom prst="rect">
                <a:avLst/>
              </a:prstGeom>
              <a:noFill/>
            </p:spPr>
            <p:txBody>
              <a:bodyPr wrap="square" lIns="0" tIns="0" rIns="0" bIns="0" rtlCol="0" anchor="ctr">
                <a:spAutoFit/>
              </a:bodyPr>
              <a:lstStyle/>
              <a:p>
                <a:pPr algn="ctr"/>
                <a:r>
                  <a:rPr lang="en-US" altLang="ko-KR" sz="2200" b="1" dirty="0">
                    <a:solidFill>
                      <a:schemeClr val="accent2">
                        <a:lumMod val="75000"/>
                      </a:schemeClr>
                    </a:solidFill>
                    <a:latin typeface="Cambria" panose="02040503050406030204" pitchFamily="18" charset="0"/>
                    <a:cs typeface="Times New Roman" panose="02020603050405020304" pitchFamily="18" charset="0"/>
                  </a:rPr>
                  <a:t>V</a:t>
                </a:r>
                <a:endParaRPr lang="ko-KR" altLang="en-US" sz="2200" b="1" baseline="-25000" dirty="0">
                  <a:solidFill>
                    <a:schemeClr val="accent2">
                      <a:lumMod val="75000"/>
                    </a:schemeClr>
                  </a:solidFill>
                  <a:latin typeface="Cambria" panose="020405030504060302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71" name="TextBox 70">
                <a:extLst>
                  <a:ext uri="{FF2B5EF4-FFF2-40B4-BE49-F238E27FC236}">
                    <a16:creationId xmlns:a16="http://schemas.microsoft.com/office/drawing/2014/main" id="{6ECA5D26-D542-244C-971F-049F49AE8FA0}"/>
                  </a:ext>
                </a:extLst>
              </p:cNvPr>
              <p:cNvSpPr txBox="1"/>
              <p:nvPr/>
            </p:nvSpPr>
            <p:spPr>
              <a:xfrm>
                <a:off x="4492525" y="2000464"/>
                <a:ext cx="651092" cy="146228"/>
              </a:xfrm>
              <a:prstGeom prst="rect">
                <a:avLst/>
              </a:prstGeom>
              <a:noFill/>
            </p:spPr>
            <p:txBody>
              <a:bodyPr wrap="square" lIns="0" tIns="0" rIns="0" bIns="0" rtlCol="0" anchor="ctr">
                <a:spAutoFit/>
              </a:bodyPr>
              <a:lstStyle/>
              <a:p>
                <a:r>
                  <a:rPr lang="en-US" altLang="ko-KR" sz="1600" b="1" dirty="0" err="1">
                    <a:solidFill>
                      <a:schemeClr val="accent2">
                        <a:lumMod val="75000"/>
                      </a:schemeClr>
                    </a:solidFill>
                    <a:latin typeface="Cambria" panose="02040503050406030204" pitchFamily="18" charset="0"/>
                    <a:cs typeface="Times New Roman" panose="02020603050405020304" pitchFamily="18" charset="0"/>
                  </a:rPr>
                  <a:t>REF</a:t>
                </a:r>
                <a:r>
                  <a:rPr lang="en-US" altLang="ko-KR" sz="1600" b="1" i="1" dirty="0" err="1">
                    <a:solidFill>
                      <a:schemeClr val="accent2">
                        <a:lumMod val="75000"/>
                      </a:schemeClr>
                    </a:solidFill>
                    <a:latin typeface="Cambria" panose="02040503050406030204" pitchFamily="18" charset="0"/>
                    <a:cs typeface="Times New Roman" panose="02020603050405020304" pitchFamily="18" charset="0"/>
                  </a:rPr>
                  <a:t>x</a:t>
                </a:r>
                <a:endParaRPr lang="ko-KR" altLang="en-US" sz="1600" b="1" dirty="0">
                  <a:solidFill>
                    <a:schemeClr val="accent2">
                      <a:lumMod val="75000"/>
                    </a:schemeClr>
                  </a:solidFill>
                  <a:latin typeface="Cambria" panose="02040503050406030204" pitchFamily="18" charset="0"/>
                  <a:cs typeface="Times New Roman" panose="02020603050405020304" pitchFamily="18" charset="0"/>
                </a:endParaRPr>
              </a:p>
            </p:txBody>
          </p:sp>
        </p:grpSp>
        <p:grpSp>
          <p:nvGrpSpPr>
            <p:cNvPr id="3" name="Group 2">
              <a:extLst>
                <a:ext uri="{FF2B5EF4-FFF2-40B4-BE49-F238E27FC236}">
                  <a16:creationId xmlns:a16="http://schemas.microsoft.com/office/drawing/2014/main" id="{AD4A42B8-8443-E448-8476-650C57E6FA5F}"/>
                </a:ext>
              </a:extLst>
            </p:cNvPr>
            <p:cNvGrpSpPr/>
            <p:nvPr/>
          </p:nvGrpSpPr>
          <p:grpSpPr>
            <a:xfrm>
              <a:off x="2823816" y="4703726"/>
              <a:ext cx="4708663" cy="381458"/>
              <a:chOff x="1284893" y="5239121"/>
              <a:chExt cx="4708663" cy="381458"/>
            </a:xfrm>
          </p:grpSpPr>
          <p:grpSp>
            <p:nvGrpSpPr>
              <p:cNvPr id="72" name="그룹 107">
                <a:extLst>
                  <a:ext uri="{FF2B5EF4-FFF2-40B4-BE49-F238E27FC236}">
                    <a16:creationId xmlns:a16="http://schemas.microsoft.com/office/drawing/2014/main" id="{8E0CEADA-3BE0-8149-B340-EB4996CCC2C6}"/>
                  </a:ext>
                </a:extLst>
              </p:cNvPr>
              <p:cNvGrpSpPr/>
              <p:nvPr/>
            </p:nvGrpSpPr>
            <p:grpSpPr>
              <a:xfrm>
                <a:off x="4403380" y="5239121"/>
                <a:ext cx="1590176" cy="381458"/>
                <a:chOff x="3833522" y="2260240"/>
                <a:chExt cx="898521" cy="226545"/>
              </a:xfrm>
            </p:grpSpPr>
            <p:sp>
              <p:nvSpPr>
                <p:cNvPr id="73" name="TextBox 72">
                  <a:extLst>
                    <a:ext uri="{FF2B5EF4-FFF2-40B4-BE49-F238E27FC236}">
                      <a16:creationId xmlns:a16="http://schemas.microsoft.com/office/drawing/2014/main" id="{EBD80E2E-D6C3-EB4F-B6C5-59C8EDE18451}"/>
                    </a:ext>
                  </a:extLst>
                </p:cNvPr>
                <p:cNvSpPr txBox="1"/>
                <p:nvPr/>
              </p:nvSpPr>
              <p:spPr>
                <a:xfrm>
                  <a:off x="3833522" y="2260240"/>
                  <a:ext cx="368967" cy="201064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 anchor="ctr">
                  <a:spAutoFit/>
                </a:bodyPr>
                <a:lstStyle/>
                <a:p>
                  <a:pPr algn="ctr"/>
                  <a:r>
                    <a:rPr lang="en-US" altLang="ko-KR" sz="2200" b="1" dirty="0">
                      <a:latin typeface="Cambria" panose="02040503050406030204" pitchFamily="18" charset="0"/>
                      <a:cs typeface="Times New Roman" panose="02020603050405020304" pitchFamily="18" charset="0"/>
                    </a:rPr>
                    <a:t>V</a:t>
                  </a:r>
                  <a:endParaRPr lang="ko-KR" altLang="en-US" sz="2200" b="1" baseline="-25000" dirty="0">
                    <a:latin typeface="Cambria" panose="020405030504060302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74" name="TextBox 73">
                  <a:extLst>
                    <a:ext uri="{FF2B5EF4-FFF2-40B4-BE49-F238E27FC236}">
                      <a16:creationId xmlns:a16="http://schemas.microsoft.com/office/drawing/2014/main" id="{C21AB29F-527C-7D49-850A-1C65BC6D3607}"/>
                    </a:ext>
                  </a:extLst>
                </p:cNvPr>
                <p:cNvSpPr txBox="1"/>
                <p:nvPr/>
              </p:nvSpPr>
              <p:spPr>
                <a:xfrm>
                  <a:off x="4080951" y="2340557"/>
                  <a:ext cx="651092" cy="146228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 anchor="ctr">
                  <a:spAutoFit/>
                </a:bodyPr>
                <a:lstStyle/>
                <a:p>
                  <a:r>
                    <a:rPr lang="en-US" altLang="ko-KR" sz="1600" b="1" dirty="0">
                      <a:latin typeface="Cambria" panose="02040503050406030204" pitchFamily="18" charset="0"/>
                      <a:cs typeface="Times New Roman" panose="02020603050405020304" pitchFamily="18" charset="0"/>
                    </a:rPr>
                    <a:t>TH</a:t>
                  </a:r>
                  <a:endParaRPr lang="ko-KR" altLang="en-US" sz="1600" b="1" dirty="0">
                    <a:latin typeface="Cambria" panose="02040503050406030204" pitchFamily="18" charset="0"/>
                    <a:cs typeface="Times New Roman" panose="02020603050405020304" pitchFamily="18" charset="0"/>
                  </a:endParaRPr>
                </a:p>
              </p:txBody>
            </p:sp>
          </p:grpSp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D21AA65E-B6E4-464B-90EF-2C4BF6398C66}"/>
                  </a:ext>
                </a:extLst>
              </p:cNvPr>
              <p:cNvSpPr txBox="1"/>
              <p:nvPr/>
            </p:nvSpPr>
            <p:spPr>
              <a:xfrm>
                <a:off x="1284893" y="5245394"/>
                <a:ext cx="4042979" cy="338554"/>
              </a:xfrm>
              <a:prstGeom prst="rect">
                <a:avLst/>
              </a:prstGeom>
              <a:noFill/>
            </p:spPr>
            <p:txBody>
              <a:bodyPr wrap="square" lIns="0" tIns="0" rIns="0" bIns="0" rtlCol="0" anchor="ctr">
                <a:spAutoFit/>
              </a:bodyPr>
              <a:lstStyle/>
              <a:p>
                <a:pPr algn="ctr"/>
                <a:r>
                  <a:rPr lang="en-US" altLang="ko-KR" sz="2200" b="1" dirty="0">
                    <a:latin typeface="Cambria" panose="02040503050406030204" pitchFamily="18" charset="0"/>
                    <a:cs typeface="Times New Roman" panose="02020603050405020304" pitchFamily="18" charset="0"/>
                  </a:rPr>
                  <a:t>Cell’s Threshold Voltage (         )  </a:t>
                </a:r>
              </a:p>
            </p:txBody>
          </p:sp>
        </p:grpSp>
        <p:cxnSp>
          <p:nvCxnSpPr>
            <p:cNvPr id="39" name="직선 연결선 164">
              <a:extLst>
                <a:ext uri="{FF2B5EF4-FFF2-40B4-BE49-F238E27FC236}">
                  <a16:creationId xmlns:a16="http://schemas.microsoft.com/office/drawing/2014/main" id="{1C1C8B72-F25B-884B-882B-FD331577C74F}"/>
                </a:ext>
              </a:extLst>
            </p:cNvPr>
            <p:cNvCxnSpPr/>
            <p:nvPr/>
          </p:nvCxnSpPr>
          <p:spPr>
            <a:xfrm>
              <a:off x="5488176" y="2375660"/>
              <a:ext cx="0" cy="2252586"/>
            </a:xfrm>
            <a:prstGeom prst="line">
              <a:avLst/>
            </a:prstGeom>
            <a:ln w="15875">
              <a:solidFill>
                <a:schemeClr val="accent2">
                  <a:lumMod val="7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직선 연결선 165">
              <a:extLst>
                <a:ext uri="{FF2B5EF4-FFF2-40B4-BE49-F238E27FC236}">
                  <a16:creationId xmlns:a16="http://schemas.microsoft.com/office/drawing/2014/main" id="{7DE88520-A7F2-C245-AE00-6138EFCAE6BE}"/>
                </a:ext>
              </a:extLst>
            </p:cNvPr>
            <p:cNvCxnSpPr/>
            <p:nvPr/>
          </p:nvCxnSpPr>
          <p:spPr>
            <a:xfrm>
              <a:off x="2259837" y="2375662"/>
              <a:ext cx="0" cy="2252586"/>
            </a:xfrm>
            <a:prstGeom prst="line">
              <a:avLst/>
            </a:prstGeom>
            <a:ln w="15875">
              <a:solidFill>
                <a:schemeClr val="accent2">
                  <a:lumMod val="7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41" name="그룹 93">
              <a:extLst>
                <a:ext uri="{FF2B5EF4-FFF2-40B4-BE49-F238E27FC236}">
                  <a16:creationId xmlns:a16="http://schemas.microsoft.com/office/drawing/2014/main" id="{780BFBCB-326F-534A-AB5A-D7121C69D8AC}"/>
                </a:ext>
              </a:extLst>
            </p:cNvPr>
            <p:cNvGrpSpPr/>
            <p:nvPr/>
          </p:nvGrpSpPr>
          <p:grpSpPr>
            <a:xfrm>
              <a:off x="1371541" y="1933945"/>
              <a:ext cx="1590176" cy="381451"/>
              <a:chOff x="4245096" y="1920152"/>
              <a:chExt cx="898521" cy="226540"/>
            </a:xfrm>
          </p:grpSpPr>
          <p:sp>
            <p:nvSpPr>
              <p:cNvPr id="42" name="TextBox 41">
                <a:extLst>
                  <a:ext uri="{FF2B5EF4-FFF2-40B4-BE49-F238E27FC236}">
                    <a16:creationId xmlns:a16="http://schemas.microsoft.com/office/drawing/2014/main" id="{640681F1-4961-A64E-932A-263B6335DE7C}"/>
                  </a:ext>
                </a:extLst>
              </p:cNvPr>
              <p:cNvSpPr txBox="1"/>
              <p:nvPr/>
            </p:nvSpPr>
            <p:spPr>
              <a:xfrm>
                <a:off x="4245096" y="1920152"/>
                <a:ext cx="368967" cy="201064"/>
              </a:xfrm>
              <a:prstGeom prst="rect">
                <a:avLst/>
              </a:prstGeom>
              <a:noFill/>
            </p:spPr>
            <p:txBody>
              <a:bodyPr wrap="square" lIns="0" tIns="0" rIns="0" bIns="0" rtlCol="0" anchor="ctr">
                <a:spAutoFit/>
              </a:bodyPr>
              <a:lstStyle/>
              <a:p>
                <a:pPr algn="ctr"/>
                <a:r>
                  <a:rPr lang="en-US" altLang="ko-KR" sz="2200" b="1" dirty="0">
                    <a:solidFill>
                      <a:schemeClr val="accent2">
                        <a:lumMod val="75000"/>
                      </a:schemeClr>
                    </a:solidFill>
                    <a:latin typeface="Cambria" panose="02040503050406030204" pitchFamily="18" charset="0"/>
                    <a:cs typeface="Times New Roman" panose="02020603050405020304" pitchFamily="18" charset="0"/>
                  </a:rPr>
                  <a:t>V</a:t>
                </a:r>
                <a:endParaRPr lang="ko-KR" altLang="en-US" sz="2200" b="1" baseline="-25000" dirty="0">
                  <a:solidFill>
                    <a:schemeClr val="accent2">
                      <a:lumMod val="75000"/>
                    </a:schemeClr>
                  </a:solidFill>
                  <a:latin typeface="Cambria" panose="020405030504060302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43" name="TextBox 42">
                <a:extLst>
                  <a:ext uri="{FF2B5EF4-FFF2-40B4-BE49-F238E27FC236}">
                    <a16:creationId xmlns:a16="http://schemas.microsoft.com/office/drawing/2014/main" id="{E2AEDED9-B1CA-0449-996A-CC5A44FEE5C0}"/>
                  </a:ext>
                </a:extLst>
              </p:cNvPr>
              <p:cNvSpPr txBox="1"/>
              <p:nvPr/>
            </p:nvSpPr>
            <p:spPr>
              <a:xfrm>
                <a:off x="4492525" y="2000464"/>
                <a:ext cx="651092" cy="146228"/>
              </a:xfrm>
              <a:prstGeom prst="rect">
                <a:avLst/>
              </a:prstGeom>
              <a:noFill/>
            </p:spPr>
            <p:txBody>
              <a:bodyPr wrap="square" lIns="0" tIns="0" rIns="0" bIns="0" rtlCol="0" anchor="ctr">
                <a:spAutoFit/>
              </a:bodyPr>
              <a:lstStyle/>
              <a:p>
                <a:r>
                  <a:rPr lang="en-US" altLang="ko-KR" sz="1600" b="1" dirty="0">
                    <a:solidFill>
                      <a:schemeClr val="accent2">
                        <a:lumMod val="75000"/>
                      </a:schemeClr>
                    </a:solidFill>
                    <a:latin typeface="Cambria" panose="02040503050406030204" pitchFamily="18" charset="0"/>
                    <a:cs typeface="Times New Roman" panose="02020603050405020304" pitchFamily="18" charset="0"/>
                  </a:rPr>
                  <a:t>REF(</a:t>
                </a:r>
                <a:r>
                  <a:rPr lang="en-US" altLang="ko-KR" sz="1600" b="1" i="1" dirty="0">
                    <a:solidFill>
                      <a:schemeClr val="accent2">
                        <a:lumMod val="75000"/>
                      </a:schemeClr>
                    </a:solidFill>
                    <a:latin typeface="Cambria" panose="02040503050406030204" pitchFamily="18" charset="0"/>
                    <a:cs typeface="Times New Roman" panose="02020603050405020304" pitchFamily="18" charset="0"/>
                  </a:rPr>
                  <a:t>x-2</a:t>
                </a:r>
                <a:r>
                  <a:rPr lang="en-US" altLang="ko-KR" sz="1600" b="1" dirty="0">
                    <a:solidFill>
                      <a:schemeClr val="accent2">
                        <a:lumMod val="75000"/>
                      </a:schemeClr>
                    </a:solidFill>
                    <a:latin typeface="Cambria" panose="02040503050406030204" pitchFamily="18" charset="0"/>
                    <a:cs typeface="Times New Roman" panose="02020603050405020304" pitchFamily="18" charset="0"/>
                  </a:rPr>
                  <a:t>)</a:t>
                </a:r>
                <a:endParaRPr lang="ko-KR" altLang="en-US" sz="1600" b="1" dirty="0">
                  <a:solidFill>
                    <a:schemeClr val="accent2">
                      <a:lumMod val="75000"/>
                    </a:schemeClr>
                  </a:solidFill>
                  <a:latin typeface="Cambria" panose="02040503050406030204" pitchFamily="18" charset="0"/>
                  <a:cs typeface="Times New Roman" panose="02020603050405020304" pitchFamily="18" charset="0"/>
                </a:endParaRPr>
              </a:p>
            </p:txBody>
          </p:sp>
        </p:grpSp>
        <p:cxnSp>
          <p:nvCxnSpPr>
            <p:cNvPr id="44" name="직선 연결선 165">
              <a:extLst>
                <a:ext uri="{FF2B5EF4-FFF2-40B4-BE49-F238E27FC236}">
                  <a16:creationId xmlns:a16="http://schemas.microsoft.com/office/drawing/2014/main" id="{77E4B801-1B8C-194B-A44D-3D8B7B1DB9CF}"/>
                </a:ext>
              </a:extLst>
            </p:cNvPr>
            <p:cNvCxnSpPr/>
            <p:nvPr/>
          </p:nvCxnSpPr>
          <p:spPr>
            <a:xfrm>
              <a:off x="7095711" y="2375662"/>
              <a:ext cx="0" cy="2252586"/>
            </a:xfrm>
            <a:prstGeom prst="line">
              <a:avLst/>
            </a:prstGeom>
            <a:ln w="15875">
              <a:solidFill>
                <a:schemeClr val="accent2">
                  <a:lumMod val="7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45" name="그룹 93">
              <a:extLst>
                <a:ext uri="{FF2B5EF4-FFF2-40B4-BE49-F238E27FC236}">
                  <a16:creationId xmlns:a16="http://schemas.microsoft.com/office/drawing/2014/main" id="{64C4C433-BCE0-1C4E-92C5-E09A0EAA033A}"/>
                </a:ext>
              </a:extLst>
            </p:cNvPr>
            <p:cNvGrpSpPr/>
            <p:nvPr/>
          </p:nvGrpSpPr>
          <p:grpSpPr>
            <a:xfrm>
              <a:off x="6207415" y="1933945"/>
              <a:ext cx="1590176" cy="381451"/>
              <a:chOff x="4245096" y="1920152"/>
              <a:chExt cx="898521" cy="226540"/>
            </a:xfrm>
          </p:grpSpPr>
          <p:sp>
            <p:nvSpPr>
              <p:cNvPr id="46" name="TextBox 45">
                <a:extLst>
                  <a:ext uri="{FF2B5EF4-FFF2-40B4-BE49-F238E27FC236}">
                    <a16:creationId xmlns:a16="http://schemas.microsoft.com/office/drawing/2014/main" id="{F0FE731A-3815-3647-BD49-92F197C8BE67}"/>
                  </a:ext>
                </a:extLst>
              </p:cNvPr>
              <p:cNvSpPr txBox="1"/>
              <p:nvPr/>
            </p:nvSpPr>
            <p:spPr>
              <a:xfrm>
                <a:off x="4245096" y="1920152"/>
                <a:ext cx="368967" cy="201064"/>
              </a:xfrm>
              <a:prstGeom prst="rect">
                <a:avLst/>
              </a:prstGeom>
              <a:noFill/>
            </p:spPr>
            <p:txBody>
              <a:bodyPr wrap="square" lIns="0" tIns="0" rIns="0" bIns="0" rtlCol="0" anchor="ctr">
                <a:spAutoFit/>
              </a:bodyPr>
              <a:lstStyle/>
              <a:p>
                <a:pPr algn="ctr"/>
                <a:r>
                  <a:rPr lang="en-US" altLang="ko-KR" sz="2200" b="1" dirty="0">
                    <a:solidFill>
                      <a:schemeClr val="accent2">
                        <a:lumMod val="75000"/>
                      </a:schemeClr>
                    </a:solidFill>
                    <a:latin typeface="Cambria" panose="02040503050406030204" pitchFamily="18" charset="0"/>
                    <a:cs typeface="Times New Roman" panose="02020603050405020304" pitchFamily="18" charset="0"/>
                  </a:rPr>
                  <a:t>V</a:t>
                </a:r>
                <a:endParaRPr lang="ko-KR" altLang="en-US" sz="2200" b="1" baseline="-25000" dirty="0">
                  <a:solidFill>
                    <a:schemeClr val="accent2">
                      <a:lumMod val="75000"/>
                    </a:schemeClr>
                  </a:solidFill>
                  <a:latin typeface="Cambria" panose="020405030504060302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47" name="TextBox 46">
                <a:extLst>
                  <a:ext uri="{FF2B5EF4-FFF2-40B4-BE49-F238E27FC236}">
                    <a16:creationId xmlns:a16="http://schemas.microsoft.com/office/drawing/2014/main" id="{28BAB760-23BA-3C4F-BAF2-29A221171BFD}"/>
                  </a:ext>
                </a:extLst>
              </p:cNvPr>
              <p:cNvSpPr txBox="1"/>
              <p:nvPr/>
            </p:nvSpPr>
            <p:spPr>
              <a:xfrm>
                <a:off x="4492525" y="2000464"/>
                <a:ext cx="651092" cy="146228"/>
              </a:xfrm>
              <a:prstGeom prst="rect">
                <a:avLst/>
              </a:prstGeom>
              <a:noFill/>
            </p:spPr>
            <p:txBody>
              <a:bodyPr wrap="square" lIns="0" tIns="0" rIns="0" bIns="0" rtlCol="0" anchor="ctr">
                <a:spAutoFit/>
              </a:bodyPr>
              <a:lstStyle/>
              <a:p>
                <a:r>
                  <a:rPr lang="en-US" altLang="ko-KR" sz="1600" b="1" dirty="0">
                    <a:solidFill>
                      <a:schemeClr val="accent2">
                        <a:lumMod val="75000"/>
                      </a:schemeClr>
                    </a:solidFill>
                    <a:latin typeface="Cambria" panose="02040503050406030204" pitchFamily="18" charset="0"/>
                    <a:cs typeface="Times New Roman" panose="02020603050405020304" pitchFamily="18" charset="0"/>
                  </a:rPr>
                  <a:t>REF(</a:t>
                </a:r>
                <a:r>
                  <a:rPr lang="en-US" altLang="ko-KR" sz="1600" b="1" i="1" dirty="0">
                    <a:solidFill>
                      <a:schemeClr val="accent2">
                        <a:lumMod val="75000"/>
                      </a:schemeClr>
                    </a:solidFill>
                    <a:latin typeface="Cambria" panose="02040503050406030204" pitchFamily="18" charset="0"/>
                    <a:cs typeface="Times New Roman" panose="02020603050405020304" pitchFamily="18" charset="0"/>
                  </a:rPr>
                  <a:t>x+1</a:t>
                </a:r>
                <a:r>
                  <a:rPr lang="en-US" altLang="ko-KR" sz="1600" b="1" dirty="0">
                    <a:solidFill>
                      <a:schemeClr val="accent2">
                        <a:lumMod val="75000"/>
                      </a:schemeClr>
                    </a:solidFill>
                    <a:latin typeface="Cambria" panose="02040503050406030204" pitchFamily="18" charset="0"/>
                    <a:cs typeface="Times New Roman" panose="02020603050405020304" pitchFamily="18" charset="0"/>
                  </a:rPr>
                  <a:t>)</a:t>
                </a:r>
                <a:endParaRPr lang="ko-KR" altLang="en-US" sz="1600" b="1" dirty="0">
                  <a:solidFill>
                    <a:schemeClr val="accent2">
                      <a:lumMod val="75000"/>
                    </a:schemeClr>
                  </a:solidFill>
                  <a:latin typeface="Cambria" panose="02040503050406030204" pitchFamily="18" charset="0"/>
                  <a:cs typeface="Times New Roman" panose="02020603050405020304" pitchFamily="18" charset="0"/>
                </a:endParaRPr>
              </a:p>
            </p:txBody>
          </p:sp>
        </p:grpSp>
        <p:sp>
          <p:nvSpPr>
            <p:cNvPr id="48" name="TextBox 47">
              <a:extLst>
                <a:ext uri="{FF2B5EF4-FFF2-40B4-BE49-F238E27FC236}">
                  <a16:creationId xmlns:a16="http://schemas.microsoft.com/office/drawing/2014/main" id="{BE378C0F-0CBB-F848-B7C0-7389FB26CD30}"/>
                </a:ext>
              </a:extLst>
            </p:cNvPr>
            <p:cNvSpPr txBox="1"/>
            <p:nvPr/>
          </p:nvSpPr>
          <p:spPr>
            <a:xfrm>
              <a:off x="1115616" y="1624739"/>
              <a:ext cx="4042979" cy="338554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algn="ctr"/>
              <a:r>
                <a:rPr lang="en-US" altLang="ko-KR" sz="2200" b="1" dirty="0">
                  <a:solidFill>
                    <a:schemeClr val="accent6"/>
                  </a:solidFill>
                  <a:latin typeface="Cambria" panose="02040503050406030204" pitchFamily="18" charset="0"/>
                  <a:cs typeface="Times New Roman" panose="02020603050405020304" pitchFamily="18" charset="0"/>
                </a:rPr>
                <a:t>Read-Reference Voltage</a:t>
              </a:r>
            </a:p>
          </p:txBody>
        </p:sp>
      </p:grpSp>
      <p:sp>
        <p:nvSpPr>
          <p:cNvPr id="49" name="Content Placeholder 2">
            <a:extLst>
              <a:ext uri="{FF2B5EF4-FFF2-40B4-BE49-F238E27FC236}">
                <a16:creationId xmlns:a16="http://schemas.microsoft.com/office/drawing/2014/main" id="{33364571-D1C4-484E-B8D3-4D0DC14F86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764703"/>
            <a:ext cx="8610600" cy="5680231"/>
          </a:xfrm>
        </p:spPr>
        <p:txBody>
          <a:bodyPr tIns="108000" bIns="108000"/>
          <a:lstStyle/>
          <a:p>
            <a:r>
              <a:rPr lang="en-US" sz="2400" dirty="0"/>
              <a:t>NAND flash memory stores data by using </a:t>
            </a:r>
            <a:r>
              <a:rPr lang="en-US" sz="2400" dirty="0">
                <a:solidFill>
                  <a:srgbClr val="C00000"/>
                </a:solidFill>
              </a:rPr>
              <a:t>cells’ V</a:t>
            </a:r>
            <a:r>
              <a:rPr lang="en-US" sz="2400" baseline="-25000" dirty="0">
                <a:solidFill>
                  <a:srgbClr val="C00000"/>
                </a:solidFill>
              </a:rPr>
              <a:t>TH</a:t>
            </a:r>
            <a:r>
              <a:rPr lang="en-US" sz="2400" dirty="0">
                <a:solidFill>
                  <a:srgbClr val="C00000"/>
                </a:solidFill>
              </a:rPr>
              <a:t> values</a:t>
            </a:r>
            <a:endParaRPr lang="en-CH" sz="24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422703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C0B64D-B249-704A-AB40-CD24AF2F20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H" dirty="0"/>
              <a:t>Errors in NAND Flash Memory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C400A33-446A-F942-9F83-5543CCBC7C7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5</a:t>
            </a:fld>
            <a:endParaRPr lang="en-US" alt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9371EF4-6CE2-6446-B269-5DA550DFD2CA}"/>
              </a:ext>
            </a:extLst>
          </p:cNvPr>
          <p:cNvSpPr txBox="1"/>
          <p:nvPr/>
        </p:nvSpPr>
        <p:spPr>
          <a:xfrm>
            <a:off x="6804131" y="3061320"/>
            <a:ext cx="1113758" cy="577108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en-US" altLang="ko-KR" sz="3200" b="1" baseline="-25000" dirty="0">
                <a:latin typeface="Cambria" panose="02040503050406030204" pitchFamily="18" charset="0"/>
                <a:cs typeface="Times New Roman" panose="02020603050405020304" pitchFamily="18" charset="0"/>
              </a:rPr>
              <a:t>…</a:t>
            </a:r>
            <a:endParaRPr lang="ko-KR" altLang="en-US" sz="3200" b="1" baseline="-25000" dirty="0">
              <a:latin typeface="Cambria" panose="020405030504060302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1487809-8066-BA49-9993-96FB0B876A50}"/>
              </a:ext>
            </a:extLst>
          </p:cNvPr>
          <p:cNvSpPr txBox="1"/>
          <p:nvPr/>
        </p:nvSpPr>
        <p:spPr>
          <a:xfrm rot="16200000">
            <a:off x="-313935" y="3308058"/>
            <a:ext cx="3197657" cy="338554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en-US" altLang="ko-KR" sz="2200" b="1" dirty="0">
                <a:latin typeface="Cambria" panose="02040503050406030204" pitchFamily="18" charset="0"/>
                <a:cs typeface="Times New Roman" panose="02020603050405020304" pitchFamily="18" charset="0"/>
              </a:rPr>
              <a:t>Number of Cells</a:t>
            </a:r>
          </a:p>
        </p:txBody>
      </p:sp>
      <p:cxnSp>
        <p:nvCxnSpPr>
          <p:cNvPr id="14" name="Straight Arrow Connector 59">
            <a:extLst>
              <a:ext uri="{FF2B5EF4-FFF2-40B4-BE49-F238E27FC236}">
                <a16:creationId xmlns:a16="http://schemas.microsoft.com/office/drawing/2014/main" id="{C0C81B69-F2E3-D34F-88EE-1E44C454160C}"/>
              </a:ext>
            </a:extLst>
          </p:cNvPr>
          <p:cNvCxnSpPr>
            <a:cxnSpLocks/>
          </p:cNvCxnSpPr>
          <p:nvPr/>
        </p:nvCxnSpPr>
        <p:spPr>
          <a:xfrm flipV="1">
            <a:off x="1526340" y="2269362"/>
            <a:ext cx="0" cy="2350921"/>
          </a:xfrm>
          <a:prstGeom prst="straightConnector1">
            <a:avLst/>
          </a:prstGeom>
          <a:noFill/>
          <a:ln w="19050" cap="flat" cmpd="sng" algn="ctr">
            <a:solidFill>
              <a:schemeClr val="tx1"/>
            </a:solidFill>
            <a:prstDash val="solid"/>
            <a:tailEnd type="triangle" w="lg" len="lg"/>
          </a:ln>
          <a:effectLst/>
        </p:spPr>
      </p:cxnSp>
      <p:sp>
        <p:nvSpPr>
          <p:cNvPr id="15" name="Freeform 32">
            <a:extLst>
              <a:ext uri="{FF2B5EF4-FFF2-40B4-BE49-F238E27FC236}">
                <a16:creationId xmlns:a16="http://schemas.microsoft.com/office/drawing/2014/main" id="{8A3BE9E4-7A5D-7C43-8044-C2AB4C3AD1E9}"/>
              </a:ext>
            </a:extLst>
          </p:cNvPr>
          <p:cNvSpPr/>
          <p:nvPr/>
        </p:nvSpPr>
        <p:spPr>
          <a:xfrm>
            <a:off x="5572608" y="2268061"/>
            <a:ext cx="1387667" cy="2350921"/>
          </a:xfrm>
          <a:custGeom>
            <a:avLst/>
            <a:gdLst>
              <a:gd name="connsiteX0" fmla="*/ 0 w 3807725"/>
              <a:gd name="connsiteY0" fmla="*/ 1924370 h 1965313"/>
              <a:gd name="connsiteX1" fmla="*/ 1992573 w 3807725"/>
              <a:gd name="connsiteY1" fmla="*/ 35 h 1965313"/>
              <a:gd name="connsiteX2" fmla="*/ 3807725 w 3807725"/>
              <a:gd name="connsiteY2" fmla="*/ 1965313 h 1965313"/>
              <a:gd name="connsiteX0" fmla="*/ 0 w 3807725"/>
              <a:gd name="connsiteY0" fmla="*/ 1924370 h 1965313"/>
              <a:gd name="connsiteX1" fmla="*/ 1992573 w 3807725"/>
              <a:gd name="connsiteY1" fmla="*/ 35 h 1965313"/>
              <a:gd name="connsiteX2" fmla="*/ 3807725 w 3807725"/>
              <a:gd name="connsiteY2" fmla="*/ 1965313 h 1965313"/>
              <a:gd name="connsiteX0" fmla="*/ 0 w 3807725"/>
              <a:gd name="connsiteY0" fmla="*/ 1924370 h 1965313"/>
              <a:gd name="connsiteX1" fmla="*/ 1992573 w 3807725"/>
              <a:gd name="connsiteY1" fmla="*/ 35 h 1965313"/>
              <a:gd name="connsiteX2" fmla="*/ 3807725 w 3807725"/>
              <a:gd name="connsiteY2" fmla="*/ 1965313 h 1965313"/>
              <a:gd name="connsiteX0" fmla="*/ 0 w 3807725"/>
              <a:gd name="connsiteY0" fmla="*/ 1924362 h 1965305"/>
              <a:gd name="connsiteX1" fmla="*/ 1992573 w 3807725"/>
              <a:gd name="connsiteY1" fmla="*/ 27 h 1965305"/>
              <a:gd name="connsiteX2" fmla="*/ 3807725 w 3807725"/>
              <a:gd name="connsiteY2" fmla="*/ 1965305 h 1965305"/>
              <a:gd name="connsiteX0" fmla="*/ 0 w 3807725"/>
              <a:gd name="connsiteY0" fmla="*/ 1924362 h 1965305"/>
              <a:gd name="connsiteX1" fmla="*/ 1992573 w 3807725"/>
              <a:gd name="connsiteY1" fmla="*/ 27 h 1965305"/>
              <a:gd name="connsiteX2" fmla="*/ 3807725 w 3807725"/>
              <a:gd name="connsiteY2" fmla="*/ 1965305 h 1965305"/>
              <a:gd name="connsiteX0" fmla="*/ 0 w 3807725"/>
              <a:gd name="connsiteY0" fmla="*/ 1924361 h 1965304"/>
              <a:gd name="connsiteX1" fmla="*/ 1992573 w 3807725"/>
              <a:gd name="connsiteY1" fmla="*/ 26 h 1965304"/>
              <a:gd name="connsiteX2" fmla="*/ 3807725 w 3807725"/>
              <a:gd name="connsiteY2" fmla="*/ 1965304 h 1965304"/>
              <a:gd name="connsiteX0" fmla="*/ 0 w 3807725"/>
              <a:gd name="connsiteY0" fmla="*/ 1924358 h 1965301"/>
              <a:gd name="connsiteX1" fmla="*/ 1992573 w 3807725"/>
              <a:gd name="connsiteY1" fmla="*/ 23 h 1965301"/>
              <a:gd name="connsiteX2" fmla="*/ 3807725 w 3807725"/>
              <a:gd name="connsiteY2" fmla="*/ 1965301 h 1965301"/>
              <a:gd name="connsiteX0" fmla="*/ 0 w 3807725"/>
              <a:gd name="connsiteY0" fmla="*/ 1924360 h 1965303"/>
              <a:gd name="connsiteX1" fmla="*/ 1992573 w 3807725"/>
              <a:gd name="connsiteY1" fmla="*/ 25 h 1965303"/>
              <a:gd name="connsiteX2" fmla="*/ 3807725 w 3807725"/>
              <a:gd name="connsiteY2" fmla="*/ 1965303 h 1965303"/>
              <a:gd name="connsiteX0" fmla="*/ 0 w 3784113"/>
              <a:gd name="connsiteY0" fmla="*/ 1951633 h 1965281"/>
              <a:gd name="connsiteX1" fmla="*/ 1968961 w 3784113"/>
              <a:gd name="connsiteY1" fmla="*/ 3 h 1965281"/>
              <a:gd name="connsiteX2" fmla="*/ 3784113 w 3784113"/>
              <a:gd name="connsiteY2" fmla="*/ 1965281 h 1965281"/>
              <a:gd name="connsiteX0" fmla="*/ 0 w 3784113"/>
              <a:gd name="connsiteY0" fmla="*/ 1965277 h 1965278"/>
              <a:gd name="connsiteX1" fmla="*/ 1968961 w 3784113"/>
              <a:gd name="connsiteY1" fmla="*/ 0 h 1965278"/>
              <a:gd name="connsiteX2" fmla="*/ 3784113 w 3784113"/>
              <a:gd name="connsiteY2" fmla="*/ 1965278 h 1965278"/>
              <a:gd name="connsiteX0" fmla="*/ 0 w 3784113"/>
              <a:gd name="connsiteY0" fmla="*/ 1965277 h 1965278"/>
              <a:gd name="connsiteX1" fmla="*/ 1968961 w 3784113"/>
              <a:gd name="connsiteY1" fmla="*/ 0 h 1965278"/>
              <a:gd name="connsiteX2" fmla="*/ 3784113 w 3784113"/>
              <a:gd name="connsiteY2" fmla="*/ 1965278 h 1965278"/>
              <a:gd name="connsiteX0" fmla="*/ 0 w 3784113"/>
              <a:gd name="connsiteY0" fmla="*/ 1965277 h 1965278"/>
              <a:gd name="connsiteX1" fmla="*/ 1968961 w 3784113"/>
              <a:gd name="connsiteY1" fmla="*/ 0 h 1965278"/>
              <a:gd name="connsiteX2" fmla="*/ 3784113 w 3784113"/>
              <a:gd name="connsiteY2" fmla="*/ 1965278 h 1965278"/>
              <a:gd name="connsiteX0" fmla="*/ 0 w 3784113"/>
              <a:gd name="connsiteY0" fmla="*/ 1965277 h 1965278"/>
              <a:gd name="connsiteX1" fmla="*/ 1968961 w 3784113"/>
              <a:gd name="connsiteY1" fmla="*/ 0 h 1965278"/>
              <a:gd name="connsiteX2" fmla="*/ 3784113 w 3784113"/>
              <a:gd name="connsiteY2" fmla="*/ 1965278 h 19652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784113" h="1965278">
                <a:moveTo>
                  <a:pt x="0" y="1965277"/>
                </a:moveTo>
                <a:cubicBezTo>
                  <a:pt x="234630" y="1392071"/>
                  <a:pt x="724317" y="0"/>
                  <a:pt x="1968961" y="0"/>
                </a:cubicBezTo>
                <a:cubicBezTo>
                  <a:pt x="3213605" y="0"/>
                  <a:pt x="3584157" y="1405720"/>
                  <a:pt x="3784113" y="1965278"/>
                </a:cubicBezTo>
              </a:path>
            </a:pathLst>
          </a:custGeom>
          <a:noFill/>
          <a:ln w="19050" cap="flat" cmpd="sng" algn="ctr">
            <a:solidFill>
              <a:schemeClr val="bg1">
                <a:lumMod val="75000"/>
              </a:schemeClr>
            </a:solidFill>
            <a:prstDash val="dash"/>
          </a:ln>
          <a:effectLst/>
        </p:spPr>
        <p:txBody>
          <a:bodyPr rtlCol="0" anchor="ctr"/>
          <a:lstStyle/>
          <a:p>
            <a:pPr algn="ctr" latinLnBrk="0">
              <a:defRPr/>
            </a:pPr>
            <a:endParaRPr lang="en-US" sz="1600" kern="0" dirty="0">
              <a:solidFill>
                <a:srgbClr val="0070C0"/>
              </a:solidFill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Freeform 32">
            <a:extLst>
              <a:ext uri="{FF2B5EF4-FFF2-40B4-BE49-F238E27FC236}">
                <a16:creationId xmlns:a16="http://schemas.microsoft.com/office/drawing/2014/main" id="{12BFD358-054C-A344-BC7F-45D29C43DCEC}"/>
              </a:ext>
            </a:extLst>
          </p:cNvPr>
          <p:cNvSpPr/>
          <p:nvPr/>
        </p:nvSpPr>
        <p:spPr>
          <a:xfrm>
            <a:off x="3962876" y="2268061"/>
            <a:ext cx="1387667" cy="2350921"/>
          </a:xfrm>
          <a:custGeom>
            <a:avLst/>
            <a:gdLst>
              <a:gd name="connsiteX0" fmla="*/ 0 w 3807725"/>
              <a:gd name="connsiteY0" fmla="*/ 1924370 h 1965313"/>
              <a:gd name="connsiteX1" fmla="*/ 1992573 w 3807725"/>
              <a:gd name="connsiteY1" fmla="*/ 35 h 1965313"/>
              <a:gd name="connsiteX2" fmla="*/ 3807725 w 3807725"/>
              <a:gd name="connsiteY2" fmla="*/ 1965313 h 1965313"/>
              <a:gd name="connsiteX0" fmla="*/ 0 w 3807725"/>
              <a:gd name="connsiteY0" fmla="*/ 1924370 h 1965313"/>
              <a:gd name="connsiteX1" fmla="*/ 1992573 w 3807725"/>
              <a:gd name="connsiteY1" fmla="*/ 35 h 1965313"/>
              <a:gd name="connsiteX2" fmla="*/ 3807725 w 3807725"/>
              <a:gd name="connsiteY2" fmla="*/ 1965313 h 1965313"/>
              <a:gd name="connsiteX0" fmla="*/ 0 w 3807725"/>
              <a:gd name="connsiteY0" fmla="*/ 1924370 h 1965313"/>
              <a:gd name="connsiteX1" fmla="*/ 1992573 w 3807725"/>
              <a:gd name="connsiteY1" fmla="*/ 35 h 1965313"/>
              <a:gd name="connsiteX2" fmla="*/ 3807725 w 3807725"/>
              <a:gd name="connsiteY2" fmla="*/ 1965313 h 1965313"/>
              <a:gd name="connsiteX0" fmla="*/ 0 w 3807725"/>
              <a:gd name="connsiteY0" fmla="*/ 1924362 h 1965305"/>
              <a:gd name="connsiteX1" fmla="*/ 1992573 w 3807725"/>
              <a:gd name="connsiteY1" fmla="*/ 27 h 1965305"/>
              <a:gd name="connsiteX2" fmla="*/ 3807725 w 3807725"/>
              <a:gd name="connsiteY2" fmla="*/ 1965305 h 1965305"/>
              <a:gd name="connsiteX0" fmla="*/ 0 w 3807725"/>
              <a:gd name="connsiteY0" fmla="*/ 1924362 h 1965305"/>
              <a:gd name="connsiteX1" fmla="*/ 1992573 w 3807725"/>
              <a:gd name="connsiteY1" fmla="*/ 27 h 1965305"/>
              <a:gd name="connsiteX2" fmla="*/ 3807725 w 3807725"/>
              <a:gd name="connsiteY2" fmla="*/ 1965305 h 1965305"/>
              <a:gd name="connsiteX0" fmla="*/ 0 w 3807725"/>
              <a:gd name="connsiteY0" fmla="*/ 1924361 h 1965304"/>
              <a:gd name="connsiteX1" fmla="*/ 1992573 w 3807725"/>
              <a:gd name="connsiteY1" fmla="*/ 26 h 1965304"/>
              <a:gd name="connsiteX2" fmla="*/ 3807725 w 3807725"/>
              <a:gd name="connsiteY2" fmla="*/ 1965304 h 1965304"/>
              <a:gd name="connsiteX0" fmla="*/ 0 w 3807725"/>
              <a:gd name="connsiteY0" fmla="*/ 1924358 h 1965301"/>
              <a:gd name="connsiteX1" fmla="*/ 1992573 w 3807725"/>
              <a:gd name="connsiteY1" fmla="*/ 23 h 1965301"/>
              <a:gd name="connsiteX2" fmla="*/ 3807725 w 3807725"/>
              <a:gd name="connsiteY2" fmla="*/ 1965301 h 1965301"/>
              <a:gd name="connsiteX0" fmla="*/ 0 w 3807725"/>
              <a:gd name="connsiteY0" fmla="*/ 1924360 h 1965303"/>
              <a:gd name="connsiteX1" fmla="*/ 1992573 w 3807725"/>
              <a:gd name="connsiteY1" fmla="*/ 25 h 1965303"/>
              <a:gd name="connsiteX2" fmla="*/ 3807725 w 3807725"/>
              <a:gd name="connsiteY2" fmla="*/ 1965303 h 1965303"/>
              <a:gd name="connsiteX0" fmla="*/ 0 w 3784113"/>
              <a:gd name="connsiteY0" fmla="*/ 1951633 h 1965281"/>
              <a:gd name="connsiteX1" fmla="*/ 1968961 w 3784113"/>
              <a:gd name="connsiteY1" fmla="*/ 3 h 1965281"/>
              <a:gd name="connsiteX2" fmla="*/ 3784113 w 3784113"/>
              <a:gd name="connsiteY2" fmla="*/ 1965281 h 1965281"/>
              <a:gd name="connsiteX0" fmla="*/ 0 w 3784113"/>
              <a:gd name="connsiteY0" fmla="*/ 1965277 h 1965278"/>
              <a:gd name="connsiteX1" fmla="*/ 1968961 w 3784113"/>
              <a:gd name="connsiteY1" fmla="*/ 0 h 1965278"/>
              <a:gd name="connsiteX2" fmla="*/ 3784113 w 3784113"/>
              <a:gd name="connsiteY2" fmla="*/ 1965278 h 1965278"/>
              <a:gd name="connsiteX0" fmla="*/ 0 w 3784113"/>
              <a:gd name="connsiteY0" fmla="*/ 1965277 h 1965278"/>
              <a:gd name="connsiteX1" fmla="*/ 1968961 w 3784113"/>
              <a:gd name="connsiteY1" fmla="*/ 0 h 1965278"/>
              <a:gd name="connsiteX2" fmla="*/ 3784113 w 3784113"/>
              <a:gd name="connsiteY2" fmla="*/ 1965278 h 1965278"/>
              <a:gd name="connsiteX0" fmla="*/ 0 w 3784113"/>
              <a:gd name="connsiteY0" fmla="*/ 1965277 h 1965278"/>
              <a:gd name="connsiteX1" fmla="*/ 1968961 w 3784113"/>
              <a:gd name="connsiteY1" fmla="*/ 0 h 1965278"/>
              <a:gd name="connsiteX2" fmla="*/ 3784113 w 3784113"/>
              <a:gd name="connsiteY2" fmla="*/ 1965278 h 1965278"/>
              <a:gd name="connsiteX0" fmla="*/ 0 w 3784113"/>
              <a:gd name="connsiteY0" fmla="*/ 1965277 h 1965278"/>
              <a:gd name="connsiteX1" fmla="*/ 1968961 w 3784113"/>
              <a:gd name="connsiteY1" fmla="*/ 0 h 1965278"/>
              <a:gd name="connsiteX2" fmla="*/ 3784113 w 3784113"/>
              <a:gd name="connsiteY2" fmla="*/ 1965278 h 19652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784113" h="1965278">
                <a:moveTo>
                  <a:pt x="0" y="1965277"/>
                </a:moveTo>
                <a:cubicBezTo>
                  <a:pt x="234630" y="1392071"/>
                  <a:pt x="724317" y="0"/>
                  <a:pt x="1968961" y="0"/>
                </a:cubicBezTo>
                <a:cubicBezTo>
                  <a:pt x="3213605" y="0"/>
                  <a:pt x="3584157" y="1405720"/>
                  <a:pt x="3784113" y="1965278"/>
                </a:cubicBezTo>
              </a:path>
            </a:pathLst>
          </a:custGeom>
          <a:noFill/>
          <a:ln w="19050" cap="flat" cmpd="sng" algn="ctr">
            <a:solidFill>
              <a:schemeClr val="bg1">
                <a:lumMod val="75000"/>
              </a:schemeClr>
            </a:solidFill>
            <a:prstDash val="dash"/>
          </a:ln>
          <a:effectLst/>
        </p:spPr>
        <p:txBody>
          <a:bodyPr rtlCol="0" anchor="ctr"/>
          <a:lstStyle/>
          <a:p>
            <a:pPr algn="ctr" latinLnBrk="0">
              <a:defRPr/>
            </a:pPr>
            <a:endParaRPr lang="en-US" sz="1600" kern="0" dirty="0">
              <a:solidFill>
                <a:srgbClr val="0070C0"/>
              </a:solidFill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5E9EB347-8693-8047-B6A0-DBDC5A0D93C7}"/>
              </a:ext>
            </a:extLst>
          </p:cNvPr>
          <p:cNvSpPr txBox="1"/>
          <p:nvPr/>
        </p:nvSpPr>
        <p:spPr>
          <a:xfrm>
            <a:off x="4064827" y="3698640"/>
            <a:ext cx="1158328" cy="677108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en-US" altLang="ko-KR" sz="2200" b="1" dirty="0">
                <a:latin typeface="Cambria" panose="02040503050406030204" pitchFamily="18" charset="0"/>
                <a:cs typeface="Times New Roman" panose="02020603050405020304" pitchFamily="18" charset="0"/>
              </a:rPr>
              <a:t>P</a:t>
            </a:r>
            <a:r>
              <a:rPr lang="en-US" altLang="ko-KR" sz="2200" b="1" i="1" dirty="0">
                <a:latin typeface="Cambria" panose="02040503050406030204" pitchFamily="18" charset="0"/>
                <a:cs typeface="Times New Roman" panose="02020603050405020304" pitchFamily="18" charset="0"/>
              </a:rPr>
              <a:t>x</a:t>
            </a:r>
            <a:br>
              <a:rPr lang="en-US" altLang="ko-KR" sz="2200" b="1" i="1" dirty="0">
                <a:latin typeface="Cambria" panose="02040503050406030204" pitchFamily="18" charset="0"/>
                <a:cs typeface="Times New Roman" panose="02020603050405020304" pitchFamily="18" charset="0"/>
              </a:rPr>
            </a:br>
            <a:r>
              <a:rPr lang="en-US" altLang="ko-KR" sz="2200" b="1" dirty="0">
                <a:latin typeface="Cambria" panose="02040503050406030204" pitchFamily="18" charset="0"/>
                <a:cs typeface="Times New Roman" panose="02020603050405020304" pitchFamily="18" charset="0"/>
              </a:rPr>
              <a:t>state</a:t>
            </a:r>
            <a:endParaRPr lang="ko-KR" altLang="en-US" sz="2200" b="1" baseline="-25000" dirty="0">
              <a:latin typeface="Cambria" panose="020405030504060302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Freeform 32">
            <a:extLst>
              <a:ext uri="{FF2B5EF4-FFF2-40B4-BE49-F238E27FC236}">
                <a16:creationId xmlns:a16="http://schemas.microsoft.com/office/drawing/2014/main" id="{9F451EC9-3DF2-F441-93F9-88BA0F9DADDA}"/>
              </a:ext>
            </a:extLst>
          </p:cNvPr>
          <p:cNvSpPr/>
          <p:nvPr/>
        </p:nvSpPr>
        <p:spPr>
          <a:xfrm>
            <a:off x="2332007" y="2268061"/>
            <a:ext cx="1387667" cy="2350921"/>
          </a:xfrm>
          <a:custGeom>
            <a:avLst/>
            <a:gdLst>
              <a:gd name="connsiteX0" fmla="*/ 0 w 3807725"/>
              <a:gd name="connsiteY0" fmla="*/ 1924370 h 1965313"/>
              <a:gd name="connsiteX1" fmla="*/ 1992573 w 3807725"/>
              <a:gd name="connsiteY1" fmla="*/ 35 h 1965313"/>
              <a:gd name="connsiteX2" fmla="*/ 3807725 w 3807725"/>
              <a:gd name="connsiteY2" fmla="*/ 1965313 h 1965313"/>
              <a:gd name="connsiteX0" fmla="*/ 0 w 3807725"/>
              <a:gd name="connsiteY0" fmla="*/ 1924370 h 1965313"/>
              <a:gd name="connsiteX1" fmla="*/ 1992573 w 3807725"/>
              <a:gd name="connsiteY1" fmla="*/ 35 h 1965313"/>
              <a:gd name="connsiteX2" fmla="*/ 3807725 w 3807725"/>
              <a:gd name="connsiteY2" fmla="*/ 1965313 h 1965313"/>
              <a:gd name="connsiteX0" fmla="*/ 0 w 3807725"/>
              <a:gd name="connsiteY0" fmla="*/ 1924370 h 1965313"/>
              <a:gd name="connsiteX1" fmla="*/ 1992573 w 3807725"/>
              <a:gd name="connsiteY1" fmla="*/ 35 h 1965313"/>
              <a:gd name="connsiteX2" fmla="*/ 3807725 w 3807725"/>
              <a:gd name="connsiteY2" fmla="*/ 1965313 h 1965313"/>
              <a:gd name="connsiteX0" fmla="*/ 0 w 3807725"/>
              <a:gd name="connsiteY0" fmla="*/ 1924362 h 1965305"/>
              <a:gd name="connsiteX1" fmla="*/ 1992573 w 3807725"/>
              <a:gd name="connsiteY1" fmla="*/ 27 h 1965305"/>
              <a:gd name="connsiteX2" fmla="*/ 3807725 w 3807725"/>
              <a:gd name="connsiteY2" fmla="*/ 1965305 h 1965305"/>
              <a:gd name="connsiteX0" fmla="*/ 0 w 3807725"/>
              <a:gd name="connsiteY0" fmla="*/ 1924362 h 1965305"/>
              <a:gd name="connsiteX1" fmla="*/ 1992573 w 3807725"/>
              <a:gd name="connsiteY1" fmla="*/ 27 h 1965305"/>
              <a:gd name="connsiteX2" fmla="*/ 3807725 w 3807725"/>
              <a:gd name="connsiteY2" fmla="*/ 1965305 h 1965305"/>
              <a:gd name="connsiteX0" fmla="*/ 0 w 3807725"/>
              <a:gd name="connsiteY0" fmla="*/ 1924361 h 1965304"/>
              <a:gd name="connsiteX1" fmla="*/ 1992573 w 3807725"/>
              <a:gd name="connsiteY1" fmla="*/ 26 h 1965304"/>
              <a:gd name="connsiteX2" fmla="*/ 3807725 w 3807725"/>
              <a:gd name="connsiteY2" fmla="*/ 1965304 h 1965304"/>
              <a:gd name="connsiteX0" fmla="*/ 0 w 3807725"/>
              <a:gd name="connsiteY0" fmla="*/ 1924358 h 1965301"/>
              <a:gd name="connsiteX1" fmla="*/ 1992573 w 3807725"/>
              <a:gd name="connsiteY1" fmla="*/ 23 h 1965301"/>
              <a:gd name="connsiteX2" fmla="*/ 3807725 w 3807725"/>
              <a:gd name="connsiteY2" fmla="*/ 1965301 h 1965301"/>
              <a:gd name="connsiteX0" fmla="*/ 0 w 3807725"/>
              <a:gd name="connsiteY0" fmla="*/ 1924360 h 1965303"/>
              <a:gd name="connsiteX1" fmla="*/ 1992573 w 3807725"/>
              <a:gd name="connsiteY1" fmla="*/ 25 h 1965303"/>
              <a:gd name="connsiteX2" fmla="*/ 3807725 w 3807725"/>
              <a:gd name="connsiteY2" fmla="*/ 1965303 h 1965303"/>
              <a:gd name="connsiteX0" fmla="*/ 0 w 3784113"/>
              <a:gd name="connsiteY0" fmla="*/ 1951633 h 1965281"/>
              <a:gd name="connsiteX1" fmla="*/ 1968961 w 3784113"/>
              <a:gd name="connsiteY1" fmla="*/ 3 h 1965281"/>
              <a:gd name="connsiteX2" fmla="*/ 3784113 w 3784113"/>
              <a:gd name="connsiteY2" fmla="*/ 1965281 h 1965281"/>
              <a:gd name="connsiteX0" fmla="*/ 0 w 3784113"/>
              <a:gd name="connsiteY0" fmla="*/ 1965277 h 1965278"/>
              <a:gd name="connsiteX1" fmla="*/ 1968961 w 3784113"/>
              <a:gd name="connsiteY1" fmla="*/ 0 h 1965278"/>
              <a:gd name="connsiteX2" fmla="*/ 3784113 w 3784113"/>
              <a:gd name="connsiteY2" fmla="*/ 1965278 h 1965278"/>
              <a:gd name="connsiteX0" fmla="*/ 0 w 3784113"/>
              <a:gd name="connsiteY0" fmla="*/ 1965277 h 1965278"/>
              <a:gd name="connsiteX1" fmla="*/ 1968961 w 3784113"/>
              <a:gd name="connsiteY1" fmla="*/ 0 h 1965278"/>
              <a:gd name="connsiteX2" fmla="*/ 3784113 w 3784113"/>
              <a:gd name="connsiteY2" fmla="*/ 1965278 h 1965278"/>
              <a:gd name="connsiteX0" fmla="*/ 0 w 3784113"/>
              <a:gd name="connsiteY0" fmla="*/ 1965277 h 1965278"/>
              <a:gd name="connsiteX1" fmla="*/ 1968961 w 3784113"/>
              <a:gd name="connsiteY1" fmla="*/ 0 h 1965278"/>
              <a:gd name="connsiteX2" fmla="*/ 3784113 w 3784113"/>
              <a:gd name="connsiteY2" fmla="*/ 1965278 h 1965278"/>
              <a:gd name="connsiteX0" fmla="*/ 0 w 3784113"/>
              <a:gd name="connsiteY0" fmla="*/ 1965277 h 1965278"/>
              <a:gd name="connsiteX1" fmla="*/ 1968961 w 3784113"/>
              <a:gd name="connsiteY1" fmla="*/ 0 h 1965278"/>
              <a:gd name="connsiteX2" fmla="*/ 3784113 w 3784113"/>
              <a:gd name="connsiteY2" fmla="*/ 1965278 h 19652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784113" h="1965278">
                <a:moveTo>
                  <a:pt x="0" y="1965277"/>
                </a:moveTo>
                <a:cubicBezTo>
                  <a:pt x="234630" y="1392071"/>
                  <a:pt x="724317" y="0"/>
                  <a:pt x="1968961" y="0"/>
                </a:cubicBezTo>
                <a:cubicBezTo>
                  <a:pt x="3213605" y="0"/>
                  <a:pt x="3584157" y="1405720"/>
                  <a:pt x="3784113" y="1965278"/>
                </a:cubicBezTo>
              </a:path>
            </a:pathLst>
          </a:custGeom>
          <a:noFill/>
          <a:ln w="19050" cap="flat" cmpd="sng" algn="ctr">
            <a:solidFill>
              <a:schemeClr val="bg1">
                <a:lumMod val="75000"/>
              </a:schemeClr>
            </a:solidFill>
            <a:prstDash val="dash"/>
          </a:ln>
          <a:effectLst/>
        </p:spPr>
        <p:txBody>
          <a:bodyPr rtlCol="0" anchor="ctr"/>
          <a:lstStyle/>
          <a:p>
            <a:pPr algn="ctr" latinLnBrk="0">
              <a:defRPr/>
            </a:pPr>
            <a:endParaRPr lang="en-US" sz="1600" kern="0" dirty="0">
              <a:solidFill>
                <a:srgbClr val="0070C0"/>
              </a:solidFill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14737B29-4E74-A544-881F-A526843678E8}"/>
              </a:ext>
            </a:extLst>
          </p:cNvPr>
          <p:cNvSpPr txBox="1"/>
          <p:nvPr/>
        </p:nvSpPr>
        <p:spPr>
          <a:xfrm>
            <a:off x="2424789" y="3698640"/>
            <a:ext cx="1158328" cy="677108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en-US" altLang="ko-KR" sz="2200" b="1" dirty="0">
                <a:latin typeface="Cambria" panose="02040503050406030204" pitchFamily="18" charset="0"/>
                <a:cs typeface="Times New Roman" panose="02020603050405020304" pitchFamily="18" charset="0"/>
              </a:rPr>
              <a:t>P(</a:t>
            </a:r>
            <a:r>
              <a:rPr lang="en-US" altLang="ko-KR" sz="2200" b="1" i="1" dirty="0">
                <a:latin typeface="Cambria" panose="02040503050406030204" pitchFamily="18" charset="0"/>
                <a:cs typeface="Times New Roman" panose="02020603050405020304" pitchFamily="18" charset="0"/>
              </a:rPr>
              <a:t>x-1</a:t>
            </a:r>
            <a:r>
              <a:rPr lang="en-US" altLang="ko-KR" sz="2200" b="1" dirty="0">
                <a:latin typeface="Cambria" panose="02040503050406030204" pitchFamily="18" charset="0"/>
                <a:cs typeface="Times New Roman" panose="02020603050405020304" pitchFamily="18" charset="0"/>
              </a:rPr>
              <a:t>)</a:t>
            </a:r>
            <a:br>
              <a:rPr lang="en-US" altLang="ko-KR" sz="2200" b="1" i="1" dirty="0">
                <a:latin typeface="Cambria" panose="02040503050406030204" pitchFamily="18" charset="0"/>
                <a:cs typeface="Times New Roman" panose="02020603050405020304" pitchFamily="18" charset="0"/>
              </a:rPr>
            </a:br>
            <a:r>
              <a:rPr lang="en-US" altLang="ko-KR" sz="2200" b="1" dirty="0">
                <a:latin typeface="Cambria" panose="02040503050406030204" pitchFamily="18" charset="0"/>
                <a:cs typeface="Times New Roman" panose="02020603050405020304" pitchFamily="18" charset="0"/>
              </a:rPr>
              <a:t>state</a:t>
            </a:r>
            <a:endParaRPr lang="ko-KR" altLang="en-US" sz="2200" b="1" baseline="-25000" dirty="0">
              <a:latin typeface="Cambria" panose="020405030504060302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0" name="Straight Arrow Connector 78">
            <a:extLst>
              <a:ext uri="{FF2B5EF4-FFF2-40B4-BE49-F238E27FC236}">
                <a16:creationId xmlns:a16="http://schemas.microsoft.com/office/drawing/2014/main" id="{F8BBFD5A-F206-0B44-8860-2BD967DE8FAE}"/>
              </a:ext>
            </a:extLst>
          </p:cNvPr>
          <p:cNvCxnSpPr>
            <a:cxnSpLocks/>
          </p:cNvCxnSpPr>
          <p:nvPr/>
        </p:nvCxnSpPr>
        <p:spPr>
          <a:xfrm>
            <a:off x="1515199" y="4622663"/>
            <a:ext cx="6224109" cy="0"/>
          </a:xfrm>
          <a:prstGeom prst="straightConnector1">
            <a:avLst/>
          </a:prstGeom>
          <a:noFill/>
          <a:ln w="19050" cap="flat" cmpd="sng" algn="ctr">
            <a:solidFill>
              <a:schemeClr val="tx1"/>
            </a:solidFill>
            <a:prstDash val="solid"/>
            <a:tailEnd type="triangle" w="lg" len="lg"/>
          </a:ln>
          <a:effectLst/>
        </p:spPr>
      </p:cxnSp>
      <p:sp>
        <p:nvSpPr>
          <p:cNvPr id="31" name="TextBox 30">
            <a:extLst>
              <a:ext uri="{FF2B5EF4-FFF2-40B4-BE49-F238E27FC236}">
                <a16:creationId xmlns:a16="http://schemas.microsoft.com/office/drawing/2014/main" id="{9203A5E3-DC2C-6647-AB85-6E1A15DFCAC6}"/>
              </a:ext>
            </a:extLst>
          </p:cNvPr>
          <p:cNvSpPr txBox="1"/>
          <p:nvPr/>
        </p:nvSpPr>
        <p:spPr>
          <a:xfrm>
            <a:off x="1292601" y="3061320"/>
            <a:ext cx="1158328" cy="577108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en-US" altLang="ko-KR" sz="3200" b="1" baseline="-25000" dirty="0">
                <a:latin typeface="Cambria" panose="02040503050406030204" pitchFamily="18" charset="0"/>
                <a:cs typeface="Times New Roman" panose="02020603050405020304" pitchFamily="18" charset="0"/>
              </a:rPr>
              <a:t>…</a:t>
            </a:r>
            <a:endParaRPr lang="ko-KR" altLang="en-US" sz="3200" b="1" baseline="-25000" dirty="0">
              <a:latin typeface="Cambria" panose="02040503050406030204" pitchFamily="18" charset="0"/>
              <a:cs typeface="Times New Roman" panose="02020603050405020304" pitchFamily="18" charset="0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7B459EF6-A3B6-BD4B-9FF0-7FC115BB48DF}"/>
              </a:ext>
            </a:extLst>
          </p:cNvPr>
          <p:cNvSpPr txBox="1"/>
          <p:nvPr/>
        </p:nvSpPr>
        <p:spPr>
          <a:xfrm>
            <a:off x="5765893" y="3685250"/>
            <a:ext cx="1038238" cy="677108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en-US" altLang="ko-KR" sz="2200" b="1" dirty="0">
                <a:latin typeface="Cambria" panose="02040503050406030204" pitchFamily="18" charset="0"/>
                <a:cs typeface="Times New Roman" panose="02020603050405020304" pitchFamily="18" charset="0"/>
              </a:rPr>
              <a:t>P(</a:t>
            </a:r>
            <a:r>
              <a:rPr lang="en-US" altLang="ko-KR" sz="2200" b="1" i="1" dirty="0">
                <a:latin typeface="Cambria" panose="02040503050406030204" pitchFamily="18" charset="0"/>
                <a:cs typeface="Times New Roman" panose="02020603050405020304" pitchFamily="18" charset="0"/>
              </a:rPr>
              <a:t>x+1</a:t>
            </a:r>
            <a:r>
              <a:rPr lang="en-US" altLang="ko-KR" sz="2200" b="1" dirty="0">
                <a:latin typeface="Cambria" panose="02040503050406030204" pitchFamily="18" charset="0"/>
                <a:cs typeface="Times New Roman" panose="02020603050405020304" pitchFamily="18" charset="0"/>
              </a:rPr>
              <a:t>)</a:t>
            </a:r>
            <a:br>
              <a:rPr lang="en-US" altLang="ko-KR" sz="2200" b="1" i="1" dirty="0">
                <a:latin typeface="Cambria" panose="02040503050406030204" pitchFamily="18" charset="0"/>
                <a:cs typeface="Times New Roman" panose="02020603050405020304" pitchFamily="18" charset="0"/>
              </a:rPr>
            </a:br>
            <a:r>
              <a:rPr lang="en-US" altLang="ko-KR" sz="2200" b="1" dirty="0">
                <a:latin typeface="Cambria" panose="02040503050406030204" pitchFamily="18" charset="0"/>
                <a:cs typeface="Times New Roman" panose="02020603050405020304" pitchFamily="18" charset="0"/>
              </a:rPr>
              <a:t>state</a:t>
            </a:r>
            <a:endParaRPr lang="ko-KR" altLang="en-US" sz="2200" b="1" baseline="-25000" dirty="0">
              <a:latin typeface="Cambria" panose="020405030504060302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66" name="그룹 93">
            <a:extLst>
              <a:ext uri="{FF2B5EF4-FFF2-40B4-BE49-F238E27FC236}">
                <a16:creationId xmlns:a16="http://schemas.microsoft.com/office/drawing/2014/main" id="{66BC0CA2-68F6-694C-BA45-F394B7879304}"/>
              </a:ext>
            </a:extLst>
          </p:cNvPr>
          <p:cNvGrpSpPr/>
          <p:nvPr/>
        </p:nvGrpSpPr>
        <p:grpSpPr>
          <a:xfrm>
            <a:off x="2998016" y="1933945"/>
            <a:ext cx="1590176" cy="381451"/>
            <a:chOff x="4245096" y="1920152"/>
            <a:chExt cx="898521" cy="226540"/>
          </a:xfrm>
        </p:grpSpPr>
        <p:sp>
          <p:nvSpPr>
            <p:cNvPr id="67" name="TextBox 66">
              <a:extLst>
                <a:ext uri="{FF2B5EF4-FFF2-40B4-BE49-F238E27FC236}">
                  <a16:creationId xmlns:a16="http://schemas.microsoft.com/office/drawing/2014/main" id="{C3A20BDB-D64F-9740-A33D-D8CF4B3A7CE5}"/>
                </a:ext>
              </a:extLst>
            </p:cNvPr>
            <p:cNvSpPr txBox="1"/>
            <p:nvPr/>
          </p:nvSpPr>
          <p:spPr>
            <a:xfrm>
              <a:off x="4245096" y="1920152"/>
              <a:ext cx="368967" cy="201064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algn="ctr"/>
              <a:r>
                <a:rPr lang="en-US" altLang="ko-KR" sz="2200" b="1" dirty="0">
                  <a:solidFill>
                    <a:schemeClr val="accent2">
                      <a:lumMod val="75000"/>
                    </a:schemeClr>
                  </a:solidFill>
                  <a:latin typeface="Cambria" panose="02040503050406030204" pitchFamily="18" charset="0"/>
                  <a:cs typeface="Times New Roman" panose="02020603050405020304" pitchFamily="18" charset="0"/>
                </a:rPr>
                <a:t>V</a:t>
              </a:r>
              <a:endParaRPr lang="ko-KR" altLang="en-US" sz="2200" b="1" baseline="-25000" dirty="0">
                <a:solidFill>
                  <a:schemeClr val="accent2">
                    <a:lumMod val="75000"/>
                  </a:schemeClr>
                </a:solidFill>
                <a:latin typeface="Cambria" panose="020405030504060302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8" name="TextBox 67">
              <a:extLst>
                <a:ext uri="{FF2B5EF4-FFF2-40B4-BE49-F238E27FC236}">
                  <a16:creationId xmlns:a16="http://schemas.microsoft.com/office/drawing/2014/main" id="{F733AC1C-055C-C949-B68F-3B68678EDB85}"/>
                </a:ext>
              </a:extLst>
            </p:cNvPr>
            <p:cNvSpPr txBox="1"/>
            <p:nvPr/>
          </p:nvSpPr>
          <p:spPr>
            <a:xfrm>
              <a:off x="4492525" y="2000464"/>
              <a:ext cx="651092" cy="146228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r>
                <a:rPr lang="en-US" altLang="ko-KR" sz="1600" b="1" dirty="0">
                  <a:solidFill>
                    <a:schemeClr val="accent2">
                      <a:lumMod val="75000"/>
                    </a:schemeClr>
                  </a:solidFill>
                  <a:latin typeface="Cambria" panose="02040503050406030204" pitchFamily="18" charset="0"/>
                  <a:cs typeface="Times New Roman" panose="02020603050405020304" pitchFamily="18" charset="0"/>
                </a:rPr>
                <a:t>REF(</a:t>
              </a:r>
              <a:r>
                <a:rPr lang="en-US" altLang="ko-KR" sz="1600" b="1" i="1" dirty="0">
                  <a:solidFill>
                    <a:schemeClr val="accent2">
                      <a:lumMod val="75000"/>
                    </a:schemeClr>
                  </a:solidFill>
                  <a:latin typeface="Cambria" panose="02040503050406030204" pitchFamily="18" charset="0"/>
                  <a:cs typeface="Times New Roman" panose="02020603050405020304" pitchFamily="18" charset="0"/>
                </a:rPr>
                <a:t>x-1</a:t>
              </a:r>
              <a:r>
                <a:rPr lang="en-US" altLang="ko-KR" sz="1600" b="1" dirty="0">
                  <a:solidFill>
                    <a:schemeClr val="accent2">
                      <a:lumMod val="75000"/>
                    </a:schemeClr>
                  </a:solidFill>
                  <a:latin typeface="Cambria" panose="02040503050406030204" pitchFamily="18" charset="0"/>
                  <a:cs typeface="Times New Roman" panose="02020603050405020304" pitchFamily="18" charset="0"/>
                </a:rPr>
                <a:t>)</a:t>
              </a:r>
              <a:endParaRPr lang="ko-KR" altLang="en-US" sz="1600" b="1" dirty="0">
                <a:solidFill>
                  <a:schemeClr val="accent2">
                    <a:lumMod val="75000"/>
                  </a:schemeClr>
                </a:solidFill>
                <a:latin typeface="Cambria" panose="020405030504060302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69" name="그룹 99">
            <a:extLst>
              <a:ext uri="{FF2B5EF4-FFF2-40B4-BE49-F238E27FC236}">
                <a16:creationId xmlns:a16="http://schemas.microsoft.com/office/drawing/2014/main" id="{FE23A315-1FD5-DC43-A3AB-1B9A09FFF6E1}"/>
              </a:ext>
            </a:extLst>
          </p:cNvPr>
          <p:cNvGrpSpPr/>
          <p:nvPr/>
        </p:nvGrpSpPr>
        <p:grpSpPr>
          <a:xfrm>
            <a:off x="4899966" y="1933945"/>
            <a:ext cx="1590176" cy="381451"/>
            <a:chOff x="4245096" y="1920152"/>
            <a:chExt cx="898521" cy="226540"/>
          </a:xfrm>
        </p:grpSpPr>
        <p:sp>
          <p:nvSpPr>
            <p:cNvPr id="70" name="TextBox 69">
              <a:extLst>
                <a:ext uri="{FF2B5EF4-FFF2-40B4-BE49-F238E27FC236}">
                  <a16:creationId xmlns:a16="http://schemas.microsoft.com/office/drawing/2014/main" id="{0AAC97AD-97C4-3E43-9148-4FE58B7DD619}"/>
                </a:ext>
              </a:extLst>
            </p:cNvPr>
            <p:cNvSpPr txBox="1"/>
            <p:nvPr/>
          </p:nvSpPr>
          <p:spPr>
            <a:xfrm>
              <a:off x="4245096" y="1920152"/>
              <a:ext cx="368967" cy="201064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algn="ctr"/>
              <a:r>
                <a:rPr lang="en-US" altLang="ko-KR" sz="2200" b="1" dirty="0">
                  <a:solidFill>
                    <a:schemeClr val="accent2">
                      <a:lumMod val="75000"/>
                    </a:schemeClr>
                  </a:solidFill>
                  <a:latin typeface="Cambria" panose="02040503050406030204" pitchFamily="18" charset="0"/>
                  <a:cs typeface="Times New Roman" panose="02020603050405020304" pitchFamily="18" charset="0"/>
                </a:rPr>
                <a:t>V</a:t>
              </a:r>
              <a:endParaRPr lang="ko-KR" altLang="en-US" sz="2200" b="1" baseline="-25000" dirty="0">
                <a:solidFill>
                  <a:schemeClr val="accent2">
                    <a:lumMod val="75000"/>
                  </a:schemeClr>
                </a:solidFill>
                <a:latin typeface="Cambria" panose="020405030504060302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1" name="TextBox 70">
              <a:extLst>
                <a:ext uri="{FF2B5EF4-FFF2-40B4-BE49-F238E27FC236}">
                  <a16:creationId xmlns:a16="http://schemas.microsoft.com/office/drawing/2014/main" id="{6ECA5D26-D542-244C-971F-049F49AE8FA0}"/>
                </a:ext>
              </a:extLst>
            </p:cNvPr>
            <p:cNvSpPr txBox="1"/>
            <p:nvPr/>
          </p:nvSpPr>
          <p:spPr>
            <a:xfrm>
              <a:off x="4492525" y="2000464"/>
              <a:ext cx="651092" cy="146228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r>
                <a:rPr lang="en-US" altLang="ko-KR" sz="1600" b="1" dirty="0" err="1">
                  <a:solidFill>
                    <a:schemeClr val="accent2">
                      <a:lumMod val="75000"/>
                    </a:schemeClr>
                  </a:solidFill>
                  <a:latin typeface="Cambria" panose="02040503050406030204" pitchFamily="18" charset="0"/>
                  <a:cs typeface="Times New Roman" panose="02020603050405020304" pitchFamily="18" charset="0"/>
                </a:rPr>
                <a:t>REF</a:t>
              </a:r>
              <a:r>
                <a:rPr lang="en-US" altLang="ko-KR" sz="1600" b="1" i="1" dirty="0" err="1">
                  <a:solidFill>
                    <a:schemeClr val="accent2">
                      <a:lumMod val="75000"/>
                    </a:schemeClr>
                  </a:solidFill>
                  <a:latin typeface="Cambria" panose="02040503050406030204" pitchFamily="18" charset="0"/>
                  <a:cs typeface="Times New Roman" panose="02020603050405020304" pitchFamily="18" charset="0"/>
                </a:rPr>
                <a:t>x</a:t>
              </a:r>
              <a:endParaRPr lang="ko-KR" altLang="en-US" sz="1600" b="1" dirty="0">
                <a:solidFill>
                  <a:schemeClr val="accent2">
                    <a:lumMod val="75000"/>
                  </a:schemeClr>
                </a:solidFill>
                <a:latin typeface="Cambria" panose="020405030504060302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3" name="Group 2">
            <a:extLst>
              <a:ext uri="{FF2B5EF4-FFF2-40B4-BE49-F238E27FC236}">
                <a16:creationId xmlns:a16="http://schemas.microsoft.com/office/drawing/2014/main" id="{AD4A42B8-8443-E448-8476-650C57E6FA5F}"/>
              </a:ext>
            </a:extLst>
          </p:cNvPr>
          <p:cNvGrpSpPr/>
          <p:nvPr/>
        </p:nvGrpSpPr>
        <p:grpSpPr>
          <a:xfrm>
            <a:off x="2823816" y="4703726"/>
            <a:ext cx="4708663" cy="381458"/>
            <a:chOff x="1284893" y="5239121"/>
            <a:chExt cx="4708663" cy="381458"/>
          </a:xfrm>
        </p:grpSpPr>
        <p:grpSp>
          <p:nvGrpSpPr>
            <p:cNvPr id="72" name="그룹 107">
              <a:extLst>
                <a:ext uri="{FF2B5EF4-FFF2-40B4-BE49-F238E27FC236}">
                  <a16:creationId xmlns:a16="http://schemas.microsoft.com/office/drawing/2014/main" id="{8E0CEADA-3BE0-8149-B340-EB4996CCC2C6}"/>
                </a:ext>
              </a:extLst>
            </p:cNvPr>
            <p:cNvGrpSpPr/>
            <p:nvPr/>
          </p:nvGrpSpPr>
          <p:grpSpPr>
            <a:xfrm>
              <a:off x="4403380" y="5239121"/>
              <a:ext cx="1590176" cy="381458"/>
              <a:chOff x="3833522" y="2260240"/>
              <a:chExt cx="898521" cy="226545"/>
            </a:xfrm>
          </p:grpSpPr>
          <p:sp>
            <p:nvSpPr>
              <p:cNvPr id="73" name="TextBox 72">
                <a:extLst>
                  <a:ext uri="{FF2B5EF4-FFF2-40B4-BE49-F238E27FC236}">
                    <a16:creationId xmlns:a16="http://schemas.microsoft.com/office/drawing/2014/main" id="{EBD80E2E-D6C3-EB4F-B6C5-59C8EDE18451}"/>
                  </a:ext>
                </a:extLst>
              </p:cNvPr>
              <p:cNvSpPr txBox="1"/>
              <p:nvPr/>
            </p:nvSpPr>
            <p:spPr>
              <a:xfrm>
                <a:off x="3833522" y="2260240"/>
                <a:ext cx="368967" cy="201064"/>
              </a:xfrm>
              <a:prstGeom prst="rect">
                <a:avLst/>
              </a:prstGeom>
              <a:noFill/>
            </p:spPr>
            <p:txBody>
              <a:bodyPr wrap="square" lIns="0" tIns="0" rIns="0" bIns="0" rtlCol="0" anchor="ctr">
                <a:spAutoFit/>
              </a:bodyPr>
              <a:lstStyle/>
              <a:p>
                <a:pPr algn="ctr"/>
                <a:r>
                  <a:rPr lang="en-US" altLang="ko-KR" sz="2200" b="1" dirty="0">
                    <a:latin typeface="Cambria" panose="02040503050406030204" pitchFamily="18" charset="0"/>
                    <a:cs typeface="Times New Roman" panose="02020603050405020304" pitchFamily="18" charset="0"/>
                  </a:rPr>
                  <a:t>V</a:t>
                </a:r>
                <a:endParaRPr lang="ko-KR" altLang="en-US" sz="2200" b="1" baseline="-25000" dirty="0">
                  <a:latin typeface="Cambria" panose="020405030504060302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74" name="TextBox 73">
                <a:extLst>
                  <a:ext uri="{FF2B5EF4-FFF2-40B4-BE49-F238E27FC236}">
                    <a16:creationId xmlns:a16="http://schemas.microsoft.com/office/drawing/2014/main" id="{C21AB29F-527C-7D49-850A-1C65BC6D3607}"/>
                  </a:ext>
                </a:extLst>
              </p:cNvPr>
              <p:cNvSpPr txBox="1"/>
              <p:nvPr/>
            </p:nvSpPr>
            <p:spPr>
              <a:xfrm>
                <a:off x="4080951" y="2340557"/>
                <a:ext cx="651092" cy="146228"/>
              </a:xfrm>
              <a:prstGeom prst="rect">
                <a:avLst/>
              </a:prstGeom>
              <a:noFill/>
            </p:spPr>
            <p:txBody>
              <a:bodyPr wrap="square" lIns="0" tIns="0" rIns="0" bIns="0" rtlCol="0" anchor="ctr">
                <a:spAutoFit/>
              </a:bodyPr>
              <a:lstStyle/>
              <a:p>
                <a:r>
                  <a:rPr lang="en-US" altLang="ko-KR" sz="1600" b="1" dirty="0">
                    <a:latin typeface="Cambria" panose="02040503050406030204" pitchFamily="18" charset="0"/>
                    <a:cs typeface="Times New Roman" panose="02020603050405020304" pitchFamily="18" charset="0"/>
                  </a:rPr>
                  <a:t>TH</a:t>
                </a:r>
                <a:endParaRPr lang="ko-KR" altLang="en-US" sz="1600" b="1" dirty="0">
                  <a:latin typeface="Cambria" panose="02040503050406030204" pitchFamily="18" charset="0"/>
                  <a:cs typeface="Times New Roman" panose="02020603050405020304" pitchFamily="18" charset="0"/>
                </a:endParaRPr>
              </a:p>
            </p:txBody>
          </p:sp>
        </p:grpSp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D21AA65E-B6E4-464B-90EF-2C4BF6398C66}"/>
                </a:ext>
              </a:extLst>
            </p:cNvPr>
            <p:cNvSpPr txBox="1"/>
            <p:nvPr/>
          </p:nvSpPr>
          <p:spPr>
            <a:xfrm>
              <a:off x="1284893" y="5245394"/>
              <a:ext cx="4042979" cy="338554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algn="ctr"/>
              <a:r>
                <a:rPr lang="en-US" altLang="ko-KR" sz="2200" b="1" dirty="0">
                  <a:latin typeface="Cambria" panose="02040503050406030204" pitchFamily="18" charset="0"/>
                  <a:cs typeface="Times New Roman" panose="02020603050405020304" pitchFamily="18" charset="0"/>
                </a:rPr>
                <a:t>Cell’s Threshold Voltage (         )  </a:t>
              </a:r>
            </a:p>
          </p:txBody>
        </p:sp>
      </p:grpSp>
      <p:grpSp>
        <p:nvGrpSpPr>
          <p:cNvPr id="41" name="그룹 93">
            <a:extLst>
              <a:ext uri="{FF2B5EF4-FFF2-40B4-BE49-F238E27FC236}">
                <a16:creationId xmlns:a16="http://schemas.microsoft.com/office/drawing/2014/main" id="{780BFBCB-326F-534A-AB5A-D7121C69D8AC}"/>
              </a:ext>
            </a:extLst>
          </p:cNvPr>
          <p:cNvGrpSpPr/>
          <p:nvPr/>
        </p:nvGrpSpPr>
        <p:grpSpPr>
          <a:xfrm>
            <a:off x="1371541" y="1933945"/>
            <a:ext cx="1590176" cy="381451"/>
            <a:chOff x="4245096" y="1920152"/>
            <a:chExt cx="898521" cy="226540"/>
          </a:xfrm>
        </p:grpSpPr>
        <p:sp>
          <p:nvSpPr>
            <p:cNvPr id="42" name="TextBox 41">
              <a:extLst>
                <a:ext uri="{FF2B5EF4-FFF2-40B4-BE49-F238E27FC236}">
                  <a16:creationId xmlns:a16="http://schemas.microsoft.com/office/drawing/2014/main" id="{640681F1-4961-A64E-932A-263B6335DE7C}"/>
                </a:ext>
              </a:extLst>
            </p:cNvPr>
            <p:cNvSpPr txBox="1"/>
            <p:nvPr/>
          </p:nvSpPr>
          <p:spPr>
            <a:xfrm>
              <a:off x="4245096" y="1920152"/>
              <a:ext cx="368967" cy="201064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algn="ctr"/>
              <a:r>
                <a:rPr lang="en-US" altLang="ko-KR" sz="2200" b="1" dirty="0">
                  <a:solidFill>
                    <a:schemeClr val="accent2">
                      <a:lumMod val="75000"/>
                    </a:schemeClr>
                  </a:solidFill>
                  <a:latin typeface="Cambria" panose="02040503050406030204" pitchFamily="18" charset="0"/>
                  <a:cs typeface="Times New Roman" panose="02020603050405020304" pitchFamily="18" charset="0"/>
                </a:rPr>
                <a:t>V</a:t>
              </a:r>
              <a:endParaRPr lang="ko-KR" altLang="en-US" sz="2200" b="1" baseline="-25000" dirty="0">
                <a:solidFill>
                  <a:schemeClr val="accent2">
                    <a:lumMod val="75000"/>
                  </a:schemeClr>
                </a:solidFill>
                <a:latin typeface="Cambria" panose="020405030504060302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id="{E2AEDED9-B1CA-0449-996A-CC5A44FEE5C0}"/>
                </a:ext>
              </a:extLst>
            </p:cNvPr>
            <p:cNvSpPr txBox="1"/>
            <p:nvPr/>
          </p:nvSpPr>
          <p:spPr>
            <a:xfrm>
              <a:off x="4492525" y="2000464"/>
              <a:ext cx="651092" cy="146228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r>
                <a:rPr lang="en-US" altLang="ko-KR" sz="1600" b="1" dirty="0">
                  <a:solidFill>
                    <a:schemeClr val="accent2">
                      <a:lumMod val="75000"/>
                    </a:schemeClr>
                  </a:solidFill>
                  <a:latin typeface="Cambria" panose="02040503050406030204" pitchFamily="18" charset="0"/>
                  <a:cs typeface="Times New Roman" panose="02020603050405020304" pitchFamily="18" charset="0"/>
                </a:rPr>
                <a:t>REF(</a:t>
              </a:r>
              <a:r>
                <a:rPr lang="en-US" altLang="ko-KR" sz="1600" b="1" i="1" dirty="0">
                  <a:solidFill>
                    <a:schemeClr val="accent2">
                      <a:lumMod val="75000"/>
                    </a:schemeClr>
                  </a:solidFill>
                  <a:latin typeface="Cambria" panose="02040503050406030204" pitchFamily="18" charset="0"/>
                  <a:cs typeface="Times New Roman" panose="02020603050405020304" pitchFamily="18" charset="0"/>
                </a:rPr>
                <a:t>x-2</a:t>
              </a:r>
              <a:r>
                <a:rPr lang="en-US" altLang="ko-KR" sz="1600" b="1" dirty="0">
                  <a:solidFill>
                    <a:schemeClr val="accent2">
                      <a:lumMod val="75000"/>
                    </a:schemeClr>
                  </a:solidFill>
                  <a:latin typeface="Cambria" panose="02040503050406030204" pitchFamily="18" charset="0"/>
                  <a:cs typeface="Times New Roman" panose="02020603050405020304" pitchFamily="18" charset="0"/>
                </a:rPr>
                <a:t>)</a:t>
              </a:r>
              <a:endParaRPr lang="ko-KR" altLang="en-US" sz="1600" b="1" dirty="0">
                <a:solidFill>
                  <a:schemeClr val="accent2">
                    <a:lumMod val="75000"/>
                  </a:schemeClr>
                </a:solidFill>
                <a:latin typeface="Cambria" panose="02040503050406030204" pitchFamily="18" charset="0"/>
                <a:cs typeface="Times New Roman" panose="02020603050405020304" pitchFamily="18" charset="0"/>
              </a:endParaRPr>
            </a:p>
          </p:txBody>
        </p:sp>
      </p:grpSp>
      <p:cxnSp>
        <p:nvCxnSpPr>
          <p:cNvPr id="44" name="직선 연결선 165">
            <a:extLst>
              <a:ext uri="{FF2B5EF4-FFF2-40B4-BE49-F238E27FC236}">
                <a16:creationId xmlns:a16="http://schemas.microsoft.com/office/drawing/2014/main" id="{77E4B801-1B8C-194B-A44D-3D8B7B1DB9CF}"/>
              </a:ext>
            </a:extLst>
          </p:cNvPr>
          <p:cNvCxnSpPr/>
          <p:nvPr/>
        </p:nvCxnSpPr>
        <p:spPr>
          <a:xfrm>
            <a:off x="7095711" y="2375662"/>
            <a:ext cx="0" cy="2252586"/>
          </a:xfrm>
          <a:prstGeom prst="line">
            <a:avLst/>
          </a:prstGeom>
          <a:ln w="15875">
            <a:solidFill>
              <a:schemeClr val="accent2">
                <a:lumMod val="7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5" name="그룹 93">
            <a:extLst>
              <a:ext uri="{FF2B5EF4-FFF2-40B4-BE49-F238E27FC236}">
                <a16:creationId xmlns:a16="http://schemas.microsoft.com/office/drawing/2014/main" id="{64C4C433-BCE0-1C4E-92C5-E09A0EAA033A}"/>
              </a:ext>
            </a:extLst>
          </p:cNvPr>
          <p:cNvGrpSpPr/>
          <p:nvPr/>
        </p:nvGrpSpPr>
        <p:grpSpPr>
          <a:xfrm>
            <a:off x="6207415" y="1933945"/>
            <a:ext cx="1590176" cy="381451"/>
            <a:chOff x="4245096" y="1920152"/>
            <a:chExt cx="898521" cy="226540"/>
          </a:xfrm>
        </p:grpSpPr>
        <p:sp>
          <p:nvSpPr>
            <p:cNvPr id="46" name="TextBox 45">
              <a:extLst>
                <a:ext uri="{FF2B5EF4-FFF2-40B4-BE49-F238E27FC236}">
                  <a16:creationId xmlns:a16="http://schemas.microsoft.com/office/drawing/2014/main" id="{F0FE731A-3815-3647-BD49-92F197C8BE67}"/>
                </a:ext>
              </a:extLst>
            </p:cNvPr>
            <p:cNvSpPr txBox="1"/>
            <p:nvPr/>
          </p:nvSpPr>
          <p:spPr>
            <a:xfrm>
              <a:off x="4245096" y="1920152"/>
              <a:ext cx="368967" cy="201064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algn="ctr"/>
              <a:r>
                <a:rPr lang="en-US" altLang="ko-KR" sz="2200" b="1" dirty="0">
                  <a:solidFill>
                    <a:schemeClr val="accent2">
                      <a:lumMod val="75000"/>
                    </a:schemeClr>
                  </a:solidFill>
                  <a:latin typeface="Cambria" panose="02040503050406030204" pitchFamily="18" charset="0"/>
                  <a:cs typeface="Times New Roman" panose="02020603050405020304" pitchFamily="18" charset="0"/>
                </a:rPr>
                <a:t>V</a:t>
              </a:r>
              <a:endParaRPr lang="ko-KR" altLang="en-US" sz="2200" b="1" baseline="-25000" dirty="0">
                <a:solidFill>
                  <a:schemeClr val="accent2">
                    <a:lumMod val="75000"/>
                  </a:schemeClr>
                </a:solidFill>
                <a:latin typeface="Cambria" panose="020405030504060302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7" name="TextBox 46">
              <a:extLst>
                <a:ext uri="{FF2B5EF4-FFF2-40B4-BE49-F238E27FC236}">
                  <a16:creationId xmlns:a16="http://schemas.microsoft.com/office/drawing/2014/main" id="{28BAB760-23BA-3C4F-BAF2-29A221171BFD}"/>
                </a:ext>
              </a:extLst>
            </p:cNvPr>
            <p:cNvSpPr txBox="1"/>
            <p:nvPr/>
          </p:nvSpPr>
          <p:spPr>
            <a:xfrm>
              <a:off x="4492525" y="2000464"/>
              <a:ext cx="651092" cy="146228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r>
                <a:rPr lang="en-US" altLang="ko-KR" sz="1600" b="1" dirty="0">
                  <a:solidFill>
                    <a:schemeClr val="accent2">
                      <a:lumMod val="75000"/>
                    </a:schemeClr>
                  </a:solidFill>
                  <a:latin typeface="Cambria" panose="02040503050406030204" pitchFamily="18" charset="0"/>
                  <a:cs typeface="Times New Roman" panose="02020603050405020304" pitchFamily="18" charset="0"/>
                </a:rPr>
                <a:t>REF(</a:t>
              </a:r>
              <a:r>
                <a:rPr lang="en-US" altLang="ko-KR" sz="1600" b="1" i="1" dirty="0">
                  <a:solidFill>
                    <a:schemeClr val="accent2">
                      <a:lumMod val="75000"/>
                    </a:schemeClr>
                  </a:solidFill>
                  <a:latin typeface="Cambria" panose="02040503050406030204" pitchFamily="18" charset="0"/>
                  <a:cs typeface="Times New Roman" panose="02020603050405020304" pitchFamily="18" charset="0"/>
                </a:rPr>
                <a:t>x+1</a:t>
              </a:r>
              <a:r>
                <a:rPr lang="en-US" altLang="ko-KR" sz="1600" b="1" dirty="0">
                  <a:solidFill>
                    <a:schemeClr val="accent2">
                      <a:lumMod val="75000"/>
                    </a:schemeClr>
                  </a:solidFill>
                  <a:latin typeface="Cambria" panose="02040503050406030204" pitchFamily="18" charset="0"/>
                  <a:cs typeface="Times New Roman" panose="02020603050405020304" pitchFamily="18" charset="0"/>
                </a:rPr>
                <a:t>)</a:t>
              </a:r>
              <a:endParaRPr lang="ko-KR" altLang="en-US" sz="1600" b="1" dirty="0">
                <a:solidFill>
                  <a:schemeClr val="accent2">
                    <a:lumMod val="75000"/>
                  </a:schemeClr>
                </a:solidFill>
                <a:latin typeface="Cambria" panose="020405030504060302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49" name="Content Placeholder 2">
            <a:extLst>
              <a:ext uri="{FF2B5EF4-FFF2-40B4-BE49-F238E27FC236}">
                <a16:creationId xmlns:a16="http://schemas.microsoft.com/office/drawing/2014/main" id="{33364571-D1C4-484E-B8D3-4D0DC14F86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764703"/>
            <a:ext cx="8610600" cy="5680231"/>
          </a:xfrm>
        </p:spPr>
        <p:txBody>
          <a:bodyPr tIns="108000" bIns="108000"/>
          <a:lstStyle/>
          <a:p>
            <a:r>
              <a:rPr lang="en-US" sz="2400" dirty="0"/>
              <a:t>Various sources </a:t>
            </a:r>
            <a:r>
              <a:rPr lang="en-US" sz="2400" dirty="0">
                <a:solidFill>
                  <a:srgbClr val="C00000"/>
                </a:solidFill>
              </a:rPr>
              <a:t>shift and widen</a:t>
            </a:r>
            <a:r>
              <a:rPr lang="en-US" sz="2400" dirty="0"/>
              <a:t> programmed V</a:t>
            </a:r>
            <a:r>
              <a:rPr lang="en-US" sz="2400" baseline="-25000" dirty="0"/>
              <a:t>TH</a:t>
            </a:r>
            <a:r>
              <a:rPr lang="en-US" sz="2400" dirty="0"/>
              <a:t> states</a:t>
            </a:r>
          </a:p>
          <a:p>
            <a:pPr lvl="1"/>
            <a:r>
              <a:rPr lang="en-US" sz="2200" dirty="0"/>
              <a:t>Retention loss, program interference, read disturbance, etc.</a:t>
            </a:r>
            <a:endParaRPr lang="en-CH" sz="2200" dirty="0"/>
          </a:p>
        </p:txBody>
      </p:sp>
      <p:sp>
        <p:nvSpPr>
          <p:cNvPr id="38" name="Freeform 32">
            <a:extLst>
              <a:ext uri="{FF2B5EF4-FFF2-40B4-BE49-F238E27FC236}">
                <a16:creationId xmlns:a16="http://schemas.microsoft.com/office/drawing/2014/main" id="{C725AFC8-7ADB-9240-AF9A-82177D5929B8}"/>
              </a:ext>
            </a:extLst>
          </p:cNvPr>
          <p:cNvSpPr/>
          <p:nvPr/>
        </p:nvSpPr>
        <p:spPr>
          <a:xfrm>
            <a:off x="5381811" y="2445867"/>
            <a:ext cx="1513246" cy="2166629"/>
          </a:xfrm>
          <a:custGeom>
            <a:avLst/>
            <a:gdLst>
              <a:gd name="connsiteX0" fmla="*/ 0 w 3807725"/>
              <a:gd name="connsiteY0" fmla="*/ 1924370 h 1965313"/>
              <a:gd name="connsiteX1" fmla="*/ 1992573 w 3807725"/>
              <a:gd name="connsiteY1" fmla="*/ 35 h 1965313"/>
              <a:gd name="connsiteX2" fmla="*/ 3807725 w 3807725"/>
              <a:gd name="connsiteY2" fmla="*/ 1965313 h 1965313"/>
              <a:gd name="connsiteX0" fmla="*/ 0 w 3807725"/>
              <a:gd name="connsiteY0" fmla="*/ 1924370 h 1965313"/>
              <a:gd name="connsiteX1" fmla="*/ 1992573 w 3807725"/>
              <a:gd name="connsiteY1" fmla="*/ 35 h 1965313"/>
              <a:gd name="connsiteX2" fmla="*/ 3807725 w 3807725"/>
              <a:gd name="connsiteY2" fmla="*/ 1965313 h 1965313"/>
              <a:gd name="connsiteX0" fmla="*/ 0 w 3807725"/>
              <a:gd name="connsiteY0" fmla="*/ 1924370 h 1965313"/>
              <a:gd name="connsiteX1" fmla="*/ 1992573 w 3807725"/>
              <a:gd name="connsiteY1" fmla="*/ 35 h 1965313"/>
              <a:gd name="connsiteX2" fmla="*/ 3807725 w 3807725"/>
              <a:gd name="connsiteY2" fmla="*/ 1965313 h 1965313"/>
              <a:gd name="connsiteX0" fmla="*/ 0 w 3807725"/>
              <a:gd name="connsiteY0" fmla="*/ 1924362 h 1965305"/>
              <a:gd name="connsiteX1" fmla="*/ 1992573 w 3807725"/>
              <a:gd name="connsiteY1" fmla="*/ 27 h 1965305"/>
              <a:gd name="connsiteX2" fmla="*/ 3807725 w 3807725"/>
              <a:gd name="connsiteY2" fmla="*/ 1965305 h 1965305"/>
              <a:gd name="connsiteX0" fmla="*/ 0 w 3807725"/>
              <a:gd name="connsiteY0" fmla="*/ 1924362 h 1965305"/>
              <a:gd name="connsiteX1" fmla="*/ 1992573 w 3807725"/>
              <a:gd name="connsiteY1" fmla="*/ 27 h 1965305"/>
              <a:gd name="connsiteX2" fmla="*/ 3807725 w 3807725"/>
              <a:gd name="connsiteY2" fmla="*/ 1965305 h 1965305"/>
              <a:gd name="connsiteX0" fmla="*/ 0 w 3807725"/>
              <a:gd name="connsiteY0" fmla="*/ 1924361 h 1965304"/>
              <a:gd name="connsiteX1" fmla="*/ 1992573 w 3807725"/>
              <a:gd name="connsiteY1" fmla="*/ 26 h 1965304"/>
              <a:gd name="connsiteX2" fmla="*/ 3807725 w 3807725"/>
              <a:gd name="connsiteY2" fmla="*/ 1965304 h 1965304"/>
              <a:gd name="connsiteX0" fmla="*/ 0 w 3807725"/>
              <a:gd name="connsiteY0" fmla="*/ 1924358 h 1965301"/>
              <a:gd name="connsiteX1" fmla="*/ 1992573 w 3807725"/>
              <a:gd name="connsiteY1" fmla="*/ 23 h 1965301"/>
              <a:gd name="connsiteX2" fmla="*/ 3807725 w 3807725"/>
              <a:gd name="connsiteY2" fmla="*/ 1965301 h 1965301"/>
              <a:gd name="connsiteX0" fmla="*/ 0 w 3807725"/>
              <a:gd name="connsiteY0" fmla="*/ 1924360 h 1965303"/>
              <a:gd name="connsiteX1" fmla="*/ 1992573 w 3807725"/>
              <a:gd name="connsiteY1" fmla="*/ 25 h 1965303"/>
              <a:gd name="connsiteX2" fmla="*/ 3807725 w 3807725"/>
              <a:gd name="connsiteY2" fmla="*/ 1965303 h 1965303"/>
              <a:gd name="connsiteX0" fmla="*/ 0 w 3784113"/>
              <a:gd name="connsiteY0" fmla="*/ 1951633 h 1965281"/>
              <a:gd name="connsiteX1" fmla="*/ 1968961 w 3784113"/>
              <a:gd name="connsiteY1" fmla="*/ 3 h 1965281"/>
              <a:gd name="connsiteX2" fmla="*/ 3784113 w 3784113"/>
              <a:gd name="connsiteY2" fmla="*/ 1965281 h 1965281"/>
              <a:gd name="connsiteX0" fmla="*/ 0 w 3784113"/>
              <a:gd name="connsiteY0" fmla="*/ 1965277 h 1965278"/>
              <a:gd name="connsiteX1" fmla="*/ 1968961 w 3784113"/>
              <a:gd name="connsiteY1" fmla="*/ 0 h 1965278"/>
              <a:gd name="connsiteX2" fmla="*/ 3784113 w 3784113"/>
              <a:gd name="connsiteY2" fmla="*/ 1965278 h 1965278"/>
              <a:gd name="connsiteX0" fmla="*/ 0 w 3784113"/>
              <a:gd name="connsiteY0" fmla="*/ 1965277 h 1965278"/>
              <a:gd name="connsiteX1" fmla="*/ 1968961 w 3784113"/>
              <a:gd name="connsiteY1" fmla="*/ 0 h 1965278"/>
              <a:gd name="connsiteX2" fmla="*/ 3784113 w 3784113"/>
              <a:gd name="connsiteY2" fmla="*/ 1965278 h 1965278"/>
              <a:gd name="connsiteX0" fmla="*/ 0 w 3784113"/>
              <a:gd name="connsiteY0" fmla="*/ 1965277 h 1965278"/>
              <a:gd name="connsiteX1" fmla="*/ 1968961 w 3784113"/>
              <a:gd name="connsiteY1" fmla="*/ 0 h 1965278"/>
              <a:gd name="connsiteX2" fmla="*/ 3784113 w 3784113"/>
              <a:gd name="connsiteY2" fmla="*/ 1965278 h 1965278"/>
              <a:gd name="connsiteX0" fmla="*/ 0 w 3784113"/>
              <a:gd name="connsiteY0" fmla="*/ 1965277 h 1965278"/>
              <a:gd name="connsiteX1" fmla="*/ 1968961 w 3784113"/>
              <a:gd name="connsiteY1" fmla="*/ 0 h 1965278"/>
              <a:gd name="connsiteX2" fmla="*/ 3784113 w 3784113"/>
              <a:gd name="connsiteY2" fmla="*/ 1965278 h 19652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784113" h="1965278">
                <a:moveTo>
                  <a:pt x="0" y="1965277"/>
                </a:moveTo>
                <a:cubicBezTo>
                  <a:pt x="234630" y="1392071"/>
                  <a:pt x="724317" y="0"/>
                  <a:pt x="1968961" y="0"/>
                </a:cubicBezTo>
                <a:cubicBezTo>
                  <a:pt x="3213605" y="0"/>
                  <a:pt x="3584157" y="1405720"/>
                  <a:pt x="3784113" y="1965278"/>
                </a:cubicBezTo>
              </a:path>
            </a:pathLst>
          </a:custGeom>
          <a:noFill/>
          <a:ln w="19050" cap="flat" cmpd="sng" algn="ctr">
            <a:solidFill>
              <a:srgbClr val="C00000"/>
            </a:solidFill>
            <a:prstDash val="solid"/>
          </a:ln>
          <a:effectLst/>
        </p:spPr>
        <p:txBody>
          <a:bodyPr rtlCol="0" anchor="ctr"/>
          <a:lstStyle/>
          <a:p>
            <a:pPr algn="ctr" latinLnBrk="0">
              <a:defRPr/>
            </a:pPr>
            <a:endParaRPr lang="en-US" sz="1600" kern="0" dirty="0">
              <a:solidFill>
                <a:prstClr val="white"/>
              </a:solidFill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</p:txBody>
      </p:sp>
      <p:sp>
        <p:nvSpPr>
          <p:cNvPr id="50" name="Freeform 32">
            <a:extLst>
              <a:ext uri="{FF2B5EF4-FFF2-40B4-BE49-F238E27FC236}">
                <a16:creationId xmlns:a16="http://schemas.microsoft.com/office/drawing/2014/main" id="{34FE8023-5BBE-E948-9775-26A607853E00}"/>
              </a:ext>
            </a:extLst>
          </p:cNvPr>
          <p:cNvSpPr/>
          <p:nvPr/>
        </p:nvSpPr>
        <p:spPr>
          <a:xfrm>
            <a:off x="3768714" y="2445867"/>
            <a:ext cx="1513246" cy="2166629"/>
          </a:xfrm>
          <a:custGeom>
            <a:avLst/>
            <a:gdLst>
              <a:gd name="connsiteX0" fmla="*/ 0 w 3807725"/>
              <a:gd name="connsiteY0" fmla="*/ 1924370 h 1965313"/>
              <a:gd name="connsiteX1" fmla="*/ 1992573 w 3807725"/>
              <a:gd name="connsiteY1" fmla="*/ 35 h 1965313"/>
              <a:gd name="connsiteX2" fmla="*/ 3807725 w 3807725"/>
              <a:gd name="connsiteY2" fmla="*/ 1965313 h 1965313"/>
              <a:gd name="connsiteX0" fmla="*/ 0 w 3807725"/>
              <a:gd name="connsiteY0" fmla="*/ 1924370 h 1965313"/>
              <a:gd name="connsiteX1" fmla="*/ 1992573 w 3807725"/>
              <a:gd name="connsiteY1" fmla="*/ 35 h 1965313"/>
              <a:gd name="connsiteX2" fmla="*/ 3807725 w 3807725"/>
              <a:gd name="connsiteY2" fmla="*/ 1965313 h 1965313"/>
              <a:gd name="connsiteX0" fmla="*/ 0 w 3807725"/>
              <a:gd name="connsiteY0" fmla="*/ 1924370 h 1965313"/>
              <a:gd name="connsiteX1" fmla="*/ 1992573 w 3807725"/>
              <a:gd name="connsiteY1" fmla="*/ 35 h 1965313"/>
              <a:gd name="connsiteX2" fmla="*/ 3807725 w 3807725"/>
              <a:gd name="connsiteY2" fmla="*/ 1965313 h 1965313"/>
              <a:gd name="connsiteX0" fmla="*/ 0 w 3807725"/>
              <a:gd name="connsiteY0" fmla="*/ 1924362 h 1965305"/>
              <a:gd name="connsiteX1" fmla="*/ 1992573 w 3807725"/>
              <a:gd name="connsiteY1" fmla="*/ 27 h 1965305"/>
              <a:gd name="connsiteX2" fmla="*/ 3807725 w 3807725"/>
              <a:gd name="connsiteY2" fmla="*/ 1965305 h 1965305"/>
              <a:gd name="connsiteX0" fmla="*/ 0 w 3807725"/>
              <a:gd name="connsiteY0" fmla="*/ 1924362 h 1965305"/>
              <a:gd name="connsiteX1" fmla="*/ 1992573 w 3807725"/>
              <a:gd name="connsiteY1" fmla="*/ 27 h 1965305"/>
              <a:gd name="connsiteX2" fmla="*/ 3807725 w 3807725"/>
              <a:gd name="connsiteY2" fmla="*/ 1965305 h 1965305"/>
              <a:gd name="connsiteX0" fmla="*/ 0 w 3807725"/>
              <a:gd name="connsiteY0" fmla="*/ 1924361 h 1965304"/>
              <a:gd name="connsiteX1" fmla="*/ 1992573 w 3807725"/>
              <a:gd name="connsiteY1" fmla="*/ 26 h 1965304"/>
              <a:gd name="connsiteX2" fmla="*/ 3807725 w 3807725"/>
              <a:gd name="connsiteY2" fmla="*/ 1965304 h 1965304"/>
              <a:gd name="connsiteX0" fmla="*/ 0 w 3807725"/>
              <a:gd name="connsiteY0" fmla="*/ 1924358 h 1965301"/>
              <a:gd name="connsiteX1" fmla="*/ 1992573 w 3807725"/>
              <a:gd name="connsiteY1" fmla="*/ 23 h 1965301"/>
              <a:gd name="connsiteX2" fmla="*/ 3807725 w 3807725"/>
              <a:gd name="connsiteY2" fmla="*/ 1965301 h 1965301"/>
              <a:gd name="connsiteX0" fmla="*/ 0 w 3807725"/>
              <a:gd name="connsiteY0" fmla="*/ 1924360 h 1965303"/>
              <a:gd name="connsiteX1" fmla="*/ 1992573 w 3807725"/>
              <a:gd name="connsiteY1" fmla="*/ 25 h 1965303"/>
              <a:gd name="connsiteX2" fmla="*/ 3807725 w 3807725"/>
              <a:gd name="connsiteY2" fmla="*/ 1965303 h 1965303"/>
              <a:gd name="connsiteX0" fmla="*/ 0 w 3784113"/>
              <a:gd name="connsiteY0" fmla="*/ 1951633 h 1965281"/>
              <a:gd name="connsiteX1" fmla="*/ 1968961 w 3784113"/>
              <a:gd name="connsiteY1" fmla="*/ 3 h 1965281"/>
              <a:gd name="connsiteX2" fmla="*/ 3784113 w 3784113"/>
              <a:gd name="connsiteY2" fmla="*/ 1965281 h 1965281"/>
              <a:gd name="connsiteX0" fmla="*/ 0 w 3784113"/>
              <a:gd name="connsiteY0" fmla="*/ 1965277 h 1965278"/>
              <a:gd name="connsiteX1" fmla="*/ 1968961 w 3784113"/>
              <a:gd name="connsiteY1" fmla="*/ 0 h 1965278"/>
              <a:gd name="connsiteX2" fmla="*/ 3784113 w 3784113"/>
              <a:gd name="connsiteY2" fmla="*/ 1965278 h 1965278"/>
              <a:gd name="connsiteX0" fmla="*/ 0 w 3784113"/>
              <a:gd name="connsiteY0" fmla="*/ 1965277 h 1965278"/>
              <a:gd name="connsiteX1" fmla="*/ 1968961 w 3784113"/>
              <a:gd name="connsiteY1" fmla="*/ 0 h 1965278"/>
              <a:gd name="connsiteX2" fmla="*/ 3784113 w 3784113"/>
              <a:gd name="connsiteY2" fmla="*/ 1965278 h 1965278"/>
              <a:gd name="connsiteX0" fmla="*/ 0 w 3784113"/>
              <a:gd name="connsiteY0" fmla="*/ 1965277 h 1965278"/>
              <a:gd name="connsiteX1" fmla="*/ 1968961 w 3784113"/>
              <a:gd name="connsiteY1" fmla="*/ 0 h 1965278"/>
              <a:gd name="connsiteX2" fmla="*/ 3784113 w 3784113"/>
              <a:gd name="connsiteY2" fmla="*/ 1965278 h 1965278"/>
              <a:gd name="connsiteX0" fmla="*/ 0 w 3784113"/>
              <a:gd name="connsiteY0" fmla="*/ 1965277 h 1965278"/>
              <a:gd name="connsiteX1" fmla="*/ 1968961 w 3784113"/>
              <a:gd name="connsiteY1" fmla="*/ 0 h 1965278"/>
              <a:gd name="connsiteX2" fmla="*/ 3784113 w 3784113"/>
              <a:gd name="connsiteY2" fmla="*/ 1965278 h 19652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784113" h="1965278">
                <a:moveTo>
                  <a:pt x="0" y="1965277"/>
                </a:moveTo>
                <a:cubicBezTo>
                  <a:pt x="234630" y="1392071"/>
                  <a:pt x="724317" y="0"/>
                  <a:pt x="1968961" y="0"/>
                </a:cubicBezTo>
                <a:cubicBezTo>
                  <a:pt x="3213605" y="0"/>
                  <a:pt x="3584157" y="1405720"/>
                  <a:pt x="3784113" y="1965278"/>
                </a:cubicBezTo>
              </a:path>
            </a:pathLst>
          </a:custGeom>
          <a:noFill/>
          <a:ln w="19050" cap="flat" cmpd="sng" algn="ctr">
            <a:solidFill>
              <a:srgbClr val="C00000"/>
            </a:solidFill>
            <a:prstDash val="solid"/>
          </a:ln>
          <a:effectLst/>
        </p:spPr>
        <p:txBody>
          <a:bodyPr rtlCol="0" anchor="ctr"/>
          <a:lstStyle/>
          <a:p>
            <a:pPr algn="ctr" latinLnBrk="0">
              <a:defRPr/>
            </a:pPr>
            <a:endParaRPr lang="en-US" sz="1600" kern="0" dirty="0">
              <a:solidFill>
                <a:prstClr val="white"/>
              </a:solidFill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</p:txBody>
      </p:sp>
      <p:sp>
        <p:nvSpPr>
          <p:cNvPr id="51" name="Freeform 32">
            <a:extLst>
              <a:ext uri="{FF2B5EF4-FFF2-40B4-BE49-F238E27FC236}">
                <a16:creationId xmlns:a16="http://schemas.microsoft.com/office/drawing/2014/main" id="{6D46E709-490F-6E47-B09D-58E842AB8EC9}"/>
              </a:ext>
            </a:extLst>
          </p:cNvPr>
          <p:cNvSpPr/>
          <p:nvPr/>
        </p:nvSpPr>
        <p:spPr>
          <a:xfrm>
            <a:off x="2142489" y="2445867"/>
            <a:ext cx="1513246" cy="2166629"/>
          </a:xfrm>
          <a:custGeom>
            <a:avLst/>
            <a:gdLst>
              <a:gd name="connsiteX0" fmla="*/ 0 w 3807725"/>
              <a:gd name="connsiteY0" fmla="*/ 1924370 h 1965313"/>
              <a:gd name="connsiteX1" fmla="*/ 1992573 w 3807725"/>
              <a:gd name="connsiteY1" fmla="*/ 35 h 1965313"/>
              <a:gd name="connsiteX2" fmla="*/ 3807725 w 3807725"/>
              <a:gd name="connsiteY2" fmla="*/ 1965313 h 1965313"/>
              <a:gd name="connsiteX0" fmla="*/ 0 w 3807725"/>
              <a:gd name="connsiteY0" fmla="*/ 1924370 h 1965313"/>
              <a:gd name="connsiteX1" fmla="*/ 1992573 w 3807725"/>
              <a:gd name="connsiteY1" fmla="*/ 35 h 1965313"/>
              <a:gd name="connsiteX2" fmla="*/ 3807725 w 3807725"/>
              <a:gd name="connsiteY2" fmla="*/ 1965313 h 1965313"/>
              <a:gd name="connsiteX0" fmla="*/ 0 w 3807725"/>
              <a:gd name="connsiteY0" fmla="*/ 1924370 h 1965313"/>
              <a:gd name="connsiteX1" fmla="*/ 1992573 w 3807725"/>
              <a:gd name="connsiteY1" fmla="*/ 35 h 1965313"/>
              <a:gd name="connsiteX2" fmla="*/ 3807725 w 3807725"/>
              <a:gd name="connsiteY2" fmla="*/ 1965313 h 1965313"/>
              <a:gd name="connsiteX0" fmla="*/ 0 w 3807725"/>
              <a:gd name="connsiteY0" fmla="*/ 1924362 h 1965305"/>
              <a:gd name="connsiteX1" fmla="*/ 1992573 w 3807725"/>
              <a:gd name="connsiteY1" fmla="*/ 27 h 1965305"/>
              <a:gd name="connsiteX2" fmla="*/ 3807725 w 3807725"/>
              <a:gd name="connsiteY2" fmla="*/ 1965305 h 1965305"/>
              <a:gd name="connsiteX0" fmla="*/ 0 w 3807725"/>
              <a:gd name="connsiteY0" fmla="*/ 1924362 h 1965305"/>
              <a:gd name="connsiteX1" fmla="*/ 1992573 w 3807725"/>
              <a:gd name="connsiteY1" fmla="*/ 27 h 1965305"/>
              <a:gd name="connsiteX2" fmla="*/ 3807725 w 3807725"/>
              <a:gd name="connsiteY2" fmla="*/ 1965305 h 1965305"/>
              <a:gd name="connsiteX0" fmla="*/ 0 w 3807725"/>
              <a:gd name="connsiteY0" fmla="*/ 1924361 h 1965304"/>
              <a:gd name="connsiteX1" fmla="*/ 1992573 w 3807725"/>
              <a:gd name="connsiteY1" fmla="*/ 26 h 1965304"/>
              <a:gd name="connsiteX2" fmla="*/ 3807725 w 3807725"/>
              <a:gd name="connsiteY2" fmla="*/ 1965304 h 1965304"/>
              <a:gd name="connsiteX0" fmla="*/ 0 w 3807725"/>
              <a:gd name="connsiteY0" fmla="*/ 1924358 h 1965301"/>
              <a:gd name="connsiteX1" fmla="*/ 1992573 w 3807725"/>
              <a:gd name="connsiteY1" fmla="*/ 23 h 1965301"/>
              <a:gd name="connsiteX2" fmla="*/ 3807725 w 3807725"/>
              <a:gd name="connsiteY2" fmla="*/ 1965301 h 1965301"/>
              <a:gd name="connsiteX0" fmla="*/ 0 w 3807725"/>
              <a:gd name="connsiteY0" fmla="*/ 1924360 h 1965303"/>
              <a:gd name="connsiteX1" fmla="*/ 1992573 w 3807725"/>
              <a:gd name="connsiteY1" fmla="*/ 25 h 1965303"/>
              <a:gd name="connsiteX2" fmla="*/ 3807725 w 3807725"/>
              <a:gd name="connsiteY2" fmla="*/ 1965303 h 1965303"/>
              <a:gd name="connsiteX0" fmla="*/ 0 w 3784113"/>
              <a:gd name="connsiteY0" fmla="*/ 1951633 h 1965281"/>
              <a:gd name="connsiteX1" fmla="*/ 1968961 w 3784113"/>
              <a:gd name="connsiteY1" fmla="*/ 3 h 1965281"/>
              <a:gd name="connsiteX2" fmla="*/ 3784113 w 3784113"/>
              <a:gd name="connsiteY2" fmla="*/ 1965281 h 1965281"/>
              <a:gd name="connsiteX0" fmla="*/ 0 w 3784113"/>
              <a:gd name="connsiteY0" fmla="*/ 1965277 h 1965278"/>
              <a:gd name="connsiteX1" fmla="*/ 1968961 w 3784113"/>
              <a:gd name="connsiteY1" fmla="*/ 0 h 1965278"/>
              <a:gd name="connsiteX2" fmla="*/ 3784113 w 3784113"/>
              <a:gd name="connsiteY2" fmla="*/ 1965278 h 1965278"/>
              <a:gd name="connsiteX0" fmla="*/ 0 w 3784113"/>
              <a:gd name="connsiteY0" fmla="*/ 1965277 h 1965278"/>
              <a:gd name="connsiteX1" fmla="*/ 1968961 w 3784113"/>
              <a:gd name="connsiteY1" fmla="*/ 0 h 1965278"/>
              <a:gd name="connsiteX2" fmla="*/ 3784113 w 3784113"/>
              <a:gd name="connsiteY2" fmla="*/ 1965278 h 1965278"/>
              <a:gd name="connsiteX0" fmla="*/ 0 w 3784113"/>
              <a:gd name="connsiteY0" fmla="*/ 1965277 h 1965278"/>
              <a:gd name="connsiteX1" fmla="*/ 1968961 w 3784113"/>
              <a:gd name="connsiteY1" fmla="*/ 0 h 1965278"/>
              <a:gd name="connsiteX2" fmla="*/ 3784113 w 3784113"/>
              <a:gd name="connsiteY2" fmla="*/ 1965278 h 1965278"/>
              <a:gd name="connsiteX0" fmla="*/ 0 w 3784113"/>
              <a:gd name="connsiteY0" fmla="*/ 1965277 h 1965278"/>
              <a:gd name="connsiteX1" fmla="*/ 1968961 w 3784113"/>
              <a:gd name="connsiteY1" fmla="*/ 0 h 1965278"/>
              <a:gd name="connsiteX2" fmla="*/ 3784113 w 3784113"/>
              <a:gd name="connsiteY2" fmla="*/ 1965278 h 19652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784113" h="1965278">
                <a:moveTo>
                  <a:pt x="0" y="1965277"/>
                </a:moveTo>
                <a:cubicBezTo>
                  <a:pt x="234630" y="1392071"/>
                  <a:pt x="724317" y="0"/>
                  <a:pt x="1968961" y="0"/>
                </a:cubicBezTo>
                <a:cubicBezTo>
                  <a:pt x="3213605" y="0"/>
                  <a:pt x="3584157" y="1405720"/>
                  <a:pt x="3784113" y="1965278"/>
                </a:cubicBezTo>
              </a:path>
            </a:pathLst>
          </a:custGeom>
          <a:noFill/>
          <a:ln w="19050" cap="flat" cmpd="sng" algn="ctr">
            <a:solidFill>
              <a:srgbClr val="C00000"/>
            </a:solidFill>
            <a:prstDash val="solid"/>
          </a:ln>
          <a:effectLst/>
        </p:spPr>
        <p:txBody>
          <a:bodyPr rtlCol="0" anchor="ctr"/>
          <a:lstStyle/>
          <a:p>
            <a:pPr algn="ctr" latinLnBrk="0">
              <a:defRPr/>
            </a:pPr>
            <a:endParaRPr lang="en-US" sz="1600" kern="0" dirty="0">
              <a:solidFill>
                <a:prstClr val="white"/>
              </a:solidFill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9" name="직선 연결선 165">
            <a:extLst>
              <a:ext uri="{FF2B5EF4-FFF2-40B4-BE49-F238E27FC236}">
                <a16:creationId xmlns:a16="http://schemas.microsoft.com/office/drawing/2014/main" id="{D1FB8450-2D63-2247-8AF2-FC36E893223C}"/>
              </a:ext>
            </a:extLst>
          </p:cNvPr>
          <p:cNvCxnSpPr/>
          <p:nvPr/>
        </p:nvCxnSpPr>
        <p:spPr>
          <a:xfrm>
            <a:off x="3886312" y="2375662"/>
            <a:ext cx="0" cy="2252586"/>
          </a:xfrm>
          <a:prstGeom prst="line">
            <a:avLst/>
          </a:prstGeom>
          <a:ln w="15875">
            <a:solidFill>
              <a:schemeClr val="accent2">
                <a:lumMod val="7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직선 연결선 164">
            <a:extLst>
              <a:ext uri="{FF2B5EF4-FFF2-40B4-BE49-F238E27FC236}">
                <a16:creationId xmlns:a16="http://schemas.microsoft.com/office/drawing/2014/main" id="{1C1C8B72-F25B-884B-882B-FD331577C74F}"/>
              </a:ext>
            </a:extLst>
          </p:cNvPr>
          <p:cNvCxnSpPr/>
          <p:nvPr/>
        </p:nvCxnSpPr>
        <p:spPr>
          <a:xfrm>
            <a:off x="5488176" y="2375660"/>
            <a:ext cx="0" cy="2252586"/>
          </a:xfrm>
          <a:prstGeom prst="line">
            <a:avLst/>
          </a:prstGeom>
          <a:ln w="15875">
            <a:solidFill>
              <a:schemeClr val="accent2">
                <a:lumMod val="7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직선 연결선 165">
            <a:extLst>
              <a:ext uri="{FF2B5EF4-FFF2-40B4-BE49-F238E27FC236}">
                <a16:creationId xmlns:a16="http://schemas.microsoft.com/office/drawing/2014/main" id="{7DE88520-A7F2-C245-AE00-6138EFCAE6BE}"/>
              </a:ext>
            </a:extLst>
          </p:cNvPr>
          <p:cNvCxnSpPr/>
          <p:nvPr/>
        </p:nvCxnSpPr>
        <p:spPr>
          <a:xfrm>
            <a:off x="2259837" y="2375662"/>
            <a:ext cx="0" cy="2252586"/>
          </a:xfrm>
          <a:prstGeom prst="line">
            <a:avLst/>
          </a:prstGeom>
          <a:ln w="15875">
            <a:solidFill>
              <a:schemeClr val="accent2">
                <a:lumMod val="7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>
            <a:extLst>
              <a:ext uri="{FF2B5EF4-FFF2-40B4-BE49-F238E27FC236}">
                <a16:creationId xmlns:a16="http://schemas.microsoft.com/office/drawing/2014/main" id="{7C0317C8-3BE6-1C43-8DBF-28BA17C4F6E7}"/>
              </a:ext>
            </a:extLst>
          </p:cNvPr>
          <p:cNvSpPr txBox="1"/>
          <p:nvPr/>
        </p:nvSpPr>
        <p:spPr>
          <a:xfrm>
            <a:off x="2854448" y="2672125"/>
            <a:ext cx="1952518" cy="326110"/>
          </a:xfrm>
          <a:prstGeom prst="rect">
            <a:avLst/>
          </a:prstGeom>
          <a:solidFill>
            <a:schemeClr val="bg1"/>
          </a:solidFill>
        </p:spPr>
        <p:txBody>
          <a:bodyPr wrap="square" rtlCol="0" anchor="ctr">
            <a:spAutoFit/>
          </a:bodyPr>
          <a:lstStyle/>
          <a:p>
            <a:pPr algn="ctr" latinLnBrk="0"/>
            <a:r>
              <a:rPr lang="en-US" sz="2200" b="1" i="1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Retention loss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F7E30A80-8A09-EA4D-87B6-51EDD9A55D86}"/>
              </a:ext>
            </a:extLst>
          </p:cNvPr>
          <p:cNvSpPr txBox="1"/>
          <p:nvPr/>
        </p:nvSpPr>
        <p:spPr>
          <a:xfrm>
            <a:off x="3027850" y="3183549"/>
            <a:ext cx="3414959" cy="345632"/>
          </a:xfrm>
          <a:prstGeom prst="rect">
            <a:avLst/>
          </a:prstGeom>
          <a:solidFill>
            <a:schemeClr val="bg1"/>
          </a:solidFill>
        </p:spPr>
        <p:txBody>
          <a:bodyPr wrap="square" rtlCol="0" anchor="ctr">
            <a:spAutoFit/>
          </a:bodyPr>
          <a:lstStyle/>
          <a:p>
            <a:pPr algn="ctr" latinLnBrk="0"/>
            <a:r>
              <a:rPr lang="en-US" sz="2200" b="1" i="1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Interference/disturbance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4C132BD-AC09-6D40-B65E-1F701E937F6C}"/>
              </a:ext>
            </a:extLst>
          </p:cNvPr>
          <p:cNvSpPr/>
          <p:nvPr/>
        </p:nvSpPr>
        <p:spPr>
          <a:xfrm>
            <a:off x="-14601" y="5098441"/>
            <a:ext cx="9144000" cy="1223043"/>
          </a:xfrm>
          <a:prstGeom prst="rect">
            <a:avLst/>
          </a:prstGeom>
          <a:solidFill>
            <a:srgbClr val="FFEEE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CH" sz="3200" dirty="0">
                <a:solidFill>
                  <a:schemeClr val="tx1"/>
                </a:solidFill>
                <a:latin typeface="Helvetica" pitchFamily="2" charset="0"/>
              </a:rPr>
              <a:t># of error cells &gt; ECC correction capability</a:t>
            </a:r>
            <a:br>
              <a:rPr lang="en-CH" sz="3200" dirty="0">
                <a:solidFill>
                  <a:schemeClr val="tx1"/>
                </a:solidFill>
                <a:latin typeface="Helvetica" pitchFamily="2" charset="0"/>
              </a:rPr>
            </a:br>
            <a:r>
              <a:rPr lang="en-CH" sz="3200" dirty="0">
                <a:solidFill>
                  <a:schemeClr val="tx1"/>
                </a:solidFill>
                <a:latin typeface="Helvetica" pitchFamily="2" charset="0"/>
                <a:sym typeface="Wingdings" pitchFamily="2" charset="2"/>
              </a:rPr>
              <a:t> </a:t>
            </a:r>
            <a:r>
              <a:rPr lang="en-CH" sz="3200" dirty="0">
                <a:solidFill>
                  <a:srgbClr val="C00000"/>
                </a:solidFill>
                <a:latin typeface="Helvetica" pitchFamily="2" charset="0"/>
                <a:sym typeface="Wingdings" pitchFamily="2" charset="2"/>
              </a:rPr>
              <a:t>Uncorrectable errors </a:t>
            </a:r>
            <a:r>
              <a:rPr lang="en-CH" sz="3200" dirty="0">
                <a:solidFill>
                  <a:schemeClr val="tx1"/>
                </a:solidFill>
                <a:latin typeface="Helvetica" pitchFamily="2" charset="0"/>
                <a:sym typeface="Wingdings" pitchFamily="2" charset="2"/>
              </a:rPr>
              <a:t>in stored data</a:t>
            </a:r>
            <a:endParaRPr lang="en-CH" sz="3200" dirty="0">
              <a:solidFill>
                <a:schemeClr val="tx1"/>
              </a:solidFill>
              <a:latin typeface="Helvetica" pitchFamily="2" charset="0"/>
            </a:endParaRPr>
          </a:p>
        </p:txBody>
      </p:sp>
      <p:grpSp>
        <p:nvGrpSpPr>
          <p:cNvPr id="25" name="Group 24">
            <a:extLst>
              <a:ext uri="{FF2B5EF4-FFF2-40B4-BE49-F238E27FC236}">
                <a16:creationId xmlns:a16="http://schemas.microsoft.com/office/drawing/2014/main" id="{3D02CBDC-37AB-6E48-8B93-9DAF91B94E94}"/>
              </a:ext>
            </a:extLst>
          </p:cNvPr>
          <p:cNvGrpSpPr/>
          <p:nvPr/>
        </p:nvGrpSpPr>
        <p:grpSpPr>
          <a:xfrm>
            <a:off x="606797" y="3838425"/>
            <a:ext cx="4881476" cy="1236665"/>
            <a:chOff x="606797" y="3838425"/>
            <a:chExt cx="4881476" cy="1236665"/>
          </a:xfrm>
        </p:grpSpPr>
        <p:sp>
          <p:nvSpPr>
            <p:cNvPr id="57" name="이등변 삼각형 176">
              <a:extLst>
                <a:ext uri="{FF2B5EF4-FFF2-40B4-BE49-F238E27FC236}">
                  <a16:creationId xmlns:a16="http://schemas.microsoft.com/office/drawing/2014/main" id="{7809AF77-BF8A-4E4A-A563-1AC937A2F31D}"/>
                </a:ext>
              </a:extLst>
            </p:cNvPr>
            <p:cNvSpPr/>
            <p:nvPr/>
          </p:nvSpPr>
          <p:spPr>
            <a:xfrm>
              <a:off x="2148557" y="3838425"/>
              <a:ext cx="119187" cy="775912"/>
            </a:xfrm>
            <a:prstGeom prst="triangle">
              <a:avLst>
                <a:gd name="adj" fmla="val 100000"/>
              </a:avLst>
            </a:prstGeom>
            <a:solidFill>
              <a:srgbClr val="FF0000">
                <a:alpha val="46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000"/>
            </a:p>
          </p:txBody>
        </p:sp>
        <p:sp>
          <p:nvSpPr>
            <p:cNvPr id="58" name="이등변 삼각형 176">
              <a:extLst>
                <a:ext uri="{FF2B5EF4-FFF2-40B4-BE49-F238E27FC236}">
                  <a16:creationId xmlns:a16="http://schemas.microsoft.com/office/drawing/2014/main" id="{5B5E1E9B-1387-5142-A94F-A45B338A2A6E}"/>
                </a:ext>
              </a:extLst>
            </p:cNvPr>
            <p:cNvSpPr/>
            <p:nvPr/>
          </p:nvSpPr>
          <p:spPr>
            <a:xfrm>
              <a:off x="3774261" y="3838425"/>
              <a:ext cx="119187" cy="775912"/>
            </a:xfrm>
            <a:prstGeom prst="triangle">
              <a:avLst>
                <a:gd name="adj" fmla="val 100000"/>
              </a:avLst>
            </a:prstGeom>
            <a:solidFill>
              <a:srgbClr val="FF0000">
                <a:alpha val="46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000"/>
            </a:p>
          </p:txBody>
        </p:sp>
        <p:sp>
          <p:nvSpPr>
            <p:cNvPr id="59" name="이등변 삼각형 176">
              <a:extLst>
                <a:ext uri="{FF2B5EF4-FFF2-40B4-BE49-F238E27FC236}">
                  <a16:creationId xmlns:a16="http://schemas.microsoft.com/office/drawing/2014/main" id="{90091C6B-6C84-3342-A889-ECE662A294F7}"/>
                </a:ext>
              </a:extLst>
            </p:cNvPr>
            <p:cNvSpPr/>
            <p:nvPr/>
          </p:nvSpPr>
          <p:spPr>
            <a:xfrm>
              <a:off x="5369086" y="3838425"/>
              <a:ext cx="119187" cy="775912"/>
            </a:xfrm>
            <a:prstGeom prst="triangle">
              <a:avLst>
                <a:gd name="adj" fmla="val 100000"/>
              </a:avLst>
            </a:prstGeom>
            <a:solidFill>
              <a:srgbClr val="FF0000">
                <a:alpha val="46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000"/>
            </a:p>
          </p:txBody>
        </p:sp>
        <p:sp>
          <p:nvSpPr>
            <p:cNvPr id="60" name="TextBox 59">
              <a:extLst>
                <a:ext uri="{FF2B5EF4-FFF2-40B4-BE49-F238E27FC236}">
                  <a16:creationId xmlns:a16="http://schemas.microsoft.com/office/drawing/2014/main" id="{18CFA784-0E17-0B43-B42C-98C8A11B8C53}"/>
                </a:ext>
              </a:extLst>
            </p:cNvPr>
            <p:cNvSpPr txBox="1"/>
            <p:nvPr/>
          </p:nvSpPr>
          <p:spPr>
            <a:xfrm>
              <a:off x="606797" y="4613425"/>
              <a:ext cx="1847683" cy="461665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 latinLnBrk="0"/>
              <a:r>
                <a:rPr lang="en-US" sz="2400" b="1" i="1" dirty="0">
                  <a:solidFill>
                    <a:srgbClr val="FF0000"/>
                  </a:solidFill>
                  <a:latin typeface="Cambria" panose="02040503050406030204" pitchFamily="18" charset="0"/>
                  <a:ea typeface="Cambria" panose="02040503050406030204" pitchFamily="18" charset="0"/>
                  <a:cs typeface="Times New Roman" panose="02020603050405020304" pitchFamily="18" charset="0"/>
                </a:rPr>
                <a:t>Error cells</a:t>
              </a:r>
            </a:p>
          </p:txBody>
        </p: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9462F624-ED6E-EB48-BFBF-E6D1BC7A2F4A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631841" y="4499213"/>
              <a:ext cx="570315" cy="204513"/>
            </a:xfrm>
            <a:prstGeom prst="line">
              <a:avLst/>
            </a:prstGeom>
            <a:ln>
              <a:solidFill>
                <a:srgbClr val="FF0000"/>
              </a:solidFill>
              <a:headEnd type="none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3" name="화살표: 오른쪽 552">
            <a:extLst>
              <a:ext uri="{FF2B5EF4-FFF2-40B4-BE49-F238E27FC236}">
                <a16:creationId xmlns:a16="http://schemas.microsoft.com/office/drawing/2014/main" id="{032B8C63-F01B-CF44-9C02-8533F137D024}"/>
              </a:ext>
            </a:extLst>
          </p:cNvPr>
          <p:cNvSpPr/>
          <p:nvPr/>
        </p:nvSpPr>
        <p:spPr>
          <a:xfrm rot="10800000">
            <a:off x="2334936" y="2757333"/>
            <a:ext cx="545431" cy="187622"/>
          </a:xfrm>
          <a:prstGeom prst="rightArrow">
            <a:avLst>
              <a:gd name="adj1" fmla="val 50000"/>
              <a:gd name="adj2" fmla="val 88902"/>
            </a:avLst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000"/>
          </a:p>
        </p:txBody>
      </p:sp>
      <p:sp>
        <p:nvSpPr>
          <p:cNvPr id="56" name="화살표: 오른쪽 552">
            <a:extLst>
              <a:ext uri="{FF2B5EF4-FFF2-40B4-BE49-F238E27FC236}">
                <a16:creationId xmlns:a16="http://schemas.microsoft.com/office/drawing/2014/main" id="{7F919826-61CF-CB4B-8360-2CC967C15BC2}"/>
              </a:ext>
            </a:extLst>
          </p:cNvPr>
          <p:cNvSpPr/>
          <p:nvPr/>
        </p:nvSpPr>
        <p:spPr>
          <a:xfrm>
            <a:off x="6415550" y="3295667"/>
            <a:ext cx="545431" cy="187622"/>
          </a:xfrm>
          <a:prstGeom prst="rightArrow">
            <a:avLst>
              <a:gd name="adj1" fmla="val 50000"/>
              <a:gd name="adj2" fmla="val 88902"/>
            </a:avLst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000"/>
          </a:p>
        </p:txBody>
      </p:sp>
    </p:spTree>
    <p:extLst>
      <p:ext uri="{BB962C8B-B14F-4D97-AF65-F5344CB8AC3E}">
        <p14:creationId xmlns:p14="http://schemas.microsoft.com/office/powerpoint/2010/main" val="243550211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C0B64D-B249-704A-AB40-CD24AF2F20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H" dirty="0"/>
              <a:t>Read-Retry Operation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6A261A-9E2A-0E4E-9C8A-B7EBF09613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tIns="108000" bIns="108000"/>
          <a:lstStyle/>
          <a:p>
            <a:r>
              <a:rPr lang="en-US" sz="2400" dirty="0"/>
              <a:t>Reads the page </a:t>
            </a:r>
            <a:r>
              <a:rPr lang="en-US" sz="2400" dirty="0">
                <a:solidFill>
                  <a:srgbClr val="C00000"/>
                </a:solidFill>
              </a:rPr>
              <a:t>again</a:t>
            </a:r>
            <a:r>
              <a:rPr lang="en-US" sz="2400" dirty="0"/>
              <a:t> with </a:t>
            </a:r>
            <a:r>
              <a:rPr lang="en-US" sz="2400" dirty="0">
                <a:solidFill>
                  <a:srgbClr val="C00000"/>
                </a:solidFill>
              </a:rPr>
              <a:t>adjusted V</a:t>
            </a:r>
            <a:r>
              <a:rPr lang="en-US" sz="2400" baseline="-25000" dirty="0">
                <a:solidFill>
                  <a:srgbClr val="C00000"/>
                </a:solidFill>
              </a:rPr>
              <a:t>REF</a:t>
            </a:r>
            <a:r>
              <a:rPr lang="en-US" sz="2400" dirty="0">
                <a:solidFill>
                  <a:srgbClr val="C00000"/>
                </a:solidFill>
              </a:rPr>
              <a:t> </a:t>
            </a:r>
            <a:r>
              <a:rPr lang="en-US" sz="2400" dirty="0"/>
              <a:t>values</a:t>
            </a:r>
            <a:endParaRPr lang="en-CH" sz="2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C400A33-446A-F942-9F83-5543CCBC7C7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6</a:t>
            </a:fld>
            <a:endParaRPr lang="en-US" alt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5DE99A2-1AAD-1042-828E-A01561FCCC72}"/>
              </a:ext>
            </a:extLst>
          </p:cNvPr>
          <p:cNvSpPr txBox="1"/>
          <p:nvPr/>
        </p:nvSpPr>
        <p:spPr>
          <a:xfrm>
            <a:off x="6804131" y="3061320"/>
            <a:ext cx="1113758" cy="577108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en-US" altLang="ko-KR" sz="3200" b="1" baseline="-25000" dirty="0">
                <a:latin typeface="Cambria" panose="02040503050406030204" pitchFamily="18" charset="0"/>
                <a:cs typeface="Times New Roman" panose="02020603050405020304" pitchFamily="18" charset="0"/>
              </a:rPr>
              <a:t>…</a:t>
            </a:r>
            <a:endParaRPr lang="ko-KR" altLang="en-US" sz="3200" b="1" baseline="-25000" dirty="0">
              <a:latin typeface="Cambria" panose="020405030504060302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8FE99CB-BDBE-DC4E-AA43-1EB512CA7928}"/>
              </a:ext>
            </a:extLst>
          </p:cNvPr>
          <p:cNvSpPr txBox="1"/>
          <p:nvPr/>
        </p:nvSpPr>
        <p:spPr>
          <a:xfrm rot="16200000">
            <a:off x="-313935" y="3308058"/>
            <a:ext cx="3197657" cy="338554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en-US" altLang="ko-KR" sz="2200" b="1" dirty="0">
                <a:latin typeface="Cambria" panose="02040503050406030204" pitchFamily="18" charset="0"/>
                <a:cs typeface="Times New Roman" panose="02020603050405020304" pitchFamily="18" charset="0"/>
              </a:rPr>
              <a:t>Number of Cells</a:t>
            </a:r>
          </a:p>
        </p:txBody>
      </p:sp>
      <p:cxnSp>
        <p:nvCxnSpPr>
          <p:cNvPr id="7" name="Straight Arrow Connector 59">
            <a:extLst>
              <a:ext uri="{FF2B5EF4-FFF2-40B4-BE49-F238E27FC236}">
                <a16:creationId xmlns:a16="http://schemas.microsoft.com/office/drawing/2014/main" id="{1FBC7F5F-5046-CD48-918C-676FB6DCB1FD}"/>
              </a:ext>
            </a:extLst>
          </p:cNvPr>
          <p:cNvCxnSpPr>
            <a:cxnSpLocks/>
          </p:cNvCxnSpPr>
          <p:nvPr/>
        </p:nvCxnSpPr>
        <p:spPr>
          <a:xfrm flipV="1">
            <a:off x="1526340" y="2269362"/>
            <a:ext cx="0" cy="2350921"/>
          </a:xfrm>
          <a:prstGeom prst="straightConnector1">
            <a:avLst/>
          </a:prstGeom>
          <a:noFill/>
          <a:ln w="19050" cap="flat" cmpd="sng" algn="ctr">
            <a:solidFill>
              <a:schemeClr val="tx1"/>
            </a:solidFill>
            <a:prstDash val="solid"/>
            <a:tailEnd type="triangle" w="lg" len="lg"/>
          </a:ln>
          <a:effectLst/>
        </p:spPr>
      </p:cxnSp>
      <p:sp>
        <p:nvSpPr>
          <p:cNvPr id="8" name="Freeform 32">
            <a:extLst>
              <a:ext uri="{FF2B5EF4-FFF2-40B4-BE49-F238E27FC236}">
                <a16:creationId xmlns:a16="http://schemas.microsoft.com/office/drawing/2014/main" id="{F6A9B713-EF6F-F845-99C7-38A99EA5BA74}"/>
              </a:ext>
            </a:extLst>
          </p:cNvPr>
          <p:cNvSpPr/>
          <p:nvPr/>
        </p:nvSpPr>
        <p:spPr>
          <a:xfrm>
            <a:off x="5572608" y="2268061"/>
            <a:ext cx="1387667" cy="2350921"/>
          </a:xfrm>
          <a:custGeom>
            <a:avLst/>
            <a:gdLst>
              <a:gd name="connsiteX0" fmla="*/ 0 w 3807725"/>
              <a:gd name="connsiteY0" fmla="*/ 1924370 h 1965313"/>
              <a:gd name="connsiteX1" fmla="*/ 1992573 w 3807725"/>
              <a:gd name="connsiteY1" fmla="*/ 35 h 1965313"/>
              <a:gd name="connsiteX2" fmla="*/ 3807725 w 3807725"/>
              <a:gd name="connsiteY2" fmla="*/ 1965313 h 1965313"/>
              <a:gd name="connsiteX0" fmla="*/ 0 w 3807725"/>
              <a:gd name="connsiteY0" fmla="*/ 1924370 h 1965313"/>
              <a:gd name="connsiteX1" fmla="*/ 1992573 w 3807725"/>
              <a:gd name="connsiteY1" fmla="*/ 35 h 1965313"/>
              <a:gd name="connsiteX2" fmla="*/ 3807725 w 3807725"/>
              <a:gd name="connsiteY2" fmla="*/ 1965313 h 1965313"/>
              <a:gd name="connsiteX0" fmla="*/ 0 w 3807725"/>
              <a:gd name="connsiteY0" fmla="*/ 1924370 h 1965313"/>
              <a:gd name="connsiteX1" fmla="*/ 1992573 w 3807725"/>
              <a:gd name="connsiteY1" fmla="*/ 35 h 1965313"/>
              <a:gd name="connsiteX2" fmla="*/ 3807725 w 3807725"/>
              <a:gd name="connsiteY2" fmla="*/ 1965313 h 1965313"/>
              <a:gd name="connsiteX0" fmla="*/ 0 w 3807725"/>
              <a:gd name="connsiteY0" fmla="*/ 1924362 h 1965305"/>
              <a:gd name="connsiteX1" fmla="*/ 1992573 w 3807725"/>
              <a:gd name="connsiteY1" fmla="*/ 27 h 1965305"/>
              <a:gd name="connsiteX2" fmla="*/ 3807725 w 3807725"/>
              <a:gd name="connsiteY2" fmla="*/ 1965305 h 1965305"/>
              <a:gd name="connsiteX0" fmla="*/ 0 w 3807725"/>
              <a:gd name="connsiteY0" fmla="*/ 1924362 h 1965305"/>
              <a:gd name="connsiteX1" fmla="*/ 1992573 w 3807725"/>
              <a:gd name="connsiteY1" fmla="*/ 27 h 1965305"/>
              <a:gd name="connsiteX2" fmla="*/ 3807725 w 3807725"/>
              <a:gd name="connsiteY2" fmla="*/ 1965305 h 1965305"/>
              <a:gd name="connsiteX0" fmla="*/ 0 w 3807725"/>
              <a:gd name="connsiteY0" fmla="*/ 1924361 h 1965304"/>
              <a:gd name="connsiteX1" fmla="*/ 1992573 w 3807725"/>
              <a:gd name="connsiteY1" fmla="*/ 26 h 1965304"/>
              <a:gd name="connsiteX2" fmla="*/ 3807725 w 3807725"/>
              <a:gd name="connsiteY2" fmla="*/ 1965304 h 1965304"/>
              <a:gd name="connsiteX0" fmla="*/ 0 w 3807725"/>
              <a:gd name="connsiteY0" fmla="*/ 1924358 h 1965301"/>
              <a:gd name="connsiteX1" fmla="*/ 1992573 w 3807725"/>
              <a:gd name="connsiteY1" fmla="*/ 23 h 1965301"/>
              <a:gd name="connsiteX2" fmla="*/ 3807725 w 3807725"/>
              <a:gd name="connsiteY2" fmla="*/ 1965301 h 1965301"/>
              <a:gd name="connsiteX0" fmla="*/ 0 w 3807725"/>
              <a:gd name="connsiteY0" fmla="*/ 1924360 h 1965303"/>
              <a:gd name="connsiteX1" fmla="*/ 1992573 w 3807725"/>
              <a:gd name="connsiteY1" fmla="*/ 25 h 1965303"/>
              <a:gd name="connsiteX2" fmla="*/ 3807725 w 3807725"/>
              <a:gd name="connsiteY2" fmla="*/ 1965303 h 1965303"/>
              <a:gd name="connsiteX0" fmla="*/ 0 w 3784113"/>
              <a:gd name="connsiteY0" fmla="*/ 1951633 h 1965281"/>
              <a:gd name="connsiteX1" fmla="*/ 1968961 w 3784113"/>
              <a:gd name="connsiteY1" fmla="*/ 3 h 1965281"/>
              <a:gd name="connsiteX2" fmla="*/ 3784113 w 3784113"/>
              <a:gd name="connsiteY2" fmla="*/ 1965281 h 1965281"/>
              <a:gd name="connsiteX0" fmla="*/ 0 w 3784113"/>
              <a:gd name="connsiteY0" fmla="*/ 1965277 h 1965278"/>
              <a:gd name="connsiteX1" fmla="*/ 1968961 w 3784113"/>
              <a:gd name="connsiteY1" fmla="*/ 0 h 1965278"/>
              <a:gd name="connsiteX2" fmla="*/ 3784113 w 3784113"/>
              <a:gd name="connsiteY2" fmla="*/ 1965278 h 1965278"/>
              <a:gd name="connsiteX0" fmla="*/ 0 w 3784113"/>
              <a:gd name="connsiteY0" fmla="*/ 1965277 h 1965278"/>
              <a:gd name="connsiteX1" fmla="*/ 1968961 w 3784113"/>
              <a:gd name="connsiteY1" fmla="*/ 0 h 1965278"/>
              <a:gd name="connsiteX2" fmla="*/ 3784113 w 3784113"/>
              <a:gd name="connsiteY2" fmla="*/ 1965278 h 1965278"/>
              <a:gd name="connsiteX0" fmla="*/ 0 w 3784113"/>
              <a:gd name="connsiteY0" fmla="*/ 1965277 h 1965278"/>
              <a:gd name="connsiteX1" fmla="*/ 1968961 w 3784113"/>
              <a:gd name="connsiteY1" fmla="*/ 0 h 1965278"/>
              <a:gd name="connsiteX2" fmla="*/ 3784113 w 3784113"/>
              <a:gd name="connsiteY2" fmla="*/ 1965278 h 1965278"/>
              <a:gd name="connsiteX0" fmla="*/ 0 w 3784113"/>
              <a:gd name="connsiteY0" fmla="*/ 1965277 h 1965278"/>
              <a:gd name="connsiteX1" fmla="*/ 1968961 w 3784113"/>
              <a:gd name="connsiteY1" fmla="*/ 0 h 1965278"/>
              <a:gd name="connsiteX2" fmla="*/ 3784113 w 3784113"/>
              <a:gd name="connsiteY2" fmla="*/ 1965278 h 19652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784113" h="1965278">
                <a:moveTo>
                  <a:pt x="0" y="1965277"/>
                </a:moveTo>
                <a:cubicBezTo>
                  <a:pt x="234630" y="1392071"/>
                  <a:pt x="724317" y="0"/>
                  <a:pt x="1968961" y="0"/>
                </a:cubicBezTo>
                <a:cubicBezTo>
                  <a:pt x="3213605" y="0"/>
                  <a:pt x="3584157" y="1405720"/>
                  <a:pt x="3784113" y="1965278"/>
                </a:cubicBezTo>
              </a:path>
            </a:pathLst>
          </a:custGeom>
          <a:noFill/>
          <a:ln w="19050" cap="flat" cmpd="sng" algn="ctr">
            <a:solidFill>
              <a:schemeClr val="bg1">
                <a:lumMod val="75000"/>
              </a:schemeClr>
            </a:solidFill>
            <a:prstDash val="dash"/>
          </a:ln>
          <a:effectLst/>
        </p:spPr>
        <p:txBody>
          <a:bodyPr rtlCol="0" anchor="ctr"/>
          <a:lstStyle/>
          <a:p>
            <a:pPr algn="ctr" latinLnBrk="0">
              <a:defRPr/>
            </a:pPr>
            <a:endParaRPr lang="en-US" sz="1600" kern="0" dirty="0">
              <a:solidFill>
                <a:srgbClr val="0070C0"/>
              </a:solidFill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Freeform 32">
            <a:extLst>
              <a:ext uri="{FF2B5EF4-FFF2-40B4-BE49-F238E27FC236}">
                <a16:creationId xmlns:a16="http://schemas.microsoft.com/office/drawing/2014/main" id="{49EF4EFD-FD2E-1A42-AA8F-5E87FC1B6269}"/>
              </a:ext>
            </a:extLst>
          </p:cNvPr>
          <p:cNvSpPr/>
          <p:nvPr/>
        </p:nvSpPr>
        <p:spPr>
          <a:xfrm>
            <a:off x="3962876" y="2268061"/>
            <a:ext cx="1387667" cy="2350921"/>
          </a:xfrm>
          <a:custGeom>
            <a:avLst/>
            <a:gdLst>
              <a:gd name="connsiteX0" fmla="*/ 0 w 3807725"/>
              <a:gd name="connsiteY0" fmla="*/ 1924370 h 1965313"/>
              <a:gd name="connsiteX1" fmla="*/ 1992573 w 3807725"/>
              <a:gd name="connsiteY1" fmla="*/ 35 h 1965313"/>
              <a:gd name="connsiteX2" fmla="*/ 3807725 w 3807725"/>
              <a:gd name="connsiteY2" fmla="*/ 1965313 h 1965313"/>
              <a:gd name="connsiteX0" fmla="*/ 0 w 3807725"/>
              <a:gd name="connsiteY0" fmla="*/ 1924370 h 1965313"/>
              <a:gd name="connsiteX1" fmla="*/ 1992573 w 3807725"/>
              <a:gd name="connsiteY1" fmla="*/ 35 h 1965313"/>
              <a:gd name="connsiteX2" fmla="*/ 3807725 w 3807725"/>
              <a:gd name="connsiteY2" fmla="*/ 1965313 h 1965313"/>
              <a:gd name="connsiteX0" fmla="*/ 0 w 3807725"/>
              <a:gd name="connsiteY0" fmla="*/ 1924370 h 1965313"/>
              <a:gd name="connsiteX1" fmla="*/ 1992573 w 3807725"/>
              <a:gd name="connsiteY1" fmla="*/ 35 h 1965313"/>
              <a:gd name="connsiteX2" fmla="*/ 3807725 w 3807725"/>
              <a:gd name="connsiteY2" fmla="*/ 1965313 h 1965313"/>
              <a:gd name="connsiteX0" fmla="*/ 0 w 3807725"/>
              <a:gd name="connsiteY0" fmla="*/ 1924362 h 1965305"/>
              <a:gd name="connsiteX1" fmla="*/ 1992573 w 3807725"/>
              <a:gd name="connsiteY1" fmla="*/ 27 h 1965305"/>
              <a:gd name="connsiteX2" fmla="*/ 3807725 w 3807725"/>
              <a:gd name="connsiteY2" fmla="*/ 1965305 h 1965305"/>
              <a:gd name="connsiteX0" fmla="*/ 0 w 3807725"/>
              <a:gd name="connsiteY0" fmla="*/ 1924362 h 1965305"/>
              <a:gd name="connsiteX1" fmla="*/ 1992573 w 3807725"/>
              <a:gd name="connsiteY1" fmla="*/ 27 h 1965305"/>
              <a:gd name="connsiteX2" fmla="*/ 3807725 w 3807725"/>
              <a:gd name="connsiteY2" fmla="*/ 1965305 h 1965305"/>
              <a:gd name="connsiteX0" fmla="*/ 0 w 3807725"/>
              <a:gd name="connsiteY0" fmla="*/ 1924361 h 1965304"/>
              <a:gd name="connsiteX1" fmla="*/ 1992573 w 3807725"/>
              <a:gd name="connsiteY1" fmla="*/ 26 h 1965304"/>
              <a:gd name="connsiteX2" fmla="*/ 3807725 w 3807725"/>
              <a:gd name="connsiteY2" fmla="*/ 1965304 h 1965304"/>
              <a:gd name="connsiteX0" fmla="*/ 0 w 3807725"/>
              <a:gd name="connsiteY0" fmla="*/ 1924358 h 1965301"/>
              <a:gd name="connsiteX1" fmla="*/ 1992573 w 3807725"/>
              <a:gd name="connsiteY1" fmla="*/ 23 h 1965301"/>
              <a:gd name="connsiteX2" fmla="*/ 3807725 w 3807725"/>
              <a:gd name="connsiteY2" fmla="*/ 1965301 h 1965301"/>
              <a:gd name="connsiteX0" fmla="*/ 0 w 3807725"/>
              <a:gd name="connsiteY0" fmla="*/ 1924360 h 1965303"/>
              <a:gd name="connsiteX1" fmla="*/ 1992573 w 3807725"/>
              <a:gd name="connsiteY1" fmla="*/ 25 h 1965303"/>
              <a:gd name="connsiteX2" fmla="*/ 3807725 w 3807725"/>
              <a:gd name="connsiteY2" fmla="*/ 1965303 h 1965303"/>
              <a:gd name="connsiteX0" fmla="*/ 0 w 3784113"/>
              <a:gd name="connsiteY0" fmla="*/ 1951633 h 1965281"/>
              <a:gd name="connsiteX1" fmla="*/ 1968961 w 3784113"/>
              <a:gd name="connsiteY1" fmla="*/ 3 h 1965281"/>
              <a:gd name="connsiteX2" fmla="*/ 3784113 w 3784113"/>
              <a:gd name="connsiteY2" fmla="*/ 1965281 h 1965281"/>
              <a:gd name="connsiteX0" fmla="*/ 0 w 3784113"/>
              <a:gd name="connsiteY0" fmla="*/ 1965277 h 1965278"/>
              <a:gd name="connsiteX1" fmla="*/ 1968961 w 3784113"/>
              <a:gd name="connsiteY1" fmla="*/ 0 h 1965278"/>
              <a:gd name="connsiteX2" fmla="*/ 3784113 w 3784113"/>
              <a:gd name="connsiteY2" fmla="*/ 1965278 h 1965278"/>
              <a:gd name="connsiteX0" fmla="*/ 0 w 3784113"/>
              <a:gd name="connsiteY0" fmla="*/ 1965277 h 1965278"/>
              <a:gd name="connsiteX1" fmla="*/ 1968961 w 3784113"/>
              <a:gd name="connsiteY1" fmla="*/ 0 h 1965278"/>
              <a:gd name="connsiteX2" fmla="*/ 3784113 w 3784113"/>
              <a:gd name="connsiteY2" fmla="*/ 1965278 h 1965278"/>
              <a:gd name="connsiteX0" fmla="*/ 0 w 3784113"/>
              <a:gd name="connsiteY0" fmla="*/ 1965277 h 1965278"/>
              <a:gd name="connsiteX1" fmla="*/ 1968961 w 3784113"/>
              <a:gd name="connsiteY1" fmla="*/ 0 h 1965278"/>
              <a:gd name="connsiteX2" fmla="*/ 3784113 w 3784113"/>
              <a:gd name="connsiteY2" fmla="*/ 1965278 h 1965278"/>
              <a:gd name="connsiteX0" fmla="*/ 0 w 3784113"/>
              <a:gd name="connsiteY0" fmla="*/ 1965277 h 1965278"/>
              <a:gd name="connsiteX1" fmla="*/ 1968961 w 3784113"/>
              <a:gd name="connsiteY1" fmla="*/ 0 h 1965278"/>
              <a:gd name="connsiteX2" fmla="*/ 3784113 w 3784113"/>
              <a:gd name="connsiteY2" fmla="*/ 1965278 h 19652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784113" h="1965278">
                <a:moveTo>
                  <a:pt x="0" y="1965277"/>
                </a:moveTo>
                <a:cubicBezTo>
                  <a:pt x="234630" y="1392071"/>
                  <a:pt x="724317" y="0"/>
                  <a:pt x="1968961" y="0"/>
                </a:cubicBezTo>
                <a:cubicBezTo>
                  <a:pt x="3213605" y="0"/>
                  <a:pt x="3584157" y="1405720"/>
                  <a:pt x="3784113" y="1965278"/>
                </a:cubicBezTo>
              </a:path>
            </a:pathLst>
          </a:custGeom>
          <a:noFill/>
          <a:ln w="19050" cap="flat" cmpd="sng" algn="ctr">
            <a:solidFill>
              <a:schemeClr val="bg1">
                <a:lumMod val="75000"/>
              </a:schemeClr>
            </a:solidFill>
            <a:prstDash val="dash"/>
          </a:ln>
          <a:effectLst/>
        </p:spPr>
        <p:txBody>
          <a:bodyPr rtlCol="0" anchor="ctr"/>
          <a:lstStyle/>
          <a:p>
            <a:pPr algn="ctr" latinLnBrk="0">
              <a:defRPr/>
            </a:pPr>
            <a:endParaRPr lang="en-US" sz="1600" kern="0" dirty="0">
              <a:solidFill>
                <a:srgbClr val="0070C0"/>
              </a:solidFill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BB7AAFD-C3A3-6E4D-8317-F0D9CAC198D3}"/>
              </a:ext>
            </a:extLst>
          </p:cNvPr>
          <p:cNvSpPr txBox="1"/>
          <p:nvPr/>
        </p:nvSpPr>
        <p:spPr>
          <a:xfrm>
            <a:off x="4064827" y="3698640"/>
            <a:ext cx="1158328" cy="677108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en-US" altLang="ko-KR" sz="2200" b="1" dirty="0">
                <a:latin typeface="Cambria" panose="02040503050406030204" pitchFamily="18" charset="0"/>
                <a:cs typeface="Times New Roman" panose="02020603050405020304" pitchFamily="18" charset="0"/>
              </a:rPr>
              <a:t>P</a:t>
            </a:r>
            <a:r>
              <a:rPr lang="en-US" altLang="ko-KR" sz="2200" b="1" i="1" dirty="0">
                <a:latin typeface="Cambria" panose="02040503050406030204" pitchFamily="18" charset="0"/>
                <a:cs typeface="Times New Roman" panose="02020603050405020304" pitchFamily="18" charset="0"/>
              </a:rPr>
              <a:t>x</a:t>
            </a:r>
            <a:br>
              <a:rPr lang="en-US" altLang="ko-KR" sz="2200" b="1" i="1" dirty="0">
                <a:latin typeface="Cambria" panose="02040503050406030204" pitchFamily="18" charset="0"/>
                <a:cs typeface="Times New Roman" panose="02020603050405020304" pitchFamily="18" charset="0"/>
              </a:rPr>
            </a:br>
            <a:r>
              <a:rPr lang="en-US" altLang="ko-KR" sz="2200" b="1" dirty="0">
                <a:latin typeface="Cambria" panose="02040503050406030204" pitchFamily="18" charset="0"/>
                <a:cs typeface="Times New Roman" panose="02020603050405020304" pitchFamily="18" charset="0"/>
              </a:rPr>
              <a:t>state</a:t>
            </a:r>
            <a:endParaRPr lang="ko-KR" altLang="en-US" sz="2200" b="1" baseline="-25000" dirty="0">
              <a:latin typeface="Cambria" panose="020405030504060302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Freeform 32">
            <a:extLst>
              <a:ext uri="{FF2B5EF4-FFF2-40B4-BE49-F238E27FC236}">
                <a16:creationId xmlns:a16="http://schemas.microsoft.com/office/drawing/2014/main" id="{01B8C6FC-163F-B241-A5F2-C8E28EB62750}"/>
              </a:ext>
            </a:extLst>
          </p:cNvPr>
          <p:cNvSpPr/>
          <p:nvPr/>
        </p:nvSpPr>
        <p:spPr>
          <a:xfrm>
            <a:off x="2332007" y="2268061"/>
            <a:ext cx="1387667" cy="2350921"/>
          </a:xfrm>
          <a:custGeom>
            <a:avLst/>
            <a:gdLst>
              <a:gd name="connsiteX0" fmla="*/ 0 w 3807725"/>
              <a:gd name="connsiteY0" fmla="*/ 1924370 h 1965313"/>
              <a:gd name="connsiteX1" fmla="*/ 1992573 w 3807725"/>
              <a:gd name="connsiteY1" fmla="*/ 35 h 1965313"/>
              <a:gd name="connsiteX2" fmla="*/ 3807725 w 3807725"/>
              <a:gd name="connsiteY2" fmla="*/ 1965313 h 1965313"/>
              <a:gd name="connsiteX0" fmla="*/ 0 w 3807725"/>
              <a:gd name="connsiteY0" fmla="*/ 1924370 h 1965313"/>
              <a:gd name="connsiteX1" fmla="*/ 1992573 w 3807725"/>
              <a:gd name="connsiteY1" fmla="*/ 35 h 1965313"/>
              <a:gd name="connsiteX2" fmla="*/ 3807725 w 3807725"/>
              <a:gd name="connsiteY2" fmla="*/ 1965313 h 1965313"/>
              <a:gd name="connsiteX0" fmla="*/ 0 w 3807725"/>
              <a:gd name="connsiteY0" fmla="*/ 1924370 h 1965313"/>
              <a:gd name="connsiteX1" fmla="*/ 1992573 w 3807725"/>
              <a:gd name="connsiteY1" fmla="*/ 35 h 1965313"/>
              <a:gd name="connsiteX2" fmla="*/ 3807725 w 3807725"/>
              <a:gd name="connsiteY2" fmla="*/ 1965313 h 1965313"/>
              <a:gd name="connsiteX0" fmla="*/ 0 w 3807725"/>
              <a:gd name="connsiteY0" fmla="*/ 1924362 h 1965305"/>
              <a:gd name="connsiteX1" fmla="*/ 1992573 w 3807725"/>
              <a:gd name="connsiteY1" fmla="*/ 27 h 1965305"/>
              <a:gd name="connsiteX2" fmla="*/ 3807725 w 3807725"/>
              <a:gd name="connsiteY2" fmla="*/ 1965305 h 1965305"/>
              <a:gd name="connsiteX0" fmla="*/ 0 w 3807725"/>
              <a:gd name="connsiteY0" fmla="*/ 1924362 h 1965305"/>
              <a:gd name="connsiteX1" fmla="*/ 1992573 w 3807725"/>
              <a:gd name="connsiteY1" fmla="*/ 27 h 1965305"/>
              <a:gd name="connsiteX2" fmla="*/ 3807725 w 3807725"/>
              <a:gd name="connsiteY2" fmla="*/ 1965305 h 1965305"/>
              <a:gd name="connsiteX0" fmla="*/ 0 w 3807725"/>
              <a:gd name="connsiteY0" fmla="*/ 1924361 h 1965304"/>
              <a:gd name="connsiteX1" fmla="*/ 1992573 w 3807725"/>
              <a:gd name="connsiteY1" fmla="*/ 26 h 1965304"/>
              <a:gd name="connsiteX2" fmla="*/ 3807725 w 3807725"/>
              <a:gd name="connsiteY2" fmla="*/ 1965304 h 1965304"/>
              <a:gd name="connsiteX0" fmla="*/ 0 w 3807725"/>
              <a:gd name="connsiteY0" fmla="*/ 1924358 h 1965301"/>
              <a:gd name="connsiteX1" fmla="*/ 1992573 w 3807725"/>
              <a:gd name="connsiteY1" fmla="*/ 23 h 1965301"/>
              <a:gd name="connsiteX2" fmla="*/ 3807725 w 3807725"/>
              <a:gd name="connsiteY2" fmla="*/ 1965301 h 1965301"/>
              <a:gd name="connsiteX0" fmla="*/ 0 w 3807725"/>
              <a:gd name="connsiteY0" fmla="*/ 1924360 h 1965303"/>
              <a:gd name="connsiteX1" fmla="*/ 1992573 w 3807725"/>
              <a:gd name="connsiteY1" fmla="*/ 25 h 1965303"/>
              <a:gd name="connsiteX2" fmla="*/ 3807725 w 3807725"/>
              <a:gd name="connsiteY2" fmla="*/ 1965303 h 1965303"/>
              <a:gd name="connsiteX0" fmla="*/ 0 w 3784113"/>
              <a:gd name="connsiteY0" fmla="*/ 1951633 h 1965281"/>
              <a:gd name="connsiteX1" fmla="*/ 1968961 w 3784113"/>
              <a:gd name="connsiteY1" fmla="*/ 3 h 1965281"/>
              <a:gd name="connsiteX2" fmla="*/ 3784113 w 3784113"/>
              <a:gd name="connsiteY2" fmla="*/ 1965281 h 1965281"/>
              <a:gd name="connsiteX0" fmla="*/ 0 w 3784113"/>
              <a:gd name="connsiteY0" fmla="*/ 1965277 h 1965278"/>
              <a:gd name="connsiteX1" fmla="*/ 1968961 w 3784113"/>
              <a:gd name="connsiteY1" fmla="*/ 0 h 1965278"/>
              <a:gd name="connsiteX2" fmla="*/ 3784113 w 3784113"/>
              <a:gd name="connsiteY2" fmla="*/ 1965278 h 1965278"/>
              <a:gd name="connsiteX0" fmla="*/ 0 w 3784113"/>
              <a:gd name="connsiteY0" fmla="*/ 1965277 h 1965278"/>
              <a:gd name="connsiteX1" fmla="*/ 1968961 w 3784113"/>
              <a:gd name="connsiteY1" fmla="*/ 0 h 1965278"/>
              <a:gd name="connsiteX2" fmla="*/ 3784113 w 3784113"/>
              <a:gd name="connsiteY2" fmla="*/ 1965278 h 1965278"/>
              <a:gd name="connsiteX0" fmla="*/ 0 w 3784113"/>
              <a:gd name="connsiteY0" fmla="*/ 1965277 h 1965278"/>
              <a:gd name="connsiteX1" fmla="*/ 1968961 w 3784113"/>
              <a:gd name="connsiteY1" fmla="*/ 0 h 1965278"/>
              <a:gd name="connsiteX2" fmla="*/ 3784113 w 3784113"/>
              <a:gd name="connsiteY2" fmla="*/ 1965278 h 1965278"/>
              <a:gd name="connsiteX0" fmla="*/ 0 w 3784113"/>
              <a:gd name="connsiteY0" fmla="*/ 1965277 h 1965278"/>
              <a:gd name="connsiteX1" fmla="*/ 1968961 w 3784113"/>
              <a:gd name="connsiteY1" fmla="*/ 0 h 1965278"/>
              <a:gd name="connsiteX2" fmla="*/ 3784113 w 3784113"/>
              <a:gd name="connsiteY2" fmla="*/ 1965278 h 19652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784113" h="1965278">
                <a:moveTo>
                  <a:pt x="0" y="1965277"/>
                </a:moveTo>
                <a:cubicBezTo>
                  <a:pt x="234630" y="1392071"/>
                  <a:pt x="724317" y="0"/>
                  <a:pt x="1968961" y="0"/>
                </a:cubicBezTo>
                <a:cubicBezTo>
                  <a:pt x="3213605" y="0"/>
                  <a:pt x="3584157" y="1405720"/>
                  <a:pt x="3784113" y="1965278"/>
                </a:cubicBezTo>
              </a:path>
            </a:pathLst>
          </a:custGeom>
          <a:noFill/>
          <a:ln w="19050" cap="flat" cmpd="sng" algn="ctr">
            <a:solidFill>
              <a:schemeClr val="bg1">
                <a:lumMod val="75000"/>
              </a:schemeClr>
            </a:solidFill>
            <a:prstDash val="dash"/>
          </a:ln>
          <a:effectLst/>
        </p:spPr>
        <p:txBody>
          <a:bodyPr rtlCol="0" anchor="ctr"/>
          <a:lstStyle/>
          <a:p>
            <a:pPr algn="ctr" latinLnBrk="0">
              <a:defRPr/>
            </a:pPr>
            <a:endParaRPr lang="en-US" sz="1600" kern="0" dirty="0">
              <a:solidFill>
                <a:srgbClr val="0070C0"/>
              </a:solidFill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289C780-FBF7-B64C-918B-F865FC00384A}"/>
              </a:ext>
            </a:extLst>
          </p:cNvPr>
          <p:cNvSpPr txBox="1"/>
          <p:nvPr/>
        </p:nvSpPr>
        <p:spPr>
          <a:xfrm>
            <a:off x="2424789" y="3698640"/>
            <a:ext cx="1158328" cy="677108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en-US" altLang="ko-KR" sz="2200" b="1" dirty="0">
                <a:latin typeface="Cambria" panose="02040503050406030204" pitchFamily="18" charset="0"/>
                <a:cs typeface="Times New Roman" panose="02020603050405020304" pitchFamily="18" charset="0"/>
              </a:rPr>
              <a:t>P(</a:t>
            </a:r>
            <a:r>
              <a:rPr lang="en-US" altLang="ko-KR" sz="2200" b="1" i="1" dirty="0">
                <a:latin typeface="Cambria" panose="02040503050406030204" pitchFamily="18" charset="0"/>
                <a:cs typeface="Times New Roman" panose="02020603050405020304" pitchFamily="18" charset="0"/>
              </a:rPr>
              <a:t>x-1</a:t>
            </a:r>
            <a:r>
              <a:rPr lang="en-US" altLang="ko-KR" sz="2200" b="1" dirty="0">
                <a:latin typeface="Cambria" panose="02040503050406030204" pitchFamily="18" charset="0"/>
                <a:cs typeface="Times New Roman" panose="02020603050405020304" pitchFamily="18" charset="0"/>
              </a:rPr>
              <a:t>)</a:t>
            </a:r>
            <a:br>
              <a:rPr lang="en-US" altLang="ko-KR" sz="2200" b="1" i="1" dirty="0">
                <a:latin typeface="Cambria" panose="02040503050406030204" pitchFamily="18" charset="0"/>
                <a:cs typeface="Times New Roman" panose="02020603050405020304" pitchFamily="18" charset="0"/>
              </a:rPr>
            </a:br>
            <a:r>
              <a:rPr lang="en-US" altLang="ko-KR" sz="2200" b="1" dirty="0">
                <a:latin typeface="Cambria" panose="02040503050406030204" pitchFamily="18" charset="0"/>
                <a:cs typeface="Times New Roman" panose="02020603050405020304" pitchFamily="18" charset="0"/>
              </a:rPr>
              <a:t>state</a:t>
            </a:r>
            <a:endParaRPr lang="ko-KR" altLang="en-US" sz="2200" b="1" baseline="-25000" dirty="0">
              <a:latin typeface="Cambria" panose="020405030504060302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3" name="Straight Arrow Connector 78">
            <a:extLst>
              <a:ext uri="{FF2B5EF4-FFF2-40B4-BE49-F238E27FC236}">
                <a16:creationId xmlns:a16="http://schemas.microsoft.com/office/drawing/2014/main" id="{A4D20741-55FB-1C47-8674-6A1857297F20}"/>
              </a:ext>
            </a:extLst>
          </p:cNvPr>
          <p:cNvCxnSpPr>
            <a:cxnSpLocks/>
          </p:cNvCxnSpPr>
          <p:nvPr/>
        </p:nvCxnSpPr>
        <p:spPr>
          <a:xfrm>
            <a:off x="1515199" y="4622663"/>
            <a:ext cx="6224109" cy="0"/>
          </a:xfrm>
          <a:prstGeom prst="straightConnector1">
            <a:avLst/>
          </a:prstGeom>
          <a:noFill/>
          <a:ln w="19050" cap="flat" cmpd="sng" algn="ctr">
            <a:solidFill>
              <a:schemeClr val="tx1"/>
            </a:solidFill>
            <a:prstDash val="solid"/>
            <a:tailEnd type="triangle" w="lg" len="lg"/>
          </a:ln>
          <a:effectLst/>
        </p:spPr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79DA3F62-3A0D-9B44-A975-8653C70C7C98}"/>
              </a:ext>
            </a:extLst>
          </p:cNvPr>
          <p:cNvSpPr txBox="1"/>
          <p:nvPr/>
        </p:nvSpPr>
        <p:spPr>
          <a:xfrm>
            <a:off x="1292601" y="3061320"/>
            <a:ext cx="1158328" cy="577108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en-US" altLang="ko-KR" sz="3200" b="1" baseline="-25000" dirty="0">
                <a:latin typeface="Cambria" panose="02040503050406030204" pitchFamily="18" charset="0"/>
                <a:cs typeface="Times New Roman" panose="02020603050405020304" pitchFamily="18" charset="0"/>
              </a:rPr>
              <a:t>…</a:t>
            </a:r>
            <a:endParaRPr lang="ko-KR" altLang="en-US" sz="3200" b="1" baseline="-25000" dirty="0">
              <a:latin typeface="Cambria" panose="020405030504060302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B5BF18E4-00DF-7D43-B025-B7D6E1F4F6AE}"/>
              </a:ext>
            </a:extLst>
          </p:cNvPr>
          <p:cNvSpPr txBox="1"/>
          <p:nvPr/>
        </p:nvSpPr>
        <p:spPr>
          <a:xfrm>
            <a:off x="5765893" y="3685250"/>
            <a:ext cx="1038238" cy="677108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en-US" altLang="ko-KR" sz="2200" b="1" dirty="0">
                <a:latin typeface="Cambria" panose="02040503050406030204" pitchFamily="18" charset="0"/>
                <a:cs typeface="Times New Roman" panose="02020603050405020304" pitchFamily="18" charset="0"/>
              </a:rPr>
              <a:t>P(</a:t>
            </a:r>
            <a:r>
              <a:rPr lang="en-US" altLang="ko-KR" sz="2200" b="1" i="1" dirty="0">
                <a:latin typeface="Cambria" panose="02040503050406030204" pitchFamily="18" charset="0"/>
                <a:cs typeface="Times New Roman" panose="02020603050405020304" pitchFamily="18" charset="0"/>
              </a:rPr>
              <a:t>x+1</a:t>
            </a:r>
            <a:r>
              <a:rPr lang="en-US" altLang="ko-KR" sz="2200" b="1" dirty="0">
                <a:latin typeface="Cambria" panose="02040503050406030204" pitchFamily="18" charset="0"/>
                <a:cs typeface="Times New Roman" panose="02020603050405020304" pitchFamily="18" charset="0"/>
              </a:rPr>
              <a:t>)</a:t>
            </a:r>
            <a:br>
              <a:rPr lang="en-US" altLang="ko-KR" sz="2200" b="1" i="1" dirty="0">
                <a:latin typeface="Cambria" panose="02040503050406030204" pitchFamily="18" charset="0"/>
                <a:cs typeface="Times New Roman" panose="02020603050405020304" pitchFamily="18" charset="0"/>
              </a:rPr>
            </a:br>
            <a:r>
              <a:rPr lang="en-US" altLang="ko-KR" sz="2200" b="1" dirty="0">
                <a:latin typeface="Cambria" panose="02040503050406030204" pitchFamily="18" charset="0"/>
                <a:cs typeface="Times New Roman" panose="02020603050405020304" pitchFamily="18" charset="0"/>
              </a:rPr>
              <a:t>state</a:t>
            </a:r>
            <a:endParaRPr lang="ko-KR" altLang="en-US" sz="2200" b="1" baseline="-25000" dirty="0">
              <a:latin typeface="Cambria" panose="020405030504060302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16" name="그룹 93">
            <a:extLst>
              <a:ext uri="{FF2B5EF4-FFF2-40B4-BE49-F238E27FC236}">
                <a16:creationId xmlns:a16="http://schemas.microsoft.com/office/drawing/2014/main" id="{6F65D3EE-C45A-9346-A974-8B8AAAFD4418}"/>
              </a:ext>
            </a:extLst>
          </p:cNvPr>
          <p:cNvGrpSpPr/>
          <p:nvPr/>
        </p:nvGrpSpPr>
        <p:grpSpPr>
          <a:xfrm>
            <a:off x="2998016" y="1933945"/>
            <a:ext cx="1590176" cy="381451"/>
            <a:chOff x="4245096" y="1920152"/>
            <a:chExt cx="898521" cy="226540"/>
          </a:xfrm>
        </p:grpSpPr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1155455B-48A9-1247-AF46-391ECF465D25}"/>
                </a:ext>
              </a:extLst>
            </p:cNvPr>
            <p:cNvSpPr txBox="1"/>
            <p:nvPr/>
          </p:nvSpPr>
          <p:spPr>
            <a:xfrm>
              <a:off x="4245096" y="1920152"/>
              <a:ext cx="368967" cy="201064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algn="ctr"/>
              <a:r>
                <a:rPr lang="en-US" altLang="ko-KR" sz="2200" b="1" dirty="0">
                  <a:solidFill>
                    <a:schemeClr val="accent2">
                      <a:lumMod val="75000"/>
                    </a:schemeClr>
                  </a:solidFill>
                  <a:latin typeface="Cambria" panose="02040503050406030204" pitchFamily="18" charset="0"/>
                  <a:cs typeface="Times New Roman" panose="02020603050405020304" pitchFamily="18" charset="0"/>
                </a:rPr>
                <a:t>V</a:t>
              </a:r>
              <a:endParaRPr lang="ko-KR" altLang="en-US" sz="2200" b="1" baseline="-25000" dirty="0">
                <a:solidFill>
                  <a:schemeClr val="accent2">
                    <a:lumMod val="75000"/>
                  </a:schemeClr>
                </a:solidFill>
                <a:latin typeface="Cambria" panose="020405030504060302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CEA03CF0-5916-B04A-82F3-8B8E88BFD44C}"/>
                </a:ext>
              </a:extLst>
            </p:cNvPr>
            <p:cNvSpPr txBox="1"/>
            <p:nvPr/>
          </p:nvSpPr>
          <p:spPr>
            <a:xfrm>
              <a:off x="4492525" y="2000464"/>
              <a:ext cx="651092" cy="146228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r>
                <a:rPr lang="en-US" altLang="ko-KR" sz="1600" b="1" dirty="0">
                  <a:solidFill>
                    <a:schemeClr val="accent2">
                      <a:lumMod val="75000"/>
                    </a:schemeClr>
                  </a:solidFill>
                  <a:latin typeface="Cambria" panose="02040503050406030204" pitchFamily="18" charset="0"/>
                  <a:cs typeface="Times New Roman" panose="02020603050405020304" pitchFamily="18" charset="0"/>
                </a:rPr>
                <a:t>REF(</a:t>
              </a:r>
              <a:r>
                <a:rPr lang="en-US" altLang="ko-KR" sz="1600" b="1" i="1" dirty="0">
                  <a:solidFill>
                    <a:schemeClr val="accent2">
                      <a:lumMod val="75000"/>
                    </a:schemeClr>
                  </a:solidFill>
                  <a:latin typeface="Cambria" panose="02040503050406030204" pitchFamily="18" charset="0"/>
                  <a:cs typeface="Times New Roman" panose="02020603050405020304" pitchFamily="18" charset="0"/>
                </a:rPr>
                <a:t>x-1</a:t>
              </a:r>
              <a:r>
                <a:rPr lang="en-US" altLang="ko-KR" sz="1600" b="1" dirty="0">
                  <a:solidFill>
                    <a:schemeClr val="accent2">
                      <a:lumMod val="75000"/>
                    </a:schemeClr>
                  </a:solidFill>
                  <a:latin typeface="Cambria" panose="02040503050406030204" pitchFamily="18" charset="0"/>
                  <a:cs typeface="Times New Roman" panose="02020603050405020304" pitchFamily="18" charset="0"/>
                </a:rPr>
                <a:t>)</a:t>
              </a:r>
              <a:endParaRPr lang="ko-KR" altLang="en-US" sz="1600" b="1" dirty="0">
                <a:solidFill>
                  <a:schemeClr val="accent2">
                    <a:lumMod val="75000"/>
                  </a:schemeClr>
                </a:solidFill>
                <a:latin typeface="Cambria" panose="020405030504060302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19" name="그룹 99">
            <a:extLst>
              <a:ext uri="{FF2B5EF4-FFF2-40B4-BE49-F238E27FC236}">
                <a16:creationId xmlns:a16="http://schemas.microsoft.com/office/drawing/2014/main" id="{9D559159-0E40-004E-B0D7-FA19FD886877}"/>
              </a:ext>
            </a:extLst>
          </p:cNvPr>
          <p:cNvGrpSpPr/>
          <p:nvPr/>
        </p:nvGrpSpPr>
        <p:grpSpPr>
          <a:xfrm>
            <a:off x="4899966" y="1933945"/>
            <a:ext cx="1590176" cy="381451"/>
            <a:chOff x="4245096" y="1920152"/>
            <a:chExt cx="898521" cy="226540"/>
          </a:xfrm>
        </p:grpSpPr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9D505EDC-7B1D-254D-B713-0C7A45E1292E}"/>
                </a:ext>
              </a:extLst>
            </p:cNvPr>
            <p:cNvSpPr txBox="1"/>
            <p:nvPr/>
          </p:nvSpPr>
          <p:spPr>
            <a:xfrm>
              <a:off x="4245096" y="1920152"/>
              <a:ext cx="368967" cy="201064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algn="ctr"/>
              <a:r>
                <a:rPr lang="en-US" altLang="ko-KR" sz="2200" b="1" dirty="0">
                  <a:solidFill>
                    <a:schemeClr val="accent2">
                      <a:lumMod val="75000"/>
                    </a:schemeClr>
                  </a:solidFill>
                  <a:latin typeface="Cambria" panose="02040503050406030204" pitchFamily="18" charset="0"/>
                  <a:cs typeface="Times New Roman" panose="02020603050405020304" pitchFamily="18" charset="0"/>
                </a:rPr>
                <a:t>V</a:t>
              </a:r>
              <a:endParaRPr lang="ko-KR" altLang="en-US" sz="2200" b="1" baseline="-25000" dirty="0">
                <a:solidFill>
                  <a:schemeClr val="accent2">
                    <a:lumMod val="75000"/>
                  </a:schemeClr>
                </a:solidFill>
                <a:latin typeface="Cambria" panose="020405030504060302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321FB3CF-E957-C043-9284-40F2EA43B04B}"/>
                </a:ext>
              </a:extLst>
            </p:cNvPr>
            <p:cNvSpPr txBox="1"/>
            <p:nvPr/>
          </p:nvSpPr>
          <p:spPr>
            <a:xfrm>
              <a:off x="4492525" y="2000464"/>
              <a:ext cx="651092" cy="146228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r>
                <a:rPr lang="en-US" altLang="ko-KR" sz="1600" b="1" dirty="0" err="1">
                  <a:solidFill>
                    <a:schemeClr val="accent2">
                      <a:lumMod val="75000"/>
                    </a:schemeClr>
                  </a:solidFill>
                  <a:latin typeface="Cambria" panose="02040503050406030204" pitchFamily="18" charset="0"/>
                  <a:cs typeface="Times New Roman" panose="02020603050405020304" pitchFamily="18" charset="0"/>
                </a:rPr>
                <a:t>REF</a:t>
              </a:r>
              <a:r>
                <a:rPr lang="en-US" altLang="ko-KR" sz="1600" b="1" i="1" dirty="0" err="1">
                  <a:solidFill>
                    <a:schemeClr val="accent2">
                      <a:lumMod val="75000"/>
                    </a:schemeClr>
                  </a:solidFill>
                  <a:latin typeface="Cambria" panose="02040503050406030204" pitchFamily="18" charset="0"/>
                  <a:cs typeface="Times New Roman" panose="02020603050405020304" pitchFamily="18" charset="0"/>
                </a:rPr>
                <a:t>x</a:t>
              </a:r>
              <a:endParaRPr lang="ko-KR" altLang="en-US" sz="1600" b="1" dirty="0">
                <a:solidFill>
                  <a:schemeClr val="accent2">
                    <a:lumMod val="75000"/>
                  </a:schemeClr>
                </a:solidFill>
                <a:latin typeface="Cambria" panose="020405030504060302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22" name="Group 21">
            <a:extLst>
              <a:ext uri="{FF2B5EF4-FFF2-40B4-BE49-F238E27FC236}">
                <a16:creationId xmlns:a16="http://schemas.microsoft.com/office/drawing/2014/main" id="{75AEE79B-9F10-D54A-9FC5-939C66EAB2E0}"/>
              </a:ext>
            </a:extLst>
          </p:cNvPr>
          <p:cNvGrpSpPr/>
          <p:nvPr/>
        </p:nvGrpSpPr>
        <p:grpSpPr>
          <a:xfrm>
            <a:off x="2823816" y="4703726"/>
            <a:ext cx="4708663" cy="381458"/>
            <a:chOff x="1284893" y="5239121"/>
            <a:chExt cx="4708663" cy="381458"/>
          </a:xfrm>
        </p:grpSpPr>
        <p:grpSp>
          <p:nvGrpSpPr>
            <p:cNvPr id="23" name="그룹 107">
              <a:extLst>
                <a:ext uri="{FF2B5EF4-FFF2-40B4-BE49-F238E27FC236}">
                  <a16:creationId xmlns:a16="http://schemas.microsoft.com/office/drawing/2014/main" id="{C32819F9-D3EC-004C-9CDE-34810146EB18}"/>
                </a:ext>
              </a:extLst>
            </p:cNvPr>
            <p:cNvGrpSpPr/>
            <p:nvPr/>
          </p:nvGrpSpPr>
          <p:grpSpPr>
            <a:xfrm>
              <a:off x="4403380" y="5239121"/>
              <a:ext cx="1590176" cy="381458"/>
              <a:chOff x="3833522" y="2260240"/>
              <a:chExt cx="898521" cy="226545"/>
            </a:xfrm>
          </p:grpSpPr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99045C01-68AF-9642-94A2-B6CBC554493D}"/>
                  </a:ext>
                </a:extLst>
              </p:cNvPr>
              <p:cNvSpPr txBox="1"/>
              <p:nvPr/>
            </p:nvSpPr>
            <p:spPr>
              <a:xfrm>
                <a:off x="3833522" y="2260240"/>
                <a:ext cx="368967" cy="201064"/>
              </a:xfrm>
              <a:prstGeom prst="rect">
                <a:avLst/>
              </a:prstGeom>
              <a:noFill/>
            </p:spPr>
            <p:txBody>
              <a:bodyPr wrap="square" lIns="0" tIns="0" rIns="0" bIns="0" rtlCol="0" anchor="ctr">
                <a:spAutoFit/>
              </a:bodyPr>
              <a:lstStyle/>
              <a:p>
                <a:pPr algn="ctr"/>
                <a:r>
                  <a:rPr lang="en-US" altLang="ko-KR" sz="2200" b="1" dirty="0">
                    <a:latin typeface="Cambria" panose="02040503050406030204" pitchFamily="18" charset="0"/>
                    <a:cs typeface="Times New Roman" panose="02020603050405020304" pitchFamily="18" charset="0"/>
                  </a:rPr>
                  <a:t>V</a:t>
                </a:r>
                <a:endParaRPr lang="ko-KR" altLang="en-US" sz="2200" b="1" baseline="-25000" dirty="0">
                  <a:latin typeface="Cambria" panose="020405030504060302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D988A39B-D754-8C44-9C20-48507139F5FD}"/>
                  </a:ext>
                </a:extLst>
              </p:cNvPr>
              <p:cNvSpPr txBox="1"/>
              <p:nvPr/>
            </p:nvSpPr>
            <p:spPr>
              <a:xfrm>
                <a:off x="4080951" y="2340557"/>
                <a:ext cx="651092" cy="146228"/>
              </a:xfrm>
              <a:prstGeom prst="rect">
                <a:avLst/>
              </a:prstGeom>
              <a:noFill/>
            </p:spPr>
            <p:txBody>
              <a:bodyPr wrap="square" lIns="0" tIns="0" rIns="0" bIns="0" rtlCol="0" anchor="ctr">
                <a:spAutoFit/>
              </a:bodyPr>
              <a:lstStyle/>
              <a:p>
                <a:r>
                  <a:rPr lang="en-US" altLang="ko-KR" sz="1600" b="1" dirty="0">
                    <a:latin typeface="Cambria" panose="02040503050406030204" pitchFamily="18" charset="0"/>
                    <a:cs typeface="Times New Roman" panose="02020603050405020304" pitchFamily="18" charset="0"/>
                  </a:rPr>
                  <a:t>TH</a:t>
                </a:r>
                <a:endParaRPr lang="ko-KR" altLang="en-US" sz="1600" b="1" dirty="0">
                  <a:latin typeface="Cambria" panose="02040503050406030204" pitchFamily="18" charset="0"/>
                  <a:cs typeface="Times New Roman" panose="02020603050405020304" pitchFamily="18" charset="0"/>
                </a:endParaRPr>
              </a:p>
            </p:txBody>
          </p:sp>
        </p:grp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F184D5B5-1EFE-F74C-BEF2-C75A57433B4C}"/>
                </a:ext>
              </a:extLst>
            </p:cNvPr>
            <p:cNvSpPr txBox="1"/>
            <p:nvPr/>
          </p:nvSpPr>
          <p:spPr>
            <a:xfrm>
              <a:off x="1284893" y="5245394"/>
              <a:ext cx="4042979" cy="338554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algn="ctr"/>
              <a:r>
                <a:rPr lang="en-US" altLang="ko-KR" sz="2200" b="1" dirty="0">
                  <a:latin typeface="Cambria" panose="02040503050406030204" pitchFamily="18" charset="0"/>
                  <a:cs typeface="Times New Roman" panose="02020603050405020304" pitchFamily="18" charset="0"/>
                </a:rPr>
                <a:t>Cell’s Threshold Voltage (         )  </a:t>
              </a:r>
            </a:p>
          </p:txBody>
        </p:sp>
      </p:grpSp>
      <p:grpSp>
        <p:nvGrpSpPr>
          <p:cNvPr id="27" name="그룹 93">
            <a:extLst>
              <a:ext uri="{FF2B5EF4-FFF2-40B4-BE49-F238E27FC236}">
                <a16:creationId xmlns:a16="http://schemas.microsoft.com/office/drawing/2014/main" id="{27D623C1-F4CA-0545-B26D-AD969AF426B1}"/>
              </a:ext>
            </a:extLst>
          </p:cNvPr>
          <p:cNvGrpSpPr/>
          <p:nvPr/>
        </p:nvGrpSpPr>
        <p:grpSpPr>
          <a:xfrm>
            <a:off x="1371541" y="1933945"/>
            <a:ext cx="1590176" cy="381451"/>
            <a:chOff x="4245096" y="1920152"/>
            <a:chExt cx="898521" cy="226540"/>
          </a:xfrm>
        </p:grpSpPr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DFE0A1E8-938C-8847-8EA9-51225FD1B207}"/>
                </a:ext>
              </a:extLst>
            </p:cNvPr>
            <p:cNvSpPr txBox="1"/>
            <p:nvPr/>
          </p:nvSpPr>
          <p:spPr>
            <a:xfrm>
              <a:off x="4245096" y="1920152"/>
              <a:ext cx="368967" cy="201064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algn="ctr"/>
              <a:r>
                <a:rPr lang="en-US" altLang="ko-KR" sz="2200" b="1" dirty="0">
                  <a:solidFill>
                    <a:schemeClr val="accent2">
                      <a:lumMod val="75000"/>
                    </a:schemeClr>
                  </a:solidFill>
                  <a:latin typeface="Cambria" panose="02040503050406030204" pitchFamily="18" charset="0"/>
                  <a:cs typeface="Times New Roman" panose="02020603050405020304" pitchFamily="18" charset="0"/>
                </a:rPr>
                <a:t>V</a:t>
              </a:r>
              <a:endParaRPr lang="ko-KR" altLang="en-US" sz="2200" b="1" baseline="-25000" dirty="0">
                <a:solidFill>
                  <a:schemeClr val="accent2">
                    <a:lumMod val="75000"/>
                  </a:schemeClr>
                </a:solidFill>
                <a:latin typeface="Cambria" panose="020405030504060302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F1D9D42B-606B-1F47-AB1A-C4404E1AF971}"/>
                </a:ext>
              </a:extLst>
            </p:cNvPr>
            <p:cNvSpPr txBox="1"/>
            <p:nvPr/>
          </p:nvSpPr>
          <p:spPr>
            <a:xfrm>
              <a:off x="4492525" y="2000464"/>
              <a:ext cx="651092" cy="146228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r>
                <a:rPr lang="en-US" altLang="ko-KR" sz="1600" b="1" dirty="0">
                  <a:solidFill>
                    <a:schemeClr val="accent2">
                      <a:lumMod val="75000"/>
                    </a:schemeClr>
                  </a:solidFill>
                  <a:latin typeface="Cambria" panose="02040503050406030204" pitchFamily="18" charset="0"/>
                  <a:cs typeface="Times New Roman" panose="02020603050405020304" pitchFamily="18" charset="0"/>
                </a:rPr>
                <a:t>REF(</a:t>
              </a:r>
              <a:r>
                <a:rPr lang="en-US" altLang="ko-KR" sz="1600" b="1" i="1" dirty="0">
                  <a:solidFill>
                    <a:schemeClr val="accent2">
                      <a:lumMod val="75000"/>
                    </a:schemeClr>
                  </a:solidFill>
                  <a:latin typeface="Cambria" panose="02040503050406030204" pitchFamily="18" charset="0"/>
                  <a:cs typeface="Times New Roman" panose="02020603050405020304" pitchFamily="18" charset="0"/>
                </a:rPr>
                <a:t>x-2</a:t>
              </a:r>
              <a:r>
                <a:rPr lang="en-US" altLang="ko-KR" sz="1600" b="1" dirty="0">
                  <a:solidFill>
                    <a:schemeClr val="accent2">
                      <a:lumMod val="75000"/>
                    </a:schemeClr>
                  </a:solidFill>
                  <a:latin typeface="Cambria" panose="02040503050406030204" pitchFamily="18" charset="0"/>
                  <a:cs typeface="Times New Roman" panose="02020603050405020304" pitchFamily="18" charset="0"/>
                </a:rPr>
                <a:t>)</a:t>
              </a:r>
              <a:endParaRPr lang="ko-KR" altLang="en-US" sz="1600" b="1" dirty="0">
                <a:solidFill>
                  <a:schemeClr val="accent2">
                    <a:lumMod val="75000"/>
                  </a:schemeClr>
                </a:solidFill>
                <a:latin typeface="Cambria" panose="02040503050406030204" pitchFamily="18" charset="0"/>
                <a:cs typeface="Times New Roman" panose="02020603050405020304" pitchFamily="18" charset="0"/>
              </a:endParaRPr>
            </a:p>
          </p:txBody>
        </p:sp>
      </p:grpSp>
      <p:cxnSp>
        <p:nvCxnSpPr>
          <p:cNvPr id="30" name="직선 연결선 165">
            <a:extLst>
              <a:ext uri="{FF2B5EF4-FFF2-40B4-BE49-F238E27FC236}">
                <a16:creationId xmlns:a16="http://schemas.microsoft.com/office/drawing/2014/main" id="{A0B605BF-D001-AD42-8151-A83843DA52E3}"/>
              </a:ext>
            </a:extLst>
          </p:cNvPr>
          <p:cNvCxnSpPr/>
          <p:nvPr/>
        </p:nvCxnSpPr>
        <p:spPr>
          <a:xfrm>
            <a:off x="7095711" y="2375662"/>
            <a:ext cx="0" cy="2252586"/>
          </a:xfrm>
          <a:prstGeom prst="line">
            <a:avLst/>
          </a:prstGeom>
          <a:ln w="15875">
            <a:solidFill>
              <a:schemeClr val="accent2">
                <a:lumMod val="7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1" name="그룹 93">
            <a:extLst>
              <a:ext uri="{FF2B5EF4-FFF2-40B4-BE49-F238E27FC236}">
                <a16:creationId xmlns:a16="http://schemas.microsoft.com/office/drawing/2014/main" id="{BAE8CF4D-44AB-D04E-A163-C2009643FADF}"/>
              </a:ext>
            </a:extLst>
          </p:cNvPr>
          <p:cNvGrpSpPr/>
          <p:nvPr/>
        </p:nvGrpSpPr>
        <p:grpSpPr>
          <a:xfrm>
            <a:off x="6207415" y="1933945"/>
            <a:ext cx="1590176" cy="381451"/>
            <a:chOff x="4245096" y="1920152"/>
            <a:chExt cx="898521" cy="226540"/>
          </a:xfrm>
        </p:grpSpPr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5EFD72F7-D286-4B4E-889B-16D43DCD554E}"/>
                </a:ext>
              </a:extLst>
            </p:cNvPr>
            <p:cNvSpPr txBox="1"/>
            <p:nvPr/>
          </p:nvSpPr>
          <p:spPr>
            <a:xfrm>
              <a:off x="4245096" y="1920152"/>
              <a:ext cx="368967" cy="201064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algn="ctr"/>
              <a:r>
                <a:rPr lang="en-US" altLang="ko-KR" sz="2200" b="1" dirty="0">
                  <a:solidFill>
                    <a:schemeClr val="accent2">
                      <a:lumMod val="75000"/>
                    </a:schemeClr>
                  </a:solidFill>
                  <a:latin typeface="Cambria" panose="02040503050406030204" pitchFamily="18" charset="0"/>
                  <a:cs typeface="Times New Roman" panose="02020603050405020304" pitchFamily="18" charset="0"/>
                </a:rPr>
                <a:t>V</a:t>
              </a:r>
              <a:endParaRPr lang="ko-KR" altLang="en-US" sz="2200" b="1" baseline="-25000" dirty="0">
                <a:solidFill>
                  <a:schemeClr val="accent2">
                    <a:lumMod val="75000"/>
                  </a:schemeClr>
                </a:solidFill>
                <a:latin typeface="Cambria" panose="020405030504060302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79F849D6-EE2C-954C-A0C5-E33DAFF40A02}"/>
                </a:ext>
              </a:extLst>
            </p:cNvPr>
            <p:cNvSpPr txBox="1"/>
            <p:nvPr/>
          </p:nvSpPr>
          <p:spPr>
            <a:xfrm>
              <a:off x="4492525" y="2000464"/>
              <a:ext cx="651092" cy="146228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r>
                <a:rPr lang="en-US" altLang="ko-KR" sz="1600" b="1" dirty="0">
                  <a:solidFill>
                    <a:schemeClr val="accent2">
                      <a:lumMod val="75000"/>
                    </a:schemeClr>
                  </a:solidFill>
                  <a:latin typeface="Cambria" panose="02040503050406030204" pitchFamily="18" charset="0"/>
                  <a:cs typeface="Times New Roman" panose="02020603050405020304" pitchFamily="18" charset="0"/>
                </a:rPr>
                <a:t>REF(</a:t>
              </a:r>
              <a:r>
                <a:rPr lang="en-US" altLang="ko-KR" sz="1600" b="1" i="1" dirty="0">
                  <a:solidFill>
                    <a:schemeClr val="accent2">
                      <a:lumMod val="75000"/>
                    </a:schemeClr>
                  </a:solidFill>
                  <a:latin typeface="Cambria" panose="02040503050406030204" pitchFamily="18" charset="0"/>
                  <a:cs typeface="Times New Roman" panose="02020603050405020304" pitchFamily="18" charset="0"/>
                </a:rPr>
                <a:t>x+1</a:t>
              </a:r>
              <a:r>
                <a:rPr lang="en-US" altLang="ko-KR" sz="1600" b="1" dirty="0">
                  <a:solidFill>
                    <a:schemeClr val="accent2">
                      <a:lumMod val="75000"/>
                    </a:schemeClr>
                  </a:solidFill>
                  <a:latin typeface="Cambria" panose="02040503050406030204" pitchFamily="18" charset="0"/>
                  <a:cs typeface="Times New Roman" panose="02020603050405020304" pitchFamily="18" charset="0"/>
                </a:rPr>
                <a:t>)</a:t>
              </a:r>
              <a:endParaRPr lang="ko-KR" altLang="en-US" sz="1600" b="1" dirty="0">
                <a:solidFill>
                  <a:schemeClr val="accent2">
                    <a:lumMod val="75000"/>
                  </a:schemeClr>
                </a:solidFill>
                <a:latin typeface="Cambria" panose="020405030504060302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34" name="Freeform 32">
            <a:extLst>
              <a:ext uri="{FF2B5EF4-FFF2-40B4-BE49-F238E27FC236}">
                <a16:creationId xmlns:a16="http://schemas.microsoft.com/office/drawing/2014/main" id="{DFF0AC9A-FA1C-5F41-99B1-F4DF27D5E07B}"/>
              </a:ext>
            </a:extLst>
          </p:cNvPr>
          <p:cNvSpPr/>
          <p:nvPr/>
        </p:nvSpPr>
        <p:spPr>
          <a:xfrm>
            <a:off x="5381811" y="2445867"/>
            <a:ext cx="1513246" cy="2166629"/>
          </a:xfrm>
          <a:custGeom>
            <a:avLst/>
            <a:gdLst>
              <a:gd name="connsiteX0" fmla="*/ 0 w 3807725"/>
              <a:gd name="connsiteY0" fmla="*/ 1924370 h 1965313"/>
              <a:gd name="connsiteX1" fmla="*/ 1992573 w 3807725"/>
              <a:gd name="connsiteY1" fmla="*/ 35 h 1965313"/>
              <a:gd name="connsiteX2" fmla="*/ 3807725 w 3807725"/>
              <a:gd name="connsiteY2" fmla="*/ 1965313 h 1965313"/>
              <a:gd name="connsiteX0" fmla="*/ 0 w 3807725"/>
              <a:gd name="connsiteY0" fmla="*/ 1924370 h 1965313"/>
              <a:gd name="connsiteX1" fmla="*/ 1992573 w 3807725"/>
              <a:gd name="connsiteY1" fmla="*/ 35 h 1965313"/>
              <a:gd name="connsiteX2" fmla="*/ 3807725 w 3807725"/>
              <a:gd name="connsiteY2" fmla="*/ 1965313 h 1965313"/>
              <a:gd name="connsiteX0" fmla="*/ 0 w 3807725"/>
              <a:gd name="connsiteY0" fmla="*/ 1924370 h 1965313"/>
              <a:gd name="connsiteX1" fmla="*/ 1992573 w 3807725"/>
              <a:gd name="connsiteY1" fmla="*/ 35 h 1965313"/>
              <a:gd name="connsiteX2" fmla="*/ 3807725 w 3807725"/>
              <a:gd name="connsiteY2" fmla="*/ 1965313 h 1965313"/>
              <a:gd name="connsiteX0" fmla="*/ 0 w 3807725"/>
              <a:gd name="connsiteY0" fmla="*/ 1924362 h 1965305"/>
              <a:gd name="connsiteX1" fmla="*/ 1992573 w 3807725"/>
              <a:gd name="connsiteY1" fmla="*/ 27 h 1965305"/>
              <a:gd name="connsiteX2" fmla="*/ 3807725 w 3807725"/>
              <a:gd name="connsiteY2" fmla="*/ 1965305 h 1965305"/>
              <a:gd name="connsiteX0" fmla="*/ 0 w 3807725"/>
              <a:gd name="connsiteY0" fmla="*/ 1924362 h 1965305"/>
              <a:gd name="connsiteX1" fmla="*/ 1992573 w 3807725"/>
              <a:gd name="connsiteY1" fmla="*/ 27 h 1965305"/>
              <a:gd name="connsiteX2" fmla="*/ 3807725 w 3807725"/>
              <a:gd name="connsiteY2" fmla="*/ 1965305 h 1965305"/>
              <a:gd name="connsiteX0" fmla="*/ 0 w 3807725"/>
              <a:gd name="connsiteY0" fmla="*/ 1924361 h 1965304"/>
              <a:gd name="connsiteX1" fmla="*/ 1992573 w 3807725"/>
              <a:gd name="connsiteY1" fmla="*/ 26 h 1965304"/>
              <a:gd name="connsiteX2" fmla="*/ 3807725 w 3807725"/>
              <a:gd name="connsiteY2" fmla="*/ 1965304 h 1965304"/>
              <a:gd name="connsiteX0" fmla="*/ 0 w 3807725"/>
              <a:gd name="connsiteY0" fmla="*/ 1924358 h 1965301"/>
              <a:gd name="connsiteX1" fmla="*/ 1992573 w 3807725"/>
              <a:gd name="connsiteY1" fmla="*/ 23 h 1965301"/>
              <a:gd name="connsiteX2" fmla="*/ 3807725 w 3807725"/>
              <a:gd name="connsiteY2" fmla="*/ 1965301 h 1965301"/>
              <a:gd name="connsiteX0" fmla="*/ 0 w 3807725"/>
              <a:gd name="connsiteY0" fmla="*/ 1924360 h 1965303"/>
              <a:gd name="connsiteX1" fmla="*/ 1992573 w 3807725"/>
              <a:gd name="connsiteY1" fmla="*/ 25 h 1965303"/>
              <a:gd name="connsiteX2" fmla="*/ 3807725 w 3807725"/>
              <a:gd name="connsiteY2" fmla="*/ 1965303 h 1965303"/>
              <a:gd name="connsiteX0" fmla="*/ 0 w 3784113"/>
              <a:gd name="connsiteY0" fmla="*/ 1951633 h 1965281"/>
              <a:gd name="connsiteX1" fmla="*/ 1968961 w 3784113"/>
              <a:gd name="connsiteY1" fmla="*/ 3 h 1965281"/>
              <a:gd name="connsiteX2" fmla="*/ 3784113 w 3784113"/>
              <a:gd name="connsiteY2" fmla="*/ 1965281 h 1965281"/>
              <a:gd name="connsiteX0" fmla="*/ 0 w 3784113"/>
              <a:gd name="connsiteY0" fmla="*/ 1965277 h 1965278"/>
              <a:gd name="connsiteX1" fmla="*/ 1968961 w 3784113"/>
              <a:gd name="connsiteY1" fmla="*/ 0 h 1965278"/>
              <a:gd name="connsiteX2" fmla="*/ 3784113 w 3784113"/>
              <a:gd name="connsiteY2" fmla="*/ 1965278 h 1965278"/>
              <a:gd name="connsiteX0" fmla="*/ 0 w 3784113"/>
              <a:gd name="connsiteY0" fmla="*/ 1965277 h 1965278"/>
              <a:gd name="connsiteX1" fmla="*/ 1968961 w 3784113"/>
              <a:gd name="connsiteY1" fmla="*/ 0 h 1965278"/>
              <a:gd name="connsiteX2" fmla="*/ 3784113 w 3784113"/>
              <a:gd name="connsiteY2" fmla="*/ 1965278 h 1965278"/>
              <a:gd name="connsiteX0" fmla="*/ 0 w 3784113"/>
              <a:gd name="connsiteY0" fmla="*/ 1965277 h 1965278"/>
              <a:gd name="connsiteX1" fmla="*/ 1968961 w 3784113"/>
              <a:gd name="connsiteY1" fmla="*/ 0 h 1965278"/>
              <a:gd name="connsiteX2" fmla="*/ 3784113 w 3784113"/>
              <a:gd name="connsiteY2" fmla="*/ 1965278 h 1965278"/>
              <a:gd name="connsiteX0" fmla="*/ 0 w 3784113"/>
              <a:gd name="connsiteY0" fmla="*/ 1965277 h 1965278"/>
              <a:gd name="connsiteX1" fmla="*/ 1968961 w 3784113"/>
              <a:gd name="connsiteY1" fmla="*/ 0 h 1965278"/>
              <a:gd name="connsiteX2" fmla="*/ 3784113 w 3784113"/>
              <a:gd name="connsiteY2" fmla="*/ 1965278 h 19652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784113" h="1965278">
                <a:moveTo>
                  <a:pt x="0" y="1965277"/>
                </a:moveTo>
                <a:cubicBezTo>
                  <a:pt x="234630" y="1392071"/>
                  <a:pt x="724317" y="0"/>
                  <a:pt x="1968961" y="0"/>
                </a:cubicBezTo>
                <a:cubicBezTo>
                  <a:pt x="3213605" y="0"/>
                  <a:pt x="3584157" y="1405720"/>
                  <a:pt x="3784113" y="1965278"/>
                </a:cubicBezTo>
              </a:path>
            </a:pathLst>
          </a:custGeom>
          <a:noFill/>
          <a:ln w="19050" cap="flat" cmpd="sng" algn="ctr">
            <a:solidFill>
              <a:srgbClr val="C00000"/>
            </a:solidFill>
            <a:prstDash val="solid"/>
          </a:ln>
          <a:effectLst/>
        </p:spPr>
        <p:txBody>
          <a:bodyPr rtlCol="0" anchor="ctr"/>
          <a:lstStyle/>
          <a:p>
            <a:pPr algn="ctr" latinLnBrk="0">
              <a:defRPr/>
            </a:pPr>
            <a:endParaRPr lang="en-US" sz="1600" kern="0" dirty="0">
              <a:solidFill>
                <a:prstClr val="white"/>
              </a:solidFill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</p:txBody>
      </p:sp>
      <p:sp>
        <p:nvSpPr>
          <p:cNvPr id="35" name="Freeform 32">
            <a:extLst>
              <a:ext uri="{FF2B5EF4-FFF2-40B4-BE49-F238E27FC236}">
                <a16:creationId xmlns:a16="http://schemas.microsoft.com/office/drawing/2014/main" id="{C8E45A8E-0A1C-3E4F-8AEC-BA62A715B55A}"/>
              </a:ext>
            </a:extLst>
          </p:cNvPr>
          <p:cNvSpPr/>
          <p:nvPr/>
        </p:nvSpPr>
        <p:spPr>
          <a:xfrm>
            <a:off x="3768714" y="2445867"/>
            <a:ext cx="1513246" cy="2166629"/>
          </a:xfrm>
          <a:custGeom>
            <a:avLst/>
            <a:gdLst>
              <a:gd name="connsiteX0" fmla="*/ 0 w 3807725"/>
              <a:gd name="connsiteY0" fmla="*/ 1924370 h 1965313"/>
              <a:gd name="connsiteX1" fmla="*/ 1992573 w 3807725"/>
              <a:gd name="connsiteY1" fmla="*/ 35 h 1965313"/>
              <a:gd name="connsiteX2" fmla="*/ 3807725 w 3807725"/>
              <a:gd name="connsiteY2" fmla="*/ 1965313 h 1965313"/>
              <a:gd name="connsiteX0" fmla="*/ 0 w 3807725"/>
              <a:gd name="connsiteY0" fmla="*/ 1924370 h 1965313"/>
              <a:gd name="connsiteX1" fmla="*/ 1992573 w 3807725"/>
              <a:gd name="connsiteY1" fmla="*/ 35 h 1965313"/>
              <a:gd name="connsiteX2" fmla="*/ 3807725 w 3807725"/>
              <a:gd name="connsiteY2" fmla="*/ 1965313 h 1965313"/>
              <a:gd name="connsiteX0" fmla="*/ 0 w 3807725"/>
              <a:gd name="connsiteY0" fmla="*/ 1924370 h 1965313"/>
              <a:gd name="connsiteX1" fmla="*/ 1992573 w 3807725"/>
              <a:gd name="connsiteY1" fmla="*/ 35 h 1965313"/>
              <a:gd name="connsiteX2" fmla="*/ 3807725 w 3807725"/>
              <a:gd name="connsiteY2" fmla="*/ 1965313 h 1965313"/>
              <a:gd name="connsiteX0" fmla="*/ 0 w 3807725"/>
              <a:gd name="connsiteY0" fmla="*/ 1924362 h 1965305"/>
              <a:gd name="connsiteX1" fmla="*/ 1992573 w 3807725"/>
              <a:gd name="connsiteY1" fmla="*/ 27 h 1965305"/>
              <a:gd name="connsiteX2" fmla="*/ 3807725 w 3807725"/>
              <a:gd name="connsiteY2" fmla="*/ 1965305 h 1965305"/>
              <a:gd name="connsiteX0" fmla="*/ 0 w 3807725"/>
              <a:gd name="connsiteY0" fmla="*/ 1924362 h 1965305"/>
              <a:gd name="connsiteX1" fmla="*/ 1992573 w 3807725"/>
              <a:gd name="connsiteY1" fmla="*/ 27 h 1965305"/>
              <a:gd name="connsiteX2" fmla="*/ 3807725 w 3807725"/>
              <a:gd name="connsiteY2" fmla="*/ 1965305 h 1965305"/>
              <a:gd name="connsiteX0" fmla="*/ 0 w 3807725"/>
              <a:gd name="connsiteY0" fmla="*/ 1924361 h 1965304"/>
              <a:gd name="connsiteX1" fmla="*/ 1992573 w 3807725"/>
              <a:gd name="connsiteY1" fmla="*/ 26 h 1965304"/>
              <a:gd name="connsiteX2" fmla="*/ 3807725 w 3807725"/>
              <a:gd name="connsiteY2" fmla="*/ 1965304 h 1965304"/>
              <a:gd name="connsiteX0" fmla="*/ 0 w 3807725"/>
              <a:gd name="connsiteY0" fmla="*/ 1924358 h 1965301"/>
              <a:gd name="connsiteX1" fmla="*/ 1992573 w 3807725"/>
              <a:gd name="connsiteY1" fmla="*/ 23 h 1965301"/>
              <a:gd name="connsiteX2" fmla="*/ 3807725 w 3807725"/>
              <a:gd name="connsiteY2" fmla="*/ 1965301 h 1965301"/>
              <a:gd name="connsiteX0" fmla="*/ 0 w 3807725"/>
              <a:gd name="connsiteY0" fmla="*/ 1924360 h 1965303"/>
              <a:gd name="connsiteX1" fmla="*/ 1992573 w 3807725"/>
              <a:gd name="connsiteY1" fmla="*/ 25 h 1965303"/>
              <a:gd name="connsiteX2" fmla="*/ 3807725 w 3807725"/>
              <a:gd name="connsiteY2" fmla="*/ 1965303 h 1965303"/>
              <a:gd name="connsiteX0" fmla="*/ 0 w 3784113"/>
              <a:gd name="connsiteY0" fmla="*/ 1951633 h 1965281"/>
              <a:gd name="connsiteX1" fmla="*/ 1968961 w 3784113"/>
              <a:gd name="connsiteY1" fmla="*/ 3 h 1965281"/>
              <a:gd name="connsiteX2" fmla="*/ 3784113 w 3784113"/>
              <a:gd name="connsiteY2" fmla="*/ 1965281 h 1965281"/>
              <a:gd name="connsiteX0" fmla="*/ 0 w 3784113"/>
              <a:gd name="connsiteY0" fmla="*/ 1965277 h 1965278"/>
              <a:gd name="connsiteX1" fmla="*/ 1968961 w 3784113"/>
              <a:gd name="connsiteY1" fmla="*/ 0 h 1965278"/>
              <a:gd name="connsiteX2" fmla="*/ 3784113 w 3784113"/>
              <a:gd name="connsiteY2" fmla="*/ 1965278 h 1965278"/>
              <a:gd name="connsiteX0" fmla="*/ 0 w 3784113"/>
              <a:gd name="connsiteY0" fmla="*/ 1965277 h 1965278"/>
              <a:gd name="connsiteX1" fmla="*/ 1968961 w 3784113"/>
              <a:gd name="connsiteY1" fmla="*/ 0 h 1965278"/>
              <a:gd name="connsiteX2" fmla="*/ 3784113 w 3784113"/>
              <a:gd name="connsiteY2" fmla="*/ 1965278 h 1965278"/>
              <a:gd name="connsiteX0" fmla="*/ 0 w 3784113"/>
              <a:gd name="connsiteY0" fmla="*/ 1965277 h 1965278"/>
              <a:gd name="connsiteX1" fmla="*/ 1968961 w 3784113"/>
              <a:gd name="connsiteY1" fmla="*/ 0 h 1965278"/>
              <a:gd name="connsiteX2" fmla="*/ 3784113 w 3784113"/>
              <a:gd name="connsiteY2" fmla="*/ 1965278 h 1965278"/>
              <a:gd name="connsiteX0" fmla="*/ 0 w 3784113"/>
              <a:gd name="connsiteY0" fmla="*/ 1965277 h 1965278"/>
              <a:gd name="connsiteX1" fmla="*/ 1968961 w 3784113"/>
              <a:gd name="connsiteY1" fmla="*/ 0 h 1965278"/>
              <a:gd name="connsiteX2" fmla="*/ 3784113 w 3784113"/>
              <a:gd name="connsiteY2" fmla="*/ 1965278 h 19652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784113" h="1965278">
                <a:moveTo>
                  <a:pt x="0" y="1965277"/>
                </a:moveTo>
                <a:cubicBezTo>
                  <a:pt x="234630" y="1392071"/>
                  <a:pt x="724317" y="0"/>
                  <a:pt x="1968961" y="0"/>
                </a:cubicBezTo>
                <a:cubicBezTo>
                  <a:pt x="3213605" y="0"/>
                  <a:pt x="3584157" y="1405720"/>
                  <a:pt x="3784113" y="1965278"/>
                </a:cubicBezTo>
              </a:path>
            </a:pathLst>
          </a:custGeom>
          <a:noFill/>
          <a:ln w="19050" cap="flat" cmpd="sng" algn="ctr">
            <a:solidFill>
              <a:srgbClr val="C00000"/>
            </a:solidFill>
            <a:prstDash val="solid"/>
          </a:ln>
          <a:effectLst/>
        </p:spPr>
        <p:txBody>
          <a:bodyPr rtlCol="0" anchor="ctr"/>
          <a:lstStyle/>
          <a:p>
            <a:pPr algn="ctr" latinLnBrk="0">
              <a:defRPr/>
            </a:pPr>
            <a:endParaRPr lang="en-US" sz="1600" kern="0" dirty="0">
              <a:solidFill>
                <a:prstClr val="white"/>
              </a:solidFill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</p:txBody>
      </p:sp>
      <p:sp>
        <p:nvSpPr>
          <p:cNvPr id="36" name="Freeform 32">
            <a:extLst>
              <a:ext uri="{FF2B5EF4-FFF2-40B4-BE49-F238E27FC236}">
                <a16:creationId xmlns:a16="http://schemas.microsoft.com/office/drawing/2014/main" id="{B6DCAC1A-B67E-F94B-8312-F8BF9589452F}"/>
              </a:ext>
            </a:extLst>
          </p:cNvPr>
          <p:cNvSpPr/>
          <p:nvPr/>
        </p:nvSpPr>
        <p:spPr>
          <a:xfrm>
            <a:off x="2142489" y="2445867"/>
            <a:ext cx="1513246" cy="2166629"/>
          </a:xfrm>
          <a:custGeom>
            <a:avLst/>
            <a:gdLst>
              <a:gd name="connsiteX0" fmla="*/ 0 w 3807725"/>
              <a:gd name="connsiteY0" fmla="*/ 1924370 h 1965313"/>
              <a:gd name="connsiteX1" fmla="*/ 1992573 w 3807725"/>
              <a:gd name="connsiteY1" fmla="*/ 35 h 1965313"/>
              <a:gd name="connsiteX2" fmla="*/ 3807725 w 3807725"/>
              <a:gd name="connsiteY2" fmla="*/ 1965313 h 1965313"/>
              <a:gd name="connsiteX0" fmla="*/ 0 w 3807725"/>
              <a:gd name="connsiteY0" fmla="*/ 1924370 h 1965313"/>
              <a:gd name="connsiteX1" fmla="*/ 1992573 w 3807725"/>
              <a:gd name="connsiteY1" fmla="*/ 35 h 1965313"/>
              <a:gd name="connsiteX2" fmla="*/ 3807725 w 3807725"/>
              <a:gd name="connsiteY2" fmla="*/ 1965313 h 1965313"/>
              <a:gd name="connsiteX0" fmla="*/ 0 w 3807725"/>
              <a:gd name="connsiteY0" fmla="*/ 1924370 h 1965313"/>
              <a:gd name="connsiteX1" fmla="*/ 1992573 w 3807725"/>
              <a:gd name="connsiteY1" fmla="*/ 35 h 1965313"/>
              <a:gd name="connsiteX2" fmla="*/ 3807725 w 3807725"/>
              <a:gd name="connsiteY2" fmla="*/ 1965313 h 1965313"/>
              <a:gd name="connsiteX0" fmla="*/ 0 w 3807725"/>
              <a:gd name="connsiteY0" fmla="*/ 1924362 h 1965305"/>
              <a:gd name="connsiteX1" fmla="*/ 1992573 w 3807725"/>
              <a:gd name="connsiteY1" fmla="*/ 27 h 1965305"/>
              <a:gd name="connsiteX2" fmla="*/ 3807725 w 3807725"/>
              <a:gd name="connsiteY2" fmla="*/ 1965305 h 1965305"/>
              <a:gd name="connsiteX0" fmla="*/ 0 w 3807725"/>
              <a:gd name="connsiteY0" fmla="*/ 1924362 h 1965305"/>
              <a:gd name="connsiteX1" fmla="*/ 1992573 w 3807725"/>
              <a:gd name="connsiteY1" fmla="*/ 27 h 1965305"/>
              <a:gd name="connsiteX2" fmla="*/ 3807725 w 3807725"/>
              <a:gd name="connsiteY2" fmla="*/ 1965305 h 1965305"/>
              <a:gd name="connsiteX0" fmla="*/ 0 w 3807725"/>
              <a:gd name="connsiteY0" fmla="*/ 1924361 h 1965304"/>
              <a:gd name="connsiteX1" fmla="*/ 1992573 w 3807725"/>
              <a:gd name="connsiteY1" fmla="*/ 26 h 1965304"/>
              <a:gd name="connsiteX2" fmla="*/ 3807725 w 3807725"/>
              <a:gd name="connsiteY2" fmla="*/ 1965304 h 1965304"/>
              <a:gd name="connsiteX0" fmla="*/ 0 w 3807725"/>
              <a:gd name="connsiteY0" fmla="*/ 1924358 h 1965301"/>
              <a:gd name="connsiteX1" fmla="*/ 1992573 w 3807725"/>
              <a:gd name="connsiteY1" fmla="*/ 23 h 1965301"/>
              <a:gd name="connsiteX2" fmla="*/ 3807725 w 3807725"/>
              <a:gd name="connsiteY2" fmla="*/ 1965301 h 1965301"/>
              <a:gd name="connsiteX0" fmla="*/ 0 w 3807725"/>
              <a:gd name="connsiteY0" fmla="*/ 1924360 h 1965303"/>
              <a:gd name="connsiteX1" fmla="*/ 1992573 w 3807725"/>
              <a:gd name="connsiteY1" fmla="*/ 25 h 1965303"/>
              <a:gd name="connsiteX2" fmla="*/ 3807725 w 3807725"/>
              <a:gd name="connsiteY2" fmla="*/ 1965303 h 1965303"/>
              <a:gd name="connsiteX0" fmla="*/ 0 w 3784113"/>
              <a:gd name="connsiteY0" fmla="*/ 1951633 h 1965281"/>
              <a:gd name="connsiteX1" fmla="*/ 1968961 w 3784113"/>
              <a:gd name="connsiteY1" fmla="*/ 3 h 1965281"/>
              <a:gd name="connsiteX2" fmla="*/ 3784113 w 3784113"/>
              <a:gd name="connsiteY2" fmla="*/ 1965281 h 1965281"/>
              <a:gd name="connsiteX0" fmla="*/ 0 w 3784113"/>
              <a:gd name="connsiteY0" fmla="*/ 1965277 h 1965278"/>
              <a:gd name="connsiteX1" fmla="*/ 1968961 w 3784113"/>
              <a:gd name="connsiteY1" fmla="*/ 0 h 1965278"/>
              <a:gd name="connsiteX2" fmla="*/ 3784113 w 3784113"/>
              <a:gd name="connsiteY2" fmla="*/ 1965278 h 1965278"/>
              <a:gd name="connsiteX0" fmla="*/ 0 w 3784113"/>
              <a:gd name="connsiteY0" fmla="*/ 1965277 h 1965278"/>
              <a:gd name="connsiteX1" fmla="*/ 1968961 w 3784113"/>
              <a:gd name="connsiteY1" fmla="*/ 0 h 1965278"/>
              <a:gd name="connsiteX2" fmla="*/ 3784113 w 3784113"/>
              <a:gd name="connsiteY2" fmla="*/ 1965278 h 1965278"/>
              <a:gd name="connsiteX0" fmla="*/ 0 w 3784113"/>
              <a:gd name="connsiteY0" fmla="*/ 1965277 h 1965278"/>
              <a:gd name="connsiteX1" fmla="*/ 1968961 w 3784113"/>
              <a:gd name="connsiteY1" fmla="*/ 0 h 1965278"/>
              <a:gd name="connsiteX2" fmla="*/ 3784113 w 3784113"/>
              <a:gd name="connsiteY2" fmla="*/ 1965278 h 1965278"/>
              <a:gd name="connsiteX0" fmla="*/ 0 w 3784113"/>
              <a:gd name="connsiteY0" fmla="*/ 1965277 h 1965278"/>
              <a:gd name="connsiteX1" fmla="*/ 1968961 w 3784113"/>
              <a:gd name="connsiteY1" fmla="*/ 0 h 1965278"/>
              <a:gd name="connsiteX2" fmla="*/ 3784113 w 3784113"/>
              <a:gd name="connsiteY2" fmla="*/ 1965278 h 19652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784113" h="1965278">
                <a:moveTo>
                  <a:pt x="0" y="1965277"/>
                </a:moveTo>
                <a:cubicBezTo>
                  <a:pt x="234630" y="1392071"/>
                  <a:pt x="724317" y="0"/>
                  <a:pt x="1968961" y="0"/>
                </a:cubicBezTo>
                <a:cubicBezTo>
                  <a:pt x="3213605" y="0"/>
                  <a:pt x="3584157" y="1405720"/>
                  <a:pt x="3784113" y="1965278"/>
                </a:cubicBezTo>
              </a:path>
            </a:pathLst>
          </a:custGeom>
          <a:noFill/>
          <a:ln w="19050" cap="flat" cmpd="sng" algn="ctr">
            <a:solidFill>
              <a:srgbClr val="C00000"/>
            </a:solidFill>
            <a:prstDash val="solid"/>
          </a:ln>
          <a:effectLst/>
        </p:spPr>
        <p:txBody>
          <a:bodyPr rtlCol="0" anchor="ctr"/>
          <a:lstStyle/>
          <a:p>
            <a:pPr algn="ctr" latinLnBrk="0">
              <a:defRPr/>
            </a:pPr>
            <a:endParaRPr lang="en-US" sz="1600" kern="0" dirty="0">
              <a:solidFill>
                <a:prstClr val="white"/>
              </a:solidFill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</p:txBody>
      </p:sp>
      <p:sp>
        <p:nvSpPr>
          <p:cNvPr id="37" name="이등변 삼각형 176">
            <a:extLst>
              <a:ext uri="{FF2B5EF4-FFF2-40B4-BE49-F238E27FC236}">
                <a16:creationId xmlns:a16="http://schemas.microsoft.com/office/drawing/2014/main" id="{5D9FE731-7C9A-7149-822D-39441E1BE2D2}"/>
              </a:ext>
            </a:extLst>
          </p:cNvPr>
          <p:cNvSpPr/>
          <p:nvPr/>
        </p:nvSpPr>
        <p:spPr>
          <a:xfrm>
            <a:off x="2148557" y="3838425"/>
            <a:ext cx="119187" cy="775912"/>
          </a:xfrm>
          <a:prstGeom prst="triangle">
            <a:avLst>
              <a:gd name="adj" fmla="val 100000"/>
            </a:avLst>
          </a:prstGeom>
          <a:solidFill>
            <a:srgbClr val="FF0000">
              <a:alpha val="4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000"/>
          </a:p>
        </p:txBody>
      </p:sp>
      <p:sp>
        <p:nvSpPr>
          <p:cNvPr id="38" name="이등변 삼각형 176">
            <a:extLst>
              <a:ext uri="{FF2B5EF4-FFF2-40B4-BE49-F238E27FC236}">
                <a16:creationId xmlns:a16="http://schemas.microsoft.com/office/drawing/2014/main" id="{4E70D25B-0BC5-0C40-B1A0-9D46E4C8E1BE}"/>
              </a:ext>
            </a:extLst>
          </p:cNvPr>
          <p:cNvSpPr/>
          <p:nvPr/>
        </p:nvSpPr>
        <p:spPr>
          <a:xfrm>
            <a:off x="3774261" y="3838425"/>
            <a:ext cx="119187" cy="775912"/>
          </a:xfrm>
          <a:prstGeom prst="triangle">
            <a:avLst>
              <a:gd name="adj" fmla="val 100000"/>
            </a:avLst>
          </a:prstGeom>
          <a:solidFill>
            <a:srgbClr val="FF0000">
              <a:alpha val="4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000"/>
          </a:p>
        </p:txBody>
      </p:sp>
      <p:sp>
        <p:nvSpPr>
          <p:cNvPr id="39" name="이등변 삼각형 176">
            <a:extLst>
              <a:ext uri="{FF2B5EF4-FFF2-40B4-BE49-F238E27FC236}">
                <a16:creationId xmlns:a16="http://schemas.microsoft.com/office/drawing/2014/main" id="{BFB0673F-BF25-D744-8B59-C6EB879D09E2}"/>
              </a:ext>
            </a:extLst>
          </p:cNvPr>
          <p:cNvSpPr/>
          <p:nvPr/>
        </p:nvSpPr>
        <p:spPr>
          <a:xfrm>
            <a:off x="5369086" y="3838425"/>
            <a:ext cx="119187" cy="775912"/>
          </a:xfrm>
          <a:prstGeom prst="triangle">
            <a:avLst>
              <a:gd name="adj" fmla="val 100000"/>
            </a:avLst>
          </a:prstGeom>
          <a:solidFill>
            <a:srgbClr val="FF0000">
              <a:alpha val="4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000"/>
          </a:p>
        </p:txBody>
      </p:sp>
      <p:cxnSp>
        <p:nvCxnSpPr>
          <p:cNvPr id="40" name="직선 연결선 165">
            <a:extLst>
              <a:ext uri="{FF2B5EF4-FFF2-40B4-BE49-F238E27FC236}">
                <a16:creationId xmlns:a16="http://schemas.microsoft.com/office/drawing/2014/main" id="{B2E1A078-B4C5-B94C-81C8-13A87CA28368}"/>
              </a:ext>
            </a:extLst>
          </p:cNvPr>
          <p:cNvCxnSpPr/>
          <p:nvPr/>
        </p:nvCxnSpPr>
        <p:spPr>
          <a:xfrm>
            <a:off x="3886312" y="2375662"/>
            <a:ext cx="0" cy="2252586"/>
          </a:xfrm>
          <a:prstGeom prst="line">
            <a:avLst/>
          </a:prstGeom>
          <a:ln w="15875">
            <a:solidFill>
              <a:schemeClr val="accent2">
                <a:lumMod val="7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직선 연결선 164">
            <a:extLst>
              <a:ext uri="{FF2B5EF4-FFF2-40B4-BE49-F238E27FC236}">
                <a16:creationId xmlns:a16="http://schemas.microsoft.com/office/drawing/2014/main" id="{39AC25C0-CA7B-D34F-B9CF-00C6E985BD8C}"/>
              </a:ext>
            </a:extLst>
          </p:cNvPr>
          <p:cNvCxnSpPr/>
          <p:nvPr/>
        </p:nvCxnSpPr>
        <p:spPr>
          <a:xfrm>
            <a:off x="5488176" y="2375660"/>
            <a:ext cx="0" cy="2252586"/>
          </a:xfrm>
          <a:prstGeom prst="line">
            <a:avLst/>
          </a:prstGeom>
          <a:ln w="15875">
            <a:solidFill>
              <a:schemeClr val="accent2">
                <a:lumMod val="7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직선 연결선 165">
            <a:extLst>
              <a:ext uri="{FF2B5EF4-FFF2-40B4-BE49-F238E27FC236}">
                <a16:creationId xmlns:a16="http://schemas.microsoft.com/office/drawing/2014/main" id="{55E02188-7426-3C45-B1EB-A5119F5C23F9}"/>
              </a:ext>
            </a:extLst>
          </p:cNvPr>
          <p:cNvCxnSpPr/>
          <p:nvPr/>
        </p:nvCxnSpPr>
        <p:spPr>
          <a:xfrm>
            <a:off x="2259837" y="2375662"/>
            <a:ext cx="0" cy="2252586"/>
          </a:xfrm>
          <a:prstGeom prst="line">
            <a:avLst/>
          </a:prstGeom>
          <a:ln w="15875">
            <a:solidFill>
              <a:schemeClr val="accent2">
                <a:lumMod val="7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03544496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C0B64D-B249-704A-AB40-CD24AF2F20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H" dirty="0"/>
              <a:t>Read-Retry Operation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6A261A-9E2A-0E4E-9C8A-B7EBF09613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tIns="108000" bIns="108000"/>
          <a:lstStyle/>
          <a:p>
            <a:r>
              <a:rPr lang="en-US" sz="2400" dirty="0"/>
              <a:t>Reads the page </a:t>
            </a:r>
            <a:r>
              <a:rPr lang="en-US" sz="2400" dirty="0">
                <a:solidFill>
                  <a:srgbClr val="C00000"/>
                </a:solidFill>
              </a:rPr>
              <a:t>again</a:t>
            </a:r>
            <a:r>
              <a:rPr lang="en-US" sz="2400" dirty="0"/>
              <a:t> with </a:t>
            </a:r>
            <a:r>
              <a:rPr lang="en-US" sz="2400" dirty="0">
                <a:solidFill>
                  <a:srgbClr val="C00000"/>
                </a:solidFill>
              </a:rPr>
              <a:t>adjusted V</a:t>
            </a:r>
            <a:r>
              <a:rPr lang="en-US" sz="2400" baseline="-25000" dirty="0">
                <a:solidFill>
                  <a:srgbClr val="C00000"/>
                </a:solidFill>
              </a:rPr>
              <a:t>REF</a:t>
            </a:r>
            <a:r>
              <a:rPr lang="en-US" sz="2400" dirty="0">
                <a:solidFill>
                  <a:srgbClr val="C00000"/>
                </a:solidFill>
              </a:rPr>
              <a:t> </a:t>
            </a:r>
            <a:r>
              <a:rPr lang="en-US" sz="2400" dirty="0"/>
              <a:t>values</a:t>
            </a:r>
            <a:endParaRPr lang="en-CH" sz="2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C400A33-446A-F942-9F83-5543CCBC7C7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7</a:t>
            </a:fld>
            <a:endParaRPr lang="en-US" alt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5DE99A2-1AAD-1042-828E-A01561FCCC72}"/>
              </a:ext>
            </a:extLst>
          </p:cNvPr>
          <p:cNvSpPr txBox="1"/>
          <p:nvPr/>
        </p:nvSpPr>
        <p:spPr>
          <a:xfrm>
            <a:off x="6804131" y="3061320"/>
            <a:ext cx="1113758" cy="577108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en-US" altLang="ko-KR" sz="3200" b="1" baseline="-25000" dirty="0">
                <a:latin typeface="Cambria" panose="02040503050406030204" pitchFamily="18" charset="0"/>
                <a:cs typeface="Times New Roman" panose="02020603050405020304" pitchFamily="18" charset="0"/>
              </a:rPr>
              <a:t>…</a:t>
            </a:r>
            <a:endParaRPr lang="ko-KR" altLang="en-US" sz="3200" b="1" baseline="-25000" dirty="0">
              <a:latin typeface="Cambria" panose="020405030504060302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8FE99CB-BDBE-DC4E-AA43-1EB512CA7928}"/>
              </a:ext>
            </a:extLst>
          </p:cNvPr>
          <p:cNvSpPr txBox="1"/>
          <p:nvPr/>
        </p:nvSpPr>
        <p:spPr>
          <a:xfrm rot="16200000">
            <a:off x="-313935" y="3308058"/>
            <a:ext cx="3197657" cy="338554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en-US" altLang="ko-KR" sz="2200" b="1" dirty="0">
                <a:latin typeface="Cambria" panose="02040503050406030204" pitchFamily="18" charset="0"/>
                <a:cs typeface="Times New Roman" panose="02020603050405020304" pitchFamily="18" charset="0"/>
              </a:rPr>
              <a:t>Number of Cells</a:t>
            </a:r>
          </a:p>
        </p:txBody>
      </p:sp>
      <p:cxnSp>
        <p:nvCxnSpPr>
          <p:cNvPr id="7" name="Straight Arrow Connector 59">
            <a:extLst>
              <a:ext uri="{FF2B5EF4-FFF2-40B4-BE49-F238E27FC236}">
                <a16:creationId xmlns:a16="http://schemas.microsoft.com/office/drawing/2014/main" id="{1FBC7F5F-5046-CD48-918C-676FB6DCB1FD}"/>
              </a:ext>
            </a:extLst>
          </p:cNvPr>
          <p:cNvCxnSpPr>
            <a:cxnSpLocks/>
          </p:cNvCxnSpPr>
          <p:nvPr/>
        </p:nvCxnSpPr>
        <p:spPr>
          <a:xfrm flipV="1">
            <a:off x="1526340" y="2269362"/>
            <a:ext cx="0" cy="2350921"/>
          </a:xfrm>
          <a:prstGeom prst="straightConnector1">
            <a:avLst/>
          </a:prstGeom>
          <a:noFill/>
          <a:ln w="19050" cap="flat" cmpd="sng" algn="ctr">
            <a:solidFill>
              <a:schemeClr val="tx1"/>
            </a:solidFill>
            <a:prstDash val="solid"/>
            <a:tailEnd type="triangle" w="lg" len="lg"/>
          </a:ln>
          <a:effectLst/>
        </p:spPr>
      </p:cxnSp>
      <p:sp>
        <p:nvSpPr>
          <p:cNvPr id="8" name="Freeform 32">
            <a:extLst>
              <a:ext uri="{FF2B5EF4-FFF2-40B4-BE49-F238E27FC236}">
                <a16:creationId xmlns:a16="http://schemas.microsoft.com/office/drawing/2014/main" id="{F6A9B713-EF6F-F845-99C7-38A99EA5BA74}"/>
              </a:ext>
            </a:extLst>
          </p:cNvPr>
          <p:cNvSpPr/>
          <p:nvPr/>
        </p:nvSpPr>
        <p:spPr>
          <a:xfrm>
            <a:off x="5572608" y="2268061"/>
            <a:ext cx="1387667" cy="2350921"/>
          </a:xfrm>
          <a:custGeom>
            <a:avLst/>
            <a:gdLst>
              <a:gd name="connsiteX0" fmla="*/ 0 w 3807725"/>
              <a:gd name="connsiteY0" fmla="*/ 1924370 h 1965313"/>
              <a:gd name="connsiteX1" fmla="*/ 1992573 w 3807725"/>
              <a:gd name="connsiteY1" fmla="*/ 35 h 1965313"/>
              <a:gd name="connsiteX2" fmla="*/ 3807725 w 3807725"/>
              <a:gd name="connsiteY2" fmla="*/ 1965313 h 1965313"/>
              <a:gd name="connsiteX0" fmla="*/ 0 w 3807725"/>
              <a:gd name="connsiteY0" fmla="*/ 1924370 h 1965313"/>
              <a:gd name="connsiteX1" fmla="*/ 1992573 w 3807725"/>
              <a:gd name="connsiteY1" fmla="*/ 35 h 1965313"/>
              <a:gd name="connsiteX2" fmla="*/ 3807725 w 3807725"/>
              <a:gd name="connsiteY2" fmla="*/ 1965313 h 1965313"/>
              <a:gd name="connsiteX0" fmla="*/ 0 w 3807725"/>
              <a:gd name="connsiteY0" fmla="*/ 1924370 h 1965313"/>
              <a:gd name="connsiteX1" fmla="*/ 1992573 w 3807725"/>
              <a:gd name="connsiteY1" fmla="*/ 35 h 1965313"/>
              <a:gd name="connsiteX2" fmla="*/ 3807725 w 3807725"/>
              <a:gd name="connsiteY2" fmla="*/ 1965313 h 1965313"/>
              <a:gd name="connsiteX0" fmla="*/ 0 w 3807725"/>
              <a:gd name="connsiteY0" fmla="*/ 1924362 h 1965305"/>
              <a:gd name="connsiteX1" fmla="*/ 1992573 w 3807725"/>
              <a:gd name="connsiteY1" fmla="*/ 27 h 1965305"/>
              <a:gd name="connsiteX2" fmla="*/ 3807725 w 3807725"/>
              <a:gd name="connsiteY2" fmla="*/ 1965305 h 1965305"/>
              <a:gd name="connsiteX0" fmla="*/ 0 w 3807725"/>
              <a:gd name="connsiteY0" fmla="*/ 1924362 h 1965305"/>
              <a:gd name="connsiteX1" fmla="*/ 1992573 w 3807725"/>
              <a:gd name="connsiteY1" fmla="*/ 27 h 1965305"/>
              <a:gd name="connsiteX2" fmla="*/ 3807725 w 3807725"/>
              <a:gd name="connsiteY2" fmla="*/ 1965305 h 1965305"/>
              <a:gd name="connsiteX0" fmla="*/ 0 w 3807725"/>
              <a:gd name="connsiteY0" fmla="*/ 1924361 h 1965304"/>
              <a:gd name="connsiteX1" fmla="*/ 1992573 w 3807725"/>
              <a:gd name="connsiteY1" fmla="*/ 26 h 1965304"/>
              <a:gd name="connsiteX2" fmla="*/ 3807725 w 3807725"/>
              <a:gd name="connsiteY2" fmla="*/ 1965304 h 1965304"/>
              <a:gd name="connsiteX0" fmla="*/ 0 w 3807725"/>
              <a:gd name="connsiteY0" fmla="*/ 1924358 h 1965301"/>
              <a:gd name="connsiteX1" fmla="*/ 1992573 w 3807725"/>
              <a:gd name="connsiteY1" fmla="*/ 23 h 1965301"/>
              <a:gd name="connsiteX2" fmla="*/ 3807725 w 3807725"/>
              <a:gd name="connsiteY2" fmla="*/ 1965301 h 1965301"/>
              <a:gd name="connsiteX0" fmla="*/ 0 w 3807725"/>
              <a:gd name="connsiteY0" fmla="*/ 1924360 h 1965303"/>
              <a:gd name="connsiteX1" fmla="*/ 1992573 w 3807725"/>
              <a:gd name="connsiteY1" fmla="*/ 25 h 1965303"/>
              <a:gd name="connsiteX2" fmla="*/ 3807725 w 3807725"/>
              <a:gd name="connsiteY2" fmla="*/ 1965303 h 1965303"/>
              <a:gd name="connsiteX0" fmla="*/ 0 w 3784113"/>
              <a:gd name="connsiteY0" fmla="*/ 1951633 h 1965281"/>
              <a:gd name="connsiteX1" fmla="*/ 1968961 w 3784113"/>
              <a:gd name="connsiteY1" fmla="*/ 3 h 1965281"/>
              <a:gd name="connsiteX2" fmla="*/ 3784113 w 3784113"/>
              <a:gd name="connsiteY2" fmla="*/ 1965281 h 1965281"/>
              <a:gd name="connsiteX0" fmla="*/ 0 w 3784113"/>
              <a:gd name="connsiteY0" fmla="*/ 1965277 h 1965278"/>
              <a:gd name="connsiteX1" fmla="*/ 1968961 w 3784113"/>
              <a:gd name="connsiteY1" fmla="*/ 0 h 1965278"/>
              <a:gd name="connsiteX2" fmla="*/ 3784113 w 3784113"/>
              <a:gd name="connsiteY2" fmla="*/ 1965278 h 1965278"/>
              <a:gd name="connsiteX0" fmla="*/ 0 w 3784113"/>
              <a:gd name="connsiteY0" fmla="*/ 1965277 h 1965278"/>
              <a:gd name="connsiteX1" fmla="*/ 1968961 w 3784113"/>
              <a:gd name="connsiteY1" fmla="*/ 0 h 1965278"/>
              <a:gd name="connsiteX2" fmla="*/ 3784113 w 3784113"/>
              <a:gd name="connsiteY2" fmla="*/ 1965278 h 1965278"/>
              <a:gd name="connsiteX0" fmla="*/ 0 w 3784113"/>
              <a:gd name="connsiteY0" fmla="*/ 1965277 h 1965278"/>
              <a:gd name="connsiteX1" fmla="*/ 1968961 w 3784113"/>
              <a:gd name="connsiteY1" fmla="*/ 0 h 1965278"/>
              <a:gd name="connsiteX2" fmla="*/ 3784113 w 3784113"/>
              <a:gd name="connsiteY2" fmla="*/ 1965278 h 1965278"/>
              <a:gd name="connsiteX0" fmla="*/ 0 w 3784113"/>
              <a:gd name="connsiteY0" fmla="*/ 1965277 h 1965278"/>
              <a:gd name="connsiteX1" fmla="*/ 1968961 w 3784113"/>
              <a:gd name="connsiteY1" fmla="*/ 0 h 1965278"/>
              <a:gd name="connsiteX2" fmla="*/ 3784113 w 3784113"/>
              <a:gd name="connsiteY2" fmla="*/ 1965278 h 19652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784113" h="1965278">
                <a:moveTo>
                  <a:pt x="0" y="1965277"/>
                </a:moveTo>
                <a:cubicBezTo>
                  <a:pt x="234630" y="1392071"/>
                  <a:pt x="724317" y="0"/>
                  <a:pt x="1968961" y="0"/>
                </a:cubicBezTo>
                <a:cubicBezTo>
                  <a:pt x="3213605" y="0"/>
                  <a:pt x="3584157" y="1405720"/>
                  <a:pt x="3784113" y="1965278"/>
                </a:cubicBezTo>
              </a:path>
            </a:pathLst>
          </a:custGeom>
          <a:noFill/>
          <a:ln w="19050" cap="flat" cmpd="sng" algn="ctr">
            <a:solidFill>
              <a:schemeClr val="bg1">
                <a:lumMod val="75000"/>
              </a:schemeClr>
            </a:solidFill>
            <a:prstDash val="dash"/>
          </a:ln>
          <a:effectLst/>
        </p:spPr>
        <p:txBody>
          <a:bodyPr rtlCol="0" anchor="ctr"/>
          <a:lstStyle/>
          <a:p>
            <a:pPr algn="ctr" latinLnBrk="0">
              <a:defRPr/>
            </a:pPr>
            <a:endParaRPr lang="en-US" sz="1600" kern="0" dirty="0">
              <a:solidFill>
                <a:srgbClr val="0070C0"/>
              </a:solidFill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Freeform 32">
            <a:extLst>
              <a:ext uri="{FF2B5EF4-FFF2-40B4-BE49-F238E27FC236}">
                <a16:creationId xmlns:a16="http://schemas.microsoft.com/office/drawing/2014/main" id="{49EF4EFD-FD2E-1A42-AA8F-5E87FC1B6269}"/>
              </a:ext>
            </a:extLst>
          </p:cNvPr>
          <p:cNvSpPr/>
          <p:nvPr/>
        </p:nvSpPr>
        <p:spPr>
          <a:xfrm>
            <a:off x="3962876" y="2268061"/>
            <a:ext cx="1387667" cy="2350921"/>
          </a:xfrm>
          <a:custGeom>
            <a:avLst/>
            <a:gdLst>
              <a:gd name="connsiteX0" fmla="*/ 0 w 3807725"/>
              <a:gd name="connsiteY0" fmla="*/ 1924370 h 1965313"/>
              <a:gd name="connsiteX1" fmla="*/ 1992573 w 3807725"/>
              <a:gd name="connsiteY1" fmla="*/ 35 h 1965313"/>
              <a:gd name="connsiteX2" fmla="*/ 3807725 w 3807725"/>
              <a:gd name="connsiteY2" fmla="*/ 1965313 h 1965313"/>
              <a:gd name="connsiteX0" fmla="*/ 0 w 3807725"/>
              <a:gd name="connsiteY0" fmla="*/ 1924370 h 1965313"/>
              <a:gd name="connsiteX1" fmla="*/ 1992573 w 3807725"/>
              <a:gd name="connsiteY1" fmla="*/ 35 h 1965313"/>
              <a:gd name="connsiteX2" fmla="*/ 3807725 w 3807725"/>
              <a:gd name="connsiteY2" fmla="*/ 1965313 h 1965313"/>
              <a:gd name="connsiteX0" fmla="*/ 0 w 3807725"/>
              <a:gd name="connsiteY0" fmla="*/ 1924370 h 1965313"/>
              <a:gd name="connsiteX1" fmla="*/ 1992573 w 3807725"/>
              <a:gd name="connsiteY1" fmla="*/ 35 h 1965313"/>
              <a:gd name="connsiteX2" fmla="*/ 3807725 w 3807725"/>
              <a:gd name="connsiteY2" fmla="*/ 1965313 h 1965313"/>
              <a:gd name="connsiteX0" fmla="*/ 0 w 3807725"/>
              <a:gd name="connsiteY0" fmla="*/ 1924362 h 1965305"/>
              <a:gd name="connsiteX1" fmla="*/ 1992573 w 3807725"/>
              <a:gd name="connsiteY1" fmla="*/ 27 h 1965305"/>
              <a:gd name="connsiteX2" fmla="*/ 3807725 w 3807725"/>
              <a:gd name="connsiteY2" fmla="*/ 1965305 h 1965305"/>
              <a:gd name="connsiteX0" fmla="*/ 0 w 3807725"/>
              <a:gd name="connsiteY0" fmla="*/ 1924362 h 1965305"/>
              <a:gd name="connsiteX1" fmla="*/ 1992573 w 3807725"/>
              <a:gd name="connsiteY1" fmla="*/ 27 h 1965305"/>
              <a:gd name="connsiteX2" fmla="*/ 3807725 w 3807725"/>
              <a:gd name="connsiteY2" fmla="*/ 1965305 h 1965305"/>
              <a:gd name="connsiteX0" fmla="*/ 0 w 3807725"/>
              <a:gd name="connsiteY0" fmla="*/ 1924361 h 1965304"/>
              <a:gd name="connsiteX1" fmla="*/ 1992573 w 3807725"/>
              <a:gd name="connsiteY1" fmla="*/ 26 h 1965304"/>
              <a:gd name="connsiteX2" fmla="*/ 3807725 w 3807725"/>
              <a:gd name="connsiteY2" fmla="*/ 1965304 h 1965304"/>
              <a:gd name="connsiteX0" fmla="*/ 0 w 3807725"/>
              <a:gd name="connsiteY0" fmla="*/ 1924358 h 1965301"/>
              <a:gd name="connsiteX1" fmla="*/ 1992573 w 3807725"/>
              <a:gd name="connsiteY1" fmla="*/ 23 h 1965301"/>
              <a:gd name="connsiteX2" fmla="*/ 3807725 w 3807725"/>
              <a:gd name="connsiteY2" fmla="*/ 1965301 h 1965301"/>
              <a:gd name="connsiteX0" fmla="*/ 0 w 3807725"/>
              <a:gd name="connsiteY0" fmla="*/ 1924360 h 1965303"/>
              <a:gd name="connsiteX1" fmla="*/ 1992573 w 3807725"/>
              <a:gd name="connsiteY1" fmla="*/ 25 h 1965303"/>
              <a:gd name="connsiteX2" fmla="*/ 3807725 w 3807725"/>
              <a:gd name="connsiteY2" fmla="*/ 1965303 h 1965303"/>
              <a:gd name="connsiteX0" fmla="*/ 0 w 3784113"/>
              <a:gd name="connsiteY0" fmla="*/ 1951633 h 1965281"/>
              <a:gd name="connsiteX1" fmla="*/ 1968961 w 3784113"/>
              <a:gd name="connsiteY1" fmla="*/ 3 h 1965281"/>
              <a:gd name="connsiteX2" fmla="*/ 3784113 w 3784113"/>
              <a:gd name="connsiteY2" fmla="*/ 1965281 h 1965281"/>
              <a:gd name="connsiteX0" fmla="*/ 0 w 3784113"/>
              <a:gd name="connsiteY0" fmla="*/ 1965277 h 1965278"/>
              <a:gd name="connsiteX1" fmla="*/ 1968961 w 3784113"/>
              <a:gd name="connsiteY1" fmla="*/ 0 h 1965278"/>
              <a:gd name="connsiteX2" fmla="*/ 3784113 w 3784113"/>
              <a:gd name="connsiteY2" fmla="*/ 1965278 h 1965278"/>
              <a:gd name="connsiteX0" fmla="*/ 0 w 3784113"/>
              <a:gd name="connsiteY0" fmla="*/ 1965277 h 1965278"/>
              <a:gd name="connsiteX1" fmla="*/ 1968961 w 3784113"/>
              <a:gd name="connsiteY1" fmla="*/ 0 h 1965278"/>
              <a:gd name="connsiteX2" fmla="*/ 3784113 w 3784113"/>
              <a:gd name="connsiteY2" fmla="*/ 1965278 h 1965278"/>
              <a:gd name="connsiteX0" fmla="*/ 0 w 3784113"/>
              <a:gd name="connsiteY0" fmla="*/ 1965277 h 1965278"/>
              <a:gd name="connsiteX1" fmla="*/ 1968961 w 3784113"/>
              <a:gd name="connsiteY1" fmla="*/ 0 h 1965278"/>
              <a:gd name="connsiteX2" fmla="*/ 3784113 w 3784113"/>
              <a:gd name="connsiteY2" fmla="*/ 1965278 h 1965278"/>
              <a:gd name="connsiteX0" fmla="*/ 0 w 3784113"/>
              <a:gd name="connsiteY0" fmla="*/ 1965277 h 1965278"/>
              <a:gd name="connsiteX1" fmla="*/ 1968961 w 3784113"/>
              <a:gd name="connsiteY1" fmla="*/ 0 h 1965278"/>
              <a:gd name="connsiteX2" fmla="*/ 3784113 w 3784113"/>
              <a:gd name="connsiteY2" fmla="*/ 1965278 h 19652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784113" h="1965278">
                <a:moveTo>
                  <a:pt x="0" y="1965277"/>
                </a:moveTo>
                <a:cubicBezTo>
                  <a:pt x="234630" y="1392071"/>
                  <a:pt x="724317" y="0"/>
                  <a:pt x="1968961" y="0"/>
                </a:cubicBezTo>
                <a:cubicBezTo>
                  <a:pt x="3213605" y="0"/>
                  <a:pt x="3584157" y="1405720"/>
                  <a:pt x="3784113" y="1965278"/>
                </a:cubicBezTo>
              </a:path>
            </a:pathLst>
          </a:custGeom>
          <a:noFill/>
          <a:ln w="19050" cap="flat" cmpd="sng" algn="ctr">
            <a:solidFill>
              <a:schemeClr val="bg1">
                <a:lumMod val="75000"/>
              </a:schemeClr>
            </a:solidFill>
            <a:prstDash val="dash"/>
          </a:ln>
          <a:effectLst/>
        </p:spPr>
        <p:txBody>
          <a:bodyPr rtlCol="0" anchor="ctr"/>
          <a:lstStyle/>
          <a:p>
            <a:pPr algn="ctr" latinLnBrk="0">
              <a:defRPr/>
            </a:pPr>
            <a:endParaRPr lang="en-US" sz="1600" kern="0" dirty="0">
              <a:solidFill>
                <a:srgbClr val="0070C0"/>
              </a:solidFill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BB7AAFD-C3A3-6E4D-8317-F0D9CAC198D3}"/>
              </a:ext>
            </a:extLst>
          </p:cNvPr>
          <p:cNvSpPr txBox="1"/>
          <p:nvPr/>
        </p:nvSpPr>
        <p:spPr>
          <a:xfrm>
            <a:off x="4064827" y="3698640"/>
            <a:ext cx="1158328" cy="677108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en-US" altLang="ko-KR" sz="2200" b="1" dirty="0">
                <a:latin typeface="Cambria" panose="02040503050406030204" pitchFamily="18" charset="0"/>
                <a:cs typeface="Times New Roman" panose="02020603050405020304" pitchFamily="18" charset="0"/>
              </a:rPr>
              <a:t>P</a:t>
            </a:r>
            <a:r>
              <a:rPr lang="en-US" altLang="ko-KR" sz="2200" b="1" i="1" dirty="0">
                <a:latin typeface="Cambria" panose="02040503050406030204" pitchFamily="18" charset="0"/>
                <a:cs typeface="Times New Roman" panose="02020603050405020304" pitchFamily="18" charset="0"/>
              </a:rPr>
              <a:t>x</a:t>
            </a:r>
            <a:br>
              <a:rPr lang="en-US" altLang="ko-KR" sz="2200" b="1" i="1" dirty="0">
                <a:latin typeface="Cambria" panose="02040503050406030204" pitchFamily="18" charset="0"/>
                <a:cs typeface="Times New Roman" panose="02020603050405020304" pitchFamily="18" charset="0"/>
              </a:rPr>
            </a:br>
            <a:r>
              <a:rPr lang="en-US" altLang="ko-KR" sz="2200" b="1" dirty="0">
                <a:latin typeface="Cambria" panose="02040503050406030204" pitchFamily="18" charset="0"/>
                <a:cs typeface="Times New Roman" panose="02020603050405020304" pitchFamily="18" charset="0"/>
              </a:rPr>
              <a:t>state</a:t>
            </a:r>
            <a:endParaRPr lang="ko-KR" altLang="en-US" sz="2200" b="1" baseline="-25000" dirty="0">
              <a:latin typeface="Cambria" panose="020405030504060302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Freeform 32">
            <a:extLst>
              <a:ext uri="{FF2B5EF4-FFF2-40B4-BE49-F238E27FC236}">
                <a16:creationId xmlns:a16="http://schemas.microsoft.com/office/drawing/2014/main" id="{01B8C6FC-163F-B241-A5F2-C8E28EB62750}"/>
              </a:ext>
            </a:extLst>
          </p:cNvPr>
          <p:cNvSpPr/>
          <p:nvPr/>
        </p:nvSpPr>
        <p:spPr>
          <a:xfrm>
            <a:off x="2332007" y="2268061"/>
            <a:ext cx="1387667" cy="2350921"/>
          </a:xfrm>
          <a:custGeom>
            <a:avLst/>
            <a:gdLst>
              <a:gd name="connsiteX0" fmla="*/ 0 w 3807725"/>
              <a:gd name="connsiteY0" fmla="*/ 1924370 h 1965313"/>
              <a:gd name="connsiteX1" fmla="*/ 1992573 w 3807725"/>
              <a:gd name="connsiteY1" fmla="*/ 35 h 1965313"/>
              <a:gd name="connsiteX2" fmla="*/ 3807725 w 3807725"/>
              <a:gd name="connsiteY2" fmla="*/ 1965313 h 1965313"/>
              <a:gd name="connsiteX0" fmla="*/ 0 w 3807725"/>
              <a:gd name="connsiteY0" fmla="*/ 1924370 h 1965313"/>
              <a:gd name="connsiteX1" fmla="*/ 1992573 w 3807725"/>
              <a:gd name="connsiteY1" fmla="*/ 35 h 1965313"/>
              <a:gd name="connsiteX2" fmla="*/ 3807725 w 3807725"/>
              <a:gd name="connsiteY2" fmla="*/ 1965313 h 1965313"/>
              <a:gd name="connsiteX0" fmla="*/ 0 w 3807725"/>
              <a:gd name="connsiteY0" fmla="*/ 1924370 h 1965313"/>
              <a:gd name="connsiteX1" fmla="*/ 1992573 w 3807725"/>
              <a:gd name="connsiteY1" fmla="*/ 35 h 1965313"/>
              <a:gd name="connsiteX2" fmla="*/ 3807725 w 3807725"/>
              <a:gd name="connsiteY2" fmla="*/ 1965313 h 1965313"/>
              <a:gd name="connsiteX0" fmla="*/ 0 w 3807725"/>
              <a:gd name="connsiteY0" fmla="*/ 1924362 h 1965305"/>
              <a:gd name="connsiteX1" fmla="*/ 1992573 w 3807725"/>
              <a:gd name="connsiteY1" fmla="*/ 27 h 1965305"/>
              <a:gd name="connsiteX2" fmla="*/ 3807725 w 3807725"/>
              <a:gd name="connsiteY2" fmla="*/ 1965305 h 1965305"/>
              <a:gd name="connsiteX0" fmla="*/ 0 w 3807725"/>
              <a:gd name="connsiteY0" fmla="*/ 1924362 h 1965305"/>
              <a:gd name="connsiteX1" fmla="*/ 1992573 w 3807725"/>
              <a:gd name="connsiteY1" fmla="*/ 27 h 1965305"/>
              <a:gd name="connsiteX2" fmla="*/ 3807725 w 3807725"/>
              <a:gd name="connsiteY2" fmla="*/ 1965305 h 1965305"/>
              <a:gd name="connsiteX0" fmla="*/ 0 w 3807725"/>
              <a:gd name="connsiteY0" fmla="*/ 1924361 h 1965304"/>
              <a:gd name="connsiteX1" fmla="*/ 1992573 w 3807725"/>
              <a:gd name="connsiteY1" fmla="*/ 26 h 1965304"/>
              <a:gd name="connsiteX2" fmla="*/ 3807725 w 3807725"/>
              <a:gd name="connsiteY2" fmla="*/ 1965304 h 1965304"/>
              <a:gd name="connsiteX0" fmla="*/ 0 w 3807725"/>
              <a:gd name="connsiteY0" fmla="*/ 1924358 h 1965301"/>
              <a:gd name="connsiteX1" fmla="*/ 1992573 w 3807725"/>
              <a:gd name="connsiteY1" fmla="*/ 23 h 1965301"/>
              <a:gd name="connsiteX2" fmla="*/ 3807725 w 3807725"/>
              <a:gd name="connsiteY2" fmla="*/ 1965301 h 1965301"/>
              <a:gd name="connsiteX0" fmla="*/ 0 w 3807725"/>
              <a:gd name="connsiteY0" fmla="*/ 1924360 h 1965303"/>
              <a:gd name="connsiteX1" fmla="*/ 1992573 w 3807725"/>
              <a:gd name="connsiteY1" fmla="*/ 25 h 1965303"/>
              <a:gd name="connsiteX2" fmla="*/ 3807725 w 3807725"/>
              <a:gd name="connsiteY2" fmla="*/ 1965303 h 1965303"/>
              <a:gd name="connsiteX0" fmla="*/ 0 w 3784113"/>
              <a:gd name="connsiteY0" fmla="*/ 1951633 h 1965281"/>
              <a:gd name="connsiteX1" fmla="*/ 1968961 w 3784113"/>
              <a:gd name="connsiteY1" fmla="*/ 3 h 1965281"/>
              <a:gd name="connsiteX2" fmla="*/ 3784113 w 3784113"/>
              <a:gd name="connsiteY2" fmla="*/ 1965281 h 1965281"/>
              <a:gd name="connsiteX0" fmla="*/ 0 w 3784113"/>
              <a:gd name="connsiteY0" fmla="*/ 1965277 h 1965278"/>
              <a:gd name="connsiteX1" fmla="*/ 1968961 w 3784113"/>
              <a:gd name="connsiteY1" fmla="*/ 0 h 1965278"/>
              <a:gd name="connsiteX2" fmla="*/ 3784113 w 3784113"/>
              <a:gd name="connsiteY2" fmla="*/ 1965278 h 1965278"/>
              <a:gd name="connsiteX0" fmla="*/ 0 w 3784113"/>
              <a:gd name="connsiteY0" fmla="*/ 1965277 h 1965278"/>
              <a:gd name="connsiteX1" fmla="*/ 1968961 w 3784113"/>
              <a:gd name="connsiteY1" fmla="*/ 0 h 1965278"/>
              <a:gd name="connsiteX2" fmla="*/ 3784113 w 3784113"/>
              <a:gd name="connsiteY2" fmla="*/ 1965278 h 1965278"/>
              <a:gd name="connsiteX0" fmla="*/ 0 w 3784113"/>
              <a:gd name="connsiteY0" fmla="*/ 1965277 h 1965278"/>
              <a:gd name="connsiteX1" fmla="*/ 1968961 w 3784113"/>
              <a:gd name="connsiteY1" fmla="*/ 0 h 1965278"/>
              <a:gd name="connsiteX2" fmla="*/ 3784113 w 3784113"/>
              <a:gd name="connsiteY2" fmla="*/ 1965278 h 1965278"/>
              <a:gd name="connsiteX0" fmla="*/ 0 w 3784113"/>
              <a:gd name="connsiteY0" fmla="*/ 1965277 h 1965278"/>
              <a:gd name="connsiteX1" fmla="*/ 1968961 w 3784113"/>
              <a:gd name="connsiteY1" fmla="*/ 0 h 1965278"/>
              <a:gd name="connsiteX2" fmla="*/ 3784113 w 3784113"/>
              <a:gd name="connsiteY2" fmla="*/ 1965278 h 19652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784113" h="1965278">
                <a:moveTo>
                  <a:pt x="0" y="1965277"/>
                </a:moveTo>
                <a:cubicBezTo>
                  <a:pt x="234630" y="1392071"/>
                  <a:pt x="724317" y="0"/>
                  <a:pt x="1968961" y="0"/>
                </a:cubicBezTo>
                <a:cubicBezTo>
                  <a:pt x="3213605" y="0"/>
                  <a:pt x="3584157" y="1405720"/>
                  <a:pt x="3784113" y="1965278"/>
                </a:cubicBezTo>
              </a:path>
            </a:pathLst>
          </a:custGeom>
          <a:noFill/>
          <a:ln w="19050" cap="flat" cmpd="sng" algn="ctr">
            <a:solidFill>
              <a:schemeClr val="bg1">
                <a:lumMod val="75000"/>
              </a:schemeClr>
            </a:solidFill>
            <a:prstDash val="dash"/>
          </a:ln>
          <a:effectLst/>
        </p:spPr>
        <p:txBody>
          <a:bodyPr rtlCol="0" anchor="ctr"/>
          <a:lstStyle/>
          <a:p>
            <a:pPr algn="ctr" latinLnBrk="0">
              <a:defRPr/>
            </a:pPr>
            <a:endParaRPr lang="en-US" sz="1600" kern="0" dirty="0">
              <a:solidFill>
                <a:srgbClr val="0070C0"/>
              </a:solidFill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289C780-FBF7-B64C-918B-F865FC00384A}"/>
              </a:ext>
            </a:extLst>
          </p:cNvPr>
          <p:cNvSpPr txBox="1"/>
          <p:nvPr/>
        </p:nvSpPr>
        <p:spPr>
          <a:xfrm>
            <a:off x="2424789" y="3698640"/>
            <a:ext cx="1158328" cy="677108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en-US" altLang="ko-KR" sz="2200" b="1" dirty="0">
                <a:latin typeface="Cambria" panose="02040503050406030204" pitchFamily="18" charset="0"/>
                <a:cs typeface="Times New Roman" panose="02020603050405020304" pitchFamily="18" charset="0"/>
              </a:rPr>
              <a:t>P(</a:t>
            </a:r>
            <a:r>
              <a:rPr lang="en-US" altLang="ko-KR" sz="2200" b="1" i="1" dirty="0">
                <a:latin typeface="Cambria" panose="02040503050406030204" pitchFamily="18" charset="0"/>
                <a:cs typeface="Times New Roman" panose="02020603050405020304" pitchFamily="18" charset="0"/>
              </a:rPr>
              <a:t>x-1</a:t>
            </a:r>
            <a:r>
              <a:rPr lang="en-US" altLang="ko-KR" sz="2200" b="1" dirty="0">
                <a:latin typeface="Cambria" panose="02040503050406030204" pitchFamily="18" charset="0"/>
                <a:cs typeface="Times New Roman" panose="02020603050405020304" pitchFamily="18" charset="0"/>
              </a:rPr>
              <a:t>)</a:t>
            </a:r>
            <a:br>
              <a:rPr lang="en-US" altLang="ko-KR" sz="2200" b="1" i="1" dirty="0">
                <a:latin typeface="Cambria" panose="02040503050406030204" pitchFamily="18" charset="0"/>
                <a:cs typeface="Times New Roman" panose="02020603050405020304" pitchFamily="18" charset="0"/>
              </a:rPr>
            </a:br>
            <a:r>
              <a:rPr lang="en-US" altLang="ko-KR" sz="2200" b="1" dirty="0">
                <a:latin typeface="Cambria" panose="02040503050406030204" pitchFamily="18" charset="0"/>
                <a:cs typeface="Times New Roman" panose="02020603050405020304" pitchFamily="18" charset="0"/>
              </a:rPr>
              <a:t>state</a:t>
            </a:r>
            <a:endParaRPr lang="ko-KR" altLang="en-US" sz="2200" b="1" baseline="-25000" dirty="0">
              <a:latin typeface="Cambria" panose="020405030504060302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3" name="Straight Arrow Connector 78">
            <a:extLst>
              <a:ext uri="{FF2B5EF4-FFF2-40B4-BE49-F238E27FC236}">
                <a16:creationId xmlns:a16="http://schemas.microsoft.com/office/drawing/2014/main" id="{A4D20741-55FB-1C47-8674-6A1857297F20}"/>
              </a:ext>
            </a:extLst>
          </p:cNvPr>
          <p:cNvCxnSpPr>
            <a:cxnSpLocks/>
          </p:cNvCxnSpPr>
          <p:nvPr/>
        </p:nvCxnSpPr>
        <p:spPr>
          <a:xfrm>
            <a:off x="1515199" y="4622663"/>
            <a:ext cx="6224109" cy="0"/>
          </a:xfrm>
          <a:prstGeom prst="straightConnector1">
            <a:avLst/>
          </a:prstGeom>
          <a:noFill/>
          <a:ln w="19050" cap="flat" cmpd="sng" algn="ctr">
            <a:solidFill>
              <a:schemeClr val="tx1"/>
            </a:solidFill>
            <a:prstDash val="solid"/>
            <a:tailEnd type="triangle" w="lg" len="lg"/>
          </a:ln>
          <a:effectLst/>
        </p:spPr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79DA3F62-3A0D-9B44-A975-8653C70C7C98}"/>
              </a:ext>
            </a:extLst>
          </p:cNvPr>
          <p:cNvSpPr txBox="1"/>
          <p:nvPr/>
        </p:nvSpPr>
        <p:spPr>
          <a:xfrm>
            <a:off x="1292601" y="3061320"/>
            <a:ext cx="1158328" cy="577108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en-US" altLang="ko-KR" sz="3200" b="1" baseline="-25000" dirty="0">
                <a:latin typeface="Cambria" panose="02040503050406030204" pitchFamily="18" charset="0"/>
                <a:cs typeface="Times New Roman" panose="02020603050405020304" pitchFamily="18" charset="0"/>
              </a:rPr>
              <a:t>…</a:t>
            </a:r>
            <a:endParaRPr lang="ko-KR" altLang="en-US" sz="3200" b="1" baseline="-25000" dirty="0">
              <a:latin typeface="Cambria" panose="020405030504060302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B5BF18E4-00DF-7D43-B025-B7D6E1F4F6AE}"/>
              </a:ext>
            </a:extLst>
          </p:cNvPr>
          <p:cNvSpPr txBox="1"/>
          <p:nvPr/>
        </p:nvSpPr>
        <p:spPr>
          <a:xfrm>
            <a:off x="5765893" y="3685250"/>
            <a:ext cx="1038238" cy="677108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en-US" altLang="ko-KR" sz="2200" b="1" dirty="0">
                <a:latin typeface="Cambria" panose="02040503050406030204" pitchFamily="18" charset="0"/>
                <a:cs typeface="Times New Roman" panose="02020603050405020304" pitchFamily="18" charset="0"/>
              </a:rPr>
              <a:t>P(</a:t>
            </a:r>
            <a:r>
              <a:rPr lang="en-US" altLang="ko-KR" sz="2200" b="1" i="1" dirty="0">
                <a:latin typeface="Cambria" panose="02040503050406030204" pitchFamily="18" charset="0"/>
                <a:cs typeface="Times New Roman" panose="02020603050405020304" pitchFamily="18" charset="0"/>
              </a:rPr>
              <a:t>x+1</a:t>
            </a:r>
            <a:r>
              <a:rPr lang="en-US" altLang="ko-KR" sz="2200" b="1" dirty="0">
                <a:latin typeface="Cambria" panose="02040503050406030204" pitchFamily="18" charset="0"/>
                <a:cs typeface="Times New Roman" panose="02020603050405020304" pitchFamily="18" charset="0"/>
              </a:rPr>
              <a:t>)</a:t>
            </a:r>
            <a:br>
              <a:rPr lang="en-US" altLang="ko-KR" sz="2200" b="1" i="1" dirty="0">
                <a:latin typeface="Cambria" panose="02040503050406030204" pitchFamily="18" charset="0"/>
                <a:cs typeface="Times New Roman" panose="02020603050405020304" pitchFamily="18" charset="0"/>
              </a:rPr>
            </a:br>
            <a:r>
              <a:rPr lang="en-US" altLang="ko-KR" sz="2200" b="1" dirty="0">
                <a:latin typeface="Cambria" panose="02040503050406030204" pitchFamily="18" charset="0"/>
                <a:cs typeface="Times New Roman" panose="02020603050405020304" pitchFamily="18" charset="0"/>
              </a:rPr>
              <a:t>state</a:t>
            </a:r>
            <a:endParaRPr lang="ko-KR" altLang="en-US" sz="2200" b="1" baseline="-25000" dirty="0">
              <a:latin typeface="Cambria" panose="020405030504060302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16" name="그룹 93">
            <a:extLst>
              <a:ext uri="{FF2B5EF4-FFF2-40B4-BE49-F238E27FC236}">
                <a16:creationId xmlns:a16="http://schemas.microsoft.com/office/drawing/2014/main" id="{6F65D3EE-C45A-9346-A974-8B8AAAFD4418}"/>
              </a:ext>
            </a:extLst>
          </p:cNvPr>
          <p:cNvGrpSpPr/>
          <p:nvPr/>
        </p:nvGrpSpPr>
        <p:grpSpPr>
          <a:xfrm>
            <a:off x="2998016" y="1933945"/>
            <a:ext cx="1590176" cy="381451"/>
            <a:chOff x="4245096" y="1920152"/>
            <a:chExt cx="898521" cy="226540"/>
          </a:xfrm>
        </p:grpSpPr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1155455B-48A9-1247-AF46-391ECF465D25}"/>
                </a:ext>
              </a:extLst>
            </p:cNvPr>
            <p:cNvSpPr txBox="1"/>
            <p:nvPr/>
          </p:nvSpPr>
          <p:spPr>
            <a:xfrm>
              <a:off x="4245096" y="1920152"/>
              <a:ext cx="368967" cy="201064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algn="ctr"/>
              <a:r>
                <a:rPr lang="en-US" altLang="ko-KR" sz="2200" b="1" dirty="0">
                  <a:solidFill>
                    <a:schemeClr val="bg1">
                      <a:lumMod val="75000"/>
                    </a:schemeClr>
                  </a:solidFill>
                  <a:latin typeface="Cambria" panose="02040503050406030204" pitchFamily="18" charset="0"/>
                  <a:cs typeface="Times New Roman" panose="02020603050405020304" pitchFamily="18" charset="0"/>
                </a:rPr>
                <a:t>V</a:t>
              </a:r>
              <a:endParaRPr lang="ko-KR" altLang="en-US" sz="2200" b="1" baseline="-25000" dirty="0">
                <a:solidFill>
                  <a:schemeClr val="bg1">
                    <a:lumMod val="75000"/>
                  </a:schemeClr>
                </a:solidFill>
                <a:latin typeface="Cambria" panose="020405030504060302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CEA03CF0-5916-B04A-82F3-8B8E88BFD44C}"/>
                </a:ext>
              </a:extLst>
            </p:cNvPr>
            <p:cNvSpPr txBox="1"/>
            <p:nvPr/>
          </p:nvSpPr>
          <p:spPr>
            <a:xfrm>
              <a:off x="4492525" y="2000464"/>
              <a:ext cx="651092" cy="146228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r>
                <a:rPr lang="en-US" altLang="ko-KR" sz="1600" b="1" dirty="0">
                  <a:solidFill>
                    <a:schemeClr val="bg1">
                      <a:lumMod val="75000"/>
                    </a:schemeClr>
                  </a:solidFill>
                  <a:latin typeface="Cambria" panose="02040503050406030204" pitchFamily="18" charset="0"/>
                  <a:cs typeface="Times New Roman" panose="02020603050405020304" pitchFamily="18" charset="0"/>
                </a:rPr>
                <a:t>REF(</a:t>
              </a:r>
              <a:r>
                <a:rPr lang="en-US" altLang="ko-KR" sz="1600" b="1" i="1" dirty="0">
                  <a:solidFill>
                    <a:schemeClr val="bg1">
                      <a:lumMod val="75000"/>
                    </a:schemeClr>
                  </a:solidFill>
                  <a:latin typeface="Cambria" panose="02040503050406030204" pitchFamily="18" charset="0"/>
                  <a:cs typeface="Times New Roman" panose="02020603050405020304" pitchFamily="18" charset="0"/>
                </a:rPr>
                <a:t>x-1</a:t>
              </a:r>
              <a:r>
                <a:rPr lang="en-US" altLang="ko-KR" sz="1600" b="1" dirty="0">
                  <a:solidFill>
                    <a:schemeClr val="bg1">
                      <a:lumMod val="75000"/>
                    </a:schemeClr>
                  </a:solidFill>
                  <a:latin typeface="Cambria" panose="02040503050406030204" pitchFamily="18" charset="0"/>
                  <a:cs typeface="Times New Roman" panose="02020603050405020304" pitchFamily="18" charset="0"/>
                </a:rPr>
                <a:t>)</a:t>
              </a:r>
              <a:endParaRPr lang="ko-KR" altLang="en-US" sz="1600" b="1" dirty="0">
                <a:solidFill>
                  <a:schemeClr val="bg1">
                    <a:lumMod val="75000"/>
                  </a:schemeClr>
                </a:solidFill>
                <a:latin typeface="Cambria" panose="020405030504060302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19" name="그룹 99">
            <a:extLst>
              <a:ext uri="{FF2B5EF4-FFF2-40B4-BE49-F238E27FC236}">
                <a16:creationId xmlns:a16="http://schemas.microsoft.com/office/drawing/2014/main" id="{9D559159-0E40-004E-B0D7-FA19FD886877}"/>
              </a:ext>
            </a:extLst>
          </p:cNvPr>
          <p:cNvGrpSpPr/>
          <p:nvPr/>
        </p:nvGrpSpPr>
        <p:grpSpPr>
          <a:xfrm>
            <a:off x="4899966" y="1933945"/>
            <a:ext cx="1590176" cy="381451"/>
            <a:chOff x="4245096" y="1920152"/>
            <a:chExt cx="898521" cy="226540"/>
          </a:xfrm>
        </p:grpSpPr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9D505EDC-7B1D-254D-B713-0C7A45E1292E}"/>
                </a:ext>
              </a:extLst>
            </p:cNvPr>
            <p:cNvSpPr txBox="1"/>
            <p:nvPr/>
          </p:nvSpPr>
          <p:spPr>
            <a:xfrm>
              <a:off x="4245096" y="1920152"/>
              <a:ext cx="368967" cy="201064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algn="ctr"/>
              <a:r>
                <a:rPr lang="en-US" altLang="ko-KR" sz="2200" b="1" dirty="0">
                  <a:solidFill>
                    <a:schemeClr val="bg1">
                      <a:lumMod val="75000"/>
                    </a:schemeClr>
                  </a:solidFill>
                  <a:latin typeface="Cambria" panose="02040503050406030204" pitchFamily="18" charset="0"/>
                  <a:cs typeface="Times New Roman" panose="02020603050405020304" pitchFamily="18" charset="0"/>
                </a:rPr>
                <a:t>V</a:t>
              </a:r>
              <a:endParaRPr lang="ko-KR" altLang="en-US" sz="2200" b="1" baseline="-25000" dirty="0">
                <a:solidFill>
                  <a:schemeClr val="bg1">
                    <a:lumMod val="75000"/>
                  </a:schemeClr>
                </a:solidFill>
                <a:latin typeface="Cambria" panose="020405030504060302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321FB3CF-E957-C043-9284-40F2EA43B04B}"/>
                </a:ext>
              </a:extLst>
            </p:cNvPr>
            <p:cNvSpPr txBox="1"/>
            <p:nvPr/>
          </p:nvSpPr>
          <p:spPr>
            <a:xfrm>
              <a:off x="4492525" y="2000464"/>
              <a:ext cx="651092" cy="146228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r>
                <a:rPr lang="en-US" altLang="ko-KR" sz="1600" b="1" dirty="0" err="1">
                  <a:solidFill>
                    <a:schemeClr val="bg1">
                      <a:lumMod val="75000"/>
                    </a:schemeClr>
                  </a:solidFill>
                  <a:latin typeface="Cambria" panose="02040503050406030204" pitchFamily="18" charset="0"/>
                  <a:cs typeface="Times New Roman" panose="02020603050405020304" pitchFamily="18" charset="0"/>
                </a:rPr>
                <a:t>REF</a:t>
              </a:r>
              <a:r>
                <a:rPr lang="en-US" altLang="ko-KR" sz="1600" b="1" i="1" dirty="0" err="1">
                  <a:solidFill>
                    <a:schemeClr val="bg1">
                      <a:lumMod val="75000"/>
                    </a:schemeClr>
                  </a:solidFill>
                  <a:latin typeface="Cambria" panose="02040503050406030204" pitchFamily="18" charset="0"/>
                  <a:cs typeface="Times New Roman" panose="02020603050405020304" pitchFamily="18" charset="0"/>
                </a:rPr>
                <a:t>x</a:t>
              </a:r>
              <a:endParaRPr lang="ko-KR" altLang="en-US" sz="1600" b="1" dirty="0">
                <a:solidFill>
                  <a:schemeClr val="bg1">
                    <a:lumMod val="75000"/>
                  </a:schemeClr>
                </a:solidFill>
                <a:latin typeface="Cambria" panose="020405030504060302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22" name="Group 21">
            <a:extLst>
              <a:ext uri="{FF2B5EF4-FFF2-40B4-BE49-F238E27FC236}">
                <a16:creationId xmlns:a16="http://schemas.microsoft.com/office/drawing/2014/main" id="{75AEE79B-9F10-D54A-9FC5-939C66EAB2E0}"/>
              </a:ext>
            </a:extLst>
          </p:cNvPr>
          <p:cNvGrpSpPr/>
          <p:nvPr/>
        </p:nvGrpSpPr>
        <p:grpSpPr>
          <a:xfrm>
            <a:off x="2823816" y="4703726"/>
            <a:ext cx="4708663" cy="381458"/>
            <a:chOff x="1284893" y="5239121"/>
            <a:chExt cx="4708663" cy="381458"/>
          </a:xfrm>
        </p:grpSpPr>
        <p:grpSp>
          <p:nvGrpSpPr>
            <p:cNvPr id="23" name="그룹 107">
              <a:extLst>
                <a:ext uri="{FF2B5EF4-FFF2-40B4-BE49-F238E27FC236}">
                  <a16:creationId xmlns:a16="http://schemas.microsoft.com/office/drawing/2014/main" id="{C32819F9-D3EC-004C-9CDE-34810146EB18}"/>
                </a:ext>
              </a:extLst>
            </p:cNvPr>
            <p:cNvGrpSpPr/>
            <p:nvPr/>
          </p:nvGrpSpPr>
          <p:grpSpPr>
            <a:xfrm>
              <a:off x="4403380" y="5239121"/>
              <a:ext cx="1590176" cy="381458"/>
              <a:chOff x="3833522" y="2260240"/>
              <a:chExt cx="898521" cy="226545"/>
            </a:xfrm>
          </p:grpSpPr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99045C01-68AF-9642-94A2-B6CBC554493D}"/>
                  </a:ext>
                </a:extLst>
              </p:cNvPr>
              <p:cNvSpPr txBox="1"/>
              <p:nvPr/>
            </p:nvSpPr>
            <p:spPr>
              <a:xfrm>
                <a:off x="3833522" y="2260240"/>
                <a:ext cx="368967" cy="201064"/>
              </a:xfrm>
              <a:prstGeom prst="rect">
                <a:avLst/>
              </a:prstGeom>
              <a:noFill/>
            </p:spPr>
            <p:txBody>
              <a:bodyPr wrap="square" lIns="0" tIns="0" rIns="0" bIns="0" rtlCol="0" anchor="ctr">
                <a:spAutoFit/>
              </a:bodyPr>
              <a:lstStyle/>
              <a:p>
                <a:pPr algn="ctr"/>
                <a:r>
                  <a:rPr lang="en-US" altLang="ko-KR" sz="2200" b="1" dirty="0">
                    <a:latin typeface="Cambria" panose="02040503050406030204" pitchFamily="18" charset="0"/>
                    <a:cs typeface="Times New Roman" panose="02020603050405020304" pitchFamily="18" charset="0"/>
                  </a:rPr>
                  <a:t>V</a:t>
                </a:r>
                <a:endParaRPr lang="ko-KR" altLang="en-US" sz="2200" b="1" baseline="-25000" dirty="0">
                  <a:latin typeface="Cambria" panose="020405030504060302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D988A39B-D754-8C44-9C20-48507139F5FD}"/>
                  </a:ext>
                </a:extLst>
              </p:cNvPr>
              <p:cNvSpPr txBox="1"/>
              <p:nvPr/>
            </p:nvSpPr>
            <p:spPr>
              <a:xfrm>
                <a:off x="4080951" y="2340557"/>
                <a:ext cx="651092" cy="146228"/>
              </a:xfrm>
              <a:prstGeom prst="rect">
                <a:avLst/>
              </a:prstGeom>
              <a:noFill/>
            </p:spPr>
            <p:txBody>
              <a:bodyPr wrap="square" lIns="0" tIns="0" rIns="0" bIns="0" rtlCol="0" anchor="ctr">
                <a:spAutoFit/>
              </a:bodyPr>
              <a:lstStyle/>
              <a:p>
                <a:r>
                  <a:rPr lang="en-US" altLang="ko-KR" sz="1600" b="1" dirty="0">
                    <a:latin typeface="Cambria" panose="02040503050406030204" pitchFamily="18" charset="0"/>
                    <a:cs typeface="Times New Roman" panose="02020603050405020304" pitchFamily="18" charset="0"/>
                  </a:rPr>
                  <a:t>TH</a:t>
                </a:r>
                <a:endParaRPr lang="ko-KR" altLang="en-US" sz="1600" b="1" dirty="0">
                  <a:latin typeface="Cambria" panose="02040503050406030204" pitchFamily="18" charset="0"/>
                  <a:cs typeface="Times New Roman" panose="02020603050405020304" pitchFamily="18" charset="0"/>
                </a:endParaRPr>
              </a:p>
            </p:txBody>
          </p:sp>
        </p:grp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F184D5B5-1EFE-F74C-BEF2-C75A57433B4C}"/>
                </a:ext>
              </a:extLst>
            </p:cNvPr>
            <p:cNvSpPr txBox="1"/>
            <p:nvPr/>
          </p:nvSpPr>
          <p:spPr>
            <a:xfrm>
              <a:off x="1284893" y="5245394"/>
              <a:ext cx="4042979" cy="338554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algn="ctr"/>
              <a:r>
                <a:rPr lang="en-US" altLang="ko-KR" sz="2200" b="1" dirty="0">
                  <a:latin typeface="Cambria" panose="02040503050406030204" pitchFamily="18" charset="0"/>
                  <a:cs typeface="Times New Roman" panose="02020603050405020304" pitchFamily="18" charset="0"/>
                </a:rPr>
                <a:t>Cell’s Threshold Voltage (         )  </a:t>
              </a:r>
            </a:p>
          </p:txBody>
        </p:sp>
      </p:grpSp>
      <p:grpSp>
        <p:nvGrpSpPr>
          <p:cNvPr id="27" name="그룹 93">
            <a:extLst>
              <a:ext uri="{FF2B5EF4-FFF2-40B4-BE49-F238E27FC236}">
                <a16:creationId xmlns:a16="http://schemas.microsoft.com/office/drawing/2014/main" id="{27D623C1-F4CA-0545-B26D-AD969AF426B1}"/>
              </a:ext>
            </a:extLst>
          </p:cNvPr>
          <p:cNvGrpSpPr/>
          <p:nvPr/>
        </p:nvGrpSpPr>
        <p:grpSpPr>
          <a:xfrm>
            <a:off x="1371541" y="1933945"/>
            <a:ext cx="1590176" cy="381451"/>
            <a:chOff x="4245096" y="1920152"/>
            <a:chExt cx="898521" cy="226540"/>
          </a:xfrm>
        </p:grpSpPr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DFE0A1E8-938C-8847-8EA9-51225FD1B207}"/>
                </a:ext>
              </a:extLst>
            </p:cNvPr>
            <p:cNvSpPr txBox="1"/>
            <p:nvPr/>
          </p:nvSpPr>
          <p:spPr>
            <a:xfrm>
              <a:off x="4245096" y="1920152"/>
              <a:ext cx="368967" cy="201064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algn="ctr"/>
              <a:r>
                <a:rPr lang="en-US" altLang="ko-KR" sz="2200" b="1" dirty="0">
                  <a:solidFill>
                    <a:schemeClr val="bg1">
                      <a:lumMod val="75000"/>
                    </a:schemeClr>
                  </a:solidFill>
                  <a:latin typeface="Cambria" panose="02040503050406030204" pitchFamily="18" charset="0"/>
                  <a:cs typeface="Times New Roman" panose="02020603050405020304" pitchFamily="18" charset="0"/>
                </a:rPr>
                <a:t>V</a:t>
              </a:r>
              <a:endParaRPr lang="ko-KR" altLang="en-US" sz="2200" b="1" baseline="-25000" dirty="0">
                <a:solidFill>
                  <a:schemeClr val="bg1">
                    <a:lumMod val="75000"/>
                  </a:schemeClr>
                </a:solidFill>
                <a:latin typeface="Cambria" panose="020405030504060302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F1D9D42B-606B-1F47-AB1A-C4404E1AF971}"/>
                </a:ext>
              </a:extLst>
            </p:cNvPr>
            <p:cNvSpPr txBox="1"/>
            <p:nvPr/>
          </p:nvSpPr>
          <p:spPr>
            <a:xfrm>
              <a:off x="4492525" y="2000464"/>
              <a:ext cx="651092" cy="146228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r>
                <a:rPr lang="en-US" altLang="ko-KR" sz="1600" b="1" dirty="0">
                  <a:solidFill>
                    <a:schemeClr val="bg1">
                      <a:lumMod val="75000"/>
                    </a:schemeClr>
                  </a:solidFill>
                  <a:latin typeface="Cambria" panose="02040503050406030204" pitchFamily="18" charset="0"/>
                  <a:cs typeface="Times New Roman" panose="02020603050405020304" pitchFamily="18" charset="0"/>
                </a:rPr>
                <a:t>REF(</a:t>
              </a:r>
              <a:r>
                <a:rPr lang="en-US" altLang="ko-KR" sz="1600" b="1" i="1" dirty="0">
                  <a:solidFill>
                    <a:schemeClr val="bg1">
                      <a:lumMod val="75000"/>
                    </a:schemeClr>
                  </a:solidFill>
                  <a:latin typeface="Cambria" panose="02040503050406030204" pitchFamily="18" charset="0"/>
                  <a:cs typeface="Times New Roman" panose="02020603050405020304" pitchFamily="18" charset="0"/>
                </a:rPr>
                <a:t>x-2</a:t>
              </a:r>
              <a:r>
                <a:rPr lang="en-US" altLang="ko-KR" sz="1600" b="1" dirty="0">
                  <a:solidFill>
                    <a:schemeClr val="bg1">
                      <a:lumMod val="75000"/>
                    </a:schemeClr>
                  </a:solidFill>
                  <a:latin typeface="Cambria" panose="02040503050406030204" pitchFamily="18" charset="0"/>
                  <a:cs typeface="Times New Roman" panose="02020603050405020304" pitchFamily="18" charset="0"/>
                </a:rPr>
                <a:t>)</a:t>
              </a:r>
              <a:endParaRPr lang="ko-KR" altLang="en-US" sz="1600" b="1" dirty="0">
                <a:solidFill>
                  <a:schemeClr val="bg1">
                    <a:lumMod val="75000"/>
                  </a:schemeClr>
                </a:solidFill>
                <a:latin typeface="Cambria" panose="02040503050406030204" pitchFamily="18" charset="0"/>
                <a:cs typeface="Times New Roman" panose="02020603050405020304" pitchFamily="18" charset="0"/>
              </a:endParaRPr>
            </a:p>
          </p:txBody>
        </p:sp>
      </p:grpSp>
      <p:cxnSp>
        <p:nvCxnSpPr>
          <p:cNvPr id="30" name="직선 연결선 165">
            <a:extLst>
              <a:ext uri="{FF2B5EF4-FFF2-40B4-BE49-F238E27FC236}">
                <a16:creationId xmlns:a16="http://schemas.microsoft.com/office/drawing/2014/main" id="{A0B605BF-D001-AD42-8151-A83843DA52E3}"/>
              </a:ext>
            </a:extLst>
          </p:cNvPr>
          <p:cNvCxnSpPr/>
          <p:nvPr/>
        </p:nvCxnSpPr>
        <p:spPr>
          <a:xfrm>
            <a:off x="7095711" y="2375662"/>
            <a:ext cx="0" cy="2252586"/>
          </a:xfrm>
          <a:prstGeom prst="line">
            <a:avLst/>
          </a:prstGeom>
          <a:ln w="15875">
            <a:solidFill>
              <a:schemeClr val="bg1">
                <a:lumMod val="7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1" name="그룹 93">
            <a:extLst>
              <a:ext uri="{FF2B5EF4-FFF2-40B4-BE49-F238E27FC236}">
                <a16:creationId xmlns:a16="http://schemas.microsoft.com/office/drawing/2014/main" id="{BAE8CF4D-44AB-D04E-A163-C2009643FADF}"/>
              </a:ext>
            </a:extLst>
          </p:cNvPr>
          <p:cNvGrpSpPr/>
          <p:nvPr/>
        </p:nvGrpSpPr>
        <p:grpSpPr>
          <a:xfrm>
            <a:off x="6207415" y="1933945"/>
            <a:ext cx="1590176" cy="381451"/>
            <a:chOff x="4245096" y="1920152"/>
            <a:chExt cx="898521" cy="226540"/>
          </a:xfrm>
        </p:grpSpPr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5EFD72F7-D286-4B4E-889B-16D43DCD554E}"/>
                </a:ext>
              </a:extLst>
            </p:cNvPr>
            <p:cNvSpPr txBox="1"/>
            <p:nvPr/>
          </p:nvSpPr>
          <p:spPr>
            <a:xfrm>
              <a:off x="4245096" y="1920152"/>
              <a:ext cx="368967" cy="201064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algn="ctr"/>
              <a:r>
                <a:rPr lang="en-US" altLang="ko-KR" sz="2200" b="1" dirty="0">
                  <a:solidFill>
                    <a:schemeClr val="bg1">
                      <a:lumMod val="75000"/>
                    </a:schemeClr>
                  </a:solidFill>
                  <a:latin typeface="Cambria" panose="02040503050406030204" pitchFamily="18" charset="0"/>
                  <a:cs typeface="Times New Roman" panose="02020603050405020304" pitchFamily="18" charset="0"/>
                </a:rPr>
                <a:t>V</a:t>
              </a:r>
              <a:endParaRPr lang="ko-KR" altLang="en-US" sz="2200" b="1" baseline="-25000" dirty="0">
                <a:solidFill>
                  <a:schemeClr val="bg1">
                    <a:lumMod val="75000"/>
                  </a:schemeClr>
                </a:solidFill>
                <a:latin typeface="Cambria" panose="020405030504060302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79F849D6-EE2C-954C-A0C5-E33DAFF40A02}"/>
                </a:ext>
              </a:extLst>
            </p:cNvPr>
            <p:cNvSpPr txBox="1"/>
            <p:nvPr/>
          </p:nvSpPr>
          <p:spPr>
            <a:xfrm>
              <a:off x="4492525" y="2000464"/>
              <a:ext cx="651092" cy="146228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r>
                <a:rPr lang="en-US" altLang="ko-KR" sz="1600" b="1" dirty="0">
                  <a:solidFill>
                    <a:schemeClr val="bg1">
                      <a:lumMod val="75000"/>
                    </a:schemeClr>
                  </a:solidFill>
                  <a:latin typeface="Cambria" panose="02040503050406030204" pitchFamily="18" charset="0"/>
                  <a:cs typeface="Times New Roman" panose="02020603050405020304" pitchFamily="18" charset="0"/>
                </a:rPr>
                <a:t>REF(</a:t>
              </a:r>
              <a:r>
                <a:rPr lang="en-US" altLang="ko-KR" sz="1600" b="1" i="1" dirty="0">
                  <a:solidFill>
                    <a:schemeClr val="bg1">
                      <a:lumMod val="75000"/>
                    </a:schemeClr>
                  </a:solidFill>
                  <a:latin typeface="Cambria" panose="02040503050406030204" pitchFamily="18" charset="0"/>
                  <a:cs typeface="Times New Roman" panose="02020603050405020304" pitchFamily="18" charset="0"/>
                </a:rPr>
                <a:t>x+1</a:t>
              </a:r>
              <a:r>
                <a:rPr lang="en-US" altLang="ko-KR" sz="1600" b="1" dirty="0">
                  <a:solidFill>
                    <a:schemeClr val="bg1">
                      <a:lumMod val="75000"/>
                    </a:schemeClr>
                  </a:solidFill>
                  <a:latin typeface="Cambria" panose="02040503050406030204" pitchFamily="18" charset="0"/>
                  <a:cs typeface="Times New Roman" panose="02020603050405020304" pitchFamily="18" charset="0"/>
                </a:rPr>
                <a:t>)</a:t>
              </a:r>
              <a:endParaRPr lang="ko-KR" altLang="en-US" sz="1600" b="1" dirty="0">
                <a:solidFill>
                  <a:schemeClr val="bg1">
                    <a:lumMod val="75000"/>
                  </a:schemeClr>
                </a:solidFill>
                <a:latin typeface="Cambria" panose="020405030504060302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34" name="Freeform 32">
            <a:extLst>
              <a:ext uri="{FF2B5EF4-FFF2-40B4-BE49-F238E27FC236}">
                <a16:creationId xmlns:a16="http://schemas.microsoft.com/office/drawing/2014/main" id="{DFF0AC9A-FA1C-5F41-99B1-F4DF27D5E07B}"/>
              </a:ext>
            </a:extLst>
          </p:cNvPr>
          <p:cNvSpPr/>
          <p:nvPr/>
        </p:nvSpPr>
        <p:spPr>
          <a:xfrm>
            <a:off x="5381811" y="2445867"/>
            <a:ext cx="1513246" cy="2166629"/>
          </a:xfrm>
          <a:custGeom>
            <a:avLst/>
            <a:gdLst>
              <a:gd name="connsiteX0" fmla="*/ 0 w 3807725"/>
              <a:gd name="connsiteY0" fmla="*/ 1924370 h 1965313"/>
              <a:gd name="connsiteX1" fmla="*/ 1992573 w 3807725"/>
              <a:gd name="connsiteY1" fmla="*/ 35 h 1965313"/>
              <a:gd name="connsiteX2" fmla="*/ 3807725 w 3807725"/>
              <a:gd name="connsiteY2" fmla="*/ 1965313 h 1965313"/>
              <a:gd name="connsiteX0" fmla="*/ 0 w 3807725"/>
              <a:gd name="connsiteY0" fmla="*/ 1924370 h 1965313"/>
              <a:gd name="connsiteX1" fmla="*/ 1992573 w 3807725"/>
              <a:gd name="connsiteY1" fmla="*/ 35 h 1965313"/>
              <a:gd name="connsiteX2" fmla="*/ 3807725 w 3807725"/>
              <a:gd name="connsiteY2" fmla="*/ 1965313 h 1965313"/>
              <a:gd name="connsiteX0" fmla="*/ 0 w 3807725"/>
              <a:gd name="connsiteY0" fmla="*/ 1924370 h 1965313"/>
              <a:gd name="connsiteX1" fmla="*/ 1992573 w 3807725"/>
              <a:gd name="connsiteY1" fmla="*/ 35 h 1965313"/>
              <a:gd name="connsiteX2" fmla="*/ 3807725 w 3807725"/>
              <a:gd name="connsiteY2" fmla="*/ 1965313 h 1965313"/>
              <a:gd name="connsiteX0" fmla="*/ 0 w 3807725"/>
              <a:gd name="connsiteY0" fmla="*/ 1924362 h 1965305"/>
              <a:gd name="connsiteX1" fmla="*/ 1992573 w 3807725"/>
              <a:gd name="connsiteY1" fmla="*/ 27 h 1965305"/>
              <a:gd name="connsiteX2" fmla="*/ 3807725 w 3807725"/>
              <a:gd name="connsiteY2" fmla="*/ 1965305 h 1965305"/>
              <a:gd name="connsiteX0" fmla="*/ 0 w 3807725"/>
              <a:gd name="connsiteY0" fmla="*/ 1924362 h 1965305"/>
              <a:gd name="connsiteX1" fmla="*/ 1992573 w 3807725"/>
              <a:gd name="connsiteY1" fmla="*/ 27 h 1965305"/>
              <a:gd name="connsiteX2" fmla="*/ 3807725 w 3807725"/>
              <a:gd name="connsiteY2" fmla="*/ 1965305 h 1965305"/>
              <a:gd name="connsiteX0" fmla="*/ 0 w 3807725"/>
              <a:gd name="connsiteY0" fmla="*/ 1924361 h 1965304"/>
              <a:gd name="connsiteX1" fmla="*/ 1992573 w 3807725"/>
              <a:gd name="connsiteY1" fmla="*/ 26 h 1965304"/>
              <a:gd name="connsiteX2" fmla="*/ 3807725 w 3807725"/>
              <a:gd name="connsiteY2" fmla="*/ 1965304 h 1965304"/>
              <a:gd name="connsiteX0" fmla="*/ 0 w 3807725"/>
              <a:gd name="connsiteY0" fmla="*/ 1924358 h 1965301"/>
              <a:gd name="connsiteX1" fmla="*/ 1992573 w 3807725"/>
              <a:gd name="connsiteY1" fmla="*/ 23 h 1965301"/>
              <a:gd name="connsiteX2" fmla="*/ 3807725 w 3807725"/>
              <a:gd name="connsiteY2" fmla="*/ 1965301 h 1965301"/>
              <a:gd name="connsiteX0" fmla="*/ 0 w 3807725"/>
              <a:gd name="connsiteY0" fmla="*/ 1924360 h 1965303"/>
              <a:gd name="connsiteX1" fmla="*/ 1992573 w 3807725"/>
              <a:gd name="connsiteY1" fmla="*/ 25 h 1965303"/>
              <a:gd name="connsiteX2" fmla="*/ 3807725 w 3807725"/>
              <a:gd name="connsiteY2" fmla="*/ 1965303 h 1965303"/>
              <a:gd name="connsiteX0" fmla="*/ 0 w 3784113"/>
              <a:gd name="connsiteY0" fmla="*/ 1951633 h 1965281"/>
              <a:gd name="connsiteX1" fmla="*/ 1968961 w 3784113"/>
              <a:gd name="connsiteY1" fmla="*/ 3 h 1965281"/>
              <a:gd name="connsiteX2" fmla="*/ 3784113 w 3784113"/>
              <a:gd name="connsiteY2" fmla="*/ 1965281 h 1965281"/>
              <a:gd name="connsiteX0" fmla="*/ 0 w 3784113"/>
              <a:gd name="connsiteY0" fmla="*/ 1965277 h 1965278"/>
              <a:gd name="connsiteX1" fmla="*/ 1968961 w 3784113"/>
              <a:gd name="connsiteY1" fmla="*/ 0 h 1965278"/>
              <a:gd name="connsiteX2" fmla="*/ 3784113 w 3784113"/>
              <a:gd name="connsiteY2" fmla="*/ 1965278 h 1965278"/>
              <a:gd name="connsiteX0" fmla="*/ 0 w 3784113"/>
              <a:gd name="connsiteY0" fmla="*/ 1965277 h 1965278"/>
              <a:gd name="connsiteX1" fmla="*/ 1968961 w 3784113"/>
              <a:gd name="connsiteY1" fmla="*/ 0 h 1965278"/>
              <a:gd name="connsiteX2" fmla="*/ 3784113 w 3784113"/>
              <a:gd name="connsiteY2" fmla="*/ 1965278 h 1965278"/>
              <a:gd name="connsiteX0" fmla="*/ 0 w 3784113"/>
              <a:gd name="connsiteY0" fmla="*/ 1965277 h 1965278"/>
              <a:gd name="connsiteX1" fmla="*/ 1968961 w 3784113"/>
              <a:gd name="connsiteY1" fmla="*/ 0 h 1965278"/>
              <a:gd name="connsiteX2" fmla="*/ 3784113 w 3784113"/>
              <a:gd name="connsiteY2" fmla="*/ 1965278 h 1965278"/>
              <a:gd name="connsiteX0" fmla="*/ 0 w 3784113"/>
              <a:gd name="connsiteY0" fmla="*/ 1965277 h 1965278"/>
              <a:gd name="connsiteX1" fmla="*/ 1968961 w 3784113"/>
              <a:gd name="connsiteY1" fmla="*/ 0 h 1965278"/>
              <a:gd name="connsiteX2" fmla="*/ 3784113 w 3784113"/>
              <a:gd name="connsiteY2" fmla="*/ 1965278 h 19652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784113" h="1965278">
                <a:moveTo>
                  <a:pt x="0" y="1965277"/>
                </a:moveTo>
                <a:cubicBezTo>
                  <a:pt x="234630" y="1392071"/>
                  <a:pt x="724317" y="0"/>
                  <a:pt x="1968961" y="0"/>
                </a:cubicBezTo>
                <a:cubicBezTo>
                  <a:pt x="3213605" y="0"/>
                  <a:pt x="3584157" y="1405720"/>
                  <a:pt x="3784113" y="1965278"/>
                </a:cubicBezTo>
              </a:path>
            </a:pathLst>
          </a:custGeom>
          <a:noFill/>
          <a:ln w="19050" cap="flat" cmpd="sng" algn="ctr">
            <a:solidFill>
              <a:srgbClr val="C00000"/>
            </a:solidFill>
            <a:prstDash val="solid"/>
          </a:ln>
          <a:effectLst/>
        </p:spPr>
        <p:txBody>
          <a:bodyPr rtlCol="0" anchor="ctr"/>
          <a:lstStyle/>
          <a:p>
            <a:pPr algn="ctr" latinLnBrk="0">
              <a:defRPr/>
            </a:pPr>
            <a:endParaRPr lang="en-US" sz="1600" kern="0" dirty="0">
              <a:solidFill>
                <a:prstClr val="white"/>
              </a:solidFill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</p:txBody>
      </p:sp>
      <p:sp>
        <p:nvSpPr>
          <p:cNvPr id="35" name="Freeform 32">
            <a:extLst>
              <a:ext uri="{FF2B5EF4-FFF2-40B4-BE49-F238E27FC236}">
                <a16:creationId xmlns:a16="http://schemas.microsoft.com/office/drawing/2014/main" id="{C8E45A8E-0A1C-3E4F-8AEC-BA62A715B55A}"/>
              </a:ext>
            </a:extLst>
          </p:cNvPr>
          <p:cNvSpPr/>
          <p:nvPr/>
        </p:nvSpPr>
        <p:spPr>
          <a:xfrm>
            <a:off x="3768714" y="2445867"/>
            <a:ext cx="1513246" cy="2166629"/>
          </a:xfrm>
          <a:custGeom>
            <a:avLst/>
            <a:gdLst>
              <a:gd name="connsiteX0" fmla="*/ 0 w 3807725"/>
              <a:gd name="connsiteY0" fmla="*/ 1924370 h 1965313"/>
              <a:gd name="connsiteX1" fmla="*/ 1992573 w 3807725"/>
              <a:gd name="connsiteY1" fmla="*/ 35 h 1965313"/>
              <a:gd name="connsiteX2" fmla="*/ 3807725 w 3807725"/>
              <a:gd name="connsiteY2" fmla="*/ 1965313 h 1965313"/>
              <a:gd name="connsiteX0" fmla="*/ 0 w 3807725"/>
              <a:gd name="connsiteY0" fmla="*/ 1924370 h 1965313"/>
              <a:gd name="connsiteX1" fmla="*/ 1992573 w 3807725"/>
              <a:gd name="connsiteY1" fmla="*/ 35 h 1965313"/>
              <a:gd name="connsiteX2" fmla="*/ 3807725 w 3807725"/>
              <a:gd name="connsiteY2" fmla="*/ 1965313 h 1965313"/>
              <a:gd name="connsiteX0" fmla="*/ 0 w 3807725"/>
              <a:gd name="connsiteY0" fmla="*/ 1924370 h 1965313"/>
              <a:gd name="connsiteX1" fmla="*/ 1992573 w 3807725"/>
              <a:gd name="connsiteY1" fmla="*/ 35 h 1965313"/>
              <a:gd name="connsiteX2" fmla="*/ 3807725 w 3807725"/>
              <a:gd name="connsiteY2" fmla="*/ 1965313 h 1965313"/>
              <a:gd name="connsiteX0" fmla="*/ 0 w 3807725"/>
              <a:gd name="connsiteY0" fmla="*/ 1924362 h 1965305"/>
              <a:gd name="connsiteX1" fmla="*/ 1992573 w 3807725"/>
              <a:gd name="connsiteY1" fmla="*/ 27 h 1965305"/>
              <a:gd name="connsiteX2" fmla="*/ 3807725 w 3807725"/>
              <a:gd name="connsiteY2" fmla="*/ 1965305 h 1965305"/>
              <a:gd name="connsiteX0" fmla="*/ 0 w 3807725"/>
              <a:gd name="connsiteY0" fmla="*/ 1924362 h 1965305"/>
              <a:gd name="connsiteX1" fmla="*/ 1992573 w 3807725"/>
              <a:gd name="connsiteY1" fmla="*/ 27 h 1965305"/>
              <a:gd name="connsiteX2" fmla="*/ 3807725 w 3807725"/>
              <a:gd name="connsiteY2" fmla="*/ 1965305 h 1965305"/>
              <a:gd name="connsiteX0" fmla="*/ 0 w 3807725"/>
              <a:gd name="connsiteY0" fmla="*/ 1924361 h 1965304"/>
              <a:gd name="connsiteX1" fmla="*/ 1992573 w 3807725"/>
              <a:gd name="connsiteY1" fmla="*/ 26 h 1965304"/>
              <a:gd name="connsiteX2" fmla="*/ 3807725 w 3807725"/>
              <a:gd name="connsiteY2" fmla="*/ 1965304 h 1965304"/>
              <a:gd name="connsiteX0" fmla="*/ 0 w 3807725"/>
              <a:gd name="connsiteY0" fmla="*/ 1924358 h 1965301"/>
              <a:gd name="connsiteX1" fmla="*/ 1992573 w 3807725"/>
              <a:gd name="connsiteY1" fmla="*/ 23 h 1965301"/>
              <a:gd name="connsiteX2" fmla="*/ 3807725 w 3807725"/>
              <a:gd name="connsiteY2" fmla="*/ 1965301 h 1965301"/>
              <a:gd name="connsiteX0" fmla="*/ 0 w 3807725"/>
              <a:gd name="connsiteY0" fmla="*/ 1924360 h 1965303"/>
              <a:gd name="connsiteX1" fmla="*/ 1992573 w 3807725"/>
              <a:gd name="connsiteY1" fmla="*/ 25 h 1965303"/>
              <a:gd name="connsiteX2" fmla="*/ 3807725 w 3807725"/>
              <a:gd name="connsiteY2" fmla="*/ 1965303 h 1965303"/>
              <a:gd name="connsiteX0" fmla="*/ 0 w 3784113"/>
              <a:gd name="connsiteY0" fmla="*/ 1951633 h 1965281"/>
              <a:gd name="connsiteX1" fmla="*/ 1968961 w 3784113"/>
              <a:gd name="connsiteY1" fmla="*/ 3 h 1965281"/>
              <a:gd name="connsiteX2" fmla="*/ 3784113 w 3784113"/>
              <a:gd name="connsiteY2" fmla="*/ 1965281 h 1965281"/>
              <a:gd name="connsiteX0" fmla="*/ 0 w 3784113"/>
              <a:gd name="connsiteY0" fmla="*/ 1965277 h 1965278"/>
              <a:gd name="connsiteX1" fmla="*/ 1968961 w 3784113"/>
              <a:gd name="connsiteY1" fmla="*/ 0 h 1965278"/>
              <a:gd name="connsiteX2" fmla="*/ 3784113 w 3784113"/>
              <a:gd name="connsiteY2" fmla="*/ 1965278 h 1965278"/>
              <a:gd name="connsiteX0" fmla="*/ 0 w 3784113"/>
              <a:gd name="connsiteY0" fmla="*/ 1965277 h 1965278"/>
              <a:gd name="connsiteX1" fmla="*/ 1968961 w 3784113"/>
              <a:gd name="connsiteY1" fmla="*/ 0 h 1965278"/>
              <a:gd name="connsiteX2" fmla="*/ 3784113 w 3784113"/>
              <a:gd name="connsiteY2" fmla="*/ 1965278 h 1965278"/>
              <a:gd name="connsiteX0" fmla="*/ 0 w 3784113"/>
              <a:gd name="connsiteY0" fmla="*/ 1965277 h 1965278"/>
              <a:gd name="connsiteX1" fmla="*/ 1968961 w 3784113"/>
              <a:gd name="connsiteY1" fmla="*/ 0 h 1965278"/>
              <a:gd name="connsiteX2" fmla="*/ 3784113 w 3784113"/>
              <a:gd name="connsiteY2" fmla="*/ 1965278 h 1965278"/>
              <a:gd name="connsiteX0" fmla="*/ 0 w 3784113"/>
              <a:gd name="connsiteY0" fmla="*/ 1965277 h 1965278"/>
              <a:gd name="connsiteX1" fmla="*/ 1968961 w 3784113"/>
              <a:gd name="connsiteY1" fmla="*/ 0 h 1965278"/>
              <a:gd name="connsiteX2" fmla="*/ 3784113 w 3784113"/>
              <a:gd name="connsiteY2" fmla="*/ 1965278 h 19652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784113" h="1965278">
                <a:moveTo>
                  <a:pt x="0" y="1965277"/>
                </a:moveTo>
                <a:cubicBezTo>
                  <a:pt x="234630" y="1392071"/>
                  <a:pt x="724317" y="0"/>
                  <a:pt x="1968961" y="0"/>
                </a:cubicBezTo>
                <a:cubicBezTo>
                  <a:pt x="3213605" y="0"/>
                  <a:pt x="3584157" y="1405720"/>
                  <a:pt x="3784113" y="1965278"/>
                </a:cubicBezTo>
              </a:path>
            </a:pathLst>
          </a:custGeom>
          <a:noFill/>
          <a:ln w="19050" cap="flat" cmpd="sng" algn="ctr">
            <a:solidFill>
              <a:srgbClr val="C00000"/>
            </a:solidFill>
            <a:prstDash val="solid"/>
          </a:ln>
          <a:effectLst/>
        </p:spPr>
        <p:txBody>
          <a:bodyPr rtlCol="0" anchor="ctr"/>
          <a:lstStyle/>
          <a:p>
            <a:pPr algn="ctr" latinLnBrk="0">
              <a:defRPr/>
            </a:pPr>
            <a:endParaRPr lang="en-US" sz="1600" kern="0" dirty="0">
              <a:solidFill>
                <a:prstClr val="white"/>
              </a:solidFill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</p:txBody>
      </p:sp>
      <p:sp>
        <p:nvSpPr>
          <p:cNvPr id="36" name="Freeform 32">
            <a:extLst>
              <a:ext uri="{FF2B5EF4-FFF2-40B4-BE49-F238E27FC236}">
                <a16:creationId xmlns:a16="http://schemas.microsoft.com/office/drawing/2014/main" id="{B6DCAC1A-B67E-F94B-8312-F8BF9589452F}"/>
              </a:ext>
            </a:extLst>
          </p:cNvPr>
          <p:cNvSpPr/>
          <p:nvPr/>
        </p:nvSpPr>
        <p:spPr>
          <a:xfrm>
            <a:off x="2142489" y="2445867"/>
            <a:ext cx="1513246" cy="2166629"/>
          </a:xfrm>
          <a:custGeom>
            <a:avLst/>
            <a:gdLst>
              <a:gd name="connsiteX0" fmla="*/ 0 w 3807725"/>
              <a:gd name="connsiteY0" fmla="*/ 1924370 h 1965313"/>
              <a:gd name="connsiteX1" fmla="*/ 1992573 w 3807725"/>
              <a:gd name="connsiteY1" fmla="*/ 35 h 1965313"/>
              <a:gd name="connsiteX2" fmla="*/ 3807725 w 3807725"/>
              <a:gd name="connsiteY2" fmla="*/ 1965313 h 1965313"/>
              <a:gd name="connsiteX0" fmla="*/ 0 w 3807725"/>
              <a:gd name="connsiteY0" fmla="*/ 1924370 h 1965313"/>
              <a:gd name="connsiteX1" fmla="*/ 1992573 w 3807725"/>
              <a:gd name="connsiteY1" fmla="*/ 35 h 1965313"/>
              <a:gd name="connsiteX2" fmla="*/ 3807725 w 3807725"/>
              <a:gd name="connsiteY2" fmla="*/ 1965313 h 1965313"/>
              <a:gd name="connsiteX0" fmla="*/ 0 w 3807725"/>
              <a:gd name="connsiteY0" fmla="*/ 1924370 h 1965313"/>
              <a:gd name="connsiteX1" fmla="*/ 1992573 w 3807725"/>
              <a:gd name="connsiteY1" fmla="*/ 35 h 1965313"/>
              <a:gd name="connsiteX2" fmla="*/ 3807725 w 3807725"/>
              <a:gd name="connsiteY2" fmla="*/ 1965313 h 1965313"/>
              <a:gd name="connsiteX0" fmla="*/ 0 w 3807725"/>
              <a:gd name="connsiteY0" fmla="*/ 1924362 h 1965305"/>
              <a:gd name="connsiteX1" fmla="*/ 1992573 w 3807725"/>
              <a:gd name="connsiteY1" fmla="*/ 27 h 1965305"/>
              <a:gd name="connsiteX2" fmla="*/ 3807725 w 3807725"/>
              <a:gd name="connsiteY2" fmla="*/ 1965305 h 1965305"/>
              <a:gd name="connsiteX0" fmla="*/ 0 w 3807725"/>
              <a:gd name="connsiteY0" fmla="*/ 1924362 h 1965305"/>
              <a:gd name="connsiteX1" fmla="*/ 1992573 w 3807725"/>
              <a:gd name="connsiteY1" fmla="*/ 27 h 1965305"/>
              <a:gd name="connsiteX2" fmla="*/ 3807725 w 3807725"/>
              <a:gd name="connsiteY2" fmla="*/ 1965305 h 1965305"/>
              <a:gd name="connsiteX0" fmla="*/ 0 w 3807725"/>
              <a:gd name="connsiteY0" fmla="*/ 1924361 h 1965304"/>
              <a:gd name="connsiteX1" fmla="*/ 1992573 w 3807725"/>
              <a:gd name="connsiteY1" fmla="*/ 26 h 1965304"/>
              <a:gd name="connsiteX2" fmla="*/ 3807725 w 3807725"/>
              <a:gd name="connsiteY2" fmla="*/ 1965304 h 1965304"/>
              <a:gd name="connsiteX0" fmla="*/ 0 w 3807725"/>
              <a:gd name="connsiteY0" fmla="*/ 1924358 h 1965301"/>
              <a:gd name="connsiteX1" fmla="*/ 1992573 w 3807725"/>
              <a:gd name="connsiteY1" fmla="*/ 23 h 1965301"/>
              <a:gd name="connsiteX2" fmla="*/ 3807725 w 3807725"/>
              <a:gd name="connsiteY2" fmla="*/ 1965301 h 1965301"/>
              <a:gd name="connsiteX0" fmla="*/ 0 w 3807725"/>
              <a:gd name="connsiteY0" fmla="*/ 1924360 h 1965303"/>
              <a:gd name="connsiteX1" fmla="*/ 1992573 w 3807725"/>
              <a:gd name="connsiteY1" fmla="*/ 25 h 1965303"/>
              <a:gd name="connsiteX2" fmla="*/ 3807725 w 3807725"/>
              <a:gd name="connsiteY2" fmla="*/ 1965303 h 1965303"/>
              <a:gd name="connsiteX0" fmla="*/ 0 w 3784113"/>
              <a:gd name="connsiteY0" fmla="*/ 1951633 h 1965281"/>
              <a:gd name="connsiteX1" fmla="*/ 1968961 w 3784113"/>
              <a:gd name="connsiteY1" fmla="*/ 3 h 1965281"/>
              <a:gd name="connsiteX2" fmla="*/ 3784113 w 3784113"/>
              <a:gd name="connsiteY2" fmla="*/ 1965281 h 1965281"/>
              <a:gd name="connsiteX0" fmla="*/ 0 w 3784113"/>
              <a:gd name="connsiteY0" fmla="*/ 1965277 h 1965278"/>
              <a:gd name="connsiteX1" fmla="*/ 1968961 w 3784113"/>
              <a:gd name="connsiteY1" fmla="*/ 0 h 1965278"/>
              <a:gd name="connsiteX2" fmla="*/ 3784113 w 3784113"/>
              <a:gd name="connsiteY2" fmla="*/ 1965278 h 1965278"/>
              <a:gd name="connsiteX0" fmla="*/ 0 w 3784113"/>
              <a:gd name="connsiteY0" fmla="*/ 1965277 h 1965278"/>
              <a:gd name="connsiteX1" fmla="*/ 1968961 w 3784113"/>
              <a:gd name="connsiteY1" fmla="*/ 0 h 1965278"/>
              <a:gd name="connsiteX2" fmla="*/ 3784113 w 3784113"/>
              <a:gd name="connsiteY2" fmla="*/ 1965278 h 1965278"/>
              <a:gd name="connsiteX0" fmla="*/ 0 w 3784113"/>
              <a:gd name="connsiteY0" fmla="*/ 1965277 h 1965278"/>
              <a:gd name="connsiteX1" fmla="*/ 1968961 w 3784113"/>
              <a:gd name="connsiteY1" fmla="*/ 0 h 1965278"/>
              <a:gd name="connsiteX2" fmla="*/ 3784113 w 3784113"/>
              <a:gd name="connsiteY2" fmla="*/ 1965278 h 1965278"/>
              <a:gd name="connsiteX0" fmla="*/ 0 w 3784113"/>
              <a:gd name="connsiteY0" fmla="*/ 1965277 h 1965278"/>
              <a:gd name="connsiteX1" fmla="*/ 1968961 w 3784113"/>
              <a:gd name="connsiteY1" fmla="*/ 0 h 1965278"/>
              <a:gd name="connsiteX2" fmla="*/ 3784113 w 3784113"/>
              <a:gd name="connsiteY2" fmla="*/ 1965278 h 19652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784113" h="1965278">
                <a:moveTo>
                  <a:pt x="0" y="1965277"/>
                </a:moveTo>
                <a:cubicBezTo>
                  <a:pt x="234630" y="1392071"/>
                  <a:pt x="724317" y="0"/>
                  <a:pt x="1968961" y="0"/>
                </a:cubicBezTo>
                <a:cubicBezTo>
                  <a:pt x="3213605" y="0"/>
                  <a:pt x="3584157" y="1405720"/>
                  <a:pt x="3784113" y="1965278"/>
                </a:cubicBezTo>
              </a:path>
            </a:pathLst>
          </a:custGeom>
          <a:noFill/>
          <a:ln w="19050" cap="flat" cmpd="sng" algn="ctr">
            <a:solidFill>
              <a:srgbClr val="C00000"/>
            </a:solidFill>
            <a:prstDash val="solid"/>
          </a:ln>
          <a:effectLst/>
        </p:spPr>
        <p:txBody>
          <a:bodyPr rtlCol="0" anchor="ctr"/>
          <a:lstStyle/>
          <a:p>
            <a:pPr algn="ctr" latinLnBrk="0">
              <a:defRPr/>
            </a:pPr>
            <a:endParaRPr lang="en-US" sz="1600" kern="0" dirty="0">
              <a:solidFill>
                <a:prstClr val="white"/>
              </a:solidFill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</p:txBody>
      </p:sp>
      <p:sp>
        <p:nvSpPr>
          <p:cNvPr id="37" name="이등변 삼각형 176">
            <a:extLst>
              <a:ext uri="{FF2B5EF4-FFF2-40B4-BE49-F238E27FC236}">
                <a16:creationId xmlns:a16="http://schemas.microsoft.com/office/drawing/2014/main" id="{5D9FE731-7C9A-7149-822D-39441E1BE2D2}"/>
              </a:ext>
            </a:extLst>
          </p:cNvPr>
          <p:cNvSpPr/>
          <p:nvPr/>
        </p:nvSpPr>
        <p:spPr>
          <a:xfrm>
            <a:off x="2148557" y="3838425"/>
            <a:ext cx="119187" cy="775912"/>
          </a:xfrm>
          <a:prstGeom prst="triangle">
            <a:avLst>
              <a:gd name="adj" fmla="val 100000"/>
            </a:avLst>
          </a:prstGeom>
          <a:solidFill>
            <a:schemeClr val="bg1">
              <a:lumMod val="75000"/>
              <a:alpha val="4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000"/>
          </a:p>
        </p:txBody>
      </p:sp>
      <p:sp>
        <p:nvSpPr>
          <p:cNvPr id="38" name="이등변 삼각형 176">
            <a:extLst>
              <a:ext uri="{FF2B5EF4-FFF2-40B4-BE49-F238E27FC236}">
                <a16:creationId xmlns:a16="http://schemas.microsoft.com/office/drawing/2014/main" id="{4E70D25B-0BC5-0C40-B1A0-9D46E4C8E1BE}"/>
              </a:ext>
            </a:extLst>
          </p:cNvPr>
          <p:cNvSpPr/>
          <p:nvPr/>
        </p:nvSpPr>
        <p:spPr>
          <a:xfrm>
            <a:off x="3774261" y="3838425"/>
            <a:ext cx="119187" cy="775912"/>
          </a:xfrm>
          <a:prstGeom prst="triangle">
            <a:avLst>
              <a:gd name="adj" fmla="val 100000"/>
            </a:avLst>
          </a:prstGeom>
          <a:solidFill>
            <a:schemeClr val="bg1">
              <a:lumMod val="75000"/>
              <a:alpha val="4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000"/>
          </a:p>
        </p:txBody>
      </p:sp>
      <p:sp>
        <p:nvSpPr>
          <p:cNvPr id="39" name="이등변 삼각형 176">
            <a:extLst>
              <a:ext uri="{FF2B5EF4-FFF2-40B4-BE49-F238E27FC236}">
                <a16:creationId xmlns:a16="http://schemas.microsoft.com/office/drawing/2014/main" id="{BFB0673F-BF25-D744-8B59-C6EB879D09E2}"/>
              </a:ext>
            </a:extLst>
          </p:cNvPr>
          <p:cNvSpPr/>
          <p:nvPr/>
        </p:nvSpPr>
        <p:spPr>
          <a:xfrm>
            <a:off x="5369086" y="3838425"/>
            <a:ext cx="119187" cy="775912"/>
          </a:xfrm>
          <a:prstGeom prst="triangle">
            <a:avLst>
              <a:gd name="adj" fmla="val 100000"/>
            </a:avLst>
          </a:prstGeom>
          <a:solidFill>
            <a:schemeClr val="bg1">
              <a:lumMod val="75000"/>
              <a:alpha val="4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000"/>
          </a:p>
        </p:txBody>
      </p:sp>
      <p:cxnSp>
        <p:nvCxnSpPr>
          <p:cNvPr id="40" name="직선 연결선 165">
            <a:extLst>
              <a:ext uri="{FF2B5EF4-FFF2-40B4-BE49-F238E27FC236}">
                <a16:creationId xmlns:a16="http://schemas.microsoft.com/office/drawing/2014/main" id="{B2E1A078-B4C5-B94C-81C8-13A87CA28368}"/>
              </a:ext>
            </a:extLst>
          </p:cNvPr>
          <p:cNvCxnSpPr/>
          <p:nvPr/>
        </p:nvCxnSpPr>
        <p:spPr>
          <a:xfrm>
            <a:off x="3886312" y="2375662"/>
            <a:ext cx="0" cy="2252586"/>
          </a:xfrm>
          <a:prstGeom prst="line">
            <a:avLst/>
          </a:prstGeom>
          <a:ln w="15875">
            <a:solidFill>
              <a:schemeClr val="bg1">
                <a:lumMod val="7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직선 연결선 164">
            <a:extLst>
              <a:ext uri="{FF2B5EF4-FFF2-40B4-BE49-F238E27FC236}">
                <a16:creationId xmlns:a16="http://schemas.microsoft.com/office/drawing/2014/main" id="{39AC25C0-CA7B-D34F-B9CF-00C6E985BD8C}"/>
              </a:ext>
            </a:extLst>
          </p:cNvPr>
          <p:cNvCxnSpPr/>
          <p:nvPr/>
        </p:nvCxnSpPr>
        <p:spPr>
          <a:xfrm>
            <a:off x="5488176" y="2375660"/>
            <a:ext cx="0" cy="2252586"/>
          </a:xfrm>
          <a:prstGeom prst="line">
            <a:avLst/>
          </a:prstGeom>
          <a:ln w="15875">
            <a:solidFill>
              <a:schemeClr val="bg1">
                <a:lumMod val="7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직선 연결선 165">
            <a:extLst>
              <a:ext uri="{FF2B5EF4-FFF2-40B4-BE49-F238E27FC236}">
                <a16:creationId xmlns:a16="http://schemas.microsoft.com/office/drawing/2014/main" id="{55E02188-7426-3C45-B1EB-A5119F5C23F9}"/>
              </a:ext>
            </a:extLst>
          </p:cNvPr>
          <p:cNvCxnSpPr/>
          <p:nvPr/>
        </p:nvCxnSpPr>
        <p:spPr>
          <a:xfrm>
            <a:off x="2259837" y="2375662"/>
            <a:ext cx="0" cy="2252586"/>
          </a:xfrm>
          <a:prstGeom prst="line">
            <a:avLst/>
          </a:prstGeom>
          <a:ln w="15875">
            <a:solidFill>
              <a:schemeClr val="bg1">
                <a:lumMod val="7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직선 연결선 165">
            <a:extLst>
              <a:ext uri="{FF2B5EF4-FFF2-40B4-BE49-F238E27FC236}">
                <a16:creationId xmlns:a16="http://schemas.microsoft.com/office/drawing/2014/main" id="{926C6959-A6EE-D645-845F-DE7B940D0E29}"/>
              </a:ext>
            </a:extLst>
          </p:cNvPr>
          <p:cNvCxnSpPr/>
          <p:nvPr/>
        </p:nvCxnSpPr>
        <p:spPr>
          <a:xfrm>
            <a:off x="7095711" y="2366396"/>
            <a:ext cx="0" cy="2252586"/>
          </a:xfrm>
          <a:prstGeom prst="line">
            <a:avLst/>
          </a:prstGeom>
          <a:ln w="15875">
            <a:solidFill>
              <a:schemeClr val="bg1">
                <a:lumMod val="7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직선 연결선 165">
            <a:extLst>
              <a:ext uri="{FF2B5EF4-FFF2-40B4-BE49-F238E27FC236}">
                <a16:creationId xmlns:a16="http://schemas.microsoft.com/office/drawing/2014/main" id="{C16A715A-D280-804F-8C8E-9030E13A0A65}"/>
              </a:ext>
            </a:extLst>
          </p:cNvPr>
          <p:cNvCxnSpPr/>
          <p:nvPr/>
        </p:nvCxnSpPr>
        <p:spPr>
          <a:xfrm>
            <a:off x="3886312" y="2366396"/>
            <a:ext cx="0" cy="2252586"/>
          </a:xfrm>
          <a:prstGeom prst="line">
            <a:avLst/>
          </a:prstGeom>
          <a:ln w="15875">
            <a:solidFill>
              <a:schemeClr val="bg1">
                <a:lumMod val="7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직선 연결선 164">
            <a:extLst>
              <a:ext uri="{FF2B5EF4-FFF2-40B4-BE49-F238E27FC236}">
                <a16:creationId xmlns:a16="http://schemas.microsoft.com/office/drawing/2014/main" id="{5187396A-30E3-964D-9CC0-3A024A713CA4}"/>
              </a:ext>
            </a:extLst>
          </p:cNvPr>
          <p:cNvCxnSpPr/>
          <p:nvPr/>
        </p:nvCxnSpPr>
        <p:spPr>
          <a:xfrm>
            <a:off x="5488176" y="2366394"/>
            <a:ext cx="0" cy="2252586"/>
          </a:xfrm>
          <a:prstGeom prst="line">
            <a:avLst/>
          </a:prstGeom>
          <a:ln w="15875">
            <a:solidFill>
              <a:schemeClr val="bg1">
                <a:lumMod val="7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직선 연결선 165">
            <a:extLst>
              <a:ext uri="{FF2B5EF4-FFF2-40B4-BE49-F238E27FC236}">
                <a16:creationId xmlns:a16="http://schemas.microsoft.com/office/drawing/2014/main" id="{610D5EAC-FDA8-E04E-BAE0-C20EA9802215}"/>
              </a:ext>
            </a:extLst>
          </p:cNvPr>
          <p:cNvCxnSpPr/>
          <p:nvPr/>
        </p:nvCxnSpPr>
        <p:spPr>
          <a:xfrm>
            <a:off x="2259837" y="2366396"/>
            <a:ext cx="0" cy="2252586"/>
          </a:xfrm>
          <a:prstGeom prst="line">
            <a:avLst/>
          </a:prstGeom>
          <a:ln w="15875">
            <a:solidFill>
              <a:schemeClr val="bg1">
                <a:lumMod val="7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5" name="Group 54">
            <a:extLst>
              <a:ext uri="{FF2B5EF4-FFF2-40B4-BE49-F238E27FC236}">
                <a16:creationId xmlns:a16="http://schemas.microsoft.com/office/drawing/2014/main" id="{7272AD63-B2D6-0145-915A-85F75EC0AD89}"/>
              </a:ext>
            </a:extLst>
          </p:cNvPr>
          <p:cNvGrpSpPr/>
          <p:nvPr/>
        </p:nvGrpSpPr>
        <p:grpSpPr>
          <a:xfrm>
            <a:off x="2206170" y="2800392"/>
            <a:ext cx="4835874" cy="1818589"/>
            <a:chOff x="2206170" y="2366394"/>
            <a:chExt cx="4835874" cy="2252588"/>
          </a:xfrm>
        </p:grpSpPr>
        <p:cxnSp>
          <p:nvCxnSpPr>
            <p:cNvPr id="47" name="직선 연결선 165">
              <a:extLst>
                <a:ext uri="{FF2B5EF4-FFF2-40B4-BE49-F238E27FC236}">
                  <a16:creationId xmlns:a16="http://schemas.microsoft.com/office/drawing/2014/main" id="{F27202E7-CB59-5841-9D74-83756398F5DA}"/>
                </a:ext>
              </a:extLst>
            </p:cNvPr>
            <p:cNvCxnSpPr>
              <a:cxnSpLocks/>
            </p:cNvCxnSpPr>
            <p:nvPr/>
          </p:nvCxnSpPr>
          <p:spPr>
            <a:xfrm>
              <a:off x="7042044" y="2366396"/>
              <a:ext cx="0" cy="2252586"/>
            </a:xfrm>
            <a:prstGeom prst="line">
              <a:avLst/>
            </a:prstGeom>
            <a:ln w="19050">
              <a:solidFill>
                <a:srgbClr val="7030A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직선 연결선 165">
              <a:extLst>
                <a:ext uri="{FF2B5EF4-FFF2-40B4-BE49-F238E27FC236}">
                  <a16:creationId xmlns:a16="http://schemas.microsoft.com/office/drawing/2014/main" id="{6784F214-5DE4-364B-AC6D-0F25C01307E2}"/>
                </a:ext>
              </a:extLst>
            </p:cNvPr>
            <p:cNvCxnSpPr>
              <a:cxnSpLocks/>
            </p:cNvCxnSpPr>
            <p:nvPr/>
          </p:nvCxnSpPr>
          <p:spPr>
            <a:xfrm>
              <a:off x="3832645" y="2366396"/>
              <a:ext cx="0" cy="2252586"/>
            </a:xfrm>
            <a:prstGeom prst="line">
              <a:avLst/>
            </a:prstGeom>
            <a:ln w="19050">
              <a:solidFill>
                <a:srgbClr val="7030A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직선 연결선 164">
              <a:extLst>
                <a:ext uri="{FF2B5EF4-FFF2-40B4-BE49-F238E27FC236}">
                  <a16:creationId xmlns:a16="http://schemas.microsoft.com/office/drawing/2014/main" id="{9DAD0D15-E506-114E-A129-F663C64E9D3D}"/>
                </a:ext>
              </a:extLst>
            </p:cNvPr>
            <p:cNvCxnSpPr>
              <a:cxnSpLocks/>
            </p:cNvCxnSpPr>
            <p:nvPr/>
          </p:nvCxnSpPr>
          <p:spPr>
            <a:xfrm>
              <a:off x="5434509" y="2366394"/>
              <a:ext cx="0" cy="2252586"/>
            </a:xfrm>
            <a:prstGeom prst="line">
              <a:avLst/>
            </a:prstGeom>
            <a:ln w="19050">
              <a:solidFill>
                <a:srgbClr val="7030A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직선 연결선 165">
              <a:extLst>
                <a:ext uri="{FF2B5EF4-FFF2-40B4-BE49-F238E27FC236}">
                  <a16:creationId xmlns:a16="http://schemas.microsoft.com/office/drawing/2014/main" id="{58EED4E2-B9B9-104F-8631-39C9BC216470}"/>
                </a:ext>
              </a:extLst>
            </p:cNvPr>
            <p:cNvCxnSpPr>
              <a:cxnSpLocks/>
            </p:cNvCxnSpPr>
            <p:nvPr/>
          </p:nvCxnSpPr>
          <p:spPr>
            <a:xfrm>
              <a:off x="2206170" y="2366396"/>
              <a:ext cx="0" cy="2252586"/>
            </a:xfrm>
            <a:prstGeom prst="line">
              <a:avLst/>
            </a:prstGeom>
            <a:ln w="19050">
              <a:solidFill>
                <a:srgbClr val="7030A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2" name="그룹 93">
            <a:extLst>
              <a:ext uri="{FF2B5EF4-FFF2-40B4-BE49-F238E27FC236}">
                <a16:creationId xmlns:a16="http://schemas.microsoft.com/office/drawing/2014/main" id="{B3362F2C-0A34-EE48-99CB-5D0E85FB7F2E}"/>
              </a:ext>
            </a:extLst>
          </p:cNvPr>
          <p:cNvGrpSpPr/>
          <p:nvPr/>
        </p:nvGrpSpPr>
        <p:grpSpPr>
          <a:xfrm>
            <a:off x="1411082" y="2307447"/>
            <a:ext cx="1590176" cy="443122"/>
            <a:chOff x="4245096" y="1883526"/>
            <a:chExt cx="898521" cy="263166"/>
          </a:xfrm>
        </p:grpSpPr>
        <p:sp>
          <p:nvSpPr>
            <p:cNvPr id="63" name="TextBox 62">
              <a:extLst>
                <a:ext uri="{FF2B5EF4-FFF2-40B4-BE49-F238E27FC236}">
                  <a16:creationId xmlns:a16="http://schemas.microsoft.com/office/drawing/2014/main" id="{AF3D0264-4B30-8A46-8D97-C9AA4CCC6B36}"/>
                </a:ext>
              </a:extLst>
            </p:cNvPr>
            <p:cNvSpPr txBox="1"/>
            <p:nvPr/>
          </p:nvSpPr>
          <p:spPr>
            <a:xfrm>
              <a:off x="4245096" y="1920152"/>
              <a:ext cx="368967" cy="201064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algn="ctr"/>
              <a:r>
                <a:rPr lang="en-US" altLang="ko-KR" sz="2200" b="1" dirty="0">
                  <a:solidFill>
                    <a:srgbClr val="7030A0"/>
                  </a:solidFill>
                  <a:latin typeface="Cambria" panose="02040503050406030204" pitchFamily="18" charset="0"/>
                  <a:cs typeface="Times New Roman" panose="02020603050405020304" pitchFamily="18" charset="0"/>
                </a:rPr>
                <a:t>V’</a:t>
              </a:r>
              <a:endParaRPr lang="ko-KR" altLang="en-US" sz="2200" b="1" baseline="-25000" dirty="0">
                <a:solidFill>
                  <a:srgbClr val="7030A0"/>
                </a:solidFill>
                <a:latin typeface="Cambria" panose="020405030504060302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4" name="TextBox 63">
              <a:extLst>
                <a:ext uri="{FF2B5EF4-FFF2-40B4-BE49-F238E27FC236}">
                  <a16:creationId xmlns:a16="http://schemas.microsoft.com/office/drawing/2014/main" id="{2D97209A-03B4-A748-AEF4-CEF9965B4925}"/>
                </a:ext>
              </a:extLst>
            </p:cNvPr>
            <p:cNvSpPr txBox="1"/>
            <p:nvPr/>
          </p:nvSpPr>
          <p:spPr>
            <a:xfrm>
              <a:off x="4492525" y="2000464"/>
              <a:ext cx="651092" cy="146228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r>
                <a:rPr lang="en-US" altLang="ko-KR" sz="1600" b="1" dirty="0">
                  <a:solidFill>
                    <a:srgbClr val="7030A0"/>
                  </a:solidFill>
                  <a:latin typeface="Cambria" panose="02040503050406030204" pitchFamily="18" charset="0"/>
                  <a:cs typeface="Times New Roman" panose="02020603050405020304" pitchFamily="18" charset="0"/>
                </a:rPr>
                <a:t>REF(</a:t>
              </a:r>
              <a:r>
                <a:rPr lang="en-US" altLang="ko-KR" sz="1600" b="1" i="1" dirty="0">
                  <a:solidFill>
                    <a:srgbClr val="7030A0"/>
                  </a:solidFill>
                  <a:latin typeface="Cambria" panose="02040503050406030204" pitchFamily="18" charset="0"/>
                  <a:cs typeface="Times New Roman" panose="02020603050405020304" pitchFamily="18" charset="0"/>
                </a:rPr>
                <a:t>x-2</a:t>
              </a:r>
              <a:r>
                <a:rPr lang="en-US" altLang="ko-KR" sz="1600" b="1" dirty="0">
                  <a:solidFill>
                    <a:srgbClr val="7030A0"/>
                  </a:solidFill>
                  <a:latin typeface="Cambria" panose="02040503050406030204" pitchFamily="18" charset="0"/>
                  <a:cs typeface="Times New Roman" panose="02020603050405020304" pitchFamily="18" charset="0"/>
                </a:rPr>
                <a:t>)</a:t>
              </a:r>
              <a:endParaRPr lang="ko-KR" altLang="en-US" sz="1600" b="1" dirty="0">
                <a:solidFill>
                  <a:srgbClr val="7030A0"/>
                </a:solidFill>
                <a:latin typeface="Cambria" panose="020405030504060302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8" name="TextBox 67">
              <a:extLst>
                <a:ext uri="{FF2B5EF4-FFF2-40B4-BE49-F238E27FC236}">
                  <a16:creationId xmlns:a16="http://schemas.microsoft.com/office/drawing/2014/main" id="{C2D815EC-4704-7144-AA96-BEE83D8149CA}"/>
                </a:ext>
              </a:extLst>
            </p:cNvPr>
            <p:cNvSpPr txBox="1"/>
            <p:nvPr/>
          </p:nvSpPr>
          <p:spPr>
            <a:xfrm>
              <a:off x="4492525" y="1883526"/>
              <a:ext cx="651092" cy="146228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endParaRPr lang="ko-KR" altLang="en-US" sz="1600" b="1" dirty="0">
                <a:solidFill>
                  <a:srgbClr val="7030A0"/>
                </a:solidFill>
                <a:latin typeface="Cambria" panose="020405030504060302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70" name="그룹 93">
            <a:extLst>
              <a:ext uri="{FF2B5EF4-FFF2-40B4-BE49-F238E27FC236}">
                <a16:creationId xmlns:a16="http://schemas.microsoft.com/office/drawing/2014/main" id="{0F493AF6-F7D2-684F-A679-5144D0190843}"/>
              </a:ext>
            </a:extLst>
          </p:cNvPr>
          <p:cNvGrpSpPr/>
          <p:nvPr/>
        </p:nvGrpSpPr>
        <p:grpSpPr>
          <a:xfrm>
            <a:off x="3019976" y="2369121"/>
            <a:ext cx="1590176" cy="381451"/>
            <a:chOff x="4245096" y="1920152"/>
            <a:chExt cx="898521" cy="226540"/>
          </a:xfrm>
        </p:grpSpPr>
        <p:sp>
          <p:nvSpPr>
            <p:cNvPr id="71" name="TextBox 70">
              <a:extLst>
                <a:ext uri="{FF2B5EF4-FFF2-40B4-BE49-F238E27FC236}">
                  <a16:creationId xmlns:a16="http://schemas.microsoft.com/office/drawing/2014/main" id="{712476F5-FF64-8F4E-B22C-59BA39149CD1}"/>
                </a:ext>
              </a:extLst>
            </p:cNvPr>
            <p:cNvSpPr txBox="1"/>
            <p:nvPr/>
          </p:nvSpPr>
          <p:spPr>
            <a:xfrm>
              <a:off x="4245096" y="1920152"/>
              <a:ext cx="368967" cy="201064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algn="ctr"/>
              <a:r>
                <a:rPr lang="en-US" altLang="ko-KR" sz="2200" b="1" dirty="0">
                  <a:solidFill>
                    <a:srgbClr val="7030A0"/>
                  </a:solidFill>
                  <a:latin typeface="Cambria" panose="02040503050406030204" pitchFamily="18" charset="0"/>
                  <a:cs typeface="Times New Roman" panose="02020603050405020304" pitchFamily="18" charset="0"/>
                </a:rPr>
                <a:t>V’</a:t>
              </a:r>
              <a:endParaRPr lang="ko-KR" altLang="en-US" sz="2200" b="1" baseline="-25000" dirty="0">
                <a:solidFill>
                  <a:srgbClr val="7030A0"/>
                </a:solidFill>
                <a:latin typeface="Cambria" panose="020405030504060302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2" name="TextBox 71">
              <a:extLst>
                <a:ext uri="{FF2B5EF4-FFF2-40B4-BE49-F238E27FC236}">
                  <a16:creationId xmlns:a16="http://schemas.microsoft.com/office/drawing/2014/main" id="{06AE3D33-8A98-9B4A-BBEA-39182C3CD71C}"/>
                </a:ext>
              </a:extLst>
            </p:cNvPr>
            <p:cNvSpPr txBox="1"/>
            <p:nvPr/>
          </p:nvSpPr>
          <p:spPr>
            <a:xfrm>
              <a:off x="4492525" y="2000464"/>
              <a:ext cx="651092" cy="146228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r>
                <a:rPr lang="en-US" altLang="ko-KR" sz="1600" b="1" dirty="0">
                  <a:solidFill>
                    <a:srgbClr val="7030A0"/>
                  </a:solidFill>
                  <a:latin typeface="Cambria" panose="02040503050406030204" pitchFamily="18" charset="0"/>
                  <a:cs typeface="Times New Roman" panose="02020603050405020304" pitchFamily="18" charset="0"/>
                </a:rPr>
                <a:t>REF(</a:t>
              </a:r>
              <a:r>
                <a:rPr lang="en-US" altLang="ko-KR" sz="1600" b="1" i="1" dirty="0">
                  <a:solidFill>
                    <a:srgbClr val="7030A0"/>
                  </a:solidFill>
                  <a:latin typeface="Cambria" panose="02040503050406030204" pitchFamily="18" charset="0"/>
                  <a:cs typeface="Times New Roman" panose="02020603050405020304" pitchFamily="18" charset="0"/>
                </a:rPr>
                <a:t>x-1</a:t>
              </a:r>
              <a:r>
                <a:rPr lang="en-US" altLang="ko-KR" sz="1600" b="1" dirty="0">
                  <a:solidFill>
                    <a:srgbClr val="7030A0"/>
                  </a:solidFill>
                  <a:latin typeface="Cambria" panose="02040503050406030204" pitchFamily="18" charset="0"/>
                  <a:cs typeface="Times New Roman" panose="02020603050405020304" pitchFamily="18" charset="0"/>
                </a:rPr>
                <a:t>)</a:t>
              </a:r>
              <a:endParaRPr lang="ko-KR" altLang="en-US" sz="1600" b="1" dirty="0">
                <a:solidFill>
                  <a:srgbClr val="7030A0"/>
                </a:solidFill>
                <a:latin typeface="Cambria" panose="020405030504060302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74" name="그룹 93">
            <a:extLst>
              <a:ext uri="{FF2B5EF4-FFF2-40B4-BE49-F238E27FC236}">
                <a16:creationId xmlns:a16="http://schemas.microsoft.com/office/drawing/2014/main" id="{C93F8EB9-D085-C048-BF3C-024405E484FB}"/>
              </a:ext>
            </a:extLst>
          </p:cNvPr>
          <p:cNvGrpSpPr/>
          <p:nvPr/>
        </p:nvGrpSpPr>
        <p:grpSpPr>
          <a:xfrm>
            <a:off x="4902409" y="2369121"/>
            <a:ext cx="1590176" cy="381451"/>
            <a:chOff x="4245096" y="1920152"/>
            <a:chExt cx="898521" cy="226540"/>
          </a:xfrm>
        </p:grpSpPr>
        <p:sp>
          <p:nvSpPr>
            <p:cNvPr id="75" name="TextBox 74">
              <a:extLst>
                <a:ext uri="{FF2B5EF4-FFF2-40B4-BE49-F238E27FC236}">
                  <a16:creationId xmlns:a16="http://schemas.microsoft.com/office/drawing/2014/main" id="{162757C3-72BF-DF43-9C05-A16E0C9DE83A}"/>
                </a:ext>
              </a:extLst>
            </p:cNvPr>
            <p:cNvSpPr txBox="1"/>
            <p:nvPr/>
          </p:nvSpPr>
          <p:spPr>
            <a:xfrm>
              <a:off x="4245096" y="1920152"/>
              <a:ext cx="368967" cy="201064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algn="ctr"/>
              <a:r>
                <a:rPr lang="en-US" altLang="ko-KR" sz="2200" b="1" dirty="0">
                  <a:solidFill>
                    <a:srgbClr val="7030A0"/>
                  </a:solidFill>
                  <a:latin typeface="Cambria" panose="02040503050406030204" pitchFamily="18" charset="0"/>
                  <a:cs typeface="Times New Roman" panose="02020603050405020304" pitchFamily="18" charset="0"/>
                </a:rPr>
                <a:t>V’</a:t>
              </a:r>
              <a:endParaRPr lang="ko-KR" altLang="en-US" sz="2200" b="1" baseline="-25000" dirty="0">
                <a:solidFill>
                  <a:srgbClr val="7030A0"/>
                </a:solidFill>
                <a:latin typeface="Cambria" panose="020405030504060302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6" name="TextBox 75">
              <a:extLst>
                <a:ext uri="{FF2B5EF4-FFF2-40B4-BE49-F238E27FC236}">
                  <a16:creationId xmlns:a16="http://schemas.microsoft.com/office/drawing/2014/main" id="{2DECCCEC-ABF9-754A-AE61-AE50B1230A19}"/>
                </a:ext>
              </a:extLst>
            </p:cNvPr>
            <p:cNvSpPr txBox="1"/>
            <p:nvPr/>
          </p:nvSpPr>
          <p:spPr>
            <a:xfrm>
              <a:off x="4492525" y="2000464"/>
              <a:ext cx="651092" cy="146228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r>
                <a:rPr lang="en-US" altLang="ko-KR" sz="1600" b="1" dirty="0" err="1">
                  <a:solidFill>
                    <a:srgbClr val="7030A0"/>
                  </a:solidFill>
                  <a:latin typeface="Cambria" panose="02040503050406030204" pitchFamily="18" charset="0"/>
                  <a:cs typeface="Times New Roman" panose="02020603050405020304" pitchFamily="18" charset="0"/>
                </a:rPr>
                <a:t>REF</a:t>
              </a:r>
              <a:r>
                <a:rPr lang="en-US" altLang="ko-KR" sz="1600" b="1" i="1" dirty="0" err="1">
                  <a:solidFill>
                    <a:srgbClr val="7030A0"/>
                  </a:solidFill>
                  <a:latin typeface="Cambria" panose="02040503050406030204" pitchFamily="18" charset="0"/>
                  <a:cs typeface="Times New Roman" panose="02020603050405020304" pitchFamily="18" charset="0"/>
                </a:rPr>
                <a:t>x</a:t>
              </a:r>
              <a:endParaRPr lang="ko-KR" altLang="en-US" sz="1600" b="1" dirty="0">
                <a:solidFill>
                  <a:srgbClr val="7030A0"/>
                </a:solidFill>
                <a:latin typeface="Cambria" panose="020405030504060302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78" name="그룹 93">
            <a:extLst>
              <a:ext uri="{FF2B5EF4-FFF2-40B4-BE49-F238E27FC236}">
                <a16:creationId xmlns:a16="http://schemas.microsoft.com/office/drawing/2014/main" id="{FC98F84B-53EE-1D41-ADCF-5A326F26D837}"/>
              </a:ext>
            </a:extLst>
          </p:cNvPr>
          <p:cNvGrpSpPr/>
          <p:nvPr/>
        </p:nvGrpSpPr>
        <p:grpSpPr>
          <a:xfrm>
            <a:off x="6219059" y="2369121"/>
            <a:ext cx="1590176" cy="381451"/>
            <a:chOff x="4245096" y="1920152"/>
            <a:chExt cx="898521" cy="226540"/>
          </a:xfrm>
        </p:grpSpPr>
        <p:sp>
          <p:nvSpPr>
            <p:cNvPr id="79" name="TextBox 78">
              <a:extLst>
                <a:ext uri="{FF2B5EF4-FFF2-40B4-BE49-F238E27FC236}">
                  <a16:creationId xmlns:a16="http://schemas.microsoft.com/office/drawing/2014/main" id="{11E21851-7A66-984F-9915-A3508EFE85D1}"/>
                </a:ext>
              </a:extLst>
            </p:cNvPr>
            <p:cNvSpPr txBox="1"/>
            <p:nvPr/>
          </p:nvSpPr>
          <p:spPr>
            <a:xfrm>
              <a:off x="4245096" y="1920152"/>
              <a:ext cx="368967" cy="201064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algn="ctr"/>
              <a:r>
                <a:rPr lang="en-US" altLang="ko-KR" sz="2200" b="1" dirty="0">
                  <a:solidFill>
                    <a:srgbClr val="7030A0"/>
                  </a:solidFill>
                  <a:latin typeface="Cambria" panose="02040503050406030204" pitchFamily="18" charset="0"/>
                  <a:cs typeface="Times New Roman" panose="02020603050405020304" pitchFamily="18" charset="0"/>
                </a:rPr>
                <a:t>V’</a:t>
              </a:r>
              <a:endParaRPr lang="ko-KR" altLang="en-US" sz="2200" b="1" baseline="-25000" dirty="0">
                <a:solidFill>
                  <a:srgbClr val="7030A0"/>
                </a:solidFill>
                <a:latin typeface="Cambria" panose="020405030504060302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0" name="TextBox 79">
              <a:extLst>
                <a:ext uri="{FF2B5EF4-FFF2-40B4-BE49-F238E27FC236}">
                  <a16:creationId xmlns:a16="http://schemas.microsoft.com/office/drawing/2014/main" id="{47A50551-ABE2-904A-8DC4-6A227EB635C0}"/>
                </a:ext>
              </a:extLst>
            </p:cNvPr>
            <p:cNvSpPr txBox="1"/>
            <p:nvPr/>
          </p:nvSpPr>
          <p:spPr>
            <a:xfrm>
              <a:off x="4492525" y="2000464"/>
              <a:ext cx="651092" cy="146228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r>
                <a:rPr lang="en-US" altLang="ko-KR" sz="1600" b="1" dirty="0">
                  <a:solidFill>
                    <a:srgbClr val="7030A0"/>
                  </a:solidFill>
                  <a:latin typeface="Cambria" panose="02040503050406030204" pitchFamily="18" charset="0"/>
                  <a:cs typeface="Times New Roman" panose="02020603050405020304" pitchFamily="18" charset="0"/>
                </a:rPr>
                <a:t>REF(</a:t>
              </a:r>
              <a:r>
                <a:rPr lang="en-US" altLang="ko-KR" sz="1600" b="1" i="1" dirty="0">
                  <a:solidFill>
                    <a:srgbClr val="7030A0"/>
                  </a:solidFill>
                  <a:latin typeface="Cambria" panose="02040503050406030204" pitchFamily="18" charset="0"/>
                  <a:cs typeface="Times New Roman" panose="02020603050405020304" pitchFamily="18" charset="0"/>
                </a:rPr>
                <a:t>x+1</a:t>
              </a:r>
              <a:r>
                <a:rPr lang="en-US" altLang="ko-KR" sz="1600" b="1" dirty="0">
                  <a:solidFill>
                    <a:srgbClr val="7030A0"/>
                  </a:solidFill>
                  <a:latin typeface="Cambria" panose="02040503050406030204" pitchFamily="18" charset="0"/>
                  <a:cs typeface="Times New Roman" panose="02020603050405020304" pitchFamily="18" charset="0"/>
                </a:rPr>
                <a:t>)</a:t>
              </a:r>
              <a:endParaRPr lang="ko-KR" altLang="en-US" sz="1600" b="1" dirty="0">
                <a:solidFill>
                  <a:srgbClr val="7030A0"/>
                </a:solidFill>
                <a:latin typeface="Cambria" panose="020405030504060302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82" name="이등변 삼각형 176">
            <a:extLst>
              <a:ext uri="{FF2B5EF4-FFF2-40B4-BE49-F238E27FC236}">
                <a16:creationId xmlns:a16="http://schemas.microsoft.com/office/drawing/2014/main" id="{7B0E58B2-B342-9443-B6B5-6A58F1CA09DF}"/>
              </a:ext>
            </a:extLst>
          </p:cNvPr>
          <p:cNvSpPr/>
          <p:nvPr/>
        </p:nvSpPr>
        <p:spPr>
          <a:xfrm>
            <a:off x="2146555" y="4149080"/>
            <a:ext cx="60331" cy="469747"/>
          </a:xfrm>
          <a:prstGeom prst="triangle">
            <a:avLst>
              <a:gd name="adj" fmla="val 100000"/>
            </a:avLst>
          </a:prstGeom>
          <a:solidFill>
            <a:srgbClr val="C00000">
              <a:alpha val="4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000"/>
          </a:p>
        </p:txBody>
      </p:sp>
      <p:sp>
        <p:nvSpPr>
          <p:cNvPr id="83" name="이등변 삼각형 176">
            <a:extLst>
              <a:ext uri="{FF2B5EF4-FFF2-40B4-BE49-F238E27FC236}">
                <a16:creationId xmlns:a16="http://schemas.microsoft.com/office/drawing/2014/main" id="{C1794DBF-8B5F-D040-B31F-3CA7DFBEE7F4}"/>
              </a:ext>
            </a:extLst>
          </p:cNvPr>
          <p:cNvSpPr/>
          <p:nvPr/>
        </p:nvSpPr>
        <p:spPr>
          <a:xfrm>
            <a:off x="3772259" y="4149080"/>
            <a:ext cx="60331" cy="469747"/>
          </a:xfrm>
          <a:prstGeom prst="triangle">
            <a:avLst>
              <a:gd name="adj" fmla="val 100000"/>
            </a:avLst>
          </a:prstGeom>
          <a:solidFill>
            <a:srgbClr val="C00000">
              <a:alpha val="4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000"/>
          </a:p>
        </p:txBody>
      </p:sp>
      <p:sp>
        <p:nvSpPr>
          <p:cNvPr id="84" name="이등변 삼각형 176">
            <a:extLst>
              <a:ext uri="{FF2B5EF4-FFF2-40B4-BE49-F238E27FC236}">
                <a16:creationId xmlns:a16="http://schemas.microsoft.com/office/drawing/2014/main" id="{8BDCA053-48F1-6444-8D33-87A587F0301D}"/>
              </a:ext>
            </a:extLst>
          </p:cNvPr>
          <p:cNvSpPr/>
          <p:nvPr/>
        </p:nvSpPr>
        <p:spPr>
          <a:xfrm>
            <a:off x="5373908" y="4149080"/>
            <a:ext cx="60331" cy="469747"/>
          </a:xfrm>
          <a:prstGeom prst="triangle">
            <a:avLst>
              <a:gd name="adj" fmla="val 100000"/>
            </a:avLst>
          </a:prstGeom>
          <a:solidFill>
            <a:srgbClr val="C00000">
              <a:alpha val="4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000"/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9011F1C6-8FC6-F84C-9C17-69D60C694FD9}"/>
              </a:ext>
            </a:extLst>
          </p:cNvPr>
          <p:cNvSpPr txBox="1"/>
          <p:nvPr/>
        </p:nvSpPr>
        <p:spPr>
          <a:xfrm>
            <a:off x="606797" y="4613425"/>
            <a:ext cx="1847683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 latinLnBrk="0"/>
            <a:r>
              <a:rPr lang="en-US" sz="2400" b="1" i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Error cells</a:t>
            </a:r>
          </a:p>
        </p:txBody>
      </p:sp>
      <p:cxnSp>
        <p:nvCxnSpPr>
          <p:cNvPr id="87" name="Straight Connector 86">
            <a:extLst>
              <a:ext uri="{FF2B5EF4-FFF2-40B4-BE49-F238E27FC236}">
                <a16:creationId xmlns:a16="http://schemas.microsoft.com/office/drawing/2014/main" id="{E5E43C94-1BDE-1F4E-B9AE-9C7711DC3535}"/>
              </a:ext>
            </a:extLst>
          </p:cNvPr>
          <p:cNvCxnSpPr>
            <a:cxnSpLocks/>
          </p:cNvCxnSpPr>
          <p:nvPr/>
        </p:nvCxnSpPr>
        <p:spPr>
          <a:xfrm flipV="1">
            <a:off x="1631841" y="4509120"/>
            <a:ext cx="551884" cy="194607"/>
          </a:xfrm>
          <a:prstGeom prst="line">
            <a:avLst/>
          </a:prstGeom>
          <a:ln>
            <a:solidFill>
              <a:srgbClr val="FF0000"/>
            </a:solidFill>
            <a:headEnd type="none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화살표: 오른쪽 552">
            <a:extLst>
              <a:ext uri="{FF2B5EF4-FFF2-40B4-BE49-F238E27FC236}">
                <a16:creationId xmlns:a16="http://schemas.microsoft.com/office/drawing/2014/main" id="{8C10DC8D-02B7-DE4B-AFDA-2D4D2FE25037}"/>
              </a:ext>
            </a:extLst>
          </p:cNvPr>
          <p:cNvSpPr/>
          <p:nvPr/>
        </p:nvSpPr>
        <p:spPr>
          <a:xfrm rot="5400000">
            <a:off x="2256314" y="4723610"/>
            <a:ext cx="323467" cy="250534"/>
          </a:xfrm>
          <a:prstGeom prst="rightArrow">
            <a:avLst>
              <a:gd name="adj1" fmla="val 56518"/>
              <a:gd name="adj2" fmla="val 59573"/>
            </a:avLst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000"/>
          </a:p>
        </p:txBody>
      </p:sp>
      <p:sp>
        <p:nvSpPr>
          <p:cNvPr id="90" name="Rectangle 89">
            <a:extLst>
              <a:ext uri="{FF2B5EF4-FFF2-40B4-BE49-F238E27FC236}">
                <a16:creationId xmlns:a16="http://schemas.microsoft.com/office/drawing/2014/main" id="{754396A2-E848-424C-8347-9EBF87759315}"/>
              </a:ext>
            </a:extLst>
          </p:cNvPr>
          <p:cNvSpPr/>
          <p:nvPr/>
        </p:nvSpPr>
        <p:spPr>
          <a:xfrm>
            <a:off x="-14601" y="5098441"/>
            <a:ext cx="9144000" cy="1223043"/>
          </a:xfrm>
          <a:prstGeom prst="rect">
            <a:avLst/>
          </a:prstGeom>
          <a:solidFill>
            <a:srgbClr val="FFEEE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CH" sz="3200" dirty="0">
                <a:solidFill>
                  <a:schemeClr val="tx1"/>
                </a:solidFill>
                <a:latin typeface="Helvetica" pitchFamily="2" charset="0"/>
              </a:rPr>
              <a:t>Read using </a:t>
            </a:r>
            <a:r>
              <a:rPr lang="en-CH" sz="3200" dirty="0">
                <a:solidFill>
                  <a:srgbClr val="C00000"/>
                </a:solidFill>
                <a:latin typeface="Helvetica" pitchFamily="2" charset="0"/>
              </a:rPr>
              <a:t>properly-adjusted V</a:t>
            </a:r>
            <a:r>
              <a:rPr lang="en-CH" sz="3200" baseline="-25000" dirty="0">
                <a:solidFill>
                  <a:srgbClr val="C00000"/>
                </a:solidFill>
                <a:latin typeface="Helvetica" pitchFamily="2" charset="0"/>
              </a:rPr>
              <a:t>REF</a:t>
            </a:r>
            <a:r>
              <a:rPr lang="en-CH" sz="3200" dirty="0">
                <a:solidFill>
                  <a:schemeClr val="tx1"/>
                </a:solidFill>
                <a:latin typeface="Helvetica" pitchFamily="2" charset="0"/>
              </a:rPr>
              <a:t> values</a:t>
            </a:r>
          </a:p>
          <a:p>
            <a:pPr algn="ctr"/>
            <a:r>
              <a:rPr lang="en-CH" sz="3200" dirty="0">
                <a:solidFill>
                  <a:schemeClr val="tx1"/>
                </a:solidFill>
                <a:latin typeface="Helvetica" pitchFamily="2" charset="0"/>
                <a:sym typeface="Wingdings" pitchFamily="2" charset="2"/>
              </a:rPr>
              <a:t> Decreases # of raw bit errors</a:t>
            </a:r>
            <a:endParaRPr lang="en-CH" sz="3200" dirty="0">
              <a:solidFill>
                <a:schemeClr val="tx1"/>
              </a:solidFill>
              <a:latin typeface="Helvetica" pitchFamily="2" charset="0"/>
            </a:endParaRPr>
          </a:p>
        </p:txBody>
      </p:sp>
      <p:sp>
        <p:nvSpPr>
          <p:cNvPr id="95" name="TextBox 94">
            <a:extLst>
              <a:ext uri="{FF2B5EF4-FFF2-40B4-BE49-F238E27FC236}">
                <a16:creationId xmlns:a16="http://schemas.microsoft.com/office/drawing/2014/main" id="{6DA0AAE5-073A-714E-B0C3-751D699A08C4}"/>
              </a:ext>
            </a:extLst>
          </p:cNvPr>
          <p:cNvSpPr txBox="1"/>
          <p:nvPr/>
        </p:nvSpPr>
        <p:spPr>
          <a:xfrm>
            <a:off x="1550936" y="1529293"/>
            <a:ext cx="5901384" cy="369332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en-US" altLang="ko-KR" sz="2400" b="1" i="1" dirty="0">
                <a:solidFill>
                  <a:srgbClr val="7030A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Read-retry: Adjusting </a:t>
            </a:r>
            <a:r>
              <a:rPr lang="en-US" altLang="ko-KR" sz="2400" b="1" dirty="0">
                <a:solidFill>
                  <a:srgbClr val="7030A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V</a:t>
            </a:r>
            <a:r>
              <a:rPr lang="en-US" altLang="ko-KR" sz="2400" b="1" baseline="-25000" dirty="0">
                <a:solidFill>
                  <a:srgbClr val="7030A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REF</a:t>
            </a:r>
            <a:r>
              <a:rPr lang="en-US" altLang="ko-KR" sz="2400" b="1" i="1" baseline="-25000" dirty="0">
                <a:solidFill>
                  <a:srgbClr val="7030A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altLang="ko-KR" sz="2400" b="1" i="1" dirty="0">
                <a:solidFill>
                  <a:srgbClr val="7030A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values</a:t>
            </a:r>
            <a:endParaRPr lang="ko-KR" altLang="en-US" sz="2400" b="1" i="1" baseline="-25000" dirty="0">
              <a:solidFill>
                <a:srgbClr val="7030A0"/>
              </a:solidFill>
              <a:latin typeface="Cambria" panose="020405030504060302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106220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C0B64D-B249-704A-AB40-CD24AF2F20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H" dirty="0"/>
              <a:t>Read-Retry: Performance Overhead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C400A33-446A-F942-9F83-5543CCBC7C7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8</a:t>
            </a:fld>
            <a:endParaRPr lang="en-US" altLang="en-US"/>
          </a:p>
        </p:txBody>
      </p:sp>
      <p:sp>
        <p:nvSpPr>
          <p:cNvPr id="49" name="직사각형 77">
            <a:extLst>
              <a:ext uri="{FF2B5EF4-FFF2-40B4-BE49-F238E27FC236}">
                <a16:creationId xmlns:a16="http://schemas.microsoft.com/office/drawing/2014/main" id="{1F1D0332-9776-F74F-BAA6-FBDCCA96B77D}"/>
              </a:ext>
            </a:extLst>
          </p:cNvPr>
          <p:cNvSpPr/>
          <p:nvPr/>
        </p:nvSpPr>
        <p:spPr>
          <a:xfrm>
            <a:off x="1184102" y="1752674"/>
            <a:ext cx="815898" cy="538368"/>
          </a:xfrm>
          <a:prstGeom prst="rect">
            <a:avLst/>
          </a:prstGeom>
          <a:solidFill>
            <a:sysClr val="window" lastClr="FFFFFF"/>
          </a:solidFill>
          <a:ln w="19050" cap="flat" cmpd="sng" algn="ctr">
            <a:noFill/>
            <a:prstDash val="solid"/>
            <a:miter lim="800000"/>
          </a:ln>
          <a:effectLst/>
        </p:spPr>
        <p:txBody>
          <a:bodyPr lIns="0" rIns="0"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ea typeface="맑은 고딕" panose="020B0503020000020004" pitchFamily="34" charset="-127"/>
              <a:cs typeface="Courier New" panose="02070309020205020404" pitchFamily="49" charset="0"/>
            </a:endParaRPr>
          </a:p>
        </p:txBody>
      </p:sp>
      <p:sp>
        <p:nvSpPr>
          <p:cNvPr id="87" name="직사각형 110">
            <a:extLst>
              <a:ext uri="{FF2B5EF4-FFF2-40B4-BE49-F238E27FC236}">
                <a16:creationId xmlns:a16="http://schemas.microsoft.com/office/drawing/2014/main" id="{98317E38-A7EE-8240-9668-47A516BBDE2C}"/>
              </a:ext>
            </a:extLst>
          </p:cNvPr>
          <p:cNvSpPr/>
          <p:nvPr/>
        </p:nvSpPr>
        <p:spPr>
          <a:xfrm>
            <a:off x="1481839" y="1752674"/>
            <a:ext cx="484434" cy="538368"/>
          </a:xfrm>
          <a:prstGeom prst="rect">
            <a:avLst/>
          </a:prstGeom>
          <a:solidFill>
            <a:sysClr val="window" lastClr="FFFFFF"/>
          </a:solidFill>
          <a:ln w="19050" cap="flat" cmpd="sng" algn="ctr">
            <a:noFill/>
            <a:prstDash val="solid"/>
            <a:miter lim="800000"/>
          </a:ln>
          <a:effectLst/>
        </p:spPr>
        <p:txBody>
          <a:bodyPr lIns="0" rIns="0"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ea typeface="맑은 고딕" panose="020B0503020000020004" pitchFamily="34" charset="-127"/>
              <a:cs typeface="Courier New" panose="02070309020205020404" pitchFamily="49" charset="0"/>
            </a:endParaRPr>
          </a:p>
        </p:txBody>
      </p:sp>
      <p:grpSp>
        <p:nvGrpSpPr>
          <p:cNvPr id="173" name="Group 172">
            <a:extLst>
              <a:ext uri="{FF2B5EF4-FFF2-40B4-BE49-F238E27FC236}">
                <a16:creationId xmlns:a16="http://schemas.microsoft.com/office/drawing/2014/main" id="{836F6370-2E82-8B4C-8237-8B3397888B83}"/>
              </a:ext>
            </a:extLst>
          </p:cNvPr>
          <p:cNvGrpSpPr/>
          <p:nvPr/>
        </p:nvGrpSpPr>
        <p:grpSpPr>
          <a:xfrm>
            <a:off x="2033121" y="1803617"/>
            <a:ext cx="5789361" cy="467235"/>
            <a:chOff x="2107820" y="1791025"/>
            <a:chExt cx="3373690" cy="467235"/>
          </a:xfrm>
        </p:grpSpPr>
        <p:sp>
          <p:nvSpPr>
            <p:cNvPr id="120" name="TextBox 119">
              <a:extLst>
                <a:ext uri="{FF2B5EF4-FFF2-40B4-BE49-F238E27FC236}">
                  <a16:creationId xmlns:a16="http://schemas.microsoft.com/office/drawing/2014/main" id="{110025AA-B2D2-1F4A-A2C2-9C93CD921C50}"/>
                </a:ext>
              </a:extLst>
            </p:cNvPr>
            <p:cNvSpPr txBox="1"/>
            <p:nvPr/>
          </p:nvSpPr>
          <p:spPr>
            <a:xfrm>
              <a:off x="2107820" y="1796595"/>
              <a:ext cx="1847683" cy="461665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 latinLnBrk="0"/>
              <a:r>
                <a:rPr lang="en-US" sz="2400" b="1" i="1" dirty="0">
                  <a:solidFill>
                    <a:srgbClr val="7030A0"/>
                  </a:solidFill>
                  <a:latin typeface="Cambria" panose="02040503050406030204" pitchFamily="18" charset="0"/>
                  <a:ea typeface="Cambria" panose="02040503050406030204" pitchFamily="18" charset="0"/>
                  <a:cs typeface="Times New Roman" panose="02020603050405020304" pitchFamily="18" charset="0"/>
                </a:rPr>
                <a:t>N</a:t>
              </a:r>
              <a:r>
                <a:rPr lang="en-US" sz="2400" b="1" baseline="-25000" dirty="0">
                  <a:solidFill>
                    <a:srgbClr val="7030A0"/>
                  </a:solidFill>
                  <a:latin typeface="Cambria" panose="02040503050406030204" pitchFamily="18" charset="0"/>
                  <a:ea typeface="Cambria" panose="02040503050406030204" pitchFamily="18" charset="0"/>
                  <a:cs typeface="Times New Roman" panose="02020603050405020304" pitchFamily="18" charset="0"/>
                </a:rPr>
                <a:t>ERR </a:t>
              </a:r>
              <a:r>
                <a:rPr lang="en-US" sz="2400" b="1" i="1" dirty="0">
                  <a:solidFill>
                    <a:srgbClr val="7030A0"/>
                  </a:solidFill>
                  <a:latin typeface="Cambria" panose="02040503050406030204" pitchFamily="18" charset="0"/>
                  <a:ea typeface="Cambria" panose="02040503050406030204" pitchFamily="18" charset="0"/>
                  <a:cs typeface="Times New Roman" panose="02020603050405020304" pitchFamily="18" charset="0"/>
                </a:rPr>
                <a:t>= 32</a:t>
              </a:r>
            </a:p>
          </p:txBody>
        </p:sp>
        <p:sp>
          <p:nvSpPr>
            <p:cNvPr id="121" name="TextBox 120">
              <a:extLst>
                <a:ext uri="{FF2B5EF4-FFF2-40B4-BE49-F238E27FC236}">
                  <a16:creationId xmlns:a16="http://schemas.microsoft.com/office/drawing/2014/main" id="{20DEB8DB-E78C-F04D-A7F9-CF4B9DF3D77F}"/>
                </a:ext>
              </a:extLst>
            </p:cNvPr>
            <p:cNvSpPr txBox="1"/>
            <p:nvPr/>
          </p:nvSpPr>
          <p:spPr>
            <a:xfrm>
              <a:off x="3298134" y="1791025"/>
              <a:ext cx="2183376" cy="461665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 latinLnBrk="0"/>
              <a:r>
                <a:rPr lang="en-US" sz="2400" b="1" i="1" dirty="0">
                  <a:solidFill>
                    <a:srgbClr val="7030A0"/>
                  </a:solidFill>
                  <a:latin typeface="Cambria" panose="02040503050406030204" pitchFamily="18" charset="0"/>
                  <a:ea typeface="Cambria" panose="02040503050406030204" pitchFamily="18" charset="0"/>
                  <a:cs typeface="Times New Roman" panose="02020603050405020304" pitchFamily="18" charset="0"/>
                </a:rPr>
                <a:t> &lt; ECC capability C</a:t>
              </a:r>
              <a:r>
                <a:rPr lang="en-US" sz="2400" b="1" baseline="-25000" dirty="0">
                  <a:solidFill>
                    <a:srgbClr val="7030A0"/>
                  </a:solidFill>
                  <a:latin typeface="Cambria" panose="02040503050406030204" pitchFamily="18" charset="0"/>
                  <a:ea typeface="Cambria" panose="02040503050406030204" pitchFamily="18" charset="0"/>
                  <a:cs typeface="Times New Roman" panose="02020603050405020304" pitchFamily="18" charset="0"/>
                </a:rPr>
                <a:t>ECC </a:t>
              </a:r>
              <a:r>
                <a:rPr lang="en-US" sz="2400" b="1" i="1" dirty="0">
                  <a:solidFill>
                    <a:srgbClr val="7030A0"/>
                  </a:solidFill>
                  <a:latin typeface="Cambria" panose="02040503050406030204" pitchFamily="18" charset="0"/>
                  <a:ea typeface="Cambria" panose="02040503050406030204" pitchFamily="18" charset="0"/>
                  <a:cs typeface="Times New Roman" panose="02020603050405020304" pitchFamily="18" charset="0"/>
                </a:rPr>
                <a:t>= 72</a:t>
              </a:r>
            </a:p>
          </p:txBody>
        </p:sp>
      </p:grpSp>
      <p:cxnSp>
        <p:nvCxnSpPr>
          <p:cNvPr id="145" name="직선 화살표 연결선 80">
            <a:extLst>
              <a:ext uri="{FF2B5EF4-FFF2-40B4-BE49-F238E27FC236}">
                <a16:creationId xmlns:a16="http://schemas.microsoft.com/office/drawing/2014/main" id="{FB6ED828-016A-D74C-9BFC-ADDFA83B2C2B}"/>
              </a:ext>
            </a:extLst>
          </p:cNvPr>
          <p:cNvCxnSpPr>
            <a:cxnSpLocks/>
          </p:cNvCxnSpPr>
          <p:nvPr/>
        </p:nvCxnSpPr>
        <p:spPr>
          <a:xfrm rot="21060000" flipH="1">
            <a:off x="2159530" y="2006951"/>
            <a:ext cx="369513" cy="218206"/>
          </a:xfrm>
          <a:prstGeom prst="straightConnector1">
            <a:avLst/>
          </a:prstGeom>
          <a:noFill/>
          <a:ln w="12700" cap="flat" cmpd="sng" algn="ctr">
            <a:solidFill>
              <a:srgbClr val="4472C4">
                <a:lumMod val="75000"/>
              </a:srgbClr>
            </a:solidFill>
            <a:prstDash val="solid"/>
            <a:miter lim="800000"/>
            <a:headEnd w="lg" len="lg"/>
            <a:tailEnd type="triangle" w="lg" len="lg"/>
          </a:ln>
          <a:effectLst/>
        </p:spPr>
      </p:cxnSp>
      <p:sp>
        <p:nvSpPr>
          <p:cNvPr id="149" name="TextBox 148">
            <a:extLst>
              <a:ext uri="{FF2B5EF4-FFF2-40B4-BE49-F238E27FC236}">
                <a16:creationId xmlns:a16="http://schemas.microsoft.com/office/drawing/2014/main" id="{23845BB0-F9FC-004A-AEA1-ED748DA08C2A}"/>
              </a:ext>
            </a:extLst>
          </p:cNvPr>
          <p:cNvSpPr txBox="1"/>
          <p:nvPr/>
        </p:nvSpPr>
        <p:spPr>
          <a:xfrm>
            <a:off x="-273072" y="1821522"/>
            <a:ext cx="1681199" cy="430888"/>
          </a:xfrm>
          <a:prstGeom prst="rect">
            <a:avLst/>
          </a:prstGeom>
          <a:noFill/>
        </p:spPr>
        <p:txBody>
          <a:bodyPr wrap="square" lIns="72000" tIns="0" rIns="0" bIns="0" rtlCol="0" anchor="ctr">
            <a:spAutoFit/>
          </a:bodyPr>
          <a:lstStyle/>
          <a:p>
            <a:pPr algn="ctr" defTabSz="457200"/>
            <a:r>
              <a:rPr lang="en-US" altLang="ko-KR" sz="2400" b="1" dirty="0">
                <a:solidFill>
                  <a:prstClr val="black"/>
                </a:solidFill>
                <a:latin typeface="Cambria" panose="02040503050406030204" pitchFamily="18" charset="0"/>
                <a:ea typeface="맑은 고딕" panose="020B0503020000020004" pitchFamily="34" charset="-127"/>
                <a:cs typeface="Times New Roman" panose="02020603050405020304" pitchFamily="18" charset="0"/>
              </a:rPr>
              <a:t>READ </a:t>
            </a:r>
            <a:r>
              <a:rPr lang="en-US" altLang="ko-KR" sz="2800" b="1" dirty="0">
                <a:solidFill>
                  <a:prstClr val="black"/>
                </a:solidFill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rPr>
              <a:t>A</a:t>
            </a:r>
            <a:endParaRPr lang="ko-KR" altLang="en-US" sz="2400" b="1" i="1" dirty="0">
              <a:solidFill>
                <a:prstClr val="black"/>
              </a:solidFill>
              <a:latin typeface="Courier New" panose="02070309020205020404" pitchFamily="49" charset="0"/>
              <a:ea typeface="맑은 고딕" panose="020B0503020000020004" pitchFamily="34" charset="-127"/>
              <a:cs typeface="Courier New" panose="02070309020205020404" pitchFamily="49" charset="0"/>
            </a:endParaRPr>
          </a:p>
        </p:txBody>
      </p:sp>
      <p:grpSp>
        <p:nvGrpSpPr>
          <p:cNvPr id="150" name="그룹 45">
            <a:extLst>
              <a:ext uri="{FF2B5EF4-FFF2-40B4-BE49-F238E27FC236}">
                <a16:creationId xmlns:a16="http://schemas.microsoft.com/office/drawing/2014/main" id="{EAA6C6FC-CEBB-A746-8B20-71F0B43525E3}"/>
              </a:ext>
            </a:extLst>
          </p:cNvPr>
          <p:cNvGrpSpPr/>
          <p:nvPr/>
        </p:nvGrpSpPr>
        <p:grpSpPr>
          <a:xfrm>
            <a:off x="1514960" y="1835979"/>
            <a:ext cx="1388022" cy="404485"/>
            <a:chOff x="1874519" y="3830320"/>
            <a:chExt cx="4230088" cy="275440"/>
          </a:xfrm>
        </p:grpSpPr>
        <p:sp>
          <p:nvSpPr>
            <p:cNvPr id="151" name="직사각형 46">
              <a:extLst>
                <a:ext uri="{FF2B5EF4-FFF2-40B4-BE49-F238E27FC236}">
                  <a16:creationId xmlns:a16="http://schemas.microsoft.com/office/drawing/2014/main" id="{3F975928-129D-C94F-B5BC-36681CFB26F5}"/>
                </a:ext>
              </a:extLst>
            </p:cNvPr>
            <p:cNvSpPr/>
            <p:nvPr/>
          </p:nvSpPr>
          <p:spPr>
            <a:xfrm>
              <a:off x="1874519" y="3830320"/>
              <a:ext cx="2920999" cy="275440"/>
            </a:xfrm>
            <a:prstGeom prst="rect">
              <a:avLst/>
            </a:prstGeom>
            <a:solidFill>
              <a:srgbClr val="70AD47">
                <a:lumMod val="20000"/>
                <a:lumOff val="80000"/>
              </a:srgbClr>
            </a:solidFill>
            <a:ln w="15875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lIns="0" rIns="0"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endParaRPr>
            </a:p>
          </p:txBody>
        </p:sp>
        <p:sp>
          <p:nvSpPr>
            <p:cNvPr id="152" name="직사각형 47">
              <a:extLst>
                <a:ext uri="{FF2B5EF4-FFF2-40B4-BE49-F238E27FC236}">
                  <a16:creationId xmlns:a16="http://schemas.microsoft.com/office/drawing/2014/main" id="{265AE1B4-CD65-FB4A-AF96-03CC6E7498D0}"/>
                </a:ext>
              </a:extLst>
            </p:cNvPr>
            <p:cNvSpPr/>
            <p:nvPr/>
          </p:nvSpPr>
          <p:spPr>
            <a:xfrm>
              <a:off x="4795518" y="3830320"/>
              <a:ext cx="584200" cy="275440"/>
            </a:xfrm>
            <a:prstGeom prst="rect">
              <a:avLst/>
            </a:prstGeom>
            <a:solidFill>
              <a:srgbClr val="FFC000"/>
            </a:solidFill>
            <a:ln w="15875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lIns="0" rIns="0"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endParaRPr>
            </a:p>
          </p:txBody>
        </p:sp>
        <p:sp>
          <p:nvSpPr>
            <p:cNvPr id="153" name="직사각형 48">
              <a:extLst>
                <a:ext uri="{FF2B5EF4-FFF2-40B4-BE49-F238E27FC236}">
                  <a16:creationId xmlns:a16="http://schemas.microsoft.com/office/drawing/2014/main" id="{FF3D2336-8B15-D14B-B947-F52F393D6543}"/>
                </a:ext>
              </a:extLst>
            </p:cNvPr>
            <p:cNvSpPr/>
            <p:nvPr/>
          </p:nvSpPr>
          <p:spPr>
            <a:xfrm>
              <a:off x="5374634" y="3830320"/>
              <a:ext cx="729973" cy="275440"/>
            </a:xfrm>
            <a:prstGeom prst="rect">
              <a:avLst/>
            </a:prstGeom>
            <a:solidFill>
              <a:srgbClr val="ED7D31">
                <a:lumMod val="75000"/>
              </a:srgbClr>
            </a:solidFill>
            <a:ln w="15875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lIns="0" rIns="0"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endParaRPr>
            </a:p>
          </p:txBody>
        </p:sp>
      </p:grpSp>
      <p:cxnSp>
        <p:nvCxnSpPr>
          <p:cNvPr id="154" name="직선 연결선 102">
            <a:extLst>
              <a:ext uri="{FF2B5EF4-FFF2-40B4-BE49-F238E27FC236}">
                <a16:creationId xmlns:a16="http://schemas.microsoft.com/office/drawing/2014/main" id="{A85B9FC0-5F66-3941-84E0-F91993FFBF56}"/>
              </a:ext>
            </a:extLst>
          </p:cNvPr>
          <p:cNvCxnSpPr>
            <a:cxnSpLocks/>
          </p:cNvCxnSpPr>
          <p:nvPr/>
        </p:nvCxnSpPr>
        <p:spPr>
          <a:xfrm>
            <a:off x="1514960" y="2598671"/>
            <a:ext cx="1397682" cy="0"/>
          </a:xfrm>
          <a:prstGeom prst="line">
            <a:avLst/>
          </a:prstGeom>
          <a:noFill/>
          <a:ln w="12700" cap="flat" cmpd="sng" algn="ctr">
            <a:solidFill>
              <a:sysClr val="windowText" lastClr="000000"/>
            </a:solidFill>
            <a:prstDash val="dash"/>
            <a:miter lim="800000"/>
            <a:headEnd type="triangle" w="lg" len="lg"/>
            <a:tailEnd type="triangle" w="lg" len="lg"/>
          </a:ln>
          <a:effectLst/>
        </p:spPr>
      </p:cxnSp>
      <p:sp>
        <p:nvSpPr>
          <p:cNvPr id="155" name="TextBox 154">
            <a:extLst>
              <a:ext uri="{FF2B5EF4-FFF2-40B4-BE49-F238E27FC236}">
                <a16:creationId xmlns:a16="http://schemas.microsoft.com/office/drawing/2014/main" id="{A024B13F-02DC-5842-8CDC-B60A560713C7}"/>
              </a:ext>
            </a:extLst>
          </p:cNvPr>
          <p:cNvSpPr txBox="1"/>
          <p:nvPr/>
        </p:nvSpPr>
        <p:spPr>
          <a:xfrm>
            <a:off x="1754227" y="2406147"/>
            <a:ext cx="914984" cy="369332"/>
          </a:xfrm>
          <a:prstGeom prst="rect">
            <a:avLst/>
          </a:prstGeom>
          <a:solidFill>
            <a:sysClr val="window" lastClr="FFFFFF"/>
          </a:solidFill>
        </p:spPr>
        <p:txBody>
          <a:bodyPr wrap="square" lIns="0" tIns="0" rIns="0" bIns="0" rtlCol="0" anchor="ctr">
            <a:spAutoFit/>
          </a:bodyPr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2400" b="1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rPr>
              <a:t>tREAD</a:t>
            </a:r>
            <a:endParaRPr kumimoji="0" lang="ko-KR" altLang="en-US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ea typeface="맑은 고딕" panose="020B0503020000020004" pitchFamily="34" charset="-127"/>
              <a:cs typeface="Courier New" panose="02070309020205020404" pitchFamily="49" charset="0"/>
            </a:endParaRPr>
          </a:p>
        </p:txBody>
      </p:sp>
      <p:grpSp>
        <p:nvGrpSpPr>
          <p:cNvPr id="159" name="Group 158">
            <a:extLst>
              <a:ext uri="{FF2B5EF4-FFF2-40B4-BE49-F238E27FC236}">
                <a16:creationId xmlns:a16="http://schemas.microsoft.com/office/drawing/2014/main" id="{7DE72426-57DB-B349-973C-24E69424B018}"/>
              </a:ext>
            </a:extLst>
          </p:cNvPr>
          <p:cNvGrpSpPr/>
          <p:nvPr/>
        </p:nvGrpSpPr>
        <p:grpSpPr>
          <a:xfrm>
            <a:off x="1514960" y="2252410"/>
            <a:ext cx="1385579" cy="706867"/>
            <a:chOff x="1866003" y="2252410"/>
            <a:chExt cx="1429405" cy="2722552"/>
          </a:xfrm>
        </p:grpSpPr>
        <p:cxnSp>
          <p:nvCxnSpPr>
            <p:cNvPr id="160" name="직선 화살표 연결선 100">
              <a:extLst>
                <a:ext uri="{FF2B5EF4-FFF2-40B4-BE49-F238E27FC236}">
                  <a16:creationId xmlns:a16="http://schemas.microsoft.com/office/drawing/2014/main" id="{76DBF57E-2922-654E-8566-67C4B63FA452}"/>
                </a:ext>
              </a:extLst>
            </p:cNvPr>
            <p:cNvCxnSpPr>
              <a:cxnSpLocks/>
            </p:cNvCxnSpPr>
            <p:nvPr/>
          </p:nvCxnSpPr>
          <p:spPr>
            <a:xfrm>
              <a:off x="3295408" y="2308424"/>
              <a:ext cx="0" cy="2666538"/>
            </a:xfrm>
            <a:prstGeom prst="straightConnector1">
              <a:avLst/>
            </a:prstGeom>
            <a:noFill/>
            <a:ln w="12700" cap="flat" cmpd="sng" algn="ctr">
              <a:solidFill>
                <a:sysClr val="windowText" lastClr="000000"/>
              </a:solidFill>
              <a:prstDash val="dash"/>
              <a:miter lim="800000"/>
              <a:headEnd w="lg" len="lg"/>
              <a:tailEnd type="none" w="lg" len="lg"/>
            </a:ln>
            <a:effectLst/>
          </p:spPr>
        </p:cxnSp>
        <p:cxnSp>
          <p:nvCxnSpPr>
            <p:cNvPr id="161" name="직선 화살표 연결선 100">
              <a:extLst>
                <a:ext uri="{FF2B5EF4-FFF2-40B4-BE49-F238E27FC236}">
                  <a16:creationId xmlns:a16="http://schemas.microsoft.com/office/drawing/2014/main" id="{2A0C399E-111E-4F42-936C-D0E2890671C7}"/>
                </a:ext>
              </a:extLst>
            </p:cNvPr>
            <p:cNvCxnSpPr>
              <a:cxnSpLocks/>
            </p:cNvCxnSpPr>
            <p:nvPr/>
          </p:nvCxnSpPr>
          <p:spPr>
            <a:xfrm>
              <a:off x="1866003" y="2252410"/>
              <a:ext cx="0" cy="2722552"/>
            </a:xfrm>
            <a:prstGeom prst="straightConnector1">
              <a:avLst/>
            </a:prstGeom>
            <a:noFill/>
            <a:ln w="12700" cap="flat" cmpd="sng" algn="ctr">
              <a:solidFill>
                <a:sysClr val="windowText" lastClr="000000"/>
              </a:solidFill>
              <a:prstDash val="dash"/>
              <a:miter lim="800000"/>
              <a:headEnd w="lg" len="lg"/>
              <a:tailEnd type="none" w="lg" len="lg"/>
            </a:ln>
            <a:effectLst/>
          </p:spPr>
        </p:cxnSp>
      </p:grpSp>
      <p:grpSp>
        <p:nvGrpSpPr>
          <p:cNvPr id="170" name="Group 169">
            <a:extLst>
              <a:ext uri="{FF2B5EF4-FFF2-40B4-BE49-F238E27FC236}">
                <a16:creationId xmlns:a16="http://schemas.microsoft.com/office/drawing/2014/main" id="{3C5256A4-1069-C946-A945-BB8555EAE1FB}"/>
              </a:ext>
            </a:extLst>
          </p:cNvPr>
          <p:cNvGrpSpPr/>
          <p:nvPr/>
        </p:nvGrpSpPr>
        <p:grpSpPr>
          <a:xfrm>
            <a:off x="159880" y="1320065"/>
            <a:ext cx="2358960" cy="740783"/>
            <a:chOff x="159880" y="1320065"/>
            <a:chExt cx="2358960" cy="740783"/>
          </a:xfrm>
        </p:grpSpPr>
        <p:sp>
          <p:nvSpPr>
            <p:cNvPr id="98" name="TextBox 97">
              <a:extLst>
                <a:ext uri="{FF2B5EF4-FFF2-40B4-BE49-F238E27FC236}">
                  <a16:creationId xmlns:a16="http://schemas.microsoft.com/office/drawing/2014/main" id="{51372EC4-7D9C-E846-B7BB-771C5B44D230}"/>
                </a:ext>
              </a:extLst>
            </p:cNvPr>
            <p:cNvSpPr txBox="1"/>
            <p:nvPr/>
          </p:nvSpPr>
          <p:spPr>
            <a:xfrm>
              <a:off x="159880" y="1320065"/>
              <a:ext cx="2358960" cy="369332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algn="ctr" defTabSz="457200"/>
              <a:r>
                <a:rPr lang="en-US" altLang="ko-KR" sz="2400" b="1" dirty="0" err="1">
                  <a:solidFill>
                    <a:schemeClr val="accent6"/>
                  </a:solidFill>
                  <a:latin typeface="Courier New" panose="02070309020205020404" pitchFamily="49" charset="0"/>
                  <a:ea typeface="맑은 고딕" panose="020B0503020000020004" pitchFamily="34" charset="-127"/>
                  <a:cs typeface="Courier New" panose="02070309020205020404" pitchFamily="49" charset="0"/>
                </a:rPr>
                <a:t>tR</a:t>
              </a:r>
              <a:r>
                <a:rPr lang="en-US" altLang="ko-KR" sz="2400" b="1" dirty="0">
                  <a:solidFill>
                    <a:schemeClr val="accent6"/>
                  </a:solidFill>
                  <a:latin typeface="Cambria" panose="02040503050406030204" pitchFamily="18" charset="0"/>
                  <a:ea typeface="맑은 고딕" panose="020B0503020000020004" pitchFamily="34" charset="-127"/>
                  <a:cs typeface="Times New Roman" panose="02020603050405020304" pitchFamily="18" charset="0"/>
                </a:rPr>
                <a:t>:</a:t>
              </a:r>
              <a:r>
                <a:rPr lang="en-US" altLang="ko-KR" sz="2400" b="1" i="1" dirty="0">
                  <a:solidFill>
                    <a:schemeClr val="accent6"/>
                  </a:solidFill>
                  <a:latin typeface="Cambria" panose="02040503050406030204" pitchFamily="18" charset="0"/>
                  <a:ea typeface="맑은 고딕" panose="020B0503020000020004" pitchFamily="34" charset="-127"/>
                  <a:cs typeface="Times New Roman" panose="02020603050405020304" pitchFamily="18" charset="0"/>
                </a:rPr>
                <a:t> Page sensing</a:t>
              </a:r>
              <a:endParaRPr lang="ko-KR" altLang="en-US" sz="2400" b="1" dirty="0">
                <a:solidFill>
                  <a:schemeClr val="accent6"/>
                </a:solidFill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endParaRPr>
            </a:p>
          </p:txBody>
        </p:sp>
        <p:cxnSp>
          <p:nvCxnSpPr>
            <p:cNvPr id="110" name="Straight Connector 109">
              <a:extLst>
                <a:ext uri="{FF2B5EF4-FFF2-40B4-BE49-F238E27FC236}">
                  <a16:creationId xmlns:a16="http://schemas.microsoft.com/office/drawing/2014/main" id="{FEB362F2-CFF3-6A40-B743-4641036CAA5D}"/>
                </a:ext>
              </a:extLst>
            </p:cNvPr>
            <p:cNvCxnSpPr/>
            <p:nvPr/>
          </p:nvCxnSpPr>
          <p:spPr>
            <a:xfrm>
              <a:off x="2110860" y="1689397"/>
              <a:ext cx="0" cy="371451"/>
            </a:xfrm>
            <a:prstGeom prst="line">
              <a:avLst/>
            </a:prstGeom>
            <a:ln w="12700">
              <a:solidFill>
                <a:schemeClr val="accent6">
                  <a:lumMod val="75000"/>
                </a:schemeClr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71" name="Group 170">
            <a:extLst>
              <a:ext uri="{FF2B5EF4-FFF2-40B4-BE49-F238E27FC236}">
                <a16:creationId xmlns:a16="http://schemas.microsoft.com/office/drawing/2014/main" id="{DEC0C40E-5DD8-C649-B338-F2DEBA22E353}"/>
              </a:ext>
            </a:extLst>
          </p:cNvPr>
          <p:cNvGrpSpPr/>
          <p:nvPr/>
        </p:nvGrpSpPr>
        <p:grpSpPr>
          <a:xfrm>
            <a:off x="1111890" y="997164"/>
            <a:ext cx="3139776" cy="1059099"/>
            <a:chOff x="1111890" y="997164"/>
            <a:chExt cx="3139776" cy="1059099"/>
          </a:xfrm>
        </p:grpSpPr>
        <p:sp>
          <p:nvSpPr>
            <p:cNvPr id="101" name="TextBox 100">
              <a:extLst>
                <a:ext uri="{FF2B5EF4-FFF2-40B4-BE49-F238E27FC236}">
                  <a16:creationId xmlns:a16="http://schemas.microsoft.com/office/drawing/2014/main" id="{390099A3-7D5B-E94B-8113-BB584A809C6C}"/>
                </a:ext>
              </a:extLst>
            </p:cNvPr>
            <p:cNvSpPr txBox="1"/>
            <p:nvPr/>
          </p:nvSpPr>
          <p:spPr>
            <a:xfrm>
              <a:off x="1111890" y="997164"/>
              <a:ext cx="3139776" cy="369332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algn="ctr" defTabSz="457200"/>
              <a:r>
                <a:rPr lang="en-US" altLang="ko-KR" sz="2400" b="1" dirty="0" err="1">
                  <a:solidFill>
                    <a:schemeClr val="accent1"/>
                  </a:solidFill>
                  <a:latin typeface="Courier New" panose="02070309020205020404" pitchFamily="49" charset="0"/>
                  <a:ea typeface="맑은 고딕" panose="020B0503020000020004" pitchFamily="34" charset="-127"/>
                  <a:cs typeface="Courier New" panose="02070309020205020404" pitchFamily="49" charset="0"/>
                </a:rPr>
                <a:t>tDMA</a:t>
              </a:r>
              <a:r>
                <a:rPr lang="en-US" altLang="ko-KR" sz="2400" b="1" dirty="0">
                  <a:solidFill>
                    <a:schemeClr val="accent1"/>
                  </a:solidFill>
                  <a:latin typeface="Cambria" panose="02040503050406030204" pitchFamily="18" charset="0"/>
                  <a:ea typeface="맑은 고딕" panose="020B0503020000020004" pitchFamily="34" charset="-127"/>
                  <a:cs typeface="Times New Roman" panose="02020603050405020304" pitchFamily="18" charset="0"/>
                </a:rPr>
                <a:t>:</a:t>
              </a:r>
              <a:r>
                <a:rPr lang="en-US" altLang="ko-KR" sz="2400" b="1" i="1" dirty="0">
                  <a:solidFill>
                    <a:schemeClr val="accent1"/>
                  </a:solidFill>
                  <a:latin typeface="Cambria" panose="02040503050406030204" pitchFamily="18" charset="0"/>
                  <a:ea typeface="맑은 고딕" panose="020B0503020000020004" pitchFamily="34" charset="-127"/>
                  <a:cs typeface="Times New Roman" panose="02020603050405020304" pitchFamily="18" charset="0"/>
                </a:rPr>
                <a:t> Data transfer</a:t>
              </a:r>
              <a:endParaRPr lang="ko-KR" altLang="en-US" sz="2400" b="1" dirty="0">
                <a:solidFill>
                  <a:schemeClr val="accent1"/>
                </a:solidFill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endParaRPr>
            </a:p>
          </p:txBody>
        </p:sp>
        <p:cxnSp>
          <p:nvCxnSpPr>
            <p:cNvPr id="111" name="Straight Connector 110">
              <a:extLst>
                <a:ext uri="{FF2B5EF4-FFF2-40B4-BE49-F238E27FC236}">
                  <a16:creationId xmlns:a16="http://schemas.microsoft.com/office/drawing/2014/main" id="{55A0702E-1E4C-6A48-AABC-F53E43D49292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2553611" y="1366496"/>
              <a:ext cx="2268" cy="689767"/>
            </a:xfrm>
            <a:prstGeom prst="line">
              <a:avLst/>
            </a:prstGeom>
            <a:ln w="12700"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72" name="Group 171">
            <a:extLst>
              <a:ext uri="{FF2B5EF4-FFF2-40B4-BE49-F238E27FC236}">
                <a16:creationId xmlns:a16="http://schemas.microsoft.com/office/drawing/2014/main" id="{87B02AC5-0668-5142-B301-9D79961D2FAA}"/>
              </a:ext>
            </a:extLst>
          </p:cNvPr>
          <p:cNvGrpSpPr/>
          <p:nvPr/>
        </p:nvGrpSpPr>
        <p:grpSpPr>
          <a:xfrm>
            <a:off x="2627784" y="1320065"/>
            <a:ext cx="2820536" cy="740783"/>
            <a:chOff x="2627784" y="1320065"/>
            <a:chExt cx="2820536" cy="740783"/>
          </a:xfrm>
        </p:grpSpPr>
        <p:sp>
          <p:nvSpPr>
            <p:cNvPr id="116" name="TextBox 115">
              <a:extLst>
                <a:ext uri="{FF2B5EF4-FFF2-40B4-BE49-F238E27FC236}">
                  <a16:creationId xmlns:a16="http://schemas.microsoft.com/office/drawing/2014/main" id="{BFAEE985-E258-8944-A69B-62805BEEE86E}"/>
                </a:ext>
              </a:extLst>
            </p:cNvPr>
            <p:cNvSpPr txBox="1"/>
            <p:nvPr/>
          </p:nvSpPr>
          <p:spPr>
            <a:xfrm>
              <a:off x="2627784" y="1320065"/>
              <a:ext cx="2820536" cy="369332"/>
            </a:xfrm>
            <a:prstGeom prst="rect">
              <a:avLst/>
            </a:prstGeom>
            <a:noFill/>
          </p:spPr>
          <p:txBody>
            <a:bodyPr wrap="square" lIns="72000" tIns="0" rIns="0" bIns="0" rtlCol="0" anchor="ctr">
              <a:spAutoFit/>
            </a:bodyPr>
            <a:lstStyle/>
            <a:p>
              <a:pPr algn="ctr" defTabSz="457200"/>
              <a:r>
                <a:rPr lang="en-US" altLang="ko-KR" sz="2400" b="1" dirty="0" err="1">
                  <a:solidFill>
                    <a:srgbClr val="D77A0B"/>
                  </a:solidFill>
                  <a:latin typeface="Courier New" panose="02070309020205020404" pitchFamily="49" charset="0"/>
                  <a:ea typeface="맑은 고딕" panose="020B0503020000020004" pitchFamily="34" charset="-127"/>
                  <a:cs typeface="Courier New" panose="02070309020205020404" pitchFamily="49" charset="0"/>
                </a:rPr>
                <a:t>tECC</a:t>
              </a:r>
              <a:r>
                <a:rPr lang="en-US" altLang="ko-KR" sz="2400" b="1" dirty="0">
                  <a:solidFill>
                    <a:srgbClr val="D77A0B"/>
                  </a:solidFill>
                  <a:latin typeface="Cambria" panose="02040503050406030204" pitchFamily="18" charset="0"/>
                  <a:ea typeface="맑은 고딕" panose="020B0503020000020004" pitchFamily="34" charset="-127"/>
                  <a:cs typeface="Times New Roman" panose="02020603050405020304" pitchFamily="18" charset="0"/>
                </a:rPr>
                <a:t>:</a:t>
              </a:r>
              <a:r>
                <a:rPr lang="en-US" altLang="ko-KR" sz="2400" b="1" i="1" dirty="0">
                  <a:solidFill>
                    <a:srgbClr val="D77A0B"/>
                  </a:solidFill>
                  <a:latin typeface="Cambria" panose="02040503050406030204" pitchFamily="18" charset="0"/>
                  <a:ea typeface="맑은 고딕" panose="020B0503020000020004" pitchFamily="34" charset="-127"/>
                  <a:cs typeface="Times New Roman" panose="02020603050405020304" pitchFamily="18" charset="0"/>
                </a:rPr>
                <a:t> ECC decoding</a:t>
              </a:r>
              <a:endParaRPr lang="ko-KR" altLang="en-US" sz="2400" b="1" dirty="0">
                <a:solidFill>
                  <a:srgbClr val="D77A0B"/>
                </a:solidFill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endParaRPr>
            </a:p>
          </p:txBody>
        </p:sp>
        <p:cxnSp>
          <p:nvCxnSpPr>
            <p:cNvPr id="119" name="Straight Connector 118">
              <a:extLst>
                <a:ext uri="{FF2B5EF4-FFF2-40B4-BE49-F238E27FC236}">
                  <a16:creationId xmlns:a16="http://schemas.microsoft.com/office/drawing/2014/main" id="{FC567114-D8F7-D74F-9EC7-6897ECCB24C6}"/>
                </a:ext>
              </a:extLst>
            </p:cNvPr>
            <p:cNvCxnSpPr/>
            <p:nvPr/>
          </p:nvCxnSpPr>
          <p:spPr>
            <a:xfrm>
              <a:off x="2785541" y="1689397"/>
              <a:ext cx="0" cy="371451"/>
            </a:xfrm>
            <a:prstGeom prst="line">
              <a:avLst/>
            </a:prstGeom>
            <a:ln w="12700">
              <a:solidFill>
                <a:srgbClr val="D77A0B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09066487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C0B64D-B249-704A-AB40-CD24AF2F20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H" dirty="0"/>
              <a:t>Read-Retry: Performance Overhead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C400A33-446A-F942-9F83-5543CCBC7C7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9</a:t>
            </a:fld>
            <a:endParaRPr lang="en-US" altLang="en-US"/>
          </a:p>
        </p:txBody>
      </p:sp>
      <p:sp>
        <p:nvSpPr>
          <p:cNvPr id="98" name="TextBox 97">
            <a:extLst>
              <a:ext uri="{FF2B5EF4-FFF2-40B4-BE49-F238E27FC236}">
                <a16:creationId xmlns:a16="http://schemas.microsoft.com/office/drawing/2014/main" id="{51372EC4-7D9C-E846-B7BB-771C5B44D230}"/>
              </a:ext>
            </a:extLst>
          </p:cNvPr>
          <p:cNvSpPr txBox="1"/>
          <p:nvPr/>
        </p:nvSpPr>
        <p:spPr>
          <a:xfrm>
            <a:off x="921583" y="1320065"/>
            <a:ext cx="2358960" cy="369332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 defTabSz="457200"/>
            <a:r>
              <a:rPr lang="en-US" altLang="ko-KR" sz="2400" b="1" dirty="0" err="1">
                <a:solidFill>
                  <a:schemeClr val="accent6"/>
                </a:solidFill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rPr>
              <a:t>tR</a:t>
            </a:r>
            <a:endParaRPr lang="ko-KR" altLang="en-US" sz="2400" b="1" dirty="0">
              <a:solidFill>
                <a:schemeClr val="accent6"/>
              </a:solidFill>
              <a:latin typeface="Courier New" panose="02070309020205020404" pitchFamily="49" charset="0"/>
              <a:ea typeface="맑은 고딕" panose="020B0503020000020004" pitchFamily="34" charset="-127"/>
              <a:cs typeface="Courier New" panose="02070309020205020404" pitchFamily="49" charset="0"/>
            </a:endParaRPr>
          </a:p>
        </p:txBody>
      </p:sp>
      <p:sp>
        <p:nvSpPr>
          <p:cNvPr id="101" name="TextBox 100">
            <a:extLst>
              <a:ext uri="{FF2B5EF4-FFF2-40B4-BE49-F238E27FC236}">
                <a16:creationId xmlns:a16="http://schemas.microsoft.com/office/drawing/2014/main" id="{390099A3-7D5B-E94B-8113-BB584A809C6C}"/>
              </a:ext>
            </a:extLst>
          </p:cNvPr>
          <p:cNvSpPr txBox="1"/>
          <p:nvPr/>
        </p:nvSpPr>
        <p:spPr>
          <a:xfrm>
            <a:off x="1102093" y="997164"/>
            <a:ext cx="3139776" cy="369332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 defTabSz="457200"/>
            <a:r>
              <a:rPr lang="en-US" altLang="ko-KR" sz="2400" b="1" dirty="0" err="1">
                <a:solidFill>
                  <a:schemeClr val="accent1"/>
                </a:solidFill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rPr>
              <a:t>tDMA</a:t>
            </a:r>
            <a:endParaRPr lang="ko-KR" altLang="en-US" sz="2400" b="1" dirty="0">
              <a:solidFill>
                <a:schemeClr val="accent1"/>
              </a:solidFill>
              <a:latin typeface="Courier New" panose="02070309020205020404" pitchFamily="49" charset="0"/>
              <a:ea typeface="맑은 고딕" panose="020B0503020000020004" pitchFamily="34" charset="-127"/>
              <a:cs typeface="Courier New" panose="02070309020205020404" pitchFamily="49" charset="0"/>
            </a:endParaRPr>
          </a:p>
        </p:txBody>
      </p:sp>
      <p:cxnSp>
        <p:nvCxnSpPr>
          <p:cNvPr id="111" name="Straight Connector 110">
            <a:extLst>
              <a:ext uri="{FF2B5EF4-FFF2-40B4-BE49-F238E27FC236}">
                <a16:creationId xmlns:a16="http://schemas.microsoft.com/office/drawing/2014/main" id="{55A0702E-1E4C-6A48-AABC-F53E43D49292}"/>
              </a:ext>
            </a:extLst>
          </p:cNvPr>
          <p:cNvCxnSpPr>
            <a:cxnSpLocks/>
            <a:stCxn id="101" idx="2"/>
          </p:cNvCxnSpPr>
          <p:nvPr/>
        </p:nvCxnSpPr>
        <p:spPr>
          <a:xfrm flipH="1">
            <a:off x="2669919" y="1366496"/>
            <a:ext cx="2062" cy="689767"/>
          </a:xfrm>
          <a:prstGeom prst="line">
            <a:avLst/>
          </a:prstGeom>
          <a:ln w="12700"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6" name="TextBox 115">
            <a:extLst>
              <a:ext uri="{FF2B5EF4-FFF2-40B4-BE49-F238E27FC236}">
                <a16:creationId xmlns:a16="http://schemas.microsoft.com/office/drawing/2014/main" id="{BFAEE985-E258-8944-A69B-62805BEEE86E}"/>
              </a:ext>
            </a:extLst>
          </p:cNvPr>
          <p:cNvSpPr txBox="1"/>
          <p:nvPr/>
        </p:nvSpPr>
        <p:spPr>
          <a:xfrm>
            <a:off x="2643134" y="1320065"/>
            <a:ext cx="974977" cy="369332"/>
          </a:xfrm>
          <a:prstGeom prst="rect">
            <a:avLst/>
          </a:prstGeom>
          <a:noFill/>
        </p:spPr>
        <p:txBody>
          <a:bodyPr wrap="square" lIns="72000" tIns="0" rIns="0" bIns="0" rtlCol="0" anchor="ctr">
            <a:spAutoFit/>
          </a:bodyPr>
          <a:lstStyle/>
          <a:p>
            <a:pPr algn="ctr" defTabSz="457200"/>
            <a:r>
              <a:rPr lang="en-US" altLang="ko-KR" sz="2400" b="1" dirty="0" err="1">
                <a:solidFill>
                  <a:srgbClr val="D77A0B"/>
                </a:solidFill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rPr>
              <a:t>tECC</a:t>
            </a:r>
            <a:endParaRPr lang="ko-KR" altLang="en-US" sz="2400" b="1" dirty="0">
              <a:solidFill>
                <a:srgbClr val="D77A0B"/>
              </a:solidFill>
              <a:latin typeface="Courier New" panose="02070309020205020404" pitchFamily="49" charset="0"/>
              <a:ea typeface="맑은 고딕" panose="020B0503020000020004" pitchFamily="34" charset="-127"/>
              <a:cs typeface="Courier New" panose="02070309020205020404" pitchFamily="49" charset="0"/>
            </a:endParaRPr>
          </a:p>
        </p:txBody>
      </p:sp>
      <p:sp>
        <p:nvSpPr>
          <p:cNvPr id="121" name="TextBox 120">
            <a:extLst>
              <a:ext uri="{FF2B5EF4-FFF2-40B4-BE49-F238E27FC236}">
                <a16:creationId xmlns:a16="http://schemas.microsoft.com/office/drawing/2014/main" id="{20DEB8DB-E78C-F04D-A7F9-CF4B9DF3D77F}"/>
              </a:ext>
            </a:extLst>
          </p:cNvPr>
          <p:cNvSpPr txBox="1"/>
          <p:nvPr/>
        </p:nvSpPr>
        <p:spPr>
          <a:xfrm>
            <a:off x="5317052" y="836022"/>
            <a:ext cx="3953635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 latinLnBrk="0"/>
            <a:r>
              <a:rPr lang="en-US" sz="2400" b="1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ECC Capability</a:t>
            </a:r>
            <a:r>
              <a:rPr lang="en-US" sz="2400" b="1" i="1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C</a:t>
            </a:r>
            <a:r>
              <a:rPr lang="en-US" sz="2400" b="1" baseline="-25000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ECC</a:t>
            </a:r>
            <a:r>
              <a:rPr lang="en-US" sz="2400" b="1" i="1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= 72</a:t>
            </a:r>
          </a:p>
        </p:txBody>
      </p:sp>
      <p:sp>
        <p:nvSpPr>
          <p:cNvPr id="82" name="Rectangle 81">
            <a:extLst>
              <a:ext uri="{FF2B5EF4-FFF2-40B4-BE49-F238E27FC236}">
                <a16:creationId xmlns:a16="http://schemas.microsoft.com/office/drawing/2014/main" id="{A2B033C4-6655-2A48-8388-E607A8157976}"/>
              </a:ext>
            </a:extLst>
          </p:cNvPr>
          <p:cNvSpPr/>
          <p:nvPr/>
        </p:nvSpPr>
        <p:spPr>
          <a:xfrm>
            <a:off x="-14601" y="5098441"/>
            <a:ext cx="9144000" cy="1223043"/>
          </a:xfrm>
          <a:prstGeom prst="rect">
            <a:avLst/>
          </a:prstGeom>
          <a:solidFill>
            <a:srgbClr val="FFEEE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CH" sz="3200" dirty="0">
                <a:solidFill>
                  <a:schemeClr val="tx1"/>
                </a:solidFill>
                <a:latin typeface="Helvetica" pitchFamily="2" charset="0"/>
              </a:rPr>
              <a:t>Read-retry increases the read latency</a:t>
            </a:r>
          </a:p>
          <a:p>
            <a:pPr algn="ctr"/>
            <a:r>
              <a:rPr lang="en-GB" sz="3200" dirty="0">
                <a:solidFill>
                  <a:schemeClr val="tx1"/>
                </a:solidFill>
                <a:latin typeface="Helvetica" pitchFamily="2" charset="0"/>
              </a:rPr>
              <a:t>a</a:t>
            </a:r>
            <a:r>
              <a:rPr lang="en-CH" sz="3200" dirty="0">
                <a:solidFill>
                  <a:schemeClr val="tx1"/>
                </a:solidFill>
                <a:latin typeface="Helvetica" pitchFamily="2" charset="0"/>
              </a:rPr>
              <a:t>lmost </a:t>
            </a:r>
            <a:r>
              <a:rPr lang="en-CH" sz="3200" dirty="0">
                <a:solidFill>
                  <a:srgbClr val="C00000"/>
                </a:solidFill>
                <a:latin typeface="Helvetica" pitchFamily="2" charset="0"/>
              </a:rPr>
              <a:t>linearly </a:t>
            </a:r>
            <a:r>
              <a:rPr lang="en-CH" sz="3200" dirty="0">
                <a:solidFill>
                  <a:schemeClr val="tx1"/>
                </a:solidFill>
                <a:latin typeface="Helvetica" pitchFamily="2" charset="0"/>
              </a:rPr>
              <a:t>with</a:t>
            </a:r>
            <a:r>
              <a:rPr lang="en-CH" sz="3200" dirty="0">
                <a:solidFill>
                  <a:srgbClr val="C00000"/>
                </a:solidFill>
                <a:latin typeface="Helvetica" pitchFamily="2" charset="0"/>
              </a:rPr>
              <a:t> </a:t>
            </a:r>
            <a:r>
              <a:rPr lang="en-CH" sz="3200" dirty="0">
                <a:solidFill>
                  <a:schemeClr val="tx1"/>
                </a:solidFill>
                <a:latin typeface="Helvetica" pitchFamily="2" charset="0"/>
              </a:rPr>
              <a:t>the</a:t>
            </a:r>
            <a:r>
              <a:rPr lang="en-CH" sz="3200" dirty="0">
                <a:solidFill>
                  <a:srgbClr val="C00000"/>
                </a:solidFill>
                <a:latin typeface="Helvetica" pitchFamily="2" charset="0"/>
              </a:rPr>
              <a:t> number of retry steps</a:t>
            </a:r>
          </a:p>
        </p:txBody>
      </p:sp>
      <p:sp>
        <p:nvSpPr>
          <p:cNvPr id="49" name="직사각형 77">
            <a:extLst>
              <a:ext uri="{FF2B5EF4-FFF2-40B4-BE49-F238E27FC236}">
                <a16:creationId xmlns:a16="http://schemas.microsoft.com/office/drawing/2014/main" id="{1F1D0332-9776-F74F-BAA6-FBDCCA96B77D}"/>
              </a:ext>
            </a:extLst>
          </p:cNvPr>
          <p:cNvSpPr/>
          <p:nvPr/>
        </p:nvSpPr>
        <p:spPr>
          <a:xfrm>
            <a:off x="1119519" y="1752674"/>
            <a:ext cx="790882" cy="538368"/>
          </a:xfrm>
          <a:prstGeom prst="rect">
            <a:avLst/>
          </a:prstGeom>
          <a:solidFill>
            <a:sysClr val="window" lastClr="FFFFFF"/>
          </a:solidFill>
          <a:ln w="19050" cap="flat" cmpd="sng" algn="ctr">
            <a:noFill/>
            <a:prstDash val="solid"/>
            <a:miter lim="800000"/>
          </a:ln>
          <a:effectLst/>
        </p:spPr>
        <p:txBody>
          <a:bodyPr lIns="0" rIns="0"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ea typeface="맑은 고딕" panose="020B0503020000020004" pitchFamily="34" charset="-127"/>
              <a:cs typeface="Courier New" panose="02070309020205020404" pitchFamily="49" charset="0"/>
            </a:endParaRPr>
          </a:p>
        </p:txBody>
      </p:sp>
      <p:cxnSp>
        <p:nvCxnSpPr>
          <p:cNvPr id="75" name="직선 화살표 연결선 80">
            <a:extLst>
              <a:ext uri="{FF2B5EF4-FFF2-40B4-BE49-F238E27FC236}">
                <a16:creationId xmlns:a16="http://schemas.microsoft.com/office/drawing/2014/main" id="{D025E6C1-5157-6E4D-8843-768A3F2F1973}"/>
              </a:ext>
            </a:extLst>
          </p:cNvPr>
          <p:cNvCxnSpPr>
            <a:cxnSpLocks/>
          </p:cNvCxnSpPr>
          <p:nvPr/>
        </p:nvCxnSpPr>
        <p:spPr>
          <a:xfrm rot="21060000" flipH="1">
            <a:off x="2159530" y="2006951"/>
            <a:ext cx="369513" cy="218206"/>
          </a:xfrm>
          <a:prstGeom prst="straightConnector1">
            <a:avLst/>
          </a:prstGeom>
          <a:noFill/>
          <a:ln w="12700" cap="flat" cmpd="sng" algn="ctr">
            <a:solidFill>
              <a:srgbClr val="4472C4">
                <a:lumMod val="75000"/>
              </a:srgbClr>
            </a:solidFill>
            <a:prstDash val="solid"/>
            <a:miter lim="800000"/>
            <a:headEnd w="lg" len="lg"/>
            <a:tailEnd type="triangle" w="lg" len="lg"/>
          </a:ln>
          <a:effectLst/>
        </p:spPr>
      </p:cxnSp>
      <p:sp>
        <p:nvSpPr>
          <p:cNvPr id="87" name="직사각형 110">
            <a:extLst>
              <a:ext uri="{FF2B5EF4-FFF2-40B4-BE49-F238E27FC236}">
                <a16:creationId xmlns:a16="http://schemas.microsoft.com/office/drawing/2014/main" id="{98317E38-A7EE-8240-9668-47A516BBDE2C}"/>
              </a:ext>
            </a:extLst>
          </p:cNvPr>
          <p:cNvSpPr/>
          <p:nvPr/>
        </p:nvSpPr>
        <p:spPr>
          <a:xfrm>
            <a:off x="1408127" y="1752674"/>
            <a:ext cx="469581" cy="538368"/>
          </a:xfrm>
          <a:prstGeom prst="rect">
            <a:avLst/>
          </a:prstGeom>
          <a:solidFill>
            <a:sysClr val="window" lastClr="FFFFFF"/>
          </a:solidFill>
          <a:ln w="19050" cap="flat" cmpd="sng" algn="ctr">
            <a:noFill/>
            <a:prstDash val="solid"/>
            <a:miter lim="800000"/>
          </a:ln>
          <a:effectLst/>
        </p:spPr>
        <p:txBody>
          <a:bodyPr lIns="0" rIns="0"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ea typeface="맑은 고딕" panose="020B0503020000020004" pitchFamily="34" charset="-127"/>
              <a:cs typeface="Courier New" panose="02070309020205020404" pitchFamily="49" charset="0"/>
            </a:endParaRPr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B789C66A-43DA-5449-A568-574650A7B5A9}"/>
              </a:ext>
            </a:extLst>
          </p:cNvPr>
          <p:cNvSpPr txBox="1"/>
          <p:nvPr/>
        </p:nvSpPr>
        <p:spPr>
          <a:xfrm>
            <a:off x="-273072" y="1821522"/>
            <a:ext cx="1681199" cy="430888"/>
          </a:xfrm>
          <a:prstGeom prst="rect">
            <a:avLst/>
          </a:prstGeom>
          <a:noFill/>
        </p:spPr>
        <p:txBody>
          <a:bodyPr wrap="square" lIns="72000" tIns="0" rIns="0" bIns="0" rtlCol="0" anchor="ctr">
            <a:spAutoFit/>
          </a:bodyPr>
          <a:lstStyle/>
          <a:p>
            <a:pPr algn="ctr" defTabSz="457200"/>
            <a:r>
              <a:rPr lang="en-US" altLang="ko-KR" sz="2400" b="1" dirty="0">
                <a:solidFill>
                  <a:prstClr val="black"/>
                </a:solidFill>
                <a:latin typeface="Cambria" panose="02040503050406030204" pitchFamily="18" charset="0"/>
                <a:ea typeface="맑은 고딕" panose="020B0503020000020004" pitchFamily="34" charset="-127"/>
                <a:cs typeface="Times New Roman" panose="02020603050405020304" pitchFamily="18" charset="0"/>
              </a:rPr>
              <a:t>READ </a:t>
            </a:r>
            <a:r>
              <a:rPr lang="en-US" altLang="ko-KR" sz="2800" b="1" dirty="0">
                <a:solidFill>
                  <a:prstClr val="black"/>
                </a:solidFill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rPr>
              <a:t>A</a:t>
            </a:r>
            <a:endParaRPr lang="ko-KR" altLang="en-US" sz="2400" b="1" i="1" dirty="0">
              <a:solidFill>
                <a:prstClr val="black"/>
              </a:solidFill>
              <a:latin typeface="Courier New" panose="02070309020205020404" pitchFamily="49" charset="0"/>
              <a:ea typeface="맑은 고딕" panose="020B0503020000020004" pitchFamily="34" charset="-127"/>
              <a:cs typeface="Courier New" panose="02070309020205020404" pitchFamily="49" charset="0"/>
            </a:endParaRPr>
          </a:p>
        </p:txBody>
      </p:sp>
      <p:grpSp>
        <p:nvGrpSpPr>
          <p:cNvPr id="94" name="그룹 45">
            <a:extLst>
              <a:ext uri="{FF2B5EF4-FFF2-40B4-BE49-F238E27FC236}">
                <a16:creationId xmlns:a16="http://schemas.microsoft.com/office/drawing/2014/main" id="{4C3F7165-A311-B04B-8FE5-F6A89A9C2463}"/>
              </a:ext>
            </a:extLst>
          </p:cNvPr>
          <p:cNvGrpSpPr/>
          <p:nvPr/>
        </p:nvGrpSpPr>
        <p:grpSpPr>
          <a:xfrm>
            <a:off x="1514960" y="1835979"/>
            <a:ext cx="1388022" cy="404485"/>
            <a:chOff x="1874519" y="3830320"/>
            <a:chExt cx="4230088" cy="275440"/>
          </a:xfrm>
        </p:grpSpPr>
        <p:sp>
          <p:nvSpPr>
            <p:cNvPr id="95" name="직사각형 46">
              <a:extLst>
                <a:ext uri="{FF2B5EF4-FFF2-40B4-BE49-F238E27FC236}">
                  <a16:creationId xmlns:a16="http://schemas.microsoft.com/office/drawing/2014/main" id="{B2F1BEE9-1BB0-C34D-94A8-C10833FC0A1F}"/>
                </a:ext>
              </a:extLst>
            </p:cNvPr>
            <p:cNvSpPr/>
            <p:nvPr/>
          </p:nvSpPr>
          <p:spPr>
            <a:xfrm>
              <a:off x="1874519" y="3830320"/>
              <a:ext cx="2920999" cy="275440"/>
            </a:xfrm>
            <a:prstGeom prst="rect">
              <a:avLst/>
            </a:prstGeom>
            <a:solidFill>
              <a:srgbClr val="70AD47">
                <a:lumMod val="20000"/>
                <a:lumOff val="80000"/>
              </a:srgbClr>
            </a:solidFill>
            <a:ln w="15875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lIns="0" rIns="0"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endParaRPr>
            </a:p>
          </p:txBody>
        </p:sp>
        <p:sp>
          <p:nvSpPr>
            <p:cNvPr id="96" name="직사각형 47">
              <a:extLst>
                <a:ext uri="{FF2B5EF4-FFF2-40B4-BE49-F238E27FC236}">
                  <a16:creationId xmlns:a16="http://schemas.microsoft.com/office/drawing/2014/main" id="{55E9B22F-3E9C-4F49-ABE7-213C2BE02582}"/>
                </a:ext>
              </a:extLst>
            </p:cNvPr>
            <p:cNvSpPr/>
            <p:nvPr/>
          </p:nvSpPr>
          <p:spPr>
            <a:xfrm>
              <a:off x="4795518" y="3830320"/>
              <a:ext cx="584200" cy="275440"/>
            </a:xfrm>
            <a:prstGeom prst="rect">
              <a:avLst/>
            </a:prstGeom>
            <a:solidFill>
              <a:srgbClr val="FFC000"/>
            </a:solidFill>
            <a:ln w="15875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lIns="0" rIns="0"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endParaRPr>
            </a:p>
          </p:txBody>
        </p:sp>
        <p:sp>
          <p:nvSpPr>
            <p:cNvPr id="97" name="직사각형 48">
              <a:extLst>
                <a:ext uri="{FF2B5EF4-FFF2-40B4-BE49-F238E27FC236}">
                  <a16:creationId xmlns:a16="http://schemas.microsoft.com/office/drawing/2014/main" id="{85DAE2A7-3166-184E-9EBC-3F4868ADF5F5}"/>
                </a:ext>
              </a:extLst>
            </p:cNvPr>
            <p:cNvSpPr/>
            <p:nvPr/>
          </p:nvSpPr>
          <p:spPr>
            <a:xfrm>
              <a:off x="5374634" y="3830320"/>
              <a:ext cx="729973" cy="275440"/>
            </a:xfrm>
            <a:prstGeom prst="rect">
              <a:avLst/>
            </a:prstGeom>
            <a:solidFill>
              <a:srgbClr val="ED7D31">
                <a:lumMod val="75000"/>
              </a:srgbClr>
            </a:solidFill>
            <a:ln w="15875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lIns="0" rIns="0"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endParaRPr>
            </a:p>
          </p:txBody>
        </p:sp>
      </p:grpSp>
      <p:cxnSp>
        <p:nvCxnSpPr>
          <p:cNvPr id="110" name="Straight Connector 109">
            <a:extLst>
              <a:ext uri="{FF2B5EF4-FFF2-40B4-BE49-F238E27FC236}">
                <a16:creationId xmlns:a16="http://schemas.microsoft.com/office/drawing/2014/main" id="{FEB362F2-CFF3-6A40-B743-4641036CAA5D}"/>
              </a:ext>
            </a:extLst>
          </p:cNvPr>
          <p:cNvCxnSpPr/>
          <p:nvPr/>
        </p:nvCxnSpPr>
        <p:spPr>
          <a:xfrm>
            <a:off x="2017862" y="1689397"/>
            <a:ext cx="0" cy="371451"/>
          </a:xfrm>
          <a:prstGeom prst="line">
            <a:avLst/>
          </a:prstGeom>
          <a:ln w="12700">
            <a:solidFill>
              <a:schemeClr val="accent6">
                <a:lumMod val="75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Straight Connector 118">
            <a:extLst>
              <a:ext uri="{FF2B5EF4-FFF2-40B4-BE49-F238E27FC236}">
                <a16:creationId xmlns:a16="http://schemas.microsoft.com/office/drawing/2014/main" id="{FC567114-D8F7-D74F-9EC7-6897ECCB24C6}"/>
              </a:ext>
            </a:extLst>
          </p:cNvPr>
          <p:cNvCxnSpPr/>
          <p:nvPr/>
        </p:nvCxnSpPr>
        <p:spPr>
          <a:xfrm>
            <a:off x="2782657" y="1689397"/>
            <a:ext cx="0" cy="371451"/>
          </a:xfrm>
          <a:prstGeom prst="line">
            <a:avLst/>
          </a:prstGeom>
          <a:ln w="12700">
            <a:solidFill>
              <a:srgbClr val="D77A0B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0" name="TextBox 119">
            <a:extLst>
              <a:ext uri="{FF2B5EF4-FFF2-40B4-BE49-F238E27FC236}">
                <a16:creationId xmlns:a16="http://schemas.microsoft.com/office/drawing/2014/main" id="{110025AA-B2D2-1F4A-A2C2-9C93CD921C50}"/>
              </a:ext>
            </a:extLst>
          </p:cNvPr>
          <p:cNvSpPr txBox="1"/>
          <p:nvPr/>
        </p:nvSpPr>
        <p:spPr>
          <a:xfrm>
            <a:off x="2757303" y="1783335"/>
            <a:ext cx="1791033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 latinLnBrk="0"/>
            <a:r>
              <a:rPr lang="en-US" sz="2400" b="1" i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N</a:t>
            </a:r>
            <a:r>
              <a:rPr lang="en-US" sz="2400" b="1" baseline="-25000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ERR</a:t>
            </a:r>
            <a:r>
              <a:rPr lang="en-US" sz="2400" b="1" i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= 232</a:t>
            </a:r>
          </a:p>
        </p:txBody>
      </p:sp>
      <p:cxnSp>
        <p:nvCxnSpPr>
          <p:cNvPr id="124" name="직선 연결선 102">
            <a:extLst>
              <a:ext uri="{FF2B5EF4-FFF2-40B4-BE49-F238E27FC236}">
                <a16:creationId xmlns:a16="http://schemas.microsoft.com/office/drawing/2014/main" id="{692E3375-ABD6-F447-AC1C-76B4D7DFBA48}"/>
              </a:ext>
            </a:extLst>
          </p:cNvPr>
          <p:cNvCxnSpPr>
            <a:cxnSpLocks/>
          </p:cNvCxnSpPr>
          <p:nvPr/>
        </p:nvCxnSpPr>
        <p:spPr>
          <a:xfrm>
            <a:off x="1514960" y="4485620"/>
            <a:ext cx="1397682" cy="0"/>
          </a:xfrm>
          <a:prstGeom prst="line">
            <a:avLst/>
          </a:prstGeom>
          <a:noFill/>
          <a:ln w="12700" cap="flat" cmpd="sng" algn="ctr">
            <a:solidFill>
              <a:sysClr val="windowText" lastClr="000000"/>
            </a:solidFill>
            <a:prstDash val="dash"/>
            <a:miter lim="800000"/>
            <a:headEnd type="triangle" w="lg" len="lg"/>
            <a:tailEnd type="triangle" w="lg" len="lg"/>
          </a:ln>
          <a:effectLst/>
        </p:spPr>
      </p:cxnSp>
      <p:sp>
        <p:nvSpPr>
          <p:cNvPr id="126" name="TextBox 125">
            <a:extLst>
              <a:ext uri="{FF2B5EF4-FFF2-40B4-BE49-F238E27FC236}">
                <a16:creationId xmlns:a16="http://schemas.microsoft.com/office/drawing/2014/main" id="{4C42B4D3-A843-1642-8891-7F1B6D04ACBC}"/>
              </a:ext>
            </a:extLst>
          </p:cNvPr>
          <p:cNvSpPr txBox="1"/>
          <p:nvPr/>
        </p:nvSpPr>
        <p:spPr>
          <a:xfrm>
            <a:off x="1754227" y="4293096"/>
            <a:ext cx="914984" cy="369332"/>
          </a:xfrm>
          <a:prstGeom prst="rect">
            <a:avLst/>
          </a:prstGeom>
          <a:solidFill>
            <a:sysClr val="window" lastClr="FFFFFF"/>
          </a:solidFill>
        </p:spPr>
        <p:txBody>
          <a:bodyPr wrap="square" lIns="0" tIns="0" rIns="0" bIns="0" rtlCol="0" anchor="ctr">
            <a:spAutoFit/>
          </a:bodyPr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2400" b="1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rPr>
              <a:t>tREAD</a:t>
            </a:r>
            <a:endParaRPr kumimoji="0" lang="ko-KR" altLang="en-US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ea typeface="맑은 고딕" panose="020B0503020000020004" pitchFamily="34" charset="-127"/>
              <a:cs typeface="Courier New" panose="02070309020205020404" pitchFamily="49" charset="0"/>
            </a:endParaRP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0129083B-0B46-F444-9B67-B68341DA2886}"/>
              </a:ext>
            </a:extLst>
          </p:cNvPr>
          <p:cNvGrpSpPr/>
          <p:nvPr/>
        </p:nvGrpSpPr>
        <p:grpSpPr>
          <a:xfrm>
            <a:off x="-117071" y="2175970"/>
            <a:ext cx="6046094" cy="471689"/>
            <a:chOff x="-117071" y="2175970"/>
            <a:chExt cx="6046094" cy="471689"/>
          </a:xfrm>
        </p:grpSpPr>
        <p:sp>
          <p:nvSpPr>
            <p:cNvPr id="50" name="TextBox 49">
              <a:extLst>
                <a:ext uri="{FF2B5EF4-FFF2-40B4-BE49-F238E27FC236}">
                  <a16:creationId xmlns:a16="http://schemas.microsoft.com/office/drawing/2014/main" id="{5A86C21B-F826-F04B-B6B5-23950E2E520E}"/>
                </a:ext>
              </a:extLst>
            </p:cNvPr>
            <p:cNvSpPr txBox="1"/>
            <p:nvPr/>
          </p:nvSpPr>
          <p:spPr>
            <a:xfrm>
              <a:off x="-117071" y="2267825"/>
              <a:ext cx="1633294" cy="369332"/>
            </a:xfrm>
            <a:prstGeom prst="rect">
              <a:avLst/>
            </a:prstGeom>
            <a:noFill/>
          </p:spPr>
          <p:txBody>
            <a:bodyPr wrap="square" lIns="72000" tIns="0" rIns="0" bIns="0" rtlCol="0" anchor="ctr">
              <a:spAutoFit/>
            </a:bodyPr>
            <a:lstStyle/>
            <a:p>
              <a:pPr algn="ctr" defTabSz="457200"/>
              <a:r>
                <a:rPr lang="en-US" altLang="ko-KR" sz="2400" b="1" dirty="0">
                  <a:solidFill>
                    <a:prstClr val="black"/>
                  </a:solidFill>
                  <a:latin typeface="Cambria" panose="02040503050406030204" pitchFamily="18" charset="0"/>
                  <a:ea typeface="맑은 고딕" panose="020B0503020000020004" pitchFamily="34" charset="-127"/>
                  <a:cs typeface="Times New Roman" panose="02020603050405020304" pitchFamily="18" charset="0"/>
                </a:rPr>
                <a:t>RR1</a:t>
              </a:r>
              <a:endParaRPr lang="ko-KR" altLang="en-US" sz="2400" b="1" i="1" dirty="0">
                <a:solidFill>
                  <a:prstClr val="black"/>
                </a:solidFill>
                <a:latin typeface="Calibri" panose="020F0502020204030204" pitchFamily="34" charset="0"/>
                <a:ea typeface="맑은 고딕" panose="020B0503020000020004" pitchFamily="34" charset="-127"/>
                <a:cs typeface="Calibri" panose="020F0502020204030204" pitchFamily="34" charset="0"/>
              </a:endParaRPr>
            </a:p>
          </p:txBody>
        </p:sp>
        <p:grpSp>
          <p:nvGrpSpPr>
            <p:cNvPr id="64" name="그룹 45">
              <a:extLst>
                <a:ext uri="{FF2B5EF4-FFF2-40B4-BE49-F238E27FC236}">
                  <a16:creationId xmlns:a16="http://schemas.microsoft.com/office/drawing/2014/main" id="{F1485BDF-EB06-7E4E-B1FE-802D6C5365E3}"/>
                </a:ext>
              </a:extLst>
            </p:cNvPr>
            <p:cNvGrpSpPr/>
            <p:nvPr/>
          </p:nvGrpSpPr>
          <p:grpSpPr>
            <a:xfrm>
              <a:off x="2900546" y="2243174"/>
              <a:ext cx="1388022" cy="404485"/>
              <a:chOff x="1874519" y="3830320"/>
              <a:chExt cx="4230088" cy="275440"/>
            </a:xfrm>
          </p:grpSpPr>
          <p:sp>
            <p:nvSpPr>
              <p:cNvPr id="65" name="직사각형 46">
                <a:extLst>
                  <a:ext uri="{FF2B5EF4-FFF2-40B4-BE49-F238E27FC236}">
                    <a16:creationId xmlns:a16="http://schemas.microsoft.com/office/drawing/2014/main" id="{A68CBBA6-3C81-A540-A253-0BDCE8989A3D}"/>
                  </a:ext>
                </a:extLst>
              </p:cNvPr>
              <p:cNvSpPr/>
              <p:nvPr/>
            </p:nvSpPr>
            <p:spPr>
              <a:xfrm>
                <a:off x="1874519" y="3830320"/>
                <a:ext cx="2920999" cy="275440"/>
              </a:xfrm>
              <a:prstGeom prst="rect">
                <a:avLst/>
              </a:prstGeom>
              <a:solidFill>
                <a:srgbClr val="70AD47">
                  <a:lumMod val="20000"/>
                  <a:lumOff val="80000"/>
                </a:srgbClr>
              </a:solidFill>
              <a:ln w="15875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txBody>
              <a:bodyPr lIns="0" rIns="0" rtlCol="0" anchor="ctr"/>
              <a:lstStyle/>
              <a:p>
                <a:pPr marL="0" marR="0" lvl="0" indent="0" algn="ctr" defTabSz="4572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ko-KR" altLang="en-US" sz="24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urier New" panose="02070309020205020404" pitchFamily="49" charset="0"/>
                  <a:ea typeface="맑은 고딕" panose="020B0503020000020004" pitchFamily="34" charset="-127"/>
                  <a:cs typeface="Courier New" panose="02070309020205020404" pitchFamily="49" charset="0"/>
                </a:endParaRPr>
              </a:p>
            </p:txBody>
          </p:sp>
          <p:sp>
            <p:nvSpPr>
              <p:cNvPr id="66" name="직사각형 47">
                <a:extLst>
                  <a:ext uri="{FF2B5EF4-FFF2-40B4-BE49-F238E27FC236}">
                    <a16:creationId xmlns:a16="http://schemas.microsoft.com/office/drawing/2014/main" id="{C32C9A9B-C5F8-1344-AABA-C3D2595C0720}"/>
                  </a:ext>
                </a:extLst>
              </p:cNvPr>
              <p:cNvSpPr/>
              <p:nvPr/>
            </p:nvSpPr>
            <p:spPr>
              <a:xfrm>
                <a:off x="4795518" y="3830320"/>
                <a:ext cx="584200" cy="275440"/>
              </a:xfrm>
              <a:prstGeom prst="rect">
                <a:avLst/>
              </a:prstGeom>
              <a:solidFill>
                <a:srgbClr val="FFC000"/>
              </a:solidFill>
              <a:ln w="15875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txBody>
              <a:bodyPr lIns="0" rIns="0" rtlCol="0" anchor="ctr"/>
              <a:lstStyle/>
              <a:p>
                <a:pPr marL="0" marR="0" lvl="0" indent="0" algn="ctr" defTabSz="4572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ko-KR" altLang="en-US" sz="24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urier New" panose="02070309020205020404" pitchFamily="49" charset="0"/>
                  <a:ea typeface="맑은 고딕" panose="020B0503020000020004" pitchFamily="34" charset="-127"/>
                  <a:cs typeface="Courier New" panose="02070309020205020404" pitchFamily="49" charset="0"/>
                </a:endParaRPr>
              </a:p>
            </p:txBody>
          </p:sp>
          <p:sp>
            <p:nvSpPr>
              <p:cNvPr id="67" name="직사각형 48">
                <a:extLst>
                  <a:ext uri="{FF2B5EF4-FFF2-40B4-BE49-F238E27FC236}">
                    <a16:creationId xmlns:a16="http://schemas.microsoft.com/office/drawing/2014/main" id="{C11C2938-18E1-0648-A5E3-F59F81090810}"/>
                  </a:ext>
                </a:extLst>
              </p:cNvPr>
              <p:cNvSpPr/>
              <p:nvPr/>
            </p:nvSpPr>
            <p:spPr>
              <a:xfrm>
                <a:off x="5374634" y="3830320"/>
                <a:ext cx="729973" cy="275440"/>
              </a:xfrm>
              <a:prstGeom prst="rect">
                <a:avLst/>
              </a:prstGeom>
              <a:solidFill>
                <a:srgbClr val="ED7D31">
                  <a:lumMod val="75000"/>
                </a:srgbClr>
              </a:solidFill>
              <a:ln w="15875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txBody>
              <a:bodyPr lIns="0" rIns="0" rtlCol="0" anchor="ctr"/>
              <a:lstStyle/>
              <a:p>
                <a:pPr marL="0" marR="0" lvl="0" indent="0" algn="ctr" defTabSz="4572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ko-KR" altLang="en-US" sz="24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urier New" panose="02070309020205020404" pitchFamily="49" charset="0"/>
                  <a:ea typeface="맑은 고딕" panose="020B0503020000020004" pitchFamily="34" charset="-127"/>
                  <a:cs typeface="Courier New" panose="02070309020205020404" pitchFamily="49" charset="0"/>
                </a:endParaRPr>
              </a:p>
            </p:txBody>
          </p:sp>
        </p:grpSp>
        <p:sp>
          <p:nvSpPr>
            <p:cNvPr id="55" name="TextBox 54">
              <a:extLst>
                <a:ext uri="{FF2B5EF4-FFF2-40B4-BE49-F238E27FC236}">
                  <a16:creationId xmlns:a16="http://schemas.microsoft.com/office/drawing/2014/main" id="{55EF5609-B2C4-4349-BE75-E2DB8C377118}"/>
                </a:ext>
              </a:extLst>
            </p:cNvPr>
            <p:cNvSpPr txBox="1"/>
            <p:nvPr/>
          </p:nvSpPr>
          <p:spPr>
            <a:xfrm>
              <a:off x="4137990" y="2175970"/>
              <a:ext cx="1791033" cy="461665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 latinLnBrk="0"/>
              <a:r>
                <a:rPr lang="en-US" sz="2400" b="1" i="1" dirty="0">
                  <a:solidFill>
                    <a:srgbClr val="FF0000"/>
                  </a:solidFill>
                  <a:latin typeface="Cambria" panose="02040503050406030204" pitchFamily="18" charset="0"/>
                  <a:ea typeface="Cambria" panose="02040503050406030204" pitchFamily="18" charset="0"/>
                  <a:cs typeface="Times New Roman" panose="02020603050405020304" pitchFamily="18" charset="0"/>
                </a:rPr>
                <a:t>N</a:t>
              </a:r>
              <a:r>
                <a:rPr lang="en-US" sz="2400" b="1" baseline="-25000" dirty="0">
                  <a:solidFill>
                    <a:srgbClr val="FF0000"/>
                  </a:solidFill>
                  <a:latin typeface="Cambria" panose="02040503050406030204" pitchFamily="18" charset="0"/>
                  <a:ea typeface="Cambria" panose="02040503050406030204" pitchFamily="18" charset="0"/>
                  <a:cs typeface="Times New Roman" panose="02020603050405020304" pitchFamily="18" charset="0"/>
                </a:rPr>
                <a:t>ERR</a:t>
              </a:r>
              <a:r>
                <a:rPr lang="en-US" sz="2400" b="1" i="1" dirty="0">
                  <a:solidFill>
                    <a:srgbClr val="FF0000"/>
                  </a:solidFill>
                  <a:latin typeface="Cambria" panose="02040503050406030204" pitchFamily="18" charset="0"/>
                  <a:ea typeface="Cambria" panose="02040503050406030204" pitchFamily="18" charset="0"/>
                  <a:cs typeface="Times New Roman" panose="02020603050405020304" pitchFamily="18" charset="0"/>
                </a:rPr>
                <a:t>= 173</a:t>
              </a:r>
            </a:p>
          </p:txBody>
        </p:sp>
      </p:grpSp>
      <p:cxnSp>
        <p:nvCxnSpPr>
          <p:cNvPr id="83" name="직선 화살표 연결선 100">
            <a:extLst>
              <a:ext uri="{FF2B5EF4-FFF2-40B4-BE49-F238E27FC236}">
                <a16:creationId xmlns:a16="http://schemas.microsoft.com/office/drawing/2014/main" id="{52CA5ECB-0CE5-3346-AD23-8FCEF4C717AB}"/>
              </a:ext>
            </a:extLst>
          </p:cNvPr>
          <p:cNvCxnSpPr>
            <a:cxnSpLocks/>
          </p:cNvCxnSpPr>
          <p:nvPr/>
        </p:nvCxnSpPr>
        <p:spPr>
          <a:xfrm>
            <a:off x="2900539" y="2304766"/>
            <a:ext cx="0" cy="2492386"/>
          </a:xfrm>
          <a:prstGeom prst="straightConnector1">
            <a:avLst/>
          </a:prstGeom>
          <a:noFill/>
          <a:ln w="12700" cap="flat" cmpd="sng" algn="ctr">
            <a:solidFill>
              <a:sysClr val="windowText" lastClr="000000"/>
            </a:solidFill>
            <a:prstDash val="dash"/>
            <a:miter lim="800000"/>
            <a:headEnd w="lg" len="lg"/>
            <a:tailEnd type="none" w="lg" len="lg"/>
          </a:ln>
          <a:effectLst/>
        </p:spPr>
      </p:cxnSp>
      <p:cxnSp>
        <p:nvCxnSpPr>
          <p:cNvPr id="122" name="직선 화살표 연결선 100">
            <a:extLst>
              <a:ext uri="{FF2B5EF4-FFF2-40B4-BE49-F238E27FC236}">
                <a16:creationId xmlns:a16="http://schemas.microsoft.com/office/drawing/2014/main" id="{A733BF5F-F7C8-0F49-97FB-D66DE18A5409}"/>
              </a:ext>
            </a:extLst>
          </p:cNvPr>
          <p:cNvCxnSpPr>
            <a:cxnSpLocks/>
          </p:cNvCxnSpPr>
          <p:nvPr/>
        </p:nvCxnSpPr>
        <p:spPr>
          <a:xfrm>
            <a:off x="1514960" y="2252410"/>
            <a:ext cx="0" cy="2544742"/>
          </a:xfrm>
          <a:prstGeom prst="straightConnector1">
            <a:avLst/>
          </a:prstGeom>
          <a:noFill/>
          <a:ln w="12700" cap="flat" cmpd="sng" algn="ctr">
            <a:solidFill>
              <a:sysClr val="windowText" lastClr="000000"/>
            </a:solidFill>
            <a:prstDash val="dash"/>
            <a:miter lim="800000"/>
            <a:headEnd w="lg" len="lg"/>
            <a:tailEnd type="none" w="lg" len="lg"/>
          </a:ln>
          <a:effectLst/>
        </p:spPr>
      </p:cxnSp>
      <p:grpSp>
        <p:nvGrpSpPr>
          <p:cNvPr id="12" name="Group 11">
            <a:extLst>
              <a:ext uri="{FF2B5EF4-FFF2-40B4-BE49-F238E27FC236}">
                <a16:creationId xmlns:a16="http://schemas.microsoft.com/office/drawing/2014/main" id="{38957958-57D0-1F47-9490-29901713037D}"/>
              </a:ext>
            </a:extLst>
          </p:cNvPr>
          <p:cNvGrpSpPr/>
          <p:nvPr/>
        </p:nvGrpSpPr>
        <p:grpSpPr>
          <a:xfrm>
            <a:off x="-612576" y="2586314"/>
            <a:ext cx="9881201" cy="2426862"/>
            <a:chOff x="-612576" y="2586314"/>
            <a:chExt cx="9881201" cy="2426862"/>
          </a:xfrm>
        </p:grpSpPr>
        <p:sp>
          <p:nvSpPr>
            <p:cNvPr id="52" name="TextBox 51">
              <a:extLst>
                <a:ext uri="{FF2B5EF4-FFF2-40B4-BE49-F238E27FC236}">
                  <a16:creationId xmlns:a16="http://schemas.microsoft.com/office/drawing/2014/main" id="{0C0A287A-5547-9A42-AC0D-47460CC3A15C}"/>
                </a:ext>
              </a:extLst>
            </p:cNvPr>
            <p:cNvSpPr txBox="1"/>
            <p:nvPr/>
          </p:nvSpPr>
          <p:spPr>
            <a:xfrm>
              <a:off x="-612576" y="3435636"/>
              <a:ext cx="2630438" cy="369332"/>
            </a:xfrm>
            <a:prstGeom prst="rect">
              <a:avLst/>
            </a:prstGeom>
            <a:noFill/>
          </p:spPr>
          <p:txBody>
            <a:bodyPr wrap="square" lIns="72000" tIns="0" rIns="0" bIns="0" rtlCol="0" anchor="ctr">
              <a:spAutoFit/>
            </a:bodyPr>
            <a:lstStyle/>
            <a:p>
              <a:pPr algn="ctr" defTabSz="457200"/>
              <a:r>
                <a:rPr lang="en-US" altLang="ko-KR" sz="2400" b="1" dirty="0">
                  <a:solidFill>
                    <a:prstClr val="black"/>
                  </a:solidFill>
                  <a:latin typeface="Cambria" panose="02040503050406030204" pitchFamily="18" charset="0"/>
                  <a:ea typeface="맑은 고딕" panose="020B0503020000020004" pitchFamily="34" charset="-127"/>
                  <a:cs typeface="Times New Roman" panose="02020603050405020304" pitchFamily="18" charset="0"/>
                </a:rPr>
                <a:t>RR</a:t>
              </a:r>
              <a:r>
                <a:rPr lang="en-US" altLang="ko-KR" sz="2400" b="1" i="1" dirty="0">
                  <a:solidFill>
                    <a:prstClr val="black"/>
                  </a:solidFill>
                  <a:latin typeface="Cambria" panose="02040503050406030204" pitchFamily="18" charset="0"/>
                  <a:ea typeface="맑은 고딕" panose="020B0503020000020004" pitchFamily="34" charset="-127"/>
                  <a:cs typeface="Times New Roman" panose="02020603050405020304" pitchFamily="18" charset="0"/>
                </a:rPr>
                <a:t>(N – 1)</a:t>
              </a:r>
              <a:endParaRPr lang="ko-KR" altLang="en-US" sz="2400" b="1" i="1" dirty="0">
                <a:solidFill>
                  <a:prstClr val="black"/>
                </a:solidFill>
                <a:latin typeface="Calibri" panose="020F0502020204030204" pitchFamily="34" charset="0"/>
                <a:ea typeface="맑은 고딕" panose="020B0503020000020004" pitchFamily="34" charset="-127"/>
                <a:cs typeface="Calibri" panose="020F0502020204030204" pitchFamily="34" charset="0"/>
              </a:endParaRPr>
            </a:p>
          </p:txBody>
        </p:sp>
        <p:sp>
          <p:nvSpPr>
            <p:cNvPr id="53" name="TextBox 52">
              <a:extLst>
                <a:ext uri="{FF2B5EF4-FFF2-40B4-BE49-F238E27FC236}">
                  <a16:creationId xmlns:a16="http://schemas.microsoft.com/office/drawing/2014/main" id="{8659A1C8-F736-EF40-AFBC-85B780BC3A6D}"/>
                </a:ext>
              </a:extLst>
            </p:cNvPr>
            <p:cNvSpPr txBox="1"/>
            <p:nvPr/>
          </p:nvSpPr>
          <p:spPr>
            <a:xfrm>
              <a:off x="-612576" y="3822479"/>
              <a:ext cx="2630438" cy="369332"/>
            </a:xfrm>
            <a:prstGeom prst="rect">
              <a:avLst/>
            </a:prstGeom>
            <a:noFill/>
          </p:spPr>
          <p:txBody>
            <a:bodyPr wrap="square" lIns="72000" tIns="0" rIns="0" bIns="0" rtlCol="0" anchor="ctr">
              <a:spAutoFit/>
            </a:bodyPr>
            <a:lstStyle/>
            <a:p>
              <a:pPr algn="ctr" defTabSz="457200"/>
              <a:r>
                <a:rPr lang="en-US" altLang="ko-KR" sz="2400" b="1" dirty="0">
                  <a:solidFill>
                    <a:prstClr val="black"/>
                  </a:solidFill>
                  <a:latin typeface="Cambria" panose="02040503050406030204" pitchFamily="18" charset="0"/>
                  <a:ea typeface="맑은 고딕" panose="020B0503020000020004" pitchFamily="34" charset="-127"/>
                  <a:cs typeface="Times New Roman" panose="02020603050405020304" pitchFamily="18" charset="0"/>
                </a:rPr>
                <a:t>RR</a:t>
              </a:r>
              <a:r>
                <a:rPr lang="en-US" altLang="ko-KR" sz="2400" b="1" i="1" dirty="0">
                  <a:solidFill>
                    <a:prstClr val="black"/>
                  </a:solidFill>
                  <a:latin typeface="Cambria" panose="02040503050406030204" pitchFamily="18" charset="0"/>
                  <a:ea typeface="맑은 고딕" panose="020B0503020000020004" pitchFamily="34" charset="-127"/>
                  <a:cs typeface="Times New Roman" panose="02020603050405020304" pitchFamily="18" charset="0"/>
                </a:rPr>
                <a:t>N </a:t>
              </a:r>
              <a:endParaRPr lang="ko-KR" altLang="en-US" sz="2400" b="1" i="1" dirty="0">
                <a:solidFill>
                  <a:prstClr val="black"/>
                </a:solidFill>
                <a:latin typeface="Calibri" panose="020F0502020204030204" pitchFamily="34" charset="0"/>
                <a:ea typeface="맑은 고딕" panose="020B0503020000020004" pitchFamily="34" charset="-127"/>
                <a:cs typeface="Calibri" panose="020F0502020204030204" pitchFamily="34" charset="0"/>
              </a:endParaRPr>
            </a:p>
          </p:txBody>
        </p:sp>
        <p:sp>
          <p:nvSpPr>
            <p:cNvPr id="54" name="직사각형 97">
              <a:extLst>
                <a:ext uri="{FF2B5EF4-FFF2-40B4-BE49-F238E27FC236}">
                  <a16:creationId xmlns:a16="http://schemas.microsoft.com/office/drawing/2014/main" id="{06CB87D3-188A-C345-9600-BBFAC0837C6A}"/>
                </a:ext>
              </a:extLst>
            </p:cNvPr>
            <p:cNvSpPr/>
            <p:nvPr/>
          </p:nvSpPr>
          <p:spPr>
            <a:xfrm rot="5460000">
              <a:off x="502029" y="2975556"/>
              <a:ext cx="388773" cy="610249"/>
            </a:xfrm>
            <a:prstGeom prst="rect">
              <a:avLst/>
            </a:prstGeom>
            <a:no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24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 Light" panose="020F0302020204030204"/>
                  <a:ea typeface="맑은 고딕" panose="020B0503020000020004" pitchFamily="34" charset="-127"/>
                  <a:cs typeface="+mn-cs"/>
                </a:rPr>
                <a:t>⋯</a:t>
              </a:r>
              <a:endParaRPr kumimoji="0" lang="ko-KR" alt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맑은 고딕" panose="020B0503020000020004" pitchFamily="34" charset="-127"/>
                <a:cs typeface="+mn-cs"/>
              </a:endParaRPr>
            </a:p>
          </p:txBody>
        </p:sp>
        <p:grpSp>
          <p:nvGrpSpPr>
            <p:cNvPr id="56" name="그룹 50">
              <a:extLst>
                <a:ext uri="{FF2B5EF4-FFF2-40B4-BE49-F238E27FC236}">
                  <a16:creationId xmlns:a16="http://schemas.microsoft.com/office/drawing/2014/main" id="{2C97B421-A53A-7F45-99D7-4DF177BCED1C}"/>
                </a:ext>
              </a:extLst>
            </p:cNvPr>
            <p:cNvGrpSpPr/>
            <p:nvPr/>
          </p:nvGrpSpPr>
          <p:grpSpPr>
            <a:xfrm>
              <a:off x="6329098" y="3790680"/>
              <a:ext cx="1388022" cy="404485"/>
              <a:chOff x="1874519" y="3830320"/>
              <a:chExt cx="4230088" cy="275440"/>
            </a:xfrm>
          </p:grpSpPr>
          <p:sp>
            <p:nvSpPr>
              <p:cNvPr id="57" name="직사각형 51">
                <a:extLst>
                  <a:ext uri="{FF2B5EF4-FFF2-40B4-BE49-F238E27FC236}">
                    <a16:creationId xmlns:a16="http://schemas.microsoft.com/office/drawing/2014/main" id="{B0F904ED-95A8-1742-BF56-2F64A0A75A5A}"/>
                  </a:ext>
                </a:extLst>
              </p:cNvPr>
              <p:cNvSpPr/>
              <p:nvPr/>
            </p:nvSpPr>
            <p:spPr>
              <a:xfrm>
                <a:off x="1874519" y="3830320"/>
                <a:ext cx="2920999" cy="275440"/>
              </a:xfrm>
              <a:prstGeom prst="rect">
                <a:avLst/>
              </a:prstGeom>
              <a:solidFill>
                <a:srgbClr val="70AD47">
                  <a:lumMod val="20000"/>
                  <a:lumOff val="80000"/>
                </a:srgbClr>
              </a:solidFill>
              <a:ln w="15875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txBody>
              <a:bodyPr lIns="0" rIns="0" rtlCol="0" anchor="ctr"/>
              <a:lstStyle/>
              <a:p>
                <a:pPr marL="0" marR="0" lvl="0" indent="0" algn="ctr" defTabSz="4572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ko-KR" altLang="en-US" sz="24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urier New" panose="02070309020205020404" pitchFamily="49" charset="0"/>
                  <a:ea typeface="맑은 고딕" panose="020B0503020000020004" pitchFamily="34" charset="-127"/>
                  <a:cs typeface="Courier New" panose="02070309020205020404" pitchFamily="49" charset="0"/>
                </a:endParaRPr>
              </a:p>
            </p:txBody>
          </p:sp>
          <p:sp>
            <p:nvSpPr>
              <p:cNvPr id="58" name="직사각형 52">
                <a:extLst>
                  <a:ext uri="{FF2B5EF4-FFF2-40B4-BE49-F238E27FC236}">
                    <a16:creationId xmlns:a16="http://schemas.microsoft.com/office/drawing/2014/main" id="{DCB6BCD1-2EBF-8C43-A163-694541B10DE6}"/>
                  </a:ext>
                </a:extLst>
              </p:cNvPr>
              <p:cNvSpPr/>
              <p:nvPr/>
            </p:nvSpPr>
            <p:spPr>
              <a:xfrm>
                <a:off x="4795518" y="3830320"/>
                <a:ext cx="584200" cy="275440"/>
              </a:xfrm>
              <a:prstGeom prst="rect">
                <a:avLst/>
              </a:prstGeom>
              <a:solidFill>
                <a:srgbClr val="FFC000"/>
              </a:solidFill>
              <a:ln w="15875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txBody>
              <a:bodyPr lIns="0" rIns="0" rtlCol="0" anchor="ctr"/>
              <a:lstStyle/>
              <a:p>
                <a:pPr marL="0" marR="0" lvl="0" indent="0" algn="ctr" defTabSz="4572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ko-KR" altLang="en-US" sz="24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urier New" panose="02070309020205020404" pitchFamily="49" charset="0"/>
                  <a:ea typeface="맑은 고딕" panose="020B0503020000020004" pitchFamily="34" charset="-127"/>
                  <a:cs typeface="Courier New" panose="02070309020205020404" pitchFamily="49" charset="0"/>
                </a:endParaRPr>
              </a:p>
            </p:txBody>
          </p:sp>
          <p:sp>
            <p:nvSpPr>
              <p:cNvPr id="59" name="직사각형 53">
                <a:extLst>
                  <a:ext uri="{FF2B5EF4-FFF2-40B4-BE49-F238E27FC236}">
                    <a16:creationId xmlns:a16="http://schemas.microsoft.com/office/drawing/2014/main" id="{F6412F78-A75E-4C41-A42B-FCD2B4ED9AA8}"/>
                  </a:ext>
                </a:extLst>
              </p:cNvPr>
              <p:cNvSpPr/>
              <p:nvPr/>
            </p:nvSpPr>
            <p:spPr>
              <a:xfrm>
                <a:off x="5374634" y="3830320"/>
                <a:ext cx="729973" cy="275440"/>
              </a:xfrm>
              <a:prstGeom prst="rect">
                <a:avLst/>
              </a:prstGeom>
              <a:solidFill>
                <a:srgbClr val="ED7D31">
                  <a:lumMod val="75000"/>
                </a:srgbClr>
              </a:solidFill>
              <a:ln w="15875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txBody>
              <a:bodyPr lIns="0" rIns="0" rtlCol="0" anchor="ctr"/>
              <a:lstStyle/>
              <a:p>
                <a:pPr marL="0" marR="0" lvl="0" indent="0" algn="ctr" defTabSz="4572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ko-KR" altLang="en-US" sz="24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urier New" panose="02070309020205020404" pitchFamily="49" charset="0"/>
                  <a:ea typeface="맑은 고딕" panose="020B0503020000020004" pitchFamily="34" charset="-127"/>
                  <a:cs typeface="Courier New" panose="02070309020205020404" pitchFamily="49" charset="0"/>
                </a:endParaRPr>
              </a:p>
            </p:txBody>
          </p:sp>
        </p:grpSp>
        <p:grpSp>
          <p:nvGrpSpPr>
            <p:cNvPr id="68" name="그룹 58">
              <a:extLst>
                <a:ext uri="{FF2B5EF4-FFF2-40B4-BE49-F238E27FC236}">
                  <a16:creationId xmlns:a16="http://schemas.microsoft.com/office/drawing/2014/main" id="{343875D2-BAD1-3D4B-95A9-3B134EE22800}"/>
                </a:ext>
              </a:extLst>
            </p:cNvPr>
            <p:cNvGrpSpPr/>
            <p:nvPr/>
          </p:nvGrpSpPr>
          <p:grpSpPr>
            <a:xfrm>
              <a:off x="4900354" y="3340332"/>
              <a:ext cx="1420876" cy="489429"/>
              <a:chOff x="1774395" y="3801400"/>
              <a:chExt cx="4330212" cy="333284"/>
            </a:xfrm>
          </p:grpSpPr>
          <p:sp>
            <p:nvSpPr>
              <p:cNvPr id="69" name="직사각형 59">
                <a:extLst>
                  <a:ext uri="{FF2B5EF4-FFF2-40B4-BE49-F238E27FC236}">
                    <a16:creationId xmlns:a16="http://schemas.microsoft.com/office/drawing/2014/main" id="{05363645-36D6-E042-9CD5-273F2D546F7A}"/>
                  </a:ext>
                </a:extLst>
              </p:cNvPr>
              <p:cNvSpPr/>
              <p:nvPr/>
            </p:nvSpPr>
            <p:spPr>
              <a:xfrm>
                <a:off x="1874519" y="3830320"/>
                <a:ext cx="2920999" cy="275440"/>
              </a:xfrm>
              <a:prstGeom prst="rect">
                <a:avLst/>
              </a:prstGeom>
              <a:solidFill>
                <a:srgbClr val="70AD47">
                  <a:lumMod val="20000"/>
                  <a:lumOff val="80000"/>
                </a:srgbClr>
              </a:solidFill>
              <a:ln w="15875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txBody>
              <a:bodyPr lIns="0" rIns="0" rtlCol="0" anchor="ctr"/>
              <a:lstStyle/>
              <a:p>
                <a:pPr marL="0" marR="0" lvl="0" indent="0" algn="ctr" defTabSz="4572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ko-KR" altLang="en-US" sz="24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urier New" panose="02070309020205020404" pitchFamily="49" charset="0"/>
                  <a:ea typeface="맑은 고딕" panose="020B0503020000020004" pitchFamily="34" charset="-127"/>
                  <a:cs typeface="Courier New" panose="02070309020205020404" pitchFamily="49" charset="0"/>
                </a:endParaRPr>
              </a:p>
            </p:txBody>
          </p:sp>
          <p:sp>
            <p:nvSpPr>
              <p:cNvPr id="70" name="직사각형 60">
                <a:extLst>
                  <a:ext uri="{FF2B5EF4-FFF2-40B4-BE49-F238E27FC236}">
                    <a16:creationId xmlns:a16="http://schemas.microsoft.com/office/drawing/2014/main" id="{5FACB5C4-5293-2B43-AA65-D91AE4E4B1BB}"/>
                  </a:ext>
                </a:extLst>
              </p:cNvPr>
              <p:cNvSpPr/>
              <p:nvPr/>
            </p:nvSpPr>
            <p:spPr>
              <a:xfrm>
                <a:off x="4795518" y="3830320"/>
                <a:ext cx="584200" cy="275440"/>
              </a:xfrm>
              <a:prstGeom prst="rect">
                <a:avLst/>
              </a:prstGeom>
              <a:solidFill>
                <a:srgbClr val="FFC000"/>
              </a:solidFill>
              <a:ln w="15875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txBody>
              <a:bodyPr lIns="0" rIns="0" rtlCol="0" anchor="ctr"/>
              <a:lstStyle/>
              <a:p>
                <a:pPr marL="0" marR="0" lvl="0" indent="0" algn="ctr" defTabSz="4572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ko-KR" altLang="en-US" sz="24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urier New" panose="02070309020205020404" pitchFamily="49" charset="0"/>
                  <a:ea typeface="맑은 고딕" panose="020B0503020000020004" pitchFamily="34" charset="-127"/>
                  <a:cs typeface="Courier New" panose="02070309020205020404" pitchFamily="49" charset="0"/>
                </a:endParaRPr>
              </a:p>
            </p:txBody>
          </p:sp>
          <p:sp>
            <p:nvSpPr>
              <p:cNvPr id="71" name="직사각형 61">
                <a:extLst>
                  <a:ext uri="{FF2B5EF4-FFF2-40B4-BE49-F238E27FC236}">
                    <a16:creationId xmlns:a16="http://schemas.microsoft.com/office/drawing/2014/main" id="{6C0B8EF8-6ED1-894A-B4DB-E871B28B1670}"/>
                  </a:ext>
                </a:extLst>
              </p:cNvPr>
              <p:cNvSpPr/>
              <p:nvPr/>
            </p:nvSpPr>
            <p:spPr>
              <a:xfrm>
                <a:off x="5374634" y="3830320"/>
                <a:ext cx="729973" cy="275440"/>
              </a:xfrm>
              <a:prstGeom prst="rect">
                <a:avLst/>
              </a:prstGeom>
              <a:solidFill>
                <a:srgbClr val="ED7D31">
                  <a:lumMod val="75000"/>
                </a:srgbClr>
              </a:solidFill>
              <a:ln w="15875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txBody>
              <a:bodyPr lIns="0" rIns="0" rtlCol="0" anchor="ctr"/>
              <a:lstStyle/>
              <a:p>
                <a:pPr marL="0" marR="0" lvl="0" indent="0" algn="ctr" defTabSz="4572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ko-KR" altLang="en-US" sz="24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urier New" panose="02070309020205020404" pitchFamily="49" charset="0"/>
                  <a:ea typeface="맑은 고딕" panose="020B0503020000020004" pitchFamily="34" charset="-127"/>
                  <a:cs typeface="Courier New" panose="02070309020205020404" pitchFamily="49" charset="0"/>
                </a:endParaRPr>
              </a:p>
            </p:txBody>
          </p:sp>
          <p:sp>
            <p:nvSpPr>
              <p:cNvPr id="72" name="직사각형 70">
                <a:extLst>
                  <a:ext uri="{FF2B5EF4-FFF2-40B4-BE49-F238E27FC236}">
                    <a16:creationId xmlns:a16="http://schemas.microsoft.com/office/drawing/2014/main" id="{C40D06FC-B6CB-3547-893C-C22CCEFBA804}"/>
                  </a:ext>
                </a:extLst>
              </p:cNvPr>
              <p:cNvSpPr/>
              <p:nvPr/>
            </p:nvSpPr>
            <p:spPr>
              <a:xfrm>
                <a:off x="1774395" y="3801400"/>
                <a:ext cx="2492712" cy="333284"/>
              </a:xfrm>
              <a:prstGeom prst="rect">
                <a:avLst/>
              </a:prstGeom>
              <a:solidFill>
                <a:sysClr val="window" lastClr="FFFFFF"/>
              </a:solidFill>
              <a:ln w="15875" cap="flat" cmpd="sng" algn="ctr">
                <a:noFill/>
                <a:prstDash val="solid"/>
                <a:miter lim="800000"/>
              </a:ln>
              <a:effectLst/>
            </p:spPr>
            <p:txBody>
              <a:bodyPr lIns="0" rIns="0" rtlCol="0" anchor="ctr"/>
              <a:lstStyle/>
              <a:p>
                <a:pPr marL="0" marR="0" lvl="0" indent="0" algn="ctr" defTabSz="4572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ko-KR" altLang="en-US" sz="24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urier New" panose="02070309020205020404" pitchFamily="49" charset="0"/>
                  <a:ea typeface="맑은 고딕" panose="020B0503020000020004" pitchFamily="34" charset="-127"/>
                  <a:cs typeface="Courier New" panose="02070309020205020404" pitchFamily="49" charset="0"/>
                </a:endParaRPr>
              </a:p>
            </p:txBody>
          </p:sp>
        </p:grpSp>
        <p:sp>
          <p:nvSpPr>
            <p:cNvPr id="77" name="직사각형 87">
              <a:extLst>
                <a:ext uri="{FF2B5EF4-FFF2-40B4-BE49-F238E27FC236}">
                  <a16:creationId xmlns:a16="http://schemas.microsoft.com/office/drawing/2014/main" id="{E62C594C-3B60-3345-AF73-C65E60EA0F78}"/>
                </a:ext>
              </a:extLst>
            </p:cNvPr>
            <p:cNvSpPr/>
            <p:nvPr/>
          </p:nvSpPr>
          <p:spPr>
            <a:xfrm>
              <a:off x="5420385" y="3060408"/>
              <a:ext cx="362331" cy="388773"/>
            </a:xfrm>
            <a:prstGeom prst="rect">
              <a:avLst/>
            </a:prstGeom>
            <a:no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24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 Light" panose="020F0302020204030204"/>
                  <a:ea typeface="맑은 고딕" panose="020B0503020000020004" pitchFamily="34" charset="-127"/>
                  <a:cs typeface="+mn-cs"/>
                </a:rPr>
                <a:t>⋯</a:t>
              </a:r>
              <a:endParaRPr kumimoji="0" lang="ko-KR" alt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맑은 고딕" panose="020B0503020000020004" pitchFamily="34" charset="-127"/>
                <a:cs typeface="+mn-cs"/>
              </a:endParaRPr>
            </a:p>
          </p:txBody>
        </p:sp>
        <p:cxnSp>
          <p:nvCxnSpPr>
            <p:cNvPr id="80" name="직선 연결선 102">
              <a:extLst>
                <a:ext uri="{FF2B5EF4-FFF2-40B4-BE49-F238E27FC236}">
                  <a16:creationId xmlns:a16="http://schemas.microsoft.com/office/drawing/2014/main" id="{401A9DF0-B3FC-8440-A8F2-25A5AE2CD35B}"/>
                </a:ext>
              </a:extLst>
            </p:cNvPr>
            <p:cNvCxnSpPr>
              <a:cxnSpLocks/>
            </p:cNvCxnSpPr>
            <p:nvPr/>
          </p:nvCxnSpPr>
          <p:spPr>
            <a:xfrm>
              <a:off x="2912642" y="4485620"/>
              <a:ext cx="4804478" cy="0"/>
            </a:xfrm>
            <a:prstGeom prst="line">
              <a:avLst/>
            </a:prstGeom>
            <a:noFill/>
            <a:ln w="12700" cap="flat" cmpd="sng" algn="ctr">
              <a:solidFill>
                <a:srgbClr val="C00000"/>
              </a:solidFill>
              <a:prstDash val="dash"/>
              <a:miter lim="800000"/>
              <a:headEnd type="triangle" w="lg" len="lg"/>
              <a:tailEnd type="triangle" w="lg" len="lg"/>
            </a:ln>
            <a:effectLst/>
          </p:spPr>
        </p:cxnSp>
        <p:sp>
          <p:nvSpPr>
            <p:cNvPr id="81" name="TextBox 80">
              <a:extLst>
                <a:ext uri="{FF2B5EF4-FFF2-40B4-BE49-F238E27FC236}">
                  <a16:creationId xmlns:a16="http://schemas.microsoft.com/office/drawing/2014/main" id="{99B9B69E-A562-A140-949F-65C0B44523BC}"/>
                </a:ext>
              </a:extLst>
            </p:cNvPr>
            <p:cNvSpPr txBox="1"/>
            <p:nvPr/>
          </p:nvSpPr>
          <p:spPr>
            <a:xfrm>
              <a:off x="4703972" y="4293096"/>
              <a:ext cx="1290747" cy="369332"/>
            </a:xfrm>
            <a:prstGeom prst="rect">
              <a:avLst/>
            </a:prstGeom>
            <a:solidFill>
              <a:sysClr val="window" lastClr="FFFFFF"/>
            </a:solidFill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2400" b="1" i="0" u="none" strike="noStrike" kern="0" cap="none" spc="0" normalizeH="0" baseline="0" noProof="0" dirty="0" err="1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Courier New" panose="02070309020205020404" pitchFamily="49" charset="0"/>
                  <a:ea typeface="맑은 고딕" panose="020B0503020000020004" pitchFamily="34" charset="-127"/>
                  <a:cs typeface="Courier New" panose="02070309020205020404" pitchFamily="49" charset="0"/>
                </a:rPr>
                <a:t>tRETRY</a:t>
              </a:r>
              <a:endParaRPr kumimoji="0" lang="ko-KR" alt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endParaRPr>
            </a:p>
          </p:txBody>
        </p:sp>
        <p:sp>
          <p:nvSpPr>
            <p:cNvPr id="73" name="TextBox 72">
              <a:extLst>
                <a:ext uri="{FF2B5EF4-FFF2-40B4-BE49-F238E27FC236}">
                  <a16:creationId xmlns:a16="http://schemas.microsoft.com/office/drawing/2014/main" id="{998FE7F0-566A-6347-AFB8-9784FCAE755C}"/>
                </a:ext>
              </a:extLst>
            </p:cNvPr>
            <p:cNvSpPr txBox="1"/>
            <p:nvPr/>
          </p:nvSpPr>
          <p:spPr>
            <a:xfrm>
              <a:off x="6192331" y="3345049"/>
              <a:ext cx="1791033" cy="461665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 latinLnBrk="0"/>
              <a:r>
                <a:rPr lang="en-US" sz="2400" b="1" i="1" dirty="0">
                  <a:solidFill>
                    <a:srgbClr val="FF0000"/>
                  </a:solidFill>
                  <a:latin typeface="Cambria" panose="02040503050406030204" pitchFamily="18" charset="0"/>
                  <a:ea typeface="Cambria" panose="02040503050406030204" pitchFamily="18" charset="0"/>
                  <a:cs typeface="Times New Roman" panose="02020603050405020304" pitchFamily="18" charset="0"/>
                </a:rPr>
                <a:t>N</a:t>
              </a:r>
              <a:r>
                <a:rPr lang="en-US" sz="2400" b="1" baseline="-25000" dirty="0">
                  <a:solidFill>
                    <a:srgbClr val="FF0000"/>
                  </a:solidFill>
                  <a:latin typeface="Cambria" panose="02040503050406030204" pitchFamily="18" charset="0"/>
                  <a:ea typeface="Cambria" panose="02040503050406030204" pitchFamily="18" charset="0"/>
                  <a:cs typeface="Times New Roman" panose="02020603050405020304" pitchFamily="18" charset="0"/>
                </a:rPr>
                <a:t>ERR</a:t>
              </a:r>
              <a:r>
                <a:rPr lang="en-US" sz="2400" b="1" i="1" dirty="0">
                  <a:solidFill>
                    <a:srgbClr val="FF0000"/>
                  </a:solidFill>
                  <a:latin typeface="Cambria" panose="02040503050406030204" pitchFamily="18" charset="0"/>
                  <a:ea typeface="Cambria" panose="02040503050406030204" pitchFamily="18" charset="0"/>
                  <a:cs typeface="Times New Roman" panose="02020603050405020304" pitchFamily="18" charset="0"/>
                </a:rPr>
                <a:t>= 87</a:t>
              </a:r>
            </a:p>
          </p:txBody>
        </p:sp>
        <p:sp>
          <p:nvSpPr>
            <p:cNvPr id="74" name="TextBox 73">
              <a:extLst>
                <a:ext uri="{FF2B5EF4-FFF2-40B4-BE49-F238E27FC236}">
                  <a16:creationId xmlns:a16="http://schemas.microsoft.com/office/drawing/2014/main" id="{DDA55A0B-BE8F-5243-857F-41C80FCAF1AC}"/>
                </a:ext>
              </a:extLst>
            </p:cNvPr>
            <p:cNvSpPr txBox="1"/>
            <p:nvPr/>
          </p:nvSpPr>
          <p:spPr>
            <a:xfrm>
              <a:off x="7477592" y="3745394"/>
              <a:ext cx="1791033" cy="461665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 latinLnBrk="0"/>
              <a:r>
                <a:rPr lang="en-US" sz="2400" b="1" i="1" dirty="0">
                  <a:solidFill>
                    <a:srgbClr val="7030A0"/>
                  </a:solidFill>
                  <a:latin typeface="Cambria" panose="02040503050406030204" pitchFamily="18" charset="0"/>
                  <a:ea typeface="Cambria" panose="02040503050406030204" pitchFamily="18" charset="0"/>
                  <a:cs typeface="Times New Roman" panose="02020603050405020304" pitchFamily="18" charset="0"/>
                </a:rPr>
                <a:t>N</a:t>
              </a:r>
              <a:r>
                <a:rPr lang="en-US" sz="2400" b="1" baseline="-25000" dirty="0">
                  <a:solidFill>
                    <a:srgbClr val="7030A0"/>
                  </a:solidFill>
                  <a:latin typeface="Cambria" panose="02040503050406030204" pitchFamily="18" charset="0"/>
                  <a:ea typeface="Cambria" panose="02040503050406030204" pitchFamily="18" charset="0"/>
                  <a:cs typeface="Times New Roman" panose="02020603050405020304" pitchFamily="18" charset="0"/>
                </a:rPr>
                <a:t>ERR</a:t>
              </a:r>
              <a:r>
                <a:rPr lang="en-US" sz="2400" b="1" i="1" dirty="0">
                  <a:solidFill>
                    <a:srgbClr val="7030A0"/>
                  </a:solidFill>
                  <a:latin typeface="Cambria" panose="02040503050406030204" pitchFamily="18" charset="0"/>
                  <a:ea typeface="Cambria" panose="02040503050406030204" pitchFamily="18" charset="0"/>
                  <a:cs typeface="Times New Roman" panose="02020603050405020304" pitchFamily="18" charset="0"/>
                </a:rPr>
                <a:t>= 23</a:t>
              </a:r>
            </a:p>
          </p:txBody>
        </p:sp>
        <p:cxnSp>
          <p:nvCxnSpPr>
            <p:cNvPr id="78" name="직선 화살표 연결선 101">
              <a:extLst>
                <a:ext uri="{FF2B5EF4-FFF2-40B4-BE49-F238E27FC236}">
                  <a16:creationId xmlns:a16="http://schemas.microsoft.com/office/drawing/2014/main" id="{1A0FDBBE-BA18-464B-A234-01614D73FCCE}"/>
                </a:ext>
              </a:extLst>
            </p:cNvPr>
            <p:cNvCxnSpPr>
              <a:cxnSpLocks/>
            </p:cNvCxnSpPr>
            <p:nvPr/>
          </p:nvCxnSpPr>
          <p:spPr>
            <a:xfrm>
              <a:off x="7717120" y="3976227"/>
              <a:ext cx="0" cy="792077"/>
            </a:xfrm>
            <a:prstGeom prst="straightConnector1">
              <a:avLst/>
            </a:prstGeom>
            <a:noFill/>
            <a:ln w="12700" cap="flat" cmpd="sng" algn="ctr">
              <a:solidFill>
                <a:sysClr val="windowText" lastClr="000000"/>
              </a:solidFill>
              <a:prstDash val="dash"/>
              <a:miter lim="800000"/>
              <a:headEnd w="lg" len="lg"/>
              <a:tailEnd type="none" w="lg" len="lg"/>
            </a:ln>
            <a:effectLst/>
          </p:spPr>
        </p:cxnSp>
        <p:sp>
          <p:nvSpPr>
            <p:cNvPr id="79" name="TextBox 78">
              <a:extLst>
                <a:ext uri="{FF2B5EF4-FFF2-40B4-BE49-F238E27FC236}">
                  <a16:creationId xmlns:a16="http://schemas.microsoft.com/office/drawing/2014/main" id="{300E6B66-57DF-184E-9E58-648C48911C05}"/>
                </a:ext>
              </a:extLst>
            </p:cNvPr>
            <p:cNvSpPr txBox="1"/>
            <p:nvPr/>
          </p:nvSpPr>
          <p:spPr>
            <a:xfrm>
              <a:off x="3624399" y="4643844"/>
              <a:ext cx="3369843" cy="369332"/>
            </a:xfrm>
            <a:prstGeom prst="rect">
              <a:avLst/>
            </a:prstGeom>
            <a:solidFill>
              <a:sysClr val="window" lastClr="FFFFFF"/>
            </a:solidFill>
          </p:spPr>
          <p:txBody>
            <a:bodyPr wrap="square" lIns="0" tIns="0" rIns="0" bIns="0" rtlCol="0" anchor="ctr">
              <a:spAutoFit/>
            </a:bodyPr>
            <a:lstStyle/>
            <a:p>
              <a:pPr algn="ctr" defTabSz="457200">
                <a:defRPr/>
              </a:pPr>
              <a:r>
                <a:rPr kumimoji="0" lang="en-US" altLang="ko-KR" sz="2400" b="1" i="1" u="none" strike="noStrike" kern="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Courier New" panose="02070309020205020404" pitchFamily="49" charset="0"/>
                  <a:ea typeface="맑은 고딕" panose="020B0503020000020004" pitchFamily="34" charset="-127"/>
                  <a:cs typeface="Courier New" panose="02070309020205020404" pitchFamily="49" charset="0"/>
                </a:rPr>
                <a:t>=</a:t>
              </a:r>
              <a:r>
                <a:rPr kumimoji="0" lang="en-US" altLang="ko-KR" sz="2400" b="1" i="1" u="none" strike="noStrike" kern="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Helvetica" pitchFamily="2" charset="0"/>
                  <a:ea typeface="맑은 고딕" panose="020B0503020000020004" pitchFamily="34" charset="-127"/>
                  <a:cs typeface="Courier New" panose="02070309020205020404" pitchFamily="49" charset="0"/>
                </a:rPr>
                <a:t> </a:t>
              </a:r>
              <a:r>
                <a:rPr lang="en-US" altLang="ko-KR" sz="2400" b="1" i="1" kern="0" dirty="0">
                  <a:solidFill>
                    <a:srgbClr val="C00000"/>
                  </a:solidFill>
                  <a:latin typeface="Courier New" panose="02070309020205020404" pitchFamily="49" charset="0"/>
                  <a:ea typeface="맑은 고딕" panose="020B0503020000020004" pitchFamily="34" charset="-127"/>
                  <a:cs typeface="Courier New" panose="02070309020205020404" pitchFamily="49" charset="0"/>
                </a:rPr>
                <a:t>N×</a:t>
              </a:r>
              <a:r>
                <a:rPr kumimoji="0" lang="en-US" altLang="ko-KR" sz="2400" b="1" i="0" u="none" strike="noStrike" kern="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Courier New" panose="02070309020205020404" pitchFamily="49" charset="0"/>
                  <a:ea typeface="맑은 고딕" panose="020B0503020000020004" pitchFamily="34" charset="-127"/>
                  <a:cs typeface="Courier New" panose="02070309020205020404" pitchFamily="49" charset="0"/>
                </a:rPr>
                <a:t>(</a:t>
              </a:r>
              <a:r>
                <a:rPr kumimoji="0" lang="en-US" altLang="ko-KR" sz="2400" b="1" i="0" u="none" strike="noStrike" kern="0" cap="none" spc="0" normalizeH="0" baseline="0" noProof="0" dirty="0" err="1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Courier New" panose="02070309020205020404" pitchFamily="49" charset="0"/>
                  <a:ea typeface="맑은 고딕" panose="020B0503020000020004" pitchFamily="34" charset="-127"/>
                  <a:cs typeface="Courier New" panose="02070309020205020404" pitchFamily="49" charset="0"/>
                </a:rPr>
                <a:t>tR+tDMA</a:t>
              </a:r>
              <a:r>
                <a:rPr lang="en-US" altLang="ko-KR" sz="2400" b="1" kern="0" dirty="0">
                  <a:solidFill>
                    <a:srgbClr val="C00000"/>
                  </a:solidFill>
                  <a:latin typeface="Courier New" panose="02070309020205020404" pitchFamily="49" charset="0"/>
                  <a:ea typeface="맑은 고딕" panose="020B0503020000020004" pitchFamily="34" charset="-127"/>
                  <a:cs typeface="Courier New" panose="02070309020205020404" pitchFamily="49" charset="0"/>
                </a:rPr>
                <a:t>+</a:t>
              </a:r>
              <a:r>
                <a:rPr lang="en-US" altLang="ko-KR" sz="2400" b="1" kern="0" dirty="0" err="1">
                  <a:solidFill>
                    <a:srgbClr val="C00000"/>
                  </a:solidFill>
                  <a:latin typeface="Courier New" panose="02070309020205020404" pitchFamily="49" charset="0"/>
                  <a:ea typeface="맑은 고딕" panose="020B0503020000020004" pitchFamily="34" charset="-127"/>
                  <a:cs typeface="Courier New" panose="02070309020205020404" pitchFamily="49" charset="0"/>
                </a:rPr>
                <a:t>tECC</a:t>
              </a:r>
              <a:r>
                <a:rPr lang="en-US" altLang="ko-KR" sz="2400" b="1" kern="0" dirty="0">
                  <a:solidFill>
                    <a:srgbClr val="C00000"/>
                  </a:solidFill>
                  <a:latin typeface="Courier New" panose="02070309020205020404" pitchFamily="49" charset="0"/>
                  <a:ea typeface="맑은 고딕" panose="020B0503020000020004" pitchFamily="34" charset="-127"/>
                  <a:cs typeface="Courier New" panose="02070309020205020404" pitchFamily="49" charset="0"/>
                </a:rPr>
                <a:t>)</a:t>
              </a:r>
              <a:endParaRPr kumimoji="0" lang="ko-KR" alt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endParaRPr>
            </a:p>
          </p:txBody>
        </p:sp>
        <p:grpSp>
          <p:nvGrpSpPr>
            <p:cNvPr id="86" name="그룹 45">
              <a:extLst>
                <a:ext uri="{FF2B5EF4-FFF2-40B4-BE49-F238E27FC236}">
                  <a16:creationId xmlns:a16="http://schemas.microsoft.com/office/drawing/2014/main" id="{077974F3-44A7-444D-B991-8B87F2F93A38}"/>
                </a:ext>
              </a:extLst>
            </p:cNvPr>
            <p:cNvGrpSpPr/>
            <p:nvPr/>
          </p:nvGrpSpPr>
          <p:grpSpPr>
            <a:xfrm>
              <a:off x="4295030" y="2636495"/>
              <a:ext cx="1388022" cy="404485"/>
              <a:chOff x="1874519" y="3830320"/>
              <a:chExt cx="4230088" cy="275440"/>
            </a:xfrm>
          </p:grpSpPr>
          <p:sp>
            <p:nvSpPr>
              <p:cNvPr id="91" name="직사각형 46">
                <a:extLst>
                  <a:ext uri="{FF2B5EF4-FFF2-40B4-BE49-F238E27FC236}">
                    <a16:creationId xmlns:a16="http://schemas.microsoft.com/office/drawing/2014/main" id="{4498DDAC-602D-BB4B-A639-21C224FC1D19}"/>
                  </a:ext>
                </a:extLst>
              </p:cNvPr>
              <p:cNvSpPr/>
              <p:nvPr/>
            </p:nvSpPr>
            <p:spPr>
              <a:xfrm>
                <a:off x="1874519" y="3830320"/>
                <a:ext cx="2920999" cy="275440"/>
              </a:xfrm>
              <a:prstGeom prst="rect">
                <a:avLst/>
              </a:prstGeom>
              <a:solidFill>
                <a:srgbClr val="70AD47">
                  <a:lumMod val="20000"/>
                  <a:lumOff val="80000"/>
                </a:srgbClr>
              </a:solidFill>
              <a:ln w="15875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txBody>
              <a:bodyPr lIns="0" rIns="0" rtlCol="0" anchor="ctr"/>
              <a:lstStyle/>
              <a:p>
                <a:pPr marL="0" marR="0" lvl="0" indent="0" algn="ctr" defTabSz="4572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ko-KR" altLang="en-US" sz="24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urier New" panose="02070309020205020404" pitchFamily="49" charset="0"/>
                  <a:ea typeface="맑은 고딕" panose="020B0503020000020004" pitchFamily="34" charset="-127"/>
                  <a:cs typeface="Courier New" panose="02070309020205020404" pitchFamily="49" charset="0"/>
                </a:endParaRPr>
              </a:p>
            </p:txBody>
          </p:sp>
          <p:sp>
            <p:nvSpPr>
              <p:cNvPr id="92" name="직사각형 47">
                <a:extLst>
                  <a:ext uri="{FF2B5EF4-FFF2-40B4-BE49-F238E27FC236}">
                    <a16:creationId xmlns:a16="http://schemas.microsoft.com/office/drawing/2014/main" id="{22B26D93-79A1-AF48-B414-1AD0F65F9857}"/>
                  </a:ext>
                </a:extLst>
              </p:cNvPr>
              <p:cNvSpPr/>
              <p:nvPr/>
            </p:nvSpPr>
            <p:spPr>
              <a:xfrm>
                <a:off x="4795518" y="3830320"/>
                <a:ext cx="584200" cy="275440"/>
              </a:xfrm>
              <a:prstGeom prst="rect">
                <a:avLst/>
              </a:prstGeom>
              <a:solidFill>
                <a:srgbClr val="FFC000"/>
              </a:solidFill>
              <a:ln w="15875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txBody>
              <a:bodyPr lIns="0" rIns="0" rtlCol="0" anchor="ctr"/>
              <a:lstStyle/>
              <a:p>
                <a:pPr marL="0" marR="0" lvl="0" indent="0" algn="ctr" defTabSz="4572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ko-KR" altLang="en-US" sz="24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urier New" panose="02070309020205020404" pitchFamily="49" charset="0"/>
                  <a:ea typeface="맑은 고딕" panose="020B0503020000020004" pitchFamily="34" charset="-127"/>
                  <a:cs typeface="Courier New" panose="02070309020205020404" pitchFamily="49" charset="0"/>
                </a:endParaRPr>
              </a:p>
            </p:txBody>
          </p:sp>
          <p:sp>
            <p:nvSpPr>
              <p:cNvPr id="93" name="직사각형 48">
                <a:extLst>
                  <a:ext uri="{FF2B5EF4-FFF2-40B4-BE49-F238E27FC236}">
                    <a16:creationId xmlns:a16="http://schemas.microsoft.com/office/drawing/2014/main" id="{C7C76533-4345-E349-BB9B-2A314534032B}"/>
                  </a:ext>
                </a:extLst>
              </p:cNvPr>
              <p:cNvSpPr/>
              <p:nvPr/>
            </p:nvSpPr>
            <p:spPr>
              <a:xfrm>
                <a:off x="5374634" y="3830320"/>
                <a:ext cx="729973" cy="275440"/>
              </a:xfrm>
              <a:prstGeom prst="rect">
                <a:avLst/>
              </a:prstGeom>
              <a:solidFill>
                <a:srgbClr val="ED7D31">
                  <a:lumMod val="75000"/>
                </a:srgbClr>
              </a:solidFill>
              <a:ln w="15875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txBody>
              <a:bodyPr lIns="0" rIns="0" rtlCol="0" anchor="ctr"/>
              <a:lstStyle/>
              <a:p>
                <a:pPr marL="0" marR="0" lvl="0" indent="0" algn="ctr" defTabSz="4572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ko-KR" altLang="en-US" sz="24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urier New" panose="02070309020205020404" pitchFamily="49" charset="0"/>
                  <a:ea typeface="맑은 고딕" panose="020B0503020000020004" pitchFamily="34" charset="-127"/>
                  <a:cs typeface="Courier New" panose="02070309020205020404" pitchFamily="49" charset="0"/>
                </a:endParaRPr>
              </a:p>
            </p:txBody>
          </p:sp>
        </p:grpSp>
        <p:sp>
          <p:nvSpPr>
            <p:cNvPr id="99" name="TextBox 98">
              <a:extLst>
                <a:ext uri="{FF2B5EF4-FFF2-40B4-BE49-F238E27FC236}">
                  <a16:creationId xmlns:a16="http://schemas.microsoft.com/office/drawing/2014/main" id="{FCBC9B0E-1977-544B-8CD6-46A8EAC6A119}"/>
                </a:ext>
              </a:extLst>
            </p:cNvPr>
            <p:cNvSpPr txBox="1"/>
            <p:nvPr/>
          </p:nvSpPr>
          <p:spPr>
            <a:xfrm>
              <a:off x="5532480" y="2586314"/>
              <a:ext cx="1791033" cy="461665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 latinLnBrk="0"/>
              <a:r>
                <a:rPr lang="en-US" sz="2400" b="1" i="1" dirty="0">
                  <a:solidFill>
                    <a:srgbClr val="FF0000"/>
                  </a:solidFill>
                  <a:latin typeface="Cambria" panose="02040503050406030204" pitchFamily="18" charset="0"/>
                  <a:ea typeface="Cambria" panose="02040503050406030204" pitchFamily="18" charset="0"/>
                  <a:cs typeface="Times New Roman" panose="02020603050405020304" pitchFamily="18" charset="0"/>
                </a:rPr>
                <a:t>N</a:t>
              </a:r>
              <a:r>
                <a:rPr lang="en-US" sz="2400" b="1" baseline="-25000" dirty="0">
                  <a:solidFill>
                    <a:srgbClr val="FF0000"/>
                  </a:solidFill>
                  <a:latin typeface="Cambria" panose="02040503050406030204" pitchFamily="18" charset="0"/>
                  <a:ea typeface="Cambria" panose="02040503050406030204" pitchFamily="18" charset="0"/>
                  <a:cs typeface="Times New Roman" panose="02020603050405020304" pitchFamily="18" charset="0"/>
                </a:rPr>
                <a:t>ERR</a:t>
              </a:r>
              <a:r>
                <a:rPr lang="en-US" sz="2400" b="1" i="1" dirty="0">
                  <a:solidFill>
                    <a:srgbClr val="FF0000"/>
                  </a:solidFill>
                  <a:latin typeface="Cambria" panose="02040503050406030204" pitchFamily="18" charset="0"/>
                  <a:ea typeface="Cambria" panose="02040503050406030204" pitchFamily="18" charset="0"/>
                  <a:cs typeface="Times New Roman" panose="02020603050405020304" pitchFamily="18" charset="0"/>
                </a:rPr>
                <a:t>= 118</a:t>
              </a:r>
            </a:p>
          </p:txBody>
        </p:sp>
        <p:sp>
          <p:nvSpPr>
            <p:cNvPr id="100" name="TextBox 99">
              <a:extLst>
                <a:ext uri="{FF2B5EF4-FFF2-40B4-BE49-F238E27FC236}">
                  <a16:creationId xmlns:a16="http://schemas.microsoft.com/office/drawing/2014/main" id="{17C69579-6F3B-2C41-A7E7-25789D52447F}"/>
                </a:ext>
              </a:extLst>
            </p:cNvPr>
            <p:cNvSpPr txBox="1"/>
            <p:nvPr/>
          </p:nvSpPr>
          <p:spPr>
            <a:xfrm>
              <a:off x="-117071" y="2639155"/>
              <a:ext cx="1633294" cy="369332"/>
            </a:xfrm>
            <a:prstGeom prst="rect">
              <a:avLst/>
            </a:prstGeom>
            <a:noFill/>
          </p:spPr>
          <p:txBody>
            <a:bodyPr wrap="square" lIns="72000" tIns="0" rIns="0" bIns="0" rtlCol="0" anchor="ctr">
              <a:spAutoFit/>
            </a:bodyPr>
            <a:lstStyle/>
            <a:p>
              <a:pPr algn="ctr" defTabSz="457200"/>
              <a:r>
                <a:rPr lang="en-US" altLang="ko-KR" sz="2400" b="1" dirty="0">
                  <a:solidFill>
                    <a:prstClr val="black"/>
                  </a:solidFill>
                  <a:latin typeface="Cambria" panose="02040503050406030204" pitchFamily="18" charset="0"/>
                  <a:ea typeface="맑은 고딕" panose="020B0503020000020004" pitchFamily="34" charset="-127"/>
                  <a:cs typeface="Times New Roman" panose="02020603050405020304" pitchFamily="18" charset="0"/>
                </a:rPr>
                <a:t>RR2</a:t>
              </a:r>
              <a:endParaRPr lang="ko-KR" altLang="en-US" sz="2400" b="1" i="1" dirty="0">
                <a:solidFill>
                  <a:prstClr val="black"/>
                </a:solidFill>
                <a:latin typeface="Calibri" panose="020F0502020204030204" pitchFamily="34" charset="0"/>
                <a:ea typeface="맑은 고딕" panose="020B0503020000020004" pitchFamily="34" charset="-127"/>
                <a:cs typeface="Calibri" panose="020F050202020403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88287403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" grpId="0" animBg="1"/>
    </p:bldLst>
  </p:timing>
</p:sld>
</file>

<file path=ppt/theme/theme1.xml><?xml version="1.0" encoding="utf-8"?>
<a:theme xmlns:a="http://schemas.openxmlformats.org/drawingml/2006/main" name="Edge">
  <a:themeElements>
    <a:clrScheme name="Edge 7">
      <a:dk1>
        <a:srgbClr val="000000"/>
      </a:dk1>
      <a:lt1>
        <a:srgbClr val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996600"/>
      </a:hlink>
      <a:folHlink>
        <a:srgbClr val="AFBF39"/>
      </a:folHlink>
    </a:clrScheme>
    <a:fontScheme name="Edge">
      <a:majorFont>
        <a:latin typeface="Garamond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tx1"/>
          </a:solidFill>
        </a:ln>
      </a:spPr>
      <a:bodyPr lIns="0" tIns="0" rIns="0" bIns="0" rtlCol="0" anchor="ctr"/>
      <a:lstStyle>
        <a:defPPr algn="ctr">
          <a:defRPr sz="1600" b="1" dirty="0" smtClean="0">
            <a:solidFill>
              <a:schemeClr val="tx1"/>
            </a:solidFill>
            <a:latin typeface="Cambria" panose="02040503050406030204" pitchFamily="18" charset="0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solidFill>
          <a:schemeClr val="bg1"/>
        </a:solidFill>
      </a:spPr>
      <a:bodyPr wrap="square" lIns="0" tIns="0" rIns="0" bIns="0" rtlCol="0">
        <a:spAutoFit/>
      </a:bodyPr>
      <a:lstStyle>
        <a:defPPr algn="l">
          <a:defRPr dirty="0" smtClean="0">
            <a:latin typeface="Cambria" panose="02040503050406030204" pitchFamily="18" charset="0"/>
          </a:defRPr>
        </a:defPPr>
      </a:lstStyle>
    </a:txDef>
  </a:objectDefaults>
  <a:extraClrSchemeLst>
    <a:extraClrScheme>
      <a:clrScheme name="Edge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3_Edge">
  <a:themeElements>
    <a:clrScheme name="Edge 7">
      <a:dk1>
        <a:srgbClr val="000000"/>
      </a:dk1>
      <a:lt1>
        <a:srgbClr val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996600"/>
      </a:hlink>
      <a:folHlink>
        <a:srgbClr val="AFBF39"/>
      </a:folHlink>
    </a:clrScheme>
    <a:fontScheme name="Edge">
      <a:majorFont>
        <a:latin typeface="Garamond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Edge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39_Edge">
  <a:themeElements>
    <a:clrScheme name="Edge 7">
      <a:dk1>
        <a:srgbClr val="000000"/>
      </a:dk1>
      <a:lt1>
        <a:srgbClr val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996600"/>
      </a:hlink>
      <a:folHlink>
        <a:srgbClr val="AFBF39"/>
      </a:folHlink>
    </a:clrScheme>
    <a:fontScheme name="Edge">
      <a:majorFont>
        <a:latin typeface="Garamond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Edge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98_Edge">
  <a:themeElements>
    <a:clrScheme name="1_Edge 7">
      <a:dk1>
        <a:srgbClr val="000000"/>
      </a:dk1>
      <a:lt1>
        <a:srgbClr val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996600"/>
      </a:hlink>
      <a:folHlink>
        <a:srgbClr val="AFBF39"/>
      </a:folHlink>
    </a:clrScheme>
    <a:fontScheme name="1_Edge">
      <a:majorFont>
        <a:latin typeface="Garamond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1_Edge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Edge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Edge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Edge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Edge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Edge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Edge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Edge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Edge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169_Edge">
  <a:themeElements>
    <a:clrScheme name="Edge 7">
      <a:dk1>
        <a:srgbClr val="000000"/>
      </a:dk1>
      <a:lt1>
        <a:srgbClr val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996600"/>
      </a:hlink>
      <a:folHlink>
        <a:srgbClr val="AFBF39"/>
      </a:folHlink>
    </a:clrScheme>
    <a:fontScheme name="Edge">
      <a:majorFont>
        <a:latin typeface="Garamond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C0C0C0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rtlCol="0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1800" b="0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Cambria" panose="02040503050406030204" pitchFamily="18" charset="0"/>
            <a:ea typeface="Cambria" panose="020405030504060302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C0C0C0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  <a:txDef>
      <a:spPr>
        <a:noFill/>
      </a:spPr>
      <a:bodyPr wrap="none" lIns="0" tIns="0" rIns="0" bIns="0" rtlCol="0" anchor="ctr">
        <a:noAutofit/>
      </a:bodyPr>
      <a:lstStyle>
        <a:defPPr algn="ctr">
          <a:defRPr sz="1600" dirty="0" smtClean="0">
            <a:latin typeface="Cambria" panose="02040503050406030204" pitchFamily="18" charset="0"/>
          </a:defRPr>
        </a:defPPr>
      </a:lstStyle>
    </a:txDef>
  </a:objectDefaults>
  <a:extraClrSchemeLst>
    <a:extraClrScheme>
      <a:clrScheme name="Edge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14_Edge">
  <a:themeElements>
    <a:clrScheme name="Edge 7">
      <a:dk1>
        <a:srgbClr val="000000"/>
      </a:dk1>
      <a:lt1>
        <a:srgbClr val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996600"/>
      </a:hlink>
      <a:folHlink>
        <a:srgbClr val="AFBF39"/>
      </a:folHlink>
    </a:clrScheme>
    <a:fontScheme name="Edge">
      <a:majorFont>
        <a:latin typeface="Garamond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Edge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216229</TotalTime>
  <Words>1473</Words>
  <Application>Microsoft Macintosh PowerPoint</Application>
  <PresentationFormat>On-screen Show (4:3)</PresentationFormat>
  <Paragraphs>458</Paragraphs>
  <Slides>23</Slides>
  <Notes>23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6</vt:i4>
      </vt:variant>
      <vt:variant>
        <vt:lpstr>Slide Titles</vt:lpstr>
      </vt:variant>
      <vt:variant>
        <vt:i4>23</vt:i4>
      </vt:variant>
    </vt:vector>
  </HeadingPairs>
  <TitlesOfParts>
    <vt:vector size="40" baseType="lpstr">
      <vt:lpstr>Arial</vt:lpstr>
      <vt:lpstr>Calibri</vt:lpstr>
      <vt:lpstr>Calibri Light</vt:lpstr>
      <vt:lpstr>Cambria</vt:lpstr>
      <vt:lpstr>Courier</vt:lpstr>
      <vt:lpstr>Courier New</vt:lpstr>
      <vt:lpstr>Garamond</vt:lpstr>
      <vt:lpstr>Helvetica</vt:lpstr>
      <vt:lpstr>Tahoma</vt:lpstr>
      <vt:lpstr>Times New Roman</vt:lpstr>
      <vt:lpstr>Wingdings</vt:lpstr>
      <vt:lpstr>Edge</vt:lpstr>
      <vt:lpstr>3_Edge</vt:lpstr>
      <vt:lpstr>39_Edge</vt:lpstr>
      <vt:lpstr>98_Edge</vt:lpstr>
      <vt:lpstr>169_Edge</vt:lpstr>
      <vt:lpstr>14_Edge</vt:lpstr>
      <vt:lpstr>Reducing Solid-State Drive Read Latency by Optimizing Read-Retry</vt:lpstr>
      <vt:lpstr>Executive Summary</vt:lpstr>
      <vt:lpstr>Talk Outline</vt:lpstr>
      <vt:lpstr>Errors in NAND Flash Memory</vt:lpstr>
      <vt:lpstr>Errors in NAND Flash Memory</vt:lpstr>
      <vt:lpstr>Read-Retry Operation</vt:lpstr>
      <vt:lpstr>Read-Retry Operation</vt:lpstr>
      <vt:lpstr>Read-Retry: Performance Overhead</vt:lpstr>
      <vt:lpstr>Read-Retry: Performance Overhead</vt:lpstr>
      <vt:lpstr>Talk Outline</vt:lpstr>
      <vt:lpstr>PR2: Pipelined Read-Retry</vt:lpstr>
      <vt:lpstr>PR2: Pipelined Read-Retry</vt:lpstr>
      <vt:lpstr>PR2: Pipelined Read-Retry</vt:lpstr>
      <vt:lpstr>Talk Outline</vt:lpstr>
      <vt:lpstr>AR2: Adaptive Read-Retry</vt:lpstr>
      <vt:lpstr>AR2: Adaptive Read-Retry</vt:lpstr>
      <vt:lpstr>AR2: Adaptive Read-Retry</vt:lpstr>
      <vt:lpstr>AR2: Adaptive Read-Retry</vt:lpstr>
      <vt:lpstr>AR2: Adaptive Read-Retry</vt:lpstr>
      <vt:lpstr>Validation with Real 3D NAND Flash Chips</vt:lpstr>
      <vt:lpstr>Talk Outline</vt:lpstr>
      <vt:lpstr>Evaluation Results</vt:lpstr>
      <vt:lpstr>Reducing Solid-State Drive Read Latency by Optimizing Read-Retry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ATLAS: A Scalable and High-Performance Scheduling Algorithm for Multiple Memory Controllers</dc:title>
  <dc:creator>yoongu</dc:creator>
  <cp:lastModifiedBy>Park  Jisung</cp:lastModifiedBy>
  <cp:revision>3751</cp:revision>
  <cp:lastPrinted>2017-12-05T03:30:35Z</cp:lastPrinted>
  <dcterms:created xsi:type="dcterms:W3CDTF">2010-10-08T20:41:54Z</dcterms:created>
  <dcterms:modified xsi:type="dcterms:W3CDTF">2021-04-14T22:26:49Z</dcterms:modified>
</cp:coreProperties>
</file>