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7" r:id="rId2"/>
    <p:sldId id="492" r:id="rId3"/>
    <p:sldId id="493" r:id="rId4"/>
    <p:sldId id="574" r:id="rId5"/>
    <p:sldId id="514" r:id="rId6"/>
    <p:sldId id="576" r:id="rId7"/>
    <p:sldId id="352" r:id="rId8"/>
    <p:sldId id="348" r:id="rId9"/>
    <p:sldId id="349" r:id="rId10"/>
    <p:sldId id="537" r:id="rId11"/>
    <p:sldId id="559" r:id="rId12"/>
    <p:sldId id="577" r:id="rId13"/>
    <p:sldId id="555" r:id="rId14"/>
    <p:sldId id="556" r:id="rId15"/>
    <p:sldId id="578" r:id="rId16"/>
    <p:sldId id="535" r:id="rId17"/>
    <p:sldId id="517" r:id="rId18"/>
    <p:sldId id="583" r:id="rId19"/>
    <p:sldId id="518" r:id="rId20"/>
    <p:sldId id="536" r:id="rId21"/>
    <p:sldId id="579" r:id="rId22"/>
    <p:sldId id="586" r:id="rId23"/>
    <p:sldId id="526" r:id="rId24"/>
    <p:sldId id="501" r:id="rId25"/>
    <p:sldId id="531" r:id="rId26"/>
    <p:sldId id="533" r:id="rId27"/>
    <p:sldId id="505" r:id="rId28"/>
    <p:sldId id="585" r:id="rId29"/>
    <p:sldId id="522" r:id="rId30"/>
    <p:sldId id="504" r:id="rId31"/>
    <p:sldId id="507" r:id="rId32"/>
    <p:sldId id="506" r:id="rId33"/>
    <p:sldId id="587" r:id="rId34"/>
    <p:sldId id="524" r:id="rId35"/>
    <p:sldId id="589" r:id="rId36"/>
    <p:sldId id="552" r:id="rId37"/>
    <p:sldId id="580" r:id="rId38"/>
    <p:sldId id="500" r:id="rId39"/>
    <p:sldId id="573" r:id="rId40"/>
    <p:sldId id="510" r:id="rId41"/>
    <p:sldId id="549" r:id="rId42"/>
    <p:sldId id="548" r:id="rId43"/>
    <p:sldId id="547" r:id="rId44"/>
    <p:sldId id="546" r:id="rId45"/>
    <p:sldId id="543" r:id="rId46"/>
    <p:sldId id="569" r:id="rId47"/>
    <p:sldId id="570" r:id="rId48"/>
    <p:sldId id="571" r:id="rId49"/>
    <p:sldId id="553" r:id="rId50"/>
    <p:sldId id="534" r:id="rId51"/>
    <p:sldId id="581" r:id="rId52"/>
    <p:sldId id="511" r:id="rId53"/>
    <p:sldId id="582" r:id="rId54"/>
    <p:sldId id="544" r:id="rId55"/>
    <p:sldId id="557" r:id="rId56"/>
    <p:sldId id="545" r:id="rId57"/>
    <p:sldId id="560" r:id="rId58"/>
    <p:sldId id="561" r:id="rId59"/>
    <p:sldId id="562" r:id="rId60"/>
    <p:sldId id="563" r:id="rId61"/>
    <p:sldId id="564" r:id="rId62"/>
    <p:sldId id="565" r:id="rId63"/>
    <p:sldId id="566" r:id="rId64"/>
    <p:sldId id="567" r:id="rId65"/>
    <p:sldId id="568" r:id="rId66"/>
    <p:sldId id="519" r:id="rId67"/>
    <p:sldId id="434" r:id="rId68"/>
    <p:sldId id="425" r:id="rId69"/>
    <p:sldId id="523" r:id="rId70"/>
    <p:sldId id="541" r:id="rId71"/>
    <p:sldId id="509" r:id="rId72"/>
    <p:sldId id="584" r:id="rId73"/>
    <p:sldId id="521" r:id="rId74"/>
    <p:sldId id="540" r:id="rId75"/>
    <p:sldId id="539" r:id="rId76"/>
    <p:sldId id="508" r:id="rId77"/>
    <p:sldId id="525" r:id="rId78"/>
    <p:sldId id="588"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234"/>
    <a:srgbClr val="BFBFBF"/>
    <a:srgbClr val="D8D9D8"/>
    <a:srgbClr val="FFD966"/>
    <a:srgbClr val="F5B183"/>
    <a:srgbClr val="FFF3CC"/>
    <a:srgbClr val="555455"/>
    <a:srgbClr val="66A105"/>
    <a:srgbClr val="65A105"/>
    <a:srgbClr val="7C5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1" autoAdjust="0"/>
    <p:restoredTop sz="76190" autoAdjust="0"/>
  </p:normalViewPr>
  <p:slideViewPr>
    <p:cSldViewPr snapToGrid="0">
      <p:cViewPr>
        <p:scale>
          <a:sx n="112" d="100"/>
          <a:sy n="112" d="100"/>
        </p:scale>
        <p:origin x="2872" y="144"/>
      </p:cViewPr>
      <p:guideLst>
        <p:guide orient="horz" pos="2160"/>
        <p:guide pos="2880"/>
      </p:guideLst>
    </p:cSldViewPr>
  </p:slideViewPr>
  <p:notesTextViewPr>
    <p:cViewPr>
      <p:scale>
        <a:sx n="1" d="1"/>
        <a:sy n="1" d="1"/>
      </p:scale>
      <p:origin x="0" y="0"/>
    </p:cViewPr>
  </p:notesTextViewPr>
  <p:sorterViewPr>
    <p:cViewPr>
      <p:scale>
        <a:sx n="100" d="100"/>
        <a:sy n="100" d="100"/>
      </p:scale>
      <p:origin x="0" y="-11184"/>
    </p:cViewPr>
  </p:sorterViewPr>
  <p:notesViewPr>
    <p:cSldViewPr snapToGrid="0">
      <p:cViewPr varScale="1">
        <p:scale>
          <a:sx n="91" d="100"/>
          <a:sy n="91" d="100"/>
        </p:scale>
        <p:origin x="211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9BF3-6316-40F5-8F10-980B46B5A86B}" type="datetimeFigureOut">
              <a:rPr lang="en-US" smtClean="0"/>
              <a:t>5/26/20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676A0-33B1-4B4B-B1AA-B0B917FCAA93}" type="slidenum">
              <a:rPr lang="en-US" smtClean="0"/>
              <a:t>‹#›</a:t>
            </a:fld>
            <a:endParaRPr lang="en-US"/>
          </a:p>
        </p:txBody>
      </p:sp>
    </p:spTree>
    <p:extLst>
      <p:ext uri="{BB962C8B-B14F-4D97-AF65-F5344CB8AC3E}">
        <p14:creationId xmlns:p14="http://schemas.microsoft.com/office/powerpoint/2010/main" val="415140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8932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lets take a look at this diagram in the context of a </a:t>
            </a:r>
            <a:r>
              <a:rPr lang="en-US" b="0" dirty="0" err="1"/>
              <a:t>RowHammer</a:t>
            </a:r>
            <a:r>
              <a:rPr lang="en-US" b="0" dirty="0"/>
              <a:t> attack. </a:t>
            </a:r>
          </a:p>
          <a:p>
            <a:endParaRPr lang="en-US" b="0" dirty="0"/>
          </a:p>
          <a:p>
            <a:r>
              <a:rPr lang="en-US" b="0" dirty="0"/>
              <a:t>[CLICK] If enough activations are issued to a nearby row within a refresh window, the charge leakage rate can be accelerated to the point of failure. </a:t>
            </a:r>
          </a:p>
          <a:p>
            <a:r>
              <a:rPr lang="en-US" b="0" dirty="0"/>
              <a:t>Subsequent refresh commands now see this bit as a 0 value and maintain the discharged state of the cell </a:t>
            </a:r>
          </a:p>
        </p:txBody>
      </p:sp>
      <p:sp>
        <p:nvSpPr>
          <p:cNvPr id="4" name="Slide Number Placeholder 3"/>
          <p:cNvSpPr>
            <a:spLocks noGrp="1"/>
          </p:cNvSpPr>
          <p:nvPr>
            <p:ph type="sldNum" sz="quarter" idx="10"/>
          </p:nvPr>
        </p:nvSpPr>
        <p:spPr/>
        <p:txBody>
          <a:bodyPr/>
          <a:lstStyle/>
          <a:p>
            <a:fld id="{35E676A0-33B1-4B4B-B1AA-B0B917FCAA93}" type="slidenum">
              <a:rPr lang="en-US" smtClean="0"/>
              <a:t>10</a:t>
            </a:fld>
            <a:endParaRPr lang="en-US"/>
          </a:p>
        </p:txBody>
      </p:sp>
    </p:spTree>
    <p:extLst>
      <p:ext uri="{BB962C8B-B14F-4D97-AF65-F5344CB8AC3E}">
        <p14:creationId xmlns:p14="http://schemas.microsoft.com/office/powerpoint/2010/main" val="304184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that due to manufacturing variation in DRAM circuit elements, [CLICK] different cells are affected by </a:t>
            </a:r>
            <a:r>
              <a:rPr lang="en-US" b="0" dirty="0" err="1"/>
              <a:t>RowHammer</a:t>
            </a:r>
            <a:r>
              <a:rPr lang="en-US" b="0" dirty="0"/>
              <a:t> at varying degrees. We see that we are able to Induce a </a:t>
            </a:r>
            <a:r>
              <a:rPr lang="en-US" b="0" dirty="0" err="1"/>
              <a:t>RowHammer</a:t>
            </a:r>
            <a:r>
              <a:rPr lang="en-US" b="0" dirty="0"/>
              <a:t> bit flip in the cells represented by the black and blue curves but not the green curve</a:t>
            </a:r>
          </a:p>
          <a:p>
            <a:endParaRPr lang="en-US" b="0" dirty="0"/>
          </a:p>
          <a:p>
            <a:endParaRPr lang="en-US" b="0" dirty="0"/>
          </a:p>
          <a:p>
            <a:r>
              <a:rPr lang="en-US" b="0"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2424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motivation and the goal of our work </a:t>
            </a:r>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214520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1683647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14</a:t>
            </a:fld>
            <a:endParaRPr lang="en-US"/>
          </a:p>
        </p:txBody>
      </p:sp>
    </p:spTree>
    <p:extLst>
      <p:ext uri="{BB962C8B-B14F-4D97-AF65-F5344CB8AC3E}">
        <p14:creationId xmlns:p14="http://schemas.microsoft.com/office/powerpoint/2010/main" val="2681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present our experimental methodology for DRAM characterization</a:t>
            </a:r>
          </a:p>
        </p:txBody>
      </p:sp>
      <p:sp>
        <p:nvSpPr>
          <p:cNvPr id="4" name="Slide Number Placeholder 3"/>
          <p:cNvSpPr>
            <a:spLocks noGrp="1"/>
          </p:cNvSpPr>
          <p:nvPr>
            <p:ph type="sldNum" sz="quarter" idx="10"/>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342405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275500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17</a:t>
            </a:fld>
            <a:endParaRPr lang="en-US"/>
          </a:p>
        </p:txBody>
      </p:sp>
    </p:spTree>
    <p:extLst>
      <p:ext uri="{BB962C8B-B14F-4D97-AF65-F5344CB8AC3E}">
        <p14:creationId xmlns:p14="http://schemas.microsoft.com/office/powerpoint/2010/main" val="126621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425220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fld id="{35E676A0-33B1-4B4B-B1AA-B0B917FCAA93}" type="slidenum">
              <a:rPr lang="en-US" smtClean="0"/>
              <a:t>19</a:t>
            </a:fld>
            <a:endParaRPr lang="en-US"/>
          </a:p>
        </p:txBody>
      </p:sp>
    </p:spTree>
    <p:extLst>
      <p:ext uri="{BB962C8B-B14F-4D97-AF65-F5344CB8AC3E}">
        <p14:creationId xmlns:p14="http://schemas.microsoft.com/office/powerpoint/2010/main" val="289715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fld id="{35E676A0-33B1-4B4B-B1AA-B0B917FCAA93}" type="slidenum">
              <a:rPr lang="en-US" smtClean="0"/>
              <a:t>2</a:t>
            </a:fld>
            <a:endParaRPr lang="en-US"/>
          </a:p>
        </p:txBody>
      </p:sp>
    </p:spTree>
    <p:extLst>
      <p:ext uri="{BB962C8B-B14F-4D97-AF65-F5344CB8AC3E}">
        <p14:creationId xmlns:p14="http://schemas.microsoft.com/office/powerpoint/2010/main" val="2525076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fld id="{35E676A0-33B1-4B4B-B1AA-B0B917FCAA93}" type="slidenum">
              <a:rPr lang="en-US" smtClean="0"/>
              <a:t>20</a:t>
            </a:fld>
            <a:endParaRPr lang="en-US"/>
          </a:p>
        </p:txBody>
      </p:sp>
    </p:spTree>
    <p:extLst>
      <p:ext uri="{BB962C8B-B14F-4D97-AF65-F5344CB8AC3E}">
        <p14:creationId xmlns:p14="http://schemas.microsoft.com/office/powerpoint/2010/main" val="194090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into our characterization results </a:t>
            </a:r>
          </a:p>
        </p:txBody>
      </p:sp>
      <p:sp>
        <p:nvSpPr>
          <p:cNvPr id="4" name="Slide Number Placeholder 3"/>
          <p:cNvSpPr>
            <a:spLocks noGrp="1"/>
          </p:cNvSpPr>
          <p:nvPr>
            <p:ph type="sldNum" sz="quarter" idx="10"/>
          </p:nvPr>
        </p:nvSpPr>
        <p:spPr/>
        <p:txBody>
          <a:bodyPr/>
          <a:lstStyle/>
          <a:p>
            <a:fld id="{35E676A0-33B1-4B4B-B1AA-B0B917FCAA93}" type="slidenum">
              <a:rPr lang="en-US" smtClean="0"/>
              <a:t>21</a:t>
            </a:fld>
            <a:endParaRPr lang="en-US"/>
          </a:p>
        </p:txBody>
      </p:sp>
    </p:spTree>
    <p:extLst>
      <p:ext uri="{BB962C8B-B14F-4D97-AF65-F5344CB8AC3E}">
        <p14:creationId xmlns:p14="http://schemas.microsoft.com/office/powerpoint/2010/main" val="210355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go into our detailed results, I will present 3 key takeaways from our experimental </a:t>
            </a:r>
            <a:r>
              <a:rPr lang="en-US" dirty="0" err="1"/>
              <a:t>charactierzation</a:t>
            </a:r>
            <a:r>
              <a:rPr lang="en-US" dirty="0"/>
              <a:t> study of over 1500 chips.</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People may ask for more data for "farther away from the victim row" (how many rows per aggressor are affected)</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22</a:t>
            </a:fld>
            <a:endParaRPr lang="en-US"/>
          </a:p>
        </p:txBody>
      </p:sp>
    </p:spTree>
    <p:extLst>
      <p:ext uri="{BB962C8B-B14F-4D97-AF65-F5344CB8AC3E}">
        <p14:creationId xmlns:p14="http://schemas.microsoft.com/office/powerpoint/2010/main" val="132191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fld id="{35E676A0-33B1-4B4B-B1AA-B0B917FCAA93}" type="slidenum">
              <a:rPr lang="en-US" smtClean="0"/>
              <a:t>23</a:t>
            </a:fld>
            <a:endParaRPr lang="en-US"/>
          </a:p>
        </p:txBody>
      </p:sp>
    </p:spTree>
    <p:extLst>
      <p:ext uri="{BB962C8B-B14F-4D97-AF65-F5344CB8AC3E}">
        <p14:creationId xmlns:p14="http://schemas.microsoft.com/office/powerpoint/2010/main" val="2897616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fld id="{35E676A0-33B1-4B4B-B1AA-B0B917FCAA93}" type="slidenum">
              <a:rPr lang="en-US" smtClean="0"/>
              <a:t>24</a:t>
            </a:fld>
            <a:endParaRPr lang="en-US"/>
          </a:p>
        </p:txBody>
      </p:sp>
    </p:spTree>
    <p:extLst>
      <p:ext uri="{BB962C8B-B14F-4D97-AF65-F5344CB8AC3E}">
        <p14:creationId xmlns:p14="http://schemas.microsoft.com/office/powerpoint/2010/main" val="3964510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fld id="{35E676A0-33B1-4B4B-B1AA-B0B917FCAA93}" type="slidenum">
              <a:rPr lang="en-US" smtClean="0"/>
              <a:t>25</a:t>
            </a:fld>
            <a:endParaRPr lang="en-US"/>
          </a:p>
        </p:txBody>
      </p:sp>
    </p:spTree>
    <p:extLst>
      <p:ext uri="{BB962C8B-B14F-4D97-AF65-F5344CB8AC3E}">
        <p14:creationId xmlns:p14="http://schemas.microsoft.com/office/powerpoint/2010/main" val="367034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fld id="{35E676A0-33B1-4B4B-B1AA-B0B917FCAA93}" type="slidenum">
              <a:rPr lang="en-US" smtClean="0"/>
              <a:t>26</a:t>
            </a:fld>
            <a:endParaRPr lang="en-US"/>
          </a:p>
        </p:txBody>
      </p:sp>
    </p:spTree>
    <p:extLst>
      <p:ext uri="{BB962C8B-B14F-4D97-AF65-F5344CB8AC3E}">
        <p14:creationId xmlns:p14="http://schemas.microsoft.com/office/powerpoint/2010/main" val="2687214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fld id="{35E676A0-33B1-4B4B-B1AA-B0B917FCAA93}" type="slidenum">
              <a:rPr lang="en-US" smtClean="0"/>
              <a:t>27</a:t>
            </a:fld>
            <a:endParaRPr lang="en-US"/>
          </a:p>
        </p:txBody>
      </p:sp>
    </p:spTree>
    <p:extLst>
      <p:ext uri="{BB962C8B-B14F-4D97-AF65-F5344CB8AC3E}">
        <p14:creationId xmlns:p14="http://schemas.microsoft.com/office/powerpoint/2010/main" val="86656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28</a:t>
            </a:fld>
            <a:endParaRPr lang="en-US"/>
          </a:p>
        </p:txBody>
      </p:sp>
    </p:spTree>
    <p:extLst>
      <p:ext uri="{BB962C8B-B14F-4D97-AF65-F5344CB8AC3E}">
        <p14:creationId xmlns:p14="http://schemas.microsoft.com/office/powerpoint/2010/main" val="336290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29</a:t>
            </a:fld>
            <a:endParaRPr lang="en-US"/>
          </a:p>
        </p:txBody>
      </p:sp>
    </p:spTree>
    <p:extLst>
      <p:ext uri="{BB962C8B-B14F-4D97-AF65-F5344CB8AC3E}">
        <p14:creationId xmlns:p14="http://schemas.microsoft.com/office/powerpoint/2010/main" val="429042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fld id="{35E676A0-33B1-4B4B-B1AA-B0B917FCAA93}" type="slidenum">
              <a:rPr lang="en-US" smtClean="0"/>
              <a:t>3</a:t>
            </a:fld>
            <a:endParaRPr lang="en-US"/>
          </a:p>
        </p:txBody>
      </p:sp>
    </p:spTree>
    <p:extLst>
      <p:ext uri="{BB962C8B-B14F-4D97-AF65-F5344CB8AC3E}">
        <p14:creationId xmlns:p14="http://schemas.microsoft.com/office/powerpoint/2010/main" val="258884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30</a:t>
            </a:fld>
            <a:endParaRPr lang="en-US"/>
          </a:p>
        </p:txBody>
      </p:sp>
    </p:spTree>
    <p:extLst>
      <p:ext uri="{BB962C8B-B14F-4D97-AF65-F5344CB8AC3E}">
        <p14:creationId xmlns:p14="http://schemas.microsoft.com/office/powerpoint/2010/main" val="178556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31</a:t>
            </a:fld>
            <a:endParaRPr lang="en-US"/>
          </a:p>
        </p:txBody>
      </p:sp>
    </p:spTree>
    <p:extLst>
      <p:ext uri="{BB962C8B-B14F-4D97-AF65-F5344CB8AC3E}">
        <p14:creationId xmlns:p14="http://schemas.microsoft.com/office/powerpoint/2010/main" val="2565041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32</a:t>
            </a:fld>
            <a:endParaRPr lang="en-US"/>
          </a:p>
        </p:txBody>
      </p:sp>
    </p:spTree>
    <p:extLst>
      <p:ext uri="{BB962C8B-B14F-4D97-AF65-F5344CB8AC3E}">
        <p14:creationId xmlns:p14="http://schemas.microsoft.com/office/powerpoint/2010/main" val="3715626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fld id="{35E676A0-33B1-4B4B-B1AA-B0B917FCAA93}" type="slidenum">
              <a:rPr lang="en-US" smtClean="0"/>
              <a:t>33</a:t>
            </a:fld>
            <a:endParaRPr lang="en-US"/>
          </a:p>
        </p:txBody>
      </p:sp>
    </p:spTree>
    <p:extLst>
      <p:ext uri="{BB962C8B-B14F-4D97-AF65-F5344CB8AC3E}">
        <p14:creationId xmlns:p14="http://schemas.microsoft.com/office/powerpoint/2010/main" val="2767947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34</a:t>
            </a:fld>
            <a:endParaRPr lang="en-US"/>
          </a:p>
        </p:txBody>
      </p:sp>
    </p:spTree>
    <p:extLst>
      <p:ext uri="{BB962C8B-B14F-4D97-AF65-F5344CB8AC3E}">
        <p14:creationId xmlns:p14="http://schemas.microsoft.com/office/powerpoint/2010/main" val="829794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866790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36</a:t>
            </a:fld>
            <a:endParaRPr lang="en-US"/>
          </a:p>
        </p:txBody>
      </p:sp>
    </p:spTree>
    <p:extLst>
      <p:ext uri="{BB962C8B-B14F-4D97-AF65-F5344CB8AC3E}">
        <p14:creationId xmlns:p14="http://schemas.microsoft.com/office/powerpoint/2010/main" val="3596298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next present our evaluation of mitigation mechanisms after first explaining our evaluation methodology</a:t>
            </a:r>
          </a:p>
        </p:txBody>
      </p:sp>
      <p:sp>
        <p:nvSpPr>
          <p:cNvPr id="4" name="Slide Number Placeholder 3"/>
          <p:cNvSpPr>
            <a:spLocks noGrp="1"/>
          </p:cNvSpPr>
          <p:nvPr>
            <p:ph type="sldNum" sz="quarter" idx="10"/>
          </p:nvPr>
        </p:nvSpPr>
        <p:spPr/>
        <p:txBody>
          <a:bodyPr/>
          <a:lstStyle/>
          <a:p>
            <a:fld id="{35E676A0-33B1-4B4B-B1AA-B0B917FCAA93}" type="slidenum">
              <a:rPr lang="en-US" smtClean="0"/>
              <a:t>37</a:t>
            </a:fld>
            <a:endParaRPr lang="en-US"/>
          </a:p>
        </p:txBody>
      </p:sp>
    </p:spTree>
    <p:extLst>
      <p:ext uri="{BB962C8B-B14F-4D97-AF65-F5344CB8AC3E}">
        <p14:creationId xmlns:p14="http://schemas.microsoft.com/office/powerpoint/2010/main" val="2207181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38</a:t>
            </a:fld>
            <a:endParaRPr lang="en-US"/>
          </a:p>
        </p:txBody>
      </p:sp>
    </p:spTree>
    <p:extLst>
      <p:ext uri="{BB962C8B-B14F-4D97-AF65-F5344CB8AC3E}">
        <p14:creationId xmlns:p14="http://schemas.microsoft.com/office/powerpoint/2010/main" val="449668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39</a:t>
            </a:fld>
            <a:endParaRPr lang="en-US"/>
          </a:p>
        </p:txBody>
      </p:sp>
    </p:spTree>
    <p:extLst>
      <p:ext uri="{BB962C8B-B14F-4D97-AF65-F5344CB8AC3E}">
        <p14:creationId xmlns:p14="http://schemas.microsoft.com/office/powerpoint/2010/main" val="331661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begin with a brief introduction of the </a:t>
            </a:r>
            <a:r>
              <a:rPr lang="en-US" dirty="0" err="1"/>
              <a:t>RowHammer</a:t>
            </a:r>
            <a:r>
              <a:rPr lang="en-US" dirty="0"/>
              <a:t> phenomenon</a:t>
            </a:r>
          </a:p>
        </p:txBody>
      </p:sp>
      <p:sp>
        <p:nvSpPr>
          <p:cNvPr id="4" name="Slide Number Placeholder 3"/>
          <p:cNvSpPr>
            <a:spLocks noGrp="1"/>
          </p:cNvSpPr>
          <p:nvPr>
            <p:ph type="sldNum" sz="quarter" idx="10"/>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3813850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3032185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fld id="{35E676A0-33B1-4B4B-B1AA-B0B917FCAA93}" type="slidenum">
              <a:rPr lang="en-US" smtClean="0"/>
              <a:t>41</a:t>
            </a:fld>
            <a:endParaRPr lang="en-US"/>
          </a:p>
        </p:txBody>
      </p:sp>
    </p:spTree>
    <p:extLst>
      <p:ext uri="{BB962C8B-B14F-4D97-AF65-F5344CB8AC3E}">
        <p14:creationId xmlns:p14="http://schemas.microsoft.com/office/powerpoint/2010/main" val="753571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42</a:t>
            </a:fld>
            <a:endParaRPr lang="en-US"/>
          </a:p>
        </p:txBody>
      </p:sp>
    </p:spTree>
    <p:extLst>
      <p:ext uri="{BB962C8B-B14F-4D97-AF65-F5344CB8AC3E}">
        <p14:creationId xmlns:p14="http://schemas.microsoft.com/office/powerpoint/2010/main" val="1634159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43</a:t>
            </a:fld>
            <a:endParaRPr lang="en-US"/>
          </a:p>
        </p:txBody>
      </p:sp>
    </p:spTree>
    <p:extLst>
      <p:ext uri="{BB962C8B-B14F-4D97-AF65-F5344CB8AC3E}">
        <p14:creationId xmlns:p14="http://schemas.microsoft.com/office/powerpoint/2010/main" val="1350057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4022698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45</a:t>
            </a:fld>
            <a:endParaRPr lang="en-US"/>
          </a:p>
        </p:txBody>
      </p:sp>
    </p:spTree>
    <p:extLst>
      <p:ext uri="{BB962C8B-B14F-4D97-AF65-F5344CB8AC3E}">
        <p14:creationId xmlns:p14="http://schemas.microsoft.com/office/powerpoint/2010/main" val="3824855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fld id="{35E676A0-33B1-4B4B-B1AA-B0B917FCAA93}" type="slidenum">
              <a:rPr lang="en-US" smtClean="0"/>
              <a:t>46</a:t>
            </a:fld>
            <a:endParaRPr lang="en-US"/>
          </a:p>
        </p:txBody>
      </p:sp>
    </p:spTree>
    <p:extLst>
      <p:ext uri="{BB962C8B-B14F-4D97-AF65-F5344CB8AC3E}">
        <p14:creationId xmlns:p14="http://schemas.microsoft.com/office/powerpoint/2010/main" val="3364411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fld id="{35E676A0-33B1-4B4B-B1AA-B0B917FCAA93}" type="slidenum">
              <a:rPr lang="en-US" smtClean="0"/>
              <a:t>47</a:t>
            </a:fld>
            <a:endParaRPr lang="en-US"/>
          </a:p>
        </p:txBody>
      </p:sp>
    </p:spTree>
    <p:extLst>
      <p:ext uri="{BB962C8B-B14F-4D97-AF65-F5344CB8AC3E}">
        <p14:creationId xmlns:p14="http://schemas.microsoft.com/office/powerpoint/2010/main" val="3701466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fld id="{35E676A0-33B1-4B4B-B1AA-B0B917FCAA93}" type="slidenum">
              <a:rPr lang="en-US" smtClean="0"/>
              <a:t>48</a:t>
            </a:fld>
            <a:endParaRPr lang="en-US"/>
          </a:p>
        </p:txBody>
      </p:sp>
    </p:spTree>
    <p:extLst>
      <p:ext uri="{BB962C8B-B14F-4D97-AF65-F5344CB8AC3E}">
        <p14:creationId xmlns:p14="http://schemas.microsoft.com/office/powerpoint/2010/main" val="1073058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fld id="{35E676A0-33B1-4B4B-B1AA-B0B917FCAA93}" type="slidenum">
              <a:rPr lang="en-US" smtClean="0"/>
              <a:t>49</a:t>
            </a:fld>
            <a:endParaRPr lang="en-US"/>
          </a:p>
        </p:txBody>
      </p:sp>
    </p:spTree>
    <p:extLst>
      <p:ext uri="{BB962C8B-B14F-4D97-AF65-F5344CB8AC3E}">
        <p14:creationId xmlns:p14="http://schemas.microsoft.com/office/powerpoint/2010/main" val="294708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order to access data from a DRAM row, say row 2, the memory controller must first open or activate the row </a:t>
            </a:r>
            <a:r>
              <a:rPr lang="en-US" b="1" dirty="0"/>
              <a:t>[CLICK]</a:t>
            </a:r>
            <a:r>
              <a:rPr lang="en-US" b="0" dirty="0"/>
              <a:t>. </a:t>
            </a:r>
          </a:p>
          <a:p>
            <a:r>
              <a:rPr lang="en-US" b="0" dirty="0"/>
              <a:t>After all requests are serviced from row 2, the memory controller must close or </a:t>
            </a:r>
            <a:r>
              <a:rPr lang="en-US" b="0" dirty="0" err="1"/>
              <a:t>precharge</a:t>
            </a:r>
            <a:r>
              <a:rPr lang="en-US" b="0" dirty="0"/>
              <a:t> the row </a:t>
            </a:r>
            <a:r>
              <a:rPr lang="en-US" b="1" dirty="0"/>
              <a:t>[CLICK]</a:t>
            </a:r>
            <a:r>
              <a:rPr lang="en-US" b="0" dirty="0"/>
              <a:t> in order to begin accessing data from another row. </a:t>
            </a:r>
          </a:p>
          <a:p>
            <a:r>
              <a:rPr lang="en-US" b="1" dirty="0"/>
              <a:t>[BACK &amp; FORTH]</a:t>
            </a:r>
            <a:r>
              <a:rPr lang="en-US" b="0" dirty="0"/>
              <a:t> Due to an increase in cell-to-cell interference as a likely result of increased cell packing density, rapidly activating and </a:t>
            </a:r>
            <a:r>
              <a:rPr lang="en-US" b="0" dirty="0" err="1"/>
              <a:t>precharging</a:t>
            </a:r>
            <a:r>
              <a:rPr lang="en-US" b="0" dirty="0"/>
              <a:t> a DRAM row can result in bit flips in nearby rows </a:t>
            </a:r>
            <a:r>
              <a:rPr lang="en-US" b="1" dirty="0"/>
              <a:t>[CLICK]</a:t>
            </a:r>
          </a:p>
          <a:p>
            <a:r>
              <a:rPr lang="en-US" b="1" dirty="0"/>
              <a:t>[FORTH &amp; BACK] </a:t>
            </a:r>
            <a:r>
              <a:rPr lang="en-US" b="0" dirty="0"/>
              <a:t>Continuing to access the same row results in even more failures in nearby rows. This phenomenon is known as </a:t>
            </a:r>
            <a:r>
              <a:rPr lang="en-US" b="0" dirty="0" err="1"/>
              <a:t>RowHammer</a:t>
            </a:r>
            <a:r>
              <a:rPr lang="en-US" b="0" dirty="0"/>
              <a:t>. [CLICK]</a:t>
            </a:r>
          </a:p>
          <a:p>
            <a:r>
              <a:rPr lang="en-US" b="0" dirty="0"/>
              <a:t>We refer to the rapidly accessed row as an aggressor row and the rows containing bit flips as victim rows. </a:t>
            </a:r>
          </a:p>
          <a:p>
            <a:endParaRPr lang="en-US" b="0" dirty="0"/>
          </a:p>
          <a:p>
            <a:r>
              <a:rPr lang="en-US" b="0" dirty="0"/>
              <a:t>========</a:t>
            </a:r>
          </a:p>
          <a:p>
            <a:r>
              <a:rPr lang="en-US" b="0" dirty="0"/>
              <a:t>more polish text too close made better. More </a:t>
            </a:r>
            <a:r>
              <a:rPr lang="en-US" b="0" dirty="0" err="1"/>
              <a:t>col;orful</a:t>
            </a:r>
            <a:r>
              <a:rPr lang="en-US" b="0" dirty="0"/>
              <a:t>. Better figure too. </a:t>
            </a:r>
          </a:p>
        </p:txBody>
      </p:sp>
      <p:sp>
        <p:nvSpPr>
          <p:cNvPr id="4" name="Slide Number Placeholder 3"/>
          <p:cNvSpPr>
            <a:spLocks noGrp="1"/>
          </p:cNvSpPr>
          <p:nvPr>
            <p:ph type="sldNum" sz="quarter" idx="10"/>
          </p:nvPr>
        </p:nvSpPr>
        <p:spPr/>
        <p:txBody>
          <a:bodyPr/>
          <a:lstStyle/>
          <a:p>
            <a:fld id="{35E676A0-33B1-4B4B-B1AA-B0B917FCAA93}" type="slidenum">
              <a:rPr lang="en-US" smtClean="0"/>
              <a:t>5</a:t>
            </a:fld>
            <a:endParaRPr lang="en-US"/>
          </a:p>
        </p:txBody>
      </p:sp>
    </p:spTree>
    <p:extLst>
      <p:ext uri="{BB962C8B-B14F-4D97-AF65-F5344CB8AC3E}">
        <p14:creationId xmlns:p14="http://schemas.microsoft.com/office/powerpoint/2010/main" val="3885199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50</a:t>
            </a:fld>
            <a:endParaRPr lang="en-US"/>
          </a:p>
        </p:txBody>
      </p:sp>
    </p:spTree>
    <p:extLst>
      <p:ext uri="{BB962C8B-B14F-4D97-AF65-F5344CB8AC3E}">
        <p14:creationId xmlns:p14="http://schemas.microsoft.com/office/powerpoint/2010/main" val="3087290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develop a scalable and low-overhead mechanism that can prevent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in DRAM chips with a high </a:t>
            </a:r>
            <a:endParaRPr lang="en-US" dirty="0"/>
          </a:p>
          <a:p>
            <a:r>
              <a:rPr lang="en-US" sz="1200" kern="1200" dirty="0">
                <a:solidFill>
                  <a:schemeClr val="tx1"/>
                </a:solidFill>
                <a:effectLst/>
                <a:latin typeface="+mn-lt"/>
                <a:ea typeface="+mn-ea"/>
                <a:cs typeface="+mn-cs"/>
              </a:rPr>
              <a:t>degree of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vulnerability we believe it is essential to explore all possible avenues for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51</a:t>
            </a:fld>
            <a:endParaRPr lang="en-US"/>
          </a:p>
        </p:txBody>
      </p:sp>
    </p:spTree>
    <p:extLst>
      <p:ext uri="{BB962C8B-B14F-4D97-AF65-F5344CB8AC3E}">
        <p14:creationId xmlns:p14="http://schemas.microsoft.com/office/powerpoint/2010/main" val="3760066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fld id="{35E676A0-33B1-4B4B-B1AA-B0B917FCAA93}" type="slidenum">
              <a:rPr lang="en-US" smtClean="0"/>
              <a:t>52</a:t>
            </a:fld>
            <a:endParaRPr lang="en-US"/>
          </a:p>
        </p:txBody>
      </p:sp>
    </p:spTree>
    <p:extLst>
      <p:ext uri="{BB962C8B-B14F-4D97-AF65-F5344CB8AC3E}">
        <p14:creationId xmlns:p14="http://schemas.microsoft.com/office/powerpoint/2010/main" val="3602607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a:t>
            </a:r>
            <a:r>
              <a:rPr lang="en-US" dirty="0" err="1"/>
              <a:t>i've</a:t>
            </a:r>
            <a:r>
              <a:rPr lang="en-US" dirty="0"/>
              <a:t> presented all of our results, let me conclude </a:t>
            </a:r>
          </a:p>
          <a:p>
            <a:endParaRPr lang="en-US"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53</a:t>
            </a:fld>
            <a:endParaRPr lang="en-US"/>
          </a:p>
        </p:txBody>
      </p:sp>
    </p:spTree>
    <p:extLst>
      <p:ext uri="{BB962C8B-B14F-4D97-AF65-F5344CB8AC3E}">
        <p14:creationId xmlns:p14="http://schemas.microsoft.com/office/powerpoint/2010/main" val="1706308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fld id="{35E676A0-33B1-4B4B-B1AA-B0B917FCAA93}" type="slidenum">
              <a:rPr lang="en-US" smtClean="0"/>
              <a:t>54</a:t>
            </a:fld>
            <a:endParaRPr lang="en-US"/>
          </a:p>
        </p:txBody>
      </p:sp>
    </p:spTree>
    <p:extLst>
      <p:ext uri="{BB962C8B-B14F-4D97-AF65-F5344CB8AC3E}">
        <p14:creationId xmlns:p14="http://schemas.microsoft.com/office/powerpoint/2010/main" val="2892830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fld id="{EF7F79D3-8C36-4CB5-B03B-F440DA7B71AF}" type="slidenum">
              <a:rPr lang="en-US" smtClean="0"/>
              <a:t>55</a:t>
            </a:fld>
            <a:endParaRPr lang="en-US"/>
          </a:p>
        </p:txBody>
      </p:sp>
    </p:spTree>
    <p:extLst>
      <p:ext uri="{BB962C8B-B14F-4D97-AF65-F5344CB8AC3E}">
        <p14:creationId xmlns:p14="http://schemas.microsoft.com/office/powerpoint/2010/main" val="3333870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56</a:t>
            </a:fld>
            <a:endParaRPr lang="en-US"/>
          </a:p>
        </p:txBody>
      </p:sp>
    </p:spTree>
    <p:extLst>
      <p:ext uri="{BB962C8B-B14F-4D97-AF65-F5344CB8AC3E}">
        <p14:creationId xmlns:p14="http://schemas.microsoft.com/office/powerpoint/2010/main" val="3658482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our two metrics as functions of </a:t>
            </a:r>
            <a:r>
              <a:rPr lang="en-US" dirty="0" err="1"/>
              <a:t>HCfirst</a:t>
            </a:r>
            <a:r>
              <a:rPr lang="en-US" dirty="0"/>
              <a:t>, or the number of hammers required to induce the first </a:t>
            </a:r>
            <a:r>
              <a:rPr lang="en-US" dirty="0" err="1"/>
              <a:t>RowHammer</a:t>
            </a:r>
            <a:r>
              <a:rPr lang="en-US" dirty="0"/>
              <a:t> bit flip in a chip. The top figure plots the DRAM </a:t>
            </a:r>
            <a:r>
              <a:rPr lang="en-US" dirty="0" err="1"/>
              <a:t>bandwdith</a:t>
            </a:r>
            <a:r>
              <a:rPr lang="en-US" dirty="0"/>
              <a:t> overhead as a percentage with an inverse log y-axis and the bottom figure plots the normalized system performance as a percentage. In both figures, lower is worse. We sweep </a:t>
            </a:r>
            <a:r>
              <a:rPr lang="en-US" dirty="0" err="1"/>
              <a:t>HCfirst</a:t>
            </a:r>
            <a:r>
              <a:rPr lang="en-US" dirty="0"/>
              <a:t> between 200k and 64. </a:t>
            </a:r>
          </a:p>
          <a:p>
            <a:endParaRPr lang="en-US" dirty="0"/>
          </a:p>
          <a:p>
            <a:r>
              <a:rPr lang="en-US" dirty="0"/>
              <a:t>[CLICK] We first plot the increased refresh rate in both plots.</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significantly high refresh rates required for mitigating </a:t>
            </a:r>
            <a:r>
              <a:rPr lang="en-US" dirty="0" err="1"/>
              <a:t>RowHammer</a:t>
            </a:r>
            <a:r>
              <a:rPr lang="en-US" dirty="0"/>
              <a:t> bit flips. </a:t>
            </a:r>
          </a:p>
          <a:p>
            <a:endParaRPr lang="en-US" dirty="0"/>
          </a:p>
          <a:p>
            <a:endParaRPr lang="en-US" dirty="0"/>
          </a:p>
          <a:p>
            <a:r>
              <a:rPr lang="en-US" dirty="0"/>
              <a:t>=======================</a:t>
            </a:r>
          </a:p>
          <a:p>
            <a:r>
              <a:rPr lang="en-US" dirty="0"/>
              <a:t>Maybe just show the performance figure . Maybe just in the longer version of the talk. We evaluate two things but we focus on the bottom figure. </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57</a:t>
            </a:fld>
            <a:endParaRPr lang="en-US"/>
          </a:p>
        </p:txBody>
      </p:sp>
    </p:spTree>
    <p:extLst>
      <p:ext uri="{BB962C8B-B14F-4D97-AF65-F5344CB8AC3E}">
        <p14:creationId xmlns:p14="http://schemas.microsoft.com/office/powerpoint/2010/main" val="4287641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results in reasonable normalized system performance until around the point where </a:t>
            </a:r>
            <a:r>
              <a:rPr lang="en-US" dirty="0" err="1"/>
              <a:t>HCfirst</a:t>
            </a:r>
            <a:r>
              <a:rPr lang="en-US" dirty="0"/>
              <a:t> is 4000, at which point the system performance quickly reduces. </a:t>
            </a:r>
          </a:p>
        </p:txBody>
      </p:sp>
      <p:sp>
        <p:nvSpPr>
          <p:cNvPr id="4" name="Slide Number Placeholder 3"/>
          <p:cNvSpPr>
            <a:spLocks noGrp="1"/>
          </p:cNvSpPr>
          <p:nvPr>
            <p:ph type="sldNum" sz="quarter" idx="10"/>
          </p:nvPr>
        </p:nvSpPr>
        <p:spPr/>
        <p:txBody>
          <a:bodyPr/>
          <a:lstStyle/>
          <a:p>
            <a:fld id="{35E676A0-33B1-4B4B-B1AA-B0B917FCAA93}" type="slidenum">
              <a:rPr lang="en-US" smtClean="0"/>
              <a:t>58</a:t>
            </a:fld>
            <a:endParaRPr lang="en-US"/>
          </a:p>
        </p:txBody>
      </p:sp>
    </p:spTree>
    <p:extLst>
      <p:ext uri="{BB962C8B-B14F-4D97-AF65-F5344CB8AC3E}">
        <p14:creationId xmlns:p14="http://schemas.microsoft.com/office/powerpoint/2010/main" val="2683046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59</a:t>
            </a:fld>
            <a:endParaRPr lang="en-US"/>
          </a:p>
        </p:txBody>
      </p:sp>
    </p:spTree>
    <p:extLst>
      <p:ext uri="{BB962C8B-B14F-4D97-AF65-F5344CB8AC3E}">
        <p14:creationId xmlns:p14="http://schemas.microsoft.com/office/powerpoint/2010/main" val="293409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DRAM background in the context of </a:t>
            </a:r>
            <a:r>
              <a:rPr lang="en-US" dirty="0" err="1"/>
              <a:t>RowHammer</a:t>
            </a:r>
            <a:r>
              <a:rPr lang="en-US" dirty="0"/>
              <a:t> bit flips and how they occur </a:t>
            </a:r>
          </a:p>
        </p:txBody>
      </p:sp>
      <p:sp>
        <p:nvSpPr>
          <p:cNvPr id="4" name="Slide Number Placeholder 3"/>
          <p:cNvSpPr>
            <a:spLocks noGrp="1"/>
          </p:cNvSpPr>
          <p:nvPr>
            <p:ph type="sldNum" sz="quarter" idx="10"/>
          </p:nvPr>
        </p:nvSpPr>
        <p:spPr/>
        <p:txBody>
          <a:bodyPr/>
          <a:lstStyle/>
          <a:p>
            <a:fld id="{35E676A0-33B1-4B4B-B1AA-B0B917FCAA93}" type="slidenum">
              <a:rPr lang="en-US" smtClean="0"/>
              <a:t>6</a:t>
            </a:fld>
            <a:endParaRPr lang="en-US"/>
          </a:p>
        </p:txBody>
      </p:sp>
    </p:spTree>
    <p:extLst>
      <p:ext uri="{BB962C8B-B14F-4D97-AF65-F5344CB8AC3E}">
        <p14:creationId xmlns:p14="http://schemas.microsoft.com/office/powerpoint/2010/main" val="2919338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a:p>
            <a:r>
              <a:rPr lang="en-US" dirty="0"/>
              <a:t>======================</a:t>
            </a:r>
          </a:p>
          <a:p>
            <a:r>
              <a:rPr lang="en-US" dirty="0"/>
              <a:t>remind people what </a:t>
            </a:r>
            <a:r>
              <a:rPr lang="en-US" dirty="0" err="1"/>
              <a:t>HCfirst</a:t>
            </a:r>
            <a:r>
              <a:rPr lang="en-US" dirty="0"/>
              <a:t> is on slide (parenthesis).</a:t>
            </a:r>
          </a:p>
          <a:p>
            <a:endParaRPr lang="en-US" dirty="0"/>
          </a:p>
          <a:p>
            <a:r>
              <a:rPr lang="en-US" dirty="0"/>
              <a:t>When describing different mechanisms, mark points of overhead when talking about them. </a:t>
            </a:r>
          </a:p>
        </p:txBody>
      </p:sp>
      <p:sp>
        <p:nvSpPr>
          <p:cNvPr id="4" name="Slide Number Placeholder 3"/>
          <p:cNvSpPr>
            <a:spLocks noGrp="1"/>
          </p:cNvSpPr>
          <p:nvPr>
            <p:ph type="sldNum" sz="quarter" idx="10"/>
          </p:nvPr>
        </p:nvSpPr>
        <p:spPr/>
        <p:txBody>
          <a:bodyPr/>
          <a:lstStyle/>
          <a:p>
            <a:fld id="{35E676A0-33B1-4B4B-B1AA-B0B917FCAA93}" type="slidenum">
              <a:rPr lang="en-US" smtClean="0"/>
              <a:t>60</a:t>
            </a:fld>
            <a:endParaRPr lang="en-US"/>
          </a:p>
        </p:txBody>
      </p:sp>
    </p:spTree>
    <p:extLst>
      <p:ext uri="{BB962C8B-B14F-4D97-AF65-F5344CB8AC3E}">
        <p14:creationId xmlns:p14="http://schemas.microsoft.com/office/powerpoint/2010/main" val="544113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a:t>
            </a:r>
          </a:p>
        </p:txBody>
      </p:sp>
      <p:sp>
        <p:nvSpPr>
          <p:cNvPr id="4" name="Slide Number Placeholder 3"/>
          <p:cNvSpPr>
            <a:spLocks noGrp="1"/>
          </p:cNvSpPr>
          <p:nvPr>
            <p:ph type="sldNum" sz="quarter" idx="10"/>
          </p:nvPr>
        </p:nvSpPr>
        <p:spPr/>
        <p:txBody>
          <a:bodyPr/>
          <a:lstStyle/>
          <a:p>
            <a:fld id="{35E676A0-33B1-4B4B-B1AA-B0B917FCAA93}" type="slidenum">
              <a:rPr lang="en-US" smtClean="0"/>
              <a:t>61</a:t>
            </a:fld>
            <a:endParaRPr lang="en-US"/>
          </a:p>
        </p:txBody>
      </p:sp>
    </p:spTree>
    <p:extLst>
      <p:ext uri="{BB962C8B-B14F-4D97-AF65-F5344CB8AC3E}">
        <p14:creationId xmlns:p14="http://schemas.microsoft.com/office/powerpoint/2010/main" val="881701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results in 6% performance loss when </a:t>
            </a:r>
            <a:r>
              <a:rPr lang="en-US" dirty="0" err="1"/>
              <a:t>HCfirst</a:t>
            </a:r>
            <a:r>
              <a:rPr lang="en-US" dirty="0"/>
              <a:t> is 128. </a:t>
            </a:r>
          </a:p>
          <a:p>
            <a:endParaRPr lang="en-US" dirty="0"/>
          </a:p>
          <a:p>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p:txBody>
      </p:sp>
      <p:sp>
        <p:nvSpPr>
          <p:cNvPr id="4" name="Slide Number Placeholder 3"/>
          <p:cNvSpPr>
            <a:spLocks noGrp="1"/>
          </p:cNvSpPr>
          <p:nvPr>
            <p:ph type="sldNum" sz="quarter" idx="10"/>
          </p:nvPr>
        </p:nvSpPr>
        <p:spPr/>
        <p:txBody>
          <a:bodyPr/>
          <a:lstStyle/>
          <a:p>
            <a:fld id="{35E676A0-33B1-4B4B-B1AA-B0B917FCAA93}" type="slidenum">
              <a:rPr lang="en-US" smtClean="0"/>
              <a:t>62</a:t>
            </a:fld>
            <a:endParaRPr lang="en-US"/>
          </a:p>
        </p:txBody>
      </p:sp>
    </p:spTree>
    <p:extLst>
      <p:ext uri="{BB962C8B-B14F-4D97-AF65-F5344CB8AC3E}">
        <p14:creationId xmlns:p14="http://schemas.microsoft.com/office/powerpoint/2010/main" val="802308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PARA, </a:t>
            </a:r>
            <a:r>
              <a:rPr lang="en-US" dirty="0" err="1"/>
              <a:t>ProHIT</a:t>
            </a:r>
            <a:r>
              <a:rPr lang="en-US" dirty="0"/>
              <a:t>, and </a:t>
            </a:r>
            <a:r>
              <a:rPr lang="en-US" dirty="0" err="1"/>
              <a:t>MRLoc</a:t>
            </a:r>
            <a:r>
              <a:rPr lang="en-US" dirty="0"/>
              <a:t> are viable options for mitigation </a:t>
            </a:r>
            <a:r>
              <a:rPr lang="en-US" dirty="0" err="1"/>
              <a:t>RowHammer</a:t>
            </a:r>
            <a:r>
              <a:rPr lang="en-US" dirty="0"/>
              <a:t> bit flips in the worst chips we test with reasonable system performance. </a:t>
            </a:r>
          </a:p>
        </p:txBody>
      </p:sp>
      <p:sp>
        <p:nvSpPr>
          <p:cNvPr id="4" name="Slide Number Placeholder 3"/>
          <p:cNvSpPr>
            <a:spLocks noGrp="1"/>
          </p:cNvSpPr>
          <p:nvPr>
            <p:ph type="sldNum" sz="quarter" idx="10"/>
          </p:nvPr>
        </p:nvSpPr>
        <p:spPr/>
        <p:txBody>
          <a:bodyPr/>
          <a:lstStyle/>
          <a:p>
            <a:fld id="{35E676A0-33B1-4B4B-B1AA-B0B917FCAA93}" type="slidenum">
              <a:rPr lang="en-US" smtClean="0"/>
              <a:t>63</a:t>
            </a:fld>
            <a:endParaRPr lang="en-US"/>
          </a:p>
        </p:txBody>
      </p:sp>
    </p:spTree>
    <p:extLst>
      <p:ext uri="{BB962C8B-B14F-4D97-AF65-F5344CB8AC3E}">
        <p14:creationId xmlns:p14="http://schemas.microsoft.com/office/powerpoint/2010/main" val="8064412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across all existing </a:t>
            </a:r>
            <a:r>
              <a:rPr lang="en-US" dirty="0" err="1"/>
              <a:t>RowHammer</a:t>
            </a:r>
            <a:r>
              <a:rPr lang="en-US" dirty="0"/>
              <a:t> mitigation mechanisms, only PARA's design scales to low </a:t>
            </a:r>
            <a:r>
              <a:rPr lang="en-US" dirty="0" err="1"/>
              <a:t>HCfirst</a:t>
            </a:r>
            <a:r>
              <a:rPr lang="en-US" dirty="0"/>
              <a:t> values that we may see in future DRAM chips, but significantly affects the system performance at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fld id="{35E676A0-33B1-4B4B-B1AA-B0B917FCAA93}" type="slidenum">
              <a:rPr lang="en-US" smtClean="0"/>
              <a:t>64</a:t>
            </a:fld>
            <a:endParaRPr lang="en-US"/>
          </a:p>
        </p:txBody>
      </p:sp>
    </p:spTree>
    <p:extLst>
      <p:ext uri="{BB962C8B-B14F-4D97-AF65-F5344CB8AC3E}">
        <p14:creationId xmlns:p14="http://schemas.microsoft.com/office/powerpoint/2010/main" val="4180873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refresh-based mitigation mechanism is significantly better than any existing mechanism as </a:t>
            </a:r>
            <a:r>
              <a:rPr lang="en-US" dirty="0" err="1"/>
              <a:t>HCfirst</a:t>
            </a:r>
            <a:r>
              <a:rPr lang="en-US" dirty="0"/>
              <a:t> reduces below 1024.</a:t>
            </a:r>
          </a:p>
          <a:p>
            <a:endParaRPr lang="en-US" dirty="0"/>
          </a:p>
          <a:p>
            <a:r>
              <a:rPr lang="en-US" dirty="0"/>
              <a:t>[CLICK] This indicates </a:t>
            </a:r>
            <a:r>
              <a:rPr lang="en-US" dirty="0" err="1"/>
              <a:t>signifcant</a:t>
            </a:r>
            <a:r>
              <a:rPr lang="en-US" dirty="0"/>
              <a:t> opportunity for developing a </a:t>
            </a:r>
            <a:r>
              <a:rPr lang="en-US" dirty="0" err="1"/>
              <a:t>RowHammer</a:t>
            </a:r>
            <a:r>
              <a:rPr lang="en-US" dirty="0"/>
              <a:t> solution with low performance overhead that also scales to low </a:t>
            </a:r>
            <a:r>
              <a:rPr lang="en-US" dirty="0" err="1"/>
              <a:t>HCfirst</a:t>
            </a:r>
            <a:r>
              <a:rPr lang="en-US" dirty="0"/>
              <a:t> values </a:t>
            </a:r>
          </a:p>
          <a:p>
            <a:endParaRPr lang="en-US" dirty="0"/>
          </a:p>
          <a:p>
            <a:endParaRPr lang="en-US" dirty="0"/>
          </a:p>
          <a:p>
            <a:r>
              <a:rPr lang="en-US" dirty="0"/>
              <a:t>==========</a:t>
            </a:r>
          </a:p>
          <a:p>
            <a:r>
              <a:rPr lang="en-US" dirty="0"/>
              <a:t>optimize these mitigation mechanisms. </a:t>
            </a:r>
          </a:p>
        </p:txBody>
      </p:sp>
      <p:sp>
        <p:nvSpPr>
          <p:cNvPr id="4" name="Slide Number Placeholder 3"/>
          <p:cNvSpPr>
            <a:spLocks noGrp="1"/>
          </p:cNvSpPr>
          <p:nvPr>
            <p:ph type="sldNum" sz="quarter" idx="10"/>
          </p:nvPr>
        </p:nvSpPr>
        <p:spPr/>
        <p:txBody>
          <a:bodyPr/>
          <a:lstStyle/>
          <a:p>
            <a:fld id="{35E676A0-33B1-4B4B-B1AA-B0B917FCAA93}" type="slidenum">
              <a:rPr lang="en-US" smtClean="0"/>
              <a:t>65</a:t>
            </a:fld>
            <a:endParaRPr lang="en-US"/>
          </a:p>
        </p:txBody>
      </p:sp>
    </p:spTree>
    <p:extLst>
      <p:ext uri="{BB962C8B-B14F-4D97-AF65-F5344CB8AC3E}">
        <p14:creationId xmlns:p14="http://schemas.microsoft.com/office/powerpoint/2010/main" val="32034907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66</a:t>
            </a:fld>
            <a:endParaRPr lang="en-US"/>
          </a:p>
        </p:txBody>
      </p:sp>
    </p:spTree>
    <p:extLst>
      <p:ext uri="{BB962C8B-B14F-4D97-AF65-F5344CB8AC3E}">
        <p14:creationId xmlns:p14="http://schemas.microsoft.com/office/powerpoint/2010/main" val="1566568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Each DRAM bank is hierarchically organized into subarrays. </a:t>
            </a:r>
            <a:r>
              <a:rPr lang="en-US" b="1" dirty="0"/>
              <a:t>[CLICK]</a:t>
            </a:r>
            <a:r>
              <a:rPr lang="en-US" b="0" dirty="0"/>
              <a:t>  Each circle in the cartoon represents a single DRAM cell. </a:t>
            </a:r>
            <a:r>
              <a:rPr lang="en-US" b="1" dirty="0"/>
              <a:t>[CLICK]</a:t>
            </a:r>
            <a:r>
              <a:rPr lang="en-US" b="0" dirty="0"/>
              <a:t> columns of DRAM cells in a subarray are connected with a wire referred to as a local </a:t>
            </a:r>
            <a:r>
              <a:rPr lang="en-US" b="0" dirty="0" err="1"/>
              <a:t>bitline</a:t>
            </a:r>
            <a:r>
              <a:rPr lang="en-US" b="0" dirty="0"/>
              <a:t>. </a:t>
            </a:r>
            <a:r>
              <a:rPr lang="en-US" b="1" dirty="0"/>
              <a:t>[CLICK]</a:t>
            </a:r>
            <a:r>
              <a:rPr lang="en-US" b="0" dirty="0"/>
              <a:t> and rows of DRAM cells are connected with a wire referred to as a </a:t>
            </a:r>
            <a:r>
              <a:rPr lang="en-US" b="0" dirty="0" err="1"/>
              <a:t>wordline</a:t>
            </a:r>
            <a:r>
              <a:rPr lang="en-US" b="0" dirty="0"/>
              <a:t>, and </a:t>
            </a:r>
            <a:r>
              <a:rPr lang="en-US" b="1" dirty="0"/>
              <a:t>[CLICK]</a:t>
            </a:r>
            <a:r>
              <a:rPr lang="en-US" b="0" dirty="0"/>
              <a:t> a row of DRAM cells is called a DRAM row. </a:t>
            </a:r>
            <a:r>
              <a:rPr lang="en-US" b="1" dirty="0"/>
              <a:t>[CLICK]</a:t>
            </a:r>
            <a:r>
              <a:rPr lang="en-US" b="0" dirty="0"/>
              <a:t> at the peripherals of the core cell arrays are a local row decoder, which selects the row to read and write to, and a local row-buffer which amplifies the data that is stored in the cell to an I/O readable value. </a:t>
            </a:r>
            <a:r>
              <a:rPr lang="en-US" b="1" dirty="0"/>
              <a:t>[CLICK]</a:t>
            </a:r>
            <a:r>
              <a:rPr lang="en-US" b="0" dirty="0"/>
              <a:t> DRAM is comprised of many subarrays which are often composed of 512 to 1024 rows. [CLICK] Further peripherals exist containing  groups of subarrays called </a:t>
            </a:r>
            <a:r>
              <a:rPr lang="en-US" b="1" dirty="0"/>
              <a:t>[CLICK]</a:t>
            </a:r>
            <a:r>
              <a:rPr lang="en-US" b="0" dirty="0"/>
              <a:t> a bank. The global row decoder selects the local row decoder that will drive the </a:t>
            </a:r>
            <a:r>
              <a:rPr lang="en-US" b="0" dirty="0" err="1"/>
              <a:t>wordline</a:t>
            </a:r>
            <a:r>
              <a:rPr lang="en-US" b="0" dirty="0"/>
              <a:t>, and global row buffer aids in the transfer of data to and from the CPU. A DRAM device is comprised of several banks, and each bank can be accessed independently </a:t>
            </a:r>
            <a:r>
              <a:rPr lang="en-US" b="1" dirty="0"/>
              <a:t>[CLICK]</a:t>
            </a:r>
          </a:p>
        </p:txBody>
      </p:sp>
      <p:sp>
        <p:nvSpPr>
          <p:cNvPr id="4" name="Slide Number Placeholder 3"/>
          <p:cNvSpPr>
            <a:spLocks noGrp="1"/>
          </p:cNvSpPr>
          <p:nvPr>
            <p:ph type="sldNum" sz="quarter" idx="10"/>
          </p:nvPr>
        </p:nvSpPr>
        <p:spPr/>
        <p:txBody>
          <a:bodyPr/>
          <a:lstStyle/>
          <a:p>
            <a:fld id="{511FA935-BBE5-BC45-93FB-2CABE2AD613B}" type="slidenum">
              <a:rPr lang="en-US" smtClean="0"/>
              <a:t>67</a:t>
            </a:fld>
            <a:endParaRPr lang="en-US"/>
          </a:p>
        </p:txBody>
      </p:sp>
    </p:spTree>
    <p:extLst>
      <p:ext uri="{BB962C8B-B14F-4D97-AF65-F5344CB8AC3E}">
        <p14:creationId xmlns:p14="http://schemas.microsoft.com/office/powerpoint/2010/main" val="37634599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DRAM operates in the scope of a single subarray. </a:t>
            </a:r>
            <a:r>
              <a:rPr lang="en-US" b="1" dirty="0"/>
              <a:t>[CLICK] </a:t>
            </a:r>
            <a:r>
              <a:rPr lang="en-US" b="0" dirty="0"/>
              <a:t>Because memory controllers typically access DRAM at the granularity of a cache line, we combine consecutive, aligned DRAM cells as cache lines in our diagram. </a:t>
            </a:r>
            <a:r>
              <a:rPr lang="en-US" b="1" dirty="0"/>
              <a:t>[CLICK] </a:t>
            </a:r>
            <a:r>
              <a:rPr lang="en-US" b="0" dirty="0"/>
              <a:t>First, we activate the first row, which </a:t>
            </a:r>
            <a:r>
              <a:rPr lang="en-US" b="1" dirty="0"/>
              <a:t>[CLICK]</a:t>
            </a:r>
            <a:r>
              <a:rPr lang="en-US" b="0" dirty="0"/>
              <a:t> copies the entire rows' data into the row buffer. At this point, we can </a:t>
            </a:r>
            <a:r>
              <a:rPr lang="en-US" b="1" dirty="0"/>
              <a:t>[CLICK] </a:t>
            </a:r>
            <a:r>
              <a:rPr lang="en-US" b="0" dirty="0"/>
              <a:t>read our data at the granularity </a:t>
            </a:r>
            <a:r>
              <a:rPr lang="en-US" b="1" dirty="0"/>
              <a:t>[CLICK] </a:t>
            </a:r>
            <a:r>
              <a:rPr lang="en-US" b="0" dirty="0"/>
              <a:t>of cache lines within the </a:t>
            </a:r>
            <a:r>
              <a:rPr lang="en-US" b="1" dirty="0"/>
              <a:t>[CLICK] </a:t>
            </a:r>
            <a:r>
              <a:rPr lang="en-US" b="0" dirty="0"/>
              <a:t>activated or opened row. When we want to access data on another row, we must </a:t>
            </a:r>
            <a:r>
              <a:rPr lang="en-US" b="0" dirty="0" err="1"/>
              <a:t>precharge</a:t>
            </a:r>
            <a:r>
              <a:rPr lang="en-US" b="0" dirty="0"/>
              <a:t> </a:t>
            </a:r>
            <a:r>
              <a:rPr lang="en-US" b="1" dirty="0"/>
              <a:t>[CLICK] </a:t>
            </a:r>
            <a:r>
              <a:rPr lang="en-US" b="0" dirty="0"/>
              <a:t>the currently opened row, which prepares the row buffer for copying data from another row. We can now </a:t>
            </a:r>
            <a:r>
              <a:rPr lang="en-US" b="1" dirty="0"/>
              <a:t>[CLICK] </a:t>
            </a:r>
            <a:r>
              <a:rPr lang="en-US" b="0" dirty="0"/>
              <a:t>activate the second row, before reading data from it </a:t>
            </a:r>
            <a:r>
              <a:rPr lang="en-US" b="1" dirty="0"/>
              <a:t>[CLICK][CLICK][CLICK]</a:t>
            </a:r>
          </a:p>
        </p:txBody>
      </p:sp>
      <p:sp>
        <p:nvSpPr>
          <p:cNvPr id="4" name="Slide Number Placeholder 3"/>
          <p:cNvSpPr>
            <a:spLocks noGrp="1"/>
          </p:cNvSpPr>
          <p:nvPr>
            <p:ph type="sldNum" sz="quarter" idx="10"/>
          </p:nvPr>
        </p:nvSpPr>
        <p:spPr/>
        <p:txBody>
          <a:bodyPr/>
          <a:lstStyle/>
          <a:p>
            <a:fld id="{511FA935-BBE5-BC45-93FB-2CABE2AD613B}" type="slidenum">
              <a:rPr lang="en-US" smtClean="0"/>
              <a:t>68</a:t>
            </a:fld>
            <a:endParaRPr lang="en-US"/>
          </a:p>
        </p:txBody>
      </p:sp>
    </p:spTree>
    <p:extLst>
      <p:ext uri="{BB962C8B-B14F-4D97-AF65-F5344CB8AC3E}">
        <p14:creationId xmlns:p14="http://schemas.microsoft.com/office/powerpoint/2010/main" val="24456631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First, we study whether the DRAM chips we have are vulnerable to </a:t>
            </a:r>
            <a:r>
              <a:rPr lang="en-US" dirty="0" err="1"/>
              <a:t>RowHammer</a:t>
            </a:r>
            <a:r>
              <a:rPr lang="en-US" dirty="0"/>
              <a:t> under our testing conditions </a:t>
            </a:r>
          </a:p>
          <a:p>
            <a:endParaRPr lang="en-US" dirty="0"/>
          </a:p>
          <a:p>
            <a:r>
              <a:rPr lang="en-US" dirty="0"/>
              <a:t>[CLICK]  Second, we study the effect of storing different data patterns in DRAM on the number of </a:t>
            </a:r>
            <a:r>
              <a:rPr lang="en-US" dirty="0" err="1"/>
              <a:t>RowHammer</a:t>
            </a:r>
            <a:r>
              <a:rPr lang="en-US" dirty="0"/>
              <a:t> bit flips induced</a:t>
            </a:r>
          </a:p>
          <a:p>
            <a:endParaRPr lang="en-US" dirty="0"/>
          </a:p>
          <a:p>
            <a:r>
              <a:rPr lang="en-US" dirty="0"/>
              <a:t>[CLICK] Third, we study the effects of changing the number of times we hammer DRAM on the number of </a:t>
            </a:r>
            <a:r>
              <a:rPr lang="en-US" dirty="0" err="1"/>
              <a:t>RowHammer</a:t>
            </a:r>
            <a:r>
              <a:rPr lang="en-US" dirty="0"/>
              <a:t> bit flips  induced</a:t>
            </a:r>
          </a:p>
          <a:p>
            <a:endParaRPr lang="en-US" dirty="0"/>
          </a:p>
          <a:p>
            <a:r>
              <a:rPr lang="en-US" dirty="0"/>
              <a:t>[CLICK] Fourth, we analyze the spatial distributions of </a:t>
            </a:r>
            <a:r>
              <a:rPr lang="en-US" dirty="0" err="1"/>
              <a:t>RowHammer</a:t>
            </a:r>
            <a:r>
              <a:rPr lang="en-US" dirty="0"/>
              <a:t> bit flips that we induce </a:t>
            </a:r>
          </a:p>
          <a:p>
            <a:endParaRPr lang="en-US" dirty="0"/>
          </a:p>
          <a:p>
            <a:r>
              <a:rPr lang="en-US" dirty="0"/>
              <a:t>[CLICK] Fifth, we examine each chip’s lowest hammer count required to induce the first </a:t>
            </a:r>
            <a:r>
              <a:rPr lang="en-US" dirty="0" err="1"/>
              <a:t>RowHammer</a:t>
            </a:r>
            <a:r>
              <a:rPr lang="en-US" dirty="0"/>
              <a:t> bit flip. </a:t>
            </a:r>
          </a:p>
          <a:p>
            <a:endParaRPr lang="en-US" dirty="0"/>
          </a:p>
          <a:p>
            <a:r>
              <a:rPr lang="en-US" dirty="0"/>
              <a:t>[CLICK] Sixth, we examine the effectiveness of error correcting codes in mitigating </a:t>
            </a:r>
            <a:r>
              <a:rPr lang="en-US" dirty="0" err="1"/>
              <a:t>RowHammer</a:t>
            </a:r>
            <a:r>
              <a:rPr lang="en-US" dirty="0"/>
              <a:t> bit flips </a:t>
            </a:r>
          </a:p>
          <a:p>
            <a:endParaRPr lang="en-US" dirty="0"/>
          </a:p>
          <a:p>
            <a:endParaRPr lang="en-US" dirty="0"/>
          </a:p>
          <a:p>
            <a:r>
              <a:rPr lang="en-US" dirty="0"/>
              <a:t>==============</a:t>
            </a:r>
          </a:p>
          <a:p>
            <a:r>
              <a:rPr lang="en-US" dirty="0"/>
              <a:t>remove this slide . fix color on 6. we talked about X but others are in the paper. </a:t>
            </a:r>
          </a:p>
        </p:txBody>
      </p:sp>
      <p:sp>
        <p:nvSpPr>
          <p:cNvPr id="4" name="Slide Number Placeholder 3"/>
          <p:cNvSpPr>
            <a:spLocks noGrp="1"/>
          </p:cNvSpPr>
          <p:nvPr>
            <p:ph type="sldNum" sz="quarter" idx="5"/>
          </p:nvPr>
        </p:nvSpPr>
        <p:spPr/>
        <p:txBody>
          <a:bodyPr/>
          <a:lstStyle/>
          <a:p>
            <a:fld id="{35E676A0-33B1-4B4B-B1AA-B0B917FCAA93}" type="slidenum">
              <a:rPr lang="en-US" smtClean="0"/>
              <a:t>69</a:t>
            </a:fld>
            <a:endParaRPr lang="en-US"/>
          </a:p>
        </p:txBody>
      </p:sp>
    </p:spTree>
    <p:extLst>
      <p:ext uri="{BB962C8B-B14F-4D97-AF65-F5344CB8AC3E}">
        <p14:creationId xmlns:p14="http://schemas.microsoft.com/office/powerpoint/2010/main" val="87178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DRAM is comprised of an array of cells that store data as charge, and are organized into rows </a:t>
            </a:r>
          </a:p>
        </p:txBody>
      </p:sp>
      <p:sp>
        <p:nvSpPr>
          <p:cNvPr id="4" name="Slide Number Placeholder 3"/>
          <p:cNvSpPr>
            <a:spLocks noGrp="1"/>
          </p:cNvSpPr>
          <p:nvPr>
            <p:ph type="sldNum" sz="quarter" idx="10"/>
          </p:nvPr>
        </p:nvSpPr>
        <p:spPr/>
        <p:txBody>
          <a:bodyPr/>
          <a:lstStyle/>
          <a:p>
            <a:fld id="{35E676A0-33B1-4B4B-B1AA-B0B917FCAA93}" type="slidenum">
              <a:rPr lang="en-US" smtClean="0"/>
              <a:t>7</a:t>
            </a:fld>
            <a:endParaRPr lang="en-US"/>
          </a:p>
        </p:txBody>
      </p:sp>
    </p:spTree>
    <p:extLst>
      <p:ext uri="{BB962C8B-B14F-4D97-AF65-F5344CB8AC3E}">
        <p14:creationId xmlns:p14="http://schemas.microsoft.com/office/powerpoint/2010/main" val="12828861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Newer DRAM chips appear to be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dirty="0">
                <a:latin typeface="Cambria" panose="02040503050406030204" pitchFamily="18" charset="0"/>
              </a:rPr>
              <a:t>based on the increasing fraction of </a:t>
            </a:r>
            <a:r>
              <a:rPr lang="en-US" sz="1200" dirty="0" err="1">
                <a:latin typeface="Cambria" panose="02040503050406030204" pitchFamily="18" charset="0"/>
              </a:rPr>
              <a:t>RowHammerable</a:t>
            </a:r>
            <a:r>
              <a:rPr lang="en-US" sz="1200" dirty="0">
                <a:latin typeface="Cambria" panose="02040503050406030204" pitchFamily="18" charset="0"/>
              </a:rPr>
              <a:t> chips from DDR3-old to DDR3-new DRAM chips of manufacturers B and 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mbria" panose="02040503050406030204" pitchFamily="18" charset="0"/>
            </a:endParaRPr>
          </a:p>
          <a:p>
            <a:pPr algn="ctr"/>
            <a:r>
              <a:rPr lang="en-US" sz="1200" b="1" dirty="0">
                <a:latin typeface="Cambria" charset="0"/>
                <a:ea typeface="Cambria" charset="0"/>
                <a:cs typeface="Cambria" charset="0"/>
              </a:rPr>
              <a:t>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a:t>
            </a:r>
          </a:p>
          <a:p>
            <a:pPr algn="ctr"/>
            <a:r>
              <a:rPr lang="en-US" sz="1200" b="1" dirty="0">
                <a:latin typeface="Cambria" charset="0"/>
                <a:ea typeface="Cambria" charset="0"/>
                <a:cs typeface="Cambria" charset="0"/>
              </a:rPr>
              <a:t>for chips that we can induce </a:t>
            </a:r>
          </a:p>
          <a:p>
            <a:pPr algn="ct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70</a:t>
            </a:fld>
            <a:endParaRPr lang="en-US"/>
          </a:p>
        </p:txBody>
      </p:sp>
    </p:spTree>
    <p:extLst>
      <p:ext uri="{BB962C8B-B14F-4D97-AF65-F5344CB8AC3E}">
        <p14:creationId xmlns:p14="http://schemas.microsoft.com/office/powerpoint/2010/main" val="33996978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evaluate five state-of-the art mitigation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evaluate a mechanism that we refer to as Increased Refresh Rate. This mechanism works by </a:t>
            </a:r>
            <a:r>
              <a:rPr lang="en-US" sz="1200" kern="1200" dirty="0">
                <a:solidFill>
                  <a:schemeClr val="tx1"/>
                </a:solidFill>
                <a:effectLst/>
                <a:latin typeface="+mn-lt"/>
                <a:ea typeface="+mn-ea"/>
                <a:cs typeface="+mn-cs"/>
              </a:rPr>
              <a:t>increasing the overall DRAM refresh rate such that it is impossible to issue enough activations within one refresh window (or the time between two consecutive refresh commands to a single DRAM row) to any single DRAM row to induce a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PARA is a mechanism that every time a row is opened and closed, refreshes adjacent rows with a low probability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kern="1200" dirty="0" err="1">
                <a:solidFill>
                  <a:schemeClr val="tx1"/>
                </a:solidFill>
                <a:effectLst/>
                <a:latin typeface="+mn-lt"/>
                <a:ea typeface="+mn-ea"/>
                <a:cs typeface="+mn-cs"/>
              </a:rPr>
              <a:t>ProHIT</a:t>
            </a:r>
            <a:r>
              <a:rPr lang="en-US" sz="1200" kern="1200" dirty="0">
                <a:solidFill>
                  <a:schemeClr val="tx1"/>
                </a:solidFill>
                <a:effectLst/>
                <a:latin typeface="+mn-lt"/>
                <a:ea typeface="+mn-ea"/>
                <a:cs typeface="+mn-cs"/>
              </a:rPr>
              <a:t> probabilistically manages hot and cold tables to track frequently activated rows and refreshes potential victim rows before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are induced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kern="1200" dirty="0" err="1">
                <a:solidFill>
                  <a:schemeClr val="tx1"/>
                </a:solidFill>
                <a:effectLst/>
                <a:latin typeface="+mn-lt"/>
                <a:ea typeface="+mn-ea"/>
                <a:cs typeface="+mn-cs"/>
              </a:rPr>
              <a:t>MRLoc</a:t>
            </a:r>
            <a:r>
              <a:rPr lang="en-US" sz="1200" kern="1200" dirty="0">
                <a:solidFill>
                  <a:schemeClr val="tx1"/>
                </a:solidFill>
                <a:effectLst/>
                <a:latin typeface="+mn-lt"/>
                <a:ea typeface="+mn-ea"/>
                <a:cs typeface="+mn-cs"/>
              </a:rPr>
              <a:t> estimates activation rates with a queue that tracks DRAM activations and probabilistically refreshes victim rows based on an estimated activation rate of aggressor rows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kern="1200" dirty="0" err="1">
                <a:solidFill>
                  <a:schemeClr val="tx1"/>
                </a:solidFill>
                <a:effectLst/>
                <a:latin typeface="+mn-lt"/>
                <a:ea typeface="+mn-ea"/>
                <a:cs typeface="+mn-cs"/>
              </a:rPr>
              <a:t>TWiCe</a:t>
            </a:r>
            <a:r>
              <a:rPr lang="en-US" sz="1200" kern="1200" dirty="0">
                <a:solidFill>
                  <a:schemeClr val="tx1"/>
                </a:solidFill>
                <a:effectLst/>
                <a:latin typeface="+mn-lt"/>
                <a:ea typeface="+mn-ea"/>
                <a:cs typeface="+mn-cs"/>
              </a:rPr>
              <a:t> uses tables with a lifetime counter and activation counter to determine activation rate and prunes the tables to minimize overhead according to an activation rate threshold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also evaluate an ideal refresh-based mitigation mechanism [CLICK] that is able to track every DRAM activation to every row and issues a refresh command to a victim row only if the aggressor rows are just about to be activated enough times to induce a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refer the interested listener to our paper and the prior work for more detailed descriptions on each mechanism </a:t>
            </a:r>
          </a:p>
          <a:p>
            <a:endParaRPr lang="en-US" dirty="0"/>
          </a:p>
          <a:p>
            <a:endParaRPr lang="en-US" dirty="0"/>
          </a:p>
          <a:p>
            <a:endParaRPr lang="en-US" dirty="0"/>
          </a:p>
          <a:p>
            <a:r>
              <a:rPr lang="en-US" dirty="0"/>
              <a:t>=============</a:t>
            </a:r>
          </a:p>
          <a:p>
            <a:r>
              <a:rPr lang="en-US" dirty="0"/>
              <a:t>maybe not describe these. Talk about these less. We selected these out of our analysis. </a:t>
            </a:r>
          </a:p>
        </p:txBody>
      </p:sp>
      <p:sp>
        <p:nvSpPr>
          <p:cNvPr id="4" name="Slide Number Placeholder 3"/>
          <p:cNvSpPr>
            <a:spLocks noGrp="1"/>
          </p:cNvSpPr>
          <p:nvPr>
            <p:ph type="sldNum" sz="quarter" idx="10"/>
          </p:nvPr>
        </p:nvSpPr>
        <p:spPr/>
        <p:txBody>
          <a:bodyPr/>
          <a:lstStyle/>
          <a:p>
            <a:fld id="{35E676A0-33B1-4B4B-B1AA-B0B917FCAA93}" type="slidenum">
              <a:rPr lang="en-US" smtClean="0"/>
              <a:t>71</a:t>
            </a:fld>
            <a:endParaRPr lang="en-US"/>
          </a:p>
        </p:txBody>
      </p:sp>
    </p:spTree>
    <p:extLst>
      <p:ext uri="{BB962C8B-B14F-4D97-AF65-F5344CB8AC3E}">
        <p14:creationId xmlns:p14="http://schemas.microsoft.com/office/powerpoint/2010/main" val="17748148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For each data pattern that we test (on the x-axis), we plot the percentage of unique </a:t>
            </a:r>
            <a:r>
              <a:rPr lang="en-US" sz="1200" dirty="0" err="1">
                <a:latin typeface="LinLibertineTI"/>
              </a:rPr>
              <a:t>RowHammer</a:t>
            </a:r>
            <a:r>
              <a:rPr lang="en-US" sz="1200" dirty="0">
                <a:latin typeface="LinLibertineTI"/>
              </a:rPr>
              <a:t> bit flips found by that data pattern out of the total set of unique </a:t>
            </a:r>
            <a:r>
              <a:rPr lang="en-US" sz="1200" dirty="0" err="1">
                <a:latin typeface="LinLibertineTI"/>
              </a:rPr>
              <a:t>RowHammer</a:t>
            </a:r>
            <a:r>
              <a:rPr lang="en-US" sz="1200" dirty="0">
                <a:latin typeface="LinLibertineTI"/>
              </a:rPr>
              <a:t> bit flips found by all data patterns. </a:t>
            </a:r>
          </a:p>
          <a:p>
            <a:endParaRPr lang="en-US" sz="1200" dirty="0">
              <a:latin typeface="LinLibertineTI"/>
            </a:endParaRPr>
          </a:p>
          <a:p>
            <a:r>
              <a:rPr lang="en-US" sz="1200" dirty="0">
                <a:latin typeface="LinLibertineTI"/>
              </a:rPr>
              <a:t>[CLICK] We find that testing with different data patterns is essential for comprehensively identifying </a:t>
            </a:r>
            <a:r>
              <a:rPr lang="en-US" sz="1200" dirty="0" err="1">
                <a:latin typeface="LinLibertineTI"/>
              </a:rPr>
              <a:t>RowHammer</a:t>
            </a:r>
            <a:r>
              <a:rPr lang="en-US" sz="1200" dirty="0">
                <a:latin typeface="LinLibertineTI"/>
              </a:rPr>
              <a:t> bit flips, because no individual data pattern achieves full coverage alone</a:t>
            </a:r>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72</a:t>
            </a:fld>
            <a:endParaRPr lang="en-US"/>
          </a:p>
        </p:txBody>
      </p:sp>
    </p:spTree>
    <p:extLst>
      <p:ext uri="{BB962C8B-B14F-4D97-AF65-F5344CB8AC3E}">
        <p14:creationId xmlns:p14="http://schemas.microsoft.com/office/powerpoint/2010/main" val="38110329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this data across all DRAM chips split into DRAM type-node configurations across each manufacturer.</a:t>
            </a:r>
          </a:p>
          <a:p>
            <a:endParaRPr lang="en-US" dirty="0"/>
          </a:p>
          <a:p>
            <a:r>
              <a:rPr lang="en-US" dirty="0"/>
              <a:t>[CLICK] We find that the worst-case data pattern is consistent across chips of the same manufacturer and DRAM type-node configurations. </a:t>
            </a:r>
          </a:p>
        </p:txBody>
      </p:sp>
      <p:sp>
        <p:nvSpPr>
          <p:cNvPr id="4" name="Slide Number Placeholder 3"/>
          <p:cNvSpPr>
            <a:spLocks noGrp="1"/>
          </p:cNvSpPr>
          <p:nvPr>
            <p:ph type="sldNum" sz="quarter" idx="5"/>
          </p:nvPr>
        </p:nvSpPr>
        <p:spPr/>
        <p:txBody>
          <a:bodyPr/>
          <a:lstStyle/>
          <a:p>
            <a:fld id="{35E676A0-33B1-4B4B-B1AA-B0B917FCAA93}" type="slidenum">
              <a:rPr lang="en-US" smtClean="0"/>
              <a:t>73</a:t>
            </a:fld>
            <a:endParaRPr lang="en-US"/>
          </a:p>
        </p:txBody>
      </p:sp>
    </p:spTree>
    <p:extLst>
      <p:ext uri="{BB962C8B-B14F-4D97-AF65-F5344CB8AC3E}">
        <p14:creationId xmlns:p14="http://schemas.microsoft.com/office/powerpoint/2010/main" val="693860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remaining experiments, we use the worst-case data pattern per DRAM chip to characterize each chip at worst-case conditions and minimize the extensive testing time </a:t>
            </a:r>
          </a:p>
        </p:txBody>
      </p:sp>
      <p:sp>
        <p:nvSpPr>
          <p:cNvPr id="4" name="Slide Number Placeholder 3"/>
          <p:cNvSpPr>
            <a:spLocks noGrp="1"/>
          </p:cNvSpPr>
          <p:nvPr>
            <p:ph type="sldNum" sz="quarter" idx="5"/>
          </p:nvPr>
        </p:nvSpPr>
        <p:spPr/>
        <p:txBody>
          <a:bodyPr/>
          <a:lstStyle/>
          <a:p>
            <a:fld id="{35E676A0-33B1-4B4B-B1AA-B0B917FCAA93}" type="slidenum">
              <a:rPr lang="en-US" smtClean="0"/>
              <a:t>74</a:t>
            </a:fld>
            <a:endParaRPr lang="en-US"/>
          </a:p>
        </p:txBody>
      </p:sp>
    </p:spTree>
    <p:extLst>
      <p:ext uri="{BB962C8B-B14F-4D97-AF65-F5344CB8AC3E}">
        <p14:creationId xmlns:p14="http://schemas.microsoft.com/office/powerpoint/2010/main" val="21135345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DRAM refresh, DRAM calibration events, and </a:t>
            </a:r>
            <a:r>
              <a:rPr lang="en-US" dirty="0" err="1"/>
              <a:t>RowHammer</a:t>
            </a:r>
            <a:r>
              <a:rPr lang="en-US" dirty="0"/>
              <a:t> mitigation mechanisms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our access sequence using three observations from prior work:</a:t>
            </a:r>
          </a:p>
          <a:p>
            <a:r>
              <a:rPr lang="en-US" dirty="0"/>
              <a:t>[CLICK] First, an aggressor row causes the most </a:t>
            </a:r>
            <a:r>
              <a:rPr lang="en-US" dirty="0" err="1"/>
              <a:t>RowHammer</a:t>
            </a:r>
            <a:r>
              <a:rPr lang="en-US" dirty="0"/>
              <a:t> bit flips in immediately adjacent rows</a:t>
            </a:r>
          </a:p>
          <a:p>
            <a:r>
              <a:rPr lang="en-US" dirty="0"/>
              <a:t>[CLICK] Second, a double-sided hammer targeting victim row N (i.e., repeatedly accessing rows N+1 and N-1) causes the most bit flips in row N compared to other access patterns</a:t>
            </a:r>
          </a:p>
          <a:p>
            <a:r>
              <a:rPr lang="en-US" dirty="0"/>
              <a:t>[CLICK] Third, Increasing the rate of DRAM activations results in more </a:t>
            </a:r>
            <a:r>
              <a:rPr lang="en-US" dirty="0" err="1"/>
              <a:t>RowHAmmer</a:t>
            </a:r>
            <a:r>
              <a:rPr lang="en-US" dirty="0"/>
              <a:t> bit flips</a:t>
            </a:r>
          </a:p>
          <a:p>
            <a:r>
              <a:rPr lang="en-US" dirty="0"/>
              <a:t>[CLICK] Using these observations, we test each row’s worst-case vulnerability to </a:t>
            </a:r>
            <a:r>
              <a:rPr lang="en-US" dirty="0" err="1"/>
              <a:t>RowHammer</a:t>
            </a:r>
            <a:r>
              <a:rPr lang="en-US" dirty="0"/>
              <a:t> by repeatedly accessing the two directly physically-adjacent rows as fast as possible </a:t>
            </a:r>
          </a:p>
          <a:p>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75</a:t>
            </a:fld>
            <a:endParaRPr lang="en-US"/>
          </a:p>
        </p:txBody>
      </p:sp>
    </p:spTree>
    <p:extLst>
      <p:ext uri="{BB962C8B-B14F-4D97-AF65-F5344CB8AC3E}">
        <p14:creationId xmlns:p14="http://schemas.microsoft.com/office/powerpoint/2010/main" val="14901657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"How would different Error correcting codes or ECCs change the Hammer Count required to cause </a:t>
            </a:r>
            <a:r>
              <a:rPr lang="en-US" dirty="0" err="1"/>
              <a:t>RowHammer</a:t>
            </a:r>
            <a:r>
              <a:rPr lang="en-US" dirty="0"/>
              <a:t> bit flips? </a:t>
            </a:r>
          </a:p>
          <a:p>
            <a:endParaRPr lang="en-US" dirty="0"/>
          </a:p>
          <a:p>
            <a:r>
              <a:rPr lang="en-US" dirty="0"/>
              <a:t>We plot as a bar graph the hammer count required to find the first 64-bit word containing one- two- and three </a:t>
            </a:r>
            <a:r>
              <a:rPr lang="en-US" dirty="0" err="1"/>
              <a:t>RowHammer</a:t>
            </a:r>
            <a:r>
              <a:rPr lang="en-US" dirty="0"/>
              <a:t> bit flips (indicated on the x-axis). The error bars represent the standard deviation of HC values across all chips tested. On the same plot, we draw with red boxplots, the increase in hammer count (on the right y-axis) between the hammer counts required to find the first 64-bit word containing one and two </a:t>
            </a:r>
            <a:r>
              <a:rPr lang="en-US" dirty="0" err="1"/>
              <a:t>RowHammer</a:t>
            </a:r>
            <a:r>
              <a:rPr lang="en-US" dirty="0"/>
              <a:t> bit flips and two and three </a:t>
            </a:r>
            <a:r>
              <a:rPr lang="en-US" dirty="0" err="1"/>
              <a:t>RowHammer</a:t>
            </a:r>
            <a:r>
              <a:rPr lang="en-US" dirty="0"/>
              <a:t> bit flips. These multipliers indicate how </a:t>
            </a:r>
            <a:r>
              <a:rPr lang="en-US" dirty="0" err="1"/>
              <a:t>HCfirst</a:t>
            </a:r>
            <a:r>
              <a:rPr lang="en-US" dirty="0"/>
              <a:t> would change in a chip if the chip uses single-error correcting ECC, or moves from a single-error correcting to a double-error correcting ECC. </a:t>
            </a:r>
          </a:p>
        </p:txBody>
      </p:sp>
      <p:sp>
        <p:nvSpPr>
          <p:cNvPr id="4" name="Slide Number Placeholder 3"/>
          <p:cNvSpPr>
            <a:spLocks noGrp="1"/>
          </p:cNvSpPr>
          <p:nvPr>
            <p:ph type="sldNum" sz="quarter" idx="5"/>
          </p:nvPr>
        </p:nvSpPr>
        <p:spPr/>
        <p:txBody>
          <a:bodyPr/>
          <a:lstStyle/>
          <a:p>
            <a:fld id="{35E676A0-33B1-4B4B-B1AA-B0B917FCAA93}" type="slidenum">
              <a:rPr lang="en-US" smtClean="0"/>
              <a:t>76</a:t>
            </a:fld>
            <a:endParaRPr lang="en-US"/>
          </a:p>
        </p:txBody>
      </p:sp>
    </p:spTree>
    <p:extLst>
      <p:ext uri="{BB962C8B-B14F-4D97-AF65-F5344CB8AC3E}">
        <p14:creationId xmlns:p14="http://schemas.microsoft.com/office/powerpoint/2010/main" val="4385737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this across all DRAM type-node configurations per DRAM manufacturer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single-error correcting codes can improve </a:t>
            </a:r>
            <a:r>
              <a:rPr lang="en-US" dirty="0" err="1">
                <a:latin typeface="LinLibertineTI"/>
              </a:rPr>
              <a:t>HCfirst</a:t>
            </a:r>
            <a:r>
              <a:rPr lang="en-US" dirty="0">
                <a:latin typeface="LinLibertineTI"/>
              </a:rPr>
              <a:t> by up to 2.78x in DDR4 DRAM chips and 1.65x in DDR3-new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also note that moving from a double-error correcting code to a triple-error correcting code has diminishing returns in DDR4-old and DDR4-new DRAM chips compared to when moving from a single-error correcting code to a double-error correcting code. However, using a triple-error correcting code in DDR3-new DRAM chips continues to further improve the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and thus reduce the DRAM chips’ vulnerability to </a:t>
            </a:r>
            <a:r>
              <a:rPr lang="en-US" dirty="0" err="1">
                <a:latin typeface="LinLibertineTI"/>
              </a:rPr>
              <a:t>RowHammer</a:t>
            </a:r>
            <a:r>
              <a:rPr lang="en-US" dirty="0">
                <a:latin typeface="LinLibertineT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77</a:t>
            </a:fld>
            <a:endParaRPr lang="en-US"/>
          </a:p>
        </p:txBody>
      </p:sp>
    </p:spTree>
    <p:extLst>
      <p:ext uri="{BB962C8B-B14F-4D97-AF65-F5344CB8AC3E}">
        <p14:creationId xmlns:p14="http://schemas.microsoft.com/office/powerpoint/2010/main" val="40183718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two promising directions for new </a:t>
            </a:r>
            <a:r>
              <a:rPr lang="en-US" dirty="0" err="1"/>
              <a:t>RowHammer</a:t>
            </a:r>
            <a:r>
              <a:rPr lang="en-US" dirty="0"/>
              <a:t> solutions</a:t>
            </a:r>
          </a:p>
          <a:p>
            <a:r>
              <a:rPr lang="en-US" dirty="0"/>
              <a:t>[CLICK] First, we believe that a mechanism that provides higher cooperation between the DRAM chip and the rest of the system can provide many benefits.</a:t>
            </a:r>
          </a:p>
          <a:p>
            <a:r>
              <a:rPr lang="en-US" dirty="0"/>
              <a:t>[CLICK] using a DRAM-based or system-level mechanism alone ignores potential benefits of addressing the </a:t>
            </a:r>
            <a:r>
              <a:rPr lang="en-US" dirty="0" err="1"/>
              <a:t>RowHammer</a:t>
            </a:r>
            <a:r>
              <a:rPr lang="en-US" dirty="0"/>
              <a:t> vulnerability holistically </a:t>
            </a:r>
          </a:p>
          <a:p>
            <a:r>
              <a:rPr lang="en-US" dirty="0"/>
              <a:t>[CLICK] We believe that a more holistic approach can achieve a high degree of protection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fld id="{35E676A0-33B1-4B4B-B1AA-B0B917FCAA93}" type="slidenum">
              <a:rPr lang="en-US" smtClean="0"/>
              <a:t>78</a:t>
            </a:fld>
            <a:endParaRPr lang="en-US"/>
          </a:p>
        </p:txBody>
      </p:sp>
    </p:spTree>
    <p:extLst>
      <p:ext uri="{BB962C8B-B14F-4D97-AF65-F5344CB8AC3E}">
        <p14:creationId xmlns:p14="http://schemas.microsoft.com/office/powerpoint/2010/main" val="190269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cell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where the capacitor in red stores the data and the access transistor gates access to the data</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8</a:t>
            </a:fld>
            <a:endParaRPr lang="en-US"/>
          </a:p>
        </p:txBody>
      </p:sp>
    </p:spTree>
    <p:extLst>
      <p:ext uri="{BB962C8B-B14F-4D97-AF65-F5344CB8AC3E}">
        <p14:creationId xmlns:p14="http://schemas.microsoft.com/office/powerpoint/2010/main" val="196731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0" baseline="0" dirty="0"/>
              <a:t>There’s a threshold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endParaRPr lang="en-US" b="1" baseline="0" dirty="0"/>
          </a:p>
          <a:p>
            <a:r>
              <a:rPr lang="en-US" b="0" baseline="0" dirty="0"/>
              <a:t>In order to prevent failures from charge leakage known as retention failures, [CLICK] periodic refresh operations are issued to recharge the capacitor voltage. [CLICK] The interval between refresh commands are referred to as the refresh window. </a:t>
            </a:r>
          </a:p>
          <a:p>
            <a:endParaRPr lang="en-US" b="1"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9</a:t>
            </a:fld>
            <a:endParaRPr lang="en-US"/>
          </a:p>
        </p:txBody>
      </p:sp>
    </p:spTree>
    <p:extLst>
      <p:ext uri="{BB962C8B-B14F-4D97-AF65-F5344CB8AC3E}">
        <p14:creationId xmlns:p14="http://schemas.microsoft.com/office/powerpoint/2010/main" val="146392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0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304763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097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1.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3.emf"/><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9.emf"/><Relationship Id="rId7" Type="http://schemas.openxmlformats.org/officeDocument/2006/relationships/image" Target="../media/image21.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0.emf"/></Relationships>
</file>

<file path=ppt/slides/_rels/slide4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0.emf"/><Relationship Id="rId9" Type="http://schemas.openxmlformats.org/officeDocument/2006/relationships/image" Target="../media/image22.emf"/></Relationships>
</file>

<file path=ppt/slides/_rels/slide4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2.emf"/><Relationship Id="rId4" Type="http://schemas.openxmlformats.org/officeDocument/2006/relationships/image" Target="../media/image20.emf"/><Relationship Id="rId9" Type="http://schemas.openxmlformats.org/officeDocument/2006/relationships/image" Target="../media/image21.emf"/></Relationships>
</file>

<file path=ppt/slides/_rels/slide4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7.emf"/></Relationships>
</file>

<file path=ppt/slides/_rels/slide4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7.emf"/></Relationships>
</file>

<file path=ppt/slides/_rels/slide4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7.emf"/></Relationships>
</file>

<file path=ppt/slides/_rels/slide4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emf"/><Relationship Id="rId7"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7.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25.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24.emf"/><Relationship Id="rId17" Type="http://schemas.openxmlformats.org/officeDocument/2006/relationships/image" Target="../media/image21.emf"/><Relationship Id="rId2" Type="http://schemas.openxmlformats.org/officeDocument/2006/relationships/notesSlide" Target="../notesSlides/notesSlide56.xml"/><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3.emf"/><Relationship Id="rId5" Type="http://schemas.openxmlformats.org/officeDocument/2006/relationships/image" Target="../media/image30.emf"/><Relationship Id="rId15" Type="http://schemas.openxmlformats.org/officeDocument/2006/relationships/image" Target="../media/image27.emf"/><Relationship Id="rId10" Type="http://schemas.openxmlformats.org/officeDocument/2006/relationships/image" Target="../media/image20.emf"/><Relationship Id="rId4" Type="http://schemas.openxmlformats.org/officeDocument/2006/relationships/image" Target="../media/image29.emf"/><Relationship Id="rId9" Type="http://schemas.openxmlformats.org/officeDocument/2006/relationships/image" Target="../media/image19.emf"/><Relationship Id="rId14" Type="http://schemas.openxmlformats.org/officeDocument/2006/relationships/image" Target="../media/image26.emf"/></Relationships>
</file>

<file path=ppt/slides/_rels/slide5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8.emf"/><Relationship Id="rId7" Type="http://schemas.openxmlformats.org/officeDocument/2006/relationships/image" Target="../media/image22.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29.emf"/></Relationships>
</file>

<file path=ppt/slides/_rels/slide5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8.emf"/><Relationship Id="rId7" Type="http://schemas.openxmlformats.org/officeDocument/2006/relationships/image" Target="../media/image20.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30.emf"/><Relationship Id="rId10" Type="http://schemas.openxmlformats.org/officeDocument/2006/relationships/image" Target="../media/image21.emf"/><Relationship Id="rId4" Type="http://schemas.openxmlformats.org/officeDocument/2006/relationships/image" Target="../media/image29.emf"/><Relationship Id="rId9" Type="http://schemas.openxmlformats.org/officeDocument/2006/relationships/image" Target="../media/image22.emf"/></Relationships>
</file>

<file path=ppt/slides/_rels/slide5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8.emf"/><Relationship Id="rId7" Type="http://schemas.openxmlformats.org/officeDocument/2006/relationships/image" Target="../media/image20.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21.emf"/><Relationship Id="rId5" Type="http://schemas.openxmlformats.org/officeDocument/2006/relationships/image" Target="../media/image30.emf"/><Relationship Id="rId10" Type="http://schemas.openxmlformats.org/officeDocument/2006/relationships/image" Target="../media/image22.emf"/><Relationship Id="rId4" Type="http://schemas.openxmlformats.org/officeDocument/2006/relationships/image" Target="../media/image29.emf"/><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1.emf"/><Relationship Id="rId3" Type="http://schemas.openxmlformats.org/officeDocument/2006/relationships/image" Target="../media/image28.emf"/><Relationship Id="rId7" Type="http://schemas.openxmlformats.org/officeDocument/2006/relationships/image" Target="../media/image19.emf"/><Relationship Id="rId12" Type="http://schemas.openxmlformats.org/officeDocument/2006/relationships/image" Target="../media/image22.e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5.emf"/><Relationship Id="rId5" Type="http://schemas.openxmlformats.org/officeDocument/2006/relationships/image" Target="../media/image30.emf"/><Relationship Id="rId10" Type="http://schemas.openxmlformats.org/officeDocument/2006/relationships/image" Target="../media/image24.emf"/><Relationship Id="rId4" Type="http://schemas.openxmlformats.org/officeDocument/2006/relationships/image" Target="../media/image29.emf"/><Relationship Id="rId9" Type="http://schemas.openxmlformats.org/officeDocument/2006/relationships/image" Target="../media/image23.emf"/></Relationships>
</file>

<file path=ppt/slides/_rels/slide6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25.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24.emf"/><Relationship Id="rId2" Type="http://schemas.openxmlformats.org/officeDocument/2006/relationships/notesSlide" Target="../notesSlides/notesSlide61.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3.emf"/><Relationship Id="rId5" Type="http://schemas.openxmlformats.org/officeDocument/2006/relationships/image" Target="../media/image30.emf"/><Relationship Id="rId15" Type="http://schemas.openxmlformats.org/officeDocument/2006/relationships/image" Target="../media/image22.emf"/><Relationship Id="rId10" Type="http://schemas.openxmlformats.org/officeDocument/2006/relationships/image" Target="../media/image20.emf"/><Relationship Id="rId4" Type="http://schemas.openxmlformats.org/officeDocument/2006/relationships/image" Target="../media/image29.emf"/><Relationship Id="rId9" Type="http://schemas.openxmlformats.org/officeDocument/2006/relationships/image" Target="../media/image19.emf"/><Relationship Id="rId14" Type="http://schemas.openxmlformats.org/officeDocument/2006/relationships/image" Target="../media/image26.emf"/></Relationships>
</file>

<file path=ppt/slides/_rels/slide62.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25.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24.emf"/><Relationship Id="rId17" Type="http://schemas.openxmlformats.org/officeDocument/2006/relationships/image" Target="../media/image21.emf"/><Relationship Id="rId2" Type="http://schemas.openxmlformats.org/officeDocument/2006/relationships/notesSlide" Target="../notesSlides/notesSlide62.xml"/><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3.emf"/><Relationship Id="rId5" Type="http://schemas.openxmlformats.org/officeDocument/2006/relationships/image" Target="../media/image30.emf"/><Relationship Id="rId15" Type="http://schemas.openxmlformats.org/officeDocument/2006/relationships/image" Target="../media/image27.emf"/><Relationship Id="rId10" Type="http://schemas.openxmlformats.org/officeDocument/2006/relationships/image" Target="../media/image20.emf"/><Relationship Id="rId4" Type="http://schemas.openxmlformats.org/officeDocument/2006/relationships/image" Target="../media/image29.emf"/><Relationship Id="rId9" Type="http://schemas.openxmlformats.org/officeDocument/2006/relationships/image" Target="../media/image19.emf"/><Relationship Id="rId14" Type="http://schemas.openxmlformats.org/officeDocument/2006/relationships/image" Target="../media/image26.emf"/></Relationships>
</file>

<file path=ppt/slides/_rels/slide6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22.emf"/><Relationship Id="rId4" Type="http://schemas.openxmlformats.org/officeDocument/2006/relationships/image" Target="../media/image27.emf"/></Relationships>
</file>

<file path=ppt/slides/_rels/slide6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22.emf"/><Relationship Id="rId4" Type="http://schemas.openxmlformats.org/officeDocument/2006/relationships/image" Target="../media/image27.emf"/></Relationships>
</file>

<file path=ppt/slides/_rels/slide6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22.emf"/><Relationship Id="rId4" Type="http://schemas.openxmlformats.org/officeDocument/2006/relationships/image" Target="../media/image27.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null)"/><Relationship Id="rId7" Type="http://schemas.openxmlformats.org/officeDocument/2006/relationships/image" Target="../media/image39.(nul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38.(null)"/><Relationship Id="rId5" Type="http://schemas.openxmlformats.org/officeDocument/2006/relationships/image" Target="../media/image37.(null)"/><Relationship Id="rId4" Type="http://schemas.openxmlformats.org/officeDocument/2006/relationships/image" Target="../media/image36.(nul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7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1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cxnSpLocks/>
          </p:cNvCxnSpPr>
          <p:nvPr/>
        </p:nvCxnSpPr>
        <p:spPr>
          <a:xfrm>
            <a:off x="2047613" y="3003255"/>
            <a:ext cx="5895628" cy="3441"/>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err="1"/>
              <a:t>RowHammer</a:t>
            </a:r>
            <a:r>
              <a:rPr lang="en-US" b="1" dirty="0"/>
              <a:t> Bit Flips</a:t>
            </a:r>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79" name="Arc 78">
            <a:extLst>
              <a:ext uri="{FF2B5EF4-FFF2-40B4-BE49-F238E27FC236}">
                <a16:creationId xmlns:a16="http://schemas.microsoft.com/office/drawing/2014/main" id="{2CADF029-6A1E-464F-A8D5-4D1B545556C1}"/>
              </a:ext>
            </a:extLst>
          </p:cNvPr>
          <p:cNvSpPr/>
          <p:nvPr/>
        </p:nvSpPr>
        <p:spPr>
          <a:xfrm flipH="1" flipV="1">
            <a:off x="1821826" y="-403104"/>
            <a:ext cx="5063719" cy="3431983"/>
          </a:xfrm>
          <a:prstGeom prst="arc">
            <a:avLst>
              <a:gd name="adj1" fmla="val 1989783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FDDAE921-A987-A549-9D37-D45286C29EDB}"/>
              </a:ext>
            </a:extLst>
          </p:cNvPr>
          <p:cNvSpPr/>
          <p:nvPr/>
        </p:nvSpPr>
        <p:spPr>
          <a:xfrm flipH="1" flipV="1">
            <a:off x="1821825" y="45918"/>
            <a:ext cx="5063719" cy="3431983"/>
          </a:xfrm>
          <a:prstGeom prst="arc">
            <a:avLst>
              <a:gd name="adj1" fmla="val 19215850"/>
              <a:gd name="adj2" fmla="val 19973194"/>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D0C36318-5BFB-0F45-8BD8-B2D1843ED3F8}"/>
              </a:ext>
            </a:extLst>
          </p:cNvPr>
          <p:cNvSpPr/>
          <p:nvPr/>
        </p:nvSpPr>
        <p:spPr>
          <a:xfrm flipH="1" flipV="1">
            <a:off x="1821825" y="513196"/>
            <a:ext cx="5063719" cy="3431983"/>
          </a:xfrm>
          <a:prstGeom prst="arc">
            <a:avLst>
              <a:gd name="adj1" fmla="val 18435370"/>
              <a:gd name="adj2" fmla="val 19263415"/>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88" name="Arc 87">
            <a:extLst>
              <a:ext uri="{FF2B5EF4-FFF2-40B4-BE49-F238E27FC236}">
                <a16:creationId xmlns:a16="http://schemas.microsoft.com/office/drawing/2014/main" id="{0D53C58A-F5EB-0645-966E-62D2DB9EC49B}"/>
              </a:ext>
            </a:extLst>
          </p:cNvPr>
          <p:cNvSpPr/>
          <p:nvPr/>
        </p:nvSpPr>
        <p:spPr>
          <a:xfrm flipH="1" flipV="1">
            <a:off x="1821825" y="933198"/>
            <a:ext cx="5063719" cy="3431983"/>
          </a:xfrm>
          <a:prstGeom prst="arc">
            <a:avLst>
              <a:gd name="adj1" fmla="val 17548052"/>
              <a:gd name="adj2" fmla="val 18522140"/>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199FC35F-974A-2141-A453-250B46645F91}"/>
              </a:ext>
            </a:extLst>
          </p:cNvPr>
          <p:cNvCxnSpPr>
            <a:cxnSpLocks/>
          </p:cNvCxnSpPr>
          <p:nvPr/>
        </p:nvCxnSpPr>
        <p:spPr>
          <a:xfrm>
            <a:off x="3175564" y="3728072"/>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71C1286-BEE0-0C47-A695-CCC57624E019}"/>
              </a:ext>
            </a:extLst>
          </p:cNvPr>
          <p:cNvCxnSpPr>
            <a:cxnSpLocks/>
          </p:cNvCxnSpPr>
          <p:nvPr/>
        </p:nvCxnSpPr>
        <p:spPr>
          <a:xfrm>
            <a:off x="2742176" y="3064749"/>
            <a:ext cx="0" cy="50279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4F49FC1-8B74-4F41-8212-036D95694489}"/>
              </a:ext>
            </a:extLst>
          </p:cNvPr>
          <p:cNvCxnSpPr>
            <a:cxnSpLocks/>
          </p:cNvCxnSpPr>
          <p:nvPr/>
        </p:nvCxnSpPr>
        <p:spPr>
          <a:xfrm>
            <a:off x="2351652" y="2360357"/>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11A08B1-A624-0A4E-836E-FF83090A1043}"/>
              </a:ext>
            </a:extLst>
          </p:cNvPr>
          <p:cNvCxnSpPr>
            <a:cxnSpLocks/>
          </p:cNvCxnSpPr>
          <p:nvPr/>
        </p:nvCxnSpPr>
        <p:spPr>
          <a:xfrm>
            <a:off x="3186334"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7015581-9E19-2C46-AACC-0C817B6FA8F6}"/>
              </a:ext>
            </a:extLst>
          </p:cNvPr>
          <p:cNvCxnSpPr>
            <a:cxnSpLocks/>
          </p:cNvCxnSpPr>
          <p:nvPr/>
        </p:nvCxnSpPr>
        <p:spPr>
          <a:xfrm>
            <a:off x="2752684" y="2031816"/>
            <a:ext cx="0" cy="2699302"/>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605F54D-6F8D-8441-ABA8-E8BD3983E395}"/>
              </a:ext>
            </a:extLst>
          </p:cNvPr>
          <p:cNvCxnSpPr>
            <a:cxnSpLocks/>
          </p:cNvCxnSpPr>
          <p:nvPr/>
        </p:nvCxnSpPr>
        <p:spPr>
          <a:xfrm>
            <a:off x="2359459"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8207B036-4954-0442-838F-CF76117D1EC9}"/>
              </a:ext>
            </a:extLst>
          </p:cNvPr>
          <p:cNvSpPr/>
          <p:nvPr/>
        </p:nvSpPr>
        <p:spPr>
          <a:xfrm>
            <a:off x="1037198" y="5426572"/>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lumMod val="50000"/>
                    <a:lumOff val="50000"/>
                  </a:schemeClr>
                </a:solidFill>
                <a:latin typeface="Cambria" panose="02040503050406030204" pitchFamily="18" charset="0"/>
              </a:rPr>
              <a:t>RowHammer</a:t>
            </a:r>
            <a:r>
              <a:rPr lang="en-US" sz="2000" b="1" i="1" dirty="0">
                <a:solidFill>
                  <a:schemeClr val="tx1">
                    <a:lumMod val="50000"/>
                    <a:lumOff val="50000"/>
                  </a:schemeClr>
                </a:solidFill>
                <a:latin typeface="Cambria" panose="02040503050406030204" pitchFamily="18" charset="0"/>
              </a:rPr>
              <a:t> Attack:</a:t>
            </a:r>
          </a:p>
          <a:p>
            <a:pPr algn="ctr"/>
            <a:r>
              <a:rPr lang="en-US" sz="2000" i="1" dirty="0">
                <a:solidFill>
                  <a:schemeClr val="tx1">
                    <a:lumMod val="50000"/>
                    <a:lumOff val="50000"/>
                  </a:schemeClr>
                </a:solidFill>
                <a:latin typeface="Cambria" panose="02040503050406030204" pitchFamily="18" charset="0"/>
              </a:rPr>
              <a:t>Accesses to nearby row</a:t>
            </a:r>
          </a:p>
        </p:txBody>
      </p:sp>
      <p:cxnSp>
        <p:nvCxnSpPr>
          <p:cNvPr id="97" name="Straight Arrow Connector 96">
            <a:extLst>
              <a:ext uri="{FF2B5EF4-FFF2-40B4-BE49-F238E27FC236}">
                <a16:creationId xmlns:a16="http://schemas.microsoft.com/office/drawing/2014/main" id="{A48A4DD0-0336-5043-8ABD-870763BFB0AF}"/>
              </a:ext>
            </a:extLst>
          </p:cNvPr>
          <p:cNvCxnSpPr>
            <a:cxnSpLocks/>
          </p:cNvCxnSpPr>
          <p:nvPr/>
        </p:nvCxnSpPr>
        <p:spPr>
          <a:xfrm flipV="1">
            <a:off x="2359459"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E782315-8009-E54D-BE70-904EFEE2021C}"/>
              </a:ext>
            </a:extLst>
          </p:cNvPr>
          <p:cNvCxnSpPr>
            <a:cxnSpLocks/>
          </p:cNvCxnSpPr>
          <p:nvPr/>
        </p:nvCxnSpPr>
        <p:spPr>
          <a:xfrm flipV="1">
            <a:off x="2749983"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FEF7263-E9CC-5446-876D-82E64FD69271}"/>
              </a:ext>
            </a:extLst>
          </p:cNvPr>
          <p:cNvCxnSpPr>
            <a:cxnSpLocks/>
          </p:cNvCxnSpPr>
          <p:nvPr/>
        </p:nvCxnSpPr>
        <p:spPr>
          <a:xfrm flipV="1">
            <a:off x="3186334"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B3D2C72-7165-CA47-AFDB-B9AC42838C60}"/>
              </a:ext>
            </a:extLst>
          </p:cNvPr>
          <p:cNvGrpSpPr/>
          <p:nvPr/>
        </p:nvGrpSpPr>
        <p:grpSpPr>
          <a:xfrm>
            <a:off x="1854432" y="1004661"/>
            <a:ext cx="2029652" cy="2672217"/>
            <a:chOff x="1854432" y="1004661"/>
            <a:chExt cx="2029652" cy="2672217"/>
          </a:xfrm>
        </p:grpSpPr>
        <p:sp>
          <p:nvSpPr>
            <p:cNvPr id="70" name="Rectangle 69">
              <a:extLst>
                <a:ext uri="{FF2B5EF4-FFF2-40B4-BE49-F238E27FC236}">
                  <a16:creationId xmlns:a16="http://schemas.microsoft.com/office/drawing/2014/main" id="{77D46A94-82D4-704B-9870-89AFF371BD0C}"/>
                </a:ext>
              </a:extLst>
            </p:cNvPr>
            <p:cNvSpPr/>
            <p:nvPr/>
          </p:nvSpPr>
          <p:spPr>
            <a:xfrm>
              <a:off x="1854432" y="1004661"/>
              <a:ext cx="2029652" cy="98171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a:t>
              </a:r>
            </a:p>
            <a:p>
              <a:pPr algn="ctr"/>
              <a:r>
                <a:rPr lang="en-US" sz="2400" b="1" dirty="0">
                  <a:solidFill>
                    <a:srgbClr val="C00000"/>
                  </a:solidFill>
                  <a:latin typeface="Cambria" panose="02040503050406030204" pitchFamily="18" charset="0"/>
                </a:rPr>
                <a:t>Bit Flip</a:t>
              </a:r>
            </a:p>
          </p:txBody>
        </p:sp>
        <p:cxnSp>
          <p:nvCxnSpPr>
            <p:cNvPr id="71" name="Straight Arrow Connector 70">
              <a:extLst>
                <a:ext uri="{FF2B5EF4-FFF2-40B4-BE49-F238E27FC236}">
                  <a16:creationId xmlns:a16="http://schemas.microsoft.com/office/drawing/2014/main" id="{635211A6-8EFB-C142-8C32-5C115A340D71}"/>
                </a:ext>
              </a:extLst>
            </p:cNvPr>
            <p:cNvCxnSpPr>
              <a:cxnSpLocks/>
              <a:stCxn id="70" idx="2"/>
            </p:cNvCxnSpPr>
            <p:nvPr/>
          </p:nvCxnSpPr>
          <p:spPr>
            <a:xfrm>
              <a:off x="2869258" y="1986372"/>
              <a:ext cx="92370" cy="797682"/>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69" name="Lightning Bolt 68">
              <a:extLst>
                <a:ext uri="{FF2B5EF4-FFF2-40B4-BE49-F238E27FC236}">
                  <a16:creationId xmlns:a16="http://schemas.microsoft.com/office/drawing/2014/main" id="{50637878-7E5F-324B-8EE9-E45A3DF59DBF}"/>
                </a:ext>
              </a:extLst>
            </p:cNvPr>
            <p:cNvSpPr/>
            <p:nvPr/>
          </p:nvSpPr>
          <p:spPr>
            <a:xfrm>
              <a:off x="2826744" y="2747152"/>
              <a:ext cx="704850" cy="929726"/>
            </a:xfrm>
            <a:prstGeom prst="lightningBolt">
              <a:avLst/>
            </a:prstGeom>
            <a:solidFill>
              <a:srgbClr val="FFFF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DC3F4612-7D39-FC4E-BE4A-3A7796332179}"/>
              </a:ext>
            </a:extLst>
          </p:cNvPr>
          <p:cNvCxnSpPr>
            <a:cxnSpLocks/>
          </p:cNvCxnSpPr>
          <p:nvPr/>
        </p:nvCxnSpPr>
        <p:spPr>
          <a:xfrm flipV="1">
            <a:off x="3681359" y="4276037"/>
            <a:ext cx="0" cy="484008"/>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376958-94A2-4549-8A7A-68FFAB66BA7D}"/>
              </a:ext>
            </a:extLst>
          </p:cNvPr>
          <p:cNvCxnSpPr>
            <a:cxnSpLocks/>
          </p:cNvCxnSpPr>
          <p:nvPr/>
        </p:nvCxnSpPr>
        <p:spPr>
          <a:xfrm flipV="1">
            <a:off x="3671076" y="4724121"/>
            <a:ext cx="4222420" cy="2788"/>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3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wipe(up)">
                                      <p:cBhvr>
                                        <p:cTn id="17" dur="500"/>
                                        <p:tgtEl>
                                          <p:spTgt spid="9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8"/>
                                        </p:tgtEl>
                                        <p:attrNameLst>
                                          <p:attrName>style.visibility</p:attrName>
                                        </p:attrNameLst>
                                      </p:cBhvr>
                                      <p:to>
                                        <p:strVal val="visible"/>
                                      </p:to>
                                    </p:set>
                                  </p:childTnLst>
                                </p:cTn>
                              </p:par>
                              <p:par>
                                <p:cTn id="30" presetID="22" presetClass="entr" presetSubtype="1"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up)">
                                      <p:cBhvr>
                                        <p:cTn id="32" dur="500"/>
                                        <p:tgtEl>
                                          <p:spTgt spid="91"/>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wipe(left)">
                                      <p:cBhvr>
                                        <p:cTn id="36" dur="500"/>
                                        <p:tgtEl>
                                          <p:spTgt spid="87"/>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cTn>
                              </p:par>
                              <p:par>
                                <p:cTn id="42" presetID="22" presetClass="entr" presetSubtype="1"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up)">
                                      <p:cBhvr>
                                        <p:cTn id="44" dur="500"/>
                                        <p:tgtEl>
                                          <p:spTgt spid="9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500"/>
                                        <p:tgtEl>
                                          <p:spTgt spid="88"/>
                                        </p:tgtEl>
                                      </p:cBhvr>
                                    </p:animEffect>
                                  </p:childTnLst>
                                </p:cTn>
                              </p:par>
                            </p:childTnLst>
                          </p:cTn>
                        </p:par>
                        <p:par>
                          <p:cTn id="49" fill="hold">
                            <p:stCondLst>
                              <p:cond delay="3500"/>
                            </p:stCondLst>
                            <p:childTnLst>
                              <p:par>
                                <p:cTn id="50" presetID="22" presetClass="entr" presetSubtype="1"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6" grpId="0" animBg="1"/>
      <p:bldP spid="87" grpId="0" animBg="1"/>
      <p:bldP spid="88" grpId="0" animBg="1"/>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Cell-to-Cell Variation</a:t>
            </a:r>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2CB9A5C-0B59-3F48-9C78-CBDBDB5EE6F7}"/>
              </a:ext>
            </a:extLst>
          </p:cNvPr>
          <p:cNvGrpSpPr/>
          <p:nvPr/>
        </p:nvGrpSpPr>
        <p:grpSpPr>
          <a:xfrm>
            <a:off x="1822198" y="-406921"/>
            <a:ext cx="5063720" cy="5149259"/>
            <a:chOff x="1836461" y="184858"/>
            <a:chExt cx="5063720" cy="5149259"/>
          </a:xfrm>
        </p:grpSpPr>
        <p:sp>
          <p:nvSpPr>
            <p:cNvPr id="73" name="Arc 72">
              <a:extLst>
                <a:ext uri="{FF2B5EF4-FFF2-40B4-BE49-F238E27FC236}">
                  <a16:creationId xmlns:a16="http://schemas.microsoft.com/office/drawing/2014/main" id="{A1BA50F8-CA99-C841-B472-536E946988B3}"/>
                </a:ext>
              </a:extLst>
            </p:cNvPr>
            <p:cNvSpPr/>
            <p:nvPr/>
          </p:nvSpPr>
          <p:spPr>
            <a:xfrm flipH="1" flipV="1">
              <a:off x="1836462" y="184858"/>
              <a:ext cx="5063719" cy="3431983"/>
            </a:xfrm>
            <a:prstGeom prst="arc">
              <a:avLst>
                <a:gd name="adj1" fmla="val 1989783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80BDCDA2-4BC0-9147-BF30-A73C1D926505}"/>
                </a:ext>
              </a:extLst>
            </p:cNvPr>
            <p:cNvSpPr/>
            <p:nvPr/>
          </p:nvSpPr>
          <p:spPr>
            <a:xfrm flipH="1" flipV="1">
              <a:off x="1836461" y="633880"/>
              <a:ext cx="5063719" cy="3431983"/>
            </a:xfrm>
            <a:prstGeom prst="arc">
              <a:avLst>
                <a:gd name="adj1" fmla="val 19215850"/>
                <a:gd name="adj2" fmla="val 19973194"/>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a:extLst>
                <a:ext uri="{FF2B5EF4-FFF2-40B4-BE49-F238E27FC236}">
                  <a16:creationId xmlns:a16="http://schemas.microsoft.com/office/drawing/2014/main" id="{659994B1-6719-2F44-A409-BAE9D313C622}"/>
                </a:ext>
              </a:extLst>
            </p:cNvPr>
            <p:cNvSpPr/>
            <p:nvPr/>
          </p:nvSpPr>
          <p:spPr>
            <a:xfrm flipH="1" flipV="1">
              <a:off x="1836461" y="1101158"/>
              <a:ext cx="5063719" cy="3431983"/>
            </a:xfrm>
            <a:prstGeom prst="arc">
              <a:avLst>
                <a:gd name="adj1" fmla="val 18435370"/>
                <a:gd name="adj2" fmla="val 19263415"/>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84" name="Arc 83">
              <a:extLst>
                <a:ext uri="{FF2B5EF4-FFF2-40B4-BE49-F238E27FC236}">
                  <a16:creationId xmlns:a16="http://schemas.microsoft.com/office/drawing/2014/main" id="{9C641CC4-3EF1-7147-8555-2277936B0B09}"/>
                </a:ext>
              </a:extLst>
            </p:cNvPr>
            <p:cNvSpPr/>
            <p:nvPr/>
          </p:nvSpPr>
          <p:spPr>
            <a:xfrm flipH="1" flipV="1">
              <a:off x="1836461" y="1521160"/>
              <a:ext cx="5063719" cy="3431983"/>
            </a:xfrm>
            <a:prstGeom prst="arc">
              <a:avLst>
                <a:gd name="adj1" fmla="val 17548052"/>
                <a:gd name="adj2" fmla="val 18522140"/>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98C0A52C-EEE8-8941-B0DB-84C81647181D}"/>
                </a:ext>
              </a:extLst>
            </p:cNvPr>
            <p:cNvCxnSpPr>
              <a:cxnSpLocks/>
            </p:cNvCxnSpPr>
            <p:nvPr/>
          </p:nvCxnSpPr>
          <p:spPr>
            <a:xfrm flipV="1">
              <a:off x="3705998" y="4850109"/>
              <a:ext cx="0" cy="484008"/>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AA0FF7E-147B-684A-BFC2-CB6082505AF8}"/>
                </a:ext>
              </a:extLst>
            </p:cNvPr>
            <p:cNvCxnSpPr>
              <a:cxnSpLocks/>
            </p:cNvCxnSpPr>
            <p:nvPr/>
          </p:nvCxnSpPr>
          <p:spPr>
            <a:xfrm>
              <a:off x="3190200" y="4315220"/>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68B8DE6-13D0-3848-9000-975691C7C53D}"/>
                </a:ext>
              </a:extLst>
            </p:cNvPr>
            <p:cNvCxnSpPr>
              <a:cxnSpLocks/>
            </p:cNvCxnSpPr>
            <p:nvPr/>
          </p:nvCxnSpPr>
          <p:spPr>
            <a:xfrm>
              <a:off x="2756812" y="3641503"/>
              <a:ext cx="0" cy="51690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BD09ED-53BA-5A40-BD0E-7A761098AC69}"/>
                </a:ext>
              </a:extLst>
            </p:cNvPr>
            <p:cNvCxnSpPr>
              <a:cxnSpLocks/>
            </p:cNvCxnSpPr>
            <p:nvPr/>
          </p:nvCxnSpPr>
          <p:spPr>
            <a:xfrm>
              <a:off x="2366288" y="2948319"/>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8FBE0B8-B103-B54B-879E-98627898DB2C}"/>
              </a:ext>
            </a:extLst>
          </p:cNvPr>
          <p:cNvGrpSpPr/>
          <p:nvPr/>
        </p:nvGrpSpPr>
        <p:grpSpPr>
          <a:xfrm>
            <a:off x="1761990" y="-35650"/>
            <a:ext cx="5282073" cy="4777922"/>
            <a:chOff x="1768819" y="53661"/>
            <a:chExt cx="5282073" cy="5816676"/>
          </a:xfrm>
        </p:grpSpPr>
        <p:sp>
          <p:nvSpPr>
            <p:cNvPr id="90" name="Arc 89">
              <a:extLst>
                <a:ext uri="{FF2B5EF4-FFF2-40B4-BE49-F238E27FC236}">
                  <a16:creationId xmlns:a16="http://schemas.microsoft.com/office/drawing/2014/main" id="{703DA678-046B-D343-BF5C-5949317674EE}"/>
                </a:ext>
              </a:extLst>
            </p:cNvPr>
            <p:cNvSpPr/>
            <p:nvPr/>
          </p:nvSpPr>
          <p:spPr>
            <a:xfrm flipH="1" flipV="1">
              <a:off x="1768819" y="53661"/>
              <a:ext cx="5063719" cy="3431983"/>
            </a:xfrm>
            <a:prstGeom prst="arc">
              <a:avLst>
                <a:gd name="adj1" fmla="val 20117103"/>
                <a:gd name="adj2" fmla="val 20746136"/>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9BEFEEB3-0B92-9E4D-A51E-A9D6C4137837}"/>
                </a:ext>
              </a:extLst>
            </p:cNvPr>
            <p:cNvSpPr/>
            <p:nvPr/>
          </p:nvSpPr>
          <p:spPr>
            <a:xfrm flipH="1" flipV="1">
              <a:off x="1783950" y="273404"/>
              <a:ext cx="5063719" cy="3431983"/>
            </a:xfrm>
            <a:prstGeom prst="arc">
              <a:avLst>
                <a:gd name="adj1" fmla="val 19516902"/>
                <a:gd name="adj2" fmla="val 20180724"/>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134C6BA8-776B-3B44-B492-CA090AF8A537}"/>
                </a:ext>
              </a:extLst>
            </p:cNvPr>
            <p:cNvSpPr/>
            <p:nvPr/>
          </p:nvSpPr>
          <p:spPr>
            <a:xfrm flipH="1" flipV="1">
              <a:off x="1891051" y="559307"/>
              <a:ext cx="5063719" cy="3431983"/>
            </a:xfrm>
            <a:prstGeom prst="arc">
              <a:avLst>
                <a:gd name="adj1" fmla="val 18915651"/>
                <a:gd name="adj2" fmla="val 19721907"/>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98" name="Arc 97">
              <a:extLst>
                <a:ext uri="{FF2B5EF4-FFF2-40B4-BE49-F238E27FC236}">
                  <a16:creationId xmlns:a16="http://schemas.microsoft.com/office/drawing/2014/main" id="{B2EAB783-E693-4347-A5CA-E6631FB750DD}"/>
                </a:ext>
              </a:extLst>
            </p:cNvPr>
            <p:cNvSpPr/>
            <p:nvPr/>
          </p:nvSpPr>
          <p:spPr>
            <a:xfrm flipH="1" flipV="1">
              <a:off x="1987173" y="832212"/>
              <a:ext cx="5063719" cy="3431983"/>
            </a:xfrm>
            <a:prstGeom prst="arc">
              <a:avLst>
                <a:gd name="adj1" fmla="val 18112072"/>
                <a:gd name="adj2" fmla="val 19143202"/>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4C66788-6A08-EC49-91EB-D5B9D5D058A0}"/>
                </a:ext>
              </a:extLst>
            </p:cNvPr>
            <p:cNvCxnSpPr>
              <a:cxnSpLocks/>
            </p:cNvCxnSpPr>
            <p:nvPr/>
          </p:nvCxnSpPr>
          <p:spPr>
            <a:xfrm flipH="1" flipV="1">
              <a:off x="3671078" y="4112918"/>
              <a:ext cx="10539" cy="175741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D4E6CF4-3C16-774E-B542-CFC02294CFCF}"/>
                </a:ext>
              </a:extLst>
            </p:cNvPr>
            <p:cNvCxnSpPr>
              <a:cxnSpLocks/>
            </p:cNvCxnSpPr>
            <p:nvPr/>
          </p:nvCxnSpPr>
          <p:spPr>
            <a:xfrm>
              <a:off x="3167064" y="3751559"/>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C4DE27F-28CD-ED42-9B01-1CAADC45EAFD}"/>
                </a:ext>
              </a:extLst>
            </p:cNvPr>
            <p:cNvCxnSpPr>
              <a:cxnSpLocks/>
            </p:cNvCxnSpPr>
            <p:nvPr/>
          </p:nvCxnSpPr>
          <p:spPr>
            <a:xfrm>
              <a:off x="2733676" y="3300321"/>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8C834B7-1315-0044-874E-4B784BE69EFA}"/>
                </a:ext>
              </a:extLst>
            </p:cNvPr>
            <p:cNvCxnSpPr>
              <a:cxnSpLocks/>
            </p:cNvCxnSpPr>
            <p:nvPr/>
          </p:nvCxnSpPr>
          <p:spPr>
            <a:xfrm>
              <a:off x="2343151" y="2814345"/>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B09D580-4BA9-A647-9AD2-20A5719AD8C4}"/>
              </a:ext>
            </a:extLst>
          </p:cNvPr>
          <p:cNvGrpSpPr/>
          <p:nvPr/>
        </p:nvGrpSpPr>
        <p:grpSpPr>
          <a:xfrm>
            <a:off x="1761990" y="519435"/>
            <a:ext cx="10046370" cy="2482434"/>
            <a:chOff x="1768819" y="766910"/>
            <a:chExt cx="10046370" cy="4211609"/>
          </a:xfrm>
        </p:grpSpPr>
        <p:sp>
          <p:nvSpPr>
            <p:cNvPr id="104" name="Arc 103">
              <a:extLst>
                <a:ext uri="{FF2B5EF4-FFF2-40B4-BE49-F238E27FC236}">
                  <a16:creationId xmlns:a16="http://schemas.microsoft.com/office/drawing/2014/main" id="{93F8D0F3-E1B4-7848-A989-EBA44B531BC9}"/>
                </a:ext>
              </a:extLst>
            </p:cNvPr>
            <p:cNvSpPr/>
            <p:nvPr/>
          </p:nvSpPr>
          <p:spPr>
            <a:xfrm flipH="1" flipV="1">
              <a:off x="1768819" y="766910"/>
              <a:ext cx="5063719" cy="3431983"/>
            </a:xfrm>
            <a:prstGeom prst="arc">
              <a:avLst>
                <a:gd name="adj1" fmla="val 20482276"/>
                <a:gd name="adj2" fmla="val 20970547"/>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Arc 104">
              <a:extLst>
                <a:ext uri="{FF2B5EF4-FFF2-40B4-BE49-F238E27FC236}">
                  <a16:creationId xmlns:a16="http://schemas.microsoft.com/office/drawing/2014/main" id="{FD51E8C6-4728-044C-B2CF-979CB1990FBA}"/>
                </a:ext>
              </a:extLst>
            </p:cNvPr>
            <p:cNvSpPr/>
            <p:nvPr/>
          </p:nvSpPr>
          <p:spPr>
            <a:xfrm flipH="1" flipV="1">
              <a:off x="3480200" y="839231"/>
              <a:ext cx="5063719" cy="3431983"/>
            </a:xfrm>
            <a:prstGeom prst="arc">
              <a:avLst>
                <a:gd name="adj1" fmla="val 18306472"/>
                <a:gd name="adj2" fmla="val 20970720"/>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a:extLst>
                <a:ext uri="{FF2B5EF4-FFF2-40B4-BE49-F238E27FC236}">
                  <a16:creationId xmlns:a16="http://schemas.microsoft.com/office/drawing/2014/main" id="{89C36BFB-0E41-2A40-9930-B0E970E39F25}"/>
                </a:ext>
              </a:extLst>
            </p:cNvPr>
            <p:cNvSpPr/>
            <p:nvPr/>
          </p:nvSpPr>
          <p:spPr>
            <a:xfrm flipH="1" flipV="1">
              <a:off x="5115835" y="839231"/>
              <a:ext cx="5063719" cy="3431983"/>
            </a:xfrm>
            <a:prstGeom prst="arc">
              <a:avLst>
                <a:gd name="adj1" fmla="val 18356407"/>
                <a:gd name="adj2" fmla="val 21031539"/>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96038D07-71F1-1242-8387-361425EC13D4}"/>
                </a:ext>
              </a:extLst>
            </p:cNvPr>
            <p:cNvCxnSpPr>
              <a:cxnSpLocks/>
            </p:cNvCxnSpPr>
            <p:nvPr/>
          </p:nvCxnSpPr>
          <p:spPr>
            <a:xfrm flipH="1">
              <a:off x="5301827" y="3176003"/>
              <a:ext cx="17308" cy="1095102"/>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4DA8543F-14DD-B049-AE66-AA55C7BA509D}"/>
                </a:ext>
              </a:extLst>
            </p:cNvPr>
            <p:cNvSpPr/>
            <p:nvPr/>
          </p:nvSpPr>
          <p:spPr>
            <a:xfrm flipH="1" flipV="1">
              <a:off x="6751470" y="855393"/>
              <a:ext cx="5063719" cy="3431983"/>
            </a:xfrm>
            <a:prstGeom prst="arc">
              <a:avLst>
                <a:gd name="adj1" fmla="val 19588445"/>
                <a:gd name="adj2" fmla="val 21048502"/>
              </a:avLst>
            </a:prstGeom>
            <a:ln w="76200">
              <a:solidFill>
                <a:schemeClr val="accent6">
                  <a:lumMod val="75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7616ED81-304D-774C-990B-D14EE761B85E}"/>
                </a:ext>
              </a:extLst>
            </p:cNvPr>
            <p:cNvCxnSpPr>
              <a:cxnSpLocks/>
            </p:cNvCxnSpPr>
            <p:nvPr/>
          </p:nvCxnSpPr>
          <p:spPr>
            <a:xfrm flipH="1">
              <a:off x="6943791" y="3185759"/>
              <a:ext cx="10979" cy="1076334"/>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B09F1B57-4D5B-184D-93D3-A2EA8B0517FE}"/>
                </a:ext>
              </a:extLst>
            </p:cNvPr>
            <p:cNvSpPr/>
            <p:nvPr/>
          </p:nvSpPr>
          <p:spPr>
            <a:xfrm flipH="1" flipV="1">
              <a:off x="1783950" y="999716"/>
              <a:ext cx="5063719" cy="3431983"/>
            </a:xfrm>
            <a:prstGeom prst="arc">
              <a:avLst>
                <a:gd name="adj1" fmla="val 19987688"/>
                <a:gd name="adj2" fmla="val 20560232"/>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763C9B10-CE3B-6040-8778-4B53FC04414B}"/>
                </a:ext>
              </a:extLst>
            </p:cNvPr>
            <p:cNvSpPr/>
            <p:nvPr/>
          </p:nvSpPr>
          <p:spPr>
            <a:xfrm flipH="1" flipV="1">
              <a:off x="1891051" y="1263528"/>
              <a:ext cx="5063719" cy="3431983"/>
            </a:xfrm>
            <a:prstGeom prst="arc">
              <a:avLst>
                <a:gd name="adj1" fmla="val 19451496"/>
                <a:gd name="adj2" fmla="val 20164065"/>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12" name="Arc 111">
              <a:extLst>
                <a:ext uri="{FF2B5EF4-FFF2-40B4-BE49-F238E27FC236}">
                  <a16:creationId xmlns:a16="http://schemas.microsoft.com/office/drawing/2014/main" id="{10762146-E26A-944F-813F-C7BC7470611F}"/>
                </a:ext>
              </a:extLst>
            </p:cNvPr>
            <p:cNvSpPr/>
            <p:nvPr/>
          </p:nvSpPr>
          <p:spPr>
            <a:xfrm flipH="1" flipV="1">
              <a:off x="1987173" y="1546536"/>
              <a:ext cx="5063719" cy="3431983"/>
            </a:xfrm>
            <a:prstGeom prst="arc">
              <a:avLst>
                <a:gd name="adj1" fmla="val 18685455"/>
                <a:gd name="adj2" fmla="val 19711514"/>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7A0FD59C-BA8C-DE45-9D96-D0E80F20BBC4}"/>
                </a:ext>
              </a:extLst>
            </p:cNvPr>
            <p:cNvCxnSpPr>
              <a:cxnSpLocks/>
            </p:cNvCxnSpPr>
            <p:nvPr/>
          </p:nvCxnSpPr>
          <p:spPr>
            <a:xfrm flipH="1">
              <a:off x="3661871" y="3225763"/>
              <a:ext cx="25794" cy="1717619"/>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0FDE79E-5C0C-4542-9D6C-174EC2A12AEC}"/>
                </a:ext>
              </a:extLst>
            </p:cNvPr>
            <p:cNvCxnSpPr>
              <a:cxnSpLocks/>
            </p:cNvCxnSpPr>
            <p:nvPr/>
          </p:nvCxnSpPr>
          <p:spPr>
            <a:xfrm>
              <a:off x="3167064" y="4452775"/>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A31CA0-0CF2-2348-A67B-56381D39C2DC}"/>
                </a:ext>
              </a:extLst>
            </p:cNvPr>
            <p:cNvCxnSpPr>
              <a:cxnSpLocks/>
            </p:cNvCxnSpPr>
            <p:nvPr/>
          </p:nvCxnSpPr>
          <p:spPr>
            <a:xfrm>
              <a:off x="2733676" y="4037463"/>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F41CF59-AB2F-F147-B87C-3B7C16EE7B16}"/>
                </a:ext>
              </a:extLst>
            </p:cNvPr>
            <p:cNvCxnSpPr>
              <a:cxnSpLocks/>
            </p:cNvCxnSpPr>
            <p:nvPr/>
          </p:nvCxnSpPr>
          <p:spPr>
            <a:xfrm>
              <a:off x="2343151" y="3546127"/>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grpSp>
      <p:cxnSp>
        <p:nvCxnSpPr>
          <p:cNvPr id="117" name="Straight Arrow Connector 116">
            <a:extLst>
              <a:ext uri="{FF2B5EF4-FFF2-40B4-BE49-F238E27FC236}">
                <a16:creationId xmlns:a16="http://schemas.microsoft.com/office/drawing/2014/main" id="{FA3E7FE7-C4CD-E742-A94B-F301AF0FBFA5}"/>
              </a:ext>
            </a:extLst>
          </p:cNvPr>
          <p:cNvCxnSpPr>
            <a:cxnSpLocks/>
          </p:cNvCxnSpPr>
          <p:nvPr/>
        </p:nvCxnSpPr>
        <p:spPr>
          <a:xfrm>
            <a:off x="3186334"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D3EC0A2F-C22B-744B-A766-370CD2748A7E}"/>
              </a:ext>
            </a:extLst>
          </p:cNvPr>
          <p:cNvCxnSpPr>
            <a:cxnSpLocks/>
          </p:cNvCxnSpPr>
          <p:nvPr/>
        </p:nvCxnSpPr>
        <p:spPr>
          <a:xfrm>
            <a:off x="2752684" y="2031816"/>
            <a:ext cx="0" cy="2699302"/>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42E2CAF-ED29-D549-8EF0-6C8359210B22}"/>
              </a:ext>
            </a:extLst>
          </p:cNvPr>
          <p:cNvCxnSpPr>
            <a:cxnSpLocks/>
          </p:cNvCxnSpPr>
          <p:nvPr/>
        </p:nvCxnSpPr>
        <p:spPr>
          <a:xfrm>
            <a:off x="2359459"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32D9916-653F-9546-90BE-C894B2D9B49C}"/>
              </a:ext>
            </a:extLst>
          </p:cNvPr>
          <p:cNvCxnSpPr>
            <a:cxnSpLocks/>
          </p:cNvCxnSpPr>
          <p:nvPr/>
        </p:nvCxnSpPr>
        <p:spPr>
          <a:xfrm flipV="1">
            <a:off x="2359459"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3BD7D66-F71B-0B49-B320-9DDC67CF83A6}"/>
              </a:ext>
            </a:extLst>
          </p:cNvPr>
          <p:cNvCxnSpPr>
            <a:cxnSpLocks/>
          </p:cNvCxnSpPr>
          <p:nvPr/>
        </p:nvCxnSpPr>
        <p:spPr>
          <a:xfrm flipV="1">
            <a:off x="2749983"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8A3C248-3F33-ED4E-8AA2-381A872776FF}"/>
              </a:ext>
            </a:extLst>
          </p:cNvPr>
          <p:cNvCxnSpPr>
            <a:cxnSpLocks/>
          </p:cNvCxnSpPr>
          <p:nvPr/>
        </p:nvCxnSpPr>
        <p:spPr>
          <a:xfrm flipV="1">
            <a:off x="3186334"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66D9A594-8765-F144-A1DC-EAC8A5B24AD5}"/>
              </a:ext>
            </a:extLst>
          </p:cNvPr>
          <p:cNvSpPr/>
          <p:nvPr/>
        </p:nvSpPr>
        <p:spPr>
          <a:xfrm>
            <a:off x="1808771" y="1272884"/>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Different </a:t>
            </a: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vulnerabilities</a:t>
            </a:r>
          </a:p>
        </p:txBody>
      </p:sp>
      <p:cxnSp>
        <p:nvCxnSpPr>
          <p:cNvPr id="127" name="Straight Arrow Connector 126">
            <a:extLst>
              <a:ext uri="{FF2B5EF4-FFF2-40B4-BE49-F238E27FC236}">
                <a16:creationId xmlns:a16="http://schemas.microsoft.com/office/drawing/2014/main" id="{6119E4CB-69B0-B544-A07B-ACA9816FCBDE}"/>
              </a:ext>
            </a:extLst>
          </p:cNvPr>
          <p:cNvCxnSpPr>
            <a:cxnSpLocks/>
          </p:cNvCxnSpPr>
          <p:nvPr/>
        </p:nvCxnSpPr>
        <p:spPr>
          <a:xfrm flipH="1">
            <a:off x="2784559" y="1868680"/>
            <a:ext cx="509865" cy="52544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28" name="Content Placeholder 2">
            <a:extLst>
              <a:ext uri="{FF2B5EF4-FFF2-40B4-BE49-F238E27FC236}">
                <a16:creationId xmlns:a16="http://schemas.microsoft.com/office/drawing/2014/main" id="{264DDEF8-7A12-CE44-A885-DD8AA1FD0F3B}"/>
              </a:ext>
            </a:extLst>
          </p:cNvPr>
          <p:cNvSpPr txBox="1">
            <a:spLocks/>
          </p:cNvSpPr>
          <p:nvPr/>
        </p:nvSpPr>
        <p:spPr>
          <a:xfrm>
            <a:off x="1" y="5929203"/>
            <a:ext cx="9144000" cy="448185"/>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Some cells are more vulnerable due to </a:t>
            </a:r>
            <a:r>
              <a:rPr lang="en-US" sz="2800" b="1" dirty="0"/>
              <a:t>process variation</a:t>
            </a:r>
          </a:p>
        </p:txBody>
      </p:sp>
      <p:cxnSp>
        <p:nvCxnSpPr>
          <p:cNvPr id="125" name="Straight Connector 124">
            <a:extLst>
              <a:ext uri="{FF2B5EF4-FFF2-40B4-BE49-F238E27FC236}">
                <a16:creationId xmlns:a16="http://schemas.microsoft.com/office/drawing/2014/main" id="{12D19ECA-F7C1-1941-BD20-47A82DF20B15}"/>
              </a:ext>
            </a:extLst>
          </p:cNvPr>
          <p:cNvCxnSpPr>
            <a:cxnSpLocks/>
          </p:cNvCxnSpPr>
          <p:nvPr/>
        </p:nvCxnSpPr>
        <p:spPr>
          <a:xfrm flipH="1" flipV="1">
            <a:off x="3667123" y="4697608"/>
            <a:ext cx="4145569" cy="6452"/>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6C0194-E9D0-E644-9B8A-E3A8E43A5D2D}"/>
              </a:ext>
            </a:extLst>
          </p:cNvPr>
          <p:cNvCxnSpPr>
            <a:cxnSpLocks/>
          </p:cNvCxnSpPr>
          <p:nvPr/>
        </p:nvCxnSpPr>
        <p:spPr>
          <a:xfrm flipV="1">
            <a:off x="3671076" y="4724121"/>
            <a:ext cx="4222420" cy="2788"/>
          </a:xfrm>
          <a:prstGeom prst="line">
            <a:avLst/>
          </a:prstGeom>
          <a:ln w="76200">
            <a:solidFill>
              <a:schemeClr val="accent1">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23A25B8C-6B23-6141-85CD-75FDF06C19A0}"/>
              </a:ext>
            </a:extLst>
          </p:cNvPr>
          <p:cNvSpPr/>
          <p:nvPr/>
        </p:nvSpPr>
        <p:spPr>
          <a:xfrm>
            <a:off x="1037198" y="5426572"/>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lumMod val="50000"/>
                    <a:lumOff val="50000"/>
                  </a:schemeClr>
                </a:solidFill>
                <a:latin typeface="Cambria" panose="02040503050406030204" pitchFamily="18" charset="0"/>
              </a:rPr>
              <a:t>RowHammer</a:t>
            </a:r>
            <a:r>
              <a:rPr lang="en-US" sz="2000" b="1" i="1" dirty="0">
                <a:solidFill>
                  <a:schemeClr val="tx1">
                    <a:lumMod val="50000"/>
                    <a:lumOff val="50000"/>
                  </a:schemeClr>
                </a:solidFill>
                <a:latin typeface="Cambria" panose="02040503050406030204" pitchFamily="18" charset="0"/>
              </a:rPr>
              <a:t> Attack:</a:t>
            </a:r>
          </a:p>
          <a:p>
            <a:pPr algn="ctr"/>
            <a:r>
              <a:rPr lang="en-US" sz="2000" i="1" dirty="0">
                <a:solidFill>
                  <a:schemeClr val="tx1">
                    <a:lumMod val="50000"/>
                    <a:lumOff val="50000"/>
                  </a:schemeClr>
                </a:solidFill>
                <a:latin typeface="Cambria" panose="02040503050406030204" pitchFamily="18" charset="0"/>
              </a:rPr>
              <a:t>Accesses to nearby row</a:t>
            </a:r>
          </a:p>
        </p:txBody>
      </p:sp>
      <p:cxnSp>
        <p:nvCxnSpPr>
          <p:cNvPr id="130" name="Straight Arrow Connector 129">
            <a:extLst>
              <a:ext uri="{FF2B5EF4-FFF2-40B4-BE49-F238E27FC236}">
                <a16:creationId xmlns:a16="http://schemas.microsoft.com/office/drawing/2014/main" id="{4BE3F530-27AD-8F43-98C8-74DD287A2ECD}"/>
              </a:ext>
            </a:extLst>
          </p:cNvPr>
          <p:cNvCxnSpPr>
            <a:cxnSpLocks/>
          </p:cNvCxnSpPr>
          <p:nvPr/>
        </p:nvCxnSpPr>
        <p:spPr>
          <a:xfrm>
            <a:off x="2047613" y="3003255"/>
            <a:ext cx="5895628" cy="3441"/>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wipe(left)">
                                      <p:cBhvr>
                                        <p:cTn id="13" dur="2000"/>
                                        <p:tgtEl>
                                          <p:spTgt spid="89"/>
                                        </p:tgtEl>
                                      </p:cBhvr>
                                    </p:animEffect>
                                  </p:childTnLst>
                                </p:cTn>
                              </p:par>
                              <p:par>
                                <p:cTn id="14" presetID="22" presetClass="entr" presetSubtype="8" fill="hold" nodeType="withEffect">
                                  <p:stCondLst>
                                    <p:cond delay="25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2000"/>
                                        <p:tgtEl>
                                          <p:spTgt spid="103"/>
                                        </p:tgtEl>
                                      </p:cBhvr>
                                    </p:animEffect>
                                  </p:childTnLst>
                                </p:cTn>
                              </p:par>
                              <p:par>
                                <p:cTn id="17" presetID="1" presetClass="entr" presetSubtype="0" fill="hold" grpId="0" nodeType="withEffect">
                                  <p:stCondLst>
                                    <p:cond delay="50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27"/>
                                        </p:tgtEl>
                                        <p:attrNameLst>
                                          <p:attrName>style.visibility</p:attrName>
                                        </p:attrNameLst>
                                      </p:cBhvr>
                                      <p:to>
                                        <p:strVal val="visible"/>
                                      </p:to>
                                    </p:se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wipe(left)">
                                      <p:cBhvr>
                                        <p:cTn id="24" dur="500"/>
                                        <p:tgtEl>
                                          <p:spTgt spid="12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308664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5422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322073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233817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lvl="0">
              <a:lnSpc>
                <a:spcPct val="90000"/>
              </a:lnSpc>
              <a:spcBef>
                <a:spcPts val="400"/>
              </a:spcBef>
            </a:pPr>
            <a:r>
              <a:rPr lang="en-US" sz="2600" dirty="0">
                <a:latin typeface="Cambria" panose="02040503050406030204" pitchFamily="18" charset="0"/>
              </a:rPr>
              <a:t>Three separate testing infrastructures</a:t>
            </a:r>
          </a:p>
          <a:p>
            <a:pPr marL="365760" lvl="1" indent="-457200">
              <a:lnSpc>
                <a:spcPct val="90000"/>
              </a:lnSpc>
              <a:spcBef>
                <a:spcPts val="400"/>
              </a:spcBef>
              <a:buFont typeface="+mj-lt"/>
              <a:buAutoNum type="arabicPeriod"/>
            </a:pPr>
            <a:r>
              <a:rPr lang="en-US" sz="2400" b="1" dirty="0">
                <a:solidFill>
                  <a:srgbClr val="7030A0"/>
                </a:solidFill>
                <a:latin typeface="Cambria" panose="02040503050406030204" pitchFamily="18" charset="0"/>
              </a:rPr>
              <a:t>DDR3:</a:t>
            </a:r>
            <a:r>
              <a:rPr lang="en-US" sz="2400" dirty="0">
                <a:solidFill>
                  <a:srgbClr val="7030A0"/>
                </a:solidFill>
                <a:latin typeface="Cambria" panose="02040503050406030204" pitchFamily="18" charset="0"/>
              </a:rPr>
              <a:t> FPGA-based </a:t>
            </a:r>
            <a:r>
              <a:rPr lang="en-US" sz="2400" dirty="0" err="1">
                <a:solidFill>
                  <a:srgbClr val="7030A0"/>
                </a:solidFill>
                <a:latin typeface="Cambria" panose="02040503050406030204" pitchFamily="18" charset="0"/>
              </a:rPr>
              <a:t>SoftMC</a:t>
            </a:r>
            <a:r>
              <a:rPr lang="en-US" sz="2400" dirty="0">
                <a:solidFill>
                  <a:srgbClr val="7030A0"/>
                </a:solidFill>
                <a:latin typeface="Cambria" panose="02040503050406030204" pitchFamily="18" charset="0"/>
              </a:rPr>
              <a:t> [Hassan+, HPCA’17] </a:t>
            </a:r>
          </a:p>
          <a:p>
            <a:pPr marL="365760" lvl="2">
              <a:lnSpc>
                <a:spcPct val="90000"/>
              </a:lnSpc>
              <a:spcBef>
                <a:spcPts val="400"/>
              </a:spcBef>
            </a:pPr>
            <a:r>
              <a:rPr lang="en-US" sz="2400" dirty="0">
                <a:solidFill>
                  <a:srgbClr val="7030A0"/>
                </a:solidFill>
                <a:latin typeface="Cambria" panose="02040503050406030204" pitchFamily="18" charset="0"/>
              </a:rPr>
              <a:t>               (Xilinx ML605) </a:t>
            </a:r>
          </a:p>
          <a:p>
            <a:pPr marL="365760" lvl="1" indent="-457200">
              <a:lnSpc>
                <a:spcPct val="90000"/>
              </a:lnSpc>
              <a:spcBef>
                <a:spcPts val="400"/>
              </a:spcBef>
              <a:buFont typeface="+mj-lt"/>
              <a:buAutoNum type="arabicPeriod"/>
            </a:pPr>
            <a:r>
              <a:rPr lang="en-US" sz="2400" b="1" dirty="0">
                <a:solidFill>
                  <a:srgbClr val="C00000"/>
                </a:solidFill>
                <a:latin typeface="Cambria" panose="02040503050406030204" pitchFamily="18" charset="0"/>
              </a:rPr>
              <a:t>DDR4:</a:t>
            </a:r>
            <a:r>
              <a:rPr lang="en-US" sz="2400" dirty="0">
                <a:solidFill>
                  <a:srgbClr val="C00000"/>
                </a:solidFill>
                <a:latin typeface="Cambria" panose="02040503050406030204" pitchFamily="18" charset="0"/>
              </a:rPr>
              <a:t> FPGA-based </a:t>
            </a:r>
            <a:r>
              <a:rPr lang="en-US" sz="2400" dirty="0" err="1">
                <a:solidFill>
                  <a:srgbClr val="C00000"/>
                </a:solidFill>
                <a:latin typeface="Cambria" panose="02040503050406030204" pitchFamily="18" charset="0"/>
              </a:rPr>
              <a:t>SoftMC</a:t>
            </a:r>
            <a:r>
              <a:rPr lang="en-US" sz="2400" dirty="0">
                <a:solidFill>
                  <a:srgbClr val="C00000"/>
                </a:solidFill>
                <a:latin typeface="Cambria" panose="02040503050406030204" pitchFamily="18" charset="0"/>
              </a:rPr>
              <a:t> [Hassan+, HPCA’17] </a:t>
            </a:r>
          </a:p>
          <a:p>
            <a:pPr marL="365760" lvl="2">
              <a:lnSpc>
                <a:spcPct val="90000"/>
              </a:lnSpc>
              <a:spcBef>
                <a:spcPts val="400"/>
              </a:spcBef>
            </a:pPr>
            <a:r>
              <a:rPr lang="en-US" sz="2400" dirty="0">
                <a:solidFill>
                  <a:srgbClr val="C00000"/>
                </a:solidFill>
                <a:latin typeface="Cambria" panose="02040503050406030204" pitchFamily="18" charset="0"/>
              </a:rPr>
              <a:t>               (Xilinx </a:t>
            </a:r>
            <a:r>
              <a:rPr lang="en-US" sz="2400" dirty="0" err="1">
                <a:solidFill>
                  <a:srgbClr val="C00000"/>
                </a:solidFill>
                <a:latin typeface="Cambria" panose="02040503050406030204" pitchFamily="18" charset="0"/>
              </a:rPr>
              <a:t>Virtex</a:t>
            </a:r>
            <a:r>
              <a:rPr lang="en-US" sz="2400" dirty="0">
                <a:solidFill>
                  <a:srgbClr val="C00000"/>
                </a:solidFill>
                <a:latin typeface="Cambria" panose="02040503050406030204" pitchFamily="18" charset="0"/>
              </a:rPr>
              <a:t> </a:t>
            </a:r>
            <a:r>
              <a:rPr lang="en-US" sz="2400" dirty="0" err="1">
                <a:solidFill>
                  <a:srgbClr val="C00000"/>
                </a:solidFill>
                <a:latin typeface="Cambria" panose="02040503050406030204" pitchFamily="18" charset="0"/>
              </a:rPr>
              <a:t>UltraScale</a:t>
            </a:r>
            <a:r>
              <a:rPr lang="en-US" sz="2400" dirty="0">
                <a:solidFill>
                  <a:srgbClr val="C00000"/>
                </a:solidFill>
                <a:latin typeface="Cambria" panose="02040503050406030204" pitchFamily="18" charset="0"/>
              </a:rPr>
              <a:t> 95)</a:t>
            </a:r>
          </a:p>
          <a:p>
            <a:pPr marL="365760" lvl="1" indent="-457200">
              <a:lnSpc>
                <a:spcPct val="90000"/>
              </a:lnSpc>
              <a:spcBef>
                <a:spcPts val="400"/>
              </a:spcBef>
              <a:buFont typeface="+mj-lt"/>
              <a:buAutoNum type="arabicPeriod"/>
            </a:pPr>
            <a:r>
              <a:rPr lang="en-US" sz="2400" b="1" dirty="0">
                <a:solidFill>
                  <a:schemeClr val="accent6">
                    <a:lumMod val="75000"/>
                  </a:schemeClr>
                </a:solidFill>
                <a:latin typeface="Cambria" panose="02040503050406030204" pitchFamily="18" charset="0"/>
              </a:rPr>
              <a:t>LPDDR4:</a:t>
            </a:r>
            <a:r>
              <a:rPr lang="en-US" sz="2400" dirty="0">
                <a:solidFill>
                  <a:schemeClr val="accent6">
                    <a:lumMod val="75000"/>
                  </a:schemeClr>
                </a:solidFill>
                <a:latin typeface="Cambria" panose="02040503050406030204" pitchFamily="18" charset="0"/>
              </a:rPr>
              <a:t> In-house testing hardware for LPDDR4 chips</a:t>
            </a:r>
          </a:p>
          <a:p>
            <a:pPr lvl="1">
              <a:lnSpc>
                <a:spcPct val="90000"/>
              </a:lnSpc>
              <a:spcBef>
                <a:spcPts val="400"/>
              </a:spcBef>
            </a:pPr>
            <a:endParaRPr lang="en-US" sz="1100" dirty="0">
              <a:solidFill>
                <a:schemeClr val="accent6">
                  <a:lumMod val="75000"/>
                </a:schemeClr>
              </a:solidFill>
              <a:latin typeface="Cambria" panose="02040503050406030204" pitchFamily="18" charset="0"/>
            </a:endParaRPr>
          </a:p>
          <a:p>
            <a:pPr>
              <a:lnSpc>
                <a:spcPct val="90000"/>
              </a:lnSpc>
              <a:spcBef>
                <a:spcPts val="400"/>
              </a:spcBef>
            </a:pPr>
            <a:r>
              <a:rPr lang="en-US" sz="2600" dirty="0">
                <a:latin typeface="Cambria" panose="02040503050406030204" pitchFamily="18" charset="0"/>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r>
              <a:rPr lang="en-US" b="1" dirty="0">
                <a:latin typeface="Cambria" panose="02040503050406030204" pitchFamily="18" charset="0"/>
              </a:rPr>
              <a:t>DDR4 DRAM testing infrastructure</a:t>
            </a:r>
            <a:endParaRPr lang="en-US" dirty="0"/>
          </a:p>
        </p:txBody>
      </p:sp>
    </p:spTree>
    <p:extLst>
      <p:ext uri="{BB962C8B-B14F-4D97-AF65-F5344CB8AC3E}">
        <p14:creationId xmlns:p14="http://schemas.microsoft.com/office/powerpoint/2010/main" val="302869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lvl="0">
              <a:lnSpc>
                <a:spcPct val="90000"/>
              </a:lnSpc>
              <a:spcBef>
                <a:spcPts val="400"/>
              </a:spcBef>
            </a:pPr>
            <a:r>
              <a:rPr lang="en-US" sz="2700" b="1" dirty="0">
                <a:latin typeface="Cambria" panose="02040503050406030204" pitchFamily="18" charset="0"/>
              </a:rPr>
              <a:t>1580</a:t>
            </a:r>
            <a:r>
              <a:rPr lang="en-US" sz="2700" dirty="0">
                <a:latin typeface="Cambria" panose="02040503050406030204" pitchFamily="18" charset="0"/>
              </a:rPr>
              <a:t> total DRAM chips tested from </a:t>
            </a:r>
            <a:r>
              <a:rPr lang="en-US" sz="2700" b="1" dirty="0">
                <a:latin typeface="Cambria" panose="02040503050406030204" pitchFamily="18" charset="0"/>
              </a:rPr>
              <a:t>300</a:t>
            </a:r>
            <a:r>
              <a:rPr lang="en-US" sz="2700" dirty="0">
                <a:latin typeface="Cambria" panose="02040503050406030204" pitchFamily="18" charset="0"/>
              </a:rPr>
              <a:t> DRAM modules</a:t>
            </a:r>
          </a:p>
          <a:p>
            <a:pPr marL="274320" lvl="0" indent="-274320">
              <a:lnSpc>
                <a:spcPct val="90000"/>
              </a:lnSpc>
              <a:spcBef>
                <a:spcPts val="400"/>
              </a:spcBef>
              <a:buFont typeface="Arial" panose="020B0604020202020204" pitchFamily="34" charset="0"/>
              <a:buChar char="•"/>
            </a:pPr>
            <a:r>
              <a:rPr lang="en-US" sz="2300" b="1" dirty="0">
                <a:solidFill>
                  <a:schemeClr val="accent2">
                    <a:lumMod val="75000"/>
                  </a:schemeClr>
                </a:solidFill>
                <a:latin typeface="Cambria" panose="02040503050406030204" pitchFamily="18" charset="0"/>
              </a:rPr>
              <a:t>Three</a:t>
            </a:r>
            <a:r>
              <a:rPr lang="en-US" sz="2300" dirty="0">
                <a:solidFill>
                  <a:schemeClr val="accent2">
                    <a:lumMod val="75000"/>
                  </a:schemeClr>
                </a:solidFill>
                <a:latin typeface="Cambria" panose="02040503050406030204" pitchFamily="18" charset="0"/>
              </a:rPr>
              <a:t> major DRAM manufacturers {A, B, C}</a:t>
            </a:r>
          </a:p>
          <a:p>
            <a:pPr marL="274320" lvl="0" indent="-274320">
              <a:lnSpc>
                <a:spcPct val="90000"/>
              </a:lnSpc>
              <a:buFont typeface="Arial" panose="020B0604020202020204" pitchFamily="34" charset="0"/>
              <a:buChar char="•"/>
            </a:pPr>
            <a:r>
              <a:rPr lang="en-US" sz="2300" b="1" dirty="0">
                <a:solidFill>
                  <a:schemeClr val="accent6">
                    <a:lumMod val="75000"/>
                  </a:schemeClr>
                </a:solidFill>
                <a:latin typeface="Cambria" panose="02040503050406030204" pitchFamily="18" charset="0"/>
              </a:rPr>
              <a:t>Three</a:t>
            </a:r>
            <a:r>
              <a:rPr lang="en-US" sz="2300" dirty="0">
                <a:solidFill>
                  <a:schemeClr val="accent6">
                    <a:lumMod val="75000"/>
                  </a:schemeClr>
                </a:solidFill>
                <a:latin typeface="Cambria" panose="02040503050406030204" pitchFamily="18" charset="0"/>
              </a:rPr>
              <a:t> DRAM </a:t>
            </a:r>
            <a:r>
              <a:rPr lang="en-US" sz="2300" i="1" dirty="0">
                <a:solidFill>
                  <a:schemeClr val="accent6">
                    <a:lumMod val="75000"/>
                  </a:schemeClr>
                </a:solidFill>
                <a:latin typeface="Cambria" panose="02040503050406030204" pitchFamily="18" charset="0"/>
              </a:rPr>
              <a:t>types </a:t>
            </a:r>
            <a:r>
              <a:rPr lang="en-US" sz="2300" dirty="0">
                <a:solidFill>
                  <a:schemeClr val="accent6">
                    <a:lumMod val="75000"/>
                  </a:schemeClr>
                </a:solidFill>
                <a:latin typeface="Cambria" panose="02040503050406030204" pitchFamily="18" charset="0"/>
              </a:rPr>
              <a:t>or</a:t>
            </a:r>
            <a:r>
              <a:rPr lang="en-US" sz="2300" i="1" dirty="0">
                <a:solidFill>
                  <a:schemeClr val="accent6">
                    <a:lumMod val="75000"/>
                  </a:schemeClr>
                </a:solidFill>
                <a:latin typeface="Cambria" panose="02040503050406030204" pitchFamily="18" charset="0"/>
              </a:rPr>
              <a:t> standards</a:t>
            </a:r>
            <a:r>
              <a:rPr lang="en-US" sz="2300" dirty="0">
                <a:solidFill>
                  <a:schemeClr val="accent6">
                    <a:lumMod val="75000"/>
                  </a:schemeClr>
                </a:solidFill>
                <a:latin typeface="Cambria" panose="02040503050406030204" pitchFamily="18" charset="0"/>
              </a:rPr>
              <a:t> {DDR3, DDR4, LPDDR4}</a:t>
            </a:r>
          </a:p>
          <a:p>
            <a:pPr marL="731520" lvl="1" indent="-274320">
              <a:lnSpc>
                <a:spcPct val="90000"/>
              </a:lnSpc>
              <a:buFont typeface="Arial" panose="020B0604020202020204" pitchFamily="34" charset="0"/>
              <a:buChar char="•"/>
            </a:pPr>
            <a:r>
              <a:rPr lang="en-US" dirty="0">
                <a:latin typeface="Cambria" panose="02040503050406030204" pitchFamily="18" charset="0"/>
              </a:rPr>
              <a:t>LPDDR4 chips we test implement on-die ECC</a:t>
            </a:r>
          </a:p>
          <a:p>
            <a:pPr marL="274320" lvl="0" indent="-274320">
              <a:lnSpc>
                <a:spcPct val="90000"/>
              </a:lnSpc>
              <a:buFont typeface="Arial" panose="020B0604020202020204" pitchFamily="34" charset="0"/>
              <a:buChar char="•"/>
            </a:pPr>
            <a:r>
              <a:rPr lang="en-US" sz="2300" b="1" dirty="0">
                <a:solidFill>
                  <a:schemeClr val="accent5">
                    <a:lumMod val="75000"/>
                  </a:schemeClr>
                </a:solidFill>
                <a:latin typeface="Cambria" panose="02040503050406030204" pitchFamily="18" charset="0"/>
              </a:rPr>
              <a:t>Two</a:t>
            </a:r>
            <a:r>
              <a:rPr lang="en-US" sz="2300" dirty="0">
                <a:solidFill>
                  <a:schemeClr val="accent5">
                    <a:lumMod val="75000"/>
                  </a:schemeClr>
                </a:solidFill>
                <a:latin typeface="Cambria" panose="02040503050406030204" pitchFamily="18" charset="0"/>
              </a:rPr>
              <a:t> technology nodes per DRAM type {old/new, 1x/1y}</a:t>
            </a:r>
          </a:p>
          <a:p>
            <a:pPr marL="731520" lvl="1" indent="-274320">
              <a:lnSpc>
                <a:spcPct val="90000"/>
              </a:lnSpc>
              <a:buFont typeface="Arial" panose="020B0604020202020204" pitchFamily="34" charset="0"/>
              <a:buChar char="•"/>
            </a:pPr>
            <a:r>
              <a:rPr lang="en-US" dirty="0">
                <a:latin typeface="Cambria" panose="02040503050406030204" pitchFamily="18" charset="0"/>
              </a:rPr>
              <a:t>Categorized based on manufacturing date, datasheet publication date, purchase date, and characterization results</a:t>
            </a:r>
          </a:p>
          <a:p>
            <a:pPr>
              <a:lnSpc>
                <a:spcPct val="90000"/>
              </a:lnSpc>
              <a:spcBef>
                <a:spcPts val="400"/>
              </a:spcBef>
            </a:pPr>
            <a:r>
              <a:rPr lang="en-US" sz="2300" b="1" dirty="0">
                <a:solidFill>
                  <a:srgbClr val="7030A0"/>
                </a:solidFill>
                <a:latin typeface="Cambria" panose="02040503050406030204" pitchFamily="18" charset="0"/>
              </a:rPr>
              <a:t>Type-node: </a:t>
            </a:r>
            <a:r>
              <a:rPr lang="en-US" sz="2300" dirty="0">
                <a:solidFill>
                  <a:srgbClr val="7030A0"/>
                </a:solidFill>
                <a:latin typeface="Cambria" panose="02040503050406030204" pitchFamily="18" charset="0"/>
              </a:rPr>
              <a:t>configuration describing a chip’s type and technology node generation: </a:t>
            </a:r>
            <a:r>
              <a:rPr lang="en-US" sz="2300" b="1" dirty="0">
                <a:solidFill>
                  <a:srgbClr val="7030A0"/>
                </a:solidFill>
                <a:latin typeface="Cambria" panose="02040503050406030204" pitchFamily="18" charset="0"/>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7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20535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latin typeface="Cambria" panose="02040503050406030204" pitchFamily="18" charset="0"/>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algn="ctr"/>
              <a:r>
                <a:rPr lang="en-US" b="1" i="1" dirty="0">
                  <a:solidFill>
                    <a:srgbClr val="C00000"/>
                  </a:solidFill>
                  <a:latin typeface="Cambria" panose="02040503050406030204" pitchFamily="18" charset="0"/>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r>
              <a:rPr lang="en-US" sz="2400" dirty="0">
                <a:latin typeface="Cambria" panose="02040503050406030204" pitchFamily="18" charset="0"/>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r>
                <a:rPr lang="en-US" sz="1600" dirty="0">
                  <a:latin typeface="Cambria" panose="02040503050406030204" pitchFamily="18" charset="0"/>
                </a:rPr>
                <a:t>Disable refresh to </a:t>
              </a:r>
              <a:r>
                <a:rPr lang="en-US" sz="1600" b="1" dirty="0">
                  <a:solidFill>
                    <a:srgbClr val="538234"/>
                  </a:solidFill>
                  <a:latin typeface="Cambria" panose="02040503050406030204" pitchFamily="18" charset="0"/>
                </a:rPr>
                <a:t>prevent interruptions</a:t>
              </a:r>
              <a:r>
                <a:rPr lang="en-US" sz="1600" dirty="0">
                  <a:solidFill>
                    <a:srgbClr val="538234"/>
                  </a:solidFill>
                  <a:latin typeface="Cambria" panose="02040503050406030204" pitchFamily="18" charset="0"/>
                </a:rPr>
                <a:t> </a:t>
              </a:r>
              <a:r>
                <a:rPr lang="en-US" sz="1600" dirty="0">
                  <a:latin typeface="Cambria" panose="02040503050406030204" pitchFamily="18" charset="0"/>
                </a:rPr>
                <a:t>in the core loop of our test </a:t>
              </a:r>
              <a:r>
                <a:rPr lang="en-US" sz="1600" b="1" dirty="0">
                  <a:solidFill>
                    <a:schemeClr val="accent5">
                      <a:lumMod val="75000"/>
                    </a:schemeClr>
                  </a:solidFill>
                  <a:latin typeface="Cambria" panose="02040503050406030204" pitchFamily="18" charset="0"/>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r>
                <a:rPr lang="en-US" sz="1600" dirty="0">
                  <a:latin typeface="Cambria" panose="02040503050406030204" pitchFamily="18" charset="0"/>
                </a:rPr>
                <a:t>Induce </a:t>
              </a:r>
              <a:r>
                <a:rPr lang="en-US" sz="1600" dirty="0" err="1">
                  <a:latin typeface="Cambria" panose="02040503050406030204" pitchFamily="18" charset="0"/>
                </a:rPr>
                <a:t>RowHammer</a:t>
              </a:r>
              <a:r>
                <a:rPr lang="en-US" sz="1600" dirty="0">
                  <a:latin typeface="Cambria" panose="02040503050406030204" pitchFamily="18" charset="0"/>
                </a:rPr>
                <a:t> bit flips on a </a:t>
              </a:r>
              <a:r>
                <a:rPr lang="en-US" sz="1600" b="1" dirty="0">
                  <a:solidFill>
                    <a:srgbClr val="538234"/>
                  </a:solidFill>
                  <a:latin typeface="Cambria" panose="02040503050406030204" pitchFamily="18" charset="0"/>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60620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367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latin typeface="Cambria" panose="02040503050406030204" pitchFamily="18" charset="0"/>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algn="ctr"/>
              <a:r>
                <a:rPr lang="en-US" b="1" i="1" dirty="0">
                  <a:solidFill>
                    <a:srgbClr val="C00000"/>
                  </a:solidFill>
                  <a:latin typeface="Cambria" panose="02040503050406030204" pitchFamily="18" charset="0"/>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chemeClr val="accent6">
                      <a:lumMod val="50000"/>
                    </a:schemeClr>
                  </a:solidFill>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chemeClr val="accent6">
                      <a:lumMod val="50000"/>
                    </a:schemeClr>
                  </a:solidFill>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algn="ctr"/>
              <a:r>
                <a:rPr lang="en-US" b="1" i="1" dirty="0">
                  <a:solidFill>
                    <a:srgbClr val="C00000"/>
                  </a:solidFill>
                  <a:latin typeface="Cambria" panose="02040503050406030204" pitchFamily="18" charset="0"/>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algn="ctr"/>
              <a:r>
                <a:rPr lang="en-US" b="1" i="1" dirty="0">
                  <a:solidFill>
                    <a:srgbClr val="C00000"/>
                  </a:solidFill>
                  <a:latin typeface="Cambria" panose="02040503050406030204" pitchFamily="18" charset="0"/>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algn="ctr"/>
              <a:r>
                <a:rPr lang="en-US" b="1" i="1" dirty="0">
                  <a:solidFill>
                    <a:srgbClr val="C00000"/>
                  </a:solidFill>
                  <a:latin typeface="Cambria" panose="02040503050406030204" pitchFamily="18" charset="0"/>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algn="ctr"/>
              <a:r>
                <a:rPr lang="en-US" b="1" i="1" dirty="0">
                  <a:solidFill>
                    <a:srgbClr val="C00000"/>
                  </a:solidFill>
                  <a:latin typeface="Cambria" panose="02040503050406030204" pitchFamily="18" charset="0"/>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algn="ctr"/>
              <a:r>
                <a:rPr lang="en-US" b="1" i="1" dirty="0">
                  <a:solidFill>
                    <a:schemeClr val="accent2"/>
                  </a:solidFill>
                  <a:latin typeface="Cambria" panose="02040503050406030204" pitchFamily="18" charset="0"/>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r>
              <a:rPr lang="en-US" sz="1600" dirty="0">
                <a:latin typeface="Cambria" panose="02040503050406030204" pitchFamily="18" charset="0"/>
              </a:rPr>
              <a:t>Core test loop where we alternate accesses to adjacent rows</a:t>
            </a:r>
            <a:endParaRPr lang="en-US" sz="1600" b="1" dirty="0">
              <a:latin typeface="Cambria" panose="02040503050406030204" pitchFamily="18" charset="0"/>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r>
                <a:rPr lang="en-US" sz="1600" dirty="0">
                  <a:latin typeface="Cambria" panose="02040503050406030204" pitchFamily="18" charset="0"/>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r>
                <a:rPr lang="en-US" sz="1600" dirty="0">
                  <a:latin typeface="Cambria" panose="02040503050406030204" pitchFamily="18" charset="0"/>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r>
                <a:rPr lang="en-US" sz="1600" dirty="0">
                  <a:latin typeface="Cambria" panose="02040503050406030204" pitchFamily="18" charset="0"/>
                </a:rPr>
                <a:t>Disable refresh to </a:t>
              </a:r>
              <a:r>
                <a:rPr lang="en-US" sz="1600" b="1" dirty="0">
                  <a:solidFill>
                    <a:srgbClr val="538234"/>
                  </a:solidFill>
                  <a:latin typeface="Cambria" panose="02040503050406030204" pitchFamily="18" charset="0"/>
                </a:rPr>
                <a:t>prevent interruptions</a:t>
              </a:r>
              <a:r>
                <a:rPr lang="en-US" sz="1600" dirty="0">
                  <a:latin typeface="Cambria" panose="02040503050406030204" pitchFamily="18" charset="0"/>
                </a:rPr>
                <a:t> in the core loop of our test </a:t>
              </a:r>
              <a:r>
                <a:rPr lang="en-US" sz="1600" b="1" dirty="0">
                  <a:solidFill>
                    <a:schemeClr val="accent5">
                      <a:lumMod val="75000"/>
                    </a:schemeClr>
                  </a:solidFill>
                  <a:latin typeface="Cambria" panose="02040503050406030204" pitchFamily="18" charset="0"/>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r>
                <a:rPr lang="en-US" sz="1600" dirty="0">
                  <a:latin typeface="Cambria" panose="02040503050406030204" pitchFamily="18" charset="0"/>
                </a:rPr>
                <a:t>Induce </a:t>
              </a:r>
              <a:r>
                <a:rPr lang="en-US" sz="1600" dirty="0" err="1">
                  <a:latin typeface="Cambria" panose="02040503050406030204" pitchFamily="18" charset="0"/>
                </a:rPr>
                <a:t>RowHammer</a:t>
              </a:r>
              <a:r>
                <a:rPr lang="en-US" sz="1600" dirty="0">
                  <a:latin typeface="Cambria" panose="02040503050406030204" pitchFamily="18" charset="0"/>
                </a:rPr>
                <a:t> bit flips on a </a:t>
              </a:r>
              <a:r>
                <a:rPr lang="en-US" sz="1600" b="1" dirty="0">
                  <a:solidFill>
                    <a:srgbClr val="538234"/>
                  </a:solidFill>
                  <a:latin typeface="Cambria" panose="02040503050406030204" pitchFamily="18" charset="0"/>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r>
                <a:rPr lang="en-US" sz="1600" b="1" dirty="0">
                  <a:solidFill>
                    <a:srgbClr val="002060"/>
                  </a:solidFill>
                  <a:latin typeface="Cambria" panose="02040503050406030204" pitchFamily="18" charset="0"/>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210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152094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39026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algn="ctr"/>
            <a:endParaRPr lang="en-US" sz="1050" b="1" dirty="0">
              <a:latin typeface="Cambria" panose="02040503050406030204" pitchFamily="18" charset="0"/>
            </a:endParaRPr>
          </a:p>
          <a:p>
            <a:pPr algn="ctr"/>
            <a:r>
              <a:rPr lang="en-US" sz="2300" b="1" dirty="0">
                <a:latin typeface="Cambria" panose="02040503050406030204" pitchFamily="18" charset="0"/>
              </a:rPr>
              <a:t>Newer DRAM chips are more vulnerable to </a:t>
            </a:r>
            <a:r>
              <a:rPr lang="en-US" sz="2300" b="1" dirty="0" err="1">
                <a:latin typeface="Cambria" panose="02040503050406030204" pitchFamily="18" charset="0"/>
              </a:rPr>
              <a:t>RowHammer</a:t>
            </a:r>
            <a:endParaRPr lang="en-US" sz="2300" b="1" dirty="0">
              <a:latin typeface="Cambria" panose="02040503050406030204" pitchFamily="18" charset="0"/>
            </a:endParaRPr>
          </a:p>
          <a:p>
            <a:pPr algn="ctr"/>
            <a:endParaRPr lang="en-US" sz="1050" dirty="0">
              <a:latin typeface="Cambria" panose="02040503050406030204" pitchFamily="18" charset="0"/>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r>
              <a:rPr lang="en-US" sz="2300" i="1" dirty="0">
                <a:solidFill>
                  <a:srgbClr val="C00000"/>
                </a:solidFill>
                <a:latin typeface="Cambria" panose="02040503050406030204" pitchFamily="18" charset="0"/>
              </a:rPr>
              <a:t>Q. Can we induce </a:t>
            </a:r>
            <a:r>
              <a:rPr lang="en-US" sz="2300" i="1" dirty="0" err="1">
                <a:solidFill>
                  <a:srgbClr val="C00000"/>
                </a:solidFill>
                <a:latin typeface="Cambria" panose="02040503050406030204" pitchFamily="18" charset="0"/>
              </a:rPr>
              <a:t>RowHammer</a:t>
            </a:r>
            <a:r>
              <a:rPr lang="en-US" sz="2300" i="1" dirty="0">
                <a:solidFill>
                  <a:srgbClr val="C00000"/>
                </a:solidFill>
                <a:latin typeface="Cambria" panose="02040503050406030204" pitchFamily="18" charset="0"/>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r>
              <a:rPr lang="en-US" sz="2600" b="1" dirty="0">
                <a:solidFill>
                  <a:schemeClr val="accent5">
                    <a:lumMod val="75000"/>
                  </a:schemeClr>
                </a:solidFill>
                <a:latin typeface="Cambria" panose="02040503050406030204" pitchFamily="18" charset="0"/>
              </a:rPr>
              <a:t>All chips are vulnerable, except many DDR3 chips </a:t>
            </a:r>
          </a:p>
          <a:p>
            <a:pPr marL="342900" indent="-342900">
              <a:buFont typeface="Arial" panose="020B0604020202020204" pitchFamily="34" charset="0"/>
              <a:buChar char="•"/>
            </a:pPr>
            <a:endParaRPr lang="en-US" sz="2300" dirty="0">
              <a:latin typeface="Cambria" panose="02040503050406030204" pitchFamily="18" charset="0"/>
            </a:endParaRPr>
          </a:p>
          <a:p>
            <a:pPr marL="68580" indent="-251460">
              <a:buFont typeface="Arial" panose="020B0604020202020204" pitchFamily="34" charset="0"/>
              <a:buChar char="•"/>
            </a:pPr>
            <a:r>
              <a:rPr lang="en-US" sz="2300" dirty="0">
                <a:latin typeface="Cambria" panose="02040503050406030204" pitchFamily="18" charset="0"/>
              </a:rPr>
              <a:t>A total of 1320 out of all 1580 chips </a:t>
            </a:r>
            <a:r>
              <a:rPr lang="en-US" sz="2300" b="1" dirty="0">
                <a:solidFill>
                  <a:srgbClr val="C00000"/>
                </a:solidFill>
                <a:latin typeface="Cambria" panose="02040503050406030204" pitchFamily="18" charset="0"/>
              </a:rPr>
              <a:t>(84%) </a:t>
            </a:r>
            <a:r>
              <a:rPr lang="en-US" sz="2300" dirty="0">
                <a:latin typeface="Cambria" panose="02040503050406030204" pitchFamily="18" charset="0"/>
              </a:rPr>
              <a:t>are vulnerable</a:t>
            </a:r>
          </a:p>
          <a:p>
            <a:pPr marL="68580" indent="-251460">
              <a:buFont typeface="Arial" panose="020B0604020202020204" pitchFamily="34" charset="0"/>
              <a:buChar char="•"/>
            </a:pPr>
            <a:endParaRPr lang="en-US" sz="2300" dirty="0">
              <a:latin typeface="Cambria" panose="02040503050406030204" pitchFamily="18" charset="0"/>
            </a:endParaRPr>
          </a:p>
          <a:p>
            <a:pPr marL="68580" indent="-251460">
              <a:buFont typeface="Arial" panose="020B0604020202020204" pitchFamily="34" charset="0"/>
              <a:buChar char="•"/>
            </a:pPr>
            <a:r>
              <a:rPr lang="en-US" sz="2300" dirty="0">
                <a:latin typeface="Cambria" panose="02040503050406030204" pitchFamily="18" charset="0"/>
              </a:rPr>
              <a:t>Within </a:t>
            </a:r>
            <a:r>
              <a:rPr lang="en-US" sz="2300" b="1" dirty="0">
                <a:solidFill>
                  <a:schemeClr val="accent5">
                    <a:lumMod val="75000"/>
                  </a:schemeClr>
                </a:solidFill>
                <a:latin typeface="Cambria" panose="02040503050406030204" pitchFamily="18" charset="0"/>
              </a:rPr>
              <a:t>DDR3-old</a:t>
            </a:r>
            <a:r>
              <a:rPr lang="en-US" sz="2300" dirty="0">
                <a:latin typeface="Cambria" panose="02040503050406030204" pitchFamily="18" charset="0"/>
              </a:rPr>
              <a:t> chips, </a:t>
            </a:r>
            <a:r>
              <a:rPr lang="en-US" sz="2300" b="1" dirty="0">
                <a:solidFill>
                  <a:srgbClr val="538234"/>
                </a:solidFill>
                <a:latin typeface="Cambria" panose="02040503050406030204" pitchFamily="18" charset="0"/>
              </a:rPr>
              <a:t>only 12%</a:t>
            </a:r>
            <a:r>
              <a:rPr lang="en-US" sz="2300" dirty="0">
                <a:latin typeface="Cambria" panose="02040503050406030204" pitchFamily="18" charset="0"/>
              </a:rPr>
              <a:t> of chips (24/204) are vulnerable</a:t>
            </a:r>
          </a:p>
          <a:p>
            <a:pPr marL="68580" indent="-251460">
              <a:buFont typeface="Arial" panose="020B0604020202020204" pitchFamily="34" charset="0"/>
              <a:buChar char="•"/>
            </a:pPr>
            <a:endParaRPr lang="en-US" sz="2300" dirty="0">
              <a:latin typeface="Cambria" panose="02040503050406030204" pitchFamily="18" charset="0"/>
            </a:endParaRPr>
          </a:p>
          <a:p>
            <a:pPr marL="68580" indent="-251460">
              <a:buFont typeface="Arial" panose="020B0604020202020204" pitchFamily="34" charset="0"/>
              <a:buChar char="•"/>
            </a:pPr>
            <a:r>
              <a:rPr lang="en-US" sz="2300" dirty="0">
                <a:latin typeface="Cambria" panose="02040503050406030204" pitchFamily="18" charset="0"/>
              </a:rPr>
              <a:t>Within </a:t>
            </a:r>
            <a:r>
              <a:rPr lang="en-US" sz="2300" b="1" dirty="0">
                <a:solidFill>
                  <a:schemeClr val="accent5">
                    <a:lumMod val="75000"/>
                  </a:schemeClr>
                </a:solidFill>
                <a:latin typeface="Cambria" panose="02040503050406030204" pitchFamily="18" charset="0"/>
              </a:rPr>
              <a:t>DDR3-new</a:t>
            </a:r>
            <a:r>
              <a:rPr lang="en-US" sz="2300" dirty="0">
                <a:latin typeface="Cambria" panose="02040503050406030204" pitchFamily="18" charset="0"/>
              </a:rPr>
              <a:t> chips, </a:t>
            </a:r>
            <a:r>
              <a:rPr lang="en-US" sz="2300" b="1" dirty="0">
                <a:solidFill>
                  <a:srgbClr val="C00000"/>
                </a:solidFill>
                <a:latin typeface="Cambria" panose="02040503050406030204" pitchFamily="18" charset="0"/>
              </a:rPr>
              <a:t>65%</a:t>
            </a:r>
            <a:r>
              <a:rPr lang="en-US" sz="2300" dirty="0">
                <a:latin typeface="Cambria" panose="02040503050406030204" pitchFamily="18" charset="0"/>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algn="ctr"/>
            <a:r>
              <a:rPr lang="en-US" sz="2000" dirty="0">
                <a:latin typeface="Cambria" panose="02040503050406030204" pitchFamily="18" charset="0"/>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30987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r>
              <a:rPr lang="en-US" sz="2200" i="1" dirty="0">
                <a:solidFill>
                  <a:srgbClr val="C00000"/>
                </a:solidFill>
                <a:latin typeface="Cambria" panose="02040503050406030204" pitchFamily="18" charset="0"/>
              </a:rPr>
              <a:t>Q. Are some data patterns more effective in inducing </a:t>
            </a:r>
            <a:r>
              <a:rPr lang="en-US" sz="2200" i="1" dirty="0" err="1">
                <a:solidFill>
                  <a:srgbClr val="C00000"/>
                </a:solidFill>
                <a:latin typeface="Cambria" panose="02040503050406030204" pitchFamily="18" charset="0"/>
              </a:rPr>
              <a:t>RowHammer</a:t>
            </a:r>
            <a:r>
              <a:rPr lang="en-US" sz="2200" i="1" dirty="0">
                <a:solidFill>
                  <a:srgbClr val="C00000"/>
                </a:solidFill>
                <a:latin typeface="Cambria" panose="02040503050406030204" pitchFamily="18" charset="0"/>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mbria" panose="02040503050406030204" pitchFamily="18" charset="0"/>
                <a:ea typeface="Cambria" charset="0"/>
                <a:cs typeface="Cambria" charset="0"/>
              </a:rPr>
              <a:t>We test </a:t>
            </a:r>
            <a:r>
              <a:rPr lang="en-US" sz="2400" b="1" dirty="0">
                <a:solidFill>
                  <a:schemeClr val="accent2">
                    <a:lumMod val="75000"/>
                  </a:schemeClr>
                </a:solidFill>
                <a:latin typeface="Cambria" panose="02040503050406030204" pitchFamily="18" charset="0"/>
                <a:ea typeface="Cambria" charset="0"/>
                <a:cs typeface="Cambria" charset="0"/>
              </a:rPr>
              <a:t>several data patterns</a:t>
            </a:r>
            <a:r>
              <a:rPr lang="en-US" sz="2400" dirty="0">
                <a:solidFill>
                  <a:schemeClr val="accent2">
                    <a:lumMod val="75000"/>
                  </a:schemeClr>
                </a:solidFill>
                <a:latin typeface="Cambria" panose="02040503050406030204" pitchFamily="18" charset="0"/>
                <a:ea typeface="Cambria" charset="0"/>
                <a:cs typeface="Cambria" charset="0"/>
              </a:rPr>
              <a:t> </a:t>
            </a:r>
            <a:r>
              <a:rPr lang="en-US" sz="2400" dirty="0">
                <a:latin typeface="Cambria" panose="02040503050406030204" pitchFamily="18" charset="0"/>
                <a:ea typeface="Cambria" charset="0"/>
                <a:cs typeface="Cambria" charset="0"/>
              </a:rPr>
              <a:t>typically examined in prior work to identify the worst-case data pattern </a:t>
            </a:r>
          </a:p>
          <a:p>
            <a:pPr marL="342900" indent="-342900">
              <a:buFont typeface="Arial" panose="020B0604020202020204" pitchFamily="34" charset="0"/>
              <a:buChar char="•"/>
            </a:pPr>
            <a:endParaRPr lang="en-US" sz="2400" b="1" dirty="0">
              <a:latin typeface="Cambria" panose="02040503050406030204" pitchFamily="18" charset="0"/>
              <a:ea typeface="Cambria" charset="0"/>
              <a:cs typeface="Cambria" charset="0"/>
            </a:endParaRPr>
          </a:p>
          <a:p>
            <a:pPr marL="342900" indent="-342900">
              <a:buFont typeface="Arial" panose="020B0604020202020204" pitchFamily="34" charset="0"/>
              <a:buChar char="•"/>
            </a:pPr>
            <a:endParaRPr lang="en-US" sz="2400" b="1" dirty="0">
              <a:latin typeface="Cambria" panose="02040503050406030204" pitchFamily="18" charset="0"/>
              <a:ea typeface="Cambria" charset="0"/>
              <a:cs typeface="Cambria" charset="0"/>
            </a:endParaRPr>
          </a:p>
          <a:p>
            <a:pPr marL="342900" indent="-342900">
              <a:buFont typeface="Arial" panose="020B0604020202020204" pitchFamily="34" charset="0"/>
              <a:buChar char="•"/>
            </a:pPr>
            <a:r>
              <a:rPr lang="en-US" sz="2400" dirty="0">
                <a:latin typeface="Cambria" panose="02040503050406030204" pitchFamily="18" charset="0"/>
              </a:rPr>
              <a:t>The worst-case data pattern is </a:t>
            </a:r>
            <a:r>
              <a:rPr lang="en-US" sz="2400" b="1" dirty="0">
                <a:solidFill>
                  <a:srgbClr val="538234"/>
                </a:solidFill>
                <a:latin typeface="Cambria" panose="02040503050406030204" pitchFamily="18" charset="0"/>
              </a:rPr>
              <a:t>consistent across chips </a:t>
            </a:r>
            <a:r>
              <a:rPr lang="en-US" sz="2400" dirty="0">
                <a:latin typeface="Cambria" panose="02040503050406030204" pitchFamily="18" charset="0"/>
              </a:rPr>
              <a:t>of the same manufacturer and DRAM type-node configuration</a:t>
            </a:r>
            <a:endParaRPr lang="en-US" sz="2400" b="1" dirty="0">
              <a:latin typeface="Cambria" panose="02040503050406030204" pitchFamily="18" charset="0"/>
              <a:ea typeface="Cambria" charset="0"/>
              <a:cs typeface="Cambria" charset="0"/>
            </a:endParaRPr>
          </a:p>
          <a:p>
            <a:pPr marL="342900" indent="-342900">
              <a:buFont typeface="Arial" panose="020B0604020202020204" pitchFamily="34" charset="0"/>
              <a:buChar char="•"/>
            </a:pPr>
            <a:endParaRPr lang="en-US" sz="2400" b="1" dirty="0">
              <a:latin typeface="Cambria" panose="02040503050406030204" pitchFamily="18" charset="0"/>
              <a:ea typeface="Cambria" charset="0"/>
              <a:cs typeface="Cambria" charset="0"/>
            </a:endParaRPr>
          </a:p>
          <a:p>
            <a:pPr marL="342900" indent="-342900">
              <a:buFont typeface="Arial" panose="020B0604020202020204" pitchFamily="34" charset="0"/>
              <a:buChar char="•"/>
            </a:pPr>
            <a:endParaRPr lang="en-US" sz="2400" b="1" dirty="0">
              <a:latin typeface="Cambria" panose="02040503050406030204" pitchFamily="18" charset="0"/>
              <a:ea typeface="Cambria" charset="0"/>
              <a:cs typeface="Cambria" charset="0"/>
            </a:endParaRPr>
          </a:p>
          <a:p>
            <a:pPr marL="342900" indent="-342900">
              <a:buFont typeface="Arial" panose="020B0604020202020204" pitchFamily="34" charset="0"/>
              <a:buChar char="•"/>
            </a:pPr>
            <a:r>
              <a:rPr lang="en-US" sz="2400" dirty="0">
                <a:latin typeface="Cambria" panose="02040503050406030204" pitchFamily="18" charset="0"/>
                <a:ea typeface="Cambria" charset="0"/>
                <a:cs typeface="Cambria" charset="0"/>
              </a:rPr>
              <a:t>We use the </a:t>
            </a:r>
            <a:r>
              <a:rPr lang="en-US" sz="2400" b="1" dirty="0">
                <a:solidFill>
                  <a:schemeClr val="accent5">
                    <a:lumMod val="75000"/>
                  </a:schemeClr>
                </a:solidFill>
                <a:latin typeface="Cambria" panose="02040503050406030204" pitchFamily="18" charset="0"/>
                <a:ea typeface="Cambria" charset="0"/>
                <a:cs typeface="Cambria" charset="0"/>
              </a:rPr>
              <a:t>worst-case data pattern </a:t>
            </a:r>
            <a:r>
              <a:rPr lang="en-US" sz="2400" dirty="0">
                <a:latin typeface="Cambria" panose="02040503050406030204" pitchFamily="18" charset="0"/>
                <a:ea typeface="Cambria" charset="0"/>
                <a:cs typeface="Cambria" charset="0"/>
              </a:rPr>
              <a:t>per DRAM chip to characterize each chip at </a:t>
            </a:r>
            <a:r>
              <a:rPr lang="en-US" sz="2400" b="1" dirty="0">
                <a:solidFill>
                  <a:schemeClr val="accent5">
                    <a:lumMod val="75000"/>
                  </a:schemeClr>
                </a:solidFill>
                <a:latin typeface="Cambria" panose="02040503050406030204" pitchFamily="18" charset="0"/>
                <a:ea typeface="Cambria" charset="0"/>
                <a:cs typeface="Cambria" charset="0"/>
              </a:rPr>
              <a:t>worst-case conditions</a:t>
            </a:r>
            <a:r>
              <a:rPr lang="en-US" sz="2400" b="1" dirty="0">
                <a:latin typeface="Cambria" panose="02040503050406030204" pitchFamily="18" charset="0"/>
                <a:ea typeface="Cambria" charset="0"/>
                <a:cs typeface="Cambria" charset="0"/>
              </a:rPr>
              <a:t> </a:t>
            </a:r>
            <a:r>
              <a:rPr lang="en-US" sz="2400" dirty="0">
                <a:latin typeface="Cambria" panose="02040503050406030204" pitchFamily="18" charset="0"/>
                <a:ea typeface="Cambria" charset="0"/>
                <a:cs typeface="Cambria" charset="0"/>
              </a:rPr>
              <a:t>and </a:t>
            </a:r>
            <a:r>
              <a:rPr lang="en-US" sz="2400" b="1" dirty="0">
                <a:solidFill>
                  <a:schemeClr val="accent5">
                    <a:lumMod val="75000"/>
                  </a:schemeClr>
                </a:solidFill>
                <a:latin typeface="Cambria" panose="02040503050406030204" pitchFamily="18" charset="0"/>
                <a:ea typeface="Cambria" charset="0"/>
                <a:cs typeface="Cambria" charset="0"/>
              </a:rPr>
              <a:t>minimize the extensive testing time</a:t>
            </a:r>
          </a:p>
          <a:p>
            <a:pPr marL="342900" indent="-342900">
              <a:buFont typeface="Arial" panose="020B0604020202020204" pitchFamily="34" charset="0"/>
              <a:buChar char="•"/>
            </a:pPr>
            <a:endParaRPr lang="en-US" sz="2400" dirty="0">
              <a:latin typeface="Cambria" panose="02040503050406030204" pitchFamily="18" charset="0"/>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indent="0">
              <a:buNone/>
            </a:pPr>
            <a:r>
              <a:rPr lang="en-US" sz="2400" b="1" dirty="0">
                <a:solidFill>
                  <a:srgbClr val="7030A0"/>
                </a:solidFill>
              </a:rPr>
              <a:t>[More detail and figures in paper]</a:t>
            </a:r>
            <a:endParaRPr lang="en-US" sz="2000" dirty="0">
              <a:solidFill>
                <a:srgbClr val="7030A0"/>
              </a:solidFill>
            </a:endParaRPr>
          </a:p>
        </p:txBody>
      </p:sp>
    </p:spTree>
    <p:extLst>
      <p:ext uri="{BB962C8B-B14F-4D97-AF65-F5344CB8AC3E}">
        <p14:creationId xmlns:p14="http://schemas.microsoft.com/office/powerpoint/2010/main" val="298055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r>
              <a:rPr lang="en-US" sz="2300" i="1" dirty="0">
                <a:solidFill>
                  <a:srgbClr val="C00000"/>
                </a:solidFill>
                <a:latin typeface="Cambria" panose="02040503050406030204" pitchFamily="18" charset="0"/>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r>
              <a:rPr lang="en-US" sz="2400" b="1" dirty="0"/>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algn="ctr"/>
            <a:r>
              <a:rPr lang="en-US" sz="2400" b="1" dirty="0">
                <a:solidFill>
                  <a:srgbClr val="7030A0"/>
                </a:solidFill>
              </a:rPr>
              <a:t>Hammer Count = 2 Accesses, </a:t>
            </a:r>
          </a:p>
          <a:p>
            <a:pPr algn="ctr"/>
            <a:r>
              <a:rPr lang="en-US" sz="2400" b="1" dirty="0">
                <a:solidFill>
                  <a:srgbClr val="7030A0"/>
                </a:solidFill>
              </a:rPr>
              <a:t>one to each adjacent row of victim</a:t>
            </a:r>
          </a:p>
        </p:txBody>
      </p:sp>
    </p:spTree>
    <p:extLst>
      <p:ext uri="{BB962C8B-B14F-4D97-AF65-F5344CB8AC3E}">
        <p14:creationId xmlns:p14="http://schemas.microsoft.com/office/powerpoint/2010/main" val="27740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algn="ct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bit flip rates (i.e., </a:t>
            </a: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vulnerability)</a:t>
            </a:r>
          </a:p>
          <a:p>
            <a:pPr algn="ctr"/>
            <a:r>
              <a:rPr lang="en-US" sz="2400" b="1" dirty="0">
                <a:solidFill>
                  <a:srgbClr val="C00000"/>
                </a:solidFill>
                <a:latin typeface="Cambria" panose="02040503050406030204" pitchFamily="18" charset="0"/>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algn="ctr"/>
            <a:r>
              <a:rPr lang="en-US" sz="2400" dirty="0" err="1">
                <a:latin typeface="Cambria" panose="02040503050406030204" pitchFamily="18" charset="0"/>
              </a:rPr>
              <a:t>RowHammer</a:t>
            </a:r>
            <a:r>
              <a:rPr lang="en-US" sz="2400" dirty="0">
                <a:latin typeface="Cambria" panose="02040503050406030204" pitchFamily="18" charset="0"/>
              </a:rPr>
              <a:t> bit flip rates </a:t>
            </a:r>
            <a:r>
              <a:rPr lang="en-US" sz="2400" b="1" dirty="0">
                <a:solidFill>
                  <a:srgbClr val="C00000"/>
                </a:solidFill>
                <a:latin typeface="Cambria" panose="02040503050406030204" pitchFamily="18" charset="0"/>
              </a:rPr>
              <a:t>increase </a:t>
            </a:r>
          </a:p>
          <a:p>
            <a:pPr algn="ctr"/>
            <a:r>
              <a:rPr lang="en-US" sz="2400" dirty="0">
                <a:latin typeface="Cambria" panose="02040503050406030204" pitchFamily="18" charset="0"/>
              </a:rPr>
              <a:t>when going </a:t>
            </a:r>
            <a:r>
              <a:rPr lang="en-US" sz="2400" b="1" dirty="0">
                <a:solidFill>
                  <a:srgbClr val="002060"/>
                </a:solidFill>
                <a:latin typeface="Cambria" panose="02040503050406030204" pitchFamily="18" charset="0"/>
              </a:rPr>
              <a:t>from old to new </a:t>
            </a:r>
            <a:r>
              <a:rPr lang="en-US" sz="2400" dirty="0">
                <a:latin typeface="Cambria" panose="02040503050406030204" pitchFamily="18" charset="0"/>
              </a:rPr>
              <a:t>DDR4 technology node generations</a:t>
            </a:r>
            <a:endParaRPr lang="en-US" sz="24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0695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algn="ctr"/>
            <a:r>
              <a:rPr lang="en-US" sz="2400" dirty="0">
                <a:latin typeface="Cambria" panose="02040503050406030204" pitchFamily="18" charset="0"/>
              </a:rPr>
              <a:t>The number of </a:t>
            </a:r>
            <a:r>
              <a:rPr lang="en-US" sz="2400" dirty="0" err="1">
                <a:latin typeface="Cambria" panose="02040503050406030204" pitchFamily="18" charset="0"/>
              </a:rPr>
              <a:t>RowHammer</a:t>
            </a:r>
            <a:r>
              <a:rPr lang="en-US" sz="2400" dirty="0">
                <a:latin typeface="Cambria" panose="02040503050406030204" pitchFamily="18" charset="0"/>
              </a:rPr>
              <a:t> bit flips that occur in a given row decreases as the distance from the </a:t>
            </a:r>
            <a:r>
              <a:rPr lang="en-US" sz="2400" b="1" dirty="0">
                <a:latin typeface="Cambria" panose="02040503050406030204" pitchFamily="18" charset="0"/>
              </a:rPr>
              <a:t>victim row (row 0) </a:t>
            </a:r>
            <a:r>
              <a:rPr lang="en-US" sz="2400" dirty="0">
                <a:latin typeface="Cambria" panose="02040503050406030204" pitchFamily="18" charset="0"/>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r>
              <a:rPr lang="en-US" sz="2400" i="1" dirty="0">
                <a:solidFill>
                  <a:srgbClr val="C00000"/>
                </a:solidFill>
                <a:latin typeface="Cambria" panose="02040503050406030204" pitchFamily="18" charset="0"/>
              </a:rPr>
              <a:t>Q. Where do </a:t>
            </a:r>
            <a:r>
              <a:rPr lang="en-US" sz="2400" i="1" dirty="0" err="1">
                <a:solidFill>
                  <a:srgbClr val="C00000"/>
                </a:solidFill>
                <a:latin typeface="Cambria" panose="02040503050406030204" pitchFamily="18" charset="0"/>
              </a:rPr>
              <a:t>RowHammer</a:t>
            </a:r>
            <a:r>
              <a:rPr lang="en-US" sz="2400" i="1" dirty="0">
                <a:solidFill>
                  <a:srgbClr val="C00000"/>
                </a:solidFill>
                <a:latin typeface="Cambria" panose="02040503050406030204" pitchFamily="18" charset="0"/>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r>
              <a:rPr lang="en-US" sz="2000" b="1" dirty="0"/>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r>
              <a:rPr lang="en-US" sz="2000" b="1" dirty="0"/>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r>
              <a:rPr lang="en-US" sz="2000" b="1" dirty="0">
                <a:latin typeface="Cambria" panose="02040503050406030204" pitchFamily="18" charset="0"/>
              </a:rPr>
              <a:t> Mfr. A  DDR4-old</a:t>
            </a:r>
          </a:p>
        </p:txBody>
      </p:sp>
    </p:spTree>
    <p:extLst>
      <p:ext uri="{BB962C8B-B14F-4D97-AF65-F5344CB8AC3E}">
        <p14:creationId xmlns:p14="http://schemas.microsoft.com/office/powerpoint/2010/main" val="41853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algn="ctr"/>
            <a:r>
              <a:rPr lang="en-US" sz="2400" dirty="0">
                <a:latin typeface="Cambria" panose="02040503050406030204" pitchFamily="18" charset="0"/>
              </a:rPr>
              <a:t>Chips of newer DRAM technology nodes can exhibit </a:t>
            </a:r>
            <a:r>
              <a:rPr lang="en-US" sz="2400" dirty="0" err="1">
                <a:latin typeface="Cambria" panose="02040503050406030204" pitchFamily="18" charset="0"/>
              </a:rPr>
              <a:t>RowHammer</a:t>
            </a:r>
            <a:r>
              <a:rPr lang="en-US" sz="2400" dirty="0">
                <a:latin typeface="Cambria" panose="02040503050406030204" pitchFamily="18" charset="0"/>
              </a:rPr>
              <a:t> </a:t>
            </a:r>
          </a:p>
          <a:p>
            <a:pPr algn="ctr"/>
            <a:r>
              <a:rPr lang="en-US" sz="2400" dirty="0">
                <a:latin typeface="Cambria" panose="02040503050406030204" pitchFamily="18" charset="0"/>
              </a:rPr>
              <a:t>bit flips 1) in </a:t>
            </a:r>
            <a:r>
              <a:rPr lang="en-US" sz="2400" b="1" dirty="0">
                <a:latin typeface="Cambria" panose="02040503050406030204" pitchFamily="18" charset="0"/>
              </a:rPr>
              <a:t>more rows </a:t>
            </a:r>
            <a:r>
              <a:rPr lang="en-US" sz="2400" dirty="0">
                <a:latin typeface="Cambria" panose="02040503050406030204" pitchFamily="18" charset="0"/>
              </a:rPr>
              <a:t>and 2) </a:t>
            </a:r>
            <a:r>
              <a:rPr lang="en-US" sz="2400" b="1" dirty="0">
                <a:latin typeface="Cambria" panose="02040503050406030204" pitchFamily="18" charset="0"/>
              </a:rPr>
              <a:t>farther away </a:t>
            </a:r>
            <a:r>
              <a:rPr lang="en-US" sz="2400" dirty="0">
                <a:latin typeface="Cambria" panose="02040503050406030204" pitchFamily="18" charset="0"/>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r>
              <a:rPr lang="en-US" sz="2400" dirty="0">
                <a:latin typeface="Cambria" panose="02040503050406030204" pitchFamily="18" charset="0"/>
              </a:rPr>
              <a:t>We normalize data by inducing a bit flip rate of 10</a:t>
            </a:r>
            <a:r>
              <a:rPr lang="en-US" sz="2400" baseline="30000" dirty="0">
                <a:latin typeface="Cambria" panose="02040503050406030204" pitchFamily="18" charset="0"/>
              </a:rPr>
              <a:t>-6</a:t>
            </a:r>
            <a:r>
              <a:rPr lang="en-US" sz="2400" dirty="0">
                <a:latin typeface="Cambria" panose="02040503050406030204" pitchFamily="18" charset="0"/>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9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indent="0">
              <a:buNone/>
            </a:pPr>
            <a:r>
              <a:rPr lang="en-US" sz="2000" b="1" dirty="0">
                <a:solidFill>
                  <a:srgbClr val="7030A0"/>
                </a:solidFill>
              </a:rPr>
              <a:t>[More analysis in the paper]</a:t>
            </a:r>
            <a:endParaRPr lang="en-US" dirty="0">
              <a:solidFill>
                <a:srgbClr val="7030A0"/>
              </a:solidFill>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lvl="0">
              <a:defRPr/>
            </a:pPr>
            <a:r>
              <a:rPr lang="en-US" sz="2200" dirty="0">
                <a:latin typeface="Cambria" panose="02040503050406030204" pitchFamily="18" charset="0"/>
              </a:rPr>
              <a:t>We plot this data for each DRAM type-node configuration per manufacturer </a:t>
            </a:r>
          </a:p>
        </p:txBody>
      </p:sp>
    </p:spTree>
    <p:extLst>
      <p:ext uri="{BB962C8B-B14F-4D97-AF65-F5344CB8AC3E}">
        <p14:creationId xmlns:p14="http://schemas.microsoft.com/office/powerpoint/2010/main" val="1565910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1072804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r>
              <a:rPr lang="en-US" sz="2400" i="1" dirty="0">
                <a:solidFill>
                  <a:srgbClr val="C00000"/>
                </a:solidFill>
                <a:latin typeface="Cambria" panose="02040503050406030204" pitchFamily="18" charset="0"/>
              </a:rPr>
              <a:t>Q. How are </a:t>
            </a:r>
            <a:r>
              <a:rPr lang="en-US" sz="2400" i="1" dirty="0" err="1">
                <a:solidFill>
                  <a:srgbClr val="C00000"/>
                </a:solidFill>
                <a:latin typeface="Cambria" panose="02040503050406030204" pitchFamily="18" charset="0"/>
              </a:rPr>
              <a:t>RowHammer</a:t>
            </a:r>
            <a:r>
              <a:rPr lang="en-US" sz="2400" i="1" dirty="0">
                <a:solidFill>
                  <a:srgbClr val="C00000"/>
                </a:solidFill>
                <a:latin typeface="Cambria" panose="02040503050406030204" pitchFamily="18" charset="0"/>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algn="ctr"/>
            <a:r>
              <a:rPr lang="en-US" sz="2200" dirty="0">
                <a:latin typeface="Cambria" panose="02040503050406030204" pitchFamily="18" charset="0"/>
              </a:rPr>
              <a:t>The distribution of </a:t>
            </a:r>
            <a:r>
              <a:rPr lang="en-US" sz="2200" dirty="0" err="1">
                <a:latin typeface="Cambria" panose="02040503050406030204" pitchFamily="18" charset="0"/>
              </a:rPr>
              <a:t>RowHammer</a:t>
            </a:r>
            <a:r>
              <a:rPr lang="en-US" sz="2200" dirty="0">
                <a:latin typeface="Cambria" panose="02040503050406030204" pitchFamily="18" charset="0"/>
              </a:rPr>
              <a:t> bit flip density per word </a:t>
            </a:r>
          </a:p>
          <a:p>
            <a:pPr algn="ctr"/>
            <a:r>
              <a:rPr lang="en-US" sz="2200" b="1" dirty="0">
                <a:solidFill>
                  <a:schemeClr val="accent5">
                    <a:lumMod val="75000"/>
                  </a:schemeClr>
                </a:solidFill>
                <a:latin typeface="Cambria" panose="02040503050406030204" pitchFamily="18" charset="0"/>
              </a:rPr>
              <a:t>changes significantly in LPDDR4 chips </a:t>
            </a:r>
            <a:r>
              <a:rPr lang="en-US" sz="2200" dirty="0">
                <a:latin typeface="Cambria" panose="02040503050406030204" pitchFamily="18" charset="0"/>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r>
              <a:rPr lang="en-US" b="1" dirty="0"/>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r>
              <a:rPr lang="en-US" b="1" dirty="0"/>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r>
              <a:rPr lang="en-US" sz="2400" dirty="0">
                <a:latin typeface="Cambria" panose="02040503050406030204" pitchFamily="18" charset="0"/>
              </a:rPr>
              <a:t>We normalize data by inducing a bit flip rate of </a:t>
            </a:r>
            <a:r>
              <a:rPr lang="en-US" sz="2400" b="1" dirty="0">
                <a:solidFill>
                  <a:schemeClr val="accent5">
                    <a:lumMod val="75000"/>
                  </a:schemeClr>
                </a:solidFill>
                <a:latin typeface="Cambria" panose="02040503050406030204" pitchFamily="18" charset="0"/>
              </a:rPr>
              <a:t>10</a:t>
            </a:r>
            <a:r>
              <a:rPr lang="en-US" sz="2400" b="1" baseline="30000" dirty="0">
                <a:solidFill>
                  <a:schemeClr val="accent5">
                    <a:lumMod val="75000"/>
                  </a:schemeClr>
                </a:solidFill>
                <a:latin typeface="Cambria" panose="02040503050406030204" pitchFamily="18" charset="0"/>
              </a:rPr>
              <a:t>-6</a:t>
            </a:r>
            <a:r>
              <a:rPr lang="en-US" sz="2400" dirty="0">
                <a:latin typeface="Cambria" panose="02040503050406030204" pitchFamily="18" charset="0"/>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algn="ctr"/>
            <a:r>
              <a:rPr lang="en-US" sz="2200" dirty="0">
                <a:latin typeface="Cambria" panose="02040503050406030204" pitchFamily="18" charset="0"/>
              </a:rPr>
              <a:t>At a bit flip rate of 10</a:t>
            </a:r>
            <a:r>
              <a:rPr lang="en-US" sz="2200" baseline="30000" dirty="0">
                <a:latin typeface="Cambria" panose="02040503050406030204" pitchFamily="18" charset="0"/>
              </a:rPr>
              <a:t>-6</a:t>
            </a:r>
            <a:r>
              <a:rPr lang="en-US" sz="2200" dirty="0">
                <a:latin typeface="Cambria" panose="02040503050406030204" pitchFamily="18" charset="0"/>
              </a:rPr>
              <a:t>, a 64-bit word can contain up to </a:t>
            </a:r>
            <a:r>
              <a:rPr lang="en-US" sz="2200" b="1" dirty="0">
                <a:solidFill>
                  <a:srgbClr val="C00000"/>
                </a:solidFill>
                <a:latin typeface="Cambria" panose="02040503050406030204" pitchFamily="18" charset="0"/>
              </a:rPr>
              <a:t>4 bit flips</a:t>
            </a:r>
            <a:r>
              <a:rPr lang="en-US" sz="2200" dirty="0">
                <a:latin typeface="Cambria" panose="02040503050406030204" pitchFamily="18" charset="0"/>
              </a:rPr>
              <a:t>.</a:t>
            </a:r>
          </a:p>
          <a:p>
            <a:pPr algn="ctr"/>
            <a:r>
              <a:rPr lang="en-US" sz="2200" dirty="0">
                <a:latin typeface="Cambria" panose="02040503050406030204" pitchFamily="18" charset="0"/>
              </a:rPr>
              <a:t>Even at this very low bit flip rate, a </a:t>
            </a:r>
            <a:r>
              <a:rPr lang="en-US" sz="2200" b="1" dirty="0">
                <a:solidFill>
                  <a:srgbClr val="C00000"/>
                </a:solidFill>
                <a:latin typeface="Cambria" panose="02040503050406030204" pitchFamily="18" charset="0"/>
              </a:rPr>
              <a:t>very strong ECC</a:t>
            </a:r>
            <a:r>
              <a:rPr lang="en-US" sz="2200" dirty="0">
                <a:latin typeface="Cambria" panose="02040503050406030204" pitchFamily="18" charset="0"/>
              </a:rPr>
              <a:t> is required</a:t>
            </a:r>
          </a:p>
        </p:txBody>
      </p:sp>
    </p:spTree>
    <p:extLst>
      <p:ext uri="{BB962C8B-B14F-4D97-AF65-F5344CB8AC3E}">
        <p14:creationId xmlns:p14="http://schemas.microsoft.com/office/powerpoint/2010/main" val="177569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lvl="0">
              <a:defRPr/>
            </a:pPr>
            <a:r>
              <a:rPr lang="en-US" sz="2200" dirty="0">
                <a:latin typeface="Cambria" panose="02040503050406030204" pitchFamily="18" charset="0"/>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indent="0">
              <a:buNone/>
            </a:pPr>
            <a:r>
              <a:rPr lang="en-US" sz="2000" b="1" dirty="0">
                <a:solidFill>
                  <a:srgbClr val="7030A0"/>
                </a:solidFill>
              </a:rPr>
              <a:t>[More analysis in the paper]</a:t>
            </a:r>
            <a:endParaRPr lang="en-US" dirty="0">
              <a:solidFill>
                <a:srgbClr val="7030A0"/>
              </a:solidFill>
            </a:endParaRPr>
          </a:p>
        </p:txBody>
      </p:sp>
    </p:spTree>
    <p:extLst>
      <p:ext uri="{BB962C8B-B14F-4D97-AF65-F5344CB8AC3E}">
        <p14:creationId xmlns:p14="http://schemas.microsoft.com/office/powerpoint/2010/main" val="3232399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r>
              <a:rPr lang="en-US" sz="2300" i="1" dirty="0">
                <a:solidFill>
                  <a:srgbClr val="C00000"/>
                </a:solidFill>
                <a:latin typeface="Cambria" panose="02040503050406030204" pitchFamily="18" charset="0"/>
              </a:rPr>
              <a:t>What is the minimum Hammer Count required to cause bit flips (</a:t>
            </a:r>
            <a:r>
              <a:rPr lang="en-US" sz="2300" i="1" dirty="0" err="1">
                <a:solidFill>
                  <a:srgbClr val="C00000"/>
                </a:solidFill>
                <a:latin typeface="Cambria" panose="02040503050406030204" pitchFamily="18" charset="0"/>
              </a:rPr>
              <a:t>HC</a:t>
            </a:r>
            <a:r>
              <a:rPr lang="en-US" sz="2300" i="1" baseline="-25000" dirty="0" err="1">
                <a:solidFill>
                  <a:srgbClr val="C00000"/>
                </a:solidFill>
                <a:latin typeface="Cambria" panose="02040503050406030204" pitchFamily="18" charset="0"/>
              </a:rPr>
              <a:t>first</a:t>
            </a:r>
            <a:r>
              <a:rPr lang="en-US" sz="2300" i="1" dirty="0">
                <a:solidFill>
                  <a:srgbClr val="C00000"/>
                </a:solidFill>
                <a:latin typeface="Cambria" panose="02040503050406030204" pitchFamily="18" charset="0"/>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r>
              <a:rPr lang="en-US" sz="2400" b="1" dirty="0">
                <a:solidFill>
                  <a:srgbClr val="4A76BF"/>
                </a:solidFill>
                <a:latin typeface="Cambria" panose="02040503050406030204" pitchFamily="18" charset="0"/>
              </a:rPr>
              <a:t>Whisker</a:t>
            </a:r>
            <a:endParaRPr lang="en-US" b="1" dirty="0">
              <a:solidFill>
                <a:srgbClr val="4A76BF"/>
              </a:solidFill>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r>
              <a:rPr lang="en-US" sz="2400" b="1" dirty="0">
                <a:solidFill>
                  <a:srgbClr val="4A76BF"/>
                </a:solidFill>
                <a:latin typeface="Cambria" panose="02040503050406030204" pitchFamily="18" charset="0"/>
              </a:rPr>
              <a:t>Q3: 75% point</a:t>
            </a:r>
            <a:endParaRPr lang="en-US" b="1" dirty="0">
              <a:solidFill>
                <a:srgbClr val="4A76BF"/>
              </a:solidFill>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r>
              <a:rPr lang="en-US" sz="2400" b="1" dirty="0">
                <a:latin typeface="Cambria" panose="02040503050406030204" pitchFamily="18" charset="0"/>
              </a:rPr>
              <a:t>Median: 50%</a:t>
            </a:r>
            <a:endParaRPr lang="en-US" b="1" dirty="0"/>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r>
              <a:rPr lang="en-US" sz="2400" b="1" dirty="0">
                <a:solidFill>
                  <a:srgbClr val="4A76BF"/>
                </a:solidFill>
                <a:latin typeface="Cambria" panose="02040503050406030204" pitchFamily="18" charset="0"/>
              </a:rPr>
              <a:t>Q1: 25% point</a:t>
            </a:r>
            <a:endParaRPr lang="en-US" b="1" dirty="0">
              <a:solidFill>
                <a:srgbClr val="4A76BF"/>
              </a:solidFill>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r>
              <a:rPr lang="en-US" sz="2400" b="1" dirty="0">
                <a:solidFill>
                  <a:srgbClr val="4A76BF"/>
                </a:solidFill>
                <a:latin typeface="Cambria" panose="02040503050406030204" pitchFamily="18" charset="0"/>
              </a:rPr>
              <a:t>Whisker</a:t>
            </a:r>
            <a:endParaRPr lang="en-US" b="1" dirty="0">
              <a:solidFill>
                <a:srgbClr val="4A76BF"/>
              </a:solidFill>
            </a:endParaRPr>
          </a:p>
        </p:txBody>
      </p:sp>
    </p:spTree>
    <p:extLst>
      <p:ext uri="{BB962C8B-B14F-4D97-AF65-F5344CB8AC3E}">
        <p14:creationId xmlns:p14="http://schemas.microsoft.com/office/powerpoint/2010/main" val="10237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r>
              <a:rPr lang="en-US" sz="2300" i="1" dirty="0">
                <a:solidFill>
                  <a:srgbClr val="C00000"/>
                </a:solidFill>
                <a:latin typeface="Cambria" panose="02040503050406030204" pitchFamily="18" charset="0"/>
              </a:rPr>
              <a:t>What is the minimum Hammer Count required to cause bit flips (</a:t>
            </a:r>
            <a:r>
              <a:rPr lang="en-US" sz="2300" i="1" dirty="0" err="1">
                <a:solidFill>
                  <a:srgbClr val="C00000"/>
                </a:solidFill>
                <a:latin typeface="Cambria" panose="02040503050406030204" pitchFamily="18" charset="0"/>
              </a:rPr>
              <a:t>HC</a:t>
            </a:r>
            <a:r>
              <a:rPr lang="en-US" sz="2300" i="1" baseline="-25000" dirty="0" err="1">
                <a:solidFill>
                  <a:srgbClr val="C00000"/>
                </a:solidFill>
                <a:latin typeface="Cambria" panose="02040503050406030204" pitchFamily="18" charset="0"/>
              </a:rPr>
              <a:t>first</a:t>
            </a:r>
            <a:r>
              <a:rPr lang="en-US" sz="2300" i="1" dirty="0">
                <a:solidFill>
                  <a:srgbClr val="C00000"/>
                </a:solidFill>
                <a:latin typeface="Cambria" panose="02040503050406030204" pitchFamily="18" charset="0"/>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r>
              <a:rPr lang="en-US" sz="2400" dirty="0">
                <a:latin typeface="Cambria" panose="02040503050406030204" pitchFamily="18" charset="0"/>
              </a:rPr>
              <a:t>We note the different DRAM types on the x-axis: </a:t>
            </a:r>
            <a:r>
              <a:rPr lang="en-US" sz="2400" b="1" dirty="0">
                <a:solidFill>
                  <a:schemeClr val="accent5">
                    <a:lumMod val="75000"/>
                  </a:schemeClr>
                </a:solidFill>
                <a:latin typeface="Cambria" panose="02040503050406030204" pitchFamily="18" charset="0"/>
              </a:rPr>
              <a:t>DDR3</a:t>
            </a:r>
            <a:r>
              <a:rPr lang="en-US" sz="2400" dirty="0">
                <a:latin typeface="Cambria" panose="02040503050406030204" pitchFamily="18" charset="0"/>
              </a:rPr>
              <a:t>, </a:t>
            </a:r>
            <a:r>
              <a:rPr lang="en-US" sz="2400" b="1" dirty="0">
                <a:solidFill>
                  <a:srgbClr val="C00000"/>
                </a:solidFill>
                <a:latin typeface="Cambria" panose="02040503050406030204" pitchFamily="18" charset="0"/>
              </a:rPr>
              <a:t>DDR4</a:t>
            </a:r>
            <a:r>
              <a:rPr lang="en-US" sz="2400" dirty="0">
                <a:latin typeface="Cambria" panose="02040503050406030204" pitchFamily="18" charset="0"/>
              </a:rPr>
              <a:t>, </a:t>
            </a:r>
            <a:r>
              <a:rPr lang="en-US" sz="2400" b="1" dirty="0">
                <a:solidFill>
                  <a:srgbClr val="538234"/>
                </a:solidFill>
                <a:latin typeface="Cambria" panose="02040503050406030204" pitchFamily="18" charset="0"/>
              </a:rPr>
              <a:t>LPDDR4.</a:t>
            </a:r>
          </a:p>
          <a:p>
            <a:endParaRPr lang="en-US" sz="2400" dirty="0">
              <a:solidFill>
                <a:srgbClr val="538234"/>
              </a:solidFill>
              <a:latin typeface="Cambria" panose="02040503050406030204" pitchFamily="18" charset="0"/>
            </a:endParaRPr>
          </a:p>
          <a:p>
            <a:r>
              <a:rPr lang="en-US" sz="2400" dirty="0">
                <a:latin typeface="Cambria" panose="02040503050406030204" pitchFamily="18" charset="0"/>
              </a:rPr>
              <a:t>We focus on trends across chips of the same DRAM type to draw conclusions</a:t>
            </a:r>
          </a:p>
        </p:txBody>
      </p:sp>
    </p:spTree>
    <p:extLst>
      <p:ext uri="{BB962C8B-B14F-4D97-AF65-F5344CB8AC3E}">
        <p14:creationId xmlns:p14="http://schemas.microsoft.com/office/powerpoint/2010/main" val="1512133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algn="ctr"/>
            <a:r>
              <a:rPr lang="en-US" sz="2400" dirty="0">
                <a:latin typeface="LinLibertineTI"/>
              </a:rPr>
              <a:t>Newer chips from a given DRAM manufacturer </a:t>
            </a:r>
          </a:p>
          <a:p>
            <a:pPr algn="ctr"/>
            <a:r>
              <a:rPr lang="en-US" sz="2400" b="1" dirty="0">
                <a:latin typeface="LinLibertineTI"/>
              </a:rPr>
              <a:t>more</a:t>
            </a:r>
            <a:r>
              <a:rPr lang="en-US" sz="2400" dirty="0">
                <a:latin typeface="LinLibertineTI"/>
              </a:rPr>
              <a:t> vulnerable to </a:t>
            </a:r>
            <a:r>
              <a:rPr lang="en-US" sz="2400" dirty="0" err="1">
                <a:latin typeface="LinLibertineTI"/>
              </a:rPr>
              <a:t>RowHammer</a:t>
            </a:r>
            <a:r>
              <a:rPr lang="en-US" sz="2400" dirty="0">
                <a:latin typeface="LinLibertineTI"/>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8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algn="ctr"/>
            <a:r>
              <a:rPr lang="en-US" sz="2400" dirty="0">
                <a:latin typeface="LinLibertineTI"/>
              </a:rPr>
              <a:t>Newer chips from a given DRAM manufacturer </a:t>
            </a:r>
          </a:p>
          <a:p>
            <a:pPr algn="ctr"/>
            <a:r>
              <a:rPr lang="en-US" sz="2400" b="1" dirty="0">
                <a:latin typeface="LinLibertineTI"/>
              </a:rPr>
              <a:t>more</a:t>
            </a:r>
            <a:r>
              <a:rPr lang="en-US" sz="2400" dirty="0">
                <a:latin typeface="LinLibertineTI"/>
              </a:rPr>
              <a:t> vulnerable to </a:t>
            </a:r>
            <a:r>
              <a:rPr lang="en-US" sz="2400" dirty="0" err="1">
                <a:latin typeface="LinLibertineTI"/>
              </a:rPr>
              <a:t>RowHammer</a:t>
            </a:r>
            <a:r>
              <a:rPr lang="en-US" sz="2400" dirty="0">
                <a:latin typeface="LinLibertineTI"/>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panose="02040503050406030204" pitchFamily="18" charset="0"/>
              <a:ea typeface="Cambria" charset="0"/>
              <a:cs typeface="Cambria" charset="0"/>
            </a:endParaRPr>
          </a:p>
          <a:p>
            <a:pPr algn="ctr"/>
            <a:r>
              <a:rPr lang="en-US" sz="2800" b="1" dirty="0">
                <a:latin typeface="Cambria" panose="02040503050406030204" pitchFamily="18" charset="0"/>
              </a:rPr>
              <a:t> There are chips whose weakest cells fail </a:t>
            </a:r>
          </a:p>
          <a:p>
            <a:pPr algn="ctr"/>
            <a:r>
              <a:rPr lang="en-US" sz="2800" b="1" dirty="0">
                <a:latin typeface="Cambria" panose="02040503050406030204" pitchFamily="18" charset="0"/>
              </a:rPr>
              <a:t>after only </a:t>
            </a:r>
            <a:r>
              <a:rPr lang="en-US" sz="2800" b="1" dirty="0">
                <a:solidFill>
                  <a:schemeClr val="accent5">
                    <a:lumMod val="75000"/>
                  </a:schemeClr>
                </a:solidFill>
                <a:latin typeface="Cambria" panose="02040503050406030204" pitchFamily="18" charset="0"/>
              </a:rPr>
              <a:t>4800 hammers</a:t>
            </a:r>
            <a:r>
              <a:rPr lang="en-US" sz="2800" b="1" dirty="0">
                <a:latin typeface="Cambria" panose="02040503050406030204" pitchFamily="18" charset="0"/>
              </a:rPr>
              <a:t> </a:t>
            </a:r>
          </a:p>
          <a:p>
            <a:pPr algn="ctr"/>
            <a:endParaRPr lang="en-US" sz="1000" b="1" dirty="0">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panose="02040503050406030204" pitchFamily="18" charset="0"/>
              <a:ea typeface="Cambria" charset="0"/>
              <a:cs typeface="Cambria" charset="0"/>
            </a:endParaRPr>
          </a:p>
          <a:p>
            <a:pPr algn="ctr"/>
            <a:r>
              <a:rPr lang="en-US" sz="2800" b="1" dirty="0">
                <a:latin typeface="Cambria" panose="02040503050406030204" pitchFamily="18" charset="0"/>
              </a:rPr>
              <a:t> In a DRAM type, </a:t>
            </a:r>
            <a:r>
              <a:rPr lang="en-US" sz="2800" b="1" dirty="0" err="1">
                <a:solidFill>
                  <a:srgbClr val="C00000"/>
                </a:solidFill>
                <a:latin typeface="Cambria" panose="02040503050406030204" pitchFamily="18" charset="0"/>
              </a:rPr>
              <a:t>HC</a:t>
            </a:r>
            <a:r>
              <a:rPr lang="en-US" sz="2800" b="1" baseline="-25000" dirty="0" err="1">
                <a:solidFill>
                  <a:srgbClr val="C00000"/>
                </a:solidFill>
                <a:latin typeface="Cambria" panose="02040503050406030204" pitchFamily="18" charset="0"/>
              </a:rPr>
              <a:t>first</a:t>
            </a:r>
            <a:r>
              <a:rPr lang="en-US" sz="2800" b="1" dirty="0">
                <a:solidFill>
                  <a:srgbClr val="C00000"/>
                </a:solidFill>
                <a:latin typeface="Cambria" panose="02040503050406030204" pitchFamily="18" charset="0"/>
              </a:rPr>
              <a:t> reduces significantly </a:t>
            </a:r>
            <a:r>
              <a:rPr lang="en-US" sz="2800" b="1" dirty="0">
                <a:latin typeface="Cambria" panose="02040503050406030204" pitchFamily="18" charset="0"/>
              </a:rPr>
              <a:t>from old to new chips, i.e., </a:t>
            </a:r>
            <a:r>
              <a:rPr lang="en-US" sz="2800" b="1" dirty="0">
                <a:solidFill>
                  <a:schemeClr val="accent5">
                    <a:lumMod val="75000"/>
                  </a:schemeClr>
                </a:solidFill>
                <a:latin typeface="Cambria" panose="02040503050406030204" pitchFamily="18" charset="0"/>
              </a:rPr>
              <a:t>DDR3:</a:t>
            </a:r>
            <a:r>
              <a:rPr lang="en-US" sz="2800" dirty="0">
                <a:solidFill>
                  <a:schemeClr val="accent5">
                    <a:lumMod val="75000"/>
                  </a:schemeClr>
                </a:solidFill>
                <a:latin typeface="Cambria" panose="02040503050406030204" pitchFamily="18" charset="0"/>
              </a:rPr>
              <a:t> 69.2k to 22.4k, </a:t>
            </a:r>
          </a:p>
          <a:p>
            <a:pPr algn="ctr"/>
            <a:r>
              <a:rPr lang="en-US" sz="2800" b="1" dirty="0">
                <a:solidFill>
                  <a:schemeClr val="accent5">
                    <a:lumMod val="75000"/>
                  </a:schemeClr>
                </a:solidFill>
                <a:latin typeface="Cambria" panose="02040503050406030204" pitchFamily="18" charset="0"/>
              </a:rPr>
              <a:t>DDR4:</a:t>
            </a:r>
            <a:r>
              <a:rPr lang="en-US" sz="2800" dirty="0">
                <a:solidFill>
                  <a:schemeClr val="accent5">
                    <a:lumMod val="75000"/>
                  </a:schemeClr>
                </a:solidFill>
                <a:latin typeface="Cambria" panose="02040503050406030204" pitchFamily="18" charset="0"/>
              </a:rPr>
              <a:t> 17.5k to 10k, </a:t>
            </a:r>
            <a:r>
              <a:rPr lang="en-US" sz="2800" b="1" dirty="0">
                <a:solidFill>
                  <a:schemeClr val="accent5">
                    <a:lumMod val="75000"/>
                  </a:schemeClr>
                </a:solidFill>
                <a:latin typeface="Cambria" panose="02040503050406030204" pitchFamily="18" charset="0"/>
              </a:rPr>
              <a:t>LPDDR4: </a:t>
            </a:r>
            <a:r>
              <a:rPr lang="en-US" sz="2800" dirty="0">
                <a:solidFill>
                  <a:schemeClr val="accent5">
                    <a:lumMod val="75000"/>
                  </a:schemeClr>
                </a:solidFill>
                <a:latin typeface="Cambria" panose="02040503050406030204" pitchFamily="18" charset="0"/>
              </a:rPr>
              <a:t>16.8k to 4.8k</a:t>
            </a:r>
            <a:endParaRPr lang="en-US" sz="2800" b="1" baseline="-25000" dirty="0">
              <a:solidFill>
                <a:schemeClr val="accent5">
                  <a:lumMod val="75000"/>
                </a:schemeClr>
              </a:solidFill>
              <a:latin typeface="Cambria" panose="02040503050406030204" pitchFamily="18" charset="0"/>
            </a:endParaRPr>
          </a:p>
          <a:p>
            <a:pPr algn="ctr"/>
            <a:endParaRPr lang="en-US" sz="1000" b="1" dirty="0">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306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39742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1942719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946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270091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3242821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r>
              <a:rPr lang="en-US" sz="1400" dirty="0">
                <a:ln>
                  <a:solidFill>
                    <a:schemeClr val="tx1"/>
                  </a:solidFill>
                </a:ln>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a:solidFill>
                  <a:srgbClr val="C00000"/>
                </a:solidFill>
                <a:latin typeface="Cambria" panose="02040503050406030204" pitchFamily="18" charset="0"/>
              </a:rPr>
              <a:t>Substantial</a:t>
            </a:r>
            <a:r>
              <a:rPr lang="en-US" sz="2400" b="1" dirty="0">
                <a:latin typeface="Cambria" panose="02040503050406030204" pitchFamily="18" charset="0"/>
              </a:rPr>
              <a:t> overhead for high </a:t>
            </a:r>
            <a:r>
              <a:rPr lang="en-US" sz="2400" b="1" dirty="0" err="1">
                <a:latin typeface="Cambria" panose="02040503050406030204" pitchFamily="18" charset="0"/>
              </a:rPr>
              <a:t>HC</a:t>
            </a:r>
            <a:r>
              <a:rPr lang="en-US" sz="2400" b="1" baseline="-25000" dirty="0" err="1">
                <a:latin typeface="Cambria" panose="02040503050406030204" pitchFamily="18" charset="0"/>
              </a:rPr>
              <a:t>first</a:t>
            </a:r>
            <a:r>
              <a:rPr lang="en-US" sz="2400" b="1" dirty="0">
                <a:latin typeface="Cambria" panose="02040503050406030204" pitchFamily="18" charset="0"/>
              </a:rPr>
              <a:t> values.</a:t>
            </a:r>
          </a:p>
          <a:p>
            <a:pPr algn="ctr"/>
            <a:endParaRPr lang="en-US" sz="1400" b="1" dirty="0">
              <a:latin typeface="Cambria" panose="02040503050406030204" pitchFamily="18" charset="0"/>
            </a:endParaRPr>
          </a:p>
          <a:p>
            <a:pPr algn="ctr"/>
            <a:r>
              <a:rPr lang="en-US" sz="2400" b="1" dirty="0">
                <a:latin typeface="Cambria" panose="02040503050406030204" pitchFamily="18" charset="0"/>
              </a:rPr>
              <a:t>This mechanism does not support </a:t>
            </a:r>
            <a:r>
              <a:rPr lang="en-US" sz="2400" b="1" dirty="0" err="1">
                <a:solidFill>
                  <a:schemeClr val="accent5"/>
                </a:solidFill>
                <a:latin typeface="Cambria" panose="02040503050406030204" pitchFamily="18" charset="0"/>
              </a:rPr>
              <a:t>HC</a:t>
            </a:r>
            <a:r>
              <a:rPr lang="en-US" sz="2400" b="1" baseline="-25000" dirty="0" err="1">
                <a:solidFill>
                  <a:schemeClr val="accent5"/>
                </a:solidFill>
                <a:latin typeface="Cambria" panose="02040503050406030204" pitchFamily="18" charset="0"/>
              </a:rPr>
              <a:t>first</a:t>
            </a:r>
            <a:r>
              <a:rPr lang="en-US" sz="2400" b="1" dirty="0">
                <a:solidFill>
                  <a:schemeClr val="accent5"/>
                </a:solidFill>
                <a:latin typeface="Cambria" panose="02040503050406030204" pitchFamily="18" charset="0"/>
              </a:rPr>
              <a:t> &lt; 32k </a:t>
            </a:r>
          </a:p>
          <a:p>
            <a:pPr algn="ctr"/>
            <a:r>
              <a:rPr lang="en-US" sz="2400" b="1" dirty="0">
                <a:latin typeface="Cambria" panose="02040503050406030204" pitchFamily="18" charset="0"/>
              </a:rPr>
              <a:t>due to the </a:t>
            </a:r>
            <a:r>
              <a:rPr lang="en-US" sz="2400" b="1" dirty="0">
                <a:solidFill>
                  <a:srgbClr val="C00000"/>
                </a:solidFill>
                <a:latin typeface="Cambria" panose="02040503050406030204" pitchFamily="18" charset="0"/>
              </a:rPr>
              <a:t>prohibitively high refresh rates </a:t>
            </a:r>
            <a:r>
              <a:rPr lang="en-US" sz="2400" b="1" dirty="0">
                <a:latin typeface="Cambria" panose="02040503050406030204" pitchFamily="18" charset="0"/>
              </a:rPr>
              <a:t>required</a:t>
            </a:r>
          </a:p>
          <a:p>
            <a:pPr algn="ctr"/>
            <a:endParaRPr lang="en-US" sz="900" b="1" dirty="0">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6200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r>
              <a:rPr lang="en-US" sz="1400" dirty="0">
                <a:ln>
                  <a:solidFill>
                    <a:schemeClr val="tx1"/>
                  </a:solidFill>
                </a:ln>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r>
              <a:rPr lang="en-US" b="1" dirty="0">
                <a:latin typeface="Cambria" panose="02040503050406030204" pitchFamily="18" charset="0"/>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r>
              <a:rPr lang="en-US" b="1" dirty="0">
                <a:latin typeface="Cambria" panose="02040503050406030204" pitchFamily="18" charset="0"/>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r>
                <a:rPr lang="en-US" sz="2000" b="1" dirty="0">
                  <a:solidFill>
                    <a:srgbClr val="C00000"/>
                  </a:solidFill>
                  <a:latin typeface="Cambria" panose="02040503050406030204" pitchFamily="18" charset="0"/>
                </a:rPr>
                <a:t>80% performance loss</a:t>
              </a:r>
            </a:p>
          </p:txBody>
        </p:sp>
      </p:grpSp>
    </p:spTree>
    <p:extLst>
      <p:ext uri="{BB962C8B-B14F-4D97-AF65-F5344CB8AC3E}">
        <p14:creationId xmlns:p14="http://schemas.microsoft.com/office/powerpoint/2010/main" val="277459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r>
              <a:rPr lang="en-US" sz="1400" dirty="0">
                <a:ln>
                  <a:solidFill>
                    <a:schemeClr val="tx1"/>
                  </a:solidFill>
                </a:ln>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r>
              <a:rPr lang="en-US" sz="1400" dirty="0" err="1">
                <a:ln>
                  <a:solidFill>
                    <a:schemeClr val="tx1"/>
                  </a:solidFill>
                </a:ln>
              </a:rPr>
              <a:t>ProHIT</a:t>
            </a:r>
            <a:endParaRPr lang="en-US" sz="1400" dirty="0">
              <a:ln>
                <a:solidFill>
                  <a:schemeClr val="tx1"/>
                </a:solidFill>
              </a:ln>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Tree>
    <p:extLst>
      <p:ext uri="{BB962C8B-B14F-4D97-AF65-F5344CB8AC3E}">
        <p14:creationId xmlns:p14="http://schemas.microsoft.com/office/powerpoint/2010/main" val="26069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r>
              <a:rPr lang="en-US" sz="1400" dirty="0">
                <a:ln>
                  <a:solidFill>
                    <a:schemeClr val="tx1"/>
                  </a:solidFill>
                </a:ln>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r>
              <a:rPr lang="en-US" sz="1400" dirty="0" err="1">
                <a:ln>
                  <a:solidFill>
                    <a:schemeClr val="tx1"/>
                  </a:solidFill>
                </a:ln>
              </a:rPr>
              <a:t>MRLoc</a:t>
            </a:r>
            <a:endParaRPr lang="en-US" sz="1400" dirty="0">
              <a:ln>
                <a:solidFill>
                  <a:schemeClr val="tx1"/>
                </a:solidFill>
              </a:ln>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a:latin typeface="Cambria" panose="02040503050406030204" pitchFamily="18" charset="0"/>
              </a:rPr>
              <a:t>Models for </a:t>
            </a:r>
            <a:r>
              <a:rPr lang="en-US" sz="2400" b="1" dirty="0">
                <a:solidFill>
                  <a:srgbClr val="538234"/>
                </a:solidFill>
                <a:latin typeface="Cambria" panose="02040503050406030204" pitchFamily="18" charset="0"/>
              </a:rPr>
              <a:t>scaling</a:t>
            </a:r>
            <a:r>
              <a:rPr lang="en-US" sz="2400" b="1" dirty="0">
                <a:latin typeface="Cambria" panose="02040503050406030204" pitchFamily="18" charset="0"/>
              </a:rPr>
              <a:t> </a:t>
            </a:r>
            <a:r>
              <a:rPr lang="en-US" sz="2400" b="1" dirty="0" err="1">
                <a:latin typeface="Cambria" panose="02040503050406030204" pitchFamily="18" charset="0"/>
              </a:rPr>
              <a:t>ProHIT</a:t>
            </a:r>
            <a:r>
              <a:rPr lang="en-US" sz="2400" b="1" dirty="0">
                <a:latin typeface="Cambria" panose="02040503050406030204" pitchFamily="18" charset="0"/>
              </a:rPr>
              <a:t> and </a:t>
            </a:r>
            <a:r>
              <a:rPr lang="en-US" sz="2400" b="1" dirty="0" err="1">
                <a:latin typeface="Cambria" panose="02040503050406030204" pitchFamily="18" charset="0"/>
              </a:rPr>
              <a:t>MRLoc</a:t>
            </a:r>
            <a:r>
              <a:rPr lang="en-US" sz="2400" b="1" dirty="0">
                <a:latin typeface="Cambria" panose="02040503050406030204" pitchFamily="18" charset="0"/>
              </a:rPr>
              <a:t> for </a:t>
            </a:r>
            <a:r>
              <a:rPr lang="en-US" sz="2400" b="1" dirty="0" err="1">
                <a:solidFill>
                  <a:schemeClr val="accent5">
                    <a:lumMod val="75000"/>
                  </a:schemeClr>
                </a:solidFill>
                <a:latin typeface="Cambria" panose="02040503050406030204" pitchFamily="18" charset="0"/>
              </a:rPr>
              <a:t>HC</a:t>
            </a:r>
            <a:r>
              <a:rPr lang="en-US" sz="2400" b="1" baseline="-25000" dirty="0" err="1">
                <a:solidFill>
                  <a:schemeClr val="accent5">
                    <a:lumMod val="75000"/>
                  </a:schemeClr>
                </a:solidFill>
                <a:latin typeface="Cambria" panose="02040503050406030204" pitchFamily="18" charset="0"/>
              </a:rPr>
              <a:t>first</a:t>
            </a:r>
            <a:r>
              <a:rPr lang="en-US" sz="2400" b="1" dirty="0">
                <a:solidFill>
                  <a:schemeClr val="accent5">
                    <a:lumMod val="75000"/>
                  </a:schemeClr>
                </a:solidFill>
                <a:latin typeface="Cambria" panose="02040503050406030204" pitchFamily="18" charset="0"/>
              </a:rPr>
              <a:t> &lt; 2k </a:t>
            </a:r>
          </a:p>
          <a:p>
            <a:pPr algn="ctr"/>
            <a:r>
              <a:rPr lang="en-US" sz="2400" b="1" dirty="0">
                <a:latin typeface="Cambria" panose="02040503050406030204" pitchFamily="18" charset="0"/>
              </a:rPr>
              <a:t>are </a:t>
            </a:r>
            <a:r>
              <a:rPr lang="en-US" sz="2400" b="1" dirty="0">
                <a:solidFill>
                  <a:srgbClr val="C00000"/>
                </a:solidFill>
                <a:latin typeface="Cambria" panose="02040503050406030204" pitchFamily="18" charset="0"/>
              </a:rPr>
              <a:t>not provided </a:t>
            </a:r>
            <a:r>
              <a:rPr lang="en-US" sz="2400" b="1" dirty="0">
                <a:latin typeface="Cambria" panose="02040503050406030204" pitchFamily="18" charset="0"/>
              </a:rPr>
              <a:t>and how to do so is </a:t>
            </a:r>
            <a:r>
              <a:rPr lang="en-US" sz="2400" b="1" dirty="0">
                <a:solidFill>
                  <a:srgbClr val="C00000"/>
                </a:solidFill>
                <a:latin typeface="Cambria" panose="02040503050406030204" pitchFamily="18" charset="0"/>
              </a:rPr>
              <a:t>not intuitive</a:t>
            </a:r>
          </a:p>
          <a:p>
            <a:pPr algn="ctr"/>
            <a:endParaRPr lang="en-US" sz="900" b="1" dirty="0">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r>
              <a:rPr lang="en-US" b="1" dirty="0">
                <a:latin typeface="Cambria" panose="02040503050406030204" pitchFamily="18" charset="0"/>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r>
              <a:rPr lang="en-US" b="1" dirty="0">
                <a:latin typeface="Cambria" panose="02040503050406030204" pitchFamily="18" charset="0"/>
              </a:rPr>
              <a:t>Not supported</a:t>
            </a:r>
          </a:p>
        </p:txBody>
      </p:sp>
    </p:spTree>
    <p:extLst>
      <p:ext uri="{BB962C8B-B14F-4D97-AF65-F5344CB8AC3E}">
        <p14:creationId xmlns:p14="http://schemas.microsoft.com/office/powerpoint/2010/main" val="9034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r>
              <a:rPr lang="en-US" sz="1400" dirty="0">
                <a:ln>
                  <a:solidFill>
                    <a:schemeClr val="tx1"/>
                  </a:solidFill>
                </a:ln>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r>
              <a:rPr lang="en-US" sz="1400" dirty="0" err="1">
                <a:ln>
                  <a:solidFill>
                    <a:srgbClr val="555455"/>
                  </a:solidFill>
                </a:ln>
                <a:solidFill>
                  <a:srgbClr val="555455"/>
                </a:solidFill>
              </a:rPr>
              <a:t>TWiCe</a:t>
            </a:r>
            <a:endParaRPr lang="en-US" sz="1400" dirty="0">
              <a:ln>
                <a:solidFill>
                  <a:srgbClr val="555455"/>
                </a:solidFill>
              </a:ln>
              <a:solidFill>
                <a:srgbClr val="555455"/>
              </a:solidFill>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r>
              <a:rPr lang="en-US" b="1" dirty="0">
                <a:latin typeface="Cambria" panose="02040503050406030204" pitchFamily="18" charset="0"/>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r>
              <a:rPr lang="en-US" b="1" dirty="0">
                <a:latin typeface="Cambria" panose="02040503050406030204" pitchFamily="18" charset="0"/>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err="1">
                <a:latin typeface="Cambria" panose="02040503050406030204" pitchFamily="18" charset="0"/>
              </a:rPr>
              <a:t>TWiCe</a:t>
            </a:r>
            <a:r>
              <a:rPr lang="en-US" sz="2400" b="1" dirty="0">
                <a:latin typeface="Cambria" panose="02040503050406030204" pitchFamily="18" charset="0"/>
              </a:rPr>
              <a:t> does not support </a:t>
            </a:r>
            <a:r>
              <a:rPr lang="en-US" sz="2400" b="1" dirty="0" err="1">
                <a:solidFill>
                  <a:schemeClr val="accent5">
                    <a:lumMod val="75000"/>
                  </a:schemeClr>
                </a:solidFill>
                <a:latin typeface="Cambria" panose="02040503050406030204" pitchFamily="18" charset="0"/>
              </a:rPr>
              <a:t>HC</a:t>
            </a:r>
            <a:r>
              <a:rPr lang="en-US" sz="2400" b="1" baseline="-25000" dirty="0" err="1">
                <a:solidFill>
                  <a:schemeClr val="accent5">
                    <a:lumMod val="75000"/>
                  </a:schemeClr>
                </a:solidFill>
                <a:latin typeface="Cambria" panose="02040503050406030204" pitchFamily="18" charset="0"/>
              </a:rPr>
              <a:t>first</a:t>
            </a:r>
            <a:r>
              <a:rPr lang="en-US" sz="2400" b="1" dirty="0">
                <a:solidFill>
                  <a:schemeClr val="accent5">
                    <a:lumMod val="75000"/>
                  </a:schemeClr>
                </a:solidFill>
                <a:latin typeface="Cambria" panose="02040503050406030204" pitchFamily="18" charset="0"/>
              </a:rPr>
              <a:t> &lt; 32k</a:t>
            </a:r>
            <a:r>
              <a:rPr lang="en-US" sz="2400" b="1" dirty="0">
                <a:latin typeface="Cambria" panose="02040503050406030204" pitchFamily="18" charset="0"/>
              </a:rPr>
              <a:t>. </a:t>
            </a:r>
          </a:p>
          <a:p>
            <a:pPr algn="ctr"/>
            <a:endParaRPr lang="en-US" sz="1400" b="1" dirty="0">
              <a:latin typeface="Cambria" panose="02040503050406030204" pitchFamily="18" charset="0"/>
            </a:endParaRPr>
          </a:p>
          <a:p>
            <a:pPr algn="ctr"/>
            <a:r>
              <a:rPr lang="en-US" sz="2400" b="1" dirty="0">
                <a:latin typeface="Cambria" panose="02040503050406030204" pitchFamily="18" charset="0"/>
              </a:rPr>
              <a:t>We evaluate an </a:t>
            </a:r>
            <a:r>
              <a:rPr lang="en-US" sz="2400" b="1" dirty="0">
                <a:solidFill>
                  <a:srgbClr val="538234"/>
                </a:solidFill>
                <a:latin typeface="Cambria" panose="02040503050406030204" pitchFamily="18" charset="0"/>
              </a:rPr>
              <a:t>ideal scalable version (</a:t>
            </a:r>
            <a:r>
              <a:rPr lang="en-US" sz="2400" b="1" dirty="0" err="1">
                <a:solidFill>
                  <a:srgbClr val="538234"/>
                </a:solidFill>
                <a:latin typeface="Cambria" panose="02040503050406030204" pitchFamily="18" charset="0"/>
              </a:rPr>
              <a:t>TWiCe</a:t>
            </a:r>
            <a:r>
              <a:rPr lang="en-US" sz="2400" b="1" dirty="0">
                <a:solidFill>
                  <a:srgbClr val="538234"/>
                </a:solidFill>
                <a:latin typeface="Cambria" panose="02040503050406030204" pitchFamily="18" charset="0"/>
              </a:rPr>
              <a:t>-ideal) </a:t>
            </a:r>
          </a:p>
          <a:p>
            <a:pPr algn="ctr"/>
            <a:r>
              <a:rPr lang="en-US" sz="2400" b="1" dirty="0">
                <a:latin typeface="Cambria" panose="02040503050406030204" pitchFamily="18" charset="0"/>
              </a:rPr>
              <a:t>assuming it solves </a:t>
            </a:r>
            <a:r>
              <a:rPr lang="en-US" sz="2400" b="1" dirty="0">
                <a:solidFill>
                  <a:srgbClr val="C00000"/>
                </a:solidFill>
                <a:latin typeface="Cambria" panose="02040503050406030204" pitchFamily="18" charset="0"/>
              </a:rPr>
              <a:t>two critical design issues</a:t>
            </a:r>
          </a:p>
          <a:p>
            <a:pPr algn="ctr"/>
            <a:endParaRPr lang="en-US" sz="900" b="1" dirty="0">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0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r>
              <a:rPr lang="en-US" sz="1400" dirty="0">
                <a:ln>
                  <a:solidFill>
                    <a:schemeClr val="tx1"/>
                  </a:solidFill>
                </a:ln>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a:solidFill>
                  <a:srgbClr val="538234"/>
                </a:solidFill>
                <a:latin typeface="Cambria" panose="02040503050406030204" pitchFamily="18" charset="0"/>
              </a:rPr>
              <a:t>Ideal mechanism </a:t>
            </a:r>
            <a:r>
              <a:rPr lang="en-US" sz="2400" b="1" dirty="0">
                <a:latin typeface="Cambria" panose="02040503050406030204" pitchFamily="18" charset="0"/>
              </a:rPr>
              <a:t>issues a refresh command </a:t>
            </a:r>
          </a:p>
          <a:p>
            <a:pPr algn="ctr"/>
            <a:r>
              <a:rPr lang="en-US" sz="2400" b="1" dirty="0">
                <a:latin typeface="Cambria" panose="02040503050406030204" pitchFamily="18" charset="0"/>
              </a:rPr>
              <a:t>to a row </a:t>
            </a:r>
            <a:r>
              <a:rPr lang="en-US" sz="2400" b="1" dirty="0">
                <a:solidFill>
                  <a:schemeClr val="accent5">
                    <a:lumMod val="75000"/>
                  </a:schemeClr>
                </a:solidFill>
                <a:latin typeface="Cambria" panose="02040503050406030204" pitchFamily="18" charset="0"/>
              </a:rPr>
              <a:t>only right before </a:t>
            </a:r>
            <a:r>
              <a:rPr lang="en-US" sz="2400" b="1" dirty="0">
                <a:latin typeface="Cambria" panose="02040503050406030204" pitchFamily="18" charset="0"/>
              </a:rPr>
              <a:t>the row </a:t>
            </a:r>
          </a:p>
          <a:p>
            <a:pPr algn="ctr"/>
            <a:r>
              <a:rPr lang="en-US" sz="2400" b="1" dirty="0">
                <a:latin typeface="Cambria" panose="02040503050406030204" pitchFamily="18" charset="0"/>
              </a:rPr>
              <a:t>can potentially experience a </a:t>
            </a:r>
            <a:r>
              <a:rPr lang="en-US" sz="2400" b="1" dirty="0" err="1">
                <a:latin typeface="Cambria" panose="02040503050406030204" pitchFamily="18" charset="0"/>
              </a:rPr>
              <a:t>RowHammer</a:t>
            </a:r>
            <a:r>
              <a:rPr lang="en-US" sz="2400" b="1" dirty="0">
                <a:latin typeface="Cambria" panose="02040503050406030204" pitchFamily="18" charset="0"/>
              </a:rPr>
              <a:t> bit flip </a:t>
            </a:r>
          </a:p>
          <a:p>
            <a:pPr algn="ctr"/>
            <a:endParaRPr lang="en-US" sz="900" b="1" dirty="0">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r>
                <a:rPr lang="en-US" sz="2000" b="1" dirty="0">
                  <a:solidFill>
                    <a:srgbClr val="C00000"/>
                  </a:solidFill>
                  <a:latin typeface="Cambria" panose="02040503050406030204" pitchFamily="18" charset="0"/>
                </a:rPr>
                <a:t>6% performance loss</a:t>
              </a:r>
            </a:p>
          </p:txBody>
        </p:sp>
      </p:grpSp>
    </p:spTree>
    <p:extLst>
      <p:ext uri="{BB962C8B-B14F-4D97-AF65-F5344CB8AC3E}">
        <p14:creationId xmlns:p14="http://schemas.microsoft.com/office/powerpoint/2010/main" val="15836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r>
              <a:rPr lang="en-US" sz="1400" dirty="0">
                <a:ln>
                  <a:solidFill>
                    <a:schemeClr val="tx1"/>
                  </a:solidFill>
                </a:ln>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a:solidFill>
                  <a:schemeClr val="accent5">
                    <a:lumMod val="75000"/>
                  </a:schemeClr>
                </a:solidFill>
                <a:latin typeface="Cambria" panose="02040503050406030204" pitchFamily="18" charset="0"/>
              </a:rPr>
              <a:t>PARA, </a:t>
            </a:r>
            <a:r>
              <a:rPr lang="en-US" sz="2400" b="1" dirty="0" err="1">
                <a:solidFill>
                  <a:schemeClr val="accent5">
                    <a:lumMod val="75000"/>
                  </a:schemeClr>
                </a:solidFill>
                <a:latin typeface="Cambria" panose="02040503050406030204" pitchFamily="18" charset="0"/>
              </a:rPr>
              <a:t>ProHIT</a:t>
            </a:r>
            <a:r>
              <a:rPr lang="en-US" sz="2400" b="1" dirty="0">
                <a:solidFill>
                  <a:schemeClr val="accent5">
                    <a:lumMod val="75000"/>
                  </a:schemeClr>
                </a:solidFill>
                <a:latin typeface="Cambria" panose="02040503050406030204" pitchFamily="18" charset="0"/>
              </a:rPr>
              <a:t>, and </a:t>
            </a:r>
            <a:r>
              <a:rPr lang="en-US" sz="2400" b="1" dirty="0" err="1">
                <a:solidFill>
                  <a:schemeClr val="accent5">
                    <a:lumMod val="75000"/>
                  </a:schemeClr>
                </a:solidFill>
                <a:latin typeface="Cambria" panose="02040503050406030204" pitchFamily="18" charset="0"/>
              </a:rPr>
              <a:t>MRLoc</a:t>
            </a:r>
            <a:r>
              <a:rPr lang="en-US" sz="2400" b="1" dirty="0">
                <a:solidFill>
                  <a:schemeClr val="accent5">
                    <a:lumMod val="75000"/>
                  </a:schemeClr>
                </a:solidFill>
                <a:latin typeface="Cambria" panose="02040503050406030204" pitchFamily="18" charset="0"/>
              </a:rPr>
              <a:t> </a:t>
            </a:r>
            <a:r>
              <a:rPr lang="en-US" sz="2400" b="1" dirty="0">
                <a:latin typeface="Cambria" panose="02040503050406030204" pitchFamily="18" charset="0"/>
              </a:rPr>
              <a:t>mitigate </a:t>
            </a:r>
            <a:r>
              <a:rPr lang="en-US" sz="2400" b="1" dirty="0" err="1">
                <a:latin typeface="Cambria" panose="02040503050406030204" pitchFamily="18" charset="0"/>
              </a:rPr>
              <a:t>RowHammer</a:t>
            </a:r>
            <a:r>
              <a:rPr lang="en-US" sz="2400" b="1" dirty="0">
                <a:latin typeface="Cambria" panose="02040503050406030204" pitchFamily="18" charset="0"/>
              </a:rPr>
              <a:t> bit flips</a:t>
            </a:r>
          </a:p>
          <a:p>
            <a:pPr algn="ctr"/>
            <a:r>
              <a:rPr lang="en-US" sz="2400" b="1" dirty="0">
                <a:latin typeface="Cambria" panose="02040503050406030204" pitchFamily="18" charset="0"/>
              </a:rPr>
              <a:t> in </a:t>
            </a:r>
            <a:r>
              <a:rPr lang="en-US" sz="2400" b="1" dirty="0">
                <a:solidFill>
                  <a:srgbClr val="C00000"/>
                </a:solidFill>
                <a:latin typeface="Cambria" panose="02040503050406030204" pitchFamily="18" charset="0"/>
              </a:rPr>
              <a:t>worst chips </a:t>
            </a:r>
            <a:r>
              <a:rPr lang="en-US" sz="2400" b="1" dirty="0">
                <a:latin typeface="Cambria" panose="02040503050406030204" pitchFamily="18" charset="0"/>
              </a:rPr>
              <a:t>today with reasonable system performance </a:t>
            </a:r>
            <a:r>
              <a:rPr lang="en-US" sz="2400" b="1" dirty="0">
                <a:solidFill>
                  <a:srgbClr val="538234"/>
                </a:solidFill>
                <a:latin typeface="Cambria" panose="02040503050406030204" pitchFamily="18" charset="0"/>
              </a:rPr>
              <a:t>(92%, 100%, 100%)</a:t>
            </a:r>
          </a:p>
          <a:p>
            <a:pPr algn="ctr"/>
            <a:endParaRPr lang="en-US" sz="900" b="1" dirty="0">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Tree>
    <p:extLst>
      <p:ext uri="{BB962C8B-B14F-4D97-AF65-F5344CB8AC3E}">
        <p14:creationId xmlns:p14="http://schemas.microsoft.com/office/powerpoint/2010/main" val="24364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r>
              <a:rPr lang="en-US" sz="1400" dirty="0">
                <a:ln>
                  <a:solidFill>
                    <a:schemeClr val="tx1"/>
                  </a:solidFill>
                </a:ln>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400" b="1" dirty="0">
                <a:solidFill>
                  <a:schemeClr val="accent5">
                    <a:lumMod val="75000"/>
                  </a:schemeClr>
                </a:solidFill>
                <a:latin typeface="Cambria" panose="02040503050406030204" pitchFamily="18" charset="0"/>
              </a:rPr>
              <a:t>Only PARA’s design scales to low </a:t>
            </a:r>
            <a:r>
              <a:rPr lang="en-US" sz="2400" b="1" dirty="0" err="1">
                <a:solidFill>
                  <a:schemeClr val="accent5">
                    <a:lumMod val="75000"/>
                  </a:schemeClr>
                </a:solidFill>
                <a:latin typeface="Cambria" panose="02040503050406030204" pitchFamily="18" charset="0"/>
              </a:rPr>
              <a:t>HC</a:t>
            </a:r>
            <a:r>
              <a:rPr lang="en-US" sz="2400" b="1" baseline="-25000" dirty="0" err="1">
                <a:solidFill>
                  <a:schemeClr val="accent5">
                    <a:lumMod val="75000"/>
                  </a:schemeClr>
                </a:solidFill>
                <a:latin typeface="Cambria" panose="02040503050406030204" pitchFamily="18" charset="0"/>
              </a:rPr>
              <a:t>first</a:t>
            </a:r>
            <a:r>
              <a:rPr lang="en-US" sz="2400" b="1" dirty="0">
                <a:solidFill>
                  <a:schemeClr val="accent5">
                    <a:lumMod val="75000"/>
                  </a:schemeClr>
                </a:solidFill>
                <a:latin typeface="Cambria" panose="02040503050406030204" pitchFamily="18" charset="0"/>
              </a:rPr>
              <a:t> values</a:t>
            </a:r>
            <a:r>
              <a:rPr lang="en-US" sz="2400" b="1" dirty="0">
                <a:latin typeface="Cambria" panose="02040503050406030204" pitchFamily="18" charset="0"/>
              </a:rPr>
              <a:t> </a:t>
            </a:r>
          </a:p>
          <a:p>
            <a:pPr algn="ctr"/>
            <a:r>
              <a:rPr lang="en-US" sz="2400" b="1" dirty="0">
                <a:latin typeface="Cambria" panose="02040503050406030204" pitchFamily="18" charset="0"/>
              </a:rPr>
              <a:t>but has </a:t>
            </a:r>
            <a:r>
              <a:rPr lang="en-US" sz="2400" b="1" dirty="0">
                <a:solidFill>
                  <a:srgbClr val="C00000"/>
                </a:solidFill>
                <a:latin typeface="Cambria" panose="02040503050406030204" pitchFamily="18" charset="0"/>
              </a:rPr>
              <a:t>very low normalized system performance </a:t>
            </a:r>
          </a:p>
          <a:p>
            <a:pPr algn="ctr"/>
            <a:endParaRPr lang="en-US" sz="900" b="1" dirty="0">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955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r>
              <a:rPr lang="en-US" sz="1400" dirty="0">
                <a:ln>
                  <a:solidFill>
                    <a:schemeClr val="tx1"/>
                  </a:solidFill>
                </a:ln>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900" b="1" dirty="0">
              <a:latin typeface="Cambria" panose="02040503050406030204" pitchFamily="18" charset="0"/>
              <a:ea typeface="Cambria" charset="0"/>
              <a:cs typeface="Cambria" charset="0"/>
            </a:endParaRPr>
          </a:p>
          <a:p>
            <a:pPr algn="ctr"/>
            <a:r>
              <a:rPr lang="en-US" sz="2200" b="1" dirty="0">
                <a:solidFill>
                  <a:srgbClr val="538234"/>
                </a:solidFill>
                <a:latin typeface="Cambria" panose="02040503050406030204" pitchFamily="18" charset="0"/>
              </a:rPr>
              <a:t>Ideal</a:t>
            </a:r>
            <a:r>
              <a:rPr lang="en-US" sz="2200" b="1" dirty="0">
                <a:latin typeface="Cambria" panose="02040503050406030204" pitchFamily="18" charset="0"/>
              </a:rPr>
              <a:t> mechanism is </a:t>
            </a:r>
            <a:r>
              <a:rPr lang="en-US" sz="2200" b="1" dirty="0">
                <a:solidFill>
                  <a:srgbClr val="538234"/>
                </a:solidFill>
                <a:latin typeface="Cambria" panose="02040503050406030204" pitchFamily="18" charset="0"/>
              </a:rPr>
              <a:t>significantly better </a:t>
            </a:r>
          </a:p>
          <a:p>
            <a:pPr algn="ctr"/>
            <a:r>
              <a:rPr lang="en-US" sz="2200" b="1" dirty="0">
                <a:latin typeface="Cambria" panose="02040503050406030204" pitchFamily="18" charset="0"/>
              </a:rPr>
              <a:t>than any existing mechanism for </a:t>
            </a:r>
            <a:r>
              <a:rPr lang="en-US" sz="2200" b="1" dirty="0" err="1">
                <a:solidFill>
                  <a:schemeClr val="accent5">
                    <a:lumMod val="75000"/>
                  </a:schemeClr>
                </a:solidFill>
                <a:latin typeface="Cambria" panose="02040503050406030204" pitchFamily="18" charset="0"/>
              </a:rPr>
              <a:t>HC</a:t>
            </a:r>
            <a:r>
              <a:rPr lang="en-US" sz="2200" b="1" baseline="-25000" dirty="0" err="1">
                <a:solidFill>
                  <a:schemeClr val="accent5">
                    <a:lumMod val="75000"/>
                  </a:schemeClr>
                </a:solidFill>
                <a:latin typeface="Cambria" panose="02040503050406030204" pitchFamily="18" charset="0"/>
              </a:rPr>
              <a:t>first</a:t>
            </a:r>
            <a:r>
              <a:rPr lang="en-US" sz="2200" b="1" dirty="0">
                <a:solidFill>
                  <a:schemeClr val="accent5">
                    <a:lumMod val="75000"/>
                  </a:schemeClr>
                </a:solidFill>
                <a:latin typeface="Cambria" panose="02040503050406030204" pitchFamily="18" charset="0"/>
              </a:rPr>
              <a:t> &lt; 1024</a:t>
            </a:r>
          </a:p>
          <a:p>
            <a:pPr algn="ctr"/>
            <a:endParaRPr lang="en-US" sz="900" b="1" dirty="0">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panose="02040503050406030204" pitchFamily="18" charset="0"/>
              <a:ea typeface="Cambria" charset="0"/>
              <a:cs typeface="Cambria" charset="0"/>
            </a:endParaRPr>
          </a:p>
          <a:p>
            <a:pPr algn="ctr"/>
            <a:r>
              <a:rPr lang="en-US" sz="2200" b="1" dirty="0">
                <a:solidFill>
                  <a:schemeClr val="accent5">
                    <a:lumMod val="75000"/>
                  </a:schemeClr>
                </a:solidFill>
                <a:latin typeface="Cambria" panose="02040503050406030204" pitchFamily="18" charset="0"/>
              </a:rPr>
              <a:t>Significant opportunity </a:t>
            </a:r>
            <a:r>
              <a:rPr lang="en-US" sz="2200" b="1" dirty="0">
                <a:latin typeface="Cambria" panose="02040503050406030204" pitchFamily="18" charset="0"/>
              </a:rPr>
              <a:t>for developing a </a:t>
            </a:r>
            <a:r>
              <a:rPr lang="en-US" sz="2200" b="1" dirty="0" err="1">
                <a:latin typeface="Cambria" panose="02040503050406030204" pitchFamily="18" charset="0"/>
              </a:rPr>
              <a:t>RowHammer</a:t>
            </a:r>
            <a:r>
              <a:rPr lang="en-US" sz="2200" b="1" dirty="0">
                <a:latin typeface="Cambria" panose="02040503050406030204" pitchFamily="18" charset="0"/>
              </a:rPr>
              <a:t> solution </a:t>
            </a:r>
          </a:p>
          <a:p>
            <a:pPr algn="ctr"/>
            <a:r>
              <a:rPr lang="en-US" sz="2200" b="1" dirty="0">
                <a:latin typeface="Cambria" panose="02040503050406030204" pitchFamily="18" charset="0"/>
              </a:rPr>
              <a:t>with </a:t>
            </a:r>
            <a:r>
              <a:rPr lang="en-US" sz="2200" b="1" dirty="0">
                <a:solidFill>
                  <a:srgbClr val="538234"/>
                </a:solidFill>
                <a:latin typeface="Cambria" panose="02040503050406030204" pitchFamily="18" charset="0"/>
              </a:rPr>
              <a:t>low performance overhead that supports low </a:t>
            </a:r>
            <a:r>
              <a:rPr lang="en-US" sz="2200" b="1" dirty="0" err="1">
                <a:solidFill>
                  <a:srgbClr val="538234"/>
                </a:solidFill>
                <a:latin typeface="Cambria" panose="02040503050406030204" pitchFamily="18" charset="0"/>
              </a:rPr>
              <a:t>HC</a:t>
            </a:r>
            <a:r>
              <a:rPr lang="en-US" sz="2200" b="1" baseline="-25000" dirty="0" err="1">
                <a:solidFill>
                  <a:srgbClr val="538234"/>
                </a:solidFill>
                <a:latin typeface="Cambria" panose="02040503050406030204" pitchFamily="18" charset="0"/>
              </a:rPr>
              <a:t>first</a:t>
            </a:r>
            <a:endParaRPr lang="en-US" sz="2200" b="1" dirty="0">
              <a:solidFill>
                <a:srgbClr val="538234"/>
              </a:solidFill>
              <a:latin typeface="Cambria" panose="02040503050406030204" pitchFamily="18" charset="0"/>
            </a:endParaRPr>
          </a:p>
          <a:p>
            <a:pPr algn="ctr"/>
            <a:endParaRPr lang="en-US" sz="1000" b="1" dirty="0">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r>
              <a:rPr lang="en-US" sz="1600" i="1" baseline="-25000" dirty="0">
                <a:latin typeface="Cambria" panose="02040503050406030204" pitchFamily="18" charset="0"/>
              </a:rPr>
              <a:t> </a:t>
            </a:r>
            <a:r>
              <a:rPr lang="en-US" sz="1600" i="1" dirty="0">
                <a:latin typeface="Cambria" panose="02040503050406030204" pitchFamily="18" charset="0"/>
              </a:rPr>
              <a:t>(number of hammers required to induce first </a:t>
            </a:r>
            <a:r>
              <a:rPr lang="en-US" sz="1600" i="1" dirty="0" err="1">
                <a:latin typeface="Cambria" panose="02040503050406030204" pitchFamily="18" charset="0"/>
              </a:rPr>
              <a:t>RowHammer</a:t>
            </a:r>
            <a:r>
              <a:rPr lang="en-US" sz="1600" i="1" dirty="0">
                <a:latin typeface="Cambria" panose="02040503050406030204" pitchFamily="18" charset="0"/>
              </a:rPr>
              <a:t> bit flip)</a:t>
            </a:r>
            <a:endParaRPr lang="en-US" sz="1600" i="1" baseline="-25000" dirty="0">
              <a:latin typeface="Cambria" panose="02040503050406030204" pitchFamily="18" charset="0"/>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21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847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RowHammer</a:t>
            </a:r>
            <a:r>
              <a:rPr lang="en-US" b="1" dirty="0"/>
              <a:t> Vulnerability</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5" name="Rounded Rectangle 4">
            <a:extLst>
              <a:ext uri="{FF2B5EF4-FFF2-40B4-BE49-F238E27FC236}">
                <a16:creationId xmlns:a16="http://schemas.microsoft.com/office/drawing/2014/main" id="{7A085F27-A4ED-C14E-AD95-8BF59A083EB0}"/>
              </a:ext>
            </a:extLst>
          </p:cNvPr>
          <p:cNvSpPr/>
          <p:nvPr/>
        </p:nvSpPr>
        <p:spPr>
          <a:xfrm>
            <a:off x="579892" y="929784"/>
            <a:ext cx="7984215" cy="43180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05B6157-A106-4B44-80E1-EDD303BA10FF}"/>
              </a:ext>
            </a:extLst>
          </p:cNvPr>
          <p:cNvCxnSpPr>
            <a:cxnSpLocks/>
          </p:cNvCxnSpPr>
          <p:nvPr/>
        </p:nvCxnSpPr>
        <p:spPr>
          <a:xfrm>
            <a:off x="1024997" y="2027085"/>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A7FA5B-B3FC-2849-8E6D-CC87AF1FB831}"/>
              </a:ext>
            </a:extLst>
          </p:cNvPr>
          <p:cNvCxnSpPr>
            <a:cxnSpLocks/>
          </p:cNvCxnSpPr>
          <p:nvPr/>
        </p:nvCxnSpPr>
        <p:spPr>
          <a:xfrm>
            <a:off x="1024997" y="2712885"/>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A874E0-B63D-EB41-93F1-F757F837BC90}"/>
              </a:ext>
            </a:extLst>
          </p:cNvPr>
          <p:cNvCxnSpPr>
            <a:cxnSpLocks/>
          </p:cNvCxnSpPr>
          <p:nvPr/>
        </p:nvCxnSpPr>
        <p:spPr>
          <a:xfrm>
            <a:off x="1024997" y="3394893"/>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2DCADF-F6BB-2744-8F77-C4CA8D44C2E8}"/>
              </a:ext>
            </a:extLst>
          </p:cNvPr>
          <p:cNvCxnSpPr>
            <a:cxnSpLocks/>
          </p:cNvCxnSpPr>
          <p:nvPr/>
        </p:nvCxnSpPr>
        <p:spPr>
          <a:xfrm>
            <a:off x="1024997" y="4069245"/>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729E55-0D25-E64C-A8F5-6A9F1F824F9B}"/>
              </a:ext>
            </a:extLst>
          </p:cNvPr>
          <p:cNvCxnSpPr>
            <a:cxnSpLocks/>
          </p:cNvCxnSpPr>
          <p:nvPr/>
        </p:nvCxnSpPr>
        <p:spPr>
          <a:xfrm>
            <a:off x="1024997" y="4709794"/>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24ED067-4255-A64A-A059-8A5B04DE4C1C}"/>
              </a:ext>
            </a:extLst>
          </p:cNvPr>
          <p:cNvSpPr/>
          <p:nvPr/>
        </p:nvSpPr>
        <p:spPr>
          <a:xfrm>
            <a:off x="1436477" y="1693701"/>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13" name="Rectangle 12">
            <a:extLst>
              <a:ext uri="{FF2B5EF4-FFF2-40B4-BE49-F238E27FC236}">
                <a16:creationId xmlns:a16="http://schemas.microsoft.com/office/drawing/2014/main" id="{615884F7-A7E6-BC4D-9216-A6F9802D95B8}"/>
              </a:ext>
            </a:extLst>
          </p:cNvPr>
          <p:cNvSpPr/>
          <p:nvPr/>
        </p:nvSpPr>
        <p:spPr>
          <a:xfrm>
            <a:off x="1436477" y="4402052"/>
            <a:ext cx="6278880" cy="64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936DDF-CF00-4EFC-8FAF-61206FCCE107}"/>
              </a:ext>
            </a:extLst>
          </p:cNvPr>
          <p:cNvSpPr/>
          <p:nvPr/>
        </p:nvSpPr>
        <p:spPr>
          <a:xfrm>
            <a:off x="1436477" y="2368013"/>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22" name="Rectangle 21">
            <a:extLst>
              <a:ext uri="{FF2B5EF4-FFF2-40B4-BE49-F238E27FC236}">
                <a16:creationId xmlns:a16="http://schemas.microsoft.com/office/drawing/2014/main" id="{DD9D894C-ECF9-4880-9448-3E2DA01CB7C9}"/>
              </a:ext>
            </a:extLst>
          </p:cNvPr>
          <p:cNvSpPr/>
          <p:nvPr/>
        </p:nvSpPr>
        <p:spPr>
          <a:xfrm>
            <a:off x="1436477" y="3033761"/>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23" name="Rectangle 22">
            <a:extLst>
              <a:ext uri="{FF2B5EF4-FFF2-40B4-BE49-F238E27FC236}">
                <a16:creationId xmlns:a16="http://schemas.microsoft.com/office/drawing/2014/main" id="{89A5C373-5E24-4FD4-B603-BB64ED344647}"/>
              </a:ext>
            </a:extLst>
          </p:cNvPr>
          <p:cNvSpPr/>
          <p:nvPr/>
        </p:nvSpPr>
        <p:spPr>
          <a:xfrm>
            <a:off x="1436477" y="3707060"/>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24" name="Rectangle 23">
            <a:extLst>
              <a:ext uri="{FF2B5EF4-FFF2-40B4-BE49-F238E27FC236}">
                <a16:creationId xmlns:a16="http://schemas.microsoft.com/office/drawing/2014/main" id="{109E57F1-27F1-447A-B3F5-49B7E8DEADBE}"/>
              </a:ext>
            </a:extLst>
          </p:cNvPr>
          <p:cNvSpPr/>
          <p:nvPr/>
        </p:nvSpPr>
        <p:spPr>
          <a:xfrm>
            <a:off x="1436477" y="4384978"/>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latin typeface="Cambria" panose="02040503050406030204" pitchFamily="18" charset="0"/>
              </a:rPr>
              <a:t>Row 4</a:t>
            </a:r>
          </a:p>
        </p:txBody>
      </p:sp>
      <p:sp>
        <p:nvSpPr>
          <p:cNvPr id="56" name="Content Placeholder 2">
            <a:extLst>
              <a:ext uri="{FF2B5EF4-FFF2-40B4-BE49-F238E27FC236}">
                <a16:creationId xmlns:a16="http://schemas.microsoft.com/office/drawing/2014/main" id="{C78EA9EB-F44F-45A3-9113-B89C878AFBFE}"/>
              </a:ext>
            </a:extLst>
          </p:cNvPr>
          <p:cNvSpPr txBox="1">
            <a:spLocks/>
          </p:cNvSpPr>
          <p:nvPr/>
        </p:nvSpPr>
        <p:spPr>
          <a:xfrm>
            <a:off x="75991" y="5440910"/>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t>Repeatedly </a:t>
            </a:r>
            <a:r>
              <a:rPr lang="en-US" sz="2500" b="1" dirty="0">
                <a:solidFill>
                  <a:srgbClr val="538234"/>
                </a:solidFill>
              </a:rPr>
              <a:t>opening</a:t>
            </a:r>
            <a:r>
              <a:rPr lang="en-US" sz="2500" dirty="0">
                <a:solidFill>
                  <a:srgbClr val="538234"/>
                </a:solidFill>
              </a:rPr>
              <a:t> (activating) </a:t>
            </a:r>
            <a:r>
              <a:rPr lang="en-US" sz="2500" dirty="0"/>
              <a:t>and </a:t>
            </a:r>
            <a:r>
              <a:rPr lang="en-US" sz="2500" b="1" dirty="0">
                <a:solidFill>
                  <a:srgbClr val="C00000"/>
                </a:solidFill>
              </a:rPr>
              <a:t>closing</a:t>
            </a:r>
            <a:r>
              <a:rPr lang="en-US" sz="2500" dirty="0">
                <a:solidFill>
                  <a:srgbClr val="C00000"/>
                </a:solidFill>
              </a:rPr>
              <a:t> (</a:t>
            </a:r>
            <a:r>
              <a:rPr lang="en-US" sz="2500" dirty="0" err="1">
                <a:solidFill>
                  <a:srgbClr val="C00000"/>
                </a:solidFill>
              </a:rPr>
              <a:t>precharging</a:t>
            </a:r>
            <a:r>
              <a:rPr lang="en-US" sz="2500" dirty="0">
                <a:solidFill>
                  <a:srgbClr val="C00000"/>
                </a:solidFill>
              </a:rPr>
              <a:t>) </a:t>
            </a:r>
          </a:p>
          <a:p>
            <a:pPr marL="0" indent="0" algn="ctr">
              <a:buNone/>
            </a:pPr>
            <a:r>
              <a:rPr lang="en-US" sz="2500" dirty="0"/>
              <a:t>a DRAM row causes </a:t>
            </a:r>
            <a:r>
              <a:rPr lang="en-US" sz="2500" b="1" dirty="0" err="1">
                <a:solidFill>
                  <a:schemeClr val="accent5">
                    <a:lumMod val="75000"/>
                  </a:schemeClr>
                </a:solidFill>
              </a:rPr>
              <a:t>RowHammer</a:t>
            </a:r>
            <a:r>
              <a:rPr lang="en-US" sz="2500" b="1" dirty="0">
                <a:solidFill>
                  <a:schemeClr val="accent5">
                    <a:lumMod val="75000"/>
                  </a:schemeClr>
                </a:solidFill>
              </a:rPr>
              <a:t> bit flips</a:t>
            </a:r>
            <a:r>
              <a:rPr lang="en-US" sz="2500" dirty="0">
                <a:solidFill>
                  <a:schemeClr val="accent5">
                    <a:lumMod val="75000"/>
                  </a:schemeClr>
                </a:solidFill>
              </a:rPr>
              <a:t> </a:t>
            </a:r>
            <a:r>
              <a:rPr lang="en-US" sz="2500" dirty="0"/>
              <a:t>in nearby cells</a:t>
            </a:r>
            <a:endParaRPr lang="en-US" sz="2500" b="1" dirty="0"/>
          </a:p>
        </p:txBody>
      </p:sp>
      <p:grpSp>
        <p:nvGrpSpPr>
          <p:cNvPr id="4" name="Group 3">
            <a:extLst>
              <a:ext uri="{FF2B5EF4-FFF2-40B4-BE49-F238E27FC236}">
                <a16:creationId xmlns:a16="http://schemas.microsoft.com/office/drawing/2014/main" id="{7C9C0E07-D94C-48B6-BEB6-DB89E650DAA9}"/>
              </a:ext>
            </a:extLst>
          </p:cNvPr>
          <p:cNvGrpSpPr/>
          <p:nvPr/>
        </p:nvGrpSpPr>
        <p:grpSpPr>
          <a:xfrm>
            <a:off x="1428644" y="2366035"/>
            <a:ext cx="6286713" cy="1990657"/>
            <a:chOff x="1428644" y="1937227"/>
            <a:chExt cx="6286713" cy="1990657"/>
          </a:xfrm>
        </p:grpSpPr>
        <p:sp>
          <p:nvSpPr>
            <p:cNvPr id="58" name="Rectangle 57">
              <a:extLst>
                <a:ext uri="{FF2B5EF4-FFF2-40B4-BE49-F238E27FC236}">
                  <a16:creationId xmlns:a16="http://schemas.microsoft.com/office/drawing/2014/main" id="{4FE156D8-70F5-4C67-B453-2AF3A52022A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7" name="Content Placeholder 2">
              <a:extLst>
                <a:ext uri="{FF2B5EF4-FFF2-40B4-BE49-F238E27FC236}">
                  <a16:creationId xmlns:a16="http://schemas.microsoft.com/office/drawing/2014/main" id="{93F19E91-E237-4B80-9D4F-D248EBC468B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sp>
          <p:nvSpPr>
            <p:cNvPr id="59" name="Rectangle 58">
              <a:extLst>
                <a:ext uri="{FF2B5EF4-FFF2-40B4-BE49-F238E27FC236}">
                  <a16:creationId xmlns:a16="http://schemas.microsoft.com/office/drawing/2014/main" id="{176E8814-72AD-4261-A762-E4EEB1025B22}"/>
                </a:ext>
              </a:extLst>
            </p:cNvPr>
            <p:cNvSpPr/>
            <p:nvPr/>
          </p:nvSpPr>
          <p:spPr>
            <a:xfrm>
              <a:off x="1436477" y="1937227"/>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0" name="Rectangle 59">
              <a:extLst>
                <a:ext uri="{FF2B5EF4-FFF2-40B4-BE49-F238E27FC236}">
                  <a16:creationId xmlns:a16="http://schemas.microsoft.com/office/drawing/2014/main" id="{5865DC31-76F5-4815-8DFB-122C37217C8F}"/>
                </a:ext>
              </a:extLst>
            </p:cNvPr>
            <p:cNvSpPr/>
            <p:nvPr/>
          </p:nvSpPr>
          <p:spPr>
            <a:xfrm>
              <a:off x="1436477" y="3278252"/>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grpSp>
      <p:grpSp>
        <p:nvGrpSpPr>
          <p:cNvPr id="9" name="Group 8">
            <a:extLst>
              <a:ext uri="{FF2B5EF4-FFF2-40B4-BE49-F238E27FC236}">
                <a16:creationId xmlns:a16="http://schemas.microsoft.com/office/drawing/2014/main" id="{51F05092-E1D6-44BB-A59E-1BDA8528CE69}"/>
              </a:ext>
            </a:extLst>
          </p:cNvPr>
          <p:cNvGrpSpPr/>
          <p:nvPr/>
        </p:nvGrpSpPr>
        <p:grpSpPr>
          <a:xfrm>
            <a:off x="1428644" y="3032772"/>
            <a:ext cx="6286713" cy="649632"/>
            <a:chOff x="1428644" y="2603964"/>
            <a:chExt cx="6286713" cy="649632"/>
          </a:xfrm>
        </p:grpSpPr>
        <p:sp>
          <p:nvSpPr>
            <p:cNvPr id="61" name="Rectangle 60">
              <a:extLst>
                <a:ext uri="{FF2B5EF4-FFF2-40B4-BE49-F238E27FC236}">
                  <a16:creationId xmlns:a16="http://schemas.microsoft.com/office/drawing/2014/main" id="{E8896486-F152-49E7-B46F-6349E0B93A80}"/>
                </a:ext>
              </a:extLst>
            </p:cNvPr>
            <p:cNvSpPr/>
            <p:nvPr/>
          </p:nvSpPr>
          <p:spPr>
            <a:xfrm>
              <a:off x="1436477" y="2603964"/>
              <a:ext cx="6278880" cy="649632"/>
            </a:xfrm>
            <a:prstGeom prst="rect">
              <a:avLst/>
            </a:prstGeom>
            <a:solidFill>
              <a:srgbClr val="D8D9D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2" name="Content Placeholder 2">
              <a:extLst>
                <a:ext uri="{FF2B5EF4-FFF2-40B4-BE49-F238E27FC236}">
                  <a16:creationId xmlns:a16="http://schemas.microsoft.com/office/drawing/2014/main" id="{360280D7-FF36-4E2C-8206-9D26C004139B}"/>
                </a:ext>
              </a:extLst>
            </p:cNvPr>
            <p:cNvSpPr txBox="1">
              <a:spLocks/>
            </p:cNvSpPr>
            <p:nvPr/>
          </p:nvSpPr>
          <p:spPr>
            <a:xfrm>
              <a:off x="1428644" y="2645717"/>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63" name="Group 62">
            <a:extLst>
              <a:ext uri="{FF2B5EF4-FFF2-40B4-BE49-F238E27FC236}">
                <a16:creationId xmlns:a16="http://schemas.microsoft.com/office/drawing/2014/main" id="{A4607016-D3C8-4B92-BDB6-4E8EC9785BBD}"/>
              </a:ext>
            </a:extLst>
          </p:cNvPr>
          <p:cNvGrpSpPr/>
          <p:nvPr/>
        </p:nvGrpSpPr>
        <p:grpSpPr>
          <a:xfrm>
            <a:off x="1425311" y="1693701"/>
            <a:ext cx="6286713" cy="3344517"/>
            <a:chOff x="1428644" y="1260576"/>
            <a:chExt cx="6286713" cy="3344517"/>
          </a:xfrm>
        </p:grpSpPr>
        <p:sp>
          <p:nvSpPr>
            <p:cNvPr id="64" name="Rectangle 63">
              <a:extLst>
                <a:ext uri="{FF2B5EF4-FFF2-40B4-BE49-F238E27FC236}">
                  <a16:creationId xmlns:a16="http://schemas.microsoft.com/office/drawing/2014/main" id="{4827DD48-A518-432B-BBDC-DCAB727C9C21}"/>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5" name="Content Placeholder 2">
              <a:extLst>
                <a:ext uri="{FF2B5EF4-FFF2-40B4-BE49-F238E27FC236}">
                  <a16:creationId xmlns:a16="http://schemas.microsoft.com/office/drawing/2014/main" id="{1B6CB13E-8A01-492F-A9D5-56CA01915C9A}"/>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sp>
          <p:nvSpPr>
            <p:cNvPr id="66" name="Rectangle 65">
              <a:extLst>
                <a:ext uri="{FF2B5EF4-FFF2-40B4-BE49-F238E27FC236}">
                  <a16:creationId xmlns:a16="http://schemas.microsoft.com/office/drawing/2014/main" id="{040027B3-AD74-4F8A-AF75-21824B3047E3}"/>
                </a:ext>
              </a:extLst>
            </p:cNvPr>
            <p:cNvSpPr/>
            <p:nvPr/>
          </p:nvSpPr>
          <p:spPr>
            <a:xfrm>
              <a:off x="1436477" y="1937227"/>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7" name="Rectangle 66">
              <a:extLst>
                <a:ext uri="{FF2B5EF4-FFF2-40B4-BE49-F238E27FC236}">
                  <a16:creationId xmlns:a16="http://schemas.microsoft.com/office/drawing/2014/main" id="{88B15D70-3D3F-4C5B-BBCC-0C60E3F0760E}"/>
                </a:ext>
              </a:extLst>
            </p:cNvPr>
            <p:cNvSpPr/>
            <p:nvPr/>
          </p:nvSpPr>
          <p:spPr>
            <a:xfrm>
              <a:off x="1436477" y="3278252"/>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68" name="Rectangle 67">
              <a:extLst>
                <a:ext uri="{FF2B5EF4-FFF2-40B4-BE49-F238E27FC236}">
                  <a16:creationId xmlns:a16="http://schemas.microsoft.com/office/drawing/2014/main" id="{292EEC27-8A6F-47DA-9DC0-DE930E7EE26A}"/>
                </a:ext>
              </a:extLst>
            </p:cNvPr>
            <p:cNvSpPr/>
            <p:nvPr/>
          </p:nvSpPr>
          <p:spPr>
            <a:xfrm>
              <a:off x="1436477" y="1260576"/>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69" name="Rectangle 68">
              <a:extLst>
                <a:ext uri="{FF2B5EF4-FFF2-40B4-BE49-F238E27FC236}">
                  <a16:creationId xmlns:a16="http://schemas.microsoft.com/office/drawing/2014/main" id="{719895E8-4554-4172-9C6A-54AADFA3DF71}"/>
                </a:ext>
              </a:extLst>
            </p:cNvPr>
            <p:cNvSpPr/>
            <p:nvPr/>
          </p:nvSpPr>
          <p:spPr>
            <a:xfrm>
              <a:off x="1436477" y="3955461"/>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grpSp>
      <p:grpSp>
        <p:nvGrpSpPr>
          <p:cNvPr id="78" name="Group 77">
            <a:extLst>
              <a:ext uri="{FF2B5EF4-FFF2-40B4-BE49-F238E27FC236}">
                <a16:creationId xmlns:a16="http://schemas.microsoft.com/office/drawing/2014/main" id="{BF8A0D40-2A4A-4EFF-AB16-F74053223421}"/>
              </a:ext>
            </a:extLst>
          </p:cNvPr>
          <p:cNvGrpSpPr/>
          <p:nvPr/>
        </p:nvGrpSpPr>
        <p:grpSpPr>
          <a:xfrm>
            <a:off x="-7303181" y="3833980"/>
            <a:ext cx="6286713" cy="649632"/>
            <a:chOff x="1428644" y="2604952"/>
            <a:chExt cx="6286713" cy="649632"/>
          </a:xfrm>
        </p:grpSpPr>
        <p:sp>
          <p:nvSpPr>
            <p:cNvPr id="79" name="Rectangle 78">
              <a:extLst>
                <a:ext uri="{FF2B5EF4-FFF2-40B4-BE49-F238E27FC236}">
                  <a16:creationId xmlns:a16="http://schemas.microsoft.com/office/drawing/2014/main" id="{C69D592F-9EFC-413D-BBDA-6EE340E691F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80" name="Content Placeholder 2">
              <a:extLst>
                <a:ext uri="{FF2B5EF4-FFF2-40B4-BE49-F238E27FC236}">
                  <a16:creationId xmlns:a16="http://schemas.microsoft.com/office/drawing/2014/main" id="{180AB318-53C1-4180-83A9-568BE5736AD0}"/>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12" name="Group 11">
            <a:extLst>
              <a:ext uri="{FF2B5EF4-FFF2-40B4-BE49-F238E27FC236}">
                <a16:creationId xmlns:a16="http://schemas.microsoft.com/office/drawing/2014/main" id="{98C00C2C-D80D-4BF3-A044-1E8F9765C6CA}"/>
              </a:ext>
            </a:extLst>
          </p:cNvPr>
          <p:cNvGrpSpPr/>
          <p:nvPr/>
        </p:nvGrpSpPr>
        <p:grpSpPr>
          <a:xfrm>
            <a:off x="5458418" y="1753011"/>
            <a:ext cx="2285690" cy="3181114"/>
            <a:chOff x="5458418" y="1324203"/>
            <a:chExt cx="2285690" cy="3181114"/>
          </a:xfrm>
        </p:grpSpPr>
        <p:sp>
          <p:nvSpPr>
            <p:cNvPr id="93" name="Rectangle 92">
              <a:extLst>
                <a:ext uri="{FF2B5EF4-FFF2-40B4-BE49-F238E27FC236}">
                  <a16:creationId xmlns:a16="http://schemas.microsoft.com/office/drawing/2014/main" id="{B37D456E-3E80-49A5-8AEB-B855AEABC53B}"/>
                </a:ext>
              </a:extLst>
            </p:cNvPr>
            <p:cNvSpPr/>
            <p:nvPr/>
          </p:nvSpPr>
          <p:spPr>
            <a:xfrm>
              <a:off x="6016776" y="1324203"/>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2" name="Rectangle 101">
              <a:extLst>
                <a:ext uri="{FF2B5EF4-FFF2-40B4-BE49-F238E27FC236}">
                  <a16:creationId xmlns:a16="http://schemas.microsoft.com/office/drawing/2014/main" id="{E75BF2EF-60F7-419B-8036-597209688DD0}"/>
                </a:ext>
              </a:extLst>
            </p:cNvPr>
            <p:cNvSpPr/>
            <p:nvPr/>
          </p:nvSpPr>
          <p:spPr>
            <a:xfrm>
              <a:off x="6016776" y="2039174"/>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3" name="Rectangle 102">
              <a:extLst>
                <a:ext uri="{FF2B5EF4-FFF2-40B4-BE49-F238E27FC236}">
                  <a16:creationId xmlns:a16="http://schemas.microsoft.com/office/drawing/2014/main" id="{120CA236-6655-4C8A-8A9E-2547A1536D41}"/>
                </a:ext>
              </a:extLst>
            </p:cNvPr>
            <p:cNvSpPr/>
            <p:nvPr/>
          </p:nvSpPr>
          <p:spPr>
            <a:xfrm>
              <a:off x="6016776" y="3372315"/>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4" name="Rectangle 103">
              <a:extLst>
                <a:ext uri="{FF2B5EF4-FFF2-40B4-BE49-F238E27FC236}">
                  <a16:creationId xmlns:a16="http://schemas.microsoft.com/office/drawing/2014/main" id="{89C52AB6-C015-47D4-A57E-9C4F2BBF270B}"/>
                </a:ext>
              </a:extLst>
            </p:cNvPr>
            <p:cNvSpPr/>
            <p:nvPr/>
          </p:nvSpPr>
          <p:spPr>
            <a:xfrm>
              <a:off x="6016776" y="4043652"/>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91" name="Rectangle 90">
              <a:extLst>
                <a:ext uri="{FF2B5EF4-FFF2-40B4-BE49-F238E27FC236}">
                  <a16:creationId xmlns:a16="http://schemas.microsoft.com/office/drawing/2014/main" id="{F8CE62B5-47F7-4D07-AA22-F6DECEC6E88A}"/>
                </a:ext>
              </a:extLst>
            </p:cNvPr>
            <p:cNvSpPr/>
            <p:nvPr/>
          </p:nvSpPr>
          <p:spPr>
            <a:xfrm>
              <a:off x="5458418" y="2685155"/>
              <a:ext cx="2285690" cy="461665"/>
            </a:xfrm>
            <a:prstGeom prst="rect">
              <a:avLst/>
            </a:prstGeom>
          </p:spPr>
          <p:txBody>
            <a:bodyPr wrap="none">
              <a:spAutoFit/>
            </a:bodyPr>
            <a:lstStyle/>
            <a:p>
              <a:pPr algn="ctr"/>
              <a:r>
                <a:rPr lang="en-US" sz="2400" b="1" i="1" dirty="0">
                  <a:solidFill>
                    <a:srgbClr val="C00000"/>
                  </a:solidFill>
                  <a:latin typeface="Cambria" panose="02040503050406030204" pitchFamily="18" charset="0"/>
                </a:rPr>
                <a:t>Aggressor Row</a:t>
              </a:r>
            </a:p>
          </p:txBody>
        </p:sp>
      </p:grpSp>
      <p:grpSp>
        <p:nvGrpSpPr>
          <p:cNvPr id="48" name="Group 47">
            <a:extLst>
              <a:ext uri="{FF2B5EF4-FFF2-40B4-BE49-F238E27FC236}">
                <a16:creationId xmlns:a16="http://schemas.microsoft.com/office/drawing/2014/main" id="{7B431FD1-5BE2-2C44-B9F7-09D6F43E9360}"/>
              </a:ext>
            </a:extLst>
          </p:cNvPr>
          <p:cNvGrpSpPr/>
          <p:nvPr/>
        </p:nvGrpSpPr>
        <p:grpSpPr>
          <a:xfrm>
            <a:off x="1426445" y="3047180"/>
            <a:ext cx="6286713" cy="649632"/>
            <a:chOff x="1428644" y="2604952"/>
            <a:chExt cx="6286713" cy="649632"/>
          </a:xfrm>
        </p:grpSpPr>
        <p:sp>
          <p:nvSpPr>
            <p:cNvPr id="49" name="Rectangle 48">
              <a:extLst>
                <a:ext uri="{FF2B5EF4-FFF2-40B4-BE49-F238E27FC236}">
                  <a16:creationId xmlns:a16="http://schemas.microsoft.com/office/drawing/2014/main" id="{AA1496F3-3EC1-9344-A3C2-C19ACAE2471F}"/>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0" name="Content Placeholder 2">
              <a:extLst>
                <a:ext uri="{FF2B5EF4-FFF2-40B4-BE49-F238E27FC236}">
                  <a16:creationId xmlns:a16="http://schemas.microsoft.com/office/drawing/2014/main" id="{C3935D28-5E78-4343-902C-540DBB9F6F0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grpSp>
      <p:grpSp>
        <p:nvGrpSpPr>
          <p:cNvPr id="7" name="Group 6">
            <a:extLst>
              <a:ext uri="{FF2B5EF4-FFF2-40B4-BE49-F238E27FC236}">
                <a16:creationId xmlns:a16="http://schemas.microsoft.com/office/drawing/2014/main" id="{8B5172BE-DABD-144A-A583-5E47F38C7D5C}"/>
              </a:ext>
            </a:extLst>
          </p:cNvPr>
          <p:cNvGrpSpPr/>
          <p:nvPr/>
        </p:nvGrpSpPr>
        <p:grpSpPr>
          <a:xfrm>
            <a:off x="1429663" y="3042394"/>
            <a:ext cx="6278880" cy="649632"/>
            <a:chOff x="-3925255" y="4700899"/>
            <a:chExt cx="6278880" cy="649632"/>
          </a:xfrm>
        </p:grpSpPr>
        <p:sp>
          <p:nvSpPr>
            <p:cNvPr id="51" name="Rectangle 50">
              <a:extLst>
                <a:ext uri="{FF2B5EF4-FFF2-40B4-BE49-F238E27FC236}">
                  <a16:creationId xmlns:a16="http://schemas.microsoft.com/office/drawing/2014/main" id="{AC440CBA-2BEC-274B-9890-215243780C35}"/>
                </a:ext>
              </a:extLst>
            </p:cNvPr>
            <p:cNvSpPr/>
            <p:nvPr/>
          </p:nvSpPr>
          <p:spPr>
            <a:xfrm>
              <a:off x="-3925255" y="4700899"/>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2" name="Content Placeholder 2">
              <a:extLst>
                <a:ext uri="{FF2B5EF4-FFF2-40B4-BE49-F238E27FC236}">
                  <a16:creationId xmlns:a16="http://schemas.microsoft.com/office/drawing/2014/main" id="{D2FA242F-D615-8C4E-AC81-1DDED9EF01EA}"/>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sp>
        <p:nvSpPr>
          <p:cNvPr id="54" name="Rectangle 53">
            <a:extLst>
              <a:ext uri="{FF2B5EF4-FFF2-40B4-BE49-F238E27FC236}">
                <a16:creationId xmlns:a16="http://schemas.microsoft.com/office/drawing/2014/main" id="{A82EC301-6147-C84F-8673-82CE40BC8335}"/>
              </a:ext>
            </a:extLst>
          </p:cNvPr>
          <p:cNvSpPr/>
          <p:nvPr/>
        </p:nvSpPr>
        <p:spPr>
          <a:xfrm>
            <a:off x="9260517" y="3545059"/>
            <a:ext cx="2285690" cy="461665"/>
          </a:xfrm>
          <a:prstGeom prst="rect">
            <a:avLst/>
          </a:prstGeom>
        </p:spPr>
        <p:txBody>
          <a:bodyPr wrap="none">
            <a:spAutoFit/>
          </a:bodyPr>
          <a:lstStyle/>
          <a:p>
            <a:pPr algn="ctr"/>
            <a:r>
              <a:rPr lang="en-US" sz="2400" b="1" i="1" dirty="0">
                <a:solidFill>
                  <a:srgbClr val="C00000"/>
                </a:solidFill>
                <a:latin typeface="Cambria" panose="02040503050406030204" pitchFamily="18" charset="0"/>
              </a:rPr>
              <a:t>Aggressor Row</a:t>
            </a:r>
          </a:p>
        </p:txBody>
      </p:sp>
      <p:sp>
        <p:nvSpPr>
          <p:cNvPr id="8" name="Rectangle 7">
            <a:extLst>
              <a:ext uri="{FF2B5EF4-FFF2-40B4-BE49-F238E27FC236}">
                <a16:creationId xmlns:a16="http://schemas.microsoft.com/office/drawing/2014/main" id="{28E6E4A5-0DF6-F848-BCDF-6D0D92E07801}"/>
              </a:ext>
            </a:extLst>
          </p:cNvPr>
          <p:cNvSpPr/>
          <p:nvPr/>
        </p:nvSpPr>
        <p:spPr>
          <a:xfrm>
            <a:off x="3509759" y="968096"/>
            <a:ext cx="2132315" cy="584775"/>
          </a:xfrm>
          <a:prstGeom prst="rect">
            <a:avLst/>
          </a:prstGeom>
        </p:spPr>
        <p:txBody>
          <a:bodyPr wrap="none">
            <a:spAutoFit/>
          </a:bodyPr>
          <a:lstStyle/>
          <a:p>
            <a:r>
              <a:rPr lang="en-US" sz="3200" b="1" dirty="0"/>
              <a:t>DRAM Chip</a:t>
            </a:r>
            <a:endParaRPr lang="en-US" sz="3200" dirty="0"/>
          </a:p>
        </p:txBody>
      </p:sp>
      <p:sp>
        <p:nvSpPr>
          <p:cNvPr id="71" name="Multiply 70">
            <a:extLst>
              <a:ext uri="{FF2B5EF4-FFF2-40B4-BE49-F238E27FC236}">
                <a16:creationId xmlns:a16="http://schemas.microsoft.com/office/drawing/2014/main" id="{7620920D-1E50-5D4E-8E4D-40DBD607206F}"/>
              </a:ext>
            </a:extLst>
          </p:cNvPr>
          <p:cNvSpPr/>
          <p:nvPr/>
        </p:nvSpPr>
        <p:spPr>
          <a:xfrm>
            <a:off x="5472747" y="2347807"/>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a:extLst>
              <a:ext uri="{FF2B5EF4-FFF2-40B4-BE49-F238E27FC236}">
                <a16:creationId xmlns:a16="http://schemas.microsoft.com/office/drawing/2014/main" id="{C1C9C404-0CE3-8E42-871C-F215B43C0A09}"/>
              </a:ext>
            </a:extLst>
          </p:cNvPr>
          <p:cNvSpPr/>
          <p:nvPr/>
        </p:nvSpPr>
        <p:spPr>
          <a:xfrm>
            <a:off x="2915079" y="3676544"/>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B029607-2E88-EC41-B664-591E62C2DFC8}"/>
              </a:ext>
            </a:extLst>
          </p:cNvPr>
          <p:cNvGrpSpPr/>
          <p:nvPr/>
        </p:nvGrpSpPr>
        <p:grpSpPr>
          <a:xfrm>
            <a:off x="1496469" y="1679824"/>
            <a:ext cx="4243124" cy="3386177"/>
            <a:chOff x="1746836" y="1682309"/>
            <a:chExt cx="4243124" cy="3386177"/>
          </a:xfrm>
        </p:grpSpPr>
        <p:sp>
          <p:nvSpPr>
            <p:cNvPr id="14" name="Multiply 13">
              <a:extLst>
                <a:ext uri="{FF2B5EF4-FFF2-40B4-BE49-F238E27FC236}">
                  <a16:creationId xmlns:a16="http://schemas.microsoft.com/office/drawing/2014/main" id="{A5C1CA2C-E2FF-3347-A225-2037EDBEBB10}"/>
                </a:ext>
              </a:extLst>
            </p:cNvPr>
            <p:cNvSpPr/>
            <p:nvPr/>
          </p:nvSpPr>
          <p:spPr>
            <a:xfrm>
              <a:off x="2539369" y="168230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y 69">
              <a:extLst>
                <a:ext uri="{FF2B5EF4-FFF2-40B4-BE49-F238E27FC236}">
                  <a16:creationId xmlns:a16="http://schemas.microsoft.com/office/drawing/2014/main" id="{0F68923F-8FD3-0349-8CA5-8AFF2A3446CA}"/>
                </a:ext>
              </a:extLst>
            </p:cNvPr>
            <p:cNvSpPr/>
            <p:nvPr/>
          </p:nvSpPr>
          <p:spPr>
            <a:xfrm>
              <a:off x="3456171" y="2348675"/>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ultiply 72">
              <a:extLst>
                <a:ext uri="{FF2B5EF4-FFF2-40B4-BE49-F238E27FC236}">
                  <a16:creationId xmlns:a16="http://schemas.microsoft.com/office/drawing/2014/main" id="{2AAE3F87-E15C-6D41-BB72-F268AE4CCFC3}"/>
                </a:ext>
              </a:extLst>
            </p:cNvPr>
            <p:cNvSpPr/>
            <p:nvPr/>
          </p:nvSpPr>
          <p:spPr>
            <a:xfrm>
              <a:off x="5295711" y="3710626"/>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73">
              <a:extLst>
                <a:ext uri="{FF2B5EF4-FFF2-40B4-BE49-F238E27FC236}">
                  <a16:creationId xmlns:a16="http://schemas.microsoft.com/office/drawing/2014/main" id="{1005A848-D5E8-7C42-A549-CDE4B11035DF}"/>
                </a:ext>
              </a:extLst>
            </p:cNvPr>
            <p:cNvSpPr/>
            <p:nvPr/>
          </p:nvSpPr>
          <p:spPr>
            <a:xfrm>
              <a:off x="1746836" y="4374237"/>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82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1" grpId="0" animBg="1"/>
      <p:bldP spid="7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35268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595926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14071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3108846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45450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i="1">
                <a:solidFill>
                  <a:schemeClr val="bg1">
                    <a:lumMod val="95000"/>
                  </a:schemeClr>
                </a:solidFill>
                <a:latin typeface="Cambria"/>
                <a:cs typeface="Cambria"/>
              </a:rPr>
              <a:t>Revisiting RowHammer</a:t>
            </a:r>
            <a:br>
              <a:rPr lang="en-US" sz="2000" b="1" i="1">
                <a:solidFill>
                  <a:schemeClr val="bg1">
                    <a:lumMod val="95000"/>
                  </a:schemeClr>
                </a:solidFill>
                <a:latin typeface="Cambria"/>
                <a:cs typeface="Cambria"/>
              </a:rPr>
            </a:br>
            <a:r>
              <a:rPr lang="en-US" sz="700" b="1" i="1">
                <a:solidFill>
                  <a:schemeClr val="bg1">
                    <a:lumMod val="95000"/>
                  </a:schemeClr>
                </a:solidFill>
                <a:latin typeface="Cambria"/>
                <a:cs typeface="Cambria"/>
              </a:rPr>
              <a:t> </a:t>
            </a:r>
            <a:br>
              <a:rPr lang="en-US" sz="3400" b="1" i="1">
                <a:solidFill>
                  <a:schemeClr val="bg1">
                    <a:lumMod val="95000"/>
                  </a:schemeClr>
                </a:solidFill>
                <a:latin typeface="Cambria"/>
                <a:cs typeface="Cambria"/>
              </a:rPr>
            </a:br>
            <a:r>
              <a:rPr lang="en-US" sz="3400" b="1" i="1">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3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16281" y="1162080"/>
            <a:ext cx="7137583" cy="2184034"/>
          </a:xfrm>
          <a:prstGeom prst="rect">
            <a:avLst/>
          </a:prstGeom>
        </p:spPr>
      </p:pic>
      <p:pic>
        <p:nvPicPr>
          <p:cNvPr id="6" name="Picture 5">
            <a:extLst>
              <a:ext uri="{FF2B5EF4-FFF2-40B4-BE49-F238E27FC236}">
                <a16:creationId xmlns:a16="http://schemas.microsoft.com/office/drawing/2014/main" id="{94667456-D3C1-F04F-9030-EDFAA0C82CF4}"/>
              </a:ext>
            </a:extLst>
          </p:cNvPr>
          <p:cNvPicPr>
            <a:picLocks noChangeAspect="1"/>
          </p:cNvPicPr>
          <p:nvPr/>
        </p:nvPicPr>
        <p:blipFill rotWithShape="1">
          <a:blip r:embed="rId6"/>
          <a:srcRect l="12158" t="9155" r="9785" b="19191"/>
          <a:stretch/>
        </p:blipFill>
        <p:spPr>
          <a:xfrm>
            <a:off x="1419026" y="1160269"/>
            <a:ext cx="7137583" cy="2184034"/>
          </a:xfrm>
          <a:prstGeom prst="rect">
            <a:avLst/>
          </a:prstGeom>
        </p:spPr>
      </p:pic>
      <p:grpSp>
        <p:nvGrpSpPr>
          <p:cNvPr id="21" name="Group 20">
            <a:extLst>
              <a:ext uri="{FF2B5EF4-FFF2-40B4-BE49-F238E27FC236}">
                <a16:creationId xmlns:a16="http://schemas.microsoft.com/office/drawing/2014/main" id="{9E2C65ED-3818-2E48-87CA-77906047C81A}"/>
              </a:ext>
            </a:extLst>
          </p:cNvPr>
          <p:cNvGrpSpPr/>
          <p:nvPr/>
        </p:nvGrpSpPr>
        <p:grpSpPr>
          <a:xfrm>
            <a:off x="1419023" y="1160269"/>
            <a:ext cx="7137583" cy="2184034"/>
            <a:chOff x="1002117" y="937095"/>
            <a:chExt cx="7137583" cy="2184034"/>
          </a:xfrm>
        </p:grpSpPr>
        <p:pic>
          <p:nvPicPr>
            <p:cNvPr id="7" name="Picture 6">
              <a:extLst>
                <a:ext uri="{FF2B5EF4-FFF2-40B4-BE49-F238E27FC236}">
                  <a16:creationId xmlns:a16="http://schemas.microsoft.com/office/drawing/2014/main" id="{B2EFC4C3-39DA-AE42-9149-C4937F94A267}"/>
                </a:ext>
              </a:extLst>
            </p:cNvPr>
            <p:cNvPicPr>
              <a:picLocks noChangeAspect="1"/>
            </p:cNvPicPr>
            <p:nvPr/>
          </p:nvPicPr>
          <p:blipFill rotWithShape="1">
            <a:blip r:embed="rId7"/>
            <a:srcRect l="12158" t="9155" r="9785" b="19191"/>
            <a:stretch/>
          </p:blipFill>
          <p:spPr>
            <a:xfrm>
              <a:off x="1002117" y="937095"/>
              <a:ext cx="7137583" cy="2184034"/>
            </a:xfrm>
            <a:prstGeom prst="rect">
              <a:avLst/>
            </a:prstGeom>
          </p:spPr>
        </p:pic>
        <p:pic>
          <p:nvPicPr>
            <p:cNvPr id="20" name="Picture 19">
              <a:extLst>
                <a:ext uri="{FF2B5EF4-FFF2-40B4-BE49-F238E27FC236}">
                  <a16:creationId xmlns:a16="http://schemas.microsoft.com/office/drawing/2014/main" id="{8802DFB9-68E4-A642-8BD7-4C94ABE16C3E}"/>
                </a:ext>
              </a:extLst>
            </p:cNvPr>
            <p:cNvPicPr>
              <a:picLocks noChangeAspect="1"/>
            </p:cNvPicPr>
            <p:nvPr/>
          </p:nvPicPr>
          <p:blipFill rotWithShape="1">
            <a:blip r:embed="rId8"/>
            <a:srcRect l="46805" t="63633" r="45695" b="27504"/>
            <a:stretch/>
          </p:blipFill>
          <p:spPr>
            <a:xfrm>
              <a:off x="4720443" y="2598369"/>
              <a:ext cx="685800" cy="270164"/>
            </a:xfrm>
            <a:prstGeom prst="rect">
              <a:avLst/>
            </a:prstGeom>
          </p:spPr>
        </p:pic>
      </p:grpSp>
      <p:grpSp>
        <p:nvGrpSpPr>
          <p:cNvPr id="19" name="Group 18">
            <a:extLst>
              <a:ext uri="{FF2B5EF4-FFF2-40B4-BE49-F238E27FC236}">
                <a16:creationId xmlns:a16="http://schemas.microsoft.com/office/drawing/2014/main" id="{B33661CE-6829-694A-A06B-EC4EC255316E}"/>
              </a:ext>
            </a:extLst>
          </p:cNvPr>
          <p:cNvGrpSpPr/>
          <p:nvPr/>
        </p:nvGrpSpPr>
        <p:grpSpPr>
          <a:xfrm>
            <a:off x="1419023" y="1160269"/>
            <a:ext cx="7137583" cy="2184034"/>
            <a:chOff x="1002117" y="937095"/>
            <a:chExt cx="7137583" cy="2184034"/>
          </a:xfrm>
        </p:grpSpPr>
        <p:grpSp>
          <p:nvGrpSpPr>
            <p:cNvPr id="5" name="Group 4">
              <a:extLst>
                <a:ext uri="{FF2B5EF4-FFF2-40B4-BE49-F238E27FC236}">
                  <a16:creationId xmlns:a16="http://schemas.microsoft.com/office/drawing/2014/main" id="{6E20EF3F-7F6B-F74A-8CAF-44CAC9252F6F}"/>
                </a:ext>
              </a:extLst>
            </p:cNvPr>
            <p:cNvGrpSpPr/>
            <p:nvPr/>
          </p:nvGrpSpPr>
          <p:grpSpPr>
            <a:xfrm>
              <a:off x="1002117" y="937095"/>
              <a:ext cx="7137583" cy="2184034"/>
              <a:chOff x="1002117" y="937095"/>
              <a:chExt cx="7137583" cy="2184034"/>
            </a:xfrm>
          </p:grpSpPr>
          <p:pic>
            <p:nvPicPr>
              <p:cNvPr id="17" name="Picture 16">
                <a:extLst>
                  <a:ext uri="{FF2B5EF4-FFF2-40B4-BE49-F238E27FC236}">
                    <a16:creationId xmlns:a16="http://schemas.microsoft.com/office/drawing/2014/main" id="{8082BBEF-C6BB-5E49-8BF9-8EBF0F951F80}"/>
                  </a:ext>
                </a:extLst>
              </p:cNvPr>
              <p:cNvPicPr>
                <a:picLocks noChangeAspect="1"/>
              </p:cNvPicPr>
              <p:nvPr/>
            </p:nvPicPr>
            <p:blipFill rotWithShape="1">
              <a:blip r:embed="rId8"/>
              <a:srcRect l="46805" t="63633" r="45695" b="27504"/>
              <a:stretch/>
            </p:blipFill>
            <p:spPr>
              <a:xfrm>
                <a:off x="4720198" y="2597134"/>
                <a:ext cx="685800" cy="270164"/>
              </a:xfrm>
              <a:prstGeom prst="rect">
                <a:avLst/>
              </a:prstGeom>
            </p:spPr>
          </p:pic>
          <p:pic>
            <p:nvPicPr>
              <p:cNvPr id="8" name="Picture 7">
                <a:extLst>
                  <a:ext uri="{FF2B5EF4-FFF2-40B4-BE49-F238E27FC236}">
                    <a16:creationId xmlns:a16="http://schemas.microsoft.com/office/drawing/2014/main" id="{8E4E6863-88C2-D84F-BE2C-D51171991028}"/>
                  </a:ext>
                </a:extLst>
              </p:cNvPr>
              <p:cNvPicPr>
                <a:picLocks noChangeAspect="1"/>
              </p:cNvPicPr>
              <p:nvPr/>
            </p:nvPicPr>
            <p:blipFill rotWithShape="1">
              <a:blip r:embed="rId8"/>
              <a:srcRect l="12158" t="9155" r="9785" b="19191"/>
              <a:stretch/>
            </p:blipFill>
            <p:spPr>
              <a:xfrm>
                <a:off x="1002117" y="937095"/>
                <a:ext cx="7137583" cy="2184034"/>
              </a:xfrm>
              <a:prstGeom prst="rect">
                <a:avLst/>
              </a:prstGeom>
            </p:spPr>
          </p:pic>
        </p:grpSp>
        <p:pic>
          <p:nvPicPr>
            <p:cNvPr id="18" name="Picture 17">
              <a:extLst>
                <a:ext uri="{FF2B5EF4-FFF2-40B4-BE49-F238E27FC236}">
                  <a16:creationId xmlns:a16="http://schemas.microsoft.com/office/drawing/2014/main" id="{8130B345-9DF4-B642-8E2A-54DF1BB0065E}"/>
                </a:ext>
              </a:extLst>
            </p:cNvPr>
            <p:cNvPicPr>
              <a:picLocks noChangeAspect="1"/>
            </p:cNvPicPr>
            <p:nvPr/>
          </p:nvPicPr>
          <p:blipFill rotWithShape="1">
            <a:blip r:embed="rId8"/>
            <a:srcRect l="46805" t="63633" r="45695" b="27504"/>
            <a:stretch/>
          </p:blipFill>
          <p:spPr>
            <a:xfrm>
              <a:off x="4717023" y="2600628"/>
              <a:ext cx="685800" cy="270164"/>
            </a:xfrm>
            <a:prstGeom prst="rect">
              <a:avLst/>
            </a:prstGeom>
          </p:spPr>
        </p:pic>
      </p:grpSp>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9"/>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10"/>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11"/>
          <a:srcRect l="12318" t="9379" r="9625" b="18966"/>
          <a:stretch/>
        </p:blipFill>
        <p:spPr>
          <a:xfrm>
            <a:off x="1429679" y="3624503"/>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12"/>
          <a:srcRect l="12217" t="8859" r="9714" b="19428"/>
          <a:stretch/>
        </p:blipFill>
        <p:spPr>
          <a:xfrm>
            <a:off x="1417321" y="3610580"/>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13"/>
          <a:srcRect l="12217" t="9196" r="9714" b="19090"/>
          <a:stretch/>
        </p:blipFill>
        <p:spPr>
          <a:xfrm>
            <a:off x="1417321" y="3616887"/>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14"/>
          <a:srcRect l="12218" t="8477" r="9714" b="19869"/>
          <a:stretch/>
        </p:blipFill>
        <p:spPr>
          <a:xfrm>
            <a:off x="1416552" y="3593949"/>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15"/>
          <a:srcRect l="12161" t="8859" r="9782" b="19428"/>
          <a:stretch/>
        </p:blipFill>
        <p:spPr>
          <a:xfrm>
            <a:off x="1410309" y="3607103"/>
            <a:ext cx="7137583" cy="2185846"/>
          </a:xfrm>
          <a:prstGeom prst="rect">
            <a:avLst/>
          </a:prstGeom>
        </p:spPr>
      </p:pic>
      <p:sp>
        <p:nvSpPr>
          <p:cNvPr id="2" name="Title 1"/>
          <p:cNvSpPr>
            <a:spLocks noGrp="1"/>
          </p:cNvSpPr>
          <p:nvPr>
            <p:ph type="title"/>
          </p:nvPr>
        </p:nvSpPr>
        <p:spPr/>
        <p:txBody>
          <a:bodyPr/>
          <a:lstStyle/>
          <a:p>
            <a:r>
              <a:rPr lang="en-US" b="1" dirty="0"/>
              <a:t>Evaluation</a:t>
            </a:r>
          </a:p>
        </p:txBody>
      </p:sp>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16">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7"/>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27003" y="1178002"/>
            <a:ext cx="2663191" cy="4656354"/>
            <a:chOff x="2127003" y="1178002"/>
            <a:chExt cx="2663191" cy="4656354"/>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0EFAB4-F9E9-2F40-B453-030225C5FC47}"/>
                </a:ext>
              </a:extLst>
            </p:cNvPr>
            <p:cNvCxnSpPr/>
            <p:nvPr/>
          </p:nvCxnSpPr>
          <p:spPr>
            <a:xfrm flipV="1">
              <a:off x="2388295" y="1190035"/>
              <a:ext cx="0" cy="212469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667EE9-986E-834E-B77E-78D74983346E}"/>
                </a:ext>
              </a:extLst>
            </p:cNvPr>
            <p:cNvCxnSpPr/>
            <p:nvPr/>
          </p:nvCxnSpPr>
          <p:spPr>
            <a:xfrm flipV="1">
              <a:off x="3363655" y="1190035"/>
              <a:ext cx="0" cy="2124697"/>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144D7C-EEEF-0C42-9D01-3098FEA2F837}"/>
                </a:ext>
              </a:extLst>
            </p:cNvPr>
            <p:cNvCxnSpPr/>
            <p:nvPr/>
          </p:nvCxnSpPr>
          <p:spPr>
            <a:xfrm flipV="1">
              <a:off x="3589207" y="1190034"/>
              <a:ext cx="0" cy="2124697"/>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78D418-C48B-C144-B843-3E84227EE0E4}"/>
                </a:ext>
              </a:extLst>
            </p:cNvPr>
            <p:cNvCxnSpPr/>
            <p:nvPr/>
          </p:nvCxnSpPr>
          <p:spPr>
            <a:xfrm flipV="1">
              <a:off x="3631880" y="1190034"/>
              <a:ext cx="0" cy="2124697"/>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24BE73-17A3-FD46-9D56-EDECA2A81AC8}"/>
                </a:ext>
              </a:extLst>
            </p:cNvPr>
            <p:cNvCxnSpPr/>
            <p:nvPr/>
          </p:nvCxnSpPr>
          <p:spPr>
            <a:xfrm flipV="1">
              <a:off x="4091518" y="1178002"/>
              <a:ext cx="0" cy="2124697"/>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DAC8A2C-4695-4441-AFE4-08CFE90C7902}"/>
                </a:ext>
              </a:extLst>
            </p:cNvPr>
            <p:cNvCxnSpPr/>
            <p:nvPr/>
          </p:nvCxnSpPr>
          <p:spPr>
            <a:xfrm flipV="1">
              <a:off x="4734036" y="1190034"/>
              <a:ext cx="0" cy="2124697"/>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sp>
          <p:nvSpPr>
            <p:cNvPr id="56" name="TextBox 55">
              <a:extLst>
                <a:ext uri="{FF2B5EF4-FFF2-40B4-BE49-F238E27FC236}">
                  <a16:creationId xmlns:a16="http://schemas.microsoft.com/office/drawing/2014/main" id="{6CD96703-51A1-4643-A22C-956BECEB1841}"/>
                </a:ext>
              </a:extLst>
            </p:cNvPr>
            <p:cNvSpPr txBox="1"/>
            <p:nvPr/>
          </p:nvSpPr>
          <p:spPr>
            <a:xfrm rot="16200000">
              <a:off x="1846980" y="2765115"/>
              <a:ext cx="896399" cy="307777"/>
            </a:xfrm>
            <a:prstGeom prst="rect">
              <a:avLst/>
            </a:prstGeom>
            <a:noFill/>
          </p:spPr>
          <p:txBody>
            <a:bodyPr wrap="none" rtlCol="0">
              <a:spAutoFit/>
            </a:bodyPr>
            <a:lstStyle/>
            <a:p>
              <a:r>
                <a:rPr lang="en-US" sz="1400" b="1" dirty="0">
                  <a:solidFill>
                    <a:srgbClr val="7C5294"/>
                  </a:solidFill>
                </a:rPr>
                <a:t>DDR3-old</a:t>
              </a:r>
            </a:p>
          </p:txBody>
        </p:sp>
        <p:sp>
          <p:nvSpPr>
            <p:cNvPr id="57" name="TextBox 56">
              <a:extLst>
                <a:ext uri="{FF2B5EF4-FFF2-40B4-BE49-F238E27FC236}">
                  <a16:creationId xmlns:a16="http://schemas.microsoft.com/office/drawing/2014/main" id="{3891B2C9-B6EC-F942-BF9E-A3B433C50342}"/>
                </a:ext>
              </a:extLst>
            </p:cNvPr>
            <p:cNvSpPr txBox="1"/>
            <p:nvPr/>
          </p:nvSpPr>
          <p:spPr>
            <a:xfrm rot="16200000">
              <a:off x="2774620" y="2737371"/>
              <a:ext cx="977255" cy="307777"/>
            </a:xfrm>
            <a:prstGeom prst="rect">
              <a:avLst/>
            </a:prstGeom>
            <a:noFill/>
          </p:spPr>
          <p:txBody>
            <a:bodyPr wrap="none" rtlCol="0">
              <a:spAutoFit/>
            </a:bodyPr>
            <a:lstStyle/>
            <a:p>
              <a:r>
                <a:rPr lang="en-US" sz="1400" b="1" dirty="0">
                  <a:solidFill>
                    <a:srgbClr val="00BA93"/>
                  </a:solidFill>
                </a:rPr>
                <a:t>DDR3-new</a:t>
              </a:r>
            </a:p>
          </p:txBody>
        </p:sp>
        <p:sp>
          <p:nvSpPr>
            <p:cNvPr id="58" name="TextBox 57">
              <a:extLst>
                <a:ext uri="{FF2B5EF4-FFF2-40B4-BE49-F238E27FC236}">
                  <a16:creationId xmlns:a16="http://schemas.microsoft.com/office/drawing/2014/main" id="{E608604E-0D21-754B-A362-87DA4886B6EF}"/>
                </a:ext>
              </a:extLst>
            </p:cNvPr>
            <p:cNvSpPr txBox="1"/>
            <p:nvPr/>
          </p:nvSpPr>
          <p:spPr>
            <a:xfrm rot="16200000">
              <a:off x="3049496" y="2770613"/>
              <a:ext cx="896399" cy="307777"/>
            </a:xfrm>
            <a:prstGeom prst="rect">
              <a:avLst/>
            </a:prstGeom>
            <a:noFill/>
          </p:spPr>
          <p:txBody>
            <a:bodyPr wrap="none" rtlCol="0">
              <a:spAutoFit/>
            </a:bodyPr>
            <a:lstStyle/>
            <a:p>
              <a:r>
                <a:rPr lang="en-US" sz="1400" b="1" dirty="0">
                  <a:solidFill>
                    <a:srgbClr val="0E83E3"/>
                  </a:solidFill>
                </a:rPr>
                <a:t>DDR4-old</a:t>
              </a:r>
            </a:p>
          </p:txBody>
        </p:sp>
        <p:sp>
          <p:nvSpPr>
            <p:cNvPr id="59" name="TextBox 58">
              <a:extLst>
                <a:ext uri="{FF2B5EF4-FFF2-40B4-BE49-F238E27FC236}">
                  <a16:creationId xmlns:a16="http://schemas.microsoft.com/office/drawing/2014/main" id="{107D619B-2218-1D4A-9FDB-05CDAE94A15C}"/>
                </a:ext>
              </a:extLst>
            </p:cNvPr>
            <p:cNvSpPr txBox="1"/>
            <p:nvPr/>
          </p:nvSpPr>
          <p:spPr>
            <a:xfrm rot="16200000">
              <a:off x="3226354" y="2711297"/>
              <a:ext cx="1003801" cy="307777"/>
            </a:xfrm>
            <a:prstGeom prst="rect">
              <a:avLst/>
            </a:prstGeom>
            <a:noFill/>
          </p:spPr>
          <p:txBody>
            <a:bodyPr wrap="none" rtlCol="0">
              <a:spAutoFit/>
            </a:bodyPr>
            <a:lstStyle/>
            <a:p>
              <a:r>
                <a:rPr lang="en-US" sz="1400" b="1" dirty="0">
                  <a:solidFill>
                    <a:srgbClr val="D8302E"/>
                  </a:solidFill>
                </a:rPr>
                <a:t>LPDDR4-1x</a:t>
              </a:r>
            </a:p>
          </p:txBody>
        </p:sp>
        <p:sp>
          <p:nvSpPr>
            <p:cNvPr id="60" name="TextBox 59">
              <a:extLst>
                <a:ext uri="{FF2B5EF4-FFF2-40B4-BE49-F238E27FC236}">
                  <a16:creationId xmlns:a16="http://schemas.microsoft.com/office/drawing/2014/main" id="{D0B054F7-8067-F842-BB7D-42C8A09D806F}"/>
                </a:ext>
              </a:extLst>
            </p:cNvPr>
            <p:cNvSpPr txBox="1"/>
            <p:nvPr/>
          </p:nvSpPr>
          <p:spPr>
            <a:xfrm rot="16200000">
              <a:off x="3696994" y="2731103"/>
              <a:ext cx="977255" cy="307777"/>
            </a:xfrm>
            <a:prstGeom prst="rect">
              <a:avLst/>
            </a:prstGeom>
            <a:noFill/>
          </p:spPr>
          <p:txBody>
            <a:bodyPr wrap="none" rtlCol="0">
              <a:spAutoFit/>
            </a:bodyPr>
            <a:lstStyle/>
            <a:p>
              <a:r>
                <a:rPr lang="en-US" sz="1400" b="1" dirty="0">
                  <a:solidFill>
                    <a:srgbClr val="FFCC6E"/>
                  </a:solidFill>
                </a:rPr>
                <a:t>DDR4-new</a:t>
              </a:r>
            </a:p>
          </p:txBody>
        </p:sp>
        <p:sp>
          <p:nvSpPr>
            <p:cNvPr id="61" name="TextBox 60">
              <a:extLst>
                <a:ext uri="{FF2B5EF4-FFF2-40B4-BE49-F238E27FC236}">
                  <a16:creationId xmlns:a16="http://schemas.microsoft.com/office/drawing/2014/main" id="{E36ABEC8-6149-234C-BC6A-4E6814693D97}"/>
                </a:ext>
              </a:extLst>
            </p:cNvPr>
            <p:cNvSpPr txBox="1"/>
            <p:nvPr/>
          </p:nvSpPr>
          <p:spPr>
            <a:xfrm rot="16200000">
              <a:off x="4132802" y="2716396"/>
              <a:ext cx="1007007" cy="307777"/>
            </a:xfrm>
            <a:prstGeom prst="rect">
              <a:avLst/>
            </a:prstGeom>
            <a:noFill/>
          </p:spPr>
          <p:txBody>
            <a:bodyPr wrap="none" rtlCol="0">
              <a:spAutoFit/>
            </a:bodyPr>
            <a:lstStyle/>
            <a:p>
              <a:r>
                <a:rPr lang="en-US" sz="1400" b="1" dirty="0">
                  <a:solidFill>
                    <a:srgbClr val="E26F55"/>
                  </a:solidFill>
                </a:rPr>
                <a:t>LPDDR4-1y</a:t>
              </a:r>
            </a:p>
          </p:txBody>
        </p:sp>
      </p:grpSp>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69" name="Group 68">
            <a:extLst>
              <a:ext uri="{FF2B5EF4-FFF2-40B4-BE49-F238E27FC236}">
                <a16:creationId xmlns:a16="http://schemas.microsoft.com/office/drawing/2014/main" id="{0D003032-767D-1C4C-99DE-C8EDFB799017}"/>
              </a:ext>
            </a:extLst>
          </p:cNvPr>
          <p:cNvGrpSpPr/>
          <p:nvPr/>
        </p:nvGrpSpPr>
        <p:grpSpPr>
          <a:xfrm>
            <a:off x="5008422" y="2034767"/>
            <a:ext cx="2864649" cy="2467033"/>
            <a:chOff x="5008422" y="2034767"/>
            <a:chExt cx="2864649" cy="2467033"/>
          </a:xfrm>
        </p:grpSpPr>
        <p:sp>
          <p:nvSpPr>
            <p:cNvPr id="63" name="TextBox 62">
              <a:extLst>
                <a:ext uri="{FF2B5EF4-FFF2-40B4-BE49-F238E27FC236}">
                  <a16:creationId xmlns:a16="http://schemas.microsoft.com/office/drawing/2014/main" id="{98D1E22E-1F5F-8C43-81E5-8A9F71CEB4F3}"/>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grpSp>
        <p:nvGrpSpPr>
          <p:cNvPr id="70" name="Group 69">
            <a:extLst>
              <a:ext uri="{FF2B5EF4-FFF2-40B4-BE49-F238E27FC236}">
                <a16:creationId xmlns:a16="http://schemas.microsoft.com/office/drawing/2014/main" id="{4ECF360F-D6E2-3540-9794-A49BBF07424A}"/>
              </a:ext>
            </a:extLst>
          </p:cNvPr>
          <p:cNvGrpSpPr/>
          <p:nvPr/>
        </p:nvGrpSpPr>
        <p:grpSpPr>
          <a:xfrm>
            <a:off x="7368064" y="1880878"/>
            <a:ext cx="1196038" cy="2109417"/>
            <a:chOff x="7368064" y="1880878"/>
            <a:chExt cx="1196038" cy="2109417"/>
          </a:xfrm>
        </p:grpSpPr>
        <p:sp>
          <p:nvSpPr>
            <p:cNvPr id="62" name="TextBox 61">
              <a:extLst>
                <a:ext uri="{FF2B5EF4-FFF2-40B4-BE49-F238E27FC236}">
                  <a16:creationId xmlns:a16="http://schemas.microsoft.com/office/drawing/2014/main" id="{A3EE260E-9730-EA48-86B4-9A8D6E4870CC}"/>
                </a:ext>
              </a:extLst>
            </p:cNvPr>
            <p:cNvSpPr txBox="1"/>
            <p:nvPr/>
          </p:nvSpPr>
          <p:spPr>
            <a:xfrm>
              <a:off x="7368064" y="188087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67" name="TextBox 66">
              <a:extLst>
                <a:ext uri="{FF2B5EF4-FFF2-40B4-BE49-F238E27FC236}">
                  <a16:creationId xmlns:a16="http://schemas.microsoft.com/office/drawing/2014/main" id="{C064FC3A-3D6A-464B-93A9-82BEEC8D5DB1}"/>
                </a:ext>
              </a:extLst>
            </p:cNvPr>
            <p:cNvSpPr txBox="1"/>
            <p:nvPr/>
          </p:nvSpPr>
          <p:spPr>
            <a:xfrm>
              <a:off x="8021966" y="368251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grpSp>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0859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 presetClass="exit"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1" presetClass="exit"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1" presetClass="entr" presetSubtype="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22" presetClass="entr" presetSubtype="8"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par>
                                <p:cTn id="64" presetID="1" presetClass="entr" presetSubtype="0" fill="hold" nodeType="with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7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5"/>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6"/>
          <a:srcRect l="12257" t="9418" r="9295" b="18927"/>
          <a:stretch/>
        </p:blipFill>
        <p:spPr>
          <a:xfrm>
            <a:off x="1419023" y="3624504"/>
            <a:ext cx="7173209" cy="2184034"/>
          </a:xfrm>
          <a:prstGeom prst="rect">
            <a:avLst/>
          </a:prstGeom>
        </p:spPr>
      </p:pic>
      <p:sp>
        <p:nvSpPr>
          <p:cNvPr id="2" name="Title 1"/>
          <p:cNvSpPr>
            <a:spLocks noGrp="1"/>
          </p:cNvSpPr>
          <p:nvPr>
            <p:ph type="title"/>
          </p:nvPr>
        </p:nvSpPr>
        <p:spPr/>
        <p:txBody>
          <a:bodyPr/>
          <a:lstStyle/>
          <a:p>
            <a:r>
              <a:rPr lang="en-US" sz="4000" b="1" dirty="0"/>
              <a:t>Mitigation Mechanism Evaluation</a:t>
            </a:r>
          </a:p>
        </p:txBody>
      </p:sp>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7">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nvGrpSpPr>
          <p:cNvPr id="81" name="Group 80">
            <a:extLst>
              <a:ext uri="{FF2B5EF4-FFF2-40B4-BE49-F238E27FC236}">
                <a16:creationId xmlns:a16="http://schemas.microsoft.com/office/drawing/2014/main" id="{3665F46E-9685-3A43-B614-4FD63F8D8595}"/>
              </a:ext>
            </a:extLst>
          </p:cNvPr>
          <p:cNvGrpSpPr/>
          <p:nvPr/>
        </p:nvGrpSpPr>
        <p:grpSpPr>
          <a:xfrm>
            <a:off x="3047419" y="1187118"/>
            <a:ext cx="5218995" cy="4596019"/>
            <a:chOff x="3047419" y="1187118"/>
            <a:chExt cx="5218995" cy="4596019"/>
          </a:xfrm>
        </p:grpSpPr>
        <p:grpSp>
          <p:nvGrpSpPr>
            <p:cNvPr id="41" name="Group 40">
              <a:extLst>
                <a:ext uri="{FF2B5EF4-FFF2-40B4-BE49-F238E27FC236}">
                  <a16:creationId xmlns:a16="http://schemas.microsoft.com/office/drawing/2014/main" id="{3AB08AA7-1578-F64E-A886-F1D2E255DC0F}"/>
                </a:ext>
              </a:extLst>
            </p:cNvPr>
            <p:cNvGrpSpPr/>
            <p:nvPr/>
          </p:nvGrpSpPr>
          <p:grpSpPr>
            <a:xfrm>
              <a:off x="3047419" y="1187118"/>
              <a:ext cx="5218990" cy="4596019"/>
              <a:chOff x="3047419" y="1187118"/>
              <a:chExt cx="5218990" cy="4596019"/>
            </a:xfrm>
          </p:grpSpPr>
          <p:sp>
            <p:nvSpPr>
              <p:cNvPr id="33" name="TextBox 32">
                <a:extLst>
                  <a:ext uri="{FF2B5EF4-FFF2-40B4-BE49-F238E27FC236}">
                    <a16:creationId xmlns:a16="http://schemas.microsoft.com/office/drawing/2014/main" id="{1F543396-555B-5943-9AF0-34D965438ADE}"/>
                  </a:ext>
                </a:extLst>
              </p:cNvPr>
              <p:cNvSpPr txBox="1"/>
              <p:nvPr/>
            </p:nvSpPr>
            <p:spPr>
              <a:xfrm>
                <a:off x="3430858" y="4326148"/>
                <a:ext cx="4835551" cy="783193"/>
              </a:xfrm>
              <a:prstGeom prst="roundRect">
                <a:avLst/>
              </a:prstGeom>
              <a:solidFill>
                <a:schemeClr val="accent6">
                  <a:lumMod val="40000"/>
                  <a:lumOff val="60000"/>
                </a:schemeClr>
              </a:solidFill>
              <a:ln>
                <a:solidFill>
                  <a:schemeClr val="tx1"/>
                </a:solidFill>
              </a:ln>
            </p:spPr>
            <p:txBody>
              <a:bodyPr wrap="square" rtlCol="0">
                <a:spAutoFit/>
              </a:bodyPr>
              <a:lstStyle/>
              <a:p>
                <a:pPr algn="ctr"/>
                <a:r>
                  <a:rPr lang="en-US" sz="2000" b="1" dirty="0"/>
                  <a:t>Does not scale for </a:t>
                </a:r>
                <a:r>
                  <a:rPr lang="en-US" sz="2000" b="1" dirty="0" err="1"/>
                  <a:t>HC</a:t>
                </a:r>
                <a:r>
                  <a:rPr lang="en-US" sz="2000" b="1" baseline="-25000" dirty="0" err="1"/>
                  <a:t>first</a:t>
                </a:r>
                <a:r>
                  <a:rPr lang="en-US" sz="2000" b="1" dirty="0"/>
                  <a:t> values &lt; 32k </a:t>
                </a:r>
              </a:p>
              <a:p>
                <a:pPr algn="ctr"/>
                <a:r>
                  <a:rPr lang="en-US" sz="2000" b="1" dirty="0"/>
                  <a:t>due to significantly high refresh rates </a:t>
                </a:r>
              </a:p>
            </p:txBody>
          </p:sp>
          <p:cxnSp>
            <p:nvCxnSpPr>
              <p:cNvPr id="39" name="Straight Connector 38">
                <a:extLst>
                  <a:ext uri="{FF2B5EF4-FFF2-40B4-BE49-F238E27FC236}">
                    <a16:creationId xmlns:a16="http://schemas.microsoft.com/office/drawing/2014/main" id="{6340932D-BA4B-1046-AA29-6B29CFBBC311}"/>
                  </a:ext>
                </a:extLst>
              </p:cNvPr>
              <p:cNvCxnSpPr>
                <a:cxnSpLocks/>
              </p:cNvCxnSpPr>
              <p:nvPr/>
            </p:nvCxnSpPr>
            <p:spPr>
              <a:xfrm flipV="1">
                <a:off x="3051943" y="1187118"/>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47419" y="3655523"/>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Rounded Rectangle 79">
              <a:extLst>
                <a:ext uri="{FF2B5EF4-FFF2-40B4-BE49-F238E27FC236}">
                  <a16:creationId xmlns:a16="http://schemas.microsoft.com/office/drawing/2014/main" id="{D2733BDC-A268-B949-A088-65245543C25F}"/>
                </a:ext>
              </a:extLst>
            </p:cNvPr>
            <p:cNvSpPr/>
            <p:nvPr/>
          </p:nvSpPr>
          <p:spPr>
            <a:xfrm>
              <a:off x="3430859" y="2052159"/>
              <a:ext cx="4835555" cy="408623"/>
            </a:xfrm>
            <a:prstGeom prst="roundRect">
              <a:avLst/>
            </a:prstGeom>
            <a:solidFill>
              <a:schemeClr val="accent6">
                <a:lumMod val="40000"/>
                <a:lumOff val="60000"/>
              </a:schemeClr>
            </a:solidFill>
            <a:ln>
              <a:solidFill>
                <a:schemeClr val="tx1"/>
              </a:solidFill>
            </a:ln>
          </p:spPr>
          <p:txBody>
            <a:bodyPr wrap="none">
              <a:spAutoFit/>
            </a:bodyPr>
            <a:lstStyle/>
            <a:p>
              <a:pPr algn="ctr"/>
              <a:r>
                <a:rPr lang="en-US" b="1" dirty="0"/>
                <a:t>Substantial overhead even at high </a:t>
              </a:r>
              <a:r>
                <a:rPr lang="en-US" b="1" dirty="0" err="1"/>
                <a:t>HC</a:t>
              </a:r>
              <a:r>
                <a:rPr lang="en-US" b="1" baseline="-25000" dirty="0" err="1"/>
                <a:t>first</a:t>
              </a:r>
              <a:r>
                <a:rPr lang="en-US" b="1" dirty="0"/>
                <a:t> values </a:t>
              </a:r>
              <a:endParaRPr lang="en-US" dirty="0"/>
            </a:p>
          </p:txBody>
        </p:sp>
      </p:grpSp>
      <p:grpSp>
        <p:nvGrpSpPr>
          <p:cNvPr id="84" name="Group 83">
            <a:extLst>
              <a:ext uri="{FF2B5EF4-FFF2-40B4-BE49-F238E27FC236}">
                <a16:creationId xmlns:a16="http://schemas.microsoft.com/office/drawing/2014/main" id="{BD014112-3C4A-D349-B6D8-3217F8773231}"/>
              </a:ext>
            </a:extLst>
          </p:cNvPr>
          <p:cNvGrpSpPr/>
          <p:nvPr/>
        </p:nvGrpSpPr>
        <p:grpSpPr>
          <a:xfrm>
            <a:off x="1551104" y="2513283"/>
            <a:ext cx="1266287" cy="2596058"/>
            <a:chOff x="1551104" y="2513283"/>
            <a:chExt cx="1266287" cy="2596058"/>
          </a:xfrm>
        </p:grpSpPr>
        <p:sp>
          <p:nvSpPr>
            <p:cNvPr id="82" name="TextBox 81">
              <a:extLst>
                <a:ext uri="{FF2B5EF4-FFF2-40B4-BE49-F238E27FC236}">
                  <a16:creationId xmlns:a16="http://schemas.microsoft.com/office/drawing/2014/main" id="{354274F1-5790-594D-8C9D-C20E1660809F}"/>
                </a:ext>
              </a:extLst>
            </p:cNvPr>
            <p:cNvSpPr txBox="1"/>
            <p:nvPr/>
          </p:nvSpPr>
          <p:spPr>
            <a:xfrm>
              <a:off x="1551104" y="2513283"/>
              <a:ext cx="1246960" cy="523220"/>
            </a:xfrm>
            <a:prstGeom prst="rect">
              <a:avLst/>
            </a:prstGeom>
            <a:noFill/>
          </p:spPr>
          <p:txBody>
            <a:bodyPr wrap="square" rtlCol="0">
              <a:spAutoFit/>
            </a:bodyPr>
            <a:lstStyle/>
            <a:p>
              <a:r>
                <a:rPr lang="en-US" sz="1400" dirty="0">
                  <a:ln>
                    <a:solidFill>
                      <a:schemeClr val="tx1"/>
                    </a:solidFill>
                  </a:ln>
                </a:rPr>
                <a:t>Increased Refresh Rate</a:t>
              </a:r>
            </a:p>
          </p:txBody>
        </p:sp>
        <p:sp>
          <p:nvSpPr>
            <p:cNvPr id="83" name="TextBox 82">
              <a:extLst>
                <a:ext uri="{FF2B5EF4-FFF2-40B4-BE49-F238E27FC236}">
                  <a16:creationId xmlns:a16="http://schemas.microsoft.com/office/drawing/2014/main" id="{545CCF02-5EEA-4840-B097-EC1858BB88C4}"/>
                </a:ext>
              </a:extLst>
            </p:cNvPr>
            <p:cNvSpPr txBox="1"/>
            <p:nvPr/>
          </p:nvSpPr>
          <p:spPr>
            <a:xfrm>
              <a:off x="1570431" y="4586121"/>
              <a:ext cx="1246960" cy="523220"/>
            </a:xfrm>
            <a:prstGeom prst="rect">
              <a:avLst/>
            </a:prstGeom>
            <a:noFill/>
          </p:spPr>
          <p:txBody>
            <a:bodyPr wrap="square" rtlCol="0">
              <a:spAutoFit/>
            </a:bodyPr>
            <a:lstStyle/>
            <a:p>
              <a:r>
                <a:rPr lang="en-US" sz="1400" dirty="0">
                  <a:ln>
                    <a:solidFill>
                      <a:schemeClr val="tx1"/>
                    </a:solidFill>
                  </a:ln>
                </a:rPr>
                <a:t>Increased Refresh Rate</a:t>
              </a:r>
            </a:p>
          </p:txBody>
        </p:sp>
      </p:grpSp>
    </p:spTree>
    <p:extLst>
      <p:ext uri="{BB962C8B-B14F-4D97-AF65-F5344CB8AC3E}">
        <p14:creationId xmlns:p14="http://schemas.microsoft.com/office/powerpoint/2010/main" val="26276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23156" y="1155205"/>
            <a:ext cx="7137583" cy="2184034"/>
          </a:xfrm>
          <a:prstGeom prst="rect">
            <a:avLst/>
          </a:prstGeom>
        </p:spPr>
      </p:pic>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6"/>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7"/>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8"/>
          <a:srcRect l="12318" t="9379" r="9625" b="18966"/>
          <a:stretch/>
        </p:blipFill>
        <p:spPr>
          <a:xfrm>
            <a:off x="1422804" y="3624503"/>
            <a:ext cx="7137583" cy="218403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9">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4000" b="1" dirty="0"/>
              <a:t>Mitigation Mechanism Evaluation</a:t>
            </a:r>
          </a:p>
        </p:txBody>
      </p:sp>
    </p:spTree>
    <p:extLst>
      <p:ext uri="{BB962C8B-B14F-4D97-AF65-F5344CB8AC3E}">
        <p14:creationId xmlns:p14="http://schemas.microsoft.com/office/powerpoint/2010/main" val="130319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
                                        <p:tgtEl>
                                          <p:spTgt spid="12"/>
                                        </p:tgtEl>
                                      </p:cBhvr>
                                    </p:animEffec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23156" y="1155205"/>
            <a:ext cx="7137583" cy="2184034"/>
          </a:xfrm>
          <a:prstGeom prst="rect">
            <a:avLst/>
          </a:prstGeom>
        </p:spPr>
      </p:pic>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6"/>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7"/>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8"/>
          <a:srcRect l="12318" t="9379" r="9625" b="18966"/>
          <a:stretch/>
        </p:blipFill>
        <p:spPr>
          <a:xfrm>
            <a:off x="1429679" y="3624503"/>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9"/>
          <a:srcRect l="12217" t="8859" r="9714" b="19428"/>
          <a:stretch/>
        </p:blipFill>
        <p:spPr>
          <a:xfrm>
            <a:off x="1417321" y="3610580"/>
            <a:ext cx="7138575" cy="218584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10">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1"/>
          <a:stretch>
            <a:fillRect/>
          </a:stretch>
        </p:blipFill>
        <p:spPr>
          <a:xfrm>
            <a:off x="1402288" y="900754"/>
            <a:ext cx="7173209" cy="276711"/>
          </a:xfrm>
          <a:prstGeom prst="rect">
            <a:avLst/>
          </a:prstGeom>
        </p:spPr>
      </p:pic>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4000" b="1" dirty="0"/>
              <a:t>Mitigation Mechanism Evaluation</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6818" y="3667210"/>
            <a:ext cx="676788" cy="307777"/>
          </a:xfrm>
          <a:prstGeom prst="rect">
            <a:avLst/>
          </a:prstGeom>
          <a:noFill/>
        </p:spPr>
        <p:txBody>
          <a:bodyPr wrap="none" rtlCol="0">
            <a:spAutoFit/>
          </a:bodyPr>
          <a:lstStyle/>
          <a:p>
            <a:r>
              <a:rPr lang="en-US" sz="1400" dirty="0" err="1">
                <a:ln>
                  <a:solidFill>
                    <a:schemeClr val="tx1"/>
                  </a:solidFill>
                </a:ln>
              </a:rPr>
              <a:t>ProHIT</a:t>
            </a:r>
            <a:endParaRPr lang="en-US" sz="1400" dirty="0">
              <a:ln>
                <a:solidFill>
                  <a:schemeClr val="tx1"/>
                </a:solidFill>
              </a:ln>
            </a:endParaRPr>
          </a:p>
        </p:txBody>
      </p:sp>
    </p:spTree>
    <p:extLst>
      <p:ext uri="{BB962C8B-B14F-4D97-AF65-F5344CB8AC3E}">
        <p14:creationId xmlns:p14="http://schemas.microsoft.com/office/powerpoint/2010/main" val="30448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1310D3-802B-5740-B771-FF18ED2F60C9}"/>
              </a:ext>
            </a:extLst>
          </p:cNvPr>
          <p:cNvSpPr/>
          <p:nvPr/>
        </p:nvSpPr>
        <p:spPr>
          <a:xfrm>
            <a:off x="170268" y="545741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E74373-B320-2B4D-B0D3-4CE1CF71ED76}"/>
              </a:ext>
            </a:extLst>
          </p:cNvPr>
          <p:cNvSpPr/>
          <p:nvPr/>
        </p:nvSpPr>
        <p:spPr>
          <a:xfrm>
            <a:off x="170268" y="480535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E8991-2526-C947-93F5-092098004A42}"/>
              </a:ext>
            </a:extLst>
          </p:cNvPr>
          <p:cNvSpPr/>
          <p:nvPr/>
        </p:nvSpPr>
        <p:spPr>
          <a:xfrm>
            <a:off x="170268" y="4153288"/>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4C4A72-07F0-FE43-9881-6635F01D4D99}"/>
              </a:ext>
            </a:extLst>
          </p:cNvPr>
          <p:cNvSpPr/>
          <p:nvPr/>
        </p:nvSpPr>
        <p:spPr>
          <a:xfrm>
            <a:off x="170268" y="3501225"/>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9D4F59-6D15-F142-908A-6410856B856B}"/>
              </a:ext>
            </a:extLst>
          </p:cNvPr>
          <p:cNvSpPr/>
          <p:nvPr/>
        </p:nvSpPr>
        <p:spPr>
          <a:xfrm>
            <a:off x="170268" y="2843101"/>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C96A3-3C5E-5C45-AACF-2D9C4CA63681}"/>
              </a:ext>
            </a:extLst>
          </p:cNvPr>
          <p:cNvSpPr/>
          <p:nvPr/>
        </p:nvSpPr>
        <p:spPr>
          <a:xfrm>
            <a:off x="170268" y="2184977"/>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0268" y="854874"/>
            <a:ext cx="8799068" cy="565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Outline</a:t>
            </a:r>
          </a:p>
        </p:txBody>
      </p:sp>
      <p:sp>
        <p:nvSpPr>
          <p:cNvPr id="12" name="Rectangle 11">
            <a:extLst>
              <a:ext uri="{FF2B5EF4-FFF2-40B4-BE49-F238E27FC236}">
                <a16:creationId xmlns:a16="http://schemas.microsoft.com/office/drawing/2014/main" id="{8B74C625-6C44-824B-ABB0-43BC56560EF5}"/>
              </a:ext>
            </a:extLst>
          </p:cNvPr>
          <p:cNvSpPr/>
          <p:nvPr/>
        </p:nvSpPr>
        <p:spPr>
          <a:xfrm>
            <a:off x="170268" y="1526853"/>
            <a:ext cx="8799068" cy="565625"/>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lnSpc>
                <a:spcPct val="100000"/>
              </a:lnSpc>
              <a:spcBef>
                <a:spcPts val="1300"/>
              </a:spcBef>
              <a:buNone/>
            </a:pPr>
            <a:r>
              <a:rPr lang="en-US" sz="3200" dirty="0" err="1">
                <a:solidFill>
                  <a:schemeClr val="bg1"/>
                </a:solidFill>
              </a:rPr>
              <a:t>RowHammer</a:t>
            </a:r>
            <a:r>
              <a:rPr lang="en-US" sz="3200" dirty="0">
                <a:solidFill>
                  <a:schemeClr val="bg1"/>
                </a:solidFill>
              </a:rPr>
              <a:t> Introduction</a:t>
            </a:r>
          </a:p>
          <a:p>
            <a:pPr marL="0" indent="0">
              <a:lnSpc>
                <a:spcPct val="100000"/>
              </a:lnSpc>
              <a:spcBef>
                <a:spcPts val="1300"/>
              </a:spcBef>
              <a:buNone/>
            </a:pPr>
            <a:r>
              <a:rPr lang="en-US" sz="3200" dirty="0">
                <a:solidFill>
                  <a:schemeClr val="bg1"/>
                </a:solidFill>
              </a:rPr>
              <a:t>DRAM Background </a:t>
            </a:r>
          </a:p>
          <a:p>
            <a:pPr marL="0" indent="0">
              <a:lnSpc>
                <a:spcPct val="100000"/>
              </a:lnSpc>
              <a:spcBef>
                <a:spcPts val="1300"/>
              </a:spcBef>
              <a:buNone/>
            </a:pPr>
            <a:r>
              <a:rPr lang="en-US" sz="3200" dirty="0">
                <a:solidFill>
                  <a:schemeClr val="bg1"/>
                </a:solidFill>
              </a:rPr>
              <a:t>Motivation and Goal</a:t>
            </a:r>
          </a:p>
          <a:p>
            <a:pPr marL="0" indent="0">
              <a:lnSpc>
                <a:spcPct val="100000"/>
              </a:lnSpc>
              <a:spcBef>
                <a:spcPts val="1300"/>
              </a:spcBef>
              <a:buNone/>
            </a:pPr>
            <a:r>
              <a:rPr lang="en-US" sz="3200" dirty="0">
                <a:solidFill>
                  <a:schemeClr val="bg1"/>
                </a:solidFill>
              </a:rPr>
              <a:t>Experimental Methodology</a:t>
            </a:r>
          </a:p>
          <a:p>
            <a:pPr marL="0" indent="0">
              <a:lnSpc>
                <a:spcPct val="100000"/>
              </a:lnSpc>
              <a:spcBef>
                <a:spcPts val="1300"/>
              </a:spcBef>
              <a:buNone/>
            </a:pPr>
            <a:r>
              <a:rPr lang="en-US" sz="3200" dirty="0">
                <a:solidFill>
                  <a:schemeClr val="bg1"/>
                </a:solidFill>
              </a:rPr>
              <a:t>Characterization Results</a:t>
            </a:r>
          </a:p>
          <a:p>
            <a:pPr marL="0" indent="0">
              <a:lnSpc>
                <a:spcPct val="100000"/>
              </a:lnSpc>
              <a:spcBef>
                <a:spcPts val="1300"/>
              </a:spcBef>
              <a:buNone/>
            </a:pPr>
            <a:r>
              <a:rPr lang="en-US" sz="3200" dirty="0">
                <a:solidFill>
                  <a:schemeClr val="bg1"/>
                </a:solidFill>
              </a:rPr>
              <a:t>Evaluation of Mitigation Mechanisms</a:t>
            </a:r>
          </a:p>
          <a:p>
            <a:pPr marL="0" indent="0">
              <a:lnSpc>
                <a:spcPct val="100000"/>
              </a:lnSpc>
              <a:spcBef>
                <a:spcPts val="1300"/>
              </a:spcBef>
              <a:buNone/>
            </a:pPr>
            <a:r>
              <a:rPr lang="en-US" sz="3200" dirty="0" err="1">
                <a:solidFill>
                  <a:schemeClr val="bg1"/>
                </a:solidFill>
              </a:rPr>
              <a:t>RowHammer</a:t>
            </a:r>
            <a:r>
              <a:rPr lang="en-US" sz="3200" dirty="0">
                <a:solidFill>
                  <a:schemeClr val="bg1"/>
                </a:solidFill>
              </a:rPr>
              <a:t> Solutions Going Forward</a:t>
            </a:r>
            <a:endParaRPr lang="en-US" sz="2800" dirty="0">
              <a:solidFill>
                <a:schemeClr val="bg1"/>
              </a:solidFill>
            </a:endParaRPr>
          </a:p>
          <a:p>
            <a:pPr marL="0" indent="0">
              <a:lnSpc>
                <a:spcPct val="100000"/>
              </a:lnSpc>
              <a:spcBef>
                <a:spcPts val="1300"/>
              </a:spcBef>
              <a:buNone/>
            </a:pPr>
            <a:r>
              <a:rPr lang="en-US" sz="3200" dirty="0">
                <a:solidFill>
                  <a:schemeClr val="bg1"/>
                </a:solidFill>
              </a:rPr>
              <a:t>Conclusion</a:t>
            </a:r>
          </a:p>
        </p:txBody>
      </p:sp>
    </p:spTree>
    <p:extLst>
      <p:ext uri="{BB962C8B-B14F-4D97-AF65-F5344CB8AC3E}">
        <p14:creationId xmlns:p14="http://schemas.microsoft.com/office/powerpoint/2010/main" val="483029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16281" y="1162080"/>
            <a:ext cx="7137583" cy="2184034"/>
          </a:xfrm>
          <a:prstGeom prst="rect">
            <a:avLst/>
          </a:prstGeom>
        </p:spPr>
      </p:pic>
      <p:pic>
        <p:nvPicPr>
          <p:cNvPr id="6" name="Picture 5">
            <a:extLst>
              <a:ext uri="{FF2B5EF4-FFF2-40B4-BE49-F238E27FC236}">
                <a16:creationId xmlns:a16="http://schemas.microsoft.com/office/drawing/2014/main" id="{94667456-D3C1-F04F-9030-EDFAA0C82CF4}"/>
              </a:ext>
            </a:extLst>
          </p:cNvPr>
          <p:cNvPicPr>
            <a:picLocks noChangeAspect="1"/>
          </p:cNvPicPr>
          <p:nvPr/>
        </p:nvPicPr>
        <p:blipFill rotWithShape="1">
          <a:blip r:embed="rId6"/>
          <a:srcRect l="12158" t="9155" r="9785" b="19191"/>
          <a:stretch/>
        </p:blipFill>
        <p:spPr>
          <a:xfrm>
            <a:off x="1425901" y="1153394"/>
            <a:ext cx="7137583" cy="2184034"/>
          </a:xfrm>
          <a:prstGeom prst="rect">
            <a:avLst/>
          </a:prstGeom>
        </p:spPr>
      </p:pic>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7"/>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8"/>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9"/>
          <a:srcRect l="12318" t="9379" r="9625" b="18966"/>
          <a:stretch/>
        </p:blipFill>
        <p:spPr>
          <a:xfrm>
            <a:off x="1429679" y="3624503"/>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10"/>
          <a:srcRect l="12217" t="8859" r="9714" b="19428"/>
          <a:stretch/>
        </p:blipFill>
        <p:spPr>
          <a:xfrm>
            <a:off x="1417321" y="3610580"/>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11"/>
          <a:srcRect l="12217" t="9196" r="9714" b="19090"/>
          <a:stretch/>
        </p:blipFill>
        <p:spPr>
          <a:xfrm>
            <a:off x="1417321" y="3616887"/>
            <a:ext cx="7138575" cy="218584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12">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3"/>
          <a:stretch>
            <a:fillRect/>
          </a:stretch>
        </p:blipFill>
        <p:spPr>
          <a:xfrm>
            <a:off x="1402288" y="900754"/>
            <a:ext cx="7173209" cy="276711"/>
          </a:xfrm>
          <a:prstGeom prst="rect">
            <a:avLst/>
          </a:prstGeom>
        </p:spPr>
      </p:pic>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4000" b="1" dirty="0"/>
              <a:t>Mitigation Mechanism Evaluation</a:t>
            </a:r>
          </a:p>
        </p:txBody>
      </p:sp>
      <p:grpSp>
        <p:nvGrpSpPr>
          <p:cNvPr id="15" name="Group 14">
            <a:extLst>
              <a:ext uri="{FF2B5EF4-FFF2-40B4-BE49-F238E27FC236}">
                <a16:creationId xmlns:a16="http://schemas.microsoft.com/office/drawing/2014/main" id="{936D3A8F-C960-A447-8EC7-63FCF812238D}"/>
              </a:ext>
            </a:extLst>
          </p:cNvPr>
          <p:cNvGrpSpPr/>
          <p:nvPr/>
        </p:nvGrpSpPr>
        <p:grpSpPr>
          <a:xfrm>
            <a:off x="5535312" y="1274265"/>
            <a:ext cx="681597" cy="2748487"/>
            <a:chOff x="5535312" y="1274265"/>
            <a:chExt cx="681597" cy="2748487"/>
          </a:xfrm>
        </p:grpSpPr>
        <p:sp>
          <p:nvSpPr>
            <p:cNvPr id="37" name="TextBox 36">
              <a:extLst>
                <a:ext uri="{FF2B5EF4-FFF2-40B4-BE49-F238E27FC236}">
                  <a16:creationId xmlns:a16="http://schemas.microsoft.com/office/drawing/2014/main" id="{EB2D0C6B-DA81-9841-8772-CBB8B25599A2}"/>
                </a:ext>
              </a:extLst>
            </p:cNvPr>
            <p:cNvSpPr txBox="1"/>
            <p:nvPr/>
          </p:nvSpPr>
          <p:spPr>
            <a:xfrm>
              <a:off x="5535312" y="1274265"/>
              <a:ext cx="681597" cy="307777"/>
            </a:xfrm>
            <a:prstGeom prst="rect">
              <a:avLst/>
            </a:prstGeom>
            <a:noFill/>
          </p:spPr>
          <p:txBody>
            <a:bodyPr wrap="none" rtlCol="0">
              <a:spAutoFit/>
            </a:bodyPr>
            <a:lstStyle/>
            <a:p>
              <a:r>
                <a:rPr lang="en-US" sz="1400" dirty="0" err="1">
                  <a:ln>
                    <a:solidFill>
                      <a:schemeClr val="tx1"/>
                    </a:solidFill>
                  </a:ln>
                </a:rPr>
                <a:t>MRLoc</a:t>
              </a:r>
              <a:endParaRPr lang="en-US" sz="1400" dirty="0">
                <a:ln>
                  <a:solidFill>
                    <a:schemeClr val="tx1"/>
                  </a:solidFill>
                </a:ln>
              </a:endParaRPr>
            </a:p>
          </p:txBody>
        </p:sp>
        <p:sp>
          <p:nvSpPr>
            <p:cNvPr id="38" name="TextBox 37">
              <a:extLst>
                <a:ext uri="{FF2B5EF4-FFF2-40B4-BE49-F238E27FC236}">
                  <a16:creationId xmlns:a16="http://schemas.microsoft.com/office/drawing/2014/main" id="{85F9EFCB-6230-8A40-A68B-898EA94A85FA}"/>
                </a:ext>
              </a:extLst>
            </p:cNvPr>
            <p:cNvSpPr txBox="1"/>
            <p:nvPr/>
          </p:nvSpPr>
          <p:spPr>
            <a:xfrm>
              <a:off x="5535312" y="3714975"/>
              <a:ext cx="681597" cy="307777"/>
            </a:xfrm>
            <a:prstGeom prst="rect">
              <a:avLst/>
            </a:prstGeom>
            <a:noFill/>
          </p:spPr>
          <p:txBody>
            <a:bodyPr wrap="none" rtlCol="0">
              <a:spAutoFit/>
            </a:bodyPr>
            <a:lstStyle/>
            <a:p>
              <a:r>
                <a:rPr lang="en-US" sz="1400" dirty="0" err="1">
                  <a:ln>
                    <a:solidFill>
                      <a:schemeClr val="tx1"/>
                    </a:solidFill>
                  </a:ln>
                </a:rPr>
                <a:t>MRLoc</a:t>
              </a:r>
              <a:endParaRPr lang="en-US" sz="1400" dirty="0">
                <a:ln>
                  <a:solidFill>
                    <a:schemeClr val="tx1"/>
                  </a:solidFill>
                </a:ln>
              </a:endParaRPr>
            </a:p>
          </p:txBody>
        </p:sp>
      </p:grpSp>
    </p:spTree>
    <p:extLst>
      <p:ext uri="{BB962C8B-B14F-4D97-AF65-F5344CB8AC3E}">
        <p14:creationId xmlns:p14="http://schemas.microsoft.com/office/powerpoint/2010/main" val="195568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16281" y="1162080"/>
            <a:ext cx="7137583" cy="2184034"/>
          </a:xfrm>
          <a:prstGeom prst="rect">
            <a:avLst/>
          </a:prstGeom>
        </p:spPr>
      </p:pic>
      <p:pic>
        <p:nvPicPr>
          <p:cNvPr id="6" name="Picture 5">
            <a:extLst>
              <a:ext uri="{FF2B5EF4-FFF2-40B4-BE49-F238E27FC236}">
                <a16:creationId xmlns:a16="http://schemas.microsoft.com/office/drawing/2014/main" id="{94667456-D3C1-F04F-9030-EDFAA0C82CF4}"/>
              </a:ext>
            </a:extLst>
          </p:cNvPr>
          <p:cNvPicPr>
            <a:picLocks noChangeAspect="1"/>
          </p:cNvPicPr>
          <p:nvPr/>
        </p:nvPicPr>
        <p:blipFill rotWithShape="1">
          <a:blip r:embed="rId6"/>
          <a:srcRect l="12158" t="9155" r="9785" b="19191"/>
          <a:stretch/>
        </p:blipFill>
        <p:spPr>
          <a:xfrm>
            <a:off x="1419026" y="1160269"/>
            <a:ext cx="7137583" cy="2184034"/>
          </a:xfrm>
          <a:prstGeom prst="rect">
            <a:avLst/>
          </a:prstGeom>
        </p:spPr>
      </p:pic>
      <p:grpSp>
        <p:nvGrpSpPr>
          <p:cNvPr id="21" name="Group 20">
            <a:extLst>
              <a:ext uri="{FF2B5EF4-FFF2-40B4-BE49-F238E27FC236}">
                <a16:creationId xmlns:a16="http://schemas.microsoft.com/office/drawing/2014/main" id="{9E2C65ED-3818-2E48-87CA-77906047C81A}"/>
              </a:ext>
            </a:extLst>
          </p:cNvPr>
          <p:cNvGrpSpPr/>
          <p:nvPr/>
        </p:nvGrpSpPr>
        <p:grpSpPr>
          <a:xfrm>
            <a:off x="1419023" y="1160269"/>
            <a:ext cx="7137583" cy="2184034"/>
            <a:chOff x="1002117" y="937095"/>
            <a:chExt cx="7137583" cy="2184034"/>
          </a:xfrm>
        </p:grpSpPr>
        <p:pic>
          <p:nvPicPr>
            <p:cNvPr id="7" name="Picture 6">
              <a:extLst>
                <a:ext uri="{FF2B5EF4-FFF2-40B4-BE49-F238E27FC236}">
                  <a16:creationId xmlns:a16="http://schemas.microsoft.com/office/drawing/2014/main" id="{B2EFC4C3-39DA-AE42-9149-C4937F94A267}"/>
                </a:ext>
              </a:extLst>
            </p:cNvPr>
            <p:cNvPicPr>
              <a:picLocks noChangeAspect="1"/>
            </p:cNvPicPr>
            <p:nvPr/>
          </p:nvPicPr>
          <p:blipFill rotWithShape="1">
            <a:blip r:embed="rId7"/>
            <a:srcRect l="12158" t="9155" r="9785" b="19191"/>
            <a:stretch/>
          </p:blipFill>
          <p:spPr>
            <a:xfrm>
              <a:off x="1002117" y="937095"/>
              <a:ext cx="7137583" cy="2184034"/>
            </a:xfrm>
            <a:prstGeom prst="rect">
              <a:avLst/>
            </a:prstGeom>
          </p:spPr>
        </p:pic>
        <p:pic>
          <p:nvPicPr>
            <p:cNvPr id="20" name="Picture 19">
              <a:extLst>
                <a:ext uri="{FF2B5EF4-FFF2-40B4-BE49-F238E27FC236}">
                  <a16:creationId xmlns:a16="http://schemas.microsoft.com/office/drawing/2014/main" id="{8802DFB9-68E4-A642-8BD7-4C94ABE16C3E}"/>
                </a:ext>
              </a:extLst>
            </p:cNvPr>
            <p:cNvPicPr>
              <a:picLocks noChangeAspect="1"/>
            </p:cNvPicPr>
            <p:nvPr/>
          </p:nvPicPr>
          <p:blipFill rotWithShape="1">
            <a:blip r:embed="rId8"/>
            <a:srcRect l="46805" t="63633" r="45695" b="27504"/>
            <a:stretch/>
          </p:blipFill>
          <p:spPr>
            <a:xfrm>
              <a:off x="4720443" y="2598369"/>
              <a:ext cx="685800" cy="270164"/>
            </a:xfrm>
            <a:prstGeom prst="rect">
              <a:avLst/>
            </a:prstGeom>
          </p:spPr>
        </p:pic>
      </p:grpSp>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9"/>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10"/>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11"/>
          <a:srcRect l="12318" t="9379" r="9625" b="18966"/>
          <a:stretch/>
        </p:blipFill>
        <p:spPr>
          <a:xfrm>
            <a:off x="1429679" y="3624503"/>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12"/>
          <a:srcRect l="12217" t="8859" r="9714" b="19428"/>
          <a:stretch/>
        </p:blipFill>
        <p:spPr>
          <a:xfrm>
            <a:off x="1417321" y="3610580"/>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13"/>
          <a:srcRect l="12217" t="9196" r="9714" b="19090"/>
          <a:stretch/>
        </p:blipFill>
        <p:spPr>
          <a:xfrm>
            <a:off x="1417321" y="3616887"/>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14"/>
          <a:srcRect l="12218" t="8477" r="9714" b="19869"/>
          <a:stretch/>
        </p:blipFill>
        <p:spPr>
          <a:xfrm>
            <a:off x="1416552" y="3593949"/>
            <a:ext cx="7138577" cy="2184034"/>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15">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6"/>
          <a:stretch>
            <a:fillRect/>
          </a:stretch>
        </p:blipFill>
        <p:spPr>
          <a:xfrm>
            <a:off x="1402288" y="900754"/>
            <a:ext cx="7173209" cy="276711"/>
          </a:xfrm>
          <a:prstGeom prst="rect">
            <a:avLst/>
          </a:prstGeom>
        </p:spPr>
      </p:pic>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69" name="Group 68">
            <a:extLst>
              <a:ext uri="{FF2B5EF4-FFF2-40B4-BE49-F238E27FC236}">
                <a16:creationId xmlns:a16="http://schemas.microsoft.com/office/drawing/2014/main" id="{0D003032-767D-1C4C-99DE-C8EDFB799017}"/>
              </a:ext>
            </a:extLst>
          </p:cNvPr>
          <p:cNvGrpSpPr/>
          <p:nvPr/>
        </p:nvGrpSpPr>
        <p:grpSpPr>
          <a:xfrm>
            <a:off x="5008422" y="2034767"/>
            <a:ext cx="2864649" cy="2467033"/>
            <a:chOff x="5008422" y="2034767"/>
            <a:chExt cx="2864649" cy="2467033"/>
          </a:xfrm>
        </p:grpSpPr>
        <p:sp>
          <p:nvSpPr>
            <p:cNvPr id="63" name="TextBox 62">
              <a:extLst>
                <a:ext uri="{FF2B5EF4-FFF2-40B4-BE49-F238E27FC236}">
                  <a16:creationId xmlns:a16="http://schemas.microsoft.com/office/drawing/2014/main" id="{98D1E22E-1F5F-8C43-81E5-8A9F71CEB4F3}"/>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4000" b="1" dirty="0"/>
              <a:t>Mitigation Mechanism Evaluation</a:t>
            </a:r>
          </a:p>
        </p:txBody>
      </p:sp>
      <p:sp>
        <p:nvSpPr>
          <p:cNvPr id="43" name="TextBox 42">
            <a:extLst>
              <a:ext uri="{FF2B5EF4-FFF2-40B4-BE49-F238E27FC236}">
                <a16:creationId xmlns:a16="http://schemas.microsoft.com/office/drawing/2014/main" id="{C245B77A-B297-5349-B1EE-9CE6BB456D56}"/>
              </a:ext>
            </a:extLst>
          </p:cNvPr>
          <p:cNvSpPr txBox="1"/>
          <p:nvPr/>
        </p:nvSpPr>
        <p:spPr>
          <a:xfrm>
            <a:off x="1781700" y="4460178"/>
            <a:ext cx="5203213" cy="1021556"/>
          </a:xfrm>
          <a:prstGeom prst="roundRect">
            <a:avLst/>
          </a:prstGeom>
          <a:solidFill>
            <a:schemeClr val="accent6">
              <a:lumMod val="40000"/>
              <a:lumOff val="60000"/>
            </a:schemeClr>
          </a:solidFill>
          <a:ln>
            <a:solidFill>
              <a:schemeClr val="tx1"/>
            </a:solidFill>
          </a:ln>
        </p:spPr>
        <p:txBody>
          <a:bodyPr wrap="square" rtlCol="0">
            <a:spAutoFit/>
          </a:bodyPr>
          <a:lstStyle/>
          <a:p>
            <a:pPr algn="ctr"/>
            <a:r>
              <a:rPr lang="en-US" dirty="0" err="1"/>
              <a:t>TWiCe’s</a:t>
            </a:r>
            <a:r>
              <a:rPr lang="en-US" dirty="0"/>
              <a:t> current form does not support </a:t>
            </a:r>
            <a:r>
              <a:rPr lang="en-US" dirty="0" err="1"/>
              <a:t>HC</a:t>
            </a:r>
            <a:r>
              <a:rPr lang="en-US" baseline="-25000" dirty="0" err="1"/>
              <a:t>first</a:t>
            </a:r>
            <a:r>
              <a:rPr lang="en-US" dirty="0"/>
              <a:t> &lt; 32k, but we evaluate an ideal version (</a:t>
            </a:r>
            <a:r>
              <a:rPr lang="en-US" dirty="0" err="1"/>
              <a:t>TWiCe</a:t>
            </a:r>
            <a:r>
              <a:rPr lang="en-US" dirty="0"/>
              <a:t>-ideal) assuming it solves two critical design issues</a:t>
            </a:r>
          </a:p>
        </p:txBody>
      </p:sp>
      <p:grpSp>
        <p:nvGrpSpPr>
          <p:cNvPr id="16" name="Group 15">
            <a:extLst>
              <a:ext uri="{FF2B5EF4-FFF2-40B4-BE49-F238E27FC236}">
                <a16:creationId xmlns:a16="http://schemas.microsoft.com/office/drawing/2014/main" id="{EDA69022-9496-D340-BFAF-B57D06F3318F}"/>
              </a:ext>
            </a:extLst>
          </p:cNvPr>
          <p:cNvGrpSpPr/>
          <p:nvPr/>
        </p:nvGrpSpPr>
        <p:grpSpPr>
          <a:xfrm>
            <a:off x="1808089" y="1187496"/>
            <a:ext cx="896945" cy="2908705"/>
            <a:chOff x="1808089" y="1187496"/>
            <a:chExt cx="896945" cy="2908705"/>
          </a:xfrm>
        </p:grpSpPr>
        <p:sp>
          <p:nvSpPr>
            <p:cNvPr id="44" name="TextBox 43">
              <a:extLst>
                <a:ext uri="{FF2B5EF4-FFF2-40B4-BE49-F238E27FC236}">
                  <a16:creationId xmlns:a16="http://schemas.microsoft.com/office/drawing/2014/main" id="{93C45443-5711-2B4B-A65E-9A7E3DB4E65B}"/>
                </a:ext>
              </a:extLst>
            </p:cNvPr>
            <p:cNvSpPr txBox="1"/>
            <p:nvPr/>
          </p:nvSpPr>
          <p:spPr>
            <a:xfrm>
              <a:off x="2044276" y="3788424"/>
              <a:ext cx="660758" cy="307777"/>
            </a:xfrm>
            <a:prstGeom prst="rect">
              <a:avLst/>
            </a:prstGeom>
            <a:noFill/>
          </p:spPr>
          <p:txBody>
            <a:bodyPr wrap="none" rtlCol="0">
              <a:spAutoFit/>
            </a:bodyPr>
            <a:lstStyle/>
            <a:p>
              <a:r>
                <a:rPr lang="en-US" sz="1400" dirty="0" err="1">
                  <a:ln>
                    <a:solidFill>
                      <a:srgbClr val="555455"/>
                    </a:solidFill>
                  </a:ln>
                  <a:solidFill>
                    <a:srgbClr val="555455"/>
                  </a:solidFill>
                </a:rPr>
                <a:t>TWiCe</a:t>
              </a:r>
              <a:endParaRPr lang="en-US" sz="1400" dirty="0">
                <a:ln>
                  <a:solidFill>
                    <a:srgbClr val="555455"/>
                  </a:solidFill>
                </a:ln>
                <a:solidFill>
                  <a:srgbClr val="555455"/>
                </a:solidFill>
              </a:endParaRPr>
            </a:p>
          </p:txBody>
        </p:sp>
        <p:sp>
          <p:nvSpPr>
            <p:cNvPr id="45" name="TextBox 44">
              <a:extLst>
                <a:ext uri="{FF2B5EF4-FFF2-40B4-BE49-F238E27FC236}">
                  <a16:creationId xmlns:a16="http://schemas.microsoft.com/office/drawing/2014/main" id="{119D8ACD-C6BF-9742-ADD7-44387D84A4F8}"/>
                </a:ext>
              </a:extLst>
            </p:cNvPr>
            <p:cNvSpPr txBox="1"/>
            <p:nvPr/>
          </p:nvSpPr>
          <p:spPr>
            <a:xfrm>
              <a:off x="1808089" y="1187496"/>
              <a:ext cx="660758" cy="307777"/>
            </a:xfrm>
            <a:prstGeom prst="rect">
              <a:avLst/>
            </a:prstGeom>
            <a:noFill/>
          </p:spPr>
          <p:txBody>
            <a:bodyPr wrap="none" rtlCol="0">
              <a:spAutoFit/>
            </a:bodyPr>
            <a:lstStyle/>
            <a:p>
              <a:r>
                <a:rPr lang="en-US" sz="1400" dirty="0" err="1">
                  <a:ln>
                    <a:solidFill>
                      <a:srgbClr val="555455"/>
                    </a:solidFill>
                  </a:ln>
                  <a:solidFill>
                    <a:srgbClr val="555455"/>
                  </a:solidFill>
                </a:rPr>
                <a:t>TWiCe</a:t>
              </a:r>
              <a:endParaRPr lang="en-US" sz="1400" dirty="0">
                <a:ln>
                  <a:solidFill>
                    <a:srgbClr val="555455"/>
                  </a:solidFill>
                </a:ln>
                <a:solidFill>
                  <a:srgbClr val="555455"/>
                </a:solidFill>
              </a:endParaRPr>
            </a:p>
          </p:txBody>
        </p:sp>
      </p:grpSp>
    </p:spTree>
    <p:extLst>
      <p:ext uri="{BB962C8B-B14F-4D97-AF65-F5344CB8AC3E}">
        <p14:creationId xmlns:p14="http://schemas.microsoft.com/office/powerpoint/2010/main" val="225792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500"/>
                                        <p:tgtEl>
                                          <p:spTgt spid="15"/>
                                        </p:tgtEl>
                                      </p:cBhvr>
                                    </p:animEffec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685CA-F704-4341-9C4A-C5CE1567C5EC}"/>
              </a:ext>
            </a:extLst>
          </p:cNvPr>
          <p:cNvPicPr>
            <a:picLocks noChangeAspect="1"/>
          </p:cNvPicPr>
          <p:nvPr/>
        </p:nvPicPr>
        <p:blipFill rotWithShape="1">
          <a:blip r:embed="rId3"/>
          <a:srcRect l="12303" t="8939" r="9639" b="19407"/>
          <a:stretch/>
        </p:blipFill>
        <p:spPr>
          <a:xfrm>
            <a:off x="1440070" y="1151443"/>
            <a:ext cx="7137584" cy="2184034"/>
          </a:xfrm>
          <a:prstGeom prst="rect">
            <a:avLst/>
          </a:prstGeom>
        </p:spPr>
      </p:pic>
      <p:pic>
        <p:nvPicPr>
          <p:cNvPr id="3" name="Picture 2">
            <a:extLst>
              <a:ext uri="{FF2B5EF4-FFF2-40B4-BE49-F238E27FC236}">
                <a16:creationId xmlns:a16="http://schemas.microsoft.com/office/drawing/2014/main" id="{FE9DF52A-2392-FA46-BF62-EF03E5BC9EC9}"/>
              </a:ext>
            </a:extLst>
          </p:cNvPr>
          <p:cNvPicPr>
            <a:picLocks noChangeAspect="1"/>
          </p:cNvPicPr>
          <p:nvPr/>
        </p:nvPicPr>
        <p:blipFill rotWithShape="1">
          <a:blip r:embed="rId4"/>
          <a:srcRect l="12159" t="9155" r="9784" b="19191"/>
          <a:stretch/>
        </p:blipFill>
        <p:spPr>
          <a:xfrm>
            <a:off x="1420114" y="1160433"/>
            <a:ext cx="7137583" cy="2184034"/>
          </a:xfrm>
          <a:prstGeom prst="rect">
            <a:avLst/>
          </a:prstGeom>
        </p:spPr>
      </p:pic>
      <p:pic>
        <p:nvPicPr>
          <p:cNvPr id="4" name="Picture 3">
            <a:extLst>
              <a:ext uri="{FF2B5EF4-FFF2-40B4-BE49-F238E27FC236}">
                <a16:creationId xmlns:a16="http://schemas.microsoft.com/office/drawing/2014/main" id="{E13C0BF9-1C40-9A49-9910-F1AAB020DF47}"/>
              </a:ext>
            </a:extLst>
          </p:cNvPr>
          <p:cNvPicPr>
            <a:picLocks noChangeAspect="1"/>
          </p:cNvPicPr>
          <p:nvPr/>
        </p:nvPicPr>
        <p:blipFill rotWithShape="1">
          <a:blip r:embed="rId5"/>
          <a:srcRect l="12158" t="9155" r="9785" b="19191"/>
          <a:stretch/>
        </p:blipFill>
        <p:spPr>
          <a:xfrm>
            <a:off x="1416281" y="1162080"/>
            <a:ext cx="7137583" cy="2184034"/>
          </a:xfrm>
          <a:prstGeom prst="rect">
            <a:avLst/>
          </a:prstGeom>
        </p:spPr>
      </p:pic>
      <p:pic>
        <p:nvPicPr>
          <p:cNvPr id="6" name="Picture 5">
            <a:extLst>
              <a:ext uri="{FF2B5EF4-FFF2-40B4-BE49-F238E27FC236}">
                <a16:creationId xmlns:a16="http://schemas.microsoft.com/office/drawing/2014/main" id="{94667456-D3C1-F04F-9030-EDFAA0C82CF4}"/>
              </a:ext>
            </a:extLst>
          </p:cNvPr>
          <p:cNvPicPr>
            <a:picLocks noChangeAspect="1"/>
          </p:cNvPicPr>
          <p:nvPr/>
        </p:nvPicPr>
        <p:blipFill rotWithShape="1">
          <a:blip r:embed="rId6"/>
          <a:srcRect l="12158" t="9155" r="9785" b="19191"/>
          <a:stretch/>
        </p:blipFill>
        <p:spPr>
          <a:xfrm>
            <a:off x="1419026" y="1160269"/>
            <a:ext cx="7137583" cy="2184034"/>
          </a:xfrm>
          <a:prstGeom prst="rect">
            <a:avLst/>
          </a:prstGeom>
        </p:spPr>
      </p:pic>
      <p:grpSp>
        <p:nvGrpSpPr>
          <p:cNvPr id="21" name="Group 20">
            <a:extLst>
              <a:ext uri="{FF2B5EF4-FFF2-40B4-BE49-F238E27FC236}">
                <a16:creationId xmlns:a16="http://schemas.microsoft.com/office/drawing/2014/main" id="{9E2C65ED-3818-2E48-87CA-77906047C81A}"/>
              </a:ext>
            </a:extLst>
          </p:cNvPr>
          <p:cNvGrpSpPr/>
          <p:nvPr/>
        </p:nvGrpSpPr>
        <p:grpSpPr>
          <a:xfrm>
            <a:off x="1419023" y="1160269"/>
            <a:ext cx="7137583" cy="2184034"/>
            <a:chOff x="1002117" y="937095"/>
            <a:chExt cx="7137583" cy="2184034"/>
          </a:xfrm>
        </p:grpSpPr>
        <p:pic>
          <p:nvPicPr>
            <p:cNvPr id="7" name="Picture 6">
              <a:extLst>
                <a:ext uri="{FF2B5EF4-FFF2-40B4-BE49-F238E27FC236}">
                  <a16:creationId xmlns:a16="http://schemas.microsoft.com/office/drawing/2014/main" id="{B2EFC4C3-39DA-AE42-9149-C4937F94A267}"/>
                </a:ext>
              </a:extLst>
            </p:cNvPr>
            <p:cNvPicPr>
              <a:picLocks noChangeAspect="1"/>
            </p:cNvPicPr>
            <p:nvPr/>
          </p:nvPicPr>
          <p:blipFill rotWithShape="1">
            <a:blip r:embed="rId7"/>
            <a:srcRect l="12158" t="9155" r="9785" b="19191"/>
            <a:stretch/>
          </p:blipFill>
          <p:spPr>
            <a:xfrm>
              <a:off x="1002117" y="937095"/>
              <a:ext cx="7137583" cy="2184034"/>
            </a:xfrm>
            <a:prstGeom prst="rect">
              <a:avLst/>
            </a:prstGeom>
          </p:spPr>
        </p:pic>
        <p:pic>
          <p:nvPicPr>
            <p:cNvPr id="20" name="Picture 19">
              <a:extLst>
                <a:ext uri="{FF2B5EF4-FFF2-40B4-BE49-F238E27FC236}">
                  <a16:creationId xmlns:a16="http://schemas.microsoft.com/office/drawing/2014/main" id="{8802DFB9-68E4-A642-8BD7-4C94ABE16C3E}"/>
                </a:ext>
              </a:extLst>
            </p:cNvPr>
            <p:cNvPicPr>
              <a:picLocks noChangeAspect="1"/>
            </p:cNvPicPr>
            <p:nvPr/>
          </p:nvPicPr>
          <p:blipFill rotWithShape="1">
            <a:blip r:embed="rId8"/>
            <a:srcRect l="46805" t="63633" r="45695" b="27504"/>
            <a:stretch/>
          </p:blipFill>
          <p:spPr>
            <a:xfrm>
              <a:off x="4720443" y="2598369"/>
              <a:ext cx="685800" cy="270164"/>
            </a:xfrm>
            <a:prstGeom prst="rect">
              <a:avLst/>
            </a:prstGeom>
          </p:spPr>
        </p:pic>
      </p:grpSp>
      <p:grpSp>
        <p:nvGrpSpPr>
          <p:cNvPr id="19" name="Group 18">
            <a:extLst>
              <a:ext uri="{FF2B5EF4-FFF2-40B4-BE49-F238E27FC236}">
                <a16:creationId xmlns:a16="http://schemas.microsoft.com/office/drawing/2014/main" id="{B33661CE-6829-694A-A06B-EC4EC255316E}"/>
              </a:ext>
            </a:extLst>
          </p:cNvPr>
          <p:cNvGrpSpPr/>
          <p:nvPr/>
        </p:nvGrpSpPr>
        <p:grpSpPr>
          <a:xfrm>
            <a:off x="1419023" y="1160269"/>
            <a:ext cx="7137583" cy="2184034"/>
            <a:chOff x="1002117" y="937095"/>
            <a:chExt cx="7137583" cy="2184034"/>
          </a:xfrm>
        </p:grpSpPr>
        <p:grpSp>
          <p:nvGrpSpPr>
            <p:cNvPr id="5" name="Group 4">
              <a:extLst>
                <a:ext uri="{FF2B5EF4-FFF2-40B4-BE49-F238E27FC236}">
                  <a16:creationId xmlns:a16="http://schemas.microsoft.com/office/drawing/2014/main" id="{6E20EF3F-7F6B-F74A-8CAF-44CAC9252F6F}"/>
                </a:ext>
              </a:extLst>
            </p:cNvPr>
            <p:cNvGrpSpPr/>
            <p:nvPr/>
          </p:nvGrpSpPr>
          <p:grpSpPr>
            <a:xfrm>
              <a:off x="1002117" y="937095"/>
              <a:ext cx="7137583" cy="2184034"/>
              <a:chOff x="1002117" y="937095"/>
              <a:chExt cx="7137583" cy="2184034"/>
            </a:xfrm>
          </p:grpSpPr>
          <p:pic>
            <p:nvPicPr>
              <p:cNvPr id="17" name="Picture 16">
                <a:extLst>
                  <a:ext uri="{FF2B5EF4-FFF2-40B4-BE49-F238E27FC236}">
                    <a16:creationId xmlns:a16="http://schemas.microsoft.com/office/drawing/2014/main" id="{8082BBEF-C6BB-5E49-8BF9-8EBF0F951F80}"/>
                  </a:ext>
                </a:extLst>
              </p:cNvPr>
              <p:cNvPicPr>
                <a:picLocks noChangeAspect="1"/>
              </p:cNvPicPr>
              <p:nvPr/>
            </p:nvPicPr>
            <p:blipFill rotWithShape="1">
              <a:blip r:embed="rId8"/>
              <a:srcRect l="46805" t="63633" r="45695" b="27504"/>
              <a:stretch/>
            </p:blipFill>
            <p:spPr>
              <a:xfrm>
                <a:off x="4720198" y="2597134"/>
                <a:ext cx="685800" cy="270164"/>
              </a:xfrm>
              <a:prstGeom prst="rect">
                <a:avLst/>
              </a:prstGeom>
            </p:spPr>
          </p:pic>
          <p:pic>
            <p:nvPicPr>
              <p:cNvPr id="8" name="Picture 7">
                <a:extLst>
                  <a:ext uri="{FF2B5EF4-FFF2-40B4-BE49-F238E27FC236}">
                    <a16:creationId xmlns:a16="http://schemas.microsoft.com/office/drawing/2014/main" id="{8E4E6863-88C2-D84F-BE2C-D51171991028}"/>
                  </a:ext>
                </a:extLst>
              </p:cNvPr>
              <p:cNvPicPr>
                <a:picLocks noChangeAspect="1"/>
              </p:cNvPicPr>
              <p:nvPr/>
            </p:nvPicPr>
            <p:blipFill rotWithShape="1">
              <a:blip r:embed="rId8"/>
              <a:srcRect l="12158" t="9155" r="9785" b="19191"/>
              <a:stretch/>
            </p:blipFill>
            <p:spPr>
              <a:xfrm>
                <a:off x="1002117" y="937095"/>
                <a:ext cx="7137583" cy="2184034"/>
              </a:xfrm>
              <a:prstGeom prst="rect">
                <a:avLst/>
              </a:prstGeom>
            </p:spPr>
          </p:pic>
        </p:grpSp>
        <p:pic>
          <p:nvPicPr>
            <p:cNvPr id="18" name="Picture 17">
              <a:extLst>
                <a:ext uri="{FF2B5EF4-FFF2-40B4-BE49-F238E27FC236}">
                  <a16:creationId xmlns:a16="http://schemas.microsoft.com/office/drawing/2014/main" id="{8130B345-9DF4-B642-8E2A-54DF1BB0065E}"/>
                </a:ext>
              </a:extLst>
            </p:cNvPr>
            <p:cNvPicPr>
              <a:picLocks noChangeAspect="1"/>
            </p:cNvPicPr>
            <p:nvPr/>
          </p:nvPicPr>
          <p:blipFill rotWithShape="1">
            <a:blip r:embed="rId8"/>
            <a:srcRect l="46805" t="63633" r="45695" b="27504"/>
            <a:stretch/>
          </p:blipFill>
          <p:spPr>
            <a:xfrm>
              <a:off x="4717023" y="2600628"/>
              <a:ext cx="685800" cy="270164"/>
            </a:xfrm>
            <a:prstGeom prst="rect">
              <a:avLst/>
            </a:prstGeom>
          </p:spPr>
        </p:pic>
      </p:grpSp>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9"/>
          <a:srcRect l="12390" t="9371" r="9553" b="18975"/>
          <a:stretch/>
        </p:blipFill>
        <p:spPr>
          <a:xfrm>
            <a:off x="1436257" y="362450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10"/>
          <a:srcRect l="12257" t="9418" r="9295" b="18927"/>
          <a:stretch/>
        </p:blipFill>
        <p:spPr>
          <a:xfrm>
            <a:off x="1419023" y="362450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11"/>
          <a:srcRect l="12318" t="9379" r="9625" b="18966"/>
          <a:stretch/>
        </p:blipFill>
        <p:spPr>
          <a:xfrm>
            <a:off x="1429679" y="3624503"/>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12"/>
          <a:srcRect l="12217" t="8859" r="9714" b="19428"/>
          <a:stretch/>
        </p:blipFill>
        <p:spPr>
          <a:xfrm>
            <a:off x="1417321" y="3610580"/>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13"/>
          <a:srcRect l="12217" t="9196" r="9714" b="19090"/>
          <a:stretch/>
        </p:blipFill>
        <p:spPr>
          <a:xfrm>
            <a:off x="1417321" y="3616887"/>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14"/>
          <a:srcRect l="12218" t="8477" r="9714" b="19869"/>
          <a:stretch/>
        </p:blipFill>
        <p:spPr>
          <a:xfrm>
            <a:off x="1416552" y="3593949"/>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15"/>
          <a:srcRect l="12161" t="8859" r="9782" b="19428"/>
          <a:stretch/>
        </p:blipFill>
        <p:spPr>
          <a:xfrm>
            <a:off x="1401842" y="3600228"/>
            <a:ext cx="7137583" cy="2185846"/>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16">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7"/>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27003" y="1178002"/>
            <a:ext cx="2663191" cy="4656354"/>
            <a:chOff x="2127003" y="1178002"/>
            <a:chExt cx="2663191" cy="4656354"/>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0EFAB4-F9E9-2F40-B453-030225C5FC47}"/>
                </a:ext>
              </a:extLst>
            </p:cNvPr>
            <p:cNvCxnSpPr/>
            <p:nvPr/>
          </p:nvCxnSpPr>
          <p:spPr>
            <a:xfrm flipV="1">
              <a:off x="2388295" y="1190035"/>
              <a:ext cx="0" cy="212469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667EE9-986E-834E-B77E-78D74983346E}"/>
                </a:ext>
              </a:extLst>
            </p:cNvPr>
            <p:cNvCxnSpPr/>
            <p:nvPr/>
          </p:nvCxnSpPr>
          <p:spPr>
            <a:xfrm flipV="1">
              <a:off x="3363655" y="1190035"/>
              <a:ext cx="0" cy="2124697"/>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144D7C-EEEF-0C42-9D01-3098FEA2F837}"/>
                </a:ext>
              </a:extLst>
            </p:cNvPr>
            <p:cNvCxnSpPr/>
            <p:nvPr/>
          </p:nvCxnSpPr>
          <p:spPr>
            <a:xfrm flipV="1">
              <a:off x="3589207" y="1190034"/>
              <a:ext cx="0" cy="2124697"/>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78D418-C48B-C144-B843-3E84227EE0E4}"/>
                </a:ext>
              </a:extLst>
            </p:cNvPr>
            <p:cNvCxnSpPr/>
            <p:nvPr/>
          </p:nvCxnSpPr>
          <p:spPr>
            <a:xfrm flipV="1">
              <a:off x="3631880" y="1190034"/>
              <a:ext cx="0" cy="2124697"/>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24BE73-17A3-FD46-9D56-EDECA2A81AC8}"/>
                </a:ext>
              </a:extLst>
            </p:cNvPr>
            <p:cNvCxnSpPr/>
            <p:nvPr/>
          </p:nvCxnSpPr>
          <p:spPr>
            <a:xfrm flipV="1">
              <a:off x="4091518" y="1178002"/>
              <a:ext cx="0" cy="2124697"/>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DAC8A2C-4695-4441-AFE4-08CFE90C7902}"/>
                </a:ext>
              </a:extLst>
            </p:cNvPr>
            <p:cNvCxnSpPr/>
            <p:nvPr/>
          </p:nvCxnSpPr>
          <p:spPr>
            <a:xfrm flipV="1">
              <a:off x="4734036" y="1190034"/>
              <a:ext cx="0" cy="2124697"/>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sp>
          <p:nvSpPr>
            <p:cNvPr id="56" name="TextBox 55">
              <a:extLst>
                <a:ext uri="{FF2B5EF4-FFF2-40B4-BE49-F238E27FC236}">
                  <a16:creationId xmlns:a16="http://schemas.microsoft.com/office/drawing/2014/main" id="{6CD96703-51A1-4643-A22C-956BECEB1841}"/>
                </a:ext>
              </a:extLst>
            </p:cNvPr>
            <p:cNvSpPr txBox="1"/>
            <p:nvPr/>
          </p:nvSpPr>
          <p:spPr>
            <a:xfrm rot="16200000">
              <a:off x="1846980" y="2765115"/>
              <a:ext cx="896399" cy="307777"/>
            </a:xfrm>
            <a:prstGeom prst="rect">
              <a:avLst/>
            </a:prstGeom>
            <a:noFill/>
          </p:spPr>
          <p:txBody>
            <a:bodyPr wrap="none" rtlCol="0">
              <a:spAutoFit/>
            </a:bodyPr>
            <a:lstStyle/>
            <a:p>
              <a:r>
                <a:rPr lang="en-US" sz="1400" b="1" dirty="0">
                  <a:solidFill>
                    <a:srgbClr val="7C5294"/>
                  </a:solidFill>
                </a:rPr>
                <a:t>DDR3-old</a:t>
              </a:r>
            </a:p>
          </p:txBody>
        </p:sp>
        <p:sp>
          <p:nvSpPr>
            <p:cNvPr id="57" name="TextBox 56">
              <a:extLst>
                <a:ext uri="{FF2B5EF4-FFF2-40B4-BE49-F238E27FC236}">
                  <a16:creationId xmlns:a16="http://schemas.microsoft.com/office/drawing/2014/main" id="{3891B2C9-B6EC-F942-BF9E-A3B433C50342}"/>
                </a:ext>
              </a:extLst>
            </p:cNvPr>
            <p:cNvSpPr txBox="1"/>
            <p:nvPr/>
          </p:nvSpPr>
          <p:spPr>
            <a:xfrm rot="16200000">
              <a:off x="2774620" y="2737371"/>
              <a:ext cx="977255" cy="307777"/>
            </a:xfrm>
            <a:prstGeom prst="rect">
              <a:avLst/>
            </a:prstGeom>
            <a:noFill/>
          </p:spPr>
          <p:txBody>
            <a:bodyPr wrap="none" rtlCol="0">
              <a:spAutoFit/>
            </a:bodyPr>
            <a:lstStyle/>
            <a:p>
              <a:r>
                <a:rPr lang="en-US" sz="1400" b="1" dirty="0">
                  <a:solidFill>
                    <a:srgbClr val="00BA93"/>
                  </a:solidFill>
                </a:rPr>
                <a:t>DDR3-new</a:t>
              </a:r>
            </a:p>
          </p:txBody>
        </p:sp>
        <p:sp>
          <p:nvSpPr>
            <p:cNvPr id="58" name="TextBox 57">
              <a:extLst>
                <a:ext uri="{FF2B5EF4-FFF2-40B4-BE49-F238E27FC236}">
                  <a16:creationId xmlns:a16="http://schemas.microsoft.com/office/drawing/2014/main" id="{E608604E-0D21-754B-A362-87DA4886B6EF}"/>
                </a:ext>
              </a:extLst>
            </p:cNvPr>
            <p:cNvSpPr txBox="1"/>
            <p:nvPr/>
          </p:nvSpPr>
          <p:spPr>
            <a:xfrm rot="16200000">
              <a:off x="3049496" y="2770613"/>
              <a:ext cx="896399" cy="307777"/>
            </a:xfrm>
            <a:prstGeom prst="rect">
              <a:avLst/>
            </a:prstGeom>
            <a:noFill/>
          </p:spPr>
          <p:txBody>
            <a:bodyPr wrap="none" rtlCol="0">
              <a:spAutoFit/>
            </a:bodyPr>
            <a:lstStyle/>
            <a:p>
              <a:r>
                <a:rPr lang="en-US" sz="1400" b="1" dirty="0">
                  <a:solidFill>
                    <a:srgbClr val="0E83E3"/>
                  </a:solidFill>
                </a:rPr>
                <a:t>DDR4-old</a:t>
              </a:r>
            </a:p>
          </p:txBody>
        </p:sp>
        <p:sp>
          <p:nvSpPr>
            <p:cNvPr id="59" name="TextBox 58">
              <a:extLst>
                <a:ext uri="{FF2B5EF4-FFF2-40B4-BE49-F238E27FC236}">
                  <a16:creationId xmlns:a16="http://schemas.microsoft.com/office/drawing/2014/main" id="{107D619B-2218-1D4A-9FDB-05CDAE94A15C}"/>
                </a:ext>
              </a:extLst>
            </p:cNvPr>
            <p:cNvSpPr txBox="1"/>
            <p:nvPr/>
          </p:nvSpPr>
          <p:spPr>
            <a:xfrm rot="16200000">
              <a:off x="3226354" y="2711297"/>
              <a:ext cx="1003801" cy="307777"/>
            </a:xfrm>
            <a:prstGeom prst="rect">
              <a:avLst/>
            </a:prstGeom>
            <a:noFill/>
          </p:spPr>
          <p:txBody>
            <a:bodyPr wrap="none" rtlCol="0">
              <a:spAutoFit/>
            </a:bodyPr>
            <a:lstStyle/>
            <a:p>
              <a:r>
                <a:rPr lang="en-US" sz="1400" b="1" dirty="0">
                  <a:solidFill>
                    <a:srgbClr val="D8302E"/>
                  </a:solidFill>
                </a:rPr>
                <a:t>LPDDR4-1x</a:t>
              </a:r>
            </a:p>
          </p:txBody>
        </p:sp>
        <p:sp>
          <p:nvSpPr>
            <p:cNvPr id="60" name="TextBox 59">
              <a:extLst>
                <a:ext uri="{FF2B5EF4-FFF2-40B4-BE49-F238E27FC236}">
                  <a16:creationId xmlns:a16="http://schemas.microsoft.com/office/drawing/2014/main" id="{D0B054F7-8067-F842-BB7D-42C8A09D806F}"/>
                </a:ext>
              </a:extLst>
            </p:cNvPr>
            <p:cNvSpPr txBox="1"/>
            <p:nvPr/>
          </p:nvSpPr>
          <p:spPr>
            <a:xfrm rot="16200000">
              <a:off x="3696994" y="2731103"/>
              <a:ext cx="977255" cy="307777"/>
            </a:xfrm>
            <a:prstGeom prst="rect">
              <a:avLst/>
            </a:prstGeom>
            <a:noFill/>
          </p:spPr>
          <p:txBody>
            <a:bodyPr wrap="none" rtlCol="0">
              <a:spAutoFit/>
            </a:bodyPr>
            <a:lstStyle/>
            <a:p>
              <a:r>
                <a:rPr lang="en-US" sz="1400" b="1" dirty="0">
                  <a:solidFill>
                    <a:srgbClr val="FFCC6E"/>
                  </a:solidFill>
                </a:rPr>
                <a:t>DDR4-new</a:t>
              </a:r>
            </a:p>
          </p:txBody>
        </p:sp>
        <p:sp>
          <p:nvSpPr>
            <p:cNvPr id="61" name="TextBox 60">
              <a:extLst>
                <a:ext uri="{FF2B5EF4-FFF2-40B4-BE49-F238E27FC236}">
                  <a16:creationId xmlns:a16="http://schemas.microsoft.com/office/drawing/2014/main" id="{E36ABEC8-6149-234C-BC6A-4E6814693D97}"/>
                </a:ext>
              </a:extLst>
            </p:cNvPr>
            <p:cNvSpPr txBox="1"/>
            <p:nvPr/>
          </p:nvSpPr>
          <p:spPr>
            <a:xfrm rot="16200000">
              <a:off x="4132802" y="2716396"/>
              <a:ext cx="1007007" cy="307777"/>
            </a:xfrm>
            <a:prstGeom prst="rect">
              <a:avLst/>
            </a:prstGeom>
            <a:noFill/>
          </p:spPr>
          <p:txBody>
            <a:bodyPr wrap="none" rtlCol="0">
              <a:spAutoFit/>
            </a:bodyPr>
            <a:lstStyle/>
            <a:p>
              <a:r>
                <a:rPr lang="en-US" sz="1400" b="1" dirty="0">
                  <a:solidFill>
                    <a:srgbClr val="E26F55"/>
                  </a:solidFill>
                </a:rPr>
                <a:t>LPDDR4-1y</a:t>
              </a:r>
            </a:p>
          </p:txBody>
        </p:sp>
      </p:grpSp>
      <p:grpSp>
        <p:nvGrpSpPr>
          <p:cNvPr id="68" name="Group 67">
            <a:extLst>
              <a:ext uri="{FF2B5EF4-FFF2-40B4-BE49-F238E27FC236}">
                <a16:creationId xmlns:a16="http://schemas.microsoft.com/office/drawing/2014/main" id="{B2457EC3-C580-634A-950C-08D6A00B5680}"/>
              </a:ext>
            </a:extLst>
          </p:cNvPr>
          <p:cNvGrpSpPr/>
          <p:nvPr/>
        </p:nvGrpSpPr>
        <p:grpSpPr>
          <a:xfrm>
            <a:off x="6129502" y="2643406"/>
            <a:ext cx="1140714" cy="2589644"/>
            <a:chOff x="6129502" y="2643406"/>
            <a:chExt cx="1140714" cy="2589644"/>
          </a:xfrm>
        </p:grpSpPr>
        <p:sp>
          <p:nvSpPr>
            <p:cNvPr id="64" name="TextBox 63">
              <a:extLst>
                <a:ext uri="{FF2B5EF4-FFF2-40B4-BE49-F238E27FC236}">
                  <a16:creationId xmlns:a16="http://schemas.microsoft.com/office/drawing/2014/main" id="{C6F42BCF-C099-3443-BB28-C3F04B2A0435}"/>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65" name="TextBox 64">
              <a:extLst>
                <a:ext uri="{FF2B5EF4-FFF2-40B4-BE49-F238E27FC236}">
                  <a16:creationId xmlns:a16="http://schemas.microsoft.com/office/drawing/2014/main" id="{8160F3B6-9A44-124A-BB93-E69EA1FB8BA2}"/>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69" name="Group 68">
            <a:extLst>
              <a:ext uri="{FF2B5EF4-FFF2-40B4-BE49-F238E27FC236}">
                <a16:creationId xmlns:a16="http://schemas.microsoft.com/office/drawing/2014/main" id="{0D003032-767D-1C4C-99DE-C8EDFB799017}"/>
              </a:ext>
            </a:extLst>
          </p:cNvPr>
          <p:cNvGrpSpPr/>
          <p:nvPr/>
        </p:nvGrpSpPr>
        <p:grpSpPr>
          <a:xfrm>
            <a:off x="5008422" y="2034767"/>
            <a:ext cx="2864649" cy="2467033"/>
            <a:chOff x="5008422" y="2034767"/>
            <a:chExt cx="2864649" cy="2467033"/>
          </a:xfrm>
        </p:grpSpPr>
        <p:sp>
          <p:nvSpPr>
            <p:cNvPr id="63" name="TextBox 62">
              <a:extLst>
                <a:ext uri="{FF2B5EF4-FFF2-40B4-BE49-F238E27FC236}">
                  <a16:creationId xmlns:a16="http://schemas.microsoft.com/office/drawing/2014/main" id="{98D1E22E-1F5F-8C43-81E5-8A9F71CEB4F3}"/>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grpSp>
        <p:nvGrpSpPr>
          <p:cNvPr id="70" name="Group 69">
            <a:extLst>
              <a:ext uri="{FF2B5EF4-FFF2-40B4-BE49-F238E27FC236}">
                <a16:creationId xmlns:a16="http://schemas.microsoft.com/office/drawing/2014/main" id="{4ECF360F-D6E2-3540-9794-A49BBF07424A}"/>
              </a:ext>
            </a:extLst>
          </p:cNvPr>
          <p:cNvGrpSpPr/>
          <p:nvPr/>
        </p:nvGrpSpPr>
        <p:grpSpPr>
          <a:xfrm>
            <a:off x="7368064" y="1880878"/>
            <a:ext cx="1196038" cy="2109417"/>
            <a:chOff x="7368064" y="1880878"/>
            <a:chExt cx="1196038" cy="2109417"/>
          </a:xfrm>
        </p:grpSpPr>
        <p:sp>
          <p:nvSpPr>
            <p:cNvPr id="62" name="TextBox 61">
              <a:extLst>
                <a:ext uri="{FF2B5EF4-FFF2-40B4-BE49-F238E27FC236}">
                  <a16:creationId xmlns:a16="http://schemas.microsoft.com/office/drawing/2014/main" id="{A3EE260E-9730-EA48-86B4-9A8D6E4870CC}"/>
                </a:ext>
              </a:extLst>
            </p:cNvPr>
            <p:cNvSpPr txBox="1"/>
            <p:nvPr/>
          </p:nvSpPr>
          <p:spPr>
            <a:xfrm>
              <a:off x="7368064" y="188087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67" name="TextBox 66">
              <a:extLst>
                <a:ext uri="{FF2B5EF4-FFF2-40B4-BE49-F238E27FC236}">
                  <a16:creationId xmlns:a16="http://schemas.microsoft.com/office/drawing/2014/main" id="{C064FC3A-3D6A-464B-93A9-82BEEC8D5DB1}"/>
                </a:ext>
              </a:extLst>
            </p:cNvPr>
            <p:cNvSpPr txBox="1"/>
            <p:nvPr/>
          </p:nvSpPr>
          <p:spPr>
            <a:xfrm>
              <a:off x="8021966" y="368251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gr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4000" b="1" dirty="0"/>
              <a:t>Mitigation Mechanism Evaluation</a:t>
            </a:r>
          </a:p>
        </p:txBody>
      </p:sp>
    </p:spTree>
    <p:extLst>
      <p:ext uri="{BB962C8B-B14F-4D97-AF65-F5344CB8AC3E}">
        <p14:creationId xmlns:p14="http://schemas.microsoft.com/office/powerpoint/2010/main" val="13445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500"/>
                                        <p:tgtEl>
                                          <p:spTgt spid="16"/>
                                        </p:tgtEl>
                                      </p:cBhvr>
                                    </p:animEffec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34E13-76BC-5842-B474-85CDBBAC2283}"/>
              </a:ext>
            </a:extLst>
          </p:cNvPr>
          <p:cNvGrpSpPr/>
          <p:nvPr/>
        </p:nvGrpSpPr>
        <p:grpSpPr>
          <a:xfrm>
            <a:off x="1419023" y="1160269"/>
            <a:ext cx="7137583" cy="2184034"/>
            <a:chOff x="1002117" y="937095"/>
            <a:chExt cx="7137583" cy="2184034"/>
          </a:xfrm>
        </p:grpSpPr>
        <p:grpSp>
          <p:nvGrpSpPr>
            <p:cNvPr id="6" name="Group 5">
              <a:extLst>
                <a:ext uri="{FF2B5EF4-FFF2-40B4-BE49-F238E27FC236}">
                  <a16:creationId xmlns:a16="http://schemas.microsoft.com/office/drawing/2014/main" id="{8FD722E4-AA65-B044-85F4-05E1FCFB64E3}"/>
                </a:ext>
              </a:extLst>
            </p:cNvPr>
            <p:cNvGrpSpPr/>
            <p:nvPr/>
          </p:nvGrpSpPr>
          <p:grpSpPr>
            <a:xfrm>
              <a:off x="1002117" y="937095"/>
              <a:ext cx="7137583" cy="2184034"/>
              <a:chOff x="1002117" y="937095"/>
              <a:chExt cx="7137583" cy="2184034"/>
            </a:xfrm>
          </p:grpSpPr>
          <p:pic>
            <p:nvPicPr>
              <p:cNvPr id="8" name="Picture 7">
                <a:extLst>
                  <a:ext uri="{FF2B5EF4-FFF2-40B4-BE49-F238E27FC236}">
                    <a16:creationId xmlns:a16="http://schemas.microsoft.com/office/drawing/2014/main" id="{5A2998CB-CDDF-5E41-8AD9-6BE369F2AF09}"/>
                  </a:ext>
                </a:extLst>
              </p:cNvPr>
              <p:cNvPicPr>
                <a:picLocks noChangeAspect="1"/>
              </p:cNvPicPr>
              <p:nvPr/>
            </p:nvPicPr>
            <p:blipFill rotWithShape="1">
              <a:blip r:embed="rId3"/>
              <a:srcRect l="46805" t="63633" r="45695" b="27504"/>
              <a:stretch/>
            </p:blipFill>
            <p:spPr>
              <a:xfrm>
                <a:off x="4720198" y="2597134"/>
                <a:ext cx="685800" cy="270164"/>
              </a:xfrm>
              <a:prstGeom prst="rect">
                <a:avLst/>
              </a:prstGeom>
            </p:spPr>
          </p:pic>
          <p:pic>
            <p:nvPicPr>
              <p:cNvPr id="9" name="Picture 8">
                <a:extLst>
                  <a:ext uri="{FF2B5EF4-FFF2-40B4-BE49-F238E27FC236}">
                    <a16:creationId xmlns:a16="http://schemas.microsoft.com/office/drawing/2014/main" id="{5DC71AAE-F8EF-384D-A33B-6170B87D8191}"/>
                  </a:ext>
                </a:extLst>
              </p:cNvPr>
              <p:cNvPicPr>
                <a:picLocks noChangeAspect="1"/>
              </p:cNvPicPr>
              <p:nvPr/>
            </p:nvPicPr>
            <p:blipFill rotWithShape="1">
              <a:blip r:embed="rId3"/>
              <a:srcRect l="12158" t="9155" r="9785" b="19191"/>
              <a:stretch/>
            </p:blipFill>
            <p:spPr>
              <a:xfrm>
                <a:off x="1002117" y="937095"/>
                <a:ext cx="7137583" cy="2184034"/>
              </a:xfrm>
              <a:prstGeom prst="rect">
                <a:avLst/>
              </a:prstGeom>
            </p:spPr>
          </p:pic>
        </p:grpSp>
        <p:pic>
          <p:nvPicPr>
            <p:cNvPr id="7" name="Picture 6">
              <a:extLst>
                <a:ext uri="{FF2B5EF4-FFF2-40B4-BE49-F238E27FC236}">
                  <a16:creationId xmlns:a16="http://schemas.microsoft.com/office/drawing/2014/main" id="{9E70A866-5AE3-D547-8C27-4B24C646199A}"/>
                </a:ext>
              </a:extLst>
            </p:cNvPr>
            <p:cNvPicPr>
              <a:picLocks noChangeAspect="1"/>
            </p:cNvPicPr>
            <p:nvPr/>
          </p:nvPicPr>
          <p:blipFill rotWithShape="1">
            <a:blip r:embed="rId3"/>
            <a:srcRect l="46805" t="63633" r="45695" b="27504"/>
            <a:stretch/>
          </p:blipFill>
          <p:spPr>
            <a:xfrm>
              <a:off x="4717023" y="2600628"/>
              <a:ext cx="685800" cy="270164"/>
            </a:xfrm>
            <a:prstGeom prst="rect">
              <a:avLst/>
            </a:prstGeom>
          </p:spPr>
        </p:pic>
      </p:grpSp>
      <p:pic>
        <p:nvPicPr>
          <p:cNvPr id="10" name="Picture 9">
            <a:extLst>
              <a:ext uri="{FF2B5EF4-FFF2-40B4-BE49-F238E27FC236}">
                <a16:creationId xmlns:a16="http://schemas.microsoft.com/office/drawing/2014/main" id="{62BB4EA7-3160-8547-ACD5-CA7F7978F2B6}"/>
              </a:ext>
            </a:extLst>
          </p:cNvPr>
          <p:cNvPicPr>
            <a:picLocks noChangeAspect="1"/>
          </p:cNvPicPr>
          <p:nvPr/>
        </p:nvPicPr>
        <p:blipFill rotWithShape="1">
          <a:blip r:embed="rId4"/>
          <a:srcRect l="12161" t="8859" r="9782" b="19428"/>
          <a:stretch/>
        </p:blipFill>
        <p:spPr>
          <a:xfrm>
            <a:off x="1401842" y="3598636"/>
            <a:ext cx="7137583" cy="2185846"/>
          </a:xfrm>
          <a:prstGeom prst="rect">
            <a:avLst/>
          </a:prstGeom>
        </p:spPr>
      </p:pic>
      <p:pic>
        <p:nvPicPr>
          <p:cNvPr id="11" name="Picture 10">
            <a:extLst>
              <a:ext uri="{FF2B5EF4-FFF2-40B4-BE49-F238E27FC236}">
                <a16:creationId xmlns:a16="http://schemas.microsoft.com/office/drawing/2014/main" id="{20C3A3E8-FFAB-3C41-810E-F034297765E3}"/>
              </a:ext>
            </a:extLst>
          </p:cNvPr>
          <p:cNvPicPr>
            <a:picLocks/>
          </p:cNvPicPr>
          <p:nvPr/>
        </p:nvPicPr>
        <p:blipFill rotWithShape="1">
          <a:blip r:embed="rId5">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12" name="TextBox 11">
            <a:extLst>
              <a:ext uri="{FF2B5EF4-FFF2-40B4-BE49-F238E27FC236}">
                <a16:creationId xmlns:a16="http://schemas.microsoft.com/office/drawing/2014/main" id="{52101C20-111E-AE4D-9386-17DB73B37F3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13" name="TextBox 12">
            <a:extLst>
              <a:ext uri="{FF2B5EF4-FFF2-40B4-BE49-F238E27FC236}">
                <a16:creationId xmlns:a16="http://schemas.microsoft.com/office/drawing/2014/main" id="{850DC898-4654-B444-AB38-D34D645A3510}"/>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14" name="TextBox 13">
            <a:extLst>
              <a:ext uri="{FF2B5EF4-FFF2-40B4-BE49-F238E27FC236}">
                <a16:creationId xmlns:a16="http://schemas.microsoft.com/office/drawing/2014/main" id="{E4CAEF76-27FD-F244-9A80-5D75D7DDEF4C}"/>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15" name="TextBox 14">
            <a:extLst>
              <a:ext uri="{FF2B5EF4-FFF2-40B4-BE49-F238E27FC236}">
                <a16:creationId xmlns:a16="http://schemas.microsoft.com/office/drawing/2014/main" id="{9EDD081D-022C-8746-8D2F-179DC2C9A41B}"/>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16" name="TextBox 15">
            <a:extLst>
              <a:ext uri="{FF2B5EF4-FFF2-40B4-BE49-F238E27FC236}">
                <a16:creationId xmlns:a16="http://schemas.microsoft.com/office/drawing/2014/main" id="{C6B92BB3-1384-0B4C-97A4-3FCAE0585334}"/>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grpSp>
        <p:nvGrpSpPr>
          <p:cNvPr id="17" name="Group 16">
            <a:extLst>
              <a:ext uri="{FF2B5EF4-FFF2-40B4-BE49-F238E27FC236}">
                <a16:creationId xmlns:a16="http://schemas.microsoft.com/office/drawing/2014/main" id="{57A0CE62-41E6-314B-8EC0-922E90DA6053}"/>
              </a:ext>
            </a:extLst>
          </p:cNvPr>
          <p:cNvGrpSpPr/>
          <p:nvPr/>
        </p:nvGrpSpPr>
        <p:grpSpPr>
          <a:xfrm>
            <a:off x="2127003" y="1178002"/>
            <a:ext cx="2663191" cy="4656354"/>
            <a:chOff x="2127003" y="1178002"/>
            <a:chExt cx="2663191" cy="4656354"/>
          </a:xfrm>
        </p:grpSpPr>
        <p:cxnSp>
          <p:nvCxnSpPr>
            <p:cNvPr id="18" name="Straight Connector 17">
              <a:extLst>
                <a:ext uri="{FF2B5EF4-FFF2-40B4-BE49-F238E27FC236}">
                  <a16:creationId xmlns:a16="http://schemas.microsoft.com/office/drawing/2014/main" id="{F68C921E-33BB-2948-8F7E-7693AAD4F489}"/>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7296BB-03F5-7D44-AB25-B003297628C0}"/>
                </a:ext>
              </a:extLst>
            </p:cNvPr>
            <p:cNvCxnSpPr/>
            <p:nvPr/>
          </p:nvCxnSpPr>
          <p:spPr>
            <a:xfrm flipV="1">
              <a:off x="2388295" y="1190035"/>
              <a:ext cx="0" cy="212469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1A1395-B4A7-B64B-A75D-959543BE92DA}"/>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CDCD32-E5ED-7748-A08B-44AB1BBC6EAA}"/>
                </a:ext>
              </a:extLst>
            </p:cNvPr>
            <p:cNvCxnSpPr/>
            <p:nvPr/>
          </p:nvCxnSpPr>
          <p:spPr>
            <a:xfrm flipV="1">
              <a:off x="3363655" y="1190035"/>
              <a:ext cx="0" cy="2124697"/>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7EFCD1-C33B-5042-8A43-C1B76008528A}"/>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DE75EA-ABA5-D747-A4A3-45DCEB855074}"/>
                </a:ext>
              </a:extLst>
            </p:cNvPr>
            <p:cNvCxnSpPr/>
            <p:nvPr/>
          </p:nvCxnSpPr>
          <p:spPr>
            <a:xfrm flipV="1">
              <a:off x="3589207" y="1190034"/>
              <a:ext cx="0" cy="2124697"/>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79D9B7-F4D0-A045-BAC2-FCC7A949A8D6}"/>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45E5A5-DA2A-B846-87AC-237E2EE2C4F2}"/>
                </a:ext>
              </a:extLst>
            </p:cNvPr>
            <p:cNvCxnSpPr/>
            <p:nvPr/>
          </p:nvCxnSpPr>
          <p:spPr>
            <a:xfrm flipV="1">
              <a:off x="3631880" y="1190034"/>
              <a:ext cx="0" cy="2124697"/>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B4EC90-01EE-FE43-8C29-A4C57D6FC1E4}"/>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949B37-3337-B145-A996-2756133402AE}"/>
                </a:ext>
              </a:extLst>
            </p:cNvPr>
            <p:cNvCxnSpPr/>
            <p:nvPr/>
          </p:nvCxnSpPr>
          <p:spPr>
            <a:xfrm flipV="1">
              <a:off x="4091518" y="1178002"/>
              <a:ext cx="0" cy="2124697"/>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24C298-4C50-E34A-BD73-017AB83F6335}"/>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F2E841-33F3-0642-BD66-7C033130BF71}"/>
                </a:ext>
              </a:extLst>
            </p:cNvPr>
            <p:cNvCxnSpPr/>
            <p:nvPr/>
          </p:nvCxnSpPr>
          <p:spPr>
            <a:xfrm flipV="1">
              <a:off x="4734036" y="1190034"/>
              <a:ext cx="0" cy="2124697"/>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BF74044-061F-CF49-910E-759B8C0BB827}"/>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31" name="TextBox 30">
              <a:extLst>
                <a:ext uri="{FF2B5EF4-FFF2-40B4-BE49-F238E27FC236}">
                  <a16:creationId xmlns:a16="http://schemas.microsoft.com/office/drawing/2014/main" id="{54A801BD-E72F-9B4A-A52F-D7AE85F5DFE4}"/>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32" name="TextBox 31">
              <a:extLst>
                <a:ext uri="{FF2B5EF4-FFF2-40B4-BE49-F238E27FC236}">
                  <a16:creationId xmlns:a16="http://schemas.microsoft.com/office/drawing/2014/main" id="{D3856341-DCEB-104C-AC90-B7ED55E718EB}"/>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33" name="TextBox 32">
              <a:extLst>
                <a:ext uri="{FF2B5EF4-FFF2-40B4-BE49-F238E27FC236}">
                  <a16:creationId xmlns:a16="http://schemas.microsoft.com/office/drawing/2014/main" id="{F36F9891-5361-754E-8E25-4F4F7DF2F026}"/>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34" name="TextBox 33">
              <a:extLst>
                <a:ext uri="{FF2B5EF4-FFF2-40B4-BE49-F238E27FC236}">
                  <a16:creationId xmlns:a16="http://schemas.microsoft.com/office/drawing/2014/main" id="{DF620616-0227-5F4B-8CF2-8E2FEA2A36E6}"/>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35" name="TextBox 34">
              <a:extLst>
                <a:ext uri="{FF2B5EF4-FFF2-40B4-BE49-F238E27FC236}">
                  <a16:creationId xmlns:a16="http://schemas.microsoft.com/office/drawing/2014/main" id="{1523EC63-6C91-AA40-9CF8-D3C2A0C168E9}"/>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sp>
          <p:nvSpPr>
            <p:cNvPr id="36" name="TextBox 35">
              <a:extLst>
                <a:ext uri="{FF2B5EF4-FFF2-40B4-BE49-F238E27FC236}">
                  <a16:creationId xmlns:a16="http://schemas.microsoft.com/office/drawing/2014/main" id="{4B353FEC-1992-DC41-B403-E3CEC44D687B}"/>
                </a:ext>
              </a:extLst>
            </p:cNvPr>
            <p:cNvSpPr txBox="1"/>
            <p:nvPr/>
          </p:nvSpPr>
          <p:spPr>
            <a:xfrm rot="16200000">
              <a:off x="1846980" y="2765115"/>
              <a:ext cx="896399" cy="307777"/>
            </a:xfrm>
            <a:prstGeom prst="rect">
              <a:avLst/>
            </a:prstGeom>
            <a:noFill/>
          </p:spPr>
          <p:txBody>
            <a:bodyPr wrap="none" rtlCol="0">
              <a:spAutoFit/>
            </a:bodyPr>
            <a:lstStyle/>
            <a:p>
              <a:r>
                <a:rPr lang="en-US" sz="1400" b="1" dirty="0">
                  <a:solidFill>
                    <a:srgbClr val="7C5294"/>
                  </a:solidFill>
                </a:rPr>
                <a:t>DDR3-old</a:t>
              </a:r>
            </a:p>
          </p:txBody>
        </p:sp>
        <p:sp>
          <p:nvSpPr>
            <p:cNvPr id="37" name="TextBox 36">
              <a:extLst>
                <a:ext uri="{FF2B5EF4-FFF2-40B4-BE49-F238E27FC236}">
                  <a16:creationId xmlns:a16="http://schemas.microsoft.com/office/drawing/2014/main" id="{5B3C2632-4E00-7847-889E-44200808E18F}"/>
                </a:ext>
              </a:extLst>
            </p:cNvPr>
            <p:cNvSpPr txBox="1"/>
            <p:nvPr/>
          </p:nvSpPr>
          <p:spPr>
            <a:xfrm rot="16200000">
              <a:off x="2774620" y="2737371"/>
              <a:ext cx="977255" cy="307777"/>
            </a:xfrm>
            <a:prstGeom prst="rect">
              <a:avLst/>
            </a:prstGeom>
            <a:noFill/>
          </p:spPr>
          <p:txBody>
            <a:bodyPr wrap="none" rtlCol="0">
              <a:spAutoFit/>
            </a:bodyPr>
            <a:lstStyle/>
            <a:p>
              <a:r>
                <a:rPr lang="en-US" sz="1400" b="1" dirty="0">
                  <a:solidFill>
                    <a:srgbClr val="00BA93"/>
                  </a:solidFill>
                </a:rPr>
                <a:t>DDR3-new</a:t>
              </a:r>
            </a:p>
          </p:txBody>
        </p:sp>
        <p:sp>
          <p:nvSpPr>
            <p:cNvPr id="38" name="TextBox 37">
              <a:extLst>
                <a:ext uri="{FF2B5EF4-FFF2-40B4-BE49-F238E27FC236}">
                  <a16:creationId xmlns:a16="http://schemas.microsoft.com/office/drawing/2014/main" id="{251E9E39-69D2-1C4B-A3FC-8CA60588BB93}"/>
                </a:ext>
              </a:extLst>
            </p:cNvPr>
            <p:cNvSpPr txBox="1"/>
            <p:nvPr/>
          </p:nvSpPr>
          <p:spPr>
            <a:xfrm rot="16200000">
              <a:off x="3049496" y="2770613"/>
              <a:ext cx="896399" cy="307777"/>
            </a:xfrm>
            <a:prstGeom prst="rect">
              <a:avLst/>
            </a:prstGeom>
            <a:noFill/>
          </p:spPr>
          <p:txBody>
            <a:bodyPr wrap="none" rtlCol="0">
              <a:spAutoFit/>
            </a:bodyPr>
            <a:lstStyle/>
            <a:p>
              <a:r>
                <a:rPr lang="en-US" sz="1400" b="1" dirty="0">
                  <a:solidFill>
                    <a:srgbClr val="0E83E3"/>
                  </a:solidFill>
                </a:rPr>
                <a:t>DDR4-old</a:t>
              </a:r>
            </a:p>
          </p:txBody>
        </p:sp>
        <p:sp>
          <p:nvSpPr>
            <p:cNvPr id="39" name="TextBox 38">
              <a:extLst>
                <a:ext uri="{FF2B5EF4-FFF2-40B4-BE49-F238E27FC236}">
                  <a16:creationId xmlns:a16="http://schemas.microsoft.com/office/drawing/2014/main" id="{D6D76C6D-1693-9C4F-9558-B41F74E1F877}"/>
                </a:ext>
              </a:extLst>
            </p:cNvPr>
            <p:cNvSpPr txBox="1"/>
            <p:nvPr/>
          </p:nvSpPr>
          <p:spPr>
            <a:xfrm rot="16200000">
              <a:off x="3226354" y="2711297"/>
              <a:ext cx="1003801" cy="307777"/>
            </a:xfrm>
            <a:prstGeom prst="rect">
              <a:avLst/>
            </a:prstGeom>
            <a:noFill/>
          </p:spPr>
          <p:txBody>
            <a:bodyPr wrap="none" rtlCol="0">
              <a:spAutoFit/>
            </a:bodyPr>
            <a:lstStyle/>
            <a:p>
              <a:r>
                <a:rPr lang="en-US" sz="1400" b="1" dirty="0">
                  <a:solidFill>
                    <a:srgbClr val="D8302E"/>
                  </a:solidFill>
                </a:rPr>
                <a:t>LPDDR4-1x</a:t>
              </a:r>
            </a:p>
          </p:txBody>
        </p:sp>
        <p:sp>
          <p:nvSpPr>
            <p:cNvPr id="40" name="TextBox 39">
              <a:extLst>
                <a:ext uri="{FF2B5EF4-FFF2-40B4-BE49-F238E27FC236}">
                  <a16:creationId xmlns:a16="http://schemas.microsoft.com/office/drawing/2014/main" id="{29BE9EDD-8733-7F4B-BC00-E2FFBB83AC95}"/>
                </a:ext>
              </a:extLst>
            </p:cNvPr>
            <p:cNvSpPr txBox="1"/>
            <p:nvPr/>
          </p:nvSpPr>
          <p:spPr>
            <a:xfrm rot="16200000">
              <a:off x="3696994" y="2731103"/>
              <a:ext cx="977255" cy="307777"/>
            </a:xfrm>
            <a:prstGeom prst="rect">
              <a:avLst/>
            </a:prstGeom>
            <a:noFill/>
          </p:spPr>
          <p:txBody>
            <a:bodyPr wrap="none" rtlCol="0">
              <a:spAutoFit/>
            </a:bodyPr>
            <a:lstStyle/>
            <a:p>
              <a:r>
                <a:rPr lang="en-US" sz="1400" b="1" dirty="0">
                  <a:solidFill>
                    <a:srgbClr val="FFCC6E"/>
                  </a:solidFill>
                </a:rPr>
                <a:t>DDR4-new</a:t>
              </a:r>
            </a:p>
          </p:txBody>
        </p:sp>
        <p:sp>
          <p:nvSpPr>
            <p:cNvPr id="41" name="TextBox 40">
              <a:extLst>
                <a:ext uri="{FF2B5EF4-FFF2-40B4-BE49-F238E27FC236}">
                  <a16:creationId xmlns:a16="http://schemas.microsoft.com/office/drawing/2014/main" id="{7FC611FE-951B-724F-9511-D1178045FE22}"/>
                </a:ext>
              </a:extLst>
            </p:cNvPr>
            <p:cNvSpPr txBox="1"/>
            <p:nvPr/>
          </p:nvSpPr>
          <p:spPr>
            <a:xfrm rot="16200000">
              <a:off x="4132802" y="2716396"/>
              <a:ext cx="1007007" cy="307777"/>
            </a:xfrm>
            <a:prstGeom prst="rect">
              <a:avLst/>
            </a:prstGeom>
            <a:noFill/>
          </p:spPr>
          <p:txBody>
            <a:bodyPr wrap="none" rtlCol="0">
              <a:spAutoFit/>
            </a:bodyPr>
            <a:lstStyle/>
            <a:p>
              <a:r>
                <a:rPr lang="en-US" sz="1400" b="1" dirty="0">
                  <a:solidFill>
                    <a:srgbClr val="E26F55"/>
                  </a:solidFill>
                </a:rPr>
                <a:t>LPDDR4-1y</a:t>
              </a:r>
            </a:p>
          </p:txBody>
        </p:sp>
      </p:grpSp>
      <p:grpSp>
        <p:nvGrpSpPr>
          <p:cNvPr id="42" name="Group 41">
            <a:extLst>
              <a:ext uri="{FF2B5EF4-FFF2-40B4-BE49-F238E27FC236}">
                <a16:creationId xmlns:a16="http://schemas.microsoft.com/office/drawing/2014/main" id="{E4173D79-AC2C-7C4E-8E71-BEDF3B6916E2}"/>
              </a:ext>
            </a:extLst>
          </p:cNvPr>
          <p:cNvGrpSpPr/>
          <p:nvPr/>
        </p:nvGrpSpPr>
        <p:grpSpPr>
          <a:xfrm>
            <a:off x="6129502" y="2643406"/>
            <a:ext cx="1140714" cy="2589644"/>
            <a:chOff x="6129502" y="2643406"/>
            <a:chExt cx="1140714" cy="2589644"/>
          </a:xfrm>
        </p:grpSpPr>
        <p:sp>
          <p:nvSpPr>
            <p:cNvPr id="43" name="TextBox 42">
              <a:extLst>
                <a:ext uri="{FF2B5EF4-FFF2-40B4-BE49-F238E27FC236}">
                  <a16:creationId xmlns:a16="http://schemas.microsoft.com/office/drawing/2014/main" id="{EA812E49-D322-7743-A920-6E6AE55B6DFA}"/>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44" name="TextBox 43">
              <a:extLst>
                <a:ext uri="{FF2B5EF4-FFF2-40B4-BE49-F238E27FC236}">
                  <a16:creationId xmlns:a16="http://schemas.microsoft.com/office/drawing/2014/main" id="{5A160D3E-4923-D947-AF57-4FBB7DB52D06}"/>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45" name="Group 44">
            <a:extLst>
              <a:ext uri="{FF2B5EF4-FFF2-40B4-BE49-F238E27FC236}">
                <a16:creationId xmlns:a16="http://schemas.microsoft.com/office/drawing/2014/main" id="{6ED24C95-CE09-C94E-AB7F-7C711028644B}"/>
              </a:ext>
            </a:extLst>
          </p:cNvPr>
          <p:cNvGrpSpPr/>
          <p:nvPr/>
        </p:nvGrpSpPr>
        <p:grpSpPr>
          <a:xfrm>
            <a:off x="5008422" y="2034767"/>
            <a:ext cx="2864649" cy="2467033"/>
            <a:chOff x="5008422" y="2034767"/>
            <a:chExt cx="2864649" cy="2467033"/>
          </a:xfrm>
        </p:grpSpPr>
        <p:sp>
          <p:nvSpPr>
            <p:cNvPr id="46" name="TextBox 45">
              <a:extLst>
                <a:ext uri="{FF2B5EF4-FFF2-40B4-BE49-F238E27FC236}">
                  <a16:creationId xmlns:a16="http://schemas.microsoft.com/office/drawing/2014/main" id="{FB5E4A39-AA2B-0142-AC77-BB66BF6CB07E}"/>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47" name="TextBox 46">
              <a:extLst>
                <a:ext uri="{FF2B5EF4-FFF2-40B4-BE49-F238E27FC236}">
                  <a16:creationId xmlns:a16="http://schemas.microsoft.com/office/drawing/2014/main" id="{18008573-31A8-F148-8381-B1721662ADA3}"/>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grpSp>
        <p:nvGrpSpPr>
          <p:cNvPr id="48" name="Group 47">
            <a:extLst>
              <a:ext uri="{FF2B5EF4-FFF2-40B4-BE49-F238E27FC236}">
                <a16:creationId xmlns:a16="http://schemas.microsoft.com/office/drawing/2014/main" id="{D078D457-A2C4-AC4E-9E07-75058D2B95B7}"/>
              </a:ext>
            </a:extLst>
          </p:cNvPr>
          <p:cNvGrpSpPr/>
          <p:nvPr/>
        </p:nvGrpSpPr>
        <p:grpSpPr>
          <a:xfrm>
            <a:off x="7368064" y="1880878"/>
            <a:ext cx="1196038" cy="2109417"/>
            <a:chOff x="7368064" y="1880878"/>
            <a:chExt cx="1196038" cy="2109417"/>
          </a:xfrm>
        </p:grpSpPr>
        <p:sp>
          <p:nvSpPr>
            <p:cNvPr id="49" name="TextBox 48">
              <a:extLst>
                <a:ext uri="{FF2B5EF4-FFF2-40B4-BE49-F238E27FC236}">
                  <a16:creationId xmlns:a16="http://schemas.microsoft.com/office/drawing/2014/main" id="{9B385014-529D-504A-8F94-40BB8352FE55}"/>
                </a:ext>
              </a:extLst>
            </p:cNvPr>
            <p:cNvSpPr txBox="1"/>
            <p:nvPr/>
          </p:nvSpPr>
          <p:spPr>
            <a:xfrm>
              <a:off x="7368064" y="188087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50" name="TextBox 49">
              <a:extLst>
                <a:ext uri="{FF2B5EF4-FFF2-40B4-BE49-F238E27FC236}">
                  <a16:creationId xmlns:a16="http://schemas.microsoft.com/office/drawing/2014/main" id="{3B930DC9-9AE9-5F49-B640-55B78CD0ABA0}"/>
                </a:ext>
              </a:extLst>
            </p:cNvPr>
            <p:cNvSpPr txBox="1"/>
            <p:nvPr/>
          </p:nvSpPr>
          <p:spPr>
            <a:xfrm>
              <a:off x="8021966" y="368251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grpSp>
      <p:pic>
        <p:nvPicPr>
          <p:cNvPr id="51" name="Picture 50">
            <a:extLst>
              <a:ext uri="{FF2B5EF4-FFF2-40B4-BE49-F238E27FC236}">
                <a16:creationId xmlns:a16="http://schemas.microsoft.com/office/drawing/2014/main" id="{B5B8078B-E173-FD48-BDB7-46E0D9E4B992}"/>
              </a:ext>
            </a:extLst>
          </p:cNvPr>
          <p:cNvPicPr>
            <a:picLocks noChangeAspect="1"/>
          </p:cNvPicPr>
          <p:nvPr/>
        </p:nvPicPr>
        <p:blipFill>
          <a:blip r:embed="rId6"/>
          <a:stretch>
            <a:fillRect/>
          </a:stretch>
        </p:blipFill>
        <p:spPr>
          <a:xfrm>
            <a:off x="1402288" y="900754"/>
            <a:ext cx="7173209" cy="276711"/>
          </a:xfrm>
          <a:prstGeom prst="rect">
            <a:avLst/>
          </a:prstGeom>
        </p:spPr>
      </p:pic>
      <p:sp>
        <p:nvSpPr>
          <p:cNvPr id="52" name="TextBox 51">
            <a:extLst>
              <a:ext uri="{FF2B5EF4-FFF2-40B4-BE49-F238E27FC236}">
                <a16:creationId xmlns:a16="http://schemas.microsoft.com/office/drawing/2014/main" id="{89108B00-30B7-8C45-9C04-30A4192E0314}"/>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53" name="TextBox 52">
            <a:extLst>
              <a:ext uri="{FF2B5EF4-FFF2-40B4-BE49-F238E27FC236}">
                <a16:creationId xmlns:a16="http://schemas.microsoft.com/office/drawing/2014/main" id="{C2204592-CC16-3C48-BEDB-DE9765DAC500}"/>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54" name="TextBox 53">
            <a:extLst>
              <a:ext uri="{FF2B5EF4-FFF2-40B4-BE49-F238E27FC236}">
                <a16:creationId xmlns:a16="http://schemas.microsoft.com/office/drawing/2014/main" id="{71639709-34EF-E049-AE4A-BF6114EA906B}"/>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55" name="TextBox 54">
            <a:extLst>
              <a:ext uri="{FF2B5EF4-FFF2-40B4-BE49-F238E27FC236}">
                <a16:creationId xmlns:a16="http://schemas.microsoft.com/office/drawing/2014/main" id="{31AF00C0-ADDB-7341-9271-1A8A0B5AE7D6}"/>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56" name="Rectangle 55">
            <a:extLst>
              <a:ext uri="{FF2B5EF4-FFF2-40B4-BE49-F238E27FC236}">
                <a16:creationId xmlns:a16="http://schemas.microsoft.com/office/drawing/2014/main" id="{2674EA68-9804-524C-B8A0-1C19B92EB4D8}"/>
              </a:ext>
            </a:extLst>
          </p:cNvPr>
          <p:cNvSpPr/>
          <p:nvPr/>
        </p:nvSpPr>
        <p:spPr>
          <a:xfrm>
            <a:off x="0" y="703241"/>
            <a:ext cx="9144000" cy="286964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BBDB00A-A93B-4F43-8081-C51E12C18172}"/>
              </a:ext>
            </a:extLst>
          </p:cNvPr>
          <p:cNvSpPr txBox="1"/>
          <p:nvPr/>
        </p:nvSpPr>
        <p:spPr>
          <a:xfrm>
            <a:off x="263172" y="1341625"/>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charset="0"/>
              <a:ea typeface="Cambria" charset="0"/>
              <a:cs typeface="Cambria" charset="0"/>
            </a:endParaRPr>
          </a:p>
          <a:p>
            <a:pPr algn="ctr"/>
            <a:r>
              <a:rPr lang="en-US" sz="2800" b="1" dirty="0">
                <a:solidFill>
                  <a:schemeClr val="accent5">
                    <a:lumMod val="75000"/>
                  </a:schemeClr>
                </a:solidFill>
                <a:latin typeface="LinLibertineTI"/>
              </a:rPr>
              <a:t>PARA, </a:t>
            </a:r>
            <a:r>
              <a:rPr lang="en-US" sz="2800" b="1" dirty="0" err="1">
                <a:solidFill>
                  <a:schemeClr val="accent5">
                    <a:lumMod val="75000"/>
                  </a:schemeClr>
                </a:solidFill>
                <a:latin typeface="LinLibertineTI"/>
              </a:rPr>
              <a:t>ProHIT</a:t>
            </a:r>
            <a:r>
              <a:rPr lang="en-US" sz="2800" b="1" dirty="0">
                <a:solidFill>
                  <a:schemeClr val="accent5">
                    <a:lumMod val="75000"/>
                  </a:schemeClr>
                </a:solidFill>
                <a:latin typeface="LinLibertineTI"/>
              </a:rPr>
              <a:t>, and </a:t>
            </a:r>
            <a:r>
              <a:rPr lang="en-US" sz="2800" b="1" dirty="0" err="1">
                <a:solidFill>
                  <a:schemeClr val="accent5">
                    <a:lumMod val="75000"/>
                  </a:schemeClr>
                </a:solidFill>
                <a:latin typeface="LinLibertineTI"/>
              </a:rPr>
              <a:t>MRLoc</a:t>
            </a:r>
            <a:r>
              <a:rPr lang="en-US" sz="2800" b="1" dirty="0">
                <a:solidFill>
                  <a:schemeClr val="accent5">
                    <a:lumMod val="75000"/>
                  </a:schemeClr>
                </a:solidFill>
                <a:latin typeface="LinLibertineTI"/>
              </a:rPr>
              <a:t> </a:t>
            </a:r>
            <a:r>
              <a:rPr lang="en-US" sz="2800" b="1" dirty="0">
                <a:latin typeface="LinLibertineTI"/>
              </a:rPr>
              <a:t>are viable options </a:t>
            </a:r>
          </a:p>
          <a:p>
            <a:pPr algn="ctr"/>
            <a:r>
              <a:rPr lang="en-US" sz="2800" b="1" dirty="0">
                <a:latin typeface="LinLibertineTI"/>
              </a:rPr>
              <a:t>for mitigating </a:t>
            </a:r>
            <a:r>
              <a:rPr lang="en-US" sz="2800" b="1" dirty="0" err="1">
                <a:latin typeface="LinLibertineTI"/>
              </a:rPr>
              <a:t>RowHammer</a:t>
            </a:r>
            <a:r>
              <a:rPr lang="en-US" sz="2800" b="1" dirty="0">
                <a:latin typeface="LinLibertineTI"/>
              </a:rPr>
              <a:t> bit flips in </a:t>
            </a:r>
            <a:r>
              <a:rPr lang="en-US" sz="2800" b="1" dirty="0">
                <a:solidFill>
                  <a:schemeClr val="accent5">
                    <a:lumMod val="75000"/>
                  </a:schemeClr>
                </a:solidFill>
                <a:latin typeface="LinLibertineTI"/>
              </a:rPr>
              <a:t>worst chips</a:t>
            </a:r>
            <a:r>
              <a:rPr lang="en-US" sz="2800" b="1" dirty="0">
                <a:latin typeface="LinLibertineTI"/>
              </a:rPr>
              <a:t> today </a:t>
            </a:r>
          </a:p>
          <a:p>
            <a:pPr algn="ctr"/>
            <a:r>
              <a:rPr lang="en-US" sz="2800" b="1" dirty="0">
                <a:latin typeface="LinLibertineTI"/>
              </a:rPr>
              <a:t>with reasonable system performance </a:t>
            </a:r>
            <a:r>
              <a:rPr lang="en-US" sz="2800" b="1" dirty="0">
                <a:solidFill>
                  <a:schemeClr val="accent5">
                    <a:lumMod val="75000"/>
                  </a:schemeClr>
                </a:solidFill>
                <a:latin typeface="LinLibertineTI"/>
              </a:rPr>
              <a:t>(92%, 100%, 100%)</a:t>
            </a:r>
            <a:endParaRPr lang="en-US" sz="2800" b="1" dirty="0">
              <a:solidFill>
                <a:schemeClr val="accent5">
                  <a:lumMod val="75000"/>
                </a:schemeClr>
              </a:solidFill>
            </a:endParaRPr>
          </a:p>
          <a:p>
            <a:pPr algn="ctr"/>
            <a:endParaRPr lang="en-US" sz="1000" b="1" dirty="0">
              <a:latin typeface="Cambria" charset="0"/>
              <a:ea typeface="Cambria" charset="0"/>
              <a:cs typeface="Cambria" charset="0"/>
            </a:endParaRPr>
          </a:p>
        </p:txBody>
      </p:sp>
      <p:sp>
        <p:nvSpPr>
          <p:cNvPr id="58" name="Title 1">
            <a:extLst>
              <a:ext uri="{FF2B5EF4-FFF2-40B4-BE49-F238E27FC236}">
                <a16:creationId xmlns:a16="http://schemas.microsoft.com/office/drawing/2014/main" id="{CBC883BE-6F2F-5B4E-9140-7BE5AFA3BB45}"/>
              </a:ext>
            </a:extLst>
          </p:cNvPr>
          <p:cNvSpPr>
            <a:spLocks noGrp="1"/>
          </p:cNvSpPr>
          <p:nvPr>
            <p:ph type="title"/>
          </p:nvPr>
        </p:nvSpPr>
        <p:spPr>
          <a:xfrm>
            <a:off x="75991" y="73723"/>
            <a:ext cx="8987622" cy="740193"/>
          </a:xfrm>
        </p:spPr>
        <p:txBody>
          <a:bodyPr/>
          <a:lstStyle/>
          <a:p>
            <a:r>
              <a:rPr lang="en-US" sz="4000" b="1" dirty="0"/>
              <a:t>Mitigation Mechanism Evaluation</a:t>
            </a:r>
          </a:p>
        </p:txBody>
      </p:sp>
      <p:sp>
        <p:nvSpPr>
          <p:cNvPr id="59" name="Oval 58">
            <a:extLst>
              <a:ext uri="{FF2B5EF4-FFF2-40B4-BE49-F238E27FC236}">
                <a16:creationId xmlns:a16="http://schemas.microsoft.com/office/drawing/2014/main" id="{69EE6F40-19EC-2149-844B-4FAB2A938490}"/>
              </a:ext>
            </a:extLst>
          </p:cNvPr>
          <p:cNvSpPr/>
          <p:nvPr/>
        </p:nvSpPr>
        <p:spPr>
          <a:xfrm>
            <a:off x="4554627" y="3429000"/>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057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34E13-76BC-5842-B474-85CDBBAC2283}"/>
              </a:ext>
            </a:extLst>
          </p:cNvPr>
          <p:cNvGrpSpPr/>
          <p:nvPr/>
        </p:nvGrpSpPr>
        <p:grpSpPr>
          <a:xfrm>
            <a:off x="1419023" y="1160269"/>
            <a:ext cx="7137583" cy="2184034"/>
            <a:chOff x="1002117" y="937095"/>
            <a:chExt cx="7137583" cy="2184034"/>
          </a:xfrm>
        </p:grpSpPr>
        <p:grpSp>
          <p:nvGrpSpPr>
            <p:cNvPr id="6" name="Group 5">
              <a:extLst>
                <a:ext uri="{FF2B5EF4-FFF2-40B4-BE49-F238E27FC236}">
                  <a16:creationId xmlns:a16="http://schemas.microsoft.com/office/drawing/2014/main" id="{8FD722E4-AA65-B044-85F4-05E1FCFB64E3}"/>
                </a:ext>
              </a:extLst>
            </p:cNvPr>
            <p:cNvGrpSpPr/>
            <p:nvPr/>
          </p:nvGrpSpPr>
          <p:grpSpPr>
            <a:xfrm>
              <a:off x="1002117" y="937095"/>
              <a:ext cx="7137583" cy="2184034"/>
              <a:chOff x="1002117" y="937095"/>
              <a:chExt cx="7137583" cy="2184034"/>
            </a:xfrm>
          </p:grpSpPr>
          <p:pic>
            <p:nvPicPr>
              <p:cNvPr id="8" name="Picture 7">
                <a:extLst>
                  <a:ext uri="{FF2B5EF4-FFF2-40B4-BE49-F238E27FC236}">
                    <a16:creationId xmlns:a16="http://schemas.microsoft.com/office/drawing/2014/main" id="{5A2998CB-CDDF-5E41-8AD9-6BE369F2AF09}"/>
                  </a:ext>
                </a:extLst>
              </p:cNvPr>
              <p:cNvPicPr>
                <a:picLocks noChangeAspect="1"/>
              </p:cNvPicPr>
              <p:nvPr/>
            </p:nvPicPr>
            <p:blipFill rotWithShape="1">
              <a:blip r:embed="rId3"/>
              <a:srcRect l="46805" t="63633" r="45695" b="27504"/>
              <a:stretch/>
            </p:blipFill>
            <p:spPr>
              <a:xfrm>
                <a:off x="4720198" y="2597134"/>
                <a:ext cx="685800" cy="270164"/>
              </a:xfrm>
              <a:prstGeom prst="rect">
                <a:avLst/>
              </a:prstGeom>
            </p:spPr>
          </p:pic>
          <p:pic>
            <p:nvPicPr>
              <p:cNvPr id="9" name="Picture 8">
                <a:extLst>
                  <a:ext uri="{FF2B5EF4-FFF2-40B4-BE49-F238E27FC236}">
                    <a16:creationId xmlns:a16="http://schemas.microsoft.com/office/drawing/2014/main" id="{5DC71AAE-F8EF-384D-A33B-6170B87D8191}"/>
                  </a:ext>
                </a:extLst>
              </p:cNvPr>
              <p:cNvPicPr>
                <a:picLocks noChangeAspect="1"/>
              </p:cNvPicPr>
              <p:nvPr/>
            </p:nvPicPr>
            <p:blipFill rotWithShape="1">
              <a:blip r:embed="rId3"/>
              <a:srcRect l="12158" t="9155" r="9785" b="19191"/>
              <a:stretch/>
            </p:blipFill>
            <p:spPr>
              <a:xfrm>
                <a:off x="1002117" y="937095"/>
                <a:ext cx="7137583" cy="2184034"/>
              </a:xfrm>
              <a:prstGeom prst="rect">
                <a:avLst/>
              </a:prstGeom>
            </p:spPr>
          </p:pic>
        </p:grpSp>
        <p:pic>
          <p:nvPicPr>
            <p:cNvPr id="7" name="Picture 6">
              <a:extLst>
                <a:ext uri="{FF2B5EF4-FFF2-40B4-BE49-F238E27FC236}">
                  <a16:creationId xmlns:a16="http://schemas.microsoft.com/office/drawing/2014/main" id="{9E70A866-5AE3-D547-8C27-4B24C646199A}"/>
                </a:ext>
              </a:extLst>
            </p:cNvPr>
            <p:cNvPicPr>
              <a:picLocks noChangeAspect="1"/>
            </p:cNvPicPr>
            <p:nvPr/>
          </p:nvPicPr>
          <p:blipFill rotWithShape="1">
            <a:blip r:embed="rId3"/>
            <a:srcRect l="46805" t="63633" r="45695" b="27504"/>
            <a:stretch/>
          </p:blipFill>
          <p:spPr>
            <a:xfrm>
              <a:off x="4717023" y="2600628"/>
              <a:ext cx="685800" cy="270164"/>
            </a:xfrm>
            <a:prstGeom prst="rect">
              <a:avLst/>
            </a:prstGeom>
          </p:spPr>
        </p:pic>
      </p:grpSp>
      <p:pic>
        <p:nvPicPr>
          <p:cNvPr id="10" name="Picture 9">
            <a:extLst>
              <a:ext uri="{FF2B5EF4-FFF2-40B4-BE49-F238E27FC236}">
                <a16:creationId xmlns:a16="http://schemas.microsoft.com/office/drawing/2014/main" id="{62BB4EA7-3160-8547-ACD5-CA7F7978F2B6}"/>
              </a:ext>
            </a:extLst>
          </p:cNvPr>
          <p:cNvPicPr>
            <a:picLocks noChangeAspect="1"/>
          </p:cNvPicPr>
          <p:nvPr/>
        </p:nvPicPr>
        <p:blipFill rotWithShape="1">
          <a:blip r:embed="rId4"/>
          <a:srcRect l="12161" t="8859" r="9782" b="19428"/>
          <a:stretch/>
        </p:blipFill>
        <p:spPr>
          <a:xfrm>
            <a:off x="1401842" y="3598636"/>
            <a:ext cx="7137583" cy="2185846"/>
          </a:xfrm>
          <a:prstGeom prst="rect">
            <a:avLst/>
          </a:prstGeom>
        </p:spPr>
      </p:pic>
      <p:pic>
        <p:nvPicPr>
          <p:cNvPr id="11" name="Picture 10">
            <a:extLst>
              <a:ext uri="{FF2B5EF4-FFF2-40B4-BE49-F238E27FC236}">
                <a16:creationId xmlns:a16="http://schemas.microsoft.com/office/drawing/2014/main" id="{20C3A3E8-FFAB-3C41-810E-F034297765E3}"/>
              </a:ext>
            </a:extLst>
          </p:cNvPr>
          <p:cNvPicPr>
            <a:picLocks/>
          </p:cNvPicPr>
          <p:nvPr/>
        </p:nvPicPr>
        <p:blipFill rotWithShape="1">
          <a:blip r:embed="rId5">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12" name="TextBox 11">
            <a:extLst>
              <a:ext uri="{FF2B5EF4-FFF2-40B4-BE49-F238E27FC236}">
                <a16:creationId xmlns:a16="http://schemas.microsoft.com/office/drawing/2014/main" id="{52101C20-111E-AE4D-9386-17DB73B37F3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13" name="TextBox 12">
            <a:extLst>
              <a:ext uri="{FF2B5EF4-FFF2-40B4-BE49-F238E27FC236}">
                <a16:creationId xmlns:a16="http://schemas.microsoft.com/office/drawing/2014/main" id="{850DC898-4654-B444-AB38-D34D645A3510}"/>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14" name="TextBox 13">
            <a:extLst>
              <a:ext uri="{FF2B5EF4-FFF2-40B4-BE49-F238E27FC236}">
                <a16:creationId xmlns:a16="http://schemas.microsoft.com/office/drawing/2014/main" id="{E4CAEF76-27FD-F244-9A80-5D75D7DDEF4C}"/>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15" name="TextBox 14">
            <a:extLst>
              <a:ext uri="{FF2B5EF4-FFF2-40B4-BE49-F238E27FC236}">
                <a16:creationId xmlns:a16="http://schemas.microsoft.com/office/drawing/2014/main" id="{9EDD081D-022C-8746-8D2F-179DC2C9A41B}"/>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16" name="TextBox 15">
            <a:extLst>
              <a:ext uri="{FF2B5EF4-FFF2-40B4-BE49-F238E27FC236}">
                <a16:creationId xmlns:a16="http://schemas.microsoft.com/office/drawing/2014/main" id="{C6B92BB3-1384-0B4C-97A4-3FCAE0585334}"/>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grpSp>
        <p:nvGrpSpPr>
          <p:cNvPr id="17" name="Group 16">
            <a:extLst>
              <a:ext uri="{FF2B5EF4-FFF2-40B4-BE49-F238E27FC236}">
                <a16:creationId xmlns:a16="http://schemas.microsoft.com/office/drawing/2014/main" id="{57A0CE62-41E6-314B-8EC0-922E90DA6053}"/>
              </a:ext>
            </a:extLst>
          </p:cNvPr>
          <p:cNvGrpSpPr/>
          <p:nvPr/>
        </p:nvGrpSpPr>
        <p:grpSpPr>
          <a:xfrm>
            <a:off x="2127003" y="1178002"/>
            <a:ext cx="2663191" cy="4656354"/>
            <a:chOff x="2127003" y="1178002"/>
            <a:chExt cx="2663191" cy="4656354"/>
          </a:xfrm>
        </p:grpSpPr>
        <p:cxnSp>
          <p:nvCxnSpPr>
            <p:cNvPr id="18" name="Straight Connector 17">
              <a:extLst>
                <a:ext uri="{FF2B5EF4-FFF2-40B4-BE49-F238E27FC236}">
                  <a16:creationId xmlns:a16="http://schemas.microsoft.com/office/drawing/2014/main" id="{F68C921E-33BB-2948-8F7E-7693AAD4F489}"/>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7296BB-03F5-7D44-AB25-B003297628C0}"/>
                </a:ext>
              </a:extLst>
            </p:cNvPr>
            <p:cNvCxnSpPr/>
            <p:nvPr/>
          </p:nvCxnSpPr>
          <p:spPr>
            <a:xfrm flipV="1">
              <a:off x="2388295" y="1190035"/>
              <a:ext cx="0" cy="212469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1A1395-B4A7-B64B-A75D-959543BE92DA}"/>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CDCD32-E5ED-7748-A08B-44AB1BBC6EAA}"/>
                </a:ext>
              </a:extLst>
            </p:cNvPr>
            <p:cNvCxnSpPr/>
            <p:nvPr/>
          </p:nvCxnSpPr>
          <p:spPr>
            <a:xfrm flipV="1">
              <a:off x="3363655" y="1190035"/>
              <a:ext cx="0" cy="2124697"/>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7EFCD1-C33B-5042-8A43-C1B76008528A}"/>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DE75EA-ABA5-D747-A4A3-45DCEB855074}"/>
                </a:ext>
              </a:extLst>
            </p:cNvPr>
            <p:cNvCxnSpPr/>
            <p:nvPr/>
          </p:nvCxnSpPr>
          <p:spPr>
            <a:xfrm flipV="1">
              <a:off x="3589207" y="1190034"/>
              <a:ext cx="0" cy="2124697"/>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79D9B7-F4D0-A045-BAC2-FCC7A949A8D6}"/>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45E5A5-DA2A-B846-87AC-237E2EE2C4F2}"/>
                </a:ext>
              </a:extLst>
            </p:cNvPr>
            <p:cNvCxnSpPr/>
            <p:nvPr/>
          </p:nvCxnSpPr>
          <p:spPr>
            <a:xfrm flipV="1">
              <a:off x="3631880" y="1190034"/>
              <a:ext cx="0" cy="2124697"/>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B4EC90-01EE-FE43-8C29-A4C57D6FC1E4}"/>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949B37-3337-B145-A996-2756133402AE}"/>
                </a:ext>
              </a:extLst>
            </p:cNvPr>
            <p:cNvCxnSpPr/>
            <p:nvPr/>
          </p:nvCxnSpPr>
          <p:spPr>
            <a:xfrm flipV="1">
              <a:off x="4091518" y="1178002"/>
              <a:ext cx="0" cy="2124697"/>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24C298-4C50-E34A-BD73-017AB83F6335}"/>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F2E841-33F3-0642-BD66-7C033130BF71}"/>
                </a:ext>
              </a:extLst>
            </p:cNvPr>
            <p:cNvCxnSpPr/>
            <p:nvPr/>
          </p:nvCxnSpPr>
          <p:spPr>
            <a:xfrm flipV="1">
              <a:off x="4734036" y="1190034"/>
              <a:ext cx="0" cy="2124697"/>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BF74044-061F-CF49-910E-759B8C0BB827}"/>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31" name="TextBox 30">
              <a:extLst>
                <a:ext uri="{FF2B5EF4-FFF2-40B4-BE49-F238E27FC236}">
                  <a16:creationId xmlns:a16="http://schemas.microsoft.com/office/drawing/2014/main" id="{54A801BD-E72F-9B4A-A52F-D7AE85F5DFE4}"/>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32" name="TextBox 31">
              <a:extLst>
                <a:ext uri="{FF2B5EF4-FFF2-40B4-BE49-F238E27FC236}">
                  <a16:creationId xmlns:a16="http://schemas.microsoft.com/office/drawing/2014/main" id="{D3856341-DCEB-104C-AC90-B7ED55E718EB}"/>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33" name="TextBox 32">
              <a:extLst>
                <a:ext uri="{FF2B5EF4-FFF2-40B4-BE49-F238E27FC236}">
                  <a16:creationId xmlns:a16="http://schemas.microsoft.com/office/drawing/2014/main" id="{F36F9891-5361-754E-8E25-4F4F7DF2F026}"/>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34" name="TextBox 33">
              <a:extLst>
                <a:ext uri="{FF2B5EF4-FFF2-40B4-BE49-F238E27FC236}">
                  <a16:creationId xmlns:a16="http://schemas.microsoft.com/office/drawing/2014/main" id="{DF620616-0227-5F4B-8CF2-8E2FEA2A36E6}"/>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35" name="TextBox 34">
              <a:extLst>
                <a:ext uri="{FF2B5EF4-FFF2-40B4-BE49-F238E27FC236}">
                  <a16:creationId xmlns:a16="http://schemas.microsoft.com/office/drawing/2014/main" id="{1523EC63-6C91-AA40-9CF8-D3C2A0C168E9}"/>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sp>
          <p:nvSpPr>
            <p:cNvPr id="36" name="TextBox 35">
              <a:extLst>
                <a:ext uri="{FF2B5EF4-FFF2-40B4-BE49-F238E27FC236}">
                  <a16:creationId xmlns:a16="http://schemas.microsoft.com/office/drawing/2014/main" id="{4B353FEC-1992-DC41-B403-E3CEC44D687B}"/>
                </a:ext>
              </a:extLst>
            </p:cNvPr>
            <p:cNvSpPr txBox="1"/>
            <p:nvPr/>
          </p:nvSpPr>
          <p:spPr>
            <a:xfrm rot="16200000">
              <a:off x="1846980" y="2765115"/>
              <a:ext cx="896399" cy="307777"/>
            </a:xfrm>
            <a:prstGeom prst="rect">
              <a:avLst/>
            </a:prstGeom>
            <a:noFill/>
          </p:spPr>
          <p:txBody>
            <a:bodyPr wrap="none" rtlCol="0">
              <a:spAutoFit/>
            </a:bodyPr>
            <a:lstStyle/>
            <a:p>
              <a:r>
                <a:rPr lang="en-US" sz="1400" b="1" dirty="0">
                  <a:solidFill>
                    <a:srgbClr val="7C5294"/>
                  </a:solidFill>
                </a:rPr>
                <a:t>DDR3-old</a:t>
              </a:r>
            </a:p>
          </p:txBody>
        </p:sp>
        <p:sp>
          <p:nvSpPr>
            <p:cNvPr id="37" name="TextBox 36">
              <a:extLst>
                <a:ext uri="{FF2B5EF4-FFF2-40B4-BE49-F238E27FC236}">
                  <a16:creationId xmlns:a16="http://schemas.microsoft.com/office/drawing/2014/main" id="{5B3C2632-4E00-7847-889E-44200808E18F}"/>
                </a:ext>
              </a:extLst>
            </p:cNvPr>
            <p:cNvSpPr txBox="1"/>
            <p:nvPr/>
          </p:nvSpPr>
          <p:spPr>
            <a:xfrm rot="16200000">
              <a:off x="2774620" y="2737371"/>
              <a:ext cx="977255" cy="307777"/>
            </a:xfrm>
            <a:prstGeom prst="rect">
              <a:avLst/>
            </a:prstGeom>
            <a:noFill/>
          </p:spPr>
          <p:txBody>
            <a:bodyPr wrap="none" rtlCol="0">
              <a:spAutoFit/>
            </a:bodyPr>
            <a:lstStyle/>
            <a:p>
              <a:r>
                <a:rPr lang="en-US" sz="1400" b="1" dirty="0">
                  <a:solidFill>
                    <a:srgbClr val="00BA93"/>
                  </a:solidFill>
                </a:rPr>
                <a:t>DDR3-new</a:t>
              </a:r>
            </a:p>
          </p:txBody>
        </p:sp>
        <p:sp>
          <p:nvSpPr>
            <p:cNvPr id="38" name="TextBox 37">
              <a:extLst>
                <a:ext uri="{FF2B5EF4-FFF2-40B4-BE49-F238E27FC236}">
                  <a16:creationId xmlns:a16="http://schemas.microsoft.com/office/drawing/2014/main" id="{251E9E39-69D2-1C4B-A3FC-8CA60588BB93}"/>
                </a:ext>
              </a:extLst>
            </p:cNvPr>
            <p:cNvSpPr txBox="1"/>
            <p:nvPr/>
          </p:nvSpPr>
          <p:spPr>
            <a:xfrm rot="16200000">
              <a:off x="3049496" y="2770613"/>
              <a:ext cx="896399" cy="307777"/>
            </a:xfrm>
            <a:prstGeom prst="rect">
              <a:avLst/>
            </a:prstGeom>
            <a:noFill/>
          </p:spPr>
          <p:txBody>
            <a:bodyPr wrap="none" rtlCol="0">
              <a:spAutoFit/>
            </a:bodyPr>
            <a:lstStyle/>
            <a:p>
              <a:r>
                <a:rPr lang="en-US" sz="1400" b="1" dirty="0">
                  <a:solidFill>
                    <a:srgbClr val="0E83E3"/>
                  </a:solidFill>
                </a:rPr>
                <a:t>DDR4-old</a:t>
              </a:r>
            </a:p>
          </p:txBody>
        </p:sp>
        <p:sp>
          <p:nvSpPr>
            <p:cNvPr id="39" name="TextBox 38">
              <a:extLst>
                <a:ext uri="{FF2B5EF4-FFF2-40B4-BE49-F238E27FC236}">
                  <a16:creationId xmlns:a16="http://schemas.microsoft.com/office/drawing/2014/main" id="{D6D76C6D-1693-9C4F-9558-B41F74E1F877}"/>
                </a:ext>
              </a:extLst>
            </p:cNvPr>
            <p:cNvSpPr txBox="1"/>
            <p:nvPr/>
          </p:nvSpPr>
          <p:spPr>
            <a:xfrm rot="16200000">
              <a:off x="3226354" y="2711297"/>
              <a:ext cx="1003801" cy="307777"/>
            </a:xfrm>
            <a:prstGeom prst="rect">
              <a:avLst/>
            </a:prstGeom>
            <a:noFill/>
          </p:spPr>
          <p:txBody>
            <a:bodyPr wrap="none" rtlCol="0">
              <a:spAutoFit/>
            </a:bodyPr>
            <a:lstStyle/>
            <a:p>
              <a:r>
                <a:rPr lang="en-US" sz="1400" b="1" dirty="0">
                  <a:solidFill>
                    <a:srgbClr val="D8302E"/>
                  </a:solidFill>
                </a:rPr>
                <a:t>LPDDR4-1x</a:t>
              </a:r>
            </a:p>
          </p:txBody>
        </p:sp>
        <p:sp>
          <p:nvSpPr>
            <p:cNvPr id="40" name="TextBox 39">
              <a:extLst>
                <a:ext uri="{FF2B5EF4-FFF2-40B4-BE49-F238E27FC236}">
                  <a16:creationId xmlns:a16="http://schemas.microsoft.com/office/drawing/2014/main" id="{29BE9EDD-8733-7F4B-BC00-E2FFBB83AC95}"/>
                </a:ext>
              </a:extLst>
            </p:cNvPr>
            <p:cNvSpPr txBox="1"/>
            <p:nvPr/>
          </p:nvSpPr>
          <p:spPr>
            <a:xfrm rot="16200000">
              <a:off x="3696994" y="2731103"/>
              <a:ext cx="977255" cy="307777"/>
            </a:xfrm>
            <a:prstGeom prst="rect">
              <a:avLst/>
            </a:prstGeom>
            <a:noFill/>
          </p:spPr>
          <p:txBody>
            <a:bodyPr wrap="none" rtlCol="0">
              <a:spAutoFit/>
            </a:bodyPr>
            <a:lstStyle/>
            <a:p>
              <a:r>
                <a:rPr lang="en-US" sz="1400" b="1" dirty="0">
                  <a:solidFill>
                    <a:srgbClr val="FFCC6E"/>
                  </a:solidFill>
                </a:rPr>
                <a:t>DDR4-new</a:t>
              </a:r>
            </a:p>
          </p:txBody>
        </p:sp>
        <p:sp>
          <p:nvSpPr>
            <p:cNvPr id="41" name="TextBox 40">
              <a:extLst>
                <a:ext uri="{FF2B5EF4-FFF2-40B4-BE49-F238E27FC236}">
                  <a16:creationId xmlns:a16="http://schemas.microsoft.com/office/drawing/2014/main" id="{7FC611FE-951B-724F-9511-D1178045FE22}"/>
                </a:ext>
              </a:extLst>
            </p:cNvPr>
            <p:cNvSpPr txBox="1"/>
            <p:nvPr/>
          </p:nvSpPr>
          <p:spPr>
            <a:xfrm rot="16200000">
              <a:off x="4132802" y="2716396"/>
              <a:ext cx="1007007" cy="307777"/>
            </a:xfrm>
            <a:prstGeom prst="rect">
              <a:avLst/>
            </a:prstGeom>
            <a:noFill/>
          </p:spPr>
          <p:txBody>
            <a:bodyPr wrap="none" rtlCol="0">
              <a:spAutoFit/>
            </a:bodyPr>
            <a:lstStyle/>
            <a:p>
              <a:r>
                <a:rPr lang="en-US" sz="1400" b="1" dirty="0">
                  <a:solidFill>
                    <a:srgbClr val="E26F55"/>
                  </a:solidFill>
                </a:rPr>
                <a:t>LPDDR4-1y</a:t>
              </a:r>
            </a:p>
          </p:txBody>
        </p:sp>
      </p:grpSp>
      <p:grpSp>
        <p:nvGrpSpPr>
          <p:cNvPr id="42" name="Group 41">
            <a:extLst>
              <a:ext uri="{FF2B5EF4-FFF2-40B4-BE49-F238E27FC236}">
                <a16:creationId xmlns:a16="http://schemas.microsoft.com/office/drawing/2014/main" id="{E4173D79-AC2C-7C4E-8E71-BEDF3B6916E2}"/>
              </a:ext>
            </a:extLst>
          </p:cNvPr>
          <p:cNvGrpSpPr/>
          <p:nvPr/>
        </p:nvGrpSpPr>
        <p:grpSpPr>
          <a:xfrm>
            <a:off x="6129502" y="2643406"/>
            <a:ext cx="1140714" cy="2589644"/>
            <a:chOff x="6129502" y="2643406"/>
            <a:chExt cx="1140714" cy="2589644"/>
          </a:xfrm>
        </p:grpSpPr>
        <p:sp>
          <p:nvSpPr>
            <p:cNvPr id="43" name="TextBox 42">
              <a:extLst>
                <a:ext uri="{FF2B5EF4-FFF2-40B4-BE49-F238E27FC236}">
                  <a16:creationId xmlns:a16="http://schemas.microsoft.com/office/drawing/2014/main" id="{EA812E49-D322-7743-A920-6E6AE55B6DFA}"/>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44" name="TextBox 43">
              <a:extLst>
                <a:ext uri="{FF2B5EF4-FFF2-40B4-BE49-F238E27FC236}">
                  <a16:creationId xmlns:a16="http://schemas.microsoft.com/office/drawing/2014/main" id="{5A160D3E-4923-D947-AF57-4FBB7DB52D06}"/>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45" name="Group 44">
            <a:extLst>
              <a:ext uri="{FF2B5EF4-FFF2-40B4-BE49-F238E27FC236}">
                <a16:creationId xmlns:a16="http://schemas.microsoft.com/office/drawing/2014/main" id="{6ED24C95-CE09-C94E-AB7F-7C711028644B}"/>
              </a:ext>
            </a:extLst>
          </p:cNvPr>
          <p:cNvGrpSpPr/>
          <p:nvPr/>
        </p:nvGrpSpPr>
        <p:grpSpPr>
          <a:xfrm>
            <a:off x="5008422" y="2034767"/>
            <a:ext cx="2864649" cy="2467033"/>
            <a:chOff x="5008422" y="2034767"/>
            <a:chExt cx="2864649" cy="2467033"/>
          </a:xfrm>
        </p:grpSpPr>
        <p:sp>
          <p:nvSpPr>
            <p:cNvPr id="46" name="TextBox 45">
              <a:extLst>
                <a:ext uri="{FF2B5EF4-FFF2-40B4-BE49-F238E27FC236}">
                  <a16:creationId xmlns:a16="http://schemas.microsoft.com/office/drawing/2014/main" id="{FB5E4A39-AA2B-0142-AC77-BB66BF6CB07E}"/>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47" name="TextBox 46">
              <a:extLst>
                <a:ext uri="{FF2B5EF4-FFF2-40B4-BE49-F238E27FC236}">
                  <a16:creationId xmlns:a16="http://schemas.microsoft.com/office/drawing/2014/main" id="{18008573-31A8-F148-8381-B1721662ADA3}"/>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grpSp>
        <p:nvGrpSpPr>
          <p:cNvPr id="48" name="Group 47">
            <a:extLst>
              <a:ext uri="{FF2B5EF4-FFF2-40B4-BE49-F238E27FC236}">
                <a16:creationId xmlns:a16="http://schemas.microsoft.com/office/drawing/2014/main" id="{D078D457-A2C4-AC4E-9E07-75058D2B95B7}"/>
              </a:ext>
            </a:extLst>
          </p:cNvPr>
          <p:cNvGrpSpPr/>
          <p:nvPr/>
        </p:nvGrpSpPr>
        <p:grpSpPr>
          <a:xfrm>
            <a:off x="7368064" y="1880878"/>
            <a:ext cx="1196038" cy="2109417"/>
            <a:chOff x="7368064" y="1880878"/>
            <a:chExt cx="1196038" cy="2109417"/>
          </a:xfrm>
        </p:grpSpPr>
        <p:sp>
          <p:nvSpPr>
            <p:cNvPr id="49" name="TextBox 48">
              <a:extLst>
                <a:ext uri="{FF2B5EF4-FFF2-40B4-BE49-F238E27FC236}">
                  <a16:creationId xmlns:a16="http://schemas.microsoft.com/office/drawing/2014/main" id="{9B385014-529D-504A-8F94-40BB8352FE55}"/>
                </a:ext>
              </a:extLst>
            </p:cNvPr>
            <p:cNvSpPr txBox="1"/>
            <p:nvPr/>
          </p:nvSpPr>
          <p:spPr>
            <a:xfrm>
              <a:off x="7368064" y="188087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50" name="TextBox 49">
              <a:extLst>
                <a:ext uri="{FF2B5EF4-FFF2-40B4-BE49-F238E27FC236}">
                  <a16:creationId xmlns:a16="http://schemas.microsoft.com/office/drawing/2014/main" id="{3B930DC9-9AE9-5F49-B640-55B78CD0ABA0}"/>
                </a:ext>
              </a:extLst>
            </p:cNvPr>
            <p:cNvSpPr txBox="1"/>
            <p:nvPr/>
          </p:nvSpPr>
          <p:spPr>
            <a:xfrm>
              <a:off x="8021966" y="368251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grpSp>
      <p:pic>
        <p:nvPicPr>
          <p:cNvPr id="51" name="Picture 50">
            <a:extLst>
              <a:ext uri="{FF2B5EF4-FFF2-40B4-BE49-F238E27FC236}">
                <a16:creationId xmlns:a16="http://schemas.microsoft.com/office/drawing/2014/main" id="{B5B8078B-E173-FD48-BDB7-46E0D9E4B992}"/>
              </a:ext>
            </a:extLst>
          </p:cNvPr>
          <p:cNvPicPr>
            <a:picLocks noChangeAspect="1"/>
          </p:cNvPicPr>
          <p:nvPr/>
        </p:nvPicPr>
        <p:blipFill>
          <a:blip r:embed="rId6"/>
          <a:stretch>
            <a:fillRect/>
          </a:stretch>
        </p:blipFill>
        <p:spPr>
          <a:xfrm>
            <a:off x="1402288" y="900754"/>
            <a:ext cx="7173209" cy="276711"/>
          </a:xfrm>
          <a:prstGeom prst="rect">
            <a:avLst/>
          </a:prstGeom>
        </p:spPr>
      </p:pic>
      <p:sp>
        <p:nvSpPr>
          <p:cNvPr id="52" name="TextBox 51">
            <a:extLst>
              <a:ext uri="{FF2B5EF4-FFF2-40B4-BE49-F238E27FC236}">
                <a16:creationId xmlns:a16="http://schemas.microsoft.com/office/drawing/2014/main" id="{89108B00-30B7-8C45-9C04-30A4192E0314}"/>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53" name="TextBox 52">
            <a:extLst>
              <a:ext uri="{FF2B5EF4-FFF2-40B4-BE49-F238E27FC236}">
                <a16:creationId xmlns:a16="http://schemas.microsoft.com/office/drawing/2014/main" id="{C2204592-CC16-3C48-BEDB-DE9765DAC500}"/>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54" name="TextBox 53">
            <a:extLst>
              <a:ext uri="{FF2B5EF4-FFF2-40B4-BE49-F238E27FC236}">
                <a16:creationId xmlns:a16="http://schemas.microsoft.com/office/drawing/2014/main" id="{71639709-34EF-E049-AE4A-BF6114EA906B}"/>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55" name="TextBox 54">
            <a:extLst>
              <a:ext uri="{FF2B5EF4-FFF2-40B4-BE49-F238E27FC236}">
                <a16:creationId xmlns:a16="http://schemas.microsoft.com/office/drawing/2014/main" id="{31AF00C0-ADDB-7341-9271-1A8A0B5AE7D6}"/>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56" name="Rectangle 55">
            <a:extLst>
              <a:ext uri="{FF2B5EF4-FFF2-40B4-BE49-F238E27FC236}">
                <a16:creationId xmlns:a16="http://schemas.microsoft.com/office/drawing/2014/main" id="{2674EA68-9804-524C-B8A0-1C19B92EB4D8}"/>
              </a:ext>
            </a:extLst>
          </p:cNvPr>
          <p:cNvSpPr/>
          <p:nvPr/>
        </p:nvSpPr>
        <p:spPr>
          <a:xfrm>
            <a:off x="0" y="703241"/>
            <a:ext cx="9144000" cy="286964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BBDB00A-A93B-4F43-8081-C51E12C18172}"/>
              </a:ext>
            </a:extLst>
          </p:cNvPr>
          <p:cNvSpPr txBox="1"/>
          <p:nvPr/>
        </p:nvSpPr>
        <p:spPr>
          <a:xfrm>
            <a:off x="263172" y="1341625"/>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charset="0"/>
              <a:ea typeface="Cambria" charset="0"/>
              <a:cs typeface="Cambria" charset="0"/>
            </a:endParaRPr>
          </a:p>
          <a:p>
            <a:pPr algn="ctr"/>
            <a:r>
              <a:rPr lang="en-US" sz="2800" b="1" dirty="0">
                <a:solidFill>
                  <a:schemeClr val="accent5">
                    <a:lumMod val="75000"/>
                  </a:schemeClr>
                </a:solidFill>
                <a:latin typeface="LinLibertineTI"/>
              </a:rPr>
              <a:t>Only PARA’s design scales to low </a:t>
            </a:r>
            <a:r>
              <a:rPr lang="en-US" sz="2800" b="1" dirty="0" err="1">
                <a:solidFill>
                  <a:schemeClr val="accent5">
                    <a:lumMod val="75000"/>
                  </a:schemeClr>
                </a:solidFill>
                <a:latin typeface="LinLibertineTI"/>
              </a:rPr>
              <a:t>HC</a:t>
            </a:r>
            <a:r>
              <a:rPr lang="en-US" sz="2800" b="1" baseline="-25000" dirty="0" err="1">
                <a:solidFill>
                  <a:schemeClr val="accent5">
                    <a:lumMod val="75000"/>
                  </a:schemeClr>
                </a:solidFill>
                <a:latin typeface="LinLibertineTI"/>
              </a:rPr>
              <a:t>first</a:t>
            </a:r>
            <a:r>
              <a:rPr lang="en-US" sz="2800" b="1" dirty="0">
                <a:solidFill>
                  <a:schemeClr val="accent5">
                    <a:lumMod val="75000"/>
                  </a:schemeClr>
                </a:solidFill>
                <a:latin typeface="LinLibertineTI"/>
              </a:rPr>
              <a:t> values</a:t>
            </a:r>
            <a:r>
              <a:rPr lang="en-US" sz="2800" b="1" dirty="0">
                <a:latin typeface="LinLibertineTI"/>
              </a:rPr>
              <a:t> </a:t>
            </a:r>
          </a:p>
          <a:p>
            <a:pPr algn="ctr"/>
            <a:r>
              <a:rPr lang="en-US" sz="2800" b="1" dirty="0">
                <a:latin typeface="LinLibertineTI"/>
              </a:rPr>
              <a:t>that we may see in future DRAM chips but </a:t>
            </a:r>
          </a:p>
          <a:p>
            <a:pPr algn="ctr"/>
            <a:r>
              <a:rPr lang="en-US" sz="2800" b="1" dirty="0">
                <a:latin typeface="LinLibertineTI"/>
              </a:rPr>
              <a:t>has very low normalized system performance </a:t>
            </a:r>
          </a:p>
          <a:p>
            <a:pPr algn="ctr"/>
            <a:endParaRPr lang="en-US" sz="1000" b="1" dirty="0">
              <a:latin typeface="Cambria" charset="0"/>
              <a:ea typeface="Cambria" charset="0"/>
              <a:cs typeface="Cambria" charset="0"/>
            </a:endParaRPr>
          </a:p>
        </p:txBody>
      </p:sp>
      <p:sp>
        <p:nvSpPr>
          <p:cNvPr id="58" name="Title 1">
            <a:extLst>
              <a:ext uri="{FF2B5EF4-FFF2-40B4-BE49-F238E27FC236}">
                <a16:creationId xmlns:a16="http://schemas.microsoft.com/office/drawing/2014/main" id="{CBC883BE-6F2F-5B4E-9140-7BE5AFA3BB45}"/>
              </a:ext>
            </a:extLst>
          </p:cNvPr>
          <p:cNvSpPr>
            <a:spLocks noGrp="1"/>
          </p:cNvSpPr>
          <p:nvPr>
            <p:ph type="title"/>
          </p:nvPr>
        </p:nvSpPr>
        <p:spPr>
          <a:xfrm>
            <a:off x="75991" y="73723"/>
            <a:ext cx="8987622" cy="740193"/>
          </a:xfrm>
        </p:spPr>
        <p:txBody>
          <a:bodyPr/>
          <a:lstStyle/>
          <a:p>
            <a:r>
              <a:rPr lang="en-US" sz="4000" b="1" dirty="0"/>
              <a:t>Mitigation Mechanism Evaluation</a:t>
            </a:r>
          </a:p>
        </p:txBody>
      </p:sp>
    </p:spTree>
    <p:extLst>
      <p:ext uri="{BB962C8B-B14F-4D97-AF65-F5344CB8AC3E}">
        <p14:creationId xmlns:p14="http://schemas.microsoft.com/office/powerpoint/2010/main" val="2289122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34E13-76BC-5842-B474-85CDBBAC2283}"/>
              </a:ext>
            </a:extLst>
          </p:cNvPr>
          <p:cNvGrpSpPr/>
          <p:nvPr/>
        </p:nvGrpSpPr>
        <p:grpSpPr>
          <a:xfrm>
            <a:off x="1419023" y="1160269"/>
            <a:ext cx="7137583" cy="2184034"/>
            <a:chOff x="1002117" y="937095"/>
            <a:chExt cx="7137583" cy="2184034"/>
          </a:xfrm>
        </p:grpSpPr>
        <p:grpSp>
          <p:nvGrpSpPr>
            <p:cNvPr id="6" name="Group 5">
              <a:extLst>
                <a:ext uri="{FF2B5EF4-FFF2-40B4-BE49-F238E27FC236}">
                  <a16:creationId xmlns:a16="http://schemas.microsoft.com/office/drawing/2014/main" id="{8FD722E4-AA65-B044-85F4-05E1FCFB64E3}"/>
                </a:ext>
              </a:extLst>
            </p:cNvPr>
            <p:cNvGrpSpPr/>
            <p:nvPr/>
          </p:nvGrpSpPr>
          <p:grpSpPr>
            <a:xfrm>
              <a:off x="1002117" y="937095"/>
              <a:ext cx="7137583" cy="2184034"/>
              <a:chOff x="1002117" y="937095"/>
              <a:chExt cx="7137583" cy="2184034"/>
            </a:xfrm>
          </p:grpSpPr>
          <p:pic>
            <p:nvPicPr>
              <p:cNvPr id="8" name="Picture 7">
                <a:extLst>
                  <a:ext uri="{FF2B5EF4-FFF2-40B4-BE49-F238E27FC236}">
                    <a16:creationId xmlns:a16="http://schemas.microsoft.com/office/drawing/2014/main" id="{5A2998CB-CDDF-5E41-8AD9-6BE369F2AF09}"/>
                  </a:ext>
                </a:extLst>
              </p:cNvPr>
              <p:cNvPicPr>
                <a:picLocks noChangeAspect="1"/>
              </p:cNvPicPr>
              <p:nvPr/>
            </p:nvPicPr>
            <p:blipFill rotWithShape="1">
              <a:blip r:embed="rId3"/>
              <a:srcRect l="46805" t="63633" r="45695" b="27504"/>
              <a:stretch/>
            </p:blipFill>
            <p:spPr>
              <a:xfrm>
                <a:off x="4720198" y="2597134"/>
                <a:ext cx="685800" cy="270164"/>
              </a:xfrm>
              <a:prstGeom prst="rect">
                <a:avLst/>
              </a:prstGeom>
            </p:spPr>
          </p:pic>
          <p:pic>
            <p:nvPicPr>
              <p:cNvPr id="9" name="Picture 8">
                <a:extLst>
                  <a:ext uri="{FF2B5EF4-FFF2-40B4-BE49-F238E27FC236}">
                    <a16:creationId xmlns:a16="http://schemas.microsoft.com/office/drawing/2014/main" id="{5DC71AAE-F8EF-384D-A33B-6170B87D8191}"/>
                  </a:ext>
                </a:extLst>
              </p:cNvPr>
              <p:cNvPicPr>
                <a:picLocks noChangeAspect="1"/>
              </p:cNvPicPr>
              <p:nvPr/>
            </p:nvPicPr>
            <p:blipFill rotWithShape="1">
              <a:blip r:embed="rId3"/>
              <a:srcRect l="12158" t="9155" r="9785" b="19191"/>
              <a:stretch/>
            </p:blipFill>
            <p:spPr>
              <a:xfrm>
                <a:off x="1002117" y="937095"/>
                <a:ext cx="7137583" cy="2184034"/>
              </a:xfrm>
              <a:prstGeom prst="rect">
                <a:avLst/>
              </a:prstGeom>
            </p:spPr>
          </p:pic>
        </p:grpSp>
        <p:pic>
          <p:nvPicPr>
            <p:cNvPr id="7" name="Picture 6">
              <a:extLst>
                <a:ext uri="{FF2B5EF4-FFF2-40B4-BE49-F238E27FC236}">
                  <a16:creationId xmlns:a16="http://schemas.microsoft.com/office/drawing/2014/main" id="{9E70A866-5AE3-D547-8C27-4B24C646199A}"/>
                </a:ext>
              </a:extLst>
            </p:cNvPr>
            <p:cNvPicPr>
              <a:picLocks noChangeAspect="1"/>
            </p:cNvPicPr>
            <p:nvPr/>
          </p:nvPicPr>
          <p:blipFill rotWithShape="1">
            <a:blip r:embed="rId3"/>
            <a:srcRect l="46805" t="63633" r="45695" b="27504"/>
            <a:stretch/>
          </p:blipFill>
          <p:spPr>
            <a:xfrm>
              <a:off x="4717023" y="2600628"/>
              <a:ext cx="685800" cy="270164"/>
            </a:xfrm>
            <a:prstGeom prst="rect">
              <a:avLst/>
            </a:prstGeom>
          </p:spPr>
        </p:pic>
      </p:grpSp>
      <p:pic>
        <p:nvPicPr>
          <p:cNvPr id="10" name="Picture 9">
            <a:extLst>
              <a:ext uri="{FF2B5EF4-FFF2-40B4-BE49-F238E27FC236}">
                <a16:creationId xmlns:a16="http://schemas.microsoft.com/office/drawing/2014/main" id="{62BB4EA7-3160-8547-ACD5-CA7F7978F2B6}"/>
              </a:ext>
            </a:extLst>
          </p:cNvPr>
          <p:cNvPicPr>
            <a:picLocks noChangeAspect="1"/>
          </p:cNvPicPr>
          <p:nvPr/>
        </p:nvPicPr>
        <p:blipFill rotWithShape="1">
          <a:blip r:embed="rId4"/>
          <a:srcRect l="12161" t="8859" r="9782" b="19428"/>
          <a:stretch/>
        </p:blipFill>
        <p:spPr>
          <a:xfrm>
            <a:off x="1401842" y="3598636"/>
            <a:ext cx="7137583" cy="2185846"/>
          </a:xfrm>
          <a:prstGeom prst="rect">
            <a:avLst/>
          </a:prstGeom>
        </p:spPr>
      </p:pic>
      <p:pic>
        <p:nvPicPr>
          <p:cNvPr id="11" name="Picture 10">
            <a:extLst>
              <a:ext uri="{FF2B5EF4-FFF2-40B4-BE49-F238E27FC236}">
                <a16:creationId xmlns:a16="http://schemas.microsoft.com/office/drawing/2014/main" id="{20C3A3E8-FFAB-3C41-810E-F034297765E3}"/>
              </a:ext>
            </a:extLst>
          </p:cNvPr>
          <p:cNvPicPr>
            <a:picLocks/>
          </p:cNvPicPr>
          <p:nvPr/>
        </p:nvPicPr>
        <p:blipFill rotWithShape="1">
          <a:blip r:embed="rId5">
            <a:extLst>
              <a:ext uri="{28A0092B-C50C-407E-A947-70E740481C1C}">
                <a14:useLocalDpi xmlns:a14="http://schemas.microsoft.com/office/drawing/2010/main" val="0"/>
              </a:ext>
            </a:extLst>
          </a:blip>
          <a:srcRect t="32116" r="90291"/>
          <a:stretch/>
        </p:blipFill>
        <p:spPr>
          <a:xfrm>
            <a:off x="569656" y="813916"/>
            <a:ext cx="812637" cy="5505790"/>
          </a:xfrm>
          <a:prstGeom prst="rect">
            <a:avLst/>
          </a:prstGeom>
        </p:spPr>
      </p:pic>
      <p:sp>
        <p:nvSpPr>
          <p:cNvPr id="12" name="TextBox 11">
            <a:extLst>
              <a:ext uri="{FF2B5EF4-FFF2-40B4-BE49-F238E27FC236}">
                <a16:creationId xmlns:a16="http://schemas.microsoft.com/office/drawing/2014/main" id="{52101C20-111E-AE4D-9386-17DB73B37F32}"/>
              </a:ext>
            </a:extLst>
          </p:cNvPr>
          <p:cNvSpPr txBox="1"/>
          <p:nvPr/>
        </p:nvSpPr>
        <p:spPr>
          <a:xfrm>
            <a:off x="180045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13" name="TextBox 12">
            <a:extLst>
              <a:ext uri="{FF2B5EF4-FFF2-40B4-BE49-F238E27FC236}">
                <a16:creationId xmlns:a16="http://schemas.microsoft.com/office/drawing/2014/main" id="{850DC898-4654-B444-AB38-D34D645A3510}"/>
              </a:ext>
            </a:extLst>
          </p:cNvPr>
          <p:cNvSpPr txBox="1"/>
          <p:nvPr/>
        </p:nvSpPr>
        <p:spPr>
          <a:xfrm>
            <a:off x="3802911"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14" name="TextBox 13">
            <a:extLst>
              <a:ext uri="{FF2B5EF4-FFF2-40B4-BE49-F238E27FC236}">
                <a16:creationId xmlns:a16="http://schemas.microsoft.com/office/drawing/2014/main" id="{E4CAEF76-27FD-F244-9A80-5D75D7DDEF4C}"/>
              </a:ext>
            </a:extLst>
          </p:cNvPr>
          <p:cNvSpPr txBox="1"/>
          <p:nvPr/>
        </p:nvSpPr>
        <p:spPr>
          <a:xfrm>
            <a:off x="5820615"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15" name="TextBox 14">
            <a:extLst>
              <a:ext uri="{FF2B5EF4-FFF2-40B4-BE49-F238E27FC236}">
                <a16:creationId xmlns:a16="http://schemas.microsoft.com/office/drawing/2014/main" id="{9EDD081D-022C-8746-8D2F-179DC2C9A41B}"/>
              </a:ext>
            </a:extLst>
          </p:cNvPr>
          <p:cNvSpPr txBox="1"/>
          <p:nvPr/>
        </p:nvSpPr>
        <p:spPr>
          <a:xfrm>
            <a:off x="7878949" y="5753205"/>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16" name="TextBox 15">
            <a:extLst>
              <a:ext uri="{FF2B5EF4-FFF2-40B4-BE49-F238E27FC236}">
                <a16:creationId xmlns:a16="http://schemas.microsoft.com/office/drawing/2014/main" id="{C6B92BB3-1384-0B4C-97A4-3FCAE0585334}"/>
              </a:ext>
            </a:extLst>
          </p:cNvPr>
          <p:cNvSpPr txBox="1"/>
          <p:nvPr/>
        </p:nvSpPr>
        <p:spPr>
          <a:xfrm>
            <a:off x="4643472" y="6013452"/>
            <a:ext cx="683200" cy="338554"/>
          </a:xfrm>
          <a:prstGeom prst="rect">
            <a:avLst/>
          </a:prstGeom>
          <a:noFill/>
        </p:spPr>
        <p:txBody>
          <a:bodyPr wrap="none" rtlCol="0">
            <a:spAutoFit/>
          </a:bodyPr>
          <a:lstStyle/>
          <a:p>
            <a:r>
              <a:rPr lang="en-US" sz="1600" i="1" dirty="0" err="1">
                <a:latin typeface="Cambria" panose="02040503050406030204" pitchFamily="18" charset="0"/>
              </a:rPr>
              <a:t>HC</a:t>
            </a:r>
            <a:r>
              <a:rPr lang="en-US" sz="1600" i="1" baseline="-25000" dirty="0" err="1">
                <a:latin typeface="Cambria" panose="02040503050406030204" pitchFamily="18" charset="0"/>
              </a:rPr>
              <a:t>first</a:t>
            </a:r>
            <a:endParaRPr lang="en-US" sz="1600" i="1" baseline="-25000" dirty="0">
              <a:latin typeface="Cambria" panose="02040503050406030204" pitchFamily="18" charset="0"/>
            </a:endParaRPr>
          </a:p>
        </p:txBody>
      </p:sp>
      <p:grpSp>
        <p:nvGrpSpPr>
          <p:cNvPr id="17" name="Group 16">
            <a:extLst>
              <a:ext uri="{FF2B5EF4-FFF2-40B4-BE49-F238E27FC236}">
                <a16:creationId xmlns:a16="http://schemas.microsoft.com/office/drawing/2014/main" id="{57A0CE62-41E6-314B-8EC0-922E90DA6053}"/>
              </a:ext>
            </a:extLst>
          </p:cNvPr>
          <p:cNvGrpSpPr/>
          <p:nvPr/>
        </p:nvGrpSpPr>
        <p:grpSpPr>
          <a:xfrm>
            <a:off x="2127003" y="1178002"/>
            <a:ext cx="2663191" cy="4656354"/>
            <a:chOff x="2127003" y="1178002"/>
            <a:chExt cx="2663191" cy="4656354"/>
          </a:xfrm>
        </p:grpSpPr>
        <p:cxnSp>
          <p:nvCxnSpPr>
            <p:cNvPr id="18" name="Straight Connector 17">
              <a:extLst>
                <a:ext uri="{FF2B5EF4-FFF2-40B4-BE49-F238E27FC236}">
                  <a16:creationId xmlns:a16="http://schemas.microsoft.com/office/drawing/2014/main" id="{F68C921E-33BB-2948-8F7E-7693AAD4F489}"/>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7296BB-03F5-7D44-AB25-B003297628C0}"/>
                </a:ext>
              </a:extLst>
            </p:cNvPr>
            <p:cNvCxnSpPr/>
            <p:nvPr/>
          </p:nvCxnSpPr>
          <p:spPr>
            <a:xfrm flipV="1">
              <a:off x="2388295" y="1190035"/>
              <a:ext cx="0" cy="212469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1A1395-B4A7-B64B-A75D-959543BE92DA}"/>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CDCD32-E5ED-7748-A08B-44AB1BBC6EAA}"/>
                </a:ext>
              </a:extLst>
            </p:cNvPr>
            <p:cNvCxnSpPr/>
            <p:nvPr/>
          </p:nvCxnSpPr>
          <p:spPr>
            <a:xfrm flipV="1">
              <a:off x="3363655" y="1190035"/>
              <a:ext cx="0" cy="2124697"/>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7EFCD1-C33B-5042-8A43-C1B76008528A}"/>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DE75EA-ABA5-D747-A4A3-45DCEB855074}"/>
                </a:ext>
              </a:extLst>
            </p:cNvPr>
            <p:cNvCxnSpPr/>
            <p:nvPr/>
          </p:nvCxnSpPr>
          <p:spPr>
            <a:xfrm flipV="1">
              <a:off x="3589207" y="1190034"/>
              <a:ext cx="0" cy="2124697"/>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79D9B7-F4D0-A045-BAC2-FCC7A949A8D6}"/>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45E5A5-DA2A-B846-87AC-237E2EE2C4F2}"/>
                </a:ext>
              </a:extLst>
            </p:cNvPr>
            <p:cNvCxnSpPr/>
            <p:nvPr/>
          </p:nvCxnSpPr>
          <p:spPr>
            <a:xfrm flipV="1">
              <a:off x="3631880" y="1190034"/>
              <a:ext cx="0" cy="2124697"/>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B4EC90-01EE-FE43-8C29-A4C57D6FC1E4}"/>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949B37-3337-B145-A996-2756133402AE}"/>
                </a:ext>
              </a:extLst>
            </p:cNvPr>
            <p:cNvCxnSpPr/>
            <p:nvPr/>
          </p:nvCxnSpPr>
          <p:spPr>
            <a:xfrm flipV="1">
              <a:off x="4091518" y="1178002"/>
              <a:ext cx="0" cy="2124697"/>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24C298-4C50-E34A-BD73-017AB83F6335}"/>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F2E841-33F3-0642-BD66-7C033130BF71}"/>
                </a:ext>
              </a:extLst>
            </p:cNvPr>
            <p:cNvCxnSpPr/>
            <p:nvPr/>
          </p:nvCxnSpPr>
          <p:spPr>
            <a:xfrm flipV="1">
              <a:off x="4734036" y="1190034"/>
              <a:ext cx="0" cy="2124697"/>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BF74044-061F-CF49-910E-759B8C0BB827}"/>
                </a:ext>
              </a:extLst>
            </p:cNvPr>
            <p:cNvSpPr txBox="1"/>
            <p:nvPr/>
          </p:nvSpPr>
          <p:spPr>
            <a:xfrm rot="16200000">
              <a:off x="1832692" y="5219584"/>
              <a:ext cx="896399" cy="307777"/>
            </a:xfrm>
            <a:prstGeom prst="rect">
              <a:avLst/>
            </a:prstGeom>
            <a:noFill/>
          </p:spPr>
          <p:txBody>
            <a:bodyPr wrap="none" rtlCol="0">
              <a:spAutoFit/>
            </a:bodyPr>
            <a:lstStyle/>
            <a:p>
              <a:r>
                <a:rPr lang="en-US" sz="1400" b="1" dirty="0">
                  <a:solidFill>
                    <a:srgbClr val="7C5294"/>
                  </a:solidFill>
                </a:rPr>
                <a:t>DDR3-old</a:t>
              </a:r>
            </a:p>
          </p:txBody>
        </p:sp>
        <p:sp>
          <p:nvSpPr>
            <p:cNvPr id="31" name="TextBox 30">
              <a:extLst>
                <a:ext uri="{FF2B5EF4-FFF2-40B4-BE49-F238E27FC236}">
                  <a16:creationId xmlns:a16="http://schemas.microsoft.com/office/drawing/2014/main" id="{54A801BD-E72F-9B4A-A52F-D7AE85F5DFE4}"/>
                </a:ext>
              </a:extLst>
            </p:cNvPr>
            <p:cNvSpPr txBox="1"/>
            <p:nvPr/>
          </p:nvSpPr>
          <p:spPr>
            <a:xfrm rot="16200000">
              <a:off x="2760332" y="5191840"/>
              <a:ext cx="977255" cy="307777"/>
            </a:xfrm>
            <a:prstGeom prst="rect">
              <a:avLst/>
            </a:prstGeom>
            <a:noFill/>
          </p:spPr>
          <p:txBody>
            <a:bodyPr wrap="none" rtlCol="0">
              <a:spAutoFit/>
            </a:bodyPr>
            <a:lstStyle/>
            <a:p>
              <a:r>
                <a:rPr lang="en-US" sz="1400" b="1" dirty="0">
                  <a:solidFill>
                    <a:srgbClr val="00BA93"/>
                  </a:solidFill>
                </a:rPr>
                <a:t>DDR3-new</a:t>
              </a:r>
            </a:p>
          </p:txBody>
        </p:sp>
        <p:sp>
          <p:nvSpPr>
            <p:cNvPr id="32" name="TextBox 31">
              <a:extLst>
                <a:ext uri="{FF2B5EF4-FFF2-40B4-BE49-F238E27FC236}">
                  <a16:creationId xmlns:a16="http://schemas.microsoft.com/office/drawing/2014/main" id="{D3856341-DCEB-104C-AC90-B7ED55E718EB}"/>
                </a:ext>
              </a:extLst>
            </p:cNvPr>
            <p:cNvSpPr txBox="1"/>
            <p:nvPr/>
          </p:nvSpPr>
          <p:spPr>
            <a:xfrm rot="16200000">
              <a:off x="3035208" y="5225082"/>
              <a:ext cx="896399" cy="307777"/>
            </a:xfrm>
            <a:prstGeom prst="rect">
              <a:avLst/>
            </a:prstGeom>
            <a:noFill/>
          </p:spPr>
          <p:txBody>
            <a:bodyPr wrap="none" rtlCol="0">
              <a:spAutoFit/>
            </a:bodyPr>
            <a:lstStyle/>
            <a:p>
              <a:r>
                <a:rPr lang="en-US" sz="1400" b="1" dirty="0">
                  <a:solidFill>
                    <a:srgbClr val="0E83E3"/>
                  </a:solidFill>
                </a:rPr>
                <a:t>DDR4-old</a:t>
              </a:r>
            </a:p>
          </p:txBody>
        </p:sp>
        <p:sp>
          <p:nvSpPr>
            <p:cNvPr id="33" name="TextBox 32">
              <a:extLst>
                <a:ext uri="{FF2B5EF4-FFF2-40B4-BE49-F238E27FC236}">
                  <a16:creationId xmlns:a16="http://schemas.microsoft.com/office/drawing/2014/main" id="{F36F9891-5361-754E-8E25-4F4F7DF2F026}"/>
                </a:ext>
              </a:extLst>
            </p:cNvPr>
            <p:cNvSpPr txBox="1"/>
            <p:nvPr/>
          </p:nvSpPr>
          <p:spPr>
            <a:xfrm rot="16200000">
              <a:off x="3212066" y="5165766"/>
              <a:ext cx="1003801" cy="307777"/>
            </a:xfrm>
            <a:prstGeom prst="rect">
              <a:avLst/>
            </a:prstGeom>
            <a:noFill/>
          </p:spPr>
          <p:txBody>
            <a:bodyPr wrap="none" rtlCol="0">
              <a:spAutoFit/>
            </a:bodyPr>
            <a:lstStyle/>
            <a:p>
              <a:r>
                <a:rPr lang="en-US" sz="1400" b="1" dirty="0">
                  <a:solidFill>
                    <a:srgbClr val="D8302E"/>
                  </a:solidFill>
                </a:rPr>
                <a:t>LPDDR4-1x</a:t>
              </a:r>
            </a:p>
          </p:txBody>
        </p:sp>
        <p:sp>
          <p:nvSpPr>
            <p:cNvPr id="34" name="TextBox 33">
              <a:extLst>
                <a:ext uri="{FF2B5EF4-FFF2-40B4-BE49-F238E27FC236}">
                  <a16:creationId xmlns:a16="http://schemas.microsoft.com/office/drawing/2014/main" id="{DF620616-0227-5F4B-8CF2-8E2FEA2A36E6}"/>
                </a:ext>
              </a:extLst>
            </p:cNvPr>
            <p:cNvSpPr txBox="1"/>
            <p:nvPr/>
          </p:nvSpPr>
          <p:spPr>
            <a:xfrm rot="16200000">
              <a:off x="3682706" y="5185572"/>
              <a:ext cx="977255" cy="307777"/>
            </a:xfrm>
            <a:prstGeom prst="rect">
              <a:avLst/>
            </a:prstGeom>
            <a:noFill/>
          </p:spPr>
          <p:txBody>
            <a:bodyPr wrap="none" rtlCol="0">
              <a:spAutoFit/>
            </a:bodyPr>
            <a:lstStyle/>
            <a:p>
              <a:r>
                <a:rPr lang="en-US" sz="1400" b="1" dirty="0">
                  <a:solidFill>
                    <a:srgbClr val="FFCC6E"/>
                  </a:solidFill>
                </a:rPr>
                <a:t>DDR4-new</a:t>
              </a:r>
            </a:p>
          </p:txBody>
        </p:sp>
        <p:sp>
          <p:nvSpPr>
            <p:cNvPr id="35" name="TextBox 34">
              <a:extLst>
                <a:ext uri="{FF2B5EF4-FFF2-40B4-BE49-F238E27FC236}">
                  <a16:creationId xmlns:a16="http://schemas.microsoft.com/office/drawing/2014/main" id="{1523EC63-6C91-AA40-9CF8-D3C2A0C168E9}"/>
                </a:ext>
              </a:extLst>
            </p:cNvPr>
            <p:cNvSpPr txBox="1"/>
            <p:nvPr/>
          </p:nvSpPr>
          <p:spPr>
            <a:xfrm rot="16200000">
              <a:off x="4118514" y="5170865"/>
              <a:ext cx="1007007" cy="307777"/>
            </a:xfrm>
            <a:prstGeom prst="rect">
              <a:avLst/>
            </a:prstGeom>
            <a:noFill/>
          </p:spPr>
          <p:txBody>
            <a:bodyPr wrap="none" rtlCol="0">
              <a:spAutoFit/>
            </a:bodyPr>
            <a:lstStyle/>
            <a:p>
              <a:r>
                <a:rPr lang="en-US" sz="1400" b="1" dirty="0">
                  <a:solidFill>
                    <a:srgbClr val="E26F55"/>
                  </a:solidFill>
                </a:rPr>
                <a:t>LPDDR4-1y</a:t>
              </a:r>
            </a:p>
          </p:txBody>
        </p:sp>
        <p:sp>
          <p:nvSpPr>
            <p:cNvPr id="36" name="TextBox 35">
              <a:extLst>
                <a:ext uri="{FF2B5EF4-FFF2-40B4-BE49-F238E27FC236}">
                  <a16:creationId xmlns:a16="http://schemas.microsoft.com/office/drawing/2014/main" id="{4B353FEC-1992-DC41-B403-E3CEC44D687B}"/>
                </a:ext>
              </a:extLst>
            </p:cNvPr>
            <p:cNvSpPr txBox="1"/>
            <p:nvPr/>
          </p:nvSpPr>
          <p:spPr>
            <a:xfrm rot="16200000">
              <a:off x="1846980" y="2765115"/>
              <a:ext cx="896399" cy="307777"/>
            </a:xfrm>
            <a:prstGeom prst="rect">
              <a:avLst/>
            </a:prstGeom>
            <a:noFill/>
          </p:spPr>
          <p:txBody>
            <a:bodyPr wrap="none" rtlCol="0">
              <a:spAutoFit/>
            </a:bodyPr>
            <a:lstStyle/>
            <a:p>
              <a:r>
                <a:rPr lang="en-US" sz="1400" b="1" dirty="0">
                  <a:solidFill>
                    <a:srgbClr val="7C5294"/>
                  </a:solidFill>
                </a:rPr>
                <a:t>DDR3-old</a:t>
              </a:r>
            </a:p>
          </p:txBody>
        </p:sp>
        <p:sp>
          <p:nvSpPr>
            <p:cNvPr id="37" name="TextBox 36">
              <a:extLst>
                <a:ext uri="{FF2B5EF4-FFF2-40B4-BE49-F238E27FC236}">
                  <a16:creationId xmlns:a16="http://schemas.microsoft.com/office/drawing/2014/main" id="{5B3C2632-4E00-7847-889E-44200808E18F}"/>
                </a:ext>
              </a:extLst>
            </p:cNvPr>
            <p:cNvSpPr txBox="1"/>
            <p:nvPr/>
          </p:nvSpPr>
          <p:spPr>
            <a:xfrm rot="16200000">
              <a:off x="2774620" y="2737371"/>
              <a:ext cx="977255" cy="307777"/>
            </a:xfrm>
            <a:prstGeom prst="rect">
              <a:avLst/>
            </a:prstGeom>
            <a:noFill/>
          </p:spPr>
          <p:txBody>
            <a:bodyPr wrap="none" rtlCol="0">
              <a:spAutoFit/>
            </a:bodyPr>
            <a:lstStyle/>
            <a:p>
              <a:r>
                <a:rPr lang="en-US" sz="1400" b="1" dirty="0">
                  <a:solidFill>
                    <a:srgbClr val="00BA93"/>
                  </a:solidFill>
                </a:rPr>
                <a:t>DDR3-new</a:t>
              </a:r>
            </a:p>
          </p:txBody>
        </p:sp>
        <p:sp>
          <p:nvSpPr>
            <p:cNvPr id="38" name="TextBox 37">
              <a:extLst>
                <a:ext uri="{FF2B5EF4-FFF2-40B4-BE49-F238E27FC236}">
                  <a16:creationId xmlns:a16="http://schemas.microsoft.com/office/drawing/2014/main" id="{251E9E39-69D2-1C4B-A3FC-8CA60588BB93}"/>
                </a:ext>
              </a:extLst>
            </p:cNvPr>
            <p:cNvSpPr txBox="1"/>
            <p:nvPr/>
          </p:nvSpPr>
          <p:spPr>
            <a:xfrm rot="16200000">
              <a:off x="3049496" y="2770613"/>
              <a:ext cx="896399" cy="307777"/>
            </a:xfrm>
            <a:prstGeom prst="rect">
              <a:avLst/>
            </a:prstGeom>
            <a:noFill/>
          </p:spPr>
          <p:txBody>
            <a:bodyPr wrap="none" rtlCol="0">
              <a:spAutoFit/>
            </a:bodyPr>
            <a:lstStyle/>
            <a:p>
              <a:r>
                <a:rPr lang="en-US" sz="1400" b="1" dirty="0">
                  <a:solidFill>
                    <a:srgbClr val="0E83E3"/>
                  </a:solidFill>
                </a:rPr>
                <a:t>DDR4-old</a:t>
              </a:r>
            </a:p>
          </p:txBody>
        </p:sp>
        <p:sp>
          <p:nvSpPr>
            <p:cNvPr id="39" name="TextBox 38">
              <a:extLst>
                <a:ext uri="{FF2B5EF4-FFF2-40B4-BE49-F238E27FC236}">
                  <a16:creationId xmlns:a16="http://schemas.microsoft.com/office/drawing/2014/main" id="{D6D76C6D-1693-9C4F-9558-B41F74E1F877}"/>
                </a:ext>
              </a:extLst>
            </p:cNvPr>
            <p:cNvSpPr txBox="1"/>
            <p:nvPr/>
          </p:nvSpPr>
          <p:spPr>
            <a:xfrm rot="16200000">
              <a:off x="3226354" y="2711297"/>
              <a:ext cx="1003801" cy="307777"/>
            </a:xfrm>
            <a:prstGeom prst="rect">
              <a:avLst/>
            </a:prstGeom>
            <a:noFill/>
          </p:spPr>
          <p:txBody>
            <a:bodyPr wrap="none" rtlCol="0">
              <a:spAutoFit/>
            </a:bodyPr>
            <a:lstStyle/>
            <a:p>
              <a:r>
                <a:rPr lang="en-US" sz="1400" b="1" dirty="0">
                  <a:solidFill>
                    <a:srgbClr val="D8302E"/>
                  </a:solidFill>
                </a:rPr>
                <a:t>LPDDR4-1x</a:t>
              </a:r>
            </a:p>
          </p:txBody>
        </p:sp>
        <p:sp>
          <p:nvSpPr>
            <p:cNvPr id="40" name="TextBox 39">
              <a:extLst>
                <a:ext uri="{FF2B5EF4-FFF2-40B4-BE49-F238E27FC236}">
                  <a16:creationId xmlns:a16="http://schemas.microsoft.com/office/drawing/2014/main" id="{29BE9EDD-8733-7F4B-BC00-E2FFBB83AC95}"/>
                </a:ext>
              </a:extLst>
            </p:cNvPr>
            <p:cNvSpPr txBox="1"/>
            <p:nvPr/>
          </p:nvSpPr>
          <p:spPr>
            <a:xfrm rot="16200000">
              <a:off x="3696994" y="2731103"/>
              <a:ext cx="977255" cy="307777"/>
            </a:xfrm>
            <a:prstGeom prst="rect">
              <a:avLst/>
            </a:prstGeom>
            <a:noFill/>
          </p:spPr>
          <p:txBody>
            <a:bodyPr wrap="none" rtlCol="0">
              <a:spAutoFit/>
            </a:bodyPr>
            <a:lstStyle/>
            <a:p>
              <a:r>
                <a:rPr lang="en-US" sz="1400" b="1" dirty="0">
                  <a:solidFill>
                    <a:srgbClr val="FFCC6E"/>
                  </a:solidFill>
                </a:rPr>
                <a:t>DDR4-new</a:t>
              </a:r>
            </a:p>
          </p:txBody>
        </p:sp>
        <p:sp>
          <p:nvSpPr>
            <p:cNvPr id="41" name="TextBox 40">
              <a:extLst>
                <a:ext uri="{FF2B5EF4-FFF2-40B4-BE49-F238E27FC236}">
                  <a16:creationId xmlns:a16="http://schemas.microsoft.com/office/drawing/2014/main" id="{7FC611FE-951B-724F-9511-D1178045FE22}"/>
                </a:ext>
              </a:extLst>
            </p:cNvPr>
            <p:cNvSpPr txBox="1"/>
            <p:nvPr/>
          </p:nvSpPr>
          <p:spPr>
            <a:xfrm rot="16200000">
              <a:off x="4132802" y="2716396"/>
              <a:ext cx="1007007" cy="307777"/>
            </a:xfrm>
            <a:prstGeom prst="rect">
              <a:avLst/>
            </a:prstGeom>
            <a:noFill/>
          </p:spPr>
          <p:txBody>
            <a:bodyPr wrap="none" rtlCol="0">
              <a:spAutoFit/>
            </a:bodyPr>
            <a:lstStyle/>
            <a:p>
              <a:r>
                <a:rPr lang="en-US" sz="1400" b="1" dirty="0">
                  <a:solidFill>
                    <a:srgbClr val="E26F55"/>
                  </a:solidFill>
                </a:rPr>
                <a:t>LPDDR4-1y</a:t>
              </a:r>
            </a:p>
          </p:txBody>
        </p:sp>
      </p:grpSp>
      <p:grpSp>
        <p:nvGrpSpPr>
          <p:cNvPr id="42" name="Group 41">
            <a:extLst>
              <a:ext uri="{FF2B5EF4-FFF2-40B4-BE49-F238E27FC236}">
                <a16:creationId xmlns:a16="http://schemas.microsoft.com/office/drawing/2014/main" id="{E4173D79-AC2C-7C4E-8E71-BEDF3B6916E2}"/>
              </a:ext>
            </a:extLst>
          </p:cNvPr>
          <p:cNvGrpSpPr/>
          <p:nvPr/>
        </p:nvGrpSpPr>
        <p:grpSpPr>
          <a:xfrm>
            <a:off x="6129502" y="2643406"/>
            <a:ext cx="1140714" cy="2589644"/>
            <a:chOff x="6129502" y="2643406"/>
            <a:chExt cx="1140714" cy="2589644"/>
          </a:xfrm>
        </p:grpSpPr>
        <p:sp>
          <p:nvSpPr>
            <p:cNvPr id="43" name="TextBox 42">
              <a:extLst>
                <a:ext uri="{FF2B5EF4-FFF2-40B4-BE49-F238E27FC236}">
                  <a16:creationId xmlns:a16="http://schemas.microsoft.com/office/drawing/2014/main" id="{EA812E49-D322-7743-A920-6E6AE55B6DFA}"/>
                </a:ext>
              </a:extLst>
            </p:cNvPr>
            <p:cNvSpPr txBox="1"/>
            <p:nvPr/>
          </p:nvSpPr>
          <p:spPr>
            <a:xfrm>
              <a:off x="6129502" y="2643406"/>
              <a:ext cx="570605" cy="307777"/>
            </a:xfrm>
            <a:prstGeom prst="rect">
              <a:avLst/>
            </a:prstGeom>
            <a:noFill/>
          </p:spPr>
          <p:txBody>
            <a:bodyPr wrap="none" rtlCol="0">
              <a:spAutoFit/>
            </a:bodyPr>
            <a:lstStyle/>
            <a:p>
              <a:r>
                <a:rPr lang="en-US" sz="1400" dirty="0">
                  <a:ln>
                    <a:solidFill>
                      <a:schemeClr val="tx1"/>
                    </a:solidFill>
                  </a:ln>
                </a:rPr>
                <a:t>PARA</a:t>
              </a:r>
            </a:p>
          </p:txBody>
        </p:sp>
        <p:sp>
          <p:nvSpPr>
            <p:cNvPr id="44" name="TextBox 43">
              <a:extLst>
                <a:ext uri="{FF2B5EF4-FFF2-40B4-BE49-F238E27FC236}">
                  <a16:creationId xmlns:a16="http://schemas.microsoft.com/office/drawing/2014/main" id="{5A160D3E-4923-D947-AF57-4FBB7DB52D06}"/>
                </a:ext>
              </a:extLst>
            </p:cNvPr>
            <p:cNvSpPr txBox="1"/>
            <p:nvPr/>
          </p:nvSpPr>
          <p:spPr>
            <a:xfrm>
              <a:off x="6699611" y="4925273"/>
              <a:ext cx="570605" cy="307777"/>
            </a:xfrm>
            <a:prstGeom prst="rect">
              <a:avLst/>
            </a:prstGeom>
            <a:noFill/>
          </p:spPr>
          <p:txBody>
            <a:bodyPr wrap="none" rtlCol="0">
              <a:spAutoFit/>
            </a:bodyPr>
            <a:lstStyle/>
            <a:p>
              <a:r>
                <a:rPr lang="en-US" sz="1400" dirty="0">
                  <a:ln>
                    <a:solidFill>
                      <a:schemeClr val="tx1"/>
                    </a:solidFill>
                  </a:ln>
                </a:rPr>
                <a:t>PARA</a:t>
              </a:r>
            </a:p>
          </p:txBody>
        </p:sp>
      </p:grpSp>
      <p:grpSp>
        <p:nvGrpSpPr>
          <p:cNvPr id="45" name="Group 44">
            <a:extLst>
              <a:ext uri="{FF2B5EF4-FFF2-40B4-BE49-F238E27FC236}">
                <a16:creationId xmlns:a16="http://schemas.microsoft.com/office/drawing/2014/main" id="{6ED24C95-CE09-C94E-AB7F-7C711028644B}"/>
              </a:ext>
            </a:extLst>
          </p:cNvPr>
          <p:cNvGrpSpPr/>
          <p:nvPr/>
        </p:nvGrpSpPr>
        <p:grpSpPr>
          <a:xfrm>
            <a:off x="5008422" y="2034767"/>
            <a:ext cx="2864649" cy="2467033"/>
            <a:chOff x="5008422" y="2034767"/>
            <a:chExt cx="2864649" cy="2467033"/>
          </a:xfrm>
        </p:grpSpPr>
        <p:sp>
          <p:nvSpPr>
            <p:cNvPr id="46" name="TextBox 45">
              <a:extLst>
                <a:ext uri="{FF2B5EF4-FFF2-40B4-BE49-F238E27FC236}">
                  <a16:creationId xmlns:a16="http://schemas.microsoft.com/office/drawing/2014/main" id="{FB5E4A39-AA2B-0142-AC77-BB66BF6CB07E}"/>
                </a:ext>
              </a:extLst>
            </p:cNvPr>
            <p:cNvSpPr txBox="1"/>
            <p:nvPr/>
          </p:nvSpPr>
          <p:spPr>
            <a:xfrm>
              <a:off x="5008422" y="2034767"/>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sp>
          <p:nvSpPr>
            <p:cNvPr id="47" name="TextBox 46">
              <a:extLst>
                <a:ext uri="{FF2B5EF4-FFF2-40B4-BE49-F238E27FC236}">
                  <a16:creationId xmlns:a16="http://schemas.microsoft.com/office/drawing/2014/main" id="{18008573-31A8-F148-8381-B1721662ADA3}"/>
                </a:ext>
              </a:extLst>
            </p:cNvPr>
            <p:cNvSpPr txBox="1"/>
            <p:nvPr/>
          </p:nvSpPr>
          <p:spPr>
            <a:xfrm>
              <a:off x="6803547" y="4194023"/>
              <a:ext cx="1069524" cy="307777"/>
            </a:xfrm>
            <a:prstGeom prst="rect">
              <a:avLst/>
            </a:prstGeom>
            <a:noFill/>
          </p:spPr>
          <p:txBody>
            <a:bodyPr wrap="none" rtlCol="0">
              <a:spAutoFit/>
            </a:bodyPr>
            <a:lstStyle/>
            <a:p>
              <a:r>
                <a:rPr lang="en-US" sz="1400" dirty="0" err="1">
                  <a:ln>
                    <a:solidFill>
                      <a:srgbClr val="555455"/>
                    </a:solidFill>
                  </a:ln>
                  <a:solidFill>
                    <a:srgbClr val="555455"/>
                  </a:solidFill>
                </a:rPr>
                <a:t>TWiCe</a:t>
              </a:r>
              <a:r>
                <a:rPr lang="en-US" sz="1400" dirty="0">
                  <a:ln>
                    <a:solidFill>
                      <a:srgbClr val="555455"/>
                    </a:solidFill>
                  </a:ln>
                  <a:solidFill>
                    <a:srgbClr val="555455"/>
                  </a:solidFill>
                </a:rPr>
                <a:t>-ideal</a:t>
              </a:r>
            </a:p>
          </p:txBody>
        </p:sp>
      </p:grpSp>
      <p:grpSp>
        <p:nvGrpSpPr>
          <p:cNvPr id="48" name="Group 47">
            <a:extLst>
              <a:ext uri="{FF2B5EF4-FFF2-40B4-BE49-F238E27FC236}">
                <a16:creationId xmlns:a16="http://schemas.microsoft.com/office/drawing/2014/main" id="{D078D457-A2C4-AC4E-9E07-75058D2B95B7}"/>
              </a:ext>
            </a:extLst>
          </p:cNvPr>
          <p:cNvGrpSpPr/>
          <p:nvPr/>
        </p:nvGrpSpPr>
        <p:grpSpPr>
          <a:xfrm>
            <a:off x="7368064" y="1880878"/>
            <a:ext cx="1196038" cy="2109417"/>
            <a:chOff x="7368064" y="1880878"/>
            <a:chExt cx="1196038" cy="2109417"/>
          </a:xfrm>
        </p:grpSpPr>
        <p:sp>
          <p:nvSpPr>
            <p:cNvPr id="49" name="TextBox 48">
              <a:extLst>
                <a:ext uri="{FF2B5EF4-FFF2-40B4-BE49-F238E27FC236}">
                  <a16:creationId xmlns:a16="http://schemas.microsoft.com/office/drawing/2014/main" id="{9B385014-529D-504A-8F94-40BB8352FE55}"/>
                </a:ext>
              </a:extLst>
            </p:cNvPr>
            <p:cNvSpPr txBox="1"/>
            <p:nvPr/>
          </p:nvSpPr>
          <p:spPr>
            <a:xfrm>
              <a:off x="7368064" y="188087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sp>
          <p:nvSpPr>
            <p:cNvPr id="50" name="TextBox 49">
              <a:extLst>
                <a:ext uri="{FF2B5EF4-FFF2-40B4-BE49-F238E27FC236}">
                  <a16:creationId xmlns:a16="http://schemas.microsoft.com/office/drawing/2014/main" id="{3B930DC9-9AE9-5F49-B640-55B78CD0ABA0}"/>
                </a:ext>
              </a:extLst>
            </p:cNvPr>
            <p:cNvSpPr txBox="1"/>
            <p:nvPr/>
          </p:nvSpPr>
          <p:spPr>
            <a:xfrm>
              <a:off x="8021966" y="3682518"/>
              <a:ext cx="542136" cy="307777"/>
            </a:xfrm>
            <a:prstGeom prst="rect">
              <a:avLst/>
            </a:prstGeom>
            <a:noFill/>
          </p:spPr>
          <p:txBody>
            <a:bodyPr wrap="none" rtlCol="0">
              <a:spAutoFit/>
            </a:bodyPr>
            <a:lstStyle/>
            <a:p>
              <a:r>
                <a:rPr lang="en-US" sz="1400" dirty="0">
                  <a:ln>
                    <a:solidFill>
                      <a:srgbClr val="66A105"/>
                    </a:solidFill>
                  </a:ln>
                  <a:solidFill>
                    <a:srgbClr val="66A105"/>
                  </a:solidFill>
                </a:rPr>
                <a:t>Ideal</a:t>
              </a:r>
              <a:endParaRPr lang="en-US" dirty="0">
                <a:ln>
                  <a:solidFill>
                    <a:srgbClr val="66A105"/>
                  </a:solidFill>
                </a:ln>
                <a:solidFill>
                  <a:srgbClr val="66A105"/>
                </a:solidFill>
              </a:endParaRPr>
            </a:p>
          </p:txBody>
        </p:sp>
      </p:grpSp>
      <p:pic>
        <p:nvPicPr>
          <p:cNvPr id="51" name="Picture 50">
            <a:extLst>
              <a:ext uri="{FF2B5EF4-FFF2-40B4-BE49-F238E27FC236}">
                <a16:creationId xmlns:a16="http://schemas.microsoft.com/office/drawing/2014/main" id="{B5B8078B-E173-FD48-BDB7-46E0D9E4B992}"/>
              </a:ext>
            </a:extLst>
          </p:cNvPr>
          <p:cNvPicPr>
            <a:picLocks noChangeAspect="1"/>
          </p:cNvPicPr>
          <p:nvPr/>
        </p:nvPicPr>
        <p:blipFill>
          <a:blip r:embed="rId6"/>
          <a:stretch>
            <a:fillRect/>
          </a:stretch>
        </p:blipFill>
        <p:spPr>
          <a:xfrm>
            <a:off x="1402288" y="900754"/>
            <a:ext cx="7173209" cy="276711"/>
          </a:xfrm>
          <a:prstGeom prst="rect">
            <a:avLst/>
          </a:prstGeom>
        </p:spPr>
      </p:pic>
      <p:sp>
        <p:nvSpPr>
          <p:cNvPr id="52" name="TextBox 51">
            <a:extLst>
              <a:ext uri="{FF2B5EF4-FFF2-40B4-BE49-F238E27FC236}">
                <a16:creationId xmlns:a16="http://schemas.microsoft.com/office/drawing/2014/main" id="{89108B00-30B7-8C45-9C04-30A4192E0314}"/>
              </a:ext>
            </a:extLst>
          </p:cNvPr>
          <p:cNvSpPr txBox="1"/>
          <p:nvPr/>
        </p:nvSpPr>
        <p:spPr>
          <a:xfrm>
            <a:off x="183171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5</a:t>
            </a:r>
          </a:p>
        </p:txBody>
      </p:sp>
      <p:sp>
        <p:nvSpPr>
          <p:cNvPr id="53" name="TextBox 52">
            <a:extLst>
              <a:ext uri="{FF2B5EF4-FFF2-40B4-BE49-F238E27FC236}">
                <a16:creationId xmlns:a16="http://schemas.microsoft.com/office/drawing/2014/main" id="{C2204592-CC16-3C48-BEDB-DE9765DAC500}"/>
              </a:ext>
            </a:extLst>
          </p:cNvPr>
          <p:cNvSpPr txBox="1"/>
          <p:nvPr/>
        </p:nvSpPr>
        <p:spPr>
          <a:xfrm>
            <a:off x="3834162"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4</a:t>
            </a:r>
          </a:p>
        </p:txBody>
      </p:sp>
      <p:sp>
        <p:nvSpPr>
          <p:cNvPr id="54" name="TextBox 53">
            <a:extLst>
              <a:ext uri="{FF2B5EF4-FFF2-40B4-BE49-F238E27FC236}">
                <a16:creationId xmlns:a16="http://schemas.microsoft.com/office/drawing/2014/main" id="{71639709-34EF-E049-AE4A-BF6114EA906B}"/>
              </a:ext>
            </a:extLst>
          </p:cNvPr>
          <p:cNvSpPr txBox="1"/>
          <p:nvPr/>
        </p:nvSpPr>
        <p:spPr>
          <a:xfrm>
            <a:off x="5851866"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3</a:t>
            </a:r>
          </a:p>
        </p:txBody>
      </p:sp>
      <p:sp>
        <p:nvSpPr>
          <p:cNvPr id="55" name="TextBox 54">
            <a:extLst>
              <a:ext uri="{FF2B5EF4-FFF2-40B4-BE49-F238E27FC236}">
                <a16:creationId xmlns:a16="http://schemas.microsoft.com/office/drawing/2014/main" id="{31AF00C0-ADDB-7341-9271-1A8A0B5AE7D6}"/>
              </a:ext>
            </a:extLst>
          </p:cNvPr>
          <p:cNvSpPr txBox="1"/>
          <p:nvPr/>
        </p:nvSpPr>
        <p:spPr>
          <a:xfrm>
            <a:off x="7910200" y="3314732"/>
            <a:ext cx="487634" cy="338554"/>
          </a:xfrm>
          <a:prstGeom prst="rect">
            <a:avLst/>
          </a:prstGeom>
          <a:noFill/>
        </p:spPr>
        <p:txBody>
          <a:bodyPr wrap="none" rtlCol="0">
            <a:spAutoFit/>
          </a:bodyPr>
          <a:lstStyle/>
          <a:p>
            <a:r>
              <a:rPr lang="en-US" sz="1600" dirty="0">
                <a:latin typeface="Cambria" panose="02040503050406030204" pitchFamily="18" charset="0"/>
              </a:rPr>
              <a:t>10</a:t>
            </a:r>
            <a:r>
              <a:rPr lang="en-US" sz="1600" baseline="30000" dirty="0">
                <a:latin typeface="Cambria" panose="02040503050406030204" pitchFamily="18" charset="0"/>
              </a:rPr>
              <a:t>2</a:t>
            </a:r>
          </a:p>
        </p:txBody>
      </p:sp>
      <p:sp>
        <p:nvSpPr>
          <p:cNvPr id="56" name="Rectangle 55">
            <a:extLst>
              <a:ext uri="{FF2B5EF4-FFF2-40B4-BE49-F238E27FC236}">
                <a16:creationId xmlns:a16="http://schemas.microsoft.com/office/drawing/2014/main" id="{2674EA68-9804-524C-B8A0-1C19B92EB4D8}"/>
              </a:ext>
            </a:extLst>
          </p:cNvPr>
          <p:cNvSpPr/>
          <p:nvPr/>
        </p:nvSpPr>
        <p:spPr>
          <a:xfrm>
            <a:off x="0" y="703241"/>
            <a:ext cx="9144000" cy="286964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BBDB00A-A93B-4F43-8081-C51E12C18172}"/>
              </a:ext>
            </a:extLst>
          </p:cNvPr>
          <p:cNvSpPr txBox="1"/>
          <p:nvPr/>
        </p:nvSpPr>
        <p:spPr>
          <a:xfrm>
            <a:off x="263172" y="1341625"/>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charset="0"/>
              <a:ea typeface="Cambria" charset="0"/>
              <a:cs typeface="Cambria" charset="0"/>
            </a:endParaRPr>
          </a:p>
          <a:p>
            <a:pPr algn="ctr"/>
            <a:r>
              <a:rPr lang="en-US" sz="2800" b="1" dirty="0">
                <a:latin typeface="LinLibertineTI"/>
              </a:rPr>
              <a:t>The ideal refresh-based mitigation mechanism </a:t>
            </a:r>
          </a:p>
          <a:p>
            <a:pPr algn="ctr"/>
            <a:r>
              <a:rPr lang="en-US" sz="2800" b="1" dirty="0">
                <a:latin typeface="LinLibertineTI"/>
              </a:rPr>
              <a:t>is significantly better than any existing mechanism </a:t>
            </a:r>
          </a:p>
          <a:p>
            <a:pPr algn="ctr"/>
            <a:r>
              <a:rPr lang="en-US" sz="2800" b="1" dirty="0">
                <a:latin typeface="LinLibertineTI"/>
              </a:rPr>
              <a:t>as </a:t>
            </a:r>
            <a:r>
              <a:rPr lang="en-US" sz="2800" b="1" dirty="0" err="1">
                <a:solidFill>
                  <a:schemeClr val="accent5">
                    <a:lumMod val="75000"/>
                  </a:schemeClr>
                </a:solidFill>
                <a:latin typeface="LinLibertineTI"/>
              </a:rPr>
              <a:t>HC</a:t>
            </a:r>
            <a:r>
              <a:rPr lang="en-US" sz="2800" b="1" baseline="-25000" dirty="0" err="1">
                <a:solidFill>
                  <a:schemeClr val="accent5">
                    <a:lumMod val="75000"/>
                  </a:schemeClr>
                </a:solidFill>
                <a:latin typeface="LinLibertineTI"/>
              </a:rPr>
              <a:t>first</a:t>
            </a:r>
            <a:r>
              <a:rPr lang="en-US" sz="2800" b="1" dirty="0">
                <a:solidFill>
                  <a:schemeClr val="accent5">
                    <a:lumMod val="75000"/>
                  </a:schemeClr>
                </a:solidFill>
                <a:latin typeface="LinLibertineTI"/>
              </a:rPr>
              <a:t> reduces below 1024</a:t>
            </a:r>
          </a:p>
          <a:p>
            <a:pPr algn="ctr"/>
            <a:endParaRPr lang="en-US" sz="1000" b="1" dirty="0">
              <a:latin typeface="Cambria" charset="0"/>
              <a:ea typeface="Cambria" charset="0"/>
              <a:cs typeface="Cambria" charset="0"/>
            </a:endParaRPr>
          </a:p>
        </p:txBody>
      </p:sp>
      <p:sp>
        <p:nvSpPr>
          <p:cNvPr id="58" name="Title 1">
            <a:extLst>
              <a:ext uri="{FF2B5EF4-FFF2-40B4-BE49-F238E27FC236}">
                <a16:creationId xmlns:a16="http://schemas.microsoft.com/office/drawing/2014/main" id="{CBC883BE-6F2F-5B4E-9140-7BE5AFA3BB45}"/>
              </a:ext>
            </a:extLst>
          </p:cNvPr>
          <p:cNvSpPr>
            <a:spLocks noGrp="1"/>
          </p:cNvSpPr>
          <p:nvPr>
            <p:ph type="title"/>
          </p:nvPr>
        </p:nvSpPr>
        <p:spPr>
          <a:xfrm>
            <a:off x="75991" y="73723"/>
            <a:ext cx="8987622" cy="740193"/>
          </a:xfrm>
        </p:spPr>
        <p:txBody>
          <a:bodyPr/>
          <a:lstStyle/>
          <a:p>
            <a:r>
              <a:rPr lang="en-US" sz="4000" b="1" dirty="0"/>
              <a:t>Mitigation Mechanism Evaluation</a:t>
            </a:r>
          </a:p>
        </p:txBody>
      </p:sp>
      <p:sp>
        <p:nvSpPr>
          <p:cNvPr id="60" name="Rectangle 59">
            <a:extLst>
              <a:ext uri="{FF2B5EF4-FFF2-40B4-BE49-F238E27FC236}">
                <a16:creationId xmlns:a16="http://schemas.microsoft.com/office/drawing/2014/main" id="{8C49378C-260F-0E40-99B5-9092BB2C5A16}"/>
              </a:ext>
            </a:extLst>
          </p:cNvPr>
          <p:cNvSpPr/>
          <p:nvPr/>
        </p:nvSpPr>
        <p:spPr>
          <a:xfrm>
            <a:off x="0" y="3606162"/>
            <a:ext cx="9144000" cy="286964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75F6DB4-4897-9144-9AB9-864C8DD7037C}"/>
              </a:ext>
            </a:extLst>
          </p:cNvPr>
          <p:cNvSpPr txBox="1"/>
          <p:nvPr/>
        </p:nvSpPr>
        <p:spPr>
          <a:xfrm>
            <a:off x="235383" y="3907714"/>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00" b="1" dirty="0">
              <a:latin typeface="Cambria" charset="0"/>
              <a:ea typeface="Cambria" charset="0"/>
              <a:cs typeface="Cambria" charset="0"/>
            </a:endParaRPr>
          </a:p>
          <a:p>
            <a:pPr algn="ctr"/>
            <a:r>
              <a:rPr lang="en-US" sz="2800" b="1" dirty="0">
                <a:latin typeface="LinLibertineTI"/>
              </a:rPr>
              <a:t>This indicates </a:t>
            </a:r>
            <a:r>
              <a:rPr lang="en-US" sz="2800" b="1" dirty="0">
                <a:solidFill>
                  <a:schemeClr val="accent5">
                    <a:lumMod val="75000"/>
                  </a:schemeClr>
                </a:solidFill>
                <a:latin typeface="LinLibertineTI"/>
              </a:rPr>
              <a:t>significant opportunity </a:t>
            </a:r>
            <a:r>
              <a:rPr lang="en-US" sz="2800" b="1" dirty="0">
                <a:latin typeface="LinLibertineTI"/>
              </a:rPr>
              <a:t>for developing </a:t>
            </a:r>
          </a:p>
          <a:p>
            <a:pPr algn="ctr"/>
            <a:r>
              <a:rPr lang="en-US" sz="2800" b="1" dirty="0">
                <a:latin typeface="LinLibertineTI"/>
              </a:rPr>
              <a:t>a </a:t>
            </a:r>
            <a:r>
              <a:rPr lang="en-US" sz="2800" b="1" dirty="0" err="1">
                <a:latin typeface="LinLibertineTI"/>
              </a:rPr>
              <a:t>RowHammer</a:t>
            </a:r>
            <a:r>
              <a:rPr lang="en-US" sz="2800" b="1" dirty="0">
                <a:latin typeface="LinLibertineTI"/>
              </a:rPr>
              <a:t> solution with low performance overhead that also scales to low </a:t>
            </a:r>
            <a:r>
              <a:rPr lang="en-US" sz="2800" b="1" dirty="0" err="1">
                <a:latin typeface="LinLibertineTI"/>
              </a:rPr>
              <a:t>HC</a:t>
            </a:r>
            <a:r>
              <a:rPr lang="en-US" sz="2800" b="1" baseline="-25000" dirty="0" err="1">
                <a:latin typeface="LinLibertineTI"/>
              </a:rPr>
              <a:t>first</a:t>
            </a:r>
            <a:r>
              <a:rPr lang="en-US" sz="2800" b="1" dirty="0">
                <a:latin typeface="LinLibertineTI"/>
              </a:rPr>
              <a:t> values</a:t>
            </a:r>
          </a:p>
          <a:p>
            <a:pPr algn="ctr"/>
            <a:endParaRPr lang="en-US" sz="1000" b="1" dirty="0">
              <a:latin typeface="Cambria" charset="0"/>
              <a:ea typeface="Cambria" charset="0"/>
              <a:cs typeface="Cambria" charset="0"/>
            </a:endParaRPr>
          </a:p>
        </p:txBody>
      </p:sp>
    </p:spTree>
    <p:extLst>
      <p:ext uri="{BB962C8B-B14F-4D97-AF65-F5344CB8AC3E}">
        <p14:creationId xmlns:p14="http://schemas.microsoft.com/office/powerpoint/2010/main" val="7907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a:t>
            </a:r>
            <a:r>
              <a:rPr lang="en-US" b="1" dirty="0" err="1"/>
              <a:t>RowHammer</a:t>
            </a:r>
            <a:endParaRPr lang="en-US" b="1" dirty="0"/>
          </a:p>
        </p:txBody>
      </p:sp>
      <p:cxnSp>
        <p:nvCxnSpPr>
          <p:cNvPr id="8" name="Straight Connector 7">
            <a:extLst>
              <a:ext uri="{FF2B5EF4-FFF2-40B4-BE49-F238E27FC236}">
                <a16:creationId xmlns:a16="http://schemas.microsoft.com/office/drawing/2014/main" id="{1DCA4950-2A9C-4D6F-96E5-02568678B6B7}"/>
              </a:ext>
            </a:extLst>
          </p:cNvPr>
          <p:cNvCxnSpPr>
            <a:cxnSpLocks/>
          </p:cNvCxnSpPr>
          <p:nvPr/>
        </p:nvCxnSpPr>
        <p:spPr>
          <a:xfrm>
            <a:off x="1885274" y="1223493"/>
            <a:ext cx="0" cy="1803042"/>
          </a:xfrm>
          <a:prstGeom prst="line">
            <a:avLst/>
          </a:prstGeom>
          <a:ln w="762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2" name="Content Placeholder 2">
            <a:extLst>
              <a:ext uri="{FF2B5EF4-FFF2-40B4-BE49-F238E27FC236}">
                <a16:creationId xmlns:a16="http://schemas.microsoft.com/office/drawing/2014/main" id="{F1623ADA-F637-4EA2-AC2E-D10945101CB1}"/>
              </a:ext>
            </a:extLst>
          </p:cNvPr>
          <p:cNvSpPr txBox="1">
            <a:spLocks/>
          </p:cNvSpPr>
          <p:nvPr/>
        </p:nvSpPr>
        <p:spPr>
          <a:xfrm>
            <a:off x="-2964" y="1583822"/>
            <a:ext cx="1684815"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i="1" dirty="0"/>
              <a:t>DDR3</a:t>
            </a:r>
            <a:endParaRPr lang="en-US" sz="3200" b="1" i="1" dirty="0"/>
          </a:p>
        </p:txBody>
      </p:sp>
      <p:sp>
        <p:nvSpPr>
          <p:cNvPr id="53" name="Content Placeholder 2">
            <a:extLst>
              <a:ext uri="{FF2B5EF4-FFF2-40B4-BE49-F238E27FC236}">
                <a16:creationId xmlns:a16="http://schemas.microsoft.com/office/drawing/2014/main" id="{562444C5-F033-4C38-9DC8-01E3224DABF2}"/>
              </a:ext>
            </a:extLst>
          </p:cNvPr>
          <p:cNvSpPr txBox="1">
            <a:spLocks/>
          </p:cNvSpPr>
          <p:nvPr/>
        </p:nvSpPr>
        <p:spPr>
          <a:xfrm>
            <a:off x="-2964" y="3081270"/>
            <a:ext cx="1684815"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i="1" dirty="0"/>
              <a:t>DDR4</a:t>
            </a:r>
            <a:endParaRPr lang="en-US" sz="3200" b="1" i="1" dirty="0"/>
          </a:p>
        </p:txBody>
      </p:sp>
      <p:sp>
        <p:nvSpPr>
          <p:cNvPr id="55" name="Content Placeholder 2">
            <a:extLst>
              <a:ext uri="{FF2B5EF4-FFF2-40B4-BE49-F238E27FC236}">
                <a16:creationId xmlns:a16="http://schemas.microsoft.com/office/drawing/2014/main" id="{9711ABED-49D5-42DF-A490-DDB4DC8F0008}"/>
              </a:ext>
            </a:extLst>
          </p:cNvPr>
          <p:cNvSpPr txBox="1">
            <a:spLocks/>
          </p:cNvSpPr>
          <p:nvPr/>
        </p:nvSpPr>
        <p:spPr>
          <a:xfrm>
            <a:off x="-2964" y="4578718"/>
            <a:ext cx="1684815"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i="1" dirty="0"/>
              <a:t>LPDDR4</a:t>
            </a:r>
            <a:endParaRPr lang="en-US" sz="3200" b="1" i="1" dirty="0"/>
          </a:p>
        </p:txBody>
      </p:sp>
      <p:sp>
        <p:nvSpPr>
          <p:cNvPr id="56" name="Content Placeholder 2">
            <a:extLst>
              <a:ext uri="{FF2B5EF4-FFF2-40B4-BE49-F238E27FC236}">
                <a16:creationId xmlns:a16="http://schemas.microsoft.com/office/drawing/2014/main" id="{52855329-53CF-4BD9-B3C5-69CEFDBFABB1}"/>
              </a:ext>
            </a:extLst>
          </p:cNvPr>
          <p:cNvSpPr txBox="1">
            <a:spLocks/>
          </p:cNvSpPr>
          <p:nvPr/>
        </p:nvSpPr>
        <p:spPr>
          <a:xfrm>
            <a:off x="2348915" y="5295055"/>
            <a:ext cx="5970836"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2020</a:t>
            </a:r>
            <a:r>
              <a:rPr lang="en-US" sz="3200" b="1" dirty="0"/>
              <a:t> - </a:t>
            </a:r>
            <a:r>
              <a:rPr lang="en-US" sz="3200" dirty="0"/>
              <a:t>Our Work</a:t>
            </a:r>
          </a:p>
        </p:txBody>
      </p:sp>
      <p:sp>
        <p:nvSpPr>
          <p:cNvPr id="57" name="Content Placeholder 2">
            <a:extLst>
              <a:ext uri="{FF2B5EF4-FFF2-40B4-BE49-F238E27FC236}">
                <a16:creationId xmlns:a16="http://schemas.microsoft.com/office/drawing/2014/main" id="{39BCC77F-6B18-4B04-94DB-1B6891CEACAD}"/>
              </a:ext>
            </a:extLst>
          </p:cNvPr>
          <p:cNvSpPr txBox="1">
            <a:spLocks/>
          </p:cNvSpPr>
          <p:nvPr/>
        </p:nvSpPr>
        <p:spPr>
          <a:xfrm>
            <a:off x="2348914" y="969312"/>
            <a:ext cx="6714693"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2014 -</a:t>
            </a:r>
            <a:r>
              <a:rPr lang="en-US" sz="3200" dirty="0"/>
              <a:t> First </a:t>
            </a:r>
            <a:r>
              <a:rPr lang="en-US" sz="3200" dirty="0" err="1"/>
              <a:t>RowHammer</a:t>
            </a:r>
            <a:r>
              <a:rPr lang="en-US" sz="3200" dirty="0"/>
              <a:t> publication</a:t>
            </a:r>
          </a:p>
        </p:txBody>
      </p:sp>
      <p:sp>
        <p:nvSpPr>
          <p:cNvPr id="58" name="Content Placeholder 2">
            <a:extLst>
              <a:ext uri="{FF2B5EF4-FFF2-40B4-BE49-F238E27FC236}">
                <a16:creationId xmlns:a16="http://schemas.microsoft.com/office/drawing/2014/main" id="{13B1E162-202C-4EC2-A2FF-964393E54111}"/>
              </a:ext>
            </a:extLst>
          </p:cNvPr>
          <p:cNvSpPr txBox="1">
            <a:spLocks/>
          </p:cNvSpPr>
          <p:nvPr/>
        </p:nvSpPr>
        <p:spPr>
          <a:xfrm>
            <a:off x="2348914" y="2824928"/>
            <a:ext cx="6714693" cy="61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a:t>
            </a:r>
            <a:endParaRPr lang="en-US" sz="3200" dirty="0"/>
          </a:p>
        </p:txBody>
      </p:sp>
      <p:cxnSp>
        <p:nvCxnSpPr>
          <p:cNvPr id="60" name="Straight Connector 59">
            <a:extLst>
              <a:ext uri="{FF2B5EF4-FFF2-40B4-BE49-F238E27FC236}">
                <a16:creationId xmlns:a16="http://schemas.microsoft.com/office/drawing/2014/main" id="{6DB27763-46F5-4C18-925B-E93DF1407DE8}"/>
              </a:ext>
            </a:extLst>
          </p:cNvPr>
          <p:cNvCxnSpPr>
            <a:cxnSpLocks/>
          </p:cNvCxnSpPr>
          <p:nvPr/>
        </p:nvCxnSpPr>
        <p:spPr>
          <a:xfrm>
            <a:off x="1885274" y="2998218"/>
            <a:ext cx="0" cy="2533258"/>
          </a:xfrm>
          <a:prstGeom prst="line">
            <a:avLst/>
          </a:prstGeom>
          <a:ln w="762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157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8B5402-AD3D-C543-9CA5-52F2AA233B3A}"/>
              </a:ext>
            </a:extLst>
          </p:cNvPr>
          <p:cNvGrpSpPr/>
          <p:nvPr/>
        </p:nvGrpSpPr>
        <p:grpSpPr>
          <a:xfrm>
            <a:off x="284223" y="1491199"/>
            <a:ext cx="8596008" cy="3971302"/>
            <a:chOff x="284223" y="1491199"/>
            <a:chExt cx="8596008" cy="3971302"/>
          </a:xfrm>
        </p:grpSpPr>
        <p:sp>
          <p:nvSpPr>
            <p:cNvPr id="3" name="Rounded Rectangle 2">
              <a:extLst>
                <a:ext uri="{FF2B5EF4-FFF2-40B4-BE49-F238E27FC236}">
                  <a16:creationId xmlns:a16="http://schemas.microsoft.com/office/drawing/2014/main" id="{3A15883B-C8FD-1142-9A7E-A33BC1068EAD}"/>
                </a:ext>
              </a:extLst>
            </p:cNvPr>
            <p:cNvSpPr/>
            <p:nvPr/>
          </p:nvSpPr>
          <p:spPr>
            <a:xfrm>
              <a:off x="284223" y="1491199"/>
              <a:ext cx="8596008" cy="3971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16459A-A9C6-4F4A-91EA-703BF695DAA6}"/>
                </a:ext>
              </a:extLst>
            </p:cNvPr>
            <p:cNvSpPr txBox="1"/>
            <p:nvPr/>
          </p:nvSpPr>
          <p:spPr>
            <a:xfrm rot="16200000">
              <a:off x="-459645" y="3153685"/>
              <a:ext cx="2709396" cy="646331"/>
            </a:xfrm>
            <a:prstGeom prst="rect">
              <a:avLst/>
            </a:prstGeom>
            <a:noFill/>
          </p:spPr>
          <p:txBody>
            <a:bodyPr wrap="none" rtlCol="0">
              <a:spAutoFit/>
            </a:bodyPr>
            <a:lstStyle/>
            <a:p>
              <a:r>
                <a:rPr lang="en-US" sz="3600" b="1" dirty="0">
                  <a:solidFill>
                    <a:schemeClr val="bg1"/>
                  </a:solidFill>
                  <a:latin typeface="Cambria" panose="02040503050406030204" pitchFamily="18" charset="0"/>
                </a:rPr>
                <a:t>DRAM Bank</a:t>
              </a:r>
            </a:p>
          </p:txBody>
        </p:sp>
      </p:grpSp>
      <p:grpSp>
        <p:nvGrpSpPr>
          <p:cNvPr id="27" name="Group 26">
            <a:extLst>
              <a:ext uri="{FF2B5EF4-FFF2-40B4-BE49-F238E27FC236}">
                <a16:creationId xmlns:a16="http://schemas.microsoft.com/office/drawing/2014/main" id="{B6DD2C0A-9E42-2541-9B0A-A6C746166FCB}"/>
              </a:ext>
            </a:extLst>
          </p:cNvPr>
          <p:cNvGrpSpPr/>
          <p:nvPr/>
        </p:nvGrpSpPr>
        <p:grpSpPr>
          <a:xfrm>
            <a:off x="1433494" y="1618066"/>
            <a:ext cx="7097077" cy="3717568"/>
            <a:chOff x="-1897305" y="3904724"/>
            <a:chExt cx="6942834" cy="3639868"/>
          </a:xfrm>
        </p:grpSpPr>
        <p:pic>
          <p:nvPicPr>
            <p:cNvPr id="6" name="Picture 5">
              <a:extLst>
                <a:ext uri="{FF2B5EF4-FFF2-40B4-BE49-F238E27FC236}">
                  <a16:creationId xmlns:a16="http://schemas.microsoft.com/office/drawing/2014/main" id="{E365DDBC-8500-9842-A287-D07D0D3FE43B}"/>
                </a:ext>
              </a:extLst>
            </p:cNvPr>
            <p:cNvPicPr>
              <a:picLocks noChangeAspect="1"/>
            </p:cNvPicPr>
            <p:nvPr/>
          </p:nvPicPr>
          <p:blipFill>
            <a:blip r:embed="rId3"/>
            <a:stretch>
              <a:fillRect/>
            </a:stretch>
          </p:blipFill>
          <p:spPr>
            <a:xfrm>
              <a:off x="-1897305" y="3904724"/>
              <a:ext cx="6871179" cy="3639868"/>
            </a:xfrm>
            <a:prstGeom prst="rect">
              <a:avLst/>
            </a:prstGeom>
          </p:spPr>
        </p:pic>
        <p:sp>
          <p:nvSpPr>
            <p:cNvPr id="26" name="Rectangle 25">
              <a:extLst>
                <a:ext uri="{FF2B5EF4-FFF2-40B4-BE49-F238E27FC236}">
                  <a16:creationId xmlns:a16="http://schemas.microsoft.com/office/drawing/2014/main" id="{9819C880-CB3E-2A4B-B894-8FDB71E01169}"/>
                </a:ext>
              </a:extLst>
            </p:cNvPr>
            <p:cNvSpPr/>
            <p:nvPr/>
          </p:nvSpPr>
          <p:spPr>
            <a:xfrm>
              <a:off x="-783771" y="3904724"/>
              <a:ext cx="5829300" cy="301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D4D4913E-C363-254E-82B4-F8C648A5B86A}"/>
              </a:ext>
            </a:extLst>
          </p:cNvPr>
          <p:cNvSpPr>
            <a:spLocks noGrp="1"/>
          </p:cNvSpPr>
          <p:nvPr>
            <p:ph type="sldNum" sz="quarter" idx="4"/>
          </p:nvPr>
        </p:nvSpPr>
        <p:spPr/>
        <p:txBody>
          <a:bodyPr/>
          <a:lstStyle/>
          <a:p>
            <a:r>
              <a:rPr lang="en-US" dirty="0"/>
              <a:t> </a:t>
            </a:r>
          </a:p>
        </p:txBody>
      </p:sp>
      <p:pic>
        <p:nvPicPr>
          <p:cNvPr id="8" name="Picture 7">
            <a:extLst>
              <a:ext uri="{FF2B5EF4-FFF2-40B4-BE49-F238E27FC236}">
                <a16:creationId xmlns:a16="http://schemas.microsoft.com/office/drawing/2014/main" id="{FD4465F2-C3BD-274F-B55B-5A8A76911EAB}"/>
              </a:ext>
            </a:extLst>
          </p:cNvPr>
          <p:cNvPicPr>
            <a:picLocks noChangeAspect="1"/>
          </p:cNvPicPr>
          <p:nvPr/>
        </p:nvPicPr>
        <p:blipFill>
          <a:blip r:embed="rId4"/>
          <a:stretch>
            <a:fillRect/>
          </a:stretch>
        </p:blipFill>
        <p:spPr>
          <a:xfrm>
            <a:off x="2659213" y="1775717"/>
            <a:ext cx="5871359" cy="2935680"/>
          </a:xfrm>
          <a:prstGeom prst="rect">
            <a:avLst/>
          </a:prstGeom>
        </p:spPr>
      </p:pic>
      <p:pic>
        <p:nvPicPr>
          <p:cNvPr id="15" name="Picture 14">
            <a:extLst>
              <a:ext uri="{FF2B5EF4-FFF2-40B4-BE49-F238E27FC236}">
                <a16:creationId xmlns:a16="http://schemas.microsoft.com/office/drawing/2014/main" id="{C8F36EB8-527F-5F40-9324-02DAEB039E31}"/>
              </a:ext>
            </a:extLst>
          </p:cNvPr>
          <p:cNvPicPr>
            <a:picLocks noChangeAspect="1"/>
          </p:cNvPicPr>
          <p:nvPr/>
        </p:nvPicPr>
        <p:blipFill>
          <a:blip r:embed="rId5"/>
          <a:stretch>
            <a:fillRect/>
          </a:stretch>
        </p:blipFill>
        <p:spPr>
          <a:xfrm>
            <a:off x="2611638" y="1754871"/>
            <a:ext cx="5702379" cy="2745590"/>
          </a:xfrm>
          <a:prstGeom prst="rect">
            <a:avLst/>
          </a:prstGeom>
        </p:spPr>
      </p:pic>
      <p:pic>
        <p:nvPicPr>
          <p:cNvPr id="14" name="Picture 13">
            <a:extLst>
              <a:ext uri="{FF2B5EF4-FFF2-40B4-BE49-F238E27FC236}">
                <a16:creationId xmlns:a16="http://schemas.microsoft.com/office/drawing/2014/main" id="{0848C1F6-6D5F-5845-8FE6-BE9371AC0A2F}"/>
              </a:ext>
            </a:extLst>
          </p:cNvPr>
          <p:cNvPicPr>
            <a:picLocks noChangeAspect="1"/>
          </p:cNvPicPr>
          <p:nvPr/>
        </p:nvPicPr>
        <p:blipFill rotWithShape="1">
          <a:blip r:embed="rId6"/>
          <a:srcRect l="14265" t="28435" r="15789" b="18559"/>
          <a:stretch/>
        </p:blipFill>
        <p:spPr>
          <a:xfrm>
            <a:off x="3416155" y="2537574"/>
            <a:ext cx="4002375" cy="1454047"/>
          </a:xfrm>
          <a:prstGeom prst="rect">
            <a:avLst/>
          </a:prstGeom>
        </p:spPr>
      </p:pic>
      <p:sp>
        <p:nvSpPr>
          <p:cNvPr id="16" name="TextBox 15">
            <a:extLst>
              <a:ext uri="{FF2B5EF4-FFF2-40B4-BE49-F238E27FC236}">
                <a16:creationId xmlns:a16="http://schemas.microsoft.com/office/drawing/2014/main" id="{7EE208A8-3B04-5E47-BEDB-9443751977E4}"/>
              </a:ext>
            </a:extLst>
          </p:cNvPr>
          <p:cNvSpPr txBox="1"/>
          <p:nvPr/>
        </p:nvSpPr>
        <p:spPr>
          <a:xfrm>
            <a:off x="3513823" y="1898445"/>
            <a:ext cx="960519" cy="707886"/>
          </a:xfrm>
          <a:prstGeom prst="rect">
            <a:avLst/>
          </a:prstGeom>
          <a:noFill/>
        </p:spPr>
        <p:txBody>
          <a:bodyPr wrap="none" rtlCol="0">
            <a:spAutoFit/>
          </a:bodyPr>
          <a:lstStyle/>
          <a:p>
            <a:r>
              <a:rPr lang="en-US" sz="2000" b="1" dirty="0">
                <a:solidFill>
                  <a:srgbClr val="4674C1"/>
                </a:solidFill>
                <a:latin typeface="Cambria" panose="02040503050406030204" pitchFamily="18" charset="0"/>
              </a:rPr>
              <a:t>local</a:t>
            </a:r>
          </a:p>
          <a:p>
            <a:r>
              <a:rPr lang="en-US" sz="2000" b="1" dirty="0" err="1">
                <a:solidFill>
                  <a:srgbClr val="4674C1"/>
                </a:solidFill>
                <a:latin typeface="Cambria" panose="02040503050406030204" pitchFamily="18" charset="0"/>
              </a:rPr>
              <a:t>bitline</a:t>
            </a:r>
            <a:endParaRPr lang="en-US" sz="2400" b="1" dirty="0">
              <a:solidFill>
                <a:srgbClr val="4674C1"/>
              </a:solidFill>
              <a:latin typeface="Cambria" panose="02040503050406030204" pitchFamily="18" charset="0"/>
            </a:endParaRPr>
          </a:p>
        </p:txBody>
      </p:sp>
      <p:sp>
        <p:nvSpPr>
          <p:cNvPr id="17" name="TextBox 16">
            <a:extLst>
              <a:ext uri="{FF2B5EF4-FFF2-40B4-BE49-F238E27FC236}">
                <a16:creationId xmlns:a16="http://schemas.microsoft.com/office/drawing/2014/main" id="{81F1E77D-1D10-2C41-837A-E499DF34B570}"/>
              </a:ext>
            </a:extLst>
          </p:cNvPr>
          <p:cNvSpPr txBox="1"/>
          <p:nvPr/>
        </p:nvSpPr>
        <p:spPr>
          <a:xfrm>
            <a:off x="6981938" y="2390511"/>
            <a:ext cx="1248612" cy="400110"/>
          </a:xfrm>
          <a:prstGeom prst="rect">
            <a:avLst/>
          </a:prstGeom>
          <a:noFill/>
        </p:spPr>
        <p:txBody>
          <a:bodyPr wrap="none" rtlCol="0">
            <a:spAutoFit/>
          </a:bodyPr>
          <a:lstStyle/>
          <a:p>
            <a:r>
              <a:rPr lang="en-US" sz="2000" b="1" dirty="0" err="1">
                <a:solidFill>
                  <a:srgbClr val="C00000"/>
                </a:solidFill>
                <a:latin typeface="Cambria" panose="02040503050406030204" pitchFamily="18" charset="0"/>
              </a:rPr>
              <a:t>wordline</a:t>
            </a:r>
            <a:endParaRPr lang="en-US" sz="2000" b="1" dirty="0">
              <a:solidFill>
                <a:srgbClr val="C00000"/>
              </a:solidFill>
              <a:latin typeface="Cambria" panose="02040503050406030204" pitchFamily="18" charset="0"/>
            </a:endParaRPr>
          </a:p>
        </p:txBody>
      </p:sp>
      <p:grpSp>
        <p:nvGrpSpPr>
          <p:cNvPr id="18" name="Group 17">
            <a:extLst>
              <a:ext uri="{FF2B5EF4-FFF2-40B4-BE49-F238E27FC236}">
                <a16:creationId xmlns:a16="http://schemas.microsoft.com/office/drawing/2014/main" id="{D93E3379-1FBB-F54E-A588-1009913E41EA}"/>
              </a:ext>
            </a:extLst>
          </p:cNvPr>
          <p:cNvGrpSpPr/>
          <p:nvPr/>
        </p:nvGrpSpPr>
        <p:grpSpPr>
          <a:xfrm>
            <a:off x="6710000" y="1852278"/>
            <a:ext cx="1564529" cy="862050"/>
            <a:chOff x="6153150" y="1824000"/>
            <a:chExt cx="1564529" cy="862050"/>
          </a:xfrm>
        </p:grpSpPr>
        <p:sp>
          <p:nvSpPr>
            <p:cNvPr id="19" name="TextBox 18">
              <a:extLst>
                <a:ext uri="{FF2B5EF4-FFF2-40B4-BE49-F238E27FC236}">
                  <a16:creationId xmlns:a16="http://schemas.microsoft.com/office/drawing/2014/main" id="{C09F58C5-ADB0-A449-8A0C-3F646C4963EC}"/>
                </a:ext>
              </a:extLst>
            </p:cNvPr>
            <p:cNvSpPr txBox="1"/>
            <p:nvPr/>
          </p:nvSpPr>
          <p:spPr>
            <a:xfrm>
              <a:off x="6330761" y="1824000"/>
              <a:ext cx="1386918" cy="400110"/>
            </a:xfrm>
            <a:prstGeom prst="rect">
              <a:avLst/>
            </a:prstGeom>
            <a:noFill/>
          </p:spPr>
          <p:txBody>
            <a:bodyPr wrap="none" rtlCol="0">
              <a:spAutoFit/>
            </a:bodyPr>
            <a:lstStyle/>
            <a:p>
              <a:r>
                <a:rPr lang="en-US" sz="2000" b="1" dirty="0">
                  <a:latin typeface="Cambria" panose="02040503050406030204" pitchFamily="18" charset="0"/>
                </a:rPr>
                <a:t>DRAM cell</a:t>
              </a:r>
            </a:p>
          </p:txBody>
        </p:sp>
        <p:cxnSp>
          <p:nvCxnSpPr>
            <p:cNvPr id="20" name="Straight Arrow Connector 19">
              <a:extLst>
                <a:ext uri="{FF2B5EF4-FFF2-40B4-BE49-F238E27FC236}">
                  <a16:creationId xmlns:a16="http://schemas.microsoft.com/office/drawing/2014/main" id="{1F74F261-0F3F-6540-8C4E-3F5DA9DA4C62}"/>
                </a:ext>
              </a:extLst>
            </p:cNvPr>
            <p:cNvCxnSpPr>
              <a:cxnSpLocks/>
            </p:cNvCxnSpPr>
            <p:nvPr/>
          </p:nvCxnSpPr>
          <p:spPr>
            <a:xfrm flipV="1">
              <a:off x="6153150" y="2190750"/>
              <a:ext cx="342900" cy="49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9909A89-AFC9-C947-AEF6-EA0DCA9C0FC2}"/>
              </a:ext>
            </a:extLst>
          </p:cNvPr>
          <p:cNvGrpSpPr/>
          <p:nvPr/>
        </p:nvGrpSpPr>
        <p:grpSpPr>
          <a:xfrm>
            <a:off x="2659214" y="2226686"/>
            <a:ext cx="4901249" cy="2109447"/>
            <a:chOff x="2038196" y="2230492"/>
            <a:chExt cx="4901249" cy="2109447"/>
          </a:xfrm>
        </p:grpSpPr>
        <p:pic>
          <p:nvPicPr>
            <p:cNvPr id="24" name="Picture 23">
              <a:extLst>
                <a:ext uri="{FF2B5EF4-FFF2-40B4-BE49-F238E27FC236}">
                  <a16:creationId xmlns:a16="http://schemas.microsoft.com/office/drawing/2014/main" id="{D2C4B04D-9163-914B-8E6F-1D7E2F707B6E}"/>
                </a:ext>
              </a:extLst>
            </p:cNvPr>
            <p:cNvPicPr>
              <a:picLocks noChangeAspect="1"/>
            </p:cNvPicPr>
            <p:nvPr/>
          </p:nvPicPr>
          <p:blipFill rotWithShape="1">
            <a:blip r:embed="rId7"/>
            <a:srcRect l="17254" t="74933" r="13235" b="5853"/>
            <a:stretch/>
          </p:blipFill>
          <p:spPr>
            <a:xfrm>
              <a:off x="2969611" y="3812400"/>
              <a:ext cx="3969834" cy="527539"/>
            </a:xfrm>
            <a:prstGeom prst="rect">
              <a:avLst/>
            </a:prstGeom>
          </p:spPr>
        </p:pic>
        <p:pic>
          <p:nvPicPr>
            <p:cNvPr id="10" name="Picture 9">
              <a:extLst>
                <a:ext uri="{FF2B5EF4-FFF2-40B4-BE49-F238E27FC236}">
                  <a16:creationId xmlns:a16="http://schemas.microsoft.com/office/drawing/2014/main" id="{A7E0F63D-2C24-984B-B085-0CECEBBC108F}"/>
                </a:ext>
              </a:extLst>
            </p:cNvPr>
            <p:cNvPicPr>
              <a:picLocks noChangeAspect="1"/>
            </p:cNvPicPr>
            <p:nvPr/>
          </p:nvPicPr>
          <p:blipFill rotWithShape="1">
            <a:blip r:embed="rId7"/>
            <a:srcRect l="1299" t="16891" r="82526" b="14684"/>
            <a:stretch/>
          </p:blipFill>
          <p:spPr>
            <a:xfrm>
              <a:off x="2038196" y="2230492"/>
              <a:ext cx="928858" cy="1872766"/>
            </a:xfrm>
            <a:prstGeom prst="rect">
              <a:avLst/>
            </a:prstGeom>
          </p:spPr>
        </p:pic>
      </p:grpSp>
      <p:grpSp>
        <p:nvGrpSpPr>
          <p:cNvPr id="21" name="Group 20">
            <a:extLst>
              <a:ext uri="{FF2B5EF4-FFF2-40B4-BE49-F238E27FC236}">
                <a16:creationId xmlns:a16="http://schemas.microsoft.com/office/drawing/2014/main" id="{953DC345-2A54-EC46-9182-409CC2ACE801}"/>
              </a:ext>
            </a:extLst>
          </p:cNvPr>
          <p:cNvGrpSpPr/>
          <p:nvPr/>
        </p:nvGrpSpPr>
        <p:grpSpPr>
          <a:xfrm>
            <a:off x="6870875" y="3463294"/>
            <a:ext cx="1773381" cy="489119"/>
            <a:chOff x="6287608" y="3467100"/>
            <a:chExt cx="1544875" cy="2679507"/>
          </a:xfrm>
        </p:grpSpPr>
        <p:sp>
          <p:nvSpPr>
            <p:cNvPr id="22" name="TextBox 21">
              <a:extLst>
                <a:ext uri="{FF2B5EF4-FFF2-40B4-BE49-F238E27FC236}">
                  <a16:creationId xmlns:a16="http://schemas.microsoft.com/office/drawing/2014/main" id="{AA152C3D-4DC0-C048-AC54-A19FD0DB1DF0}"/>
                </a:ext>
              </a:extLst>
            </p:cNvPr>
            <p:cNvSpPr txBox="1"/>
            <p:nvPr/>
          </p:nvSpPr>
          <p:spPr>
            <a:xfrm>
              <a:off x="6287608" y="3954712"/>
              <a:ext cx="1544875" cy="2191895"/>
            </a:xfrm>
            <a:prstGeom prst="rect">
              <a:avLst/>
            </a:prstGeom>
            <a:noFill/>
          </p:spPr>
          <p:txBody>
            <a:bodyPr wrap="square" rtlCol="0">
              <a:spAutoFit/>
            </a:bodyPr>
            <a:lstStyle/>
            <a:p>
              <a:r>
                <a:rPr lang="en-US" sz="2000" b="1" dirty="0">
                  <a:latin typeface="Cambria" panose="02040503050406030204" pitchFamily="18" charset="0"/>
                </a:rPr>
                <a:t>DRAM row</a:t>
              </a:r>
            </a:p>
          </p:txBody>
        </p:sp>
        <p:cxnSp>
          <p:nvCxnSpPr>
            <p:cNvPr id="23" name="Straight Arrow Connector 22">
              <a:extLst>
                <a:ext uri="{FF2B5EF4-FFF2-40B4-BE49-F238E27FC236}">
                  <a16:creationId xmlns:a16="http://schemas.microsoft.com/office/drawing/2014/main" id="{83EF8AAD-EE04-2140-ACB1-675D31361361}"/>
                </a:ext>
              </a:extLst>
            </p:cNvPr>
            <p:cNvCxnSpPr>
              <a:cxnSpLocks/>
            </p:cNvCxnSpPr>
            <p:nvPr/>
          </p:nvCxnSpPr>
          <p:spPr>
            <a:xfrm>
              <a:off x="6477000" y="3467100"/>
              <a:ext cx="132459" cy="89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478B9CA-7C0C-BC4E-9C42-EFFA74BC7A72}"/>
              </a:ext>
            </a:extLst>
          </p:cNvPr>
          <p:cNvSpPr txBox="1"/>
          <p:nvPr/>
        </p:nvSpPr>
        <p:spPr>
          <a:xfrm>
            <a:off x="284223" y="918136"/>
            <a:ext cx="8816196" cy="523220"/>
          </a:xfrm>
          <a:prstGeom prst="rect">
            <a:avLst/>
          </a:prstGeom>
          <a:noFill/>
        </p:spPr>
        <p:txBody>
          <a:bodyPr wrap="none" rtlCol="0">
            <a:spAutoFit/>
          </a:bodyPr>
          <a:lstStyle/>
          <a:p>
            <a:r>
              <a:rPr lang="en-US" sz="2800" dirty="0">
                <a:latin typeface="Cambria" panose="02040503050406030204" pitchFamily="18" charset="0"/>
              </a:rPr>
              <a:t>A DRAM bank is hierarchically organized into </a:t>
            </a:r>
            <a:r>
              <a:rPr lang="en-US" sz="2800" b="1" dirty="0">
                <a:solidFill>
                  <a:schemeClr val="accent1"/>
                </a:solidFill>
                <a:latin typeface="Cambria" panose="02040503050406030204" pitchFamily="18" charset="0"/>
              </a:rPr>
              <a:t>subarrays</a:t>
            </a:r>
          </a:p>
        </p:txBody>
      </p:sp>
      <p:sp>
        <p:nvSpPr>
          <p:cNvPr id="29" name="TextBox 28">
            <a:extLst>
              <a:ext uri="{FF2B5EF4-FFF2-40B4-BE49-F238E27FC236}">
                <a16:creationId xmlns:a16="http://schemas.microsoft.com/office/drawing/2014/main" id="{C9BDB401-3D3A-1847-BBE4-D6FA9DBDEADF}"/>
              </a:ext>
            </a:extLst>
          </p:cNvPr>
          <p:cNvSpPr txBox="1"/>
          <p:nvPr/>
        </p:nvSpPr>
        <p:spPr>
          <a:xfrm>
            <a:off x="284223" y="5512344"/>
            <a:ext cx="7778283" cy="954107"/>
          </a:xfrm>
          <a:prstGeom prst="rect">
            <a:avLst/>
          </a:prstGeom>
          <a:noFill/>
        </p:spPr>
        <p:txBody>
          <a:bodyPr wrap="none" rtlCol="0">
            <a:spAutoFit/>
          </a:bodyPr>
          <a:lstStyle/>
          <a:p>
            <a:r>
              <a:rPr lang="en-US" sz="2800" dirty="0">
                <a:latin typeface="Cambria" panose="02040503050406030204" pitchFamily="18" charset="0"/>
              </a:rPr>
              <a:t>Columns of cells in subarrays share a</a:t>
            </a:r>
            <a:r>
              <a:rPr lang="en-US" sz="2800" b="1" dirty="0">
                <a:solidFill>
                  <a:schemeClr val="accent1"/>
                </a:solidFill>
                <a:latin typeface="Cambria" panose="02040503050406030204" pitchFamily="18" charset="0"/>
              </a:rPr>
              <a:t> local </a:t>
            </a:r>
            <a:r>
              <a:rPr lang="en-US" sz="2800" b="1" dirty="0" err="1">
                <a:solidFill>
                  <a:schemeClr val="accent1"/>
                </a:solidFill>
                <a:latin typeface="Cambria" panose="02040503050406030204" pitchFamily="18" charset="0"/>
              </a:rPr>
              <a:t>bitline</a:t>
            </a:r>
            <a:endParaRPr lang="en-US" sz="2800" b="1" dirty="0">
              <a:solidFill>
                <a:schemeClr val="accent1"/>
              </a:solidFill>
              <a:latin typeface="Cambria" panose="02040503050406030204" pitchFamily="18" charset="0"/>
            </a:endParaRPr>
          </a:p>
          <a:p>
            <a:r>
              <a:rPr lang="en-US" sz="2800" dirty="0">
                <a:latin typeface="Cambria" panose="02040503050406030204" pitchFamily="18" charset="0"/>
              </a:rPr>
              <a:t>Rows of cells in a subarray share a </a:t>
            </a:r>
            <a:r>
              <a:rPr lang="en-US" sz="2800" b="1" dirty="0" err="1">
                <a:solidFill>
                  <a:srgbClr val="C00000"/>
                </a:solidFill>
                <a:latin typeface="Cambria" panose="02040503050406030204" pitchFamily="18" charset="0"/>
              </a:rPr>
              <a:t>wordline</a:t>
            </a:r>
            <a:endParaRPr lang="en-US" sz="2800" b="1" dirty="0">
              <a:solidFill>
                <a:srgbClr val="C00000"/>
              </a:solidFill>
              <a:latin typeface="Cambria" panose="02040503050406030204" pitchFamily="18" charset="0"/>
            </a:endParaRPr>
          </a:p>
        </p:txBody>
      </p:sp>
      <p:sp>
        <p:nvSpPr>
          <p:cNvPr id="30" name="Title 1">
            <a:extLst>
              <a:ext uri="{FF2B5EF4-FFF2-40B4-BE49-F238E27FC236}">
                <a16:creationId xmlns:a16="http://schemas.microsoft.com/office/drawing/2014/main" id="{372EDF60-1521-FC44-A4A7-152409958096}"/>
              </a:ext>
            </a:extLst>
          </p:cNvPr>
          <p:cNvSpPr txBox="1">
            <a:spLocks/>
          </p:cNvSpPr>
          <p:nvPr/>
        </p:nvSpPr>
        <p:spPr>
          <a:xfrm>
            <a:off x="55075" y="57551"/>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Cambria" panose="02040503050406030204" pitchFamily="18" charset="0"/>
              </a:rPr>
              <a:t>DRAM Organization</a:t>
            </a:r>
          </a:p>
        </p:txBody>
      </p:sp>
    </p:spTree>
    <p:extLst>
      <p:ext uri="{BB962C8B-B14F-4D97-AF65-F5344CB8AC3E}">
        <p14:creationId xmlns:p14="http://schemas.microsoft.com/office/powerpoint/2010/main" val="18100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
          </p:nvPr>
        </p:nvSpPr>
        <p:spPr/>
        <p:txBody>
          <a:bodyPr/>
          <a:lstStyle/>
          <a:p>
            <a:r>
              <a:rPr lang="en-US" dirty="0"/>
              <a:t> </a:t>
            </a:r>
          </a:p>
        </p:txBody>
      </p:sp>
      <p:sp>
        <p:nvSpPr>
          <p:cNvPr id="20" name="Title 1">
            <a:extLst>
              <a:ext uri="{FF2B5EF4-FFF2-40B4-BE49-F238E27FC236}">
                <a16:creationId xmlns:a16="http://schemas.microsoft.com/office/drawing/2014/main" id="{5DC9BEB3-BE5B-1043-B36C-CA9168FA5321}"/>
              </a:ext>
            </a:extLst>
          </p:cNvPr>
          <p:cNvSpPr txBox="1">
            <a:spLocks/>
          </p:cNvSpPr>
          <p:nvPr/>
        </p:nvSpPr>
        <p:spPr>
          <a:xfrm>
            <a:off x="71701" y="57552"/>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Cambria" panose="02040503050406030204" pitchFamily="18" charset="0"/>
              </a:rPr>
              <a:t>DRAM Operation</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81963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66369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264919"/>
            <a:ext cx="476412" cy="584775"/>
          </a:xfrm>
          <a:prstGeom prst="rect">
            <a:avLst/>
          </a:prstGeom>
          <a:noFill/>
        </p:spPr>
        <p:txBody>
          <a:bodyPr wrap="none" rtlCol="0">
            <a:spAutoFit/>
          </a:bodyPr>
          <a:lstStyle/>
          <a:p>
            <a:r>
              <a:rPr lang="en-US" sz="3200" b="1" dirty="0"/>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433909"/>
            <a:ext cx="476412" cy="584775"/>
          </a:xfrm>
          <a:prstGeom prst="rect">
            <a:avLst/>
          </a:prstGeom>
          <a:noFill/>
        </p:spPr>
        <p:txBody>
          <a:bodyPr wrap="none" rtlCol="0">
            <a:spAutoFit/>
          </a:bodyPr>
          <a:lstStyle/>
          <a:p>
            <a:r>
              <a:rPr lang="en-US" sz="3200" b="1" dirty="0"/>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50273" y="3035548"/>
            <a:ext cx="476412" cy="584775"/>
          </a:xfrm>
          <a:prstGeom prst="rect">
            <a:avLst/>
          </a:prstGeom>
          <a:noFill/>
        </p:spPr>
        <p:txBody>
          <a:bodyPr wrap="none" rtlCol="0">
            <a:spAutoFit/>
          </a:bodyPr>
          <a:lstStyle/>
          <a:p>
            <a:r>
              <a:rPr lang="en-US" sz="3200" b="1" dirty="0"/>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68101" y="3051250"/>
            <a:ext cx="476412" cy="584775"/>
          </a:xfrm>
          <a:prstGeom prst="rect">
            <a:avLst/>
          </a:prstGeom>
          <a:noFill/>
        </p:spPr>
        <p:txBody>
          <a:bodyPr wrap="none" rtlCol="0">
            <a:spAutoFit/>
          </a:bodyPr>
          <a:lstStyle/>
          <a:p>
            <a:r>
              <a:rPr lang="en-US" sz="3200" b="1" dirty="0"/>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60579" y="3031225"/>
            <a:ext cx="476412" cy="584775"/>
          </a:xfrm>
          <a:prstGeom prst="rect">
            <a:avLst/>
          </a:prstGeom>
          <a:noFill/>
        </p:spPr>
        <p:txBody>
          <a:bodyPr wrap="none" rtlCol="0">
            <a:spAutoFit/>
          </a:bodyPr>
          <a:lstStyle/>
          <a:p>
            <a:r>
              <a:rPr lang="en-US" sz="3200" b="1" dirty="0"/>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578101"/>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Local Row Buffer</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907230"/>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577539"/>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Local Row Buffer</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550009"/>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Cache 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598026"/>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32533" y="3021197"/>
            <a:ext cx="476412" cy="584775"/>
          </a:xfrm>
          <a:prstGeom prst="rect">
            <a:avLst/>
          </a:prstGeom>
          <a:noFill/>
        </p:spPr>
        <p:txBody>
          <a:bodyPr wrap="none" rtlCol="0">
            <a:spAutoFit/>
          </a:bodyPr>
          <a:lstStyle/>
          <a:p>
            <a:r>
              <a:rPr lang="en-US" sz="3200" b="1" dirty="0"/>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601996"/>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744086"/>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394068"/>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ambria" panose="02040503050406030204" pitchFamily="18" charset="0"/>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2217982"/>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2194778"/>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Decoder</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580242"/>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Local Row Buffer</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3061507"/>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6046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599667"/>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mbria" panose="02040503050406030204" pitchFamily="18" charset="0"/>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37902" y="4808093"/>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DRAM Command Sequence</a:t>
            </a:r>
          </a:p>
        </p:txBody>
      </p:sp>
    </p:spTree>
    <p:extLst>
      <p:ext uri="{BB962C8B-B14F-4D97-AF65-F5344CB8AC3E}">
        <p14:creationId xmlns:p14="http://schemas.microsoft.com/office/powerpoint/2010/main" val="20033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1000"/>
                                        <p:tgtEl>
                                          <p:spTgt spid="49"/>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up)">
                                      <p:cBhvr>
                                        <p:cTn id="66" dur="500"/>
                                        <p:tgtEl>
                                          <p:spTgt spid="51"/>
                                        </p:tgtEl>
                                      </p:cBhvr>
                                    </p:animEffect>
                                  </p:childTnLst>
                                </p:cTn>
                              </p:par>
                              <p:par>
                                <p:cTn id="67" presetID="22" presetClass="entr" presetSubtype="1" fill="hold" grpId="0" nodeType="withEffect">
                                  <p:stCondLst>
                                    <p:cond delay="30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1000"/>
                                        <p:tgtEl>
                                          <p:spTgt spid="50"/>
                                        </p:tgtEl>
                                      </p:cBhvr>
                                    </p:animEffect>
                                  </p:childTnLst>
                                </p:cTn>
                              </p:par>
                              <p:par>
                                <p:cTn id="70" presetID="22" presetClass="exit" presetSubtype="1" fill="hold" nodeType="withEffect">
                                  <p:stCondLst>
                                    <p:cond delay="400"/>
                                  </p:stCondLst>
                                  <p:childTnLst>
                                    <p:animEffect transition="out" filter="wipe(up)">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7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nodeType="clickEffect">
                                  <p:stCondLst>
                                    <p:cond delay="0"/>
                                  </p:stCondLst>
                                  <p:childTnLst>
                                    <p:animEffect transition="out" filter="wipe(right)">
                                      <p:cBhvr>
                                        <p:cTn id="98" dur="1000"/>
                                        <p:tgtEl>
                                          <p:spTgt spid="49"/>
                                        </p:tgtEl>
                                      </p:cBhvr>
                                    </p:animEffect>
                                    <p:set>
                                      <p:cBhvr>
                                        <p:cTn id="99" dur="1" fill="hold">
                                          <p:stCondLst>
                                            <p:cond delay="999"/>
                                          </p:stCondLst>
                                        </p:cTn>
                                        <p:tgtEl>
                                          <p:spTgt spid="49"/>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1" presetClass="exit" presetSubtype="0" fill="hold" grpId="1" nodeType="with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left)">
                                      <p:cBhvr>
                                        <p:cTn id="110" dur="1000"/>
                                        <p:tgtEl>
                                          <p:spTgt spid="74"/>
                                        </p:tgtEl>
                                      </p:cBhvr>
                                    </p:animEffect>
                                  </p:childTnLst>
                                </p:cTn>
                              </p:par>
                              <p:par>
                                <p:cTn id="111" presetID="1"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up)">
                                      <p:cBhvr>
                                        <p:cTn id="117" dur="500"/>
                                        <p:tgtEl>
                                          <p:spTgt spid="75"/>
                                        </p:tgtEl>
                                      </p:cBhvr>
                                    </p:animEffect>
                                  </p:childTnLst>
                                </p:cTn>
                              </p:par>
                              <p:par>
                                <p:cTn id="118" presetID="22" presetClass="exit" presetSubtype="1" fill="hold" nodeType="withEffect">
                                  <p:stCondLst>
                                    <p:cond delay="400"/>
                                  </p:stCondLst>
                                  <p:childTnLst>
                                    <p:animEffect transition="out" filter="wipe(up)">
                                      <p:cBhvr>
                                        <p:cTn id="119" dur="500"/>
                                        <p:tgtEl>
                                          <p:spTgt spid="75"/>
                                        </p:tgtEl>
                                      </p:cBhvr>
                                    </p:animEffect>
                                    <p:set>
                                      <p:cBhvr>
                                        <p:cTn id="120" dur="1" fill="hold">
                                          <p:stCondLst>
                                            <p:cond delay="499"/>
                                          </p:stCondLst>
                                        </p:cTn>
                                        <p:tgtEl>
                                          <p:spTgt spid="75"/>
                                        </p:tgtEl>
                                        <p:attrNameLst>
                                          <p:attrName>style.visibility</p:attrName>
                                        </p:attrNameLst>
                                      </p:cBhvr>
                                      <p:to>
                                        <p:strVal val="hidden"/>
                                      </p:to>
                                    </p:set>
                                  </p:childTnLst>
                                </p:cTn>
                              </p:par>
                              <p:par>
                                <p:cTn id="121" presetID="22" presetClass="entr" presetSubtype="1" fill="hold" grpId="0" nodeType="withEffect">
                                  <p:stCondLst>
                                    <p:cond delay="300"/>
                                  </p:stCondLst>
                                  <p:childTnLst>
                                    <p:set>
                                      <p:cBhvr>
                                        <p:cTn id="122" dur="1" fill="hold">
                                          <p:stCondLst>
                                            <p:cond delay="0"/>
                                          </p:stCondLst>
                                        </p:cTn>
                                        <p:tgtEl>
                                          <p:spTgt spid="85"/>
                                        </p:tgtEl>
                                        <p:attrNameLst>
                                          <p:attrName>style.visibility</p:attrName>
                                        </p:attrNameLst>
                                      </p:cBhvr>
                                      <p:to>
                                        <p:strVal val="visible"/>
                                      </p:to>
                                    </p:set>
                                    <p:animEffect transition="in" filter="wipe(up)">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8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
                                        </p:tgtEl>
                                        <p:attrNameLst>
                                          <p:attrName>style.visibility</p:attrName>
                                        </p:attrNameLst>
                                      </p:cBhvr>
                                      <p:to>
                                        <p:strVal val="visible"/>
                                      </p:to>
                                    </p:set>
                                  </p:childTnLst>
                                </p:cTn>
                              </p:par>
                              <p:par>
                                <p:cTn id="136" presetID="1" presetClass="exit" presetSubtype="0" fill="hold" grpId="1" nodeType="withEffect">
                                  <p:stCondLst>
                                    <p:cond delay="0"/>
                                  </p:stCondLst>
                                  <p:childTnLst>
                                    <p:set>
                                      <p:cBhvr>
                                        <p:cTn id="137" dur="1" fill="hold">
                                          <p:stCondLst>
                                            <p:cond delay="0"/>
                                          </p:stCondLst>
                                        </p:cTn>
                                        <p:tgtEl>
                                          <p:spTgt spid="8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86BA-B332-6042-9F37-42FBF7B51971}"/>
              </a:ext>
            </a:extLst>
          </p:cNvPr>
          <p:cNvSpPr>
            <a:spLocks noGrp="1"/>
          </p:cNvSpPr>
          <p:nvPr>
            <p:ph type="title"/>
          </p:nvPr>
        </p:nvSpPr>
        <p:spPr/>
        <p:txBody>
          <a:bodyPr/>
          <a:lstStyle/>
          <a:p>
            <a:r>
              <a:rPr lang="en-US" b="1" dirty="0"/>
              <a:t>Characterization Results</a:t>
            </a:r>
          </a:p>
        </p:txBody>
      </p:sp>
      <p:sp>
        <p:nvSpPr>
          <p:cNvPr id="3" name="Content Placeholder 2">
            <a:extLst>
              <a:ext uri="{FF2B5EF4-FFF2-40B4-BE49-F238E27FC236}">
                <a16:creationId xmlns:a16="http://schemas.microsoft.com/office/drawing/2014/main" id="{174E40E4-85C2-4C44-A476-CA7E10B3C69B}"/>
              </a:ext>
            </a:extLst>
          </p:cNvPr>
          <p:cNvSpPr>
            <a:spLocks noGrp="1"/>
          </p:cNvSpPr>
          <p:nvPr>
            <p:ph idx="1"/>
          </p:nvPr>
        </p:nvSpPr>
        <p:spPr>
          <a:xfrm>
            <a:off x="75991" y="1016732"/>
            <a:ext cx="8987622" cy="5318753"/>
          </a:xfrm>
        </p:spPr>
        <p:txBody>
          <a:bodyPr/>
          <a:lstStyle/>
          <a:p>
            <a:pPr marL="514350" indent="-514350">
              <a:spcBef>
                <a:spcPts val="600"/>
              </a:spcBef>
              <a:buFont typeface="+mj-lt"/>
              <a:buAutoNum type="arabicPeriod"/>
            </a:pPr>
            <a:r>
              <a:rPr lang="en-US" sz="2800" dirty="0"/>
              <a:t> </a:t>
            </a:r>
            <a:r>
              <a:rPr lang="en-US" sz="2800" b="1" dirty="0" err="1">
                <a:solidFill>
                  <a:schemeClr val="accent5">
                    <a:lumMod val="75000"/>
                  </a:schemeClr>
                </a:solidFill>
              </a:rPr>
              <a:t>RowHammer</a:t>
            </a:r>
            <a:r>
              <a:rPr lang="en-US" sz="2800" b="1" dirty="0">
                <a:solidFill>
                  <a:schemeClr val="accent5">
                    <a:lumMod val="75000"/>
                  </a:schemeClr>
                </a:solidFill>
              </a:rPr>
              <a:t> Vulnerability</a:t>
            </a:r>
            <a:r>
              <a:rPr lang="en-US" sz="2800" b="1" dirty="0"/>
              <a:t> </a:t>
            </a:r>
            <a:r>
              <a:rPr lang="en-US" sz="2800" dirty="0"/>
              <a:t>of DRAM chips we test</a:t>
            </a:r>
          </a:p>
          <a:p>
            <a:pPr marL="514350" indent="-514350">
              <a:spcBef>
                <a:spcPts val="600"/>
              </a:spcBef>
              <a:buFont typeface="+mj-lt"/>
              <a:buAutoNum type="arabicPeriod"/>
            </a:pPr>
            <a:endParaRPr lang="en-US" sz="2800" dirty="0"/>
          </a:p>
          <a:p>
            <a:pPr marL="514350" indent="-514350">
              <a:spcBef>
                <a:spcPts val="600"/>
              </a:spcBef>
              <a:buFont typeface="+mj-lt"/>
              <a:buAutoNum type="arabicPeriod"/>
            </a:pPr>
            <a:r>
              <a:rPr lang="en-US" sz="2800" dirty="0"/>
              <a:t> </a:t>
            </a:r>
            <a:r>
              <a:rPr lang="en-US" sz="2800" b="1" dirty="0">
                <a:solidFill>
                  <a:schemeClr val="accent5">
                    <a:lumMod val="75000"/>
                  </a:schemeClr>
                </a:solidFill>
              </a:rPr>
              <a:t>Data Pattern Dependence </a:t>
            </a:r>
            <a:r>
              <a:rPr lang="en-US" sz="2800" dirty="0"/>
              <a:t>of </a:t>
            </a:r>
            <a:r>
              <a:rPr lang="en-US" sz="2800" dirty="0" err="1"/>
              <a:t>RowHammer</a:t>
            </a:r>
            <a:r>
              <a:rPr lang="en-US" sz="2800" dirty="0"/>
              <a:t> bit flips</a:t>
            </a:r>
          </a:p>
          <a:p>
            <a:pPr marL="514350" indent="-514350">
              <a:spcBef>
                <a:spcPts val="600"/>
              </a:spcBef>
              <a:buFont typeface="+mj-lt"/>
              <a:buAutoNum type="arabicPeriod"/>
            </a:pPr>
            <a:endParaRPr lang="en-US" sz="2800" dirty="0"/>
          </a:p>
          <a:p>
            <a:pPr marL="514350" indent="-514350">
              <a:spcBef>
                <a:spcPts val="600"/>
              </a:spcBef>
              <a:buFont typeface="+mj-lt"/>
              <a:buAutoNum type="arabicPeriod"/>
            </a:pPr>
            <a:r>
              <a:rPr lang="en-US" sz="2800" dirty="0"/>
              <a:t> </a:t>
            </a:r>
            <a:r>
              <a:rPr lang="en-US" sz="2800" b="1" dirty="0">
                <a:solidFill>
                  <a:schemeClr val="accent5">
                    <a:lumMod val="75000"/>
                  </a:schemeClr>
                </a:solidFill>
              </a:rPr>
              <a:t>Hammer Count effects </a:t>
            </a:r>
            <a:r>
              <a:rPr lang="en-US" sz="2800" dirty="0"/>
              <a:t>on </a:t>
            </a:r>
            <a:r>
              <a:rPr lang="en-US" sz="2800" dirty="0" err="1"/>
              <a:t>RowHammer</a:t>
            </a:r>
            <a:r>
              <a:rPr lang="en-US" sz="2800" dirty="0"/>
              <a:t> bit flips</a:t>
            </a:r>
          </a:p>
          <a:p>
            <a:pPr marL="514350" indent="-514350">
              <a:spcBef>
                <a:spcPts val="600"/>
              </a:spcBef>
              <a:buFont typeface="+mj-lt"/>
              <a:buAutoNum type="arabicPeriod"/>
            </a:pPr>
            <a:endParaRPr lang="en-US" sz="2800" dirty="0"/>
          </a:p>
          <a:p>
            <a:pPr marL="514350" indent="-514350">
              <a:spcBef>
                <a:spcPts val="600"/>
              </a:spcBef>
              <a:buFont typeface="+mj-lt"/>
              <a:buAutoNum type="arabicPeriod"/>
            </a:pPr>
            <a:r>
              <a:rPr lang="en-US" sz="2800" dirty="0"/>
              <a:t> </a:t>
            </a:r>
            <a:r>
              <a:rPr lang="en-US" sz="2800" b="1" dirty="0">
                <a:solidFill>
                  <a:schemeClr val="accent5">
                    <a:lumMod val="75000"/>
                  </a:schemeClr>
                </a:solidFill>
              </a:rPr>
              <a:t>Spatial Analysis </a:t>
            </a:r>
            <a:r>
              <a:rPr lang="en-US" sz="2800" dirty="0"/>
              <a:t>on </a:t>
            </a:r>
            <a:r>
              <a:rPr lang="en-US" sz="2800" dirty="0" err="1"/>
              <a:t>RowHammer</a:t>
            </a:r>
            <a:r>
              <a:rPr lang="en-US" sz="2800" dirty="0"/>
              <a:t> bit flips</a:t>
            </a:r>
          </a:p>
          <a:p>
            <a:pPr marL="514350" indent="-514350">
              <a:spcBef>
                <a:spcPts val="600"/>
              </a:spcBef>
              <a:buFont typeface="+mj-lt"/>
              <a:buAutoNum type="arabicPeriod"/>
            </a:pPr>
            <a:endParaRPr lang="en-US" sz="2800" dirty="0"/>
          </a:p>
          <a:p>
            <a:pPr marL="514350" indent="-514350">
              <a:spcBef>
                <a:spcPts val="600"/>
              </a:spcBef>
              <a:buFont typeface="+mj-lt"/>
              <a:buAutoNum type="arabicPeriod"/>
            </a:pPr>
            <a:r>
              <a:rPr lang="en-US" sz="2800" dirty="0"/>
              <a:t> </a:t>
            </a:r>
            <a:r>
              <a:rPr lang="en-US" sz="2800" b="1" dirty="0">
                <a:solidFill>
                  <a:schemeClr val="accent5">
                    <a:lumMod val="75000"/>
                  </a:schemeClr>
                </a:solidFill>
              </a:rPr>
              <a:t>First </a:t>
            </a:r>
            <a:r>
              <a:rPr lang="en-US" sz="2800" b="1" dirty="0" err="1">
                <a:solidFill>
                  <a:schemeClr val="accent5">
                    <a:lumMod val="75000"/>
                  </a:schemeClr>
                </a:solidFill>
              </a:rPr>
              <a:t>RowHammer</a:t>
            </a:r>
            <a:r>
              <a:rPr lang="en-US" sz="2800" b="1" dirty="0">
                <a:solidFill>
                  <a:schemeClr val="accent5">
                    <a:lumMod val="75000"/>
                  </a:schemeClr>
                </a:solidFill>
              </a:rPr>
              <a:t> Bit Flips </a:t>
            </a:r>
            <a:r>
              <a:rPr lang="en-US" sz="2800" dirty="0"/>
              <a:t>per device</a:t>
            </a:r>
          </a:p>
          <a:p>
            <a:pPr marL="514350" indent="-514350">
              <a:spcBef>
                <a:spcPts val="600"/>
              </a:spcBef>
              <a:buFont typeface="+mj-lt"/>
              <a:buAutoNum type="arabicPeriod"/>
            </a:pPr>
            <a:endParaRPr lang="en-US" sz="2800" b="1" dirty="0">
              <a:solidFill>
                <a:schemeClr val="accent5">
                  <a:lumMod val="75000"/>
                </a:schemeClr>
              </a:solidFill>
            </a:endParaRPr>
          </a:p>
          <a:p>
            <a:pPr marL="514350" indent="-514350">
              <a:spcBef>
                <a:spcPts val="600"/>
              </a:spcBef>
              <a:buFont typeface="+mj-lt"/>
              <a:buAutoNum type="arabicPeriod"/>
            </a:pPr>
            <a:r>
              <a:rPr lang="en-US" sz="2800" dirty="0"/>
              <a:t> </a:t>
            </a:r>
            <a:r>
              <a:rPr lang="en-US" sz="2800" b="1" dirty="0">
                <a:solidFill>
                  <a:schemeClr val="accent5">
                    <a:lumMod val="75000"/>
                  </a:schemeClr>
                </a:solidFill>
              </a:rPr>
              <a:t>Error Correcting Codes </a:t>
            </a:r>
            <a:r>
              <a:rPr lang="en-US" sz="2800" dirty="0"/>
              <a:t>in </a:t>
            </a:r>
            <a:r>
              <a:rPr lang="en-US" sz="2800" dirty="0" err="1"/>
              <a:t>RowHammer</a:t>
            </a:r>
            <a:r>
              <a:rPr lang="en-US" sz="2800" dirty="0"/>
              <a:t> mitigation</a:t>
            </a:r>
            <a:endParaRPr lang="en-US" sz="2800" b="1" dirty="0">
              <a:solidFill>
                <a:schemeClr val="accent5">
                  <a:lumMod val="75000"/>
                </a:schemeClr>
              </a:solidFill>
            </a:endParaRPr>
          </a:p>
        </p:txBody>
      </p:sp>
    </p:spTree>
    <p:extLst>
      <p:ext uri="{BB962C8B-B14F-4D97-AF65-F5344CB8AC3E}">
        <p14:creationId xmlns:p14="http://schemas.microsoft.com/office/powerpoint/2010/main" val="39981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51AF7B9-C9DC-4433-AE03-E2F1D3BCA68C}"/>
              </a:ext>
            </a:extLst>
          </p:cNvPr>
          <p:cNvCxnSpPr>
            <a:cxnSpLocks/>
          </p:cNvCxnSpPr>
          <p:nvPr/>
        </p:nvCxnSpPr>
        <p:spPr>
          <a:xfrm>
            <a:off x="646333" y="2429191"/>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CB33461-1B22-436E-99FA-C01E469B39D3}"/>
              </a:ext>
            </a:extLst>
          </p:cNvPr>
          <p:cNvCxnSpPr>
            <a:cxnSpLocks/>
          </p:cNvCxnSpPr>
          <p:nvPr/>
        </p:nvCxnSpPr>
        <p:spPr>
          <a:xfrm>
            <a:off x="646333" y="2622033"/>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4C31E64-8BBC-4CFD-A07C-66FB51BDA4F7}"/>
              </a:ext>
            </a:extLst>
          </p:cNvPr>
          <p:cNvCxnSpPr>
            <a:cxnSpLocks/>
          </p:cNvCxnSpPr>
          <p:nvPr/>
        </p:nvCxnSpPr>
        <p:spPr>
          <a:xfrm>
            <a:off x="646333" y="2236349"/>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62355A-1AF4-454E-9718-B3EFFB0A66DB}"/>
              </a:ext>
            </a:extLst>
          </p:cNvPr>
          <p:cNvCxnSpPr>
            <a:cxnSpLocks/>
          </p:cNvCxnSpPr>
          <p:nvPr/>
        </p:nvCxnSpPr>
        <p:spPr>
          <a:xfrm>
            <a:off x="646333" y="2814875"/>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3BFFE2-F29A-43BE-8C29-7E0265E98DE2}"/>
              </a:ext>
            </a:extLst>
          </p:cNvPr>
          <p:cNvCxnSpPr>
            <a:cxnSpLocks/>
          </p:cNvCxnSpPr>
          <p:nvPr/>
        </p:nvCxnSpPr>
        <p:spPr>
          <a:xfrm>
            <a:off x="646333" y="3007717"/>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125AD8-AC86-4707-BFAC-CE1A7EB9E901}"/>
              </a:ext>
            </a:extLst>
          </p:cNvPr>
          <p:cNvCxnSpPr>
            <a:cxnSpLocks/>
          </p:cNvCxnSpPr>
          <p:nvPr/>
        </p:nvCxnSpPr>
        <p:spPr>
          <a:xfrm>
            <a:off x="646333" y="3393401"/>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DF0BEB1-86C5-4FCE-946D-47F8E55C7593}"/>
              </a:ext>
            </a:extLst>
          </p:cNvPr>
          <p:cNvCxnSpPr>
            <a:cxnSpLocks/>
          </p:cNvCxnSpPr>
          <p:nvPr/>
        </p:nvCxnSpPr>
        <p:spPr>
          <a:xfrm>
            <a:off x="646333" y="3586243"/>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9B327EB-42E3-4094-B4AF-1BA4C677A3C4}"/>
              </a:ext>
            </a:extLst>
          </p:cNvPr>
          <p:cNvCxnSpPr>
            <a:cxnSpLocks/>
          </p:cNvCxnSpPr>
          <p:nvPr/>
        </p:nvCxnSpPr>
        <p:spPr>
          <a:xfrm>
            <a:off x="646333" y="3200559"/>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A350AF1-8F2F-4439-9E59-D6FFC54226A0}"/>
              </a:ext>
            </a:extLst>
          </p:cNvPr>
          <p:cNvCxnSpPr>
            <a:cxnSpLocks/>
          </p:cNvCxnSpPr>
          <p:nvPr/>
        </p:nvCxnSpPr>
        <p:spPr>
          <a:xfrm>
            <a:off x="646333" y="3779085"/>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50E261-A6A0-46DD-90D3-745555CA9DD3}"/>
              </a:ext>
            </a:extLst>
          </p:cNvPr>
          <p:cNvCxnSpPr>
            <a:cxnSpLocks/>
          </p:cNvCxnSpPr>
          <p:nvPr/>
        </p:nvCxnSpPr>
        <p:spPr>
          <a:xfrm>
            <a:off x="646333" y="3971927"/>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E1B80EC-4065-4BA5-A3F4-23412747AD4C}"/>
              </a:ext>
            </a:extLst>
          </p:cNvPr>
          <p:cNvCxnSpPr>
            <a:cxnSpLocks/>
          </p:cNvCxnSpPr>
          <p:nvPr/>
        </p:nvCxnSpPr>
        <p:spPr>
          <a:xfrm>
            <a:off x="646333" y="4164769"/>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93C317B-C24A-4DC6-9B1D-2669B8D0ABB1}"/>
              </a:ext>
            </a:extLst>
          </p:cNvPr>
          <p:cNvCxnSpPr>
            <a:cxnSpLocks/>
          </p:cNvCxnSpPr>
          <p:nvPr/>
        </p:nvCxnSpPr>
        <p:spPr>
          <a:xfrm>
            <a:off x="646333" y="4357611"/>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030042-0CE8-4845-BAED-8BE96D6FDC4E}"/>
              </a:ext>
            </a:extLst>
          </p:cNvPr>
          <p:cNvCxnSpPr>
            <a:cxnSpLocks/>
          </p:cNvCxnSpPr>
          <p:nvPr/>
        </p:nvCxnSpPr>
        <p:spPr>
          <a:xfrm>
            <a:off x="646333" y="4743295"/>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F13522-135E-4996-A4E6-E75C15291236}"/>
              </a:ext>
            </a:extLst>
          </p:cNvPr>
          <p:cNvCxnSpPr>
            <a:cxnSpLocks/>
          </p:cNvCxnSpPr>
          <p:nvPr/>
        </p:nvCxnSpPr>
        <p:spPr>
          <a:xfrm>
            <a:off x="646333" y="4936137"/>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B8CF3C0-81FC-4467-B5EC-7C2CB82FD055}"/>
              </a:ext>
            </a:extLst>
          </p:cNvPr>
          <p:cNvCxnSpPr>
            <a:cxnSpLocks/>
          </p:cNvCxnSpPr>
          <p:nvPr/>
        </p:nvCxnSpPr>
        <p:spPr>
          <a:xfrm>
            <a:off x="646333" y="4550453"/>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1A8A3E6-329B-400E-9F25-D90B87792177}"/>
              </a:ext>
            </a:extLst>
          </p:cNvPr>
          <p:cNvCxnSpPr>
            <a:cxnSpLocks/>
          </p:cNvCxnSpPr>
          <p:nvPr/>
        </p:nvCxnSpPr>
        <p:spPr>
          <a:xfrm>
            <a:off x="646333" y="5128973"/>
            <a:ext cx="41580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a:t>DRAM 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5" name="Rounded Rectangle 4">
            <a:extLst>
              <a:ext uri="{FF2B5EF4-FFF2-40B4-BE49-F238E27FC236}">
                <a16:creationId xmlns:a16="http://schemas.microsoft.com/office/drawing/2014/main" id="{7A085F27-A4ED-C14E-AD95-8BF59A083EB0}"/>
              </a:ext>
            </a:extLst>
          </p:cNvPr>
          <p:cNvSpPr/>
          <p:nvPr/>
        </p:nvSpPr>
        <p:spPr>
          <a:xfrm>
            <a:off x="896015" y="1738849"/>
            <a:ext cx="7984215" cy="3971302"/>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A33524-C9AD-7A48-82EA-CEEBE4A499DF}"/>
              </a:ext>
            </a:extLst>
          </p:cNvPr>
          <p:cNvSpPr txBox="1"/>
          <p:nvPr/>
        </p:nvSpPr>
        <p:spPr>
          <a:xfrm rot="16200000">
            <a:off x="-952182" y="3401337"/>
            <a:ext cx="2550698" cy="646331"/>
          </a:xfrm>
          <a:prstGeom prst="rect">
            <a:avLst/>
          </a:prstGeom>
          <a:noFill/>
        </p:spPr>
        <p:txBody>
          <a:bodyPr wrap="none" rtlCol="0">
            <a:spAutoFit/>
          </a:bodyPr>
          <a:lstStyle/>
          <a:p>
            <a:r>
              <a:rPr lang="en-US" sz="3600" dirty="0">
                <a:latin typeface="Cambria" panose="02040503050406030204" pitchFamily="18" charset="0"/>
              </a:rPr>
              <a:t>DRAM Bank</a:t>
            </a:r>
          </a:p>
        </p:txBody>
      </p:sp>
      <p:cxnSp>
        <p:nvCxnSpPr>
          <p:cNvPr id="15" name="Straight Connector 14">
            <a:extLst>
              <a:ext uri="{FF2B5EF4-FFF2-40B4-BE49-F238E27FC236}">
                <a16:creationId xmlns:a16="http://schemas.microsoft.com/office/drawing/2014/main" id="{C05B6157-A106-4B44-80E1-EDD303BA10FF}"/>
              </a:ext>
            </a:extLst>
          </p:cNvPr>
          <p:cNvCxnSpPr>
            <a:cxnSpLocks/>
          </p:cNvCxnSpPr>
          <p:nvPr/>
        </p:nvCxnSpPr>
        <p:spPr>
          <a:xfrm>
            <a:off x="1341120" y="2369802"/>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A7FA5B-B3FC-2849-8E6D-CC87AF1FB831}"/>
              </a:ext>
            </a:extLst>
          </p:cNvPr>
          <p:cNvCxnSpPr>
            <a:cxnSpLocks/>
          </p:cNvCxnSpPr>
          <p:nvPr/>
        </p:nvCxnSpPr>
        <p:spPr>
          <a:xfrm>
            <a:off x="1341120" y="3055602"/>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A874E0-B63D-EB41-93F1-F757F837BC90}"/>
              </a:ext>
            </a:extLst>
          </p:cNvPr>
          <p:cNvCxnSpPr>
            <a:cxnSpLocks/>
          </p:cNvCxnSpPr>
          <p:nvPr/>
        </p:nvCxnSpPr>
        <p:spPr>
          <a:xfrm>
            <a:off x="1341120" y="373761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2DCADF-F6BB-2744-8F77-C4CA8D44C2E8}"/>
              </a:ext>
            </a:extLst>
          </p:cNvPr>
          <p:cNvCxnSpPr>
            <a:cxnSpLocks/>
          </p:cNvCxnSpPr>
          <p:nvPr/>
        </p:nvCxnSpPr>
        <p:spPr>
          <a:xfrm>
            <a:off x="1341120" y="4411962"/>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729E55-0D25-E64C-A8F5-6A9F1F824F9B}"/>
              </a:ext>
            </a:extLst>
          </p:cNvPr>
          <p:cNvCxnSpPr>
            <a:cxnSpLocks/>
          </p:cNvCxnSpPr>
          <p:nvPr/>
        </p:nvCxnSpPr>
        <p:spPr>
          <a:xfrm>
            <a:off x="1341120" y="5052511"/>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24ED067-4255-A64A-A059-8A5B04DE4C1C}"/>
              </a:ext>
            </a:extLst>
          </p:cNvPr>
          <p:cNvSpPr/>
          <p:nvPr/>
        </p:nvSpPr>
        <p:spPr>
          <a:xfrm>
            <a:off x="1752600" y="2036418"/>
            <a:ext cx="6278880" cy="649632"/>
          </a:xfrm>
          <a:prstGeom prst="rect">
            <a:avLst/>
          </a:prstGeom>
          <a:solidFill>
            <a:srgbClr val="DEEBF7">
              <a:alpha val="52157"/>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13" name="Rectangle 12">
            <a:extLst>
              <a:ext uri="{FF2B5EF4-FFF2-40B4-BE49-F238E27FC236}">
                <a16:creationId xmlns:a16="http://schemas.microsoft.com/office/drawing/2014/main" id="{615884F7-A7E6-BC4D-9216-A6F9802D95B8}"/>
              </a:ext>
            </a:extLst>
          </p:cNvPr>
          <p:cNvSpPr/>
          <p:nvPr/>
        </p:nvSpPr>
        <p:spPr>
          <a:xfrm>
            <a:off x="1752600" y="4744769"/>
            <a:ext cx="6278880" cy="64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2D8F15-5607-4CB3-8C48-DD77D753E2E6}"/>
              </a:ext>
            </a:extLst>
          </p:cNvPr>
          <p:cNvSpPr/>
          <p:nvPr/>
        </p:nvSpPr>
        <p:spPr>
          <a:xfrm>
            <a:off x="5627352" y="1048815"/>
            <a:ext cx="3219151" cy="523220"/>
          </a:xfrm>
          <a:prstGeom prst="rect">
            <a:avLst/>
          </a:prstGeom>
        </p:spPr>
        <p:txBody>
          <a:bodyPr wrap="none">
            <a:spAutoFit/>
          </a:bodyPr>
          <a:lstStyle/>
          <a:p>
            <a:pPr algn="ctr"/>
            <a:r>
              <a:rPr lang="en-US" sz="2800" dirty="0">
                <a:latin typeface="Cambria" panose="02040503050406030204" pitchFamily="18" charset="0"/>
              </a:rPr>
              <a:t>Row of storage cells</a:t>
            </a:r>
          </a:p>
        </p:txBody>
      </p:sp>
      <p:cxnSp>
        <p:nvCxnSpPr>
          <p:cNvPr id="14" name="Straight Arrow Connector 13">
            <a:extLst>
              <a:ext uri="{FF2B5EF4-FFF2-40B4-BE49-F238E27FC236}">
                <a16:creationId xmlns:a16="http://schemas.microsoft.com/office/drawing/2014/main" id="{E1970C76-4F8C-40AA-8332-B0DB691A2B03}"/>
              </a:ext>
            </a:extLst>
          </p:cNvPr>
          <p:cNvCxnSpPr>
            <a:cxnSpLocks/>
          </p:cNvCxnSpPr>
          <p:nvPr/>
        </p:nvCxnSpPr>
        <p:spPr>
          <a:xfrm flipH="1">
            <a:off x="6777477" y="1600321"/>
            <a:ext cx="690464" cy="592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936DDF-CF00-4EFC-8FAF-61206FCCE107}"/>
              </a:ext>
            </a:extLst>
          </p:cNvPr>
          <p:cNvSpPr/>
          <p:nvPr/>
        </p:nvSpPr>
        <p:spPr>
          <a:xfrm>
            <a:off x="1752600" y="2710730"/>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22" name="Rectangle 21">
            <a:extLst>
              <a:ext uri="{FF2B5EF4-FFF2-40B4-BE49-F238E27FC236}">
                <a16:creationId xmlns:a16="http://schemas.microsoft.com/office/drawing/2014/main" id="{DD9D894C-ECF9-4880-9448-3E2DA01CB7C9}"/>
              </a:ext>
            </a:extLst>
          </p:cNvPr>
          <p:cNvSpPr/>
          <p:nvPr/>
        </p:nvSpPr>
        <p:spPr>
          <a:xfrm>
            <a:off x="1752600" y="3376478"/>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23" name="Rectangle 22">
            <a:extLst>
              <a:ext uri="{FF2B5EF4-FFF2-40B4-BE49-F238E27FC236}">
                <a16:creationId xmlns:a16="http://schemas.microsoft.com/office/drawing/2014/main" id="{89A5C373-5E24-4FD4-B603-BB64ED344647}"/>
              </a:ext>
            </a:extLst>
          </p:cNvPr>
          <p:cNvSpPr/>
          <p:nvPr/>
        </p:nvSpPr>
        <p:spPr>
          <a:xfrm>
            <a:off x="1752600" y="4049777"/>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24" name="Rectangle 23">
            <a:extLst>
              <a:ext uri="{FF2B5EF4-FFF2-40B4-BE49-F238E27FC236}">
                <a16:creationId xmlns:a16="http://schemas.microsoft.com/office/drawing/2014/main" id="{109E57F1-27F1-447A-B3F5-49B7E8DEADBE}"/>
              </a:ext>
            </a:extLst>
          </p:cNvPr>
          <p:cNvSpPr/>
          <p:nvPr/>
        </p:nvSpPr>
        <p:spPr>
          <a:xfrm>
            <a:off x="1752600" y="4727695"/>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latin typeface="Cambria" panose="02040503050406030204" pitchFamily="18" charset="0"/>
              </a:rPr>
              <a:t>Row 4</a:t>
            </a:r>
          </a:p>
        </p:txBody>
      </p:sp>
      <p:sp>
        <p:nvSpPr>
          <p:cNvPr id="25" name="Oval 24">
            <a:extLst>
              <a:ext uri="{FF2B5EF4-FFF2-40B4-BE49-F238E27FC236}">
                <a16:creationId xmlns:a16="http://schemas.microsoft.com/office/drawing/2014/main" id="{9AA389A6-D236-4C4C-9F5A-095472384DF4}"/>
              </a:ext>
            </a:extLst>
          </p:cNvPr>
          <p:cNvSpPr/>
          <p:nvPr/>
        </p:nvSpPr>
        <p:spPr>
          <a:xfrm>
            <a:off x="1834629"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8FC5FCF-ED90-443A-8184-DC3D8ED22D4C}"/>
              </a:ext>
            </a:extLst>
          </p:cNvPr>
          <p:cNvSpPr/>
          <p:nvPr/>
        </p:nvSpPr>
        <p:spPr>
          <a:xfrm>
            <a:off x="2392943"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DE2CC5-D3E8-427D-A221-92229CA3B599}"/>
              </a:ext>
            </a:extLst>
          </p:cNvPr>
          <p:cNvSpPr/>
          <p:nvPr/>
        </p:nvSpPr>
        <p:spPr>
          <a:xfrm>
            <a:off x="2951257"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29B1E3-127A-4678-B1E7-FB706CDEA91E}"/>
              </a:ext>
            </a:extLst>
          </p:cNvPr>
          <p:cNvSpPr/>
          <p:nvPr/>
        </p:nvSpPr>
        <p:spPr>
          <a:xfrm>
            <a:off x="3509571"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D6915FD-FA75-44EA-8495-0AB97D30D875}"/>
              </a:ext>
            </a:extLst>
          </p:cNvPr>
          <p:cNvSpPr/>
          <p:nvPr/>
        </p:nvSpPr>
        <p:spPr>
          <a:xfrm>
            <a:off x="4067885"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DFB922B-079B-4B64-A63B-E75F357C3FE9}"/>
              </a:ext>
            </a:extLst>
          </p:cNvPr>
          <p:cNvSpPr/>
          <p:nvPr/>
        </p:nvSpPr>
        <p:spPr>
          <a:xfrm>
            <a:off x="4626199"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6A995A1-C20F-4C12-8F9F-FE274453B16B}"/>
              </a:ext>
            </a:extLst>
          </p:cNvPr>
          <p:cNvSpPr/>
          <p:nvPr/>
        </p:nvSpPr>
        <p:spPr>
          <a:xfrm>
            <a:off x="5184513"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574BA4-B874-4C32-8CEF-42D6FD7DE990}"/>
              </a:ext>
            </a:extLst>
          </p:cNvPr>
          <p:cNvSpPr/>
          <p:nvPr/>
        </p:nvSpPr>
        <p:spPr>
          <a:xfrm>
            <a:off x="5742827"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F677814-8421-4E1B-9C66-E2A57F6285AC}"/>
              </a:ext>
            </a:extLst>
          </p:cNvPr>
          <p:cNvSpPr/>
          <p:nvPr/>
        </p:nvSpPr>
        <p:spPr>
          <a:xfrm>
            <a:off x="6301192"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ACFF335-91C7-4458-9ACD-AE606A00DB7C}"/>
              </a:ext>
            </a:extLst>
          </p:cNvPr>
          <p:cNvSpPr/>
          <p:nvPr/>
        </p:nvSpPr>
        <p:spPr>
          <a:xfrm>
            <a:off x="6859506"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9EFFA56-48E3-41D5-9290-D9D265259ED6}"/>
              </a:ext>
            </a:extLst>
          </p:cNvPr>
          <p:cNvSpPr/>
          <p:nvPr/>
        </p:nvSpPr>
        <p:spPr>
          <a:xfrm>
            <a:off x="7417820" y="2105059"/>
            <a:ext cx="476285" cy="512967"/>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666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747648" y="2930418"/>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155759"/>
            <a:ext cx="9144000" cy="1169551"/>
          </a:xfrm>
          <a:prstGeom prst="rect">
            <a:avLst/>
          </a:prstGeom>
          <a:solidFill>
            <a:schemeClr val="accent6">
              <a:lumMod val="40000"/>
              <a:lumOff val="60000"/>
            </a:schemeClr>
          </a:solidFill>
        </p:spPr>
        <p:txBody>
          <a:bodyPr wrap="square" anchor="ctr">
            <a:spAutoFit/>
          </a:bodyPr>
          <a:lstStyle/>
          <a:p>
            <a:pPr algn="ctr"/>
            <a:endParaRPr lang="en-US" sz="2300" b="1" dirty="0">
              <a:latin typeface="Cambria" panose="02040503050406030204" pitchFamily="18" charset="0"/>
            </a:endParaRPr>
          </a:p>
          <a:p>
            <a:pPr algn="ctr"/>
            <a:r>
              <a:rPr lang="en-US" sz="2300" b="1" dirty="0">
                <a:latin typeface="Cambria" panose="02040503050406030204" pitchFamily="18" charset="0"/>
              </a:rPr>
              <a:t>Newer DRAM chips appear to be more vulnerable to </a:t>
            </a:r>
            <a:r>
              <a:rPr lang="en-US" sz="2300" b="1" dirty="0" err="1">
                <a:latin typeface="Cambria" panose="02040503050406030204" pitchFamily="18" charset="0"/>
              </a:rPr>
              <a:t>RowHammer</a:t>
            </a:r>
            <a:endParaRPr lang="en-US" sz="2300" b="1" dirty="0">
              <a:latin typeface="Cambria" panose="02040503050406030204" pitchFamily="18" charset="0"/>
            </a:endParaRPr>
          </a:p>
          <a:p>
            <a:pPr algn="ctr"/>
            <a:endParaRPr lang="en-US" sz="2400" dirty="0">
              <a:latin typeface="Cambria" panose="02040503050406030204" pitchFamily="18" charset="0"/>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30887"/>
          </a:xfrm>
          <a:prstGeom prst="rect">
            <a:avLst/>
          </a:prstGeom>
        </p:spPr>
        <p:txBody>
          <a:bodyPr wrap="square">
            <a:spAutoFit/>
          </a:bodyPr>
          <a:lstStyle/>
          <a:p>
            <a:r>
              <a:rPr lang="en-US" sz="2200" dirty="0">
                <a:latin typeface="Cambria" panose="02040503050406030204" pitchFamily="18" charset="0"/>
              </a:rPr>
              <a:t>Can we induce </a:t>
            </a:r>
            <a:r>
              <a:rPr lang="en-US" sz="2200" dirty="0" err="1">
                <a:latin typeface="Cambria" panose="02040503050406030204" pitchFamily="18" charset="0"/>
              </a:rPr>
              <a:t>RowHammer</a:t>
            </a:r>
            <a:r>
              <a:rPr lang="en-US" sz="2200" dirty="0">
                <a:latin typeface="Cambria" panose="02040503050406030204" pitchFamily="18" charset="0"/>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220920" y="1729118"/>
            <a:ext cx="8973879" cy="769441"/>
          </a:xfrm>
          <a:prstGeom prst="rect">
            <a:avLst/>
          </a:prstGeom>
        </p:spPr>
        <p:txBody>
          <a:bodyPr wrap="square">
            <a:spAutoFit/>
          </a:bodyPr>
          <a:lstStyle/>
          <a:p>
            <a:r>
              <a:rPr lang="en-US" sz="2200" dirty="0">
                <a:latin typeface="Cambria" panose="02040503050406030204" pitchFamily="18" charset="0"/>
              </a:rPr>
              <a:t>We are able to induce </a:t>
            </a:r>
            <a:r>
              <a:rPr lang="en-US" sz="2200" dirty="0" err="1">
                <a:latin typeface="Cambria" panose="02040503050406030204" pitchFamily="18" charset="0"/>
              </a:rPr>
              <a:t>RowHammer</a:t>
            </a:r>
            <a:r>
              <a:rPr lang="en-US" sz="2200" dirty="0">
                <a:latin typeface="Cambria" panose="02040503050406030204" pitchFamily="18" charset="0"/>
              </a:rPr>
              <a:t> bit flips in all chips we test except many DDR3 DRAM chips</a:t>
            </a:r>
          </a:p>
        </p:txBody>
      </p:sp>
      <p:sp>
        <p:nvSpPr>
          <p:cNvPr id="9" name="TextBox 8">
            <a:extLst>
              <a:ext uri="{FF2B5EF4-FFF2-40B4-BE49-F238E27FC236}">
                <a16:creationId xmlns:a16="http://schemas.microsoft.com/office/drawing/2014/main" id="{1BBA3971-6301-B647-83BF-68BFE5692858}"/>
              </a:ext>
            </a:extLst>
          </p:cNvPr>
          <p:cNvSpPr txBox="1"/>
          <p:nvPr/>
        </p:nvSpPr>
        <p:spPr>
          <a:xfrm>
            <a:off x="-8863124" y="2482587"/>
            <a:ext cx="8494721" cy="189282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50" b="1" dirty="0">
              <a:latin typeface="Cambria" charset="0"/>
              <a:ea typeface="Cambria" charset="0"/>
              <a:cs typeface="Cambria" charset="0"/>
            </a:endParaRPr>
          </a:p>
          <a:p>
            <a:pPr algn="ctr"/>
            <a:r>
              <a:rPr lang="en-US" sz="3200" b="1" dirty="0">
                <a:latin typeface="Cambria" charset="0"/>
                <a:ea typeface="Cambria" charset="0"/>
                <a:cs typeface="Cambria" charset="0"/>
              </a:rPr>
              <a:t>We </a:t>
            </a:r>
            <a:r>
              <a:rPr lang="en-US" sz="3200" b="1" dirty="0">
                <a:solidFill>
                  <a:schemeClr val="accent5">
                    <a:lumMod val="75000"/>
                  </a:schemeClr>
                </a:solidFill>
                <a:latin typeface="Cambria" charset="0"/>
                <a:ea typeface="Cambria" charset="0"/>
                <a:cs typeface="Cambria" charset="0"/>
              </a:rPr>
              <a:t>only</a:t>
            </a:r>
            <a:r>
              <a:rPr lang="en-US" sz="3200" b="1" dirty="0">
                <a:latin typeface="Cambria" charset="0"/>
                <a:ea typeface="Cambria" charset="0"/>
                <a:cs typeface="Cambria" charset="0"/>
              </a:rPr>
              <a:t> show results </a:t>
            </a:r>
          </a:p>
          <a:p>
            <a:pPr algn="ctr"/>
            <a:r>
              <a:rPr lang="en-US" sz="3200" b="1" dirty="0">
                <a:latin typeface="Cambria" charset="0"/>
                <a:ea typeface="Cambria" charset="0"/>
                <a:cs typeface="Cambria" charset="0"/>
              </a:rPr>
              <a:t>for chips that we can induce </a:t>
            </a:r>
          </a:p>
          <a:p>
            <a:pPr algn="ctr"/>
            <a:r>
              <a:rPr lang="en-US" sz="3200" b="1" dirty="0">
                <a:solidFill>
                  <a:schemeClr val="accent5">
                    <a:lumMod val="75000"/>
                  </a:schemeClr>
                </a:solidFill>
                <a:latin typeface="Cambria" charset="0"/>
                <a:ea typeface="Cambria" charset="0"/>
                <a:cs typeface="Cambria" charset="0"/>
              </a:rPr>
              <a:t>enough</a:t>
            </a:r>
            <a:r>
              <a:rPr lang="en-US" sz="3200" b="1" dirty="0">
                <a:latin typeface="Cambria" charset="0"/>
                <a:ea typeface="Cambria" charset="0"/>
                <a:cs typeface="Cambria" charset="0"/>
              </a:rPr>
              <a:t> </a:t>
            </a:r>
            <a:r>
              <a:rPr lang="en-US" sz="3200" b="1" dirty="0" err="1">
                <a:latin typeface="Cambria" charset="0"/>
                <a:ea typeface="Cambria" charset="0"/>
                <a:cs typeface="Cambria" charset="0"/>
              </a:rPr>
              <a:t>RowHammer</a:t>
            </a:r>
            <a:r>
              <a:rPr lang="en-US" sz="3200" b="1" dirty="0">
                <a:latin typeface="Cambria" charset="0"/>
                <a:ea typeface="Cambria" charset="0"/>
                <a:cs typeface="Cambria" charset="0"/>
              </a:rPr>
              <a:t> bit flips in</a:t>
            </a:r>
          </a:p>
          <a:p>
            <a:pPr algn="ctr"/>
            <a:endParaRPr lang="en-US" sz="1050" b="1" dirty="0">
              <a:latin typeface="Cambria" charset="0"/>
              <a:ea typeface="Cambria" charset="0"/>
              <a:cs typeface="Cambria" charset="0"/>
            </a:endParaRPr>
          </a:p>
        </p:txBody>
      </p:sp>
    </p:spTree>
    <p:extLst>
      <p:ext uri="{BB962C8B-B14F-4D97-AF65-F5344CB8AC3E}">
        <p14:creationId xmlns:p14="http://schemas.microsoft.com/office/powerpoint/2010/main" val="2723031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Evaluated Mitigation Mechanisms</a:t>
            </a:r>
          </a:p>
        </p:txBody>
      </p:sp>
      <p:sp>
        <p:nvSpPr>
          <p:cNvPr id="3" name="Content Placeholder 2"/>
          <p:cNvSpPr>
            <a:spLocks noGrp="1"/>
          </p:cNvSpPr>
          <p:nvPr>
            <p:ph idx="1"/>
          </p:nvPr>
        </p:nvSpPr>
        <p:spPr>
          <a:xfrm>
            <a:off x="75990" y="764417"/>
            <a:ext cx="9068009" cy="5549734"/>
          </a:xfrm>
        </p:spPr>
        <p:txBody>
          <a:bodyPr/>
          <a:lstStyle/>
          <a:p>
            <a:pPr marL="0" indent="0">
              <a:spcBef>
                <a:spcPts val="300"/>
              </a:spcBef>
              <a:buNone/>
            </a:pPr>
            <a:r>
              <a:rPr lang="en-US" sz="2400" b="1" dirty="0">
                <a:solidFill>
                  <a:schemeClr val="accent2">
                    <a:lumMod val="75000"/>
                  </a:schemeClr>
                </a:solidFill>
              </a:rPr>
              <a:t>Five state-of-the-art mitigation mechanisms:</a:t>
            </a:r>
          </a:p>
          <a:p>
            <a:pPr marL="514350" indent="-514350">
              <a:spcBef>
                <a:spcPts val="500"/>
              </a:spcBef>
              <a:buFont typeface="+mj-lt"/>
              <a:buAutoNum type="arabicPeriod"/>
            </a:pPr>
            <a:r>
              <a:rPr lang="en-US" sz="2400" b="1" dirty="0">
                <a:solidFill>
                  <a:schemeClr val="accent2">
                    <a:lumMod val="75000"/>
                  </a:schemeClr>
                </a:solidFill>
              </a:rPr>
              <a:t>Increased Refresh Rate </a:t>
            </a:r>
            <a:r>
              <a:rPr lang="en-US" sz="1800" b="1" dirty="0">
                <a:solidFill>
                  <a:schemeClr val="accent2">
                    <a:lumMod val="75000"/>
                  </a:schemeClr>
                </a:solidFill>
              </a:rPr>
              <a:t>[Kim+, ISCA’14]</a:t>
            </a:r>
            <a:r>
              <a:rPr lang="en-US" sz="2400" dirty="0">
                <a:solidFill>
                  <a:schemeClr val="accent2">
                    <a:lumMod val="75000"/>
                  </a:schemeClr>
                </a:solidFill>
              </a:rPr>
              <a:t>: </a:t>
            </a:r>
            <a:r>
              <a:rPr lang="en-US" sz="2400" dirty="0"/>
              <a:t>Refresh at a high enough rate such that </a:t>
            </a:r>
            <a:r>
              <a:rPr lang="en-US" sz="2400" dirty="0" err="1"/>
              <a:t>RowHammer</a:t>
            </a:r>
            <a:r>
              <a:rPr lang="en-US" sz="2400" dirty="0"/>
              <a:t> bit flips do not occur</a:t>
            </a:r>
            <a:endParaRPr lang="en-US" sz="2400" b="1" dirty="0"/>
          </a:p>
          <a:p>
            <a:pPr marL="514350" indent="-514350">
              <a:spcBef>
                <a:spcPts val="500"/>
              </a:spcBef>
              <a:buFont typeface="+mj-lt"/>
              <a:buAutoNum type="arabicPeriod"/>
            </a:pPr>
            <a:r>
              <a:rPr lang="en-US" sz="2400" b="1" dirty="0">
                <a:solidFill>
                  <a:schemeClr val="accent2">
                    <a:lumMod val="75000"/>
                  </a:schemeClr>
                </a:solidFill>
              </a:rPr>
              <a:t>PARA</a:t>
            </a:r>
            <a:r>
              <a:rPr lang="en-US" sz="2400" dirty="0">
                <a:solidFill>
                  <a:schemeClr val="accent2">
                    <a:lumMod val="75000"/>
                  </a:schemeClr>
                </a:solidFill>
              </a:rPr>
              <a:t> </a:t>
            </a:r>
            <a:r>
              <a:rPr lang="en-US" sz="1800" b="1" dirty="0">
                <a:solidFill>
                  <a:schemeClr val="accent2">
                    <a:lumMod val="75000"/>
                  </a:schemeClr>
                </a:solidFill>
              </a:rPr>
              <a:t>[Kim+, ISCA’14]: </a:t>
            </a:r>
            <a:r>
              <a:rPr lang="en-US" sz="2400" dirty="0"/>
              <a:t>Every time a row is opened and closed, PARA refreshes adjacent rows with a low probability</a:t>
            </a:r>
            <a:endParaRPr lang="en-US" sz="2400" b="1" dirty="0">
              <a:solidFill>
                <a:schemeClr val="accent2">
                  <a:lumMod val="75000"/>
                </a:schemeClr>
              </a:solidFill>
            </a:endParaRPr>
          </a:p>
          <a:p>
            <a:pPr marL="514350" indent="-514350">
              <a:spcBef>
                <a:spcPts val="500"/>
              </a:spcBef>
              <a:buFont typeface="+mj-lt"/>
              <a:buAutoNum type="arabicPeriod"/>
            </a:pPr>
            <a:r>
              <a:rPr lang="en-US" sz="2400" b="1" dirty="0" err="1">
                <a:solidFill>
                  <a:schemeClr val="accent2">
                    <a:lumMod val="75000"/>
                  </a:schemeClr>
                </a:solidFill>
              </a:rPr>
              <a:t>ProHIT</a:t>
            </a:r>
            <a:r>
              <a:rPr lang="en-US" sz="2400" dirty="0">
                <a:solidFill>
                  <a:schemeClr val="accent2">
                    <a:lumMod val="75000"/>
                  </a:schemeClr>
                </a:solidFill>
              </a:rPr>
              <a:t> </a:t>
            </a:r>
            <a:r>
              <a:rPr lang="en-US" sz="1800" b="1" dirty="0">
                <a:solidFill>
                  <a:schemeClr val="accent2">
                    <a:lumMod val="75000"/>
                  </a:schemeClr>
                </a:solidFill>
              </a:rPr>
              <a:t>[Son+, DAC’17]:</a:t>
            </a:r>
            <a:r>
              <a:rPr lang="en-US" sz="1400" b="1" dirty="0">
                <a:solidFill>
                  <a:schemeClr val="accent2">
                    <a:lumMod val="75000"/>
                  </a:schemeClr>
                </a:solidFill>
              </a:rPr>
              <a:t> </a:t>
            </a:r>
            <a:r>
              <a:rPr lang="en-US" sz="2400" dirty="0"/>
              <a:t>Probabilistically manages “Hot” and “Cold” tables to track frequently activated rows to refresh victim rows</a:t>
            </a:r>
            <a:endParaRPr lang="en-US" sz="1800" b="1" dirty="0">
              <a:solidFill>
                <a:schemeClr val="accent2">
                  <a:lumMod val="75000"/>
                </a:schemeClr>
              </a:solidFill>
            </a:endParaRPr>
          </a:p>
          <a:p>
            <a:pPr marL="514350" indent="-514350">
              <a:spcBef>
                <a:spcPts val="500"/>
              </a:spcBef>
              <a:buFont typeface="+mj-lt"/>
              <a:buAutoNum type="arabicPeriod"/>
            </a:pPr>
            <a:r>
              <a:rPr lang="en-US" sz="2400" b="1" dirty="0" err="1">
                <a:solidFill>
                  <a:schemeClr val="accent2">
                    <a:lumMod val="75000"/>
                  </a:schemeClr>
                </a:solidFill>
              </a:rPr>
              <a:t>MRLoc</a:t>
            </a:r>
            <a:r>
              <a:rPr lang="en-US" sz="2400" dirty="0">
                <a:solidFill>
                  <a:schemeClr val="accent2">
                    <a:lumMod val="75000"/>
                  </a:schemeClr>
                </a:solidFill>
              </a:rPr>
              <a:t> </a:t>
            </a:r>
            <a:r>
              <a:rPr lang="en-US" sz="1800" b="1" dirty="0">
                <a:solidFill>
                  <a:schemeClr val="accent2">
                    <a:lumMod val="75000"/>
                  </a:schemeClr>
                </a:solidFill>
              </a:rPr>
              <a:t>[You+, DAC’19]:</a:t>
            </a:r>
            <a:r>
              <a:rPr lang="en-US" sz="1400" b="1" dirty="0">
                <a:solidFill>
                  <a:schemeClr val="accent2">
                    <a:lumMod val="75000"/>
                  </a:schemeClr>
                </a:solidFill>
              </a:rPr>
              <a:t> </a:t>
            </a:r>
            <a:r>
              <a:rPr lang="en-US" sz="2400" dirty="0"/>
              <a:t>Estimates activation rates via queue and probabilistically refreshes based on estimated activation rate</a:t>
            </a:r>
            <a:endParaRPr lang="en-US" sz="1800" b="1" dirty="0">
              <a:solidFill>
                <a:schemeClr val="accent2">
                  <a:lumMod val="75000"/>
                </a:schemeClr>
              </a:solidFill>
            </a:endParaRPr>
          </a:p>
          <a:p>
            <a:pPr marL="514350" indent="-514350">
              <a:spcBef>
                <a:spcPts val="500"/>
              </a:spcBef>
              <a:buFont typeface="+mj-lt"/>
              <a:buAutoNum type="arabicPeriod"/>
            </a:pPr>
            <a:r>
              <a:rPr lang="en-US" sz="2400" b="1" dirty="0" err="1">
                <a:solidFill>
                  <a:schemeClr val="accent2">
                    <a:lumMod val="75000"/>
                  </a:schemeClr>
                </a:solidFill>
              </a:rPr>
              <a:t>TWiCe</a:t>
            </a:r>
            <a:r>
              <a:rPr lang="en-US" sz="2400" dirty="0">
                <a:solidFill>
                  <a:schemeClr val="accent2">
                    <a:lumMod val="75000"/>
                  </a:schemeClr>
                </a:solidFill>
              </a:rPr>
              <a:t> </a:t>
            </a:r>
            <a:r>
              <a:rPr lang="en-US" sz="1800" b="1" dirty="0">
                <a:solidFill>
                  <a:schemeClr val="accent2">
                    <a:lumMod val="75000"/>
                  </a:schemeClr>
                </a:solidFill>
              </a:rPr>
              <a:t>[Lee+, ISCA’19]:</a:t>
            </a:r>
            <a:r>
              <a:rPr lang="en-US" sz="1400" b="1" dirty="0">
                <a:solidFill>
                  <a:schemeClr val="accent2">
                    <a:lumMod val="75000"/>
                  </a:schemeClr>
                </a:solidFill>
              </a:rPr>
              <a:t> </a:t>
            </a:r>
            <a:r>
              <a:rPr lang="en-US" sz="2400" dirty="0"/>
              <a:t>Uses tables with lifetime counter and activation counter to determine activation rate and prunes table to minimize overhead according to an activation rate threshold</a:t>
            </a:r>
          </a:p>
          <a:p>
            <a:pPr marL="514350" indent="-514350">
              <a:spcBef>
                <a:spcPts val="500"/>
              </a:spcBef>
              <a:buFont typeface="+mj-lt"/>
              <a:buAutoNum type="arabicPeriod"/>
            </a:pPr>
            <a:endParaRPr lang="en-US" sz="500" dirty="0"/>
          </a:p>
          <a:p>
            <a:pPr marL="0" indent="0">
              <a:spcBef>
                <a:spcPts val="300"/>
              </a:spcBef>
              <a:buNone/>
            </a:pPr>
            <a:r>
              <a:rPr lang="en-US" sz="2400" b="1" dirty="0">
                <a:solidFill>
                  <a:schemeClr val="accent6">
                    <a:lumMod val="75000"/>
                  </a:schemeClr>
                </a:solidFill>
              </a:rPr>
              <a:t>One ideal refresh-based mitigation mechanism:</a:t>
            </a:r>
            <a:endParaRPr lang="en-US" sz="1800" b="1" dirty="0">
              <a:solidFill>
                <a:schemeClr val="accent6">
                  <a:lumMod val="75000"/>
                </a:schemeClr>
              </a:solidFill>
            </a:endParaRPr>
          </a:p>
          <a:p>
            <a:pPr marL="514350" indent="-514350">
              <a:spcBef>
                <a:spcPts val="300"/>
              </a:spcBef>
              <a:buFont typeface="+mj-lt"/>
              <a:buAutoNum type="arabicPeriod"/>
            </a:pPr>
            <a:r>
              <a:rPr lang="en-US" sz="2400" b="1" dirty="0">
                <a:solidFill>
                  <a:schemeClr val="accent6">
                    <a:lumMod val="75000"/>
                  </a:schemeClr>
                </a:solidFill>
              </a:rPr>
              <a:t>Ideal Refresh-based:</a:t>
            </a:r>
            <a:r>
              <a:rPr lang="en-US" sz="2400" dirty="0">
                <a:solidFill>
                  <a:schemeClr val="accent6">
                    <a:lumMod val="75000"/>
                  </a:schemeClr>
                </a:solidFill>
              </a:rPr>
              <a:t> </a:t>
            </a:r>
            <a:r>
              <a:rPr lang="en-US" sz="2400" dirty="0"/>
              <a:t>Issues a refresh command to a row only right before it can potentially experience a </a:t>
            </a:r>
            <a:r>
              <a:rPr lang="en-US" sz="2400" dirty="0" err="1"/>
              <a:t>RowHammer</a:t>
            </a:r>
            <a:r>
              <a:rPr lang="en-US" sz="2400" dirty="0"/>
              <a:t> bit flip. </a:t>
            </a:r>
            <a:endParaRPr lang="en-US" sz="2400" dirty="0">
              <a:solidFill>
                <a:schemeClr val="accent2">
                  <a:lumMod val="75000"/>
                </a:schemeClr>
              </a:solidFill>
            </a:endParaRPr>
          </a:p>
        </p:txBody>
      </p:sp>
      <p:sp>
        <p:nvSpPr>
          <p:cNvPr id="4" name="Rectangle 3">
            <a:extLst>
              <a:ext uri="{FF2B5EF4-FFF2-40B4-BE49-F238E27FC236}">
                <a16:creationId xmlns:a16="http://schemas.microsoft.com/office/drawing/2014/main" id="{2091E53E-CEBB-8A47-9384-9D5D1EB566F5}"/>
              </a:ext>
            </a:extLst>
          </p:cNvPr>
          <p:cNvSpPr/>
          <p:nvPr/>
        </p:nvSpPr>
        <p:spPr>
          <a:xfrm>
            <a:off x="1848640" y="6377042"/>
            <a:ext cx="5442324" cy="461665"/>
          </a:xfrm>
          <a:prstGeom prst="rect">
            <a:avLst/>
          </a:prstGeom>
        </p:spPr>
        <p:txBody>
          <a:bodyPr wrap="none">
            <a:spAutoFit/>
          </a:bodyPr>
          <a:lstStyle/>
          <a:p>
            <a:r>
              <a:rPr lang="en-US" sz="2400" b="1" dirty="0">
                <a:solidFill>
                  <a:srgbClr val="7030A0"/>
                </a:solidFill>
              </a:rPr>
              <a:t>[More detailed descriptions in the paper]</a:t>
            </a:r>
          </a:p>
        </p:txBody>
      </p:sp>
    </p:spTree>
    <p:extLst>
      <p:ext uri="{BB962C8B-B14F-4D97-AF65-F5344CB8AC3E}">
        <p14:creationId xmlns:p14="http://schemas.microsoft.com/office/powerpoint/2010/main" val="3875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pic>
        <p:nvPicPr>
          <p:cNvPr id="2" name="Picture 1">
            <a:extLst>
              <a:ext uri="{FF2B5EF4-FFF2-40B4-BE49-F238E27FC236}">
                <a16:creationId xmlns:a16="http://schemas.microsoft.com/office/drawing/2014/main" id="{FBDEBF23-881E-A148-99CE-4F55D7DE4678}"/>
              </a:ext>
            </a:extLst>
          </p:cNvPr>
          <p:cNvPicPr>
            <a:picLocks noChangeAspect="1"/>
          </p:cNvPicPr>
          <p:nvPr/>
        </p:nvPicPr>
        <p:blipFill>
          <a:blip r:embed="rId3"/>
          <a:stretch>
            <a:fillRect/>
          </a:stretch>
        </p:blipFill>
        <p:spPr>
          <a:xfrm>
            <a:off x="2418080" y="1537603"/>
            <a:ext cx="4110311" cy="3605189"/>
          </a:xfrm>
          <a:prstGeom prst="rect">
            <a:avLst/>
          </a:prstGeom>
        </p:spPr>
      </p:pic>
      <p:sp>
        <p:nvSpPr>
          <p:cNvPr id="5" name="Rectangle 4">
            <a:extLst>
              <a:ext uri="{FF2B5EF4-FFF2-40B4-BE49-F238E27FC236}">
                <a16:creationId xmlns:a16="http://schemas.microsoft.com/office/drawing/2014/main" id="{A5CCB74D-ACE7-8349-BBA4-FF1E9353B9D7}"/>
              </a:ext>
            </a:extLst>
          </p:cNvPr>
          <p:cNvSpPr/>
          <p:nvPr/>
        </p:nvSpPr>
        <p:spPr>
          <a:xfrm>
            <a:off x="0" y="5526396"/>
            <a:ext cx="9144000" cy="830997"/>
          </a:xfrm>
          <a:prstGeom prst="rect">
            <a:avLst/>
          </a:prstGeom>
          <a:solidFill>
            <a:schemeClr val="accent6">
              <a:lumMod val="40000"/>
              <a:lumOff val="60000"/>
            </a:schemeClr>
          </a:solidFill>
        </p:spPr>
        <p:txBody>
          <a:bodyPr wrap="square">
            <a:spAutoFit/>
          </a:bodyPr>
          <a:lstStyle/>
          <a:p>
            <a:pPr algn="ctr"/>
            <a:r>
              <a:rPr lang="en-US" sz="2400" b="1" dirty="0">
                <a:latin typeface="Cambria" panose="02040503050406030204" pitchFamily="18" charset="0"/>
              </a:rPr>
              <a:t>Testing with different data patterns is essential </a:t>
            </a:r>
          </a:p>
          <a:p>
            <a:pPr algn="ctr"/>
            <a:r>
              <a:rPr lang="en-US" sz="2400" dirty="0">
                <a:latin typeface="Cambria" panose="02040503050406030204" pitchFamily="18" charset="0"/>
              </a:rPr>
              <a:t>for comprehensively identifying </a:t>
            </a:r>
            <a:r>
              <a:rPr lang="en-US" sz="2400" dirty="0" err="1">
                <a:latin typeface="Cambria" panose="02040503050406030204" pitchFamily="18" charset="0"/>
              </a:rPr>
              <a:t>RowHammer</a:t>
            </a:r>
            <a:r>
              <a:rPr lang="en-US" sz="2400" dirty="0">
                <a:latin typeface="Cambria" panose="02040503050406030204" pitchFamily="18" charset="0"/>
              </a:rPr>
              <a:t> bit flips</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23112"/>
            <a:ext cx="8973879" cy="430887"/>
          </a:xfrm>
          <a:prstGeom prst="rect">
            <a:avLst/>
          </a:prstGeom>
        </p:spPr>
        <p:txBody>
          <a:bodyPr wrap="square">
            <a:spAutoFit/>
          </a:bodyPr>
          <a:lstStyle/>
          <a:p>
            <a:r>
              <a:rPr lang="en-US" sz="2200" i="1" dirty="0">
                <a:solidFill>
                  <a:srgbClr val="C00000"/>
                </a:solidFill>
                <a:latin typeface="Cambria" panose="02040503050406030204" pitchFamily="18" charset="0"/>
              </a:rPr>
              <a:t>Q. Are some data patterns more effective in inducing </a:t>
            </a:r>
            <a:r>
              <a:rPr lang="en-US" sz="2200" i="1" dirty="0" err="1">
                <a:solidFill>
                  <a:srgbClr val="C00000"/>
                </a:solidFill>
                <a:latin typeface="Cambria" panose="02040503050406030204" pitchFamily="18" charset="0"/>
              </a:rPr>
              <a:t>RowHammer</a:t>
            </a:r>
            <a:r>
              <a:rPr lang="en-US" sz="2200" i="1" dirty="0">
                <a:solidFill>
                  <a:srgbClr val="C00000"/>
                </a:solidFill>
                <a:latin typeface="Cambria" panose="02040503050406030204" pitchFamily="18" charset="0"/>
              </a:rPr>
              <a:t> bit flips?</a:t>
            </a:r>
          </a:p>
        </p:txBody>
      </p:sp>
    </p:spTree>
    <p:extLst>
      <p:ext uri="{BB962C8B-B14F-4D97-AF65-F5344CB8AC3E}">
        <p14:creationId xmlns:p14="http://schemas.microsoft.com/office/powerpoint/2010/main" val="38305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pic>
        <p:nvPicPr>
          <p:cNvPr id="3" name="Picture 2">
            <a:extLst>
              <a:ext uri="{FF2B5EF4-FFF2-40B4-BE49-F238E27FC236}">
                <a16:creationId xmlns:a16="http://schemas.microsoft.com/office/drawing/2014/main" id="{D4743B1D-0A84-654B-8EBB-774B9D7863F1}"/>
              </a:ext>
            </a:extLst>
          </p:cNvPr>
          <p:cNvPicPr>
            <a:picLocks noChangeAspect="1"/>
          </p:cNvPicPr>
          <p:nvPr/>
        </p:nvPicPr>
        <p:blipFill>
          <a:blip r:embed="rId3"/>
          <a:stretch>
            <a:fillRect/>
          </a:stretch>
        </p:blipFill>
        <p:spPr>
          <a:xfrm>
            <a:off x="1032474" y="793368"/>
            <a:ext cx="7079051" cy="4665246"/>
          </a:xfrm>
          <a:prstGeom prst="rect">
            <a:avLst/>
          </a:prstGeom>
        </p:spPr>
      </p:pic>
      <p:sp>
        <p:nvSpPr>
          <p:cNvPr id="5" name="Rectangle 4">
            <a:extLst>
              <a:ext uri="{FF2B5EF4-FFF2-40B4-BE49-F238E27FC236}">
                <a16:creationId xmlns:a16="http://schemas.microsoft.com/office/drawing/2014/main" id="{1B83388D-F729-484A-9C32-97A81131AE27}"/>
              </a:ext>
            </a:extLst>
          </p:cNvPr>
          <p:cNvSpPr/>
          <p:nvPr/>
        </p:nvSpPr>
        <p:spPr>
          <a:xfrm>
            <a:off x="0" y="5540806"/>
            <a:ext cx="9144000" cy="830997"/>
          </a:xfrm>
          <a:prstGeom prst="rect">
            <a:avLst/>
          </a:prstGeom>
          <a:solidFill>
            <a:schemeClr val="accent6">
              <a:lumMod val="40000"/>
              <a:lumOff val="60000"/>
            </a:schemeClr>
          </a:solidFill>
        </p:spPr>
        <p:txBody>
          <a:bodyPr wrap="square">
            <a:spAutoFit/>
          </a:bodyPr>
          <a:lstStyle/>
          <a:p>
            <a:pPr algn="ctr"/>
            <a:r>
              <a:rPr lang="en-US" sz="2400" b="1" dirty="0">
                <a:latin typeface="Cambria" panose="02040503050406030204" pitchFamily="18" charset="0"/>
              </a:rPr>
              <a:t>The worst-case data pattern is consistent across chips</a:t>
            </a:r>
            <a:r>
              <a:rPr lang="en-US" sz="2400" dirty="0">
                <a:latin typeface="Cambria" panose="02040503050406030204" pitchFamily="18" charset="0"/>
              </a:rPr>
              <a:t> </a:t>
            </a:r>
          </a:p>
          <a:p>
            <a:pPr algn="ctr"/>
            <a:r>
              <a:rPr lang="en-US" sz="2400" dirty="0">
                <a:latin typeface="Cambria" panose="02040503050406030204" pitchFamily="18" charset="0"/>
              </a:rPr>
              <a:t>of the same manufacturer and DRAM type-node configuration</a:t>
            </a:r>
          </a:p>
        </p:txBody>
      </p:sp>
    </p:spTree>
    <p:extLst>
      <p:ext uri="{BB962C8B-B14F-4D97-AF65-F5344CB8AC3E}">
        <p14:creationId xmlns:p14="http://schemas.microsoft.com/office/powerpoint/2010/main" val="14926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pic>
        <p:nvPicPr>
          <p:cNvPr id="3" name="Picture 2">
            <a:extLst>
              <a:ext uri="{FF2B5EF4-FFF2-40B4-BE49-F238E27FC236}">
                <a16:creationId xmlns:a16="http://schemas.microsoft.com/office/drawing/2014/main" id="{D4743B1D-0A84-654B-8EBB-774B9D7863F1}"/>
              </a:ext>
            </a:extLst>
          </p:cNvPr>
          <p:cNvPicPr>
            <a:picLocks noChangeAspect="1"/>
          </p:cNvPicPr>
          <p:nvPr/>
        </p:nvPicPr>
        <p:blipFill>
          <a:blip r:embed="rId3"/>
          <a:stretch>
            <a:fillRect/>
          </a:stretch>
        </p:blipFill>
        <p:spPr>
          <a:xfrm>
            <a:off x="1032474" y="793368"/>
            <a:ext cx="7079051" cy="4665246"/>
          </a:xfrm>
          <a:prstGeom prst="rect">
            <a:avLst/>
          </a:prstGeom>
        </p:spPr>
      </p:pic>
      <p:sp>
        <p:nvSpPr>
          <p:cNvPr id="5" name="Rectangle 4">
            <a:extLst>
              <a:ext uri="{FF2B5EF4-FFF2-40B4-BE49-F238E27FC236}">
                <a16:creationId xmlns:a16="http://schemas.microsoft.com/office/drawing/2014/main" id="{1B83388D-F729-484A-9C32-97A81131AE27}"/>
              </a:ext>
            </a:extLst>
          </p:cNvPr>
          <p:cNvSpPr/>
          <p:nvPr/>
        </p:nvSpPr>
        <p:spPr>
          <a:xfrm>
            <a:off x="0" y="5540806"/>
            <a:ext cx="9144000" cy="830997"/>
          </a:xfrm>
          <a:prstGeom prst="rect">
            <a:avLst/>
          </a:prstGeom>
          <a:solidFill>
            <a:schemeClr val="accent6">
              <a:lumMod val="40000"/>
              <a:lumOff val="60000"/>
            </a:schemeClr>
          </a:solidFill>
        </p:spPr>
        <p:txBody>
          <a:bodyPr wrap="square">
            <a:spAutoFit/>
          </a:bodyPr>
          <a:lstStyle/>
          <a:p>
            <a:pPr algn="ctr"/>
            <a:r>
              <a:rPr lang="en-US" sz="2400" b="1" dirty="0">
                <a:latin typeface="Cambria" panose="02040503050406030204" pitchFamily="18" charset="0"/>
              </a:rPr>
              <a:t>The worst-case data pattern is consistent across chips</a:t>
            </a:r>
            <a:r>
              <a:rPr lang="en-US" sz="2400" dirty="0">
                <a:latin typeface="Cambria" panose="02040503050406030204" pitchFamily="18" charset="0"/>
              </a:rPr>
              <a:t> of the same manufacturer and DRAM type-node configuration</a:t>
            </a:r>
          </a:p>
        </p:txBody>
      </p:sp>
      <p:sp>
        <p:nvSpPr>
          <p:cNvPr id="6" name="Rectangle 5">
            <a:extLst>
              <a:ext uri="{FF2B5EF4-FFF2-40B4-BE49-F238E27FC236}">
                <a16:creationId xmlns:a16="http://schemas.microsoft.com/office/drawing/2014/main" id="{690808C3-E11D-2843-A5F2-8A344E03D180}"/>
              </a:ext>
            </a:extLst>
          </p:cNvPr>
          <p:cNvSpPr/>
          <p:nvPr/>
        </p:nvSpPr>
        <p:spPr>
          <a:xfrm>
            <a:off x="0" y="81391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F42BAE-9204-F74D-9F62-A336153C678E}"/>
              </a:ext>
            </a:extLst>
          </p:cNvPr>
          <p:cNvSpPr txBox="1"/>
          <p:nvPr/>
        </p:nvSpPr>
        <p:spPr>
          <a:xfrm>
            <a:off x="322441" y="2236366"/>
            <a:ext cx="8494721" cy="2385268"/>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1050" b="1" dirty="0">
              <a:latin typeface="Cambria" charset="0"/>
              <a:ea typeface="Cambria" charset="0"/>
              <a:cs typeface="Cambria" charset="0"/>
            </a:endParaRPr>
          </a:p>
          <a:p>
            <a:pPr algn="ctr"/>
            <a:r>
              <a:rPr lang="en-US" sz="3200" b="1" dirty="0">
                <a:latin typeface="Cambria" charset="0"/>
                <a:ea typeface="Cambria" charset="0"/>
                <a:cs typeface="Cambria" charset="0"/>
              </a:rPr>
              <a:t>We use the </a:t>
            </a:r>
            <a:r>
              <a:rPr lang="en-US" sz="3200" b="1" dirty="0">
                <a:solidFill>
                  <a:schemeClr val="accent5">
                    <a:lumMod val="75000"/>
                  </a:schemeClr>
                </a:solidFill>
                <a:latin typeface="Cambria" charset="0"/>
                <a:ea typeface="Cambria" charset="0"/>
                <a:cs typeface="Cambria" charset="0"/>
              </a:rPr>
              <a:t>worst-case data pattern </a:t>
            </a:r>
          </a:p>
          <a:p>
            <a:pPr algn="ctr"/>
            <a:r>
              <a:rPr lang="en-US" sz="3200" b="1" dirty="0">
                <a:latin typeface="Cambria" charset="0"/>
                <a:ea typeface="Cambria" charset="0"/>
                <a:cs typeface="Cambria" charset="0"/>
              </a:rPr>
              <a:t>per DRAM chip to characterize each chip</a:t>
            </a:r>
          </a:p>
          <a:p>
            <a:pPr algn="ctr"/>
            <a:r>
              <a:rPr lang="en-US" sz="3200" b="1" dirty="0">
                <a:latin typeface="Cambria" charset="0"/>
                <a:ea typeface="Cambria" charset="0"/>
                <a:cs typeface="Cambria" charset="0"/>
              </a:rPr>
              <a:t>at </a:t>
            </a:r>
            <a:r>
              <a:rPr lang="en-US" sz="3200" b="1" dirty="0">
                <a:solidFill>
                  <a:schemeClr val="accent5">
                    <a:lumMod val="75000"/>
                  </a:schemeClr>
                </a:solidFill>
                <a:latin typeface="Cambria" charset="0"/>
                <a:ea typeface="Cambria" charset="0"/>
                <a:cs typeface="Cambria" charset="0"/>
              </a:rPr>
              <a:t>worst-case conditions</a:t>
            </a:r>
            <a:r>
              <a:rPr lang="en-US" sz="3200" b="1" dirty="0">
                <a:latin typeface="Cambria" charset="0"/>
                <a:ea typeface="Cambria" charset="0"/>
                <a:cs typeface="Cambria" charset="0"/>
              </a:rPr>
              <a:t> </a:t>
            </a:r>
          </a:p>
          <a:p>
            <a:pPr algn="ctr"/>
            <a:r>
              <a:rPr lang="en-US" sz="3200" b="1" dirty="0">
                <a:latin typeface="Cambria" charset="0"/>
                <a:ea typeface="Cambria" charset="0"/>
                <a:cs typeface="Cambria" charset="0"/>
              </a:rPr>
              <a:t>and </a:t>
            </a:r>
            <a:r>
              <a:rPr lang="en-US" sz="3200" b="1" dirty="0">
                <a:solidFill>
                  <a:schemeClr val="accent5">
                    <a:lumMod val="75000"/>
                  </a:schemeClr>
                </a:solidFill>
                <a:latin typeface="Cambria" charset="0"/>
                <a:ea typeface="Cambria" charset="0"/>
                <a:cs typeface="Cambria" charset="0"/>
              </a:rPr>
              <a:t>minimize the extensive testing time</a:t>
            </a:r>
          </a:p>
          <a:p>
            <a:pPr algn="ctr"/>
            <a:endParaRPr lang="en-US" sz="1050" b="1" dirty="0">
              <a:latin typeface="Cambria" charset="0"/>
              <a:ea typeface="Cambria" charset="0"/>
              <a:cs typeface="Cambria" charset="0"/>
            </a:endParaRPr>
          </a:p>
        </p:txBody>
      </p:sp>
    </p:spTree>
    <p:extLst>
      <p:ext uri="{BB962C8B-B14F-4D97-AF65-F5344CB8AC3E}">
        <p14:creationId xmlns:p14="http://schemas.microsoft.com/office/powerpoint/2010/main" val="159053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706582"/>
            <a:ext cx="9068009" cy="5523395"/>
          </a:xfrm>
        </p:spPr>
        <p:txBody>
          <a:bodyPr/>
          <a:lstStyle/>
          <a:p>
            <a:pPr marL="0" indent="0">
              <a:buNone/>
            </a:pPr>
            <a:r>
              <a:rPr lang="en-US" sz="2600" dirty="0"/>
              <a:t>To characterize our DRAM chips at </a:t>
            </a:r>
            <a:r>
              <a:rPr lang="en-US" sz="2600" b="1" dirty="0"/>
              <a:t>worst-case</a:t>
            </a:r>
            <a:r>
              <a:rPr lang="en-US" sz="2600" dirty="0"/>
              <a:t> conditions, we:</a:t>
            </a:r>
          </a:p>
          <a:p>
            <a:pPr marL="457200" indent="-457200">
              <a:buFont typeface="+mj-lt"/>
              <a:buAutoNum type="arabicPeriod"/>
            </a:pPr>
            <a:r>
              <a:rPr lang="en-US" sz="2400" b="1" dirty="0">
                <a:solidFill>
                  <a:schemeClr val="accent6">
                    <a:lumMod val="75000"/>
                  </a:schemeClr>
                </a:solidFill>
              </a:rPr>
              <a:t>Prevent sources of interference during core test loop</a:t>
            </a:r>
          </a:p>
          <a:p>
            <a:pPr marL="365760" lvl="1"/>
            <a:r>
              <a:rPr lang="en-US" sz="1800" b="1" dirty="0"/>
              <a:t>We disable</a:t>
            </a:r>
            <a:r>
              <a:rPr lang="en-US" sz="1800" dirty="0"/>
              <a:t>: DRAM refresh, DRAM calibration events, </a:t>
            </a:r>
            <a:r>
              <a:rPr lang="en-US" sz="1800" dirty="0" err="1"/>
              <a:t>RowHammer</a:t>
            </a:r>
            <a:r>
              <a:rPr lang="en-US" sz="1800" dirty="0"/>
              <a:t> mitigation mechanisms</a:t>
            </a:r>
          </a:p>
          <a:p>
            <a:pPr marL="365760" lvl="1"/>
            <a:r>
              <a:rPr lang="en-US" sz="1800" dirty="0"/>
              <a:t>Ensure </a:t>
            </a:r>
            <a:r>
              <a:rPr lang="en-US" sz="1800" b="1" dirty="0"/>
              <a:t>test shorter than refresh window </a:t>
            </a:r>
            <a:r>
              <a:rPr lang="en-US" sz="1800" dirty="0"/>
              <a:t>(i.e., 32ms) to prevent retention failures</a:t>
            </a:r>
          </a:p>
          <a:p>
            <a:pPr lvl="1"/>
            <a:endParaRPr lang="en-US" sz="1800" dirty="0"/>
          </a:p>
          <a:p>
            <a:pPr marL="457200" indent="-457200">
              <a:buFont typeface="+mj-lt"/>
              <a:buAutoNum type="arabicPeriod"/>
            </a:pPr>
            <a:r>
              <a:rPr lang="en-US" sz="2400" b="1" dirty="0">
                <a:solidFill>
                  <a:schemeClr val="accent5">
                    <a:lumMod val="75000"/>
                  </a:schemeClr>
                </a:solidFill>
              </a:rPr>
              <a:t>Worst-case access sequence</a:t>
            </a:r>
          </a:p>
          <a:p>
            <a:pPr marL="274320" indent="0">
              <a:buNone/>
            </a:pPr>
            <a:r>
              <a:rPr lang="en-US" sz="1800" dirty="0"/>
              <a:t>We construct based on three observations from prior work: </a:t>
            </a:r>
          </a:p>
          <a:p>
            <a:pPr marL="365760" indent="-342900">
              <a:spcBef>
                <a:spcPts val="800"/>
              </a:spcBef>
              <a:buFont typeface="+mj-lt"/>
              <a:buAutoNum type="arabicPeriod"/>
            </a:pPr>
            <a:r>
              <a:rPr lang="en-US" sz="1800" dirty="0"/>
              <a:t> An aggressor row causes the most </a:t>
            </a:r>
            <a:r>
              <a:rPr lang="en-US" sz="1800" dirty="0" err="1"/>
              <a:t>RowHammer</a:t>
            </a:r>
            <a:r>
              <a:rPr lang="en-US" sz="1800" dirty="0"/>
              <a:t> bit flips in immediately </a:t>
            </a:r>
            <a:r>
              <a:rPr lang="en-US" sz="1800" b="1" dirty="0"/>
              <a:t>adjacent</a:t>
            </a:r>
            <a:r>
              <a:rPr lang="en-US" sz="1800" dirty="0"/>
              <a:t> rows</a:t>
            </a:r>
          </a:p>
          <a:p>
            <a:pPr marL="365760" indent="-342900">
              <a:spcBef>
                <a:spcPts val="800"/>
              </a:spcBef>
              <a:buFont typeface="+mj-lt"/>
              <a:buAutoNum type="arabicPeriod"/>
            </a:pPr>
            <a:r>
              <a:rPr lang="en-US" sz="1800" dirty="0"/>
              <a:t> A </a:t>
            </a:r>
            <a:r>
              <a:rPr lang="en-US" sz="1800" b="1" dirty="0"/>
              <a:t>double-sided hammer</a:t>
            </a:r>
            <a:r>
              <a:rPr lang="en-US" sz="1800" dirty="0"/>
              <a:t> targeting victim row N (i.e., repeatedly accessing rows N+1 and N-1) causes the most bit flips in row N compared to other access patterns</a:t>
            </a:r>
          </a:p>
          <a:p>
            <a:pPr marL="365760" indent="-342900">
              <a:spcBef>
                <a:spcPts val="800"/>
              </a:spcBef>
              <a:buFont typeface="+mj-lt"/>
              <a:buAutoNum type="arabicPeriod"/>
            </a:pPr>
            <a:r>
              <a:rPr lang="en-US" sz="1800" dirty="0"/>
              <a:t> </a:t>
            </a:r>
            <a:r>
              <a:rPr lang="en-US" sz="1800" b="1" dirty="0"/>
              <a:t>Increasing the rate of DRAM activations</a:t>
            </a:r>
            <a:r>
              <a:rPr lang="en-US" sz="1800" dirty="0"/>
              <a:t> results in more </a:t>
            </a:r>
            <a:r>
              <a:rPr lang="en-US" sz="1800" dirty="0" err="1"/>
              <a:t>RowHammer</a:t>
            </a:r>
            <a:r>
              <a:rPr lang="en-US" sz="1800" dirty="0"/>
              <a:t> bit flips</a:t>
            </a:r>
            <a:endParaRPr lang="en-US" sz="2400" dirty="0"/>
          </a:p>
          <a:p>
            <a:pPr marL="457200" lvl="1" indent="0">
              <a:buNone/>
            </a:pPr>
            <a:endParaRPr lang="en-US" sz="2000" dirty="0"/>
          </a:p>
          <a:p>
            <a:pPr marL="457200" lvl="1" indent="0" algn="ctr">
              <a:buNone/>
            </a:pPr>
            <a:endParaRPr lang="en-US" sz="2400" b="1" dirty="0"/>
          </a:p>
        </p:txBody>
      </p:sp>
      <p:sp>
        <p:nvSpPr>
          <p:cNvPr id="4" name="Rectangle 3">
            <a:extLst>
              <a:ext uri="{FF2B5EF4-FFF2-40B4-BE49-F238E27FC236}">
                <a16:creationId xmlns:a16="http://schemas.microsoft.com/office/drawing/2014/main" id="{7482F81C-CBED-C540-869C-24FFA773BB0F}"/>
              </a:ext>
            </a:extLst>
          </p:cNvPr>
          <p:cNvSpPr/>
          <p:nvPr/>
        </p:nvSpPr>
        <p:spPr>
          <a:xfrm>
            <a:off x="415635" y="5427176"/>
            <a:ext cx="7952509" cy="1015663"/>
          </a:xfrm>
          <a:prstGeom prst="rect">
            <a:avLst/>
          </a:prstGeom>
        </p:spPr>
        <p:txBody>
          <a:bodyPr wrap="square">
            <a:spAutoFit/>
          </a:bodyPr>
          <a:lstStyle/>
          <a:p>
            <a:pPr lvl="1" algn="ctr"/>
            <a:r>
              <a:rPr lang="en-US" sz="2000" dirty="0"/>
              <a:t>Using these observations, we test each row’s worst-case vulnerability to </a:t>
            </a:r>
            <a:r>
              <a:rPr lang="en-US" sz="2000" dirty="0" err="1"/>
              <a:t>RowHammer</a:t>
            </a:r>
            <a:r>
              <a:rPr lang="en-US" sz="2000" dirty="0"/>
              <a:t> by </a:t>
            </a:r>
            <a:r>
              <a:rPr lang="en-US" sz="2000" b="1" dirty="0"/>
              <a:t>repeatedly accessing the two directly </a:t>
            </a:r>
          </a:p>
          <a:p>
            <a:pPr lvl="1" algn="ctr"/>
            <a:r>
              <a:rPr lang="en-US" sz="2000" b="1" dirty="0"/>
              <a:t>physically-adjacent rows as fast as possible </a:t>
            </a:r>
            <a:endParaRPr lang="en-US" dirty="0"/>
          </a:p>
        </p:txBody>
      </p:sp>
    </p:spTree>
    <p:extLst>
      <p:ext uri="{BB962C8B-B14F-4D97-AF65-F5344CB8AC3E}">
        <p14:creationId xmlns:p14="http://schemas.microsoft.com/office/powerpoint/2010/main" val="12570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000" b="1" dirty="0"/>
              <a:t>6. Error-Correcting Code (ECC) Effects</a:t>
            </a:r>
          </a:p>
        </p:txBody>
      </p:sp>
      <p:pic>
        <p:nvPicPr>
          <p:cNvPr id="2" name="Picture 1">
            <a:extLst>
              <a:ext uri="{FF2B5EF4-FFF2-40B4-BE49-F238E27FC236}">
                <a16:creationId xmlns:a16="http://schemas.microsoft.com/office/drawing/2014/main" id="{9271CC81-F645-E845-B5C3-FA492251C505}"/>
              </a:ext>
            </a:extLst>
          </p:cNvPr>
          <p:cNvPicPr>
            <a:picLocks noChangeAspect="1"/>
          </p:cNvPicPr>
          <p:nvPr/>
        </p:nvPicPr>
        <p:blipFill>
          <a:blip r:embed="rId3"/>
          <a:stretch>
            <a:fillRect/>
          </a:stretch>
        </p:blipFill>
        <p:spPr>
          <a:xfrm>
            <a:off x="416211" y="1811268"/>
            <a:ext cx="7708900" cy="3810000"/>
          </a:xfrm>
          <a:prstGeom prst="rect">
            <a:avLst/>
          </a:prstGeom>
        </p:spPr>
      </p:pic>
      <p:pic>
        <p:nvPicPr>
          <p:cNvPr id="5" name="Picture 4">
            <a:extLst>
              <a:ext uri="{FF2B5EF4-FFF2-40B4-BE49-F238E27FC236}">
                <a16:creationId xmlns:a16="http://schemas.microsoft.com/office/drawing/2014/main" id="{217E067E-21C0-3148-88E3-E4456D2D3E50}"/>
              </a:ext>
            </a:extLst>
          </p:cNvPr>
          <p:cNvPicPr>
            <a:picLocks noChangeAspect="1"/>
          </p:cNvPicPr>
          <p:nvPr/>
        </p:nvPicPr>
        <p:blipFill>
          <a:blip r:embed="rId4"/>
          <a:stretch>
            <a:fillRect/>
          </a:stretch>
        </p:blipFill>
        <p:spPr>
          <a:xfrm>
            <a:off x="387350" y="1804918"/>
            <a:ext cx="8369300" cy="3822700"/>
          </a:xfrm>
          <a:prstGeom prst="rect">
            <a:avLst/>
          </a:prstGeom>
        </p:spPr>
      </p:pic>
      <p:sp>
        <p:nvSpPr>
          <p:cNvPr id="6" name="Rectangle 5">
            <a:extLst>
              <a:ext uri="{FF2B5EF4-FFF2-40B4-BE49-F238E27FC236}">
                <a16:creationId xmlns:a16="http://schemas.microsoft.com/office/drawing/2014/main" id="{FC2090FF-6241-C546-A452-B4DA9ACB99EF}"/>
              </a:ext>
            </a:extLst>
          </p:cNvPr>
          <p:cNvSpPr/>
          <p:nvPr/>
        </p:nvSpPr>
        <p:spPr>
          <a:xfrm>
            <a:off x="170121" y="627189"/>
            <a:ext cx="8973879" cy="800219"/>
          </a:xfrm>
          <a:prstGeom prst="rect">
            <a:avLst/>
          </a:prstGeom>
        </p:spPr>
        <p:txBody>
          <a:bodyPr wrap="square">
            <a:spAutoFit/>
          </a:bodyPr>
          <a:lstStyle/>
          <a:p>
            <a:r>
              <a:rPr lang="en-US" sz="2300" i="1" dirty="0">
                <a:solidFill>
                  <a:srgbClr val="C00000"/>
                </a:solidFill>
                <a:latin typeface="Cambria" panose="02040503050406030204" pitchFamily="18" charset="0"/>
              </a:rPr>
              <a:t>Q. How would different Error Correction Codes (ECC) change </a:t>
            </a:r>
          </a:p>
          <a:p>
            <a:r>
              <a:rPr lang="en-US" sz="2300" i="1" dirty="0">
                <a:solidFill>
                  <a:srgbClr val="C00000"/>
                </a:solidFill>
                <a:latin typeface="Cambria" panose="02040503050406030204" pitchFamily="18" charset="0"/>
              </a:rPr>
              <a:t>the Hammer Count required to cause </a:t>
            </a:r>
            <a:r>
              <a:rPr lang="en-US" sz="2300" i="1" dirty="0" err="1">
                <a:solidFill>
                  <a:srgbClr val="C00000"/>
                </a:solidFill>
                <a:latin typeface="Cambria" panose="02040503050406030204" pitchFamily="18" charset="0"/>
              </a:rPr>
              <a:t>RowHammer</a:t>
            </a:r>
            <a:r>
              <a:rPr lang="en-US" sz="2300" i="1" dirty="0">
                <a:solidFill>
                  <a:srgbClr val="C00000"/>
                </a:solidFill>
                <a:latin typeface="Cambria" panose="02040503050406030204" pitchFamily="18" charset="0"/>
              </a:rPr>
              <a:t> bit flips?</a:t>
            </a:r>
          </a:p>
        </p:txBody>
      </p:sp>
    </p:spTree>
    <p:extLst>
      <p:ext uri="{BB962C8B-B14F-4D97-AF65-F5344CB8AC3E}">
        <p14:creationId xmlns:p14="http://schemas.microsoft.com/office/powerpoint/2010/main" val="1241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EECA-C2D9-1B4C-B033-2D7176AAE85D}"/>
              </a:ext>
            </a:extLst>
          </p:cNvPr>
          <p:cNvSpPr>
            <a:spLocks noGrp="1"/>
          </p:cNvSpPr>
          <p:nvPr>
            <p:ph type="title"/>
          </p:nvPr>
        </p:nvSpPr>
        <p:spPr/>
        <p:txBody>
          <a:bodyPr/>
          <a:lstStyle/>
          <a:p>
            <a:r>
              <a:rPr lang="en-US" sz="4000" b="1" dirty="0"/>
              <a:t>6. Error-Correcting Code (ECC) Effects</a:t>
            </a:r>
            <a:endParaRPr lang="en-US" sz="4000" dirty="0"/>
          </a:p>
        </p:txBody>
      </p:sp>
      <p:pic>
        <p:nvPicPr>
          <p:cNvPr id="4" name="Picture 3">
            <a:extLst>
              <a:ext uri="{FF2B5EF4-FFF2-40B4-BE49-F238E27FC236}">
                <a16:creationId xmlns:a16="http://schemas.microsoft.com/office/drawing/2014/main" id="{E902838F-ACC3-4849-A724-BCD8BD27F87B}"/>
              </a:ext>
            </a:extLst>
          </p:cNvPr>
          <p:cNvPicPr>
            <a:picLocks noChangeAspect="1"/>
          </p:cNvPicPr>
          <p:nvPr/>
        </p:nvPicPr>
        <p:blipFill>
          <a:blip r:embed="rId3"/>
          <a:stretch>
            <a:fillRect/>
          </a:stretch>
        </p:blipFill>
        <p:spPr>
          <a:xfrm>
            <a:off x="271545" y="904412"/>
            <a:ext cx="8526030" cy="3754582"/>
          </a:xfrm>
          <a:prstGeom prst="rect">
            <a:avLst/>
          </a:prstGeom>
        </p:spPr>
      </p:pic>
      <p:sp>
        <p:nvSpPr>
          <p:cNvPr id="5" name="Rectangle 4">
            <a:extLst>
              <a:ext uri="{FF2B5EF4-FFF2-40B4-BE49-F238E27FC236}">
                <a16:creationId xmlns:a16="http://schemas.microsoft.com/office/drawing/2014/main" id="{4DFED29B-E374-BE43-97C3-9BB90902EC47}"/>
              </a:ext>
            </a:extLst>
          </p:cNvPr>
          <p:cNvSpPr/>
          <p:nvPr/>
        </p:nvSpPr>
        <p:spPr>
          <a:xfrm>
            <a:off x="-3753" y="4982741"/>
            <a:ext cx="9147109" cy="1154162"/>
          </a:xfrm>
          <a:prstGeom prst="rect">
            <a:avLst/>
          </a:prstGeom>
          <a:solidFill>
            <a:schemeClr val="accent6">
              <a:lumMod val="40000"/>
              <a:lumOff val="60000"/>
            </a:schemeClr>
          </a:solidFill>
        </p:spPr>
        <p:txBody>
          <a:bodyPr wrap="square">
            <a:spAutoFit/>
          </a:bodyPr>
          <a:lstStyle/>
          <a:p>
            <a:pPr algn="ctr"/>
            <a:endParaRPr lang="en-US" sz="1050" dirty="0">
              <a:latin typeface="LinLibertineTI"/>
            </a:endParaRPr>
          </a:p>
          <a:p>
            <a:pPr algn="ctr"/>
            <a:r>
              <a:rPr lang="en-US" sz="2400" dirty="0">
                <a:latin typeface="LinLibertineTI"/>
              </a:rPr>
              <a:t>Single-error correcting code can improve </a:t>
            </a:r>
            <a:r>
              <a:rPr lang="en-US" sz="2400" dirty="0" err="1">
                <a:latin typeface="LinLibertineTI"/>
              </a:rPr>
              <a:t>HC</a:t>
            </a:r>
            <a:r>
              <a:rPr lang="en-US" sz="2400" baseline="-25000" dirty="0" err="1">
                <a:latin typeface="LinLibertineTI"/>
              </a:rPr>
              <a:t>first</a:t>
            </a:r>
            <a:r>
              <a:rPr lang="en-US" sz="2400" dirty="0">
                <a:latin typeface="LinLibertineTI"/>
              </a:rPr>
              <a:t> by up to </a:t>
            </a:r>
            <a:r>
              <a:rPr lang="en-US" sz="2400" dirty="0">
                <a:latin typeface="LinLibertineT"/>
              </a:rPr>
              <a:t>2.78</a:t>
            </a:r>
            <a:r>
              <a:rPr lang="en-US" sz="2400" dirty="0">
                <a:latin typeface="LMMathSymbols10"/>
              </a:rPr>
              <a:t>× </a:t>
            </a:r>
            <a:r>
              <a:rPr lang="en-US" sz="2400" dirty="0">
                <a:latin typeface="LinLibertineTI"/>
              </a:rPr>
              <a:t>in DDR4 DRAM chips, and </a:t>
            </a:r>
            <a:r>
              <a:rPr lang="en-US" sz="2400" dirty="0">
                <a:latin typeface="LinLibertineT"/>
              </a:rPr>
              <a:t>1.65</a:t>
            </a:r>
            <a:r>
              <a:rPr lang="en-US" sz="2400" dirty="0">
                <a:latin typeface="LMMathSymbols10"/>
              </a:rPr>
              <a:t>× </a:t>
            </a:r>
            <a:r>
              <a:rPr lang="en-US" sz="2400" dirty="0">
                <a:latin typeface="LinLibertineTI"/>
              </a:rPr>
              <a:t>in DDR3-new DRAM chips. </a:t>
            </a:r>
          </a:p>
          <a:p>
            <a:pPr algn="ctr"/>
            <a:endParaRPr lang="en-US" sz="1050" dirty="0"/>
          </a:p>
        </p:txBody>
      </p:sp>
    </p:spTree>
    <p:extLst>
      <p:ext uri="{BB962C8B-B14F-4D97-AF65-F5344CB8AC3E}">
        <p14:creationId xmlns:p14="http://schemas.microsoft.com/office/powerpoint/2010/main" val="42160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0" y="737054"/>
            <a:ext cx="9068009"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514350" indent="-514350">
              <a:buFont typeface="+mj-lt"/>
              <a:buAutoNum type="arabicPeriod"/>
            </a:pPr>
            <a:r>
              <a:rPr lang="en-US" sz="2700" b="1" dirty="0">
                <a:solidFill>
                  <a:schemeClr val="accent5">
                    <a:lumMod val="75000"/>
                  </a:schemeClr>
                </a:solidFill>
              </a:rPr>
              <a:t>DRAM-system cooperation</a:t>
            </a:r>
          </a:p>
          <a:p>
            <a:pPr marL="320040" lvl="1"/>
            <a:r>
              <a:rPr lang="en-US" sz="2100" dirty="0"/>
              <a:t>DRAM-based or system-level mechanism </a:t>
            </a:r>
            <a:r>
              <a:rPr lang="en-US" sz="2100" b="1" dirty="0"/>
              <a:t>alone</a:t>
            </a:r>
            <a:r>
              <a:rPr lang="en-US" sz="2100" dirty="0"/>
              <a:t> ignores potential benefits of addressing the </a:t>
            </a:r>
            <a:r>
              <a:rPr lang="en-US" sz="2100" dirty="0" err="1"/>
              <a:t>RowHammer</a:t>
            </a:r>
            <a:r>
              <a:rPr lang="en-US" sz="2100" dirty="0"/>
              <a:t> vulnerability </a:t>
            </a:r>
            <a:r>
              <a:rPr lang="en-US" sz="2100" b="1" dirty="0"/>
              <a:t>holistically</a:t>
            </a:r>
          </a:p>
          <a:p>
            <a:pPr marL="320040" lvl="1"/>
            <a:r>
              <a:rPr lang="en-US" sz="2100" dirty="0"/>
              <a:t>We believe a </a:t>
            </a:r>
            <a:r>
              <a:rPr lang="en-US" sz="2100" b="1" dirty="0"/>
              <a:t>holistic</a:t>
            </a:r>
            <a:r>
              <a:rPr lang="en-US" sz="2100" dirty="0"/>
              <a:t> solution can prevent </a:t>
            </a:r>
            <a:r>
              <a:rPr lang="en-US" sz="2100" dirty="0" err="1"/>
              <a:t>RowHammer</a:t>
            </a:r>
            <a:r>
              <a:rPr lang="en-US" sz="2100" dirty="0"/>
              <a:t> at </a:t>
            </a:r>
            <a:r>
              <a:rPr lang="en-US" sz="2100" b="1" dirty="0"/>
              <a:t>low cost</a:t>
            </a:r>
          </a:p>
          <a:p>
            <a:pPr lvl="1"/>
            <a:endParaRPr lang="en-US" sz="2000" dirty="0"/>
          </a:p>
          <a:p>
            <a:pPr marL="514350" indent="-514350">
              <a:buFont typeface="+mj-lt"/>
              <a:buAutoNum type="arabicPeriod"/>
            </a:pPr>
            <a:r>
              <a:rPr lang="en-US" sz="2700" b="1" dirty="0">
                <a:solidFill>
                  <a:schemeClr val="accent6">
                    <a:lumMod val="75000"/>
                  </a:schemeClr>
                </a:solidFill>
              </a:rPr>
              <a:t>Profile-guided</a:t>
            </a:r>
          </a:p>
          <a:p>
            <a:pPr marL="320040" lvl="1"/>
            <a:r>
              <a:rPr lang="en-US" sz="2100" dirty="0"/>
              <a:t>Accurate </a:t>
            </a:r>
            <a:r>
              <a:rPr lang="en-US" sz="2100" b="1" dirty="0"/>
              <a:t>profile of </a:t>
            </a:r>
            <a:r>
              <a:rPr lang="en-US" sz="2100" b="1" dirty="0" err="1"/>
              <a:t>RowHammer</a:t>
            </a:r>
            <a:r>
              <a:rPr lang="en-US" sz="2100" b="1" dirty="0"/>
              <a:t>-susceptible cells </a:t>
            </a:r>
            <a:r>
              <a:rPr lang="en-US" sz="2100" dirty="0"/>
              <a:t>in DRAM provides a powerful substrate for building </a:t>
            </a:r>
            <a:r>
              <a:rPr lang="en-US" sz="2100" b="1" dirty="0"/>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lvl="2"/>
            <a:endParaRPr lang="en-US" sz="1600" dirty="0"/>
          </a:p>
          <a:p>
            <a:pPr lvl="2"/>
            <a:endParaRPr lang="en-US" sz="1600" dirty="0"/>
          </a:p>
          <a:p>
            <a:pPr marL="320040" lvl="1"/>
            <a:r>
              <a:rPr lang="en-US" sz="2100" dirty="0"/>
              <a:t>We believe 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6957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a:extLst>
              <a:ext uri="{FF2B5EF4-FFF2-40B4-BE49-F238E27FC236}">
                <a16:creationId xmlns:a16="http://schemas.microsoft.com/office/drawing/2014/main" id="{4978DC2F-864D-D34F-8180-F96B9F8300EF}"/>
              </a:ext>
            </a:extLst>
          </p:cNvPr>
          <p:cNvSpPr/>
          <p:nvPr/>
        </p:nvSpPr>
        <p:spPr>
          <a:xfrm>
            <a:off x="2486999" y="1392354"/>
            <a:ext cx="4165605" cy="4164840"/>
          </a:xfrm>
          <a:prstGeom prst="ellipse">
            <a:avLst/>
          </a:prstGeom>
          <a:solidFill>
            <a:schemeClr val="bg1">
              <a:lumMod val="9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Each cell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p:cNvGrpSpPr/>
          <p:nvPr/>
        </p:nvGrpSpPr>
        <p:grpSpPr>
          <a:xfrm>
            <a:off x="2843762" y="201067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518716"/>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Stored data is </a:t>
            </a:r>
            <a:r>
              <a:rPr lang="en-US" sz="3200" b="1" dirty="0">
                <a:solidFill>
                  <a:srgbClr val="C00000"/>
                </a:solidFill>
              </a:rPr>
              <a:t>corrupted</a:t>
            </a:r>
            <a:r>
              <a:rPr lang="en-US" sz="3200" dirty="0">
                <a:solidFill>
                  <a:srgbClr val="FF0000"/>
                </a:solidFill>
              </a:rPr>
              <a:t> </a:t>
            </a:r>
            <a:r>
              <a:rPr lang="en-US" sz="3200" dirty="0"/>
              <a:t>if too much charge leaks (i.e., the capacitor voltage degrades too much)</a:t>
            </a:r>
            <a:endParaRPr lang="en-US" sz="3200" b="1" dirty="0"/>
          </a:p>
        </p:txBody>
      </p:sp>
      <p:grpSp>
        <p:nvGrpSpPr>
          <p:cNvPr id="87" name="Group 86"/>
          <p:cNvGrpSpPr/>
          <p:nvPr/>
        </p:nvGrpSpPr>
        <p:grpSpPr>
          <a:xfrm>
            <a:off x="4296235" y="345910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algn="ctr"/>
              <a:r>
                <a:rPr lang="en-US" sz="2000" dirty="0">
                  <a:solidFill>
                    <a:srgbClr val="C00000"/>
                  </a:solidFill>
                  <a:latin typeface="Cambria" panose="02040503050406030204" pitchFamily="18" charset="0"/>
                </a:rPr>
                <a:t>charge</a:t>
              </a:r>
            </a:p>
            <a:p>
              <a:pPr algn="ctr"/>
              <a:r>
                <a:rPr lang="en-US" sz="2000" dirty="0">
                  <a:solidFill>
                    <a:srgbClr val="C00000"/>
                  </a:solidFill>
                  <a:latin typeface="Cambria" panose="02040503050406030204" pitchFamily="18" charset="0"/>
                </a:rPr>
                <a:t>leakage</a:t>
              </a:r>
            </a:p>
            <a:p>
              <a:pPr algn="ctr"/>
              <a:r>
                <a:rPr lang="en-US" sz="2000" dirty="0">
                  <a:solidFill>
                    <a:srgbClr val="C00000"/>
                  </a:solidFill>
                  <a:latin typeface="Cambria" panose="02040503050406030204" pitchFamily="18" charset="0"/>
                </a:rPr>
                <a:t>paths</a:t>
              </a:r>
            </a:p>
          </p:txBody>
        </p:sp>
      </p:grpSp>
      <p:sp>
        <p:nvSpPr>
          <p:cNvPr id="4" name="TextBox 3"/>
          <p:cNvSpPr txBox="1"/>
          <p:nvPr/>
        </p:nvSpPr>
        <p:spPr>
          <a:xfrm>
            <a:off x="3513692" y="6518290"/>
            <a:ext cx="1757212" cy="369332"/>
          </a:xfrm>
          <a:prstGeom prst="rect">
            <a:avLst/>
          </a:prstGeom>
          <a:noFill/>
        </p:spPr>
        <p:txBody>
          <a:bodyPr wrap="none" rtlCol="0">
            <a:spAutoFit/>
          </a:bodyPr>
          <a:lstStyle/>
          <a:p>
            <a:r>
              <a:rPr lang="en-US" b="1" dirty="0">
                <a:solidFill>
                  <a:srgbClr val="7030A0"/>
                </a:solidFill>
              </a:rPr>
              <a:t>[Patel+, ISCA’17]</a:t>
            </a:r>
          </a:p>
        </p:txBody>
      </p:sp>
    </p:spTree>
    <p:extLst>
      <p:ext uri="{BB962C8B-B14F-4D97-AF65-F5344CB8AC3E}">
        <p14:creationId xmlns:p14="http://schemas.microsoft.com/office/powerpoint/2010/main" val="594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build="p"/>
      <p:bldP spid="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cxnSpLocks/>
          </p:cNvCxnSpPr>
          <p:nvPr/>
        </p:nvCxnSpPr>
        <p:spPr>
          <a:xfrm flipV="1">
            <a:off x="2047613" y="2999218"/>
            <a:ext cx="5895628" cy="4037"/>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a:t>DRAM Refresh</a:t>
            </a:r>
          </a:p>
        </p:txBody>
      </p:sp>
      <p:sp>
        <p:nvSpPr>
          <p:cNvPr id="23" name="Content Placeholder 2"/>
          <p:cNvSpPr txBox="1">
            <a:spLocks/>
          </p:cNvSpPr>
          <p:nvPr/>
        </p:nvSpPr>
        <p:spPr>
          <a:xfrm>
            <a:off x="3" y="5614075"/>
            <a:ext cx="9143997" cy="740189"/>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00" dirty="0"/>
          </a:p>
          <a:p>
            <a:pPr marL="0" indent="0" algn="ctr">
              <a:buNone/>
            </a:pPr>
            <a:r>
              <a:rPr lang="en-US" sz="2800" dirty="0"/>
              <a:t>Periodic </a:t>
            </a:r>
            <a:r>
              <a:rPr lang="en-US" sz="2800" b="1" dirty="0"/>
              <a:t>refresh operations </a:t>
            </a:r>
            <a:r>
              <a:rPr lang="en-US" sz="2800" dirty="0"/>
              <a:t>preserve stored data</a:t>
            </a:r>
          </a:p>
          <a:p>
            <a:pPr marL="0" indent="0" algn="ctr">
              <a:buNone/>
            </a:pPr>
            <a:endParaRPr lang="en-US" sz="2800" dirty="0"/>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6" name="Arc 75"/>
          <p:cNvSpPr/>
          <p:nvPr/>
        </p:nvSpPr>
        <p:spPr>
          <a:xfrm flipH="1" flipV="1">
            <a:off x="181332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grpSp>
        <p:nvGrpSpPr>
          <p:cNvPr id="18" name="Group 17">
            <a:extLst>
              <a:ext uri="{FF2B5EF4-FFF2-40B4-BE49-F238E27FC236}">
                <a16:creationId xmlns:a16="http://schemas.microsoft.com/office/drawing/2014/main" id="{AFA30E8D-7DAC-42D5-8EA2-063052FEE9BE}"/>
              </a:ext>
            </a:extLst>
          </p:cNvPr>
          <p:cNvGrpSpPr/>
          <p:nvPr/>
        </p:nvGrpSpPr>
        <p:grpSpPr>
          <a:xfrm>
            <a:off x="1803251" y="1439066"/>
            <a:ext cx="2128147" cy="432873"/>
            <a:chOff x="1803251" y="1439066"/>
            <a:chExt cx="2128147" cy="432873"/>
          </a:xfrm>
        </p:grpSpPr>
        <p:cxnSp>
          <p:nvCxnSpPr>
            <p:cNvPr id="57" name="Straight Arrow Connector 56"/>
            <p:cNvCxnSpPr>
              <a:cxnSpLocks/>
            </p:cNvCxnSpPr>
            <p:nvPr/>
          </p:nvCxnSpPr>
          <p:spPr>
            <a:xfrm flipV="1">
              <a:off x="2047613" y="1871938"/>
              <a:ext cx="1639425" cy="1"/>
            </a:xfrm>
            <a:prstGeom prst="straightConnector1">
              <a:avLst/>
            </a:prstGeom>
            <a:ln w="41275" cap="rnd">
              <a:solidFill>
                <a:schemeClr val="bg1">
                  <a:lumMod val="50000"/>
                </a:schemeClr>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03251" y="1439066"/>
              <a:ext cx="2128147" cy="400110"/>
            </a:xfrm>
            <a:prstGeom prst="rect">
              <a:avLst/>
            </a:prstGeom>
          </p:spPr>
          <p:txBody>
            <a:bodyPr wrap="none">
              <a:spAutoFit/>
            </a:bodyPr>
            <a:lstStyle/>
            <a:p>
              <a:r>
                <a:rPr lang="en-US" sz="2000" b="1" dirty="0">
                  <a:solidFill>
                    <a:schemeClr val="tx1">
                      <a:lumMod val="50000"/>
                      <a:lumOff val="50000"/>
                    </a:schemeClr>
                  </a:solidFill>
                  <a:latin typeface="Cambria" panose="02040503050406030204" pitchFamily="18" charset="0"/>
                </a:rPr>
                <a:t>Refresh Window</a:t>
              </a:r>
              <a:endParaRPr lang="en-US" sz="2000" dirty="0">
                <a:solidFill>
                  <a:schemeClr val="tx1">
                    <a:lumMod val="50000"/>
                    <a:lumOff val="50000"/>
                  </a:schemeClr>
                </a:solidFill>
                <a:latin typeface="Cambria" panose="02040503050406030204" pitchFamily="18" charset="0"/>
              </a:endParaRPr>
            </a:p>
          </p:txBody>
        </p:sp>
      </p:grpSp>
      <p:cxnSp>
        <p:nvCxnSpPr>
          <p:cNvPr id="5" name="Straight Connector 4">
            <a:extLst>
              <a:ext uri="{FF2B5EF4-FFF2-40B4-BE49-F238E27FC236}">
                <a16:creationId xmlns:a16="http://schemas.microsoft.com/office/drawing/2014/main" id="{4C3D01DB-1D9E-4EEA-8030-3F90FCCBB2BE}"/>
              </a:ext>
            </a:extLst>
          </p:cNvPr>
          <p:cNvCxnSpPr>
            <a:cxnSpLocks/>
            <a:stCxn id="24" idx="2"/>
          </p:cNvCxnSpPr>
          <p:nvPr/>
        </p:nvCxnSpPr>
        <p:spPr>
          <a:xfrm flipH="1">
            <a:off x="3663274" y="2020583"/>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9AB6951-CC5D-4C36-923B-71CF183F8D68}"/>
              </a:ext>
            </a:extLst>
          </p:cNvPr>
          <p:cNvGrpSpPr/>
          <p:nvPr/>
        </p:nvGrpSpPr>
        <p:grpSpPr>
          <a:xfrm>
            <a:off x="3480200" y="-364480"/>
            <a:ext cx="8334989" cy="3431983"/>
            <a:chOff x="3480200" y="-364480"/>
            <a:chExt cx="8334989" cy="3431983"/>
          </a:xfrm>
        </p:grpSpPr>
        <p:sp>
          <p:nvSpPr>
            <p:cNvPr id="24" name="Arc 23">
              <a:extLst>
                <a:ext uri="{FF2B5EF4-FFF2-40B4-BE49-F238E27FC236}">
                  <a16:creationId xmlns:a16="http://schemas.microsoft.com/office/drawing/2014/main" id="{83B856FB-610F-49C8-BD97-A90B4A7A49ED}"/>
                </a:ext>
              </a:extLst>
            </p:cNvPr>
            <p:cNvSpPr/>
            <p:nvPr/>
          </p:nvSpPr>
          <p:spPr>
            <a:xfrm flipH="1" flipV="1">
              <a:off x="3480200"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9D1AF6E1-8F57-44D8-82F5-0908B44F77E9}"/>
                </a:ext>
              </a:extLst>
            </p:cNvPr>
            <p:cNvSpPr/>
            <p:nvPr/>
          </p:nvSpPr>
          <p:spPr>
            <a:xfrm flipH="1" flipV="1">
              <a:off x="511583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4727D4A-5DC7-4C9B-B02E-D744E27C0D60}"/>
                </a:ext>
              </a:extLst>
            </p:cNvPr>
            <p:cNvCxnSpPr>
              <a:cxnSpLocks/>
            </p:cNvCxnSpPr>
            <p:nvPr/>
          </p:nvCxnSpPr>
          <p:spPr>
            <a:xfrm flipH="1">
              <a:off x="5301827"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6E662032-5A07-4BEC-A200-2EFFD417A680}"/>
                </a:ext>
              </a:extLst>
            </p:cNvPr>
            <p:cNvSpPr/>
            <p:nvPr/>
          </p:nvSpPr>
          <p:spPr>
            <a:xfrm flipH="1" flipV="1">
              <a:off x="6751470" y="-364480"/>
              <a:ext cx="5063719" cy="3431983"/>
            </a:xfrm>
            <a:prstGeom prst="arc">
              <a:avLst>
                <a:gd name="adj1" fmla="val 18588477"/>
                <a:gd name="adj2" fmla="val 20639277"/>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541FAF3-7442-40F1-871A-8DCBF0E66D37}"/>
                </a:ext>
              </a:extLst>
            </p:cNvPr>
            <p:cNvCxnSpPr>
              <a:cxnSpLocks/>
            </p:cNvCxnSpPr>
            <p:nvPr/>
          </p:nvCxnSpPr>
          <p:spPr>
            <a:xfrm flipH="1">
              <a:off x="6937462"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3E956941-F75B-46F6-89FA-A0CB7356D288}"/>
              </a:ext>
            </a:extLst>
          </p:cNvPr>
          <p:cNvGrpSpPr/>
          <p:nvPr/>
        </p:nvGrpSpPr>
        <p:grpSpPr>
          <a:xfrm>
            <a:off x="3575211" y="866136"/>
            <a:ext cx="3447395" cy="1085938"/>
            <a:chOff x="3575211" y="866136"/>
            <a:chExt cx="3447395" cy="1085938"/>
          </a:xfrm>
        </p:grpSpPr>
        <p:sp>
          <p:nvSpPr>
            <p:cNvPr id="35" name="Rectangle 34">
              <a:extLst>
                <a:ext uri="{FF2B5EF4-FFF2-40B4-BE49-F238E27FC236}">
                  <a16:creationId xmlns:a16="http://schemas.microsoft.com/office/drawing/2014/main" id="{07816A23-690B-44F2-8A0C-82887363C911}"/>
                </a:ext>
              </a:extLst>
            </p:cNvPr>
            <p:cNvSpPr/>
            <p:nvPr/>
          </p:nvSpPr>
          <p:spPr>
            <a:xfrm>
              <a:off x="3575211" y="866136"/>
              <a:ext cx="3447395" cy="48490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Refresh Operations</a:t>
              </a:r>
            </a:p>
          </p:txBody>
        </p:sp>
        <p:cxnSp>
          <p:nvCxnSpPr>
            <p:cNvPr id="36" name="Straight Arrow Connector 35">
              <a:extLst>
                <a:ext uri="{FF2B5EF4-FFF2-40B4-BE49-F238E27FC236}">
                  <a16:creationId xmlns:a16="http://schemas.microsoft.com/office/drawing/2014/main" id="{3FD20B55-3A46-4F05-84A4-FB2E313A3F91}"/>
                </a:ext>
              </a:extLst>
            </p:cNvPr>
            <p:cNvCxnSpPr>
              <a:cxnSpLocks/>
            </p:cNvCxnSpPr>
            <p:nvPr/>
          </p:nvCxnSpPr>
          <p:spPr>
            <a:xfrm flipH="1">
              <a:off x="3731360" y="1392100"/>
              <a:ext cx="593612" cy="53138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62498E2-9AF6-4FC7-8CE2-4A74FABD8B19}"/>
                </a:ext>
              </a:extLst>
            </p:cNvPr>
            <p:cNvCxnSpPr>
              <a:cxnSpLocks/>
            </p:cNvCxnSpPr>
            <p:nvPr/>
          </p:nvCxnSpPr>
          <p:spPr>
            <a:xfrm>
              <a:off x="5319135" y="1366203"/>
              <a:ext cx="0" cy="54946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E4B74F-483A-4BCF-979F-A1F7104D16C0}"/>
                </a:ext>
              </a:extLst>
            </p:cNvPr>
            <p:cNvCxnSpPr>
              <a:cxnSpLocks/>
            </p:cNvCxnSpPr>
            <p:nvPr/>
          </p:nvCxnSpPr>
          <p:spPr>
            <a:xfrm>
              <a:off x="6493112" y="1392100"/>
              <a:ext cx="408680" cy="559974"/>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602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000"/>
                                        <p:tgtEl>
                                          <p:spTgt spid="17"/>
                                        </p:tgtEl>
                                      </p:cBhvr>
                                    </p:animEffect>
                                  </p:childTnLst>
                                </p:cTn>
                              </p:par>
                              <p:par>
                                <p:cTn id="32" presetID="1"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3" grpId="0" animBg="1"/>
      <p:bldP spid="7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150996</TotalTime>
  <Words>11164</Words>
  <Application>Microsoft Macintosh PowerPoint</Application>
  <PresentationFormat>On-screen Show (4:3)</PresentationFormat>
  <Paragraphs>1552</Paragraphs>
  <Slides>78</Slides>
  <Notes>78</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LinLibertineT</vt:lpstr>
      <vt:lpstr>LinLibertineTI</vt:lpstr>
      <vt:lpstr>LMMathSymbols10</vt:lpstr>
      <vt:lpstr>Arial</vt:lpstr>
      <vt:lpstr>Calibri</vt:lpstr>
      <vt:lpstr>Calibri Light</vt:lpstr>
      <vt:lpstr>Cambria</vt:lpstr>
      <vt:lpstr>Cambria Math</vt:lpstr>
      <vt:lpstr>Office Theme</vt:lpstr>
      <vt:lpstr>Revisiting RowHammer   An Experimental Analysis of Modern Devices and Mitigation Techniques</vt:lpstr>
      <vt:lpstr>Executive Summary</vt:lpstr>
      <vt:lpstr>Outline</vt:lpstr>
      <vt:lpstr>Outline</vt:lpstr>
      <vt:lpstr>The RowHammer Vulnerability</vt:lpstr>
      <vt:lpstr>Outline</vt:lpstr>
      <vt:lpstr>DRAM Organization</vt:lpstr>
      <vt:lpstr>DRAM Cell Leakage</vt:lpstr>
      <vt:lpstr>DRAM Refresh</vt:lpstr>
      <vt:lpstr>RowHammer Bit Flips</vt:lpstr>
      <vt:lpstr>Cell-to-Cell Variation</vt:lpstr>
      <vt:lpstr>Outline</vt:lpstr>
      <vt:lpstr>Motivation</vt:lpstr>
      <vt:lpstr>Goal</vt:lpstr>
      <vt:lpstr>Outline</vt:lpstr>
      <vt:lpstr>DRAM Testing Infrastructures</vt:lpstr>
      <vt:lpstr>DRAM Chips Tested</vt:lpstr>
      <vt:lpstr>Effective RowHammer Characterization </vt:lpstr>
      <vt:lpstr>Testing Methodology</vt:lpstr>
      <vt:lpstr>Testing Methodology</vt:lpstr>
      <vt:lpstr>Outline</vt:lpstr>
      <vt:lpstr>Key Takeaways from 1580 Chips</vt:lpstr>
      <vt:lpstr>1. RowHammer Vulnerability</vt:lpstr>
      <vt:lpstr>2. Data Pattern Dependence</vt:lpstr>
      <vt:lpstr>3. Hammer Count (HC) Effects</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5. First RowHammer Bit Flips per Chip</vt:lpstr>
      <vt:lpstr>5. First RowHammer Bit Flips per Chip</vt:lpstr>
      <vt:lpstr>5. First RowHammer Bit Flips per Chip</vt:lpstr>
      <vt:lpstr>Key Takeaways from 1580 Chips</vt:lpstr>
      <vt:lpstr>Outline</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Mitigation Mechanism Evaluation</vt:lpstr>
      <vt:lpstr>Mitigation Mechanism Evaluation</vt:lpstr>
      <vt:lpstr>Mitigation Mechanism Evaluation</vt:lpstr>
      <vt:lpstr>Key Takeaways from Mitigation Mechanisms</vt:lpstr>
      <vt:lpstr>Additional Details in the Paper </vt:lpstr>
      <vt:lpstr>Outline</vt:lpstr>
      <vt:lpstr>RowHammer Solutions Going Forward</vt:lpstr>
      <vt:lpstr>Outline</vt:lpstr>
      <vt:lpstr>Conclusion</vt:lpstr>
      <vt:lpstr>PowerPoint Presentation</vt:lpstr>
      <vt:lpstr>Evaluation</vt:lpstr>
      <vt:lpstr>Mitigation Mechanism Evaluation</vt:lpstr>
      <vt:lpstr>Mitigation Mechanism Evaluation</vt:lpstr>
      <vt:lpstr>Mitigation Mechanism Evaluation</vt:lpstr>
      <vt:lpstr>Mitigation Mechanism Evaluation</vt:lpstr>
      <vt:lpstr>Mitigation Mechanism Evaluation</vt:lpstr>
      <vt:lpstr>Mitigation Mechanism Evaluation</vt:lpstr>
      <vt:lpstr>Mitigation Mechanism Evaluation</vt:lpstr>
      <vt:lpstr>Mitigation Mechanism Evaluation</vt:lpstr>
      <vt:lpstr>Mitigation Mechanism Evaluation</vt:lpstr>
      <vt:lpstr>History of RowHammer</vt:lpstr>
      <vt:lpstr>PowerPoint Presentation</vt:lpstr>
      <vt:lpstr>PowerPoint Presentation</vt:lpstr>
      <vt:lpstr>Characterization Results</vt:lpstr>
      <vt:lpstr>1. RowHammer Vulnerability</vt:lpstr>
      <vt:lpstr>Evaluated Mitigation Mechanisms</vt:lpstr>
      <vt:lpstr>2. Data Pattern Dependence</vt:lpstr>
      <vt:lpstr>2. Data Pattern Dependence</vt:lpstr>
      <vt:lpstr>2. Data Pattern Dependence</vt:lpstr>
      <vt:lpstr>Effective RowHammer Characterization </vt:lpstr>
      <vt:lpstr>6. Error-Correcting Code (ECC) Effects</vt:lpstr>
      <vt:lpstr>6. Error-Correcting Code (ECC) Effects</vt:lpstr>
      <vt:lpstr>RowHammer Solutions Going Forward</vt:lpstr>
    </vt:vector>
  </TitlesOfParts>
  <Company>Razer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Minesh Patel</dc:creator>
  <cp:lastModifiedBy>Jeremie Kim</cp:lastModifiedBy>
  <cp:revision>6767</cp:revision>
  <cp:lastPrinted>2019-02-23T04:26:38Z</cp:lastPrinted>
  <dcterms:created xsi:type="dcterms:W3CDTF">2017-06-05T15:22:10Z</dcterms:created>
  <dcterms:modified xsi:type="dcterms:W3CDTF">2020-05-27T00:30:55Z</dcterms:modified>
</cp:coreProperties>
</file>