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1053" r:id="rId2"/>
    <p:sldId id="734" r:id="rId3"/>
    <p:sldId id="105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9C2706-7B56-0DA1-D36B-5058A166FD8E}" name="Yaglikci  Abdullah Giray" initials="YAG" userId="S::yaglikca@ethz.ch::9d4a6345-5013-481a-aed7-5910ce0bef1f" providerId="AD"/>
  <p188:author id="{25D29E55-6E1B-8098-0CC8-6F8A5879E72E}" name="lois.orosa.nogueira@gmail.com" initials="lo" userId="S::urn:spo:guest#lois.orosa.nogueira@gmail.com::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/>
  <p:cmAuthor id="2" name="Microsoft Office User" initials="Office [2]" lastIdx="1" clrIdx="1"/>
  <p:cmAuthor id="3" name="Microsoft Office User" initials="Office [3]" lastIdx="1" clrIdx="2"/>
  <p:cmAuthor id="4" name="ggqd_e6b7e@idethz.onmicrosoft.com" initials="g" lastIdx="3" clrIdx="3">
    <p:extLst>
      <p:ext uri="{19B8F6BF-5375-455C-9EA6-DF929625EA0E}">
        <p15:presenceInfo xmlns:p15="http://schemas.microsoft.com/office/powerpoint/2012/main" userId="S::ggqd_e6b7e@ethz.ch::93ad1454-b441-4862-aa2c-ecbd07735b47" providerId="AD"/>
      </p:ext>
    </p:extLst>
  </p:cmAuthor>
  <p:cmAuthor id="5" name="Patel  Minesh Hamenbhai" initials="PH" lastIdx="2" clrIdx="4">
    <p:extLst>
      <p:ext uri="{19B8F6BF-5375-455C-9EA6-DF929625EA0E}">
        <p15:presenceInfo xmlns:p15="http://schemas.microsoft.com/office/powerpoint/2012/main" userId="S::mpatel@ethz.ch::6a2c18ab-280a-4d17-9acd-93b2f4ff5d5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8233"/>
    <a:srgbClr val="C01900"/>
    <a:srgbClr val="C55910"/>
    <a:srgbClr val="2F5597"/>
    <a:srgbClr val="FCE5D6"/>
    <a:srgbClr val="5B9AD5"/>
    <a:srgbClr val="ED7A53"/>
    <a:srgbClr val="314D1E"/>
    <a:srgbClr val="0070C0"/>
    <a:srgbClr val="FFF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65"/>
    <p:restoredTop sz="75918"/>
  </p:normalViewPr>
  <p:slideViewPr>
    <p:cSldViewPr snapToGrid="0" snapToObjects="1">
      <p:cViewPr varScale="1">
        <p:scale>
          <a:sx n="91" d="100"/>
          <a:sy n="91" d="100"/>
        </p:scale>
        <p:origin x="2608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8/10/relationships/authors" Target="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39BF3-6316-40F5-8F10-980B46B5A86B}" type="datetimeFigureOut">
              <a:rPr lang="en-US" smtClean="0"/>
              <a:t>7/11/22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676A0-33B1-4B4B-B1AA-B0B917FCA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02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Hello, I am </a:t>
            </a:r>
            <a:r>
              <a:rPr lang="en-US" baseline="0" dirty="0" err="1"/>
              <a:t>Giray</a:t>
            </a:r>
            <a:r>
              <a:rPr lang="en-US" baseline="0" dirty="0"/>
              <a:t>,</a:t>
            </a:r>
            <a:r>
              <a:rPr lang="en-US" b="0" u="none" baseline="0" dirty="0"/>
              <a:t> </a:t>
            </a:r>
            <a:r>
              <a:rPr lang="en-US" baseline="0" dirty="0"/>
              <a:t>and this is the lightning talk for our new paper Understanding RowHammer Under Reduced </a:t>
            </a:r>
            <a:r>
              <a:rPr lang="en-US" baseline="0" dirty="0" err="1"/>
              <a:t>Wordline</a:t>
            </a:r>
            <a:r>
              <a:rPr lang="en-US" baseline="0" dirty="0"/>
              <a:t> Voltage</a:t>
            </a:r>
            <a:endParaRPr lang="en-US" sz="1200" b="1" i="1" baseline="0" dirty="0">
              <a:solidFill>
                <a:schemeClr val="bg1"/>
              </a:solidFill>
              <a:latin typeface="Cambria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299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baseline="0" dirty="0"/>
              <a:t>Repeatedly toggling a DRAM row’s </a:t>
            </a:r>
            <a:r>
              <a:rPr lang="en-US" b="0" baseline="0" dirty="0" err="1"/>
              <a:t>wordline</a:t>
            </a:r>
            <a:r>
              <a:rPr lang="en-US" b="0" baseline="0" dirty="0"/>
              <a:t> voltage causes bit flips in nearby rows, breaking the memory isolation. [CLICK]</a:t>
            </a:r>
          </a:p>
          <a:p>
            <a:r>
              <a:rPr lang="en-US" b="0" baseline="0" dirty="0"/>
              <a:t>This vulnerability, called RowHammer, worsens in denser DRAM chips [CLICK]</a:t>
            </a:r>
          </a:p>
          <a:p>
            <a:r>
              <a:rPr lang="en-US" b="0" baseline="0" dirty="0"/>
              <a:t>And Understanding RowHammer is critical to find effective and efficient solutions. [CLICK]</a:t>
            </a:r>
          </a:p>
          <a:p>
            <a:r>
              <a:rPr lang="en-US" b="0" baseline="0" dirty="0"/>
              <a:t>However, no prior study demonstrates how this vulnerability varies with </a:t>
            </a:r>
            <a:r>
              <a:rPr lang="en-US" b="0" baseline="0" dirty="0" err="1"/>
              <a:t>wordline</a:t>
            </a:r>
            <a:r>
              <a:rPr lang="en-US" b="0" baseline="0" dirty="0"/>
              <a:t> voltage: VPP[CLICK]</a:t>
            </a:r>
          </a:p>
          <a:p>
            <a:endParaRPr lang="en-US" b="0" baseline="0" dirty="0"/>
          </a:p>
          <a:p>
            <a:r>
              <a:rPr lang="en-US" b="0" baseline="0" dirty="0"/>
              <a:t>In this work, our goal is to experimentally understand how VPP affects RowHammer and reliable DRAM operation  [CLICK]</a:t>
            </a:r>
          </a:p>
          <a:p>
            <a:endParaRPr lang="en-US" b="0" baseline="0" dirty="0"/>
          </a:p>
          <a:p>
            <a:r>
              <a:rPr lang="en-US" b="0" baseline="0" dirty="0"/>
              <a:t>To this end, we test 272 real DDR4 DRAM chips from three major manufacturers [CLICK]</a:t>
            </a:r>
          </a:p>
          <a:p>
            <a:endParaRPr lang="en-US" b="0" baseline="0" dirty="0"/>
          </a:p>
          <a:p>
            <a:r>
              <a:rPr lang="en-US" b="0" baseline="0" dirty="0"/>
              <a:t>Based on our analyses, we make SIX observations showing a reduction in RowHammer vulnerability by scaling down VPP such that[CLICK]</a:t>
            </a:r>
          </a:p>
          <a:p>
            <a:r>
              <a:rPr lang="en-US" b="0" baseline="0" dirty="0"/>
              <a:t>inducing a bit flip requires larger hammer counts [CLICK] </a:t>
            </a:r>
          </a:p>
          <a:p>
            <a:r>
              <a:rPr lang="en-US" b="0" baseline="0" dirty="0"/>
              <a:t>and bit error rate due to a RowHammer attack significantly reduces [CLICK]</a:t>
            </a:r>
          </a:p>
          <a:p>
            <a:endParaRPr lang="en-US" b="0" baseline="0" dirty="0"/>
          </a:p>
          <a:p>
            <a:r>
              <a:rPr lang="en-US" b="0" baseline="0" dirty="0"/>
              <a:t>To assess VPP's effect on reliable DRAM operation, we make NINE observations showing that [CLICK]</a:t>
            </a:r>
          </a:p>
          <a:p>
            <a:r>
              <a:rPr lang="en-US" b="0" baseline="0" dirty="0"/>
              <a:t>Most of the tested DRAM chips reliably operate at reduced VPP using nominal timing parameters [CLICK]</a:t>
            </a:r>
          </a:p>
          <a:p>
            <a:r>
              <a:rPr lang="en-US" b="0" baseline="0" dirty="0"/>
              <a:t>And the erroneous DRAM chips can still reliably operate with [CLICK]</a:t>
            </a:r>
          </a:p>
          <a:p>
            <a:r>
              <a:rPr lang="en-US" b="0" baseline="0" dirty="0"/>
              <a:t>a longer row activation latency [CLICK]</a:t>
            </a:r>
          </a:p>
          <a:p>
            <a:r>
              <a:rPr lang="en-US" b="0" baseline="0" dirty="0"/>
              <a:t>And when used with a SIMPLE single error correcting code or double the refresh rate for a small fraction of DRAM rows [CLICK]</a:t>
            </a:r>
          </a:p>
          <a:p>
            <a:endParaRPr lang="en-US" b="0" baseline="0" dirty="0"/>
          </a:p>
          <a:p>
            <a:r>
              <a:rPr lang="en-US" b="0" baseline="0" dirty="0"/>
              <a:t>Based on our findings, we conclude that scaling down the </a:t>
            </a:r>
            <a:r>
              <a:rPr lang="en-US" b="0" baseline="0" dirty="0" err="1"/>
              <a:t>wordline</a:t>
            </a:r>
            <a:r>
              <a:rPr lang="en-US" b="0" baseline="0" dirty="0"/>
              <a:t> voltage can reduce RowHammer vulnerability without significantly affecting reliable DRAM operation [END]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859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Please attend our full talk at Session 14 on June 30</a:t>
            </a:r>
            <a:r>
              <a:rPr lang="en-US" baseline="30000" dirty="0"/>
              <a:t>th</a:t>
            </a:r>
            <a:r>
              <a:rPr lang="en-US" baseline="0" dirty="0"/>
              <a:t> if you are interested!</a:t>
            </a:r>
            <a:endParaRPr lang="en-US" sz="1200" b="1" i="1" baseline="0" dirty="0">
              <a:solidFill>
                <a:schemeClr val="bg1"/>
              </a:solidFill>
              <a:latin typeface="Cambria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41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2601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560" y="0"/>
            <a:ext cx="8798061" cy="77046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spcAft>
                <a:spcPts val="600"/>
              </a:spcAft>
              <a:defRPr sz="3200" b="1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91" y="770468"/>
            <a:ext cx="8987622" cy="5585248"/>
          </a:xfrm>
          <a:prstGeom prst="rect">
            <a:avLst/>
          </a:prstGeom>
        </p:spPr>
        <p:txBody>
          <a:bodyPr/>
          <a:lstStyle>
            <a:lvl1pPr marL="133350" indent="-133350">
              <a:tabLst/>
              <a:defRPr sz="2400">
                <a:latin typeface="Cambria" panose="02040503050406030204" pitchFamily="18" charset="0"/>
              </a:defRPr>
            </a:lvl1pPr>
            <a:lvl2pPr marL="311150" indent="-133350">
              <a:buFont typeface="Cambria" panose="02040503050406030204" pitchFamily="18" charset="0"/>
              <a:buChar char="-"/>
              <a:tabLst/>
              <a:defRPr sz="2000">
                <a:latin typeface="Cambria" panose="02040503050406030204" pitchFamily="18" charset="0"/>
              </a:defRPr>
            </a:lvl2pPr>
            <a:lvl3pPr marL="533400" indent="-177800">
              <a:tabLst/>
              <a:defRPr sz="2000">
                <a:latin typeface="Cambria" panose="02040503050406030204" pitchFamily="18" charset="0"/>
              </a:defRPr>
            </a:lvl3pPr>
            <a:lvl4pPr>
              <a:defRPr sz="2000">
                <a:latin typeface="Cambria" panose="02040503050406030204" pitchFamily="18" charset="0"/>
              </a:defRPr>
            </a:lvl4pPr>
            <a:lvl5pPr>
              <a:defRPr sz="2000"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7924800" y="635571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000" kern="1200">
                <a:solidFill>
                  <a:schemeClr val="tx1">
                    <a:tint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D2B188-1D62-4FCA-8363-938AD4629BB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afari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9560" y="6413144"/>
            <a:ext cx="1080120" cy="31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763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870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itle 1"/>
          <p:cNvSpPr txBox="1">
            <a:spLocks/>
          </p:cNvSpPr>
          <p:nvPr/>
        </p:nvSpPr>
        <p:spPr>
          <a:xfrm>
            <a:off x="0" y="927"/>
            <a:ext cx="9144000" cy="364226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600" b="1">
              <a:solidFill>
                <a:srgbClr val="70AD47"/>
              </a:solidFill>
            </a:endParaRPr>
          </a:p>
        </p:txBody>
      </p:sp>
      <p:sp>
        <p:nvSpPr>
          <p:cNvPr id="102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3643193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600" b="1" i="1" dirty="0">
                <a:solidFill>
                  <a:srgbClr val="FFFFFF"/>
                </a:solidFill>
                <a:latin typeface="Cambria"/>
                <a:cs typeface="Cambria"/>
              </a:rPr>
              <a:t>Understanding RowHammer </a:t>
            </a:r>
            <a:br>
              <a:rPr lang="en-US" sz="3600" b="1" i="1" dirty="0">
                <a:solidFill>
                  <a:srgbClr val="FFFFFF"/>
                </a:solidFill>
                <a:latin typeface="Cambria"/>
                <a:cs typeface="Cambria"/>
              </a:rPr>
            </a:br>
            <a:r>
              <a:rPr lang="en-US" sz="3600" b="1" i="1" dirty="0">
                <a:solidFill>
                  <a:srgbClr val="FFFFFF"/>
                </a:solidFill>
                <a:latin typeface="Cambria"/>
                <a:cs typeface="Cambria"/>
              </a:rPr>
              <a:t>Under Reduced </a:t>
            </a:r>
            <a:r>
              <a:rPr lang="en-US" sz="3600" b="1" i="1" dirty="0" err="1">
                <a:solidFill>
                  <a:srgbClr val="FFFFFF"/>
                </a:solidFill>
                <a:latin typeface="Cambria"/>
                <a:cs typeface="Cambria"/>
              </a:rPr>
              <a:t>Wordline</a:t>
            </a:r>
            <a:r>
              <a:rPr lang="en-US" sz="3600" b="1" i="1" dirty="0">
                <a:solidFill>
                  <a:srgbClr val="FFFFFF"/>
                </a:solidFill>
                <a:latin typeface="Cambria"/>
                <a:cs typeface="Cambria"/>
              </a:rPr>
              <a:t> Voltage</a:t>
            </a:r>
            <a:br>
              <a:rPr lang="en-US" sz="3600" b="1" i="1" dirty="0">
                <a:solidFill>
                  <a:srgbClr val="FFFFFF"/>
                </a:solidFill>
                <a:latin typeface="Cambria"/>
                <a:cs typeface="Cambria"/>
              </a:rPr>
            </a:br>
            <a:r>
              <a:rPr lang="en-US" sz="1400" b="1" i="1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br>
              <a:rPr lang="en-US" sz="2800" b="1" i="1" dirty="0">
                <a:solidFill>
                  <a:schemeClr val="bg1"/>
                </a:solidFill>
                <a:latin typeface="Cambria"/>
                <a:cs typeface="Cambria"/>
              </a:rPr>
            </a:br>
            <a:r>
              <a:rPr lang="en-US" sz="2800" i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An Experimental Study Using Real DRAM Devices </a:t>
            </a:r>
            <a:br>
              <a:rPr lang="en-US" sz="2800" i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mbria"/>
                <a:cs typeface="Cambria"/>
              </a:rPr>
            </a:br>
            <a:br>
              <a:rPr lang="en-US" sz="2800" i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mbria"/>
                <a:cs typeface="Cambria"/>
              </a:rPr>
            </a:br>
            <a:r>
              <a:rPr lang="en-US" sz="2400" b="1" dirty="0">
                <a:solidFill>
                  <a:schemeClr val="bg1"/>
                </a:solidFill>
                <a:latin typeface="Cambria"/>
                <a:cs typeface="Cambria"/>
              </a:rPr>
              <a:t>Session 14 (June 30, 10:30 AM)</a:t>
            </a:r>
            <a:br>
              <a:rPr lang="en-US" sz="2400" b="1" dirty="0">
                <a:solidFill>
                  <a:schemeClr val="bg1"/>
                </a:solidFill>
                <a:latin typeface="Cambria"/>
                <a:cs typeface="Cambria"/>
              </a:rPr>
            </a:br>
            <a:r>
              <a:rPr lang="en-US" sz="2400" b="1" dirty="0">
                <a:solidFill>
                  <a:schemeClr val="bg1"/>
                </a:solidFill>
                <a:latin typeface="Cambria"/>
                <a:cs typeface="Cambria"/>
              </a:rPr>
              <a:t>Hardware and Software Security </a:t>
            </a:r>
            <a:endParaRPr lang="en-US" sz="2800" b="1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103" name="Subtitle 2"/>
          <p:cNvSpPr>
            <a:spLocks noGrp="1"/>
          </p:cNvSpPr>
          <p:nvPr>
            <p:ph type="subTitle" idx="4294967295"/>
          </p:nvPr>
        </p:nvSpPr>
        <p:spPr>
          <a:xfrm>
            <a:off x="228600" y="4124822"/>
            <a:ext cx="8686800" cy="1530288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2400" b="1" dirty="0">
                <a:latin typeface="Cambria"/>
                <a:cs typeface="Cambria"/>
              </a:rPr>
              <a:t>Abdullah </a:t>
            </a:r>
            <a:r>
              <a:rPr lang="en-US" sz="2400" b="1" dirty="0" err="1">
                <a:latin typeface="Cambria"/>
                <a:cs typeface="Cambria"/>
              </a:rPr>
              <a:t>Giray</a:t>
            </a:r>
            <a:r>
              <a:rPr lang="en-US" sz="2400" b="1" dirty="0">
                <a:latin typeface="Cambria"/>
                <a:cs typeface="Cambria"/>
              </a:rPr>
              <a:t> </a:t>
            </a:r>
            <a:r>
              <a:rPr lang="en-US" sz="2400" b="1" dirty="0" err="1">
                <a:latin typeface="Cambria" panose="02040503050406030204" pitchFamily="18" charset="0"/>
              </a:rPr>
              <a:t>Yağlıkçı</a:t>
            </a:r>
            <a:r>
              <a:rPr lang="en-US" sz="2400" b="1" dirty="0">
                <a:latin typeface="Cambria" panose="02040503050406030204" pitchFamily="18" charset="0"/>
              </a:rPr>
              <a:t> </a:t>
            </a:r>
            <a:r>
              <a:rPr lang="en-US" sz="2400" dirty="0">
                <a:latin typeface="Cambria" panose="020405030504060302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US" sz="2400" dirty="0" err="1">
                <a:latin typeface="Cambria"/>
                <a:cs typeface="Cambria"/>
              </a:rPr>
              <a:t>Haocong</a:t>
            </a:r>
            <a:r>
              <a:rPr lang="en-US" sz="2400" dirty="0">
                <a:latin typeface="Cambria"/>
                <a:cs typeface="Cambria"/>
              </a:rPr>
              <a:t> Luo   Geraldo F. de </a:t>
            </a:r>
            <a:r>
              <a:rPr lang="en-US" sz="2400" dirty="0" err="1">
                <a:latin typeface="Cambria"/>
                <a:cs typeface="Cambria"/>
              </a:rPr>
              <a:t>Oliviera</a:t>
            </a:r>
            <a:r>
              <a:rPr lang="en-US" sz="2400" dirty="0">
                <a:latin typeface="Cambria"/>
                <a:cs typeface="Cambria"/>
              </a:rPr>
              <a:t>    </a:t>
            </a:r>
            <a:r>
              <a:rPr lang="en-US" sz="2400" dirty="0" err="1">
                <a:latin typeface="Cambria"/>
                <a:cs typeface="Cambria"/>
              </a:rPr>
              <a:t>Ataberk</a:t>
            </a:r>
            <a:r>
              <a:rPr lang="en-US" sz="2400" dirty="0">
                <a:latin typeface="Cambria"/>
                <a:cs typeface="Cambria"/>
              </a:rPr>
              <a:t> </a:t>
            </a:r>
            <a:r>
              <a:rPr lang="en-US" sz="2400" dirty="0" err="1">
                <a:latin typeface="Cambria"/>
                <a:cs typeface="Cambria"/>
              </a:rPr>
              <a:t>Olgun</a:t>
            </a:r>
            <a:r>
              <a:rPr lang="en-US" sz="2400" dirty="0">
                <a:latin typeface="Cambria"/>
                <a:cs typeface="Cambria"/>
              </a:rPr>
              <a:t> </a:t>
            </a:r>
          </a:p>
          <a:p>
            <a:pPr marL="0" indent="0" algn="ctr">
              <a:buNone/>
            </a:pPr>
            <a:r>
              <a:rPr lang="en-US" sz="2400" dirty="0" err="1">
                <a:latin typeface="Cambria"/>
                <a:cs typeface="Cambria"/>
              </a:rPr>
              <a:t>Minesh</a:t>
            </a:r>
            <a:r>
              <a:rPr lang="en-US" sz="2400" dirty="0">
                <a:latin typeface="Cambria"/>
                <a:cs typeface="Cambria"/>
              </a:rPr>
              <a:t> Patel  </a:t>
            </a:r>
            <a:r>
              <a:rPr lang="en-US" sz="2400" dirty="0" err="1">
                <a:latin typeface="Cambria"/>
                <a:cs typeface="Cambria"/>
              </a:rPr>
              <a:t>Jisung</a:t>
            </a:r>
            <a:r>
              <a:rPr lang="en-US" sz="2400" dirty="0">
                <a:latin typeface="Cambria"/>
                <a:cs typeface="Cambria"/>
              </a:rPr>
              <a:t> Park   Hasan Hassan   </a:t>
            </a:r>
            <a:r>
              <a:rPr lang="en-US" sz="2400" dirty="0" err="1">
                <a:latin typeface="Cambria"/>
                <a:cs typeface="Cambria"/>
              </a:rPr>
              <a:t>Jeremie</a:t>
            </a:r>
            <a:r>
              <a:rPr lang="en-US" sz="2400" dirty="0">
                <a:latin typeface="Cambria"/>
                <a:cs typeface="Cambria"/>
              </a:rPr>
              <a:t> S. Kim </a:t>
            </a:r>
          </a:p>
          <a:p>
            <a:pPr marL="0" indent="0" algn="ctr">
              <a:buNone/>
            </a:pPr>
            <a:r>
              <a:rPr lang="en-US" sz="2400" dirty="0">
                <a:latin typeface="Cambria"/>
                <a:cs typeface="Cambria"/>
              </a:rPr>
              <a:t>Lois </a:t>
            </a:r>
            <a:r>
              <a:rPr lang="en-US" sz="2400" dirty="0" err="1">
                <a:latin typeface="Cambria"/>
                <a:cs typeface="Cambria"/>
              </a:rPr>
              <a:t>Orosa</a:t>
            </a:r>
            <a:r>
              <a:rPr lang="en-US" sz="2400" dirty="0">
                <a:latin typeface="Cambria"/>
                <a:cs typeface="Cambria"/>
              </a:rPr>
              <a:t>     </a:t>
            </a:r>
            <a:r>
              <a:rPr lang="en-US" sz="2400" dirty="0" err="1">
                <a:latin typeface="Cambria"/>
                <a:cs typeface="Cambria"/>
              </a:rPr>
              <a:t>Onur</a:t>
            </a:r>
            <a:r>
              <a:rPr lang="en-US" sz="2400" dirty="0">
                <a:latin typeface="Cambria"/>
                <a:cs typeface="Cambria"/>
              </a:rPr>
              <a:t> </a:t>
            </a:r>
            <a:r>
              <a:rPr lang="en-US" sz="2400" dirty="0" err="1">
                <a:latin typeface="Cambria"/>
                <a:cs typeface="Cambria"/>
              </a:rPr>
              <a:t>Mutlu</a:t>
            </a:r>
            <a:r>
              <a:rPr lang="en-US" sz="2400" dirty="0">
                <a:latin typeface="Cambria"/>
                <a:cs typeface="Cambria"/>
              </a:rPr>
              <a:t>  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B7C26073-8D20-48E5-9751-3761552F8C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62422" y="6136739"/>
            <a:ext cx="2175977" cy="41861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F493808-1C51-9F45-A6ED-874599368E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11820" t="33599" r="12247" b="30996"/>
          <a:stretch/>
        </p:blipFill>
        <p:spPr>
          <a:xfrm>
            <a:off x="228600" y="6136739"/>
            <a:ext cx="2423611" cy="416967"/>
          </a:xfrm>
          <a:prstGeom prst="rect">
            <a:avLst/>
          </a:prstGeom>
        </p:spPr>
      </p:pic>
      <p:pic>
        <p:nvPicPr>
          <p:cNvPr id="1026" name="Picture 2" descr="Cesga – Centro de Supercomputación de Galicia Logo">
            <a:extLst>
              <a:ext uri="{FF2B5EF4-FFF2-40B4-BE49-F238E27FC236}">
                <a16:creationId xmlns:a16="http://schemas.microsoft.com/office/drawing/2014/main" id="{C67DDC59-57EB-D794-F2F6-30BE407CC9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964" y="5990613"/>
            <a:ext cx="1754436" cy="719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4261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Executive Summary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9737" y="770467"/>
            <a:ext cx="9253747" cy="5773207"/>
          </a:xfrm>
        </p:spPr>
        <p:txBody>
          <a:bodyPr lIns="91440" tIns="45720" rIns="91440" bIns="45720"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u="sng" dirty="0">
                <a:solidFill>
                  <a:srgbClr val="C55911"/>
                </a:solidFill>
              </a:rPr>
              <a:t>Motivation</a:t>
            </a:r>
            <a:r>
              <a:rPr lang="en-US" sz="1800" b="1" dirty="0">
                <a:solidFill>
                  <a:srgbClr val="BD5511"/>
                </a:solidFill>
              </a:rPr>
              <a:t>:</a:t>
            </a:r>
            <a:r>
              <a:rPr lang="en-US" sz="1800" dirty="0">
                <a:solidFill>
                  <a:srgbClr val="BD5511"/>
                </a:solidFill>
              </a:rPr>
              <a:t> </a:t>
            </a:r>
          </a:p>
          <a:p>
            <a:pPr marL="404813" lvl="1" indent="-176213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BD5511"/>
                </a:solidFill>
              </a:rPr>
              <a:t>Repeatedly </a:t>
            </a:r>
            <a:r>
              <a:rPr lang="en-US" sz="1600" b="1" dirty="0">
                <a:solidFill>
                  <a:srgbClr val="BD5511"/>
                </a:solidFill>
              </a:rPr>
              <a:t>toggling a DRAM row’s </a:t>
            </a:r>
            <a:r>
              <a:rPr lang="en-US" sz="1600" b="1" dirty="0" err="1">
                <a:solidFill>
                  <a:srgbClr val="BD5511"/>
                </a:solidFill>
              </a:rPr>
              <a:t>wordline</a:t>
            </a:r>
            <a:r>
              <a:rPr lang="en-US" sz="1600" b="1" dirty="0">
                <a:solidFill>
                  <a:srgbClr val="BD5511"/>
                </a:solidFill>
              </a:rPr>
              <a:t> voltage </a:t>
            </a:r>
            <a:r>
              <a:rPr lang="en-US" sz="1600" dirty="0">
                <a:solidFill>
                  <a:srgbClr val="BD5511"/>
                </a:solidFill>
              </a:rPr>
              <a:t>causes bit flips in nearby rows </a:t>
            </a:r>
          </a:p>
          <a:p>
            <a:pPr marL="404813" lvl="1" indent="-176213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BD5511"/>
                </a:solidFill>
              </a:rPr>
              <a:t>This vulnerability, </a:t>
            </a:r>
            <a:r>
              <a:rPr lang="en-US" sz="1600" b="1" dirty="0">
                <a:solidFill>
                  <a:srgbClr val="BD5511"/>
                </a:solidFill>
              </a:rPr>
              <a:t>RowHammer</a:t>
            </a:r>
            <a:r>
              <a:rPr lang="en-US" sz="1600" dirty="0">
                <a:solidFill>
                  <a:srgbClr val="BD5511"/>
                </a:solidFill>
              </a:rPr>
              <a:t>, </a:t>
            </a:r>
            <a:r>
              <a:rPr lang="en-US" sz="1600" b="1" dirty="0">
                <a:solidFill>
                  <a:srgbClr val="BD5511"/>
                </a:solidFill>
              </a:rPr>
              <a:t>worsens in denser DRAM chips</a:t>
            </a:r>
          </a:p>
          <a:p>
            <a:pPr marL="404813" lvl="1" indent="-176213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BD5511"/>
                </a:solidFill>
              </a:rPr>
              <a:t>Understanding RowHammer enables designing </a:t>
            </a:r>
            <a:r>
              <a:rPr lang="en-US" sz="1600" b="1" dirty="0">
                <a:solidFill>
                  <a:srgbClr val="BD5511"/>
                </a:solidFill>
              </a:rPr>
              <a:t>effective and efficient solutions</a:t>
            </a:r>
            <a:endParaRPr lang="en-US" sz="1600" dirty="0">
              <a:solidFill>
                <a:srgbClr val="BD551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u="sng" dirty="0">
                <a:solidFill>
                  <a:srgbClr val="C00000"/>
                </a:solidFill>
              </a:rPr>
              <a:t>Problem</a:t>
            </a:r>
            <a:r>
              <a:rPr lang="en-US" sz="1800" b="1" dirty="0">
                <a:solidFill>
                  <a:srgbClr val="C00000"/>
                </a:solidFill>
              </a:rPr>
              <a:t>: No study</a:t>
            </a:r>
            <a:r>
              <a:rPr lang="en-US" sz="1800" dirty="0">
                <a:solidFill>
                  <a:srgbClr val="C00000"/>
                </a:solidFill>
              </a:rPr>
              <a:t> demonstrates how </a:t>
            </a:r>
            <a:r>
              <a:rPr lang="en-US" sz="1800" b="1" dirty="0" err="1">
                <a:solidFill>
                  <a:srgbClr val="C00000"/>
                </a:solidFill>
              </a:rPr>
              <a:t>wordline</a:t>
            </a:r>
            <a:r>
              <a:rPr lang="en-US" sz="1800" b="1" dirty="0">
                <a:solidFill>
                  <a:srgbClr val="C00000"/>
                </a:solidFill>
              </a:rPr>
              <a:t> voltage (V</a:t>
            </a:r>
            <a:r>
              <a:rPr lang="en-US" sz="1800" b="1" baseline="-25000" dirty="0">
                <a:solidFill>
                  <a:srgbClr val="C00000"/>
                </a:solidFill>
              </a:rPr>
              <a:t>PP</a:t>
            </a:r>
            <a:r>
              <a:rPr lang="en-US" sz="1800" b="1" dirty="0">
                <a:solidFill>
                  <a:srgbClr val="C00000"/>
                </a:solidFill>
              </a:rPr>
              <a:t>) </a:t>
            </a:r>
            <a:r>
              <a:rPr lang="en-US" sz="1800" dirty="0">
                <a:solidFill>
                  <a:srgbClr val="C00000"/>
                </a:solidFill>
              </a:rPr>
              <a:t>affects RowHammer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u="sng" dirty="0">
                <a:solidFill>
                  <a:schemeClr val="accent1">
                    <a:lumMod val="75000"/>
                  </a:schemeClr>
                </a:solidFill>
              </a:rPr>
              <a:t>Goal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dirty="0">
                <a:solidFill>
                  <a:srgbClr val="2E75B6"/>
                </a:solidFill>
              </a:rPr>
              <a:t>Experimentally understand how </a:t>
            </a:r>
            <a:r>
              <a:rPr lang="en-US" sz="1800" b="1" dirty="0">
                <a:solidFill>
                  <a:srgbClr val="2E75B6"/>
                </a:solidFill>
              </a:rPr>
              <a:t>V</a:t>
            </a:r>
            <a:r>
              <a:rPr lang="en-US" sz="1800" b="1" baseline="-25000" dirty="0">
                <a:solidFill>
                  <a:srgbClr val="2E75B6"/>
                </a:solidFill>
              </a:rPr>
              <a:t>PP</a:t>
            </a:r>
            <a:r>
              <a:rPr lang="en-US" sz="1800" b="1" dirty="0">
                <a:solidFill>
                  <a:srgbClr val="2E75B6"/>
                </a:solidFill>
              </a:rPr>
              <a:t> affects RowHammer and</a:t>
            </a:r>
            <a:r>
              <a:rPr lang="en-US" sz="1800" dirty="0">
                <a:solidFill>
                  <a:srgbClr val="2E75B6"/>
                </a:solidFill>
              </a:rPr>
              <a:t> </a:t>
            </a:r>
            <a:r>
              <a:rPr lang="en-US" sz="1800" b="1" dirty="0">
                <a:solidFill>
                  <a:srgbClr val="2E75B6"/>
                </a:solidFill>
              </a:rPr>
              <a:t>DRAM operation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US" sz="1800" b="1" u="sng" dirty="0">
                <a:solidFill>
                  <a:schemeClr val="accent6">
                    <a:lumMod val="75000"/>
                  </a:schemeClr>
                </a:solidFill>
                <a:latin typeface="Cambria"/>
                <a:ea typeface="Cambria"/>
              </a:rPr>
              <a:t>Experimental study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Cambria"/>
                <a:ea typeface="Cambria"/>
              </a:rPr>
              <a:t>: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ea typeface="Cambria"/>
              </a:rPr>
              <a:t>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272 DRAM chips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from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three major manufacturers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 b="1" u="sng" dirty="0">
                <a:solidFill>
                  <a:srgbClr val="7030A0"/>
                </a:solidFill>
              </a:rPr>
              <a:t>VPP’s effect on RowHammer</a:t>
            </a:r>
            <a:r>
              <a:rPr lang="en-US" sz="1800" b="1" dirty="0">
                <a:solidFill>
                  <a:srgbClr val="7030A0"/>
                </a:solidFill>
              </a:rPr>
              <a:t>: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i="1" dirty="0">
                <a:solidFill>
                  <a:srgbClr val="7030A0"/>
                </a:solidFill>
              </a:rPr>
              <a:t>Six observations </a:t>
            </a:r>
            <a:r>
              <a:rPr lang="en-US" sz="1800" dirty="0">
                <a:solidFill>
                  <a:srgbClr val="7030A0"/>
                </a:solidFill>
              </a:rPr>
              <a:t>show that with reduced V</a:t>
            </a:r>
            <a:r>
              <a:rPr lang="en-US" sz="1800" baseline="-25000" dirty="0">
                <a:solidFill>
                  <a:srgbClr val="7030A0"/>
                </a:solidFill>
              </a:rPr>
              <a:t>PP</a:t>
            </a:r>
            <a:r>
              <a:rPr lang="en-US" sz="1800" dirty="0">
                <a:solidFill>
                  <a:srgbClr val="7030A0"/>
                </a:solidFill>
              </a:rPr>
              <a:t>,</a:t>
            </a:r>
          </a:p>
          <a:p>
            <a:pPr marL="403225" lvl="2" indent="-180975">
              <a:lnSpc>
                <a:spcPct val="100000"/>
              </a:lnSpc>
              <a:spcBef>
                <a:spcPts val="600"/>
              </a:spcBef>
            </a:pPr>
            <a:r>
              <a:rPr lang="en-US" sz="1600" dirty="0">
                <a:solidFill>
                  <a:srgbClr val="7030A0"/>
                </a:solidFill>
              </a:rPr>
              <a:t>A row needs to be hammered </a:t>
            </a:r>
            <a:r>
              <a:rPr lang="en-US" sz="1600" b="1" dirty="0">
                <a:solidFill>
                  <a:srgbClr val="7030A0"/>
                </a:solidFill>
              </a:rPr>
              <a:t>7.4% more times (85.8% max)</a:t>
            </a:r>
            <a:r>
              <a:rPr lang="en-US" sz="1600" dirty="0">
                <a:solidFill>
                  <a:srgbClr val="7030A0"/>
                </a:solidFill>
              </a:rPr>
              <a:t> to induce a bit flip</a:t>
            </a:r>
          </a:p>
          <a:p>
            <a:pPr marL="403225" lvl="2" indent="-180975">
              <a:lnSpc>
                <a:spcPct val="100000"/>
              </a:lnSpc>
              <a:spcBef>
                <a:spcPts val="600"/>
              </a:spcBef>
            </a:pPr>
            <a:r>
              <a:rPr lang="en-US" sz="1600" b="1" dirty="0">
                <a:solidFill>
                  <a:srgbClr val="7030A0"/>
                </a:solidFill>
              </a:rPr>
              <a:t>Bit error rate</a:t>
            </a:r>
            <a:r>
              <a:rPr lang="en-US" sz="1600" dirty="0">
                <a:solidFill>
                  <a:srgbClr val="7030A0"/>
                </a:solidFill>
              </a:rPr>
              <a:t> caused by a RowHammer attack reduces by </a:t>
            </a:r>
            <a:r>
              <a:rPr lang="en-US" sz="1600" b="1" dirty="0">
                <a:solidFill>
                  <a:srgbClr val="7030A0"/>
                </a:solidFill>
              </a:rPr>
              <a:t>15.2% (66.9% max)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 b="1" u="sng" dirty="0">
                <a:solidFill>
                  <a:srgbClr val="7030A0"/>
                </a:solidFill>
              </a:rPr>
              <a:t>VPP’s effect on DRAM operation</a:t>
            </a:r>
            <a:r>
              <a:rPr lang="en-US" sz="1800" b="1" dirty="0">
                <a:solidFill>
                  <a:srgbClr val="7030A0"/>
                </a:solidFill>
              </a:rPr>
              <a:t>: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i="1" dirty="0">
                <a:solidFill>
                  <a:srgbClr val="7030A0"/>
                </a:solidFill>
              </a:rPr>
              <a:t>Nine observations </a:t>
            </a:r>
            <a:r>
              <a:rPr lang="en-US" sz="1800" dirty="0">
                <a:solidFill>
                  <a:srgbClr val="7030A0"/>
                </a:solidFill>
              </a:rPr>
              <a:t>show that with reduced V</a:t>
            </a:r>
            <a:r>
              <a:rPr lang="en-US" sz="1800" baseline="-25000" dirty="0">
                <a:solidFill>
                  <a:srgbClr val="7030A0"/>
                </a:solidFill>
              </a:rPr>
              <a:t>PP</a:t>
            </a:r>
            <a:r>
              <a:rPr lang="en-US" sz="1800" dirty="0">
                <a:solidFill>
                  <a:srgbClr val="7030A0"/>
                </a:solidFill>
              </a:rPr>
              <a:t>,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7030A0"/>
                </a:solidFill>
              </a:rPr>
              <a:t>208 out of 272 </a:t>
            </a:r>
            <a:r>
              <a:rPr lang="en-US" sz="1600" dirty="0">
                <a:solidFill>
                  <a:srgbClr val="7030A0"/>
                </a:solidFill>
              </a:rPr>
              <a:t>tested DRAM chips </a:t>
            </a:r>
            <a:r>
              <a:rPr lang="en-US" sz="1600" b="1" dirty="0">
                <a:solidFill>
                  <a:srgbClr val="7030A0"/>
                </a:solidFill>
              </a:rPr>
              <a:t>reliably operate </a:t>
            </a:r>
            <a:r>
              <a:rPr lang="en-US" sz="1600" dirty="0">
                <a:solidFill>
                  <a:srgbClr val="7030A0"/>
                </a:solidFill>
              </a:rPr>
              <a:t>using nominal timing parameters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7030A0"/>
                </a:solidFill>
              </a:rPr>
              <a:t>Erroneous DRAM chips can reliably operate with</a:t>
            </a:r>
          </a:p>
          <a:p>
            <a:pPr marL="577850" lvl="3" indent="-254000">
              <a:lnSpc>
                <a:spcPct val="100000"/>
              </a:lnSpc>
              <a:spcBef>
                <a:spcPts val="600"/>
              </a:spcBef>
            </a:pPr>
            <a:r>
              <a:rPr lang="en-US" sz="1600" b="1" dirty="0">
                <a:solidFill>
                  <a:srgbClr val="7030A0"/>
                </a:solidFill>
              </a:rPr>
              <a:t>A longer row activation latency, </a:t>
            </a:r>
            <a:r>
              <a:rPr lang="en-US" sz="1600" dirty="0">
                <a:solidFill>
                  <a:srgbClr val="7030A0"/>
                </a:solidFill>
              </a:rPr>
              <a:t>i.e., 24ns/15ns for 48/16 chips, </a:t>
            </a:r>
          </a:p>
          <a:p>
            <a:pPr marL="577850" lvl="3" indent="-254000">
              <a:lnSpc>
                <a:spcPct val="100000"/>
              </a:lnSpc>
              <a:spcBef>
                <a:spcPts val="600"/>
              </a:spcBef>
            </a:pPr>
            <a:r>
              <a:rPr lang="en-US" sz="1600" b="1" dirty="0">
                <a:solidFill>
                  <a:srgbClr val="7030A0"/>
                </a:solidFill>
              </a:rPr>
              <a:t>Single-error-correcting codes or 2x the refresh rate </a:t>
            </a:r>
            <a:r>
              <a:rPr lang="en-US" sz="1600" i="1" dirty="0">
                <a:solidFill>
                  <a:srgbClr val="7030A0"/>
                </a:solidFill>
              </a:rPr>
              <a:t>only for </a:t>
            </a:r>
            <a:r>
              <a:rPr lang="en-US" sz="1600" dirty="0">
                <a:solidFill>
                  <a:srgbClr val="7030A0"/>
                </a:solidFill>
              </a:rPr>
              <a:t>16.4% of rows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 b="1" u="sng" dirty="0">
                <a:solidFill>
                  <a:schemeClr val="accent5">
                    <a:lumMod val="75000"/>
                  </a:schemeClr>
                </a:solidFill>
              </a:rPr>
              <a:t>Conclusion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Scaling down the </a:t>
            </a:r>
            <a:r>
              <a:rPr lang="en-US" sz="1800" dirty="0" err="1">
                <a:solidFill>
                  <a:schemeClr val="accent5">
                    <a:lumMod val="75000"/>
                  </a:schemeClr>
                </a:solidFill>
              </a:rPr>
              <a:t>wordline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voltage can 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>reduce RowHammer vulnerability    </a:t>
            </a:r>
            <a:b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>	       </a:t>
            </a:r>
            <a:r>
              <a:rPr lang="en-US" sz="1800" i="1" dirty="0">
                <a:solidFill>
                  <a:schemeClr val="accent5">
                    <a:lumMod val="75000"/>
                  </a:schemeClr>
                </a:solidFill>
              </a:rPr>
              <a:t>without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significantly affecting reliable DRAM operation</a:t>
            </a:r>
          </a:p>
        </p:txBody>
      </p:sp>
    </p:spTree>
    <p:extLst>
      <p:ext uri="{BB962C8B-B14F-4D97-AF65-F5344CB8AC3E}">
        <p14:creationId xmlns:p14="http://schemas.microsoft.com/office/powerpoint/2010/main" val="2865948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itle 1"/>
          <p:cNvSpPr txBox="1">
            <a:spLocks/>
          </p:cNvSpPr>
          <p:nvPr/>
        </p:nvSpPr>
        <p:spPr>
          <a:xfrm>
            <a:off x="0" y="927"/>
            <a:ext cx="9144000" cy="364226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600" b="1">
              <a:solidFill>
                <a:srgbClr val="70AD47"/>
              </a:solidFill>
            </a:endParaRPr>
          </a:p>
        </p:txBody>
      </p:sp>
      <p:sp>
        <p:nvSpPr>
          <p:cNvPr id="102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3643193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600" b="1" i="1" dirty="0">
                <a:solidFill>
                  <a:srgbClr val="FFFFFF"/>
                </a:solidFill>
                <a:latin typeface="Cambria"/>
                <a:cs typeface="Cambria"/>
              </a:rPr>
              <a:t>Understanding RowHammer </a:t>
            </a:r>
            <a:br>
              <a:rPr lang="en-US" sz="3600" b="1" i="1" dirty="0">
                <a:solidFill>
                  <a:srgbClr val="FFFFFF"/>
                </a:solidFill>
                <a:latin typeface="Cambria"/>
                <a:cs typeface="Cambria"/>
              </a:rPr>
            </a:br>
            <a:r>
              <a:rPr lang="en-US" sz="3600" b="1" i="1" dirty="0">
                <a:solidFill>
                  <a:srgbClr val="FFFFFF"/>
                </a:solidFill>
                <a:latin typeface="Cambria"/>
                <a:cs typeface="Cambria"/>
              </a:rPr>
              <a:t>Under Reduced </a:t>
            </a:r>
            <a:r>
              <a:rPr lang="en-US" sz="3600" b="1" i="1" dirty="0" err="1">
                <a:solidFill>
                  <a:srgbClr val="FFFFFF"/>
                </a:solidFill>
                <a:latin typeface="Cambria"/>
                <a:cs typeface="Cambria"/>
              </a:rPr>
              <a:t>Wordline</a:t>
            </a:r>
            <a:r>
              <a:rPr lang="en-US" sz="3600" b="1" i="1" dirty="0">
                <a:solidFill>
                  <a:srgbClr val="FFFFFF"/>
                </a:solidFill>
                <a:latin typeface="Cambria"/>
                <a:cs typeface="Cambria"/>
              </a:rPr>
              <a:t> Voltage</a:t>
            </a:r>
            <a:br>
              <a:rPr lang="en-US" sz="3600" b="1" i="1" dirty="0">
                <a:solidFill>
                  <a:srgbClr val="FFFFFF"/>
                </a:solidFill>
                <a:latin typeface="Cambria"/>
                <a:cs typeface="Cambria"/>
              </a:rPr>
            </a:br>
            <a:r>
              <a:rPr lang="en-US" sz="1400" b="1" i="1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br>
              <a:rPr lang="en-US" sz="2800" b="1" i="1" dirty="0">
                <a:solidFill>
                  <a:schemeClr val="bg1"/>
                </a:solidFill>
                <a:latin typeface="Cambria"/>
                <a:cs typeface="Cambria"/>
              </a:rPr>
            </a:br>
            <a:r>
              <a:rPr lang="en-US" sz="2800" i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mbria"/>
                <a:cs typeface="Cambria"/>
              </a:rPr>
              <a:t>An Experimental Study Using Real DRAM Devices </a:t>
            </a:r>
            <a:br>
              <a:rPr lang="en-US" sz="2800" i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mbria"/>
                <a:cs typeface="Cambria"/>
              </a:rPr>
            </a:br>
            <a:br>
              <a:rPr lang="en-US" sz="2800" i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mbria"/>
                <a:cs typeface="Cambria"/>
              </a:rPr>
            </a:br>
            <a:r>
              <a:rPr lang="en-US" sz="2400" b="1" dirty="0">
                <a:solidFill>
                  <a:schemeClr val="bg1"/>
                </a:solidFill>
                <a:latin typeface="Cambria"/>
                <a:cs typeface="Cambria"/>
              </a:rPr>
              <a:t>Session 14 (June 30, 10:30 AM)</a:t>
            </a:r>
            <a:br>
              <a:rPr lang="en-US" sz="2400" b="1" dirty="0">
                <a:solidFill>
                  <a:schemeClr val="bg1"/>
                </a:solidFill>
                <a:latin typeface="Cambria"/>
                <a:cs typeface="Cambria"/>
              </a:rPr>
            </a:br>
            <a:r>
              <a:rPr lang="en-US" sz="2400" b="1" dirty="0">
                <a:solidFill>
                  <a:schemeClr val="bg1"/>
                </a:solidFill>
                <a:latin typeface="Cambria"/>
                <a:cs typeface="Cambria"/>
              </a:rPr>
              <a:t>Hardware and Software Security </a:t>
            </a:r>
            <a:endParaRPr lang="en-US" sz="2800" b="1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103" name="Subtitle 2"/>
          <p:cNvSpPr>
            <a:spLocks noGrp="1"/>
          </p:cNvSpPr>
          <p:nvPr>
            <p:ph type="subTitle" idx="4294967295"/>
          </p:nvPr>
        </p:nvSpPr>
        <p:spPr>
          <a:xfrm>
            <a:off x="228600" y="4124822"/>
            <a:ext cx="8686800" cy="1530288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2400" b="1" dirty="0">
                <a:latin typeface="Cambria"/>
                <a:cs typeface="Cambria"/>
              </a:rPr>
              <a:t>Abdullah </a:t>
            </a:r>
            <a:r>
              <a:rPr lang="en-US" sz="2400" b="1" dirty="0" err="1">
                <a:latin typeface="Cambria"/>
                <a:cs typeface="Cambria"/>
              </a:rPr>
              <a:t>Giray</a:t>
            </a:r>
            <a:r>
              <a:rPr lang="en-US" sz="2400" b="1" dirty="0">
                <a:latin typeface="Cambria"/>
                <a:cs typeface="Cambria"/>
              </a:rPr>
              <a:t> </a:t>
            </a:r>
            <a:r>
              <a:rPr lang="en-US" sz="2400" b="1" dirty="0" err="1">
                <a:latin typeface="Cambria" panose="02040503050406030204" pitchFamily="18" charset="0"/>
              </a:rPr>
              <a:t>Yağlıkçı</a:t>
            </a:r>
            <a:r>
              <a:rPr lang="en-US" sz="2400" b="1" dirty="0">
                <a:latin typeface="Cambria" panose="02040503050406030204" pitchFamily="18" charset="0"/>
              </a:rPr>
              <a:t> </a:t>
            </a:r>
            <a:r>
              <a:rPr lang="en-US" sz="2400" dirty="0">
                <a:latin typeface="Cambria" panose="020405030504060302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US" sz="2400" dirty="0" err="1">
                <a:latin typeface="Cambria"/>
                <a:cs typeface="Cambria"/>
              </a:rPr>
              <a:t>Haocong</a:t>
            </a:r>
            <a:r>
              <a:rPr lang="en-US" sz="2400" dirty="0">
                <a:latin typeface="Cambria"/>
                <a:cs typeface="Cambria"/>
              </a:rPr>
              <a:t> Luo   Geraldo F. de </a:t>
            </a:r>
            <a:r>
              <a:rPr lang="en-US" sz="2400" dirty="0" err="1">
                <a:latin typeface="Cambria"/>
                <a:cs typeface="Cambria"/>
              </a:rPr>
              <a:t>Oliviera</a:t>
            </a:r>
            <a:r>
              <a:rPr lang="en-US" sz="2400" dirty="0">
                <a:latin typeface="Cambria"/>
                <a:cs typeface="Cambria"/>
              </a:rPr>
              <a:t>    </a:t>
            </a:r>
            <a:r>
              <a:rPr lang="en-US" sz="2400" dirty="0" err="1">
                <a:latin typeface="Cambria"/>
                <a:cs typeface="Cambria"/>
              </a:rPr>
              <a:t>Ataberk</a:t>
            </a:r>
            <a:r>
              <a:rPr lang="en-US" sz="2400" dirty="0">
                <a:latin typeface="Cambria"/>
                <a:cs typeface="Cambria"/>
              </a:rPr>
              <a:t> </a:t>
            </a:r>
            <a:r>
              <a:rPr lang="en-US" sz="2400" dirty="0" err="1">
                <a:latin typeface="Cambria"/>
                <a:cs typeface="Cambria"/>
              </a:rPr>
              <a:t>Olgun</a:t>
            </a:r>
            <a:r>
              <a:rPr lang="en-US" sz="2400" dirty="0">
                <a:latin typeface="Cambria"/>
                <a:cs typeface="Cambria"/>
              </a:rPr>
              <a:t> </a:t>
            </a:r>
          </a:p>
          <a:p>
            <a:pPr marL="0" indent="0" algn="ctr">
              <a:buNone/>
            </a:pPr>
            <a:r>
              <a:rPr lang="en-US" sz="2400" dirty="0" err="1">
                <a:latin typeface="Cambria"/>
                <a:cs typeface="Cambria"/>
              </a:rPr>
              <a:t>Minesh</a:t>
            </a:r>
            <a:r>
              <a:rPr lang="en-US" sz="2400" dirty="0">
                <a:latin typeface="Cambria"/>
                <a:cs typeface="Cambria"/>
              </a:rPr>
              <a:t> Patel  </a:t>
            </a:r>
            <a:r>
              <a:rPr lang="en-US" sz="2400" dirty="0" err="1">
                <a:latin typeface="Cambria"/>
                <a:cs typeface="Cambria"/>
              </a:rPr>
              <a:t>Jisung</a:t>
            </a:r>
            <a:r>
              <a:rPr lang="en-US" sz="2400" dirty="0">
                <a:latin typeface="Cambria"/>
                <a:cs typeface="Cambria"/>
              </a:rPr>
              <a:t> Park   Hasan Hassan   </a:t>
            </a:r>
            <a:r>
              <a:rPr lang="en-US" sz="2400" dirty="0" err="1">
                <a:latin typeface="Cambria"/>
                <a:cs typeface="Cambria"/>
              </a:rPr>
              <a:t>Jeremie</a:t>
            </a:r>
            <a:r>
              <a:rPr lang="en-US" sz="2400" dirty="0">
                <a:latin typeface="Cambria"/>
                <a:cs typeface="Cambria"/>
              </a:rPr>
              <a:t> S. Kim </a:t>
            </a:r>
          </a:p>
          <a:p>
            <a:pPr marL="0" indent="0" algn="ctr">
              <a:buNone/>
            </a:pPr>
            <a:r>
              <a:rPr lang="en-US" sz="2400" dirty="0">
                <a:latin typeface="Cambria"/>
                <a:cs typeface="Cambria"/>
              </a:rPr>
              <a:t>Lois </a:t>
            </a:r>
            <a:r>
              <a:rPr lang="en-US" sz="2400" dirty="0" err="1">
                <a:latin typeface="Cambria"/>
                <a:cs typeface="Cambria"/>
              </a:rPr>
              <a:t>Orosa</a:t>
            </a:r>
            <a:r>
              <a:rPr lang="en-US" sz="2400" dirty="0">
                <a:latin typeface="Cambria"/>
                <a:cs typeface="Cambria"/>
              </a:rPr>
              <a:t>     </a:t>
            </a:r>
            <a:r>
              <a:rPr lang="en-US" sz="2400" dirty="0" err="1">
                <a:latin typeface="Cambria"/>
                <a:cs typeface="Cambria"/>
              </a:rPr>
              <a:t>Onur</a:t>
            </a:r>
            <a:r>
              <a:rPr lang="en-US" sz="2400" dirty="0">
                <a:latin typeface="Cambria"/>
                <a:cs typeface="Cambria"/>
              </a:rPr>
              <a:t> </a:t>
            </a:r>
            <a:r>
              <a:rPr lang="en-US" sz="2400" dirty="0" err="1">
                <a:latin typeface="Cambria"/>
                <a:cs typeface="Cambria"/>
              </a:rPr>
              <a:t>Mutlu</a:t>
            </a:r>
            <a:r>
              <a:rPr lang="en-US" sz="2400" dirty="0">
                <a:latin typeface="Cambria"/>
                <a:cs typeface="Cambria"/>
              </a:rPr>
              <a:t>  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B7C26073-8D20-48E5-9751-3761552F8C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62422" y="6136739"/>
            <a:ext cx="2175977" cy="41861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F493808-1C51-9F45-A6ED-874599368E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11820" t="33599" r="12247" b="30996"/>
          <a:stretch/>
        </p:blipFill>
        <p:spPr>
          <a:xfrm>
            <a:off x="228600" y="6136739"/>
            <a:ext cx="2423611" cy="416967"/>
          </a:xfrm>
          <a:prstGeom prst="rect">
            <a:avLst/>
          </a:prstGeom>
        </p:spPr>
      </p:pic>
      <p:pic>
        <p:nvPicPr>
          <p:cNvPr id="1026" name="Picture 2" descr="Cesga – Centro de Supercomputación de Galicia Logo">
            <a:extLst>
              <a:ext uri="{FF2B5EF4-FFF2-40B4-BE49-F238E27FC236}">
                <a16:creationId xmlns:a16="http://schemas.microsoft.com/office/drawing/2014/main" id="{C67DDC59-57EB-D794-F2F6-30BE407CC9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964" y="5990613"/>
            <a:ext cx="1754436" cy="719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751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444</TotalTime>
  <Words>635</Words>
  <Application>Microsoft Macintosh PowerPoint</Application>
  <PresentationFormat>On-screen Show (4:3)</PresentationFormat>
  <Paragraphs>52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Cambria Math</vt:lpstr>
      <vt:lpstr>Office Theme</vt:lpstr>
      <vt:lpstr>Understanding RowHammer  Under Reduced Wordline Voltage   An Experimental Study Using Real DRAM Devices   Session 14 (June 30, 10:30 AM) Hardware and Software Security </vt:lpstr>
      <vt:lpstr>Executive Summary</vt:lpstr>
      <vt:lpstr>Understanding RowHammer  Under Reduced Wordline Voltage   An Experimental Study Using Real DRAM Devices   Session 14 (June 30, 10:30 AM) Hardware and Software Security </vt:lpstr>
    </vt:vector>
  </TitlesOfParts>
  <Company>Razer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Minesh Patel</dc:creator>
  <cp:lastModifiedBy>Abdullah Giray YAĞLIKÇI</cp:lastModifiedBy>
  <cp:revision>7</cp:revision>
  <cp:lastPrinted>2019-02-23T04:26:38Z</cp:lastPrinted>
  <dcterms:created xsi:type="dcterms:W3CDTF">2017-06-05T15:22:10Z</dcterms:created>
  <dcterms:modified xsi:type="dcterms:W3CDTF">2022-07-11T12:51:08Z</dcterms:modified>
</cp:coreProperties>
</file>