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51"/>
  </p:notesMasterIdLst>
  <p:sldIdLst>
    <p:sldId id="256" r:id="rId5"/>
    <p:sldId id="266" r:id="rId6"/>
    <p:sldId id="277" r:id="rId7"/>
    <p:sldId id="279" r:id="rId8"/>
    <p:sldId id="260" r:id="rId9"/>
    <p:sldId id="261" r:id="rId10"/>
    <p:sldId id="326" r:id="rId11"/>
    <p:sldId id="259" r:id="rId12"/>
    <p:sldId id="262" r:id="rId13"/>
    <p:sldId id="327" r:id="rId14"/>
    <p:sldId id="265" r:id="rId15"/>
    <p:sldId id="328" r:id="rId16"/>
    <p:sldId id="263" r:id="rId17"/>
    <p:sldId id="281" r:id="rId18"/>
    <p:sldId id="283" r:id="rId19"/>
    <p:sldId id="329" r:id="rId20"/>
    <p:sldId id="320" r:id="rId21"/>
    <p:sldId id="297" r:id="rId22"/>
    <p:sldId id="300" r:id="rId23"/>
    <p:sldId id="267" r:id="rId24"/>
    <p:sldId id="285" r:id="rId25"/>
    <p:sldId id="286" r:id="rId26"/>
    <p:sldId id="298" r:id="rId27"/>
    <p:sldId id="301" r:id="rId28"/>
    <p:sldId id="296" r:id="rId29"/>
    <p:sldId id="293" r:id="rId30"/>
    <p:sldId id="292" r:id="rId31"/>
    <p:sldId id="303" r:id="rId32"/>
    <p:sldId id="307" r:id="rId33"/>
    <p:sldId id="330" r:id="rId34"/>
    <p:sldId id="271" r:id="rId35"/>
    <p:sldId id="275" r:id="rId36"/>
    <p:sldId id="331" r:id="rId37"/>
    <p:sldId id="306" r:id="rId38"/>
    <p:sldId id="308" r:id="rId39"/>
    <p:sldId id="269" r:id="rId40"/>
    <p:sldId id="332" r:id="rId41"/>
    <p:sldId id="290" r:id="rId42"/>
    <p:sldId id="313" r:id="rId43"/>
    <p:sldId id="310" r:id="rId44"/>
    <p:sldId id="333" r:id="rId45"/>
    <p:sldId id="322" r:id="rId46"/>
    <p:sldId id="323" r:id="rId47"/>
    <p:sldId id="324" r:id="rId48"/>
    <p:sldId id="325" r:id="rId49"/>
    <p:sldId id="321" r:id="rId50"/>
  </p:sldIdLst>
  <p:sldSz cx="9144000" cy="6858000" type="screen4x3"/>
  <p:notesSz cx="6858000" cy="9144000"/>
  <p:embeddedFontLs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Cambria" panose="02040503050406030204" pitchFamily="18" charset="0"/>
      <p:regular r:id="rId58"/>
      <p:bold r:id="rId59"/>
      <p:italic r:id="rId60"/>
      <p:boldItalic r:id="rId61"/>
    </p:embeddedFont>
    <p:embeddedFont>
      <p:font typeface="Cambria Math" panose="02040503050406030204" pitchFamily="18" charset="0"/>
      <p:regular r:id="rId62"/>
    </p:embeddedFont>
    <p:embeddedFont>
      <p:font typeface="Roboto" panose="02000000000000000000" pitchFamily="2" charset="0"/>
      <p:regular r:id="rId63"/>
      <p:bold r:id="rId64"/>
      <p:italic r:id="rId65"/>
      <p:boldItalic r:id="rId66"/>
    </p:embeddedFont>
    <p:embeddedFont>
      <p:font typeface="Roboto Black" panose="02000000000000000000" pitchFamily="2" charset="0"/>
      <p:bold r:id="rId67"/>
      <p:boldItalic r:id="rId68"/>
    </p:embeddedFont>
    <p:embeddedFont>
      <p:font typeface="Roboto Mono" panose="00000009000000000000" pitchFamily="49" charset="0"/>
      <p:regular r:id="rId69"/>
      <p:bold r:id="rId70"/>
      <p:italic r:id="rId71"/>
      <p:boldItalic r:id="rId7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A6A6"/>
    <a:srgbClr val="4472C4"/>
    <a:srgbClr val="D6DCE5"/>
    <a:srgbClr val="17A928"/>
    <a:srgbClr val="595959"/>
    <a:srgbClr val="2CA02C"/>
    <a:srgbClr val="0070C0"/>
    <a:srgbClr val="FFF2CC"/>
    <a:srgbClr val="1C458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21" autoAdjust="0"/>
    <p:restoredTop sz="77716" autoAdjust="0"/>
  </p:normalViewPr>
  <p:slideViewPr>
    <p:cSldViewPr snapToGrid="0">
      <p:cViewPr varScale="1">
        <p:scale>
          <a:sx n="123" d="100"/>
          <a:sy n="123" d="100"/>
        </p:scale>
        <p:origin x="2772"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2.fntdata"/><Relationship Id="rId68" Type="http://schemas.openxmlformats.org/officeDocument/2006/relationships/font" Target="fonts/font17.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notesMaster" Target="notesMasters/notesMaster1.xml"/><Relationship Id="rId72" Type="http://schemas.openxmlformats.org/officeDocument/2006/relationships/font" Target="fonts/font2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font" Target="fonts/font19.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4.fntdata"/><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20.fntdata"/></Relationships>
</file>

<file path=ppt/charts/_rels/chart1.xml.rels><?xml version="1.0" encoding="UTF-8" standalone="yes"?>
<Relationships xmlns="http://schemas.openxmlformats.org/package/2006/relationships"><Relationship Id="rId3" Type="http://schemas.openxmlformats.org/officeDocument/2006/relationships/oleObject" Target="https://ethz-my.sharepoint.com/personal/hluo_ethz_ch/Documents/pre_perf.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ethz-my.sharepoint.com/personal/hluo_ethz_ch/Documents/pre_perf.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chemeClr val="tx1"/>
                </a:solidFill>
                <a:latin typeface="Roboto Black" panose="02000000000000000000" pitchFamily="2" charset="0"/>
                <a:ea typeface="Roboto Black" panose="02000000000000000000" pitchFamily="2" charset="0"/>
              </a:rPr>
              <a:t>Additional Performance</a:t>
            </a:r>
            <a:r>
              <a:rPr lang="en-US" b="1" baseline="0">
                <a:solidFill>
                  <a:schemeClr val="tx1"/>
                </a:solidFill>
                <a:latin typeface="Roboto Black" panose="02000000000000000000" pitchFamily="2" charset="0"/>
                <a:ea typeface="Roboto Black" panose="02000000000000000000" pitchFamily="2" charset="0"/>
              </a:rPr>
              <a:t> Overhead of </a:t>
            </a:r>
          </a:p>
          <a:p>
            <a:pPr>
              <a:defRPr/>
            </a:pPr>
            <a:r>
              <a:rPr lang="en-US" b="1" baseline="0">
                <a:solidFill>
                  <a:schemeClr val="tx1"/>
                </a:solidFill>
                <a:latin typeface="Roboto Black" panose="02000000000000000000" pitchFamily="2" charset="0"/>
                <a:ea typeface="Roboto Black" panose="02000000000000000000" pitchFamily="2" charset="0"/>
              </a:rPr>
              <a:t>Graphene-RP</a:t>
            </a:r>
            <a:endParaRPr lang="en-US" b="1">
              <a:solidFill>
                <a:schemeClr val="tx1"/>
              </a:solidFill>
              <a:latin typeface="Roboto Black" panose="02000000000000000000" pitchFamily="2" charset="0"/>
              <a:ea typeface="Roboto Black" panose="02000000000000000000"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768196042802343"/>
          <c:y val="0.3261558371685534"/>
          <c:w val="0.83706162931556627"/>
          <c:h val="0.45296287590916806"/>
        </c:manualLayout>
      </c:layout>
      <c:barChart>
        <c:barDir val="col"/>
        <c:grouping val="clustered"/>
        <c:varyColors val="0"/>
        <c:ser>
          <c:idx val="1"/>
          <c:order val="0"/>
          <c:tx>
            <c:strRef>
              <c:f>pre_perf!$B$1</c:f>
              <c:strCache>
                <c:ptCount val="1"/>
                <c:pt idx="0">
                  <c:v>Avg. Overhead</c:v>
                </c:pt>
              </c:strCache>
            </c:strRef>
          </c:tx>
          <c:spPr>
            <a:solidFill>
              <a:schemeClr val="accent2"/>
            </a:solidFill>
            <a:ln>
              <a:noFill/>
            </a:ln>
            <a:effectLst/>
          </c:spPr>
          <c:invertIfNegative val="0"/>
          <c:cat>
            <c:numRef>
              <c:f>pre_perf!$A$2:$A$7</c:f>
              <c:numCache>
                <c:formatCode>General</c:formatCode>
                <c:ptCount val="6"/>
                <c:pt idx="0">
                  <c:v>36</c:v>
                </c:pt>
                <c:pt idx="1">
                  <c:v>66</c:v>
                </c:pt>
                <c:pt idx="2">
                  <c:v>96</c:v>
                </c:pt>
                <c:pt idx="3">
                  <c:v>186</c:v>
                </c:pt>
                <c:pt idx="4">
                  <c:v>336</c:v>
                </c:pt>
                <c:pt idx="5">
                  <c:v>636</c:v>
                </c:pt>
              </c:numCache>
            </c:numRef>
          </c:cat>
          <c:val>
            <c:numRef>
              <c:f>pre_perf!$B$2:$B$7</c:f>
              <c:numCache>
                <c:formatCode>0.00%</c:formatCode>
                <c:ptCount val="6"/>
                <c:pt idx="0">
                  <c:v>1.3000000000000012E-2</c:v>
                </c:pt>
                <c:pt idx="1">
                  <c:v>-4.2999999999999705E-3</c:v>
                </c:pt>
                <c:pt idx="2">
                  <c:v>-6.2999999999999723E-3</c:v>
                </c:pt>
                <c:pt idx="3">
                  <c:v>-4.8999999999999044E-3</c:v>
                </c:pt>
                <c:pt idx="4">
                  <c:v>-1.4000000000000679E-3</c:v>
                </c:pt>
                <c:pt idx="5">
                  <c:v>6.0000000000000053E-3</c:v>
                </c:pt>
              </c:numCache>
            </c:numRef>
          </c:val>
          <c:extLst>
            <c:ext xmlns:c16="http://schemas.microsoft.com/office/drawing/2014/chart" uri="{C3380CC4-5D6E-409C-BE32-E72D297353CC}">
              <c16:uniqueId val="{00000000-504F-450D-9899-126D41A9E73E}"/>
            </c:ext>
          </c:extLst>
        </c:ser>
        <c:ser>
          <c:idx val="2"/>
          <c:order val="1"/>
          <c:tx>
            <c:strRef>
              <c:f>pre_perf!$C$1</c:f>
              <c:strCache>
                <c:ptCount val="1"/>
                <c:pt idx="0">
                  <c:v>Max Overhead</c:v>
                </c:pt>
              </c:strCache>
            </c:strRef>
          </c:tx>
          <c:spPr>
            <a:solidFill>
              <a:schemeClr val="accent3"/>
            </a:solidFill>
            <a:ln>
              <a:noFill/>
            </a:ln>
            <a:effectLst/>
          </c:spPr>
          <c:invertIfNegative val="0"/>
          <c:cat>
            <c:numRef>
              <c:f>pre_perf!$A$2:$A$7</c:f>
              <c:numCache>
                <c:formatCode>General</c:formatCode>
                <c:ptCount val="6"/>
                <c:pt idx="0">
                  <c:v>36</c:v>
                </c:pt>
                <c:pt idx="1">
                  <c:v>66</c:v>
                </c:pt>
                <c:pt idx="2">
                  <c:v>96</c:v>
                </c:pt>
                <c:pt idx="3">
                  <c:v>186</c:v>
                </c:pt>
                <c:pt idx="4">
                  <c:v>336</c:v>
                </c:pt>
                <c:pt idx="5">
                  <c:v>636</c:v>
                </c:pt>
              </c:numCache>
            </c:numRef>
          </c:cat>
          <c:val>
            <c:numRef>
              <c:f>pre_perf!$C$2:$C$7</c:f>
              <c:numCache>
                <c:formatCode>0.00%</c:formatCode>
                <c:ptCount val="6"/>
                <c:pt idx="0">
                  <c:v>0.10199999999999998</c:v>
                </c:pt>
                <c:pt idx="1">
                  <c:v>6.5999999999999948E-2</c:v>
                </c:pt>
                <c:pt idx="2">
                  <c:v>6.3999999999999946E-2</c:v>
                </c:pt>
                <c:pt idx="3">
                  <c:v>5.0000000000000044E-2</c:v>
                </c:pt>
                <c:pt idx="4">
                  <c:v>5.0000000000000044E-2</c:v>
                </c:pt>
                <c:pt idx="5">
                  <c:v>4.6000000000000041E-2</c:v>
                </c:pt>
              </c:numCache>
            </c:numRef>
          </c:val>
          <c:extLst>
            <c:ext xmlns:c16="http://schemas.microsoft.com/office/drawing/2014/chart" uri="{C3380CC4-5D6E-409C-BE32-E72D297353CC}">
              <c16:uniqueId val="{00000001-504F-450D-9899-126D41A9E73E}"/>
            </c:ext>
          </c:extLst>
        </c:ser>
        <c:dLbls>
          <c:showLegendKey val="0"/>
          <c:showVal val="0"/>
          <c:showCatName val="0"/>
          <c:showSerName val="0"/>
          <c:showPercent val="0"/>
          <c:showBubbleSize val="0"/>
        </c:dLbls>
        <c:gapWidth val="219"/>
        <c:overlap val="-27"/>
        <c:axId val="862014767"/>
        <c:axId val="862016207"/>
      </c:barChart>
      <c:catAx>
        <c:axId val="862014767"/>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Black" panose="02000000000000000000" pitchFamily="2" charset="0"/>
                    <a:ea typeface="+mn-ea"/>
                    <a:cs typeface="+mn-cs"/>
                  </a:defRPr>
                </a:pPr>
                <a:r>
                  <a:rPr lang="en-US" sz="1200" baseline="0">
                    <a:latin typeface="Roboto Black" panose="02000000000000000000" pitchFamily="2" charset="0"/>
                  </a:rPr>
                  <a:t>tmro (ns)</a:t>
                </a:r>
              </a:p>
            </c:rich>
          </c:tx>
          <c:layout>
            <c:manualLayout>
              <c:xMode val="edge"/>
              <c:yMode val="edge"/>
              <c:x val="0.4282641833232384"/>
              <c:y val="0.880059763997644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Black" panose="02000000000000000000" pitchFamily="2" charset="0"/>
                  <a:ea typeface="+mn-ea"/>
                  <a:cs typeface="+mn-cs"/>
                </a:defRPr>
              </a:pPr>
              <a:endParaRPr lang="en-US"/>
            </a:p>
          </c:tx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mn-ea"/>
                <a:cs typeface="+mn-cs"/>
              </a:defRPr>
            </a:pPr>
            <a:endParaRPr lang="en-US"/>
          </a:p>
        </c:txPr>
        <c:crossAx val="862016207"/>
        <c:crosses val="autoZero"/>
        <c:auto val="1"/>
        <c:lblAlgn val="ctr"/>
        <c:lblOffset val="105"/>
        <c:noMultiLvlLbl val="0"/>
      </c:catAx>
      <c:valAx>
        <c:axId val="862016207"/>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panose="02000000000000000000" pitchFamily="2" charset="0"/>
                <a:ea typeface="+mn-ea"/>
                <a:cs typeface="+mn-cs"/>
              </a:defRPr>
            </a:pPr>
            <a:endParaRPr lang="en-US"/>
          </a:p>
        </c:txPr>
        <c:crossAx val="862014767"/>
        <c:crosses val="autoZero"/>
        <c:crossBetween val="between"/>
        <c:majorUnit val="2.0000000000000004E-2"/>
      </c:valAx>
      <c:spPr>
        <a:noFill/>
        <a:ln>
          <a:noFill/>
        </a:ln>
        <a:effectLst/>
      </c:spPr>
    </c:plotArea>
    <c:legend>
      <c:legendPos val="b"/>
      <c:layout>
        <c:manualLayout>
          <c:xMode val="edge"/>
          <c:yMode val="edge"/>
          <c:x val="0.1288918332323844"/>
          <c:y val="0.18961975596006619"/>
          <c:w val="0.81815616797900259"/>
          <c:h val="0.1154698946213812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solidFill>
                  <a:schemeClr val="tx1"/>
                </a:solidFill>
                <a:latin typeface="Roboto Black" panose="02000000000000000000" pitchFamily="2" charset="0"/>
                <a:ea typeface="Roboto Black" panose="02000000000000000000" pitchFamily="2" charset="0"/>
              </a:rPr>
              <a:t>Additional Performance</a:t>
            </a:r>
            <a:r>
              <a:rPr lang="en-US" b="1" baseline="0">
                <a:solidFill>
                  <a:schemeClr val="tx1"/>
                </a:solidFill>
                <a:latin typeface="Roboto Black" panose="02000000000000000000" pitchFamily="2" charset="0"/>
                <a:ea typeface="Roboto Black" panose="02000000000000000000" pitchFamily="2" charset="0"/>
              </a:rPr>
              <a:t> Overhead of </a:t>
            </a:r>
          </a:p>
          <a:p>
            <a:pPr>
              <a:defRPr/>
            </a:pPr>
            <a:r>
              <a:rPr lang="en-US" b="1" baseline="0">
                <a:solidFill>
                  <a:schemeClr val="tx1"/>
                </a:solidFill>
                <a:latin typeface="Roboto Black" panose="02000000000000000000" pitchFamily="2" charset="0"/>
                <a:ea typeface="Roboto Black" panose="02000000000000000000" pitchFamily="2" charset="0"/>
              </a:rPr>
              <a:t>PARA-RP</a:t>
            </a:r>
            <a:endParaRPr lang="en-US" b="1">
              <a:solidFill>
                <a:schemeClr val="tx1"/>
              </a:solidFill>
              <a:latin typeface="Roboto Black" panose="02000000000000000000" pitchFamily="2" charset="0"/>
              <a:ea typeface="Roboto Black" panose="02000000000000000000"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768196042802343"/>
          <c:y val="0.3215987517689321"/>
          <c:w val="0.83706162931556627"/>
          <c:h val="0.46199846121105964"/>
        </c:manualLayout>
      </c:layout>
      <c:barChart>
        <c:barDir val="col"/>
        <c:grouping val="clustered"/>
        <c:varyColors val="0"/>
        <c:ser>
          <c:idx val="1"/>
          <c:order val="0"/>
          <c:tx>
            <c:strRef>
              <c:f>pre_perf!$D$1</c:f>
              <c:strCache>
                <c:ptCount val="1"/>
                <c:pt idx="0">
                  <c:v>Avg. Overhead</c:v>
                </c:pt>
              </c:strCache>
            </c:strRef>
          </c:tx>
          <c:spPr>
            <a:solidFill>
              <a:schemeClr val="accent2"/>
            </a:solidFill>
            <a:ln>
              <a:noFill/>
            </a:ln>
            <a:effectLst/>
          </c:spPr>
          <c:invertIfNegative val="0"/>
          <c:cat>
            <c:numRef>
              <c:f>pre_perf!$A$2:$A$7</c:f>
              <c:numCache>
                <c:formatCode>General</c:formatCode>
                <c:ptCount val="6"/>
                <c:pt idx="0">
                  <c:v>36</c:v>
                </c:pt>
                <c:pt idx="1">
                  <c:v>66</c:v>
                </c:pt>
                <c:pt idx="2">
                  <c:v>96</c:v>
                </c:pt>
                <c:pt idx="3">
                  <c:v>186</c:v>
                </c:pt>
                <c:pt idx="4">
                  <c:v>336</c:v>
                </c:pt>
                <c:pt idx="5">
                  <c:v>636</c:v>
                </c:pt>
              </c:numCache>
            </c:numRef>
          </c:cat>
          <c:val>
            <c:numRef>
              <c:f>pre_perf!$D$2:$D$7</c:f>
              <c:numCache>
                <c:formatCode>0.00%</c:formatCode>
                <c:ptCount val="6"/>
                <c:pt idx="0">
                  <c:v>3.2000000000000028E-2</c:v>
                </c:pt>
                <c:pt idx="1">
                  <c:v>3.6000000000000032E-2</c:v>
                </c:pt>
                <c:pt idx="2">
                  <c:v>4.500000000000004E-2</c:v>
                </c:pt>
                <c:pt idx="3">
                  <c:v>6.0000000000000053E-2</c:v>
                </c:pt>
                <c:pt idx="4">
                  <c:v>7.8999999999999959E-2</c:v>
                </c:pt>
                <c:pt idx="5">
                  <c:v>0.129</c:v>
                </c:pt>
              </c:numCache>
            </c:numRef>
          </c:val>
          <c:extLst>
            <c:ext xmlns:c16="http://schemas.microsoft.com/office/drawing/2014/chart" uri="{C3380CC4-5D6E-409C-BE32-E72D297353CC}">
              <c16:uniqueId val="{00000000-E854-47F0-8FA8-F47C969FC1DB}"/>
            </c:ext>
          </c:extLst>
        </c:ser>
        <c:ser>
          <c:idx val="2"/>
          <c:order val="1"/>
          <c:tx>
            <c:strRef>
              <c:f>pre_perf!$E$1</c:f>
              <c:strCache>
                <c:ptCount val="1"/>
                <c:pt idx="0">
                  <c:v>Max Overhead</c:v>
                </c:pt>
              </c:strCache>
            </c:strRef>
          </c:tx>
          <c:spPr>
            <a:solidFill>
              <a:schemeClr val="accent3"/>
            </a:solidFill>
            <a:ln>
              <a:noFill/>
            </a:ln>
            <a:effectLst/>
          </c:spPr>
          <c:invertIfNegative val="0"/>
          <c:cat>
            <c:numRef>
              <c:f>pre_perf!$A$2:$A$7</c:f>
              <c:numCache>
                <c:formatCode>General</c:formatCode>
                <c:ptCount val="6"/>
                <c:pt idx="0">
                  <c:v>36</c:v>
                </c:pt>
                <c:pt idx="1">
                  <c:v>66</c:v>
                </c:pt>
                <c:pt idx="2">
                  <c:v>96</c:v>
                </c:pt>
                <c:pt idx="3">
                  <c:v>186</c:v>
                </c:pt>
                <c:pt idx="4">
                  <c:v>336</c:v>
                </c:pt>
                <c:pt idx="5">
                  <c:v>636</c:v>
                </c:pt>
              </c:numCache>
            </c:numRef>
          </c:cat>
          <c:val>
            <c:numRef>
              <c:f>pre_perf!$E$2:$E$7</c:f>
              <c:numCache>
                <c:formatCode>0.00%</c:formatCode>
                <c:ptCount val="6"/>
                <c:pt idx="0">
                  <c:v>0.23799999999999999</c:v>
                </c:pt>
                <c:pt idx="1">
                  <c:v>0.13400000000000001</c:v>
                </c:pt>
                <c:pt idx="2">
                  <c:v>0.13100000000000001</c:v>
                </c:pt>
                <c:pt idx="3">
                  <c:v>0.14700000000000002</c:v>
                </c:pt>
                <c:pt idx="4">
                  <c:v>0.19399999999999995</c:v>
                </c:pt>
                <c:pt idx="5">
                  <c:v>0.31599999999999995</c:v>
                </c:pt>
              </c:numCache>
            </c:numRef>
          </c:val>
          <c:extLst>
            <c:ext xmlns:c16="http://schemas.microsoft.com/office/drawing/2014/chart" uri="{C3380CC4-5D6E-409C-BE32-E72D297353CC}">
              <c16:uniqueId val="{00000001-E854-47F0-8FA8-F47C969FC1DB}"/>
            </c:ext>
          </c:extLst>
        </c:ser>
        <c:dLbls>
          <c:showLegendKey val="0"/>
          <c:showVal val="0"/>
          <c:showCatName val="0"/>
          <c:showSerName val="0"/>
          <c:showPercent val="0"/>
          <c:showBubbleSize val="0"/>
        </c:dLbls>
        <c:gapWidth val="219"/>
        <c:overlap val="-27"/>
        <c:axId val="862014767"/>
        <c:axId val="862016207"/>
      </c:barChart>
      <c:catAx>
        <c:axId val="862014767"/>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Black" panose="02000000000000000000" pitchFamily="2" charset="0"/>
                    <a:ea typeface="+mn-ea"/>
                    <a:cs typeface="+mn-cs"/>
                  </a:defRPr>
                </a:pPr>
                <a:r>
                  <a:rPr lang="en-US" sz="1200" baseline="0">
                    <a:latin typeface="Roboto Black" panose="02000000000000000000" pitchFamily="2" charset="0"/>
                  </a:rPr>
                  <a:t>tmro (ns)</a:t>
                </a:r>
              </a:p>
            </c:rich>
          </c:tx>
          <c:layout>
            <c:manualLayout>
              <c:xMode val="edge"/>
              <c:yMode val="edge"/>
              <c:x val="0.42505905511811015"/>
              <c:y val="0.8800595086904459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Roboto Black" panose="02000000000000000000" pitchFamily="2"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mn-ea"/>
                <a:cs typeface="+mn-cs"/>
              </a:defRPr>
            </a:pPr>
            <a:endParaRPr lang="en-US"/>
          </a:p>
        </c:txPr>
        <c:crossAx val="862016207"/>
        <c:crosses val="autoZero"/>
        <c:auto val="1"/>
        <c:lblAlgn val="ctr"/>
        <c:lblOffset val="100"/>
        <c:noMultiLvlLbl val="0"/>
      </c:catAx>
      <c:valAx>
        <c:axId val="862016207"/>
        <c:scaling>
          <c:orientation val="minMax"/>
          <c:max val="0.25"/>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Roboto" panose="02000000000000000000" pitchFamily="2" charset="0"/>
                <a:ea typeface="+mn-ea"/>
                <a:cs typeface="+mn-cs"/>
              </a:defRPr>
            </a:pPr>
            <a:endParaRPr lang="en-US"/>
          </a:p>
        </c:txPr>
        <c:crossAx val="862014767"/>
        <c:crosses val="autoZero"/>
        <c:crossBetween val="between"/>
        <c:majorUnit val="0.1"/>
      </c:valAx>
      <c:spPr>
        <a:noFill/>
        <a:ln>
          <a:noFill/>
        </a:ln>
        <a:effectLst/>
      </c:spPr>
    </c:plotArea>
    <c:legend>
      <c:legendPos val="b"/>
      <c:layout>
        <c:manualLayout>
          <c:xMode val="edge"/>
          <c:yMode val="edge"/>
          <c:x val="0.1288918332323844"/>
          <c:y val="0.16657825029935777"/>
          <c:w val="0.81815616797900259"/>
          <c:h val="0.16107508501391138"/>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Roboto" panose="02000000000000000000"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44DC8B-A038-4B23-8BE0-4139044D18D0}" type="datetimeFigureOut">
              <a:rPr lang="en-CH" smtClean="0"/>
              <a:t>08/29/2023</a:t>
            </a:fld>
            <a:endParaRPr lang="en-CH"/>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4C1FA8-7F30-4F1F-B2F6-2EBFCCE1E968}" type="slidenum">
              <a:rPr lang="en-CH" smtClean="0"/>
              <a:t>‹#›</a:t>
            </a:fld>
            <a:endParaRPr lang="en-CH"/>
          </a:p>
        </p:txBody>
      </p:sp>
    </p:spTree>
    <p:extLst>
      <p:ext uri="{BB962C8B-B14F-4D97-AF65-F5344CB8AC3E}">
        <p14:creationId xmlns:p14="http://schemas.microsoft.com/office/powerpoint/2010/main" val="1270731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I am Haocong Luo. I will be presenting our work, RowPress, amplifying read disturbance in modern DRAM chips</a:t>
            </a:r>
            <a:endParaRPr lang="en-CH"/>
          </a:p>
        </p:txBody>
      </p:sp>
      <p:sp>
        <p:nvSpPr>
          <p:cNvPr id="4" name="Slide Number Placeholder 3"/>
          <p:cNvSpPr>
            <a:spLocks noGrp="1"/>
          </p:cNvSpPr>
          <p:nvPr>
            <p:ph type="sldNum" sz="quarter" idx="5"/>
          </p:nvPr>
        </p:nvSpPr>
        <p:spPr/>
        <p:txBody>
          <a:bodyPr/>
          <a:lstStyle/>
          <a:p>
            <a:fld id="{834C1FA8-7F30-4F1F-B2F6-2EBFCCE1E968}" type="slidenum">
              <a:rPr lang="en-CH" smtClean="0"/>
              <a:t>1</a:t>
            </a:fld>
            <a:endParaRPr lang="en-CH"/>
          </a:p>
        </p:txBody>
      </p:sp>
    </p:spTree>
    <p:extLst>
      <p:ext uri="{BB962C8B-B14F-4D97-AF65-F5344CB8AC3E}">
        <p14:creationId xmlns:p14="http://schemas.microsoft.com/office/powerpoint/2010/main" val="2981337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let us look at our detailed characterization of RowPress</a:t>
            </a:r>
          </a:p>
        </p:txBody>
      </p:sp>
      <p:sp>
        <p:nvSpPr>
          <p:cNvPr id="4" name="Slide Number Placeholder 3"/>
          <p:cNvSpPr>
            <a:spLocks noGrp="1"/>
          </p:cNvSpPr>
          <p:nvPr>
            <p:ph type="sldNum" sz="quarter" idx="5"/>
          </p:nvPr>
        </p:nvSpPr>
        <p:spPr/>
        <p:txBody>
          <a:bodyPr/>
          <a:lstStyle/>
          <a:p>
            <a:fld id="{834C1FA8-7F30-4F1F-B2F6-2EBFCCE1E968}" type="slidenum">
              <a:rPr lang="en-CH" smtClean="0"/>
              <a:t>10</a:t>
            </a:fld>
            <a:endParaRPr lang="en-CH"/>
          </a:p>
        </p:txBody>
      </p:sp>
    </p:spTree>
    <p:extLst>
      <p:ext uri="{BB962C8B-B14F-4D97-AF65-F5344CB8AC3E}">
        <p14:creationId xmlns:p14="http://schemas.microsoft.com/office/powerpoint/2010/main" val="33597667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two most important takeaways from our characterization are:</a:t>
            </a:r>
          </a:p>
          <a:p>
            <a:endParaRPr lang="en-US" dirty="0">
              <a:cs typeface="Calibri"/>
            </a:endParaRPr>
          </a:p>
          <a:p>
            <a:r>
              <a:rPr lang="en-US" dirty="0">
                <a:cs typeface="Calibri"/>
              </a:rPr>
              <a:t>First,</a:t>
            </a:r>
          </a:p>
          <a:p>
            <a:endParaRPr lang="en-US" dirty="0">
              <a:cs typeface="Calibri"/>
            </a:endParaRPr>
          </a:p>
          <a:p>
            <a:r>
              <a:rPr lang="en-US" dirty="0">
                <a:cs typeface="Calibri"/>
              </a:rPr>
              <a:t>Second,</a:t>
            </a:r>
          </a:p>
          <a:p>
            <a:endParaRPr lang="en-US" dirty="0">
              <a:cs typeface="Calibri"/>
            </a:endParaRPr>
          </a:p>
          <a:p>
            <a:r>
              <a:rPr lang="en-US" dirty="0">
                <a:cs typeface="Calibri"/>
              </a:rPr>
              <a:t>Now let us see how we come to these</a:t>
            </a:r>
          </a:p>
        </p:txBody>
      </p:sp>
      <p:sp>
        <p:nvSpPr>
          <p:cNvPr id="4" name="Slide Number Placeholder 3"/>
          <p:cNvSpPr>
            <a:spLocks noGrp="1"/>
          </p:cNvSpPr>
          <p:nvPr>
            <p:ph type="sldNum" sz="quarter" idx="5"/>
          </p:nvPr>
        </p:nvSpPr>
        <p:spPr/>
        <p:txBody>
          <a:bodyPr/>
          <a:lstStyle/>
          <a:p>
            <a:fld id="{834C1FA8-7F30-4F1F-B2F6-2EBFCCE1E968}" type="slidenum">
              <a:rPr lang="en-CH" smtClean="0"/>
              <a:t>11</a:t>
            </a:fld>
            <a:endParaRPr lang="en-CH"/>
          </a:p>
        </p:txBody>
      </p:sp>
    </p:spTree>
    <p:extLst>
      <p:ext uri="{BB962C8B-B14F-4D97-AF65-F5344CB8AC3E}">
        <p14:creationId xmlns:p14="http://schemas.microsoft.com/office/powerpoint/2010/main" val="883931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let us see how we get to these conclusions</a:t>
            </a:r>
          </a:p>
          <a:p>
            <a:r>
              <a:rPr lang="en-US" dirty="0">
                <a:cs typeface="Calibri"/>
              </a:rPr>
              <a:t>I will start with our characterization methodology</a:t>
            </a:r>
          </a:p>
        </p:txBody>
      </p:sp>
      <p:sp>
        <p:nvSpPr>
          <p:cNvPr id="4" name="Slide Number Placeholder 3"/>
          <p:cNvSpPr>
            <a:spLocks noGrp="1"/>
          </p:cNvSpPr>
          <p:nvPr>
            <p:ph type="sldNum" sz="quarter" idx="5"/>
          </p:nvPr>
        </p:nvSpPr>
        <p:spPr/>
        <p:txBody>
          <a:bodyPr/>
          <a:lstStyle/>
          <a:p>
            <a:fld id="{834C1FA8-7F30-4F1F-B2F6-2EBFCCE1E968}" type="slidenum">
              <a:rPr lang="en-CH" smtClean="0"/>
              <a:t>12</a:t>
            </a:fld>
            <a:endParaRPr lang="en-CH"/>
          </a:p>
        </p:txBody>
      </p:sp>
    </p:spTree>
    <p:extLst>
      <p:ext uri="{BB962C8B-B14F-4D97-AF65-F5344CB8AC3E}">
        <p14:creationId xmlns:p14="http://schemas.microsoft.com/office/powerpoint/2010/main" val="221962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 a FPGA based DDR4 testing infrastructure developed from DRAM bender that enables fine-grained control over DRAM commands, timings, and temperature to characterize RowPress</a:t>
            </a:r>
            <a:endParaRPr lang="en-CH" dirty="0"/>
          </a:p>
        </p:txBody>
      </p:sp>
      <p:sp>
        <p:nvSpPr>
          <p:cNvPr id="4" name="Slide Number Placeholder 3"/>
          <p:cNvSpPr>
            <a:spLocks noGrp="1"/>
          </p:cNvSpPr>
          <p:nvPr>
            <p:ph type="sldNum" sz="quarter" idx="5"/>
          </p:nvPr>
        </p:nvSpPr>
        <p:spPr/>
        <p:txBody>
          <a:bodyPr/>
          <a:lstStyle/>
          <a:p>
            <a:fld id="{834C1FA8-7F30-4F1F-B2F6-2EBFCCE1E968}" type="slidenum">
              <a:rPr lang="en-CH" smtClean="0"/>
              <a:t>13</a:t>
            </a:fld>
            <a:endParaRPr lang="en-CH"/>
          </a:p>
        </p:txBody>
      </p:sp>
    </p:spTree>
    <p:extLst>
      <p:ext uri="{BB962C8B-B14F-4D97-AF65-F5344CB8AC3E}">
        <p14:creationId xmlns:p14="http://schemas.microsoft.com/office/powerpoint/2010/main" val="60130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test 164 DDR4 chips from all 3 major DRAM manufacturers, covering different die densities and revisions</a:t>
            </a:r>
            <a:endParaRPr lang="en-CH" dirty="0"/>
          </a:p>
        </p:txBody>
      </p:sp>
      <p:sp>
        <p:nvSpPr>
          <p:cNvPr id="4" name="Slide Number Placeholder 3"/>
          <p:cNvSpPr>
            <a:spLocks noGrp="1"/>
          </p:cNvSpPr>
          <p:nvPr>
            <p:ph type="sldNum" sz="quarter" idx="5"/>
          </p:nvPr>
        </p:nvSpPr>
        <p:spPr/>
        <p:txBody>
          <a:bodyPr/>
          <a:lstStyle/>
          <a:p>
            <a:fld id="{834C1FA8-7F30-4F1F-B2F6-2EBFCCE1E968}" type="slidenum">
              <a:rPr lang="en-CH" smtClean="0"/>
              <a:t>14</a:t>
            </a:fld>
            <a:endParaRPr lang="en-CH"/>
          </a:p>
        </p:txBody>
      </p:sp>
    </p:spTree>
    <p:extLst>
      <p:ext uri="{BB962C8B-B14F-4D97-AF65-F5344CB8AC3E}">
        <p14:creationId xmlns:p14="http://schemas.microsoft.com/office/powerpoint/2010/main" val="20618054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key metric we are looking at is the minimum number of aggressor row activations in total to cause at least one bitflip, or </a:t>
            </a:r>
            <a:r>
              <a:rPr lang="en-US" dirty="0" err="1">
                <a:cs typeface="Calibri"/>
              </a:rPr>
              <a:t>ACmin</a:t>
            </a:r>
            <a:endParaRPr lang="en-US" dirty="0">
              <a:ea typeface="Calibri"/>
              <a:cs typeface="Calibri"/>
            </a:endParaRPr>
          </a:p>
          <a:p>
            <a:endParaRPr lang="en-US" dirty="0">
              <a:cs typeface="Calibri"/>
            </a:endParaRPr>
          </a:p>
          <a:p>
            <a:r>
              <a:rPr lang="en-US" dirty="0">
                <a:cs typeface="Calibri"/>
              </a:rPr>
              <a:t>We look at a single-sided RowPress pattern where we only activate one aggressor row. We sweep the </a:t>
            </a:r>
            <a:r>
              <a:rPr lang="en-US" dirty="0" err="1">
                <a:cs typeface="Calibri"/>
              </a:rPr>
              <a:t>the</a:t>
            </a:r>
            <a:r>
              <a:rPr lang="en-US" dirty="0">
                <a:cs typeface="Calibri"/>
              </a:rPr>
              <a:t> time that the aggressor stays open, or </a:t>
            </a:r>
            <a:r>
              <a:rPr lang="en-US" dirty="0" err="1">
                <a:cs typeface="Calibri"/>
              </a:rPr>
              <a:t>tAggON</a:t>
            </a:r>
            <a:r>
              <a:rPr lang="en-US" dirty="0">
                <a:cs typeface="Calibri"/>
              </a:rPr>
              <a:t>, from 36ns to 30ms</a:t>
            </a:r>
          </a:p>
          <a:p>
            <a:endParaRPr lang="en-US" dirty="0">
              <a:cs typeface="Calibri"/>
            </a:endParaRPr>
          </a:p>
          <a:p>
            <a:r>
              <a:rPr lang="en-US" dirty="0">
                <a:cs typeface="Calibri"/>
              </a:rPr>
              <a:t>We only cover what is necessary to understand the results that we will present soon here, and we have many more sensitivity studies in the paper</a:t>
            </a:r>
          </a:p>
        </p:txBody>
      </p:sp>
      <p:sp>
        <p:nvSpPr>
          <p:cNvPr id="4" name="Slide Number Placeholder 3"/>
          <p:cNvSpPr>
            <a:spLocks noGrp="1"/>
          </p:cNvSpPr>
          <p:nvPr>
            <p:ph type="sldNum" sz="quarter" idx="5"/>
          </p:nvPr>
        </p:nvSpPr>
        <p:spPr/>
        <p:txBody>
          <a:bodyPr/>
          <a:lstStyle/>
          <a:p>
            <a:fld id="{834C1FA8-7F30-4F1F-B2F6-2EBFCCE1E968}" type="slidenum">
              <a:rPr lang="en-CH" smtClean="0"/>
              <a:t>15</a:t>
            </a:fld>
            <a:endParaRPr lang="en-CH"/>
          </a:p>
        </p:txBody>
      </p:sp>
    </p:spTree>
    <p:extLst>
      <p:ext uri="{BB962C8B-B14F-4D97-AF65-F5344CB8AC3E}">
        <p14:creationId xmlns:p14="http://schemas.microsoft.com/office/powerpoint/2010/main" val="3256242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Next, let us see the key characteristics of RowPress</a:t>
            </a:r>
          </a:p>
        </p:txBody>
      </p:sp>
      <p:sp>
        <p:nvSpPr>
          <p:cNvPr id="4" name="Slide Number Placeholder 3"/>
          <p:cNvSpPr>
            <a:spLocks noGrp="1"/>
          </p:cNvSpPr>
          <p:nvPr>
            <p:ph type="sldNum" sz="quarter" idx="5"/>
          </p:nvPr>
        </p:nvSpPr>
        <p:spPr/>
        <p:txBody>
          <a:bodyPr/>
          <a:lstStyle/>
          <a:p>
            <a:fld id="{834C1FA8-7F30-4F1F-B2F6-2EBFCCE1E968}" type="slidenum">
              <a:rPr lang="en-CH" smtClean="0"/>
              <a:t>16</a:t>
            </a:fld>
            <a:endParaRPr lang="en-CH"/>
          </a:p>
        </p:txBody>
      </p:sp>
    </p:spTree>
    <p:extLst>
      <p:ext uri="{BB962C8B-B14F-4D97-AF65-F5344CB8AC3E}">
        <p14:creationId xmlns:p14="http://schemas.microsoft.com/office/powerpoint/2010/main" val="1887906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 have already showed the two major takeaways,</a:t>
            </a:r>
          </a:p>
          <a:p>
            <a:endParaRPr lang="en-US" dirty="0">
              <a:cs typeface="Calibri"/>
            </a:endParaRPr>
          </a:p>
          <a:p>
            <a:r>
              <a:rPr lang="en-US" dirty="0">
                <a:cs typeface="Calibri"/>
              </a:rPr>
              <a:t>Now let us see some details</a:t>
            </a:r>
          </a:p>
        </p:txBody>
      </p:sp>
      <p:sp>
        <p:nvSpPr>
          <p:cNvPr id="4" name="Slide Number Placeholder 3"/>
          <p:cNvSpPr>
            <a:spLocks noGrp="1"/>
          </p:cNvSpPr>
          <p:nvPr>
            <p:ph type="sldNum" sz="quarter" idx="5"/>
          </p:nvPr>
        </p:nvSpPr>
        <p:spPr/>
        <p:txBody>
          <a:bodyPr/>
          <a:lstStyle/>
          <a:p>
            <a:fld id="{834C1FA8-7F30-4F1F-B2F6-2EBFCCE1E968}" type="slidenum">
              <a:rPr lang="en-CH" smtClean="0"/>
              <a:t>17</a:t>
            </a:fld>
            <a:endParaRPr lang="en-CH"/>
          </a:p>
        </p:txBody>
      </p:sp>
    </p:spTree>
    <p:extLst>
      <p:ext uri="{BB962C8B-B14F-4D97-AF65-F5344CB8AC3E}">
        <p14:creationId xmlns:p14="http://schemas.microsoft.com/office/powerpoint/2010/main" val="1646055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34C1FA8-7F30-4F1F-B2F6-2EBFCCE1E968}" type="slidenum">
              <a:rPr lang="en-CH" smtClean="0"/>
              <a:t>18</a:t>
            </a:fld>
            <a:endParaRPr lang="en-CH"/>
          </a:p>
        </p:txBody>
      </p:sp>
    </p:spTree>
    <p:extLst>
      <p:ext uri="{BB962C8B-B14F-4D97-AF65-F5344CB8AC3E}">
        <p14:creationId xmlns:p14="http://schemas.microsoft.com/office/powerpoint/2010/main" val="564462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 us see some detailed characterization results to understand how RowPress amplifies read disturbance</a:t>
            </a:r>
          </a:p>
        </p:txBody>
      </p:sp>
      <p:sp>
        <p:nvSpPr>
          <p:cNvPr id="4" name="Slide Number Placeholder 3"/>
          <p:cNvSpPr>
            <a:spLocks noGrp="1"/>
          </p:cNvSpPr>
          <p:nvPr>
            <p:ph type="sldNum" sz="quarter" idx="5"/>
          </p:nvPr>
        </p:nvSpPr>
        <p:spPr/>
        <p:txBody>
          <a:bodyPr/>
          <a:lstStyle/>
          <a:p>
            <a:fld id="{834C1FA8-7F30-4F1F-B2F6-2EBFCCE1E968}" type="slidenum">
              <a:rPr lang="en-CH" smtClean="0"/>
              <a:t>19</a:t>
            </a:fld>
            <a:endParaRPr lang="en-CH"/>
          </a:p>
        </p:txBody>
      </p:sp>
    </p:spTree>
    <p:extLst>
      <p:ext uri="{BB962C8B-B14F-4D97-AF65-F5344CB8AC3E}">
        <p14:creationId xmlns:p14="http://schemas.microsoft.com/office/powerpoint/2010/main" val="17518159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work, we demonstrate and analyze RowPress, a new read disturbance phenomenon in real DRAM chips</a:t>
            </a:r>
          </a:p>
          <a:p>
            <a:endParaRPr lang="en-US"/>
          </a:p>
          <a:p>
            <a:r>
              <a:rPr lang="en-US"/>
              <a:t>[Click]</a:t>
            </a:r>
          </a:p>
          <a:p>
            <a:endParaRPr lang="en-US"/>
          </a:p>
          <a:p>
            <a:r>
              <a:rPr lang="en-US"/>
              <a:t>We show that RowPress is different from </a:t>
            </a:r>
            <a:r>
              <a:rPr lang="en-US" err="1"/>
              <a:t>RowHammer</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a:t>
            </a:r>
          </a:p>
          <a:p>
            <a:endParaRPr lang="en-US"/>
          </a:p>
          <a:p>
            <a:r>
              <a:rPr lang="en-US"/>
              <a:t>demonstrate RowPress in a real system</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a:t>
            </a:r>
          </a:p>
          <a:p>
            <a:endParaRPr lang="en-US"/>
          </a:p>
          <a:p>
            <a:r>
              <a:rPr lang="en-US"/>
              <a:t>And provide effective solutions to mitigate RowPress</a:t>
            </a:r>
            <a:endParaRPr lang="en-CH"/>
          </a:p>
        </p:txBody>
      </p:sp>
      <p:sp>
        <p:nvSpPr>
          <p:cNvPr id="4" name="Slide Number Placeholder 3"/>
          <p:cNvSpPr>
            <a:spLocks noGrp="1"/>
          </p:cNvSpPr>
          <p:nvPr>
            <p:ph type="sldNum" sz="quarter" idx="5"/>
          </p:nvPr>
        </p:nvSpPr>
        <p:spPr/>
        <p:txBody>
          <a:bodyPr/>
          <a:lstStyle/>
          <a:p>
            <a:fld id="{834C1FA8-7F30-4F1F-B2F6-2EBFCCE1E968}" type="slidenum">
              <a:rPr lang="en-CH" smtClean="0"/>
              <a:t>2</a:t>
            </a:fld>
            <a:endParaRPr lang="en-CH"/>
          </a:p>
        </p:txBody>
      </p:sp>
    </p:spTree>
    <p:extLst>
      <p:ext uri="{BB962C8B-B14F-4D97-AF65-F5344CB8AC3E}">
        <p14:creationId xmlns:p14="http://schemas.microsoft.com/office/powerpoint/2010/main" val="27803697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First, we look at how the minimum activation count to induce a bitflip, or </a:t>
            </a:r>
            <a:r>
              <a:rPr lang="en-US" dirty="0" err="1">
                <a:ea typeface="Calibri"/>
                <a:cs typeface="Calibri"/>
              </a:rPr>
              <a:t>Acmin</a:t>
            </a:r>
            <a:r>
              <a:rPr lang="en-US" dirty="0">
                <a:ea typeface="Calibri"/>
                <a:cs typeface="Calibri"/>
              </a:rPr>
              <a:t>, changes as aggressor row on time increases</a:t>
            </a:r>
          </a:p>
          <a:p>
            <a:endParaRPr lang="en-US" dirty="0">
              <a:ea typeface="Calibri"/>
              <a:cs typeface="Calibri"/>
            </a:endParaRPr>
          </a:p>
          <a:p>
            <a:r>
              <a:rPr lang="en-US" dirty="0">
                <a:ea typeface="Calibri"/>
                <a:cs typeface="Calibri"/>
              </a:rPr>
              <a:t>We show </a:t>
            </a:r>
            <a:r>
              <a:rPr lang="en-US" dirty="0" err="1">
                <a:ea typeface="Calibri"/>
                <a:cs typeface="Calibri"/>
              </a:rPr>
              <a:t>Acmin</a:t>
            </a:r>
            <a:r>
              <a:rPr lang="en-US" dirty="0">
                <a:ea typeface="Calibri"/>
                <a:cs typeface="Calibri"/>
              </a:rPr>
              <a:t> on the y-axis and aggressor row on time on the x-axis, both in log scale. Each data point shows the average </a:t>
            </a:r>
            <a:r>
              <a:rPr lang="en-US" dirty="0" err="1">
                <a:ea typeface="Calibri"/>
                <a:cs typeface="Calibri"/>
              </a:rPr>
              <a:t>Acmin</a:t>
            </a:r>
            <a:r>
              <a:rPr lang="en-US" dirty="0">
                <a:ea typeface="Calibri"/>
                <a:cs typeface="Calibri"/>
              </a:rPr>
              <a:t> across all tested rows, and the error band shows the minimum and maximum </a:t>
            </a:r>
            <a:r>
              <a:rPr lang="en-US" dirty="0" err="1">
                <a:ea typeface="Calibri"/>
                <a:cs typeface="Calibri"/>
              </a:rPr>
              <a:t>Acmin</a:t>
            </a:r>
            <a:r>
              <a:rPr lang="en-US" dirty="0">
                <a:ea typeface="Calibri"/>
                <a:cs typeface="Calibri"/>
              </a:rPr>
              <a:t> values we observe.</a:t>
            </a:r>
          </a:p>
          <a:p>
            <a:endParaRPr lang="en-US" dirty="0">
              <a:ea typeface="Calibri"/>
              <a:cs typeface="Calibri"/>
            </a:endParaRPr>
          </a:p>
          <a:p>
            <a:r>
              <a:rPr lang="en-US" dirty="0">
                <a:ea typeface="Calibri"/>
                <a:cs typeface="Calibri"/>
              </a:rPr>
              <a:t>When aggressor row on time is 36ns, our access pattern is identical to </a:t>
            </a:r>
            <a:r>
              <a:rPr lang="en-US" dirty="0" err="1">
                <a:ea typeface="Calibri"/>
                <a:cs typeface="Calibri"/>
              </a:rPr>
              <a:t>RowHammer</a:t>
            </a:r>
            <a:r>
              <a:rPr lang="en-US" dirty="0">
                <a:ea typeface="Calibri"/>
                <a:cs typeface="Calibri"/>
              </a:rPr>
              <a:t>. As aggressor row on time increases, we start to see the effect of RowPress</a:t>
            </a:r>
          </a:p>
          <a:p>
            <a:endParaRPr lang="en-US" dirty="0">
              <a:ea typeface="Calibri"/>
              <a:cs typeface="Calibri"/>
            </a:endParaRPr>
          </a:p>
          <a:p>
            <a:r>
              <a:rPr lang="en-US" dirty="0">
                <a:ea typeface="Calibri"/>
                <a:cs typeface="Calibri"/>
              </a:rPr>
              <a:t>We highlight two potential </a:t>
            </a:r>
            <a:r>
              <a:rPr lang="en-US" dirty="0" err="1">
                <a:ea typeface="Calibri"/>
                <a:cs typeface="Calibri"/>
              </a:rPr>
              <a:t>upperbounds</a:t>
            </a:r>
            <a:r>
              <a:rPr lang="en-US" dirty="0">
                <a:ea typeface="Calibri"/>
                <a:cs typeface="Calibri"/>
              </a:rPr>
              <a:t> of aggressor row on time as indicated by the JEDEC standard on the x-axis, which are the refresh interval and 9 times of that</a:t>
            </a:r>
          </a:p>
          <a:p>
            <a:endParaRPr lang="en-US" dirty="0">
              <a:ea typeface="Calibri"/>
              <a:cs typeface="Calibri"/>
            </a:endParaRPr>
          </a:p>
          <a:p>
            <a:r>
              <a:rPr lang="en-US" dirty="0">
                <a:ea typeface="Calibri"/>
                <a:cs typeface="Calibri"/>
              </a:rPr>
              <a:t>We highlight </a:t>
            </a:r>
            <a:r>
              <a:rPr lang="en-US" dirty="0" err="1">
                <a:ea typeface="Calibri"/>
                <a:cs typeface="Calibri"/>
              </a:rPr>
              <a:t>Acmin</a:t>
            </a:r>
            <a:r>
              <a:rPr lang="en-US" dirty="0">
                <a:ea typeface="Calibri"/>
                <a:cs typeface="Calibri"/>
              </a:rPr>
              <a:t> = 1 on the y-axis</a:t>
            </a:r>
          </a:p>
          <a:p>
            <a:endParaRPr lang="en-US" dirty="0">
              <a:ea typeface="Calibri"/>
              <a:cs typeface="Calibri"/>
            </a:endParaRPr>
          </a:p>
          <a:p>
            <a:r>
              <a:rPr lang="en-US" dirty="0">
                <a:ea typeface="Calibri"/>
                <a:cs typeface="Calibri"/>
              </a:rPr>
              <a:t>We observe that as aggressor row on time increases, </a:t>
            </a:r>
            <a:r>
              <a:rPr lang="en-US" dirty="0" err="1">
                <a:ea typeface="Calibri"/>
                <a:cs typeface="Calibri"/>
              </a:rPr>
              <a:t>Acmin</a:t>
            </a:r>
            <a:r>
              <a:rPr lang="en-US" dirty="0">
                <a:ea typeface="Calibri"/>
                <a:cs typeface="Calibri"/>
              </a:rPr>
              <a:t> significantly decreases, and in extreme cases, only one activation causes bitflips</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34C1FA8-7F30-4F1F-B2F6-2EBFCCE1E968}" type="slidenum">
              <a:rPr lang="en-CH" smtClean="0"/>
              <a:t>20</a:t>
            </a:fld>
            <a:endParaRPr lang="en-CH"/>
          </a:p>
        </p:txBody>
      </p:sp>
    </p:spTree>
    <p:extLst>
      <p:ext uri="{BB962C8B-B14F-4D97-AF65-F5344CB8AC3E}">
        <p14:creationId xmlns:p14="http://schemas.microsoft.com/office/powerpoint/2010/main" val="37084250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We observe the same trend for all other dies we test for Mfr. S</a:t>
            </a:r>
          </a:p>
        </p:txBody>
      </p:sp>
      <p:sp>
        <p:nvSpPr>
          <p:cNvPr id="4" name="Slide Number Placeholder 3"/>
          <p:cNvSpPr>
            <a:spLocks noGrp="1"/>
          </p:cNvSpPr>
          <p:nvPr>
            <p:ph type="sldNum" sz="quarter" idx="5"/>
          </p:nvPr>
        </p:nvSpPr>
        <p:spPr/>
        <p:txBody>
          <a:bodyPr/>
          <a:lstStyle/>
          <a:p>
            <a:fld id="{834C1FA8-7F30-4F1F-B2F6-2EBFCCE1E968}" type="slidenum">
              <a:rPr lang="en-CH" smtClean="0"/>
              <a:t>21</a:t>
            </a:fld>
            <a:endParaRPr lang="en-CH"/>
          </a:p>
        </p:txBody>
      </p:sp>
    </p:spTree>
    <p:extLst>
      <p:ext uri="{BB962C8B-B14F-4D97-AF65-F5344CB8AC3E}">
        <p14:creationId xmlns:p14="http://schemas.microsoft.com/office/powerpoint/2010/main" val="4183430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and the same goes for all three manufacturers.</a:t>
            </a:r>
          </a:p>
          <a:p>
            <a:endParaRPr lang="en-US" dirty="0">
              <a:cs typeface="Calibri"/>
            </a:endParaRPr>
          </a:p>
          <a:p>
            <a:r>
              <a:rPr lang="en-US" dirty="0">
                <a:cs typeface="Calibri"/>
              </a:rPr>
              <a:t>We observe that </a:t>
            </a:r>
            <a:r>
              <a:rPr lang="en-US" dirty="0" err="1">
                <a:cs typeface="Calibri"/>
              </a:rPr>
              <a:t>Acmin</a:t>
            </a:r>
            <a:r>
              <a:rPr lang="en-US" dirty="0">
                <a:cs typeface="Calibri"/>
              </a:rPr>
              <a:t> reduces by 21X on average when aggressor row on time increases from 36ns to 70.2us for almost all chips we test from all three manufacturers. When aggressor row on time increases from 36ns to 70.2us, </a:t>
            </a:r>
            <a:r>
              <a:rPr lang="en-US" dirty="0" err="1">
                <a:cs typeface="Calibri"/>
              </a:rPr>
              <a:t>Acmin</a:t>
            </a:r>
            <a:r>
              <a:rPr lang="en-US" dirty="0">
                <a:cs typeface="Calibri"/>
              </a:rPr>
              <a:t> reduces by 191X on average</a:t>
            </a:r>
          </a:p>
          <a:p>
            <a:endParaRPr lang="en-US" dirty="0">
              <a:cs typeface="Calibri"/>
            </a:endParaRPr>
          </a:p>
          <a:p>
            <a:r>
              <a:rPr lang="en-US" dirty="0">
                <a:cs typeface="Calibri"/>
              </a:rPr>
              <a:t>We conclude that RowPress significantly reduces the minimum activation count to induce a bitflip when aggressor row on time increases</a:t>
            </a:r>
            <a:endParaRPr lang="en-US" dirty="0"/>
          </a:p>
        </p:txBody>
      </p:sp>
      <p:sp>
        <p:nvSpPr>
          <p:cNvPr id="4" name="Slide Number Placeholder 3"/>
          <p:cNvSpPr>
            <a:spLocks noGrp="1"/>
          </p:cNvSpPr>
          <p:nvPr>
            <p:ph type="sldNum" sz="quarter" idx="5"/>
          </p:nvPr>
        </p:nvSpPr>
        <p:spPr/>
        <p:txBody>
          <a:bodyPr/>
          <a:lstStyle/>
          <a:p>
            <a:fld id="{834C1FA8-7F30-4F1F-B2F6-2EBFCCE1E968}" type="slidenum">
              <a:rPr lang="en-CH" smtClean="0"/>
              <a:t>22</a:t>
            </a:fld>
            <a:endParaRPr lang="en-CH"/>
          </a:p>
        </p:txBody>
      </p:sp>
    </p:spTree>
    <p:extLst>
      <p:ext uri="{BB962C8B-B14F-4D97-AF65-F5344CB8AC3E}">
        <p14:creationId xmlns:p14="http://schemas.microsoft.com/office/powerpoint/2010/main" val="1177112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Next, We investigate how RowPress behaves at a higher temperature, 80C, by looking at the </a:t>
            </a:r>
            <a:r>
              <a:rPr lang="en-US" dirty="0" err="1">
                <a:cs typeface="Calibri"/>
              </a:rPr>
              <a:t>ACmin</a:t>
            </a:r>
            <a:r>
              <a:rPr lang="en-US" dirty="0">
                <a:cs typeface="Calibri"/>
              </a:rPr>
              <a:t> at 80C normalized to 50C, which we show on the y-axis.</a:t>
            </a:r>
          </a:p>
          <a:p>
            <a:endParaRPr lang="en-US" dirty="0">
              <a:cs typeface="Calibri"/>
            </a:endParaRPr>
          </a:p>
          <a:p>
            <a:r>
              <a:rPr lang="en-US" dirty="0">
                <a:cs typeface="Calibri"/>
              </a:rPr>
              <a:t>We observe that as aggressor row on time increases, much fewer activations are required to induce bitflips at 80C compared to 50C</a:t>
            </a:r>
          </a:p>
          <a:p>
            <a:endParaRPr lang="en-US" dirty="0">
              <a:cs typeface="Calibri"/>
            </a:endParaRPr>
          </a:p>
          <a:p>
            <a:r>
              <a:rPr lang="en-US" dirty="0">
                <a:cs typeface="Calibri"/>
              </a:rPr>
              <a:t>We conclude that RowPress gets worse as temperature increases</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34C1FA8-7F30-4F1F-B2F6-2EBFCCE1E968}" type="slidenum">
              <a:rPr lang="en-CH" smtClean="0"/>
              <a:t>23</a:t>
            </a:fld>
            <a:endParaRPr lang="en-CH"/>
          </a:p>
        </p:txBody>
      </p:sp>
    </p:spTree>
    <p:extLst>
      <p:ext uri="{BB962C8B-B14F-4D97-AF65-F5344CB8AC3E}">
        <p14:creationId xmlns:p14="http://schemas.microsoft.com/office/powerpoint/2010/main" val="2680639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 us see in detail how </a:t>
            </a:r>
            <a:r>
              <a:rPr lang="en-US" err="1"/>
              <a:t>RowPress</a:t>
            </a:r>
            <a:r>
              <a:rPr lang="en-US"/>
              <a:t> differs from RH</a:t>
            </a:r>
          </a:p>
        </p:txBody>
      </p:sp>
      <p:sp>
        <p:nvSpPr>
          <p:cNvPr id="4" name="Slide Number Placeholder 3"/>
          <p:cNvSpPr>
            <a:spLocks noGrp="1"/>
          </p:cNvSpPr>
          <p:nvPr>
            <p:ph type="sldNum" sz="quarter" idx="5"/>
          </p:nvPr>
        </p:nvSpPr>
        <p:spPr/>
        <p:txBody>
          <a:bodyPr/>
          <a:lstStyle/>
          <a:p>
            <a:fld id="{834C1FA8-7F30-4F1F-B2F6-2EBFCCE1E968}" type="slidenum">
              <a:rPr lang="en-CH" smtClean="0"/>
              <a:t>24</a:t>
            </a:fld>
            <a:endParaRPr lang="en-CH"/>
          </a:p>
        </p:txBody>
      </p:sp>
    </p:spTree>
    <p:extLst>
      <p:ext uri="{BB962C8B-B14F-4D97-AF65-F5344CB8AC3E}">
        <p14:creationId xmlns:p14="http://schemas.microsoft.com/office/powerpoint/2010/main" val="8067726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first look at the relationship between the cells vulnerable to RowPress versus </a:t>
            </a:r>
            <a:r>
              <a:rPr lang="en-US" dirty="0" err="1"/>
              <a:t>RwHammer</a:t>
            </a:r>
            <a:endParaRPr lang="en-US" dirty="0"/>
          </a:p>
          <a:p>
            <a:endParaRPr lang="en-US" dirty="0"/>
          </a:p>
          <a:p>
            <a:r>
              <a:rPr lang="en-US" dirty="0"/>
              <a:t>We define the cells vulnerable to RowPress or </a:t>
            </a:r>
            <a:r>
              <a:rPr lang="en-US" dirty="0" err="1"/>
              <a:t>RowHammer</a:t>
            </a:r>
            <a:r>
              <a:rPr lang="en-US" dirty="0"/>
              <a:t> as those that experience bitflips with the minimum activation count.</a:t>
            </a:r>
          </a:p>
          <a:p>
            <a:endParaRPr lang="en-US" dirty="0"/>
          </a:p>
          <a:p>
            <a:r>
              <a:rPr lang="en-US" dirty="0"/>
              <a:t>The overlap is then the number of cells vulnerable to both RowPress and </a:t>
            </a:r>
            <a:r>
              <a:rPr lang="en-US" dirty="0" err="1"/>
              <a:t>RowHammer</a:t>
            </a:r>
            <a:r>
              <a:rPr lang="en-US" dirty="0"/>
              <a:t> over the number of cells only vulnerable to RowPress,  which we show on the y-axis</a:t>
            </a:r>
          </a:p>
          <a:p>
            <a:endParaRPr lang="en-US" dirty="0"/>
          </a:p>
          <a:p>
            <a:r>
              <a:rPr lang="en-US" dirty="0"/>
              <a:t>We observe that as aggressor row on time increases, only a negligible amount of DRAM cells vulnerable to RowPress are also vulnerable to </a:t>
            </a:r>
            <a:r>
              <a:rPr lang="en-US" dirty="0" err="1"/>
              <a:t>RowHammer</a:t>
            </a:r>
            <a:endParaRPr lang="en-US" dirty="0"/>
          </a:p>
          <a:p>
            <a:endParaRPr lang="en-CH" dirty="0"/>
          </a:p>
        </p:txBody>
      </p:sp>
      <p:sp>
        <p:nvSpPr>
          <p:cNvPr id="4" name="Slide Number Placeholder 3"/>
          <p:cNvSpPr>
            <a:spLocks noGrp="1"/>
          </p:cNvSpPr>
          <p:nvPr>
            <p:ph type="sldNum" sz="quarter" idx="5"/>
          </p:nvPr>
        </p:nvSpPr>
        <p:spPr/>
        <p:txBody>
          <a:bodyPr/>
          <a:lstStyle/>
          <a:p>
            <a:fld id="{834C1FA8-7F30-4F1F-B2F6-2EBFCCE1E968}" type="slidenum">
              <a:rPr lang="en-CH" smtClean="0"/>
              <a:t>25</a:t>
            </a:fld>
            <a:endParaRPr lang="en-CH"/>
          </a:p>
        </p:txBody>
      </p:sp>
    </p:spTree>
    <p:extLst>
      <p:ext uri="{BB962C8B-B14F-4D97-AF65-F5344CB8AC3E}">
        <p14:creationId xmlns:p14="http://schemas.microsoft.com/office/powerpoint/2010/main" val="3586499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conclude  that </a:t>
            </a:r>
            <a:endParaRPr lang="en-CH" dirty="0"/>
          </a:p>
        </p:txBody>
      </p:sp>
      <p:sp>
        <p:nvSpPr>
          <p:cNvPr id="4" name="Slide Number Placeholder 3"/>
          <p:cNvSpPr>
            <a:spLocks noGrp="1"/>
          </p:cNvSpPr>
          <p:nvPr>
            <p:ph type="sldNum" sz="quarter" idx="5"/>
          </p:nvPr>
        </p:nvSpPr>
        <p:spPr/>
        <p:txBody>
          <a:bodyPr/>
          <a:lstStyle/>
          <a:p>
            <a:fld id="{834C1FA8-7F30-4F1F-B2F6-2EBFCCE1E968}" type="slidenum">
              <a:rPr lang="en-CH" smtClean="0"/>
              <a:t>26</a:t>
            </a:fld>
            <a:endParaRPr lang="en-CH"/>
          </a:p>
        </p:txBody>
      </p:sp>
    </p:spTree>
    <p:extLst>
      <p:ext uri="{BB962C8B-B14F-4D97-AF65-F5344CB8AC3E}">
        <p14:creationId xmlns:p14="http://schemas.microsoft.com/office/powerpoint/2010/main" val="14422888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look at the directionality of </a:t>
            </a:r>
            <a:r>
              <a:rPr lang="en-US" dirty="0" err="1"/>
              <a:t>RowHammer</a:t>
            </a:r>
            <a:r>
              <a:rPr lang="en-US" dirty="0"/>
              <a:t> and RowPress bitflips and find that they have opposite directions</a:t>
            </a:r>
            <a:endParaRPr lang="en-CH" dirty="0"/>
          </a:p>
        </p:txBody>
      </p:sp>
      <p:sp>
        <p:nvSpPr>
          <p:cNvPr id="4" name="Slide Number Placeholder 3"/>
          <p:cNvSpPr>
            <a:spLocks noGrp="1"/>
          </p:cNvSpPr>
          <p:nvPr>
            <p:ph type="sldNum" sz="quarter" idx="5"/>
          </p:nvPr>
        </p:nvSpPr>
        <p:spPr/>
        <p:txBody>
          <a:bodyPr/>
          <a:lstStyle/>
          <a:p>
            <a:fld id="{834C1FA8-7F30-4F1F-B2F6-2EBFCCE1E968}" type="slidenum">
              <a:rPr lang="en-CH" smtClean="0"/>
              <a:t>27</a:t>
            </a:fld>
            <a:endParaRPr lang="en-CH"/>
          </a:p>
        </p:txBody>
      </p:sp>
    </p:spTree>
    <p:extLst>
      <p:ext uri="{BB962C8B-B14F-4D97-AF65-F5344CB8AC3E}">
        <p14:creationId xmlns:p14="http://schemas.microsoft.com/office/powerpoint/2010/main" val="2737766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find that as aggressor row on time increases beyond a certain level, single-sided RowPress requires less activations to induce bitflips compared to double-sided RowPress, which is very different from </a:t>
            </a:r>
            <a:r>
              <a:rPr lang="en-US" dirty="0" err="1"/>
              <a:t>RowHammer</a:t>
            </a:r>
            <a:r>
              <a:rPr lang="en-US" dirty="0"/>
              <a:t> where double-sided is strictly more effective.</a:t>
            </a:r>
          </a:p>
        </p:txBody>
      </p:sp>
      <p:sp>
        <p:nvSpPr>
          <p:cNvPr id="4" name="Slide Number Placeholder 3"/>
          <p:cNvSpPr>
            <a:spLocks noGrp="1"/>
          </p:cNvSpPr>
          <p:nvPr>
            <p:ph type="sldNum" sz="quarter" idx="5"/>
          </p:nvPr>
        </p:nvSpPr>
        <p:spPr/>
        <p:txBody>
          <a:bodyPr/>
          <a:lstStyle/>
          <a:p>
            <a:fld id="{834C1FA8-7F30-4F1F-B2F6-2EBFCCE1E968}" type="slidenum">
              <a:rPr lang="en-CH" smtClean="0"/>
              <a:t>28</a:t>
            </a:fld>
            <a:endParaRPr lang="en-CH"/>
          </a:p>
        </p:txBody>
      </p:sp>
    </p:spTree>
    <p:extLst>
      <p:ext uri="{BB962C8B-B14F-4D97-AF65-F5344CB8AC3E}">
        <p14:creationId xmlns:p14="http://schemas.microsoft.com/office/powerpoint/2010/main" val="2806037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already showed that RowPress gets worse as temperature increases, which is also very different compared to </a:t>
            </a:r>
            <a:r>
              <a:rPr lang="en-US" dirty="0" err="1"/>
              <a:t>RowHammer</a:t>
            </a:r>
            <a:endParaRPr lang="en-CH" dirty="0"/>
          </a:p>
        </p:txBody>
      </p:sp>
      <p:sp>
        <p:nvSpPr>
          <p:cNvPr id="4" name="Slide Number Placeholder 3"/>
          <p:cNvSpPr>
            <a:spLocks noGrp="1"/>
          </p:cNvSpPr>
          <p:nvPr>
            <p:ph type="sldNum" sz="quarter" idx="5"/>
          </p:nvPr>
        </p:nvSpPr>
        <p:spPr/>
        <p:txBody>
          <a:bodyPr/>
          <a:lstStyle/>
          <a:p>
            <a:fld id="{834C1FA8-7F30-4F1F-B2F6-2EBFCCE1E968}" type="slidenum">
              <a:rPr lang="en-CH" smtClean="0"/>
              <a:t>29</a:t>
            </a:fld>
            <a:endParaRPr lang="en-CH"/>
          </a:p>
        </p:txBody>
      </p:sp>
    </p:spTree>
    <p:extLst>
      <p:ext uri="{BB962C8B-B14F-4D97-AF65-F5344CB8AC3E}">
        <p14:creationId xmlns:p14="http://schemas.microsoft.com/office/powerpoint/2010/main" val="1326974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Here is the outline of my talk. I will start with some background in DRAM</a:t>
            </a:r>
          </a:p>
        </p:txBody>
      </p:sp>
      <p:sp>
        <p:nvSpPr>
          <p:cNvPr id="4" name="Slide Number Placeholder 3"/>
          <p:cNvSpPr>
            <a:spLocks noGrp="1"/>
          </p:cNvSpPr>
          <p:nvPr>
            <p:ph type="sldNum" sz="quarter" idx="5"/>
          </p:nvPr>
        </p:nvSpPr>
        <p:spPr/>
        <p:txBody>
          <a:bodyPr/>
          <a:lstStyle/>
          <a:p>
            <a:fld id="{834C1FA8-7F30-4F1F-B2F6-2EBFCCE1E968}" type="slidenum">
              <a:rPr lang="en-CH" smtClean="0"/>
              <a:t>3</a:t>
            </a:fld>
            <a:endParaRPr lang="en-CH"/>
          </a:p>
        </p:txBody>
      </p:sp>
    </p:spTree>
    <p:extLst>
      <p:ext uri="{BB962C8B-B14F-4D97-AF65-F5344CB8AC3E}">
        <p14:creationId xmlns:p14="http://schemas.microsoft.com/office/powerpoint/2010/main" val="2311475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lets see our real system demonstration of RowPress</a:t>
            </a:r>
          </a:p>
        </p:txBody>
      </p:sp>
      <p:sp>
        <p:nvSpPr>
          <p:cNvPr id="4" name="Slide Number Placeholder 3"/>
          <p:cNvSpPr>
            <a:spLocks noGrp="1"/>
          </p:cNvSpPr>
          <p:nvPr>
            <p:ph type="sldNum" sz="quarter" idx="5"/>
          </p:nvPr>
        </p:nvSpPr>
        <p:spPr/>
        <p:txBody>
          <a:bodyPr/>
          <a:lstStyle/>
          <a:p>
            <a:fld id="{834C1FA8-7F30-4F1F-B2F6-2EBFCCE1E968}" type="slidenum">
              <a:rPr lang="en-CH" smtClean="0"/>
              <a:t>30</a:t>
            </a:fld>
            <a:endParaRPr lang="en-CH"/>
          </a:p>
        </p:txBody>
      </p:sp>
    </p:spTree>
    <p:extLst>
      <p:ext uri="{BB962C8B-B14F-4D97-AF65-F5344CB8AC3E}">
        <p14:creationId xmlns:p14="http://schemas.microsoft.com/office/powerpoint/2010/main" val="8421498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demonstrate RowPress on a real system with a recent Intel processor and a Samsung DDR4 module with TRR </a:t>
            </a:r>
            <a:r>
              <a:rPr lang="en-US" dirty="0" err="1"/>
              <a:t>rowhammer</a:t>
            </a:r>
            <a:r>
              <a:rPr lang="en-US" dirty="0"/>
              <a:t> mitigation. The key idea of our RowPress program is to keep a DRAM row open for a longer period by keeping accessing different cache blocks in the row.</a:t>
            </a:r>
          </a:p>
          <a:p>
            <a:endParaRPr lang="en-US" dirty="0">
              <a:cs typeface="Calibri"/>
            </a:endParaRPr>
          </a:p>
          <a:p>
            <a:r>
              <a:rPr lang="en-US" dirty="0">
                <a:cs typeface="Calibri"/>
              </a:rPr>
              <a:t>Here is the key part of our program, where we can change the number of cache blocks read per aggressor row activation. If we only read 1 cache block, then the program does the same as </a:t>
            </a:r>
            <a:r>
              <a:rPr lang="en-US" dirty="0" err="1">
                <a:cs typeface="Calibri"/>
              </a:rPr>
              <a:t>RowHammer</a:t>
            </a:r>
            <a:endParaRPr lang="en-US" dirty="0">
              <a:cs typeface="Calibri"/>
            </a:endParaRPr>
          </a:p>
        </p:txBody>
      </p:sp>
      <p:sp>
        <p:nvSpPr>
          <p:cNvPr id="4" name="Slide Number Placeholder 3"/>
          <p:cNvSpPr>
            <a:spLocks noGrp="1"/>
          </p:cNvSpPr>
          <p:nvPr>
            <p:ph type="sldNum" sz="quarter" idx="5"/>
          </p:nvPr>
        </p:nvSpPr>
        <p:spPr/>
        <p:txBody>
          <a:bodyPr/>
          <a:lstStyle/>
          <a:p>
            <a:fld id="{834C1FA8-7F30-4F1F-B2F6-2EBFCCE1E968}" type="slidenum">
              <a:rPr lang="en-CH" smtClean="0"/>
              <a:t>31</a:t>
            </a:fld>
            <a:endParaRPr lang="en-CH"/>
          </a:p>
        </p:txBody>
      </p:sp>
    </p:spTree>
    <p:extLst>
      <p:ext uri="{BB962C8B-B14F-4D97-AF65-F5344CB8AC3E}">
        <p14:creationId xmlns:p14="http://schemas.microsoft.com/office/powerpoint/2010/main" val="35817299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run the program on 1500 arbitrarily selected victim rows, and we show the total number of bitflips we observe on the left, and the number of rows with bitflips on the right.</a:t>
            </a:r>
          </a:p>
          <a:p>
            <a:endParaRPr lang="en-US" dirty="0"/>
          </a:p>
          <a:p>
            <a:r>
              <a:rPr lang="en-US" dirty="0"/>
              <a:t>Leveraging RowPress, our program induces bitflips when </a:t>
            </a:r>
            <a:r>
              <a:rPr lang="en-US" dirty="0" err="1"/>
              <a:t>RowHammer</a:t>
            </a:r>
            <a:r>
              <a:rPr lang="en-US" dirty="0"/>
              <a:t> cannot</a:t>
            </a:r>
            <a:endParaRPr lang="en-CH" dirty="0"/>
          </a:p>
        </p:txBody>
      </p:sp>
      <p:sp>
        <p:nvSpPr>
          <p:cNvPr id="4" name="Slide Number Placeholder 3"/>
          <p:cNvSpPr>
            <a:spLocks noGrp="1"/>
          </p:cNvSpPr>
          <p:nvPr>
            <p:ph type="sldNum" sz="quarter" idx="5"/>
          </p:nvPr>
        </p:nvSpPr>
        <p:spPr/>
        <p:txBody>
          <a:bodyPr/>
          <a:lstStyle/>
          <a:p>
            <a:fld id="{834C1FA8-7F30-4F1F-B2F6-2EBFCCE1E968}" type="slidenum">
              <a:rPr lang="en-CH" smtClean="0"/>
              <a:t>32</a:t>
            </a:fld>
            <a:endParaRPr lang="en-CH"/>
          </a:p>
        </p:txBody>
      </p:sp>
    </p:spTree>
    <p:extLst>
      <p:ext uri="{BB962C8B-B14F-4D97-AF65-F5344CB8AC3E}">
        <p14:creationId xmlns:p14="http://schemas.microsoft.com/office/powerpoint/2010/main" val="1163900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let us see how to mitigate RowPress</a:t>
            </a:r>
          </a:p>
        </p:txBody>
      </p:sp>
      <p:sp>
        <p:nvSpPr>
          <p:cNvPr id="4" name="Slide Number Placeholder 3"/>
          <p:cNvSpPr>
            <a:spLocks noGrp="1"/>
          </p:cNvSpPr>
          <p:nvPr>
            <p:ph type="sldNum" sz="quarter" idx="5"/>
          </p:nvPr>
        </p:nvSpPr>
        <p:spPr/>
        <p:txBody>
          <a:bodyPr/>
          <a:lstStyle/>
          <a:p>
            <a:fld id="{834C1FA8-7F30-4F1F-B2F6-2EBFCCE1E968}" type="slidenum">
              <a:rPr lang="en-CH" smtClean="0"/>
              <a:t>33</a:t>
            </a:fld>
            <a:endParaRPr lang="en-CH"/>
          </a:p>
        </p:txBody>
      </p:sp>
    </p:spTree>
    <p:extLst>
      <p:ext uri="{BB962C8B-B14F-4D97-AF65-F5344CB8AC3E}">
        <p14:creationId xmlns:p14="http://schemas.microsoft.com/office/powerpoint/2010/main" val="42793435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propose a methodology to adapt existing RH mitigations to also mitigate RowPress</a:t>
            </a:r>
          </a:p>
          <a:p>
            <a:r>
              <a:rPr lang="en-US" dirty="0"/>
              <a:t>They key idea is, based on characterization results, first limit the maximum row open time to strike a balance between row buffer locality and row press vulnerability, and then configure the </a:t>
            </a:r>
            <a:r>
              <a:rPr lang="en-US" dirty="0" err="1"/>
              <a:t>RowHammer</a:t>
            </a:r>
            <a:r>
              <a:rPr lang="en-US" dirty="0"/>
              <a:t> mitigation to account for the RowPress induced reduction in </a:t>
            </a:r>
            <a:r>
              <a:rPr lang="en-US" dirty="0" err="1"/>
              <a:t>Acmin</a:t>
            </a:r>
            <a:r>
              <a:rPr lang="en-US" dirty="0"/>
              <a:t>.</a:t>
            </a:r>
          </a:p>
          <a:p>
            <a:endParaRPr lang="en-US" dirty="0"/>
          </a:p>
          <a:p>
            <a:r>
              <a:rPr lang="en-US" dirty="0"/>
              <a:t>Our evaluation of the proposed methodology on two </a:t>
            </a:r>
            <a:r>
              <a:rPr lang="en-US" dirty="0" err="1"/>
              <a:t>RowHammer</a:t>
            </a:r>
            <a:r>
              <a:rPr lang="en-US" dirty="0"/>
              <a:t> mitigations, PARA and Graphene, shows that they can be adapted to also mitigate RowPress at low addition performance overhead.</a:t>
            </a:r>
          </a:p>
          <a:p>
            <a:endParaRPr lang="en-CH" dirty="0"/>
          </a:p>
        </p:txBody>
      </p:sp>
      <p:sp>
        <p:nvSpPr>
          <p:cNvPr id="4" name="Slide Number Placeholder 3"/>
          <p:cNvSpPr>
            <a:spLocks noGrp="1"/>
          </p:cNvSpPr>
          <p:nvPr>
            <p:ph type="sldNum" sz="quarter" idx="5"/>
          </p:nvPr>
        </p:nvSpPr>
        <p:spPr/>
        <p:txBody>
          <a:bodyPr/>
          <a:lstStyle/>
          <a:p>
            <a:fld id="{834C1FA8-7F30-4F1F-B2F6-2EBFCCE1E968}" type="slidenum">
              <a:rPr lang="en-CH" smtClean="0"/>
              <a:t>34</a:t>
            </a:fld>
            <a:endParaRPr lang="en-CH"/>
          </a:p>
        </p:txBody>
      </p:sp>
    </p:spTree>
    <p:extLst>
      <p:ext uri="{BB962C8B-B14F-4D97-AF65-F5344CB8AC3E}">
        <p14:creationId xmlns:p14="http://schemas.microsoft.com/office/powerpoint/2010/main" val="38014421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evaluate our methodology on two </a:t>
            </a:r>
            <a:r>
              <a:rPr lang="en-US" dirty="0" err="1"/>
              <a:t>RowHammer</a:t>
            </a:r>
            <a:r>
              <a:rPr lang="en-US" dirty="0"/>
              <a:t> mitigations, Graphene and PARA using </a:t>
            </a:r>
            <a:r>
              <a:rPr lang="en-US" dirty="0" err="1"/>
              <a:t>Ramulator</a:t>
            </a:r>
            <a:endParaRPr lang="en-US" dirty="0"/>
          </a:p>
          <a:p>
            <a:endParaRPr lang="en-US" dirty="0"/>
          </a:p>
          <a:p>
            <a:r>
              <a:rPr lang="en-US" dirty="0"/>
              <a:t>The key metric we are looking at is the additional performance overhead of the adapted mitigation over the original one.</a:t>
            </a:r>
          </a:p>
          <a:p>
            <a:endParaRPr lang="en-CH" dirty="0"/>
          </a:p>
        </p:txBody>
      </p:sp>
      <p:sp>
        <p:nvSpPr>
          <p:cNvPr id="4" name="Slide Number Placeholder 3"/>
          <p:cNvSpPr>
            <a:spLocks noGrp="1"/>
          </p:cNvSpPr>
          <p:nvPr>
            <p:ph type="sldNum" sz="quarter" idx="5"/>
          </p:nvPr>
        </p:nvSpPr>
        <p:spPr/>
        <p:txBody>
          <a:bodyPr/>
          <a:lstStyle/>
          <a:p>
            <a:fld id="{834C1FA8-7F30-4F1F-B2F6-2EBFCCE1E968}" type="slidenum">
              <a:rPr lang="en-CH" smtClean="0"/>
              <a:t>35</a:t>
            </a:fld>
            <a:endParaRPr lang="en-CH"/>
          </a:p>
        </p:txBody>
      </p:sp>
    </p:spTree>
    <p:extLst>
      <p:ext uri="{BB962C8B-B14F-4D97-AF65-F5344CB8AC3E}">
        <p14:creationId xmlns:p14="http://schemas.microsoft.com/office/powerpoint/2010/main" val="33371301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evaluation results show that we can mitigate RowPress with low additional performance overhead</a:t>
            </a:r>
            <a:endParaRPr lang="en-CH" dirty="0"/>
          </a:p>
        </p:txBody>
      </p:sp>
      <p:sp>
        <p:nvSpPr>
          <p:cNvPr id="4" name="Slide Number Placeholder 3"/>
          <p:cNvSpPr>
            <a:spLocks noGrp="1"/>
          </p:cNvSpPr>
          <p:nvPr>
            <p:ph type="sldNum" sz="quarter" idx="5"/>
          </p:nvPr>
        </p:nvSpPr>
        <p:spPr/>
        <p:txBody>
          <a:bodyPr/>
          <a:lstStyle/>
          <a:p>
            <a:fld id="{834C1FA8-7F30-4F1F-B2F6-2EBFCCE1E968}" type="slidenum">
              <a:rPr lang="en-CH" smtClean="0"/>
              <a:t>36</a:t>
            </a:fld>
            <a:endParaRPr lang="en-CH"/>
          </a:p>
        </p:txBody>
      </p:sp>
    </p:spTree>
    <p:extLst>
      <p:ext uri="{BB962C8B-B14F-4D97-AF65-F5344CB8AC3E}">
        <p14:creationId xmlns:p14="http://schemas.microsoft.com/office/powerpoint/2010/main" val="33595429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Now let me conclude my talk</a:t>
            </a:r>
          </a:p>
        </p:txBody>
      </p:sp>
      <p:sp>
        <p:nvSpPr>
          <p:cNvPr id="4" name="Slide Number Placeholder 3"/>
          <p:cNvSpPr>
            <a:spLocks noGrp="1"/>
          </p:cNvSpPr>
          <p:nvPr>
            <p:ph type="sldNum" sz="quarter" idx="5"/>
          </p:nvPr>
        </p:nvSpPr>
        <p:spPr/>
        <p:txBody>
          <a:bodyPr/>
          <a:lstStyle/>
          <a:p>
            <a:fld id="{834C1FA8-7F30-4F1F-B2F6-2EBFCCE1E968}" type="slidenum">
              <a:rPr lang="en-CH" smtClean="0"/>
              <a:t>37</a:t>
            </a:fld>
            <a:endParaRPr lang="en-CH"/>
          </a:p>
        </p:txBody>
      </p:sp>
    </p:spTree>
    <p:extLst>
      <p:ext uri="{BB962C8B-B14F-4D97-AF65-F5344CB8AC3E}">
        <p14:creationId xmlns:p14="http://schemas.microsoft.com/office/powerpoint/2010/main" val="7718423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demonstrate and analyze RowPress, a widespread read disturbance phenomenon that causes bitflips in real DRAM chips</a:t>
            </a:r>
          </a:p>
          <a:p>
            <a:endParaRPr lang="en-US" dirty="0"/>
          </a:p>
          <a:p>
            <a:r>
              <a:rPr lang="en-US" dirty="0"/>
              <a:t>We characterize RowPress using DRAM chips from all 3 major manufacturers, and find that first, RowPress greatly amplifies read disturbance by reducing the minimum activation count to cause </a:t>
            </a:r>
            <a:r>
              <a:rPr lang="en-US" dirty="0" err="1"/>
              <a:t>bitflfips</a:t>
            </a:r>
            <a:r>
              <a:rPr lang="en-US" dirty="0"/>
              <a:t> by 1-2 orders of magnitude, in extreme cases only one activation causes bitflips, and second, RowPress has a different mechanism compared to </a:t>
            </a:r>
            <a:r>
              <a:rPr lang="en-US" dirty="0" err="1"/>
              <a:t>RowHammer</a:t>
            </a:r>
            <a:endParaRPr lang="en-US" dirty="0"/>
          </a:p>
          <a:p>
            <a:endParaRPr lang="en-US" dirty="0"/>
          </a:p>
          <a:p>
            <a:r>
              <a:rPr lang="en-US" dirty="0"/>
              <a:t>We demonstrate RowPress in a real system with a user level program, which induces bitflips when </a:t>
            </a:r>
            <a:r>
              <a:rPr lang="en-US" dirty="0" err="1"/>
              <a:t>RowHammer</a:t>
            </a:r>
            <a:r>
              <a:rPr lang="en-US" dirty="0"/>
              <a:t> cannot</a:t>
            </a:r>
          </a:p>
          <a:p>
            <a:endParaRPr lang="en-US" dirty="0"/>
          </a:p>
          <a:p>
            <a:r>
              <a:rPr lang="en-US" dirty="0"/>
              <a:t>We </a:t>
            </a:r>
            <a:r>
              <a:rPr lang="en-US" dirty="0" err="1"/>
              <a:t>provde</a:t>
            </a:r>
            <a:r>
              <a:rPr lang="en-US" dirty="0"/>
              <a:t> effective solutions to RowPress with low additional performance overhead</a:t>
            </a:r>
            <a:endParaRPr lang="en-CH" dirty="0"/>
          </a:p>
        </p:txBody>
      </p:sp>
      <p:sp>
        <p:nvSpPr>
          <p:cNvPr id="4" name="Slide Number Placeholder 3"/>
          <p:cNvSpPr>
            <a:spLocks noGrp="1"/>
          </p:cNvSpPr>
          <p:nvPr>
            <p:ph type="sldNum" sz="quarter" idx="5"/>
          </p:nvPr>
        </p:nvSpPr>
        <p:spPr/>
        <p:txBody>
          <a:bodyPr/>
          <a:lstStyle/>
          <a:p>
            <a:fld id="{834C1FA8-7F30-4F1F-B2F6-2EBFCCE1E968}" type="slidenum">
              <a:rPr lang="en-CH" smtClean="0"/>
              <a:t>38</a:t>
            </a:fld>
            <a:endParaRPr lang="en-CH"/>
          </a:p>
        </p:txBody>
      </p:sp>
    </p:spTree>
    <p:extLst>
      <p:ext uri="{BB962C8B-B14F-4D97-AF65-F5344CB8AC3E}">
        <p14:creationId xmlns:p14="http://schemas.microsoft.com/office/powerpoint/2010/main" val="1792801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more results in the paper, and our work is fully open-source and artifact evaluated.</a:t>
            </a:r>
            <a:endParaRPr lang="en-CH" dirty="0"/>
          </a:p>
        </p:txBody>
      </p:sp>
      <p:sp>
        <p:nvSpPr>
          <p:cNvPr id="4" name="Slide Number Placeholder 3"/>
          <p:cNvSpPr>
            <a:spLocks noGrp="1"/>
          </p:cNvSpPr>
          <p:nvPr>
            <p:ph type="sldNum" sz="quarter" idx="5"/>
          </p:nvPr>
        </p:nvSpPr>
        <p:spPr/>
        <p:txBody>
          <a:bodyPr/>
          <a:lstStyle/>
          <a:p>
            <a:fld id="{834C1FA8-7F30-4F1F-B2F6-2EBFCCE1E968}" type="slidenum">
              <a:rPr lang="en-CH" smtClean="0"/>
              <a:t>39</a:t>
            </a:fld>
            <a:endParaRPr lang="en-CH"/>
          </a:p>
        </p:txBody>
      </p:sp>
    </p:spTree>
    <p:extLst>
      <p:ext uri="{BB962C8B-B14F-4D97-AF65-F5344CB8AC3E}">
        <p14:creationId xmlns:p14="http://schemas.microsoft.com/office/powerpoint/2010/main" val="4119107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DRAM is the prevalent technology for main memory</a:t>
            </a:r>
          </a:p>
          <a:p>
            <a:endParaRPr lang="en-US">
              <a:cs typeface="Calibri"/>
            </a:endParaRPr>
          </a:p>
          <a:p>
            <a:r>
              <a:rPr lang="en-US">
                <a:cs typeface="Calibri"/>
              </a:rPr>
              <a:t>A DRAM cell stores 1 bit of information in a leaky capacitor</a:t>
            </a:r>
          </a:p>
          <a:p>
            <a:endParaRPr lang="en-US">
              <a:cs typeface="Calibri"/>
            </a:endParaRPr>
          </a:p>
          <a:p>
            <a:r>
              <a:rPr lang="en-US">
                <a:cs typeface="Calibri"/>
              </a:rPr>
              <a:t>And DRAM cells are organized into DRAM rows</a:t>
            </a:r>
          </a:p>
          <a:p>
            <a:endParaRPr lang="en-US">
              <a:cs typeface="Calibri"/>
            </a:endParaRPr>
          </a:p>
        </p:txBody>
      </p:sp>
      <p:sp>
        <p:nvSpPr>
          <p:cNvPr id="4" name="Slide Number Placeholder 3"/>
          <p:cNvSpPr>
            <a:spLocks noGrp="1"/>
          </p:cNvSpPr>
          <p:nvPr>
            <p:ph type="sldNum" sz="quarter" idx="5"/>
          </p:nvPr>
        </p:nvSpPr>
        <p:spPr/>
        <p:txBody>
          <a:bodyPr/>
          <a:lstStyle/>
          <a:p>
            <a:fld id="{834C1FA8-7F30-4F1F-B2F6-2EBFCCE1E968}" type="slidenum">
              <a:rPr lang="en-CH" smtClean="0"/>
              <a:t>4</a:t>
            </a:fld>
            <a:endParaRPr lang="en-CH"/>
          </a:p>
        </p:txBody>
      </p:sp>
    </p:spTree>
    <p:extLst>
      <p:ext uri="{BB962C8B-B14F-4D97-AF65-F5344CB8AC3E}">
        <p14:creationId xmlns:p14="http://schemas.microsoft.com/office/powerpoint/2010/main" val="24322186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I am Haocong Luo. I will be presenting our work, RowPress, amplifying read disturbance in modern DRAM chips</a:t>
            </a:r>
            <a:endParaRPr lang="en-CH"/>
          </a:p>
        </p:txBody>
      </p:sp>
      <p:sp>
        <p:nvSpPr>
          <p:cNvPr id="4" name="Slide Number Placeholder 3"/>
          <p:cNvSpPr>
            <a:spLocks noGrp="1"/>
          </p:cNvSpPr>
          <p:nvPr>
            <p:ph type="sldNum" sz="quarter" idx="5"/>
          </p:nvPr>
        </p:nvSpPr>
        <p:spPr/>
        <p:txBody>
          <a:bodyPr/>
          <a:lstStyle/>
          <a:p>
            <a:fld id="{834C1FA8-7F30-4F1F-B2F6-2EBFCCE1E968}" type="slidenum">
              <a:rPr lang="en-CH" smtClean="0"/>
              <a:t>40</a:t>
            </a:fld>
            <a:endParaRPr lang="en-CH"/>
          </a:p>
        </p:txBody>
      </p:sp>
    </p:spTree>
    <p:extLst>
      <p:ext uri="{BB962C8B-B14F-4D97-AF65-F5344CB8AC3E}">
        <p14:creationId xmlns:p14="http://schemas.microsoft.com/office/powerpoint/2010/main" val="11820946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RowPress amplifies read disturbance because</a:t>
            </a:r>
          </a:p>
          <a:p>
            <a:endParaRPr lang="en-US"/>
          </a:p>
          <a:p>
            <a:r>
              <a:rPr lang="en-US"/>
              <a:t>First, it reduces the minimum number of row activations needed to induce a bitflip (or </a:t>
            </a:r>
            <a:r>
              <a:rPr lang="en-US" err="1"/>
              <a:t>ACmin</a:t>
            </a:r>
            <a:r>
              <a:rPr lang="en-US"/>
              <a:t>) by 1-2 orders of magnitude</a:t>
            </a:r>
          </a:p>
          <a:p>
            <a:endParaRPr lang="en-US"/>
          </a:p>
          <a:p>
            <a:r>
              <a:rPr lang="en-US"/>
              <a:t>Second, activating a row only once induces bitflips in extreme cases</a:t>
            </a:r>
            <a:endParaRPr lang="en-CH"/>
          </a:p>
        </p:txBody>
      </p:sp>
      <p:sp>
        <p:nvSpPr>
          <p:cNvPr id="4" name="Slide Number Placeholder 3"/>
          <p:cNvSpPr>
            <a:spLocks noGrp="1"/>
          </p:cNvSpPr>
          <p:nvPr>
            <p:ph type="sldNum" sz="quarter" idx="5"/>
          </p:nvPr>
        </p:nvSpPr>
        <p:spPr/>
        <p:txBody>
          <a:bodyPr/>
          <a:lstStyle/>
          <a:p>
            <a:fld id="{834C1FA8-7F30-4F1F-B2F6-2EBFCCE1E968}" type="slidenum">
              <a:rPr lang="en-CH" smtClean="0"/>
              <a:t>41</a:t>
            </a:fld>
            <a:endParaRPr lang="en-CH"/>
          </a:p>
        </p:txBody>
      </p:sp>
    </p:spTree>
    <p:extLst>
      <p:ext uri="{BB962C8B-B14F-4D97-AF65-F5344CB8AC3E}">
        <p14:creationId xmlns:p14="http://schemas.microsoft.com/office/powerpoint/2010/main" val="16585195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RowPress amplifies read disturbance because</a:t>
            </a:r>
          </a:p>
          <a:p>
            <a:endParaRPr lang="en-US"/>
          </a:p>
          <a:p>
            <a:r>
              <a:rPr lang="en-US"/>
              <a:t>First, it reduces the minimum number of row activations needed to induce a bitflip (or </a:t>
            </a:r>
            <a:r>
              <a:rPr lang="en-US" err="1"/>
              <a:t>ACmin</a:t>
            </a:r>
            <a:r>
              <a:rPr lang="en-US"/>
              <a:t>) by 1-2 orders of magnitude</a:t>
            </a:r>
          </a:p>
          <a:p>
            <a:endParaRPr lang="en-US"/>
          </a:p>
          <a:p>
            <a:r>
              <a:rPr lang="en-US"/>
              <a:t>Second, activating a row only once induces bitflips in extreme cases</a:t>
            </a:r>
            <a:endParaRPr lang="en-CH"/>
          </a:p>
        </p:txBody>
      </p:sp>
      <p:sp>
        <p:nvSpPr>
          <p:cNvPr id="4" name="Slide Number Placeholder 3"/>
          <p:cNvSpPr>
            <a:spLocks noGrp="1"/>
          </p:cNvSpPr>
          <p:nvPr>
            <p:ph type="sldNum" sz="quarter" idx="5"/>
          </p:nvPr>
        </p:nvSpPr>
        <p:spPr/>
        <p:txBody>
          <a:bodyPr/>
          <a:lstStyle/>
          <a:p>
            <a:fld id="{834C1FA8-7F30-4F1F-B2F6-2EBFCCE1E968}" type="slidenum">
              <a:rPr lang="en-CH" smtClean="0"/>
              <a:t>42</a:t>
            </a:fld>
            <a:endParaRPr lang="en-CH"/>
          </a:p>
        </p:txBody>
      </p:sp>
    </p:spTree>
    <p:extLst>
      <p:ext uri="{BB962C8B-B14F-4D97-AF65-F5344CB8AC3E}">
        <p14:creationId xmlns:p14="http://schemas.microsoft.com/office/powerpoint/2010/main" val="17213155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RowPress amplifies read disturbance because</a:t>
            </a:r>
          </a:p>
          <a:p>
            <a:endParaRPr lang="en-US"/>
          </a:p>
          <a:p>
            <a:r>
              <a:rPr lang="en-US"/>
              <a:t>First, it reduces the minimum number of row activations needed to induce a bitflip (or </a:t>
            </a:r>
            <a:r>
              <a:rPr lang="en-US" err="1"/>
              <a:t>ACmin</a:t>
            </a:r>
            <a:r>
              <a:rPr lang="en-US"/>
              <a:t>) by 1-2 orders of magnitude</a:t>
            </a:r>
          </a:p>
          <a:p>
            <a:endParaRPr lang="en-US"/>
          </a:p>
          <a:p>
            <a:r>
              <a:rPr lang="en-US"/>
              <a:t>Second, activating a row only once induces bitflips in extreme cases</a:t>
            </a:r>
            <a:endParaRPr lang="en-CH"/>
          </a:p>
        </p:txBody>
      </p:sp>
      <p:sp>
        <p:nvSpPr>
          <p:cNvPr id="4" name="Slide Number Placeholder 3"/>
          <p:cNvSpPr>
            <a:spLocks noGrp="1"/>
          </p:cNvSpPr>
          <p:nvPr>
            <p:ph type="sldNum" sz="quarter" idx="5"/>
          </p:nvPr>
        </p:nvSpPr>
        <p:spPr/>
        <p:txBody>
          <a:bodyPr/>
          <a:lstStyle/>
          <a:p>
            <a:fld id="{834C1FA8-7F30-4F1F-B2F6-2EBFCCE1E968}" type="slidenum">
              <a:rPr lang="en-CH" smtClean="0"/>
              <a:t>43</a:t>
            </a:fld>
            <a:endParaRPr lang="en-CH"/>
          </a:p>
        </p:txBody>
      </p:sp>
    </p:spTree>
    <p:extLst>
      <p:ext uri="{BB962C8B-B14F-4D97-AF65-F5344CB8AC3E}">
        <p14:creationId xmlns:p14="http://schemas.microsoft.com/office/powerpoint/2010/main" val="17100949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also show that </a:t>
            </a:r>
          </a:p>
        </p:txBody>
      </p:sp>
      <p:sp>
        <p:nvSpPr>
          <p:cNvPr id="4" name="Slide Number Placeholder 3"/>
          <p:cNvSpPr>
            <a:spLocks noGrp="1"/>
          </p:cNvSpPr>
          <p:nvPr>
            <p:ph type="sldNum" sz="quarter" idx="5"/>
          </p:nvPr>
        </p:nvSpPr>
        <p:spPr/>
        <p:txBody>
          <a:bodyPr/>
          <a:lstStyle/>
          <a:p>
            <a:fld id="{834C1FA8-7F30-4F1F-B2F6-2EBFCCE1E968}" type="slidenum">
              <a:rPr lang="en-CH" smtClean="0"/>
              <a:t>44</a:t>
            </a:fld>
            <a:endParaRPr lang="en-CH"/>
          </a:p>
        </p:txBody>
      </p:sp>
    </p:spTree>
    <p:extLst>
      <p:ext uri="{BB962C8B-B14F-4D97-AF65-F5344CB8AC3E}">
        <p14:creationId xmlns:p14="http://schemas.microsoft.com/office/powerpoint/2010/main" val="34461208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RowPress amplifies read disturbance because</a:t>
            </a:r>
          </a:p>
          <a:p>
            <a:endParaRPr lang="en-US"/>
          </a:p>
          <a:p>
            <a:r>
              <a:rPr lang="en-US"/>
              <a:t>First, it reduces the minimum number of row activations needed to induce a bitflip (or </a:t>
            </a:r>
            <a:r>
              <a:rPr lang="en-US" err="1"/>
              <a:t>ACmin</a:t>
            </a:r>
            <a:r>
              <a:rPr lang="en-US"/>
              <a:t>) by 1-2 orders of magnitude</a:t>
            </a:r>
          </a:p>
          <a:p>
            <a:endParaRPr lang="en-US"/>
          </a:p>
          <a:p>
            <a:r>
              <a:rPr lang="en-US"/>
              <a:t>Second, activating a row only once induces bitflips in extreme cases</a:t>
            </a:r>
            <a:endParaRPr lang="en-CH"/>
          </a:p>
        </p:txBody>
      </p:sp>
      <p:sp>
        <p:nvSpPr>
          <p:cNvPr id="4" name="Slide Number Placeholder 3"/>
          <p:cNvSpPr>
            <a:spLocks noGrp="1"/>
          </p:cNvSpPr>
          <p:nvPr>
            <p:ph type="sldNum" sz="quarter" idx="5"/>
          </p:nvPr>
        </p:nvSpPr>
        <p:spPr/>
        <p:txBody>
          <a:bodyPr/>
          <a:lstStyle/>
          <a:p>
            <a:fld id="{834C1FA8-7F30-4F1F-B2F6-2EBFCCE1E968}" type="slidenum">
              <a:rPr lang="en-CH" smtClean="0"/>
              <a:t>45</a:t>
            </a:fld>
            <a:endParaRPr lang="en-CH"/>
          </a:p>
        </p:txBody>
      </p:sp>
    </p:spTree>
    <p:extLst>
      <p:ext uri="{BB962C8B-B14F-4D97-AF65-F5344CB8AC3E}">
        <p14:creationId xmlns:p14="http://schemas.microsoft.com/office/powerpoint/2010/main" val="36175114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more results in the paper, and our work is fully open-source and artifact evaluated.</a:t>
            </a:r>
            <a:endParaRPr lang="en-CH"/>
          </a:p>
        </p:txBody>
      </p:sp>
      <p:sp>
        <p:nvSpPr>
          <p:cNvPr id="4" name="Slide Number Placeholder 3"/>
          <p:cNvSpPr>
            <a:spLocks noGrp="1"/>
          </p:cNvSpPr>
          <p:nvPr>
            <p:ph type="sldNum" sz="quarter" idx="5"/>
          </p:nvPr>
        </p:nvSpPr>
        <p:spPr/>
        <p:txBody>
          <a:bodyPr/>
          <a:lstStyle/>
          <a:p>
            <a:fld id="{834C1FA8-7F30-4F1F-B2F6-2EBFCCE1E968}" type="slidenum">
              <a:rPr lang="en-CH" smtClean="0"/>
              <a:t>46</a:t>
            </a:fld>
            <a:endParaRPr lang="en-CH"/>
          </a:p>
        </p:txBody>
      </p:sp>
    </p:spTree>
    <p:extLst>
      <p:ext uri="{BB962C8B-B14F-4D97-AF65-F5344CB8AC3E}">
        <p14:creationId xmlns:p14="http://schemas.microsoft.com/office/powerpoint/2010/main" val="3861516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disturbance has significant system-level implications because it breaks memory isolation. A prominent example of this is </a:t>
            </a:r>
            <a:r>
              <a:rPr lang="en-US" err="1"/>
              <a:t>RowHammer</a:t>
            </a:r>
            <a:r>
              <a:rPr lang="en-US"/>
              <a:t>, where </a:t>
            </a:r>
            <a:r>
              <a:rPr lang="en-GB"/>
              <a:t>Repeatedly activating and closing a DRAM row many times causes RowHammer bitflips in adjacent rows</a:t>
            </a:r>
          </a:p>
          <a:p>
            <a:endParaRPr lang="en-CH"/>
          </a:p>
        </p:txBody>
      </p:sp>
      <p:sp>
        <p:nvSpPr>
          <p:cNvPr id="4" name="Slide Number Placeholder 3"/>
          <p:cNvSpPr>
            <a:spLocks noGrp="1"/>
          </p:cNvSpPr>
          <p:nvPr>
            <p:ph type="sldNum" sz="quarter" idx="5"/>
          </p:nvPr>
        </p:nvSpPr>
        <p:spPr/>
        <p:txBody>
          <a:bodyPr/>
          <a:lstStyle/>
          <a:p>
            <a:fld id="{834C1FA8-7F30-4F1F-B2F6-2EBFCCE1E968}" type="slidenum">
              <a:rPr lang="en-CH" smtClean="0"/>
              <a:t>5</a:t>
            </a:fld>
            <a:endParaRPr lang="en-CH"/>
          </a:p>
        </p:txBody>
      </p:sp>
    </p:spTree>
    <p:extLst>
      <p:ext uri="{BB962C8B-B14F-4D97-AF65-F5344CB8AC3E}">
        <p14:creationId xmlns:p14="http://schemas.microsoft.com/office/powerpoint/2010/main" val="2217998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RowHammer</a:t>
            </a:r>
            <a:r>
              <a:rPr lang="en-US"/>
              <a:t> is the only studied read-disturb effect, and various mitigations work by detecting high row activation count.</a:t>
            </a:r>
          </a:p>
          <a:p>
            <a:endParaRPr lang="en-US"/>
          </a:p>
          <a:p>
            <a:r>
              <a:rPr lang="en-US"/>
              <a:t>This raises the following question, what if there is another read-disturb phenomenon that does not rely on high activation count?</a:t>
            </a:r>
            <a:endParaRPr lang="en-CH"/>
          </a:p>
        </p:txBody>
      </p:sp>
      <p:sp>
        <p:nvSpPr>
          <p:cNvPr id="4" name="Slide Number Placeholder 3"/>
          <p:cNvSpPr>
            <a:spLocks noGrp="1"/>
          </p:cNvSpPr>
          <p:nvPr>
            <p:ph type="sldNum" sz="quarter" idx="5"/>
          </p:nvPr>
        </p:nvSpPr>
        <p:spPr/>
        <p:txBody>
          <a:bodyPr/>
          <a:lstStyle/>
          <a:p>
            <a:fld id="{834C1FA8-7F30-4F1F-B2F6-2EBFCCE1E968}" type="slidenum">
              <a:rPr lang="en-CH" smtClean="0"/>
              <a:t>6</a:t>
            </a:fld>
            <a:endParaRPr lang="en-CH"/>
          </a:p>
        </p:txBody>
      </p:sp>
    </p:spTree>
    <p:extLst>
      <p:ext uri="{BB962C8B-B14F-4D97-AF65-F5344CB8AC3E}">
        <p14:creationId xmlns:p14="http://schemas.microsoft.com/office/powerpoint/2010/main" val="3965353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find that RowPress is indeed such a phenomenon</a:t>
            </a:r>
          </a:p>
        </p:txBody>
      </p:sp>
      <p:sp>
        <p:nvSpPr>
          <p:cNvPr id="4" name="Slide Number Placeholder 3"/>
          <p:cNvSpPr>
            <a:spLocks noGrp="1"/>
          </p:cNvSpPr>
          <p:nvPr>
            <p:ph type="sldNum" sz="quarter" idx="5"/>
          </p:nvPr>
        </p:nvSpPr>
        <p:spPr/>
        <p:txBody>
          <a:bodyPr/>
          <a:lstStyle/>
          <a:p>
            <a:fld id="{834C1FA8-7F30-4F1F-B2F6-2EBFCCE1E968}" type="slidenum">
              <a:rPr lang="en-CH" smtClean="0"/>
              <a:t>7</a:t>
            </a:fld>
            <a:endParaRPr lang="en-CH"/>
          </a:p>
        </p:txBody>
      </p:sp>
    </p:spTree>
    <p:extLst>
      <p:ext uri="{BB962C8B-B14F-4D97-AF65-F5344CB8AC3E}">
        <p14:creationId xmlns:p14="http://schemas.microsoft.com/office/powerpoint/2010/main" val="3480715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is RowPress?</a:t>
            </a:r>
          </a:p>
          <a:p>
            <a:endParaRPr lang="en-US"/>
          </a:p>
          <a:p>
            <a:r>
              <a:rPr lang="en-US"/>
              <a:t>[Click]</a:t>
            </a:r>
          </a:p>
          <a:p>
            <a:endParaRPr lang="en-US"/>
          </a:p>
          <a:p>
            <a:r>
              <a:rPr lang="en-US"/>
              <a:t>RowPress is the read disturbance caused by keeping a DRAM row open for a long time, causing bitflips in adjacent rows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a:t>
            </a:r>
          </a:p>
          <a:p>
            <a:endParaRPr lang="en-US"/>
          </a:p>
          <a:p>
            <a:r>
              <a:rPr lang="en-US"/>
              <a:t>These bitflips do not require many row activations,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a:t>
            </a:r>
          </a:p>
          <a:p>
            <a:endParaRPr lang="en-US"/>
          </a:p>
          <a:p>
            <a:r>
              <a:rPr lang="en-US"/>
              <a:t>and we find in some cases only one row activation is enough.</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a:t>
            </a:r>
          </a:p>
          <a:p>
            <a:endParaRPr lang="en-US"/>
          </a:p>
          <a:p>
            <a:r>
              <a:rPr lang="en-US"/>
              <a:t>Now, lets delve into some background and see how this is different from </a:t>
            </a:r>
            <a:r>
              <a:rPr lang="en-US" err="1"/>
              <a:t>RowHammer</a:t>
            </a:r>
            <a:endParaRPr lang="en-CH"/>
          </a:p>
        </p:txBody>
      </p:sp>
      <p:sp>
        <p:nvSpPr>
          <p:cNvPr id="4" name="Slide Number Placeholder 3"/>
          <p:cNvSpPr>
            <a:spLocks noGrp="1"/>
          </p:cNvSpPr>
          <p:nvPr>
            <p:ph type="sldNum" sz="quarter" idx="5"/>
          </p:nvPr>
        </p:nvSpPr>
        <p:spPr/>
        <p:txBody>
          <a:bodyPr/>
          <a:lstStyle/>
          <a:p>
            <a:fld id="{834C1FA8-7F30-4F1F-B2F6-2EBFCCE1E968}" type="slidenum">
              <a:rPr lang="en-CH" smtClean="0"/>
              <a:t>8</a:t>
            </a:fld>
            <a:endParaRPr lang="en-CH"/>
          </a:p>
        </p:txBody>
      </p:sp>
    </p:spTree>
    <p:extLst>
      <p:ext uri="{BB962C8B-B14F-4D97-AF65-F5344CB8AC3E}">
        <p14:creationId xmlns:p14="http://schemas.microsoft.com/office/powerpoint/2010/main" val="641648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Instead of a high activation count, RowPress increases the time the that aggressor stays open.</a:t>
            </a:r>
          </a:p>
          <a:p>
            <a:endParaRPr lang="en-US"/>
          </a:p>
          <a:p>
            <a:r>
              <a:rPr lang="en-US"/>
              <a:t>Doing </a:t>
            </a:r>
            <a:r>
              <a:rPr lang="en-GB"/>
              <a:t>disturbs adjacent rows enough to cause bitflips without having very high activation count.</a:t>
            </a:r>
          </a:p>
          <a:p>
            <a:r>
              <a:rPr lang="en-GB"/>
              <a:t>We observe bitflips even with only one activation in extreme cases.</a:t>
            </a:r>
            <a:endParaRPr lang="en-CH"/>
          </a:p>
        </p:txBody>
      </p:sp>
      <p:sp>
        <p:nvSpPr>
          <p:cNvPr id="4" name="Slide Number Placeholder 3"/>
          <p:cNvSpPr>
            <a:spLocks noGrp="1"/>
          </p:cNvSpPr>
          <p:nvPr>
            <p:ph type="sldNum" sz="quarter" idx="5"/>
          </p:nvPr>
        </p:nvSpPr>
        <p:spPr/>
        <p:txBody>
          <a:bodyPr/>
          <a:lstStyle/>
          <a:p>
            <a:fld id="{834C1FA8-7F30-4F1F-B2F6-2EBFCCE1E968}" type="slidenum">
              <a:rPr lang="en-CH" smtClean="0"/>
              <a:t>9</a:t>
            </a:fld>
            <a:endParaRPr lang="en-CH"/>
          </a:p>
        </p:txBody>
      </p:sp>
    </p:spTree>
    <p:extLst>
      <p:ext uri="{BB962C8B-B14F-4D97-AF65-F5344CB8AC3E}">
        <p14:creationId xmlns:p14="http://schemas.microsoft.com/office/powerpoint/2010/main" val="38379538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8CE3EE-5F6D-30D9-6691-6C24B7F56349}"/>
              </a:ext>
            </a:extLst>
          </p:cNvPr>
          <p:cNvSpPr/>
          <p:nvPr userDrawn="1"/>
        </p:nvSpPr>
        <p:spPr>
          <a:xfrm>
            <a:off x="0" y="0"/>
            <a:ext cx="9144000" cy="3555564"/>
          </a:xfrm>
          <a:prstGeom prst="rect">
            <a:avLst/>
          </a:prstGeom>
          <a:solidFill>
            <a:srgbClr val="5959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p:cNvSpPr>
            <a:spLocks noGrp="1"/>
          </p:cNvSpPr>
          <p:nvPr>
            <p:ph type="ctrTitle"/>
          </p:nvPr>
        </p:nvSpPr>
        <p:spPr>
          <a:xfrm>
            <a:off x="685800" y="1122363"/>
            <a:ext cx="7772400" cy="2254188"/>
          </a:xfrm>
        </p:spPr>
        <p:txBody>
          <a:bodyPr anchor="b"/>
          <a:lstStyle>
            <a:lvl1pPr algn="ctr">
              <a:defRPr sz="6000" b="1">
                <a:solidFill>
                  <a:schemeClr val="bg1"/>
                </a:solidFill>
                <a:latin typeface="Cambria" panose="02040503050406030204" pitchFamily="18" charset="0"/>
                <a:ea typeface="Cambria" panose="02040503050406030204" pitchFamily="18" charset="0"/>
              </a:defRPr>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solidFill>
                  <a:schemeClr val="tx1">
                    <a:lumMod val="50000"/>
                    <a:lumOff val="50000"/>
                  </a:schemeClr>
                </a:solidFill>
                <a:latin typeface="Cambria" panose="02040503050406030204" pitchFamily="18" charset="0"/>
                <a:ea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36209CE-1A85-4944-AF2D-3BF692221AD4}" type="datetime8">
              <a:rPr lang="en-CH" smtClean="0"/>
              <a:t>08/29/2023 01:47</a:t>
            </a:fld>
            <a:endParaRPr lang="en-CH"/>
          </a:p>
        </p:txBody>
      </p:sp>
      <p:sp>
        <p:nvSpPr>
          <p:cNvPr id="5" name="Footer Placeholder 4"/>
          <p:cNvSpPr>
            <a:spLocks noGrp="1"/>
          </p:cNvSpPr>
          <p:nvPr>
            <p:ph type="ftr" sz="quarter" idx="11"/>
          </p:nvPr>
        </p:nvSpPr>
        <p:spPr/>
        <p:txBody>
          <a:bodyPr/>
          <a:lstStyle/>
          <a:p>
            <a:endParaRPr lang="en-CH"/>
          </a:p>
        </p:txBody>
      </p:sp>
      <p:pic>
        <p:nvPicPr>
          <p:cNvPr id="9" name="Google Shape;57;p13" descr="http://www.euroc-project.eu/fileadmin/imgEuroc/eurocConsortiumLogos/ethLogo.png">
            <a:extLst>
              <a:ext uri="{FF2B5EF4-FFF2-40B4-BE49-F238E27FC236}">
                <a16:creationId xmlns:a16="http://schemas.microsoft.com/office/drawing/2014/main" id="{C2A20B87-3B56-2955-EC83-54FDE8CC0813}"/>
              </a:ext>
            </a:extLst>
          </p:cNvPr>
          <p:cNvPicPr preferRelativeResize="0"/>
          <p:nvPr userDrawn="1"/>
        </p:nvPicPr>
        <p:blipFill rotWithShape="1">
          <a:blip r:embed="rId2">
            <a:alphaModFix/>
          </a:blip>
          <a:srcRect/>
          <a:stretch/>
        </p:blipFill>
        <p:spPr>
          <a:xfrm>
            <a:off x="6060689" y="5974307"/>
            <a:ext cx="2397511" cy="492491"/>
          </a:xfrm>
          <a:prstGeom prst="rect">
            <a:avLst/>
          </a:prstGeom>
          <a:noFill/>
          <a:ln>
            <a:noFill/>
          </a:ln>
        </p:spPr>
      </p:pic>
      <p:pic>
        <p:nvPicPr>
          <p:cNvPr id="10" name="Graphic 9">
            <a:extLst>
              <a:ext uri="{FF2B5EF4-FFF2-40B4-BE49-F238E27FC236}">
                <a16:creationId xmlns:a16="http://schemas.microsoft.com/office/drawing/2014/main" id="{D84F6266-43B5-7F47-0360-AB4CFC56387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4251" y="5943937"/>
            <a:ext cx="2875694" cy="553229"/>
          </a:xfrm>
          <a:prstGeom prst="rect">
            <a:avLst/>
          </a:prstGeom>
        </p:spPr>
      </p:pic>
    </p:spTree>
    <p:extLst>
      <p:ext uri="{BB962C8B-B14F-4D97-AF65-F5344CB8AC3E}">
        <p14:creationId xmlns:p14="http://schemas.microsoft.com/office/powerpoint/2010/main" val="4034726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0AB80E-0F00-4820-9A77-0072E43F0E7C}" type="datetime8">
              <a:rPr lang="en-CH" smtClean="0"/>
              <a:t>08/29/2023 01:47</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7E31B401-36E9-4C00-B8DC-84A96D356336}" type="slidenum">
              <a:rPr lang="en-CH" smtClean="0"/>
              <a:t>‹#›</a:t>
            </a:fld>
            <a:endParaRPr lang="en-CH"/>
          </a:p>
        </p:txBody>
      </p:sp>
    </p:spTree>
    <p:extLst>
      <p:ext uri="{BB962C8B-B14F-4D97-AF65-F5344CB8AC3E}">
        <p14:creationId xmlns:p14="http://schemas.microsoft.com/office/powerpoint/2010/main" val="2297745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F099CA8-2656-4802-9210-8A5AA313BAAC}" type="datetime8">
              <a:rPr lang="en-CH" smtClean="0"/>
              <a:t>08/29/2023 01:47</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7E31B401-36E9-4C00-B8DC-84A96D356336}" type="slidenum">
              <a:rPr lang="en-CH" smtClean="0"/>
              <a:t>‹#›</a:t>
            </a:fld>
            <a:endParaRPr lang="en-CH"/>
          </a:p>
        </p:txBody>
      </p:sp>
    </p:spTree>
    <p:extLst>
      <p:ext uri="{BB962C8B-B14F-4D97-AF65-F5344CB8AC3E}">
        <p14:creationId xmlns:p14="http://schemas.microsoft.com/office/powerpoint/2010/main" val="2513718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4B5CA0-49E7-FE9B-EE5B-1C5C5EB456E2}"/>
              </a:ext>
            </a:extLst>
          </p:cNvPr>
          <p:cNvSpPr/>
          <p:nvPr userDrawn="1"/>
        </p:nvSpPr>
        <p:spPr>
          <a:xfrm>
            <a:off x="0" y="1"/>
            <a:ext cx="9144000" cy="625434"/>
          </a:xfrm>
          <a:prstGeom prst="rect">
            <a:avLst/>
          </a:prstGeom>
          <a:solidFill>
            <a:srgbClr val="5959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p:cNvSpPr>
            <a:spLocks noGrp="1"/>
          </p:cNvSpPr>
          <p:nvPr>
            <p:ph type="title"/>
          </p:nvPr>
        </p:nvSpPr>
        <p:spPr>
          <a:xfrm>
            <a:off x="118506" y="85582"/>
            <a:ext cx="8863692" cy="454271"/>
          </a:xfrm>
        </p:spPr>
        <p:txBody>
          <a:bodyPr>
            <a:noAutofit/>
          </a:bodyPr>
          <a:lstStyle>
            <a:lvl1pPr>
              <a:defRPr sz="3600" b="1">
                <a:solidFill>
                  <a:schemeClr val="bg1"/>
                </a:solidFill>
                <a:latin typeface="Cambria" panose="02040503050406030204" pitchFamily="18" charset="0"/>
                <a:ea typeface="Cambria" panose="02040503050406030204" pitchFamily="18" charset="0"/>
              </a:defRPr>
            </a:lvl1pPr>
          </a:lstStyle>
          <a:p>
            <a:r>
              <a:rPr lang="en-US"/>
              <a:t>Click to edit Master title style</a:t>
            </a:r>
          </a:p>
        </p:txBody>
      </p:sp>
      <p:sp>
        <p:nvSpPr>
          <p:cNvPr id="3" name="Content Placeholder 2"/>
          <p:cNvSpPr>
            <a:spLocks noGrp="1"/>
          </p:cNvSpPr>
          <p:nvPr>
            <p:ph idx="1"/>
          </p:nvPr>
        </p:nvSpPr>
        <p:spPr>
          <a:xfrm>
            <a:off x="121970" y="720436"/>
            <a:ext cx="8863692" cy="5632864"/>
          </a:xfrm>
        </p:spPr>
        <p:txBody>
          <a:bodyPr>
            <a:normAutofit/>
          </a:bodyPr>
          <a:lstStyle>
            <a:lvl1pPr>
              <a:defRPr sz="2400">
                <a:latin typeface="Cambria" panose="02040503050406030204" pitchFamily="18" charset="0"/>
                <a:ea typeface="Cambria" panose="02040503050406030204" pitchFamily="18" charset="0"/>
              </a:defRPr>
            </a:lvl1pPr>
            <a:lvl2pPr>
              <a:defRPr sz="2000">
                <a:latin typeface="Cambria" panose="02040503050406030204" pitchFamily="18" charset="0"/>
                <a:ea typeface="Cambria" panose="02040503050406030204" pitchFamily="18" charset="0"/>
              </a:defRPr>
            </a:lvl2pPr>
            <a:lvl3pPr>
              <a:defRPr sz="1800">
                <a:latin typeface="Cambria" panose="02040503050406030204" pitchFamily="18" charset="0"/>
                <a:ea typeface="Cambria" panose="02040503050406030204" pitchFamily="18" charset="0"/>
              </a:defRPr>
            </a:lvl3pPr>
            <a:lvl4pPr>
              <a:defRPr sz="1600">
                <a:latin typeface="Cambria" panose="02040503050406030204" pitchFamily="18" charset="0"/>
                <a:ea typeface="Cambria" panose="02040503050406030204" pitchFamily="18" charset="0"/>
              </a:defRPr>
            </a:lvl4pPr>
            <a:lvl5pPr>
              <a:defRPr sz="1600">
                <a:latin typeface="Cambria" panose="02040503050406030204" pitchFamily="18" charset="0"/>
                <a:ea typeface="Cambria" panose="02040503050406030204" pitchFamily="18" charset="0"/>
              </a:defRPr>
            </a:lvl5pPr>
          </a:lstStyle>
          <a:p>
            <a:pPr lvl="0"/>
            <a:r>
              <a:rPr lang="en-US"/>
              <a:t>Click to edit Master text styles</a:t>
            </a:r>
          </a:p>
          <a:p>
            <a:pPr lvl="1"/>
            <a:r>
              <a:rPr lang="en-US"/>
              <a:t>Second level</a:t>
            </a:r>
          </a:p>
        </p:txBody>
      </p:sp>
      <p:sp>
        <p:nvSpPr>
          <p:cNvPr id="6" name="Slide Number Placeholder 5"/>
          <p:cNvSpPr>
            <a:spLocks noGrp="1"/>
          </p:cNvSpPr>
          <p:nvPr>
            <p:ph type="sldNum" sz="quarter" idx="12"/>
          </p:nvPr>
        </p:nvSpPr>
        <p:spPr>
          <a:xfrm>
            <a:off x="6924798" y="6468965"/>
            <a:ext cx="2057400" cy="244594"/>
          </a:xfrm>
        </p:spPr>
        <p:txBody>
          <a:bodyPr/>
          <a:lstStyle>
            <a:lvl1pPr>
              <a:defRPr sz="1800" b="1">
                <a:latin typeface="Cambria" panose="02040503050406030204" pitchFamily="18" charset="0"/>
                <a:ea typeface="Cambria" panose="02040503050406030204" pitchFamily="18" charset="0"/>
              </a:defRPr>
            </a:lvl1pPr>
          </a:lstStyle>
          <a:p>
            <a:fld id="{7E31B401-36E9-4C00-B8DC-84A96D356336}" type="slidenum">
              <a:rPr lang="en-CH" smtClean="0"/>
              <a:pPr/>
              <a:t>‹#›</a:t>
            </a:fld>
            <a:endParaRPr lang="en-CH"/>
          </a:p>
        </p:txBody>
      </p:sp>
      <p:pic>
        <p:nvPicPr>
          <p:cNvPr id="8" name="Graphic 7">
            <a:extLst>
              <a:ext uri="{FF2B5EF4-FFF2-40B4-BE49-F238E27FC236}">
                <a16:creationId xmlns:a16="http://schemas.microsoft.com/office/drawing/2014/main" id="{45171DDF-1964-DD27-3DA3-56A73B8E617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970" y="6468965"/>
            <a:ext cx="1271401" cy="244594"/>
          </a:xfrm>
          <a:prstGeom prst="rect">
            <a:avLst/>
          </a:prstGeom>
        </p:spPr>
      </p:pic>
    </p:spTree>
    <p:extLst>
      <p:ext uri="{BB962C8B-B14F-4D97-AF65-F5344CB8AC3E}">
        <p14:creationId xmlns:p14="http://schemas.microsoft.com/office/powerpoint/2010/main" val="1137559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632C73-1967-4EAC-BB8B-1E68029824D9}" type="datetime8">
              <a:rPr lang="en-CH" smtClean="0"/>
              <a:t>08/29/2023 01:47</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7E31B401-36E9-4C00-B8DC-84A96D356336}" type="slidenum">
              <a:rPr lang="en-CH" smtClean="0"/>
              <a:t>‹#›</a:t>
            </a:fld>
            <a:endParaRPr lang="en-CH"/>
          </a:p>
        </p:txBody>
      </p:sp>
    </p:spTree>
    <p:extLst>
      <p:ext uri="{BB962C8B-B14F-4D97-AF65-F5344CB8AC3E}">
        <p14:creationId xmlns:p14="http://schemas.microsoft.com/office/powerpoint/2010/main" val="1653929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23D230-9951-4ADB-9190-620D8099CA49}" type="datetime8">
              <a:rPr lang="en-CH" smtClean="0"/>
              <a:t>08/29/2023 01:47</a:t>
            </a:fld>
            <a:endParaRPr lang="en-CH"/>
          </a:p>
        </p:txBody>
      </p:sp>
      <p:sp>
        <p:nvSpPr>
          <p:cNvPr id="6" name="Footer Placeholder 5"/>
          <p:cNvSpPr>
            <a:spLocks noGrp="1"/>
          </p:cNvSpPr>
          <p:nvPr>
            <p:ph type="ftr" sz="quarter" idx="11"/>
          </p:nvPr>
        </p:nvSpPr>
        <p:spPr/>
        <p:txBody>
          <a:bodyPr/>
          <a:lstStyle/>
          <a:p>
            <a:endParaRPr lang="en-CH"/>
          </a:p>
        </p:txBody>
      </p:sp>
      <p:sp>
        <p:nvSpPr>
          <p:cNvPr id="7" name="Slide Number Placeholder 6"/>
          <p:cNvSpPr>
            <a:spLocks noGrp="1"/>
          </p:cNvSpPr>
          <p:nvPr>
            <p:ph type="sldNum" sz="quarter" idx="12"/>
          </p:nvPr>
        </p:nvSpPr>
        <p:spPr/>
        <p:txBody>
          <a:bodyPr/>
          <a:lstStyle/>
          <a:p>
            <a:fld id="{7E31B401-36E9-4C00-B8DC-84A96D356336}" type="slidenum">
              <a:rPr lang="en-CH" smtClean="0"/>
              <a:t>‹#›</a:t>
            </a:fld>
            <a:endParaRPr lang="en-CH"/>
          </a:p>
        </p:txBody>
      </p:sp>
    </p:spTree>
    <p:extLst>
      <p:ext uri="{BB962C8B-B14F-4D97-AF65-F5344CB8AC3E}">
        <p14:creationId xmlns:p14="http://schemas.microsoft.com/office/powerpoint/2010/main" val="3489248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AD683A7-697F-46FA-98DC-F423254CCD3F}" type="datetime8">
              <a:rPr lang="en-CH" smtClean="0"/>
              <a:t>08/29/2023 01:47</a:t>
            </a:fld>
            <a:endParaRPr lang="en-CH"/>
          </a:p>
        </p:txBody>
      </p:sp>
      <p:sp>
        <p:nvSpPr>
          <p:cNvPr id="8" name="Footer Placeholder 7"/>
          <p:cNvSpPr>
            <a:spLocks noGrp="1"/>
          </p:cNvSpPr>
          <p:nvPr>
            <p:ph type="ftr" sz="quarter" idx="11"/>
          </p:nvPr>
        </p:nvSpPr>
        <p:spPr/>
        <p:txBody>
          <a:bodyPr/>
          <a:lstStyle/>
          <a:p>
            <a:endParaRPr lang="en-CH"/>
          </a:p>
        </p:txBody>
      </p:sp>
      <p:sp>
        <p:nvSpPr>
          <p:cNvPr id="9" name="Slide Number Placeholder 8"/>
          <p:cNvSpPr>
            <a:spLocks noGrp="1"/>
          </p:cNvSpPr>
          <p:nvPr>
            <p:ph type="sldNum" sz="quarter" idx="12"/>
          </p:nvPr>
        </p:nvSpPr>
        <p:spPr/>
        <p:txBody>
          <a:bodyPr/>
          <a:lstStyle/>
          <a:p>
            <a:fld id="{7E31B401-36E9-4C00-B8DC-84A96D356336}" type="slidenum">
              <a:rPr lang="en-CH" smtClean="0"/>
              <a:t>‹#›</a:t>
            </a:fld>
            <a:endParaRPr lang="en-CH"/>
          </a:p>
        </p:txBody>
      </p:sp>
    </p:spTree>
    <p:extLst>
      <p:ext uri="{BB962C8B-B14F-4D97-AF65-F5344CB8AC3E}">
        <p14:creationId xmlns:p14="http://schemas.microsoft.com/office/powerpoint/2010/main" val="1326966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71EA57-F84E-4C8D-9043-16E7ABE43D97}" type="datetime8">
              <a:rPr lang="en-CH" smtClean="0"/>
              <a:t>08/29/2023 01:47</a:t>
            </a:fld>
            <a:endParaRPr lang="en-CH"/>
          </a:p>
        </p:txBody>
      </p:sp>
      <p:sp>
        <p:nvSpPr>
          <p:cNvPr id="4" name="Footer Placeholder 3"/>
          <p:cNvSpPr>
            <a:spLocks noGrp="1"/>
          </p:cNvSpPr>
          <p:nvPr>
            <p:ph type="ftr" sz="quarter" idx="11"/>
          </p:nvPr>
        </p:nvSpPr>
        <p:spPr/>
        <p:txBody>
          <a:bodyPr/>
          <a:lstStyle/>
          <a:p>
            <a:endParaRPr lang="en-CH"/>
          </a:p>
        </p:txBody>
      </p:sp>
      <p:sp>
        <p:nvSpPr>
          <p:cNvPr id="5" name="Slide Number Placeholder 4"/>
          <p:cNvSpPr>
            <a:spLocks noGrp="1"/>
          </p:cNvSpPr>
          <p:nvPr>
            <p:ph type="sldNum" sz="quarter" idx="12"/>
          </p:nvPr>
        </p:nvSpPr>
        <p:spPr/>
        <p:txBody>
          <a:bodyPr/>
          <a:lstStyle/>
          <a:p>
            <a:fld id="{7E31B401-36E9-4C00-B8DC-84A96D356336}" type="slidenum">
              <a:rPr lang="en-CH" smtClean="0"/>
              <a:t>‹#›</a:t>
            </a:fld>
            <a:endParaRPr lang="en-CH"/>
          </a:p>
        </p:txBody>
      </p:sp>
    </p:spTree>
    <p:extLst>
      <p:ext uri="{BB962C8B-B14F-4D97-AF65-F5344CB8AC3E}">
        <p14:creationId xmlns:p14="http://schemas.microsoft.com/office/powerpoint/2010/main" val="23289887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59B479-0152-4A89-9AF8-2B2A8894E312}" type="datetime8">
              <a:rPr lang="en-CH" smtClean="0"/>
              <a:t>08/29/2023 01:47</a:t>
            </a:fld>
            <a:endParaRPr lang="en-CH"/>
          </a:p>
        </p:txBody>
      </p:sp>
      <p:sp>
        <p:nvSpPr>
          <p:cNvPr id="3" name="Footer Placeholder 2"/>
          <p:cNvSpPr>
            <a:spLocks noGrp="1"/>
          </p:cNvSpPr>
          <p:nvPr>
            <p:ph type="ftr" sz="quarter" idx="11"/>
          </p:nvPr>
        </p:nvSpPr>
        <p:spPr/>
        <p:txBody>
          <a:bodyPr/>
          <a:lstStyle/>
          <a:p>
            <a:endParaRPr lang="en-CH"/>
          </a:p>
        </p:txBody>
      </p:sp>
      <p:sp>
        <p:nvSpPr>
          <p:cNvPr id="4" name="Slide Number Placeholder 3"/>
          <p:cNvSpPr>
            <a:spLocks noGrp="1"/>
          </p:cNvSpPr>
          <p:nvPr>
            <p:ph type="sldNum" sz="quarter" idx="12"/>
          </p:nvPr>
        </p:nvSpPr>
        <p:spPr/>
        <p:txBody>
          <a:bodyPr/>
          <a:lstStyle/>
          <a:p>
            <a:fld id="{7E31B401-36E9-4C00-B8DC-84A96D356336}" type="slidenum">
              <a:rPr lang="en-CH" smtClean="0"/>
              <a:t>‹#›</a:t>
            </a:fld>
            <a:endParaRPr lang="en-CH"/>
          </a:p>
        </p:txBody>
      </p:sp>
    </p:spTree>
    <p:extLst>
      <p:ext uri="{BB962C8B-B14F-4D97-AF65-F5344CB8AC3E}">
        <p14:creationId xmlns:p14="http://schemas.microsoft.com/office/powerpoint/2010/main" val="3370793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0D531A3-C014-4028-9B34-AC5DE262CA7B}" type="datetime8">
              <a:rPr lang="en-CH" smtClean="0"/>
              <a:t>08/29/2023 01:47</a:t>
            </a:fld>
            <a:endParaRPr lang="en-CH"/>
          </a:p>
        </p:txBody>
      </p:sp>
      <p:sp>
        <p:nvSpPr>
          <p:cNvPr id="6" name="Footer Placeholder 5"/>
          <p:cNvSpPr>
            <a:spLocks noGrp="1"/>
          </p:cNvSpPr>
          <p:nvPr>
            <p:ph type="ftr" sz="quarter" idx="11"/>
          </p:nvPr>
        </p:nvSpPr>
        <p:spPr/>
        <p:txBody>
          <a:bodyPr/>
          <a:lstStyle/>
          <a:p>
            <a:endParaRPr lang="en-CH"/>
          </a:p>
        </p:txBody>
      </p:sp>
      <p:sp>
        <p:nvSpPr>
          <p:cNvPr id="7" name="Slide Number Placeholder 6"/>
          <p:cNvSpPr>
            <a:spLocks noGrp="1"/>
          </p:cNvSpPr>
          <p:nvPr>
            <p:ph type="sldNum" sz="quarter" idx="12"/>
          </p:nvPr>
        </p:nvSpPr>
        <p:spPr/>
        <p:txBody>
          <a:bodyPr/>
          <a:lstStyle/>
          <a:p>
            <a:fld id="{7E31B401-36E9-4C00-B8DC-84A96D356336}" type="slidenum">
              <a:rPr lang="en-CH" smtClean="0"/>
              <a:t>‹#›</a:t>
            </a:fld>
            <a:endParaRPr lang="en-CH"/>
          </a:p>
        </p:txBody>
      </p:sp>
    </p:spTree>
    <p:extLst>
      <p:ext uri="{BB962C8B-B14F-4D97-AF65-F5344CB8AC3E}">
        <p14:creationId xmlns:p14="http://schemas.microsoft.com/office/powerpoint/2010/main" val="2719158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C24F234-6D75-469E-A6FC-633B39A6B6F8}" type="datetime8">
              <a:rPr lang="en-CH" smtClean="0"/>
              <a:t>08/29/2023 01:47</a:t>
            </a:fld>
            <a:endParaRPr lang="en-CH"/>
          </a:p>
        </p:txBody>
      </p:sp>
      <p:sp>
        <p:nvSpPr>
          <p:cNvPr id="6" name="Footer Placeholder 5"/>
          <p:cNvSpPr>
            <a:spLocks noGrp="1"/>
          </p:cNvSpPr>
          <p:nvPr>
            <p:ph type="ftr" sz="quarter" idx="11"/>
          </p:nvPr>
        </p:nvSpPr>
        <p:spPr/>
        <p:txBody>
          <a:bodyPr/>
          <a:lstStyle/>
          <a:p>
            <a:endParaRPr lang="en-CH"/>
          </a:p>
        </p:txBody>
      </p:sp>
      <p:sp>
        <p:nvSpPr>
          <p:cNvPr id="7" name="Slide Number Placeholder 6"/>
          <p:cNvSpPr>
            <a:spLocks noGrp="1"/>
          </p:cNvSpPr>
          <p:nvPr>
            <p:ph type="sldNum" sz="quarter" idx="12"/>
          </p:nvPr>
        </p:nvSpPr>
        <p:spPr/>
        <p:txBody>
          <a:bodyPr/>
          <a:lstStyle/>
          <a:p>
            <a:fld id="{7E31B401-36E9-4C00-B8DC-84A96D356336}" type="slidenum">
              <a:rPr lang="en-CH" smtClean="0"/>
              <a:t>‹#›</a:t>
            </a:fld>
            <a:endParaRPr lang="en-CH"/>
          </a:p>
        </p:txBody>
      </p:sp>
    </p:spTree>
    <p:extLst>
      <p:ext uri="{BB962C8B-B14F-4D97-AF65-F5344CB8AC3E}">
        <p14:creationId xmlns:p14="http://schemas.microsoft.com/office/powerpoint/2010/main" val="1626186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10B93-6328-44B1-93FA-9A53D4CFD2E6}" type="datetime8">
              <a:rPr lang="en-CH" smtClean="0"/>
              <a:t>08/29/2023 01:47</a:t>
            </a:fld>
            <a:endParaRPr lang="en-CH"/>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31B401-36E9-4C00-B8DC-84A96D356336}" type="slidenum">
              <a:rPr lang="en-CH" smtClean="0"/>
              <a:t>‹#›</a:t>
            </a:fld>
            <a:endParaRPr lang="en-CH"/>
          </a:p>
        </p:txBody>
      </p:sp>
    </p:spTree>
    <p:extLst>
      <p:ext uri="{BB962C8B-B14F-4D97-AF65-F5344CB8AC3E}">
        <p14:creationId xmlns:p14="http://schemas.microsoft.com/office/powerpoint/2010/main" val="9712697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github.com/CMU-SAFARI/RowPress" TargetMode="External"/><Relationship Id="rId7"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github.com/CMU-SAFARI/RowPress"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7A7CA-4DD5-C20C-14C2-1CABE4DBBF27}"/>
              </a:ext>
            </a:extLst>
          </p:cNvPr>
          <p:cNvSpPr>
            <a:spLocks noGrp="1"/>
          </p:cNvSpPr>
          <p:nvPr>
            <p:ph type="ctrTitle"/>
          </p:nvPr>
        </p:nvSpPr>
        <p:spPr>
          <a:xfrm>
            <a:off x="739670" y="343026"/>
            <a:ext cx="7772400" cy="3275207"/>
          </a:xfrm>
        </p:spPr>
        <p:txBody>
          <a:bodyPr vert="horz" lIns="91440" tIns="45720" rIns="91440" bIns="45720" rtlCol="0" anchor="ctr">
            <a:normAutofit/>
          </a:bodyPr>
          <a:lstStyle/>
          <a:p>
            <a:pPr>
              <a:lnSpc>
                <a:spcPct val="100000"/>
              </a:lnSpc>
              <a:spcBef>
                <a:spcPts val="1800"/>
              </a:spcBef>
              <a:spcAft>
                <a:spcPts val="900"/>
              </a:spcAft>
            </a:pPr>
            <a:r>
              <a:rPr lang="en-GB" sz="8800" err="1">
                <a:latin typeface="Cambria"/>
                <a:ea typeface="Cambria"/>
              </a:rPr>
              <a:t>RowPress</a:t>
            </a:r>
            <a:br>
              <a:rPr lang="en-GB"/>
            </a:br>
            <a:r>
              <a:rPr lang="en-GB" sz="4400">
                <a:latin typeface="Cambria"/>
                <a:ea typeface="Cambria"/>
              </a:rPr>
              <a:t>Amplifying Read Disturbance </a:t>
            </a:r>
            <a:br>
              <a:rPr lang="en-GB" sz="4400"/>
            </a:br>
            <a:r>
              <a:rPr lang="en-GB" sz="4400">
                <a:latin typeface="Cambria"/>
                <a:ea typeface="Cambria"/>
              </a:rPr>
              <a:t>in Modern DRAM Chips</a:t>
            </a:r>
            <a:endParaRPr lang="en-US">
              <a:latin typeface="Cambria"/>
              <a:ea typeface="Cambria"/>
            </a:endParaRPr>
          </a:p>
        </p:txBody>
      </p:sp>
      <p:sp>
        <p:nvSpPr>
          <p:cNvPr id="3" name="Subtitle 2">
            <a:extLst>
              <a:ext uri="{FF2B5EF4-FFF2-40B4-BE49-F238E27FC236}">
                <a16:creationId xmlns:a16="http://schemas.microsoft.com/office/drawing/2014/main" id="{540C5EC6-0E78-6F66-85FB-CAE9E1C074FC}"/>
              </a:ext>
            </a:extLst>
          </p:cNvPr>
          <p:cNvSpPr>
            <a:spLocks noGrp="1"/>
          </p:cNvSpPr>
          <p:nvPr>
            <p:ph type="subTitle" idx="1"/>
          </p:nvPr>
        </p:nvSpPr>
        <p:spPr>
          <a:xfrm>
            <a:off x="387927" y="3756381"/>
            <a:ext cx="8368146" cy="1571501"/>
          </a:xfrm>
        </p:spPr>
        <p:txBody>
          <a:bodyPr>
            <a:normAutofit fontScale="92500" lnSpcReduction="10000"/>
          </a:bodyPr>
          <a:lstStyle/>
          <a:p>
            <a:pPr marL="0" lvl="0" indent="0" rtl="0">
              <a:lnSpc>
                <a:spcPct val="105000"/>
              </a:lnSpc>
              <a:spcBef>
                <a:spcPts val="0"/>
              </a:spcBef>
              <a:spcAft>
                <a:spcPts val="300"/>
              </a:spcAft>
              <a:buSzPts val="852"/>
              <a:buNone/>
            </a:pPr>
            <a:r>
              <a:rPr lang="en-US" sz="2600" b="1" i="1">
                <a:solidFill>
                  <a:schemeClr val="tx1"/>
                </a:solidFill>
                <a:cs typeface="Roboto Black" panose="02000000000000000000" pitchFamily="2" charset="0"/>
                <a:sym typeface="Roboto"/>
              </a:rPr>
              <a:t>Haocong Luo</a:t>
            </a:r>
            <a:endParaRPr lang="en-US" sz="2600" i="1">
              <a:cs typeface="Roboto"/>
              <a:sym typeface="Roboto"/>
            </a:endParaRPr>
          </a:p>
          <a:p>
            <a:pPr marL="0" lvl="0" indent="0" rtl="0">
              <a:lnSpc>
                <a:spcPct val="105000"/>
              </a:lnSpc>
              <a:spcBef>
                <a:spcPts val="0"/>
              </a:spcBef>
              <a:spcAft>
                <a:spcPts val="300"/>
              </a:spcAft>
              <a:buSzPts val="852"/>
              <a:buNone/>
            </a:pPr>
            <a:r>
              <a:rPr lang="en-US" sz="2400" i="1">
                <a:cs typeface="Roboto"/>
                <a:sym typeface="Roboto"/>
              </a:rPr>
              <a:t>Ataberk Olgun             A. Giray Yağlıkçı        Yahya Can Tuğrul</a:t>
            </a:r>
          </a:p>
          <a:p>
            <a:pPr marL="0" lvl="0" indent="0" rtl="0">
              <a:lnSpc>
                <a:spcPct val="105000"/>
              </a:lnSpc>
              <a:spcBef>
                <a:spcPts val="0"/>
              </a:spcBef>
              <a:spcAft>
                <a:spcPts val="300"/>
              </a:spcAft>
              <a:buSzPts val="852"/>
              <a:buNone/>
            </a:pPr>
            <a:r>
              <a:rPr lang="en-US" sz="2400" i="1">
                <a:cs typeface="Roboto"/>
                <a:sym typeface="Roboto"/>
              </a:rPr>
              <a:t>Steve </a:t>
            </a:r>
            <a:r>
              <a:rPr lang="en-US" sz="2400" i="1" err="1">
                <a:cs typeface="Roboto"/>
                <a:sym typeface="Roboto"/>
              </a:rPr>
              <a:t>Rhyner</a:t>
            </a:r>
            <a:r>
              <a:rPr lang="en-US" sz="2400" i="1">
                <a:cs typeface="Roboto"/>
                <a:sym typeface="Roboto"/>
              </a:rPr>
              <a:t>         </a:t>
            </a:r>
            <a:r>
              <a:rPr lang="en-US" sz="2400" i="1" err="1">
                <a:cs typeface="Roboto"/>
                <a:sym typeface="Roboto"/>
              </a:rPr>
              <a:t>Meryem</a:t>
            </a:r>
            <a:r>
              <a:rPr lang="en-US" sz="2400" i="1">
                <a:cs typeface="Roboto"/>
                <a:sym typeface="Roboto"/>
              </a:rPr>
              <a:t> Banu </a:t>
            </a:r>
            <a:r>
              <a:rPr lang="en-US" sz="2400" i="1" err="1">
                <a:cs typeface="Roboto"/>
                <a:sym typeface="Roboto"/>
              </a:rPr>
              <a:t>Cavlak</a:t>
            </a:r>
            <a:r>
              <a:rPr lang="en-US" sz="2400" i="1">
                <a:cs typeface="Roboto"/>
                <a:sym typeface="Roboto"/>
              </a:rPr>
              <a:t>      Joël </a:t>
            </a:r>
            <a:r>
              <a:rPr lang="en-US" sz="2400" i="1" err="1">
                <a:cs typeface="Roboto"/>
                <a:sym typeface="Roboto"/>
              </a:rPr>
              <a:t>Lindegger</a:t>
            </a:r>
            <a:r>
              <a:rPr lang="en-US" sz="2400" i="1">
                <a:cs typeface="Roboto"/>
                <a:sym typeface="Roboto"/>
              </a:rPr>
              <a:t> </a:t>
            </a:r>
          </a:p>
          <a:p>
            <a:pPr marL="0" lvl="0" indent="0" rtl="0">
              <a:lnSpc>
                <a:spcPct val="105000"/>
              </a:lnSpc>
              <a:spcBef>
                <a:spcPts val="0"/>
              </a:spcBef>
              <a:spcAft>
                <a:spcPts val="300"/>
              </a:spcAft>
              <a:buSzPts val="852"/>
              <a:buNone/>
            </a:pPr>
            <a:r>
              <a:rPr lang="en-US" sz="2400" i="1">
                <a:cs typeface="Roboto"/>
                <a:sym typeface="Roboto"/>
              </a:rPr>
              <a:t>Mohammad Sadrosadati       Onur Mutlu</a:t>
            </a:r>
          </a:p>
        </p:txBody>
      </p:sp>
      <p:grpSp>
        <p:nvGrpSpPr>
          <p:cNvPr id="4" name="Group 3">
            <a:extLst>
              <a:ext uri="{FF2B5EF4-FFF2-40B4-BE49-F238E27FC236}">
                <a16:creationId xmlns:a16="http://schemas.microsoft.com/office/drawing/2014/main" id="{93A43938-EE4F-F82F-32EB-BCBA1C99AC1E}"/>
              </a:ext>
            </a:extLst>
          </p:cNvPr>
          <p:cNvGrpSpPr/>
          <p:nvPr/>
        </p:nvGrpSpPr>
        <p:grpSpPr>
          <a:xfrm>
            <a:off x="6535387" y="137103"/>
            <a:ext cx="2464225" cy="712513"/>
            <a:chOff x="5255765" y="134814"/>
            <a:chExt cx="3683742" cy="1065126"/>
          </a:xfrm>
        </p:grpSpPr>
        <p:pic>
          <p:nvPicPr>
            <p:cNvPr id="5" name="Picture 2">
              <a:extLst>
                <a:ext uri="{FF2B5EF4-FFF2-40B4-BE49-F238E27FC236}">
                  <a16:creationId xmlns:a16="http://schemas.microsoft.com/office/drawing/2014/main" id="{98587F24-D69F-E897-0B4D-E7E56D923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2749" y="134815"/>
              <a:ext cx="1070796" cy="1065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677C49A9-D3EF-C43D-B681-E13B5C3483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5765" y="134815"/>
              <a:ext cx="1063846" cy="10582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F835B8B-C2D4-8A10-9A0B-DE3929D7C8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5661" y="134814"/>
              <a:ext cx="1063846" cy="10582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10825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86E6010-DB4F-AD8D-49D3-B640688092DD}"/>
              </a:ext>
            </a:extLst>
          </p:cNvPr>
          <p:cNvSpPr txBox="1">
            <a:spLocks/>
          </p:cNvSpPr>
          <p:nvPr/>
        </p:nvSpPr>
        <p:spPr>
          <a:xfrm>
            <a:off x="118506" y="85582"/>
            <a:ext cx="8863692" cy="7193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Cambria" panose="02040503050406030204" pitchFamily="18" charset="0"/>
                <a:ea typeface="Cambria" panose="02040503050406030204" pitchFamily="18" charset="0"/>
              </a:rPr>
              <a:t>Outline</a:t>
            </a:r>
            <a:endParaRPr lang="en-CH" b="1">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86E8AD9B-A8D2-5506-B858-CFF06ACE970D}"/>
              </a:ext>
            </a:extLst>
          </p:cNvPr>
          <p:cNvSpPr/>
          <p:nvPr/>
        </p:nvSpPr>
        <p:spPr>
          <a:xfrm>
            <a:off x="377806" y="855900"/>
            <a:ext cx="8137544" cy="558496"/>
          </a:xfrm>
          <a:prstGeom prst="rect">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DRAM Background</a:t>
            </a:r>
            <a:endParaRPr lang="en-CH" sz="2800" b="1" dirty="0">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D7ACC969-3D9A-A65B-5C15-DF2AC57B23D4}"/>
              </a:ext>
            </a:extLst>
          </p:cNvPr>
          <p:cNvSpPr/>
          <p:nvPr/>
        </p:nvSpPr>
        <p:spPr>
          <a:xfrm>
            <a:off x="377806" y="1555845"/>
            <a:ext cx="8137544" cy="558496"/>
          </a:xfrm>
          <a:prstGeom prst="rect">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What is RowPress?</a:t>
            </a:r>
            <a:endParaRPr lang="en-CH" sz="2800" b="1" dirty="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A1B7637-AD50-5D7C-5499-B77CE3323F40}"/>
              </a:ext>
            </a:extLst>
          </p:cNvPr>
          <p:cNvSpPr/>
          <p:nvPr/>
        </p:nvSpPr>
        <p:spPr>
          <a:xfrm>
            <a:off x="377806" y="2255790"/>
            <a:ext cx="8137544" cy="558496"/>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Real DRAM Chip Characterization</a:t>
            </a:r>
            <a:endParaRPr lang="en-CH" sz="2800" b="1">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B04C1A7F-6F0C-B2FB-F2CE-A2180819F8B3}"/>
              </a:ext>
            </a:extLst>
          </p:cNvPr>
          <p:cNvSpPr/>
          <p:nvPr/>
        </p:nvSpPr>
        <p:spPr>
          <a:xfrm>
            <a:off x="1188172" y="2955735"/>
            <a:ext cx="7327178"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Characterization Methodology</a:t>
            </a:r>
            <a:endParaRPr lang="en-CH" sz="2800" b="1">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85C83BC9-D558-6CB4-2FB3-26B818372FAA}"/>
              </a:ext>
            </a:extLst>
          </p:cNvPr>
          <p:cNvSpPr/>
          <p:nvPr/>
        </p:nvSpPr>
        <p:spPr>
          <a:xfrm>
            <a:off x="1188172" y="3666265"/>
            <a:ext cx="7327178"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Key Characteristics of RowPress</a:t>
            </a:r>
            <a:endParaRPr lang="en-CH" sz="2800" b="1">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4D0C2477-7BF3-9E09-B9E0-DD5C66881860}"/>
              </a:ext>
            </a:extLst>
          </p:cNvPr>
          <p:cNvSpPr/>
          <p:nvPr/>
        </p:nvSpPr>
        <p:spPr>
          <a:xfrm>
            <a:off x="377806" y="4376795"/>
            <a:ext cx="8137544"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Real-System Demonstration</a:t>
            </a:r>
            <a:endParaRPr lang="en-CH" sz="2800" b="1">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3B059BF1-5291-EE3E-A805-AF7C190BDE44}"/>
              </a:ext>
            </a:extLst>
          </p:cNvPr>
          <p:cNvSpPr/>
          <p:nvPr/>
        </p:nvSpPr>
        <p:spPr>
          <a:xfrm>
            <a:off x="377806" y="5076740"/>
            <a:ext cx="8137544"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Mitigating RowPress</a:t>
            </a:r>
            <a:endParaRPr lang="en-CH" sz="2800" b="1">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0ADDFA1C-0C41-8D95-2E4A-0E80F665783D}"/>
              </a:ext>
            </a:extLst>
          </p:cNvPr>
          <p:cNvSpPr/>
          <p:nvPr/>
        </p:nvSpPr>
        <p:spPr>
          <a:xfrm>
            <a:off x="377806" y="5797855"/>
            <a:ext cx="8137544"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Conclusion</a:t>
            </a:r>
            <a:endParaRPr lang="en-CH" sz="28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5839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a:t>Major Takeaways from Real DRAM Chips</a:t>
            </a:r>
            <a:endParaRPr lang="en-CH"/>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11</a:t>
            </a:fld>
            <a:endParaRPr lang="en-CH"/>
          </a:p>
        </p:txBody>
      </p:sp>
      <p:sp>
        <p:nvSpPr>
          <p:cNvPr id="15" name="Content Placeholder 2">
            <a:extLst>
              <a:ext uri="{FF2B5EF4-FFF2-40B4-BE49-F238E27FC236}">
                <a16:creationId xmlns:a16="http://schemas.microsoft.com/office/drawing/2014/main" id="{A566B53A-F70D-6EB5-73E9-A5DAEE876BFF}"/>
              </a:ext>
            </a:extLst>
          </p:cNvPr>
          <p:cNvSpPr txBox="1">
            <a:spLocks/>
          </p:cNvSpPr>
          <p:nvPr/>
        </p:nvSpPr>
        <p:spPr>
          <a:xfrm>
            <a:off x="0" y="1325135"/>
            <a:ext cx="9144000" cy="1694654"/>
          </a:xfrm>
          <a:prstGeom prst="rect">
            <a:avLst/>
          </a:prstGeom>
          <a:solidFill>
            <a:srgbClr val="FFF2CC"/>
          </a:solidFill>
          <a:ln w="28575">
            <a:solidFill>
              <a:schemeClr val="tx1">
                <a:lumMod val="65000"/>
                <a:lumOff val="35000"/>
              </a:schemeClr>
            </a:solidFill>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3800" dirty="0">
                <a:latin typeface="Cambria"/>
                <a:ea typeface="Cambria"/>
              </a:rPr>
              <a:t>RowPress significantly </a:t>
            </a:r>
            <a:r>
              <a:rPr lang="en-GB" sz="3800" b="1" dirty="0">
                <a:solidFill>
                  <a:srgbClr val="C00000"/>
                </a:solidFill>
                <a:latin typeface="Cambria"/>
                <a:ea typeface="Cambria"/>
              </a:rPr>
              <a:t>amplifies</a:t>
            </a:r>
            <a:r>
              <a:rPr lang="en-GB" sz="3800" dirty="0">
                <a:latin typeface="Cambria"/>
                <a:ea typeface="Cambria"/>
              </a:rPr>
              <a:t> DRAM’s vulnerability to </a:t>
            </a:r>
            <a:r>
              <a:rPr lang="en-GB" sz="3800" b="1" dirty="0">
                <a:solidFill>
                  <a:srgbClr val="C00000"/>
                </a:solidFill>
                <a:latin typeface="Cambria"/>
                <a:ea typeface="Cambria"/>
              </a:rPr>
              <a:t>read disturbance</a:t>
            </a:r>
          </a:p>
        </p:txBody>
      </p:sp>
      <p:sp>
        <p:nvSpPr>
          <p:cNvPr id="16" name="Content Placeholder 2">
            <a:extLst>
              <a:ext uri="{FF2B5EF4-FFF2-40B4-BE49-F238E27FC236}">
                <a16:creationId xmlns:a16="http://schemas.microsoft.com/office/drawing/2014/main" id="{D98FE21D-0C5A-091F-FBDA-A4CD0EC7BE71}"/>
              </a:ext>
            </a:extLst>
          </p:cNvPr>
          <p:cNvSpPr txBox="1">
            <a:spLocks/>
          </p:cNvSpPr>
          <p:nvPr/>
        </p:nvSpPr>
        <p:spPr>
          <a:xfrm>
            <a:off x="0" y="3693596"/>
            <a:ext cx="9144000" cy="2101562"/>
          </a:xfrm>
          <a:prstGeom prst="rect">
            <a:avLst/>
          </a:prstGeom>
          <a:solidFill>
            <a:srgbClr val="DEEBF7"/>
          </a:solidFill>
          <a:ln w="28575">
            <a:solidFill>
              <a:schemeClr val="tx1">
                <a:lumMod val="65000"/>
                <a:lumOff val="35000"/>
              </a:schemeClr>
            </a:solidFill>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4000" dirty="0">
                <a:latin typeface="Cambria"/>
                <a:ea typeface="Cambria"/>
              </a:rPr>
              <a:t>RowPress has a </a:t>
            </a:r>
            <a:r>
              <a:rPr lang="en-GB" sz="4000" b="1" dirty="0">
                <a:solidFill>
                  <a:srgbClr val="0070C0"/>
                </a:solidFill>
                <a:latin typeface="Cambria"/>
                <a:ea typeface="Cambria"/>
              </a:rPr>
              <a:t>different</a:t>
            </a:r>
            <a:r>
              <a:rPr lang="en-GB" sz="4000" b="1" dirty="0">
                <a:latin typeface="Cambria"/>
                <a:ea typeface="Cambria"/>
              </a:rPr>
              <a:t> </a:t>
            </a:r>
            <a:r>
              <a:rPr lang="en-GB" sz="4000" dirty="0">
                <a:latin typeface="Cambria"/>
                <a:ea typeface="Cambria"/>
              </a:rPr>
              <a:t>underlying</a:t>
            </a:r>
            <a:r>
              <a:rPr lang="en-GB" sz="4000" b="1" dirty="0">
                <a:latin typeface="Cambria"/>
                <a:ea typeface="Cambria"/>
              </a:rPr>
              <a:t> </a:t>
            </a:r>
            <a:r>
              <a:rPr lang="en-GB" sz="4000" dirty="0">
                <a:latin typeface="Cambria"/>
                <a:ea typeface="Cambria"/>
              </a:rPr>
              <a:t>failure</a:t>
            </a:r>
            <a:r>
              <a:rPr lang="en-GB" sz="4000" b="1" dirty="0">
                <a:latin typeface="Cambria"/>
                <a:ea typeface="Cambria"/>
              </a:rPr>
              <a:t> </a:t>
            </a:r>
            <a:r>
              <a:rPr lang="en-GB" sz="4000" b="1" dirty="0">
                <a:solidFill>
                  <a:srgbClr val="0070C0"/>
                </a:solidFill>
                <a:latin typeface="Cambria"/>
                <a:ea typeface="Cambria"/>
              </a:rPr>
              <a:t>mechanism</a:t>
            </a:r>
            <a:r>
              <a:rPr lang="en-GB" sz="4000" dirty="0">
                <a:latin typeface="Cambria"/>
                <a:ea typeface="Cambria"/>
              </a:rPr>
              <a:t> from </a:t>
            </a:r>
            <a:r>
              <a:rPr lang="en-GB" sz="4000" dirty="0" err="1">
                <a:latin typeface="Cambria"/>
                <a:ea typeface="Cambria"/>
              </a:rPr>
              <a:t>RowHammer</a:t>
            </a:r>
            <a:endParaRPr lang="en-GB" sz="4000" dirty="0">
              <a:latin typeface="Cambria"/>
              <a:ea typeface="Cambria"/>
            </a:endParaRPr>
          </a:p>
        </p:txBody>
      </p:sp>
    </p:spTree>
    <p:extLst>
      <p:ext uri="{BB962C8B-B14F-4D97-AF65-F5344CB8AC3E}">
        <p14:creationId xmlns:p14="http://schemas.microsoft.com/office/powerpoint/2010/main" val="194642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86E6010-DB4F-AD8D-49D3-B640688092DD}"/>
              </a:ext>
            </a:extLst>
          </p:cNvPr>
          <p:cNvSpPr txBox="1">
            <a:spLocks/>
          </p:cNvSpPr>
          <p:nvPr/>
        </p:nvSpPr>
        <p:spPr>
          <a:xfrm>
            <a:off x="118506" y="85582"/>
            <a:ext cx="8863692" cy="7193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Cambria" panose="02040503050406030204" pitchFamily="18" charset="0"/>
                <a:ea typeface="Cambria" panose="02040503050406030204" pitchFamily="18" charset="0"/>
              </a:rPr>
              <a:t>Outline</a:t>
            </a:r>
            <a:endParaRPr lang="en-CH" b="1">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86E8AD9B-A8D2-5506-B858-CFF06ACE970D}"/>
              </a:ext>
            </a:extLst>
          </p:cNvPr>
          <p:cNvSpPr/>
          <p:nvPr/>
        </p:nvSpPr>
        <p:spPr>
          <a:xfrm>
            <a:off x="377806" y="855900"/>
            <a:ext cx="8137544" cy="558496"/>
          </a:xfrm>
          <a:prstGeom prst="rect">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DRAM Background</a:t>
            </a:r>
            <a:endParaRPr lang="en-CH" sz="2800" b="1" dirty="0">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D7ACC969-3D9A-A65B-5C15-DF2AC57B23D4}"/>
              </a:ext>
            </a:extLst>
          </p:cNvPr>
          <p:cNvSpPr/>
          <p:nvPr/>
        </p:nvSpPr>
        <p:spPr>
          <a:xfrm>
            <a:off x="377806" y="1555845"/>
            <a:ext cx="8137544" cy="558496"/>
          </a:xfrm>
          <a:prstGeom prst="rect">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What is RowPress?</a:t>
            </a:r>
            <a:endParaRPr lang="en-CH" sz="2800" b="1" dirty="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A1B7637-AD50-5D7C-5499-B77CE3323F40}"/>
              </a:ext>
            </a:extLst>
          </p:cNvPr>
          <p:cNvSpPr/>
          <p:nvPr/>
        </p:nvSpPr>
        <p:spPr>
          <a:xfrm>
            <a:off x="377806" y="2255790"/>
            <a:ext cx="8137544" cy="558496"/>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Real DRAM Chip Characterization</a:t>
            </a:r>
            <a:endParaRPr lang="en-CH" sz="2800" b="1">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B04C1A7F-6F0C-B2FB-F2CE-A2180819F8B3}"/>
              </a:ext>
            </a:extLst>
          </p:cNvPr>
          <p:cNvSpPr/>
          <p:nvPr/>
        </p:nvSpPr>
        <p:spPr>
          <a:xfrm>
            <a:off x="1188172" y="2955735"/>
            <a:ext cx="7327178" cy="558496"/>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Characterization Methodology</a:t>
            </a:r>
            <a:endParaRPr lang="en-CH" sz="2800" b="1" dirty="0">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85C83BC9-D558-6CB4-2FB3-26B818372FAA}"/>
              </a:ext>
            </a:extLst>
          </p:cNvPr>
          <p:cNvSpPr/>
          <p:nvPr/>
        </p:nvSpPr>
        <p:spPr>
          <a:xfrm>
            <a:off x="1188172" y="3666265"/>
            <a:ext cx="7327178"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Key Characteristics of RowPress</a:t>
            </a:r>
            <a:endParaRPr lang="en-CH" sz="2800" b="1">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4D0C2477-7BF3-9E09-B9E0-DD5C66881860}"/>
              </a:ext>
            </a:extLst>
          </p:cNvPr>
          <p:cNvSpPr/>
          <p:nvPr/>
        </p:nvSpPr>
        <p:spPr>
          <a:xfrm>
            <a:off x="377806" y="4376795"/>
            <a:ext cx="8137544"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Real-System Demonstration</a:t>
            </a:r>
            <a:endParaRPr lang="en-CH" sz="2800" b="1">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3B059BF1-5291-EE3E-A805-AF7C190BDE44}"/>
              </a:ext>
            </a:extLst>
          </p:cNvPr>
          <p:cNvSpPr/>
          <p:nvPr/>
        </p:nvSpPr>
        <p:spPr>
          <a:xfrm>
            <a:off x="377806" y="5076740"/>
            <a:ext cx="8137544"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Mitigating RowPress</a:t>
            </a:r>
            <a:endParaRPr lang="en-CH" sz="2800" b="1">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0ADDFA1C-0C41-8D95-2E4A-0E80F665783D}"/>
              </a:ext>
            </a:extLst>
          </p:cNvPr>
          <p:cNvSpPr/>
          <p:nvPr/>
        </p:nvSpPr>
        <p:spPr>
          <a:xfrm>
            <a:off x="377806" y="5797855"/>
            <a:ext cx="8137544"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Conclusion</a:t>
            </a:r>
            <a:endParaRPr lang="en-CH" sz="28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20289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a:t>Characterization Methodology (I)</a:t>
            </a:r>
            <a:endParaRPr lang="en-CH"/>
          </a:p>
        </p:txBody>
      </p:sp>
      <p:sp>
        <p:nvSpPr>
          <p:cNvPr id="3" name="Content Placeholder 2">
            <a:extLst>
              <a:ext uri="{FF2B5EF4-FFF2-40B4-BE49-F238E27FC236}">
                <a16:creationId xmlns:a16="http://schemas.microsoft.com/office/drawing/2014/main" id="{655CB905-6582-01AE-7C91-BAC3E15126A7}"/>
              </a:ext>
            </a:extLst>
          </p:cNvPr>
          <p:cNvSpPr>
            <a:spLocks noGrp="1"/>
          </p:cNvSpPr>
          <p:nvPr>
            <p:ph idx="1"/>
          </p:nvPr>
        </p:nvSpPr>
        <p:spPr>
          <a:xfrm>
            <a:off x="228303" y="854506"/>
            <a:ext cx="8863692" cy="5427025"/>
          </a:xfrm>
        </p:spPr>
        <p:txBody>
          <a:bodyPr>
            <a:normAutofit/>
          </a:bodyPr>
          <a:lstStyle/>
          <a:p>
            <a:pPr marL="0" indent="0">
              <a:buNone/>
            </a:pPr>
            <a:r>
              <a:rPr lang="en-GB" sz="2800" b="1" dirty="0"/>
              <a:t>FPGA-based DDR4 testing infrastructure</a:t>
            </a:r>
          </a:p>
          <a:p>
            <a:r>
              <a:rPr lang="en-GB" dirty="0"/>
              <a:t>Developed from </a:t>
            </a:r>
            <a:r>
              <a:rPr lang="en-GB" dirty="0" err="1">
                <a:solidFill>
                  <a:srgbClr val="0070C0"/>
                </a:solidFill>
              </a:rPr>
              <a:t>SoftMC</a:t>
            </a:r>
            <a:r>
              <a:rPr lang="en-GB" dirty="0">
                <a:solidFill>
                  <a:srgbClr val="0070C0"/>
                </a:solidFill>
              </a:rPr>
              <a:t> [Hassan+, HPCA’17] </a:t>
            </a:r>
            <a:r>
              <a:rPr lang="en-GB" dirty="0"/>
              <a:t>and </a:t>
            </a:r>
            <a:br>
              <a:rPr lang="en-GB" dirty="0"/>
            </a:br>
            <a:r>
              <a:rPr lang="en-GB" dirty="0">
                <a:solidFill>
                  <a:srgbClr val="0070C0"/>
                </a:solidFill>
              </a:rPr>
              <a:t>DRAM Bender [Olgun+, TCAD’23]</a:t>
            </a:r>
          </a:p>
          <a:p>
            <a:pPr>
              <a:buClr>
                <a:schemeClr val="tx1"/>
              </a:buClr>
            </a:pPr>
            <a:r>
              <a:rPr lang="en-GB" dirty="0">
                <a:solidFill>
                  <a:srgbClr val="00B050"/>
                </a:solidFill>
              </a:rPr>
              <a:t>Fine-grained control </a:t>
            </a:r>
            <a:r>
              <a:rPr lang="en-GB" dirty="0"/>
              <a:t>over DRAM commands, timings, and temperature</a:t>
            </a:r>
          </a:p>
          <a:p>
            <a:pPr lvl="1"/>
            <a:endParaRPr lang="en-GB" sz="1800" dirty="0"/>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13</a:t>
            </a:fld>
            <a:endParaRPr lang="en-CH"/>
          </a:p>
        </p:txBody>
      </p:sp>
      <p:pic>
        <p:nvPicPr>
          <p:cNvPr id="4" name="Google Shape;283;p32">
            <a:extLst>
              <a:ext uri="{FF2B5EF4-FFF2-40B4-BE49-F238E27FC236}">
                <a16:creationId xmlns:a16="http://schemas.microsoft.com/office/drawing/2014/main" id="{CF9F3F0A-6589-16E8-0DD3-B30644C52D7F}"/>
              </a:ext>
            </a:extLst>
          </p:cNvPr>
          <p:cNvPicPr preferRelativeResize="0"/>
          <p:nvPr/>
        </p:nvPicPr>
        <p:blipFill>
          <a:blip r:embed="rId3">
            <a:alphaModFix/>
          </a:blip>
          <a:stretch>
            <a:fillRect/>
          </a:stretch>
        </p:blipFill>
        <p:spPr>
          <a:xfrm>
            <a:off x="1098320" y="3116040"/>
            <a:ext cx="7123658" cy="2838766"/>
          </a:xfrm>
          <a:prstGeom prst="rect">
            <a:avLst/>
          </a:prstGeom>
          <a:noFill/>
          <a:ln>
            <a:noFill/>
          </a:ln>
        </p:spPr>
      </p:pic>
    </p:spTree>
    <p:extLst>
      <p:ext uri="{BB962C8B-B14F-4D97-AF65-F5344CB8AC3E}">
        <p14:creationId xmlns:p14="http://schemas.microsoft.com/office/powerpoint/2010/main" val="71894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895AC23-CF1D-5A6F-FB26-64D0DE926F08}"/>
              </a:ext>
            </a:extLst>
          </p:cNvPr>
          <p:cNvSpPr>
            <a:spLocks noGrp="1"/>
          </p:cNvSpPr>
          <p:nvPr>
            <p:ph idx="1"/>
          </p:nvPr>
        </p:nvSpPr>
        <p:spPr>
          <a:xfrm>
            <a:off x="228303" y="854506"/>
            <a:ext cx="8863692" cy="5427025"/>
          </a:xfrm>
        </p:spPr>
        <p:txBody>
          <a:bodyPr>
            <a:normAutofit/>
          </a:bodyPr>
          <a:lstStyle/>
          <a:p>
            <a:pPr marL="0" indent="0">
              <a:buNone/>
            </a:pPr>
            <a:r>
              <a:rPr lang="en-GB" sz="2800" b="1" dirty="0"/>
              <a:t>DRAM chips tested</a:t>
            </a:r>
          </a:p>
          <a:p>
            <a:pPr>
              <a:buClr>
                <a:schemeClr val="tx1"/>
              </a:buClr>
            </a:pPr>
            <a:r>
              <a:rPr lang="en-GB" dirty="0">
                <a:solidFill>
                  <a:srgbClr val="0070C0"/>
                </a:solidFill>
              </a:rPr>
              <a:t>164 DDR4 chips </a:t>
            </a:r>
            <a:r>
              <a:rPr lang="en-GB" dirty="0"/>
              <a:t>from </a:t>
            </a:r>
            <a:r>
              <a:rPr lang="en-GB" dirty="0">
                <a:solidFill>
                  <a:srgbClr val="C00000"/>
                </a:solidFill>
              </a:rPr>
              <a:t>all 3 major DRAM manufacturers</a:t>
            </a:r>
          </a:p>
          <a:p>
            <a:pPr>
              <a:buClr>
                <a:schemeClr val="tx1"/>
              </a:buClr>
            </a:pPr>
            <a:r>
              <a:rPr lang="en-GB" dirty="0"/>
              <a:t>Covers </a:t>
            </a:r>
            <a:r>
              <a:rPr lang="en-GB" dirty="0">
                <a:solidFill>
                  <a:srgbClr val="00B050"/>
                </a:solidFill>
              </a:rPr>
              <a:t>different die densities and revisions</a:t>
            </a:r>
          </a:p>
          <a:p>
            <a:pPr>
              <a:buClr>
                <a:schemeClr val="tx1"/>
              </a:buClr>
            </a:pPr>
            <a:endParaRPr lang="en-GB" dirty="0"/>
          </a:p>
          <a:p>
            <a:endParaRPr lang="en-GB" dirty="0"/>
          </a:p>
          <a:p>
            <a:pPr lvl="1"/>
            <a:endParaRPr lang="en-GB" dirty="0"/>
          </a:p>
        </p:txBody>
      </p:sp>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a:t>Characterization Methodology (II)</a:t>
            </a:r>
            <a:endParaRPr lang="en-CH"/>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14</a:t>
            </a:fld>
            <a:endParaRPr lang="en-CH"/>
          </a:p>
        </p:txBody>
      </p:sp>
      <p:sp>
        <p:nvSpPr>
          <p:cNvPr id="5" name="Content Placeholder 2">
            <a:extLst>
              <a:ext uri="{FF2B5EF4-FFF2-40B4-BE49-F238E27FC236}">
                <a16:creationId xmlns:a16="http://schemas.microsoft.com/office/drawing/2014/main" id="{C2DBE452-F062-005D-2CA8-7EC129BCB374}"/>
              </a:ext>
            </a:extLst>
          </p:cNvPr>
          <p:cNvSpPr txBox="1">
            <a:spLocks/>
          </p:cNvSpPr>
          <p:nvPr/>
        </p:nvSpPr>
        <p:spPr>
          <a:xfrm>
            <a:off x="161802" y="5132120"/>
            <a:ext cx="8863692" cy="1725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GB"/>
          </a:p>
        </p:txBody>
      </p:sp>
      <p:pic>
        <p:nvPicPr>
          <p:cNvPr id="13" name="Picture 12">
            <a:extLst>
              <a:ext uri="{FF2B5EF4-FFF2-40B4-BE49-F238E27FC236}">
                <a16:creationId xmlns:a16="http://schemas.microsoft.com/office/drawing/2014/main" id="{3F4BE3CE-74C5-C4E2-2143-82F3DAAAD057}"/>
              </a:ext>
            </a:extLst>
          </p:cNvPr>
          <p:cNvPicPr>
            <a:picLocks noChangeAspect="1"/>
          </p:cNvPicPr>
          <p:nvPr/>
        </p:nvPicPr>
        <p:blipFill>
          <a:blip r:embed="rId3"/>
          <a:stretch>
            <a:fillRect/>
          </a:stretch>
        </p:blipFill>
        <p:spPr>
          <a:xfrm>
            <a:off x="1571196" y="2502281"/>
            <a:ext cx="6001608" cy="3553399"/>
          </a:xfrm>
          <a:prstGeom prst="rect">
            <a:avLst/>
          </a:prstGeom>
        </p:spPr>
      </p:pic>
      <p:sp>
        <p:nvSpPr>
          <p:cNvPr id="4" name="Rectangle 3">
            <a:extLst>
              <a:ext uri="{FF2B5EF4-FFF2-40B4-BE49-F238E27FC236}">
                <a16:creationId xmlns:a16="http://schemas.microsoft.com/office/drawing/2014/main" id="{9C2426E0-E7F2-465D-AB72-B11C36ACC5CE}"/>
              </a:ext>
            </a:extLst>
          </p:cNvPr>
          <p:cNvSpPr/>
          <p:nvPr/>
        </p:nvSpPr>
        <p:spPr>
          <a:xfrm>
            <a:off x="4418358" y="2634198"/>
            <a:ext cx="1763424" cy="3328566"/>
          </a:xfrm>
          <a:prstGeom prst="rect">
            <a:avLst/>
          </a:prstGeom>
          <a:solidFill>
            <a:srgbClr val="17A928">
              <a:alpha val="40000"/>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Rectangle 5">
            <a:extLst>
              <a:ext uri="{FF2B5EF4-FFF2-40B4-BE49-F238E27FC236}">
                <a16:creationId xmlns:a16="http://schemas.microsoft.com/office/drawing/2014/main" id="{D1159E69-86FD-F1E5-F7E0-2EAFC3F7DB90}"/>
              </a:ext>
            </a:extLst>
          </p:cNvPr>
          <p:cNvSpPr/>
          <p:nvPr/>
        </p:nvSpPr>
        <p:spPr>
          <a:xfrm>
            <a:off x="1638908" y="3037775"/>
            <a:ext cx="999067" cy="2695019"/>
          </a:xfrm>
          <a:prstGeom prst="rect">
            <a:avLst/>
          </a:prstGeom>
          <a:solidFill>
            <a:srgbClr val="C00000">
              <a:alpha val="30196"/>
            </a:srgbClr>
          </a:solidFill>
          <a:ln w="28575">
            <a:no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276331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0895AC23-CF1D-5A6F-FB26-64D0DE926F08}"/>
              </a:ext>
            </a:extLst>
          </p:cNvPr>
          <p:cNvSpPr>
            <a:spLocks noGrp="1"/>
          </p:cNvSpPr>
          <p:nvPr>
            <p:ph idx="1"/>
          </p:nvPr>
        </p:nvSpPr>
        <p:spPr>
          <a:xfrm>
            <a:off x="228303" y="854506"/>
            <a:ext cx="8863692" cy="5427025"/>
          </a:xfrm>
        </p:spPr>
        <p:txBody>
          <a:bodyPr vert="horz" lIns="91440" tIns="45720" rIns="91440" bIns="45720" rtlCol="0" anchor="t">
            <a:normAutofit/>
          </a:bodyPr>
          <a:lstStyle/>
          <a:p>
            <a:pPr marL="0" indent="0">
              <a:buClr>
                <a:schemeClr val="tx1"/>
              </a:buClr>
              <a:buNone/>
            </a:pPr>
            <a:r>
              <a:rPr lang="en-GB" sz="2200" b="1" dirty="0">
                <a:latin typeface="Cambria"/>
                <a:ea typeface="Cambria"/>
              </a:rPr>
              <a:t>Metric: </a:t>
            </a:r>
            <a:r>
              <a:rPr lang="en-GB" sz="2200" dirty="0">
                <a:solidFill>
                  <a:srgbClr val="4472C4"/>
                </a:solidFill>
                <a:latin typeface="Cambria"/>
                <a:ea typeface="Cambria"/>
              </a:rPr>
              <a:t>The minimum number of aggressor row activations in total </a:t>
            </a:r>
            <a:br>
              <a:rPr lang="en-GB" sz="2200" dirty="0">
                <a:solidFill>
                  <a:srgbClr val="4472C4"/>
                </a:solidFill>
                <a:latin typeface="Cambria"/>
                <a:ea typeface="Cambria"/>
              </a:rPr>
            </a:br>
            <a:r>
              <a:rPr lang="en-GB" sz="2200" dirty="0">
                <a:solidFill>
                  <a:srgbClr val="4472C4"/>
                </a:solidFill>
                <a:latin typeface="Cambria"/>
                <a:ea typeface="Cambria"/>
              </a:rPr>
              <a:t>to cause at least one bitflip (</a:t>
            </a:r>
            <a:r>
              <a:rPr lang="en-GB" sz="2200" b="1" dirty="0" err="1">
                <a:solidFill>
                  <a:srgbClr val="4472C4"/>
                </a:solidFill>
                <a:latin typeface="Cambria"/>
                <a:ea typeface="Cambria"/>
              </a:rPr>
              <a:t>AC</a:t>
            </a:r>
            <a:r>
              <a:rPr lang="en-GB" sz="2000" b="1" dirty="0" err="1">
                <a:solidFill>
                  <a:srgbClr val="4472C4"/>
                </a:solidFill>
                <a:latin typeface="Cambria"/>
                <a:ea typeface="Cambria"/>
              </a:rPr>
              <a:t>min</a:t>
            </a:r>
            <a:r>
              <a:rPr lang="en-GB" sz="2200" dirty="0">
                <a:solidFill>
                  <a:srgbClr val="4472C4"/>
                </a:solidFill>
                <a:latin typeface="Cambria"/>
                <a:ea typeface="Cambria"/>
              </a:rPr>
              <a:t>)</a:t>
            </a:r>
          </a:p>
          <a:p>
            <a:pPr marL="0" indent="0">
              <a:buClr>
                <a:schemeClr val="tx1"/>
              </a:buClr>
              <a:buNone/>
            </a:pPr>
            <a:r>
              <a:rPr lang="en-GB" sz="2200" b="1" dirty="0">
                <a:latin typeface="Cambria"/>
                <a:ea typeface="Cambria"/>
              </a:rPr>
              <a:t>Access Pattern: </a:t>
            </a:r>
            <a:r>
              <a:rPr lang="en-GB" sz="2200" dirty="0">
                <a:latin typeface="Cambria"/>
                <a:ea typeface="Cambria"/>
              </a:rPr>
              <a:t>Single-sided (i.e., only one aggressor row). Sweep </a:t>
            </a:r>
            <a:r>
              <a:rPr lang="en-GB" sz="2200" dirty="0">
                <a:solidFill>
                  <a:srgbClr val="C00000"/>
                </a:solidFill>
                <a:latin typeface="Cambria"/>
                <a:ea typeface="Cambria"/>
              </a:rPr>
              <a:t>aggressor row on time (</a:t>
            </a:r>
            <a:r>
              <a:rPr lang="en-GB" sz="2200" b="1" dirty="0" err="1">
                <a:solidFill>
                  <a:srgbClr val="C00000"/>
                </a:solidFill>
                <a:latin typeface="Cambria"/>
                <a:ea typeface="Cambria"/>
              </a:rPr>
              <a:t>tAggON</a:t>
            </a:r>
            <a:r>
              <a:rPr lang="en-GB" sz="2200" dirty="0">
                <a:solidFill>
                  <a:srgbClr val="C00000"/>
                </a:solidFill>
                <a:latin typeface="Cambria"/>
                <a:ea typeface="Cambria"/>
              </a:rPr>
              <a:t>)</a:t>
            </a:r>
            <a:r>
              <a:rPr lang="en-GB" sz="2200" dirty="0">
                <a:latin typeface="Cambria"/>
                <a:ea typeface="Cambria"/>
              </a:rPr>
              <a:t> from 36ns to 30ms</a:t>
            </a:r>
          </a:p>
          <a:p>
            <a:pPr>
              <a:buClr>
                <a:schemeClr val="tx1"/>
              </a:buClr>
            </a:pPr>
            <a:endParaRPr lang="en-GB" sz="2000" dirty="0"/>
          </a:p>
          <a:p>
            <a:pPr marL="0" indent="0">
              <a:buClr>
                <a:schemeClr val="tx1"/>
              </a:buClr>
              <a:buNone/>
            </a:pPr>
            <a:endParaRPr lang="en-GB" sz="2000" dirty="0"/>
          </a:p>
          <a:p>
            <a:pPr marL="0" indent="0">
              <a:buClr>
                <a:schemeClr val="tx1"/>
              </a:buClr>
              <a:buNone/>
            </a:pPr>
            <a:endParaRPr lang="en-GB" sz="2000" dirty="0"/>
          </a:p>
          <a:p>
            <a:pPr marL="0" indent="0">
              <a:spcBef>
                <a:spcPts val="1200"/>
              </a:spcBef>
              <a:buClr>
                <a:schemeClr val="tx1"/>
              </a:buClr>
              <a:buNone/>
            </a:pPr>
            <a:r>
              <a:rPr lang="en-GB" sz="2200" b="1" dirty="0">
                <a:latin typeface="Cambria"/>
                <a:ea typeface="Cambria"/>
              </a:rPr>
              <a:t>Data Pattern: </a:t>
            </a:r>
            <a:r>
              <a:rPr lang="en-GB" sz="2200" dirty="0">
                <a:latin typeface="Cambria"/>
                <a:ea typeface="Cambria"/>
              </a:rPr>
              <a:t>Checkerboard (</a:t>
            </a:r>
            <a:r>
              <a:rPr lang="en-GB" sz="2200" dirty="0">
                <a:latin typeface="Courier New"/>
                <a:ea typeface="Cambria"/>
                <a:cs typeface="Courier New"/>
              </a:rPr>
              <a:t>0xAA</a:t>
            </a:r>
            <a:r>
              <a:rPr lang="en-GB" sz="2200" dirty="0">
                <a:latin typeface="Cambria"/>
                <a:ea typeface="Cambria"/>
              </a:rPr>
              <a:t> in aggressor and </a:t>
            </a:r>
            <a:r>
              <a:rPr lang="en-GB" sz="2200" dirty="0">
                <a:latin typeface="Courier New"/>
                <a:ea typeface="Cambria"/>
                <a:cs typeface="Courier New"/>
              </a:rPr>
              <a:t>0x55</a:t>
            </a:r>
            <a:r>
              <a:rPr lang="en-GB" sz="2200" dirty="0">
                <a:latin typeface="Cambria"/>
                <a:ea typeface="Cambria"/>
              </a:rPr>
              <a:t> in victim)</a:t>
            </a:r>
          </a:p>
          <a:p>
            <a:pPr marL="0" indent="0">
              <a:spcBef>
                <a:spcPts val="1200"/>
              </a:spcBef>
              <a:buClr>
                <a:schemeClr val="tx1"/>
              </a:buClr>
              <a:buNone/>
            </a:pPr>
            <a:r>
              <a:rPr lang="en-GB" sz="2200" b="1" dirty="0">
                <a:latin typeface="Cambria"/>
                <a:ea typeface="Cambria"/>
              </a:rPr>
              <a:t>Temperature: </a:t>
            </a:r>
            <a:r>
              <a:rPr lang="en-GB" sz="2200" dirty="0">
                <a:latin typeface="Cambria"/>
                <a:ea typeface="Cambria"/>
              </a:rPr>
              <a:t>50°C</a:t>
            </a:r>
          </a:p>
          <a:p>
            <a:pPr marL="0" indent="0">
              <a:spcBef>
                <a:spcPts val="1200"/>
              </a:spcBef>
              <a:buClr>
                <a:schemeClr val="tx1"/>
              </a:buClr>
              <a:buNone/>
            </a:pPr>
            <a:r>
              <a:rPr lang="en-GB" sz="2200" b="1" dirty="0">
                <a:latin typeface="Cambria"/>
                <a:ea typeface="Cambria"/>
              </a:rPr>
              <a:t>Algorithm: </a:t>
            </a:r>
            <a:r>
              <a:rPr lang="en-GB" sz="2200" dirty="0">
                <a:latin typeface="Cambria"/>
                <a:ea typeface="Cambria"/>
              </a:rPr>
              <a:t>Bisection-based </a:t>
            </a:r>
            <a:r>
              <a:rPr lang="en-GB" sz="2200" dirty="0" err="1">
                <a:latin typeface="Cambria"/>
                <a:ea typeface="Cambria"/>
              </a:rPr>
              <a:t>AC</a:t>
            </a:r>
            <a:r>
              <a:rPr lang="en-GB" sz="2000" dirty="0" err="1">
                <a:latin typeface="Cambria"/>
                <a:ea typeface="Cambria"/>
              </a:rPr>
              <a:t>min</a:t>
            </a:r>
            <a:r>
              <a:rPr lang="en-GB" sz="2200" dirty="0">
                <a:latin typeface="Cambria"/>
                <a:ea typeface="Cambria"/>
              </a:rPr>
              <a:t> search</a:t>
            </a:r>
          </a:p>
          <a:p>
            <a:pPr>
              <a:spcBef>
                <a:spcPts val="600"/>
              </a:spcBef>
              <a:buClr>
                <a:schemeClr val="tx1"/>
              </a:buClr>
            </a:pPr>
            <a:r>
              <a:rPr lang="en-GB" sz="2000" b="1" dirty="0">
                <a:solidFill>
                  <a:srgbClr val="17A928"/>
                </a:solidFill>
                <a:latin typeface="Cambria"/>
                <a:ea typeface="Cambria"/>
              </a:rPr>
              <a:t>Each search iteration is capped at 60ms (&lt;64ms refresh window)</a:t>
            </a:r>
          </a:p>
          <a:p>
            <a:pPr>
              <a:spcBef>
                <a:spcPts val="600"/>
              </a:spcBef>
              <a:buClr>
                <a:schemeClr val="tx1"/>
              </a:buClr>
            </a:pPr>
            <a:r>
              <a:rPr lang="en-GB" sz="2000" dirty="0">
                <a:latin typeface="Cambria"/>
                <a:ea typeface="Cambria"/>
              </a:rPr>
              <a:t>Repeat 5 times and report the minimum </a:t>
            </a:r>
            <a:r>
              <a:rPr lang="en-GB" sz="2000" dirty="0" err="1">
                <a:latin typeface="Cambria"/>
                <a:ea typeface="Cambria"/>
              </a:rPr>
              <a:t>AC</a:t>
            </a:r>
            <a:r>
              <a:rPr lang="en-GB" sz="1800" dirty="0" err="1">
                <a:latin typeface="Cambria"/>
                <a:ea typeface="Cambria"/>
              </a:rPr>
              <a:t>min</a:t>
            </a:r>
            <a:r>
              <a:rPr lang="en-GB" sz="2000" dirty="0">
                <a:latin typeface="Cambria"/>
                <a:ea typeface="Cambria"/>
              </a:rPr>
              <a:t> value observed</a:t>
            </a:r>
          </a:p>
          <a:p>
            <a:pPr>
              <a:spcBef>
                <a:spcPts val="600"/>
              </a:spcBef>
              <a:buClr>
                <a:schemeClr val="tx1"/>
              </a:buClr>
            </a:pPr>
            <a:r>
              <a:rPr lang="en-GB" sz="2000" dirty="0">
                <a:latin typeface="Cambria"/>
                <a:ea typeface="Cambria"/>
              </a:rPr>
              <a:t>Sample 3072 DRAM rows per chip</a:t>
            </a:r>
            <a:endParaRPr lang="en-GB" dirty="0"/>
          </a:p>
        </p:txBody>
      </p:sp>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a:t>Characterization Methodology (III)</a:t>
            </a:r>
            <a:endParaRPr lang="en-CH"/>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15</a:t>
            </a:fld>
            <a:endParaRPr lang="en-CH"/>
          </a:p>
        </p:txBody>
      </p:sp>
      <p:sp>
        <p:nvSpPr>
          <p:cNvPr id="5" name="Content Placeholder 2">
            <a:extLst>
              <a:ext uri="{FF2B5EF4-FFF2-40B4-BE49-F238E27FC236}">
                <a16:creationId xmlns:a16="http://schemas.microsoft.com/office/drawing/2014/main" id="{C2DBE452-F062-005D-2CA8-7EC129BCB374}"/>
              </a:ext>
            </a:extLst>
          </p:cNvPr>
          <p:cNvSpPr txBox="1">
            <a:spLocks/>
          </p:cNvSpPr>
          <p:nvPr/>
        </p:nvSpPr>
        <p:spPr>
          <a:xfrm>
            <a:off x="161802" y="5132120"/>
            <a:ext cx="8863692" cy="1725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GB"/>
          </a:p>
        </p:txBody>
      </p:sp>
      <p:pic>
        <p:nvPicPr>
          <p:cNvPr id="9" name="Google Shape;204;p25">
            <a:extLst>
              <a:ext uri="{FF2B5EF4-FFF2-40B4-BE49-F238E27FC236}">
                <a16:creationId xmlns:a16="http://schemas.microsoft.com/office/drawing/2014/main" id="{9318915E-2456-B926-7B6F-0F0323D13BE5}"/>
              </a:ext>
            </a:extLst>
          </p:cNvPr>
          <p:cNvPicPr preferRelativeResize="0"/>
          <p:nvPr/>
        </p:nvPicPr>
        <p:blipFill>
          <a:blip r:embed="rId3">
            <a:alphaModFix/>
          </a:blip>
          <a:stretch>
            <a:fillRect/>
          </a:stretch>
        </p:blipFill>
        <p:spPr>
          <a:xfrm>
            <a:off x="1271740" y="2340978"/>
            <a:ext cx="6776817" cy="1088022"/>
          </a:xfrm>
          <a:prstGeom prst="rect">
            <a:avLst/>
          </a:prstGeom>
          <a:noFill/>
          <a:ln>
            <a:noFill/>
          </a:ln>
        </p:spPr>
      </p:pic>
      <p:sp>
        <p:nvSpPr>
          <p:cNvPr id="4" name="TextBox 3">
            <a:extLst>
              <a:ext uri="{FF2B5EF4-FFF2-40B4-BE49-F238E27FC236}">
                <a16:creationId xmlns:a16="http://schemas.microsoft.com/office/drawing/2014/main" id="{EFA143D4-15FD-3F2D-4D6F-3775A6AD2E6E}"/>
              </a:ext>
            </a:extLst>
          </p:cNvPr>
          <p:cNvSpPr txBox="1"/>
          <p:nvPr/>
        </p:nvSpPr>
        <p:spPr>
          <a:xfrm>
            <a:off x="1729194" y="5913583"/>
            <a:ext cx="5861908" cy="461665"/>
          </a:xfrm>
          <a:prstGeom prst="rect">
            <a:avLst/>
          </a:prstGeom>
          <a:noFill/>
        </p:spPr>
        <p:txBody>
          <a:bodyPr wrap="square" rtlCol="0">
            <a:spAutoFit/>
          </a:bodyPr>
          <a:lstStyle/>
          <a:p>
            <a:pPr algn="ctr"/>
            <a:r>
              <a:rPr lang="en-US" sz="2400" b="1" dirty="0">
                <a:solidFill>
                  <a:srgbClr val="7030A0"/>
                </a:solidFill>
                <a:latin typeface="Cambria" panose="02040503050406030204" pitchFamily="18" charset="0"/>
                <a:ea typeface="Cambria" panose="02040503050406030204" pitchFamily="18" charset="0"/>
              </a:rPr>
              <a:t>[More sensitivity studies in the paper]</a:t>
            </a:r>
          </a:p>
        </p:txBody>
      </p:sp>
    </p:spTree>
    <p:extLst>
      <p:ext uri="{BB962C8B-B14F-4D97-AF65-F5344CB8AC3E}">
        <p14:creationId xmlns:p14="http://schemas.microsoft.com/office/powerpoint/2010/main" val="317526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86E6010-DB4F-AD8D-49D3-B640688092DD}"/>
              </a:ext>
            </a:extLst>
          </p:cNvPr>
          <p:cNvSpPr txBox="1">
            <a:spLocks/>
          </p:cNvSpPr>
          <p:nvPr/>
        </p:nvSpPr>
        <p:spPr>
          <a:xfrm>
            <a:off x="118506" y="85582"/>
            <a:ext cx="8863692" cy="7193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Cambria" panose="02040503050406030204" pitchFamily="18" charset="0"/>
                <a:ea typeface="Cambria" panose="02040503050406030204" pitchFamily="18" charset="0"/>
              </a:rPr>
              <a:t>Outline</a:t>
            </a:r>
            <a:endParaRPr lang="en-CH" b="1">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86E8AD9B-A8D2-5506-B858-CFF06ACE970D}"/>
              </a:ext>
            </a:extLst>
          </p:cNvPr>
          <p:cNvSpPr/>
          <p:nvPr/>
        </p:nvSpPr>
        <p:spPr>
          <a:xfrm>
            <a:off x="377806" y="855900"/>
            <a:ext cx="8137544" cy="558496"/>
          </a:xfrm>
          <a:prstGeom prst="rect">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DRAM Background</a:t>
            </a:r>
            <a:endParaRPr lang="en-CH" sz="2800" b="1" dirty="0">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D7ACC969-3D9A-A65B-5C15-DF2AC57B23D4}"/>
              </a:ext>
            </a:extLst>
          </p:cNvPr>
          <p:cNvSpPr/>
          <p:nvPr/>
        </p:nvSpPr>
        <p:spPr>
          <a:xfrm>
            <a:off x="377806" y="1555845"/>
            <a:ext cx="8137544" cy="558496"/>
          </a:xfrm>
          <a:prstGeom prst="rect">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What is RowPress?</a:t>
            </a:r>
            <a:endParaRPr lang="en-CH" sz="2800" b="1" dirty="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A1B7637-AD50-5D7C-5499-B77CE3323F40}"/>
              </a:ext>
            </a:extLst>
          </p:cNvPr>
          <p:cNvSpPr/>
          <p:nvPr/>
        </p:nvSpPr>
        <p:spPr>
          <a:xfrm>
            <a:off x="377806" y="2255790"/>
            <a:ext cx="8137544" cy="558496"/>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Real DRAM Chip Characterization</a:t>
            </a:r>
            <a:endParaRPr lang="en-CH" sz="2800" b="1">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B04C1A7F-6F0C-B2FB-F2CE-A2180819F8B3}"/>
              </a:ext>
            </a:extLst>
          </p:cNvPr>
          <p:cNvSpPr/>
          <p:nvPr/>
        </p:nvSpPr>
        <p:spPr>
          <a:xfrm>
            <a:off x="1188172" y="2955735"/>
            <a:ext cx="7327178" cy="558496"/>
          </a:xfrm>
          <a:prstGeom prst="rect">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Characterization Methodology</a:t>
            </a:r>
            <a:endParaRPr lang="en-CH" sz="2800" b="1" dirty="0">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85C83BC9-D558-6CB4-2FB3-26B818372FAA}"/>
              </a:ext>
            </a:extLst>
          </p:cNvPr>
          <p:cNvSpPr/>
          <p:nvPr/>
        </p:nvSpPr>
        <p:spPr>
          <a:xfrm>
            <a:off x="1188172" y="3666265"/>
            <a:ext cx="7327178" cy="558496"/>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Key Characteristics of RowPress</a:t>
            </a:r>
            <a:endParaRPr lang="en-CH" sz="2800" b="1" dirty="0">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4D0C2477-7BF3-9E09-B9E0-DD5C66881860}"/>
              </a:ext>
            </a:extLst>
          </p:cNvPr>
          <p:cNvSpPr/>
          <p:nvPr/>
        </p:nvSpPr>
        <p:spPr>
          <a:xfrm>
            <a:off x="377806" y="4376795"/>
            <a:ext cx="8137544"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Real-System Demonstration</a:t>
            </a:r>
            <a:endParaRPr lang="en-CH" sz="2800" b="1">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3B059BF1-5291-EE3E-A805-AF7C190BDE44}"/>
              </a:ext>
            </a:extLst>
          </p:cNvPr>
          <p:cNvSpPr/>
          <p:nvPr/>
        </p:nvSpPr>
        <p:spPr>
          <a:xfrm>
            <a:off x="377806" y="5076740"/>
            <a:ext cx="8137544"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Mitigating RowPress</a:t>
            </a:r>
            <a:endParaRPr lang="en-CH" sz="2800" b="1">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0ADDFA1C-0C41-8D95-2E4A-0E80F665783D}"/>
              </a:ext>
            </a:extLst>
          </p:cNvPr>
          <p:cNvSpPr/>
          <p:nvPr/>
        </p:nvSpPr>
        <p:spPr>
          <a:xfrm>
            <a:off x="377806" y="5797855"/>
            <a:ext cx="8137544"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Conclusion</a:t>
            </a:r>
            <a:endParaRPr lang="en-CH" sz="28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43637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a:t>Major Takeaways from Real DRAM Chips</a:t>
            </a:r>
            <a:endParaRPr lang="en-CH"/>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17</a:t>
            </a:fld>
            <a:endParaRPr lang="en-CH"/>
          </a:p>
        </p:txBody>
      </p:sp>
      <p:sp>
        <p:nvSpPr>
          <p:cNvPr id="15" name="Content Placeholder 2">
            <a:extLst>
              <a:ext uri="{FF2B5EF4-FFF2-40B4-BE49-F238E27FC236}">
                <a16:creationId xmlns:a16="http://schemas.microsoft.com/office/drawing/2014/main" id="{A566B53A-F70D-6EB5-73E9-A5DAEE876BFF}"/>
              </a:ext>
            </a:extLst>
          </p:cNvPr>
          <p:cNvSpPr txBox="1">
            <a:spLocks/>
          </p:cNvSpPr>
          <p:nvPr/>
        </p:nvSpPr>
        <p:spPr>
          <a:xfrm>
            <a:off x="0" y="1325135"/>
            <a:ext cx="9144000" cy="1694654"/>
          </a:xfrm>
          <a:prstGeom prst="rect">
            <a:avLst/>
          </a:prstGeom>
          <a:solidFill>
            <a:srgbClr val="FFF2CC"/>
          </a:solidFill>
          <a:ln w="28575">
            <a:solidFill>
              <a:schemeClr val="tx1">
                <a:lumMod val="65000"/>
                <a:lumOff val="35000"/>
              </a:schemeClr>
            </a:solidFill>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3800" dirty="0">
                <a:latin typeface="Cambria"/>
                <a:ea typeface="Cambria"/>
              </a:rPr>
              <a:t>RowPress significantly </a:t>
            </a:r>
            <a:r>
              <a:rPr lang="en-GB" sz="3800" b="1" dirty="0">
                <a:solidFill>
                  <a:srgbClr val="C00000"/>
                </a:solidFill>
                <a:latin typeface="Cambria"/>
                <a:ea typeface="Cambria"/>
              </a:rPr>
              <a:t>amplifies</a:t>
            </a:r>
            <a:r>
              <a:rPr lang="en-GB" sz="3800" dirty="0">
                <a:latin typeface="Cambria"/>
                <a:ea typeface="Cambria"/>
              </a:rPr>
              <a:t> DRAM’s vulnerability to </a:t>
            </a:r>
            <a:r>
              <a:rPr lang="en-GB" sz="3800" b="1" dirty="0">
                <a:solidFill>
                  <a:srgbClr val="C00000"/>
                </a:solidFill>
                <a:latin typeface="Cambria"/>
                <a:ea typeface="Cambria"/>
              </a:rPr>
              <a:t>read disturbance</a:t>
            </a:r>
          </a:p>
        </p:txBody>
      </p:sp>
      <p:sp>
        <p:nvSpPr>
          <p:cNvPr id="16" name="Content Placeholder 2">
            <a:extLst>
              <a:ext uri="{FF2B5EF4-FFF2-40B4-BE49-F238E27FC236}">
                <a16:creationId xmlns:a16="http://schemas.microsoft.com/office/drawing/2014/main" id="{D98FE21D-0C5A-091F-FBDA-A4CD0EC7BE71}"/>
              </a:ext>
            </a:extLst>
          </p:cNvPr>
          <p:cNvSpPr txBox="1">
            <a:spLocks/>
          </p:cNvSpPr>
          <p:nvPr/>
        </p:nvSpPr>
        <p:spPr>
          <a:xfrm>
            <a:off x="0" y="3693596"/>
            <a:ext cx="9144000" cy="2101562"/>
          </a:xfrm>
          <a:prstGeom prst="rect">
            <a:avLst/>
          </a:prstGeom>
          <a:solidFill>
            <a:srgbClr val="DEEBF7"/>
          </a:solidFill>
          <a:ln w="28575">
            <a:solidFill>
              <a:schemeClr val="tx1">
                <a:lumMod val="65000"/>
                <a:lumOff val="35000"/>
              </a:schemeClr>
            </a:solidFill>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4000" dirty="0">
                <a:latin typeface="Cambria"/>
                <a:ea typeface="Cambria"/>
              </a:rPr>
              <a:t>RowPress has a </a:t>
            </a:r>
            <a:r>
              <a:rPr lang="en-GB" sz="4000" b="1" dirty="0">
                <a:solidFill>
                  <a:srgbClr val="0070C0"/>
                </a:solidFill>
                <a:latin typeface="Cambria"/>
                <a:ea typeface="Cambria"/>
              </a:rPr>
              <a:t>different</a:t>
            </a:r>
            <a:r>
              <a:rPr lang="en-GB" sz="4000" b="1" dirty="0">
                <a:latin typeface="Cambria"/>
                <a:ea typeface="Cambria"/>
              </a:rPr>
              <a:t> </a:t>
            </a:r>
            <a:r>
              <a:rPr lang="en-GB" sz="4000" dirty="0">
                <a:latin typeface="Cambria"/>
                <a:ea typeface="Cambria"/>
              </a:rPr>
              <a:t>underlying</a:t>
            </a:r>
            <a:r>
              <a:rPr lang="en-GB" sz="4000" b="1" dirty="0">
                <a:latin typeface="Cambria"/>
                <a:ea typeface="Cambria"/>
              </a:rPr>
              <a:t> </a:t>
            </a:r>
            <a:r>
              <a:rPr lang="en-GB" sz="4000" dirty="0">
                <a:latin typeface="Cambria"/>
                <a:ea typeface="Cambria"/>
              </a:rPr>
              <a:t>failure</a:t>
            </a:r>
            <a:r>
              <a:rPr lang="en-GB" sz="4000" b="1" dirty="0">
                <a:latin typeface="Cambria"/>
                <a:ea typeface="Cambria"/>
              </a:rPr>
              <a:t> </a:t>
            </a:r>
            <a:r>
              <a:rPr lang="en-GB" sz="4000" b="1" dirty="0">
                <a:solidFill>
                  <a:srgbClr val="0070C0"/>
                </a:solidFill>
                <a:latin typeface="Cambria"/>
                <a:ea typeface="Cambria"/>
              </a:rPr>
              <a:t>mechanism</a:t>
            </a:r>
            <a:r>
              <a:rPr lang="en-GB" sz="4000" dirty="0">
                <a:latin typeface="Cambria"/>
                <a:ea typeface="Cambria"/>
              </a:rPr>
              <a:t> from </a:t>
            </a:r>
            <a:r>
              <a:rPr lang="en-GB" sz="4000" dirty="0" err="1">
                <a:latin typeface="Cambria"/>
                <a:ea typeface="Cambria"/>
              </a:rPr>
              <a:t>RowHammer</a:t>
            </a:r>
            <a:endParaRPr lang="en-GB" sz="4000" dirty="0">
              <a:latin typeface="Cambria"/>
              <a:ea typeface="Cambria"/>
            </a:endParaRPr>
          </a:p>
        </p:txBody>
      </p:sp>
    </p:spTree>
    <p:extLst>
      <p:ext uri="{BB962C8B-B14F-4D97-AF65-F5344CB8AC3E}">
        <p14:creationId xmlns:p14="http://schemas.microsoft.com/office/powerpoint/2010/main" val="4231707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a:t>Key Characteristics of RowPress </a:t>
            </a:r>
            <a:endParaRPr lang="en-CH"/>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18</a:t>
            </a:fld>
            <a:endParaRPr lang="en-CH"/>
          </a:p>
        </p:txBody>
      </p:sp>
      <p:sp>
        <p:nvSpPr>
          <p:cNvPr id="3" name="Content Placeholder 2">
            <a:extLst>
              <a:ext uri="{FF2B5EF4-FFF2-40B4-BE49-F238E27FC236}">
                <a16:creationId xmlns:a16="http://schemas.microsoft.com/office/drawing/2014/main" id="{D82DAA74-29A5-A3B3-2BAA-7F7669A9D592}"/>
              </a:ext>
            </a:extLst>
          </p:cNvPr>
          <p:cNvSpPr>
            <a:spLocks noGrp="1"/>
          </p:cNvSpPr>
          <p:nvPr>
            <p:ph idx="1"/>
          </p:nvPr>
        </p:nvSpPr>
        <p:spPr>
          <a:xfrm>
            <a:off x="161802" y="855618"/>
            <a:ext cx="8863692" cy="5613347"/>
          </a:xfrm>
        </p:spPr>
        <p:txBody>
          <a:bodyPr>
            <a:normAutofit/>
          </a:bodyPr>
          <a:lstStyle/>
          <a:p>
            <a:pPr marL="0" indent="0">
              <a:spcAft>
                <a:spcPts val="600"/>
              </a:spcAft>
              <a:buNone/>
            </a:pPr>
            <a:r>
              <a:rPr lang="en-GB" sz="2800" b="1" dirty="0"/>
              <a:t>Amplifying read disturbance in DRAM</a:t>
            </a:r>
          </a:p>
          <a:p>
            <a:pPr>
              <a:spcAft>
                <a:spcPts val="600"/>
              </a:spcAft>
            </a:pPr>
            <a:r>
              <a:rPr lang="en-GB" dirty="0"/>
              <a:t>Reduces the minimum number of row activations needed to induce a bitflip (</a:t>
            </a:r>
            <a:r>
              <a:rPr lang="en-GB" b="1" dirty="0" err="1"/>
              <a:t>AC</a:t>
            </a:r>
            <a:r>
              <a:rPr lang="en-GB" sz="2000" b="1" dirty="0" err="1"/>
              <a:t>min</a:t>
            </a:r>
            <a:r>
              <a:rPr lang="en-GB" dirty="0"/>
              <a:t>) by </a:t>
            </a:r>
            <a:r>
              <a:rPr lang="en-GB" b="1" dirty="0">
                <a:solidFill>
                  <a:srgbClr val="C00000"/>
                </a:solidFill>
              </a:rPr>
              <a:t>1-2 orders of magnitude</a:t>
            </a:r>
          </a:p>
          <a:p>
            <a:pPr>
              <a:spcAft>
                <a:spcPts val="600"/>
              </a:spcAft>
            </a:pPr>
            <a:r>
              <a:rPr lang="en-GB" dirty="0"/>
              <a:t>In extreme cases, activating a row </a:t>
            </a:r>
            <a:r>
              <a:rPr lang="en-GB" b="1" dirty="0">
                <a:solidFill>
                  <a:srgbClr val="C00000"/>
                </a:solidFill>
              </a:rPr>
              <a:t>only once</a:t>
            </a:r>
            <a:r>
              <a:rPr lang="en-GB" dirty="0"/>
              <a:t> induces bitflips</a:t>
            </a:r>
          </a:p>
          <a:p>
            <a:pPr>
              <a:spcAft>
                <a:spcPts val="600"/>
              </a:spcAft>
            </a:pPr>
            <a:r>
              <a:rPr lang="en-GB" dirty="0"/>
              <a:t>Gets worse as </a:t>
            </a:r>
            <a:r>
              <a:rPr lang="en-GB" b="1" dirty="0">
                <a:solidFill>
                  <a:schemeClr val="accent2"/>
                </a:solidFill>
              </a:rPr>
              <a:t>temperature increases</a:t>
            </a:r>
            <a:endParaRPr lang="en-GB" sz="2800" dirty="0"/>
          </a:p>
          <a:p>
            <a:pPr marL="0" indent="0">
              <a:spcBef>
                <a:spcPts val="4200"/>
              </a:spcBef>
              <a:buNone/>
            </a:pPr>
            <a:r>
              <a:rPr lang="en-GB" sz="2800" b="1" dirty="0"/>
              <a:t>Different from </a:t>
            </a:r>
            <a:r>
              <a:rPr lang="en-GB" sz="2800" b="1" dirty="0" err="1"/>
              <a:t>RowHammer</a:t>
            </a:r>
            <a:endParaRPr lang="en-GB" sz="2800" b="1" dirty="0"/>
          </a:p>
          <a:p>
            <a:pPr>
              <a:spcAft>
                <a:spcPts val="600"/>
              </a:spcAft>
            </a:pPr>
            <a:r>
              <a:rPr lang="en-GB" dirty="0"/>
              <a:t>Affects a </a:t>
            </a:r>
            <a:r>
              <a:rPr lang="en-GB" b="1" dirty="0">
                <a:solidFill>
                  <a:schemeClr val="accent1"/>
                </a:solidFill>
              </a:rPr>
              <a:t>different set of cells</a:t>
            </a:r>
            <a:r>
              <a:rPr lang="en-GB" dirty="0"/>
              <a:t> compared to </a:t>
            </a:r>
            <a:r>
              <a:rPr lang="en-GB" dirty="0" err="1"/>
              <a:t>RowHammer</a:t>
            </a:r>
            <a:r>
              <a:rPr lang="en-GB" dirty="0"/>
              <a:t> and retention failures</a:t>
            </a:r>
          </a:p>
          <a:p>
            <a:pPr>
              <a:buClr>
                <a:schemeClr val="tx1"/>
              </a:buClr>
            </a:pPr>
            <a:r>
              <a:rPr lang="en-GB" b="1" dirty="0">
                <a:solidFill>
                  <a:schemeClr val="accent1"/>
                </a:solidFill>
              </a:rPr>
              <a:t>Behaves differently</a:t>
            </a:r>
            <a:r>
              <a:rPr lang="en-GB" dirty="0"/>
              <a:t> as access pattern or temperature changes compared to </a:t>
            </a:r>
            <a:r>
              <a:rPr lang="en-GB" dirty="0" err="1"/>
              <a:t>RowHammer</a:t>
            </a:r>
            <a:endParaRPr lang="en-GB" dirty="0"/>
          </a:p>
        </p:txBody>
      </p:sp>
    </p:spTree>
    <p:extLst>
      <p:ext uri="{BB962C8B-B14F-4D97-AF65-F5344CB8AC3E}">
        <p14:creationId xmlns:p14="http://schemas.microsoft.com/office/powerpoint/2010/main" val="1360648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a:t>Key Characteristics of RowPress </a:t>
            </a:r>
            <a:endParaRPr lang="en-CH"/>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19</a:t>
            </a:fld>
            <a:endParaRPr lang="en-CH"/>
          </a:p>
        </p:txBody>
      </p:sp>
      <p:sp>
        <p:nvSpPr>
          <p:cNvPr id="3" name="Content Placeholder 2">
            <a:extLst>
              <a:ext uri="{FF2B5EF4-FFF2-40B4-BE49-F238E27FC236}">
                <a16:creationId xmlns:a16="http://schemas.microsoft.com/office/drawing/2014/main" id="{D82DAA74-29A5-A3B3-2BAA-7F7669A9D592}"/>
              </a:ext>
            </a:extLst>
          </p:cNvPr>
          <p:cNvSpPr>
            <a:spLocks noGrp="1"/>
          </p:cNvSpPr>
          <p:nvPr>
            <p:ph idx="1"/>
          </p:nvPr>
        </p:nvSpPr>
        <p:spPr>
          <a:xfrm>
            <a:off x="161802" y="855618"/>
            <a:ext cx="8863692" cy="5613347"/>
          </a:xfrm>
        </p:spPr>
        <p:txBody>
          <a:bodyPr vert="horz" lIns="91440" tIns="45720" rIns="91440" bIns="45720" rtlCol="0" anchor="t">
            <a:normAutofit/>
          </a:bodyPr>
          <a:lstStyle/>
          <a:p>
            <a:pPr marL="0" indent="0">
              <a:spcAft>
                <a:spcPts val="600"/>
              </a:spcAft>
              <a:buNone/>
            </a:pPr>
            <a:r>
              <a:rPr lang="en-GB" sz="2800" b="1" dirty="0">
                <a:latin typeface="Cambria"/>
                <a:ea typeface="Cambria"/>
              </a:rPr>
              <a:t>Amplifying read disturbance in DRAM</a:t>
            </a:r>
          </a:p>
          <a:p>
            <a:pPr>
              <a:spcAft>
                <a:spcPts val="600"/>
              </a:spcAft>
            </a:pPr>
            <a:r>
              <a:rPr lang="en-GB" dirty="0">
                <a:latin typeface="Cambria"/>
                <a:ea typeface="Cambria"/>
              </a:rPr>
              <a:t>Reduces the minimum number of row activations needed to induce a bitflip (</a:t>
            </a:r>
            <a:r>
              <a:rPr lang="en-GB" b="1" dirty="0" err="1">
                <a:latin typeface="Cambria"/>
                <a:ea typeface="Cambria"/>
              </a:rPr>
              <a:t>AC</a:t>
            </a:r>
            <a:r>
              <a:rPr lang="en-GB" sz="2000" b="1" dirty="0" err="1">
                <a:latin typeface="Cambria"/>
                <a:ea typeface="Cambria"/>
              </a:rPr>
              <a:t>min</a:t>
            </a:r>
            <a:r>
              <a:rPr lang="en-GB" dirty="0">
                <a:latin typeface="Cambria"/>
                <a:ea typeface="Cambria"/>
              </a:rPr>
              <a:t>) by </a:t>
            </a:r>
            <a:r>
              <a:rPr lang="en-GB" b="1" dirty="0">
                <a:solidFill>
                  <a:srgbClr val="C00000"/>
                </a:solidFill>
                <a:latin typeface="Cambria"/>
                <a:ea typeface="Cambria"/>
              </a:rPr>
              <a:t>1-2 orders of magnitude</a:t>
            </a:r>
          </a:p>
          <a:p>
            <a:pPr>
              <a:spcAft>
                <a:spcPts val="600"/>
              </a:spcAft>
            </a:pPr>
            <a:r>
              <a:rPr lang="en-GB" dirty="0">
                <a:latin typeface="Cambria"/>
                <a:ea typeface="Cambria"/>
              </a:rPr>
              <a:t>In extreme cases, activating a row </a:t>
            </a:r>
            <a:r>
              <a:rPr lang="en-GB" b="1" dirty="0">
                <a:solidFill>
                  <a:srgbClr val="C00000"/>
                </a:solidFill>
                <a:latin typeface="Cambria"/>
                <a:ea typeface="Cambria"/>
              </a:rPr>
              <a:t>only once</a:t>
            </a:r>
            <a:r>
              <a:rPr lang="en-GB" dirty="0">
                <a:latin typeface="Cambria"/>
                <a:ea typeface="Cambria"/>
              </a:rPr>
              <a:t> induces bitflips</a:t>
            </a:r>
          </a:p>
          <a:p>
            <a:pPr>
              <a:spcAft>
                <a:spcPts val="600"/>
              </a:spcAft>
            </a:pPr>
            <a:r>
              <a:rPr lang="en-GB" dirty="0">
                <a:latin typeface="Cambria"/>
                <a:ea typeface="Cambria"/>
              </a:rPr>
              <a:t>Gets worse as </a:t>
            </a:r>
            <a:r>
              <a:rPr lang="en-GB" b="1" dirty="0">
                <a:solidFill>
                  <a:schemeClr val="accent2"/>
                </a:solidFill>
                <a:latin typeface="Cambria"/>
                <a:ea typeface="Cambria"/>
              </a:rPr>
              <a:t>temperature increases</a:t>
            </a:r>
            <a:endParaRPr lang="en-GB" sz="2800" dirty="0">
              <a:solidFill>
                <a:schemeClr val="accent2"/>
              </a:solidFill>
              <a:latin typeface="Cambria"/>
              <a:ea typeface="Cambria"/>
            </a:endParaRPr>
          </a:p>
          <a:p>
            <a:pPr marL="0" indent="0">
              <a:spcBef>
                <a:spcPts val="4200"/>
              </a:spcBef>
              <a:buNone/>
            </a:pPr>
            <a:r>
              <a:rPr lang="en-GB" sz="2800" b="1" dirty="0">
                <a:solidFill>
                  <a:schemeClr val="bg1">
                    <a:lumMod val="75000"/>
                  </a:schemeClr>
                </a:solidFill>
                <a:latin typeface="Cambria"/>
                <a:ea typeface="Cambria"/>
              </a:rPr>
              <a:t>Different from </a:t>
            </a:r>
            <a:r>
              <a:rPr lang="en-GB" sz="2800" b="1" dirty="0" err="1">
                <a:solidFill>
                  <a:schemeClr val="bg1">
                    <a:lumMod val="75000"/>
                  </a:schemeClr>
                </a:solidFill>
                <a:latin typeface="Cambria"/>
                <a:ea typeface="Cambria"/>
              </a:rPr>
              <a:t>RowHammer</a:t>
            </a:r>
            <a:endParaRPr lang="en-GB" sz="2800" b="1" dirty="0">
              <a:solidFill>
                <a:schemeClr val="bg1">
                  <a:lumMod val="75000"/>
                </a:schemeClr>
              </a:solidFill>
              <a:latin typeface="Cambria"/>
              <a:ea typeface="Cambria"/>
            </a:endParaRPr>
          </a:p>
          <a:p>
            <a:pPr>
              <a:spcAft>
                <a:spcPts val="600"/>
              </a:spcAft>
            </a:pPr>
            <a:r>
              <a:rPr lang="en-GB" dirty="0">
                <a:solidFill>
                  <a:schemeClr val="bg1">
                    <a:lumMod val="75000"/>
                  </a:schemeClr>
                </a:solidFill>
                <a:latin typeface="Cambria"/>
                <a:ea typeface="Cambria"/>
              </a:rPr>
              <a:t>Affects a </a:t>
            </a:r>
            <a:r>
              <a:rPr lang="en-GB" b="1" dirty="0">
                <a:solidFill>
                  <a:schemeClr val="bg1">
                    <a:lumMod val="75000"/>
                  </a:schemeClr>
                </a:solidFill>
                <a:latin typeface="Cambria"/>
                <a:ea typeface="Cambria"/>
              </a:rPr>
              <a:t>different set of cells</a:t>
            </a:r>
            <a:r>
              <a:rPr lang="en-GB" dirty="0">
                <a:solidFill>
                  <a:schemeClr val="bg1">
                    <a:lumMod val="75000"/>
                  </a:schemeClr>
                </a:solidFill>
                <a:latin typeface="Cambria"/>
                <a:ea typeface="Cambria"/>
              </a:rPr>
              <a:t> compared to </a:t>
            </a:r>
            <a:r>
              <a:rPr lang="en-GB" dirty="0" err="1">
                <a:solidFill>
                  <a:schemeClr val="bg1">
                    <a:lumMod val="75000"/>
                  </a:schemeClr>
                </a:solidFill>
                <a:latin typeface="Cambria"/>
                <a:ea typeface="Cambria"/>
              </a:rPr>
              <a:t>RowHammer</a:t>
            </a:r>
            <a:r>
              <a:rPr lang="en-GB" dirty="0">
                <a:solidFill>
                  <a:schemeClr val="bg1">
                    <a:lumMod val="75000"/>
                  </a:schemeClr>
                </a:solidFill>
                <a:latin typeface="Cambria"/>
                <a:ea typeface="Cambria"/>
              </a:rPr>
              <a:t> and retention failures</a:t>
            </a:r>
          </a:p>
          <a:p>
            <a:pPr>
              <a:buFont typeface="Arial"/>
            </a:pPr>
            <a:r>
              <a:rPr lang="en-US" b="1" dirty="0">
                <a:solidFill>
                  <a:schemeClr val="bg1">
                    <a:lumMod val="75000"/>
                  </a:schemeClr>
                </a:solidFill>
                <a:latin typeface="Cambria"/>
                <a:ea typeface="Cambria"/>
              </a:rPr>
              <a:t>Behaves differently </a:t>
            </a:r>
            <a:r>
              <a:rPr lang="en-US" dirty="0">
                <a:solidFill>
                  <a:schemeClr val="bg1">
                    <a:lumMod val="75000"/>
                  </a:schemeClr>
                </a:solidFill>
                <a:latin typeface="Cambria"/>
                <a:ea typeface="Cambria"/>
              </a:rPr>
              <a:t>as access pattern or temperature changes compared to </a:t>
            </a:r>
            <a:r>
              <a:rPr lang="en-US" dirty="0" err="1">
                <a:solidFill>
                  <a:schemeClr val="bg1">
                    <a:lumMod val="75000"/>
                  </a:schemeClr>
                </a:solidFill>
                <a:latin typeface="Cambria"/>
                <a:ea typeface="Cambria"/>
              </a:rPr>
              <a:t>RowHammer</a:t>
            </a:r>
            <a:endParaRPr lang="en-US" dirty="0">
              <a:solidFill>
                <a:schemeClr val="bg1">
                  <a:lumMod val="75000"/>
                </a:schemeClr>
              </a:solidFill>
              <a:latin typeface="Cambria"/>
              <a:ea typeface="Cambria"/>
            </a:endParaRPr>
          </a:p>
          <a:p>
            <a:pPr marL="0" indent="0">
              <a:spcAft>
                <a:spcPts val="600"/>
              </a:spcAft>
              <a:buNone/>
            </a:pPr>
            <a:endParaRPr lang="en-GB" dirty="0">
              <a:solidFill>
                <a:schemeClr val="bg1">
                  <a:lumMod val="75000"/>
                </a:schemeClr>
              </a:solidFill>
              <a:latin typeface="Cambria"/>
              <a:ea typeface="Cambria"/>
            </a:endParaRPr>
          </a:p>
        </p:txBody>
      </p:sp>
    </p:spTree>
    <p:extLst>
      <p:ext uri="{BB962C8B-B14F-4D97-AF65-F5344CB8AC3E}">
        <p14:creationId xmlns:p14="http://schemas.microsoft.com/office/powerpoint/2010/main" val="7119724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a:latin typeface="Cambria"/>
                <a:ea typeface="Cambria"/>
              </a:rPr>
              <a:t>High-Level Summary</a:t>
            </a:r>
          </a:p>
        </p:txBody>
      </p:sp>
      <p:sp>
        <p:nvSpPr>
          <p:cNvPr id="12" name="Slide Number Placeholder 11">
            <a:extLst>
              <a:ext uri="{FF2B5EF4-FFF2-40B4-BE49-F238E27FC236}">
                <a16:creationId xmlns:a16="http://schemas.microsoft.com/office/drawing/2014/main" id="{F55070DB-D468-A093-BD05-2A055988E436}"/>
              </a:ext>
            </a:extLst>
          </p:cNvPr>
          <p:cNvSpPr>
            <a:spLocks noGrp="1"/>
          </p:cNvSpPr>
          <p:nvPr>
            <p:ph type="sldNum" sz="quarter" idx="12"/>
          </p:nvPr>
        </p:nvSpPr>
        <p:spPr/>
        <p:txBody>
          <a:bodyPr/>
          <a:lstStyle/>
          <a:p>
            <a:fld id="{7E31B401-36E9-4C00-B8DC-84A96D356336}" type="slidenum">
              <a:rPr lang="en-CH" smtClean="0"/>
              <a:pPr/>
              <a:t>2</a:t>
            </a:fld>
            <a:endParaRPr lang="en-CH"/>
          </a:p>
        </p:txBody>
      </p:sp>
      <p:sp>
        <p:nvSpPr>
          <p:cNvPr id="3" name="Content Placeholder 2">
            <a:extLst>
              <a:ext uri="{FF2B5EF4-FFF2-40B4-BE49-F238E27FC236}">
                <a16:creationId xmlns:a16="http://schemas.microsoft.com/office/drawing/2014/main" id="{E8B07B1F-4968-7884-ADF3-9BFCA22F32EF}"/>
              </a:ext>
            </a:extLst>
          </p:cNvPr>
          <p:cNvSpPr>
            <a:spLocks noGrp="1"/>
          </p:cNvSpPr>
          <p:nvPr>
            <p:ph idx="1"/>
          </p:nvPr>
        </p:nvSpPr>
        <p:spPr>
          <a:xfrm>
            <a:off x="140154" y="975438"/>
            <a:ext cx="8863692" cy="5427025"/>
          </a:xfrm>
        </p:spPr>
        <p:txBody>
          <a:bodyPr>
            <a:normAutofit/>
          </a:bodyPr>
          <a:lstStyle/>
          <a:p>
            <a:pPr>
              <a:spcBef>
                <a:spcPts val="2400"/>
              </a:spcBef>
              <a:spcAft>
                <a:spcPts val="2400"/>
              </a:spcAft>
            </a:pPr>
            <a:r>
              <a:rPr lang="en-GB" sz="2800">
                <a:latin typeface="Cambria" panose="02040503050406030204" pitchFamily="18" charset="0"/>
                <a:ea typeface="Cambria" panose="02040503050406030204" pitchFamily="18" charset="0"/>
              </a:rPr>
              <a:t>We demonstrate and </a:t>
            </a:r>
            <a:r>
              <a:rPr lang="en-GB" sz="2800" err="1">
                <a:latin typeface="Cambria" panose="02040503050406030204" pitchFamily="18" charset="0"/>
                <a:ea typeface="Cambria" panose="02040503050406030204" pitchFamily="18" charset="0"/>
              </a:rPr>
              <a:t>analyze</a:t>
            </a:r>
            <a:r>
              <a:rPr lang="en-GB" sz="2800">
                <a:latin typeface="Cambria" panose="02040503050406030204" pitchFamily="18" charset="0"/>
                <a:ea typeface="Cambria" panose="02040503050406030204" pitchFamily="18" charset="0"/>
              </a:rPr>
              <a:t> </a:t>
            </a:r>
            <a:r>
              <a:rPr lang="en-GB" sz="2800" b="1">
                <a:solidFill>
                  <a:srgbClr val="C00000"/>
                </a:solidFill>
                <a:latin typeface="Cambria" panose="02040503050406030204" pitchFamily="18" charset="0"/>
                <a:ea typeface="Cambria" panose="02040503050406030204" pitchFamily="18" charset="0"/>
              </a:rPr>
              <a:t>RowPress,</a:t>
            </a:r>
            <a:r>
              <a:rPr lang="en-GB" sz="2800">
                <a:latin typeface="Cambria" panose="02040503050406030204" pitchFamily="18" charset="0"/>
                <a:ea typeface="Cambria" panose="02040503050406030204" pitchFamily="18" charset="0"/>
              </a:rPr>
              <a:t> </a:t>
            </a:r>
            <a:r>
              <a:rPr lang="en-GB" sz="2800" b="1">
                <a:solidFill>
                  <a:srgbClr val="C00000"/>
                </a:solidFill>
                <a:latin typeface="Cambria" panose="02040503050406030204" pitchFamily="18" charset="0"/>
                <a:ea typeface="Cambria" panose="02040503050406030204" pitchFamily="18" charset="0"/>
              </a:rPr>
              <a:t>a new </a:t>
            </a:r>
            <a:br>
              <a:rPr lang="en-GB" sz="2800" b="1">
                <a:solidFill>
                  <a:srgbClr val="C00000"/>
                </a:solidFill>
                <a:latin typeface="Cambria" panose="02040503050406030204" pitchFamily="18" charset="0"/>
                <a:ea typeface="Cambria" panose="02040503050406030204" pitchFamily="18" charset="0"/>
              </a:rPr>
            </a:br>
            <a:r>
              <a:rPr lang="en-GB" sz="2800" b="1">
                <a:solidFill>
                  <a:srgbClr val="C00000"/>
                </a:solidFill>
                <a:latin typeface="Cambria" panose="02040503050406030204" pitchFamily="18" charset="0"/>
                <a:ea typeface="Cambria" panose="02040503050406030204" pitchFamily="18" charset="0"/>
              </a:rPr>
              <a:t>read disturbance phenomenon</a:t>
            </a:r>
            <a:r>
              <a:rPr lang="en-GB" sz="2800">
                <a:latin typeface="Cambria" panose="02040503050406030204" pitchFamily="18" charset="0"/>
                <a:ea typeface="Cambria" panose="02040503050406030204" pitchFamily="18" charset="0"/>
              </a:rPr>
              <a:t> that causes bitflips </a:t>
            </a:r>
            <a:br>
              <a:rPr lang="en-GB" sz="2800">
                <a:latin typeface="Cambria" panose="02040503050406030204" pitchFamily="18" charset="0"/>
                <a:ea typeface="Cambria" panose="02040503050406030204" pitchFamily="18" charset="0"/>
              </a:rPr>
            </a:br>
            <a:r>
              <a:rPr lang="en-GB" sz="2800">
                <a:latin typeface="Cambria" panose="02040503050406030204" pitchFamily="18" charset="0"/>
                <a:ea typeface="Cambria" panose="02040503050406030204" pitchFamily="18" charset="0"/>
              </a:rPr>
              <a:t>in real DRAM chips</a:t>
            </a:r>
          </a:p>
          <a:p>
            <a:pPr>
              <a:spcBef>
                <a:spcPts val="2400"/>
              </a:spcBef>
              <a:spcAft>
                <a:spcPts val="2400"/>
              </a:spcAft>
            </a:pPr>
            <a:r>
              <a:rPr lang="en-GB" sz="2800">
                <a:latin typeface="Cambria" panose="02040503050406030204" pitchFamily="18" charset="0"/>
                <a:ea typeface="Cambria" panose="02040503050406030204" pitchFamily="18" charset="0"/>
              </a:rPr>
              <a:t>We show that RowPress is </a:t>
            </a:r>
            <a:r>
              <a:rPr lang="en-GB" sz="2800" b="1">
                <a:solidFill>
                  <a:schemeClr val="accent1"/>
                </a:solidFill>
                <a:latin typeface="Cambria" panose="02040503050406030204" pitchFamily="18" charset="0"/>
                <a:ea typeface="Cambria" panose="02040503050406030204" pitchFamily="18" charset="0"/>
              </a:rPr>
              <a:t>different from the RowHammer vulnerability</a:t>
            </a:r>
          </a:p>
          <a:p>
            <a:pPr>
              <a:spcBef>
                <a:spcPts val="2400"/>
              </a:spcBef>
              <a:spcAft>
                <a:spcPts val="2400"/>
              </a:spcAft>
            </a:pPr>
            <a:r>
              <a:rPr lang="en-GB" sz="2800">
                <a:latin typeface="Cambria" panose="02040503050406030204" pitchFamily="18" charset="0"/>
                <a:ea typeface="Cambria" panose="02040503050406030204" pitchFamily="18" charset="0"/>
              </a:rPr>
              <a:t>We demonstrate RowPress </a:t>
            </a:r>
            <a:r>
              <a:rPr lang="en-GB" sz="2800" b="1">
                <a:solidFill>
                  <a:srgbClr val="7030A0"/>
                </a:solidFill>
                <a:latin typeface="Cambria" panose="02040503050406030204" pitchFamily="18" charset="0"/>
                <a:ea typeface="Cambria" panose="02040503050406030204" pitchFamily="18" charset="0"/>
              </a:rPr>
              <a:t>using a user-level program</a:t>
            </a:r>
            <a:r>
              <a:rPr lang="en-GB" sz="2800">
                <a:latin typeface="Cambria" panose="02040503050406030204" pitchFamily="18" charset="0"/>
                <a:ea typeface="Cambria" panose="02040503050406030204" pitchFamily="18" charset="0"/>
              </a:rPr>
              <a:t> on a real Intel system with real DRAM chips</a:t>
            </a:r>
          </a:p>
          <a:p>
            <a:pPr>
              <a:spcBef>
                <a:spcPts val="2400"/>
              </a:spcBef>
              <a:spcAft>
                <a:spcPts val="2400"/>
              </a:spcAft>
            </a:pPr>
            <a:r>
              <a:rPr lang="en-GB" sz="2800">
                <a:latin typeface="Cambria" panose="02040503050406030204" pitchFamily="18" charset="0"/>
                <a:ea typeface="Cambria" panose="02040503050406030204" pitchFamily="18" charset="0"/>
              </a:rPr>
              <a:t>We provide </a:t>
            </a:r>
            <a:r>
              <a:rPr lang="en-GB" sz="2800" b="1">
                <a:solidFill>
                  <a:schemeClr val="accent6">
                    <a:lumMod val="75000"/>
                  </a:schemeClr>
                </a:solidFill>
                <a:latin typeface="Cambria" panose="02040503050406030204" pitchFamily="18" charset="0"/>
                <a:ea typeface="Cambria" panose="02040503050406030204" pitchFamily="18" charset="0"/>
              </a:rPr>
              <a:t>effective solutions</a:t>
            </a:r>
            <a:r>
              <a:rPr lang="en-GB" sz="2800">
                <a:solidFill>
                  <a:srgbClr val="7030A0"/>
                </a:solidFill>
                <a:latin typeface="Cambria" panose="02040503050406030204" pitchFamily="18" charset="0"/>
                <a:ea typeface="Cambria" panose="02040503050406030204" pitchFamily="18" charset="0"/>
              </a:rPr>
              <a:t> </a:t>
            </a:r>
            <a:r>
              <a:rPr lang="en-GB" sz="2800">
                <a:latin typeface="Cambria" panose="02040503050406030204" pitchFamily="18" charset="0"/>
                <a:ea typeface="Cambria" panose="02040503050406030204" pitchFamily="18" charset="0"/>
              </a:rPr>
              <a:t>to RowPress</a:t>
            </a:r>
            <a:endParaRPr lang="en-GB" sz="2800"/>
          </a:p>
        </p:txBody>
      </p:sp>
    </p:spTree>
    <p:extLst>
      <p:ext uri="{BB962C8B-B14F-4D97-AF65-F5344CB8AC3E}">
        <p14:creationId xmlns:p14="http://schemas.microsoft.com/office/powerpoint/2010/main" val="105085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GB" sz="3200">
                <a:latin typeface="Cambria"/>
                <a:ea typeface="Cambria"/>
              </a:rPr>
              <a:t>Amplifying Read Disturbance (I)</a:t>
            </a:r>
            <a:endParaRPr lang="en-US"/>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20</a:t>
            </a:fld>
            <a:endParaRPr lang="en-CH"/>
          </a:p>
        </p:txBody>
      </p:sp>
      <p:pic>
        <p:nvPicPr>
          <p:cNvPr id="8" name="Picture 7">
            <a:extLst>
              <a:ext uri="{FF2B5EF4-FFF2-40B4-BE49-F238E27FC236}">
                <a16:creationId xmlns:a16="http://schemas.microsoft.com/office/drawing/2014/main" id="{1C2135BD-96E4-150E-FD59-840A8C8D1D2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86880" y="2304911"/>
            <a:ext cx="4910971" cy="4081139"/>
          </a:xfrm>
          <a:prstGeom prst="rect">
            <a:avLst/>
          </a:prstGeom>
        </p:spPr>
      </p:pic>
      <p:grpSp>
        <p:nvGrpSpPr>
          <p:cNvPr id="12" name="Group 11">
            <a:extLst>
              <a:ext uri="{FF2B5EF4-FFF2-40B4-BE49-F238E27FC236}">
                <a16:creationId xmlns:a16="http://schemas.microsoft.com/office/drawing/2014/main" id="{90BEFF33-C821-4A7E-6084-F122676DCA2B}"/>
              </a:ext>
            </a:extLst>
          </p:cNvPr>
          <p:cNvGrpSpPr/>
          <p:nvPr/>
        </p:nvGrpSpPr>
        <p:grpSpPr>
          <a:xfrm>
            <a:off x="2139927" y="1913361"/>
            <a:ext cx="1635685" cy="3355814"/>
            <a:chOff x="2211107" y="1603048"/>
            <a:chExt cx="1635685" cy="3355814"/>
          </a:xfrm>
        </p:grpSpPr>
        <p:cxnSp>
          <p:nvCxnSpPr>
            <p:cNvPr id="14" name="Straight Connector 13">
              <a:extLst>
                <a:ext uri="{FF2B5EF4-FFF2-40B4-BE49-F238E27FC236}">
                  <a16:creationId xmlns:a16="http://schemas.microsoft.com/office/drawing/2014/main" id="{6B4D0920-B827-C6B8-CDFB-7FF0D8555B86}"/>
                </a:ext>
              </a:extLst>
            </p:cNvPr>
            <p:cNvCxnSpPr>
              <a:cxnSpLocks/>
            </p:cNvCxnSpPr>
            <p:nvPr/>
          </p:nvCxnSpPr>
          <p:spPr>
            <a:xfrm flipV="1">
              <a:off x="2993780" y="1994598"/>
              <a:ext cx="0" cy="2964264"/>
            </a:xfrm>
            <a:prstGeom prst="line">
              <a:avLst/>
            </a:prstGeom>
            <a:ln w="38100">
              <a:solidFill>
                <a:srgbClr val="1C4587"/>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BA815F3-F015-571F-9E62-B2CD10106405}"/>
                </a:ext>
              </a:extLst>
            </p:cNvPr>
            <p:cNvSpPr txBox="1"/>
            <p:nvPr/>
          </p:nvSpPr>
          <p:spPr>
            <a:xfrm>
              <a:off x="2211107" y="1603048"/>
              <a:ext cx="1635685" cy="369332"/>
            </a:xfrm>
            <a:prstGeom prst="rect">
              <a:avLst/>
            </a:prstGeom>
            <a:noFill/>
          </p:spPr>
          <p:txBody>
            <a:bodyPr wrap="square" rtlCol="0">
              <a:spAutoFit/>
            </a:bodyPr>
            <a:lstStyle/>
            <a:p>
              <a:pPr algn="ctr"/>
              <a:r>
                <a:rPr lang="en-US" err="1">
                  <a:solidFill>
                    <a:srgbClr val="1C4587"/>
                  </a:solidFill>
                  <a:latin typeface="Roboto Black" panose="02000000000000000000" pitchFamily="2" charset="0"/>
                  <a:ea typeface="Roboto Black" panose="02000000000000000000" pitchFamily="2" charset="0"/>
                </a:rPr>
                <a:t>RowHammer</a:t>
              </a:r>
              <a:endParaRPr lang="en-CH">
                <a:solidFill>
                  <a:srgbClr val="1C4587"/>
                </a:solidFill>
                <a:latin typeface="Roboto Black" panose="02000000000000000000" pitchFamily="2" charset="0"/>
                <a:ea typeface="Roboto Black" panose="02000000000000000000" pitchFamily="2" charset="0"/>
              </a:endParaRPr>
            </a:p>
          </p:txBody>
        </p:sp>
      </p:grpSp>
      <p:grpSp>
        <p:nvGrpSpPr>
          <p:cNvPr id="19" name="Group 18">
            <a:extLst>
              <a:ext uri="{FF2B5EF4-FFF2-40B4-BE49-F238E27FC236}">
                <a16:creationId xmlns:a16="http://schemas.microsoft.com/office/drawing/2014/main" id="{E2EBFD26-5034-202E-6032-853AF7413BB1}"/>
              </a:ext>
            </a:extLst>
          </p:cNvPr>
          <p:cNvGrpSpPr/>
          <p:nvPr/>
        </p:nvGrpSpPr>
        <p:grpSpPr>
          <a:xfrm>
            <a:off x="3704676" y="1911731"/>
            <a:ext cx="2520392" cy="412133"/>
            <a:chOff x="-2534172" y="3700761"/>
            <a:chExt cx="2520392" cy="412133"/>
          </a:xfrm>
        </p:grpSpPr>
        <p:cxnSp>
          <p:nvCxnSpPr>
            <p:cNvPr id="20" name="Straight Connector 19">
              <a:extLst>
                <a:ext uri="{FF2B5EF4-FFF2-40B4-BE49-F238E27FC236}">
                  <a16:creationId xmlns:a16="http://schemas.microsoft.com/office/drawing/2014/main" id="{F33422D7-15A6-896F-3688-EA9AC19DB068}"/>
                </a:ext>
              </a:extLst>
            </p:cNvPr>
            <p:cNvCxnSpPr>
              <a:cxnSpLocks/>
            </p:cNvCxnSpPr>
            <p:nvPr/>
          </p:nvCxnSpPr>
          <p:spPr>
            <a:xfrm>
              <a:off x="-2534172" y="4112894"/>
              <a:ext cx="2520392" cy="0"/>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DA59DC5-77F3-C59A-AEC1-BBA40DEF177C}"/>
                </a:ext>
              </a:extLst>
            </p:cNvPr>
            <p:cNvSpPr txBox="1"/>
            <p:nvPr/>
          </p:nvSpPr>
          <p:spPr>
            <a:xfrm>
              <a:off x="-2068065" y="3700761"/>
              <a:ext cx="1635685" cy="369332"/>
            </a:xfrm>
            <a:prstGeom prst="rect">
              <a:avLst/>
            </a:prstGeom>
            <a:noFill/>
          </p:spPr>
          <p:txBody>
            <a:bodyPr wrap="square" rtlCol="0">
              <a:spAutoFit/>
            </a:bodyPr>
            <a:lstStyle/>
            <a:p>
              <a:pPr algn="ctr"/>
              <a:r>
                <a:rPr lang="en-US" dirty="0">
                  <a:solidFill>
                    <a:srgbClr val="C00000"/>
                  </a:solidFill>
                  <a:latin typeface="Roboto Black" panose="02000000000000000000" pitchFamily="2" charset="0"/>
                  <a:ea typeface="Roboto Black" panose="02000000000000000000" pitchFamily="2" charset="0"/>
                </a:rPr>
                <a:t>RowPress</a:t>
              </a:r>
              <a:endParaRPr lang="en-CH" dirty="0">
                <a:solidFill>
                  <a:srgbClr val="C00000"/>
                </a:solidFill>
                <a:latin typeface="Roboto Black" panose="02000000000000000000" pitchFamily="2" charset="0"/>
                <a:ea typeface="Roboto Black" panose="02000000000000000000" pitchFamily="2" charset="0"/>
              </a:endParaRPr>
            </a:p>
          </p:txBody>
        </p:sp>
      </p:grpSp>
      <p:grpSp>
        <p:nvGrpSpPr>
          <p:cNvPr id="22" name="Group 21">
            <a:extLst>
              <a:ext uri="{FF2B5EF4-FFF2-40B4-BE49-F238E27FC236}">
                <a16:creationId xmlns:a16="http://schemas.microsoft.com/office/drawing/2014/main" id="{486BAF60-DA75-472B-84A7-E9157C83C7FC}"/>
              </a:ext>
            </a:extLst>
          </p:cNvPr>
          <p:cNvGrpSpPr/>
          <p:nvPr/>
        </p:nvGrpSpPr>
        <p:grpSpPr>
          <a:xfrm>
            <a:off x="2776403" y="4817485"/>
            <a:ext cx="5057168" cy="369332"/>
            <a:chOff x="2847583" y="4608398"/>
            <a:chExt cx="5057168" cy="369332"/>
          </a:xfrm>
        </p:grpSpPr>
        <p:cxnSp>
          <p:nvCxnSpPr>
            <p:cNvPr id="23" name="Straight Connector 22">
              <a:extLst>
                <a:ext uri="{FF2B5EF4-FFF2-40B4-BE49-F238E27FC236}">
                  <a16:creationId xmlns:a16="http://schemas.microsoft.com/office/drawing/2014/main" id="{339E5D8A-13FD-FFE2-2068-DCE42C4936F9}"/>
                </a:ext>
              </a:extLst>
            </p:cNvPr>
            <p:cNvCxnSpPr>
              <a:cxnSpLocks/>
            </p:cNvCxnSpPr>
            <p:nvPr/>
          </p:nvCxnSpPr>
          <p:spPr>
            <a:xfrm>
              <a:off x="2847583" y="4793064"/>
              <a:ext cx="3673797" cy="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0430D2D-AAD5-BF34-97CF-18DC7C135C23}"/>
                </a:ext>
              </a:extLst>
            </p:cNvPr>
            <p:cNvSpPr txBox="1"/>
            <p:nvPr/>
          </p:nvSpPr>
          <p:spPr>
            <a:xfrm>
              <a:off x="6525071" y="4608398"/>
              <a:ext cx="1379680" cy="369332"/>
            </a:xfrm>
            <a:prstGeom prst="rect">
              <a:avLst/>
            </a:prstGeom>
            <a:noFill/>
          </p:spPr>
          <p:txBody>
            <a:bodyPr wrap="square" rtlCol="0">
              <a:spAutoFit/>
            </a:bodyPr>
            <a:lstStyle/>
            <a:p>
              <a:pPr algn="ctr"/>
              <a:r>
                <a:rPr lang="en-US" err="1">
                  <a:solidFill>
                    <a:srgbClr val="C00000"/>
                  </a:solidFill>
                  <a:latin typeface="Roboto Black" panose="02000000000000000000" pitchFamily="2" charset="0"/>
                  <a:ea typeface="Roboto Black" panose="02000000000000000000" pitchFamily="2" charset="0"/>
                </a:rPr>
                <a:t>AC</a:t>
              </a:r>
              <a:r>
                <a:rPr lang="en-US" sz="1600" err="1">
                  <a:solidFill>
                    <a:srgbClr val="C00000"/>
                  </a:solidFill>
                  <a:latin typeface="Roboto Black" panose="02000000000000000000" pitchFamily="2" charset="0"/>
                  <a:ea typeface="Roboto Black" panose="02000000000000000000" pitchFamily="2" charset="0"/>
                </a:rPr>
                <a:t>min</a:t>
              </a:r>
              <a:r>
                <a:rPr lang="en-US">
                  <a:solidFill>
                    <a:srgbClr val="C00000"/>
                  </a:solidFill>
                  <a:latin typeface="Roboto Black" panose="02000000000000000000" pitchFamily="2" charset="0"/>
                  <a:ea typeface="Roboto Black" panose="02000000000000000000" pitchFamily="2" charset="0"/>
                </a:rPr>
                <a:t> = 1</a:t>
              </a:r>
              <a:endParaRPr lang="en-CH">
                <a:solidFill>
                  <a:srgbClr val="C00000"/>
                </a:solidFill>
                <a:latin typeface="Roboto Black" panose="02000000000000000000" pitchFamily="2" charset="0"/>
                <a:ea typeface="Roboto Black" panose="02000000000000000000" pitchFamily="2" charset="0"/>
              </a:endParaRPr>
            </a:p>
          </p:txBody>
        </p:sp>
      </p:grpSp>
      <p:sp>
        <p:nvSpPr>
          <p:cNvPr id="25" name="Content Placeholder 2">
            <a:extLst>
              <a:ext uri="{FF2B5EF4-FFF2-40B4-BE49-F238E27FC236}">
                <a16:creationId xmlns:a16="http://schemas.microsoft.com/office/drawing/2014/main" id="{A578C54C-07A6-2B2D-7A9F-4D5F31C1D215}"/>
              </a:ext>
            </a:extLst>
          </p:cNvPr>
          <p:cNvSpPr>
            <a:spLocks noGrp="1"/>
          </p:cNvSpPr>
          <p:nvPr>
            <p:ph idx="1"/>
          </p:nvPr>
        </p:nvSpPr>
        <p:spPr>
          <a:xfrm>
            <a:off x="228303" y="854506"/>
            <a:ext cx="8863692" cy="5427025"/>
          </a:xfrm>
        </p:spPr>
        <p:txBody>
          <a:bodyPr vert="horz" lIns="91440" tIns="45720" rIns="91440" bIns="45720" rtlCol="0" anchor="t">
            <a:normAutofit/>
          </a:bodyPr>
          <a:lstStyle/>
          <a:p>
            <a:pPr marL="0" indent="0">
              <a:buNone/>
            </a:pPr>
            <a:r>
              <a:rPr lang="en-GB" b="1" dirty="0">
                <a:latin typeface="Cambria"/>
                <a:ea typeface="Cambria"/>
              </a:rPr>
              <a:t>How</a:t>
            </a:r>
            <a:r>
              <a:rPr lang="en-GB" b="1" dirty="0">
                <a:solidFill>
                  <a:srgbClr val="000000"/>
                </a:solidFill>
                <a:latin typeface="Cambria"/>
                <a:ea typeface="Cambria"/>
              </a:rPr>
              <a:t> </a:t>
            </a:r>
            <a:r>
              <a:rPr lang="en-GB" b="1" dirty="0">
                <a:solidFill>
                  <a:srgbClr val="C00000"/>
                </a:solidFill>
                <a:latin typeface="Cambria"/>
                <a:ea typeface="Cambria"/>
              </a:rPr>
              <a:t>minimum activation count to induce a bitflip (</a:t>
            </a:r>
            <a:r>
              <a:rPr lang="en-GB" b="1" dirty="0" err="1">
                <a:solidFill>
                  <a:srgbClr val="C00000"/>
                </a:solidFill>
                <a:latin typeface="Cambria"/>
                <a:ea typeface="Cambria"/>
              </a:rPr>
              <a:t>AC</a:t>
            </a:r>
            <a:r>
              <a:rPr lang="en-GB" sz="1800" b="1" dirty="0" err="1">
                <a:solidFill>
                  <a:srgbClr val="C00000"/>
                </a:solidFill>
                <a:latin typeface="Cambria"/>
                <a:ea typeface="Cambria"/>
              </a:rPr>
              <a:t>min</a:t>
            </a:r>
            <a:r>
              <a:rPr lang="en-GB" b="1" dirty="0">
                <a:solidFill>
                  <a:srgbClr val="C00000"/>
                </a:solidFill>
                <a:latin typeface="Cambria"/>
                <a:ea typeface="Cambria"/>
              </a:rPr>
              <a:t>) </a:t>
            </a:r>
            <a:r>
              <a:rPr lang="en-GB" b="1" dirty="0">
                <a:latin typeface="Cambria"/>
                <a:ea typeface="Cambria"/>
              </a:rPr>
              <a:t>changes as </a:t>
            </a:r>
            <a:r>
              <a:rPr lang="en-GB" b="1" dirty="0">
                <a:solidFill>
                  <a:srgbClr val="C00000"/>
                </a:solidFill>
                <a:latin typeface="Cambria"/>
                <a:ea typeface="Cambria"/>
              </a:rPr>
              <a:t>aggressor row on time (</a:t>
            </a:r>
            <a:r>
              <a:rPr lang="en-GB" b="1" dirty="0" err="1">
                <a:solidFill>
                  <a:srgbClr val="C00000"/>
                </a:solidFill>
                <a:latin typeface="Cambria"/>
                <a:ea typeface="Cambria"/>
              </a:rPr>
              <a:t>tAggON</a:t>
            </a:r>
            <a:r>
              <a:rPr lang="en-GB" b="1" dirty="0">
                <a:solidFill>
                  <a:srgbClr val="C00000"/>
                </a:solidFill>
                <a:latin typeface="Cambria"/>
                <a:ea typeface="Cambria"/>
              </a:rPr>
              <a:t>) </a:t>
            </a:r>
            <a:r>
              <a:rPr lang="en-GB" b="1" dirty="0">
                <a:latin typeface="Cambria"/>
                <a:ea typeface="Cambria"/>
              </a:rPr>
              <a:t>increases</a:t>
            </a:r>
          </a:p>
        </p:txBody>
      </p:sp>
      <p:grpSp>
        <p:nvGrpSpPr>
          <p:cNvPr id="42" name="Group 41">
            <a:extLst>
              <a:ext uri="{FF2B5EF4-FFF2-40B4-BE49-F238E27FC236}">
                <a16:creationId xmlns:a16="http://schemas.microsoft.com/office/drawing/2014/main" id="{EFD1761F-4B91-9329-45CF-8CFA04A7A317}"/>
              </a:ext>
            </a:extLst>
          </p:cNvPr>
          <p:cNvGrpSpPr/>
          <p:nvPr/>
        </p:nvGrpSpPr>
        <p:grpSpPr>
          <a:xfrm>
            <a:off x="772896" y="2832087"/>
            <a:ext cx="2149704" cy="369332"/>
            <a:chOff x="772896" y="2575547"/>
            <a:chExt cx="2149704" cy="369332"/>
          </a:xfrm>
        </p:grpSpPr>
        <p:grpSp>
          <p:nvGrpSpPr>
            <p:cNvPr id="40" name="Group 39">
              <a:extLst>
                <a:ext uri="{FF2B5EF4-FFF2-40B4-BE49-F238E27FC236}">
                  <a16:creationId xmlns:a16="http://schemas.microsoft.com/office/drawing/2014/main" id="{E38B62B5-69EC-8147-E626-1A2D50AC254E}"/>
                </a:ext>
              </a:extLst>
            </p:cNvPr>
            <p:cNvGrpSpPr/>
            <p:nvPr/>
          </p:nvGrpSpPr>
          <p:grpSpPr>
            <a:xfrm>
              <a:off x="2025650" y="2584412"/>
              <a:ext cx="896950" cy="360467"/>
              <a:chOff x="2025650" y="2584412"/>
              <a:chExt cx="896950" cy="360467"/>
            </a:xfrm>
          </p:grpSpPr>
          <p:cxnSp>
            <p:nvCxnSpPr>
              <p:cNvPr id="27" name="Straight Arrow Connector 26">
                <a:extLst>
                  <a:ext uri="{FF2B5EF4-FFF2-40B4-BE49-F238E27FC236}">
                    <a16:creationId xmlns:a16="http://schemas.microsoft.com/office/drawing/2014/main" id="{2CD5CF18-805F-25D9-5D77-32002003E937}"/>
                  </a:ext>
                </a:extLst>
              </p:cNvPr>
              <p:cNvCxnSpPr>
                <a:cxnSpLocks/>
              </p:cNvCxnSpPr>
              <p:nvPr/>
            </p:nvCxnSpPr>
            <p:spPr>
              <a:xfrm>
                <a:off x="2139927" y="2584412"/>
                <a:ext cx="0" cy="360467"/>
              </a:xfrm>
              <a:prstGeom prst="straightConnector1">
                <a:avLst/>
              </a:prstGeom>
              <a:ln w="28575">
                <a:solidFill>
                  <a:srgbClr val="2CA02C"/>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D598217-4D6D-4C4E-B75C-A7FA45C55F3C}"/>
                  </a:ext>
                </a:extLst>
              </p:cNvPr>
              <p:cNvCxnSpPr>
                <a:cxnSpLocks/>
              </p:cNvCxnSpPr>
              <p:nvPr/>
            </p:nvCxnSpPr>
            <p:spPr>
              <a:xfrm flipH="1">
                <a:off x="2025650" y="2584412"/>
                <a:ext cx="896950" cy="0"/>
              </a:xfrm>
              <a:prstGeom prst="line">
                <a:avLst/>
              </a:prstGeom>
              <a:ln w="28575">
                <a:solidFill>
                  <a:srgbClr val="2CA02C"/>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99D2944-8698-4539-F139-A4C7FE3B7443}"/>
                  </a:ext>
                </a:extLst>
              </p:cNvPr>
              <p:cNvCxnSpPr>
                <a:cxnSpLocks/>
              </p:cNvCxnSpPr>
              <p:nvPr/>
            </p:nvCxnSpPr>
            <p:spPr>
              <a:xfrm flipH="1">
                <a:off x="2025650" y="2944879"/>
                <a:ext cx="896950" cy="0"/>
              </a:xfrm>
              <a:prstGeom prst="line">
                <a:avLst/>
              </a:prstGeom>
              <a:ln w="28575">
                <a:solidFill>
                  <a:srgbClr val="2CA02C"/>
                </a:solidFill>
                <a:prstDash val="dash"/>
              </a:ln>
            </p:spPr>
            <p:style>
              <a:lnRef idx="1">
                <a:schemeClr val="accent1"/>
              </a:lnRef>
              <a:fillRef idx="0">
                <a:schemeClr val="accent1"/>
              </a:fillRef>
              <a:effectRef idx="0">
                <a:schemeClr val="accent1"/>
              </a:effectRef>
              <a:fontRef idx="minor">
                <a:schemeClr val="tx1"/>
              </a:fontRef>
            </p:style>
          </p:cxnSp>
        </p:grpSp>
        <p:sp>
          <p:nvSpPr>
            <p:cNvPr id="41" name="TextBox 40">
              <a:extLst>
                <a:ext uri="{FF2B5EF4-FFF2-40B4-BE49-F238E27FC236}">
                  <a16:creationId xmlns:a16="http://schemas.microsoft.com/office/drawing/2014/main" id="{9E862C6F-A2C5-CB3B-1EAF-9152DA3109B7}"/>
                </a:ext>
              </a:extLst>
            </p:cNvPr>
            <p:cNvSpPr txBox="1"/>
            <p:nvPr/>
          </p:nvSpPr>
          <p:spPr>
            <a:xfrm>
              <a:off x="772896" y="2575547"/>
              <a:ext cx="1289928" cy="369332"/>
            </a:xfrm>
            <a:prstGeom prst="rect">
              <a:avLst/>
            </a:prstGeom>
            <a:noFill/>
          </p:spPr>
          <p:txBody>
            <a:bodyPr wrap="square" rtlCol="0">
              <a:spAutoFit/>
            </a:bodyPr>
            <a:lstStyle/>
            <a:p>
              <a:pPr algn="ctr"/>
              <a:r>
                <a:rPr lang="en-US" b="1">
                  <a:solidFill>
                    <a:srgbClr val="2CA02C"/>
                  </a:solidFill>
                </a:rPr>
                <a:t>[min, max]</a:t>
              </a:r>
              <a:endParaRPr lang="en-CH" b="1">
                <a:solidFill>
                  <a:srgbClr val="2CA02C"/>
                </a:solidFill>
              </a:endParaRPr>
            </a:p>
          </p:txBody>
        </p:sp>
      </p:grpSp>
      <p:grpSp>
        <p:nvGrpSpPr>
          <p:cNvPr id="6" name="Group 5">
            <a:extLst>
              <a:ext uri="{FF2B5EF4-FFF2-40B4-BE49-F238E27FC236}">
                <a16:creationId xmlns:a16="http://schemas.microsoft.com/office/drawing/2014/main" id="{F10D1B1A-84C2-BF83-A211-BD907B95DB68}"/>
              </a:ext>
            </a:extLst>
          </p:cNvPr>
          <p:cNvGrpSpPr/>
          <p:nvPr/>
        </p:nvGrpSpPr>
        <p:grpSpPr>
          <a:xfrm>
            <a:off x="3873654" y="2508529"/>
            <a:ext cx="1275874" cy="3362032"/>
            <a:chOff x="3873654" y="2318029"/>
            <a:chExt cx="1275874" cy="3362032"/>
          </a:xfrm>
        </p:grpSpPr>
        <p:grpSp>
          <p:nvGrpSpPr>
            <p:cNvPr id="9" name="Group 8">
              <a:extLst>
                <a:ext uri="{FF2B5EF4-FFF2-40B4-BE49-F238E27FC236}">
                  <a16:creationId xmlns:a16="http://schemas.microsoft.com/office/drawing/2014/main" id="{0F35CEAE-03C7-C844-DDF2-DFC73C0C07A8}"/>
                </a:ext>
              </a:extLst>
            </p:cNvPr>
            <p:cNvGrpSpPr/>
            <p:nvPr/>
          </p:nvGrpSpPr>
          <p:grpSpPr>
            <a:xfrm>
              <a:off x="3873654" y="2318029"/>
              <a:ext cx="924313" cy="1065908"/>
              <a:chOff x="4099285" y="581575"/>
              <a:chExt cx="924313" cy="1065908"/>
            </a:xfrm>
          </p:grpSpPr>
          <p:sp>
            <p:nvSpPr>
              <p:cNvPr id="10" name="TextBox 9">
                <a:extLst>
                  <a:ext uri="{FF2B5EF4-FFF2-40B4-BE49-F238E27FC236}">
                    <a16:creationId xmlns:a16="http://schemas.microsoft.com/office/drawing/2014/main" id="{0FB252EB-829C-D41E-E24E-DA71776C1992}"/>
                  </a:ext>
                </a:extLst>
              </p:cNvPr>
              <p:cNvSpPr txBox="1"/>
              <p:nvPr/>
            </p:nvSpPr>
            <p:spPr>
              <a:xfrm rot="16200000">
                <a:off x="3904625" y="776235"/>
                <a:ext cx="758651" cy="369332"/>
              </a:xfrm>
              <a:prstGeom prst="rect">
                <a:avLst/>
              </a:prstGeom>
              <a:noFill/>
            </p:spPr>
            <p:txBody>
              <a:bodyPr wrap="square" rtlCol="0">
                <a:spAutoFit/>
              </a:bodyPr>
              <a:lstStyle/>
              <a:p>
                <a:r>
                  <a:rPr lang="en-US" dirty="0" err="1">
                    <a:solidFill>
                      <a:srgbClr val="7030A0"/>
                    </a:solidFill>
                    <a:latin typeface="Roboto Black" panose="02000000000000000000" pitchFamily="2" charset="0"/>
                    <a:ea typeface="Roboto Black" panose="02000000000000000000" pitchFamily="2" charset="0"/>
                  </a:rPr>
                  <a:t>tREFI</a:t>
                </a:r>
                <a:endParaRPr lang="en-CH" dirty="0">
                  <a:solidFill>
                    <a:srgbClr val="7030A0"/>
                  </a:solidFill>
                  <a:latin typeface="Roboto Black" panose="02000000000000000000" pitchFamily="2" charset="0"/>
                  <a:ea typeface="Roboto Black" panose="02000000000000000000" pitchFamily="2" charset="0"/>
                </a:endParaRPr>
              </a:p>
            </p:txBody>
          </p:sp>
          <p:sp>
            <p:nvSpPr>
              <p:cNvPr id="11" name="TextBox 10">
                <a:extLst>
                  <a:ext uri="{FF2B5EF4-FFF2-40B4-BE49-F238E27FC236}">
                    <a16:creationId xmlns:a16="http://schemas.microsoft.com/office/drawing/2014/main" id="{9B40DBE0-4187-0413-01D6-F4C694A0DF23}"/>
                  </a:ext>
                </a:extLst>
              </p:cNvPr>
              <p:cNvSpPr txBox="1"/>
              <p:nvPr/>
            </p:nvSpPr>
            <p:spPr>
              <a:xfrm rot="16200000">
                <a:off x="4309247" y="933132"/>
                <a:ext cx="1059370" cy="369332"/>
              </a:xfrm>
              <a:prstGeom prst="rect">
                <a:avLst/>
              </a:prstGeom>
              <a:noFill/>
            </p:spPr>
            <p:txBody>
              <a:bodyPr wrap="square" rtlCol="0">
                <a:spAutoFit/>
              </a:bodyPr>
              <a:lstStyle/>
              <a:p>
                <a:pPr algn="ctr"/>
                <a:r>
                  <a:rPr lang="en-US" dirty="0">
                    <a:solidFill>
                      <a:srgbClr val="7030A0"/>
                    </a:solidFill>
                    <a:latin typeface="Roboto Black" panose="02000000000000000000" pitchFamily="2" charset="0"/>
                    <a:ea typeface="Roboto Black" panose="02000000000000000000" pitchFamily="2" charset="0"/>
                  </a:rPr>
                  <a:t>9x </a:t>
                </a:r>
                <a:r>
                  <a:rPr lang="en-US" dirty="0" err="1">
                    <a:solidFill>
                      <a:srgbClr val="7030A0"/>
                    </a:solidFill>
                    <a:latin typeface="Roboto Black" panose="02000000000000000000" pitchFamily="2" charset="0"/>
                    <a:ea typeface="Roboto Black" panose="02000000000000000000" pitchFamily="2" charset="0"/>
                  </a:rPr>
                  <a:t>tREFI</a:t>
                </a:r>
                <a:endParaRPr lang="en-CH" dirty="0">
                  <a:solidFill>
                    <a:srgbClr val="7030A0"/>
                  </a:solidFill>
                  <a:latin typeface="Roboto Black" panose="02000000000000000000" pitchFamily="2" charset="0"/>
                  <a:ea typeface="Roboto Black" panose="02000000000000000000" pitchFamily="2" charset="0"/>
                </a:endParaRPr>
              </a:p>
            </p:txBody>
          </p:sp>
        </p:grpSp>
        <p:sp>
          <p:nvSpPr>
            <p:cNvPr id="5" name="Rectangle 4">
              <a:extLst>
                <a:ext uri="{FF2B5EF4-FFF2-40B4-BE49-F238E27FC236}">
                  <a16:creationId xmlns:a16="http://schemas.microsoft.com/office/drawing/2014/main" id="{2A016303-83F7-186C-24DB-07846D04567B}"/>
                </a:ext>
              </a:extLst>
            </p:cNvPr>
            <p:cNvSpPr/>
            <p:nvPr/>
          </p:nvSpPr>
          <p:spPr>
            <a:xfrm>
              <a:off x="3873654" y="4996317"/>
              <a:ext cx="1275874" cy="683744"/>
            </a:xfrm>
            <a:prstGeom prst="rect">
              <a:avLst/>
            </a:prstGeom>
            <a:noFill/>
            <a:ln w="381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Oval 3">
            <a:extLst>
              <a:ext uri="{FF2B5EF4-FFF2-40B4-BE49-F238E27FC236}">
                <a16:creationId xmlns:a16="http://schemas.microsoft.com/office/drawing/2014/main" id="{495A7E32-6A3C-6493-6EF5-ED2CA650D50E}"/>
              </a:ext>
            </a:extLst>
          </p:cNvPr>
          <p:cNvSpPr/>
          <p:nvPr/>
        </p:nvSpPr>
        <p:spPr>
          <a:xfrm rot="2162966">
            <a:off x="2787750" y="3650255"/>
            <a:ext cx="4044950" cy="506200"/>
          </a:xfrm>
          <a:prstGeom prst="ellipse">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FBCCF03-EAD6-8C62-66F1-F3AEDE656242}"/>
              </a:ext>
            </a:extLst>
          </p:cNvPr>
          <p:cNvSpPr/>
          <p:nvPr/>
        </p:nvSpPr>
        <p:spPr>
          <a:xfrm>
            <a:off x="5806469" y="4534136"/>
            <a:ext cx="747220" cy="683741"/>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347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
            <a:extLst>
              <a:ext uri="{FF2B5EF4-FFF2-40B4-BE49-F238E27FC236}">
                <a16:creationId xmlns:a16="http://schemas.microsoft.com/office/drawing/2014/main" id="{6B6A6219-2E3D-D347-94D4-80A3FBB0401A}"/>
              </a:ext>
            </a:extLst>
          </p:cNvPr>
          <p:cNvSpPr>
            <a:spLocks noGrp="1"/>
          </p:cNvSpPr>
          <p:nvPr>
            <p:ph idx="1"/>
          </p:nvPr>
        </p:nvSpPr>
        <p:spPr>
          <a:xfrm>
            <a:off x="228303" y="854506"/>
            <a:ext cx="8863692" cy="5427025"/>
          </a:xfrm>
        </p:spPr>
        <p:txBody>
          <a:bodyPr>
            <a:normAutofit/>
          </a:bodyPr>
          <a:lstStyle/>
          <a:p>
            <a:pPr marL="0" lvl="0" indent="0">
              <a:buNone/>
              <a:defRPr/>
            </a:pPr>
            <a:r>
              <a:rPr kumimoji="0" lang="en-GB"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How </a:t>
            </a:r>
            <a:r>
              <a:rPr kumimoji="0" lang="en-GB"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minimum activation count to induce a bitflip (</a:t>
            </a:r>
            <a:r>
              <a:rPr kumimoji="0" lang="en-GB"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AC</a:t>
            </a:r>
            <a:r>
              <a:rPr kumimoji="0" lang="en-GB" sz="1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min</a:t>
            </a:r>
            <a:r>
              <a:rPr kumimoji="0" lang="en-GB"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lang="en-GB" b="1" dirty="0">
                <a:latin typeface="Cambria"/>
                <a:ea typeface="Cambria"/>
              </a:rPr>
              <a:t>changes</a:t>
            </a:r>
            <a:r>
              <a:rPr kumimoji="0" lang="en-GB"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as </a:t>
            </a:r>
            <a:r>
              <a:rPr kumimoji="0" lang="en-GB"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aggressor row on time (</a:t>
            </a:r>
            <a:r>
              <a:rPr kumimoji="0" lang="en-GB"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tAggON</a:t>
            </a:r>
            <a:r>
              <a:rPr kumimoji="0" lang="en-GB"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increases</a:t>
            </a:r>
          </a:p>
          <a:p>
            <a:pPr marL="0" indent="0">
              <a:buNone/>
            </a:pPr>
            <a:endParaRPr lang="en-GB" sz="2800" b="1" dirty="0"/>
          </a:p>
        </p:txBody>
      </p:sp>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GB" sz="3200">
                <a:latin typeface="Cambria"/>
                <a:ea typeface="Cambria"/>
              </a:rPr>
              <a:t>Amplifying Read Disturbance (II)</a:t>
            </a:r>
            <a:endParaRPr lang="en-GB" sz="3200" b="0">
              <a:latin typeface="Cambria"/>
              <a:ea typeface="Cambria"/>
            </a:endParaRPr>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a:xfrm>
            <a:off x="6924798" y="6468965"/>
            <a:ext cx="2057400" cy="244594"/>
          </a:xfrm>
        </p:spPr>
        <p:txBody>
          <a:bodyPr/>
          <a:lstStyle/>
          <a:p>
            <a:fld id="{7E31B401-36E9-4C00-B8DC-84A96D356336}" type="slidenum">
              <a:rPr lang="en-CH" smtClean="0"/>
              <a:pPr/>
              <a:t>21</a:t>
            </a:fld>
            <a:endParaRPr lang="en-CH"/>
          </a:p>
        </p:txBody>
      </p:sp>
      <p:pic>
        <p:nvPicPr>
          <p:cNvPr id="31" name="Picture 30">
            <a:extLst>
              <a:ext uri="{FF2B5EF4-FFF2-40B4-BE49-F238E27FC236}">
                <a16:creationId xmlns:a16="http://schemas.microsoft.com/office/drawing/2014/main" id="{2B659D5A-19E4-BDBD-3AF7-B6C5D025D14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86972" y="2304911"/>
            <a:ext cx="4910787" cy="4081139"/>
          </a:xfrm>
          <a:prstGeom prst="rect">
            <a:avLst/>
          </a:prstGeom>
        </p:spPr>
      </p:pic>
      <p:cxnSp>
        <p:nvCxnSpPr>
          <p:cNvPr id="42" name="Straight Connector 41">
            <a:extLst>
              <a:ext uri="{FF2B5EF4-FFF2-40B4-BE49-F238E27FC236}">
                <a16:creationId xmlns:a16="http://schemas.microsoft.com/office/drawing/2014/main" id="{5EEFB58A-6E58-CF74-6F4D-637609A732C7}"/>
              </a:ext>
            </a:extLst>
          </p:cNvPr>
          <p:cNvCxnSpPr>
            <a:cxnSpLocks/>
          </p:cNvCxnSpPr>
          <p:nvPr/>
        </p:nvCxnSpPr>
        <p:spPr>
          <a:xfrm>
            <a:off x="2776403" y="5002151"/>
            <a:ext cx="3673797" cy="0"/>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5193910B-D741-3790-2EFB-B05F82A22982}"/>
              </a:ext>
            </a:extLst>
          </p:cNvPr>
          <p:cNvGrpSpPr/>
          <p:nvPr/>
        </p:nvGrpSpPr>
        <p:grpSpPr>
          <a:xfrm>
            <a:off x="2139927" y="1913361"/>
            <a:ext cx="1635685" cy="3355814"/>
            <a:chOff x="2211107" y="1603048"/>
            <a:chExt cx="1635685" cy="3355814"/>
          </a:xfrm>
        </p:grpSpPr>
        <p:cxnSp>
          <p:nvCxnSpPr>
            <p:cNvPr id="8" name="Straight Connector 7">
              <a:extLst>
                <a:ext uri="{FF2B5EF4-FFF2-40B4-BE49-F238E27FC236}">
                  <a16:creationId xmlns:a16="http://schemas.microsoft.com/office/drawing/2014/main" id="{BCE6FD29-0459-3BFF-B2EA-0B6AA625FA64}"/>
                </a:ext>
              </a:extLst>
            </p:cNvPr>
            <p:cNvCxnSpPr>
              <a:cxnSpLocks/>
            </p:cNvCxnSpPr>
            <p:nvPr/>
          </p:nvCxnSpPr>
          <p:spPr>
            <a:xfrm flipV="1">
              <a:off x="2993780" y="1994598"/>
              <a:ext cx="0" cy="2964264"/>
            </a:xfrm>
            <a:prstGeom prst="line">
              <a:avLst/>
            </a:prstGeom>
            <a:ln w="38100">
              <a:solidFill>
                <a:srgbClr val="1C4587"/>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A85E174-F411-B409-8384-D1539541EA17}"/>
                </a:ext>
              </a:extLst>
            </p:cNvPr>
            <p:cNvSpPr txBox="1"/>
            <p:nvPr/>
          </p:nvSpPr>
          <p:spPr>
            <a:xfrm>
              <a:off x="2211107" y="1603048"/>
              <a:ext cx="1635685" cy="369332"/>
            </a:xfrm>
            <a:prstGeom prst="rect">
              <a:avLst/>
            </a:prstGeom>
            <a:noFill/>
          </p:spPr>
          <p:txBody>
            <a:bodyPr wrap="square" rtlCol="0">
              <a:spAutoFit/>
            </a:bodyPr>
            <a:lstStyle/>
            <a:p>
              <a:pPr algn="ctr"/>
              <a:r>
                <a:rPr lang="en-US" dirty="0" err="1">
                  <a:solidFill>
                    <a:srgbClr val="1C4587"/>
                  </a:solidFill>
                  <a:latin typeface="Roboto Black" panose="02000000000000000000" pitchFamily="2" charset="0"/>
                  <a:ea typeface="Roboto Black" panose="02000000000000000000" pitchFamily="2" charset="0"/>
                </a:rPr>
                <a:t>RowHammer</a:t>
              </a:r>
              <a:endParaRPr lang="en-CH" dirty="0">
                <a:solidFill>
                  <a:srgbClr val="1C4587"/>
                </a:solidFill>
                <a:latin typeface="Roboto Black" panose="02000000000000000000" pitchFamily="2" charset="0"/>
                <a:ea typeface="Roboto Black" panose="02000000000000000000" pitchFamily="2" charset="0"/>
              </a:endParaRPr>
            </a:p>
          </p:txBody>
        </p:sp>
      </p:grpSp>
      <p:grpSp>
        <p:nvGrpSpPr>
          <p:cNvPr id="10" name="Group 9">
            <a:extLst>
              <a:ext uri="{FF2B5EF4-FFF2-40B4-BE49-F238E27FC236}">
                <a16:creationId xmlns:a16="http://schemas.microsoft.com/office/drawing/2014/main" id="{732B3839-43ED-798C-06DA-0E1FCED76654}"/>
              </a:ext>
            </a:extLst>
          </p:cNvPr>
          <p:cNvGrpSpPr/>
          <p:nvPr/>
        </p:nvGrpSpPr>
        <p:grpSpPr>
          <a:xfrm>
            <a:off x="3704676" y="1911731"/>
            <a:ext cx="2520392" cy="412133"/>
            <a:chOff x="-2534172" y="3700761"/>
            <a:chExt cx="2520392" cy="412133"/>
          </a:xfrm>
        </p:grpSpPr>
        <p:cxnSp>
          <p:nvCxnSpPr>
            <p:cNvPr id="11" name="Straight Connector 10">
              <a:extLst>
                <a:ext uri="{FF2B5EF4-FFF2-40B4-BE49-F238E27FC236}">
                  <a16:creationId xmlns:a16="http://schemas.microsoft.com/office/drawing/2014/main" id="{2C4F3982-8CDB-07D2-8C57-181B5F889C7F}"/>
                </a:ext>
              </a:extLst>
            </p:cNvPr>
            <p:cNvCxnSpPr>
              <a:cxnSpLocks/>
            </p:cNvCxnSpPr>
            <p:nvPr/>
          </p:nvCxnSpPr>
          <p:spPr>
            <a:xfrm>
              <a:off x="-2534172" y="4112894"/>
              <a:ext cx="2520392" cy="0"/>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97A26E9-18BD-4085-83DD-37336B25BAF9}"/>
                </a:ext>
              </a:extLst>
            </p:cNvPr>
            <p:cNvSpPr txBox="1"/>
            <p:nvPr/>
          </p:nvSpPr>
          <p:spPr>
            <a:xfrm>
              <a:off x="-2068065" y="3700761"/>
              <a:ext cx="1635685" cy="369332"/>
            </a:xfrm>
            <a:prstGeom prst="rect">
              <a:avLst/>
            </a:prstGeom>
            <a:noFill/>
          </p:spPr>
          <p:txBody>
            <a:bodyPr wrap="square" rtlCol="0">
              <a:spAutoFit/>
            </a:bodyPr>
            <a:lstStyle/>
            <a:p>
              <a:pPr algn="ctr"/>
              <a:r>
                <a:rPr lang="en-US" dirty="0">
                  <a:solidFill>
                    <a:srgbClr val="C00000"/>
                  </a:solidFill>
                  <a:latin typeface="Roboto Black" panose="02000000000000000000" pitchFamily="2" charset="0"/>
                  <a:ea typeface="Roboto Black" panose="02000000000000000000" pitchFamily="2" charset="0"/>
                </a:rPr>
                <a:t>RowPress</a:t>
              </a:r>
              <a:endParaRPr lang="en-CH" dirty="0">
                <a:solidFill>
                  <a:srgbClr val="C00000"/>
                </a:solidFill>
                <a:latin typeface="Roboto Black" panose="02000000000000000000" pitchFamily="2" charset="0"/>
                <a:ea typeface="Roboto Black" panose="02000000000000000000" pitchFamily="2" charset="0"/>
              </a:endParaRPr>
            </a:p>
          </p:txBody>
        </p:sp>
      </p:grpSp>
    </p:spTree>
    <p:extLst>
      <p:ext uri="{BB962C8B-B14F-4D97-AF65-F5344CB8AC3E}">
        <p14:creationId xmlns:p14="http://schemas.microsoft.com/office/powerpoint/2010/main" val="2221467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
            <a:extLst>
              <a:ext uri="{FF2B5EF4-FFF2-40B4-BE49-F238E27FC236}">
                <a16:creationId xmlns:a16="http://schemas.microsoft.com/office/drawing/2014/main" id="{6B6A6219-2E3D-D347-94D4-80A3FBB0401A}"/>
              </a:ext>
            </a:extLst>
          </p:cNvPr>
          <p:cNvSpPr>
            <a:spLocks noGrp="1"/>
          </p:cNvSpPr>
          <p:nvPr>
            <p:ph idx="1"/>
          </p:nvPr>
        </p:nvSpPr>
        <p:spPr>
          <a:xfrm>
            <a:off x="228303" y="854506"/>
            <a:ext cx="8863692" cy="5427025"/>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How </a:t>
            </a:r>
            <a:r>
              <a:rPr kumimoji="0" lang="en-GB"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minimum activation count to induce a bitflip (</a:t>
            </a:r>
            <a:r>
              <a:rPr kumimoji="0" lang="en-GB"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AC</a:t>
            </a:r>
            <a:r>
              <a:rPr kumimoji="0" lang="en-GB" sz="1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min</a:t>
            </a:r>
            <a:r>
              <a:rPr kumimoji="0" lang="en-GB"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lang="en-GB" b="1" dirty="0">
                <a:latin typeface="Cambria"/>
                <a:ea typeface="Cambria"/>
              </a:rPr>
              <a:t>changes</a:t>
            </a:r>
            <a:r>
              <a:rPr kumimoji="0" lang="en-GB"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as </a:t>
            </a:r>
            <a:r>
              <a:rPr kumimoji="0" lang="en-GB"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aggressor row on time (</a:t>
            </a:r>
            <a:r>
              <a:rPr kumimoji="0" lang="en-GB" sz="2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tAggON</a:t>
            </a:r>
            <a:r>
              <a:rPr kumimoji="0" lang="en-GB" sz="2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increases</a:t>
            </a:r>
          </a:p>
          <a:p>
            <a:pPr marL="0" indent="0">
              <a:buNone/>
            </a:pPr>
            <a:endParaRPr lang="en-GB" sz="2800" b="1" dirty="0"/>
          </a:p>
        </p:txBody>
      </p:sp>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GB" sz="3200">
                <a:latin typeface="Cambria"/>
                <a:ea typeface="Cambria"/>
              </a:rPr>
              <a:t>Amplifying Read Disturbance (III)</a:t>
            </a:r>
            <a:endParaRPr lang="en-GB" sz="3200" b="0">
              <a:latin typeface="Cambria"/>
              <a:ea typeface="Cambria"/>
            </a:endParaRPr>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a:xfrm>
            <a:off x="6924798" y="6468965"/>
            <a:ext cx="2057400" cy="244594"/>
          </a:xfrm>
        </p:spPr>
        <p:txBody>
          <a:bodyPr/>
          <a:lstStyle/>
          <a:p>
            <a:fld id="{7E31B401-36E9-4C00-B8DC-84A96D356336}" type="slidenum">
              <a:rPr lang="en-CH" smtClean="0"/>
              <a:pPr/>
              <a:t>22</a:t>
            </a:fld>
            <a:endParaRPr lang="en-CH"/>
          </a:p>
        </p:txBody>
      </p:sp>
      <p:pic>
        <p:nvPicPr>
          <p:cNvPr id="3" name="Picture 2">
            <a:extLst>
              <a:ext uri="{FF2B5EF4-FFF2-40B4-BE49-F238E27FC236}">
                <a16:creationId xmlns:a16="http://schemas.microsoft.com/office/drawing/2014/main" id="{2D8F39F4-A07D-D1C5-30BC-B86A4CBA6BA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1700" y="1988497"/>
            <a:ext cx="8326424" cy="2657470"/>
          </a:xfrm>
          <a:prstGeom prst="rect">
            <a:avLst/>
          </a:prstGeom>
        </p:spPr>
      </p:pic>
      <p:sp>
        <p:nvSpPr>
          <p:cNvPr id="5" name="Google Shape;415;p42">
            <a:extLst>
              <a:ext uri="{FF2B5EF4-FFF2-40B4-BE49-F238E27FC236}">
                <a16:creationId xmlns:a16="http://schemas.microsoft.com/office/drawing/2014/main" id="{256A2A31-7541-B828-8DDE-F3625CF1865A}"/>
              </a:ext>
            </a:extLst>
          </p:cNvPr>
          <p:cNvSpPr txBox="1"/>
          <p:nvPr/>
        </p:nvSpPr>
        <p:spPr>
          <a:xfrm>
            <a:off x="307565" y="4681751"/>
            <a:ext cx="8528868" cy="461635"/>
          </a:xfrm>
          <a:prstGeom prst="rect">
            <a:avLst/>
          </a:prstGeom>
          <a:noFill/>
          <a:ln>
            <a:noFill/>
          </a:ln>
        </p:spPr>
        <p:txBody>
          <a:bodyPr spcFirstLastPara="1" wrap="square" lIns="91425" tIns="91425" rIns="91425" bIns="91425" anchor="t" anchorCtr="0">
            <a:spAutoFit/>
          </a:bodyPr>
          <a:lstStyle/>
          <a:p>
            <a:pPr lvl="0" algn="ctr"/>
            <a:r>
              <a:rPr lang="en" b="1" dirty="0">
                <a:latin typeface="Cambria" panose="02040503050406030204" pitchFamily="18" charset="0"/>
                <a:ea typeface="Cambria" panose="02040503050406030204" pitchFamily="18" charset="0"/>
                <a:cs typeface="Roboto"/>
                <a:sym typeface="Roboto"/>
              </a:rPr>
              <a:t>ACmin reduces by </a:t>
            </a:r>
            <a:r>
              <a:rPr lang="en" b="1" dirty="0">
                <a:solidFill>
                  <a:srgbClr val="1C4587"/>
                </a:solidFill>
                <a:latin typeface="Cambria" panose="02040503050406030204" pitchFamily="18" charset="0"/>
                <a:ea typeface="Cambria" panose="02040503050406030204" pitchFamily="18" charset="0"/>
                <a:cs typeface="Roboto"/>
                <a:sym typeface="Roboto"/>
              </a:rPr>
              <a:t>21X</a:t>
            </a:r>
            <a:r>
              <a:rPr lang="en" b="1" dirty="0">
                <a:latin typeface="Cambria" panose="02040503050406030204" pitchFamily="18" charset="0"/>
                <a:ea typeface="Cambria" panose="02040503050406030204" pitchFamily="18" charset="0"/>
                <a:cs typeface="Roboto"/>
                <a:sym typeface="Roboto"/>
              </a:rPr>
              <a:t> on average when tAggON increases from 36ns to </a:t>
            </a:r>
            <a:r>
              <a:rPr lang="en" b="1" dirty="0">
                <a:solidFill>
                  <a:srgbClr val="1C4587"/>
                </a:solidFill>
                <a:latin typeface="Cambria" panose="02040503050406030204" pitchFamily="18" charset="0"/>
                <a:ea typeface="Cambria" panose="02040503050406030204" pitchFamily="18" charset="0"/>
                <a:cs typeface="Roboto"/>
                <a:sym typeface="Roboto"/>
              </a:rPr>
              <a:t>7.8µs</a:t>
            </a:r>
            <a:endParaRPr b="1" dirty="0">
              <a:latin typeface="Cambria" panose="02040503050406030204" pitchFamily="18" charset="0"/>
              <a:ea typeface="Cambria" panose="02040503050406030204" pitchFamily="18" charset="0"/>
              <a:cs typeface="Roboto"/>
              <a:sym typeface="Roboto"/>
            </a:endParaRPr>
          </a:p>
        </p:txBody>
      </p:sp>
      <p:grpSp>
        <p:nvGrpSpPr>
          <p:cNvPr id="12" name="Group 11">
            <a:extLst>
              <a:ext uri="{FF2B5EF4-FFF2-40B4-BE49-F238E27FC236}">
                <a16:creationId xmlns:a16="http://schemas.microsoft.com/office/drawing/2014/main" id="{4C1C35F5-3225-F56D-E91D-DC9AC959ECB9}"/>
              </a:ext>
            </a:extLst>
          </p:cNvPr>
          <p:cNvGrpSpPr/>
          <p:nvPr/>
        </p:nvGrpSpPr>
        <p:grpSpPr>
          <a:xfrm>
            <a:off x="2233368" y="5002262"/>
            <a:ext cx="6603065" cy="461635"/>
            <a:chOff x="2233368" y="4832516"/>
            <a:chExt cx="6603065" cy="461635"/>
          </a:xfrm>
        </p:grpSpPr>
        <p:sp>
          <p:nvSpPr>
            <p:cNvPr id="17" name="Google Shape;415;p42">
              <a:extLst>
                <a:ext uri="{FF2B5EF4-FFF2-40B4-BE49-F238E27FC236}">
                  <a16:creationId xmlns:a16="http://schemas.microsoft.com/office/drawing/2014/main" id="{A56F3744-D475-8913-2082-D06A82AE9FE3}"/>
                </a:ext>
              </a:extLst>
            </p:cNvPr>
            <p:cNvSpPr txBox="1"/>
            <p:nvPr/>
          </p:nvSpPr>
          <p:spPr>
            <a:xfrm>
              <a:off x="2233368" y="4832516"/>
              <a:ext cx="88900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dirty="0">
                  <a:solidFill>
                    <a:srgbClr val="CC0000"/>
                  </a:solidFill>
                  <a:latin typeface="Cambria" panose="02040503050406030204" pitchFamily="18" charset="0"/>
                  <a:ea typeface="Cambria" panose="02040503050406030204" pitchFamily="18" charset="0"/>
                  <a:cs typeface="Roboto"/>
                  <a:sym typeface="Roboto"/>
                </a:rPr>
                <a:t>191X</a:t>
              </a:r>
              <a:endParaRPr b="1" dirty="0">
                <a:solidFill>
                  <a:srgbClr val="C00000"/>
                </a:solidFill>
                <a:latin typeface="Cambria" panose="02040503050406030204" pitchFamily="18" charset="0"/>
                <a:ea typeface="Cambria" panose="02040503050406030204" pitchFamily="18" charset="0"/>
                <a:cs typeface="Roboto"/>
                <a:sym typeface="Roboto"/>
              </a:endParaRPr>
            </a:p>
          </p:txBody>
        </p:sp>
        <p:sp>
          <p:nvSpPr>
            <p:cNvPr id="18" name="Google Shape;415;p42">
              <a:extLst>
                <a:ext uri="{FF2B5EF4-FFF2-40B4-BE49-F238E27FC236}">
                  <a16:creationId xmlns:a16="http://schemas.microsoft.com/office/drawing/2014/main" id="{EEB0E2DB-F171-7DEB-7CC9-5CE7AEAA7DB6}"/>
                </a:ext>
              </a:extLst>
            </p:cNvPr>
            <p:cNvSpPr txBox="1"/>
            <p:nvPr/>
          </p:nvSpPr>
          <p:spPr>
            <a:xfrm>
              <a:off x="7789953" y="4832516"/>
              <a:ext cx="104648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C00000"/>
                  </a:solidFill>
                  <a:latin typeface="Cambria" panose="02040503050406030204" pitchFamily="18" charset="0"/>
                  <a:ea typeface="Cambria" panose="02040503050406030204" pitchFamily="18" charset="0"/>
                  <a:cs typeface="Roboto"/>
                  <a:sym typeface="Roboto"/>
                </a:rPr>
                <a:t>70.2µs</a:t>
              </a:r>
              <a:endParaRPr b="1">
                <a:solidFill>
                  <a:srgbClr val="C00000"/>
                </a:solidFill>
                <a:latin typeface="Cambria" panose="02040503050406030204" pitchFamily="18" charset="0"/>
                <a:ea typeface="Cambria" panose="02040503050406030204" pitchFamily="18" charset="0"/>
                <a:cs typeface="Roboto"/>
                <a:sym typeface="Roboto"/>
              </a:endParaRPr>
            </a:p>
          </p:txBody>
        </p:sp>
      </p:grpSp>
      <p:sp>
        <p:nvSpPr>
          <p:cNvPr id="28" name="Content Placeholder 2">
            <a:extLst>
              <a:ext uri="{FF2B5EF4-FFF2-40B4-BE49-F238E27FC236}">
                <a16:creationId xmlns:a16="http://schemas.microsoft.com/office/drawing/2014/main" id="{ED5D99FE-B44F-C4FF-C47A-F4FA5C49CFA6}"/>
              </a:ext>
            </a:extLst>
          </p:cNvPr>
          <p:cNvSpPr txBox="1">
            <a:spLocks/>
          </p:cNvSpPr>
          <p:nvPr/>
        </p:nvSpPr>
        <p:spPr>
          <a:xfrm>
            <a:off x="0" y="5532298"/>
            <a:ext cx="9144000" cy="762913"/>
          </a:xfrm>
          <a:prstGeom prst="rect">
            <a:avLst/>
          </a:prstGeom>
          <a:solidFill>
            <a:srgbClr val="FFF2CC"/>
          </a:solidFill>
          <a:ln w="28575">
            <a:solidFill>
              <a:schemeClr val="tx1">
                <a:lumMod val="65000"/>
                <a:lumOff val="35000"/>
              </a:schemeClr>
            </a:solidFill>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2600" b="1" err="1">
                <a:solidFill>
                  <a:srgbClr val="C00000"/>
                </a:solidFill>
                <a:latin typeface="Cambria"/>
                <a:ea typeface="Cambria"/>
              </a:rPr>
              <a:t>RowPress</a:t>
            </a:r>
            <a:r>
              <a:rPr lang="en-GB" sz="2600" b="1">
                <a:solidFill>
                  <a:srgbClr val="C00000"/>
                </a:solidFill>
                <a:latin typeface="Cambria"/>
                <a:ea typeface="Cambria"/>
              </a:rPr>
              <a:t> significantly reduces </a:t>
            </a:r>
            <a:r>
              <a:rPr lang="en-GB" sz="2600" b="1" err="1">
                <a:solidFill>
                  <a:srgbClr val="C00000"/>
                </a:solidFill>
                <a:latin typeface="Cambria"/>
                <a:ea typeface="Cambria"/>
              </a:rPr>
              <a:t>ACmin</a:t>
            </a:r>
            <a:r>
              <a:rPr lang="en-GB" sz="2600" b="1">
                <a:solidFill>
                  <a:srgbClr val="C00000"/>
                </a:solidFill>
                <a:latin typeface="Cambria"/>
                <a:ea typeface="Cambria"/>
              </a:rPr>
              <a:t> as </a:t>
            </a:r>
            <a:r>
              <a:rPr lang="en-GB" sz="2600" b="1" err="1">
                <a:solidFill>
                  <a:srgbClr val="C00000"/>
                </a:solidFill>
                <a:latin typeface="Cambria"/>
                <a:ea typeface="Cambria"/>
              </a:rPr>
              <a:t>tAggON</a:t>
            </a:r>
            <a:r>
              <a:rPr lang="en-GB" sz="2600" b="1">
                <a:solidFill>
                  <a:srgbClr val="C00000"/>
                </a:solidFill>
                <a:latin typeface="Cambria"/>
                <a:ea typeface="Cambria"/>
              </a:rPr>
              <a:t> increases</a:t>
            </a:r>
          </a:p>
        </p:txBody>
      </p:sp>
      <p:grpSp>
        <p:nvGrpSpPr>
          <p:cNvPr id="61" name="Group 60">
            <a:extLst>
              <a:ext uri="{FF2B5EF4-FFF2-40B4-BE49-F238E27FC236}">
                <a16:creationId xmlns:a16="http://schemas.microsoft.com/office/drawing/2014/main" id="{5259189E-3186-79C1-8C06-66DABD92951E}"/>
              </a:ext>
            </a:extLst>
          </p:cNvPr>
          <p:cNvGrpSpPr/>
          <p:nvPr/>
        </p:nvGrpSpPr>
        <p:grpSpPr>
          <a:xfrm>
            <a:off x="1102386" y="1781175"/>
            <a:ext cx="6230455" cy="346986"/>
            <a:chOff x="1102386" y="1781175"/>
            <a:chExt cx="6230455" cy="346986"/>
          </a:xfrm>
        </p:grpSpPr>
        <p:cxnSp>
          <p:nvCxnSpPr>
            <p:cNvPr id="15" name="Google Shape;421;p42">
              <a:extLst>
                <a:ext uri="{FF2B5EF4-FFF2-40B4-BE49-F238E27FC236}">
                  <a16:creationId xmlns:a16="http://schemas.microsoft.com/office/drawing/2014/main" id="{79EE2A96-B3A4-4FFB-A504-CF6F41FE68F3}"/>
                </a:ext>
              </a:extLst>
            </p:cNvPr>
            <p:cNvCxnSpPr>
              <a:cxnSpLocks/>
            </p:cNvCxnSpPr>
            <p:nvPr/>
          </p:nvCxnSpPr>
          <p:spPr>
            <a:xfrm>
              <a:off x="3611100" y="1889760"/>
              <a:ext cx="1219841" cy="0"/>
            </a:xfrm>
            <a:prstGeom prst="straightConnector1">
              <a:avLst/>
            </a:prstGeom>
            <a:noFill/>
            <a:ln w="28575" cap="flat" cmpd="sng">
              <a:solidFill>
                <a:srgbClr val="CC0000"/>
              </a:solidFill>
              <a:prstDash val="solid"/>
              <a:round/>
              <a:headEnd type="none" w="med" len="med"/>
              <a:tailEnd type="triangle" w="med" len="med"/>
            </a:ln>
          </p:spPr>
        </p:cxnSp>
        <p:cxnSp>
          <p:nvCxnSpPr>
            <p:cNvPr id="16" name="Google Shape;422;p42">
              <a:extLst>
                <a:ext uri="{FF2B5EF4-FFF2-40B4-BE49-F238E27FC236}">
                  <a16:creationId xmlns:a16="http://schemas.microsoft.com/office/drawing/2014/main" id="{8A2592D4-AF0F-2FE9-77CD-BA84EC3C6248}"/>
                </a:ext>
              </a:extLst>
            </p:cNvPr>
            <p:cNvCxnSpPr>
              <a:cxnSpLocks/>
            </p:cNvCxnSpPr>
            <p:nvPr/>
          </p:nvCxnSpPr>
          <p:spPr>
            <a:xfrm>
              <a:off x="1102386" y="1889760"/>
              <a:ext cx="1210314" cy="0"/>
            </a:xfrm>
            <a:prstGeom prst="straightConnector1">
              <a:avLst/>
            </a:prstGeom>
            <a:noFill/>
            <a:ln w="28575" cap="flat" cmpd="sng">
              <a:solidFill>
                <a:srgbClr val="CC0000"/>
              </a:solidFill>
              <a:prstDash val="solid"/>
              <a:round/>
              <a:headEnd type="none" w="med" len="med"/>
              <a:tailEnd type="triangle" w="med" len="med"/>
            </a:ln>
          </p:spPr>
        </p:cxnSp>
        <p:cxnSp>
          <p:nvCxnSpPr>
            <p:cNvPr id="34" name="Straight Connector 33">
              <a:extLst>
                <a:ext uri="{FF2B5EF4-FFF2-40B4-BE49-F238E27FC236}">
                  <a16:creationId xmlns:a16="http://schemas.microsoft.com/office/drawing/2014/main" id="{C2063D8F-879F-3DDE-628B-4BD1CC3A1BF5}"/>
                </a:ext>
              </a:extLst>
            </p:cNvPr>
            <p:cNvCxnSpPr>
              <a:cxnSpLocks/>
            </p:cNvCxnSpPr>
            <p:nvPr/>
          </p:nvCxnSpPr>
          <p:spPr>
            <a:xfrm flipV="1">
              <a:off x="2312700" y="1781175"/>
              <a:ext cx="0" cy="341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471A346-B3BF-0D2A-CDC5-724E2BA4A0CD}"/>
                </a:ext>
              </a:extLst>
            </p:cNvPr>
            <p:cNvCxnSpPr>
              <a:cxnSpLocks/>
            </p:cNvCxnSpPr>
            <p:nvPr/>
          </p:nvCxnSpPr>
          <p:spPr>
            <a:xfrm flipV="1">
              <a:off x="4830941" y="1786613"/>
              <a:ext cx="0" cy="341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oogle Shape;421;p42">
              <a:extLst>
                <a:ext uri="{FF2B5EF4-FFF2-40B4-BE49-F238E27FC236}">
                  <a16:creationId xmlns:a16="http://schemas.microsoft.com/office/drawing/2014/main" id="{9D939416-15FB-5985-ED5A-648CEAEA4C1E}"/>
                </a:ext>
              </a:extLst>
            </p:cNvPr>
            <p:cNvCxnSpPr>
              <a:cxnSpLocks/>
            </p:cNvCxnSpPr>
            <p:nvPr/>
          </p:nvCxnSpPr>
          <p:spPr>
            <a:xfrm>
              <a:off x="6113000" y="1889760"/>
              <a:ext cx="1219841" cy="0"/>
            </a:xfrm>
            <a:prstGeom prst="straightConnector1">
              <a:avLst/>
            </a:prstGeom>
            <a:noFill/>
            <a:ln w="28575" cap="flat" cmpd="sng">
              <a:solidFill>
                <a:srgbClr val="CC0000"/>
              </a:solidFill>
              <a:prstDash val="solid"/>
              <a:round/>
              <a:headEnd type="none" w="med" len="med"/>
              <a:tailEnd type="triangle" w="med" len="med"/>
            </a:ln>
          </p:spPr>
        </p:cxnSp>
        <p:cxnSp>
          <p:nvCxnSpPr>
            <p:cNvPr id="58" name="Straight Connector 57">
              <a:extLst>
                <a:ext uri="{FF2B5EF4-FFF2-40B4-BE49-F238E27FC236}">
                  <a16:creationId xmlns:a16="http://schemas.microsoft.com/office/drawing/2014/main" id="{297ECDE1-D7AB-BD1E-B7DA-B5CC98724C79}"/>
                </a:ext>
              </a:extLst>
            </p:cNvPr>
            <p:cNvCxnSpPr>
              <a:cxnSpLocks/>
            </p:cNvCxnSpPr>
            <p:nvPr/>
          </p:nvCxnSpPr>
          <p:spPr>
            <a:xfrm flipV="1">
              <a:off x="7332841" y="1786613"/>
              <a:ext cx="0" cy="341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19E993F1-2430-BBB1-BF6E-E55F10BB7CCD}"/>
              </a:ext>
            </a:extLst>
          </p:cNvPr>
          <p:cNvGrpSpPr/>
          <p:nvPr/>
        </p:nvGrpSpPr>
        <p:grpSpPr>
          <a:xfrm>
            <a:off x="1102386" y="1781175"/>
            <a:ext cx="5877008" cy="342310"/>
            <a:chOff x="1102386" y="1781175"/>
            <a:chExt cx="5877008" cy="342310"/>
          </a:xfrm>
        </p:grpSpPr>
        <p:cxnSp>
          <p:nvCxnSpPr>
            <p:cNvPr id="8" name="Google Shape;417;p42">
              <a:extLst>
                <a:ext uri="{FF2B5EF4-FFF2-40B4-BE49-F238E27FC236}">
                  <a16:creationId xmlns:a16="http://schemas.microsoft.com/office/drawing/2014/main" id="{89042D06-5950-C1F5-E4CA-6727C916EAC5}"/>
                </a:ext>
              </a:extLst>
            </p:cNvPr>
            <p:cNvCxnSpPr>
              <a:cxnSpLocks/>
            </p:cNvCxnSpPr>
            <p:nvPr/>
          </p:nvCxnSpPr>
          <p:spPr>
            <a:xfrm>
              <a:off x="1102386" y="2028825"/>
              <a:ext cx="866394" cy="0"/>
            </a:xfrm>
            <a:prstGeom prst="straightConnector1">
              <a:avLst/>
            </a:prstGeom>
            <a:noFill/>
            <a:ln w="28575" cap="flat" cmpd="sng">
              <a:solidFill>
                <a:srgbClr val="1C4587"/>
              </a:solidFill>
              <a:prstDash val="solid"/>
              <a:round/>
              <a:headEnd type="none" w="med" len="med"/>
              <a:tailEnd type="triangle" w="med" len="med"/>
            </a:ln>
          </p:spPr>
        </p:cxnSp>
        <p:cxnSp>
          <p:nvCxnSpPr>
            <p:cNvPr id="31" name="Straight Connector 30">
              <a:extLst>
                <a:ext uri="{FF2B5EF4-FFF2-40B4-BE49-F238E27FC236}">
                  <a16:creationId xmlns:a16="http://schemas.microsoft.com/office/drawing/2014/main" id="{CE14F6CF-9BCC-A0BA-3C55-180CD5218C81}"/>
                </a:ext>
              </a:extLst>
            </p:cNvPr>
            <p:cNvCxnSpPr>
              <a:cxnSpLocks/>
            </p:cNvCxnSpPr>
            <p:nvPr/>
          </p:nvCxnSpPr>
          <p:spPr>
            <a:xfrm flipV="1">
              <a:off x="1102386" y="1781175"/>
              <a:ext cx="0" cy="341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4303381-F9DF-7AFF-935F-2454BAAC12E5}"/>
                </a:ext>
              </a:extLst>
            </p:cNvPr>
            <p:cNvCxnSpPr>
              <a:cxnSpLocks/>
            </p:cNvCxnSpPr>
            <p:nvPr/>
          </p:nvCxnSpPr>
          <p:spPr>
            <a:xfrm flipV="1">
              <a:off x="1968780" y="1952625"/>
              <a:ext cx="0" cy="1708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EF25620-EEA5-503B-6765-CE155CD77E9C}"/>
                </a:ext>
              </a:extLst>
            </p:cNvPr>
            <p:cNvCxnSpPr>
              <a:cxnSpLocks/>
            </p:cNvCxnSpPr>
            <p:nvPr/>
          </p:nvCxnSpPr>
          <p:spPr>
            <a:xfrm flipV="1">
              <a:off x="3611100" y="1781851"/>
              <a:ext cx="0" cy="341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440AFA52-6FB6-FA8F-9925-F0BAF253D9D6}"/>
                </a:ext>
              </a:extLst>
            </p:cNvPr>
            <p:cNvCxnSpPr>
              <a:cxnSpLocks/>
            </p:cNvCxnSpPr>
            <p:nvPr/>
          </p:nvCxnSpPr>
          <p:spPr>
            <a:xfrm flipV="1">
              <a:off x="4477493" y="1948158"/>
              <a:ext cx="0" cy="1708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oogle Shape;417;p42">
              <a:extLst>
                <a:ext uri="{FF2B5EF4-FFF2-40B4-BE49-F238E27FC236}">
                  <a16:creationId xmlns:a16="http://schemas.microsoft.com/office/drawing/2014/main" id="{292EFC47-55C1-C116-C0B6-31C0BA03D436}"/>
                </a:ext>
              </a:extLst>
            </p:cNvPr>
            <p:cNvCxnSpPr>
              <a:cxnSpLocks/>
            </p:cNvCxnSpPr>
            <p:nvPr/>
          </p:nvCxnSpPr>
          <p:spPr>
            <a:xfrm>
              <a:off x="3611100" y="2028825"/>
              <a:ext cx="866394" cy="0"/>
            </a:xfrm>
            <a:prstGeom prst="straightConnector1">
              <a:avLst/>
            </a:prstGeom>
            <a:noFill/>
            <a:ln w="28575" cap="flat" cmpd="sng">
              <a:solidFill>
                <a:srgbClr val="1C4587"/>
              </a:solidFill>
              <a:prstDash val="solid"/>
              <a:round/>
              <a:headEnd type="none" w="med" len="med"/>
              <a:tailEnd type="triangle" w="med" len="med"/>
            </a:ln>
          </p:spPr>
        </p:cxnSp>
        <p:cxnSp>
          <p:nvCxnSpPr>
            <p:cNvPr id="56" name="Straight Connector 55">
              <a:extLst>
                <a:ext uri="{FF2B5EF4-FFF2-40B4-BE49-F238E27FC236}">
                  <a16:creationId xmlns:a16="http://schemas.microsoft.com/office/drawing/2014/main" id="{A3E607A8-FE71-FD65-57F7-D87835966BA7}"/>
                </a:ext>
              </a:extLst>
            </p:cNvPr>
            <p:cNvCxnSpPr>
              <a:cxnSpLocks/>
            </p:cNvCxnSpPr>
            <p:nvPr/>
          </p:nvCxnSpPr>
          <p:spPr>
            <a:xfrm flipV="1">
              <a:off x="6113000" y="1781851"/>
              <a:ext cx="0" cy="3415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F48F2E6-6851-681C-57BF-49AC8710F5DA}"/>
                </a:ext>
              </a:extLst>
            </p:cNvPr>
            <p:cNvCxnSpPr>
              <a:cxnSpLocks/>
            </p:cNvCxnSpPr>
            <p:nvPr/>
          </p:nvCxnSpPr>
          <p:spPr>
            <a:xfrm flipV="1">
              <a:off x="6979393" y="1948158"/>
              <a:ext cx="0" cy="1708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oogle Shape;417;p42">
              <a:extLst>
                <a:ext uri="{FF2B5EF4-FFF2-40B4-BE49-F238E27FC236}">
                  <a16:creationId xmlns:a16="http://schemas.microsoft.com/office/drawing/2014/main" id="{369696B2-DF97-58AD-C4E6-D66552DFE05D}"/>
                </a:ext>
              </a:extLst>
            </p:cNvPr>
            <p:cNvCxnSpPr>
              <a:cxnSpLocks/>
            </p:cNvCxnSpPr>
            <p:nvPr/>
          </p:nvCxnSpPr>
          <p:spPr>
            <a:xfrm>
              <a:off x="6113000" y="2028825"/>
              <a:ext cx="866394" cy="0"/>
            </a:xfrm>
            <a:prstGeom prst="straightConnector1">
              <a:avLst/>
            </a:prstGeom>
            <a:noFill/>
            <a:ln w="28575" cap="flat" cmpd="sng">
              <a:solidFill>
                <a:srgbClr val="1C4587"/>
              </a:solidFill>
              <a:prstDash val="solid"/>
              <a:round/>
              <a:headEnd type="none" w="med" len="med"/>
              <a:tailEnd type="triangle" w="med" len="med"/>
            </a:ln>
          </p:spPr>
        </p:cxnSp>
      </p:grpSp>
    </p:spTree>
    <p:extLst>
      <p:ext uri="{BB962C8B-B14F-4D97-AF65-F5344CB8AC3E}">
        <p14:creationId xmlns:p14="http://schemas.microsoft.com/office/powerpoint/2010/main" val="183133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GB" sz="3200">
                <a:latin typeface="Cambria"/>
                <a:ea typeface="Cambria"/>
              </a:rPr>
              <a:t>Amplifying Read Disturbance (IV)</a:t>
            </a:r>
            <a:endParaRPr lang="en-GB" sz="3200" b="0">
              <a:latin typeface="Cambria"/>
              <a:ea typeface="Cambria"/>
            </a:endParaRPr>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23</a:t>
            </a:fld>
            <a:endParaRPr lang="en-CH"/>
          </a:p>
        </p:txBody>
      </p:sp>
      <p:sp>
        <p:nvSpPr>
          <p:cNvPr id="25" name="Content Placeholder 2">
            <a:extLst>
              <a:ext uri="{FF2B5EF4-FFF2-40B4-BE49-F238E27FC236}">
                <a16:creationId xmlns:a16="http://schemas.microsoft.com/office/drawing/2014/main" id="{A578C54C-07A6-2B2D-7A9F-4D5F31C1D215}"/>
              </a:ext>
            </a:extLst>
          </p:cNvPr>
          <p:cNvSpPr>
            <a:spLocks noGrp="1"/>
          </p:cNvSpPr>
          <p:nvPr>
            <p:ph idx="1"/>
          </p:nvPr>
        </p:nvSpPr>
        <p:spPr>
          <a:xfrm>
            <a:off x="245687" y="741510"/>
            <a:ext cx="8863692" cy="5427025"/>
          </a:xfrm>
        </p:spPr>
        <p:txBody>
          <a:bodyPr vert="horz" lIns="91440" tIns="45720" rIns="91440" bIns="45720" rtlCol="0" anchor="t">
            <a:normAutofit/>
          </a:bodyPr>
          <a:lstStyle/>
          <a:p>
            <a:pPr marL="0" indent="0">
              <a:buNone/>
            </a:pPr>
            <a:r>
              <a:rPr lang="en-GB" b="1" dirty="0" err="1">
                <a:latin typeface="Cambria"/>
                <a:ea typeface="Cambria"/>
              </a:rPr>
              <a:t>AC</a:t>
            </a:r>
            <a:r>
              <a:rPr lang="en-GB" sz="1800" b="1" dirty="0" err="1">
                <a:latin typeface="Cambria"/>
                <a:ea typeface="Cambria"/>
              </a:rPr>
              <a:t>min</a:t>
            </a:r>
            <a:r>
              <a:rPr lang="en-GB" sz="1800" b="1" dirty="0">
                <a:latin typeface="Cambria"/>
                <a:ea typeface="Cambria"/>
              </a:rPr>
              <a:t> @</a:t>
            </a:r>
            <a:r>
              <a:rPr lang="en-GB" b="1" dirty="0">
                <a:latin typeface="Cambria"/>
                <a:ea typeface="Cambria"/>
              </a:rPr>
              <a:t> 80°C</a:t>
            </a:r>
            <a:r>
              <a:rPr lang="en-GB" sz="3200" b="1" dirty="0">
                <a:latin typeface="Cambria"/>
                <a:ea typeface="Cambria"/>
              </a:rPr>
              <a:t> </a:t>
            </a:r>
            <a:r>
              <a:rPr lang="en-GB" b="1" dirty="0">
                <a:latin typeface="Cambria"/>
                <a:ea typeface="Cambria"/>
              </a:rPr>
              <a:t>normalized to </a:t>
            </a:r>
            <a:r>
              <a:rPr lang="en-GB" b="1" dirty="0" err="1">
                <a:latin typeface="Cambria"/>
                <a:ea typeface="Cambria"/>
              </a:rPr>
              <a:t>AC</a:t>
            </a:r>
            <a:r>
              <a:rPr lang="en-GB" sz="1800" b="1" dirty="0" err="1">
                <a:latin typeface="Cambria"/>
                <a:ea typeface="Cambria"/>
              </a:rPr>
              <a:t>min</a:t>
            </a:r>
            <a:r>
              <a:rPr lang="en-GB" sz="1800" b="1" dirty="0">
                <a:latin typeface="Cambria"/>
                <a:ea typeface="Cambria"/>
              </a:rPr>
              <a:t> @</a:t>
            </a:r>
            <a:r>
              <a:rPr lang="en-GB" b="1" dirty="0">
                <a:latin typeface="Cambria"/>
                <a:ea typeface="Cambria"/>
              </a:rPr>
              <a:t> 50°C</a:t>
            </a:r>
            <a:endParaRPr lang="en-GB" sz="3600" b="1" dirty="0">
              <a:latin typeface="Cambria"/>
              <a:ea typeface="Cambria"/>
            </a:endParaRPr>
          </a:p>
          <a:p>
            <a:pPr>
              <a:spcBef>
                <a:spcPts val="600"/>
              </a:spcBef>
            </a:pPr>
            <a:r>
              <a:rPr lang="en-GB" sz="2000" dirty="0">
                <a:solidFill>
                  <a:srgbClr val="C00000"/>
                </a:solidFill>
                <a:latin typeface="Cambria"/>
                <a:ea typeface="Cambria"/>
              </a:rPr>
              <a:t>Data point below 1 means fewer activations to cause bitflips @ 80°C compared to 50°C</a:t>
            </a:r>
          </a:p>
          <a:p>
            <a:pPr>
              <a:spcBef>
                <a:spcPts val="600"/>
              </a:spcBef>
            </a:pPr>
            <a:endParaRPr lang="en-GB" sz="2000" dirty="0">
              <a:solidFill>
                <a:srgbClr val="C00000"/>
              </a:solidFill>
            </a:endParaRPr>
          </a:p>
        </p:txBody>
      </p:sp>
      <p:pic>
        <p:nvPicPr>
          <p:cNvPr id="4" name="Picture 3">
            <a:extLst>
              <a:ext uri="{FF2B5EF4-FFF2-40B4-BE49-F238E27FC236}">
                <a16:creationId xmlns:a16="http://schemas.microsoft.com/office/drawing/2014/main" id="{8557291B-02AA-4B0A-5305-907D05A91AFC}"/>
              </a:ext>
            </a:extLst>
          </p:cNvPr>
          <p:cNvPicPr>
            <a:picLocks noChangeAspect="1"/>
          </p:cNvPicPr>
          <p:nvPr/>
        </p:nvPicPr>
        <p:blipFill>
          <a:blip r:embed="rId3"/>
          <a:stretch>
            <a:fillRect/>
          </a:stretch>
        </p:blipFill>
        <p:spPr>
          <a:xfrm>
            <a:off x="293968" y="1937918"/>
            <a:ext cx="8408464" cy="2691148"/>
          </a:xfrm>
          <a:prstGeom prst="rect">
            <a:avLst/>
          </a:prstGeom>
        </p:spPr>
      </p:pic>
      <p:grpSp>
        <p:nvGrpSpPr>
          <p:cNvPr id="5" name="Group 4">
            <a:extLst>
              <a:ext uri="{FF2B5EF4-FFF2-40B4-BE49-F238E27FC236}">
                <a16:creationId xmlns:a16="http://schemas.microsoft.com/office/drawing/2014/main" id="{3743AB69-8951-F26A-CF60-CA8E5CC5C8C6}"/>
              </a:ext>
            </a:extLst>
          </p:cNvPr>
          <p:cNvGrpSpPr/>
          <p:nvPr/>
        </p:nvGrpSpPr>
        <p:grpSpPr>
          <a:xfrm>
            <a:off x="401178" y="2759824"/>
            <a:ext cx="8528868" cy="2726485"/>
            <a:chOff x="453330" y="2507756"/>
            <a:chExt cx="8528868" cy="2726485"/>
          </a:xfrm>
        </p:grpSpPr>
        <p:grpSp>
          <p:nvGrpSpPr>
            <p:cNvPr id="6" name="Group 5">
              <a:extLst>
                <a:ext uri="{FF2B5EF4-FFF2-40B4-BE49-F238E27FC236}">
                  <a16:creationId xmlns:a16="http://schemas.microsoft.com/office/drawing/2014/main" id="{C52A6B54-2677-B342-EB4D-BF28B42B443A}"/>
                </a:ext>
              </a:extLst>
            </p:cNvPr>
            <p:cNvGrpSpPr/>
            <p:nvPr/>
          </p:nvGrpSpPr>
          <p:grpSpPr>
            <a:xfrm>
              <a:off x="1560487" y="2507756"/>
              <a:ext cx="7046920" cy="1056761"/>
              <a:chOff x="1560487" y="2644643"/>
              <a:chExt cx="7046920" cy="1056761"/>
            </a:xfrm>
          </p:grpSpPr>
          <p:sp>
            <p:nvSpPr>
              <p:cNvPr id="16" name="Google Shape;566;p54">
                <a:extLst>
                  <a:ext uri="{FF2B5EF4-FFF2-40B4-BE49-F238E27FC236}">
                    <a16:creationId xmlns:a16="http://schemas.microsoft.com/office/drawing/2014/main" id="{21DE9E3C-1FFD-A370-D0E9-16E160180F75}"/>
                  </a:ext>
                </a:extLst>
              </p:cNvPr>
              <p:cNvSpPr/>
              <p:nvPr/>
            </p:nvSpPr>
            <p:spPr>
              <a:xfrm>
                <a:off x="1560487" y="2699183"/>
                <a:ext cx="2053309" cy="866704"/>
              </a:xfrm>
              <a:prstGeom prst="rect">
                <a:avLst/>
              </a:prstGeom>
              <a:solidFill>
                <a:srgbClr val="C84F29">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66;p54">
                <a:extLst>
                  <a:ext uri="{FF2B5EF4-FFF2-40B4-BE49-F238E27FC236}">
                    <a16:creationId xmlns:a16="http://schemas.microsoft.com/office/drawing/2014/main" id="{8B0D2B40-5499-B50B-6D85-33E92A6A2133}"/>
                  </a:ext>
                </a:extLst>
              </p:cNvPr>
              <p:cNvSpPr/>
              <p:nvPr/>
            </p:nvSpPr>
            <p:spPr>
              <a:xfrm>
                <a:off x="4107283" y="3056809"/>
                <a:ext cx="2053309" cy="644595"/>
              </a:xfrm>
              <a:prstGeom prst="rect">
                <a:avLst/>
              </a:prstGeom>
              <a:solidFill>
                <a:srgbClr val="C84F29">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54">
                <a:extLst>
                  <a:ext uri="{FF2B5EF4-FFF2-40B4-BE49-F238E27FC236}">
                    <a16:creationId xmlns:a16="http://schemas.microsoft.com/office/drawing/2014/main" id="{008D7DA5-1622-1CF8-423B-A45F95F80D8A}"/>
                  </a:ext>
                </a:extLst>
              </p:cNvPr>
              <p:cNvSpPr/>
              <p:nvPr/>
            </p:nvSpPr>
            <p:spPr>
              <a:xfrm>
                <a:off x="6654081" y="2644643"/>
                <a:ext cx="1953326" cy="931403"/>
              </a:xfrm>
              <a:prstGeom prst="rect">
                <a:avLst/>
              </a:prstGeom>
              <a:solidFill>
                <a:srgbClr val="C84F29">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415;p42">
              <a:extLst>
                <a:ext uri="{FF2B5EF4-FFF2-40B4-BE49-F238E27FC236}">
                  <a16:creationId xmlns:a16="http://schemas.microsoft.com/office/drawing/2014/main" id="{ADE1CB40-9CB3-82F8-77BE-BC009B93C219}"/>
                </a:ext>
              </a:extLst>
            </p:cNvPr>
            <p:cNvSpPr txBox="1"/>
            <p:nvPr/>
          </p:nvSpPr>
          <p:spPr>
            <a:xfrm>
              <a:off x="453330" y="4434052"/>
              <a:ext cx="8528868" cy="800189"/>
            </a:xfrm>
            <a:prstGeom prst="rect">
              <a:avLst/>
            </a:prstGeom>
            <a:noFill/>
            <a:ln>
              <a:noFill/>
            </a:ln>
          </p:spPr>
          <p:txBody>
            <a:bodyPr spcFirstLastPara="1" wrap="square" lIns="91425" tIns="91425" rIns="91425" bIns="91425" anchor="t" anchorCtr="0">
              <a:spAutoFit/>
            </a:bodyPr>
            <a:lstStyle/>
            <a:p>
              <a:pPr algn="ctr"/>
              <a:r>
                <a:rPr lang="en-GB" sz="2000" b="1" dirty="0">
                  <a:latin typeface="Cambria"/>
                  <a:ea typeface="Cambria"/>
                  <a:cs typeface="Roboto"/>
                  <a:sym typeface="Roboto"/>
                </a:rPr>
                <a:t>When </a:t>
              </a:r>
              <a:r>
                <a:rPr lang="en-GB" sz="2000" b="1" dirty="0" err="1">
                  <a:latin typeface="Cambria"/>
                  <a:ea typeface="Cambria"/>
                  <a:cs typeface="Roboto"/>
                  <a:sym typeface="Roboto"/>
                </a:rPr>
                <a:t>tAggON</a:t>
              </a:r>
              <a:r>
                <a:rPr lang="en-GB" sz="2000" b="1" dirty="0">
                  <a:latin typeface="Cambria"/>
                  <a:ea typeface="Cambria"/>
                  <a:cs typeface="Roboto"/>
                  <a:sym typeface="Roboto"/>
                </a:rPr>
                <a:t> is 7.8 </a:t>
              </a:r>
              <a:r>
                <a:rPr lang="en-GB" sz="2000" b="1" dirty="0" err="1">
                  <a:latin typeface="Cambria"/>
                  <a:ea typeface="Cambria"/>
                  <a:cs typeface="Roboto"/>
                  <a:sym typeface="Roboto"/>
                </a:rPr>
                <a:t>μs</a:t>
              </a:r>
              <a:r>
                <a:rPr lang="en-GB" sz="2000" b="1" dirty="0">
                  <a:latin typeface="Cambria"/>
                  <a:ea typeface="Cambria"/>
                  <a:cs typeface="Roboto"/>
                  <a:sym typeface="Roboto"/>
                </a:rPr>
                <a:t>, RowPress </a:t>
              </a:r>
              <a:r>
                <a:rPr lang="en-GB" sz="2000" b="1" dirty="0">
                  <a:solidFill>
                    <a:srgbClr val="C00000"/>
                  </a:solidFill>
                  <a:latin typeface="Cambria"/>
                  <a:ea typeface="Cambria"/>
                  <a:cs typeface="Roboto"/>
                  <a:sym typeface="Roboto"/>
                </a:rPr>
                <a:t>requires about 50% fewer activations to induce bitflips at 80°C </a:t>
              </a:r>
              <a:r>
                <a:rPr lang="en-GB" sz="2000" b="1" dirty="0">
                  <a:latin typeface="Cambria"/>
                  <a:ea typeface="Cambria"/>
                  <a:cs typeface="Roboto"/>
                  <a:sym typeface="Roboto"/>
                </a:rPr>
                <a:t>compared to 50°C</a:t>
              </a:r>
              <a:endParaRPr sz="2000" b="1" dirty="0">
                <a:latin typeface="Cambria"/>
                <a:ea typeface="Cambria"/>
                <a:cs typeface="Roboto"/>
                <a:sym typeface="Roboto"/>
              </a:endParaRPr>
            </a:p>
          </p:txBody>
        </p:sp>
      </p:grpSp>
      <p:sp>
        <p:nvSpPr>
          <p:cNvPr id="26" name="Content Placeholder 2">
            <a:extLst>
              <a:ext uri="{FF2B5EF4-FFF2-40B4-BE49-F238E27FC236}">
                <a16:creationId xmlns:a16="http://schemas.microsoft.com/office/drawing/2014/main" id="{FFB70B09-02E1-E5FC-5897-CECF161AD216}"/>
              </a:ext>
            </a:extLst>
          </p:cNvPr>
          <p:cNvSpPr txBox="1">
            <a:spLocks/>
          </p:cNvSpPr>
          <p:nvPr/>
        </p:nvSpPr>
        <p:spPr>
          <a:xfrm>
            <a:off x="0" y="5532298"/>
            <a:ext cx="9144000" cy="762913"/>
          </a:xfrm>
          <a:prstGeom prst="rect">
            <a:avLst/>
          </a:prstGeom>
          <a:solidFill>
            <a:srgbClr val="FFF2CC"/>
          </a:solidFill>
          <a:ln w="28575">
            <a:solidFill>
              <a:schemeClr val="tx1">
                <a:lumMod val="65000"/>
                <a:lumOff val="35000"/>
              </a:schemeClr>
            </a:solidFill>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2800" b="1" dirty="0">
                <a:solidFill>
                  <a:srgbClr val="C00000"/>
                </a:solidFill>
                <a:latin typeface="Cambria"/>
                <a:ea typeface="Cambria"/>
              </a:rPr>
              <a:t>RowPress gets worse as temperature increases</a:t>
            </a:r>
          </a:p>
        </p:txBody>
      </p:sp>
    </p:spTree>
    <p:extLst>
      <p:ext uri="{BB962C8B-B14F-4D97-AF65-F5344CB8AC3E}">
        <p14:creationId xmlns:p14="http://schemas.microsoft.com/office/powerpoint/2010/main" val="37470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a:t>Key Characteristics of RowPress </a:t>
            </a:r>
            <a:endParaRPr lang="en-CH"/>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24</a:t>
            </a:fld>
            <a:endParaRPr lang="en-CH"/>
          </a:p>
        </p:txBody>
      </p:sp>
      <p:sp>
        <p:nvSpPr>
          <p:cNvPr id="3" name="Content Placeholder 2">
            <a:extLst>
              <a:ext uri="{FF2B5EF4-FFF2-40B4-BE49-F238E27FC236}">
                <a16:creationId xmlns:a16="http://schemas.microsoft.com/office/drawing/2014/main" id="{D82DAA74-29A5-A3B3-2BAA-7F7669A9D592}"/>
              </a:ext>
            </a:extLst>
          </p:cNvPr>
          <p:cNvSpPr>
            <a:spLocks noGrp="1"/>
          </p:cNvSpPr>
          <p:nvPr>
            <p:ph idx="1"/>
          </p:nvPr>
        </p:nvSpPr>
        <p:spPr>
          <a:xfrm>
            <a:off x="161802" y="855618"/>
            <a:ext cx="8863692" cy="5613347"/>
          </a:xfrm>
        </p:spPr>
        <p:txBody>
          <a:bodyPr>
            <a:normAutofit/>
          </a:bodyPr>
          <a:lstStyle/>
          <a:p>
            <a:pPr marL="0" indent="0">
              <a:spcAft>
                <a:spcPts val="600"/>
              </a:spcAft>
              <a:buNone/>
            </a:pPr>
            <a:r>
              <a:rPr lang="en-GB" sz="2800" b="1" dirty="0">
                <a:solidFill>
                  <a:schemeClr val="bg1">
                    <a:lumMod val="75000"/>
                  </a:schemeClr>
                </a:solidFill>
              </a:rPr>
              <a:t>Amplifying read disturbance in DRAM</a:t>
            </a:r>
          </a:p>
          <a:p>
            <a:pPr>
              <a:spcAft>
                <a:spcPts val="600"/>
              </a:spcAft>
            </a:pPr>
            <a:r>
              <a:rPr lang="en-GB" dirty="0">
                <a:solidFill>
                  <a:schemeClr val="bg1">
                    <a:lumMod val="75000"/>
                  </a:schemeClr>
                </a:solidFill>
              </a:rPr>
              <a:t>Reduces the minimum number of row activations needed to induce a bitflip (</a:t>
            </a:r>
            <a:r>
              <a:rPr lang="en-GB" b="1" dirty="0" err="1">
                <a:solidFill>
                  <a:schemeClr val="bg1">
                    <a:lumMod val="75000"/>
                  </a:schemeClr>
                </a:solidFill>
              </a:rPr>
              <a:t>AC</a:t>
            </a:r>
            <a:r>
              <a:rPr lang="en-GB" sz="2000" b="1" dirty="0" err="1">
                <a:solidFill>
                  <a:schemeClr val="bg1">
                    <a:lumMod val="75000"/>
                  </a:schemeClr>
                </a:solidFill>
              </a:rPr>
              <a:t>min</a:t>
            </a:r>
            <a:r>
              <a:rPr lang="en-GB" dirty="0">
                <a:solidFill>
                  <a:schemeClr val="bg1">
                    <a:lumMod val="75000"/>
                  </a:schemeClr>
                </a:solidFill>
              </a:rPr>
              <a:t>) by </a:t>
            </a:r>
            <a:r>
              <a:rPr lang="en-GB" b="1" dirty="0">
                <a:solidFill>
                  <a:schemeClr val="bg1">
                    <a:lumMod val="75000"/>
                  </a:schemeClr>
                </a:solidFill>
              </a:rPr>
              <a:t>1-2 orders of magnitude</a:t>
            </a:r>
          </a:p>
          <a:p>
            <a:pPr>
              <a:spcAft>
                <a:spcPts val="600"/>
              </a:spcAft>
            </a:pPr>
            <a:r>
              <a:rPr lang="en-GB" dirty="0">
                <a:solidFill>
                  <a:schemeClr val="bg1">
                    <a:lumMod val="75000"/>
                  </a:schemeClr>
                </a:solidFill>
              </a:rPr>
              <a:t>In extreme cases, activating a row </a:t>
            </a:r>
            <a:r>
              <a:rPr lang="en-GB" b="1" dirty="0">
                <a:solidFill>
                  <a:schemeClr val="bg1">
                    <a:lumMod val="75000"/>
                  </a:schemeClr>
                </a:solidFill>
              </a:rPr>
              <a:t>only once</a:t>
            </a:r>
            <a:r>
              <a:rPr lang="en-GB" dirty="0">
                <a:solidFill>
                  <a:schemeClr val="bg1">
                    <a:lumMod val="75000"/>
                  </a:schemeClr>
                </a:solidFill>
              </a:rPr>
              <a:t> induces bitflips</a:t>
            </a:r>
          </a:p>
          <a:p>
            <a:pPr>
              <a:spcAft>
                <a:spcPts val="600"/>
              </a:spcAft>
            </a:pPr>
            <a:r>
              <a:rPr lang="en-GB" dirty="0">
                <a:solidFill>
                  <a:schemeClr val="bg1">
                    <a:lumMod val="75000"/>
                  </a:schemeClr>
                </a:solidFill>
              </a:rPr>
              <a:t>Gets worse as </a:t>
            </a:r>
            <a:r>
              <a:rPr lang="en-GB" b="1" dirty="0">
                <a:solidFill>
                  <a:schemeClr val="bg1">
                    <a:lumMod val="75000"/>
                  </a:schemeClr>
                </a:solidFill>
              </a:rPr>
              <a:t>temperature increases</a:t>
            </a:r>
            <a:endParaRPr lang="en-GB" sz="2800" dirty="0">
              <a:solidFill>
                <a:schemeClr val="bg1">
                  <a:lumMod val="75000"/>
                </a:schemeClr>
              </a:solidFill>
            </a:endParaRPr>
          </a:p>
          <a:p>
            <a:pPr marL="0" indent="0">
              <a:spcBef>
                <a:spcPts val="4200"/>
              </a:spcBef>
              <a:buNone/>
            </a:pPr>
            <a:r>
              <a:rPr lang="en-GB" sz="2800" b="1" dirty="0"/>
              <a:t>Different from </a:t>
            </a:r>
            <a:r>
              <a:rPr lang="en-GB" sz="2800" b="1" dirty="0" err="1"/>
              <a:t>RowHammer</a:t>
            </a:r>
            <a:endParaRPr lang="en-GB" sz="2800" b="1" dirty="0"/>
          </a:p>
          <a:p>
            <a:pPr>
              <a:spcAft>
                <a:spcPts val="600"/>
              </a:spcAft>
            </a:pPr>
            <a:r>
              <a:rPr lang="en-GB" dirty="0"/>
              <a:t>Affects a </a:t>
            </a:r>
            <a:r>
              <a:rPr lang="en-GB" b="1" dirty="0">
                <a:solidFill>
                  <a:srgbClr val="4472C4"/>
                </a:solidFill>
              </a:rPr>
              <a:t>different set of cells</a:t>
            </a:r>
            <a:r>
              <a:rPr lang="en-GB" dirty="0"/>
              <a:t> compared to </a:t>
            </a:r>
            <a:r>
              <a:rPr lang="en-GB" dirty="0" err="1"/>
              <a:t>RowHammer</a:t>
            </a:r>
            <a:r>
              <a:rPr lang="en-GB" dirty="0"/>
              <a:t> and retention failures</a:t>
            </a:r>
          </a:p>
          <a:p>
            <a:pPr>
              <a:buClr>
                <a:schemeClr val="tx1"/>
              </a:buClr>
            </a:pPr>
            <a:r>
              <a:rPr lang="en-GB" b="1" dirty="0">
                <a:solidFill>
                  <a:srgbClr val="4472C4"/>
                </a:solidFill>
              </a:rPr>
              <a:t>Behaves differently</a:t>
            </a:r>
            <a:r>
              <a:rPr lang="en-GB" dirty="0">
                <a:solidFill>
                  <a:srgbClr val="4472C4"/>
                </a:solidFill>
              </a:rPr>
              <a:t> </a:t>
            </a:r>
            <a:r>
              <a:rPr lang="en-GB" dirty="0"/>
              <a:t>as access pattern or temperature changes compared to </a:t>
            </a:r>
            <a:r>
              <a:rPr lang="en-GB" dirty="0" err="1"/>
              <a:t>RowHammer</a:t>
            </a:r>
            <a:endParaRPr lang="en-GB" dirty="0"/>
          </a:p>
        </p:txBody>
      </p:sp>
    </p:spTree>
    <p:extLst>
      <p:ext uri="{BB962C8B-B14F-4D97-AF65-F5344CB8AC3E}">
        <p14:creationId xmlns:p14="http://schemas.microsoft.com/office/powerpoint/2010/main" val="742155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altLang="ja-JP" sz="2800">
                <a:latin typeface="Cambria"/>
                <a:ea typeface="Cambria"/>
              </a:rPr>
              <a:t>Difference Between </a:t>
            </a:r>
            <a:r>
              <a:rPr lang="en-US" altLang="ja-JP" sz="2800" err="1">
                <a:latin typeface="Cambria"/>
                <a:ea typeface="Cambria"/>
              </a:rPr>
              <a:t>RowPress</a:t>
            </a:r>
            <a:r>
              <a:rPr lang="en-US" altLang="ja-JP" sz="2800">
                <a:latin typeface="Cambria"/>
                <a:ea typeface="Cambria"/>
              </a:rPr>
              <a:t> and </a:t>
            </a:r>
            <a:r>
              <a:rPr lang="en-US" altLang="ja-JP" sz="2800" err="1">
                <a:latin typeface="Cambria"/>
                <a:ea typeface="Cambria"/>
              </a:rPr>
              <a:t>RowHammer</a:t>
            </a:r>
            <a:r>
              <a:rPr lang="en-US" altLang="ja-JP" sz="2800">
                <a:latin typeface="Cambria"/>
                <a:ea typeface="Cambria"/>
              </a:rPr>
              <a:t> (I)</a:t>
            </a:r>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25</a:t>
            </a:fld>
            <a:endParaRPr lang="en-CH"/>
          </a:p>
        </p:txBody>
      </p:sp>
      <mc:AlternateContent xmlns:mc="http://schemas.openxmlformats.org/markup-compatibility/2006" xmlns:a14="http://schemas.microsoft.com/office/drawing/2010/main">
        <mc:Choice Requires="a14">
          <p:sp>
            <p:nvSpPr>
              <p:cNvPr id="25" name="Content Placeholder 2">
                <a:extLst>
                  <a:ext uri="{FF2B5EF4-FFF2-40B4-BE49-F238E27FC236}">
                    <a16:creationId xmlns:a16="http://schemas.microsoft.com/office/drawing/2014/main" id="{A578C54C-07A6-2B2D-7A9F-4D5F31C1D215}"/>
                  </a:ext>
                </a:extLst>
              </p:cNvPr>
              <p:cNvSpPr>
                <a:spLocks noGrp="1"/>
              </p:cNvSpPr>
              <p:nvPr>
                <p:ph idx="1"/>
              </p:nvPr>
            </p:nvSpPr>
            <p:spPr>
              <a:xfrm>
                <a:off x="228303" y="854506"/>
                <a:ext cx="8863692" cy="5427025"/>
              </a:xfrm>
            </p:spPr>
            <p:txBody>
              <a:bodyPr>
                <a:normAutofit/>
              </a:bodyPr>
              <a:lstStyle/>
              <a:p>
                <a:pPr marL="0" indent="0">
                  <a:buNone/>
                </a:pPr>
                <a:r>
                  <a:rPr lang="en-GB" sz="2800" b="1" dirty="0"/>
                  <a:t>Cells vulnerable to RowPress vs. </a:t>
                </a:r>
                <a:r>
                  <a:rPr lang="en-GB" sz="2800" b="1" dirty="0" err="1"/>
                  <a:t>RowHammer</a:t>
                </a:r>
                <a:endParaRPr lang="en-GB" sz="2800" b="1" dirty="0"/>
              </a:p>
              <a:p>
                <a:r>
                  <a:rPr lang="en-GB" sz="2000" dirty="0"/>
                  <a:t>Cells vulnerable to RowPress (</a:t>
                </a:r>
                <a:r>
                  <a:rPr lang="en-GB" sz="2000" dirty="0" err="1"/>
                  <a:t>RowHammer</a:t>
                </a:r>
                <a:r>
                  <a:rPr lang="en-GB" sz="2000" dirty="0"/>
                  <a:t>) are those that flip @ </a:t>
                </a:r>
                <a:r>
                  <a:rPr lang="en-GB" sz="2000" dirty="0" err="1"/>
                  <a:t>AC</a:t>
                </a:r>
                <a:r>
                  <a:rPr lang="en-GB" sz="1800" dirty="0" err="1"/>
                  <a:t>min</a:t>
                </a:r>
                <a:endParaRPr lang="en-GB" sz="2000" dirty="0"/>
              </a:p>
              <a:p>
                <a:r>
                  <a:rPr lang="en-GB" sz="2000" dirty="0"/>
                  <a:t>Overlap = </a:t>
                </a:r>
                <a14:m>
                  <m:oMath xmlns:m="http://schemas.openxmlformats.org/officeDocument/2006/math">
                    <m:f>
                      <m:fPr>
                        <m:ctrlPr>
                          <a:rPr lang="en-GB" sz="2000" i="1" smtClean="0">
                            <a:latin typeface="Cambria Math" panose="02040503050406030204" pitchFamily="18" charset="0"/>
                          </a:rPr>
                        </m:ctrlPr>
                      </m:fPr>
                      <m:num>
                        <m:r>
                          <a:rPr lang="en-US" sz="2000" b="0" i="1" smtClean="0">
                            <a:latin typeface="Cambria Math" panose="02040503050406030204" pitchFamily="18" charset="0"/>
                          </a:rPr>
                          <m:t>𝑁𝑢𝑚𝑏𝑒𝑟</m:t>
                        </m:r>
                        <m:r>
                          <a:rPr lang="en-US" sz="2000" b="0" i="1" smtClean="0">
                            <a:latin typeface="Cambria Math" panose="02040503050406030204" pitchFamily="18" charset="0"/>
                          </a:rPr>
                          <m:t> </m:t>
                        </m:r>
                        <m:r>
                          <a:rPr lang="en-US" sz="2000" b="0" i="1" smtClean="0">
                            <a:latin typeface="Cambria Math" panose="02040503050406030204" pitchFamily="18" charset="0"/>
                          </a:rPr>
                          <m:t>𝑜𝑓</m:t>
                        </m:r>
                        <m:r>
                          <a:rPr lang="en-US" sz="2000" b="0" i="1" smtClean="0">
                            <a:latin typeface="Cambria Math" panose="02040503050406030204" pitchFamily="18" charset="0"/>
                          </a:rPr>
                          <m:t> </m:t>
                        </m:r>
                        <m:r>
                          <a:rPr lang="en-US" sz="2000" b="0" i="1" smtClean="0">
                            <a:latin typeface="Cambria Math" panose="02040503050406030204" pitchFamily="18" charset="0"/>
                          </a:rPr>
                          <m:t>𝐶𝑒𝑙𝑙𝑠</m:t>
                        </m:r>
                        <m:r>
                          <a:rPr lang="en-US" sz="2000" b="0" i="1" smtClean="0">
                            <a:latin typeface="Cambria Math" panose="02040503050406030204" pitchFamily="18" charset="0"/>
                          </a:rPr>
                          <m:t> </m:t>
                        </m:r>
                        <m:r>
                          <a:rPr lang="en-US" sz="2000" b="0" i="1" smtClean="0">
                            <a:latin typeface="Cambria Math" panose="02040503050406030204" pitchFamily="18" charset="0"/>
                          </a:rPr>
                          <m:t>𝑉𝑢𝑙𝑛𝑒𝑟𝑎𝑏𝑙𝑒</m:t>
                        </m:r>
                        <m:r>
                          <a:rPr lang="en-US" sz="2000" b="0" i="1" smtClean="0">
                            <a:latin typeface="Cambria Math" panose="02040503050406030204" pitchFamily="18" charset="0"/>
                          </a:rPr>
                          <m:t> </m:t>
                        </m:r>
                        <m:r>
                          <a:rPr lang="en-US" sz="2000" b="0" i="1" smtClean="0">
                            <a:latin typeface="Cambria Math" panose="02040503050406030204" pitchFamily="18" charset="0"/>
                          </a:rPr>
                          <m:t>𝑡𝑜</m:t>
                        </m:r>
                        <m:r>
                          <a:rPr lang="en-US" sz="2000" b="0" i="1" smtClean="0">
                            <a:latin typeface="Cambria Math" panose="02040503050406030204" pitchFamily="18" charset="0"/>
                          </a:rPr>
                          <m:t> </m:t>
                        </m:r>
                        <m:r>
                          <a:rPr lang="en-US" sz="2000" b="0" i="1" smtClean="0">
                            <a:latin typeface="Cambria Math" panose="02040503050406030204" pitchFamily="18" charset="0"/>
                          </a:rPr>
                          <m:t>𝐵𝑜𝑡h</m:t>
                        </m:r>
                        <m:r>
                          <a:rPr lang="en-US" sz="2000" b="0" i="1" smtClean="0">
                            <a:latin typeface="Cambria Math" panose="02040503050406030204" pitchFamily="18" charset="0"/>
                          </a:rPr>
                          <m:t> </m:t>
                        </m:r>
                        <m:r>
                          <a:rPr lang="en-US" sz="2000" b="0" i="1" smtClean="0">
                            <a:latin typeface="Cambria Math" panose="02040503050406030204" pitchFamily="18" charset="0"/>
                          </a:rPr>
                          <m:t>𝑅𝑜𝑤𝑃𝑟𝑒𝑠𝑠</m:t>
                        </m:r>
                        <m:r>
                          <a:rPr lang="en-US" sz="2000" b="0" i="1" smtClean="0">
                            <a:latin typeface="Cambria Math" panose="02040503050406030204" pitchFamily="18" charset="0"/>
                          </a:rPr>
                          <m:t> </m:t>
                        </m:r>
                        <m:r>
                          <a:rPr lang="en-US" sz="2000" b="0" i="1" smtClean="0">
                            <a:latin typeface="Cambria Math" panose="02040503050406030204" pitchFamily="18" charset="0"/>
                          </a:rPr>
                          <m:t>𝑎𝑛𝑑</m:t>
                        </m:r>
                        <m:r>
                          <a:rPr lang="en-US" sz="2000" b="0" i="1" smtClean="0">
                            <a:latin typeface="Cambria Math" panose="02040503050406030204" pitchFamily="18" charset="0"/>
                          </a:rPr>
                          <m:t> </m:t>
                        </m:r>
                        <m:r>
                          <a:rPr lang="en-US" sz="2000" b="0" i="1" smtClean="0">
                            <a:latin typeface="Cambria Math" panose="02040503050406030204" pitchFamily="18" charset="0"/>
                          </a:rPr>
                          <m:t>𝑅𝑜𝑤𝐻𝑎𝑚𝑚𝑒𝑟</m:t>
                        </m:r>
                      </m:num>
                      <m:den>
                        <m:r>
                          <a:rPr lang="en-US" sz="2000" b="0" i="1" smtClean="0">
                            <a:latin typeface="Cambria Math" panose="02040503050406030204" pitchFamily="18" charset="0"/>
                          </a:rPr>
                          <m:t>𝑁𝑢𝑚𝑏𝑒𝑟</m:t>
                        </m:r>
                        <m:r>
                          <a:rPr lang="en-US" sz="2000" b="0" i="1" smtClean="0">
                            <a:latin typeface="Cambria Math" panose="02040503050406030204" pitchFamily="18" charset="0"/>
                          </a:rPr>
                          <m:t> </m:t>
                        </m:r>
                        <m:r>
                          <a:rPr lang="en-US" sz="2000" b="0" i="1" smtClean="0">
                            <a:latin typeface="Cambria Math" panose="02040503050406030204" pitchFamily="18" charset="0"/>
                          </a:rPr>
                          <m:t>𝑜𝑓</m:t>
                        </m:r>
                        <m:r>
                          <a:rPr lang="en-US" sz="2000" b="0" i="1" smtClean="0">
                            <a:latin typeface="Cambria Math" panose="02040503050406030204" pitchFamily="18" charset="0"/>
                          </a:rPr>
                          <m:t> </m:t>
                        </m:r>
                        <m:r>
                          <a:rPr lang="en-US" sz="2000" b="0" i="1" smtClean="0">
                            <a:latin typeface="Cambria Math" panose="02040503050406030204" pitchFamily="18" charset="0"/>
                          </a:rPr>
                          <m:t>𝐶𝑒𝑙𝑙𝑠</m:t>
                        </m:r>
                        <m:r>
                          <a:rPr lang="en-US" sz="2000" b="0" i="1" smtClean="0">
                            <a:latin typeface="Cambria Math" panose="02040503050406030204" pitchFamily="18" charset="0"/>
                          </a:rPr>
                          <m:t> </m:t>
                        </m:r>
                        <m:r>
                          <a:rPr lang="en-US" sz="2000" b="0" i="1" smtClean="0">
                            <a:latin typeface="Cambria Math" panose="02040503050406030204" pitchFamily="18" charset="0"/>
                          </a:rPr>
                          <m:t>𝑉𝑢𝑙𝑛𝑒𝑟𝑎𝑏𝑙𝑒</m:t>
                        </m:r>
                        <m:r>
                          <a:rPr lang="en-US" sz="2000" b="0" i="1" smtClean="0">
                            <a:latin typeface="Cambria Math" panose="02040503050406030204" pitchFamily="18" charset="0"/>
                          </a:rPr>
                          <m:t> </m:t>
                        </m:r>
                        <m:r>
                          <a:rPr lang="en-US" sz="2000" b="0" i="1" smtClean="0">
                            <a:latin typeface="Cambria Math" panose="02040503050406030204" pitchFamily="18" charset="0"/>
                          </a:rPr>
                          <m:t>𝑡𝑜</m:t>
                        </m:r>
                        <m:r>
                          <a:rPr lang="en-US" sz="2000" b="0" i="1" smtClean="0">
                            <a:latin typeface="Cambria Math" panose="02040503050406030204" pitchFamily="18" charset="0"/>
                          </a:rPr>
                          <m:t> </m:t>
                        </m:r>
                        <m:r>
                          <a:rPr lang="en-US" sz="2000" b="0" i="1" smtClean="0">
                            <a:latin typeface="Cambria Math" panose="02040503050406030204" pitchFamily="18" charset="0"/>
                          </a:rPr>
                          <m:t>𝑅𝑜𝑤𝑃𝑟𝑒𝑠𝑠</m:t>
                        </m:r>
                      </m:den>
                    </m:f>
                  </m:oMath>
                </a14:m>
                <a:endParaRPr lang="en-GB" sz="2000" dirty="0"/>
              </a:p>
            </p:txBody>
          </p:sp>
        </mc:Choice>
        <mc:Fallback xmlns="">
          <p:sp>
            <p:nvSpPr>
              <p:cNvPr id="25" name="Content Placeholder 2">
                <a:extLst>
                  <a:ext uri="{FF2B5EF4-FFF2-40B4-BE49-F238E27FC236}">
                    <a16:creationId xmlns:a16="http://schemas.microsoft.com/office/drawing/2014/main" id="{A578C54C-07A6-2B2D-7A9F-4D5F31C1D215}"/>
                  </a:ext>
                </a:extLst>
              </p:cNvPr>
              <p:cNvSpPr>
                <a:spLocks noGrp="1" noRot="1" noChangeAspect="1" noMove="1" noResize="1" noEditPoints="1" noAdjustHandles="1" noChangeArrowheads="1" noChangeShapeType="1" noTextEdit="1"/>
              </p:cNvSpPr>
              <p:nvPr>
                <p:ph idx="1"/>
              </p:nvPr>
            </p:nvSpPr>
            <p:spPr>
              <a:xfrm>
                <a:off x="228303" y="854506"/>
                <a:ext cx="8863692" cy="5427025"/>
              </a:xfrm>
              <a:blipFill>
                <a:blip r:embed="rId3"/>
                <a:stretch>
                  <a:fillRect l="-1376" t="-1910"/>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C9CA14A7-95BB-1909-9823-3A68F3895594}"/>
              </a:ext>
            </a:extLst>
          </p:cNvPr>
          <p:cNvPicPr>
            <a:picLocks noChangeAspect="1"/>
          </p:cNvPicPr>
          <p:nvPr/>
        </p:nvPicPr>
        <p:blipFill>
          <a:blip r:embed="rId4"/>
          <a:stretch>
            <a:fillRect/>
          </a:stretch>
        </p:blipFill>
        <p:spPr>
          <a:xfrm>
            <a:off x="198943" y="2490603"/>
            <a:ext cx="8746113" cy="2876136"/>
          </a:xfrm>
          <a:prstGeom prst="rect">
            <a:avLst/>
          </a:prstGeom>
        </p:spPr>
      </p:pic>
      <p:grpSp>
        <p:nvGrpSpPr>
          <p:cNvPr id="5" name="Group 4">
            <a:extLst>
              <a:ext uri="{FF2B5EF4-FFF2-40B4-BE49-F238E27FC236}">
                <a16:creationId xmlns:a16="http://schemas.microsoft.com/office/drawing/2014/main" id="{A7E16642-C575-2EEF-2F68-A0698E623819}"/>
              </a:ext>
            </a:extLst>
          </p:cNvPr>
          <p:cNvGrpSpPr/>
          <p:nvPr/>
        </p:nvGrpSpPr>
        <p:grpSpPr>
          <a:xfrm>
            <a:off x="416188" y="4226833"/>
            <a:ext cx="8528868" cy="1952176"/>
            <a:chOff x="416188" y="4226833"/>
            <a:chExt cx="8528868" cy="1952176"/>
          </a:xfrm>
        </p:grpSpPr>
        <p:grpSp>
          <p:nvGrpSpPr>
            <p:cNvPr id="6" name="Group 5">
              <a:extLst>
                <a:ext uri="{FF2B5EF4-FFF2-40B4-BE49-F238E27FC236}">
                  <a16:creationId xmlns:a16="http://schemas.microsoft.com/office/drawing/2014/main" id="{CE25CFB7-961D-0111-134F-1A9623E6A399}"/>
                </a:ext>
              </a:extLst>
            </p:cNvPr>
            <p:cNvGrpSpPr/>
            <p:nvPr/>
          </p:nvGrpSpPr>
          <p:grpSpPr>
            <a:xfrm>
              <a:off x="2129934" y="4226833"/>
              <a:ext cx="6616178" cy="253998"/>
              <a:chOff x="2129934" y="4363720"/>
              <a:chExt cx="6616178" cy="253998"/>
            </a:xfrm>
          </p:grpSpPr>
          <p:sp>
            <p:nvSpPr>
              <p:cNvPr id="13" name="Google Shape;566;p54">
                <a:extLst>
                  <a:ext uri="{FF2B5EF4-FFF2-40B4-BE49-F238E27FC236}">
                    <a16:creationId xmlns:a16="http://schemas.microsoft.com/office/drawing/2014/main" id="{0CB4F12A-A5CF-C418-FE28-C3B02DEF2C9E}"/>
                  </a:ext>
                </a:extLst>
              </p:cNvPr>
              <p:cNvSpPr/>
              <p:nvPr/>
            </p:nvSpPr>
            <p:spPr>
              <a:xfrm>
                <a:off x="2129934" y="4363720"/>
                <a:ext cx="1522585" cy="243839"/>
              </a:xfrm>
              <a:prstGeom prst="rect">
                <a:avLst/>
              </a:prstGeom>
              <a:solidFill>
                <a:srgbClr val="C84F29">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66;p54">
                <a:extLst>
                  <a:ext uri="{FF2B5EF4-FFF2-40B4-BE49-F238E27FC236}">
                    <a16:creationId xmlns:a16="http://schemas.microsoft.com/office/drawing/2014/main" id="{26CACF85-064D-FB8F-B6FE-FF76D970DBF4}"/>
                  </a:ext>
                </a:extLst>
              </p:cNvPr>
              <p:cNvSpPr/>
              <p:nvPr/>
            </p:nvSpPr>
            <p:spPr>
              <a:xfrm>
                <a:off x="4680621" y="4373879"/>
                <a:ext cx="1522585" cy="243839"/>
              </a:xfrm>
              <a:prstGeom prst="rect">
                <a:avLst/>
              </a:prstGeom>
              <a:solidFill>
                <a:srgbClr val="C84F29">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66;p54">
                <a:extLst>
                  <a:ext uri="{FF2B5EF4-FFF2-40B4-BE49-F238E27FC236}">
                    <a16:creationId xmlns:a16="http://schemas.microsoft.com/office/drawing/2014/main" id="{CDC011AF-6C5B-6912-A29D-6F9972334D6B}"/>
                  </a:ext>
                </a:extLst>
              </p:cNvPr>
              <p:cNvSpPr/>
              <p:nvPr/>
            </p:nvSpPr>
            <p:spPr>
              <a:xfrm>
                <a:off x="7223527" y="4373879"/>
                <a:ext cx="1522585" cy="243839"/>
              </a:xfrm>
              <a:prstGeom prst="rect">
                <a:avLst/>
              </a:prstGeom>
              <a:solidFill>
                <a:srgbClr val="C84F29">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415;p42">
              <a:extLst>
                <a:ext uri="{FF2B5EF4-FFF2-40B4-BE49-F238E27FC236}">
                  <a16:creationId xmlns:a16="http://schemas.microsoft.com/office/drawing/2014/main" id="{29FE1C59-7DF1-F05F-3F74-2D5C2395E1BF}"/>
                </a:ext>
              </a:extLst>
            </p:cNvPr>
            <p:cNvSpPr txBox="1"/>
            <p:nvPr/>
          </p:nvSpPr>
          <p:spPr>
            <a:xfrm>
              <a:off x="416188" y="5440376"/>
              <a:ext cx="8528868"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b="1" dirty="0">
                  <a:latin typeface="Cambria"/>
                  <a:ea typeface="Cambria"/>
                  <a:cs typeface="Roboto"/>
                  <a:sym typeface="Roboto"/>
                </a:rPr>
                <a:t>On average, only </a:t>
              </a:r>
              <a:r>
                <a:rPr lang="en-GB" b="1" dirty="0">
                  <a:solidFill>
                    <a:srgbClr val="C00000"/>
                  </a:solidFill>
                  <a:latin typeface="Cambria"/>
                  <a:ea typeface="Cambria"/>
                  <a:cs typeface="Roboto"/>
                  <a:sym typeface="Roboto"/>
                </a:rPr>
                <a:t>0.013%</a:t>
              </a:r>
              <a:r>
                <a:rPr lang="en-GB" b="1" dirty="0">
                  <a:latin typeface="Cambria"/>
                  <a:ea typeface="Cambria"/>
                  <a:cs typeface="Roboto"/>
                  <a:sym typeface="Roboto"/>
                </a:rPr>
                <a:t> of DRAM cells vulnerable to RowPress</a:t>
              </a:r>
              <a:br>
                <a:rPr lang="en-GB" b="1" dirty="0">
                  <a:latin typeface="Cambria"/>
                  <a:ea typeface="Cambria"/>
                  <a:cs typeface="Roboto"/>
                  <a:sym typeface="Roboto"/>
                </a:rPr>
              </a:br>
              <a:r>
                <a:rPr lang="en-GB" b="1" dirty="0">
                  <a:latin typeface="Cambria"/>
                  <a:ea typeface="Cambria"/>
                  <a:cs typeface="Roboto"/>
                  <a:sym typeface="Roboto"/>
                </a:rPr>
                <a:t>are also vulnerable to </a:t>
              </a:r>
              <a:r>
                <a:rPr lang="en-GB" b="1" dirty="0" err="1">
                  <a:latin typeface="Cambria"/>
                  <a:ea typeface="Cambria"/>
                  <a:cs typeface="Roboto"/>
                  <a:sym typeface="Roboto"/>
                </a:rPr>
                <a:t>RowHammer</a:t>
              </a:r>
              <a:r>
                <a:rPr lang="en-GB" b="1" dirty="0">
                  <a:latin typeface="Cambria"/>
                  <a:ea typeface="Cambria"/>
                  <a:cs typeface="Roboto"/>
                  <a:sym typeface="Roboto"/>
                </a:rPr>
                <a:t>, when </a:t>
              </a:r>
              <a:r>
                <a:rPr lang="en-GB" b="1" dirty="0" err="1">
                  <a:solidFill>
                    <a:srgbClr val="C00000"/>
                  </a:solidFill>
                  <a:latin typeface="Cambria"/>
                  <a:ea typeface="Cambria"/>
                  <a:cs typeface="Roboto"/>
                  <a:sym typeface="Roboto"/>
                </a:rPr>
                <a:t>tAggON</a:t>
              </a:r>
              <a:r>
                <a:rPr lang="en-GB" b="1" dirty="0">
                  <a:solidFill>
                    <a:srgbClr val="C00000"/>
                  </a:solidFill>
                  <a:latin typeface="Cambria"/>
                  <a:ea typeface="Cambria"/>
                  <a:cs typeface="Roboto"/>
                  <a:sym typeface="Roboto"/>
                </a:rPr>
                <a:t> ≥ 7.8us</a:t>
              </a:r>
              <a:endParaRPr lang="en-GB" b="1" dirty="0">
                <a:latin typeface="Cambria"/>
                <a:ea typeface="Cambria"/>
                <a:cs typeface="Roboto"/>
              </a:endParaRPr>
            </a:p>
          </p:txBody>
        </p:sp>
      </p:grpSp>
    </p:spTree>
    <p:extLst>
      <p:ext uri="{BB962C8B-B14F-4D97-AF65-F5344CB8AC3E}">
        <p14:creationId xmlns:p14="http://schemas.microsoft.com/office/powerpoint/2010/main" val="413455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2800">
                <a:latin typeface="Cambria"/>
                <a:ea typeface="Cambria"/>
              </a:rPr>
              <a:t>Difference Between </a:t>
            </a:r>
            <a:r>
              <a:rPr lang="en-US" sz="2800" err="1">
                <a:latin typeface="Cambria"/>
                <a:ea typeface="Cambria"/>
              </a:rPr>
              <a:t>RowPress</a:t>
            </a:r>
            <a:r>
              <a:rPr lang="en-US" sz="2800">
                <a:latin typeface="Cambria"/>
                <a:ea typeface="Cambria"/>
              </a:rPr>
              <a:t> and </a:t>
            </a:r>
            <a:r>
              <a:rPr lang="en-US" sz="2800" err="1">
                <a:latin typeface="Cambria"/>
                <a:ea typeface="Cambria"/>
              </a:rPr>
              <a:t>RowHammer</a:t>
            </a:r>
            <a:r>
              <a:rPr lang="en-US" sz="2800">
                <a:latin typeface="Cambria"/>
                <a:ea typeface="Cambria"/>
              </a:rPr>
              <a:t> (II)</a:t>
            </a:r>
            <a:endParaRPr lang="en-US" sz="2800" b="0">
              <a:latin typeface="Cambria"/>
              <a:ea typeface="Cambria"/>
            </a:endParaRPr>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26</a:t>
            </a:fld>
            <a:endParaRPr lang="en-CH"/>
          </a:p>
        </p:txBody>
      </p:sp>
      <mc:AlternateContent xmlns:mc="http://schemas.openxmlformats.org/markup-compatibility/2006" xmlns:a14="http://schemas.microsoft.com/office/drawing/2010/main">
        <mc:Choice Requires="a14">
          <p:sp>
            <p:nvSpPr>
              <p:cNvPr id="25" name="Content Placeholder 2">
                <a:extLst>
                  <a:ext uri="{FF2B5EF4-FFF2-40B4-BE49-F238E27FC236}">
                    <a16:creationId xmlns:a16="http://schemas.microsoft.com/office/drawing/2014/main" id="{A578C54C-07A6-2B2D-7A9F-4D5F31C1D215}"/>
                  </a:ext>
                </a:extLst>
              </p:cNvPr>
              <p:cNvSpPr>
                <a:spLocks noGrp="1"/>
              </p:cNvSpPr>
              <p:nvPr>
                <p:ph idx="1"/>
              </p:nvPr>
            </p:nvSpPr>
            <p:spPr>
              <a:xfrm>
                <a:off x="228303" y="854506"/>
                <a:ext cx="8863692" cy="5427025"/>
              </a:xfrm>
            </p:spPr>
            <p:txBody>
              <a:bodyPr>
                <a:normAutofit/>
              </a:bodyPr>
              <a:lstStyle/>
              <a:p>
                <a:pPr marL="0" indent="0">
                  <a:buNone/>
                </a:pPr>
                <a:r>
                  <a:rPr lang="en-GB" sz="2800" b="1" dirty="0"/>
                  <a:t>Cells vulnerable to RowPress vs. </a:t>
                </a:r>
                <a:r>
                  <a:rPr lang="en-GB" sz="2800" b="1" dirty="0" err="1"/>
                  <a:t>RowHammer</a:t>
                </a:r>
                <a:endParaRPr lang="en-GB" sz="2800" b="1" dirty="0"/>
              </a:p>
              <a:p>
                <a:r>
                  <a:rPr lang="en-GB" sz="2000" dirty="0"/>
                  <a:t>Cells vulnerable to RowPress (</a:t>
                </a:r>
                <a:r>
                  <a:rPr lang="en-GB" sz="2000" dirty="0" err="1"/>
                  <a:t>RowHammer</a:t>
                </a:r>
                <a:r>
                  <a:rPr lang="en-GB" sz="2000" dirty="0"/>
                  <a:t>) are those that flip @ </a:t>
                </a:r>
                <a:r>
                  <a:rPr lang="en-GB" sz="2000" dirty="0" err="1"/>
                  <a:t>AC</a:t>
                </a:r>
                <a:r>
                  <a:rPr lang="en-GB" sz="1800" dirty="0" err="1"/>
                  <a:t>min</a:t>
                </a:r>
                <a:endParaRPr lang="en-GB" sz="1800" dirty="0"/>
              </a:p>
              <a:p>
                <a:r>
                  <a:rPr lang="en-GB" sz="2000" dirty="0"/>
                  <a:t>Overlap = </a:t>
                </a:r>
                <a14:m>
                  <m:oMath xmlns:m="http://schemas.openxmlformats.org/officeDocument/2006/math">
                    <m:f>
                      <m:fPr>
                        <m:ctrlPr>
                          <a:rPr lang="en-GB" sz="2000" i="1" smtClean="0">
                            <a:latin typeface="Cambria Math" panose="02040503050406030204" pitchFamily="18" charset="0"/>
                          </a:rPr>
                        </m:ctrlPr>
                      </m:fPr>
                      <m:num>
                        <m:r>
                          <a:rPr lang="en-US" sz="2000" b="0" i="1" smtClean="0">
                            <a:latin typeface="Cambria Math" panose="02040503050406030204" pitchFamily="18" charset="0"/>
                          </a:rPr>
                          <m:t>𝑁𝑢𝑚𝑏𝑒𝑟</m:t>
                        </m:r>
                        <m:r>
                          <a:rPr lang="en-US" sz="2000" b="0" i="1" smtClean="0">
                            <a:latin typeface="Cambria Math" panose="02040503050406030204" pitchFamily="18" charset="0"/>
                          </a:rPr>
                          <m:t> </m:t>
                        </m:r>
                        <m:r>
                          <a:rPr lang="en-US" sz="2000" b="0" i="1" smtClean="0">
                            <a:latin typeface="Cambria Math" panose="02040503050406030204" pitchFamily="18" charset="0"/>
                          </a:rPr>
                          <m:t>𝑜𝑓</m:t>
                        </m:r>
                        <m:r>
                          <a:rPr lang="en-US" sz="2000" b="0" i="1" smtClean="0">
                            <a:latin typeface="Cambria Math" panose="02040503050406030204" pitchFamily="18" charset="0"/>
                          </a:rPr>
                          <m:t> </m:t>
                        </m:r>
                        <m:r>
                          <a:rPr lang="en-US" sz="2000" b="0" i="1" smtClean="0">
                            <a:latin typeface="Cambria Math" panose="02040503050406030204" pitchFamily="18" charset="0"/>
                          </a:rPr>
                          <m:t>𝐶𝑒𝑙𝑙𝑠</m:t>
                        </m:r>
                        <m:r>
                          <a:rPr lang="en-US" sz="2000" b="0" i="1" smtClean="0">
                            <a:latin typeface="Cambria Math" panose="02040503050406030204" pitchFamily="18" charset="0"/>
                          </a:rPr>
                          <m:t> </m:t>
                        </m:r>
                        <m:r>
                          <a:rPr lang="en-US" sz="2000" b="0" i="1" smtClean="0">
                            <a:latin typeface="Cambria Math" panose="02040503050406030204" pitchFamily="18" charset="0"/>
                          </a:rPr>
                          <m:t>𝑉𝑢𝑙𝑛𝑒𝑟𝑎𝑏𝑙𝑒</m:t>
                        </m:r>
                        <m:r>
                          <a:rPr lang="en-US" sz="2000" b="0" i="1" smtClean="0">
                            <a:latin typeface="Cambria Math" panose="02040503050406030204" pitchFamily="18" charset="0"/>
                          </a:rPr>
                          <m:t> </m:t>
                        </m:r>
                        <m:r>
                          <a:rPr lang="en-US" sz="2000" b="0" i="1" smtClean="0">
                            <a:latin typeface="Cambria Math" panose="02040503050406030204" pitchFamily="18" charset="0"/>
                          </a:rPr>
                          <m:t>𝑡𝑜</m:t>
                        </m:r>
                        <m:r>
                          <a:rPr lang="en-US" sz="2000" b="0" i="1" smtClean="0">
                            <a:latin typeface="Cambria Math" panose="02040503050406030204" pitchFamily="18" charset="0"/>
                          </a:rPr>
                          <m:t> </m:t>
                        </m:r>
                        <m:r>
                          <a:rPr lang="en-US" sz="2000" b="0" i="1" smtClean="0">
                            <a:latin typeface="Cambria Math" panose="02040503050406030204" pitchFamily="18" charset="0"/>
                          </a:rPr>
                          <m:t>𝐵𝑜𝑡h</m:t>
                        </m:r>
                        <m:r>
                          <a:rPr lang="en-US" sz="2000" b="0" i="1" smtClean="0">
                            <a:latin typeface="Cambria Math" panose="02040503050406030204" pitchFamily="18" charset="0"/>
                          </a:rPr>
                          <m:t> </m:t>
                        </m:r>
                        <m:r>
                          <a:rPr lang="en-US" sz="2000" b="0" i="1" smtClean="0">
                            <a:latin typeface="Cambria Math" panose="02040503050406030204" pitchFamily="18" charset="0"/>
                          </a:rPr>
                          <m:t>𝑅𝑜𝑤𝑃𝑟𝑒𝑠𝑠</m:t>
                        </m:r>
                        <m:r>
                          <a:rPr lang="en-US" sz="2000" b="0" i="1" smtClean="0">
                            <a:latin typeface="Cambria Math" panose="02040503050406030204" pitchFamily="18" charset="0"/>
                          </a:rPr>
                          <m:t> </m:t>
                        </m:r>
                        <m:r>
                          <a:rPr lang="en-US" sz="2000" b="0" i="1" smtClean="0">
                            <a:latin typeface="Cambria Math" panose="02040503050406030204" pitchFamily="18" charset="0"/>
                          </a:rPr>
                          <m:t>𝑎𝑛𝑑</m:t>
                        </m:r>
                        <m:r>
                          <a:rPr lang="en-US" sz="2000" b="0" i="1" smtClean="0">
                            <a:latin typeface="Cambria Math" panose="02040503050406030204" pitchFamily="18" charset="0"/>
                          </a:rPr>
                          <m:t> </m:t>
                        </m:r>
                        <m:r>
                          <a:rPr lang="en-US" sz="2000" b="0" i="1" smtClean="0">
                            <a:latin typeface="Cambria Math" panose="02040503050406030204" pitchFamily="18" charset="0"/>
                          </a:rPr>
                          <m:t>𝑅𝑜𝑤𝐻𝑎𝑚𝑚𝑒𝑟</m:t>
                        </m:r>
                      </m:num>
                      <m:den>
                        <m:r>
                          <a:rPr lang="en-US" sz="2000" b="0" i="1" smtClean="0">
                            <a:latin typeface="Cambria Math" panose="02040503050406030204" pitchFamily="18" charset="0"/>
                          </a:rPr>
                          <m:t>𝑁𝑢𝑚𝑏𝑒𝑟</m:t>
                        </m:r>
                        <m:r>
                          <a:rPr lang="en-US" sz="2000" b="0" i="1" smtClean="0">
                            <a:latin typeface="Cambria Math" panose="02040503050406030204" pitchFamily="18" charset="0"/>
                          </a:rPr>
                          <m:t> </m:t>
                        </m:r>
                        <m:r>
                          <a:rPr lang="en-US" sz="2000" b="0" i="1" smtClean="0">
                            <a:latin typeface="Cambria Math" panose="02040503050406030204" pitchFamily="18" charset="0"/>
                          </a:rPr>
                          <m:t>𝑜𝑓</m:t>
                        </m:r>
                        <m:r>
                          <a:rPr lang="en-US" sz="2000" b="0" i="1" smtClean="0">
                            <a:latin typeface="Cambria Math" panose="02040503050406030204" pitchFamily="18" charset="0"/>
                          </a:rPr>
                          <m:t> </m:t>
                        </m:r>
                        <m:r>
                          <a:rPr lang="en-US" sz="2000" b="0" i="1" smtClean="0">
                            <a:latin typeface="Cambria Math" panose="02040503050406030204" pitchFamily="18" charset="0"/>
                          </a:rPr>
                          <m:t>𝐶𝑒𝑙𝑙𝑠</m:t>
                        </m:r>
                        <m:r>
                          <a:rPr lang="en-US" sz="2000" b="0" i="1" smtClean="0">
                            <a:latin typeface="Cambria Math" panose="02040503050406030204" pitchFamily="18" charset="0"/>
                          </a:rPr>
                          <m:t> </m:t>
                        </m:r>
                        <m:r>
                          <a:rPr lang="en-US" sz="2000" b="0" i="1" smtClean="0">
                            <a:latin typeface="Cambria Math" panose="02040503050406030204" pitchFamily="18" charset="0"/>
                          </a:rPr>
                          <m:t>𝑉𝑢𝑙𝑛𝑒𝑟𝑎𝑏𝑙𝑒</m:t>
                        </m:r>
                        <m:r>
                          <a:rPr lang="en-US" sz="2000" b="0" i="1" smtClean="0">
                            <a:latin typeface="Cambria Math" panose="02040503050406030204" pitchFamily="18" charset="0"/>
                          </a:rPr>
                          <m:t> </m:t>
                        </m:r>
                        <m:r>
                          <a:rPr lang="en-US" sz="2000" b="0" i="1" smtClean="0">
                            <a:latin typeface="Cambria Math" panose="02040503050406030204" pitchFamily="18" charset="0"/>
                          </a:rPr>
                          <m:t>𝑡𝑜</m:t>
                        </m:r>
                        <m:r>
                          <a:rPr lang="en-US" sz="2000" b="0" i="1" smtClean="0">
                            <a:latin typeface="Cambria Math" panose="02040503050406030204" pitchFamily="18" charset="0"/>
                          </a:rPr>
                          <m:t> </m:t>
                        </m:r>
                        <m:r>
                          <a:rPr lang="en-US" sz="2000" b="0" i="1" smtClean="0">
                            <a:latin typeface="Cambria Math" panose="02040503050406030204" pitchFamily="18" charset="0"/>
                          </a:rPr>
                          <m:t>𝑅𝑜𝑤𝑃𝑟𝑒𝑠𝑠</m:t>
                        </m:r>
                      </m:den>
                    </m:f>
                  </m:oMath>
                </a14:m>
                <a:endParaRPr lang="en-GB" sz="2000" dirty="0"/>
              </a:p>
            </p:txBody>
          </p:sp>
        </mc:Choice>
        <mc:Fallback xmlns="">
          <p:sp>
            <p:nvSpPr>
              <p:cNvPr id="25" name="Content Placeholder 2">
                <a:extLst>
                  <a:ext uri="{FF2B5EF4-FFF2-40B4-BE49-F238E27FC236}">
                    <a16:creationId xmlns:a16="http://schemas.microsoft.com/office/drawing/2014/main" id="{A578C54C-07A6-2B2D-7A9F-4D5F31C1D215}"/>
                  </a:ext>
                </a:extLst>
              </p:cNvPr>
              <p:cNvSpPr>
                <a:spLocks noGrp="1" noRot="1" noChangeAspect="1" noMove="1" noResize="1" noEditPoints="1" noAdjustHandles="1" noChangeArrowheads="1" noChangeShapeType="1" noTextEdit="1"/>
              </p:cNvSpPr>
              <p:nvPr>
                <p:ph idx="1"/>
              </p:nvPr>
            </p:nvSpPr>
            <p:spPr>
              <a:xfrm>
                <a:off x="228303" y="854506"/>
                <a:ext cx="8863692" cy="5427025"/>
              </a:xfrm>
              <a:blipFill>
                <a:blip r:embed="rId3"/>
                <a:stretch>
                  <a:fillRect l="-1376" t="-1910"/>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C9CA14A7-95BB-1909-9823-3A68F3895594}"/>
              </a:ext>
            </a:extLst>
          </p:cNvPr>
          <p:cNvPicPr>
            <a:picLocks noChangeAspect="1"/>
          </p:cNvPicPr>
          <p:nvPr/>
        </p:nvPicPr>
        <p:blipFill>
          <a:blip r:embed="rId4"/>
          <a:stretch>
            <a:fillRect/>
          </a:stretch>
        </p:blipFill>
        <p:spPr>
          <a:xfrm>
            <a:off x="198943" y="2490603"/>
            <a:ext cx="8746113" cy="2876136"/>
          </a:xfrm>
          <a:prstGeom prst="rect">
            <a:avLst/>
          </a:prstGeom>
        </p:spPr>
      </p:pic>
      <p:grpSp>
        <p:nvGrpSpPr>
          <p:cNvPr id="6" name="Group 5">
            <a:extLst>
              <a:ext uri="{FF2B5EF4-FFF2-40B4-BE49-F238E27FC236}">
                <a16:creationId xmlns:a16="http://schemas.microsoft.com/office/drawing/2014/main" id="{CE25CFB7-961D-0111-134F-1A9623E6A399}"/>
              </a:ext>
            </a:extLst>
          </p:cNvPr>
          <p:cNvGrpSpPr/>
          <p:nvPr/>
        </p:nvGrpSpPr>
        <p:grpSpPr>
          <a:xfrm>
            <a:off x="2129934" y="4226833"/>
            <a:ext cx="6616178" cy="253998"/>
            <a:chOff x="2129934" y="4363720"/>
            <a:chExt cx="6616178" cy="253998"/>
          </a:xfrm>
        </p:grpSpPr>
        <p:sp>
          <p:nvSpPr>
            <p:cNvPr id="13" name="Google Shape;566;p54">
              <a:extLst>
                <a:ext uri="{FF2B5EF4-FFF2-40B4-BE49-F238E27FC236}">
                  <a16:creationId xmlns:a16="http://schemas.microsoft.com/office/drawing/2014/main" id="{0CB4F12A-A5CF-C418-FE28-C3B02DEF2C9E}"/>
                </a:ext>
              </a:extLst>
            </p:cNvPr>
            <p:cNvSpPr/>
            <p:nvPr/>
          </p:nvSpPr>
          <p:spPr>
            <a:xfrm>
              <a:off x="2129934" y="4363720"/>
              <a:ext cx="1522585" cy="243839"/>
            </a:xfrm>
            <a:prstGeom prst="rect">
              <a:avLst/>
            </a:prstGeom>
            <a:solidFill>
              <a:srgbClr val="C84F29">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66;p54">
              <a:extLst>
                <a:ext uri="{FF2B5EF4-FFF2-40B4-BE49-F238E27FC236}">
                  <a16:creationId xmlns:a16="http://schemas.microsoft.com/office/drawing/2014/main" id="{26CACF85-064D-FB8F-B6FE-FF76D970DBF4}"/>
                </a:ext>
              </a:extLst>
            </p:cNvPr>
            <p:cNvSpPr/>
            <p:nvPr/>
          </p:nvSpPr>
          <p:spPr>
            <a:xfrm>
              <a:off x="4680621" y="4373879"/>
              <a:ext cx="1522585" cy="243839"/>
            </a:xfrm>
            <a:prstGeom prst="rect">
              <a:avLst/>
            </a:prstGeom>
            <a:solidFill>
              <a:srgbClr val="C84F29">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66;p54">
              <a:extLst>
                <a:ext uri="{FF2B5EF4-FFF2-40B4-BE49-F238E27FC236}">
                  <a16:creationId xmlns:a16="http://schemas.microsoft.com/office/drawing/2014/main" id="{CDC011AF-6C5B-6912-A29D-6F9972334D6B}"/>
                </a:ext>
              </a:extLst>
            </p:cNvPr>
            <p:cNvSpPr/>
            <p:nvPr/>
          </p:nvSpPr>
          <p:spPr>
            <a:xfrm>
              <a:off x="7223527" y="4373879"/>
              <a:ext cx="1522585" cy="243839"/>
            </a:xfrm>
            <a:prstGeom prst="rect">
              <a:avLst/>
            </a:prstGeom>
            <a:solidFill>
              <a:srgbClr val="C84F29">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Content Placeholder 2">
            <a:extLst>
              <a:ext uri="{FF2B5EF4-FFF2-40B4-BE49-F238E27FC236}">
                <a16:creationId xmlns:a16="http://schemas.microsoft.com/office/drawing/2014/main" id="{7BC2CD04-9835-6B66-A762-A731DD7CC945}"/>
              </a:ext>
            </a:extLst>
          </p:cNvPr>
          <p:cNvSpPr txBox="1">
            <a:spLocks/>
          </p:cNvSpPr>
          <p:nvPr/>
        </p:nvSpPr>
        <p:spPr>
          <a:xfrm>
            <a:off x="0" y="5366739"/>
            <a:ext cx="9144000" cy="920239"/>
          </a:xfrm>
          <a:prstGeom prst="rect">
            <a:avLst/>
          </a:prstGeom>
          <a:solidFill>
            <a:srgbClr val="FFF2CC"/>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2400" b="1" dirty="0">
                <a:solidFill>
                  <a:srgbClr val="C00000"/>
                </a:solidFill>
              </a:rPr>
              <a:t>Most cells vulnerable to RowPress </a:t>
            </a:r>
            <a:br>
              <a:rPr lang="en-GB" sz="2400" b="1" dirty="0">
                <a:solidFill>
                  <a:srgbClr val="C00000"/>
                </a:solidFill>
              </a:rPr>
            </a:br>
            <a:r>
              <a:rPr lang="en-GB" sz="2400" b="1" dirty="0">
                <a:solidFill>
                  <a:srgbClr val="C00000"/>
                </a:solidFill>
              </a:rPr>
              <a:t>are NOT vulnerable to </a:t>
            </a:r>
            <a:r>
              <a:rPr lang="en-GB" sz="2400" b="1" dirty="0" err="1">
                <a:solidFill>
                  <a:srgbClr val="C00000"/>
                </a:solidFill>
              </a:rPr>
              <a:t>RowHammer</a:t>
            </a:r>
            <a:endParaRPr lang="en-GB" sz="2400" b="1" dirty="0">
              <a:solidFill>
                <a:srgbClr val="C00000"/>
              </a:solidFill>
            </a:endParaRPr>
          </a:p>
        </p:txBody>
      </p:sp>
    </p:spTree>
    <p:extLst>
      <p:ext uri="{BB962C8B-B14F-4D97-AF65-F5344CB8AC3E}">
        <p14:creationId xmlns:p14="http://schemas.microsoft.com/office/powerpoint/2010/main" val="2431696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2800">
                <a:latin typeface="Cambria"/>
                <a:ea typeface="Cambria"/>
              </a:rPr>
              <a:t>Difference Between </a:t>
            </a:r>
            <a:r>
              <a:rPr lang="en-US" sz="2800" err="1">
                <a:latin typeface="Cambria"/>
                <a:ea typeface="Cambria"/>
              </a:rPr>
              <a:t>RowPress</a:t>
            </a:r>
            <a:r>
              <a:rPr lang="en-US" sz="2800">
                <a:latin typeface="Cambria"/>
                <a:ea typeface="Cambria"/>
              </a:rPr>
              <a:t> and </a:t>
            </a:r>
            <a:r>
              <a:rPr lang="en-US" sz="2800" err="1">
                <a:latin typeface="Cambria"/>
                <a:ea typeface="Cambria"/>
              </a:rPr>
              <a:t>RowHammer</a:t>
            </a:r>
            <a:r>
              <a:rPr lang="en-US" sz="2800">
                <a:latin typeface="Cambria"/>
                <a:ea typeface="Cambria"/>
              </a:rPr>
              <a:t> (III)</a:t>
            </a:r>
            <a:endParaRPr lang="en-GB" sz="2800" b="0">
              <a:latin typeface="Cambria"/>
              <a:ea typeface="Cambria"/>
            </a:endParaRPr>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27</a:t>
            </a:fld>
            <a:endParaRPr lang="en-CH"/>
          </a:p>
        </p:txBody>
      </p:sp>
      <p:sp>
        <p:nvSpPr>
          <p:cNvPr id="25" name="Content Placeholder 2">
            <a:extLst>
              <a:ext uri="{FF2B5EF4-FFF2-40B4-BE49-F238E27FC236}">
                <a16:creationId xmlns:a16="http://schemas.microsoft.com/office/drawing/2014/main" id="{A578C54C-07A6-2B2D-7A9F-4D5F31C1D215}"/>
              </a:ext>
            </a:extLst>
          </p:cNvPr>
          <p:cNvSpPr>
            <a:spLocks noGrp="1"/>
          </p:cNvSpPr>
          <p:nvPr>
            <p:ph idx="1"/>
          </p:nvPr>
        </p:nvSpPr>
        <p:spPr>
          <a:xfrm>
            <a:off x="228303" y="854506"/>
            <a:ext cx="8863692" cy="5427025"/>
          </a:xfrm>
        </p:spPr>
        <p:txBody>
          <a:bodyPr vert="horz" lIns="91440" tIns="45720" rIns="91440" bIns="45720" rtlCol="0" anchor="t">
            <a:normAutofit/>
          </a:bodyPr>
          <a:lstStyle/>
          <a:p>
            <a:pPr marL="0" indent="0">
              <a:buNone/>
            </a:pPr>
            <a:r>
              <a:rPr lang="en-GB" b="1" dirty="0">
                <a:latin typeface="Cambria"/>
                <a:ea typeface="Cambria"/>
              </a:rPr>
              <a:t>Directionality of </a:t>
            </a:r>
            <a:r>
              <a:rPr lang="en-GB" b="1" dirty="0" err="1">
                <a:latin typeface="Cambria"/>
                <a:ea typeface="Cambria"/>
              </a:rPr>
              <a:t>RowHammer</a:t>
            </a:r>
            <a:r>
              <a:rPr lang="en-GB" b="1" dirty="0">
                <a:latin typeface="Cambria"/>
                <a:ea typeface="Cambria"/>
              </a:rPr>
              <a:t> and RowPress bitflips</a:t>
            </a:r>
            <a:endParaRPr lang="en-US" dirty="0">
              <a:latin typeface="Cambria"/>
              <a:ea typeface="Cambria"/>
            </a:endParaRPr>
          </a:p>
        </p:txBody>
      </p:sp>
      <p:pic>
        <p:nvPicPr>
          <p:cNvPr id="8" name="Picture 7">
            <a:extLst>
              <a:ext uri="{FF2B5EF4-FFF2-40B4-BE49-F238E27FC236}">
                <a16:creationId xmlns:a16="http://schemas.microsoft.com/office/drawing/2014/main" id="{7C771B76-2613-35C9-CA3F-4C9BC66D3D9F}"/>
              </a:ext>
            </a:extLst>
          </p:cNvPr>
          <p:cNvPicPr>
            <a:picLocks noChangeAspect="1"/>
          </p:cNvPicPr>
          <p:nvPr/>
        </p:nvPicPr>
        <p:blipFill>
          <a:blip r:embed="rId3"/>
          <a:stretch>
            <a:fillRect/>
          </a:stretch>
        </p:blipFill>
        <p:spPr>
          <a:xfrm>
            <a:off x="454213" y="1401068"/>
            <a:ext cx="8120968" cy="2670559"/>
          </a:xfrm>
          <a:prstGeom prst="rect">
            <a:avLst/>
          </a:prstGeom>
        </p:spPr>
      </p:pic>
      <p:sp>
        <p:nvSpPr>
          <p:cNvPr id="28" name="Content Placeholder 2">
            <a:extLst>
              <a:ext uri="{FF2B5EF4-FFF2-40B4-BE49-F238E27FC236}">
                <a16:creationId xmlns:a16="http://schemas.microsoft.com/office/drawing/2014/main" id="{095D3F25-55CA-D7E7-42CD-F986224A8AF6}"/>
              </a:ext>
            </a:extLst>
          </p:cNvPr>
          <p:cNvSpPr txBox="1">
            <a:spLocks/>
          </p:cNvSpPr>
          <p:nvPr/>
        </p:nvSpPr>
        <p:spPr>
          <a:xfrm>
            <a:off x="0" y="5210996"/>
            <a:ext cx="9144000" cy="762913"/>
          </a:xfrm>
          <a:prstGeom prst="rect">
            <a:avLst/>
          </a:prstGeom>
          <a:solidFill>
            <a:srgbClr val="FFF2CC"/>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2400" b="1" dirty="0">
                <a:solidFill>
                  <a:srgbClr val="C00000"/>
                </a:solidFill>
              </a:rPr>
              <a:t>RowPress and </a:t>
            </a:r>
            <a:r>
              <a:rPr lang="en-GB" sz="2400" b="1" dirty="0" err="1">
                <a:solidFill>
                  <a:srgbClr val="C00000"/>
                </a:solidFill>
              </a:rPr>
              <a:t>RowHammer</a:t>
            </a:r>
            <a:r>
              <a:rPr lang="en-GB" sz="2400" b="1" dirty="0">
                <a:solidFill>
                  <a:srgbClr val="C00000"/>
                </a:solidFill>
              </a:rPr>
              <a:t> bitflips have opposite directions</a:t>
            </a:r>
          </a:p>
        </p:txBody>
      </p:sp>
      <p:sp>
        <p:nvSpPr>
          <p:cNvPr id="5" name="Google Shape;415;p42">
            <a:extLst>
              <a:ext uri="{FF2B5EF4-FFF2-40B4-BE49-F238E27FC236}">
                <a16:creationId xmlns:a16="http://schemas.microsoft.com/office/drawing/2014/main" id="{43832650-9013-54AD-E299-3950A3C18844}"/>
              </a:ext>
            </a:extLst>
          </p:cNvPr>
          <p:cNvSpPr txBox="1"/>
          <p:nvPr/>
        </p:nvSpPr>
        <p:spPr>
          <a:xfrm>
            <a:off x="285808" y="4171342"/>
            <a:ext cx="8528868" cy="800189"/>
          </a:xfrm>
          <a:prstGeom prst="rect">
            <a:avLst/>
          </a:prstGeom>
          <a:noFill/>
          <a:ln>
            <a:noFill/>
          </a:ln>
        </p:spPr>
        <p:txBody>
          <a:bodyPr spcFirstLastPara="1" wrap="square" lIns="91425" tIns="91425" rIns="91425" bIns="91425" anchor="t" anchorCtr="0">
            <a:spAutoFit/>
          </a:bodyPr>
          <a:lstStyle/>
          <a:p>
            <a:pPr algn="ctr"/>
            <a:r>
              <a:rPr lang="en-GB" sz="2000" b="1" dirty="0">
                <a:latin typeface="Cambria"/>
                <a:ea typeface="Cambria"/>
                <a:cs typeface="Roboto"/>
                <a:sym typeface="Roboto"/>
              </a:rPr>
              <a:t>The majority of </a:t>
            </a:r>
            <a:r>
              <a:rPr lang="en-GB" sz="2000" b="1" dirty="0" err="1">
                <a:solidFill>
                  <a:srgbClr val="4472C4"/>
                </a:solidFill>
                <a:latin typeface="Cambria"/>
                <a:ea typeface="Cambria"/>
                <a:cs typeface="Roboto"/>
                <a:sym typeface="Roboto"/>
              </a:rPr>
              <a:t>RowHammer</a:t>
            </a:r>
            <a:r>
              <a:rPr lang="en-GB" sz="2000" b="1" dirty="0">
                <a:latin typeface="Cambria"/>
                <a:ea typeface="Cambria"/>
                <a:cs typeface="Roboto"/>
                <a:sym typeface="Roboto"/>
              </a:rPr>
              <a:t> bitflips are </a:t>
            </a:r>
            <a:r>
              <a:rPr lang="en-GB" sz="2000" b="1" dirty="0">
                <a:solidFill>
                  <a:srgbClr val="4472C4"/>
                </a:solidFill>
                <a:latin typeface="Cambria"/>
                <a:ea typeface="Cambria"/>
                <a:cs typeface="Roboto"/>
                <a:sym typeface="Roboto"/>
              </a:rPr>
              <a:t>0 to 1</a:t>
            </a:r>
            <a:br>
              <a:rPr lang="en-GB" sz="2000" b="1" dirty="0">
                <a:latin typeface="Cambria"/>
                <a:ea typeface="Cambria"/>
                <a:cs typeface="Roboto"/>
                <a:sym typeface="Roboto"/>
              </a:rPr>
            </a:br>
            <a:r>
              <a:rPr lang="en-GB" sz="2000" b="1" dirty="0">
                <a:latin typeface="Cambria"/>
                <a:ea typeface="Cambria"/>
                <a:cs typeface="Roboto"/>
                <a:sym typeface="Roboto"/>
              </a:rPr>
              <a:t>T</a:t>
            </a:r>
            <a:r>
              <a:rPr lang="en-GB" sz="2000" b="1" dirty="0">
                <a:latin typeface="Cambria"/>
                <a:ea typeface="Cambria"/>
                <a:cs typeface="Roboto"/>
              </a:rPr>
              <a:t>he majority of </a:t>
            </a:r>
            <a:r>
              <a:rPr lang="en-GB" sz="2000" b="1" dirty="0">
                <a:solidFill>
                  <a:srgbClr val="C00000"/>
                </a:solidFill>
                <a:latin typeface="Cambria"/>
                <a:ea typeface="Cambria"/>
                <a:cs typeface="Roboto"/>
              </a:rPr>
              <a:t>RowPress</a:t>
            </a:r>
            <a:r>
              <a:rPr lang="en-GB" sz="2000" b="1" dirty="0">
                <a:latin typeface="Cambria"/>
                <a:ea typeface="Cambria"/>
                <a:cs typeface="Roboto"/>
              </a:rPr>
              <a:t> bitflips are </a:t>
            </a:r>
            <a:r>
              <a:rPr lang="en-GB" sz="2000" b="1" dirty="0">
                <a:solidFill>
                  <a:srgbClr val="C00000"/>
                </a:solidFill>
                <a:latin typeface="Cambria"/>
                <a:ea typeface="Cambria"/>
                <a:cs typeface="Roboto"/>
              </a:rPr>
              <a:t>1 to 0</a:t>
            </a:r>
            <a:endParaRPr lang="en-US" sz="2000" dirty="0">
              <a:solidFill>
                <a:srgbClr val="C00000"/>
              </a:solidFill>
              <a:latin typeface="Calibri" panose="020F0502020204030204"/>
              <a:ea typeface="Cambria"/>
              <a:cs typeface="Calibri" panose="020F0502020204030204"/>
            </a:endParaRPr>
          </a:p>
        </p:txBody>
      </p:sp>
    </p:spTree>
    <p:extLst>
      <p:ext uri="{BB962C8B-B14F-4D97-AF65-F5344CB8AC3E}">
        <p14:creationId xmlns:p14="http://schemas.microsoft.com/office/powerpoint/2010/main" val="45895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GB" sz="2800" dirty="0">
                <a:latin typeface="Cambria"/>
                <a:ea typeface="Cambria"/>
              </a:rPr>
              <a:t>Difference Between RowPress and </a:t>
            </a:r>
            <a:r>
              <a:rPr lang="en-GB" sz="2800" dirty="0" err="1">
                <a:latin typeface="Cambria"/>
                <a:ea typeface="Cambria"/>
              </a:rPr>
              <a:t>RowHammer</a:t>
            </a:r>
            <a:r>
              <a:rPr lang="en-GB" sz="2800" dirty="0">
                <a:latin typeface="Cambria"/>
                <a:ea typeface="Cambria"/>
              </a:rPr>
              <a:t> (IV)</a:t>
            </a:r>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28</a:t>
            </a:fld>
            <a:endParaRPr lang="en-CH"/>
          </a:p>
        </p:txBody>
      </p:sp>
      <p:sp>
        <p:nvSpPr>
          <p:cNvPr id="25" name="Content Placeholder 2">
            <a:extLst>
              <a:ext uri="{FF2B5EF4-FFF2-40B4-BE49-F238E27FC236}">
                <a16:creationId xmlns:a16="http://schemas.microsoft.com/office/drawing/2014/main" id="{A578C54C-07A6-2B2D-7A9F-4D5F31C1D215}"/>
              </a:ext>
            </a:extLst>
          </p:cNvPr>
          <p:cNvSpPr>
            <a:spLocks noGrp="1"/>
          </p:cNvSpPr>
          <p:nvPr>
            <p:ph idx="1"/>
          </p:nvPr>
        </p:nvSpPr>
        <p:spPr>
          <a:xfrm>
            <a:off x="228303" y="854506"/>
            <a:ext cx="8863692" cy="5427025"/>
          </a:xfrm>
        </p:spPr>
        <p:txBody>
          <a:bodyPr vert="horz" lIns="91440" tIns="45720" rIns="91440" bIns="45720" rtlCol="0" anchor="t">
            <a:normAutofit/>
          </a:bodyPr>
          <a:lstStyle/>
          <a:p>
            <a:pPr marL="0" indent="0">
              <a:buNone/>
            </a:pPr>
            <a:r>
              <a:rPr lang="en-GB" b="1" dirty="0">
                <a:latin typeface="Cambria"/>
                <a:ea typeface="Cambria"/>
              </a:rPr>
              <a:t>Effectiveness of single-sided vs. double-sided RowPress</a:t>
            </a:r>
            <a:endParaRPr lang="en-GB" sz="2000" b="1" dirty="0">
              <a:latin typeface="Cambria"/>
              <a:ea typeface="Cambria"/>
            </a:endParaRPr>
          </a:p>
          <a:p>
            <a:r>
              <a:rPr lang="en-GB" sz="2000" dirty="0">
                <a:solidFill>
                  <a:srgbClr val="C00000"/>
                </a:solidFill>
                <a:latin typeface="Cambria"/>
                <a:ea typeface="Cambria"/>
              </a:rPr>
              <a:t>Data point below 0 means fewer activations to cause bitflips with </a:t>
            </a:r>
            <a:br>
              <a:rPr lang="en-GB" sz="2000" dirty="0">
                <a:solidFill>
                  <a:srgbClr val="C00000"/>
                </a:solidFill>
                <a:latin typeface="Cambria"/>
                <a:ea typeface="Cambria"/>
              </a:rPr>
            </a:br>
            <a:r>
              <a:rPr lang="en-GB" sz="2000" dirty="0">
                <a:solidFill>
                  <a:srgbClr val="C00000"/>
                </a:solidFill>
                <a:latin typeface="Cambria"/>
                <a:ea typeface="Cambria"/>
              </a:rPr>
              <a:t>single-sided RowPress compared to double-sided RowPress</a:t>
            </a:r>
            <a:endParaRPr lang="en-GB" dirty="0"/>
          </a:p>
        </p:txBody>
      </p:sp>
      <p:pic>
        <p:nvPicPr>
          <p:cNvPr id="4" name="Picture 3">
            <a:extLst>
              <a:ext uri="{FF2B5EF4-FFF2-40B4-BE49-F238E27FC236}">
                <a16:creationId xmlns:a16="http://schemas.microsoft.com/office/drawing/2014/main" id="{6E447ECE-5BF2-5DF4-F6CB-7CB79242ABBB}"/>
              </a:ext>
            </a:extLst>
          </p:cNvPr>
          <p:cNvPicPr>
            <a:picLocks noChangeAspect="1"/>
          </p:cNvPicPr>
          <p:nvPr/>
        </p:nvPicPr>
        <p:blipFill>
          <a:blip r:embed="rId3"/>
          <a:stretch>
            <a:fillRect/>
          </a:stretch>
        </p:blipFill>
        <p:spPr>
          <a:xfrm>
            <a:off x="1438656" y="2001486"/>
            <a:ext cx="6059310" cy="2408048"/>
          </a:xfrm>
          <a:prstGeom prst="rect">
            <a:avLst/>
          </a:prstGeom>
        </p:spPr>
      </p:pic>
      <p:sp>
        <p:nvSpPr>
          <p:cNvPr id="5" name="Content Placeholder 2">
            <a:extLst>
              <a:ext uri="{FF2B5EF4-FFF2-40B4-BE49-F238E27FC236}">
                <a16:creationId xmlns:a16="http://schemas.microsoft.com/office/drawing/2014/main" id="{B004E66F-4942-C5EE-B511-41A1FE19352B}"/>
              </a:ext>
            </a:extLst>
          </p:cNvPr>
          <p:cNvSpPr txBox="1">
            <a:spLocks/>
          </p:cNvSpPr>
          <p:nvPr/>
        </p:nvSpPr>
        <p:spPr>
          <a:xfrm>
            <a:off x="0" y="4626754"/>
            <a:ext cx="9144000" cy="929760"/>
          </a:xfrm>
          <a:prstGeom prst="rect">
            <a:avLst/>
          </a:prstGeom>
          <a:solidFill>
            <a:srgbClr val="FFF2CC"/>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200"/>
              </a:spcBef>
              <a:buNone/>
            </a:pPr>
            <a:r>
              <a:rPr lang="en-GB" sz="2400" dirty="0"/>
              <a:t>As </a:t>
            </a:r>
            <a:r>
              <a:rPr lang="en-GB" sz="2400" dirty="0" err="1"/>
              <a:t>tAggON</a:t>
            </a:r>
            <a:r>
              <a:rPr lang="en-GB" sz="2400" dirty="0"/>
              <a:t> increases beyond a certain level, </a:t>
            </a:r>
            <a:r>
              <a:rPr lang="en-GB" sz="2400" b="1" dirty="0">
                <a:solidFill>
                  <a:srgbClr val="C00000"/>
                </a:solidFill>
              </a:rPr>
              <a:t>single-sided RowPress becomes more effective</a:t>
            </a:r>
            <a:r>
              <a:rPr lang="en-GB" sz="2400" dirty="0">
                <a:solidFill>
                  <a:srgbClr val="C00000"/>
                </a:solidFill>
              </a:rPr>
              <a:t> </a:t>
            </a:r>
            <a:r>
              <a:rPr lang="en-GB" sz="2400" dirty="0"/>
              <a:t>compared to double-sided</a:t>
            </a:r>
          </a:p>
        </p:txBody>
      </p:sp>
      <p:sp>
        <p:nvSpPr>
          <p:cNvPr id="8" name="TextBox 7">
            <a:extLst>
              <a:ext uri="{FF2B5EF4-FFF2-40B4-BE49-F238E27FC236}">
                <a16:creationId xmlns:a16="http://schemas.microsoft.com/office/drawing/2014/main" id="{2610CC76-C3BE-D01D-FF66-01FD9ACD6BDF}"/>
              </a:ext>
            </a:extLst>
          </p:cNvPr>
          <p:cNvSpPr txBox="1"/>
          <p:nvPr/>
        </p:nvSpPr>
        <p:spPr>
          <a:xfrm>
            <a:off x="0" y="5728918"/>
            <a:ext cx="9144000" cy="430887"/>
          </a:xfrm>
          <a:prstGeom prst="rect">
            <a:avLst/>
          </a:prstGeom>
          <a:noFill/>
        </p:spPr>
        <p:txBody>
          <a:bodyPr wrap="square">
            <a:spAutoFit/>
          </a:bodyPr>
          <a:lstStyle/>
          <a:p>
            <a:pPr marL="0" indent="0" algn="ctr">
              <a:spcBef>
                <a:spcPts val="1200"/>
              </a:spcBef>
              <a:buNone/>
            </a:pPr>
            <a:r>
              <a:rPr lang="en-GB" sz="2200" b="1" dirty="0">
                <a:solidFill>
                  <a:srgbClr val="4472C4"/>
                </a:solidFill>
                <a:latin typeface="Cambria" panose="02040503050406030204" pitchFamily="18" charset="0"/>
                <a:ea typeface="Cambria" panose="02040503050406030204" pitchFamily="18" charset="0"/>
              </a:rPr>
              <a:t>Different from </a:t>
            </a:r>
            <a:r>
              <a:rPr lang="en-GB" sz="2200" b="1" dirty="0" err="1">
                <a:solidFill>
                  <a:srgbClr val="4472C4"/>
                </a:solidFill>
                <a:latin typeface="Cambria" panose="02040503050406030204" pitchFamily="18" charset="0"/>
                <a:ea typeface="Cambria" panose="02040503050406030204" pitchFamily="18" charset="0"/>
              </a:rPr>
              <a:t>RowHammer</a:t>
            </a:r>
            <a:r>
              <a:rPr lang="en-GB" sz="2200" dirty="0">
                <a:latin typeface="Cambria" panose="02040503050406030204" pitchFamily="18" charset="0"/>
                <a:ea typeface="Cambria" panose="02040503050406030204" pitchFamily="18" charset="0"/>
              </a:rPr>
              <a:t> where </a:t>
            </a:r>
            <a:r>
              <a:rPr lang="en-GB" sz="2200" b="1" dirty="0">
                <a:solidFill>
                  <a:srgbClr val="4472C4"/>
                </a:solidFill>
                <a:latin typeface="Cambria" panose="02040503050406030204" pitchFamily="18" charset="0"/>
                <a:ea typeface="Cambria" panose="02040503050406030204" pitchFamily="18" charset="0"/>
              </a:rPr>
              <a:t>double-sided is more effective</a:t>
            </a:r>
            <a:endParaRPr lang="en-GB" sz="22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3698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2800" dirty="0">
                <a:latin typeface="Cambria"/>
                <a:ea typeface="Cambria"/>
              </a:rPr>
              <a:t>Difference Between RowPress and </a:t>
            </a:r>
            <a:r>
              <a:rPr lang="en-US" sz="2800" dirty="0" err="1">
                <a:latin typeface="Cambria"/>
                <a:ea typeface="Cambria"/>
              </a:rPr>
              <a:t>RowHammer</a:t>
            </a:r>
            <a:r>
              <a:rPr lang="en-US" sz="2800" dirty="0">
                <a:latin typeface="Cambria"/>
                <a:ea typeface="Cambria"/>
              </a:rPr>
              <a:t> (V)</a:t>
            </a:r>
            <a:endParaRPr lang="en-GB" sz="2800" b="0" dirty="0">
              <a:latin typeface="Cambria"/>
              <a:ea typeface="Cambria"/>
            </a:endParaRPr>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29</a:t>
            </a:fld>
            <a:endParaRPr lang="en-CH"/>
          </a:p>
        </p:txBody>
      </p:sp>
      <p:sp>
        <p:nvSpPr>
          <p:cNvPr id="25" name="Content Placeholder 2">
            <a:extLst>
              <a:ext uri="{FF2B5EF4-FFF2-40B4-BE49-F238E27FC236}">
                <a16:creationId xmlns:a16="http://schemas.microsoft.com/office/drawing/2014/main" id="{A578C54C-07A6-2B2D-7A9F-4D5F31C1D215}"/>
              </a:ext>
            </a:extLst>
          </p:cNvPr>
          <p:cNvSpPr>
            <a:spLocks noGrp="1"/>
          </p:cNvSpPr>
          <p:nvPr>
            <p:ph idx="1"/>
          </p:nvPr>
        </p:nvSpPr>
        <p:spPr>
          <a:xfrm>
            <a:off x="245687" y="854506"/>
            <a:ext cx="8863692" cy="5314029"/>
          </a:xfrm>
        </p:spPr>
        <p:txBody>
          <a:bodyPr vert="horz" lIns="91440" tIns="45720" rIns="91440" bIns="45720" rtlCol="0" anchor="t">
            <a:normAutofit/>
          </a:bodyPr>
          <a:lstStyle/>
          <a:p>
            <a:pPr marL="0" indent="0">
              <a:buNone/>
            </a:pPr>
            <a:r>
              <a:rPr lang="en-GB" b="1" dirty="0">
                <a:latin typeface="Cambria"/>
                <a:ea typeface="Cambria"/>
              </a:rPr>
              <a:t>Sensitivity to temperature</a:t>
            </a:r>
            <a:endParaRPr lang="en-GB" sz="3600" b="1" dirty="0">
              <a:latin typeface="Cambria"/>
              <a:ea typeface="Cambria"/>
            </a:endParaRPr>
          </a:p>
          <a:p>
            <a:pPr>
              <a:spcBef>
                <a:spcPts val="600"/>
              </a:spcBef>
            </a:pPr>
            <a:r>
              <a:rPr lang="en-GB" sz="2000" dirty="0">
                <a:solidFill>
                  <a:srgbClr val="C00000"/>
                </a:solidFill>
                <a:latin typeface="Cambria"/>
                <a:ea typeface="Cambria"/>
              </a:rPr>
              <a:t>Data point below 1 means fewer activations to cause bitflips @ 80°C compared to 50°C</a:t>
            </a:r>
          </a:p>
        </p:txBody>
      </p:sp>
      <p:pic>
        <p:nvPicPr>
          <p:cNvPr id="4" name="Picture 3">
            <a:extLst>
              <a:ext uri="{FF2B5EF4-FFF2-40B4-BE49-F238E27FC236}">
                <a16:creationId xmlns:a16="http://schemas.microsoft.com/office/drawing/2014/main" id="{8557291B-02AA-4B0A-5305-907D05A91AFC}"/>
              </a:ext>
            </a:extLst>
          </p:cNvPr>
          <p:cNvPicPr>
            <a:picLocks noChangeAspect="1"/>
          </p:cNvPicPr>
          <p:nvPr/>
        </p:nvPicPr>
        <p:blipFill>
          <a:blip r:embed="rId3"/>
          <a:stretch>
            <a:fillRect/>
          </a:stretch>
        </p:blipFill>
        <p:spPr>
          <a:xfrm>
            <a:off x="293968" y="1937918"/>
            <a:ext cx="8408464" cy="2691148"/>
          </a:xfrm>
          <a:prstGeom prst="rect">
            <a:avLst/>
          </a:prstGeom>
        </p:spPr>
      </p:pic>
      <p:grpSp>
        <p:nvGrpSpPr>
          <p:cNvPr id="6" name="Group 5">
            <a:extLst>
              <a:ext uri="{FF2B5EF4-FFF2-40B4-BE49-F238E27FC236}">
                <a16:creationId xmlns:a16="http://schemas.microsoft.com/office/drawing/2014/main" id="{C52A6B54-2677-B342-EB4D-BF28B42B443A}"/>
              </a:ext>
            </a:extLst>
          </p:cNvPr>
          <p:cNvGrpSpPr/>
          <p:nvPr/>
        </p:nvGrpSpPr>
        <p:grpSpPr>
          <a:xfrm>
            <a:off x="1508335" y="2759824"/>
            <a:ext cx="7046920" cy="1056761"/>
            <a:chOff x="1560487" y="2644643"/>
            <a:chExt cx="7046920" cy="1056761"/>
          </a:xfrm>
        </p:grpSpPr>
        <p:sp>
          <p:nvSpPr>
            <p:cNvPr id="16" name="Google Shape;566;p54">
              <a:extLst>
                <a:ext uri="{FF2B5EF4-FFF2-40B4-BE49-F238E27FC236}">
                  <a16:creationId xmlns:a16="http://schemas.microsoft.com/office/drawing/2014/main" id="{21DE9E3C-1FFD-A370-D0E9-16E160180F75}"/>
                </a:ext>
              </a:extLst>
            </p:cNvPr>
            <p:cNvSpPr/>
            <p:nvPr/>
          </p:nvSpPr>
          <p:spPr>
            <a:xfrm>
              <a:off x="1560487" y="2699183"/>
              <a:ext cx="2053309" cy="866704"/>
            </a:xfrm>
            <a:prstGeom prst="rect">
              <a:avLst/>
            </a:prstGeom>
            <a:solidFill>
              <a:srgbClr val="C84F29">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66;p54">
              <a:extLst>
                <a:ext uri="{FF2B5EF4-FFF2-40B4-BE49-F238E27FC236}">
                  <a16:creationId xmlns:a16="http://schemas.microsoft.com/office/drawing/2014/main" id="{8B0D2B40-5499-B50B-6D85-33E92A6A2133}"/>
                </a:ext>
              </a:extLst>
            </p:cNvPr>
            <p:cNvSpPr/>
            <p:nvPr/>
          </p:nvSpPr>
          <p:spPr>
            <a:xfrm>
              <a:off x="4107283" y="3056809"/>
              <a:ext cx="2053309" cy="644595"/>
            </a:xfrm>
            <a:prstGeom prst="rect">
              <a:avLst/>
            </a:prstGeom>
            <a:solidFill>
              <a:srgbClr val="C84F29">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54">
              <a:extLst>
                <a:ext uri="{FF2B5EF4-FFF2-40B4-BE49-F238E27FC236}">
                  <a16:creationId xmlns:a16="http://schemas.microsoft.com/office/drawing/2014/main" id="{008D7DA5-1622-1CF8-423B-A45F95F80D8A}"/>
                </a:ext>
              </a:extLst>
            </p:cNvPr>
            <p:cNvSpPr/>
            <p:nvPr/>
          </p:nvSpPr>
          <p:spPr>
            <a:xfrm>
              <a:off x="6654081" y="2644643"/>
              <a:ext cx="1953326" cy="931403"/>
            </a:xfrm>
            <a:prstGeom prst="rect">
              <a:avLst/>
            </a:prstGeom>
            <a:solidFill>
              <a:srgbClr val="C84F29">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roup 10">
            <a:extLst>
              <a:ext uri="{FF2B5EF4-FFF2-40B4-BE49-F238E27FC236}">
                <a16:creationId xmlns:a16="http://schemas.microsoft.com/office/drawing/2014/main" id="{9A15B289-15B1-1E6A-0010-65CFFD114A69}"/>
              </a:ext>
            </a:extLst>
          </p:cNvPr>
          <p:cNvGrpSpPr/>
          <p:nvPr/>
        </p:nvGrpSpPr>
        <p:grpSpPr>
          <a:xfrm>
            <a:off x="1236522" y="2560154"/>
            <a:ext cx="5342057" cy="404637"/>
            <a:chOff x="1450978" y="1651104"/>
            <a:chExt cx="5342057" cy="404637"/>
          </a:xfrm>
          <a:solidFill>
            <a:srgbClr val="4472C4">
              <a:alpha val="34902"/>
            </a:srgbClr>
          </a:solidFill>
        </p:grpSpPr>
        <p:sp>
          <p:nvSpPr>
            <p:cNvPr id="8" name="Google Shape;566;p54">
              <a:extLst>
                <a:ext uri="{FF2B5EF4-FFF2-40B4-BE49-F238E27FC236}">
                  <a16:creationId xmlns:a16="http://schemas.microsoft.com/office/drawing/2014/main" id="{76717CE1-1F76-4202-EF6E-06219FFB7814}"/>
                </a:ext>
              </a:extLst>
            </p:cNvPr>
            <p:cNvSpPr/>
            <p:nvPr/>
          </p:nvSpPr>
          <p:spPr>
            <a:xfrm>
              <a:off x="1450978" y="1651104"/>
              <a:ext cx="521097" cy="235598"/>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66;p54">
              <a:extLst>
                <a:ext uri="{FF2B5EF4-FFF2-40B4-BE49-F238E27FC236}">
                  <a16:creationId xmlns:a16="http://schemas.microsoft.com/office/drawing/2014/main" id="{77A5E10C-B5CA-D8BD-BC97-7D46CF310830}"/>
                </a:ext>
              </a:extLst>
            </p:cNvPr>
            <p:cNvSpPr/>
            <p:nvPr/>
          </p:nvSpPr>
          <p:spPr>
            <a:xfrm>
              <a:off x="3955100" y="1768903"/>
              <a:ext cx="552819" cy="286838"/>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66;p54">
              <a:extLst>
                <a:ext uri="{FF2B5EF4-FFF2-40B4-BE49-F238E27FC236}">
                  <a16:creationId xmlns:a16="http://schemas.microsoft.com/office/drawing/2014/main" id="{82D5CA45-8315-E36A-5813-64224014705A}"/>
                </a:ext>
              </a:extLst>
            </p:cNvPr>
            <p:cNvSpPr/>
            <p:nvPr/>
          </p:nvSpPr>
          <p:spPr>
            <a:xfrm>
              <a:off x="6487322" y="1781322"/>
              <a:ext cx="305713" cy="210759"/>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Content Placeholder 2">
            <a:extLst>
              <a:ext uri="{FF2B5EF4-FFF2-40B4-BE49-F238E27FC236}">
                <a16:creationId xmlns:a16="http://schemas.microsoft.com/office/drawing/2014/main" id="{5271F126-E6B4-D190-77A1-A45D9C095D36}"/>
              </a:ext>
            </a:extLst>
          </p:cNvPr>
          <p:cNvSpPr txBox="1">
            <a:spLocks/>
          </p:cNvSpPr>
          <p:nvPr/>
        </p:nvSpPr>
        <p:spPr>
          <a:xfrm>
            <a:off x="0" y="5084457"/>
            <a:ext cx="9144000" cy="919037"/>
          </a:xfrm>
          <a:prstGeom prst="rect">
            <a:avLst/>
          </a:prstGeom>
          <a:solidFill>
            <a:srgbClr val="FFF2CC"/>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2400" b="1" dirty="0">
                <a:solidFill>
                  <a:srgbClr val="C00000"/>
                </a:solidFill>
              </a:rPr>
              <a:t>RowPress gets worse as temperature increases,</a:t>
            </a:r>
          </a:p>
          <a:p>
            <a:pPr marL="0" indent="0" algn="ctr">
              <a:spcBef>
                <a:spcPts val="0"/>
              </a:spcBef>
              <a:buNone/>
            </a:pPr>
            <a:r>
              <a:rPr lang="en-GB" sz="2400" dirty="0"/>
              <a:t>which is </a:t>
            </a:r>
            <a:r>
              <a:rPr lang="en-GB" sz="2400" b="1" dirty="0">
                <a:solidFill>
                  <a:srgbClr val="4472C4"/>
                </a:solidFill>
              </a:rPr>
              <a:t>very different from </a:t>
            </a:r>
            <a:r>
              <a:rPr lang="en-GB" sz="2400" b="1" dirty="0" err="1">
                <a:solidFill>
                  <a:srgbClr val="4472C4"/>
                </a:solidFill>
              </a:rPr>
              <a:t>RowHammer</a:t>
            </a:r>
            <a:endParaRPr lang="en-GB" sz="2400" b="1" dirty="0">
              <a:solidFill>
                <a:srgbClr val="4472C4"/>
              </a:solidFill>
            </a:endParaRPr>
          </a:p>
        </p:txBody>
      </p:sp>
    </p:spTree>
    <p:extLst>
      <p:ext uri="{BB962C8B-B14F-4D97-AF65-F5344CB8AC3E}">
        <p14:creationId xmlns:p14="http://schemas.microsoft.com/office/powerpoint/2010/main" val="84804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86E6010-DB4F-AD8D-49D3-B640688092DD}"/>
              </a:ext>
            </a:extLst>
          </p:cNvPr>
          <p:cNvSpPr txBox="1">
            <a:spLocks/>
          </p:cNvSpPr>
          <p:nvPr/>
        </p:nvSpPr>
        <p:spPr>
          <a:xfrm>
            <a:off x="118506" y="85582"/>
            <a:ext cx="8863692" cy="7193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Cambria" panose="02040503050406030204" pitchFamily="18" charset="0"/>
                <a:ea typeface="Cambria" panose="02040503050406030204" pitchFamily="18" charset="0"/>
              </a:rPr>
              <a:t>Outline</a:t>
            </a:r>
            <a:endParaRPr lang="en-CH" b="1">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86E8AD9B-A8D2-5506-B858-CFF06ACE970D}"/>
              </a:ext>
            </a:extLst>
          </p:cNvPr>
          <p:cNvSpPr/>
          <p:nvPr/>
        </p:nvSpPr>
        <p:spPr>
          <a:xfrm>
            <a:off x="377806" y="855900"/>
            <a:ext cx="8137544" cy="558496"/>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DRAM Background</a:t>
            </a:r>
            <a:endParaRPr lang="en-CH" sz="2800" b="1" dirty="0">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D7ACC969-3D9A-A65B-5C15-DF2AC57B23D4}"/>
              </a:ext>
            </a:extLst>
          </p:cNvPr>
          <p:cNvSpPr/>
          <p:nvPr/>
        </p:nvSpPr>
        <p:spPr>
          <a:xfrm>
            <a:off x="377806" y="1555845"/>
            <a:ext cx="8137544"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What is RowPress?</a:t>
            </a:r>
            <a:endParaRPr lang="en-CH" sz="2800" b="1">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A1B7637-AD50-5D7C-5499-B77CE3323F40}"/>
              </a:ext>
            </a:extLst>
          </p:cNvPr>
          <p:cNvSpPr/>
          <p:nvPr/>
        </p:nvSpPr>
        <p:spPr>
          <a:xfrm>
            <a:off x="377806" y="2255790"/>
            <a:ext cx="8137544"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Real DRAM Chip Characterization</a:t>
            </a:r>
            <a:endParaRPr lang="en-CH" sz="2800" b="1">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B04C1A7F-6F0C-B2FB-F2CE-A2180819F8B3}"/>
              </a:ext>
            </a:extLst>
          </p:cNvPr>
          <p:cNvSpPr/>
          <p:nvPr/>
        </p:nvSpPr>
        <p:spPr>
          <a:xfrm>
            <a:off x="1188172" y="2955735"/>
            <a:ext cx="7327178"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Characterization Methodology</a:t>
            </a:r>
            <a:endParaRPr lang="en-CH" sz="2800" b="1">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85C83BC9-D558-6CB4-2FB3-26B818372FAA}"/>
              </a:ext>
            </a:extLst>
          </p:cNvPr>
          <p:cNvSpPr/>
          <p:nvPr/>
        </p:nvSpPr>
        <p:spPr>
          <a:xfrm>
            <a:off x="1188172" y="3666265"/>
            <a:ext cx="7327178"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Key Characteristics of RowPress</a:t>
            </a:r>
            <a:endParaRPr lang="en-CH" sz="2800" b="1">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4D0C2477-7BF3-9E09-B9E0-DD5C66881860}"/>
              </a:ext>
            </a:extLst>
          </p:cNvPr>
          <p:cNvSpPr/>
          <p:nvPr/>
        </p:nvSpPr>
        <p:spPr>
          <a:xfrm>
            <a:off x="377806" y="4376795"/>
            <a:ext cx="8137544"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Real-System Demonstration</a:t>
            </a:r>
            <a:endParaRPr lang="en-CH" sz="2800" b="1">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3B059BF1-5291-EE3E-A805-AF7C190BDE44}"/>
              </a:ext>
            </a:extLst>
          </p:cNvPr>
          <p:cNvSpPr/>
          <p:nvPr/>
        </p:nvSpPr>
        <p:spPr>
          <a:xfrm>
            <a:off x="377806" y="5076740"/>
            <a:ext cx="8137544"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Mitigating RowPress</a:t>
            </a:r>
            <a:endParaRPr lang="en-CH" sz="2800" b="1">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0ADDFA1C-0C41-8D95-2E4A-0E80F665783D}"/>
              </a:ext>
            </a:extLst>
          </p:cNvPr>
          <p:cNvSpPr/>
          <p:nvPr/>
        </p:nvSpPr>
        <p:spPr>
          <a:xfrm>
            <a:off x="377806" y="5797855"/>
            <a:ext cx="8137544"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Conclusion</a:t>
            </a:r>
            <a:endParaRPr lang="en-CH" sz="28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09715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86E6010-DB4F-AD8D-49D3-B640688092DD}"/>
              </a:ext>
            </a:extLst>
          </p:cNvPr>
          <p:cNvSpPr txBox="1">
            <a:spLocks/>
          </p:cNvSpPr>
          <p:nvPr/>
        </p:nvSpPr>
        <p:spPr>
          <a:xfrm>
            <a:off x="118506" y="85582"/>
            <a:ext cx="8863692" cy="7193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Cambria" panose="02040503050406030204" pitchFamily="18" charset="0"/>
                <a:ea typeface="Cambria" panose="02040503050406030204" pitchFamily="18" charset="0"/>
              </a:rPr>
              <a:t>Outline</a:t>
            </a:r>
            <a:endParaRPr lang="en-CH" b="1">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86E8AD9B-A8D2-5506-B858-CFF06ACE970D}"/>
              </a:ext>
            </a:extLst>
          </p:cNvPr>
          <p:cNvSpPr/>
          <p:nvPr/>
        </p:nvSpPr>
        <p:spPr>
          <a:xfrm>
            <a:off x="377806" y="855900"/>
            <a:ext cx="8137544" cy="558496"/>
          </a:xfrm>
          <a:prstGeom prst="rect">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DRAM Background</a:t>
            </a:r>
            <a:endParaRPr lang="en-CH" sz="2800" b="1" dirty="0">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D7ACC969-3D9A-A65B-5C15-DF2AC57B23D4}"/>
              </a:ext>
            </a:extLst>
          </p:cNvPr>
          <p:cNvSpPr/>
          <p:nvPr/>
        </p:nvSpPr>
        <p:spPr>
          <a:xfrm>
            <a:off x="377806" y="1555845"/>
            <a:ext cx="8137544" cy="558496"/>
          </a:xfrm>
          <a:prstGeom prst="rect">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What is RowPress?</a:t>
            </a:r>
            <a:endParaRPr lang="en-CH" sz="2800" b="1" dirty="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A1B7637-AD50-5D7C-5499-B77CE3323F40}"/>
              </a:ext>
            </a:extLst>
          </p:cNvPr>
          <p:cNvSpPr/>
          <p:nvPr/>
        </p:nvSpPr>
        <p:spPr>
          <a:xfrm>
            <a:off x="377806" y="2255790"/>
            <a:ext cx="8137544" cy="558496"/>
          </a:xfrm>
          <a:prstGeom prst="rect">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Real DRAM Chip Characterization</a:t>
            </a:r>
            <a:endParaRPr lang="en-CH" sz="2800" b="1">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B04C1A7F-6F0C-B2FB-F2CE-A2180819F8B3}"/>
              </a:ext>
            </a:extLst>
          </p:cNvPr>
          <p:cNvSpPr/>
          <p:nvPr/>
        </p:nvSpPr>
        <p:spPr>
          <a:xfrm>
            <a:off x="1188172" y="2955735"/>
            <a:ext cx="7327178" cy="558496"/>
          </a:xfrm>
          <a:prstGeom prst="rect">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Characterization Methodology</a:t>
            </a:r>
            <a:endParaRPr lang="en-CH" sz="2800" b="1" dirty="0">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85C83BC9-D558-6CB4-2FB3-26B818372FAA}"/>
              </a:ext>
            </a:extLst>
          </p:cNvPr>
          <p:cNvSpPr/>
          <p:nvPr/>
        </p:nvSpPr>
        <p:spPr>
          <a:xfrm>
            <a:off x="1188172" y="3666265"/>
            <a:ext cx="7327178"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Key Characteristics of RowPress</a:t>
            </a:r>
            <a:endParaRPr lang="en-CH" sz="2800" b="1">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4D0C2477-7BF3-9E09-B9E0-DD5C66881860}"/>
              </a:ext>
            </a:extLst>
          </p:cNvPr>
          <p:cNvSpPr/>
          <p:nvPr/>
        </p:nvSpPr>
        <p:spPr>
          <a:xfrm>
            <a:off x="377806" y="4376795"/>
            <a:ext cx="8137544" cy="558496"/>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Real-System Demonstration</a:t>
            </a:r>
            <a:endParaRPr lang="en-CH" sz="2800" b="1">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3B059BF1-5291-EE3E-A805-AF7C190BDE44}"/>
              </a:ext>
            </a:extLst>
          </p:cNvPr>
          <p:cNvSpPr/>
          <p:nvPr/>
        </p:nvSpPr>
        <p:spPr>
          <a:xfrm>
            <a:off x="377806" y="5076740"/>
            <a:ext cx="8137544"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Mitigating RowPress</a:t>
            </a:r>
            <a:endParaRPr lang="en-CH" sz="2800" b="1">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0ADDFA1C-0C41-8D95-2E4A-0E80F665783D}"/>
              </a:ext>
            </a:extLst>
          </p:cNvPr>
          <p:cNvSpPr/>
          <p:nvPr/>
        </p:nvSpPr>
        <p:spPr>
          <a:xfrm>
            <a:off x="377806" y="5797855"/>
            <a:ext cx="8137544"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Conclusion</a:t>
            </a:r>
            <a:endParaRPr lang="en-CH" sz="28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13756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a:t>Real-System Demonstration (I)</a:t>
            </a:r>
            <a:endParaRPr lang="en-CH"/>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31</a:t>
            </a:fld>
            <a:endParaRPr lang="en-CH"/>
          </a:p>
        </p:txBody>
      </p:sp>
      <p:sp>
        <p:nvSpPr>
          <p:cNvPr id="3" name="Content Placeholder 2">
            <a:extLst>
              <a:ext uri="{FF2B5EF4-FFF2-40B4-BE49-F238E27FC236}">
                <a16:creationId xmlns:a16="http://schemas.microsoft.com/office/drawing/2014/main" id="{D82DAA74-29A5-A3B3-2BAA-7F7669A9D592}"/>
              </a:ext>
            </a:extLst>
          </p:cNvPr>
          <p:cNvSpPr>
            <a:spLocks noGrp="1"/>
          </p:cNvSpPr>
          <p:nvPr>
            <p:ph idx="1"/>
          </p:nvPr>
        </p:nvSpPr>
        <p:spPr>
          <a:xfrm>
            <a:off x="140640" y="2771637"/>
            <a:ext cx="8863692" cy="3248290"/>
          </a:xfrm>
        </p:spPr>
        <p:txBody>
          <a:bodyPr>
            <a:normAutofit/>
          </a:bodyPr>
          <a:lstStyle/>
          <a:p>
            <a:pPr marL="0" indent="0">
              <a:spcAft>
                <a:spcPts val="600"/>
              </a:spcAft>
              <a:buNone/>
            </a:pPr>
            <a:r>
              <a:rPr lang="en-GB" sz="2800" b="1" dirty="0"/>
              <a:t>Key Idea: </a:t>
            </a:r>
            <a:r>
              <a:rPr lang="en-GB" sz="2800" dirty="0"/>
              <a:t>A proof-of-concept RowPress program keeps a DRAM row open for a longer period by </a:t>
            </a:r>
            <a:r>
              <a:rPr lang="en-GB" sz="2800" b="1" dirty="0">
                <a:solidFill>
                  <a:srgbClr val="7030A0"/>
                </a:solidFill>
              </a:rPr>
              <a:t>keeping on accessing different cache blocks in the row</a:t>
            </a:r>
            <a:endParaRPr lang="en-GB" sz="2800" dirty="0">
              <a:solidFill>
                <a:srgbClr val="7030A0"/>
              </a:solidFill>
            </a:endParaRPr>
          </a:p>
          <a:p>
            <a:pPr marL="0" indent="0">
              <a:spcAft>
                <a:spcPts val="600"/>
              </a:spcAft>
              <a:buNone/>
            </a:pPr>
            <a:endParaRPr lang="en-GB" sz="2800" dirty="0"/>
          </a:p>
          <a:p>
            <a:pPr marL="0" indent="0">
              <a:spcAft>
                <a:spcPts val="600"/>
              </a:spcAft>
              <a:buNone/>
            </a:pPr>
            <a:endParaRPr lang="en-GB" sz="2800" dirty="0"/>
          </a:p>
          <a:p>
            <a:pPr marL="0" indent="0">
              <a:spcAft>
                <a:spcPts val="600"/>
              </a:spcAft>
              <a:buNone/>
            </a:pPr>
            <a:endParaRPr lang="en-GB" sz="2800" dirty="0"/>
          </a:p>
        </p:txBody>
      </p:sp>
      <p:grpSp>
        <p:nvGrpSpPr>
          <p:cNvPr id="4" name="Group 3">
            <a:extLst>
              <a:ext uri="{FF2B5EF4-FFF2-40B4-BE49-F238E27FC236}">
                <a16:creationId xmlns:a16="http://schemas.microsoft.com/office/drawing/2014/main" id="{FDE31051-4349-B12E-6B99-475D9CA24F40}"/>
              </a:ext>
            </a:extLst>
          </p:cNvPr>
          <p:cNvGrpSpPr/>
          <p:nvPr/>
        </p:nvGrpSpPr>
        <p:grpSpPr>
          <a:xfrm>
            <a:off x="1260309" y="772323"/>
            <a:ext cx="6836897" cy="1762368"/>
            <a:chOff x="1187447" y="2284894"/>
            <a:chExt cx="6836897" cy="1762368"/>
          </a:xfrm>
        </p:grpSpPr>
        <p:grpSp>
          <p:nvGrpSpPr>
            <p:cNvPr id="5" name="Group 4">
              <a:extLst>
                <a:ext uri="{FF2B5EF4-FFF2-40B4-BE49-F238E27FC236}">
                  <a16:creationId xmlns:a16="http://schemas.microsoft.com/office/drawing/2014/main" id="{F2AE2247-E33C-9F70-514D-7DA11B3CF501}"/>
                </a:ext>
              </a:extLst>
            </p:cNvPr>
            <p:cNvGrpSpPr/>
            <p:nvPr/>
          </p:nvGrpSpPr>
          <p:grpSpPr>
            <a:xfrm>
              <a:off x="1187447" y="2477706"/>
              <a:ext cx="2386941" cy="1569556"/>
              <a:chOff x="1187447" y="2477706"/>
              <a:chExt cx="2386941" cy="1569556"/>
            </a:xfrm>
          </p:grpSpPr>
          <p:pic>
            <p:nvPicPr>
              <p:cNvPr id="15" name="Picture 2">
                <a:extLst>
                  <a:ext uri="{FF2B5EF4-FFF2-40B4-BE49-F238E27FC236}">
                    <a16:creationId xmlns:a16="http://schemas.microsoft.com/office/drawing/2014/main" id="{AB5221E6-88FD-0C3D-ADE6-570B0AC7D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988" y="2477706"/>
                <a:ext cx="835860" cy="83444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2211530-6DD6-CB60-DC0F-A8C1B3D2364B}"/>
                  </a:ext>
                </a:extLst>
              </p:cNvPr>
              <p:cNvSpPr txBox="1"/>
              <p:nvPr/>
            </p:nvSpPr>
            <p:spPr>
              <a:xfrm>
                <a:off x="1187447" y="3400931"/>
                <a:ext cx="2386941" cy="646331"/>
              </a:xfrm>
              <a:prstGeom prst="rect">
                <a:avLst/>
              </a:prstGeom>
              <a:noFill/>
            </p:spPr>
            <p:txBody>
              <a:bodyPr wrap="square" rtlCol="0">
                <a:spAutoFit/>
              </a:bodyPr>
              <a:lstStyle/>
              <a:p>
                <a:pPr algn="ctr"/>
                <a:r>
                  <a:rPr lang="en-US" b="1" dirty="0">
                    <a:latin typeface="Cambria" panose="02040503050406030204" pitchFamily="18" charset="0"/>
                    <a:ea typeface="Cambria" panose="02040503050406030204" pitchFamily="18" charset="0"/>
                  </a:rPr>
                  <a:t>Intel Core i5-10400 (Comet Lake)</a:t>
                </a:r>
                <a:endParaRPr lang="en-CH" b="1" dirty="0">
                  <a:latin typeface="Cambria" panose="02040503050406030204" pitchFamily="18" charset="0"/>
                  <a:ea typeface="Cambria" panose="02040503050406030204" pitchFamily="18" charset="0"/>
                </a:endParaRPr>
              </a:p>
            </p:txBody>
          </p:sp>
        </p:grpSp>
        <p:grpSp>
          <p:nvGrpSpPr>
            <p:cNvPr id="8" name="Group 7">
              <a:extLst>
                <a:ext uri="{FF2B5EF4-FFF2-40B4-BE49-F238E27FC236}">
                  <a16:creationId xmlns:a16="http://schemas.microsoft.com/office/drawing/2014/main" id="{575753E7-7126-46E1-D58D-51A0201364CC}"/>
                </a:ext>
              </a:extLst>
            </p:cNvPr>
            <p:cNvGrpSpPr/>
            <p:nvPr/>
          </p:nvGrpSpPr>
          <p:grpSpPr>
            <a:xfrm>
              <a:off x="4104434" y="2284894"/>
              <a:ext cx="3919910" cy="1762368"/>
              <a:chOff x="4104434" y="2284894"/>
              <a:chExt cx="3919910" cy="1762368"/>
            </a:xfrm>
          </p:grpSpPr>
          <p:pic>
            <p:nvPicPr>
              <p:cNvPr id="9" name="Picture 4" descr="2666 16GB Samsung M378A2K43CB1-CTD at Amazon.com">
                <a:extLst>
                  <a:ext uri="{FF2B5EF4-FFF2-40B4-BE49-F238E27FC236}">
                    <a16:creationId xmlns:a16="http://schemas.microsoft.com/office/drawing/2014/main" id="{C47F47AF-F3FD-DD6E-3F9A-6063E36979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3490" y="2284894"/>
                <a:ext cx="1941798" cy="7049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7372459-E7AB-DF01-8E10-4382ECCB2289}"/>
                  </a:ext>
                </a:extLst>
              </p:cNvPr>
              <p:cNvSpPr txBox="1"/>
              <p:nvPr/>
            </p:nvSpPr>
            <p:spPr>
              <a:xfrm>
                <a:off x="4104434" y="2846933"/>
                <a:ext cx="3919910" cy="1200329"/>
              </a:xfrm>
              <a:prstGeom prst="rect">
                <a:avLst/>
              </a:prstGeom>
              <a:noFill/>
            </p:spPr>
            <p:txBody>
              <a:bodyPr wrap="square" rtlCol="0">
                <a:spAutoFit/>
              </a:bodyPr>
              <a:lstStyle/>
              <a:p>
                <a:pPr algn="ctr"/>
                <a:r>
                  <a:rPr lang="en-US" b="1" dirty="0">
                    <a:latin typeface="Cambria" panose="02040503050406030204" pitchFamily="18" charset="0"/>
                    <a:ea typeface="Cambria" panose="02040503050406030204" pitchFamily="18" charset="0"/>
                  </a:rPr>
                  <a:t>Samsung DDR4 Module M378A2K43CB1-CTD</a:t>
                </a:r>
              </a:p>
              <a:p>
                <a:pPr algn="ctr"/>
                <a:r>
                  <a:rPr lang="en-US" b="1" dirty="0">
                    <a:latin typeface="Cambria" panose="02040503050406030204" pitchFamily="18" charset="0"/>
                    <a:ea typeface="Cambria" panose="02040503050406030204" pitchFamily="18" charset="0"/>
                  </a:rPr>
                  <a:t>(Date Code: 20-10)</a:t>
                </a:r>
              </a:p>
              <a:p>
                <a:pPr algn="ctr"/>
                <a:r>
                  <a:rPr lang="en-US" b="1" dirty="0">
                    <a:solidFill>
                      <a:schemeClr val="accent1"/>
                    </a:solidFill>
                    <a:latin typeface="Cambria" panose="02040503050406030204" pitchFamily="18" charset="0"/>
                    <a:ea typeface="Cambria" panose="02040503050406030204" pitchFamily="18" charset="0"/>
                  </a:rPr>
                  <a:t>w/ TRR </a:t>
                </a:r>
                <a:r>
                  <a:rPr lang="en-US" b="1" dirty="0" err="1">
                    <a:solidFill>
                      <a:schemeClr val="accent1"/>
                    </a:solidFill>
                    <a:latin typeface="Cambria" panose="02040503050406030204" pitchFamily="18" charset="0"/>
                    <a:ea typeface="Cambria" panose="02040503050406030204" pitchFamily="18" charset="0"/>
                  </a:rPr>
                  <a:t>RowHammer</a:t>
                </a:r>
                <a:r>
                  <a:rPr lang="en-US" b="1" dirty="0">
                    <a:solidFill>
                      <a:schemeClr val="accent1"/>
                    </a:solidFill>
                    <a:latin typeface="Cambria" panose="02040503050406030204" pitchFamily="18" charset="0"/>
                    <a:ea typeface="Cambria" panose="02040503050406030204" pitchFamily="18" charset="0"/>
                  </a:rPr>
                  <a:t> Mitigation</a:t>
                </a:r>
                <a:endParaRPr lang="en-CH" b="1" dirty="0">
                  <a:latin typeface="Cambria" panose="02040503050406030204" pitchFamily="18" charset="0"/>
                  <a:ea typeface="Cambria" panose="02040503050406030204" pitchFamily="18" charset="0"/>
                </a:endParaRPr>
              </a:p>
            </p:txBody>
          </p:sp>
        </p:grpSp>
      </p:grpSp>
      <p:sp>
        <p:nvSpPr>
          <p:cNvPr id="11" name="Rectangle 7">
            <a:extLst>
              <a:ext uri="{FF2B5EF4-FFF2-40B4-BE49-F238E27FC236}">
                <a16:creationId xmlns:a16="http://schemas.microsoft.com/office/drawing/2014/main" id="{9E20FD09-8851-8078-9B7D-3A9DD2E6F557}"/>
              </a:ext>
            </a:extLst>
          </p:cNvPr>
          <p:cNvSpPr>
            <a:spLocks noChangeArrowheads="1"/>
          </p:cNvSpPr>
          <p:nvPr/>
        </p:nvSpPr>
        <p:spPr bwMode="auto">
          <a:xfrm>
            <a:off x="258219" y="4225548"/>
            <a:ext cx="6666579" cy="203132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rgbClr val="7F7F7F"/>
                </a:solidFill>
                <a:effectLst/>
                <a:latin typeface="Roboto Mono"/>
                <a:ea typeface="Roboto Mono"/>
              </a:rPr>
              <a:t>// </a:t>
            </a:r>
            <a:r>
              <a:rPr kumimoji="0" lang="en-US" sz="1400" b="1" i="0" u="none" strike="noStrike" cap="none" normalizeH="0" baseline="0" dirty="0">
                <a:ln>
                  <a:noFill/>
                </a:ln>
                <a:solidFill>
                  <a:srgbClr val="7F7F7F"/>
                </a:solidFill>
                <a:effectLst/>
                <a:latin typeface="Roboto Mono"/>
                <a:ea typeface="Roboto Mono"/>
              </a:rPr>
              <a:t>Sync with Refresh</a:t>
            </a:r>
            <a:r>
              <a:rPr kumimoji="0" lang="en-US" sz="1400" b="0" i="0" u="none" strike="noStrike" cap="none" normalizeH="0" baseline="0" dirty="0">
                <a:ln>
                  <a:noFill/>
                </a:ln>
                <a:solidFill>
                  <a:srgbClr val="7F7F7F"/>
                </a:solidFill>
                <a:effectLst/>
                <a:latin typeface="Roboto Mono"/>
                <a:ea typeface="Roboto Mono"/>
              </a:rPr>
              <a:t> and Loop Below</a:t>
            </a:r>
          </a:p>
          <a:p>
            <a:pPr defTabSz="914400" eaLnBrk="0" fontAlgn="base" hangingPunct="0">
              <a:spcBef>
                <a:spcPct val="0"/>
              </a:spcBef>
              <a:spcAft>
                <a:spcPct val="0"/>
              </a:spcAft>
            </a:pPr>
            <a:r>
              <a:rPr lang="en-US" sz="1400" dirty="0">
                <a:solidFill>
                  <a:srgbClr val="0000FF"/>
                </a:solidFill>
                <a:latin typeface="Roboto Mono"/>
                <a:ea typeface="Roboto Mono"/>
              </a:rPr>
              <a:t> </a:t>
            </a:r>
            <a:r>
              <a:rPr kumimoji="0" lang="en-US" sz="1400" b="0" i="0" u="none" strike="noStrike" cap="none" normalizeH="0" baseline="0" dirty="0">
                <a:ln>
                  <a:noFill/>
                </a:ln>
                <a:solidFill>
                  <a:srgbClr val="0000FF"/>
                </a:solidFill>
                <a:effectLst/>
                <a:latin typeface="Roboto Mono"/>
                <a:ea typeface="Roboto Mono"/>
              </a:rPr>
              <a:t> </a:t>
            </a:r>
            <a:r>
              <a:rPr kumimoji="0" lang="en-CH" sz="1400" b="0" i="0" u="none" strike="noStrike" cap="none" normalizeH="0" baseline="0" dirty="0">
                <a:ln>
                  <a:noFill/>
                </a:ln>
                <a:solidFill>
                  <a:srgbClr val="0000FF"/>
                </a:solidFill>
                <a:effectLst/>
                <a:latin typeface="Roboto Mono"/>
                <a:ea typeface="Roboto Mono"/>
              </a:rPr>
              <a:t>for</a:t>
            </a:r>
            <a:r>
              <a:rPr kumimoji="0" lang="en-CH" sz="1400" b="0" i="0" u="none" strike="noStrike" cap="none" normalizeH="0" baseline="0" dirty="0">
                <a:ln>
                  <a:noFill/>
                </a:ln>
                <a:solidFill>
                  <a:srgbClr val="212529"/>
                </a:solidFill>
                <a:effectLst/>
                <a:latin typeface="Roboto Mono"/>
                <a:ea typeface="Roboto Mono"/>
              </a:rPr>
              <a:t> </a:t>
            </a:r>
            <a:r>
              <a:rPr kumimoji="0" lang="en-CH" sz="1400" b="0" i="0" u="none" strike="noStrike" cap="none" normalizeH="0" baseline="0" dirty="0">
                <a:ln>
                  <a:noFill/>
                </a:ln>
                <a:solidFill>
                  <a:srgbClr val="008000"/>
                </a:solidFill>
                <a:effectLst/>
                <a:latin typeface="Roboto Mono"/>
                <a:ea typeface="Roboto Mono"/>
              </a:rPr>
              <a:t>(</a:t>
            </a:r>
            <a:r>
              <a:rPr kumimoji="0" lang="en-US" sz="1400" b="0" i="0" u="none" strike="noStrike" cap="none" normalizeH="0" baseline="0" dirty="0">
                <a:ln>
                  <a:noFill/>
                </a:ln>
                <a:solidFill>
                  <a:srgbClr val="212529"/>
                </a:solidFill>
                <a:effectLst/>
                <a:latin typeface="Roboto Mono"/>
                <a:ea typeface="Roboto Mono"/>
              </a:rPr>
              <a:t>k</a:t>
            </a:r>
            <a:r>
              <a:rPr kumimoji="0" lang="en-CH" sz="1400" b="0" i="0" u="none" strike="noStrike" cap="none" normalizeH="0" baseline="0" dirty="0">
                <a:ln>
                  <a:noFill/>
                </a:ln>
                <a:solidFill>
                  <a:srgbClr val="212529"/>
                </a:solidFill>
                <a:effectLst/>
                <a:latin typeface="Roboto Mono"/>
                <a:ea typeface="Roboto Mono"/>
              </a:rPr>
              <a:t> </a:t>
            </a:r>
            <a:r>
              <a:rPr kumimoji="0" lang="en-CH" sz="1400" b="0" i="0" u="none" strike="noStrike" cap="none" normalizeH="0" baseline="0" dirty="0">
                <a:ln>
                  <a:noFill/>
                </a:ln>
                <a:solidFill>
                  <a:srgbClr val="000080"/>
                </a:solidFill>
                <a:effectLst/>
                <a:latin typeface="Roboto Mono"/>
                <a:ea typeface="Roboto Mono"/>
              </a:rPr>
              <a:t>=</a:t>
            </a:r>
            <a:r>
              <a:rPr kumimoji="0" lang="en-CH" sz="1400" b="0" i="0" u="none" strike="noStrike" cap="none" normalizeH="0" baseline="0" dirty="0">
                <a:ln>
                  <a:noFill/>
                </a:ln>
                <a:solidFill>
                  <a:srgbClr val="212529"/>
                </a:solidFill>
                <a:effectLst/>
                <a:latin typeface="Roboto Mono"/>
                <a:ea typeface="Roboto Mono"/>
              </a:rPr>
              <a:t> </a:t>
            </a:r>
            <a:r>
              <a:rPr kumimoji="0" lang="en-CH" sz="1400" b="0" i="0" u="none" strike="noStrike" cap="none" normalizeH="0" baseline="0" dirty="0">
                <a:ln>
                  <a:noFill/>
                </a:ln>
                <a:solidFill>
                  <a:srgbClr val="0000DD"/>
                </a:solidFill>
                <a:effectLst/>
                <a:latin typeface="Roboto Mono"/>
                <a:ea typeface="Roboto Mono"/>
              </a:rPr>
              <a:t>0</a:t>
            </a:r>
            <a:r>
              <a:rPr kumimoji="0" lang="en-CH" sz="1400" b="0" i="0" u="none" strike="noStrike" cap="none" normalizeH="0" baseline="0" dirty="0">
                <a:ln>
                  <a:noFill/>
                </a:ln>
                <a:solidFill>
                  <a:srgbClr val="008080"/>
                </a:solidFill>
                <a:effectLst/>
                <a:latin typeface="Roboto Mono"/>
                <a:ea typeface="Roboto Mono"/>
              </a:rPr>
              <a:t>;</a:t>
            </a:r>
            <a:r>
              <a:rPr kumimoji="0" lang="en-CH" sz="1400" b="0" i="0" u="none" strike="noStrike" cap="none" normalizeH="0" baseline="0" dirty="0">
                <a:ln>
                  <a:noFill/>
                </a:ln>
                <a:solidFill>
                  <a:srgbClr val="212529"/>
                </a:solidFill>
                <a:effectLst/>
                <a:latin typeface="Roboto Mono"/>
                <a:ea typeface="Roboto Mono"/>
              </a:rPr>
              <a:t> </a:t>
            </a:r>
            <a:r>
              <a:rPr kumimoji="0" lang="en-US" sz="1400" b="0" i="0" u="none" strike="noStrike" cap="none" normalizeH="0" baseline="0" dirty="0">
                <a:ln>
                  <a:noFill/>
                </a:ln>
                <a:solidFill>
                  <a:srgbClr val="212529"/>
                </a:solidFill>
                <a:effectLst/>
                <a:latin typeface="Roboto Mono"/>
                <a:ea typeface="Roboto Mono"/>
              </a:rPr>
              <a:t>k</a:t>
            </a:r>
            <a:r>
              <a:rPr kumimoji="0" lang="en-CH" sz="1400" b="0" i="0" u="none" strike="noStrike" cap="none" normalizeH="0" baseline="0" dirty="0">
                <a:ln>
                  <a:noFill/>
                </a:ln>
                <a:solidFill>
                  <a:srgbClr val="212529"/>
                </a:solidFill>
                <a:effectLst/>
                <a:latin typeface="Roboto Mono"/>
                <a:ea typeface="Roboto Mono"/>
              </a:rPr>
              <a:t> </a:t>
            </a:r>
            <a:r>
              <a:rPr kumimoji="0" lang="en-CH" sz="1400" b="0" i="0" u="none" strike="noStrike" cap="none" normalizeH="0" baseline="0" dirty="0">
                <a:ln>
                  <a:noFill/>
                </a:ln>
                <a:solidFill>
                  <a:srgbClr val="000080"/>
                </a:solidFill>
                <a:effectLst/>
                <a:latin typeface="Roboto Mono"/>
                <a:ea typeface="Roboto Mono"/>
              </a:rPr>
              <a:t>&lt;</a:t>
            </a:r>
            <a:r>
              <a:rPr kumimoji="0" lang="en-CH" sz="1400" b="0" i="0" u="none" strike="noStrike" cap="none" normalizeH="0" baseline="0" dirty="0">
                <a:ln>
                  <a:noFill/>
                </a:ln>
                <a:solidFill>
                  <a:srgbClr val="212529"/>
                </a:solidFill>
                <a:effectLst/>
                <a:latin typeface="Roboto Mono"/>
                <a:ea typeface="Roboto Mono"/>
              </a:rPr>
              <a:t> </a:t>
            </a:r>
            <a:r>
              <a:rPr kumimoji="0" lang="en-CH" sz="1400" b="0" i="0" u="none" strike="noStrike" cap="none" normalizeH="0" baseline="0" dirty="0">
                <a:ln>
                  <a:noFill/>
                </a:ln>
                <a:solidFill>
                  <a:srgbClr val="C00000"/>
                </a:solidFill>
                <a:effectLst/>
                <a:latin typeface="Roboto Mono"/>
                <a:ea typeface="Roboto Mono"/>
              </a:rPr>
              <a:t>NUM_AGGR_ACTS</a:t>
            </a:r>
            <a:r>
              <a:rPr kumimoji="0" lang="en-CH" sz="1400" b="0" i="0" u="none" strike="noStrike" cap="none" normalizeH="0" baseline="0" dirty="0">
                <a:ln>
                  <a:noFill/>
                </a:ln>
                <a:solidFill>
                  <a:srgbClr val="008080"/>
                </a:solidFill>
                <a:effectLst/>
                <a:latin typeface="Roboto Mono"/>
                <a:ea typeface="Roboto Mono"/>
              </a:rPr>
              <a:t>;</a:t>
            </a:r>
            <a:r>
              <a:rPr kumimoji="0" lang="en-CH" sz="1400" b="0" i="0" u="none" strike="noStrike" cap="none" normalizeH="0" baseline="0" dirty="0">
                <a:ln>
                  <a:noFill/>
                </a:ln>
                <a:solidFill>
                  <a:srgbClr val="212529"/>
                </a:solidFill>
                <a:effectLst/>
                <a:latin typeface="Roboto Mono"/>
                <a:ea typeface="Roboto Mono"/>
              </a:rPr>
              <a:t> </a:t>
            </a:r>
            <a:r>
              <a:rPr kumimoji="0" lang="en-US" sz="1400" b="0" i="0" u="none" strike="noStrike" cap="none" normalizeH="0" baseline="0" dirty="0">
                <a:ln>
                  <a:noFill/>
                </a:ln>
                <a:solidFill>
                  <a:srgbClr val="212529"/>
                </a:solidFill>
                <a:effectLst/>
                <a:latin typeface="Roboto Mono"/>
                <a:ea typeface="Roboto Mono"/>
              </a:rPr>
              <a:t>k</a:t>
            </a:r>
            <a:r>
              <a:rPr kumimoji="0" lang="en-CH" sz="1400" b="0" i="0" u="none" strike="noStrike" cap="none" normalizeH="0" baseline="0" dirty="0">
                <a:ln>
                  <a:noFill/>
                </a:ln>
                <a:solidFill>
                  <a:srgbClr val="000040"/>
                </a:solidFill>
                <a:effectLst/>
                <a:latin typeface="Roboto Mono"/>
                <a:ea typeface="Roboto Mono"/>
              </a:rPr>
              <a:t>++</a:t>
            </a:r>
            <a:r>
              <a:rPr kumimoji="0" lang="en-CH" sz="1400" b="0" i="0" u="none" strike="noStrike" cap="none" normalizeH="0" baseline="0" dirty="0">
                <a:ln>
                  <a:noFill/>
                </a:ln>
                <a:solidFill>
                  <a:srgbClr val="008000"/>
                </a:solidFill>
                <a:effectLst/>
                <a:latin typeface="Roboto Mono"/>
                <a:ea typeface="Roboto Mono"/>
              </a:rPr>
              <a:t>)</a:t>
            </a:r>
            <a:endParaRPr lang="en-US" sz="1400" dirty="0">
              <a:solidFill>
                <a:srgbClr val="212529"/>
              </a:solidFill>
              <a:latin typeface="Roboto Mono"/>
              <a:ea typeface="Roboto Mono"/>
            </a:endParaRPr>
          </a:p>
          <a:p>
            <a:pPr defTabSz="914400" eaLnBrk="0" fontAlgn="base" hangingPunct="0">
              <a:spcBef>
                <a:spcPct val="0"/>
              </a:spcBef>
              <a:spcAft>
                <a:spcPct val="0"/>
              </a:spcAft>
            </a:pPr>
            <a:r>
              <a:rPr lang="en-US" sz="1400" dirty="0">
                <a:solidFill>
                  <a:srgbClr val="0000FF"/>
                </a:solidFill>
                <a:latin typeface="Roboto Mono"/>
                <a:ea typeface="Roboto Mono"/>
              </a:rPr>
              <a:t>   </a:t>
            </a:r>
            <a:r>
              <a:rPr kumimoji="0" lang="en-US" sz="1400" b="0" i="0" u="none" strike="noStrike" cap="none" normalizeH="0" baseline="0" dirty="0">
                <a:ln>
                  <a:noFill/>
                </a:ln>
                <a:solidFill>
                  <a:srgbClr val="0000FF"/>
                </a:solidFill>
                <a:effectLst/>
                <a:latin typeface="Roboto Mono"/>
                <a:ea typeface="Roboto Mono"/>
              </a:rPr>
              <a:t> </a:t>
            </a:r>
            <a:r>
              <a:rPr kumimoji="0" lang="en-CH" sz="1400" b="0" i="0" u="none" strike="noStrike" cap="none" normalizeH="0" baseline="0" dirty="0">
                <a:ln>
                  <a:noFill/>
                </a:ln>
                <a:solidFill>
                  <a:srgbClr val="0000FF"/>
                </a:solidFill>
                <a:effectLst/>
                <a:latin typeface="Roboto Mono"/>
                <a:ea typeface="Roboto Mono"/>
              </a:rPr>
              <a:t>for</a:t>
            </a:r>
            <a:r>
              <a:rPr kumimoji="0" lang="en-CH" sz="1400" b="0" i="0" u="none" strike="noStrike" cap="none" normalizeH="0" baseline="0" dirty="0">
                <a:ln>
                  <a:noFill/>
                </a:ln>
                <a:solidFill>
                  <a:srgbClr val="212529"/>
                </a:solidFill>
                <a:effectLst/>
                <a:latin typeface="Roboto Mono"/>
                <a:ea typeface="Roboto Mono"/>
              </a:rPr>
              <a:t> </a:t>
            </a:r>
            <a:r>
              <a:rPr kumimoji="0" lang="en-CH" sz="1400" b="0" i="0" u="none" strike="noStrike" cap="none" normalizeH="0" baseline="0" dirty="0">
                <a:ln>
                  <a:noFill/>
                </a:ln>
                <a:solidFill>
                  <a:srgbClr val="008000"/>
                </a:solidFill>
                <a:effectLst/>
                <a:latin typeface="Roboto Mono"/>
                <a:ea typeface="Roboto Mono"/>
              </a:rPr>
              <a:t>(</a:t>
            </a:r>
            <a:r>
              <a:rPr kumimoji="0" lang="en-CH" sz="1400" b="0" i="0" u="none" strike="noStrike" cap="none" normalizeH="0" baseline="0" dirty="0">
                <a:ln>
                  <a:noFill/>
                </a:ln>
                <a:solidFill>
                  <a:srgbClr val="212529"/>
                </a:solidFill>
                <a:effectLst/>
                <a:latin typeface="Roboto Mono"/>
                <a:ea typeface="Roboto Mono"/>
              </a:rPr>
              <a:t>j </a:t>
            </a:r>
            <a:r>
              <a:rPr kumimoji="0" lang="en-CH" sz="1400" b="0" i="0" u="none" strike="noStrike" cap="none" normalizeH="0" baseline="0" dirty="0">
                <a:ln>
                  <a:noFill/>
                </a:ln>
                <a:solidFill>
                  <a:srgbClr val="000080"/>
                </a:solidFill>
                <a:effectLst/>
                <a:latin typeface="Roboto Mono"/>
                <a:ea typeface="Roboto Mono"/>
              </a:rPr>
              <a:t>=</a:t>
            </a:r>
            <a:r>
              <a:rPr kumimoji="0" lang="en-CH" sz="1400" b="0" i="0" u="none" strike="noStrike" cap="none" normalizeH="0" baseline="0" dirty="0">
                <a:ln>
                  <a:noFill/>
                </a:ln>
                <a:solidFill>
                  <a:srgbClr val="212529"/>
                </a:solidFill>
                <a:effectLst/>
                <a:latin typeface="Roboto Mono"/>
                <a:ea typeface="Roboto Mono"/>
              </a:rPr>
              <a:t> </a:t>
            </a:r>
            <a:r>
              <a:rPr kumimoji="0" lang="en-CH" sz="1400" b="0" i="0" u="none" strike="noStrike" cap="none" normalizeH="0" baseline="0" dirty="0">
                <a:ln>
                  <a:noFill/>
                </a:ln>
                <a:solidFill>
                  <a:srgbClr val="0000DD"/>
                </a:solidFill>
                <a:effectLst/>
                <a:latin typeface="Roboto Mono"/>
                <a:ea typeface="Roboto Mono"/>
              </a:rPr>
              <a:t>0</a:t>
            </a:r>
            <a:r>
              <a:rPr kumimoji="0" lang="en-CH" sz="1400" b="0" i="0" u="none" strike="noStrike" cap="none" normalizeH="0" baseline="0" dirty="0">
                <a:ln>
                  <a:noFill/>
                </a:ln>
                <a:solidFill>
                  <a:srgbClr val="008080"/>
                </a:solidFill>
                <a:effectLst/>
                <a:latin typeface="Roboto Mono"/>
                <a:ea typeface="Roboto Mono"/>
              </a:rPr>
              <a:t>;</a:t>
            </a:r>
            <a:r>
              <a:rPr kumimoji="0" lang="en-CH" sz="1400" b="0" i="0" u="none" strike="noStrike" cap="none" normalizeH="0" baseline="0" dirty="0">
                <a:ln>
                  <a:noFill/>
                </a:ln>
                <a:solidFill>
                  <a:srgbClr val="212529"/>
                </a:solidFill>
                <a:effectLst/>
                <a:latin typeface="Roboto Mono"/>
                <a:ea typeface="Roboto Mono"/>
              </a:rPr>
              <a:t> j </a:t>
            </a:r>
            <a:r>
              <a:rPr kumimoji="0" lang="en-CH" sz="1400" b="0" i="0" u="none" strike="noStrike" cap="none" normalizeH="0" baseline="0" dirty="0">
                <a:ln>
                  <a:noFill/>
                </a:ln>
                <a:solidFill>
                  <a:srgbClr val="000080"/>
                </a:solidFill>
                <a:effectLst/>
                <a:latin typeface="Roboto Mono"/>
                <a:ea typeface="Roboto Mono"/>
              </a:rPr>
              <a:t>&lt;</a:t>
            </a:r>
            <a:r>
              <a:rPr kumimoji="0" lang="en-CH" sz="1400" b="0" i="0" u="none" strike="noStrike" cap="none" normalizeH="0" baseline="0" dirty="0">
                <a:ln>
                  <a:noFill/>
                </a:ln>
                <a:solidFill>
                  <a:srgbClr val="212529"/>
                </a:solidFill>
                <a:effectLst/>
                <a:latin typeface="Roboto Mono"/>
                <a:ea typeface="Roboto Mono"/>
              </a:rPr>
              <a:t> </a:t>
            </a:r>
            <a:r>
              <a:rPr kumimoji="0" lang="en-CH" sz="1400" b="0" i="0" u="none" strike="noStrike" cap="none" normalizeH="0" baseline="0" dirty="0">
                <a:ln>
                  <a:noFill/>
                </a:ln>
                <a:solidFill>
                  <a:srgbClr val="C00000"/>
                </a:solidFill>
                <a:effectLst/>
                <a:latin typeface="Roboto Mono"/>
                <a:ea typeface="Roboto Mono"/>
              </a:rPr>
              <a:t>NUM_READS</a:t>
            </a:r>
            <a:r>
              <a:rPr kumimoji="0" lang="en-CH" sz="1400" b="0" i="0" u="none" strike="noStrike" cap="none" normalizeH="0" baseline="0" dirty="0">
                <a:ln>
                  <a:noFill/>
                </a:ln>
                <a:solidFill>
                  <a:srgbClr val="008080"/>
                </a:solidFill>
                <a:effectLst/>
                <a:latin typeface="Roboto Mono"/>
                <a:ea typeface="Roboto Mono"/>
              </a:rPr>
              <a:t>;</a:t>
            </a:r>
            <a:r>
              <a:rPr kumimoji="0" lang="en-CH" sz="1400" b="0" i="0" u="none" strike="noStrike" cap="none" normalizeH="0" baseline="0" dirty="0">
                <a:ln>
                  <a:noFill/>
                </a:ln>
                <a:solidFill>
                  <a:srgbClr val="212529"/>
                </a:solidFill>
                <a:effectLst/>
                <a:latin typeface="Roboto Mono"/>
                <a:ea typeface="Roboto Mono"/>
              </a:rPr>
              <a:t> j</a:t>
            </a:r>
            <a:r>
              <a:rPr kumimoji="0" lang="en-CH" sz="1400" b="0" i="0" u="none" strike="noStrike" cap="none" normalizeH="0" baseline="0" dirty="0">
                <a:ln>
                  <a:noFill/>
                </a:ln>
                <a:solidFill>
                  <a:srgbClr val="000040"/>
                </a:solidFill>
                <a:effectLst/>
                <a:latin typeface="Roboto Mono"/>
                <a:ea typeface="Roboto Mono"/>
              </a:rPr>
              <a:t>++</a:t>
            </a:r>
            <a:r>
              <a:rPr kumimoji="0" lang="en-CH" sz="1400" b="0" i="0" u="none" strike="noStrike" cap="none" normalizeH="0" baseline="0" dirty="0">
                <a:ln>
                  <a:noFill/>
                </a:ln>
                <a:solidFill>
                  <a:srgbClr val="008000"/>
                </a:solidFill>
                <a:effectLst/>
                <a:latin typeface="Roboto Mono"/>
                <a:ea typeface="Roboto Mono"/>
              </a:rPr>
              <a:t>)</a:t>
            </a:r>
            <a:r>
              <a:rPr kumimoji="0" lang="en-CH" sz="1400" b="0" i="0" u="none" strike="noStrike" cap="none" normalizeH="0" baseline="0" dirty="0">
                <a:ln>
                  <a:noFill/>
                </a:ln>
                <a:solidFill>
                  <a:srgbClr val="212529"/>
                </a:solidFill>
                <a:effectLst/>
                <a:latin typeface="Roboto Mono"/>
                <a:ea typeface="Roboto Mono"/>
              </a:rPr>
              <a:t> ∗AGGRESSOR1</a:t>
            </a:r>
            <a:r>
              <a:rPr kumimoji="0" lang="en-CH" sz="1400" b="0" i="0" u="none" strike="noStrike" cap="none" normalizeH="0" baseline="0" dirty="0">
                <a:ln>
                  <a:noFill/>
                </a:ln>
                <a:solidFill>
                  <a:srgbClr val="008000"/>
                </a:solidFill>
                <a:effectLst/>
                <a:latin typeface="Roboto Mono"/>
                <a:ea typeface="Roboto Mono"/>
              </a:rPr>
              <a:t>[</a:t>
            </a:r>
            <a:r>
              <a:rPr kumimoji="0" lang="en-CH" sz="1400" b="0" i="0" u="none" strike="noStrike" cap="none" normalizeH="0" baseline="0" dirty="0">
                <a:ln>
                  <a:noFill/>
                </a:ln>
                <a:solidFill>
                  <a:srgbClr val="212529"/>
                </a:solidFill>
                <a:effectLst/>
                <a:latin typeface="Roboto Mono"/>
                <a:ea typeface="Roboto Mono"/>
              </a:rPr>
              <a:t>j</a:t>
            </a:r>
            <a:r>
              <a:rPr kumimoji="0" lang="en-CH" sz="1400" b="0" i="0" u="none" strike="noStrike" cap="none" normalizeH="0" baseline="0" dirty="0">
                <a:ln>
                  <a:noFill/>
                </a:ln>
                <a:solidFill>
                  <a:srgbClr val="008000"/>
                </a:solidFill>
                <a:effectLst/>
                <a:latin typeface="Roboto Mono"/>
                <a:ea typeface="Roboto Mono"/>
              </a:rPr>
              <a:t>]</a:t>
            </a:r>
            <a:r>
              <a:rPr kumimoji="0" lang="en-CH" sz="1400" b="0" i="0" u="none" strike="noStrike" cap="none" normalizeH="0" baseline="0" dirty="0">
                <a:ln>
                  <a:noFill/>
                </a:ln>
                <a:solidFill>
                  <a:srgbClr val="008080"/>
                </a:solidFill>
                <a:effectLst/>
                <a:latin typeface="Roboto Mono"/>
                <a:ea typeface="Roboto Mono"/>
              </a:rPr>
              <a:t>;</a:t>
            </a:r>
            <a:r>
              <a:rPr lang="en-CH" sz="1400" dirty="0">
                <a:solidFill>
                  <a:srgbClr val="212529"/>
                </a:solidFill>
                <a:latin typeface="Roboto Mono"/>
                <a:ea typeface="Roboto Mono"/>
              </a:rPr>
              <a:t> </a:t>
            </a:r>
            <a:endParaRPr kumimoji="0" lang="en-US" altLang="en-CH" sz="1400" b="0" i="0" u="none" strike="noStrike" cap="none" normalizeH="0" baseline="0" dirty="0">
              <a:ln>
                <a:noFill/>
              </a:ln>
              <a:solidFill>
                <a:srgbClr val="212529"/>
              </a:solidFill>
              <a:effectLst/>
              <a:latin typeface="Roboto Mono" panose="00000009000000000000" pitchFamily="49" charset="0"/>
              <a:ea typeface="Roboto Mono" panose="00000009000000000000" pitchFamily="49" charset="0"/>
            </a:endParaRPr>
          </a:p>
          <a:p>
            <a:pPr defTabSz="914400" eaLnBrk="0" fontAlgn="base" hangingPunct="0">
              <a:spcBef>
                <a:spcPct val="0"/>
              </a:spcBef>
              <a:spcAft>
                <a:spcPct val="0"/>
              </a:spcAft>
            </a:pPr>
            <a:r>
              <a:rPr lang="en-US" sz="1400" dirty="0">
                <a:solidFill>
                  <a:srgbClr val="0000FF"/>
                </a:solidFill>
                <a:latin typeface="Roboto Mono"/>
                <a:ea typeface="Roboto Mono"/>
              </a:rPr>
              <a:t>   </a:t>
            </a:r>
            <a:r>
              <a:rPr kumimoji="0" lang="en-US" sz="1400" b="0" i="0" u="none" strike="noStrike" cap="none" normalizeH="0" baseline="0" dirty="0">
                <a:ln>
                  <a:noFill/>
                </a:ln>
                <a:solidFill>
                  <a:srgbClr val="0000FF"/>
                </a:solidFill>
                <a:effectLst/>
                <a:latin typeface="Roboto Mono"/>
                <a:ea typeface="Roboto Mono"/>
              </a:rPr>
              <a:t> </a:t>
            </a:r>
            <a:r>
              <a:rPr kumimoji="0" lang="en-CH" sz="1400" b="0" i="0" u="none" strike="noStrike" cap="none" normalizeH="0" baseline="0" dirty="0">
                <a:ln>
                  <a:noFill/>
                </a:ln>
                <a:solidFill>
                  <a:srgbClr val="0000FF"/>
                </a:solidFill>
                <a:effectLst/>
                <a:latin typeface="Roboto Mono"/>
                <a:ea typeface="Roboto Mono"/>
              </a:rPr>
              <a:t>for</a:t>
            </a:r>
            <a:r>
              <a:rPr kumimoji="0" lang="en-CH" sz="1400" b="0" i="0" u="none" strike="noStrike" cap="none" normalizeH="0" baseline="0" dirty="0">
                <a:ln>
                  <a:noFill/>
                </a:ln>
                <a:solidFill>
                  <a:srgbClr val="212529"/>
                </a:solidFill>
                <a:effectLst/>
                <a:latin typeface="Roboto Mono"/>
                <a:ea typeface="Roboto Mono"/>
              </a:rPr>
              <a:t> </a:t>
            </a:r>
            <a:r>
              <a:rPr kumimoji="0" lang="en-CH" sz="1400" b="0" i="0" u="none" strike="noStrike" cap="none" normalizeH="0" baseline="0" dirty="0">
                <a:ln>
                  <a:noFill/>
                </a:ln>
                <a:solidFill>
                  <a:srgbClr val="008000"/>
                </a:solidFill>
                <a:effectLst/>
                <a:latin typeface="Roboto Mono"/>
                <a:ea typeface="Roboto Mono"/>
              </a:rPr>
              <a:t>(</a:t>
            </a:r>
            <a:r>
              <a:rPr kumimoji="0" lang="en-CH" sz="1400" b="0" i="0" u="none" strike="noStrike" cap="none" normalizeH="0" baseline="0" dirty="0">
                <a:ln>
                  <a:noFill/>
                </a:ln>
                <a:solidFill>
                  <a:srgbClr val="212529"/>
                </a:solidFill>
                <a:effectLst/>
                <a:latin typeface="Roboto Mono"/>
                <a:ea typeface="Roboto Mono"/>
              </a:rPr>
              <a:t>j </a:t>
            </a:r>
            <a:r>
              <a:rPr kumimoji="0" lang="en-CH" sz="1400" b="0" i="0" u="none" strike="noStrike" cap="none" normalizeH="0" baseline="0" dirty="0">
                <a:ln>
                  <a:noFill/>
                </a:ln>
                <a:solidFill>
                  <a:srgbClr val="000080"/>
                </a:solidFill>
                <a:effectLst/>
                <a:latin typeface="Roboto Mono"/>
                <a:ea typeface="Roboto Mono"/>
              </a:rPr>
              <a:t>=</a:t>
            </a:r>
            <a:r>
              <a:rPr kumimoji="0" lang="en-CH" sz="1400" b="0" i="0" u="none" strike="noStrike" cap="none" normalizeH="0" baseline="0" dirty="0">
                <a:ln>
                  <a:noFill/>
                </a:ln>
                <a:solidFill>
                  <a:srgbClr val="212529"/>
                </a:solidFill>
                <a:effectLst/>
                <a:latin typeface="Roboto Mono"/>
                <a:ea typeface="Roboto Mono"/>
              </a:rPr>
              <a:t> </a:t>
            </a:r>
            <a:r>
              <a:rPr kumimoji="0" lang="en-CH" sz="1400" b="0" i="0" u="none" strike="noStrike" cap="none" normalizeH="0" baseline="0" dirty="0">
                <a:ln>
                  <a:noFill/>
                </a:ln>
                <a:solidFill>
                  <a:srgbClr val="0000DD"/>
                </a:solidFill>
                <a:effectLst/>
                <a:latin typeface="Roboto Mono"/>
                <a:ea typeface="Roboto Mono"/>
              </a:rPr>
              <a:t>0</a:t>
            </a:r>
            <a:r>
              <a:rPr kumimoji="0" lang="en-CH" sz="1400" b="0" i="0" u="none" strike="noStrike" cap="none" normalizeH="0" baseline="0" dirty="0">
                <a:ln>
                  <a:noFill/>
                </a:ln>
                <a:solidFill>
                  <a:srgbClr val="008080"/>
                </a:solidFill>
                <a:effectLst/>
                <a:latin typeface="Roboto Mono"/>
                <a:ea typeface="Roboto Mono"/>
              </a:rPr>
              <a:t>;</a:t>
            </a:r>
            <a:r>
              <a:rPr kumimoji="0" lang="en-CH" sz="1400" b="0" i="0" u="none" strike="noStrike" cap="none" normalizeH="0" baseline="0" dirty="0">
                <a:ln>
                  <a:noFill/>
                </a:ln>
                <a:solidFill>
                  <a:srgbClr val="212529"/>
                </a:solidFill>
                <a:effectLst/>
                <a:latin typeface="Roboto Mono"/>
                <a:ea typeface="Roboto Mono"/>
              </a:rPr>
              <a:t> j </a:t>
            </a:r>
            <a:r>
              <a:rPr kumimoji="0" lang="en-CH" sz="1400" b="0" i="0" u="none" strike="noStrike" cap="none" normalizeH="0" baseline="0" dirty="0">
                <a:ln>
                  <a:noFill/>
                </a:ln>
                <a:solidFill>
                  <a:srgbClr val="000080"/>
                </a:solidFill>
                <a:effectLst/>
                <a:latin typeface="Roboto Mono"/>
                <a:ea typeface="Roboto Mono"/>
              </a:rPr>
              <a:t>&lt;</a:t>
            </a:r>
            <a:r>
              <a:rPr kumimoji="0" lang="en-CH" sz="1400" b="0" i="0" u="none" strike="noStrike" cap="none" normalizeH="0" baseline="0" dirty="0">
                <a:ln>
                  <a:noFill/>
                </a:ln>
                <a:solidFill>
                  <a:srgbClr val="212529"/>
                </a:solidFill>
                <a:effectLst/>
                <a:latin typeface="Roboto Mono"/>
                <a:ea typeface="Roboto Mono"/>
              </a:rPr>
              <a:t> </a:t>
            </a:r>
            <a:r>
              <a:rPr kumimoji="0" lang="en-CH" sz="1400" b="0" i="0" u="none" strike="noStrike" cap="none" normalizeH="0" baseline="0" dirty="0">
                <a:ln>
                  <a:noFill/>
                </a:ln>
                <a:solidFill>
                  <a:srgbClr val="C00000"/>
                </a:solidFill>
                <a:effectLst/>
                <a:latin typeface="Roboto Mono"/>
                <a:ea typeface="Roboto Mono"/>
              </a:rPr>
              <a:t>NUM_READS</a:t>
            </a:r>
            <a:r>
              <a:rPr kumimoji="0" lang="en-CH" sz="1400" b="0" i="0" u="none" strike="noStrike" cap="none" normalizeH="0" baseline="0" dirty="0">
                <a:ln>
                  <a:noFill/>
                </a:ln>
                <a:solidFill>
                  <a:srgbClr val="008080"/>
                </a:solidFill>
                <a:effectLst/>
                <a:latin typeface="Roboto Mono"/>
                <a:ea typeface="Roboto Mono"/>
              </a:rPr>
              <a:t>;</a:t>
            </a:r>
            <a:r>
              <a:rPr kumimoji="0" lang="en-CH" sz="1400" b="0" i="0" u="none" strike="noStrike" cap="none" normalizeH="0" baseline="0" dirty="0">
                <a:ln>
                  <a:noFill/>
                </a:ln>
                <a:solidFill>
                  <a:srgbClr val="212529"/>
                </a:solidFill>
                <a:effectLst/>
                <a:latin typeface="Roboto Mono"/>
                <a:ea typeface="Roboto Mono"/>
              </a:rPr>
              <a:t> j</a:t>
            </a:r>
            <a:r>
              <a:rPr kumimoji="0" lang="en-CH" sz="1400" b="0" i="0" u="none" strike="noStrike" cap="none" normalizeH="0" baseline="0" dirty="0">
                <a:ln>
                  <a:noFill/>
                </a:ln>
                <a:solidFill>
                  <a:srgbClr val="000040"/>
                </a:solidFill>
                <a:effectLst/>
                <a:latin typeface="Roboto Mono"/>
                <a:ea typeface="Roboto Mono"/>
              </a:rPr>
              <a:t>++</a:t>
            </a:r>
            <a:r>
              <a:rPr kumimoji="0" lang="en-CH" sz="1400" b="0" i="0" u="none" strike="noStrike" cap="none" normalizeH="0" baseline="0" dirty="0">
                <a:ln>
                  <a:noFill/>
                </a:ln>
                <a:solidFill>
                  <a:srgbClr val="008000"/>
                </a:solidFill>
                <a:effectLst/>
                <a:latin typeface="Roboto Mono"/>
                <a:ea typeface="Roboto Mono"/>
              </a:rPr>
              <a:t>)</a:t>
            </a:r>
            <a:r>
              <a:rPr kumimoji="0" lang="en-CH" sz="1400" b="0" i="0" u="none" strike="noStrike" cap="none" normalizeH="0" baseline="0" dirty="0">
                <a:ln>
                  <a:noFill/>
                </a:ln>
                <a:solidFill>
                  <a:srgbClr val="212529"/>
                </a:solidFill>
                <a:effectLst/>
                <a:latin typeface="Roboto Mono"/>
                <a:ea typeface="Roboto Mono"/>
              </a:rPr>
              <a:t> ∗AGGRESSOR2</a:t>
            </a:r>
            <a:r>
              <a:rPr kumimoji="0" lang="en-CH" sz="1400" b="0" i="0" u="none" strike="noStrike" cap="none" normalizeH="0" baseline="0" dirty="0">
                <a:ln>
                  <a:noFill/>
                </a:ln>
                <a:solidFill>
                  <a:srgbClr val="008000"/>
                </a:solidFill>
                <a:effectLst/>
                <a:latin typeface="Roboto Mono"/>
                <a:ea typeface="Roboto Mono"/>
              </a:rPr>
              <a:t>[</a:t>
            </a:r>
            <a:r>
              <a:rPr kumimoji="0" lang="en-CH" sz="1400" b="0" i="0" u="none" strike="noStrike" cap="none" normalizeH="0" baseline="0" dirty="0">
                <a:ln>
                  <a:noFill/>
                </a:ln>
                <a:solidFill>
                  <a:srgbClr val="212529"/>
                </a:solidFill>
                <a:effectLst/>
                <a:latin typeface="Roboto Mono"/>
                <a:ea typeface="Roboto Mono"/>
              </a:rPr>
              <a:t>j</a:t>
            </a:r>
            <a:r>
              <a:rPr kumimoji="0" lang="en-CH" sz="1400" b="0" i="0" u="none" strike="noStrike" cap="none" normalizeH="0" baseline="0" dirty="0">
                <a:ln>
                  <a:noFill/>
                </a:ln>
                <a:solidFill>
                  <a:srgbClr val="008000"/>
                </a:solidFill>
                <a:effectLst/>
                <a:latin typeface="Roboto Mono"/>
                <a:ea typeface="Roboto Mono"/>
              </a:rPr>
              <a:t>]</a:t>
            </a:r>
            <a:r>
              <a:rPr kumimoji="0" lang="en-CH" sz="1400" b="0" i="0" u="none" strike="noStrike" cap="none" normalizeH="0" baseline="0" dirty="0">
                <a:ln>
                  <a:noFill/>
                </a:ln>
                <a:solidFill>
                  <a:srgbClr val="008080"/>
                </a:solidFill>
                <a:effectLst/>
                <a:latin typeface="Roboto Mono"/>
                <a:ea typeface="Roboto Mono"/>
              </a:rPr>
              <a:t>;</a:t>
            </a:r>
            <a:r>
              <a:rPr lang="en-CH" sz="1400" dirty="0">
                <a:solidFill>
                  <a:srgbClr val="212529"/>
                </a:solidFill>
                <a:latin typeface="Roboto Mono"/>
                <a:ea typeface="Roboto Mono"/>
              </a:rPr>
              <a:t> </a:t>
            </a:r>
            <a:endParaRPr kumimoji="0" lang="en-US" altLang="en-CH" sz="1400" b="0" i="0" u="none" strike="noStrike" cap="none" normalizeH="0" baseline="0" dirty="0">
              <a:ln>
                <a:noFill/>
              </a:ln>
              <a:solidFill>
                <a:srgbClr val="212529"/>
              </a:solidFill>
              <a:effectLst/>
              <a:latin typeface="Roboto Mono" panose="00000009000000000000" pitchFamily="49" charset="0"/>
              <a:ea typeface="Roboto Mono" panose="00000009000000000000" pitchFamily="49" charset="0"/>
            </a:endParaRPr>
          </a:p>
          <a:p>
            <a:pPr defTabSz="914400" eaLnBrk="0" fontAlgn="base" hangingPunct="0">
              <a:spcBef>
                <a:spcPct val="0"/>
              </a:spcBef>
              <a:spcAft>
                <a:spcPct val="0"/>
              </a:spcAft>
            </a:pPr>
            <a:r>
              <a:rPr lang="en-US" sz="1400" dirty="0">
                <a:solidFill>
                  <a:srgbClr val="0000FF"/>
                </a:solidFill>
                <a:latin typeface="Roboto Mono"/>
                <a:ea typeface="Roboto Mono"/>
              </a:rPr>
              <a:t>   </a:t>
            </a:r>
            <a:r>
              <a:rPr kumimoji="0" lang="en-US" sz="1400" b="0" i="0" u="none" strike="noStrike" cap="none" normalizeH="0" baseline="0" dirty="0">
                <a:ln>
                  <a:noFill/>
                </a:ln>
                <a:solidFill>
                  <a:srgbClr val="0000FF"/>
                </a:solidFill>
                <a:effectLst/>
                <a:latin typeface="Roboto Mono"/>
                <a:ea typeface="Roboto Mono"/>
              </a:rPr>
              <a:t> </a:t>
            </a:r>
            <a:r>
              <a:rPr kumimoji="0" lang="en-CH" sz="1400" b="0" i="0" u="none" strike="noStrike" cap="none" normalizeH="0" baseline="0" dirty="0">
                <a:ln>
                  <a:noFill/>
                </a:ln>
                <a:solidFill>
                  <a:srgbClr val="0000FF"/>
                </a:solidFill>
                <a:effectLst/>
                <a:latin typeface="Roboto Mono"/>
                <a:ea typeface="Roboto Mono"/>
              </a:rPr>
              <a:t>for</a:t>
            </a:r>
            <a:r>
              <a:rPr kumimoji="0" lang="en-CH" sz="1400" b="0" i="0" u="none" strike="noStrike" cap="none" normalizeH="0" baseline="0" dirty="0">
                <a:ln>
                  <a:noFill/>
                </a:ln>
                <a:solidFill>
                  <a:srgbClr val="212529"/>
                </a:solidFill>
                <a:effectLst/>
                <a:latin typeface="Roboto Mono"/>
                <a:ea typeface="Roboto Mono"/>
              </a:rPr>
              <a:t> </a:t>
            </a:r>
            <a:r>
              <a:rPr kumimoji="0" lang="en-CH" sz="1400" b="0" i="0" u="none" strike="noStrike" cap="none" normalizeH="0" baseline="0" dirty="0">
                <a:ln>
                  <a:noFill/>
                </a:ln>
                <a:solidFill>
                  <a:srgbClr val="008000"/>
                </a:solidFill>
                <a:effectLst/>
                <a:latin typeface="Roboto Mono"/>
                <a:ea typeface="Roboto Mono"/>
              </a:rPr>
              <a:t>(</a:t>
            </a:r>
            <a:r>
              <a:rPr kumimoji="0" lang="en-CH" sz="1400" b="0" i="0" u="none" strike="noStrike" cap="none" normalizeH="0" baseline="0" dirty="0">
                <a:ln>
                  <a:noFill/>
                </a:ln>
                <a:solidFill>
                  <a:srgbClr val="212529"/>
                </a:solidFill>
                <a:effectLst/>
                <a:latin typeface="Roboto Mono"/>
                <a:ea typeface="Roboto Mono"/>
              </a:rPr>
              <a:t>j </a:t>
            </a:r>
            <a:r>
              <a:rPr kumimoji="0" lang="en-CH" sz="1400" b="0" i="0" u="none" strike="noStrike" cap="none" normalizeH="0" baseline="0" dirty="0">
                <a:ln>
                  <a:noFill/>
                </a:ln>
                <a:solidFill>
                  <a:srgbClr val="000080"/>
                </a:solidFill>
                <a:effectLst/>
                <a:latin typeface="Roboto Mono"/>
                <a:ea typeface="Roboto Mono"/>
              </a:rPr>
              <a:t>=</a:t>
            </a:r>
            <a:r>
              <a:rPr kumimoji="0" lang="en-CH" sz="1400" b="0" i="0" u="none" strike="noStrike" cap="none" normalizeH="0" baseline="0" dirty="0">
                <a:ln>
                  <a:noFill/>
                </a:ln>
                <a:solidFill>
                  <a:srgbClr val="212529"/>
                </a:solidFill>
                <a:effectLst/>
                <a:latin typeface="Roboto Mono"/>
                <a:ea typeface="Roboto Mono"/>
              </a:rPr>
              <a:t> </a:t>
            </a:r>
            <a:r>
              <a:rPr kumimoji="0" lang="en-CH" sz="1400" b="0" i="0" u="none" strike="noStrike" cap="none" normalizeH="0" baseline="0" dirty="0">
                <a:ln>
                  <a:noFill/>
                </a:ln>
                <a:solidFill>
                  <a:srgbClr val="0000DD"/>
                </a:solidFill>
                <a:effectLst/>
                <a:latin typeface="Roboto Mono"/>
                <a:ea typeface="Roboto Mono"/>
              </a:rPr>
              <a:t>0</a:t>
            </a:r>
            <a:r>
              <a:rPr kumimoji="0" lang="en-CH" sz="1400" b="0" i="0" u="none" strike="noStrike" cap="none" normalizeH="0" baseline="0" dirty="0">
                <a:ln>
                  <a:noFill/>
                </a:ln>
                <a:solidFill>
                  <a:srgbClr val="008080"/>
                </a:solidFill>
                <a:effectLst/>
                <a:latin typeface="Roboto Mono"/>
                <a:ea typeface="Roboto Mono"/>
              </a:rPr>
              <a:t>;</a:t>
            </a:r>
            <a:r>
              <a:rPr kumimoji="0" lang="en-CH" sz="1400" b="0" i="0" u="none" strike="noStrike" cap="none" normalizeH="0" baseline="0" dirty="0">
                <a:ln>
                  <a:noFill/>
                </a:ln>
                <a:solidFill>
                  <a:srgbClr val="212529"/>
                </a:solidFill>
                <a:effectLst/>
                <a:latin typeface="Roboto Mono"/>
                <a:ea typeface="Roboto Mono"/>
              </a:rPr>
              <a:t> j </a:t>
            </a:r>
            <a:r>
              <a:rPr kumimoji="0" lang="en-CH" sz="1400" b="0" i="0" u="none" strike="noStrike" cap="none" normalizeH="0" baseline="0" dirty="0">
                <a:ln>
                  <a:noFill/>
                </a:ln>
                <a:solidFill>
                  <a:srgbClr val="000080"/>
                </a:solidFill>
                <a:effectLst/>
                <a:latin typeface="Roboto Mono"/>
                <a:ea typeface="Roboto Mono"/>
              </a:rPr>
              <a:t>&lt;</a:t>
            </a:r>
            <a:r>
              <a:rPr kumimoji="0" lang="en-CH" sz="1400" b="0" i="0" u="none" strike="noStrike" cap="none" normalizeH="0" baseline="0" dirty="0">
                <a:ln>
                  <a:noFill/>
                </a:ln>
                <a:solidFill>
                  <a:srgbClr val="212529"/>
                </a:solidFill>
                <a:effectLst/>
                <a:latin typeface="Roboto Mono"/>
                <a:ea typeface="Roboto Mono"/>
              </a:rPr>
              <a:t> </a:t>
            </a:r>
            <a:r>
              <a:rPr kumimoji="0" lang="en-CH" sz="1400" b="0" i="0" u="none" strike="noStrike" cap="none" normalizeH="0" baseline="0" dirty="0">
                <a:ln>
                  <a:noFill/>
                </a:ln>
                <a:solidFill>
                  <a:srgbClr val="C00000"/>
                </a:solidFill>
                <a:effectLst/>
                <a:latin typeface="Roboto Mono"/>
                <a:ea typeface="Roboto Mono"/>
              </a:rPr>
              <a:t>NUM_READS</a:t>
            </a:r>
            <a:r>
              <a:rPr kumimoji="0" lang="en-CH" sz="1400" b="0" i="0" u="none" strike="noStrike" cap="none" normalizeH="0" baseline="0" dirty="0">
                <a:ln>
                  <a:noFill/>
                </a:ln>
                <a:solidFill>
                  <a:srgbClr val="008080"/>
                </a:solidFill>
                <a:effectLst/>
                <a:latin typeface="Roboto Mono"/>
                <a:ea typeface="Roboto Mono"/>
              </a:rPr>
              <a:t>;</a:t>
            </a:r>
            <a:r>
              <a:rPr kumimoji="0" lang="en-CH" sz="1400" b="0" i="0" u="none" strike="noStrike" cap="none" normalizeH="0" baseline="0" dirty="0">
                <a:ln>
                  <a:noFill/>
                </a:ln>
                <a:solidFill>
                  <a:srgbClr val="212529"/>
                </a:solidFill>
                <a:effectLst/>
                <a:latin typeface="Roboto Mono"/>
                <a:ea typeface="Roboto Mono"/>
              </a:rPr>
              <a:t> j</a:t>
            </a:r>
            <a:r>
              <a:rPr kumimoji="0" lang="en-CH" sz="1400" b="0" i="0" u="none" strike="noStrike" cap="none" normalizeH="0" baseline="0" dirty="0">
                <a:ln>
                  <a:noFill/>
                </a:ln>
                <a:solidFill>
                  <a:srgbClr val="000040"/>
                </a:solidFill>
                <a:effectLst/>
                <a:latin typeface="Roboto Mono"/>
                <a:ea typeface="Roboto Mono"/>
              </a:rPr>
              <a:t>++</a:t>
            </a:r>
            <a:r>
              <a:rPr kumimoji="0" lang="en-CH" sz="1400" b="0" i="0" u="none" strike="noStrike" cap="none" normalizeH="0" baseline="0" dirty="0">
                <a:ln>
                  <a:noFill/>
                </a:ln>
                <a:solidFill>
                  <a:srgbClr val="008000"/>
                </a:solidFill>
                <a:effectLst/>
                <a:latin typeface="Roboto Mono"/>
                <a:ea typeface="Roboto Mono"/>
              </a:rPr>
              <a:t>)</a:t>
            </a:r>
            <a:endParaRPr kumimoji="0" lang="en-US" sz="1400" b="0" i="0" u="none" strike="noStrike" cap="none" normalizeH="0" baseline="0" dirty="0">
              <a:ln>
                <a:noFill/>
              </a:ln>
              <a:solidFill>
                <a:srgbClr val="212529"/>
              </a:solidFill>
              <a:effectLst/>
              <a:latin typeface="Roboto Mono"/>
              <a:ea typeface="Roboto Mono"/>
            </a:endParaRPr>
          </a:p>
          <a:p>
            <a:pPr defTabSz="914400" eaLnBrk="0" fontAlgn="base" hangingPunct="0">
              <a:spcBef>
                <a:spcPct val="0"/>
              </a:spcBef>
              <a:spcAft>
                <a:spcPct val="0"/>
              </a:spcAft>
            </a:pPr>
            <a:r>
              <a:rPr lang="en-US" sz="1400" dirty="0">
                <a:solidFill>
                  <a:srgbClr val="212529"/>
                </a:solidFill>
                <a:latin typeface="Roboto Mono"/>
                <a:ea typeface="Roboto Mono"/>
              </a:rPr>
              <a:t>     </a:t>
            </a:r>
            <a:r>
              <a:rPr kumimoji="0" lang="en-US" sz="1400" b="0" i="0" u="none" strike="noStrike" cap="none" normalizeH="0" baseline="0" dirty="0">
                <a:ln>
                  <a:noFill/>
                </a:ln>
                <a:solidFill>
                  <a:srgbClr val="212529"/>
                </a:solidFill>
                <a:effectLst/>
                <a:latin typeface="Roboto Mono"/>
                <a:ea typeface="Roboto Mono"/>
              </a:rPr>
              <a:t> </a:t>
            </a:r>
            <a:r>
              <a:rPr kumimoji="0" lang="en-CH" sz="1400" b="0" i="0" u="none" strike="noStrike" cap="none" normalizeH="0" baseline="0" dirty="0">
                <a:ln>
                  <a:noFill/>
                </a:ln>
                <a:solidFill>
                  <a:srgbClr val="212529"/>
                </a:solidFill>
                <a:effectLst/>
                <a:latin typeface="Roboto Mono"/>
                <a:ea typeface="Roboto Mono"/>
              </a:rPr>
              <a:t>clflushopt</a:t>
            </a:r>
            <a:r>
              <a:rPr kumimoji="0" lang="en-CH" sz="1400" b="0" i="0" u="none" strike="noStrike" cap="none" normalizeH="0" baseline="0" dirty="0">
                <a:ln>
                  <a:noFill/>
                </a:ln>
                <a:solidFill>
                  <a:srgbClr val="008000"/>
                </a:solidFill>
                <a:effectLst/>
                <a:latin typeface="Roboto Mono"/>
                <a:ea typeface="Roboto Mono"/>
              </a:rPr>
              <a:t>(</a:t>
            </a:r>
            <a:r>
              <a:rPr kumimoji="0" lang="en-CH" sz="1400" b="0" i="0" u="none" strike="noStrike" cap="none" normalizeH="0" baseline="0" dirty="0">
                <a:ln>
                  <a:noFill/>
                </a:ln>
                <a:solidFill>
                  <a:srgbClr val="212529"/>
                </a:solidFill>
                <a:effectLst/>
                <a:latin typeface="Roboto Mono"/>
                <a:ea typeface="Roboto Mono"/>
              </a:rPr>
              <a:t>AGGRESSOR1</a:t>
            </a:r>
            <a:r>
              <a:rPr kumimoji="0" lang="en-CH" sz="1400" b="0" i="0" u="none" strike="noStrike" cap="none" normalizeH="0" baseline="0" dirty="0">
                <a:ln>
                  <a:noFill/>
                </a:ln>
                <a:solidFill>
                  <a:srgbClr val="008000"/>
                </a:solidFill>
                <a:effectLst/>
                <a:latin typeface="Roboto Mono"/>
                <a:ea typeface="Roboto Mono"/>
              </a:rPr>
              <a:t>[</a:t>
            </a:r>
            <a:r>
              <a:rPr kumimoji="0" lang="en-CH" sz="1400" b="0" i="0" u="none" strike="noStrike" cap="none" normalizeH="0" baseline="0" dirty="0">
                <a:ln>
                  <a:noFill/>
                </a:ln>
                <a:solidFill>
                  <a:srgbClr val="212529"/>
                </a:solidFill>
                <a:effectLst/>
                <a:latin typeface="Roboto Mono"/>
                <a:ea typeface="Roboto Mono"/>
              </a:rPr>
              <a:t>j</a:t>
            </a:r>
            <a:r>
              <a:rPr kumimoji="0" lang="en-CH" sz="1400" b="0" i="0" u="none" strike="noStrike" cap="none" normalizeH="0" baseline="0" dirty="0">
                <a:ln>
                  <a:noFill/>
                </a:ln>
                <a:solidFill>
                  <a:srgbClr val="008000"/>
                </a:solidFill>
                <a:effectLst/>
                <a:latin typeface="Roboto Mono"/>
                <a:ea typeface="Roboto Mono"/>
              </a:rPr>
              <a:t>])</a:t>
            </a:r>
            <a:r>
              <a:rPr kumimoji="0" lang="en-CH" sz="1400" b="0" i="0" u="none" strike="noStrike" cap="none" normalizeH="0" baseline="0" dirty="0">
                <a:ln>
                  <a:noFill/>
                </a:ln>
                <a:solidFill>
                  <a:srgbClr val="008080"/>
                </a:solidFill>
                <a:effectLst/>
                <a:latin typeface="Roboto Mono"/>
                <a:ea typeface="Roboto Mono"/>
              </a:rPr>
              <a:t>;</a:t>
            </a:r>
            <a:r>
              <a:rPr lang="en-CH" sz="1400" dirty="0">
                <a:solidFill>
                  <a:srgbClr val="212529"/>
                </a:solidFill>
                <a:latin typeface="Roboto Mono"/>
                <a:ea typeface="Roboto Mono"/>
              </a:rPr>
              <a:t> </a:t>
            </a:r>
            <a:endParaRPr kumimoji="0" lang="en-US" altLang="en-CH" sz="1400" b="0" i="0" u="none" strike="noStrike" cap="none" normalizeH="0" baseline="0" dirty="0">
              <a:ln>
                <a:noFill/>
              </a:ln>
              <a:solidFill>
                <a:srgbClr val="212529"/>
              </a:solidFill>
              <a:effectLst/>
              <a:latin typeface="Roboto Mono" panose="00000009000000000000" pitchFamily="49" charset="0"/>
              <a:ea typeface="Roboto Mono" panose="00000009000000000000" pitchFamily="49" charset="0"/>
            </a:endParaRPr>
          </a:p>
          <a:p>
            <a:pPr defTabSz="914400" eaLnBrk="0" fontAlgn="base" hangingPunct="0">
              <a:spcBef>
                <a:spcPct val="0"/>
              </a:spcBef>
              <a:spcAft>
                <a:spcPct val="0"/>
              </a:spcAft>
            </a:pPr>
            <a:r>
              <a:rPr lang="en-US" sz="1400" dirty="0">
                <a:solidFill>
                  <a:srgbClr val="212529"/>
                </a:solidFill>
                <a:latin typeface="Roboto Mono"/>
                <a:ea typeface="Roboto Mono"/>
              </a:rPr>
              <a:t>     </a:t>
            </a:r>
            <a:r>
              <a:rPr kumimoji="0" lang="en-US" sz="1400" b="0" i="0" u="none" strike="noStrike" cap="none" normalizeH="0" baseline="0" dirty="0">
                <a:ln>
                  <a:noFill/>
                </a:ln>
                <a:solidFill>
                  <a:srgbClr val="212529"/>
                </a:solidFill>
                <a:effectLst/>
                <a:latin typeface="Roboto Mono"/>
                <a:ea typeface="Roboto Mono"/>
              </a:rPr>
              <a:t> </a:t>
            </a:r>
            <a:r>
              <a:rPr kumimoji="0" lang="en-CH" sz="1400" b="0" i="0" u="none" strike="noStrike" cap="none" normalizeH="0" baseline="0" dirty="0">
                <a:ln>
                  <a:noFill/>
                </a:ln>
                <a:solidFill>
                  <a:srgbClr val="212529"/>
                </a:solidFill>
                <a:effectLst/>
                <a:latin typeface="Roboto Mono"/>
                <a:ea typeface="Roboto Mono"/>
              </a:rPr>
              <a:t>clflushopt</a:t>
            </a:r>
            <a:r>
              <a:rPr kumimoji="0" lang="en-CH" sz="1400" b="0" i="0" u="none" strike="noStrike" cap="none" normalizeH="0" baseline="0" dirty="0">
                <a:ln>
                  <a:noFill/>
                </a:ln>
                <a:solidFill>
                  <a:srgbClr val="008000"/>
                </a:solidFill>
                <a:effectLst/>
                <a:latin typeface="Roboto Mono"/>
                <a:ea typeface="Roboto Mono"/>
              </a:rPr>
              <a:t>(</a:t>
            </a:r>
            <a:r>
              <a:rPr kumimoji="0" lang="en-CH" sz="1400" b="0" i="0" u="none" strike="noStrike" cap="none" normalizeH="0" baseline="0" dirty="0">
                <a:ln>
                  <a:noFill/>
                </a:ln>
                <a:solidFill>
                  <a:srgbClr val="212529"/>
                </a:solidFill>
                <a:effectLst/>
                <a:latin typeface="Roboto Mono"/>
                <a:ea typeface="Roboto Mono"/>
              </a:rPr>
              <a:t>AGGRESSOR2</a:t>
            </a:r>
            <a:r>
              <a:rPr kumimoji="0" lang="en-CH" sz="1400" b="0" i="0" u="none" strike="noStrike" cap="none" normalizeH="0" baseline="0" dirty="0">
                <a:ln>
                  <a:noFill/>
                </a:ln>
                <a:solidFill>
                  <a:srgbClr val="008000"/>
                </a:solidFill>
                <a:effectLst/>
                <a:latin typeface="Roboto Mono"/>
                <a:ea typeface="Roboto Mono"/>
              </a:rPr>
              <a:t>[</a:t>
            </a:r>
            <a:r>
              <a:rPr kumimoji="0" lang="en-CH" sz="1400" b="0" i="0" u="none" strike="noStrike" cap="none" normalizeH="0" baseline="0" dirty="0">
                <a:ln>
                  <a:noFill/>
                </a:ln>
                <a:solidFill>
                  <a:srgbClr val="212529"/>
                </a:solidFill>
                <a:effectLst/>
                <a:latin typeface="Roboto Mono"/>
                <a:ea typeface="Roboto Mono"/>
              </a:rPr>
              <a:t>j</a:t>
            </a:r>
            <a:r>
              <a:rPr kumimoji="0" lang="en-CH" sz="1400" b="0" i="0" u="none" strike="noStrike" cap="none" normalizeH="0" baseline="0" dirty="0">
                <a:ln>
                  <a:noFill/>
                </a:ln>
                <a:solidFill>
                  <a:srgbClr val="008000"/>
                </a:solidFill>
                <a:effectLst/>
                <a:latin typeface="Roboto Mono"/>
                <a:ea typeface="Roboto Mono"/>
              </a:rPr>
              <a:t>])</a:t>
            </a:r>
            <a:r>
              <a:rPr kumimoji="0" lang="en-CH" sz="1400" b="0" i="0" u="none" strike="noStrike" cap="none" normalizeH="0" baseline="0" dirty="0">
                <a:ln>
                  <a:noFill/>
                </a:ln>
                <a:solidFill>
                  <a:srgbClr val="008080"/>
                </a:solidFill>
                <a:effectLst/>
                <a:latin typeface="Roboto Mono"/>
                <a:ea typeface="Roboto Mono"/>
              </a:rPr>
              <a:t>;</a:t>
            </a:r>
            <a:r>
              <a:rPr lang="en-CH" sz="1400" dirty="0">
                <a:solidFill>
                  <a:srgbClr val="212529"/>
                </a:solidFill>
                <a:latin typeface="Roboto Mono"/>
                <a:ea typeface="Roboto Mono"/>
              </a:rPr>
              <a:t> </a:t>
            </a:r>
            <a:endParaRPr kumimoji="0" lang="en-US" altLang="en-CH" sz="1400" b="0" i="0" u="none" strike="noStrike" cap="none" normalizeH="0" baseline="0" dirty="0">
              <a:ln>
                <a:noFill/>
              </a:ln>
              <a:solidFill>
                <a:srgbClr val="212529"/>
              </a:solidFill>
              <a:effectLst/>
              <a:latin typeface="Roboto Mono" panose="00000009000000000000" pitchFamily="49" charset="0"/>
              <a:ea typeface="Roboto Mono" panose="00000009000000000000" pitchFamily="49" charset="0"/>
            </a:endParaRPr>
          </a:p>
          <a:p>
            <a:pPr defTabSz="914400" eaLnBrk="0" fontAlgn="base" hangingPunct="0">
              <a:spcBef>
                <a:spcPct val="0"/>
              </a:spcBef>
              <a:spcAft>
                <a:spcPct val="0"/>
              </a:spcAft>
            </a:pPr>
            <a:r>
              <a:rPr lang="en-US" sz="1400" dirty="0">
                <a:solidFill>
                  <a:srgbClr val="212529"/>
                </a:solidFill>
                <a:latin typeface="Roboto Mono"/>
                <a:ea typeface="Roboto Mono"/>
              </a:rPr>
              <a:t>   </a:t>
            </a:r>
            <a:r>
              <a:rPr kumimoji="0" lang="en-US" sz="1400" b="0" i="0" u="none" strike="noStrike" cap="none" normalizeH="0" baseline="0" dirty="0">
                <a:ln>
                  <a:noFill/>
                </a:ln>
                <a:solidFill>
                  <a:srgbClr val="212529"/>
                </a:solidFill>
                <a:effectLst/>
                <a:latin typeface="Roboto Mono"/>
                <a:ea typeface="Roboto Mono"/>
              </a:rPr>
              <a:t> </a:t>
            </a:r>
            <a:r>
              <a:rPr kumimoji="0" lang="en-CH" sz="1400" b="0" i="0" u="none" strike="noStrike" cap="none" normalizeH="0" baseline="0" dirty="0">
                <a:ln>
                  <a:noFill/>
                </a:ln>
                <a:solidFill>
                  <a:srgbClr val="212529"/>
                </a:solidFill>
                <a:effectLst/>
                <a:latin typeface="Roboto Mono"/>
                <a:ea typeface="Roboto Mono"/>
              </a:rPr>
              <a:t>mfence</a:t>
            </a:r>
            <a:r>
              <a:rPr kumimoji="0" lang="en-CH" sz="1400" b="0" i="0" u="none" strike="noStrike" cap="none" normalizeH="0" baseline="0" dirty="0">
                <a:ln>
                  <a:noFill/>
                </a:ln>
                <a:solidFill>
                  <a:srgbClr val="008000"/>
                </a:solidFill>
                <a:effectLst/>
                <a:latin typeface="Roboto Mono"/>
                <a:ea typeface="Roboto Mono"/>
              </a:rPr>
              <a:t>()</a:t>
            </a:r>
            <a:r>
              <a:rPr kumimoji="0" lang="en-CH" sz="1400" b="0" i="0" u="none" strike="noStrike" cap="none" normalizeH="0" baseline="0" dirty="0">
                <a:ln>
                  <a:noFill/>
                </a:ln>
                <a:solidFill>
                  <a:srgbClr val="008080"/>
                </a:solidFill>
                <a:effectLst/>
                <a:latin typeface="Roboto Mono"/>
                <a:ea typeface="Roboto Mono"/>
              </a:rPr>
              <a:t>;</a:t>
            </a:r>
            <a:r>
              <a:rPr lang="en-CH" sz="1400" dirty="0">
                <a:solidFill>
                  <a:srgbClr val="212529"/>
                </a:solidFill>
                <a:latin typeface="Roboto Mono"/>
                <a:ea typeface="Roboto Mono"/>
              </a:rPr>
              <a:t> </a:t>
            </a:r>
            <a:endParaRPr kumimoji="0" lang="en-US" altLang="en-CH" sz="1400" b="0" i="0" u="none" strike="noStrike" cap="none" normalizeH="0" baseline="0" dirty="0">
              <a:ln>
                <a:noFill/>
              </a:ln>
              <a:solidFill>
                <a:srgbClr val="212529"/>
              </a:solidFill>
              <a:effectLst/>
              <a:latin typeface="Roboto Mono" panose="00000009000000000000" pitchFamily="49" charset="0"/>
              <a:ea typeface="Roboto Mono" panose="00000009000000000000" pitchFamily="49" charset="0"/>
            </a:endParaRPr>
          </a:p>
          <a:p>
            <a:pPr defTabSz="914400" eaLnBrk="0" fontAlgn="base" hangingPunct="0">
              <a:spcBef>
                <a:spcPct val="0"/>
              </a:spcBef>
              <a:spcAft>
                <a:spcPct val="0"/>
              </a:spcAft>
            </a:pPr>
            <a:r>
              <a:rPr lang="en-US" sz="1400" dirty="0">
                <a:solidFill>
                  <a:srgbClr val="212529"/>
                </a:solidFill>
                <a:latin typeface="Roboto Mono"/>
                <a:ea typeface="Roboto Mono"/>
              </a:rPr>
              <a:t> </a:t>
            </a:r>
            <a:r>
              <a:rPr kumimoji="0" lang="en-US" sz="1400" b="0" i="0" u="none" strike="noStrike" cap="none" normalizeH="0" baseline="0" dirty="0">
                <a:ln>
                  <a:noFill/>
                </a:ln>
                <a:solidFill>
                  <a:srgbClr val="212529"/>
                </a:solidFill>
                <a:effectLst/>
                <a:latin typeface="Roboto Mono"/>
                <a:ea typeface="Roboto Mono"/>
              </a:rPr>
              <a:t> </a:t>
            </a:r>
            <a:r>
              <a:rPr kumimoji="0" lang="en-CH" sz="1400" b="0" i="0" u="none" strike="noStrike" cap="none" normalizeH="0" baseline="0" dirty="0">
                <a:ln>
                  <a:noFill/>
                </a:ln>
                <a:solidFill>
                  <a:srgbClr val="212529"/>
                </a:solidFill>
                <a:effectLst/>
                <a:latin typeface="Roboto Mono"/>
                <a:ea typeface="Roboto Mono"/>
              </a:rPr>
              <a:t>activate_dummy_rows</a:t>
            </a:r>
            <a:r>
              <a:rPr kumimoji="0" lang="en-CH" sz="1400" b="0" i="0" u="none" strike="noStrike" cap="none" normalizeH="0" baseline="0" dirty="0">
                <a:ln>
                  <a:noFill/>
                </a:ln>
                <a:solidFill>
                  <a:srgbClr val="008000"/>
                </a:solidFill>
                <a:effectLst/>
                <a:latin typeface="Roboto Mono"/>
                <a:ea typeface="Roboto Mono"/>
              </a:rPr>
              <a:t>()</a:t>
            </a:r>
            <a:r>
              <a:rPr kumimoji="0" lang="en-CH" sz="1400" b="0" i="0" u="none" strike="noStrike" cap="none" normalizeH="0" baseline="0" dirty="0">
                <a:ln>
                  <a:noFill/>
                </a:ln>
                <a:solidFill>
                  <a:srgbClr val="008080"/>
                </a:solidFill>
                <a:effectLst/>
                <a:latin typeface="Roboto Mono"/>
                <a:ea typeface="Roboto Mono"/>
              </a:rPr>
              <a:t>;</a:t>
            </a:r>
            <a:r>
              <a:rPr lang="en-CH" sz="1400" dirty="0">
                <a:latin typeface="Roboto Mono"/>
                <a:ea typeface="Roboto Mono"/>
              </a:rPr>
              <a:t> </a:t>
            </a:r>
            <a:endParaRPr kumimoji="0" lang="en-US" altLang="en-CH" sz="1400" b="0" i="0" u="none" strike="noStrike" cap="none" normalizeH="0" baseline="0" dirty="0">
              <a:ln>
                <a:noFill/>
              </a:ln>
              <a:solidFill>
                <a:schemeClr val="tx1"/>
              </a:solidFill>
              <a:effectLst/>
              <a:latin typeface="Roboto Mono" panose="00000009000000000000" pitchFamily="49" charset="0"/>
              <a:ea typeface="Roboto Mono" panose="00000009000000000000" pitchFamily="49" charset="0"/>
            </a:endParaRPr>
          </a:p>
        </p:txBody>
      </p:sp>
      <p:grpSp>
        <p:nvGrpSpPr>
          <p:cNvPr id="17" name="Group 16">
            <a:extLst>
              <a:ext uri="{FF2B5EF4-FFF2-40B4-BE49-F238E27FC236}">
                <a16:creationId xmlns:a16="http://schemas.microsoft.com/office/drawing/2014/main" id="{D51EEC97-217C-CF50-D433-292D7FC4358E}"/>
              </a:ext>
            </a:extLst>
          </p:cNvPr>
          <p:cNvGrpSpPr/>
          <p:nvPr/>
        </p:nvGrpSpPr>
        <p:grpSpPr>
          <a:xfrm>
            <a:off x="2453780" y="4719138"/>
            <a:ext cx="6550552" cy="793576"/>
            <a:chOff x="2593448" y="4276015"/>
            <a:chExt cx="6550552" cy="793576"/>
          </a:xfrm>
        </p:grpSpPr>
        <p:sp>
          <p:nvSpPr>
            <p:cNvPr id="19" name="Rectangle 18">
              <a:extLst>
                <a:ext uri="{FF2B5EF4-FFF2-40B4-BE49-F238E27FC236}">
                  <a16:creationId xmlns:a16="http://schemas.microsoft.com/office/drawing/2014/main" id="{1ABD215E-6A92-BBA8-D145-0F077C66D84B}"/>
                </a:ext>
              </a:extLst>
            </p:cNvPr>
            <p:cNvSpPr/>
            <p:nvPr/>
          </p:nvSpPr>
          <p:spPr>
            <a:xfrm>
              <a:off x="2593448" y="4276015"/>
              <a:ext cx="1034007" cy="633045"/>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0" name="TextBox 19">
              <a:extLst>
                <a:ext uri="{FF2B5EF4-FFF2-40B4-BE49-F238E27FC236}">
                  <a16:creationId xmlns:a16="http://schemas.microsoft.com/office/drawing/2014/main" id="{BFB1CC05-24B2-1B61-6C77-C1611A105EED}"/>
                </a:ext>
              </a:extLst>
            </p:cNvPr>
            <p:cNvSpPr txBox="1"/>
            <p:nvPr/>
          </p:nvSpPr>
          <p:spPr>
            <a:xfrm>
              <a:off x="6083547" y="4330927"/>
              <a:ext cx="3060453" cy="738664"/>
            </a:xfrm>
            <a:prstGeom prst="rect">
              <a:avLst/>
            </a:prstGeom>
            <a:noFill/>
          </p:spPr>
          <p:txBody>
            <a:bodyPr wrap="none" rtlCol="0">
              <a:spAutoFit/>
            </a:bodyPr>
            <a:lstStyle/>
            <a:p>
              <a:pPr algn="ctr"/>
              <a:r>
                <a:rPr lang="en-US" sz="1400" b="1">
                  <a:solidFill>
                    <a:srgbClr val="C00000"/>
                  </a:solidFill>
                  <a:latin typeface="Roboto" panose="02000000000000000000" pitchFamily="2" charset="0"/>
                  <a:ea typeface="Roboto" panose="02000000000000000000" pitchFamily="2" charset="0"/>
                </a:rPr>
                <a:t>Number of Cache Blocks Accessed </a:t>
              </a:r>
            </a:p>
            <a:p>
              <a:pPr algn="ctr"/>
              <a:r>
                <a:rPr lang="en-US" sz="1400" b="1">
                  <a:solidFill>
                    <a:srgbClr val="C00000"/>
                  </a:solidFill>
                  <a:latin typeface="Roboto" panose="02000000000000000000" pitchFamily="2" charset="0"/>
                  <a:ea typeface="Roboto" panose="02000000000000000000" pitchFamily="2" charset="0"/>
                </a:rPr>
                <a:t>Per Aggressor Row ACT</a:t>
              </a:r>
            </a:p>
            <a:p>
              <a:pPr algn="ctr"/>
              <a:r>
                <a:rPr lang="en-US" sz="1400" b="1">
                  <a:solidFill>
                    <a:srgbClr val="C00000"/>
                  </a:solidFill>
                  <a:latin typeface="Roboto" panose="02000000000000000000" pitchFamily="2" charset="0"/>
                  <a:ea typeface="Roboto" panose="02000000000000000000" pitchFamily="2" charset="0"/>
                </a:rPr>
                <a:t>(</a:t>
              </a:r>
              <a:r>
                <a:rPr lang="en-US" sz="1400">
                  <a:solidFill>
                    <a:srgbClr val="C00000"/>
                  </a:solidFill>
                  <a:latin typeface="Roboto Mono" panose="00000009000000000000" pitchFamily="49" charset="0"/>
                  <a:ea typeface="Roboto Mono" panose="00000009000000000000" pitchFamily="49" charset="0"/>
                </a:rPr>
                <a:t>NUM_READS</a:t>
              </a:r>
              <a:r>
                <a:rPr lang="en-US" sz="1400" b="1">
                  <a:solidFill>
                    <a:srgbClr val="C00000"/>
                  </a:solidFill>
                  <a:latin typeface="Roboto" panose="02000000000000000000" pitchFamily="2" charset="0"/>
                  <a:ea typeface="Roboto" panose="02000000000000000000" pitchFamily="2" charset="0"/>
                </a:rPr>
                <a:t>=1 is </a:t>
              </a:r>
              <a:r>
                <a:rPr lang="en-US" sz="1400" b="1" err="1">
                  <a:solidFill>
                    <a:srgbClr val="C00000"/>
                  </a:solidFill>
                  <a:latin typeface="Roboto" panose="02000000000000000000" pitchFamily="2" charset="0"/>
                  <a:ea typeface="Roboto" panose="02000000000000000000" pitchFamily="2" charset="0"/>
                </a:rPr>
                <a:t>Rowhammer</a:t>
              </a:r>
              <a:r>
                <a:rPr lang="en-US" sz="1400" b="1">
                  <a:solidFill>
                    <a:srgbClr val="C00000"/>
                  </a:solidFill>
                  <a:latin typeface="Roboto" panose="02000000000000000000" pitchFamily="2" charset="0"/>
                  <a:ea typeface="Roboto" panose="02000000000000000000" pitchFamily="2" charset="0"/>
                </a:rPr>
                <a:t>)</a:t>
              </a:r>
              <a:endParaRPr lang="en-CH" sz="1400" b="1">
                <a:solidFill>
                  <a:srgbClr val="C00000"/>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65393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a:t>Real-System Demonstration (II)</a:t>
            </a:r>
            <a:endParaRPr lang="en-CH"/>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32</a:t>
            </a:fld>
            <a:endParaRPr lang="en-CH"/>
          </a:p>
        </p:txBody>
      </p:sp>
      <p:sp>
        <p:nvSpPr>
          <p:cNvPr id="4" name="Content Placeholder 2">
            <a:extLst>
              <a:ext uri="{FF2B5EF4-FFF2-40B4-BE49-F238E27FC236}">
                <a16:creationId xmlns:a16="http://schemas.microsoft.com/office/drawing/2014/main" id="{C4A431FB-1E1C-5E03-A267-C754427685F8}"/>
              </a:ext>
            </a:extLst>
          </p:cNvPr>
          <p:cNvSpPr txBox="1">
            <a:spLocks/>
          </p:cNvSpPr>
          <p:nvPr/>
        </p:nvSpPr>
        <p:spPr>
          <a:xfrm>
            <a:off x="0" y="4901253"/>
            <a:ext cx="9144000" cy="982018"/>
          </a:xfrm>
          <a:prstGeom prst="rect">
            <a:avLst/>
          </a:prstGeom>
          <a:solidFill>
            <a:srgbClr val="FFF2CC"/>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2800" b="1" dirty="0">
                <a:solidFill>
                  <a:srgbClr val="C00000"/>
                </a:solidFill>
              </a:rPr>
              <a:t>Leveraging RowPress, our user-level program </a:t>
            </a:r>
          </a:p>
          <a:p>
            <a:pPr marL="0" indent="0" algn="ctr">
              <a:spcBef>
                <a:spcPts val="0"/>
              </a:spcBef>
              <a:buNone/>
            </a:pPr>
            <a:r>
              <a:rPr lang="en-GB" sz="2800" b="1" dirty="0">
                <a:solidFill>
                  <a:srgbClr val="C00000"/>
                </a:solidFill>
              </a:rPr>
              <a:t>induces bitflips </a:t>
            </a:r>
            <a:r>
              <a:rPr lang="en-GB" sz="2800" b="1" dirty="0">
                <a:solidFill>
                  <a:schemeClr val="accent1"/>
                </a:solidFill>
              </a:rPr>
              <a:t>when </a:t>
            </a:r>
            <a:r>
              <a:rPr lang="en-GB" sz="2800" b="1" dirty="0" err="1">
                <a:solidFill>
                  <a:schemeClr val="accent1"/>
                </a:solidFill>
              </a:rPr>
              <a:t>RowHammer</a:t>
            </a:r>
            <a:r>
              <a:rPr lang="en-GB" sz="2800" b="1" dirty="0">
                <a:solidFill>
                  <a:schemeClr val="accent1"/>
                </a:solidFill>
              </a:rPr>
              <a:t> cannot</a:t>
            </a:r>
            <a:endParaRPr lang="en-GB" sz="2800" dirty="0"/>
          </a:p>
        </p:txBody>
      </p:sp>
      <p:grpSp>
        <p:nvGrpSpPr>
          <p:cNvPr id="8" name="Group 7">
            <a:extLst>
              <a:ext uri="{FF2B5EF4-FFF2-40B4-BE49-F238E27FC236}">
                <a16:creationId xmlns:a16="http://schemas.microsoft.com/office/drawing/2014/main" id="{F6BF52E2-608F-B97B-C9B5-6FFCDBCE2605}"/>
              </a:ext>
            </a:extLst>
          </p:cNvPr>
          <p:cNvGrpSpPr/>
          <p:nvPr/>
        </p:nvGrpSpPr>
        <p:grpSpPr>
          <a:xfrm>
            <a:off x="407930" y="1745230"/>
            <a:ext cx="8328140" cy="2456029"/>
            <a:chOff x="420203" y="2849200"/>
            <a:chExt cx="8303594" cy="2448790"/>
          </a:xfrm>
        </p:grpSpPr>
        <p:grpSp>
          <p:nvGrpSpPr>
            <p:cNvPr id="13" name="Group 12">
              <a:extLst>
                <a:ext uri="{FF2B5EF4-FFF2-40B4-BE49-F238E27FC236}">
                  <a16:creationId xmlns:a16="http://schemas.microsoft.com/office/drawing/2014/main" id="{9FAA9AAE-A9EA-0385-1A14-9AADB264DAB2}"/>
                </a:ext>
              </a:extLst>
            </p:cNvPr>
            <p:cNvGrpSpPr/>
            <p:nvPr/>
          </p:nvGrpSpPr>
          <p:grpSpPr>
            <a:xfrm>
              <a:off x="420203" y="2849200"/>
              <a:ext cx="8303594" cy="2448790"/>
              <a:chOff x="442518" y="1725100"/>
              <a:chExt cx="8303594" cy="2448790"/>
            </a:xfrm>
          </p:grpSpPr>
          <p:pic>
            <p:nvPicPr>
              <p:cNvPr id="18" name="Google Shape;711;p65">
                <a:extLst>
                  <a:ext uri="{FF2B5EF4-FFF2-40B4-BE49-F238E27FC236}">
                    <a16:creationId xmlns:a16="http://schemas.microsoft.com/office/drawing/2014/main" id="{5A1C5D71-6992-31FE-7DB4-03710465AB12}"/>
                  </a:ext>
                </a:extLst>
              </p:cNvPr>
              <p:cNvPicPr preferRelativeResize="0"/>
              <p:nvPr/>
            </p:nvPicPr>
            <p:blipFill rotWithShape="1">
              <a:blip r:embed="rId3">
                <a:alphaModFix/>
              </a:blip>
              <a:srcRect l="-84" t="63857"/>
              <a:stretch/>
            </p:blipFill>
            <p:spPr>
              <a:xfrm>
                <a:off x="493019" y="1969477"/>
                <a:ext cx="8253093" cy="2204413"/>
              </a:xfrm>
              <a:prstGeom prst="rect">
                <a:avLst/>
              </a:prstGeom>
              <a:noFill/>
              <a:ln>
                <a:noFill/>
              </a:ln>
            </p:spPr>
          </p:pic>
          <p:pic>
            <p:nvPicPr>
              <p:cNvPr id="19" name="Google Shape;711;p65">
                <a:extLst>
                  <a:ext uri="{FF2B5EF4-FFF2-40B4-BE49-F238E27FC236}">
                    <a16:creationId xmlns:a16="http://schemas.microsoft.com/office/drawing/2014/main" id="{00AC1C74-B69B-FF76-B5E8-7BBB8039054C}"/>
                  </a:ext>
                </a:extLst>
              </p:cNvPr>
              <p:cNvPicPr preferRelativeResize="0"/>
              <p:nvPr/>
            </p:nvPicPr>
            <p:blipFill rotWithShape="1">
              <a:blip r:embed="rId3">
                <a:alphaModFix/>
              </a:blip>
              <a:srcRect l="-43" t="1826" r="-43" b="95148"/>
              <a:stretch/>
            </p:blipFill>
            <p:spPr>
              <a:xfrm>
                <a:off x="442518" y="1725100"/>
                <a:ext cx="8253093" cy="184557"/>
              </a:xfrm>
              <a:prstGeom prst="rect">
                <a:avLst/>
              </a:prstGeom>
              <a:noFill/>
              <a:ln>
                <a:noFill/>
              </a:ln>
            </p:spPr>
          </p:pic>
        </p:grpSp>
        <p:sp>
          <p:nvSpPr>
            <p:cNvPr id="15" name="Rectangle 14">
              <a:extLst>
                <a:ext uri="{FF2B5EF4-FFF2-40B4-BE49-F238E27FC236}">
                  <a16:creationId xmlns:a16="http://schemas.microsoft.com/office/drawing/2014/main" id="{9E22FC00-0F0F-A40F-A35F-DD0763F1FAB3}"/>
                </a:ext>
              </a:extLst>
            </p:cNvPr>
            <p:cNvSpPr/>
            <p:nvPr/>
          </p:nvSpPr>
          <p:spPr>
            <a:xfrm>
              <a:off x="420203" y="3085432"/>
              <a:ext cx="259581" cy="170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58D0D4A1-321C-5ED4-6873-605F96330D0D}"/>
              </a:ext>
            </a:extLst>
          </p:cNvPr>
          <p:cNvGrpSpPr/>
          <p:nvPr/>
        </p:nvGrpSpPr>
        <p:grpSpPr>
          <a:xfrm>
            <a:off x="1088572" y="2035825"/>
            <a:ext cx="4482935" cy="1832758"/>
            <a:chOff x="1088572" y="1935678"/>
            <a:chExt cx="4482935" cy="1832758"/>
          </a:xfrm>
        </p:grpSpPr>
        <p:sp>
          <p:nvSpPr>
            <p:cNvPr id="3" name="Rectangle 2">
              <a:extLst>
                <a:ext uri="{FF2B5EF4-FFF2-40B4-BE49-F238E27FC236}">
                  <a16:creationId xmlns:a16="http://schemas.microsoft.com/office/drawing/2014/main" id="{F67A96D7-92EC-3F9F-760D-B26CA59EDF8E}"/>
                </a:ext>
              </a:extLst>
            </p:cNvPr>
            <p:cNvSpPr/>
            <p:nvPr/>
          </p:nvSpPr>
          <p:spPr>
            <a:xfrm>
              <a:off x="1088572" y="1935678"/>
              <a:ext cx="380010" cy="1832758"/>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Rectangle 4">
              <a:extLst>
                <a:ext uri="{FF2B5EF4-FFF2-40B4-BE49-F238E27FC236}">
                  <a16:creationId xmlns:a16="http://schemas.microsoft.com/office/drawing/2014/main" id="{BCC6C12D-DE60-8B8F-29EA-87E5607E0D05}"/>
                </a:ext>
              </a:extLst>
            </p:cNvPr>
            <p:cNvSpPr/>
            <p:nvPr/>
          </p:nvSpPr>
          <p:spPr>
            <a:xfrm>
              <a:off x="5191497" y="1935678"/>
              <a:ext cx="380010" cy="1832758"/>
            </a:xfrm>
            <a:prstGeom prst="rect">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9" name="Group 8">
            <a:extLst>
              <a:ext uri="{FF2B5EF4-FFF2-40B4-BE49-F238E27FC236}">
                <a16:creationId xmlns:a16="http://schemas.microsoft.com/office/drawing/2014/main" id="{3BCCDF2E-6EEF-1042-98BB-61CC556FF7A4}"/>
              </a:ext>
            </a:extLst>
          </p:cNvPr>
          <p:cNvGrpSpPr/>
          <p:nvPr/>
        </p:nvGrpSpPr>
        <p:grpSpPr>
          <a:xfrm>
            <a:off x="2788722" y="2035825"/>
            <a:ext cx="5207330" cy="1832758"/>
            <a:chOff x="1088571" y="1935678"/>
            <a:chExt cx="5207330" cy="1832758"/>
          </a:xfrm>
        </p:grpSpPr>
        <p:sp>
          <p:nvSpPr>
            <p:cNvPr id="10" name="Rectangle 9">
              <a:extLst>
                <a:ext uri="{FF2B5EF4-FFF2-40B4-BE49-F238E27FC236}">
                  <a16:creationId xmlns:a16="http://schemas.microsoft.com/office/drawing/2014/main" id="{173AF7BC-ED6C-A9B5-E699-B73569FB9719}"/>
                </a:ext>
              </a:extLst>
            </p:cNvPr>
            <p:cNvSpPr/>
            <p:nvPr/>
          </p:nvSpPr>
          <p:spPr>
            <a:xfrm>
              <a:off x="1088571" y="1935678"/>
              <a:ext cx="1082633" cy="183275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Rectangle 10">
              <a:extLst>
                <a:ext uri="{FF2B5EF4-FFF2-40B4-BE49-F238E27FC236}">
                  <a16:creationId xmlns:a16="http://schemas.microsoft.com/office/drawing/2014/main" id="{04DBA2A0-CD86-593F-6D14-6E3AFC5BF337}"/>
                </a:ext>
              </a:extLst>
            </p:cNvPr>
            <p:cNvSpPr/>
            <p:nvPr/>
          </p:nvSpPr>
          <p:spPr>
            <a:xfrm>
              <a:off x="5191497" y="1935678"/>
              <a:ext cx="1104404" cy="183275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2" name="TextBox 11">
            <a:extLst>
              <a:ext uri="{FF2B5EF4-FFF2-40B4-BE49-F238E27FC236}">
                <a16:creationId xmlns:a16="http://schemas.microsoft.com/office/drawing/2014/main" id="{FBFD5342-F1B3-9DD4-BC80-E3D9836A5732}"/>
              </a:ext>
            </a:extLst>
          </p:cNvPr>
          <p:cNvSpPr txBox="1"/>
          <p:nvPr/>
        </p:nvSpPr>
        <p:spPr>
          <a:xfrm>
            <a:off x="225991" y="834434"/>
            <a:ext cx="556288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latin typeface="Cambria"/>
                <a:ea typeface="Cambria"/>
                <a:cs typeface="Calibri"/>
              </a:rPr>
              <a:t>On 1500 victim rows</a:t>
            </a:r>
            <a:endParaRPr lang="en-US" sz="2800" b="1">
              <a:latin typeface="Cambria"/>
              <a:ea typeface="Cambria"/>
            </a:endParaRPr>
          </a:p>
        </p:txBody>
      </p:sp>
    </p:spTree>
    <p:extLst>
      <p:ext uri="{BB962C8B-B14F-4D97-AF65-F5344CB8AC3E}">
        <p14:creationId xmlns:p14="http://schemas.microsoft.com/office/powerpoint/2010/main" val="292350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86E6010-DB4F-AD8D-49D3-B640688092DD}"/>
              </a:ext>
            </a:extLst>
          </p:cNvPr>
          <p:cNvSpPr txBox="1">
            <a:spLocks/>
          </p:cNvSpPr>
          <p:nvPr/>
        </p:nvSpPr>
        <p:spPr>
          <a:xfrm>
            <a:off x="118506" y="85582"/>
            <a:ext cx="8863692" cy="7193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Cambria" panose="02040503050406030204" pitchFamily="18" charset="0"/>
                <a:ea typeface="Cambria" panose="02040503050406030204" pitchFamily="18" charset="0"/>
              </a:rPr>
              <a:t>Outline</a:t>
            </a:r>
            <a:endParaRPr lang="en-CH" b="1">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86E8AD9B-A8D2-5506-B858-CFF06ACE970D}"/>
              </a:ext>
            </a:extLst>
          </p:cNvPr>
          <p:cNvSpPr/>
          <p:nvPr/>
        </p:nvSpPr>
        <p:spPr>
          <a:xfrm>
            <a:off x="377806" y="855900"/>
            <a:ext cx="8137544" cy="558496"/>
          </a:xfrm>
          <a:prstGeom prst="rect">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DRAM Background</a:t>
            </a:r>
            <a:endParaRPr lang="en-CH" sz="2800" b="1" dirty="0">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D7ACC969-3D9A-A65B-5C15-DF2AC57B23D4}"/>
              </a:ext>
            </a:extLst>
          </p:cNvPr>
          <p:cNvSpPr/>
          <p:nvPr/>
        </p:nvSpPr>
        <p:spPr>
          <a:xfrm>
            <a:off x="377806" y="1555845"/>
            <a:ext cx="8137544" cy="558496"/>
          </a:xfrm>
          <a:prstGeom prst="rect">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What is RowPress?</a:t>
            </a:r>
            <a:endParaRPr lang="en-CH" sz="2800" b="1" dirty="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A1B7637-AD50-5D7C-5499-B77CE3323F40}"/>
              </a:ext>
            </a:extLst>
          </p:cNvPr>
          <p:cNvSpPr/>
          <p:nvPr/>
        </p:nvSpPr>
        <p:spPr>
          <a:xfrm>
            <a:off x="377806" y="2255790"/>
            <a:ext cx="8137544" cy="558496"/>
          </a:xfrm>
          <a:prstGeom prst="rect">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Real DRAM Chip Characterization</a:t>
            </a:r>
            <a:endParaRPr lang="en-CH" sz="2800" b="1">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B04C1A7F-6F0C-B2FB-F2CE-A2180819F8B3}"/>
              </a:ext>
            </a:extLst>
          </p:cNvPr>
          <p:cNvSpPr/>
          <p:nvPr/>
        </p:nvSpPr>
        <p:spPr>
          <a:xfrm>
            <a:off x="1188172" y="2955735"/>
            <a:ext cx="7327178" cy="558496"/>
          </a:xfrm>
          <a:prstGeom prst="rect">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Characterization Methodology</a:t>
            </a:r>
            <a:endParaRPr lang="en-CH" sz="2800" b="1" dirty="0">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85C83BC9-D558-6CB4-2FB3-26B818372FAA}"/>
              </a:ext>
            </a:extLst>
          </p:cNvPr>
          <p:cNvSpPr/>
          <p:nvPr/>
        </p:nvSpPr>
        <p:spPr>
          <a:xfrm>
            <a:off x="1188172" y="3666265"/>
            <a:ext cx="7327178"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Key Characteristics of RowPress</a:t>
            </a:r>
            <a:endParaRPr lang="en-CH" sz="2800" b="1">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4D0C2477-7BF3-9E09-B9E0-DD5C66881860}"/>
              </a:ext>
            </a:extLst>
          </p:cNvPr>
          <p:cNvSpPr/>
          <p:nvPr/>
        </p:nvSpPr>
        <p:spPr>
          <a:xfrm>
            <a:off x="377806" y="4376795"/>
            <a:ext cx="8137544" cy="558496"/>
          </a:xfrm>
          <a:prstGeom prst="rect">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Real-System Demonstration</a:t>
            </a:r>
            <a:endParaRPr lang="en-CH" sz="2800" b="1" dirty="0">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3B059BF1-5291-EE3E-A805-AF7C190BDE44}"/>
              </a:ext>
            </a:extLst>
          </p:cNvPr>
          <p:cNvSpPr/>
          <p:nvPr/>
        </p:nvSpPr>
        <p:spPr>
          <a:xfrm>
            <a:off x="377806" y="5076740"/>
            <a:ext cx="8137544" cy="558496"/>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Mitigating RowPress</a:t>
            </a:r>
            <a:endParaRPr lang="en-CH" sz="2800" b="1" dirty="0">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0ADDFA1C-0C41-8D95-2E4A-0E80F665783D}"/>
              </a:ext>
            </a:extLst>
          </p:cNvPr>
          <p:cNvSpPr/>
          <p:nvPr/>
        </p:nvSpPr>
        <p:spPr>
          <a:xfrm>
            <a:off x="377806" y="5797855"/>
            <a:ext cx="8137544"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Conclusion</a:t>
            </a:r>
            <a:endParaRPr lang="en-CH" sz="28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22074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a:latin typeface="Cambria"/>
                <a:ea typeface="Cambria"/>
              </a:rPr>
              <a:t>Mitigating </a:t>
            </a:r>
            <a:r>
              <a:rPr lang="en-US" err="1">
                <a:latin typeface="Cambria"/>
                <a:ea typeface="Cambria"/>
              </a:rPr>
              <a:t>RowPress</a:t>
            </a:r>
            <a:r>
              <a:rPr lang="en-US">
                <a:latin typeface="Cambria"/>
                <a:ea typeface="Cambria"/>
              </a:rPr>
              <a:t> (I)</a:t>
            </a:r>
            <a:endParaRPr lang="en-CH"/>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34</a:t>
            </a:fld>
            <a:endParaRPr lang="en-CH"/>
          </a:p>
        </p:txBody>
      </p:sp>
      <p:sp>
        <p:nvSpPr>
          <p:cNvPr id="3" name="Content Placeholder 2">
            <a:extLst>
              <a:ext uri="{FF2B5EF4-FFF2-40B4-BE49-F238E27FC236}">
                <a16:creationId xmlns:a16="http://schemas.microsoft.com/office/drawing/2014/main" id="{D82DAA74-29A5-A3B3-2BAA-7F7669A9D592}"/>
              </a:ext>
            </a:extLst>
          </p:cNvPr>
          <p:cNvSpPr>
            <a:spLocks noGrp="1"/>
          </p:cNvSpPr>
          <p:nvPr>
            <p:ph idx="1"/>
          </p:nvPr>
        </p:nvSpPr>
        <p:spPr>
          <a:xfrm>
            <a:off x="173248" y="811312"/>
            <a:ext cx="8863692" cy="5613347"/>
          </a:xfrm>
        </p:spPr>
        <p:txBody>
          <a:bodyPr>
            <a:normAutofit/>
          </a:bodyPr>
          <a:lstStyle/>
          <a:p>
            <a:pPr marL="0" indent="0">
              <a:spcAft>
                <a:spcPts val="600"/>
              </a:spcAft>
              <a:buNone/>
            </a:pPr>
            <a:r>
              <a:rPr lang="en-GB" sz="2800" dirty="0"/>
              <a:t>We propose a methodology to adapt existing </a:t>
            </a:r>
            <a:r>
              <a:rPr lang="en-GB" sz="2800" dirty="0" err="1"/>
              <a:t>RowHammer</a:t>
            </a:r>
            <a:r>
              <a:rPr lang="en-GB" sz="2800" dirty="0"/>
              <a:t> mitigations to </a:t>
            </a:r>
            <a:r>
              <a:rPr lang="en-GB" sz="2800" b="1" dirty="0">
                <a:solidFill>
                  <a:srgbClr val="7030A0"/>
                </a:solidFill>
              </a:rPr>
              <a:t>also mitigate RowPress</a:t>
            </a:r>
          </a:p>
          <a:p>
            <a:pPr marL="0" indent="0">
              <a:spcBef>
                <a:spcPts val="600"/>
              </a:spcBef>
              <a:buNone/>
            </a:pPr>
            <a:r>
              <a:rPr lang="en-GB" sz="2800" b="1" dirty="0"/>
              <a:t>Key Idea:</a:t>
            </a:r>
          </a:p>
          <a:p>
            <a:pPr marL="514350" indent="-514350">
              <a:spcAft>
                <a:spcPts val="600"/>
              </a:spcAft>
              <a:buFont typeface="+mj-lt"/>
              <a:buAutoNum type="arabicPeriod"/>
            </a:pPr>
            <a:r>
              <a:rPr lang="en-GB" dirty="0"/>
              <a:t>Limit the maximum row open time (</a:t>
            </a:r>
            <a:r>
              <a:rPr lang="en-GB" b="1" dirty="0" err="1">
                <a:solidFill>
                  <a:srgbClr val="C00000"/>
                </a:solidFill>
              </a:rPr>
              <a:t>tmro</a:t>
            </a:r>
            <a:r>
              <a:rPr lang="en-GB" dirty="0"/>
              <a:t>)</a:t>
            </a:r>
          </a:p>
          <a:p>
            <a:pPr marL="514350" indent="-514350">
              <a:spcBef>
                <a:spcPts val="0"/>
              </a:spcBef>
              <a:buFont typeface="+mj-lt"/>
              <a:buAutoNum type="arabicPeriod"/>
            </a:pPr>
            <a:r>
              <a:rPr lang="en-GB" dirty="0"/>
              <a:t>Configure the </a:t>
            </a:r>
            <a:r>
              <a:rPr lang="en-GB" dirty="0" err="1"/>
              <a:t>RowHammer</a:t>
            </a:r>
            <a:r>
              <a:rPr lang="en-GB" dirty="0"/>
              <a:t> mitigation to account for the </a:t>
            </a:r>
            <a:br>
              <a:rPr lang="en-GB" dirty="0"/>
            </a:br>
            <a:r>
              <a:rPr lang="en-GB" b="1" dirty="0">
                <a:solidFill>
                  <a:srgbClr val="C00000"/>
                </a:solidFill>
              </a:rPr>
              <a:t>RowPress-induced reduction in </a:t>
            </a:r>
            <a:r>
              <a:rPr lang="en-GB" b="1" dirty="0" err="1">
                <a:solidFill>
                  <a:srgbClr val="C00000"/>
                </a:solidFill>
              </a:rPr>
              <a:t>AC</a:t>
            </a:r>
            <a:r>
              <a:rPr lang="en-GB" sz="2000" b="1" dirty="0" err="1">
                <a:solidFill>
                  <a:srgbClr val="C00000"/>
                </a:solidFill>
              </a:rPr>
              <a:t>min</a:t>
            </a:r>
            <a:endParaRPr lang="en-GB" dirty="0">
              <a:solidFill>
                <a:srgbClr val="C00000"/>
              </a:solidFill>
            </a:endParaRPr>
          </a:p>
          <a:p>
            <a:pPr marL="971550" lvl="1" indent="-514350">
              <a:spcAft>
                <a:spcPts val="600"/>
              </a:spcAft>
              <a:buFont typeface="+mj-lt"/>
              <a:buAutoNum type="arabicPeriod"/>
            </a:pPr>
            <a:endParaRPr lang="en-GB" sz="2400" dirty="0"/>
          </a:p>
          <a:p>
            <a:pPr marL="914400" lvl="1" indent="-457200">
              <a:spcAft>
                <a:spcPts val="600"/>
              </a:spcAft>
              <a:buFont typeface="+mj-lt"/>
              <a:buAutoNum type="arabicPeriod"/>
            </a:pPr>
            <a:endParaRPr lang="en-GB" dirty="0"/>
          </a:p>
        </p:txBody>
      </p:sp>
      <p:grpSp>
        <p:nvGrpSpPr>
          <p:cNvPr id="4" name="Group 3">
            <a:extLst>
              <a:ext uri="{FF2B5EF4-FFF2-40B4-BE49-F238E27FC236}">
                <a16:creationId xmlns:a16="http://schemas.microsoft.com/office/drawing/2014/main" id="{56AD2E9D-B43D-8138-75B4-54EF00BB4B9C}"/>
              </a:ext>
            </a:extLst>
          </p:cNvPr>
          <p:cNvGrpSpPr/>
          <p:nvPr/>
        </p:nvGrpSpPr>
        <p:grpSpPr>
          <a:xfrm>
            <a:off x="2867517" y="3602045"/>
            <a:ext cx="3719344" cy="2053502"/>
            <a:chOff x="2338556" y="3029455"/>
            <a:chExt cx="3719344" cy="2053502"/>
          </a:xfrm>
        </p:grpSpPr>
        <p:grpSp>
          <p:nvGrpSpPr>
            <p:cNvPr id="5" name="Group 4">
              <a:extLst>
                <a:ext uri="{FF2B5EF4-FFF2-40B4-BE49-F238E27FC236}">
                  <a16:creationId xmlns:a16="http://schemas.microsoft.com/office/drawing/2014/main" id="{B3A267B0-0476-AAB0-DA7F-B4697C79FBD9}"/>
                </a:ext>
              </a:extLst>
            </p:cNvPr>
            <p:cNvGrpSpPr/>
            <p:nvPr/>
          </p:nvGrpSpPr>
          <p:grpSpPr>
            <a:xfrm>
              <a:off x="2637690" y="3125574"/>
              <a:ext cx="3420210" cy="1689339"/>
              <a:chOff x="1371600" y="2354873"/>
              <a:chExt cx="2076555" cy="2148254"/>
            </a:xfrm>
          </p:grpSpPr>
          <p:cxnSp>
            <p:nvCxnSpPr>
              <p:cNvPr id="10" name="Straight Arrow Connector 9">
                <a:extLst>
                  <a:ext uri="{FF2B5EF4-FFF2-40B4-BE49-F238E27FC236}">
                    <a16:creationId xmlns:a16="http://schemas.microsoft.com/office/drawing/2014/main" id="{1444E9E1-6156-632A-BCC0-2AC1A9F81D23}"/>
                  </a:ext>
                </a:extLst>
              </p:cNvPr>
              <p:cNvCxnSpPr>
                <a:cxnSpLocks/>
              </p:cNvCxnSpPr>
              <p:nvPr/>
            </p:nvCxnSpPr>
            <p:spPr>
              <a:xfrm>
                <a:off x="1371600" y="4369778"/>
                <a:ext cx="207655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28E220C-7D04-D2BF-A55B-82FBCE45C07B}"/>
                  </a:ext>
                </a:extLst>
              </p:cNvPr>
              <p:cNvCxnSpPr>
                <a:cxnSpLocks/>
              </p:cNvCxnSpPr>
              <p:nvPr/>
            </p:nvCxnSpPr>
            <p:spPr>
              <a:xfrm flipV="1">
                <a:off x="1497623" y="2354873"/>
                <a:ext cx="0" cy="214825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59A904DF-C90F-A635-C2F0-5E6387B28536}"/>
                </a:ext>
              </a:extLst>
            </p:cNvPr>
            <p:cNvSpPr txBox="1"/>
            <p:nvPr/>
          </p:nvSpPr>
          <p:spPr>
            <a:xfrm>
              <a:off x="3409405" y="4744403"/>
              <a:ext cx="1964704" cy="338554"/>
            </a:xfrm>
            <a:prstGeom prst="rect">
              <a:avLst/>
            </a:prstGeom>
            <a:noFill/>
          </p:spPr>
          <p:txBody>
            <a:bodyPr wrap="square" rtlCol="0">
              <a:spAutoFit/>
            </a:bodyPr>
            <a:lstStyle/>
            <a:p>
              <a:pPr algn="ctr"/>
              <a:r>
                <a:rPr lang="en-US" sz="1600" b="1">
                  <a:latin typeface="Cambria" panose="02040503050406030204" pitchFamily="18" charset="0"/>
                  <a:ea typeface="Cambria" panose="02040503050406030204" pitchFamily="18" charset="0"/>
                  <a:cs typeface="Roboto Black" panose="02000000000000000000" pitchFamily="2" charset="0"/>
                </a:rPr>
                <a:t>Row Open Time</a:t>
              </a:r>
            </a:p>
          </p:txBody>
        </p:sp>
        <p:sp>
          <p:nvSpPr>
            <p:cNvPr id="8" name="TextBox 7">
              <a:extLst>
                <a:ext uri="{FF2B5EF4-FFF2-40B4-BE49-F238E27FC236}">
                  <a16:creationId xmlns:a16="http://schemas.microsoft.com/office/drawing/2014/main" id="{1BCDE78E-D8BE-7D84-BA03-B7069E7B1A9A}"/>
                </a:ext>
              </a:extLst>
            </p:cNvPr>
            <p:cNvSpPr txBox="1"/>
            <p:nvPr/>
          </p:nvSpPr>
          <p:spPr>
            <a:xfrm rot="16200000">
              <a:off x="1525481" y="3842530"/>
              <a:ext cx="1964704" cy="338554"/>
            </a:xfrm>
            <a:prstGeom prst="rect">
              <a:avLst/>
            </a:prstGeom>
            <a:noFill/>
          </p:spPr>
          <p:txBody>
            <a:bodyPr wrap="square" rtlCol="0">
              <a:spAutoFit/>
            </a:bodyPr>
            <a:lstStyle/>
            <a:p>
              <a:pPr algn="ctr"/>
              <a:r>
                <a:rPr lang="en-US" sz="1600" b="1" err="1">
                  <a:latin typeface="Cambria" panose="02040503050406030204" pitchFamily="18" charset="0"/>
                  <a:ea typeface="Cambria" panose="02040503050406030204" pitchFamily="18" charset="0"/>
                  <a:cs typeface="Roboto Black" panose="02000000000000000000" pitchFamily="2" charset="0"/>
                </a:rPr>
                <a:t>AC</a:t>
              </a:r>
              <a:r>
                <a:rPr lang="en-US" sz="1200" b="1" err="1">
                  <a:latin typeface="Cambria" panose="02040503050406030204" pitchFamily="18" charset="0"/>
                  <a:ea typeface="Cambria" panose="02040503050406030204" pitchFamily="18" charset="0"/>
                  <a:cs typeface="Roboto Black" panose="02000000000000000000" pitchFamily="2" charset="0"/>
                </a:rPr>
                <a:t>min</a:t>
              </a:r>
              <a:endParaRPr lang="en-US" sz="1400" b="1">
                <a:latin typeface="Cambria" panose="02040503050406030204" pitchFamily="18" charset="0"/>
                <a:ea typeface="Cambria" panose="02040503050406030204" pitchFamily="18" charset="0"/>
                <a:cs typeface="Roboto Black" panose="02000000000000000000" pitchFamily="2" charset="0"/>
              </a:endParaRPr>
            </a:p>
          </p:txBody>
        </p:sp>
        <p:sp>
          <p:nvSpPr>
            <p:cNvPr id="9" name="Freeform: Shape 8">
              <a:extLst>
                <a:ext uri="{FF2B5EF4-FFF2-40B4-BE49-F238E27FC236}">
                  <a16:creationId xmlns:a16="http://schemas.microsoft.com/office/drawing/2014/main" id="{50B2017B-3CAE-872E-085E-1BBEDDC4556B}"/>
                </a:ext>
              </a:extLst>
            </p:cNvPr>
            <p:cNvSpPr/>
            <p:nvPr/>
          </p:nvSpPr>
          <p:spPr>
            <a:xfrm>
              <a:off x="2971798" y="3451276"/>
              <a:ext cx="2839918" cy="1084598"/>
            </a:xfrm>
            <a:custGeom>
              <a:avLst/>
              <a:gdLst>
                <a:gd name="connsiteX0" fmla="*/ 0 w 1943100"/>
                <a:gd name="connsiteY0" fmla="*/ 0 h 1178492"/>
                <a:gd name="connsiteX1" fmla="*/ 105508 w 1943100"/>
                <a:gd name="connsiteY1" fmla="*/ 184639 h 1178492"/>
                <a:gd name="connsiteX2" fmla="*/ 140677 w 1943100"/>
                <a:gd name="connsiteY2" fmla="*/ 246185 h 1178492"/>
                <a:gd name="connsiteX3" fmla="*/ 175846 w 1943100"/>
                <a:gd name="connsiteY3" fmla="*/ 325315 h 1178492"/>
                <a:gd name="connsiteX4" fmla="*/ 263769 w 1943100"/>
                <a:gd name="connsiteY4" fmla="*/ 448408 h 1178492"/>
                <a:gd name="connsiteX5" fmla="*/ 465993 w 1943100"/>
                <a:gd name="connsiteY5" fmla="*/ 615462 h 1178492"/>
                <a:gd name="connsiteX6" fmla="*/ 668216 w 1943100"/>
                <a:gd name="connsiteY6" fmla="*/ 729762 h 1178492"/>
                <a:gd name="connsiteX7" fmla="*/ 782516 w 1943100"/>
                <a:gd name="connsiteY7" fmla="*/ 773723 h 1178492"/>
                <a:gd name="connsiteX8" fmla="*/ 905608 w 1943100"/>
                <a:gd name="connsiteY8" fmla="*/ 852854 h 1178492"/>
                <a:gd name="connsiteX9" fmla="*/ 975946 w 1943100"/>
                <a:gd name="connsiteY9" fmla="*/ 914400 h 1178492"/>
                <a:gd name="connsiteX10" fmla="*/ 1116623 w 1943100"/>
                <a:gd name="connsiteY10" fmla="*/ 967154 h 1178492"/>
                <a:gd name="connsiteX11" fmla="*/ 1257300 w 1943100"/>
                <a:gd name="connsiteY11" fmla="*/ 1028700 h 1178492"/>
                <a:gd name="connsiteX12" fmla="*/ 1292469 w 1943100"/>
                <a:gd name="connsiteY12" fmla="*/ 1046285 h 1178492"/>
                <a:gd name="connsiteX13" fmla="*/ 1389185 w 1943100"/>
                <a:gd name="connsiteY13" fmla="*/ 1072662 h 1178492"/>
                <a:gd name="connsiteX14" fmla="*/ 1441939 w 1943100"/>
                <a:gd name="connsiteY14" fmla="*/ 1099039 h 1178492"/>
                <a:gd name="connsiteX15" fmla="*/ 1591408 w 1943100"/>
                <a:gd name="connsiteY15" fmla="*/ 1134208 h 1178492"/>
                <a:gd name="connsiteX16" fmla="*/ 1688123 w 1943100"/>
                <a:gd name="connsiteY16" fmla="*/ 1151792 h 1178492"/>
                <a:gd name="connsiteX17" fmla="*/ 1749669 w 1943100"/>
                <a:gd name="connsiteY17" fmla="*/ 1169377 h 1178492"/>
                <a:gd name="connsiteX18" fmla="*/ 1943100 w 1943100"/>
                <a:gd name="connsiteY18" fmla="*/ 1178169 h 1178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43100" h="1178492">
                  <a:moveTo>
                    <a:pt x="0" y="0"/>
                  </a:moveTo>
                  <a:cubicBezTo>
                    <a:pt x="82010" y="102514"/>
                    <a:pt x="-12587" y="-22028"/>
                    <a:pt x="105508" y="184639"/>
                  </a:cubicBezTo>
                  <a:cubicBezTo>
                    <a:pt x="117231" y="205154"/>
                    <a:pt x="130110" y="225051"/>
                    <a:pt x="140677" y="246185"/>
                  </a:cubicBezTo>
                  <a:cubicBezTo>
                    <a:pt x="153586" y="272002"/>
                    <a:pt x="162341" y="299805"/>
                    <a:pt x="175846" y="325315"/>
                  </a:cubicBezTo>
                  <a:cubicBezTo>
                    <a:pt x="199936" y="370818"/>
                    <a:pt x="228603" y="411044"/>
                    <a:pt x="263769" y="448408"/>
                  </a:cubicBezTo>
                  <a:cubicBezTo>
                    <a:pt x="350959" y="541047"/>
                    <a:pt x="359091" y="551321"/>
                    <a:pt x="465993" y="615462"/>
                  </a:cubicBezTo>
                  <a:cubicBezTo>
                    <a:pt x="532389" y="655299"/>
                    <a:pt x="595947" y="701967"/>
                    <a:pt x="668216" y="729762"/>
                  </a:cubicBezTo>
                  <a:cubicBezTo>
                    <a:pt x="706316" y="744416"/>
                    <a:pt x="745354" y="756831"/>
                    <a:pt x="782516" y="773723"/>
                  </a:cubicBezTo>
                  <a:cubicBezTo>
                    <a:pt x="832010" y="796220"/>
                    <a:pt x="866718" y="817853"/>
                    <a:pt x="905608" y="852854"/>
                  </a:cubicBezTo>
                  <a:cubicBezTo>
                    <a:pt x="947898" y="890915"/>
                    <a:pt x="936988" y="892138"/>
                    <a:pt x="975946" y="914400"/>
                  </a:cubicBezTo>
                  <a:cubicBezTo>
                    <a:pt x="1073232" y="969993"/>
                    <a:pt x="916777" y="867232"/>
                    <a:pt x="1116623" y="967154"/>
                  </a:cubicBezTo>
                  <a:cubicBezTo>
                    <a:pt x="1259036" y="1038359"/>
                    <a:pt x="1114964" y="969392"/>
                    <a:pt x="1257300" y="1028700"/>
                  </a:cubicBezTo>
                  <a:cubicBezTo>
                    <a:pt x="1269399" y="1033741"/>
                    <a:pt x="1280300" y="1041417"/>
                    <a:pt x="1292469" y="1046285"/>
                  </a:cubicBezTo>
                  <a:cubicBezTo>
                    <a:pt x="1337085" y="1064131"/>
                    <a:pt x="1345039" y="1063832"/>
                    <a:pt x="1389185" y="1072662"/>
                  </a:cubicBezTo>
                  <a:cubicBezTo>
                    <a:pt x="1406770" y="1081454"/>
                    <a:pt x="1423400" y="1092496"/>
                    <a:pt x="1441939" y="1099039"/>
                  </a:cubicBezTo>
                  <a:cubicBezTo>
                    <a:pt x="1531112" y="1130511"/>
                    <a:pt x="1518892" y="1119705"/>
                    <a:pt x="1591408" y="1134208"/>
                  </a:cubicBezTo>
                  <a:cubicBezTo>
                    <a:pt x="1695027" y="1154932"/>
                    <a:pt x="1531702" y="1129447"/>
                    <a:pt x="1688123" y="1151792"/>
                  </a:cubicBezTo>
                  <a:cubicBezTo>
                    <a:pt x="1708638" y="1157654"/>
                    <a:pt x="1728623" y="1165869"/>
                    <a:pt x="1749669" y="1169377"/>
                  </a:cubicBezTo>
                  <a:cubicBezTo>
                    <a:pt x="1819933" y="1181088"/>
                    <a:pt x="1872331" y="1178169"/>
                    <a:pt x="1943100" y="1178169"/>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5FC61C19-6902-6B15-947B-1833A3EB287D}"/>
              </a:ext>
            </a:extLst>
          </p:cNvPr>
          <p:cNvGrpSpPr/>
          <p:nvPr/>
        </p:nvGrpSpPr>
        <p:grpSpPr>
          <a:xfrm>
            <a:off x="5066740" y="4023866"/>
            <a:ext cx="2281573" cy="662432"/>
            <a:chOff x="4537779" y="3451276"/>
            <a:chExt cx="2281573" cy="662432"/>
          </a:xfrm>
        </p:grpSpPr>
        <p:cxnSp>
          <p:nvCxnSpPr>
            <p:cNvPr id="13" name="Straight Arrow Connector 12">
              <a:extLst>
                <a:ext uri="{FF2B5EF4-FFF2-40B4-BE49-F238E27FC236}">
                  <a16:creationId xmlns:a16="http://schemas.microsoft.com/office/drawing/2014/main" id="{7A1FC282-65D0-7D6A-5A01-B2C1AD9F836B}"/>
                </a:ext>
              </a:extLst>
            </p:cNvPr>
            <p:cNvCxnSpPr>
              <a:cxnSpLocks/>
            </p:cNvCxnSpPr>
            <p:nvPr/>
          </p:nvCxnSpPr>
          <p:spPr>
            <a:xfrm>
              <a:off x="4563207" y="3451276"/>
              <a:ext cx="0" cy="662432"/>
            </a:xfrm>
            <a:prstGeom prst="straightConnector1">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6B06730-677E-FB2E-1795-86D08B7578FC}"/>
                </a:ext>
              </a:extLst>
            </p:cNvPr>
            <p:cNvSpPr txBox="1"/>
            <p:nvPr/>
          </p:nvSpPr>
          <p:spPr>
            <a:xfrm>
              <a:off x="4537779" y="3482820"/>
              <a:ext cx="2281573" cy="584775"/>
            </a:xfrm>
            <a:prstGeom prst="rect">
              <a:avLst/>
            </a:prstGeom>
            <a:noFill/>
          </p:spPr>
          <p:txBody>
            <a:bodyPr wrap="square">
              <a:spAutoFit/>
            </a:bodyPr>
            <a:lstStyle/>
            <a:p>
              <a:pPr algn="ctr"/>
              <a:r>
                <a:rPr lang="en-US" sz="1600" b="1" err="1">
                  <a:solidFill>
                    <a:srgbClr val="C00000"/>
                  </a:solidFill>
                  <a:latin typeface="Cambria" panose="02040503050406030204" pitchFamily="18" charset="0"/>
                  <a:ea typeface="Cambria" panose="02040503050406030204" pitchFamily="18" charset="0"/>
                  <a:cs typeface="Roboto Black" panose="02000000000000000000" pitchFamily="2" charset="0"/>
                </a:rPr>
                <a:t>RowPress</a:t>
              </a:r>
              <a:r>
                <a:rPr lang="en-US" sz="1600" b="1">
                  <a:solidFill>
                    <a:srgbClr val="C00000"/>
                  </a:solidFill>
                  <a:latin typeface="Cambria" panose="02040503050406030204" pitchFamily="18" charset="0"/>
                  <a:ea typeface="Cambria" panose="02040503050406030204" pitchFamily="18" charset="0"/>
                  <a:cs typeface="Roboto Black" panose="02000000000000000000" pitchFamily="2" charset="0"/>
                </a:rPr>
                <a:t>-Induced </a:t>
              </a:r>
            </a:p>
            <a:p>
              <a:pPr algn="ctr"/>
              <a:r>
                <a:rPr lang="en-US" sz="1600" b="1" err="1">
                  <a:solidFill>
                    <a:srgbClr val="C00000"/>
                  </a:solidFill>
                  <a:latin typeface="Cambria" panose="02040503050406030204" pitchFamily="18" charset="0"/>
                  <a:ea typeface="Cambria" panose="02040503050406030204" pitchFamily="18" charset="0"/>
                  <a:cs typeface="Roboto Black" panose="02000000000000000000" pitchFamily="2" charset="0"/>
                </a:rPr>
                <a:t>AC</a:t>
              </a:r>
              <a:r>
                <a:rPr lang="en-US" sz="1200" b="1" err="1">
                  <a:solidFill>
                    <a:srgbClr val="C00000"/>
                  </a:solidFill>
                  <a:latin typeface="Cambria" panose="02040503050406030204" pitchFamily="18" charset="0"/>
                  <a:ea typeface="Cambria" panose="02040503050406030204" pitchFamily="18" charset="0"/>
                  <a:cs typeface="Roboto Black" panose="02000000000000000000" pitchFamily="2" charset="0"/>
                </a:rPr>
                <a:t>min</a:t>
              </a:r>
              <a:r>
                <a:rPr lang="en-US" sz="1600" b="1">
                  <a:solidFill>
                    <a:srgbClr val="C00000"/>
                  </a:solidFill>
                  <a:latin typeface="Cambria" panose="02040503050406030204" pitchFamily="18" charset="0"/>
                  <a:ea typeface="Cambria" panose="02040503050406030204" pitchFamily="18" charset="0"/>
                  <a:cs typeface="Roboto Black" panose="02000000000000000000" pitchFamily="2" charset="0"/>
                </a:rPr>
                <a:t> Reduction</a:t>
              </a:r>
              <a:endParaRPr lang="en-US" sz="1600" b="1">
                <a:latin typeface="Cambria" panose="02040503050406030204" pitchFamily="18" charset="0"/>
                <a:ea typeface="Cambria" panose="02040503050406030204" pitchFamily="18" charset="0"/>
                <a:cs typeface="Roboto Black" panose="02000000000000000000" pitchFamily="2" charset="0"/>
              </a:endParaRPr>
            </a:p>
          </p:txBody>
        </p:sp>
      </p:grpSp>
      <p:grpSp>
        <p:nvGrpSpPr>
          <p:cNvPr id="15" name="Group 14">
            <a:extLst>
              <a:ext uri="{FF2B5EF4-FFF2-40B4-BE49-F238E27FC236}">
                <a16:creationId xmlns:a16="http://schemas.microsoft.com/office/drawing/2014/main" id="{E1199A16-3839-302E-B617-BBDFA1D9A008}"/>
              </a:ext>
            </a:extLst>
          </p:cNvPr>
          <p:cNvGrpSpPr/>
          <p:nvPr/>
        </p:nvGrpSpPr>
        <p:grpSpPr>
          <a:xfrm>
            <a:off x="3245640" y="4023944"/>
            <a:ext cx="2092712" cy="662354"/>
            <a:chOff x="2845256" y="3451276"/>
            <a:chExt cx="1337609" cy="662354"/>
          </a:xfrm>
        </p:grpSpPr>
        <p:cxnSp>
          <p:nvCxnSpPr>
            <p:cNvPr id="16" name="Straight Connector 15">
              <a:extLst>
                <a:ext uri="{FF2B5EF4-FFF2-40B4-BE49-F238E27FC236}">
                  <a16:creationId xmlns:a16="http://schemas.microsoft.com/office/drawing/2014/main" id="{7976BF6A-E038-C552-A437-D1026E7A29C3}"/>
                </a:ext>
              </a:extLst>
            </p:cNvPr>
            <p:cNvCxnSpPr>
              <a:cxnSpLocks/>
            </p:cNvCxnSpPr>
            <p:nvPr/>
          </p:nvCxnSpPr>
          <p:spPr>
            <a:xfrm flipH="1">
              <a:off x="2845257" y="3451276"/>
              <a:ext cx="1337608"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E7C0D97-18AA-8A96-BBFF-D9E341284287}"/>
                </a:ext>
              </a:extLst>
            </p:cNvPr>
            <p:cNvCxnSpPr>
              <a:cxnSpLocks/>
            </p:cNvCxnSpPr>
            <p:nvPr/>
          </p:nvCxnSpPr>
          <p:spPr>
            <a:xfrm flipH="1">
              <a:off x="2845256" y="4113630"/>
              <a:ext cx="1337608"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4F6148FC-DA03-57B7-723E-DC0578097A60}"/>
              </a:ext>
            </a:extLst>
          </p:cNvPr>
          <p:cNvSpPr txBox="1"/>
          <p:nvPr/>
        </p:nvSpPr>
        <p:spPr>
          <a:xfrm>
            <a:off x="1563368" y="3602045"/>
            <a:ext cx="1384351" cy="738664"/>
          </a:xfrm>
          <a:prstGeom prst="rect">
            <a:avLst/>
          </a:prstGeom>
          <a:noFill/>
        </p:spPr>
        <p:txBody>
          <a:bodyPr wrap="square" rtlCol="0">
            <a:spAutoFit/>
          </a:bodyPr>
          <a:lstStyle/>
          <a:p>
            <a:pPr algn="ctr"/>
            <a:r>
              <a:rPr lang="en-US" sz="1400" b="1">
                <a:solidFill>
                  <a:schemeClr val="accent2"/>
                </a:solidFill>
                <a:latin typeface="Cambria" panose="02040503050406030204" pitchFamily="18" charset="0"/>
                <a:ea typeface="Cambria" panose="02040503050406030204" pitchFamily="18" charset="0"/>
                <a:cs typeface="Roboto Black" panose="02000000000000000000" pitchFamily="2" charset="0"/>
              </a:rPr>
              <a:t>Original </a:t>
            </a:r>
          </a:p>
          <a:p>
            <a:pPr algn="ctr"/>
            <a:r>
              <a:rPr lang="en-US" sz="1400" b="1" err="1">
                <a:solidFill>
                  <a:schemeClr val="accent2"/>
                </a:solidFill>
                <a:latin typeface="Cambria" panose="02040503050406030204" pitchFamily="18" charset="0"/>
                <a:ea typeface="Cambria" panose="02040503050406030204" pitchFamily="18" charset="0"/>
                <a:cs typeface="Roboto Black" panose="02000000000000000000" pitchFamily="2" charset="0"/>
              </a:rPr>
              <a:t>RowHammer</a:t>
            </a:r>
            <a:r>
              <a:rPr lang="en-US" sz="1400" b="1">
                <a:solidFill>
                  <a:schemeClr val="accent2"/>
                </a:solidFill>
                <a:latin typeface="Cambria" panose="02040503050406030204" pitchFamily="18" charset="0"/>
                <a:ea typeface="Cambria" panose="02040503050406030204" pitchFamily="18" charset="0"/>
                <a:cs typeface="Roboto Black" panose="02000000000000000000" pitchFamily="2" charset="0"/>
              </a:rPr>
              <a:t> </a:t>
            </a:r>
          </a:p>
          <a:p>
            <a:pPr algn="ctr"/>
            <a:r>
              <a:rPr lang="en-US" sz="1400" b="1">
                <a:solidFill>
                  <a:schemeClr val="accent2"/>
                </a:solidFill>
                <a:latin typeface="Cambria" panose="02040503050406030204" pitchFamily="18" charset="0"/>
                <a:ea typeface="Cambria" panose="02040503050406030204" pitchFamily="18" charset="0"/>
                <a:cs typeface="Roboto Black" panose="02000000000000000000" pitchFamily="2" charset="0"/>
              </a:rPr>
              <a:t>Mitigation</a:t>
            </a:r>
          </a:p>
        </p:txBody>
      </p:sp>
      <p:sp>
        <p:nvSpPr>
          <p:cNvPr id="20" name="TextBox 19">
            <a:extLst>
              <a:ext uri="{FF2B5EF4-FFF2-40B4-BE49-F238E27FC236}">
                <a16:creationId xmlns:a16="http://schemas.microsoft.com/office/drawing/2014/main" id="{DAE3E6DA-D655-6311-E1EF-8FBEC043EEE1}"/>
              </a:ext>
            </a:extLst>
          </p:cNvPr>
          <p:cNvSpPr txBox="1"/>
          <p:nvPr/>
        </p:nvSpPr>
        <p:spPr>
          <a:xfrm>
            <a:off x="3382643" y="4696318"/>
            <a:ext cx="1305571" cy="523220"/>
          </a:xfrm>
          <a:prstGeom prst="rect">
            <a:avLst/>
          </a:prstGeom>
          <a:noFill/>
        </p:spPr>
        <p:txBody>
          <a:bodyPr wrap="square" rtlCol="0">
            <a:spAutoFit/>
          </a:bodyPr>
          <a:lstStyle/>
          <a:p>
            <a:pPr algn="ctr"/>
            <a:r>
              <a:rPr lang="en-US" sz="1400" b="1">
                <a:solidFill>
                  <a:schemeClr val="accent2"/>
                </a:solidFill>
                <a:latin typeface="Cambria" panose="02040503050406030204" pitchFamily="18" charset="0"/>
                <a:ea typeface="Cambria" panose="02040503050406030204" pitchFamily="18" charset="0"/>
                <a:cs typeface="Roboto Black" panose="02000000000000000000" pitchFamily="2" charset="0"/>
              </a:rPr>
              <a:t>Adapted</a:t>
            </a:r>
          </a:p>
          <a:p>
            <a:pPr algn="ctr"/>
            <a:r>
              <a:rPr lang="en-US" sz="1400" b="1">
                <a:solidFill>
                  <a:schemeClr val="accent2"/>
                </a:solidFill>
                <a:latin typeface="Cambria" panose="02040503050406030204" pitchFamily="18" charset="0"/>
                <a:ea typeface="Cambria" panose="02040503050406030204" pitchFamily="18" charset="0"/>
                <a:cs typeface="Roboto Black" panose="02000000000000000000" pitchFamily="2" charset="0"/>
              </a:rPr>
              <a:t>Mitigation</a:t>
            </a:r>
          </a:p>
        </p:txBody>
      </p:sp>
      <p:grpSp>
        <p:nvGrpSpPr>
          <p:cNvPr id="23" name="Group 22">
            <a:extLst>
              <a:ext uri="{FF2B5EF4-FFF2-40B4-BE49-F238E27FC236}">
                <a16:creationId xmlns:a16="http://schemas.microsoft.com/office/drawing/2014/main" id="{985A9F42-FE09-51DB-EE03-9A1C537937C1}"/>
              </a:ext>
            </a:extLst>
          </p:cNvPr>
          <p:cNvGrpSpPr/>
          <p:nvPr/>
        </p:nvGrpSpPr>
        <p:grpSpPr>
          <a:xfrm>
            <a:off x="3515536" y="3483443"/>
            <a:ext cx="1490008" cy="1806674"/>
            <a:chOff x="2971797" y="2903376"/>
            <a:chExt cx="1490008" cy="1806674"/>
          </a:xfrm>
        </p:grpSpPr>
        <p:cxnSp>
          <p:nvCxnSpPr>
            <p:cNvPr id="24" name="Straight Connector 23">
              <a:extLst>
                <a:ext uri="{FF2B5EF4-FFF2-40B4-BE49-F238E27FC236}">
                  <a16:creationId xmlns:a16="http://schemas.microsoft.com/office/drawing/2014/main" id="{708A46B2-9856-B6CB-09DE-715F42D2161D}"/>
                </a:ext>
              </a:extLst>
            </p:cNvPr>
            <p:cNvCxnSpPr>
              <a:cxnSpLocks/>
            </p:cNvCxnSpPr>
            <p:nvPr/>
          </p:nvCxnSpPr>
          <p:spPr>
            <a:xfrm>
              <a:off x="2971797" y="3286326"/>
              <a:ext cx="0" cy="142372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C8A4E680-EF60-A8F0-B8F9-0E7FB1D0E39C}"/>
                </a:ext>
              </a:extLst>
            </p:cNvPr>
            <p:cNvGrpSpPr/>
            <p:nvPr/>
          </p:nvGrpSpPr>
          <p:grpSpPr>
            <a:xfrm>
              <a:off x="3649468" y="2903376"/>
              <a:ext cx="812337" cy="1802061"/>
              <a:chOff x="3649468" y="2903376"/>
              <a:chExt cx="812337" cy="1802061"/>
            </a:xfrm>
          </p:grpSpPr>
          <p:cxnSp>
            <p:nvCxnSpPr>
              <p:cNvPr id="26" name="Straight Connector 25">
                <a:extLst>
                  <a:ext uri="{FF2B5EF4-FFF2-40B4-BE49-F238E27FC236}">
                    <a16:creationId xmlns:a16="http://schemas.microsoft.com/office/drawing/2014/main" id="{2E81F60D-5F13-2FE2-7601-4167CD91824D}"/>
                  </a:ext>
                </a:extLst>
              </p:cNvPr>
              <p:cNvCxnSpPr>
                <a:cxnSpLocks/>
              </p:cNvCxnSpPr>
              <p:nvPr/>
            </p:nvCxnSpPr>
            <p:spPr>
              <a:xfrm>
                <a:off x="3979434" y="3281713"/>
                <a:ext cx="0" cy="1423724"/>
              </a:xfrm>
              <a:prstGeom prst="line">
                <a:avLst/>
              </a:prstGeom>
              <a:ln w="28575">
                <a:solidFill>
                  <a:srgbClr val="C00000"/>
                </a:solidFill>
                <a:prstDash val="sys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A5EC982-7CCF-8008-8F91-0AD36F87A402}"/>
                  </a:ext>
                </a:extLst>
              </p:cNvPr>
              <p:cNvSpPr txBox="1"/>
              <p:nvPr/>
            </p:nvSpPr>
            <p:spPr>
              <a:xfrm>
                <a:off x="3649468" y="2903376"/>
                <a:ext cx="812337" cy="369332"/>
              </a:xfrm>
              <a:prstGeom prst="rect">
                <a:avLst/>
              </a:prstGeom>
              <a:noFill/>
            </p:spPr>
            <p:txBody>
              <a:bodyPr wrap="square">
                <a:spAutoFit/>
              </a:bodyPr>
              <a:lstStyle/>
              <a:p>
                <a:r>
                  <a:rPr lang="en-US" b="1" err="1">
                    <a:solidFill>
                      <a:srgbClr val="C00000"/>
                    </a:solidFill>
                    <a:latin typeface="Cambria" panose="02040503050406030204" pitchFamily="18" charset="0"/>
                    <a:ea typeface="Cambria" panose="02040503050406030204" pitchFamily="18" charset="0"/>
                    <a:cs typeface="Roboto Black" panose="02000000000000000000" pitchFamily="2" charset="0"/>
                  </a:rPr>
                  <a:t>t</a:t>
                </a:r>
                <a:r>
                  <a:rPr lang="en-US" sz="1800" b="1" err="1">
                    <a:solidFill>
                      <a:srgbClr val="C00000"/>
                    </a:solidFill>
                    <a:latin typeface="Cambria" panose="02040503050406030204" pitchFamily="18" charset="0"/>
                    <a:ea typeface="Cambria" panose="02040503050406030204" pitchFamily="18" charset="0"/>
                    <a:cs typeface="Roboto Black" panose="02000000000000000000" pitchFamily="2" charset="0"/>
                  </a:rPr>
                  <a:t>mro</a:t>
                </a:r>
                <a:endParaRPr lang="en-US" b="1">
                  <a:latin typeface="Cambria" panose="02040503050406030204" pitchFamily="18" charset="0"/>
                  <a:ea typeface="Cambria" panose="02040503050406030204" pitchFamily="18" charset="0"/>
                  <a:cs typeface="Roboto Black" panose="02000000000000000000" pitchFamily="2" charset="0"/>
                </a:endParaRPr>
              </a:p>
            </p:txBody>
          </p:sp>
        </p:grpSp>
      </p:grpSp>
      <p:sp>
        <p:nvSpPr>
          <p:cNvPr id="18" name="Oval 17">
            <a:extLst>
              <a:ext uri="{FF2B5EF4-FFF2-40B4-BE49-F238E27FC236}">
                <a16:creationId xmlns:a16="http://schemas.microsoft.com/office/drawing/2014/main" id="{8096A5C6-6764-37B3-E3ED-9F90A403157D}"/>
              </a:ext>
            </a:extLst>
          </p:cNvPr>
          <p:cNvSpPr/>
          <p:nvPr/>
        </p:nvSpPr>
        <p:spPr>
          <a:xfrm>
            <a:off x="3417909" y="3929439"/>
            <a:ext cx="193431" cy="19343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75FFC06C-D063-7DF8-A7C1-31C9DD069BF9}"/>
              </a:ext>
            </a:extLst>
          </p:cNvPr>
          <p:cNvGrpSpPr/>
          <p:nvPr/>
        </p:nvGrpSpPr>
        <p:grpSpPr>
          <a:xfrm>
            <a:off x="2655133" y="5749348"/>
            <a:ext cx="4469390" cy="647057"/>
            <a:chOff x="2655133" y="5749348"/>
            <a:chExt cx="4469390" cy="647057"/>
          </a:xfrm>
        </p:grpSpPr>
        <p:cxnSp>
          <p:nvCxnSpPr>
            <p:cNvPr id="21" name="Straight Arrow Connector 20">
              <a:extLst>
                <a:ext uri="{FF2B5EF4-FFF2-40B4-BE49-F238E27FC236}">
                  <a16:creationId xmlns:a16="http://schemas.microsoft.com/office/drawing/2014/main" id="{F0D50E68-0BD2-C84C-D08E-86442D2444A9}"/>
                </a:ext>
              </a:extLst>
            </p:cNvPr>
            <p:cNvCxnSpPr/>
            <p:nvPr/>
          </p:nvCxnSpPr>
          <p:spPr>
            <a:xfrm flipH="1">
              <a:off x="3285744" y="5755217"/>
              <a:ext cx="1302064" cy="1738"/>
            </a:xfrm>
            <a:prstGeom prst="straightConnector1">
              <a:avLst/>
            </a:prstGeom>
            <a:ln w="38100">
              <a:solidFill>
                <a:srgbClr val="17A928"/>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B6936A4-B2F5-F3FA-9BD6-D7D572735333}"/>
                </a:ext>
              </a:extLst>
            </p:cNvPr>
            <p:cNvSpPr txBox="1"/>
            <p:nvPr/>
          </p:nvSpPr>
          <p:spPr>
            <a:xfrm>
              <a:off x="2655133" y="5811630"/>
              <a:ext cx="2566465" cy="584775"/>
            </a:xfrm>
            <a:prstGeom prst="rect">
              <a:avLst/>
            </a:prstGeom>
            <a:noFill/>
            <a:ln>
              <a:noFill/>
            </a:ln>
          </p:spPr>
          <p:txBody>
            <a:bodyPr wrap="square" lIns="91440" tIns="45720" rIns="91440" bIns="45720" rtlCol="0" anchor="t">
              <a:spAutoFit/>
            </a:bodyPr>
            <a:lstStyle/>
            <a:p>
              <a:pPr algn="ctr"/>
              <a:r>
                <a:rPr lang="en-US" sz="1600" b="1" dirty="0">
                  <a:solidFill>
                    <a:srgbClr val="17A928"/>
                  </a:solidFill>
                  <a:latin typeface="Cambria"/>
                  <a:ea typeface="Cambria"/>
                  <a:cs typeface="Roboto Black"/>
                </a:rPr>
                <a:t>Less </a:t>
              </a:r>
            </a:p>
            <a:p>
              <a:pPr algn="ctr"/>
              <a:r>
                <a:rPr lang="en-US" sz="1600" b="1" dirty="0">
                  <a:solidFill>
                    <a:srgbClr val="17A928"/>
                  </a:solidFill>
                  <a:latin typeface="Cambria"/>
                  <a:ea typeface="Cambria"/>
                  <a:cs typeface="Roboto Black"/>
                </a:rPr>
                <a:t>Row Buffer Locality</a:t>
              </a:r>
              <a:endParaRPr lang="en-US" sz="2000" dirty="0">
                <a:solidFill>
                  <a:srgbClr val="17A928"/>
                </a:solidFill>
                <a:cs typeface="Calibri"/>
              </a:endParaRPr>
            </a:p>
          </p:txBody>
        </p:sp>
        <p:cxnSp>
          <p:nvCxnSpPr>
            <p:cNvPr id="29" name="Straight Arrow Connector 28">
              <a:extLst>
                <a:ext uri="{FF2B5EF4-FFF2-40B4-BE49-F238E27FC236}">
                  <a16:creationId xmlns:a16="http://schemas.microsoft.com/office/drawing/2014/main" id="{DF0797F6-27B5-CABB-4076-D17511E817D6}"/>
                </a:ext>
              </a:extLst>
            </p:cNvPr>
            <p:cNvCxnSpPr>
              <a:cxnSpLocks/>
            </p:cNvCxnSpPr>
            <p:nvPr/>
          </p:nvCxnSpPr>
          <p:spPr>
            <a:xfrm>
              <a:off x="5458121" y="5749348"/>
              <a:ext cx="1302064" cy="1738"/>
            </a:xfrm>
            <a:prstGeom prst="straightConnector1">
              <a:avLst/>
            </a:prstGeom>
            <a:ln w="38100">
              <a:solidFill>
                <a:srgbClr val="17A928"/>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7C637E2B-407A-1BA6-9550-73C6E337FA47}"/>
                </a:ext>
              </a:extLst>
            </p:cNvPr>
            <p:cNvSpPr txBox="1"/>
            <p:nvPr/>
          </p:nvSpPr>
          <p:spPr>
            <a:xfrm>
              <a:off x="5036118" y="5797069"/>
              <a:ext cx="2088405" cy="584775"/>
            </a:xfrm>
            <a:prstGeom prst="rect">
              <a:avLst/>
            </a:prstGeom>
            <a:noFill/>
            <a:ln>
              <a:noFill/>
            </a:ln>
          </p:spPr>
          <p:txBody>
            <a:bodyPr wrap="square" lIns="91440" tIns="45720" rIns="91440" bIns="45720" rtlCol="0" anchor="t">
              <a:spAutoFit/>
            </a:bodyPr>
            <a:lstStyle/>
            <a:p>
              <a:pPr algn="ctr"/>
              <a:r>
                <a:rPr lang="en-US" sz="1600" b="1" dirty="0">
                  <a:solidFill>
                    <a:srgbClr val="17A928"/>
                  </a:solidFill>
                  <a:latin typeface="Cambria"/>
                  <a:ea typeface="Cambria"/>
                  <a:cs typeface="Roboto Black"/>
                </a:rPr>
                <a:t>More RowPress Read Disturbance</a:t>
              </a:r>
              <a:endParaRPr lang="en-US" sz="2000" dirty="0">
                <a:solidFill>
                  <a:srgbClr val="17A928"/>
                </a:solidFill>
              </a:endParaRPr>
            </a:p>
          </p:txBody>
        </p:sp>
      </p:grpSp>
    </p:spTree>
    <p:extLst>
      <p:ext uri="{BB962C8B-B14F-4D97-AF65-F5344CB8AC3E}">
        <p14:creationId xmlns:p14="http://schemas.microsoft.com/office/powerpoint/2010/main" val="31457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par>
                                <p:cTn id="22" presetID="1" presetClass="entr" presetSubtype="0" fill="hold" grpId="1" nodeType="with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0"/>
                            </p:stCondLst>
                            <p:childTnLst>
                              <p:par>
                                <p:cTn id="35" presetID="0" presetClass="path" presetSubtype="0" accel="50000" decel="50000" fill="hold" grpId="0" nodeType="afterEffect">
                                  <p:stCondLst>
                                    <p:cond delay="0"/>
                                  </p:stCondLst>
                                  <p:childTnLst>
                                    <p:animMotion origin="layout" path="M -0.00243 -0.00231 L -0.00243 -0.00208 C -0.00121 0.00023 0.00035 0.00255 0.00157 0.00533 C 0.00209 0.00625 0.00209 0.00764 0.00244 0.00857 C 0.004 0.01181 0.00747 0.01759 0.00747 0.01783 C 0.01007 0.02755 0.00521 0.01042 0.01494 0.02986 C 0.0198 0.03958 0.01198 0.02408 0.01997 0.03866 C 0.02448 0.04699 0.02136 0.04352 0.02587 0.04746 C 0.02882 0.05347 0.02605 0.04861 0.03073 0.05417 C 0.03403 0.05787 0.03316 0.05857 0.03751 0.06204 C 0.03872 0.06296 0.04028 0.06343 0.04167 0.06412 C 0.04341 0.06528 0.04497 0.06644 0.04671 0.06759 C 0.0481 0.06852 0.04931 0.06991 0.05087 0.07083 C 0.05209 0.07176 0.05365 0.07222 0.05504 0.07315 C 0.05591 0.07361 0.0566 0.07477 0.05747 0.07523 C 0.05886 0.07616 0.06025 0.07662 0.06164 0.07755 C 0.06667 0.08102 0.06459 0.08102 0.06997 0.0831 C 0.07135 0.08357 0.07275 0.08357 0.07414 0.08426 C 0.07639 0.08519 0.07848 0.08681 0.08073 0.0875 C 0.08316 0.0882 0.08577 0.0882 0.08837 0.08866 C 0.09028 0.08935 0.09219 0.09028 0.0941 0.09097 C 0.0974 0.0919 0.10087 0.09236 0.10417 0.09306 L 0.10921 0.09653 " pathEditMode="relative" rAng="0" ptsTypes="AAAAAAAAAAAAAAAAAAAAAAA">
                                      <p:cBhvr>
                                        <p:cTn id="36" dur="1000" fill="hold"/>
                                        <p:tgtEl>
                                          <p:spTgt spid="18"/>
                                        </p:tgtEl>
                                        <p:attrNameLst>
                                          <p:attrName>ppt_x</p:attrName>
                                          <p:attrName>ppt_y</p:attrName>
                                        </p:attrNameLst>
                                      </p:cBhvr>
                                      <p:rCtr x="5573" y="4931"/>
                                    </p:animMotion>
                                  </p:childTnLst>
                                </p:cTn>
                              </p:par>
                            </p:childTnLst>
                          </p:cTn>
                        </p:par>
                        <p:par>
                          <p:cTn id="37" fill="hold">
                            <p:stCondLst>
                              <p:cond delay="1000"/>
                            </p:stCondLst>
                            <p:childTnLst>
                              <p:par>
                                <p:cTn id="38" presetID="1" presetClass="exit" presetSubtype="0" fill="hold" grpId="1" nodeType="afterEffect">
                                  <p:stCondLst>
                                    <p:cond delay="0"/>
                                  </p:stCondLst>
                                  <p:childTnLst>
                                    <p:set>
                                      <p:cBhvr>
                                        <p:cTn id="39" dur="1" fill="hold">
                                          <p:stCondLst>
                                            <p:cond delay="0"/>
                                          </p:stCondLst>
                                        </p:cTn>
                                        <p:tgtEl>
                                          <p:spTgt spid="19"/>
                                        </p:tgtEl>
                                        <p:attrNameLst>
                                          <p:attrName>style.visibility</p:attrName>
                                        </p:attrNameLst>
                                      </p:cBhvr>
                                      <p:to>
                                        <p:strVal val="hidden"/>
                                      </p:to>
                                    </p:set>
                                  </p:childTnLst>
                                </p:cTn>
                              </p:par>
                            </p:childTnLst>
                          </p:cTn>
                        </p:par>
                        <p:par>
                          <p:cTn id="40" fill="hold">
                            <p:stCondLst>
                              <p:cond delay="1000"/>
                            </p:stCondLst>
                            <p:childTnLst>
                              <p:par>
                                <p:cTn id="41" presetID="1"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18" grpId="0" animBg="1"/>
      <p:bldP spid="18"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a:latin typeface="Cambria"/>
                <a:ea typeface="Cambria"/>
              </a:rPr>
              <a:t>Mitigating </a:t>
            </a:r>
            <a:r>
              <a:rPr lang="en-US" err="1">
                <a:latin typeface="Cambria"/>
                <a:ea typeface="Cambria"/>
              </a:rPr>
              <a:t>RowPress</a:t>
            </a:r>
            <a:r>
              <a:rPr lang="en-US">
                <a:latin typeface="Cambria"/>
                <a:ea typeface="Cambria"/>
              </a:rPr>
              <a:t> (II)</a:t>
            </a:r>
            <a:endParaRPr lang="en-CH">
              <a:latin typeface="Cambria"/>
              <a:ea typeface="Cambria"/>
            </a:endParaRPr>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35</a:t>
            </a:fld>
            <a:endParaRPr lang="en-CH"/>
          </a:p>
        </p:txBody>
      </p:sp>
      <p:sp>
        <p:nvSpPr>
          <p:cNvPr id="3" name="Content Placeholder 2">
            <a:extLst>
              <a:ext uri="{FF2B5EF4-FFF2-40B4-BE49-F238E27FC236}">
                <a16:creationId xmlns:a16="http://schemas.microsoft.com/office/drawing/2014/main" id="{D82DAA74-29A5-A3B3-2BAA-7F7669A9D592}"/>
              </a:ext>
            </a:extLst>
          </p:cNvPr>
          <p:cNvSpPr>
            <a:spLocks noGrp="1"/>
          </p:cNvSpPr>
          <p:nvPr>
            <p:ph idx="1"/>
          </p:nvPr>
        </p:nvSpPr>
        <p:spPr>
          <a:xfrm>
            <a:off x="173248" y="811312"/>
            <a:ext cx="8863692" cy="5613347"/>
          </a:xfrm>
        </p:spPr>
        <p:txBody>
          <a:bodyPr vert="horz" lIns="91440" tIns="45720" rIns="91440" bIns="45720" rtlCol="0" anchor="t">
            <a:normAutofit/>
          </a:bodyPr>
          <a:lstStyle/>
          <a:p>
            <a:pPr marL="0" indent="0">
              <a:spcBef>
                <a:spcPts val="1200"/>
              </a:spcBef>
              <a:buNone/>
            </a:pPr>
            <a:r>
              <a:rPr lang="en-GB" sz="2800" b="1" dirty="0">
                <a:latin typeface="Cambria"/>
                <a:ea typeface="Cambria"/>
              </a:rPr>
              <a:t>Evaluation methodology</a:t>
            </a:r>
            <a:endParaRPr lang="en-US" dirty="0"/>
          </a:p>
          <a:p>
            <a:pPr marL="342900" indent="-342900">
              <a:spcBef>
                <a:spcPts val="1200"/>
              </a:spcBef>
              <a:buClr>
                <a:schemeClr val="tx1"/>
              </a:buClr>
            </a:pPr>
            <a:r>
              <a:rPr lang="en-GB" b="1" dirty="0">
                <a:solidFill>
                  <a:srgbClr val="4472C4"/>
                </a:solidFill>
                <a:latin typeface="Cambria"/>
                <a:ea typeface="Cambria"/>
              </a:rPr>
              <a:t>Adapted </a:t>
            </a:r>
            <a:r>
              <a:rPr lang="en-GB" b="1" dirty="0" err="1">
                <a:solidFill>
                  <a:srgbClr val="4472C4"/>
                </a:solidFill>
                <a:latin typeface="Cambria"/>
                <a:ea typeface="Cambria"/>
              </a:rPr>
              <a:t>RowHammer</a:t>
            </a:r>
            <a:r>
              <a:rPr lang="en-GB" b="1" dirty="0">
                <a:solidFill>
                  <a:srgbClr val="4472C4"/>
                </a:solidFill>
                <a:latin typeface="Cambria"/>
                <a:ea typeface="Cambria"/>
              </a:rPr>
              <a:t> Mitigations:</a:t>
            </a:r>
            <a:r>
              <a:rPr lang="en-GB" dirty="0">
                <a:solidFill>
                  <a:srgbClr val="4472C4"/>
                </a:solidFill>
                <a:latin typeface="Cambria"/>
                <a:ea typeface="Cambria"/>
              </a:rPr>
              <a:t> Graphene (</a:t>
            </a:r>
            <a:r>
              <a:rPr lang="en-GB" b="1" dirty="0">
                <a:solidFill>
                  <a:srgbClr val="4472C4"/>
                </a:solidFill>
                <a:latin typeface="Cambria"/>
                <a:ea typeface="Cambria"/>
              </a:rPr>
              <a:t>Graphene-RP</a:t>
            </a:r>
            <a:r>
              <a:rPr lang="en-GB" dirty="0">
                <a:solidFill>
                  <a:srgbClr val="4472C4"/>
                </a:solidFill>
                <a:latin typeface="Cambria"/>
                <a:ea typeface="Cambria"/>
              </a:rPr>
              <a:t>) and PARA (</a:t>
            </a:r>
            <a:r>
              <a:rPr lang="en-GB" b="1" dirty="0">
                <a:solidFill>
                  <a:srgbClr val="4472C4"/>
                </a:solidFill>
                <a:latin typeface="Cambria"/>
                <a:ea typeface="Cambria"/>
              </a:rPr>
              <a:t>PARA-RP</a:t>
            </a:r>
            <a:r>
              <a:rPr lang="en-GB" dirty="0">
                <a:solidFill>
                  <a:srgbClr val="4472C4"/>
                </a:solidFill>
                <a:latin typeface="Cambria"/>
                <a:ea typeface="Cambria"/>
              </a:rPr>
              <a:t>)</a:t>
            </a:r>
          </a:p>
          <a:p>
            <a:pPr marL="342900" indent="-342900">
              <a:spcBef>
                <a:spcPts val="2000"/>
              </a:spcBef>
            </a:pPr>
            <a:r>
              <a:rPr lang="en-GB" dirty="0">
                <a:latin typeface="Cambria"/>
                <a:ea typeface="Cambria"/>
              </a:rPr>
              <a:t>Cycle-accurate DRAM simulator: </a:t>
            </a:r>
            <a:r>
              <a:rPr lang="en-GB" dirty="0" err="1">
                <a:latin typeface="Cambria"/>
                <a:ea typeface="Cambria"/>
              </a:rPr>
              <a:t>Ramulator</a:t>
            </a:r>
            <a:r>
              <a:rPr lang="en-GB" dirty="0">
                <a:latin typeface="Cambria"/>
                <a:ea typeface="Cambria"/>
              </a:rPr>
              <a:t> [Kim</a:t>
            </a:r>
            <a:r>
              <a:rPr lang="en-US" dirty="0">
                <a:latin typeface="Cambria"/>
                <a:ea typeface="Cambria"/>
              </a:rPr>
              <a:t>+, CAL’15</a:t>
            </a:r>
            <a:r>
              <a:rPr lang="en-GB" dirty="0">
                <a:latin typeface="Cambria"/>
                <a:ea typeface="Cambria"/>
              </a:rPr>
              <a:t>]</a:t>
            </a:r>
            <a:endParaRPr lang="en-GB" dirty="0"/>
          </a:p>
          <a:p>
            <a:pPr lvl="1">
              <a:spcBef>
                <a:spcPts val="600"/>
              </a:spcBef>
              <a:buFont typeface="Calibri" panose="020B0604020202020204" pitchFamily="34" charset="0"/>
              <a:buChar char="-"/>
            </a:pPr>
            <a:r>
              <a:rPr lang="en-GB" sz="2200" dirty="0">
                <a:latin typeface="Cambria"/>
                <a:ea typeface="Cambria"/>
              </a:rPr>
              <a:t>4 GHz Out-of-Order Core, dual-rank DDR4 DRAM</a:t>
            </a:r>
            <a:endParaRPr lang="en-GB" sz="2200" dirty="0"/>
          </a:p>
          <a:p>
            <a:pPr lvl="1">
              <a:spcBef>
                <a:spcPts val="600"/>
              </a:spcBef>
              <a:buFont typeface="Calibri" panose="020B0604020202020204" pitchFamily="34" charset="0"/>
              <a:buChar char="-"/>
            </a:pPr>
            <a:r>
              <a:rPr lang="en-GB" sz="2200" dirty="0">
                <a:latin typeface="Cambria"/>
                <a:ea typeface="Cambria"/>
              </a:rPr>
              <a:t>FR-FCFS scheduling</a:t>
            </a:r>
            <a:endParaRPr lang="en-GB" sz="2200" dirty="0"/>
          </a:p>
          <a:p>
            <a:pPr lvl="1">
              <a:spcBef>
                <a:spcPts val="600"/>
              </a:spcBef>
              <a:buFont typeface="Calibri" panose="020B0604020202020204" pitchFamily="34" charset="0"/>
              <a:buChar char="-"/>
            </a:pPr>
            <a:r>
              <a:rPr lang="en-GB" sz="2200" dirty="0">
                <a:latin typeface="Cambria"/>
                <a:ea typeface="Cambria"/>
              </a:rPr>
              <a:t>Open-row policy (with limited maximum row open time)</a:t>
            </a:r>
            <a:endParaRPr lang="en-GB" sz="2200" dirty="0"/>
          </a:p>
          <a:p>
            <a:pPr marL="342900" indent="-342900">
              <a:spcBef>
                <a:spcPts val="2000"/>
              </a:spcBef>
            </a:pPr>
            <a:r>
              <a:rPr lang="en-GB" dirty="0">
                <a:latin typeface="Cambria"/>
                <a:ea typeface="Cambria"/>
              </a:rPr>
              <a:t>58 four-core </a:t>
            </a:r>
            <a:r>
              <a:rPr lang="en-GB" dirty="0" err="1">
                <a:latin typeface="Cambria"/>
                <a:ea typeface="Cambria"/>
              </a:rPr>
              <a:t>multiprogrammed</a:t>
            </a:r>
            <a:r>
              <a:rPr lang="en-GB" dirty="0">
                <a:latin typeface="Cambria"/>
                <a:ea typeface="Cambria"/>
              </a:rPr>
              <a:t> workloads from SPEC CPU2017, TPC-H, and YCSB</a:t>
            </a:r>
          </a:p>
          <a:p>
            <a:pPr marL="342900" indent="-342900">
              <a:spcBef>
                <a:spcPts val="2000"/>
              </a:spcBef>
              <a:buClr>
                <a:schemeClr val="tx1"/>
              </a:buClr>
            </a:pPr>
            <a:r>
              <a:rPr lang="en-GB" b="1" dirty="0">
                <a:solidFill>
                  <a:srgbClr val="C00000"/>
                </a:solidFill>
                <a:latin typeface="Cambria"/>
                <a:ea typeface="Cambria"/>
              </a:rPr>
              <a:t>Metric:</a:t>
            </a:r>
            <a:r>
              <a:rPr lang="en-GB" dirty="0">
                <a:solidFill>
                  <a:srgbClr val="C00000"/>
                </a:solidFill>
                <a:latin typeface="Cambria"/>
                <a:ea typeface="Cambria"/>
              </a:rPr>
              <a:t> </a:t>
            </a:r>
            <a:r>
              <a:rPr lang="en-GB" b="1" dirty="0">
                <a:solidFill>
                  <a:srgbClr val="C00000"/>
                </a:solidFill>
                <a:latin typeface="Cambria"/>
                <a:ea typeface="Cambria"/>
              </a:rPr>
              <a:t>Additional performance overhead</a:t>
            </a:r>
            <a:r>
              <a:rPr lang="en-GB" dirty="0">
                <a:latin typeface="Cambria"/>
                <a:ea typeface="Cambria"/>
              </a:rPr>
              <a:t> of Graphene-RP (PARA-RP) over Graphene (PARA)</a:t>
            </a:r>
            <a:endParaRPr lang="en-GB" b="1" dirty="0">
              <a:latin typeface="Cambria"/>
              <a:ea typeface="Cambria"/>
            </a:endParaRPr>
          </a:p>
          <a:p>
            <a:pPr lvl="1">
              <a:spcBef>
                <a:spcPts val="600"/>
              </a:spcBef>
              <a:buFont typeface="Calibri"/>
              <a:buChar char="-"/>
            </a:pPr>
            <a:r>
              <a:rPr lang="en-GB" sz="2200" dirty="0">
                <a:latin typeface="Cambria"/>
                <a:ea typeface="Cambria"/>
              </a:rPr>
              <a:t>Measured by weighted speedup</a:t>
            </a:r>
            <a:endParaRPr lang="en-GB" sz="2200" dirty="0"/>
          </a:p>
        </p:txBody>
      </p:sp>
    </p:spTree>
    <p:extLst>
      <p:ext uri="{BB962C8B-B14F-4D97-AF65-F5344CB8AC3E}">
        <p14:creationId xmlns:p14="http://schemas.microsoft.com/office/powerpoint/2010/main" val="223589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a:latin typeface="Cambria"/>
                <a:ea typeface="Cambria"/>
              </a:rPr>
              <a:t>Mitigating </a:t>
            </a:r>
            <a:r>
              <a:rPr lang="en-US" err="1">
                <a:latin typeface="Cambria"/>
                <a:ea typeface="Cambria"/>
              </a:rPr>
              <a:t>RowPress</a:t>
            </a:r>
            <a:r>
              <a:rPr lang="en-US">
                <a:latin typeface="Cambria"/>
                <a:ea typeface="Cambria"/>
              </a:rPr>
              <a:t> (III)</a:t>
            </a:r>
            <a:endParaRPr lang="en-CH">
              <a:latin typeface="Cambria"/>
              <a:ea typeface="Cambria"/>
            </a:endParaRPr>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36</a:t>
            </a:fld>
            <a:endParaRPr lang="en-CH"/>
          </a:p>
        </p:txBody>
      </p:sp>
      <p:sp>
        <p:nvSpPr>
          <p:cNvPr id="3" name="Content Placeholder 2">
            <a:extLst>
              <a:ext uri="{FF2B5EF4-FFF2-40B4-BE49-F238E27FC236}">
                <a16:creationId xmlns:a16="http://schemas.microsoft.com/office/drawing/2014/main" id="{D82DAA74-29A5-A3B3-2BAA-7F7669A9D592}"/>
              </a:ext>
            </a:extLst>
          </p:cNvPr>
          <p:cNvSpPr>
            <a:spLocks noGrp="1"/>
          </p:cNvSpPr>
          <p:nvPr>
            <p:ph idx="1"/>
          </p:nvPr>
        </p:nvSpPr>
        <p:spPr>
          <a:xfrm>
            <a:off x="173248" y="811312"/>
            <a:ext cx="8863692" cy="5613347"/>
          </a:xfrm>
        </p:spPr>
        <p:txBody>
          <a:bodyPr vert="horz" lIns="91440" tIns="45720" rIns="91440" bIns="45720" rtlCol="0" anchor="t">
            <a:normAutofit/>
          </a:bodyPr>
          <a:lstStyle/>
          <a:p>
            <a:pPr marL="0" indent="0">
              <a:spcBef>
                <a:spcPts val="2400"/>
              </a:spcBef>
              <a:buNone/>
            </a:pPr>
            <a:r>
              <a:rPr lang="en-GB" sz="2800" b="1" dirty="0">
                <a:latin typeface="Cambria"/>
                <a:ea typeface="Cambria"/>
              </a:rPr>
              <a:t>Key evaluation results</a:t>
            </a:r>
            <a:endParaRPr lang="en-GB" sz="2400" dirty="0">
              <a:latin typeface="Cambria"/>
              <a:ea typeface="Cambria"/>
            </a:endParaRPr>
          </a:p>
          <a:p>
            <a:pPr marL="914400" lvl="1" indent="-457200">
              <a:spcAft>
                <a:spcPts val="600"/>
              </a:spcAft>
              <a:buFont typeface="+mj-lt"/>
              <a:buAutoNum type="arabicPeriod"/>
            </a:pPr>
            <a:endParaRPr lang="en-GB" dirty="0"/>
          </a:p>
        </p:txBody>
      </p:sp>
      <p:sp>
        <p:nvSpPr>
          <p:cNvPr id="15" name="Content Placeholder 2">
            <a:extLst>
              <a:ext uri="{FF2B5EF4-FFF2-40B4-BE49-F238E27FC236}">
                <a16:creationId xmlns:a16="http://schemas.microsoft.com/office/drawing/2014/main" id="{8D12C327-FA34-E67A-331A-4692365F93DA}"/>
              </a:ext>
            </a:extLst>
          </p:cNvPr>
          <p:cNvSpPr txBox="1">
            <a:spLocks/>
          </p:cNvSpPr>
          <p:nvPr/>
        </p:nvSpPr>
        <p:spPr>
          <a:xfrm>
            <a:off x="0" y="4875037"/>
            <a:ext cx="9144000" cy="1067347"/>
          </a:xfrm>
          <a:prstGeom prst="rect">
            <a:avLst/>
          </a:prstGeom>
          <a:solidFill>
            <a:srgbClr val="FFF2CC"/>
          </a:solidFill>
          <a:ln w="28575">
            <a:solidFill>
              <a:srgbClr val="595959"/>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dirty="0">
                <a:solidFill>
                  <a:srgbClr val="C00000"/>
                </a:solidFill>
                <a:latin typeface="Cambria" panose="02040503050406030204" pitchFamily="18" charset="0"/>
                <a:ea typeface="Cambria" panose="02040503050406030204" pitchFamily="18" charset="0"/>
              </a:rPr>
              <a:t>Our solutions </a:t>
            </a:r>
            <a:r>
              <a:rPr lang="en-GB" b="1" dirty="0">
                <a:solidFill>
                  <a:srgbClr val="C00000"/>
                </a:solidFill>
                <a:latin typeface="Cambria" panose="02040503050406030204" pitchFamily="18" charset="0"/>
                <a:ea typeface="Cambria" panose="02040503050406030204" pitchFamily="18" charset="0"/>
              </a:rPr>
              <a:t>mitigate RowPress </a:t>
            </a:r>
            <a:br>
              <a:rPr lang="en-GB" b="1" dirty="0">
                <a:solidFill>
                  <a:srgbClr val="C00000"/>
                </a:solidFill>
                <a:latin typeface="Cambria" panose="02040503050406030204" pitchFamily="18" charset="0"/>
                <a:ea typeface="Cambria" panose="02040503050406030204" pitchFamily="18" charset="0"/>
              </a:rPr>
            </a:br>
            <a:r>
              <a:rPr lang="en-GB" dirty="0">
                <a:solidFill>
                  <a:srgbClr val="C00000"/>
                </a:solidFill>
                <a:latin typeface="Cambria" panose="02040503050406030204" pitchFamily="18" charset="0"/>
                <a:ea typeface="Cambria" panose="02040503050406030204" pitchFamily="18" charset="0"/>
              </a:rPr>
              <a:t>at </a:t>
            </a:r>
            <a:r>
              <a:rPr lang="en-GB" b="1" dirty="0">
                <a:solidFill>
                  <a:srgbClr val="C00000"/>
                </a:solidFill>
                <a:latin typeface="Cambria" panose="02040503050406030204" pitchFamily="18" charset="0"/>
                <a:ea typeface="Cambria" panose="02040503050406030204" pitchFamily="18" charset="0"/>
              </a:rPr>
              <a:t>low additional performance overhead</a:t>
            </a:r>
            <a:endParaRPr lang="en-GB" dirty="0">
              <a:solidFill>
                <a:srgbClr val="C00000"/>
              </a:solidFill>
              <a:latin typeface="Cambria" panose="02040503050406030204" pitchFamily="18" charset="0"/>
              <a:ea typeface="Cambria" panose="02040503050406030204" pitchFamily="18" charset="0"/>
            </a:endParaRPr>
          </a:p>
        </p:txBody>
      </p:sp>
      <p:graphicFrame>
        <p:nvGraphicFramePr>
          <p:cNvPr id="16" name="Chart 15">
            <a:extLst>
              <a:ext uri="{FF2B5EF4-FFF2-40B4-BE49-F238E27FC236}">
                <a16:creationId xmlns:a16="http://schemas.microsoft.com/office/drawing/2014/main" id="{DB14C54C-3AFF-9384-4F25-F4A54631518C}"/>
              </a:ext>
            </a:extLst>
          </p:cNvPr>
          <p:cNvGraphicFramePr>
            <a:graphicFrameLocks/>
          </p:cNvGraphicFramePr>
          <p:nvPr>
            <p:extLst>
              <p:ext uri="{D42A27DB-BD31-4B8C-83A1-F6EECF244321}">
                <p14:modId xmlns:p14="http://schemas.microsoft.com/office/powerpoint/2010/main" val="151459175"/>
              </p:ext>
            </p:extLst>
          </p:nvPr>
        </p:nvGraphicFramePr>
        <p:xfrm>
          <a:off x="569323" y="1581591"/>
          <a:ext cx="3962400" cy="30632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Chart 16">
            <a:extLst>
              <a:ext uri="{FF2B5EF4-FFF2-40B4-BE49-F238E27FC236}">
                <a16:creationId xmlns:a16="http://schemas.microsoft.com/office/drawing/2014/main" id="{B5062587-8F76-95C6-A198-CE1E4F0E4BC4}"/>
              </a:ext>
            </a:extLst>
          </p:cNvPr>
          <p:cNvGraphicFramePr>
            <a:graphicFrameLocks/>
          </p:cNvGraphicFramePr>
          <p:nvPr>
            <p:extLst>
              <p:ext uri="{D42A27DB-BD31-4B8C-83A1-F6EECF244321}">
                <p14:modId xmlns:p14="http://schemas.microsoft.com/office/powerpoint/2010/main" val="4126533893"/>
              </p:ext>
            </p:extLst>
          </p:nvPr>
        </p:nvGraphicFramePr>
        <p:xfrm>
          <a:off x="4680673" y="1581591"/>
          <a:ext cx="3962400" cy="3054350"/>
        </p:xfrm>
        <a:graphic>
          <a:graphicData uri="http://schemas.openxmlformats.org/drawingml/2006/chart">
            <c:chart xmlns:c="http://schemas.openxmlformats.org/drawingml/2006/chart" xmlns:r="http://schemas.openxmlformats.org/officeDocument/2006/relationships" r:id="rId4"/>
          </a:graphicData>
        </a:graphic>
      </p:graphicFrame>
      <p:grpSp>
        <p:nvGrpSpPr>
          <p:cNvPr id="18" name="Group 17">
            <a:extLst>
              <a:ext uri="{FF2B5EF4-FFF2-40B4-BE49-F238E27FC236}">
                <a16:creationId xmlns:a16="http://schemas.microsoft.com/office/drawing/2014/main" id="{362B0F4A-A5ED-7C44-4EE5-DA758AB875D3}"/>
              </a:ext>
            </a:extLst>
          </p:cNvPr>
          <p:cNvGrpSpPr/>
          <p:nvPr/>
        </p:nvGrpSpPr>
        <p:grpSpPr>
          <a:xfrm>
            <a:off x="1875110" y="2400661"/>
            <a:ext cx="5307603" cy="1862692"/>
            <a:chOff x="1915387" y="2548535"/>
            <a:chExt cx="5307603" cy="1862692"/>
          </a:xfrm>
        </p:grpSpPr>
        <p:grpSp>
          <p:nvGrpSpPr>
            <p:cNvPr id="19" name="Group 18">
              <a:extLst>
                <a:ext uri="{FF2B5EF4-FFF2-40B4-BE49-F238E27FC236}">
                  <a16:creationId xmlns:a16="http://schemas.microsoft.com/office/drawing/2014/main" id="{A97D77D2-8FC8-C5B0-4EB7-F1CC7C739081}"/>
                </a:ext>
              </a:extLst>
            </p:cNvPr>
            <p:cNvGrpSpPr/>
            <p:nvPr/>
          </p:nvGrpSpPr>
          <p:grpSpPr>
            <a:xfrm>
              <a:off x="2165714" y="3071755"/>
              <a:ext cx="4812572" cy="1339472"/>
              <a:chOff x="2165714" y="3071755"/>
              <a:chExt cx="4812572" cy="1339472"/>
            </a:xfrm>
          </p:grpSpPr>
          <p:sp>
            <p:nvSpPr>
              <p:cNvPr id="23" name="Google Shape;775;p71">
                <a:extLst>
                  <a:ext uri="{FF2B5EF4-FFF2-40B4-BE49-F238E27FC236}">
                    <a16:creationId xmlns:a16="http://schemas.microsoft.com/office/drawing/2014/main" id="{4057D4DB-BFD6-EF52-4C18-67A07EDF5861}"/>
                  </a:ext>
                </a:extLst>
              </p:cNvPr>
              <p:cNvSpPr/>
              <p:nvPr/>
            </p:nvSpPr>
            <p:spPr>
              <a:xfrm>
                <a:off x="2165714" y="3071755"/>
                <a:ext cx="695100" cy="1339472"/>
              </a:xfrm>
              <a:prstGeom prst="rect">
                <a:avLst/>
              </a:prstGeom>
              <a:no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75;p71">
                <a:extLst>
                  <a:ext uri="{FF2B5EF4-FFF2-40B4-BE49-F238E27FC236}">
                    <a16:creationId xmlns:a16="http://schemas.microsoft.com/office/drawing/2014/main" id="{0E936CE7-4F4F-E63E-7152-2940D7F6C9ED}"/>
                  </a:ext>
                </a:extLst>
              </p:cNvPr>
              <p:cNvSpPr/>
              <p:nvPr/>
            </p:nvSpPr>
            <p:spPr>
              <a:xfrm>
                <a:off x="6283186" y="3256640"/>
                <a:ext cx="695100" cy="1154587"/>
              </a:xfrm>
              <a:prstGeom prst="rect">
                <a:avLst/>
              </a:prstGeom>
              <a:noFill/>
              <a:ln w="2857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TextBox 19">
              <a:extLst>
                <a:ext uri="{FF2B5EF4-FFF2-40B4-BE49-F238E27FC236}">
                  <a16:creationId xmlns:a16="http://schemas.microsoft.com/office/drawing/2014/main" id="{28583141-7FB6-22E0-DFA5-A5B833BE7F64}"/>
                </a:ext>
              </a:extLst>
            </p:cNvPr>
            <p:cNvSpPr txBox="1"/>
            <p:nvPr/>
          </p:nvSpPr>
          <p:spPr>
            <a:xfrm>
              <a:off x="1915387" y="2548535"/>
              <a:ext cx="1195754" cy="523220"/>
            </a:xfrm>
            <a:prstGeom prst="rect">
              <a:avLst/>
            </a:prstGeom>
            <a:noFill/>
          </p:spPr>
          <p:txBody>
            <a:bodyPr wrap="square" rtlCol="0">
              <a:spAutoFit/>
            </a:bodyPr>
            <a:lstStyle/>
            <a:p>
              <a:pPr algn="ctr"/>
              <a:r>
                <a:rPr lang="en-US" sz="1400">
                  <a:solidFill>
                    <a:srgbClr val="C00000"/>
                  </a:solidFill>
                  <a:latin typeface="Roboto Black" panose="02000000000000000000" pitchFamily="2" charset="0"/>
                  <a:ea typeface="Roboto Black" panose="02000000000000000000" pitchFamily="2" charset="0"/>
                </a:rPr>
                <a:t>Avg. -0.63%</a:t>
              </a:r>
            </a:p>
            <a:p>
              <a:pPr algn="ctr"/>
              <a:r>
                <a:rPr lang="en-US" sz="1400">
                  <a:solidFill>
                    <a:srgbClr val="C00000"/>
                  </a:solidFill>
                  <a:latin typeface="Roboto Black" panose="02000000000000000000" pitchFamily="2" charset="0"/>
                  <a:ea typeface="Roboto Black" panose="02000000000000000000" pitchFamily="2" charset="0"/>
                </a:rPr>
                <a:t>Max. 6.4%</a:t>
              </a:r>
              <a:endParaRPr lang="en-CH" sz="1400">
                <a:solidFill>
                  <a:srgbClr val="C00000"/>
                </a:solidFill>
                <a:latin typeface="Roboto Black" panose="02000000000000000000" pitchFamily="2" charset="0"/>
                <a:ea typeface="Roboto Black" panose="02000000000000000000" pitchFamily="2" charset="0"/>
              </a:endParaRPr>
            </a:p>
          </p:txBody>
        </p:sp>
        <p:sp>
          <p:nvSpPr>
            <p:cNvPr id="21" name="TextBox 20">
              <a:extLst>
                <a:ext uri="{FF2B5EF4-FFF2-40B4-BE49-F238E27FC236}">
                  <a16:creationId xmlns:a16="http://schemas.microsoft.com/office/drawing/2014/main" id="{9B7AA4BE-14B3-03D3-50C6-355E46978920}"/>
                </a:ext>
              </a:extLst>
            </p:cNvPr>
            <p:cNvSpPr txBox="1"/>
            <p:nvPr/>
          </p:nvSpPr>
          <p:spPr>
            <a:xfrm>
              <a:off x="6027236" y="2705309"/>
              <a:ext cx="1195754" cy="523220"/>
            </a:xfrm>
            <a:prstGeom prst="rect">
              <a:avLst/>
            </a:prstGeom>
            <a:noFill/>
          </p:spPr>
          <p:txBody>
            <a:bodyPr wrap="square" rtlCol="0">
              <a:spAutoFit/>
            </a:bodyPr>
            <a:lstStyle/>
            <a:p>
              <a:pPr algn="ctr"/>
              <a:r>
                <a:rPr lang="en-US" sz="1400">
                  <a:solidFill>
                    <a:srgbClr val="C00000"/>
                  </a:solidFill>
                  <a:latin typeface="Roboto Black" panose="02000000000000000000" pitchFamily="2" charset="0"/>
                  <a:ea typeface="Roboto Black" panose="02000000000000000000" pitchFamily="2" charset="0"/>
                </a:rPr>
                <a:t>Avg. 4.5%</a:t>
              </a:r>
            </a:p>
            <a:p>
              <a:pPr algn="ctr"/>
              <a:r>
                <a:rPr lang="en-US" sz="1400">
                  <a:solidFill>
                    <a:srgbClr val="C00000"/>
                  </a:solidFill>
                  <a:latin typeface="Roboto Black" panose="02000000000000000000" pitchFamily="2" charset="0"/>
                  <a:ea typeface="Roboto Black" panose="02000000000000000000" pitchFamily="2" charset="0"/>
                </a:rPr>
                <a:t>Max. 13.1%</a:t>
              </a:r>
              <a:endParaRPr lang="en-CH" sz="1400">
                <a:solidFill>
                  <a:srgbClr val="C00000"/>
                </a:solidFill>
                <a:latin typeface="Roboto Black" panose="02000000000000000000" pitchFamily="2" charset="0"/>
                <a:ea typeface="Roboto Black" panose="02000000000000000000" pitchFamily="2" charset="0"/>
              </a:endParaRPr>
            </a:p>
          </p:txBody>
        </p:sp>
      </p:grpSp>
    </p:spTree>
    <p:extLst>
      <p:ext uri="{BB962C8B-B14F-4D97-AF65-F5344CB8AC3E}">
        <p14:creationId xmlns:p14="http://schemas.microsoft.com/office/powerpoint/2010/main" val="3233302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Graphic spid="16" grpId="0">
        <p:bldAsOne/>
      </p:bldGraphic>
      <p:bldGraphic spid="17"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86E6010-DB4F-AD8D-49D3-B640688092DD}"/>
              </a:ext>
            </a:extLst>
          </p:cNvPr>
          <p:cNvSpPr txBox="1">
            <a:spLocks/>
          </p:cNvSpPr>
          <p:nvPr/>
        </p:nvSpPr>
        <p:spPr>
          <a:xfrm>
            <a:off x="118506" y="85582"/>
            <a:ext cx="8863692" cy="7193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Cambria" panose="02040503050406030204" pitchFamily="18" charset="0"/>
                <a:ea typeface="Cambria" panose="02040503050406030204" pitchFamily="18" charset="0"/>
              </a:rPr>
              <a:t>Outline</a:t>
            </a:r>
            <a:endParaRPr lang="en-CH" b="1">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86E8AD9B-A8D2-5506-B858-CFF06ACE970D}"/>
              </a:ext>
            </a:extLst>
          </p:cNvPr>
          <p:cNvSpPr/>
          <p:nvPr/>
        </p:nvSpPr>
        <p:spPr>
          <a:xfrm>
            <a:off x="377806" y="855900"/>
            <a:ext cx="8137544" cy="558496"/>
          </a:xfrm>
          <a:prstGeom prst="rect">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DRAM Background</a:t>
            </a:r>
            <a:endParaRPr lang="en-CH" sz="2800" b="1" dirty="0">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D7ACC969-3D9A-A65B-5C15-DF2AC57B23D4}"/>
              </a:ext>
            </a:extLst>
          </p:cNvPr>
          <p:cNvSpPr/>
          <p:nvPr/>
        </p:nvSpPr>
        <p:spPr>
          <a:xfrm>
            <a:off x="377806" y="1555845"/>
            <a:ext cx="8137544" cy="558496"/>
          </a:xfrm>
          <a:prstGeom prst="rect">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What is RowPress?</a:t>
            </a:r>
            <a:endParaRPr lang="en-CH" sz="2800" b="1" dirty="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A1B7637-AD50-5D7C-5499-B77CE3323F40}"/>
              </a:ext>
            </a:extLst>
          </p:cNvPr>
          <p:cNvSpPr/>
          <p:nvPr/>
        </p:nvSpPr>
        <p:spPr>
          <a:xfrm>
            <a:off x="377806" y="2255790"/>
            <a:ext cx="8137544" cy="558496"/>
          </a:xfrm>
          <a:prstGeom prst="rect">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Real DRAM Chip Characterization</a:t>
            </a:r>
            <a:endParaRPr lang="en-CH" sz="2800" b="1">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B04C1A7F-6F0C-B2FB-F2CE-A2180819F8B3}"/>
              </a:ext>
            </a:extLst>
          </p:cNvPr>
          <p:cNvSpPr/>
          <p:nvPr/>
        </p:nvSpPr>
        <p:spPr>
          <a:xfrm>
            <a:off x="1188172" y="2955735"/>
            <a:ext cx="7327178" cy="558496"/>
          </a:xfrm>
          <a:prstGeom prst="rect">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Characterization Methodology</a:t>
            </a:r>
            <a:endParaRPr lang="en-CH" sz="2800" b="1" dirty="0">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85C83BC9-D558-6CB4-2FB3-26B818372FAA}"/>
              </a:ext>
            </a:extLst>
          </p:cNvPr>
          <p:cNvSpPr/>
          <p:nvPr/>
        </p:nvSpPr>
        <p:spPr>
          <a:xfrm>
            <a:off x="1188172" y="3666265"/>
            <a:ext cx="7327178"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Key Characteristics of RowPress</a:t>
            </a:r>
            <a:endParaRPr lang="en-CH" sz="2800" b="1">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4D0C2477-7BF3-9E09-B9E0-DD5C66881860}"/>
              </a:ext>
            </a:extLst>
          </p:cNvPr>
          <p:cNvSpPr/>
          <p:nvPr/>
        </p:nvSpPr>
        <p:spPr>
          <a:xfrm>
            <a:off x="377806" y="4376795"/>
            <a:ext cx="8137544" cy="558496"/>
          </a:xfrm>
          <a:prstGeom prst="rect">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Real-System Demonstration</a:t>
            </a:r>
            <a:endParaRPr lang="en-CH" sz="2800" b="1" dirty="0">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3B059BF1-5291-EE3E-A805-AF7C190BDE44}"/>
              </a:ext>
            </a:extLst>
          </p:cNvPr>
          <p:cNvSpPr/>
          <p:nvPr/>
        </p:nvSpPr>
        <p:spPr>
          <a:xfrm>
            <a:off x="377806" y="5076740"/>
            <a:ext cx="8137544" cy="558496"/>
          </a:xfrm>
          <a:prstGeom prst="rect">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Mitigating RowPress</a:t>
            </a:r>
            <a:endParaRPr lang="en-CH" sz="2800" b="1" dirty="0">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0ADDFA1C-0C41-8D95-2E4A-0E80F665783D}"/>
              </a:ext>
            </a:extLst>
          </p:cNvPr>
          <p:cNvSpPr/>
          <p:nvPr/>
        </p:nvSpPr>
        <p:spPr>
          <a:xfrm>
            <a:off x="377806" y="5797855"/>
            <a:ext cx="8137544" cy="558496"/>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Conclusion</a:t>
            </a:r>
            <a:endParaRPr lang="en-CH"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6111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dirty="0"/>
              <a:t>Conclusion</a:t>
            </a:r>
            <a:endParaRPr lang="en-CH" dirty="0"/>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38</a:t>
            </a:fld>
            <a:endParaRPr lang="en-CH"/>
          </a:p>
        </p:txBody>
      </p:sp>
      <p:sp>
        <p:nvSpPr>
          <p:cNvPr id="3" name="Content Placeholder 2">
            <a:extLst>
              <a:ext uri="{FF2B5EF4-FFF2-40B4-BE49-F238E27FC236}">
                <a16:creationId xmlns:a16="http://schemas.microsoft.com/office/drawing/2014/main" id="{D82DAA74-29A5-A3B3-2BAA-7F7669A9D592}"/>
              </a:ext>
            </a:extLst>
          </p:cNvPr>
          <p:cNvSpPr>
            <a:spLocks noGrp="1"/>
          </p:cNvSpPr>
          <p:nvPr>
            <p:ph idx="1"/>
          </p:nvPr>
        </p:nvSpPr>
        <p:spPr>
          <a:xfrm>
            <a:off x="161802" y="855618"/>
            <a:ext cx="8863692" cy="5613347"/>
          </a:xfrm>
        </p:spPr>
        <p:txBody>
          <a:bodyPr vert="horz" lIns="91440" tIns="45720" rIns="91440" bIns="45720" rtlCol="0" anchor="t">
            <a:noAutofit/>
          </a:bodyPr>
          <a:lstStyle/>
          <a:p>
            <a:pPr marL="0" indent="0">
              <a:spcBef>
                <a:spcPts val="600"/>
              </a:spcBef>
              <a:spcAft>
                <a:spcPts val="600"/>
              </a:spcAft>
              <a:buNone/>
            </a:pPr>
            <a:r>
              <a:rPr lang="en-GB" dirty="0">
                <a:latin typeface="Cambria"/>
                <a:ea typeface="Cambria"/>
              </a:rPr>
              <a:t>We demonstrate and </a:t>
            </a:r>
            <a:r>
              <a:rPr lang="en-GB" dirty="0" err="1">
                <a:latin typeface="Cambria"/>
                <a:ea typeface="Cambria"/>
              </a:rPr>
              <a:t>analyze</a:t>
            </a:r>
            <a:r>
              <a:rPr lang="en-GB" dirty="0">
                <a:latin typeface="Cambria"/>
                <a:ea typeface="Cambria"/>
              </a:rPr>
              <a:t> </a:t>
            </a:r>
            <a:r>
              <a:rPr lang="en-GB" b="1" dirty="0">
                <a:solidFill>
                  <a:srgbClr val="C00000"/>
                </a:solidFill>
                <a:latin typeface="Cambria"/>
                <a:ea typeface="Cambria"/>
              </a:rPr>
              <a:t>RowPress,</a:t>
            </a:r>
            <a:r>
              <a:rPr lang="en-GB" dirty="0">
                <a:latin typeface="Cambria"/>
                <a:ea typeface="Cambria"/>
              </a:rPr>
              <a:t> </a:t>
            </a:r>
            <a:r>
              <a:rPr lang="en-GB" b="1" dirty="0">
                <a:solidFill>
                  <a:srgbClr val="C00000"/>
                </a:solidFill>
                <a:latin typeface="Cambria"/>
                <a:ea typeface="Cambria"/>
              </a:rPr>
              <a:t>a widespread</a:t>
            </a:r>
            <a:br>
              <a:rPr lang="en-GB" b="1" dirty="0"/>
            </a:br>
            <a:r>
              <a:rPr lang="en-GB" b="1" dirty="0">
                <a:solidFill>
                  <a:srgbClr val="C00000"/>
                </a:solidFill>
                <a:latin typeface="Cambria"/>
                <a:ea typeface="Cambria"/>
              </a:rPr>
              <a:t>read disturbance phenomenon</a:t>
            </a:r>
            <a:r>
              <a:rPr lang="en-GB" dirty="0">
                <a:latin typeface="Cambria"/>
                <a:ea typeface="Cambria"/>
              </a:rPr>
              <a:t> that causes bitflips </a:t>
            </a:r>
            <a:br>
              <a:rPr lang="en-GB" dirty="0"/>
            </a:br>
            <a:r>
              <a:rPr lang="en-GB" dirty="0">
                <a:latin typeface="Cambria"/>
                <a:ea typeface="Cambria"/>
              </a:rPr>
              <a:t>in real DRAM chips</a:t>
            </a:r>
          </a:p>
          <a:p>
            <a:pPr marL="0" indent="0">
              <a:spcBef>
                <a:spcPts val="600"/>
              </a:spcBef>
              <a:spcAft>
                <a:spcPts val="600"/>
              </a:spcAft>
              <a:buNone/>
            </a:pPr>
            <a:endParaRPr lang="en-US" sz="100" dirty="0"/>
          </a:p>
          <a:p>
            <a:pPr marL="0" indent="0">
              <a:lnSpc>
                <a:spcPct val="100000"/>
              </a:lnSpc>
              <a:spcBef>
                <a:spcPts val="1200"/>
              </a:spcBef>
              <a:buNone/>
            </a:pPr>
            <a:r>
              <a:rPr lang="en-GB" dirty="0">
                <a:latin typeface="Cambria"/>
                <a:ea typeface="Cambria"/>
              </a:rPr>
              <a:t>We </a:t>
            </a:r>
            <a:r>
              <a:rPr lang="en-GB" b="1" dirty="0">
                <a:solidFill>
                  <a:srgbClr val="4472C4"/>
                </a:solidFill>
                <a:latin typeface="Cambria"/>
                <a:ea typeface="Cambria"/>
              </a:rPr>
              <a:t>characterize RowPress </a:t>
            </a:r>
            <a:r>
              <a:rPr lang="en-GB" dirty="0">
                <a:latin typeface="Cambria"/>
                <a:ea typeface="Cambria"/>
              </a:rPr>
              <a:t>on 164 DDR4 chips </a:t>
            </a:r>
            <a:br>
              <a:rPr lang="en-GB" dirty="0">
                <a:latin typeface="Cambria"/>
                <a:ea typeface="Cambria"/>
              </a:rPr>
            </a:br>
            <a:r>
              <a:rPr lang="en-GB" dirty="0">
                <a:latin typeface="Cambria"/>
                <a:ea typeface="Cambria"/>
              </a:rPr>
              <a:t>from all 3 major DRAM manufacturers</a:t>
            </a:r>
          </a:p>
          <a:p>
            <a:pPr>
              <a:lnSpc>
                <a:spcPct val="100000"/>
              </a:lnSpc>
              <a:spcBef>
                <a:spcPts val="0"/>
              </a:spcBef>
            </a:pPr>
            <a:r>
              <a:rPr lang="en-US" sz="2000" dirty="0">
                <a:latin typeface="Cambria"/>
                <a:ea typeface="Cambria"/>
              </a:rPr>
              <a:t>RowPress greatly </a:t>
            </a:r>
            <a:r>
              <a:rPr lang="en-US" sz="2000" dirty="0">
                <a:solidFill>
                  <a:srgbClr val="4472C4"/>
                </a:solidFill>
                <a:latin typeface="Cambria"/>
                <a:ea typeface="Cambria"/>
              </a:rPr>
              <a:t>amplifies read disturbance</a:t>
            </a:r>
            <a:r>
              <a:rPr lang="en-US" sz="2000" dirty="0">
                <a:latin typeface="Cambria"/>
                <a:ea typeface="Cambria"/>
              </a:rPr>
              <a:t>: minimum activation count</a:t>
            </a:r>
            <a:br>
              <a:rPr lang="en-US" sz="2000" dirty="0">
                <a:latin typeface="Cambria"/>
                <a:ea typeface="Cambria"/>
              </a:rPr>
            </a:br>
            <a:r>
              <a:rPr lang="en-US" sz="2000" dirty="0">
                <a:solidFill>
                  <a:srgbClr val="4472C4"/>
                </a:solidFill>
                <a:latin typeface="Cambria"/>
                <a:ea typeface="Cambria"/>
              </a:rPr>
              <a:t>reduces by 1-2 orders of magnitude</a:t>
            </a:r>
            <a:r>
              <a:rPr lang="en-US" sz="2000" dirty="0">
                <a:latin typeface="Cambria"/>
                <a:ea typeface="Cambria"/>
              </a:rPr>
              <a:t> </a:t>
            </a:r>
          </a:p>
          <a:p>
            <a:pPr>
              <a:lnSpc>
                <a:spcPct val="100000"/>
              </a:lnSpc>
              <a:spcBef>
                <a:spcPts val="0"/>
              </a:spcBef>
            </a:pPr>
            <a:r>
              <a:rPr lang="en-US" sz="2000" dirty="0">
                <a:latin typeface="Cambria"/>
                <a:ea typeface="Cambria"/>
              </a:rPr>
              <a:t>RowPress h</a:t>
            </a:r>
            <a:r>
              <a:rPr lang="en-GB" sz="2000" dirty="0">
                <a:latin typeface="Cambria"/>
                <a:ea typeface="Cambria"/>
              </a:rPr>
              <a:t>as a </a:t>
            </a:r>
            <a:r>
              <a:rPr lang="en-GB" sz="2000" dirty="0">
                <a:solidFill>
                  <a:srgbClr val="4472C4"/>
                </a:solidFill>
                <a:latin typeface="Cambria"/>
                <a:ea typeface="Cambria"/>
              </a:rPr>
              <a:t>different mechanism </a:t>
            </a:r>
            <a:r>
              <a:rPr lang="en-GB" sz="2000" dirty="0">
                <a:latin typeface="Cambria"/>
                <a:ea typeface="Cambria"/>
              </a:rPr>
              <a:t>from </a:t>
            </a:r>
            <a:r>
              <a:rPr lang="en-GB" sz="2000" dirty="0" err="1">
                <a:latin typeface="Cambria"/>
                <a:ea typeface="Cambria"/>
              </a:rPr>
              <a:t>RowHammer</a:t>
            </a:r>
            <a:r>
              <a:rPr lang="en-GB" sz="2000" dirty="0">
                <a:latin typeface="Cambria"/>
                <a:ea typeface="Cambria"/>
              </a:rPr>
              <a:t> &amp; retention failures</a:t>
            </a:r>
          </a:p>
          <a:p>
            <a:pPr marL="0" indent="0">
              <a:lnSpc>
                <a:spcPct val="100000"/>
              </a:lnSpc>
              <a:spcBef>
                <a:spcPts val="0"/>
              </a:spcBef>
              <a:buNone/>
            </a:pPr>
            <a:endParaRPr lang="en-GB" sz="1400" dirty="0">
              <a:latin typeface="Cambria"/>
              <a:ea typeface="Cambria"/>
            </a:endParaRPr>
          </a:p>
          <a:p>
            <a:pPr marL="0" indent="0">
              <a:lnSpc>
                <a:spcPct val="100000"/>
              </a:lnSpc>
              <a:spcBef>
                <a:spcPts val="1200"/>
              </a:spcBef>
              <a:buNone/>
            </a:pPr>
            <a:r>
              <a:rPr lang="en-GB" dirty="0">
                <a:latin typeface="Cambria"/>
                <a:ea typeface="Cambria"/>
              </a:rPr>
              <a:t>We</a:t>
            </a:r>
            <a:r>
              <a:rPr lang="en-GB" dirty="0">
                <a:solidFill>
                  <a:srgbClr val="38761D"/>
                </a:solidFill>
                <a:latin typeface="Cambria"/>
                <a:ea typeface="Cambria"/>
              </a:rPr>
              <a:t> </a:t>
            </a:r>
            <a:r>
              <a:rPr lang="en-GB" b="1" dirty="0">
                <a:solidFill>
                  <a:srgbClr val="7030A0"/>
                </a:solidFill>
                <a:latin typeface="Cambria"/>
                <a:ea typeface="Cambria"/>
              </a:rPr>
              <a:t>demonstrate RowPress</a:t>
            </a:r>
            <a:r>
              <a:rPr lang="en-GB" b="1" dirty="0">
                <a:solidFill>
                  <a:srgbClr val="38761D"/>
                </a:solidFill>
                <a:latin typeface="Cambria"/>
                <a:ea typeface="Cambria"/>
              </a:rPr>
              <a:t> </a:t>
            </a:r>
            <a:r>
              <a:rPr lang="en-GB" dirty="0">
                <a:latin typeface="Cambria"/>
                <a:ea typeface="Cambria"/>
              </a:rPr>
              <a:t>using</a:t>
            </a:r>
            <a:r>
              <a:rPr lang="en-GB" dirty="0">
                <a:solidFill>
                  <a:srgbClr val="38761D"/>
                </a:solidFill>
                <a:latin typeface="Cambria"/>
                <a:ea typeface="Cambria"/>
              </a:rPr>
              <a:t> </a:t>
            </a:r>
            <a:r>
              <a:rPr lang="en-GB" b="1" dirty="0">
                <a:solidFill>
                  <a:srgbClr val="7030A0"/>
                </a:solidFill>
                <a:latin typeface="Cambria"/>
                <a:ea typeface="Cambria"/>
              </a:rPr>
              <a:t>a user-level program</a:t>
            </a:r>
          </a:p>
          <a:p>
            <a:pPr>
              <a:lnSpc>
                <a:spcPct val="100000"/>
              </a:lnSpc>
              <a:spcBef>
                <a:spcPts val="0"/>
              </a:spcBef>
            </a:pPr>
            <a:r>
              <a:rPr lang="en-GB" sz="2000" dirty="0">
                <a:latin typeface="Cambria"/>
                <a:ea typeface="Cambria"/>
              </a:rPr>
              <a:t>Induces bitflips when </a:t>
            </a:r>
            <a:r>
              <a:rPr lang="en-GB" sz="2000" dirty="0" err="1">
                <a:latin typeface="Cambria"/>
                <a:ea typeface="Cambria"/>
              </a:rPr>
              <a:t>RowHammer</a:t>
            </a:r>
            <a:r>
              <a:rPr lang="en-GB" sz="2000" dirty="0">
                <a:latin typeface="Cambria"/>
                <a:ea typeface="Cambria"/>
              </a:rPr>
              <a:t> cannot</a:t>
            </a:r>
          </a:p>
          <a:p>
            <a:pPr marL="0" indent="0">
              <a:lnSpc>
                <a:spcPct val="100000"/>
              </a:lnSpc>
              <a:spcBef>
                <a:spcPts val="0"/>
              </a:spcBef>
              <a:buNone/>
            </a:pPr>
            <a:endParaRPr lang="en-GB" sz="1800" dirty="0">
              <a:latin typeface="Cambria"/>
              <a:ea typeface="Cambria"/>
            </a:endParaRPr>
          </a:p>
          <a:p>
            <a:pPr marL="0" indent="0">
              <a:lnSpc>
                <a:spcPct val="100000"/>
              </a:lnSpc>
              <a:spcBef>
                <a:spcPts val="1200"/>
              </a:spcBef>
              <a:buNone/>
            </a:pPr>
            <a:r>
              <a:rPr lang="en-GB" dirty="0">
                <a:latin typeface="Cambria"/>
                <a:ea typeface="Cambria"/>
              </a:rPr>
              <a:t>We provide </a:t>
            </a:r>
            <a:r>
              <a:rPr lang="en-GB" b="1" dirty="0">
                <a:solidFill>
                  <a:srgbClr val="17A928"/>
                </a:solidFill>
                <a:latin typeface="Cambria"/>
                <a:ea typeface="Cambria"/>
              </a:rPr>
              <a:t>effective solutions</a:t>
            </a:r>
            <a:r>
              <a:rPr lang="en-GB" dirty="0">
                <a:latin typeface="Cambria"/>
                <a:ea typeface="Cambria"/>
              </a:rPr>
              <a:t> to RowPress</a:t>
            </a:r>
          </a:p>
          <a:p>
            <a:pPr>
              <a:lnSpc>
                <a:spcPct val="100000"/>
              </a:lnSpc>
              <a:spcBef>
                <a:spcPts val="0"/>
              </a:spcBef>
            </a:pPr>
            <a:r>
              <a:rPr lang="en-GB" sz="2000" dirty="0">
                <a:latin typeface="Cambria"/>
                <a:ea typeface="Cambria"/>
              </a:rPr>
              <a:t>Low additional performance overhead</a:t>
            </a:r>
            <a:endParaRPr lang="en-CH" sz="2000" dirty="0">
              <a:latin typeface="Cambria"/>
              <a:ea typeface="Cambria"/>
            </a:endParaRPr>
          </a:p>
        </p:txBody>
      </p:sp>
    </p:spTree>
    <p:extLst>
      <p:ext uri="{BB962C8B-B14F-4D97-AF65-F5344CB8AC3E}">
        <p14:creationId xmlns:p14="http://schemas.microsoft.com/office/powerpoint/2010/main" val="286630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dirty="0">
                <a:latin typeface="Cambria"/>
                <a:ea typeface="Cambria"/>
              </a:rPr>
              <a:t>More Results &amp; Source Code </a:t>
            </a:r>
            <a:endParaRPr lang="en-CH" dirty="0"/>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39</a:t>
            </a:fld>
            <a:endParaRPr lang="en-CH"/>
          </a:p>
        </p:txBody>
      </p:sp>
      <p:sp>
        <p:nvSpPr>
          <p:cNvPr id="3" name="Content Placeholder 2">
            <a:extLst>
              <a:ext uri="{FF2B5EF4-FFF2-40B4-BE49-F238E27FC236}">
                <a16:creationId xmlns:a16="http://schemas.microsoft.com/office/drawing/2014/main" id="{D82DAA74-29A5-A3B3-2BAA-7F7669A9D592}"/>
              </a:ext>
            </a:extLst>
          </p:cNvPr>
          <p:cNvSpPr>
            <a:spLocks noGrp="1"/>
          </p:cNvSpPr>
          <p:nvPr>
            <p:ph idx="1"/>
          </p:nvPr>
        </p:nvSpPr>
        <p:spPr>
          <a:xfrm>
            <a:off x="173248" y="811312"/>
            <a:ext cx="8863692" cy="5613347"/>
          </a:xfrm>
        </p:spPr>
        <p:txBody>
          <a:bodyPr vert="horz" lIns="91440" tIns="45720" rIns="91440" bIns="45720" rtlCol="0" anchor="t">
            <a:normAutofit/>
          </a:bodyPr>
          <a:lstStyle/>
          <a:p>
            <a:pPr marL="0" indent="0">
              <a:spcAft>
                <a:spcPts val="600"/>
              </a:spcAft>
              <a:buNone/>
            </a:pPr>
            <a:r>
              <a:rPr lang="en-GB" sz="3200" b="1" dirty="0">
                <a:latin typeface="Cambria"/>
                <a:ea typeface="Cambria"/>
              </a:rPr>
              <a:t>Many more results &amp; analyses in the paper</a:t>
            </a:r>
          </a:p>
          <a:p>
            <a:pPr>
              <a:spcBef>
                <a:spcPts val="600"/>
              </a:spcBef>
              <a:spcAft>
                <a:spcPts val="600"/>
              </a:spcAft>
              <a:buFont typeface="Wingdings" panose="05000000000000000000" pitchFamily="2" charset="2"/>
              <a:buChar char="Ø"/>
            </a:pPr>
            <a:r>
              <a:rPr lang="en-GB" sz="2800" dirty="0">
                <a:latin typeface="Cambria"/>
                <a:ea typeface="Cambria"/>
              </a:rPr>
              <a:t> </a:t>
            </a:r>
            <a:r>
              <a:rPr lang="en-GB" sz="2800" dirty="0">
                <a:solidFill>
                  <a:srgbClr val="C00000"/>
                </a:solidFill>
                <a:latin typeface="Cambria"/>
                <a:ea typeface="Cambria"/>
              </a:rPr>
              <a:t>6 major takeaways</a:t>
            </a:r>
          </a:p>
          <a:p>
            <a:pPr>
              <a:spcAft>
                <a:spcPts val="600"/>
              </a:spcAft>
              <a:buFont typeface="Wingdings" panose="05000000000000000000" pitchFamily="2" charset="2"/>
              <a:buChar char="Ø"/>
            </a:pPr>
            <a:r>
              <a:rPr lang="en-GB" sz="2800" dirty="0">
                <a:latin typeface="Cambria"/>
                <a:ea typeface="Cambria"/>
              </a:rPr>
              <a:t> </a:t>
            </a:r>
            <a:r>
              <a:rPr lang="en-GB" sz="2800" dirty="0">
                <a:solidFill>
                  <a:srgbClr val="0070C0"/>
                </a:solidFill>
                <a:latin typeface="Cambria"/>
                <a:ea typeface="Cambria"/>
              </a:rPr>
              <a:t>19 major empirical observations</a:t>
            </a:r>
          </a:p>
          <a:p>
            <a:pPr>
              <a:spcAft>
                <a:spcPts val="600"/>
              </a:spcAft>
              <a:buFont typeface="Wingdings" panose="05000000000000000000" pitchFamily="2" charset="2"/>
              <a:buChar char="Ø"/>
            </a:pPr>
            <a:r>
              <a:rPr lang="en-GB" sz="2800" dirty="0">
                <a:latin typeface="Cambria"/>
                <a:ea typeface="Cambria"/>
              </a:rPr>
              <a:t> </a:t>
            </a:r>
            <a:r>
              <a:rPr lang="en-GB" sz="2800" dirty="0">
                <a:solidFill>
                  <a:srgbClr val="00B050"/>
                </a:solidFill>
                <a:latin typeface="Cambria"/>
                <a:ea typeface="Cambria"/>
              </a:rPr>
              <a:t>3 more potential mitigations</a:t>
            </a:r>
          </a:p>
          <a:p>
            <a:pPr marL="0" indent="0">
              <a:spcBef>
                <a:spcPts val="3600"/>
              </a:spcBef>
              <a:spcAft>
                <a:spcPts val="600"/>
              </a:spcAft>
              <a:buNone/>
            </a:pPr>
            <a:r>
              <a:rPr lang="en-GB" sz="3200" b="1" dirty="0">
                <a:solidFill>
                  <a:srgbClr val="000000"/>
                </a:solidFill>
              </a:rPr>
              <a:t>Fully open source and artifact evaluated</a:t>
            </a:r>
            <a:endParaRPr lang="en-US" sz="3200" dirty="0">
              <a:solidFill>
                <a:srgbClr val="000000"/>
              </a:solidFill>
            </a:endParaRPr>
          </a:p>
          <a:p>
            <a:pPr>
              <a:spcBef>
                <a:spcPts val="600"/>
              </a:spcBef>
              <a:spcAft>
                <a:spcPts val="1200"/>
              </a:spcAft>
              <a:buFont typeface="Wingdings,Sans-Serif"/>
              <a:buChar char="Ø"/>
            </a:pPr>
            <a:r>
              <a:rPr lang="en-GB" sz="2800" b="1" dirty="0">
                <a:solidFill>
                  <a:srgbClr val="000000"/>
                </a:solidFill>
                <a:latin typeface="Arial"/>
                <a:cs typeface="Arial"/>
              </a:rPr>
              <a:t> </a:t>
            </a:r>
            <a:r>
              <a:rPr lang="en-GB" sz="2800" u="sng" dirty="0">
                <a:solidFill>
                  <a:srgbClr val="0070C0"/>
                </a:solidFill>
                <a:cs typeface="Arial"/>
                <a:hlinkClick r:id="rId3"/>
              </a:rPr>
              <a:t>https://github.com/CMU-SAFARI/RowPress</a:t>
            </a:r>
            <a:endParaRPr lang="en-US" sz="2800" dirty="0">
              <a:solidFill>
                <a:srgbClr val="0070C0"/>
              </a:solidFill>
              <a:cs typeface="Arial"/>
            </a:endParaRPr>
          </a:p>
          <a:p>
            <a:pPr marL="457200" lvl="1" indent="0">
              <a:spcAft>
                <a:spcPts val="600"/>
              </a:spcAft>
              <a:buNone/>
            </a:pPr>
            <a:endParaRPr lang="en-GB" dirty="0">
              <a:solidFill>
                <a:srgbClr val="000000"/>
              </a:solidFill>
            </a:endParaRPr>
          </a:p>
          <a:p>
            <a:pPr marL="457200" lvl="1" indent="0">
              <a:spcAft>
                <a:spcPts val="600"/>
              </a:spcAft>
              <a:buNone/>
            </a:pPr>
            <a:endParaRPr lang="en-GB" dirty="0">
              <a:solidFill>
                <a:srgbClr val="000000"/>
              </a:solidFill>
            </a:endParaRPr>
          </a:p>
          <a:p>
            <a:pPr marL="457200" lvl="1" indent="0">
              <a:spcAft>
                <a:spcPts val="600"/>
              </a:spcAft>
              <a:buNone/>
            </a:pPr>
            <a:endParaRPr lang="en-GB" dirty="0">
              <a:solidFill>
                <a:srgbClr val="000000"/>
              </a:solidFill>
            </a:endParaRPr>
          </a:p>
          <a:p>
            <a:pPr marL="0" indent="0">
              <a:spcAft>
                <a:spcPts val="600"/>
              </a:spcAft>
              <a:buNone/>
            </a:pPr>
            <a:endParaRPr lang="en-GB" dirty="0">
              <a:solidFill>
                <a:srgbClr val="000000"/>
              </a:solidFill>
            </a:endParaRPr>
          </a:p>
          <a:p>
            <a:pPr marL="0" indent="0">
              <a:spcAft>
                <a:spcPts val="600"/>
              </a:spcAft>
              <a:buFont typeface="Wingdings" panose="05000000000000000000" pitchFamily="2" charset="2"/>
              <a:buNone/>
            </a:pPr>
            <a:endParaRPr lang="en-GB" sz="2800" dirty="0">
              <a:solidFill>
                <a:srgbClr val="00B050"/>
              </a:solidFill>
            </a:endParaRPr>
          </a:p>
        </p:txBody>
      </p:sp>
      <p:grpSp>
        <p:nvGrpSpPr>
          <p:cNvPr id="33" name="Group 32">
            <a:extLst>
              <a:ext uri="{FF2B5EF4-FFF2-40B4-BE49-F238E27FC236}">
                <a16:creationId xmlns:a16="http://schemas.microsoft.com/office/drawing/2014/main" id="{99D8570D-E60D-89BE-F8FC-E878CC626883}"/>
              </a:ext>
            </a:extLst>
          </p:cNvPr>
          <p:cNvGrpSpPr/>
          <p:nvPr/>
        </p:nvGrpSpPr>
        <p:grpSpPr>
          <a:xfrm>
            <a:off x="2639898" y="4861649"/>
            <a:ext cx="3869547" cy="1116528"/>
            <a:chOff x="5255765" y="134814"/>
            <a:chExt cx="3683742" cy="1065126"/>
          </a:xfrm>
        </p:grpSpPr>
        <p:pic>
          <p:nvPicPr>
            <p:cNvPr id="30" name="Picture 29">
              <a:extLst>
                <a:ext uri="{FF2B5EF4-FFF2-40B4-BE49-F238E27FC236}">
                  <a16:creationId xmlns:a16="http://schemas.microsoft.com/office/drawing/2014/main" id="{C11470FA-F238-3A98-654E-1A9826BB7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2749" y="134815"/>
              <a:ext cx="1070796" cy="106512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B62DFC5D-BE5C-1B16-1703-B5646CC244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5765" y="134815"/>
              <a:ext cx="1063846" cy="105821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64831D1E-BA06-3E3A-DDE3-3AE2716BDD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5661" y="134814"/>
              <a:ext cx="1063846" cy="105821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60700721-CFF8-764A-C71C-EC391758605B}"/>
              </a:ext>
            </a:extLst>
          </p:cNvPr>
          <p:cNvPicPr>
            <a:picLocks noChangeAspect="1"/>
          </p:cNvPicPr>
          <p:nvPr/>
        </p:nvPicPr>
        <p:blipFill>
          <a:blip r:embed="rId7"/>
          <a:stretch>
            <a:fillRect/>
          </a:stretch>
        </p:blipFill>
        <p:spPr>
          <a:xfrm>
            <a:off x="6509445" y="1456100"/>
            <a:ext cx="1756133" cy="1750014"/>
          </a:xfrm>
          <a:prstGeom prst="rect">
            <a:avLst/>
          </a:prstGeom>
        </p:spPr>
      </p:pic>
    </p:spTree>
    <p:extLst>
      <p:ext uri="{BB962C8B-B14F-4D97-AF65-F5344CB8AC3E}">
        <p14:creationId xmlns:p14="http://schemas.microsoft.com/office/powerpoint/2010/main" val="194493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a:t>DRAM Organization</a:t>
            </a:r>
            <a:endParaRPr lang="en-CH"/>
          </a:p>
        </p:txBody>
      </p:sp>
      <p:sp>
        <p:nvSpPr>
          <p:cNvPr id="3" name="Content Placeholder 2">
            <a:extLst>
              <a:ext uri="{FF2B5EF4-FFF2-40B4-BE49-F238E27FC236}">
                <a16:creationId xmlns:a16="http://schemas.microsoft.com/office/drawing/2014/main" id="{655CB905-6582-01AE-7C91-BAC3E15126A7}"/>
              </a:ext>
            </a:extLst>
          </p:cNvPr>
          <p:cNvSpPr>
            <a:spLocks noGrp="1"/>
          </p:cNvSpPr>
          <p:nvPr>
            <p:ph idx="1"/>
          </p:nvPr>
        </p:nvSpPr>
        <p:spPr>
          <a:xfrm>
            <a:off x="121970" y="926274"/>
            <a:ext cx="8863692" cy="5427025"/>
          </a:xfrm>
        </p:spPr>
        <p:txBody>
          <a:bodyPr>
            <a:normAutofit/>
          </a:bodyPr>
          <a:lstStyle/>
          <a:p>
            <a:pPr marL="0" indent="0">
              <a:buNone/>
            </a:pPr>
            <a:r>
              <a:rPr lang="en-GB" sz="2800"/>
              <a:t>DRAM is the prevalent technology for main memory</a:t>
            </a:r>
          </a:p>
          <a:p>
            <a:r>
              <a:rPr lang="en-GB"/>
              <a:t>A </a:t>
            </a:r>
            <a:r>
              <a:rPr lang="en-GB" b="1"/>
              <a:t>DRAM cell</a:t>
            </a:r>
            <a:r>
              <a:rPr lang="en-GB"/>
              <a:t> stores 1 bit of information in a </a:t>
            </a:r>
            <a:r>
              <a:rPr lang="en-GB" b="1"/>
              <a:t>leaky</a:t>
            </a:r>
            <a:r>
              <a:rPr lang="en-GB"/>
              <a:t> capacitor</a:t>
            </a:r>
          </a:p>
          <a:p>
            <a:r>
              <a:rPr lang="en-GB"/>
              <a:t>DRAM cells are organized into </a:t>
            </a:r>
            <a:r>
              <a:rPr lang="en-GB" b="1"/>
              <a:t>DRAM rows</a:t>
            </a:r>
            <a:endParaRPr lang="en-GB"/>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4</a:t>
            </a:fld>
            <a:endParaRPr lang="en-CH"/>
          </a:p>
        </p:txBody>
      </p:sp>
      <p:grpSp>
        <p:nvGrpSpPr>
          <p:cNvPr id="4" name="Group 3">
            <a:extLst>
              <a:ext uri="{FF2B5EF4-FFF2-40B4-BE49-F238E27FC236}">
                <a16:creationId xmlns:a16="http://schemas.microsoft.com/office/drawing/2014/main" id="{5B56386B-F9D0-F437-C693-7951B2CEF02C}"/>
              </a:ext>
            </a:extLst>
          </p:cNvPr>
          <p:cNvGrpSpPr/>
          <p:nvPr/>
        </p:nvGrpSpPr>
        <p:grpSpPr>
          <a:xfrm>
            <a:off x="2270824" y="2527856"/>
            <a:ext cx="5905675" cy="3199400"/>
            <a:chOff x="2270824" y="2308838"/>
            <a:chExt cx="5905675" cy="3199400"/>
          </a:xfrm>
        </p:grpSpPr>
        <p:grpSp>
          <p:nvGrpSpPr>
            <p:cNvPr id="5" name="Group 4">
              <a:extLst>
                <a:ext uri="{FF2B5EF4-FFF2-40B4-BE49-F238E27FC236}">
                  <a16:creationId xmlns:a16="http://schemas.microsoft.com/office/drawing/2014/main" id="{7158F888-0653-CDD8-277B-93AC17FD98A9}"/>
                </a:ext>
              </a:extLst>
            </p:cNvPr>
            <p:cNvGrpSpPr/>
            <p:nvPr/>
          </p:nvGrpSpPr>
          <p:grpSpPr>
            <a:xfrm>
              <a:off x="3671862" y="2308838"/>
              <a:ext cx="4504637" cy="3199400"/>
              <a:chOff x="3671862" y="2308838"/>
              <a:chExt cx="4504637" cy="3199400"/>
            </a:xfrm>
          </p:grpSpPr>
          <p:cxnSp>
            <p:nvCxnSpPr>
              <p:cNvPr id="10" name="Google Shape;97;p18">
                <a:extLst>
                  <a:ext uri="{FF2B5EF4-FFF2-40B4-BE49-F238E27FC236}">
                    <a16:creationId xmlns:a16="http://schemas.microsoft.com/office/drawing/2014/main" id="{70BEBB62-931F-D0E0-1A58-BEA5BEBD6538}"/>
                  </a:ext>
                </a:extLst>
              </p:cNvPr>
              <p:cNvCxnSpPr/>
              <p:nvPr/>
            </p:nvCxnSpPr>
            <p:spPr>
              <a:xfrm>
                <a:off x="4747499" y="3090488"/>
                <a:ext cx="3429000" cy="0"/>
              </a:xfrm>
              <a:prstGeom prst="straightConnector1">
                <a:avLst/>
              </a:prstGeom>
              <a:noFill/>
              <a:ln w="76200" cap="flat" cmpd="sng">
                <a:solidFill>
                  <a:srgbClr val="CC0000"/>
                </a:solidFill>
                <a:prstDash val="solid"/>
                <a:round/>
                <a:headEnd type="none" w="med" len="med"/>
                <a:tailEnd type="none" w="med" len="med"/>
              </a:ln>
            </p:spPr>
          </p:cxnSp>
          <p:sp>
            <p:nvSpPr>
              <p:cNvPr id="14" name="Google Shape;101;p18">
                <a:extLst>
                  <a:ext uri="{FF2B5EF4-FFF2-40B4-BE49-F238E27FC236}">
                    <a16:creationId xmlns:a16="http://schemas.microsoft.com/office/drawing/2014/main" id="{AC92605C-E1D8-4EF7-A357-915AC5972208}"/>
                  </a:ext>
                </a:extLst>
              </p:cNvPr>
              <p:cNvSpPr/>
              <p:nvPr/>
            </p:nvSpPr>
            <p:spPr>
              <a:xfrm>
                <a:off x="5014949" y="2778038"/>
                <a:ext cx="2894100" cy="624900"/>
              </a:xfrm>
              <a:prstGeom prst="rect">
                <a:avLst/>
              </a:prstGeom>
              <a:solidFill>
                <a:schemeClr val="lt1"/>
              </a:solidFill>
              <a:ln w="7620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2;p18">
                <a:extLst>
                  <a:ext uri="{FF2B5EF4-FFF2-40B4-BE49-F238E27FC236}">
                    <a16:creationId xmlns:a16="http://schemas.microsoft.com/office/drawing/2014/main" id="{FC092271-E49C-E80F-78EC-06903CD5381D}"/>
                  </a:ext>
                </a:extLst>
              </p:cNvPr>
              <p:cNvSpPr/>
              <p:nvPr/>
            </p:nvSpPr>
            <p:spPr>
              <a:xfrm>
                <a:off x="5135274" y="2816138"/>
                <a:ext cx="548700" cy="548700"/>
              </a:xfrm>
              <a:prstGeom prst="ellipse">
                <a:avLst/>
              </a:prstGeom>
              <a:solidFill>
                <a:schemeClr val="lt2"/>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3;p18">
                <a:extLst>
                  <a:ext uri="{FF2B5EF4-FFF2-40B4-BE49-F238E27FC236}">
                    <a16:creationId xmlns:a16="http://schemas.microsoft.com/office/drawing/2014/main" id="{84F3D5CA-800B-2B84-C945-AFDB6EC8C9B9}"/>
                  </a:ext>
                </a:extLst>
              </p:cNvPr>
              <p:cNvSpPr/>
              <p:nvPr/>
            </p:nvSpPr>
            <p:spPr>
              <a:xfrm>
                <a:off x="5809024" y="2816138"/>
                <a:ext cx="548700" cy="548700"/>
              </a:xfrm>
              <a:prstGeom prst="ellipse">
                <a:avLst/>
              </a:prstGeom>
              <a:solidFill>
                <a:schemeClr val="lt2"/>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4;p18">
                <a:extLst>
                  <a:ext uri="{FF2B5EF4-FFF2-40B4-BE49-F238E27FC236}">
                    <a16:creationId xmlns:a16="http://schemas.microsoft.com/office/drawing/2014/main" id="{6E96A101-0136-4D3F-7E8B-1A3281323B61}"/>
                  </a:ext>
                </a:extLst>
              </p:cNvPr>
              <p:cNvSpPr/>
              <p:nvPr/>
            </p:nvSpPr>
            <p:spPr>
              <a:xfrm>
                <a:off x="7264849" y="2816138"/>
                <a:ext cx="548700" cy="548700"/>
              </a:xfrm>
              <a:prstGeom prst="ellipse">
                <a:avLst/>
              </a:prstGeom>
              <a:solidFill>
                <a:schemeClr val="lt2"/>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5;p18">
                <a:extLst>
                  <a:ext uri="{FF2B5EF4-FFF2-40B4-BE49-F238E27FC236}">
                    <a16:creationId xmlns:a16="http://schemas.microsoft.com/office/drawing/2014/main" id="{A24754BA-2BBC-E876-6311-0404A23F671E}"/>
                  </a:ext>
                </a:extLst>
              </p:cNvPr>
              <p:cNvSpPr txBox="1"/>
              <p:nvPr/>
            </p:nvSpPr>
            <p:spPr>
              <a:xfrm>
                <a:off x="6482774" y="2701838"/>
                <a:ext cx="755400" cy="480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900" b="1"/>
                  <a:t>…</a:t>
                </a:r>
                <a:endParaRPr sz="3900" b="1"/>
              </a:p>
            </p:txBody>
          </p:sp>
          <p:sp>
            <p:nvSpPr>
              <p:cNvPr id="35" name="Google Shape;110;p18">
                <a:extLst>
                  <a:ext uri="{FF2B5EF4-FFF2-40B4-BE49-F238E27FC236}">
                    <a16:creationId xmlns:a16="http://schemas.microsoft.com/office/drawing/2014/main" id="{75D85EA6-BFB8-09BF-7ECE-6251555FBF80}"/>
                  </a:ext>
                </a:extLst>
              </p:cNvPr>
              <p:cNvSpPr txBox="1"/>
              <p:nvPr/>
            </p:nvSpPr>
            <p:spPr>
              <a:xfrm>
                <a:off x="5780949" y="2308838"/>
                <a:ext cx="1350300" cy="4616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solidFill>
                      <a:srgbClr val="1C4587"/>
                    </a:solidFill>
                    <a:ea typeface="Cambria" panose="02040503050406030204" pitchFamily="18" charset="0"/>
                  </a:rPr>
                  <a:t>DRAM Row</a:t>
                </a:r>
                <a:endParaRPr b="1">
                  <a:solidFill>
                    <a:srgbClr val="1C4587"/>
                  </a:solidFill>
                  <a:ea typeface="Cambria" panose="02040503050406030204" pitchFamily="18" charset="0"/>
                </a:endParaRPr>
              </a:p>
            </p:txBody>
          </p:sp>
          <p:sp>
            <p:nvSpPr>
              <p:cNvPr id="46" name="Google Shape;111;p18">
                <a:extLst>
                  <a:ext uri="{FF2B5EF4-FFF2-40B4-BE49-F238E27FC236}">
                    <a16:creationId xmlns:a16="http://schemas.microsoft.com/office/drawing/2014/main" id="{8291B0F7-2473-9809-B8B9-6C8EE6464D91}"/>
                  </a:ext>
                </a:extLst>
              </p:cNvPr>
              <p:cNvSpPr txBox="1"/>
              <p:nvPr/>
            </p:nvSpPr>
            <p:spPr>
              <a:xfrm rot="5400000">
                <a:off x="6280574" y="4226738"/>
                <a:ext cx="755400" cy="706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900" b="1"/>
                  <a:t>…</a:t>
                </a:r>
                <a:endParaRPr sz="3900" b="1"/>
              </a:p>
            </p:txBody>
          </p:sp>
          <p:cxnSp>
            <p:nvCxnSpPr>
              <p:cNvPr id="49" name="Google Shape;112;p18">
                <a:extLst>
                  <a:ext uri="{FF2B5EF4-FFF2-40B4-BE49-F238E27FC236}">
                    <a16:creationId xmlns:a16="http://schemas.microsoft.com/office/drawing/2014/main" id="{7D2B4749-03C0-7162-27F5-F0EF44D4A802}"/>
                  </a:ext>
                </a:extLst>
              </p:cNvPr>
              <p:cNvCxnSpPr/>
              <p:nvPr/>
            </p:nvCxnSpPr>
            <p:spPr>
              <a:xfrm>
                <a:off x="4747499" y="3849738"/>
                <a:ext cx="3429000" cy="0"/>
              </a:xfrm>
              <a:prstGeom prst="straightConnector1">
                <a:avLst/>
              </a:prstGeom>
              <a:noFill/>
              <a:ln w="76200" cap="flat" cmpd="sng">
                <a:solidFill>
                  <a:srgbClr val="CC0000"/>
                </a:solidFill>
                <a:prstDash val="solid"/>
                <a:round/>
                <a:headEnd type="none" w="med" len="med"/>
                <a:tailEnd type="none" w="med" len="med"/>
              </a:ln>
            </p:spPr>
          </p:cxnSp>
          <p:cxnSp>
            <p:nvCxnSpPr>
              <p:cNvPr id="50" name="Google Shape;113;p18">
                <a:extLst>
                  <a:ext uri="{FF2B5EF4-FFF2-40B4-BE49-F238E27FC236}">
                    <a16:creationId xmlns:a16="http://schemas.microsoft.com/office/drawing/2014/main" id="{7B1C7594-DB60-1896-D33A-A9E7FA85C0FF}"/>
                  </a:ext>
                </a:extLst>
              </p:cNvPr>
              <p:cNvCxnSpPr/>
              <p:nvPr/>
            </p:nvCxnSpPr>
            <p:spPr>
              <a:xfrm>
                <a:off x="4747499" y="5195788"/>
                <a:ext cx="3429000" cy="0"/>
              </a:xfrm>
              <a:prstGeom prst="straightConnector1">
                <a:avLst/>
              </a:prstGeom>
              <a:noFill/>
              <a:ln w="76200" cap="flat" cmpd="sng">
                <a:solidFill>
                  <a:srgbClr val="CC0000"/>
                </a:solidFill>
                <a:prstDash val="solid"/>
                <a:round/>
                <a:headEnd type="none" w="med" len="med"/>
                <a:tailEnd type="none" w="med" len="med"/>
              </a:ln>
            </p:spPr>
          </p:cxnSp>
          <p:sp>
            <p:nvSpPr>
              <p:cNvPr id="53" name="Google Shape;114;p18">
                <a:extLst>
                  <a:ext uri="{FF2B5EF4-FFF2-40B4-BE49-F238E27FC236}">
                    <a16:creationId xmlns:a16="http://schemas.microsoft.com/office/drawing/2014/main" id="{0A7B4955-ABC5-6497-C430-3F3D4830E918}"/>
                  </a:ext>
                </a:extLst>
              </p:cNvPr>
              <p:cNvSpPr/>
              <p:nvPr/>
            </p:nvSpPr>
            <p:spPr>
              <a:xfrm>
                <a:off x="5014949" y="3537288"/>
                <a:ext cx="2894100" cy="624900"/>
              </a:xfrm>
              <a:prstGeom prst="rect">
                <a:avLst/>
              </a:prstGeom>
              <a:solidFill>
                <a:schemeClr val="lt1"/>
              </a:solidFill>
              <a:ln w="7620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5;p18">
                <a:extLst>
                  <a:ext uri="{FF2B5EF4-FFF2-40B4-BE49-F238E27FC236}">
                    <a16:creationId xmlns:a16="http://schemas.microsoft.com/office/drawing/2014/main" id="{D30EEC70-385F-4C2D-7F8A-2F8EB86A764E}"/>
                  </a:ext>
                </a:extLst>
              </p:cNvPr>
              <p:cNvSpPr/>
              <p:nvPr/>
            </p:nvSpPr>
            <p:spPr>
              <a:xfrm>
                <a:off x="5014949" y="4883338"/>
                <a:ext cx="2894100" cy="624900"/>
              </a:xfrm>
              <a:prstGeom prst="rect">
                <a:avLst/>
              </a:prstGeom>
              <a:solidFill>
                <a:schemeClr val="lt1"/>
              </a:solidFill>
              <a:ln w="76200" cap="flat" cmpd="sng">
                <a:solidFill>
                  <a:srgbClr val="1C458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6;p18">
                <a:extLst>
                  <a:ext uri="{FF2B5EF4-FFF2-40B4-BE49-F238E27FC236}">
                    <a16:creationId xmlns:a16="http://schemas.microsoft.com/office/drawing/2014/main" id="{9062B5DE-6A4F-40D6-1538-B8536D54C9A1}"/>
                  </a:ext>
                </a:extLst>
              </p:cNvPr>
              <p:cNvSpPr txBox="1"/>
              <p:nvPr/>
            </p:nvSpPr>
            <p:spPr>
              <a:xfrm>
                <a:off x="3671862" y="2841616"/>
                <a:ext cx="13503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CC0000"/>
                    </a:solidFill>
                    <a:ea typeface="Cambria" panose="02040503050406030204" pitchFamily="18" charset="0"/>
                  </a:rPr>
                  <a:t>Wordline</a:t>
                </a:r>
                <a:endParaRPr b="1">
                  <a:solidFill>
                    <a:srgbClr val="CC0000"/>
                  </a:solidFill>
                  <a:ea typeface="Cambria" panose="02040503050406030204" pitchFamily="18" charset="0"/>
                </a:endParaRPr>
              </a:p>
            </p:txBody>
          </p:sp>
        </p:grpSp>
        <p:cxnSp>
          <p:nvCxnSpPr>
            <p:cNvPr id="6" name="Google Shape;109;p18">
              <a:extLst>
                <a:ext uri="{FF2B5EF4-FFF2-40B4-BE49-F238E27FC236}">
                  <a16:creationId xmlns:a16="http://schemas.microsoft.com/office/drawing/2014/main" id="{B01CFD66-1B6C-9700-D574-CBAAFB4BB982}"/>
                </a:ext>
              </a:extLst>
            </p:cNvPr>
            <p:cNvCxnSpPr>
              <a:cxnSpLocks/>
              <a:stCxn id="58" idx="0"/>
              <a:endCxn id="15" idx="0"/>
            </p:cNvCxnSpPr>
            <p:nvPr/>
          </p:nvCxnSpPr>
          <p:spPr>
            <a:xfrm>
              <a:off x="2270824" y="2536751"/>
              <a:ext cx="3138800" cy="279387"/>
            </a:xfrm>
            <a:prstGeom prst="straightConnector1">
              <a:avLst/>
            </a:prstGeom>
            <a:noFill/>
            <a:ln w="76200" cap="flat" cmpd="sng">
              <a:solidFill>
                <a:schemeClr val="dk2"/>
              </a:solidFill>
              <a:prstDash val="solid"/>
              <a:round/>
              <a:headEnd type="none" w="med" len="med"/>
              <a:tailEnd type="none" w="med" len="med"/>
            </a:ln>
          </p:spPr>
        </p:cxnSp>
        <p:cxnSp>
          <p:nvCxnSpPr>
            <p:cNvPr id="8" name="Google Shape;117;p18">
              <a:extLst>
                <a:ext uri="{FF2B5EF4-FFF2-40B4-BE49-F238E27FC236}">
                  <a16:creationId xmlns:a16="http://schemas.microsoft.com/office/drawing/2014/main" id="{3F6BD50D-D399-03CA-D3E7-0E34D722C829}"/>
                </a:ext>
              </a:extLst>
            </p:cNvPr>
            <p:cNvCxnSpPr>
              <a:cxnSpLocks/>
              <a:stCxn id="58" idx="5"/>
              <a:endCxn id="15" idx="4"/>
            </p:cNvCxnSpPr>
            <p:nvPr/>
          </p:nvCxnSpPr>
          <p:spPr>
            <a:xfrm flipV="1">
              <a:off x="3379214" y="3364838"/>
              <a:ext cx="2030410" cy="1847803"/>
            </a:xfrm>
            <a:prstGeom prst="straightConnector1">
              <a:avLst/>
            </a:prstGeom>
            <a:noFill/>
            <a:ln w="76200" cap="flat" cmpd="sng">
              <a:solidFill>
                <a:schemeClr val="dk2"/>
              </a:solidFill>
              <a:prstDash val="solid"/>
              <a:round/>
              <a:headEnd type="none" w="med" len="med"/>
              <a:tailEnd type="none" w="med" len="med"/>
            </a:ln>
          </p:spPr>
        </p:cxnSp>
      </p:grpSp>
      <p:grpSp>
        <p:nvGrpSpPr>
          <p:cNvPr id="57" name="Group 56">
            <a:extLst>
              <a:ext uri="{FF2B5EF4-FFF2-40B4-BE49-F238E27FC236}">
                <a16:creationId xmlns:a16="http://schemas.microsoft.com/office/drawing/2014/main" id="{3D476243-4C7B-0B31-04B2-8EE395E736BA}"/>
              </a:ext>
            </a:extLst>
          </p:cNvPr>
          <p:cNvGrpSpPr/>
          <p:nvPr/>
        </p:nvGrpSpPr>
        <p:grpSpPr>
          <a:xfrm>
            <a:off x="703324" y="2755769"/>
            <a:ext cx="3135000" cy="3135000"/>
            <a:chOff x="703324" y="2536751"/>
            <a:chExt cx="3135000" cy="3135000"/>
          </a:xfrm>
        </p:grpSpPr>
        <p:sp>
          <p:nvSpPr>
            <p:cNvPr id="58" name="Google Shape;108;p18">
              <a:extLst>
                <a:ext uri="{FF2B5EF4-FFF2-40B4-BE49-F238E27FC236}">
                  <a16:creationId xmlns:a16="http://schemas.microsoft.com/office/drawing/2014/main" id="{0F89ABD2-6B17-4F00-977F-9BF6E68A7548}"/>
                </a:ext>
              </a:extLst>
            </p:cNvPr>
            <p:cNvSpPr/>
            <p:nvPr/>
          </p:nvSpPr>
          <p:spPr>
            <a:xfrm>
              <a:off x="703324" y="2536751"/>
              <a:ext cx="3135000" cy="3135000"/>
            </a:xfrm>
            <a:prstGeom prst="ellipse">
              <a:avLst/>
            </a:prstGeom>
            <a:no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 name="Google Shape;107;p18">
              <a:extLst>
                <a:ext uri="{FF2B5EF4-FFF2-40B4-BE49-F238E27FC236}">
                  <a16:creationId xmlns:a16="http://schemas.microsoft.com/office/drawing/2014/main" id="{D3A687BF-1796-0448-F2BC-88668C24DB70}"/>
                </a:ext>
              </a:extLst>
            </p:cNvPr>
            <p:cNvPicPr preferRelativeResize="0"/>
            <p:nvPr/>
          </p:nvPicPr>
          <p:blipFill>
            <a:blip r:embed="rId3">
              <a:alphaModFix/>
            </a:blip>
            <a:stretch>
              <a:fillRect/>
            </a:stretch>
          </p:blipFill>
          <p:spPr>
            <a:xfrm>
              <a:off x="737224" y="2856513"/>
              <a:ext cx="3067200" cy="2495475"/>
            </a:xfrm>
            <a:prstGeom prst="rect">
              <a:avLst/>
            </a:prstGeom>
            <a:noFill/>
            <a:ln>
              <a:noFill/>
            </a:ln>
          </p:spPr>
        </p:pic>
      </p:grpSp>
    </p:spTree>
    <p:extLst>
      <p:ext uri="{BB962C8B-B14F-4D97-AF65-F5344CB8AC3E}">
        <p14:creationId xmlns:p14="http://schemas.microsoft.com/office/powerpoint/2010/main" val="200135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7A7CA-4DD5-C20C-14C2-1CABE4DBBF27}"/>
              </a:ext>
            </a:extLst>
          </p:cNvPr>
          <p:cNvSpPr>
            <a:spLocks noGrp="1"/>
          </p:cNvSpPr>
          <p:nvPr>
            <p:ph type="ctrTitle"/>
          </p:nvPr>
        </p:nvSpPr>
        <p:spPr>
          <a:xfrm>
            <a:off x="739670" y="343026"/>
            <a:ext cx="7772400" cy="3275207"/>
          </a:xfrm>
        </p:spPr>
        <p:txBody>
          <a:bodyPr vert="horz" lIns="91440" tIns="45720" rIns="91440" bIns="45720" rtlCol="0" anchor="ctr">
            <a:normAutofit/>
          </a:bodyPr>
          <a:lstStyle/>
          <a:p>
            <a:pPr>
              <a:lnSpc>
                <a:spcPct val="100000"/>
              </a:lnSpc>
              <a:spcBef>
                <a:spcPts val="1800"/>
              </a:spcBef>
              <a:spcAft>
                <a:spcPts val="900"/>
              </a:spcAft>
            </a:pPr>
            <a:r>
              <a:rPr lang="en-GB" sz="8800" err="1">
                <a:latin typeface="Cambria"/>
                <a:ea typeface="Cambria"/>
              </a:rPr>
              <a:t>RowPress</a:t>
            </a:r>
            <a:br>
              <a:rPr lang="en-GB"/>
            </a:br>
            <a:r>
              <a:rPr lang="en-GB" sz="4400">
                <a:latin typeface="Cambria"/>
                <a:ea typeface="Cambria"/>
              </a:rPr>
              <a:t>Amplifying Read Disturbance </a:t>
            </a:r>
            <a:br>
              <a:rPr lang="en-GB" sz="4400"/>
            </a:br>
            <a:r>
              <a:rPr lang="en-GB" sz="4400">
                <a:latin typeface="Cambria"/>
                <a:ea typeface="Cambria"/>
              </a:rPr>
              <a:t>in Modern DRAM Chips</a:t>
            </a:r>
            <a:endParaRPr lang="en-US">
              <a:latin typeface="Cambria"/>
              <a:ea typeface="Cambria"/>
            </a:endParaRPr>
          </a:p>
        </p:txBody>
      </p:sp>
      <p:sp>
        <p:nvSpPr>
          <p:cNvPr id="3" name="Subtitle 2">
            <a:extLst>
              <a:ext uri="{FF2B5EF4-FFF2-40B4-BE49-F238E27FC236}">
                <a16:creationId xmlns:a16="http://schemas.microsoft.com/office/drawing/2014/main" id="{540C5EC6-0E78-6F66-85FB-CAE9E1C074FC}"/>
              </a:ext>
            </a:extLst>
          </p:cNvPr>
          <p:cNvSpPr>
            <a:spLocks noGrp="1"/>
          </p:cNvSpPr>
          <p:nvPr>
            <p:ph type="subTitle" idx="1"/>
          </p:nvPr>
        </p:nvSpPr>
        <p:spPr>
          <a:xfrm>
            <a:off x="387927" y="3756381"/>
            <a:ext cx="8368146" cy="1571501"/>
          </a:xfrm>
        </p:spPr>
        <p:txBody>
          <a:bodyPr>
            <a:normAutofit fontScale="92500" lnSpcReduction="10000"/>
          </a:bodyPr>
          <a:lstStyle/>
          <a:p>
            <a:pPr marL="0" lvl="0" indent="0" rtl="0">
              <a:lnSpc>
                <a:spcPct val="105000"/>
              </a:lnSpc>
              <a:spcBef>
                <a:spcPts val="0"/>
              </a:spcBef>
              <a:spcAft>
                <a:spcPts val="300"/>
              </a:spcAft>
              <a:buSzPts val="852"/>
              <a:buNone/>
            </a:pPr>
            <a:r>
              <a:rPr lang="en-US" sz="2600" b="1" i="1">
                <a:solidFill>
                  <a:schemeClr val="tx1"/>
                </a:solidFill>
                <a:cs typeface="Roboto Black" panose="02000000000000000000" pitchFamily="2" charset="0"/>
                <a:sym typeface="Roboto"/>
              </a:rPr>
              <a:t>Haocong Luo</a:t>
            </a:r>
            <a:endParaRPr lang="en-US" sz="2600" i="1">
              <a:cs typeface="Roboto"/>
              <a:sym typeface="Roboto"/>
            </a:endParaRPr>
          </a:p>
          <a:p>
            <a:pPr marL="0" lvl="0" indent="0" rtl="0">
              <a:lnSpc>
                <a:spcPct val="105000"/>
              </a:lnSpc>
              <a:spcBef>
                <a:spcPts val="0"/>
              </a:spcBef>
              <a:spcAft>
                <a:spcPts val="300"/>
              </a:spcAft>
              <a:buSzPts val="852"/>
              <a:buNone/>
            </a:pPr>
            <a:r>
              <a:rPr lang="en-US" sz="2400" i="1">
                <a:cs typeface="Roboto"/>
                <a:sym typeface="Roboto"/>
              </a:rPr>
              <a:t>Ataberk Olgun             A. Giray Yağlıkçı        Yahya Can Tuğrul</a:t>
            </a:r>
          </a:p>
          <a:p>
            <a:pPr marL="0" lvl="0" indent="0" rtl="0">
              <a:lnSpc>
                <a:spcPct val="105000"/>
              </a:lnSpc>
              <a:spcBef>
                <a:spcPts val="0"/>
              </a:spcBef>
              <a:spcAft>
                <a:spcPts val="300"/>
              </a:spcAft>
              <a:buSzPts val="852"/>
              <a:buNone/>
            </a:pPr>
            <a:r>
              <a:rPr lang="en-US" sz="2400" i="1">
                <a:cs typeface="Roboto"/>
                <a:sym typeface="Roboto"/>
              </a:rPr>
              <a:t>Steve </a:t>
            </a:r>
            <a:r>
              <a:rPr lang="en-US" sz="2400" i="1" err="1">
                <a:cs typeface="Roboto"/>
                <a:sym typeface="Roboto"/>
              </a:rPr>
              <a:t>Rhyner</a:t>
            </a:r>
            <a:r>
              <a:rPr lang="en-US" sz="2400" i="1">
                <a:cs typeface="Roboto"/>
                <a:sym typeface="Roboto"/>
              </a:rPr>
              <a:t>         </a:t>
            </a:r>
            <a:r>
              <a:rPr lang="en-US" sz="2400" i="1" err="1">
                <a:cs typeface="Roboto"/>
                <a:sym typeface="Roboto"/>
              </a:rPr>
              <a:t>Meryem</a:t>
            </a:r>
            <a:r>
              <a:rPr lang="en-US" sz="2400" i="1">
                <a:cs typeface="Roboto"/>
                <a:sym typeface="Roboto"/>
              </a:rPr>
              <a:t> Banu </a:t>
            </a:r>
            <a:r>
              <a:rPr lang="en-US" sz="2400" i="1" err="1">
                <a:cs typeface="Roboto"/>
                <a:sym typeface="Roboto"/>
              </a:rPr>
              <a:t>Cavlak</a:t>
            </a:r>
            <a:r>
              <a:rPr lang="en-US" sz="2400" i="1">
                <a:cs typeface="Roboto"/>
                <a:sym typeface="Roboto"/>
              </a:rPr>
              <a:t>      Joël </a:t>
            </a:r>
            <a:r>
              <a:rPr lang="en-US" sz="2400" i="1" err="1">
                <a:cs typeface="Roboto"/>
                <a:sym typeface="Roboto"/>
              </a:rPr>
              <a:t>Lindegger</a:t>
            </a:r>
            <a:r>
              <a:rPr lang="en-US" sz="2400" i="1">
                <a:cs typeface="Roboto"/>
                <a:sym typeface="Roboto"/>
              </a:rPr>
              <a:t> </a:t>
            </a:r>
          </a:p>
          <a:p>
            <a:pPr marL="0" lvl="0" indent="0" rtl="0">
              <a:lnSpc>
                <a:spcPct val="105000"/>
              </a:lnSpc>
              <a:spcBef>
                <a:spcPts val="0"/>
              </a:spcBef>
              <a:spcAft>
                <a:spcPts val="300"/>
              </a:spcAft>
              <a:buSzPts val="852"/>
              <a:buNone/>
            </a:pPr>
            <a:r>
              <a:rPr lang="en-US" sz="2400" i="1">
                <a:cs typeface="Roboto"/>
                <a:sym typeface="Roboto"/>
              </a:rPr>
              <a:t>Mohammad Sadrosadati       Onur Mutlu</a:t>
            </a:r>
          </a:p>
        </p:txBody>
      </p:sp>
      <p:grpSp>
        <p:nvGrpSpPr>
          <p:cNvPr id="4" name="Group 3">
            <a:extLst>
              <a:ext uri="{FF2B5EF4-FFF2-40B4-BE49-F238E27FC236}">
                <a16:creationId xmlns:a16="http://schemas.microsoft.com/office/drawing/2014/main" id="{93A43938-EE4F-F82F-32EB-BCBA1C99AC1E}"/>
              </a:ext>
            </a:extLst>
          </p:cNvPr>
          <p:cNvGrpSpPr/>
          <p:nvPr/>
        </p:nvGrpSpPr>
        <p:grpSpPr>
          <a:xfrm>
            <a:off x="6535387" y="137103"/>
            <a:ext cx="2464225" cy="712513"/>
            <a:chOff x="5255765" y="134814"/>
            <a:chExt cx="3683742" cy="1065126"/>
          </a:xfrm>
        </p:grpSpPr>
        <p:pic>
          <p:nvPicPr>
            <p:cNvPr id="5" name="Picture 2">
              <a:extLst>
                <a:ext uri="{FF2B5EF4-FFF2-40B4-BE49-F238E27FC236}">
                  <a16:creationId xmlns:a16="http://schemas.microsoft.com/office/drawing/2014/main" id="{98587F24-D69F-E897-0B4D-E7E56D923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2749" y="134815"/>
              <a:ext cx="1070796" cy="1065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677C49A9-D3EF-C43D-B681-E13B5C3483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5765" y="134815"/>
              <a:ext cx="1063846" cy="10582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F835B8B-C2D4-8A10-9A0B-DE3929D7C8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5661" y="134814"/>
              <a:ext cx="1063846" cy="105821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65BA8931-4BBB-BBE2-FD2D-0BFA830560DC}"/>
              </a:ext>
            </a:extLst>
          </p:cNvPr>
          <p:cNvPicPr>
            <a:picLocks noChangeAspect="1"/>
          </p:cNvPicPr>
          <p:nvPr/>
        </p:nvPicPr>
        <p:blipFill rotWithShape="1">
          <a:blip r:embed="rId6"/>
          <a:srcRect l="3603" t="-12" b="1"/>
          <a:stretch/>
        </p:blipFill>
        <p:spPr>
          <a:xfrm>
            <a:off x="493664" y="491047"/>
            <a:ext cx="1062064" cy="1098040"/>
          </a:xfrm>
          <a:prstGeom prst="rect">
            <a:avLst/>
          </a:prstGeom>
        </p:spPr>
      </p:pic>
      <p:sp>
        <p:nvSpPr>
          <p:cNvPr id="10" name="TextBox 9">
            <a:extLst>
              <a:ext uri="{FF2B5EF4-FFF2-40B4-BE49-F238E27FC236}">
                <a16:creationId xmlns:a16="http://schemas.microsoft.com/office/drawing/2014/main" id="{E50154EE-5B35-8EDD-07A7-121EB3CD5372}"/>
              </a:ext>
            </a:extLst>
          </p:cNvPr>
          <p:cNvSpPr txBox="1"/>
          <p:nvPr/>
        </p:nvSpPr>
        <p:spPr>
          <a:xfrm>
            <a:off x="1711684" y="5265975"/>
            <a:ext cx="5691315" cy="400110"/>
          </a:xfrm>
          <a:prstGeom prst="rect">
            <a:avLst/>
          </a:prstGeom>
          <a:noFill/>
        </p:spPr>
        <p:txBody>
          <a:bodyPr wrap="square">
            <a:spAutoFit/>
          </a:bodyPr>
          <a:lstStyle/>
          <a:p>
            <a:pPr algn="ctr">
              <a:spcBef>
                <a:spcPts val="600"/>
              </a:spcBef>
              <a:spcAft>
                <a:spcPts val="1200"/>
              </a:spcAft>
            </a:pPr>
            <a:r>
              <a:rPr lang="en-GB" sz="2000" u="sng" dirty="0">
                <a:solidFill>
                  <a:srgbClr val="0070C0"/>
                </a:solidFill>
                <a:latin typeface="Cambria" panose="02040503050406030204" pitchFamily="18" charset="0"/>
                <a:ea typeface="Cambria" panose="02040503050406030204" pitchFamily="18" charset="0"/>
                <a:cs typeface="Arial"/>
                <a:hlinkClick r:id="rId7"/>
              </a:rPr>
              <a:t>https://github.com/CMU-SAFARI/RowPress</a:t>
            </a:r>
            <a:endParaRPr lang="en-US" sz="2000" dirty="0">
              <a:solidFill>
                <a:srgbClr val="0070C0"/>
              </a:solidFill>
              <a:latin typeface="Cambria" panose="02040503050406030204" pitchFamily="18" charset="0"/>
              <a:ea typeface="Cambria" panose="02040503050406030204" pitchFamily="18" charset="0"/>
              <a:cs typeface="Arial"/>
            </a:endParaRPr>
          </a:p>
        </p:txBody>
      </p:sp>
    </p:spTree>
    <p:extLst>
      <p:ext uri="{BB962C8B-B14F-4D97-AF65-F5344CB8AC3E}">
        <p14:creationId xmlns:p14="http://schemas.microsoft.com/office/powerpoint/2010/main" val="932243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altLang="ja-JP" sz="3200" dirty="0">
                <a:latin typeface="Cambria"/>
                <a:ea typeface="Cambria"/>
              </a:rPr>
              <a:t>Backup Slide</a:t>
            </a:r>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41</a:t>
            </a:fld>
            <a:endParaRPr lang="en-CH"/>
          </a:p>
        </p:txBody>
      </p:sp>
      <p:sp>
        <p:nvSpPr>
          <p:cNvPr id="25" name="Content Placeholder 2">
            <a:extLst>
              <a:ext uri="{FF2B5EF4-FFF2-40B4-BE49-F238E27FC236}">
                <a16:creationId xmlns:a16="http://schemas.microsoft.com/office/drawing/2014/main" id="{A578C54C-07A6-2B2D-7A9F-4D5F31C1D215}"/>
              </a:ext>
            </a:extLst>
          </p:cNvPr>
          <p:cNvSpPr>
            <a:spLocks noGrp="1"/>
          </p:cNvSpPr>
          <p:nvPr>
            <p:ph idx="1"/>
          </p:nvPr>
        </p:nvSpPr>
        <p:spPr>
          <a:xfrm>
            <a:off x="228303" y="854506"/>
            <a:ext cx="8863692" cy="5427025"/>
          </a:xfrm>
        </p:spPr>
        <p:txBody>
          <a:bodyPr>
            <a:normAutofit/>
          </a:bodyPr>
          <a:lstStyle/>
          <a:p>
            <a:pPr marL="0" indent="0">
              <a:buNone/>
            </a:pPr>
            <a:r>
              <a:rPr lang="en-GB" sz="2800" b="1" dirty="0"/>
              <a:t>Potential </a:t>
            </a:r>
            <a:r>
              <a:rPr lang="en-GB" sz="2800" b="1" dirty="0" err="1"/>
              <a:t>tAggON</a:t>
            </a:r>
            <a:r>
              <a:rPr lang="en-GB" sz="2800" b="1" dirty="0"/>
              <a:t> upper bounds</a:t>
            </a:r>
          </a:p>
          <a:p>
            <a:r>
              <a:rPr lang="en-US" b="1" dirty="0" err="1"/>
              <a:t>tREFI</a:t>
            </a:r>
            <a:r>
              <a:rPr lang="en-US" dirty="0"/>
              <a:t>: Interval between two REF commands</a:t>
            </a:r>
          </a:p>
          <a:p>
            <a:r>
              <a:rPr lang="en-US" b="1" dirty="0"/>
              <a:t>9tREFI</a:t>
            </a:r>
            <a:r>
              <a:rPr lang="en-US" dirty="0"/>
              <a:t>: </a:t>
            </a:r>
            <a:endParaRPr lang="en-GB" dirty="0"/>
          </a:p>
        </p:txBody>
      </p:sp>
      <p:pic>
        <p:nvPicPr>
          <p:cNvPr id="11" name="Picture 10">
            <a:extLst>
              <a:ext uri="{FF2B5EF4-FFF2-40B4-BE49-F238E27FC236}">
                <a16:creationId xmlns:a16="http://schemas.microsoft.com/office/drawing/2014/main" id="{D4EE42EB-5D7D-2495-1152-1699B97B700F}"/>
              </a:ext>
            </a:extLst>
          </p:cNvPr>
          <p:cNvPicPr>
            <a:picLocks noChangeAspect="1"/>
          </p:cNvPicPr>
          <p:nvPr/>
        </p:nvPicPr>
        <p:blipFill>
          <a:blip r:embed="rId3"/>
          <a:stretch>
            <a:fillRect/>
          </a:stretch>
        </p:blipFill>
        <p:spPr>
          <a:xfrm>
            <a:off x="417667" y="2289729"/>
            <a:ext cx="8484963" cy="3650265"/>
          </a:xfrm>
          <a:prstGeom prst="rect">
            <a:avLst/>
          </a:prstGeom>
        </p:spPr>
      </p:pic>
      <p:sp>
        <p:nvSpPr>
          <p:cNvPr id="12" name="TextBox 11">
            <a:extLst>
              <a:ext uri="{FF2B5EF4-FFF2-40B4-BE49-F238E27FC236}">
                <a16:creationId xmlns:a16="http://schemas.microsoft.com/office/drawing/2014/main" id="{9AED32CB-A8BE-4583-8325-6524131F0BF1}"/>
              </a:ext>
            </a:extLst>
          </p:cNvPr>
          <p:cNvSpPr txBox="1"/>
          <p:nvPr/>
        </p:nvSpPr>
        <p:spPr>
          <a:xfrm>
            <a:off x="3631448" y="5939994"/>
            <a:ext cx="2057400" cy="369332"/>
          </a:xfrm>
          <a:prstGeom prst="rect">
            <a:avLst/>
          </a:prstGeom>
          <a:noFill/>
        </p:spPr>
        <p:txBody>
          <a:bodyPr wrap="square" rtlCol="0">
            <a:spAutoFit/>
          </a:bodyPr>
          <a:lstStyle/>
          <a:p>
            <a:pPr algn="ctr"/>
            <a:r>
              <a:rPr lang="en-US" b="1" dirty="0">
                <a:solidFill>
                  <a:srgbClr val="A6A6A6"/>
                </a:solidFill>
                <a:latin typeface="Cambria" panose="02040503050406030204" pitchFamily="18" charset="0"/>
                <a:ea typeface="Cambria" panose="02040503050406030204" pitchFamily="18" charset="0"/>
              </a:rPr>
              <a:t>JESD79-4C</a:t>
            </a:r>
          </a:p>
        </p:txBody>
      </p:sp>
    </p:spTree>
    <p:extLst>
      <p:ext uri="{BB962C8B-B14F-4D97-AF65-F5344CB8AC3E}">
        <p14:creationId xmlns:p14="http://schemas.microsoft.com/office/powerpoint/2010/main" val="1005997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altLang="ja-JP" sz="3200" dirty="0">
                <a:latin typeface="Cambria"/>
                <a:ea typeface="Cambria"/>
              </a:rPr>
              <a:t>Backup Slide</a:t>
            </a:r>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42</a:t>
            </a:fld>
            <a:endParaRPr lang="en-CH"/>
          </a:p>
        </p:txBody>
      </p:sp>
      <mc:AlternateContent xmlns:mc="http://schemas.openxmlformats.org/markup-compatibility/2006" xmlns:a14="http://schemas.microsoft.com/office/drawing/2010/main">
        <mc:Choice Requires="a14">
          <p:sp>
            <p:nvSpPr>
              <p:cNvPr id="25" name="Content Placeholder 2">
                <a:extLst>
                  <a:ext uri="{FF2B5EF4-FFF2-40B4-BE49-F238E27FC236}">
                    <a16:creationId xmlns:a16="http://schemas.microsoft.com/office/drawing/2014/main" id="{A578C54C-07A6-2B2D-7A9F-4D5F31C1D215}"/>
                  </a:ext>
                </a:extLst>
              </p:cNvPr>
              <p:cNvSpPr>
                <a:spLocks noGrp="1"/>
              </p:cNvSpPr>
              <p:nvPr>
                <p:ph idx="1"/>
              </p:nvPr>
            </p:nvSpPr>
            <p:spPr>
              <a:xfrm>
                <a:off x="228303" y="854506"/>
                <a:ext cx="8863692" cy="5427025"/>
              </a:xfrm>
            </p:spPr>
            <p:txBody>
              <a:bodyPr>
                <a:normAutofit/>
              </a:bodyPr>
              <a:lstStyle/>
              <a:p>
                <a:pPr marL="0" indent="0">
                  <a:buNone/>
                </a:pPr>
                <a:r>
                  <a:rPr lang="en-GB" sz="2800" b="1" dirty="0"/>
                  <a:t>Cells vulnerable to RowPress vs </a:t>
                </a:r>
                <a:r>
                  <a:rPr lang="en-GB" sz="2800" b="1" dirty="0" err="1"/>
                  <a:t>RowHammer</a:t>
                </a:r>
                <a:endParaRPr lang="en-GB" sz="2800" b="1" dirty="0"/>
              </a:p>
              <a:p>
                <a:r>
                  <a:rPr lang="en-GB" sz="2000" dirty="0"/>
                  <a:t>Cells vulnerable to RowPress (</a:t>
                </a:r>
                <a:r>
                  <a:rPr lang="en-GB" sz="2000" dirty="0" err="1"/>
                  <a:t>RowHammer</a:t>
                </a:r>
                <a:r>
                  <a:rPr lang="en-GB" sz="2000" dirty="0"/>
                  <a:t>) are those that flip @ </a:t>
                </a:r>
                <a:r>
                  <a:rPr lang="en-GB" sz="2000" dirty="0" err="1"/>
                  <a:t>AC</a:t>
                </a:r>
                <a:r>
                  <a:rPr lang="en-GB" sz="1800" dirty="0" err="1"/>
                  <a:t>max</a:t>
                </a:r>
                <a:endParaRPr lang="en-GB" sz="2000" dirty="0"/>
              </a:p>
              <a:p>
                <a:r>
                  <a:rPr lang="en-GB" sz="2000" dirty="0"/>
                  <a:t>Overlap = </a:t>
                </a:r>
                <a14:m>
                  <m:oMath xmlns:m="http://schemas.openxmlformats.org/officeDocument/2006/math">
                    <m:f>
                      <m:fPr>
                        <m:ctrlPr>
                          <a:rPr lang="en-GB" sz="2000" i="1" smtClean="0">
                            <a:latin typeface="Cambria Math" panose="02040503050406030204" pitchFamily="18" charset="0"/>
                          </a:rPr>
                        </m:ctrlPr>
                      </m:fPr>
                      <m:num>
                        <m:r>
                          <a:rPr lang="en-US" sz="2000" b="0" i="1" smtClean="0">
                            <a:latin typeface="Cambria Math" panose="02040503050406030204" pitchFamily="18" charset="0"/>
                          </a:rPr>
                          <m:t>𝑁𝑢𝑚𝑏𝑒𝑟</m:t>
                        </m:r>
                        <m:r>
                          <a:rPr lang="en-US" sz="2000" b="0" i="1" smtClean="0">
                            <a:latin typeface="Cambria Math" panose="02040503050406030204" pitchFamily="18" charset="0"/>
                          </a:rPr>
                          <m:t> </m:t>
                        </m:r>
                        <m:r>
                          <a:rPr lang="en-US" sz="2000" b="0" i="1" smtClean="0">
                            <a:latin typeface="Cambria Math" panose="02040503050406030204" pitchFamily="18" charset="0"/>
                          </a:rPr>
                          <m:t>𝑜𝑓</m:t>
                        </m:r>
                        <m:r>
                          <a:rPr lang="en-US" sz="2000" b="0" i="1" smtClean="0">
                            <a:latin typeface="Cambria Math" panose="02040503050406030204" pitchFamily="18" charset="0"/>
                          </a:rPr>
                          <m:t> </m:t>
                        </m:r>
                        <m:r>
                          <a:rPr lang="en-US" sz="2000" b="0" i="1" smtClean="0">
                            <a:latin typeface="Cambria Math" panose="02040503050406030204" pitchFamily="18" charset="0"/>
                          </a:rPr>
                          <m:t>𝐶𝑒𝑙𝑙𝑠</m:t>
                        </m:r>
                        <m:r>
                          <a:rPr lang="en-US" sz="2000" b="0" i="1" smtClean="0">
                            <a:latin typeface="Cambria Math" panose="02040503050406030204" pitchFamily="18" charset="0"/>
                          </a:rPr>
                          <m:t> </m:t>
                        </m:r>
                        <m:r>
                          <a:rPr lang="en-US" sz="2000" b="0" i="1" smtClean="0">
                            <a:latin typeface="Cambria Math" panose="02040503050406030204" pitchFamily="18" charset="0"/>
                          </a:rPr>
                          <m:t>𝑉𝑢𝑙𝑛𝑒𝑟𝑎𝑏𝑙𝑒</m:t>
                        </m:r>
                        <m:r>
                          <a:rPr lang="en-US" sz="2000" b="0" i="1" smtClean="0">
                            <a:latin typeface="Cambria Math" panose="02040503050406030204" pitchFamily="18" charset="0"/>
                          </a:rPr>
                          <m:t> </m:t>
                        </m:r>
                        <m:r>
                          <a:rPr lang="en-US" sz="2000" b="0" i="1" smtClean="0">
                            <a:latin typeface="Cambria Math" panose="02040503050406030204" pitchFamily="18" charset="0"/>
                          </a:rPr>
                          <m:t>𝑡𝑜</m:t>
                        </m:r>
                        <m:r>
                          <a:rPr lang="en-US" sz="2000" b="0" i="1" smtClean="0">
                            <a:latin typeface="Cambria Math" panose="02040503050406030204" pitchFamily="18" charset="0"/>
                          </a:rPr>
                          <m:t> </m:t>
                        </m:r>
                        <m:r>
                          <a:rPr lang="en-US" sz="2000" b="0" i="1" smtClean="0">
                            <a:latin typeface="Cambria Math" panose="02040503050406030204" pitchFamily="18" charset="0"/>
                          </a:rPr>
                          <m:t>𝐵𝑜𝑡h</m:t>
                        </m:r>
                        <m:r>
                          <a:rPr lang="en-US" sz="2000" b="0" i="1" smtClean="0">
                            <a:latin typeface="Cambria Math" panose="02040503050406030204" pitchFamily="18" charset="0"/>
                          </a:rPr>
                          <m:t> </m:t>
                        </m:r>
                        <m:r>
                          <a:rPr lang="en-US" sz="2000" b="0" i="1" smtClean="0">
                            <a:latin typeface="Cambria Math" panose="02040503050406030204" pitchFamily="18" charset="0"/>
                          </a:rPr>
                          <m:t>𝑅𝑜𝑤𝑃𝑟𝑒𝑠𝑠</m:t>
                        </m:r>
                        <m:r>
                          <a:rPr lang="en-US" sz="2000" b="0" i="1" smtClean="0">
                            <a:latin typeface="Cambria Math" panose="02040503050406030204" pitchFamily="18" charset="0"/>
                          </a:rPr>
                          <m:t> </m:t>
                        </m:r>
                        <m:r>
                          <a:rPr lang="en-US" sz="2000" b="0" i="1" smtClean="0">
                            <a:latin typeface="Cambria Math" panose="02040503050406030204" pitchFamily="18" charset="0"/>
                          </a:rPr>
                          <m:t>𝑎𝑛𝑑</m:t>
                        </m:r>
                        <m:r>
                          <a:rPr lang="en-US" sz="2000" b="0" i="1" smtClean="0">
                            <a:latin typeface="Cambria Math" panose="02040503050406030204" pitchFamily="18" charset="0"/>
                          </a:rPr>
                          <m:t> </m:t>
                        </m:r>
                        <m:r>
                          <a:rPr lang="en-US" sz="2000" b="0" i="1" smtClean="0">
                            <a:latin typeface="Cambria Math" panose="02040503050406030204" pitchFamily="18" charset="0"/>
                          </a:rPr>
                          <m:t>𝑅𝑜𝑤𝐻𝑎𝑚𝑚𝑒𝑟</m:t>
                        </m:r>
                      </m:num>
                      <m:den>
                        <m:r>
                          <a:rPr lang="en-US" sz="2000" b="0" i="1" smtClean="0">
                            <a:latin typeface="Cambria Math" panose="02040503050406030204" pitchFamily="18" charset="0"/>
                          </a:rPr>
                          <m:t>𝑁𝑢𝑚𝑏𝑒𝑟</m:t>
                        </m:r>
                        <m:r>
                          <a:rPr lang="en-US" sz="2000" b="0" i="1" smtClean="0">
                            <a:latin typeface="Cambria Math" panose="02040503050406030204" pitchFamily="18" charset="0"/>
                          </a:rPr>
                          <m:t> </m:t>
                        </m:r>
                        <m:r>
                          <a:rPr lang="en-US" sz="2000" b="0" i="1" smtClean="0">
                            <a:latin typeface="Cambria Math" panose="02040503050406030204" pitchFamily="18" charset="0"/>
                          </a:rPr>
                          <m:t>𝑜𝑓</m:t>
                        </m:r>
                        <m:r>
                          <a:rPr lang="en-US" sz="2000" b="0" i="1" smtClean="0">
                            <a:latin typeface="Cambria Math" panose="02040503050406030204" pitchFamily="18" charset="0"/>
                          </a:rPr>
                          <m:t> </m:t>
                        </m:r>
                        <m:r>
                          <a:rPr lang="en-US" sz="2000" b="0" i="1" smtClean="0">
                            <a:latin typeface="Cambria Math" panose="02040503050406030204" pitchFamily="18" charset="0"/>
                          </a:rPr>
                          <m:t>𝐶𝑒𝑙𝑙𝑠</m:t>
                        </m:r>
                        <m:r>
                          <a:rPr lang="en-US" sz="2000" b="0" i="1" smtClean="0">
                            <a:latin typeface="Cambria Math" panose="02040503050406030204" pitchFamily="18" charset="0"/>
                          </a:rPr>
                          <m:t> </m:t>
                        </m:r>
                        <m:r>
                          <a:rPr lang="en-US" sz="2000" b="0" i="1" smtClean="0">
                            <a:latin typeface="Cambria Math" panose="02040503050406030204" pitchFamily="18" charset="0"/>
                          </a:rPr>
                          <m:t>𝑉𝑢𝑙𝑛𝑒𝑟𝑎𝑏𝑙𝑒</m:t>
                        </m:r>
                        <m:r>
                          <a:rPr lang="en-US" sz="2000" b="0" i="1" smtClean="0">
                            <a:latin typeface="Cambria Math" panose="02040503050406030204" pitchFamily="18" charset="0"/>
                          </a:rPr>
                          <m:t> </m:t>
                        </m:r>
                        <m:r>
                          <a:rPr lang="en-US" sz="2000" b="0" i="1" smtClean="0">
                            <a:latin typeface="Cambria Math" panose="02040503050406030204" pitchFamily="18" charset="0"/>
                          </a:rPr>
                          <m:t>𝑡𝑜</m:t>
                        </m:r>
                        <m:r>
                          <a:rPr lang="en-US" sz="2000" b="0" i="1" smtClean="0">
                            <a:latin typeface="Cambria Math" panose="02040503050406030204" pitchFamily="18" charset="0"/>
                          </a:rPr>
                          <m:t> </m:t>
                        </m:r>
                        <m:r>
                          <a:rPr lang="en-US" sz="2000" b="0" i="1" smtClean="0">
                            <a:latin typeface="Cambria Math" panose="02040503050406030204" pitchFamily="18" charset="0"/>
                          </a:rPr>
                          <m:t>𝑅𝑜𝑤𝑃𝑟𝑒𝑠𝑠</m:t>
                        </m:r>
                      </m:den>
                    </m:f>
                  </m:oMath>
                </a14:m>
                <a:endParaRPr lang="en-GB" sz="2000" dirty="0"/>
              </a:p>
            </p:txBody>
          </p:sp>
        </mc:Choice>
        <mc:Fallback xmlns="">
          <p:sp>
            <p:nvSpPr>
              <p:cNvPr id="25" name="Content Placeholder 2">
                <a:extLst>
                  <a:ext uri="{FF2B5EF4-FFF2-40B4-BE49-F238E27FC236}">
                    <a16:creationId xmlns:a16="http://schemas.microsoft.com/office/drawing/2014/main" id="{A578C54C-07A6-2B2D-7A9F-4D5F31C1D215}"/>
                  </a:ext>
                </a:extLst>
              </p:cNvPr>
              <p:cNvSpPr>
                <a:spLocks noGrp="1" noRot="1" noChangeAspect="1" noMove="1" noResize="1" noEditPoints="1" noAdjustHandles="1" noChangeArrowheads="1" noChangeShapeType="1" noTextEdit="1"/>
              </p:cNvSpPr>
              <p:nvPr>
                <p:ph idx="1"/>
              </p:nvPr>
            </p:nvSpPr>
            <p:spPr>
              <a:xfrm>
                <a:off x="228303" y="854506"/>
                <a:ext cx="8863692" cy="5427025"/>
              </a:xfrm>
              <a:blipFill>
                <a:blip r:embed="rId3"/>
                <a:stretch>
                  <a:fillRect l="-1376" t="-1910"/>
                </a:stretch>
              </a:blipFill>
            </p:spPr>
            <p:txBody>
              <a:bodyPr/>
              <a:lstStyle/>
              <a:p>
                <a:r>
                  <a:rPr lang="en-US">
                    <a:noFill/>
                  </a:rPr>
                  <a:t> </a:t>
                </a:r>
              </a:p>
            </p:txBody>
          </p:sp>
        </mc:Fallback>
      </mc:AlternateContent>
      <p:grpSp>
        <p:nvGrpSpPr>
          <p:cNvPr id="6" name="Group 5">
            <a:extLst>
              <a:ext uri="{FF2B5EF4-FFF2-40B4-BE49-F238E27FC236}">
                <a16:creationId xmlns:a16="http://schemas.microsoft.com/office/drawing/2014/main" id="{0BC871AE-E951-E1AA-1D5F-6B9A3FCA6D07}"/>
              </a:ext>
            </a:extLst>
          </p:cNvPr>
          <p:cNvGrpSpPr/>
          <p:nvPr/>
        </p:nvGrpSpPr>
        <p:grpSpPr>
          <a:xfrm>
            <a:off x="198315" y="2652965"/>
            <a:ext cx="8704073" cy="2815199"/>
            <a:chOff x="211624" y="2601010"/>
            <a:chExt cx="8704073" cy="2815199"/>
          </a:xfrm>
        </p:grpSpPr>
        <p:pic>
          <p:nvPicPr>
            <p:cNvPr id="4" name="Picture 3" descr="A picture containing text, diagram, line, plan&#10;&#10;Description automatically generated">
              <a:extLst>
                <a:ext uri="{FF2B5EF4-FFF2-40B4-BE49-F238E27FC236}">
                  <a16:creationId xmlns:a16="http://schemas.microsoft.com/office/drawing/2014/main" id="{B2551B6A-6837-C15E-A8AB-D651A0FE46B0}"/>
                </a:ext>
              </a:extLst>
            </p:cNvPr>
            <p:cNvPicPr>
              <a:picLocks noChangeAspect="1"/>
            </p:cNvPicPr>
            <p:nvPr/>
          </p:nvPicPr>
          <p:blipFill rotWithShape="1">
            <a:blip r:embed="rId4">
              <a:extLst>
                <a:ext uri="{28A0092B-C50C-407E-A947-70E740481C1C}">
                  <a14:useLocalDpi xmlns:a14="http://schemas.microsoft.com/office/drawing/2010/main" val="0"/>
                </a:ext>
              </a:extLst>
            </a:blip>
            <a:srcRect b="54836"/>
            <a:stretch/>
          </p:blipFill>
          <p:spPr>
            <a:xfrm>
              <a:off x="238241" y="2601010"/>
              <a:ext cx="8677456" cy="1934015"/>
            </a:xfrm>
            <a:prstGeom prst="rect">
              <a:avLst/>
            </a:prstGeom>
          </p:spPr>
        </p:pic>
        <p:pic>
          <p:nvPicPr>
            <p:cNvPr id="5" name="Picture 4" descr="A picture containing text, diagram, line, plan&#10;&#10;Description automatically generated">
              <a:extLst>
                <a:ext uri="{FF2B5EF4-FFF2-40B4-BE49-F238E27FC236}">
                  <a16:creationId xmlns:a16="http://schemas.microsoft.com/office/drawing/2014/main" id="{C8B92092-9AE1-E112-6D65-0A787671097F}"/>
                </a:ext>
              </a:extLst>
            </p:cNvPr>
            <p:cNvPicPr>
              <a:picLocks noChangeAspect="1"/>
            </p:cNvPicPr>
            <p:nvPr/>
          </p:nvPicPr>
          <p:blipFill rotWithShape="1">
            <a:blip r:embed="rId4">
              <a:extLst>
                <a:ext uri="{28A0092B-C50C-407E-A947-70E740481C1C}">
                  <a14:useLocalDpi xmlns:a14="http://schemas.microsoft.com/office/drawing/2010/main" val="0"/>
                </a:ext>
              </a:extLst>
            </a:blip>
            <a:srcRect t="80067" b="-645"/>
            <a:stretch/>
          </p:blipFill>
          <p:spPr>
            <a:xfrm>
              <a:off x="211624" y="4535025"/>
              <a:ext cx="8677456" cy="881184"/>
            </a:xfrm>
            <a:prstGeom prst="rect">
              <a:avLst/>
            </a:prstGeom>
          </p:spPr>
        </p:pic>
      </p:grpSp>
    </p:spTree>
    <p:extLst>
      <p:ext uri="{BB962C8B-B14F-4D97-AF65-F5344CB8AC3E}">
        <p14:creationId xmlns:p14="http://schemas.microsoft.com/office/powerpoint/2010/main" val="4139282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altLang="ja-JP" sz="3200" dirty="0">
                <a:latin typeface="Cambria"/>
                <a:ea typeface="Cambria"/>
              </a:rPr>
              <a:t>Backup Slide</a:t>
            </a:r>
            <a:endParaRPr lang="en-GB" sz="3200" b="0" dirty="0">
              <a:latin typeface="Cambria"/>
              <a:ea typeface="Cambria"/>
            </a:endParaRPr>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43</a:t>
            </a:fld>
            <a:endParaRPr lang="en-CH"/>
          </a:p>
        </p:txBody>
      </p:sp>
      <p:sp>
        <p:nvSpPr>
          <p:cNvPr id="25" name="Content Placeholder 2">
            <a:extLst>
              <a:ext uri="{FF2B5EF4-FFF2-40B4-BE49-F238E27FC236}">
                <a16:creationId xmlns:a16="http://schemas.microsoft.com/office/drawing/2014/main" id="{A578C54C-07A6-2B2D-7A9F-4D5F31C1D215}"/>
              </a:ext>
            </a:extLst>
          </p:cNvPr>
          <p:cNvSpPr>
            <a:spLocks noGrp="1"/>
          </p:cNvSpPr>
          <p:nvPr>
            <p:ph idx="1"/>
          </p:nvPr>
        </p:nvSpPr>
        <p:spPr>
          <a:xfrm>
            <a:off x="228303" y="854506"/>
            <a:ext cx="8863692" cy="5427025"/>
          </a:xfrm>
        </p:spPr>
        <p:txBody>
          <a:bodyPr vert="horz" lIns="91440" tIns="45720" rIns="91440" bIns="45720" rtlCol="0" anchor="t">
            <a:normAutofit/>
          </a:bodyPr>
          <a:lstStyle/>
          <a:p>
            <a:pPr marL="0" indent="0">
              <a:buNone/>
            </a:pPr>
            <a:r>
              <a:rPr lang="en-GB" b="1" dirty="0">
                <a:latin typeface="Cambria"/>
                <a:ea typeface="Cambria"/>
              </a:rPr>
              <a:t>Directionality of </a:t>
            </a:r>
            <a:r>
              <a:rPr lang="en-GB" b="1" dirty="0" err="1">
                <a:latin typeface="Cambria"/>
                <a:ea typeface="Cambria"/>
              </a:rPr>
              <a:t>RowHammer</a:t>
            </a:r>
            <a:r>
              <a:rPr lang="en-GB" b="1" dirty="0">
                <a:latin typeface="Cambria"/>
                <a:ea typeface="Cambria"/>
              </a:rPr>
              <a:t> and RowPress bitflips</a:t>
            </a:r>
            <a:endParaRPr lang="en-US" dirty="0">
              <a:latin typeface="Cambria"/>
              <a:ea typeface="Cambria"/>
            </a:endParaRPr>
          </a:p>
        </p:txBody>
      </p:sp>
      <p:pic>
        <p:nvPicPr>
          <p:cNvPr id="8" name="Picture 7">
            <a:extLst>
              <a:ext uri="{FF2B5EF4-FFF2-40B4-BE49-F238E27FC236}">
                <a16:creationId xmlns:a16="http://schemas.microsoft.com/office/drawing/2014/main" id="{7C771B76-2613-35C9-CA3F-4C9BC66D3D9F}"/>
              </a:ext>
            </a:extLst>
          </p:cNvPr>
          <p:cNvPicPr>
            <a:picLocks noChangeAspect="1"/>
          </p:cNvPicPr>
          <p:nvPr/>
        </p:nvPicPr>
        <p:blipFill>
          <a:blip r:embed="rId3"/>
          <a:stretch>
            <a:fillRect/>
          </a:stretch>
        </p:blipFill>
        <p:spPr>
          <a:xfrm>
            <a:off x="454213" y="1401068"/>
            <a:ext cx="8120968" cy="2670559"/>
          </a:xfrm>
          <a:prstGeom prst="rect">
            <a:avLst/>
          </a:prstGeom>
        </p:spPr>
      </p:pic>
      <p:sp>
        <p:nvSpPr>
          <p:cNvPr id="28" name="Content Placeholder 2">
            <a:extLst>
              <a:ext uri="{FF2B5EF4-FFF2-40B4-BE49-F238E27FC236}">
                <a16:creationId xmlns:a16="http://schemas.microsoft.com/office/drawing/2014/main" id="{095D3F25-55CA-D7E7-42CD-F986224A8AF6}"/>
              </a:ext>
            </a:extLst>
          </p:cNvPr>
          <p:cNvSpPr txBox="1">
            <a:spLocks/>
          </p:cNvSpPr>
          <p:nvPr/>
        </p:nvSpPr>
        <p:spPr>
          <a:xfrm>
            <a:off x="0" y="5210996"/>
            <a:ext cx="9144000" cy="762913"/>
          </a:xfrm>
          <a:prstGeom prst="rect">
            <a:avLst/>
          </a:prstGeom>
          <a:solidFill>
            <a:srgbClr val="FFF2CC"/>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2400" b="1" dirty="0">
                <a:solidFill>
                  <a:srgbClr val="C00000"/>
                </a:solidFill>
              </a:rPr>
              <a:t>RowPress and </a:t>
            </a:r>
            <a:r>
              <a:rPr lang="en-GB" sz="2400" b="1" dirty="0" err="1">
                <a:solidFill>
                  <a:srgbClr val="C00000"/>
                </a:solidFill>
              </a:rPr>
              <a:t>RowHammer</a:t>
            </a:r>
            <a:r>
              <a:rPr lang="en-GB" sz="2400" b="1" dirty="0">
                <a:solidFill>
                  <a:srgbClr val="C00000"/>
                </a:solidFill>
              </a:rPr>
              <a:t> bitflips have opposite directions</a:t>
            </a:r>
          </a:p>
        </p:txBody>
      </p:sp>
      <p:sp>
        <p:nvSpPr>
          <p:cNvPr id="5" name="Google Shape;415;p42">
            <a:extLst>
              <a:ext uri="{FF2B5EF4-FFF2-40B4-BE49-F238E27FC236}">
                <a16:creationId xmlns:a16="http://schemas.microsoft.com/office/drawing/2014/main" id="{43832650-9013-54AD-E299-3950A3C18844}"/>
              </a:ext>
            </a:extLst>
          </p:cNvPr>
          <p:cNvSpPr txBox="1"/>
          <p:nvPr/>
        </p:nvSpPr>
        <p:spPr>
          <a:xfrm>
            <a:off x="285808" y="4171342"/>
            <a:ext cx="8528868" cy="800189"/>
          </a:xfrm>
          <a:prstGeom prst="rect">
            <a:avLst/>
          </a:prstGeom>
          <a:noFill/>
          <a:ln>
            <a:noFill/>
          </a:ln>
        </p:spPr>
        <p:txBody>
          <a:bodyPr spcFirstLastPara="1" wrap="square" lIns="91425" tIns="91425" rIns="91425" bIns="91425" anchor="t" anchorCtr="0">
            <a:spAutoFit/>
          </a:bodyPr>
          <a:lstStyle/>
          <a:p>
            <a:pPr algn="ctr"/>
            <a:r>
              <a:rPr lang="en-GB" sz="2000" b="1" dirty="0">
                <a:latin typeface="Cambria"/>
                <a:ea typeface="Cambria"/>
                <a:cs typeface="Roboto"/>
                <a:sym typeface="Roboto"/>
              </a:rPr>
              <a:t>The majority of </a:t>
            </a:r>
            <a:r>
              <a:rPr lang="en-GB" sz="2000" b="1" dirty="0" err="1">
                <a:solidFill>
                  <a:srgbClr val="4472C4"/>
                </a:solidFill>
                <a:latin typeface="Cambria"/>
                <a:ea typeface="Cambria"/>
                <a:cs typeface="Roboto"/>
                <a:sym typeface="Roboto"/>
              </a:rPr>
              <a:t>RowHammer</a:t>
            </a:r>
            <a:r>
              <a:rPr lang="en-GB" sz="2000" b="1" dirty="0">
                <a:latin typeface="Cambria"/>
                <a:ea typeface="Cambria"/>
                <a:cs typeface="Roboto"/>
                <a:sym typeface="Roboto"/>
              </a:rPr>
              <a:t> bitflips are </a:t>
            </a:r>
            <a:r>
              <a:rPr lang="en-GB" sz="2000" b="1" dirty="0">
                <a:solidFill>
                  <a:srgbClr val="4472C4"/>
                </a:solidFill>
                <a:latin typeface="Cambria"/>
                <a:ea typeface="Cambria"/>
                <a:cs typeface="Roboto"/>
                <a:sym typeface="Roboto"/>
              </a:rPr>
              <a:t>1 to 0</a:t>
            </a:r>
            <a:br>
              <a:rPr lang="en-GB" sz="2000" b="1" dirty="0">
                <a:latin typeface="Cambria"/>
                <a:ea typeface="Cambria"/>
                <a:cs typeface="Roboto"/>
                <a:sym typeface="Roboto"/>
              </a:rPr>
            </a:br>
            <a:r>
              <a:rPr lang="en-GB" sz="2000" b="1" dirty="0">
                <a:latin typeface="Cambria"/>
                <a:ea typeface="Cambria"/>
                <a:cs typeface="Roboto"/>
                <a:sym typeface="Roboto"/>
              </a:rPr>
              <a:t>T</a:t>
            </a:r>
            <a:r>
              <a:rPr lang="en-GB" sz="2000" b="1" dirty="0">
                <a:latin typeface="Cambria"/>
                <a:ea typeface="Cambria"/>
                <a:cs typeface="Roboto"/>
              </a:rPr>
              <a:t>he majority of </a:t>
            </a:r>
            <a:r>
              <a:rPr lang="en-GB" sz="2000" b="1" dirty="0">
                <a:solidFill>
                  <a:srgbClr val="C00000"/>
                </a:solidFill>
                <a:latin typeface="Cambria"/>
                <a:ea typeface="Cambria"/>
                <a:cs typeface="Roboto"/>
              </a:rPr>
              <a:t>RowPress</a:t>
            </a:r>
            <a:r>
              <a:rPr lang="en-GB" sz="2000" b="1" dirty="0">
                <a:latin typeface="Cambria"/>
                <a:ea typeface="Cambria"/>
                <a:cs typeface="Roboto"/>
              </a:rPr>
              <a:t> bitflips are </a:t>
            </a:r>
            <a:r>
              <a:rPr lang="en-GB" sz="2000" b="1" dirty="0">
                <a:solidFill>
                  <a:srgbClr val="C00000"/>
                </a:solidFill>
                <a:latin typeface="Cambria"/>
                <a:ea typeface="Cambria"/>
                <a:cs typeface="Roboto"/>
              </a:rPr>
              <a:t>0 to 1</a:t>
            </a:r>
            <a:endParaRPr lang="en-US" sz="2000" dirty="0">
              <a:solidFill>
                <a:srgbClr val="C00000"/>
              </a:solidFill>
              <a:latin typeface="Calibri" panose="020F0502020204030204"/>
              <a:ea typeface="Cambria"/>
              <a:cs typeface="Calibri" panose="020F0502020204030204"/>
            </a:endParaRPr>
          </a:p>
        </p:txBody>
      </p:sp>
    </p:spTree>
    <p:extLst>
      <p:ext uri="{BB962C8B-B14F-4D97-AF65-F5344CB8AC3E}">
        <p14:creationId xmlns:p14="http://schemas.microsoft.com/office/powerpoint/2010/main" val="769156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altLang="ja-JP" sz="3200" dirty="0">
                <a:latin typeface="Cambria"/>
                <a:ea typeface="Cambria"/>
              </a:rPr>
              <a:t>Backup Slide</a:t>
            </a:r>
            <a:endParaRPr lang="en-GB" sz="3200" dirty="0">
              <a:latin typeface="Cambria"/>
              <a:ea typeface="Cambria"/>
            </a:endParaRPr>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44</a:t>
            </a:fld>
            <a:endParaRPr lang="en-CH"/>
          </a:p>
        </p:txBody>
      </p:sp>
      <p:sp>
        <p:nvSpPr>
          <p:cNvPr id="25" name="Content Placeholder 2">
            <a:extLst>
              <a:ext uri="{FF2B5EF4-FFF2-40B4-BE49-F238E27FC236}">
                <a16:creationId xmlns:a16="http://schemas.microsoft.com/office/drawing/2014/main" id="{A578C54C-07A6-2B2D-7A9F-4D5F31C1D215}"/>
              </a:ext>
            </a:extLst>
          </p:cNvPr>
          <p:cNvSpPr>
            <a:spLocks noGrp="1"/>
          </p:cNvSpPr>
          <p:nvPr>
            <p:ph idx="1"/>
          </p:nvPr>
        </p:nvSpPr>
        <p:spPr>
          <a:xfrm>
            <a:off x="228303" y="854506"/>
            <a:ext cx="8863692" cy="5427025"/>
          </a:xfrm>
        </p:spPr>
        <p:txBody>
          <a:bodyPr vert="horz" lIns="91440" tIns="45720" rIns="91440" bIns="45720" rtlCol="0" anchor="t">
            <a:normAutofit/>
          </a:bodyPr>
          <a:lstStyle/>
          <a:p>
            <a:pPr marL="0" indent="0">
              <a:buNone/>
            </a:pPr>
            <a:r>
              <a:rPr lang="en-GB" b="1" dirty="0">
                <a:latin typeface="Cambria"/>
                <a:ea typeface="Cambria"/>
              </a:rPr>
              <a:t>Effectiveness of single-sided vs double-sided RowPress</a:t>
            </a:r>
            <a:endParaRPr lang="en-GB" sz="2000" b="1" dirty="0">
              <a:latin typeface="Cambria"/>
              <a:ea typeface="Cambria"/>
            </a:endParaRPr>
          </a:p>
          <a:p>
            <a:r>
              <a:rPr lang="en-GB" sz="2000" dirty="0">
                <a:solidFill>
                  <a:srgbClr val="C00000"/>
                </a:solidFill>
                <a:latin typeface="Cambria"/>
                <a:ea typeface="Cambria"/>
              </a:rPr>
              <a:t>Data point below 0 means fewer activations to cause bitflips with </a:t>
            </a:r>
            <a:br>
              <a:rPr lang="en-GB" sz="2000" dirty="0">
                <a:solidFill>
                  <a:srgbClr val="C00000"/>
                </a:solidFill>
                <a:latin typeface="Cambria"/>
                <a:ea typeface="Cambria"/>
              </a:rPr>
            </a:br>
            <a:r>
              <a:rPr lang="en-GB" sz="2000" dirty="0">
                <a:solidFill>
                  <a:srgbClr val="C00000"/>
                </a:solidFill>
                <a:latin typeface="Cambria"/>
                <a:ea typeface="Cambria"/>
              </a:rPr>
              <a:t>single-sided RowPress compared to double-sided RowPress</a:t>
            </a:r>
            <a:endParaRPr lang="en-GB" dirty="0"/>
          </a:p>
        </p:txBody>
      </p:sp>
      <p:pic>
        <p:nvPicPr>
          <p:cNvPr id="4" name="Picture 3">
            <a:extLst>
              <a:ext uri="{FF2B5EF4-FFF2-40B4-BE49-F238E27FC236}">
                <a16:creationId xmlns:a16="http://schemas.microsoft.com/office/drawing/2014/main" id="{6E447ECE-5BF2-5DF4-F6CB-7CB79242ABBB}"/>
              </a:ext>
            </a:extLst>
          </p:cNvPr>
          <p:cNvPicPr>
            <a:picLocks noChangeAspect="1"/>
          </p:cNvPicPr>
          <p:nvPr/>
        </p:nvPicPr>
        <p:blipFill>
          <a:blip r:embed="rId3"/>
          <a:stretch>
            <a:fillRect/>
          </a:stretch>
        </p:blipFill>
        <p:spPr>
          <a:xfrm>
            <a:off x="1438656" y="2001486"/>
            <a:ext cx="6059310" cy="2408048"/>
          </a:xfrm>
          <a:prstGeom prst="rect">
            <a:avLst/>
          </a:prstGeom>
        </p:spPr>
      </p:pic>
      <p:sp>
        <p:nvSpPr>
          <p:cNvPr id="3" name="Content Placeholder 2">
            <a:extLst>
              <a:ext uri="{FF2B5EF4-FFF2-40B4-BE49-F238E27FC236}">
                <a16:creationId xmlns:a16="http://schemas.microsoft.com/office/drawing/2014/main" id="{DE241480-88CB-8FEF-55D5-2F82035005C4}"/>
              </a:ext>
            </a:extLst>
          </p:cNvPr>
          <p:cNvSpPr txBox="1">
            <a:spLocks/>
          </p:cNvSpPr>
          <p:nvPr/>
        </p:nvSpPr>
        <p:spPr>
          <a:xfrm>
            <a:off x="0" y="4626754"/>
            <a:ext cx="9144000" cy="929760"/>
          </a:xfrm>
          <a:prstGeom prst="rect">
            <a:avLst/>
          </a:prstGeom>
          <a:solidFill>
            <a:srgbClr val="FFF2CC"/>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1200"/>
              </a:spcBef>
              <a:buNone/>
            </a:pPr>
            <a:r>
              <a:rPr lang="en-GB" sz="2400" dirty="0"/>
              <a:t>As </a:t>
            </a:r>
            <a:r>
              <a:rPr lang="en-GB" sz="2400" dirty="0" err="1"/>
              <a:t>tAggON</a:t>
            </a:r>
            <a:r>
              <a:rPr lang="en-GB" sz="2400" dirty="0"/>
              <a:t> increases beyond a certain level, </a:t>
            </a:r>
            <a:r>
              <a:rPr lang="en-GB" sz="2400" b="1" dirty="0">
                <a:solidFill>
                  <a:srgbClr val="C00000"/>
                </a:solidFill>
              </a:rPr>
              <a:t>single-sided RowPress becomes more effective</a:t>
            </a:r>
            <a:r>
              <a:rPr lang="en-GB" sz="2400" dirty="0">
                <a:solidFill>
                  <a:srgbClr val="C00000"/>
                </a:solidFill>
              </a:rPr>
              <a:t> </a:t>
            </a:r>
            <a:r>
              <a:rPr lang="en-GB" sz="2400" dirty="0"/>
              <a:t>compared to double-sided</a:t>
            </a:r>
          </a:p>
        </p:txBody>
      </p:sp>
      <p:sp>
        <p:nvSpPr>
          <p:cNvPr id="6" name="TextBox 5">
            <a:extLst>
              <a:ext uri="{FF2B5EF4-FFF2-40B4-BE49-F238E27FC236}">
                <a16:creationId xmlns:a16="http://schemas.microsoft.com/office/drawing/2014/main" id="{49CCE07B-9822-6A79-A24F-988D4C94D9A9}"/>
              </a:ext>
            </a:extLst>
          </p:cNvPr>
          <p:cNvSpPr txBox="1"/>
          <p:nvPr/>
        </p:nvSpPr>
        <p:spPr>
          <a:xfrm>
            <a:off x="0" y="5728918"/>
            <a:ext cx="9144000" cy="430887"/>
          </a:xfrm>
          <a:prstGeom prst="rect">
            <a:avLst/>
          </a:prstGeom>
          <a:noFill/>
        </p:spPr>
        <p:txBody>
          <a:bodyPr wrap="square">
            <a:spAutoFit/>
          </a:bodyPr>
          <a:lstStyle/>
          <a:p>
            <a:pPr marL="0" indent="0" algn="ctr">
              <a:spcBef>
                <a:spcPts val="1200"/>
              </a:spcBef>
              <a:buNone/>
            </a:pPr>
            <a:r>
              <a:rPr lang="en-GB" sz="2200" b="1" dirty="0">
                <a:solidFill>
                  <a:srgbClr val="4472C4"/>
                </a:solidFill>
                <a:latin typeface="Cambria" panose="02040503050406030204" pitchFamily="18" charset="0"/>
                <a:ea typeface="Cambria" panose="02040503050406030204" pitchFamily="18" charset="0"/>
              </a:rPr>
              <a:t>Different from </a:t>
            </a:r>
            <a:r>
              <a:rPr lang="en-GB" sz="2200" b="1" dirty="0" err="1">
                <a:solidFill>
                  <a:srgbClr val="4472C4"/>
                </a:solidFill>
                <a:latin typeface="Cambria" panose="02040503050406030204" pitchFamily="18" charset="0"/>
                <a:ea typeface="Cambria" panose="02040503050406030204" pitchFamily="18" charset="0"/>
              </a:rPr>
              <a:t>RowHammer</a:t>
            </a:r>
            <a:r>
              <a:rPr lang="en-GB" sz="2200" dirty="0">
                <a:latin typeface="Cambria" panose="02040503050406030204" pitchFamily="18" charset="0"/>
                <a:ea typeface="Cambria" panose="02040503050406030204" pitchFamily="18" charset="0"/>
              </a:rPr>
              <a:t> where </a:t>
            </a:r>
            <a:r>
              <a:rPr lang="en-GB" sz="2200" b="1" dirty="0">
                <a:solidFill>
                  <a:srgbClr val="4472C4"/>
                </a:solidFill>
                <a:latin typeface="Cambria" panose="02040503050406030204" pitchFamily="18" charset="0"/>
                <a:ea typeface="Cambria" panose="02040503050406030204" pitchFamily="18" charset="0"/>
              </a:rPr>
              <a:t>double-sided is more effective</a:t>
            </a:r>
            <a:endParaRPr lang="en-GB" sz="22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79823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altLang="ja-JP" sz="3200" dirty="0">
                <a:latin typeface="Cambria"/>
                <a:ea typeface="Cambria"/>
              </a:rPr>
              <a:t>Backup Slide</a:t>
            </a:r>
            <a:endParaRPr lang="en-GB" sz="3200" b="0" dirty="0">
              <a:latin typeface="Cambria"/>
              <a:ea typeface="Cambria"/>
            </a:endParaRPr>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45</a:t>
            </a:fld>
            <a:endParaRPr lang="en-CH"/>
          </a:p>
        </p:txBody>
      </p:sp>
      <p:sp>
        <p:nvSpPr>
          <p:cNvPr id="25" name="Content Placeholder 2">
            <a:extLst>
              <a:ext uri="{FF2B5EF4-FFF2-40B4-BE49-F238E27FC236}">
                <a16:creationId xmlns:a16="http://schemas.microsoft.com/office/drawing/2014/main" id="{A578C54C-07A6-2B2D-7A9F-4D5F31C1D215}"/>
              </a:ext>
            </a:extLst>
          </p:cNvPr>
          <p:cNvSpPr>
            <a:spLocks noGrp="1"/>
          </p:cNvSpPr>
          <p:nvPr>
            <p:ph idx="1"/>
          </p:nvPr>
        </p:nvSpPr>
        <p:spPr>
          <a:xfrm>
            <a:off x="245687" y="854506"/>
            <a:ext cx="8863692" cy="5314029"/>
          </a:xfrm>
        </p:spPr>
        <p:txBody>
          <a:bodyPr vert="horz" lIns="91440" tIns="45720" rIns="91440" bIns="45720" rtlCol="0" anchor="t">
            <a:normAutofit/>
          </a:bodyPr>
          <a:lstStyle/>
          <a:p>
            <a:pPr marL="0" indent="0">
              <a:buNone/>
            </a:pPr>
            <a:r>
              <a:rPr lang="en-GB" b="1" dirty="0">
                <a:latin typeface="Cambria"/>
                <a:ea typeface="Cambria"/>
              </a:rPr>
              <a:t>Sensitivity to temperature</a:t>
            </a:r>
            <a:endParaRPr lang="en-GB" sz="3600" b="1" dirty="0">
              <a:latin typeface="Cambria"/>
              <a:ea typeface="Cambria"/>
            </a:endParaRPr>
          </a:p>
          <a:p>
            <a:pPr>
              <a:spcBef>
                <a:spcPts val="600"/>
              </a:spcBef>
            </a:pPr>
            <a:r>
              <a:rPr lang="en-GB" sz="2000" dirty="0">
                <a:solidFill>
                  <a:srgbClr val="C00000"/>
                </a:solidFill>
                <a:latin typeface="Cambria"/>
                <a:ea typeface="Cambria"/>
              </a:rPr>
              <a:t>Data point below 1 means fewer activations to cause bitflips @ 80°C compared to 50°C</a:t>
            </a:r>
          </a:p>
        </p:txBody>
      </p:sp>
      <p:pic>
        <p:nvPicPr>
          <p:cNvPr id="4" name="Picture 3">
            <a:extLst>
              <a:ext uri="{FF2B5EF4-FFF2-40B4-BE49-F238E27FC236}">
                <a16:creationId xmlns:a16="http://schemas.microsoft.com/office/drawing/2014/main" id="{8557291B-02AA-4B0A-5305-907D05A91AFC}"/>
              </a:ext>
            </a:extLst>
          </p:cNvPr>
          <p:cNvPicPr>
            <a:picLocks noChangeAspect="1"/>
          </p:cNvPicPr>
          <p:nvPr/>
        </p:nvPicPr>
        <p:blipFill>
          <a:blip r:embed="rId3"/>
          <a:stretch>
            <a:fillRect/>
          </a:stretch>
        </p:blipFill>
        <p:spPr>
          <a:xfrm>
            <a:off x="293968" y="1937918"/>
            <a:ext cx="8408464" cy="2691148"/>
          </a:xfrm>
          <a:prstGeom prst="rect">
            <a:avLst/>
          </a:prstGeom>
        </p:spPr>
      </p:pic>
      <p:grpSp>
        <p:nvGrpSpPr>
          <p:cNvPr id="6" name="Group 5">
            <a:extLst>
              <a:ext uri="{FF2B5EF4-FFF2-40B4-BE49-F238E27FC236}">
                <a16:creationId xmlns:a16="http://schemas.microsoft.com/office/drawing/2014/main" id="{C52A6B54-2677-B342-EB4D-BF28B42B443A}"/>
              </a:ext>
            </a:extLst>
          </p:cNvPr>
          <p:cNvGrpSpPr/>
          <p:nvPr/>
        </p:nvGrpSpPr>
        <p:grpSpPr>
          <a:xfrm>
            <a:off x="1508335" y="2759824"/>
            <a:ext cx="7046920" cy="1056761"/>
            <a:chOff x="1560487" y="2644643"/>
            <a:chExt cx="7046920" cy="1056761"/>
          </a:xfrm>
        </p:grpSpPr>
        <p:sp>
          <p:nvSpPr>
            <p:cNvPr id="16" name="Google Shape;566;p54">
              <a:extLst>
                <a:ext uri="{FF2B5EF4-FFF2-40B4-BE49-F238E27FC236}">
                  <a16:creationId xmlns:a16="http://schemas.microsoft.com/office/drawing/2014/main" id="{21DE9E3C-1FFD-A370-D0E9-16E160180F75}"/>
                </a:ext>
              </a:extLst>
            </p:cNvPr>
            <p:cNvSpPr/>
            <p:nvPr/>
          </p:nvSpPr>
          <p:spPr>
            <a:xfrm>
              <a:off x="1560487" y="2699183"/>
              <a:ext cx="2053309" cy="866704"/>
            </a:xfrm>
            <a:prstGeom prst="rect">
              <a:avLst/>
            </a:prstGeom>
            <a:solidFill>
              <a:srgbClr val="C84F29">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66;p54">
              <a:extLst>
                <a:ext uri="{FF2B5EF4-FFF2-40B4-BE49-F238E27FC236}">
                  <a16:creationId xmlns:a16="http://schemas.microsoft.com/office/drawing/2014/main" id="{8B0D2B40-5499-B50B-6D85-33E92A6A2133}"/>
                </a:ext>
              </a:extLst>
            </p:cNvPr>
            <p:cNvSpPr/>
            <p:nvPr/>
          </p:nvSpPr>
          <p:spPr>
            <a:xfrm>
              <a:off x="4107283" y="3056809"/>
              <a:ext cx="2053309" cy="644595"/>
            </a:xfrm>
            <a:prstGeom prst="rect">
              <a:avLst/>
            </a:prstGeom>
            <a:solidFill>
              <a:srgbClr val="C84F29">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66;p54">
              <a:extLst>
                <a:ext uri="{FF2B5EF4-FFF2-40B4-BE49-F238E27FC236}">
                  <a16:creationId xmlns:a16="http://schemas.microsoft.com/office/drawing/2014/main" id="{008D7DA5-1622-1CF8-423B-A45F95F80D8A}"/>
                </a:ext>
              </a:extLst>
            </p:cNvPr>
            <p:cNvSpPr/>
            <p:nvPr/>
          </p:nvSpPr>
          <p:spPr>
            <a:xfrm>
              <a:off x="6654081" y="2644643"/>
              <a:ext cx="1953326" cy="931403"/>
            </a:xfrm>
            <a:prstGeom prst="rect">
              <a:avLst/>
            </a:prstGeom>
            <a:solidFill>
              <a:srgbClr val="C84F29">
                <a:alpha val="34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roup 10">
            <a:extLst>
              <a:ext uri="{FF2B5EF4-FFF2-40B4-BE49-F238E27FC236}">
                <a16:creationId xmlns:a16="http://schemas.microsoft.com/office/drawing/2014/main" id="{9A15B289-15B1-1E6A-0010-65CFFD114A69}"/>
              </a:ext>
            </a:extLst>
          </p:cNvPr>
          <p:cNvGrpSpPr/>
          <p:nvPr/>
        </p:nvGrpSpPr>
        <p:grpSpPr>
          <a:xfrm>
            <a:off x="1236522" y="2560154"/>
            <a:ext cx="5342057" cy="404637"/>
            <a:chOff x="1450978" y="1651104"/>
            <a:chExt cx="5342057" cy="404637"/>
          </a:xfrm>
          <a:solidFill>
            <a:srgbClr val="4472C4">
              <a:alpha val="34902"/>
            </a:srgbClr>
          </a:solidFill>
        </p:grpSpPr>
        <p:sp>
          <p:nvSpPr>
            <p:cNvPr id="8" name="Google Shape;566;p54">
              <a:extLst>
                <a:ext uri="{FF2B5EF4-FFF2-40B4-BE49-F238E27FC236}">
                  <a16:creationId xmlns:a16="http://schemas.microsoft.com/office/drawing/2014/main" id="{76717CE1-1F76-4202-EF6E-06219FFB7814}"/>
                </a:ext>
              </a:extLst>
            </p:cNvPr>
            <p:cNvSpPr/>
            <p:nvPr/>
          </p:nvSpPr>
          <p:spPr>
            <a:xfrm>
              <a:off x="1450978" y="1651104"/>
              <a:ext cx="521097" cy="235598"/>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66;p54">
              <a:extLst>
                <a:ext uri="{FF2B5EF4-FFF2-40B4-BE49-F238E27FC236}">
                  <a16:creationId xmlns:a16="http://schemas.microsoft.com/office/drawing/2014/main" id="{77A5E10C-B5CA-D8BD-BC97-7D46CF310830}"/>
                </a:ext>
              </a:extLst>
            </p:cNvPr>
            <p:cNvSpPr/>
            <p:nvPr/>
          </p:nvSpPr>
          <p:spPr>
            <a:xfrm>
              <a:off x="3955100" y="1768903"/>
              <a:ext cx="552819" cy="286838"/>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66;p54">
              <a:extLst>
                <a:ext uri="{FF2B5EF4-FFF2-40B4-BE49-F238E27FC236}">
                  <a16:creationId xmlns:a16="http://schemas.microsoft.com/office/drawing/2014/main" id="{82D5CA45-8315-E36A-5813-64224014705A}"/>
                </a:ext>
              </a:extLst>
            </p:cNvPr>
            <p:cNvSpPr/>
            <p:nvPr/>
          </p:nvSpPr>
          <p:spPr>
            <a:xfrm>
              <a:off x="6487322" y="1781322"/>
              <a:ext cx="305713" cy="210759"/>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Content Placeholder 2">
            <a:extLst>
              <a:ext uri="{FF2B5EF4-FFF2-40B4-BE49-F238E27FC236}">
                <a16:creationId xmlns:a16="http://schemas.microsoft.com/office/drawing/2014/main" id="{5271F126-E6B4-D190-77A1-A45D9C095D36}"/>
              </a:ext>
            </a:extLst>
          </p:cNvPr>
          <p:cNvSpPr txBox="1">
            <a:spLocks/>
          </p:cNvSpPr>
          <p:nvPr/>
        </p:nvSpPr>
        <p:spPr>
          <a:xfrm>
            <a:off x="0" y="5084457"/>
            <a:ext cx="9144000" cy="919037"/>
          </a:xfrm>
          <a:prstGeom prst="rect">
            <a:avLst/>
          </a:prstGeom>
          <a:solidFill>
            <a:srgbClr val="FFF2CC"/>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2400" b="1" dirty="0">
                <a:solidFill>
                  <a:srgbClr val="C00000"/>
                </a:solidFill>
              </a:rPr>
              <a:t>RowPress gets worse as temperature increases,</a:t>
            </a:r>
          </a:p>
          <a:p>
            <a:pPr marL="0" indent="0" algn="ctr">
              <a:spcBef>
                <a:spcPts val="0"/>
              </a:spcBef>
              <a:buNone/>
            </a:pPr>
            <a:r>
              <a:rPr lang="en-GB" sz="2400" dirty="0"/>
              <a:t>which is </a:t>
            </a:r>
            <a:r>
              <a:rPr lang="en-GB" sz="2400" b="1" dirty="0">
                <a:solidFill>
                  <a:srgbClr val="4472C4"/>
                </a:solidFill>
              </a:rPr>
              <a:t>very different from </a:t>
            </a:r>
            <a:r>
              <a:rPr lang="en-GB" sz="2400" b="1" dirty="0" err="1">
                <a:solidFill>
                  <a:srgbClr val="4472C4"/>
                </a:solidFill>
              </a:rPr>
              <a:t>RowHammer</a:t>
            </a:r>
            <a:endParaRPr lang="en-GB" sz="2400" b="1" dirty="0">
              <a:solidFill>
                <a:srgbClr val="4472C4"/>
              </a:solidFill>
            </a:endParaRPr>
          </a:p>
        </p:txBody>
      </p:sp>
    </p:spTree>
    <p:extLst>
      <p:ext uri="{BB962C8B-B14F-4D97-AF65-F5344CB8AC3E}">
        <p14:creationId xmlns:p14="http://schemas.microsoft.com/office/powerpoint/2010/main" val="1857384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sz="3200" dirty="0">
                <a:latin typeface="Cambria"/>
                <a:ea typeface="Cambria"/>
              </a:rPr>
              <a:t>Backup Slide</a:t>
            </a:r>
            <a:endParaRPr lang="en-US" sz="3200" dirty="0"/>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46</a:t>
            </a:fld>
            <a:endParaRPr lang="en-CH"/>
          </a:p>
        </p:txBody>
      </p:sp>
      <p:sp>
        <p:nvSpPr>
          <p:cNvPr id="4" name="Content Placeholder 2">
            <a:extLst>
              <a:ext uri="{FF2B5EF4-FFF2-40B4-BE49-F238E27FC236}">
                <a16:creationId xmlns:a16="http://schemas.microsoft.com/office/drawing/2014/main" id="{50F0E9E6-C1D6-DF68-5FB1-5EC0A53DC8EB}"/>
              </a:ext>
            </a:extLst>
          </p:cNvPr>
          <p:cNvSpPr txBox="1">
            <a:spLocks/>
          </p:cNvSpPr>
          <p:nvPr/>
        </p:nvSpPr>
        <p:spPr>
          <a:xfrm>
            <a:off x="0" y="3656785"/>
            <a:ext cx="9144000" cy="762913"/>
          </a:xfrm>
          <a:prstGeom prst="rect">
            <a:avLst/>
          </a:prstGeom>
          <a:solidFill>
            <a:srgbClr val="FFF2CC"/>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2400" b="1" dirty="0">
                <a:solidFill>
                  <a:srgbClr val="C00000"/>
                </a:solidFill>
              </a:rPr>
              <a:t>RowPress and </a:t>
            </a:r>
            <a:r>
              <a:rPr lang="en-GB" sz="2400" b="1" dirty="0" err="1">
                <a:solidFill>
                  <a:srgbClr val="C00000"/>
                </a:solidFill>
              </a:rPr>
              <a:t>RowHammer</a:t>
            </a:r>
            <a:r>
              <a:rPr lang="en-GB" sz="2400" b="1" dirty="0">
                <a:solidFill>
                  <a:srgbClr val="C00000"/>
                </a:solidFill>
              </a:rPr>
              <a:t> bitflips have opposite directions</a:t>
            </a:r>
          </a:p>
        </p:txBody>
      </p:sp>
      <p:sp>
        <p:nvSpPr>
          <p:cNvPr id="3" name="Content Placeholder 2">
            <a:extLst>
              <a:ext uri="{FF2B5EF4-FFF2-40B4-BE49-F238E27FC236}">
                <a16:creationId xmlns:a16="http://schemas.microsoft.com/office/drawing/2014/main" id="{BD016234-2B2E-2F5A-BB44-FA42EA025148}"/>
              </a:ext>
            </a:extLst>
          </p:cNvPr>
          <p:cNvSpPr txBox="1">
            <a:spLocks/>
          </p:cNvSpPr>
          <p:nvPr/>
        </p:nvSpPr>
        <p:spPr>
          <a:xfrm>
            <a:off x="-21648" y="925415"/>
            <a:ext cx="9144000" cy="762913"/>
          </a:xfrm>
          <a:prstGeom prst="rect">
            <a:avLst/>
          </a:prstGeom>
          <a:solidFill>
            <a:srgbClr val="FFF2CC"/>
          </a:solidFill>
          <a:ln w="28575">
            <a:solidFill>
              <a:schemeClr val="tx1">
                <a:lumMod val="65000"/>
                <a:lumOff val="35000"/>
              </a:schemeClr>
            </a:solidFill>
          </a:ln>
        </p:spPr>
        <p:txBody>
          <a:bodyPr lIns="91440" tIns="45720" rIns="91440" bIns="45720"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2600" b="1" dirty="0">
                <a:solidFill>
                  <a:srgbClr val="C00000"/>
                </a:solidFill>
                <a:latin typeface="Cambria"/>
                <a:ea typeface="Cambria"/>
              </a:rPr>
              <a:t>RowPress significantly reduces </a:t>
            </a:r>
            <a:r>
              <a:rPr lang="en-GB" sz="2600" b="1" dirty="0" err="1">
                <a:solidFill>
                  <a:srgbClr val="C00000"/>
                </a:solidFill>
                <a:latin typeface="Cambria"/>
                <a:ea typeface="Cambria"/>
              </a:rPr>
              <a:t>ACmin</a:t>
            </a:r>
            <a:r>
              <a:rPr lang="en-GB" sz="2600" b="1" dirty="0">
                <a:solidFill>
                  <a:srgbClr val="C00000"/>
                </a:solidFill>
                <a:latin typeface="Cambria"/>
                <a:ea typeface="Cambria"/>
              </a:rPr>
              <a:t> as </a:t>
            </a:r>
            <a:r>
              <a:rPr lang="en-GB" sz="2600" b="1" dirty="0" err="1">
                <a:solidFill>
                  <a:srgbClr val="C00000"/>
                </a:solidFill>
                <a:latin typeface="Cambria"/>
                <a:ea typeface="Cambria"/>
              </a:rPr>
              <a:t>tAggON</a:t>
            </a:r>
            <a:r>
              <a:rPr lang="en-GB" sz="2600" b="1" dirty="0">
                <a:solidFill>
                  <a:srgbClr val="C00000"/>
                </a:solidFill>
                <a:latin typeface="Cambria"/>
                <a:ea typeface="Cambria"/>
              </a:rPr>
              <a:t> increases</a:t>
            </a:r>
          </a:p>
        </p:txBody>
      </p:sp>
      <p:sp>
        <p:nvSpPr>
          <p:cNvPr id="5" name="Content Placeholder 2">
            <a:extLst>
              <a:ext uri="{FF2B5EF4-FFF2-40B4-BE49-F238E27FC236}">
                <a16:creationId xmlns:a16="http://schemas.microsoft.com/office/drawing/2014/main" id="{404C9E01-F269-32BF-3477-F3B2019C5FC1}"/>
              </a:ext>
            </a:extLst>
          </p:cNvPr>
          <p:cNvSpPr txBox="1">
            <a:spLocks/>
          </p:cNvSpPr>
          <p:nvPr/>
        </p:nvSpPr>
        <p:spPr>
          <a:xfrm>
            <a:off x="0" y="2212437"/>
            <a:ext cx="9144000" cy="920239"/>
          </a:xfrm>
          <a:prstGeom prst="rect">
            <a:avLst/>
          </a:prstGeom>
          <a:solidFill>
            <a:srgbClr val="FFF2CC"/>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2400" b="1" dirty="0">
                <a:solidFill>
                  <a:srgbClr val="C00000"/>
                </a:solidFill>
              </a:rPr>
              <a:t>Most Cells Vulnerable to RowPress </a:t>
            </a:r>
            <a:br>
              <a:rPr lang="en-GB" sz="2400" b="1" dirty="0">
                <a:solidFill>
                  <a:srgbClr val="C00000"/>
                </a:solidFill>
              </a:rPr>
            </a:br>
            <a:r>
              <a:rPr lang="en-GB" sz="2400" b="1" dirty="0">
                <a:solidFill>
                  <a:srgbClr val="C00000"/>
                </a:solidFill>
              </a:rPr>
              <a:t>are NOT vulnerable to </a:t>
            </a:r>
            <a:r>
              <a:rPr lang="en-GB" sz="2400" b="1" dirty="0" err="1">
                <a:solidFill>
                  <a:srgbClr val="C00000"/>
                </a:solidFill>
              </a:rPr>
              <a:t>RowHammer</a:t>
            </a:r>
            <a:endParaRPr lang="en-GB" sz="2400" b="1" dirty="0">
              <a:solidFill>
                <a:srgbClr val="C00000"/>
              </a:solidFill>
            </a:endParaRPr>
          </a:p>
        </p:txBody>
      </p:sp>
      <p:sp>
        <p:nvSpPr>
          <p:cNvPr id="6" name="Content Placeholder 2">
            <a:extLst>
              <a:ext uri="{FF2B5EF4-FFF2-40B4-BE49-F238E27FC236}">
                <a16:creationId xmlns:a16="http://schemas.microsoft.com/office/drawing/2014/main" id="{CA0D3536-A35C-E778-5439-8F85F59216F7}"/>
              </a:ext>
            </a:extLst>
          </p:cNvPr>
          <p:cNvSpPr txBox="1">
            <a:spLocks/>
          </p:cNvSpPr>
          <p:nvPr/>
        </p:nvSpPr>
        <p:spPr>
          <a:xfrm>
            <a:off x="-21648" y="4943809"/>
            <a:ext cx="9144000" cy="1139593"/>
          </a:xfrm>
          <a:prstGeom prst="rect">
            <a:avLst/>
          </a:prstGeom>
          <a:solidFill>
            <a:srgbClr val="FFF2CC"/>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2400" dirty="0"/>
              <a:t>As </a:t>
            </a:r>
            <a:r>
              <a:rPr lang="en-GB" sz="2400" dirty="0" err="1"/>
              <a:t>tAggON</a:t>
            </a:r>
            <a:r>
              <a:rPr lang="en-GB" sz="2400" dirty="0"/>
              <a:t> increases beyond a certain level, </a:t>
            </a:r>
            <a:r>
              <a:rPr lang="en-GB" sz="2400" b="1" dirty="0">
                <a:solidFill>
                  <a:srgbClr val="C00000"/>
                </a:solidFill>
              </a:rPr>
              <a:t>single-sided RowPress becomes more effective</a:t>
            </a:r>
            <a:r>
              <a:rPr lang="en-GB" sz="2400" dirty="0">
                <a:solidFill>
                  <a:srgbClr val="C00000"/>
                </a:solidFill>
              </a:rPr>
              <a:t> </a:t>
            </a:r>
            <a:r>
              <a:rPr lang="en-GB" sz="2400" dirty="0"/>
              <a:t>compared to double-sided </a:t>
            </a:r>
            <a:endParaRPr lang="en-GB" sz="2400" b="1" dirty="0">
              <a:solidFill>
                <a:srgbClr val="C00000"/>
              </a:solidFill>
            </a:endParaRPr>
          </a:p>
        </p:txBody>
      </p:sp>
    </p:spTree>
    <p:extLst>
      <p:ext uri="{BB962C8B-B14F-4D97-AF65-F5344CB8AC3E}">
        <p14:creationId xmlns:p14="http://schemas.microsoft.com/office/powerpoint/2010/main" val="3758395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a:t>Read Disturbance in DRAM</a:t>
            </a:r>
            <a:endParaRPr lang="en-CH"/>
          </a:p>
        </p:txBody>
      </p:sp>
      <p:sp>
        <p:nvSpPr>
          <p:cNvPr id="3" name="Content Placeholder 2">
            <a:extLst>
              <a:ext uri="{FF2B5EF4-FFF2-40B4-BE49-F238E27FC236}">
                <a16:creationId xmlns:a16="http://schemas.microsoft.com/office/drawing/2014/main" id="{655CB905-6582-01AE-7C91-BAC3E15126A7}"/>
              </a:ext>
            </a:extLst>
          </p:cNvPr>
          <p:cNvSpPr>
            <a:spLocks noGrp="1"/>
          </p:cNvSpPr>
          <p:nvPr>
            <p:ph idx="1"/>
          </p:nvPr>
        </p:nvSpPr>
        <p:spPr>
          <a:xfrm>
            <a:off x="121970" y="926274"/>
            <a:ext cx="8863692" cy="5427025"/>
          </a:xfrm>
        </p:spPr>
        <p:txBody>
          <a:bodyPr>
            <a:normAutofit/>
          </a:bodyPr>
          <a:lstStyle/>
          <a:p>
            <a:r>
              <a:rPr lang="en-GB" sz="2800"/>
              <a:t>Read disturbance in DRAM breaks memory isolation</a:t>
            </a:r>
          </a:p>
          <a:p>
            <a:r>
              <a:rPr lang="en-GB" sz="2800" b="1"/>
              <a:t>Prominent example: RowHammer</a:t>
            </a:r>
            <a:endParaRPr lang="en-GB" sz="2800"/>
          </a:p>
          <a:p>
            <a:endParaRPr lang="en-GB" sz="2800"/>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5</a:t>
            </a:fld>
            <a:endParaRPr lang="en-CH"/>
          </a:p>
        </p:txBody>
      </p:sp>
      <p:sp>
        <p:nvSpPr>
          <p:cNvPr id="9" name="Rounded Rectangle 4">
            <a:extLst>
              <a:ext uri="{FF2B5EF4-FFF2-40B4-BE49-F238E27FC236}">
                <a16:creationId xmlns:a16="http://schemas.microsoft.com/office/drawing/2014/main" id="{B65654B2-276B-8504-0718-2CFE131DF8ED}"/>
              </a:ext>
            </a:extLst>
          </p:cNvPr>
          <p:cNvSpPr/>
          <p:nvPr/>
        </p:nvSpPr>
        <p:spPr>
          <a:xfrm>
            <a:off x="1395013" y="2208810"/>
            <a:ext cx="5988161" cy="2268187"/>
          </a:xfrm>
          <a:prstGeom prst="round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1" name="Straight Connector 10">
            <a:extLst>
              <a:ext uri="{FF2B5EF4-FFF2-40B4-BE49-F238E27FC236}">
                <a16:creationId xmlns:a16="http://schemas.microsoft.com/office/drawing/2014/main" id="{BE7733AB-3E47-27E0-D5E2-95CE3C08D93D}"/>
              </a:ext>
            </a:extLst>
          </p:cNvPr>
          <p:cNvCxnSpPr>
            <a:cxnSpLocks/>
          </p:cNvCxnSpPr>
          <p:nvPr/>
        </p:nvCxnSpPr>
        <p:spPr>
          <a:xfrm>
            <a:off x="1728841" y="2998881"/>
            <a:ext cx="532638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C5BE9F5-B7BB-79CA-8DFC-A14B243E42EC}"/>
              </a:ext>
            </a:extLst>
          </p:cNvPr>
          <p:cNvCxnSpPr>
            <a:cxnSpLocks/>
          </p:cNvCxnSpPr>
          <p:nvPr/>
        </p:nvCxnSpPr>
        <p:spPr>
          <a:xfrm>
            <a:off x="1728841" y="3510387"/>
            <a:ext cx="532638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616DAC2-57FC-204F-8838-6F4E4D9DC5E1}"/>
              </a:ext>
            </a:extLst>
          </p:cNvPr>
          <p:cNvCxnSpPr>
            <a:cxnSpLocks/>
          </p:cNvCxnSpPr>
          <p:nvPr/>
        </p:nvCxnSpPr>
        <p:spPr>
          <a:xfrm>
            <a:off x="1728841" y="4016151"/>
            <a:ext cx="5326380" cy="0"/>
          </a:xfrm>
          <a:prstGeom prst="line">
            <a:avLst/>
          </a:prstGeom>
          <a:ln w="82550" cap="rnd">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26CCA79-4BD6-901D-F256-39DF358FE479}"/>
              </a:ext>
            </a:extLst>
          </p:cNvPr>
          <p:cNvSpPr/>
          <p:nvPr/>
        </p:nvSpPr>
        <p:spPr>
          <a:xfrm>
            <a:off x="2037451" y="2740227"/>
            <a:ext cx="4709160" cy="487224"/>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rPr>
              <a:t>Row 1</a:t>
            </a:r>
          </a:p>
        </p:txBody>
      </p:sp>
      <p:sp>
        <p:nvSpPr>
          <p:cNvPr id="18" name="Rectangle 17">
            <a:extLst>
              <a:ext uri="{FF2B5EF4-FFF2-40B4-BE49-F238E27FC236}">
                <a16:creationId xmlns:a16="http://schemas.microsoft.com/office/drawing/2014/main" id="{76CD83D9-923F-2DD2-F70E-51C1574F0B27}"/>
              </a:ext>
            </a:extLst>
          </p:cNvPr>
          <p:cNvSpPr/>
          <p:nvPr/>
        </p:nvSpPr>
        <p:spPr>
          <a:xfrm>
            <a:off x="2037451" y="3239538"/>
            <a:ext cx="4709160" cy="487224"/>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rPr>
              <a:t>Row 2</a:t>
            </a:r>
          </a:p>
        </p:txBody>
      </p:sp>
      <p:sp>
        <p:nvSpPr>
          <p:cNvPr id="19" name="Rectangle 18">
            <a:extLst>
              <a:ext uri="{FF2B5EF4-FFF2-40B4-BE49-F238E27FC236}">
                <a16:creationId xmlns:a16="http://schemas.microsoft.com/office/drawing/2014/main" id="{47FFAFB3-EBAD-2EA9-9018-582554C32B51}"/>
              </a:ext>
            </a:extLst>
          </p:cNvPr>
          <p:cNvSpPr/>
          <p:nvPr/>
        </p:nvSpPr>
        <p:spPr>
          <a:xfrm>
            <a:off x="2037451" y="3744513"/>
            <a:ext cx="4709160" cy="487224"/>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rPr>
              <a:t>Row 3</a:t>
            </a:r>
          </a:p>
        </p:txBody>
      </p:sp>
      <p:grpSp>
        <p:nvGrpSpPr>
          <p:cNvPr id="21" name="Group 20">
            <a:extLst>
              <a:ext uri="{FF2B5EF4-FFF2-40B4-BE49-F238E27FC236}">
                <a16:creationId xmlns:a16="http://schemas.microsoft.com/office/drawing/2014/main" id="{BFA2086D-4E0A-AA21-B467-86E3868B138E}"/>
              </a:ext>
            </a:extLst>
          </p:cNvPr>
          <p:cNvGrpSpPr/>
          <p:nvPr/>
        </p:nvGrpSpPr>
        <p:grpSpPr>
          <a:xfrm>
            <a:off x="2033119" y="2738744"/>
            <a:ext cx="4715035" cy="1492993"/>
            <a:chOff x="1428644" y="1937227"/>
            <a:chExt cx="6286713" cy="1990657"/>
          </a:xfrm>
        </p:grpSpPr>
        <p:sp>
          <p:nvSpPr>
            <p:cNvPr id="22" name="Rectangle 21">
              <a:extLst>
                <a:ext uri="{FF2B5EF4-FFF2-40B4-BE49-F238E27FC236}">
                  <a16:creationId xmlns:a16="http://schemas.microsoft.com/office/drawing/2014/main" id="{B3781598-434F-FEAE-485E-A3BF63B3FD89}"/>
                </a:ext>
              </a:extLst>
            </p:cNvPr>
            <p:cNvSpPr/>
            <p:nvPr/>
          </p:nvSpPr>
          <p:spPr>
            <a:xfrm>
              <a:off x="1436477" y="2604952"/>
              <a:ext cx="6278880" cy="649632"/>
            </a:xfrm>
            <a:prstGeom prst="rect">
              <a:avLst/>
            </a:prstGeom>
            <a:solidFill>
              <a:schemeClr val="accent2">
                <a:lumMod val="60000"/>
                <a:lumOff val="4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rPr>
                <a:t>Row 2</a:t>
              </a:r>
            </a:p>
          </p:txBody>
        </p:sp>
        <p:sp>
          <p:nvSpPr>
            <p:cNvPr id="23" name="Content Placeholder 2">
              <a:extLst>
                <a:ext uri="{FF2B5EF4-FFF2-40B4-BE49-F238E27FC236}">
                  <a16:creationId xmlns:a16="http://schemas.microsoft.com/office/drawing/2014/main" id="{9C2787A6-E0EC-D942-D536-BFB0F25D460B}"/>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a:solidFill>
                    <a:srgbClr val="FF0000"/>
                  </a:solidFill>
                </a:rPr>
                <a:t>open</a:t>
              </a:r>
            </a:p>
          </p:txBody>
        </p:sp>
        <p:sp>
          <p:nvSpPr>
            <p:cNvPr id="24" name="Rectangle 23">
              <a:extLst>
                <a:ext uri="{FF2B5EF4-FFF2-40B4-BE49-F238E27FC236}">
                  <a16:creationId xmlns:a16="http://schemas.microsoft.com/office/drawing/2014/main" id="{6DB11AE8-B671-3FCE-7D90-4BB21AA5C122}"/>
                </a:ext>
              </a:extLst>
            </p:cNvPr>
            <p:cNvSpPr/>
            <p:nvPr/>
          </p:nvSpPr>
          <p:spPr>
            <a:xfrm>
              <a:off x="1436477" y="1937227"/>
              <a:ext cx="6278880" cy="649632"/>
            </a:xfrm>
            <a:prstGeom prst="rect">
              <a:avLst/>
            </a:prstGeom>
            <a:solidFill>
              <a:schemeClr val="accent4">
                <a:lumMod val="20000"/>
                <a:lumOff val="8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rPr>
                <a:t>Row 1</a:t>
              </a:r>
            </a:p>
          </p:txBody>
        </p:sp>
        <p:sp>
          <p:nvSpPr>
            <p:cNvPr id="25" name="Rectangle 24">
              <a:extLst>
                <a:ext uri="{FF2B5EF4-FFF2-40B4-BE49-F238E27FC236}">
                  <a16:creationId xmlns:a16="http://schemas.microsoft.com/office/drawing/2014/main" id="{7739C1EE-A3CA-B8EA-EA84-E1E6B39106EC}"/>
                </a:ext>
              </a:extLst>
            </p:cNvPr>
            <p:cNvSpPr/>
            <p:nvPr/>
          </p:nvSpPr>
          <p:spPr>
            <a:xfrm>
              <a:off x="1436477" y="3278252"/>
              <a:ext cx="6278880" cy="649632"/>
            </a:xfrm>
            <a:prstGeom prst="rect">
              <a:avLst/>
            </a:prstGeom>
            <a:solidFill>
              <a:schemeClr val="accent4">
                <a:lumMod val="20000"/>
                <a:lumOff val="8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rPr>
                <a:t>Row 3</a:t>
              </a:r>
            </a:p>
          </p:txBody>
        </p:sp>
      </p:grpSp>
      <p:grpSp>
        <p:nvGrpSpPr>
          <p:cNvPr id="26" name="Group 25">
            <a:extLst>
              <a:ext uri="{FF2B5EF4-FFF2-40B4-BE49-F238E27FC236}">
                <a16:creationId xmlns:a16="http://schemas.microsoft.com/office/drawing/2014/main" id="{DD5CE2A2-1E77-CFAF-B062-8BE187A1FA2B}"/>
              </a:ext>
            </a:extLst>
          </p:cNvPr>
          <p:cNvGrpSpPr/>
          <p:nvPr/>
        </p:nvGrpSpPr>
        <p:grpSpPr>
          <a:xfrm>
            <a:off x="2040695" y="3238797"/>
            <a:ext cx="4709160" cy="487224"/>
            <a:chOff x="8271133" y="2603964"/>
            <a:chExt cx="6278880" cy="649632"/>
          </a:xfrm>
        </p:grpSpPr>
        <p:sp>
          <p:nvSpPr>
            <p:cNvPr id="27" name="Rectangle 26">
              <a:extLst>
                <a:ext uri="{FF2B5EF4-FFF2-40B4-BE49-F238E27FC236}">
                  <a16:creationId xmlns:a16="http://schemas.microsoft.com/office/drawing/2014/main" id="{7B6D5C15-A2A8-D8F6-DBB4-D071140588D7}"/>
                </a:ext>
              </a:extLst>
            </p:cNvPr>
            <p:cNvSpPr/>
            <p:nvPr/>
          </p:nvSpPr>
          <p:spPr>
            <a:xfrm>
              <a:off x="8271133" y="2603964"/>
              <a:ext cx="6278880" cy="649632"/>
            </a:xfrm>
            <a:prstGeom prst="rect">
              <a:avLst/>
            </a:prstGeom>
            <a:solidFill>
              <a:srgbClr val="D8D9D8"/>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rPr>
                <a:t>Row 2</a:t>
              </a:r>
            </a:p>
          </p:txBody>
        </p:sp>
        <p:sp>
          <p:nvSpPr>
            <p:cNvPr id="28" name="Content Placeholder 2">
              <a:extLst>
                <a:ext uri="{FF2B5EF4-FFF2-40B4-BE49-F238E27FC236}">
                  <a16:creationId xmlns:a16="http://schemas.microsoft.com/office/drawing/2014/main" id="{7654F2E6-A0AF-026E-AFA8-AB6729A240F8}"/>
                </a:ext>
              </a:extLst>
            </p:cNvPr>
            <p:cNvSpPr txBox="1">
              <a:spLocks/>
            </p:cNvSpPr>
            <p:nvPr/>
          </p:nvSpPr>
          <p:spPr>
            <a:xfrm>
              <a:off x="8407290" y="2645717"/>
              <a:ext cx="1390654" cy="591494"/>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a:solidFill>
                    <a:srgbClr val="FF0000"/>
                  </a:solidFill>
                </a:rPr>
                <a:t>closed</a:t>
              </a:r>
            </a:p>
          </p:txBody>
        </p:sp>
      </p:grpSp>
      <p:grpSp>
        <p:nvGrpSpPr>
          <p:cNvPr id="29" name="Group 28">
            <a:extLst>
              <a:ext uri="{FF2B5EF4-FFF2-40B4-BE49-F238E27FC236}">
                <a16:creationId xmlns:a16="http://schemas.microsoft.com/office/drawing/2014/main" id="{37E79CB2-27C0-A2C7-0107-1A2E686E7ECA}"/>
              </a:ext>
            </a:extLst>
          </p:cNvPr>
          <p:cNvGrpSpPr/>
          <p:nvPr/>
        </p:nvGrpSpPr>
        <p:grpSpPr>
          <a:xfrm>
            <a:off x="2033119" y="2741983"/>
            <a:ext cx="4715035" cy="1492993"/>
            <a:chOff x="1428644" y="1937227"/>
            <a:chExt cx="6286713" cy="1990657"/>
          </a:xfrm>
        </p:grpSpPr>
        <p:sp>
          <p:nvSpPr>
            <p:cNvPr id="30" name="Rectangle 29">
              <a:extLst>
                <a:ext uri="{FF2B5EF4-FFF2-40B4-BE49-F238E27FC236}">
                  <a16:creationId xmlns:a16="http://schemas.microsoft.com/office/drawing/2014/main" id="{181D81EF-450D-83C9-7FF7-EAE6D8323E1E}"/>
                </a:ext>
              </a:extLst>
            </p:cNvPr>
            <p:cNvSpPr/>
            <p:nvPr/>
          </p:nvSpPr>
          <p:spPr>
            <a:xfrm>
              <a:off x="1436477" y="2604952"/>
              <a:ext cx="6278880" cy="649632"/>
            </a:xfrm>
            <a:prstGeom prst="rect">
              <a:avLst/>
            </a:prstGeom>
            <a:solidFill>
              <a:schemeClr val="accent2">
                <a:lumMod val="60000"/>
                <a:lumOff val="4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rPr>
                <a:t>Row 2</a:t>
              </a:r>
            </a:p>
          </p:txBody>
        </p:sp>
        <p:sp>
          <p:nvSpPr>
            <p:cNvPr id="31" name="Content Placeholder 2">
              <a:extLst>
                <a:ext uri="{FF2B5EF4-FFF2-40B4-BE49-F238E27FC236}">
                  <a16:creationId xmlns:a16="http://schemas.microsoft.com/office/drawing/2014/main" id="{9A0F8666-2E78-3AD4-285A-15320D291063}"/>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a:solidFill>
                    <a:srgbClr val="FF0000"/>
                  </a:solidFill>
                </a:rPr>
                <a:t>open</a:t>
              </a:r>
            </a:p>
          </p:txBody>
        </p:sp>
        <p:sp>
          <p:nvSpPr>
            <p:cNvPr id="32" name="Rectangle 31">
              <a:extLst>
                <a:ext uri="{FF2B5EF4-FFF2-40B4-BE49-F238E27FC236}">
                  <a16:creationId xmlns:a16="http://schemas.microsoft.com/office/drawing/2014/main" id="{885DE58A-B442-04FB-E8F7-7D78FD270813}"/>
                </a:ext>
              </a:extLst>
            </p:cNvPr>
            <p:cNvSpPr/>
            <p:nvPr/>
          </p:nvSpPr>
          <p:spPr>
            <a:xfrm>
              <a:off x="1436477" y="1937227"/>
              <a:ext cx="6278880" cy="649632"/>
            </a:xfrm>
            <a:prstGeom prst="rect">
              <a:avLst/>
            </a:prstGeom>
            <a:solidFill>
              <a:schemeClr val="accent4">
                <a:lumMod val="60000"/>
                <a:lumOff val="4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rPr>
                <a:t>Row 1</a:t>
              </a:r>
            </a:p>
          </p:txBody>
        </p:sp>
        <p:sp>
          <p:nvSpPr>
            <p:cNvPr id="33" name="Rectangle 32">
              <a:extLst>
                <a:ext uri="{FF2B5EF4-FFF2-40B4-BE49-F238E27FC236}">
                  <a16:creationId xmlns:a16="http://schemas.microsoft.com/office/drawing/2014/main" id="{C576B78E-C18E-293D-1A8A-F572C43F7FA5}"/>
                </a:ext>
              </a:extLst>
            </p:cNvPr>
            <p:cNvSpPr/>
            <p:nvPr/>
          </p:nvSpPr>
          <p:spPr>
            <a:xfrm>
              <a:off x="1436477" y="3278252"/>
              <a:ext cx="6278880" cy="649632"/>
            </a:xfrm>
            <a:prstGeom prst="rect">
              <a:avLst/>
            </a:prstGeom>
            <a:solidFill>
              <a:schemeClr val="accent4">
                <a:lumMod val="60000"/>
                <a:lumOff val="4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rPr>
                <a:t>Row 3</a:t>
              </a:r>
            </a:p>
          </p:txBody>
        </p:sp>
      </p:grpSp>
      <p:grpSp>
        <p:nvGrpSpPr>
          <p:cNvPr id="36" name="Group 35">
            <a:extLst>
              <a:ext uri="{FF2B5EF4-FFF2-40B4-BE49-F238E27FC236}">
                <a16:creationId xmlns:a16="http://schemas.microsoft.com/office/drawing/2014/main" id="{3FF181A1-0AB6-B9BA-5ED6-BEC1FF05C312}"/>
              </a:ext>
            </a:extLst>
          </p:cNvPr>
          <p:cNvGrpSpPr/>
          <p:nvPr/>
        </p:nvGrpSpPr>
        <p:grpSpPr>
          <a:xfrm>
            <a:off x="2033322" y="3249729"/>
            <a:ext cx="4715035" cy="487224"/>
            <a:chOff x="1428644" y="2604952"/>
            <a:chExt cx="6286713" cy="649632"/>
          </a:xfrm>
        </p:grpSpPr>
        <p:sp>
          <p:nvSpPr>
            <p:cNvPr id="37" name="Rectangle 36">
              <a:extLst>
                <a:ext uri="{FF2B5EF4-FFF2-40B4-BE49-F238E27FC236}">
                  <a16:creationId xmlns:a16="http://schemas.microsoft.com/office/drawing/2014/main" id="{F8BA5F72-88A8-EABA-68E7-7E76AC9F3E96}"/>
                </a:ext>
              </a:extLst>
            </p:cNvPr>
            <p:cNvSpPr/>
            <p:nvPr/>
          </p:nvSpPr>
          <p:spPr>
            <a:xfrm>
              <a:off x="1436477" y="2604952"/>
              <a:ext cx="6278880" cy="649632"/>
            </a:xfrm>
            <a:prstGeom prst="rect">
              <a:avLst/>
            </a:prstGeom>
            <a:solidFill>
              <a:schemeClr val="accent2">
                <a:lumMod val="60000"/>
                <a:lumOff val="40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rPr>
                <a:t>Row 2</a:t>
              </a:r>
            </a:p>
          </p:txBody>
        </p:sp>
        <p:sp>
          <p:nvSpPr>
            <p:cNvPr id="38" name="Content Placeholder 2">
              <a:extLst>
                <a:ext uri="{FF2B5EF4-FFF2-40B4-BE49-F238E27FC236}">
                  <a16:creationId xmlns:a16="http://schemas.microsoft.com/office/drawing/2014/main" id="{2F7E5A2D-894F-210E-1495-30968566475A}"/>
                </a:ext>
              </a:extLst>
            </p:cNvPr>
            <p:cNvSpPr txBox="1">
              <a:spLocks/>
            </p:cNvSpPr>
            <p:nvPr/>
          </p:nvSpPr>
          <p:spPr>
            <a:xfrm>
              <a:off x="1428644" y="2637180"/>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a:solidFill>
                    <a:srgbClr val="FF0000"/>
                  </a:solidFill>
                </a:rPr>
                <a:t>open</a:t>
              </a:r>
            </a:p>
          </p:txBody>
        </p:sp>
      </p:grpSp>
      <p:grpSp>
        <p:nvGrpSpPr>
          <p:cNvPr id="39" name="Group 38">
            <a:extLst>
              <a:ext uri="{FF2B5EF4-FFF2-40B4-BE49-F238E27FC236}">
                <a16:creationId xmlns:a16="http://schemas.microsoft.com/office/drawing/2014/main" id="{EE0A5103-A994-3E01-696C-831DBAB706BB}"/>
              </a:ext>
            </a:extLst>
          </p:cNvPr>
          <p:cNvGrpSpPr/>
          <p:nvPr/>
        </p:nvGrpSpPr>
        <p:grpSpPr>
          <a:xfrm>
            <a:off x="2042237" y="3240775"/>
            <a:ext cx="4709160" cy="487224"/>
            <a:chOff x="-3925255" y="4700899"/>
            <a:chExt cx="6278880" cy="649632"/>
          </a:xfrm>
        </p:grpSpPr>
        <p:sp>
          <p:nvSpPr>
            <p:cNvPr id="40" name="Rectangle 39">
              <a:extLst>
                <a:ext uri="{FF2B5EF4-FFF2-40B4-BE49-F238E27FC236}">
                  <a16:creationId xmlns:a16="http://schemas.microsoft.com/office/drawing/2014/main" id="{A06937EE-A91E-3468-523D-F1DD5F897DEB}"/>
                </a:ext>
              </a:extLst>
            </p:cNvPr>
            <p:cNvSpPr/>
            <p:nvPr/>
          </p:nvSpPr>
          <p:spPr>
            <a:xfrm>
              <a:off x="-3925255" y="4700899"/>
              <a:ext cx="6278880" cy="649632"/>
            </a:xfrm>
            <a:prstGeom prst="rect">
              <a:avLst/>
            </a:prstGeom>
            <a:solidFill>
              <a:schemeClr val="bg1">
                <a:lumMod val="85000"/>
              </a:schemeClr>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latin typeface="Cambria" panose="02040503050406030204" pitchFamily="18" charset="0"/>
                </a:rPr>
                <a:t>Row 2</a:t>
              </a:r>
            </a:p>
          </p:txBody>
        </p:sp>
        <p:sp>
          <p:nvSpPr>
            <p:cNvPr id="41" name="Content Placeholder 2">
              <a:extLst>
                <a:ext uri="{FF2B5EF4-FFF2-40B4-BE49-F238E27FC236}">
                  <a16:creationId xmlns:a16="http://schemas.microsoft.com/office/drawing/2014/main" id="{099229B4-34B2-9B6A-75D5-D0F7DB5D3540}"/>
                </a:ext>
              </a:extLst>
            </p:cNvPr>
            <p:cNvSpPr txBox="1">
              <a:spLocks/>
            </p:cNvSpPr>
            <p:nvPr/>
          </p:nvSpPr>
          <p:spPr>
            <a:xfrm>
              <a:off x="-3776745" y="4729968"/>
              <a:ext cx="1390654" cy="5914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i="1">
                  <a:solidFill>
                    <a:srgbClr val="FF0000"/>
                  </a:solidFill>
                </a:rPr>
                <a:t>closed</a:t>
              </a:r>
            </a:p>
          </p:txBody>
        </p:sp>
      </p:grpSp>
      <p:sp>
        <p:nvSpPr>
          <p:cNvPr id="42" name="Rectangle 41">
            <a:extLst>
              <a:ext uri="{FF2B5EF4-FFF2-40B4-BE49-F238E27FC236}">
                <a16:creationId xmlns:a16="http://schemas.microsoft.com/office/drawing/2014/main" id="{485B09BB-E179-C555-8B3B-DA5B115D7E76}"/>
              </a:ext>
            </a:extLst>
          </p:cNvPr>
          <p:cNvSpPr/>
          <p:nvPr/>
        </p:nvSpPr>
        <p:spPr>
          <a:xfrm>
            <a:off x="3596437" y="2258462"/>
            <a:ext cx="1773242" cy="461665"/>
          </a:xfrm>
          <a:prstGeom prst="rect">
            <a:avLst/>
          </a:prstGeom>
        </p:spPr>
        <p:txBody>
          <a:bodyPr wrap="none">
            <a:spAutoFit/>
          </a:bodyPr>
          <a:lstStyle/>
          <a:p>
            <a:r>
              <a:rPr lang="en-US" sz="2400" b="1"/>
              <a:t>DRAM Chip</a:t>
            </a:r>
            <a:endParaRPr lang="en-US" sz="2400"/>
          </a:p>
        </p:txBody>
      </p:sp>
      <p:sp>
        <p:nvSpPr>
          <p:cNvPr id="43" name="Multiply 70">
            <a:extLst>
              <a:ext uri="{FF2B5EF4-FFF2-40B4-BE49-F238E27FC236}">
                <a16:creationId xmlns:a16="http://schemas.microsoft.com/office/drawing/2014/main" id="{A37CB594-BF08-0BE8-AB71-CCC164240AF3}"/>
              </a:ext>
            </a:extLst>
          </p:cNvPr>
          <p:cNvSpPr/>
          <p:nvPr/>
        </p:nvSpPr>
        <p:spPr>
          <a:xfrm>
            <a:off x="4919353" y="2725073"/>
            <a:ext cx="520687" cy="520687"/>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Multiply 71">
            <a:extLst>
              <a:ext uri="{FF2B5EF4-FFF2-40B4-BE49-F238E27FC236}">
                <a16:creationId xmlns:a16="http://schemas.microsoft.com/office/drawing/2014/main" id="{1D5ACC4D-EB43-8817-1535-6BEE18652732}"/>
              </a:ext>
            </a:extLst>
          </p:cNvPr>
          <p:cNvSpPr/>
          <p:nvPr/>
        </p:nvSpPr>
        <p:spPr>
          <a:xfrm>
            <a:off x="3146403" y="3721626"/>
            <a:ext cx="520687" cy="520687"/>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5" name="Group 44">
            <a:extLst>
              <a:ext uri="{FF2B5EF4-FFF2-40B4-BE49-F238E27FC236}">
                <a16:creationId xmlns:a16="http://schemas.microsoft.com/office/drawing/2014/main" id="{4B6BB90B-F8DD-4C4E-5268-0C35E426AC44}"/>
              </a:ext>
            </a:extLst>
          </p:cNvPr>
          <p:cNvGrpSpPr/>
          <p:nvPr/>
        </p:nvGrpSpPr>
        <p:grpSpPr>
          <a:xfrm>
            <a:off x="3364447" y="2723860"/>
            <a:ext cx="1900342" cy="1542150"/>
            <a:chOff x="3456171" y="2348675"/>
            <a:chExt cx="2533789" cy="2056200"/>
          </a:xfrm>
        </p:grpSpPr>
        <p:sp>
          <p:nvSpPr>
            <p:cNvPr id="47" name="Multiply 69">
              <a:extLst>
                <a:ext uri="{FF2B5EF4-FFF2-40B4-BE49-F238E27FC236}">
                  <a16:creationId xmlns:a16="http://schemas.microsoft.com/office/drawing/2014/main" id="{24B475EB-9C7C-7928-5416-277672757CB6}"/>
                </a:ext>
              </a:extLst>
            </p:cNvPr>
            <p:cNvSpPr/>
            <p:nvPr/>
          </p:nvSpPr>
          <p:spPr>
            <a:xfrm>
              <a:off x="3456171" y="2348675"/>
              <a:ext cx="694249" cy="694249"/>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8" name="Multiply 72">
              <a:extLst>
                <a:ext uri="{FF2B5EF4-FFF2-40B4-BE49-F238E27FC236}">
                  <a16:creationId xmlns:a16="http://schemas.microsoft.com/office/drawing/2014/main" id="{2EC2CA6C-98F4-B4D1-6FD0-A196CA2678F4}"/>
                </a:ext>
              </a:extLst>
            </p:cNvPr>
            <p:cNvSpPr/>
            <p:nvPr/>
          </p:nvSpPr>
          <p:spPr>
            <a:xfrm>
              <a:off x="5295711" y="3710626"/>
              <a:ext cx="694249" cy="694249"/>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1" name="Rectangle 50">
            <a:extLst>
              <a:ext uri="{FF2B5EF4-FFF2-40B4-BE49-F238E27FC236}">
                <a16:creationId xmlns:a16="http://schemas.microsoft.com/office/drawing/2014/main" id="{2D07BF62-66E1-6E11-F22B-7F46F4E28AC4}"/>
              </a:ext>
            </a:extLst>
          </p:cNvPr>
          <p:cNvSpPr/>
          <p:nvPr/>
        </p:nvSpPr>
        <p:spPr>
          <a:xfrm>
            <a:off x="5289603" y="2786488"/>
            <a:ext cx="1469184" cy="400110"/>
          </a:xfrm>
          <a:prstGeom prst="rect">
            <a:avLst/>
          </a:prstGeom>
        </p:spPr>
        <p:txBody>
          <a:bodyPr wrap="none">
            <a:spAutoFit/>
          </a:bodyPr>
          <a:lstStyle/>
          <a:p>
            <a:pPr algn="ctr"/>
            <a:r>
              <a:rPr lang="en-US" sz="2000" b="1" i="1">
                <a:solidFill>
                  <a:srgbClr val="0070C0"/>
                </a:solidFill>
                <a:latin typeface="Cambria" panose="02040503050406030204" pitchFamily="18" charset="0"/>
              </a:rPr>
              <a:t>Victim Row</a:t>
            </a:r>
          </a:p>
        </p:txBody>
      </p:sp>
      <p:sp>
        <p:nvSpPr>
          <p:cNvPr id="52" name="Rectangle 51">
            <a:extLst>
              <a:ext uri="{FF2B5EF4-FFF2-40B4-BE49-F238E27FC236}">
                <a16:creationId xmlns:a16="http://schemas.microsoft.com/office/drawing/2014/main" id="{24FE7303-AC0C-FCD6-925F-FCDF93DC78F7}"/>
              </a:ext>
            </a:extLst>
          </p:cNvPr>
          <p:cNvSpPr/>
          <p:nvPr/>
        </p:nvSpPr>
        <p:spPr>
          <a:xfrm>
            <a:off x="5289603" y="3780995"/>
            <a:ext cx="1469184" cy="400110"/>
          </a:xfrm>
          <a:prstGeom prst="rect">
            <a:avLst/>
          </a:prstGeom>
        </p:spPr>
        <p:txBody>
          <a:bodyPr wrap="none">
            <a:spAutoFit/>
          </a:bodyPr>
          <a:lstStyle/>
          <a:p>
            <a:pPr algn="ctr"/>
            <a:r>
              <a:rPr lang="en-US" sz="2000" b="1" i="1">
                <a:solidFill>
                  <a:srgbClr val="0070C0"/>
                </a:solidFill>
                <a:latin typeface="Cambria" panose="02040503050406030204" pitchFamily="18" charset="0"/>
              </a:rPr>
              <a:t>Victim Row</a:t>
            </a:r>
          </a:p>
        </p:txBody>
      </p:sp>
      <p:sp>
        <p:nvSpPr>
          <p:cNvPr id="54" name="Rectangle 53">
            <a:extLst>
              <a:ext uri="{FF2B5EF4-FFF2-40B4-BE49-F238E27FC236}">
                <a16:creationId xmlns:a16="http://schemas.microsoft.com/office/drawing/2014/main" id="{8D88EF11-C90E-C6AA-8DEA-2E0B6E9DAFFD}"/>
              </a:ext>
            </a:extLst>
          </p:cNvPr>
          <p:cNvSpPr/>
          <p:nvPr/>
        </p:nvSpPr>
        <p:spPr>
          <a:xfrm>
            <a:off x="4862562" y="3270056"/>
            <a:ext cx="1896225" cy="400110"/>
          </a:xfrm>
          <a:prstGeom prst="rect">
            <a:avLst/>
          </a:prstGeom>
        </p:spPr>
        <p:txBody>
          <a:bodyPr wrap="none">
            <a:spAutoFit/>
          </a:bodyPr>
          <a:lstStyle/>
          <a:p>
            <a:pPr algn="ctr"/>
            <a:r>
              <a:rPr lang="en-US" sz="2000" b="1" i="1">
                <a:solidFill>
                  <a:srgbClr val="FF0000"/>
                </a:solidFill>
                <a:latin typeface="Cambria" panose="02040503050406030204" pitchFamily="18" charset="0"/>
              </a:rPr>
              <a:t>Aggressor Row</a:t>
            </a:r>
          </a:p>
        </p:txBody>
      </p:sp>
      <p:sp>
        <p:nvSpPr>
          <p:cNvPr id="101" name="Content Placeholder 2">
            <a:extLst>
              <a:ext uri="{FF2B5EF4-FFF2-40B4-BE49-F238E27FC236}">
                <a16:creationId xmlns:a16="http://schemas.microsoft.com/office/drawing/2014/main" id="{3660B895-0E15-7B28-FAC0-03C12CC38025}"/>
              </a:ext>
            </a:extLst>
          </p:cNvPr>
          <p:cNvSpPr txBox="1">
            <a:spLocks/>
          </p:cNvSpPr>
          <p:nvPr/>
        </p:nvSpPr>
        <p:spPr>
          <a:xfrm>
            <a:off x="0" y="5022781"/>
            <a:ext cx="9144000" cy="897089"/>
          </a:xfrm>
          <a:prstGeom prst="rect">
            <a:avLst/>
          </a:prstGeom>
          <a:solidFill>
            <a:srgbClr val="DEEBF7"/>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2600"/>
              <a:t>Repeatedly </a:t>
            </a:r>
            <a:r>
              <a:rPr lang="en-US" sz="2600" b="1"/>
              <a:t>opening (activating) </a:t>
            </a:r>
            <a:r>
              <a:rPr lang="en-US" sz="2600"/>
              <a:t>and </a:t>
            </a:r>
            <a:r>
              <a:rPr lang="en-US" sz="2600" b="1"/>
              <a:t>closing </a:t>
            </a:r>
            <a:r>
              <a:rPr lang="en-US" sz="2600"/>
              <a:t>a DRAM row </a:t>
            </a:r>
            <a:r>
              <a:rPr lang="en-US" sz="2600" b="1"/>
              <a:t>many times</a:t>
            </a:r>
            <a:r>
              <a:rPr lang="en-US" sz="2600"/>
              <a:t> causes </a:t>
            </a:r>
            <a:r>
              <a:rPr lang="en-US" sz="2600" b="1" err="1">
                <a:solidFill>
                  <a:srgbClr val="C00000"/>
                </a:solidFill>
              </a:rPr>
              <a:t>RowHammer</a:t>
            </a:r>
            <a:r>
              <a:rPr lang="en-US" sz="2600" b="1">
                <a:solidFill>
                  <a:srgbClr val="C00000"/>
                </a:solidFill>
              </a:rPr>
              <a:t> bitflips</a:t>
            </a:r>
            <a:r>
              <a:rPr lang="en-US" sz="2600">
                <a:solidFill>
                  <a:srgbClr val="C00000"/>
                </a:solidFill>
              </a:rPr>
              <a:t> </a:t>
            </a:r>
            <a:r>
              <a:rPr lang="en-US" sz="2600"/>
              <a:t>in adjacent rows</a:t>
            </a:r>
            <a:endParaRPr lang="en-US" sz="2600" b="1"/>
          </a:p>
        </p:txBody>
      </p:sp>
    </p:spTree>
    <p:extLst>
      <p:ext uri="{BB962C8B-B14F-4D97-AF65-F5344CB8AC3E}">
        <p14:creationId xmlns:p14="http://schemas.microsoft.com/office/powerpoint/2010/main" val="167392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3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3"/>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par>
                          <p:cTn id="41" fill="hold">
                            <p:stCondLst>
                              <p:cond delay="0"/>
                            </p:stCondLst>
                            <p:childTnLst>
                              <p:par>
                                <p:cTn id="42" presetID="1" presetClass="exit" presetSubtype="0" fill="hold" nodeType="afterEffect">
                                  <p:stCondLst>
                                    <p:cond delay="0"/>
                                  </p:stCondLst>
                                  <p:childTnLst>
                                    <p:set>
                                      <p:cBhvr>
                                        <p:cTn id="43" dur="1" fill="hold">
                                          <p:stCondLst>
                                            <p:cond delay="0"/>
                                          </p:stCondLst>
                                        </p:cTn>
                                        <p:tgtEl>
                                          <p:spTgt spid="36"/>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par>
                                <p:cTn id="51" presetID="10"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animEffect transition="in" filter="fade">
                                      <p:cBhvr>
                                        <p:cTn id="53" dur="500"/>
                                        <p:tgtEl>
                                          <p:spTgt spid="51"/>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51" grpId="0"/>
      <p:bldP spid="52" grpId="0"/>
      <p:bldP spid="54" grpId="0"/>
      <p:bldP spid="10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GB" sz="2800"/>
              <a:t>Are There Other Read-Disturb Issues in DRAM?</a:t>
            </a:r>
            <a:endParaRPr lang="en-CH" sz="2800"/>
          </a:p>
        </p:txBody>
      </p:sp>
      <p:sp>
        <p:nvSpPr>
          <p:cNvPr id="3" name="Content Placeholder 2">
            <a:extLst>
              <a:ext uri="{FF2B5EF4-FFF2-40B4-BE49-F238E27FC236}">
                <a16:creationId xmlns:a16="http://schemas.microsoft.com/office/drawing/2014/main" id="{655CB905-6582-01AE-7C91-BAC3E15126A7}"/>
              </a:ext>
            </a:extLst>
          </p:cNvPr>
          <p:cNvSpPr>
            <a:spLocks noGrp="1"/>
          </p:cNvSpPr>
          <p:nvPr>
            <p:ph idx="1"/>
          </p:nvPr>
        </p:nvSpPr>
        <p:spPr>
          <a:xfrm>
            <a:off x="121970" y="926274"/>
            <a:ext cx="8863692" cy="5427025"/>
          </a:xfrm>
        </p:spPr>
        <p:txBody>
          <a:bodyPr/>
          <a:lstStyle/>
          <a:p>
            <a:r>
              <a:rPr lang="en-GB"/>
              <a:t>RowHammer is the only studied read-disturb phenomenon</a:t>
            </a:r>
          </a:p>
          <a:p>
            <a:r>
              <a:rPr lang="en-GB"/>
              <a:t>Mitigations work by detecting </a:t>
            </a:r>
            <a:r>
              <a:rPr lang="en-GB" b="1">
                <a:solidFill>
                  <a:srgbClr val="C00000"/>
                </a:solidFill>
              </a:rPr>
              <a:t>high row activation count</a:t>
            </a:r>
            <a:endParaRPr lang="en-GB"/>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6</a:t>
            </a:fld>
            <a:endParaRPr lang="en-CH"/>
          </a:p>
        </p:txBody>
      </p:sp>
      <p:sp>
        <p:nvSpPr>
          <p:cNvPr id="4" name="Content Placeholder 2">
            <a:extLst>
              <a:ext uri="{FF2B5EF4-FFF2-40B4-BE49-F238E27FC236}">
                <a16:creationId xmlns:a16="http://schemas.microsoft.com/office/drawing/2014/main" id="{28FFB2CF-A01B-5BA5-52E3-6A848CA535E1}"/>
              </a:ext>
            </a:extLst>
          </p:cNvPr>
          <p:cNvSpPr txBox="1">
            <a:spLocks/>
          </p:cNvSpPr>
          <p:nvPr/>
        </p:nvSpPr>
        <p:spPr>
          <a:xfrm>
            <a:off x="0" y="2207319"/>
            <a:ext cx="9144000" cy="1221681"/>
          </a:xfrm>
          <a:prstGeom prst="rect">
            <a:avLst/>
          </a:prstGeom>
          <a:solidFill>
            <a:srgbClr val="FFF2CC"/>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3000"/>
              <a:t>What if there is another read-disturb phenomenon</a:t>
            </a:r>
          </a:p>
          <a:p>
            <a:pPr marL="0" indent="0" algn="ctr">
              <a:spcBef>
                <a:spcPts val="0"/>
              </a:spcBef>
              <a:buNone/>
            </a:pPr>
            <a:r>
              <a:rPr lang="en-GB" sz="3000"/>
              <a:t>that </a:t>
            </a:r>
            <a:r>
              <a:rPr lang="en-GB" sz="3000" b="1">
                <a:solidFill>
                  <a:srgbClr val="C00000"/>
                </a:solidFill>
              </a:rPr>
              <a:t>does NOT rely on high row activation count</a:t>
            </a:r>
            <a:r>
              <a:rPr lang="en-GB" sz="3000"/>
              <a:t>?</a:t>
            </a:r>
          </a:p>
        </p:txBody>
      </p:sp>
      <p:grpSp>
        <p:nvGrpSpPr>
          <p:cNvPr id="5" name="Group 4">
            <a:extLst>
              <a:ext uri="{FF2B5EF4-FFF2-40B4-BE49-F238E27FC236}">
                <a16:creationId xmlns:a16="http://schemas.microsoft.com/office/drawing/2014/main" id="{AC3CC1AD-4FDA-AD8B-1F30-01CEE52A721B}"/>
              </a:ext>
            </a:extLst>
          </p:cNvPr>
          <p:cNvGrpSpPr/>
          <p:nvPr/>
        </p:nvGrpSpPr>
        <p:grpSpPr>
          <a:xfrm>
            <a:off x="1600200" y="3958269"/>
            <a:ext cx="5943600" cy="2452863"/>
            <a:chOff x="1506955" y="4209510"/>
            <a:chExt cx="5943600" cy="2452863"/>
          </a:xfrm>
        </p:grpSpPr>
        <p:sp>
          <p:nvSpPr>
            <p:cNvPr id="6" name="TextBox 5">
              <a:extLst>
                <a:ext uri="{FF2B5EF4-FFF2-40B4-BE49-F238E27FC236}">
                  <a16:creationId xmlns:a16="http://schemas.microsoft.com/office/drawing/2014/main" id="{B9595243-682F-0E0D-D7B5-DE26FA850C1D}"/>
                </a:ext>
              </a:extLst>
            </p:cNvPr>
            <p:cNvSpPr txBox="1"/>
            <p:nvPr/>
          </p:nvSpPr>
          <p:spPr>
            <a:xfrm>
              <a:off x="1506955" y="6431541"/>
              <a:ext cx="5943600" cy="230832"/>
            </a:xfrm>
            <a:prstGeom prst="rect">
              <a:avLst/>
            </a:prstGeom>
            <a:noFill/>
          </p:spPr>
          <p:txBody>
            <a:bodyPr wrap="square">
              <a:spAutoFit/>
            </a:bodyPr>
            <a:lstStyle/>
            <a:p>
              <a:pPr algn="ctr"/>
              <a:r>
                <a:rPr lang="en-US" sz="900">
                  <a:solidFill>
                    <a:schemeClr val="bg1">
                      <a:lumMod val="65000"/>
                    </a:schemeClr>
                  </a:solidFill>
                  <a:latin typeface="Roboto" panose="02000000000000000000" pitchFamily="2" charset="0"/>
                  <a:ea typeface="Roboto" panose="02000000000000000000" pitchFamily="2" charset="0"/>
                  <a:cs typeface="Roboto" panose="02000000000000000000" pitchFamily="2" charset="0"/>
                </a:rPr>
                <a:t>https://www.reddit.com/r/CrappyDesign/comments/arw0q8/now_this_this_is_poor_fencing/</a:t>
              </a:r>
            </a:p>
          </p:txBody>
        </p:sp>
        <p:pic>
          <p:nvPicPr>
            <p:cNvPr id="8" name="Picture 4" descr="CDN media">
              <a:extLst>
                <a:ext uri="{FF2B5EF4-FFF2-40B4-BE49-F238E27FC236}">
                  <a16:creationId xmlns:a16="http://schemas.microsoft.com/office/drawing/2014/main" id="{B5A7933B-3FF7-2B80-BAE5-82B95C1CDF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572" b="10617"/>
            <a:stretch/>
          </p:blipFill>
          <p:spPr bwMode="auto">
            <a:xfrm>
              <a:off x="2897605" y="4209510"/>
              <a:ext cx="3162300" cy="195667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Freeform: Shape 14">
            <a:extLst>
              <a:ext uri="{FF2B5EF4-FFF2-40B4-BE49-F238E27FC236}">
                <a16:creationId xmlns:a16="http://schemas.microsoft.com/office/drawing/2014/main" id="{074EE7E9-1BE1-390D-398B-DC3A13D34B99}"/>
              </a:ext>
            </a:extLst>
          </p:cNvPr>
          <p:cNvSpPr/>
          <p:nvPr/>
        </p:nvSpPr>
        <p:spPr>
          <a:xfrm rot="20700000">
            <a:off x="1958578" y="5357659"/>
            <a:ext cx="4856173" cy="619316"/>
          </a:xfrm>
          <a:custGeom>
            <a:avLst/>
            <a:gdLst>
              <a:gd name="connsiteX0" fmla="*/ 0 w 6635416"/>
              <a:gd name="connsiteY0" fmla="*/ 174458 h 1112921"/>
              <a:gd name="connsiteX1" fmla="*/ 60158 w 6635416"/>
              <a:gd name="connsiteY1" fmla="*/ 162426 h 1112921"/>
              <a:gd name="connsiteX2" fmla="*/ 475247 w 6635416"/>
              <a:gd name="connsiteY2" fmla="*/ 132347 h 1112921"/>
              <a:gd name="connsiteX3" fmla="*/ 1834816 w 6635416"/>
              <a:gd name="connsiteY3" fmla="*/ 258679 h 1112921"/>
              <a:gd name="connsiteX4" fmla="*/ 2087479 w 6635416"/>
              <a:gd name="connsiteY4" fmla="*/ 342900 h 1112921"/>
              <a:gd name="connsiteX5" fmla="*/ 2183732 w 6635416"/>
              <a:gd name="connsiteY5" fmla="*/ 391026 h 1112921"/>
              <a:gd name="connsiteX6" fmla="*/ 2225842 w 6635416"/>
              <a:gd name="connsiteY6" fmla="*/ 481263 h 1112921"/>
              <a:gd name="connsiteX7" fmla="*/ 2478505 w 6635416"/>
              <a:gd name="connsiteY7" fmla="*/ 878305 h 1112921"/>
              <a:gd name="connsiteX8" fmla="*/ 2827421 w 6635416"/>
              <a:gd name="connsiteY8" fmla="*/ 1016668 h 1112921"/>
              <a:gd name="connsiteX9" fmla="*/ 3603458 w 6635416"/>
              <a:gd name="connsiteY9" fmla="*/ 1112921 h 1112921"/>
              <a:gd name="connsiteX10" fmla="*/ 4114800 w 6635416"/>
              <a:gd name="connsiteY10" fmla="*/ 1010652 h 1112921"/>
              <a:gd name="connsiteX11" fmla="*/ 4391526 w 6635416"/>
              <a:gd name="connsiteY11" fmla="*/ 421105 h 1112921"/>
              <a:gd name="connsiteX12" fmla="*/ 4499811 w 6635416"/>
              <a:gd name="connsiteY12" fmla="*/ 258679 h 1112921"/>
              <a:gd name="connsiteX13" fmla="*/ 5203658 w 6635416"/>
              <a:gd name="connsiteY13" fmla="*/ 78205 h 1112921"/>
              <a:gd name="connsiteX14" fmla="*/ 5642811 w 6635416"/>
              <a:gd name="connsiteY14" fmla="*/ 36095 h 1112921"/>
              <a:gd name="connsiteX15" fmla="*/ 6430879 w 6635416"/>
              <a:gd name="connsiteY15" fmla="*/ 12031 h 1112921"/>
              <a:gd name="connsiteX16" fmla="*/ 6635416 w 6635416"/>
              <a:gd name="connsiteY16" fmla="*/ 0 h 111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35416" h="1112921">
                <a:moveTo>
                  <a:pt x="0" y="174458"/>
                </a:moveTo>
                <a:cubicBezTo>
                  <a:pt x="20053" y="170447"/>
                  <a:pt x="39892" y="165165"/>
                  <a:pt x="60158" y="162426"/>
                </a:cubicBezTo>
                <a:cubicBezTo>
                  <a:pt x="238785" y="138287"/>
                  <a:pt x="272801" y="141988"/>
                  <a:pt x="475247" y="132347"/>
                </a:cubicBezTo>
                <a:cubicBezTo>
                  <a:pt x="1012796" y="163968"/>
                  <a:pt x="1363719" y="138501"/>
                  <a:pt x="1834816" y="258679"/>
                </a:cubicBezTo>
                <a:cubicBezTo>
                  <a:pt x="1920838" y="280623"/>
                  <a:pt x="2004473" y="311415"/>
                  <a:pt x="2087479" y="342900"/>
                </a:cubicBezTo>
                <a:cubicBezTo>
                  <a:pt x="2121019" y="355622"/>
                  <a:pt x="2151648" y="374984"/>
                  <a:pt x="2183732" y="391026"/>
                </a:cubicBezTo>
                <a:cubicBezTo>
                  <a:pt x="2197769" y="421105"/>
                  <a:pt x="2210998" y="451574"/>
                  <a:pt x="2225842" y="481263"/>
                </a:cubicBezTo>
                <a:cubicBezTo>
                  <a:pt x="2308907" y="647394"/>
                  <a:pt x="2343301" y="759589"/>
                  <a:pt x="2478505" y="878305"/>
                </a:cubicBezTo>
                <a:cubicBezTo>
                  <a:pt x="2578909" y="966464"/>
                  <a:pt x="2698673" y="990918"/>
                  <a:pt x="2827421" y="1016668"/>
                </a:cubicBezTo>
                <a:cubicBezTo>
                  <a:pt x="3225240" y="1096232"/>
                  <a:pt x="3234275" y="1086551"/>
                  <a:pt x="3603458" y="1112921"/>
                </a:cubicBezTo>
                <a:cubicBezTo>
                  <a:pt x="3788972" y="1102802"/>
                  <a:pt x="3961440" y="1134645"/>
                  <a:pt x="4114800" y="1010652"/>
                </a:cubicBezTo>
                <a:cubicBezTo>
                  <a:pt x="4249910" y="901415"/>
                  <a:pt x="4355756" y="474760"/>
                  <a:pt x="4391526" y="421105"/>
                </a:cubicBezTo>
                <a:cubicBezTo>
                  <a:pt x="4427621" y="366963"/>
                  <a:pt x="4449449" y="299884"/>
                  <a:pt x="4499811" y="258679"/>
                </a:cubicBezTo>
                <a:cubicBezTo>
                  <a:pt x="4681513" y="110014"/>
                  <a:pt x="5007962" y="102507"/>
                  <a:pt x="5203658" y="78205"/>
                </a:cubicBezTo>
                <a:cubicBezTo>
                  <a:pt x="5349593" y="60082"/>
                  <a:pt x="5496099" y="46144"/>
                  <a:pt x="5642811" y="36095"/>
                </a:cubicBezTo>
                <a:cubicBezTo>
                  <a:pt x="5901316" y="18389"/>
                  <a:pt x="6171184" y="16509"/>
                  <a:pt x="6430879" y="12031"/>
                </a:cubicBezTo>
                <a:lnTo>
                  <a:pt x="6635416" y="0"/>
                </a:lnTo>
              </a:path>
            </a:pathLst>
          </a:custGeom>
          <a:noFill/>
          <a:ln w="762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794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86E6010-DB4F-AD8D-49D3-B640688092DD}"/>
              </a:ext>
            </a:extLst>
          </p:cNvPr>
          <p:cNvSpPr txBox="1">
            <a:spLocks/>
          </p:cNvSpPr>
          <p:nvPr/>
        </p:nvSpPr>
        <p:spPr>
          <a:xfrm>
            <a:off x="118506" y="85582"/>
            <a:ext cx="8863692" cy="7193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latin typeface="Cambria" panose="02040503050406030204" pitchFamily="18" charset="0"/>
                <a:ea typeface="Cambria" panose="02040503050406030204" pitchFamily="18" charset="0"/>
              </a:rPr>
              <a:t>Outline</a:t>
            </a:r>
            <a:endParaRPr lang="en-CH" b="1">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86E8AD9B-A8D2-5506-B858-CFF06ACE970D}"/>
              </a:ext>
            </a:extLst>
          </p:cNvPr>
          <p:cNvSpPr/>
          <p:nvPr/>
        </p:nvSpPr>
        <p:spPr>
          <a:xfrm>
            <a:off x="377806" y="855900"/>
            <a:ext cx="8137544" cy="558496"/>
          </a:xfrm>
          <a:prstGeom prst="rect">
            <a:avLst/>
          </a:prstGeom>
          <a:solidFill>
            <a:srgbClr val="D6D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DRAM Background</a:t>
            </a:r>
            <a:endParaRPr lang="en-CH" sz="2800" b="1" dirty="0">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D7ACC969-3D9A-A65B-5C15-DF2AC57B23D4}"/>
              </a:ext>
            </a:extLst>
          </p:cNvPr>
          <p:cNvSpPr/>
          <p:nvPr/>
        </p:nvSpPr>
        <p:spPr>
          <a:xfrm>
            <a:off x="377806" y="1555845"/>
            <a:ext cx="8137544" cy="558496"/>
          </a:xfrm>
          <a:prstGeom prst="rect">
            <a:avLst/>
          </a:prstGeom>
          <a:solidFill>
            <a:srgbClr val="447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dirty="0">
                <a:latin typeface="Cambria" panose="02040503050406030204" pitchFamily="18" charset="0"/>
                <a:ea typeface="Cambria" panose="02040503050406030204" pitchFamily="18" charset="0"/>
              </a:rPr>
              <a:t>What is RowPress?</a:t>
            </a:r>
            <a:endParaRPr lang="en-CH" sz="2800" b="1" dirty="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A1B7637-AD50-5D7C-5499-B77CE3323F40}"/>
              </a:ext>
            </a:extLst>
          </p:cNvPr>
          <p:cNvSpPr/>
          <p:nvPr/>
        </p:nvSpPr>
        <p:spPr>
          <a:xfrm>
            <a:off x="377806" y="2255790"/>
            <a:ext cx="8137544"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Real DRAM Chip Characterization</a:t>
            </a:r>
            <a:endParaRPr lang="en-CH" sz="2800" b="1">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id="{B04C1A7F-6F0C-B2FB-F2CE-A2180819F8B3}"/>
              </a:ext>
            </a:extLst>
          </p:cNvPr>
          <p:cNvSpPr/>
          <p:nvPr/>
        </p:nvSpPr>
        <p:spPr>
          <a:xfrm>
            <a:off x="1188172" y="2955735"/>
            <a:ext cx="7327178"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Characterization Methodology</a:t>
            </a:r>
            <a:endParaRPr lang="en-CH" sz="2800" b="1">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85C83BC9-D558-6CB4-2FB3-26B818372FAA}"/>
              </a:ext>
            </a:extLst>
          </p:cNvPr>
          <p:cNvSpPr/>
          <p:nvPr/>
        </p:nvSpPr>
        <p:spPr>
          <a:xfrm>
            <a:off x="1188172" y="3666265"/>
            <a:ext cx="7327178"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Key Characteristics of RowPress</a:t>
            </a:r>
            <a:endParaRPr lang="en-CH" sz="2800" b="1">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4D0C2477-7BF3-9E09-B9E0-DD5C66881860}"/>
              </a:ext>
            </a:extLst>
          </p:cNvPr>
          <p:cNvSpPr/>
          <p:nvPr/>
        </p:nvSpPr>
        <p:spPr>
          <a:xfrm>
            <a:off x="377806" y="4376795"/>
            <a:ext cx="8137544"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Real-System Demonstration</a:t>
            </a:r>
            <a:endParaRPr lang="en-CH" sz="2800" b="1">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3B059BF1-5291-EE3E-A805-AF7C190BDE44}"/>
              </a:ext>
            </a:extLst>
          </p:cNvPr>
          <p:cNvSpPr/>
          <p:nvPr/>
        </p:nvSpPr>
        <p:spPr>
          <a:xfrm>
            <a:off x="377806" y="5076740"/>
            <a:ext cx="8137544"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Mitigating RowPress</a:t>
            </a:r>
            <a:endParaRPr lang="en-CH" sz="2800" b="1">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0ADDFA1C-0C41-8D95-2E4A-0E80F665783D}"/>
              </a:ext>
            </a:extLst>
          </p:cNvPr>
          <p:cNvSpPr/>
          <p:nvPr/>
        </p:nvSpPr>
        <p:spPr>
          <a:xfrm>
            <a:off x="377806" y="5797855"/>
            <a:ext cx="8137544" cy="558496"/>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r>
              <a:rPr lang="en-US" sz="2800" b="1">
                <a:latin typeface="Cambria" panose="02040503050406030204" pitchFamily="18" charset="0"/>
                <a:ea typeface="Cambria" panose="02040503050406030204" pitchFamily="18" charset="0"/>
              </a:rPr>
              <a:t>Conclusion</a:t>
            </a:r>
            <a:endParaRPr lang="en-CH" sz="28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4731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US"/>
              <a:t>What is RowPress?</a:t>
            </a:r>
            <a:endParaRPr lang="en-CH"/>
          </a:p>
        </p:txBody>
      </p:sp>
      <p:sp>
        <p:nvSpPr>
          <p:cNvPr id="7" name="Slide Number Placeholder 6">
            <a:extLst>
              <a:ext uri="{FF2B5EF4-FFF2-40B4-BE49-F238E27FC236}">
                <a16:creationId xmlns:a16="http://schemas.microsoft.com/office/drawing/2014/main" id="{13080D02-0BB1-5B5A-2CF1-56AE3BC5C8B8}"/>
              </a:ext>
            </a:extLst>
          </p:cNvPr>
          <p:cNvSpPr>
            <a:spLocks noGrp="1"/>
          </p:cNvSpPr>
          <p:nvPr>
            <p:ph type="sldNum" sz="quarter" idx="12"/>
          </p:nvPr>
        </p:nvSpPr>
        <p:spPr/>
        <p:txBody>
          <a:bodyPr/>
          <a:lstStyle/>
          <a:p>
            <a:fld id="{7E31B401-36E9-4C00-B8DC-84A96D356336}" type="slidenum">
              <a:rPr lang="en-CH" smtClean="0"/>
              <a:pPr/>
              <a:t>8</a:t>
            </a:fld>
            <a:endParaRPr lang="en-CH"/>
          </a:p>
        </p:txBody>
      </p:sp>
      <p:sp>
        <p:nvSpPr>
          <p:cNvPr id="10" name="Content Placeholder 2">
            <a:extLst>
              <a:ext uri="{FF2B5EF4-FFF2-40B4-BE49-F238E27FC236}">
                <a16:creationId xmlns:a16="http://schemas.microsoft.com/office/drawing/2014/main" id="{DDF8CF88-AC87-EAFA-8A0A-7D01AF916D9F}"/>
              </a:ext>
            </a:extLst>
          </p:cNvPr>
          <p:cNvSpPr txBox="1">
            <a:spLocks/>
          </p:cNvSpPr>
          <p:nvPr/>
        </p:nvSpPr>
        <p:spPr>
          <a:xfrm>
            <a:off x="0" y="1080407"/>
            <a:ext cx="9144000" cy="1221681"/>
          </a:xfrm>
          <a:prstGeom prst="rect">
            <a:avLst/>
          </a:prstGeom>
          <a:solidFill>
            <a:srgbClr val="FFF2CC"/>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3200"/>
              <a:t>Keeping a DRAM row </a:t>
            </a:r>
            <a:r>
              <a:rPr lang="en-GB" sz="3200" b="1">
                <a:solidFill>
                  <a:srgbClr val="C00000"/>
                </a:solidFill>
              </a:rPr>
              <a:t>open for a long time</a:t>
            </a:r>
            <a:r>
              <a:rPr lang="en-GB" sz="3200"/>
              <a:t> </a:t>
            </a:r>
            <a:br>
              <a:rPr lang="en-GB" sz="3200"/>
            </a:br>
            <a:r>
              <a:rPr lang="en-GB" sz="3200"/>
              <a:t>causes bitflips in adjacent rows</a:t>
            </a:r>
          </a:p>
        </p:txBody>
      </p:sp>
      <p:sp>
        <p:nvSpPr>
          <p:cNvPr id="11" name="Content Placeholder 2">
            <a:extLst>
              <a:ext uri="{FF2B5EF4-FFF2-40B4-BE49-F238E27FC236}">
                <a16:creationId xmlns:a16="http://schemas.microsoft.com/office/drawing/2014/main" id="{A2777BF5-E845-269E-0FF1-F029B2AC250A}"/>
              </a:ext>
            </a:extLst>
          </p:cNvPr>
          <p:cNvSpPr txBox="1">
            <a:spLocks/>
          </p:cNvSpPr>
          <p:nvPr/>
        </p:nvSpPr>
        <p:spPr>
          <a:xfrm>
            <a:off x="0" y="2722963"/>
            <a:ext cx="9144000" cy="741352"/>
          </a:xfrm>
          <a:prstGeom prst="rect">
            <a:avLst/>
          </a:prstGeom>
          <a:solidFill>
            <a:srgbClr val="FEECEC"/>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a:latin typeface="Cambria" panose="02040503050406030204" pitchFamily="18" charset="0"/>
              </a:rPr>
              <a:t>These bitflips do </a:t>
            </a:r>
            <a:r>
              <a:rPr lang="en-GB" b="1">
                <a:latin typeface="Cambria" panose="02040503050406030204" pitchFamily="18" charset="0"/>
              </a:rPr>
              <a:t>NOT</a:t>
            </a:r>
            <a:r>
              <a:rPr lang="en-GB">
                <a:latin typeface="Cambria" panose="02040503050406030204" pitchFamily="18" charset="0"/>
              </a:rPr>
              <a:t> require many row activations</a:t>
            </a:r>
            <a:endParaRPr lang="en-US">
              <a:latin typeface="Cambria" panose="02040503050406030204" pitchFamily="18" charset="0"/>
            </a:endParaRPr>
          </a:p>
        </p:txBody>
      </p:sp>
      <p:sp>
        <p:nvSpPr>
          <p:cNvPr id="12" name="Content Placeholder 2">
            <a:extLst>
              <a:ext uri="{FF2B5EF4-FFF2-40B4-BE49-F238E27FC236}">
                <a16:creationId xmlns:a16="http://schemas.microsoft.com/office/drawing/2014/main" id="{60499F01-BF1B-A815-AA6D-3B841A2F4344}"/>
              </a:ext>
            </a:extLst>
          </p:cNvPr>
          <p:cNvSpPr txBox="1">
            <a:spLocks/>
          </p:cNvSpPr>
          <p:nvPr/>
        </p:nvSpPr>
        <p:spPr>
          <a:xfrm>
            <a:off x="0" y="3885190"/>
            <a:ext cx="9144000" cy="710562"/>
          </a:xfrm>
          <a:prstGeom prst="rect">
            <a:avLst/>
          </a:prstGeom>
          <a:solidFill>
            <a:srgbClr val="FEECEC"/>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a:solidFill>
                  <a:srgbClr val="C00000"/>
                </a:solidFill>
                <a:latin typeface="Cambria" panose="02040503050406030204" pitchFamily="18" charset="0"/>
              </a:rPr>
              <a:t>Only one activation </a:t>
            </a:r>
            <a:r>
              <a:rPr lang="en-GB">
                <a:latin typeface="Cambria" panose="02040503050406030204" pitchFamily="18" charset="0"/>
              </a:rPr>
              <a:t>is enough in some cases!</a:t>
            </a:r>
            <a:endParaRPr lang="en-US">
              <a:latin typeface="Cambria" panose="02040503050406030204" pitchFamily="18" charset="0"/>
            </a:endParaRPr>
          </a:p>
        </p:txBody>
      </p:sp>
      <p:grpSp>
        <p:nvGrpSpPr>
          <p:cNvPr id="16" name="Group 15">
            <a:extLst>
              <a:ext uri="{FF2B5EF4-FFF2-40B4-BE49-F238E27FC236}">
                <a16:creationId xmlns:a16="http://schemas.microsoft.com/office/drawing/2014/main" id="{B6E1B649-F0E7-F460-9CB1-6B31AE5AD39C}"/>
              </a:ext>
            </a:extLst>
          </p:cNvPr>
          <p:cNvGrpSpPr/>
          <p:nvPr/>
        </p:nvGrpSpPr>
        <p:grpSpPr>
          <a:xfrm>
            <a:off x="161835" y="4678079"/>
            <a:ext cx="8982165" cy="1569660"/>
            <a:chOff x="161835" y="4678079"/>
            <a:chExt cx="8982165" cy="1569660"/>
          </a:xfrm>
        </p:grpSpPr>
        <p:sp>
          <p:nvSpPr>
            <p:cNvPr id="13" name="Content Placeholder 2">
              <a:extLst>
                <a:ext uri="{FF2B5EF4-FFF2-40B4-BE49-F238E27FC236}">
                  <a16:creationId xmlns:a16="http://schemas.microsoft.com/office/drawing/2014/main" id="{E2F7C37C-39EF-9599-F434-A239C4E6B5AF}"/>
                </a:ext>
              </a:extLst>
            </p:cNvPr>
            <p:cNvSpPr txBox="1">
              <a:spLocks/>
            </p:cNvSpPr>
            <p:nvPr/>
          </p:nvSpPr>
          <p:spPr>
            <a:xfrm>
              <a:off x="1603169" y="5121692"/>
              <a:ext cx="7540831" cy="821333"/>
            </a:xfrm>
            <a:prstGeom prst="rect">
              <a:avLst/>
            </a:prstGeom>
            <a:solidFill>
              <a:schemeClr val="bg1">
                <a:lumMod val="95000"/>
              </a:schemeClr>
            </a:solidFill>
            <a:ln w="28575">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2400">
                  <a:latin typeface="Cambria" panose="02040503050406030204" pitchFamily="18" charset="0"/>
                  <a:ea typeface="Cambria" panose="02040503050406030204" pitchFamily="18" charset="0"/>
                </a:rPr>
                <a:t>Now, let’s see how this is </a:t>
              </a:r>
              <a:r>
                <a:rPr lang="en-GB" sz="2400" b="1">
                  <a:latin typeface="Cambria" panose="02040503050406030204" pitchFamily="18" charset="0"/>
                  <a:ea typeface="Cambria" panose="02040503050406030204" pitchFamily="18" charset="0"/>
                </a:rPr>
                <a:t>different from RowHammer</a:t>
              </a:r>
            </a:p>
          </p:txBody>
        </p:sp>
        <p:sp>
          <p:nvSpPr>
            <p:cNvPr id="15" name="TextBox 14">
              <a:extLst>
                <a:ext uri="{FF2B5EF4-FFF2-40B4-BE49-F238E27FC236}">
                  <a16:creationId xmlns:a16="http://schemas.microsoft.com/office/drawing/2014/main" id="{3DAB3EBD-4B18-E57E-7AE1-F76DBA1F71D8}"/>
                </a:ext>
              </a:extLst>
            </p:cNvPr>
            <p:cNvSpPr txBox="1"/>
            <p:nvPr/>
          </p:nvSpPr>
          <p:spPr>
            <a:xfrm>
              <a:off x="161835" y="4678079"/>
              <a:ext cx="1316180" cy="1569660"/>
            </a:xfrm>
            <a:prstGeom prst="rect">
              <a:avLst/>
            </a:prstGeom>
            <a:noFill/>
          </p:spPr>
          <p:txBody>
            <a:bodyPr wrap="square">
              <a:spAutoFit/>
            </a:bodyPr>
            <a:lstStyle/>
            <a:p>
              <a:r>
                <a:rPr lang="en-CH" sz="9600" i="0">
                  <a:solidFill>
                    <a:srgbClr val="666666"/>
                  </a:solidFill>
                  <a:effectLst/>
                  <a:latin typeface="Cambria" panose="02040503050406030204" pitchFamily="18" charset="0"/>
                  <a:ea typeface="Cambria" panose="02040503050406030204" pitchFamily="18" charset="0"/>
                </a:rPr>
                <a:t>☞</a:t>
              </a:r>
              <a:endParaRPr lang="en-CH" sz="960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2323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6093-3F1E-C74F-5B1B-302E3986C65D}"/>
              </a:ext>
            </a:extLst>
          </p:cNvPr>
          <p:cNvSpPr>
            <a:spLocks noGrp="1"/>
          </p:cNvSpPr>
          <p:nvPr>
            <p:ph type="title"/>
          </p:nvPr>
        </p:nvSpPr>
        <p:spPr/>
        <p:txBody>
          <a:bodyPr/>
          <a:lstStyle/>
          <a:p>
            <a:r>
              <a:rPr lang="en-GB"/>
              <a:t>RowPress vs. RowHammer</a:t>
            </a:r>
            <a:endParaRPr lang="en-CH"/>
          </a:p>
        </p:txBody>
      </p:sp>
      <p:sp>
        <p:nvSpPr>
          <p:cNvPr id="3" name="Content Placeholder 2">
            <a:extLst>
              <a:ext uri="{FF2B5EF4-FFF2-40B4-BE49-F238E27FC236}">
                <a16:creationId xmlns:a16="http://schemas.microsoft.com/office/drawing/2014/main" id="{655CB905-6582-01AE-7C91-BAC3E15126A7}"/>
              </a:ext>
            </a:extLst>
          </p:cNvPr>
          <p:cNvSpPr>
            <a:spLocks noGrp="1"/>
          </p:cNvSpPr>
          <p:nvPr>
            <p:ph idx="1"/>
          </p:nvPr>
        </p:nvSpPr>
        <p:spPr>
          <a:xfrm>
            <a:off x="121970" y="931749"/>
            <a:ext cx="8863692" cy="5427025"/>
          </a:xfrm>
        </p:spPr>
        <p:txBody>
          <a:bodyPr/>
          <a:lstStyle/>
          <a:p>
            <a:pPr marL="0" indent="0">
              <a:buNone/>
            </a:pPr>
            <a:r>
              <a:rPr lang="en-GB" sz="2800"/>
              <a:t>Instead of </a:t>
            </a:r>
            <a:r>
              <a:rPr lang="en-GB" sz="2800">
                <a:solidFill>
                  <a:srgbClr val="0070C0"/>
                </a:solidFill>
              </a:rPr>
              <a:t>using a high activation count,</a:t>
            </a:r>
            <a:br>
              <a:rPr lang="en-GB" sz="2800"/>
            </a:br>
            <a:endParaRPr lang="en-GB"/>
          </a:p>
        </p:txBody>
      </p:sp>
      <p:sp>
        <p:nvSpPr>
          <p:cNvPr id="7" name="Slide Number Placeholder 6">
            <a:extLst>
              <a:ext uri="{FF2B5EF4-FFF2-40B4-BE49-F238E27FC236}">
                <a16:creationId xmlns:a16="http://schemas.microsoft.com/office/drawing/2014/main" id="{15B3922B-D417-D551-C15D-E47F74EEAFA0}"/>
              </a:ext>
            </a:extLst>
          </p:cNvPr>
          <p:cNvSpPr>
            <a:spLocks noGrp="1"/>
          </p:cNvSpPr>
          <p:nvPr>
            <p:ph type="sldNum" sz="quarter" idx="12"/>
          </p:nvPr>
        </p:nvSpPr>
        <p:spPr/>
        <p:txBody>
          <a:bodyPr/>
          <a:lstStyle/>
          <a:p>
            <a:fld id="{7E31B401-36E9-4C00-B8DC-84A96D356336}" type="slidenum">
              <a:rPr lang="en-CH" smtClean="0"/>
              <a:pPr/>
              <a:t>9</a:t>
            </a:fld>
            <a:endParaRPr lang="en-CH"/>
          </a:p>
        </p:txBody>
      </p:sp>
      <p:grpSp>
        <p:nvGrpSpPr>
          <p:cNvPr id="9" name="Group 8">
            <a:extLst>
              <a:ext uri="{FF2B5EF4-FFF2-40B4-BE49-F238E27FC236}">
                <a16:creationId xmlns:a16="http://schemas.microsoft.com/office/drawing/2014/main" id="{96901973-0473-C18B-CF4A-990A21FF975D}"/>
              </a:ext>
            </a:extLst>
          </p:cNvPr>
          <p:cNvGrpSpPr/>
          <p:nvPr/>
        </p:nvGrpSpPr>
        <p:grpSpPr>
          <a:xfrm>
            <a:off x="163474" y="2042538"/>
            <a:ext cx="7859426" cy="861148"/>
            <a:chOff x="247143" y="2502176"/>
            <a:chExt cx="7859426" cy="861148"/>
          </a:xfrm>
        </p:grpSpPr>
        <p:sp>
          <p:nvSpPr>
            <p:cNvPr id="10" name="TextBox 9">
              <a:extLst>
                <a:ext uri="{FF2B5EF4-FFF2-40B4-BE49-F238E27FC236}">
                  <a16:creationId xmlns:a16="http://schemas.microsoft.com/office/drawing/2014/main" id="{1DE274FE-38CF-47AE-4C23-4EFCCBBCAA97}"/>
                </a:ext>
              </a:extLst>
            </p:cNvPr>
            <p:cNvSpPr txBox="1"/>
            <p:nvPr/>
          </p:nvSpPr>
          <p:spPr>
            <a:xfrm>
              <a:off x="247143" y="2532327"/>
              <a:ext cx="2285690" cy="830997"/>
            </a:xfrm>
            <a:prstGeom prst="rect">
              <a:avLst/>
            </a:prstGeom>
            <a:solidFill>
              <a:schemeClr val="bg1"/>
            </a:solidFill>
          </p:spPr>
          <p:txBody>
            <a:bodyPr wrap="none" rtlCol="0">
              <a:spAutoFit/>
            </a:bodyPr>
            <a:lstStyle/>
            <a:p>
              <a:pPr algn="ctr"/>
              <a:r>
                <a:rPr lang="en-US" sz="2400" b="1" err="1">
                  <a:solidFill>
                    <a:srgbClr val="0070C0"/>
                  </a:solidFill>
                  <a:latin typeface="Cambria" panose="02040503050406030204" pitchFamily="18" charset="0"/>
                  <a:ea typeface="Cambria" panose="02040503050406030204" pitchFamily="18" charset="0"/>
                </a:rPr>
                <a:t>RowHammer</a:t>
              </a:r>
              <a:endParaRPr lang="en-US" altLang="ja-JP" sz="2400" b="1">
                <a:solidFill>
                  <a:srgbClr val="0070C0"/>
                </a:solidFill>
                <a:latin typeface="Cambria" panose="02040503050406030204" pitchFamily="18" charset="0"/>
                <a:ea typeface="Cambria" panose="02040503050406030204" pitchFamily="18" charset="0"/>
              </a:endParaRPr>
            </a:p>
            <a:p>
              <a:pPr algn="ctr"/>
              <a:r>
                <a:rPr lang="en-US" altLang="ja-JP" sz="2400" b="1">
                  <a:solidFill>
                    <a:srgbClr val="0070C0"/>
                  </a:solidFill>
                  <a:latin typeface="Cambria" panose="02040503050406030204" pitchFamily="18" charset="0"/>
                  <a:ea typeface="Cambria" panose="02040503050406030204" pitchFamily="18" charset="0"/>
                </a:rPr>
                <a:t>Aggressor</a:t>
              </a:r>
              <a:r>
                <a:rPr lang="ja-JP" altLang="en-US" sz="2400" b="1">
                  <a:solidFill>
                    <a:srgbClr val="0070C0"/>
                  </a:solidFill>
                  <a:latin typeface="Cambria" panose="02040503050406030204" pitchFamily="18" charset="0"/>
                  <a:ea typeface="Roboto Black" panose="02000000000000000000" pitchFamily="2" charset="0"/>
                </a:rPr>
                <a:t> </a:t>
              </a:r>
              <a:r>
                <a:rPr lang="en-US" altLang="ja-JP" sz="2400" b="1">
                  <a:solidFill>
                    <a:srgbClr val="0070C0"/>
                  </a:solidFill>
                  <a:latin typeface="Cambria" panose="02040503050406030204" pitchFamily="18" charset="0"/>
                  <a:ea typeface="Cambria" panose="02040503050406030204" pitchFamily="18" charset="0"/>
                </a:rPr>
                <a:t>Row</a:t>
              </a:r>
              <a:endParaRPr lang="en-CH" sz="2400" b="1">
                <a:solidFill>
                  <a:srgbClr val="0070C0"/>
                </a:solidFill>
                <a:latin typeface="Cambria" panose="02040503050406030204" pitchFamily="18" charset="0"/>
                <a:ea typeface="Cambria" panose="02040503050406030204" pitchFamily="18" charset="0"/>
              </a:endParaRPr>
            </a:p>
          </p:txBody>
        </p:sp>
        <p:cxnSp>
          <p:nvCxnSpPr>
            <p:cNvPr id="11" name="Straight Connector 10">
              <a:extLst>
                <a:ext uri="{FF2B5EF4-FFF2-40B4-BE49-F238E27FC236}">
                  <a16:creationId xmlns:a16="http://schemas.microsoft.com/office/drawing/2014/main" id="{48C040E7-E23D-A779-729E-A7044F196715}"/>
                </a:ext>
              </a:extLst>
            </p:cNvPr>
            <p:cNvCxnSpPr>
              <a:cxnSpLocks/>
            </p:cNvCxnSpPr>
            <p:nvPr/>
          </p:nvCxnSpPr>
          <p:spPr>
            <a:xfrm>
              <a:off x="3235103" y="2671453"/>
              <a:ext cx="487146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0AA04F8-DF7C-BDA6-A226-7C6F454A1EE2}"/>
                </a:ext>
              </a:extLst>
            </p:cNvPr>
            <p:cNvSpPr txBox="1"/>
            <p:nvPr/>
          </p:nvSpPr>
          <p:spPr>
            <a:xfrm>
              <a:off x="2495449" y="2502176"/>
              <a:ext cx="681598" cy="338554"/>
            </a:xfrm>
            <a:prstGeom prst="rect">
              <a:avLst/>
            </a:prstGeom>
            <a:solidFill>
              <a:schemeClr val="bg1"/>
            </a:solidFill>
          </p:spPr>
          <p:txBody>
            <a:bodyPr wrap="none" rtlCol="0">
              <a:spAutoFit/>
            </a:bodyPr>
            <a:lstStyle/>
            <a:p>
              <a:pPr algn="r"/>
              <a:r>
                <a:rPr lang="en-US" sz="1600" b="1">
                  <a:latin typeface="Cambria" panose="02040503050406030204" pitchFamily="18" charset="0"/>
                  <a:ea typeface="Cambria" panose="02040503050406030204" pitchFamily="18" charset="0"/>
                </a:rPr>
                <a:t>Open</a:t>
              </a:r>
              <a:endParaRPr lang="en-CH" sz="1600" b="1">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F1F3C85E-8D02-F27F-8B64-1B7E47E0380F}"/>
                </a:ext>
              </a:extLst>
            </p:cNvPr>
            <p:cNvCxnSpPr>
              <a:cxnSpLocks/>
            </p:cNvCxnSpPr>
            <p:nvPr/>
          </p:nvCxnSpPr>
          <p:spPr>
            <a:xfrm>
              <a:off x="3235103" y="3208112"/>
              <a:ext cx="487146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06B65A7-6C13-1999-4BE4-9724AB33E96F}"/>
                </a:ext>
              </a:extLst>
            </p:cNvPr>
            <p:cNvSpPr txBox="1"/>
            <p:nvPr/>
          </p:nvSpPr>
          <p:spPr>
            <a:xfrm>
              <a:off x="2489747" y="3005657"/>
              <a:ext cx="684803" cy="338554"/>
            </a:xfrm>
            <a:prstGeom prst="rect">
              <a:avLst/>
            </a:prstGeom>
            <a:solidFill>
              <a:schemeClr val="bg1"/>
            </a:solidFill>
          </p:spPr>
          <p:txBody>
            <a:bodyPr wrap="none" rtlCol="0">
              <a:spAutoFit/>
            </a:bodyPr>
            <a:lstStyle/>
            <a:p>
              <a:pPr algn="r"/>
              <a:r>
                <a:rPr lang="en-US" altLang="ja-JP" sz="1600" b="1">
                  <a:latin typeface="Cambria" panose="02040503050406030204" pitchFamily="18" charset="0"/>
                  <a:ea typeface="Cambria" panose="02040503050406030204" pitchFamily="18" charset="0"/>
                </a:rPr>
                <a:t>Close</a:t>
              </a:r>
              <a:endParaRPr lang="en-CH" sz="1600" b="1">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AA994B20-3D66-0992-D6EB-7B99FF3CCA42}"/>
                </a:ext>
              </a:extLst>
            </p:cNvPr>
            <p:cNvGrpSpPr/>
            <p:nvPr/>
          </p:nvGrpSpPr>
          <p:grpSpPr>
            <a:xfrm>
              <a:off x="3235104" y="2671966"/>
              <a:ext cx="2213910" cy="536146"/>
              <a:chOff x="3626130" y="2598668"/>
              <a:chExt cx="2213910" cy="536146"/>
            </a:xfrm>
          </p:grpSpPr>
          <p:grpSp>
            <p:nvGrpSpPr>
              <p:cNvPr id="27" name="Group 26">
                <a:extLst>
                  <a:ext uri="{FF2B5EF4-FFF2-40B4-BE49-F238E27FC236}">
                    <a16:creationId xmlns:a16="http://schemas.microsoft.com/office/drawing/2014/main" id="{917A9BA6-996D-2BDB-EB5B-3E2B4CF3D61B}"/>
                  </a:ext>
                </a:extLst>
              </p:cNvPr>
              <p:cNvGrpSpPr/>
              <p:nvPr/>
            </p:nvGrpSpPr>
            <p:grpSpPr>
              <a:xfrm>
                <a:off x="3626130" y="2598668"/>
                <a:ext cx="1886471" cy="536146"/>
                <a:chOff x="3304598" y="5462438"/>
                <a:chExt cx="2903548" cy="536146"/>
              </a:xfrm>
            </p:grpSpPr>
            <p:cxnSp>
              <p:nvCxnSpPr>
                <p:cNvPr id="29" name="Connector: Elbow 28">
                  <a:extLst>
                    <a:ext uri="{FF2B5EF4-FFF2-40B4-BE49-F238E27FC236}">
                      <a16:creationId xmlns:a16="http://schemas.microsoft.com/office/drawing/2014/main" id="{C458FDD1-4AEB-90E0-7387-820D058C5DA6}"/>
                    </a:ext>
                  </a:extLst>
                </p:cNvPr>
                <p:cNvCxnSpPr>
                  <a:cxnSpLocks/>
                </p:cNvCxnSpPr>
                <p:nvPr/>
              </p:nvCxnSpPr>
              <p:spPr>
                <a:xfrm>
                  <a:off x="3815707" y="5462439"/>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2372EA10-EB4F-ECA5-7D6D-76C3280D1FF7}"/>
                    </a:ext>
                  </a:extLst>
                </p:cNvPr>
                <p:cNvCxnSpPr>
                  <a:cxnSpLocks/>
                </p:cNvCxnSpPr>
                <p:nvPr/>
              </p:nvCxnSpPr>
              <p:spPr>
                <a:xfrm flipH="1">
                  <a:off x="4326816" y="5462441"/>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C91C1724-F2C6-EBB7-93B6-B6AD80D828D0}"/>
                    </a:ext>
                  </a:extLst>
                </p:cNvPr>
                <p:cNvCxnSpPr>
                  <a:cxnSpLocks/>
                </p:cNvCxnSpPr>
                <p:nvPr/>
              </p:nvCxnSpPr>
              <p:spPr>
                <a:xfrm>
                  <a:off x="4837925" y="5462440"/>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Connector: Elbow 31">
                  <a:extLst>
                    <a:ext uri="{FF2B5EF4-FFF2-40B4-BE49-F238E27FC236}">
                      <a16:creationId xmlns:a16="http://schemas.microsoft.com/office/drawing/2014/main" id="{6A96DE05-0343-ADDF-F89A-AD6489484F39}"/>
                    </a:ext>
                  </a:extLst>
                </p:cNvPr>
                <p:cNvCxnSpPr>
                  <a:cxnSpLocks/>
                </p:cNvCxnSpPr>
                <p:nvPr/>
              </p:nvCxnSpPr>
              <p:spPr>
                <a:xfrm flipH="1">
                  <a:off x="3304598" y="5462438"/>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ctor: Elbow 32">
                  <a:extLst>
                    <a:ext uri="{FF2B5EF4-FFF2-40B4-BE49-F238E27FC236}">
                      <a16:creationId xmlns:a16="http://schemas.microsoft.com/office/drawing/2014/main" id="{376CFA5F-F387-1D0E-F185-48CD43D79D73}"/>
                    </a:ext>
                  </a:extLst>
                </p:cNvPr>
                <p:cNvCxnSpPr>
                  <a:cxnSpLocks/>
                </p:cNvCxnSpPr>
                <p:nvPr/>
              </p:nvCxnSpPr>
              <p:spPr>
                <a:xfrm flipH="1">
                  <a:off x="5345205" y="5462438"/>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8" name="Connector: Elbow 27">
                <a:extLst>
                  <a:ext uri="{FF2B5EF4-FFF2-40B4-BE49-F238E27FC236}">
                    <a16:creationId xmlns:a16="http://schemas.microsoft.com/office/drawing/2014/main" id="{0CAED748-E8E1-6639-68DE-47BEA0133863}"/>
                  </a:ext>
                </a:extLst>
              </p:cNvPr>
              <p:cNvCxnSpPr>
                <a:cxnSpLocks/>
              </p:cNvCxnSpPr>
              <p:nvPr/>
            </p:nvCxnSpPr>
            <p:spPr>
              <a:xfrm>
                <a:off x="5279377" y="2598668"/>
                <a:ext cx="560663"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DA0E1A23-4140-09A4-AB1F-9DE6B3620689}"/>
                </a:ext>
              </a:extLst>
            </p:cNvPr>
            <p:cNvGrpSpPr/>
            <p:nvPr/>
          </p:nvGrpSpPr>
          <p:grpSpPr>
            <a:xfrm>
              <a:off x="5224468" y="2674899"/>
              <a:ext cx="2213910" cy="536146"/>
              <a:chOff x="3626130" y="2598668"/>
              <a:chExt cx="2213910" cy="536146"/>
            </a:xfrm>
          </p:grpSpPr>
          <p:grpSp>
            <p:nvGrpSpPr>
              <p:cNvPr id="20" name="Group 19">
                <a:extLst>
                  <a:ext uri="{FF2B5EF4-FFF2-40B4-BE49-F238E27FC236}">
                    <a16:creationId xmlns:a16="http://schemas.microsoft.com/office/drawing/2014/main" id="{8686D6B5-7EA0-B252-FE10-2965171C7B77}"/>
                  </a:ext>
                </a:extLst>
              </p:cNvPr>
              <p:cNvGrpSpPr/>
              <p:nvPr/>
            </p:nvGrpSpPr>
            <p:grpSpPr>
              <a:xfrm>
                <a:off x="3626130" y="2598668"/>
                <a:ext cx="1886471" cy="536146"/>
                <a:chOff x="3304598" y="5462438"/>
                <a:chExt cx="2903548" cy="536146"/>
              </a:xfrm>
            </p:grpSpPr>
            <p:cxnSp>
              <p:nvCxnSpPr>
                <p:cNvPr id="22" name="Connector: Elbow 21">
                  <a:extLst>
                    <a:ext uri="{FF2B5EF4-FFF2-40B4-BE49-F238E27FC236}">
                      <a16:creationId xmlns:a16="http://schemas.microsoft.com/office/drawing/2014/main" id="{BE1CED6D-0743-A538-1AD2-CF8BB56F759C}"/>
                    </a:ext>
                  </a:extLst>
                </p:cNvPr>
                <p:cNvCxnSpPr>
                  <a:cxnSpLocks/>
                </p:cNvCxnSpPr>
                <p:nvPr/>
              </p:nvCxnSpPr>
              <p:spPr>
                <a:xfrm>
                  <a:off x="3815707" y="5462439"/>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95C8F0FF-E3FD-5E3A-34E3-D64F10614041}"/>
                    </a:ext>
                  </a:extLst>
                </p:cNvPr>
                <p:cNvCxnSpPr>
                  <a:cxnSpLocks/>
                </p:cNvCxnSpPr>
                <p:nvPr/>
              </p:nvCxnSpPr>
              <p:spPr>
                <a:xfrm flipH="1">
                  <a:off x="4326816" y="5462441"/>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820D6D00-61EF-C690-FDD1-CA87EA7CD936}"/>
                    </a:ext>
                  </a:extLst>
                </p:cNvPr>
                <p:cNvCxnSpPr>
                  <a:cxnSpLocks/>
                </p:cNvCxnSpPr>
                <p:nvPr/>
              </p:nvCxnSpPr>
              <p:spPr>
                <a:xfrm>
                  <a:off x="4837925" y="5462440"/>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23ECFDA2-B687-005C-D05B-3D922AD7C7F1}"/>
                    </a:ext>
                  </a:extLst>
                </p:cNvPr>
                <p:cNvCxnSpPr>
                  <a:cxnSpLocks/>
                </p:cNvCxnSpPr>
                <p:nvPr/>
              </p:nvCxnSpPr>
              <p:spPr>
                <a:xfrm flipH="1">
                  <a:off x="3304598" y="5462438"/>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B7FFE161-AAA6-9952-5135-39F3EE1CD3F9}"/>
                    </a:ext>
                  </a:extLst>
                </p:cNvPr>
                <p:cNvCxnSpPr>
                  <a:cxnSpLocks/>
                </p:cNvCxnSpPr>
                <p:nvPr/>
              </p:nvCxnSpPr>
              <p:spPr>
                <a:xfrm flipH="1">
                  <a:off x="5345205" y="5462438"/>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1" name="Connector: Elbow 20">
                <a:extLst>
                  <a:ext uri="{FF2B5EF4-FFF2-40B4-BE49-F238E27FC236}">
                    <a16:creationId xmlns:a16="http://schemas.microsoft.com/office/drawing/2014/main" id="{1B0BB2DB-08E5-28AB-D7B4-7C3CC8DDD471}"/>
                  </a:ext>
                </a:extLst>
              </p:cNvPr>
              <p:cNvCxnSpPr>
                <a:cxnSpLocks/>
              </p:cNvCxnSpPr>
              <p:nvPr/>
            </p:nvCxnSpPr>
            <p:spPr>
              <a:xfrm>
                <a:off x="5279377" y="2598668"/>
                <a:ext cx="560663"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F9E9758A-CDFE-36D8-E7B6-83FA5040C553}"/>
                </a:ext>
              </a:extLst>
            </p:cNvPr>
            <p:cNvGrpSpPr/>
            <p:nvPr/>
          </p:nvGrpSpPr>
          <p:grpSpPr>
            <a:xfrm>
              <a:off x="7213832" y="2678341"/>
              <a:ext cx="892737" cy="536144"/>
              <a:chOff x="3304598" y="5462438"/>
              <a:chExt cx="1374050" cy="536144"/>
            </a:xfrm>
          </p:grpSpPr>
          <p:cxnSp>
            <p:nvCxnSpPr>
              <p:cNvPr id="18" name="Connector: Elbow 17">
                <a:extLst>
                  <a:ext uri="{FF2B5EF4-FFF2-40B4-BE49-F238E27FC236}">
                    <a16:creationId xmlns:a16="http://schemas.microsoft.com/office/drawing/2014/main" id="{B62D186B-FAB5-59E5-624B-78E74B03B222}"/>
                  </a:ext>
                </a:extLst>
              </p:cNvPr>
              <p:cNvCxnSpPr>
                <a:cxnSpLocks/>
              </p:cNvCxnSpPr>
              <p:nvPr/>
            </p:nvCxnSpPr>
            <p:spPr>
              <a:xfrm>
                <a:off x="3815707" y="5462439"/>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731C4559-797E-0399-B88D-F154C03B76BB}"/>
                  </a:ext>
                </a:extLst>
              </p:cNvPr>
              <p:cNvCxnSpPr>
                <a:cxnSpLocks/>
              </p:cNvCxnSpPr>
              <p:nvPr/>
            </p:nvCxnSpPr>
            <p:spPr>
              <a:xfrm flipH="1">
                <a:off x="3304598" y="5462438"/>
                <a:ext cx="862941"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4" name="Group 33">
            <a:extLst>
              <a:ext uri="{FF2B5EF4-FFF2-40B4-BE49-F238E27FC236}">
                <a16:creationId xmlns:a16="http://schemas.microsoft.com/office/drawing/2014/main" id="{8C1378B6-5530-B3EA-1A42-0A0FB6332F73}"/>
              </a:ext>
            </a:extLst>
          </p:cNvPr>
          <p:cNvGrpSpPr/>
          <p:nvPr/>
        </p:nvGrpSpPr>
        <p:grpSpPr>
          <a:xfrm>
            <a:off x="143322" y="3297367"/>
            <a:ext cx="7879578" cy="853359"/>
            <a:chOff x="226991" y="3517675"/>
            <a:chExt cx="7879578" cy="853359"/>
          </a:xfrm>
        </p:grpSpPr>
        <p:sp>
          <p:nvSpPr>
            <p:cNvPr id="35" name="TextBox 34">
              <a:extLst>
                <a:ext uri="{FF2B5EF4-FFF2-40B4-BE49-F238E27FC236}">
                  <a16:creationId xmlns:a16="http://schemas.microsoft.com/office/drawing/2014/main" id="{3D186A8B-0A7E-BD30-3DB0-7E2BE51A1A98}"/>
                </a:ext>
              </a:extLst>
            </p:cNvPr>
            <p:cNvSpPr txBox="1"/>
            <p:nvPr/>
          </p:nvSpPr>
          <p:spPr>
            <a:xfrm>
              <a:off x="226991" y="3540037"/>
              <a:ext cx="2285690" cy="830997"/>
            </a:xfrm>
            <a:prstGeom prst="rect">
              <a:avLst/>
            </a:prstGeom>
            <a:solidFill>
              <a:schemeClr val="bg1"/>
            </a:solidFill>
          </p:spPr>
          <p:txBody>
            <a:bodyPr wrap="none" rtlCol="0">
              <a:spAutoFit/>
            </a:bodyPr>
            <a:lstStyle/>
            <a:p>
              <a:pPr algn="ctr"/>
              <a:r>
                <a:rPr lang="en-US" sz="2400" b="1">
                  <a:solidFill>
                    <a:srgbClr val="C00000"/>
                  </a:solidFill>
                  <a:latin typeface="Cambria" panose="02040503050406030204" pitchFamily="18" charset="0"/>
                  <a:ea typeface="Cambria" panose="02040503050406030204" pitchFamily="18" charset="0"/>
                </a:rPr>
                <a:t>RowPress</a:t>
              </a:r>
            </a:p>
            <a:p>
              <a:pPr algn="ctr"/>
              <a:r>
                <a:rPr lang="en-US" altLang="ja-JP" sz="2400" b="1">
                  <a:solidFill>
                    <a:srgbClr val="C00000"/>
                  </a:solidFill>
                  <a:latin typeface="Cambria" panose="02040503050406030204" pitchFamily="18" charset="0"/>
                  <a:ea typeface="Cambria" panose="02040503050406030204" pitchFamily="18" charset="0"/>
                </a:rPr>
                <a:t>Aggressor</a:t>
              </a:r>
              <a:r>
                <a:rPr lang="ja-JP" altLang="en-US" sz="2400" b="1">
                  <a:solidFill>
                    <a:srgbClr val="C00000"/>
                  </a:solidFill>
                  <a:latin typeface="Cambria" panose="02040503050406030204" pitchFamily="18" charset="0"/>
                  <a:ea typeface="Roboto Black" panose="02000000000000000000" pitchFamily="2" charset="0"/>
                </a:rPr>
                <a:t> </a:t>
              </a:r>
              <a:r>
                <a:rPr lang="en-US" altLang="ja-JP" sz="2400" b="1">
                  <a:solidFill>
                    <a:srgbClr val="C00000"/>
                  </a:solidFill>
                  <a:latin typeface="Cambria" panose="02040503050406030204" pitchFamily="18" charset="0"/>
                  <a:ea typeface="Cambria" panose="02040503050406030204" pitchFamily="18" charset="0"/>
                </a:rPr>
                <a:t>Row</a:t>
              </a:r>
              <a:endParaRPr lang="en-CH" sz="2400" b="1">
                <a:solidFill>
                  <a:srgbClr val="C00000"/>
                </a:solidFill>
                <a:latin typeface="Cambria" panose="02040503050406030204" pitchFamily="18" charset="0"/>
                <a:ea typeface="Cambria" panose="02040503050406030204" pitchFamily="18" charset="0"/>
              </a:endParaRPr>
            </a:p>
          </p:txBody>
        </p:sp>
        <p:cxnSp>
          <p:nvCxnSpPr>
            <p:cNvPr id="36" name="Straight Connector 35">
              <a:extLst>
                <a:ext uri="{FF2B5EF4-FFF2-40B4-BE49-F238E27FC236}">
                  <a16:creationId xmlns:a16="http://schemas.microsoft.com/office/drawing/2014/main" id="{F72C919B-32D4-88BA-93E0-290015DEFF1F}"/>
                </a:ext>
              </a:extLst>
            </p:cNvPr>
            <p:cNvCxnSpPr>
              <a:cxnSpLocks/>
            </p:cNvCxnSpPr>
            <p:nvPr/>
          </p:nvCxnSpPr>
          <p:spPr>
            <a:xfrm>
              <a:off x="3235103" y="3686952"/>
              <a:ext cx="487146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3D38D36-52BE-3DCC-AC85-974E8414CBC7}"/>
                </a:ext>
              </a:extLst>
            </p:cNvPr>
            <p:cNvSpPr txBox="1"/>
            <p:nvPr/>
          </p:nvSpPr>
          <p:spPr>
            <a:xfrm>
              <a:off x="2495449" y="3517675"/>
              <a:ext cx="681598" cy="338554"/>
            </a:xfrm>
            <a:prstGeom prst="rect">
              <a:avLst/>
            </a:prstGeom>
            <a:solidFill>
              <a:schemeClr val="bg1"/>
            </a:solidFill>
          </p:spPr>
          <p:txBody>
            <a:bodyPr wrap="none" rtlCol="0">
              <a:spAutoFit/>
            </a:bodyPr>
            <a:lstStyle/>
            <a:p>
              <a:pPr algn="r"/>
              <a:r>
                <a:rPr lang="en-US" sz="1600" b="1">
                  <a:latin typeface="Cambria" panose="02040503050406030204" pitchFamily="18" charset="0"/>
                  <a:ea typeface="Cambria" panose="02040503050406030204" pitchFamily="18" charset="0"/>
                </a:rPr>
                <a:t>Open</a:t>
              </a:r>
              <a:endParaRPr lang="en-CH" sz="1600" b="1">
                <a:latin typeface="Cambria" panose="02040503050406030204" pitchFamily="18" charset="0"/>
                <a:ea typeface="Cambria" panose="02040503050406030204" pitchFamily="18" charset="0"/>
              </a:endParaRPr>
            </a:p>
          </p:txBody>
        </p:sp>
        <p:cxnSp>
          <p:nvCxnSpPr>
            <p:cNvPr id="38" name="Straight Connector 37">
              <a:extLst>
                <a:ext uri="{FF2B5EF4-FFF2-40B4-BE49-F238E27FC236}">
                  <a16:creationId xmlns:a16="http://schemas.microsoft.com/office/drawing/2014/main" id="{EF32B9E5-DA09-B165-4A68-0133A8F8B2F2}"/>
                </a:ext>
              </a:extLst>
            </p:cNvPr>
            <p:cNvCxnSpPr>
              <a:cxnSpLocks/>
            </p:cNvCxnSpPr>
            <p:nvPr/>
          </p:nvCxnSpPr>
          <p:spPr>
            <a:xfrm>
              <a:off x="3235103" y="4223611"/>
              <a:ext cx="4871466"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EBF9B54D-F23D-141B-64F5-CCB12BFB4420}"/>
                </a:ext>
              </a:extLst>
            </p:cNvPr>
            <p:cNvSpPr txBox="1"/>
            <p:nvPr/>
          </p:nvSpPr>
          <p:spPr>
            <a:xfrm>
              <a:off x="2489747" y="4021156"/>
              <a:ext cx="684803" cy="338554"/>
            </a:xfrm>
            <a:prstGeom prst="rect">
              <a:avLst/>
            </a:prstGeom>
            <a:solidFill>
              <a:schemeClr val="bg1"/>
            </a:solidFill>
          </p:spPr>
          <p:txBody>
            <a:bodyPr wrap="none" rtlCol="0">
              <a:spAutoFit/>
            </a:bodyPr>
            <a:lstStyle/>
            <a:p>
              <a:pPr algn="r"/>
              <a:r>
                <a:rPr lang="en-US" altLang="ja-JP" sz="1600" b="1">
                  <a:latin typeface="Cambria" panose="02040503050406030204" pitchFamily="18" charset="0"/>
                  <a:ea typeface="Cambria" panose="02040503050406030204" pitchFamily="18" charset="0"/>
                </a:rPr>
                <a:t>Close</a:t>
              </a:r>
              <a:endParaRPr lang="en-CH" sz="1600" b="1">
                <a:latin typeface="Cambria" panose="02040503050406030204" pitchFamily="18" charset="0"/>
                <a:ea typeface="Cambria" panose="02040503050406030204" pitchFamily="18" charset="0"/>
              </a:endParaRPr>
            </a:p>
          </p:txBody>
        </p:sp>
        <p:grpSp>
          <p:nvGrpSpPr>
            <p:cNvPr id="40" name="Group 39">
              <a:extLst>
                <a:ext uri="{FF2B5EF4-FFF2-40B4-BE49-F238E27FC236}">
                  <a16:creationId xmlns:a16="http://schemas.microsoft.com/office/drawing/2014/main" id="{AEABAA7C-8A65-3A0F-F008-3A4B10BEDD7B}"/>
                </a:ext>
              </a:extLst>
            </p:cNvPr>
            <p:cNvGrpSpPr/>
            <p:nvPr/>
          </p:nvGrpSpPr>
          <p:grpSpPr>
            <a:xfrm>
              <a:off x="3235104" y="3686952"/>
              <a:ext cx="2447134" cy="536656"/>
              <a:chOff x="5760520" y="5529943"/>
              <a:chExt cx="2447134" cy="536656"/>
            </a:xfrm>
          </p:grpSpPr>
          <p:grpSp>
            <p:nvGrpSpPr>
              <p:cNvPr id="44" name="Group 43">
                <a:extLst>
                  <a:ext uri="{FF2B5EF4-FFF2-40B4-BE49-F238E27FC236}">
                    <a16:creationId xmlns:a16="http://schemas.microsoft.com/office/drawing/2014/main" id="{99BC8805-934F-9B15-60AF-A0CBFB1815B2}"/>
                  </a:ext>
                </a:extLst>
              </p:cNvPr>
              <p:cNvGrpSpPr/>
              <p:nvPr/>
            </p:nvGrpSpPr>
            <p:grpSpPr>
              <a:xfrm>
                <a:off x="5760520" y="5530456"/>
                <a:ext cx="2447134" cy="536143"/>
                <a:chOff x="3807855" y="5356681"/>
                <a:chExt cx="2713455" cy="536143"/>
              </a:xfrm>
            </p:grpSpPr>
            <p:cxnSp>
              <p:nvCxnSpPr>
                <p:cNvPr id="46" name="Connector: Elbow 45">
                  <a:extLst>
                    <a:ext uri="{FF2B5EF4-FFF2-40B4-BE49-F238E27FC236}">
                      <a16:creationId xmlns:a16="http://schemas.microsoft.com/office/drawing/2014/main" id="{D9290D0C-4AAD-A379-AD8D-8190E779F429}"/>
                    </a:ext>
                  </a:extLst>
                </p:cNvPr>
                <p:cNvCxnSpPr>
                  <a:cxnSpLocks/>
                </p:cNvCxnSpPr>
                <p:nvPr/>
              </p:nvCxnSpPr>
              <p:spPr>
                <a:xfrm flipH="1">
                  <a:off x="3807855" y="5356681"/>
                  <a:ext cx="621680"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Connector: Elbow 46">
                  <a:extLst>
                    <a:ext uri="{FF2B5EF4-FFF2-40B4-BE49-F238E27FC236}">
                      <a16:creationId xmlns:a16="http://schemas.microsoft.com/office/drawing/2014/main" id="{55092BFD-CB6E-4E21-DAF7-25455C3C98B4}"/>
                    </a:ext>
                  </a:extLst>
                </p:cNvPr>
                <p:cNvCxnSpPr>
                  <a:cxnSpLocks/>
                </p:cNvCxnSpPr>
                <p:nvPr/>
              </p:nvCxnSpPr>
              <p:spPr>
                <a:xfrm>
                  <a:off x="5899630" y="5356681"/>
                  <a:ext cx="621680"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5" name="Straight Connector 44">
                <a:extLst>
                  <a:ext uri="{FF2B5EF4-FFF2-40B4-BE49-F238E27FC236}">
                    <a16:creationId xmlns:a16="http://schemas.microsoft.com/office/drawing/2014/main" id="{484B36A8-508E-D496-23D0-D6E02671675C}"/>
                  </a:ext>
                </a:extLst>
              </p:cNvPr>
              <p:cNvCxnSpPr>
                <a:cxnSpLocks/>
              </p:cNvCxnSpPr>
              <p:nvPr/>
            </p:nvCxnSpPr>
            <p:spPr>
              <a:xfrm>
                <a:off x="6265333" y="5529943"/>
                <a:ext cx="14845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1" name="Connector: Elbow 40">
              <a:extLst>
                <a:ext uri="{FF2B5EF4-FFF2-40B4-BE49-F238E27FC236}">
                  <a16:creationId xmlns:a16="http://schemas.microsoft.com/office/drawing/2014/main" id="{675760C5-A67D-9169-BDF7-57A74F81BD70}"/>
                </a:ext>
              </a:extLst>
            </p:cNvPr>
            <p:cNvCxnSpPr>
              <a:cxnSpLocks/>
            </p:cNvCxnSpPr>
            <p:nvPr/>
          </p:nvCxnSpPr>
          <p:spPr>
            <a:xfrm flipH="1">
              <a:off x="5457866" y="3690394"/>
              <a:ext cx="560663"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000BA60E-5148-5045-4FBB-F3F7A13AFCC5}"/>
                </a:ext>
              </a:extLst>
            </p:cNvPr>
            <p:cNvCxnSpPr>
              <a:cxnSpLocks/>
            </p:cNvCxnSpPr>
            <p:nvPr/>
          </p:nvCxnSpPr>
          <p:spPr>
            <a:xfrm>
              <a:off x="7344337" y="3690394"/>
              <a:ext cx="560663" cy="53614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627C544-57B9-4B07-B3E5-177513C7E773}"/>
                </a:ext>
              </a:extLst>
            </p:cNvPr>
            <p:cNvCxnSpPr>
              <a:cxnSpLocks/>
            </p:cNvCxnSpPr>
            <p:nvPr/>
          </p:nvCxnSpPr>
          <p:spPr>
            <a:xfrm>
              <a:off x="5962679" y="3689881"/>
              <a:ext cx="14845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1" name="Content Placeholder 2">
            <a:extLst>
              <a:ext uri="{FF2B5EF4-FFF2-40B4-BE49-F238E27FC236}">
                <a16:creationId xmlns:a16="http://schemas.microsoft.com/office/drawing/2014/main" id="{7426DF7A-C34C-CA5F-85F1-9DD47CA4274D}"/>
              </a:ext>
            </a:extLst>
          </p:cNvPr>
          <p:cNvSpPr txBox="1">
            <a:spLocks/>
          </p:cNvSpPr>
          <p:nvPr/>
        </p:nvSpPr>
        <p:spPr>
          <a:xfrm>
            <a:off x="0" y="4863925"/>
            <a:ext cx="9144000" cy="1067801"/>
          </a:xfrm>
          <a:prstGeom prst="rect">
            <a:avLst/>
          </a:prstGeom>
          <a:solidFill>
            <a:srgbClr val="DEEBF7"/>
          </a:solidFill>
          <a:ln w="28575">
            <a:solidFill>
              <a:schemeClr val="tx1">
                <a:lumMod val="65000"/>
                <a:lumOff val="35000"/>
              </a:schemeClr>
            </a:solid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Cambria" panose="02040503050406030204" pitchFamily="18" charset="0"/>
                <a:ea typeface="+mn-ea"/>
                <a:cs typeface="+mn-cs"/>
              </a:defRPr>
            </a:lvl1pPr>
            <a:lvl2pPr marL="685800" indent="-228600" algn="l" defTabSz="914400" rtl="0" eaLnBrk="1" latinLnBrk="0" hangingPunct="1">
              <a:lnSpc>
                <a:spcPct val="90000"/>
              </a:lnSpc>
              <a:spcBef>
                <a:spcPts val="500"/>
              </a:spcBef>
              <a:buFont typeface="Cambria" panose="02040503050406030204" pitchFamily="18" charset="0"/>
              <a:buChar char="-"/>
              <a:defRPr sz="2800" kern="1200">
                <a:solidFill>
                  <a:schemeClr val="tx1"/>
                </a:solidFill>
                <a:latin typeface="Cambria" panose="020405030504060302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mbria" panose="020405030504060302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2800"/>
              <a:t>We observe bitflips even with </a:t>
            </a:r>
            <a:r>
              <a:rPr lang="en-GB" sz="2800" b="1">
                <a:solidFill>
                  <a:srgbClr val="C00000"/>
                </a:solidFill>
              </a:rPr>
              <a:t>ONLY ONE activation</a:t>
            </a:r>
            <a:r>
              <a:rPr lang="en-GB" sz="2800"/>
              <a:t> </a:t>
            </a:r>
            <a:br>
              <a:rPr lang="en-GB" sz="2800"/>
            </a:br>
            <a:r>
              <a:rPr lang="en-GB" sz="2800"/>
              <a:t>in extreme cases where the row stays open for 30ms</a:t>
            </a:r>
          </a:p>
        </p:txBody>
      </p:sp>
      <p:grpSp>
        <p:nvGrpSpPr>
          <p:cNvPr id="8" name="Group 7">
            <a:extLst>
              <a:ext uri="{FF2B5EF4-FFF2-40B4-BE49-F238E27FC236}">
                <a16:creationId xmlns:a16="http://schemas.microsoft.com/office/drawing/2014/main" id="{5592424D-BA26-C5CA-81B9-45817E63651E}"/>
              </a:ext>
            </a:extLst>
          </p:cNvPr>
          <p:cNvGrpSpPr/>
          <p:nvPr/>
        </p:nvGrpSpPr>
        <p:grpSpPr>
          <a:xfrm>
            <a:off x="3289394" y="2486774"/>
            <a:ext cx="5854606" cy="1961067"/>
            <a:chOff x="3289394" y="2486774"/>
            <a:chExt cx="5854606" cy="1961067"/>
          </a:xfrm>
        </p:grpSpPr>
        <p:grpSp>
          <p:nvGrpSpPr>
            <p:cNvPr id="48" name="Group 47">
              <a:extLst>
                <a:ext uri="{FF2B5EF4-FFF2-40B4-BE49-F238E27FC236}">
                  <a16:creationId xmlns:a16="http://schemas.microsoft.com/office/drawing/2014/main" id="{28FA87A5-B88F-E60A-0E81-F0E321696160}"/>
                </a:ext>
              </a:extLst>
            </p:cNvPr>
            <p:cNvGrpSpPr/>
            <p:nvPr/>
          </p:nvGrpSpPr>
          <p:grpSpPr>
            <a:xfrm>
              <a:off x="3411505" y="2486774"/>
              <a:ext cx="1894974" cy="1252475"/>
              <a:chOff x="3747837" y="2774093"/>
              <a:chExt cx="1894974" cy="1252475"/>
            </a:xfrm>
          </p:grpSpPr>
          <p:cxnSp>
            <p:nvCxnSpPr>
              <p:cNvPr id="49" name="Straight Arrow Connector 48">
                <a:extLst>
                  <a:ext uri="{FF2B5EF4-FFF2-40B4-BE49-F238E27FC236}">
                    <a16:creationId xmlns:a16="http://schemas.microsoft.com/office/drawing/2014/main" id="{9895E55B-9295-4ECB-8CAE-343D92D896DF}"/>
                  </a:ext>
                </a:extLst>
              </p:cNvPr>
              <p:cNvCxnSpPr>
                <a:cxnSpLocks/>
              </p:cNvCxnSpPr>
              <p:nvPr/>
            </p:nvCxnSpPr>
            <p:spPr>
              <a:xfrm>
                <a:off x="3747837" y="2774093"/>
                <a:ext cx="354931" cy="0"/>
              </a:xfrm>
              <a:prstGeom prst="straightConnector1">
                <a:avLst/>
              </a:prstGeom>
              <a:ln w="28575">
                <a:solidFill>
                  <a:srgbClr val="0070C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207467F-ACD8-51FB-1BDE-B42C98AC6EA3}"/>
                  </a:ext>
                </a:extLst>
              </p:cNvPr>
              <p:cNvCxnSpPr>
                <a:cxnSpLocks/>
              </p:cNvCxnSpPr>
              <p:nvPr/>
            </p:nvCxnSpPr>
            <p:spPr>
              <a:xfrm>
                <a:off x="3747837" y="4026568"/>
                <a:ext cx="1894974" cy="0"/>
              </a:xfrm>
              <a:prstGeom prst="straightConnector1">
                <a:avLst/>
              </a:prstGeom>
              <a:ln w="28575">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46AFB985-473E-04F7-AB34-CEC3A574F7CE}"/>
                </a:ext>
              </a:extLst>
            </p:cNvPr>
            <p:cNvSpPr txBox="1"/>
            <p:nvPr/>
          </p:nvSpPr>
          <p:spPr>
            <a:xfrm>
              <a:off x="3289394" y="2804837"/>
              <a:ext cx="5196719" cy="400110"/>
            </a:xfrm>
            <a:prstGeom prst="rect">
              <a:avLst/>
            </a:prstGeom>
            <a:noFill/>
          </p:spPr>
          <p:txBody>
            <a:bodyPr wrap="square" rtlCol="0">
              <a:spAutoFit/>
            </a:bodyPr>
            <a:lstStyle/>
            <a:p>
              <a:r>
                <a:rPr lang="en-US" sz="2000" b="1">
                  <a:solidFill>
                    <a:srgbClr val="0070C0"/>
                  </a:solidFill>
                  <a:latin typeface="Cambria" panose="02040503050406030204" pitchFamily="18" charset="0"/>
                  <a:ea typeface="Cambria" panose="02040503050406030204" pitchFamily="18" charset="0"/>
                </a:rPr>
                <a:t>36ns, 47K activations to induce bitflips</a:t>
              </a:r>
              <a:endParaRPr lang="en-CH" sz="2000" b="1">
                <a:solidFill>
                  <a:srgbClr val="0070C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104D6E5-4CC6-B3D3-5784-2F8BEA902362}"/>
                </a:ext>
              </a:extLst>
            </p:cNvPr>
            <p:cNvSpPr txBox="1"/>
            <p:nvPr/>
          </p:nvSpPr>
          <p:spPr>
            <a:xfrm>
              <a:off x="3933984" y="4047731"/>
              <a:ext cx="5210016" cy="400110"/>
            </a:xfrm>
            <a:prstGeom prst="rect">
              <a:avLst/>
            </a:prstGeom>
            <a:noFill/>
          </p:spPr>
          <p:txBody>
            <a:bodyPr wrap="none" rtlCol="0">
              <a:spAutoFit/>
            </a:bodyPr>
            <a:lstStyle/>
            <a:p>
              <a:r>
                <a:rPr lang="en-US" sz="2000" b="1">
                  <a:solidFill>
                    <a:srgbClr val="C00000"/>
                  </a:solidFill>
                  <a:latin typeface="Cambria" panose="02040503050406030204" pitchFamily="18" charset="0"/>
                  <a:ea typeface="Cambria" panose="02040503050406030204" pitchFamily="18" charset="0"/>
                </a:rPr>
                <a:t>7.8µs, only 5K activations to induce bitflips</a:t>
              </a:r>
              <a:endParaRPr lang="en-CH" sz="2000" b="1">
                <a:solidFill>
                  <a:srgbClr val="C00000"/>
                </a:solidFill>
                <a:latin typeface="Cambria" panose="02040503050406030204" pitchFamily="18" charset="0"/>
                <a:ea typeface="Cambria" panose="02040503050406030204" pitchFamily="18" charset="0"/>
              </a:endParaRPr>
            </a:p>
          </p:txBody>
        </p:sp>
      </p:grpSp>
      <p:sp>
        <p:nvSpPr>
          <p:cNvPr id="57" name="Content Placeholder 2">
            <a:extLst>
              <a:ext uri="{FF2B5EF4-FFF2-40B4-BE49-F238E27FC236}">
                <a16:creationId xmlns:a16="http://schemas.microsoft.com/office/drawing/2014/main" id="{5DBF3015-1CC7-0573-2101-C74E553C4EA5}"/>
              </a:ext>
            </a:extLst>
          </p:cNvPr>
          <p:cNvSpPr txBox="1">
            <a:spLocks/>
          </p:cNvSpPr>
          <p:nvPr/>
        </p:nvSpPr>
        <p:spPr>
          <a:xfrm>
            <a:off x="201139" y="986844"/>
            <a:ext cx="8863692" cy="5427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mbria" panose="02040503050406030204" pitchFamily="18" charset="0"/>
                <a:ea typeface="Cambria" panose="02040503050406030204" pitchFamily="18"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mbria" panose="02040503050406030204" pitchFamily="18" charset="0"/>
                <a:ea typeface="Cambria" panose="02040503050406030204" pitchFamily="18"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ambria" panose="02040503050406030204" pitchFamily="18" charset="0"/>
                <a:ea typeface="Cambria" panose="02040503050406030204" pitchFamily="18"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br>
              <a:rPr lang="en-GB" sz="2800"/>
            </a:br>
            <a:r>
              <a:rPr lang="en-GB" sz="2800"/>
              <a:t>☞ </a:t>
            </a:r>
            <a:r>
              <a:rPr lang="en-GB" sz="2800">
                <a:solidFill>
                  <a:srgbClr val="C00000"/>
                </a:solidFill>
              </a:rPr>
              <a:t>increase the time that the aggressor row stays open</a:t>
            </a:r>
            <a:endParaRPr lang="en-GB" sz="2800"/>
          </a:p>
          <a:p>
            <a:endParaRPr lang="en-GB"/>
          </a:p>
        </p:txBody>
      </p:sp>
    </p:spTree>
    <p:extLst>
      <p:ext uri="{BB962C8B-B14F-4D97-AF65-F5344CB8AC3E}">
        <p14:creationId xmlns:p14="http://schemas.microsoft.com/office/powerpoint/2010/main" val="272028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1" grpId="0" animBg="1"/>
      <p:bldP spid="57"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91BD002CAFB3264890C230D19E131FFF" ma:contentTypeVersion="2" ma:contentTypeDescription="Ein neues Dokument erstellen." ma:contentTypeScope="" ma:versionID="fcff0d97d5e030e662ce5e3cb4bd2aaa">
  <xsd:schema xmlns:xsd="http://www.w3.org/2001/XMLSchema" xmlns:xs="http://www.w3.org/2001/XMLSchema" xmlns:p="http://schemas.microsoft.com/office/2006/metadata/properties" xmlns:ns3="efc136c2-bcae-4815-abde-6fabe11e70e0" targetNamespace="http://schemas.microsoft.com/office/2006/metadata/properties" ma:root="true" ma:fieldsID="76997cd9ac1397ccee3ffe007c84bb5b" ns3:_="">
    <xsd:import namespace="efc136c2-bcae-4815-abde-6fabe11e70e0"/>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c136c2-bcae-4815-abde-6fabe11e70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1A15985-6CD6-4477-8ED9-B0B3C71C4F37}">
  <ds:schemaRefs>
    <ds:schemaRef ds:uri="http://schemas.microsoft.com/sharepoint/v3/contenttype/forms"/>
  </ds:schemaRefs>
</ds:datastoreItem>
</file>

<file path=customXml/itemProps2.xml><?xml version="1.0" encoding="utf-8"?>
<ds:datastoreItem xmlns:ds="http://schemas.openxmlformats.org/officeDocument/2006/customXml" ds:itemID="{A97E6860-CF6B-4575-9DAF-69914887CF80}">
  <ds:schemaRefs>
    <ds:schemaRef ds:uri="efc136c2-bcae-4815-abde-6fabe11e70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ABB102F-C91A-458A-8C58-78D3A86E8F86}">
  <ds:schemaRefs>
    <ds:schemaRef ds:uri="http://schemas.microsoft.com/office/2006/documentManagement/types"/>
    <ds:schemaRef ds:uri="http://purl.org/dc/elements/1.1/"/>
    <ds:schemaRef ds:uri="http://schemas.microsoft.com/office/infopath/2007/PartnerControls"/>
    <ds:schemaRef ds:uri="http://www.w3.org/XML/1998/namespace"/>
    <ds:schemaRef ds:uri="http://purl.org/dc/dcmitype/"/>
    <ds:schemaRef ds:uri="http://purl.org/dc/terms/"/>
    <ds:schemaRef ds:uri="http://schemas.openxmlformats.org/package/2006/metadata/core-properties"/>
    <ds:schemaRef ds:uri="efc136c2-bcae-4815-abde-6fabe11e70e0"/>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0</TotalTime>
  <Words>3929</Words>
  <Application>Microsoft Office PowerPoint</Application>
  <PresentationFormat>On-screen Show (4:3)</PresentationFormat>
  <Paragraphs>592</Paragraphs>
  <Slides>46</Slides>
  <Notes>46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Cambria Math</vt:lpstr>
      <vt:lpstr>Courier New</vt:lpstr>
      <vt:lpstr>Roboto Mono</vt:lpstr>
      <vt:lpstr>Wingdings,Sans-Serif</vt:lpstr>
      <vt:lpstr>Cambria</vt:lpstr>
      <vt:lpstr>Roboto Black</vt:lpstr>
      <vt:lpstr>Arial</vt:lpstr>
      <vt:lpstr>Wingdings</vt:lpstr>
      <vt:lpstr>Calibri</vt:lpstr>
      <vt:lpstr>Calibri Light</vt:lpstr>
      <vt:lpstr>Roboto</vt:lpstr>
      <vt:lpstr>Office Theme</vt:lpstr>
      <vt:lpstr>RowPress Amplifying Read Disturbance  in Modern DRAM Chips</vt:lpstr>
      <vt:lpstr>High-Level Summary</vt:lpstr>
      <vt:lpstr>PowerPoint Presentation</vt:lpstr>
      <vt:lpstr>DRAM Organization</vt:lpstr>
      <vt:lpstr>Read Disturbance in DRAM</vt:lpstr>
      <vt:lpstr>Are There Other Read-Disturb Issues in DRAM?</vt:lpstr>
      <vt:lpstr>PowerPoint Presentation</vt:lpstr>
      <vt:lpstr>What is RowPress?</vt:lpstr>
      <vt:lpstr>RowPress vs. RowHammer</vt:lpstr>
      <vt:lpstr>PowerPoint Presentation</vt:lpstr>
      <vt:lpstr>Major Takeaways from Real DRAM Chips</vt:lpstr>
      <vt:lpstr>PowerPoint Presentation</vt:lpstr>
      <vt:lpstr>Characterization Methodology (I)</vt:lpstr>
      <vt:lpstr>Characterization Methodology (II)</vt:lpstr>
      <vt:lpstr>Characterization Methodology (III)</vt:lpstr>
      <vt:lpstr>PowerPoint Presentation</vt:lpstr>
      <vt:lpstr>Major Takeaways from Real DRAM Chips</vt:lpstr>
      <vt:lpstr>Key Characteristics of RowPress </vt:lpstr>
      <vt:lpstr>Key Characteristics of RowPress </vt:lpstr>
      <vt:lpstr>Amplifying Read Disturbance (I)</vt:lpstr>
      <vt:lpstr>Amplifying Read Disturbance (II)</vt:lpstr>
      <vt:lpstr>Amplifying Read Disturbance (III)</vt:lpstr>
      <vt:lpstr>Amplifying Read Disturbance (IV)</vt:lpstr>
      <vt:lpstr>Key Characteristics of RowPress </vt:lpstr>
      <vt:lpstr>Difference Between RowPress and RowHammer (I)</vt:lpstr>
      <vt:lpstr>Difference Between RowPress and RowHammer (II)</vt:lpstr>
      <vt:lpstr>Difference Between RowPress and RowHammer (III)</vt:lpstr>
      <vt:lpstr>Difference Between RowPress and RowHammer (IV)</vt:lpstr>
      <vt:lpstr>Difference Between RowPress and RowHammer (V)</vt:lpstr>
      <vt:lpstr>PowerPoint Presentation</vt:lpstr>
      <vt:lpstr>Real-System Demonstration (I)</vt:lpstr>
      <vt:lpstr>Real-System Demonstration (II)</vt:lpstr>
      <vt:lpstr>PowerPoint Presentation</vt:lpstr>
      <vt:lpstr>Mitigating RowPress (I)</vt:lpstr>
      <vt:lpstr>Mitigating RowPress (II)</vt:lpstr>
      <vt:lpstr>Mitigating RowPress (III)</vt:lpstr>
      <vt:lpstr>PowerPoint Presentation</vt:lpstr>
      <vt:lpstr>Conclusion</vt:lpstr>
      <vt:lpstr>More Results &amp; Source Code </vt:lpstr>
      <vt:lpstr>RowPress Amplifying Read Disturbance  in Modern DRAM Chips</vt:lpstr>
      <vt:lpstr>Backup Slide</vt:lpstr>
      <vt:lpstr>Backup Slide</vt:lpstr>
      <vt:lpstr>Backup Slide</vt:lpstr>
      <vt:lpstr>Backup Slide</vt:lpstr>
      <vt:lpstr>Backup Slide</vt:lpstr>
      <vt:lpstr>Backup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Luo  Haocong</dc:creator>
  <cp:lastModifiedBy>Richard Luo</cp:lastModifiedBy>
  <cp:revision>18</cp:revision>
  <dcterms:created xsi:type="dcterms:W3CDTF">2023-06-09T11:49:44Z</dcterms:created>
  <dcterms:modified xsi:type="dcterms:W3CDTF">2023-08-28T23:48:04Z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0x01010091BD002CAFB3264890C230D19E131FFF</vt:lpwstr>
  </property>
</Properties>
</file>