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68"/>
  </p:notesMasterIdLst>
  <p:sldIdLst>
    <p:sldId id="697" r:id="rId2"/>
    <p:sldId id="348" r:id="rId3"/>
    <p:sldId id="789" r:id="rId4"/>
    <p:sldId id="746" r:id="rId5"/>
    <p:sldId id="655" r:id="rId6"/>
    <p:sldId id="658" r:id="rId7"/>
    <p:sldId id="642" r:id="rId8"/>
    <p:sldId id="747" r:id="rId9"/>
    <p:sldId id="661" r:id="rId10"/>
    <p:sldId id="662" r:id="rId11"/>
    <p:sldId id="663" r:id="rId12"/>
    <p:sldId id="666" r:id="rId13"/>
    <p:sldId id="667" r:id="rId14"/>
    <p:sldId id="672" r:id="rId15"/>
    <p:sldId id="741" r:id="rId16"/>
    <p:sldId id="670" r:id="rId17"/>
    <p:sldId id="744" r:id="rId18"/>
    <p:sldId id="694" r:id="rId19"/>
    <p:sldId id="682" r:id="rId20"/>
    <p:sldId id="791" r:id="rId21"/>
    <p:sldId id="729" r:id="rId22"/>
    <p:sldId id="743" r:id="rId23"/>
    <p:sldId id="782" r:id="rId24"/>
    <p:sldId id="784" r:id="rId25"/>
    <p:sldId id="783" r:id="rId26"/>
    <p:sldId id="748" r:id="rId27"/>
    <p:sldId id="781" r:id="rId28"/>
    <p:sldId id="749" r:id="rId29"/>
    <p:sldId id="552" r:id="rId30"/>
    <p:sldId id="761" r:id="rId31"/>
    <p:sldId id="705" r:id="rId32"/>
    <p:sldId id="706" r:id="rId33"/>
    <p:sldId id="762" r:id="rId34"/>
    <p:sldId id="589" r:id="rId35"/>
    <p:sldId id="778" r:id="rId36"/>
    <p:sldId id="766" r:id="rId37"/>
    <p:sldId id="779" r:id="rId38"/>
    <p:sldId id="710" r:id="rId39"/>
    <p:sldId id="780" r:id="rId40"/>
    <p:sldId id="712" r:id="rId41"/>
    <p:sldId id="713" r:id="rId42"/>
    <p:sldId id="770" r:id="rId43"/>
    <p:sldId id="769" r:id="rId44"/>
    <p:sldId id="768" r:id="rId45"/>
    <p:sldId id="767" r:id="rId46"/>
    <p:sldId id="715" r:id="rId47"/>
    <p:sldId id="763" r:id="rId48"/>
    <p:sldId id="777" r:id="rId49"/>
    <p:sldId id="612" r:id="rId50"/>
    <p:sldId id="750" r:id="rId51"/>
    <p:sldId id="785" r:id="rId52"/>
    <p:sldId id="734" r:id="rId53"/>
    <p:sldId id="722" r:id="rId54"/>
    <p:sldId id="786" r:id="rId55"/>
    <p:sldId id="727" r:id="rId56"/>
    <p:sldId id="735" r:id="rId57"/>
    <p:sldId id="751" r:id="rId58"/>
    <p:sldId id="566" r:id="rId59"/>
    <p:sldId id="680" r:id="rId60"/>
    <p:sldId id="677" r:id="rId61"/>
    <p:sldId id="678" r:id="rId62"/>
    <p:sldId id="679" r:id="rId63"/>
    <p:sldId id="619" r:id="rId64"/>
    <p:sldId id="788" r:id="rId65"/>
    <p:sldId id="771" r:id="rId66"/>
    <p:sldId id="772" r:id="rId6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ED7"/>
    <a:srgbClr val="EEDD88"/>
    <a:srgbClr val="FFFFFF"/>
    <a:srgbClr val="F9F2EF"/>
    <a:srgbClr val="C02900"/>
    <a:srgbClr val="2D5597"/>
    <a:srgbClr val="C06900"/>
    <a:srgbClr val="ED7D31"/>
    <a:srgbClr val="4E8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10"/>
    <p:restoredTop sz="76955"/>
  </p:normalViewPr>
  <p:slideViewPr>
    <p:cSldViewPr snapToGrid="0" snapToObjects="1">
      <p:cViewPr varScale="1">
        <p:scale>
          <a:sx n="92" d="100"/>
          <a:sy n="92" d="100"/>
        </p:scale>
        <p:origin x="4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01306337604605"/>
          <c:y val="0.21605433622608106"/>
          <c:w val="0.86298693662395387"/>
          <c:h val="0.746668573366787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Sheet1!$A$41</c:f>
              <c:strCache>
                <c:ptCount val="1"/>
                <c:pt idx="0">
                  <c:v>SIMDRAM - 1 Bank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-1.413054532110941E-3"/>
                  <c:y val="0.1956521739130434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E9E-C143-9F21-061FE2B2AC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Sheet1!$B$40:$D$40</c:f>
              <c:strCache>
                <c:ptCount val="3"/>
                <c:pt idx="0">
                  <c:v>CPU</c:v>
                </c:pt>
                <c:pt idx="1">
                  <c:v>GPU</c:v>
                </c:pt>
                <c:pt idx="2">
                  <c:v>Ambit</c:v>
                </c:pt>
              </c:strCache>
            </c:strRef>
          </c:cat>
          <c:val>
            <c:numRef>
              <c:f>Sheet1!$B$41:$D$41</c:f>
              <c:numCache>
                <c:formatCode>0.0</c:formatCode>
                <c:ptCount val="3"/>
                <c:pt idx="0">
                  <c:v>5.5</c:v>
                </c:pt>
                <c:pt idx="1">
                  <c:v>0.36</c:v>
                </c:pt>
                <c:pt idx="2">
                  <c:v>1.98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9E-C143-9F21-061FE2B2AC8D}"/>
            </c:ext>
          </c:extLst>
        </c:ser>
        <c:ser>
          <c:idx val="1"/>
          <c:order val="1"/>
          <c:tx>
            <c:strRef>
              <c:f>Sheet1!$A$42</c:f>
              <c:strCache>
                <c:ptCount val="1"/>
                <c:pt idx="0">
                  <c:v>SIMDRAM - 4 Banks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Sheet1!$B$40:$D$40</c:f>
              <c:strCache>
                <c:ptCount val="3"/>
                <c:pt idx="0">
                  <c:v>CPU</c:v>
                </c:pt>
                <c:pt idx="1">
                  <c:v>GPU</c:v>
                </c:pt>
                <c:pt idx="2">
                  <c:v>Ambit</c:v>
                </c:pt>
              </c:strCache>
            </c:strRef>
          </c:cat>
          <c:val>
            <c:numRef>
              <c:f>Sheet1!$B$42:$D$42</c:f>
              <c:numCache>
                <c:formatCode>0.0</c:formatCode>
                <c:ptCount val="3"/>
                <c:pt idx="0">
                  <c:v>22</c:v>
                </c:pt>
                <c:pt idx="1">
                  <c:v>1.5</c:v>
                </c:pt>
                <c:pt idx="2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9E-C143-9F21-061FE2B2AC8D}"/>
            </c:ext>
          </c:extLst>
        </c:ser>
        <c:ser>
          <c:idx val="2"/>
          <c:order val="2"/>
          <c:tx>
            <c:strRef>
              <c:f>Sheet1!$A$43</c:f>
              <c:strCache>
                <c:ptCount val="1"/>
                <c:pt idx="0">
                  <c:v>SIMDRAM - 16 Banks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Sheet1!$B$40:$D$40</c:f>
              <c:strCache>
                <c:ptCount val="3"/>
                <c:pt idx="0">
                  <c:v>CPU</c:v>
                </c:pt>
                <c:pt idx="1">
                  <c:v>GPU</c:v>
                </c:pt>
                <c:pt idx="2">
                  <c:v>Ambit</c:v>
                </c:pt>
              </c:strCache>
            </c:strRef>
          </c:cat>
          <c:val>
            <c:numRef>
              <c:f>Sheet1!$B$43:$D$43</c:f>
              <c:numCache>
                <c:formatCode>0.0</c:formatCode>
                <c:ptCount val="3"/>
                <c:pt idx="0">
                  <c:v>88.01</c:v>
                </c:pt>
                <c:pt idx="1">
                  <c:v>5.82</c:v>
                </c:pt>
                <c:pt idx="2">
                  <c:v>31.61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9E-C143-9F21-061FE2B2AC8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359200"/>
        <c:axId val="34686368"/>
      </c:barChart>
      <c:catAx>
        <c:axId val="3535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34686368"/>
        <c:crosses val="autoZero"/>
        <c:auto val="1"/>
        <c:lblAlgn val="ctr"/>
        <c:lblOffset val="100"/>
        <c:noMultiLvlLbl val="0"/>
      </c:catAx>
      <c:valAx>
        <c:axId val="34686368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r>
                  <a:rPr lang="en-US" sz="1800" dirty="0"/>
                  <a:t>Average Normalized Throughput (GOPS/s) --  log scale</a:t>
                </a:r>
              </a:p>
            </c:rich>
          </c:tx>
          <c:layout>
            <c:manualLayout>
              <c:xMode val="edge"/>
              <c:yMode val="edge"/>
              <c:x val="0"/>
              <c:y val="0.1890374985670203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35359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8.6720367268307303E-3"/>
          <c:y val="6.9043029573155237E-2"/>
          <c:w val="0.99120654892392324"/>
          <c:h val="8.76711745942451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2000">
          <a:solidFill>
            <a:schemeClr val="tx1"/>
          </a:solidFill>
          <a:latin typeface="Cambria" panose="020405030504060302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56013386409291"/>
          <c:y val="0.17402815816501199"/>
          <c:w val="0.84513346854891447"/>
          <c:h val="0.702179690174597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Sheet1!$A$41</c:f>
              <c:strCache>
                <c:ptCount val="1"/>
                <c:pt idx="0">
                  <c:v>SIMDRAM - 1 Bank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Sheet1!$B$40:$D$40</c:f>
              <c:strCache>
                <c:ptCount val="3"/>
                <c:pt idx="0">
                  <c:v>CPU</c:v>
                </c:pt>
                <c:pt idx="1">
                  <c:v>GPU</c:v>
                </c:pt>
                <c:pt idx="2">
                  <c:v>Ambit</c:v>
                </c:pt>
              </c:strCache>
            </c:strRef>
          </c:cat>
          <c:val>
            <c:numRef>
              <c:f>Sheet1!$B$55:$D$55</c:f>
              <c:numCache>
                <c:formatCode>General</c:formatCode>
                <c:ptCount val="3"/>
                <c:pt idx="0">
                  <c:v>257</c:v>
                </c:pt>
                <c:pt idx="1">
                  <c:v>31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49-8941-B6EA-424EE53BF810}"/>
            </c:ext>
          </c:extLst>
        </c:ser>
        <c:ser>
          <c:idx val="1"/>
          <c:order val="1"/>
          <c:tx>
            <c:strRef>
              <c:f>Sheet1!$A$42</c:f>
              <c:strCache>
                <c:ptCount val="1"/>
                <c:pt idx="0">
                  <c:v>SIMDRAM - 4 Banks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Sheet1!$B$40:$D$40</c:f>
              <c:strCache>
                <c:ptCount val="3"/>
                <c:pt idx="0">
                  <c:v>CPU</c:v>
                </c:pt>
                <c:pt idx="1">
                  <c:v>GPU</c:v>
                </c:pt>
                <c:pt idx="2">
                  <c:v>Ambit</c:v>
                </c:pt>
              </c:strCache>
            </c:strRef>
          </c:cat>
          <c:val>
            <c:numRef>
              <c:f>Sheet1!$B$56:$D$56</c:f>
              <c:numCache>
                <c:formatCode>General</c:formatCode>
                <c:ptCount val="3"/>
                <c:pt idx="0">
                  <c:v>257</c:v>
                </c:pt>
                <c:pt idx="1">
                  <c:v>31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49-8941-B6EA-424EE53BF810}"/>
            </c:ext>
          </c:extLst>
        </c:ser>
        <c:ser>
          <c:idx val="2"/>
          <c:order val="2"/>
          <c:tx>
            <c:strRef>
              <c:f>Sheet1!$A$43</c:f>
              <c:strCache>
                <c:ptCount val="1"/>
                <c:pt idx="0">
                  <c:v>SIMDRAM - 16 Banks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Sheet1!$B$40:$D$40</c:f>
              <c:strCache>
                <c:ptCount val="3"/>
                <c:pt idx="0">
                  <c:v>CPU</c:v>
                </c:pt>
                <c:pt idx="1">
                  <c:v>GPU</c:v>
                </c:pt>
                <c:pt idx="2">
                  <c:v>Ambit</c:v>
                </c:pt>
              </c:strCache>
            </c:strRef>
          </c:cat>
          <c:val>
            <c:numRef>
              <c:f>Sheet1!$B$57:$D$57</c:f>
              <c:numCache>
                <c:formatCode>General</c:formatCode>
                <c:ptCount val="3"/>
                <c:pt idx="0">
                  <c:v>257</c:v>
                </c:pt>
                <c:pt idx="1">
                  <c:v>31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49-8941-B6EA-424EE53BF81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359200"/>
        <c:axId val="34686368"/>
      </c:barChart>
      <c:catAx>
        <c:axId val="3535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34686368"/>
        <c:crosses val="autoZero"/>
        <c:auto val="1"/>
        <c:lblAlgn val="ctr"/>
        <c:lblOffset val="100"/>
        <c:noMultiLvlLbl val="0"/>
      </c:catAx>
      <c:valAx>
        <c:axId val="34686368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r>
                  <a:rPr lang="en-US" sz="1800" dirty="0">
                    <a:solidFill>
                      <a:schemeClr val="tx1"/>
                    </a:solidFill>
                  </a:rPr>
                  <a:t>Average Energy Efficiency (GOPS/s/Watt) --  log scale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35359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t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t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t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"/>
          <c:y val="1.8115283094090353E-2"/>
          <c:w val="1"/>
          <c:h val="8.81776857274153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2000">
          <a:solidFill>
            <a:schemeClr val="tx1"/>
          </a:solidFill>
          <a:latin typeface="Cambria" panose="020405030504060302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56003779420184"/>
          <c:y val="0.20392592193099152"/>
          <c:w val="0.85502483304260013"/>
          <c:h val="0.65325609983683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Sheet1!$A$41</c:f>
              <c:strCache>
                <c:ptCount val="1"/>
                <c:pt idx="0">
                  <c:v>SIMDRAM - 1 Bank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-1.1481056257176502E-3"/>
                  <c:y val="0.2119565217391304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05-0443-AD08-76740C6E9D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Sheet1!$B$40:$D$40</c:f>
              <c:strCache>
                <c:ptCount val="3"/>
                <c:pt idx="0">
                  <c:v>CPU</c:v>
                </c:pt>
                <c:pt idx="1">
                  <c:v>GPU</c:v>
                </c:pt>
                <c:pt idx="2">
                  <c:v>Ambit</c:v>
                </c:pt>
              </c:strCache>
            </c:strRef>
          </c:cat>
          <c:val>
            <c:numRef>
              <c:f>Sheet1!$B$77:$D$77</c:f>
              <c:numCache>
                <c:formatCode>0.0</c:formatCode>
                <c:ptCount val="3"/>
                <c:pt idx="0">
                  <c:v>3</c:v>
                </c:pt>
                <c:pt idx="1">
                  <c:v>0.30612244999999999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05-0443-AD08-76740C6E9D78}"/>
            </c:ext>
          </c:extLst>
        </c:ser>
        <c:ser>
          <c:idx val="1"/>
          <c:order val="1"/>
          <c:tx>
            <c:strRef>
              <c:f>Sheet1!$A$42</c:f>
              <c:strCache>
                <c:ptCount val="1"/>
                <c:pt idx="0">
                  <c:v>SIMDRAM - 4 Banks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-1.1481056257176502E-3"/>
                  <c:y val="0.1032608695652173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05-0443-AD08-76740C6E9D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Sheet1!$B$40:$D$40</c:f>
              <c:strCache>
                <c:ptCount val="3"/>
                <c:pt idx="0">
                  <c:v>CPU</c:v>
                </c:pt>
                <c:pt idx="1">
                  <c:v>GPU</c:v>
                </c:pt>
                <c:pt idx="2">
                  <c:v>Ambit</c:v>
                </c:pt>
              </c:strCache>
            </c:strRef>
          </c:cat>
          <c:val>
            <c:numRef>
              <c:f>Sheet1!$B$78:$D$78</c:f>
              <c:numCache>
                <c:formatCode>0.0</c:formatCode>
                <c:ptCount val="3"/>
                <c:pt idx="0">
                  <c:v>8.6999999999999993</c:v>
                </c:pt>
                <c:pt idx="1">
                  <c:v>0.88775510000000002</c:v>
                </c:pt>
                <c:pt idx="2">
                  <c:v>7.25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05-0443-AD08-76740C6E9D78}"/>
            </c:ext>
          </c:extLst>
        </c:ser>
        <c:ser>
          <c:idx val="2"/>
          <c:order val="2"/>
          <c:tx>
            <c:strRef>
              <c:f>Sheet1!$A$43</c:f>
              <c:strCache>
                <c:ptCount val="1"/>
                <c:pt idx="0">
                  <c:v>SIMDRAM - 16 Banks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Sheet1!$B$40:$D$40</c:f>
              <c:strCache>
                <c:ptCount val="3"/>
                <c:pt idx="0">
                  <c:v>CPU</c:v>
                </c:pt>
                <c:pt idx="1">
                  <c:v>GPU</c:v>
                </c:pt>
                <c:pt idx="2">
                  <c:v>Ambit</c:v>
                </c:pt>
              </c:strCache>
            </c:strRef>
          </c:cat>
          <c:val>
            <c:numRef>
              <c:f>Sheet1!$B$79:$D$79</c:f>
              <c:numCache>
                <c:formatCode>0.0</c:formatCode>
                <c:ptCount val="3"/>
                <c:pt idx="0">
                  <c:v>21</c:v>
                </c:pt>
                <c:pt idx="1">
                  <c:v>2.1428571399999998</c:v>
                </c:pt>
                <c:pt idx="2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05-0443-AD08-76740C6E9D7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359200"/>
        <c:axId val="34686368"/>
      </c:barChart>
      <c:catAx>
        <c:axId val="3535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34686368"/>
        <c:crosses val="autoZero"/>
        <c:auto val="1"/>
        <c:lblAlgn val="ctr"/>
        <c:lblOffset val="100"/>
        <c:noMultiLvlLbl val="0"/>
      </c:catAx>
      <c:valAx>
        <c:axId val="34686368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r>
                  <a:rPr lang="en-US" sz="1800"/>
                  <a:t>Average Speedup  --  log scale</a:t>
                </a:r>
              </a:p>
            </c:rich>
          </c:tx>
          <c:layout>
            <c:manualLayout>
              <c:xMode val="edge"/>
              <c:yMode val="edge"/>
              <c:x val="2.826109064221882E-3"/>
              <c:y val="0.190459497357350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Cambria" panose="02040503050406030204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35359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7.8126338646641001E-3"/>
          <c:y val="7.2422882071247946E-2"/>
          <c:w val="0.98306203798958192"/>
          <c:h val="7.41246954105161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2000">
          <a:solidFill>
            <a:schemeClr val="tx1"/>
          </a:solidFill>
          <a:latin typeface="Cambria" panose="020405030504060302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EDFB7-0D3C-2A40-A7FB-460635D72FF1}" type="datetimeFigureOut">
              <a:rPr lang="en-US" smtClean="0"/>
              <a:t>4/18/21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5BD74-A3FE-8D41-A5F8-7391B7541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68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7F79D3-8C36-4CB5-B03B-F440DA7B71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172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8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99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7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087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894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686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127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61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838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12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7F79D3-8C36-4CB5-B03B-F440DA7B71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47538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080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05367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36169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6392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946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869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997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415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606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5684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6672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9746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30313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002744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34078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04767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45934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606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21952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2780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8919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996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89923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9032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2168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7933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4762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7484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7176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926673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99689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595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0030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8947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895577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207402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05283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4371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1262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337311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9898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0277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82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0420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44726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9683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8877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8017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1135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7F79D3-8C36-4CB5-B03B-F440DA7B71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8399485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7F79D3-8C36-4CB5-B03B-F440DA7B71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1607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260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64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81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1933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447"/>
            <a:ext cx="8987622" cy="740193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991" y="911224"/>
            <a:ext cx="8987622" cy="531875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mbria" panose="02040503050406030204" pitchFamily="18" charset="0"/>
              </a:defRPr>
            </a:lvl1pPr>
            <a:lvl2pPr marL="685800" indent="-228600">
              <a:buFont typeface="Cambria" panose="02040503050406030204" pitchFamily="18" charset="0"/>
              <a:buChar char="-"/>
              <a:defRPr sz="2400">
                <a:latin typeface="Cambria" panose="02040503050406030204" pitchFamily="18" charset="0"/>
              </a:defRPr>
            </a:lvl2pPr>
            <a:lvl3pPr>
              <a:defRPr sz="2000">
                <a:latin typeface="Cambria" panose="02040503050406030204" pitchFamily="18" charset="0"/>
              </a:defRPr>
            </a:lvl3pPr>
            <a:lvl4pPr>
              <a:defRPr sz="2000">
                <a:latin typeface="Cambria" panose="02040503050406030204" pitchFamily="18" charset="0"/>
              </a:defRPr>
            </a:lvl4pPr>
            <a:lvl5pPr>
              <a:defRPr sz="20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 descr="safari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9560" y="6413144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48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64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4.png"/><Relationship Id="rId4" Type="http://schemas.openxmlformats.org/officeDocument/2006/relationships/image" Target="../media/image180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00.png"/><Relationship Id="rId21" Type="http://schemas.openxmlformats.org/officeDocument/2006/relationships/image" Target="../media/image38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notesSlide" Target="../notesSlides/notesSlide49.xml"/><Relationship Id="rId16" Type="http://schemas.openxmlformats.org/officeDocument/2006/relationships/image" Target="../media/image33.png"/><Relationship Id="rId20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23" Type="http://schemas.openxmlformats.org/officeDocument/2006/relationships/image" Target="../media/image40.png"/><Relationship Id="rId10" Type="http://schemas.openxmlformats.org/officeDocument/2006/relationships/image" Target="../media/image27.png"/><Relationship Id="rId19" Type="http://schemas.openxmlformats.org/officeDocument/2006/relationships/image" Target="../media/image36.png"/><Relationship Id="rId4" Type="http://schemas.openxmlformats.org/officeDocument/2006/relationships/image" Target="../media/image210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Relationship Id="rId22" Type="http://schemas.openxmlformats.org/officeDocument/2006/relationships/image" Target="../media/image3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3F9358D-7A3F-0145-9E14-1952B598FB88}"/>
              </a:ext>
            </a:extLst>
          </p:cNvPr>
          <p:cNvSpPr txBox="1">
            <a:spLocks/>
          </p:cNvSpPr>
          <p:nvPr/>
        </p:nvSpPr>
        <p:spPr>
          <a:xfrm>
            <a:off x="0" y="3717"/>
            <a:ext cx="9144000" cy="296250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 dirty="0">
              <a:solidFill>
                <a:srgbClr val="70AD47"/>
              </a:solidFill>
            </a:endParaRPr>
          </a:p>
        </p:txBody>
      </p:sp>
      <p:sp>
        <p:nvSpPr>
          <p:cNvPr id="102" name="Title 1"/>
          <p:cNvSpPr>
            <a:spLocks noGrp="1"/>
          </p:cNvSpPr>
          <p:nvPr>
            <p:ph type="ctrTitle" idx="4294967295"/>
          </p:nvPr>
        </p:nvSpPr>
        <p:spPr>
          <a:xfrm>
            <a:off x="0" y="415925"/>
            <a:ext cx="9144000" cy="205105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600" b="1" i="1" dirty="0">
                <a:solidFill>
                  <a:schemeClr val="bg1"/>
                </a:solidFill>
                <a:latin typeface="Cambria" panose="02040503050406030204" pitchFamily="18" charset="0"/>
              </a:rPr>
              <a:t>SIMDRAM: A Framework for</a:t>
            </a:r>
            <a:br>
              <a:rPr lang="en-US" sz="3600" b="1" i="1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en-US" sz="3600" b="1" i="1" dirty="0">
                <a:solidFill>
                  <a:schemeClr val="bg1"/>
                </a:solidFill>
                <a:latin typeface="Cambria" panose="02040503050406030204" pitchFamily="18" charset="0"/>
              </a:rPr>
              <a:t>Bit-Serial SIMD Processing using DRAM</a:t>
            </a:r>
            <a:endParaRPr lang="en-US" sz="1800" b="1" i="1" dirty="0">
              <a:solidFill>
                <a:schemeClr val="bg1"/>
              </a:solidFill>
              <a:latin typeface="Cambria" panose="02040503050406030204" pitchFamily="18" charset="0"/>
              <a:cs typeface="Cambria"/>
            </a:endParaRPr>
          </a:p>
        </p:txBody>
      </p:sp>
      <p:sp>
        <p:nvSpPr>
          <p:cNvPr id="103" name="Subtitle 2"/>
          <p:cNvSpPr>
            <a:spLocks noGrp="1"/>
          </p:cNvSpPr>
          <p:nvPr>
            <p:ph type="subTitle" idx="4294967295"/>
          </p:nvPr>
        </p:nvSpPr>
        <p:spPr>
          <a:xfrm>
            <a:off x="0" y="3079750"/>
            <a:ext cx="9144000" cy="18669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400" b="1" dirty="0" err="1">
                <a:latin typeface="Cambria" panose="02040503050406030204" pitchFamily="18" charset="0"/>
              </a:rPr>
              <a:t>Nastaran</a:t>
            </a: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</a:rPr>
              <a:t>Hajinazar</a:t>
            </a:r>
            <a:r>
              <a:rPr lang="en-US" sz="2400" b="1" dirty="0">
                <a:latin typeface="Cambria" panose="02040503050406030204" pitchFamily="18" charset="0"/>
              </a:rPr>
              <a:t>* 	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Geraldo F. Oliveira*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Sven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Gregorio	          Joao Ferreira           Nika Mansouri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Ghiasi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Minesh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 Patel	        Mohammed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Alser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          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Saugata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 Ghose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Juan Gómez–Luna           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Onur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Mutlu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  <a:cs typeface="Cambria"/>
            </a:endParaRPr>
          </a:p>
        </p:txBody>
      </p:sp>
      <p:pic>
        <p:nvPicPr>
          <p:cNvPr id="1026" name="Picture 2" descr="http://www.euroc-project.eu/fileadmin/imgEuroc/eurocConsortiumLogos/eth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002" y="5415968"/>
            <a:ext cx="2021074" cy="41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2FC259B8-6802-7E45-8292-7403968B64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604" y="6102515"/>
            <a:ext cx="2397512" cy="566468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9ED11F2-6C18-F641-BBC8-6663D0D8CF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5885" y="6061899"/>
            <a:ext cx="2463800" cy="6477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D6A06925-44AC-ED4F-BC58-620055D243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5411" y="5415968"/>
            <a:ext cx="2397512" cy="46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294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AD4B4-B279-0747-9C44-DF1A419AC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Cambria" panose="02040503050406030204" pitchFamily="18" charset="0"/>
              </a:rPr>
              <a:t>DRAM Cell Operation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76BB91-B7AF-D446-8C5F-9C16B05D260A}"/>
              </a:ext>
            </a:extLst>
          </p:cNvPr>
          <p:cNvCxnSpPr>
            <a:cxnSpLocks/>
          </p:cNvCxnSpPr>
          <p:nvPr/>
        </p:nvCxnSpPr>
        <p:spPr>
          <a:xfrm>
            <a:off x="1650748" y="1871628"/>
            <a:ext cx="21211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0D7C555-5D92-1141-9689-7E4F09F15839}"/>
              </a:ext>
            </a:extLst>
          </p:cNvPr>
          <p:cNvCxnSpPr>
            <a:cxnSpLocks/>
          </p:cNvCxnSpPr>
          <p:nvPr/>
        </p:nvCxnSpPr>
        <p:spPr>
          <a:xfrm flipV="1">
            <a:off x="3413960" y="1871628"/>
            <a:ext cx="0" cy="21728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59A1EB0-B769-7342-AD5E-458137845468}"/>
              </a:ext>
            </a:extLst>
          </p:cNvPr>
          <p:cNvCxnSpPr>
            <a:cxnSpLocks/>
          </p:cNvCxnSpPr>
          <p:nvPr/>
        </p:nvCxnSpPr>
        <p:spPr>
          <a:xfrm>
            <a:off x="4493811" y="2212009"/>
            <a:ext cx="0" cy="2433981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4F7D819-1095-4744-AD66-7E0ADEEDCDB2}"/>
              </a:ext>
            </a:extLst>
          </p:cNvPr>
          <p:cNvCxnSpPr>
            <a:cxnSpLocks/>
          </p:cNvCxnSpPr>
          <p:nvPr/>
        </p:nvCxnSpPr>
        <p:spPr>
          <a:xfrm>
            <a:off x="2274226" y="2579509"/>
            <a:ext cx="0" cy="27971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F116BA3-7A32-1F48-84AB-906C66D5468D}"/>
              </a:ext>
            </a:extLst>
          </p:cNvPr>
          <p:cNvSpPr/>
          <p:nvPr/>
        </p:nvSpPr>
        <p:spPr>
          <a:xfrm>
            <a:off x="2129709" y="2799106"/>
            <a:ext cx="267330" cy="474921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A3F4CD-C2CB-D745-A72F-12FC7B0B358B}"/>
              </a:ext>
            </a:extLst>
          </p:cNvPr>
          <p:cNvSpPr/>
          <p:nvPr/>
        </p:nvSpPr>
        <p:spPr>
          <a:xfrm>
            <a:off x="1538039" y="1504872"/>
            <a:ext cx="12486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Cambria" panose="02040503050406030204" pitchFamily="18" charset="0"/>
                <a:cs typeface="Arial" panose="020B0604020202020204" pitchFamily="34" charset="0"/>
              </a:rPr>
              <a:t>wordline</a:t>
            </a:r>
            <a:endParaRPr lang="en-US" sz="2000" b="1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8C372AC-EB48-0C4B-9738-5B0AC0C06329}"/>
              </a:ext>
            </a:extLst>
          </p:cNvPr>
          <p:cNvSpPr/>
          <p:nvPr/>
        </p:nvSpPr>
        <p:spPr>
          <a:xfrm>
            <a:off x="4512401" y="2459114"/>
            <a:ext cx="9605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bitline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5C6A92A-9B09-0241-8F7E-C962D924E2FD}"/>
              </a:ext>
            </a:extLst>
          </p:cNvPr>
          <p:cNvGrpSpPr/>
          <p:nvPr/>
        </p:nvGrpSpPr>
        <p:grpSpPr>
          <a:xfrm>
            <a:off x="3053300" y="2088913"/>
            <a:ext cx="718580" cy="492321"/>
            <a:chOff x="2582265" y="1509876"/>
            <a:chExt cx="718580" cy="492321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6D149B2-DD50-6547-AD78-1C5D5ECA7AC5}"/>
                </a:ext>
              </a:extLst>
            </p:cNvPr>
            <p:cNvCxnSpPr>
              <a:cxnSpLocks/>
            </p:cNvCxnSpPr>
            <p:nvPr/>
          </p:nvCxnSpPr>
          <p:spPr>
            <a:xfrm>
              <a:off x="2582265" y="1993157"/>
              <a:ext cx="19041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2AD2FA7-CD4C-E940-A5BF-E6B1E04442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65866" y="1632972"/>
              <a:ext cx="0" cy="36750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B8192FE-EAD2-AB47-80A3-CAA59ECB74EB}"/>
                </a:ext>
              </a:extLst>
            </p:cNvPr>
            <p:cNvCxnSpPr>
              <a:cxnSpLocks/>
            </p:cNvCxnSpPr>
            <p:nvPr/>
          </p:nvCxnSpPr>
          <p:spPr>
            <a:xfrm>
              <a:off x="2751236" y="1509876"/>
              <a:ext cx="383377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0C027D5-62D9-804A-B008-EAB389D025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6800" y="1634697"/>
              <a:ext cx="0" cy="36750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28E12E6-8AF9-9743-AF46-43967901B631}"/>
                </a:ext>
              </a:extLst>
            </p:cNvPr>
            <p:cNvCxnSpPr>
              <a:cxnSpLocks/>
            </p:cNvCxnSpPr>
            <p:nvPr/>
          </p:nvCxnSpPr>
          <p:spPr>
            <a:xfrm>
              <a:off x="2750738" y="1634697"/>
              <a:ext cx="383377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A16EC40-E71F-6C48-AEDC-911C05D25CB5}"/>
                </a:ext>
              </a:extLst>
            </p:cNvPr>
            <p:cNvCxnSpPr>
              <a:cxnSpLocks/>
            </p:cNvCxnSpPr>
            <p:nvPr/>
          </p:nvCxnSpPr>
          <p:spPr>
            <a:xfrm>
              <a:off x="3110427" y="2000472"/>
              <a:ext cx="19041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05A6062-B612-364E-8068-00E1FE69E0FA}"/>
              </a:ext>
            </a:extLst>
          </p:cNvPr>
          <p:cNvCxnSpPr>
            <a:cxnSpLocks/>
          </p:cNvCxnSpPr>
          <p:nvPr/>
        </p:nvCxnSpPr>
        <p:spPr>
          <a:xfrm>
            <a:off x="2263374" y="2568775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D6B04B8-7B43-C04C-88CA-66E99030DF45}"/>
              </a:ext>
            </a:extLst>
          </p:cNvPr>
          <p:cNvCxnSpPr>
            <a:cxnSpLocks/>
          </p:cNvCxnSpPr>
          <p:nvPr/>
        </p:nvCxnSpPr>
        <p:spPr>
          <a:xfrm>
            <a:off x="3605150" y="2568775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8138CB4B-0FC2-5241-8D60-B4F9D3C7C432}"/>
              </a:ext>
            </a:extLst>
          </p:cNvPr>
          <p:cNvSpPr/>
          <p:nvPr/>
        </p:nvSpPr>
        <p:spPr>
          <a:xfrm>
            <a:off x="4297263" y="4590400"/>
            <a:ext cx="386041" cy="400099"/>
          </a:xfrm>
          <a:prstGeom prst="rect">
            <a:avLst/>
          </a:prstGeom>
          <a:solidFill>
            <a:srgbClr val="EEDD88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3894945-3CF6-8744-99C8-D5C07F3F63B7}"/>
              </a:ext>
            </a:extLst>
          </p:cNvPr>
          <p:cNvSpPr/>
          <p:nvPr/>
        </p:nvSpPr>
        <p:spPr>
          <a:xfrm>
            <a:off x="2129708" y="2993520"/>
            <a:ext cx="267329" cy="279715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718E3CF-B984-7C40-BFE4-FF51CF8E177E}"/>
              </a:ext>
            </a:extLst>
          </p:cNvPr>
          <p:cNvSpPr/>
          <p:nvPr/>
        </p:nvSpPr>
        <p:spPr>
          <a:xfrm>
            <a:off x="3534280" y="4957901"/>
            <a:ext cx="19562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sense </a:t>
            </a:r>
          </a:p>
          <a:p>
            <a:pPr algn="ctr"/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amplifier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226F868-F3B0-AA42-910F-F1302B6C1B4F}"/>
              </a:ext>
            </a:extLst>
          </p:cNvPr>
          <p:cNvCxnSpPr>
            <a:cxnSpLocks/>
          </p:cNvCxnSpPr>
          <p:nvPr/>
        </p:nvCxnSpPr>
        <p:spPr>
          <a:xfrm>
            <a:off x="2176335" y="4790449"/>
            <a:ext cx="21211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C0AF0DFF-A137-A643-8FD6-61FB3F4EFA23}"/>
              </a:ext>
            </a:extLst>
          </p:cNvPr>
          <p:cNvSpPr/>
          <p:nvPr/>
        </p:nvSpPr>
        <p:spPr>
          <a:xfrm>
            <a:off x="2097589" y="4726639"/>
            <a:ext cx="9813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enable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E30FCA3-C348-BA4A-BF74-2A1617DA46BF}"/>
              </a:ext>
            </a:extLst>
          </p:cNvPr>
          <p:cNvSpPr/>
          <p:nvPr/>
        </p:nvSpPr>
        <p:spPr>
          <a:xfrm>
            <a:off x="856846" y="2670833"/>
            <a:ext cx="12888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storage</a:t>
            </a:r>
          </a:p>
          <a:p>
            <a:pPr algn="ctr"/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capacitor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D949B28-3604-3447-A0C2-9F29EEDA90FC}"/>
              </a:ext>
            </a:extLst>
          </p:cNvPr>
          <p:cNvSpPr/>
          <p:nvPr/>
        </p:nvSpPr>
        <p:spPr>
          <a:xfrm>
            <a:off x="2768731" y="2542279"/>
            <a:ext cx="13533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access </a:t>
            </a:r>
          </a:p>
          <a:p>
            <a:pPr algn="ctr"/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transistor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7AB7C4B-C8E9-D74B-ADEB-148C8F36FC2C}"/>
              </a:ext>
            </a:extLst>
          </p:cNvPr>
          <p:cNvSpPr/>
          <p:nvPr/>
        </p:nvSpPr>
        <p:spPr>
          <a:xfrm>
            <a:off x="4047715" y="1816912"/>
            <a:ext cx="1248609" cy="461665"/>
          </a:xfrm>
          <a:prstGeom prst="rect">
            <a:avLst/>
          </a:prstGeom>
          <a:noFill/>
          <a:ln w="12700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  <a:cs typeface="Arial" panose="020B0604020202020204" pitchFamily="34" charset="0"/>
              </a:rPr>
              <a:t>½ V</a:t>
            </a:r>
            <a:r>
              <a:rPr lang="en-US" sz="2400" b="1" baseline="-25000" dirty="0">
                <a:latin typeface="Cambria" panose="02040503050406030204" pitchFamily="18" charset="0"/>
                <a:cs typeface="Arial" panose="020B0604020202020204" pitchFamily="34" charset="0"/>
              </a:rPr>
              <a:t>DD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42A8A97-C9E1-8049-87EB-228314CADB8D}"/>
              </a:ext>
            </a:extLst>
          </p:cNvPr>
          <p:cNvSpPr/>
          <p:nvPr/>
        </p:nvSpPr>
        <p:spPr>
          <a:xfrm>
            <a:off x="6181952" y="2708121"/>
            <a:ext cx="2743855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Cambria" panose="02040503050406030204" pitchFamily="18" charset="0"/>
              </a:rPr>
              <a:t>1. ACTIVATE (ACT)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536BD8D-7F68-4948-B677-91B0C2C7573C}"/>
              </a:ext>
            </a:extLst>
          </p:cNvPr>
          <p:cNvSpPr/>
          <p:nvPr/>
        </p:nvSpPr>
        <p:spPr>
          <a:xfrm>
            <a:off x="6181953" y="3446942"/>
            <a:ext cx="2743867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Cambria" panose="02040503050406030204" pitchFamily="18" charset="0"/>
              </a:rPr>
              <a:t>2. READ/WRITE 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1359808-CEC7-2B46-B695-D033BE865F77}"/>
              </a:ext>
            </a:extLst>
          </p:cNvPr>
          <p:cNvSpPr/>
          <p:nvPr/>
        </p:nvSpPr>
        <p:spPr>
          <a:xfrm>
            <a:off x="6181953" y="4185763"/>
            <a:ext cx="2743868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Cambria" panose="02040503050406030204" pitchFamily="18" charset="0"/>
              </a:rPr>
              <a:t>3. PRECHARGE (PRE)</a:t>
            </a:r>
          </a:p>
        </p:txBody>
      </p:sp>
      <p:sp>
        <p:nvSpPr>
          <p:cNvPr id="58" name="Slide Number Placeholder 2">
            <a:extLst>
              <a:ext uri="{FF2B5EF4-FFF2-40B4-BE49-F238E27FC236}">
                <a16:creationId xmlns:a16="http://schemas.microsoft.com/office/drawing/2014/main" id="{A034059E-178A-0248-A852-5750634413B4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9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056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0C843FF9-956D-934B-A8E9-11D15050D5A7}"/>
              </a:ext>
            </a:extLst>
          </p:cNvPr>
          <p:cNvSpPr/>
          <p:nvPr/>
        </p:nvSpPr>
        <p:spPr>
          <a:xfrm>
            <a:off x="6181952" y="2708121"/>
            <a:ext cx="2743855" cy="40463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Cambria" panose="02040503050406030204" pitchFamily="18" charset="0"/>
              </a:rPr>
              <a:t>1. ACTIVATE (ACT)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CE51266-3189-E947-B0EA-9FCD35994646}"/>
              </a:ext>
            </a:extLst>
          </p:cNvPr>
          <p:cNvSpPr/>
          <p:nvPr/>
        </p:nvSpPr>
        <p:spPr>
          <a:xfrm>
            <a:off x="6181953" y="3446942"/>
            <a:ext cx="2743867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Cambria" panose="02040503050406030204" pitchFamily="18" charset="0"/>
              </a:rPr>
              <a:t>2. READ/WRITE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1F83FB9-85A9-FC4C-A418-983548BE0D11}"/>
              </a:ext>
            </a:extLst>
          </p:cNvPr>
          <p:cNvSpPr/>
          <p:nvPr/>
        </p:nvSpPr>
        <p:spPr>
          <a:xfrm>
            <a:off x="6181953" y="4185763"/>
            <a:ext cx="2743868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Cambria" panose="02040503050406030204" pitchFamily="18" charset="0"/>
              </a:rPr>
              <a:t>3. PRECHARGE (PRE)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1AD4B4-B279-0747-9C44-DF1A419AC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DRAM Cell Operation </a:t>
            </a:r>
            <a:r>
              <a:rPr lang="en-US" dirty="0"/>
              <a:t>- ACTIVATE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76BB91-B7AF-D446-8C5F-9C16B05D260A}"/>
              </a:ext>
            </a:extLst>
          </p:cNvPr>
          <p:cNvCxnSpPr>
            <a:cxnSpLocks/>
          </p:cNvCxnSpPr>
          <p:nvPr/>
        </p:nvCxnSpPr>
        <p:spPr>
          <a:xfrm>
            <a:off x="1650748" y="1871628"/>
            <a:ext cx="21211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59A1EB0-B769-7342-AD5E-458137845468}"/>
              </a:ext>
            </a:extLst>
          </p:cNvPr>
          <p:cNvCxnSpPr>
            <a:cxnSpLocks/>
          </p:cNvCxnSpPr>
          <p:nvPr/>
        </p:nvCxnSpPr>
        <p:spPr>
          <a:xfrm>
            <a:off x="4493811" y="2212009"/>
            <a:ext cx="0" cy="2433981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F116BA3-7A32-1F48-84AB-906C66D5468D}"/>
              </a:ext>
            </a:extLst>
          </p:cNvPr>
          <p:cNvSpPr/>
          <p:nvPr/>
        </p:nvSpPr>
        <p:spPr>
          <a:xfrm>
            <a:off x="2129709" y="2799106"/>
            <a:ext cx="267330" cy="474921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A3F4CD-C2CB-D745-A72F-12FC7B0B358B}"/>
              </a:ext>
            </a:extLst>
          </p:cNvPr>
          <p:cNvSpPr/>
          <p:nvPr/>
        </p:nvSpPr>
        <p:spPr>
          <a:xfrm>
            <a:off x="1538039" y="1504872"/>
            <a:ext cx="12486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wordline</a:t>
            </a:r>
            <a:endParaRPr lang="en-US" sz="2000" b="1" dirty="0">
              <a:solidFill>
                <a:schemeClr val="bg2">
                  <a:lumMod val="75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8C372AC-EB48-0C4B-9738-5B0AC0C06329}"/>
              </a:ext>
            </a:extLst>
          </p:cNvPr>
          <p:cNvSpPr/>
          <p:nvPr/>
        </p:nvSpPr>
        <p:spPr>
          <a:xfrm>
            <a:off x="4512401" y="2459114"/>
            <a:ext cx="9605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bitline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0D7C555-5D92-1141-9689-7E4F09F15839}"/>
              </a:ext>
            </a:extLst>
          </p:cNvPr>
          <p:cNvCxnSpPr>
            <a:cxnSpLocks/>
          </p:cNvCxnSpPr>
          <p:nvPr/>
        </p:nvCxnSpPr>
        <p:spPr>
          <a:xfrm flipV="1">
            <a:off x="3413960" y="1871628"/>
            <a:ext cx="0" cy="21728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4F7D819-1095-4744-AD66-7E0ADEEDCDB2}"/>
              </a:ext>
            </a:extLst>
          </p:cNvPr>
          <p:cNvCxnSpPr>
            <a:cxnSpLocks/>
          </p:cNvCxnSpPr>
          <p:nvPr/>
        </p:nvCxnSpPr>
        <p:spPr>
          <a:xfrm flipH="1">
            <a:off x="2271612" y="2571271"/>
            <a:ext cx="0" cy="21959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05A6062-B612-364E-8068-00E1FE69E0FA}"/>
              </a:ext>
            </a:extLst>
          </p:cNvPr>
          <p:cNvCxnSpPr>
            <a:cxnSpLocks/>
          </p:cNvCxnSpPr>
          <p:nvPr/>
        </p:nvCxnSpPr>
        <p:spPr>
          <a:xfrm>
            <a:off x="2263374" y="2568775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8138CB4B-0FC2-5241-8D60-B4F9D3C7C432}"/>
              </a:ext>
            </a:extLst>
          </p:cNvPr>
          <p:cNvSpPr/>
          <p:nvPr/>
        </p:nvSpPr>
        <p:spPr>
          <a:xfrm>
            <a:off x="4297263" y="4590400"/>
            <a:ext cx="386041" cy="400099"/>
          </a:xfrm>
          <a:prstGeom prst="rect">
            <a:avLst/>
          </a:prstGeom>
          <a:solidFill>
            <a:srgbClr val="EEDD88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3894945-3CF6-8744-99C8-D5C07F3F63B7}"/>
              </a:ext>
            </a:extLst>
          </p:cNvPr>
          <p:cNvSpPr/>
          <p:nvPr/>
        </p:nvSpPr>
        <p:spPr>
          <a:xfrm>
            <a:off x="2129709" y="2993520"/>
            <a:ext cx="267326" cy="279715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718E3CF-B984-7C40-BFE4-FF51CF8E177E}"/>
              </a:ext>
            </a:extLst>
          </p:cNvPr>
          <p:cNvSpPr/>
          <p:nvPr/>
        </p:nvSpPr>
        <p:spPr>
          <a:xfrm>
            <a:off x="3534280" y="4957901"/>
            <a:ext cx="19562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sense </a:t>
            </a:r>
          </a:p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amplifier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226F868-F3B0-AA42-910F-F1302B6C1B4F}"/>
              </a:ext>
            </a:extLst>
          </p:cNvPr>
          <p:cNvCxnSpPr>
            <a:cxnSpLocks/>
          </p:cNvCxnSpPr>
          <p:nvPr/>
        </p:nvCxnSpPr>
        <p:spPr>
          <a:xfrm>
            <a:off x="2176335" y="4790449"/>
            <a:ext cx="2121132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C0AF0DFF-A137-A643-8FD6-61FB3F4EFA23}"/>
              </a:ext>
            </a:extLst>
          </p:cNvPr>
          <p:cNvSpPr/>
          <p:nvPr/>
        </p:nvSpPr>
        <p:spPr>
          <a:xfrm>
            <a:off x="2097589" y="4726639"/>
            <a:ext cx="9813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enable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E30FCA3-C348-BA4A-BF74-2A1617DA46BF}"/>
              </a:ext>
            </a:extLst>
          </p:cNvPr>
          <p:cNvSpPr/>
          <p:nvPr/>
        </p:nvSpPr>
        <p:spPr>
          <a:xfrm>
            <a:off x="856846" y="2670833"/>
            <a:ext cx="12888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storage</a:t>
            </a:r>
          </a:p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capacitor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D949B28-3604-3447-A0C2-9F29EEDA90FC}"/>
              </a:ext>
            </a:extLst>
          </p:cNvPr>
          <p:cNvSpPr/>
          <p:nvPr/>
        </p:nvSpPr>
        <p:spPr>
          <a:xfrm>
            <a:off x="2768731" y="2542279"/>
            <a:ext cx="13533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access </a:t>
            </a:r>
          </a:p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transistor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7AB7C4B-C8E9-D74B-ADEB-148C8F36FC2C}"/>
              </a:ext>
            </a:extLst>
          </p:cNvPr>
          <p:cNvSpPr/>
          <p:nvPr/>
        </p:nvSpPr>
        <p:spPr>
          <a:xfrm>
            <a:off x="4047715" y="1816913"/>
            <a:ext cx="1450436" cy="461665"/>
          </a:xfrm>
          <a:prstGeom prst="rect">
            <a:avLst/>
          </a:prstGeom>
          <a:noFill/>
          <a:ln w="12700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  <a:cs typeface="Arial" panose="020B0604020202020204" pitchFamily="34" charset="0"/>
              </a:rPr>
              <a:t>½ V</a:t>
            </a:r>
            <a:r>
              <a:rPr lang="en-US" sz="2400" b="1" baseline="-25000" dirty="0">
                <a:latin typeface="Cambria" panose="02040503050406030204" pitchFamily="18" charset="0"/>
                <a:cs typeface="Arial" panose="020B0604020202020204" pitchFamily="34" charset="0"/>
              </a:rPr>
              <a:t>DD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DE98D83-3E52-E147-A072-87372B0F2D07}"/>
              </a:ext>
            </a:extLst>
          </p:cNvPr>
          <p:cNvSpPr/>
          <p:nvPr/>
        </p:nvSpPr>
        <p:spPr>
          <a:xfrm>
            <a:off x="347538" y="1872607"/>
            <a:ext cx="22960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1. Raise </a:t>
            </a:r>
            <a:r>
              <a:rPr lang="en-US" sz="2000" b="1" dirty="0" err="1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wordline</a:t>
            </a:r>
            <a:endParaRPr lang="en-US" sz="2000" b="1" dirty="0">
              <a:solidFill>
                <a:srgbClr val="C00000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BD1AB6A-8168-8E4C-BE51-7F104C627752}"/>
              </a:ext>
            </a:extLst>
          </p:cNvPr>
          <p:cNvSpPr/>
          <p:nvPr/>
        </p:nvSpPr>
        <p:spPr>
          <a:xfrm>
            <a:off x="-270681" y="3327209"/>
            <a:ext cx="28776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2. Capacitor shares charge with </a:t>
            </a:r>
            <a:r>
              <a:rPr lang="en-US" sz="2000" b="1" dirty="0" err="1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bitline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D93071-EA47-324A-AA72-80F678BEBEEB}"/>
              </a:ext>
            </a:extLst>
          </p:cNvPr>
          <p:cNvSpPr/>
          <p:nvPr/>
        </p:nvSpPr>
        <p:spPr>
          <a:xfrm>
            <a:off x="1725182" y="4017451"/>
            <a:ext cx="26056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4. Amplify deviation </a:t>
            </a:r>
          </a:p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 the bitline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01BFCE-967D-F648-B8B8-804E2E565E23}"/>
              </a:ext>
            </a:extLst>
          </p:cNvPr>
          <p:cNvSpPr/>
          <p:nvPr/>
        </p:nvSpPr>
        <p:spPr>
          <a:xfrm>
            <a:off x="4843036" y="1806887"/>
            <a:ext cx="1288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 + </a:t>
            </a:r>
            <a:r>
              <a:rPr lang="el-GR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δ</a:t>
            </a:r>
            <a:endParaRPr lang="en-US" sz="24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586227B-5D83-1C41-A9C2-6FCCE625E63A}"/>
              </a:ext>
            </a:extLst>
          </p:cNvPr>
          <p:cNvSpPr/>
          <p:nvPr/>
        </p:nvSpPr>
        <p:spPr>
          <a:xfrm>
            <a:off x="117218" y="4529641"/>
            <a:ext cx="19992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3. Enable </a:t>
            </a:r>
          </a:p>
          <a:p>
            <a:pPr algn="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sense amplifier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0B40C6E-D44C-AB49-93F8-663728619DE4}"/>
              </a:ext>
            </a:extLst>
          </p:cNvPr>
          <p:cNvSpPr/>
          <p:nvPr/>
        </p:nvSpPr>
        <p:spPr>
          <a:xfrm>
            <a:off x="2129707" y="2801621"/>
            <a:ext cx="267330" cy="373190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A7EB0D1-717C-0E4B-A0B9-F2FF136A2D36}"/>
              </a:ext>
            </a:extLst>
          </p:cNvPr>
          <p:cNvSpPr/>
          <p:nvPr/>
        </p:nvSpPr>
        <p:spPr>
          <a:xfrm>
            <a:off x="4192380" y="1783521"/>
            <a:ext cx="1288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V</a:t>
            </a:r>
            <a:r>
              <a:rPr lang="en-US" sz="2400" b="1" baseline="-25000" dirty="0">
                <a:solidFill>
                  <a:srgbClr val="C00000"/>
                </a:solidFill>
                <a:latin typeface="Cambria" panose="02040503050406030204" pitchFamily="18" charset="0"/>
              </a:rPr>
              <a:t>DD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7835050-8996-B049-8961-536CA935D355}"/>
              </a:ext>
            </a:extLst>
          </p:cNvPr>
          <p:cNvSpPr/>
          <p:nvPr/>
        </p:nvSpPr>
        <p:spPr>
          <a:xfrm>
            <a:off x="204626" y="3336991"/>
            <a:ext cx="37269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5. Capacitor charge is restored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7E94E55-A506-8A49-870C-E741EDF3E3C5}"/>
              </a:ext>
            </a:extLst>
          </p:cNvPr>
          <p:cNvSpPr/>
          <p:nvPr/>
        </p:nvSpPr>
        <p:spPr>
          <a:xfrm>
            <a:off x="2128684" y="2799107"/>
            <a:ext cx="267326" cy="477436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69" name="Slide Number Placeholder 2">
            <a:extLst>
              <a:ext uri="{FF2B5EF4-FFF2-40B4-BE49-F238E27FC236}">
                <a16:creationId xmlns:a16="http://schemas.microsoft.com/office/drawing/2014/main" id="{CB2EDC91-EC52-6947-A76A-3C6137B1585F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10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BF057B0-8838-AA4A-B9BB-02B35B789465}"/>
              </a:ext>
            </a:extLst>
          </p:cNvPr>
          <p:cNvCxnSpPr>
            <a:cxnSpLocks/>
          </p:cNvCxnSpPr>
          <p:nvPr/>
        </p:nvCxnSpPr>
        <p:spPr>
          <a:xfrm>
            <a:off x="3053300" y="2572194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0096CA8-C166-2441-9DA4-1181AF32C614}"/>
              </a:ext>
            </a:extLst>
          </p:cNvPr>
          <p:cNvCxnSpPr>
            <a:cxnSpLocks/>
          </p:cNvCxnSpPr>
          <p:nvPr/>
        </p:nvCxnSpPr>
        <p:spPr>
          <a:xfrm flipV="1">
            <a:off x="3236901" y="2212009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B295AD0-F0E7-D74F-BBDF-BB6EA2556CD3}"/>
              </a:ext>
            </a:extLst>
          </p:cNvPr>
          <p:cNvCxnSpPr>
            <a:cxnSpLocks/>
          </p:cNvCxnSpPr>
          <p:nvPr/>
        </p:nvCxnSpPr>
        <p:spPr>
          <a:xfrm>
            <a:off x="3222271" y="2088913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2A1AC22-9E53-A746-90BE-CEFC58775AA4}"/>
              </a:ext>
            </a:extLst>
          </p:cNvPr>
          <p:cNvCxnSpPr>
            <a:cxnSpLocks/>
          </p:cNvCxnSpPr>
          <p:nvPr/>
        </p:nvCxnSpPr>
        <p:spPr>
          <a:xfrm flipV="1">
            <a:off x="3597835" y="2213734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74B37FD-CB41-DB4F-900B-F89909792A33}"/>
              </a:ext>
            </a:extLst>
          </p:cNvPr>
          <p:cNvCxnSpPr>
            <a:cxnSpLocks/>
          </p:cNvCxnSpPr>
          <p:nvPr/>
        </p:nvCxnSpPr>
        <p:spPr>
          <a:xfrm>
            <a:off x="3221773" y="2213734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D1017AE-B297-BF4C-9562-BF2E0B83BC93}"/>
              </a:ext>
            </a:extLst>
          </p:cNvPr>
          <p:cNvCxnSpPr>
            <a:cxnSpLocks/>
          </p:cNvCxnSpPr>
          <p:nvPr/>
        </p:nvCxnSpPr>
        <p:spPr>
          <a:xfrm>
            <a:off x="3581462" y="2579509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D7B0D01-4D5C-F848-BB1F-38D1D1002E29}"/>
              </a:ext>
            </a:extLst>
          </p:cNvPr>
          <p:cNvCxnSpPr>
            <a:cxnSpLocks/>
          </p:cNvCxnSpPr>
          <p:nvPr/>
        </p:nvCxnSpPr>
        <p:spPr>
          <a:xfrm>
            <a:off x="3605150" y="2568775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0619707A-6CE9-6B4B-B2D1-B2DB4380AE3B}"/>
              </a:ext>
            </a:extLst>
          </p:cNvPr>
          <p:cNvSpPr/>
          <p:nvPr/>
        </p:nvSpPr>
        <p:spPr>
          <a:xfrm>
            <a:off x="2513565" y="5650604"/>
            <a:ext cx="41228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6. Row buffer stores the cell value</a:t>
            </a:r>
          </a:p>
        </p:txBody>
      </p:sp>
    </p:spTree>
    <p:extLst>
      <p:ext uri="{BB962C8B-B14F-4D97-AF65-F5344CB8AC3E}">
        <p14:creationId xmlns:p14="http://schemas.microsoft.com/office/powerpoint/2010/main" val="42533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5B9CD7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0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31" grpId="0"/>
      <p:bldP spid="31" grpId="1"/>
      <p:bldP spid="38" grpId="0"/>
      <p:bldP spid="38" grpId="1"/>
      <p:bldP spid="43" grpId="0"/>
      <p:bldP spid="43" grpId="1"/>
      <p:bldP spid="5" grpId="0"/>
      <p:bldP spid="5" grpId="1"/>
      <p:bldP spid="53" grpId="0"/>
      <p:bldP spid="53" grpId="1"/>
      <p:bldP spid="62" grpId="0" animBg="1"/>
      <p:bldP spid="63" grpId="1"/>
      <p:bldP spid="65" grpId="0"/>
      <p:bldP spid="66" grpId="0" animBg="1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6BDA5565-745D-4D47-A7F2-FAFD01AF2F48}"/>
              </a:ext>
            </a:extLst>
          </p:cNvPr>
          <p:cNvSpPr/>
          <p:nvPr/>
        </p:nvSpPr>
        <p:spPr>
          <a:xfrm>
            <a:off x="6181952" y="2708121"/>
            <a:ext cx="2743855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Cambria" panose="02040503050406030204" pitchFamily="18" charset="0"/>
              </a:rPr>
              <a:t>1. ACTIVATE (ACT)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4144A50-2C85-1747-A6A4-CBE161575D7E}"/>
              </a:ext>
            </a:extLst>
          </p:cNvPr>
          <p:cNvSpPr/>
          <p:nvPr/>
        </p:nvSpPr>
        <p:spPr>
          <a:xfrm>
            <a:off x="6181953" y="3446942"/>
            <a:ext cx="2743867" cy="40463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Cambria" panose="02040503050406030204" pitchFamily="18" charset="0"/>
              </a:rPr>
              <a:t>2. READ/WRITE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CBAE21E-D10D-AE48-A0B4-ADE6B29EFA74}"/>
              </a:ext>
            </a:extLst>
          </p:cNvPr>
          <p:cNvSpPr/>
          <p:nvPr/>
        </p:nvSpPr>
        <p:spPr>
          <a:xfrm>
            <a:off x="6181953" y="4185763"/>
            <a:ext cx="2743868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Cambria" panose="02040503050406030204" pitchFamily="18" charset="0"/>
              </a:rPr>
              <a:t>3. PRECHARGE (PRE)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1AD4B4-B279-0747-9C44-DF1A419AC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DRAM Cell Operation – READ/WRITE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76BB91-B7AF-D446-8C5F-9C16B05D260A}"/>
              </a:ext>
            </a:extLst>
          </p:cNvPr>
          <p:cNvCxnSpPr>
            <a:cxnSpLocks/>
          </p:cNvCxnSpPr>
          <p:nvPr/>
        </p:nvCxnSpPr>
        <p:spPr>
          <a:xfrm>
            <a:off x="1650748" y="1871628"/>
            <a:ext cx="2121132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59A1EB0-B769-7342-AD5E-458137845468}"/>
              </a:ext>
            </a:extLst>
          </p:cNvPr>
          <p:cNvCxnSpPr>
            <a:cxnSpLocks/>
          </p:cNvCxnSpPr>
          <p:nvPr/>
        </p:nvCxnSpPr>
        <p:spPr>
          <a:xfrm>
            <a:off x="4493811" y="2212009"/>
            <a:ext cx="0" cy="2433981"/>
          </a:xfrm>
          <a:prstGeom prst="line">
            <a:avLst/>
          </a:prstGeom>
          <a:ln w="38100">
            <a:solidFill>
              <a:srgbClr val="5A9BD4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F116BA3-7A32-1F48-84AB-906C66D5468D}"/>
              </a:ext>
            </a:extLst>
          </p:cNvPr>
          <p:cNvSpPr/>
          <p:nvPr/>
        </p:nvSpPr>
        <p:spPr>
          <a:xfrm>
            <a:off x="2129709" y="2799106"/>
            <a:ext cx="267330" cy="474921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A3F4CD-C2CB-D745-A72F-12FC7B0B358B}"/>
              </a:ext>
            </a:extLst>
          </p:cNvPr>
          <p:cNvSpPr/>
          <p:nvPr/>
        </p:nvSpPr>
        <p:spPr>
          <a:xfrm>
            <a:off x="1538039" y="1504872"/>
            <a:ext cx="12486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wordline</a:t>
            </a:r>
            <a:endParaRPr lang="en-US" sz="2000" b="1" dirty="0">
              <a:solidFill>
                <a:schemeClr val="bg2">
                  <a:lumMod val="75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8C372AC-EB48-0C4B-9738-5B0AC0C06329}"/>
              </a:ext>
            </a:extLst>
          </p:cNvPr>
          <p:cNvSpPr/>
          <p:nvPr/>
        </p:nvSpPr>
        <p:spPr>
          <a:xfrm>
            <a:off x="4512401" y="2459114"/>
            <a:ext cx="9605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bitline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0D7C555-5D92-1141-9689-7E4F09F15839}"/>
              </a:ext>
            </a:extLst>
          </p:cNvPr>
          <p:cNvCxnSpPr>
            <a:cxnSpLocks/>
          </p:cNvCxnSpPr>
          <p:nvPr/>
        </p:nvCxnSpPr>
        <p:spPr>
          <a:xfrm flipV="1">
            <a:off x="3413960" y="1871628"/>
            <a:ext cx="0" cy="217285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4F7D819-1095-4744-AD66-7E0ADEEDCDB2}"/>
              </a:ext>
            </a:extLst>
          </p:cNvPr>
          <p:cNvCxnSpPr>
            <a:cxnSpLocks/>
          </p:cNvCxnSpPr>
          <p:nvPr/>
        </p:nvCxnSpPr>
        <p:spPr>
          <a:xfrm flipH="1">
            <a:off x="2271612" y="2571271"/>
            <a:ext cx="0" cy="219597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6D149B2-DD50-6547-AD78-1C5D5ECA7AC5}"/>
              </a:ext>
            </a:extLst>
          </p:cNvPr>
          <p:cNvCxnSpPr>
            <a:cxnSpLocks/>
          </p:cNvCxnSpPr>
          <p:nvPr/>
        </p:nvCxnSpPr>
        <p:spPr>
          <a:xfrm>
            <a:off x="3053300" y="2572194"/>
            <a:ext cx="190418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2AD2FA7-CD4C-E940-A5BF-E6B1E0444286}"/>
              </a:ext>
            </a:extLst>
          </p:cNvPr>
          <p:cNvCxnSpPr>
            <a:cxnSpLocks/>
          </p:cNvCxnSpPr>
          <p:nvPr/>
        </p:nvCxnSpPr>
        <p:spPr>
          <a:xfrm flipV="1">
            <a:off x="3236901" y="2212009"/>
            <a:ext cx="0" cy="36750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B8192FE-EAD2-AB47-80A3-CAA59ECB74EB}"/>
              </a:ext>
            </a:extLst>
          </p:cNvPr>
          <p:cNvCxnSpPr>
            <a:cxnSpLocks/>
          </p:cNvCxnSpPr>
          <p:nvPr/>
        </p:nvCxnSpPr>
        <p:spPr>
          <a:xfrm>
            <a:off x="3222271" y="2088913"/>
            <a:ext cx="383377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0C027D5-62D9-804A-B008-EAB389D025DB}"/>
              </a:ext>
            </a:extLst>
          </p:cNvPr>
          <p:cNvCxnSpPr>
            <a:cxnSpLocks/>
          </p:cNvCxnSpPr>
          <p:nvPr/>
        </p:nvCxnSpPr>
        <p:spPr>
          <a:xfrm flipV="1">
            <a:off x="3597835" y="2213734"/>
            <a:ext cx="0" cy="36750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28E12E6-8AF9-9743-AF46-43967901B631}"/>
              </a:ext>
            </a:extLst>
          </p:cNvPr>
          <p:cNvCxnSpPr>
            <a:cxnSpLocks/>
          </p:cNvCxnSpPr>
          <p:nvPr/>
        </p:nvCxnSpPr>
        <p:spPr>
          <a:xfrm>
            <a:off x="3221773" y="2213734"/>
            <a:ext cx="383377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A16EC40-E71F-6C48-AEDC-911C05D25CB5}"/>
              </a:ext>
            </a:extLst>
          </p:cNvPr>
          <p:cNvCxnSpPr>
            <a:cxnSpLocks/>
          </p:cNvCxnSpPr>
          <p:nvPr/>
        </p:nvCxnSpPr>
        <p:spPr>
          <a:xfrm>
            <a:off x="3581462" y="2579509"/>
            <a:ext cx="190418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05A6062-B612-364E-8068-00E1FE69E0FA}"/>
              </a:ext>
            </a:extLst>
          </p:cNvPr>
          <p:cNvCxnSpPr>
            <a:cxnSpLocks/>
          </p:cNvCxnSpPr>
          <p:nvPr/>
        </p:nvCxnSpPr>
        <p:spPr>
          <a:xfrm>
            <a:off x="2263374" y="2568775"/>
            <a:ext cx="885135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D6B04B8-7B43-C04C-88CA-66E99030DF45}"/>
              </a:ext>
            </a:extLst>
          </p:cNvPr>
          <p:cNvCxnSpPr>
            <a:cxnSpLocks/>
          </p:cNvCxnSpPr>
          <p:nvPr/>
        </p:nvCxnSpPr>
        <p:spPr>
          <a:xfrm>
            <a:off x="3605150" y="2568775"/>
            <a:ext cx="885135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8138CB4B-0FC2-5241-8D60-B4F9D3C7C432}"/>
              </a:ext>
            </a:extLst>
          </p:cNvPr>
          <p:cNvSpPr/>
          <p:nvPr/>
        </p:nvSpPr>
        <p:spPr>
          <a:xfrm>
            <a:off x="4297263" y="4590400"/>
            <a:ext cx="386041" cy="40009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3894945-3CF6-8744-99C8-D5C07F3F63B7}"/>
              </a:ext>
            </a:extLst>
          </p:cNvPr>
          <p:cNvSpPr/>
          <p:nvPr/>
        </p:nvSpPr>
        <p:spPr>
          <a:xfrm>
            <a:off x="2129709" y="2993520"/>
            <a:ext cx="267326" cy="279715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718E3CF-B984-7C40-BFE4-FF51CF8E177E}"/>
              </a:ext>
            </a:extLst>
          </p:cNvPr>
          <p:cNvSpPr/>
          <p:nvPr/>
        </p:nvSpPr>
        <p:spPr>
          <a:xfrm>
            <a:off x="3534280" y="4957901"/>
            <a:ext cx="19562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sense </a:t>
            </a:r>
          </a:p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amplifier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226F868-F3B0-AA42-910F-F1302B6C1B4F}"/>
              </a:ext>
            </a:extLst>
          </p:cNvPr>
          <p:cNvCxnSpPr>
            <a:cxnSpLocks/>
          </p:cNvCxnSpPr>
          <p:nvPr/>
        </p:nvCxnSpPr>
        <p:spPr>
          <a:xfrm>
            <a:off x="2176335" y="4790449"/>
            <a:ext cx="2121132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C0AF0DFF-A137-A643-8FD6-61FB3F4EFA23}"/>
              </a:ext>
            </a:extLst>
          </p:cNvPr>
          <p:cNvSpPr/>
          <p:nvPr/>
        </p:nvSpPr>
        <p:spPr>
          <a:xfrm>
            <a:off x="2097589" y="4726639"/>
            <a:ext cx="9813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enable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E30FCA3-C348-BA4A-BF74-2A1617DA46BF}"/>
              </a:ext>
            </a:extLst>
          </p:cNvPr>
          <p:cNvSpPr/>
          <p:nvPr/>
        </p:nvSpPr>
        <p:spPr>
          <a:xfrm>
            <a:off x="856846" y="2670833"/>
            <a:ext cx="12888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storage</a:t>
            </a:r>
          </a:p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capacitor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D949B28-3604-3447-A0C2-9F29EEDA90FC}"/>
              </a:ext>
            </a:extLst>
          </p:cNvPr>
          <p:cNvSpPr/>
          <p:nvPr/>
        </p:nvSpPr>
        <p:spPr>
          <a:xfrm>
            <a:off x="2768731" y="2542279"/>
            <a:ext cx="13533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access </a:t>
            </a:r>
          </a:p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transistor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0B40C6E-D44C-AB49-93F8-663728619DE4}"/>
              </a:ext>
            </a:extLst>
          </p:cNvPr>
          <p:cNvSpPr/>
          <p:nvPr/>
        </p:nvSpPr>
        <p:spPr>
          <a:xfrm>
            <a:off x="2129707" y="2801621"/>
            <a:ext cx="267330" cy="373190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7E94E55-A506-8A49-870C-E741EDF3E3C5}"/>
              </a:ext>
            </a:extLst>
          </p:cNvPr>
          <p:cNvSpPr/>
          <p:nvPr/>
        </p:nvSpPr>
        <p:spPr>
          <a:xfrm>
            <a:off x="2128684" y="2799107"/>
            <a:ext cx="267326" cy="477436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C2FE549-B1B7-304F-A44E-06FA40C418F6}"/>
              </a:ext>
            </a:extLst>
          </p:cNvPr>
          <p:cNvSpPr/>
          <p:nvPr/>
        </p:nvSpPr>
        <p:spPr>
          <a:xfrm>
            <a:off x="5202815" y="4726639"/>
            <a:ext cx="32156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Read/Write the value </a:t>
            </a:r>
          </a:p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latched in sense amplifier</a:t>
            </a:r>
          </a:p>
        </p:txBody>
      </p:sp>
      <p:sp>
        <p:nvSpPr>
          <p:cNvPr id="8" name="Left-Right Arrow 7">
            <a:extLst>
              <a:ext uri="{FF2B5EF4-FFF2-40B4-BE49-F238E27FC236}">
                <a16:creationId xmlns:a16="http://schemas.microsoft.com/office/drawing/2014/main" id="{36E3151B-996D-D441-8AA2-674AA970C318}"/>
              </a:ext>
            </a:extLst>
          </p:cNvPr>
          <p:cNvSpPr/>
          <p:nvPr/>
        </p:nvSpPr>
        <p:spPr>
          <a:xfrm>
            <a:off x="4782469" y="4679675"/>
            <a:ext cx="555961" cy="221548"/>
          </a:xfrm>
          <a:prstGeom prst="leftRightArrow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Cambria" panose="02040503050406030204" pitchFamily="18" charset="0"/>
            </a:endParaRPr>
          </a:p>
        </p:txBody>
      </p:sp>
      <p:sp>
        <p:nvSpPr>
          <p:cNvPr id="58" name="Slide Number Placeholder 2">
            <a:extLst>
              <a:ext uri="{FF2B5EF4-FFF2-40B4-BE49-F238E27FC236}">
                <a16:creationId xmlns:a16="http://schemas.microsoft.com/office/drawing/2014/main" id="{D43D96AD-4B14-8642-897D-64775601A435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11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5A5F491-E8D4-4847-9FD7-4C3FCF7A7B9B}"/>
              </a:ext>
            </a:extLst>
          </p:cNvPr>
          <p:cNvSpPr/>
          <p:nvPr/>
        </p:nvSpPr>
        <p:spPr>
          <a:xfrm>
            <a:off x="4192380" y="1783521"/>
            <a:ext cx="1288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V</a:t>
            </a:r>
            <a:r>
              <a:rPr lang="en-US" sz="2400" b="1" baseline="-25000" dirty="0">
                <a:solidFill>
                  <a:srgbClr val="C00000"/>
                </a:solidFill>
                <a:latin typeface="Cambria" panose="02040503050406030204" pitchFamily="18" charset="0"/>
              </a:rPr>
              <a:t>DD</a:t>
            </a:r>
          </a:p>
        </p:txBody>
      </p:sp>
    </p:spTree>
    <p:extLst>
      <p:ext uri="{BB962C8B-B14F-4D97-AF65-F5344CB8AC3E}">
        <p14:creationId xmlns:p14="http://schemas.microsoft.com/office/powerpoint/2010/main" val="2920550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3BF22D97-0594-F647-A8A5-87AFFC14BB97}"/>
              </a:ext>
            </a:extLst>
          </p:cNvPr>
          <p:cNvSpPr/>
          <p:nvPr/>
        </p:nvSpPr>
        <p:spPr>
          <a:xfrm>
            <a:off x="6181952" y="2708121"/>
            <a:ext cx="2743855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Cambria" panose="02040503050406030204" pitchFamily="18" charset="0"/>
              </a:rPr>
              <a:t>1. ACTIVATE (ACT)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2FA565A-9881-BE46-A593-7A6AF4CFF731}"/>
              </a:ext>
            </a:extLst>
          </p:cNvPr>
          <p:cNvSpPr/>
          <p:nvPr/>
        </p:nvSpPr>
        <p:spPr>
          <a:xfrm>
            <a:off x="6181953" y="3446942"/>
            <a:ext cx="2743867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Cambria" panose="02040503050406030204" pitchFamily="18" charset="0"/>
              </a:rPr>
              <a:t>2. READ/WRITE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F901726-3B4C-4144-B200-F174599FCE05}"/>
              </a:ext>
            </a:extLst>
          </p:cNvPr>
          <p:cNvSpPr/>
          <p:nvPr/>
        </p:nvSpPr>
        <p:spPr>
          <a:xfrm>
            <a:off x="6181953" y="4185763"/>
            <a:ext cx="2743868" cy="40463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latin typeface="Cambria" panose="02040503050406030204" pitchFamily="18" charset="0"/>
              </a:rPr>
              <a:t>3. PRECHARGE (PRE)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1AD4B4-B279-0747-9C44-DF1A419AC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DRAM Cell Operation </a:t>
            </a:r>
            <a:r>
              <a:rPr lang="en-US" dirty="0"/>
              <a:t>- PRECHARGE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76BB91-B7AF-D446-8C5F-9C16B05D260A}"/>
              </a:ext>
            </a:extLst>
          </p:cNvPr>
          <p:cNvCxnSpPr>
            <a:cxnSpLocks/>
          </p:cNvCxnSpPr>
          <p:nvPr/>
        </p:nvCxnSpPr>
        <p:spPr>
          <a:xfrm>
            <a:off x="1650748" y="1871628"/>
            <a:ext cx="2121132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59A1EB0-B769-7342-AD5E-458137845468}"/>
              </a:ext>
            </a:extLst>
          </p:cNvPr>
          <p:cNvCxnSpPr>
            <a:cxnSpLocks/>
          </p:cNvCxnSpPr>
          <p:nvPr/>
        </p:nvCxnSpPr>
        <p:spPr>
          <a:xfrm>
            <a:off x="4493811" y="2212009"/>
            <a:ext cx="0" cy="2433981"/>
          </a:xfrm>
          <a:prstGeom prst="line">
            <a:avLst/>
          </a:prstGeom>
          <a:ln w="38100">
            <a:solidFill>
              <a:srgbClr val="5A9BD4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F116BA3-7A32-1F48-84AB-906C66D5468D}"/>
              </a:ext>
            </a:extLst>
          </p:cNvPr>
          <p:cNvSpPr/>
          <p:nvPr/>
        </p:nvSpPr>
        <p:spPr>
          <a:xfrm>
            <a:off x="2129709" y="2799106"/>
            <a:ext cx="267330" cy="474921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A3F4CD-C2CB-D745-A72F-12FC7B0B358B}"/>
              </a:ext>
            </a:extLst>
          </p:cNvPr>
          <p:cNvSpPr/>
          <p:nvPr/>
        </p:nvSpPr>
        <p:spPr>
          <a:xfrm>
            <a:off x="1538039" y="1504872"/>
            <a:ext cx="12486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wordline</a:t>
            </a:r>
            <a:endParaRPr lang="en-US" sz="2000" b="1" dirty="0">
              <a:solidFill>
                <a:schemeClr val="bg2">
                  <a:lumMod val="75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8C372AC-EB48-0C4B-9738-5B0AC0C06329}"/>
              </a:ext>
            </a:extLst>
          </p:cNvPr>
          <p:cNvSpPr/>
          <p:nvPr/>
        </p:nvSpPr>
        <p:spPr>
          <a:xfrm>
            <a:off x="4512401" y="2459114"/>
            <a:ext cx="9605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bitline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0D7C555-5D92-1141-9689-7E4F09F15839}"/>
              </a:ext>
            </a:extLst>
          </p:cNvPr>
          <p:cNvCxnSpPr>
            <a:cxnSpLocks/>
          </p:cNvCxnSpPr>
          <p:nvPr/>
        </p:nvCxnSpPr>
        <p:spPr>
          <a:xfrm flipV="1">
            <a:off x="3413960" y="1871628"/>
            <a:ext cx="0" cy="217285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4F7D819-1095-4744-AD66-7E0ADEEDCDB2}"/>
              </a:ext>
            </a:extLst>
          </p:cNvPr>
          <p:cNvCxnSpPr>
            <a:cxnSpLocks/>
          </p:cNvCxnSpPr>
          <p:nvPr/>
        </p:nvCxnSpPr>
        <p:spPr>
          <a:xfrm flipH="1">
            <a:off x="2271612" y="2571271"/>
            <a:ext cx="0" cy="219597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6D149B2-DD50-6547-AD78-1C5D5ECA7AC5}"/>
              </a:ext>
            </a:extLst>
          </p:cNvPr>
          <p:cNvCxnSpPr>
            <a:cxnSpLocks/>
          </p:cNvCxnSpPr>
          <p:nvPr/>
        </p:nvCxnSpPr>
        <p:spPr>
          <a:xfrm>
            <a:off x="3053300" y="2572194"/>
            <a:ext cx="190418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2AD2FA7-CD4C-E940-A5BF-E6B1E0444286}"/>
              </a:ext>
            </a:extLst>
          </p:cNvPr>
          <p:cNvCxnSpPr>
            <a:cxnSpLocks/>
          </p:cNvCxnSpPr>
          <p:nvPr/>
        </p:nvCxnSpPr>
        <p:spPr>
          <a:xfrm flipV="1">
            <a:off x="3236901" y="2212009"/>
            <a:ext cx="0" cy="36750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B8192FE-EAD2-AB47-80A3-CAA59ECB74EB}"/>
              </a:ext>
            </a:extLst>
          </p:cNvPr>
          <p:cNvCxnSpPr>
            <a:cxnSpLocks/>
          </p:cNvCxnSpPr>
          <p:nvPr/>
        </p:nvCxnSpPr>
        <p:spPr>
          <a:xfrm>
            <a:off x="3222271" y="2088913"/>
            <a:ext cx="383377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0C027D5-62D9-804A-B008-EAB389D025DB}"/>
              </a:ext>
            </a:extLst>
          </p:cNvPr>
          <p:cNvCxnSpPr>
            <a:cxnSpLocks/>
          </p:cNvCxnSpPr>
          <p:nvPr/>
        </p:nvCxnSpPr>
        <p:spPr>
          <a:xfrm flipV="1">
            <a:off x="3597835" y="2213734"/>
            <a:ext cx="0" cy="36750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28E12E6-8AF9-9743-AF46-43967901B631}"/>
              </a:ext>
            </a:extLst>
          </p:cNvPr>
          <p:cNvCxnSpPr>
            <a:cxnSpLocks/>
          </p:cNvCxnSpPr>
          <p:nvPr/>
        </p:nvCxnSpPr>
        <p:spPr>
          <a:xfrm>
            <a:off x="3221773" y="2213734"/>
            <a:ext cx="383377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A16EC40-E71F-6C48-AEDC-911C05D25CB5}"/>
              </a:ext>
            </a:extLst>
          </p:cNvPr>
          <p:cNvCxnSpPr>
            <a:cxnSpLocks/>
          </p:cNvCxnSpPr>
          <p:nvPr/>
        </p:nvCxnSpPr>
        <p:spPr>
          <a:xfrm>
            <a:off x="3581462" y="2579509"/>
            <a:ext cx="190418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05A6062-B612-364E-8068-00E1FE69E0FA}"/>
              </a:ext>
            </a:extLst>
          </p:cNvPr>
          <p:cNvCxnSpPr>
            <a:cxnSpLocks/>
          </p:cNvCxnSpPr>
          <p:nvPr/>
        </p:nvCxnSpPr>
        <p:spPr>
          <a:xfrm>
            <a:off x="2263374" y="2568775"/>
            <a:ext cx="885135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D6B04B8-7B43-C04C-88CA-66E99030DF45}"/>
              </a:ext>
            </a:extLst>
          </p:cNvPr>
          <p:cNvCxnSpPr>
            <a:cxnSpLocks/>
          </p:cNvCxnSpPr>
          <p:nvPr/>
        </p:nvCxnSpPr>
        <p:spPr>
          <a:xfrm>
            <a:off x="3605150" y="2568775"/>
            <a:ext cx="885135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8138CB4B-0FC2-5241-8D60-B4F9D3C7C432}"/>
              </a:ext>
            </a:extLst>
          </p:cNvPr>
          <p:cNvSpPr/>
          <p:nvPr/>
        </p:nvSpPr>
        <p:spPr>
          <a:xfrm>
            <a:off x="4297263" y="4590400"/>
            <a:ext cx="386041" cy="40009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3894945-3CF6-8744-99C8-D5C07F3F63B7}"/>
              </a:ext>
            </a:extLst>
          </p:cNvPr>
          <p:cNvSpPr/>
          <p:nvPr/>
        </p:nvSpPr>
        <p:spPr>
          <a:xfrm>
            <a:off x="2129709" y="2993520"/>
            <a:ext cx="267326" cy="279715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718E3CF-B984-7C40-BFE4-FF51CF8E177E}"/>
              </a:ext>
            </a:extLst>
          </p:cNvPr>
          <p:cNvSpPr/>
          <p:nvPr/>
        </p:nvSpPr>
        <p:spPr>
          <a:xfrm>
            <a:off x="3534280" y="4957901"/>
            <a:ext cx="19562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sense </a:t>
            </a:r>
          </a:p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amplifier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226F868-F3B0-AA42-910F-F1302B6C1B4F}"/>
              </a:ext>
            </a:extLst>
          </p:cNvPr>
          <p:cNvCxnSpPr>
            <a:cxnSpLocks/>
          </p:cNvCxnSpPr>
          <p:nvPr/>
        </p:nvCxnSpPr>
        <p:spPr>
          <a:xfrm>
            <a:off x="2176335" y="4790449"/>
            <a:ext cx="2121132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C0AF0DFF-A137-A643-8FD6-61FB3F4EFA23}"/>
              </a:ext>
            </a:extLst>
          </p:cNvPr>
          <p:cNvSpPr/>
          <p:nvPr/>
        </p:nvSpPr>
        <p:spPr>
          <a:xfrm>
            <a:off x="2097589" y="4726639"/>
            <a:ext cx="9813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enable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E30FCA3-C348-BA4A-BF74-2A1617DA46BF}"/>
              </a:ext>
            </a:extLst>
          </p:cNvPr>
          <p:cNvSpPr/>
          <p:nvPr/>
        </p:nvSpPr>
        <p:spPr>
          <a:xfrm>
            <a:off x="856846" y="2670833"/>
            <a:ext cx="12888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storage</a:t>
            </a:r>
          </a:p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capacitor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D949B28-3604-3447-A0C2-9F29EEDA90FC}"/>
              </a:ext>
            </a:extLst>
          </p:cNvPr>
          <p:cNvSpPr/>
          <p:nvPr/>
        </p:nvSpPr>
        <p:spPr>
          <a:xfrm>
            <a:off x="2768731" y="2542279"/>
            <a:ext cx="13533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access </a:t>
            </a:r>
          </a:p>
          <a:p>
            <a:pPr algn="ctr"/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transistor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0B40C6E-D44C-AB49-93F8-663728619DE4}"/>
              </a:ext>
            </a:extLst>
          </p:cNvPr>
          <p:cNvSpPr/>
          <p:nvPr/>
        </p:nvSpPr>
        <p:spPr>
          <a:xfrm>
            <a:off x="2129707" y="2801621"/>
            <a:ext cx="267330" cy="373190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A7EB0D1-717C-0E4B-A0B9-F2FF136A2D36}"/>
              </a:ext>
            </a:extLst>
          </p:cNvPr>
          <p:cNvSpPr/>
          <p:nvPr/>
        </p:nvSpPr>
        <p:spPr>
          <a:xfrm>
            <a:off x="4223024" y="1729964"/>
            <a:ext cx="7865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</a:rPr>
              <a:t>V</a:t>
            </a:r>
            <a:r>
              <a:rPr lang="en-US" sz="2400" b="1" baseline="-25000" dirty="0">
                <a:latin typeface="Cambria" panose="02040503050406030204" pitchFamily="18" charset="0"/>
              </a:rPr>
              <a:t>DD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7E94E55-A506-8A49-870C-E741EDF3E3C5}"/>
              </a:ext>
            </a:extLst>
          </p:cNvPr>
          <p:cNvSpPr/>
          <p:nvPr/>
        </p:nvSpPr>
        <p:spPr>
          <a:xfrm>
            <a:off x="2128684" y="2799107"/>
            <a:ext cx="267326" cy="477436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3C357D4-BC80-594C-8957-F57A722F445B}"/>
              </a:ext>
            </a:extLst>
          </p:cNvPr>
          <p:cNvSpPr/>
          <p:nvPr/>
        </p:nvSpPr>
        <p:spPr>
          <a:xfrm>
            <a:off x="3845509" y="1729964"/>
            <a:ext cx="1138404" cy="461665"/>
          </a:xfrm>
          <a:prstGeom prst="rect">
            <a:avLst/>
          </a:prstGeom>
          <a:noFill/>
          <a:ln w="12700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½ V</a:t>
            </a:r>
            <a:r>
              <a:rPr lang="en-US" sz="2400" b="1" baseline="-25000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24CF026-BD34-5344-87B0-ACA6D99B8FA4}"/>
              </a:ext>
            </a:extLst>
          </p:cNvPr>
          <p:cNvSpPr/>
          <p:nvPr/>
        </p:nvSpPr>
        <p:spPr>
          <a:xfrm>
            <a:off x="4878536" y="1765023"/>
            <a:ext cx="42618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2. </a:t>
            </a:r>
            <a:r>
              <a:rPr lang="en-US" sz="2000" b="1" dirty="0" err="1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Precharge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bitline for next access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65447AF-051A-DF44-BCC4-1FE148296EE4}"/>
              </a:ext>
            </a:extLst>
          </p:cNvPr>
          <p:cNvSpPr/>
          <p:nvPr/>
        </p:nvSpPr>
        <p:spPr>
          <a:xfrm>
            <a:off x="392688" y="1457956"/>
            <a:ext cx="12486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1. Lower </a:t>
            </a:r>
          </a:p>
          <a:p>
            <a:pPr algn="ctr"/>
            <a:r>
              <a:rPr lang="en-US" sz="2000" b="1" dirty="0" err="1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wordline</a:t>
            </a:r>
            <a:endParaRPr lang="en-US" sz="2000" b="1" dirty="0">
              <a:solidFill>
                <a:srgbClr val="C00000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CF052E-ED77-6C42-8234-55F65AB5E10E}"/>
              </a:ext>
            </a:extLst>
          </p:cNvPr>
          <p:cNvSpPr/>
          <p:nvPr/>
        </p:nvSpPr>
        <p:spPr>
          <a:xfrm>
            <a:off x="169756" y="4494171"/>
            <a:ext cx="19992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3. Disable</a:t>
            </a:r>
          </a:p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sense amplifier</a:t>
            </a:r>
          </a:p>
        </p:txBody>
      </p:sp>
      <p:sp>
        <p:nvSpPr>
          <p:cNvPr id="43" name="Slide Number Placeholder 2">
            <a:extLst>
              <a:ext uri="{FF2B5EF4-FFF2-40B4-BE49-F238E27FC236}">
                <a16:creationId xmlns:a16="http://schemas.microsoft.com/office/drawing/2014/main" id="{BC8607D2-88FA-DB4A-8D5F-E44792CE40F0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12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74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DD88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34" grpId="0"/>
      <p:bldP spid="38" grpId="0"/>
      <p:bldP spid="38" grpId="1"/>
      <p:bldP spid="39" grpId="0"/>
      <p:bldP spid="39" grpId="1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D106B70-ADD5-374A-96B8-BFEEE8824179}"/>
              </a:ext>
            </a:extLst>
          </p:cNvPr>
          <p:cNvSpPr/>
          <p:nvPr/>
        </p:nvSpPr>
        <p:spPr>
          <a:xfrm>
            <a:off x="6420631" y="2172482"/>
            <a:ext cx="2662891" cy="273296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C22F43-BE98-FC42-B87F-90B58953A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In-DRAM Row Copy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8B94987-ECDC-4C41-81AB-1B99246B2E54}"/>
              </a:ext>
            </a:extLst>
          </p:cNvPr>
          <p:cNvGrpSpPr/>
          <p:nvPr/>
        </p:nvGrpSpPr>
        <p:grpSpPr>
          <a:xfrm>
            <a:off x="2940778" y="1053376"/>
            <a:ext cx="4253809" cy="5725177"/>
            <a:chOff x="2940778" y="1053376"/>
            <a:chExt cx="4253809" cy="572517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A14BBDE-3984-3648-9EC2-78FEBEE93B7C}"/>
                </a:ext>
              </a:extLst>
            </p:cNvPr>
            <p:cNvCxnSpPr>
              <a:cxnSpLocks/>
            </p:cNvCxnSpPr>
            <p:nvPr/>
          </p:nvCxnSpPr>
          <p:spPr>
            <a:xfrm>
              <a:off x="6165761" y="1448473"/>
              <a:ext cx="0" cy="4254693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E0F68EC-E47D-DE45-98CF-9FCA25635C82}"/>
                </a:ext>
              </a:extLst>
            </p:cNvPr>
            <p:cNvSpPr/>
            <p:nvPr/>
          </p:nvSpPr>
          <p:spPr>
            <a:xfrm>
              <a:off x="5984853" y="5703166"/>
              <a:ext cx="386041" cy="400099"/>
            </a:xfrm>
            <a:prstGeom prst="rect">
              <a:avLst/>
            </a:prstGeom>
            <a:solidFill>
              <a:srgbClr val="EEDD88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136A8A4-1A03-9E45-82B1-F66137AADF7A}"/>
                </a:ext>
              </a:extLst>
            </p:cNvPr>
            <p:cNvSpPr/>
            <p:nvPr/>
          </p:nvSpPr>
          <p:spPr>
            <a:xfrm>
              <a:off x="5238346" y="6070667"/>
              <a:ext cx="1956241" cy="707886"/>
            </a:xfrm>
            <a:prstGeom prst="rect">
              <a:avLst/>
            </a:prstGeom>
            <a:ln w="381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b="1" dirty="0">
                  <a:latin typeface="Cambria" panose="02040503050406030204" pitchFamily="18" charset="0"/>
                  <a:cs typeface="Arial" panose="020B0604020202020204" pitchFamily="34" charset="0"/>
                </a:rPr>
                <a:t>sense </a:t>
              </a:r>
            </a:p>
            <a:p>
              <a:pPr algn="ctr"/>
              <a:r>
                <a:rPr lang="en-US" sz="2000" b="1" dirty="0">
                  <a:latin typeface="Cambria" panose="02040503050406030204" pitchFamily="18" charset="0"/>
                  <a:cs typeface="Arial" panose="020B0604020202020204" pitchFamily="34" charset="0"/>
                </a:rPr>
                <a:t>amplifier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4034907-5898-0D47-90A2-C90A2FBC1984}"/>
                </a:ext>
              </a:extLst>
            </p:cNvPr>
            <p:cNvCxnSpPr>
              <a:cxnSpLocks/>
            </p:cNvCxnSpPr>
            <p:nvPr/>
          </p:nvCxnSpPr>
          <p:spPr>
            <a:xfrm>
              <a:off x="2973529" y="5903215"/>
              <a:ext cx="3019766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C27A838-3F8D-6543-9525-8C1F29FD06C1}"/>
                </a:ext>
              </a:extLst>
            </p:cNvPr>
            <p:cNvSpPr/>
            <p:nvPr/>
          </p:nvSpPr>
          <p:spPr>
            <a:xfrm>
              <a:off x="2940778" y="5903215"/>
              <a:ext cx="981359" cy="400110"/>
            </a:xfrm>
            <a:prstGeom prst="rect">
              <a:avLst/>
            </a:prstGeom>
            <a:ln w="38100"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latin typeface="Cambria" panose="02040503050406030204" pitchFamily="18" charset="0"/>
                  <a:cs typeface="Arial" panose="020B0604020202020204" pitchFamily="34" charset="0"/>
                </a:rPr>
                <a:t>enable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CB6D1E7-918D-7840-9B75-B24FF6A60B24}"/>
                </a:ext>
              </a:extLst>
            </p:cNvPr>
            <p:cNvSpPr/>
            <p:nvPr/>
          </p:nvSpPr>
          <p:spPr>
            <a:xfrm>
              <a:off x="5719665" y="1053376"/>
              <a:ext cx="1204935" cy="461665"/>
            </a:xfrm>
            <a:prstGeom prst="rect">
              <a:avLst/>
            </a:prstGeom>
            <a:noFill/>
            <a:ln w="38100"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latin typeface="Cambria" panose="02040503050406030204" pitchFamily="18" charset="0"/>
                  <a:cs typeface="Arial" panose="020B0604020202020204" pitchFamily="34" charset="0"/>
                </a:rPr>
                <a:t>½ V</a:t>
              </a:r>
              <a:r>
                <a:rPr lang="en-US" sz="2400" b="1" baseline="-25000" dirty="0">
                  <a:latin typeface="Cambria" panose="02040503050406030204" pitchFamily="18" charset="0"/>
                  <a:cs typeface="Arial" panose="020B0604020202020204" pitchFamily="34" charset="0"/>
                </a:rPr>
                <a:t>DD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7FDC6A62-D427-5F41-A823-69F926A70082}"/>
              </a:ext>
            </a:extLst>
          </p:cNvPr>
          <p:cNvGrpSpPr/>
          <p:nvPr/>
        </p:nvGrpSpPr>
        <p:grpSpPr>
          <a:xfrm>
            <a:off x="1213895" y="853321"/>
            <a:ext cx="4948340" cy="1657170"/>
            <a:chOff x="1213895" y="853321"/>
            <a:chExt cx="4948340" cy="165717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BC31BA0-09AC-6C4D-93CE-6127F082058B}"/>
                </a:ext>
              </a:extLst>
            </p:cNvPr>
            <p:cNvCxnSpPr>
              <a:cxnSpLocks/>
            </p:cNvCxnSpPr>
            <p:nvPr/>
          </p:nvCxnSpPr>
          <p:spPr>
            <a:xfrm>
              <a:off x="2981767" y="1108092"/>
              <a:ext cx="2462063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37E4A0B-9681-354D-9547-0A63C725FA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85910" y="1108092"/>
              <a:ext cx="0" cy="21728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B5C22A0-DDB4-0C45-99CB-638DC7AA6E48}"/>
                </a:ext>
              </a:extLst>
            </p:cNvPr>
            <p:cNvCxnSpPr>
              <a:cxnSpLocks/>
            </p:cNvCxnSpPr>
            <p:nvPr/>
          </p:nvCxnSpPr>
          <p:spPr>
            <a:xfrm>
              <a:off x="3946176" y="1815973"/>
              <a:ext cx="0" cy="27971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D502A44-101B-974B-BE3C-5D866C53747D}"/>
                </a:ext>
              </a:extLst>
            </p:cNvPr>
            <p:cNvSpPr/>
            <p:nvPr/>
          </p:nvSpPr>
          <p:spPr>
            <a:xfrm>
              <a:off x="3801659" y="2035570"/>
              <a:ext cx="267330" cy="474921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22A755B-6E52-644A-9CAD-E0D638A083F1}"/>
                </a:ext>
              </a:extLst>
            </p:cNvPr>
            <p:cNvCxnSpPr>
              <a:cxnSpLocks/>
            </p:cNvCxnSpPr>
            <p:nvPr/>
          </p:nvCxnSpPr>
          <p:spPr>
            <a:xfrm>
              <a:off x="4725250" y="1808658"/>
              <a:ext cx="19041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B8E0387-E27A-AB46-BBF5-7947AF2288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08851" y="1448473"/>
              <a:ext cx="0" cy="36750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F31045F-4162-C548-96B8-FFE6074F1770}"/>
                </a:ext>
              </a:extLst>
            </p:cNvPr>
            <p:cNvCxnSpPr>
              <a:cxnSpLocks/>
            </p:cNvCxnSpPr>
            <p:nvPr/>
          </p:nvCxnSpPr>
          <p:spPr>
            <a:xfrm>
              <a:off x="4894221" y="1325377"/>
              <a:ext cx="383377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AA4FC1B-F6A1-5C4C-A3EB-68C07B283E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69785" y="1450198"/>
              <a:ext cx="0" cy="36750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3CB8D38-57BE-1048-A987-A08CC89188B6}"/>
                </a:ext>
              </a:extLst>
            </p:cNvPr>
            <p:cNvCxnSpPr>
              <a:cxnSpLocks/>
            </p:cNvCxnSpPr>
            <p:nvPr/>
          </p:nvCxnSpPr>
          <p:spPr>
            <a:xfrm>
              <a:off x="4893723" y="1450198"/>
              <a:ext cx="383377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8E770C4-2684-7B4B-878F-5B7333D2BD0A}"/>
                </a:ext>
              </a:extLst>
            </p:cNvPr>
            <p:cNvCxnSpPr>
              <a:cxnSpLocks/>
            </p:cNvCxnSpPr>
            <p:nvPr/>
          </p:nvCxnSpPr>
          <p:spPr>
            <a:xfrm>
              <a:off x="5253412" y="1815973"/>
              <a:ext cx="19041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881EA56-E458-EE43-8018-C8864E19EFBE}"/>
                </a:ext>
              </a:extLst>
            </p:cNvPr>
            <p:cNvCxnSpPr>
              <a:cxnSpLocks/>
            </p:cNvCxnSpPr>
            <p:nvPr/>
          </p:nvCxnSpPr>
          <p:spPr>
            <a:xfrm>
              <a:off x="3935324" y="1821715"/>
              <a:ext cx="885135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91591A7-DEF4-4541-8360-9CC9333F437D}"/>
                </a:ext>
              </a:extLst>
            </p:cNvPr>
            <p:cNvCxnSpPr>
              <a:cxnSpLocks/>
            </p:cNvCxnSpPr>
            <p:nvPr/>
          </p:nvCxnSpPr>
          <p:spPr>
            <a:xfrm>
              <a:off x="5277100" y="1805239"/>
              <a:ext cx="885135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68F2955-9436-434F-8417-6668EA56F2FF}"/>
                </a:ext>
              </a:extLst>
            </p:cNvPr>
            <p:cNvSpPr/>
            <p:nvPr/>
          </p:nvSpPr>
          <p:spPr>
            <a:xfrm>
              <a:off x="3801658" y="2165414"/>
              <a:ext cx="267329" cy="344285"/>
            </a:xfrm>
            <a:prstGeom prst="rect">
              <a:avLst/>
            </a:prstGeom>
            <a:solidFill>
              <a:srgbClr val="8DBAE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A209C09-4EA4-B748-9185-65DA9E21C141}"/>
                </a:ext>
              </a:extLst>
            </p:cNvPr>
            <p:cNvSpPr/>
            <p:nvPr/>
          </p:nvSpPr>
          <p:spPr>
            <a:xfrm>
              <a:off x="1213895" y="853321"/>
              <a:ext cx="1726883" cy="400110"/>
            </a:xfrm>
            <a:prstGeom prst="rect">
              <a:avLst/>
            </a:prstGeom>
            <a:ln w="38100"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latin typeface="Cambria" panose="02040503050406030204" pitchFamily="18" charset="0"/>
                  <a:cs typeface="Arial" panose="020B0604020202020204" pitchFamily="34" charset="0"/>
                </a:rPr>
                <a:t>Source row A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D31360C-B50F-9A46-BF8D-4C958E78F018}"/>
              </a:ext>
            </a:extLst>
          </p:cNvPr>
          <p:cNvGrpSpPr/>
          <p:nvPr/>
        </p:nvGrpSpPr>
        <p:grpSpPr>
          <a:xfrm>
            <a:off x="682777" y="3141389"/>
            <a:ext cx="5479455" cy="1642599"/>
            <a:chOff x="682777" y="3141389"/>
            <a:chExt cx="5479455" cy="1642599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1192D04-C209-2D4F-802B-526A5B421649}"/>
                </a:ext>
              </a:extLst>
            </p:cNvPr>
            <p:cNvCxnSpPr>
              <a:cxnSpLocks/>
            </p:cNvCxnSpPr>
            <p:nvPr/>
          </p:nvCxnSpPr>
          <p:spPr>
            <a:xfrm>
              <a:off x="2981767" y="3381589"/>
              <a:ext cx="246206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D54A095-38C0-6141-B8B9-F9605BB9B0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85907" y="3381589"/>
              <a:ext cx="0" cy="21728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85FE817-5BF2-1442-9EB8-AEABE161853B}"/>
                </a:ext>
              </a:extLst>
            </p:cNvPr>
            <p:cNvCxnSpPr>
              <a:cxnSpLocks/>
            </p:cNvCxnSpPr>
            <p:nvPr/>
          </p:nvCxnSpPr>
          <p:spPr>
            <a:xfrm>
              <a:off x="3946173" y="4089470"/>
              <a:ext cx="0" cy="27971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342B9FE-C375-C545-AB3A-939F8185691E}"/>
                </a:ext>
              </a:extLst>
            </p:cNvPr>
            <p:cNvSpPr/>
            <p:nvPr/>
          </p:nvSpPr>
          <p:spPr>
            <a:xfrm>
              <a:off x="3801656" y="4309067"/>
              <a:ext cx="267330" cy="474921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F6C883F-AD72-2F48-B7AC-C608DC2521AF}"/>
                </a:ext>
              </a:extLst>
            </p:cNvPr>
            <p:cNvCxnSpPr>
              <a:cxnSpLocks/>
            </p:cNvCxnSpPr>
            <p:nvPr/>
          </p:nvCxnSpPr>
          <p:spPr>
            <a:xfrm>
              <a:off x="4725247" y="4082155"/>
              <a:ext cx="19041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E0239EA-2AC1-5E45-B1CD-F7F5806C1C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08848" y="3721970"/>
              <a:ext cx="0" cy="36750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7C0BF5-F4D0-9F48-8464-E02F7695B3F6}"/>
                </a:ext>
              </a:extLst>
            </p:cNvPr>
            <p:cNvCxnSpPr>
              <a:cxnSpLocks/>
            </p:cNvCxnSpPr>
            <p:nvPr/>
          </p:nvCxnSpPr>
          <p:spPr>
            <a:xfrm>
              <a:off x="4894218" y="3598874"/>
              <a:ext cx="383377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AABB42F-7FEE-C342-B384-68719E7B95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69782" y="3723695"/>
              <a:ext cx="0" cy="36750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564E763-976B-344B-A33A-2A85B977433A}"/>
                </a:ext>
              </a:extLst>
            </p:cNvPr>
            <p:cNvCxnSpPr>
              <a:cxnSpLocks/>
            </p:cNvCxnSpPr>
            <p:nvPr/>
          </p:nvCxnSpPr>
          <p:spPr>
            <a:xfrm>
              <a:off x="4893720" y="3723695"/>
              <a:ext cx="383377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5E35EBB-0EED-524B-9A08-A1B55DA972C5}"/>
                </a:ext>
              </a:extLst>
            </p:cNvPr>
            <p:cNvCxnSpPr>
              <a:cxnSpLocks/>
            </p:cNvCxnSpPr>
            <p:nvPr/>
          </p:nvCxnSpPr>
          <p:spPr>
            <a:xfrm>
              <a:off x="5253409" y="4089470"/>
              <a:ext cx="19041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7BFB54-58A8-E14E-B616-19BF8FBAAA97}"/>
                </a:ext>
              </a:extLst>
            </p:cNvPr>
            <p:cNvCxnSpPr>
              <a:cxnSpLocks/>
            </p:cNvCxnSpPr>
            <p:nvPr/>
          </p:nvCxnSpPr>
          <p:spPr>
            <a:xfrm>
              <a:off x="3935321" y="4095212"/>
              <a:ext cx="885135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0414EF5-FF1B-B74D-89AF-7B7850F3887D}"/>
                </a:ext>
              </a:extLst>
            </p:cNvPr>
            <p:cNvCxnSpPr>
              <a:cxnSpLocks/>
            </p:cNvCxnSpPr>
            <p:nvPr/>
          </p:nvCxnSpPr>
          <p:spPr>
            <a:xfrm>
              <a:off x="5277097" y="4078736"/>
              <a:ext cx="885135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0454C0E-6B30-6044-AB2B-3DB123AF99EB}"/>
                </a:ext>
              </a:extLst>
            </p:cNvPr>
            <p:cNvSpPr/>
            <p:nvPr/>
          </p:nvSpPr>
          <p:spPr>
            <a:xfrm>
              <a:off x="3801655" y="4664782"/>
              <a:ext cx="267329" cy="118413"/>
            </a:xfrm>
            <a:prstGeom prst="rect">
              <a:avLst/>
            </a:prstGeom>
            <a:solidFill>
              <a:srgbClr val="8DBAE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87426D71-1F37-6C46-B8D4-D635D22A5475}"/>
                </a:ext>
              </a:extLst>
            </p:cNvPr>
            <p:cNvSpPr/>
            <p:nvPr/>
          </p:nvSpPr>
          <p:spPr>
            <a:xfrm>
              <a:off x="682777" y="3141389"/>
              <a:ext cx="2299476" cy="400110"/>
            </a:xfrm>
            <a:prstGeom prst="rect">
              <a:avLst/>
            </a:prstGeom>
            <a:ln w="38100"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latin typeface="Cambria" panose="02040503050406030204" pitchFamily="18" charset="0"/>
                  <a:cs typeface="Arial" panose="020B0604020202020204" pitchFamily="34" charset="0"/>
                </a:rPr>
                <a:t>Destination row B</a:t>
              </a:r>
            </a:p>
          </p:txBody>
        </p:sp>
      </p:grpSp>
      <p:sp>
        <p:nvSpPr>
          <p:cNvPr id="120" name="Slide Number Placeholder 2">
            <a:extLst>
              <a:ext uri="{FF2B5EF4-FFF2-40B4-BE49-F238E27FC236}">
                <a16:creationId xmlns:a16="http://schemas.microsoft.com/office/drawing/2014/main" id="{EA220FE2-7405-094D-BAD4-95E9E045161E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13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B99DFFA-E2F2-9E46-82E9-04A5C36DFB59}"/>
              </a:ext>
            </a:extLst>
          </p:cNvPr>
          <p:cNvSpPr/>
          <p:nvPr/>
        </p:nvSpPr>
        <p:spPr>
          <a:xfrm>
            <a:off x="6468680" y="2886260"/>
            <a:ext cx="2566758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dirty="0">
                <a:latin typeface="Cambria" panose="02040503050406030204" pitchFamily="18" charset="0"/>
              </a:rPr>
              <a:t>1. ACT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EF5902A-B2CE-9E44-B26B-2D59D50B3B31}"/>
              </a:ext>
            </a:extLst>
          </p:cNvPr>
          <p:cNvSpPr/>
          <p:nvPr/>
        </p:nvSpPr>
        <p:spPr>
          <a:xfrm>
            <a:off x="6468680" y="3625081"/>
            <a:ext cx="2566758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dirty="0">
                <a:latin typeface="Cambria" panose="02040503050406030204" pitchFamily="18" charset="0"/>
              </a:rPr>
              <a:t>2. ACT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E47E98-9631-3749-8122-113967C7C089}"/>
              </a:ext>
            </a:extLst>
          </p:cNvPr>
          <p:cNvSpPr/>
          <p:nvPr/>
        </p:nvSpPr>
        <p:spPr>
          <a:xfrm>
            <a:off x="6468680" y="4349494"/>
            <a:ext cx="2566758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dirty="0">
                <a:latin typeface="Cambria" panose="02040503050406030204" pitchFamily="18" charset="0"/>
              </a:rPr>
              <a:t>3. PRE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44ED25C-8182-754D-9EFC-E7C731001B21}"/>
              </a:ext>
            </a:extLst>
          </p:cNvPr>
          <p:cNvSpPr/>
          <p:nvPr/>
        </p:nvSpPr>
        <p:spPr>
          <a:xfrm>
            <a:off x="6417870" y="2184698"/>
            <a:ext cx="26629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Row copy</a:t>
            </a:r>
          </a:p>
          <a:p>
            <a:pPr algn="ctr"/>
            <a:r>
              <a:rPr lang="en-US" b="1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command sequence</a:t>
            </a:r>
            <a:r>
              <a:rPr lang="en-US" b="1" baseline="30000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</a:t>
            </a:r>
            <a:endParaRPr lang="en-US" b="1" dirty="0">
              <a:solidFill>
                <a:srgbClr val="C02900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DC4AFF4-2838-8F42-9248-89ECDBF2268E}"/>
              </a:ext>
            </a:extLst>
          </p:cNvPr>
          <p:cNvSpPr/>
          <p:nvPr/>
        </p:nvSpPr>
        <p:spPr>
          <a:xfrm>
            <a:off x="1515857" y="6652923"/>
            <a:ext cx="744497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aseline="300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2 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V. Seshadri et al., “</a:t>
            </a:r>
            <a:r>
              <a:rPr lang="en-US" sz="1050" i="1" dirty="0" err="1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RowClone</a:t>
            </a:r>
            <a:r>
              <a:rPr lang="en-US" sz="1050" i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: Fast and Energy-Efficient In-DRAM Bulk Data Copy and Initialization"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, MICRO, 2013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451D80D-A9AF-6A4B-8163-7BED20770456}"/>
              </a:ext>
            </a:extLst>
          </p:cNvPr>
          <p:cNvSpPr/>
          <p:nvPr/>
        </p:nvSpPr>
        <p:spPr>
          <a:xfrm>
            <a:off x="6184351" y="1695578"/>
            <a:ext cx="9605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bitline</a:t>
            </a:r>
          </a:p>
        </p:txBody>
      </p:sp>
    </p:spTree>
    <p:extLst>
      <p:ext uri="{BB962C8B-B14F-4D97-AF65-F5344CB8AC3E}">
        <p14:creationId xmlns:p14="http://schemas.microsoft.com/office/powerpoint/2010/main" val="92616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6" grpId="0" animBg="1"/>
      <p:bldP spid="47" grpId="0" animBg="1"/>
      <p:bldP spid="48" grpId="0" animBg="1"/>
      <p:bldP spid="3" grpId="0"/>
      <p:bldP spid="57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0414EF5-FF1B-B74D-89AF-7B7850F3887D}"/>
              </a:ext>
            </a:extLst>
          </p:cNvPr>
          <p:cNvCxnSpPr>
            <a:cxnSpLocks/>
          </p:cNvCxnSpPr>
          <p:nvPr/>
        </p:nvCxnSpPr>
        <p:spPr>
          <a:xfrm>
            <a:off x="5277097" y="4078736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91591A7-DEF4-4541-8360-9CC9333F437D}"/>
              </a:ext>
            </a:extLst>
          </p:cNvPr>
          <p:cNvCxnSpPr>
            <a:cxnSpLocks/>
          </p:cNvCxnSpPr>
          <p:nvPr/>
        </p:nvCxnSpPr>
        <p:spPr>
          <a:xfrm>
            <a:off x="5277100" y="1805239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DC22F43-BE98-FC42-B87F-90B58953A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In-DRAM Row Copy: </a:t>
            </a:r>
            <a:r>
              <a:rPr lang="en-US" dirty="0" err="1">
                <a:latin typeface="Cambria" panose="02040503050406030204" pitchFamily="18" charset="0"/>
              </a:rPr>
              <a:t>RowClone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14BBDE-3984-3648-9EC2-78FEBEE93B7C}"/>
              </a:ext>
            </a:extLst>
          </p:cNvPr>
          <p:cNvCxnSpPr>
            <a:cxnSpLocks/>
          </p:cNvCxnSpPr>
          <p:nvPr/>
        </p:nvCxnSpPr>
        <p:spPr>
          <a:xfrm>
            <a:off x="6165761" y="1448473"/>
            <a:ext cx="0" cy="425469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52EFD4D5-3921-7948-B8BD-45B3EDD31004}"/>
              </a:ext>
            </a:extLst>
          </p:cNvPr>
          <p:cNvSpPr/>
          <p:nvPr/>
        </p:nvSpPr>
        <p:spPr>
          <a:xfrm>
            <a:off x="6184351" y="1695578"/>
            <a:ext cx="9605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bitline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BC31BA0-09AC-6C4D-93CE-6127F082058B}"/>
              </a:ext>
            </a:extLst>
          </p:cNvPr>
          <p:cNvCxnSpPr>
            <a:cxnSpLocks/>
          </p:cNvCxnSpPr>
          <p:nvPr/>
        </p:nvCxnSpPr>
        <p:spPr>
          <a:xfrm>
            <a:off x="2981767" y="1108092"/>
            <a:ext cx="2462063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37E4A0B-9681-354D-9547-0A63C725FA93}"/>
              </a:ext>
            </a:extLst>
          </p:cNvPr>
          <p:cNvCxnSpPr>
            <a:cxnSpLocks/>
          </p:cNvCxnSpPr>
          <p:nvPr/>
        </p:nvCxnSpPr>
        <p:spPr>
          <a:xfrm flipV="1">
            <a:off x="5085910" y="1108092"/>
            <a:ext cx="0" cy="21728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B5C22A0-DDB4-0C45-99CB-638DC7AA6E48}"/>
              </a:ext>
            </a:extLst>
          </p:cNvPr>
          <p:cNvCxnSpPr>
            <a:cxnSpLocks/>
          </p:cNvCxnSpPr>
          <p:nvPr/>
        </p:nvCxnSpPr>
        <p:spPr>
          <a:xfrm>
            <a:off x="3946176" y="1815973"/>
            <a:ext cx="0" cy="27971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D502A44-101B-974B-BE3C-5D866C53747D}"/>
              </a:ext>
            </a:extLst>
          </p:cNvPr>
          <p:cNvSpPr/>
          <p:nvPr/>
        </p:nvSpPr>
        <p:spPr>
          <a:xfrm>
            <a:off x="3801659" y="2035570"/>
            <a:ext cx="267330" cy="474921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2A755B-6E52-644A-9CAD-E0D638A083F1}"/>
              </a:ext>
            </a:extLst>
          </p:cNvPr>
          <p:cNvCxnSpPr>
            <a:cxnSpLocks/>
          </p:cNvCxnSpPr>
          <p:nvPr/>
        </p:nvCxnSpPr>
        <p:spPr>
          <a:xfrm>
            <a:off x="4725250" y="1808658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B8E0387-E27A-AB46-BBF5-7947AF22886B}"/>
              </a:ext>
            </a:extLst>
          </p:cNvPr>
          <p:cNvCxnSpPr>
            <a:cxnSpLocks/>
          </p:cNvCxnSpPr>
          <p:nvPr/>
        </p:nvCxnSpPr>
        <p:spPr>
          <a:xfrm flipV="1">
            <a:off x="4908851" y="1448473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F31045F-4162-C548-96B8-FFE6074F1770}"/>
              </a:ext>
            </a:extLst>
          </p:cNvPr>
          <p:cNvCxnSpPr>
            <a:cxnSpLocks/>
          </p:cNvCxnSpPr>
          <p:nvPr/>
        </p:nvCxnSpPr>
        <p:spPr>
          <a:xfrm>
            <a:off x="4894221" y="1325377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A4FC1B-F6A1-5C4C-A3EB-68C07B283E6E}"/>
              </a:ext>
            </a:extLst>
          </p:cNvPr>
          <p:cNvCxnSpPr>
            <a:cxnSpLocks/>
          </p:cNvCxnSpPr>
          <p:nvPr/>
        </p:nvCxnSpPr>
        <p:spPr>
          <a:xfrm flipV="1">
            <a:off x="5269785" y="1450198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3CB8D38-57BE-1048-A987-A08CC89188B6}"/>
              </a:ext>
            </a:extLst>
          </p:cNvPr>
          <p:cNvCxnSpPr>
            <a:cxnSpLocks/>
          </p:cNvCxnSpPr>
          <p:nvPr/>
        </p:nvCxnSpPr>
        <p:spPr>
          <a:xfrm>
            <a:off x="4893723" y="1450198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E770C4-2684-7B4B-878F-5B7333D2BD0A}"/>
              </a:ext>
            </a:extLst>
          </p:cNvPr>
          <p:cNvCxnSpPr>
            <a:cxnSpLocks/>
          </p:cNvCxnSpPr>
          <p:nvPr/>
        </p:nvCxnSpPr>
        <p:spPr>
          <a:xfrm>
            <a:off x="5253412" y="1815973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881EA56-E458-EE43-8018-C8864E19EFBE}"/>
              </a:ext>
            </a:extLst>
          </p:cNvPr>
          <p:cNvCxnSpPr>
            <a:cxnSpLocks/>
          </p:cNvCxnSpPr>
          <p:nvPr/>
        </p:nvCxnSpPr>
        <p:spPr>
          <a:xfrm>
            <a:off x="3935324" y="1821715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768F2955-9436-434F-8417-6668EA56F2FF}"/>
              </a:ext>
            </a:extLst>
          </p:cNvPr>
          <p:cNvSpPr/>
          <p:nvPr/>
        </p:nvSpPr>
        <p:spPr>
          <a:xfrm>
            <a:off x="3801658" y="2165414"/>
            <a:ext cx="267329" cy="344285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E0F68EC-E47D-DE45-98CF-9FCA25635C82}"/>
              </a:ext>
            </a:extLst>
          </p:cNvPr>
          <p:cNvSpPr/>
          <p:nvPr/>
        </p:nvSpPr>
        <p:spPr>
          <a:xfrm>
            <a:off x="5984853" y="5703166"/>
            <a:ext cx="386041" cy="400099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4034907-5898-0D47-90A2-C90A2FBC1984}"/>
              </a:ext>
            </a:extLst>
          </p:cNvPr>
          <p:cNvCxnSpPr>
            <a:cxnSpLocks/>
          </p:cNvCxnSpPr>
          <p:nvPr/>
        </p:nvCxnSpPr>
        <p:spPr>
          <a:xfrm>
            <a:off x="2973529" y="5903215"/>
            <a:ext cx="3019766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CB6D1E7-918D-7840-9B75-B24FF6A60B24}"/>
              </a:ext>
            </a:extLst>
          </p:cNvPr>
          <p:cNvSpPr/>
          <p:nvPr/>
        </p:nvSpPr>
        <p:spPr>
          <a:xfrm>
            <a:off x="5719665" y="1053376"/>
            <a:ext cx="1294106" cy="461665"/>
          </a:xfrm>
          <a:prstGeom prst="rect">
            <a:avLst/>
          </a:prstGeom>
          <a:noFill/>
          <a:ln w="12700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  <a:cs typeface="Arial" panose="020B0604020202020204" pitchFamily="34" charset="0"/>
              </a:rPr>
              <a:t>½ V</a:t>
            </a:r>
            <a:r>
              <a:rPr lang="en-US" sz="2400" b="1" baseline="-25000" dirty="0">
                <a:latin typeface="Cambria" panose="02040503050406030204" pitchFamily="18" charset="0"/>
                <a:cs typeface="Arial" panose="020B0604020202020204" pitchFamily="34" charset="0"/>
              </a:rPr>
              <a:t>DD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1192D04-C209-2D4F-802B-526A5B421649}"/>
              </a:ext>
            </a:extLst>
          </p:cNvPr>
          <p:cNvCxnSpPr>
            <a:cxnSpLocks/>
          </p:cNvCxnSpPr>
          <p:nvPr/>
        </p:nvCxnSpPr>
        <p:spPr>
          <a:xfrm>
            <a:off x="2981767" y="3381589"/>
            <a:ext cx="246206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D54A095-38C0-6141-B8B9-F9605BB9B046}"/>
              </a:ext>
            </a:extLst>
          </p:cNvPr>
          <p:cNvCxnSpPr>
            <a:cxnSpLocks/>
          </p:cNvCxnSpPr>
          <p:nvPr/>
        </p:nvCxnSpPr>
        <p:spPr>
          <a:xfrm flipV="1">
            <a:off x="5085907" y="3381589"/>
            <a:ext cx="0" cy="21728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85FE817-5BF2-1442-9EB8-AEABE161853B}"/>
              </a:ext>
            </a:extLst>
          </p:cNvPr>
          <p:cNvCxnSpPr>
            <a:cxnSpLocks/>
          </p:cNvCxnSpPr>
          <p:nvPr/>
        </p:nvCxnSpPr>
        <p:spPr>
          <a:xfrm>
            <a:off x="3946173" y="4089470"/>
            <a:ext cx="0" cy="27971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E342B9FE-C375-C545-AB3A-939F8185691E}"/>
              </a:ext>
            </a:extLst>
          </p:cNvPr>
          <p:cNvSpPr/>
          <p:nvPr/>
        </p:nvSpPr>
        <p:spPr>
          <a:xfrm>
            <a:off x="3801656" y="4309067"/>
            <a:ext cx="267330" cy="474921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F6C883F-AD72-2F48-B7AC-C608DC2521AF}"/>
              </a:ext>
            </a:extLst>
          </p:cNvPr>
          <p:cNvCxnSpPr>
            <a:cxnSpLocks/>
          </p:cNvCxnSpPr>
          <p:nvPr/>
        </p:nvCxnSpPr>
        <p:spPr>
          <a:xfrm>
            <a:off x="4725247" y="4082155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E0239EA-2AC1-5E45-B1CD-F7F5806C1C6D}"/>
              </a:ext>
            </a:extLst>
          </p:cNvPr>
          <p:cNvCxnSpPr>
            <a:cxnSpLocks/>
          </p:cNvCxnSpPr>
          <p:nvPr/>
        </p:nvCxnSpPr>
        <p:spPr>
          <a:xfrm flipV="1">
            <a:off x="4908848" y="3721970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57C0BF5-F4D0-9F48-8464-E02F7695B3F6}"/>
              </a:ext>
            </a:extLst>
          </p:cNvPr>
          <p:cNvCxnSpPr>
            <a:cxnSpLocks/>
          </p:cNvCxnSpPr>
          <p:nvPr/>
        </p:nvCxnSpPr>
        <p:spPr>
          <a:xfrm>
            <a:off x="4894218" y="3598874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AABB42F-7FEE-C342-B384-68719E7B9527}"/>
              </a:ext>
            </a:extLst>
          </p:cNvPr>
          <p:cNvCxnSpPr>
            <a:cxnSpLocks/>
          </p:cNvCxnSpPr>
          <p:nvPr/>
        </p:nvCxnSpPr>
        <p:spPr>
          <a:xfrm flipV="1">
            <a:off x="5269782" y="3723695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564E763-976B-344B-A33A-2A85B977433A}"/>
              </a:ext>
            </a:extLst>
          </p:cNvPr>
          <p:cNvCxnSpPr>
            <a:cxnSpLocks/>
          </p:cNvCxnSpPr>
          <p:nvPr/>
        </p:nvCxnSpPr>
        <p:spPr>
          <a:xfrm>
            <a:off x="4893720" y="3723695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5E35EBB-0EED-524B-9A08-A1B55DA972C5}"/>
              </a:ext>
            </a:extLst>
          </p:cNvPr>
          <p:cNvCxnSpPr>
            <a:cxnSpLocks/>
          </p:cNvCxnSpPr>
          <p:nvPr/>
        </p:nvCxnSpPr>
        <p:spPr>
          <a:xfrm>
            <a:off x="5253409" y="4089470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F7BFB54-58A8-E14E-B616-19BF8FBAAA97}"/>
              </a:ext>
            </a:extLst>
          </p:cNvPr>
          <p:cNvCxnSpPr>
            <a:cxnSpLocks/>
          </p:cNvCxnSpPr>
          <p:nvPr/>
        </p:nvCxnSpPr>
        <p:spPr>
          <a:xfrm>
            <a:off x="3935321" y="4095212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10454C0E-6B30-6044-AB2B-3DB123AF99EB}"/>
              </a:ext>
            </a:extLst>
          </p:cNvPr>
          <p:cNvSpPr/>
          <p:nvPr/>
        </p:nvSpPr>
        <p:spPr>
          <a:xfrm>
            <a:off x="3801655" y="4664782"/>
            <a:ext cx="267329" cy="118413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7A69E53-DBF2-8944-9AA2-17E5808065F7}"/>
              </a:ext>
            </a:extLst>
          </p:cNvPr>
          <p:cNvSpPr/>
          <p:nvPr/>
        </p:nvSpPr>
        <p:spPr>
          <a:xfrm>
            <a:off x="-371075" y="1308142"/>
            <a:ext cx="39117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1. ACTIVATE source row A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1F2846A2-A6D0-9C4F-8C53-1BA6952753CD}"/>
              </a:ext>
            </a:extLst>
          </p:cNvPr>
          <p:cNvSpPr/>
          <p:nvPr/>
        </p:nvSpPr>
        <p:spPr>
          <a:xfrm>
            <a:off x="5804763" y="952095"/>
            <a:ext cx="39117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Bitline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pulled </a:t>
            </a:r>
          </a:p>
          <a:p>
            <a:pPr algn="ctr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to value of row A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3E0F7BF0-1F4E-3C42-B73F-D1E55C54BEAA}"/>
              </a:ext>
            </a:extLst>
          </p:cNvPr>
          <p:cNvSpPr/>
          <p:nvPr/>
        </p:nvSpPr>
        <p:spPr>
          <a:xfrm>
            <a:off x="6001842" y="1050870"/>
            <a:ext cx="1294106" cy="461665"/>
          </a:xfrm>
          <a:prstGeom prst="rect">
            <a:avLst/>
          </a:prstGeom>
          <a:noFill/>
          <a:ln w="12700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V</a:t>
            </a:r>
            <a:r>
              <a:rPr lang="en-US" sz="2400" b="1" baseline="-25000" dirty="0">
                <a:solidFill>
                  <a:schemeClr val="accent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DD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3149956-8E39-C74C-926F-F1577F9F47E8}"/>
              </a:ext>
            </a:extLst>
          </p:cNvPr>
          <p:cNvSpPr/>
          <p:nvPr/>
        </p:nvSpPr>
        <p:spPr>
          <a:xfrm>
            <a:off x="3801655" y="2034784"/>
            <a:ext cx="267329" cy="480658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55CDF3F-E40C-8F4C-9F26-3E4577658F54}"/>
              </a:ext>
            </a:extLst>
          </p:cNvPr>
          <p:cNvSpPr/>
          <p:nvPr/>
        </p:nvSpPr>
        <p:spPr>
          <a:xfrm>
            <a:off x="-110140" y="3635462"/>
            <a:ext cx="39117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2. ACTIVATE destination row B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2E64E4C6-4505-4C49-8097-7FA7946238D7}"/>
              </a:ext>
            </a:extLst>
          </p:cNvPr>
          <p:cNvSpPr/>
          <p:nvPr/>
        </p:nvSpPr>
        <p:spPr>
          <a:xfrm>
            <a:off x="0" y="4935159"/>
            <a:ext cx="42332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Charge level of source row A copied to destination row B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8B9365B9-45C4-8E40-B6DC-E4CE7FC7B828}"/>
              </a:ext>
            </a:extLst>
          </p:cNvPr>
          <p:cNvSpPr/>
          <p:nvPr/>
        </p:nvSpPr>
        <p:spPr>
          <a:xfrm>
            <a:off x="3801655" y="4306198"/>
            <a:ext cx="267329" cy="480658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120" name="Slide Number Placeholder 2">
            <a:extLst>
              <a:ext uri="{FF2B5EF4-FFF2-40B4-BE49-F238E27FC236}">
                <a16:creationId xmlns:a16="http://schemas.microsoft.com/office/drawing/2014/main" id="{EA220FE2-7405-094D-BAD4-95E9E045161E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14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567B780-9B0E-384C-AF78-72DF7163A1E7}"/>
              </a:ext>
            </a:extLst>
          </p:cNvPr>
          <p:cNvSpPr/>
          <p:nvPr/>
        </p:nvSpPr>
        <p:spPr>
          <a:xfrm>
            <a:off x="5910078" y="950164"/>
            <a:ext cx="39117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3. PRECHARGE bitline </a:t>
            </a:r>
          </a:p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for next access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5677F12-1F26-8345-B812-51475EBCD622}"/>
              </a:ext>
            </a:extLst>
          </p:cNvPr>
          <p:cNvSpPr/>
          <p:nvPr/>
        </p:nvSpPr>
        <p:spPr>
          <a:xfrm>
            <a:off x="5718889" y="1038940"/>
            <a:ext cx="1294106" cy="461665"/>
          </a:xfrm>
          <a:prstGeom prst="rect">
            <a:avLst/>
          </a:prstGeom>
          <a:noFill/>
          <a:ln w="12700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  <a:cs typeface="Arial" panose="020B0604020202020204" pitchFamily="34" charset="0"/>
              </a:rPr>
              <a:t>½ V</a:t>
            </a:r>
            <a:r>
              <a:rPr lang="en-US" sz="2400" b="1" baseline="-25000" dirty="0">
                <a:latin typeface="Cambria" panose="02040503050406030204" pitchFamily="18" charset="0"/>
                <a:cs typeface="Arial" panose="020B0604020202020204" pitchFamily="34" charset="0"/>
              </a:rPr>
              <a:t>DD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B327EF2-7F52-9F4C-851C-0C5D179800F0}"/>
              </a:ext>
            </a:extLst>
          </p:cNvPr>
          <p:cNvSpPr/>
          <p:nvPr/>
        </p:nvSpPr>
        <p:spPr>
          <a:xfrm>
            <a:off x="1515857" y="6652923"/>
            <a:ext cx="744497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aseline="300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2 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V. Seshadri et al., “</a:t>
            </a:r>
            <a:r>
              <a:rPr lang="en-US" sz="1050" i="1" dirty="0" err="1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RowClone</a:t>
            </a:r>
            <a:r>
              <a:rPr lang="en-US" sz="1050" i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: Fast and Energy-Efficient In-DRAM Bulk Data Copy and Initialization"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, MICRO, 2013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03F2267-F552-D841-90A7-3BE84E59FFB5}"/>
              </a:ext>
            </a:extLst>
          </p:cNvPr>
          <p:cNvSpPr/>
          <p:nvPr/>
        </p:nvSpPr>
        <p:spPr>
          <a:xfrm>
            <a:off x="6420631" y="2172482"/>
            <a:ext cx="2662891" cy="273296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72B2B3C-7B4C-F146-A81D-4D065598843E}"/>
              </a:ext>
            </a:extLst>
          </p:cNvPr>
          <p:cNvSpPr/>
          <p:nvPr/>
        </p:nvSpPr>
        <p:spPr>
          <a:xfrm>
            <a:off x="6468680" y="2886260"/>
            <a:ext cx="2566758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dirty="0">
                <a:latin typeface="Cambria" panose="02040503050406030204" pitchFamily="18" charset="0"/>
              </a:rPr>
              <a:t>1. ACT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BC7C09C-F1D1-2D4E-BACE-23043E35CDBD}"/>
              </a:ext>
            </a:extLst>
          </p:cNvPr>
          <p:cNvSpPr/>
          <p:nvPr/>
        </p:nvSpPr>
        <p:spPr>
          <a:xfrm>
            <a:off x="6468680" y="3625081"/>
            <a:ext cx="2566758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dirty="0">
                <a:latin typeface="Cambria" panose="02040503050406030204" pitchFamily="18" charset="0"/>
              </a:rPr>
              <a:t>2. ACT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9E14CE3-033D-F64A-8D40-55B2D94D280A}"/>
              </a:ext>
            </a:extLst>
          </p:cNvPr>
          <p:cNvSpPr/>
          <p:nvPr/>
        </p:nvSpPr>
        <p:spPr>
          <a:xfrm>
            <a:off x="6468680" y="4349494"/>
            <a:ext cx="2566758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dirty="0">
                <a:latin typeface="Cambria" panose="02040503050406030204" pitchFamily="18" charset="0"/>
              </a:rPr>
              <a:t>3. PRE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EADDEAF-7566-DC4F-9274-EA94959D0EEE}"/>
              </a:ext>
            </a:extLst>
          </p:cNvPr>
          <p:cNvSpPr/>
          <p:nvPr/>
        </p:nvSpPr>
        <p:spPr>
          <a:xfrm>
            <a:off x="6417870" y="2184698"/>
            <a:ext cx="26629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Row copy</a:t>
            </a:r>
          </a:p>
          <a:p>
            <a:pPr algn="ctr"/>
            <a:r>
              <a:rPr lang="en-US" b="1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command sequence</a:t>
            </a:r>
            <a:r>
              <a:rPr lang="en-US" b="1" baseline="30000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</a:t>
            </a:r>
            <a:endParaRPr lang="en-US" b="1" dirty="0">
              <a:solidFill>
                <a:srgbClr val="C02900"/>
              </a:solidFill>
            </a:endParaRPr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5BDB2DFE-1C8F-C446-A5DF-72A00B9364C7}"/>
              </a:ext>
            </a:extLst>
          </p:cNvPr>
          <p:cNvSpPr/>
          <p:nvPr/>
        </p:nvSpPr>
        <p:spPr>
          <a:xfrm rot="20920044">
            <a:off x="4252129" y="4395691"/>
            <a:ext cx="1714268" cy="1372738"/>
          </a:xfrm>
          <a:custGeom>
            <a:avLst/>
            <a:gdLst>
              <a:gd name="connsiteX0" fmla="*/ 1432560 w 1525172"/>
              <a:gd name="connsiteY0" fmla="*/ 922020 h 922020"/>
              <a:gd name="connsiteX1" fmla="*/ 1371600 w 1525172"/>
              <a:gd name="connsiteY1" fmla="*/ 365760 h 922020"/>
              <a:gd name="connsiteX2" fmla="*/ 0 w 1525172"/>
              <a:gd name="connsiteY2" fmla="*/ 0 h 92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5172" h="922020">
                <a:moveTo>
                  <a:pt x="1432560" y="922020"/>
                </a:moveTo>
                <a:cubicBezTo>
                  <a:pt x="1521460" y="720725"/>
                  <a:pt x="1610360" y="519430"/>
                  <a:pt x="1371600" y="365760"/>
                </a:cubicBezTo>
                <a:cubicBezTo>
                  <a:pt x="1132840" y="212090"/>
                  <a:pt x="241300" y="49530"/>
                  <a:pt x="0" y="0"/>
                </a:cubicBezTo>
              </a:path>
            </a:pathLst>
          </a:custGeom>
          <a:noFill/>
          <a:ln w="38100">
            <a:solidFill>
              <a:schemeClr val="accent5"/>
            </a:solidFill>
            <a:prstDash val="sysDot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2E9D7A3-DAEB-514D-BB48-777F8C7797A2}"/>
              </a:ext>
            </a:extLst>
          </p:cNvPr>
          <p:cNvSpPr/>
          <p:nvPr/>
        </p:nvSpPr>
        <p:spPr>
          <a:xfrm>
            <a:off x="5238346" y="6070667"/>
            <a:ext cx="1956241" cy="707886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sense </a:t>
            </a:r>
          </a:p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amplifier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5083098-24D2-754F-912C-C08C92CF40A1}"/>
              </a:ext>
            </a:extLst>
          </p:cNvPr>
          <p:cNvSpPr/>
          <p:nvPr/>
        </p:nvSpPr>
        <p:spPr>
          <a:xfrm>
            <a:off x="2940778" y="5903215"/>
            <a:ext cx="981359" cy="400110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enable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4B9AF36-FBC1-D049-8C5B-5587AE9EC99D}"/>
              </a:ext>
            </a:extLst>
          </p:cNvPr>
          <p:cNvSpPr/>
          <p:nvPr/>
        </p:nvSpPr>
        <p:spPr>
          <a:xfrm>
            <a:off x="1213895" y="853321"/>
            <a:ext cx="1726883" cy="400110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Source row A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46019DA-36B4-C148-A82C-652EF8D8DBC0}"/>
              </a:ext>
            </a:extLst>
          </p:cNvPr>
          <p:cNvSpPr/>
          <p:nvPr/>
        </p:nvSpPr>
        <p:spPr>
          <a:xfrm>
            <a:off x="682777" y="3141389"/>
            <a:ext cx="2299476" cy="400110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Destination row B</a:t>
            </a:r>
          </a:p>
        </p:txBody>
      </p:sp>
      <p:sp>
        <p:nvSpPr>
          <p:cNvPr id="63" name="Freeform 62">
            <a:extLst>
              <a:ext uri="{FF2B5EF4-FFF2-40B4-BE49-F238E27FC236}">
                <a16:creationId xmlns:a16="http://schemas.microsoft.com/office/drawing/2014/main" id="{0997E437-E1C3-E844-803A-4511F1FDDA7B}"/>
              </a:ext>
            </a:extLst>
          </p:cNvPr>
          <p:cNvSpPr/>
          <p:nvPr/>
        </p:nvSpPr>
        <p:spPr>
          <a:xfrm rot="7402153" flipH="1">
            <a:off x="4369853" y="2524634"/>
            <a:ext cx="1537490" cy="3079898"/>
          </a:xfrm>
          <a:custGeom>
            <a:avLst/>
            <a:gdLst>
              <a:gd name="connsiteX0" fmla="*/ 1432560 w 1525172"/>
              <a:gd name="connsiteY0" fmla="*/ 922020 h 922020"/>
              <a:gd name="connsiteX1" fmla="*/ 1371600 w 1525172"/>
              <a:gd name="connsiteY1" fmla="*/ 365760 h 922020"/>
              <a:gd name="connsiteX2" fmla="*/ 0 w 1525172"/>
              <a:gd name="connsiteY2" fmla="*/ 0 h 92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5172" h="922020">
                <a:moveTo>
                  <a:pt x="1432560" y="922020"/>
                </a:moveTo>
                <a:cubicBezTo>
                  <a:pt x="1521460" y="720725"/>
                  <a:pt x="1610360" y="519430"/>
                  <a:pt x="1371600" y="365760"/>
                </a:cubicBezTo>
                <a:cubicBezTo>
                  <a:pt x="1132840" y="212090"/>
                  <a:pt x="241300" y="49530"/>
                  <a:pt x="0" y="0"/>
                </a:cubicBezTo>
              </a:path>
            </a:pathLst>
          </a:custGeom>
          <a:noFill/>
          <a:ln w="38100">
            <a:solidFill>
              <a:schemeClr val="accent5"/>
            </a:solidFill>
            <a:prstDash val="sysDot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D782F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0CECE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D782F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0CECE"/>
                                      </p:to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7C31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DE88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08" grpId="0"/>
      <p:bldP spid="108" grpId="1"/>
      <p:bldP spid="109" grpId="0"/>
      <p:bldP spid="109" grpId="1"/>
      <p:bldP spid="110" grpId="0"/>
      <p:bldP spid="110" grpId="1"/>
      <p:bldP spid="111" grpId="0" animBg="1"/>
      <p:bldP spid="112" grpId="0"/>
      <p:bldP spid="112" grpId="1"/>
      <p:bldP spid="113" grpId="0"/>
      <p:bldP spid="113" grpId="1"/>
      <p:bldP spid="114" grpId="0" animBg="1"/>
      <p:bldP spid="50" grpId="0"/>
      <p:bldP spid="51" grpId="0"/>
      <p:bldP spid="46" grpId="0" animBg="1"/>
      <p:bldP spid="46" grpId="1" animBg="1"/>
      <p:bldP spid="63" grpId="1" animBg="1"/>
      <p:bldP spid="63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70656-D4B7-C347-8C82-8A2FDDB90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Triple-Row Activation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8BDCAF-CCB1-7B46-8CC4-8AE6D08A895B}"/>
              </a:ext>
            </a:extLst>
          </p:cNvPr>
          <p:cNvCxnSpPr>
            <a:cxnSpLocks/>
          </p:cNvCxnSpPr>
          <p:nvPr/>
        </p:nvCxnSpPr>
        <p:spPr>
          <a:xfrm>
            <a:off x="6165761" y="1448473"/>
            <a:ext cx="0" cy="425469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BDEDC56-6F1B-7644-B303-0753EA60C0C6}"/>
              </a:ext>
            </a:extLst>
          </p:cNvPr>
          <p:cNvSpPr/>
          <p:nvPr/>
        </p:nvSpPr>
        <p:spPr>
          <a:xfrm>
            <a:off x="6184351" y="1695578"/>
            <a:ext cx="9605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bitline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370630E-B6B1-5043-8989-8C51AEAEA33B}"/>
              </a:ext>
            </a:extLst>
          </p:cNvPr>
          <p:cNvSpPr/>
          <p:nvPr/>
        </p:nvSpPr>
        <p:spPr>
          <a:xfrm>
            <a:off x="5984853" y="5703166"/>
            <a:ext cx="386041" cy="400099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1EBB612-26FB-D147-B6C8-843B137591F2}"/>
              </a:ext>
            </a:extLst>
          </p:cNvPr>
          <p:cNvSpPr/>
          <p:nvPr/>
        </p:nvSpPr>
        <p:spPr>
          <a:xfrm>
            <a:off x="5238346" y="6070667"/>
            <a:ext cx="19562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sense </a:t>
            </a:r>
          </a:p>
          <a:p>
            <a:pPr algn="ctr"/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amplifier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D2472F0-B1F9-2445-AF25-2F89E30D9291}"/>
              </a:ext>
            </a:extLst>
          </p:cNvPr>
          <p:cNvCxnSpPr>
            <a:cxnSpLocks/>
          </p:cNvCxnSpPr>
          <p:nvPr/>
        </p:nvCxnSpPr>
        <p:spPr>
          <a:xfrm>
            <a:off x="2973529" y="5903215"/>
            <a:ext cx="3019766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CDF9F8C7-958E-2C47-8A22-2C84070FCF90}"/>
              </a:ext>
            </a:extLst>
          </p:cNvPr>
          <p:cNvSpPr/>
          <p:nvPr/>
        </p:nvSpPr>
        <p:spPr>
          <a:xfrm>
            <a:off x="2940778" y="5903215"/>
            <a:ext cx="9813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enable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743315F-CDCB-5B46-A993-F5D881182101}"/>
              </a:ext>
            </a:extLst>
          </p:cNvPr>
          <p:cNvSpPr/>
          <p:nvPr/>
        </p:nvSpPr>
        <p:spPr>
          <a:xfrm>
            <a:off x="5719665" y="1053376"/>
            <a:ext cx="1316462" cy="461665"/>
          </a:xfrm>
          <a:prstGeom prst="rect">
            <a:avLst/>
          </a:prstGeom>
          <a:noFill/>
          <a:ln w="12700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  <a:cs typeface="Arial" panose="020B0604020202020204" pitchFamily="34" charset="0"/>
              </a:rPr>
              <a:t>½ V</a:t>
            </a:r>
            <a:r>
              <a:rPr lang="en-US" sz="2400" b="1" baseline="-25000" dirty="0">
                <a:latin typeface="Cambria" panose="02040503050406030204" pitchFamily="18" charset="0"/>
                <a:cs typeface="Arial" panose="020B0604020202020204" pitchFamily="34" charset="0"/>
              </a:rPr>
              <a:t>DD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72E17DE-6714-0C4E-8B45-10535B519862}"/>
              </a:ext>
            </a:extLst>
          </p:cNvPr>
          <p:cNvGrpSpPr/>
          <p:nvPr/>
        </p:nvGrpSpPr>
        <p:grpSpPr>
          <a:xfrm>
            <a:off x="2605430" y="853321"/>
            <a:ext cx="3556805" cy="1657170"/>
            <a:chOff x="2605430" y="853321"/>
            <a:chExt cx="3556805" cy="165717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2F740DB-1D38-C740-8FBB-365BEF48BF01}"/>
                </a:ext>
              </a:extLst>
            </p:cNvPr>
            <p:cNvCxnSpPr>
              <a:cxnSpLocks/>
            </p:cNvCxnSpPr>
            <p:nvPr/>
          </p:nvCxnSpPr>
          <p:spPr>
            <a:xfrm>
              <a:off x="2981767" y="1108092"/>
              <a:ext cx="2462063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E0813BF-FC71-AF4A-8AED-054A4576EB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85910" y="1108092"/>
              <a:ext cx="0" cy="21728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7C4D3C9-5F70-2842-BE63-2999F228671B}"/>
                </a:ext>
              </a:extLst>
            </p:cNvPr>
            <p:cNvCxnSpPr>
              <a:cxnSpLocks/>
            </p:cNvCxnSpPr>
            <p:nvPr/>
          </p:nvCxnSpPr>
          <p:spPr>
            <a:xfrm>
              <a:off x="3946176" y="1815973"/>
              <a:ext cx="0" cy="27971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4CE2CF2-7CF6-1E40-BC40-FD8503EEE4B0}"/>
                </a:ext>
              </a:extLst>
            </p:cNvPr>
            <p:cNvSpPr/>
            <p:nvPr/>
          </p:nvSpPr>
          <p:spPr>
            <a:xfrm>
              <a:off x="3801659" y="2035570"/>
              <a:ext cx="267330" cy="474921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12F10CA-9E4E-194B-8EE9-77569FC903C5}"/>
                </a:ext>
              </a:extLst>
            </p:cNvPr>
            <p:cNvCxnSpPr>
              <a:cxnSpLocks/>
            </p:cNvCxnSpPr>
            <p:nvPr/>
          </p:nvCxnSpPr>
          <p:spPr>
            <a:xfrm>
              <a:off x="4725250" y="1808658"/>
              <a:ext cx="19041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A6C3DCA-1C2C-AB46-B8E6-3CDAA3754F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00613" y="1448473"/>
              <a:ext cx="0" cy="36750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1360C0-3973-D745-A441-2742937B2D2A}"/>
                </a:ext>
              </a:extLst>
            </p:cNvPr>
            <p:cNvCxnSpPr>
              <a:cxnSpLocks/>
            </p:cNvCxnSpPr>
            <p:nvPr/>
          </p:nvCxnSpPr>
          <p:spPr>
            <a:xfrm>
              <a:off x="4894221" y="1325377"/>
              <a:ext cx="383377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34248D-4B31-DE4D-A146-F03A473526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69785" y="1450198"/>
              <a:ext cx="0" cy="36750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B6764F2-8131-4D4B-AC50-566AFD70C2F5}"/>
                </a:ext>
              </a:extLst>
            </p:cNvPr>
            <p:cNvCxnSpPr>
              <a:cxnSpLocks/>
            </p:cNvCxnSpPr>
            <p:nvPr/>
          </p:nvCxnSpPr>
          <p:spPr>
            <a:xfrm>
              <a:off x="4893723" y="1450198"/>
              <a:ext cx="383377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AF58C99-E2C5-204A-BB03-B737569CD81F}"/>
                </a:ext>
              </a:extLst>
            </p:cNvPr>
            <p:cNvCxnSpPr>
              <a:cxnSpLocks/>
            </p:cNvCxnSpPr>
            <p:nvPr/>
          </p:nvCxnSpPr>
          <p:spPr>
            <a:xfrm>
              <a:off x="5253412" y="1815973"/>
              <a:ext cx="19041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1695594-E80F-0A42-9612-D56ECC7CB2B8}"/>
                </a:ext>
              </a:extLst>
            </p:cNvPr>
            <p:cNvCxnSpPr>
              <a:cxnSpLocks/>
            </p:cNvCxnSpPr>
            <p:nvPr/>
          </p:nvCxnSpPr>
          <p:spPr>
            <a:xfrm>
              <a:off x="3935324" y="1813477"/>
              <a:ext cx="885135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8933503-6CBE-974C-A78E-4817D83B9880}"/>
                </a:ext>
              </a:extLst>
            </p:cNvPr>
            <p:cNvCxnSpPr>
              <a:cxnSpLocks/>
            </p:cNvCxnSpPr>
            <p:nvPr/>
          </p:nvCxnSpPr>
          <p:spPr>
            <a:xfrm>
              <a:off x="5277100" y="1813477"/>
              <a:ext cx="885135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568E0AE-03CB-E847-8A0C-E6565188F68C}"/>
                </a:ext>
              </a:extLst>
            </p:cNvPr>
            <p:cNvSpPr/>
            <p:nvPr/>
          </p:nvSpPr>
          <p:spPr>
            <a:xfrm>
              <a:off x="3801658" y="2165414"/>
              <a:ext cx="267329" cy="344285"/>
            </a:xfrm>
            <a:prstGeom prst="rect">
              <a:avLst/>
            </a:prstGeom>
            <a:solidFill>
              <a:srgbClr val="8DBAE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9AA23696-FC63-1842-B6BD-B4A1698A8A04}"/>
                </a:ext>
              </a:extLst>
            </p:cNvPr>
            <p:cNvSpPr/>
            <p:nvPr/>
          </p:nvSpPr>
          <p:spPr>
            <a:xfrm>
              <a:off x="2605430" y="853321"/>
              <a:ext cx="351378" cy="400110"/>
            </a:xfrm>
            <a:prstGeom prst="rect">
              <a:avLst/>
            </a:prstGeom>
            <a:ln w="38100"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latin typeface="Cambria" panose="02040503050406030204" pitchFamily="18" charset="0"/>
                  <a:cs typeface="Arial" panose="020B0604020202020204" pitchFamily="34" charset="0"/>
                </a:rPr>
                <a:t>A</a:t>
              </a:r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7ED293B-9C40-2F46-A2A7-687343474B77}"/>
              </a:ext>
            </a:extLst>
          </p:cNvPr>
          <p:cNvCxnSpPr>
            <a:cxnSpLocks/>
          </p:cNvCxnSpPr>
          <p:nvPr/>
        </p:nvCxnSpPr>
        <p:spPr>
          <a:xfrm>
            <a:off x="2981767" y="2656655"/>
            <a:ext cx="246206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7F5865A-2E92-E247-878A-2F35964AA3F8}"/>
              </a:ext>
            </a:extLst>
          </p:cNvPr>
          <p:cNvCxnSpPr>
            <a:cxnSpLocks/>
          </p:cNvCxnSpPr>
          <p:nvPr/>
        </p:nvCxnSpPr>
        <p:spPr>
          <a:xfrm flipV="1">
            <a:off x="5085907" y="2656655"/>
            <a:ext cx="0" cy="21728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912F37A-CEBC-3441-8FF3-8FD93479493B}"/>
              </a:ext>
            </a:extLst>
          </p:cNvPr>
          <p:cNvCxnSpPr>
            <a:cxnSpLocks/>
          </p:cNvCxnSpPr>
          <p:nvPr/>
        </p:nvCxnSpPr>
        <p:spPr>
          <a:xfrm>
            <a:off x="3946173" y="3364536"/>
            <a:ext cx="0" cy="27971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455B669A-9148-454F-9F5C-2BB3CAD0BCA9}"/>
              </a:ext>
            </a:extLst>
          </p:cNvPr>
          <p:cNvSpPr/>
          <p:nvPr/>
        </p:nvSpPr>
        <p:spPr>
          <a:xfrm>
            <a:off x="3801656" y="3584133"/>
            <a:ext cx="267330" cy="474921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28DBCAE-5054-B742-8B27-B8843A7B9868}"/>
              </a:ext>
            </a:extLst>
          </p:cNvPr>
          <p:cNvCxnSpPr>
            <a:cxnSpLocks/>
          </p:cNvCxnSpPr>
          <p:nvPr/>
        </p:nvCxnSpPr>
        <p:spPr>
          <a:xfrm>
            <a:off x="4725247" y="3357221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9788458-C6BB-BF45-B839-AFFC0073AA41}"/>
              </a:ext>
            </a:extLst>
          </p:cNvPr>
          <p:cNvCxnSpPr>
            <a:cxnSpLocks/>
          </p:cNvCxnSpPr>
          <p:nvPr/>
        </p:nvCxnSpPr>
        <p:spPr>
          <a:xfrm flipV="1">
            <a:off x="4900610" y="2997036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6E38798-28AE-D747-856E-57964A81B20F}"/>
              </a:ext>
            </a:extLst>
          </p:cNvPr>
          <p:cNvCxnSpPr>
            <a:cxnSpLocks/>
          </p:cNvCxnSpPr>
          <p:nvPr/>
        </p:nvCxnSpPr>
        <p:spPr>
          <a:xfrm>
            <a:off x="4894218" y="2873940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A513318-5715-6E4C-951E-96B13FBFDFC1}"/>
              </a:ext>
            </a:extLst>
          </p:cNvPr>
          <p:cNvCxnSpPr>
            <a:cxnSpLocks/>
          </p:cNvCxnSpPr>
          <p:nvPr/>
        </p:nvCxnSpPr>
        <p:spPr>
          <a:xfrm flipV="1">
            <a:off x="5269782" y="2998761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D50A6FA-395F-B848-978F-E143582BB08E}"/>
              </a:ext>
            </a:extLst>
          </p:cNvPr>
          <p:cNvCxnSpPr>
            <a:cxnSpLocks/>
          </p:cNvCxnSpPr>
          <p:nvPr/>
        </p:nvCxnSpPr>
        <p:spPr>
          <a:xfrm>
            <a:off x="4893720" y="2998761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BC0B705-03F6-6942-8914-FA6C91BA5CF4}"/>
              </a:ext>
            </a:extLst>
          </p:cNvPr>
          <p:cNvCxnSpPr>
            <a:cxnSpLocks/>
          </p:cNvCxnSpPr>
          <p:nvPr/>
        </p:nvCxnSpPr>
        <p:spPr>
          <a:xfrm>
            <a:off x="5253409" y="3364536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6C8CE32-79A0-0B4E-9F82-AB00E520503D}"/>
              </a:ext>
            </a:extLst>
          </p:cNvPr>
          <p:cNvCxnSpPr>
            <a:cxnSpLocks/>
          </p:cNvCxnSpPr>
          <p:nvPr/>
        </p:nvCxnSpPr>
        <p:spPr>
          <a:xfrm>
            <a:off x="3935321" y="3370278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A1ABEB7-6A71-7344-8596-F57F3836B621}"/>
              </a:ext>
            </a:extLst>
          </p:cNvPr>
          <p:cNvCxnSpPr>
            <a:cxnSpLocks/>
          </p:cNvCxnSpPr>
          <p:nvPr/>
        </p:nvCxnSpPr>
        <p:spPr>
          <a:xfrm>
            <a:off x="5277097" y="3362040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BE6B8635-F2CC-F245-87D8-3840BAF4A56C}"/>
              </a:ext>
            </a:extLst>
          </p:cNvPr>
          <p:cNvSpPr/>
          <p:nvPr/>
        </p:nvSpPr>
        <p:spPr>
          <a:xfrm>
            <a:off x="3801655" y="3807066"/>
            <a:ext cx="267329" cy="251196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66F1DCC-80BE-2444-B58C-0EC29CBF81D5}"/>
              </a:ext>
            </a:extLst>
          </p:cNvPr>
          <p:cNvSpPr/>
          <p:nvPr/>
        </p:nvSpPr>
        <p:spPr>
          <a:xfrm>
            <a:off x="2600605" y="2456600"/>
            <a:ext cx="351378" cy="400110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EC27122-8D29-E04E-81F2-7157CFE6ABE8}"/>
              </a:ext>
            </a:extLst>
          </p:cNvPr>
          <p:cNvCxnSpPr>
            <a:cxnSpLocks/>
          </p:cNvCxnSpPr>
          <p:nvPr/>
        </p:nvCxnSpPr>
        <p:spPr>
          <a:xfrm>
            <a:off x="2981767" y="4215334"/>
            <a:ext cx="246206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0FE8848-994D-6944-966E-AF52F458A7FE}"/>
              </a:ext>
            </a:extLst>
          </p:cNvPr>
          <p:cNvCxnSpPr>
            <a:cxnSpLocks/>
          </p:cNvCxnSpPr>
          <p:nvPr/>
        </p:nvCxnSpPr>
        <p:spPr>
          <a:xfrm flipV="1">
            <a:off x="5085907" y="4215334"/>
            <a:ext cx="0" cy="21728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9B55FAB-898F-E841-A45E-81F4F92E4BBC}"/>
              </a:ext>
            </a:extLst>
          </p:cNvPr>
          <p:cNvCxnSpPr>
            <a:cxnSpLocks/>
          </p:cNvCxnSpPr>
          <p:nvPr/>
        </p:nvCxnSpPr>
        <p:spPr>
          <a:xfrm>
            <a:off x="3946173" y="4923215"/>
            <a:ext cx="0" cy="27971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35489F81-D7D6-7842-AB02-D6C901DB8A42}"/>
              </a:ext>
            </a:extLst>
          </p:cNvPr>
          <p:cNvSpPr/>
          <p:nvPr/>
        </p:nvSpPr>
        <p:spPr>
          <a:xfrm>
            <a:off x="3801656" y="5142812"/>
            <a:ext cx="267330" cy="474921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88B1902-13AE-C746-BCA7-2FB3B36EBCF9}"/>
              </a:ext>
            </a:extLst>
          </p:cNvPr>
          <p:cNvCxnSpPr>
            <a:cxnSpLocks/>
          </p:cNvCxnSpPr>
          <p:nvPr/>
        </p:nvCxnSpPr>
        <p:spPr>
          <a:xfrm>
            <a:off x="4717009" y="4915900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7BD2A9C-2E60-CB48-B5AC-7A263AD8E3CC}"/>
              </a:ext>
            </a:extLst>
          </p:cNvPr>
          <p:cNvCxnSpPr>
            <a:cxnSpLocks/>
          </p:cNvCxnSpPr>
          <p:nvPr/>
        </p:nvCxnSpPr>
        <p:spPr>
          <a:xfrm flipV="1">
            <a:off x="4900610" y="4555715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90561B8-DB2D-8341-AF6B-20B79FB6F93E}"/>
              </a:ext>
            </a:extLst>
          </p:cNvPr>
          <p:cNvCxnSpPr>
            <a:cxnSpLocks/>
          </p:cNvCxnSpPr>
          <p:nvPr/>
        </p:nvCxnSpPr>
        <p:spPr>
          <a:xfrm>
            <a:off x="4894218" y="4432619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B316163-2C4E-C54A-B8DF-8E70F3560AAF}"/>
              </a:ext>
            </a:extLst>
          </p:cNvPr>
          <p:cNvCxnSpPr>
            <a:cxnSpLocks/>
          </p:cNvCxnSpPr>
          <p:nvPr/>
        </p:nvCxnSpPr>
        <p:spPr>
          <a:xfrm flipV="1">
            <a:off x="5269782" y="4557440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604F2D2-E1EB-994D-8CD2-1C91DC9A4388}"/>
              </a:ext>
            </a:extLst>
          </p:cNvPr>
          <p:cNvCxnSpPr>
            <a:cxnSpLocks/>
          </p:cNvCxnSpPr>
          <p:nvPr/>
        </p:nvCxnSpPr>
        <p:spPr>
          <a:xfrm>
            <a:off x="4893720" y="4557440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6D1321F-E098-D443-8DB0-E2792F5B92E8}"/>
              </a:ext>
            </a:extLst>
          </p:cNvPr>
          <p:cNvCxnSpPr>
            <a:cxnSpLocks/>
          </p:cNvCxnSpPr>
          <p:nvPr/>
        </p:nvCxnSpPr>
        <p:spPr>
          <a:xfrm>
            <a:off x="5253409" y="4923215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2B2DA05-B124-AD48-9854-FA79DD0BC543}"/>
              </a:ext>
            </a:extLst>
          </p:cNvPr>
          <p:cNvCxnSpPr>
            <a:cxnSpLocks/>
          </p:cNvCxnSpPr>
          <p:nvPr/>
        </p:nvCxnSpPr>
        <p:spPr>
          <a:xfrm>
            <a:off x="3935321" y="4924138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3A77AD0-C01D-A842-9EB6-5A447F13EB3C}"/>
              </a:ext>
            </a:extLst>
          </p:cNvPr>
          <p:cNvCxnSpPr>
            <a:cxnSpLocks/>
          </p:cNvCxnSpPr>
          <p:nvPr/>
        </p:nvCxnSpPr>
        <p:spPr>
          <a:xfrm>
            <a:off x="5277097" y="4920719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F55F7AC3-5D9F-DE4D-A252-B70CDFA63FAF}"/>
              </a:ext>
            </a:extLst>
          </p:cNvPr>
          <p:cNvSpPr/>
          <p:nvPr/>
        </p:nvSpPr>
        <p:spPr>
          <a:xfrm>
            <a:off x="3801655" y="5537096"/>
            <a:ext cx="267329" cy="79845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B126F7B-384E-5245-8B1C-E0853E8C9E48}"/>
              </a:ext>
            </a:extLst>
          </p:cNvPr>
          <p:cNvSpPr/>
          <p:nvPr/>
        </p:nvSpPr>
        <p:spPr>
          <a:xfrm>
            <a:off x="2625981" y="4024271"/>
            <a:ext cx="335348" cy="400110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67" name="Slide Number Placeholder 2">
            <a:extLst>
              <a:ext uri="{FF2B5EF4-FFF2-40B4-BE49-F238E27FC236}">
                <a16:creationId xmlns:a16="http://schemas.microsoft.com/office/drawing/2014/main" id="{00C5C246-12B4-0C46-886F-235115B24BBA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15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1E439A7-EDCD-9E44-93AF-45858046F541}"/>
              </a:ext>
            </a:extLst>
          </p:cNvPr>
          <p:cNvSpPr/>
          <p:nvPr/>
        </p:nvSpPr>
        <p:spPr>
          <a:xfrm>
            <a:off x="6420631" y="2172482"/>
            <a:ext cx="2662891" cy="196415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CC95C96-3E1C-0941-83A3-DD7D3ECD59C7}"/>
              </a:ext>
            </a:extLst>
          </p:cNvPr>
          <p:cNvSpPr/>
          <p:nvPr/>
        </p:nvSpPr>
        <p:spPr>
          <a:xfrm>
            <a:off x="6468680" y="2886260"/>
            <a:ext cx="2566758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dirty="0">
                <a:latin typeface="Cambria" panose="02040503050406030204" pitchFamily="18" charset="0"/>
              </a:rPr>
              <a:t>1. ACT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C4800CE-B93E-6F44-AD31-99C47CF77C59}"/>
              </a:ext>
            </a:extLst>
          </p:cNvPr>
          <p:cNvSpPr/>
          <p:nvPr/>
        </p:nvSpPr>
        <p:spPr>
          <a:xfrm>
            <a:off x="6468680" y="3625081"/>
            <a:ext cx="2566758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dirty="0">
                <a:latin typeface="Cambria" panose="02040503050406030204" pitchFamily="18" charset="0"/>
              </a:rPr>
              <a:t>2. PRE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1404A35-E6FA-7447-AC2E-F5E5B5C17B2D}"/>
              </a:ext>
            </a:extLst>
          </p:cNvPr>
          <p:cNvSpPr/>
          <p:nvPr/>
        </p:nvSpPr>
        <p:spPr>
          <a:xfrm>
            <a:off x="6417870" y="2184698"/>
            <a:ext cx="26629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Majority function</a:t>
            </a:r>
          </a:p>
          <a:p>
            <a:pPr algn="ctr"/>
            <a:r>
              <a:rPr lang="en-US" b="1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command sequence</a:t>
            </a:r>
            <a:r>
              <a:rPr lang="en-US" b="1" baseline="30000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3</a:t>
            </a:r>
            <a:r>
              <a:rPr lang="en-US" b="1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</a:t>
            </a:r>
            <a:endParaRPr lang="en-US" b="1" dirty="0">
              <a:solidFill>
                <a:srgbClr val="C02900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F68A2E6-2B97-2E40-A136-393181910B37}"/>
              </a:ext>
            </a:extLst>
          </p:cNvPr>
          <p:cNvSpPr/>
          <p:nvPr/>
        </p:nvSpPr>
        <p:spPr>
          <a:xfrm>
            <a:off x="1515857" y="6652923"/>
            <a:ext cx="744497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aseline="300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3 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V. Seshadri et al., “</a:t>
            </a:r>
            <a:r>
              <a:rPr lang="en-US" sz="1050" i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Ambit: In-Memory Accelerator for Bulk Bitwise Operations Using Commodity DRAM Technology"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, MICRO, 2017</a:t>
            </a:r>
          </a:p>
        </p:txBody>
      </p:sp>
    </p:spTree>
    <p:extLst>
      <p:ext uri="{BB962C8B-B14F-4D97-AF65-F5344CB8AC3E}">
        <p14:creationId xmlns:p14="http://schemas.microsoft.com/office/powerpoint/2010/main" val="189181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9" grpId="0" animBg="1"/>
      <p:bldP spid="70" grpId="0" animBg="1"/>
      <p:bldP spid="7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2B2DA05-B124-AD48-9854-FA79DD0BC543}"/>
              </a:ext>
            </a:extLst>
          </p:cNvPr>
          <p:cNvCxnSpPr>
            <a:cxnSpLocks/>
          </p:cNvCxnSpPr>
          <p:nvPr/>
        </p:nvCxnSpPr>
        <p:spPr>
          <a:xfrm>
            <a:off x="3935321" y="4924138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3A77AD0-C01D-A842-9EB6-5A447F13EB3C}"/>
              </a:ext>
            </a:extLst>
          </p:cNvPr>
          <p:cNvCxnSpPr>
            <a:cxnSpLocks/>
          </p:cNvCxnSpPr>
          <p:nvPr/>
        </p:nvCxnSpPr>
        <p:spPr>
          <a:xfrm>
            <a:off x="5277097" y="4920719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6C8CE32-79A0-0B4E-9F82-AB00E520503D}"/>
              </a:ext>
            </a:extLst>
          </p:cNvPr>
          <p:cNvCxnSpPr>
            <a:cxnSpLocks/>
          </p:cNvCxnSpPr>
          <p:nvPr/>
        </p:nvCxnSpPr>
        <p:spPr>
          <a:xfrm>
            <a:off x="3935321" y="3370278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A1ABEB7-6A71-7344-8596-F57F3836B621}"/>
              </a:ext>
            </a:extLst>
          </p:cNvPr>
          <p:cNvCxnSpPr>
            <a:cxnSpLocks/>
          </p:cNvCxnSpPr>
          <p:nvPr/>
        </p:nvCxnSpPr>
        <p:spPr>
          <a:xfrm>
            <a:off x="5277097" y="3362040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8933503-6CBE-974C-A78E-4817D83B9880}"/>
              </a:ext>
            </a:extLst>
          </p:cNvPr>
          <p:cNvCxnSpPr>
            <a:cxnSpLocks/>
          </p:cNvCxnSpPr>
          <p:nvPr/>
        </p:nvCxnSpPr>
        <p:spPr>
          <a:xfrm>
            <a:off x="5277100" y="1813477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1695594-E80F-0A42-9612-D56ECC7CB2B8}"/>
              </a:ext>
            </a:extLst>
          </p:cNvPr>
          <p:cNvCxnSpPr>
            <a:cxnSpLocks/>
          </p:cNvCxnSpPr>
          <p:nvPr/>
        </p:nvCxnSpPr>
        <p:spPr>
          <a:xfrm>
            <a:off x="3935324" y="1813477"/>
            <a:ext cx="885135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434915F2-523F-794B-9C2E-F9DE9B467B42}"/>
              </a:ext>
            </a:extLst>
          </p:cNvPr>
          <p:cNvSpPr/>
          <p:nvPr/>
        </p:nvSpPr>
        <p:spPr>
          <a:xfrm>
            <a:off x="3561884" y="5064756"/>
            <a:ext cx="768578" cy="6636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44C36EDA-7EEC-B242-BD43-78BF35BCDE5C}"/>
              </a:ext>
            </a:extLst>
          </p:cNvPr>
          <p:cNvSpPr/>
          <p:nvPr/>
        </p:nvSpPr>
        <p:spPr>
          <a:xfrm>
            <a:off x="3544906" y="3484885"/>
            <a:ext cx="768578" cy="6636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0730E8B5-3F77-2845-93FC-2FBC4F0B787E}"/>
              </a:ext>
            </a:extLst>
          </p:cNvPr>
          <p:cNvSpPr/>
          <p:nvPr/>
        </p:nvSpPr>
        <p:spPr>
          <a:xfrm>
            <a:off x="3544906" y="1946624"/>
            <a:ext cx="768578" cy="6636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870656-D4B7-C347-8C82-8A2FDDB90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Majority Function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8BDCAF-CCB1-7B46-8CC4-8AE6D08A895B}"/>
              </a:ext>
            </a:extLst>
          </p:cNvPr>
          <p:cNvCxnSpPr>
            <a:cxnSpLocks/>
          </p:cNvCxnSpPr>
          <p:nvPr/>
        </p:nvCxnSpPr>
        <p:spPr>
          <a:xfrm>
            <a:off x="6165761" y="1448473"/>
            <a:ext cx="0" cy="425469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BDEDC56-6F1B-7644-B303-0753EA60C0C6}"/>
              </a:ext>
            </a:extLst>
          </p:cNvPr>
          <p:cNvSpPr/>
          <p:nvPr/>
        </p:nvSpPr>
        <p:spPr>
          <a:xfrm>
            <a:off x="6184351" y="1695578"/>
            <a:ext cx="9605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bitline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2F740DB-1D38-C740-8FBB-365BEF48BF01}"/>
              </a:ext>
            </a:extLst>
          </p:cNvPr>
          <p:cNvCxnSpPr>
            <a:cxnSpLocks/>
          </p:cNvCxnSpPr>
          <p:nvPr/>
        </p:nvCxnSpPr>
        <p:spPr>
          <a:xfrm>
            <a:off x="2981767" y="1108092"/>
            <a:ext cx="2462063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E0813BF-FC71-AF4A-8AED-054A4576EB4E}"/>
              </a:ext>
            </a:extLst>
          </p:cNvPr>
          <p:cNvCxnSpPr>
            <a:cxnSpLocks/>
          </p:cNvCxnSpPr>
          <p:nvPr/>
        </p:nvCxnSpPr>
        <p:spPr>
          <a:xfrm flipV="1">
            <a:off x="5085910" y="1108092"/>
            <a:ext cx="0" cy="21728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C4D3C9-5F70-2842-BE63-2999F228671B}"/>
              </a:ext>
            </a:extLst>
          </p:cNvPr>
          <p:cNvCxnSpPr>
            <a:cxnSpLocks/>
          </p:cNvCxnSpPr>
          <p:nvPr/>
        </p:nvCxnSpPr>
        <p:spPr>
          <a:xfrm>
            <a:off x="3946176" y="1815973"/>
            <a:ext cx="0" cy="27971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4CE2CF2-7CF6-1E40-BC40-FD8503EEE4B0}"/>
              </a:ext>
            </a:extLst>
          </p:cNvPr>
          <p:cNvSpPr/>
          <p:nvPr/>
        </p:nvSpPr>
        <p:spPr>
          <a:xfrm>
            <a:off x="3801659" y="2035570"/>
            <a:ext cx="267330" cy="474921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2F10CA-9E4E-194B-8EE9-77569FC903C5}"/>
              </a:ext>
            </a:extLst>
          </p:cNvPr>
          <p:cNvCxnSpPr>
            <a:cxnSpLocks/>
          </p:cNvCxnSpPr>
          <p:nvPr/>
        </p:nvCxnSpPr>
        <p:spPr>
          <a:xfrm>
            <a:off x="4725250" y="1808658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A6C3DCA-1C2C-AB46-B8E6-3CDAA3754F12}"/>
              </a:ext>
            </a:extLst>
          </p:cNvPr>
          <p:cNvCxnSpPr>
            <a:cxnSpLocks/>
          </p:cNvCxnSpPr>
          <p:nvPr/>
        </p:nvCxnSpPr>
        <p:spPr>
          <a:xfrm flipV="1">
            <a:off x="4900613" y="1448473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11360C0-3973-D745-A441-2742937B2D2A}"/>
              </a:ext>
            </a:extLst>
          </p:cNvPr>
          <p:cNvCxnSpPr>
            <a:cxnSpLocks/>
          </p:cNvCxnSpPr>
          <p:nvPr/>
        </p:nvCxnSpPr>
        <p:spPr>
          <a:xfrm>
            <a:off x="4894221" y="1325377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034248D-4B31-DE4D-A146-F03A4735266A}"/>
              </a:ext>
            </a:extLst>
          </p:cNvPr>
          <p:cNvCxnSpPr>
            <a:cxnSpLocks/>
          </p:cNvCxnSpPr>
          <p:nvPr/>
        </p:nvCxnSpPr>
        <p:spPr>
          <a:xfrm flipV="1">
            <a:off x="5269785" y="1450198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B6764F2-8131-4D4B-AC50-566AFD70C2F5}"/>
              </a:ext>
            </a:extLst>
          </p:cNvPr>
          <p:cNvCxnSpPr>
            <a:cxnSpLocks/>
          </p:cNvCxnSpPr>
          <p:nvPr/>
        </p:nvCxnSpPr>
        <p:spPr>
          <a:xfrm>
            <a:off x="4893723" y="1450198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F58C99-E2C5-204A-BB03-B737569CD81F}"/>
              </a:ext>
            </a:extLst>
          </p:cNvPr>
          <p:cNvCxnSpPr>
            <a:cxnSpLocks/>
          </p:cNvCxnSpPr>
          <p:nvPr/>
        </p:nvCxnSpPr>
        <p:spPr>
          <a:xfrm>
            <a:off x="5253412" y="1815973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568E0AE-03CB-E847-8A0C-E6565188F68C}"/>
              </a:ext>
            </a:extLst>
          </p:cNvPr>
          <p:cNvSpPr/>
          <p:nvPr/>
        </p:nvSpPr>
        <p:spPr>
          <a:xfrm>
            <a:off x="3801658" y="2165414"/>
            <a:ext cx="267329" cy="344285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370630E-B6B1-5043-8989-8C51AEAEA33B}"/>
              </a:ext>
            </a:extLst>
          </p:cNvPr>
          <p:cNvSpPr/>
          <p:nvPr/>
        </p:nvSpPr>
        <p:spPr>
          <a:xfrm>
            <a:off x="5984853" y="5703166"/>
            <a:ext cx="386041" cy="400099"/>
          </a:xfrm>
          <a:prstGeom prst="rect">
            <a:avLst/>
          </a:prstGeom>
          <a:solidFill>
            <a:srgbClr val="EEDD88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1EBB612-26FB-D147-B6C8-843B137591F2}"/>
              </a:ext>
            </a:extLst>
          </p:cNvPr>
          <p:cNvSpPr/>
          <p:nvPr/>
        </p:nvSpPr>
        <p:spPr>
          <a:xfrm>
            <a:off x="5238346" y="6070667"/>
            <a:ext cx="19562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sense </a:t>
            </a:r>
          </a:p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amplifier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D2472F0-B1F9-2445-AF25-2F89E30D9291}"/>
              </a:ext>
            </a:extLst>
          </p:cNvPr>
          <p:cNvCxnSpPr>
            <a:cxnSpLocks/>
          </p:cNvCxnSpPr>
          <p:nvPr/>
        </p:nvCxnSpPr>
        <p:spPr>
          <a:xfrm>
            <a:off x="2973529" y="5903215"/>
            <a:ext cx="3019766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CDF9F8C7-958E-2C47-8A22-2C84070FCF90}"/>
              </a:ext>
            </a:extLst>
          </p:cNvPr>
          <p:cNvSpPr/>
          <p:nvPr/>
        </p:nvSpPr>
        <p:spPr>
          <a:xfrm>
            <a:off x="2940778" y="5903215"/>
            <a:ext cx="9813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enable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743315F-CDCB-5B46-A993-F5D881182101}"/>
              </a:ext>
            </a:extLst>
          </p:cNvPr>
          <p:cNvSpPr/>
          <p:nvPr/>
        </p:nvSpPr>
        <p:spPr>
          <a:xfrm>
            <a:off x="5719665" y="1053376"/>
            <a:ext cx="1661578" cy="461665"/>
          </a:xfrm>
          <a:prstGeom prst="rect">
            <a:avLst/>
          </a:prstGeom>
          <a:noFill/>
          <a:ln w="12700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  <a:cs typeface="Arial" panose="020B0604020202020204" pitchFamily="34" charset="0"/>
              </a:rPr>
              <a:t>½ V</a:t>
            </a:r>
            <a:r>
              <a:rPr lang="en-US" sz="2400" b="1" baseline="-25000" dirty="0">
                <a:latin typeface="Cambria" panose="02040503050406030204" pitchFamily="18" charset="0"/>
                <a:cs typeface="Arial" panose="020B0604020202020204" pitchFamily="34" charset="0"/>
              </a:rPr>
              <a:t>DD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7ED293B-9C40-2F46-A2A7-687343474B77}"/>
              </a:ext>
            </a:extLst>
          </p:cNvPr>
          <p:cNvCxnSpPr>
            <a:cxnSpLocks/>
          </p:cNvCxnSpPr>
          <p:nvPr/>
        </p:nvCxnSpPr>
        <p:spPr>
          <a:xfrm>
            <a:off x="2981767" y="2656655"/>
            <a:ext cx="246206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7F5865A-2E92-E247-878A-2F35964AA3F8}"/>
              </a:ext>
            </a:extLst>
          </p:cNvPr>
          <p:cNvCxnSpPr>
            <a:cxnSpLocks/>
          </p:cNvCxnSpPr>
          <p:nvPr/>
        </p:nvCxnSpPr>
        <p:spPr>
          <a:xfrm flipV="1">
            <a:off x="5085907" y="2656655"/>
            <a:ext cx="0" cy="21728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912F37A-CEBC-3441-8FF3-8FD93479493B}"/>
              </a:ext>
            </a:extLst>
          </p:cNvPr>
          <p:cNvCxnSpPr>
            <a:cxnSpLocks/>
          </p:cNvCxnSpPr>
          <p:nvPr/>
        </p:nvCxnSpPr>
        <p:spPr>
          <a:xfrm>
            <a:off x="3946173" y="3364536"/>
            <a:ext cx="0" cy="27971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455B669A-9148-454F-9F5C-2BB3CAD0BCA9}"/>
              </a:ext>
            </a:extLst>
          </p:cNvPr>
          <p:cNvSpPr/>
          <p:nvPr/>
        </p:nvSpPr>
        <p:spPr>
          <a:xfrm>
            <a:off x="3801656" y="3584133"/>
            <a:ext cx="267330" cy="474921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28DBCAE-5054-B742-8B27-B8843A7B9868}"/>
              </a:ext>
            </a:extLst>
          </p:cNvPr>
          <p:cNvCxnSpPr>
            <a:cxnSpLocks/>
          </p:cNvCxnSpPr>
          <p:nvPr/>
        </p:nvCxnSpPr>
        <p:spPr>
          <a:xfrm>
            <a:off x="4725247" y="3357221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9788458-C6BB-BF45-B839-AFFC0073AA41}"/>
              </a:ext>
            </a:extLst>
          </p:cNvPr>
          <p:cNvCxnSpPr>
            <a:cxnSpLocks/>
          </p:cNvCxnSpPr>
          <p:nvPr/>
        </p:nvCxnSpPr>
        <p:spPr>
          <a:xfrm flipV="1">
            <a:off x="4900610" y="2997036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6E38798-28AE-D747-856E-57964A81B20F}"/>
              </a:ext>
            </a:extLst>
          </p:cNvPr>
          <p:cNvCxnSpPr>
            <a:cxnSpLocks/>
          </p:cNvCxnSpPr>
          <p:nvPr/>
        </p:nvCxnSpPr>
        <p:spPr>
          <a:xfrm>
            <a:off x="4894218" y="2873940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A513318-5715-6E4C-951E-96B13FBFDFC1}"/>
              </a:ext>
            </a:extLst>
          </p:cNvPr>
          <p:cNvCxnSpPr>
            <a:cxnSpLocks/>
          </p:cNvCxnSpPr>
          <p:nvPr/>
        </p:nvCxnSpPr>
        <p:spPr>
          <a:xfrm flipV="1">
            <a:off x="5269782" y="2998761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D50A6FA-395F-B848-978F-E143582BB08E}"/>
              </a:ext>
            </a:extLst>
          </p:cNvPr>
          <p:cNvCxnSpPr>
            <a:cxnSpLocks/>
          </p:cNvCxnSpPr>
          <p:nvPr/>
        </p:nvCxnSpPr>
        <p:spPr>
          <a:xfrm>
            <a:off x="4893720" y="2998761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BC0B705-03F6-6942-8914-FA6C91BA5CF4}"/>
              </a:ext>
            </a:extLst>
          </p:cNvPr>
          <p:cNvCxnSpPr>
            <a:cxnSpLocks/>
          </p:cNvCxnSpPr>
          <p:nvPr/>
        </p:nvCxnSpPr>
        <p:spPr>
          <a:xfrm>
            <a:off x="5253409" y="3364536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BE6B8635-F2CC-F245-87D8-3840BAF4A56C}"/>
              </a:ext>
            </a:extLst>
          </p:cNvPr>
          <p:cNvSpPr/>
          <p:nvPr/>
        </p:nvSpPr>
        <p:spPr>
          <a:xfrm>
            <a:off x="3801655" y="3807066"/>
            <a:ext cx="267329" cy="251196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EC27122-8D29-E04E-81F2-7157CFE6ABE8}"/>
              </a:ext>
            </a:extLst>
          </p:cNvPr>
          <p:cNvCxnSpPr>
            <a:cxnSpLocks/>
          </p:cNvCxnSpPr>
          <p:nvPr/>
        </p:nvCxnSpPr>
        <p:spPr>
          <a:xfrm>
            <a:off x="2981767" y="4215334"/>
            <a:ext cx="246206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0FE8848-994D-6944-966E-AF52F458A7FE}"/>
              </a:ext>
            </a:extLst>
          </p:cNvPr>
          <p:cNvCxnSpPr>
            <a:cxnSpLocks/>
          </p:cNvCxnSpPr>
          <p:nvPr/>
        </p:nvCxnSpPr>
        <p:spPr>
          <a:xfrm flipV="1">
            <a:off x="5085907" y="4215334"/>
            <a:ext cx="0" cy="21728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9B55FAB-898F-E841-A45E-81F4F92E4BBC}"/>
              </a:ext>
            </a:extLst>
          </p:cNvPr>
          <p:cNvCxnSpPr>
            <a:cxnSpLocks/>
          </p:cNvCxnSpPr>
          <p:nvPr/>
        </p:nvCxnSpPr>
        <p:spPr>
          <a:xfrm>
            <a:off x="3946173" y="4923215"/>
            <a:ext cx="0" cy="27971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35489F81-D7D6-7842-AB02-D6C901DB8A42}"/>
              </a:ext>
            </a:extLst>
          </p:cNvPr>
          <p:cNvSpPr/>
          <p:nvPr/>
        </p:nvSpPr>
        <p:spPr>
          <a:xfrm>
            <a:off x="3801656" y="5142812"/>
            <a:ext cx="267330" cy="474921"/>
          </a:xfrm>
          <a:prstGeom prst="rect">
            <a:avLst/>
          </a:prstGeom>
          <a:solidFill>
            <a:srgbClr val="F2F2F2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88B1902-13AE-C746-BCA7-2FB3B36EBCF9}"/>
              </a:ext>
            </a:extLst>
          </p:cNvPr>
          <p:cNvCxnSpPr>
            <a:cxnSpLocks/>
          </p:cNvCxnSpPr>
          <p:nvPr/>
        </p:nvCxnSpPr>
        <p:spPr>
          <a:xfrm>
            <a:off x="4717009" y="4915900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7BD2A9C-2E60-CB48-B5AC-7A263AD8E3CC}"/>
              </a:ext>
            </a:extLst>
          </p:cNvPr>
          <p:cNvCxnSpPr>
            <a:cxnSpLocks/>
          </p:cNvCxnSpPr>
          <p:nvPr/>
        </p:nvCxnSpPr>
        <p:spPr>
          <a:xfrm flipV="1">
            <a:off x="4900610" y="4555715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90561B8-DB2D-8341-AF6B-20B79FB6F93E}"/>
              </a:ext>
            </a:extLst>
          </p:cNvPr>
          <p:cNvCxnSpPr>
            <a:cxnSpLocks/>
          </p:cNvCxnSpPr>
          <p:nvPr/>
        </p:nvCxnSpPr>
        <p:spPr>
          <a:xfrm>
            <a:off x="4894218" y="4432619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B316163-2C4E-C54A-B8DF-8E70F3560AAF}"/>
              </a:ext>
            </a:extLst>
          </p:cNvPr>
          <p:cNvCxnSpPr>
            <a:cxnSpLocks/>
          </p:cNvCxnSpPr>
          <p:nvPr/>
        </p:nvCxnSpPr>
        <p:spPr>
          <a:xfrm flipV="1">
            <a:off x="5269782" y="4557440"/>
            <a:ext cx="0" cy="36750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604F2D2-E1EB-994D-8CD2-1C91DC9A4388}"/>
              </a:ext>
            </a:extLst>
          </p:cNvPr>
          <p:cNvCxnSpPr>
            <a:cxnSpLocks/>
          </p:cNvCxnSpPr>
          <p:nvPr/>
        </p:nvCxnSpPr>
        <p:spPr>
          <a:xfrm>
            <a:off x="4893720" y="4557440"/>
            <a:ext cx="383377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6D1321F-E098-D443-8DB0-E2792F5B92E8}"/>
              </a:ext>
            </a:extLst>
          </p:cNvPr>
          <p:cNvCxnSpPr>
            <a:cxnSpLocks/>
          </p:cNvCxnSpPr>
          <p:nvPr/>
        </p:nvCxnSpPr>
        <p:spPr>
          <a:xfrm>
            <a:off x="5253409" y="4923215"/>
            <a:ext cx="190418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F55F7AC3-5D9F-DE4D-A252-B70CDFA63FAF}"/>
              </a:ext>
            </a:extLst>
          </p:cNvPr>
          <p:cNvSpPr/>
          <p:nvPr/>
        </p:nvSpPr>
        <p:spPr>
          <a:xfrm>
            <a:off x="3801655" y="5537096"/>
            <a:ext cx="267329" cy="79845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AA23696-FC63-1842-B6BD-B4A1698A8A04}"/>
              </a:ext>
            </a:extLst>
          </p:cNvPr>
          <p:cNvSpPr/>
          <p:nvPr/>
        </p:nvSpPr>
        <p:spPr>
          <a:xfrm>
            <a:off x="2605430" y="853321"/>
            <a:ext cx="3513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66F1DCC-80BE-2444-B58C-0EC29CBF81D5}"/>
              </a:ext>
            </a:extLst>
          </p:cNvPr>
          <p:cNvSpPr/>
          <p:nvPr/>
        </p:nvSpPr>
        <p:spPr>
          <a:xfrm>
            <a:off x="2600605" y="2456600"/>
            <a:ext cx="3513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B126F7B-384E-5245-8B1C-E0853E8C9E48}"/>
              </a:ext>
            </a:extLst>
          </p:cNvPr>
          <p:cNvSpPr/>
          <p:nvPr/>
        </p:nvSpPr>
        <p:spPr>
          <a:xfrm>
            <a:off x="2625981" y="4024271"/>
            <a:ext cx="335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2A09186-E819-2A48-86DB-DB3D4E0FA846}"/>
              </a:ext>
            </a:extLst>
          </p:cNvPr>
          <p:cNvSpPr/>
          <p:nvPr/>
        </p:nvSpPr>
        <p:spPr>
          <a:xfrm>
            <a:off x="-253987" y="1217426"/>
            <a:ext cx="391179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1. ACTIVATE three rows simultaneously </a:t>
            </a:r>
          </a:p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→ </a:t>
            </a:r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triple-row activation 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B563FE9-2D62-3245-94B5-D5E4C6B74E4F}"/>
              </a:ext>
            </a:extLst>
          </p:cNvPr>
          <p:cNvSpPr/>
          <p:nvPr/>
        </p:nvSpPr>
        <p:spPr>
          <a:xfrm>
            <a:off x="-530304" y="2963751"/>
            <a:ext cx="39117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Bitline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will be pulled </a:t>
            </a:r>
          </a:p>
          <a:p>
            <a:pPr algn="ctr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to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</a:t>
            </a:r>
            <a:r>
              <a:rPr lang="en-US" sz="2000" b="1" baseline="-25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DD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7836721-EB05-134C-8DF3-88044CBFED84}"/>
              </a:ext>
            </a:extLst>
          </p:cNvPr>
          <p:cNvSpPr/>
          <p:nvPr/>
        </p:nvSpPr>
        <p:spPr>
          <a:xfrm>
            <a:off x="6001842" y="1050870"/>
            <a:ext cx="885135" cy="461665"/>
          </a:xfrm>
          <a:prstGeom prst="rect">
            <a:avLst/>
          </a:prstGeom>
          <a:noFill/>
          <a:ln w="12700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V</a:t>
            </a:r>
            <a:r>
              <a:rPr lang="en-US" sz="2400" b="1" baseline="-25000" dirty="0">
                <a:solidFill>
                  <a:schemeClr val="accent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DD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6411A62-2351-5C42-9C69-D95174CA6905}"/>
              </a:ext>
            </a:extLst>
          </p:cNvPr>
          <p:cNvSpPr/>
          <p:nvPr/>
        </p:nvSpPr>
        <p:spPr>
          <a:xfrm>
            <a:off x="-445756" y="4325296"/>
            <a:ext cx="391179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Values in cells A, B, C overwritten with </a:t>
            </a:r>
          </a:p>
          <a:p>
            <a:pPr algn="ctr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the majority output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2CCFBAF-3704-8C44-90E2-C216F953546A}"/>
              </a:ext>
            </a:extLst>
          </p:cNvPr>
          <p:cNvSpPr/>
          <p:nvPr/>
        </p:nvSpPr>
        <p:spPr>
          <a:xfrm>
            <a:off x="3798897" y="2039511"/>
            <a:ext cx="267329" cy="474921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D2CFA0E-95E0-6242-93B9-4DAF5977F2FB}"/>
              </a:ext>
            </a:extLst>
          </p:cNvPr>
          <p:cNvSpPr/>
          <p:nvPr/>
        </p:nvSpPr>
        <p:spPr>
          <a:xfrm>
            <a:off x="3801655" y="3584132"/>
            <a:ext cx="267329" cy="474921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2CF8D20-E773-1046-B66C-9A63E5467B04}"/>
              </a:ext>
            </a:extLst>
          </p:cNvPr>
          <p:cNvSpPr/>
          <p:nvPr/>
        </p:nvSpPr>
        <p:spPr>
          <a:xfrm>
            <a:off x="3801655" y="5144860"/>
            <a:ext cx="267329" cy="474921"/>
          </a:xfrm>
          <a:prstGeom prst="rect">
            <a:avLst/>
          </a:prstGeom>
          <a:solidFill>
            <a:srgbClr val="8DBAE4"/>
          </a:solidFill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67" name="Slide Number Placeholder 2">
            <a:extLst>
              <a:ext uri="{FF2B5EF4-FFF2-40B4-BE49-F238E27FC236}">
                <a16:creationId xmlns:a16="http://schemas.microsoft.com/office/drawing/2014/main" id="{00C5C246-12B4-0C46-886F-235115B24BBA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16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98E75B8-662E-4441-9429-A1B9E64B030F}"/>
              </a:ext>
            </a:extLst>
          </p:cNvPr>
          <p:cNvSpPr/>
          <p:nvPr/>
        </p:nvSpPr>
        <p:spPr>
          <a:xfrm>
            <a:off x="6420631" y="2172482"/>
            <a:ext cx="2662891" cy="196415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328FFAC-8D2B-E243-A879-B986940F51BD}"/>
              </a:ext>
            </a:extLst>
          </p:cNvPr>
          <p:cNvSpPr/>
          <p:nvPr/>
        </p:nvSpPr>
        <p:spPr>
          <a:xfrm>
            <a:off x="6468680" y="2886260"/>
            <a:ext cx="2566758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dirty="0">
                <a:latin typeface="Cambria" panose="02040503050406030204" pitchFamily="18" charset="0"/>
              </a:rPr>
              <a:t>1. ACT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ED64B3C-21F6-C744-AE8A-D5F79AAEB25B}"/>
              </a:ext>
            </a:extLst>
          </p:cNvPr>
          <p:cNvSpPr/>
          <p:nvPr/>
        </p:nvSpPr>
        <p:spPr>
          <a:xfrm>
            <a:off x="6468680" y="3625081"/>
            <a:ext cx="2566758" cy="4046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dirty="0">
                <a:latin typeface="Cambria" panose="02040503050406030204" pitchFamily="18" charset="0"/>
              </a:rPr>
              <a:t>2. PRE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2196FE0-43A5-B740-AE15-CD5AC81923DD}"/>
              </a:ext>
            </a:extLst>
          </p:cNvPr>
          <p:cNvSpPr/>
          <p:nvPr/>
        </p:nvSpPr>
        <p:spPr>
          <a:xfrm>
            <a:off x="6417870" y="2184698"/>
            <a:ext cx="26629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Majority function</a:t>
            </a:r>
          </a:p>
          <a:p>
            <a:pPr algn="ctr"/>
            <a:r>
              <a:rPr lang="en-US" b="1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command sequence</a:t>
            </a:r>
            <a:r>
              <a:rPr lang="en-US" b="1" baseline="30000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3</a:t>
            </a:r>
            <a:r>
              <a:rPr lang="en-US" b="1" dirty="0">
                <a:solidFill>
                  <a:srgbClr val="C029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:</a:t>
            </a:r>
            <a:endParaRPr lang="en-US" b="1" dirty="0">
              <a:solidFill>
                <a:srgbClr val="C02900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180F6D5-8FF3-D94E-A9A1-A3CCD8D9A2FA}"/>
              </a:ext>
            </a:extLst>
          </p:cNvPr>
          <p:cNvSpPr/>
          <p:nvPr/>
        </p:nvSpPr>
        <p:spPr>
          <a:xfrm>
            <a:off x="1515857" y="6652923"/>
            <a:ext cx="744497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aseline="300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3 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V. Seshadri et al., “</a:t>
            </a:r>
            <a:r>
              <a:rPr lang="en-US" sz="1050" i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Ambit: In-Memory Accelerator for Bulk Bitwise Operations Using Commodity DRAM Technology"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, MICRO, 2017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D4AEA93-8BD3-5146-B007-2F0192203578}"/>
              </a:ext>
            </a:extLst>
          </p:cNvPr>
          <p:cNvSpPr/>
          <p:nvPr/>
        </p:nvSpPr>
        <p:spPr>
          <a:xfrm>
            <a:off x="-541279" y="5522583"/>
            <a:ext cx="39117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2. PRECHARGE bitline </a:t>
            </a:r>
          </a:p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for next access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6D2D881-7A51-3A4C-B970-8EABE3D5B4CF}"/>
              </a:ext>
            </a:extLst>
          </p:cNvPr>
          <p:cNvSpPr/>
          <p:nvPr/>
        </p:nvSpPr>
        <p:spPr>
          <a:xfrm>
            <a:off x="5735305" y="1052848"/>
            <a:ext cx="1401875" cy="461665"/>
          </a:xfrm>
          <a:prstGeom prst="rect">
            <a:avLst/>
          </a:prstGeom>
          <a:noFill/>
          <a:ln w="12700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  <a:cs typeface="Arial" panose="020B0604020202020204" pitchFamily="34" charset="0"/>
              </a:rPr>
              <a:t>½ V</a:t>
            </a:r>
            <a:r>
              <a:rPr lang="en-US" sz="2400" b="1" baseline="-25000" dirty="0">
                <a:latin typeface="Cambria" panose="02040503050406030204" pitchFamily="18" charset="0"/>
                <a:cs typeface="Arial" panose="020B0604020202020204" pitchFamily="34" charset="0"/>
              </a:rPr>
              <a:t>DD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678223-7655-824F-BBD0-AE7F1C54E080}"/>
              </a:ext>
            </a:extLst>
          </p:cNvPr>
          <p:cNvSpPr/>
          <p:nvPr/>
        </p:nvSpPr>
        <p:spPr>
          <a:xfrm>
            <a:off x="169318" y="2867176"/>
            <a:ext cx="3255851" cy="11916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MAJ(A, B, C ) 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MAJ(V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DD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, V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DD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, 0) = V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DD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A6AC2D0-562A-CD47-AAB3-94DA4961A291}"/>
              </a:ext>
            </a:extLst>
          </p:cNvPr>
          <p:cNvGrpSpPr/>
          <p:nvPr/>
        </p:nvGrpSpPr>
        <p:grpSpPr>
          <a:xfrm>
            <a:off x="4250303" y="2193490"/>
            <a:ext cx="1817103" cy="3775974"/>
            <a:chOff x="4250303" y="2193490"/>
            <a:chExt cx="1817103" cy="3775974"/>
          </a:xfrm>
        </p:grpSpPr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B9FA0B91-1925-424F-9EF8-4415C4A68605}"/>
                </a:ext>
              </a:extLst>
            </p:cNvPr>
            <p:cNvSpPr/>
            <p:nvPr/>
          </p:nvSpPr>
          <p:spPr>
            <a:xfrm rot="20920044">
              <a:off x="4250303" y="5157135"/>
              <a:ext cx="1547372" cy="812329"/>
            </a:xfrm>
            <a:custGeom>
              <a:avLst/>
              <a:gdLst>
                <a:gd name="connsiteX0" fmla="*/ 1432560 w 1525172"/>
                <a:gd name="connsiteY0" fmla="*/ 922020 h 922020"/>
                <a:gd name="connsiteX1" fmla="*/ 1371600 w 1525172"/>
                <a:gd name="connsiteY1" fmla="*/ 365760 h 922020"/>
                <a:gd name="connsiteX2" fmla="*/ 0 w 1525172"/>
                <a:gd name="connsiteY2" fmla="*/ 0 h 92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5172" h="922020">
                  <a:moveTo>
                    <a:pt x="1432560" y="922020"/>
                  </a:moveTo>
                  <a:cubicBezTo>
                    <a:pt x="1521460" y="720725"/>
                    <a:pt x="1610360" y="519430"/>
                    <a:pt x="1371600" y="365760"/>
                  </a:cubicBezTo>
                  <a:cubicBezTo>
                    <a:pt x="1132840" y="212090"/>
                    <a:pt x="241300" y="49530"/>
                    <a:pt x="0" y="0"/>
                  </a:cubicBezTo>
                </a:path>
              </a:pathLst>
            </a:custGeom>
            <a:noFill/>
            <a:ln w="38100">
              <a:solidFill>
                <a:schemeClr val="accent5"/>
              </a:solidFill>
              <a:prstDash val="sysDot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21B4637-5F4A-E44A-B6F6-EBE47B0DA551}"/>
                </a:ext>
              </a:extLst>
            </p:cNvPr>
            <p:cNvSpPr/>
            <p:nvPr/>
          </p:nvSpPr>
          <p:spPr>
            <a:xfrm rot="21332751">
              <a:off x="4250365" y="3776768"/>
              <a:ext cx="1661372" cy="2111294"/>
            </a:xfrm>
            <a:custGeom>
              <a:avLst/>
              <a:gdLst>
                <a:gd name="connsiteX0" fmla="*/ 1563329 w 1661372"/>
                <a:gd name="connsiteY0" fmla="*/ 1999072 h 1999072"/>
                <a:gd name="connsiteX1" fmla="*/ 1492537 w 1661372"/>
                <a:gd name="connsiteY1" fmla="*/ 288260 h 1999072"/>
                <a:gd name="connsiteX2" fmla="*/ 0 w 1661372"/>
                <a:gd name="connsiteY2" fmla="*/ 16889 h 19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61372" h="1999072">
                  <a:moveTo>
                    <a:pt x="1563329" y="1999072"/>
                  </a:moveTo>
                  <a:cubicBezTo>
                    <a:pt x="1658210" y="1308848"/>
                    <a:pt x="1753092" y="618624"/>
                    <a:pt x="1492537" y="288260"/>
                  </a:cubicBezTo>
                  <a:cubicBezTo>
                    <a:pt x="1231982" y="-42104"/>
                    <a:pt x="615991" y="-12608"/>
                    <a:pt x="0" y="16889"/>
                  </a:cubicBezTo>
                </a:path>
              </a:pathLst>
            </a:custGeom>
            <a:noFill/>
            <a:ln w="38100">
              <a:solidFill>
                <a:schemeClr val="accent5"/>
              </a:solidFill>
              <a:prstDash val="sysDot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6FCD4297-9972-2548-9608-DC8C65301A55}"/>
                </a:ext>
              </a:extLst>
            </p:cNvPr>
            <p:cNvSpPr/>
            <p:nvPr/>
          </p:nvSpPr>
          <p:spPr>
            <a:xfrm rot="21332751">
              <a:off x="4406034" y="2193490"/>
              <a:ext cx="1661372" cy="3519877"/>
            </a:xfrm>
            <a:custGeom>
              <a:avLst/>
              <a:gdLst>
                <a:gd name="connsiteX0" fmla="*/ 1563329 w 1661372"/>
                <a:gd name="connsiteY0" fmla="*/ 1999072 h 1999072"/>
                <a:gd name="connsiteX1" fmla="*/ 1492537 w 1661372"/>
                <a:gd name="connsiteY1" fmla="*/ 288260 h 1999072"/>
                <a:gd name="connsiteX2" fmla="*/ 0 w 1661372"/>
                <a:gd name="connsiteY2" fmla="*/ 16889 h 19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61372" h="1999072">
                  <a:moveTo>
                    <a:pt x="1563329" y="1999072"/>
                  </a:moveTo>
                  <a:cubicBezTo>
                    <a:pt x="1658210" y="1308848"/>
                    <a:pt x="1753092" y="618624"/>
                    <a:pt x="1492537" y="288260"/>
                  </a:cubicBezTo>
                  <a:cubicBezTo>
                    <a:pt x="1231982" y="-42104"/>
                    <a:pt x="615991" y="-12608"/>
                    <a:pt x="0" y="16889"/>
                  </a:cubicBezTo>
                </a:path>
              </a:pathLst>
            </a:custGeom>
            <a:noFill/>
            <a:ln w="38100">
              <a:solidFill>
                <a:schemeClr val="accent5"/>
              </a:solidFill>
              <a:prstDash val="sysDot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1937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48234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2900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B9CD7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0CECE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D782F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DD88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5" grpId="1" animBg="1"/>
      <p:bldP spid="74" grpId="0" animBg="1"/>
      <p:bldP spid="74" grpId="1" animBg="1"/>
      <p:bldP spid="9" grpId="0" animBg="1"/>
      <p:bldP spid="9" grpId="1" animBg="1"/>
      <p:bldP spid="27" grpId="0"/>
      <p:bldP spid="85" grpId="0"/>
      <p:bldP spid="85" grpId="1"/>
      <p:bldP spid="61" grpId="0"/>
      <p:bldP spid="61" grpId="1"/>
      <p:bldP spid="62" grpId="0"/>
      <p:bldP spid="62" grpId="1"/>
      <p:bldP spid="63" grpId="0"/>
      <p:bldP spid="63" grpId="1"/>
      <p:bldP spid="64" grpId="0" animBg="1"/>
      <p:bldP spid="65" grpId="0" animBg="1"/>
      <p:bldP spid="66" grpId="0" animBg="1"/>
      <p:bldP spid="72" grpId="0"/>
      <p:bldP spid="73" grpId="1"/>
      <p:bldP spid="3" grpId="0" animBg="1"/>
      <p:bldP spid="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70656-D4B7-C347-8C82-8A2FDDB90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Cambria" panose="02040503050406030204" pitchFamily="18" charset="0"/>
              </a:rPr>
              <a:t>Ambit: In-DRAM Bulk Bitwise AND/OR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DB0DA6F-34F0-FB4D-8CCD-98C6E370977D}"/>
              </a:ext>
            </a:extLst>
          </p:cNvPr>
          <p:cNvGrpSpPr/>
          <p:nvPr/>
        </p:nvGrpSpPr>
        <p:grpSpPr>
          <a:xfrm>
            <a:off x="2600605" y="853321"/>
            <a:ext cx="4593982" cy="5925232"/>
            <a:chOff x="2600605" y="853321"/>
            <a:chExt cx="4593982" cy="592523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D8BDCAF-CCB1-7B46-8CC4-8AE6D08A895B}"/>
                </a:ext>
              </a:extLst>
            </p:cNvPr>
            <p:cNvCxnSpPr>
              <a:cxnSpLocks/>
            </p:cNvCxnSpPr>
            <p:nvPr/>
          </p:nvCxnSpPr>
          <p:spPr>
            <a:xfrm>
              <a:off x="6165761" y="1448473"/>
              <a:ext cx="0" cy="4254693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BDEDC56-6F1B-7644-B303-0753EA60C0C6}"/>
                </a:ext>
              </a:extLst>
            </p:cNvPr>
            <p:cNvSpPr/>
            <p:nvPr/>
          </p:nvSpPr>
          <p:spPr>
            <a:xfrm>
              <a:off x="6184351" y="1695578"/>
              <a:ext cx="960519" cy="400110"/>
            </a:xfrm>
            <a:prstGeom prst="rect">
              <a:avLst/>
            </a:prstGeom>
            <a:ln w="38100"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bitline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2F740DB-1D38-C740-8FBB-365BEF48BF01}"/>
                </a:ext>
              </a:extLst>
            </p:cNvPr>
            <p:cNvCxnSpPr>
              <a:cxnSpLocks/>
            </p:cNvCxnSpPr>
            <p:nvPr/>
          </p:nvCxnSpPr>
          <p:spPr>
            <a:xfrm>
              <a:off x="2981767" y="1108092"/>
              <a:ext cx="2462063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E0813BF-FC71-AF4A-8AED-054A4576EB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85910" y="1108092"/>
              <a:ext cx="0" cy="21728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7C4D3C9-5F70-2842-BE63-2999F228671B}"/>
                </a:ext>
              </a:extLst>
            </p:cNvPr>
            <p:cNvCxnSpPr>
              <a:cxnSpLocks/>
            </p:cNvCxnSpPr>
            <p:nvPr/>
          </p:nvCxnSpPr>
          <p:spPr>
            <a:xfrm>
              <a:off x="3946176" y="1815973"/>
              <a:ext cx="0" cy="27971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4CE2CF2-7CF6-1E40-BC40-FD8503EEE4B0}"/>
                </a:ext>
              </a:extLst>
            </p:cNvPr>
            <p:cNvSpPr/>
            <p:nvPr/>
          </p:nvSpPr>
          <p:spPr>
            <a:xfrm>
              <a:off x="3801659" y="2035570"/>
              <a:ext cx="267330" cy="474921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12F10CA-9E4E-194B-8EE9-77569FC903C5}"/>
                </a:ext>
              </a:extLst>
            </p:cNvPr>
            <p:cNvCxnSpPr>
              <a:cxnSpLocks/>
            </p:cNvCxnSpPr>
            <p:nvPr/>
          </p:nvCxnSpPr>
          <p:spPr>
            <a:xfrm>
              <a:off x="4725250" y="1808658"/>
              <a:ext cx="19041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A6C3DCA-1C2C-AB46-B8E6-3CDAA3754F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00613" y="1448473"/>
              <a:ext cx="0" cy="36750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1360C0-3973-D745-A441-2742937B2D2A}"/>
                </a:ext>
              </a:extLst>
            </p:cNvPr>
            <p:cNvCxnSpPr>
              <a:cxnSpLocks/>
            </p:cNvCxnSpPr>
            <p:nvPr/>
          </p:nvCxnSpPr>
          <p:spPr>
            <a:xfrm>
              <a:off x="4894221" y="1325377"/>
              <a:ext cx="383377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34248D-4B31-DE4D-A146-F03A473526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69785" y="1450198"/>
              <a:ext cx="0" cy="36750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B6764F2-8131-4D4B-AC50-566AFD70C2F5}"/>
                </a:ext>
              </a:extLst>
            </p:cNvPr>
            <p:cNvCxnSpPr>
              <a:cxnSpLocks/>
            </p:cNvCxnSpPr>
            <p:nvPr/>
          </p:nvCxnSpPr>
          <p:spPr>
            <a:xfrm>
              <a:off x="4893723" y="1450198"/>
              <a:ext cx="383377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AF58C99-E2C5-204A-BB03-B737569CD81F}"/>
                </a:ext>
              </a:extLst>
            </p:cNvPr>
            <p:cNvCxnSpPr>
              <a:cxnSpLocks/>
            </p:cNvCxnSpPr>
            <p:nvPr/>
          </p:nvCxnSpPr>
          <p:spPr>
            <a:xfrm>
              <a:off x="5253412" y="1815973"/>
              <a:ext cx="19041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1695594-E80F-0A42-9612-D56ECC7CB2B8}"/>
                </a:ext>
              </a:extLst>
            </p:cNvPr>
            <p:cNvCxnSpPr>
              <a:cxnSpLocks/>
            </p:cNvCxnSpPr>
            <p:nvPr/>
          </p:nvCxnSpPr>
          <p:spPr>
            <a:xfrm>
              <a:off x="3935324" y="1813477"/>
              <a:ext cx="885135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8933503-6CBE-974C-A78E-4817D83B9880}"/>
                </a:ext>
              </a:extLst>
            </p:cNvPr>
            <p:cNvCxnSpPr>
              <a:cxnSpLocks/>
            </p:cNvCxnSpPr>
            <p:nvPr/>
          </p:nvCxnSpPr>
          <p:spPr>
            <a:xfrm>
              <a:off x="5277100" y="1813477"/>
              <a:ext cx="885135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568E0AE-03CB-E847-8A0C-E6565188F68C}"/>
                </a:ext>
              </a:extLst>
            </p:cNvPr>
            <p:cNvSpPr/>
            <p:nvPr/>
          </p:nvSpPr>
          <p:spPr>
            <a:xfrm>
              <a:off x="3801658" y="2165414"/>
              <a:ext cx="267329" cy="344285"/>
            </a:xfrm>
            <a:prstGeom prst="rect">
              <a:avLst/>
            </a:prstGeom>
            <a:solidFill>
              <a:srgbClr val="8DBAE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370630E-B6B1-5043-8989-8C51AEAEA33B}"/>
                </a:ext>
              </a:extLst>
            </p:cNvPr>
            <p:cNvSpPr/>
            <p:nvPr/>
          </p:nvSpPr>
          <p:spPr>
            <a:xfrm>
              <a:off x="5984853" y="5703166"/>
              <a:ext cx="386041" cy="400099"/>
            </a:xfrm>
            <a:prstGeom prst="rect">
              <a:avLst/>
            </a:prstGeom>
            <a:solidFill>
              <a:srgbClr val="EEDD88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1EBB612-26FB-D147-B6C8-843B137591F2}"/>
                </a:ext>
              </a:extLst>
            </p:cNvPr>
            <p:cNvSpPr/>
            <p:nvPr/>
          </p:nvSpPr>
          <p:spPr>
            <a:xfrm>
              <a:off x="5238346" y="6070667"/>
              <a:ext cx="1956241" cy="707886"/>
            </a:xfrm>
            <a:prstGeom prst="rect">
              <a:avLst/>
            </a:prstGeom>
            <a:ln w="381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sense </a:t>
              </a:r>
            </a:p>
            <a:p>
              <a:pPr algn="ctr"/>
              <a:r>
                <a:rPr lang="en-US" sz="20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amplifier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D2472F0-B1F9-2445-AF25-2F89E30D9291}"/>
                </a:ext>
              </a:extLst>
            </p:cNvPr>
            <p:cNvCxnSpPr>
              <a:cxnSpLocks/>
            </p:cNvCxnSpPr>
            <p:nvPr/>
          </p:nvCxnSpPr>
          <p:spPr>
            <a:xfrm>
              <a:off x="2973529" y="5903215"/>
              <a:ext cx="3019766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DF9F8C7-958E-2C47-8A22-2C84070FCF90}"/>
                </a:ext>
              </a:extLst>
            </p:cNvPr>
            <p:cNvSpPr/>
            <p:nvPr/>
          </p:nvSpPr>
          <p:spPr>
            <a:xfrm>
              <a:off x="2940778" y="5903215"/>
              <a:ext cx="981359" cy="400110"/>
            </a:xfrm>
            <a:prstGeom prst="rect">
              <a:avLst/>
            </a:prstGeom>
            <a:ln w="38100"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chemeClr val="bg1">
                      <a:lumMod val="75000"/>
                    </a:schemeClr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enable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ED293B-9C40-2F46-A2A7-687343474B77}"/>
                </a:ext>
              </a:extLst>
            </p:cNvPr>
            <p:cNvCxnSpPr>
              <a:cxnSpLocks/>
            </p:cNvCxnSpPr>
            <p:nvPr/>
          </p:nvCxnSpPr>
          <p:spPr>
            <a:xfrm>
              <a:off x="2981767" y="2656655"/>
              <a:ext cx="246206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7F5865A-2E92-E247-878A-2F35964AA3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85907" y="2656655"/>
              <a:ext cx="0" cy="21728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912F37A-CEBC-3441-8FF3-8FD93479493B}"/>
                </a:ext>
              </a:extLst>
            </p:cNvPr>
            <p:cNvCxnSpPr>
              <a:cxnSpLocks/>
            </p:cNvCxnSpPr>
            <p:nvPr/>
          </p:nvCxnSpPr>
          <p:spPr>
            <a:xfrm>
              <a:off x="3946173" y="3364536"/>
              <a:ext cx="0" cy="27971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55B669A-9148-454F-9F5C-2BB3CAD0BCA9}"/>
                </a:ext>
              </a:extLst>
            </p:cNvPr>
            <p:cNvSpPr/>
            <p:nvPr/>
          </p:nvSpPr>
          <p:spPr>
            <a:xfrm>
              <a:off x="3801656" y="3584133"/>
              <a:ext cx="267330" cy="474921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28DBCAE-5054-B742-8B27-B8843A7B9868}"/>
                </a:ext>
              </a:extLst>
            </p:cNvPr>
            <p:cNvCxnSpPr>
              <a:cxnSpLocks/>
            </p:cNvCxnSpPr>
            <p:nvPr/>
          </p:nvCxnSpPr>
          <p:spPr>
            <a:xfrm>
              <a:off x="4725247" y="3357221"/>
              <a:ext cx="19041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9788458-C6BB-BF45-B839-AFFC0073AA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00610" y="2997036"/>
              <a:ext cx="0" cy="36750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6E38798-28AE-D747-856E-57964A81B20F}"/>
                </a:ext>
              </a:extLst>
            </p:cNvPr>
            <p:cNvCxnSpPr>
              <a:cxnSpLocks/>
            </p:cNvCxnSpPr>
            <p:nvPr/>
          </p:nvCxnSpPr>
          <p:spPr>
            <a:xfrm>
              <a:off x="4894218" y="2873940"/>
              <a:ext cx="383377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A513318-5715-6E4C-951E-96B13FBFDF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69782" y="2998761"/>
              <a:ext cx="0" cy="36750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D50A6FA-395F-B848-978F-E143582BB08E}"/>
                </a:ext>
              </a:extLst>
            </p:cNvPr>
            <p:cNvCxnSpPr>
              <a:cxnSpLocks/>
            </p:cNvCxnSpPr>
            <p:nvPr/>
          </p:nvCxnSpPr>
          <p:spPr>
            <a:xfrm>
              <a:off x="4893720" y="2998761"/>
              <a:ext cx="383377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BC0B705-03F6-6942-8914-FA6C91BA5CF4}"/>
                </a:ext>
              </a:extLst>
            </p:cNvPr>
            <p:cNvCxnSpPr>
              <a:cxnSpLocks/>
            </p:cNvCxnSpPr>
            <p:nvPr/>
          </p:nvCxnSpPr>
          <p:spPr>
            <a:xfrm>
              <a:off x="5253409" y="3364536"/>
              <a:ext cx="19041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6C8CE32-79A0-0B4E-9F82-AB00E520503D}"/>
                </a:ext>
              </a:extLst>
            </p:cNvPr>
            <p:cNvCxnSpPr>
              <a:cxnSpLocks/>
            </p:cNvCxnSpPr>
            <p:nvPr/>
          </p:nvCxnSpPr>
          <p:spPr>
            <a:xfrm>
              <a:off x="3935321" y="3370278"/>
              <a:ext cx="885135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A1ABEB7-6A71-7344-8596-F57F3836B621}"/>
                </a:ext>
              </a:extLst>
            </p:cNvPr>
            <p:cNvCxnSpPr>
              <a:cxnSpLocks/>
            </p:cNvCxnSpPr>
            <p:nvPr/>
          </p:nvCxnSpPr>
          <p:spPr>
            <a:xfrm>
              <a:off x="5277097" y="3362040"/>
              <a:ext cx="885135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E6B8635-F2CC-F245-87D8-3840BAF4A56C}"/>
                </a:ext>
              </a:extLst>
            </p:cNvPr>
            <p:cNvSpPr/>
            <p:nvPr/>
          </p:nvSpPr>
          <p:spPr>
            <a:xfrm>
              <a:off x="3801655" y="3807066"/>
              <a:ext cx="267329" cy="251196"/>
            </a:xfrm>
            <a:prstGeom prst="rect">
              <a:avLst/>
            </a:prstGeom>
            <a:solidFill>
              <a:srgbClr val="8DBAE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DEC27122-8D29-E04E-81F2-7157CFE6ABE8}"/>
                </a:ext>
              </a:extLst>
            </p:cNvPr>
            <p:cNvCxnSpPr>
              <a:cxnSpLocks/>
            </p:cNvCxnSpPr>
            <p:nvPr/>
          </p:nvCxnSpPr>
          <p:spPr>
            <a:xfrm>
              <a:off x="2981767" y="4215334"/>
              <a:ext cx="246206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0FE8848-994D-6944-966E-AF52F458A7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85907" y="4215334"/>
              <a:ext cx="0" cy="21728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69B55FAB-898F-E841-A45E-81F4F92E4BBC}"/>
                </a:ext>
              </a:extLst>
            </p:cNvPr>
            <p:cNvCxnSpPr>
              <a:cxnSpLocks/>
            </p:cNvCxnSpPr>
            <p:nvPr/>
          </p:nvCxnSpPr>
          <p:spPr>
            <a:xfrm>
              <a:off x="3946173" y="4923215"/>
              <a:ext cx="0" cy="27971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35489F81-D7D6-7842-AB02-D6C901DB8A42}"/>
                </a:ext>
              </a:extLst>
            </p:cNvPr>
            <p:cNvSpPr/>
            <p:nvPr/>
          </p:nvSpPr>
          <p:spPr>
            <a:xfrm>
              <a:off x="3801656" y="5142812"/>
              <a:ext cx="267330" cy="474921"/>
            </a:xfrm>
            <a:prstGeom prst="rect">
              <a:avLst/>
            </a:prstGeom>
            <a:solidFill>
              <a:srgbClr val="F2F2F2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88B1902-13AE-C746-BCA7-2FB3B36EBCF9}"/>
                </a:ext>
              </a:extLst>
            </p:cNvPr>
            <p:cNvCxnSpPr>
              <a:cxnSpLocks/>
            </p:cNvCxnSpPr>
            <p:nvPr/>
          </p:nvCxnSpPr>
          <p:spPr>
            <a:xfrm>
              <a:off x="4717009" y="4915900"/>
              <a:ext cx="19041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7BD2A9C-2E60-CB48-B5AC-7A263AD8E3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00610" y="4555715"/>
              <a:ext cx="0" cy="36750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90561B8-DB2D-8341-AF6B-20B79FB6F93E}"/>
                </a:ext>
              </a:extLst>
            </p:cNvPr>
            <p:cNvCxnSpPr>
              <a:cxnSpLocks/>
            </p:cNvCxnSpPr>
            <p:nvPr/>
          </p:nvCxnSpPr>
          <p:spPr>
            <a:xfrm>
              <a:off x="4894218" y="4432619"/>
              <a:ext cx="383377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5B316163-2C4E-C54A-B8DF-8E70F3560A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69782" y="4557440"/>
              <a:ext cx="0" cy="36750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604F2D2-E1EB-994D-8CD2-1C91DC9A4388}"/>
                </a:ext>
              </a:extLst>
            </p:cNvPr>
            <p:cNvCxnSpPr>
              <a:cxnSpLocks/>
            </p:cNvCxnSpPr>
            <p:nvPr/>
          </p:nvCxnSpPr>
          <p:spPr>
            <a:xfrm>
              <a:off x="4893720" y="4557440"/>
              <a:ext cx="383377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6D1321F-E098-D443-8DB0-E2792F5B92E8}"/>
                </a:ext>
              </a:extLst>
            </p:cNvPr>
            <p:cNvCxnSpPr>
              <a:cxnSpLocks/>
            </p:cNvCxnSpPr>
            <p:nvPr/>
          </p:nvCxnSpPr>
          <p:spPr>
            <a:xfrm>
              <a:off x="5253409" y="4923215"/>
              <a:ext cx="190418" cy="0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12B2DA05-B124-AD48-9854-FA79DD0BC543}"/>
                </a:ext>
              </a:extLst>
            </p:cNvPr>
            <p:cNvCxnSpPr>
              <a:cxnSpLocks/>
            </p:cNvCxnSpPr>
            <p:nvPr/>
          </p:nvCxnSpPr>
          <p:spPr>
            <a:xfrm>
              <a:off x="3935321" y="4924138"/>
              <a:ext cx="885135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3A77AD0-C01D-A842-9EB6-5A447F13EB3C}"/>
                </a:ext>
              </a:extLst>
            </p:cNvPr>
            <p:cNvCxnSpPr>
              <a:cxnSpLocks/>
            </p:cNvCxnSpPr>
            <p:nvPr/>
          </p:nvCxnSpPr>
          <p:spPr>
            <a:xfrm>
              <a:off x="5277097" y="4920719"/>
              <a:ext cx="885135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55F7AC3-5D9F-DE4D-A252-B70CDFA63FAF}"/>
                </a:ext>
              </a:extLst>
            </p:cNvPr>
            <p:cNvSpPr/>
            <p:nvPr/>
          </p:nvSpPr>
          <p:spPr>
            <a:xfrm>
              <a:off x="3801655" y="5537096"/>
              <a:ext cx="267329" cy="79845"/>
            </a:xfrm>
            <a:prstGeom prst="rect">
              <a:avLst/>
            </a:prstGeom>
            <a:solidFill>
              <a:srgbClr val="8DBAE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9AA23696-FC63-1842-B6BD-B4A1698A8A04}"/>
                </a:ext>
              </a:extLst>
            </p:cNvPr>
            <p:cNvSpPr/>
            <p:nvPr/>
          </p:nvSpPr>
          <p:spPr>
            <a:xfrm>
              <a:off x="2605430" y="853321"/>
              <a:ext cx="351378" cy="400110"/>
            </a:xfrm>
            <a:prstGeom prst="rect">
              <a:avLst/>
            </a:prstGeom>
            <a:ln w="38100"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chemeClr val="bg2">
                      <a:lumMod val="75000"/>
                    </a:schemeClr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466F1DCC-80BE-2444-B58C-0EC29CBF81D5}"/>
                </a:ext>
              </a:extLst>
            </p:cNvPr>
            <p:cNvSpPr/>
            <p:nvPr/>
          </p:nvSpPr>
          <p:spPr>
            <a:xfrm>
              <a:off x="2600605" y="2456600"/>
              <a:ext cx="351378" cy="400110"/>
            </a:xfrm>
            <a:prstGeom prst="rect">
              <a:avLst/>
            </a:prstGeom>
            <a:ln w="38100"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chemeClr val="bg2">
                      <a:lumMod val="75000"/>
                    </a:schemeClr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CB126F7B-384E-5245-8B1C-E0853E8C9E48}"/>
                </a:ext>
              </a:extLst>
            </p:cNvPr>
            <p:cNvSpPr/>
            <p:nvPr/>
          </p:nvSpPr>
          <p:spPr>
            <a:xfrm>
              <a:off x="2625981" y="4024271"/>
              <a:ext cx="335348" cy="400110"/>
            </a:xfrm>
            <a:prstGeom prst="rect">
              <a:avLst/>
            </a:prstGeom>
            <a:ln w="38100"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chemeClr val="bg2">
                      <a:lumMod val="75000"/>
                    </a:schemeClr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7836721-EB05-134C-8DF3-88044CBFED84}"/>
                </a:ext>
              </a:extLst>
            </p:cNvPr>
            <p:cNvSpPr/>
            <p:nvPr/>
          </p:nvSpPr>
          <p:spPr>
            <a:xfrm>
              <a:off x="5735305" y="1064668"/>
              <a:ext cx="1189294" cy="461665"/>
            </a:xfrm>
            <a:prstGeom prst="rect">
              <a:avLst/>
            </a:prstGeom>
            <a:noFill/>
            <a:ln w="38100"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latin typeface="Cambria" panose="02040503050406030204" pitchFamily="18" charset="0"/>
                  <a:cs typeface="Arial" panose="020B0604020202020204" pitchFamily="34" charset="0"/>
                </a:rPr>
                <a:t>½ V</a:t>
              </a:r>
              <a:r>
                <a:rPr lang="en-US" sz="2400" b="1" baseline="-25000" dirty="0">
                  <a:latin typeface="Cambria" panose="02040503050406030204" pitchFamily="18" charset="0"/>
                  <a:cs typeface="Arial" panose="020B0604020202020204" pitchFamily="34" charset="0"/>
                </a:rPr>
                <a:t>DD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92CCFBAF-3704-8C44-90E2-C216F953546A}"/>
                </a:ext>
              </a:extLst>
            </p:cNvPr>
            <p:cNvSpPr/>
            <p:nvPr/>
          </p:nvSpPr>
          <p:spPr>
            <a:xfrm>
              <a:off x="3798897" y="2039511"/>
              <a:ext cx="267329" cy="474921"/>
            </a:xfrm>
            <a:prstGeom prst="rect">
              <a:avLst/>
            </a:prstGeom>
            <a:solidFill>
              <a:srgbClr val="8DBAE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CD2CFA0E-95E0-6242-93B9-4DAF5977F2FB}"/>
                </a:ext>
              </a:extLst>
            </p:cNvPr>
            <p:cNvSpPr/>
            <p:nvPr/>
          </p:nvSpPr>
          <p:spPr>
            <a:xfrm>
              <a:off x="3801655" y="3584132"/>
              <a:ext cx="267329" cy="474921"/>
            </a:xfrm>
            <a:prstGeom prst="rect">
              <a:avLst/>
            </a:prstGeom>
            <a:solidFill>
              <a:srgbClr val="8DBAE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2CF8D20-E773-1046-B66C-9A63E5467B04}"/>
                </a:ext>
              </a:extLst>
            </p:cNvPr>
            <p:cNvSpPr/>
            <p:nvPr/>
          </p:nvSpPr>
          <p:spPr>
            <a:xfrm>
              <a:off x="3801655" y="5144860"/>
              <a:ext cx="267329" cy="474921"/>
            </a:xfrm>
            <a:prstGeom prst="rect">
              <a:avLst/>
            </a:prstGeom>
            <a:solidFill>
              <a:srgbClr val="8DBAE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</p:grpSp>
      <p:sp>
        <p:nvSpPr>
          <p:cNvPr id="61" name="Slide Number Placeholder 2">
            <a:extLst>
              <a:ext uri="{FF2B5EF4-FFF2-40B4-BE49-F238E27FC236}">
                <a16:creationId xmlns:a16="http://schemas.microsoft.com/office/drawing/2014/main" id="{78A07C23-95B0-2542-BB54-818C6CA91CD6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17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19FFCD2-4261-694F-9D50-83A80A94305C}"/>
              </a:ext>
            </a:extLst>
          </p:cNvPr>
          <p:cNvSpPr/>
          <p:nvPr/>
        </p:nvSpPr>
        <p:spPr>
          <a:xfrm>
            <a:off x="1515857" y="6652923"/>
            <a:ext cx="744497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V. Seshadri et al., “</a:t>
            </a:r>
            <a:r>
              <a:rPr lang="en-US" sz="1050" i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Ambit: In-Memory Accelerator for Bulk Bitwise Operations Using Commodity DRAM Technology"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, MICRO, 2017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4C3BDCD-3E8C-DD4C-B562-FC535725C357}"/>
              </a:ext>
            </a:extLst>
          </p:cNvPr>
          <p:cNvSpPr/>
          <p:nvPr/>
        </p:nvSpPr>
        <p:spPr>
          <a:xfrm>
            <a:off x="4377888" y="2439481"/>
            <a:ext cx="4476162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Cambria" panose="02040503050406030204" pitchFamily="18" charset="0"/>
              </a:rPr>
              <a:t>MAJ (A, B, 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0</a:t>
            </a:r>
            <a:r>
              <a:rPr lang="en-US" sz="2800" b="1" dirty="0">
                <a:latin typeface="Cambria" panose="02040503050406030204" pitchFamily="18" charset="0"/>
              </a:rPr>
              <a:t>)  =  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AND</a:t>
            </a:r>
            <a:r>
              <a:rPr lang="en-US" sz="2800" b="1" dirty="0">
                <a:latin typeface="Cambria" panose="02040503050406030204" pitchFamily="18" charset="0"/>
              </a:rPr>
              <a:t> (A, B)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053D31-968A-D94E-9A24-5390F0D4C02C}"/>
              </a:ext>
            </a:extLst>
          </p:cNvPr>
          <p:cNvSpPr/>
          <p:nvPr/>
        </p:nvSpPr>
        <p:spPr>
          <a:xfrm>
            <a:off x="4426532" y="3621625"/>
            <a:ext cx="4476156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ambria" panose="02040503050406030204" pitchFamily="18" charset="0"/>
              </a:rPr>
              <a:t>MAJ (A, B, 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1</a:t>
            </a:r>
            <a:r>
              <a:rPr lang="en-US" sz="2800" b="1" dirty="0">
                <a:latin typeface="Cambria" panose="02040503050406030204" pitchFamily="18" charset="0"/>
              </a:rPr>
              <a:t>)  =  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OR</a:t>
            </a:r>
            <a:r>
              <a:rPr lang="en-US" sz="2800" b="1" dirty="0">
                <a:latin typeface="Cambria" panose="02040503050406030204" pitchFamily="18" charset="0"/>
              </a:rPr>
              <a:t> (A, B)</a:t>
            </a:r>
          </a:p>
        </p:txBody>
      </p:sp>
    </p:spTree>
    <p:extLst>
      <p:ext uri="{BB962C8B-B14F-4D97-AF65-F5344CB8AC3E}">
        <p14:creationId xmlns:p14="http://schemas.microsoft.com/office/powerpoint/2010/main" val="348617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48148E-6 L -0.26927 -0.00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72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6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09850-92E3-C647-9C81-512F4898D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Cambria" panose="02040503050406030204" pitchFamily="18" charset="0"/>
              </a:rPr>
              <a:t>Ambit: Subarray Organization</a:t>
            </a:r>
          </a:p>
        </p:txBody>
      </p:sp>
      <p:sp>
        <p:nvSpPr>
          <p:cNvPr id="759" name="Rectangle 758">
            <a:extLst>
              <a:ext uri="{FF2B5EF4-FFF2-40B4-BE49-F238E27FC236}">
                <a16:creationId xmlns:a16="http://schemas.microsoft.com/office/drawing/2014/main" id="{EBE98E81-EFCA-3B43-A400-F563B5C6C736}"/>
              </a:ext>
            </a:extLst>
          </p:cNvPr>
          <p:cNvSpPr/>
          <p:nvPr/>
        </p:nvSpPr>
        <p:spPr>
          <a:xfrm>
            <a:off x="272076" y="5890600"/>
            <a:ext cx="21325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Sense amplifiers</a:t>
            </a:r>
          </a:p>
        </p:txBody>
      </p:sp>
      <p:sp>
        <p:nvSpPr>
          <p:cNvPr id="776" name="Rectangle 775">
            <a:extLst>
              <a:ext uri="{FF2B5EF4-FFF2-40B4-BE49-F238E27FC236}">
                <a16:creationId xmlns:a16="http://schemas.microsoft.com/office/drawing/2014/main" id="{66A9E5EC-AEBE-084B-923B-4A94641594BA}"/>
              </a:ext>
            </a:extLst>
          </p:cNvPr>
          <p:cNvSpPr/>
          <p:nvPr/>
        </p:nvSpPr>
        <p:spPr>
          <a:xfrm>
            <a:off x="-35267" y="5038338"/>
            <a:ext cx="2203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Compute rows</a:t>
            </a:r>
          </a:p>
        </p:txBody>
      </p:sp>
      <p:sp>
        <p:nvSpPr>
          <p:cNvPr id="777" name="Rectangle 776">
            <a:extLst>
              <a:ext uri="{FF2B5EF4-FFF2-40B4-BE49-F238E27FC236}">
                <a16:creationId xmlns:a16="http://schemas.microsoft.com/office/drawing/2014/main" id="{396423B2-38D3-F440-888F-2E1137589A8D}"/>
              </a:ext>
            </a:extLst>
          </p:cNvPr>
          <p:cNvSpPr/>
          <p:nvPr/>
        </p:nvSpPr>
        <p:spPr>
          <a:xfrm>
            <a:off x="0" y="3900204"/>
            <a:ext cx="1995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b="1" dirty="0">
                <a:solidFill>
                  <a:srgbClr val="7030A0"/>
                </a:solidFill>
                <a:latin typeface="Cambria" panose="02040503050406030204" pitchFamily="18" charset="0"/>
              </a:rPr>
              <a:t>Control rows</a:t>
            </a:r>
          </a:p>
        </p:txBody>
      </p:sp>
      <p:sp>
        <p:nvSpPr>
          <p:cNvPr id="778" name="Rectangle 777">
            <a:extLst>
              <a:ext uri="{FF2B5EF4-FFF2-40B4-BE49-F238E27FC236}">
                <a16:creationId xmlns:a16="http://schemas.microsoft.com/office/drawing/2014/main" id="{B34128F9-4209-3545-9ABA-C5DB508D501F}"/>
              </a:ext>
            </a:extLst>
          </p:cNvPr>
          <p:cNvSpPr/>
          <p:nvPr/>
        </p:nvSpPr>
        <p:spPr>
          <a:xfrm>
            <a:off x="49100" y="2284609"/>
            <a:ext cx="1599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Data rows</a:t>
            </a:r>
          </a:p>
        </p:txBody>
      </p:sp>
      <p:grpSp>
        <p:nvGrpSpPr>
          <p:cNvPr id="762" name="Group 761">
            <a:extLst>
              <a:ext uri="{FF2B5EF4-FFF2-40B4-BE49-F238E27FC236}">
                <a16:creationId xmlns:a16="http://schemas.microsoft.com/office/drawing/2014/main" id="{76DB5C01-179D-4949-9F1B-2901C90F3009}"/>
              </a:ext>
            </a:extLst>
          </p:cNvPr>
          <p:cNvGrpSpPr/>
          <p:nvPr/>
        </p:nvGrpSpPr>
        <p:grpSpPr>
          <a:xfrm>
            <a:off x="2613772" y="1032035"/>
            <a:ext cx="6167431" cy="4964082"/>
            <a:chOff x="2270869" y="1032035"/>
            <a:chExt cx="6167431" cy="4964082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2FA42EC-DC60-F74D-9F5E-34FD5DEAB651}"/>
                </a:ext>
              </a:extLst>
            </p:cNvPr>
            <p:cNvCxnSpPr>
              <a:cxnSpLocks/>
              <a:endCxn id="758" idx="6"/>
            </p:cNvCxnSpPr>
            <p:nvPr/>
          </p:nvCxnSpPr>
          <p:spPr>
            <a:xfrm>
              <a:off x="2289814" y="2613336"/>
              <a:ext cx="6143189" cy="3797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067D720-606F-CD4D-A504-1F7CF254C9A7}"/>
                </a:ext>
              </a:extLst>
            </p:cNvPr>
            <p:cNvCxnSpPr>
              <a:cxnSpLocks/>
              <a:endCxn id="757" idx="6"/>
            </p:cNvCxnSpPr>
            <p:nvPr/>
          </p:nvCxnSpPr>
          <p:spPr>
            <a:xfrm>
              <a:off x="2289814" y="3017214"/>
              <a:ext cx="6138421" cy="10241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AD3D9D3-9F70-E143-ACB8-86671FBD1E38}"/>
                </a:ext>
              </a:extLst>
            </p:cNvPr>
            <p:cNvCxnSpPr>
              <a:cxnSpLocks/>
              <a:endCxn id="755" idx="6"/>
            </p:cNvCxnSpPr>
            <p:nvPr/>
          </p:nvCxnSpPr>
          <p:spPr>
            <a:xfrm>
              <a:off x="2289814" y="3420039"/>
              <a:ext cx="6141248" cy="3015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978E5FD8-2D55-544A-B04E-F996DF91CC95}"/>
                </a:ext>
              </a:extLst>
            </p:cNvPr>
            <p:cNvCxnSpPr>
              <a:cxnSpLocks/>
              <a:endCxn id="756" idx="6"/>
            </p:cNvCxnSpPr>
            <p:nvPr/>
          </p:nvCxnSpPr>
          <p:spPr>
            <a:xfrm flipV="1">
              <a:off x="2281584" y="3890749"/>
              <a:ext cx="6151579" cy="16156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>
              <a:extLst>
                <a:ext uri="{FF2B5EF4-FFF2-40B4-BE49-F238E27FC236}">
                  <a16:creationId xmlns:a16="http://schemas.microsoft.com/office/drawing/2014/main" id="{C840F917-1C24-C842-BE59-5BD5BD4C1411}"/>
                </a:ext>
              </a:extLst>
            </p:cNvPr>
            <p:cNvCxnSpPr>
              <a:cxnSpLocks/>
              <a:endCxn id="747" idx="6"/>
            </p:cNvCxnSpPr>
            <p:nvPr/>
          </p:nvCxnSpPr>
          <p:spPr>
            <a:xfrm>
              <a:off x="2289655" y="4377513"/>
              <a:ext cx="6143189" cy="3797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>
              <a:extLst>
                <a:ext uri="{FF2B5EF4-FFF2-40B4-BE49-F238E27FC236}">
                  <a16:creationId xmlns:a16="http://schemas.microsoft.com/office/drawing/2014/main" id="{ABDF4C13-18CB-504E-BE4B-29EEBD7EED1B}"/>
                </a:ext>
              </a:extLst>
            </p:cNvPr>
            <p:cNvCxnSpPr>
              <a:cxnSpLocks/>
              <a:endCxn id="748" idx="6"/>
            </p:cNvCxnSpPr>
            <p:nvPr/>
          </p:nvCxnSpPr>
          <p:spPr>
            <a:xfrm flipV="1">
              <a:off x="2297582" y="4791632"/>
              <a:ext cx="6130494" cy="6378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>
              <a:extLst>
                <a:ext uri="{FF2B5EF4-FFF2-40B4-BE49-F238E27FC236}">
                  <a16:creationId xmlns:a16="http://schemas.microsoft.com/office/drawing/2014/main" id="{C8E3FBAC-AC64-3A41-A539-0D0F15057568}"/>
                </a:ext>
              </a:extLst>
            </p:cNvPr>
            <p:cNvCxnSpPr>
              <a:cxnSpLocks/>
              <a:endCxn id="749" idx="6"/>
            </p:cNvCxnSpPr>
            <p:nvPr/>
          </p:nvCxnSpPr>
          <p:spPr>
            <a:xfrm>
              <a:off x="2293828" y="5204799"/>
              <a:ext cx="6137075" cy="9571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>
              <a:extLst>
                <a:ext uri="{FF2B5EF4-FFF2-40B4-BE49-F238E27FC236}">
                  <a16:creationId xmlns:a16="http://schemas.microsoft.com/office/drawing/2014/main" id="{36AADAFA-CA61-8242-B9AB-E48D746DFAD1}"/>
                </a:ext>
              </a:extLst>
            </p:cNvPr>
            <p:cNvCxnSpPr>
              <a:cxnSpLocks/>
              <a:endCxn id="750" idx="6"/>
            </p:cNvCxnSpPr>
            <p:nvPr/>
          </p:nvCxnSpPr>
          <p:spPr>
            <a:xfrm flipV="1">
              <a:off x="2270869" y="5654926"/>
              <a:ext cx="6162135" cy="16156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>
              <a:extLst>
                <a:ext uri="{FF2B5EF4-FFF2-40B4-BE49-F238E27FC236}">
                  <a16:creationId xmlns:a16="http://schemas.microsoft.com/office/drawing/2014/main" id="{BF77B1E4-4B91-A64F-8F1F-83BA356D5176}"/>
                </a:ext>
              </a:extLst>
            </p:cNvPr>
            <p:cNvCxnSpPr>
              <a:cxnSpLocks/>
              <a:endCxn id="752" idx="6"/>
            </p:cNvCxnSpPr>
            <p:nvPr/>
          </p:nvCxnSpPr>
          <p:spPr>
            <a:xfrm>
              <a:off x="2270869" y="1278119"/>
              <a:ext cx="6154213" cy="10241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>
              <a:extLst>
                <a:ext uri="{FF2B5EF4-FFF2-40B4-BE49-F238E27FC236}">
                  <a16:creationId xmlns:a16="http://schemas.microsoft.com/office/drawing/2014/main" id="{BE1142BD-43B4-2E46-9067-34FB588018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81260" y="1711098"/>
              <a:ext cx="6157040" cy="1141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>
              <a:extLst>
                <a:ext uri="{FF2B5EF4-FFF2-40B4-BE49-F238E27FC236}">
                  <a16:creationId xmlns:a16="http://schemas.microsoft.com/office/drawing/2014/main" id="{D863073C-1427-6449-929B-ADB4B1660496}"/>
                </a:ext>
              </a:extLst>
            </p:cNvPr>
            <p:cNvCxnSpPr>
              <a:cxnSpLocks/>
              <a:endCxn id="754" idx="6"/>
            </p:cNvCxnSpPr>
            <p:nvPr/>
          </p:nvCxnSpPr>
          <p:spPr>
            <a:xfrm flipV="1">
              <a:off x="2289655" y="2151654"/>
              <a:ext cx="6140355" cy="16156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>
              <a:extLst>
                <a:ext uri="{FF2B5EF4-FFF2-40B4-BE49-F238E27FC236}">
                  <a16:creationId xmlns:a16="http://schemas.microsoft.com/office/drawing/2014/main" id="{88DAF675-5FA9-6645-8B3D-EA28FC65824D}"/>
                </a:ext>
              </a:extLst>
            </p:cNvPr>
            <p:cNvCxnSpPr>
              <a:cxnSpLocks/>
            </p:cNvCxnSpPr>
            <p:nvPr/>
          </p:nvCxnSpPr>
          <p:spPr>
            <a:xfrm>
              <a:off x="2500620" y="104331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Straight Connector 434">
              <a:extLst>
                <a:ext uri="{FF2B5EF4-FFF2-40B4-BE49-F238E27FC236}">
                  <a16:creationId xmlns:a16="http://schemas.microsoft.com/office/drawing/2014/main" id="{F30A9E6B-F105-F84D-83B9-481FAA0E70CD}"/>
                </a:ext>
              </a:extLst>
            </p:cNvPr>
            <p:cNvCxnSpPr>
              <a:cxnSpLocks/>
            </p:cNvCxnSpPr>
            <p:nvPr/>
          </p:nvCxnSpPr>
          <p:spPr>
            <a:xfrm>
              <a:off x="2924447" y="104331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Straight Connector 448">
              <a:extLst>
                <a:ext uri="{FF2B5EF4-FFF2-40B4-BE49-F238E27FC236}">
                  <a16:creationId xmlns:a16="http://schemas.microsoft.com/office/drawing/2014/main" id="{C538907D-40AA-9946-A295-C46D09371AA0}"/>
                </a:ext>
              </a:extLst>
            </p:cNvPr>
            <p:cNvCxnSpPr>
              <a:cxnSpLocks/>
            </p:cNvCxnSpPr>
            <p:nvPr/>
          </p:nvCxnSpPr>
          <p:spPr>
            <a:xfrm>
              <a:off x="3385602" y="104331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Connector 462">
              <a:extLst>
                <a:ext uri="{FF2B5EF4-FFF2-40B4-BE49-F238E27FC236}">
                  <a16:creationId xmlns:a16="http://schemas.microsoft.com/office/drawing/2014/main" id="{AA17C1C4-3DA9-8C42-B34B-CA960A1735D8}"/>
                </a:ext>
              </a:extLst>
            </p:cNvPr>
            <p:cNvCxnSpPr>
              <a:cxnSpLocks/>
            </p:cNvCxnSpPr>
            <p:nvPr/>
          </p:nvCxnSpPr>
          <p:spPr>
            <a:xfrm>
              <a:off x="3827013" y="1049233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Connector 476">
              <a:extLst>
                <a:ext uri="{FF2B5EF4-FFF2-40B4-BE49-F238E27FC236}">
                  <a16:creationId xmlns:a16="http://schemas.microsoft.com/office/drawing/2014/main" id="{7B4B2BE1-389D-3B44-B51A-8B95F672A6B5}"/>
                </a:ext>
              </a:extLst>
            </p:cNvPr>
            <p:cNvCxnSpPr>
              <a:cxnSpLocks/>
            </p:cNvCxnSpPr>
            <p:nvPr/>
          </p:nvCxnSpPr>
          <p:spPr>
            <a:xfrm>
              <a:off x="4250840" y="1041829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Straight Connector 490">
              <a:extLst>
                <a:ext uri="{FF2B5EF4-FFF2-40B4-BE49-F238E27FC236}">
                  <a16:creationId xmlns:a16="http://schemas.microsoft.com/office/drawing/2014/main" id="{2BF133BC-F66E-4249-85FF-94D18D27192E}"/>
                </a:ext>
              </a:extLst>
            </p:cNvPr>
            <p:cNvCxnSpPr>
              <a:cxnSpLocks/>
            </p:cNvCxnSpPr>
            <p:nvPr/>
          </p:nvCxnSpPr>
          <p:spPr>
            <a:xfrm>
              <a:off x="4711995" y="1040348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Straight Connector 618">
              <a:extLst>
                <a:ext uri="{FF2B5EF4-FFF2-40B4-BE49-F238E27FC236}">
                  <a16:creationId xmlns:a16="http://schemas.microsoft.com/office/drawing/2014/main" id="{1426F72F-FF11-0F45-8E4E-3AFFF9FF15D6}"/>
                </a:ext>
              </a:extLst>
            </p:cNvPr>
            <p:cNvCxnSpPr>
              <a:cxnSpLocks/>
            </p:cNvCxnSpPr>
            <p:nvPr/>
          </p:nvCxnSpPr>
          <p:spPr>
            <a:xfrm>
              <a:off x="5163702" y="1034997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Straight Connector 605">
              <a:extLst>
                <a:ext uri="{FF2B5EF4-FFF2-40B4-BE49-F238E27FC236}">
                  <a16:creationId xmlns:a16="http://schemas.microsoft.com/office/drawing/2014/main" id="{44DFCB31-B3D5-174E-98D5-2D96B4818E44}"/>
                </a:ext>
              </a:extLst>
            </p:cNvPr>
            <p:cNvCxnSpPr>
              <a:cxnSpLocks/>
            </p:cNvCxnSpPr>
            <p:nvPr/>
          </p:nvCxnSpPr>
          <p:spPr>
            <a:xfrm>
              <a:off x="5587529" y="1034997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3" name="Straight Connector 592">
              <a:extLst>
                <a:ext uri="{FF2B5EF4-FFF2-40B4-BE49-F238E27FC236}">
                  <a16:creationId xmlns:a16="http://schemas.microsoft.com/office/drawing/2014/main" id="{2377CD14-BDAA-D745-B853-5DD1A232F3FF}"/>
                </a:ext>
              </a:extLst>
            </p:cNvPr>
            <p:cNvCxnSpPr>
              <a:cxnSpLocks/>
            </p:cNvCxnSpPr>
            <p:nvPr/>
          </p:nvCxnSpPr>
          <p:spPr>
            <a:xfrm>
              <a:off x="6048684" y="1034997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0" name="Straight Connector 579">
              <a:extLst>
                <a:ext uri="{FF2B5EF4-FFF2-40B4-BE49-F238E27FC236}">
                  <a16:creationId xmlns:a16="http://schemas.microsoft.com/office/drawing/2014/main" id="{8814F3F4-757A-AC46-B02B-1EAC98FE6927}"/>
                </a:ext>
              </a:extLst>
            </p:cNvPr>
            <p:cNvCxnSpPr>
              <a:cxnSpLocks/>
            </p:cNvCxnSpPr>
            <p:nvPr/>
          </p:nvCxnSpPr>
          <p:spPr>
            <a:xfrm>
              <a:off x="6490095" y="104092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7" name="Straight Connector 566">
              <a:extLst>
                <a:ext uri="{FF2B5EF4-FFF2-40B4-BE49-F238E27FC236}">
                  <a16:creationId xmlns:a16="http://schemas.microsoft.com/office/drawing/2014/main" id="{B0EF54B7-9241-BC46-B4A6-B4312BB80D93}"/>
                </a:ext>
              </a:extLst>
            </p:cNvPr>
            <p:cNvCxnSpPr>
              <a:cxnSpLocks/>
            </p:cNvCxnSpPr>
            <p:nvPr/>
          </p:nvCxnSpPr>
          <p:spPr>
            <a:xfrm>
              <a:off x="6913922" y="1033516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Straight Connector 553">
              <a:extLst>
                <a:ext uri="{FF2B5EF4-FFF2-40B4-BE49-F238E27FC236}">
                  <a16:creationId xmlns:a16="http://schemas.microsoft.com/office/drawing/2014/main" id="{1762A584-D5BD-774F-9868-2CAC7964B236}"/>
                </a:ext>
              </a:extLst>
            </p:cNvPr>
            <p:cNvCxnSpPr>
              <a:cxnSpLocks/>
            </p:cNvCxnSpPr>
            <p:nvPr/>
          </p:nvCxnSpPr>
          <p:spPr>
            <a:xfrm>
              <a:off x="7375077" y="1032035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2" name="Straight Connector 731">
              <a:extLst>
                <a:ext uri="{FF2B5EF4-FFF2-40B4-BE49-F238E27FC236}">
                  <a16:creationId xmlns:a16="http://schemas.microsoft.com/office/drawing/2014/main" id="{B643BCE9-A073-F044-B144-F52844BC44BB}"/>
                </a:ext>
              </a:extLst>
            </p:cNvPr>
            <p:cNvCxnSpPr>
              <a:cxnSpLocks/>
            </p:cNvCxnSpPr>
            <p:nvPr/>
          </p:nvCxnSpPr>
          <p:spPr>
            <a:xfrm>
              <a:off x="7833293" y="1038413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6" name="Straight Connector 745">
              <a:extLst>
                <a:ext uri="{FF2B5EF4-FFF2-40B4-BE49-F238E27FC236}">
                  <a16:creationId xmlns:a16="http://schemas.microsoft.com/office/drawing/2014/main" id="{7EFDF1A6-238C-1C42-BE84-C22825877775}"/>
                </a:ext>
              </a:extLst>
            </p:cNvPr>
            <p:cNvCxnSpPr>
              <a:cxnSpLocks/>
            </p:cNvCxnSpPr>
            <p:nvPr/>
          </p:nvCxnSpPr>
          <p:spPr>
            <a:xfrm>
              <a:off x="8294448" y="1036932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02" name="Straight Connector 801">
            <a:extLst>
              <a:ext uri="{FF2B5EF4-FFF2-40B4-BE49-F238E27FC236}">
                <a16:creationId xmlns:a16="http://schemas.microsoft.com/office/drawing/2014/main" id="{9F2FAC34-EBC3-5948-8145-F41FC0929BC7}"/>
              </a:ext>
            </a:extLst>
          </p:cNvPr>
          <p:cNvCxnSpPr>
            <a:cxnSpLocks/>
          </p:cNvCxnSpPr>
          <p:nvPr/>
        </p:nvCxnSpPr>
        <p:spPr>
          <a:xfrm>
            <a:off x="2643657" y="5211725"/>
            <a:ext cx="6137075" cy="9571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9" name="Group 778">
            <a:extLst>
              <a:ext uri="{FF2B5EF4-FFF2-40B4-BE49-F238E27FC236}">
                <a16:creationId xmlns:a16="http://schemas.microsoft.com/office/drawing/2014/main" id="{228689EC-A2A9-2F49-B7C6-1D5D13909D2C}"/>
              </a:ext>
            </a:extLst>
          </p:cNvPr>
          <p:cNvGrpSpPr/>
          <p:nvPr/>
        </p:nvGrpSpPr>
        <p:grpSpPr>
          <a:xfrm>
            <a:off x="2707599" y="4239655"/>
            <a:ext cx="6068148" cy="290713"/>
            <a:chOff x="2707599" y="4239655"/>
            <a:chExt cx="6068148" cy="290713"/>
          </a:xfrm>
        </p:grpSpPr>
        <p:sp>
          <p:nvSpPr>
            <p:cNvPr id="314" name="Oval 313">
              <a:extLst>
                <a:ext uri="{FF2B5EF4-FFF2-40B4-BE49-F238E27FC236}">
                  <a16:creationId xmlns:a16="http://schemas.microsoft.com/office/drawing/2014/main" id="{89592A12-6CA5-C14F-9BA6-8D8A73A428A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7599" y="425093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436" name="Oval 435">
              <a:extLst>
                <a:ext uri="{FF2B5EF4-FFF2-40B4-BE49-F238E27FC236}">
                  <a16:creationId xmlns:a16="http://schemas.microsoft.com/office/drawing/2014/main" id="{BB6F4668-849B-5640-95EB-966F142E3E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31426" y="425093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450" name="Oval 449">
              <a:extLst>
                <a:ext uri="{FF2B5EF4-FFF2-40B4-BE49-F238E27FC236}">
                  <a16:creationId xmlns:a16="http://schemas.microsoft.com/office/drawing/2014/main" id="{C777B87E-E62D-4F43-BDE2-FECB49ECE8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2581" y="425093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464" name="Oval 463">
              <a:extLst>
                <a:ext uri="{FF2B5EF4-FFF2-40B4-BE49-F238E27FC236}">
                  <a16:creationId xmlns:a16="http://schemas.microsoft.com/office/drawing/2014/main" id="{DDCAFBDE-481E-4C4F-910E-8A2B78C41D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3992" y="4256853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478" name="Oval 477">
              <a:extLst>
                <a:ext uri="{FF2B5EF4-FFF2-40B4-BE49-F238E27FC236}">
                  <a16:creationId xmlns:a16="http://schemas.microsoft.com/office/drawing/2014/main" id="{B8167C54-BDB8-DD4A-9E59-237EB650B86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7819" y="424944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492" name="Oval 491">
              <a:extLst>
                <a:ext uri="{FF2B5EF4-FFF2-40B4-BE49-F238E27FC236}">
                  <a16:creationId xmlns:a16="http://schemas.microsoft.com/office/drawing/2014/main" id="{218B604A-25A9-C846-8459-3A6EE2DA69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8974" y="4247968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620" name="Oval 619">
              <a:extLst>
                <a:ext uri="{FF2B5EF4-FFF2-40B4-BE49-F238E27FC236}">
                  <a16:creationId xmlns:a16="http://schemas.microsoft.com/office/drawing/2014/main" id="{F8C6FD88-DEB5-F747-9F58-C1086C7553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0681" y="424261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607" name="Oval 606">
              <a:extLst>
                <a:ext uri="{FF2B5EF4-FFF2-40B4-BE49-F238E27FC236}">
                  <a16:creationId xmlns:a16="http://schemas.microsoft.com/office/drawing/2014/main" id="{5769B458-87AB-D340-8355-840B7ED613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4508" y="424261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594" name="Oval 593">
              <a:extLst>
                <a:ext uri="{FF2B5EF4-FFF2-40B4-BE49-F238E27FC236}">
                  <a16:creationId xmlns:a16="http://schemas.microsoft.com/office/drawing/2014/main" id="{617DA286-B6CB-5A40-A6CE-0EE42B0F18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5663" y="424261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581" name="Oval 580">
              <a:extLst>
                <a:ext uri="{FF2B5EF4-FFF2-40B4-BE49-F238E27FC236}">
                  <a16:creationId xmlns:a16="http://schemas.microsoft.com/office/drawing/2014/main" id="{F66A1201-3BE1-8641-8083-9A43A44620B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7074" y="424854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568" name="Oval 567">
              <a:extLst>
                <a:ext uri="{FF2B5EF4-FFF2-40B4-BE49-F238E27FC236}">
                  <a16:creationId xmlns:a16="http://schemas.microsoft.com/office/drawing/2014/main" id="{6807B71B-D6ED-5B4B-BD2D-D4F5743E4C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20901" y="424113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555" name="Oval 554">
              <a:extLst>
                <a:ext uri="{FF2B5EF4-FFF2-40B4-BE49-F238E27FC236}">
                  <a16:creationId xmlns:a16="http://schemas.microsoft.com/office/drawing/2014/main" id="{D13B7F1F-579F-2549-A61E-F1F254917C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2056" y="4239655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733" name="Oval 732">
              <a:extLst>
                <a:ext uri="{FF2B5EF4-FFF2-40B4-BE49-F238E27FC236}">
                  <a16:creationId xmlns:a16="http://schemas.microsoft.com/office/drawing/2014/main" id="{76055228-ED3F-D44D-8311-194BED50F7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40272" y="4246033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747" name="Oval 746">
              <a:extLst>
                <a:ext uri="{FF2B5EF4-FFF2-40B4-BE49-F238E27FC236}">
                  <a16:creationId xmlns:a16="http://schemas.microsoft.com/office/drawing/2014/main" id="{1311DBF7-F604-524A-AAD0-208A55C6D5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01427" y="4244552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</p:grpSp>
      <p:cxnSp>
        <p:nvCxnSpPr>
          <p:cNvPr id="801" name="Straight Connector 800">
            <a:extLst>
              <a:ext uri="{FF2B5EF4-FFF2-40B4-BE49-F238E27FC236}">
                <a16:creationId xmlns:a16="http://schemas.microsoft.com/office/drawing/2014/main" id="{7A6A1BD8-11F1-A347-98C1-6094010D57D5}"/>
              </a:ext>
            </a:extLst>
          </p:cNvPr>
          <p:cNvCxnSpPr>
            <a:cxnSpLocks/>
          </p:cNvCxnSpPr>
          <p:nvPr/>
        </p:nvCxnSpPr>
        <p:spPr>
          <a:xfrm flipV="1">
            <a:off x="2647411" y="4788167"/>
            <a:ext cx="6130494" cy="637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5" name="Group 774">
            <a:extLst>
              <a:ext uri="{FF2B5EF4-FFF2-40B4-BE49-F238E27FC236}">
                <a16:creationId xmlns:a16="http://schemas.microsoft.com/office/drawing/2014/main" id="{88BFDB19-4156-D547-8F84-BC66DDEE76D8}"/>
              </a:ext>
            </a:extLst>
          </p:cNvPr>
          <p:cNvGrpSpPr/>
          <p:nvPr/>
        </p:nvGrpSpPr>
        <p:grpSpPr>
          <a:xfrm>
            <a:off x="2702831" y="4649977"/>
            <a:ext cx="6068148" cy="290713"/>
            <a:chOff x="2359928" y="4649977"/>
            <a:chExt cx="6068148" cy="290713"/>
          </a:xfrm>
        </p:grpSpPr>
        <p:sp>
          <p:nvSpPr>
            <p:cNvPr id="437" name="Oval 436">
              <a:extLst>
                <a:ext uri="{FF2B5EF4-FFF2-40B4-BE49-F238E27FC236}">
                  <a16:creationId xmlns:a16="http://schemas.microsoft.com/office/drawing/2014/main" id="{A9BF9E9C-F624-AD47-96F3-12736096F0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3755" y="4661252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1" name="Oval 450">
              <a:extLst>
                <a:ext uri="{FF2B5EF4-FFF2-40B4-BE49-F238E27FC236}">
                  <a16:creationId xmlns:a16="http://schemas.microsoft.com/office/drawing/2014/main" id="{4F6B9193-D5E5-F04D-B857-0E0DE1A6D8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44910" y="4661252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5" name="Oval 464">
              <a:extLst>
                <a:ext uri="{FF2B5EF4-FFF2-40B4-BE49-F238E27FC236}">
                  <a16:creationId xmlns:a16="http://schemas.microsoft.com/office/drawing/2014/main" id="{8BDFFEAA-0451-B342-A7AC-DEF50BAC48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86321" y="4667175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9" name="Oval 478">
              <a:extLst>
                <a:ext uri="{FF2B5EF4-FFF2-40B4-BE49-F238E27FC236}">
                  <a16:creationId xmlns:a16="http://schemas.microsoft.com/office/drawing/2014/main" id="{EA95A6D5-7FD0-1440-BA8F-43F0CE5609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0148" y="4659771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3" name="Oval 492">
              <a:extLst>
                <a:ext uri="{FF2B5EF4-FFF2-40B4-BE49-F238E27FC236}">
                  <a16:creationId xmlns:a16="http://schemas.microsoft.com/office/drawing/2014/main" id="{728AE894-8541-0D4B-BE99-33C8B96A8C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1303" y="4658290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1" name="Oval 620">
              <a:extLst>
                <a:ext uri="{FF2B5EF4-FFF2-40B4-BE49-F238E27FC236}">
                  <a16:creationId xmlns:a16="http://schemas.microsoft.com/office/drawing/2014/main" id="{7D5CF6EE-A550-9644-B056-D8BBD4DAFB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23010" y="4652939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8" name="Oval 607">
              <a:extLst>
                <a:ext uri="{FF2B5EF4-FFF2-40B4-BE49-F238E27FC236}">
                  <a16:creationId xmlns:a16="http://schemas.microsoft.com/office/drawing/2014/main" id="{6F65ED7C-D93B-DD47-8E7F-646B757258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46837" y="4652939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5" name="Oval 594">
              <a:extLst>
                <a:ext uri="{FF2B5EF4-FFF2-40B4-BE49-F238E27FC236}">
                  <a16:creationId xmlns:a16="http://schemas.microsoft.com/office/drawing/2014/main" id="{139CB575-D0CC-5E48-9092-77257AEE58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07992" y="4652939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2" name="Oval 581">
              <a:extLst>
                <a:ext uri="{FF2B5EF4-FFF2-40B4-BE49-F238E27FC236}">
                  <a16:creationId xmlns:a16="http://schemas.microsoft.com/office/drawing/2014/main" id="{25BB41F4-174A-4442-9E4C-D1A71AF0E93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49403" y="4658862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9" name="Oval 568">
              <a:extLst>
                <a:ext uri="{FF2B5EF4-FFF2-40B4-BE49-F238E27FC236}">
                  <a16:creationId xmlns:a16="http://schemas.microsoft.com/office/drawing/2014/main" id="{3952AAA6-85ED-1241-8C28-12A7B1F1F9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73230" y="4651458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6" name="Oval 555">
              <a:extLst>
                <a:ext uri="{FF2B5EF4-FFF2-40B4-BE49-F238E27FC236}">
                  <a16:creationId xmlns:a16="http://schemas.microsoft.com/office/drawing/2014/main" id="{F1996AF1-5D11-7B43-90E6-F2D3ADBFBB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4385" y="4649977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34" name="Oval 733">
              <a:extLst>
                <a:ext uri="{FF2B5EF4-FFF2-40B4-BE49-F238E27FC236}">
                  <a16:creationId xmlns:a16="http://schemas.microsoft.com/office/drawing/2014/main" id="{6BB19FB7-248F-2F40-9741-2E3D100697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92601" y="4656355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48" name="Oval 747">
              <a:extLst>
                <a:ext uri="{FF2B5EF4-FFF2-40B4-BE49-F238E27FC236}">
                  <a16:creationId xmlns:a16="http://schemas.microsoft.com/office/drawing/2014/main" id="{D094767B-2D91-3F44-AD53-FB831FD221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53756" y="4654874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19" name="Oval 318">
              <a:extLst>
                <a:ext uri="{FF2B5EF4-FFF2-40B4-BE49-F238E27FC236}">
                  <a16:creationId xmlns:a16="http://schemas.microsoft.com/office/drawing/2014/main" id="{925FB04E-3C6A-FA41-9BA8-B7C7AF286F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59928" y="4661252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74" name="Group 773">
            <a:extLst>
              <a:ext uri="{FF2B5EF4-FFF2-40B4-BE49-F238E27FC236}">
                <a16:creationId xmlns:a16="http://schemas.microsoft.com/office/drawing/2014/main" id="{11AFD0B6-1CBF-A047-BEED-D88881E1EFA9}"/>
              </a:ext>
            </a:extLst>
          </p:cNvPr>
          <p:cNvGrpSpPr/>
          <p:nvPr/>
        </p:nvGrpSpPr>
        <p:grpSpPr>
          <a:xfrm>
            <a:off x="2705658" y="5072715"/>
            <a:ext cx="6068148" cy="290713"/>
            <a:chOff x="2362755" y="5072715"/>
            <a:chExt cx="6068148" cy="290713"/>
          </a:xfrm>
        </p:grpSpPr>
        <p:sp>
          <p:nvSpPr>
            <p:cNvPr id="324" name="Oval 323">
              <a:extLst>
                <a:ext uri="{FF2B5EF4-FFF2-40B4-BE49-F238E27FC236}">
                  <a16:creationId xmlns:a16="http://schemas.microsoft.com/office/drawing/2014/main" id="{A5D97201-3B7A-A441-A787-D412F7C113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62755" y="5083990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38" name="Oval 437">
              <a:extLst>
                <a:ext uri="{FF2B5EF4-FFF2-40B4-BE49-F238E27FC236}">
                  <a16:creationId xmlns:a16="http://schemas.microsoft.com/office/drawing/2014/main" id="{C3AE394A-BC5F-E541-9C08-5A0659B9CF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6582" y="5083990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2" name="Oval 451">
              <a:extLst>
                <a:ext uri="{FF2B5EF4-FFF2-40B4-BE49-F238E27FC236}">
                  <a16:creationId xmlns:a16="http://schemas.microsoft.com/office/drawing/2014/main" id="{030E0EA6-2DA6-5A40-923E-019C4C6332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47737" y="5083990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6" name="Oval 465">
              <a:extLst>
                <a:ext uri="{FF2B5EF4-FFF2-40B4-BE49-F238E27FC236}">
                  <a16:creationId xmlns:a16="http://schemas.microsoft.com/office/drawing/2014/main" id="{B4A790EE-DCDC-4E4C-9AC8-9855A33B3A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89148" y="5089913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0" name="Oval 479">
              <a:extLst>
                <a:ext uri="{FF2B5EF4-FFF2-40B4-BE49-F238E27FC236}">
                  <a16:creationId xmlns:a16="http://schemas.microsoft.com/office/drawing/2014/main" id="{3B5B788D-0CF6-DD4B-BBC1-135DBA103E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2975" y="5082509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4" name="Oval 493">
              <a:extLst>
                <a:ext uri="{FF2B5EF4-FFF2-40B4-BE49-F238E27FC236}">
                  <a16:creationId xmlns:a16="http://schemas.microsoft.com/office/drawing/2014/main" id="{75359113-2133-A543-AB29-9D914C84F2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4130" y="5081028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2" name="Oval 621">
              <a:extLst>
                <a:ext uri="{FF2B5EF4-FFF2-40B4-BE49-F238E27FC236}">
                  <a16:creationId xmlns:a16="http://schemas.microsoft.com/office/drawing/2014/main" id="{DE0A8E4D-23EC-5543-B655-7D6A309B70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25837" y="5075677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9" name="Oval 608">
              <a:extLst>
                <a:ext uri="{FF2B5EF4-FFF2-40B4-BE49-F238E27FC236}">
                  <a16:creationId xmlns:a16="http://schemas.microsoft.com/office/drawing/2014/main" id="{A0CE2461-4A93-EA4C-930B-FBC37CC77A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49664" y="5075677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6" name="Oval 595">
              <a:extLst>
                <a:ext uri="{FF2B5EF4-FFF2-40B4-BE49-F238E27FC236}">
                  <a16:creationId xmlns:a16="http://schemas.microsoft.com/office/drawing/2014/main" id="{B4A13C94-9212-504E-9DF5-F5944ED572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0819" y="5075677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3" name="Oval 582">
              <a:extLst>
                <a:ext uri="{FF2B5EF4-FFF2-40B4-BE49-F238E27FC236}">
                  <a16:creationId xmlns:a16="http://schemas.microsoft.com/office/drawing/2014/main" id="{70125418-12B0-5541-A9EB-87A7FDCFB1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52230" y="5081600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0" name="Oval 569">
              <a:extLst>
                <a:ext uri="{FF2B5EF4-FFF2-40B4-BE49-F238E27FC236}">
                  <a16:creationId xmlns:a16="http://schemas.microsoft.com/office/drawing/2014/main" id="{639454D4-89D0-9D43-92A2-0C1F737EA3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76057" y="5074196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7" name="Oval 556">
              <a:extLst>
                <a:ext uri="{FF2B5EF4-FFF2-40B4-BE49-F238E27FC236}">
                  <a16:creationId xmlns:a16="http://schemas.microsoft.com/office/drawing/2014/main" id="{E2A88789-F749-A348-8E87-5567364665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212" y="5072715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35" name="Oval 734">
              <a:extLst>
                <a:ext uri="{FF2B5EF4-FFF2-40B4-BE49-F238E27FC236}">
                  <a16:creationId xmlns:a16="http://schemas.microsoft.com/office/drawing/2014/main" id="{3539D68A-A359-8045-A32B-E9541263ED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95428" y="5079093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49" name="Oval 748">
              <a:extLst>
                <a:ext uri="{FF2B5EF4-FFF2-40B4-BE49-F238E27FC236}">
                  <a16:creationId xmlns:a16="http://schemas.microsoft.com/office/drawing/2014/main" id="{596F4105-57AD-C246-BEF4-36A80D5CF2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56583" y="5077612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803" name="Straight Connector 802">
            <a:extLst>
              <a:ext uri="{FF2B5EF4-FFF2-40B4-BE49-F238E27FC236}">
                <a16:creationId xmlns:a16="http://schemas.microsoft.com/office/drawing/2014/main" id="{90E0E816-B5EC-534B-833B-843D96FDC5C6}"/>
              </a:ext>
            </a:extLst>
          </p:cNvPr>
          <p:cNvCxnSpPr>
            <a:cxnSpLocks/>
          </p:cNvCxnSpPr>
          <p:nvPr/>
        </p:nvCxnSpPr>
        <p:spPr>
          <a:xfrm flipV="1">
            <a:off x="2612080" y="5650382"/>
            <a:ext cx="6162135" cy="16156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3" name="Group 772">
            <a:extLst>
              <a:ext uri="{FF2B5EF4-FFF2-40B4-BE49-F238E27FC236}">
                <a16:creationId xmlns:a16="http://schemas.microsoft.com/office/drawing/2014/main" id="{7722769B-676E-6249-B7EB-F2C320190E7A}"/>
              </a:ext>
            </a:extLst>
          </p:cNvPr>
          <p:cNvGrpSpPr/>
          <p:nvPr/>
        </p:nvGrpSpPr>
        <p:grpSpPr>
          <a:xfrm>
            <a:off x="2707759" y="5513271"/>
            <a:ext cx="6068148" cy="290713"/>
            <a:chOff x="2364856" y="5513271"/>
            <a:chExt cx="6068148" cy="290713"/>
          </a:xfrm>
        </p:grpSpPr>
        <p:sp>
          <p:nvSpPr>
            <p:cNvPr id="329" name="Oval 328">
              <a:extLst>
                <a:ext uri="{FF2B5EF4-FFF2-40B4-BE49-F238E27FC236}">
                  <a16:creationId xmlns:a16="http://schemas.microsoft.com/office/drawing/2014/main" id="{49970B78-8B46-6E44-9DF9-E17EBC7F49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64856" y="5524546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39" name="Oval 438">
              <a:extLst>
                <a:ext uri="{FF2B5EF4-FFF2-40B4-BE49-F238E27FC236}">
                  <a16:creationId xmlns:a16="http://schemas.microsoft.com/office/drawing/2014/main" id="{4E3386B6-C429-384A-8E04-8BB0BF9487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8683" y="5524546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3" name="Oval 452">
              <a:extLst>
                <a:ext uri="{FF2B5EF4-FFF2-40B4-BE49-F238E27FC236}">
                  <a16:creationId xmlns:a16="http://schemas.microsoft.com/office/drawing/2014/main" id="{075F4F22-89A0-764E-969A-3306594010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49838" y="5524546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7" name="Oval 466">
              <a:extLst>
                <a:ext uri="{FF2B5EF4-FFF2-40B4-BE49-F238E27FC236}">
                  <a16:creationId xmlns:a16="http://schemas.microsoft.com/office/drawing/2014/main" id="{9DC85773-2921-B84B-945F-C63CBD92835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91249" y="5530469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1" name="Oval 480">
              <a:extLst>
                <a:ext uri="{FF2B5EF4-FFF2-40B4-BE49-F238E27FC236}">
                  <a16:creationId xmlns:a16="http://schemas.microsoft.com/office/drawing/2014/main" id="{C5C53FD4-FA94-6E48-88CE-D5895D9805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5076" y="5523065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5" name="Oval 494">
              <a:extLst>
                <a:ext uri="{FF2B5EF4-FFF2-40B4-BE49-F238E27FC236}">
                  <a16:creationId xmlns:a16="http://schemas.microsoft.com/office/drawing/2014/main" id="{9465CA3A-8756-CF4D-B7DE-C57EFE0FAA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6231" y="5521584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3" name="Oval 622">
              <a:extLst>
                <a:ext uri="{FF2B5EF4-FFF2-40B4-BE49-F238E27FC236}">
                  <a16:creationId xmlns:a16="http://schemas.microsoft.com/office/drawing/2014/main" id="{A1907C69-D58F-0B4A-99B8-59E244FED3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27938" y="5516233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0" name="Oval 609">
              <a:extLst>
                <a:ext uri="{FF2B5EF4-FFF2-40B4-BE49-F238E27FC236}">
                  <a16:creationId xmlns:a16="http://schemas.microsoft.com/office/drawing/2014/main" id="{1AEA37F6-5DE9-8447-9912-5861F22D52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51765" y="5516233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7" name="Oval 596">
              <a:extLst>
                <a:ext uri="{FF2B5EF4-FFF2-40B4-BE49-F238E27FC236}">
                  <a16:creationId xmlns:a16="http://schemas.microsoft.com/office/drawing/2014/main" id="{53DD044A-DFAA-7F42-81DE-0EEBBC881D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2920" y="5516233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4" name="Oval 583">
              <a:extLst>
                <a:ext uri="{FF2B5EF4-FFF2-40B4-BE49-F238E27FC236}">
                  <a16:creationId xmlns:a16="http://schemas.microsoft.com/office/drawing/2014/main" id="{AD6A8883-F1B3-7B4E-9D3A-F43E706B921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54331" y="5522156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1" name="Oval 570">
              <a:extLst>
                <a:ext uri="{FF2B5EF4-FFF2-40B4-BE49-F238E27FC236}">
                  <a16:creationId xmlns:a16="http://schemas.microsoft.com/office/drawing/2014/main" id="{09433761-6BA2-2D41-B78A-A85B5B9E1D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78158" y="5514752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8" name="Oval 557">
              <a:extLst>
                <a:ext uri="{FF2B5EF4-FFF2-40B4-BE49-F238E27FC236}">
                  <a16:creationId xmlns:a16="http://schemas.microsoft.com/office/drawing/2014/main" id="{0CD2C8C2-E9D2-F846-BDB3-F2AFC01B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9313" y="5513271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36" name="Oval 735">
              <a:extLst>
                <a:ext uri="{FF2B5EF4-FFF2-40B4-BE49-F238E27FC236}">
                  <a16:creationId xmlns:a16="http://schemas.microsoft.com/office/drawing/2014/main" id="{72CA59F7-1133-064E-BDC9-8D25A2AA27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97529" y="5519649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0" name="Oval 749">
              <a:extLst>
                <a:ext uri="{FF2B5EF4-FFF2-40B4-BE49-F238E27FC236}">
                  <a16:creationId xmlns:a16="http://schemas.microsoft.com/office/drawing/2014/main" id="{93A1E587-C40B-BD4A-82E9-5EE5ABA63A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58684" y="5518168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63" name="Group 762">
            <a:extLst>
              <a:ext uri="{FF2B5EF4-FFF2-40B4-BE49-F238E27FC236}">
                <a16:creationId xmlns:a16="http://schemas.microsoft.com/office/drawing/2014/main" id="{2675F11E-D0A4-0C4C-8DB8-B7626E7E622E}"/>
              </a:ext>
            </a:extLst>
          </p:cNvPr>
          <p:cNvGrpSpPr/>
          <p:nvPr/>
        </p:nvGrpSpPr>
        <p:grpSpPr>
          <a:xfrm>
            <a:off x="2719763" y="5978919"/>
            <a:ext cx="6033512" cy="247047"/>
            <a:chOff x="2376860" y="5978919"/>
            <a:chExt cx="6033512" cy="247047"/>
          </a:xfrm>
        </p:grpSpPr>
        <p:sp>
          <p:nvSpPr>
            <p:cNvPr id="304" name="Rectangle 303">
              <a:extLst>
                <a:ext uri="{FF2B5EF4-FFF2-40B4-BE49-F238E27FC236}">
                  <a16:creationId xmlns:a16="http://schemas.microsoft.com/office/drawing/2014/main" id="{3EEE69D9-795C-244F-A062-3C5FA0080ECF}"/>
                </a:ext>
              </a:extLst>
            </p:cNvPr>
            <p:cNvSpPr/>
            <p:nvPr/>
          </p:nvSpPr>
          <p:spPr>
            <a:xfrm>
              <a:off x="2376860" y="5990194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0" name="Rectangle 439">
              <a:extLst>
                <a:ext uri="{FF2B5EF4-FFF2-40B4-BE49-F238E27FC236}">
                  <a16:creationId xmlns:a16="http://schemas.microsoft.com/office/drawing/2014/main" id="{B7D59138-905C-B54A-8B7B-CE370F843BCA}"/>
                </a:ext>
              </a:extLst>
            </p:cNvPr>
            <p:cNvSpPr/>
            <p:nvPr/>
          </p:nvSpPr>
          <p:spPr>
            <a:xfrm>
              <a:off x="2800687" y="5990194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4" name="Rectangle 453">
              <a:extLst>
                <a:ext uri="{FF2B5EF4-FFF2-40B4-BE49-F238E27FC236}">
                  <a16:creationId xmlns:a16="http://schemas.microsoft.com/office/drawing/2014/main" id="{4FBB256C-08B4-CC43-AC0F-2960B5DE7FDA}"/>
                </a:ext>
              </a:extLst>
            </p:cNvPr>
            <p:cNvSpPr/>
            <p:nvPr/>
          </p:nvSpPr>
          <p:spPr>
            <a:xfrm>
              <a:off x="3261842" y="5990194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8" name="Rectangle 467">
              <a:extLst>
                <a:ext uri="{FF2B5EF4-FFF2-40B4-BE49-F238E27FC236}">
                  <a16:creationId xmlns:a16="http://schemas.microsoft.com/office/drawing/2014/main" id="{CB2086EE-F838-5046-A7BF-966458F5A887}"/>
                </a:ext>
              </a:extLst>
            </p:cNvPr>
            <p:cNvSpPr/>
            <p:nvPr/>
          </p:nvSpPr>
          <p:spPr>
            <a:xfrm>
              <a:off x="3703253" y="5996117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2" name="Rectangle 481">
              <a:extLst>
                <a:ext uri="{FF2B5EF4-FFF2-40B4-BE49-F238E27FC236}">
                  <a16:creationId xmlns:a16="http://schemas.microsoft.com/office/drawing/2014/main" id="{532E0FB9-6BBC-774C-92E6-55D1C92D53B1}"/>
                </a:ext>
              </a:extLst>
            </p:cNvPr>
            <p:cNvSpPr/>
            <p:nvPr/>
          </p:nvSpPr>
          <p:spPr>
            <a:xfrm>
              <a:off x="4127080" y="5988713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6" name="Rectangle 495">
              <a:extLst>
                <a:ext uri="{FF2B5EF4-FFF2-40B4-BE49-F238E27FC236}">
                  <a16:creationId xmlns:a16="http://schemas.microsoft.com/office/drawing/2014/main" id="{80606080-03BA-8D42-B717-66E9B790A2D0}"/>
                </a:ext>
              </a:extLst>
            </p:cNvPr>
            <p:cNvSpPr/>
            <p:nvPr/>
          </p:nvSpPr>
          <p:spPr>
            <a:xfrm>
              <a:off x="4588235" y="5987232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4" name="Rectangle 623">
              <a:extLst>
                <a:ext uri="{FF2B5EF4-FFF2-40B4-BE49-F238E27FC236}">
                  <a16:creationId xmlns:a16="http://schemas.microsoft.com/office/drawing/2014/main" id="{7C524018-E893-AF4F-BB15-2DCAF921BC1D}"/>
                </a:ext>
              </a:extLst>
            </p:cNvPr>
            <p:cNvSpPr/>
            <p:nvPr/>
          </p:nvSpPr>
          <p:spPr>
            <a:xfrm>
              <a:off x="5039942" y="5981881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1" name="Rectangle 610">
              <a:extLst>
                <a:ext uri="{FF2B5EF4-FFF2-40B4-BE49-F238E27FC236}">
                  <a16:creationId xmlns:a16="http://schemas.microsoft.com/office/drawing/2014/main" id="{2C894100-E2F8-E046-A771-49832165C45C}"/>
                </a:ext>
              </a:extLst>
            </p:cNvPr>
            <p:cNvSpPr/>
            <p:nvPr/>
          </p:nvSpPr>
          <p:spPr>
            <a:xfrm>
              <a:off x="5463769" y="5981881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8" name="Rectangle 597">
              <a:extLst>
                <a:ext uri="{FF2B5EF4-FFF2-40B4-BE49-F238E27FC236}">
                  <a16:creationId xmlns:a16="http://schemas.microsoft.com/office/drawing/2014/main" id="{50B38B7E-1B48-1D4C-AF68-89366AEF30B3}"/>
                </a:ext>
              </a:extLst>
            </p:cNvPr>
            <p:cNvSpPr/>
            <p:nvPr/>
          </p:nvSpPr>
          <p:spPr>
            <a:xfrm>
              <a:off x="5924924" y="5981881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5" name="Rectangle 584">
              <a:extLst>
                <a:ext uri="{FF2B5EF4-FFF2-40B4-BE49-F238E27FC236}">
                  <a16:creationId xmlns:a16="http://schemas.microsoft.com/office/drawing/2014/main" id="{69662EB4-CC95-DD44-BF26-54BB81331164}"/>
                </a:ext>
              </a:extLst>
            </p:cNvPr>
            <p:cNvSpPr/>
            <p:nvPr/>
          </p:nvSpPr>
          <p:spPr>
            <a:xfrm>
              <a:off x="6366335" y="5987804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2" name="Rectangle 571">
              <a:extLst>
                <a:ext uri="{FF2B5EF4-FFF2-40B4-BE49-F238E27FC236}">
                  <a16:creationId xmlns:a16="http://schemas.microsoft.com/office/drawing/2014/main" id="{6553E4AF-5E66-B24D-AFBB-AAF400F1144E}"/>
                </a:ext>
              </a:extLst>
            </p:cNvPr>
            <p:cNvSpPr/>
            <p:nvPr/>
          </p:nvSpPr>
          <p:spPr>
            <a:xfrm>
              <a:off x="6790162" y="5980400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9" name="Rectangle 558">
              <a:extLst>
                <a:ext uri="{FF2B5EF4-FFF2-40B4-BE49-F238E27FC236}">
                  <a16:creationId xmlns:a16="http://schemas.microsoft.com/office/drawing/2014/main" id="{2BFE1D17-9BD6-3247-8F1F-09E2692160C9}"/>
                </a:ext>
              </a:extLst>
            </p:cNvPr>
            <p:cNvSpPr/>
            <p:nvPr/>
          </p:nvSpPr>
          <p:spPr>
            <a:xfrm>
              <a:off x="7251317" y="5978919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37" name="Rectangle 736">
              <a:extLst>
                <a:ext uri="{FF2B5EF4-FFF2-40B4-BE49-F238E27FC236}">
                  <a16:creationId xmlns:a16="http://schemas.microsoft.com/office/drawing/2014/main" id="{3A0D1317-5784-8B4F-BB04-C3D2EE74B6F5}"/>
                </a:ext>
              </a:extLst>
            </p:cNvPr>
            <p:cNvSpPr/>
            <p:nvPr/>
          </p:nvSpPr>
          <p:spPr>
            <a:xfrm>
              <a:off x="7709533" y="5985297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1" name="Rectangle 750">
              <a:extLst>
                <a:ext uri="{FF2B5EF4-FFF2-40B4-BE49-F238E27FC236}">
                  <a16:creationId xmlns:a16="http://schemas.microsoft.com/office/drawing/2014/main" id="{CA3BCD08-DE8D-2F44-B7E0-83FCE3BA490D}"/>
                </a:ext>
              </a:extLst>
            </p:cNvPr>
            <p:cNvSpPr/>
            <p:nvPr/>
          </p:nvSpPr>
          <p:spPr>
            <a:xfrm>
              <a:off x="8170688" y="5983816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6" name="Group 785">
            <a:extLst>
              <a:ext uri="{FF2B5EF4-FFF2-40B4-BE49-F238E27FC236}">
                <a16:creationId xmlns:a16="http://schemas.microsoft.com/office/drawing/2014/main" id="{B89678DD-1B80-CA4E-AF24-6B2C6B56B89A}"/>
              </a:ext>
            </a:extLst>
          </p:cNvPr>
          <p:cNvGrpSpPr/>
          <p:nvPr/>
        </p:nvGrpSpPr>
        <p:grpSpPr>
          <a:xfrm>
            <a:off x="2699837" y="1146705"/>
            <a:ext cx="6068148" cy="290713"/>
            <a:chOff x="2699837" y="1146705"/>
            <a:chExt cx="6068148" cy="290713"/>
          </a:xfrm>
        </p:grpSpPr>
        <p:sp>
          <p:nvSpPr>
            <p:cNvPr id="393" name="Oval 392">
              <a:extLst>
                <a:ext uri="{FF2B5EF4-FFF2-40B4-BE49-F238E27FC236}">
                  <a16:creationId xmlns:a16="http://schemas.microsoft.com/office/drawing/2014/main" id="{842F2F4F-D090-8046-A4E0-83FBD41FF7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9837" y="11579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1" name="Oval 440">
              <a:extLst>
                <a:ext uri="{FF2B5EF4-FFF2-40B4-BE49-F238E27FC236}">
                  <a16:creationId xmlns:a16="http://schemas.microsoft.com/office/drawing/2014/main" id="{81B6619F-4725-754A-95CA-F0AE151654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3664" y="11579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5" name="Oval 454">
              <a:extLst>
                <a:ext uri="{FF2B5EF4-FFF2-40B4-BE49-F238E27FC236}">
                  <a16:creationId xmlns:a16="http://schemas.microsoft.com/office/drawing/2014/main" id="{B0783D19-6663-9844-933D-13542C07CC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4819" y="11579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9" name="Oval 468">
              <a:extLst>
                <a:ext uri="{FF2B5EF4-FFF2-40B4-BE49-F238E27FC236}">
                  <a16:creationId xmlns:a16="http://schemas.microsoft.com/office/drawing/2014/main" id="{EE263AFE-B543-0043-AF78-B5FF2BB60D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26230" y="116390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3" name="Oval 482">
              <a:extLst>
                <a:ext uri="{FF2B5EF4-FFF2-40B4-BE49-F238E27FC236}">
                  <a16:creationId xmlns:a16="http://schemas.microsoft.com/office/drawing/2014/main" id="{BA502E77-936C-ED47-9031-6740B580DD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0057" y="115649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7" name="Oval 496">
              <a:extLst>
                <a:ext uri="{FF2B5EF4-FFF2-40B4-BE49-F238E27FC236}">
                  <a16:creationId xmlns:a16="http://schemas.microsoft.com/office/drawing/2014/main" id="{62374133-5425-A140-90AE-F49C7BFC2A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1212" y="11550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5" name="Oval 624">
              <a:extLst>
                <a:ext uri="{FF2B5EF4-FFF2-40B4-BE49-F238E27FC236}">
                  <a16:creationId xmlns:a16="http://schemas.microsoft.com/office/drawing/2014/main" id="{AC289019-3C1B-F647-85BD-E19D2816AD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2919" y="114966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2" name="Oval 611">
              <a:extLst>
                <a:ext uri="{FF2B5EF4-FFF2-40B4-BE49-F238E27FC236}">
                  <a16:creationId xmlns:a16="http://schemas.microsoft.com/office/drawing/2014/main" id="{B14923F4-D188-D043-BE92-328946978C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6746" y="114966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9" name="Oval 598">
              <a:extLst>
                <a:ext uri="{FF2B5EF4-FFF2-40B4-BE49-F238E27FC236}">
                  <a16:creationId xmlns:a16="http://schemas.microsoft.com/office/drawing/2014/main" id="{DBBCA886-DA6B-1C41-A604-DF57C85661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47901" y="114966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6" name="Oval 585">
              <a:extLst>
                <a:ext uri="{FF2B5EF4-FFF2-40B4-BE49-F238E27FC236}">
                  <a16:creationId xmlns:a16="http://schemas.microsoft.com/office/drawing/2014/main" id="{9D239CB0-307C-D44D-A732-FED4968D00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89312" y="115559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3" name="Oval 572">
              <a:extLst>
                <a:ext uri="{FF2B5EF4-FFF2-40B4-BE49-F238E27FC236}">
                  <a16:creationId xmlns:a16="http://schemas.microsoft.com/office/drawing/2014/main" id="{969EC865-505C-B847-8FAC-AC98EB1522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3139" y="114818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0" name="Oval 559">
              <a:extLst>
                <a:ext uri="{FF2B5EF4-FFF2-40B4-BE49-F238E27FC236}">
                  <a16:creationId xmlns:a16="http://schemas.microsoft.com/office/drawing/2014/main" id="{81500CDA-8A9A-8D4F-A296-5AC737B8F0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4294" y="11467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38" name="Oval 737">
              <a:extLst>
                <a:ext uri="{FF2B5EF4-FFF2-40B4-BE49-F238E27FC236}">
                  <a16:creationId xmlns:a16="http://schemas.microsoft.com/office/drawing/2014/main" id="{45D0DD5F-9D3E-FF41-A09A-C64AFCB609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2510" y="115308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2" name="Oval 751">
              <a:extLst>
                <a:ext uri="{FF2B5EF4-FFF2-40B4-BE49-F238E27FC236}">
                  <a16:creationId xmlns:a16="http://schemas.microsoft.com/office/drawing/2014/main" id="{6BCBD0FC-4F0C-FE4A-88A5-887924FD7E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3665" y="115160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5" name="Group 784">
            <a:extLst>
              <a:ext uri="{FF2B5EF4-FFF2-40B4-BE49-F238E27FC236}">
                <a16:creationId xmlns:a16="http://schemas.microsoft.com/office/drawing/2014/main" id="{E8F7E4C0-D32E-3B4A-89A5-515DB5F8D12F}"/>
              </a:ext>
            </a:extLst>
          </p:cNvPr>
          <p:cNvGrpSpPr/>
          <p:nvPr/>
        </p:nvGrpSpPr>
        <p:grpSpPr>
          <a:xfrm>
            <a:off x="2702664" y="1569443"/>
            <a:ext cx="6068148" cy="290713"/>
            <a:chOff x="2702664" y="1569443"/>
            <a:chExt cx="6068148" cy="290713"/>
          </a:xfrm>
        </p:grpSpPr>
        <p:sp>
          <p:nvSpPr>
            <p:cNvPr id="398" name="Oval 397">
              <a:extLst>
                <a:ext uri="{FF2B5EF4-FFF2-40B4-BE49-F238E27FC236}">
                  <a16:creationId xmlns:a16="http://schemas.microsoft.com/office/drawing/2014/main" id="{126CC315-BF55-A04E-8729-A8304C8ADE3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2664" y="15807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2" name="Oval 441">
              <a:extLst>
                <a:ext uri="{FF2B5EF4-FFF2-40B4-BE49-F238E27FC236}">
                  <a16:creationId xmlns:a16="http://schemas.microsoft.com/office/drawing/2014/main" id="{AF9A57B2-B2DC-B94F-B5B2-6B2DD22FA4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6491" y="15807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6" name="Oval 455">
              <a:extLst>
                <a:ext uri="{FF2B5EF4-FFF2-40B4-BE49-F238E27FC236}">
                  <a16:creationId xmlns:a16="http://schemas.microsoft.com/office/drawing/2014/main" id="{AAD6431D-C0AB-4645-857E-832AB241E8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7646" y="15807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0" name="Oval 469">
              <a:extLst>
                <a:ext uri="{FF2B5EF4-FFF2-40B4-BE49-F238E27FC236}">
                  <a16:creationId xmlns:a16="http://schemas.microsoft.com/office/drawing/2014/main" id="{D36DE549-E60B-6147-8528-C175ED37104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29057" y="158664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4" name="Oval 483">
              <a:extLst>
                <a:ext uri="{FF2B5EF4-FFF2-40B4-BE49-F238E27FC236}">
                  <a16:creationId xmlns:a16="http://schemas.microsoft.com/office/drawing/2014/main" id="{917F0774-7B8A-7940-B652-A4098EE08E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2884" y="157923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8" name="Oval 497">
              <a:extLst>
                <a:ext uri="{FF2B5EF4-FFF2-40B4-BE49-F238E27FC236}">
                  <a16:creationId xmlns:a16="http://schemas.microsoft.com/office/drawing/2014/main" id="{CC7F8800-F138-D446-AB18-2DC0D95C3C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4039" y="157775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6" name="Oval 625">
              <a:extLst>
                <a:ext uri="{FF2B5EF4-FFF2-40B4-BE49-F238E27FC236}">
                  <a16:creationId xmlns:a16="http://schemas.microsoft.com/office/drawing/2014/main" id="{C8A935C2-37DE-D14D-A939-A1F34CBF874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5746" y="15724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3" name="Oval 612">
              <a:extLst>
                <a:ext uri="{FF2B5EF4-FFF2-40B4-BE49-F238E27FC236}">
                  <a16:creationId xmlns:a16="http://schemas.microsoft.com/office/drawing/2014/main" id="{929A7192-8288-7744-8901-6BAE434DCD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9573" y="15724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0" name="Oval 599">
              <a:extLst>
                <a:ext uri="{FF2B5EF4-FFF2-40B4-BE49-F238E27FC236}">
                  <a16:creationId xmlns:a16="http://schemas.microsoft.com/office/drawing/2014/main" id="{4FBD186E-D5FD-8D43-AD61-1A5C89D106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0728" y="15724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7" name="Oval 586">
              <a:extLst>
                <a:ext uri="{FF2B5EF4-FFF2-40B4-BE49-F238E27FC236}">
                  <a16:creationId xmlns:a16="http://schemas.microsoft.com/office/drawing/2014/main" id="{E1E5DB25-CBDC-9D43-985A-39635DEE522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2139" y="157832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4" name="Oval 573">
              <a:extLst>
                <a:ext uri="{FF2B5EF4-FFF2-40B4-BE49-F238E27FC236}">
                  <a16:creationId xmlns:a16="http://schemas.microsoft.com/office/drawing/2014/main" id="{34ECB686-F50B-6B4A-A1D8-F140B8663D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5966" y="157092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1" name="Oval 560">
              <a:extLst>
                <a:ext uri="{FF2B5EF4-FFF2-40B4-BE49-F238E27FC236}">
                  <a16:creationId xmlns:a16="http://schemas.microsoft.com/office/drawing/2014/main" id="{044AC2C8-D801-5D47-90E6-F13064F3FB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7121" y="156944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39" name="Oval 738">
              <a:extLst>
                <a:ext uri="{FF2B5EF4-FFF2-40B4-BE49-F238E27FC236}">
                  <a16:creationId xmlns:a16="http://schemas.microsoft.com/office/drawing/2014/main" id="{E541A386-E855-E745-8FAE-561ACD3E727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5337" y="157582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3" name="Oval 752">
              <a:extLst>
                <a:ext uri="{FF2B5EF4-FFF2-40B4-BE49-F238E27FC236}">
                  <a16:creationId xmlns:a16="http://schemas.microsoft.com/office/drawing/2014/main" id="{9131530F-172D-3042-A9CD-F072F71BBA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6492" y="15743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4" name="Group 783">
            <a:extLst>
              <a:ext uri="{FF2B5EF4-FFF2-40B4-BE49-F238E27FC236}">
                <a16:creationId xmlns:a16="http://schemas.microsoft.com/office/drawing/2014/main" id="{A3A269D0-D27C-A248-AB46-E8F081A8C43B}"/>
              </a:ext>
            </a:extLst>
          </p:cNvPr>
          <p:cNvGrpSpPr/>
          <p:nvPr/>
        </p:nvGrpSpPr>
        <p:grpSpPr>
          <a:xfrm>
            <a:off x="2704765" y="2009999"/>
            <a:ext cx="6068148" cy="290713"/>
            <a:chOff x="2704765" y="2009999"/>
            <a:chExt cx="6068148" cy="290713"/>
          </a:xfrm>
        </p:grpSpPr>
        <p:sp>
          <p:nvSpPr>
            <p:cNvPr id="403" name="Oval 402">
              <a:extLst>
                <a:ext uri="{FF2B5EF4-FFF2-40B4-BE49-F238E27FC236}">
                  <a16:creationId xmlns:a16="http://schemas.microsoft.com/office/drawing/2014/main" id="{2AC054E0-9A7B-E343-8F91-EE9EA41C36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4765" y="202127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3" name="Oval 442">
              <a:extLst>
                <a:ext uri="{FF2B5EF4-FFF2-40B4-BE49-F238E27FC236}">
                  <a16:creationId xmlns:a16="http://schemas.microsoft.com/office/drawing/2014/main" id="{E9969A4A-E1E8-2C49-B7A8-1A8C818205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8592" y="202127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7" name="Oval 456">
              <a:extLst>
                <a:ext uri="{FF2B5EF4-FFF2-40B4-BE49-F238E27FC236}">
                  <a16:creationId xmlns:a16="http://schemas.microsoft.com/office/drawing/2014/main" id="{32DBDB01-61C7-DE4B-B5CA-4330B0879B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9747" y="202127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1" name="Oval 470">
              <a:extLst>
                <a:ext uri="{FF2B5EF4-FFF2-40B4-BE49-F238E27FC236}">
                  <a16:creationId xmlns:a16="http://schemas.microsoft.com/office/drawing/2014/main" id="{71585DA3-935D-464B-AD76-F3C4A5A1684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1158" y="202719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5" name="Oval 484">
              <a:extLst>
                <a:ext uri="{FF2B5EF4-FFF2-40B4-BE49-F238E27FC236}">
                  <a16:creationId xmlns:a16="http://schemas.microsoft.com/office/drawing/2014/main" id="{2D98D9E2-A9CD-314E-AA3E-BF77F5A8C0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4985" y="201979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9" name="Oval 498">
              <a:extLst>
                <a:ext uri="{FF2B5EF4-FFF2-40B4-BE49-F238E27FC236}">
                  <a16:creationId xmlns:a16="http://schemas.microsoft.com/office/drawing/2014/main" id="{F0FD4058-DC6F-1942-BFD0-E385A5E751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6140" y="201831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7" name="Oval 626">
              <a:extLst>
                <a:ext uri="{FF2B5EF4-FFF2-40B4-BE49-F238E27FC236}">
                  <a16:creationId xmlns:a16="http://schemas.microsoft.com/office/drawing/2014/main" id="{287BE729-3273-8E41-AE48-C60300C3601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7847" y="201296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4" name="Oval 613">
              <a:extLst>
                <a:ext uri="{FF2B5EF4-FFF2-40B4-BE49-F238E27FC236}">
                  <a16:creationId xmlns:a16="http://schemas.microsoft.com/office/drawing/2014/main" id="{8A25FAFD-69FD-3C42-84BA-F6C1C19FAE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1674" y="201296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1" name="Oval 600">
              <a:extLst>
                <a:ext uri="{FF2B5EF4-FFF2-40B4-BE49-F238E27FC236}">
                  <a16:creationId xmlns:a16="http://schemas.microsoft.com/office/drawing/2014/main" id="{F33F2953-F66A-8A4B-8778-919F144054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2829" y="201296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8" name="Oval 587">
              <a:extLst>
                <a:ext uri="{FF2B5EF4-FFF2-40B4-BE49-F238E27FC236}">
                  <a16:creationId xmlns:a16="http://schemas.microsoft.com/office/drawing/2014/main" id="{19E5E8DC-3553-A642-9F9A-8FF857BA85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4240" y="201888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5" name="Oval 574">
              <a:extLst>
                <a:ext uri="{FF2B5EF4-FFF2-40B4-BE49-F238E27FC236}">
                  <a16:creationId xmlns:a16="http://schemas.microsoft.com/office/drawing/2014/main" id="{B43FBBF7-1B15-AB4E-B4F5-AE418B1148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8067" y="20114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2" name="Oval 561">
              <a:extLst>
                <a:ext uri="{FF2B5EF4-FFF2-40B4-BE49-F238E27FC236}">
                  <a16:creationId xmlns:a16="http://schemas.microsoft.com/office/drawing/2014/main" id="{CF08BAB2-8289-F042-B9CE-4E871F15004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9222" y="200999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40" name="Oval 739">
              <a:extLst>
                <a:ext uri="{FF2B5EF4-FFF2-40B4-BE49-F238E27FC236}">
                  <a16:creationId xmlns:a16="http://schemas.microsoft.com/office/drawing/2014/main" id="{AE8FBFF5-1710-834B-9A62-F164020194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7438" y="201637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4" name="Oval 753">
              <a:extLst>
                <a:ext uri="{FF2B5EF4-FFF2-40B4-BE49-F238E27FC236}">
                  <a16:creationId xmlns:a16="http://schemas.microsoft.com/office/drawing/2014/main" id="{FB607B6E-6B3B-7549-BE37-B7567F67C7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8593" y="201489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1" name="Group 780">
            <a:extLst>
              <a:ext uri="{FF2B5EF4-FFF2-40B4-BE49-F238E27FC236}">
                <a16:creationId xmlns:a16="http://schemas.microsoft.com/office/drawing/2014/main" id="{51FF2E83-001C-1549-B579-D578FB19A90F}"/>
              </a:ext>
            </a:extLst>
          </p:cNvPr>
          <p:cNvGrpSpPr/>
          <p:nvPr/>
        </p:nvGrpSpPr>
        <p:grpSpPr>
          <a:xfrm>
            <a:off x="2705817" y="3308538"/>
            <a:ext cx="6068148" cy="290713"/>
            <a:chOff x="2705817" y="3308538"/>
            <a:chExt cx="6068148" cy="290713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C94B7227-728C-7047-838B-A1C715886E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5817" y="331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4" name="Oval 443">
              <a:extLst>
                <a:ext uri="{FF2B5EF4-FFF2-40B4-BE49-F238E27FC236}">
                  <a16:creationId xmlns:a16="http://schemas.microsoft.com/office/drawing/2014/main" id="{65F14E96-6952-B94A-AD23-1299A77DF7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9644" y="331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8" name="Oval 457">
              <a:extLst>
                <a:ext uri="{FF2B5EF4-FFF2-40B4-BE49-F238E27FC236}">
                  <a16:creationId xmlns:a16="http://schemas.microsoft.com/office/drawing/2014/main" id="{7EA52178-C900-DA4E-AD7E-03A7CD3B40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0799" y="331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2" name="Oval 471">
              <a:extLst>
                <a:ext uri="{FF2B5EF4-FFF2-40B4-BE49-F238E27FC236}">
                  <a16:creationId xmlns:a16="http://schemas.microsoft.com/office/drawing/2014/main" id="{12ABBA74-AD4A-4441-A5B6-28B835D28B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2210" y="332573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6" name="Oval 485">
              <a:extLst>
                <a:ext uri="{FF2B5EF4-FFF2-40B4-BE49-F238E27FC236}">
                  <a16:creationId xmlns:a16="http://schemas.microsoft.com/office/drawing/2014/main" id="{CC6C131F-A0EC-0A4B-AC47-B06A72CDA9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6037" y="331833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0" name="Oval 499">
              <a:extLst>
                <a:ext uri="{FF2B5EF4-FFF2-40B4-BE49-F238E27FC236}">
                  <a16:creationId xmlns:a16="http://schemas.microsoft.com/office/drawing/2014/main" id="{9FB2570B-8EE3-3D40-90E5-76D17FD6D2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7192" y="331685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8" name="Oval 627">
              <a:extLst>
                <a:ext uri="{FF2B5EF4-FFF2-40B4-BE49-F238E27FC236}">
                  <a16:creationId xmlns:a16="http://schemas.microsoft.com/office/drawing/2014/main" id="{AC688B1C-24F2-4C47-98BD-4C397CDB4B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8899" y="33115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5" name="Oval 614">
              <a:extLst>
                <a:ext uri="{FF2B5EF4-FFF2-40B4-BE49-F238E27FC236}">
                  <a16:creationId xmlns:a16="http://schemas.microsoft.com/office/drawing/2014/main" id="{1E7349DE-B16C-B549-B05E-8FCCEE2855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2726" y="33115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2" name="Oval 601">
              <a:extLst>
                <a:ext uri="{FF2B5EF4-FFF2-40B4-BE49-F238E27FC236}">
                  <a16:creationId xmlns:a16="http://schemas.microsoft.com/office/drawing/2014/main" id="{4CFE9F36-B534-6A40-9490-CCEADC6D3E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3881" y="33115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9" name="Oval 588">
              <a:extLst>
                <a:ext uri="{FF2B5EF4-FFF2-40B4-BE49-F238E27FC236}">
                  <a16:creationId xmlns:a16="http://schemas.microsoft.com/office/drawing/2014/main" id="{517D55FD-7E44-D249-A33B-FE8CC4288A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5292" y="331742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6" name="Oval 575">
              <a:extLst>
                <a:ext uri="{FF2B5EF4-FFF2-40B4-BE49-F238E27FC236}">
                  <a16:creationId xmlns:a16="http://schemas.microsoft.com/office/drawing/2014/main" id="{1AB8164E-309F-FB42-855D-DB699BFF5A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9119" y="331001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3" name="Oval 562">
              <a:extLst>
                <a:ext uri="{FF2B5EF4-FFF2-40B4-BE49-F238E27FC236}">
                  <a16:creationId xmlns:a16="http://schemas.microsoft.com/office/drawing/2014/main" id="{BE411B19-E262-0344-95A6-A6D9C5E9D2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0274" y="330853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41" name="Oval 740">
              <a:extLst>
                <a:ext uri="{FF2B5EF4-FFF2-40B4-BE49-F238E27FC236}">
                  <a16:creationId xmlns:a16="http://schemas.microsoft.com/office/drawing/2014/main" id="{4A746D1E-4DC0-3B42-9884-90F33B6DA2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8490" y="331491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5" name="Oval 754">
              <a:extLst>
                <a:ext uri="{FF2B5EF4-FFF2-40B4-BE49-F238E27FC236}">
                  <a16:creationId xmlns:a16="http://schemas.microsoft.com/office/drawing/2014/main" id="{EDC5692B-6303-9B46-843A-AC42510473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9645" y="331343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0" name="Group 779">
            <a:extLst>
              <a:ext uri="{FF2B5EF4-FFF2-40B4-BE49-F238E27FC236}">
                <a16:creationId xmlns:a16="http://schemas.microsoft.com/office/drawing/2014/main" id="{70368F55-2656-CB4A-B95B-FB2582088204}"/>
              </a:ext>
            </a:extLst>
          </p:cNvPr>
          <p:cNvGrpSpPr/>
          <p:nvPr/>
        </p:nvGrpSpPr>
        <p:grpSpPr>
          <a:xfrm>
            <a:off x="2707918" y="3749094"/>
            <a:ext cx="6068148" cy="290713"/>
            <a:chOff x="2707918" y="3749094"/>
            <a:chExt cx="6068148" cy="290713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0EB01E54-2C5F-7047-AD8D-69D2768264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7918" y="376036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45" name="Oval 444">
              <a:extLst>
                <a:ext uri="{FF2B5EF4-FFF2-40B4-BE49-F238E27FC236}">
                  <a16:creationId xmlns:a16="http://schemas.microsoft.com/office/drawing/2014/main" id="{2D9DA8BE-D315-6C47-857D-2AFC1D384E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31745" y="376036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59" name="Oval 458">
              <a:extLst>
                <a:ext uri="{FF2B5EF4-FFF2-40B4-BE49-F238E27FC236}">
                  <a16:creationId xmlns:a16="http://schemas.microsoft.com/office/drawing/2014/main" id="{CA4D5F3B-7986-FB41-BCCE-D9E8B211882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2900" y="376036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73" name="Oval 472">
              <a:extLst>
                <a:ext uri="{FF2B5EF4-FFF2-40B4-BE49-F238E27FC236}">
                  <a16:creationId xmlns:a16="http://schemas.microsoft.com/office/drawing/2014/main" id="{9ADFA786-DECC-1C44-88FB-8729B343A9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4311" y="3766292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87" name="Oval 486">
              <a:extLst>
                <a:ext uri="{FF2B5EF4-FFF2-40B4-BE49-F238E27FC236}">
                  <a16:creationId xmlns:a16="http://schemas.microsoft.com/office/drawing/2014/main" id="{5C62F16C-64BE-274D-AE42-F47DC497DB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8138" y="3758888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01" name="Oval 500">
              <a:extLst>
                <a:ext uri="{FF2B5EF4-FFF2-40B4-BE49-F238E27FC236}">
                  <a16:creationId xmlns:a16="http://schemas.microsoft.com/office/drawing/2014/main" id="{F0F3646C-06E9-CB41-8C1D-E5EB05B578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9293" y="375740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629" name="Oval 628">
              <a:extLst>
                <a:ext uri="{FF2B5EF4-FFF2-40B4-BE49-F238E27FC236}">
                  <a16:creationId xmlns:a16="http://schemas.microsoft.com/office/drawing/2014/main" id="{60D702FC-B85F-B445-BF88-512CE4B3EA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1000" y="375205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616" name="Oval 615">
              <a:extLst>
                <a:ext uri="{FF2B5EF4-FFF2-40B4-BE49-F238E27FC236}">
                  <a16:creationId xmlns:a16="http://schemas.microsoft.com/office/drawing/2014/main" id="{3479F945-A612-4A4B-B2CA-7867CD65DA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4827" y="375205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603" name="Oval 602">
              <a:extLst>
                <a:ext uri="{FF2B5EF4-FFF2-40B4-BE49-F238E27FC236}">
                  <a16:creationId xmlns:a16="http://schemas.microsoft.com/office/drawing/2014/main" id="{43B45A1F-32A4-8040-A5ED-6F912D6BEE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5982" y="375205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90" name="Oval 589">
              <a:extLst>
                <a:ext uri="{FF2B5EF4-FFF2-40B4-BE49-F238E27FC236}">
                  <a16:creationId xmlns:a16="http://schemas.microsoft.com/office/drawing/2014/main" id="{64C75C3B-86B0-D449-B237-CB29DC24AC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7393" y="375797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77" name="Oval 576">
              <a:extLst>
                <a:ext uri="{FF2B5EF4-FFF2-40B4-BE49-F238E27FC236}">
                  <a16:creationId xmlns:a16="http://schemas.microsoft.com/office/drawing/2014/main" id="{CE22DDDD-5151-0A46-ACBA-D66D718AC6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21220" y="3750575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64" name="Oval 563">
              <a:extLst>
                <a:ext uri="{FF2B5EF4-FFF2-40B4-BE49-F238E27FC236}">
                  <a16:creationId xmlns:a16="http://schemas.microsoft.com/office/drawing/2014/main" id="{AB24A1F3-DC53-C445-884E-C189769A6C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2375" y="3749094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42" name="Oval 741">
              <a:extLst>
                <a:ext uri="{FF2B5EF4-FFF2-40B4-BE49-F238E27FC236}">
                  <a16:creationId xmlns:a16="http://schemas.microsoft.com/office/drawing/2014/main" id="{65020A96-AC0A-1843-9F8F-8A62BAA5E5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40591" y="3755472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56" name="Oval 755">
              <a:extLst>
                <a:ext uri="{FF2B5EF4-FFF2-40B4-BE49-F238E27FC236}">
                  <a16:creationId xmlns:a16="http://schemas.microsoft.com/office/drawing/2014/main" id="{99EC56D1-75CF-0044-B28A-B61ACD0B2C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01746" y="3753991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782" name="Group 781">
            <a:extLst>
              <a:ext uri="{FF2B5EF4-FFF2-40B4-BE49-F238E27FC236}">
                <a16:creationId xmlns:a16="http://schemas.microsoft.com/office/drawing/2014/main" id="{3BAC18F7-1F82-DF46-B43C-DB4A72171814}"/>
              </a:ext>
            </a:extLst>
          </p:cNvPr>
          <p:cNvGrpSpPr/>
          <p:nvPr/>
        </p:nvGrpSpPr>
        <p:grpSpPr>
          <a:xfrm>
            <a:off x="2702990" y="2885800"/>
            <a:ext cx="6068148" cy="290713"/>
            <a:chOff x="2702990" y="2885800"/>
            <a:chExt cx="6068148" cy="290713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E06D5432-6872-0545-A453-F6C3C210C3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2990" y="289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" name="Oval 445">
              <a:extLst>
                <a:ext uri="{FF2B5EF4-FFF2-40B4-BE49-F238E27FC236}">
                  <a16:creationId xmlns:a16="http://schemas.microsoft.com/office/drawing/2014/main" id="{77A9F687-BB91-FE46-A70F-A6E325D563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6817" y="289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0" name="Oval 459">
              <a:extLst>
                <a:ext uri="{FF2B5EF4-FFF2-40B4-BE49-F238E27FC236}">
                  <a16:creationId xmlns:a16="http://schemas.microsoft.com/office/drawing/2014/main" id="{DD550EB8-95A0-CB4E-B821-F0E7781948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7972" y="289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4" name="Oval 473">
              <a:extLst>
                <a:ext uri="{FF2B5EF4-FFF2-40B4-BE49-F238E27FC236}">
                  <a16:creationId xmlns:a16="http://schemas.microsoft.com/office/drawing/2014/main" id="{1E6FE160-5F36-B545-B430-194B84C6DB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29383" y="290299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8" name="Oval 487">
              <a:extLst>
                <a:ext uri="{FF2B5EF4-FFF2-40B4-BE49-F238E27FC236}">
                  <a16:creationId xmlns:a16="http://schemas.microsoft.com/office/drawing/2014/main" id="{7F674422-3586-844D-98AC-D4FD5B4FFA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3210" y="289559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2" name="Oval 501">
              <a:extLst>
                <a:ext uri="{FF2B5EF4-FFF2-40B4-BE49-F238E27FC236}">
                  <a16:creationId xmlns:a16="http://schemas.microsoft.com/office/drawing/2014/main" id="{6F78F9E0-0615-5741-AEB6-04BA3A4D17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4365" y="28941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30" name="Oval 629">
              <a:extLst>
                <a:ext uri="{FF2B5EF4-FFF2-40B4-BE49-F238E27FC236}">
                  <a16:creationId xmlns:a16="http://schemas.microsoft.com/office/drawing/2014/main" id="{C55A065B-D906-8647-9E2E-E051A309CB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6072" y="288876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7" name="Oval 616">
              <a:extLst>
                <a:ext uri="{FF2B5EF4-FFF2-40B4-BE49-F238E27FC236}">
                  <a16:creationId xmlns:a16="http://schemas.microsoft.com/office/drawing/2014/main" id="{92010878-2ADE-0944-BB80-B331C6AD0A0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9899" y="288876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4" name="Oval 603">
              <a:extLst>
                <a:ext uri="{FF2B5EF4-FFF2-40B4-BE49-F238E27FC236}">
                  <a16:creationId xmlns:a16="http://schemas.microsoft.com/office/drawing/2014/main" id="{73E32687-D7A0-4145-81A7-5A30ED650A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1054" y="288876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1" name="Oval 590">
              <a:extLst>
                <a:ext uri="{FF2B5EF4-FFF2-40B4-BE49-F238E27FC236}">
                  <a16:creationId xmlns:a16="http://schemas.microsoft.com/office/drawing/2014/main" id="{0D29651B-DA89-A040-97F2-9D0701CC38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2465" y="289468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8" name="Oval 577">
              <a:extLst>
                <a:ext uri="{FF2B5EF4-FFF2-40B4-BE49-F238E27FC236}">
                  <a16:creationId xmlns:a16="http://schemas.microsoft.com/office/drawing/2014/main" id="{6CCEB5F6-011F-6C4B-9574-C90FE2B2DB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6292" y="288728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5" name="Oval 564">
              <a:extLst>
                <a:ext uri="{FF2B5EF4-FFF2-40B4-BE49-F238E27FC236}">
                  <a16:creationId xmlns:a16="http://schemas.microsoft.com/office/drawing/2014/main" id="{73B8C557-BCD4-5642-80ED-D62458E39F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7447" y="28858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43" name="Oval 742">
              <a:extLst>
                <a:ext uri="{FF2B5EF4-FFF2-40B4-BE49-F238E27FC236}">
                  <a16:creationId xmlns:a16="http://schemas.microsoft.com/office/drawing/2014/main" id="{06F59269-BCE5-2F4B-87E3-B6C4DE6C1D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5663" y="289217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7" name="Oval 756">
              <a:extLst>
                <a:ext uri="{FF2B5EF4-FFF2-40B4-BE49-F238E27FC236}">
                  <a16:creationId xmlns:a16="http://schemas.microsoft.com/office/drawing/2014/main" id="{713445D7-9BFB-5444-A0B7-8630AA4527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6818" y="289069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3" name="Group 782">
            <a:extLst>
              <a:ext uri="{FF2B5EF4-FFF2-40B4-BE49-F238E27FC236}">
                <a16:creationId xmlns:a16="http://schemas.microsoft.com/office/drawing/2014/main" id="{071489F0-AD40-5C40-B050-8C6D8A4FABB2}"/>
              </a:ext>
            </a:extLst>
          </p:cNvPr>
          <p:cNvGrpSpPr/>
          <p:nvPr/>
        </p:nvGrpSpPr>
        <p:grpSpPr>
          <a:xfrm>
            <a:off x="2707758" y="2475478"/>
            <a:ext cx="6068148" cy="290713"/>
            <a:chOff x="2707758" y="2475478"/>
            <a:chExt cx="6068148" cy="290713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F2F9A2F3-02E7-8146-A233-9F47F9C234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7758" y="248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7" name="Oval 446">
              <a:extLst>
                <a:ext uri="{FF2B5EF4-FFF2-40B4-BE49-F238E27FC236}">
                  <a16:creationId xmlns:a16="http://schemas.microsoft.com/office/drawing/2014/main" id="{2FCEC071-9021-9B47-A01A-96B46E05B9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31585" y="248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1" name="Oval 460">
              <a:extLst>
                <a:ext uri="{FF2B5EF4-FFF2-40B4-BE49-F238E27FC236}">
                  <a16:creationId xmlns:a16="http://schemas.microsoft.com/office/drawing/2014/main" id="{3F6BE27F-7833-E444-A50B-EA8D2BCB3B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2740" y="248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5" name="Oval 474">
              <a:extLst>
                <a:ext uri="{FF2B5EF4-FFF2-40B4-BE49-F238E27FC236}">
                  <a16:creationId xmlns:a16="http://schemas.microsoft.com/office/drawing/2014/main" id="{D0020F7D-39AB-B347-9C70-2A133B00B1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4151" y="249267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9" name="Oval 488">
              <a:extLst>
                <a:ext uri="{FF2B5EF4-FFF2-40B4-BE49-F238E27FC236}">
                  <a16:creationId xmlns:a16="http://schemas.microsoft.com/office/drawing/2014/main" id="{4CE88E8E-D2D2-FD43-9F61-C702180A2B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7978" y="248527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3" name="Oval 502">
              <a:extLst>
                <a:ext uri="{FF2B5EF4-FFF2-40B4-BE49-F238E27FC236}">
                  <a16:creationId xmlns:a16="http://schemas.microsoft.com/office/drawing/2014/main" id="{C1000C0D-1424-3C47-B83C-A5A41F499D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9133" y="248379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31" name="Oval 630">
              <a:extLst>
                <a:ext uri="{FF2B5EF4-FFF2-40B4-BE49-F238E27FC236}">
                  <a16:creationId xmlns:a16="http://schemas.microsoft.com/office/drawing/2014/main" id="{E63B4F98-B607-6449-8CF0-E62C93D820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0840" y="24784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8" name="Oval 617">
              <a:extLst>
                <a:ext uri="{FF2B5EF4-FFF2-40B4-BE49-F238E27FC236}">
                  <a16:creationId xmlns:a16="http://schemas.microsoft.com/office/drawing/2014/main" id="{981F95F8-4B3D-C84F-A095-258BFBFAE11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4667" y="24784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5" name="Oval 604">
              <a:extLst>
                <a:ext uri="{FF2B5EF4-FFF2-40B4-BE49-F238E27FC236}">
                  <a16:creationId xmlns:a16="http://schemas.microsoft.com/office/drawing/2014/main" id="{A9A2FC4B-A019-9644-BB82-21AFB35756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5822" y="24784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2" name="Oval 591">
              <a:extLst>
                <a:ext uri="{FF2B5EF4-FFF2-40B4-BE49-F238E27FC236}">
                  <a16:creationId xmlns:a16="http://schemas.microsoft.com/office/drawing/2014/main" id="{CCAE1C5B-6EA2-6649-819E-1730F8A8DE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7233" y="248436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9" name="Oval 578">
              <a:extLst>
                <a:ext uri="{FF2B5EF4-FFF2-40B4-BE49-F238E27FC236}">
                  <a16:creationId xmlns:a16="http://schemas.microsoft.com/office/drawing/2014/main" id="{186B450D-D159-004C-ACAA-2C7EDDE3BD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21060" y="247695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6" name="Oval 565">
              <a:extLst>
                <a:ext uri="{FF2B5EF4-FFF2-40B4-BE49-F238E27FC236}">
                  <a16:creationId xmlns:a16="http://schemas.microsoft.com/office/drawing/2014/main" id="{57E6C423-9DDF-1945-B779-87FE6D308F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2215" y="247547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44" name="Oval 743">
              <a:extLst>
                <a:ext uri="{FF2B5EF4-FFF2-40B4-BE49-F238E27FC236}">
                  <a16:creationId xmlns:a16="http://schemas.microsoft.com/office/drawing/2014/main" id="{1BFB5B20-22C6-3A43-B7E6-8CE128DE4C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40431" y="248185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8" name="Oval 757">
              <a:extLst>
                <a:ext uri="{FF2B5EF4-FFF2-40B4-BE49-F238E27FC236}">
                  <a16:creationId xmlns:a16="http://schemas.microsoft.com/office/drawing/2014/main" id="{43BAAEF7-5BAC-F146-BFA0-90E74D88A6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01586" y="24803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797" name="Rounded Rectangle 796">
            <a:extLst>
              <a:ext uri="{FF2B5EF4-FFF2-40B4-BE49-F238E27FC236}">
                <a16:creationId xmlns:a16="http://schemas.microsoft.com/office/drawing/2014/main" id="{2EABC65F-D064-484E-8B5B-9C1874B71AF9}"/>
              </a:ext>
            </a:extLst>
          </p:cNvPr>
          <p:cNvSpPr/>
          <p:nvPr/>
        </p:nvSpPr>
        <p:spPr>
          <a:xfrm>
            <a:off x="1963882" y="1113034"/>
            <a:ext cx="670672" cy="340596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Regular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row decoder</a:t>
            </a:r>
          </a:p>
        </p:txBody>
      </p:sp>
      <p:sp>
        <p:nvSpPr>
          <p:cNvPr id="799" name="Rounded Rectangle 798">
            <a:extLst>
              <a:ext uri="{FF2B5EF4-FFF2-40B4-BE49-F238E27FC236}">
                <a16:creationId xmlns:a16="http://schemas.microsoft.com/office/drawing/2014/main" id="{4AA2F6F7-F6B0-CD47-850A-E3A633047D15}"/>
              </a:ext>
            </a:extLst>
          </p:cNvPr>
          <p:cNvSpPr/>
          <p:nvPr/>
        </p:nvSpPr>
        <p:spPr>
          <a:xfrm>
            <a:off x="1974273" y="4581342"/>
            <a:ext cx="670672" cy="145698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Compute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row decoder</a:t>
            </a:r>
          </a:p>
        </p:txBody>
      </p:sp>
      <p:sp>
        <p:nvSpPr>
          <p:cNvPr id="805" name="Right Arrow 804">
            <a:extLst>
              <a:ext uri="{FF2B5EF4-FFF2-40B4-BE49-F238E27FC236}">
                <a16:creationId xmlns:a16="http://schemas.microsoft.com/office/drawing/2014/main" id="{F7871BF7-0BB7-2342-91C0-B54B7CBB5CB9}"/>
              </a:ext>
            </a:extLst>
          </p:cNvPr>
          <p:cNvSpPr/>
          <p:nvPr/>
        </p:nvSpPr>
        <p:spPr>
          <a:xfrm>
            <a:off x="555561" y="5013736"/>
            <a:ext cx="1390185" cy="58469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mbria" panose="02040503050406030204" pitchFamily="18" charset="0"/>
              </a:rPr>
              <a:t>Address A</a:t>
            </a:r>
          </a:p>
        </p:txBody>
      </p:sp>
      <p:sp>
        <p:nvSpPr>
          <p:cNvPr id="810" name="Slide Number Placeholder 2">
            <a:extLst>
              <a:ext uri="{FF2B5EF4-FFF2-40B4-BE49-F238E27FC236}">
                <a16:creationId xmlns:a16="http://schemas.microsoft.com/office/drawing/2014/main" id="{ED408BD7-CD5E-2742-B930-F8F0BA617390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18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6DA4D0A6-CA31-DE44-B567-5CC88358DBB5}"/>
              </a:ext>
            </a:extLst>
          </p:cNvPr>
          <p:cNvSpPr/>
          <p:nvPr/>
        </p:nvSpPr>
        <p:spPr>
          <a:xfrm>
            <a:off x="1515857" y="6652923"/>
            <a:ext cx="744497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V. Seshadri et al., “</a:t>
            </a:r>
            <a:r>
              <a:rPr lang="en-US" sz="1050" i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Ambit: In-Memory Accelerator for Bulk Bitwise Operations Using Commodity DRAM Technology"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, MICRO, 2017</a:t>
            </a: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744603F2-D1A6-BA47-A745-907DE35D4E15}"/>
              </a:ext>
            </a:extLst>
          </p:cNvPr>
          <p:cNvSpPr/>
          <p:nvPr/>
        </p:nvSpPr>
        <p:spPr>
          <a:xfrm>
            <a:off x="4349612" y="6187733"/>
            <a:ext cx="2771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Cambria" panose="02040503050406030204" pitchFamily="18" charset="0"/>
                <a:cs typeface="Arial" panose="020B0604020202020204" pitchFamily="34" charset="0"/>
              </a:rPr>
              <a:t>DRAM subarray</a:t>
            </a:r>
          </a:p>
        </p:txBody>
      </p: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274E2853-6B02-D04B-8218-BDD4CC095376}"/>
              </a:ext>
            </a:extLst>
          </p:cNvPr>
          <p:cNvGrpSpPr/>
          <p:nvPr/>
        </p:nvGrpSpPr>
        <p:grpSpPr>
          <a:xfrm>
            <a:off x="2712584" y="4649188"/>
            <a:ext cx="6068148" cy="290713"/>
            <a:chOff x="2359928" y="4649977"/>
            <a:chExt cx="6068148" cy="290713"/>
          </a:xfrm>
          <a:solidFill>
            <a:srgbClr val="C00000"/>
          </a:solidFill>
        </p:grpSpPr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52D4DE5F-C544-6D49-9902-115B45E441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3755" y="4661252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AED370C2-301E-384B-9A30-5B980EAA91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44910" y="4661252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73AB895C-B1C0-6A45-9D87-20374DD76A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86321" y="4667175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2AF0F000-AE19-6547-B19F-CC5535C0D6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0148" y="4659771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2043200F-B9C8-D842-A176-65B330011F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1303" y="4658290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84903F71-5887-F440-9604-0D46F79063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23010" y="4652939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437BF446-134C-FF4F-80F3-F4722712CE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46837" y="4652939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42F769C5-2C19-B94B-A8CF-78373913C0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07992" y="4652939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A3CB8F75-27E3-F741-A9BC-C277C012E7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49403" y="4658862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75E9B470-ECDE-1C40-9DB9-059FAD34247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73230" y="4651458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97E1F252-0BC2-C348-A0B4-5E2A2C9E1B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4385" y="4649977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B9C41E22-B8C6-3947-A662-B723AF50F4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92601" y="4656355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8" name="Oval 237">
              <a:extLst>
                <a:ext uri="{FF2B5EF4-FFF2-40B4-BE49-F238E27FC236}">
                  <a16:creationId xmlns:a16="http://schemas.microsoft.com/office/drawing/2014/main" id="{81D8202C-142D-7843-A824-642186AF28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53756" y="4654874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9" name="Oval 238">
              <a:extLst>
                <a:ext uri="{FF2B5EF4-FFF2-40B4-BE49-F238E27FC236}">
                  <a16:creationId xmlns:a16="http://schemas.microsoft.com/office/drawing/2014/main" id="{B714DBB3-7222-EF47-B86B-B00395DED7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59928" y="4661252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9418C8CF-E636-F044-B132-816073529730}"/>
              </a:ext>
            </a:extLst>
          </p:cNvPr>
          <p:cNvGrpSpPr/>
          <p:nvPr/>
        </p:nvGrpSpPr>
        <p:grpSpPr>
          <a:xfrm>
            <a:off x="2715411" y="5071926"/>
            <a:ext cx="6068148" cy="290713"/>
            <a:chOff x="2362755" y="5072715"/>
            <a:chExt cx="6068148" cy="290713"/>
          </a:xfrm>
          <a:solidFill>
            <a:srgbClr val="C00000"/>
          </a:solidFill>
        </p:grpSpPr>
        <p:sp>
          <p:nvSpPr>
            <p:cNvPr id="241" name="Oval 240">
              <a:extLst>
                <a:ext uri="{FF2B5EF4-FFF2-40B4-BE49-F238E27FC236}">
                  <a16:creationId xmlns:a16="http://schemas.microsoft.com/office/drawing/2014/main" id="{BB5BE5A7-4D09-BF41-AF7C-3BB61F1C92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62755" y="5083990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2" name="Oval 241">
              <a:extLst>
                <a:ext uri="{FF2B5EF4-FFF2-40B4-BE49-F238E27FC236}">
                  <a16:creationId xmlns:a16="http://schemas.microsoft.com/office/drawing/2014/main" id="{2E243BC5-DAE9-8646-A2A5-9A2E21EC3A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6582" y="5083990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3" name="Oval 242">
              <a:extLst>
                <a:ext uri="{FF2B5EF4-FFF2-40B4-BE49-F238E27FC236}">
                  <a16:creationId xmlns:a16="http://schemas.microsoft.com/office/drawing/2014/main" id="{318C089D-D8B7-4343-955A-D78F234A0E3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47737" y="5083990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5EE419EA-16D9-3E40-8E99-B28FE942B37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89148" y="5089913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5" name="Oval 244">
              <a:extLst>
                <a:ext uri="{FF2B5EF4-FFF2-40B4-BE49-F238E27FC236}">
                  <a16:creationId xmlns:a16="http://schemas.microsoft.com/office/drawing/2014/main" id="{7920137D-F424-2F4F-9AEC-7E4E96BC92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2975" y="5082509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6" name="Oval 245">
              <a:extLst>
                <a:ext uri="{FF2B5EF4-FFF2-40B4-BE49-F238E27FC236}">
                  <a16:creationId xmlns:a16="http://schemas.microsoft.com/office/drawing/2014/main" id="{27E363F3-BF17-164F-BBB9-D2CDDE33E0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4130" y="5081028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7" name="Oval 246">
              <a:extLst>
                <a:ext uri="{FF2B5EF4-FFF2-40B4-BE49-F238E27FC236}">
                  <a16:creationId xmlns:a16="http://schemas.microsoft.com/office/drawing/2014/main" id="{6CF259AE-BFC6-1E4C-8BBC-7D95D7AA92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25837" y="5075677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8" name="Oval 247">
              <a:extLst>
                <a:ext uri="{FF2B5EF4-FFF2-40B4-BE49-F238E27FC236}">
                  <a16:creationId xmlns:a16="http://schemas.microsoft.com/office/drawing/2014/main" id="{FE82D49E-6191-D943-B936-2872E04991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49664" y="5075677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9" name="Oval 248">
              <a:extLst>
                <a:ext uri="{FF2B5EF4-FFF2-40B4-BE49-F238E27FC236}">
                  <a16:creationId xmlns:a16="http://schemas.microsoft.com/office/drawing/2014/main" id="{87654D18-ADF8-9E4C-89DF-61F60D7F97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0819" y="5075677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50" name="Oval 249">
              <a:extLst>
                <a:ext uri="{FF2B5EF4-FFF2-40B4-BE49-F238E27FC236}">
                  <a16:creationId xmlns:a16="http://schemas.microsoft.com/office/drawing/2014/main" id="{66EC564E-96B6-D04A-A7D6-7D5BF1EFBB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52230" y="5081600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51" name="Oval 250">
              <a:extLst>
                <a:ext uri="{FF2B5EF4-FFF2-40B4-BE49-F238E27FC236}">
                  <a16:creationId xmlns:a16="http://schemas.microsoft.com/office/drawing/2014/main" id="{44665A73-9135-664A-AEEB-27ACD6D3A3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76057" y="5074196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52" name="Oval 251">
              <a:extLst>
                <a:ext uri="{FF2B5EF4-FFF2-40B4-BE49-F238E27FC236}">
                  <a16:creationId xmlns:a16="http://schemas.microsoft.com/office/drawing/2014/main" id="{C23529A9-A95A-7842-8D2B-80130BBE10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212" y="5072715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53" name="Oval 252">
              <a:extLst>
                <a:ext uri="{FF2B5EF4-FFF2-40B4-BE49-F238E27FC236}">
                  <a16:creationId xmlns:a16="http://schemas.microsoft.com/office/drawing/2014/main" id="{ACE16A8D-F3FA-8042-B40C-B2474C2ABC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95428" y="5079093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1329F3AB-91F5-D441-B312-F3E80C7B625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56583" y="5077612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ED9F82AA-DCBC-4249-8B1F-E2E2A172C0F2}"/>
              </a:ext>
            </a:extLst>
          </p:cNvPr>
          <p:cNvGrpSpPr/>
          <p:nvPr/>
        </p:nvGrpSpPr>
        <p:grpSpPr>
          <a:xfrm>
            <a:off x="2717512" y="5512482"/>
            <a:ext cx="6068148" cy="290713"/>
            <a:chOff x="2364856" y="5513271"/>
            <a:chExt cx="6068148" cy="290713"/>
          </a:xfrm>
          <a:solidFill>
            <a:srgbClr val="C00000"/>
          </a:solidFill>
        </p:grpSpPr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4C7F17C3-162D-F04C-B866-FFAFEDF4D9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64856" y="5524546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1210EBE7-4739-8D4A-A6A0-199D1E571D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8683" y="5524546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2" name="Oval 261">
              <a:extLst>
                <a:ext uri="{FF2B5EF4-FFF2-40B4-BE49-F238E27FC236}">
                  <a16:creationId xmlns:a16="http://schemas.microsoft.com/office/drawing/2014/main" id="{D6D1936A-BAA6-B742-8367-AC998DB127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49838" y="5524546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3" name="Oval 262">
              <a:extLst>
                <a:ext uri="{FF2B5EF4-FFF2-40B4-BE49-F238E27FC236}">
                  <a16:creationId xmlns:a16="http://schemas.microsoft.com/office/drawing/2014/main" id="{961AE5DD-E8C8-5446-A786-4EFB356DAEC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91249" y="5530469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4" name="Oval 263">
              <a:extLst>
                <a:ext uri="{FF2B5EF4-FFF2-40B4-BE49-F238E27FC236}">
                  <a16:creationId xmlns:a16="http://schemas.microsoft.com/office/drawing/2014/main" id="{15734229-E035-DF48-8757-2D4298D3E0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5076" y="5523065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5" name="Oval 264">
              <a:extLst>
                <a:ext uri="{FF2B5EF4-FFF2-40B4-BE49-F238E27FC236}">
                  <a16:creationId xmlns:a16="http://schemas.microsoft.com/office/drawing/2014/main" id="{00F6DC7D-85F1-914A-9D9D-565F231AB1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6231" y="5521584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6" name="Oval 265">
              <a:extLst>
                <a:ext uri="{FF2B5EF4-FFF2-40B4-BE49-F238E27FC236}">
                  <a16:creationId xmlns:a16="http://schemas.microsoft.com/office/drawing/2014/main" id="{CDE5E2A9-CBDB-3049-89B7-64ED71F6A0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27938" y="5516233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7" name="Oval 266">
              <a:extLst>
                <a:ext uri="{FF2B5EF4-FFF2-40B4-BE49-F238E27FC236}">
                  <a16:creationId xmlns:a16="http://schemas.microsoft.com/office/drawing/2014/main" id="{99941222-D7C9-B141-8EE8-9DE6E1FE45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51765" y="5516233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8" name="Oval 267">
              <a:extLst>
                <a:ext uri="{FF2B5EF4-FFF2-40B4-BE49-F238E27FC236}">
                  <a16:creationId xmlns:a16="http://schemas.microsoft.com/office/drawing/2014/main" id="{410D5A62-3C2A-7A49-B604-43ABCDC8743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2920" y="5516233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9" name="Oval 268">
              <a:extLst>
                <a:ext uri="{FF2B5EF4-FFF2-40B4-BE49-F238E27FC236}">
                  <a16:creationId xmlns:a16="http://schemas.microsoft.com/office/drawing/2014/main" id="{24D8EF91-09BE-7141-8ECA-3C53D8263A5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54331" y="5522156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70" name="Oval 269">
              <a:extLst>
                <a:ext uri="{FF2B5EF4-FFF2-40B4-BE49-F238E27FC236}">
                  <a16:creationId xmlns:a16="http://schemas.microsoft.com/office/drawing/2014/main" id="{4BB3C1EF-96D2-D848-AA42-F86D9A38BB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78158" y="5514752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71" name="Oval 270">
              <a:extLst>
                <a:ext uri="{FF2B5EF4-FFF2-40B4-BE49-F238E27FC236}">
                  <a16:creationId xmlns:a16="http://schemas.microsoft.com/office/drawing/2014/main" id="{D96F7C9E-7DE0-4C4C-99A6-B024562F63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9313" y="5513271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72" name="Oval 271">
              <a:extLst>
                <a:ext uri="{FF2B5EF4-FFF2-40B4-BE49-F238E27FC236}">
                  <a16:creationId xmlns:a16="http://schemas.microsoft.com/office/drawing/2014/main" id="{599C33E3-FFEB-AD41-AB7E-10276DCF4B6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97529" y="5519649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73" name="Oval 272">
              <a:extLst>
                <a:ext uri="{FF2B5EF4-FFF2-40B4-BE49-F238E27FC236}">
                  <a16:creationId xmlns:a16="http://schemas.microsoft.com/office/drawing/2014/main" id="{687750E3-54B5-8349-9B81-07FB72E177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58684" y="5518168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84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8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700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80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8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700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8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8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700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8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" grpId="0"/>
      <p:bldP spid="759" grpId="1"/>
      <p:bldP spid="776" grpId="0"/>
      <p:bldP spid="776" grpId="1"/>
      <p:bldP spid="777" grpId="0"/>
      <p:bldP spid="777" grpId="1"/>
      <p:bldP spid="778" grpId="0"/>
      <p:bldP spid="778" grpId="1"/>
      <p:bldP spid="797" grpId="0" animBg="1"/>
      <p:bldP spid="799" grpId="1" animBg="1"/>
      <p:bldP spid="805" grpId="0" animBg="1"/>
      <p:bldP spid="2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 descr=" 5"/>
          <p:cNvSpPr txBox="1">
            <a:spLocks/>
          </p:cNvSpPr>
          <p:nvPr/>
        </p:nvSpPr>
        <p:spPr>
          <a:xfrm>
            <a:off x="76200" y="704757"/>
            <a:ext cx="9067800" cy="59285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0" indent="-274320">
              <a:spcBef>
                <a:spcPts val="400"/>
              </a:spcBef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</a:rPr>
              <a:t>Motivation</a:t>
            </a:r>
            <a:r>
              <a:rPr kumimoji="0" lang="en-US" sz="18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</a:rPr>
              <a:t>:</a:t>
            </a:r>
            <a:r>
              <a:rPr lang="en-US" sz="1800" dirty="0">
                <a:latin typeface="Cambria" panose="02040503050406030204" pitchFamily="18" charset="0"/>
              </a:rPr>
              <a:t> Processing-using-Memory (PuM) architectures can efficiently perform bulk bitwise computation</a:t>
            </a:r>
          </a:p>
          <a:p>
            <a:pPr marL="274320" lvl="0" indent="-274320">
              <a:spcBef>
                <a:spcPts val="400"/>
              </a:spcBef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</a:rPr>
              <a:t>Problem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</a:rPr>
              <a:t>: Existing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</a:rPr>
              <a:t>PuM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</a:rPr>
              <a:t> </a:t>
            </a:r>
            <a:r>
              <a:rPr lang="en-US" sz="1800" noProof="0" dirty="0">
                <a:solidFill>
                  <a:srgbClr val="C00000"/>
                </a:solidFill>
                <a:latin typeface="Cambria" panose="02040503050406030204" pitchFamily="18" charset="0"/>
              </a:rPr>
              <a:t>architectures</a:t>
            </a:r>
            <a:r>
              <a:rPr lang="en-US" sz="1800" dirty="0">
                <a:solidFill>
                  <a:srgbClr val="C00000"/>
                </a:solidFill>
                <a:latin typeface="Cambria" panose="02040503050406030204" pitchFamily="18" charset="0"/>
              </a:rPr>
              <a:t> are not widely applicable</a:t>
            </a:r>
          </a:p>
          <a:p>
            <a:pPr lvl="1">
              <a:spcBef>
                <a:spcPts val="400"/>
              </a:spcBef>
              <a:buClr>
                <a:srgbClr val="C00000"/>
              </a:buClr>
              <a:buSzPts val="2200"/>
              <a:defRPr/>
            </a:pP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</a:rPr>
              <a:t>Support only a limited and specific set of operations</a:t>
            </a:r>
          </a:p>
          <a:p>
            <a:pPr lvl="1">
              <a:spcBef>
                <a:spcPts val="400"/>
              </a:spcBef>
              <a:buClr>
                <a:srgbClr val="C00000"/>
              </a:buClr>
              <a:buSzPts val="2200"/>
              <a:defRPr/>
            </a:pP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</a:rPr>
              <a:t>Lack the flexibility to support new operations</a:t>
            </a:r>
          </a:p>
          <a:p>
            <a:pPr lvl="1">
              <a:spcBef>
                <a:spcPts val="400"/>
              </a:spcBef>
              <a:buClr>
                <a:srgbClr val="C00000"/>
              </a:buClr>
              <a:buSzPts val="2200"/>
              <a:defRPr/>
            </a:pP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</a:rPr>
              <a:t>Require significant changes to the DRAM subarray</a:t>
            </a:r>
          </a:p>
          <a:p>
            <a:pPr marL="274320" lvl="0" indent="-274320">
              <a:spcBef>
                <a:spcPts val="400"/>
              </a:spcBef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Cambria" panose="02040503050406030204" pitchFamily="18" charset="0"/>
              </a:rPr>
              <a:t>Goals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Cambria" panose="02040503050406030204" pitchFamily="18" charset="0"/>
              </a:rPr>
              <a:t>: </a:t>
            </a:r>
            <a:r>
              <a:rPr lang="en-US" sz="1800" dirty="0">
                <a:solidFill>
                  <a:srgbClr val="5B9BD5"/>
                </a:solidFill>
                <a:latin typeface="Cambria" panose="02040503050406030204" pitchFamily="18" charset="0"/>
              </a:rPr>
              <a:t>Design a processing-using-DRAM framework that: </a:t>
            </a:r>
          </a:p>
          <a:p>
            <a:pPr marL="674370" lvl="1" indent="-274320">
              <a:spcBef>
                <a:spcPts val="400"/>
              </a:spcBef>
              <a:defRPr/>
            </a:pPr>
            <a:r>
              <a:rPr lang="en-US" sz="1600" dirty="0">
                <a:solidFill>
                  <a:srgbClr val="5B9BD5"/>
                </a:solidFill>
                <a:latin typeface="Cambria" panose="02040503050406030204" pitchFamily="18" charset="0"/>
              </a:rPr>
              <a:t>Efficiently implements complex operations</a:t>
            </a:r>
          </a:p>
          <a:p>
            <a:pPr marL="674370" lvl="1" indent="-274320">
              <a:spcBef>
                <a:spcPts val="400"/>
              </a:spcBef>
              <a:defRPr/>
            </a:pPr>
            <a:r>
              <a:rPr lang="en-US" sz="1600" dirty="0">
                <a:solidFill>
                  <a:srgbClr val="5B9BD5"/>
                </a:solidFill>
                <a:latin typeface="Cambria" panose="02040503050406030204" pitchFamily="18" charset="0"/>
              </a:rPr>
              <a:t>Provides the flexibility to support new desired operations</a:t>
            </a:r>
          </a:p>
          <a:p>
            <a:pPr marL="674370" lvl="1" indent="-274320">
              <a:spcBef>
                <a:spcPts val="400"/>
              </a:spcBef>
              <a:defRPr/>
            </a:pPr>
            <a:r>
              <a:rPr lang="en-US" sz="1600" noProof="0" dirty="0">
                <a:solidFill>
                  <a:srgbClr val="5B9BD5"/>
                </a:solidFill>
                <a:latin typeface="Cambria" panose="02040503050406030204" pitchFamily="18" charset="0"/>
              </a:rPr>
              <a:t>Minimally changes the DRAM architecture</a:t>
            </a:r>
            <a:endParaRPr kumimoji="0" lang="en-US" sz="1600" i="0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mbria" panose="02040503050406030204" pitchFamily="18" charset="0"/>
            </a:endParaRPr>
          </a:p>
          <a:p>
            <a:pPr marL="274320" lvl="0" indent="-274320">
              <a:spcBef>
                <a:spcPts val="400"/>
              </a:spcBef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</a:rPr>
              <a:t>SIMDRAM</a:t>
            </a:r>
            <a:r>
              <a:rPr lang="en-US" sz="1800" dirty="0">
                <a:solidFill>
                  <a:srgbClr val="70AD47">
                    <a:lumMod val="75000"/>
                  </a:srgbClr>
                </a:solidFill>
                <a:latin typeface="Cambria" panose="02040503050406030204" pitchFamily="18" charset="0"/>
              </a:rPr>
              <a:t>: An end-to-end processing-using-DRAM framework that provides the programming interface, the ISA, and the hardware support for: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mbria" panose="02040503050406030204" pitchFamily="18" charset="0"/>
            </a:endParaRPr>
          </a:p>
          <a:p>
            <a:pPr marL="914400" lvl="1" indent="-457200">
              <a:spcBef>
                <a:spcPts val="400"/>
              </a:spcBef>
              <a:buFont typeface="+mj-lt"/>
              <a:buAutoNum type="arabicPeriod"/>
              <a:defRPr/>
            </a:pPr>
            <a:r>
              <a:rPr lang="en-US" sz="1600" dirty="0">
                <a:solidFill>
                  <a:srgbClr val="70AD47">
                    <a:lumMod val="75000"/>
                  </a:srgbClr>
                </a:solidFill>
                <a:latin typeface="Cambria" panose="02040503050406030204" pitchFamily="18" charset="0"/>
              </a:rPr>
              <a:t>Efficiently computing complex operations</a:t>
            </a:r>
          </a:p>
          <a:p>
            <a:pPr marL="914400" lvl="1" indent="-457200">
              <a:spcBef>
                <a:spcPts val="400"/>
              </a:spcBef>
              <a:buFont typeface="+mj-lt"/>
              <a:buAutoNum type="arabicPeriod"/>
              <a:defRPr/>
            </a:pPr>
            <a:r>
              <a:rPr lang="en-US" sz="1600" dirty="0">
                <a:solidFill>
                  <a:srgbClr val="70AD47">
                    <a:lumMod val="75000"/>
                  </a:srgbClr>
                </a:solidFill>
                <a:latin typeface="Cambria" panose="02040503050406030204" pitchFamily="18" charset="0"/>
              </a:rPr>
              <a:t>Providing the ability to implement arbitrary operations as required</a:t>
            </a:r>
          </a:p>
          <a:p>
            <a:pPr marL="914400" lvl="1" indent="-457200">
              <a:spcBef>
                <a:spcPts val="400"/>
              </a:spcBef>
              <a:buFont typeface="+mj-lt"/>
              <a:buAutoNum type="arabicPeriod"/>
              <a:defRPr/>
            </a:pPr>
            <a:r>
              <a:rPr lang="en-US" sz="1600" dirty="0">
                <a:solidFill>
                  <a:srgbClr val="70AD47">
                    <a:lumMod val="75000"/>
                  </a:srgbClr>
                </a:solidFill>
                <a:latin typeface="Cambria" panose="02040503050406030204" pitchFamily="18" charset="0"/>
              </a:rPr>
              <a:t>Using a massively-parallel in-DRAM SIMD substrate that requires minimal changes to DRAM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mbria" panose="02040503050406030204" pitchFamily="18" charset="0"/>
            </a:endParaRPr>
          </a:p>
          <a:p>
            <a:pPr marL="274320" indent="-274320">
              <a:spcBef>
                <a:spcPts val="400"/>
              </a:spcBef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mbria" panose="02040503050406030204" pitchFamily="18" charset="0"/>
              </a:rPr>
              <a:t>Key Results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mbria" panose="02040503050406030204" pitchFamily="18" charset="0"/>
              </a:rPr>
              <a:t>: </a:t>
            </a:r>
            <a:r>
              <a:rPr lang="en-US" sz="1800" dirty="0">
                <a:solidFill>
                  <a:srgbClr val="ED7D31"/>
                </a:solidFill>
                <a:latin typeface="Cambria" panose="02040503050406030204" pitchFamily="18" charset="0"/>
              </a:rPr>
              <a:t>SIMDRAM provides: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mbria" panose="02040503050406030204" pitchFamily="18" charset="0"/>
            </a:endParaRPr>
          </a:p>
          <a:p>
            <a:pPr marL="674370" lvl="1" indent="-274320">
              <a:spcBef>
                <a:spcPts val="400"/>
              </a:spcBef>
              <a:defRPr/>
            </a:pPr>
            <a:r>
              <a:rPr lang="en-US" sz="1600" dirty="0">
                <a:solidFill>
                  <a:schemeClr val="accent2"/>
                </a:solidFill>
                <a:latin typeface="Cambria" panose="02040503050406030204" pitchFamily="18" charset="0"/>
              </a:rPr>
              <a:t>88x and  5.8x the throughput and 257x and 31x the energy efficiency of a baseline CPU and a high-end GPU, respectively, for 16 in-DRAM operations</a:t>
            </a:r>
          </a:p>
          <a:p>
            <a:pPr marL="674370" lvl="1" indent="-274320">
              <a:spcBef>
                <a:spcPts val="400"/>
              </a:spcBef>
              <a:defRPr/>
            </a:pPr>
            <a:r>
              <a:rPr lang="en-US" sz="1600" dirty="0">
                <a:solidFill>
                  <a:schemeClr val="accent2"/>
                </a:solidFill>
                <a:latin typeface="Cambria" panose="02040503050406030204" pitchFamily="18" charset="0"/>
              </a:rPr>
              <a:t>21x and 2.1x the performance of the CPU and GPU for seven real-world applications</a:t>
            </a:r>
          </a:p>
          <a:p>
            <a:pPr marL="674370" lvl="1" indent="-274320">
              <a:spcBef>
                <a:spcPts val="400"/>
              </a:spcBef>
              <a:defRPr/>
            </a:pPr>
            <a:endParaRPr lang="en-US" sz="1600" dirty="0">
              <a:solidFill>
                <a:schemeClr val="accent2"/>
              </a:solidFill>
              <a:latin typeface="Cambria" panose="02040503050406030204" pitchFamily="18" charset="0"/>
            </a:endParaRPr>
          </a:p>
          <a:p>
            <a:pPr marL="674370" lvl="1" indent="-274320">
              <a:spcBef>
                <a:spcPts val="400"/>
              </a:spcBef>
              <a:defRPr/>
            </a:pPr>
            <a:endParaRPr lang="en-US" sz="1600" dirty="0">
              <a:solidFill>
                <a:schemeClr val="accent2"/>
              </a:solidFill>
              <a:latin typeface="Cambria" panose="02040503050406030204" pitchFamily="18" charset="0"/>
            </a:endParaRPr>
          </a:p>
          <a:p>
            <a:pPr marL="0" lvl="0" indent="0">
              <a:spcBef>
                <a:spcPts val="400"/>
              </a:spcBef>
              <a:buNone/>
              <a:defRPr/>
            </a:pPr>
            <a:endParaRPr lang="en-US" sz="2000" dirty="0">
              <a:solidFill>
                <a:srgbClr val="C06900"/>
              </a:solidFill>
              <a:latin typeface="Cambria" panose="02040503050406030204" pitchFamily="18" charset="0"/>
            </a:endParaRPr>
          </a:p>
          <a:p>
            <a:pPr marL="274320" lvl="0" indent="-274320">
              <a:spcBef>
                <a:spcPts val="400"/>
              </a:spcBef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" name="Title 1" descr=" 6"/>
          <p:cNvSpPr txBox="1">
            <a:spLocks/>
          </p:cNvSpPr>
          <p:nvPr/>
        </p:nvSpPr>
        <p:spPr>
          <a:xfrm>
            <a:off x="0" y="3035"/>
            <a:ext cx="8229600" cy="889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Executive Summary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170F0012-74FB-7240-8A1E-E7617E77FABC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5622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09850-92E3-C647-9C81-512F4898D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Cambria" panose="02040503050406030204" pitchFamily="18" charset="0"/>
              </a:rPr>
              <a:t>Ambit: Subarray Organization</a:t>
            </a:r>
          </a:p>
        </p:txBody>
      </p:sp>
      <p:sp>
        <p:nvSpPr>
          <p:cNvPr id="759" name="Rectangle 758">
            <a:extLst>
              <a:ext uri="{FF2B5EF4-FFF2-40B4-BE49-F238E27FC236}">
                <a16:creationId xmlns:a16="http://schemas.microsoft.com/office/drawing/2014/main" id="{EBE98E81-EFCA-3B43-A400-F563B5C6C736}"/>
              </a:ext>
            </a:extLst>
          </p:cNvPr>
          <p:cNvSpPr/>
          <p:nvPr/>
        </p:nvSpPr>
        <p:spPr>
          <a:xfrm>
            <a:off x="272076" y="5890600"/>
            <a:ext cx="21325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Sense amplifiers</a:t>
            </a:r>
          </a:p>
        </p:txBody>
      </p:sp>
      <p:sp>
        <p:nvSpPr>
          <p:cNvPr id="776" name="Rectangle 775">
            <a:extLst>
              <a:ext uri="{FF2B5EF4-FFF2-40B4-BE49-F238E27FC236}">
                <a16:creationId xmlns:a16="http://schemas.microsoft.com/office/drawing/2014/main" id="{66A9E5EC-AEBE-084B-923B-4A94641594BA}"/>
              </a:ext>
            </a:extLst>
          </p:cNvPr>
          <p:cNvSpPr/>
          <p:nvPr/>
        </p:nvSpPr>
        <p:spPr>
          <a:xfrm>
            <a:off x="-35267" y="5038338"/>
            <a:ext cx="2203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Compute rows</a:t>
            </a:r>
          </a:p>
        </p:txBody>
      </p:sp>
      <p:sp>
        <p:nvSpPr>
          <p:cNvPr id="777" name="Rectangle 776">
            <a:extLst>
              <a:ext uri="{FF2B5EF4-FFF2-40B4-BE49-F238E27FC236}">
                <a16:creationId xmlns:a16="http://schemas.microsoft.com/office/drawing/2014/main" id="{396423B2-38D3-F440-888F-2E1137589A8D}"/>
              </a:ext>
            </a:extLst>
          </p:cNvPr>
          <p:cNvSpPr/>
          <p:nvPr/>
        </p:nvSpPr>
        <p:spPr>
          <a:xfrm>
            <a:off x="0" y="3900204"/>
            <a:ext cx="1995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b="1" dirty="0">
                <a:solidFill>
                  <a:srgbClr val="7030A0"/>
                </a:solidFill>
                <a:latin typeface="Cambria" panose="02040503050406030204" pitchFamily="18" charset="0"/>
              </a:rPr>
              <a:t>Control rows</a:t>
            </a:r>
          </a:p>
        </p:txBody>
      </p:sp>
      <p:sp>
        <p:nvSpPr>
          <p:cNvPr id="778" name="Rectangle 777">
            <a:extLst>
              <a:ext uri="{FF2B5EF4-FFF2-40B4-BE49-F238E27FC236}">
                <a16:creationId xmlns:a16="http://schemas.microsoft.com/office/drawing/2014/main" id="{B34128F9-4209-3545-9ABA-C5DB508D501F}"/>
              </a:ext>
            </a:extLst>
          </p:cNvPr>
          <p:cNvSpPr/>
          <p:nvPr/>
        </p:nvSpPr>
        <p:spPr>
          <a:xfrm>
            <a:off x="49100" y="2284609"/>
            <a:ext cx="1599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Data rows</a:t>
            </a:r>
          </a:p>
        </p:txBody>
      </p:sp>
      <p:grpSp>
        <p:nvGrpSpPr>
          <p:cNvPr id="762" name="Group 761">
            <a:extLst>
              <a:ext uri="{FF2B5EF4-FFF2-40B4-BE49-F238E27FC236}">
                <a16:creationId xmlns:a16="http://schemas.microsoft.com/office/drawing/2014/main" id="{76DB5C01-179D-4949-9F1B-2901C90F3009}"/>
              </a:ext>
            </a:extLst>
          </p:cNvPr>
          <p:cNvGrpSpPr/>
          <p:nvPr/>
        </p:nvGrpSpPr>
        <p:grpSpPr>
          <a:xfrm>
            <a:off x="2613772" y="1032035"/>
            <a:ext cx="6167431" cy="4964082"/>
            <a:chOff x="2270869" y="1032035"/>
            <a:chExt cx="6167431" cy="4964082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2FA42EC-DC60-F74D-9F5E-34FD5DEAB651}"/>
                </a:ext>
              </a:extLst>
            </p:cNvPr>
            <p:cNvCxnSpPr>
              <a:cxnSpLocks/>
              <a:endCxn id="758" idx="6"/>
            </p:cNvCxnSpPr>
            <p:nvPr/>
          </p:nvCxnSpPr>
          <p:spPr>
            <a:xfrm>
              <a:off x="2289814" y="2613336"/>
              <a:ext cx="6143189" cy="3797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067D720-606F-CD4D-A504-1F7CF254C9A7}"/>
                </a:ext>
              </a:extLst>
            </p:cNvPr>
            <p:cNvCxnSpPr>
              <a:cxnSpLocks/>
              <a:endCxn id="757" idx="6"/>
            </p:cNvCxnSpPr>
            <p:nvPr/>
          </p:nvCxnSpPr>
          <p:spPr>
            <a:xfrm>
              <a:off x="2289814" y="3017214"/>
              <a:ext cx="6138421" cy="10241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AD3D9D3-9F70-E143-ACB8-86671FBD1E38}"/>
                </a:ext>
              </a:extLst>
            </p:cNvPr>
            <p:cNvCxnSpPr>
              <a:cxnSpLocks/>
              <a:endCxn id="755" idx="6"/>
            </p:cNvCxnSpPr>
            <p:nvPr/>
          </p:nvCxnSpPr>
          <p:spPr>
            <a:xfrm>
              <a:off x="2289814" y="3420039"/>
              <a:ext cx="6141248" cy="3015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978E5FD8-2D55-544A-B04E-F996DF91CC95}"/>
                </a:ext>
              </a:extLst>
            </p:cNvPr>
            <p:cNvCxnSpPr>
              <a:cxnSpLocks/>
              <a:endCxn id="756" idx="6"/>
            </p:cNvCxnSpPr>
            <p:nvPr/>
          </p:nvCxnSpPr>
          <p:spPr>
            <a:xfrm flipV="1">
              <a:off x="2281584" y="3890749"/>
              <a:ext cx="6151579" cy="16156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>
              <a:extLst>
                <a:ext uri="{FF2B5EF4-FFF2-40B4-BE49-F238E27FC236}">
                  <a16:creationId xmlns:a16="http://schemas.microsoft.com/office/drawing/2014/main" id="{C840F917-1C24-C842-BE59-5BD5BD4C1411}"/>
                </a:ext>
              </a:extLst>
            </p:cNvPr>
            <p:cNvCxnSpPr>
              <a:cxnSpLocks/>
              <a:endCxn id="747" idx="6"/>
            </p:cNvCxnSpPr>
            <p:nvPr/>
          </p:nvCxnSpPr>
          <p:spPr>
            <a:xfrm>
              <a:off x="2289655" y="4377513"/>
              <a:ext cx="6143189" cy="3797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>
              <a:extLst>
                <a:ext uri="{FF2B5EF4-FFF2-40B4-BE49-F238E27FC236}">
                  <a16:creationId xmlns:a16="http://schemas.microsoft.com/office/drawing/2014/main" id="{ABDF4C13-18CB-504E-BE4B-29EEBD7EED1B}"/>
                </a:ext>
              </a:extLst>
            </p:cNvPr>
            <p:cNvCxnSpPr>
              <a:cxnSpLocks/>
              <a:endCxn id="748" idx="6"/>
            </p:cNvCxnSpPr>
            <p:nvPr/>
          </p:nvCxnSpPr>
          <p:spPr>
            <a:xfrm flipV="1">
              <a:off x="2297582" y="4791632"/>
              <a:ext cx="6130494" cy="6378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>
              <a:extLst>
                <a:ext uri="{FF2B5EF4-FFF2-40B4-BE49-F238E27FC236}">
                  <a16:creationId xmlns:a16="http://schemas.microsoft.com/office/drawing/2014/main" id="{C8E3FBAC-AC64-3A41-A539-0D0F15057568}"/>
                </a:ext>
              </a:extLst>
            </p:cNvPr>
            <p:cNvCxnSpPr>
              <a:cxnSpLocks/>
              <a:endCxn id="749" idx="6"/>
            </p:cNvCxnSpPr>
            <p:nvPr/>
          </p:nvCxnSpPr>
          <p:spPr>
            <a:xfrm>
              <a:off x="2293828" y="5204799"/>
              <a:ext cx="6137075" cy="9571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>
              <a:extLst>
                <a:ext uri="{FF2B5EF4-FFF2-40B4-BE49-F238E27FC236}">
                  <a16:creationId xmlns:a16="http://schemas.microsoft.com/office/drawing/2014/main" id="{36AADAFA-CA61-8242-B9AB-E48D746DFAD1}"/>
                </a:ext>
              </a:extLst>
            </p:cNvPr>
            <p:cNvCxnSpPr>
              <a:cxnSpLocks/>
              <a:endCxn id="750" idx="6"/>
            </p:cNvCxnSpPr>
            <p:nvPr/>
          </p:nvCxnSpPr>
          <p:spPr>
            <a:xfrm flipV="1">
              <a:off x="2270869" y="5654926"/>
              <a:ext cx="6162135" cy="16156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>
              <a:extLst>
                <a:ext uri="{FF2B5EF4-FFF2-40B4-BE49-F238E27FC236}">
                  <a16:creationId xmlns:a16="http://schemas.microsoft.com/office/drawing/2014/main" id="{BF77B1E4-4B91-A64F-8F1F-83BA356D5176}"/>
                </a:ext>
              </a:extLst>
            </p:cNvPr>
            <p:cNvCxnSpPr>
              <a:cxnSpLocks/>
              <a:endCxn id="752" idx="6"/>
            </p:cNvCxnSpPr>
            <p:nvPr/>
          </p:nvCxnSpPr>
          <p:spPr>
            <a:xfrm>
              <a:off x="2270869" y="1278119"/>
              <a:ext cx="6154213" cy="10241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>
              <a:extLst>
                <a:ext uri="{FF2B5EF4-FFF2-40B4-BE49-F238E27FC236}">
                  <a16:creationId xmlns:a16="http://schemas.microsoft.com/office/drawing/2014/main" id="{BE1142BD-43B4-2E46-9067-34FB588018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81260" y="1711098"/>
              <a:ext cx="6157040" cy="1141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>
              <a:extLst>
                <a:ext uri="{FF2B5EF4-FFF2-40B4-BE49-F238E27FC236}">
                  <a16:creationId xmlns:a16="http://schemas.microsoft.com/office/drawing/2014/main" id="{D863073C-1427-6449-929B-ADB4B1660496}"/>
                </a:ext>
              </a:extLst>
            </p:cNvPr>
            <p:cNvCxnSpPr>
              <a:cxnSpLocks/>
              <a:endCxn id="754" idx="6"/>
            </p:cNvCxnSpPr>
            <p:nvPr/>
          </p:nvCxnSpPr>
          <p:spPr>
            <a:xfrm flipV="1">
              <a:off x="2289655" y="2151654"/>
              <a:ext cx="6140355" cy="16156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>
              <a:extLst>
                <a:ext uri="{FF2B5EF4-FFF2-40B4-BE49-F238E27FC236}">
                  <a16:creationId xmlns:a16="http://schemas.microsoft.com/office/drawing/2014/main" id="{88DAF675-5FA9-6645-8B3D-EA28FC65824D}"/>
                </a:ext>
              </a:extLst>
            </p:cNvPr>
            <p:cNvCxnSpPr>
              <a:cxnSpLocks/>
            </p:cNvCxnSpPr>
            <p:nvPr/>
          </p:nvCxnSpPr>
          <p:spPr>
            <a:xfrm>
              <a:off x="2500620" y="104331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Straight Connector 434">
              <a:extLst>
                <a:ext uri="{FF2B5EF4-FFF2-40B4-BE49-F238E27FC236}">
                  <a16:creationId xmlns:a16="http://schemas.microsoft.com/office/drawing/2014/main" id="{F30A9E6B-F105-F84D-83B9-481FAA0E70CD}"/>
                </a:ext>
              </a:extLst>
            </p:cNvPr>
            <p:cNvCxnSpPr>
              <a:cxnSpLocks/>
            </p:cNvCxnSpPr>
            <p:nvPr/>
          </p:nvCxnSpPr>
          <p:spPr>
            <a:xfrm>
              <a:off x="2924447" y="104331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Straight Connector 448">
              <a:extLst>
                <a:ext uri="{FF2B5EF4-FFF2-40B4-BE49-F238E27FC236}">
                  <a16:creationId xmlns:a16="http://schemas.microsoft.com/office/drawing/2014/main" id="{C538907D-40AA-9946-A295-C46D09371AA0}"/>
                </a:ext>
              </a:extLst>
            </p:cNvPr>
            <p:cNvCxnSpPr>
              <a:cxnSpLocks/>
            </p:cNvCxnSpPr>
            <p:nvPr/>
          </p:nvCxnSpPr>
          <p:spPr>
            <a:xfrm>
              <a:off x="3385602" y="104331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Connector 462">
              <a:extLst>
                <a:ext uri="{FF2B5EF4-FFF2-40B4-BE49-F238E27FC236}">
                  <a16:creationId xmlns:a16="http://schemas.microsoft.com/office/drawing/2014/main" id="{AA17C1C4-3DA9-8C42-B34B-CA960A1735D8}"/>
                </a:ext>
              </a:extLst>
            </p:cNvPr>
            <p:cNvCxnSpPr>
              <a:cxnSpLocks/>
            </p:cNvCxnSpPr>
            <p:nvPr/>
          </p:nvCxnSpPr>
          <p:spPr>
            <a:xfrm>
              <a:off x="3827013" y="1049233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Connector 476">
              <a:extLst>
                <a:ext uri="{FF2B5EF4-FFF2-40B4-BE49-F238E27FC236}">
                  <a16:creationId xmlns:a16="http://schemas.microsoft.com/office/drawing/2014/main" id="{7B4B2BE1-389D-3B44-B51A-8B95F672A6B5}"/>
                </a:ext>
              </a:extLst>
            </p:cNvPr>
            <p:cNvCxnSpPr>
              <a:cxnSpLocks/>
            </p:cNvCxnSpPr>
            <p:nvPr/>
          </p:nvCxnSpPr>
          <p:spPr>
            <a:xfrm>
              <a:off x="4250840" y="1041829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Straight Connector 490">
              <a:extLst>
                <a:ext uri="{FF2B5EF4-FFF2-40B4-BE49-F238E27FC236}">
                  <a16:creationId xmlns:a16="http://schemas.microsoft.com/office/drawing/2014/main" id="{2BF133BC-F66E-4249-85FF-94D18D27192E}"/>
                </a:ext>
              </a:extLst>
            </p:cNvPr>
            <p:cNvCxnSpPr>
              <a:cxnSpLocks/>
            </p:cNvCxnSpPr>
            <p:nvPr/>
          </p:nvCxnSpPr>
          <p:spPr>
            <a:xfrm>
              <a:off x="4711995" y="1040348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Straight Connector 618">
              <a:extLst>
                <a:ext uri="{FF2B5EF4-FFF2-40B4-BE49-F238E27FC236}">
                  <a16:creationId xmlns:a16="http://schemas.microsoft.com/office/drawing/2014/main" id="{1426F72F-FF11-0F45-8E4E-3AFFF9FF15D6}"/>
                </a:ext>
              </a:extLst>
            </p:cNvPr>
            <p:cNvCxnSpPr>
              <a:cxnSpLocks/>
            </p:cNvCxnSpPr>
            <p:nvPr/>
          </p:nvCxnSpPr>
          <p:spPr>
            <a:xfrm>
              <a:off x="5163702" y="1034997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Straight Connector 605">
              <a:extLst>
                <a:ext uri="{FF2B5EF4-FFF2-40B4-BE49-F238E27FC236}">
                  <a16:creationId xmlns:a16="http://schemas.microsoft.com/office/drawing/2014/main" id="{44DFCB31-B3D5-174E-98D5-2D96B4818E44}"/>
                </a:ext>
              </a:extLst>
            </p:cNvPr>
            <p:cNvCxnSpPr>
              <a:cxnSpLocks/>
            </p:cNvCxnSpPr>
            <p:nvPr/>
          </p:nvCxnSpPr>
          <p:spPr>
            <a:xfrm>
              <a:off x="5587529" y="1034997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3" name="Straight Connector 592">
              <a:extLst>
                <a:ext uri="{FF2B5EF4-FFF2-40B4-BE49-F238E27FC236}">
                  <a16:creationId xmlns:a16="http://schemas.microsoft.com/office/drawing/2014/main" id="{2377CD14-BDAA-D745-B853-5DD1A232F3FF}"/>
                </a:ext>
              </a:extLst>
            </p:cNvPr>
            <p:cNvCxnSpPr>
              <a:cxnSpLocks/>
            </p:cNvCxnSpPr>
            <p:nvPr/>
          </p:nvCxnSpPr>
          <p:spPr>
            <a:xfrm>
              <a:off x="6048684" y="1034997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0" name="Straight Connector 579">
              <a:extLst>
                <a:ext uri="{FF2B5EF4-FFF2-40B4-BE49-F238E27FC236}">
                  <a16:creationId xmlns:a16="http://schemas.microsoft.com/office/drawing/2014/main" id="{8814F3F4-757A-AC46-B02B-1EAC98FE6927}"/>
                </a:ext>
              </a:extLst>
            </p:cNvPr>
            <p:cNvCxnSpPr>
              <a:cxnSpLocks/>
            </p:cNvCxnSpPr>
            <p:nvPr/>
          </p:nvCxnSpPr>
          <p:spPr>
            <a:xfrm>
              <a:off x="6490095" y="104092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7" name="Straight Connector 566">
              <a:extLst>
                <a:ext uri="{FF2B5EF4-FFF2-40B4-BE49-F238E27FC236}">
                  <a16:creationId xmlns:a16="http://schemas.microsoft.com/office/drawing/2014/main" id="{B0EF54B7-9241-BC46-B4A6-B4312BB80D93}"/>
                </a:ext>
              </a:extLst>
            </p:cNvPr>
            <p:cNvCxnSpPr>
              <a:cxnSpLocks/>
            </p:cNvCxnSpPr>
            <p:nvPr/>
          </p:nvCxnSpPr>
          <p:spPr>
            <a:xfrm>
              <a:off x="6913922" y="1033516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Straight Connector 553">
              <a:extLst>
                <a:ext uri="{FF2B5EF4-FFF2-40B4-BE49-F238E27FC236}">
                  <a16:creationId xmlns:a16="http://schemas.microsoft.com/office/drawing/2014/main" id="{1762A584-D5BD-774F-9868-2CAC7964B236}"/>
                </a:ext>
              </a:extLst>
            </p:cNvPr>
            <p:cNvCxnSpPr>
              <a:cxnSpLocks/>
            </p:cNvCxnSpPr>
            <p:nvPr/>
          </p:nvCxnSpPr>
          <p:spPr>
            <a:xfrm>
              <a:off x="7375077" y="1032035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2" name="Straight Connector 731">
              <a:extLst>
                <a:ext uri="{FF2B5EF4-FFF2-40B4-BE49-F238E27FC236}">
                  <a16:creationId xmlns:a16="http://schemas.microsoft.com/office/drawing/2014/main" id="{B643BCE9-A073-F044-B144-F52844BC44BB}"/>
                </a:ext>
              </a:extLst>
            </p:cNvPr>
            <p:cNvCxnSpPr>
              <a:cxnSpLocks/>
            </p:cNvCxnSpPr>
            <p:nvPr/>
          </p:nvCxnSpPr>
          <p:spPr>
            <a:xfrm>
              <a:off x="7833293" y="1038413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6" name="Straight Connector 745">
              <a:extLst>
                <a:ext uri="{FF2B5EF4-FFF2-40B4-BE49-F238E27FC236}">
                  <a16:creationId xmlns:a16="http://schemas.microsoft.com/office/drawing/2014/main" id="{7EFDF1A6-238C-1C42-BE84-C22825877775}"/>
                </a:ext>
              </a:extLst>
            </p:cNvPr>
            <p:cNvCxnSpPr>
              <a:cxnSpLocks/>
            </p:cNvCxnSpPr>
            <p:nvPr/>
          </p:nvCxnSpPr>
          <p:spPr>
            <a:xfrm>
              <a:off x="8294448" y="1036932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02" name="Straight Connector 801">
            <a:extLst>
              <a:ext uri="{FF2B5EF4-FFF2-40B4-BE49-F238E27FC236}">
                <a16:creationId xmlns:a16="http://schemas.microsoft.com/office/drawing/2014/main" id="{9F2FAC34-EBC3-5948-8145-F41FC0929BC7}"/>
              </a:ext>
            </a:extLst>
          </p:cNvPr>
          <p:cNvCxnSpPr>
            <a:cxnSpLocks/>
          </p:cNvCxnSpPr>
          <p:nvPr/>
        </p:nvCxnSpPr>
        <p:spPr>
          <a:xfrm>
            <a:off x="2643657" y="5211725"/>
            <a:ext cx="6137075" cy="9571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9" name="Group 778">
            <a:extLst>
              <a:ext uri="{FF2B5EF4-FFF2-40B4-BE49-F238E27FC236}">
                <a16:creationId xmlns:a16="http://schemas.microsoft.com/office/drawing/2014/main" id="{228689EC-A2A9-2F49-B7C6-1D5D13909D2C}"/>
              </a:ext>
            </a:extLst>
          </p:cNvPr>
          <p:cNvGrpSpPr/>
          <p:nvPr/>
        </p:nvGrpSpPr>
        <p:grpSpPr>
          <a:xfrm>
            <a:off x="2707599" y="4239655"/>
            <a:ext cx="6068148" cy="290713"/>
            <a:chOff x="2707599" y="4239655"/>
            <a:chExt cx="6068148" cy="290713"/>
          </a:xfrm>
        </p:grpSpPr>
        <p:sp>
          <p:nvSpPr>
            <p:cNvPr id="314" name="Oval 313">
              <a:extLst>
                <a:ext uri="{FF2B5EF4-FFF2-40B4-BE49-F238E27FC236}">
                  <a16:creationId xmlns:a16="http://schemas.microsoft.com/office/drawing/2014/main" id="{89592A12-6CA5-C14F-9BA6-8D8A73A428A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7599" y="425093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436" name="Oval 435">
              <a:extLst>
                <a:ext uri="{FF2B5EF4-FFF2-40B4-BE49-F238E27FC236}">
                  <a16:creationId xmlns:a16="http://schemas.microsoft.com/office/drawing/2014/main" id="{BB6F4668-849B-5640-95EB-966F142E3E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31426" y="425093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450" name="Oval 449">
              <a:extLst>
                <a:ext uri="{FF2B5EF4-FFF2-40B4-BE49-F238E27FC236}">
                  <a16:creationId xmlns:a16="http://schemas.microsoft.com/office/drawing/2014/main" id="{C777B87E-E62D-4F43-BDE2-FECB49ECE8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2581" y="425093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464" name="Oval 463">
              <a:extLst>
                <a:ext uri="{FF2B5EF4-FFF2-40B4-BE49-F238E27FC236}">
                  <a16:creationId xmlns:a16="http://schemas.microsoft.com/office/drawing/2014/main" id="{DDCAFBDE-481E-4C4F-910E-8A2B78C41D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3992" y="4256853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478" name="Oval 477">
              <a:extLst>
                <a:ext uri="{FF2B5EF4-FFF2-40B4-BE49-F238E27FC236}">
                  <a16:creationId xmlns:a16="http://schemas.microsoft.com/office/drawing/2014/main" id="{B8167C54-BDB8-DD4A-9E59-237EB650B86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7819" y="424944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492" name="Oval 491">
              <a:extLst>
                <a:ext uri="{FF2B5EF4-FFF2-40B4-BE49-F238E27FC236}">
                  <a16:creationId xmlns:a16="http://schemas.microsoft.com/office/drawing/2014/main" id="{218B604A-25A9-C846-8459-3A6EE2DA69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8974" y="4247968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620" name="Oval 619">
              <a:extLst>
                <a:ext uri="{FF2B5EF4-FFF2-40B4-BE49-F238E27FC236}">
                  <a16:creationId xmlns:a16="http://schemas.microsoft.com/office/drawing/2014/main" id="{F8C6FD88-DEB5-F747-9F58-C1086C7553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0681" y="424261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607" name="Oval 606">
              <a:extLst>
                <a:ext uri="{FF2B5EF4-FFF2-40B4-BE49-F238E27FC236}">
                  <a16:creationId xmlns:a16="http://schemas.microsoft.com/office/drawing/2014/main" id="{5769B458-87AB-D340-8355-840B7ED613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4508" y="424261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594" name="Oval 593">
              <a:extLst>
                <a:ext uri="{FF2B5EF4-FFF2-40B4-BE49-F238E27FC236}">
                  <a16:creationId xmlns:a16="http://schemas.microsoft.com/office/drawing/2014/main" id="{617DA286-B6CB-5A40-A6CE-0EE42B0F18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5663" y="424261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581" name="Oval 580">
              <a:extLst>
                <a:ext uri="{FF2B5EF4-FFF2-40B4-BE49-F238E27FC236}">
                  <a16:creationId xmlns:a16="http://schemas.microsoft.com/office/drawing/2014/main" id="{F66A1201-3BE1-8641-8083-9A43A44620B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7074" y="424854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568" name="Oval 567">
              <a:extLst>
                <a:ext uri="{FF2B5EF4-FFF2-40B4-BE49-F238E27FC236}">
                  <a16:creationId xmlns:a16="http://schemas.microsoft.com/office/drawing/2014/main" id="{6807B71B-D6ED-5B4B-BD2D-D4F5743E4C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20901" y="424113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555" name="Oval 554">
              <a:extLst>
                <a:ext uri="{FF2B5EF4-FFF2-40B4-BE49-F238E27FC236}">
                  <a16:creationId xmlns:a16="http://schemas.microsoft.com/office/drawing/2014/main" id="{D13B7F1F-579F-2549-A61E-F1F254917C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2056" y="4239655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733" name="Oval 732">
              <a:extLst>
                <a:ext uri="{FF2B5EF4-FFF2-40B4-BE49-F238E27FC236}">
                  <a16:creationId xmlns:a16="http://schemas.microsoft.com/office/drawing/2014/main" id="{76055228-ED3F-D44D-8311-194BED50F7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40272" y="4246033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747" name="Oval 746">
              <a:extLst>
                <a:ext uri="{FF2B5EF4-FFF2-40B4-BE49-F238E27FC236}">
                  <a16:creationId xmlns:a16="http://schemas.microsoft.com/office/drawing/2014/main" id="{1311DBF7-F604-524A-AAD0-208A55C6D5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01427" y="4244552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</p:grpSp>
      <p:cxnSp>
        <p:nvCxnSpPr>
          <p:cNvPr id="801" name="Straight Connector 800">
            <a:extLst>
              <a:ext uri="{FF2B5EF4-FFF2-40B4-BE49-F238E27FC236}">
                <a16:creationId xmlns:a16="http://schemas.microsoft.com/office/drawing/2014/main" id="{7A6A1BD8-11F1-A347-98C1-6094010D57D5}"/>
              </a:ext>
            </a:extLst>
          </p:cNvPr>
          <p:cNvCxnSpPr>
            <a:cxnSpLocks/>
          </p:cNvCxnSpPr>
          <p:nvPr/>
        </p:nvCxnSpPr>
        <p:spPr>
          <a:xfrm flipV="1">
            <a:off x="2647411" y="4788167"/>
            <a:ext cx="6130494" cy="637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5" name="Group 774">
            <a:extLst>
              <a:ext uri="{FF2B5EF4-FFF2-40B4-BE49-F238E27FC236}">
                <a16:creationId xmlns:a16="http://schemas.microsoft.com/office/drawing/2014/main" id="{88BFDB19-4156-D547-8F84-BC66DDEE76D8}"/>
              </a:ext>
            </a:extLst>
          </p:cNvPr>
          <p:cNvGrpSpPr/>
          <p:nvPr/>
        </p:nvGrpSpPr>
        <p:grpSpPr>
          <a:xfrm>
            <a:off x="2702831" y="4649977"/>
            <a:ext cx="6068148" cy="290713"/>
            <a:chOff x="2359928" y="4649977"/>
            <a:chExt cx="6068148" cy="290713"/>
          </a:xfrm>
        </p:grpSpPr>
        <p:sp>
          <p:nvSpPr>
            <p:cNvPr id="437" name="Oval 436">
              <a:extLst>
                <a:ext uri="{FF2B5EF4-FFF2-40B4-BE49-F238E27FC236}">
                  <a16:creationId xmlns:a16="http://schemas.microsoft.com/office/drawing/2014/main" id="{A9BF9E9C-F624-AD47-96F3-12736096F0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3755" y="4661252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1" name="Oval 450">
              <a:extLst>
                <a:ext uri="{FF2B5EF4-FFF2-40B4-BE49-F238E27FC236}">
                  <a16:creationId xmlns:a16="http://schemas.microsoft.com/office/drawing/2014/main" id="{4F6B9193-D5E5-F04D-B857-0E0DE1A6D8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44910" y="4661252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5" name="Oval 464">
              <a:extLst>
                <a:ext uri="{FF2B5EF4-FFF2-40B4-BE49-F238E27FC236}">
                  <a16:creationId xmlns:a16="http://schemas.microsoft.com/office/drawing/2014/main" id="{8BDFFEAA-0451-B342-A7AC-DEF50BAC48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86321" y="4667175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9" name="Oval 478">
              <a:extLst>
                <a:ext uri="{FF2B5EF4-FFF2-40B4-BE49-F238E27FC236}">
                  <a16:creationId xmlns:a16="http://schemas.microsoft.com/office/drawing/2014/main" id="{EA95A6D5-7FD0-1440-BA8F-43F0CE5609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0148" y="4659771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3" name="Oval 492">
              <a:extLst>
                <a:ext uri="{FF2B5EF4-FFF2-40B4-BE49-F238E27FC236}">
                  <a16:creationId xmlns:a16="http://schemas.microsoft.com/office/drawing/2014/main" id="{728AE894-8541-0D4B-BE99-33C8B96A8C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1303" y="4658290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1" name="Oval 620">
              <a:extLst>
                <a:ext uri="{FF2B5EF4-FFF2-40B4-BE49-F238E27FC236}">
                  <a16:creationId xmlns:a16="http://schemas.microsoft.com/office/drawing/2014/main" id="{7D5CF6EE-A550-9644-B056-D8BBD4DAFB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23010" y="4652939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8" name="Oval 607">
              <a:extLst>
                <a:ext uri="{FF2B5EF4-FFF2-40B4-BE49-F238E27FC236}">
                  <a16:creationId xmlns:a16="http://schemas.microsoft.com/office/drawing/2014/main" id="{6F65ED7C-D93B-DD47-8E7F-646B757258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46837" y="4652939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5" name="Oval 594">
              <a:extLst>
                <a:ext uri="{FF2B5EF4-FFF2-40B4-BE49-F238E27FC236}">
                  <a16:creationId xmlns:a16="http://schemas.microsoft.com/office/drawing/2014/main" id="{139CB575-D0CC-5E48-9092-77257AEE58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07992" y="4652939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2" name="Oval 581">
              <a:extLst>
                <a:ext uri="{FF2B5EF4-FFF2-40B4-BE49-F238E27FC236}">
                  <a16:creationId xmlns:a16="http://schemas.microsoft.com/office/drawing/2014/main" id="{25BB41F4-174A-4442-9E4C-D1A71AF0E93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49403" y="4658862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9" name="Oval 568">
              <a:extLst>
                <a:ext uri="{FF2B5EF4-FFF2-40B4-BE49-F238E27FC236}">
                  <a16:creationId xmlns:a16="http://schemas.microsoft.com/office/drawing/2014/main" id="{3952AAA6-85ED-1241-8C28-12A7B1F1F9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73230" y="4651458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6" name="Oval 555">
              <a:extLst>
                <a:ext uri="{FF2B5EF4-FFF2-40B4-BE49-F238E27FC236}">
                  <a16:creationId xmlns:a16="http://schemas.microsoft.com/office/drawing/2014/main" id="{F1996AF1-5D11-7B43-90E6-F2D3ADBFBB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4385" y="4649977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34" name="Oval 733">
              <a:extLst>
                <a:ext uri="{FF2B5EF4-FFF2-40B4-BE49-F238E27FC236}">
                  <a16:creationId xmlns:a16="http://schemas.microsoft.com/office/drawing/2014/main" id="{6BB19FB7-248F-2F40-9741-2E3D100697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92601" y="4656355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48" name="Oval 747">
              <a:extLst>
                <a:ext uri="{FF2B5EF4-FFF2-40B4-BE49-F238E27FC236}">
                  <a16:creationId xmlns:a16="http://schemas.microsoft.com/office/drawing/2014/main" id="{D094767B-2D91-3F44-AD53-FB831FD221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53756" y="4654874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19" name="Oval 318">
              <a:extLst>
                <a:ext uri="{FF2B5EF4-FFF2-40B4-BE49-F238E27FC236}">
                  <a16:creationId xmlns:a16="http://schemas.microsoft.com/office/drawing/2014/main" id="{925FB04E-3C6A-FA41-9BA8-B7C7AF286F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59928" y="4661252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74" name="Group 773">
            <a:extLst>
              <a:ext uri="{FF2B5EF4-FFF2-40B4-BE49-F238E27FC236}">
                <a16:creationId xmlns:a16="http://schemas.microsoft.com/office/drawing/2014/main" id="{11AFD0B6-1CBF-A047-BEED-D88881E1EFA9}"/>
              </a:ext>
            </a:extLst>
          </p:cNvPr>
          <p:cNvGrpSpPr/>
          <p:nvPr/>
        </p:nvGrpSpPr>
        <p:grpSpPr>
          <a:xfrm>
            <a:off x="2705658" y="5072715"/>
            <a:ext cx="6068148" cy="290713"/>
            <a:chOff x="2362755" y="5072715"/>
            <a:chExt cx="6068148" cy="290713"/>
          </a:xfrm>
        </p:grpSpPr>
        <p:sp>
          <p:nvSpPr>
            <p:cNvPr id="324" name="Oval 323">
              <a:extLst>
                <a:ext uri="{FF2B5EF4-FFF2-40B4-BE49-F238E27FC236}">
                  <a16:creationId xmlns:a16="http://schemas.microsoft.com/office/drawing/2014/main" id="{A5D97201-3B7A-A441-A787-D412F7C113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62755" y="5083990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38" name="Oval 437">
              <a:extLst>
                <a:ext uri="{FF2B5EF4-FFF2-40B4-BE49-F238E27FC236}">
                  <a16:creationId xmlns:a16="http://schemas.microsoft.com/office/drawing/2014/main" id="{C3AE394A-BC5F-E541-9C08-5A0659B9CF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6582" y="5083990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2" name="Oval 451">
              <a:extLst>
                <a:ext uri="{FF2B5EF4-FFF2-40B4-BE49-F238E27FC236}">
                  <a16:creationId xmlns:a16="http://schemas.microsoft.com/office/drawing/2014/main" id="{030E0EA6-2DA6-5A40-923E-019C4C6332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47737" y="5083990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6" name="Oval 465">
              <a:extLst>
                <a:ext uri="{FF2B5EF4-FFF2-40B4-BE49-F238E27FC236}">
                  <a16:creationId xmlns:a16="http://schemas.microsoft.com/office/drawing/2014/main" id="{B4A790EE-DCDC-4E4C-9AC8-9855A33B3A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89148" y="5089913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0" name="Oval 479">
              <a:extLst>
                <a:ext uri="{FF2B5EF4-FFF2-40B4-BE49-F238E27FC236}">
                  <a16:creationId xmlns:a16="http://schemas.microsoft.com/office/drawing/2014/main" id="{3B5B788D-0CF6-DD4B-BBC1-135DBA103E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2975" y="5082509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4" name="Oval 493">
              <a:extLst>
                <a:ext uri="{FF2B5EF4-FFF2-40B4-BE49-F238E27FC236}">
                  <a16:creationId xmlns:a16="http://schemas.microsoft.com/office/drawing/2014/main" id="{75359113-2133-A543-AB29-9D914C84F2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4130" y="5081028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2" name="Oval 621">
              <a:extLst>
                <a:ext uri="{FF2B5EF4-FFF2-40B4-BE49-F238E27FC236}">
                  <a16:creationId xmlns:a16="http://schemas.microsoft.com/office/drawing/2014/main" id="{DE0A8E4D-23EC-5543-B655-7D6A309B70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25837" y="5075677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9" name="Oval 608">
              <a:extLst>
                <a:ext uri="{FF2B5EF4-FFF2-40B4-BE49-F238E27FC236}">
                  <a16:creationId xmlns:a16="http://schemas.microsoft.com/office/drawing/2014/main" id="{A0CE2461-4A93-EA4C-930B-FBC37CC77A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49664" y="5075677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6" name="Oval 595">
              <a:extLst>
                <a:ext uri="{FF2B5EF4-FFF2-40B4-BE49-F238E27FC236}">
                  <a16:creationId xmlns:a16="http://schemas.microsoft.com/office/drawing/2014/main" id="{B4A13C94-9212-504E-9DF5-F5944ED572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0819" y="5075677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3" name="Oval 582">
              <a:extLst>
                <a:ext uri="{FF2B5EF4-FFF2-40B4-BE49-F238E27FC236}">
                  <a16:creationId xmlns:a16="http://schemas.microsoft.com/office/drawing/2014/main" id="{70125418-12B0-5541-A9EB-87A7FDCFB1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52230" y="5081600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0" name="Oval 569">
              <a:extLst>
                <a:ext uri="{FF2B5EF4-FFF2-40B4-BE49-F238E27FC236}">
                  <a16:creationId xmlns:a16="http://schemas.microsoft.com/office/drawing/2014/main" id="{639454D4-89D0-9D43-92A2-0C1F737EA3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76057" y="5074196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7" name="Oval 556">
              <a:extLst>
                <a:ext uri="{FF2B5EF4-FFF2-40B4-BE49-F238E27FC236}">
                  <a16:creationId xmlns:a16="http://schemas.microsoft.com/office/drawing/2014/main" id="{E2A88789-F749-A348-8E87-5567364665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212" y="5072715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35" name="Oval 734">
              <a:extLst>
                <a:ext uri="{FF2B5EF4-FFF2-40B4-BE49-F238E27FC236}">
                  <a16:creationId xmlns:a16="http://schemas.microsoft.com/office/drawing/2014/main" id="{3539D68A-A359-8045-A32B-E9541263ED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95428" y="5079093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49" name="Oval 748">
              <a:extLst>
                <a:ext uri="{FF2B5EF4-FFF2-40B4-BE49-F238E27FC236}">
                  <a16:creationId xmlns:a16="http://schemas.microsoft.com/office/drawing/2014/main" id="{596F4105-57AD-C246-BEF4-36A80D5CF2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56583" y="5077612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803" name="Straight Connector 802">
            <a:extLst>
              <a:ext uri="{FF2B5EF4-FFF2-40B4-BE49-F238E27FC236}">
                <a16:creationId xmlns:a16="http://schemas.microsoft.com/office/drawing/2014/main" id="{90E0E816-B5EC-534B-833B-843D96FDC5C6}"/>
              </a:ext>
            </a:extLst>
          </p:cNvPr>
          <p:cNvCxnSpPr>
            <a:cxnSpLocks/>
          </p:cNvCxnSpPr>
          <p:nvPr/>
        </p:nvCxnSpPr>
        <p:spPr>
          <a:xfrm flipV="1">
            <a:off x="2612080" y="5650382"/>
            <a:ext cx="6162135" cy="16156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3" name="Group 772">
            <a:extLst>
              <a:ext uri="{FF2B5EF4-FFF2-40B4-BE49-F238E27FC236}">
                <a16:creationId xmlns:a16="http://schemas.microsoft.com/office/drawing/2014/main" id="{7722769B-676E-6249-B7EB-F2C320190E7A}"/>
              </a:ext>
            </a:extLst>
          </p:cNvPr>
          <p:cNvGrpSpPr/>
          <p:nvPr/>
        </p:nvGrpSpPr>
        <p:grpSpPr>
          <a:xfrm>
            <a:off x="2707759" y="5513271"/>
            <a:ext cx="6068148" cy="290713"/>
            <a:chOff x="2364856" y="5513271"/>
            <a:chExt cx="6068148" cy="290713"/>
          </a:xfrm>
        </p:grpSpPr>
        <p:sp>
          <p:nvSpPr>
            <p:cNvPr id="329" name="Oval 328">
              <a:extLst>
                <a:ext uri="{FF2B5EF4-FFF2-40B4-BE49-F238E27FC236}">
                  <a16:creationId xmlns:a16="http://schemas.microsoft.com/office/drawing/2014/main" id="{49970B78-8B46-6E44-9DF9-E17EBC7F49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64856" y="5524546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39" name="Oval 438">
              <a:extLst>
                <a:ext uri="{FF2B5EF4-FFF2-40B4-BE49-F238E27FC236}">
                  <a16:creationId xmlns:a16="http://schemas.microsoft.com/office/drawing/2014/main" id="{4E3386B6-C429-384A-8E04-8BB0BF9487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8683" y="5524546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3" name="Oval 452">
              <a:extLst>
                <a:ext uri="{FF2B5EF4-FFF2-40B4-BE49-F238E27FC236}">
                  <a16:creationId xmlns:a16="http://schemas.microsoft.com/office/drawing/2014/main" id="{075F4F22-89A0-764E-969A-3306594010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49838" y="5524546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7" name="Oval 466">
              <a:extLst>
                <a:ext uri="{FF2B5EF4-FFF2-40B4-BE49-F238E27FC236}">
                  <a16:creationId xmlns:a16="http://schemas.microsoft.com/office/drawing/2014/main" id="{9DC85773-2921-B84B-945F-C63CBD92835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91249" y="5530469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1" name="Oval 480">
              <a:extLst>
                <a:ext uri="{FF2B5EF4-FFF2-40B4-BE49-F238E27FC236}">
                  <a16:creationId xmlns:a16="http://schemas.microsoft.com/office/drawing/2014/main" id="{C5C53FD4-FA94-6E48-88CE-D5895D9805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5076" y="5523065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5" name="Oval 494">
              <a:extLst>
                <a:ext uri="{FF2B5EF4-FFF2-40B4-BE49-F238E27FC236}">
                  <a16:creationId xmlns:a16="http://schemas.microsoft.com/office/drawing/2014/main" id="{9465CA3A-8756-CF4D-B7DE-C57EFE0FAA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6231" y="5521584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3" name="Oval 622">
              <a:extLst>
                <a:ext uri="{FF2B5EF4-FFF2-40B4-BE49-F238E27FC236}">
                  <a16:creationId xmlns:a16="http://schemas.microsoft.com/office/drawing/2014/main" id="{A1907C69-D58F-0B4A-99B8-59E244FED3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27938" y="5516233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0" name="Oval 609">
              <a:extLst>
                <a:ext uri="{FF2B5EF4-FFF2-40B4-BE49-F238E27FC236}">
                  <a16:creationId xmlns:a16="http://schemas.microsoft.com/office/drawing/2014/main" id="{1AEA37F6-5DE9-8447-9912-5861F22D52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51765" y="5516233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7" name="Oval 596">
              <a:extLst>
                <a:ext uri="{FF2B5EF4-FFF2-40B4-BE49-F238E27FC236}">
                  <a16:creationId xmlns:a16="http://schemas.microsoft.com/office/drawing/2014/main" id="{53DD044A-DFAA-7F42-81DE-0EEBBC881D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2920" y="5516233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4" name="Oval 583">
              <a:extLst>
                <a:ext uri="{FF2B5EF4-FFF2-40B4-BE49-F238E27FC236}">
                  <a16:creationId xmlns:a16="http://schemas.microsoft.com/office/drawing/2014/main" id="{AD6A8883-F1B3-7B4E-9D3A-F43E706B921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54331" y="5522156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1" name="Oval 570">
              <a:extLst>
                <a:ext uri="{FF2B5EF4-FFF2-40B4-BE49-F238E27FC236}">
                  <a16:creationId xmlns:a16="http://schemas.microsoft.com/office/drawing/2014/main" id="{09433761-6BA2-2D41-B78A-A85B5B9E1D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78158" y="5514752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8" name="Oval 557">
              <a:extLst>
                <a:ext uri="{FF2B5EF4-FFF2-40B4-BE49-F238E27FC236}">
                  <a16:creationId xmlns:a16="http://schemas.microsoft.com/office/drawing/2014/main" id="{0CD2C8C2-E9D2-F846-BDB3-F2AFC01B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9313" y="5513271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36" name="Oval 735">
              <a:extLst>
                <a:ext uri="{FF2B5EF4-FFF2-40B4-BE49-F238E27FC236}">
                  <a16:creationId xmlns:a16="http://schemas.microsoft.com/office/drawing/2014/main" id="{72CA59F7-1133-064E-BDC9-8D25A2AA27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97529" y="5519649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0" name="Oval 749">
              <a:extLst>
                <a:ext uri="{FF2B5EF4-FFF2-40B4-BE49-F238E27FC236}">
                  <a16:creationId xmlns:a16="http://schemas.microsoft.com/office/drawing/2014/main" id="{93A1E587-C40B-BD4A-82E9-5EE5ABA63A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58684" y="5518168"/>
              <a:ext cx="274320" cy="27351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63" name="Group 762">
            <a:extLst>
              <a:ext uri="{FF2B5EF4-FFF2-40B4-BE49-F238E27FC236}">
                <a16:creationId xmlns:a16="http://schemas.microsoft.com/office/drawing/2014/main" id="{2675F11E-D0A4-0C4C-8DB8-B7626E7E622E}"/>
              </a:ext>
            </a:extLst>
          </p:cNvPr>
          <p:cNvGrpSpPr/>
          <p:nvPr/>
        </p:nvGrpSpPr>
        <p:grpSpPr>
          <a:xfrm>
            <a:off x="2719763" y="5978919"/>
            <a:ext cx="6033512" cy="247047"/>
            <a:chOff x="2376860" y="5978919"/>
            <a:chExt cx="6033512" cy="247047"/>
          </a:xfrm>
        </p:grpSpPr>
        <p:sp>
          <p:nvSpPr>
            <p:cNvPr id="304" name="Rectangle 303">
              <a:extLst>
                <a:ext uri="{FF2B5EF4-FFF2-40B4-BE49-F238E27FC236}">
                  <a16:creationId xmlns:a16="http://schemas.microsoft.com/office/drawing/2014/main" id="{3EEE69D9-795C-244F-A062-3C5FA0080ECF}"/>
                </a:ext>
              </a:extLst>
            </p:cNvPr>
            <p:cNvSpPr/>
            <p:nvPr/>
          </p:nvSpPr>
          <p:spPr>
            <a:xfrm>
              <a:off x="2376860" y="5990194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0" name="Rectangle 439">
              <a:extLst>
                <a:ext uri="{FF2B5EF4-FFF2-40B4-BE49-F238E27FC236}">
                  <a16:creationId xmlns:a16="http://schemas.microsoft.com/office/drawing/2014/main" id="{B7D59138-905C-B54A-8B7B-CE370F843BCA}"/>
                </a:ext>
              </a:extLst>
            </p:cNvPr>
            <p:cNvSpPr/>
            <p:nvPr/>
          </p:nvSpPr>
          <p:spPr>
            <a:xfrm>
              <a:off x="2800687" y="5990194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4" name="Rectangle 453">
              <a:extLst>
                <a:ext uri="{FF2B5EF4-FFF2-40B4-BE49-F238E27FC236}">
                  <a16:creationId xmlns:a16="http://schemas.microsoft.com/office/drawing/2014/main" id="{4FBB256C-08B4-CC43-AC0F-2960B5DE7FDA}"/>
                </a:ext>
              </a:extLst>
            </p:cNvPr>
            <p:cNvSpPr/>
            <p:nvPr/>
          </p:nvSpPr>
          <p:spPr>
            <a:xfrm>
              <a:off x="3261842" y="5990194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8" name="Rectangle 467">
              <a:extLst>
                <a:ext uri="{FF2B5EF4-FFF2-40B4-BE49-F238E27FC236}">
                  <a16:creationId xmlns:a16="http://schemas.microsoft.com/office/drawing/2014/main" id="{CB2086EE-F838-5046-A7BF-966458F5A887}"/>
                </a:ext>
              </a:extLst>
            </p:cNvPr>
            <p:cNvSpPr/>
            <p:nvPr/>
          </p:nvSpPr>
          <p:spPr>
            <a:xfrm>
              <a:off x="3703253" y="5996117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2" name="Rectangle 481">
              <a:extLst>
                <a:ext uri="{FF2B5EF4-FFF2-40B4-BE49-F238E27FC236}">
                  <a16:creationId xmlns:a16="http://schemas.microsoft.com/office/drawing/2014/main" id="{532E0FB9-6BBC-774C-92E6-55D1C92D53B1}"/>
                </a:ext>
              </a:extLst>
            </p:cNvPr>
            <p:cNvSpPr/>
            <p:nvPr/>
          </p:nvSpPr>
          <p:spPr>
            <a:xfrm>
              <a:off x="4127080" y="5988713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6" name="Rectangle 495">
              <a:extLst>
                <a:ext uri="{FF2B5EF4-FFF2-40B4-BE49-F238E27FC236}">
                  <a16:creationId xmlns:a16="http://schemas.microsoft.com/office/drawing/2014/main" id="{80606080-03BA-8D42-B717-66E9B790A2D0}"/>
                </a:ext>
              </a:extLst>
            </p:cNvPr>
            <p:cNvSpPr/>
            <p:nvPr/>
          </p:nvSpPr>
          <p:spPr>
            <a:xfrm>
              <a:off x="4588235" y="5987232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4" name="Rectangle 623">
              <a:extLst>
                <a:ext uri="{FF2B5EF4-FFF2-40B4-BE49-F238E27FC236}">
                  <a16:creationId xmlns:a16="http://schemas.microsoft.com/office/drawing/2014/main" id="{7C524018-E893-AF4F-BB15-2DCAF921BC1D}"/>
                </a:ext>
              </a:extLst>
            </p:cNvPr>
            <p:cNvSpPr/>
            <p:nvPr/>
          </p:nvSpPr>
          <p:spPr>
            <a:xfrm>
              <a:off x="5039942" y="5981881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1" name="Rectangle 610">
              <a:extLst>
                <a:ext uri="{FF2B5EF4-FFF2-40B4-BE49-F238E27FC236}">
                  <a16:creationId xmlns:a16="http://schemas.microsoft.com/office/drawing/2014/main" id="{2C894100-E2F8-E046-A771-49832165C45C}"/>
                </a:ext>
              </a:extLst>
            </p:cNvPr>
            <p:cNvSpPr/>
            <p:nvPr/>
          </p:nvSpPr>
          <p:spPr>
            <a:xfrm>
              <a:off x="5463769" y="5981881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8" name="Rectangle 597">
              <a:extLst>
                <a:ext uri="{FF2B5EF4-FFF2-40B4-BE49-F238E27FC236}">
                  <a16:creationId xmlns:a16="http://schemas.microsoft.com/office/drawing/2014/main" id="{50B38B7E-1B48-1D4C-AF68-89366AEF30B3}"/>
                </a:ext>
              </a:extLst>
            </p:cNvPr>
            <p:cNvSpPr/>
            <p:nvPr/>
          </p:nvSpPr>
          <p:spPr>
            <a:xfrm>
              <a:off x="5924924" y="5981881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5" name="Rectangle 584">
              <a:extLst>
                <a:ext uri="{FF2B5EF4-FFF2-40B4-BE49-F238E27FC236}">
                  <a16:creationId xmlns:a16="http://schemas.microsoft.com/office/drawing/2014/main" id="{69662EB4-CC95-DD44-BF26-54BB81331164}"/>
                </a:ext>
              </a:extLst>
            </p:cNvPr>
            <p:cNvSpPr/>
            <p:nvPr/>
          </p:nvSpPr>
          <p:spPr>
            <a:xfrm>
              <a:off x="6366335" y="5987804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2" name="Rectangle 571">
              <a:extLst>
                <a:ext uri="{FF2B5EF4-FFF2-40B4-BE49-F238E27FC236}">
                  <a16:creationId xmlns:a16="http://schemas.microsoft.com/office/drawing/2014/main" id="{6553E4AF-5E66-B24D-AFBB-AAF400F1144E}"/>
                </a:ext>
              </a:extLst>
            </p:cNvPr>
            <p:cNvSpPr/>
            <p:nvPr/>
          </p:nvSpPr>
          <p:spPr>
            <a:xfrm>
              <a:off x="6790162" y="5980400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9" name="Rectangle 558">
              <a:extLst>
                <a:ext uri="{FF2B5EF4-FFF2-40B4-BE49-F238E27FC236}">
                  <a16:creationId xmlns:a16="http://schemas.microsoft.com/office/drawing/2014/main" id="{2BFE1D17-9BD6-3247-8F1F-09E2692160C9}"/>
                </a:ext>
              </a:extLst>
            </p:cNvPr>
            <p:cNvSpPr/>
            <p:nvPr/>
          </p:nvSpPr>
          <p:spPr>
            <a:xfrm>
              <a:off x="7251317" y="5978919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37" name="Rectangle 736">
              <a:extLst>
                <a:ext uri="{FF2B5EF4-FFF2-40B4-BE49-F238E27FC236}">
                  <a16:creationId xmlns:a16="http://schemas.microsoft.com/office/drawing/2014/main" id="{3A0D1317-5784-8B4F-BB04-C3D2EE74B6F5}"/>
                </a:ext>
              </a:extLst>
            </p:cNvPr>
            <p:cNvSpPr/>
            <p:nvPr/>
          </p:nvSpPr>
          <p:spPr>
            <a:xfrm>
              <a:off x="7709533" y="5985297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1" name="Rectangle 750">
              <a:extLst>
                <a:ext uri="{FF2B5EF4-FFF2-40B4-BE49-F238E27FC236}">
                  <a16:creationId xmlns:a16="http://schemas.microsoft.com/office/drawing/2014/main" id="{CA3BCD08-DE8D-2F44-B7E0-83FCE3BA490D}"/>
                </a:ext>
              </a:extLst>
            </p:cNvPr>
            <p:cNvSpPr/>
            <p:nvPr/>
          </p:nvSpPr>
          <p:spPr>
            <a:xfrm>
              <a:off x="8170688" y="5983816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6" name="Group 785">
            <a:extLst>
              <a:ext uri="{FF2B5EF4-FFF2-40B4-BE49-F238E27FC236}">
                <a16:creationId xmlns:a16="http://schemas.microsoft.com/office/drawing/2014/main" id="{B89678DD-1B80-CA4E-AF24-6B2C6B56B89A}"/>
              </a:ext>
            </a:extLst>
          </p:cNvPr>
          <p:cNvGrpSpPr/>
          <p:nvPr/>
        </p:nvGrpSpPr>
        <p:grpSpPr>
          <a:xfrm>
            <a:off x="2699837" y="1146705"/>
            <a:ext cx="6068148" cy="290713"/>
            <a:chOff x="2699837" y="1146705"/>
            <a:chExt cx="6068148" cy="290713"/>
          </a:xfrm>
        </p:grpSpPr>
        <p:sp>
          <p:nvSpPr>
            <p:cNvPr id="393" name="Oval 392">
              <a:extLst>
                <a:ext uri="{FF2B5EF4-FFF2-40B4-BE49-F238E27FC236}">
                  <a16:creationId xmlns:a16="http://schemas.microsoft.com/office/drawing/2014/main" id="{842F2F4F-D090-8046-A4E0-83FBD41FF7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9837" y="11579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1" name="Oval 440">
              <a:extLst>
                <a:ext uri="{FF2B5EF4-FFF2-40B4-BE49-F238E27FC236}">
                  <a16:creationId xmlns:a16="http://schemas.microsoft.com/office/drawing/2014/main" id="{81B6619F-4725-754A-95CA-F0AE151654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3664" y="11579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5" name="Oval 454">
              <a:extLst>
                <a:ext uri="{FF2B5EF4-FFF2-40B4-BE49-F238E27FC236}">
                  <a16:creationId xmlns:a16="http://schemas.microsoft.com/office/drawing/2014/main" id="{B0783D19-6663-9844-933D-13542C07CC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4819" y="11579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9" name="Oval 468">
              <a:extLst>
                <a:ext uri="{FF2B5EF4-FFF2-40B4-BE49-F238E27FC236}">
                  <a16:creationId xmlns:a16="http://schemas.microsoft.com/office/drawing/2014/main" id="{EE263AFE-B543-0043-AF78-B5FF2BB60D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26230" y="116390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3" name="Oval 482">
              <a:extLst>
                <a:ext uri="{FF2B5EF4-FFF2-40B4-BE49-F238E27FC236}">
                  <a16:creationId xmlns:a16="http://schemas.microsoft.com/office/drawing/2014/main" id="{BA502E77-936C-ED47-9031-6740B580DD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0057" y="115649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7" name="Oval 496">
              <a:extLst>
                <a:ext uri="{FF2B5EF4-FFF2-40B4-BE49-F238E27FC236}">
                  <a16:creationId xmlns:a16="http://schemas.microsoft.com/office/drawing/2014/main" id="{62374133-5425-A140-90AE-F49C7BFC2A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1212" y="11550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5" name="Oval 624">
              <a:extLst>
                <a:ext uri="{FF2B5EF4-FFF2-40B4-BE49-F238E27FC236}">
                  <a16:creationId xmlns:a16="http://schemas.microsoft.com/office/drawing/2014/main" id="{AC289019-3C1B-F647-85BD-E19D2816AD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2919" y="114966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2" name="Oval 611">
              <a:extLst>
                <a:ext uri="{FF2B5EF4-FFF2-40B4-BE49-F238E27FC236}">
                  <a16:creationId xmlns:a16="http://schemas.microsoft.com/office/drawing/2014/main" id="{B14923F4-D188-D043-BE92-328946978C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6746" y="114966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9" name="Oval 598">
              <a:extLst>
                <a:ext uri="{FF2B5EF4-FFF2-40B4-BE49-F238E27FC236}">
                  <a16:creationId xmlns:a16="http://schemas.microsoft.com/office/drawing/2014/main" id="{DBBCA886-DA6B-1C41-A604-DF57C85661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47901" y="114966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6" name="Oval 585">
              <a:extLst>
                <a:ext uri="{FF2B5EF4-FFF2-40B4-BE49-F238E27FC236}">
                  <a16:creationId xmlns:a16="http://schemas.microsoft.com/office/drawing/2014/main" id="{9D239CB0-307C-D44D-A732-FED4968D00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89312" y="115559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3" name="Oval 572">
              <a:extLst>
                <a:ext uri="{FF2B5EF4-FFF2-40B4-BE49-F238E27FC236}">
                  <a16:creationId xmlns:a16="http://schemas.microsoft.com/office/drawing/2014/main" id="{969EC865-505C-B847-8FAC-AC98EB1522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3139" y="114818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0" name="Oval 559">
              <a:extLst>
                <a:ext uri="{FF2B5EF4-FFF2-40B4-BE49-F238E27FC236}">
                  <a16:creationId xmlns:a16="http://schemas.microsoft.com/office/drawing/2014/main" id="{81500CDA-8A9A-8D4F-A296-5AC737B8F0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4294" y="11467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38" name="Oval 737">
              <a:extLst>
                <a:ext uri="{FF2B5EF4-FFF2-40B4-BE49-F238E27FC236}">
                  <a16:creationId xmlns:a16="http://schemas.microsoft.com/office/drawing/2014/main" id="{45D0DD5F-9D3E-FF41-A09A-C64AFCB609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2510" y="115308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2" name="Oval 751">
              <a:extLst>
                <a:ext uri="{FF2B5EF4-FFF2-40B4-BE49-F238E27FC236}">
                  <a16:creationId xmlns:a16="http://schemas.microsoft.com/office/drawing/2014/main" id="{6BCBD0FC-4F0C-FE4A-88A5-887924FD7E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3665" y="115160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5" name="Group 784">
            <a:extLst>
              <a:ext uri="{FF2B5EF4-FFF2-40B4-BE49-F238E27FC236}">
                <a16:creationId xmlns:a16="http://schemas.microsoft.com/office/drawing/2014/main" id="{E8F7E4C0-D32E-3B4A-89A5-515DB5F8D12F}"/>
              </a:ext>
            </a:extLst>
          </p:cNvPr>
          <p:cNvGrpSpPr/>
          <p:nvPr/>
        </p:nvGrpSpPr>
        <p:grpSpPr>
          <a:xfrm>
            <a:off x="2702664" y="1569443"/>
            <a:ext cx="6068148" cy="290713"/>
            <a:chOff x="2702664" y="1569443"/>
            <a:chExt cx="6068148" cy="290713"/>
          </a:xfrm>
        </p:grpSpPr>
        <p:sp>
          <p:nvSpPr>
            <p:cNvPr id="398" name="Oval 397">
              <a:extLst>
                <a:ext uri="{FF2B5EF4-FFF2-40B4-BE49-F238E27FC236}">
                  <a16:creationId xmlns:a16="http://schemas.microsoft.com/office/drawing/2014/main" id="{126CC315-BF55-A04E-8729-A8304C8ADE3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2664" y="15807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2" name="Oval 441">
              <a:extLst>
                <a:ext uri="{FF2B5EF4-FFF2-40B4-BE49-F238E27FC236}">
                  <a16:creationId xmlns:a16="http://schemas.microsoft.com/office/drawing/2014/main" id="{AF9A57B2-B2DC-B94F-B5B2-6B2DD22FA4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6491" y="15807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6" name="Oval 455">
              <a:extLst>
                <a:ext uri="{FF2B5EF4-FFF2-40B4-BE49-F238E27FC236}">
                  <a16:creationId xmlns:a16="http://schemas.microsoft.com/office/drawing/2014/main" id="{AAD6431D-C0AB-4645-857E-832AB241E8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7646" y="15807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0" name="Oval 469">
              <a:extLst>
                <a:ext uri="{FF2B5EF4-FFF2-40B4-BE49-F238E27FC236}">
                  <a16:creationId xmlns:a16="http://schemas.microsoft.com/office/drawing/2014/main" id="{D36DE549-E60B-6147-8528-C175ED37104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29057" y="158664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4" name="Oval 483">
              <a:extLst>
                <a:ext uri="{FF2B5EF4-FFF2-40B4-BE49-F238E27FC236}">
                  <a16:creationId xmlns:a16="http://schemas.microsoft.com/office/drawing/2014/main" id="{917F0774-7B8A-7940-B652-A4098EE08E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2884" y="157923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8" name="Oval 497">
              <a:extLst>
                <a:ext uri="{FF2B5EF4-FFF2-40B4-BE49-F238E27FC236}">
                  <a16:creationId xmlns:a16="http://schemas.microsoft.com/office/drawing/2014/main" id="{CC7F8800-F138-D446-AB18-2DC0D95C3C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4039" y="157775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6" name="Oval 625">
              <a:extLst>
                <a:ext uri="{FF2B5EF4-FFF2-40B4-BE49-F238E27FC236}">
                  <a16:creationId xmlns:a16="http://schemas.microsoft.com/office/drawing/2014/main" id="{C8A935C2-37DE-D14D-A939-A1F34CBF874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5746" y="15724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3" name="Oval 612">
              <a:extLst>
                <a:ext uri="{FF2B5EF4-FFF2-40B4-BE49-F238E27FC236}">
                  <a16:creationId xmlns:a16="http://schemas.microsoft.com/office/drawing/2014/main" id="{929A7192-8288-7744-8901-6BAE434DCD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9573" y="15724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0" name="Oval 599">
              <a:extLst>
                <a:ext uri="{FF2B5EF4-FFF2-40B4-BE49-F238E27FC236}">
                  <a16:creationId xmlns:a16="http://schemas.microsoft.com/office/drawing/2014/main" id="{4FBD186E-D5FD-8D43-AD61-1A5C89D106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0728" y="15724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7" name="Oval 586">
              <a:extLst>
                <a:ext uri="{FF2B5EF4-FFF2-40B4-BE49-F238E27FC236}">
                  <a16:creationId xmlns:a16="http://schemas.microsoft.com/office/drawing/2014/main" id="{E1E5DB25-CBDC-9D43-985A-39635DEE522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2139" y="157832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4" name="Oval 573">
              <a:extLst>
                <a:ext uri="{FF2B5EF4-FFF2-40B4-BE49-F238E27FC236}">
                  <a16:creationId xmlns:a16="http://schemas.microsoft.com/office/drawing/2014/main" id="{34ECB686-F50B-6B4A-A1D8-F140B8663D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5966" y="157092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1" name="Oval 560">
              <a:extLst>
                <a:ext uri="{FF2B5EF4-FFF2-40B4-BE49-F238E27FC236}">
                  <a16:creationId xmlns:a16="http://schemas.microsoft.com/office/drawing/2014/main" id="{044AC2C8-D801-5D47-90E6-F13064F3FB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7121" y="156944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39" name="Oval 738">
              <a:extLst>
                <a:ext uri="{FF2B5EF4-FFF2-40B4-BE49-F238E27FC236}">
                  <a16:creationId xmlns:a16="http://schemas.microsoft.com/office/drawing/2014/main" id="{E541A386-E855-E745-8FAE-561ACD3E727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5337" y="157582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3" name="Oval 752">
              <a:extLst>
                <a:ext uri="{FF2B5EF4-FFF2-40B4-BE49-F238E27FC236}">
                  <a16:creationId xmlns:a16="http://schemas.microsoft.com/office/drawing/2014/main" id="{9131530F-172D-3042-A9CD-F072F71BBA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6492" y="15743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4" name="Group 783">
            <a:extLst>
              <a:ext uri="{FF2B5EF4-FFF2-40B4-BE49-F238E27FC236}">
                <a16:creationId xmlns:a16="http://schemas.microsoft.com/office/drawing/2014/main" id="{A3A269D0-D27C-A248-AB46-E8F081A8C43B}"/>
              </a:ext>
            </a:extLst>
          </p:cNvPr>
          <p:cNvGrpSpPr/>
          <p:nvPr/>
        </p:nvGrpSpPr>
        <p:grpSpPr>
          <a:xfrm>
            <a:off x="2704765" y="2009999"/>
            <a:ext cx="6068148" cy="290713"/>
            <a:chOff x="2704765" y="2009999"/>
            <a:chExt cx="6068148" cy="290713"/>
          </a:xfrm>
        </p:grpSpPr>
        <p:sp>
          <p:nvSpPr>
            <p:cNvPr id="403" name="Oval 402">
              <a:extLst>
                <a:ext uri="{FF2B5EF4-FFF2-40B4-BE49-F238E27FC236}">
                  <a16:creationId xmlns:a16="http://schemas.microsoft.com/office/drawing/2014/main" id="{2AC054E0-9A7B-E343-8F91-EE9EA41C36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4765" y="202127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3" name="Oval 442">
              <a:extLst>
                <a:ext uri="{FF2B5EF4-FFF2-40B4-BE49-F238E27FC236}">
                  <a16:creationId xmlns:a16="http://schemas.microsoft.com/office/drawing/2014/main" id="{E9969A4A-E1E8-2C49-B7A8-1A8C818205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8592" y="202127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7" name="Oval 456">
              <a:extLst>
                <a:ext uri="{FF2B5EF4-FFF2-40B4-BE49-F238E27FC236}">
                  <a16:creationId xmlns:a16="http://schemas.microsoft.com/office/drawing/2014/main" id="{32DBDB01-61C7-DE4B-B5CA-4330B0879B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9747" y="202127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1" name="Oval 470">
              <a:extLst>
                <a:ext uri="{FF2B5EF4-FFF2-40B4-BE49-F238E27FC236}">
                  <a16:creationId xmlns:a16="http://schemas.microsoft.com/office/drawing/2014/main" id="{71585DA3-935D-464B-AD76-F3C4A5A1684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1158" y="202719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5" name="Oval 484">
              <a:extLst>
                <a:ext uri="{FF2B5EF4-FFF2-40B4-BE49-F238E27FC236}">
                  <a16:creationId xmlns:a16="http://schemas.microsoft.com/office/drawing/2014/main" id="{2D98D9E2-A9CD-314E-AA3E-BF77F5A8C0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4985" y="201979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9" name="Oval 498">
              <a:extLst>
                <a:ext uri="{FF2B5EF4-FFF2-40B4-BE49-F238E27FC236}">
                  <a16:creationId xmlns:a16="http://schemas.microsoft.com/office/drawing/2014/main" id="{F0FD4058-DC6F-1942-BFD0-E385A5E751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6140" y="201831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7" name="Oval 626">
              <a:extLst>
                <a:ext uri="{FF2B5EF4-FFF2-40B4-BE49-F238E27FC236}">
                  <a16:creationId xmlns:a16="http://schemas.microsoft.com/office/drawing/2014/main" id="{287BE729-3273-8E41-AE48-C60300C3601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7847" y="201296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4" name="Oval 613">
              <a:extLst>
                <a:ext uri="{FF2B5EF4-FFF2-40B4-BE49-F238E27FC236}">
                  <a16:creationId xmlns:a16="http://schemas.microsoft.com/office/drawing/2014/main" id="{8A25FAFD-69FD-3C42-84BA-F6C1C19FAE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1674" y="201296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1" name="Oval 600">
              <a:extLst>
                <a:ext uri="{FF2B5EF4-FFF2-40B4-BE49-F238E27FC236}">
                  <a16:creationId xmlns:a16="http://schemas.microsoft.com/office/drawing/2014/main" id="{F33F2953-F66A-8A4B-8778-919F144054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2829" y="201296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8" name="Oval 587">
              <a:extLst>
                <a:ext uri="{FF2B5EF4-FFF2-40B4-BE49-F238E27FC236}">
                  <a16:creationId xmlns:a16="http://schemas.microsoft.com/office/drawing/2014/main" id="{19E5E8DC-3553-A642-9F9A-8FF857BA85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4240" y="201888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5" name="Oval 574">
              <a:extLst>
                <a:ext uri="{FF2B5EF4-FFF2-40B4-BE49-F238E27FC236}">
                  <a16:creationId xmlns:a16="http://schemas.microsoft.com/office/drawing/2014/main" id="{B43FBBF7-1B15-AB4E-B4F5-AE418B1148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8067" y="20114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2" name="Oval 561">
              <a:extLst>
                <a:ext uri="{FF2B5EF4-FFF2-40B4-BE49-F238E27FC236}">
                  <a16:creationId xmlns:a16="http://schemas.microsoft.com/office/drawing/2014/main" id="{CF08BAB2-8289-F042-B9CE-4E871F15004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9222" y="200999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40" name="Oval 739">
              <a:extLst>
                <a:ext uri="{FF2B5EF4-FFF2-40B4-BE49-F238E27FC236}">
                  <a16:creationId xmlns:a16="http://schemas.microsoft.com/office/drawing/2014/main" id="{AE8FBFF5-1710-834B-9A62-F164020194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7438" y="201637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4" name="Oval 753">
              <a:extLst>
                <a:ext uri="{FF2B5EF4-FFF2-40B4-BE49-F238E27FC236}">
                  <a16:creationId xmlns:a16="http://schemas.microsoft.com/office/drawing/2014/main" id="{FB607B6E-6B3B-7549-BE37-B7567F67C7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8593" y="201489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1" name="Group 780">
            <a:extLst>
              <a:ext uri="{FF2B5EF4-FFF2-40B4-BE49-F238E27FC236}">
                <a16:creationId xmlns:a16="http://schemas.microsoft.com/office/drawing/2014/main" id="{51FF2E83-001C-1549-B579-D578FB19A90F}"/>
              </a:ext>
            </a:extLst>
          </p:cNvPr>
          <p:cNvGrpSpPr/>
          <p:nvPr/>
        </p:nvGrpSpPr>
        <p:grpSpPr>
          <a:xfrm>
            <a:off x="2705817" y="3308538"/>
            <a:ext cx="6068148" cy="290713"/>
            <a:chOff x="2705817" y="3308538"/>
            <a:chExt cx="6068148" cy="290713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C94B7227-728C-7047-838B-A1C715886E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5817" y="331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4" name="Oval 443">
              <a:extLst>
                <a:ext uri="{FF2B5EF4-FFF2-40B4-BE49-F238E27FC236}">
                  <a16:creationId xmlns:a16="http://schemas.microsoft.com/office/drawing/2014/main" id="{65F14E96-6952-B94A-AD23-1299A77DF7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9644" y="331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8" name="Oval 457">
              <a:extLst>
                <a:ext uri="{FF2B5EF4-FFF2-40B4-BE49-F238E27FC236}">
                  <a16:creationId xmlns:a16="http://schemas.microsoft.com/office/drawing/2014/main" id="{7EA52178-C900-DA4E-AD7E-03A7CD3B40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0799" y="331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2" name="Oval 471">
              <a:extLst>
                <a:ext uri="{FF2B5EF4-FFF2-40B4-BE49-F238E27FC236}">
                  <a16:creationId xmlns:a16="http://schemas.microsoft.com/office/drawing/2014/main" id="{12ABBA74-AD4A-4441-A5B6-28B835D28B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2210" y="332573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6" name="Oval 485">
              <a:extLst>
                <a:ext uri="{FF2B5EF4-FFF2-40B4-BE49-F238E27FC236}">
                  <a16:creationId xmlns:a16="http://schemas.microsoft.com/office/drawing/2014/main" id="{CC6C131F-A0EC-0A4B-AC47-B06A72CDA9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6037" y="331833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0" name="Oval 499">
              <a:extLst>
                <a:ext uri="{FF2B5EF4-FFF2-40B4-BE49-F238E27FC236}">
                  <a16:creationId xmlns:a16="http://schemas.microsoft.com/office/drawing/2014/main" id="{9FB2570B-8EE3-3D40-90E5-76D17FD6D2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7192" y="331685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8" name="Oval 627">
              <a:extLst>
                <a:ext uri="{FF2B5EF4-FFF2-40B4-BE49-F238E27FC236}">
                  <a16:creationId xmlns:a16="http://schemas.microsoft.com/office/drawing/2014/main" id="{AC688B1C-24F2-4C47-98BD-4C397CDB4B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8899" y="33115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5" name="Oval 614">
              <a:extLst>
                <a:ext uri="{FF2B5EF4-FFF2-40B4-BE49-F238E27FC236}">
                  <a16:creationId xmlns:a16="http://schemas.microsoft.com/office/drawing/2014/main" id="{1E7349DE-B16C-B549-B05E-8FCCEE2855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2726" y="33115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2" name="Oval 601">
              <a:extLst>
                <a:ext uri="{FF2B5EF4-FFF2-40B4-BE49-F238E27FC236}">
                  <a16:creationId xmlns:a16="http://schemas.microsoft.com/office/drawing/2014/main" id="{4CFE9F36-B534-6A40-9490-CCEADC6D3E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3881" y="33115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9" name="Oval 588">
              <a:extLst>
                <a:ext uri="{FF2B5EF4-FFF2-40B4-BE49-F238E27FC236}">
                  <a16:creationId xmlns:a16="http://schemas.microsoft.com/office/drawing/2014/main" id="{517D55FD-7E44-D249-A33B-FE8CC4288A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5292" y="331742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6" name="Oval 575">
              <a:extLst>
                <a:ext uri="{FF2B5EF4-FFF2-40B4-BE49-F238E27FC236}">
                  <a16:creationId xmlns:a16="http://schemas.microsoft.com/office/drawing/2014/main" id="{1AB8164E-309F-FB42-855D-DB699BFF5A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9119" y="331001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3" name="Oval 562">
              <a:extLst>
                <a:ext uri="{FF2B5EF4-FFF2-40B4-BE49-F238E27FC236}">
                  <a16:creationId xmlns:a16="http://schemas.microsoft.com/office/drawing/2014/main" id="{BE411B19-E262-0344-95A6-A6D9C5E9D2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0274" y="330853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41" name="Oval 740">
              <a:extLst>
                <a:ext uri="{FF2B5EF4-FFF2-40B4-BE49-F238E27FC236}">
                  <a16:creationId xmlns:a16="http://schemas.microsoft.com/office/drawing/2014/main" id="{4A746D1E-4DC0-3B42-9884-90F33B6DA2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8490" y="331491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5" name="Oval 754">
              <a:extLst>
                <a:ext uri="{FF2B5EF4-FFF2-40B4-BE49-F238E27FC236}">
                  <a16:creationId xmlns:a16="http://schemas.microsoft.com/office/drawing/2014/main" id="{EDC5692B-6303-9B46-843A-AC42510473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9645" y="331343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0" name="Group 779">
            <a:extLst>
              <a:ext uri="{FF2B5EF4-FFF2-40B4-BE49-F238E27FC236}">
                <a16:creationId xmlns:a16="http://schemas.microsoft.com/office/drawing/2014/main" id="{70368F55-2656-CB4A-B95B-FB2582088204}"/>
              </a:ext>
            </a:extLst>
          </p:cNvPr>
          <p:cNvGrpSpPr/>
          <p:nvPr/>
        </p:nvGrpSpPr>
        <p:grpSpPr>
          <a:xfrm>
            <a:off x="2707918" y="3749094"/>
            <a:ext cx="6068148" cy="290713"/>
            <a:chOff x="2707918" y="3749094"/>
            <a:chExt cx="6068148" cy="290713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0EB01E54-2C5F-7047-AD8D-69D2768264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7918" y="376036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45" name="Oval 444">
              <a:extLst>
                <a:ext uri="{FF2B5EF4-FFF2-40B4-BE49-F238E27FC236}">
                  <a16:creationId xmlns:a16="http://schemas.microsoft.com/office/drawing/2014/main" id="{2D9DA8BE-D315-6C47-857D-2AFC1D384E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31745" y="376036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59" name="Oval 458">
              <a:extLst>
                <a:ext uri="{FF2B5EF4-FFF2-40B4-BE49-F238E27FC236}">
                  <a16:creationId xmlns:a16="http://schemas.microsoft.com/office/drawing/2014/main" id="{CA4D5F3B-7986-FB41-BCCE-D9E8B211882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2900" y="376036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73" name="Oval 472">
              <a:extLst>
                <a:ext uri="{FF2B5EF4-FFF2-40B4-BE49-F238E27FC236}">
                  <a16:creationId xmlns:a16="http://schemas.microsoft.com/office/drawing/2014/main" id="{9ADFA786-DECC-1C44-88FB-8729B343A9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4311" y="3766292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87" name="Oval 486">
              <a:extLst>
                <a:ext uri="{FF2B5EF4-FFF2-40B4-BE49-F238E27FC236}">
                  <a16:creationId xmlns:a16="http://schemas.microsoft.com/office/drawing/2014/main" id="{5C62F16C-64BE-274D-AE42-F47DC497DB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8138" y="3758888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01" name="Oval 500">
              <a:extLst>
                <a:ext uri="{FF2B5EF4-FFF2-40B4-BE49-F238E27FC236}">
                  <a16:creationId xmlns:a16="http://schemas.microsoft.com/office/drawing/2014/main" id="{F0F3646C-06E9-CB41-8C1D-E5EB05B578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9293" y="375740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629" name="Oval 628">
              <a:extLst>
                <a:ext uri="{FF2B5EF4-FFF2-40B4-BE49-F238E27FC236}">
                  <a16:creationId xmlns:a16="http://schemas.microsoft.com/office/drawing/2014/main" id="{60D702FC-B85F-B445-BF88-512CE4B3EA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1000" y="375205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616" name="Oval 615">
              <a:extLst>
                <a:ext uri="{FF2B5EF4-FFF2-40B4-BE49-F238E27FC236}">
                  <a16:creationId xmlns:a16="http://schemas.microsoft.com/office/drawing/2014/main" id="{3479F945-A612-4A4B-B2CA-7867CD65DA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4827" y="375205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603" name="Oval 602">
              <a:extLst>
                <a:ext uri="{FF2B5EF4-FFF2-40B4-BE49-F238E27FC236}">
                  <a16:creationId xmlns:a16="http://schemas.microsoft.com/office/drawing/2014/main" id="{43B45A1F-32A4-8040-A5ED-6F912D6BEE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5982" y="375205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90" name="Oval 589">
              <a:extLst>
                <a:ext uri="{FF2B5EF4-FFF2-40B4-BE49-F238E27FC236}">
                  <a16:creationId xmlns:a16="http://schemas.microsoft.com/office/drawing/2014/main" id="{64C75C3B-86B0-D449-B237-CB29DC24AC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7393" y="375797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77" name="Oval 576">
              <a:extLst>
                <a:ext uri="{FF2B5EF4-FFF2-40B4-BE49-F238E27FC236}">
                  <a16:creationId xmlns:a16="http://schemas.microsoft.com/office/drawing/2014/main" id="{CE22DDDD-5151-0A46-ACBA-D66D718AC6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21220" y="3750575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64" name="Oval 563">
              <a:extLst>
                <a:ext uri="{FF2B5EF4-FFF2-40B4-BE49-F238E27FC236}">
                  <a16:creationId xmlns:a16="http://schemas.microsoft.com/office/drawing/2014/main" id="{AB24A1F3-DC53-C445-884E-C189769A6C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2375" y="3749094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42" name="Oval 741">
              <a:extLst>
                <a:ext uri="{FF2B5EF4-FFF2-40B4-BE49-F238E27FC236}">
                  <a16:creationId xmlns:a16="http://schemas.microsoft.com/office/drawing/2014/main" id="{65020A96-AC0A-1843-9F8F-8A62BAA5E5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40591" y="3755472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56" name="Oval 755">
              <a:extLst>
                <a:ext uri="{FF2B5EF4-FFF2-40B4-BE49-F238E27FC236}">
                  <a16:creationId xmlns:a16="http://schemas.microsoft.com/office/drawing/2014/main" id="{99EC56D1-75CF-0044-B28A-B61ACD0B2C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01746" y="3753991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782" name="Group 781">
            <a:extLst>
              <a:ext uri="{FF2B5EF4-FFF2-40B4-BE49-F238E27FC236}">
                <a16:creationId xmlns:a16="http://schemas.microsoft.com/office/drawing/2014/main" id="{3BAC18F7-1F82-DF46-B43C-DB4A72171814}"/>
              </a:ext>
            </a:extLst>
          </p:cNvPr>
          <p:cNvGrpSpPr/>
          <p:nvPr/>
        </p:nvGrpSpPr>
        <p:grpSpPr>
          <a:xfrm>
            <a:off x="2702990" y="2885800"/>
            <a:ext cx="6068148" cy="290713"/>
            <a:chOff x="2702990" y="2885800"/>
            <a:chExt cx="6068148" cy="290713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E06D5432-6872-0545-A453-F6C3C210C3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2990" y="289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6" name="Oval 445">
              <a:extLst>
                <a:ext uri="{FF2B5EF4-FFF2-40B4-BE49-F238E27FC236}">
                  <a16:creationId xmlns:a16="http://schemas.microsoft.com/office/drawing/2014/main" id="{77A9F687-BB91-FE46-A70F-A6E325D563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6817" y="289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0" name="Oval 459">
              <a:extLst>
                <a:ext uri="{FF2B5EF4-FFF2-40B4-BE49-F238E27FC236}">
                  <a16:creationId xmlns:a16="http://schemas.microsoft.com/office/drawing/2014/main" id="{DD550EB8-95A0-CB4E-B821-F0E7781948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7972" y="289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4" name="Oval 473">
              <a:extLst>
                <a:ext uri="{FF2B5EF4-FFF2-40B4-BE49-F238E27FC236}">
                  <a16:creationId xmlns:a16="http://schemas.microsoft.com/office/drawing/2014/main" id="{1E6FE160-5F36-B545-B430-194B84C6DB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29383" y="290299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8" name="Oval 487">
              <a:extLst>
                <a:ext uri="{FF2B5EF4-FFF2-40B4-BE49-F238E27FC236}">
                  <a16:creationId xmlns:a16="http://schemas.microsoft.com/office/drawing/2014/main" id="{7F674422-3586-844D-98AC-D4FD5B4FFA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3210" y="289559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2" name="Oval 501">
              <a:extLst>
                <a:ext uri="{FF2B5EF4-FFF2-40B4-BE49-F238E27FC236}">
                  <a16:creationId xmlns:a16="http://schemas.microsoft.com/office/drawing/2014/main" id="{6F78F9E0-0615-5741-AEB6-04BA3A4D17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4365" y="28941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30" name="Oval 629">
              <a:extLst>
                <a:ext uri="{FF2B5EF4-FFF2-40B4-BE49-F238E27FC236}">
                  <a16:creationId xmlns:a16="http://schemas.microsoft.com/office/drawing/2014/main" id="{C55A065B-D906-8647-9E2E-E051A309CB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6072" y="288876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7" name="Oval 616">
              <a:extLst>
                <a:ext uri="{FF2B5EF4-FFF2-40B4-BE49-F238E27FC236}">
                  <a16:creationId xmlns:a16="http://schemas.microsoft.com/office/drawing/2014/main" id="{92010878-2ADE-0944-BB80-B331C6AD0A0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9899" y="288876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4" name="Oval 603">
              <a:extLst>
                <a:ext uri="{FF2B5EF4-FFF2-40B4-BE49-F238E27FC236}">
                  <a16:creationId xmlns:a16="http://schemas.microsoft.com/office/drawing/2014/main" id="{73E32687-D7A0-4145-81A7-5A30ED650A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1054" y="288876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1" name="Oval 590">
              <a:extLst>
                <a:ext uri="{FF2B5EF4-FFF2-40B4-BE49-F238E27FC236}">
                  <a16:creationId xmlns:a16="http://schemas.microsoft.com/office/drawing/2014/main" id="{0D29651B-DA89-A040-97F2-9D0701CC38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2465" y="289468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8" name="Oval 577">
              <a:extLst>
                <a:ext uri="{FF2B5EF4-FFF2-40B4-BE49-F238E27FC236}">
                  <a16:creationId xmlns:a16="http://schemas.microsoft.com/office/drawing/2014/main" id="{6CCEB5F6-011F-6C4B-9574-C90FE2B2DB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6292" y="288728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5" name="Oval 564">
              <a:extLst>
                <a:ext uri="{FF2B5EF4-FFF2-40B4-BE49-F238E27FC236}">
                  <a16:creationId xmlns:a16="http://schemas.microsoft.com/office/drawing/2014/main" id="{73B8C557-BCD4-5642-80ED-D62458E39F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7447" y="28858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43" name="Oval 742">
              <a:extLst>
                <a:ext uri="{FF2B5EF4-FFF2-40B4-BE49-F238E27FC236}">
                  <a16:creationId xmlns:a16="http://schemas.microsoft.com/office/drawing/2014/main" id="{06F59269-BCE5-2F4B-87E3-B6C4DE6C1D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5663" y="289217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7" name="Oval 756">
              <a:extLst>
                <a:ext uri="{FF2B5EF4-FFF2-40B4-BE49-F238E27FC236}">
                  <a16:creationId xmlns:a16="http://schemas.microsoft.com/office/drawing/2014/main" id="{713445D7-9BFB-5444-A0B7-8630AA4527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6818" y="289069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3" name="Group 782">
            <a:extLst>
              <a:ext uri="{FF2B5EF4-FFF2-40B4-BE49-F238E27FC236}">
                <a16:creationId xmlns:a16="http://schemas.microsoft.com/office/drawing/2014/main" id="{071489F0-AD40-5C40-B050-8C6D8A4FABB2}"/>
              </a:ext>
            </a:extLst>
          </p:cNvPr>
          <p:cNvGrpSpPr/>
          <p:nvPr/>
        </p:nvGrpSpPr>
        <p:grpSpPr>
          <a:xfrm>
            <a:off x="2707758" y="2475478"/>
            <a:ext cx="6068148" cy="290713"/>
            <a:chOff x="2707758" y="2475478"/>
            <a:chExt cx="6068148" cy="290713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F2F9A2F3-02E7-8146-A233-9F47F9C234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7758" y="248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7" name="Oval 446">
              <a:extLst>
                <a:ext uri="{FF2B5EF4-FFF2-40B4-BE49-F238E27FC236}">
                  <a16:creationId xmlns:a16="http://schemas.microsoft.com/office/drawing/2014/main" id="{2FCEC071-9021-9B47-A01A-96B46E05B9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31585" y="248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1" name="Oval 460">
              <a:extLst>
                <a:ext uri="{FF2B5EF4-FFF2-40B4-BE49-F238E27FC236}">
                  <a16:creationId xmlns:a16="http://schemas.microsoft.com/office/drawing/2014/main" id="{3F6BE27F-7833-E444-A50B-EA8D2BCB3B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2740" y="248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5" name="Oval 474">
              <a:extLst>
                <a:ext uri="{FF2B5EF4-FFF2-40B4-BE49-F238E27FC236}">
                  <a16:creationId xmlns:a16="http://schemas.microsoft.com/office/drawing/2014/main" id="{D0020F7D-39AB-B347-9C70-2A133B00B1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4151" y="249267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9" name="Oval 488">
              <a:extLst>
                <a:ext uri="{FF2B5EF4-FFF2-40B4-BE49-F238E27FC236}">
                  <a16:creationId xmlns:a16="http://schemas.microsoft.com/office/drawing/2014/main" id="{4CE88E8E-D2D2-FD43-9F61-C702180A2B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7978" y="248527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3" name="Oval 502">
              <a:extLst>
                <a:ext uri="{FF2B5EF4-FFF2-40B4-BE49-F238E27FC236}">
                  <a16:creationId xmlns:a16="http://schemas.microsoft.com/office/drawing/2014/main" id="{C1000C0D-1424-3C47-B83C-A5A41F499D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9133" y="248379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31" name="Oval 630">
              <a:extLst>
                <a:ext uri="{FF2B5EF4-FFF2-40B4-BE49-F238E27FC236}">
                  <a16:creationId xmlns:a16="http://schemas.microsoft.com/office/drawing/2014/main" id="{E63B4F98-B607-6449-8CF0-E62C93D820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0840" y="24784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8" name="Oval 617">
              <a:extLst>
                <a:ext uri="{FF2B5EF4-FFF2-40B4-BE49-F238E27FC236}">
                  <a16:creationId xmlns:a16="http://schemas.microsoft.com/office/drawing/2014/main" id="{981F95F8-4B3D-C84F-A095-258BFBFAE11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4667" y="24784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5" name="Oval 604">
              <a:extLst>
                <a:ext uri="{FF2B5EF4-FFF2-40B4-BE49-F238E27FC236}">
                  <a16:creationId xmlns:a16="http://schemas.microsoft.com/office/drawing/2014/main" id="{A9A2FC4B-A019-9644-BB82-21AFB35756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5822" y="24784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2" name="Oval 591">
              <a:extLst>
                <a:ext uri="{FF2B5EF4-FFF2-40B4-BE49-F238E27FC236}">
                  <a16:creationId xmlns:a16="http://schemas.microsoft.com/office/drawing/2014/main" id="{CCAE1C5B-6EA2-6649-819E-1730F8A8DE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7233" y="248436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9" name="Oval 578">
              <a:extLst>
                <a:ext uri="{FF2B5EF4-FFF2-40B4-BE49-F238E27FC236}">
                  <a16:creationId xmlns:a16="http://schemas.microsoft.com/office/drawing/2014/main" id="{186B450D-D159-004C-ACAA-2C7EDDE3BD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21060" y="247695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6" name="Oval 565">
              <a:extLst>
                <a:ext uri="{FF2B5EF4-FFF2-40B4-BE49-F238E27FC236}">
                  <a16:creationId xmlns:a16="http://schemas.microsoft.com/office/drawing/2014/main" id="{57E6C423-9DDF-1945-B779-87FE6D308F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2215" y="247547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44" name="Oval 743">
              <a:extLst>
                <a:ext uri="{FF2B5EF4-FFF2-40B4-BE49-F238E27FC236}">
                  <a16:creationId xmlns:a16="http://schemas.microsoft.com/office/drawing/2014/main" id="{1BFB5B20-22C6-3A43-B7E6-8CE128DE4C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40431" y="248185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8" name="Oval 757">
              <a:extLst>
                <a:ext uri="{FF2B5EF4-FFF2-40B4-BE49-F238E27FC236}">
                  <a16:creationId xmlns:a16="http://schemas.microsoft.com/office/drawing/2014/main" id="{43BAAEF7-5BAC-F146-BFA0-90E74D88A6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01586" y="24803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797" name="Rounded Rectangle 796">
            <a:extLst>
              <a:ext uri="{FF2B5EF4-FFF2-40B4-BE49-F238E27FC236}">
                <a16:creationId xmlns:a16="http://schemas.microsoft.com/office/drawing/2014/main" id="{2EABC65F-D064-484E-8B5B-9C1874B71AF9}"/>
              </a:ext>
            </a:extLst>
          </p:cNvPr>
          <p:cNvSpPr/>
          <p:nvPr/>
        </p:nvSpPr>
        <p:spPr>
          <a:xfrm>
            <a:off x="1963882" y="1113034"/>
            <a:ext cx="670672" cy="340596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Regular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row decoder</a:t>
            </a:r>
          </a:p>
        </p:txBody>
      </p:sp>
      <p:sp>
        <p:nvSpPr>
          <p:cNvPr id="799" name="Rounded Rectangle 798">
            <a:extLst>
              <a:ext uri="{FF2B5EF4-FFF2-40B4-BE49-F238E27FC236}">
                <a16:creationId xmlns:a16="http://schemas.microsoft.com/office/drawing/2014/main" id="{4AA2F6F7-F6B0-CD47-850A-E3A633047D15}"/>
              </a:ext>
            </a:extLst>
          </p:cNvPr>
          <p:cNvSpPr/>
          <p:nvPr/>
        </p:nvSpPr>
        <p:spPr>
          <a:xfrm>
            <a:off x="1974273" y="4581342"/>
            <a:ext cx="670672" cy="145698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Bitwise decoder</a:t>
            </a:r>
          </a:p>
        </p:txBody>
      </p:sp>
      <p:sp>
        <p:nvSpPr>
          <p:cNvPr id="805" name="Right Arrow 804">
            <a:extLst>
              <a:ext uri="{FF2B5EF4-FFF2-40B4-BE49-F238E27FC236}">
                <a16:creationId xmlns:a16="http://schemas.microsoft.com/office/drawing/2014/main" id="{F7871BF7-0BB7-2342-91C0-B54B7CBB5CB9}"/>
              </a:ext>
            </a:extLst>
          </p:cNvPr>
          <p:cNvSpPr/>
          <p:nvPr/>
        </p:nvSpPr>
        <p:spPr>
          <a:xfrm>
            <a:off x="555561" y="5013736"/>
            <a:ext cx="1390185" cy="58469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ambria" panose="02040503050406030204" pitchFamily="18" charset="0"/>
              </a:rPr>
              <a:t>Address A</a:t>
            </a:r>
          </a:p>
        </p:txBody>
      </p:sp>
      <p:sp>
        <p:nvSpPr>
          <p:cNvPr id="810" name="Slide Number Placeholder 2">
            <a:extLst>
              <a:ext uri="{FF2B5EF4-FFF2-40B4-BE49-F238E27FC236}">
                <a16:creationId xmlns:a16="http://schemas.microsoft.com/office/drawing/2014/main" id="{ED408BD7-CD5E-2742-B930-F8F0BA617390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18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6DA4D0A6-CA31-DE44-B567-5CC88358DBB5}"/>
              </a:ext>
            </a:extLst>
          </p:cNvPr>
          <p:cNvSpPr/>
          <p:nvPr/>
        </p:nvSpPr>
        <p:spPr>
          <a:xfrm>
            <a:off x="1515857" y="6652923"/>
            <a:ext cx="744497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V. Seshadri et al., “</a:t>
            </a:r>
            <a:r>
              <a:rPr lang="en-US" sz="1050" i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Ambit: In-Memory Accelerator for Bulk Bitwise Operations Using Commodity DRAM Technology"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</a:rPr>
              <a:t>, MICRO, 2017</a:t>
            </a: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744603F2-D1A6-BA47-A745-907DE35D4E15}"/>
              </a:ext>
            </a:extLst>
          </p:cNvPr>
          <p:cNvSpPr/>
          <p:nvPr/>
        </p:nvSpPr>
        <p:spPr>
          <a:xfrm>
            <a:off x="4349612" y="6187733"/>
            <a:ext cx="2771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Cambria" panose="02040503050406030204" pitchFamily="18" charset="0"/>
                <a:cs typeface="Arial" panose="020B0604020202020204" pitchFamily="34" charset="0"/>
              </a:rPr>
              <a:t>DRAM subarray</a:t>
            </a:r>
          </a:p>
        </p:txBody>
      </p: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274E2853-6B02-D04B-8218-BDD4CC095376}"/>
              </a:ext>
            </a:extLst>
          </p:cNvPr>
          <p:cNvGrpSpPr/>
          <p:nvPr/>
        </p:nvGrpSpPr>
        <p:grpSpPr>
          <a:xfrm>
            <a:off x="2712584" y="4649188"/>
            <a:ext cx="6068148" cy="290713"/>
            <a:chOff x="2359928" y="4649977"/>
            <a:chExt cx="6068148" cy="290713"/>
          </a:xfrm>
          <a:solidFill>
            <a:srgbClr val="C00000"/>
          </a:solidFill>
        </p:grpSpPr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52D4DE5F-C544-6D49-9902-115B45E441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3755" y="4661252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AED370C2-301E-384B-9A30-5B980EAA91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44910" y="4661252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73AB895C-B1C0-6A45-9D87-20374DD76A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86321" y="4667175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2AF0F000-AE19-6547-B19F-CC5535C0D6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0148" y="4659771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2043200F-B9C8-D842-A176-65B330011F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1303" y="4658290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84903F71-5887-F440-9604-0D46F79063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23010" y="4652939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437BF446-134C-FF4F-80F3-F4722712CE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46837" y="4652939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42F769C5-2C19-B94B-A8CF-78373913C0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07992" y="4652939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A3CB8F75-27E3-F741-A9BC-C277C012E7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49403" y="4658862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75E9B470-ECDE-1C40-9DB9-059FAD34247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73230" y="4651458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97E1F252-0BC2-C348-A0B4-5E2A2C9E1B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4385" y="4649977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B9C41E22-B8C6-3947-A662-B723AF50F4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92601" y="4656355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8" name="Oval 237">
              <a:extLst>
                <a:ext uri="{FF2B5EF4-FFF2-40B4-BE49-F238E27FC236}">
                  <a16:creationId xmlns:a16="http://schemas.microsoft.com/office/drawing/2014/main" id="{81D8202C-142D-7843-A824-642186AF28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53756" y="4654874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9" name="Oval 238">
              <a:extLst>
                <a:ext uri="{FF2B5EF4-FFF2-40B4-BE49-F238E27FC236}">
                  <a16:creationId xmlns:a16="http://schemas.microsoft.com/office/drawing/2014/main" id="{B714DBB3-7222-EF47-B86B-B00395DED7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59928" y="4661252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9418C8CF-E636-F044-B132-816073529730}"/>
              </a:ext>
            </a:extLst>
          </p:cNvPr>
          <p:cNvGrpSpPr/>
          <p:nvPr/>
        </p:nvGrpSpPr>
        <p:grpSpPr>
          <a:xfrm>
            <a:off x="2715411" y="5071926"/>
            <a:ext cx="6068148" cy="290713"/>
            <a:chOff x="2362755" y="5072715"/>
            <a:chExt cx="6068148" cy="290713"/>
          </a:xfrm>
          <a:solidFill>
            <a:srgbClr val="C00000"/>
          </a:solidFill>
        </p:grpSpPr>
        <p:sp>
          <p:nvSpPr>
            <p:cNvPr id="241" name="Oval 240">
              <a:extLst>
                <a:ext uri="{FF2B5EF4-FFF2-40B4-BE49-F238E27FC236}">
                  <a16:creationId xmlns:a16="http://schemas.microsoft.com/office/drawing/2014/main" id="{BB5BE5A7-4D09-BF41-AF7C-3BB61F1C92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62755" y="5083990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2" name="Oval 241">
              <a:extLst>
                <a:ext uri="{FF2B5EF4-FFF2-40B4-BE49-F238E27FC236}">
                  <a16:creationId xmlns:a16="http://schemas.microsoft.com/office/drawing/2014/main" id="{2E243BC5-DAE9-8646-A2A5-9A2E21EC3A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6582" y="5083990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3" name="Oval 242">
              <a:extLst>
                <a:ext uri="{FF2B5EF4-FFF2-40B4-BE49-F238E27FC236}">
                  <a16:creationId xmlns:a16="http://schemas.microsoft.com/office/drawing/2014/main" id="{318C089D-D8B7-4343-955A-D78F234A0E3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47737" y="5083990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5EE419EA-16D9-3E40-8E99-B28FE942B37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89148" y="5089913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5" name="Oval 244">
              <a:extLst>
                <a:ext uri="{FF2B5EF4-FFF2-40B4-BE49-F238E27FC236}">
                  <a16:creationId xmlns:a16="http://schemas.microsoft.com/office/drawing/2014/main" id="{7920137D-F424-2F4F-9AEC-7E4E96BC92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2975" y="5082509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6" name="Oval 245">
              <a:extLst>
                <a:ext uri="{FF2B5EF4-FFF2-40B4-BE49-F238E27FC236}">
                  <a16:creationId xmlns:a16="http://schemas.microsoft.com/office/drawing/2014/main" id="{27E363F3-BF17-164F-BBB9-D2CDDE33E0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4130" y="5081028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7" name="Oval 246">
              <a:extLst>
                <a:ext uri="{FF2B5EF4-FFF2-40B4-BE49-F238E27FC236}">
                  <a16:creationId xmlns:a16="http://schemas.microsoft.com/office/drawing/2014/main" id="{6CF259AE-BFC6-1E4C-8BBC-7D95D7AA92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25837" y="5075677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8" name="Oval 247">
              <a:extLst>
                <a:ext uri="{FF2B5EF4-FFF2-40B4-BE49-F238E27FC236}">
                  <a16:creationId xmlns:a16="http://schemas.microsoft.com/office/drawing/2014/main" id="{FE82D49E-6191-D943-B936-2872E04991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49664" y="5075677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9" name="Oval 248">
              <a:extLst>
                <a:ext uri="{FF2B5EF4-FFF2-40B4-BE49-F238E27FC236}">
                  <a16:creationId xmlns:a16="http://schemas.microsoft.com/office/drawing/2014/main" id="{87654D18-ADF8-9E4C-89DF-61F60D7F97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0819" y="5075677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50" name="Oval 249">
              <a:extLst>
                <a:ext uri="{FF2B5EF4-FFF2-40B4-BE49-F238E27FC236}">
                  <a16:creationId xmlns:a16="http://schemas.microsoft.com/office/drawing/2014/main" id="{66EC564E-96B6-D04A-A7D6-7D5BF1EFBB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52230" y="5081600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51" name="Oval 250">
              <a:extLst>
                <a:ext uri="{FF2B5EF4-FFF2-40B4-BE49-F238E27FC236}">
                  <a16:creationId xmlns:a16="http://schemas.microsoft.com/office/drawing/2014/main" id="{44665A73-9135-664A-AEEB-27ACD6D3A3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76057" y="5074196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52" name="Oval 251">
              <a:extLst>
                <a:ext uri="{FF2B5EF4-FFF2-40B4-BE49-F238E27FC236}">
                  <a16:creationId xmlns:a16="http://schemas.microsoft.com/office/drawing/2014/main" id="{C23529A9-A95A-7842-8D2B-80130BBE10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7212" y="5072715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53" name="Oval 252">
              <a:extLst>
                <a:ext uri="{FF2B5EF4-FFF2-40B4-BE49-F238E27FC236}">
                  <a16:creationId xmlns:a16="http://schemas.microsoft.com/office/drawing/2014/main" id="{ACE16A8D-F3FA-8042-B40C-B2474C2ABC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95428" y="5079093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1329F3AB-91F5-D441-B312-F3E80C7B625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56583" y="5077612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ED9F82AA-DCBC-4249-8B1F-E2E2A172C0F2}"/>
              </a:ext>
            </a:extLst>
          </p:cNvPr>
          <p:cNvGrpSpPr/>
          <p:nvPr/>
        </p:nvGrpSpPr>
        <p:grpSpPr>
          <a:xfrm>
            <a:off x="2717512" y="5512482"/>
            <a:ext cx="6068148" cy="290713"/>
            <a:chOff x="2364856" y="5513271"/>
            <a:chExt cx="6068148" cy="290713"/>
          </a:xfrm>
          <a:solidFill>
            <a:srgbClr val="C00000"/>
          </a:solidFill>
        </p:grpSpPr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4C7F17C3-162D-F04C-B866-FFAFEDF4D9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64856" y="5524546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1210EBE7-4739-8D4A-A6A0-199D1E571D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8683" y="5524546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2" name="Oval 261">
              <a:extLst>
                <a:ext uri="{FF2B5EF4-FFF2-40B4-BE49-F238E27FC236}">
                  <a16:creationId xmlns:a16="http://schemas.microsoft.com/office/drawing/2014/main" id="{D6D1936A-BAA6-B742-8367-AC998DB127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49838" y="5524546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3" name="Oval 262">
              <a:extLst>
                <a:ext uri="{FF2B5EF4-FFF2-40B4-BE49-F238E27FC236}">
                  <a16:creationId xmlns:a16="http://schemas.microsoft.com/office/drawing/2014/main" id="{961AE5DD-E8C8-5446-A786-4EFB356DAEC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91249" y="5530469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4" name="Oval 263">
              <a:extLst>
                <a:ext uri="{FF2B5EF4-FFF2-40B4-BE49-F238E27FC236}">
                  <a16:creationId xmlns:a16="http://schemas.microsoft.com/office/drawing/2014/main" id="{15734229-E035-DF48-8757-2D4298D3E0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5076" y="5523065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5" name="Oval 264">
              <a:extLst>
                <a:ext uri="{FF2B5EF4-FFF2-40B4-BE49-F238E27FC236}">
                  <a16:creationId xmlns:a16="http://schemas.microsoft.com/office/drawing/2014/main" id="{00F6DC7D-85F1-914A-9D9D-565F231AB1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6231" y="5521584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6" name="Oval 265">
              <a:extLst>
                <a:ext uri="{FF2B5EF4-FFF2-40B4-BE49-F238E27FC236}">
                  <a16:creationId xmlns:a16="http://schemas.microsoft.com/office/drawing/2014/main" id="{CDE5E2A9-CBDB-3049-89B7-64ED71F6A0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27938" y="5516233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7" name="Oval 266">
              <a:extLst>
                <a:ext uri="{FF2B5EF4-FFF2-40B4-BE49-F238E27FC236}">
                  <a16:creationId xmlns:a16="http://schemas.microsoft.com/office/drawing/2014/main" id="{99941222-D7C9-B141-8EE8-9DE6E1FE45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51765" y="5516233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8" name="Oval 267">
              <a:extLst>
                <a:ext uri="{FF2B5EF4-FFF2-40B4-BE49-F238E27FC236}">
                  <a16:creationId xmlns:a16="http://schemas.microsoft.com/office/drawing/2014/main" id="{410D5A62-3C2A-7A49-B604-43ABCDC8743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2920" y="5516233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9" name="Oval 268">
              <a:extLst>
                <a:ext uri="{FF2B5EF4-FFF2-40B4-BE49-F238E27FC236}">
                  <a16:creationId xmlns:a16="http://schemas.microsoft.com/office/drawing/2014/main" id="{24D8EF91-09BE-7141-8ECA-3C53D8263A5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54331" y="5522156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70" name="Oval 269">
              <a:extLst>
                <a:ext uri="{FF2B5EF4-FFF2-40B4-BE49-F238E27FC236}">
                  <a16:creationId xmlns:a16="http://schemas.microsoft.com/office/drawing/2014/main" id="{4BB3C1EF-96D2-D848-AA42-F86D9A38BB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78158" y="5514752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71" name="Oval 270">
              <a:extLst>
                <a:ext uri="{FF2B5EF4-FFF2-40B4-BE49-F238E27FC236}">
                  <a16:creationId xmlns:a16="http://schemas.microsoft.com/office/drawing/2014/main" id="{D96F7C9E-7DE0-4C4C-99A6-B024562F63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9313" y="5513271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72" name="Oval 271">
              <a:extLst>
                <a:ext uri="{FF2B5EF4-FFF2-40B4-BE49-F238E27FC236}">
                  <a16:creationId xmlns:a16="http://schemas.microsoft.com/office/drawing/2014/main" id="{599C33E3-FFEB-AD41-AB7E-10276DCF4B6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97529" y="5519649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73" name="Oval 272">
              <a:extLst>
                <a:ext uri="{FF2B5EF4-FFF2-40B4-BE49-F238E27FC236}">
                  <a16:creationId xmlns:a16="http://schemas.microsoft.com/office/drawing/2014/main" id="{687750E3-54B5-8349-9B81-07FB72E177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58684" y="5518168"/>
              <a:ext cx="274320" cy="27351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274" name="Rectangle 273">
            <a:extLst>
              <a:ext uri="{FF2B5EF4-FFF2-40B4-BE49-F238E27FC236}">
                <a16:creationId xmlns:a16="http://schemas.microsoft.com/office/drawing/2014/main" id="{24C9323A-7354-3341-AFFD-6296674D07A6}"/>
              </a:ext>
            </a:extLst>
          </p:cNvPr>
          <p:cNvSpPr/>
          <p:nvPr/>
        </p:nvSpPr>
        <p:spPr>
          <a:xfrm>
            <a:off x="0" y="965658"/>
            <a:ext cx="9144000" cy="5483685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63B0B873-73CE-0C4F-B487-28A12B302871}"/>
              </a:ext>
            </a:extLst>
          </p:cNvPr>
          <p:cNvSpPr/>
          <p:nvPr/>
        </p:nvSpPr>
        <p:spPr>
          <a:xfrm>
            <a:off x="144895" y="4525274"/>
            <a:ext cx="8854211" cy="10928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5"/>
                </a:solidFill>
                <a:latin typeface="Cambria" panose="02040503050406030204" pitchFamily="18" charset="0"/>
              </a:rPr>
              <a:t>Less than 1% </a:t>
            </a:r>
            <a:r>
              <a:rPr lang="en-US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of overhead 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in existing DRAM chips</a:t>
            </a: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6607C4C3-E5F4-CA4A-A1B1-E15B4F589959}"/>
              </a:ext>
            </a:extLst>
          </p:cNvPr>
          <p:cNvSpPr/>
          <p:nvPr/>
        </p:nvSpPr>
        <p:spPr>
          <a:xfrm>
            <a:off x="2351950" y="6448804"/>
            <a:ext cx="5276193" cy="245461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560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5B449-EC61-3A4F-B767-47EFC8754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</a:rPr>
              <a:t>PuM: Prior Works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A4B69833-3C58-DF42-B88C-721CD58BFDD5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19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90838D6-B748-764A-989E-D48A47E540A6}"/>
              </a:ext>
            </a:extLst>
          </p:cNvPr>
          <p:cNvSpPr txBox="1">
            <a:spLocks/>
          </p:cNvSpPr>
          <p:nvPr/>
        </p:nvSpPr>
        <p:spPr>
          <a:xfrm>
            <a:off x="200686" y="854074"/>
            <a:ext cx="8818627" cy="57415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mbria" panose="02040503050406030204" pitchFamily="18" charset="0"/>
              <a:buChar char="-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n-CA" sz="2800" dirty="0"/>
              <a:t>DRAM and other memory technologies that are capable of performing </a:t>
            </a:r>
            <a:r>
              <a:rPr lang="en-CA" sz="2800" b="1" dirty="0">
                <a:solidFill>
                  <a:schemeClr val="accent1">
                    <a:lumMod val="75000"/>
                  </a:schemeClr>
                </a:solidFill>
              </a:rPr>
              <a:t>computation using memory</a:t>
            </a:r>
          </a:p>
          <a:p>
            <a:pPr marL="0" indent="0">
              <a:lnSpc>
                <a:spcPct val="100000"/>
              </a:lnSpc>
              <a:spcAft>
                <a:spcPts val="400"/>
              </a:spcAft>
              <a:buNone/>
            </a:pPr>
            <a:r>
              <a:rPr lang="en-CA" sz="2800" b="1" dirty="0"/>
              <a:t>Shortcomings:</a:t>
            </a:r>
            <a:endParaRPr lang="en-CA" sz="2800" dirty="0"/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n-CA" sz="2800" dirty="0"/>
              <a:t>Support </a:t>
            </a:r>
            <a:r>
              <a:rPr lang="en-CA" sz="2800" b="1" dirty="0">
                <a:solidFill>
                  <a:srgbClr val="C00000"/>
                </a:solidFill>
              </a:rPr>
              <a:t>only basic</a:t>
            </a:r>
            <a:r>
              <a:rPr lang="en-CA" sz="2800" dirty="0">
                <a:solidFill>
                  <a:srgbClr val="C00000"/>
                </a:solidFill>
              </a:rPr>
              <a:t> </a:t>
            </a:r>
            <a:r>
              <a:rPr lang="en-CA" sz="2800" dirty="0"/>
              <a:t>operations (e.g., Boolean operations, addition)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en-CA" sz="2400" dirty="0"/>
              <a:t>Not widely applicable </a:t>
            </a:r>
            <a:br>
              <a:rPr lang="en-CA" sz="2400" dirty="0"/>
            </a:br>
            <a:endParaRPr lang="en-CA" sz="1050" dirty="0"/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n-CA" sz="2800" dirty="0"/>
              <a:t>Support a </a:t>
            </a:r>
            <a:r>
              <a:rPr lang="en-CA" sz="2800" b="1" dirty="0">
                <a:solidFill>
                  <a:srgbClr val="C00000"/>
                </a:solidFill>
              </a:rPr>
              <a:t>limited</a:t>
            </a:r>
            <a:r>
              <a:rPr lang="en-CA" sz="2800" dirty="0"/>
              <a:t> set of operations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en-CA" sz="2400" dirty="0"/>
              <a:t>Lack the flexibility to support new operations</a:t>
            </a:r>
            <a:br>
              <a:rPr lang="en-CA" sz="2400" dirty="0"/>
            </a:br>
            <a:endParaRPr lang="en-CA" sz="1050" dirty="0"/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n-CA" sz="2800" dirty="0"/>
              <a:t>Require </a:t>
            </a:r>
            <a:r>
              <a:rPr lang="en-CA" sz="2800" b="1" dirty="0">
                <a:solidFill>
                  <a:srgbClr val="C00000"/>
                </a:solidFill>
              </a:rPr>
              <a:t>significant changes</a:t>
            </a:r>
            <a:r>
              <a:rPr lang="en-CA" sz="2800" dirty="0">
                <a:solidFill>
                  <a:srgbClr val="C00000"/>
                </a:solidFill>
              </a:rPr>
              <a:t> </a:t>
            </a:r>
            <a:r>
              <a:rPr lang="en-CA" sz="2800" dirty="0"/>
              <a:t>to the DRAM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en-CA" sz="2400" dirty="0"/>
              <a:t>Costly (e.g., area, power)</a:t>
            </a:r>
          </a:p>
        </p:txBody>
      </p:sp>
    </p:spTree>
    <p:extLst>
      <p:ext uri="{BB962C8B-B14F-4D97-AF65-F5344CB8AC3E}">
        <p14:creationId xmlns:p14="http://schemas.microsoft.com/office/powerpoint/2010/main" val="174905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5B449-EC61-3A4F-B767-47EFC8754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</a:rPr>
              <a:t>PuM: Prior Works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A4B69833-3C58-DF42-B88C-721CD58BFDD5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20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90838D6-B748-764A-989E-D48A47E540A6}"/>
              </a:ext>
            </a:extLst>
          </p:cNvPr>
          <p:cNvSpPr txBox="1">
            <a:spLocks/>
          </p:cNvSpPr>
          <p:nvPr/>
        </p:nvSpPr>
        <p:spPr>
          <a:xfrm>
            <a:off x="200686" y="854074"/>
            <a:ext cx="8818627" cy="57415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mbria" panose="02040503050406030204" pitchFamily="18" charset="0"/>
              <a:buChar char="-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n-CA" sz="2800" dirty="0"/>
              <a:t>DRAM and other memory technologies that are capable of performing </a:t>
            </a:r>
            <a:r>
              <a:rPr lang="en-CA" sz="2800" b="1" dirty="0">
                <a:solidFill>
                  <a:schemeClr val="accent1">
                    <a:lumMod val="75000"/>
                  </a:schemeClr>
                </a:solidFill>
              </a:rPr>
              <a:t>computation using memory</a:t>
            </a:r>
          </a:p>
          <a:p>
            <a:pPr marL="0" indent="0">
              <a:lnSpc>
                <a:spcPct val="100000"/>
              </a:lnSpc>
              <a:spcAft>
                <a:spcPts val="400"/>
              </a:spcAft>
              <a:buNone/>
            </a:pPr>
            <a:r>
              <a:rPr lang="en-CA" sz="2800" b="1" dirty="0"/>
              <a:t>Shortcomings:</a:t>
            </a:r>
            <a:endParaRPr lang="en-CA" sz="2800" dirty="0"/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n-CA" sz="2800" dirty="0"/>
              <a:t>Support </a:t>
            </a:r>
            <a:r>
              <a:rPr lang="en-CA" sz="2800" b="1" dirty="0">
                <a:solidFill>
                  <a:srgbClr val="C00000"/>
                </a:solidFill>
              </a:rPr>
              <a:t>only basic</a:t>
            </a:r>
            <a:r>
              <a:rPr lang="en-CA" sz="2800" dirty="0">
                <a:solidFill>
                  <a:srgbClr val="C00000"/>
                </a:solidFill>
              </a:rPr>
              <a:t> </a:t>
            </a:r>
            <a:r>
              <a:rPr lang="en-CA" sz="2800" dirty="0"/>
              <a:t>operations (e.g., Boolean operations, addition)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en-CA" sz="2400" dirty="0"/>
              <a:t>Not widely applicable </a:t>
            </a:r>
            <a:br>
              <a:rPr lang="en-CA" sz="2400" dirty="0"/>
            </a:br>
            <a:endParaRPr lang="en-CA" sz="1050" dirty="0"/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n-CA" sz="2800" dirty="0"/>
              <a:t>Support a </a:t>
            </a:r>
            <a:r>
              <a:rPr lang="en-CA" sz="2800" b="1" dirty="0">
                <a:solidFill>
                  <a:srgbClr val="C00000"/>
                </a:solidFill>
              </a:rPr>
              <a:t>limited</a:t>
            </a:r>
            <a:r>
              <a:rPr lang="en-CA" sz="2800" dirty="0"/>
              <a:t> set of operations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en-CA" sz="2400" dirty="0"/>
              <a:t>Lack the flexibility to support new operations</a:t>
            </a:r>
            <a:br>
              <a:rPr lang="en-CA" sz="2400" dirty="0"/>
            </a:br>
            <a:endParaRPr lang="en-CA" sz="1050" dirty="0"/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n-CA" sz="2800" dirty="0"/>
              <a:t>Require </a:t>
            </a:r>
            <a:r>
              <a:rPr lang="en-CA" sz="2800" b="1" dirty="0">
                <a:solidFill>
                  <a:srgbClr val="C00000"/>
                </a:solidFill>
              </a:rPr>
              <a:t>significant changes</a:t>
            </a:r>
            <a:r>
              <a:rPr lang="en-CA" sz="2800" dirty="0">
                <a:solidFill>
                  <a:srgbClr val="C00000"/>
                </a:solidFill>
              </a:rPr>
              <a:t> </a:t>
            </a:r>
            <a:r>
              <a:rPr lang="en-CA" sz="2800" dirty="0"/>
              <a:t>to the DRAM</a:t>
            </a:r>
          </a:p>
          <a:p>
            <a:pPr lvl="1">
              <a:lnSpc>
                <a:spcPct val="100000"/>
              </a:lnSpc>
              <a:spcAft>
                <a:spcPts val="400"/>
              </a:spcAft>
            </a:pPr>
            <a:r>
              <a:rPr lang="en-CA" sz="2400" dirty="0"/>
              <a:t>Costly (e.g., area, power)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7F07A0-7B04-1F4F-AD1C-FA5C818E88D0}"/>
              </a:ext>
            </a:extLst>
          </p:cNvPr>
          <p:cNvSpPr/>
          <p:nvPr/>
        </p:nvSpPr>
        <p:spPr>
          <a:xfrm>
            <a:off x="0" y="819640"/>
            <a:ext cx="9144000" cy="5581160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4CB817-054C-844E-834A-D355E6F8DA85}"/>
              </a:ext>
            </a:extLst>
          </p:cNvPr>
          <p:cNvSpPr txBox="1"/>
          <p:nvPr/>
        </p:nvSpPr>
        <p:spPr>
          <a:xfrm>
            <a:off x="243662" y="3623447"/>
            <a:ext cx="8656675" cy="21852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2400" b="1" dirty="0">
              <a:latin typeface="Cambria" charset="0"/>
              <a:ea typeface="Cambria" charset="0"/>
              <a:cs typeface="Cambria" charset="0"/>
            </a:endParaRPr>
          </a:p>
          <a:p>
            <a:pPr lvl="0" algn="ctr">
              <a:defRPr/>
            </a:pPr>
            <a:r>
              <a:rPr lang="en-US" sz="2400" b="1" kern="0" dirty="0">
                <a:latin typeface="Cambria" panose="02040503050406030204" pitchFamily="18" charset="0"/>
              </a:rPr>
              <a:t>Need a framework that aids </a:t>
            </a:r>
            <a:r>
              <a:rPr lang="en-US" sz="2400" b="1" kern="0" dirty="0">
                <a:solidFill>
                  <a:srgbClr val="237114"/>
                </a:solidFill>
                <a:latin typeface="Cambria" panose="02040503050406030204" pitchFamily="18" charset="0"/>
              </a:rPr>
              <a:t>general adoption of PuM</a:t>
            </a:r>
            <a:r>
              <a:rPr lang="en-US" sz="2400" b="1" kern="0" dirty="0">
                <a:latin typeface="Cambria" panose="02040503050406030204" pitchFamily="18" charset="0"/>
              </a:rPr>
              <a:t>, by:</a:t>
            </a:r>
          </a:p>
          <a:p>
            <a:pPr lvl="0" algn="ctr">
              <a:defRPr/>
            </a:pPr>
            <a:endParaRPr lang="en-US" sz="800" b="1" kern="0" dirty="0">
              <a:latin typeface="Cambria" panose="02040503050406030204" pitchFamily="18" charset="0"/>
            </a:endParaRPr>
          </a:p>
          <a:p>
            <a:pPr lvl="0">
              <a:defRPr/>
            </a:pPr>
            <a:r>
              <a:rPr lang="en-US" sz="2400" b="1" kern="0" dirty="0">
                <a:latin typeface="Cambria" panose="02040503050406030204" pitchFamily="18" charset="0"/>
              </a:rPr>
              <a:t>		- Efficiently implementing </a:t>
            </a:r>
            <a:r>
              <a:rPr lang="en-US" sz="2400" b="1" kern="0" dirty="0">
                <a:solidFill>
                  <a:srgbClr val="0070C0"/>
                </a:solidFill>
                <a:latin typeface="Cambria" panose="02040503050406030204" pitchFamily="18" charset="0"/>
              </a:rPr>
              <a:t>complex operations</a:t>
            </a:r>
          </a:p>
          <a:p>
            <a:pPr lvl="0">
              <a:defRPr/>
            </a:pPr>
            <a:endParaRPr lang="en-US" sz="800" b="1" kern="0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lvl="0">
              <a:defRPr/>
            </a:pPr>
            <a:r>
              <a:rPr lang="en-US" sz="2400" b="1" kern="0" dirty="0">
                <a:latin typeface="Cambria" panose="02040503050406030204" pitchFamily="18" charset="0"/>
              </a:rPr>
              <a:t>		- Providing flexibility to support </a:t>
            </a:r>
            <a:r>
              <a:rPr lang="en-US" sz="2400" b="1" kern="0" dirty="0">
                <a:solidFill>
                  <a:srgbClr val="0070C0"/>
                </a:solidFill>
                <a:latin typeface="Cambria" panose="02040503050406030204" pitchFamily="18" charset="0"/>
              </a:rPr>
              <a:t>new operations</a:t>
            </a:r>
          </a:p>
          <a:p>
            <a:pPr lvl="1"/>
            <a:endParaRPr lang="en-US" sz="2400" b="1" dirty="0"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14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6E973-379F-0E47-9237-8E81F18B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Our Goal</a:t>
            </a:r>
            <a:br>
              <a:rPr lang="en-CA" sz="4400" dirty="0"/>
            </a:b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3BDE8-46CC-8D47-991F-4D7596312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9" y="769623"/>
            <a:ext cx="8987622" cy="5763699"/>
          </a:xfrm>
        </p:spPr>
        <p:txBody>
          <a:bodyPr/>
          <a:lstStyle/>
          <a:p>
            <a:pPr lvl="1"/>
            <a:endParaRPr lang="en-US" sz="800" dirty="0"/>
          </a:p>
          <a:p>
            <a:pPr marL="0" indent="0">
              <a:buNone/>
            </a:pP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Goal: </a:t>
            </a:r>
            <a:r>
              <a:rPr lang="en-US" sz="3200" dirty="0"/>
              <a:t>Design a PuM framework that 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Efficiently</a:t>
            </a:r>
            <a:r>
              <a:rPr lang="en-US" sz="2800" dirty="0"/>
              <a:t> implements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complex</a:t>
            </a:r>
            <a:r>
              <a:rPr lang="en-US" sz="2800" dirty="0"/>
              <a:t> operations</a:t>
            </a:r>
          </a:p>
          <a:p>
            <a:pPr lvl="1"/>
            <a:endParaRPr lang="en-US" sz="800" dirty="0"/>
          </a:p>
          <a:p>
            <a:pPr lvl="1"/>
            <a:r>
              <a:rPr lang="en-US" sz="2800" dirty="0"/>
              <a:t>Provides the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flexibility</a:t>
            </a:r>
            <a:r>
              <a:rPr lang="en-US" sz="2800" dirty="0"/>
              <a:t> to support new desired operations</a:t>
            </a:r>
          </a:p>
          <a:p>
            <a:pPr lvl="1"/>
            <a:endParaRPr lang="en-US" sz="800" dirty="0"/>
          </a:p>
          <a:p>
            <a:pPr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Minimally</a:t>
            </a:r>
            <a:r>
              <a:rPr lang="en-US" sz="2800" dirty="0"/>
              <a:t> changes the DRAM architecture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E33E8851-BF95-6842-9DAC-3E18705E07DB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44487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B878582D-9E11-BA48-8581-13F183335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757"/>
            <a:ext cx="8987622" cy="740193"/>
          </a:xfrm>
        </p:spPr>
        <p:txBody>
          <a:bodyPr/>
          <a:lstStyle/>
          <a:p>
            <a:r>
              <a:rPr lang="en-US" sz="4800" dirty="0">
                <a:latin typeface="Cambria" panose="02040503050406030204" pitchFamily="18" charset="0"/>
              </a:rPr>
              <a:t>Outline 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3A70CC1-9344-C047-8F4A-57EFAB23AFE5}"/>
              </a:ext>
            </a:extLst>
          </p:cNvPr>
          <p:cNvGrpSpPr/>
          <p:nvPr/>
        </p:nvGrpSpPr>
        <p:grpSpPr>
          <a:xfrm>
            <a:off x="381000" y="679263"/>
            <a:ext cx="8382000" cy="5709254"/>
            <a:chOff x="381000" y="622115"/>
            <a:chExt cx="8382000" cy="5709254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78BCF1F-F7F7-5D46-9A32-35CEFBD450EE}"/>
                </a:ext>
              </a:extLst>
            </p:cNvPr>
            <p:cNvSpPr/>
            <p:nvPr/>
          </p:nvSpPr>
          <p:spPr>
            <a:xfrm>
              <a:off x="381000" y="3378901"/>
              <a:ext cx="8382000" cy="4638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14400" lvl="1" indent="-457200" defTabSz="914400">
                <a:buFont typeface="Arial" panose="020B0604020202020204" pitchFamily="34" charset="0"/>
                <a:buChar char="•"/>
                <a:defRPr/>
              </a:pPr>
              <a:r>
                <a:rPr kumimoji="0" lang="en-US" sz="28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SIMDRAM Framework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0F6D10F-6B34-914C-8294-2317129DFC50}"/>
                </a:ext>
              </a:extLst>
            </p:cNvPr>
            <p:cNvSpPr/>
            <p:nvPr/>
          </p:nvSpPr>
          <p:spPr>
            <a:xfrm>
              <a:off x="381000" y="2924462"/>
              <a:ext cx="8382000" cy="4638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14400" lvl="1" indent="-457200" defTabSz="914400">
                <a:buFont typeface="Arial" panose="020B0604020202020204" pitchFamily="34" charset="0"/>
                <a:buChar char="•"/>
                <a:defRPr/>
              </a:pPr>
              <a:r>
                <a:rPr kumimoji="0" lang="en-US" sz="28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Processing-using-DRAM Substrate </a:t>
              </a: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D73F05F6-B921-EB43-A9E2-9BCBD3D589A7}"/>
                </a:ext>
              </a:extLst>
            </p:cNvPr>
            <p:cNvGrpSpPr/>
            <p:nvPr/>
          </p:nvGrpSpPr>
          <p:grpSpPr>
            <a:xfrm>
              <a:off x="381000" y="622115"/>
              <a:ext cx="8382000" cy="5709254"/>
              <a:chOff x="381000" y="712268"/>
              <a:chExt cx="8382000" cy="5709254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FC40C174-B2A5-F243-BDC3-557A65F97009}"/>
                  </a:ext>
                </a:extLst>
              </p:cNvPr>
              <p:cNvGrpSpPr/>
              <p:nvPr/>
            </p:nvGrpSpPr>
            <p:grpSpPr>
              <a:xfrm>
                <a:off x="381000" y="712268"/>
                <a:ext cx="8382000" cy="4879721"/>
                <a:chOff x="381000" y="1090026"/>
                <a:chExt cx="8382000" cy="4879721"/>
              </a:xfrm>
            </p:grpSpPr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816AABAF-0A38-574F-9E72-8A3DF01A3338}"/>
                    </a:ext>
                  </a:extLst>
                </p:cNvPr>
                <p:cNvSpPr/>
                <p:nvPr/>
              </p:nvSpPr>
              <p:spPr>
                <a:xfrm>
                  <a:off x="381000" y="1090026"/>
                  <a:ext cx="8382000" cy="73152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1. Processing-using-DRAM</a:t>
                  </a:r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924F8830-AE8B-F947-8EA7-B9D2B48DA804}"/>
                    </a:ext>
                  </a:extLst>
                </p:cNvPr>
                <p:cNvSpPr/>
                <p:nvPr/>
              </p:nvSpPr>
              <p:spPr>
                <a:xfrm>
                  <a:off x="381000" y="1918072"/>
                  <a:ext cx="8382000" cy="73152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2. Background</a:t>
                  </a:r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729D88EB-6730-3445-9C00-70DB2D6D6CD3}"/>
                    </a:ext>
                  </a:extLst>
                </p:cNvPr>
                <p:cNvSpPr/>
                <p:nvPr/>
              </p:nvSpPr>
              <p:spPr>
                <a:xfrm>
                  <a:off x="381000" y="4408694"/>
                  <a:ext cx="8382000" cy="73152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4. </a:t>
                  </a: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System Integration </a:t>
                  </a:r>
                  <a:endPara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24FDE7BD-10D7-F043-BFBE-DBC84BE51BE6}"/>
                    </a:ext>
                  </a:extLst>
                </p:cNvPr>
                <p:cNvSpPr/>
                <p:nvPr/>
              </p:nvSpPr>
              <p:spPr>
                <a:xfrm>
                  <a:off x="381000" y="2746118"/>
                  <a:ext cx="8382000" cy="651936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3. </a:t>
                  </a: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SIMDRAM</a:t>
                  </a:r>
                  <a:endPara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29315219-354B-EE4C-A25E-96B02B52D650}"/>
                    </a:ext>
                  </a:extLst>
                </p:cNvPr>
                <p:cNvSpPr/>
                <p:nvPr/>
              </p:nvSpPr>
              <p:spPr>
                <a:xfrm>
                  <a:off x="381000" y="5238227"/>
                  <a:ext cx="8382000" cy="731520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5. </a:t>
                  </a: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Evaluation</a:t>
                  </a:r>
                  <a:endPara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912647D-A309-5942-A2D6-B224B21797B7}"/>
                  </a:ext>
                </a:extLst>
              </p:cNvPr>
              <p:cNvSpPr/>
              <p:nvPr/>
            </p:nvSpPr>
            <p:spPr>
              <a:xfrm>
                <a:off x="381000" y="5690002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4000" b="1" dirty="0">
                    <a:solidFill>
                      <a:prstClr val="white"/>
                    </a:solidFill>
                    <a:latin typeface="Cambria" panose="02040503050406030204" pitchFamily="18" charset="0"/>
                  </a:rPr>
                  <a:t>6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Conclusion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36287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6E973-379F-0E47-9237-8E81F18B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Key Idea </a:t>
            </a:r>
            <a:br>
              <a:rPr lang="en-CA" sz="4400" dirty="0"/>
            </a:b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3BDE8-46CC-8D47-991F-4D7596312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9" y="769623"/>
            <a:ext cx="8987622" cy="5763699"/>
          </a:xfrm>
        </p:spPr>
        <p:txBody>
          <a:bodyPr/>
          <a:lstStyle/>
          <a:p>
            <a:pPr lvl="1"/>
            <a:endParaRPr lang="en-US" sz="800" dirty="0"/>
          </a:p>
          <a:p>
            <a:pPr lvl="1"/>
            <a:endParaRPr lang="en-US" sz="800" dirty="0"/>
          </a:p>
          <a:p>
            <a:pPr marL="457200" lvl="1" indent="0">
              <a:buNone/>
            </a:pPr>
            <a:endParaRPr lang="en-US" sz="800" dirty="0"/>
          </a:p>
          <a:p>
            <a:pPr lvl="1"/>
            <a:endParaRPr lang="en-US" sz="800" dirty="0"/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SIMDRAM: </a:t>
            </a:r>
            <a:r>
              <a:rPr lang="en-US" dirty="0"/>
              <a:t>An end-to-end processing-using-DRAM framework that provides the </a:t>
            </a:r>
            <a:r>
              <a:rPr lang="en-US" dirty="0">
                <a:solidFill>
                  <a:schemeClr val="accent2"/>
                </a:solidFill>
              </a:rPr>
              <a:t>programming interface</a:t>
            </a:r>
            <a:r>
              <a:rPr lang="en-US" dirty="0"/>
              <a:t>, the </a:t>
            </a:r>
            <a:r>
              <a:rPr lang="en-US" dirty="0">
                <a:solidFill>
                  <a:schemeClr val="accent2"/>
                </a:solidFill>
              </a:rPr>
              <a:t>ISA</a:t>
            </a:r>
            <a:r>
              <a:rPr lang="en-US" dirty="0"/>
              <a:t>, and the </a:t>
            </a:r>
            <a:r>
              <a:rPr lang="en-US" dirty="0">
                <a:solidFill>
                  <a:schemeClr val="accent2"/>
                </a:solidFill>
              </a:rPr>
              <a:t>hardware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support</a:t>
            </a:r>
            <a:r>
              <a:rPr lang="en-US" dirty="0"/>
              <a:t> for:</a:t>
            </a:r>
          </a:p>
          <a:p>
            <a:endParaRPr lang="en-US" sz="2400" dirty="0"/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Efficiently</a:t>
            </a:r>
            <a:r>
              <a:rPr lang="en-US" dirty="0"/>
              <a:t> computing </a:t>
            </a:r>
            <a:r>
              <a:rPr lang="en-US" b="1" dirty="0">
                <a:solidFill>
                  <a:srgbClr val="C00000"/>
                </a:solidFill>
              </a:rPr>
              <a:t>complex</a:t>
            </a:r>
            <a:r>
              <a:rPr lang="en-US" dirty="0"/>
              <a:t> operations in DRAM</a:t>
            </a:r>
          </a:p>
          <a:p>
            <a:pPr lvl="1"/>
            <a:endParaRPr lang="en-US" sz="800" dirty="0"/>
          </a:p>
          <a:p>
            <a:pPr lvl="1"/>
            <a:r>
              <a:rPr lang="en-US" dirty="0"/>
              <a:t>Providing the ability to implement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arbitrary</a:t>
            </a:r>
            <a:r>
              <a:rPr lang="en-US" dirty="0"/>
              <a:t> operations as required</a:t>
            </a:r>
          </a:p>
          <a:p>
            <a:pPr lvl="1"/>
            <a:endParaRPr lang="en-US" sz="800" dirty="0"/>
          </a:p>
          <a:p>
            <a:pPr lvl="1"/>
            <a:r>
              <a:rPr lang="en-US" dirty="0"/>
              <a:t>Using an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in-DRAM massively-parallel SIMD substrate</a:t>
            </a:r>
            <a:r>
              <a:rPr lang="en-US" dirty="0"/>
              <a:t> that requires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minimal</a:t>
            </a:r>
            <a:r>
              <a:rPr lang="en-US" dirty="0"/>
              <a:t> changes to DRAM architecture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E33E8851-BF95-6842-9DAC-3E18705E07DB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93264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>
            <a:extLst>
              <a:ext uri="{FF2B5EF4-FFF2-40B4-BE49-F238E27FC236}">
                <a16:creationId xmlns:a16="http://schemas.microsoft.com/office/drawing/2014/main" id="{28F76F1F-E14C-4740-981F-05320754B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757"/>
            <a:ext cx="8987622" cy="740193"/>
          </a:xfrm>
        </p:spPr>
        <p:txBody>
          <a:bodyPr/>
          <a:lstStyle/>
          <a:p>
            <a:r>
              <a:rPr lang="en-US" sz="4800" dirty="0">
                <a:latin typeface="Cambria" panose="02040503050406030204" pitchFamily="18" charset="0"/>
              </a:rPr>
              <a:t>Outline 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29F0199-3D54-2945-8AA8-8CB8FC9EFECD}"/>
              </a:ext>
            </a:extLst>
          </p:cNvPr>
          <p:cNvGrpSpPr/>
          <p:nvPr/>
        </p:nvGrpSpPr>
        <p:grpSpPr>
          <a:xfrm>
            <a:off x="381000" y="679263"/>
            <a:ext cx="8382000" cy="5709254"/>
            <a:chOff x="381000" y="712268"/>
            <a:chExt cx="8382000" cy="5709254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2FAF6D5C-9DB7-EF4E-A50C-E13369BAEA54}"/>
                </a:ext>
              </a:extLst>
            </p:cNvPr>
            <p:cNvGrpSpPr/>
            <p:nvPr/>
          </p:nvGrpSpPr>
          <p:grpSpPr>
            <a:xfrm>
              <a:off x="381000" y="712268"/>
              <a:ext cx="8382000" cy="4879721"/>
              <a:chOff x="381000" y="1090026"/>
              <a:chExt cx="8382000" cy="4879721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4EA3467-5283-3241-A632-A8FCF061E564}"/>
                  </a:ext>
                </a:extLst>
              </p:cNvPr>
              <p:cNvSpPr/>
              <p:nvPr/>
            </p:nvSpPr>
            <p:spPr>
              <a:xfrm>
                <a:off x="381000" y="1090026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1. Processing-using-DRAM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725DA4DD-0157-3F41-93A2-26095494FA78}"/>
                  </a:ext>
                </a:extLst>
              </p:cNvPr>
              <p:cNvSpPr/>
              <p:nvPr/>
            </p:nvSpPr>
            <p:spPr>
              <a:xfrm>
                <a:off x="381000" y="1918072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2. Background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04FE0EFB-B15C-4E4F-81B3-5C293D3CA7B7}"/>
                  </a:ext>
                </a:extLst>
              </p:cNvPr>
              <p:cNvSpPr/>
              <p:nvPr/>
            </p:nvSpPr>
            <p:spPr>
              <a:xfrm>
                <a:off x="381000" y="4408694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4.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System Integration 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07D8B491-D118-ED4D-A3C9-E08587F01A13}"/>
                  </a:ext>
                </a:extLst>
              </p:cNvPr>
              <p:cNvSpPr/>
              <p:nvPr/>
            </p:nvSpPr>
            <p:spPr>
              <a:xfrm>
                <a:off x="381000" y="2746118"/>
                <a:ext cx="8382000" cy="651936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3.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SIMDRAM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937B17D4-37DA-FD4C-B3BA-C4B6B9B0D050}"/>
                  </a:ext>
                </a:extLst>
              </p:cNvPr>
              <p:cNvSpPr/>
              <p:nvPr/>
            </p:nvSpPr>
            <p:spPr>
              <a:xfrm>
                <a:off x="381000" y="5238227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5.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Evaluation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6A6BB68-AC8F-6949-BA41-7AF359AC9BB4}"/>
                </a:ext>
              </a:extLst>
            </p:cNvPr>
            <p:cNvSpPr/>
            <p:nvPr/>
          </p:nvSpPr>
          <p:spPr>
            <a:xfrm>
              <a:off x="381000" y="5690002"/>
              <a:ext cx="8382000" cy="73152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000" b="1" dirty="0">
                  <a:solidFill>
                    <a:prstClr val="white"/>
                  </a:solidFill>
                  <a:latin typeface="Cambria" panose="02040503050406030204" pitchFamily="18" charset="0"/>
                </a:rPr>
                <a:t>6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. 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rPr>
                <a:t>Conclusion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B8CE6-C095-904F-AEAB-3E0BDD76144F}"/>
              </a:ext>
            </a:extLst>
          </p:cNvPr>
          <p:cNvSpPr/>
          <p:nvPr/>
        </p:nvSpPr>
        <p:spPr>
          <a:xfrm>
            <a:off x="381000" y="3436049"/>
            <a:ext cx="8382000" cy="4638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SIMDRAM Framework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A4EA38-A07E-1F41-B5CB-A026A1A25CCE}"/>
              </a:ext>
            </a:extLst>
          </p:cNvPr>
          <p:cNvSpPr/>
          <p:nvPr/>
        </p:nvSpPr>
        <p:spPr>
          <a:xfrm>
            <a:off x="381000" y="2981610"/>
            <a:ext cx="8382000" cy="4638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Processing-using-DRAM Substrate </a:t>
            </a:r>
          </a:p>
        </p:txBody>
      </p:sp>
    </p:spTree>
    <p:extLst>
      <p:ext uri="{BB962C8B-B14F-4D97-AF65-F5344CB8AC3E}">
        <p14:creationId xmlns:p14="http://schemas.microsoft.com/office/powerpoint/2010/main" val="3001204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6E973-379F-0E47-9237-8E81F18B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SIMDRAM: </a:t>
            </a:r>
            <a:r>
              <a:rPr lang="en-CA" sz="4400" dirty="0" err="1"/>
              <a:t>PuM</a:t>
            </a:r>
            <a:r>
              <a:rPr lang="en-CA" sz="4400" dirty="0"/>
              <a:t> Substrate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3BDE8-46CC-8D47-991F-4D7596312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9" y="790908"/>
            <a:ext cx="8987622" cy="5463885"/>
          </a:xfrm>
        </p:spPr>
        <p:txBody>
          <a:bodyPr/>
          <a:lstStyle/>
          <a:p>
            <a:r>
              <a:rPr lang="en-CA" dirty="0"/>
              <a:t>SIMDRAM framework is built around a DRAM substrate that enables two techniques: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08905E8-42CC-F349-A45A-B5006174B525}"/>
              </a:ext>
            </a:extLst>
          </p:cNvPr>
          <p:cNvSpPr/>
          <p:nvPr/>
        </p:nvSpPr>
        <p:spPr>
          <a:xfrm>
            <a:off x="670527" y="1756024"/>
            <a:ext cx="29020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(1) Vertical data layout</a:t>
            </a: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9085F27E-EFC7-2E43-8D41-8AD8EA776005}"/>
              </a:ext>
            </a:extLst>
          </p:cNvPr>
          <p:cNvGrpSpPr/>
          <p:nvPr/>
        </p:nvGrpSpPr>
        <p:grpSpPr>
          <a:xfrm>
            <a:off x="861221" y="2190239"/>
            <a:ext cx="3125947" cy="2586303"/>
            <a:chOff x="465576" y="2389889"/>
            <a:chExt cx="3125947" cy="2586303"/>
          </a:xfrm>
        </p:grpSpPr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8DEE3538-05A0-094A-9D32-2AC042A93D4F}"/>
                </a:ext>
              </a:extLst>
            </p:cNvPr>
            <p:cNvCxnSpPr>
              <a:cxnSpLocks/>
            </p:cNvCxnSpPr>
            <p:nvPr/>
          </p:nvCxnSpPr>
          <p:spPr>
            <a:xfrm>
              <a:off x="2808126" y="2931238"/>
              <a:ext cx="0" cy="1417320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85C9C47-61D9-514F-AC12-B892EEF349D8}"/>
                </a:ext>
              </a:extLst>
            </p:cNvPr>
            <p:cNvSpPr/>
            <p:nvPr/>
          </p:nvSpPr>
          <p:spPr>
            <a:xfrm rot="5400000" flipH="1" flipV="1">
              <a:off x="2210291" y="3518386"/>
              <a:ext cx="119152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000" i="1" dirty="0">
                  <a:latin typeface="Cambria" panose="02040503050406030204" pitchFamily="18" charset="0"/>
                  <a:cs typeface="Arial" panose="020B0604020202020204" pitchFamily="34" charset="0"/>
                </a:rPr>
                <a:t>4-bit element size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40872D0E-4A7A-E44A-ACDD-E2296BE5AC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08126" y="4155473"/>
              <a:ext cx="0" cy="8496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8CB4F47B-8722-8441-8BC6-2BF4EC5194D9}"/>
                </a:ext>
              </a:extLst>
            </p:cNvPr>
            <p:cNvSpPr/>
            <p:nvPr/>
          </p:nvSpPr>
          <p:spPr>
            <a:xfrm rot="5400000">
              <a:off x="1823007" y="3484442"/>
              <a:ext cx="1417320" cy="310896"/>
            </a:xfrm>
            <a:prstGeom prst="roundRect">
              <a:avLst/>
            </a:prstGeom>
            <a:solidFill>
              <a:srgbClr val="E5DBAD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sp>
          <p:nvSpPr>
            <p:cNvPr id="50" name="Rounded Rectangle 49">
              <a:extLst>
                <a:ext uri="{FF2B5EF4-FFF2-40B4-BE49-F238E27FC236}">
                  <a16:creationId xmlns:a16="http://schemas.microsoft.com/office/drawing/2014/main" id="{2C6F5D11-CFBC-E44A-8CE2-B71472CABC0F}"/>
                </a:ext>
              </a:extLst>
            </p:cNvPr>
            <p:cNvSpPr/>
            <p:nvPr/>
          </p:nvSpPr>
          <p:spPr>
            <a:xfrm rot="5400000">
              <a:off x="1420432" y="3484535"/>
              <a:ext cx="1413371" cy="306763"/>
            </a:xfrm>
            <a:prstGeom prst="roundRect">
              <a:avLst/>
            </a:prstGeom>
            <a:solidFill>
              <a:srgbClr val="7DB677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sp>
          <p:nvSpPr>
            <p:cNvPr id="51" name="Rounded Rectangle 50">
              <a:extLst>
                <a:ext uri="{FF2B5EF4-FFF2-40B4-BE49-F238E27FC236}">
                  <a16:creationId xmlns:a16="http://schemas.microsoft.com/office/drawing/2014/main" id="{39891797-4F05-6942-BA14-B6713F8D720A}"/>
                </a:ext>
              </a:extLst>
            </p:cNvPr>
            <p:cNvSpPr/>
            <p:nvPr/>
          </p:nvSpPr>
          <p:spPr>
            <a:xfrm rot="5400000">
              <a:off x="1016590" y="3484935"/>
              <a:ext cx="1395121" cy="306763"/>
            </a:xfrm>
            <a:prstGeom prst="roundRect">
              <a:avLst/>
            </a:prstGeom>
            <a:solidFill>
              <a:srgbClr val="86C2C4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B505D2B8-F58B-DA4B-BFA3-C3FE9909F07E}"/>
                </a:ext>
              </a:extLst>
            </p:cNvPr>
            <p:cNvSpPr/>
            <p:nvPr/>
          </p:nvSpPr>
          <p:spPr>
            <a:xfrm rot="5400000">
              <a:off x="619053" y="3475410"/>
              <a:ext cx="1395120" cy="306763"/>
            </a:xfrm>
            <a:prstGeom prst="roundRect">
              <a:avLst/>
            </a:prstGeom>
            <a:solidFill>
              <a:srgbClr val="9FBED9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1984AFC-DCD9-1344-A010-D311782B95BB}"/>
                </a:ext>
              </a:extLst>
            </p:cNvPr>
            <p:cNvGrpSpPr/>
            <p:nvPr/>
          </p:nvGrpSpPr>
          <p:grpSpPr>
            <a:xfrm>
              <a:off x="838412" y="2945325"/>
              <a:ext cx="1904672" cy="1400209"/>
              <a:chOff x="2273663" y="1360078"/>
              <a:chExt cx="1904672" cy="1400209"/>
            </a:xfrm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31666C08-233D-114A-A997-A2C3BD8786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66158" y="1360078"/>
                <a:ext cx="0" cy="139927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140EC77E-B16E-C349-9034-44E727CFEA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62682" y="1360078"/>
                <a:ext cx="0" cy="139927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173F59E2-DB55-0F4A-AD55-88730DEDDA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59205" y="1360078"/>
                <a:ext cx="0" cy="139927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5C0B2E30-6570-0642-A372-F5DE9B408D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5729" y="1360078"/>
                <a:ext cx="0" cy="139927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334F8C4A-B5AE-5F45-A189-A7F16550DC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6695" y="1524059"/>
                <a:ext cx="169164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B838DAC0-9BF5-5548-9694-A9419BB912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486554" y="1865822"/>
                <a:ext cx="1691640" cy="4026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4B0DE4FD-ED0D-2B4E-A582-D866C5A053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5229" y="2220601"/>
                <a:ext cx="169164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A12BE749-4E84-9848-A320-C7C7A80C04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6185" y="2569619"/>
                <a:ext cx="169164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8F6B029F-A1C8-1C42-A433-8D1587801EBA}"/>
                  </a:ext>
                </a:extLst>
              </p:cNvPr>
              <p:cNvGrpSpPr/>
              <p:nvPr/>
            </p:nvGrpSpPr>
            <p:grpSpPr>
              <a:xfrm>
                <a:off x="2637580" y="1414194"/>
                <a:ext cx="1440494" cy="1272246"/>
                <a:chOff x="2612180" y="1388794"/>
                <a:chExt cx="1440494" cy="1272246"/>
              </a:xfrm>
            </p:grpSpPr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69C48A3F-85AE-0842-B172-52AF6C1CD99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017121" y="1388794"/>
                  <a:ext cx="228600" cy="227929"/>
                </a:xfrm>
                <a:prstGeom prst="ellipse">
                  <a:avLst/>
                </a:prstGeom>
                <a:solidFill>
                  <a:srgbClr val="62B9BE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4B798CA8-1070-8746-BD84-46301B48B38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420598" y="1388794"/>
                  <a:ext cx="228600" cy="227929"/>
                </a:xfrm>
                <a:prstGeom prst="ellipse">
                  <a:avLst/>
                </a:prstGeom>
                <a:solidFill>
                  <a:srgbClr val="8AC58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E7E87A9E-5343-A246-858C-4783944500D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824074" y="1388794"/>
                  <a:ext cx="228600" cy="227929"/>
                </a:xfrm>
                <a:prstGeom prst="ellipse">
                  <a:avLst/>
                </a:prstGeom>
                <a:solidFill>
                  <a:srgbClr val="EDDC8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7" name="Oval 66">
                  <a:extLst>
                    <a:ext uri="{FF2B5EF4-FFF2-40B4-BE49-F238E27FC236}">
                      <a16:creationId xmlns:a16="http://schemas.microsoft.com/office/drawing/2014/main" id="{27491FF8-91AC-6F40-96DF-C68F2EAC77D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613646" y="1388794"/>
                  <a:ext cx="229273" cy="228600"/>
                </a:xfrm>
                <a:prstGeom prst="ellipse">
                  <a:avLst/>
                </a:prstGeom>
                <a:solidFill>
                  <a:srgbClr val="7DB0DE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76BBFE03-4716-E84F-A740-04DC4ECB9EE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016980" y="1734583"/>
                  <a:ext cx="228600" cy="227929"/>
                </a:xfrm>
                <a:prstGeom prst="ellipse">
                  <a:avLst/>
                </a:prstGeom>
                <a:solidFill>
                  <a:srgbClr val="68BBBE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" name="Oval 68">
                  <a:extLst>
                    <a:ext uri="{FF2B5EF4-FFF2-40B4-BE49-F238E27FC236}">
                      <a16:creationId xmlns:a16="http://schemas.microsoft.com/office/drawing/2014/main" id="{7B186617-48D2-D948-BF98-0FA74A5A6D3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420457" y="1734583"/>
                  <a:ext cx="228600" cy="227929"/>
                </a:xfrm>
                <a:prstGeom prst="ellipse">
                  <a:avLst/>
                </a:prstGeom>
                <a:solidFill>
                  <a:srgbClr val="99CC9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0" name="Oval 69">
                  <a:extLst>
                    <a:ext uri="{FF2B5EF4-FFF2-40B4-BE49-F238E27FC236}">
                      <a16:creationId xmlns:a16="http://schemas.microsoft.com/office/drawing/2014/main" id="{4685007E-6A80-8A4E-BBB2-56253D7576B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823933" y="1734583"/>
                  <a:ext cx="228600" cy="227929"/>
                </a:xfrm>
                <a:prstGeom prst="ellipse">
                  <a:avLst/>
                </a:prstGeom>
                <a:solidFill>
                  <a:srgbClr val="EEDD88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1" name="Oval 70">
                  <a:extLst>
                    <a:ext uri="{FF2B5EF4-FFF2-40B4-BE49-F238E27FC236}">
                      <a16:creationId xmlns:a16="http://schemas.microsoft.com/office/drawing/2014/main" id="{45EDAEC3-43A1-184C-988C-6BDCE805B60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613504" y="1734583"/>
                  <a:ext cx="228600" cy="227929"/>
                </a:xfrm>
                <a:prstGeom prst="ellipse">
                  <a:avLst/>
                </a:prstGeom>
                <a:solidFill>
                  <a:srgbClr val="8DBAE4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83AE7083-4710-2948-8FBC-DEB4B7EEEBD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015656" y="2084093"/>
                  <a:ext cx="228600" cy="227929"/>
                </a:xfrm>
                <a:prstGeom prst="ellipse">
                  <a:avLst/>
                </a:prstGeom>
                <a:solidFill>
                  <a:srgbClr val="7EC5C9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" name="Oval 72">
                  <a:extLst>
                    <a:ext uri="{FF2B5EF4-FFF2-40B4-BE49-F238E27FC236}">
                      <a16:creationId xmlns:a16="http://schemas.microsoft.com/office/drawing/2014/main" id="{634BFC26-D991-DF48-AFB4-F8A1737D50D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419133" y="2084093"/>
                  <a:ext cx="228600" cy="227929"/>
                </a:xfrm>
                <a:prstGeom prst="ellipse">
                  <a:avLst/>
                </a:prstGeom>
                <a:solidFill>
                  <a:srgbClr val="A4D29D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FB797A49-4F37-1B43-ABD6-51FB89BD3A2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822609" y="2084093"/>
                  <a:ext cx="228600" cy="227929"/>
                </a:xfrm>
                <a:prstGeom prst="ellipse">
                  <a:avLst/>
                </a:prstGeom>
                <a:solidFill>
                  <a:srgbClr val="F2E7A5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" name="Oval 74">
                  <a:extLst>
                    <a:ext uri="{FF2B5EF4-FFF2-40B4-BE49-F238E27FC236}">
                      <a16:creationId xmlns:a16="http://schemas.microsoft.com/office/drawing/2014/main" id="{A0CF9792-4094-3B45-92E8-C5B72C549D5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612180" y="2084093"/>
                  <a:ext cx="228600" cy="227929"/>
                </a:xfrm>
                <a:prstGeom prst="ellipse">
                  <a:avLst/>
                </a:prstGeom>
                <a:solidFill>
                  <a:srgbClr val="9EC6E6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F64B35DD-292A-A647-B1FD-156D335C5C1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016612" y="2433111"/>
                  <a:ext cx="228600" cy="227929"/>
                </a:xfrm>
                <a:prstGeom prst="ellipse">
                  <a:avLst/>
                </a:prstGeom>
                <a:solidFill>
                  <a:srgbClr val="8DCECE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E81F99BA-F3B0-0B4E-AEAC-4FB3820A668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420089" y="2433111"/>
                  <a:ext cx="228600" cy="227929"/>
                </a:xfrm>
                <a:prstGeom prst="ellipse">
                  <a:avLst/>
                </a:prstGeom>
                <a:solidFill>
                  <a:srgbClr val="B1DAAB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8" name="Oval 77">
                  <a:extLst>
                    <a:ext uri="{FF2B5EF4-FFF2-40B4-BE49-F238E27FC236}">
                      <a16:creationId xmlns:a16="http://schemas.microsoft.com/office/drawing/2014/main" id="{F8F26717-74BF-7344-9D65-75549AABA76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823565" y="2433111"/>
                  <a:ext cx="228600" cy="227929"/>
                </a:xfrm>
                <a:prstGeom prst="ellipse">
                  <a:avLst/>
                </a:prstGeom>
                <a:solidFill>
                  <a:srgbClr val="F7EDB8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58ACAAF1-12F0-AE4B-AB03-8C15C1255D6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613136" y="2433111"/>
                  <a:ext cx="228600" cy="227929"/>
                </a:xfrm>
                <a:prstGeom prst="ellipse">
                  <a:avLst/>
                </a:prstGeom>
                <a:solidFill>
                  <a:srgbClr val="AECEEA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rgbClr val="EDDC82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63" name="Rounded Rectangle 62">
                <a:extLst>
                  <a:ext uri="{FF2B5EF4-FFF2-40B4-BE49-F238E27FC236}">
                    <a16:creationId xmlns:a16="http://schemas.microsoft.com/office/drawing/2014/main" id="{3249002E-FEA7-F945-82C1-C72BC5E38C59}"/>
                  </a:ext>
                </a:extLst>
              </p:cNvPr>
              <p:cNvSpPr/>
              <p:nvPr/>
            </p:nvSpPr>
            <p:spPr>
              <a:xfrm rot="5400000" flipH="1" flipV="1">
                <a:off x="1689662" y="1949169"/>
                <a:ext cx="1395119" cy="227118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extLst>
                  <a:ext uri="{C807C97D-BFC1-408E-A445-0C87EB9F89A2}">
                    <ask:lineSketchStyleProps xmlns:ask="http://schemas.microsoft.com/office/drawing/2018/sketchyshapes"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i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Row  Decoder</a:t>
                </a:r>
              </a:p>
            </p:txBody>
          </p:sp>
        </p:grp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ECFDA4A4-A5FB-D443-B14A-83725EA2169C}"/>
                </a:ext>
              </a:extLst>
            </p:cNvPr>
            <p:cNvSpPr/>
            <p:nvPr/>
          </p:nvSpPr>
          <p:spPr>
            <a:xfrm>
              <a:off x="465576" y="2389889"/>
              <a:ext cx="301974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mbria" panose="02040503050406030204" pitchFamily="18" charset="0"/>
                  <a:cs typeface="Arial" panose="020B0604020202020204" pitchFamily="34" charset="0"/>
                </a:rPr>
                <a:t>most significant bit (MSB)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DC2D5FDB-77A7-2C49-9045-475B975C902C}"/>
                </a:ext>
              </a:extLst>
            </p:cNvPr>
            <p:cNvSpPr/>
            <p:nvPr/>
          </p:nvSpPr>
          <p:spPr>
            <a:xfrm>
              <a:off x="571780" y="4606860"/>
              <a:ext cx="301974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mbria" panose="02040503050406030204" pitchFamily="18" charset="0"/>
                  <a:cs typeface="Arial" panose="020B0604020202020204" pitchFamily="34" charset="0"/>
                </a:rPr>
                <a:t>least significant bit (LSB)</a:t>
              </a:r>
            </a:p>
          </p:txBody>
        </p:sp>
        <p:cxnSp>
          <p:nvCxnSpPr>
            <p:cNvPr id="82" name="Curved Connector 81">
              <a:extLst>
                <a:ext uri="{FF2B5EF4-FFF2-40B4-BE49-F238E27FC236}">
                  <a16:creationId xmlns:a16="http://schemas.microsoft.com/office/drawing/2014/main" id="{FB0562C0-87A3-3446-B0F6-6889A62C166F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216212" y="2755923"/>
              <a:ext cx="263300" cy="169617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urved Connector 82">
              <a:extLst>
                <a:ext uri="{FF2B5EF4-FFF2-40B4-BE49-F238E27FC236}">
                  <a16:creationId xmlns:a16="http://schemas.microsoft.com/office/drawing/2014/main" id="{C1548052-EC1D-6A40-9820-BE5AFDCDC10E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2143672" y="4366797"/>
              <a:ext cx="373965" cy="215007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A13175D2-0967-DA47-8432-0061046AA5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08126" y="3045735"/>
              <a:ext cx="0" cy="8496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B0ED1467-6AF3-2A48-B248-9DC61E503E2F}"/>
              </a:ext>
            </a:extLst>
          </p:cNvPr>
          <p:cNvCxnSpPr>
            <a:cxnSpLocks/>
          </p:cNvCxnSpPr>
          <p:nvPr/>
        </p:nvCxnSpPr>
        <p:spPr>
          <a:xfrm>
            <a:off x="4389470" y="1701890"/>
            <a:ext cx="0" cy="455290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D8217C0-069C-234D-99D3-BB6E688D12C1}"/>
              </a:ext>
            </a:extLst>
          </p:cNvPr>
          <p:cNvGrpSpPr/>
          <p:nvPr/>
        </p:nvGrpSpPr>
        <p:grpSpPr>
          <a:xfrm>
            <a:off x="5657622" y="2621117"/>
            <a:ext cx="2408618" cy="1580939"/>
            <a:chOff x="5132496" y="2349165"/>
            <a:chExt cx="3291001" cy="2191573"/>
          </a:xfrm>
        </p:grpSpPr>
        <p:sp>
          <p:nvSpPr>
            <p:cNvPr id="91" name="Rounded Rectangle 90">
              <a:extLst>
                <a:ext uri="{FF2B5EF4-FFF2-40B4-BE49-F238E27FC236}">
                  <a16:creationId xmlns:a16="http://schemas.microsoft.com/office/drawing/2014/main" id="{2F8B2480-4393-394C-8958-EF09D439B1CB}"/>
                </a:ext>
              </a:extLst>
            </p:cNvPr>
            <p:cNvSpPr/>
            <p:nvPr/>
          </p:nvSpPr>
          <p:spPr>
            <a:xfrm>
              <a:off x="5132496" y="2349165"/>
              <a:ext cx="3291001" cy="219157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t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F4BCCB2E-1A19-7642-B16B-3AFB13E12052}"/>
                </a:ext>
              </a:extLst>
            </p:cNvPr>
            <p:cNvGrpSpPr/>
            <p:nvPr/>
          </p:nvGrpSpPr>
          <p:grpSpPr>
            <a:xfrm>
              <a:off x="5226937" y="2702786"/>
              <a:ext cx="3101189" cy="1390153"/>
              <a:chOff x="2374448" y="4500155"/>
              <a:chExt cx="1728339" cy="774753"/>
            </a:xfrm>
          </p:grpSpPr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BEE791C5-435D-FA40-A2CB-C0BD55392076}"/>
                  </a:ext>
                </a:extLst>
              </p:cNvPr>
              <p:cNvGrpSpPr/>
              <p:nvPr/>
            </p:nvGrpSpPr>
            <p:grpSpPr>
              <a:xfrm>
                <a:off x="3493108" y="4877423"/>
                <a:ext cx="360464" cy="69048"/>
                <a:chOff x="4793112" y="4167661"/>
                <a:chExt cx="360464" cy="69048"/>
              </a:xfrm>
            </p:grpSpPr>
            <p:cxnSp>
              <p:nvCxnSpPr>
                <p:cNvPr id="108" name="Straight Connector 107">
                  <a:extLst>
                    <a:ext uri="{FF2B5EF4-FFF2-40B4-BE49-F238E27FC236}">
                      <a16:creationId xmlns:a16="http://schemas.microsoft.com/office/drawing/2014/main" id="{256CB30A-B175-3F41-A159-7C6B2D02425F}"/>
                    </a:ext>
                  </a:extLst>
                </p:cNvPr>
                <p:cNvCxnSpPr/>
                <p:nvPr/>
              </p:nvCxnSpPr>
              <p:spPr>
                <a:xfrm flipH="1">
                  <a:off x="4793112" y="4202185"/>
                  <a:ext cx="345242" cy="0"/>
                </a:xfrm>
                <a:prstGeom prst="lin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" name="Flowchart: Connector 11">
                  <a:extLst>
                    <a:ext uri="{FF2B5EF4-FFF2-40B4-BE49-F238E27FC236}">
                      <a16:creationId xmlns:a16="http://schemas.microsoft.com/office/drawing/2014/main" id="{25FAC7E5-A244-5B44-A3A1-D3EAB8E070DE}"/>
                    </a:ext>
                  </a:extLst>
                </p:cNvPr>
                <p:cNvSpPr/>
                <p:nvPr/>
              </p:nvSpPr>
              <p:spPr>
                <a:xfrm>
                  <a:off x="5084528" y="4167661"/>
                  <a:ext cx="69048" cy="69048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65A3DF85-9482-E344-A376-611852AD15D1}"/>
                  </a:ext>
                </a:extLst>
              </p:cNvPr>
              <p:cNvGrpSpPr/>
              <p:nvPr/>
            </p:nvGrpSpPr>
            <p:grpSpPr>
              <a:xfrm>
                <a:off x="2407175" y="4532111"/>
                <a:ext cx="640784" cy="188681"/>
                <a:chOff x="3566331" y="3827728"/>
                <a:chExt cx="640784" cy="188681"/>
              </a:xfrm>
            </p:grpSpPr>
            <p:cxnSp>
              <p:nvCxnSpPr>
                <p:cNvPr id="105" name="Straight Connector 104">
                  <a:extLst>
                    <a:ext uri="{FF2B5EF4-FFF2-40B4-BE49-F238E27FC236}">
                      <a16:creationId xmlns:a16="http://schemas.microsoft.com/office/drawing/2014/main" id="{9A5E572D-0D85-AE46-8F5C-74537BAD004E}"/>
                    </a:ext>
                  </a:extLst>
                </p:cNvPr>
                <p:cNvCxnSpPr/>
                <p:nvPr/>
              </p:nvCxnSpPr>
              <p:spPr>
                <a:xfrm flipH="1">
                  <a:off x="3861872" y="3935947"/>
                  <a:ext cx="345243" cy="0"/>
                </a:xfrm>
                <a:prstGeom prst="line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sp>
              <p:nvSpPr>
                <p:cNvPr id="106" name="Flowchart: Connector 8">
                  <a:extLst>
                    <a:ext uri="{FF2B5EF4-FFF2-40B4-BE49-F238E27FC236}">
                      <a16:creationId xmlns:a16="http://schemas.microsoft.com/office/drawing/2014/main" id="{D5748731-2FFF-1948-B38B-EA2203B7681D}"/>
                    </a:ext>
                  </a:extLst>
                </p:cNvPr>
                <p:cNvSpPr/>
                <p:nvPr/>
              </p:nvSpPr>
              <p:spPr>
                <a:xfrm>
                  <a:off x="3792823" y="3901423"/>
                  <a:ext cx="69049" cy="69048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107" name="Rectangle 106">
                  <a:extLst>
                    <a:ext uri="{FF2B5EF4-FFF2-40B4-BE49-F238E27FC236}">
                      <a16:creationId xmlns:a16="http://schemas.microsoft.com/office/drawing/2014/main" id="{0E9BD3F8-A763-4D41-88FA-BD199D9D18A3}"/>
                    </a:ext>
                  </a:extLst>
                </p:cNvPr>
                <p:cNvSpPr/>
                <p:nvPr/>
              </p:nvSpPr>
              <p:spPr>
                <a:xfrm>
                  <a:off x="3566331" y="3827728"/>
                  <a:ext cx="177067" cy="18868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A</a:t>
                  </a:r>
                </a:p>
              </p:txBody>
            </p:sp>
          </p:grp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4E9685E2-A40C-7D47-9CA2-69EAAAC3CA34}"/>
                  </a:ext>
                </a:extLst>
              </p:cNvPr>
              <p:cNvGrpSpPr/>
              <p:nvPr/>
            </p:nvGrpSpPr>
            <p:grpSpPr>
              <a:xfrm>
                <a:off x="2396948" y="4808615"/>
                <a:ext cx="651011" cy="188681"/>
                <a:chOff x="3556104" y="4200874"/>
                <a:chExt cx="651011" cy="188681"/>
              </a:xfrm>
            </p:grpSpPr>
            <p:cxnSp>
              <p:nvCxnSpPr>
                <p:cNvPr id="102" name="Straight Connector 101">
                  <a:extLst>
                    <a:ext uri="{FF2B5EF4-FFF2-40B4-BE49-F238E27FC236}">
                      <a16:creationId xmlns:a16="http://schemas.microsoft.com/office/drawing/2014/main" id="{E7E9EB84-D0C5-8946-BA38-F5B928D77408}"/>
                    </a:ext>
                  </a:extLst>
                </p:cNvPr>
                <p:cNvCxnSpPr/>
                <p:nvPr/>
              </p:nvCxnSpPr>
              <p:spPr>
                <a:xfrm flipH="1">
                  <a:off x="3861872" y="4304206"/>
                  <a:ext cx="345243" cy="0"/>
                </a:xfrm>
                <a:prstGeom prst="line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sp>
              <p:nvSpPr>
                <p:cNvPr id="103" name="Flowchart: Connector 9">
                  <a:extLst>
                    <a:ext uri="{FF2B5EF4-FFF2-40B4-BE49-F238E27FC236}">
                      <a16:creationId xmlns:a16="http://schemas.microsoft.com/office/drawing/2014/main" id="{DBB05C82-B171-1F4E-8B1B-0344E0C85FE1}"/>
                    </a:ext>
                  </a:extLst>
                </p:cNvPr>
                <p:cNvSpPr/>
                <p:nvPr/>
              </p:nvSpPr>
              <p:spPr>
                <a:xfrm>
                  <a:off x="3800251" y="4269682"/>
                  <a:ext cx="69049" cy="69048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225F5B4E-F1CD-CC45-B42D-133A8808817D}"/>
                    </a:ext>
                  </a:extLst>
                </p:cNvPr>
                <p:cNvSpPr/>
                <p:nvPr/>
              </p:nvSpPr>
              <p:spPr>
                <a:xfrm>
                  <a:off x="3556104" y="4200874"/>
                  <a:ext cx="177067" cy="18868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B</a:t>
                  </a:r>
                </a:p>
              </p:txBody>
            </p:sp>
          </p:grp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8FC226C0-6844-C74A-9FD6-83BBFDDA7483}"/>
                  </a:ext>
                </a:extLst>
              </p:cNvPr>
              <p:cNvSpPr/>
              <p:nvPr/>
            </p:nvSpPr>
            <p:spPr>
              <a:xfrm>
                <a:off x="3818407" y="4780569"/>
                <a:ext cx="284380" cy="188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C</a:t>
                </a:r>
                <a:r>
                  <a:rPr kumimoji="0" lang="en-US" sz="16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out</a:t>
                </a:r>
                <a:endParaRPr kumimoji="0" lang="en-US" sz="16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A5D0E016-9520-6E4A-8F2B-339052BEB2A4}"/>
                  </a:ext>
                </a:extLst>
              </p:cNvPr>
              <p:cNvGrpSpPr/>
              <p:nvPr/>
            </p:nvGrpSpPr>
            <p:grpSpPr>
              <a:xfrm>
                <a:off x="2374448" y="5084569"/>
                <a:ext cx="649439" cy="188681"/>
                <a:chOff x="3541773" y="4616424"/>
                <a:chExt cx="649439" cy="188681"/>
              </a:xfrm>
            </p:grpSpPr>
            <p:sp>
              <p:nvSpPr>
                <p:cNvPr id="99" name="Flowchart: Connector 9">
                  <a:extLst>
                    <a:ext uri="{FF2B5EF4-FFF2-40B4-BE49-F238E27FC236}">
                      <a16:creationId xmlns:a16="http://schemas.microsoft.com/office/drawing/2014/main" id="{D3DE8B3D-3F4F-D840-A626-1EB5C0D6BD78}"/>
                    </a:ext>
                  </a:extLst>
                </p:cNvPr>
                <p:cNvSpPr/>
                <p:nvPr/>
              </p:nvSpPr>
              <p:spPr>
                <a:xfrm>
                  <a:off x="3800250" y="4671824"/>
                  <a:ext cx="69048" cy="69048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B6146C27-D3A0-6745-A3F3-BEB99E133328}"/>
                    </a:ext>
                  </a:extLst>
                </p:cNvPr>
                <p:cNvSpPr/>
                <p:nvPr/>
              </p:nvSpPr>
              <p:spPr>
                <a:xfrm>
                  <a:off x="3541773" y="4616424"/>
                  <a:ext cx="237817" cy="18868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C</a:t>
                  </a:r>
                  <a:r>
                    <a:rPr kumimoji="0" lang="en-US" sz="1600" b="1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in</a:t>
                  </a:r>
                  <a:endParaRPr kumimoji="0" lang="en-US" sz="16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cxnSp>
              <p:nvCxnSpPr>
                <p:cNvPr id="101" name="Straight Connector 100">
                  <a:extLst>
                    <a:ext uri="{FF2B5EF4-FFF2-40B4-BE49-F238E27FC236}">
                      <a16:creationId xmlns:a16="http://schemas.microsoft.com/office/drawing/2014/main" id="{11989D48-B9A3-674F-A088-39FBBF3103CD}"/>
                    </a:ext>
                  </a:extLst>
                </p:cNvPr>
                <p:cNvCxnSpPr/>
                <p:nvPr/>
              </p:nvCxnSpPr>
              <p:spPr>
                <a:xfrm flipH="1">
                  <a:off x="3845969" y="4715418"/>
                  <a:ext cx="345243" cy="0"/>
                </a:xfrm>
                <a:prstGeom prst="line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</p:grp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BB2C9386-CBD4-9C4E-9B9A-A95335A58DA2}"/>
                  </a:ext>
                </a:extLst>
              </p:cNvPr>
              <p:cNvSpPr/>
              <p:nvPr/>
            </p:nvSpPr>
            <p:spPr>
              <a:xfrm>
                <a:off x="2834830" y="4500155"/>
                <a:ext cx="774753" cy="774753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MAJ</a:t>
                </a:r>
              </a:p>
            </p:txBody>
          </p:sp>
        </p:grpSp>
      </p:grpSp>
      <p:sp>
        <p:nvSpPr>
          <p:cNvPr id="110" name="Rectangle 109">
            <a:extLst>
              <a:ext uri="{FF2B5EF4-FFF2-40B4-BE49-F238E27FC236}">
                <a16:creationId xmlns:a16="http://schemas.microsoft.com/office/drawing/2014/main" id="{AA6A849E-E7C4-6044-A431-4EECF15AAC88}"/>
              </a:ext>
            </a:extLst>
          </p:cNvPr>
          <p:cNvSpPr/>
          <p:nvPr/>
        </p:nvSpPr>
        <p:spPr>
          <a:xfrm>
            <a:off x="4866068" y="1701934"/>
            <a:ext cx="3947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(2) Majority-based computation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A5DB2E84-A5F8-4E4E-AD4F-1B7C5E79DD8F}"/>
              </a:ext>
            </a:extLst>
          </p:cNvPr>
          <p:cNvSpPr/>
          <p:nvPr/>
        </p:nvSpPr>
        <p:spPr>
          <a:xfrm>
            <a:off x="414384" y="4948497"/>
            <a:ext cx="397508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Pros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compared to the conventional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horizontal layout:</a:t>
            </a:r>
          </a:p>
          <a:p>
            <a:endParaRPr lang="en-US" sz="800" b="1" dirty="0">
              <a:solidFill>
                <a:srgbClr val="C00000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Implicit shift operation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Massive parallelism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C15F7EB-449A-2347-8242-FA56A336841A}"/>
              </a:ext>
            </a:extLst>
          </p:cNvPr>
          <p:cNvSpPr txBox="1"/>
          <p:nvPr/>
        </p:nvSpPr>
        <p:spPr>
          <a:xfrm>
            <a:off x="5516967" y="2175893"/>
            <a:ext cx="2689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US" sz="2000" dirty="0" err="1">
                <a:latin typeface="Cambria" panose="02040503050406030204" pitchFamily="18" charset="0"/>
              </a:rPr>
              <a:t>C</a:t>
            </a:r>
            <a:r>
              <a:rPr lang="en-US" sz="2000" baseline="-25000" dirty="0" err="1">
                <a:latin typeface="Cambria" panose="02040503050406030204" pitchFamily="18" charset="0"/>
              </a:rPr>
              <a:t>out</a:t>
            </a:r>
            <a:r>
              <a:rPr lang="en-US" sz="2000" dirty="0">
                <a:latin typeface="Cambria" panose="02040503050406030204" pitchFamily="18" charset="0"/>
              </a:rPr>
              <a:t>= AB + </a:t>
            </a:r>
            <a:r>
              <a:rPr lang="en-US" sz="2000" dirty="0" err="1">
                <a:latin typeface="Cambria" panose="02040503050406030204" pitchFamily="18" charset="0"/>
              </a:rPr>
              <a:t>AC</a:t>
            </a:r>
            <a:r>
              <a:rPr lang="en-US" sz="2000" baseline="-25000" dirty="0" err="1">
                <a:latin typeface="Cambria" panose="02040503050406030204" pitchFamily="18" charset="0"/>
              </a:rPr>
              <a:t>in</a:t>
            </a:r>
            <a:r>
              <a:rPr lang="en-US" sz="2000" dirty="0">
                <a:latin typeface="Cambria" panose="02040503050406030204" pitchFamily="18" charset="0"/>
              </a:rPr>
              <a:t> + </a:t>
            </a:r>
            <a:r>
              <a:rPr lang="en-US" sz="2000" dirty="0" err="1">
                <a:latin typeface="Cambria" panose="02040503050406030204" pitchFamily="18" charset="0"/>
              </a:rPr>
              <a:t>BC</a:t>
            </a:r>
            <a:r>
              <a:rPr lang="en-US" sz="2000" baseline="-25000" dirty="0" err="1">
                <a:latin typeface="Cambria" panose="02040503050406030204" pitchFamily="18" charset="0"/>
              </a:rPr>
              <a:t>in</a:t>
            </a:r>
            <a:endParaRPr lang="en-US" sz="2000" baseline="-25000" dirty="0">
              <a:latin typeface="Cambria" panose="02040503050406030204" pitchFamily="18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255A87C3-964B-F448-8CB5-714CDB5C2109}"/>
              </a:ext>
            </a:extLst>
          </p:cNvPr>
          <p:cNvSpPr/>
          <p:nvPr/>
        </p:nvSpPr>
        <p:spPr>
          <a:xfrm>
            <a:off x="4897974" y="4952371"/>
            <a:ext cx="422422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Pros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compared to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AND/OR/NOT-based </a:t>
            </a:r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computation:</a:t>
            </a:r>
          </a:p>
          <a:p>
            <a:endParaRPr lang="en-US" sz="800" b="1" dirty="0">
              <a:solidFill>
                <a:srgbClr val="C00000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Higher performance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Higher throughput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Lower energy consumption</a:t>
            </a:r>
          </a:p>
        </p:txBody>
      </p:sp>
      <p:sp>
        <p:nvSpPr>
          <p:cNvPr id="116" name="Slide Number Placeholder 2">
            <a:extLst>
              <a:ext uri="{FF2B5EF4-FFF2-40B4-BE49-F238E27FC236}">
                <a16:creationId xmlns:a16="http://schemas.microsoft.com/office/drawing/2014/main" id="{401A1A27-92DA-C945-9969-2D79B73A4A0F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207990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10" grpId="0"/>
      <p:bldP spid="1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89B7AC7-5A51-8547-AF58-66A2D4928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757"/>
            <a:ext cx="8987622" cy="740193"/>
          </a:xfrm>
        </p:spPr>
        <p:txBody>
          <a:bodyPr/>
          <a:lstStyle/>
          <a:p>
            <a:r>
              <a:rPr lang="en-US" sz="4800" dirty="0">
                <a:latin typeface="Cambria" panose="02040503050406030204" pitchFamily="18" charset="0"/>
              </a:rPr>
              <a:t>Outline 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98B7144-3E3F-A445-BB94-E6E7DFF2F348}"/>
              </a:ext>
            </a:extLst>
          </p:cNvPr>
          <p:cNvGrpSpPr/>
          <p:nvPr/>
        </p:nvGrpSpPr>
        <p:grpSpPr>
          <a:xfrm>
            <a:off x="381000" y="679263"/>
            <a:ext cx="8382000" cy="5709254"/>
            <a:chOff x="381000" y="712268"/>
            <a:chExt cx="8382000" cy="5709254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713B1B3-0B7C-2143-B5E3-9ACCB65B06CB}"/>
                </a:ext>
              </a:extLst>
            </p:cNvPr>
            <p:cNvGrpSpPr/>
            <p:nvPr/>
          </p:nvGrpSpPr>
          <p:grpSpPr>
            <a:xfrm>
              <a:off x="381000" y="712268"/>
              <a:ext cx="8382000" cy="4879721"/>
              <a:chOff x="381000" y="1090026"/>
              <a:chExt cx="8382000" cy="4879721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8EBC2B9F-EABB-654E-BC46-C523B1E641E2}"/>
                  </a:ext>
                </a:extLst>
              </p:cNvPr>
              <p:cNvSpPr/>
              <p:nvPr/>
            </p:nvSpPr>
            <p:spPr>
              <a:xfrm>
                <a:off x="381000" y="1090026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1. Processing-using-DRAM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E0658FB-2271-2747-A71F-956341EA4C2D}"/>
                  </a:ext>
                </a:extLst>
              </p:cNvPr>
              <p:cNvSpPr/>
              <p:nvPr/>
            </p:nvSpPr>
            <p:spPr>
              <a:xfrm>
                <a:off x="381000" y="1918072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2. Background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45A3C3C-DC19-8946-BAA6-0635AF827D22}"/>
                  </a:ext>
                </a:extLst>
              </p:cNvPr>
              <p:cNvSpPr/>
              <p:nvPr/>
            </p:nvSpPr>
            <p:spPr>
              <a:xfrm>
                <a:off x="381000" y="4408694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4.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System Integration 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EE729F1A-62BF-3A4C-9C8B-9115B568104F}"/>
                  </a:ext>
                </a:extLst>
              </p:cNvPr>
              <p:cNvSpPr/>
              <p:nvPr/>
            </p:nvSpPr>
            <p:spPr>
              <a:xfrm>
                <a:off x="381000" y="2746118"/>
                <a:ext cx="8382000" cy="651936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3.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SIMDRAM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E1DCCFCC-6353-7A48-972C-1553F86F1A9E}"/>
                  </a:ext>
                </a:extLst>
              </p:cNvPr>
              <p:cNvSpPr/>
              <p:nvPr/>
            </p:nvSpPr>
            <p:spPr>
              <a:xfrm>
                <a:off x="381000" y="5238227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5.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Evaluation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FF04400-7EC6-464B-96E3-C806BA7EC806}"/>
                </a:ext>
              </a:extLst>
            </p:cNvPr>
            <p:cNvSpPr/>
            <p:nvPr/>
          </p:nvSpPr>
          <p:spPr>
            <a:xfrm>
              <a:off x="381000" y="5690002"/>
              <a:ext cx="8382000" cy="73152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000" b="1" dirty="0">
                  <a:solidFill>
                    <a:prstClr val="white"/>
                  </a:solidFill>
                  <a:latin typeface="Cambria" panose="02040503050406030204" pitchFamily="18" charset="0"/>
                </a:rPr>
                <a:t>6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. 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rPr>
                <a:t>Conclusion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B3480D43-8208-6F4E-8556-5CC263CCB980}"/>
              </a:ext>
            </a:extLst>
          </p:cNvPr>
          <p:cNvSpPr/>
          <p:nvPr/>
        </p:nvSpPr>
        <p:spPr>
          <a:xfrm>
            <a:off x="381000" y="3436049"/>
            <a:ext cx="8382000" cy="4638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SIMDRAM Framework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96B552A-2DC2-7E46-9CA2-087F2D278FF1}"/>
              </a:ext>
            </a:extLst>
          </p:cNvPr>
          <p:cNvSpPr/>
          <p:nvPr/>
        </p:nvSpPr>
        <p:spPr>
          <a:xfrm>
            <a:off x="381000" y="2981610"/>
            <a:ext cx="8382000" cy="4638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Processing-using-DRAM Substrate </a:t>
            </a:r>
          </a:p>
        </p:txBody>
      </p:sp>
    </p:spTree>
    <p:extLst>
      <p:ext uri="{BB962C8B-B14F-4D97-AF65-F5344CB8AC3E}">
        <p14:creationId xmlns:p14="http://schemas.microsoft.com/office/powerpoint/2010/main" val="41120924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ounded Rectangle 159">
            <a:extLst>
              <a:ext uri="{FF2B5EF4-FFF2-40B4-BE49-F238E27FC236}">
                <a16:creationId xmlns:a16="http://schemas.microsoft.com/office/drawing/2014/main" id="{4AC448A1-D8FC-074B-83B4-F13809959B84}"/>
              </a:ext>
            </a:extLst>
          </p:cNvPr>
          <p:cNvSpPr/>
          <p:nvPr/>
        </p:nvSpPr>
        <p:spPr>
          <a:xfrm>
            <a:off x="3056442" y="3767639"/>
            <a:ext cx="3907140" cy="2443475"/>
          </a:xfrm>
          <a:prstGeom prst="roundRect">
            <a:avLst/>
          </a:prstGeom>
          <a:solidFill>
            <a:srgbClr val="F9F2EF"/>
          </a:solidFill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15069BC-5B11-7743-B528-35178FAE71ED}"/>
              </a:ext>
            </a:extLst>
          </p:cNvPr>
          <p:cNvGrpSpPr/>
          <p:nvPr/>
        </p:nvGrpSpPr>
        <p:grpSpPr>
          <a:xfrm>
            <a:off x="7116062" y="3738583"/>
            <a:ext cx="2105825" cy="2379840"/>
            <a:chOff x="7116062" y="3738583"/>
            <a:chExt cx="2105825" cy="2379840"/>
          </a:xfrm>
        </p:grpSpPr>
        <p:sp>
          <p:nvSpPr>
            <p:cNvPr id="480" name="Rectangle 479">
              <a:extLst>
                <a:ext uri="{FF2B5EF4-FFF2-40B4-BE49-F238E27FC236}">
                  <a16:creationId xmlns:a16="http://schemas.microsoft.com/office/drawing/2014/main" id="{9AFA37DF-98AF-2A42-A277-2415E78A0DFE}"/>
                </a:ext>
              </a:extLst>
            </p:cNvPr>
            <p:cNvSpPr/>
            <p:nvPr/>
          </p:nvSpPr>
          <p:spPr>
            <a:xfrm>
              <a:off x="7279373" y="4036626"/>
              <a:ext cx="1779205" cy="20817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2" name="Rectangle 511">
              <a:extLst>
                <a:ext uri="{FF2B5EF4-FFF2-40B4-BE49-F238E27FC236}">
                  <a16:creationId xmlns:a16="http://schemas.microsoft.com/office/drawing/2014/main" id="{700FA02F-65ED-7C4E-A239-5A4A264BDB14}"/>
                </a:ext>
              </a:extLst>
            </p:cNvPr>
            <p:cNvSpPr/>
            <p:nvPr/>
          </p:nvSpPr>
          <p:spPr>
            <a:xfrm>
              <a:off x="7116062" y="3738583"/>
              <a:ext cx="210582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 Output</a:t>
              </a:r>
            </a:p>
          </p:txBody>
        </p:sp>
        <p:sp>
          <p:nvSpPr>
            <p:cNvPr id="527" name="Rectangle 526">
              <a:extLst>
                <a:ext uri="{FF2B5EF4-FFF2-40B4-BE49-F238E27FC236}">
                  <a16:creationId xmlns:a16="http://schemas.microsoft.com/office/drawing/2014/main" id="{9784C941-66A3-5040-BA46-DAC418472FA1}"/>
                </a:ext>
              </a:extLst>
            </p:cNvPr>
            <p:cNvSpPr/>
            <p:nvPr/>
          </p:nvSpPr>
          <p:spPr>
            <a:xfrm>
              <a:off x="7365094" y="4022208"/>
              <a:ext cx="1704313" cy="5841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 result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 memory</a:t>
              </a:r>
            </a:p>
          </p:txBody>
        </p:sp>
      </p:grpSp>
      <p:sp>
        <p:nvSpPr>
          <p:cNvPr id="159" name="Rounded Rectangle 158">
            <a:extLst>
              <a:ext uri="{FF2B5EF4-FFF2-40B4-BE49-F238E27FC236}">
                <a16:creationId xmlns:a16="http://schemas.microsoft.com/office/drawing/2014/main" id="{CE0A9994-29A9-8347-A12F-21F4FFB866BF}"/>
              </a:ext>
            </a:extLst>
          </p:cNvPr>
          <p:cNvSpPr/>
          <p:nvPr/>
        </p:nvSpPr>
        <p:spPr>
          <a:xfrm>
            <a:off x="4425755" y="906211"/>
            <a:ext cx="1809803" cy="2494674"/>
          </a:xfrm>
          <a:prstGeom prst="roundRect">
            <a:avLst/>
          </a:prstGeom>
          <a:solidFill>
            <a:srgbClr val="F9F2EF"/>
          </a:solidFill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157" name="Rounded Rectangle 156">
            <a:extLst>
              <a:ext uri="{FF2B5EF4-FFF2-40B4-BE49-F238E27FC236}">
                <a16:creationId xmlns:a16="http://schemas.microsoft.com/office/drawing/2014/main" id="{2989069A-F661-FE42-B264-D815DC8F0544}"/>
              </a:ext>
            </a:extLst>
          </p:cNvPr>
          <p:cNvSpPr/>
          <p:nvPr/>
        </p:nvSpPr>
        <p:spPr>
          <a:xfrm>
            <a:off x="2517838" y="871442"/>
            <a:ext cx="1754690" cy="2223831"/>
          </a:xfrm>
          <a:prstGeom prst="roundRect">
            <a:avLst/>
          </a:prstGeom>
          <a:solidFill>
            <a:srgbClr val="F9F2EF"/>
          </a:solidFill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grpSp>
        <p:nvGrpSpPr>
          <p:cNvPr id="539" name="Group 538">
            <a:extLst>
              <a:ext uri="{FF2B5EF4-FFF2-40B4-BE49-F238E27FC236}">
                <a16:creationId xmlns:a16="http://schemas.microsoft.com/office/drawing/2014/main" id="{69A25650-7088-E942-BE76-58AD68057FC5}"/>
              </a:ext>
            </a:extLst>
          </p:cNvPr>
          <p:cNvGrpSpPr/>
          <p:nvPr/>
        </p:nvGrpSpPr>
        <p:grpSpPr>
          <a:xfrm>
            <a:off x="2784191" y="3749514"/>
            <a:ext cx="4109777" cy="2461604"/>
            <a:chOff x="2784191" y="4268508"/>
            <a:chExt cx="4109777" cy="2461604"/>
          </a:xfrm>
        </p:grpSpPr>
        <p:sp>
          <p:nvSpPr>
            <p:cNvPr id="485" name="Rectangle 484">
              <a:extLst>
                <a:ext uri="{FF2B5EF4-FFF2-40B4-BE49-F238E27FC236}">
                  <a16:creationId xmlns:a16="http://schemas.microsoft.com/office/drawing/2014/main" id="{B6F33155-1D4A-2D44-8995-E31DEBF89CA4}"/>
                </a:ext>
              </a:extLst>
            </p:cNvPr>
            <p:cNvSpPr/>
            <p:nvPr/>
          </p:nvSpPr>
          <p:spPr>
            <a:xfrm>
              <a:off x="3159645" y="4569003"/>
              <a:ext cx="3707606" cy="1836613"/>
            </a:xfrm>
            <a:prstGeom prst="rect">
              <a:avLst/>
            </a:prstGeom>
            <a:solidFill>
              <a:srgbClr val="D4DAD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/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Step 3: 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Execution according to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μ</m:t>
                      </m:r>
                    </m:oMath>
                  </a14:m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  <a:blipFill>
                  <a:blip r:embed="rId3"/>
                  <a:stretch>
                    <a:fillRect t="-22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09" name="Rectangle 508">
              <a:extLst>
                <a:ext uri="{FF2B5EF4-FFF2-40B4-BE49-F238E27FC236}">
                  <a16:creationId xmlns:a16="http://schemas.microsoft.com/office/drawing/2014/main" id="{11EEB551-2120-B245-8E0A-A96351D3B463}"/>
                </a:ext>
              </a:extLst>
            </p:cNvPr>
            <p:cNvSpPr/>
            <p:nvPr/>
          </p:nvSpPr>
          <p:spPr>
            <a:xfrm>
              <a:off x="4078736" y="6391878"/>
              <a:ext cx="1795300" cy="3382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Memory Controller</a:t>
              </a:r>
            </a:p>
          </p:txBody>
        </p:sp>
        <p:sp>
          <p:nvSpPr>
            <p:cNvPr id="530" name="Right Arrow 529">
              <a:extLst>
                <a:ext uri="{FF2B5EF4-FFF2-40B4-BE49-F238E27FC236}">
                  <a16:creationId xmlns:a16="http://schemas.microsoft.com/office/drawing/2014/main" id="{7C5845D4-4CA6-3E42-B6D7-0362C943D4DB}"/>
                </a:ext>
              </a:extLst>
            </p:cNvPr>
            <p:cNvSpPr/>
            <p:nvPr/>
          </p:nvSpPr>
          <p:spPr>
            <a:xfrm>
              <a:off x="2784191" y="5423150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pSp>
        <p:nvGrpSpPr>
          <p:cNvPr id="538" name="Group 537">
            <a:extLst>
              <a:ext uri="{FF2B5EF4-FFF2-40B4-BE49-F238E27FC236}">
                <a16:creationId xmlns:a16="http://schemas.microsoft.com/office/drawing/2014/main" id="{08AF0EC2-609C-F644-8103-F442ADEE8FB0}"/>
              </a:ext>
            </a:extLst>
          </p:cNvPr>
          <p:cNvGrpSpPr/>
          <p:nvPr/>
        </p:nvGrpSpPr>
        <p:grpSpPr>
          <a:xfrm>
            <a:off x="66283" y="3742548"/>
            <a:ext cx="2652598" cy="2143375"/>
            <a:chOff x="66283" y="4261542"/>
            <a:chExt cx="2652598" cy="2143375"/>
          </a:xfrm>
        </p:grpSpPr>
        <p:sp>
          <p:nvSpPr>
            <p:cNvPr id="482" name="Rectangle 481">
              <a:extLst>
                <a:ext uri="{FF2B5EF4-FFF2-40B4-BE49-F238E27FC236}">
                  <a16:creationId xmlns:a16="http://schemas.microsoft.com/office/drawing/2014/main" id="{7ECC5597-7531-DD4A-A762-4F493DD7DC72}"/>
                </a:ext>
              </a:extLst>
            </p:cNvPr>
            <p:cNvSpPr/>
            <p:nvPr/>
          </p:nvSpPr>
          <p:spPr>
            <a:xfrm>
              <a:off x="66283" y="4555620"/>
              <a:ext cx="2652598" cy="18492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3" name="Rounded Rectangle 482">
              <a:extLst>
                <a:ext uri="{FF2B5EF4-FFF2-40B4-BE49-F238E27FC236}">
                  <a16:creationId xmlns:a16="http://schemas.microsoft.com/office/drawing/2014/main" id="{98B3D348-B9C5-7E40-8AF0-F8D66D07DD9B}"/>
                </a:ext>
              </a:extLst>
            </p:cNvPr>
            <p:cNvSpPr/>
            <p:nvPr/>
          </p:nvSpPr>
          <p:spPr>
            <a:xfrm>
              <a:off x="174824" y="4882613"/>
              <a:ext cx="2446884" cy="142218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4" name="Rectangle 483">
              <a:extLst>
                <a:ext uri="{FF2B5EF4-FFF2-40B4-BE49-F238E27FC236}">
                  <a16:creationId xmlns:a16="http://schemas.microsoft.com/office/drawing/2014/main" id="{26B285CE-11E6-1743-8406-B4E5D173D7B4}"/>
                </a:ext>
              </a:extLst>
            </p:cNvPr>
            <p:cNvSpPr/>
            <p:nvPr/>
          </p:nvSpPr>
          <p:spPr>
            <a:xfrm>
              <a:off x="777522" y="4261542"/>
              <a:ext cx="106952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487" name="Rectangle 486">
              <a:extLst>
                <a:ext uri="{FF2B5EF4-FFF2-40B4-BE49-F238E27FC236}">
                  <a16:creationId xmlns:a16="http://schemas.microsoft.com/office/drawing/2014/main" id="{1BCC0FA6-6593-B848-B7BB-4CB32A174C35}"/>
                </a:ext>
              </a:extLst>
            </p:cNvPr>
            <p:cNvSpPr/>
            <p:nvPr/>
          </p:nvSpPr>
          <p:spPr>
            <a:xfrm>
              <a:off x="291206" y="5444803"/>
              <a:ext cx="2036555" cy="327477"/>
            </a:xfrm>
            <a:prstGeom prst="rect">
              <a:avLst/>
            </a:prstGeom>
            <a:solidFill>
              <a:srgbClr val="FFBFC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6DEB2F96-2CE8-2048-A0CE-39C107EEA67F}"/>
                </a:ext>
              </a:extLst>
            </p:cNvPr>
            <p:cNvSpPr/>
            <p:nvPr/>
          </p:nvSpPr>
          <p:spPr>
            <a:xfrm>
              <a:off x="117482" y="4563039"/>
              <a:ext cx="24780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SIMDRAM-enabled application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EB68DD-EA82-D94D-9067-B51AF57C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</a:rPr>
              <a:t>SIMDRAM Framework </a:t>
            </a:r>
          </a:p>
        </p:txBody>
      </p:sp>
      <p:graphicFrame>
        <p:nvGraphicFramePr>
          <p:cNvPr id="311" name="Table 310">
            <a:extLst>
              <a:ext uri="{FF2B5EF4-FFF2-40B4-BE49-F238E27FC236}">
                <a16:creationId xmlns:a16="http://schemas.microsoft.com/office/drawing/2014/main" id="{50A10DFB-237C-1B45-AB7A-463F2C2CCC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364718"/>
              </p:ext>
            </p:extLst>
          </p:nvPr>
        </p:nvGraphicFramePr>
        <p:xfrm>
          <a:off x="4600883" y="1699346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sp>
        <p:nvSpPr>
          <p:cNvPr id="312" name="Rectangle 311">
            <a:extLst>
              <a:ext uri="{FF2B5EF4-FFF2-40B4-BE49-F238E27FC236}">
                <a16:creationId xmlns:a16="http://schemas.microsoft.com/office/drawing/2014/main" id="{D7280049-9ED3-3947-9F28-E8F495F29C7B}"/>
              </a:ext>
            </a:extLst>
          </p:cNvPr>
          <p:cNvSpPr/>
          <p:nvPr/>
        </p:nvSpPr>
        <p:spPr>
          <a:xfrm>
            <a:off x="6271191" y="1235618"/>
            <a:ext cx="2800096" cy="224445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16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989EFE27-25B1-1F44-B095-4CC257B80B80}"/>
              </a:ext>
            </a:extLst>
          </p:cNvPr>
          <p:cNvCxnSpPr>
            <a:cxnSpLocks/>
          </p:cNvCxnSpPr>
          <p:nvPr/>
        </p:nvCxnSpPr>
        <p:spPr>
          <a:xfrm>
            <a:off x="6114414" y="1827291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Oval 315">
            <a:extLst>
              <a:ext uri="{FF2B5EF4-FFF2-40B4-BE49-F238E27FC236}">
                <a16:creationId xmlns:a16="http://schemas.microsoft.com/office/drawing/2014/main" id="{6770D35C-7264-0049-95CD-58D4DDF3EDED}"/>
              </a:ext>
            </a:extLst>
          </p:cNvPr>
          <p:cNvSpPr/>
          <p:nvPr/>
        </p:nvSpPr>
        <p:spPr>
          <a:xfrm flipH="1">
            <a:off x="11015591" y="2382396"/>
            <a:ext cx="143179" cy="86362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1DC1A0F9-70D7-B448-BC54-7750CE6339AE}"/>
              </a:ext>
            </a:extLst>
          </p:cNvPr>
          <p:cNvSpPr/>
          <p:nvPr/>
        </p:nvSpPr>
        <p:spPr>
          <a:xfrm>
            <a:off x="6854162" y="912400"/>
            <a:ext cx="21058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SIMDRAM Output</a:t>
            </a:r>
          </a:p>
        </p:txBody>
      </p: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8A315B32-246B-344C-B00D-2D50360431A0}"/>
              </a:ext>
            </a:extLst>
          </p:cNvPr>
          <p:cNvGrpSpPr/>
          <p:nvPr/>
        </p:nvGrpSpPr>
        <p:grpSpPr>
          <a:xfrm>
            <a:off x="96203" y="908217"/>
            <a:ext cx="2108505" cy="2106083"/>
            <a:chOff x="185117" y="1916050"/>
            <a:chExt cx="2355144" cy="2549656"/>
          </a:xfrm>
        </p:grpSpPr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926A9443-4A7F-B340-B495-8DEC465CEB8F}"/>
                </a:ext>
              </a:extLst>
            </p:cNvPr>
            <p:cNvSpPr/>
            <p:nvPr/>
          </p:nvSpPr>
          <p:spPr>
            <a:xfrm>
              <a:off x="682041" y="1916050"/>
              <a:ext cx="119936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5DC29713-5DE8-524E-A574-56227018A709}"/>
                </a:ext>
              </a:extLst>
            </p:cNvPr>
            <p:cNvSpPr/>
            <p:nvPr/>
          </p:nvSpPr>
          <p:spPr>
            <a:xfrm>
              <a:off x="185117" y="2303641"/>
              <a:ext cx="2355144" cy="21383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409" name="Group 408">
              <a:extLst>
                <a:ext uri="{FF2B5EF4-FFF2-40B4-BE49-F238E27FC236}">
                  <a16:creationId xmlns:a16="http://schemas.microsoft.com/office/drawing/2014/main" id="{4BBB42AF-207D-8C44-9BEB-FC30D95D6D4B}"/>
                </a:ext>
              </a:extLst>
            </p:cNvPr>
            <p:cNvGrpSpPr/>
            <p:nvPr/>
          </p:nvGrpSpPr>
          <p:grpSpPr>
            <a:xfrm>
              <a:off x="290791" y="2622675"/>
              <a:ext cx="2112038" cy="1843031"/>
              <a:chOff x="290791" y="2622675"/>
              <a:chExt cx="2112038" cy="1843031"/>
            </a:xfrm>
          </p:grpSpPr>
          <p:sp>
            <p:nvSpPr>
              <p:cNvPr id="350" name="Rounded Rectangle 349">
                <a:extLst>
                  <a:ext uri="{FF2B5EF4-FFF2-40B4-BE49-F238E27FC236}">
                    <a16:creationId xmlns:a16="http://schemas.microsoft.com/office/drawing/2014/main" id="{6D3A1CD3-1656-4A4D-A9A0-DBA1702BECAE}"/>
                  </a:ext>
                </a:extLst>
              </p:cNvPr>
              <p:cNvSpPr/>
              <p:nvPr/>
            </p:nvSpPr>
            <p:spPr>
              <a:xfrm>
                <a:off x="290791" y="2622675"/>
                <a:ext cx="2112038" cy="1468592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351" name="Group 350">
                <a:extLst>
                  <a:ext uri="{FF2B5EF4-FFF2-40B4-BE49-F238E27FC236}">
                    <a16:creationId xmlns:a16="http://schemas.microsoft.com/office/drawing/2014/main" id="{5CC6CC20-848A-8E46-936F-05C4F53EC60E}"/>
                  </a:ext>
                </a:extLst>
              </p:cNvPr>
              <p:cNvGrpSpPr/>
              <p:nvPr/>
            </p:nvGrpSpPr>
            <p:grpSpPr>
              <a:xfrm>
                <a:off x="377937" y="2784891"/>
                <a:ext cx="1970675" cy="1263750"/>
                <a:chOff x="867018" y="2489687"/>
                <a:chExt cx="2314002" cy="1360547"/>
              </a:xfrm>
            </p:grpSpPr>
            <p:grpSp>
              <p:nvGrpSpPr>
                <p:cNvPr id="353" name="Group 352">
                  <a:extLst>
                    <a:ext uri="{FF2B5EF4-FFF2-40B4-BE49-F238E27FC236}">
                      <a16:creationId xmlns:a16="http://schemas.microsoft.com/office/drawing/2014/main" id="{D3E7F195-04A5-4B4D-B2B8-43EF22AD9995}"/>
                    </a:ext>
                  </a:extLst>
                </p:cNvPr>
                <p:cNvGrpSpPr/>
                <p:nvPr/>
              </p:nvGrpSpPr>
              <p:grpSpPr>
                <a:xfrm>
                  <a:off x="1143322" y="2489687"/>
                  <a:ext cx="1235746" cy="391038"/>
                  <a:chOff x="2411760" y="3068960"/>
                  <a:chExt cx="6065150" cy="1584176"/>
                </a:xfrm>
                <a:solidFill>
                  <a:schemeClr val="tx1"/>
                </a:solidFill>
              </p:grpSpPr>
              <p:sp>
                <p:nvSpPr>
                  <p:cNvPr id="373" name="Flowchart: Delay 3">
                    <a:extLst>
                      <a:ext uri="{FF2B5EF4-FFF2-40B4-BE49-F238E27FC236}">
                        <a16:creationId xmlns:a16="http://schemas.microsoft.com/office/drawing/2014/main" id="{26B61A90-35A5-B849-8852-2CD7EC13F006}"/>
                      </a:ext>
                    </a:extLst>
                  </p:cNvPr>
                  <p:cNvSpPr/>
                  <p:nvPr/>
                </p:nvSpPr>
                <p:spPr>
                  <a:xfrm>
                    <a:off x="3707904" y="3068960"/>
                    <a:ext cx="1728192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4" name="Straight Connector 373">
                    <a:extLst>
                      <a:ext uri="{FF2B5EF4-FFF2-40B4-BE49-F238E27FC236}">
                        <a16:creationId xmlns:a16="http://schemas.microsoft.com/office/drawing/2014/main" id="{9628BD32-F67E-7841-9609-8E2EAF01F2C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5" name="Straight Connector 374">
                    <a:extLst>
                      <a:ext uri="{FF2B5EF4-FFF2-40B4-BE49-F238E27FC236}">
                        <a16:creationId xmlns:a16="http://schemas.microsoft.com/office/drawing/2014/main" id="{BE6B1FC3-6068-1C4B-BCD7-1ADA7298461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4437112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6" name="Straight Connector 375">
                    <a:extLst>
                      <a:ext uri="{FF2B5EF4-FFF2-40B4-BE49-F238E27FC236}">
                        <a16:creationId xmlns:a16="http://schemas.microsoft.com/office/drawing/2014/main" id="{96839A2E-1158-9F4C-AE2B-5D4AF75500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436099" y="3838796"/>
                    <a:ext cx="3040811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sp>
                <p:nvSpPr>
                  <p:cNvPr id="377" name="Flowchart: Connector 8">
                    <a:extLst>
                      <a:ext uri="{FF2B5EF4-FFF2-40B4-BE49-F238E27FC236}">
                        <a16:creationId xmlns:a16="http://schemas.microsoft.com/office/drawing/2014/main" id="{60460D75-4240-344D-B9E2-7077639318F1}"/>
                      </a:ext>
                    </a:extLst>
                  </p:cNvPr>
                  <p:cNvSpPr/>
                  <p:nvPr/>
                </p:nvSpPr>
                <p:spPr>
                  <a:xfrm>
                    <a:off x="2411760" y="3176972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8" name="Flowchart: Connector 9">
                    <a:extLst>
                      <a:ext uri="{FF2B5EF4-FFF2-40B4-BE49-F238E27FC236}">
                        <a16:creationId xmlns:a16="http://schemas.microsoft.com/office/drawing/2014/main" id="{6C096043-331C-E44A-8DFE-DBD98FCF6BAF}"/>
                      </a:ext>
                    </a:extLst>
                  </p:cNvPr>
                  <p:cNvSpPr/>
                  <p:nvPr/>
                </p:nvSpPr>
                <p:spPr>
                  <a:xfrm>
                    <a:off x="2435000" y="4329100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54" name="Group 353">
                  <a:extLst>
                    <a:ext uri="{FF2B5EF4-FFF2-40B4-BE49-F238E27FC236}">
                      <a16:creationId xmlns:a16="http://schemas.microsoft.com/office/drawing/2014/main" id="{A4AA7C71-A6FF-2A47-B81E-D0A8BBD9DB39}"/>
                    </a:ext>
                  </a:extLst>
                </p:cNvPr>
                <p:cNvGrpSpPr/>
                <p:nvPr/>
              </p:nvGrpSpPr>
              <p:grpSpPr>
                <a:xfrm>
                  <a:off x="1170063" y="3244568"/>
                  <a:ext cx="1457426" cy="391038"/>
                  <a:chOff x="-636961" y="3068958"/>
                  <a:chExt cx="7153177" cy="1584176"/>
                </a:xfrm>
                <a:solidFill>
                  <a:schemeClr val="tx1"/>
                </a:solidFill>
              </p:grpSpPr>
              <p:sp>
                <p:nvSpPr>
                  <p:cNvPr id="370" name="Flowchart: Delay 3">
                    <a:extLst>
                      <a:ext uri="{FF2B5EF4-FFF2-40B4-BE49-F238E27FC236}">
                        <a16:creationId xmlns:a16="http://schemas.microsoft.com/office/drawing/2014/main" id="{30504E93-59F7-684B-A507-813F29BF6977}"/>
                      </a:ext>
                    </a:extLst>
                  </p:cNvPr>
                  <p:cNvSpPr/>
                  <p:nvPr/>
                </p:nvSpPr>
                <p:spPr>
                  <a:xfrm>
                    <a:off x="3707903" y="3068958"/>
                    <a:ext cx="1728193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1" name="Straight Connector 370">
                    <a:extLst>
                      <a:ext uri="{FF2B5EF4-FFF2-40B4-BE49-F238E27FC236}">
                        <a16:creationId xmlns:a16="http://schemas.microsoft.com/office/drawing/2014/main" id="{4FF3FDE9-AABF-EC44-B7B5-E4AFB0F3C88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-636961" y="4437111"/>
                    <a:ext cx="4344865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2" name="Straight Connector 371">
                    <a:extLst>
                      <a:ext uri="{FF2B5EF4-FFF2-40B4-BE49-F238E27FC236}">
                        <a16:creationId xmlns:a16="http://schemas.microsoft.com/office/drawing/2014/main" id="{48D9C89C-98F2-464D-A5AF-B7A2A5D7A12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355" name="Group 354">
                  <a:extLst>
                    <a:ext uri="{FF2B5EF4-FFF2-40B4-BE49-F238E27FC236}">
                      <a16:creationId xmlns:a16="http://schemas.microsoft.com/office/drawing/2014/main" id="{7454E905-B01C-064A-AF64-5A8F34B38732}"/>
                    </a:ext>
                  </a:extLst>
                </p:cNvPr>
                <p:cNvGrpSpPr/>
                <p:nvPr/>
              </p:nvGrpSpPr>
              <p:grpSpPr>
                <a:xfrm>
                  <a:off x="1253356" y="3106816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6" name="Straight Connector 365">
                    <a:extLst>
                      <a:ext uri="{FF2B5EF4-FFF2-40B4-BE49-F238E27FC236}">
                        <a16:creationId xmlns:a16="http://schemas.microsoft.com/office/drawing/2014/main" id="{F5F217FA-089B-AC49-9004-4DFD2A03B6D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7" name="Straight Connector 366">
                    <a:extLst>
                      <a:ext uri="{FF2B5EF4-FFF2-40B4-BE49-F238E27FC236}">
                        <a16:creationId xmlns:a16="http://schemas.microsoft.com/office/drawing/2014/main" id="{AA4E303F-3306-7545-93AB-B999238ABC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059829" y="4437113"/>
                    <a:ext cx="648074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8" name="Straight Connector 367">
                    <a:extLst>
                      <a:ext uri="{FF2B5EF4-FFF2-40B4-BE49-F238E27FC236}">
                        <a16:creationId xmlns:a16="http://schemas.microsoft.com/office/drawing/2014/main" id="{E9205109-4956-B64B-84C3-F775CF6E84F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9" name="Flowchart: Stored Data 4">
                    <a:extLst>
                      <a:ext uri="{FF2B5EF4-FFF2-40B4-BE49-F238E27FC236}">
                        <a16:creationId xmlns:a16="http://schemas.microsoft.com/office/drawing/2014/main" id="{CC6CED34-8F4A-5A42-A308-A36DA034132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56" name="Straight Connector 355">
                  <a:extLst>
                    <a:ext uri="{FF2B5EF4-FFF2-40B4-BE49-F238E27FC236}">
                      <a16:creationId xmlns:a16="http://schemas.microsoft.com/office/drawing/2014/main" id="{F3100D61-190D-3A45-8CDA-FF7262E0AC57}"/>
                    </a:ext>
                  </a:extLst>
                </p:cNvPr>
                <p:cNvCxnSpPr/>
                <p:nvPr/>
              </p:nvCxnSpPr>
              <p:spPr>
                <a:xfrm>
                  <a:off x="1266365" y="2536344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Straight Connector 356">
                  <a:extLst>
                    <a:ext uri="{FF2B5EF4-FFF2-40B4-BE49-F238E27FC236}">
                      <a16:creationId xmlns:a16="http://schemas.microsoft.com/office/drawing/2014/main" id="{E0D6ABBF-36FD-F74C-ADAC-B1ADDDDEBC6B}"/>
                    </a:ext>
                  </a:extLst>
                </p:cNvPr>
                <p:cNvCxnSpPr/>
                <p:nvPr/>
              </p:nvCxnSpPr>
              <p:spPr>
                <a:xfrm>
                  <a:off x="1341383" y="2818929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8" name="Flowchart: Connector 9">
                  <a:extLst>
                    <a:ext uri="{FF2B5EF4-FFF2-40B4-BE49-F238E27FC236}">
                      <a16:creationId xmlns:a16="http://schemas.microsoft.com/office/drawing/2014/main" id="{EFD37F48-0A01-FC4C-9164-E0C476E8E86C}"/>
                    </a:ext>
                  </a:extLst>
                </p:cNvPr>
                <p:cNvSpPr/>
                <p:nvPr/>
              </p:nvSpPr>
              <p:spPr>
                <a:xfrm>
                  <a:off x="1148056" y="3555622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9" name="Rectangle 358">
                  <a:extLst>
                    <a:ext uri="{FF2B5EF4-FFF2-40B4-BE49-F238E27FC236}">
                      <a16:creationId xmlns:a16="http://schemas.microsoft.com/office/drawing/2014/main" id="{2D59317E-919D-D54C-8BEA-6FC827BDD41A}"/>
                    </a:ext>
                  </a:extLst>
                </p:cNvPr>
                <p:cNvSpPr/>
                <p:nvPr/>
              </p:nvSpPr>
              <p:spPr>
                <a:xfrm>
                  <a:off x="867018" y="3462467"/>
                  <a:ext cx="242288" cy="387767"/>
                </a:xfrm>
                <a:prstGeom prst="rect">
                  <a:avLst/>
                </a:prstGeom>
                <a:ln w="127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0" name="Group 359">
                  <a:extLst>
                    <a:ext uri="{FF2B5EF4-FFF2-40B4-BE49-F238E27FC236}">
                      <a16:creationId xmlns:a16="http://schemas.microsoft.com/office/drawing/2014/main" id="{2344E00C-07C5-2848-8171-BE21DAFBD530}"/>
                    </a:ext>
                  </a:extLst>
                </p:cNvPr>
                <p:cNvGrpSpPr/>
                <p:nvPr/>
              </p:nvGrpSpPr>
              <p:grpSpPr>
                <a:xfrm>
                  <a:off x="2364779" y="3102978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3" name="Straight Connector 362">
                    <a:extLst>
                      <a:ext uri="{FF2B5EF4-FFF2-40B4-BE49-F238E27FC236}">
                        <a16:creationId xmlns:a16="http://schemas.microsoft.com/office/drawing/2014/main" id="{65C91438-F58E-724F-8870-724BC34DB66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4" name="Straight Connector 363">
                    <a:extLst>
                      <a:ext uri="{FF2B5EF4-FFF2-40B4-BE49-F238E27FC236}">
                        <a16:creationId xmlns:a16="http://schemas.microsoft.com/office/drawing/2014/main" id="{C8F7712D-BC82-E847-96B0-2DBD452D286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5" name="Flowchart: Stored Data 4">
                    <a:extLst>
                      <a:ext uri="{FF2B5EF4-FFF2-40B4-BE49-F238E27FC236}">
                        <a16:creationId xmlns:a16="http://schemas.microsoft.com/office/drawing/2014/main" id="{EE06E169-9E9E-B741-939C-F0AFDB6AE52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61" name="Straight Connector 360">
                  <a:extLst>
                    <a:ext uri="{FF2B5EF4-FFF2-40B4-BE49-F238E27FC236}">
                      <a16:creationId xmlns:a16="http://schemas.microsoft.com/office/drawing/2014/main" id="{A55E3C17-B8F6-2E47-BEB5-1EB898F935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371923" y="2683463"/>
                  <a:ext cx="0" cy="47553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2" name="Flowchart: Connector 11">
                  <a:extLst>
                    <a:ext uri="{FF2B5EF4-FFF2-40B4-BE49-F238E27FC236}">
                      <a16:creationId xmlns:a16="http://schemas.microsoft.com/office/drawing/2014/main" id="{1F485AEE-B408-DC4D-8F1C-F6AB053C3062}"/>
                    </a:ext>
                  </a:extLst>
                </p:cNvPr>
                <p:cNvSpPr/>
                <p:nvPr/>
              </p:nvSpPr>
              <p:spPr>
                <a:xfrm>
                  <a:off x="3137006" y="3261899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52" name="Rectangle 351">
                <a:extLst>
                  <a:ext uri="{FF2B5EF4-FFF2-40B4-BE49-F238E27FC236}">
                    <a16:creationId xmlns:a16="http://schemas.microsoft.com/office/drawing/2014/main" id="{07DC30E6-1B5F-0F4F-8959-97CE64645BA2}"/>
                  </a:ext>
                </a:extLst>
              </p:cNvPr>
              <p:cNvSpPr/>
              <p:nvPr/>
            </p:nvSpPr>
            <p:spPr>
              <a:xfrm>
                <a:off x="361555" y="4093106"/>
                <a:ext cx="1905463" cy="372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AND/OR/NOT logic</a:t>
                </a:r>
              </a:p>
            </p:txBody>
          </p:sp>
        </p:grpSp>
        <p:sp>
          <p:nvSpPr>
            <p:cNvPr id="400" name="Rectangle 399">
              <a:extLst>
                <a:ext uri="{FF2B5EF4-FFF2-40B4-BE49-F238E27FC236}">
                  <a16:creationId xmlns:a16="http://schemas.microsoft.com/office/drawing/2014/main" id="{E336A133-A62A-9446-B18C-C1137BE6BB28}"/>
                </a:ext>
              </a:extLst>
            </p:cNvPr>
            <p:cNvSpPr/>
            <p:nvPr/>
          </p:nvSpPr>
          <p:spPr>
            <a:xfrm>
              <a:off x="407761" y="2294229"/>
              <a:ext cx="180209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Desired operation</a:t>
              </a:r>
            </a:p>
          </p:txBody>
        </p:sp>
      </p:grpSp>
      <p:sp>
        <p:nvSpPr>
          <p:cNvPr id="402" name="Rectangle 401">
            <a:extLst>
              <a:ext uri="{FF2B5EF4-FFF2-40B4-BE49-F238E27FC236}">
                <a16:creationId xmlns:a16="http://schemas.microsoft.com/office/drawing/2014/main" id="{A4C2B0B1-F109-BF40-86A2-AF13430F2E5D}"/>
              </a:ext>
            </a:extLst>
          </p:cNvPr>
          <p:cNvSpPr/>
          <p:nvPr/>
        </p:nvSpPr>
        <p:spPr>
          <a:xfrm>
            <a:off x="6886746" y="2166938"/>
            <a:ext cx="1423788" cy="338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9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Main memory</a:t>
            </a:r>
          </a:p>
        </p:txBody>
      </p:sp>
      <p:grpSp>
        <p:nvGrpSpPr>
          <p:cNvPr id="537" name="Group 536">
            <a:extLst>
              <a:ext uri="{FF2B5EF4-FFF2-40B4-BE49-F238E27FC236}">
                <a16:creationId xmlns:a16="http://schemas.microsoft.com/office/drawing/2014/main" id="{683F3061-9834-6644-B7F1-5ED1C37BD9E5}"/>
              </a:ext>
            </a:extLst>
          </p:cNvPr>
          <p:cNvGrpSpPr/>
          <p:nvPr/>
        </p:nvGrpSpPr>
        <p:grpSpPr>
          <a:xfrm>
            <a:off x="6324048" y="2565491"/>
            <a:ext cx="2666557" cy="944792"/>
            <a:chOff x="6324048" y="3191579"/>
            <a:chExt cx="2666557" cy="944792"/>
          </a:xfrm>
        </p:grpSpPr>
        <p:grpSp>
          <p:nvGrpSpPr>
            <p:cNvPr id="410" name="Group 409">
              <a:extLst>
                <a:ext uri="{FF2B5EF4-FFF2-40B4-BE49-F238E27FC236}">
                  <a16:creationId xmlns:a16="http://schemas.microsoft.com/office/drawing/2014/main" id="{94490D99-D821-E243-93B4-A3FF1AF53E3B}"/>
                </a:ext>
              </a:extLst>
            </p:cNvPr>
            <p:cNvGrpSpPr/>
            <p:nvPr/>
          </p:nvGrpSpPr>
          <p:grpSpPr>
            <a:xfrm>
              <a:off x="7658494" y="3191579"/>
              <a:ext cx="1332111" cy="757166"/>
              <a:chOff x="8712770" y="3601416"/>
              <a:chExt cx="1332111" cy="757166"/>
            </a:xfrm>
          </p:grpSpPr>
          <p:grpSp>
            <p:nvGrpSpPr>
              <p:cNvPr id="327" name="Group 326">
                <a:extLst>
                  <a:ext uri="{FF2B5EF4-FFF2-40B4-BE49-F238E27FC236}">
                    <a16:creationId xmlns:a16="http://schemas.microsoft.com/office/drawing/2014/main" id="{FE0C7429-FA54-754D-8C1D-5BF9B31B050D}"/>
                  </a:ext>
                </a:extLst>
              </p:cNvPr>
              <p:cNvGrpSpPr/>
              <p:nvPr/>
            </p:nvGrpSpPr>
            <p:grpSpPr>
              <a:xfrm>
                <a:off x="9235986" y="3601416"/>
                <a:ext cx="808895" cy="757166"/>
                <a:chOff x="4180572" y="1209835"/>
                <a:chExt cx="420003" cy="393144"/>
              </a:xfrm>
            </p:grpSpPr>
            <p:cxnSp>
              <p:nvCxnSpPr>
                <p:cNvPr id="332" name="Straight Connector 331">
                  <a:extLst>
                    <a:ext uri="{FF2B5EF4-FFF2-40B4-BE49-F238E27FC236}">
                      <a16:creationId xmlns:a16="http://schemas.microsoft.com/office/drawing/2014/main" id="{34F1355F-1BFB-C047-BC57-D543E8F103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17898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>
                  <a:extLst>
                    <a:ext uri="{FF2B5EF4-FFF2-40B4-BE49-F238E27FC236}">
                      <a16:creationId xmlns:a16="http://schemas.microsoft.com/office/drawing/2014/main" id="{C1CFE73E-19C4-B643-A9BD-39BE8B85C4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57152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>
                  <a:extLst>
                    <a:ext uri="{FF2B5EF4-FFF2-40B4-BE49-F238E27FC236}">
                      <a16:creationId xmlns:a16="http://schemas.microsoft.com/office/drawing/2014/main" id="{F0BB670D-9CEE-BA48-A6A0-071258D823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96406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>
                  <a:extLst>
                    <a:ext uri="{FF2B5EF4-FFF2-40B4-BE49-F238E27FC236}">
                      <a16:creationId xmlns:a16="http://schemas.microsoft.com/office/drawing/2014/main" id="{F2CD54D5-0F3E-B346-AB6D-588F2D60AD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35660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Straight Connector 335">
                  <a:extLst>
                    <a:ext uri="{FF2B5EF4-FFF2-40B4-BE49-F238E27FC236}">
                      <a16:creationId xmlns:a16="http://schemas.microsoft.com/office/drawing/2014/main" id="{EF7C06F5-062E-9240-B458-4F9F35B238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74913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>
                  <a:extLst>
                    <a:ext uri="{FF2B5EF4-FFF2-40B4-BE49-F238E27FC236}">
                      <a16:creationId xmlns:a16="http://schemas.microsoft.com/office/drawing/2014/main" id="{101AEF7E-71CD-744C-A3E6-029BFA850E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078644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>
                  <a:extLst>
                    <a:ext uri="{FF2B5EF4-FFF2-40B4-BE49-F238E27FC236}">
                      <a16:creationId xmlns:a16="http://schemas.microsoft.com/office/drawing/2014/main" id="{392E9778-4BD5-0B40-9454-8D6E5B7A6E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314167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>
                  <a:extLst>
                    <a:ext uri="{FF2B5EF4-FFF2-40B4-BE49-F238E27FC236}">
                      <a16:creationId xmlns:a16="http://schemas.microsoft.com/office/drawing/2014/main" id="{EBC9AE41-85FD-E840-AB4B-9B311BA89C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06703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339">
                  <a:extLst>
                    <a:ext uri="{FF2B5EF4-FFF2-40B4-BE49-F238E27FC236}">
                      <a16:creationId xmlns:a16="http://schemas.microsoft.com/office/drawing/2014/main" id="{E16BDAD3-622F-ED48-8001-40C3260A57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4863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Connector 340">
                  <a:extLst>
                    <a:ext uri="{FF2B5EF4-FFF2-40B4-BE49-F238E27FC236}">
                      <a16:creationId xmlns:a16="http://schemas.microsoft.com/office/drawing/2014/main" id="{BFC1505F-B406-394F-BCF5-F52F283D10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90575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>
                  <a:extLst>
                    <a:ext uri="{FF2B5EF4-FFF2-40B4-BE49-F238E27FC236}">
                      <a16:creationId xmlns:a16="http://schemas.microsoft.com/office/drawing/2014/main" id="{4AC61C37-3EC1-D244-B3CB-BE318676DB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32510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Connector 342">
                  <a:extLst>
                    <a:ext uri="{FF2B5EF4-FFF2-40B4-BE49-F238E27FC236}">
                      <a16:creationId xmlns:a16="http://schemas.microsoft.com/office/drawing/2014/main" id="{0B04ED13-D8A4-B846-80FC-8F089810E8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74446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Straight Connector 343">
                  <a:extLst>
                    <a:ext uri="{FF2B5EF4-FFF2-40B4-BE49-F238E27FC236}">
                      <a16:creationId xmlns:a16="http://schemas.microsoft.com/office/drawing/2014/main" id="{DA1CA297-36D5-7746-A2EE-CB518FCB47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6476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Connector 344">
                  <a:extLst>
                    <a:ext uri="{FF2B5EF4-FFF2-40B4-BE49-F238E27FC236}">
                      <a16:creationId xmlns:a16="http://schemas.microsoft.com/office/drawing/2014/main" id="{712090C9-6421-DE43-BD72-8E242FCC30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16382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8" name="Straight Arrow Connector 327">
                <a:extLst>
                  <a:ext uri="{FF2B5EF4-FFF2-40B4-BE49-F238E27FC236}">
                    <a16:creationId xmlns:a16="http://schemas.microsoft.com/office/drawing/2014/main" id="{2CF305BB-4A2B-6D4E-A77F-915E56B2720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12770" y="3786178"/>
                <a:ext cx="497162" cy="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ysDot"/>
                <a:headEnd type="none" w="med" len="med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9" name="Alternate Process 328">
                <a:extLst>
                  <a:ext uri="{FF2B5EF4-FFF2-40B4-BE49-F238E27FC236}">
                    <a16:creationId xmlns:a16="http://schemas.microsoft.com/office/drawing/2014/main" id="{979AE97D-8066-A045-A4B3-8C6A639EC3A6}"/>
                  </a:ext>
                </a:extLst>
              </p:cNvPr>
              <p:cNvSpPr/>
              <p:nvPr/>
            </p:nvSpPr>
            <p:spPr>
              <a:xfrm>
                <a:off x="9328542" y="3681756"/>
                <a:ext cx="616373" cy="616373"/>
              </a:xfrm>
              <a:prstGeom prst="flowChartAlternateProcess">
                <a:avLst/>
              </a:prstGeom>
              <a:solidFill>
                <a:srgbClr val="BFBF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0" name="Alternate Process 329">
                <a:extLst>
                  <a:ext uri="{FF2B5EF4-FFF2-40B4-BE49-F238E27FC236}">
                    <a16:creationId xmlns:a16="http://schemas.microsoft.com/office/drawing/2014/main" id="{3091CE4C-BB11-544F-A61C-EAE97BB2D7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413187" y="3772082"/>
                <a:ext cx="440267" cy="440267"/>
              </a:xfrm>
              <a:prstGeom prst="flowChartAlternateProcess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1" name="Rectangle 330">
                <a:extLst>
                  <a:ext uri="{FF2B5EF4-FFF2-40B4-BE49-F238E27FC236}">
                    <a16:creationId xmlns:a16="http://schemas.microsoft.com/office/drawing/2014/main" id="{880C3E18-32D4-F948-BCBB-7B676F25A018}"/>
                  </a:ext>
                </a:extLst>
              </p:cNvPr>
              <p:cNvSpPr/>
              <p:nvPr/>
            </p:nvSpPr>
            <p:spPr>
              <a:xfrm>
                <a:off x="9383793" y="3824517"/>
                <a:ext cx="479811" cy="329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41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ISA</a:t>
                </a:r>
                <a:endParaRPr kumimoji="0" lang="en-US" sz="1541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403" name="Alternate Process 402">
              <a:extLst>
                <a:ext uri="{FF2B5EF4-FFF2-40B4-BE49-F238E27FC236}">
                  <a16:creationId xmlns:a16="http://schemas.microsoft.com/office/drawing/2014/main" id="{5FC3BDFA-A94E-B34F-BDB2-72466C92F8DF}"/>
                </a:ext>
              </a:extLst>
            </p:cNvPr>
            <p:cNvSpPr/>
            <p:nvPr/>
          </p:nvSpPr>
          <p:spPr>
            <a:xfrm>
              <a:off x="6396862" y="3213312"/>
              <a:ext cx="1226000" cy="347543"/>
            </a:xfrm>
            <a:prstGeom prst="flowChartAlternateProcess">
              <a:avLst/>
            </a:prstGeom>
            <a:solidFill>
              <a:srgbClr val="FFBFBF">
                <a:alpha val="20000"/>
              </a:srgbClr>
            </a:solidFill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52832" bIns="52832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48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bbop_new</a:t>
              </a:r>
              <a:endParaRPr kumimoji="0" lang="en-US" sz="1348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p:sp>
          <p:nvSpPr>
            <p:cNvPr id="404" name="Rectangle 403">
              <a:extLst>
                <a:ext uri="{FF2B5EF4-FFF2-40B4-BE49-F238E27FC236}">
                  <a16:creationId xmlns:a16="http://schemas.microsoft.com/office/drawing/2014/main" id="{E378B32C-66DC-EE4B-9A94-EBF4BB4C270D}"/>
                </a:ext>
              </a:extLst>
            </p:cNvPr>
            <p:cNvSpPr/>
            <p:nvPr/>
          </p:nvSpPr>
          <p:spPr>
            <a:xfrm>
              <a:off x="6324048" y="3551596"/>
              <a:ext cx="167706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New SIMDRAM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</a:t>
              </a:r>
            </a:p>
          </p:txBody>
        </p:sp>
      </p:grpSp>
      <p:sp>
        <p:nvSpPr>
          <p:cNvPr id="417" name="Right Arrow 416">
            <a:extLst>
              <a:ext uri="{FF2B5EF4-FFF2-40B4-BE49-F238E27FC236}">
                <a16:creationId xmlns:a16="http://schemas.microsoft.com/office/drawing/2014/main" id="{15CAE4DC-0951-124F-ACDB-2F0D941D15E4}"/>
              </a:ext>
            </a:extLst>
          </p:cNvPr>
          <p:cNvSpPr/>
          <p:nvPr/>
        </p:nvSpPr>
        <p:spPr>
          <a:xfrm>
            <a:off x="4225141" y="1957109"/>
            <a:ext cx="280794" cy="258213"/>
          </a:xfrm>
          <a:prstGeom prst="rightArrow">
            <a:avLst/>
          </a:prstGeom>
          <a:ln w="1270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66BB5B68-297B-8C48-BE99-8A29882E520B}"/>
              </a:ext>
            </a:extLst>
          </p:cNvPr>
          <p:cNvSpPr/>
          <p:nvPr/>
        </p:nvSpPr>
        <p:spPr>
          <a:xfrm>
            <a:off x="4220177" y="978920"/>
            <a:ext cx="2208216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Step 2: Generate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sequence of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DRAM commands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22" name="Straight Arrow Connector 421">
            <a:extLst>
              <a:ext uri="{FF2B5EF4-FFF2-40B4-BE49-F238E27FC236}">
                <a16:creationId xmlns:a16="http://schemas.microsoft.com/office/drawing/2014/main" id="{847CFCE8-060D-8545-A201-97FA8F015EC6}"/>
              </a:ext>
            </a:extLst>
          </p:cNvPr>
          <p:cNvCxnSpPr>
            <a:cxnSpLocks/>
          </p:cNvCxnSpPr>
          <p:nvPr/>
        </p:nvCxnSpPr>
        <p:spPr>
          <a:xfrm>
            <a:off x="6114413" y="2625799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6" name="Table 485">
            <a:extLst>
              <a:ext uri="{FF2B5EF4-FFF2-40B4-BE49-F238E27FC236}">
                <a16:creationId xmlns:a16="http://schemas.microsoft.com/office/drawing/2014/main" id="{78791F7B-E9B4-9249-8D57-C9EF7EE49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275900"/>
              </p:ext>
            </p:extLst>
          </p:nvPr>
        </p:nvGraphicFramePr>
        <p:xfrm>
          <a:off x="209136" y="4358395"/>
          <a:ext cx="2444077" cy="1356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4077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341188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foo () {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04063">
                <a:tc>
                  <a:txBody>
                    <a:bodyPr/>
                    <a:lstStyle/>
                    <a:p>
                      <a:endParaRPr lang="en-US" sz="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110005"/>
                  </a:ext>
                </a:extLst>
              </a:tr>
              <a:tr h="341188">
                <a:tc>
                  <a:txBody>
                    <a:bodyPr/>
                    <a:lstStyle/>
                    <a:p>
                      <a:r>
                        <a:rPr lang="en-US" sz="1500" b="0" i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500" b="0" i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bbop_new</a:t>
                      </a:r>
                      <a:endParaRPr lang="en-US" sz="15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655706"/>
                  </a:ext>
                </a:extLst>
              </a:tr>
              <a:tr h="4254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 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7320"/>
                  </a:ext>
                </a:extLst>
              </a:tr>
            </a:tbl>
          </a:graphicData>
        </a:graphic>
      </p:graphicFrame>
      <p:cxnSp>
        <p:nvCxnSpPr>
          <p:cNvPr id="490" name="Straight Arrow Connector 489">
            <a:extLst>
              <a:ext uri="{FF2B5EF4-FFF2-40B4-BE49-F238E27FC236}">
                <a16:creationId xmlns:a16="http://schemas.microsoft.com/office/drawing/2014/main" id="{3B85649E-AF19-C741-9832-0401BA82F27F}"/>
              </a:ext>
            </a:extLst>
          </p:cNvPr>
          <p:cNvCxnSpPr>
            <a:cxnSpLocks/>
          </p:cNvCxnSpPr>
          <p:nvPr/>
        </p:nvCxnSpPr>
        <p:spPr>
          <a:xfrm>
            <a:off x="4773682" y="4972819"/>
            <a:ext cx="239766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4" name="Group 513">
            <a:extLst>
              <a:ext uri="{FF2B5EF4-FFF2-40B4-BE49-F238E27FC236}">
                <a16:creationId xmlns:a16="http://schemas.microsoft.com/office/drawing/2014/main" id="{A08F4D0E-7D3F-7A48-86B1-0434036B7964}"/>
              </a:ext>
            </a:extLst>
          </p:cNvPr>
          <p:cNvGrpSpPr/>
          <p:nvPr/>
        </p:nvGrpSpPr>
        <p:grpSpPr>
          <a:xfrm>
            <a:off x="3268356" y="4230462"/>
            <a:ext cx="1427824" cy="1662994"/>
            <a:chOff x="2217624" y="4009629"/>
            <a:chExt cx="741370" cy="863478"/>
          </a:xfrm>
        </p:grpSpPr>
        <p:sp>
          <p:nvSpPr>
            <p:cNvPr id="515" name="Rounded Rectangle 514">
              <a:extLst>
                <a:ext uri="{FF2B5EF4-FFF2-40B4-BE49-F238E27FC236}">
                  <a16:creationId xmlns:a16="http://schemas.microsoft.com/office/drawing/2014/main" id="{08AF774E-E94E-4947-BF44-FD03B960F8C4}"/>
                </a:ext>
              </a:extLst>
            </p:cNvPr>
            <p:cNvSpPr/>
            <p:nvPr/>
          </p:nvSpPr>
          <p:spPr>
            <a:xfrm>
              <a:off x="2217624" y="4009629"/>
              <a:ext cx="741370" cy="72341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6" name="Rectangle 515">
              <a:extLst>
                <a:ext uri="{FF2B5EF4-FFF2-40B4-BE49-F238E27FC236}">
                  <a16:creationId xmlns:a16="http://schemas.microsoft.com/office/drawing/2014/main" id="{DD609931-2E46-0A4C-B315-50004B55606A}"/>
                </a:ext>
              </a:extLst>
            </p:cNvPr>
            <p:cNvSpPr/>
            <p:nvPr/>
          </p:nvSpPr>
          <p:spPr>
            <a:xfrm>
              <a:off x="2263266" y="4697485"/>
              <a:ext cx="636798" cy="1756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Control Unit</a:t>
              </a:r>
            </a:p>
          </p:txBody>
        </p:sp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38957CF0-65A1-AA45-80C1-0E8CD7734AB4}"/>
                </a:ext>
              </a:extLst>
            </p:cNvPr>
            <p:cNvGrpSpPr/>
            <p:nvPr/>
          </p:nvGrpSpPr>
          <p:grpSpPr>
            <a:xfrm>
              <a:off x="2389421" y="4106286"/>
              <a:ext cx="472920" cy="530098"/>
              <a:chOff x="1825441" y="5257201"/>
              <a:chExt cx="348402" cy="390525"/>
            </a:xfrm>
          </p:grpSpPr>
          <p:sp>
            <p:nvSpPr>
              <p:cNvPr id="518" name="Oval 517">
                <a:extLst>
                  <a:ext uri="{FF2B5EF4-FFF2-40B4-BE49-F238E27FC236}">
                    <a16:creationId xmlns:a16="http://schemas.microsoft.com/office/drawing/2014/main" id="{82D077C6-3D0F-3541-A76C-EB4E48A284DB}"/>
                  </a:ext>
                </a:extLst>
              </p:cNvPr>
              <p:cNvSpPr/>
              <p:nvPr/>
            </p:nvSpPr>
            <p:spPr>
              <a:xfrm>
                <a:off x="1825441" y="525720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19" name="Oval 518">
                <a:extLst>
                  <a:ext uri="{FF2B5EF4-FFF2-40B4-BE49-F238E27FC236}">
                    <a16:creationId xmlns:a16="http://schemas.microsoft.com/office/drawing/2014/main" id="{AB48AD88-6CB8-1D40-843A-730A6C34712D}"/>
                  </a:ext>
                </a:extLst>
              </p:cNvPr>
              <p:cNvSpPr/>
              <p:nvPr/>
            </p:nvSpPr>
            <p:spPr>
              <a:xfrm>
                <a:off x="2054971" y="5374676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20" name="Oval 519">
                <a:extLst>
                  <a:ext uri="{FF2B5EF4-FFF2-40B4-BE49-F238E27FC236}">
                    <a16:creationId xmlns:a16="http://schemas.microsoft.com/office/drawing/2014/main" id="{7F44A061-D99D-5A43-9E51-DE4141D729AD}"/>
                  </a:ext>
                </a:extLst>
              </p:cNvPr>
              <p:cNvSpPr/>
              <p:nvPr/>
            </p:nvSpPr>
            <p:spPr>
              <a:xfrm>
                <a:off x="1825441" y="553025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cxnSp>
            <p:nvCxnSpPr>
              <p:cNvPr id="521" name="Curved Connector 520">
                <a:extLst>
                  <a:ext uri="{FF2B5EF4-FFF2-40B4-BE49-F238E27FC236}">
                    <a16:creationId xmlns:a16="http://schemas.microsoft.com/office/drawing/2014/main" id="{C9579566-E314-B146-8DAA-B14A04E4AFFF}"/>
                  </a:ext>
                </a:extLst>
              </p:cNvPr>
              <p:cNvCxnSpPr>
                <a:cxnSpLocks/>
                <a:stCxn id="518" idx="6"/>
                <a:endCxn id="519" idx="0"/>
              </p:cNvCxnSpPr>
              <p:nvPr/>
            </p:nvCxnSpPr>
            <p:spPr>
              <a:xfrm>
                <a:off x="1944313" y="5315939"/>
                <a:ext cx="170094" cy="58737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Curved Connector 521">
                <a:extLst>
                  <a:ext uri="{FF2B5EF4-FFF2-40B4-BE49-F238E27FC236}">
                    <a16:creationId xmlns:a16="http://schemas.microsoft.com/office/drawing/2014/main" id="{3BED516E-BF3A-9747-9B5C-4087A9D12BE7}"/>
                  </a:ext>
                </a:extLst>
              </p:cNvPr>
              <p:cNvCxnSpPr>
                <a:cxnSpLocks/>
                <a:stCxn id="519" idx="2"/>
                <a:endCxn id="518" idx="4"/>
              </p:cNvCxnSpPr>
              <p:nvPr/>
            </p:nvCxnSpPr>
            <p:spPr>
              <a:xfrm rot="10800000">
                <a:off x="1884877" y="5374676"/>
                <a:ext cx="170094" cy="58738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Curved Connector 522">
                <a:extLst>
                  <a:ext uri="{FF2B5EF4-FFF2-40B4-BE49-F238E27FC236}">
                    <a16:creationId xmlns:a16="http://schemas.microsoft.com/office/drawing/2014/main" id="{A76A2905-4981-4548-BFC9-8FA901B9F259}"/>
                  </a:ext>
                </a:extLst>
              </p:cNvPr>
              <p:cNvCxnSpPr>
                <a:cxnSpLocks/>
                <a:stCxn id="519" idx="4"/>
                <a:endCxn id="520" idx="6"/>
              </p:cNvCxnSpPr>
              <p:nvPr/>
            </p:nvCxnSpPr>
            <p:spPr>
              <a:xfrm rot="5400000">
                <a:off x="1980941" y="5455523"/>
                <a:ext cx="96838" cy="170094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Curved Connector 523">
                <a:extLst>
                  <a:ext uri="{FF2B5EF4-FFF2-40B4-BE49-F238E27FC236}">
                    <a16:creationId xmlns:a16="http://schemas.microsoft.com/office/drawing/2014/main" id="{9FDFB617-090F-4840-B030-712021578D5C}"/>
                  </a:ext>
                </a:extLst>
              </p:cNvPr>
              <p:cNvCxnSpPr>
                <a:cxnSpLocks/>
                <a:stCxn id="520" idx="1"/>
                <a:endCxn id="518" idx="3"/>
              </p:cNvCxnSpPr>
              <p:nvPr/>
            </p:nvCxnSpPr>
            <p:spPr>
              <a:xfrm rot="5400000" flipH="1" flipV="1">
                <a:off x="1747858" y="5452464"/>
                <a:ext cx="189983" cy="12700"/>
              </a:xfrm>
              <a:prstGeom prst="curvedConnector3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91" name="Straight Arrow Connector 490">
            <a:extLst>
              <a:ext uri="{FF2B5EF4-FFF2-40B4-BE49-F238E27FC236}">
                <a16:creationId xmlns:a16="http://schemas.microsoft.com/office/drawing/2014/main" id="{B31F4B60-71E4-B941-8828-4F3B9440474D}"/>
              </a:ext>
            </a:extLst>
          </p:cNvPr>
          <p:cNvCxnSpPr>
            <a:cxnSpLocks/>
          </p:cNvCxnSpPr>
          <p:nvPr/>
        </p:nvCxnSpPr>
        <p:spPr>
          <a:xfrm>
            <a:off x="6855040" y="5072342"/>
            <a:ext cx="424333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Oval 491">
            <a:extLst>
              <a:ext uri="{FF2B5EF4-FFF2-40B4-BE49-F238E27FC236}">
                <a16:creationId xmlns:a16="http://schemas.microsoft.com/office/drawing/2014/main" id="{12A4C154-7025-FD47-A024-BDD217DDFD58}"/>
              </a:ext>
            </a:extLst>
          </p:cNvPr>
          <p:cNvSpPr/>
          <p:nvPr/>
        </p:nvSpPr>
        <p:spPr>
          <a:xfrm rot="16200000" flipH="1">
            <a:off x="8866977" y="5952703"/>
            <a:ext cx="22083" cy="2087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93" name="Oval 492">
            <a:extLst>
              <a:ext uri="{FF2B5EF4-FFF2-40B4-BE49-F238E27FC236}">
                <a16:creationId xmlns:a16="http://schemas.microsoft.com/office/drawing/2014/main" id="{2874F35A-5065-F44D-AA27-27A15C79842D}"/>
              </a:ext>
            </a:extLst>
          </p:cNvPr>
          <p:cNvSpPr/>
          <p:nvPr/>
        </p:nvSpPr>
        <p:spPr>
          <a:xfrm rot="16200000" flipH="1">
            <a:off x="8866977" y="4841244"/>
            <a:ext cx="22083" cy="2087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AFFF311-89B6-074A-8E50-84D97135160F}"/>
              </a:ext>
            </a:extLst>
          </p:cNvPr>
          <p:cNvGrpSpPr/>
          <p:nvPr/>
        </p:nvGrpSpPr>
        <p:grpSpPr>
          <a:xfrm>
            <a:off x="7378326" y="4574023"/>
            <a:ext cx="1598850" cy="1447274"/>
            <a:chOff x="7378326" y="4574023"/>
            <a:chExt cx="1598850" cy="1447274"/>
          </a:xfrm>
        </p:grpSpPr>
        <p:sp>
          <p:nvSpPr>
            <p:cNvPr id="481" name="Rounded Rectangle 480">
              <a:extLst>
                <a:ext uri="{FF2B5EF4-FFF2-40B4-BE49-F238E27FC236}">
                  <a16:creationId xmlns:a16="http://schemas.microsoft.com/office/drawing/2014/main" id="{4CC62BDE-543A-A646-AD15-2F6D0BA003C8}"/>
                </a:ext>
              </a:extLst>
            </p:cNvPr>
            <p:cNvSpPr/>
            <p:nvPr/>
          </p:nvSpPr>
          <p:spPr>
            <a:xfrm>
              <a:off x="7378326" y="4574023"/>
              <a:ext cx="1598850" cy="144727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08" name="Rectangle 507">
              <a:extLst>
                <a:ext uri="{FF2B5EF4-FFF2-40B4-BE49-F238E27FC236}">
                  <a16:creationId xmlns:a16="http://schemas.microsoft.com/office/drawing/2014/main" id="{1674EF55-FBAC-C140-B105-969C7E8487A7}"/>
                </a:ext>
              </a:extLst>
            </p:cNvPr>
            <p:cNvSpPr/>
            <p:nvPr/>
          </p:nvSpPr>
          <p:spPr>
            <a:xfrm rot="16200000">
              <a:off x="7050052" y="5149985"/>
              <a:ext cx="1117742" cy="3590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33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ACT/PRE</a:t>
              </a:r>
            </a:p>
          </p:txBody>
        </p:sp>
        <p:cxnSp>
          <p:nvCxnSpPr>
            <p:cNvPr id="513" name="Straight Arrow Connector 512">
              <a:extLst>
                <a:ext uri="{FF2B5EF4-FFF2-40B4-BE49-F238E27FC236}">
                  <a16:creationId xmlns:a16="http://schemas.microsoft.com/office/drawing/2014/main" id="{67315A1D-7333-AF40-992D-CD542F832E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56927" y="5327935"/>
              <a:ext cx="497162" cy="2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none" w="med" len="me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86EEC01-1B3C-E648-9FD9-9FAA1DBE32F6}"/>
                </a:ext>
              </a:extLst>
            </p:cNvPr>
            <p:cNvGrpSpPr/>
            <p:nvPr/>
          </p:nvGrpSpPr>
          <p:grpSpPr>
            <a:xfrm>
              <a:off x="8308041" y="4657875"/>
              <a:ext cx="557538" cy="1269957"/>
              <a:chOff x="8308041" y="4657875"/>
              <a:chExt cx="557538" cy="1269957"/>
            </a:xfrm>
          </p:grpSpPr>
          <p:grpSp>
            <p:nvGrpSpPr>
              <p:cNvPr id="494" name="Group 493">
                <a:extLst>
                  <a:ext uri="{FF2B5EF4-FFF2-40B4-BE49-F238E27FC236}">
                    <a16:creationId xmlns:a16="http://schemas.microsoft.com/office/drawing/2014/main" id="{274DF094-4A4F-EE40-A2C8-396255F6A071}"/>
                  </a:ext>
                </a:extLst>
              </p:cNvPr>
              <p:cNvGrpSpPr/>
              <p:nvPr/>
            </p:nvGrpSpPr>
            <p:grpSpPr>
              <a:xfrm>
                <a:off x="8308041" y="4657875"/>
                <a:ext cx="557538" cy="1269957"/>
                <a:chOff x="4830795" y="4111398"/>
                <a:chExt cx="289491" cy="755921"/>
              </a:xfrm>
            </p:grpSpPr>
            <p:grpSp>
              <p:nvGrpSpPr>
                <p:cNvPr id="495" name="Group 494">
                  <a:extLst>
                    <a:ext uri="{FF2B5EF4-FFF2-40B4-BE49-F238E27FC236}">
                      <a16:creationId xmlns:a16="http://schemas.microsoft.com/office/drawing/2014/main" id="{E5755728-FCB9-8C4E-A32A-4028662ECD5C}"/>
                    </a:ext>
                  </a:extLst>
                </p:cNvPr>
                <p:cNvGrpSpPr/>
                <p:nvPr/>
              </p:nvGrpSpPr>
              <p:grpSpPr>
                <a:xfrm>
                  <a:off x="4830795" y="4111398"/>
                  <a:ext cx="289489" cy="755921"/>
                  <a:chOff x="4830795" y="4111398"/>
                  <a:chExt cx="289489" cy="755921"/>
                </a:xfrm>
              </p:grpSpPr>
              <p:sp>
                <p:nvSpPr>
                  <p:cNvPr id="497" name="Rectangle 496">
                    <a:extLst>
                      <a:ext uri="{FF2B5EF4-FFF2-40B4-BE49-F238E27FC236}">
                        <a16:creationId xmlns:a16="http://schemas.microsoft.com/office/drawing/2014/main" id="{4CF51F47-9CF9-E246-8AF7-923C6DFFD206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4614131" y="4344138"/>
                    <a:ext cx="722817" cy="289489"/>
                  </a:xfrm>
                  <a:prstGeom prst="rect">
                    <a:avLst/>
                  </a:prstGeom>
                  <a:solidFill>
                    <a:srgbClr val="70AD47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498" name="Oval 497">
                    <a:extLst>
                      <a:ext uri="{FF2B5EF4-FFF2-40B4-BE49-F238E27FC236}">
                        <a16:creationId xmlns:a16="http://schemas.microsoft.com/office/drawing/2014/main" id="{08F4B84C-DC65-DC4A-9941-F10662BD6C08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4928537" y="4832470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499" name="Oval 498">
                    <a:extLst>
                      <a:ext uri="{FF2B5EF4-FFF2-40B4-BE49-F238E27FC236}">
                        <a16:creationId xmlns:a16="http://schemas.microsoft.com/office/drawing/2014/main" id="{E795B588-B028-1E44-97F4-6AC8A2F616A4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5018879" y="4832470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500" name="Oval 499">
                    <a:extLst>
                      <a:ext uri="{FF2B5EF4-FFF2-40B4-BE49-F238E27FC236}">
                        <a16:creationId xmlns:a16="http://schemas.microsoft.com/office/drawing/2014/main" id="{189C9B04-5FAE-244B-9F2B-53D0DCC3CAEB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4928537" y="4112379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501" name="Oval 500">
                    <a:extLst>
                      <a:ext uri="{FF2B5EF4-FFF2-40B4-BE49-F238E27FC236}">
                        <a16:creationId xmlns:a16="http://schemas.microsoft.com/office/drawing/2014/main" id="{EBEE26E3-3CFD-3E45-AFAA-C5A356787197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5018879" y="4112379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</p:grpSp>
            <p:sp>
              <p:nvSpPr>
                <p:cNvPr id="496" name="Rectangle 495">
                  <a:extLst>
                    <a:ext uri="{FF2B5EF4-FFF2-40B4-BE49-F238E27FC236}">
                      <a16:creationId xmlns:a16="http://schemas.microsoft.com/office/drawing/2014/main" id="{D894887A-25F1-1F44-BEEE-9C506341120D}"/>
                    </a:ext>
                  </a:extLst>
                </p:cNvPr>
                <p:cNvSpPr/>
                <p:nvPr/>
              </p:nvSpPr>
              <p:spPr>
                <a:xfrm rot="16200000">
                  <a:off x="4819059" y="4476133"/>
                  <a:ext cx="575362" cy="27093"/>
                </a:xfrm>
                <a:prstGeom prst="rect">
                  <a:avLst/>
                </a:prstGeom>
                <a:pattFill prst="dkVert">
                  <a:fgClr>
                    <a:srgbClr val="FFC000">
                      <a:lumMod val="60000"/>
                      <a:lumOff val="4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grpSp>
            <p:nvGrpSpPr>
              <p:cNvPr id="502" name="Group 501">
                <a:extLst>
                  <a:ext uri="{FF2B5EF4-FFF2-40B4-BE49-F238E27FC236}">
                    <a16:creationId xmlns:a16="http://schemas.microsoft.com/office/drawing/2014/main" id="{2DB1DD8B-FB18-8849-9A9F-035F264A4AC8}"/>
                  </a:ext>
                </a:extLst>
              </p:cNvPr>
              <p:cNvGrpSpPr/>
              <p:nvPr/>
            </p:nvGrpSpPr>
            <p:grpSpPr>
              <a:xfrm rot="16200000">
                <a:off x="8185361" y="5143465"/>
                <a:ext cx="756076" cy="293602"/>
                <a:chOff x="4340198" y="1826549"/>
                <a:chExt cx="485918" cy="276639"/>
              </a:xfrm>
            </p:grpSpPr>
            <p:sp>
              <p:nvSpPr>
                <p:cNvPr id="503" name="Rectangle 502">
                  <a:extLst>
                    <a:ext uri="{FF2B5EF4-FFF2-40B4-BE49-F238E27FC236}">
                      <a16:creationId xmlns:a16="http://schemas.microsoft.com/office/drawing/2014/main" id="{8F40DD31-E5D3-1949-BB4A-77B0A48B9C3C}"/>
                    </a:ext>
                  </a:extLst>
                </p:cNvPr>
                <p:cNvSpPr/>
                <p:nvPr/>
              </p:nvSpPr>
              <p:spPr>
                <a:xfrm>
                  <a:off x="4340198" y="1826549"/>
                  <a:ext cx="174612" cy="276637"/>
                </a:xfrm>
                <a:prstGeom prst="rect">
                  <a:avLst/>
                </a:prstGeom>
                <a:solidFill>
                  <a:sysClr val="windowText" lastClr="000000"/>
                </a:solidFill>
                <a:ln w="12700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504" name="Rectangle 503">
                  <a:extLst>
                    <a:ext uri="{FF2B5EF4-FFF2-40B4-BE49-F238E27FC236}">
                      <a16:creationId xmlns:a16="http://schemas.microsoft.com/office/drawing/2014/main" id="{A95F48CB-8E25-8B4E-AE80-FF1A55ADD162}"/>
                    </a:ext>
                  </a:extLst>
                </p:cNvPr>
                <p:cNvSpPr/>
                <p:nvPr/>
              </p:nvSpPr>
              <p:spPr>
                <a:xfrm>
                  <a:off x="4651504" y="1826550"/>
                  <a:ext cx="174612" cy="276638"/>
                </a:xfrm>
                <a:prstGeom prst="rect">
                  <a:avLst/>
                </a:prstGeom>
                <a:solidFill>
                  <a:sysClr val="windowText" lastClr="000000"/>
                </a:solidFill>
                <a:ln w="12700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sp>
            <p:nvSpPr>
              <p:cNvPr id="528" name="Oval 527">
                <a:extLst>
                  <a:ext uri="{FF2B5EF4-FFF2-40B4-BE49-F238E27FC236}">
                    <a16:creationId xmlns:a16="http://schemas.microsoft.com/office/drawing/2014/main" id="{18A4C544-1AC7-8549-9BF1-30B0708AB6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88782" y="5824283"/>
                <a:ext cx="52832" cy="52832"/>
              </a:xfrm>
              <a:prstGeom prst="ellipse">
                <a:avLst/>
              </a:prstGeom>
              <a:solidFill>
                <a:srgbClr val="FEFE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29" name="Oval 528">
                <a:extLst>
                  <a:ext uri="{FF2B5EF4-FFF2-40B4-BE49-F238E27FC236}">
                    <a16:creationId xmlns:a16="http://schemas.microsoft.com/office/drawing/2014/main" id="{5EC38BF4-30F8-1543-A138-A684F818BB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82340" y="4720793"/>
                <a:ext cx="52832" cy="52832"/>
              </a:xfrm>
              <a:prstGeom prst="ellipse">
                <a:avLst/>
              </a:prstGeom>
              <a:solidFill>
                <a:srgbClr val="FEFE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</p:grpSp>
      <p:graphicFrame>
        <p:nvGraphicFramePr>
          <p:cNvPr id="531" name="Table 530">
            <a:extLst>
              <a:ext uri="{FF2B5EF4-FFF2-40B4-BE49-F238E27FC236}">
                <a16:creationId xmlns:a16="http://schemas.microsoft.com/office/drawing/2014/main" id="{1229032C-D001-F644-92AC-B94E443D5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017490"/>
              </p:ext>
            </p:extLst>
          </p:nvPr>
        </p:nvGraphicFramePr>
        <p:xfrm>
          <a:off x="5082745" y="4275721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cxnSp>
        <p:nvCxnSpPr>
          <p:cNvPr id="533" name="Straight Connector 532">
            <a:extLst>
              <a:ext uri="{FF2B5EF4-FFF2-40B4-BE49-F238E27FC236}">
                <a16:creationId xmlns:a16="http://schemas.microsoft.com/office/drawing/2014/main" id="{9F194B97-A4A4-1F4A-A3A1-1A1C65904476}"/>
              </a:ext>
            </a:extLst>
          </p:cNvPr>
          <p:cNvCxnSpPr/>
          <p:nvPr/>
        </p:nvCxnSpPr>
        <p:spPr>
          <a:xfrm>
            <a:off x="129785" y="3596854"/>
            <a:ext cx="8884429" cy="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5" name="Group 534">
            <a:extLst>
              <a:ext uri="{FF2B5EF4-FFF2-40B4-BE49-F238E27FC236}">
                <a16:creationId xmlns:a16="http://schemas.microsoft.com/office/drawing/2014/main" id="{96685389-20B3-8146-B6CF-E569C240BE1C}"/>
              </a:ext>
            </a:extLst>
          </p:cNvPr>
          <p:cNvGrpSpPr/>
          <p:nvPr/>
        </p:nvGrpSpPr>
        <p:grpSpPr>
          <a:xfrm>
            <a:off x="2307434" y="931164"/>
            <a:ext cx="1931355" cy="2049796"/>
            <a:chOff x="2307434" y="1557252"/>
            <a:chExt cx="1931355" cy="2049796"/>
          </a:xfrm>
        </p:grpSpPr>
        <p:grpSp>
          <p:nvGrpSpPr>
            <p:cNvPr id="416" name="Group 415">
              <a:extLst>
                <a:ext uri="{FF2B5EF4-FFF2-40B4-BE49-F238E27FC236}">
                  <a16:creationId xmlns:a16="http://schemas.microsoft.com/office/drawing/2014/main" id="{D06BFF73-B8EA-3D47-ADEB-7CFAD8555C79}"/>
                </a:ext>
              </a:extLst>
            </p:cNvPr>
            <p:cNvGrpSpPr/>
            <p:nvPr/>
          </p:nvGrpSpPr>
          <p:grpSpPr>
            <a:xfrm>
              <a:off x="2660496" y="1557252"/>
              <a:ext cx="1578293" cy="2049796"/>
              <a:chOff x="2755612" y="1974313"/>
              <a:chExt cx="1578293" cy="2049796"/>
            </a:xfrm>
          </p:grpSpPr>
          <p:grpSp>
            <p:nvGrpSpPr>
              <p:cNvPr id="414" name="Group 413">
                <a:extLst>
                  <a:ext uri="{FF2B5EF4-FFF2-40B4-BE49-F238E27FC236}">
                    <a16:creationId xmlns:a16="http://schemas.microsoft.com/office/drawing/2014/main" id="{8D26F9AA-55CA-5743-8D81-55784DD770A5}"/>
                  </a:ext>
                </a:extLst>
              </p:cNvPr>
              <p:cNvGrpSpPr/>
              <p:nvPr/>
            </p:nvGrpSpPr>
            <p:grpSpPr>
              <a:xfrm>
                <a:off x="2755612" y="2475443"/>
                <a:ext cx="1578293" cy="1548666"/>
                <a:chOff x="3211452" y="2874384"/>
                <a:chExt cx="1578293" cy="1548666"/>
              </a:xfrm>
            </p:grpSpPr>
            <p:sp>
              <p:nvSpPr>
                <p:cNvPr id="379" name="Rounded Rectangle 378">
                  <a:extLst>
                    <a:ext uri="{FF2B5EF4-FFF2-40B4-BE49-F238E27FC236}">
                      <a16:creationId xmlns:a16="http://schemas.microsoft.com/office/drawing/2014/main" id="{2E7BFECB-70FA-7F47-80F2-805C0314D392}"/>
                    </a:ext>
                  </a:extLst>
                </p:cNvPr>
                <p:cNvSpPr/>
                <p:nvPr/>
              </p:nvSpPr>
              <p:spPr>
                <a:xfrm>
                  <a:off x="3211452" y="2874384"/>
                  <a:ext cx="1466613" cy="1204068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6163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grpSp>
              <p:nvGrpSpPr>
                <p:cNvPr id="408" name="Group 407">
                  <a:extLst>
                    <a:ext uri="{FF2B5EF4-FFF2-40B4-BE49-F238E27FC236}">
                      <a16:creationId xmlns:a16="http://schemas.microsoft.com/office/drawing/2014/main" id="{A14FF517-2E12-FC47-882D-2E8C59A93BBB}"/>
                    </a:ext>
                  </a:extLst>
                </p:cNvPr>
                <p:cNvGrpSpPr/>
                <p:nvPr/>
              </p:nvGrpSpPr>
              <p:grpSpPr>
                <a:xfrm>
                  <a:off x="3412005" y="3198852"/>
                  <a:ext cx="1161942" cy="528322"/>
                  <a:chOff x="3412005" y="3198852"/>
                  <a:chExt cx="1161942" cy="528322"/>
                </a:xfrm>
              </p:grpSpPr>
              <p:grpSp>
                <p:nvGrpSpPr>
                  <p:cNvPr id="381" name="Group 380">
                    <a:extLst>
                      <a:ext uri="{FF2B5EF4-FFF2-40B4-BE49-F238E27FC236}">
                        <a16:creationId xmlns:a16="http://schemas.microsoft.com/office/drawing/2014/main" id="{2E0EFF5E-6202-DA47-8AD7-65046C1735C1}"/>
                      </a:ext>
                    </a:extLst>
                  </p:cNvPr>
                  <p:cNvGrpSpPr/>
                  <p:nvPr/>
                </p:nvGrpSpPr>
                <p:grpSpPr>
                  <a:xfrm>
                    <a:off x="3412005" y="3198852"/>
                    <a:ext cx="1128558" cy="528322"/>
                    <a:chOff x="1332999" y="4174190"/>
                    <a:chExt cx="1175252" cy="550180"/>
                  </a:xfrm>
                </p:grpSpPr>
                <p:grpSp>
                  <p:nvGrpSpPr>
                    <p:cNvPr id="383" name="Group 382">
                      <a:extLst>
                        <a:ext uri="{FF2B5EF4-FFF2-40B4-BE49-F238E27FC236}">
                          <a16:creationId xmlns:a16="http://schemas.microsoft.com/office/drawing/2014/main" id="{90112E02-8E4D-764B-81E5-B5AE4341602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47787" y="4431167"/>
                      <a:ext cx="360464" cy="69048"/>
                      <a:chOff x="4793112" y="4167661"/>
                      <a:chExt cx="360464" cy="69048"/>
                    </a:xfrm>
                  </p:grpSpPr>
                  <p:cxnSp>
                    <p:nvCxnSpPr>
                      <p:cNvPr id="394" name="Straight Connector 393">
                        <a:extLst>
                          <a:ext uri="{FF2B5EF4-FFF2-40B4-BE49-F238E27FC236}">
                            <a16:creationId xmlns:a16="http://schemas.microsoft.com/office/drawing/2014/main" id="{0F5DE70C-DCDB-9047-8B2D-0972443A5BD8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4793112" y="4202185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95" name="Flowchart: Connector 11">
                        <a:extLst>
                          <a:ext uri="{FF2B5EF4-FFF2-40B4-BE49-F238E27FC236}">
                            <a16:creationId xmlns:a16="http://schemas.microsoft.com/office/drawing/2014/main" id="{2632382D-A056-FD43-AD2C-A7F8EA1831B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84528" y="4167661"/>
                        <a:ext cx="69048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4" name="Group 383">
                      <a:extLst>
                        <a:ext uri="{FF2B5EF4-FFF2-40B4-BE49-F238E27FC236}">
                          <a16:creationId xmlns:a16="http://schemas.microsoft.com/office/drawing/2014/main" id="{DC6B394D-4AC6-4D4B-9472-BE87C07F22F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3740" y="4250347"/>
                      <a:ext cx="414294" cy="69048"/>
                      <a:chOff x="3838217" y="3992220"/>
                      <a:chExt cx="414294" cy="69048"/>
                    </a:xfrm>
                  </p:grpSpPr>
                  <p:cxnSp>
                    <p:nvCxnSpPr>
                      <p:cNvPr id="392" name="Straight Connector 391">
                        <a:extLst>
                          <a:ext uri="{FF2B5EF4-FFF2-40B4-BE49-F238E27FC236}">
                            <a16:creationId xmlns:a16="http://schemas.microsoft.com/office/drawing/2014/main" id="{7430DEA5-979B-1E4D-8B44-1B147801909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026731"/>
                        <a:ext cx="345245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3" name="Flowchart: Connector 8">
                        <a:extLst>
                          <a:ext uri="{FF2B5EF4-FFF2-40B4-BE49-F238E27FC236}">
                            <a16:creationId xmlns:a16="http://schemas.microsoft.com/office/drawing/2014/main" id="{E95AB8CB-F0A3-7D42-88D4-8FD7C5BFF50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38217" y="3992220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5" name="Group 384">
                      <a:extLst>
                        <a:ext uri="{FF2B5EF4-FFF2-40B4-BE49-F238E27FC236}">
                          <a16:creationId xmlns:a16="http://schemas.microsoft.com/office/drawing/2014/main" id="{1C6DFE12-5613-F64E-9744-3B5530C3E62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41169" y="4431167"/>
                      <a:ext cx="406864" cy="69048"/>
                      <a:chOff x="3845646" y="4269682"/>
                      <a:chExt cx="406864" cy="69048"/>
                    </a:xfrm>
                  </p:grpSpPr>
                  <p:cxnSp>
                    <p:nvCxnSpPr>
                      <p:cNvPr id="390" name="Straight Connector 389">
                        <a:extLst>
                          <a:ext uri="{FF2B5EF4-FFF2-40B4-BE49-F238E27FC236}">
                            <a16:creationId xmlns:a16="http://schemas.microsoft.com/office/drawing/2014/main" id="{5923A7B9-B94E-A848-A136-F6DE99FC773A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304207"/>
                        <a:ext cx="345244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1" name="Flowchart: Connector 9">
                        <a:extLst>
                          <a:ext uri="{FF2B5EF4-FFF2-40B4-BE49-F238E27FC236}">
                            <a16:creationId xmlns:a16="http://schemas.microsoft.com/office/drawing/2014/main" id="{4B77B613-2F03-6E4A-AD34-B8504D23828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6" y="4269682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6" name="Group 385">
                      <a:extLst>
                        <a:ext uri="{FF2B5EF4-FFF2-40B4-BE49-F238E27FC236}">
                          <a16:creationId xmlns:a16="http://schemas.microsoft.com/office/drawing/2014/main" id="{C0A2E64F-6546-F042-811A-622AC14A99B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2999" y="4593843"/>
                      <a:ext cx="390964" cy="69048"/>
                      <a:chOff x="3845645" y="4571954"/>
                      <a:chExt cx="390964" cy="69048"/>
                    </a:xfrm>
                  </p:grpSpPr>
                  <p:sp>
                    <p:nvSpPr>
                      <p:cNvPr id="388" name="Flowchart: Connector 9">
                        <a:extLst>
                          <a:ext uri="{FF2B5EF4-FFF2-40B4-BE49-F238E27FC236}">
                            <a16:creationId xmlns:a16="http://schemas.microsoft.com/office/drawing/2014/main" id="{CFB88838-9CFC-BE4E-998E-9F66DC09873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5" y="4571954"/>
                        <a:ext cx="69047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  <p:cxnSp>
                    <p:nvCxnSpPr>
                      <p:cNvPr id="389" name="Straight Connector 388">
                        <a:extLst>
                          <a:ext uri="{FF2B5EF4-FFF2-40B4-BE49-F238E27FC236}">
                            <a16:creationId xmlns:a16="http://schemas.microsoft.com/office/drawing/2014/main" id="{38D784D0-9C48-EA4C-9B1D-0EDF227F3BA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891367" y="4615548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</p:grpSp>
                <p:sp>
                  <p:nvSpPr>
                    <p:cNvPr id="387" name="Oval 386">
                      <a:extLst>
                        <a:ext uri="{FF2B5EF4-FFF2-40B4-BE49-F238E27FC236}">
                          <a16:creationId xmlns:a16="http://schemas.microsoft.com/office/drawing/2014/main" id="{B9309423-001F-EC4B-A985-B4DEBFFAD982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1650303" y="4174190"/>
                      <a:ext cx="550179" cy="550180"/>
                    </a:xfrm>
                    <a:prstGeom prst="ellipse">
                      <a:avLst/>
                    </a:prstGeom>
                    <a:solidFill>
                      <a:srgbClr val="D3DBD5"/>
                    </a:solidFill>
                    <a:ln w="12700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22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382" name="TextBox 381">
                    <a:extLst>
                      <a:ext uri="{FF2B5EF4-FFF2-40B4-BE49-F238E27FC236}">
                        <a16:creationId xmlns:a16="http://schemas.microsoft.com/office/drawing/2014/main" id="{0169CB78-9A64-3943-AAF8-0F621B786CF9}"/>
                      </a:ext>
                    </a:extLst>
                  </p:cNvPr>
                  <p:cNvSpPr txBox="1"/>
                  <p:nvPr/>
                </p:nvSpPr>
                <p:spPr>
                  <a:xfrm>
                    <a:off x="3694179" y="3310909"/>
                    <a:ext cx="879768" cy="3294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541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MAJ</a:t>
                    </a:r>
                  </a:p>
                </p:txBody>
              </p:sp>
            </p:grpSp>
            <p:sp>
              <p:nvSpPr>
                <p:cNvPr id="396" name="Rectangle 395">
                  <a:extLst>
                    <a:ext uri="{FF2B5EF4-FFF2-40B4-BE49-F238E27FC236}">
                      <a16:creationId xmlns:a16="http://schemas.microsoft.com/office/drawing/2014/main" id="{253C3A41-5E8D-9945-B93A-5F07E7684541}"/>
                    </a:ext>
                  </a:extLst>
                </p:cNvPr>
                <p:cNvSpPr/>
                <p:nvPr/>
              </p:nvSpPr>
              <p:spPr>
                <a:xfrm>
                  <a:off x="3226497" y="4084496"/>
                  <a:ext cx="156324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MAJ/NOT logic</a:t>
                  </a:r>
                </a:p>
              </p:txBody>
            </p:sp>
          </p:grpSp>
          <p:sp>
            <p:nvSpPr>
              <p:cNvPr id="415" name="Rectangle 414">
                <a:extLst>
                  <a:ext uri="{FF2B5EF4-FFF2-40B4-BE49-F238E27FC236}">
                    <a16:creationId xmlns:a16="http://schemas.microsoft.com/office/drawing/2014/main" id="{D2DF1CC8-CF8C-4941-8135-FD7570C97FD7}"/>
                  </a:ext>
                </a:extLst>
              </p:cNvPr>
              <p:cNvSpPr/>
              <p:nvPr/>
            </p:nvSpPr>
            <p:spPr>
              <a:xfrm>
                <a:off x="2785694" y="1974313"/>
                <a:ext cx="14439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Step 1: Generate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MAJ logic</a:t>
                </a:r>
              </a:p>
            </p:txBody>
          </p:sp>
        </p:grpSp>
        <p:sp>
          <p:nvSpPr>
            <p:cNvPr id="534" name="Right Arrow 533">
              <a:extLst>
                <a:ext uri="{FF2B5EF4-FFF2-40B4-BE49-F238E27FC236}">
                  <a16:creationId xmlns:a16="http://schemas.microsoft.com/office/drawing/2014/main" id="{444D3331-2F50-DA42-AB1E-B39351D5CBEF}"/>
                </a:ext>
              </a:extLst>
            </p:cNvPr>
            <p:cNvSpPr/>
            <p:nvPr/>
          </p:nvSpPr>
          <p:spPr>
            <a:xfrm>
              <a:off x="2307434" y="2619261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/>
              <p:nvPr/>
            </p:nvSpPr>
            <p:spPr>
              <a:xfrm>
                <a:off x="4548574" y="3029879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8574" y="3029879"/>
                <a:ext cx="1559686" cy="338554"/>
              </a:xfrm>
              <a:prstGeom prst="rect">
                <a:avLst/>
              </a:prstGeom>
              <a:blipFill>
                <a:blip r:embed="rId4"/>
                <a:stretch>
                  <a:fillRect t="-3571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8" name="Slide Number Placeholder 2">
            <a:extLst>
              <a:ext uri="{FF2B5EF4-FFF2-40B4-BE49-F238E27FC236}">
                <a16:creationId xmlns:a16="http://schemas.microsoft.com/office/drawing/2014/main" id="{BA3DC310-E70E-2A4C-98E9-E7CE8D146EDA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27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212060"/>
                  </p:ext>
                </p:extLst>
              </p:nvPr>
            </p:nvGraphicFramePr>
            <p:xfrm>
              <a:off x="6446659" y="1583134"/>
              <a:ext cx="2479168" cy="57415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3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𝑃𝑟𝑜𝑔𝑟𝑎𝑚</m:t>
                                </m:r>
                              </m:oMath>
                            </m:oMathPara>
                          </a14:m>
                          <a:endParaRPr lang="en-US" sz="1300" b="0" dirty="0"/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3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𝑃𝑟𝑜𝑔𝑟𝑎𝑚</m:t>
                                </m:r>
                              </m:oMath>
                            </m:oMathPara>
                          </a14:m>
                          <a:endParaRPr lang="en-US" sz="13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212060"/>
                  </p:ext>
                </p:extLst>
              </p:nvPr>
            </p:nvGraphicFramePr>
            <p:xfrm>
              <a:off x="6446659" y="1583134"/>
              <a:ext cx="2479168" cy="57415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2870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T w="12700" cmpd="sng">
                          <a:noFill/>
                        </a:lnT>
                        <a:blipFill>
                          <a:blip r:embed="rId5"/>
                          <a:stretch>
                            <a:fillRect r="-103093" b="-1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2870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B w="12700" cmpd="sng">
                          <a:noFill/>
                        </a:lnB>
                        <a:blipFill>
                          <a:blip r:embed="rId5"/>
                          <a:stretch>
                            <a:fillRect t="-100000" r="-103093" b="-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536" name="Group 535">
            <a:extLst>
              <a:ext uri="{FF2B5EF4-FFF2-40B4-BE49-F238E27FC236}">
                <a16:creationId xmlns:a16="http://schemas.microsoft.com/office/drawing/2014/main" id="{2560DD54-9826-2C47-AB02-2D240A0B9D80}"/>
              </a:ext>
            </a:extLst>
          </p:cNvPr>
          <p:cNvGrpSpPr/>
          <p:nvPr/>
        </p:nvGrpSpPr>
        <p:grpSpPr>
          <a:xfrm>
            <a:off x="6427968" y="1254721"/>
            <a:ext cx="2581861" cy="876925"/>
            <a:chOff x="6398771" y="1855706"/>
            <a:chExt cx="2581861" cy="876925"/>
          </a:xfrm>
        </p:grpSpPr>
        <p:grpSp>
          <p:nvGrpSpPr>
            <p:cNvPr id="411" name="Group 410">
              <a:extLst>
                <a:ext uri="{FF2B5EF4-FFF2-40B4-BE49-F238E27FC236}">
                  <a16:creationId xmlns:a16="http://schemas.microsoft.com/office/drawing/2014/main" id="{FF418A7D-059D-6D42-81F6-DBE7E7D21647}"/>
                </a:ext>
              </a:extLst>
            </p:cNvPr>
            <p:cNvGrpSpPr/>
            <p:nvPr/>
          </p:nvGrpSpPr>
          <p:grpSpPr>
            <a:xfrm>
              <a:off x="7799060" y="2499642"/>
              <a:ext cx="981071" cy="194415"/>
              <a:chOff x="8915995" y="2957417"/>
              <a:chExt cx="981071" cy="194415"/>
            </a:xfrm>
          </p:grpSpPr>
          <p:sp>
            <p:nvSpPr>
              <p:cNvPr id="318" name="Rectangle 317">
                <a:extLst>
                  <a:ext uri="{FF2B5EF4-FFF2-40B4-BE49-F238E27FC236}">
                    <a16:creationId xmlns:a16="http://schemas.microsoft.com/office/drawing/2014/main" id="{C992AC50-DC13-E74F-88D1-7802744C36A9}"/>
                  </a:ext>
                </a:extLst>
              </p:cNvPr>
              <p:cNvSpPr/>
              <p:nvPr/>
            </p:nvSpPr>
            <p:spPr>
              <a:xfrm>
                <a:off x="8915995" y="2960414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19" name="Rectangle 318">
                <a:extLst>
                  <a:ext uri="{FF2B5EF4-FFF2-40B4-BE49-F238E27FC236}">
                    <a16:creationId xmlns:a16="http://schemas.microsoft.com/office/drawing/2014/main" id="{D80906D0-E127-714F-9EEF-4E0EBC42F894}"/>
                  </a:ext>
                </a:extLst>
              </p:cNvPr>
              <p:cNvSpPr/>
              <p:nvPr/>
            </p:nvSpPr>
            <p:spPr>
              <a:xfrm>
                <a:off x="9115367" y="2960414"/>
                <a:ext cx="193681" cy="181779"/>
              </a:xfrm>
              <a:prstGeom prst="rect">
                <a:avLst/>
              </a:prstGeom>
              <a:solidFill>
                <a:srgbClr val="FFF5CC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0" name="Rectangle 319">
                <a:extLst>
                  <a:ext uri="{FF2B5EF4-FFF2-40B4-BE49-F238E27FC236}">
                    <a16:creationId xmlns:a16="http://schemas.microsoft.com/office/drawing/2014/main" id="{E73B4CC9-DBE2-9A44-A34E-CCAD535F3A01}"/>
                  </a:ext>
                </a:extLst>
              </p:cNvPr>
              <p:cNvSpPr/>
              <p:nvPr/>
            </p:nvSpPr>
            <p:spPr>
              <a:xfrm>
                <a:off x="9302399" y="2958834"/>
                <a:ext cx="193681" cy="181779"/>
              </a:xfrm>
              <a:prstGeom prst="rect">
                <a:avLst/>
              </a:prstGeom>
              <a:solidFill>
                <a:srgbClr val="CCDFFF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1" name="Rectangle 320">
                <a:extLst>
                  <a:ext uri="{FF2B5EF4-FFF2-40B4-BE49-F238E27FC236}">
                    <a16:creationId xmlns:a16="http://schemas.microsoft.com/office/drawing/2014/main" id="{FD7D0DC0-81B9-D944-BADC-40C28F06EC59}"/>
                  </a:ext>
                </a:extLst>
              </p:cNvPr>
              <p:cNvSpPr/>
              <p:nvPr/>
            </p:nvSpPr>
            <p:spPr>
              <a:xfrm>
                <a:off x="9498287" y="2957417"/>
                <a:ext cx="193681" cy="181779"/>
              </a:xfrm>
              <a:prstGeom prst="rect">
                <a:avLst/>
              </a:prstGeom>
              <a:solidFill>
                <a:srgbClr val="A8D4AA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2" name="Rectangle 321">
                <a:extLst>
                  <a:ext uri="{FF2B5EF4-FFF2-40B4-BE49-F238E27FC236}">
                    <a16:creationId xmlns:a16="http://schemas.microsoft.com/office/drawing/2014/main" id="{2BB41B32-4625-3E4E-879F-E44646621104}"/>
                  </a:ext>
                </a:extLst>
              </p:cNvPr>
              <p:cNvSpPr/>
              <p:nvPr/>
            </p:nvSpPr>
            <p:spPr>
              <a:xfrm>
                <a:off x="9695138" y="2958836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3" name="Rectangle 322">
                <a:extLst>
                  <a:ext uri="{FF2B5EF4-FFF2-40B4-BE49-F238E27FC236}">
                    <a16:creationId xmlns:a16="http://schemas.microsoft.com/office/drawing/2014/main" id="{B16A6573-C63A-604E-BCF7-11033B6B437F}"/>
                  </a:ext>
                </a:extLst>
              </p:cNvPr>
              <p:cNvSpPr/>
              <p:nvPr/>
            </p:nvSpPr>
            <p:spPr>
              <a:xfrm>
                <a:off x="8924556" y="2970053"/>
                <a:ext cx="972510" cy="18177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24" name="Alternate Process 323">
              <a:extLst>
                <a:ext uri="{FF2B5EF4-FFF2-40B4-BE49-F238E27FC236}">
                  <a16:creationId xmlns:a16="http://schemas.microsoft.com/office/drawing/2014/main" id="{38133FEE-43AB-C44A-8F12-40B52477EF96}"/>
                </a:ext>
              </a:extLst>
            </p:cNvPr>
            <p:cNvSpPr/>
            <p:nvPr/>
          </p:nvSpPr>
          <p:spPr>
            <a:xfrm>
              <a:off x="6413697" y="2171484"/>
              <a:ext cx="2507323" cy="561147"/>
            </a:xfrm>
            <a:prstGeom prst="flowChartAlternateProcess">
              <a:avLst/>
            </a:pr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sz="1348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</a:br>
              <a:endParaRPr kumimoji="0" lang="en-US" sz="1348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/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New SIMDRAM </a:t>
                  </a:r>
                  <a14:m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E5597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</p:txBody>
            </p:sp>
          </mc:Choice>
          <mc:Fallback xmlns="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  <a:blipFill>
                  <a:blip r:embed="rId6"/>
                  <a:stretch>
                    <a:fillRect t="-3571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/>
              <p:nvPr/>
            </p:nvSpPr>
            <p:spPr>
              <a:xfrm>
                <a:off x="5062752" y="5549825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752" y="5549825"/>
                <a:ext cx="1559686" cy="338554"/>
              </a:xfrm>
              <a:prstGeom prst="rect">
                <a:avLst/>
              </a:prstGeom>
              <a:blipFill>
                <a:blip r:embed="rId7"/>
                <a:stretch>
                  <a:fillRect t="-3571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538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159" grpId="0" animBg="1"/>
      <p:bldP spid="159" grpId="1" animBg="1"/>
      <p:bldP spid="157" grpId="0" animBg="1"/>
      <p:bldP spid="15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CDDF1-2F23-494F-8244-1516DAA0D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757"/>
            <a:ext cx="8987622" cy="740193"/>
          </a:xfrm>
        </p:spPr>
        <p:txBody>
          <a:bodyPr/>
          <a:lstStyle/>
          <a:p>
            <a:r>
              <a:rPr lang="en-US" sz="4800" dirty="0">
                <a:latin typeface="Cambria" panose="02040503050406030204" pitchFamily="18" charset="0"/>
              </a:rPr>
              <a:t>Outline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8F68F8D-85B5-BD4E-976A-2D3DAC43DB40}"/>
              </a:ext>
            </a:extLst>
          </p:cNvPr>
          <p:cNvGrpSpPr/>
          <p:nvPr/>
        </p:nvGrpSpPr>
        <p:grpSpPr>
          <a:xfrm>
            <a:off x="381000" y="679263"/>
            <a:ext cx="8382000" cy="5709254"/>
            <a:chOff x="381000" y="712268"/>
            <a:chExt cx="8382000" cy="5709254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B135915-46C8-D541-984C-1D8A289979A8}"/>
                </a:ext>
              </a:extLst>
            </p:cNvPr>
            <p:cNvGrpSpPr/>
            <p:nvPr/>
          </p:nvGrpSpPr>
          <p:grpSpPr>
            <a:xfrm>
              <a:off x="381000" y="712268"/>
              <a:ext cx="8382000" cy="4879721"/>
              <a:chOff x="381000" y="1090026"/>
              <a:chExt cx="8382000" cy="4879721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7A00F75-75B4-E648-8DF4-BBCDF4560BD8}"/>
                  </a:ext>
                </a:extLst>
              </p:cNvPr>
              <p:cNvSpPr/>
              <p:nvPr/>
            </p:nvSpPr>
            <p:spPr>
              <a:xfrm>
                <a:off x="381000" y="1090026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1. Processing-using-DRAM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66ABC53-A913-E545-9BC8-D02BDF48DB49}"/>
                  </a:ext>
                </a:extLst>
              </p:cNvPr>
              <p:cNvSpPr/>
              <p:nvPr/>
            </p:nvSpPr>
            <p:spPr>
              <a:xfrm>
                <a:off x="381000" y="1918072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2. Background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35902EC-FA3C-7040-976D-9C09616DB50C}"/>
                  </a:ext>
                </a:extLst>
              </p:cNvPr>
              <p:cNvSpPr/>
              <p:nvPr/>
            </p:nvSpPr>
            <p:spPr>
              <a:xfrm>
                <a:off x="381000" y="4408694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4.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System Integration 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845AECB-3B21-9E4E-B4D9-650CCF3B29B8}"/>
                  </a:ext>
                </a:extLst>
              </p:cNvPr>
              <p:cNvSpPr/>
              <p:nvPr/>
            </p:nvSpPr>
            <p:spPr>
              <a:xfrm>
                <a:off x="381000" y="2746118"/>
                <a:ext cx="8382000" cy="651936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3.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SIMDRAM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3C9C25D-9C59-C44F-AE6A-B05890AD8BC2}"/>
                  </a:ext>
                </a:extLst>
              </p:cNvPr>
              <p:cNvSpPr/>
              <p:nvPr/>
            </p:nvSpPr>
            <p:spPr>
              <a:xfrm>
                <a:off x="381000" y="5238227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5.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Evaluation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D1D04D8-2D95-634F-A01B-4D071D58E1F7}"/>
                </a:ext>
              </a:extLst>
            </p:cNvPr>
            <p:cNvSpPr/>
            <p:nvPr/>
          </p:nvSpPr>
          <p:spPr>
            <a:xfrm>
              <a:off x="381000" y="5690002"/>
              <a:ext cx="8382000" cy="73152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000" b="1" dirty="0">
                  <a:solidFill>
                    <a:prstClr val="white"/>
                  </a:solidFill>
                  <a:latin typeface="Cambria" panose="02040503050406030204" pitchFamily="18" charset="0"/>
                </a:rPr>
                <a:t>6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. 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rPr>
                <a:t>Conclusion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149EB57D-7A4A-1A44-9E45-7A0AC341933F}"/>
              </a:ext>
            </a:extLst>
          </p:cNvPr>
          <p:cNvSpPr/>
          <p:nvPr/>
        </p:nvSpPr>
        <p:spPr>
          <a:xfrm>
            <a:off x="381000" y="3436049"/>
            <a:ext cx="8382000" cy="4638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SIMDRAM Framework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562534-1BE4-B84B-83C3-CAA362B25087}"/>
              </a:ext>
            </a:extLst>
          </p:cNvPr>
          <p:cNvSpPr/>
          <p:nvPr/>
        </p:nvSpPr>
        <p:spPr>
          <a:xfrm>
            <a:off x="381000" y="2981610"/>
            <a:ext cx="8382000" cy="4638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Processing-using-DRAM Substrate </a:t>
            </a:r>
          </a:p>
        </p:txBody>
      </p:sp>
    </p:spTree>
    <p:extLst>
      <p:ext uri="{BB962C8B-B14F-4D97-AF65-F5344CB8AC3E}">
        <p14:creationId xmlns:p14="http://schemas.microsoft.com/office/powerpoint/2010/main" val="25808904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15069BC-5B11-7743-B528-35178FAE71ED}"/>
              </a:ext>
            </a:extLst>
          </p:cNvPr>
          <p:cNvGrpSpPr/>
          <p:nvPr/>
        </p:nvGrpSpPr>
        <p:grpSpPr>
          <a:xfrm>
            <a:off x="7116062" y="3738583"/>
            <a:ext cx="2105825" cy="2379840"/>
            <a:chOff x="7116062" y="3738583"/>
            <a:chExt cx="2105825" cy="2379840"/>
          </a:xfrm>
        </p:grpSpPr>
        <p:sp>
          <p:nvSpPr>
            <p:cNvPr id="480" name="Rectangle 479">
              <a:extLst>
                <a:ext uri="{FF2B5EF4-FFF2-40B4-BE49-F238E27FC236}">
                  <a16:creationId xmlns:a16="http://schemas.microsoft.com/office/drawing/2014/main" id="{9AFA37DF-98AF-2A42-A277-2415E78A0DFE}"/>
                </a:ext>
              </a:extLst>
            </p:cNvPr>
            <p:cNvSpPr/>
            <p:nvPr/>
          </p:nvSpPr>
          <p:spPr>
            <a:xfrm>
              <a:off x="7279373" y="4036626"/>
              <a:ext cx="1779205" cy="20817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2" name="Rectangle 511">
              <a:extLst>
                <a:ext uri="{FF2B5EF4-FFF2-40B4-BE49-F238E27FC236}">
                  <a16:creationId xmlns:a16="http://schemas.microsoft.com/office/drawing/2014/main" id="{700FA02F-65ED-7C4E-A239-5A4A264BDB14}"/>
                </a:ext>
              </a:extLst>
            </p:cNvPr>
            <p:cNvSpPr/>
            <p:nvPr/>
          </p:nvSpPr>
          <p:spPr>
            <a:xfrm>
              <a:off x="7116062" y="3738583"/>
              <a:ext cx="210582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 Output</a:t>
              </a:r>
            </a:p>
          </p:txBody>
        </p:sp>
        <p:sp>
          <p:nvSpPr>
            <p:cNvPr id="527" name="Rectangle 526">
              <a:extLst>
                <a:ext uri="{FF2B5EF4-FFF2-40B4-BE49-F238E27FC236}">
                  <a16:creationId xmlns:a16="http://schemas.microsoft.com/office/drawing/2014/main" id="{9784C941-66A3-5040-BA46-DAC418472FA1}"/>
                </a:ext>
              </a:extLst>
            </p:cNvPr>
            <p:cNvSpPr/>
            <p:nvPr/>
          </p:nvSpPr>
          <p:spPr>
            <a:xfrm>
              <a:off x="7365094" y="4022208"/>
              <a:ext cx="1704313" cy="5841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 result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 memory</a:t>
              </a:r>
            </a:p>
          </p:txBody>
        </p:sp>
      </p:grpSp>
      <p:sp>
        <p:nvSpPr>
          <p:cNvPr id="157" name="Rounded Rectangle 156">
            <a:extLst>
              <a:ext uri="{FF2B5EF4-FFF2-40B4-BE49-F238E27FC236}">
                <a16:creationId xmlns:a16="http://schemas.microsoft.com/office/drawing/2014/main" id="{2989069A-F661-FE42-B264-D815DC8F0544}"/>
              </a:ext>
            </a:extLst>
          </p:cNvPr>
          <p:cNvSpPr/>
          <p:nvPr/>
        </p:nvSpPr>
        <p:spPr>
          <a:xfrm>
            <a:off x="2517838" y="871442"/>
            <a:ext cx="1754690" cy="2223831"/>
          </a:xfrm>
          <a:prstGeom prst="roundRect">
            <a:avLst/>
          </a:prstGeom>
          <a:solidFill>
            <a:srgbClr val="F9F2EF"/>
          </a:solidFill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grpSp>
        <p:nvGrpSpPr>
          <p:cNvPr id="539" name="Group 538">
            <a:extLst>
              <a:ext uri="{FF2B5EF4-FFF2-40B4-BE49-F238E27FC236}">
                <a16:creationId xmlns:a16="http://schemas.microsoft.com/office/drawing/2014/main" id="{69A25650-7088-E942-BE76-58AD68057FC5}"/>
              </a:ext>
            </a:extLst>
          </p:cNvPr>
          <p:cNvGrpSpPr/>
          <p:nvPr/>
        </p:nvGrpSpPr>
        <p:grpSpPr>
          <a:xfrm>
            <a:off x="2784191" y="3749514"/>
            <a:ext cx="4109777" cy="2461604"/>
            <a:chOff x="2784191" y="4268508"/>
            <a:chExt cx="4109777" cy="2461604"/>
          </a:xfrm>
        </p:grpSpPr>
        <p:sp>
          <p:nvSpPr>
            <p:cNvPr id="485" name="Rectangle 484">
              <a:extLst>
                <a:ext uri="{FF2B5EF4-FFF2-40B4-BE49-F238E27FC236}">
                  <a16:creationId xmlns:a16="http://schemas.microsoft.com/office/drawing/2014/main" id="{B6F33155-1D4A-2D44-8995-E31DEBF89CA4}"/>
                </a:ext>
              </a:extLst>
            </p:cNvPr>
            <p:cNvSpPr/>
            <p:nvPr/>
          </p:nvSpPr>
          <p:spPr>
            <a:xfrm>
              <a:off x="3159645" y="4569003"/>
              <a:ext cx="3707606" cy="1836613"/>
            </a:xfrm>
            <a:prstGeom prst="rect">
              <a:avLst/>
            </a:prstGeom>
            <a:solidFill>
              <a:srgbClr val="D4DAD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/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Step 3: 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Execution according to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μ</m:t>
                      </m:r>
                    </m:oMath>
                  </a14:m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  <a:blipFill>
                  <a:blip r:embed="rId3"/>
                  <a:stretch>
                    <a:fillRect t="-22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09" name="Rectangle 508">
              <a:extLst>
                <a:ext uri="{FF2B5EF4-FFF2-40B4-BE49-F238E27FC236}">
                  <a16:creationId xmlns:a16="http://schemas.microsoft.com/office/drawing/2014/main" id="{11EEB551-2120-B245-8E0A-A96351D3B463}"/>
                </a:ext>
              </a:extLst>
            </p:cNvPr>
            <p:cNvSpPr/>
            <p:nvPr/>
          </p:nvSpPr>
          <p:spPr>
            <a:xfrm>
              <a:off x="4078736" y="6391878"/>
              <a:ext cx="1795300" cy="3382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Memory Controller</a:t>
              </a:r>
            </a:p>
          </p:txBody>
        </p:sp>
        <p:sp>
          <p:nvSpPr>
            <p:cNvPr id="530" name="Right Arrow 529">
              <a:extLst>
                <a:ext uri="{FF2B5EF4-FFF2-40B4-BE49-F238E27FC236}">
                  <a16:creationId xmlns:a16="http://schemas.microsoft.com/office/drawing/2014/main" id="{7C5845D4-4CA6-3E42-B6D7-0362C943D4DB}"/>
                </a:ext>
              </a:extLst>
            </p:cNvPr>
            <p:cNvSpPr/>
            <p:nvPr/>
          </p:nvSpPr>
          <p:spPr>
            <a:xfrm>
              <a:off x="2784191" y="5423150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pSp>
        <p:nvGrpSpPr>
          <p:cNvPr id="538" name="Group 537">
            <a:extLst>
              <a:ext uri="{FF2B5EF4-FFF2-40B4-BE49-F238E27FC236}">
                <a16:creationId xmlns:a16="http://schemas.microsoft.com/office/drawing/2014/main" id="{08AF0EC2-609C-F644-8103-F442ADEE8FB0}"/>
              </a:ext>
            </a:extLst>
          </p:cNvPr>
          <p:cNvGrpSpPr/>
          <p:nvPr/>
        </p:nvGrpSpPr>
        <p:grpSpPr>
          <a:xfrm>
            <a:off x="66283" y="3742548"/>
            <a:ext cx="2652598" cy="2143375"/>
            <a:chOff x="66283" y="4261542"/>
            <a:chExt cx="2652598" cy="2143375"/>
          </a:xfrm>
        </p:grpSpPr>
        <p:sp>
          <p:nvSpPr>
            <p:cNvPr id="482" name="Rectangle 481">
              <a:extLst>
                <a:ext uri="{FF2B5EF4-FFF2-40B4-BE49-F238E27FC236}">
                  <a16:creationId xmlns:a16="http://schemas.microsoft.com/office/drawing/2014/main" id="{7ECC5597-7531-DD4A-A762-4F493DD7DC72}"/>
                </a:ext>
              </a:extLst>
            </p:cNvPr>
            <p:cNvSpPr/>
            <p:nvPr/>
          </p:nvSpPr>
          <p:spPr>
            <a:xfrm>
              <a:off x="66283" y="4555620"/>
              <a:ext cx="2652598" cy="18492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3" name="Rounded Rectangle 482">
              <a:extLst>
                <a:ext uri="{FF2B5EF4-FFF2-40B4-BE49-F238E27FC236}">
                  <a16:creationId xmlns:a16="http://schemas.microsoft.com/office/drawing/2014/main" id="{98B3D348-B9C5-7E40-8AF0-F8D66D07DD9B}"/>
                </a:ext>
              </a:extLst>
            </p:cNvPr>
            <p:cNvSpPr/>
            <p:nvPr/>
          </p:nvSpPr>
          <p:spPr>
            <a:xfrm>
              <a:off x="174824" y="4882613"/>
              <a:ext cx="2446884" cy="142218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4" name="Rectangle 483">
              <a:extLst>
                <a:ext uri="{FF2B5EF4-FFF2-40B4-BE49-F238E27FC236}">
                  <a16:creationId xmlns:a16="http://schemas.microsoft.com/office/drawing/2014/main" id="{26B285CE-11E6-1743-8406-B4E5D173D7B4}"/>
                </a:ext>
              </a:extLst>
            </p:cNvPr>
            <p:cNvSpPr/>
            <p:nvPr/>
          </p:nvSpPr>
          <p:spPr>
            <a:xfrm>
              <a:off x="777522" y="4261542"/>
              <a:ext cx="106952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487" name="Rectangle 486">
              <a:extLst>
                <a:ext uri="{FF2B5EF4-FFF2-40B4-BE49-F238E27FC236}">
                  <a16:creationId xmlns:a16="http://schemas.microsoft.com/office/drawing/2014/main" id="{1BCC0FA6-6593-B848-B7BB-4CB32A174C35}"/>
                </a:ext>
              </a:extLst>
            </p:cNvPr>
            <p:cNvSpPr/>
            <p:nvPr/>
          </p:nvSpPr>
          <p:spPr>
            <a:xfrm>
              <a:off x="291206" y="5444803"/>
              <a:ext cx="2036555" cy="327477"/>
            </a:xfrm>
            <a:prstGeom prst="rect">
              <a:avLst/>
            </a:prstGeom>
            <a:solidFill>
              <a:srgbClr val="FFBFC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6DEB2F96-2CE8-2048-A0CE-39C107EEA67F}"/>
                </a:ext>
              </a:extLst>
            </p:cNvPr>
            <p:cNvSpPr/>
            <p:nvPr/>
          </p:nvSpPr>
          <p:spPr>
            <a:xfrm>
              <a:off x="117482" y="4563039"/>
              <a:ext cx="24780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SIMDRAM-enabled application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EB68DD-EA82-D94D-9067-B51AF57C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</a:rPr>
              <a:t>SIMDRAM Framework: Step 1 </a:t>
            </a:r>
          </a:p>
        </p:txBody>
      </p:sp>
      <p:graphicFrame>
        <p:nvGraphicFramePr>
          <p:cNvPr id="311" name="Table 310">
            <a:extLst>
              <a:ext uri="{FF2B5EF4-FFF2-40B4-BE49-F238E27FC236}">
                <a16:creationId xmlns:a16="http://schemas.microsoft.com/office/drawing/2014/main" id="{50A10DFB-237C-1B45-AB7A-463F2C2CCC5B}"/>
              </a:ext>
            </a:extLst>
          </p:cNvPr>
          <p:cNvGraphicFramePr>
            <a:graphicFrameLocks noGrp="1"/>
          </p:cNvGraphicFramePr>
          <p:nvPr/>
        </p:nvGraphicFramePr>
        <p:xfrm>
          <a:off x="4600883" y="1699346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sp>
        <p:nvSpPr>
          <p:cNvPr id="312" name="Rectangle 311">
            <a:extLst>
              <a:ext uri="{FF2B5EF4-FFF2-40B4-BE49-F238E27FC236}">
                <a16:creationId xmlns:a16="http://schemas.microsoft.com/office/drawing/2014/main" id="{D7280049-9ED3-3947-9F28-E8F495F29C7B}"/>
              </a:ext>
            </a:extLst>
          </p:cNvPr>
          <p:cNvSpPr/>
          <p:nvPr/>
        </p:nvSpPr>
        <p:spPr>
          <a:xfrm>
            <a:off x="6271191" y="1235618"/>
            <a:ext cx="2800096" cy="224445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16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989EFE27-25B1-1F44-B095-4CC257B80B80}"/>
              </a:ext>
            </a:extLst>
          </p:cNvPr>
          <p:cNvCxnSpPr>
            <a:cxnSpLocks/>
          </p:cNvCxnSpPr>
          <p:nvPr/>
        </p:nvCxnSpPr>
        <p:spPr>
          <a:xfrm>
            <a:off x="6114414" y="1827291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Rectangle 345">
            <a:extLst>
              <a:ext uri="{FF2B5EF4-FFF2-40B4-BE49-F238E27FC236}">
                <a16:creationId xmlns:a16="http://schemas.microsoft.com/office/drawing/2014/main" id="{1DC1A0F9-70D7-B448-BC54-7750CE6339AE}"/>
              </a:ext>
            </a:extLst>
          </p:cNvPr>
          <p:cNvSpPr/>
          <p:nvPr/>
        </p:nvSpPr>
        <p:spPr>
          <a:xfrm>
            <a:off x="6854162" y="912400"/>
            <a:ext cx="21058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SIMDRAM Output</a:t>
            </a:r>
          </a:p>
        </p:txBody>
      </p: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8A315B32-246B-344C-B00D-2D50360431A0}"/>
              </a:ext>
            </a:extLst>
          </p:cNvPr>
          <p:cNvGrpSpPr/>
          <p:nvPr/>
        </p:nvGrpSpPr>
        <p:grpSpPr>
          <a:xfrm>
            <a:off x="96203" y="908217"/>
            <a:ext cx="2108505" cy="2106083"/>
            <a:chOff x="185117" y="1916050"/>
            <a:chExt cx="2355144" cy="2549656"/>
          </a:xfrm>
        </p:grpSpPr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926A9443-4A7F-B340-B495-8DEC465CEB8F}"/>
                </a:ext>
              </a:extLst>
            </p:cNvPr>
            <p:cNvSpPr/>
            <p:nvPr/>
          </p:nvSpPr>
          <p:spPr>
            <a:xfrm>
              <a:off x="682041" y="1916050"/>
              <a:ext cx="119936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5DC29713-5DE8-524E-A574-56227018A709}"/>
                </a:ext>
              </a:extLst>
            </p:cNvPr>
            <p:cNvSpPr/>
            <p:nvPr/>
          </p:nvSpPr>
          <p:spPr>
            <a:xfrm>
              <a:off x="185117" y="2303641"/>
              <a:ext cx="2355144" cy="21383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409" name="Group 408">
              <a:extLst>
                <a:ext uri="{FF2B5EF4-FFF2-40B4-BE49-F238E27FC236}">
                  <a16:creationId xmlns:a16="http://schemas.microsoft.com/office/drawing/2014/main" id="{4BBB42AF-207D-8C44-9BEB-FC30D95D6D4B}"/>
                </a:ext>
              </a:extLst>
            </p:cNvPr>
            <p:cNvGrpSpPr/>
            <p:nvPr/>
          </p:nvGrpSpPr>
          <p:grpSpPr>
            <a:xfrm>
              <a:off x="290791" y="2622675"/>
              <a:ext cx="2112038" cy="1843031"/>
              <a:chOff x="290791" y="2622675"/>
              <a:chExt cx="2112038" cy="1843031"/>
            </a:xfrm>
          </p:grpSpPr>
          <p:sp>
            <p:nvSpPr>
              <p:cNvPr id="350" name="Rounded Rectangle 349">
                <a:extLst>
                  <a:ext uri="{FF2B5EF4-FFF2-40B4-BE49-F238E27FC236}">
                    <a16:creationId xmlns:a16="http://schemas.microsoft.com/office/drawing/2014/main" id="{6D3A1CD3-1656-4A4D-A9A0-DBA1702BECAE}"/>
                  </a:ext>
                </a:extLst>
              </p:cNvPr>
              <p:cNvSpPr/>
              <p:nvPr/>
            </p:nvSpPr>
            <p:spPr>
              <a:xfrm>
                <a:off x="290791" y="2622675"/>
                <a:ext cx="2112038" cy="1468592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351" name="Group 350">
                <a:extLst>
                  <a:ext uri="{FF2B5EF4-FFF2-40B4-BE49-F238E27FC236}">
                    <a16:creationId xmlns:a16="http://schemas.microsoft.com/office/drawing/2014/main" id="{5CC6CC20-848A-8E46-936F-05C4F53EC60E}"/>
                  </a:ext>
                </a:extLst>
              </p:cNvPr>
              <p:cNvGrpSpPr/>
              <p:nvPr/>
            </p:nvGrpSpPr>
            <p:grpSpPr>
              <a:xfrm>
                <a:off x="377937" y="2784891"/>
                <a:ext cx="1970675" cy="1263750"/>
                <a:chOff x="867018" y="2489687"/>
                <a:chExt cx="2314002" cy="1360547"/>
              </a:xfrm>
            </p:grpSpPr>
            <p:grpSp>
              <p:nvGrpSpPr>
                <p:cNvPr id="353" name="Group 352">
                  <a:extLst>
                    <a:ext uri="{FF2B5EF4-FFF2-40B4-BE49-F238E27FC236}">
                      <a16:creationId xmlns:a16="http://schemas.microsoft.com/office/drawing/2014/main" id="{D3E7F195-04A5-4B4D-B2B8-43EF22AD9995}"/>
                    </a:ext>
                  </a:extLst>
                </p:cNvPr>
                <p:cNvGrpSpPr/>
                <p:nvPr/>
              </p:nvGrpSpPr>
              <p:grpSpPr>
                <a:xfrm>
                  <a:off x="1143322" y="2489687"/>
                  <a:ext cx="1235746" cy="391038"/>
                  <a:chOff x="2411760" y="3068960"/>
                  <a:chExt cx="6065150" cy="1584176"/>
                </a:xfrm>
                <a:solidFill>
                  <a:schemeClr val="tx1"/>
                </a:solidFill>
              </p:grpSpPr>
              <p:sp>
                <p:nvSpPr>
                  <p:cNvPr id="373" name="Flowchart: Delay 3">
                    <a:extLst>
                      <a:ext uri="{FF2B5EF4-FFF2-40B4-BE49-F238E27FC236}">
                        <a16:creationId xmlns:a16="http://schemas.microsoft.com/office/drawing/2014/main" id="{26B61A90-35A5-B849-8852-2CD7EC13F006}"/>
                      </a:ext>
                    </a:extLst>
                  </p:cNvPr>
                  <p:cNvSpPr/>
                  <p:nvPr/>
                </p:nvSpPr>
                <p:spPr>
                  <a:xfrm>
                    <a:off x="3707904" y="3068960"/>
                    <a:ext cx="1728192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4" name="Straight Connector 373">
                    <a:extLst>
                      <a:ext uri="{FF2B5EF4-FFF2-40B4-BE49-F238E27FC236}">
                        <a16:creationId xmlns:a16="http://schemas.microsoft.com/office/drawing/2014/main" id="{9628BD32-F67E-7841-9609-8E2EAF01F2C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5" name="Straight Connector 374">
                    <a:extLst>
                      <a:ext uri="{FF2B5EF4-FFF2-40B4-BE49-F238E27FC236}">
                        <a16:creationId xmlns:a16="http://schemas.microsoft.com/office/drawing/2014/main" id="{BE6B1FC3-6068-1C4B-BCD7-1ADA7298461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4437112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6" name="Straight Connector 375">
                    <a:extLst>
                      <a:ext uri="{FF2B5EF4-FFF2-40B4-BE49-F238E27FC236}">
                        <a16:creationId xmlns:a16="http://schemas.microsoft.com/office/drawing/2014/main" id="{96839A2E-1158-9F4C-AE2B-5D4AF75500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436099" y="3838796"/>
                    <a:ext cx="3040811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sp>
                <p:nvSpPr>
                  <p:cNvPr id="377" name="Flowchart: Connector 8">
                    <a:extLst>
                      <a:ext uri="{FF2B5EF4-FFF2-40B4-BE49-F238E27FC236}">
                        <a16:creationId xmlns:a16="http://schemas.microsoft.com/office/drawing/2014/main" id="{60460D75-4240-344D-B9E2-7077639318F1}"/>
                      </a:ext>
                    </a:extLst>
                  </p:cNvPr>
                  <p:cNvSpPr/>
                  <p:nvPr/>
                </p:nvSpPr>
                <p:spPr>
                  <a:xfrm>
                    <a:off x="2411760" y="3176972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8" name="Flowchart: Connector 9">
                    <a:extLst>
                      <a:ext uri="{FF2B5EF4-FFF2-40B4-BE49-F238E27FC236}">
                        <a16:creationId xmlns:a16="http://schemas.microsoft.com/office/drawing/2014/main" id="{6C096043-331C-E44A-8DFE-DBD98FCF6BAF}"/>
                      </a:ext>
                    </a:extLst>
                  </p:cNvPr>
                  <p:cNvSpPr/>
                  <p:nvPr/>
                </p:nvSpPr>
                <p:spPr>
                  <a:xfrm>
                    <a:off x="2435000" y="4329100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54" name="Group 353">
                  <a:extLst>
                    <a:ext uri="{FF2B5EF4-FFF2-40B4-BE49-F238E27FC236}">
                      <a16:creationId xmlns:a16="http://schemas.microsoft.com/office/drawing/2014/main" id="{A4AA7C71-A6FF-2A47-B81E-D0A8BBD9DB39}"/>
                    </a:ext>
                  </a:extLst>
                </p:cNvPr>
                <p:cNvGrpSpPr/>
                <p:nvPr/>
              </p:nvGrpSpPr>
              <p:grpSpPr>
                <a:xfrm>
                  <a:off x="1170063" y="3244568"/>
                  <a:ext cx="1457426" cy="391038"/>
                  <a:chOff x="-636961" y="3068958"/>
                  <a:chExt cx="7153177" cy="1584176"/>
                </a:xfrm>
                <a:solidFill>
                  <a:schemeClr val="tx1"/>
                </a:solidFill>
              </p:grpSpPr>
              <p:sp>
                <p:nvSpPr>
                  <p:cNvPr id="370" name="Flowchart: Delay 3">
                    <a:extLst>
                      <a:ext uri="{FF2B5EF4-FFF2-40B4-BE49-F238E27FC236}">
                        <a16:creationId xmlns:a16="http://schemas.microsoft.com/office/drawing/2014/main" id="{30504E93-59F7-684B-A507-813F29BF6977}"/>
                      </a:ext>
                    </a:extLst>
                  </p:cNvPr>
                  <p:cNvSpPr/>
                  <p:nvPr/>
                </p:nvSpPr>
                <p:spPr>
                  <a:xfrm>
                    <a:off x="3707903" y="3068958"/>
                    <a:ext cx="1728193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1" name="Straight Connector 370">
                    <a:extLst>
                      <a:ext uri="{FF2B5EF4-FFF2-40B4-BE49-F238E27FC236}">
                        <a16:creationId xmlns:a16="http://schemas.microsoft.com/office/drawing/2014/main" id="{4FF3FDE9-AABF-EC44-B7B5-E4AFB0F3C88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-636961" y="4437111"/>
                    <a:ext cx="4344865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2" name="Straight Connector 371">
                    <a:extLst>
                      <a:ext uri="{FF2B5EF4-FFF2-40B4-BE49-F238E27FC236}">
                        <a16:creationId xmlns:a16="http://schemas.microsoft.com/office/drawing/2014/main" id="{48D9C89C-98F2-464D-A5AF-B7A2A5D7A12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355" name="Group 354">
                  <a:extLst>
                    <a:ext uri="{FF2B5EF4-FFF2-40B4-BE49-F238E27FC236}">
                      <a16:creationId xmlns:a16="http://schemas.microsoft.com/office/drawing/2014/main" id="{7454E905-B01C-064A-AF64-5A8F34B38732}"/>
                    </a:ext>
                  </a:extLst>
                </p:cNvPr>
                <p:cNvGrpSpPr/>
                <p:nvPr/>
              </p:nvGrpSpPr>
              <p:grpSpPr>
                <a:xfrm>
                  <a:off x="1253356" y="3106816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6" name="Straight Connector 365">
                    <a:extLst>
                      <a:ext uri="{FF2B5EF4-FFF2-40B4-BE49-F238E27FC236}">
                        <a16:creationId xmlns:a16="http://schemas.microsoft.com/office/drawing/2014/main" id="{F5F217FA-089B-AC49-9004-4DFD2A03B6D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7" name="Straight Connector 366">
                    <a:extLst>
                      <a:ext uri="{FF2B5EF4-FFF2-40B4-BE49-F238E27FC236}">
                        <a16:creationId xmlns:a16="http://schemas.microsoft.com/office/drawing/2014/main" id="{AA4E303F-3306-7545-93AB-B999238ABC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059829" y="4437113"/>
                    <a:ext cx="648074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8" name="Straight Connector 367">
                    <a:extLst>
                      <a:ext uri="{FF2B5EF4-FFF2-40B4-BE49-F238E27FC236}">
                        <a16:creationId xmlns:a16="http://schemas.microsoft.com/office/drawing/2014/main" id="{E9205109-4956-B64B-84C3-F775CF6E84F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9" name="Flowchart: Stored Data 4">
                    <a:extLst>
                      <a:ext uri="{FF2B5EF4-FFF2-40B4-BE49-F238E27FC236}">
                        <a16:creationId xmlns:a16="http://schemas.microsoft.com/office/drawing/2014/main" id="{CC6CED34-8F4A-5A42-A308-A36DA034132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56" name="Straight Connector 355">
                  <a:extLst>
                    <a:ext uri="{FF2B5EF4-FFF2-40B4-BE49-F238E27FC236}">
                      <a16:creationId xmlns:a16="http://schemas.microsoft.com/office/drawing/2014/main" id="{F3100D61-190D-3A45-8CDA-FF7262E0AC57}"/>
                    </a:ext>
                  </a:extLst>
                </p:cNvPr>
                <p:cNvCxnSpPr/>
                <p:nvPr/>
              </p:nvCxnSpPr>
              <p:spPr>
                <a:xfrm>
                  <a:off x="1266365" y="2536344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Straight Connector 356">
                  <a:extLst>
                    <a:ext uri="{FF2B5EF4-FFF2-40B4-BE49-F238E27FC236}">
                      <a16:creationId xmlns:a16="http://schemas.microsoft.com/office/drawing/2014/main" id="{E0D6ABBF-36FD-F74C-ADAC-B1ADDDDEBC6B}"/>
                    </a:ext>
                  </a:extLst>
                </p:cNvPr>
                <p:cNvCxnSpPr/>
                <p:nvPr/>
              </p:nvCxnSpPr>
              <p:spPr>
                <a:xfrm>
                  <a:off x="1341383" y="2818929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8" name="Flowchart: Connector 9">
                  <a:extLst>
                    <a:ext uri="{FF2B5EF4-FFF2-40B4-BE49-F238E27FC236}">
                      <a16:creationId xmlns:a16="http://schemas.microsoft.com/office/drawing/2014/main" id="{EFD37F48-0A01-FC4C-9164-E0C476E8E86C}"/>
                    </a:ext>
                  </a:extLst>
                </p:cNvPr>
                <p:cNvSpPr/>
                <p:nvPr/>
              </p:nvSpPr>
              <p:spPr>
                <a:xfrm>
                  <a:off x="1148056" y="3555622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9" name="Rectangle 358">
                  <a:extLst>
                    <a:ext uri="{FF2B5EF4-FFF2-40B4-BE49-F238E27FC236}">
                      <a16:creationId xmlns:a16="http://schemas.microsoft.com/office/drawing/2014/main" id="{2D59317E-919D-D54C-8BEA-6FC827BDD41A}"/>
                    </a:ext>
                  </a:extLst>
                </p:cNvPr>
                <p:cNvSpPr/>
                <p:nvPr/>
              </p:nvSpPr>
              <p:spPr>
                <a:xfrm>
                  <a:off x="867018" y="3462467"/>
                  <a:ext cx="242288" cy="387767"/>
                </a:xfrm>
                <a:prstGeom prst="rect">
                  <a:avLst/>
                </a:prstGeom>
                <a:ln w="127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0" name="Group 359">
                  <a:extLst>
                    <a:ext uri="{FF2B5EF4-FFF2-40B4-BE49-F238E27FC236}">
                      <a16:creationId xmlns:a16="http://schemas.microsoft.com/office/drawing/2014/main" id="{2344E00C-07C5-2848-8171-BE21DAFBD530}"/>
                    </a:ext>
                  </a:extLst>
                </p:cNvPr>
                <p:cNvGrpSpPr/>
                <p:nvPr/>
              </p:nvGrpSpPr>
              <p:grpSpPr>
                <a:xfrm>
                  <a:off x="2364779" y="3102978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3" name="Straight Connector 362">
                    <a:extLst>
                      <a:ext uri="{FF2B5EF4-FFF2-40B4-BE49-F238E27FC236}">
                        <a16:creationId xmlns:a16="http://schemas.microsoft.com/office/drawing/2014/main" id="{65C91438-F58E-724F-8870-724BC34DB66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4" name="Straight Connector 363">
                    <a:extLst>
                      <a:ext uri="{FF2B5EF4-FFF2-40B4-BE49-F238E27FC236}">
                        <a16:creationId xmlns:a16="http://schemas.microsoft.com/office/drawing/2014/main" id="{C8F7712D-BC82-E847-96B0-2DBD452D286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5" name="Flowchart: Stored Data 4">
                    <a:extLst>
                      <a:ext uri="{FF2B5EF4-FFF2-40B4-BE49-F238E27FC236}">
                        <a16:creationId xmlns:a16="http://schemas.microsoft.com/office/drawing/2014/main" id="{EE06E169-9E9E-B741-939C-F0AFDB6AE52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61" name="Straight Connector 360">
                  <a:extLst>
                    <a:ext uri="{FF2B5EF4-FFF2-40B4-BE49-F238E27FC236}">
                      <a16:creationId xmlns:a16="http://schemas.microsoft.com/office/drawing/2014/main" id="{A55E3C17-B8F6-2E47-BEB5-1EB898F935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371923" y="2683463"/>
                  <a:ext cx="0" cy="47553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2" name="Flowchart: Connector 11">
                  <a:extLst>
                    <a:ext uri="{FF2B5EF4-FFF2-40B4-BE49-F238E27FC236}">
                      <a16:creationId xmlns:a16="http://schemas.microsoft.com/office/drawing/2014/main" id="{1F485AEE-B408-DC4D-8F1C-F6AB053C3062}"/>
                    </a:ext>
                  </a:extLst>
                </p:cNvPr>
                <p:cNvSpPr/>
                <p:nvPr/>
              </p:nvSpPr>
              <p:spPr>
                <a:xfrm>
                  <a:off x="3137006" y="3261899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52" name="Rectangle 351">
                <a:extLst>
                  <a:ext uri="{FF2B5EF4-FFF2-40B4-BE49-F238E27FC236}">
                    <a16:creationId xmlns:a16="http://schemas.microsoft.com/office/drawing/2014/main" id="{07DC30E6-1B5F-0F4F-8959-97CE64645BA2}"/>
                  </a:ext>
                </a:extLst>
              </p:cNvPr>
              <p:cNvSpPr/>
              <p:nvPr/>
            </p:nvSpPr>
            <p:spPr>
              <a:xfrm>
                <a:off x="361555" y="4093106"/>
                <a:ext cx="1905463" cy="372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AND/OR/NOT logic</a:t>
                </a:r>
              </a:p>
            </p:txBody>
          </p:sp>
        </p:grpSp>
        <p:sp>
          <p:nvSpPr>
            <p:cNvPr id="400" name="Rectangle 399">
              <a:extLst>
                <a:ext uri="{FF2B5EF4-FFF2-40B4-BE49-F238E27FC236}">
                  <a16:creationId xmlns:a16="http://schemas.microsoft.com/office/drawing/2014/main" id="{E336A133-A62A-9446-B18C-C1137BE6BB28}"/>
                </a:ext>
              </a:extLst>
            </p:cNvPr>
            <p:cNvSpPr/>
            <p:nvPr/>
          </p:nvSpPr>
          <p:spPr>
            <a:xfrm>
              <a:off x="407761" y="2294229"/>
              <a:ext cx="180209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Desired operation</a:t>
              </a:r>
            </a:p>
          </p:txBody>
        </p:sp>
      </p:grpSp>
      <p:sp>
        <p:nvSpPr>
          <p:cNvPr id="402" name="Rectangle 401">
            <a:extLst>
              <a:ext uri="{FF2B5EF4-FFF2-40B4-BE49-F238E27FC236}">
                <a16:creationId xmlns:a16="http://schemas.microsoft.com/office/drawing/2014/main" id="{A4C2B0B1-F109-BF40-86A2-AF13430F2E5D}"/>
              </a:ext>
            </a:extLst>
          </p:cNvPr>
          <p:cNvSpPr/>
          <p:nvPr/>
        </p:nvSpPr>
        <p:spPr>
          <a:xfrm>
            <a:off x="6886746" y="2166938"/>
            <a:ext cx="1423788" cy="338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9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Main memory</a:t>
            </a:r>
          </a:p>
        </p:txBody>
      </p:sp>
      <p:grpSp>
        <p:nvGrpSpPr>
          <p:cNvPr id="537" name="Group 536">
            <a:extLst>
              <a:ext uri="{FF2B5EF4-FFF2-40B4-BE49-F238E27FC236}">
                <a16:creationId xmlns:a16="http://schemas.microsoft.com/office/drawing/2014/main" id="{683F3061-9834-6644-B7F1-5ED1C37BD9E5}"/>
              </a:ext>
            </a:extLst>
          </p:cNvPr>
          <p:cNvGrpSpPr/>
          <p:nvPr/>
        </p:nvGrpSpPr>
        <p:grpSpPr>
          <a:xfrm>
            <a:off x="6324048" y="2565491"/>
            <a:ext cx="2666557" cy="944792"/>
            <a:chOff x="6324048" y="3191579"/>
            <a:chExt cx="2666557" cy="944792"/>
          </a:xfrm>
        </p:grpSpPr>
        <p:grpSp>
          <p:nvGrpSpPr>
            <p:cNvPr id="410" name="Group 409">
              <a:extLst>
                <a:ext uri="{FF2B5EF4-FFF2-40B4-BE49-F238E27FC236}">
                  <a16:creationId xmlns:a16="http://schemas.microsoft.com/office/drawing/2014/main" id="{94490D99-D821-E243-93B4-A3FF1AF53E3B}"/>
                </a:ext>
              </a:extLst>
            </p:cNvPr>
            <p:cNvGrpSpPr/>
            <p:nvPr/>
          </p:nvGrpSpPr>
          <p:grpSpPr>
            <a:xfrm>
              <a:off x="7658494" y="3191579"/>
              <a:ext cx="1332111" cy="757166"/>
              <a:chOff x="8712770" y="3601416"/>
              <a:chExt cx="1332111" cy="757166"/>
            </a:xfrm>
          </p:grpSpPr>
          <p:grpSp>
            <p:nvGrpSpPr>
              <p:cNvPr id="327" name="Group 326">
                <a:extLst>
                  <a:ext uri="{FF2B5EF4-FFF2-40B4-BE49-F238E27FC236}">
                    <a16:creationId xmlns:a16="http://schemas.microsoft.com/office/drawing/2014/main" id="{FE0C7429-FA54-754D-8C1D-5BF9B31B050D}"/>
                  </a:ext>
                </a:extLst>
              </p:cNvPr>
              <p:cNvGrpSpPr/>
              <p:nvPr/>
            </p:nvGrpSpPr>
            <p:grpSpPr>
              <a:xfrm>
                <a:off x="9235986" y="3601416"/>
                <a:ext cx="808895" cy="757166"/>
                <a:chOff x="4180572" y="1209835"/>
                <a:chExt cx="420003" cy="393144"/>
              </a:xfrm>
            </p:grpSpPr>
            <p:cxnSp>
              <p:nvCxnSpPr>
                <p:cNvPr id="332" name="Straight Connector 331">
                  <a:extLst>
                    <a:ext uri="{FF2B5EF4-FFF2-40B4-BE49-F238E27FC236}">
                      <a16:creationId xmlns:a16="http://schemas.microsoft.com/office/drawing/2014/main" id="{34F1355F-1BFB-C047-BC57-D543E8F103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17898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>
                  <a:extLst>
                    <a:ext uri="{FF2B5EF4-FFF2-40B4-BE49-F238E27FC236}">
                      <a16:creationId xmlns:a16="http://schemas.microsoft.com/office/drawing/2014/main" id="{C1CFE73E-19C4-B643-A9BD-39BE8B85C4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57152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>
                  <a:extLst>
                    <a:ext uri="{FF2B5EF4-FFF2-40B4-BE49-F238E27FC236}">
                      <a16:creationId xmlns:a16="http://schemas.microsoft.com/office/drawing/2014/main" id="{F0BB670D-9CEE-BA48-A6A0-071258D823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96406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>
                  <a:extLst>
                    <a:ext uri="{FF2B5EF4-FFF2-40B4-BE49-F238E27FC236}">
                      <a16:creationId xmlns:a16="http://schemas.microsoft.com/office/drawing/2014/main" id="{F2CD54D5-0F3E-B346-AB6D-588F2D60AD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35660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Straight Connector 335">
                  <a:extLst>
                    <a:ext uri="{FF2B5EF4-FFF2-40B4-BE49-F238E27FC236}">
                      <a16:creationId xmlns:a16="http://schemas.microsoft.com/office/drawing/2014/main" id="{EF7C06F5-062E-9240-B458-4F9F35B238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74913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>
                  <a:extLst>
                    <a:ext uri="{FF2B5EF4-FFF2-40B4-BE49-F238E27FC236}">
                      <a16:creationId xmlns:a16="http://schemas.microsoft.com/office/drawing/2014/main" id="{101AEF7E-71CD-744C-A3E6-029BFA850E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078644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>
                  <a:extLst>
                    <a:ext uri="{FF2B5EF4-FFF2-40B4-BE49-F238E27FC236}">
                      <a16:creationId xmlns:a16="http://schemas.microsoft.com/office/drawing/2014/main" id="{392E9778-4BD5-0B40-9454-8D6E5B7A6E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314167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>
                  <a:extLst>
                    <a:ext uri="{FF2B5EF4-FFF2-40B4-BE49-F238E27FC236}">
                      <a16:creationId xmlns:a16="http://schemas.microsoft.com/office/drawing/2014/main" id="{EBC9AE41-85FD-E840-AB4B-9B311BA89C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06703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339">
                  <a:extLst>
                    <a:ext uri="{FF2B5EF4-FFF2-40B4-BE49-F238E27FC236}">
                      <a16:creationId xmlns:a16="http://schemas.microsoft.com/office/drawing/2014/main" id="{E16BDAD3-622F-ED48-8001-40C3260A57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4863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Connector 340">
                  <a:extLst>
                    <a:ext uri="{FF2B5EF4-FFF2-40B4-BE49-F238E27FC236}">
                      <a16:creationId xmlns:a16="http://schemas.microsoft.com/office/drawing/2014/main" id="{BFC1505F-B406-394F-BCF5-F52F283D10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90575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>
                  <a:extLst>
                    <a:ext uri="{FF2B5EF4-FFF2-40B4-BE49-F238E27FC236}">
                      <a16:creationId xmlns:a16="http://schemas.microsoft.com/office/drawing/2014/main" id="{4AC61C37-3EC1-D244-B3CB-BE318676DB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32510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Connector 342">
                  <a:extLst>
                    <a:ext uri="{FF2B5EF4-FFF2-40B4-BE49-F238E27FC236}">
                      <a16:creationId xmlns:a16="http://schemas.microsoft.com/office/drawing/2014/main" id="{0B04ED13-D8A4-B846-80FC-8F089810E8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74446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Straight Connector 343">
                  <a:extLst>
                    <a:ext uri="{FF2B5EF4-FFF2-40B4-BE49-F238E27FC236}">
                      <a16:creationId xmlns:a16="http://schemas.microsoft.com/office/drawing/2014/main" id="{DA1CA297-36D5-7746-A2EE-CB518FCB47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6476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Connector 344">
                  <a:extLst>
                    <a:ext uri="{FF2B5EF4-FFF2-40B4-BE49-F238E27FC236}">
                      <a16:creationId xmlns:a16="http://schemas.microsoft.com/office/drawing/2014/main" id="{712090C9-6421-DE43-BD72-8E242FCC30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16382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8" name="Straight Arrow Connector 327">
                <a:extLst>
                  <a:ext uri="{FF2B5EF4-FFF2-40B4-BE49-F238E27FC236}">
                    <a16:creationId xmlns:a16="http://schemas.microsoft.com/office/drawing/2014/main" id="{2CF305BB-4A2B-6D4E-A77F-915E56B2720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12770" y="3786178"/>
                <a:ext cx="497162" cy="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ysDot"/>
                <a:headEnd type="none" w="med" len="med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9" name="Alternate Process 328">
                <a:extLst>
                  <a:ext uri="{FF2B5EF4-FFF2-40B4-BE49-F238E27FC236}">
                    <a16:creationId xmlns:a16="http://schemas.microsoft.com/office/drawing/2014/main" id="{979AE97D-8066-A045-A4B3-8C6A639EC3A6}"/>
                  </a:ext>
                </a:extLst>
              </p:cNvPr>
              <p:cNvSpPr/>
              <p:nvPr/>
            </p:nvSpPr>
            <p:spPr>
              <a:xfrm>
                <a:off x="9328542" y="3681756"/>
                <a:ext cx="616373" cy="616373"/>
              </a:xfrm>
              <a:prstGeom prst="flowChartAlternateProcess">
                <a:avLst/>
              </a:prstGeom>
              <a:solidFill>
                <a:srgbClr val="BFBF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0" name="Alternate Process 329">
                <a:extLst>
                  <a:ext uri="{FF2B5EF4-FFF2-40B4-BE49-F238E27FC236}">
                    <a16:creationId xmlns:a16="http://schemas.microsoft.com/office/drawing/2014/main" id="{3091CE4C-BB11-544F-A61C-EAE97BB2D7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413187" y="3772082"/>
                <a:ext cx="440267" cy="440267"/>
              </a:xfrm>
              <a:prstGeom prst="flowChartAlternateProcess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1" name="Rectangle 330">
                <a:extLst>
                  <a:ext uri="{FF2B5EF4-FFF2-40B4-BE49-F238E27FC236}">
                    <a16:creationId xmlns:a16="http://schemas.microsoft.com/office/drawing/2014/main" id="{880C3E18-32D4-F948-BCBB-7B676F25A018}"/>
                  </a:ext>
                </a:extLst>
              </p:cNvPr>
              <p:cNvSpPr/>
              <p:nvPr/>
            </p:nvSpPr>
            <p:spPr>
              <a:xfrm>
                <a:off x="9383793" y="3824517"/>
                <a:ext cx="479811" cy="329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41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ISA</a:t>
                </a:r>
                <a:endParaRPr kumimoji="0" lang="en-US" sz="1541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403" name="Alternate Process 402">
              <a:extLst>
                <a:ext uri="{FF2B5EF4-FFF2-40B4-BE49-F238E27FC236}">
                  <a16:creationId xmlns:a16="http://schemas.microsoft.com/office/drawing/2014/main" id="{5FC3BDFA-A94E-B34F-BDB2-72466C92F8DF}"/>
                </a:ext>
              </a:extLst>
            </p:cNvPr>
            <p:cNvSpPr/>
            <p:nvPr/>
          </p:nvSpPr>
          <p:spPr>
            <a:xfrm>
              <a:off x="6396862" y="3213312"/>
              <a:ext cx="1226000" cy="347543"/>
            </a:xfrm>
            <a:prstGeom prst="flowChartAlternateProcess">
              <a:avLst/>
            </a:prstGeom>
            <a:solidFill>
              <a:srgbClr val="FFBFBF">
                <a:alpha val="20000"/>
              </a:srgbClr>
            </a:solidFill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52832" bIns="52832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48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bbop_new</a:t>
              </a:r>
              <a:endParaRPr kumimoji="0" lang="en-US" sz="1348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p:sp>
          <p:nvSpPr>
            <p:cNvPr id="404" name="Rectangle 403">
              <a:extLst>
                <a:ext uri="{FF2B5EF4-FFF2-40B4-BE49-F238E27FC236}">
                  <a16:creationId xmlns:a16="http://schemas.microsoft.com/office/drawing/2014/main" id="{E378B32C-66DC-EE4B-9A94-EBF4BB4C270D}"/>
                </a:ext>
              </a:extLst>
            </p:cNvPr>
            <p:cNvSpPr/>
            <p:nvPr/>
          </p:nvSpPr>
          <p:spPr>
            <a:xfrm>
              <a:off x="6324048" y="3551596"/>
              <a:ext cx="167706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New SIMDRAM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</a:t>
              </a:r>
            </a:p>
          </p:txBody>
        </p:sp>
      </p:grpSp>
      <p:sp>
        <p:nvSpPr>
          <p:cNvPr id="417" name="Right Arrow 416">
            <a:extLst>
              <a:ext uri="{FF2B5EF4-FFF2-40B4-BE49-F238E27FC236}">
                <a16:creationId xmlns:a16="http://schemas.microsoft.com/office/drawing/2014/main" id="{15CAE4DC-0951-124F-ACDB-2F0D941D15E4}"/>
              </a:ext>
            </a:extLst>
          </p:cNvPr>
          <p:cNvSpPr/>
          <p:nvPr/>
        </p:nvSpPr>
        <p:spPr>
          <a:xfrm>
            <a:off x="4225141" y="1957109"/>
            <a:ext cx="280794" cy="258213"/>
          </a:xfrm>
          <a:prstGeom prst="rightArrow">
            <a:avLst/>
          </a:prstGeom>
          <a:ln w="1270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66BB5B68-297B-8C48-BE99-8A29882E520B}"/>
              </a:ext>
            </a:extLst>
          </p:cNvPr>
          <p:cNvSpPr/>
          <p:nvPr/>
        </p:nvSpPr>
        <p:spPr>
          <a:xfrm>
            <a:off x="4220177" y="978920"/>
            <a:ext cx="2208216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Step 2: Generate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sequence of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DRAM commands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22" name="Straight Arrow Connector 421">
            <a:extLst>
              <a:ext uri="{FF2B5EF4-FFF2-40B4-BE49-F238E27FC236}">
                <a16:creationId xmlns:a16="http://schemas.microsoft.com/office/drawing/2014/main" id="{847CFCE8-060D-8545-A201-97FA8F015EC6}"/>
              </a:ext>
            </a:extLst>
          </p:cNvPr>
          <p:cNvCxnSpPr>
            <a:cxnSpLocks/>
          </p:cNvCxnSpPr>
          <p:nvPr/>
        </p:nvCxnSpPr>
        <p:spPr>
          <a:xfrm>
            <a:off x="6114413" y="2625799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6" name="Table 485">
            <a:extLst>
              <a:ext uri="{FF2B5EF4-FFF2-40B4-BE49-F238E27FC236}">
                <a16:creationId xmlns:a16="http://schemas.microsoft.com/office/drawing/2014/main" id="{78791F7B-E9B4-9249-8D57-C9EF7EE495EA}"/>
              </a:ext>
            </a:extLst>
          </p:cNvPr>
          <p:cNvGraphicFramePr>
            <a:graphicFrameLocks noGrp="1"/>
          </p:cNvGraphicFramePr>
          <p:nvPr/>
        </p:nvGraphicFramePr>
        <p:xfrm>
          <a:off x="209136" y="4358395"/>
          <a:ext cx="2444077" cy="1356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4077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341188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foo () {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04063">
                <a:tc>
                  <a:txBody>
                    <a:bodyPr/>
                    <a:lstStyle/>
                    <a:p>
                      <a:endParaRPr lang="en-US" sz="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110005"/>
                  </a:ext>
                </a:extLst>
              </a:tr>
              <a:tr h="341188">
                <a:tc>
                  <a:txBody>
                    <a:bodyPr/>
                    <a:lstStyle/>
                    <a:p>
                      <a:r>
                        <a:rPr lang="en-US" sz="1500" b="0" i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500" b="0" i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bbop_new</a:t>
                      </a:r>
                      <a:endParaRPr lang="en-US" sz="15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655706"/>
                  </a:ext>
                </a:extLst>
              </a:tr>
              <a:tr h="4254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 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7320"/>
                  </a:ext>
                </a:extLst>
              </a:tr>
            </a:tbl>
          </a:graphicData>
        </a:graphic>
      </p:graphicFrame>
      <p:cxnSp>
        <p:nvCxnSpPr>
          <p:cNvPr id="490" name="Straight Arrow Connector 489">
            <a:extLst>
              <a:ext uri="{FF2B5EF4-FFF2-40B4-BE49-F238E27FC236}">
                <a16:creationId xmlns:a16="http://schemas.microsoft.com/office/drawing/2014/main" id="{3B85649E-AF19-C741-9832-0401BA82F27F}"/>
              </a:ext>
            </a:extLst>
          </p:cNvPr>
          <p:cNvCxnSpPr>
            <a:cxnSpLocks/>
          </p:cNvCxnSpPr>
          <p:nvPr/>
        </p:nvCxnSpPr>
        <p:spPr>
          <a:xfrm>
            <a:off x="4773682" y="4972819"/>
            <a:ext cx="239766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4" name="Group 513">
            <a:extLst>
              <a:ext uri="{FF2B5EF4-FFF2-40B4-BE49-F238E27FC236}">
                <a16:creationId xmlns:a16="http://schemas.microsoft.com/office/drawing/2014/main" id="{A08F4D0E-7D3F-7A48-86B1-0434036B7964}"/>
              </a:ext>
            </a:extLst>
          </p:cNvPr>
          <p:cNvGrpSpPr/>
          <p:nvPr/>
        </p:nvGrpSpPr>
        <p:grpSpPr>
          <a:xfrm>
            <a:off x="3268356" y="4230462"/>
            <a:ext cx="1427824" cy="1662994"/>
            <a:chOff x="2217624" y="4009629"/>
            <a:chExt cx="741370" cy="863478"/>
          </a:xfrm>
        </p:grpSpPr>
        <p:sp>
          <p:nvSpPr>
            <p:cNvPr id="515" name="Rounded Rectangle 514">
              <a:extLst>
                <a:ext uri="{FF2B5EF4-FFF2-40B4-BE49-F238E27FC236}">
                  <a16:creationId xmlns:a16="http://schemas.microsoft.com/office/drawing/2014/main" id="{08AF774E-E94E-4947-BF44-FD03B960F8C4}"/>
                </a:ext>
              </a:extLst>
            </p:cNvPr>
            <p:cNvSpPr/>
            <p:nvPr/>
          </p:nvSpPr>
          <p:spPr>
            <a:xfrm>
              <a:off x="2217624" y="4009629"/>
              <a:ext cx="741370" cy="72341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6" name="Rectangle 515">
              <a:extLst>
                <a:ext uri="{FF2B5EF4-FFF2-40B4-BE49-F238E27FC236}">
                  <a16:creationId xmlns:a16="http://schemas.microsoft.com/office/drawing/2014/main" id="{DD609931-2E46-0A4C-B315-50004B55606A}"/>
                </a:ext>
              </a:extLst>
            </p:cNvPr>
            <p:cNvSpPr/>
            <p:nvPr/>
          </p:nvSpPr>
          <p:spPr>
            <a:xfrm>
              <a:off x="2263266" y="4697485"/>
              <a:ext cx="636798" cy="1756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Control Unit</a:t>
              </a:r>
            </a:p>
          </p:txBody>
        </p:sp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38957CF0-65A1-AA45-80C1-0E8CD7734AB4}"/>
                </a:ext>
              </a:extLst>
            </p:cNvPr>
            <p:cNvGrpSpPr/>
            <p:nvPr/>
          </p:nvGrpSpPr>
          <p:grpSpPr>
            <a:xfrm>
              <a:off x="2389421" y="4106286"/>
              <a:ext cx="472920" cy="530098"/>
              <a:chOff x="1825441" y="5257201"/>
              <a:chExt cx="348402" cy="390525"/>
            </a:xfrm>
          </p:grpSpPr>
          <p:sp>
            <p:nvSpPr>
              <p:cNvPr id="518" name="Oval 517">
                <a:extLst>
                  <a:ext uri="{FF2B5EF4-FFF2-40B4-BE49-F238E27FC236}">
                    <a16:creationId xmlns:a16="http://schemas.microsoft.com/office/drawing/2014/main" id="{82D077C6-3D0F-3541-A76C-EB4E48A284DB}"/>
                  </a:ext>
                </a:extLst>
              </p:cNvPr>
              <p:cNvSpPr/>
              <p:nvPr/>
            </p:nvSpPr>
            <p:spPr>
              <a:xfrm>
                <a:off x="1825441" y="525720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19" name="Oval 518">
                <a:extLst>
                  <a:ext uri="{FF2B5EF4-FFF2-40B4-BE49-F238E27FC236}">
                    <a16:creationId xmlns:a16="http://schemas.microsoft.com/office/drawing/2014/main" id="{AB48AD88-6CB8-1D40-843A-730A6C34712D}"/>
                  </a:ext>
                </a:extLst>
              </p:cNvPr>
              <p:cNvSpPr/>
              <p:nvPr/>
            </p:nvSpPr>
            <p:spPr>
              <a:xfrm>
                <a:off x="2054971" y="5374676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20" name="Oval 519">
                <a:extLst>
                  <a:ext uri="{FF2B5EF4-FFF2-40B4-BE49-F238E27FC236}">
                    <a16:creationId xmlns:a16="http://schemas.microsoft.com/office/drawing/2014/main" id="{7F44A061-D99D-5A43-9E51-DE4141D729AD}"/>
                  </a:ext>
                </a:extLst>
              </p:cNvPr>
              <p:cNvSpPr/>
              <p:nvPr/>
            </p:nvSpPr>
            <p:spPr>
              <a:xfrm>
                <a:off x="1825441" y="553025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cxnSp>
            <p:nvCxnSpPr>
              <p:cNvPr id="521" name="Curved Connector 520">
                <a:extLst>
                  <a:ext uri="{FF2B5EF4-FFF2-40B4-BE49-F238E27FC236}">
                    <a16:creationId xmlns:a16="http://schemas.microsoft.com/office/drawing/2014/main" id="{C9579566-E314-B146-8DAA-B14A04E4AFFF}"/>
                  </a:ext>
                </a:extLst>
              </p:cNvPr>
              <p:cNvCxnSpPr>
                <a:cxnSpLocks/>
                <a:stCxn id="518" idx="6"/>
                <a:endCxn id="519" idx="0"/>
              </p:cNvCxnSpPr>
              <p:nvPr/>
            </p:nvCxnSpPr>
            <p:spPr>
              <a:xfrm>
                <a:off x="1944313" y="5315939"/>
                <a:ext cx="170094" cy="58737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Curved Connector 521">
                <a:extLst>
                  <a:ext uri="{FF2B5EF4-FFF2-40B4-BE49-F238E27FC236}">
                    <a16:creationId xmlns:a16="http://schemas.microsoft.com/office/drawing/2014/main" id="{3BED516E-BF3A-9747-9B5C-4087A9D12BE7}"/>
                  </a:ext>
                </a:extLst>
              </p:cNvPr>
              <p:cNvCxnSpPr>
                <a:cxnSpLocks/>
                <a:stCxn id="519" idx="2"/>
                <a:endCxn id="518" idx="4"/>
              </p:cNvCxnSpPr>
              <p:nvPr/>
            </p:nvCxnSpPr>
            <p:spPr>
              <a:xfrm rot="10800000">
                <a:off x="1884877" y="5374676"/>
                <a:ext cx="170094" cy="58738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Curved Connector 522">
                <a:extLst>
                  <a:ext uri="{FF2B5EF4-FFF2-40B4-BE49-F238E27FC236}">
                    <a16:creationId xmlns:a16="http://schemas.microsoft.com/office/drawing/2014/main" id="{A76A2905-4981-4548-BFC9-8FA901B9F259}"/>
                  </a:ext>
                </a:extLst>
              </p:cNvPr>
              <p:cNvCxnSpPr>
                <a:cxnSpLocks/>
                <a:stCxn id="519" idx="4"/>
                <a:endCxn id="520" idx="6"/>
              </p:cNvCxnSpPr>
              <p:nvPr/>
            </p:nvCxnSpPr>
            <p:spPr>
              <a:xfrm rot="5400000">
                <a:off x="1980941" y="5455523"/>
                <a:ext cx="96838" cy="170094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Curved Connector 523">
                <a:extLst>
                  <a:ext uri="{FF2B5EF4-FFF2-40B4-BE49-F238E27FC236}">
                    <a16:creationId xmlns:a16="http://schemas.microsoft.com/office/drawing/2014/main" id="{9FDFB617-090F-4840-B030-712021578D5C}"/>
                  </a:ext>
                </a:extLst>
              </p:cNvPr>
              <p:cNvCxnSpPr>
                <a:cxnSpLocks/>
                <a:stCxn id="520" idx="1"/>
                <a:endCxn id="518" idx="3"/>
              </p:cNvCxnSpPr>
              <p:nvPr/>
            </p:nvCxnSpPr>
            <p:spPr>
              <a:xfrm rot="5400000" flipH="1" flipV="1">
                <a:off x="1747858" y="5452464"/>
                <a:ext cx="189983" cy="12700"/>
              </a:xfrm>
              <a:prstGeom prst="curvedConnector3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91" name="Straight Arrow Connector 490">
            <a:extLst>
              <a:ext uri="{FF2B5EF4-FFF2-40B4-BE49-F238E27FC236}">
                <a16:creationId xmlns:a16="http://schemas.microsoft.com/office/drawing/2014/main" id="{B31F4B60-71E4-B941-8828-4F3B9440474D}"/>
              </a:ext>
            </a:extLst>
          </p:cNvPr>
          <p:cNvCxnSpPr>
            <a:cxnSpLocks/>
          </p:cNvCxnSpPr>
          <p:nvPr/>
        </p:nvCxnSpPr>
        <p:spPr>
          <a:xfrm>
            <a:off x="6855040" y="5072342"/>
            <a:ext cx="424333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Oval 491">
            <a:extLst>
              <a:ext uri="{FF2B5EF4-FFF2-40B4-BE49-F238E27FC236}">
                <a16:creationId xmlns:a16="http://schemas.microsoft.com/office/drawing/2014/main" id="{12A4C154-7025-FD47-A024-BDD217DDFD58}"/>
              </a:ext>
            </a:extLst>
          </p:cNvPr>
          <p:cNvSpPr/>
          <p:nvPr/>
        </p:nvSpPr>
        <p:spPr>
          <a:xfrm rot="16200000" flipH="1">
            <a:off x="8866977" y="5952703"/>
            <a:ext cx="22083" cy="2087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93" name="Oval 492">
            <a:extLst>
              <a:ext uri="{FF2B5EF4-FFF2-40B4-BE49-F238E27FC236}">
                <a16:creationId xmlns:a16="http://schemas.microsoft.com/office/drawing/2014/main" id="{2874F35A-5065-F44D-AA27-27A15C79842D}"/>
              </a:ext>
            </a:extLst>
          </p:cNvPr>
          <p:cNvSpPr/>
          <p:nvPr/>
        </p:nvSpPr>
        <p:spPr>
          <a:xfrm rot="16200000" flipH="1">
            <a:off x="8866977" y="4841244"/>
            <a:ext cx="22083" cy="2087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AFFF311-89B6-074A-8E50-84D97135160F}"/>
              </a:ext>
            </a:extLst>
          </p:cNvPr>
          <p:cNvGrpSpPr/>
          <p:nvPr/>
        </p:nvGrpSpPr>
        <p:grpSpPr>
          <a:xfrm>
            <a:off x="7378326" y="4574023"/>
            <a:ext cx="1598850" cy="1447274"/>
            <a:chOff x="7378326" y="4574023"/>
            <a:chExt cx="1598850" cy="1447274"/>
          </a:xfrm>
        </p:grpSpPr>
        <p:sp>
          <p:nvSpPr>
            <p:cNvPr id="481" name="Rounded Rectangle 480">
              <a:extLst>
                <a:ext uri="{FF2B5EF4-FFF2-40B4-BE49-F238E27FC236}">
                  <a16:creationId xmlns:a16="http://schemas.microsoft.com/office/drawing/2014/main" id="{4CC62BDE-543A-A646-AD15-2F6D0BA003C8}"/>
                </a:ext>
              </a:extLst>
            </p:cNvPr>
            <p:cNvSpPr/>
            <p:nvPr/>
          </p:nvSpPr>
          <p:spPr>
            <a:xfrm>
              <a:off x="7378326" y="4574023"/>
              <a:ext cx="1598850" cy="144727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08" name="Rectangle 507">
              <a:extLst>
                <a:ext uri="{FF2B5EF4-FFF2-40B4-BE49-F238E27FC236}">
                  <a16:creationId xmlns:a16="http://schemas.microsoft.com/office/drawing/2014/main" id="{1674EF55-FBAC-C140-B105-969C7E8487A7}"/>
                </a:ext>
              </a:extLst>
            </p:cNvPr>
            <p:cNvSpPr/>
            <p:nvPr/>
          </p:nvSpPr>
          <p:spPr>
            <a:xfrm rot="16200000">
              <a:off x="7050052" y="5149985"/>
              <a:ext cx="1117742" cy="3590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33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ACT/PRE</a:t>
              </a:r>
            </a:p>
          </p:txBody>
        </p:sp>
        <p:cxnSp>
          <p:nvCxnSpPr>
            <p:cNvPr id="513" name="Straight Arrow Connector 512">
              <a:extLst>
                <a:ext uri="{FF2B5EF4-FFF2-40B4-BE49-F238E27FC236}">
                  <a16:creationId xmlns:a16="http://schemas.microsoft.com/office/drawing/2014/main" id="{67315A1D-7333-AF40-992D-CD542F832E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56927" y="5327935"/>
              <a:ext cx="497162" cy="2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none" w="med" len="me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86EEC01-1B3C-E648-9FD9-9FAA1DBE32F6}"/>
                </a:ext>
              </a:extLst>
            </p:cNvPr>
            <p:cNvGrpSpPr/>
            <p:nvPr/>
          </p:nvGrpSpPr>
          <p:grpSpPr>
            <a:xfrm>
              <a:off x="8308041" y="4657875"/>
              <a:ext cx="557538" cy="1269957"/>
              <a:chOff x="8308041" y="4657875"/>
              <a:chExt cx="557538" cy="1269957"/>
            </a:xfrm>
          </p:grpSpPr>
          <p:grpSp>
            <p:nvGrpSpPr>
              <p:cNvPr id="494" name="Group 493">
                <a:extLst>
                  <a:ext uri="{FF2B5EF4-FFF2-40B4-BE49-F238E27FC236}">
                    <a16:creationId xmlns:a16="http://schemas.microsoft.com/office/drawing/2014/main" id="{274DF094-4A4F-EE40-A2C8-396255F6A071}"/>
                  </a:ext>
                </a:extLst>
              </p:cNvPr>
              <p:cNvGrpSpPr/>
              <p:nvPr/>
            </p:nvGrpSpPr>
            <p:grpSpPr>
              <a:xfrm>
                <a:off x="8308041" y="4657875"/>
                <a:ext cx="557538" cy="1269957"/>
                <a:chOff x="4830795" y="4111398"/>
                <a:chExt cx="289491" cy="755921"/>
              </a:xfrm>
            </p:grpSpPr>
            <p:grpSp>
              <p:nvGrpSpPr>
                <p:cNvPr id="495" name="Group 494">
                  <a:extLst>
                    <a:ext uri="{FF2B5EF4-FFF2-40B4-BE49-F238E27FC236}">
                      <a16:creationId xmlns:a16="http://schemas.microsoft.com/office/drawing/2014/main" id="{E5755728-FCB9-8C4E-A32A-4028662ECD5C}"/>
                    </a:ext>
                  </a:extLst>
                </p:cNvPr>
                <p:cNvGrpSpPr/>
                <p:nvPr/>
              </p:nvGrpSpPr>
              <p:grpSpPr>
                <a:xfrm>
                  <a:off x="4830795" y="4111398"/>
                  <a:ext cx="289489" cy="755921"/>
                  <a:chOff x="4830795" y="4111398"/>
                  <a:chExt cx="289489" cy="755921"/>
                </a:xfrm>
              </p:grpSpPr>
              <p:sp>
                <p:nvSpPr>
                  <p:cNvPr id="497" name="Rectangle 496">
                    <a:extLst>
                      <a:ext uri="{FF2B5EF4-FFF2-40B4-BE49-F238E27FC236}">
                        <a16:creationId xmlns:a16="http://schemas.microsoft.com/office/drawing/2014/main" id="{4CF51F47-9CF9-E246-8AF7-923C6DFFD206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4614131" y="4344138"/>
                    <a:ext cx="722817" cy="289489"/>
                  </a:xfrm>
                  <a:prstGeom prst="rect">
                    <a:avLst/>
                  </a:prstGeom>
                  <a:solidFill>
                    <a:srgbClr val="70AD47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498" name="Oval 497">
                    <a:extLst>
                      <a:ext uri="{FF2B5EF4-FFF2-40B4-BE49-F238E27FC236}">
                        <a16:creationId xmlns:a16="http://schemas.microsoft.com/office/drawing/2014/main" id="{08F4B84C-DC65-DC4A-9941-F10662BD6C08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4928537" y="4832470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499" name="Oval 498">
                    <a:extLst>
                      <a:ext uri="{FF2B5EF4-FFF2-40B4-BE49-F238E27FC236}">
                        <a16:creationId xmlns:a16="http://schemas.microsoft.com/office/drawing/2014/main" id="{E795B588-B028-1E44-97F4-6AC8A2F616A4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5018879" y="4832470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500" name="Oval 499">
                    <a:extLst>
                      <a:ext uri="{FF2B5EF4-FFF2-40B4-BE49-F238E27FC236}">
                        <a16:creationId xmlns:a16="http://schemas.microsoft.com/office/drawing/2014/main" id="{189C9B04-5FAE-244B-9F2B-53D0DCC3CAEB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4928537" y="4112379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501" name="Oval 500">
                    <a:extLst>
                      <a:ext uri="{FF2B5EF4-FFF2-40B4-BE49-F238E27FC236}">
                        <a16:creationId xmlns:a16="http://schemas.microsoft.com/office/drawing/2014/main" id="{EBEE26E3-3CFD-3E45-AFAA-C5A356787197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5018879" y="4112379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</p:grpSp>
            <p:sp>
              <p:nvSpPr>
                <p:cNvPr id="496" name="Rectangle 495">
                  <a:extLst>
                    <a:ext uri="{FF2B5EF4-FFF2-40B4-BE49-F238E27FC236}">
                      <a16:creationId xmlns:a16="http://schemas.microsoft.com/office/drawing/2014/main" id="{D894887A-25F1-1F44-BEEE-9C506341120D}"/>
                    </a:ext>
                  </a:extLst>
                </p:cNvPr>
                <p:cNvSpPr/>
                <p:nvPr/>
              </p:nvSpPr>
              <p:spPr>
                <a:xfrm rot="16200000">
                  <a:off x="4819059" y="4476133"/>
                  <a:ext cx="575362" cy="27093"/>
                </a:xfrm>
                <a:prstGeom prst="rect">
                  <a:avLst/>
                </a:prstGeom>
                <a:pattFill prst="dkVert">
                  <a:fgClr>
                    <a:srgbClr val="FFC000">
                      <a:lumMod val="60000"/>
                      <a:lumOff val="4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grpSp>
            <p:nvGrpSpPr>
              <p:cNvPr id="502" name="Group 501">
                <a:extLst>
                  <a:ext uri="{FF2B5EF4-FFF2-40B4-BE49-F238E27FC236}">
                    <a16:creationId xmlns:a16="http://schemas.microsoft.com/office/drawing/2014/main" id="{2DB1DD8B-FB18-8849-9A9F-035F264A4AC8}"/>
                  </a:ext>
                </a:extLst>
              </p:cNvPr>
              <p:cNvGrpSpPr/>
              <p:nvPr/>
            </p:nvGrpSpPr>
            <p:grpSpPr>
              <a:xfrm rot="16200000">
                <a:off x="8185361" y="5143465"/>
                <a:ext cx="756076" cy="293602"/>
                <a:chOff x="4340198" y="1826549"/>
                <a:chExt cx="485918" cy="276639"/>
              </a:xfrm>
            </p:grpSpPr>
            <p:sp>
              <p:nvSpPr>
                <p:cNvPr id="503" name="Rectangle 502">
                  <a:extLst>
                    <a:ext uri="{FF2B5EF4-FFF2-40B4-BE49-F238E27FC236}">
                      <a16:creationId xmlns:a16="http://schemas.microsoft.com/office/drawing/2014/main" id="{8F40DD31-E5D3-1949-BB4A-77B0A48B9C3C}"/>
                    </a:ext>
                  </a:extLst>
                </p:cNvPr>
                <p:cNvSpPr/>
                <p:nvPr/>
              </p:nvSpPr>
              <p:spPr>
                <a:xfrm>
                  <a:off x="4340198" y="1826549"/>
                  <a:ext cx="174612" cy="276637"/>
                </a:xfrm>
                <a:prstGeom prst="rect">
                  <a:avLst/>
                </a:prstGeom>
                <a:solidFill>
                  <a:sysClr val="windowText" lastClr="000000"/>
                </a:solidFill>
                <a:ln w="12700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504" name="Rectangle 503">
                  <a:extLst>
                    <a:ext uri="{FF2B5EF4-FFF2-40B4-BE49-F238E27FC236}">
                      <a16:creationId xmlns:a16="http://schemas.microsoft.com/office/drawing/2014/main" id="{A95F48CB-8E25-8B4E-AE80-FF1A55ADD162}"/>
                    </a:ext>
                  </a:extLst>
                </p:cNvPr>
                <p:cNvSpPr/>
                <p:nvPr/>
              </p:nvSpPr>
              <p:spPr>
                <a:xfrm>
                  <a:off x="4651504" y="1826550"/>
                  <a:ext cx="174612" cy="276638"/>
                </a:xfrm>
                <a:prstGeom prst="rect">
                  <a:avLst/>
                </a:prstGeom>
                <a:solidFill>
                  <a:sysClr val="windowText" lastClr="000000"/>
                </a:solidFill>
                <a:ln w="12700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sp>
            <p:nvSpPr>
              <p:cNvPr id="528" name="Oval 527">
                <a:extLst>
                  <a:ext uri="{FF2B5EF4-FFF2-40B4-BE49-F238E27FC236}">
                    <a16:creationId xmlns:a16="http://schemas.microsoft.com/office/drawing/2014/main" id="{18A4C544-1AC7-8549-9BF1-30B0708AB6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88782" y="5824283"/>
                <a:ext cx="52832" cy="52832"/>
              </a:xfrm>
              <a:prstGeom prst="ellipse">
                <a:avLst/>
              </a:prstGeom>
              <a:solidFill>
                <a:srgbClr val="FEFE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29" name="Oval 528">
                <a:extLst>
                  <a:ext uri="{FF2B5EF4-FFF2-40B4-BE49-F238E27FC236}">
                    <a16:creationId xmlns:a16="http://schemas.microsoft.com/office/drawing/2014/main" id="{5EC38BF4-30F8-1543-A138-A684F818BB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82340" y="4720793"/>
                <a:ext cx="52832" cy="52832"/>
              </a:xfrm>
              <a:prstGeom prst="ellipse">
                <a:avLst/>
              </a:prstGeom>
              <a:solidFill>
                <a:srgbClr val="FEFE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</p:grpSp>
      <p:graphicFrame>
        <p:nvGraphicFramePr>
          <p:cNvPr id="531" name="Table 530">
            <a:extLst>
              <a:ext uri="{FF2B5EF4-FFF2-40B4-BE49-F238E27FC236}">
                <a16:creationId xmlns:a16="http://schemas.microsoft.com/office/drawing/2014/main" id="{1229032C-D001-F644-92AC-B94E443D54F6}"/>
              </a:ext>
            </a:extLst>
          </p:cNvPr>
          <p:cNvGraphicFramePr>
            <a:graphicFrameLocks noGrp="1"/>
          </p:cNvGraphicFramePr>
          <p:nvPr/>
        </p:nvGraphicFramePr>
        <p:xfrm>
          <a:off x="5082745" y="4275721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cxnSp>
        <p:nvCxnSpPr>
          <p:cNvPr id="533" name="Straight Connector 532">
            <a:extLst>
              <a:ext uri="{FF2B5EF4-FFF2-40B4-BE49-F238E27FC236}">
                <a16:creationId xmlns:a16="http://schemas.microsoft.com/office/drawing/2014/main" id="{9F194B97-A4A4-1F4A-A3A1-1A1C65904476}"/>
              </a:ext>
            </a:extLst>
          </p:cNvPr>
          <p:cNvCxnSpPr/>
          <p:nvPr/>
        </p:nvCxnSpPr>
        <p:spPr>
          <a:xfrm>
            <a:off x="129785" y="3596854"/>
            <a:ext cx="8884429" cy="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5" name="Group 534">
            <a:extLst>
              <a:ext uri="{FF2B5EF4-FFF2-40B4-BE49-F238E27FC236}">
                <a16:creationId xmlns:a16="http://schemas.microsoft.com/office/drawing/2014/main" id="{96685389-20B3-8146-B6CF-E569C240BE1C}"/>
              </a:ext>
            </a:extLst>
          </p:cNvPr>
          <p:cNvGrpSpPr/>
          <p:nvPr/>
        </p:nvGrpSpPr>
        <p:grpSpPr>
          <a:xfrm>
            <a:off x="2307434" y="931164"/>
            <a:ext cx="1931355" cy="2049796"/>
            <a:chOff x="2307434" y="1557252"/>
            <a:chExt cx="1931355" cy="2049796"/>
          </a:xfrm>
        </p:grpSpPr>
        <p:grpSp>
          <p:nvGrpSpPr>
            <p:cNvPr id="416" name="Group 415">
              <a:extLst>
                <a:ext uri="{FF2B5EF4-FFF2-40B4-BE49-F238E27FC236}">
                  <a16:creationId xmlns:a16="http://schemas.microsoft.com/office/drawing/2014/main" id="{D06BFF73-B8EA-3D47-ADEB-7CFAD8555C79}"/>
                </a:ext>
              </a:extLst>
            </p:cNvPr>
            <p:cNvGrpSpPr/>
            <p:nvPr/>
          </p:nvGrpSpPr>
          <p:grpSpPr>
            <a:xfrm>
              <a:off x="2645694" y="1557252"/>
              <a:ext cx="1593095" cy="2049796"/>
              <a:chOff x="2740810" y="1974313"/>
              <a:chExt cx="1593095" cy="2049796"/>
            </a:xfrm>
          </p:grpSpPr>
          <p:grpSp>
            <p:nvGrpSpPr>
              <p:cNvPr id="414" name="Group 413">
                <a:extLst>
                  <a:ext uri="{FF2B5EF4-FFF2-40B4-BE49-F238E27FC236}">
                    <a16:creationId xmlns:a16="http://schemas.microsoft.com/office/drawing/2014/main" id="{8D26F9AA-55CA-5743-8D81-55784DD770A5}"/>
                  </a:ext>
                </a:extLst>
              </p:cNvPr>
              <p:cNvGrpSpPr/>
              <p:nvPr/>
            </p:nvGrpSpPr>
            <p:grpSpPr>
              <a:xfrm>
                <a:off x="2755612" y="2475443"/>
                <a:ext cx="1578293" cy="1548666"/>
                <a:chOff x="3211452" y="2874384"/>
                <a:chExt cx="1578293" cy="1548666"/>
              </a:xfrm>
            </p:grpSpPr>
            <p:sp>
              <p:nvSpPr>
                <p:cNvPr id="379" name="Rounded Rectangle 378">
                  <a:extLst>
                    <a:ext uri="{FF2B5EF4-FFF2-40B4-BE49-F238E27FC236}">
                      <a16:creationId xmlns:a16="http://schemas.microsoft.com/office/drawing/2014/main" id="{2E7BFECB-70FA-7F47-80F2-805C0314D392}"/>
                    </a:ext>
                  </a:extLst>
                </p:cNvPr>
                <p:cNvSpPr/>
                <p:nvPr/>
              </p:nvSpPr>
              <p:spPr>
                <a:xfrm>
                  <a:off x="3211452" y="2874384"/>
                  <a:ext cx="1466613" cy="1204068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6163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grpSp>
              <p:nvGrpSpPr>
                <p:cNvPr id="408" name="Group 407">
                  <a:extLst>
                    <a:ext uri="{FF2B5EF4-FFF2-40B4-BE49-F238E27FC236}">
                      <a16:creationId xmlns:a16="http://schemas.microsoft.com/office/drawing/2014/main" id="{A14FF517-2E12-FC47-882D-2E8C59A93BBB}"/>
                    </a:ext>
                  </a:extLst>
                </p:cNvPr>
                <p:cNvGrpSpPr/>
                <p:nvPr/>
              </p:nvGrpSpPr>
              <p:grpSpPr>
                <a:xfrm>
                  <a:off x="3412005" y="3198852"/>
                  <a:ext cx="1161942" cy="528322"/>
                  <a:chOff x="3412005" y="3198852"/>
                  <a:chExt cx="1161942" cy="528322"/>
                </a:xfrm>
              </p:grpSpPr>
              <p:grpSp>
                <p:nvGrpSpPr>
                  <p:cNvPr id="381" name="Group 380">
                    <a:extLst>
                      <a:ext uri="{FF2B5EF4-FFF2-40B4-BE49-F238E27FC236}">
                        <a16:creationId xmlns:a16="http://schemas.microsoft.com/office/drawing/2014/main" id="{2E0EFF5E-6202-DA47-8AD7-65046C1735C1}"/>
                      </a:ext>
                    </a:extLst>
                  </p:cNvPr>
                  <p:cNvGrpSpPr/>
                  <p:nvPr/>
                </p:nvGrpSpPr>
                <p:grpSpPr>
                  <a:xfrm>
                    <a:off x="3412005" y="3198852"/>
                    <a:ext cx="1128558" cy="528322"/>
                    <a:chOff x="1332999" y="4174190"/>
                    <a:chExt cx="1175252" cy="550180"/>
                  </a:xfrm>
                </p:grpSpPr>
                <p:grpSp>
                  <p:nvGrpSpPr>
                    <p:cNvPr id="383" name="Group 382">
                      <a:extLst>
                        <a:ext uri="{FF2B5EF4-FFF2-40B4-BE49-F238E27FC236}">
                          <a16:creationId xmlns:a16="http://schemas.microsoft.com/office/drawing/2014/main" id="{90112E02-8E4D-764B-81E5-B5AE4341602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47787" y="4431167"/>
                      <a:ext cx="360464" cy="69048"/>
                      <a:chOff x="4793112" y="4167661"/>
                      <a:chExt cx="360464" cy="69048"/>
                    </a:xfrm>
                  </p:grpSpPr>
                  <p:cxnSp>
                    <p:nvCxnSpPr>
                      <p:cNvPr id="394" name="Straight Connector 393">
                        <a:extLst>
                          <a:ext uri="{FF2B5EF4-FFF2-40B4-BE49-F238E27FC236}">
                            <a16:creationId xmlns:a16="http://schemas.microsoft.com/office/drawing/2014/main" id="{0F5DE70C-DCDB-9047-8B2D-0972443A5BD8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4793112" y="4202185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95" name="Flowchart: Connector 11">
                        <a:extLst>
                          <a:ext uri="{FF2B5EF4-FFF2-40B4-BE49-F238E27FC236}">
                            <a16:creationId xmlns:a16="http://schemas.microsoft.com/office/drawing/2014/main" id="{2632382D-A056-FD43-AD2C-A7F8EA1831B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84528" y="4167661"/>
                        <a:ext cx="69048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4" name="Group 383">
                      <a:extLst>
                        <a:ext uri="{FF2B5EF4-FFF2-40B4-BE49-F238E27FC236}">
                          <a16:creationId xmlns:a16="http://schemas.microsoft.com/office/drawing/2014/main" id="{DC6B394D-4AC6-4D4B-9472-BE87C07F22F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3740" y="4250347"/>
                      <a:ext cx="414294" cy="69048"/>
                      <a:chOff x="3838217" y="3992220"/>
                      <a:chExt cx="414294" cy="69048"/>
                    </a:xfrm>
                  </p:grpSpPr>
                  <p:cxnSp>
                    <p:nvCxnSpPr>
                      <p:cNvPr id="392" name="Straight Connector 391">
                        <a:extLst>
                          <a:ext uri="{FF2B5EF4-FFF2-40B4-BE49-F238E27FC236}">
                            <a16:creationId xmlns:a16="http://schemas.microsoft.com/office/drawing/2014/main" id="{7430DEA5-979B-1E4D-8B44-1B147801909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026731"/>
                        <a:ext cx="345245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3" name="Flowchart: Connector 8">
                        <a:extLst>
                          <a:ext uri="{FF2B5EF4-FFF2-40B4-BE49-F238E27FC236}">
                            <a16:creationId xmlns:a16="http://schemas.microsoft.com/office/drawing/2014/main" id="{E95AB8CB-F0A3-7D42-88D4-8FD7C5BFF50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38217" y="3992220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5" name="Group 384">
                      <a:extLst>
                        <a:ext uri="{FF2B5EF4-FFF2-40B4-BE49-F238E27FC236}">
                          <a16:creationId xmlns:a16="http://schemas.microsoft.com/office/drawing/2014/main" id="{1C6DFE12-5613-F64E-9744-3B5530C3E62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41169" y="4431167"/>
                      <a:ext cx="406864" cy="69048"/>
                      <a:chOff x="3845646" y="4269682"/>
                      <a:chExt cx="406864" cy="69048"/>
                    </a:xfrm>
                  </p:grpSpPr>
                  <p:cxnSp>
                    <p:nvCxnSpPr>
                      <p:cNvPr id="390" name="Straight Connector 389">
                        <a:extLst>
                          <a:ext uri="{FF2B5EF4-FFF2-40B4-BE49-F238E27FC236}">
                            <a16:creationId xmlns:a16="http://schemas.microsoft.com/office/drawing/2014/main" id="{5923A7B9-B94E-A848-A136-F6DE99FC773A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304207"/>
                        <a:ext cx="345244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1" name="Flowchart: Connector 9">
                        <a:extLst>
                          <a:ext uri="{FF2B5EF4-FFF2-40B4-BE49-F238E27FC236}">
                            <a16:creationId xmlns:a16="http://schemas.microsoft.com/office/drawing/2014/main" id="{4B77B613-2F03-6E4A-AD34-B8504D23828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6" y="4269682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6" name="Group 385">
                      <a:extLst>
                        <a:ext uri="{FF2B5EF4-FFF2-40B4-BE49-F238E27FC236}">
                          <a16:creationId xmlns:a16="http://schemas.microsoft.com/office/drawing/2014/main" id="{C0A2E64F-6546-F042-811A-622AC14A99B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2999" y="4593843"/>
                      <a:ext cx="390964" cy="69048"/>
                      <a:chOff x="3845645" y="4571954"/>
                      <a:chExt cx="390964" cy="69048"/>
                    </a:xfrm>
                  </p:grpSpPr>
                  <p:sp>
                    <p:nvSpPr>
                      <p:cNvPr id="388" name="Flowchart: Connector 9">
                        <a:extLst>
                          <a:ext uri="{FF2B5EF4-FFF2-40B4-BE49-F238E27FC236}">
                            <a16:creationId xmlns:a16="http://schemas.microsoft.com/office/drawing/2014/main" id="{CFB88838-9CFC-BE4E-998E-9F66DC09873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5" y="4571954"/>
                        <a:ext cx="69047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  <p:cxnSp>
                    <p:nvCxnSpPr>
                      <p:cNvPr id="389" name="Straight Connector 388">
                        <a:extLst>
                          <a:ext uri="{FF2B5EF4-FFF2-40B4-BE49-F238E27FC236}">
                            <a16:creationId xmlns:a16="http://schemas.microsoft.com/office/drawing/2014/main" id="{38D784D0-9C48-EA4C-9B1D-0EDF227F3BA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891367" y="4615548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</p:grpSp>
                <p:sp>
                  <p:nvSpPr>
                    <p:cNvPr id="387" name="Oval 386">
                      <a:extLst>
                        <a:ext uri="{FF2B5EF4-FFF2-40B4-BE49-F238E27FC236}">
                          <a16:creationId xmlns:a16="http://schemas.microsoft.com/office/drawing/2014/main" id="{B9309423-001F-EC4B-A985-B4DEBFFAD982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1650303" y="4174190"/>
                      <a:ext cx="550179" cy="550180"/>
                    </a:xfrm>
                    <a:prstGeom prst="ellipse">
                      <a:avLst/>
                    </a:prstGeom>
                    <a:solidFill>
                      <a:srgbClr val="D3DBD5"/>
                    </a:solidFill>
                    <a:ln w="12700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22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382" name="TextBox 381">
                    <a:extLst>
                      <a:ext uri="{FF2B5EF4-FFF2-40B4-BE49-F238E27FC236}">
                        <a16:creationId xmlns:a16="http://schemas.microsoft.com/office/drawing/2014/main" id="{0169CB78-9A64-3943-AAF8-0F621B786CF9}"/>
                      </a:ext>
                    </a:extLst>
                  </p:cNvPr>
                  <p:cNvSpPr txBox="1"/>
                  <p:nvPr/>
                </p:nvSpPr>
                <p:spPr>
                  <a:xfrm>
                    <a:off x="3694179" y="3310909"/>
                    <a:ext cx="879768" cy="3294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541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MAJ</a:t>
                    </a:r>
                  </a:p>
                </p:txBody>
              </p:sp>
            </p:grpSp>
            <p:sp>
              <p:nvSpPr>
                <p:cNvPr id="396" name="Rectangle 395">
                  <a:extLst>
                    <a:ext uri="{FF2B5EF4-FFF2-40B4-BE49-F238E27FC236}">
                      <a16:creationId xmlns:a16="http://schemas.microsoft.com/office/drawing/2014/main" id="{253C3A41-5E8D-9945-B93A-5F07E7684541}"/>
                    </a:ext>
                  </a:extLst>
                </p:cNvPr>
                <p:cNvSpPr/>
                <p:nvPr/>
              </p:nvSpPr>
              <p:spPr>
                <a:xfrm>
                  <a:off x="3226497" y="4084496"/>
                  <a:ext cx="156324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MAJ/NOT logic</a:t>
                  </a:r>
                </a:p>
              </p:txBody>
            </p:sp>
          </p:grpSp>
          <p:sp>
            <p:nvSpPr>
              <p:cNvPr id="415" name="Rectangle 414">
                <a:extLst>
                  <a:ext uri="{FF2B5EF4-FFF2-40B4-BE49-F238E27FC236}">
                    <a16:creationId xmlns:a16="http://schemas.microsoft.com/office/drawing/2014/main" id="{D2DF1CC8-CF8C-4941-8135-FD7570C97FD7}"/>
                  </a:ext>
                </a:extLst>
              </p:cNvPr>
              <p:cNvSpPr/>
              <p:nvPr/>
            </p:nvSpPr>
            <p:spPr>
              <a:xfrm>
                <a:off x="2740810" y="1974313"/>
                <a:ext cx="153369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Step 1: Generate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MAJ logic</a:t>
                </a:r>
              </a:p>
            </p:txBody>
          </p:sp>
        </p:grpSp>
        <p:sp>
          <p:nvSpPr>
            <p:cNvPr id="534" name="Right Arrow 533">
              <a:extLst>
                <a:ext uri="{FF2B5EF4-FFF2-40B4-BE49-F238E27FC236}">
                  <a16:creationId xmlns:a16="http://schemas.microsoft.com/office/drawing/2014/main" id="{444D3331-2F50-DA42-AB1E-B39351D5CBEF}"/>
                </a:ext>
              </a:extLst>
            </p:cNvPr>
            <p:cNvSpPr/>
            <p:nvPr/>
          </p:nvSpPr>
          <p:spPr>
            <a:xfrm>
              <a:off x="2307434" y="2619261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/>
              <p:nvPr/>
            </p:nvSpPr>
            <p:spPr>
              <a:xfrm>
                <a:off x="4548574" y="3029879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8574" y="3029879"/>
                <a:ext cx="1559686" cy="338554"/>
              </a:xfrm>
              <a:prstGeom prst="rect">
                <a:avLst/>
              </a:prstGeom>
              <a:blipFill>
                <a:blip r:embed="rId4"/>
                <a:stretch>
                  <a:fillRect t="-3571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8" name="Slide Number Placeholder 2">
            <a:extLst>
              <a:ext uri="{FF2B5EF4-FFF2-40B4-BE49-F238E27FC236}">
                <a16:creationId xmlns:a16="http://schemas.microsoft.com/office/drawing/2014/main" id="{BA3DC310-E70E-2A4C-98E9-E7CE8D146EDA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28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46659" y="1583134"/>
              <a:ext cx="2479168" cy="57415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3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𝑃𝑟𝑜𝑔𝑟𝑎𝑚</m:t>
                                </m:r>
                              </m:oMath>
                            </m:oMathPara>
                          </a14:m>
                          <a:endParaRPr lang="en-US" sz="1300" b="0" dirty="0"/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3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𝑃𝑟𝑜𝑔𝑟𝑎𝑚</m:t>
                                </m:r>
                              </m:oMath>
                            </m:oMathPara>
                          </a14:m>
                          <a:endParaRPr lang="en-US" sz="13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46659" y="1583134"/>
              <a:ext cx="2479168" cy="57415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2870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T w="12700" cmpd="sng">
                          <a:noFill/>
                        </a:lnT>
                        <a:blipFill>
                          <a:blip r:embed="rId5"/>
                          <a:stretch>
                            <a:fillRect r="-103093" b="-1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2870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B w="12700" cmpd="sng">
                          <a:noFill/>
                        </a:lnB>
                        <a:blipFill>
                          <a:blip r:embed="rId5"/>
                          <a:stretch>
                            <a:fillRect t="-100000" r="-103093" b="-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536" name="Group 535">
            <a:extLst>
              <a:ext uri="{FF2B5EF4-FFF2-40B4-BE49-F238E27FC236}">
                <a16:creationId xmlns:a16="http://schemas.microsoft.com/office/drawing/2014/main" id="{2560DD54-9826-2C47-AB02-2D240A0B9D80}"/>
              </a:ext>
            </a:extLst>
          </p:cNvPr>
          <p:cNvGrpSpPr/>
          <p:nvPr/>
        </p:nvGrpSpPr>
        <p:grpSpPr>
          <a:xfrm>
            <a:off x="6427968" y="1254721"/>
            <a:ext cx="2581861" cy="876925"/>
            <a:chOff x="6398771" y="1855706"/>
            <a:chExt cx="2581861" cy="876925"/>
          </a:xfrm>
        </p:grpSpPr>
        <p:grpSp>
          <p:nvGrpSpPr>
            <p:cNvPr id="411" name="Group 410">
              <a:extLst>
                <a:ext uri="{FF2B5EF4-FFF2-40B4-BE49-F238E27FC236}">
                  <a16:creationId xmlns:a16="http://schemas.microsoft.com/office/drawing/2014/main" id="{FF418A7D-059D-6D42-81F6-DBE7E7D21647}"/>
                </a:ext>
              </a:extLst>
            </p:cNvPr>
            <p:cNvGrpSpPr/>
            <p:nvPr/>
          </p:nvGrpSpPr>
          <p:grpSpPr>
            <a:xfrm>
              <a:off x="7799060" y="2499642"/>
              <a:ext cx="981071" cy="194415"/>
              <a:chOff x="8915995" y="2957417"/>
              <a:chExt cx="981071" cy="194415"/>
            </a:xfrm>
          </p:grpSpPr>
          <p:sp>
            <p:nvSpPr>
              <p:cNvPr id="318" name="Rectangle 317">
                <a:extLst>
                  <a:ext uri="{FF2B5EF4-FFF2-40B4-BE49-F238E27FC236}">
                    <a16:creationId xmlns:a16="http://schemas.microsoft.com/office/drawing/2014/main" id="{C992AC50-DC13-E74F-88D1-7802744C36A9}"/>
                  </a:ext>
                </a:extLst>
              </p:cNvPr>
              <p:cNvSpPr/>
              <p:nvPr/>
            </p:nvSpPr>
            <p:spPr>
              <a:xfrm>
                <a:off x="8915995" y="2960414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19" name="Rectangle 318">
                <a:extLst>
                  <a:ext uri="{FF2B5EF4-FFF2-40B4-BE49-F238E27FC236}">
                    <a16:creationId xmlns:a16="http://schemas.microsoft.com/office/drawing/2014/main" id="{D80906D0-E127-714F-9EEF-4E0EBC42F894}"/>
                  </a:ext>
                </a:extLst>
              </p:cNvPr>
              <p:cNvSpPr/>
              <p:nvPr/>
            </p:nvSpPr>
            <p:spPr>
              <a:xfrm>
                <a:off x="9115367" y="2960414"/>
                <a:ext cx="193681" cy="181779"/>
              </a:xfrm>
              <a:prstGeom prst="rect">
                <a:avLst/>
              </a:prstGeom>
              <a:solidFill>
                <a:srgbClr val="FFF5CC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0" name="Rectangle 319">
                <a:extLst>
                  <a:ext uri="{FF2B5EF4-FFF2-40B4-BE49-F238E27FC236}">
                    <a16:creationId xmlns:a16="http://schemas.microsoft.com/office/drawing/2014/main" id="{E73B4CC9-DBE2-9A44-A34E-CCAD535F3A01}"/>
                  </a:ext>
                </a:extLst>
              </p:cNvPr>
              <p:cNvSpPr/>
              <p:nvPr/>
            </p:nvSpPr>
            <p:spPr>
              <a:xfrm>
                <a:off x="9302399" y="2958834"/>
                <a:ext cx="193681" cy="181779"/>
              </a:xfrm>
              <a:prstGeom prst="rect">
                <a:avLst/>
              </a:prstGeom>
              <a:solidFill>
                <a:srgbClr val="CCDFFF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1" name="Rectangle 320">
                <a:extLst>
                  <a:ext uri="{FF2B5EF4-FFF2-40B4-BE49-F238E27FC236}">
                    <a16:creationId xmlns:a16="http://schemas.microsoft.com/office/drawing/2014/main" id="{FD7D0DC0-81B9-D944-BADC-40C28F06EC59}"/>
                  </a:ext>
                </a:extLst>
              </p:cNvPr>
              <p:cNvSpPr/>
              <p:nvPr/>
            </p:nvSpPr>
            <p:spPr>
              <a:xfrm>
                <a:off x="9498287" y="2957417"/>
                <a:ext cx="193681" cy="181779"/>
              </a:xfrm>
              <a:prstGeom prst="rect">
                <a:avLst/>
              </a:prstGeom>
              <a:solidFill>
                <a:srgbClr val="A8D4AA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2" name="Rectangle 321">
                <a:extLst>
                  <a:ext uri="{FF2B5EF4-FFF2-40B4-BE49-F238E27FC236}">
                    <a16:creationId xmlns:a16="http://schemas.microsoft.com/office/drawing/2014/main" id="{2BB41B32-4625-3E4E-879F-E44646621104}"/>
                  </a:ext>
                </a:extLst>
              </p:cNvPr>
              <p:cNvSpPr/>
              <p:nvPr/>
            </p:nvSpPr>
            <p:spPr>
              <a:xfrm>
                <a:off x="9695138" y="2958836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3" name="Rectangle 322">
                <a:extLst>
                  <a:ext uri="{FF2B5EF4-FFF2-40B4-BE49-F238E27FC236}">
                    <a16:creationId xmlns:a16="http://schemas.microsoft.com/office/drawing/2014/main" id="{B16A6573-C63A-604E-BCF7-11033B6B437F}"/>
                  </a:ext>
                </a:extLst>
              </p:cNvPr>
              <p:cNvSpPr/>
              <p:nvPr/>
            </p:nvSpPr>
            <p:spPr>
              <a:xfrm>
                <a:off x="8924556" y="2970053"/>
                <a:ext cx="972510" cy="18177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24" name="Alternate Process 323">
              <a:extLst>
                <a:ext uri="{FF2B5EF4-FFF2-40B4-BE49-F238E27FC236}">
                  <a16:creationId xmlns:a16="http://schemas.microsoft.com/office/drawing/2014/main" id="{38133FEE-43AB-C44A-8F12-40B52477EF96}"/>
                </a:ext>
              </a:extLst>
            </p:cNvPr>
            <p:cNvSpPr/>
            <p:nvPr/>
          </p:nvSpPr>
          <p:spPr>
            <a:xfrm>
              <a:off x="6413697" y="2171484"/>
              <a:ext cx="2507323" cy="561147"/>
            </a:xfrm>
            <a:prstGeom prst="flowChartAlternateProcess">
              <a:avLst/>
            </a:pr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sz="1348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</a:br>
              <a:endParaRPr kumimoji="0" lang="en-US" sz="1348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/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New SIMDRAM </a:t>
                  </a:r>
                  <a14:m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E5597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</p:txBody>
            </p:sp>
          </mc:Choice>
          <mc:Fallback xmlns="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  <a:blipFill>
                  <a:blip r:embed="rId6"/>
                  <a:stretch>
                    <a:fillRect t="-3571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/>
              <p:nvPr/>
            </p:nvSpPr>
            <p:spPr>
              <a:xfrm>
                <a:off x="5062752" y="5549825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752" y="5549825"/>
                <a:ext cx="1559686" cy="338554"/>
              </a:xfrm>
              <a:prstGeom prst="rect">
                <a:avLst/>
              </a:prstGeom>
              <a:blipFill>
                <a:blip r:embed="rId7"/>
                <a:stretch>
                  <a:fillRect t="-3571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4" name="Rectangle 163">
            <a:extLst>
              <a:ext uri="{FF2B5EF4-FFF2-40B4-BE49-F238E27FC236}">
                <a16:creationId xmlns:a16="http://schemas.microsoft.com/office/drawing/2014/main" id="{08CB0958-88D7-BD4B-BDB1-9F3827D489E9}"/>
              </a:ext>
            </a:extLst>
          </p:cNvPr>
          <p:cNvSpPr/>
          <p:nvPr/>
        </p:nvSpPr>
        <p:spPr>
          <a:xfrm>
            <a:off x="4537725" y="916733"/>
            <a:ext cx="4606275" cy="260206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DD2E98AA-DF45-D64A-B53A-3F3B2469163E}"/>
              </a:ext>
            </a:extLst>
          </p:cNvPr>
          <p:cNvSpPr/>
          <p:nvPr/>
        </p:nvSpPr>
        <p:spPr>
          <a:xfrm>
            <a:off x="0" y="3715028"/>
            <a:ext cx="9144000" cy="260206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0687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930B2D58-2A17-434F-BBBC-BB9D99F62F4D}"/>
              </a:ext>
            </a:extLst>
          </p:cNvPr>
          <p:cNvSpPr txBox="1">
            <a:spLocks/>
          </p:cNvSpPr>
          <p:nvPr/>
        </p:nvSpPr>
        <p:spPr>
          <a:xfrm>
            <a:off x="0" y="30954"/>
            <a:ext cx="9214592" cy="74019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3600" b="1" dirty="0">
                <a:solidFill>
                  <a:schemeClr val="tx1"/>
                </a:solidFill>
                <a:cs typeface="Arial" panose="020B0604020202020204" pitchFamily="34" charset="0"/>
              </a:rPr>
              <a:t>Step 1: Naïve MAJ/NOT Implementation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B631F88-4802-2044-8CE6-FFC2947DAE37}"/>
              </a:ext>
            </a:extLst>
          </p:cNvPr>
          <p:cNvGrpSpPr/>
          <p:nvPr/>
        </p:nvGrpSpPr>
        <p:grpSpPr>
          <a:xfrm>
            <a:off x="122147" y="3004701"/>
            <a:ext cx="3776580" cy="2191573"/>
            <a:chOff x="122147" y="3004701"/>
            <a:chExt cx="3776580" cy="2191573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FACE92A1-32EF-724C-A246-88BE947296D1}"/>
                </a:ext>
              </a:extLst>
            </p:cNvPr>
            <p:cNvSpPr/>
            <p:nvPr/>
          </p:nvSpPr>
          <p:spPr>
            <a:xfrm>
              <a:off x="122147" y="3004701"/>
              <a:ext cx="3776580" cy="2191573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t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F7421F80-4D5C-E547-AA24-E9715E242F36}"/>
                </a:ext>
              </a:extLst>
            </p:cNvPr>
            <p:cNvGrpSpPr/>
            <p:nvPr/>
          </p:nvGrpSpPr>
          <p:grpSpPr>
            <a:xfrm>
              <a:off x="328520" y="3198153"/>
              <a:ext cx="3522317" cy="1726681"/>
              <a:chOff x="2212339" y="2855364"/>
              <a:chExt cx="2672853" cy="1310264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7F66BD08-4743-7647-9299-6C6B32227F5F}"/>
                  </a:ext>
                </a:extLst>
              </p:cNvPr>
              <p:cNvGrpSpPr/>
              <p:nvPr/>
            </p:nvGrpSpPr>
            <p:grpSpPr>
              <a:xfrm>
                <a:off x="2488643" y="2935943"/>
                <a:ext cx="1235746" cy="391038"/>
                <a:chOff x="2411760" y="3068960"/>
                <a:chExt cx="6065150" cy="1584176"/>
              </a:xfrm>
              <a:solidFill>
                <a:schemeClr val="tx1"/>
              </a:solidFill>
            </p:grpSpPr>
            <p:sp>
              <p:nvSpPr>
                <p:cNvPr id="42" name="Flowchart: Delay 3">
                  <a:extLst>
                    <a:ext uri="{FF2B5EF4-FFF2-40B4-BE49-F238E27FC236}">
                      <a16:creationId xmlns:a16="http://schemas.microsoft.com/office/drawing/2014/main" id="{3EF6618A-745E-F645-994E-BC726ED219F9}"/>
                    </a:ext>
                  </a:extLst>
                </p:cNvPr>
                <p:cNvSpPr/>
                <p:nvPr/>
              </p:nvSpPr>
              <p:spPr>
                <a:xfrm>
                  <a:off x="3707904" y="3068960"/>
                  <a:ext cx="1728192" cy="1584176"/>
                </a:xfrm>
                <a:prstGeom prst="flowChartDelay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E3303599-DAB0-4B47-983E-F2CB112513EF}"/>
                    </a:ext>
                  </a:extLst>
                </p:cNvPr>
                <p:cNvCxnSpPr/>
                <p:nvPr/>
              </p:nvCxnSpPr>
              <p:spPr>
                <a:xfrm flipH="1">
                  <a:off x="2627784" y="3284984"/>
                  <a:ext cx="1080120" cy="0"/>
                </a:xfrm>
                <a:prstGeom prst="line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D4A3CA96-4AC6-4242-A87D-4C36EE48AFB8}"/>
                    </a:ext>
                  </a:extLst>
                </p:cNvPr>
                <p:cNvCxnSpPr/>
                <p:nvPr/>
              </p:nvCxnSpPr>
              <p:spPr>
                <a:xfrm flipH="1">
                  <a:off x="2627784" y="4437112"/>
                  <a:ext cx="1080120" cy="0"/>
                </a:xfrm>
                <a:prstGeom prst="line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F9ABFD06-973A-1143-93D9-1FB48F0592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436099" y="3838796"/>
                  <a:ext cx="3040811" cy="0"/>
                </a:xfrm>
                <a:prstGeom prst="line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sp>
              <p:nvSpPr>
                <p:cNvPr id="46" name="Flowchart: Connector 8">
                  <a:extLst>
                    <a:ext uri="{FF2B5EF4-FFF2-40B4-BE49-F238E27FC236}">
                      <a16:creationId xmlns:a16="http://schemas.microsoft.com/office/drawing/2014/main" id="{9C124AF8-74A0-5745-BD22-07AA78547533}"/>
                    </a:ext>
                  </a:extLst>
                </p:cNvPr>
                <p:cNvSpPr/>
                <p:nvPr/>
              </p:nvSpPr>
              <p:spPr>
                <a:xfrm>
                  <a:off x="2411760" y="3176972"/>
                  <a:ext cx="216024" cy="216024"/>
                </a:xfrm>
                <a:prstGeom prst="flowChartConnector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47" name="Flowchart: Connector 9">
                  <a:extLst>
                    <a:ext uri="{FF2B5EF4-FFF2-40B4-BE49-F238E27FC236}">
                      <a16:creationId xmlns:a16="http://schemas.microsoft.com/office/drawing/2014/main" id="{46BE5CC8-3895-5049-856E-CA3EE120540A}"/>
                    </a:ext>
                  </a:extLst>
                </p:cNvPr>
                <p:cNvSpPr/>
                <p:nvPr/>
              </p:nvSpPr>
              <p:spPr>
                <a:xfrm>
                  <a:off x="2435000" y="4329100"/>
                  <a:ext cx="216024" cy="216024"/>
                </a:xfrm>
                <a:prstGeom prst="flowChartConnector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8168E7E8-84F8-3A46-BE5D-5E1DEA2DF7D5}"/>
                  </a:ext>
                </a:extLst>
              </p:cNvPr>
              <p:cNvGrpSpPr/>
              <p:nvPr/>
            </p:nvGrpSpPr>
            <p:grpSpPr>
              <a:xfrm>
                <a:off x="2515384" y="3690824"/>
                <a:ext cx="1457426" cy="391038"/>
                <a:chOff x="-636961" y="3068958"/>
                <a:chExt cx="7153177" cy="1584176"/>
              </a:xfrm>
              <a:solidFill>
                <a:schemeClr val="tx1"/>
              </a:solidFill>
            </p:grpSpPr>
            <p:sp>
              <p:nvSpPr>
                <p:cNvPr id="39" name="Flowchart: Delay 3">
                  <a:extLst>
                    <a:ext uri="{FF2B5EF4-FFF2-40B4-BE49-F238E27FC236}">
                      <a16:creationId xmlns:a16="http://schemas.microsoft.com/office/drawing/2014/main" id="{576A352F-3416-6C47-9375-3AFCAE135CE4}"/>
                    </a:ext>
                  </a:extLst>
                </p:cNvPr>
                <p:cNvSpPr/>
                <p:nvPr/>
              </p:nvSpPr>
              <p:spPr>
                <a:xfrm>
                  <a:off x="3707903" y="3068958"/>
                  <a:ext cx="1728193" cy="1584176"/>
                </a:xfrm>
                <a:prstGeom prst="flowChartDelay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A4B5856F-14EB-9E4A-AA86-60577A29B2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-636961" y="4437111"/>
                  <a:ext cx="4344865" cy="0"/>
                </a:xfrm>
                <a:prstGeom prst="line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BFBB31B7-529A-BF47-9700-58916A9CA2C5}"/>
                    </a:ext>
                  </a:extLst>
                </p:cNvPr>
                <p:cNvCxnSpPr/>
                <p:nvPr/>
              </p:nvCxnSpPr>
              <p:spPr>
                <a:xfrm flipH="1">
                  <a:off x="5436096" y="3838795"/>
                  <a:ext cx="1080120" cy="0"/>
                </a:xfrm>
                <a:prstGeom prst="line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</p:grp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BFFD0DC-BD42-AF45-9A61-27F8C39E30D6}"/>
                  </a:ext>
                </a:extLst>
              </p:cNvPr>
              <p:cNvSpPr/>
              <p:nvPr/>
            </p:nvSpPr>
            <p:spPr>
              <a:xfrm>
                <a:off x="2222769" y="2855364"/>
                <a:ext cx="241093" cy="25690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A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FBCCEC6-CC3B-2B4C-BB4E-02916A77B0ED}"/>
                  </a:ext>
                </a:extLst>
              </p:cNvPr>
              <p:cNvSpPr/>
              <p:nvPr/>
            </p:nvSpPr>
            <p:spPr>
              <a:xfrm>
                <a:off x="2222218" y="3144794"/>
                <a:ext cx="248392" cy="25690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B</a:t>
                </a:r>
              </a:p>
            </p:txBody>
          </p: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7DAC76EE-17A8-EB4E-9376-1B15BB3E0677}"/>
                  </a:ext>
                </a:extLst>
              </p:cNvPr>
              <p:cNvGrpSpPr/>
              <p:nvPr/>
            </p:nvGrpSpPr>
            <p:grpSpPr>
              <a:xfrm>
                <a:off x="2598677" y="3553072"/>
                <a:ext cx="792250" cy="386595"/>
                <a:chOff x="2627784" y="3086962"/>
                <a:chExt cx="3888432" cy="1566174"/>
              </a:xfrm>
              <a:solidFill>
                <a:schemeClr val="tx1"/>
              </a:solidFill>
            </p:grpSpPr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0647005A-026C-7540-88D5-1D82211A23EA}"/>
                    </a:ext>
                  </a:extLst>
                </p:cNvPr>
                <p:cNvCxnSpPr/>
                <p:nvPr/>
              </p:nvCxnSpPr>
              <p:spPr>
                <a:xfrm flipH="1">
                  <a:off x="2627784" y="3284984"/>
                  <a:ext cx="1080120" cy="0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AE323B84-91BE-0E4B-B01D-0F197B04E7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059829" y="4437113"/>
                  <a:ext cx="648074" cy="0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8A0F773D-0C65-E64E-9865-C69AB7C57495}"/>
                    </a:ext>
                  </a:extLst>
                </p:cNvPr>
                <p:cNvCxnSpPr/>
                <p:nvPr/>
              </p:nvCxnSpPr>
              <p:spPr>
                <a:xfrm flipH="1">
                  <a:off x="5436096" y="3838795"/>
                  <a:ext cx="1080120" cy="0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Flowchart: Stored Data 4">
                  <a:extLst>
                    <a:ext uri="{FF2B5EF4-FFF2-40B4-BE49-F238E27FC236}">
                      <a16:creationId xmlns:a16="http://schemas.microsoft.com/office/drawing/2014/main" id="{7F319A6A-D9BA-FA41-83F3-06A1D1F0340F}"/>
                    </a:ext>
                  </a:extLst>
                </p:cNvPr>
                <p:cNvSpPr/>
                <p:nvPr/>
              </p:nvSpPr>
              <p:spPr>
                <a:xfrm rot="10800000">
                  <a:off x="3491880" y="3086962"/>
                  <a:ext cx="1944216" cy="1566174"/>
                </a:xfrm>
                <a:prstGeom prst="flowChartOnlineStorag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34F956E-51CB-184A-9BBD-60A4F3E62575}"/>
                  </a:ext>
                </a:extLst>
              </p:cNvPr>
              <p:cNvCxnSpPr/>
              <p:nvPr/>
            </p:nvCxnSpPr>
            <p:spPr>
              <a:xfrm>
                <a:off x="2611686" y="2982600"/>
                <a:ext cx="0" cy="628772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EEF7843-77F2-8749-8D0E-C23EEDF88067}"/>
                  </a:ext>
                </a:extLst>
              </p:cNvPr>
              <p:cNvCxnSpPr/>
              <p:nvPr/>
            </p:nvCxnSpPr>
            <p:spPr>
              <a:xfrm>
                <a:off x="2686704" y="3265185"/>
                <a:ext cx="0" cy="628772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Flowchart: Connector 9">
                <a:extLst>
                  <a:ext uri="{FF2B5EF4-FFF2-40B4-BE49-F238E27FC236}">
                    <a16:creationId xmlns:a16="http://schemas.microsoft.com/office/drawing/2014/main" id="{D463951D-CF54-5A4E-877D-A5F5A0A86FDC}"/>
                  </a:ext>
                </a:extLst>
              </p:cNvPr>
              <p:cNvSpPr/>
              <p:nvPr/>
            </p:nvSpPr>
            <p:spPr>
              <a:xfrm>
                <a:off x="2493377" y="4001878"/>
                <a:ext cx="44014" cy="53323"/>
              </a:xfrm>
              <a:prstGeom prst="flowChartConnector">
                <a:avLst/>
              </a:prstGeom>
              <a:solidFill>
                <a:schemeClr val="tx1"/>
              </a:solidFill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53F374C-1C3B-6B48-94CE-8C0A63A29729}"/>
                  </a:ext>
                </a:extLst>
              </p:cNvPr>
              <p:cNvSpPr/>
              <p:nvPr/>
            </p:nvSpPr>
            <p:spPr>
              <a:xfrm>
                <a:off x="2212339" y="3908722"/>
                <a:ext cx="323810" cy="25690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C</a:t>
                </a:r>
                <a:r>
                  <a:rPr kumimoji="0" lang="en-US" sz="16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in</a:t>
                </a:r>
                <a:endParaRPr kumimoji="0" lang="en-US" sz="16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29F7550D-3A9D-B64C-8A6A-C85F5D8C2E1B}"/>
                  </a:ext>
                </a:extLst>
              </p:cNvPr>
              <p:cNvGrpSpPr/>
              <p:nvPr/>
            </p:nvGrpSpPr>
            <p:grpSpPr>
              <a:xfrm>
                <a:off x="3710100" y="3549234"/>
                <a:ext cx="792250" cy="386595"/>
                <a:chOff x="2627784" y="3086962"/>
                <a:chExt cx="3888432" cy="1566174"/>
              </a:xfrm>
              <a:solidFill>
                <a:schemeClr val="tx1"/>
              </a:solidFill>
            </p:grpSpPr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91BE8905-92C7-C044-ACC1-399CB9511AF1}"/>
                    </a:ext>
                  </a:extLst>
                </p:cNvPr>
                <p:cNvCxnSpPr/>
                <p:nvPr/>
              </p:nvCxnSpPr>
              <p:spPr>
                <a:xfrm flipH="1">
                  <a:off x="2627784" y="3284984"/>
                  <a:ext cx="1080120" cy="0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B4FC42D8-DC62-F84C-86C5-E75C3E149C55}"/>
                    </a:ext>
                  </a:extLst>
                </p:cNvPr>
                <p:cNvCxnSpPr/>
                <p:nvPr/>
              </p:nvCxnSpPr>
              <p:spPr>
                <a:xfrm flipH="1">
                  <a:off x="5436096" y="3838795"/>
                  <a:ext cx="1080120" cy="0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Flowchart: Stored Data 4">
                  <a:extLst>
                    <a:ext uri="{FF2B5EF4-FFF2-40B4-BE49-F238E27FC236}">
                      <a16:creationId xmlns:a16="http://schemas.microsoft.com/office/drawing/2014/main" id="{24032D3E-657D-284D-A5C7-664973E7FEA3}"/>
                    </a:ext>
                  </a:extLst>
                </p:cNvPr>
                <p:cNvSpPr/>
                <p:nvPr/>
              </p:nvSpPr>
              <p:spPr>
                <a:xfrm rot="10800000">
                  <a:off x="3491880" y="3086962"/>
                  <a:ext cx="1944216" cy="1566174"/>
                </a:xfrm>
                <a:prstGeom prst="flowChartOnlineStorag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0B21C9DF-4125-9845-80E2-1971747F88A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717244" y="3129719"/>
                <a:ext cx="0" cy="475539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Flowchart: Connector 11">
                <a:extLst>
                  <a:ext uri="{FF2B5EF4-FFF2-40B4-BE49-F238E27FC236}">
                    <a16:creationId xmlns:a16="http://schemas.microsoft.com/office/drawing/2014/main" id="{12CFBC80-4C07-2349-BF30-8ED9DFED2D87}"/>
                  </a:ext>
                </a:extLst>
              </p:cNvPr>
              <p:cNvSpPr/>
              <p:nvPr/>
            </p:nvSpPr>
            <p:spPr>
              <a:xfrm>
                <a:off x="4482327" y="3708155"/>
                <a:ext cx="44014" cy="53323"/>
              </a:xfrm>
              <a:prstGeom prst="flowChartConnector">
                <a:avLst/>
              </a:prstGeom>
              <a:solidFill>
                <a:schemeClr val="tx1"/>
              </a:solidFill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8EAFEE2-A72D-BE4F-9217-5A43692B7B22}"/>
                  </a:ext>
                </a:extLst>
              </p:cNvPr>
              <p:cNvSpPr/>
              <p:nvPr/>
            </p:nvSpPr>
            <p:spPr>
              <a:xfrm>
                <a:off x="4497983" y="3591222"/>
                <a:ext cx="387209" cy="25690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C</a:t>
                </a:r>
                <a:r>
                  <a:rPr kumimoji="0" lang="en-US" sz="1600" b="1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out</a:t>
                </a:r>
                <a:endParaRPr kumimoji="0" lang="en-US" sz="16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</p:grpSp>
      <p:sp>
        <p:nvSpPr>
          <p:cNvPr id="2" name="Right Arrow 1">
            <a:extLst>
              <a:ext uri="{FF2B5EF4-FFF2-40B4-BE49-F238E27FC236}">
                <a16:creationId xmlns:a16="http://schemas.microsoft.com/office/drawing/2014/main" id="{7072F157-E7D0-8143-BC92-340003694677}"/>
              </a:ext>
            </a:extLst>
          </p:cNvPr>
          <p:cNvSpPr/>
          <p:nvPr/>
        </p:nvSpPr>
        <p:spPr>
          <a:xfrm>
            <a:off x="4025317" y="3811186"/>
            <a:ext cx="1095605" cy="626671"/>
          </a:xfrm>
          <a:prstGeom prst="rightArrow">
            <a:avLst/>
          </a:prstGeom>
          <a:solidFill>
            <a:srgbClr val="F9DED7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</a:rPr>
              <a:t>Part 1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640F2B9A-6875-154D-9329-2F6A88F67F3D}"/>
              </a:ext>
            </a:extLst>
          </p:cNvPr>
          <p:cNvGrpSpPr/>
          <p:nvPr/>
        </p:nvGrpSpPr>
        <p:grpSpPr>
          <a:xfrm>
            <a:off x="5202021" y="3002181"/>
            <a:ext cx="3776580" cy="2191573"/>
            <a:chOff x="5223647" y="3181288"/>
            <a:chExt cx="3776580" cy="2191573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E5ED81BD-D839-6A49-A4A9-FDF81C06C9A2}"/>
                </a:ext>
              </a:extLst>
            </p:cNvPr>
            <p:cNvSpPr/>
            <p:nvPr/>
          </p:nvSpPr>
          <p:spPr>
            <a:xfrm>
              <a:off x="5223647" y="3181288"/>
              <a:ext cx="3776580" cy="219157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t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814AE1E7-70D8-A646-83D7-18860E4EA9F8}"/>
                </a:ext>
              </a:extLst>
            </p:cNvPr>
            <p:cNvGrpSpPr/>
            <p:nvPr/>
          </p:nvGrpSpPr>
          <p:grpSpPr>
            <a:xfrm>
              <a:off x="5368698" y="3568814"/>
              <a:ext cx="3568290" cy="1726681"/>
              <a:chOff x="2212339" y="2855364"/>
              <a:chExt cx="2707738" cy="1310264"/>
            </a:xfrm>
          </p:grpSpPr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8D8A13BD-AA9E-824C-882D-B6C3B38E7DEC}"/>
                  </a:ext>
                </a:extLst>
              </p:cNvPr>
              <p:cNvGrpSpPr/>
              <p:nvPr/>
            </p:nvGrpSpPr>
            <p:grpSpPr>
              <a:xfrm>
                <a:off x="2488643" y="2925371"/>
                <a:ext cx="1253753" cy="388572"/>
                <a:chOff x="2411760" y="3026130"/>
                <a:chExt cx="6153531" cy="1574185"/>
              </a:xfrm>
              <a:solidFill>
                <a:schemeClr val="tx1"/>
              </a:solidFill>
            </p:grpSpPr>
            <p:cxnSp>
              <p:nvCxnSpPr>
                <p:cNvPr id="73" name="Straight Connector 72">
                  <a:extLst>
                    <a:ext uri="{FF2B5EF4-FFF2-40B4-BE49-F238E27FC236}">
                      <a16:creationId xmlns:a16="http://schemas.microsoft.com/office/drawing/2014/main" id="{B04DFD8B-ED9E-9940-AB42-9D9BA2C189A5}"/>
                    </a:ext>
                  </a:extLst>
                </p:cNvPr>
                <p:cNvCxnSpPr/>
                <p:nvPr/>
              </p:nvCxnSpPr>
              <p:spPr>
                <a:xfrm flipH="1">
                  <a:off x="2627784" y="3284984"/>
                  <a:ext cx="1080120" cy="0"/>
                </a:xfrm>
                <a:prstGeom prst="line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cxnSp>
              <p:nvCxnSpPr>
                <p:cNvPr id="74" name="Straight Connector 73">
                  <a:extLst>
                    <a:ext uri="{FF2B5EF4-FFF2-40B4-BE49-F238E27FC236}">
                      <a16:creationId xmlns:a16="http://schemas.microsoft.com/office/drawing/2014/main" id="{A0CDCFAD-45F9-1F4E-B02B-C36D849B40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627784" y="4437112"/>
                  <a:ext cx="1362245" cy="0"/>
                </a:xfrm>
                <a:prstGeom prst="line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12097591-96BF-D740-ACBB-1F27A3BF699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359992" y="3838795"/>
                  <a:ext cx="3205299" cy="9441"/>
                </a:xfrm>
                <a:prstGeom prst="line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sp>
              <p:nvSpPr>
                <p:cNvPr id="76" name="Flowchart: Connector 8">
                  <a:extLst>
                    <a:ext uri="{FF2B5EF4-FFF2-40B4-BE49-F238E27FC236}">
                      <a16:creationId xmlns:a16="http://schemas.microsoft.com/office/drawing/2014/main" id="{3F4F1BC5-8AB8-1444-8FBB-3F6252C0D160}"/>
                    </a:ext>
                  </a:extLst>
                </p:cNvPr>
                <p:cNvSpPr/>
                <p:nvPr/>
              </p:nvSpPr>
              <p:spPr>
                <a:xfrm>
                  <a:off x="2411760" y="3176972"/>
                  <a:ext cx="216024" cy="216024"/>
                </a:xfrm>
                <a:prstGeom prst="flowChartConnector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77" name="Flowchart: Connector 9">
                  <a:extLst>
                    <a:ext uri="{FF2B5EF4-FFF2-40B4-BE49-F238E27FC236}">
                      <a16:creationId xmlns:a16="http://schemas.microsoft.com/office/drawing/2014/main" id="{7ADF2832-0C24-3A4E-89E7-A8703F97CCD6}"/>
                    </a:ext>
                  </a:extLst>
                </p:cNvPr>
                <p:cNvSpPr/>
                <p:nvPr/>
              </p:nvSpPr>
              <p:spPr>
                <a:xfrm>
                  <a:off x="2435000" y="4329100"/>
                  <a:ext cx="216024" cy="216024"/>
                </a:xfrm>
                <a:prstGeom prst="flowChartConnector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72" name="Flowchart: Delay 3">
                  <a:extLst>
                    <a:ext uri="{FF2B5EF4-FFF2-40B4-BE49-F238E27FC236}">
                      <a16:creationId xmlns:a16="http://schemas.microsoft.com/office/drawing/2014/main" id="{22066A18-FF9A-C047-8891-E8936F620526}"/>
                    </a:ext>
                  </a:extLst>
                </p:cNvPr>
                <p:cNvSpPr/>
                <p:nvPr/>
              </p:nvSpPr>
              <p:spPr>
                <a:xfrm>
                  <a:off x="3463347" y="3026130"/>
                  <a:ext cx="1907143" cy="1574185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lIns="0" tIns="0" rIns="0" bIns="0"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600" b="0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Cambria" panose="02040503050406030204" pitchFamily="18" charset="0"/>
                    </a:rPr>
                    <a:t>MAJ</a:t>
                  </a:r>
                </a:p>
              </p:txBody>
            </p: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16AA45F1-8331-DB41-AF95-62027CC3A2EE}"/>
                  </a:ext>
                </a:extLst>
              </p:cNvPr>
              <p:cNvGrpSpPr/>
              <p:nvPr/>
            </p:nvGrpSpPr>
            <p:grpSpPr>
              <a:xfrm>
                <a:off x="2515384" y="3880850"/>
                <a:ext cx="1703140" cy="147687"/>
                <a:chOff x="-636964" y="3838798"/>
                <a:chExt cx="8359176" cy="598312"/>
              </a:xfrm>
              <a:solidFill>
                <a:schemeClr val="tx1"/>
              </a:solidFill>
            </p:grpSpPr>
            <p:cxnSp>
              <p:nvCxnSpPr>
                <p:cNvPr id="70" name="Straight Connector 69">
                  <a:extLst>
                    <a:ext uri="{FF2B5EF4-FFF2-40B4-BE49-F238E27FC236}">
                      <a16:creationId xmlns:a16="http://schemas.microsoft.com/office/drawing/2014/main" id="{01364167-4D4D-F24A-AA2D-BCDE3B2241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-636964" y="4437110"/>
                  <a:ext cx="4767860" cy="0"/>
                </a:xfrm>
                <a:prstGeom prst="line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F373AF8A-ADBE-DB49-9F56-40ACDE775FC2}"/>
                    </a:ext>
                  </a:extLst>
                </p:cNvPr>
                <p:cNvCxnSpPr>
                  <a:cxnSpLocks/>
                  <a:stCxn id="80" idx="4"/>
                </p:cNvCxnSpPr>
                <p:nvPr/>
              </p:nvCxnSpPr>
              <p:spPr>
                <a:xfrm flipH="1" flipV="1">
                  <a:off x="5433677" y="3838798"/>
                  <a:ext cx="2288535" cy="0"/>
                </a:xfrm>
                <a:prstGeom prst="line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</p:grp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6BAF4B4-D373-404A-99E1-9E4B2BDBBF47}"/>
                  </a:ext>
                </a:extLst>
              </p:cNvPr>
              <p:cNvSpPr/>
              <p:nvPr/>
            </p:nvSpPr>
            <p:spPr>
              <a:xfrm>
                <a:off x="2227027" y="2855364"/>
                <a:ext cx="232579" cy="25690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0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5778DE6-4738-5C4C-9968-6B8CD16F4FDE}"/>
                  </a:ext>
                </a:extLst>
              </p:cNvPr>
              <p:cNvSpPr/>
              <p:nvPr/>
            </p:nvSpPr>
            <p:spPr>
              <a:xfrm>
                <a:off x="2222218" y="3144794"/>
                <a:ext cx="248392" cy="25690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B</a:t>
                </a:r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1271F9F4-6A51-3F48-83E4-BECD666F0119}"/>
                  </a:ext>
                </a:extLst>
              </p:cNvPr>
              <p:cNvGrpSpPr/>
              <p:nvPr/>
            </p:nvGrpSpPr>
            <p:grpSpPr>
              <a:xfrm>
                <a:off x="2607028" y="3662023"/>
                <a:ext cx="865946" cy="286338"/>
                <a:chOff x="2668770" y="3528356"/>
                <a:chExt cx="4250134" cy="1160020"/>
              </a:xfrm>
              <a:solidFill>
                <a:schemeClr val="tx1"/>
              </a:solidFill>
            </p:grpSpPr>
            <p:cxnSp>
              <p:nvCxnSpPr>
                <p:cNvPr id="65" name="Straight Connector 64">
                  <a:extLst>
                    <a:ext uri="{FF2B5EF4-FFF2-40B4-BE49-F238E27FC236}">
                      <a16:creationId xmlns:a16="http://schemas.microsoft.com/office/drawing/2014/main" id="{31FA43C7-634C-904F-BD41-60B2CB032BE9}"/>
                    </a:ext>
                  </a:extLst>
                </p:cNvPr>
                <p:cNvCxnSpPr>
                  <a:cxnSpLocks/>
                  <a:stCxn id="78" idx="1"/>
                </p:cNvCxnSpPr>
                <p:nvPr/>
              </p:nvCxnSpPr>
              <p:spPr>
                <a:xfrm flipH="1" flipV="1">
                  <a:off x="2668770" y="3528356"/>
                  <a:ext cx="934532" cy="3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>
                  <a:extLst>
                    <a:ext uri="{FF2B5EF4-FFF2-40B4-BE49-F238E27FC236}">
                      <a16:creationId xmlns:a16="http://schemas.microsoft.com/office/drawing/2014/main" id="{A2595BEB-8BF1-D74F-A515-E2A24F4A6C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059823" y="4688376"/>
                  <a:ext cx="681121" cy="0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>
                  <a:extLst>
                    <a:ext uri="{FF2B5EF4-FFF2-40B4-BE49-F238E27FC236}">
                      <a16:creationId xmlns:a16="http://schemas.microsoft.com/office/drawing/2014/main" id="{483AE97E-7E54-DE4E-BA4B-6CC593202B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155053" y="3838794"/>
                  <a:ext cx="1763851" cy="9453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CD7A9763-3A80-7E40-A7A8-590521F9BD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10904" y="3133721"/>
                <a:ext cx="1" cy="531861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72CFD918-98AA-E541-9084-66DDC1E7A22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90579" y="3265185"/>
                <a:ext cx="1" cy="683177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Flowchart: Connector 9">
                <a:extLst>
                  <a:ext uri="{FF2B5EF4-FFF2-40B4-BE49-F238E27FC236}">
                    <a16:creationId xmlns:a16="http://schemas.microsoft.com/office/drawing/2014/main" id="{4982E9B6-FC81-B84D-AC57-190A0920D2C0}"/>
                  </a:ext>
                </a:extLst>
              </p:cNvPr>
              <p:cNvSpPr/>
              <p:nvPr/>
            </p:nvSpPr>
            <p:spPr>
              <a:xfrm>
                <a:off x="2493377" y="4001878"/>
                <a:ext cx="44014" cy="53323"/>
              </a:xfrm>
              <a:prstGeom prst="flowChartConnector">
                <a:avLst/>
              </a:prstGeom>
              <a:solidFill>
                <a:schemeClr val="tx1"/>
              </a:solidFill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1F6058FC-3389-4249-89CF-4312557F3FFD}"/>
                  </a:ext>
                </a:extLst>
              </p:cNvPr>
              <p:cNvSpPr/>
              <p:nvPr/>
            </p:nvSpPr>
            <p:spPr>
              <a:xfrm>
                <a:off x="2212339" y="3908722"/>
                <a:ext cx="323810" cy="25690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C</a:t>
                </a:r>
                <a:r>
                  <a:rPr kumimoji="0" lang="en-US" sz="16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in</a:t>
                </a:r>
                <a:endParaRPr kumimoji="0" lang="en-US" sz="16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717016A8-EF0C-6042-B956-112232BDA647}"/>
                  </a:ext>
                </a:extLst>
              </p:cNvPr>
              <p:cNvGrpSpPr/>
              <p:nvPr/>
            </p:nvGrpSpPr>
            <p:grpSpPr>
              <a:xfrm>
                <a:off x="3730271" y="3547802"/>
                <a:ext cx="836194" cy="156952"/>
                <a:chOff x="2726798" y="3081120"/>
                <a:chExt cx="4104109" cy="635836"/>
              </a:xfrm>
              <a:solidFill>
                <a:schemeClr val="tx1"/>
              </a:solidFill>
            </p:grpSpPr>
            <p:cxnSp>
              <p:nvCxnSpPr>
                <p:cNvPr id="62" name="Straight Connector 61">
                  <a:extLst>
                    <a:ext uri="{FF2B5EF4-FFF2-40B4-BE49-F238E27FC236}">
                      <a16:creationId xmlns:a16="http://schemas.microsoft.com/office/drawing/2014/main" id="{59A872D9-1D7F-1347-8796-F02735A5B9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726798" y="3081120"/>
                  <a:ext cx="2209519" cy="0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19FEED46-0177-3940-8590-3EF751916F0A}"/>
                    </a:ext>
                  </a:extLst>
                </p:cNvPr>
                <p:cNvCxnSpPr>
                  <a:cxnSpLocks/>
                  <a:stCxn id="80" idx="6"/>
                  <a:endCxn id="60" idx="6"/>
                </p:cNvCxnSpPr>
                <p:nvPr/>
              </p:nvCxnSpPr>
              <p:spPr>
                <a:xfrm flipV="1">
                  <a:off x="6076750" y="3713126"/>
                  <a:ext cx="754157" cy="3830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72560069-94AB-4F44-9E4E-BD579B2D918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732748" y="3129720"/>
                <a:ext cx="0" cy="415746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Flowchart: Connector 11">
                <a:extLst>
                  <a:ext uri="{FF2B5EF4-FFF2-40B4-BE49-F238E27FC236}">
                    <a16:creationId xmlns:a16="http://schemas.microsoft.com/office/drawing/2014/main" id="{750431FF-5DE0-964B-AFCD-1AF3718B8CDE}"/>
                  </a:ext>
                </a:extLst>
              </p:cNvPr>
              <p:cNvSpPr/>
              <p:nvPr/>
            </p:nvSpPr>
            <p:spPr>
              <a:xfrm>
                <a:off x="4522451" y="3677147"/>
                <a:ext cx="44014" cy="53323"/>
              </a:xfrm>
              <a:prstGeom prst="flowChartConnector">
                <a:avLst/>
              </a:prstGeom>
              <a:solidFill>
                <a:schemeClr val="tx1"/>
              </a:solidFill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D5D8E424-57BA-E44A-A637-DD8219FC78ED}"/>
                  </a:ext>
                </a:extLst>
              </p:cNvPr>
              <p:cNvSpPr/>
              <p:nvPr/>
            </p:nvSpPr>
            <p:spPr>
              <a:xfrm>
                <a:off x="4532868" y="3548586"/>
                <a:ext cx="387209" cy="25690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C</a:t>
                </a:r>
                <a:r>
                  <a:rPr kumimoji="0" lang="en-US" sz="1600" b="1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out</a:t>
                </a:r>
                <a:endParaRPr kumimoji="0" lang="en-US" sz="16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78" name="Flowchart: Delay 3">
              <a:extLst>
                <a:ext uri="{FF2B5EF4-FFF2-40B4-BE49-F238E27FC236}">
                  <a16:creationId xmlns:a16="http://schemas.microsoft.com/office/drawing/2014/main" id="{157233EB-417F-0648-AD9F-E2D22F94823B}"/>
                </a:ext>
              </a:extLst>
            </p:cNvPr>
            <p:cNvSpPr/>
            <p:nvPr/>
          </p:nvSpPr>
          <p:spPr>
            <a:xfrm>
              <a:off x="6064754" y="4556847"/>
              <a:ext cx="512064" cy="51206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mbria" panose="02040503050406030204" pitchFamily="18" charset="0"/>
                </a:rPr>
                <a:t>MAJ</a:t>
              </a:r>
            </a:p>
          </p:txBody>
        </p:sp>
        <p:sp>
          <p:nvSpPr>
            <p:cNvPr id="79" name="Flowchart: Delay 3">
              <a:extLst>
                <a:ext uri="{FF2B5EF4-FFF2-40B4-BE49-F238E27FC236}">
                  <a16:creationId xmlns:a16="http://schemas.microsoft.com/office/drawing/2014/main" id="{EE422FF4-7B69-F24C-A370-2A3AD93B1169}"/>
                </a:ext>
              </a:extLst>
            </p:cNvPr>
            <p:cNvSpPr/>
            <p:nvPr/>
          </p:nvSpPr>
          <p:spPr>
            <a:xfrm>
              <a:off x="6914451" y="4621447"/>
              <a:ext cx="512064" cy="51206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mbria" panose="02040503050406030204" pitchFamily="18" charset="0"/>
                </a:rPr>
                <a:t>MAJ</a:t>
              </a:r>
            </a:p>
          </p:txBody>
        </p:sp>
        <p:sp>
          <p:nvSpPr>
            <p:cNvPr id="80" name="Flowchart: Delay 3">
              <a:extLst>
                <a:ext uri="{FF2B5EF4-FFF2-40B4-BE49-F238E27FC236}">
                  <a16:creationId xmlns:a16="http://schemas.microsoft.com/office/drawing/2014/main" id="{E5363027-E048-0C4F-8BD9-B9F5224FFD42}"/>
                </a:ext>
              </a:extLst>
            </p:cNvPr>
            <p:cNvSpPr/>
            <p:nvPr/>
          </p:nvSpPr>
          <p:spPr>
            <a:xfrm>
              <a:off x="7756440" y="4432117"/>
              <a:ext cx="512064" cy="51206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mbria" panose="02040503050406030204" pitchFamily="18" charset="0"/>
                </a:rPr>
                <a:t>MAJ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086842F-8F96-7745-B4A8-3210BB20E17F}"/>
                </a:ext>
              </a:extLst>
            </p:cNvPr>
            <p:cNvCxnSpPr>
              <a:cxnSpLocks/>
            </p:cNvCxnSpPr>
            <p:nvPr/>
          </p:nvCxnSpPr>
          <p:spPr>
            <a:xfrm>
              <a:off x="5766813" y="3939567"/>
              <a:ext cx="24402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Flowchart: Connector 8">
              <a:extLst>
                <a:ext uri="{FF2B5EF4-FFF2-40B4-BE49-F238E27FC236}">
                  <a16:creationId xmlns:a16="http://schemas.microsoft.com/office/drawing/2014/main" id="{16175061-BB1E-6E4C-930C-8CB7C2A22D62}"/>
                </a:ext>
              </a:extLst>
            </p:cNvPr>
            <p:cNvSpPr/>
            <p:nvPr/>
          </p:nvSpPr>
          <p:spPr>
            <a:xfrm>
              <a:off x="5732148" y="3900580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2AD0AE3A-D6DD-2E42-B362-820ECB74CA22}"/>
                </a:ext>
              </a:extLst>
            </p:cNvPr>
            <p:cNvSpPr/>
            <p:nvPr/>
          </p:nvSpPr>
          <p:spPr>
            <a:xfrm>
              <a:off x="5378016" y="3758674"/>
              <a:ext cx="317716" cy="338554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A</a:t>
              </a:r>
            </a:p>
          </p:txBody>
        </p: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7368E621-1D43-904C-9769-2020C6AA172A}"/>
                </a:ext>
              </a:extLst>
            </p:cNvPr>
            <p:cNvCxnSpPr>
              <a:cxnSpLocks/>
            </p:cNvCxnSpPr>
            <p:nvPr/>
          </p:nvCxnSpPr>
          <p:spPr>
            <a:xfrm>
              <a:off x="6827896" y="4938472"/>
              <a:ext cx="9144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4" name="Flowchart: Connector 8">
              <a:extLst>
                <a:ext uri="{FF2B5EF4-FFF2-40B4-BE49-F238E27FC236}">
                  <a16:creationId xmlns:a16="http://schemas.microsoft.com/office/drawing/2014/main" id="{4D980BE6-C62E-4545-B432-B33EA3B05907}"/>
                </a:ext>
              </a:extLst>
            </p:cNvPr>
            <p:cNvSpPr/>
            <p:nvPr/>
          </p:nvSpPr>
          <p:spPr>
            <a:xfrm>
              <a:off x="6778129" y="4896980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AFC66C93-D55A-7D4E-85FD-89AF3BFCE004}"/>
                </a:ext>
              </a:extLst>
            </p:cNvPr>
            <p:cNvSpPr/>
            <p:nvPr/>
          </p:nvSpPr>
          <p:spPr>
            <a:xfrm>
              <a:off x="6535366" y="4749792"/>
              <a:ext cx="306494" cy="338554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dirty="0">
                  <a:solidFill>
                    <a:prstClr val="black"/>
                  </a:solidFill>
                  <a:latin typeface="Cambria" panose="02040503050406030204" pitchFamily="18" charset="0"/>
                </a:rPr>
                <a:t>0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534FCB23-7AD0-6C40-8ABC-A2F6BD7C2BBB}"/>
                </a:ext>
              </a:extLst>
            </p:cNvPr>
            <p:cNvCxnSpPr>
              <a:cxnSpLocks/>
            </p:cNvCxnSpPr>
            <p:nvPr/>
          </p:nvCxnSpPr>
          <p:spPr>
            <a:xfrm>
              <a:off x="7621141" y="4713521"/>
              <a:ext cx="146304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Flowchart: Connector 8">
              <a:extLst>
                <a:ext uri="{FF2B5EF4-FFF2-40B4-BE49-F238E27FC236}">
                  <a16:creationId xmlns:a16="http://schemas.microsoft.com/office/drawing/2014/main" id="{6D64FAF2-ACC4-9642-8E9E-DAE7DEFB197F}"/>
                </a:ext>
              </a:extLst>
            </p:cNvPr>
            <p:cNvSpPr/>
            <p:nvPr/>
          </p:nvSpPr>
          <p:spPr>
            <a:xfrm>
              <a:off x="7584251" y="4682826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CEDB14B-EB86-144B-B81B-4B6CC51F8822}"/>
                </a:ext>
              </a:extLst>
            </p:cNvPr>
            <p:cNvSpPr/>
            <p:nvPr/>
          </p:nvSpPr>
          <p:spPr>
            <a:xfrm>
              <a:off x="7367815" y="4519653"/>
              <a:ext cx="306494" cy="33855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dirty="0">
                  <a:solidFill>
                    <a:prstClr val="black"/>
                  </a:solidFill>
                  <a:latin typeface="Cambria" panose="02040503050406030204" pitchFamily="18" charset="0"/>
                </a:rPr>
                <a:t>1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93D71174-A32B-C841-9189-FAA4D9DC662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34962" y="4834202"/>
              <a:ext cx="237744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0" name="Flowchart: Connector 8">
              <a:extLst>
                <a:ext uri="{FF2B5EF4-FFF2-40B4-BE49-F238E27FC236}">
                  <a16:creationId xmlns:a16="http://schemas.microsoft.com/office/drawing/2014/main" id="{9E4C9A5F-3773-924D-A816-F6AB5F494B04}"/>
                </a:ext>
              </a:extLst>
            </p:cNvPr>
            <p:cNvSpPr/>
            <p:nvPr/>
          </p:nvSpPr>
          <p:spPr>
            <a:xfrm>
              <a:off x="5821275" y="4802664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EEEA4E48-C234-BB42-9656-E685F34265D6}"/>
                </a:ext>
              </a:extLst>
            </p:cNvPr>
            <p:cNvSpPr/>
            <p:nvPr/>
          </p:nvSpPr>
          <p:spPr>
            <a:xfrm>
              <a:off x="5591753" y="4658959"/>
              <a:ext cx="306494" cy="338554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dirty="0">
                  <a:solidFill>
                    <a:prstClr val="black"/>
                  </a:solidFill>
                  <a:latin typeface="Cambria" panose="02040503050406030204" pitchFamily="18" charset="0"/>
                </a:rPr>
                <a:t>1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636AAF24-C2FB-6C4F-918C-402EB001C063}"/>
              </a:ext>
            </a:extLst>
          </p:cNvPr>
          <p:cNvGrpSpPr/>
          <p:nvPr/>
        </p:nvGrpSpPr>
        <p:grpSpPr>
          <a:xfrm>
            <a:off x="372773" y="1123050"/>
            <a:ext cx="1777209" cy="719968"/>
            <a:chOff x="398461" y="1188132"/>
            <a:chExt cx="1777209" cy="719968"/>
          </a:xfrm>
        </p:grpSpPr>
        <p:sp>
          <p:nvSpPr>
            <p:cNvPr id="170" name="Flowchart: Delay 3">
              <a:extLst>
                <a:ext uri="{FF2B5EF4-FFF2-40B4-BE49-F238E27FC236}">
                  <a16:creationId xmlns:a16="http://schemas.microsoft.com/office/drawing/2014/main" id="{13EBD05A-B657-F244-AD56-1D1999B2AA13}"/>
                </a:ext>
              </a:extLst>
            </p:cNvPr>
            <p:cNvSpPr/>
            <p:nvPr/>
          </p:nvSpPr>
          <p:spPr>
            <a:xfrm>
              <a:off x="1097571" y="1294320"/>
              <a:ext cx="464016" cy="515314"/>
            </a:xfrm>
            <a:prstGeom prst="flowChartDelay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CD572F1B-3C9D-3948-8A2B-C70AE90D1C28}"/>
                </a:ext>
              </a:extLst>
            </p:cNvPr>
            <p:cNvCxnSpPr/>
            <p:nvPr/>
          </p:nvCxnSpPr>
          <p:spPr>
            <a:xfrm flipH="1">
              <a:off x="807561" y="1364590"/>
              <a:ext cx="290010" cy="0"/>
            </a:xfrm>
            <a:prstGeom prst="line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C6DC839F-63A6-1844-8FB7-EA93F02C5F1E}"/>
                </a:ext>
              </a:extLst>
            </p:cNvPr>
            <p:cNvCxnSpPr/>
            <p:nvPr/>
          </p:nvCxnSpPr>
          <p:spPr>
            <a:xfrm flipH="1">
              <a:off x="807561" y="1739364"/>
              <a:ext cx="290010" cy="0"/>
            </a:xfrm>
            <a:prstGeom prst="line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74" name="Flowchart: Connector 8">
              <a:extLst>
                <a:ext uri="{FF2B5EF4-FFF2-40B4-BE49-F238E27FC236}">
                  <a16:creationId xmlns:a16="http://schemas.microsoft.com/office/drawing/2014/main" id="{D24EAB7E-C79E-9F48-9678-6C53BBC85BA7}"/>
                </a:ext>
              </a:extLst>
            </p:cNvPr>
            <p:cNvSpPr/>
            <p:nvPr/>
          </p:nvSpPr>
          <p:spPr>
            <a:xfrm>
              <a:off x="749559" y="1329455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175" name="Flowchart: Connector 9">
              <a:extLst>
                <a:ext uri="{FF2B5EF4-FFF2-40B4-BE49-F238E27FC236}">
                  <a16:creationId xmlns:a16="http://schemas.microsoft.com/office/drawing/2014/main" id="{99BD3A4A-8916-9E43-9BD0-C4A8459A4D05}"/>
                </a:ext>
              </a:extLst>
            </p:cNvPr>
            <p:cNvSpPr/>
            <p:nvPr/>
          </p:nvSpPr>
          <p:spPr>
            <a:xfrm>
              <a:off x="755799" y="1704229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269C686F-7397-0B4C-944E-FC149DD31D7B}"/>
                </a:ext>
              </a:extLst>
            </p:cNvPr>
            <p:cNvSpPr/>
            <p:nvPr/>
          </p:nvSpPr>
          <p:spPr>
            <a:xfrm>
              <a:off x="399187" y="1188132"/>
              <a:ext cx="317715" cy="338554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A</a:t>
              </a: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0CDA71F6-84A9-FB45-90F7-10D425F97CF4}"/>
                </a:ext>
              </a:extLst>
            </p:cNvPr>
            <p:cNvSpPr/>
            <p:nvPr/>
          </p:nvSpPr>
          <p:spPr>
            <a:xfrm>
              <a:off x="398461" y="1569546"/>
              <a:ext cx="327334" cy="338554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B</a:t>
              </a: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CD16C665-4397-234B-B507-D51301ACE3C7}"/>
                </a:ext>
              </a:extLst>
            </p:cNvPr>
            <p:cNvSpPr/>
            <p:nvPr/>
          </p:nvSpPr>
          <p:spPr>
            <a:xfrm>
              <a:off x="1873984" y="1392425"/>
              <a:ext cx="301686" cy="338554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dirty="0">
                  <a:solidFill>
                    <a:prstClr val="black"/>
                  </a:solidFill>
                  <a:latin typeface="Cambria" panose="02040503050406030204" pitchFamily="18" charset="0"/>
                </a:rPr>
                <a:t>C</a:t>
              </a:r>
              <a:endParaRPr kumimoji="0" lang="en-US" sz="16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CFC61A79-4639-654C-AB7E-CCE0CCB0749B}"/>
                </a:ext>
              </a:extLst>
            </p:cNvPr>
            <p:cNvCxnSpPr/>
            <p:nvPr/>
          </p:nvCxnSpPr>
          <p:spPr>
            <a:xfrm flipH="1">
              <a:off x="1573902" y="1572620"/>
              <a:ext cx="290010" cy="0"/>
            </a:xfrm>
            <a:prstGeom prst="lin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Flowchart: Connector 11">
              <a:extLst>
                <a:ext uri="{FF2B5EF4-FFF2-40B4-BE49-F238E27FC236}">
                  <a16:creationId xmlns:a16="http://schemas.microsoft.com/office/drawing/2014/main" id="{27E507A9-953E-2B4C-A7D5-6B4B7B3B103B}"/>
                </a:ext>
              </a:extLst>
            </p:cNvPr>
            <p:cNvSpPr/>
            <p:nvPr/>
          </p:nvSpPr>
          <p:spPr>
            <a:xfrm>
              <a:off x="1829156" y="1537029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78EE074-B6CB-374B-90D0-6B2407CF1010}"/>
              </a:ext>
            </a:extLst>
          </p:cNvPr>
          <p:cNvGrpSpPr/>
          <p:nvPr/>
        </p:nvGrpSpPr>
        <p:grpSpPr>
          <a:xfrm>
            <a:off x="367643" y="2181105"/>
            <a:ext cx="1770754" cy="719968"/>
            <a:chOff x="486814" y="2010575"/>
            <a:chExt cx="1770754" cy="719968"/>
          </a:xfrm>
        </p:grpSpPr>
        <p:sp>
          <p:nvSpPr>
            <p:cNvPr id="166" name="Flowchart: Stored Data 4">
              <a:extLst>
                <a:ext uri="{FF2B5EF4-FFF2-40B4-BE49-F238E27FC236}">
                  <a16:creationId xmlns:a16="http://schemas.microsoft.com/office/drawing/2014/main" id="{C232D02A-E2E9-054A-BDCC-A5B646E91274}"/>
                </a:ext>
              </a:extLst>
            </p:cNvPr>
            <p:cNvSpPr/>
            <p:nvPr/>
          </p:nvSpPr>
          <p:spPr>
            <a:xfrm rot="10800000">
              <a:off x="1126571" y="2107580"/>
              <a:ext cx="522018" cy="509459"/>
            </a:xfrm>
            <a:prstGeom prst="flowChartOnlineStorag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A4FCE592-AFBF-C648-B3A8-DE7A1B1652E9}"/>
                </a:ext>
              </a:extLst>
            </p:cNvPr>
            <p:cNvCxnSpPr/>
            <p:nvPr/>
          </p:nvCxnSpPr>
          <p:spPr>
            <a:xfrm flipH="1">
              <a:off x="895914" y="2187033"/>
              <a:ext cx="290010" cy="0"/>
            </a:xfrm>
            <a:prstGeom prst="line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5BC2FB5A-7D95-B346-9FB3-29E659E6668D}"/>
                </a:ext>
              </a:extLst>
            </p:cNvPr>
            <p:cNvCxnSpPr/>
            <p:nvPr/>
          </p:nvCxnSpPr>
          <p:spPr>
            <a:xfrm flipH="1">
              <a:off x="895914" y="2561807"/>
              <a:ext cx="290010" cy="0"/>
            </a:xfrm>
            <a:prstGeom prst="line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83" name="Flowchart: Connector 8">
              <a:extLst>
                <a:ext uri="{FF2B5EF4-FFF2-40B4-BE49-F238E27FC236}">
                  <a16:creationId xmlns:a16="http://schemas.microsoft.com/office/drawing/2014/main" id="{6A288F40-7071-2448-BC8A-ADF188317466}"/>
                </a:ext>
              </a:extLst>
            </p:cNvPr>
            <p:cNvSpPr/>
            <p:nvPr/>
          </p:nvSpPr>
          <p:spPr>
            <a:xfrm>
              <a:off x="837912" y="2151898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184" name="Flowchart: Connector 9">
              <a:extLst>
                <a:ext uri="{FF2B5EF4-FFF2-40B4-BE49-F238E27FC236}">
                  <a16:creationId xmlns:a16="http://schemas.microsoft.com/office/drawing/2014/main" id="{A884D34E-D0AF-BB40-A286-B329E5701D5B}"/>
                </a:ext>
              </a:extLst>
            </p:cNvPr>
            <p:cNvSpPr/>
            <p:nvPr/>
          </p:nvSpPr>
          <p:spPr>
            <a:xfrm>
              <a:off x="844152" y="2526672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67D0F406-59E7-9345-8E75-32B049DDED82}"/>
                </a:ext>
              </a:extLst>
            </p:cNvPr>
            <p:cNvSpPr/>
            <p:nvPr/>
          </p:nvSpPr>
          <p:spPr>
            <a:xfrm>
              <a:off x="487540" y="2010575"/>
              <a:ext cx="317715" cy="338554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A</a:t>
              </a:r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5A7307C0-B1E1-1A48-8CD4-9FBD79B8E76E}"/>
                </a:ext>
              </a:extLst>
            </p:cNvPr>
            <p:cNvSpPr/>
            <p:nvPr/>
          </p:nvSpPr>
          <p:spPr>
            <a:xfrm>
              <a:off x="486814" y="2391989"/>
              <a:ext cx="327334" cy="338554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B</a:t>
              </a: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84268058-9456-9841-BE0D-9B4E5917B064}"/>
                </a:ext>
              </a:extLst>
            </p:cNvPr>
            <p:cNvSpPr/>
            <p:nvPr/>
          </p:nvSpPr>
          <p:spPr>
            <a:xfrm>
              <a:off x="1955882" y="2175509"/>
              <a:ext cx="301686" cy="338554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dirty="0">
                  <a:solidFill>
                    <a:prstClr val="black"/>
                  </a:solidFill>
                  <a:latin typeface="Cambria" panose="02040503050406030204" pitchFamily="18" charset="0"/>
                </a:rPr>
                <a:t>C</a:t>
              </a:r>
              <a:endParaRPr kumimoji="0" lang="en-US" sz="16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2F781169-0FAB-8F4D-97B0-2518CC679EA4}"/>
                </a:ext>
              </a:extLst>
            </p:cNvPr>
            <p:cNvCxnSpPr/>
            <p:nvPr/>
          </p:nvCxnSpPr>
          <p:spPr>
            <a:xfrm flipH="1">
              <a:off x="1655800" y="2355704"/>
              <a:ext cx="290010" cy="0"/>
            </a:xfrm>
            <a:prstGeom prst="lin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Flowchart: Connector 11">
              <a:extLst>
                <a:ext uri="{FF2B5EF4-FFF2-40B4-BE49-F238E27FC236}">
                  <a16:creationId xmlns:a16="http://schemas.microsoft.com/office/drawing/2014/main" id="{46418EFA-E015-9A44-9418-0CD2B4C8B4F8}"/>
                </a:ext>
              </a:extLst>
            </p:cNvPr>
            <p:cNvSpPr/>
            <p:nvPr/>
          </p:nvSpPr>
          <p:spPr>
            <a:xfrm>
              <a:off x="1911054" y="2320113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45E746D1-D508-C743-B8FA-1CD7C2B3A3DA}"/>
              </a:ext>
            </a:extLst>
          </p:cNvPr>
          <p:cNvSpPr/>
          <p:nvPr/>
        </p:nvSpPr>
        <p:spPr>
          <a:xfrm>
            <a:off x="5213090" y="1320478"/>
            <a:ext cx="3587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output is “1” only when A = B = “1”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5B1566-04F6-3541-8E01-2051EAE44D12}"/>
              </a:ext>
            </a:extLst>
          </p:cNvPr>
          <p:cNvSpPr/>
          <p:nvPr/>
        </p:nvSpPr>
        <p:spPr>
          <a:xfrm>
            <a:off x="4749278" y="2329743"/>
            <a:ext cx="4049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dirty="0">
                <a:latin typeface="Cambria" panose="02040503050406030204" pitchFamily="18" charset="0"/>
              </a:rPr>
              <a:t>output is “0” only when A = B = “0”</a:t>
            </a: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DA306596-46FE-C849-AEE2-7F10FCE8C4B8}"/>
              </a:ext>
            </a:extLst>
          </p:cNvPr>
          <p:cNvSpPr/>
          <p:nvPr/>
        </p:nvSpPr>
        <p:spPr>
          <a:xfrm>
            <a:off x="73256" y="5416626"/>
            <a:ext cx="8977026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800" b="1" dirty="0">
                <a:solidFill>
                  <a:srgbClr val="C00000"/>
                </a:solidFill>
                <a:latin typeface="Cambria" panose="02040503050406030204" pitchFamily="18" charset="0"/>
              </a:rPr>
              <a:t>Naïvely</a:t>
            </a:r>
            <a:r>
              <a:rPr lang="en-US" sz="2600" b="1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sz="2600" b="1" dirty="0">
                <a:latin typeface="Cambria" panose="02040503050406030204" pitchFamily="18" charset="0"/>
              </a:rPr>
              <a:t>converting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AND/OR/NOT-implementation</a:t>
            </a:r>
            <a:r>
              <a:rPr lang="en-US" sz="2600" b="1" dirty="0">
                <a:latin typeface="Cambria" panose="02040503050406030204" pitchFamily="18" charset="0"/>
              </a:rPr>
              <a:t> to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MAJ/NOT-implementation </a:t>
            </a:r>
            <a:r>
              <a:rPr lang="en-US" sz="2600" b="1" dirty="0">
                <a:latin typeface="Cambria" panose="02040503050406030204" pitchFamily="18" charset="0"/>
              </a:rPr>
              <a:t>leads to an </a:t>
            </a:r>
            <a:r>
              <a:rPr lang="en-US" sz="2600" b="1" dirty="0">
                <a:solidFill>
                  <a:srgbClr val="C00000"/>
                </a:solidFill>
                <a:latin typeface="Cambria" panose="02040503050406030204" pitchFamily="18" charset="0"/>
              </a:rPr>
              <a:t>unoptimized circuit</a:t>
            </a:r>
          </a:p>
        </p:txBody>
      </p:sp>
      <p:sp>
        <p:nvSpPr>
          <p:cNvPr id="220" name="Slide Number Placeholder 2">
            <a:extLst>
              <a:ext uri="{FF2B5EF4-FFF2-40B4-BE49-F238E27FC236}">
                <a16:creationId xmlns:a16="http://schemas.microsoft.com/office/drawing/2014/main" id="{01CCB961-8439-2E46-BB95-A7E5A4C8B7C6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29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pic>
        <p:nvPicPr>
          <p:cNvPr id="5" name="Picture 4" descr="A picture containing white&#10;&#10;Description automatically generated">
            <a:extLst>
              <a:ext uri="{FF2B5EF4-FFF2-40B4-BE49-F238E27FC236}">
                <a16:creationId xmlns:a16="http://schemas.microsoft.com/office/drawing/2014/main" id="{2DCA0F4F-A9CB-6B41-8FF1-0F2F2EBF3A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9755" y="1353381"/>
            <a:ext cx="352767" cy="361233"/>
          </a:xfrm>
          <a:prstGeom prst="rect">
            <a:avLst/>
          </a:prstGeom>
        </p:spPr>
      </p:pic>
      <p:pic>
        <p:nvPicPr>
          <p:cNvPr id="141" name="Picture 140" descr="A picture containing white&#10;&#10;Description automatically generated">
            <a:extLst>
              <a:ext uri="{FF2B5EF4-FFF2-40B4-BE49-F238E27FC236}">
                <a16:creationId xmlns:a16="http://schemas.microsoft.com/office/drawing/2014/main" id="{7EB32957-9744-EE40-A43E-88468AC8F2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8716" y="2334594"/>
            <a:ext cx="371156" cy="380063"/>
          </a:xfrm>
          <a:prstGeom prst="rect">
            <a:avLst/>
          </a:prstGeom>
        </p:spPr>
      </p:pic>
      <p:grpSp>
        <p:nvGrpSpPr>
          <p:cNvPr id="121" name="Group 120">
            <a:extLst>
              <a:ext uri="{FF2B5EF4-FFF2-40B4-BE49-F238E27FC236}">
                <a16:creationId xmlns:a16="http://schemas.microsoft.com/office/drawing/2014/main" id="{0BE4DB36-7B85-7C4C-ABCB-D7A22CBC2238}"/>
              </a:ext>
            </a:extLst>
          </p:cNvPr>
          <p:cNvGrpSpPr/>
          <p:nvPr/>
        </p:nvGrpSpPr>
        <p:grpSpPr>
          <a:xfrm>
            <a:off x="3102073" y="1133408"/>
            <a:ext cx="1777209" cy="781876"/>
            <a:chOff x="3102073" y="1133408"/>
            <a:chExt cx="1777209" cy="781876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537C0D2-8133-4842-B965-1C0C3A9C3B63}"/>
                </a:ext>
              </a:extLst>
            </p:cNvPr>
            <p:cNvGrpSpPr/>
            <p:nvPr/>
          </p:nvGrpSpPr>
          <p:grpSpPr>
            <a:xfrm>
              <a:off x="3102073" y="1133408"/>
              <a:ext cx="1777209" cy="781876"/>
              <a:chOff x="3337138" y="1198702"/>
              <a:chExt cx="1777209" cy="781876"/>
            </a:xfrm>
          </p:grpSpPr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DDECAB68-5915-CE49-8DC3-386D3CB4AD88}"/>
                  </a:ext>
                </a:extLst>
              </p:cNvPr>
              <p:cNvGrpSpPr/>
              <p:nvPr/>
            </p:nvGrpSpPr>
            <p:grpSpPr>
              <a:xfrm>
                <a:off x="3337138" y="1198702"/>
                <a:ext cx="1777209" cy="621502"/>
                <a:chOff x="398461" y="1188132"/>
                <a:chExt cx="1777209" cy="621502"/>
              </a:xfrm>
            </p:grpSpPr>
            <p:sp>
              <p:nvSpPr>
                <p:cNvPr id="192" name="Flowchart: Delay 3">
                  <a:extLst>
                    <a:ext uri="{FF2B5EF4-FFF2-40B4-BE49-F238E27FC236}">
                      <a16:creationId xmlns:a16="http://schemas.microsoft.com/office/drawing/2014/main" id="{416B7F79-A7DD-7245-8974-F55C3ACE5E9A}"/>
                    </a:ext>
                  </a:extLst>
                </p:cNvPr>
                <p:cNvSpPr/>
                <p:nvPr/>
              </p:nvSpPr>
              <p:spPr>
                <a:xfrm>
                  <a:off x="1026691" y="1294320"/>
                  <a:ext cx="512064" cy="515314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lIns="0" tIns="0" rIns="0" bIns="0"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Cambria" panose="02040503050406030204" pitchFamily="18" charset="0"/>
                    </a:rPr>
                    <a:t>MAJ</a:t>
                  </a:r>
                </a:p>
              </p:txBody>
            </p:sp>
            <p:cxnSp>
              <p:nvCxnSpPr>
                <p:cNvPr id="193" name="Straight Connector 192">
                  <a:extLst>
                    <a:ext uri="{FF2B5EF4-FFF2-40B4-BE49-F238E27FC236}">
                      <a16:creationId xmlns:a16="http://schemas.microsoft.com/office/drawing/2014/main" id="{62C6ADB1-3A42-5C42-B452-FBA23FA6D7DD}"/>
                    </a:ext>
                  </a:extLst>
                </p:cNvPr>
                <p:cNvCxnSpPr/>
                <p:nvPr/>
              </p:nvCxnSpPr>
              <p:spPr>
                <a:xfrm flipH="1">
                  <a:off x="807561" y="1364590"/>
                  <a:ext cx="290010" cy="0"/>
                </a:xfrm>
                <a:prstGeom prst="line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cxnSp>
              <p:nvCxnSpPr>
                <p:cNvPr id="194" name="Straight Connector 193">
                  <a:extLst>
                    <a:ext uri="{FF2B5EF4-FFF2-40B4-BE49-F238E27FC236}">
                      <a16:creationId xmlns:a16="http://schemas.microsoft.com/office/drawing/2014/main" id="{4BADC668-8517-4A43-AA4E-3F48F0F5062A}"/>
                    </a:ext>
                  </a:extLst>
                </p:cNvPr>
                <p:cNvCxnSpPr>
                  <a:cxnSpLocks/>
                  <a:endCxn id="196" idx="6"/>
                </p:cNvCxnSpPr>
                <p:nvPr/>
              </p:nvCxnSpPr>
              <p:spPr>
                <a:xfrm flipH="1">
                  <a:off x="813801" y="1568642"/>
                  <a:ext cx="217408" cy="0"/>
                </a:xfrm>
                <a:prstGeom prst="line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sp>
              <p:nvSpPr>
                <p:cNvPr id="195" name="Flowchart: Connector 8">
                  <a:extLst>
                    <a:ext uri="{FF2B5EF4-FFF2-40B4-BE49-F238E27FC236}">
                      <a16:creationId xmlns:a16="http://schemas.microsoft.com/office/drawing/2014/main" id="{3077DDA5-52A9-0B4D-8FFB-68FC1A53687E}"/>
                    </a:ext>
                  </a:extLst>
                </p:cNvPr>
                <p:cNvSpPr/>
                <p:nvPr/>
              </p:nvSpPr>
              <p:spPr>
                <a:xfrm>
                  <a:off x="749559" y="1329455"/>
                  <a:ext cx="58002" cy="70270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196" name="Flowchart: Connector 9">
                  <a:extLst>
                    <a:ext uri="{FF2B5EF4-FFF2-40B4-BE49-F238E27FC236}">
                      <a16:creationId xmlns:a16="http://schemas.microsoft.com/office/drawing/2014/main" id="{CACA5370-8B84-6944-9A7C-C6DF6F2C3BB1}"/>
                    </a:ext>
                  </a:extLst>
                </p:cNvPr>
                <p:cNvSpPr/>
                <p:nvPr/>
              </p:nvSpPr>
              <p:spPr>
                <a:xfrm>
                  <a:off x="755799" y="1533507"/>
                  <a:ext cx="58002" cy="70270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197" name="Rectangle 196">
                  <a:extLst>
                    <a:ext uri="{FF2B5EF4-FFF2-40B4-BE49-F238E27FC236}">
                      <a16:creationId xmlns:a16="http://schemas.microsoft.com/office/drawing/2014/main" id="{14AC91A4-CE6C-2F41-8A85-BA11B69B1677}"/>
                    </a:ext>
                  </a:extLst>
                </p:cNvPr>
                <p:cNvSpPr/>
                <p:nvPr/>
              </p:nvSpPr>
              <p:spPr>
                <a:xfrm>
                  <a:off x="399187" y="1188132"/>
                  <a:ext cx="317715" cy="338554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A</a:t>
                  </a:r>
                </a:p>
              </p:txBody>
            </p:sp>
            <p:sp>
              <p:nvSpPr>
                <p:cNvPr id="198" name="Rectangle 197">
                  <a:extLst>
                    <a:ext uri="{FF2B5EF4-FFF2-40B4-BE49-F238E27FC236}">
                      <a16:creationId xmlns:a16="http://schemas.microsoft.com/office/drawing/2014/main" id="{CAC60EAA-00F5-304E-AC95-0CE4C8DE5D45}"/>
                    </a:ext>
                  </a:extLst>
                </p:cNvPr>
                <p:cNvSpPr/>
                <p:nvPr/>
              </p:nvSpPr>
              <p:spPr>
                <a:xfrm>
                  <a:off x="398461" y="1422120"/>
                  <a:ext cx="327334" cy="338554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B</a:t>
                  </a:r>
                </a:p>
              </p:txBody>
            </p:sp>
            <p:sp>
              <p:nvSpPr>
                <p:cNvPr id="199" name="Rectangle 198">
                  <a:extLst>
                    <a:ext uri="{FF2B5EF4-FFF2-40B4-BE49-F238E27FC236}">
                      <a16:creationId xmlns:a16="http://schemas.microsoft.com/office/drawing/2014/main" id="{E88965E6-5E08-9449-8505-31D8E6B5A64D}"/>
                    </a:ext>
                  </a:extLst>
                </p:cNvPr>
                <p:cNvSpPr/>
                <p:nvPr/>
              </p:nvSpPr>
              <p:spPr>
                <a:xfrm>
                  <a:off x="1873984" y="1392425"/>
                  <a:ext cx="301686" cy="338554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600" b="1" dirty="0">
                      <a:solidFill>
                        <a:prstClr val="black"/>
                      </a:solidFill>
                      <a:latin typeface="Cambria" panose="02040503050406030204" pitchFamily="18" charset="0"/>
                    </a:rPr>
                    <a:t>C</a:t>
                  </a:r>
                  <a:endParaRPr kumimoji="0" lang="en-US" sz="16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cxnSp>
              <p:nvCxnSpPr>
                <p:cNvPr id="200" name="Straight Connector 199">
                  <a:extLst>
                    <a:ext uri="{FF2B5EF4-FFF2-40B4-BE49-F238E27FC236}">
                      <a16:creationId xmlns:a16="http://schemas.microsoft.com/office/drawing/2014/main" id="{8D812F71-52DC-A34D-9E40-2041B7AE47E2}"/>
                    </a:ext>
                  </a:extLst>
                </p:cNvPr>
                <p:cNvCxnSpPr/>
                <p:nvPr/>
              </p:nvCxnSpPr>
              <p:spPr>
                <a:xfrm flipH="1">
                  <a:off x="1545550" y="1572620"/>
                  <a:ext cx="290010" cy="0"/>
                </a:xfrm>
                <a:prstGeom prst="lin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1" name="Flowchart: Connector 11">
                  <a:extLst>
                    <a:ext uri="{FF2B5EF4-FFF2-40B4-BE49-F238E27FC236}">
                      <a16:creationId xmlns:a16="http://schemas.microsoft.com/office/drawing/2014/main" id="{015F56A6-E00A-F14C-8075-6430B9BEC77D}"/>
                    </a:ext>
                  </a:extLst>
                </p:cNvPr>
                <p:cNvSpPr/>
                <p:nvPr/>
              </p:nvSpPr>
              <p:spPr>
                <a:xfrm>
                  <a:off x="1829156" y="1537029"/>
                  <a:ext cx="58002" cy="70270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9A3E6804-0D2F-6A48-B236-6010013533A8}"/>
                  </a:ext>
                </a:extLst>
              </p:cNvPr>
              <p:cNvSpPr/>
              <p:nvPr/>
            </p:nvSpPr>
            <p:spPr>
              <a:xfrm>
                <a:off x="3349085" y="1642024"/>
                <a:ext cx="306494" cy="33855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600" b="1" dirty="0">
                    <a:solidFill>
                      <a:prstClr val="black"/>
                    </a:solidFill>
                    <a:latin typeface="Cambria" panose="02040503050406030204" pitchFamily="18" charset="0"/>
                  </a:rPr>
                  <a:t>0</a:t>
                </a:r>
                <a:endPara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957D53D8-BB3E-A148-9750-FF10448BAEB5}"/>
                </a:ext>
              </a:extLst>
            </p:cNvPr>
            <p:cNvCxnSpPr>
              <a:cxnSpLocks/>
              <a:stCxn id="192" idx="4"/>
            </p:cNvCxnSpPr>
            <p:nvPr/>
          </p:nvCxnSpPr>
          <p:spPr>
            <a:xfrm flipH="1" flipV="1">
              <a:off x="3516263" y="1728112"/>
              <a:ext cx="365760" cy="0"/>
            </a:xfrm>
            <a:prstGeom prst="line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140" name="Flowchart: Connector 9">
              <a:extLst>
                <a:ext uri="{FF2B5EF4-FFF2-40B4-BE49-F238E27FC236}">
                  <a16:creationId xmlns:a16="http://schemas.microsoft.com/office/drawing/2014/main" id="{C7C74FDC-0D56-2444-8FB3-D680C7EE7885}"/>
                </a:ext>
              </a:extLst>
            </p:cNvPr>
            <p:cNvSpPr/>
            <p:nvPr/>
          </p:nvSpPr>
          <p:spPr>
            <a:xfrm>
              <a:off x="3464500" y="1692977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B980E1AE-7D97-E740-B019-A0D7F86FB21B}"/>
              </a:ext>
            </a:extLst>
          </p:cNvPr>
          <p:cNvGrpSpPr/>
          <p:nvPr/>
        </p:nvGrpSpPr>
        <p:grpSpPr>
          <a:xfrm>
            <a:off x="3089857" y="2119197"/>
            <a:ext cx="1777209" cy="781876"/>
            <a:chOff x="3102073" y="1133408"/>
            <a:chExt cx="1777209" cy="781876"/>
          </a:xfrm>
        </p:grpSpPr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75E9C745-710C-0A44-89BA-EDDC9EBE81A3}"/>
                </a:ext>
              </a:extLst>
            </p:cNvPr>
            <p:cNvGrpSpPr/>
            <p:nvPr/>
          </p:nvGrpSpPr>
          <p:grpSpPr>
            <a:xfrm>
              <a:off x="3102073" y="1133408"/>
              <a:ext cx="1777209" cy="781876"/>
              <a:chOff x="3337138" y="1198702"/>
              <a:chExt cx="1777209" cy="781876"/>
            </a:xfrm>
          </p:grpSpPr>
          <p:grpSp>
            <p:nvGrpSpPr>
              <p:cNvPr id="222" name="Group 221">
                <a:extLst>
                  <a:ext uri="{FF2B5EF4-FFF2-40B4-BE49-F238E27FC236}">
                    <a16:creationId xmlns:a16="http://schemas.microsoft.com/office/drawing/2014/main" id="{F1836868-23CC-694A-A630-C3A00F213190}"/>
                  </a:ext>
                </a:extLst>
              </p:cNvPr>
              <p:cNvGrpSpPr/>
              <p:nvPr/>
            </p:nvGrpSpPr>
            <p:grpSpPr>
              <a:xfrm>
                <a:off x="3337138" y="1198702"/>
                <a:ext cx="1777209" cy="621502"/>
                <a:chOff x="398461" y="1188132"/>
                <a:chExt cx="1777209" cy="621502"/>
              </a:xfrm>
            </p:grpSpPr>
            <p:sp>
              <p:nvSpPr>
                <p:cNvPr id="224" name="Flowchart: Delay 3">
                  <a:extLst>
                    <a:ext uri="{FF2B5EF4-FFF2-40B4-BE49-F238E27FC236}">
                      <a16:creationId xmlns:a16="http://schemas.microsoft.com/office/drawing/2014/main" id="{E7594945-911A-034A-9A95-82EE5E75D427}"/>
                    </a:ext>
                  </a:extLst>
                </p:cNvPr>
                <p:cNvSpPr/>
                <p:nvPr/>
              </p:nvSpPr>
              <p:spPr>
                <a:xfrm>
                  <a:off x="1026691" y="1294320"/>
                  <a:ext cx="512064" cy="515314"/>
                </a:xfrm>
                <a:prstGeom prst="ellips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lIns="0" tIns="0" rIns="0" bIns="0"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Cambria" panose="02040503050406030204" pitchFamily="18" charset="0"/>
                    </a:rPr>
                    <a:t>MAJ</a:t>
                  </a:r>
                </a:p>
              </p:txBody>
            </p:sp>
            <p:cxnSp>
              <p:nvCxnSpPr>
                <p:cNvPr id="225" name="Straight Connector 224">
                  <a:extLst>
                    <a:ext uri="{FF2B5EF4-FFF2-40B4-BE49-F238E27FC236}">
                      <a16:creationId xmlns:a16="http://schemas.microsoft.com/office/drawing/2014/main" id="{615A40F3-246E-7144-9AD3-7831B1A2E72E}"/>
                    </a:ext>
                  </a:extLst>
                </p:cNvPr>
                <p:cNvCxnSpPr/>
                <p:nvPr/>
              </p:nvCxnSpPr>
              <p:spPr>
                <a:xfrm flipH="1">
                  <a:off x="807561" y="1364590"/>
                  <a:ext cx="290010" cy="0"/>
                </a:xfrm>
                <a:prstGeom prst="line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cxnSp>
              <p:nvCxnSpPr>
                <p:cNvPr id="226" name="Straight Connector 225">
                  <a:extLst>
                    <a:ext uri="{FF2B5EF4-FFF2-40B4-BE49-F238E27FC236}">
                      <a16:creationId xmlns:a16="http://schemas.microsoft.com/office/drawing/2014/main" id="{161E0086-B40A-C44C-8D67-4F3B7817DCFA}"/>
                    </a:ext>
                  </a:extLst>
                </p:cNvPr>
                <p:cNvCxnSpPr>
                  <a:cxnSpLocks/>
                  <a:endCxn id="228" idx="6"/>
                </p:cNvCxnSpPr>
                <p:nvPr/>
              </p:nvCxnSpPr>
              <p:spPr>
                <a:xfrm flipH="1">
                  <a:off x="813801" y="1568642"/>
                  <a:ext cx="217408" cy="0"/>
                </a:xfrm>
                <a:prstGeom prst="line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sp>
              <p:nvSpPr>
                <p:cNvPr id="227" name="Flowchart: Connector 8">
                  <a:extLst>
                    <a:ext uri="{FF2B5EF4-FFF2-40B4-BE49-F238E27FC236}">
                      <a16:creationId xmlns:a16="http://schemas.microsoft.com/office/drawing/2014/main" id="{ECA8C309-5802-4346-BD42-3B01CF5D860B}"/>
                    </a:ext>
                  </a:extLst>
                </p:cNvPr>
                <p:cNvSpPr/>
                <p:nvPr/>
              </p:nvSpPr>
              <p:spPr>
                <a:xfrm>
                  <a:off x="749559" y="1329455"/>
                  <a:ext cx="58002" cy="70270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228" name="Flowchart: Connector 9">
                  <a:extLst>
                    <a:ext uri="{FF2B5EF4-FFF2-40B4-BE49-F238E27FC236}">
                      <a16:creationId xmlns:a16="http://schemas.microsoft.com/office/drawing/2014/main" id="{6E04F43A-6218-3E44-B836-92646F4F326D}"/>
                    </a:ext>
                  </a:extLst>
                </p:cNvPr>
                <p:cNvSpPr/>
                <p:nvPr/>
              </p:nvSpPr>
              <p:spPr>
                <a:xfrm>
                  <a:off x="755799" y="1533507"/>
                  <a:ext cx="58002" cy="70270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229" name="Rectangle 228">
                  <a:extLst>
                    <a:ext uri="{FF2B5EF4-FFF2-40B4-BE49-F238E27FC236}">
                      <a16:creationId xmlns:a16="http://schemas.microsoft.com/office/drawing/2014/main" id="{EFFBA138-A7B2-0846-8984-6C3D1EB29C10}"/>
                    </a:ext>
                  </a:extLst>
                </p:cNvPr>
                <p:cNvSpPr/>
                <p:nvPr/>
              </p:nvSpPr>
              <p:spPr>
                <a:xfrm>
                  <a:off x="399187" y="1188132"/>
                  <a:ext cx="317715" cy="338554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A</a:t>
                  </a:r>
                </a:p>
              </p:txBody>
            </p:sp>
            <p:sp>
              <p:nvSpPr>
                <p:cNvPr id="230" name="Rectangle 229">
                  <a:extLst>
                    <a:ext uri="{FF2B5EF4-FFF2-40B4-BE49-F238E27FC236}">
                      <a16:creationId xmlns:a16="http://schemas.microsoft.com/office/drawing/2014/main" id="{DF564EF2-2A05-1C46-A860-F823115FCEBB}"/>
                    </a:ext>
                  </a:extLst>
                </p:cNvPr>
                <p:cNvSpPr/>
                <p:nvPr/>
              </p:nvSpPr>
              <p:spPr>
                <a:xfrm>
                  <a:off x="398461" y="1422120"/>
                  <a:ext cx="327334" cy="338554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B</a:t>
                  </a:r>
                </a:p>
              </p:txBody>
            </p:sp>
            <p:sp>
              <p:nvSpPr>
                <p:cNvPr id="231" name="Rectangle 230">
                  <a:extLst>
                    <a:ext uri="{FF2B5EF4-FFF2-40B4-BE49-F238E27FC236}">
                      <a16:creationId xmlns:a16="http://schemas.microsoft.com/office/drawing/2014/main" id="{C9381BAD-6F96-A44D-B7C7-465A6A36D2EF}"/>
                    </a:ext>
                  </a:extLst>
                </p:cNvPr>
                <p:cNvSpPr/>
                <p:nvPr/>
              </p:nvSpPr>
              <p:spPr>
                <a:xfrm>
                  <a:off x="1873984" y="1392425"/>
                  <a:ext cx="301686" cy="338554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600" b="1" dirty="0">
                      <a:solidFill>
                        <a:prstClr val="black"/>
                      </a:solidFill>
                      <a:latin typeface="Cambria" panose="02040503050406030204" pitchFamily="18" charset="0"/>
                    </a:rPr>
                    <a:t>C</a:t>
                  </a:r>
                  <a:endParaRPr kumimoji="0" lang="en-US" sz="16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cxnSp>
              <p:nvCxnSpPr>
                <p:cNvPr id="232" name="Straight Connector 231">
                  <a:extLst>
                    <a:ext uri="{FF2B5EF4-FFF2-40B4-BE49-F238E27FC236}">
                      <a16:creationId xmlns:a16="http://schemas.microsoft.com/office/drawing/2014/main" id="{86975A2B-B407-A147-BC44-D186EE321309}"/>
                    </a:ext>
                  </a:extLst>
                </p:cNvPr>
                <p:cNvCxnSpPr/>
                <p:nvPr/>
              </p:nvCxnSpPr>
              <p:spPr>
                <a:xfrm flipH="1">
                  <a:off x="1545550" y="1572620"/>
                  <a:ext cx="290010" cy="0"/>
                </a:xfrm>
                <a:prstGeom prst="lin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3" name="Flowchart: Connector 11">
                  <a:extLst>
                    <a:ext uri="{FF2B5EF4-FFF2-40B4-BE49-F238E27FC236}">
                      <a16:creationId xmlns:a16="http://schemas.microsoft.com/office/drawing/2014/main" id="{CC8D7977-57CD-EF4A-AF1B-531FCE1A3805}"/>
                    </a:ext>
                  </a:extLst>
                </p:cNvPr>
                <p:cNvSpPr/>
                <p:nvPr/>
              </p:nvSpPr>
              <p:spPr>
                <a:xfrm>
                  <a:off x="1829156" y="1537029"/>
                  <a:ext cx="58002" cy="70270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sp>
            <p:nvSpPr>
              <p:cNvPr id="223" name="Rectangle 222">
                <a:extLst>
                  <a:ext uri="{FF2B5EF4-FFF2-40B4-BE49-F238E27FC236}">
                    <a16:creationId xmlns:a16="http://schemas.microsoft.com/office/drawing/2014/main" id="{18FA4971-AE99-964A-9E7C-42AF741BEEAE}"/>
                  </a:ext>
                </a:extLst>
              </p:cNvPr>
              <p:cNvSpPr/>
              <p:nvPr/>
            </p:nvSpPr>
            <p:spPr>
              <a:xfrm>
                <a:off x="3349085" y="1642024"/>
                <a:ext cx="306494" cy="33855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600" b="1" dirty="0">
                    <a:solidFill>
                      <a:prstClr val="black"/>
                    </a:solidFill>
                    <a:latin typeface="Cambria" panose="02040503050406030204" pitchFamily="18" charset="0"/>
                  </a:rPr>
                  <a:t>1</a:t>
                </a:r>
                <a:endPara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5F3E5143-01C9-054F-8E51-4AB660E9C478}"/>
                </a:ext>
              </a:extLst>
            </p:cNvPr>
            <p:cNvCxnSpPr>
              <a:cxnSpLocks/>
              <a:stCxn id="224" idx="4"/>
            </p:cNvCxnSpPr>
            <p:nvPr/>
          </p:nvCxnSpPr>
          <p:spPr>
            <a:xfrm flipH="1" flipV="1">
              <a:off x="3516263" y="1728112"/>
              <a:ext cx="365760" cy="0"/>
            </a:xfrm>
            <a:prstGeom prst="line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221" name="Flowchart: Connector 9">
              <a:extLst>
                <a:ext uri="{FF2B5EF4-FFF2-40B4-BE49-F238E27FC236}">
                  <a16:creationId xmlns:a16="http://schemas.microsoft.com/office/drawing/2014/main" id="{F2CA4A66-861D-E344-BF9D-2BE2AE94510C}"/>
                </a:ext>
              </a:extLst>
            </p:cNvPr>
            <p:cNvSpPr/>
            <p:nvPr/>
          </p:nvSpPr>
          <p:spPr>
            <a:xfrm>
              <a:off x="3464500" y="1692977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237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/>
      <p:bldP spid="17" grpId="0"/>
      <p:bldP spid="21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930B2D58-2A17-434F-BBBC-BB9D99F62F4D}"/>
              </a:ext>
            </a:extLst>
          </p:cNvPr>
          <p:cNvSpPr txBox="1">
            <a:spLocks/>
          </p:cNvSpPr>
          <p:nvPr/>
        </p:nvSpPr>
        <p:spPr>
          <a:xfrm>
            <a:off x="0" y="30954"/>
            <a:ext cx="9214592" cy="74019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3600" b="1" dirty="0">
                <a:solidFill>
                  <a:schemeClr val="tx1"/>
                </a:solidFill>
              </a:rPr>
              <a:t>Step 1: </a:t>
            </a:r>
            <a:r>
              <a:rPr lang="en-US" sz="3600" b="1" dirty="0">
                <a:solidFill>
                  <a:schemeClr val="tx1"/>
                </a:solidFill>
                <a:cs typeface="Arial" panose="020B0604020202020204" pitchFamily="34" charset="0"/>
              </a:rPr>
              <a:t>Efficient MAJ/NOT Implementation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7072F157-E7D0-8143-BC92-340003694677}"/>
              </a:ext>
            </a:extLst>
          </p:cNvPr>
          <p:cNvSpPr/>
          <p:nvPr/>
        </p:nvSpPr>
        <p:spPr>
          <a:xfrm>
            <a:off x="4264957" y="2272769"/>
            <a:ext cx="1029787" cy="626671"/>
          </a:xfrm>
          <a:prstGeom prst="rightArrow">
            <a:avLst/>
          </a:prstGeom>
          <a:solidFill>
            <a:srgbClr val="F9DED7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</a:rPr>
              <a:t>Part 2</a:t>
            </a: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DA306596-46FE-C849-AEE2-7F10FCE8C4B8}"/>
              </a:ext>
            </a:extLst>
          </p:cNvPr>
          <p:cNvSpPr/>
          <p:nvPr/>
        </p:nvSpPr>
        <p:spPr>
          <a:xfrm>
            <a:off x="120820" y="4326499"/>
            <a:ext cx="8865204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800" b="1" dirty="0">
                <a:latin typeface="Cambria" panose="02040503050406030204" pitchFamily="18" charset="0"/>
              </a:rPr>
              <a:t>Step 1 generates an</a:t>
            </a:r>
            <a:r>
              <a:rPr lang="en-US" sz="2800" b="1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5"/>
                </a:solidFill>
                <a:latin typeface="Cambria" panose="02040503050406030204" pitchFamily="18" charset="0"/>
              </a:rPr>
              <a:t>optimized</a:t>
            </a:r>
            <a:r>
              <a:rPr lang="en-US" sz="2800" b="1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</a:p>
          <a:p>
            <a:pPr lvl="0" algn="ctr" defTabSz="914400"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MAJ/NOT-implementation </a:t>
            </a:r>
            <a:r>
              <a:rPr lang="en-US" sz="2800" b="1" dirty="0">
                <a:latin typeface="Cambria" panose="02040503050406030204" pitchFamily="18" charset="0"/>
              </a:rPr>
              <a:t>of the desired operation</a:t>
            </a:r>
            <a:endParaRPr lang="en-US" sz="28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126F830-2AE3-3740-AE5D-89839C047EB5}"/>
              </a:ext>
            </a:extLst>
          </p:cNvPr>
          <p:cNvGrpSpPr/>
          <p:nvPr/>
        </p:nvGrpSpPr>
        <p:grpSpPr>
          <a:xfrm>
            <a:off x="5665745" y="1438901"/>
            <a:ext cx="3291001" cy="2191573"/>
            <a:chOff x="5132496" y="2349165"/>
            <a:chExt cx="3291001" cy="2191573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E5ED81BD-D839-6A49-A4A9-FDF81C06C9A2}"/>
                </a:ext>
              </a:extLst>
            </p:cNvPr>
            <p:cNvSpPr/>
            <p:nvPr/>
          </p:nvSpPr>
          <p:spPr>
            <a:xfrm>
              <a:off x="5132496" y="2349165"/>
              <a:ext cx="3291001" cy="219157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t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F4509BA8-5A5D-9849-BF96-920CCAA38361}"/>
                </a:ext>
              </a:extLst>
            </p:cNvPr>
            <p:cNvGrpSpPr/>
            <p:nvPr/>
          </p:nvGrpSpPr>
          <p:grpSpPr>
            <a:xfrm>
              <a:off x="5226937" y="2702786"/>
              <a:ext cx="3173439" cy="1390153"/>
              <a:chOff x="2374448" y="4500155"/>
              <a:chExt cx="1768605" cy="774753"/>
            </a:xfrm>
          </p:grpSpPr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1987EEFB-BD8E-F343-9273-AF0F2342C483}"/>
                  </a:ext>
                </a:extLst>
              </p:cNvPr>
              <p:cNvGrpSpPr/>
              <p:nvPr/>
            </p:nvGrpSpPr>
            <p:grpSpPr>
              <a:xfrm>
                <a:off x="3493108" y="4877423"/>
                <a:ext cx="360464" cy="69048"/>
                <a:chOff x="4793112" y="4167661"/>
                <a:chExt cx="360464" cy="69048"/>
              </a:xfrm>
            </p:grpSpPr>
            <p:cxnSp>
              <p:nvCxnSpPr>
                <p:cNvPr id="156" name="Straight Connector 155">
                  <a:extLst>
                    <a:ext uri="{FF2B5EF4-FFF2-40B4-BE49-F238E27FC236}">
                      <a16:creationId xmlns:a16="http://schemas.microsoft.com/office/drawing/2014/main" id="{CE5865B2-D2A0-EC41-9FD3-5A0DCEDA31C3}"/>
                    </a:ext>
                  </a:extLst>
                </p:cNvPr>
                <p:cNvCxnSpPr/>
                <p:nvPr/>
              </p:nvCxnSpPr>
              <p:spPr>
                <a:xfrm flipH="1">
                  <a:off x="4793112" y="4202185"/>
                  <a:ext cx="345242" cy="0"/>
                </a:xfrm>
                <a:prstGeom prst="lin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7" name="Flowchart: Connector 11">
                  <a:extLst>
                    <a:ext uri="{FF2B5EF4-FFF2-40B4-BE49-F238E27FC236}">
                      <a16:creationId xmlns:a16="http://schemas.microsoft.com/office/drawing/2014/main" id="{63035B41-D15E-C74C-8300-2A031F61D0CF}"/>
                    </a:ext>
                  </a:extLst>
                </p:cNvPr>
                <p:cNvSpPr/>
                <p:nvPr/>
              </p:nvSpPr>
              <p:spPr>
                <a:xfrm>
                  <a:off x="5084528" y="4167661"/>
                  <a:ext cx="69048" cy="69048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9CF313F2-D660-164D-90C4-FF3DBDDACEE6}"/>
                  </a:ext>
                </a:extLst>
              </p:cNvPr>
              <p:cNvGrpSpPr/>
              <p:nvPr/>
            </p:nvGrpSpPr>
            <p:grpSpPr>
              <a:xfrm>
                <a:off x="2407175" y="4532111"/>
                <a:ext cx="640784" cy="188681"/>
                <a:chOff x="3566331" y="3827728"/>
                <a:chExt cx="640784" cy="188681"/>
              </a:xfrm>
            </p:grpSpPr>
            <p:cxnSp>
              <p:nvCxnSpPr>
                <p:cNvPr id="153" name="Straight Connector 152">
                  <a:extLst>
                    <a:ext uri="{FF2B5EF4-FFF2-40B4-BE49-F238E27FC236}">
                      <a16:creationId xmlns:a16="http://schemas.microsoft.com/office/drawing/2014/main" id="{513837BA-8684-C648-A2C1-31CD44E1813A}"/>
                    </a:ext>
                  </a:extLst>
                </p:cNvPr>
                <p:cNvCxnSpPr/>
                <p:nvPr/>
              </p:nvCxnSpPr>
              <p:spPr>
                <a:xfrm flipH="1">
                  <a:off x="3861872" y="3935947"/>
                  <a:ext cx="345243" cy="0"/>
                </a:xfrm>
                <a:prstGeom prst="line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sp>
              <p:nvSpPr>
                <p:cNvPr id="154" name="Flowchart: Connector 8">
                  <a:extLst>
                    <a:ext uri="{FF2B5EF4-FFF2-40B4-BE49-F238E27FC236}">
                      <a16:creationId xmlns:a16="http://schemas.microsoft.com/office/drawing/2014/main" id="{D9B255E9-23F9-2846-A568-07EF51D2158E}"/>
                    </a:ext>
                  </a:extLst>
                </p:cNvPr>
                <p:cNvSpPr/>
                <p:nvPr/>
              </p:nvSpPr>
              <p:spPr>
                <a:xfrm>
                  <a:off x="3792823" y="3901423"/>
                  <a:ext cx="69049" cy="69048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155" name="Rectangle 154">
                  <a:extLst>
                    <a:ext uri="{FF2B5EF4-FFF2-40B4-BE49-F238E27FC236}">
                      <a16:creationId xmlns:a16="http://schemas.microsoft.com/office/drawing/2014/main" id="{A0D2FA46-47A3-A34D-B4D5-E86A4FE8371A}"/>
                    </a:ext>
                  </a:extLst>
                </p:cNvPr>
                <p:cNvSpPr/>
                <p:nvPr/>
              </p:nvSpPr>
              <p:spPr>
                <a:xfrm>
                  <a:off x="3566331" y="3827728"/>
                  <a:ext cx="177067" cy="18868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A</a:t>
                  </a:r>
                </a:p>
              </p:txBody>
            </p: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1361947E-9C1F-1343-9D38-DFF5AECCB564}"/>
                  </a:ext>
                </a:extLst>
              </p:cNvPr>
              <p:cNvGrpSpPr/>
              <p:nvPr/>
            </p:nvGrpSpPr>
            <p:grpSpPr>
              <a:xfrm>
                <a:off x="2396948" y="4808615"/>
                <a:ext cx="651011" cy="188681"/>
                <a:chOff x="3556104" y="4200874"/>
                <a:chExt cx="651011" cy="188681"/>
              </a:xfrm>
            </p:grpSpPr>
            <p:cxnSp>
              <p:nvCxnSpPr>
                <p:cNvPr id="148" name="Straight Connector 147">
                  <a:extLst>
                    <a:ext uri="{FF2B5EF4-FFF2-40B4-BE49-F238E27FC236}">
                      <a16:creationId xmlns:a16="http://schemas.microsoft.com/office/drawing/2014/main" id="{BFF83737-3C55-DF4A-9418-BF6F5D01D8F9}"/>
                    </a:ext>
                  </a:extLst>
                </p:cNvPr>
                <p:cNvCxnSpPr/>
                <p:nvPr/>
              </p:nvCxnSpPr>
              <p:spPr>
                <a:xfrm flipH="1">
                  <a:off x="3861872" y="4304206"/>
                  <a:ext cx="345243" cy="0"/>
                </a:xfrm>
                <a:prstGeom prst="line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sp>
              <p:nvSpPr>
                <p:cNvPr id="151" name="Flowchart: Connector 9">
                  <a:extLst>
                    <a:ext uri="{FF2B5EF4-FFF2-40B4-BE49-F238E27FC236}">
                      <a16:creationId xmlns:a16="http://schemas.microsoft.com/office/drawing/2014/main" id="{24EFCAE3-FAB6-9446-B073-DAB3735001EF}"/>
                    </a:ext>
                  </a:extLst>
                </p:cNvPr>
                <p:cNvSpPr/>
                <p:nvPr/>
              </p:nvSpPr>
              <p:spPr>
                <a:xfrm>
                  <a:off x="3800251" y="4269682"/>
                  <a:ext cx="69049" cy="69048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152" name="Rectangle 151">
                  <a:extLst>
                    <a:ext uri="{FF2B5EF4-FFF2-40B4-BE49-F238E27FC236}">
                      <a16:creationId xmlns:a16="http://schemas.microsoft.com/office/drawing/2014/main" id="{E495F1D6-71D6-4B46-92CD-BF78BB04DEB1}"/>
                    </a:ext>
                  </a:extLst>
                </p:cNvPr>
                <p:cNvSpPr/>
                <p:nvPr/>
              </p:nvSpPr>
              <p:spPr>
                <a:xfrm>
                  <a:off x="3556104" y="4200874"/>
                  <a:ext cx="177067" cy="18868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B</a:t>
                  </a:r>
                </a:p>
              </p:txBody>
            </p:sp>
          </p:grpSp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4FF19FA6-CA81-9040-9440-0F6321EA1BEA}"/>
                  </a:ext>
                </a:extLst>
              </p:cNvPr>
              <p:cNvSpPr/>
              <p:nvPr/>
            </p:nvSpPr>
            <p:spPr>
              <a:xfrm>
                <a:off x="3858673" y="4801096"/>
                <a:ext cx="284380" cy="188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C</a:t>
                </a:r>
                <a:r>
                  <a:rPr kumimoji="0" lang="en-US" sz="16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out</a:t>
                </a:r>
                <a:endParaRPr kumimoji="0" lang="en-US" sz="16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F04F408D-F65A-AB46-8624-FB3F18645EC9}"/>
                  </a:ext>
                </a:extLst>
              </p:cNvPr>
              <p:cNvGrpSpPr/>
              <p:nvPr/>
            </p:nvGrpSpPr>
            <p:grpSpPr>
              <a:xfrm>
                <a:off x="2374448" y="5084569"/>
                <a:ext cx="649439" cy="188681"/>
                <a:chOff x="3541773" y="4616424"/>
                <a:chExt cx="649439" cy="188681"/>
              </a:xfrm>
            </p:grpSpPr>
            <p:sp>
              <p:nvSpPr>
                <p:cNvPr id="145" name="Flowchart: Connector 9">
                  <a:extLst>
                    <a:ext uri="{FF2B5EF4-FFF2-40B4-BE49-F238E27FC236}">
                      <a16:creationId xmlns:a16="http://schemas.microsoft.com/office/drawing/2014/main" id="{823BA32F-8B6E-9D40-AE6F-A3B6CDE79018}"/>
                    </a:ext>
                  </a:extLst>
                </p:cNvPr>
                <p:cNvSpPr/>
                <p:nvPr/>
              </p:nvSpPr>
              <p:spPr>
                <a:xfrm>
                  <a:off x="3800250" y="4671824"/>
                  <a:ext cx="69048" cy="69048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146" name="Rectangle 145">
                  <a:extLst>
                    <a:ext uri="{FF2B5EF4-FFF2-40B4-BE49-F238E27FC236}">
                      <a16:creationId xmlns:a16="http://schemas.microsoft.com/office/drawing/2014/main" id="{43D00E8C-0F23-8044-B800-908BB3405CAE}"/>
                    </a:ext>
                  </a:extLst>
                </p:cNvPr>
                <p:cNvSpPr/>
                <p:nvPr/>
              </p:nvSpPr>
              <p:spPr>
                <a:xfrm>
                  <a:off x="3541773" y="4616424"/>
                  <a:ext cx="237817" cy="18868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C</a:t>
                  </a:r>
                  <a:r>
                    <a:rPr kumimoji="0" lang="en-US" sz="1600" b="1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in</a:t>
                  </a:r>
                  <a:endParaRPr kumimoji="0" lang="en-US" sz="16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cxnSp>
              <p:nvCxnSpPr>
                <p:cNvPr id="147" name="Straight Connector 146">
                  <a:extLst>
                    <a:ext uri="{FF2B5EF4-FFF2-40B4-BE49-F238E27FC236}">
                      <a16:creationId xmlns:a16="http://schemas.microsoft.com/office/drawing/2014/main" id="{5D108366-BC26-CC45-AF3F-6D97F66166FC}"/>
                    </a:ext>
                  </a:extLst>
                </p:cNvPr>
                <p:cNvCxnSpPr/>
                <p:nvPr/>
              </p:nvCxnSpPr>
              <p:spPr>
                <a:xfrm flipH="1">
                  <a:off x="3845969" y="4715418"/>
                  <a:ext cx="345243" cy="0"/>
                </a:xfrm>
                <a:prstGeom prst="line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</p:grp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A9F8F59F-926F-5B4D-A653-F8D692BEF352}"/>
                  </a:ext>
                </a:extLst>
              </p:cNvPr>
              <p:cNvSpPr/>
              <p:nvPr/>
            </p:nvSpPr>
            <p:spPr>
              <a:xfrm>
                <a:off x="2834830" y="4500155"/>
                <a:ext cx="774753" cy="774753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MAJ</a:t>
                </a:r>
              </a:p>
            </p:txBody>
          </p:sp>
        </p:grp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67B2CA70-6E8F-2044-80FC-BDA2F5FC3F89}"/>
              </a:ext>
            </a:extLst>
          </p:cNvPr>
          <p:cNvSpPr/>
          <p:nvPr/>
        </p:nvSpPr>
        <p:spPr>
          <a:xfrm>
            <a:off x="3802317" y="1257106"/>
            <a:ext cx="18974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Greedy </a:t>
            </a:r>
          </a:p>
          <a:p>
            <a:pPr lvl="0" algn="ctr" defTabSz="914400">
              <a:defRPr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optimization</a:t>
            </a:r>
          </a:p>
          <a:p>
            <a:pPr lvl="0" algn="ctr" defTabSz="914400">
              <a:defRPr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algorithm</a:t>
            </a:r>
            <a:r>
              <a:rPr lang="en-US" sz="2000" b="1" baseline="30000" dirty="0">
                <a:solidFill>
                  <a:srgbClr val="C00000"/>
                </a:solidFill>
                <a:latin typeface="Cambria" panose="02040503050406030204" pitchFamily="18" charset="0"/>
              </a:rPr>
              <a:t>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CCF73A-D6D7-5F42-BBB7-D72E01F16EAE}"/>
              </a:ext>
            </a:extLst>
          </p:cNvPr>
          <p:cNvSpPr/>
          <p:nvPr/>
        </p:nvSpPr>
        <p:spPr>
          <a:xfrm>
            <a:off x="347666" y="6101709"/>
            <a:ext cx="84517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Cambria" panose="02040503050406030204" pitchFamily="18" charset="0"/>
              </a:rPr>
              <a:t> </a:t>
            </a:r>
            <a:r>
              <a:rPr lang="en-US" sz="1200" baseline="30000" dirty="0">
                <a:latin typeface="Cambria" panose="02040503050406030204" pitchFamily="18" charset="0"/>
              </a:rPr>
              <a:t>4</a:t>
            </a:r>
            <a:r>
              <a:rPr lang="en-US" sz="1200" dirty="0">
                <a:latin typeface="Cambria" panose="02040503050406030204" pitchFamily="18" charset="0"/>
              </a:rPr>
              <a:t> L. </a:t>
            </a:r>
            <a:r>
              <a:rPr lang="en-US" sz="1200" dirty="0" err="1">
                <a:latin typeface="Cambria" panose="02040503050406030204" pitchFamily="18" charset="0"/>
              </a:rPr>
              <a:t>Amarù</a:t>
            </a:r>
            <a:r>
              <a:rPr lang="en-US" sz="1200" dirty="0">
                <a:latin typeface="Cambria" panose="02040503050406030204" pitchFamily="18" charset="0"/>
              </a:rPr>
              <a:t> et al, “</a:t>
            </a:r>
            <a:r>
              <a:rPr lang="en-US" sz="1200" i="1" dirty="0">
                <a:latin typeface="Cambria" panose="02040503050406030204" pitchFamily="18" charset="0"/>
              </a:rPr>
              <a:t>Majority-Inverter Graph: A Novel Data-Structure and Algorithms for Efficient Logic Optimization</a:t>
            </a:r>
            <a:r>
              <a:rPr lang="en-US" sz="1200" dirty="0">
                <a:latin typeface="Cambria" panose="02040503050406030204" pitchFamily="18" charset="0"/>
              </a:rPr>
              <a:t>”, DAC, 2014.</a:t>
            </a:r>
          </a:p>
        </p:txBody>
      </p:sp>
      <p:sp>
        <p:nvSpPr>
          <p:cNvPr id="160" name="Slide Number Placeholder 2">
            <a:extLst>
              <a:ext uri="{FF2B5EF4-FFF2-40B4-BE49-F238E27FC236}">
                <a16:creationId xmlns:a16="http://schemas.microsoft.com/office/drawing/2014/main" id="{095256F3-3974-6C46-9815-8D03FF275D0B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30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F265707D-0666-824E-ACCA-92245AD170FF}"/>
              </a:ext>
            </a:extLst>
          </p:cNvPr>
          <p:cNvGrpSpPr/>
          <p:nvPr/>
        </p:nvGrpSpPr>
        <p:grpSpPr>
          <a:xfrm>
            <a:off x="117153" y="1419487"/>
            <a:ext cx="3776580" cy="2191573"/>
            <a:chOff x="5223647" y="3181288"/>
            <a:chExt cx="3776580" cy="2191573"/>
          </a:xfrm>
        </p:grpSpPr>
        <p:sp>
          <p:nvSpPr>
            <p:cNvPr id="106" name="Rounded Rectangle 105">
              <a:extLst>
                <a:ext uri="{FF2B5EF4-FFF2-40B4-BE49-F238E27FC236}">
                  <a16:creationId xmlns:a16="http://schemas.microsoft.com/office/drawing/2014/main" id="{0BA003FF-FB9A-CB4A-861C-4BB4636243C5}"/>
                </a:ext>
              </a:extLst>
            </p:cNvPr>
            <p:cNvSpPr/>
            <p:nvPr/>
          </p:nvSpPr>
          <p:spPr>
            <a:xfrm>
              <a:off x="5223647" y="3181288"/>
              <a:ext cx="3776580" cy="219157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t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86CCCF93-0B67-754B-87A6-384D3BED2930}"/>
                </a:ext>
              </a:extLst>
            </p:cNvPr>
            <p:cNvGrpSpPr/>
            <p:nvPr/>
          </p:nvGrpSpPr>
          <p:grpSpPr>
            <a:xfrm>
              <a:off x="5368698" y="3568814"/>
              <a:ext cx="3568290" cy="1726681"/>
              <a:chOff x="2212339" y="2855364"/>
              <a:chExt cx="2707738" cy="1310264"/>
            </a:xfrm>
          </p:grpSpPr>
          <p:grpSp>
            <p:nvGrpSpPr>
              <p:cNvPr id="123" name="Group 122">
                <a:extLst>
                  <a:ext uri="{FF2B5EF4-FFF2-40B4-BE49-F238E27FC236}">
                    <a16:creationId xmlns:a16="http://schemas.microsoft.com/office/drawing/2014/main" id="{ADC4B3AE-06A7-9041-9394-C94486C05716}"/>
                  </a:ext>
                </a:extLst>
              </p:cNvPr>
              <p:cNvGrpSpPr/>
              <p:nvPr/>
            </p:nvGrpSpPr>
            <p:grpSpPr>
              <a:xfrm>
                <a:off x="2488643" y="2925371"/>
                <a:ext cx="1253753" cy="388572"/>
                <a:chOff x="2411760" y="3026130"/>
                <a:chExt cx="6153531" cy="1574185"/>
              </a:xfrm>
              <a:solidFill>
                <a:schemeClr val="tx1"/>
              </a:solidFill>
            </p:grpSpPr>
            <p:cxnSp>
              <p:nvCxnSpPr>
                <p:cNvPr id="162" name="Straight Connector 161">
                  <a:extLst>
                    <a:ext uri="{FF2B5EF4-FFF2-40B4-BE49-F238E27FC236}">
                      <a16:creationId xmlns:a16="http://schemas.microsoft.com/office/drawing/2014/main" id="{35B2B211-3104-9543-86BD-1C471F50F28F}"/>
                    </a:ext>
                  </a:extLst>
                </p:cNvPr>
                <p:cNvCxnSpPr/>
                <p:nvPr/>
              </p:nvCxnSpPr>
              <p:spPr>
                <a:xfrm flipH="1">
                  <a:off x="2627784" y="3284984"/>
                  <a:ext cx="1080120" cy="0"/>
                </a:xfrm>
                <a:prstGeom prst="line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cxnSp>
              <p:nvCxnSpPr>
                <p:cNvPr id="163" name="Straight Connector 162">
                  <a:extLst>
                    <a:ext uri="{FF2B5EF4-FFF2-40B4-BE49-F238E27FC236}">
                      <a16:creationId xmlns:a16="http://schemas.microsoft.com/office/drawing/2014/main" id="{92AD63F4-3486-8D41-BCE0-113AE4B4AA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627784" y="4437112"/>
                  <a:ext cx="1362245" cy="0"/>
                </a:xfrm>
                <a:prstGeom prst="line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cxnSp>
              <p:nvCxnSpPr>
                <p:cNvPr id="164" name="Straight Connector 163">
                  <a:extLst>
                    <a:ext uri="{FF2B5EF4-FFF2-40B4-BE49-F238E27FC236}">
                      <a16:creationId xmlns:a16="http://schemas.microsoft.com/office/drawing/2014/main" id="{33CC818C-7E37-B646-BF79-4822E00E7E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359992" y="3838795"/>
                  <a:ext cx="3205299" cy="9441"/>
                </a:xfrm>
                <a:prstGeom prst="line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sp>
              <p:nvSpPr>
                <p:cNvPr id="165" name="Flowchart: Connector 8">
                  <a:extLst>
                    <a:ext uri="{FF2B5EF4-FFF2-40B4-BE49-F238E27FC236}">
                      <a16:creationId xmlns:a16="http://schemas.microsoft.com/office/drawing/2014/main" id="{519A9069-9F7F-114F-AA87-F028501970DB}"/>
                    </a:ext>
                  </a:extLst>
                </p:cNvPr>
                <p:cNvSpPr/>
                <p:nvPr/>
              </p:nvSpPr>
              <p:spPr>
                <a:xfrm>
                  <a:off x="2411760" y="3176972"/>
                  <a:ext cx="216024" cy="216024"/>
                </a:xfrm>
                <a:prstGeom prst="flowChartConnector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166" name="Flowchart: Connector 9">
                  <a:extLst>
                    <a:ext uri="{FF2B5EF4-FFF2-40B4-BE49-F238E27FC236}">
                      <a16:creationId xmlns:a16="http://schemas.microsoft.com/office/drawing/2014/main" id="{73CFF950-214E-194D-AD3A-19BA7A9EC6D1}"/>
                    </a:ext>
                  </a:extLst>
                </p:cNvPr>
                <p:cNvSpPr/>
                <p:nvPr/>
              </p:nvSpPr>
              <p:spPr>
                <a:xfrm>
                  <a:off x="2435000" y="4329100"/>
                  <a:ext cx="216024" cy="216024"/>
                </a:xfrm>
                <a:prstGeom prst="flowChartConnector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167" name="Flowchart: Delay 3">
                  <a:extLst>
                    <a:ext uri="{FF2B5EF4-FFF2-40B4-BE49-F238E27FC236}">
                      <a16:creationId xmlns:a16="http://schemas.microsoft.com/office/drawing/2014/main" id="{7B0208B6-9529-EA40-8DA9-434EF6CBF9D0}"/>
                    </a:ext>
                  </a:extLst>
                </p:cNvPr>
                <p:cNvSpPr/>
                <p:nvPr/>
              </p:nvSpPr>
              <p:spPr>
                <a:xfrm>
                  <a:off x="3463347" y="3026130"/>
                  <a:ext cx="1907143" cy="1574185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lIns="0" tIns="0" rIns="0" bIns="0"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600" b="0" i="0" u="none" strike="noStrike" kern="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Cambria" panose="02040503050406030204" pitchFamily="18" charset="0"/>
                    </a:rPr>
                    <a:t>MAJ</a:t>
                  </a:r>
                </a:p>
              </p:txBody>
            </p:sp>
          </p:grpSp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0042A3AA-5B6D-E146-BFA5-48EF93C917FF}"/>
                  </a:ext>
                </a:extLst>
              </p:cNvPr>
              <p:cNvGrpSpPr/>
              <p:nvPr/>
            </p:nvGrpSpPr>
            <p:grpSpPr>
              <a:xfrm>
                <a:off x="2515384" y="3880850"/>
                <a:ext cx="1703140" cy="147687"/>
                <a:chOff x="-636964" y="3838798"/>
                <a:chExt cx="8359176" cy="598312"/>
              </a:xfrm>
              <a:solidFill>
                <a:schemeClr val="tx1"/>
              </a:solidFill>
            </p:grpSpPr>
            <p:cxnSp>
              <p:nvCxnSpPr>
                <p:cNvPr id="159" name="Straight Connector 158">
                  <a:extLst>
                    <a:ext uri="{FF2B5EF4-FFF2-40B4-BE49-F238E27FC236}">
                      <a16:creationId xmlns:a16="http://schemas.microsoft.com/office/drawing/2014/main" id="{E0965D2E-E2C0-F444-9723-06BAE3D6B5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-636964" y="4437110"/>
                  <a:ext cx="4767860" cy="0"/>
                </a:xfrm>
                <a:prstGeom prst="line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cxnSp>
              <p:nvCxnSpPr>
                <p:cNvPr id="161" name="Straight Connector 160">
                  <a:extLst>
                    <a:ext uri="{FF2B5EF4-FFF2-40B4-BE49-F238E27FC236}">
                      <a16:creationId xmlns:a16="http://schemas.microsoft.com/office/drawing/2014/main" id="{176B5DD8-A3DE-6848-8511-B5F85F419B41}"/>
                    </a:ext>
                  </a:extLst>
                </p:cNvPr>
                <p:cNvCxnSpPr>
                  <a:cxnSpLocks/>
                  <a:stCxn id="110" idx="4"/>
                </p:cNvCxnSpPr>
                <p:nvPr/>
              </p:nvCxnSpPr>
              <p:spPr>
                <a:xfrm flipH="1" flipV="1">
                  <a:off x="5433677" y="3838798"/>
                  <a:ext cx="2288535" cy="0"/>
                </a:xfrm>
                <a:prstGeom prst="line">
                  <a:avLst/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</p:grp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35BE223E-60C0-FB4B-88C0-4A840C4D4DB3}"/>
                  </a:ext>
                </a:extLst>
              </p:cNvPr>
              <p:cNvSpPr/>
              <p:nvPr/>
            </p:nvSpPr>
            <p:spPr>
              <a:xfrm>
                <a:off x="2227027" y="2855364"/>
                <a:ext cx="232579" cy="25690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0</a:t>
                </a:r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B48D537D-BCA0-5E42-B0D1-1CA105A14E7A}"/>
                  </a:ext>
                </a:extLst>
              </p:cNvPr>
              <p:cNvSpPr/>
              <p:nvPr/>
            </p:nvSpPr>
            <p:spPr>
              <a:xfrm>
                <a:off x="2222218" y="3144794"/>
                <a:ext cx="248392" cy="25690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B</a:t>
                </a:r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B8007F4-B6F6-5B41-A9B1-D0E0583CEBE2}"/>
                  </a:ext>
                </a:extLst>
              </p:cNvPr>
              <p:cNvGrpSpPr/>
              <p:nvPr/>
            </p:nvGrpSpPr>
            <p:grpSpPr>
              <a:xfrm>
                <a:off x="2607028" y="3662023"/>
                <a:ext cx="865946" cy="286338"/>
                <a:chOff x="2668770" y="3528356"/>
                <a:chExt cx="4250134" cy="1160020"/>
              </a:xfrm>
              <a:solidFill>
                <a:schemeClr val="tx1"/>
              </a:solidFill>
            </p:grpSpPr>
            <p:cxnSp>
              <p:nvCxnSpPr>
                <p:cNvPr id="149" name="Straight Connector 148">
                  <a:extLst>
                    <a:ext uri="{FF2B5EF4-FFF2-40B4-BE49-F238E27FC236}">
                      <a16:creationId xmlns:a16="http://schemas.microsoft.com/office/drawing/2014/main" id="{825445E5-C72D-8649-8C04-A906EA24BB52}"/>
                    </a:ext>
                  </a:extLst>
                </p:cNvPr>
                <p:cNvCxnSpPr>
                  <a:cxnSpLocks/>
                  <a:stCxn id="108" idx="1"/>
                </p:cNvCxnSpPr>
                <p:nvPr/>
              </p:nvCxnSpPr>
              <p:spPr>
                <a:xfrm flipH="1" flipV="1">
                  <a:off x="2668770" y="3528356"/>
                  <a:ext cx="934532" cy="3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>
                  <a:extLst>
                    <a:ext uri="{FF2B5EF4-FFF2-40B4-BE49-F238E27FC236}">
                      <a16:creationId xmlns:a16="http://schemas.microsoft.com/office/drawing/2014/main" id="{0275B24F-4D52-9140-99F6-C179154DBF0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059823" y="4688376"/>
                  <a:ext cx="681121" cy="0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>
                  <a:extLst>
                    <a:ext uri="{FF2B5EF4-FFF2-40B4-BE49-F238E27FC236}">
                      <a16:creationId xmlns:a16="http://schemas.microsoft.com/office/drawing/2014/main" id="{1192427F-28DA-BB44-9B8C-BA25DEDD97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155053" y="3838794"/>
                  <a:ext cx="1763851" cy="9453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DAF4E2F3-1416-CE4B-A9DA-F2A4901C10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10904" y="3133721"/>
                <a:ext cx="1" cy="531861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ED1AA5A6-55D5-934B-829F-025A5DEDEAB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90579" y="3265185"/>
                <a:ext cx="1" cy="683177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Flowchart: Connector 9">
                <a:extLst>
                  <a:ext uri="{FF2B5EF4-FFF2-40B4-BE49-F238E27FC236}">
                    <a16:creationId xmlns:a16="http://schemas.microsoft.com/office/drawing/2014/main" id="{68E055E2-F990-6242-B8C5-74C304C0417B}"/>
                  </a:ext>
                </a:extLst>
              </p:cNvPr>
              <p:cNvSpPr/>
              <p:nvPr/>
            </p:nvSpPr>
            <p:spPr>
              <a:xfrm>
                <a:off x="2493377" y="4001878"/>
                <a:ext cx="44014" cy="53323"/>
              </a:xfrm>
              <a:prstGeom prst="flowChartConnector">
                <a:avLst/>
              </a:prstGeom>
              <a:solidFill>
                <a:schemeClr val="tx1"/>
              </a:solidFill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0AFE4B15-F544-3B44-80BA-DD4F1FA129EB}"/>
                  </a:ext>
                </a:extLst>
              </p:cNvPr>
              <p:cNvSpPr/>
              <p:nvPr/>
            </p:nvSpPr>
            <p:spPr>
              <a:xfrm>
                <a:off x="2212339" y="3908722"/>
                <a:ext cx="323810" cy="25690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C</a:t>
                </a:r>
                <a:r>
                  <a:rPr kumimoji="0" lang="en-US" sz="16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in</a:t>
                </a:r>
                <a:endParaRPr kumimoji="0" lang="en-US" sz="16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132" name="Group 131">
                <a:extLst>
                  <a:ext uri="{FF2B5EF4-FFF2-40B4-BE49-F238E27FC236}">
                    <a16:creationId xmlns:a16="http://schemas.microsoft.com/office/drawing/2014/main" id="{03130E7E-5650-FA48-BA94-EB4971D49668}"/>
                  </a:ext>
                </a:extLst>
              </p:cNvPr>
              <p:cNvGrpSpPr/>
              <p:nvPr/>
            </p:nvGrpSpPr>
            <p:grpSpPr>
              <a:xfrm>
                <a:off x="3730271" y="3547802"/>
                <a:ext cx="836194" cy="156952"/>
                <a:chOff x="2726798" y="3081120"/>
                <a:chExt cx="4104109" cy="635836"/>
              </a:xfrm>
              <a:solidFill>
                <a:schemeClr val="tx1"/>
              </a:solidFill>
            </p:grpSpPr>
            <p:cxnSp>
              <p:nvCxnSpPr>
                <p:cNvPr id="136" name="Straight Connector 135">
                  <a:extLst>
                    <a:ext uri="{FF2B5EF4-FFF2-40B4-BE49-F238E27FC236}">
                      <a16:creationId xmlns:a16="http://schemas.microsoft.com/office/drawing/2014/main" id="{A4A0ABEF-188C-154E-91F2-3BD7B92DAF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726798" y="3081120"/>
                  <a:ext cx="2209519" cy="0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>
                  <a:extLst>
                    <a:ext uri="{FF2B5EF4-FFF2-40B4-BE49-F238E27FC236}">
                      <a16:creationId xmlns:a16="http://schemas.microsoft.com/office/drawing/2014/main" id="{EBA104AA-8F33-6D4E-94AC-89AA08A0B3E7}"/>
                    </a:ext>
                  </a:extLst>
                </p:cNvPr>
                <p:cNvCxnSpPr>
                  <a:cxnSpLocks/>
                  <a:stCxn id="110" idx="6"/>
                  <a:endCxn id="134" idx="6"/>
                </p:cNvCxnSpPr>
                <p:nvPr/>
              </p:nvCxnSpPr>
              <p:spPr>
                <a:xfrm flipV="1">
                  <a:off x="6076750" y="3713126"/>
                  <a:ext cx="754157" cy="3830"/>
                </a:xfrm>
                <a:prstGeom prst="line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A461E50C-E685-D643-A019-5ADD54ACD56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732748" y="3129720"/>
                <a:ext cx="0" cy="415746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Flowchart: Connector 11">
                <a:extLst>
                  <a:ext uri="{FF2B5EF4-FFF2-40B4-BE49-F238E27FC236}">
                    <a16:creationId xmlns:a16="http://schemas.microsoft.com/office/drawing/2014/main" id="{7E44826A-2298-CD48-96B4-6612657998E1}"/>
                  </a:ext>
                </a:extLst>
              </p:cNvPr>
              <p:cNvSpPr/>
              <p:nvPr/>
            </p:nvSpPr>
            <p:spPr>
              <a:xfrm>
                <a:off x="4522451" y="3677147"/>
                <a:ext cx="44014" cy="53323"/>
              </a:xfrm>
              <a:prstGeom prst="flowChartConnector">
                <a:avLst/>
              </a:prstGeom>
              <a:solidFill>
                <a:schemeClr val="tx1"/>
              </a:solidFill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47CD6CF2-AC5F-0F4B-924F-D2EB400F9D25}"/>
                  </a:ext>
                </a:extLst>
              </p:cNvPr>
              <p:cNvSpPr/>
              <p:nvPr/>
            </p:nvSpPr>
            <p:spPr>
              <a:xfrm>
                <a:off x="4532868" y="3548586"/>
                <a:ext cx="387209" cy="25690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C</a:t>
                </a:r>
                <a:r>
                  <a:rPr kumimoji="0" lang="en-US" sz="1600" b="1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out</a:t>
                </a:r>
                <a:endParaRPr kumimoji="0" lang="en-US" sz="16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108" name="Flowchart: Delay 3">
              <a:extLst>
                <a:ext uri="{FF2B5EF4-FFF2-40B4-BE49-F238E27FC236}">
                  <a16:creationId xmlns:a16="http://schemas.microsoft.com/office/drawing/2014/main" id="{60858325-CBF3-9E49-B4DF-234FC9C77BE0}"/>
                </a:ext>
              </a:extLst>
            </p:cNvPr>
            <p:cNvSpPr/>
            <p:nvPr/>
          </p:nvSpPr>
          <p:spPr>
            <a:xfrm>
              <a:off x="6064754" y="4556847"/>
              <a:ext cx="512064" cy="51206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mbria" panose="02040503050406030204" pitchFamily="18" charset="0"/>
                </a:rPr>
                <a:t>MAJ</a:t>
              </a:r>
            </a:p>
          </p:txBody>
        </p:sp>
        <p:sp>
          <p:nvSpPr>
            <p:cNvPr id="109" name="Flowchart: Delay 3">
              <a:extLst>
                <a:ext uri="{FF2B5EF4-FFF2-40B4-BE49-F238E27FC236}">
                  <a16:creationId xmlns:a16="http://schemas.microsoft.com/office/drawing/2014/main" id="{DB28BB46-7F6A-9C42-884A-9EF5C916B8FB}"/>
                </a:ext>
              </a:extLst>
            </p:cNvPr>
            <p:cNvSpPr/>
            <p:nvPr/>
          </p:nvSpPr>
          <p:spPr>
            <a:xfrm>
              <a:off x="6914451" y="4621447"/>
              <a:ext cx="512064" cy="51206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mbria" panose="02040503050406030204" pitchFamily="18" charset="0"/>
                </a:rPr>
                <a:t>MAJ</a:t>
              </a:r>
            </a:p>
          </p:txBody>
        </p:sp>
        <p:sp>
          <p:nvSpPr>
            <p:cNvPr id="110" name="Flowchart: Delay 3">
              <a:extLst>
                <a:ext uri="{FF2B5EF4-FFF2-40B4-BE49-F238E27FC236}">
                  <a16:creationId xmlns:a16="http://schemas.microsoft.com/office/drawing/2014/main" id="{8278AEE9-0281-C841-9E79-154722EDD01B}"/>
                </a:ext>
              </a:extLst>
            </p:cNvPr>
            <p:cNvSpPr/>
            <p:nvPr/>
          </p:nvSpPr>
          <p:spPr>
            <a:xfrm>
              <a:off x="7756440" y="4432117"/>
              <a:ext cx="512064" cy="51206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mbria" panose="02040503050406030204" pitchFamily="18" charset="0"/>
                </a:rPr>
                <a:t>MAJ</a:t>
              </a:r>
            </a:p>
          </p:txBody>
        </p: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C37678C0-44DE-9640-835A-BC13BCE12FA0}"/>
                </a:ext>
              </a:extLst>
            </p:cNvPr>
            <p:cNvCxnSpPr>
              <a:cxnSpLocks/>
            </p:cNvCxnSpPr>
            <p:nvPr/>
          </p:nvCxnSpPr>
          <p:spPr>
            <a:xfrm>
              <a:off x="5766813" y="3939567"/>
              <a:ext cx="24402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2" name="Flowchart: Connector 8">
              <a:extLst>
                <a:ext uri="{FF2B5EF4-FFF2-40B4-BE49-F238E27FC236}">
                  <a16:creationId xmlns:a16="http://schemas.microsoft.com/office/drawing/2014/main" id="{B2CE5831-9011-9C43-8BC0-21FB1DB74E40}"/>
                </a:ext>
              </a:extLst>
            </p:cNvPr>
            <p:cNvSpPr/>
            <p:nvPr/>
          </p:nvSpPr>
          <p:spPr>
            <a:xfrm>
              <a:off x="5732148" y="3900580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252F18E9-C3D1-924E-8F41-BB2F3DD936FF}"/>
                </a:ext>
              </a:extLst>
            </p:cNvPr>
            <p:cNvSpPr/>
            <p:nvPr/>
          </p:nvSpPr>
          <p:spPr>
            <a:xfrm>
              <a:off x="5378016" y="3758674"/>
              <a:ext cx="317716" cy="338554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A</a:t>
              </a:r>
            </a:p>
          </p:txBody>
        </p: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BC1DC6D9-9788-AA4E-90AE-462A4EA12875}"/>
                </a:ext>
              </a:extLst>
            </p:cNvPr>
            <p:cNvCxnSpPr>
              <a:cxnSpLocks/>
            </p:cNvCxnSpPr>
            <p:nvPr/>
          </p:nvCxnSpPr>
          <p:spPr>
            <a:xfrm>
              <a:off x="6827896" y="4938472"/>
              <a:ext cx="9144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5" name="Flowchart: Connector 8">
              <a:extLst>
                <a:ext uri="{FF2B5EF4-FFF2-40B4-BE49-F238E27FC236}">
                  <a16:creationId xmlns:a16="http://schemas.microsoft.com/office/drawing/2014/main" id="{0DB41CED-5737-554F-BA4D-D6CC40FBF84C}"/>
                </a:ext>
              </a:extLst>
            </p:cNvPr>
            <p:cNvSpPr/>
            <p:nvPr/>
          </p:nvSpPr>
          <p:spPr>
            <a:xfrm>
              <a:off x="6778129" y="4896980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6F1413BA-DE05-4347-AB03-E000CE72BF9C}"/>
                </a:ext>
              </a:extLst>
            </p:cNvPr>
            <p:cNvSpPr/>
            <p:nvPr/>
          </p:nvSpPr>
          <p:spPr>
            <a:xfrm>
              <a:off x="6535366" y="4749792"/>
              <a:ext cx="306494" cy="338554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dirty="0">
                  <a:solidFill>
                    <a:prstClr val="black"/>
                  </a:solidFill>
                  <a:latin typeface="Cambria" panose="02040503050406030204" pitchFamily="18" charset="0"/>
                </a:rPr>
                <a:t>0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C028C0AF-A9E9-3344-A78D-1C873F6E1A06}"/>
                </a:ext>
              </a:extLst>
            </p:cNvPr>
            <p:cNvCxnSpPr>
              <a:cxnSpLocks/>
            </p:cNvCxnSpPr>
            <p:nvPr/>
          </p:nvCxnSpPr>
          <p:spPr>
            <a:xfrm>
              <a:off x="7621141" y="4713521"/>
              <a:ext cx="146304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8" name="Flowchart: Connector 8">
              <a:extLst>
                <a:ext uri="{FF2B5EF4-FFF2-40B4-BE49-F238E27FC236}">
                  <a16:creationId xmlns:a16="http://schemas.microsoft.com/office/drawing/2014/main" id="{481C8A15-1E02-B24D-892A-FB5165D3ABFE}"/>
                </a:ext>
              </a:extLst>
            </p:cNvPr>
            <p:cNvSpPr/>
            <p:nvPr/>
          </p:nvSpPr>
          <p:spPr>
            <a:xfrm>
              <a:off x="7584251" y="4682826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7C00FA5A-BC52-C640-8014-03216F2A8D91}"/>
                </a:ext>
              </a:extLst>
            </p:cNvPr>
            <p:cNvSpPr/>
            <p:nvPr/>
          </p:nvSpPr>
          <p:spPr>
            <a:xfrm>
              <a:off x="7367815" y="4519653"/>
              <a:ext cx="306494" cy="33855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dirty="0">
                  <a:solidFill>
                    <a:prstClr val="black"/>
                  </a:solidFill>
                  <a:latin typeface="Cambria" panose="02040503050406030204" pitchFamily="18" charset="0"/>
                </a:rPr>
                <a:t>1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93C4B2D6-A202-1B4E-B650-39B42D07CE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34962" y="4834202"/>
              <a:ext cx="237744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Flowchart: Connector 8">
              <a:extLst>
                <a:ext uri="{FF2B5EF4-FFF2-40B4-BE49-F238E27FC236}">
                  <a16:creationId xmlns:a16="http://schemas.microsoft.com/office/drawing/2014/main" id="{2A645B75-BF0D-FA4A-A919-A6EF027F0E45}"/>
                </a:ext>
              </a:extLst>
            </p:cNvPr>
            <p:cNvSpPr/>
            <p:nvPr/>
          </p:nvSpPr>
          <p:spPr>
            <a:xfrm>
              <a:off x="5821275" y="4802664"/>
              <a:ext cx="58002" cy="70270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A8617736-5052-F545-AE18-1E3C6E013F42}"/>
                </a:ext>
              </a:extLst>
            </p:cNvPr>
            <p:cNvSpPr/>
            <p:nvPr/>
          </p:nvSpPr>
          <p:spPr>
            <a:xfrm>
              <a:off x="5591753" y="4658959"/>
              <a:ext cx="306494" cy="338554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dirty="0">
                  <a:solidFill>
                    <a:prstClr val="black"/>
                  </a:solidFill>
                  <a:latin typeface="Cambria" panose="02040503050406030204" pitchFamily="18" charset="0"/>
                </a:rPr>
                <a:t>1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070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9" grpId="1" animBg="1"/>
      <p:bldP spid="4" grpId="0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15069BC-5B11-7743-B528-35178FAE71ED}"/>
              </a:ext>
            </a:extLst>
          </p:cNvPr>
          <p:cNvGrpSpPr/>
          <p:nvPr/>
        </p:nvGrpSpPr>
        <p:grpSpPr>
          <a:xfrm>
            <a:off x="7116062" y="3738583"/>
            <a:ext cx="2105825" cy="2379840"/>
            <a:chOff x="7116062" y="3738583"/>
            <a:chExt cx="2105825" cy="2379840"/>
          </a:xfrm>
        </p:grpSpPr>
        <p:sp>
          <p:nvSpPr>
            <p:cNvPr id="480" name="Rectangle 479">
              <a:extLst>
                <a:ext uri="{FF2B5EF4-FFF2-40B4-BE49-F238E27FC236}">
                  <a16:creationId xmlns:a16="http://schemas.microsoft.com/office/drawing/2014/main" id="{9AFA37DF-98AF-2A42-A277-2415E78A0DFE}"/>
                </a:ext>
              </a:extLst>
            </p:cNvPr>
            <p:cNvSpPr/>
            <p:nvPr/>
          </p:nvSpPr>
          <p:spPr>
            <a:xfrm>
              <a:off x="7279373" y="4036626"/>
              <a:ext cx="1779205" cy="20817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2" name="Rectangle 511">
              <a:extLst>
                <a:ext uri="{FF2B5EF4-FFF2-40B4-BE49-F238E27FC236}">
                  <a16:creationId xmlns:a16="http://schemas.microsoft.com/office/drawing/2014/main" id="{700FA02F-65ED-7C4E-A239-5A4A264BDB14}"/>
                </a:ext>
              </a:extLst>
            </p:cNvPr>
            <p:cNvSpPr/>
            <p:nvPr/>
          </p:nvSpPr>
          <p:spPr>
            <a:xfrm>
              <a:off x="7116062" y="3738583"/>
              <a:ext cx="210582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 Output</a:t>
              </a:r>
            </a:p>
          </p:txBody>
        </p:sp>
        <p:sp>
          <p:nvSpPr>
            <p:cNvPr id="527" name="Rectangle 526">
              <a:extLst>
                <a:ext uri="{FF2B5EF4-FFF2-40B4-BE49-F238E27FC236}">
                  <a16:creationId xmlns:a16="http://schemas.microsoft.com/office/drawing/2014/main" id="{9784C941-66A3-5040-BA46-DAC418472FA1}"/>
                </a:ext>
              </a:extLst>
            </p:cNvPr>
            <p:cNvSpPr/>
            <p:nvPr/>
          </p:nvSpPr>
          <p:spPr>
            <a:xfrm>
              <a:off x="7365094" y="4022208"/>
              <a:ext cx="1704313" cy="5841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 result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 memory</a:t>
              </a:r>
            </a:p>
          </p:txBody>
        </p:sp>
      </p:grpSp>
      <p:sp>
        <p:nvSpPr>
          <p:cNvPr id="157" name="Rounded Rectangle 156">
            <a:extLst>
              <a:ext uri="{FF2B5EF4-FFF2-40B4-BE49-F238E27FC236}">
                <a16:creationId xmlns:a16="http://schemas.microsoft.com/office/drawing/2014/main" id="{2989069A-F661-FE42-B264-D815DC8F0544}"/>
              </a:ext>
            </a:extLst>
          </p:cNvPr>
          <p:cNvSpPr/>
          <p:nvPr/>
        </p:nvSpPr>
        <p:spPr>
          <a:xfrm>
            <a:off x="4453732" y="871442"/>
            <a:ext cx="1754690" cy="2496991"/>
          </a:xfrm>
          <a:prstGeom prst="roundRect">
            <a:avLst/>
          </a:prstGeom>
          <a:solidFill>
            <a:srgbClr val="F9F2EF"/>
          </a:solidFill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grpSp>
        <p:nvGrpSpPr>
          <p:cNvPr id="539" name="Group 538">
            <a:extLst>
              <a:ext uri="{FF2B5EF4-FFF2-40B4-BE49-F238E27FC236}">
                <a16:creationId xmlns:a16="http://schemas.microsoft.com/office/drawing/2014/main" id="{69A25650-7088-E942-BE76-58AD68057FC5}"/>
              </a:ext>
            </a:extLst>
          </p:cNvPr>
          <p:cNvGrpSpPr/>
          <p:nvPr/>
        </p:nvGrpSpPr>
        <p:grpSpPr>
          <a:xfrm>
            <a:off x="2784191" y="3749514"/>
            <a:ext cx="4109777" cy="2461604"/>
            <a:chOff x="2784191" y="4268508"/>
            <a:chExt cx="4109777" cy="2461604"/>
          </a:xfrm>
        </p:grpSpPr>
        <p:sp>
          <p:nvSpPr>
            <p:cNvPr id="485" name="Rectangle 484">
              <a:extLst>
                <a:ext uri="{FF2B5EF4-FFF2-40B4-BE49-F238E27FC236}">
                  <a16:creationId xmlns:a16="http://schemas.microsoft.com/office/drawing/2014/main" id="{B6F33155-1D4A-2D44-8995-E31DEBF89CA4}"/>
                </a:ext>
              </a:extLst>
            </p:cNvPr>
            <p:cNvSpPr/>
            <p:nvPr/>
          </p:nvSpPr>
          <p:spPr>
            <a:xfrm>
              <a:off x="3159645" y="4569003"/>
              <a:ext cx="3707606" cy="1836613"/>
            </a:xfrm>
            <a:prstGeom prst="rect">
              <a:avLst/>
            </a:prstGeom>
            <a:solidFill>
              <a:srgbClr val="D4DAD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/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Step 3: 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Execution according to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μ</m:t>
                      </m:r>
                    </m:oMath>
                  </a14:m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  <a:blipFill>
                  <a:blip r:embed="rId3"/>
                  <a:stretch>
                    <a:fillRect t="-22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09" name="Rectangle 508">
              <a:extLst>
                <a:ext uri="{FF2B5EF4-FFF2-40B4-BE49-F238E27FC236}">
                  <a16:creationId xmlns:a16="http://schemas.microsoft.com/office/drawing/2014/main" id="{11EEB551-2120-B245-8E0A-A96351D3B463}"/>
                </a:ext>
              </a:extLst>
            </p:cNvPr>
            <p:cNvSpPr/>
            <p:nvPr/>
          </p:nvSpPr>
          <p:spPr>
            <a:xfrm>
              <a:off x="4078736" y="6391878"/>
              <a:ext cx="1795300" cy="3382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Memory Controller</a:t>
              </a:r>
            </a:p>
          </p:txBody>
        </p:sp>
        <p:sp>
          <p:nvSpPr>
            <p:cNvPr id="530" name="Right Arrow 529">
              <a:extLst>
                <a:ext uri="{FF2B5EF4-FFF2-40B4-BE49-F238E27FC236}">
                  <a16:creationId xmlns:a16="http://schemas.microsoft.com/office/drawing/2014/main" id="{7C5845D4-4CA6-3E42-B6D7-0362C943D4DB}"/>
                </a:ext>
              </a:extLst>
            </p:cNvPr>
            <p:cNvSpPr/>
            <p:nvPr/>
          </p:nvSpPr>
          <p:spPr>
            <a:xfrm>
              <a:off x="2784191" y="5423150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pSp>
        <p:nvGrpSpPr>
          <p:cNvPr id="538" name="Group 537">
            <a:extLst>
              <a:ext uri="{FF2B5EF4-FFF2-40B4-BE49-F238E27FC236}">
                <a16:creationId xmlns:a16="http://schemas.microsoft.com/office/drawing/2014/main" id="{08AF0EC2-609C-F644-8103-F442ADEE8FB0}"/>
              </a:ext>
            </a:extLst>
          </p:cNvPr>
          <p:cNvGrpSpPr/>
          <p:nvPr/>
        </p:nvGrpSpPr>
        <p:grpSpPr>
          <a:xfrm>
            <a:off x="66283" y="3742548"/>
            <a:ext cx="2652598" cy="2143375"/>
            <a:chOff x="66283" y="4261542"/>
            <a:chExt cx="2652598" cy="2143375"/>
          </a:xfrm>
        </p:grpSpPr>
        <p:sp>
          <p:nvSpPr>
            <p:cNvPr id="482" name="Rectangle 481">
              <a:extLst>
                <a:ext uri="{FF2B5EF4-FFF2-40B4-BE49-F238E27FC236}">
                  <a16:creationId xmlns:a16="http://schemas.microsoft.com/office/drawing/2014/main" id="{7ECC5597-7531-DD4A-A762-4F493DD7DC72}"/>
                </a:ext>
              </a:extLst>
            </p:cNvPr>
            <p:cNvSpPr/>
            <p:nvPr/>
          </p:nvSpPr>
          <p:spPr>
            <a:xfrm>
              <a:off x="66283" y="4555620"/>
              <a:ext cx="2652598" cy="18492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3" name="Rounded Rectangle 482">
              <a:extLst>
                <a:ext uri="{FF2B5EF4-FFF2-40B4-BE49-F238E27FC236}">
                  <a16:creationId xmlns:a16="http://schemas.microsoft.com/office/drawing/2014/main" id="{98B3D348-B9C5-7E40-8AF0-F8D66D07DD9B}"/>
                </a:ext>
              </a:extLst>
            </p:cNvPr>
            <p:cNvSpPr/>
            <p:nvPr/>
          </p:nvSpPr>
          <p:spPr>
            <a:xfrm>
              <a:off x="174824" y="4882613"/>
              <a:ext cx="2446884" cy="142218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4" name="Rectangle 483">
              <a:extLst>
                <a:ext uri="{FF2B5EF4-FFF2-40B4-BE49-F238E27FC236}">
                  <a16:creationId xmlns:a16="http://schemas.microsoft.com/office/drawing/2014/main" id="{26B285CE-11E6-1743-8406-B4E5D173D7B4}"/>
                </a:ext>
              </a:extLst>
            </p:cNvPr>
            <p:cNvSpPr/>
            <p:nvPr/>
          </p:nvSpPr>
          <p:spPr>
            <a:xfrm>
              <a:off x="777522" y="4261542"/>
              <a:ext cx="106952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487" name="Rectangle 486">
              <a:extLst>
                <a:ext uri="{FF2B5EF4-FFF2-40B4-BE49-F238E27FC236}">
                  <a16:creationId xmlns:a16="http://schemas.microsoft.com/office/drawing/2014/main" id="{1BCC0FA6-6593-B848-B7BB-4CB32A174C35}"/>
                </a:ext>
              </a:extLst>
            </p:cNvPr>
            <p:cNvSpPr/>
            <p:nvPr/>
          </p:nvSpPr>
          <p:spPr>
            <a:xfrm>
              <a:off x="291206" y="5444803"/>
              <a:ext cx="2036555" cy="327477"/>
            </a:xfrm>
            <a:prstGeom prst="rect">
              <a:avLst/>
            </a:prstGeom>
            <a:solidFill>
              <a:srgbClr val="FFBFC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6DEB2F96-2CE8-2048-A0CE-39C107EEA67F}"/>
                </a:ext>
              </a:extLst>
            </p:cNvPr>
            <p:cNvSpPr/>
            <p:nvPr/>
          </p:nvSpPr>
          <p:spPr>
            <a:xfrm>
              <a:off x="117482" y="4563039"/>
              <a:ext cx="24780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SIMDRAM-enabled application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EB68DD-EA82-D94D-9067-B51AF57C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</a:rPr>
              <a:t>SIMDRAM Framework: Step 2 </a:t>
            </a:r>
          </a:p>
        </p:txBody>
      </p:sp>
      <p:graphicFrame>
        <p:nvGraphicFramePr>
          <p:cNvPr id="311" name="Table 310">
            <a:extLst>
              <a:ext uri="{FF2B5EF4-FFF2-40B4-BE49-F238E27FC236}">
                <a16:creationId xmlns:a16="http://schemas.microsoft.com/office/drawing/2014/main" id="{50A10DFB-237C-1B45-AB7A-463F2C2CCC5B}"/>
              </a:ext>
            </a:extLst>
          </p:cNvPr>
          <p:cNvGraphicFramePr>
            <a:graphicFrameLocks noGrp="1"/>
          </p:cNvGraphicFramePr>
          <p:nvPr/>
        </p:nvGraphicFramePr>
        <p:xfrm>
          <a:off x="4600883" y="1699346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sp>
        <p:nvSpPr>
          <p:cNvPr id="312" name="Rectangle 311">
            <a:extLst>
              <a:ext uri="{FF2B5EF4-FFF2-40B4-BE49-F238E27FC236}">
                <a16:creationId xmlns:a16="http://schemas.microsoft.com/office/drawing/2014/main" id="{D7280049-9ED3-3947-9F28-E8F495F29C7B}"/>
              </a:ext>
            </a:extLst>
          </p:cNvPr>
          <p:cNvSpPr/>
          <p:nvPr/>
        </p:nvSpPr>
        <p:spPr>
          <a:xfrm>
            <a:off x="6271191" y="1235618"/>
            <a:ext cx="2800096" cy="224445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16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989EFE27-25B1-1F44-B095-4CC257B80B80}"/>
              </a:ext>
            </a:extLst>
          </p:cNvPr>
          <p:cNvCxnSpPr>
            <a:cxnSpLocks/>
          </p:cNvCxnSpPr>
          <p:nvPr/>
        </p:nvCxnSpPr>
        <p:spPr>
          <a:xfrm>
            <a:off x="6114414" y="1827291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Rectangle 345">
            <a:extLst>
              <a:ext uri="{FF2B5EF4-FFF2-40B4-BE49-F238E27FC236}">
                <a16:creationId xmlns:a16="http://schemas.microsoft.com/office/drawing/2014/main" id="{1DC1A0F9-70D7-B448-BC54-7750CE6339AE}"/>
              </a:ext>
            </a:extLst>
          </p:cNvPr>
          <p:cNvSpPr/>
          <p:nvPr/>
        </p:nvSpPr>
        <p:spPr>
          <a:xfrm>
            <a:off x="6854162" y="912400"/>
            <a:ext cx="21058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SIMDRAM Output</a:t>
            </a:r>
          </a:p>
        </p:txBody>
      </p: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8A315B32-246B-344C-B00D-2D50360431A0}"/>
              </a:ext>
            </a:extLst>
          </p:cNvPr>
          <p:cNvGrpSpPr/>
          <p:nvPr/>
        </p:nvGrpSpPr>
        <p:grpSpPr>
          <a:xfrm>
            <a:off x="96203" y="908217"/>
            <a:ext cx="2108505" cy="2106083"/>
            <a:chOff x="185117" y="1916050"/>
            <a:chExt cx="2355144" cy="2549656"/>
          </a:xfrm>
        </p:grpSpPr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926A9443-4A7F-B340-B495-8DEC465CEB8F}"/>
                </a:ext>
              </a:extLst>
            </p:cNvPr>
            <p:cNvSpPr/>
            <p:nvPr/>
          </p:nvSpPr>
          <p:spPr>
            <a:xfrm>
              <a:off x="682041" y="1916050"/>
              <a:ext cx="119936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5DC29713-5DE8-524E-A574-56227018A709}"/>
                </a:ext>
              </a:extLst>
            </p:cNvPr>
            <p:cNvSpPr/>
            <p:nvPr/>
          </p:nvSpPr>
          <p:spPr>
            <a:xfrm>
              <a:off x="185117" y="2303641"/>
              <a:ext cx="2355144" cy="21383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409" name="Group 408">
              <a:extLst>
                <a:ext uri="{FF2B5EF4-FFF2-40B4-BE49-F238E27FC236}">
                  <a16:creationId xmlns:a16="http://schemas.microsoft.com/office/drawing/2014/main" id="{4BBB42AF-207D-8C44-9BEB-FC30D95D6D4B}"/>
                </a:ext>
              </a:extLst>
            </p:cNvPr>
            <p:cNvGrpSpPr/>
            <p:nvPr/>
          </p:nvGrpSpPr>
          <p:grpSpPr>
            <a:xfrm>
              <a:off x="290791" y="2622675"/>
              <a:ext cx="2112038" cy="1843031"/>
              <a:chOff x="290791" y="2622675"/>
              <a:chExt cx="2112038" cy="1843031"/>
            </a:xfrm>
          </p:grpSpPr>
          <p:sp>
            <p:nvSpPr>
              <p:cNvPr id="350" name="Rounded Rectangle 349">
                <a:extLst>
                  <a:ext uri="{FF2B5EF4-FFF2-40B4-BE49-F238E27FC236}">
                    <a16:creationId xmlns:a16="http://schemas.microsoft.com/office/drawing/2014/main" id="{6D3A1CD3-1656-4A4D-A9A0-DBA1702BECAE}"/>
                  </a:ext>
                </a:extLst>
              </p:cNvPr>
              <p:cNvSpPr/>
              <p:nvPr/>
            </p:nvSpPr>
            <p:spPr>
              <a:xfrm>
                <a:off x="290791" y="2622675"/>
                <a:ext cx="2112038" cy="1468592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351" name="Group 350">
                <a:extLst>
                  <a:ext uri="{FF2B5EF4-FFF2-40B4-BE49-F238E27FC236}">
                    <a16:creationId xmlns:a16="http://schemas.microsoft.com/office/drawing/2014/main" id="{5CC6CC20-848A-8E46-936F-05C4F53EC60E}"/>
                  </a:ext>
                </a:extLst>
              </p:cNvPr>
              <p:cNvGrpSpPr/>
              <p:nvPr/>
            </p:nvGrpSpPr>
            <p:grpSpPr>
              <a:xfrm>
                <a:off x="377937" y="2784891"/>
                <a:ext cx="1970675" cy="1263750"/>
                <a:chOff x="867018" y="2489687"/>
                <a:chExt cx="2314002" cy="1360547"/>
              </a:xfrm>
            </p:grpSpPr>
            <p:grpSp>
              <p:nvGrpSpPr>
                <p:cNvPr id="353" name="Group 352">
                  <a:extLst>
                    <a:ext uri="{FF2B5EF4-FFF2-40B4-BE49-F238E27FC236}">
                      <a16:creationId xmlns:a16="http://schemas.microsoft.com/office/drawing/2014/main" id="{D3E7F195-04A5-4B4D-B2B8-43EF22AD9995}"/>
                    </a:ext>
                  </a:extLst>
                </p:cNvPr>
                <p:cNvGrpSpPr/>
                <p:nvPr/>
              </p:nvGrpSpPr>
              <p:grpSpPr>
                <a:xfrm>
                  <a:off x="1143322" y="2489687"/>
                  <a:ext cx="1235746" cy="391038"/>
                  <a:chOff x="2411760" y="3068960"/>
                  <a:chExt cx="6065150" cy="1584176"/>
                </a:xfrm>
                <a:solidFill>
                  <a:schemeClr val="tx1"/>
                </a:solidFill>
              </p:grpSpPr>
              <p:sp>
                <p:nvSpPr>
                  <p:cNvPr id="373" name="Flowchart: Delay 3">
                    <a:extLst>
                      <a:ext uri="{FF2B5EF4-FFF2-40B4-BE49-F238E27FC236}">
                        <a16:creationId xmlns:a16="http://schemas.microsoft.com/office/drawing/2014/main" id="{26B61A90-35A5-B849-8852-2CD7EC13F006}"/>
                      </a:ext>
                    </a:extLst>
                  </p:cNvPr>
                  <p:cNvSpPr/>
                  <p:nvPr/>
                </p:nvSpPr>
                <p:spPr>
                  <a:xfrm>
                    <a:off x="3707904" y="3068960"/>
                    <a:ext cx="1728192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4" name="Straight Connector 373">
                    <a:extLst>
                      <a:ext uri="{FF2B5EF4-FFF2-40B4-BE49-F238E27FC236}">
                        <a16:creationId xmlns:a16="http://schemas.microsoft.com/office/drawing/2014/main" id="{9628BD32-F67E-7841-9609-8E2EAF01F2C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5" name="Straight Connector 374">
                    <a:extLst>
                      <a:ext uri="{FF2B5EF4-FFF2-40B4-BE49-F238E27FC236}">
                        <a16:creationId xmlns:a16="http://schemas.microsoft.com/office/drawing/2014/main" id="{BE6B1FC3-6068-1C4B-BCD7-1ADA7298461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4437112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6" name="Straight Connector 375">
                    <a:extLst>
                      <a:ext uri="{FF2B5EF4-FFF2-40B4-BE49-F238E27FC236}">
                        <a16:creationId xmlns:a16="http://schemas.microsoft.com/office/drawing/2014/main" id="{96839A2E-1158-9F4C-AE2B-5D4AF75500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436099" y="3838796"/>
                    <a:ext cx="3040811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sp>
                <p:nvSpPr>
                  <p:cNvPr id="377" name="Flowchart: Connector 8">
                    <a:extLst>
                      <a:ext uri="{FF2B5EF4-FFF2-40B4-BE49-F238E27FC236}">
                        <a16:creationId xmlns:a16="http://schemas.microsoft.com/office/drawing/2014/main" id="{60460D75-4240-344D-B9E2-7077639318F1}"/>
                      </a:ext>
                    </a:extLst>
                  </p:cNvPr>
                  <p:cNvSpPr/>
                  <p:nvPr/>
                </p:nvSpPr>
                <p:spPr>
                  <a:xfrm>
                    <a:off x="2411760" y="3176972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8" name="Flowchart: Connector 9">
                    <a:extLst>
                      <a:ext uri="{FF2B5EF4-FFF2-40B4-BE49-F238E27FC236}">
                        <a16:creationId xmlns:a16="http://schemas.microsoft.com/office/drawing/2014/main" id="{6C096043-331C-E44A-8DFE-DBD98FCF6BAF}"/>
                      </a:ext>
                    </a:extLst>
                  </p:cNvPr>
                  <p:cNvSpPr/>
                  <p:nvPr/>
                </p:nvSpPr>
                <p:spPr>
                  <a:xfrm>
                    <a:off x="2435000" y="4329100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54" name="Group 353">
                  <a:extLst>
                    <a:ext uri="{FF2B5EF4-FFF2-40B4-BE49-F238E27FC236}">
                      <a16:creationId xmlns:a16="http://schemas.microsoft.com/office/drawing/2014/main" id="{A4AA7C71-A6FF-2A47-B81E-D0A8BBD9DB39}"/>
                    </a:ext>
                  </a:extLst>
                </p:cNvPr>
                <p:cNvGrpSpPr/>
                <p:nvPr/>
              </p:nvGrpSpPr>
              <p:grpSpPr>
                <a:xfrm>
                  <a:off x="1170063" y="3244568"/>
                  <a:ext cx="1457426" cy="391038"/>
                  <a:chOff x="-636961" y="3068958"/>
                  <a:chExt cx="7153177" cy="1584176"/>
                </a:xfrm>
                <a:solidFill>
                  <a:schemeClr val="tx1"/>
                </a:solidFill>
              </p:grpSpPr>
              <p:sp>
                <p:nvSpPr>
                  <p:cNvPr id="370" name="Flowchart: Delay 3">
                    <a:extLst>
                      <a:ext uri="{FF2B5EF4-FFF2-40B4-BE49-F238E27FC236}">
                        <a16:creationId xmlns:a16="http://schemas.microsoft.com/office/drawing/2014/main" id="{30504E93-59F7-684B-A507-813F29BF6977}"/>
                      </a:ext>
                    </a:extLst>
                  </p:cNvPr>
                  <p:cNvSpPr/>
                  <p:nvPr/>
                </p:nvSpPr>
                <p:spPr>
                  <a:xfrm>
                    <a:off x="3707903" y="3068958"/>
                    <a:ext cx="1728193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1" name="Straight Connector 370">
                    <a:extLst>
                      <a:ext uri="{FF2B5EF4-FFF2-40B4-BE49-F238E27FC236}">
                        <a16:creationId xmlns:a16="http://schemas.microsoft.com/office/drawing/2014/main" id="{4FF3FDE9-AABF-EC44-B7B5-E4AFB0F3C88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-636961" y="4437111"/>
                    <a:ext cx="4344865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2" name="Straight Connector 371">
                    <a:extLst>
                      <a:ext uri="{FF2B5EF4-FFF2-40B4-BE49-F238E27FC236}">
                        <a16:creationId xmlns:a16="http://schemas.microsoft.com/office/drawing/2014/main" id="{48D9C89C-98F2-464D-A5AF-B7A2A5D7A12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355" name="Group 354">
                  <a:extLst>
                    <a:ext uri="{FF2B5EF4-FFF2-40B4-BE49-F238E27FC236}">
                      <a16:creationId xmlns:a16="http://schemas.microsoft.com/office/drawing/2014/main" id="{7454E905-B01C-064A-AF64-5A8F34B38732}"/>
                    </a:ext>
                  </a:extLst>
                </p:cNvPr>
                <p:cNvGrpSpPr/>
                <p:nvPr/>
              </p:nvGrpSpPr>
              <p:grpSpPr>
                <a:xfrm>
                  <a:off x="1253356" y="3106816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6" name="Straight Connector 365">
                    <a:extLst>
                      <a:ext uri="{FF2B5EF4-FFF2-40B4-BE49-F238E27FC236}">
                        <a16:creationId xmlns:a16="http://schemas.microsoft.com/office/drawing/2014/main" id="{F5F217FA-089B-AC49-9004-4DFD2A03B6D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7" name="Straight Connector 366">
                    <a:extLst>
                      <a:ext uri="{FF2B5EF4-FFF2-40B4-BE49-F238E27FC236}">
                        <a16:creationId xmlns:a16="http://schemas.microsoft.com/office/drawing/2014/main" id="{AA4E303F-3306-7545-93AB-B999238ABC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059829" y="4437113"/>
                    <a:ext cx="648074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8" name="Straight Connector 367">
                    <a:extLst>
                      <a:ext uri="{FF2B5EF4-FFF2-40B4-BE49-F238E27FC236}">
                        <a16:creationId xmlns:a16="http://schemas.microsoft.com/office/drawing/2014/main" id="{E9205109-4956-B64B-84C3-F775CF6E84F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9" name="Flowchart: Stored Data 4">
                    <a:extLst>
                      <a:ext uri="{FF2B5EF4-FFF2-40B4-BE49-F238E27FC236}">
                        <a16:creationId xmlns:a16="http://schemas.microsoft.com/office/drawing/2014/main" id="{CC6CED34-8F4A-5A42-A308-A36DA034132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56" name="Straight Connector 355">
                  <a:extLst>
                    <a:ext uri="{FF2B5EF4-FFF2-40B4-BE49-F238E27FC236}">
                      <a16:creationId xmlns:a16="http://schemas.microsoft.com/office/drawing/2014/main" id="{F3100D61-190D-3A45-8CDA-FF7262E0AC57}"/>
                    </a:ext>
                  </a:extLst>
                </p:cNvPr>
                <p:cNvCxnSpPr/>
                <p:nvPr/>
              </p:nvCxnSpPr>
              <p:spPr>
                <a:xfrm>
                  <a:off x="1266365" y="2536344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Straight Connector 356">
                  <a:extLst>
                    <a:ext uri="{FF2B5EF4-FFF2-40B4-BE49-F238E27FC236}">
                      <a16:creationId xmlns:a16="http://schemas.microsoft.com/office/drawing/2014/main" id="{E0D6ABBF-36FD-F74C-ADAC-B1ADDDDEBC6B}"/>
                    </a:ext>
                  </a:extLst>
                </p:cNvPr>
                <p:cNvCxnSpPr/>
                <p:nvPr/>
              </p:nvCxnSpPr>
              <p:spPr>
                <a:xfrm>
                  <a:off x="1341383" y="2818929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8" name="Flowchart: Connector 9">
                  <a:extLst>
                    <a:ext uri="{FF2B5EF4-FFF2-40B4-BE49-F238E27FC236}">
                      <a16:creationId xmlns:a16="http://schemas.microsoft.com/office/drawing/2014/main" id="{EFD37F48-0A01-FC4C-9164-E0C476E8E86C}"/>
                    </a:ext>
                  </a:extLst>
                </p:cNvPr>
                <p:cNvSpPr/>
                <p:nvPr/>
              </p:nvSpPr>
              <p:spPr>
                <a:xfrm>
                  <a:off x="1148056" y="3555622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9" name="Rectangle 358">
                  <a:extLst>
                    <a:ext uri="{FF2B5EF4-FFF2-40B4-BE49-F238E27FC236}">
                      <a16:creationId xmlns:a16="http://schemas.microsoft.com/office/drawing/2014/main" id="{2D59317E-919D-D54C-8BEA-6FC827BDD41A}"/>
                    </a:ext>
                  </a:extLst>
                </p:cNvPr>
                <p:cNvSpPr/>
                <p:nvPr/>
              </p:nvSpPr>
              <p:spPr>
                <a:xfrm>
                  <a:off x="867018" y="3462467"/>
                  <a:ext cx="242288" cy="387767"/>
                </a:xfrm>
                <a:prstGeom prst="rect">
                  <a:avLst/>
                </a:prstGeom>
                <a:ln w="127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0" name="Group 359">
                  <a:extLst>
                    <a:ext uri="{FF2B5EF4-FFF2-40B4-BE49-F238E27FC236}">
                      <a16:creationId xmlns:a16="http://schemas.microsoft.com/office/drawing/2014/main" id="{2344E00C-07C5-2848-8171-BE21DAFBD530}"/>
                    </a:ext>
                  </a:extLst>
                </p:cNvPr>
                <p:cNvGrpSpPr/>
                <p:nvPr/>
              </p:nvGrpSpPr>
              <p:grpSpPr>
                <a:xfrm>
                  <a:off x="2364779" y="3102978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3" name="Straight Connector 362">
                    <a:extLst>
                      <a:ext uri="{FF2B5EF4-FFF2-40B4-BE49-F238E27FC236}">
                        <a16:creationId xmlns:a16="http://schemas.microsoft.com/office/drawing/2014/main" id="{65C91438-F58E-724F-8870-724BC34DB66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4" name="Straight Connector 363">
                    <a:extLst>
                      <a:ext uri="{FF2B5EF4-FFF2-40B4-BE49-F238E27FC236}">
                        <a16:creationId xmlns:a16="http://schemas.microsoft.com/office/drawing/2014/main" id="{C8F7712D-BC82-E847-96B0-2DBD452D286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5" name="Flowchart: Stored Data 4">
                    <a:extLst>
                      <a:ext uri="{FF2B5EF4-FFF2-40B4-BE49-F238E27FC236}">
                        <a16:creationId xmlns:a16="http://schemas.microsoft.com/office/drawing/2014/main" id="{EE06E169-9E9E-B741-939C-F0AFDB6AE52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61" name="Straight Connector 360">
                  <a:extLst>
                    <a:ext uri="{FF2B5EF4-FFF2-40B4-BE49-F238E27FC236}">
                      <a16:creationId xmlns:a16="http://schemas.microsoft.com/office/drawing/2014/main" id="{A55E3C17-B8F6-2E47-BEB5-1EB898F935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371923" y="2683463"/>
                  <a:ext cx="0" cy="47553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2" name="Flowchart: Connector 11">
                  <a:extLst>
                    <a:ext uri="{FF2B5EF4-FFF2-40B4-BE49-F238E27FC236}">
                      <a16:creationId xmlns:a16="http://schemas.microsoft.com/office/drawing/2014/main" id="{1F485AEE-B408-DC4D-8F1C-F6AB053C3062}"/>
                    </a:ext>
                  </a:extLst>
                </p:cNvPr>
                <p:cNvSpPr/>
                <p:nvPr/>
              </p:nvSpPr>
              <p:spPr>
                <a:xfrm>
                  <a:off x="3137006" y="3261899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52" name="Rectangle 351">
                <a:extLst>
                  <a:ext uri="{FF2B5EF4-FFF2-40B4-BE49-F238E27FC236}">
                    <a16:creationId xmlns:a16="http://schemas.microsoft.com/office/drawing/2014/main" id="{07DC30E6-1B5F-0F4F-8959-97CE64645BA2}"/>
                  </a:ext>
                </a:extLst>
              </p:cNvPr>
              <p:cNvSpPr/>
              <p:nvPr/>
            </p:nvSpPr>
            <p:spPr>
              <a:xfrm>
                <a:off x="361555" y="4093106"/>
                <a:ext cx="1905463" cy="372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AND/OR/NOT logic</a:t>
                </a:r>
              </a:p>
            </p:txBody>
          </p:sp>
        </p:grpSp>
        <p:sp>
          <p:nvSpPr>
            <p:cNvPr id="400" name="Rectangle 399">
              <a:extLst>
                <a:ext uri="{FF2B5EF4-FFF2-40B4-BE49-F238E27FC236}">
                  <a16:creationId xmlns:a16="http://schemas.microsoft.com/office/drawing/2014/main" id="{E336A133-A62A-9446-B18C-C1137BE6BB28}"/>
                </a:ext>
              </a:extLst>
            </p:cNvPr>
            <p:cNvSpPr/>
            <p:nvPr/>
          </p:nvSpPr>
          <p:spPr>
            <a:xfrm>
              <a:off x="407761" y="2294229"/>
              <a:ext cx="180209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Desired operation</a:t>
              </a:r>
            </a:p>
          </p:txBody>
        </p:sp>
      </p:grpSp>
      <p:sp>
        <p:nvSpPr>
          <p:cNvPr id="402" name="Rectangle 401">
            <a:extLst>
              <a:ext uri="{FF2B5EF4-FFF2-40B4-BE49-F238E27FC236}">
                <a16:creationId xmlns:a16="http://schemas.microsoft.com/office/drawing/2014/main" id="{A4C2B0B1-F109-BF40-86A2-AF13430F2E5D}"/>
              </a:ext>
            </a:extLst>
          </p:cNvPr>
          <p:cNvSpPr/>
          <p:nvPr/>
        </p:nvSpPr>
        <p:spPr>
          <a:xfrm>
            <a:off x="6886746" y="2166938"/>
            <a:ext cx="1423788" cy="338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9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Main memory</a:t>
            </a:r>
          </a:p>
        </p:txBody>
      </p:sp>
      <p:grpSp>
        <p:nvGrpSpPr>
          <p:cNvPr id="537" name="Group 536">
            <a:extLst>
              <a:ext uri="{FF2B5EF4-FFF2-40B4-BE49-F238E27FC236}">
                <a16:creationId xmlns:a16="http://schemas.microsoft.com/office/drawing/2014/main" id="{683F3061-9834-6644-B7F1-5ED1C37BD9E5}"/>
              </a:ext>
            </a:extLst>
          </p:cNvPr>
          <p:cNvGrpSpPr/>
          <p:nvPr/>
        </p:nvGrpSpPr>
        <p:grpSpPr>
          <a:xfrm>
            <a:off x="6324048" y="2565491"/>
            <a:ext cx="2666557" cy="944792"/>
            <a:chOff x="6324048" y="3191579"/>
            <a:chExt cx="2666557" cy="944792"/>
          </a:xfrm>
        </p:grpSpPr>
        <p:grpSp>
          <p:nvGrpSpPr>
            <p:cNvPr id="410" name="Group 409">
              <a:extLst>
                <a:ext uri="{FF2B5EF4-FFF2-40B4-BE49-F238E27FC236}">
                  <a16:creationId xmlns:a16="http://schemas.microsoft.com/office/drawing/2014/main" id="{94490D99-D821-E243-93B4-A3FF1AF53E3B}"/>
                </a:ext>
              </a:extLst>
            </p:cNvPr>
            <p:cNvGrpSpPr/>
            <p:nvPr/>
          </p:nvGrpSpPr>
          <p:grpSpPr>
            <a:xfrm>
              <a:off x="7658494" y="3191579"/>
              <a:ext cx="1332111" cy="757166"/>
              <a:chOff x="8712770" y="3601416"/>
              <a:chExt cx="1332111" cy="757166"/>
            </a:xfrm>
          </p:grpSpPr>
          <p:grpSp>
            <p:nvGrpSpPr>
              <p:cNvPr id="327" name="Group 326">
                <a:extLst>
                  <a:ext uri="{FF2B5EF4-FFF2-40B4-BE49-F238E27FC236}">
                    <a16:creationId xmlns:a16="http://schemas.microsoft.com/office/drawing/2014/main" id="{FE0C7429-FA54-754D-8C1D-5BF9B31B050D}"/>
                  </a:ext>
                </a:extLst>
              </p:cNvPr>
              <p:cNvGrpSpPr/>
              <p:nvPr/>
            </p:nvGrpSpPr>
            <p:grpSpPr>
              <a:xfrm>
                <a:off x="9235986" y="3601416"/>
                <a:ext cx="808895" cy="757166"/>
                <a:chOff x="4180572" y="1209835"/>
                <a:chExt cx="420003" cy="393144"/>
              </a:xfrm>
            </p:grpSpPr>
            <p:cxnSp>
              <p:nvCxnSpPr>
                <p:cNvPr id="332" name="Straight Connector 331">
                  <a:extLst>
                    <a:ext uri="{FF2B5EF4-FFF2-40B4-BE49-F238E27FC236}">
                      <a16:creationId xmlns:a16="http://schemas.microsoft.com/office/drawing/2014/main" id="{34F1355F-1BFB-C047-BC57-D543E8F103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17898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>
                  <a:extLst>
                    <a:ext uri="{FF2B5EF4-FFF2-40B4-BE49-F238E27FC236}">
                      <a16:creationId xmlns:a16="http://schemas.microsoft.com/office/drawing/2014/main" id="{C1CFE73E-19C4-B643-A9BD-39BE8B85C4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57152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>
                  <a:extLst>
                    <a:ext uri="{FF2B5EF4-FFF2-40B4-BE49-F238E27FC236}">
                      <a16:creationId xmlns:a16="http://schemas.microsoft.com/office/drawing/2014/main" id="{F0BB670D-9CEE-BA48-A6A0-071258D823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96406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>
                  <a:extLst>
                    <a:ext uri="{FF2B5EF4-FFF2-40B4-BE49-F238E27FC236}">
                      <a16:creationId xmlns:a16="http://schemas.microsoft.com/office/drawing/2014/main" id="{F2CD54D5-0F3E-B346-AB6D-588F2D60AD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35660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Straight Connector 335">
                  <a:extLst>
                    <a:ext uri="{FF2B5EF4-FFF2-40B4-BE49-F238E27FC236}">
                      <a16:creationId xmlns:a16="http://schemas.microsoft.com/office/drawing/2014/main" id="{EF7C06F5-062E-9240-B458-4F9F35B238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74913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>
                  <a:extLst>
                    <a:ext uri="{FF2B5EF4-FFF2-40B4-BE49-F238E27FC236}">
                      <a16:creationId xmlns:a16="http://schemas.microsoft.com/office/drawing/2014/main" id="{101AEF7E-71CD-744C-A3E6-029BFA850E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078644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>
                  <a:extLst>
                    <a:ext uri="{FF2B5EF4-FFF2-40B4-BE49-F238E27FC236}">
                      <a16:creationId xmlns:a16="http://schemas.microsoft.com/office/drawing/2014/main" id="{392E9778-4BD5-0B40-9454-8D6E5B7A6E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314167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>
                  <a:extLst>
                    <a:ext uri="{FF2B5EF4-FFF2-40B4-BE49-F238E27FC236}">
                      <a16:creationId xmlns:a16="http://schemas.microsoft.com/office/drawing/2014/main" id="{EBC9AE41-85FD-E840-AB4B-9B311BA89C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06703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339">
                  <a:extLst>
                    <a:ext uri="{FF2B5EF4-FFF2-40B4-BE49-F238E27FC236}">
                      <a16:creationId xmlns:a16="http://schemas.microsoft.com/office/drawing/2014/main" id="{E16BDAD3-622F-ED48-8001-40C3260A57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4863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Connector 340">
                  <a:extLst>
                    <a:ext uri="{FF2B5EF4-FFF2-40B4-BE49-F238E27FC236}">
                      <a16:creationId xmlns:a16="http://schemas.microsoft.com/office/drawing/2014/main" id="{BFC1505F-B406-394F-BCF5-F52F283D10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90575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>
                  <a:extLst>
                    <a:ext uri="{FF2B5EF4-FFF2-40B4-BE49-F238E27FC236}">
                      <a16:creationId xmlns:a16="http://schemas.microsoft.com/office/drawing/2014/main" id="{4AC61C37-3EC1-D244-B3CB-BE318676DB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32510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Connector 342">
                  <a:extLst>
                    <a:ext uri="{FF2B5EF4-FFF2-40B4-BE49-F238E27FC236}">
                      <a16:creationId xmlns:a16="http://schemas.microsoft.com/office/drawing/2014/main" id="{0B04ED13-D8A4-B846-80FC-8F089810E8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74446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Straight Connector 343">
                  <a:extLst>
                    <a:ext uri="{FF2B5EF4-FFF2-40B4-BE49-F238E27FC236}">
                      <a16:creationId xmlns:a16="http://schemas.microsoft.com/office/drawing/2014/main" id="{DA1CA297-36D5-7746-A2EE-CB518FCB47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6476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Connector 344">
                  <a:extLst>
                    <a:ext uri="{FF2B5EF4-FFF2-40B4-BE49-F238E27FC236}">
                      <a16:creationId xmlns:a16="http://schemas.microsoft.com/office/drawing/2014/main" id="{712090C9-6421-DE43-BD72-8E242FCC30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16382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8" name="Straight Arrow Connector 327">
                <a:extLst>
                  <a:ext uri="{FF2B5EF4-FFF2-40B4-BE49-F238E27FC236}">
                    <a16:creationId xmlns:a16="http://schemas.microsoft.com/office/drawing/2014/main" id="{2CF305BB-4A2B-6D4E-A77F-915E56B2720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12770" y="3786178"/>
                <a:ext cx="497162" cy="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ysDot"/>
                <a:headEnd type="none" w="med" len="med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9" name="Alternate Process 328">
                <a:extLst>
                  <a:ext uri="{FF2B5EF4-FFF2-40B4-BE49-F238E27FC236}">
                    <a16:creationId xmlns:a16="http://schemas.microsoft.com/office/drawing/2014/main" id="{979AE97D-8066-A045-A4B3-8C6A639EC3A6}"/>
                  </a:ext>
                </a:extLst>
              </p:cNvPr>
              <p:cNvSpPr/>
              <p:nvPr/>
            </p:nvSpPr>
            <p:spPr>
              <a:xfrm>
                <a:off x="9328542" y="3681756"/>
                <a:ext cx="616373" cy="616373"/>
              </a:xfrm>
              <a:prstGeom prst="flowChartAlternateProcess">
                <a:avLst/>
              </a:prstGeom>
              <a:solidFill>
                <a:srgbClr val="BFBF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0" name="Alternate Process 329">
                <a:extLst>
                  <a:ext uri="{FF2B5EF4-FFF2-40B4-BE49-F238E27FC236}">
                    <a16:creationId xmlns:a16="http://schemas.microsoft.com/office/drawing/2014/main" id="{3091CE4C-BB11-544F-A61C-EAE97BB2D7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413187" y="3772082"/>
                <a:ext cx="440267" cy="440267"/>
              </a:xfrm>
              <a:prstGeom prst="flowChartAlternateProcess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1" name="Rectangle 330">
                <a:extLst>
                  <a:ext uri="{FF2B5EF4-FFF2-40B4-BE49-F238E27FC236}">
                    <a16:creationId xmlns:a16="http://schemas.microsoft.com/office/drawing/2014/main" id="{880C3E18-32D4-F948-BCBB-7B676F25A018}"/>
                  </a:ext>
                </a:extLst>
              </p:cNvPr>
              <p:cNvSpPr/>
              <p:nvPr/>
            </p:nvSpPr>
            <p:spPr>
              <a:xfrm>
                <a:off x="9383793" y="3824517"/>
                <a:ext cx="479811" cy="329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41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ISA</a:t>
                </a:r>
                <a:endParaRPr kumimoji="0" lang="en-US" sz="1541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403" name="Alternate Process 402">
              <a:extLst>
                <a:ext uri="{FF2B5EF4-FFF2-40B4-BE49-F238E27FC236}">
                  <a16:creationId xmlns:a16="http://schemas.microsoft.com/office/drawing/2014/main" id="{5FC3BDFA-A94E-B34F-BDB2-72466C92F8DF}"/>
                </a:ext>
              </a:extLst>
            </p:cNvPr>
            <p:cNvSpPr/>
            <p:nvPr/>
          </p:nvSpPr>
          <p:spPr>
            <a:xfrm>
              <a:off x="6396862" y="3213312"/>
              <a:ext cx="1226000" cy="347543"/>
            </a:xfrm>
            <a:prstGeom prst="flowChartAlternateProcess">
              <a:avLst/>
            </a:prstGeom>
            <a:solidFill>
              <a:srgbClr val="FFBFBF">
                <a:alpha val="20000"/>
              </a:srgbClr>
            </a:solidFill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52832" bIns="52832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48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bbop_new</a:t>
              </a:r>
              <a:endParaRPr kumimoji="0" lang="en-US" sz="1348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p:sp>
          <p:nvSpPr>
            <p:cNvPr id="404" name="Rectangle 403">
              <a:extLst>
                <a:ext uri="{FF2B5EF4-FFF2-40B4-BE49-F238E27FC236}">
                  <a16:creationId xmlns:a16="http://schemas.microsoft.com/office/drawing/2014/main" id="{E378B32C-66DC-EE4B-9A94-EBF4BB4C270D}"/>
                </a:ext>
              </a:extLst>
            </p:cNvPr>
            <p:cNvSpPr/>
            <p:nvPr/>
          </p:nvSpPr>
          <p:spPr>
            <a:xfrm>
              <a:off x="6324048" y="3551596"/>
              <a:ext cx="167706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New SIMDRAM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</a:t>
              </a:r>
            </a:p>
          </p:txBody>
        </p:sp>
      </p:grpSp>
      <p:sp>
        <p:nvSpPr>
          <p:cNvPr id="417" name="Right Arrow 416">
            <a:extLst>
              <a:ext uri="{FF2B5EF4-FFF2-40B4-BE49-F238E27FC236}">
                <a16:creationId xmlns:a16="http://schemas.microsoft.com/office/drawing/2014/main" id="{15CAE4DC-0951-124F-ACDB-2F0D941D15E4}"/>
              </a:ext>
            </a:extLst>
          </p:cNvPr>
          <p:cNvSpPr/>
          <p:nvPr/>
        </p:nvSpPr>
        <p:spPr>
          <a:xfrm>
            <a:off x="4225141" y="1957109"/>
            <a:ext cx="280794" cy="258213"/>
          </a:xfrm>
          <a:prstGeom prst="rightArrow">
            <a:avLst/>
          </a:prstGeom>
          <a:ln w="1270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66BB5B68-297B-8C48-BE99-8A29882E520B}"/>
              </a:ext>
            </a:extLst>
          </p:cNvPr>
          <p:cNvSpPr/>
          <p:nvPr/>
        </p:nvSpPr>
        <p:spPr>
          <a:xfrm>
            <a:off x="4220177" y="978920"/>
            <a:ext cx="2208216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Step 2: Generate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sequence of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DRAM commands</a:t>
            </a: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22" name="Straight Arrow Connector 421">
            <a:extLst>
              <a:ext uri="{FF2B5EF4-FFF2-40B4-BE49-F238E27FC236}">
                <a16:creationId xmlns:a16="http://schemas.microsoft.com/office/drawing/2014/main" id="{847CFCE8-060D-8545-A201-97FA8F015EC6}"/>
              </a:ext>
            </a:extLst>
          </p:cNvPr>
          <p:cNvCxnSpPr>
            <a:cxnSpLocks/>
          </p:cNvCxnSpPr>
          <p:nvPr/>
        </p:nvCxnSpPr>
        <p:spPr>
          <a:xfrm>
            <a:off x="6114413" y="2625799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6" name="Table 485">
            <a:extLst>
              <a:ext uri="{FF2B5EF4-FFF2-40B4-BE49-F238E27FC236}">
                <a16:creationId xmlns:a16="http://schemas.microsoft.com/office/drawing/2014/main" id="{78791F7B-E9B4-9249-8D57-C9EF7EE495EA}"/>
              </a:ext>
            </a:extLst>
          </p:cNvPr>
          <p:cNvGraphicFramePr>
            <a:graphicFrameLocks noGrp="1"/>
          </p:cNvGraphicFramePr>
          <p:nvPr/>
        </p:nvGraphicFramePr>
        <p:xfrm>
          <a:off x="209136" y="4358395"/>
          <a:ext cx="2444077" cy="1356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4077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341188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foo () {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04063">
                <a:tc>
                  <a:txBody>
                    <a:bodyPr/>
                    <a:lstStyle/>
                    <a:p>
                      <a:endParaRPr lang="en-US" sz="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110005"/>
                  </a:ext>
                </a:extLst>
              </a:tr>
              <a:tr h="341188">
                <a:tc>
                  <a:txBody>
                    <a:bodyPr/>
                    <a:lstStyle/>
                    <a:p>
                      <a:r>
                        <a:rPr lang="en-US" sz="1500" b="0" i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500" b="0" i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bbop_new</a:t>
                      </a:r>
                      <a:endParaRPr lang="en-US" sz="15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655706"/>
                  </a:ext>
                </a:extLst>
              </a:tr>
              <a:tr h="4254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 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7320"/>
                  </a:ext>
                </a:extLst>
              </a:tr>
            </a:tbl>
          </a:graphicData>
        </a:graphic>
      </p:graphicFrame>
      <p:cxnSp>
        <p:nvCxnSpPr>
          <p:cNvPr id="490" name="Straight Arrow Connector 489">
            <a:extLst>
              <a:ext uri="{FF2B5EF4-FFF2-40B4-BE49-F238E27FC236}">
                <a16:creationId xmlns:a16="http://schemas.microsoft.com/office/drawing/2014/main" id="{3B85649E-AF19-C741-9832-0401BA82F27F}"/>
              </a:ext>
            </a:extLst>
          </p:cNvPr>
          <p:cNvCxnSpPr>
            <a:cxnSpLocks/>
          </p:cNvCxnSpPr>
          <p:nvPr/>
        </p:nvCxnSpPr>
        <p:spPr>
          <a:xfrm>
            <a:off x="4773682" y="4972819"/>
            <a:ext cx="239766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4" name="Group 513">
            <a:extLst>
              <a:ext uri="{FF2B5EF4-FFF2-40B4-BE49-F238E27FC236}">
                <a16:creationId xmlns:a16="http://schemas.microsoft.com/office/drawing/2014/main" id="{A08F4D0E-7D3F-7A48-86B1-0434036B7964}"/>
              </a:ext>
            </a:extLst>
          </p:cNvPr>
          <p:cNvGrpSpPr/>
          <p:nvPr/>
        </p:nvGrpSpPr>
        <p:grpSpPr>
          <a:xfrm>
            <a:off x="3268356" y="4230462"/>
            <a:ext cx="1427824" cy="1662994"/>
            <a:chOff x="2217624" y="4009629"/>
            <a:chExt cx="741370" cy="863478"/>
          </a:xfrm>
        </p:grpSpPr>
        <p:sp>
          <p:nvSpPr>
            <p:cNvPr id="515" name="Rounded Rectangle 514">
              <a:extLst>
                <a:ext uri="{FF2B5EF4-FFF2-40B4-BE49-F238E27FC236}">
                  <a16:creationId xmlns:a16="http://schemas.microsoft.com/office/drawing/2014/main" id="{08AF774E-E94E-4947-BF44-FD03B960F8C4}"/>
                </a:ext>
              </a:extLst>
            </p:cNvPr>
            <p:cNvSpPr/>
            <p:nvPr/>
          </p:nvSpPr>
          <p:spPr>
            <a:xfrm>
              <a:off x="2217624" y="4009629"/>
              <a:ext cx="741370" cy="72341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6" name="Rectangle 515">
              <a:extLst>
                <a:ext uri="{FF2B5EF4-FFF2-40B4-BE49-F238E27FC236}">
                  <a16:creationId xmlns:a16="http://schemas.microsoft.com/office/drawing/2014/main" id="{DD609931-2E46-0A4C-B315-50004B55606A}"/>
                </a:ext>
              </a:extLst>
            </p:cNvPr>
            <p:cNvSpPr/>
            <p:nvPr/>
          </p:nvSpPr>
          <p:spPr>
            <a:xfrm>
              <a:off x="2263266" y="4697485"/>
              <a:ext cx="636798" cy="1756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Control Unit</a:t>
              </a:r>
            </a:p>
          </p:txBody>
        </p:sp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38957CF0-65A1-AA45-80C1-0E8CD7734AB4}"/>
                </a:ext>
              </a:extLst>
            </p:cNvPr>
            <p:cNvGrpSpPr/>
            <p:nvPr/>
          </p:nvGrpSpPr>
          <p:grpSpPr>
            <a:xfrm>
              <a:off x="2389421" y="4106286"/>
              <a:ext cx="472920" cy="530098"/>
              <a:chOff x="1825441" y="5257201"/>
              <a:chExt cx="348402" cy="390525"/>
            </a:xfrm>
          </p:grpSpPr>
          <p:sp>
            <p:nvSpPr>
              <p:cNvPr id="518" name="Oval 517">
                <a:extLst>
                  <a:ext uri="{FF2B5EF4-FFF2-40B4-BE49-F238E27FC236}">
                    <a16:creationId xmlns:a16="http://schemas.microsoft.com/office/drawing/2014/main" id="{82D077C6-3D0F-3541-A76C-EB4E48A284DB}"/>
                  </a:ext>
                </a:extLst>
              </p:cNvPr>
              <p:cNvSpPr/>
              <p:nvPr/>
            </p:nvSpPr>
            <p:spPr>
              <a:xfrm>
                <a:off x="1825441" y="525720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19" name="Oval 518">
                <a:extLst>
                  <a:ext uri="{FF2B5EF4-FFF2-40B4-BE49-F238E27FC236}">
                    <a16:creationId xmlns:a16="http://schemas.microsoft.com/office/drawing/2014/main" id="{AB48AD88-6CB8-1D40-843A-730A6C34712D}"/>
                  </a:ext>
                </a:extLst>
              </p:cNvPr>
              <p:cNvSpPr/>
              <p:nvPr/>
            </p:nvSpPr>
            <p:spPr>
              <a:xfrm>
                <a:off x="2054971" y="5374676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20" name="Oval 519">
                <a:extLst>
                  <a:ext uri="{FF2B5EF4-FFF2-40B4-BE49-F238E27FC236}">
                    <a16:creationId xmlns:a16="http://schemas.microsoft.com/office/drawing/2014/main" id="{7F44A061-D99D-5A43-9E51-DE4141D729AD}"/>
                  </a:ext>
                </a:extLst>
              </p:cNvPr>
              <p:cNvSpPr/>
              <p:nvPr/>
            </p:nvSpPr>
            <p:spPr>
              <a:xfrm>
                <a:off x="1825441" y="553025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cxnSp>
            <p:nvCxnSpPr>
              <p:cNvPr id="521" name="Curved Connector 520">
                <a:extLst>
                  <a:ext uri="{FF2B5EF4-FFF2-40B4-BE49-F238E27FC236}">
                    <a16:creationId xmlns:a16="http://schemas.microsoft.com/office/drawing/2014/main" id="{C9579566-E314-B146-8DAA-B14A04E4AFFF}"/>
                  </a:ext>
                </a:extLst>
              </p:cNvPr>
              <p:cNvCxnSpPr>
                <a:cxnSpLocks/>
                <a:stCxn id="518" idx="6"/>
                <a:endCxn id="519" idx="0"/>
              </p:cNvCxnSpPr>
              <p:nvPr/>
            </p:nvCxnSpPr>
            <p:spPr>
              <a:xfrm>
                <a:off x="1944313" y="5315939"/>
                <a:ext cx="170094" cy="58737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Curved Connector 521">
                <a:extLst>
                  <a:ext uri="{FF2B5EF4-FFF2-40B4-BE49-F238E27FC236}">
                    <a16:creationId xmlns:a16="http://schemas.microsoft.com/office/drawing/2014/main" id="{3BED516E-BF3A-9747-9B5C-4087A9D12BE7}"/>
                  </a:ext>
                </a:extLst>
              </p:cNvPr>
              <p:cNvCxnSpPr>
                <a:cxnSpLocks/>
                <a:stCxn id="519" idx="2"/>
                <a:endCxn id="518" idx="4"/>
              </p:cNvCxnSpPr>
              <p:nvPr/>
            </p:nvCxnSpPr>
            <p:spPr>
              <a:xfrm rot="10800000">
                <a:off x="1884877" y="5374676"/>
                <a:ext cx="170094" cy="58738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Curved Connector 522">
                <a:extLst>
                  <a:ext uri="{FF2B5EF4-FFF2-40B4-BE49-F238E27FC236}">
                    <a16:creationId xmlns:a16="http://schemas.microsoft.com/office/drawing/2014/main" id="{A76A2905-4981-4548-BFC9-8FA901B9F259}"/>
                  </a:ext>
                </a:extLst>
              </p:cNvPr>
              <p:cNvCxnSpPr>
                <a:cxnSpLocks/>
                <a:stCxn id="519" idx="4"/>
                <a:endCxn id="520" idx="6"/>
              </p:cNvCxnSpPr>
              <p:nvPr/>
            </p:nvCxnSpPr>
            <p:spPr>
              <a:xfrm rot="5400000">
                <a:off x="1980941" y="5455523"/>
                <a:ext cx="96838" cy="170094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Curved Connector 523">
                <a:extLst>
                  <a:ext uri="{FF2B5EF4-FFF2-40B4-BE49-F238E27FC236}">
                    <a16:creationId xmlns:a16="http://schemas.microsoft.com/office/drawing/2014/main" id="{9FDFB617-090F-4840-B030-712021578D5C}"/>
                  </a:ext>
                </a:extLst>
              </p:cNvPr>
              <p:cNvCxnSpPr>
                <a:cxnSpLocks/>
                <a:stCxn id="520" idx="1"/>
                <a:endCxn id="518" idx="3"/>
              </p:cNvCxnSpPr>
              <p:nvPr/>
            </p:nvCxnSpPr>
            <p:spPr>
              <a:xfrm rot="5400000" flipH="1" flipV="1">
                <a:off x="1747858" y="5452464"/>
                <a:ext cx="189983" cy="12700"/>
              </a:xfrm>
              <a:prstGeom prst="curvedConnector3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91" name="Straight Arrow Connector 490">
            <a:extLst>
              <a:ext uri="{FF2B5EF4-FFF2-40B4-BE49-F238E27FC236}">
                <a16:creationId xmlns:a16="http://schemas.microsoft.com/office/drawing/2014/main" id="{B31F4B60-71E4-B941-8828-4F3B9440474D}"/>
              </a:ext>
            </a:extLst>
          </p:cNvPr>
          <p:cNvCxnSpPr>
            <a:cxnSpLocks/>
          </p:cNvCxnSpPr>
          <p:nvPr/>
        </p:nvCxnSpPr>
        <p:spPr>
          <a:xfrm>
            <a:off x="6855040" y="5072342"/>
            <a:ext cx="424333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Oval 491">
            <a:extLst>
              <a:ext uri="{FF2B5EF4-FFF2-40B4-BE49-F238E27FC236}">
                <a16:creationId xmlns:a16="http://schemas.microsoft.com/office/drawing/2014/main" id="{12A4C154-7025-FD47-A024-BDD217DDFD58}"/>
              </a:ext>
            </a:extLst>
          </p:cNvPr>
          <p:cNvSpPr/>
          <p:nvPr/>
        </p:nvSpPr>
        <p:spPr>
          <a:xfrm rot="16200000" flipH="1">
            <a:off x="8866977" y="5952703"/>
            <a:ext cx="22083" cy="2087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93" name="Oval 492">
            <a:extLst>
              <a:ext uri="{FF2B5EF4-FFF2-40B4-BE49-F238E27FC236}">
                <a16:creationId xmlns:a16="http://schemas.microsoft.com/office/drawing/2014/main" id="{2874F35A-5065-F44D-AA27-27A15C79842D}"/>
              </a:ext>
            </a:extLst>
          </p:cNvPr>
          <p:cNvSpPr/>
          <p:nvPr/>
        </p:nvSpPr>
        <p:spPr>
          <a:xfrm rot="16200000" flipH="1">
            <a:off x="8866977" y="4841244"/>
            <a:ext cx="22083" cy="2087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AFFF311-89B6-074A-8E50-84D97135160F}"/>
              </a:ext>
            </a:extLst>
          </p:cNvPr>
          <p:cNvGrpSpPr/>
          <p:nvPr/>
        </p:nvGrpSpPr>
        <p:grpSpPr>
          <a:xfrm>
            <a:off x="7378326" y="4574023"/>
            <a:ext cx="1598850" cy="1447274"/>
            <a:chOff x="7378326" y="4574023"/>
            <a:chExt cx="1598850" cy="1447274"/>
          </a:xfrm>
        </p:grpSpPr>
        <p:sp>
          <p:nvSpPr>
            <p:cNvPr id="481" name="Rounded Rectangle 480">
              <a:extLst>
                <a:ext uri="{FF2B5EF4-FFF2-40B4-BE49-F238E27FC236}">
                  <a16:creationId xmlns:a16="http://schemas.microsoft.com/office/drawing/2014/main" id="{4CC62BDE-543A-A646-AD15-2F6D0BA003C8}"/>
                </a:ext>
              </a:extLst>
            </p:cNvPr>
            <p:cNvSpPr/>
            <p:nvPr/>
          </p:nvSpPr>
          <p:spPr>
            <a:xfrm>
              <a:off x="7378326" y="4574023"/>
              <a:ext cx="1598850" cy="144727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08" name="Rectangle 507">
              <a:extLst>
                <a:ext uri="{FF2B5EF4-FFF2-40B4-BE49-F238E27FC236}">
                  <a16:creationId xmlns:a16="http://schemas.microsoft.com/office/drawing/2014/main" id="{1674EF55-FBAC-C140-B105-969C7E8487A7}"/>
                </a:ext>
              </a:extLst>
            </p:cNvPr>
            <p:cNvSpPr/>
            <p:nvPr/>
          </p:nvSpPr>
          <p:spPr>
            <a:xfrm rot="16200000">
              <a:off x="7050052" y="5149985"/>
              <a:ext cx="1117742" cy="3590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33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ACT/PRE</a:t>
              </a:r>
            </a:p>
          </p:txBody>
        </p:sp>
        <p:cxnSp>
          <p:nvCxnSpPr>
            <p:cNvPr id="513" name="Straight Arrow Connector 512">
              <a:extLst>
                <a:ext uri="{FF2B5EF4-FFF2-40B4-BE49-F238E27FC236}">
                  <a16:creationId xmlns:a16="http://schemas.microsoft.com/office/drawing/2014/main" id="{67315A1D-7333-AF40-992D-CD542F832E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56927" y="5327935"/>
              <a:ext cx="497162" cy="2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none" w="med" len="me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86EEC01-1B3C-E648-9FD9-9FAA1DBE32F6}"/>
                </a:ext>
              </a:extLst>
            </p:cNvPr>
            <p:cNvGrpSpPr/>
            <p:nvPr/>
          </p:nvGrpSpPr>
          <p:grpSpPr>
            <a:xfrm>
              <a:off x="8308041" y="4657875"/>
              <a:ext cx="557538" cy="1269957"/>
              <a:chOff x="8308041" y="4657875"/>
              <a:chExt cx="557538" cy="1269957"/>
            </a:xfrm>
          </p:grpSpPr>
          <p:grpSp>
            <p:nvGrpSpPr>
              <p:cNvPr id="494" name="Group 493">
                <a:extLst>
                  <a:ext uri="{FF2B5EF4-FFF2-40B4-BE49-F238E27FC236}">
                    <a16:creationId xmlns:a16="http://schemas.microsoft.com/office/drawing/2014/main" id="{274DF094-4A4F-EE40-A2C8-396255F6A071}"/>
                  </a:ext>
                </a:extLst>
              </p:cNvPr>
              <p:cNvGrpSpPr/>
              <p:nvPr/>
            </p:nvGrpSpPr>
            <p:grpSpPr>
              <a:xfrm>
                <a:off x="8308041" y="4657875"/>
                <a:ext cx="557538" cy="1269957"/>
                <a:chOff x="4830795" y="4111398"/>
                <a:chExt cx="289491" cy="755921"/>
              </a:xfrm>
            </p:grpSpPr>
            <p:grpSp>
              <p:nvGrpSpPr>
                <p:cNvPr id="495" name="Group 494">
                  <a:extLst>
                    <a:ext uri="{FF2B5EF4-FFF2-40B4-BE49-F238E27FC236}">
                      <a16:creationId xmlns:a16="http://schemas.microsoft.com/office/drawing/2014/main" id="{E5755728-FCB9-8C4E-A32A-4028662ECD5C}"/>
                    </a:ext>
                  </a:extLst>
                </p:cNvPr>
                <p:cNvGrpSpPr/>
                <p:nvPr/>
              </p:nvGrpSpPr>
              <p:grpSpPr>
                <a:xfrm>
                  <a:off x="4830795" y="4111398"/>
                  <a:ext cx="289489" cy="755921"/>
                  <a:chOff x="4830795" y="4111398"/>
                  <a:chExt cx="289489" cy="755921"/>
                </a:xfrm>
              </p:grpSpPr>
              <p:sp>
                <p:nvSpPr>
                  <p:cNvPr id="497" name="Rectangle 496">
                    <a:extLst>
                      <a:ext uri="{FF2B5EF4-FFF2-40B4-BE49-F238E27FC236}">
                        <a16:creationId xmlns:a16="http://schemas.microsoft.com/office/drawing/2014/main" id="{4CF51F47-9CF9-E246-8AF7-923C6DFFD206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4614131" y="4344138"/>
                    <a:ext cx="722817" cy="289489"/>
                  </a:xfrm>
                  <a:prstGeom prst="rect">
                    <a:avLst/>
                  </a:prstGeom>
                  <a:solidFill>
                    <a:srgbClr val="70AD47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498" name="Oval 497">
                    <a:extLst>
                      <a:ext uri="{FF2B5EF4-FFF2-40B4-BE49-F238E27FC236}">
                        <a16:creationId xmlns:a16="http://schemas.microsoft.com/office/drawing/2014/main" id="{08F4B84C-DC65-DC4A-9941-F10662BD6C08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4928537" y="4832470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499" name="Oval 498">
                    <a:extLst>
                      <a:ext uri="{FF2B5EF4-FFF2-40B4-BE49-F238E27FC236}">
                        <a16:creationId xmlns:a16="http://schemas.microsoft.com/office/drawing/2014/main" id="{E795B588-B028-1E44-97F4-6AC8A2F616A4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5018879" y="4832470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500" name="Oval 499">
                    <a:extLst>
                      <a:ext uri="{FF2B5EF4-FFF2-40B4-BE49-F238E27FC236}">
                        <a16:creationId xmlns:a16="http://schemas.microsoft.com/office/drawing/2014/main" id="{189C9B04-5FAE-244B-9F2B-53D0DCC3CAEB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4928537" y="4112379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501" name="Oval 500">
                    <a:extLst>
                      <a:ext uri="{FF2B5EF4-FFF2-40B4-BE49-F238E27FC236}">
                        <a16:creationId xmlns:a16="http://schemas.microsoft.com/office/drawing/2014/main" id="{EBEE26E3-3CFD-3E45-AFAA-C5A356787197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5018879" y="4112379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</p:grpSp>
            <p:sp>
              <p:nvSpPr>
                <p:cNvPr id="496" name="Rectangle 495">
                  <a:extLst>
                    <a:ext uri="{FF2B5EF4-FFF2-40B4-BE49-F238E27FC236}">
                      <a16:creationId xmlns:a16="http://schemas.microsoft.com/office/drawing/2014/main" id="{D894887A-25F1-1F44-BEEE-9C506341120D}"/>
                    </a:ext>
                  </a:extLst>
                </p:cNvPr>
                <p:cNvSpPr/>
                <p:nvPr/>
              </p:nvSpPr>
              <p:spPr>
                <a:xfrm rot="16200000">
                  <a:off x="4819059" y="4476133"/>
                  <a:ext cx="575362" cy="27093"/>
                </a:xfrm>
                <a:prstGeom prst="rect">
                  <a:avLst/>
                </a:prstGeom>
                <a:pattFill prst="dkVert">
                  <a:fgClr>
                    <a:srgbClr val="FFC000">
                      <a:lumMod val="60000"/>
                      <a:lumOff val="4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grpSp>
            <p:nvGrpSpPr>
              <p:cNvPr id="502" name="Group 501">
                <a:extLst>
                  <a:ext uri="{FF2B5EF4-FFF2-40B4-BE49-F238E27FC236}">
                    <a16:creationId xmlns:a16="http://schemas.microsoft.com/office/drawing/2014/main" id="{2DB1DD8B-FB18-8849-9A9F-035F264A4AC8}"/>
                  </a:ext>
                </a:extLst>
              </p:cNvPr>
              <p:cNvGrpSpPr/>
              <p:nvPr/>
            </p:nvGrpSpPr>
            <p:grpSpPr>
              <a:xfrm rot="16200000">
                <a:off x="8185361" y="5143465"/>
                <a:ext cx="756076" cy="293602"/>
                <a:chOff x="4340198" y="1826549"/>
                <a:chExt cx="485918" cy="276639"/>
              </a:xfrm>
            </p:grpSpPr>
            <p:sp>
              <p:nvSpPr>
                <p:cNvPr id="503" name="Rectangle 502">
                  <a:extLst>
                    <a:ext uri="{FF2B5EF4-FFF2-40B4-BE49-F238E27FC236}">
                      <a16:creationId xmlns:a16="http://schemas.microsoft.com/office/drawing/2014/main" id="{8F40DD31-E5D3-1949-BB4A-77B0A48B9C3C}"/>
                    </a:ext>
                  </a:extLst>
                </p:cNvPr>
                <p:cNvSpPr/>
                <p:nvPr/>
              </p:nvSpPr>
              <p:spPr>
                <a:xfrm>
                  <a:off x="4340198" y="1826549"/>
                  <a:ext cx="174612" cy="276637"/>
                </a:xfrm>
                <a:prstGeom prst="rect">
                  <a:avLst/>
                </a:prstGeom>
                <a:solidFill>
                  <a:sysClr val="windowText" lastClr="000000"/>
                </a:solidFill>
                <a:ln w="12700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504" name="Rectangle 503">
                  <a:extLst>
                    <a:ext uri="{FF2B5EF4-FFF2-40B4-BE49-F238E27FC236}">
                      <a16:creationId xmlns:a16="http://schemas.microsoft.com/office/drawing/2014/main" id="{A95F48CB-8E25-8B4E-AE80-FF1A55ADD162}"/>
                    </a:ext>
                  </a:extLst>
                </p:cNvPr>
                <p:cNvSpPr/>
                <p:nvPr/>
              </p:nvSpPr>
              <p:spPr>
                <a:xfrm>
                  <a:off x="4651504" y="1826550"/>
                  <a:ext cx="174612" cy="276638"/>
                </a:xfrm>
                <a:prstGeom prst="rect">
                  <a:avLst/>
                </a:prstGeom>
                <a:solidFill>
                  <a:sysClr val="windowText" lastClr="000000"/>
                </a:solidFill>
                <a:ln w="12700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sp>
            <p:nvSpPr>
              <p:cNvPr id="528" name="Oval 527">
                <a:extLst>
                  <a:ext uri="{FF2B5EF4-FFF2-40B4-BE49-F238E27FC236}">
                    <a16:creationId xmlns:a16="http://schemas.microsoft.com/office/drawing/2014/main" id="{18A4C544-1AC7-8549-9BF1-30B0708AB6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88782" y="5824283"/>
                <a:ext cx="52832" cy="52832"/>
              </a:xfrm>
              <a:prstGeom prst="ellipse">
                <a:avLst/>
              </a:prstGeom>
              <a:solidFill>
                <a:srgbClr val="FEFE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29" name="Oval 528">
                <a:extLst>
                  <a:ext uri="{FF2B5EF4-FFF2-40B4-BE49-F238E27FC236}">
                    <a16:creationId xmlns:a16="http://schemas.microsoft.com/office/drawing/2014/main" id="{5EC38BF4-30F8-1543-A138-A684F818BB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82340" y="4720793"/>
                <a:ext cx="52832" cy="52832"/>
              </a:xfrm>
              <a:prstGeom prst="ellipse">
                <a:avLst/>
              </a:prstGeom>
              <a:solidFill>
                <a:srgbClr val="FEFE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</p:grpSp>
      <p:graphicFrame>
        <p:nvGraphicFramePr>
          <p:cNvPr id="531" name="Table 530">
            <a:extLst>
              <a:ext uri="{FF2B5EF4-FFF2-40B4-BE49-F238E27FC236}">
                <a16:creationId xmlns:a16="http://schemas.microsoft.com/office/drawing/2014/main" id="{1229032C-D001-F644-92AC-B94E443D54F6}"/>
              </a:ext>
            </a:extLst>
          </p:cNvPr>
          <p:cNvGraphicFramePr>
            <a:graphicFrameLocks noGrp="1"/>
          </p:cNvGraphicFramePr>
          <p:nvPr/>
        </p:nvGraphicFramePr>
        <p:xfrm>
          <a:off x="5082745" y="4275721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cxnSp>
        <p:nvCxnSpPr>
          <p:cNvPr id="533" name="Straight Connector 532">
            <a:extLst>
              <a:ext uri="{FF2B5EF4-FFF2-40B4-BE49-F238E27FC236}">
                <a16:creationId xmlns:a16="http://schemas.microsoft.com/office/drawing/2014/main" id="{9F194B97-A4A4-1F4A-A3A1-1A1C65904476}"/>
              </a:ext>
            </a:extLst>
          </p:cNvPr>
          <p:cNvCxnSpPr/>
          <p:nvPr/>
        </p:nvCxnSpPr>
        <p:spPr>
          <a:xfrm>
            <a:off x="129785" y="3596854"/>
            <a:ext cx="8884429" cy="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5" name="Group 534">
            <a:extLst>
              <a:ext uri="{FF2B5EF4-FFF2-40B4-BE49-F238E27FC236}">
                <a16:creationId xmlns:a16="http://schemas.microsoft.com/office/drawing/2014/main" id="{96685389-20B3-8146-B6CF-E569C240BE1C}"/>
              </a:ext>
            </a:extLst>
          </p:cNvPr>
          <p:cNvGrpSpPr/>
          <p:nvPr/>
        </p:nvGrpSpPr>
        <p:grpSpPr>
          <a:xfrm>
            <a:off x="2307434" y="931164"/>
            <a:ext cx="1931355" cy="2049796"/>
            <a:chOff x="2307434" y="1557252"/>
            <a:chExt cx="1931355" cy="2049796"/>
          </a:xfrm>
        </p:grpSpPr>
        <p:grpSp>
          <p:nvGrpSpPr>
            <p:cNvPr id="416" name="Group 415">
              <a:extLst>
                <a:ext uri="{FF2B5EF4-FFF2-40B4-BE49-F238E27FC236}">
                  <a16:creationId xmlns:a16="http://schemas.microsoft.com/office/drawing/2014/main" id="{D06BFF73-B8EA-3D47-ADEB-7CFAD8555C79}"/>
                </a:ext>
              </a:extLst>
            </p:cNvPr>
            <p:cNvGrpSpPr/>
            <p:nvPr/>
          </p:nvGrpSpPr>
          <p:grpSpPr>
            <a:xfrm>
              <a:off x="2660496" y="1557252"/>
              <a:ext cx="1578293" cy="2049796"/>
              <a:chOff x="2755612" y="1974313"/>
              <a:chExt cx="1578293" cy="2049796"/>
            </a:xfrm>
          </p:grpSpPr>
          <p:grpSp>
            <p:nvGrpSpPr>
              <p:cNvPr id="414" name="Group 413">
                <a:extLst>
                  <a:ext uri="{FF2B5EF4-FFF2-40B4-BE49-F238E27FC236}">
                    <a16:creationId xmlns:a16="http://schemas.microsoft.com/office/drawing/2014/main" id="{8D26F9AA-55CA-5743-8D81-55784DD770A5}"/>
                  </a:ext>
                </a:extLst>
              </p:cNvPr>
              <p:cNvGrpSpPr/>
              <p:nvPr/>
            </p:nvGrpSpPr>
            <p:grpSpPr>
              <a:xfrm>
                <a:off x="2755612" y="2475443"/>
                <a:ext cx="1578293" cy="1548666"/>
                <a:chOff x="3211452" y="2874384"/>
                <a:chExt cx="1578293" cy="1548666"/>
              </a:xfrm>
            </p:grpSpPr>
            <p:sp>
              <p:nvSpPr>
                <p:cNvPr id="379" name="Rounded Rectangle 378">
                  <a:extLst>
                    <a:ext uri="{FF2B5EF4-FFF2-40B4-BE49-F238E27FC236}">
                      <a16:creationId xmlns:a16="http://schemas.microsoft.com/office/drawing/2014/main" id="{2E7BFECB-70FA-7F47-80F2-805C0314D392}"/>
                    </a:ext>
                  </a:extLst>
                </p:cNvPr>
                <p:cNvSpPr/>
                <p:nvPr/>
              </p:nvSpPr>
              <p:spPr>
                <a:xfrm>
                  <a:off x="3211452" y="2874384"/>
                  <a:ext cx="1466613" cy="1204068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6163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grpSp>
              <p:nvGrpSpPr>
                <p:cNvPr id="408" name="Group 407">
                  <a:extLst>
                    <a:ext uri="{FF2B5EF4-FFF2-40B4-BE49-F238E27FC236}">
                      <a16:creationId xmlns:a16="http://schemas.microsoft.com/office/drawing/2014/main" id="{A14FF517-2E12-FC47-882D-2E8C59A93BBB}"/>
                    </a:ext>
                  </a:extLst>
                </p:cNvPr>
                <p:cNvGrpSpPr/>
                <p:nvPr/>
              </p:nvGrpSpPr>
              <p:grpSpPr>
                <a:xfrm>
                  <a:off x="3412005" y="3198852"/>
                  <a:ext cx="1161942" cy="528322"/>
                  <a:chOff x="3412005" y="3198852"/>
                  <a:chExt cx="1161942" cy="528322"/>
                </a:xfrm>
              </p:grpSpPr>
              <p:grpSp>
                <p:nvGrpSpPr>
                  <p:cNvPr id="381" name="Group 380">
                    <a:extLst>
                      <a:ext uri="{FF2B5EF4-FFF2-40B4-BE49-F238E27FC236}">
                        <a16:creationId xmlns:a16="http://schemas.microsoft.com/office/drawing/2014/main" id="{2E0EFF5E-6202-DA47-8AD7-65046C1735C1}"/>
                      </a:ext>
                    </a:extLst>
                  </p:cNvPr>
                  <p:cNvGrpSpPr/>
                  <p:nvPr/>
                </p:nvGrpSpPr>
                <p:grpSpPr>
                  <a:xfrm>
                    <a:off x="3412005" y="3198852"/>
                    <a:ext cx="1128558" cy="528322"/>
                    <a:chOff x="1332999" y="4174190"/>
                    <a:chExt cx="1175252" cy="550180"/>
                  </a:xfrm>
                </p:grpSpPr>
                <p:grpSp>
                  <p:nvGrpSpPr>
                    <p:cNvPr id="383" name="Group 382">
                      <a:extLst>
                        <a:ext uri="{FF2B5EF4-FFF2-40B4-BE49-F238E27FC236}">
                          <a16:creationId xmlns:a16="http://schemas.microsoft.com/office/drawing/2014/main" id="{90112E02-8E4D-764B-81E5-B5AE4341602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47787" y="4431167"/>
                      <a:ext cx="360464" cy="69048"/>
                      <a:chOff x="4793112" y="4167661"/>
                      <a:chExt cx="360464" cy="69048"/>
                    </a:xfrm>
                  </p:grpSpPr>
                  <p:cxnSp>
                    <p:nvCxnSpPr>
                      <p:cNvPr id="394" name="Straight Connector 393">
                        <a:extLst>
                          <a:ext uri="{FF2B5EF4-FFF2-40B4-BE49-F238E27FC236}">
                            <a16:creationId xmlns:a16="http://schemas.microsoft.com/office/drawing/2014/main" id="{0F5DE70C-DCDB-9047-8B2D-0972443A5BD8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4793112" y="4202185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95" name="Flowchart: Connector 11">
                        <a:extLst>
                          <a:ext uri="{FF2B5EF4-FFF2-40B4-BE49-F238E27FC236}">
                            <a16:creationId xmlns:a16="http://schemas.microsoft.com/office/drawing/2014/main" id="{2632382D-A056-FD43-AD2C-A7F8EA1831B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84528" y="4167661"/>
                        <a:ext cx="69048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4" name="Group 383">
                      <a:extLst>
                        <a:ext uri="{FF2B5EF4-FFF2-40B4-BE49-F238E27FC236}">
                          <a16:creationId xmlns:a16="http://schemas.microsoft.com/office/drawing/2014/main" id="{DC6B394D-4AC6-4D4B-9472-BE87C07F22F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3740" y="4250347"/>
                      <a:ext cx="414294" cy="69048"/>
                      <a:chOff x="3838217" y="3992220"/>
                      <a:chExt cx="414294" cy="69048"/>
                    </a:xfrm>
                  </p:grpSpPr>
                  <p:cxnSp>
                    <p:nvCxnSpPr>
                      <p:cNvPr id="392" name="Straight Connector 391">
                        <a:extLst>
                          <a:ext uri="{FF2B5EF4-FFF2-40B4-BE49-F238E27FC236}">
                            <a16:creationId xmlns:a16="http://schemas.microsoft.com/office/drawing/2014/main" id="{7430DEA5-979B-1E4D-8B44-1B147801909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026731"/>
                        <a:ext cx="345245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3" name="Flowchart: Connector 8">
                        <a:extLst>
                          <a:ext uri="{FF2B5EF4-FFF2-40B4-BE49-F238E27FC236}">
                            <a16:creationId xmlns:a16="http://schemas.microsoft.com/office/drawing/2014/main" id="{E95AB8CB-F0A3-7D42-88D4-8FD7C5BFF50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38217" y="3992220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5" name="Group 384">
                      <a:extLst>
                        <a:ext uri="{FF2B5EF4-FFF2-40B4-BE49-F238E27FC236}">
                          <a16:creationId xmlns:a16="http://schemas.microsoft.com/office/drawing/2014/main" id="{1C6DFE12-5613-F64E-9744-3B5530C3E62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41169" y="4431167"/>
                      <a:ext cx="406864" cy="69048"/>
                      <a:chOff x="3845646" y="4269682"/>
                      <a:chExt cx="406864" cy="69048"/>
                    </a:xfrm>
                  </p:grpSpPr>
                  <p:cxnSp>
                    <p:nvCxnSpPr>
                      <p:cNvPr id="390" name="Straight Connector 389">
                        <a:extLst>
                          <a:ext uri="{FF2B5EF4-FFF2-40B4-BE49-F238E27FC236}">
                            <a16:creationId xmlns:a16="http://schemas.microsoft.com/office/drawing/2014/main" id="{5923A7B9-B94E-A848-A136-F6DE99FC773A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304207"/>
                        <a:ext cx="345244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1" name="Flowchart: Connector 9">
                        <a:extLst>
                          <a:ext uri="{FF2B5EF4-FFF2-40B4-BE49-F238E27FC236}">
                            <a16:creationId xmlns:a16="http://schemas.microsoft.com/office/drawing/2014/main" id="{4B77B613-2F03-6E4A-AD34-B8504D23828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6" y="4269682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6" name="Group 385">
                      <a:extLst>
                        <a:ext uri="{FF2B5EF4-FFF2-40B4-BE49-F238E27FC236}">
                          <a16:creationId xmlns:a16="http://schemas.microsoft.com/office/drawing/2014/main" id="{C0A2E64F-6546-F042-811A-622AC14A99B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2999" y="4593843"/>
                      <a:ext cx="390964" cy="69048"/>
                      <a:chOff x="3845645" y="4571954"/>
                      <a:chExt cx="390964" cy="69048"/>
                    </a:xfrm>
                  </p:grpSpPr>
                  <p:sp>
                    <p:nvSpPr>
                      <p:cNvPr id="388" name="Flowchart: Connector 9">
                        <a:extLst>
                          <a:ext uri="{FF2B5EF4-FFF2-40B4-BE49-F238E27FC236}">
                            <a16:creationId xmlns:a16="http://schemas.microsoft.com/office/drawing/2014/main" id="{CFB88838-9CFC-BE4E-998E-9F66DC09873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5" y="4571954"/>
                        <a:ext cx="69047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  <p:cxnSp>
                    <p:nvCxnSpPr>
                      <p:cNvPr id="389" name="Straight Connector 388">
                        <a:extLst>
                          <a:ext uri="{FF2B5EF4-FFF2-40B4-BE49-F238E27FC236}">
                            <a16:creationId xmlns:a16="http://schemas.microsoft.com/office/drawing/2014/main" id="{38D784D0-9C48-EA4C-9B1D-0EDF227F3BA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891367" y="4615548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</p:grpSp>
                <p:sp>
                  <p:nvSpPr>
                    <p:cNvPr id="387" name="Oval 386">
                      <a:extLst>
                        <a:ext uri="{FF2B5EF4-FFF2-40B4-BE49-F238E27FC236}">
                          <a16:creationId xmlns:a16="http://schemas.microsoft.com/office/drawing/2014/main" id="{B9309423-001F-EC4B-A985-B4DEBFFAD982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1650303" y="4174190"/>
                      <a:ext cx="550179" cy="550180"/>
                    </a:xfrm>
                    <a:prstGeom prst="ellipse">
                      <a:avLst/>
                    </a:prstGeom>
                    <a:solidFill>
                      <a:srgbClr val="D3DBD5"/>
                    </a:solidFill>
                    <a:ln w="12700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22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382" name="TextBox 381">
                    <a:extLst>
                      <a:ext uri="{FF2B5EF4-FFF2-40B4-BE49-F238E27FC236}">
                        <a16:creationId xmlns:a16="http://schemas.microsoft.com/office/drawing/2014/main" id="{0169CB78-9A64-3943-AAF8-0F621B786CF9}"/>
                      </a:ext>
                    </a:extLst>
                  </p:cNvPr>
                  <p:cNvSpPr txBox="1"/>
                  <p:nvPr/>
                </p:nvSpPr>
                <p:spPr>
                  <a:xfrm>
                    <a:off x="3694179" y="3310909"/>
                    <a:ext cx="879768" cy="3294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541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MAJ</a:t>
                    </a:r>
                  </a:p>
                </p:txBody>
              </p:sp>
            </p:grpSp>
            <p:sp>
              <p:nvSpPr>
                <p:cNvPr id="396" name="Rectangle 395">
                  <a:extLst>
                    <a:ext uri="{FF2B5EF4-FFF2-40B4-BE49-F238E27FC236}">
                      <a16:creationId xmlns:a16="http://schemas.microsoft.com/office/drawing/2014/main" id="{253C3A41-5E8D-9945-B93A-5F07E7684541}"/>
                    </a:ext>
                  </a:extLst>
                </p:cNvPr>
                <p:cNvSpPr/>
                <p:nvPr/>
              </p:nvSpPr>
              <p:spPr>
                <a:xfrm>
                  <a:off x="3226497" y="4084496"/>
                  <a:ext cx="156324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i="1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MAJ/NOT logic</a:t>
                  </a:r>
                </a:p>
              </p:txBody>
            </p:sp>
          </p:grpSp>
          <p:sp>
            <p:nvSpPr>
              <p:cNvPr id="415" name="Rectangle 414">
                <a:extLst>
                  <a:ext uri="{FF2B5EF4-FFF2-40B4-BE49-F238E27FC236}">
                    <a16:creationId xmlns:a16="http://schemas.microsoft.com/office/drawing/2014/main" id="{D2DF1CC8-CF8C-4941-8135-FD7570C97FD7}"/>
                  </a:ext>
                </a:extLst>
              </p:cNvPr>
              <p:cNvSpPr/>
              <p:nvPr/>
            </p:nvSpPr>
            <p:spPr>
              <a:xfrm>
                <a:off x="2785695" y="1974313"/>
                <a:ext cx="144392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1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Step 1: Generate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1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MAJ logic</a:t>
                </a:r>
              </a:p>
            </p:txBody>
          </p:sp>
        </p:grpSp>
        <p:sp>
          <p:nvSpPr>
            <p:cNvPr id="534" name="Right Arrow 533">
              <a:extLst>
                <a:ext uri="{FF2B5EF4-FFF2-40B4-BE49-F238E27FC236}">
                  <a16:creationId xmlns:a16="http://schemas.microsoft.com/office/drawing/2014/main" id="{444D3331-2F50-DA42-AB1E-B39351D5CBEF}"/>
                </a:ext>
              </a:extLst>
            </p:cNvPr>
            <p:cNvSpPr/>
            <p:nvPr/>
          </p:nvSpPr>
          <p:spPr>
            <a:xfrm>
              <a:off x="2307434" y="2619261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/>
              <p:nvPr/>
            </p:nvSpPr>
            <p:spPr>
              <a:xfrm>
                <a:off x="4548574" y="3029879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kumimoji="0" lang="en-US" sz="16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8574" y="3029879"/>
                <a:ext cx="1559686" cy="338554"/>
              </a:xfrm>
              <a:prstGeom prst="rect">
                <a:avLst/>
              </a:prstGeom>
              <a:blipFill>
                <a:blip r:embed="rId4"/>
                <a:stretch>
                  <a:fillRect t="-3571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8" name="Slide Number Placeholder 2">
            <a:extLst>
              <a:ext uri="{FF2B5EF4-FFF2-40B4-BE49-F238E27FC236}">
                <a16:creationId xmlns:a16="http://schemas.microsoft.com/office/drawing/2014/main" id="{BA3DC310-E70E-2A4C-98E9-E7CE8D146EDA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31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46659" y="1583134"/>
              <a:ext cx="2479168" cy="57415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3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𝑃𝑟𝑜𝑔𝑟𝑎𝑚</m:t>
                                </m:r>
                              </m:oMath>
                            </m:oMathPara>
                          </a14:m>
                          <a:endParaRPr lang="en-US" sz="1300" b="0" dirty="0"/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3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𝑃𝑟𝑜𝑔𝑟𝑎𝑚</m:t>
                                </m:r>
                              </m:oMath>
                            </m:oMathPara>
                          </a14:m>
                          <a:endParaRPr lang="en-US" sz="13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46659" y="1583134"/>
              <a:ext cx="2479168" cy="57415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2870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T w="12700" cmpd="sng">
                          <a:noFill/>
                        </a:lnT>
                        <a:blipFill>
                          <a:blip r:embed="rId5"/>
                          <a:stretch>
                            <a:fillRect r="-103093" b="-1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2870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B w="12700" cmpd="sng">
                          <a:noFill/>
                        </a:lnB>
                        <a:blipFill>
                          <a:blip r:embed="rId5"/>
                          <a:stretch>
                            <a:fillRect t="-100000" r="-103093" b="-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536" name="Group 535">
            <a:extLst>
              <a:ext uri="{FF2B5EF4-FFF2-40B4-BE49-F238E27FC236}">
                <a16:creationId xmlns:a16="http://schemas.microsoft.com/office/drawing/2014/main" id="{2560DD54-9826-2C47-AB02-2D240A0B9D80}"/>
              </a:ext>
            </a:extLst>
          </p:cNvPr>
          <p:cNvGrpSpPr/>
          <p:nvPr/>
        </p:nvGrpSpPr>
        <p:grpSpPr>
          <a:xfrm>
            <a:off x="6427968" y="1254721"/>
            <a:ext cx="2581861" cy="876925"/>
            <a:chOff x="6398771" y="1855706"/>
            <a:chExt cx="2581861" cy="876925"/>
          </a:xfrm>
        </p:grpSpPr>
        <p:grpSp>
          <p:nvGrpSpPr>
            <p:cNvPr id="411" name="Group 410">
              <a:extLst>
                <a:ext uri="{FF2B5EF4-FFF2-40B4-BE49-F238E27FC236}">
                  <a16:creationId xmlns:a16="http://schemas.microsoft.com/office/drawing/2014/main" id="{FF418A7D-059D-6D42-81F6-DBE7E7D21647}"/>
                </a:ext>
              </a:extLst>
            </p:cNvPr>
            <p:cNvGrpSpPr/>
            <p:nvPr/>
          </p:nvGrpSpPr>
          <p:grpSpPr>
            <a:xfrm>
              <a:off x="7799060" y="2499642"/>
              <a:ext cx="981071" cy="194415"/>
              <a:chOff x="8915995" y="2957417"/>
              <a:chExt cx="981071" cy="194415"/>
            </a:xfrm>
          </p:grpSpPr>
          <p:sp>
            <p:nvSpPr>
              <p:cNvPr id="318" name="Rectangle 317">
                <a:extLst>
                  <a:ext uri="{FF2B5EF4-FFF2-40B4-BE49-F238E27FC236}">
                    <a16:creationId xmlns:a16="http://schemas.microsoft.com/office/drawing/2014/main" id="{C992AC50-DC13-E74F-88D1-7802744C36A9}"/>
                  </a:ext>
                </a:extLst>
              </p:cNvPr>
              <p:cNvSpPr/>
              <p:nvPr/>
            </p:nvSpPr>
            <p:spPr>
              <a:xfrm>
                <a:off x="8915995" y="2960414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19" name="Rectangle 318">
                <a:extLst>
                  <a:ext uri="{FF2B5EF4-FFF2-40B4-BE49-F238E27FC236}">
                    <a16:creationId xmlns:a16="http://schemas.microsoft.com/office/drawing/2014/main" id="{D80906D0-E127-714F-9EEF-4E0EBC42F894}"/>
                  </a:ext>
                </a:extLst>
              </p:cNvPr>
              <p:cNvSpPr/>
              <p:nvPr/>
            </p:nvSpPr>
            <p:spPr>
              <a:xfrm>
                <a:off x="9115367" y="2960414"/>
                <a:ext cx="193681" cy="181779"/>
              </a:xfrm>
              <a:prstGeom prst="rect">
                <a:avLst/>
              </a:prstGeom>
              <a:solidFill>
                <a:srgbClr val="FFF5CC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0" name="Rectangle 319">
                <a:extLst>
                  <a:ext uri="{FF2B5EF4-FFF2-40B4-BE49-F238E27FC236}">
                    <a16:creationId xmlns:a16="http://schemas.microsoft.com/office/drawing/2014/main" id="{E73B4CC9-DBE2-9A44-A34E-CCAD535F3A01}"/>
                  </a:ext>
                </a:extLst>
              </p:cNvPr>
              <p:cNvSpPr/>
              <p:nvPr/>
            </p:nvSpPr>
            <p:spPr>
              <a:xfrm>
                <a:off x="9302399" y="2958834"/>
                <a:ext cx="193681" cy="181779"/>
              </a:xfrm>
              <a:prstGeom prst="rect">
                <a:avLst/>
              </a:prstGeom>
              <a:solidFill>
                <a:srgbClr val="CCDFFF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1" name="Rectangle 320">
                <a:extLst>
                  <a:ext uri="{FF2B5EF4-FFF2-40B4-BE49-F238E27FC236}">
                    <a16:creationId xmlns:a16="http://schemas.microsoft.com/office/drawing/2014/main" id="{FD7D0DC0-81B9-D944-BADC-40C28F06EC59}"/>
                  </a:ext>
                </a:extLst>
              </p:cNvPr>
              <p:cNvSpPr/>
              <p:nvPr/>
            </p:nvSpPr>
            <p:spPr>
              <a:xfrm>
                <a:off x="9498287" y="2957417"/>
                <a:ext cx="193681" cy="181779"/>
              </a:xfrm>
              <a:prstGeom prst="rect">
                <a:avLst/>
              </a:prstGeom>
              <a:solidFill>
                <a:srgbClr val="A8D4AA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2" name="Rectangle 321">
                <a:extLst>
                  <a:ext uri="{FF2B5EF4-FFF2-40B4-BE49-F238E27FC236}">
                    <a16:creationId xmlns:a16="http://schemas.microsoft.com/office/drawing/2014/main" id="{2BB41B32-4625-3E4E-879F-E44646621104}"/>
                  </a:ext>
                </a:extLst>
              </p:cNvPr>
              <p:cNvSpPr/>
              <p:nvPr/>
            </p:nvSpPr>
            <p:spPr>
              <a:xfrm>
                <a:off x="9695138" y="2958836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3" name="Rectangle 322">
                <a:extLst>
                  <a:ext uri="{FF2B5EF4-FFF2-40B4-BE49-F238E27FC236}">
                    <a16:creationId xmlns:a16="http://schemas.microsoft.com/office/drawing/2014/main" id="{B16A6573-C63A-604E-BCF7-11033B6B437F}"/>
                  </a:ext>
                </a:extLst>
              </p:cNvPr>
              <p:cNvSpPr/>
              <p:nvPr/>
            </p:nvSpPr>
            <p:spPr>
              <a:xfrm>
                <a:off x="8924556" y="2970053"/>
                <a:ext cx="972510" cy="18177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24" name="Alternate Process 323">
              <a:extLst>
                <a:ext uri="{FF2B5EF4-FFF2-40B4-BE49-F238E27FC236}">
                  <a16:creationId xmlns:a16="http://schemas.microsoft.com/office/drawing/2014/main" id="{38133FEE-43AB-C44A-8F12-40B52477EF96}"/>
                </a:ext>
              </a:extLst>
            </p:cNvPr>
            <p:cNvSpPr/>
            <p:nvPr/>
          </p:nvSpPr>
          <p:spPr>
            <a:xfrm>
              <a:off x="6413697" y="2171484"/>
              <a:ext cx="2507323" cy="561147"/>
            </a:xfrm>
            <a:prstGeom prst="flowChartAlternateProcess">
              <a:avLst/>
            </a:pr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sz="1348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</a:br>
              <a:endParaRPr kumimoji="0" lang="en-US" sz="1348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/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New SIMDRAM </a:t>
                  </a:r>
                  <a14:m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E5597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</p:txBody>
            </p:sp>
          </mc:Choice>
          <mc:Fallback xmlns="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  <a:blipFill>
                  <a:blip r:embed="rId6"/>
                  <a:stretch>
                    <a:fillRect t="-3571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/>
              <p:nvPr/>
            </p:nvSpPr>
            <p:spPr>
              <a:xfrm>
                <a:off x="5062752" y="5549825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752" y="5549825"/>
                <a:ext cx="1559686" cy="338554"/>
              </a:xfrm>
              <a:prstGeom prst="rect">
                <a:avLst/>
              </a:prstGeom>
              <a:blipFill>
                <a:blip r:embed="rId7"/>
                <a:stretch>
                  <a:fillRect t="-3571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5" name="Rectangle 164">
            <a:extLst>
              <a:ext uri="{FF2B5EF4-FFF2-40B4-BE49-F238E27FC236}">
                <a16:creationId xmlns:a16="http://schemas.microsoft.com/office/drawing/2014/main" id="{DD2E98AA-DF45-D64A-B53A-3F3B2469163E}"/>
              </a:ext>
            </a:extLst>
          </p:cNvPr>
          <p:cNvSpPr/>
          <p:nvPr/>
        </p:nvSpPr>
        <p:spPr>
          <a:xfrm>
            <a:off x="0" y="3715028"/>
            <a:ext cx="9144000" cy="260206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289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B68DD-EA82-D94D-9067-B51AF57C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Step 2: µProgram Generation</a:t>
            </a:r>
            <a:endParaRPr lang="en-US" sz="40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24493-947D-A44B-BC44-FBF7C8449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68" y="1138920"/>
            <a:ext cx="9144000" cy="5318753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</a:rPr>
              <a:t>µProgram: </a:t>
            </a:r>
            <a:r>
              <a:rPr lang="en-US" dirty="0">
                <a:latin typeface="Cambria" panose="02040503050406030204" pitchFamily="18" charset="0"/>
              </a:rPr>
              <a:t>A series of </a:t>
            </a:r>
            <a:r>
              <a:rPr lang="en-US" dirty="0">
                <a:solidFill>
                  <a:schemeClr val="accent5"/>
                </a:solidFill>
                <a:latin typeface="Cambria" panose="02040503050406030204" pitchFamily="18" charset="0"/>
              </a:rPr>
              <a:t>microarchitectural operations </a:t>
            </a:r>
            <a:r>
              <a:rPr lang="en-US" dirty="0">
                <a:latin typeface="Cambria" panose="02040503050406030204" pitchFamily="18" charset="0"/>
              </a:rPr>
              <a:t>(e.g., ACT/PRE) that SIMDRAM uses to execute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 SIMDRAM operation in DRAM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Goal of Step 2</a:t>
            </a:r>
            <a:r>
              <a:rPr lang="en-US" dirty="0">
                <a:solidFill>
                  <a:schemeClr val="accent5"/>
                </a:solidFill>
              </a:rPr>
              <a:t>: </a:t>
            </a:r>
            <a:r>
              <a:rPr lang="en-US" dirty="0"/>
              <a:t>To</a:t>
            </a:r>
            <a:r>
              <a:rPr lang="en-US" dirty="0">
                <a:solidFill>
                  <a:schemeClr val="accent5"/>
                </a:solidFill>
              </a:rPr>
              <a:t> </a:t>
            </a:r>
            <a:r>
              <a:rPr lang="en-US" dirty="0"/>
              <a:t>generate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the</a:t>
            </a:r>
            <a:r>
              <a:rPr lang="en-US" dirty="0">
                <a:solidFill>
                  <a:schemeClr val="accent2"/>
                </a:solidFill>
              </a:rPr>
              <a:t> µProgram </a:t>
            </a:r>
            <a:r>
              <a:rPr lang="en-US" dirty="0"/>
              <a:t>that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executes</a:t>
            </a:r>
            <a:r>
              <a:rPr lang="en-US" dirty="0"/>
              <a:t> the desired SIMDRAM operation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 DRAM </a:t>
            </a:r>
            <a:br>
              <a:rPr lang="en-US" sz="3200" dirty="0">
                <a:latin typeface="Cambria" panose="02040503050406030204" pitchFamily="18" charset="0"/>
              </a:rPr>
            </a:br>
            <a:endParaRPr lang="en-US" sz="3200" dirty="0">
              <a:latin typeface="Cambria" panose="02040503050406030204" pitchFamily="18" charset="0"/>
            </a:endParaRPr>
          </a:p>
        </p:txBody>
      </p:sp>
      <p:sp>
        <p:nvSpPr>
          <p:cNvPr id="316" name="Oval 315">
            <a:extLst>
              <a:ext uri="{FF2B5EF4-FFF2-40B4-BE49-F238E27FC236}">
                <a16:creationId xmlns:a16="http://schemas.microsoft.com/office/drawing/2014/main" id="{6770D35C-7264-0049-95CD-58D4DDF3EDED}"/>
              </a:ext>
            </a:extLst>
          </p:cNvPr>
          <p:cNvSpPr/>
          <p:nvPr/>
        </p:nvSpPr>
        <p:spPr>
          <a:xfrm flipH="1">
            <a:off x="11015591" y="2382396"/>
            <a:ext cx="143179" cy="86362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1" name="Content Placeholder 2">
            <a:extLst>
              <a:ext uri="{FF2B5EF4-FFF2-40B4-BE49-F238E27FC236}">
                <a16:creationId xmlns:a16="http://schemas.microsoft.com/office/drawing/2014/main" id="{DA4830E2-6739-E546-8253-0329049E56B5}"/>
              </a:ext>
            </a:extLst>
          </p:cNvPr>
          <p:cNvSpPr txBox="1">
            <a:spLocks/>
          </p:cNvSpPr>
          <p:nvPr/>
        </p:nvSpPr>
        <p:spPr>
          <a:xfrm>
            <a:off x="28068" y="1641061"/>
            <a:ext cx="8987622" cy="21572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mbria" panose="02040503050406030204" pitchFamily="18" charset="0"/>
              <a:buChar char="-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9D36B9B6-CBF0-8343-87AA-E9C15780A282}"/>
              </a:ext>
            </a:extLst>
          </p:cNvPr>
          <p:cNvSpPr/>
          <p:nvPr/>
        </p:nvSpPr>
        <p:spPr>
          <a:xfrm>
            <a:off x="759417" y="4454417"/>
            <a:ext cx="762516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Task 1: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Allocate DRAM rows to the operands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D8E4EE7E-96B1-6A46-BC6A-3D2ED53C797E}"/>
              </a:ext>
            </a:extLst>
          </p:cNvPr>
          <p:cNvSpPr/>
          <p:nvPr/>
        </p:nvSpPr>
        <p:spPr>
          <a:xfrm>
            <a:off x="759417" y="5147266"/>
            <a:ext cx="762516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Task 2: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Generate µProgram</a:t>
            </a:r>
          </a:p>
        </p:txBody>
      </p:sp>
      <p:sp>
        <p:nvSpPr>
          <p:cNvPr id="166" name="Slide Number Placeholder 2">
            <a:extLst>
              <a:ext uri="{FF2B5EF4-FFF2-40B4-BE49-F238E27FC236}">
                <a16:creationId xmlns:a16="http://schemas.microsoft.com/office/drawing/2014/main" id="{BC26D7DD-5651-DE4C-A166-92E71C0FAE7E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32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47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 animBg="1"/>
      <p:bldP spid="16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B68DD-EA82-D94D-9067-B51AF57C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Step 2: µProgram Generation</a:t>
            </a:r>
            <a:endParaRPr lang="en-US" sz="40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24493-947D-A44B-BC44-FBF7C8449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68" y="1138920"/>
            <a:ext cx="9144000" cy="5318753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</a:rPr>
              <a:t>µProgram: </a:t>
            </a:r>
            <a:r>
              <a:rPr lang="en-US" dirty="0">
                <a:latin typeface="Cambria" panose="02040503050406030204" pitchFamily="18" charset="0"/>
              </a:rPr>
              <a:t>A series of </a:t>
            </a:r>
            <a:r>
              <a:rPr lang="en-US" dirty="0">
                <a:solidFill>
                  <a:schemeClr val="accent5"/>
                </a:solidFill>
                <a:latin typeface="Cambria" panose="02040503050406030204" pitchFamily="18" charset="0"/>
              </a:rPr>
              <a:t>microarchitectural operations </a:t>
            </a:r>
            <a:r>
              <a:rPr lang="en-US" dirty="0">
                <a:latin typeface="Cambria" panose="02040503050406030204" pitchFamily="18" charset="0"/>
              </a:rPr>
              <a:t>(e.g., ACT/PRE) that SIMDRAM uses to execute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 SIMDRAM operation in DRAM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Goal of Step 2</a:t>
            </a:r>
            <a:r>
              <a:rPr lang="en-US" dirty="0">
                <a:solidFill>
                  <a:schemeClr val="accent5"/>
                </a:solidFill>
              </a:rPr>
              <a:t>: </a:t>
            </a:r>
            <a:r>
              <a:rPr lang="en-US" dirty="0"/>
              <a:t>To</a:t>
            </a:r>
            <a:r>
              <a:rPr lang="en-US" dirty="0">
                <a:solidFill>
                  <a:schemeClr val="accent5"/>
                </a:solidFill>
              </a:rPr>
              <a:t> </a:t>
            </a:r>
            <a:r>
              <a:rPr lang="en-US" dirty="0"/>
              <a:t>generate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the</a:t>
            </a:r>
            <a:r>
              <a:rPr lang="en-US" dirty="0">
                <a:solidFill>
                  <a:schemeClr val="accent2"/>
                </a:solidFill>
              </a:rPr>
              <a:t> µProgram </a:t>
            </a:r>
            <a:r>
              <a:rPr lang="en-US" dirty="0"/>
              <a:t>that executes the desired SIMDRAM operation in DRAM </a:t>
            </a:r>
            <a:br>
              <a:rPr lang="en-US" sz="3200" dirty="0">
                <a:latin typeface="Cambria" panose="02040503050406030204" pitchFamily="18" charset="0"/>
              </a:rPr>
            </a:br>
            <a:endParaRPr lang="en-US" sz="3200" dirty="0">
              <a:latin typeface="Cambria" panose="02040503050406030204" pitchFamily="18" charset="0"/>
            </a:endParaRPr>
          </a:p>
        </p:txBody>
      </p:sp>
      <p:sp>
        <p:nvSpPr>
          <p:cNvPr id="316" name="Oval 315">
            <a:extLst>
              <a:ext uri="{FF2B5EF4-FFF2-40B4-BE49-F238E27FC236}">
                <a16:creationId xmlns:a16="http://schemas.microsoft.com/office/drawing/2014/main" id="{6770D35C-7264-0049-95CD-58D4DDF3EDED}"/>
              </a:ext>
            </a:extLst>
          </p:cNvPr>
          <p:cNvSpPr/>
          <p:nvPr/>
        </p:nvSpPr>
        <p:spPr>
          <a:xfrm flipH="1">
            <a:off x="11015591" y="2382396"/>
            <a:ext cx="143179" cy="86362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1" name="Content Placeholder 2">
            <a:extLst>
              <a:ext uri="{FF2B5EF4-FFF2-40B4-BE49-F238E27FC236}">
                <a16:creationId xmlns:a16="http://schemas.microsoft.com/office/drawing/2014/main" id="{DA4830E2-6739-E546-8253-0329049E56B5}"/>
              </a:ext>
            </a:extLst>
          </p:cNvPr>
          <p:cNvSpPr txBox="1">
            <a:spLocks/>
          </p:cNvSpPr>
          <p:nvPr/>
        </p:nvSpPr>
        <p:spPr>
          <a:xfrm>
            <a:off x="28068" y="1641061"/>
            <a:ext cx="8987622" cy="21572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mbria" panose="02040503050406030204" pitchFamily="18" charset="0"/>
              <a:buChar char="-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9D36B9B6-CBF0-8343-87AA-E9C15780A282}"/>
              </a:ext>
            </a:extLst>
          </p:cNvPr>
          <p:cNvSpPr/>
          <p:nvPr/>
        </p:nvSpPr>
        <p:spPr>
          <a:xfrm>
            <a:off x="759417" y="4454417"/>
            <a:ext cx="7625166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Task 1: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Allocate DRAM rows to the operands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D8E4EE7E-96B1-6A46-BC6A-3D2ED53C797E}"/>
              </a:ext>
            </a:extLst>
          </p:cNvPr>
          <p:cNvSpPr/>
          <p:nvPr/>
        </p:nvSpPr>
        <p:spPr>
          <a:xfrm>
            <a:off x="759417" y="5147266"/>
            <a:ext cx="762516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Task 2: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Generate µProgram</a:t>
            </a:r>
          </a:p>
        </p:txBody>
      </p:sp>
      <p:sp>
        <p:nvSpPr>
          <p:cNvPr id="166" name="Slide Number Placeholder 2">
            <a:extLst>
              <a:ext uri="{FF2B5EF4-FFF2-40B4-BE49-F238E27FC236}">
                <a16:creationId xmlns:a16="http://schemas.microsoft.com/office/drawing/2014/main" id="{BC26D7DD-5651-DE4C-A166-92E71C0FAE7E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33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056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00BF4-DC0A-4E47-A67E-ACDE00BBB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>
                <a:latin typeface="Cambria" panose="02040503050406030204" pitchFamily="18" charset="0"/>
              </a:rPr>
              <a:t>Task 1: Allocating DRAM Rows to Operands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93DBE014-3D0B-2249-B9E6-B6A356643B88}"/>
              </a:ext>
            </a:extLst>
          </p:cNvPr>
          <p:cNvSpPr/>
          <p:nvPr/>
        </p:nvSpPr>
        <p:spPr>
          <a:xfrm>
            <a:off x="435601" y="1823509"/>
            <a:ext cx="5291667" cy="40724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F9F760E-A91C-0346-BBFA-5402396A47F0}"/>
              </a:ext>
            </a:extLst>
          </p:cNvPr>
          <p:cNvGrpSpPr/>
          <p:nvPr/>
        </p:nvGrpSpPr>
        <p:grpSpPr>
          <a:xfrm>
            <a:off x="1058094" y="1913512"/>
            <a:ext cx="4533707" cy="3655264"/>
            <a:chOff x="2281260" y="1032035"/>
            <a:chExt cx="6157040" cy="4964082"/>
          </a:xfrm>
        </p:grpSpPr>
        <p:cxnSp>
          <p:nvCxnSpPr>
            <p:cNvPr id="212" name="Straight Connector 211">
              <a:extLst>
                <a:ext uri="{FF2B5EF4-FFF2-40B4-BE49-F238E27FC236}">
                  <a16:creationId xmlns:a16="http://schemas.microsoft.com/office/drawing/2014/main" id="{3FEDD033-8667-9345-8641-52AA10105C29}"/>
                </a:ext>
              </a:extLst>
            </p:cNvPr>
            <p:cNvCxnSpPr>
              <a:cxnSpLocks/>
              <a:endCxn id="57" idx="2"/>
            </p:cNvCxnSpPr>
            <p:nvPr/>
          </p:nvCxnSpPr>
          <p:spPr>
            <a:xfrm>
              <a:off x="2300777" y="2617132"/>
              <a:ext cx="5857907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>
              <a:extLst>
                <a:ext uri="{FF2B5EF4-FFF2-40B4-BE49-F238E27FC236}">
                  <a16:creationId xmlns:a16="http://schemas.microsoft.com/office/drawing/2014/main" id="{22BD8909-86A8-0448-B757-9E65F0C49E60}"/>
                </a:ext>
              </a:extLst>
            </p:cNvPr>
            <p:cNvCxnSpPr>
              <a:cxnSpLocks/>
              <a:endCxn id="71" idx="2"/>
            </p:cNvCxnSpPr>
            <p:nvPr/>
          </p:nvCxnSpPr>
          <p:spPr>
            <a:xfrm>
              <a:off x="2291674" y="3027455"/>
              <a:ext cx="5862243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>
              <a:extLst>
                <a:ext uri="{FF2B5EF4-FFF2-40B4-BE49-F238E27FC236}">
                  <a16:creationId xmlns:a16="http://schemas.microsoft.com/office/drawing/2014/main" id="{B8FB0B19-2517-1E42-9841-5ACE0687D359}"/>
                </a:ext>
              </a:extLst>
            </p:cNvPr>
            <p:cNvCxnSpPr>
              <a:cxnSpLocks/>
              <a:endCxn id="99" idx="2"/>
            </p:cNvCxnSpPr>
            <p:nvPr/>
          </p:nvCxnSpPr>
          <p:spPr>
            <a:xfrm>
              <a:off x="2291674" y="3424850"/>
              <a:ext cx="5865070" cy="2534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21FFFBC4-10CF-0349-B872-C57E5F8B4D09}"/>
                </a:ext>
              </a:extLst>
            </p:cNvPr>
            <p:cNvCxnSpPr>
              <a:cxnSpLocks/>
              <a:endCxn id="85" idx="2"/>
            </p:cNvCxnSpPr>
            <p:nvPr/>
          </p:nvCxnSpPr>
          <p:spPr>
            <a:xfrm>
              <a:off x="2300777" y="3858433"/>
              <a:ext cx="5858067" cy="32315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756B447D-3092-A548-9AA3-AD0855A063C8}"/>
                </a:ext>
              </a:extLst>
            </p:cNvPr>
            <p:cNvCxnSpPr>
              <a:cxnSpLocks/>
              <a:endCxn id="211" idx="2"/>
            </p:cNvCxnSpPr>
            <p:nvPr/>
          </p:nvCxnSpPr>
          <p:spPr>
            <a:xfrm flipV="1">
              <a:off x="2300777" y="4381310"/>
              <a:ext cx="5857747" cy="594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A026E027-6C75-2347-A837-F8E1DDD7A448}"/>
                </a:ext>
              </a:extLst>
            </p:cNvPr>
            <p:cNvCxnSpPr>
              <a:cxnSpLocks/>
              <a:endCxn id="196" idx="2"/>
            </p:cNvCxnSpPr>
            <p:nvPr/>
          </p:nvCxnSpPr>
          <p:spPr>
            <a:xfrm flipV="1">
              <a:off x="2300778" y="4791631"/>
              <a:ext cx="5852982" cy="1043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261447AA-8A4B-BE48-8601-7C44DA444B98}"/>
                </a:ext>
              </a:extLst>
            </p:cNvPr>
            <p:cNvCxnSpPr>
              <a:cxnSpLocks/>
              <a:endCxn id="183" idx="2"/>
            </p:cNvCxnSpPr>
            <p:nvPr/>
          </p:nvCxnSpPr>
          <p:spPr>
            <a:xfrm>
              <a:off x="2300778" y="5212295"/>
              <a:ext cx="5855808" cy="207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863F9DDF-A644-794F-9453-CB3555E84EC0}"/>
                </a:ext>
              </a:extLst>
            </p:cNvPr>
            <p:cNvCxnSpPr>
              <a:cxnSpLocks/>
              <a:endCxn id="169" idx="2"/>
            </p:cNvCxnSpPr>
            <p:nvPr/>
          </p:nvCxnSpPr>
          <p:spPr>
            <a:xfrm flipV="1">
              <a:off x="2300778" y="5654925"/>
              <a:ext cx="5857909" cy="1519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502D60AC-0C0D-3840-B29B-06199C3147EA}"/>
                </a:ext>
              </a:extLst>
            </p:cNvPr>
            <p:cNvCxnSpPr>
              <a:cxnSpLocks/>
              <a:endCxn id="141" idx="6"/>
            </p:cNvCxnSpPr>
            <p:nvPr/>
          </p:nvCxnSpPr>
          <p:spPr>
            <a:xfrm>
              <a:off x="2291674" y="1288359"/>
              <a:ext cx="6133406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9A6CE784-966C-2742-9D3A-41D9E7199D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81260" y="1711098"/>
              <a:ext cx="6157040" cy="1141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E7B48D07-75DA-0E4D-9ADF-2809547E8718}"/>
                </a:ext>
              </a:extLst>
            </p:cNvPr>
            <p:cNvCxnSpPr>
              <a:cxnSpLocks/>
              <a:endCxn id="113" idx="2"/>
            </p:cNvCxnSpPr>
            <p:nvPr/>
          </p:nvCxnSpPr>
          <p:spPr>
            <a:xfrm>
              <a:off x="2300777" y="2151653"/>
              <a:ext cx="5854915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97830CAE-3F88-024F-9FB4-89EB691F0E1D}"/>
                </a:ext>
              </a:extLst>
            </p:cNvPr>
            <p:cNvCxnSpPr>
              <a:cxnSpLocks/>
            </p:cNvCxnSpPr>
            <p:nvPr/>
          </p:nvCxnSpPr>
          <p:spPr>
            <a:xfrm>
              <a:off x="2500620" y="104331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3771AB39-D3DD-2B4C-9C86-3DA5A87A6BE7}"/>
                </a:ext>
              </a:extLst>
            </p:cNvPr>
            <p:cNvCxnSpPr>
              <a:cxnSpLocks/>
            </p:cNvCxnSpPr>
            <p:nvPr/>
          </p:nvCxnSpPr>
          <p:spPr>
            <a:xfrm>
              <a:off x="2924447" y="104331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0B40D114-0E43-D54D-8A9D-8F574DC66042}"/>
                </a:ext>
              </a:extLst>
            </p:cNvPr>
            <p:cNvCxnSpPr>
              <a:cxnSpLocks/>
            </p:cNvCxnSpPr>
            <p:nvPr/>
          </p:nvCxnSpPr>
          <p:spPr>
            <a:xfrm>
              <a:off x="3385602" y="104331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21330F78-E7F6-A247-9FEA-3B9DCA33654B}"/>
                </a:ext>
              </a:extLst>
            </p:cNvPr>
            <p:cNvCxnSpPr>
              <a:cxnSpLocks/>
            </p:cNvCxnSpPr>
            <p:nvPr/>
          </p:nvCxnSpPr>
          <p:spPr>
            <a:xfrm>
              <a:off x="3827013" y="1049233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4FBD12-3CB2-B945-AB78-6E581792A11B}"/>
                </a:ext>
              </a:extLst>
            </p:cNvPr>
            <p:cNvCxnSpPr>
              <a:cxnSpLocks/>
            </p:cNvCxnSpPr>
            <p:nvPr/>
          </p:nvCxnSpPr>
          <p:spPr>
            <a:xfrm>
              <a:off x="4250840" y="1041829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B73B8E16-45D0-A249-B8FC-918D32FBF630}"/>
                </a:ext>
              </a:extLst>
            </p:cNvPr>
            <p:cNvCxnSpPr>
              <a:cxnSpLocks/>
            </p:cNvCxnSpPr>
            <p:nvPr/>
          </p:nvCxnSpPr>
          <p:spPr>
            <a:xfrm>
              <a:off x="4711995" y="1040348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9951029F-DBD6-C343-948A-83940A8895CC}"/>
                </a:ext>
              </a:extLst>
            </p:cNvPr>
            <p:cNvCxnSpPr>
              <a:cxnSpLocks/>
            </p:cNvCxnSpPr>
            <p:nvPr/>
          </p:nvCxnSpPr>
          <p:spPr>
            <a:xfrm>
              <a:off x="5163702" y="1034997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E074CF78-E1ED-274E-B5CC-81486310ECE0}"/>
                </a:ext>
              </a:extLst>
            </p:cNvPr>
            <p:cNvCxnSpPr>
              <a:cxnSpLocks/>
            </p:cNvCxnSpPr>
            <p:nvPr/>
          </p:nvCxnSpPr>
          <p:spPr>
            <a:xfrm>
              <a:off x="5587529" y="1034997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C5C04DC8-6AA6-C641-BB04-3393D9B4C269}"/>
                </a:ext>
              </a:extLst>
            </p:cNvPr>
            <p:cNvCxnSpPr>
              <a:cxnSpLocks/>
            </p:cNvCxnSpPr>
            <p:nvPr/>
          </p:nvCxnSpPr>
          <p:spPr>
            <a:xfrm>
              <a:off x="6048684" y="1034997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>
              <a:extLst>
                <a:ext uri="{FF2B5EF4-FFF2-40B4-BE49-F238E27FC236}">
                  <a16:creationId xmlns:a16="http://schemas.microsoft.com/office/drawing/2014/main" id="{6E99D7FB-9623-7840-B687-767CA7E946E1}"/>
                </a:ext>
              </a:extLst>
            </p:cNvPr>
            <p:cNvCxnSpPr>
              <a:cxnSpLocks/>
            </p:cNvCxnSpPr>
            <p:nvPr/>
          </p:nvCxnSpPr>
          <p:spPr>
            <a:xfrm>
              <a:off x="6490095" y="104092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AD25F6EC-2737-D24F-8BDC-10867A88EBB3}"/>
                </a:ext>
              </a:extLst>
            </p:cNvPr>
            <p:cNvCxnSpPr>
              <a:cxnSpLocks/>
            </p:cNvCxnSpPr>
            <p:nvPr/>
          </p:nvCxnSpPr>
          <p:spPr>
            <a:xfrm>
              <a:off x="6913922" y="1033516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D2523A1E-83F1-C24B-9924-76C6D7CD6C84}"/>
                </a:ext>
              </a:extLst>
            </p:cNvPr>
            <p:cNvCxnSpPr>
              <a:cxnSpLocks/>
            </p:cNvCxnSpPr>
            <p:nvPr/>
          </p:nvCxnSpPr>
          <p:spPr>
            <a:xfrm>
              <a:off x="7375077" y="1032035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5FF195CA-0E6A-1040-859C-084AAFA59B2C}"/>
                </a:ext>
              </a:extLst>
            </p:cNvPr>
            <p:cNvCxnSpPr>
              <a:cxnSpLocks/>
            </p:cNvCxnSpPr>
            <p:nvPr/>
          </p:nvCxnSpPr>
          <p:spPr>
            <a:xfrm>
              <a:off x="7833293" y="1038413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FA9A5D3C-827A-CD41-BA50-369A4CE8800B}"/>
                </a:ext>
              </a:extLst>
            </p:cNvPr>
            <p:cNvCxnSpPr>
              <a:cxnSpLocks/>
            </p:cNvCxnSpPr>
            <p:nvPr/>
          </p:nvCxnSpPr>
          <p:spPr>
            <a:xfrm>
              <a:off x="8294448" y="1036932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A1D56E-D35B-E74D-8082-85A4CB76C47A}"/>
              </a:ext>
            </a:extLst>
          </p:cNvPr>
          <p:cNvCxnSpPr>
            <a:cxnSpLocks/>
          </p:cNvCxnSpPr>
          <p:nvPr/>
        </p:nvCxnSpPr>
        <p:spPr>
          <a:xfrm>
            <a:off x="1072465" y="4991195"/>
            <a:ext cx="4518989" cy="704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4F41338-1AC0-2042-94A5-D873CDE86E20}"/>
              </a:ext>
            </a:extLst>
          </p:cNvPr>
          <p:cNvGrpSpPr/>
          <p:nvPr/>
        </p:nvGrpSpPr>
        <p:grpSpPr>
          <a:xfrm>
            <a:off x="1119548" y="4275419"/>
            <a:ext cx="4468235" cy="214064"/>
            <a:chOff x="2707599" y="4239655"/>
            <a:chExt cx="6068148" cy="290713"/>
          </a:xfrm>
        </p:grpSpPr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E895838B-2C8C-004D-89CD-34E0A77352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7599" y="425093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CADA578E-EB03-2640-BB75-121B18AACA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31426" y="425093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2DAC382C-5574-D543-9492-A51754543B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2581" y="425093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D390C661-5652-2845-A470-C63C6F1827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3992" y="4256853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FC694910-F70B-6246-A20E-1852150ADA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7819" y="424944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2B9836FA-18D9-9745-970B-5B97B762FB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8974" y="4247968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7E3AD14F-E79D-F74B-8C5E-658BC6CD50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0681" y="424261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D59DED10-FD7B-1943-859A-5003581EC2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4508" y="424261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77BC8096-7021-9F41-9022-A9887CF823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5663" y="424261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5755CDD1-8E08-A24C-A152-DADBFD305B4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7074" y="424854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4E116CED-7B6E-5345-B812-B839692566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20901" y="424113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2CF27A14-B23D-1A44-A9E0-6548A42E4D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2056" y="4239655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283A0187-2ED8-A947-A926-33F8F2881D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40272" y="4246033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423B0D36-F6CE-8944-A623-8CA4D9A651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01427" y="4244552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F4C6668-94D7-3343-84D5-EB0D25B54B28}"/>
              </a:ext>
            </a:extLst>
          </p:cNvPr>
          <p:cNvCxnSpPr>
            <a:cxnSpLocks/>
          </p:cNvCxnSpPr>
          <p:nvPr/>
        </p:nvCxnSpPr>
        <p:spPr>
          <a:xfrm flipV="1">
            <a:off x="1075229" y="4679312"/>
            <a:ext cx="4514143" cy="4696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Oval 183">
            <a:extLst>
              <a:ext uri="{FF2B5EF4-FFF2-40B4-BE49-F238E27FC236}">
                <a16:creationId xmlns:a16="http://schemas.microsoft.com/office/drawing/2014/main" id="{A069D844-2AB3-E94A-B814-B22BFC4EDEC6}"/>
              </a:ext>
            </a:extLst>
          </p:cNvPr>
          <p:cNvSpPr>
            <a:spLocks noChangeAspect="1"/>
          </p:cNvSpPr>
          <p:nvPr/>
        </p:nvSpPr>
        <p:spPr>
          <a:xfrm>
            <a:off x="1428120" y="458585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14A686AD-CD2A-9541-A641-9058CC64A20D}"/>
              </a:ext>
            </a:extLst>
          </p:cNvPr>
          <p:cNvSpPr>
            <a:spLocks noChangeAspect="1"/>
          </p:cNvSpPr>
          <p:nvPr/>
        </p:nvSpPr>
        <p:spPr>
          <a:xfrm>
            <a:off x="1767688" y="458585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D33242FA-3BA6-754E-997B-E5C7822C1810}"/>
              </a:ext>
            </a:extLst>
          </p:cNvPr>
          <p:cNvSpPr>
            <a:spLocks noChangeAspect="1"/>
          </p:cNvSpPr>
          <p:nvPr/>
        </p:nvSpPr>
        <p:spPr>
          <a:xfrm>
            <a:off x="2092717" y="4590220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B3D4C303-184F-4A4F-8282-568EA9DAB485}"/>
              </a:ext>
            </a:extLst>
          </p:cNvPr>
          <p:cNvSpPr>
            <a:spLocks noChangeAspect="1"/>
          </p:cNvSpPr>
          <p:nvPr/>
        </p:nvSpPr>
        <p:spPr>
          <a:xfrm>
            <a:off x="2404799" y="458476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106D32B9-0A82-D449-8A9C-76336541D165}"/>
              </a:ext>
            </a:extLst>
          </p:cNvPr>
          <p:cNvSpPr>
            <a:spLocks noChangeAspect="1"/>
          </p:cNvSpPr>
          <p:nvPr/>
        </p:nvSpPr>
        <p:spPr>
          <a:xfrm>
            <a:off x="2744367" y="458367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716E9C1E-DF39-584D-B5DA-0394AC5FC23E}"/>
              </a:ext>
            </a:extLst>
          </p:cNvPr>
          <p:cNvSpPr>
            <a:spLocks noChangeAspect="1"/>
          </p:cNvSpPr>
          <p:nvPr/>
        </p:nvSpPr>
        <p:spPr>
          <a:xfrm>
            <a:off x="3076978" y="457973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85E3749F-EDBE-6642-8032-F52A98DC0F9E}"/>
              </a:ext>
            </a:extLst>
          </p:cNvPr>
          <p:cNvSpPr>
            <a:spLocks noChangeAspect="1"/>
          </p:cNvSpPr>
          <p:nvPr/>
        </p:nvSpPr>
        <p:spPr>
          <a:xfrm>
            <a:off x="3389060" y="457973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B1D90B21-C131-F34C-901D-0AD2F7E7F197}"/>
              </a:ext>
            </a:extLst>
          </p:cNvPr>
          <p:cNvSpPr>
            <a:spLocks noChangeAspect="1"/>
          </p:cNvSpPr>
          <p:nvPr/>
        </p:nvSpPr>
        <p:spPr>
          <a:xfrm>
            <a:off x="3728628" y="457973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D147378D-36C0-4841-A7EC-6E8CDBBB309D}"/>
              </a:ext>
            </a:extLst>
          </p:cNvPr>
          <p:cNvSpPr>
            <a:spLocks noChangeAspect="1"/>
          </p:cNvSpPr>
          <p:nvPr/>
        </p:nvSpPr>
        <p:spPr>
          <a:xfrm>
            <a:off x="4053658" y="458409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29513864-4E3C-2145-8D56-CFA69C91C6BF}"/>
              </a:ext>
            </a:extLst>
          </p:cNvPr>
          <p:cNvSpPr>
            <a:spLocks noChangeAspect="1"/>
          </p:cNvSpPr>
          <p:nvPr/>
        </p:nvSpPr>
        <p:spPr>
          <a:xfrm>
            <a:off x="4365740" y="457864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698A98DF-F0DC-DF46-B749-62785CCAFFA5}"/>
              </a:ext>
            </a:extLst>
          </p:cNvPr>
          <p:cNvSpPr>
            <a:spLocks noChangeAspect="1"/>
          </p:cNvSpPr>
          <p:nvPr/>
        </p:nvSpPr>
        <p:spPr>
          <a:xfrm>
            <a:off x="4705308" y="4577556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8B0CC591-DB0D-3B45-9C6A-0C2FA78C2775}"/>
              </a:ext>
            </a:extLst>
          </p:cNvPr>
          <p:cNvSpPr>
            <a:spLocks noChangeAspect="1"/>
          </p:cNvSpPr>
          <p:nvPr/>
        </p:nvSpPr>
        <p:spPr>
          <a:xfrm>
            <a:off x="5042712" y="4582252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78030B15-CBBA-264A-8C75-A54705F24F96}"/>
              </a:ext>
            </a:extLst>
          </p:cNvPr>
          <p:cNvSpPr>
            <a:spLocks noChangeAspect="1"/>
          </p:cNvSpPr>
          <p:nvPr/>
        </p:nvSpPr>
        <p:spPr>
          <a:xfrm>
            <a:off x="5382280" y="4581162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0F81C248-A77D-FC49-AD57-20657811FC53}"/>
              </a:ext>
            </a:extLst>
          </p:cNvPr>
          <p:cNvSpPr>
            <a:spLocks noChangeAspect="1"/>
          </p:cNvSpPr>
          <p:nvPr/>
        </p:nvSpPr>
        <p:spPr>
          <a:xfrm>
            <a:off x="1116038" y="458585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C14E103A-CBEF-BF49-8F25-6E080A69C933}"/>
              </a:ext>
            </a:extLst>
          </p:cNvPr>
          <p:cNvSpPr>
            <a:spLocks noChangeAspect="1"/>
          </p:cNvSpPr>
          <p:nvPr/>
        </p:nvSpPr>
        <p:spPr>
          <a:xfrm>
            <a:off x="1118119" y="489713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B9FA2370-E9F0-654C-977B-C50E892A0E11}"/>
              </a:ext>
            </a:extLst>
          </p:cNvPr>
          <p:cNvSpPr>
            <a:spLocks noChangeAspect="1"/>
          </p:cNvSpPr>
          <p:nvPr/>
        </p:nvSpPr>
        <p:spPr>
          <a:xfrm>
            <a:off x="1430201" y="489713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74D49CDC-9F28-0842-A7E4-826216FDEA99}"/>
              </a:ext>
            </a:extLst>
          </p:cNvPr>
          <p:cNvSpPr>
            <a:spLocks noChangeAspect="1"/>
          </p:cNvSpPr>
          <p:nvPr/>
        </p:nvSpPr>
        <p:spPr>
          <a:xfrm>
            <a:off x="1769769" y="489713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2B052FF6-6F6D-7547-9EBD-15043F046E95}"/>
              </a:ext>
            </a:extLst>
          </p:cNvPr>
          <p:cNvSpPr>
            <a:spLocks noChangeAspect="1"/>
          </p:cNvSpPr>
          <p:nvPr/>
        </p:nvSpPr>
        <p:spPr>
          <a:xfrm>
            <a:off x="2094798" y="4901500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2AA90F9B-7CC2-E84F-9F48-9548697AA461}"/>
              </a:ext>
            </a:extLst>
          </p:cNvPr>
          <p:cNvSpPr>
            <a:spLocks noChangeAspect="1"/>
          </p:cNvSpPr>
          <p:nvPr/>
        </p:nvSpPr>
        <p:spPr>
          <a:xfrm>
            <a:off x="2406880" y="489604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433B3390-FCFA-1746-9A9E-235050BE494B}"/>
              </a:ext>
            </a:extLst>
          </p:cNvPr>
          <p:cNvSpPr>
            <a:spLocks noChangeAspect="1"/>
          </p:cNvSpPr>
          <p:nvPr/>
        </p:nvSpPr>
        <p:spPr>
          <a:xfrm>
            <a:off x="2746448" y="489495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48F119AB-7FC3-524B-ACF8-28A5B122F22E}"/>
              </a:ext>
            </a:extLst>
          </p:cNvPr>
          <p:cNvSpPr>
            <a:spLocks noChangeAspect="1"/>
          </p:cNvSpPr>
          <p:nvPr/>
        </p:nvSpPr>
        <p:spPr>
          <a:xfrm>
            <a:off x="3079059" y="489101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6519F2AA-2B6C-D64F-9181-7BAB809DDB58}"/>
              </a:ext>
            </a:extLst>
          </p:cNvPr>
          <p:cNvSpPr>
            <a:spLocks noChangeAspect="1"/>
          </p:cNvSpPr>
          <p:nvPr/>
        </p:nvSpPr>
        <p:spPr>
          <a:xfrm>
            <a:off x="3391141" y="489101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66BD7258-DEFD-7045-B0A9-6FF3BC852F3C}"/>
              </a:ext>
            </a:extLst>
          </p:cNvPr>
          <p:cNvSpPr>
            <a:spLocks noChangeAspect="1"/>
          </p:cNvSpPr>
          <p:nvPr/>
        </p:nvSpPr>
        <p:spPr>
          <a:xfrm>
            <a:off x="3730709" y="489101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5F760A7D-8CDE-2347-906E-D20E93055AD4}"/>
              </a:ext>
            </a:extLst>
          </p:cNvPr>
          <p:cNvSpPr>
            <a:spLocks noChangeAspect="1"/>
          </p:cNvSpPr>
          <p:nvPr/>
        </p:nvSpPr>
        <p:spPr>
          <a:xfrm>
            <a:off x="4055739" y="489537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4EF4676D-E0A8-8349-A0DF-BBB97D77908E}"/>
              </a:ext>
            </a:extLst>
          </p:cNvPr>
          <p:cNvSpPr>
            <a:spLocks noChangeAspect="1"/>
          </p:cNvSpPr>
          <p:nvPr/>
        </p:nvSpPr>
        <p:spPr>
          <a:xfrm>
            <a:off x="4367821" y="488992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E17AA1C1-75E9-D14E-9AAD-DEE7449BEC49}"/>
              </a:ext>
            </a:extLst>
          </p:cNvPr>
          <p:cNvSpPr>
            <a:spLocks noChangeAspect="1"/>
          </p:cNvSpPr>
          <p:nvPr/>
        </p:nvSpPr>
        <p:spPr>
          <a:xfrm>
            <a:off x="4707389" y="4888836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762E33FD-B63C-364D-BFE5-9F5AA6D015AD}"/>
              </a:ext>
            </a:extLst>
          </p:cNvPr>
          <p:cNvSpPr>
            <a:spLocks noChangeAspect="1"/>
          </p:cNvSpPr>
          <p:nvPr/>
        </p:nvSpPr>
        <p:spPr>
          <a:xfrm>
            <a:off x="5044793" y="4893532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1DAB2FF4-3460-F94E-B071-EDF12F615429}"/>
              </a:ext>
            </a:extLst>
          </p:cNvPr>
          <p:cNvSpPr>
            <a:spLocks noChangeAspect="1"/>
          </p:cNvSpPr>
          <p:nvPr/>
        </p:nvSpPr>
        <p:spPr>
          <a:xfrm>
            <a:off x="5384361" y="4892442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8F48607-792E-D843-8886-25E6D9DA0965}"/>
              </a:ext>
            </a:extLst>
          </p:cNvPr>
          <p:cNvCxnSpPr>
            <a:cxnSpLocks/>
          </p:cNvCxnSpPr>
          <p:nvPr/>
        </p:nvCxnSpPr>
        <p:spPr>
          <a:xfrm flipV="1">
            <a:off x="1049214" y="5314197"/>
            <a:ext cx="4537442" cy="11896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>
            <a:extLst>
              <a:ext uri="{FF2B5EF4-FFF2-40B4-BE49-F238E27FC236}">
                <a16:creationId xmlns:a16="http://schemas.microsoft.com/office/drawing/2014/main" id="{207C51A8-4547-D540-80E3-37AAD42A1BAC}"/>
              </a:ext>
            </a:extLst>
          </p:cNvPr>
          <p:cNvSpPr>
            <a:spLocks noChangeAspect="1"/>
          </p:cNvSpPr>
          <p:nvPr/>
        </p:nvSpPr>
        <p:spPr>
          <a:xfrm>
            <a:off x="1119666" y="522153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CC17A510-8B3C-6B45-AF71-1BC512985D22}"/>
              </a:ext>
            </a:extLst>
          </p:cNvPr>
          <p:cNvSpPr>
            <a:spLocks noChangeAspect="1"/>
          </p:cNvSpPr>
          <p:nvPr/>
        </p:nvSpPr>
        <p:spPr>
          <a:xfrm>
            <a:off x="1431748" y="522153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3AA12D7B-7B10-F04F-A7E1-CFB4233CDB0F}"/>
              </a:ext>
            </a:extLst>
          </p:cNvPr>
          <p:cNvSpPr>
            <a:spLocks noChangeAspect="1"/>
          </p:cNvSpPr>
          <p:nvPr/>
        </p:nvSpPr>
        <p:spPr>
          <a:xfrm>
            <a:off x="1771316" y="522153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02A84AE1-D5DD-7745-AAE8-D29E63ECAB32}"/>
              </a:ext>
            </a:extLst>
          </p:cNvPr>
          <p:cNvSpPr>
            <a:spLocks noChangeAspect="1"/>
          </p:cNvSpPr>
          <p:nvPr/>
        </p:nvSpPr>
        <p:spPr>
          <a:xfrm>
            <a:off x="2096345" y="5225900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9FF6A9D4-E770-8544-BAC8-95FE2A0C7CDA}"/>
              </a:ext>
            </a:extLst>
          </p:cNvPr>
          <p:cNvSpPr>
            <a:spLocks noChangeAspect="1"/>
          </p:cNvSpPr>
          <p:nvPr/>
        </p:nvSpPr>
        <p:spPr>
          <a:xfrm>
            <a:off x="2408427" y="522044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27C505A6-9D2A-4240-B5C2-E93ACED0E0EF}"/>
              </a:ext>
            </a:extLst>
          </p:cNvPr>
          <p:cNvSpPr>
            <a:spLocks noChangeAspect="1"/>
          </p:cNvSpPr>
          <p:nvPr/>
        </p:nvSpPr>
        <p:spPr>
          <a:xfrm>
            <a:off x="2747995" y="521935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CD38F392-7F1D-F240-A67B-34311F42A61C}"/>
              </a:ext>
            </a:extLst>
          </p:cNvPr>
          <p:cNvSpPr>
            <a:spLocks noChangeAspect="1"/>
          </p:cNvSpPr>
          <p:nvPr/>
        </p:nvSpPr>
        <p:spPr>
          <a:xfrm>
            <a:off x="3080606" y="521541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2B7E7635-8093-5D49-9898-6985BB44EF86}"/>
              </a:ext>
            </a:extLst>
          </p:cNvPr>
          <p:cNvSpPr>
            <a:spLocks noChangeAspect="1"/>
          </p:cNvSpPr>
          <p:nvPr/>
        </p:nvSpPr>
        <p:spPr>
          <a:xfrm>
            <a:off x="3392688" y="521541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C4D64AFB-60F7-8147-B16E-3692B7A31205}"/>
              </a:ext>
            </a:extLst>
          </p:cNvPr>
          <p:cNvSpPr>
            <a:spLocks noChangeAspect="1"/>
          </p:cNvSpPr>
          <p:nvPr/>
        </p:nvSpPr>
        <p:spPr>
          <a:xfrm>
            <a:off x="3732256" y="521541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98EAA2BB-7D81-1A45-AED2-FD41ECA4EB0B}"/>
              </a:ext>
            </a:extLst>
          </p:cNvPr>
          <p:cNvSpPr>
            <a:spLocks noChangeAspect="1"/>
          </p:cNvSpPr>
          <p:nvPr/>
        </p:nvSpPr>
        <p:spPr>
          <a:xfrm>
            <a:off x="4057286" y="521977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618BE335-C273-0045-9426-9B11D7252766}"/>
              </a:ext>
            </a:extLst>
          </p:cNvPr>
          <p:cNvSpPr>
            <a:spLocks noChangeAspect="1"/>
          </p:cNvSpPr>
          <p:nvPr/>
        </p:nvSpPr>
        <p:spPr>
          <a:xfrm>
            <a:off x="4369368" y="521432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B16B9560-A006-5E4B-A8FC-BBE8D4DA387F}"/>
              </a:ext>
            </a:extLst>
          </p:cNvPr>
          <p:cNvSpPr>
            <a:spLocks noChangeAspect="1"/>
          </p:cNvSpPr>
          <p:nvPr/>
        </p:nvSpPr>
        <p:spPr>
          <a:xfrm>
            <a:off x="4708936" y="5213236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7FB0A3F2-B6EE-7B49-A817-325AF8FAC259}"/>
              </a:ext>
            </a:extLst>
          </p:cNvPr>
          <p:cNvSpPr>
            <a:spLocks noChangeAspect="1"/>
          </p:cNvSpPr>
          <p:nvPr/>
        </p:nvSpPr>
        <p:spPr>
          <a:xfrm>
            <a:off x="5046340" y="5217932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73414D61-F606-EA4D-9A60-F9573FB4888F}"/>
              </a:ext>
            </a:extLst>
          </p:cNvPr>
          <p:cNvSpPr>
            <a:spLocks noChangeAspect="1"/>
          </p:cNvSpPr>
          <p:nvPr/>
        </p:nvSpPr>
        <p:spPr>
          <a:xfrm>
            <a:off x="5385908" y="5216842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32826CCF-FEB8-F04C-8C70-955F05B361A0}"/>
              </a:ext>
            </a:extLst>
          </p:cNvPr>
          <p:cNvSpPr/>
          <p:nvPr/>
        </p:nvSpPr>
        <p:spPr>
          <a:xfrm>
            <a:off x="1128505" y="5564415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D597009D-CE02-1345-BCCB-CF4543C90896}"/>
              </a:ext>
            </a:extLst>
          </p:cNvPr>
          <p:cNvSpPr/>
          <p:nvPr/>
        </p:nvSpPr>
        <p:spPr>
          <a:xfrm>
            <a:off x="1440587" y="5564415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DED35CAE-1164-5943-838D-1D57EE03493E}"/>
              </a:ext>
            </a:extLst>
          </p:cNvPr>
          <p:cNvSpPr/>
          <p:nvPr/>
        </p:nvSpPr>
        <p:spPr>
          <a:xfrm>
            <a:off x="1780155" y="5564415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E19CFA83-321A-1440-AA09-58D61AC39A69}"/>
              </a:ext>
            </a:extLst>
          </p:cNvPr>
          <p:cNvSpPr/>
          <p:nvPr/>
        </p:nvSpPr>
        <p:spPr>
          <a:xfrm>
            <a:off x="2105184" y="5568777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E4EB8583-4798-BE4D-BB0B-696975114104}"/>
              </a:ext>
            </a:extLst>
          </p:cNvPr>
          <p:cNvSpPr/>
          <p:nvPr/>
        </p:nvSpPr>
        <p:spPr>
          <a:xfrm>
            <a:off x="2417266" y="5563325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D8F79A83-B6EC-5543-858D-7C97825023FB}"/>
              </a:ext>
            </a:extLst>
          </p:cNvPr>
          <p:cNvSpPr/>
          <p:nvPr/>
        </p:nvSpPr>
        <p:spPr>
          <a:xfrm>
            <a:off x="2756834" y="5562234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6AC63BD-E18E-9E46-9C04-3607C3FF06C5}"/>
              </a:ext>
            </a:extLst>
          </p:cNvPr>
          <p:cNvSpPr/>
          <p:nvPr/>
        </p:nvSpPr>
        <p:spPr>
          <a:xfrm>
            <a:off x="3089445" y="5558294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5BDFB4B9-A52D-1245-8C2B-B3E1A5DA350C}"/>
              </a:ext>
            </a:extLst>
          </p:cNvPr>
          <p:cNvSpPr/>
          <p:nvPr/>
        </p:nvSpPr>
        <p:spPr>
          <a:xfrm>
            <a:off x="3401527" y="5558294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A2965B53-D4DB-B64F-B85C-0F7D8AD2B4F9}"/>
              </a:ext>
            </a:extLst>
          </p:cNvPr>
          <p:cNvSpPr/>
          <p:nvPr/>
        </p:nvSpPr>
        <p:spPr>
          <a:xfrm>
            <a:off x="3741095" y="5558294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8276712-F94F-A445-9D24-ED7C8B7EE0E0}"/>
              </a:ext>
            </a:extLst>
          </p:cNvPr>
          <p:cNvSpPr/>
          <p:nvPr/>
        </p:nvSpPr>
        <p:spPr>
          <a:xfrm>
            <a:off x="4066125" y="5562655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B4FCEF21-C166-604C-9477-5BE1175C8B18}"/>
              </a:ext>
            </a:extLst>
          </p:cNvPr>
          <p:cNvSpPr/>
          <p:nvPr/>
        </p:nvSpPr>
        <p:spPr>
          <a:xfrm>
            <a:off x="4378207" y="5557204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8492322E-A6B2-A746-8790-8032837FA2BD}"/>
              </a:ext>
            </a:extLst>
          </p:cNvPr>
          <p:cNvSpPr/>
          <p:nvPr/>
        </p:nvSpPr>
        <p:spPr>
          <a:xfrm>
            <a:off x="4717775" y="5556113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274972D5-2238-4A4B-9154-92984E4466FF}"/>
              </a:ext>
            </a:extLst>
          </p:cNvPr>
          <p:cNvSpPr/>
          <p:nvPr/>
        </p:nvSpPr>
        <p:spPr>
          <a:xfrm>
            <a:off x="5055178" y="5560809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8F899AE-C6FD-B64A-BF71-BDFC9D71B8C1}"/>
              </a:ext>
            </a:extLst>
          </p:cNvPr>
          <p:cNvSpPr/>
          <p:nvPr/>
        </p:nvSpPr>
        <p:spPr>
          <a:xfrm>
            <a:off x="5394746" y="5559719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3D0D035-F970-0947-8815-42D8AD228DFE}"/>
              </a:ext>
            </a:extLst>
          </p:cNvPr>
          <p:cNvGrpSpPr/>
          <p:nvPr/>
        </p:nvGrpSpPr>
        <p:grpSpPr>
          <a:xfrm>
            <a:off x="1113833" y="1997948"/>
            <a:ext cx="4468235" cy="214064"/>
            <a:chOff x="2699837" y="1146705"/>
            <a:chExt cx="6068148" cy="290713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537EB48E-350B-5B4B-98ED-F73FE36919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9837" y="11579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6E08276F-61CF-294E-80C5-CF527F6236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3664" y="11579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4C062CD0-BB4B-1442-B95D-593EA576C7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4819" y="11579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58C3232B-2CAD-9842-ABED-04383811C6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26230" y="116390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DCBC53B1-00B8-0640-B04D-ECE795DAA5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0057" y="115649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6E5F084E-6BF7-0A4D-A890-EEE4CF3CCD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1212" y="11550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C7E108C1-D951-074C-9611-DE619E4CDCB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2919" y="114966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E208B4E0-17C9-2E4A-85D8-97E0B2F0A0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6746" y="114966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9AECADE9-E7E5-F245-B8D1-477DDCB04D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47901" y="114966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0EBED84E-02AA-7C4A-8975-43A024A053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89312" y="115559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A680F75D-EBD2-5448-954C-B4ABE45BF51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3139" y="114818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F70CEEF9-0F5C-7643-8F80-7F38425766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4294" y="11467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616BE270-1032-4F42-A015-CAA9669CC6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2510" y="115308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7A76831E-932E-B64A-9F5F-F0CB9EA1AC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3665" y="115160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E982A2-C88F-8D40-8106-FCF37A987394}"/>
              </a:ext>
            </a:extLst>
          </p:cNvPr>
          <p:cNvGrpSpPr/>
          <p:nvPr/>
        </p:nvGrpSpPr>
        <p:grpSpPr>
          <a:xfrm>
            <a:off x="1115915" y="2309228"/>
            <a:ext cx="4468235" cy="214064"/>
            <a:chOff x="2702664" y="1569443"/>
            <a:chExt cx="6068148" cy="290713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FC6DFA38-E340-9F44-81D5-B7CD9C3053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2664" y="15807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09231B05-3EBA-B949-BCC5-C52A07EAC6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6491" y="15807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642D4DE-9529-4542-99BE-2B339F1261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7646" y="15807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333B784A-0B27-EE41-820F-9BC9AA7F0D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29057" y="158664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EED8A416-6D4F-A34E-8746-236FF7C1FD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2884" y="157923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72E671BE-BB79-9747-B46E-DCC533FA5B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4039" y="157775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9DC1FE01-12B7-3E42-BF4E-5824ADDDB3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5746" y="15724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FCD4C6DF-E0C8-5F4A-A6FA-EE9F9FC3D0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9573" y="15724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16916513-3E64-7D42-86C3-2051FA80E1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0728" y="15724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EAE5DB02-0DA9-F546-8EE8-7668F8F937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2139" y="157832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C7184D35-94A9-9B49-840D-929458CE47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5966" y="157092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057ADC3D-99B1-4A4F-BFE9-51C2C7C1BA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7121" y="156944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41E38B79-AFAE-7A40-9527-7EE3A60856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5337" y="157582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335F13B0-61ED-624A-88E4-5C6D7BBFD7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6492" y="15743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9BCD78C-253D-6848-9B45-0D13E8B4F009}"/>
              </a:ext>
            </a:extLst>
          </p:cNvPr>
          <p:cNvGrpSpPr/>
          <p:nvPr/>
        </p:nvGrpSpPr>
        <p:grpSpPr>
          <a:xfrm>
            <a:off x="1117462" y="2633628"/>
            <a:ext cx="4468235" cy="214064"/>
            <a:chOff x="2704765" y="2009999"/>
            <a:chExt cx="6068148" cy="290713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DE423C45-7017-DF4F-9BF0-5AD0531782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4765" y="202127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427A34CA-B5C8-FA4D-9BAA-F3899B0F4E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8592" y="202127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6652DCB8-C0D1-374F-BB16-78FAD096723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9747" y="202127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551DC074-D3D5-3740-984D-5DD80BD095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1158" y="202719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0C88FF5E-799C-E94A-A109-DBDFB87D6A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4985" y="201979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952DBA37-54CA-5E4E-9C6B-3713A3BAB4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6140" y="201831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9E4F3E6D-B2A6-D94A-A3D3-34557664D0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7847" y="201296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5053D262-BC76-0F41-8332-5D491BDAE3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1674" y="201296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8AF57D30-8AED-B143-B3F2-8462B28F3C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2829" y="201296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A7E08406-9D9E-5245-B47B-EC92096736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4240" y="201888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47E7B098-E7A6-564B-AEE4-596404D984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8067" y="20114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EC061686-CCD2-0446-A16F-46289F439C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9222" y="200999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2BFCF00F-9DA9-0445-8827-3C6306E248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7438" y="201637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794763E2-621C-1F45-BA7A-84B65F0D32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8593" y="201489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B38B7E6-ECE6-9741-BEEA-FD3B52CD6CB6}"/>
              </a:ext>
            </a:extLst>
          </p:cNvPr>
          <p:cNvGrpSpPr/>
          <p:nvPr/>
        </p:nvGrpSpPr>
        <p:grpSpPr>
          <a:xfrm>
            <a:off x="1118236" y="3589798"/>
            <a:ext cx="4468235" cy="214064"/>
            <a:chOff x="2705817" y="3308538"/>
            <a:chExt cx="6068148" cy="290713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FBD0EF0A-9374-064F-A9E4-D9F73EC721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5817" y="331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BCD747A-7D94-4140-93CB-C5C204079E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9644" y="331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1C058AD1-34EC-7F4A-8883-71A594C4D43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0799" y="331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FBC916AD-63FB-2449-922B-40964D46D9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2210" y="332573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7844C46A-C1D3-5A4A-8EB7-145D65DF80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6037" y="331833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A9CB9EC4-2DE7-C449-B528-E5073F7652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7192" y="331685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5DC34C65-35DE-F84F-8233-0A956099AD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8899" y="33115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04EF4CBE-8A77-924E-B4D4-25333F3A24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2726" y="33115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38C5FF3B-A849-FA4C-94CE-964CFEA84E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3881" y="33115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5815D318-4FF4-D545-B913-0952783E95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5292" y="331742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00DD5E5D-0762-BE44-A5DC-A113D0BB86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9119" y="331001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7B213E14-8D6F-9B4D-A74D-8FD9EC258D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0274" y="330853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DC0FD10C-55E7-EC40-8EA9-7447645012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8490" y="331491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C557EC65-8C3F-FA41-8B1F-959F0875A6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9645" y="331343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9342FAD-2BFE-0842-B403-C19EFD6F8AF4}"/>
              </a:ext>
            </a:extLst>
          </p:cNvPr>
          <p:cNvGrpSpPr/>
          <p:nvPr/>
        </p:nvGrpSpPr>
        <p:grpSpPr>
          <a:xfrm>
            <a:off x="1119783" y="3914198"/>
            <a:ext cx="4468235" cy="214064"/>
            <a:chOff x="2707918" y="3749094"/>
            <a:chExt cx="6068148" cy="290713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AE136D61-F937-F149-B44A-D0300DF0A8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7918" y="376036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B3CD99D9-5C37-EB44-A831-684BE6D67AB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31745" y="376036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B151A84B-2D88-6E4C-9CA6-A4AAD63D68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2900" y="376036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69BE7964-A75C-F14C-A0F9-FD9EBAA0FB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4311" y="3766292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99D2F782-6DCC-8848-A805-D23C2136DC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8138" y="3758888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3BBC2B90-2AF0-314C-B826-E644E1CC50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9293" y="375740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549FF583-4FAD-5647-9FE4-3EA84FDCA2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1000" y="375205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DD60A26E-40C2-CC45-A6D3-FED141FA3D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4827" y="375205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3BCC03A-66A1-FB4A-83FD-002033F0F5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5982" y="375205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EAB628C9-B974-9040-9A29-7B447DCB02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7393" y="375797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8C868C15-2ABE-4447-83D6-ACE2C730C4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21220" y="3750575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5671FE08-1257-3A4E-916D-A04BA00599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2375" y="3749094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55AFEE19-E02E-1E47-819D-56A78EFF3B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40591" y="3755472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1C2CD32-5729-4143-936B-342BCFB715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01746" y="3753991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BDEF6DE-4B61-EC46-BA31-FCB1A6BB6A16}"/>
              </a:ext>
            </a:extLst>
          </p:cNvPr>
          <p:cNvGrpSpPr/>
          <p:nvPr/>
        </p:nvGrpSpPr>
        <p:grpSpPr>
          <a:xfrm>
            <a:off x="1116155" y="3278518"/>
            <a:ext cx="4468235" cy="214064"/>
            <a:chOff x="2702990" y="2885800"/>
            <a:chExt cx="6068148" cy="290713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9DE5A5B-5CB4-DC44-AA43-C5175257BA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2990" y="289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9C4C1948-4B4D-D24E-ADE9-89F65AE621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6817" y="289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7058EB3C-9FB3-B54E-B98D-4AAABEEC65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7972" y="289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8CAFDCB-D048-3443-96A8-E01C88EC37B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29383" y="290299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2E690BCB-32DF-5F4A-8C63-65696922A0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3210" y="289559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AC5C5822-F600-A942-82C6-824ADAC743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4365" y="28941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AD3FCFE5-6D86-584B-AC7E-5A83F26D27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6072" y="288876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35F18523-38C0-A24F-80D6-95E5F13795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9899" y="288876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53378C91-4F3D-8441-9D1D-4EF7DF2FBC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1054" y="288876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7AB99C2-D922-4542-BF21-0A495C8F91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2465" y="289468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FE9C7B4-393D-7445-9E67-58B194D849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6292" y="288728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B5F39F2-CB7B-CA48-A28E-92F746201E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7447" y="28858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CD291502-A55A-EF43-9FFF-EF4C3571320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5663" y="289217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AD61B01-F7D1-2D4A-B217-8C05AD5EF0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6818" y="289069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22425F9-C07C-3348-A366-28F761E835AC}"/>
              </a:ext>
            </a:extLst>
          </p:cNvPr>
          <p:cNvGrpSpPr/>
          <p:nvPr/>
        </p:nvGrpSpPr>
        <p:grpSpPr>
          <a:xfrm>
            <a:off x="1119665" y="2976380"/>
            <a:ext cx="4468235" cy="214064"/>
            <a:chOff x="2707758" y="2475478"/>
            <a:chExt cx="6068148" cy="290713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4BF2680-CE62-7C4B-B9C3-E663FBE76B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7758" y="248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54085440-D23C-B544-85DA-CDF2D59BA1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31585" y="248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DB37CF47-FD0C-FB4F-863C-59648C89A80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2740" y="248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96D8D004-C25B-B54A-969F-AFA17717AE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4151" y="249267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11032EA-186E-E343-B730-335559FD61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7978" y="248527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957298F-88EF-304E-AF3A-E0BE0E0099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9133" y="248379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245625A-BF6E-1C4F-A626-6DCE9F7950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0840" y="24784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9E53FF58-65ED-8C43-9EF9-9B825601E1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4667" y="24784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22A489B6-F360-BA40-9926-A2B8E59FFF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5822" y="24784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C91DA012-58A4-534A-B6B5-C355325E98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7233" y="248436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9DB3ABF-F949-1644-864E-63BDF7358E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21060" y="247695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3B7DF834-B35B-A142-8D31-8D456FF486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2215" y="247547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845F7FC6-1D89-8C43-8DE6-A3D17C386A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40431" y="248185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9DF66DDD-AFB3-DD46-BCB0-97F5B18044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01586" y="24803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1343E328-E02F-1D47-93E9-F77DBA4F7A83}"/>
              </a:ext>
            </a:extLst>
          </p:cNvPr>
          <p:cNvSpPr/>
          <p:nvPr/>
        </p:nvSpPr>
        <p:spPr>
          <a:xfrm>
            <a:off x="571918" y="1973155"/>
            <a:ext cx="493844" cy="250795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regular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row decoder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45F0AD86-6C8C-1942-9627-6A0630BA9A59}"/>
              </a:ext>
            </a:extLst>
          </p:cNvPr>
          <p:cNvSpPr/>
          <p:nvPr/>
        </p:nvSpPr>
        <p:spPr>
          <a:xfrm>
            <a:off x="579569" y="4527017"/>
            <a:ext cx="493844" cy="107284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Compute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Row decoder</a:t>
            </a:r>
          </a:p>
          <a:p>
            <a:pPr algn="ctr"/>
            <a:endParaRPr lang="en-US" sz="12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2CC86C59-654E-8349-9B8D-C44BAC068790}"/>
              </a:ext>
            </a:extLst>
          </p:cNvPr>
          <p:cNvSpPr/>
          <p:nvPr/>
        </p:nvSpPr>
        <p:spPr>
          <a:xfrm>
            <a:off x="1394638" y="5907353"/>
            <a:ext cx="38438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Cambria" panose="02040503050406030204" pitchFamily="18" charset="0"/>
              </a:rPr>
              <a:t>subarray organization</a:t>
            </a: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BA9BA159-CC79-A849-9B6D-F5DAD95ED050}"/>
              </a:ext>
            </a:extLst>
          </p:cNvPr>
          <p:cNvSpPr/>
          <p:nvPr/>
        </p:nvSpPr>
        <p:spPr>
          <a:xfrm>
            <a:off x="5833845" y="2252548"/>
            <a:ext cx="3153687" cy="13388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 lIns="0" rIns="0" bIns="0">
            <a:spAutoFit/>
          </a:bodyPr>
          <a:lstStyle/>
          <a:p>
            <a:pPr algn="ctr"/>
            <a:endParaRPr lang="en-US" sz="8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/>
            <a:r>
              <a:rPr lang="en-US" sz="2200" b="1" dirty="0">
                <a:solidFill>
                  <a:srgbClr val="C00000"/>
                </a:solidFill>
                <a:latin typeface="Cambria" panose="02040503050406030204" pitchFamily="18" charset="0"/>
              </a:rPr>
              <a:t>Constraint 1: </a:t>
            </a:r>
          </a:p>
          <a:p>
            <a:pPr algn="ctr"/>
            <a:r>
              <a:rPr lang="en-US" sz="2000" b="1" dirty="0">
                <a:solidFill>
                  <a:schemeClr val="accent2"/>
                </a:solidFill>
                <a:latin typeface="Cambria" panose="02040503050406030204" pitchFamily="18" charset="0"/>
              </a:rPr>
              <a:t>Limited</a:t>
            </a:r>
            <a:r>
              <a:rPr lang="en-US" sz="2000" b="1" dirty="0">
                <a:latin typeface="Cambria" panose="02040503050406030204" pitchFamily="18" charset="0"/>
              </a:rPr>
              <a:t> number of rows reserved for computation</a:t>
            </a:r>
          </a:p>
          <a:p>
            <a:pPr algn="ctr"/>
            <a:endParaRPr lang="en-US" sz="1400" b="1" dirty="0">
              <a:latin typeface="Cambria" panose="02040503050406030204" pitchFamily="18" charset="0"/>
            </a:endParaRPr>
          </a:p>
        </p:txBody>
      </p:sp>
      <p:sp>
        <p:nvSpPr>
          <p:cNvPr id="266" name="Slide Number Placeholder 2">
            <a:extLst>
              <a:ext uri="{FF2B5EF4-FFF2-40B4-BE49-F238E27FC236}">
                <a16:creationId xmlns:a16="http://schemas.microsoft.com/office/drawing/2014/main" id="{6EAD0B09-29A5-5B4C-B5F1-115AC3EF25A3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34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237" name="Content Placeholder 2">
            <a:extLst>
              <a:ext uri="{FF2B5EF4-FFF2-40B4-BE49-F238E27FC236}">
                <a16:creationId xmlns:a16="http://schemas.microsoft.com/office/drawing/2014/main" id="{0AECC7D2-31E4-374F-BFF5-0542CDF96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4696"/>
            <a:ext cx="9144000" cy="95817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Allocation algorithm</a:t>
            </a:r>
            <a:r>
              <a:rPr lang="en-US" dirty="0"/>
              <a:t> considers </a:t>
            </a:r>
            <a:r>
              <a:rPr lang="en-US" dirty="0">
                <a:solidFill>
                  <a:srgbClr val="C00000"/>
                </a:solidFill>
              </a:rPr>
              <a:t>two constraints </a:t>
            </a:r>
            <a:r>
              <a:rPr lang="en-US" dirty="0"/>
              <a:t>specific to processing-using-DRAM</a:t>
            </a:r>
            <a:br>
              <a:rPr lang="en-US" dirty="0"/>
            </a:br>
            <a:endParaRPr lang="en-US" dirty="0"/>
          </a:p>
        </p:txBody>
      </p:sp>
      <p:sp>
        <p:nvSpPr>
          <p:cNvPr id="264" name="Rounded Rectangle 263">
            <a:extLst>
              <a:ext uri="{FF2B5EF4-FFF2-40B4-BE49-F238E27FC236}">
                <a16:creationId xmlns:a16="http://schemas.microsoft.com/office/drawing/2014/main" id="{7D4DB3DB-18D5-6548-A51A-99830E124C4C}"/>
              </a:ext>
            </a:extLst>
          </p:cNvPr>
          <p:cNvSpPr/>
          <p:nvPr/>
        </p:nvSpPr>
        <p:spPr>
          <a:xfrm>
            <a:off x="1052112" y="4538913"/>
            <a:ext cx="4640791" cy="1005304"/>
          </a:xfrm>
          <a:prstGeom prst="roundRect">
            <a:avLst/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8DD965-4B9E-7649-87B6-B78660F9C77A}"/>
              </a:ext>
            </a:extLst>
          </p:cNvPr>
          <p:cNvSpPr txBox="1"/>
          <p:nvPr/>
        </p:nvSpPr>
        <p:spPr>
          <a:xfrm>
            <a:off x="6766279" y="4731658"/>
            <a:ext cx="14478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Compute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rows</a:t>
            </a:r>
          </a:p>
        </p:txBody>
      </p:sp>
      <p:sp>
        <p:nvSpPr>
          <p:cNvPr id="239" name="Right Arrow 238">
            <a:extLst>
              <a:ext uri="{FF2B5EF4-FFF2-40B4-BE49-F238E27FC236}">
                <a16:creationId xmlns:a16="http://schemas.microsoft.com/office/drawing/2014/main" id="{AD0FD175-757B-E64B-AFD9-32FE9A8FFB9D}"/>
              </a:ext>
            </a:extLst>
          </p:cNvPr>
          <p:cNvSpPr/>
          <p:nvPr/>
        </p:nvSpPr>
        <p:spPr>
          <a:xfrm>
            <a:off x="5943619" y="4803268"/>
            <a:ext cx="624143" cy="626671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78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2" animBg="1"/>
      <p:bldP spid="264" grpId="0" animBg="1"/>
      <p:bldP spid="3" grpId="0"/>
      <p:bldP spid="239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00BF4-DC0A-4E47-A67E-ACDE00BBB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>
                <a:latin typeface="Cambria" panose="02040503050406030204" pitchFamily="18" charset="0"/>
              </a:rPr>
              <a:t>Task 1: Allocating DRAM Rows to Operands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93DBE014-3D0B-2249-B9E6-B6A356643B88}"/>
              </a:ext>
            </a:extLst>
          </p:cNvPr>
          <p:cNvSpPr/>
          <p:nvPr/>
        </p:nvSpPr>
        <p:spPr>
          <a:xfrm>
            <a:off x="435601" y="1823509"/>
            <a:ext cx="5291667" cy="40724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F9F760E-A91C-0346-BBFA-5402396A47F0}"/>
              </a:ext>
            </a:extLst>
          </p:cNvPr>
          <p:cNvGrpSpPr/>
          <p:nvPr/>
        </p:nvGrpSpPr>
        <p:grpSpPr>
          <a:xfrm>
            <a:off x="1058094" y="1913512"/>
            <a:ext cx="4533707" cy="3655264"/>
            <a:chOff x="2281260" y="1032035"/>
            <a:chExt cx="6157040" cy="4964082"/>
          </a:xfrm>
        </p:grpSpPr>
        <p:cxnSp>
          <p:nvCxnSpPr>
            <p:cNvPr id="212" name="Straight Connector 211">
              <a:extLst>
                <a:ext uri="{FF2B5EF4-FFF2-40B4-BE49-F238E27FC236}">
                  <a16:creationId xmlns:a16="http://schemas.microsoft.com/office/drawing/2014/main" id="{3FEDD033-8667-9345-8641-52AA10105C29}"/>
                </a:ext>
              </a:extLst>
            </p:cNvPr>
            <p:cNvCxnSpPr>
              <a:cxnSpLocks/>
              <a:endCxn id="57" idx="2"/>
            </p:cNvCxnSpPr>
            <p:nvPr/>
          </p:nvCxnSpPr>
          <p:spPr>
            <a:xfrm>
              <a:off x="2300777" y="2617132"/>
              <a:ext cx="5857907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>
              <a:extLst>
                <a:ext uri="{FF2B5EF4-FFF2-40B4-BE49-F238E27FC236}">
                  <a16:creationId xmlns:a16="http://schemas.microsoft.com/office/drawing/2014/main" id="{22BD8909-86A8-0448-B757-9E65F0C49E60}"/>
                </a:ext>
              </a:extLst>
            </p:cNvPr>
            <p:cNvCxnSpPr>
              <a:cxnSpLocks/>
              <a:endCxn id="71" idx="2"/>
            </p:cNvCxnSpPr>
            <p:nvPr/>
          </p:nvCxnSpPr>
          <p:spPr>
            <a:xfrm>
              <a:off x="2291674" y="3027455"/>
              <a:ext cx="5862243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>
              <a:extLst>
                <a:ext uri="{FF2B5EF4-FFF2-40B4-BE49-F238E27FC236}">
                  <a16:creationId xmlns:a16="http://schemas.microsoft.com/office/drawing/2014/main" id="{B8FB0B19-2517-1E42-9841-5ACE0687D359}"/>
                </a:ext>
              </a:extLst>
            </p:cNvPr>
            <p:cNvCxnSpPr>
              <a:cxnSpLocks/>
              <a:endCxn id="99" idx="2"/>
            </p:cNvCxnSpPr>
            <p:nvPr/>
          </p:nvCxnSpPr>
          <p:spPr>
            <a:xfrm>
              <a:off x="2291674" y="3424850"/>
              <a:ext cx="5865070" cy="2534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21FFFBC4-10CF-0349-B872-C57E5F8B4D09}"/>
                </a:ext>
              </a:extLst>
            </p:cNvPr>
            <p:cNvCxnSpPr>
              <a:cxnSpLocks/>
              <a:endCxn id="85" idx="2"/>
            </p:cNvCxnSpPr>
            <p:nvPr/>
          </p:nvCxnSpPr>
          <p:spPr>
            <a:xfrm>
              <a:off x="2300777" y="3858433"/>
              <a:ext cx="5858067" cy="32315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756B447D-3092-A548-9AA3-AD0855A063C8}"/>
                </a:ext>
              </a:extLst>
            </p:cNvPr>
            <p:cNvCxnSpPr>
              <a:cxnSpLocks/>
              <a:endCxn id="211" idx="2"/>
            </p:cNvCxnSpPr>
            <p:nvPr/>
          </p:nvCxnSpPr>
          <p:spPr>
            <a:xfrm flipV="1">
              <a:off x="2300777" y="4381310"/>
              <a:ext cx="5857747" cy="594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A026E027-6C75-2347-A837-F8E1DDD7A448}"/>
                </a:ext>
              </a:extLst>
            </p:cNvPr>
            <p:cNvCxnSpPr>
              <a:cxnSpLocks/>
              <a:endCxn id="196" idx="2"/>
            </p:cNvCxnSpPr>
            <p:nvPr/>
          </p:nvCxnSpPr>
          <p:spPr>
            <a:xfrm flipV="1">
              <a:off x="2300778" y="4791631"/>
              <a:ext cx="5852982" cy="1043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261447AA-8A4B-BE48-8601-7C44DA444B98}"/>
                </a:ext>
              </a:extLst>
            </p:cNvPr>
            <p:cNvCxnSpPr>
              <a:cxnSpLocks/>
              <a:endCxn id="183" idx="2"/>
            </p:cNvCxnSpPr>
            <p:nvPr/>
          </p:nvCxnSpPr>
          <p:spPr>
            <a:xfrm>
              <a:off x="2300778" y="5212295"/>
              <a:ext cx="5855808" cy="207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863F9DDF-A644-794F-9453-CB3555E84EC0}"/>
                </a:ext>
              </a:extLst>
            </p:cNvPr>
            <p:cNvCxnSpPr>
              <a:cxnSpLocks/>
              <a:endCxn id="169" idx="2"/>
            </p:cNvCxnSpPr>
            <p:nvPr/>
          </p:nvCxnSpPr>
          <p:spPr>
            <a:xfrm flipV="1">
              <a:off x="2300778" y="5654925"/>
              <a:ext cx="5857909" cy="1519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502D60AC-0C0D-3840-B29B-06199C3147EA}"/>
                </a:ext>
              </a:extLst>
            </p:cNvPr>
            <p:cNvCxnSpPr>
              <a:cxnSpLocks/>
              <a:endCxn id="141" idx="6"/>
            </p:cNvCxnSpPr>
            <p:nvPr/>
          </p:nvCxnSpPr>
          <p:spPr>
            <a:xfrm>
              <a:off x="2291674" y="1288359"/>
              <a:ext cx="6133406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9A6CE784-966C-2742-9D3A-41D9E7199D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81260" y="1711098"/>
              <a:ext cx="6157040" cy="1141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E7B48D07-75DA-0E4D-9ADF-2809547E8718}"/>
                </a:ext>
              </a:extLst>
            </p:cNvPr>
            <p:cNvCxnSpPr>
              <a:cxnSpLocks/>
              <a:endCxn id="113" idx="2"/>
            </p:cNvCxnSpPr>
            <p:nvPr/>
          </p:nvCxnSpPr>
          <p:spPr>
            <a:xfrm>
              <a:off x="2300777" y="2151653"/>
              <a:ext cx="5854915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97830CAE-3F88-024F-9FB4-89EB691F0E1D}"/>
                </a:ext>
              </a:extLst>
            </p:cNvPr>
            <p:cNvCxnSpPr>
              <a:cxnSpLocks/>
            </p:cNvCxnSpPr>
            <p:nvPr/>
          </p:nvCxnSpPr>
          <p:spPr>
            <a:xfrm>
              <a:off x="2500620" y="104331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3771AB39-D3DD-2B4C-9C86-3DA5A87A6BE7}"/>
                </a:ext>
              </a:extLst>
            </p:cNvPr>
            <p:cNvCxnSpPr>
              <a:cxnSpLocks/>
            </p:cNvCxnSpPr>
            <p:nvPr/>
          </p:nvCxnSpPr>
          <p:spPr>
            <a:xfrm>
              <a:off x="2924447" y="104331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0B40D114-0E43-D54D-8A9D-8F574DC66042}"/>
                </a:ext>
              </a:extLst>
            </p:cNvPr>
            <p:cNvCxnSpPr>
              <a:cxnSpLocks/>
            </p:cNvCxnSpPr>
            <p:nvPr/>
          </p:nvCxnSpPr>
          <p:spPr>
            <a:xfrm>
              <a:off x="3385602" y="104331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21330F78-E7F6-A247-9FEA-3B9DCA33654B}"/>
                </a:ext>
              </a:extLst>
            </p:cNvPr>
            <p:cNvCxnSpPr>
              <a:cxnSpLocks/>
            </p:cNvCxnSpPr>
            <p:nvPr/>
          </p:nvCxnSpPr>
          <p:spPr>
            <a:xfrm>
              <a:off x="3827013" y="1049233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4FBD12-3CB2-B945-AB78-6E581792A11B}"/>
                </a:ext>
              </a:extLst>
            </p:cNvPr>
            <p:cNvCxnSpPr>
              <a:cxnSpLocks/>
            </p:cNvCxnSpPr>
            <p:nvPr/>
          </p:nvCxnSpPr>
          <p:spPr>
            <a:xfrm>
              <a:off x="4250840" y="1041829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B73B8E16-45D0-A249-B8FC-918D32FBF630}"/>
                </a:ext>
              </a:extLst>
            </p:cNvPr>
            <p:cNvCxnSpPr>
              <a:cxnSpLocks/>
            </p:cNvCxnSpPr>
            <p:nvPr/>
          </p:nvCxnSpPr>
          <p:spPr>
            <a:xfrm>
              <a:off x="4711995" y="1040348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9951029F-DBD6-C343-948A-83940A8895CC}"/>
                </a:ext>
              </a:extLst>
            </p:cNvPr>
            <p:cNvCxnSpPr>
              <a:cxnSpLocks/>
            </p:cNvCxnSpPr>
            <p:nvPr/>
          </p:nvCxnSpPr>
          <p:spPr>
            <a:xfrm>
              <a:off x="5163702" y="1034997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E074CF78-E1ED-274E-B5CC-81486310ECE0}"/>
                </a:ext>
              </a:extLst>
            </p:cNvPr>
            <p:cNvCxnSpPr>
              <a:cxnSpLocks/>
            </p:cNvCxnSpPr>
            <p:nvPr/>
          </p:nvCxnSpPr>
          <p:spPr>
            <a:xfrm>
              <a:off x="5587529" y="1034997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C5C04DC8-6AA6-C641-BB04-3393D9B4C269}"/>
                </a:ext>
              </a:extLst>
            </p:cNvPr>
            <p:cNvCxnSpPr>
              <a:cxnSpLocks/>
            </p:cNvCxnSpPr>
            <p:nvPr/>
          </p:nvCxnSpPr>
          <p:spPr>
            <a:xfrm>
              <a:off x="6048684" y="1034997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>
              <a:extLst>
                <a:ext uri="{FF2B5EF4-FFF2-40B4-BE49-F238E27FC236}">
                  <a16:creationId xmlns:a16="http://schemas.microsoft.com/office/drawing/2014/main" id="{6E99D7FB-9623-7840-B687-767CA7E946E1}"/>
                </a:ext>
              </a:extLst>
            </p:cNvPr>
            <p:cNvCxnSpPr>
              <a:cxnSpLocks/>
            </p:cNvCxnSpPr>
            <p:nvPr/>
          </p:nvCxnSpPr>
          <p:spPr>
            <a:xfrm>
              <a:off x="6490095" y="104092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AD25F6EC-2737-D24F-8BDC-10867A88EBB3}"/>
                </a:ext>
              </a:extLst>
            </p:cNvPr>
            <p:cNvCxnSpPr>
              <a:cxnSpLocks/>
            </p:cNvCxnSpPr>
            <p:nvPr/>
          </p:nvCxnSpPr>
          <p:spPr>
            <a:xfrm>
              <a:off x="6913922" y="1033516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D2523A1E-83F1-C24B-9924-76C6D7CD6C84}"/>
                </a:ext>
              </a:extLst>
            </p:cNvPr>
            <p:cNvCxnSpPr>
              <a:cxnSpLocks/>
            </p:cNvCxnSpPr>
            <p:nvPr/>
          </p:nvCxnSpPr>
          <p:spPr>
            <a:xfrm>
              <a:off x="7375077" y="1032035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5FF195CA-0E6A-1040-859C-084AAFA59B2C}"/>
                </a:ext>
              </a:extLst>
            </p:cNvPr>
            <p:cNvCxnSpPr>
              <a:cxnSpLocks/>
            </p:cNvCxnSpPr>
            <p:nvPr/>
          </p:nvCxnSpPr>
          <p:spPr>
            <a:xfrm>
              <a:off x="7833293" y="1038413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FA9A5D3C-827A-CD41-BA50-369A4CE8800B}"/>
                </a:ext>
              </a:extLst>
            </p:cNvPr>
            <p:cNvCxnSpPr>
              <a:cxnSpLocks/>
            </p:cNvCxnSpPr>
            <p:nvPr/>
          </p:nvCxnSpPr>
          <p:spPr>
            <a:xfrm>
              <a:off x="8294448" y="1036932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A1D56E-D35B-E74D-8082-85A4CB76C47A}"/>
              </a:ext>
            </a:extLst>
          </p:cNvPr>
          <p:cNvCxnSpPr>
            <a:cxnSpLocks/>
          </p:cNvCxnSpPr>
          <p:nvPr/>
        </p:nvCxnSpPr>
        <p:spPr>
          <a:xfrm>
            <a:off x="1072465" y="4991195"/>
            <a:ext cx="4518989" cy="704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4F41338-1AC0-2042-94A5-D873CDE86E20}"/>
              </a:ext>
            </a:extLst>
          </p:cNvPr>
          <p:cNvGrpSpPr/>
          <p:nvPr/>
        </p:nvGrpSpPr>
        <p:grpSpPr>
          <a:xfrm>
            <a:off x="1119548" y="4275419"/>
            <a:ext cx="4468235" cy="214064"/>
            <a:chOff x="2707599" y="4239655"/>
            <a:chExt cx="6068148" cy="290713"/>
          </a:xfrm>
        </p:grpSpPr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E895838B-2C8C-004D-89CD-34E0A77352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7599" y="425093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CADA578E-EB03-2640-BB75-121B18AACA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31426" y="425093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2DAC382C-5574-D543-9492-A51754543B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2581" y="425093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D390C661-5652-2845-A470-C63C6F1827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3992" y="4256853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FC694910-F70B-6246-A20E-1852150ADA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7819" y="424944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2B9836FA-18D9-9745-970B-5B97B762FB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8974" y="4247968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7E3AD14F-E79D-F74B-8C5E-658BC6CD50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0681" y="424261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D59DED10-FD7B-1943-859A-5003581EC2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4508" y="424261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77BC8096-7021-9F41-9022-A9887CF823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5663" y="424261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5755CDD1-8E08-A24C-A152-DADBFD305B4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7074" y="4248540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4E116CED-7B6E-5345-B812-B839692566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20901" y="424113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2CF27A14-B23D-1A44-A9E0-6548A42E4D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2056" y="4239655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283A0187-2ED8-A947-A926-33F8F2881D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40272" y="4246033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423B0D36-F6CE-8944-A623-8CA4D9A651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01427" y="4244552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0</a:t>
              </a:r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F4C6668-94D7-3343-84D5-EB0D25B54B28}"/>
              </a:ext>
            </a:extLst>
          </p:cNvPr>
          <p:cNvCxnSpPr>
            <a:cxnSpLocks/>
          </p:cNvCxnSpPr>
          <p:nvPr/>
        </p:nvCxnSpPr>
        <p:spPr>
          <a:xfrm flipV="1">
            <a:off x="1075229" y="4679312"/>
            <a:ext cx="4514143" cy="4696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Oval 183">
            <a:extLst>
              <a:ext uri="{FF2B5EF4-FFF2-40B4-BE49-F238E27FC236}">
                <a16:creationId xmlns:a16="http://schemas.microsoft.com/office/drawing/2014/main" id="{A069D844-2AB3-E94A-B814-B22BFC4EDEC6}"/>
              </a:ext>
            </a:extLst>
          </p:cNvPr>
          <p:cNvSpPr>
            <a:spLocks noChangeAspect="1"/>
          </p:cNvSpPr>
          <p:nvPr/>
        </p:nvSpPr>
        <p:spPr>
          <a:xfrm>
            <a:off x="1428120" y="458585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14A686AD-CD2A-9541-A641-9058CC64A20D}"/>
              </a:ext>
            </a:extLst>
          </p:cNvPr>
          <p:cNvSpPr>
            <a:spLocks noChangeAspect="1"/>
          </p:cNvSpPr>
          <p:nvPr/>
        </p:nvSpPr>
        <p:spPr>
          <a:xfrm>
            <a:off x="1767688" y="458585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D33242FA-3BA6-754E-997B-E5C7822C1810}"/>
              </a:ext>
            </a:extLst>
          </p:cNvPr>
          <p:cNvSpPr>
            <a:spLocks noChangeAspect="1"/>
          </p:cNvSpPr>
          <p:nvPr/>
        </p:nvSpPr>
        <p:spPr>
          <a:xfrm>
            <a:off x="2092717" y="4590220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B3D4C303-184F-4A4F-8282-568EA9DAB485}"/>
              </a:ext>
            </a:extLst>
          </p:cNvPr>
          <p:cNvSpPr>
            <a:spLocks noChangeAspect="1"/>
          </p:cNvSpPr>
          <p:nvPr/>
        </p:nvSpPr>
        <p:spPr>
          <a:xfrm>
            <a:off x="2404799" y="458476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106D32B9-0A82-D449-8A9C-76336541D165}"/>
              </a:ext>
            </a:extLst>
          </p:cNvPr>
          <p:cNvSpPr>
            <a:spLocks noChangeAspect="1"/>
          </p:cNvSpPr>
          <p:nvPr/>
        </p:nvSpPr>
        <p:spPr>
          <a:xfrm>
            <a:off x="2744367" y="458367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716E9C1E-DF39-584D-B5DA-0394AC5FC23E}"/>
              </a:ext>
            </a:extLst>
          </p:cNvPr>
          <p:cNvSpPr>
            <a:spLocks noChangeAspect="1"/>
          </p:cNvSpPr>
          <p:nvPr/>
        </p:nvSpPr>
        <p:spPr>
          <a:xfrm>
            <a:off x="3076978" y="457973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85E3749F-EDBE-6642-8032-F52A98DC0F9E}"/>
              </a:ext>
            </a:extLst>
          </p:cNvPr>
          <p:cNvSpPr>
            <a:spLocks noChangeAspect="1"/>
          </p:cNvSpPr>
          <p:nvPr/>
        </p:nvSpPr>
        <p:spPr>
          <a:xfrm>
            <a:off x="3389060" y="457973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B1D90B21-C131-F34C-901D-0AD2F7E7F197}"/>
              </a:ext>
            </a:extLst>
          </p:cNvPr>
          <p:cNvSpPr>
            <a:spLocks noChangeAspect="1"/>
          </p:cNvSpPr>
          <p:nvPr/>
        </p:nvSpPr>
        <p:spPr>
          <a:xfrm>
            <a:off x="3728628" y="457973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D147378D-36C0-4841-A7EC-6E8CDBBB309D}"/>
              </a:ext>
            </a:extLst>
          </p:cNvPr>
          <p:cNvSpPr>
            <a:spLocks noChangeAspect="1"/>
          </p:cNvSpPr>
          <p:nvPr/>
        </p:nvSpPr>
        <p:spPr>
          <a:xfrm>
            <a:off x="4053658" y="458409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29513864-4E3C-2145-8D56-CFA69C91C6BF}"/>
              </a:ext>
            </a:extLst>
          </p:cNvPr>
          <p:cNvSpPr>
            <a:spLocks noChangeAspect="1"/>
          </p:cNvSpPr>
          <p:nvPr/>
        </p:nvSpPr>
        <p:spPr>
          <a:xfrm>
            <a:off x="4365740" y="457864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698A98DF-F0DC-DF46-B749-62785CCAFFA5}"/>
              </a:ext>
            </a:extLst>
          </p:cNvPr>
          <p:cNvSpPr>
            <a:spLocks noChangeAspect="1"/>
          </p:cNvSpPr>
          <p:nvPr/>
        </p:nvSpPr>
        <p:spPr>
          <a:xfrm>
            <a:off x="4705308" y="4577556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8B0CC591-DB0D-3B45-9C6A-0C2FA78C2775}"/>
              </a:ext>
            </a:extLst>
          </p:cNvPr>
          <p:cNvSpPr>
            <a:spLocks noChangeAspect="1"/>
          </p:cNvSpPr>
          <p:nvPr/>
        </p:nvSpPr>
        <p:spPr>
          <a:xfrm>
            <a:off x="5042712" y="4582252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78030B15-CBBA-264A-8C75-A54705F24F96}"/>
              </a:ext>
            </a:extLst>
          </p:cNvPr>
          <p:cNvSpPr>
            <a:spLocks noChangeAspect="1"/>
          </p:cNvSpPr>
          <p:nvPr/>
        </p:nvSpPr>
        <p:spPr>
          <a:xfrm>
            <a:off x="5382280" y="4581162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0F81C248-A77D-FC49-AD57-20657811FC53}"/>
              </a:ext>
            </a:extLst>
          </p:cNvPr>
          <p:cNvSpPr>
            <a:spLocks noChangeAspect="1"/>
          </p:cNvSpPr>
          <p:nvPr/>
        </p:nvSpPr>
        <p:spPr>
          <a:xfrm>
            <a:off x="1116038" y="458585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C14E103A-CBEF-BF49-8F25-6E080A69C933}"/>
              </a:ext>
            </a:extLst>
          </p:cNvPr>
          <p:cNvSpPr>
            <a:spLocks noChangeAspect="1"/>
          </p:cNvSpPr>
          <p:nvPr/>
        </p:nvSpPr>
        <p:spPr>
          <a:xfrm>
            <a:off x="1118119" y="489713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B9FA2370-E9F0-654C-977B-C50E892A0E11}"/>
              </a:ext>
            </a:extLst>
          </p:cNvPr>
          <p:cNvSpPr>
            <a:spLocks noChangeAspect="1"/>
          </p:cNvSpPr>
          <p:nvPr/>
        </p:nvSpPr>
        <p:spPr>
          <a:xfrm>
            <a:off x="1430201" y="489713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74D49CDC-9F28-0842-A7E4-826216FDEA99}"/>
              </a:ext>
            </a:extLst>
          </p:cNvPr>
          <p:cNvSpPr>
            <a:spLocks noChangeAspect="1"/>
          </p:cNvSpPr>
          <p:nvPr/>
        </p:nvSpPr>
        <p:spPr>
          <a:xfrm>
            <a:off x="1769769" y="489713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2B052FF6-6F6D-7547-9EBD-15043F046E95}"/>
              </a:ext>
            </a:extLst>
          </p:cNvPr>
          <p:cNvSpPr>
            <a:spLocks noChangeAspect="1"/>
          </p:cNvSpPr>
          <p:nvPr/>
        </p:nvSpPr>
        <p:spPr>
          <a:xfrm>
            <a:off x="2094798" y="4901500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2AA90F9B-7CC2-E84F-9F48-9548697AA461}"/>
              </a:ext>
            </a:extLst>
          </p:cNvPr>
          <p:cNvSpPr>
            <a:spLocks noChangeAspect="1"/>
          </p:cNvSpPr>
          <p:nvPr/>
        </p:nvSpPr>
        <p:spPr>
          <a:xfrm>
            <a:off x="2406880" y="489604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433B3390-FCFA-1746-9A9E-235050BE494B}"/>
              </a:ext>
            </a:extLst>
          </p:cNvPr>
          <p:cNvSpPr>
            <a:spLocks noChangeAspect="1"/>
          </p:cNvSpPr>
          <p:nvPr/>
        </p:nvSpPr>
        <p:spPr>
          <a:xfrm>
            <a:off x="2746448" y="489495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48F119AB-7FC3-524B-ACF8-28A5B122F22E}"/>
              </a:ext>
            </a:extLst>
          </p:cNvPr>
          <p:cNvSpPr>
            <a:spLocks noChangeAspect="1"/>
          </p:cNvSpPr>
          <p:nvPr/>
        </p:nvSpPr>
        <p:spPr>
          <a:xfrm>
            <a:off x="3079059" y="489101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6519F2AA-2B6C-D64F-9181-7BAB809DDB58}"/>
              </a:ext>
            </a:extLst>
          </p:cNvPr>
          <p:cNvSpPr>
            <a:spLocks noChangeAspect="1"/>
          </p:cNvSpPr>
          <p:nvPr/>
        </p:nvSpPr>
        <p:spPr>
          <a:xfrm>
            <a:off x="3391141" y="489101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66BD7258-DEFD-7045-B0A9-6FF3BC852F3C}"/>
              </a:ext>
            </a:extLst>
          </p:cNvPr>
          <p:cNvSpPr>
            <a:spLocks noChangeAspect="1"/>
          </p:cNvSpPr>
          <p:nvPr/>
        </p:nvSpPr>
        <p:spPr>
          <a:xfrm>
            <a:off x="3730709" y="489101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5F760A7D-8CDE-2347-906E-D20E93055AD4}"/>
              </a:ext>
            </a:extLst>
          </p:cNvPr>
          <p:cNvSpPr>
            <a:spLocks noChangeAspect="1"/>
          </p:cNvSpPr>
          <p:nvPr/>
        </p:nvSpPr>
        <p:spPr>
          <a:xfrm>
            <a:off x="4055739" y="489537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4EF4676D-E0A8-8349-A0DF-BBB97D77908E}"/>
              </a:ext>
            </a:extLst>
          </p:cNvPr>
          <p:cNvSpPr>
            <a:spLocks noChangeAspect="1"/>
          </p:cNvSpPr>
          <p:nvPr/>
        </p:nvSpPr>
        <p:spPr>
          <a:xfrm>
            <a:off x="4367821" y="488992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E17AA1C1-75E9-D14E-9AAD-DEE7449BEC49}"/>
              </a:ext>
            </a:extLst>
          </p:cNvPr>
          <p:cNvSpPr>
            <a:spLocks noChangeAspect="1"/>
          </p:cNvSpPr>
          <p:nvPr/>
        </p:nvSpPr>
        <p:spPr>
          <a:xfrm>
            <a:off x="4707389" y="4888836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762E33FD-B63C-364D-BFE5-9F5AA6D015AD}"/>
              </a:ext>
            </a:extLst>
          </p:cNvPr>
          <p:cNvSpPr>
            <a:spLocks noChangeAspect="1"/>
          </p:cNvSpPr>
          <p:nvPr/>
        </p:nvSpPr>
        <p:spPr>
          <a:xfrm>
            <a:off x="5044793" y="4893532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1DAB2FF4-3460-F94E-B071-EDF12F615429}"/>
              </a:ext>
            </a:extLst>
          </p:cNvPr>
          <p:cNvSpPr>
            <a:spLocks noChangeAspect="1"/>
          </p:cNvSpPr>
          <p:nvPr/>
        </p:nvSpPr>
        <p:spPr>
          <a:xfrm>
            <a:off x="5384361" y="4892442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8F48607-792E-D843-8886-25E6D9DA0965}"/>
              </a:ext>
            </a:extLst>
          </p:cNvPr>
          <p:cNvCxnSpPr>
            <a:cxnSpLocks/>
          </p:cNvCxnSpPr>
          <p:nvPr/>
        </p:nvCxnSpPr>
        <p:spPr>
          <a:xfrm flipV="1">
            <a:off x="1049214" y="5314197"/>
            <a:ext cx="4537442" cy="11896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>
            <a:extLst>
              <a:ext uri="{FF2B5EF4-FFF2-40B4-BE49-F238E27FC236}">
                <a16:creationId xmlns:a16="http://schemas.microsoft.com/office/drawing/2014/main" id="{207C51A8-4547-D540-80E3-37AAD42A1BAC}"/>
              </a:ext>
            </a:extLst>
          </p:cNvPr>
          <p:cNvSpPr>
            <a:spLocks noChangeAspect="1"/>
          </p:cNvSpPr>
          <p:nvPr/>
        </p:nvSpPr>
        <p:spPr>
          <a:xfrm>
            <a:off x="1119666" y="522153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CC17A510-8B3C-6B45-AF71-1BC512985D22}"/>
              </a:ext>
            </a:extLst>
          </p:cNvPr>
          <p:cNvSpPr>
            <a:spLocks noChangeAspect="1"/>
          </p:cNvSpPr>
          <p:nvPr/>
        </p:nvSpPr>
        <p:spPr>
          <a:xfrm>
            <a:off x="1431748" y="522153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3AA12D7B-7B10-F04F-A7E1-CFB4233CDB0F}"/>
              </a:ext>
            </a:extLst>
          </p:cNvPr>
          <p:cNvSpPr>
            <a:spLocks noChangeAspect="1"/>
          </p:cNvSpPr>
          <p:nvPr/>
        </p:nvSpPr>
        <p:spPr>
          <a:xfrm>
            <a:off x="1771316" y="522153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02A84AE1-D5DD-7745-AAE8-D29E63ECAB32}"/>
              </a:ext>
            </a:extLst>
          </p:cNvPr>
          <p:cNvSpPr>
            <a:spLocks noChangeAspect="1"/>
          </p:cNvSpPr>
          <p:nvPr/>
        </p:nvSpPr>
        <p:spPr>
          <a:xfrm>
            <a:off x="2096345" y="5225900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9FF6A9D4-E770-8544-BAC8-95FE2A0C7CDA}"/>
              </a:ext>
            </a:extLst>
          </p:cNvPr>
          <p:cNvSpPr>
            <a:spLocks noChangeAspect="1"/>
          </p:cNvSpPr>
          <p:nvPr/>
        </p:nvSpPr>
        <p:spPr>
          <a:xfrm>
            <a:off x="2408427" y="522044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27C505A6-9D2A-4240-B5C2-E93ACED0E0EF}"/>
              </a:ext>
            </a:extLst>
          </p:cNvPr>
          <p:cNvSpPr>
            <a:spLocks noChangeAspect="1"/>
          </p:cNvSpPr>
          <p:nvPr/>
        </p:nvSpPr>
        <p:spPr>
          <a:xfrm>
            <a:off x="2747995" y="521935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CD38F392-7F1D-F240-A67B-34311F42A61C}"/>
              </a:ext>
            </a:extLst>
          </p:cNvPr>
          <p:cNvSpPr>
            <a:spLocks noChangeAspect="1"/>
          </p:cNvSpPr>
          <p:nvPr/>
        </p:nvSpPr>
        <p:spPr>
          <a:xfrm>
            <a:off x="3080606" y="521541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2B7E7635-8093-5D49-9898-6985BB44EF86}"/>
              </a:ext>
            </a:extLst>
          </p:cNvPr>
          <p:cNvSpPr>
            <a:spLocks noChangeAspect="1"/>
          </p:cNvSpPr>
          <p:nvPr/>
        </p:nvSpPr>
        <p:spPr>
          <a:xfrm>
            <a:off x="3392688" y="521541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C4D64AFB-60F7-8147-B16E-3692B7A31205}"/>
              </a:ext>
            </a:extLst>
          </p:cNvPr>
          <p:cNvSpPr>
            <a:spLocks noChangeAspect="1"/>
          </p:cNvSpPr>
          <p:nvPr/>
        </p:nvSpPr>
        <p:spPr>
          <a:xfrm>
            <a:off x="3732256" y="521541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98EAA2BB-7D81-1A45-AED2-FD41ECA4EB0B}"/>
              </a:ext>
            </a:extLst>
          </p:cNvPr>
          <p:cNvSpPr>
            <a:spLocks noChangeAspect="1"/>
          </p:cNvSpPr>
          <p:nvPr/>
        </p:nvSpPr>
        <p:spPr>
          <a:xfrm>
            <a:off x="4057286" y="5219778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618BE335-C273-0045-9426-9B11D7252766}"/>
              </a:ext>
            </a:extLst>
          </p:cNvPr>
          <p:cNvSpPr>
            <a:spLocks noChangeAspect="1"/>
          </p:cNvSpPr>
          <p:nvPr/>
        </p:nvSpPr>
        <p:spPr>
          <a:xfrm>
            <a:off x="4369368" y="5214327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B16B9560-A006-5E4B-A8FC-BBE8D4DA387F}"/>
              </a:ext>
            </a:extLst>
          </p:cNvPr>
          <p:cNvSpPr>
            <a:spLocks noChangeAspect="1"/>
          </p:cNvSpPr>
          <p:nvPr/>
        </p:nvSpPr>
        <p:spPr>
          <a:xfrm>
            <a:off x="4708936" y="5213236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7FB0A3F2-B6EE-7B49-A817-325AF8FAC259}"/>
              </a:ext>
            </a:extLst>
          </p:cNvPr>
          <p:cNvSpPr>
            <a:spLocks noChangeAspect="1"/>
          </p:cNvSpPr>
          <p:nvPr/>
        </p:nvSpPr>
        <p:spPr>
          <a:xfrm>
            <a:off x="5046340" y="5217932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73414D61-F606-EA4D-9A60-F9573FB4888F}"/>
              </a:ext>
            </a:extLst>
          </p:cNvPr>
          <p:cNvSpPr>
            <a:spLocks noChangeAspect="1"/>
          </p:cNvSpPr>
          <p:nvPr/>
        </p:nvSpPr>
        <p:spPr>
          <a:xfrm>
            <a:off x="5385908" y="5216842"/>
            <a:ext cx="201993" cy="201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32826CCF-FEB8-F04C-8C70-955F05B361A0}"/>
              </a:ext>
            </a:extLst>
          </p:cNvPr>
          <p:cNvSpPr/>
          <p:nvPr/>
        </p:nvSpPr>
        <p:spPr>
          <a:xfrm>
            <a:off x="1128505" y="5564415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D597009D-CE02-1345-BCCB-CF4543C90896}"/>
              </a:ext>
            </a:extLst>
          </p:cNvPr>
          <p:cNvSpPr/>
          <p:nvPr/>
        </p:nvSpPr>
        <p:spPr>
          <a:xfrm>
            <a:off x="1440587" y="5564415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DED35CAE-1164-5943-838D-1D57EE03493E}"/>
              </a:ext>
            </a:extLst>
          </p:cNvPr>
          <p:cNvSpPr/>
          <p:nvPr/>
        </p:nvSpPr>
        <p:spPr>
          <a:xfrm>
            <a:off x="1780155" y="5564415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E19CFA83-321A-1440-AA09-58D61AC39A69}"/>
              </a:ext>
            </a:extLst>
          </p:cNvPr>
          <p:cNvSpPr/>
          <p:nvPr/>
        </p:nvSpPr>
        <p:spPr>
          <a:xfrm>
            <a:off x="2105184" y="5568777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E4EB8583-4798-BE4D-BB0B-696975114104}"/>
              </a:ext>
            </a:extLst>
          </p:cNvPr>
          <p:cNvSpPr/>
          <p:nvPr/>
        </p:nvSpPr>
        <p:spPr>
          <a:xfrm>
            <a:off x="2417266" y="5563325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D8F79A83-B6EC-5543-858D-7C97825023FB}"/>
              </a:ext>
            </a:extLst>
          </p:cNvPr>
          <p:cNvSpPr/>
          <p:nvPr/>
        </p:nvSpPr>
        <p:spPr>
          <a:xfrm>
            <a:off x="2756834" y="5562234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6AC63BD-E18E-9E46-9C04-3607C3FF06C5}"/>
              </a:ext>
            </a:extLst>
          </p:cNvPr>
          <p:cNvSpPr/>
          <p:nvPr/>
        </p:nvSpPr>
        <p:spPr>
          <a:xfrm>
            <a:off x="3089445" y="5558294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5BDFB4B9-A52D-1245-8C2B-B3E1A5DA350C}"/>
              </a:ext>
            </a:extLst>
          </p:cNvPr>
          <p:cNvSpPr/>
          <p:nvPr/>
        </p:nvSpPr>
        <p:spPr>
          <a:xfrm>
            <a:off x="3401527" y="5558294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A2965B53-D4DB-B64F-B85C-0F7D8AD2B4F9}"/>
              </a:ext>
            </a:extLst>
          </p:cNvPr>
          <p:cNvSpPr/>
          <p:nvPr/>
        </p:nvSpPr>
        <p:spPr>
          <a:xfrm>
            <a:off x="3741095" y="5558294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8276712-F94F-A445-9D24-ED7C8B7EE0E0}"/>
              </a:ext>
            </a:extLst>
          </p:cNvPr>
          <p:cNvSpPr/>
          <p:nvPr/>
        </p:nvSpPr>
        <p:spPr>
          <a:xfrm>
            <a:off x="4066125" y="5562655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B4FCEF21-C166-604C-9477-5BE1175C8B18}"/>
              </a:ext>
            </a:extLst>
          </p:cNvPr>
          <p:cNvSpPr/>
          <p:nvPr/>
        </p:nvSpPr>
        <p:spPr>
          <a:xfrm>
            <a:off x="4378207" y="5557204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8492322E-A6B2-A746-8790-8032837FA2BD}"/>
              </a:ext>
            </a:extLst>
          </p:cNvPr>
          <p:cNvSpPr/>
          <p:nvPr/>
        </p:nvSpPr>
        <p:spPr>
          <a:xfrm>
            <a:off x="4717775" y="5556113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274972D5-2238-4A4B-9154-92984E4466FF}"/>
              </a:ext>
            </a:extLst>
          </p:cNvPr>
          <p:cNvSpPr/>
          <p:nvPr/>
        </p:nvSpPr>
        <p:spPr>
          <a:xfrm>
            <a:off x="5055178" y="5560809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8F899AE-C6FD-B64A-BF71-BDFC9D71B8C1}"/>
              </a:ext>
            </a:extLst>
          </p:cNvPr>
          <p:cNvSpPr/>
          <p:nvPr/>
        </p:nvSpPr>
        <p:spPr>
          <a:xfrm>
            <a:off x="5394746" y="5559719"/>
            <a:ext cx="176490" cy="169247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3D0D035-F970-0947-8815-42D8AD228DFE}"/>
              </a:ext>
            </a:extLst>
          </p:cNvPr>
          <p:cNvGrpSpPr/>
          <p:nvPr/>
        </p:nvGrpSpPr>
        <p:grpSpPr>
          <a:xfrm>
            <a:off x="1113833" y="1997948"/>
            <a:ext cx="4468235" cy="214064"/>
            <a:chOff x="2699837" y="1146705"/>
            <a:chExt cx="6068148" cy="290713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537EB48E-350B-5B4B-98ED-F73FE36919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9837" y="11579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6E08276F-61CF-294E-80C5-CF527F6236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3664" y="11579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4C062CD0-BB4B-1442-B95D-593EA576C7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4819" y="11579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58C3232B-2CAD-9842-ABED-04383811C6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26230" y="116390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DCBC53B1-00B8-0640-B04D-ECE795DAA5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0057" y="115649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6E5F084E-6BF7-0A4D-A890-EEE4CF3CCD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1212" y="11550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C7E108C1-D951-074C-9611-DE619E4CDCB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2919" y="114966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E208B4E0-17C9-2E4A-85D8-97E0B2F0A0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6746" y="114966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9AECADE9-E7E5-F245-B8D1-477DDCB04D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47901" y="114966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0EBED84E-02AA-7C4A-8975-43A024A053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89312" y="115559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A680F75D-EBD2-5448-954C-B4ABE45BF51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3139" y="114818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F70CEEF9-0F5C-7643-8F80-7F38425766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4294" y="11467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616BE270-1032-4F42-A015-CAA9669CC6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2510" y="115308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7A76831E-932E-B64A-9F5F-F0CB9EA1AC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3665" y="115160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E982A2-C88F-8D40-8106-FCF37A987394}"/>
              </a:ext>
            </a:extLst>
          </p:cNvPr>
          <p:cNvGrpSpPr/>
          <p:nvPr/>
        </p:nvGrpSpPr>
        <p:grpSpPr>
          <a:xfrm>
            <a:off x="1115915" y="2309228"/>
            <a:ext cx="4468235" cy="214064"/>
            <a:chOff x="2702664" y="1569443"/>
            <a:chExt cx="6068148" cy="290713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FC6DFA38-E340-9F44-81D5-B7CD9C3053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2664" y="15807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09231B05-3EBA-B949-BCC5-C52A07EAC6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6491" y="15807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642D4DE-9529-4542-99BE-2B339F1261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7646" y="15807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333B784A-0B27-EE41-820F-9BC9AA7F0D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29057" y="158664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EED8A416-6D4F-A34E-8746-236FF7C1FD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2884" y="157923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72E671BE-BB79-9747-B46E-DCC533FA5B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4039" y="157775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9DC1FE01-12B7-3E42-BF4E-5824ADDDB3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5746" y="15724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FCD4C6DF-E0C8-5F4A-A6FA-EE9F9FC3D0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9573" y="15724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16916513-3E64-7D42-86C3-2051FA80E1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0728" y="15724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EAE5DB02-0DA9-F546-8EE8-7668F8F937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2139" y="157832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C7184D35-94A9-9B49-840D-929458CE47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5966" y="157092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057ADC3D-99B1-4A4F-BFE9-51C2C7C1BA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7121" y="156944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41E38B79-AFAE-7A40-9527-7EE3A60856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5337" y="157582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335F13B0-61ED-624A-88E4-5C6D7BBFD7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6492" y="15743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9BCD78C-253D-6848-9B45-0D13E8B4F009}"/>
              </a:ext>
            </a:extLst>
          </p:cNvPr>
          <p:cNvGrpSpPr/>
          <p:nvPr/>
        </p:nvGrpSpPr>
        <p:grpSpPr>
          <a:xfrm>
            <a:off x="1117462" y="2633628"/>
            <a:ext cx="4468235" cy="214064"/>
            <a:chOff x="2704765" y="2009999"/>
            <a:chExt cx="6068148" cy="290713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DE423C45-7017-DF4F-9BF0-5AD0531782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4765" y="202127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427A34CA-B5C8-FA4D-9BAA-F3899B0F4E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8592" y="202127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6652DCB8-C0D1-374F-BB16-78FAD096723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9747" y="202127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551DC074-D3D5-3740-984D-5DD80BD095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1158" y="202719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0C88FF5E-799C-E94A-A109-DBDFB87D6A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4985" y="201979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952DBA37-54CA-5E4E-9C6B-3713A3BAB4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6140" y="201831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9E4F3E6D-B2A6-D94A-A3D3-34557664D0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7847" y="201296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5053D262-BC76-0F41-8332-5D491BDAE3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1674" y="201296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8AF57D30-8AED-B143-B3F2-8462B28F3C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2829" y="201296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A7E08406-9D9E-5245-B47B-EC92096736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4240" y="201888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47E7B098-E7A6-564B-AEE4-596404D984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8067" y="20114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EC061686-CCD2-0446-A16F-46289F439C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9222" y="200999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2BFCF00F-9DA9-0445-8827-3C6306E248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7438" y="201637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794763E2-621C-1F45-BA7A-84B65F0D32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8593" y="201489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B38B7E6-ECE6-9741-BEEA-FD3B52CD6CB6}"/>
              </a:ext>
            </a:extLst>
          </p:cNvPr>
          <p:cNvGrpSpPr/>
          <p:nvPr/>
        </p:nvGrpSpPr>
        <p:grpSpPr>
          <a:xfrm>
            <a:off x="1118236" y="3589798"/>
            <a:ext cx="4468235" cy="214064"/>
            <a:chOff x="2705817" y="3308538"/>
            <a:chExt cx="6068148" cy="290713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FBD0EF0A-9374-064F-A9E4-D9F73EC721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5817" y="331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BCD747A-7D94-4140-93CB-C5C204079E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9644" y="331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1C058AD1-34EC-7F4A-8883-71A594C4D43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0799" y="331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FBC916AD-63FB-2449-922B-40964D46D9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2210" y="332573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7844C46A-C1D3-5A4A-8EB7-145D65DF80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6037" y="331833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A9CB9EC4-2DE7-C449-B528-E5073F7652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7192" y="331685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5DC34C65-35DE-F84F-8233-0A956099AD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8899" y="33115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04EF4CBE-8A77-924E-B4D4-25333F3A24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2726" y="33115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38C5FF3B-A849-FA4C-94CE-964CFEA84E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3881" y="33115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5815D318-4FF4-D545-B913-0952783E95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5292" y="331742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00DD5E5D-0762-BE44-A5DC-A113D0BB86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9119" y="331001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7B213E14-8D6F-9B4D-A74D-8FD9EC258D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0274" y="330853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DC0FD10C-55E7-EC40-8EA9-7447645012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8490" y="331491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C557EC65-8C3F-FA41-8B1F-959F0875A6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9645" y="331343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9342FAD-2BFE-0842-B403-C19EFD6F8AF4}"/>
              </a:ext>
            </a:extLst>
          </p:cNvPr>
          <p:cNvGrpSpPr/>
          <p:nvPr/>
        </p:nvGrpSpPr>
        <p:grpSpPr>
          <a:xfrm>
            <a:off x="1119783" y="3914198"/>
            <a:ext cx="4468235" cy="214064"/>
            <a:chOff x="2707918" y="3749094"/>
            <a:chExt cx="6068148" cy="290713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AE136D61-F937-F149-B44A-D0300DF0A8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7918" y="376036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B3CD99D9-5C37-EB44-A831-684BE6D67AB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31745" y="376036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B151A84B-2D88-6E4C-9CA6-A4AAD63D68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2900" y="376036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69BE7964-A75C-F14C-A0F9-FD9EBAA0FB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4311" y="3766292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99D2F782-6DCC-8848-A805-D23C2136DC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8138" y="3758888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3BBC2B90-2AF0-314C-B826-E644E1CC50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9293" y="375740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549FF583-4FAD-5647-9FE4-3EA84FDCA2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1000" y="375205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DD60A26E-40C2-CC45-A6D3-FED141FA3D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4827" y="375205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3BCC03A-66A1-FB4A-83FD-002033F0F5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5982" y="375205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EAB628C9-B974-9040-9A29-7B447DCB02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7393" y="375797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8C868C15-2ABE-4447-83D6-ACE2C730C4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21220" y="3750575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5671FE08-1257-3A4E-916D-A04BA00599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2375" y="3749094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55AFEE19-E02E-1E47-819D-56A78EFF3B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40591" y="3755472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1C2CD32-5729-4143-936B-342BCFB715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01746" y="3753991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BDEF6DE-4B61-EC46-BA31-FCB1A6BB6A16}"/>
              </a:ext>
            </a:extLst>
          </p:cNvPr>
          <p:cNvGrpSpPr/>
          <p:nvPr/>
        </p:nvGrpSpPr>
        <p:grpSpPr>
          <a:xfrm>
            <a:off x="1116155" y="3278518"/>
            <a:ext cx="4468235" cy="214064"/>
            <a:chOff x="2702990" y="2885800"/>
            <a:chExt cx="6068148" cy="290713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9DE5A5B-5CB4-DC44-AA43-C5175257BA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2990" y="289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9C4C1948-4B4D-D24E-ADE9-89F65AE621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6817" y="289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7058EB3C-9FB3-B54E-B98D-4AAABEEC65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7972" y="289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8CAFDCB-D048-3443-96A8-E01C88EC37B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29383" y="290299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2E690BCB-32DF-5F4A-8C63-65696922A0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3210" y="289559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AC5C5822-F600-A942-82C6-824ADAC743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4365" y="28941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AD3FCFE5-6D86-584B-AC7E-5A83F26D27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6072" y="288876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35F18523-38C0-A24F-80D6-95E5F13795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9899" y="288876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53378C91-4F3D-8441-9D1D-4EF7DF2FBC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1054" y="288876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7AB99C2-D922-4542-BF21-0A495C8F91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2465" y="289468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FE9C7B4-393D-7445-9E67-58B194D849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6292" y="288728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B5F39F2-CB7B-CA48-A28E-92F746201E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7447" y="28858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CD291502-A55A-EF43-9FFF-EF4C3571320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5663" y="289217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AD61B01-F7D1-2D4A-B217-8C05AD5EF0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96818" y="289069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22425F9-C07C-3348-A366-28F761E835AC}"/>
              </a:ext>
            </a:extLst>
          </p:cNvPr>
          <p:cNvGrpSpPr/>
          <p:nvPr/>
        </p:nvGrpSpPr>
        <p:grpSpPr>
          <a:xfrm>
            <a:off x="1119665" y="2976380"/>
            <a:ext cx="4468235" cy="214064"/>
            <a:chOff x="2707758" y="2475478"/>
            <a:chExt cx="6068148" cy="290713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4BF2680-CE62-7C4B-B9C3-E663FBE76B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7758" y="248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54085440-D23C-B544-85DA-CDF2D59BA1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31585" y="248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DB37CF47-FD0C-FB4F-863C-59648C89A80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2740" y="248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96D8D004-C25B-B54A-969F-AFA17717AE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4151" y="249267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11032EA-186E-E343-B730-335559FD61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7978" y="248527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957298F-88EF-304E-AF3A-E0BE0E0099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9133" y="248379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245625A-BF6E-1C4F-A626-6DCE9F7950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0840" y="24784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9E53FF58-65ED-8C43-9EF9-9B825601E1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4667" y="24784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22A489B6-F360-BA40-9926-A2B8E59FFF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5822" y="24784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C91DA012-58A4-534A-B6B5-C355325E98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7233" y="248436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9DB3ABF-F949-1644-864E-63BDF7358E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21060" y="247695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3B7DF834-B35B-A142-8D31-8D456FF486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2215" y="247547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845F7FC6-1D89-8C43-8DE6-A3D17C386A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40431" y="248185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9DF66DDD-AFB3-DD46-BCB0-97F5B18044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01586" y="24803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1343E328-E02F-1D47-93E9-F77DBA4F7A83}"/>
              </a:ext>
            </a:extLst>
          </p:cNvPr>
          <p:cNvSpPr/>
          <p:nvPr/>
        </p:nvSpPr>
        <p:spPr>
          <a:xfrm>
            <a:off x="571918" y="1973155"/>
            <a:ext cx="493844" cy="250795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regular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row decoder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45F0AD86-6C8C-1942-9627-6A0630BA9A59}"/>
              </a:ext>
            </a:extLst>
          </p:cNvPr>
          <p:cNvSpPr/>
          <p:nvPr/>
        </p:nvSpPr>
        <p:spPr>
          <a:xfrm>
            <a:off x="579569" y="4527017"/>
            <a:ext cx="493844" cy="107284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endParaRPr lang="en-US" sz="800" dirty="0">
              <a:solidFill>
                <a:prstClr val="white"/>
              </a:solidFill>
              <a:latin typeface="Cambria" panose="02040503050406030204" pitchFamily="18" charset="0"/>
            </a:endParaRPr>
          </a:p>
          <a:p>
            <a:pPr lvl="0" algn="ctr"/>
            <a:r>
              <a:rPr lang="en-US" sz="1200" dirty="0">
                <a:solidFill>
                  <a:prstClr val="white"/>
                </a:solidFill>
                <a:latin typeface="Cambria" panose="02040503050406030204" pitchFamily="18" charset="0"/>
              </a:rPr>
              <a:t>Compute</a:t>
            </a:r>
          </a:p>
          <a:p>
            <a:pPr lvl="0" algn="ctr"/>
            <a:r>
              <a:rPr lang="en-US" sz="1200" dirty="0">
                <a:solidFill>
                  <a:prstClr val="white"/>
                </a:solidFill>
                <a:latin typeface="Cambria" panose="02040503050406030204" pitchFamily="18" charset="0"/>
              </a:rPr>
              <a:t>Row decoder</a:t>
            </a:r>
          </a:p>
          <a:p>
            <a:pPr lvl="0" algn="ctr"/>
            <a:endParaRPr lang="en-US" sz="1200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2CC86C59-654E-8349-9B8D-C44BAC068790}"/>
              </a:ext>
            </a:extLst>
          </p:cNvPr>
          <p:cNvSpPr/>
          <p:nvPr/>
        </p:nvSpPr>
        <p:spPr>
          <a:xfrm>
            <a:off x="1394638" y="5907353"/>
            <a:ext cx="38438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Cambria" panose="02040503050406030204" pitchFamily="18" charset="0"/>
              </a:rPr>
              <a:t>subarray organization</a:t>
            </a: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BA9BA159-CC79-A849-9B6D-F5DAD95ED050}"/>
              </a:ext>
            </a:extLst>
          </p:cNvPr>
          <p:cNvSpPr/>
          <p:nvPr/>
        </p:nvSpPr>
        <p:spPr>
          <a:xfrm>
            <a:off x="5833845" y="2252548"/>
            <a:ext cx="3153687" cy="13388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 lIns="0" rIns="0" bIns="0">
            <a:spAutoFit/>
          </a:bodyPr>
          <a:lstStyle/>
          <a:p>
            <a:pPr algn="ctr"/>
            <a:endParaRPr lang="en-US" sz="8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/>
            <a:r>
              <a:rPr lang="en-US" sz="2200" b="1" dirty="0">
                <a:solidFill>
                  <a:srgbClr val="C00000"/>
                </a:solidFill>
                <a:latin typeface="Cambria" panose="02040503050406030204" pitchFamily="18" charset="0"/>
              </a:rPr>
              <a:t>Constraint 2: </a:t>
            </a:r>
          </a:p>
          <a:p>
            <a:pPr algn="ctr"/>
            <a:r>
              <a:rPr lang="en-US" sz="2000" b="1" dirty="0">
                <a:solidFill>
                  <a:schemeClr val="accent2"/>
                </a:solidFill>
                <a:latin typeface="Cambria" panose="02040503050406030204" pitchFamily="18" charset="0"/>
              </a:rPr>
              <a:t>Destructive</a:t>
            </a:r>
            <a:r>
              <a:rPr lang="en-US" sz="2000" b="1" dirty="0">
                <a:latin typeface="Cambria" panose="02040503050406030204" pitchFamily="18" charset="0"/>
              </a:rPr>
              <a:t> behavior </a:t>
            </a:r>
          </a:p>
          <a:p>
            <a:pPr algn="ctr"/>
            <a:r>
              <a:rPr lang="en-US" sz="2000" b="1" dirty="0">
                <a:latin typeface="Cambria" panose="02040503050406030204" pitchFamily="18" charset="0"/>
              </a:rPr>
              <a:t>of triple-row activation</a:t>
            </a:r>
          </a:p>
          <a:p>
            <a:pPr algn="ctr"/>
            <a:endParaRPr lang="en-US" sz="1400" b="1" dirty="0">
              <a:latin typeface="Cambria" panose="02040503050406030204" pitchFamily="18" charset="0"/>
            </a:endParaRPr>
          </a:p>
        </p:txBody>
      </p:sp>
      <p:sp>
        <p:nvSpPr>
          <p:cNvPr id="266" name="Slide Number Placeholder 2">
            <a:extLst>
              <a:ext uri="{FF2B5EF4-FFF2-40B4-BE49-F238E27FC236}">
                <a16:creationId xmlns:a16="http://schemas.microsoft.com/office/drawing/2014/main" id="{6EAD0B09-29A5-5B4C-B5F1-115AC3EF25A3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35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264" name="Rounded Rectangle 263">
            <a:extLst>
              <a:ext uri="{FF2B5EF4-FFF2-40B4-BE49-F238E27FC236}">
                <a16:creationId xmlns:a16="http://schemas.microsoft.com/office/drawing/2014/main" id="{7D4DB3DB-18D5-6548-A51A-99830E124C4C}"/>
              </a:ext>
            </a:extLst>
          </p:cNvPr>
          <p:cNvSpPr/>
          <p:nvPr/>
        </p:nvSpPr>
        <p:spPr>
          <a:xfrm>
            <a:off x="1052112" y="4538913"/>
            <a:ext cx="4640791" cy="1005304"/>
          </a:xfrm>
          <a:prstGeom prst="roundRect">
            <a:avLst/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8DD965-4B9E-7649-87B6-B78660F9C77A}"/>
              </a:ext>
            </a:extLst>
          </p:cNvPr>
          <p:cNvSpPr txBox="1"/>
          <p:nvPr/>
        </p:nvSpPr>
        <p:spPr>
          <a:xfrm>
            <a:off x="6624360" y="4649164"/>
            <a:ext cx="250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Overwritten with MAJ output</a:t>
            </a:r>
          </a:p>
        </p:txBody>
      </p:sp>
      <p:sp>
        <p:nvSpPr>
          <p:cNvPr id="239" name="Right Arrow 238">
            <a:extLst>
              <a:ext uri="{FF2B5EF4-FFF2-40B4-BE49-F238E27FC236}">
                <a16:creationId xmlns:a16="http://schemas.microsoft.com/office/drawing/2014/main" id="{AD0FD175-757B-E64B-AFD9-32FE9A8FFB9D}"/>
              </a:ext>
            </a:extLst>
          </p:cNvPr>
          <p:cNvSpPr/>
          <p:nvPr/>
        </p:nvSpPr>
        <p:spPr>
          <a:xfrm>
            <a:off x="5943619" y="4803268"/>
            <a:ext cx="624143" cy="626671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Cambria" panose="02040503050406030204" pitchFamily="18" charset="0"/>
            </a:endParaRPr>
          </a:p>
        </p:txBody>
      </p:sp>
      <p:sp>
        <p:nvSpPr>
          <p:cNvPr id="243" name="Content Placeholder 2">
            <a:extLst>
              <a:ext uri="{FF2B5EF4-FFF2-40B4-BE49-F238E27FC236}">
                <a16:creationId xmlns:a16="http://schemas.microsoft.com/office/drawing/2014/main" id="{0F11D681-F5ED-DC4E-A6E9-5437342CF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4696"/>
            <a:ext cx="9144000" cy="95817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Allocation algorithm</a:t>
            </a:r>
            <a:r>
              <a:rPr lang="en-US" dirty="0"/>
              <a:t> considers </a:t>
            </a:r>
            <a:r>
              <a:rPr lang="en-US" dirty="0">
                <a:solidFill>
                  <a:srgbClr val="C00000"/>
                </a:solidFill>
              </a:rPr>
              <a:t>two constraints </a:t>
            </a:r>
            <a:r>
              <a:rPr lang="en-US" dirty="0"/>
              <a:t>specific to processing-using-DRAM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96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1" animBg="1"/>
      <p:bldP spid="264" grpId="0" animBg="1"/>
      <p:bldP spid="3" grpId="0"/>
      <p:bldP spid="23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FDEC62D-B906-E54C-84A6-64A37AAF168E}"/>
              </a:ext>
            </a:extLst>
          </p:cNvPr>
          <p:cNvSpPr/>
          <p:nvPr/>
        </p:nvSpPr>
        <p:spPr>
          <a:xfrm>
            <a:off x="189534" y="3561595"/>
            <a:ext cx="2359253" cy="1353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84A5CE3-DD13-5C44-B4EB-38349F344A40}"/>
              </a:ext>
            </a:extLst>
          </p:cNvPr>
          <p:cNvGrpSpPr/>
          <p:nvPr/>
        </p:nvGrpSpPr>
        <p:grpSpPr>
          <a:xfrm>
            <a:off x="1551521" y="4198095"/>
            <a:ext cx="419149" cy="76520"/>
            <a:chOff x="4793112" y="4167661"/>
            <a:chExt cx="360464" cy="69048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CD3AB44-D7F4-EB4A-97D7-C9E2CF512AFB}"/>
                </a:ext>
              </a:extLst>
            </p:cNvPr>
            <p:cNvCxnSpPr/>
            <p:nvPr/>
          </p:nvCxnSpPr>
          <p:spPr>
            <a:xfrm flipH="1">
              <a:off x="4793112" y="4202185"/>
              <a:ext cx="345242" cy="0"/>
            </a:xfrm>
            <a:prstGeom prst="lin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Connector 11">
              <a:extLst>
                <a:ext uri="{FF2B5EF4-FFF2-40B4-BE49-F238E27FC236}">
                  <a16:creationId xmlns:a16="http://schemas.microsoft.com/office/drawing/2014/main" id="{C8215CDB-0CBD-7142-A7ED-42E99A1A97D9}"/>
                </a:ext>
              </a:extLst>
            </p:cNvPr>
            <p:cNvSpPr/>
            <p:nvPr/>
          </p:nvSpPr>
          <p:spPr>
            <a:xfrm>
              <a:off x="5084528" y="4167661"/>
              <a:ext cx="69048" cy="69048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D71FA2D-886F-EC4D-9227-CA3CC3585E26}"/>
              </a:ext>
            </a:extLst>
          </p:cNvPr>
          <p:cNvCxnSpPr/>
          <p:nvPr/>
        </p:nvCxnSpPr>
        <p:spPr>
          <a:xfrm flipH="1">
            <a:off x="604458" y="3941466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21" name="Flowchart: Connector 8">
            <a:extLst>
              <a:ext uri="{FF2B5EF4-FFF2-40B4-BE49-F238E27FC236}">
                <a16:creationId xmlns:a16="http://schemas.microsoft.com/office/drawing/2014/main" id="{EE8E168A-D773-1E46-ABAA-66C007291A07}"/>
              </a:ext>
            </a:extLst>
          </p:cNvPr>
          <p:cNvSpPr/>
          <p:nvPr/>
        </p:nvSpPr>
        <p:spPr>
          <a:xfrm>
            <a:off x="552158" y="3897085"/>
            <a:ext cx="80290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38E7357-8032-AF45-A649-A4EFB2BD4737}"/>
              </a:ext>
            </a:extLst>
          </p:cNvPr>
          <p:cNvSpPr/>
          <p:nvPr/>
        </p:nvSpPr>
        <p:spPr>
          <a:xfrm>
            <a:off x="232883" y="3815415"/>
            <a:ext cx="317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A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787CE0E-40CA-C14A-81FF-40CA8D7E70D7}"/>
              </a:ext>
            </a:extLst>
          </p:cNvPr>
          <p:cNvCxnSpPr/>
          <p:nvPr/>
        </p:nvCxnSpPr>
        <p:spPr>
          <a:xfrm flipH="1">
            <a:off x="592305" y="4238380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8" name="Flowchart: Connector 9">
            <a:extLst>
              <a:ext uri="{FF2B5EF4-FFF2-40B4-BE49-F238E27FC236}">
                <a16:creationId xmlns:a16="http://schemas.microsoft.com/office/drawing/2014/main" id="{F5E18612-2ED9-974C-8FDE-5D8A6BFCE577}"/>
              </a:ext>
            </a:extLst>
          </p:cNvPr>
          <p:cNvSpPr/>
          <p:nvPr/>
        </p:nvSpPr>
        <p:spPr>
          <a:xfrm>
            <a:off x="560800" y="4198095"/>
            <a:ext cx="80291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3FF487-2D64-E948-8AC9-2A299B43A28A}"/>
              </a:ext>
            </a:extLst>
          </p:cNvPr>
          <p:cNvSpPr/>
          <p:nvPr/>
        </p:nvSpPr>
        <p:spPr>
          <a:xfrm>
            <a:off x="220992" y="4121841"/>
            <a:ext cx="3177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3C692D-8379-DC4D-B67E-BF2652EF6892}"/>
              </a:ext>
            </a:extLst>
          </p:cNvPr>
          <p:cNvSpPr/>
          <p:nvPr/>
        </p:nvSpPr>
        <p:spPr>
          <a:xfrm>
            <a:off x="1976602" y="4113508"/>
            <a:ext cx="51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out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4" name="Flowchart: Connector 9">
            <a:extLst>
              <a:ext uri="{FF2B5EF4-FFF2-40B4-BE49-F238E27FC236}">
                <a16:creationId xmlns:a16="http://schemas.microsoft.com/office/drawing/2014/main" id="{4CE38A8D-2520-2346-840C-C7E3513202A3}"/>
              </a:ext>
            </a:extLst>
          </p:cNvPr>
          <p:cNvSpPr/>
          <p:nvPr/>
        </p:nvSpPr>
        <p:spPr>
          <a:xfrm>
            <a:off x="551271" y="4489038"/>
            <a:ext cx="80289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59C432-4583-C940-99A8-6984506500F5}"/>
              </a:ext>
            </a:extLst>
          </p:cNvPr>
          <p:cNvSpPr/>
          <p:nvPr/>
        </p:nvSpPr>
        <p:spPr>
          <a:xfrm>
            <a:off x="221216" y="4413617"/>
            <a:ext cx="4267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in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A885549-CFD6-FA47-9275-D38955A27B2B}"/>
              </a:ext>
            </a:extLst>
          </p:cNvPr>
          <p:cNvCxnSpPr/>
          <p:nvPr/>
        </p:nvCxnSpPr>
        <p:spPr>
          <a:xfrm flipH="1">
            <a:off x="604458" y="4537364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514F892D-4203-7845-9A24-47448EC2766C}"/>
              </a:ext>
            </a:extLst>
          </p:cNvPr>
          <p:cNvSpPr/>
          <p:nvPr/>
        </p:nvSpPr>
        <p:spPr>
          <a:xfrm>
            <a:off x="786072" y="3780001"/>
            <a:ext cx="900887" cy="8585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MAJ</a:t>
            </a:r>
          </a:p>
        </p:txBody>
      </p:sp>
      <p:sp>
        <p:nvSpPr>
          <p:cNvPr id="237" name="Right Arrow 236">
            <a:extLst>
              <a:ext uri="{FF2B5EF4-FFF2-40B4-BE49-F238E27FC236}">
                <a16:creationId xmlns:a16="http://schemas.microsoft.com/office/drawing/2014/main" id="{19DD73CF-6FDA-D84F-A18C-E25B436C03DC}"/>
              </a:ext>
            </a:extLst>
          </p:cNvPr>
          <p:cNvSpPr/>
          <p:nvPr/>
        </p:nvSpPr>
        <p:spPr>
          <a:xfrm>
            <a:off x="2683069" y="4004635"/>
            <a:ext cx="1976621" cy="626671"/>
          </a:xfrm>
          <a:prstGeom prst="rightArrow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FB7CB78C-8EB5-C14D-A7ED-28AFCF171304}"/>
              </a:ext>
            </a:extLst>
          </p:cNvPr>
          <p:cNvCxnSpPr>
            <a:cxnSpLocks/>
          </p:cNvCxnSpPr>
          <p:nvPr/>
        </p:nvCxnSpPr>
        <p:spPr>
          <a:xfrm flipV="1">
            <a:off x="4803743" y="5155085"/>
            <a:ext cx="4086822" cy="4252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Rectangle 237">
            <a:extLst>
              <a:ext uri="{FF2B5EF4-FFF2-40B4-BE49-F238E27FC236}">
                <a16:creationId xmlns:a16="http://schemas.microsoft.com/office/drawing/2014/main" id="{867F2EE3-1AA1-B94B-8F74-026F367F8372}"/>
              </a:ext>
            </a:extLst>
          </p:cNvPr>
          <p:cNvSpPr/>
          <p:nvPr/>
        </p:nvSpPr>
        <p:spPr>
          <a:xfrm>
            <a:off x="2814305" y="3383049"/>
            <a:ext cx="14430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Allocation </a:t>
            </a:r>
          </a:p>
          <a:p>
            <a:pPr lvl="0" algn="ctr" defTabSz="914400">
              <a:defRPr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algorithm</a:t>
            </a:r>
            <a:endParaRPr lang="en-US" sz="2000" b="1" baseline="300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F388D841-93B8-6040-9993-5CA8E3665E4F}"/>
              </a:ext>
            </a:extLst>
          </p:cNvPr>
          <p:cNvCxnSpPr>
            <a:cxnSpLocks/>
          </p:cNvCxnSpPr>
          <p:nvPr/>
        </p:nvCxnSpPr>
        <p:spPr>
          <a:xfrm>
            <a:off x="4801240" y="5437445"/>
            <a:ext cx="4091209" cy="638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5D7B3DF7-5190-B143-A82C-8B6CC7717B28}"/>
              </a:ext>
            </a:extLst>
          </p:cNvPr>
          <p:cNvCxnSpPr>
            <a:cxnSpLocks/>
          </p:cNvCxnSpPr>
          <p:nvPr/>
        </p:nvCxnSpPr>
        <p:spPr>
          <a:xfrm flipV="1">
            <a:off x="4780190" y="5729871"/>
            <a:ext cx="4107915" cy="1077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F9F760E-A91C-0346-BBFA-5402396A47F0}"/>
              </a:ext>
            </a:extLst>
          </p:cNvPr>
          <p:cNvGrpSpPr/>
          <p:nvPr/>
        </p:nvGrpSpPr>
        <p:grpSpPr>
          <a:xfrm>
            <a:off x="4814382" y="2643516"/>
            <a:ext cx="4111445" cy="3309247"/>
            <a:chOff x="2270869" y="1032035"/>
            <a:chExt cx="6167431" cy="4964082"/>
          </a:xfrm>
        </p:grpSpPr>
        <p:cxnSp>
          <p:nvCxnSpPr>
            <p:cNvPr id="212" name="Straight Connector 211">
              <a:extLst>
                <a:ext uri="{FF2B5EF4-FFF2-40B4-BE49-F238E27FC236}">
                  <a16:creationId xmlns:a16="http://schemas.microsoft.com/office/drawing/2014/main" id="{3FEDD033-8667-9345-8641-52AA10105C29}"/>
                </a:ext>
              </a:extLst>
            </p:cNvPr>
            <p:cNvCxnSpPr>
              <a:cxnSpLocks/>
            </p:cNvCxnSpPr>
            <p:nvPr/>
          </p:nvCxnSpPr>
          <p:spPr>
            <a:xfrm>
              <a:off x="2289814" y="2613336"/>
              <a:ext cx="6143189" cy="3797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>
              <a:extLst>
                <a:ext uri="{FF2B5EF4-FFF2-40B4-BE49-F238E27FC236}">
                  <a16:creationId xmlns:a16="http://schemas.microsoft.com/office/drawing/2014/main" id="{22BD8909-86A8-0448-B757-9E65F0C49E60}"/>
                </a:ext>
              </a:extLst>
            </p:cNvPr>
            <p:cNvCxnSpPr>
              <a:cxnSpLocks/>
            </p:cNvCxnSpPr>
            <p:nvPr/>
          </p:nvCxnSpPr>
          <p:spPr>
            <a:xfrm>
              <a:off x="2289814" y="3017214"/>
              <a:ext cx="6138421" cy="10241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>
              <a:extLst>
                <a:ext uri="{FF2B5EF4-FFF2-40B4-BE49-F238E27FC236}">
                  <a16:creationId xmlns:a16="http://schemas.microsoft.com/office/drawing/2014/main" id="{B8FB0B19-2517-1E42-9841-5ACE0687D359}"/>
                </a:ext>
              </a:extLst>
            </p:cNvPr>
            <p:cNvCxnSpPr>
              <a:cxnSpLocks/>
            </p:cNvCxnSpPr>
            <p:nvPr/>
          </p:nvCxnSpPr>
          <p:spPr>
            <a:xfrm>
              <a:off x="2289814" y="3420039"/>
              <a:ext cx="6141248" cy="3015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21FFFBC4-10CF-0349-B872-C57E5F8B4D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81584" y="3890749"/>
              <a:ext cx="6151579" cy="16156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756B447D-3092-A548-9AA3-AD0855A063C8}"/>
                </a:ext>
              </a:extLst>
            </p:cNvPr>
            <p:cNvCxnSpPr>
              <a:cxnSpLocks/>
            </p:cNvCxnSpPr>
            <p:nvPr/>
          </p:nvCxnSpPr>
          <p:spPr>
            <a:xfrm>
              <a:off x="2289655" y="4377513"/>
              <a:ext cx="6143189" cy="3797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502D60AC-0C0D-3840-B29B-06199C3147EA}"/>
                </a:ext>
              </a:extLst>
            </p:cNvPr>
            <p:cNvCxnSpPr>
              <a:cxnSpLocks/>
            </p:cNvCxnSpPr>
            <p:nvPr/>
          </p:nvCxnSpPr>
          <p:spPr>
            <a:xfrm>
              <a:off x="2270869" y="1278119"/>
              <a:ext cx="6154213" cy="10241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9A6CE784-966C-2742-9D3A-41D9E7199D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81260" y="1711098"/>
              <a:ext cx="6157040" cy="1141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E7B48D07-75DA-0E4D-9ADF-2809547E87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89655" y="2151654"/>
              <a:ext cx="6140355" cy="16156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97830CAE-3F88-024F-9FB4-89EB691F0E1D}"/>
                </a:ext>
              </a:extLst>
            </p:cNvPr>
            <p:cNvCxnSpPr>
              <a:cxnSpLocks/>
            </p:cNvCxnSpPr>
            <p:nvPr/>
          </p:nvCxnSpPr>
          <p:spPr>
            <a:xfrm>
              <a:off x="2500620" y="104331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3771AB39-D3DD-2B4C-9C86-3DA5A87A6BE7}"/>
                </a:ext>
              </a:extLst>
            </p:cNvPr>
            <p:cNvCxnSpPr>
              <a:cxnSpLocks/>
            </p:cNvCxnSpPr>
            <p:nvPr/>
          </p:nvCxnSpPr>
          <p:spPr>
            <a:xfrm>
              <a:off x="2924447" y="104331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0B40D114-0E43-D54D-8A9D-8F574DC66042}"/>
                </a:ext>
              </a:extLst>
            </p:cNvPr>
            <p:cNvCxnSpPr>
              <a:cxnSpLocks/>
            </p:cNvCxnSpPr>
            <p:nvPr/>
          </p:nvCxnSpPr>
          <p:spPr>
            <a:xfrm>
              <a:off x="3385602" y="104331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21330F78-E7F6-A247-9FEA-3B9DCA33654B}"/>
                </a:ext>
              </a:extLst>
            </p:cNvPr>
            <p:cNvCxnSpPr>
              <a:cxnSpLocks/>
            </p:cNvCxnSpPr>
            <p:nvPr/>
          </p:nvCxnSpPr>
          <p:spPr>
            <a:xfrm>
              <a:off x="3827013" y="1049233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4FBD12-3CB2-B945-AB78-6E581792A11B}"/>
                </a:ext>
              </a:extLst>
            </p:cNvPr>
            <p:cNvCxnSpPr>
              <a:cxnSpLocks/>
            </p:cNvCxnSpPr>
            <p:nvPr/>
          </p:nvCxnSpPr>
          <p:spPr>
            <a:xfrm>
              <a:off x="4250840" y="1041829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B73B8E16-45D0-A249-B8FC-918D32FBF630}"/>
                </a:ext>
              </a:extLst>
            </p:cNvPr>
            <p:cNvCxnSpPr>
              <a:cxnSpLocks/>
            </p:cNvCxnSpPr>
            <p:nvPr/>
          </p:nvCxnSpPr>
          <p:spPr>
            <a:xfrm>
              <a:off x="4711995" y="1040348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9951029F-DBD6-C343-948A-83940A8895CC}"/>
                </a:ext>
              </a:extLst>
            </p:cNvPr>
            <p:cNvCxnSpPr>
              <a:cxnSpLocks/>
            </p:cNvCxnSpPr>
            <p:nvPr/>
          </p:nvCxnSpPr>
          <p:spPr>
            <a:xfrm>
              <a:off x="5163702" y="1034997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E074CF78-E1ED-274E-B5CC-81486310ECE0}"/>
                </a:ext>
              </a:extLst>
            </p:cNvPr>
            <p:cNvCxnSpPr>
              <a:cxnSpLocks/>
            </p:cNvCxnSpPr>
            <p:nvPr/>
          </p:nvCxnSpPr>
          <p:spPr>
            <a:xfrm>
              <a:off x="5587529" y="1034997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C5C04DC8-6AA6-C641-BB04-3393D9B4C269}"/>
                </a:ext>
              </a:extLst>
            </p:cNvPr>
            <p:cNvCxnSpPr>
              <a:cxnSpLocks/>
            </p:cNvCxnSpPr>
            <p:nvPr/>
          </p:nvCxnSpPr>
          <p:spPr>
            <a:xfrm>
              <a:off x="6048684" y="1034997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>
              <a:extLst>
                <a:ext uri="{FF2B5EF4-FFF2-40B4-BE49-F238E27FC236}">
                  <a16:creationId xmlns:a16="http://schemas.microsoft.com/office/drawing/2014/main" id="{6E99D7FB-9623-7840-B687-767CA7E946E1}"/>
                </a:ext>
              </a:extLst>
            </p:cNvPr>
            <p:cNvCxnSpPr>
              <a:cxnSpLocks/>
            </p:cNvCxnSpPr>
            <p:nvPr/>
          </p:nvCxnSpPr>
          <p:spPr>
            <a:xfrm>
              <a:off x="6490095" y="1040920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AD25F6EC-2737-D24F-8BDC-10867A88EBB3}"/>
                </a:ext>
              </a:extLst>
            </p:cNvPr>
            <p:cNvCxnSpPr>
              <a:cxnSpLocks/>
            </p:cNvCxnSpPr>
            <p:nvPr/>
          </p:nvCxnSpPr>
          <p:spPr>
            <a:xfrm>
              <a:off x="6913922" y="1033516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D2523A1E-83F1-C24B-9924-76C6D7CD6C84}"/>
                </a:ext>
              </a:extLst>
            </p:cNvPr>
            <p:cNvCxnSpPr>
              <a:cxnSpLocks/>
            </p:cNvCxnSpPr>
            <p:nvPr/>
          </p:nvCxnSpPr>
          <p:spPr>
            <a:xfrm>
              <a:off x="7375077" y="1032035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5FF195CA-0E6A-1040-859C-084AAFA59B2C}"/>
                </a:ext>
              </a:extLst>
            </p:cNvPr>
            <p:cNvCxnSpPr>
              <a:cxnSpLocks/>
            </p:cNvCxnSpPr>
            <p:nvPr/>
          </p:nvCxnSpPr>
          <p:spPr>
            <a:xfrm>
              <a:off x="7833293" y="1038413"/>
              <a:ext cx="0" cy="494688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8" name="Oval 197">
            <a:extLst>
              <a:ext uri="{FF2B5EF4-FFF2-40B4-BE49-F238E27FC236}">
                <a16:creationId xmlns:a16="http://schemas.microsoft.com/office/drawing/2014/main" id="{E895838B-2C8C-004D-89CD-34E0A7735215}"/>
              </a:ext>
            </a:extLst>
          </p:cNvPr>
          <p:cNvSpPr>
            <a:spLocks noChangeAspect="1"/>
          </p:cNvSpPr>
          <p:nvPr/>
        </p:nvSpPr>
        <p:spPr>
          <a:xfrm>
            <a:off x="4876930" y="4789354"/>
            <a:ext cx="182872" cy="1823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CADA578E-EB03-2640-BB75-121B18AACA5B}"/>
              </a:ext>
            </a:extLst>
          </p:cNvPr>
          <p:cNvSpPr>
            <a:spLocks noChangeAspect="1"/>
          </p:cNvSpPr>
          <p:nvPr/>
        </p:nvSpPr>
        <p:spPr>
          <a:xfrm>
            <a:off x="5159469" y="4789354"/>
            <a:ext cx="182872" cy="1823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2DAC382C-5574-D543-9492-A51754543BF4}"/>
              </a:ext>
            </a:extLst>
          </p:cNvPr>
          <p:cNvSpPr>
            <a:spLocks noChangeAspect="1"/>
          </p:cNvSpPr>
          <p:nvPr/>
        </p:nvSpPr>
        <p:spPr>
          <a:xfrm>
            <a:off x="5466893" y="4789354"/>
            <a:ext cx="182872" cy="1823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D390C661-5652-2845-A470-C63C6F182781}"/>
              </a:ext>
            </a:extLst>
          </p:cNvPr>
          <p:cNvSpPr>
            <a:spLocks noChangeAspect="1"/>
          </p:cNvSpPr>
          <p:nvPr/>
        </p:nvSpPr>
        <p:spPr>
          <a:xfrm>
            <a:off x="5761154" y="4793303"/>
            <a:ext cx="182872" cy="1823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FC694910-F70B-6246-A20E-1852150ADAD9}"/>
              </a:ext>
            </a:extLst>
          </p:cNvPr>
          <p:cNvSpPr>
            <a:spLocks noChangeAspect="1"/>
          </p:cNvSpPr>
          <p:nvPr/>
        </p:nvSpPr>
        <p:spPr>
          <a:xfrm>
            <a:off x="6043694" y="4788367"/>
            <a:ext cx="182872" cy="1823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2B9836FA-18D9-9745-970B-5B97B762FB98}"/>
              </a:ext>
            </a:extLst>
          </p:cNvPr>
          <p:cNvSpPr>
            <a:spLocks noChangeAspect="1"/>
          </p:cNvSpPr>
          <p:nvPr/>
        </p:nvSpPr>
        <p:spPr>
          <a:xfrm>
            <a:off x="6351117" y="4787380"/>
            <a:ext cx="182872" cy="1823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7E3AD14F-E79D-F74B-8C5E-658BC6CD5043}"/>
              </a:ext>
            </a:extLst>
          </p:cNvPr>
          <p:cNvSpPr>
            <a:spLocks noChangeAspect="1"/>
          </p:cNvSpPr>
          <p:nvPr/>
        </p:nvSpPr>
        <p:spPr>
          <a:xfrm>
            <a:off x="6652242" y="4783813"/>
            <a:ext cx="182872" cy="1823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D59DED10-FD7B-1943-859A-5003581EC2B2}"/>
              </a:ext>
            </a:extLst>
          </p:cNvPr>
          <p:cNvSpPr>
            <a:spLocks noChangeAspect="1"/>
          </p:cNvSpPr>
          <p:nvPr/>
        </p:nvSpPr>
        <p:spPr>
          <a:xfrm>
            <a:off x="6934782" y="4783813"/>
            <a:ext cx="182872" cy="1823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77BC8096-7021-9F41-9022-A9887CF82391}"/>
              </a:ext>
            </a:extLst>
          </p:cNvPr>
          <p:cNvSpPr>
            <a:spLocks noChangeAspect="1"/>
          </p:cNvSpPr>
          <p:nvPr/>
        </p:nvSpPr>
        <p:spPr>
          <a:xfrm>
            <a:off x="7242205" y="4783813"/>
            <a:ext cx="182872" cy="1823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5755CDD1-8E08-A24C-A152-DADBFD305B41}"/>
              </a:ext>
            </a:extLst>
          </p:cNvPr>
          <p:cNvSpPr>
            <a:spLocks noChangeAspect="1"/>
          </p:cNvSpPr>
          <p:nvPr/>
        </p:nvSpPr>
        <p:spPr>
          <a:xfrm>
            <a:off x="7536467" y="4787761"/>
            <a:ext cx="182872" cy="1823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4E116CED-7B6E-5345-B812-B839692566AB}"/>
              </a:ext>
            </a:extLst>
          </p:cNvPr>
          <p:cNvSpPr>
            <a:spLocks noChangeAspect="1"/>
          </p:cNvSpPr>
          <p:nvPr/>
        </p:nvSpPr>
        <p:spPr>
          <a:xfrm>
            <a:off x="7819006" y="4782825"/>
            <a:ext cx="182872" cy="1823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2CF27A14-B23D-1A44-A9E0-6548A42E4DD2}"/>
              </a:ext>
            </a:extLst>
          </p:cNvPr>
          <p:cNvSpPr>
            <a:spLocks noChangeAspect="1"/>
          </p:cNvSpPr>
          <p:nvPr/>
        </p:nvSpPr>
        <p:spPr>
          <a:xfrm>
            <a:off x="8126429" y="4781838"/>
            <a:ext cx="182872" cy="1823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id="{283A0187-2ED8-A947-A926-33F8F2881D4B}"/>
              </a:ext>
            </a:extLst>
          </p:cNvPr>
          <p:cNvSpPr>
            <a:spLocks noChangeAspect="1"/>
          </p:cNvSpPr>
          <p:nvPr/>
        </p:nvSpPr>
        <p:spPr>
          <a:xfrm>
            <a:off x="8431894" y="4786090"/>
            <a:ext cx="182872" cy="1823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A069D844-2AB3-E94A-B814-B22BFC4EDEC6}"/>
              </a:ext>
            </a:extLst>
          </p:cNvPr>
          <p:cNvSpPr>
            <a:spLocks noChangeAspect="1"/>
          </p:cNvSpPr>
          <p:nvPr/>
        </p:nvSpPr>
        <p:spPr>
          <a:xfrm>
            <a:off x="5156291" y="5062890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14A686AD-CD2A-9541-A641-9058CC64A20D}"/>
              </a:ext>
            </a:extLst>
          </p:cNvPr>
          <p:cNvSpPr>
            <a:spLocks noChangeAspect="1"/>
          </p:cNvSpPr>
          <p:nvPr/>
        </p:nvSpPr>
        <p:spPr>
          <a:xfrm>
            <a:off x="5463715" y="5062890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D33242FA-3BA6-754E-997B-E5C7822C1810}"/>
              </a:ext>
            </a:extLst>
          </p:cNvPr>
          <p:cNvSpPr>
            <a:spLocks noChangeAspect="1"/>
          </p:cNvSpPr>
          <p:nvPr/>
        </p:nvSpPr>
        <p:spPr>
          <a:xfrm>
            <a:off x="5757976" y="5066839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B3D4C303-184F-4A4F-8282-568EA9DAB485}"/>
              </a:ext>
            </a:extLst>
          </p:cNvPr>
          <p:cNvSpPr>
            <a:spLocks noChangeAspect="1"/>
          </p:cNvSpPr>
          <p:nvPr/>
        </p:nvSpPr>
        <p:spPr>
          <a:xfrm>
            <a:off x="6040516" y="5061903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106D32B9-0A82-D449-8A9C-76336541D165}"/>
              </a:ext>
            </a:extLst>
          </p:cNvPr>
          <p:cNvSpPr>
            <a:spLocks noChangeAspect="1"/>
          </p:cNvSpPr>
          <p:nvPr/>
        </p:nvSpPr>
        <p:spPr>
          <a:xfrm>
            <a:off x="6347939" y="5060916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716E9C1E-DF39-584D-B5DA-0394AC5FC23E}"/>
              </a:ext>
            </a:extLst>
          </p:cNvPr>
          <p:cNvSpPr>
            <a:spLocks noChangeAspect="1"/>
          </p:cNvSpPr>
          <p:nvPr/>
        </p:nvSpPr>
        <p:spPr>
          <a:xfrm>
            <a:off x="6649064" y="5057349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85E3749F-EDBE-6642-8032-F52A98DC0F9E}"/>
              </a:ext>
            </a:extLst>
          </p:cNvPr>
          <p:cNvSpPr>
            <a:spLocks noChangeAspect="1"/>
          </p:cNvSpPr>
          <p:nvPr/>
        </p:nvSpPr>
        <p:spPr>
          <a:xfrm>
            <a:off x="6931604" y="5057349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B1D90B21-C131-F34C-901D-0AD2F7E7F197}"/>
              </a:ext>
            </a:extLst>
          </p:cNvPr>
          <p:cNvSpPr>
            <a:spLocks noChangeAspect="1"/>
          </p:cNvSpPr>
          <p:nvPr/>
        </p:nvSpPr>
        <p:spPr>
          <a:xfrm>
            <a:off x="7239027" y="5057349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D147378D-36C0-4841-A7EC-6E8CDBBB309D}"/>
              </a:ext>
            </a:extLst>
          </p:cNvPr>
          <p:cNvSpPr>
            <a:spLocks noChangeAspect="1"/>
          </p:cNvSpPr>
          <p:nvPr/>
        </p:nvSpPr>
        <p:spPr>
          <a:xfrm>
            <a:off x="7533289" y="5061297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29513864-4E3C-2145-8D56-CFA69C91C6BF}"/>
              </a:ext>
            </a:extLst>
          </p:cNvPr>
          <p:cNvSpPr>
            <a:spLocks noChangeAspect="1"/>
          </p:cNvSpPr>
          <p:nvPr/>
        </p:nvSpPr>
        <p:spPr>
          <a:xfrm>
            <a:off x="7815828" y="5056361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698A98DF-F0DC-DF46-B749-62785CCAFFA5}"/>
              </a:ext>
            </a:extLst>
          </p:cNvPr>
          <p:cNvSpPr>
            <a:spLocks noChangeAspect="1"/>
          </p:cNvSpPr>
          <p:nvPr/>
        </p:nvSpPr>
        <p:spPr>
          <a:xfrm>
            <a:off x="8123251" y="5055374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8B0CC591-DB0D-3B45-9C6A-0C2FA78C2775}"/>
              </a:ext>
            </a:extLst>
          </p:cNvPr>
          <p:cNvSpPr>
            <a:spLocks noChangeAspect="1"/>
          </p:cNvSpPr>
          <p:nvPr/>
        </p:nvSpPr>
        <p:spPr>
          <a:xfrm>
            <a:off x="8428716" y="5059626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0F81C248-A77D-FC49-AD57-20657811FC53}"/>
              </a:ext>
            </a:extLst>
          </p:cNvPr>
          <p:cNvSpPr>
            <a:spLocks noChangeAspect="1"/>
          </p:cNvSpPr>
          <p:nvPr/>
        </p:nvSpPr>
        <p:spPr>
          <a:xfrm>
            <a:off x="4873752" y="5062890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C14E103A-CBEF-BF49-8F25-6E080A69C933}"/>
              </a:ext>
            </a:extLst>
          </p:cNvPr>
          <p:cNvSpPr>
            <a:spLocks noChangeAspect="1"/>
          </p:cNvSpPr>
          <p:nvPr/>
        </p:nvSpPr>
        <p:spPr>
          <a:xfrm>
            <a:off x="4875636" y="5344704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B9FA2370-E9F0-654C-977B-C50E892A0E11}"/>
              </a:ext>
            </a:extLst>
          </p:cNvPr>
          <p:cNvSpPr>
            <a:spLocks noChangeAspect="1"/>
          </p:cNvSpPr>
          <p:nvPr/>
        </p:nvSpPr>
        <p:spPr>
          <a:xfrm>
            <a:off x="5158175" y="5344704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74D49CDC-9F28-0842-A7E4-826216FDEA99}"/>
              </a:ext>
            </a:extLst>
          </p:cNvPr>
          <p:cNvSpPr>
            <a:spLocks noChangeAspect="1"/>
          </p:cNvSpPr>
          <p:nvPr/>
        </p:nvSpPr>
        <p:spPr>
          <a:xfrm>
            <a:off x="5465599" y="5344704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2B052FF6-6F6D-7547-9EBD-15043F046E95}"/>
              </a:ext>
            </a:extLst>
          </p:cNvPr>
          <p:cNvSpPr>
            <a:spLocks noChangeAspect="1"/>
          </p:cNvSpPr>
          <p:nvPr/>
        </p:nvSpPr>
        <p:spPr>
          <a:xfrm>
            <a:off x="5759860" y="5348653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2AA90F9B-7CC2-E84F-9F48-9548697AA461}"/>
              </a:ext>
            </a:extLst>
          </p:cNvPr>
          <p:cNvSpPr>
            <a:spLocks noChangeAspect="1"/>
          </p:cNvSpPr>
          <p:nvPr/>
        </p:nvSpPr>
        <p:spPr>
          <a:xfrm>
            <a:off x="6042400" y="5343717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433B3390-FCFA-1746-9A9E-235050BE494B}"/>
              </a:ext>
            </a:extLst>
          </p:cNvPr>
          <p:cNvSpPr>
            <a:spLocks noChangeAspect="1"/>
          </p:cNvSpPr>
          <p:nvPr/>
        </p:nvSpPr>
        <p:spPr>
          <a:xfrm>
            <a:off x="6349823" y="5342730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48F119AB-7FC3-524B-ACF8-28A5B122F22E}"/>
              </a:ext>
            </a:extLst>
          </p:cNvPr>
          <p:cNvSpPr>
            <a:spLocks noChangeAspect="1"/>
          </p:cNvSpPr>
          <p:nvPr/>
        </p:nvSpPr>
        <p:spPr>
          <a:xfrm>
            <a:off x="6650948" y="5339163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6519F2AA-2B6C-D64F-9181-7BAB809DDB58}"/>
              </a:ext>
            </a:extLst>
          </p:cNvPr>
          <p:cNvSpPr>
            <a:spLocks noChangeAspect="1"/>
          </p:cNvSpPr>
          <p:nvPr/>
        </p:nvSpPr>
        <p:spPr>
          <a:xfrm>
            <a:off x="6933488" y="5339163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66BD7258-DEFD-7045-B0A9-6FF3BC852F3C}"/>
              </a:ext>
            </a:extLst>
          </p:cNvPr>
          <p:cNvSpPr>
            <a:spLocks noChangeAspect="1"/>
          </p:cNvSpPr>
          <p:nvPr/>
        </p:nvSpPr>
        <p:spPr>
          <a:xfrm>
            <a:off x="7240911" y="5339163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5F760A7D-8CDE-2347-906E-D20E93055AD4}"/>
              </a:ext>
            </a:extLst>
          </p:cNvPr>
          <p:cNvSpPr>
            <a:spLocks noChangeAspect="1"/>
          </p:cNvSpPr>
          <p:nvPr/>
        </p:nvSpPr>
        <p:spPr>
          <a:xfrm>
            <a:off x="7535173" y="5343111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4EF4676D-E0A8-8349-A0DF-BBB97D77908E}"/>
              </a:ext>
            </a:extLst>
          </p:cNvPr>
          <p:cNvSpPr>
            <a:spLocks noChangeAspect="1"/>
          </p:cNvSpPr>
          <p:nvPr/>
        </p:nvSpPr>
        <p:spPr>
          <a:xfrm>
            <a:off x="7817712" y="5338175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E17AA1C1-75E9-D14E-9AAD-DEE7449BEC49}"/>
              </a:ext>
            </a:extLst>
          </p:cNvPr>
          <p:cNvSpPr>
            <a:spLocks noChangeAspect="1"/>
          </p:cNvSpPr>
          <p:nvPr/>
        </p:nvSpPr>
        <p:spPr>
          <a:xfrm>
            <a:off x="8125135" y="5337188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762E33FD-B63C-364D-BFE5-9F5AA6D015AD}"/>
              </a:ext>
            </a:extLst>
          </p:cNvPr>
          <p:cNvSpPr>
            <a:spLocks noChangeAspect="1"/>
          </p:cNvSpPr>
          <p:nvPr/>
        </p:nvSpPr>
        <p:spPr>
          <a:xfrm>
            <a:off x="8430600" y="5341440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207C51A8-4547-D540-80E3-37AAD42A1BAC}"/>
              </a:ext>
            </a:extLst>
          </p:cNvPr>
          <p:cNvSpPr>
            <a:spLocks noChangeAspect="1"/>
          </p:cNvSpPr>
          <p:nvPr/>
        </p:nvSpPr>
        <p:spPr>
          <a:xfrm>
            <a:off x="4877037" y="5638395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CC17A510-8B3C-6B45-AF71-1BC512985D22}"/>
              </a:ext>
            </a:extLst>
          </p:cNvPr>
          <p:cNvSpPr>
            <a:spLocks noChangeAspect="1"/>
          </p:cNvSpPr>
          <p:nvPr/>
        </p:nvSpPr>
        <p:spPr>
          <a:xfrm>
            <a:off x="5159576" y="5638395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3AA12D7B-7B10-F04F-A7E1-CFB4233CDB0F}"/>
              </a:ext>
            </a:extLst>
          </p:cNvPr>
          <p:cNvSpPr>
            <a:spLocks noChangeAspect="1"/>
          </p:cNvSpPr>
          <p:nvPr/>
        </p:nvSpPr>
        <p:spPr>
          <a:xfrm>
            <a:off x="5467000" y="5638395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02A84AE1-D5DD-7745-AAE8-D29E63ECAB32}"/>
              </a:ext>
            </a:extLst>
          </p:cNvPr>
          <p:cNvSpPr>
            <a:spLocks noChangeAspect="1"/>
          </p:cNvSpPr>
          <p:nvPr/>
        </p:nvSpPr>
        <p:spPr>
          <a:xfrm>
            <a:off x="5761261" y="5642344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9FF6A9D4-E770-8544-BAC8-95FE2A0C7CDA}"/>
              </a:ext>
            </a:extLst>
          </p:cNvPr>
          <p:cNvSpPr>
            <a:spLocks noChangeAspect="1"/>
          </p:cNvSpPr>
          <p:nvPr/>
        </p:nvSpPr>
        <p:spPr>
          <a:xfrm>
            <a:off x="6043801" y="5637408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27C505A6-9D2A-4240-B5C2-E93ACED0E0EF}"/>
              </a:ext>
            </a:extLst>
          </p:cNvPr>
          <p:cNvSpPr>
            <a:spLocks noChangeAspect="1"/>
          </p:cNvSpPr>
          <p:nvPr/>
        </p:nvSpPr>
        <p:spPr>
          <a:xfrm>
            <a:off x="6351224" y="5636421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CD38F392-7F1D-F240-A67B-34311F42A61C}"/>
              </a:ext>
            </a:extLst>
          </p:cNvPr>
          <p:cNvSpPr>
            <a:spLocks noChangeAspect="1"/>
          </p:cNvSpPr>
          <p:nvPr/>
        </p:nvSpPr>
        <p:spPr>
          <a:xfrm>
            <a:off x="6652349" y="5632854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2B7E7635-8093-5D49-9898-6985BB44EF86}"/>
              </a:ext>
            </a:extLst>
          </p:cNvPr>
          <p:cNvSpPr>
            <a:spLocks noChangeAspect="1"/>
          </p:cNvSpPr>
          <p:nvPr/>
        </p:nvSpPr>
        <p:spPr>
          <a:xfrm>
            <a:off x="6934889" y="5632854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C4D64AFB-60F7-8147-B16E-3692B7A31205}"/>
              </a:ext>
            </a:extLst>
          </p:cNvPr>
          <p:cNvSpPr>
            <a:spLocks noChangeAspect="1"/>
          </p:cNvSpPr>
          <p:nvPr/>
        </p:nvSpPr>
        <p:spPr>
          <a:xfrm>
            <a:off x="7242312" y="5632854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98EAA2BB-7D81-1A45-AED2-FD41ECA4EB0B}"/>
              </a:ext>
            </a:extLst>
          </p:cNvPr>
          <p:cNvSpPr>
            <a:spLocks noChangeAspect="1"/>
          </p:cNvSpPr>
          <p:nvPr/>
        </p:nvSpPr>
        <p:spPr>
          <a:xfrm>
            <a:off x="7536574" y="5636802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618BE335-C273-0045-9426-9B11D7252766}"/>
              </a:ext>
            </a:extLst>
          </p:cNvPr>
          <p:cNvSpPr>
            <a:spLocks noChangeAspect="1"/>
          </p:cNvSpPr>
          <p:nvPr/>
        </p:nvSpPr>
        <p:spPr>
          <a:xfrm>
            <a:off x="7819113" y="5631866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B16B9560-A006-5E4B-A8FC-BBE8D4DA387F}"/>
              </a:ext>
            </a:extLst>
          </p:cNvPr>
          <p:cNvSpPr>
            <a:spLocks noChangeAspect="1"/>
          </p:cNvSpPr>
          <p:nvPr/>
        </p:nvSpPr>
        <p:spPr>
          <a:xfrm>
            <a:off x="8126536" y="5630879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7FB0A3F2-B6EE-7B49-A817-325AF8FAC259}"/>
              </a:ext>
            </a:extLst>
          </p:cNvPr>
          <p:cNvSpPr>
            <a:spLocks noChangeAspect="1"/>
          </p:cNvSpPr>
          <p:nvPr/>
        </p:nvSpPr>
        <p:spPr>
          <a:xfrm>
            <a:off x="8432001" y="5635131"/>
            <a:ext cx="182872" cy="1823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13689A5-453B-F240-8F4D-F92C052CA898}"/>
              </a:ext>
            </a:extLst>
          </p:cNvPr>
          <p:cNvGrpSpPr/>
          <p:nvPr/>
        </p:nvGrpSpPr>
        <p:grpSpPr>
          <a:xfrm>
            <a:off x="4885039" y="5941298"/>
            <a:ext cx="3714746" cy="164691"/>
            <a:chOff x="2376860" y="5978919"/>
            <a:chExt cx="5572357" cy="247047"/>
          </a:xfrm>
        </p:grpSpPr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32826CCF-FEB8-F04C-8C70-955F05B361A0}"/>
                </a:ext>
              </a:extLst>
            </p:cNvPr>
            <p:cNvSpPr/>
            <p:nvPr/>
          </p:nvSpPr>
          <p:spPr>
            <a:xfrm>
              <a:off x="2376860" y="5990194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D597009D-CE02-1345-BCCB-CF4543C90896}"/>
                </a:ext>
              </a:extLst>
            </p:cNvPr>
            <p:cNvSpPr/>
            <p:nvPr/>
          </p:nvSpPr>
          <p:spPr>
            <a:xfrm>
              <a:off x="2800687" y="5990194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DED35CAE-1164-5943-838D-1D57EE03493E}"/>
                </a:ext>
              </a:extLst>
            </p:cNvPr>
            <p:cNvSpPr/>
            <p:nvPr/>
          </p:nvSpPr>
          <p:spPr>
            <a:xfrm>
              <a:off x="3261842" y="5990194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E19CFA83-321A-1440-AA09-58D61AC39A69}"/>
                </a:ext>
              </a:extLst>
            </p:cNvPr>
            <p:cNvSpPr/>
            <p:nvPr/>
          </p:nvSpPr>
          <p:spPr>
            <a:xfrm>
              <a:off x="3703253" y="5996117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E4EB8583-4798-BE4D-BB0B-696975114104}"/>
                </a:ext>
              </a:extLst>
            </p:cNvPr>
            <p:cNvSpPr/>
            <p:nvPr/>
          </p:nvSpPr>
          <p:spPr>
            <a:xfrm>
              <a:off x="4127080" y="5988713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D8F79A83-B6EC-5543-858D-7C97825023FB}"/>
                </a:ext>
              </a:extLst>
            </p:cNvPr>
            <p:cNvSpPr/>
            <p:nvPr/>
          </p:nvSpPr>
          <p:spPr>
            <a:xfrm>
              <a:off x="4588235" y="5987232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26AC63BD-E18E-9E46-9C04-3607C3FF06C5}"/>
                </a:ext>
              </a:extLst>
            </p:cNvPr>
            <p:cNvSpPr/>
            <p:nvPr/>
          </p:nvSpPr>
          <p:spPr>
            <a:xfrm>
              <a:off x="5039942" y="5981881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5BDFB4B9-A52D-1245-8C2B-B3E1A5DA350C}"/>
                </a:ext>
              </a:extLst>
            </p:cNvPr>
            <p:cNvSpPr/>
            <p:nvPr/>
          </p:nvSpPr>
          <p:spPr>
            <a:xfrm>
              <a:off x="5463769" y="5981881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A2965B53-D4DB-B64F-B85C-0F7D8AD2B4F9}"/>
                </a:ext>
              </a:extLst>
            </p:cNvPr>
            <p:cNvSpPr/>
            <p:nvPr/>
          </p:nvSpPr>
          <p:spPr>
            <a:xfrm>
              <a:off x="5924924" y="5981881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08276712-F94F-A445-9D24-ED7C8B7EE0E0}"/>
                </a:ext>
              </a:extLst>
            </p:cNvPr>
            <p:cNvSpPr/>
            <p:nvPr/>
          </p:nvSpPr>
          <p:spPr>
            <a:xfrm>
              <a:off x="6366335" y="5987804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B4FCEF21-C166-604C-9477-5BE1175C8B18}"/>
                </a:ext>
              </a:extLst>
            </p:cNvPr>
            <p:cNvSpPr/>
            <p:nvPr/>
          </p:nvSpPr>
          <p:spPr>
            <a:xfrm>
              <a:off x="6790162" y="5980400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8492322E-A6B2-A746-8790-8032837FA2BD}"/>
                </a:ext>
              </a:extLst>
            </p:cNvPr>
            <p:cNvSpPr/>
            <p:nvPr/>
          </p:nvSpPr>
          <p:spPr>
            <a:xfrm>
              <a:off x="7251317" y="5978919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274972D5-2238-4A4B-9154-92984E4466FF}"/>
                </a:ext>
              </a:extLst>
            </p:cNvPr>
            <p:cNvSpPr/>
            <p:nvPr/>
          </p:nvSpPr>
          <p:spPr>
            <a:xfrm>
              <a:off x="7709533" y="5985297"/>
              <a:ext cx="239684" cy="229849"/>
            </a:xfrm>
            <a:prstGeom prst="rect">
              <a:avLst/>
            </a:prstGeom>
            <a:solidFill>
              <a:srgbClr val="EEDD88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3D0D035-F970-0947-8815-42D8AD228DFE}"/>
              </a:ext>
            </a:extLst>
          </p:cNvPr>
          <p:cNvGrpSpPr/>
          <p:nvPr/>
        </p:nvGrpSpPr>
        <p:grpSpPr>
          <a:xfrm>
            <a:off x="4871756" y="2719959"/>
            <a:ext cx="3737836" cy="193800"/>
            <a:chOff x="2699837" y="1146705"/>
            <a:chExt cx="5606993" cy="290713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537EB48E-350B-5B4B-98ED-F73FE36919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9837" y="11579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6E08276F-61CF-294E-80C5-CF527F6236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3664" y="11579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4C062CD0-BB4B-1442-B95D-593EA576C7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4819" y="11579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58C3232B-2CAD-9842-ABED-04383811C6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26230" y="116390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DCBC53B1-00B8-0640-B04D-ECE795DAA5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0057" y="115649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6E5F084E-6BF7-0A4D-A890-EEE4CF3CCD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1212" y="11550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C7E108C1-D951-074C-9611-DE619E4CDCB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2919" y="114966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E208B4E0-17C9-2E4A-85D8-97E0B2F0A0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6746" y="114966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9AECADE9-E7E5-F245-B8D1-477DDCB04D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47901" y="114966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0EBED84E-02AA-7C4A-8975-43A024A053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89312" y="115559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A680F75D-EBD2-5448-954C-B4ABE45BF51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3139" y="114818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F70CEEF9-0F5C-7643-8F80-7F38425766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4294" y="11467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616BE270-1032-4F42-A015-CAA9669CC6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2510" y="115308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E982A2-C88F-8D40-8106-FCF37A987394}"/>
              </a:ext>
            </a:extLst>
          </p:cNvPr>
          <p:cNvGrpSpPr/>
          <p:nvPr/>
        </p:nvGrpSpPr>
        <p:grpSpPr>
          <a:xfrm>
            <a:off x="4873640" y="3001773"/>
            <a:ext cx="3737836" cy="193800"/>
            <a:chOff x="2702664" y="1569443"/>
            <a:chExt cx="5606993" cy="290713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FC6DFA38-E340-9F44-81D5-B7CD9C3053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2664" y="15807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09231B05-3EBA-B949-BCC5-C52A07EAC6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6491" y="15807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642D4DE-9529-4542-99BE-2B339F1261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7646" y="158071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333B784A-0B27-EE41-820F-9BC9AA7F0D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29057" y="158664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EED8A416-6D4F-A34E-8746-236FF7C1FD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2884" y="157923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72E671BE-BB79-9747-B46E-DCC533FA5B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4039" y="157775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9DC1FE01-12B7-3E42-BF4E-5824ADDDB3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5746" y="15724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FCD4C6DF-E0C8-5F4A-A6FA-EE9F9FC3D0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9573" y="15724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16916513-3E64-7D42-86C3-2051FA80E1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0728" y="157240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EAE5DB02-0DA9-F546-8EE8-7668F8F937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2139" y="157832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C7184D35-94A9-9B49-840D-929458CE47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5966" y="157092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057ADC3D-99B1-4A4F-BFE9-51C2C7C1BA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7121" y="156944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41E38B79-AFAE-7A40-9527-7EE3A60856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5337" y="157582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9BCD78C-253D-6848-9B45-0D13E8B4F009}"/>
              </a:ext>
            </a:extLst>
          </p:cNvPr>
          <p:cNvGrpSpPr/>
          <p:nvPr/>
        </p:nvGrpSpPr>
        <p:grpSpPr>
          <a:xfrm>
            <a:off x="4875041" y="3295464"/>
            <a:ext cx="3737836" cy="193800"/>
            <a:chOff x="2704765" y="2009999"/>
            <a:chExt cx="5606993" cy="290713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DE423C45-7017-DF4F-9BF0-5AD0531782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4765" y="202127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427A34CA-B5C8-FA4D-9BAA-F3899B0F4E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8592" y="202127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6652DCB8-C0D1-374F-BB16-78FAD096723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9747" y="202127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551DC074-D3D5-3740-984D-5DD80BD095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1158" y="202719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0C88FF5E-799C-E94A-A109-DBDFB87D6A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4985" y="201979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952DBA37-54CA-5E4E-9C6B-3713A3BAB4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6140" y="201831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9E4F3E6D-B2A6-D94A-A3D3-34557664D0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7847" y="201296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5053D262-BC76-0F41-8332-5D491BDAE3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1674" y="201296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8AF57D30-8AED-B143-B3F2-8462B28F3C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2829" y="201296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A7E08406-9D9E-5245-B47B-EC92096736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4240" y="201888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47E7B098-E7A6-564B-AEE4-596404D984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8067" y="201148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EC061686-CCD2-0446-A16F-46289F439C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9222" y="200999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2BFCF00F-9DA9-0445-8827-3C6306E248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7438" y="2016377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B38B7E6-ECE6-9741-BEEA-FD3B52CD6CB6}"/>
              </a:ext>
            </a:extLst>
          </p:cNvPr>
          <p:cNvGrpSpPr/>
          <p:nvPr/>
        </p:nvGrpSpPr>
        <p:grpSpPr>
          <a:xfrm>
            <a:off x="4875742" y="4161120"/>
            <a:ext cx="3737836" cy="193800"/>
            <a:chOff x="2705817" y="3308538"/>
            <a:chExt cx="5606993" cy="290713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FBD0EF0A-9374-064F-A9E4-D9F73EC721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5817" y="331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BCD747A-7D94-4140-93CB-C5C204079E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9644" y="331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1C058AD1-34EC-7F4A-8883-71A594C4D43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0799" y="331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FBC916AD-63FB-2449-922B-40964D46D9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2210" y="332573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7844C46A-C1D3-5A4A-8EB7-145D65DF80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6037" y="331833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A9CB9EC4-2DE7-C449-B528-E5073F7652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7192" y="331685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5DC34C65-35DE-F84F-8233-0A956099AD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8899" y="33115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04EF4CBE-8A77-924E-B4D4-25333F3A24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2726" y="33115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38C5FF3B-A849-FA4C-94CE-964CFEA84E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3881" y="33115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5815D318-4FF4-D545-B913-0952783E95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5292" y="331742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00DD5E5D-0762-BE44-A5DC-A113D0BB86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9119" y="331001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7B213E14-8D6F-9B4D-A74D-8FD9EC258D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0274" y="330853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DC0FD10C-55E7-EC40-8EA9-7447645012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8490" y="331491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9342FAD-2BFE-0842-B403-C19EFD6F8AF4}"/>
              </a:ext>
            </a:extLst>
          </p:cNvPr>
          <p:cNvGrpSpPr/>
          <p:nvPr/>
        </p:nvGrpSpPr>
        <p:grpSpPr>
          <a:xfrm>
            <a:off x="4877143" y="4454811"/>
            <a:ext cx="3737836" cy="193800"/>
            <a:chOff x="2707918" y="3749094"/>
            <a:chExt cx="5606993" cy="290713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AE136D61-F937-F149-B44A-D0300DF0A8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7918" y="376036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B3CD99D9-5C37-EB44-A831-684BE6D67AB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31745" y="376036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B151A84B-2D88-6E4C-9CA6-A4AAD63D68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2900" y="376036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69BE7964-A75C-F14C-A0F9-FD9EBAA0FB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4311" y="3766292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99D2F782-6DCC-8848-A805-D23C2136DC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8138" y="3758888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3BBC2B90-2AF0-314C-B826-E644E1CC50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9293" y="3757407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549FF583-4FAD-5647-9FE4-3EA84FDCA2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1000" y="375205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DD60A26E-40C2-CC45-A6D3-FED141FA3D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4827" y="375205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3BCC03A-66A1-FB4A-83FD-002033F0F5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5982" y="3752056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EAB628C9-B974-9040-9A29-7B447DCB02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7393" y="3757979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8C868C15-2ABE-4447-83D6-ACE2C730C4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21220" y="3750575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5671FE08-1257-3A4E-916D-A04BA00599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2375" y="3749094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55AFEE19-E02E-1E47-819D-56A78EFF3B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40591" y="3755472"/>
              <a:ext cx="274320" cy="2735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BDEF6DE-4B61-EC46-BA31-FCB1A6BB6A16}"/>
              </a:ext>
            </a:extLst>
          </p:cNvPr>
          <p:cNvGrpSpPr/>
          <p:nvPr/>
        </p:nvGrpSpPr>
        <p:grpSpPr>
          <a:xfrm>
            <a:off x="4873858" y="3879307"/>
            <a:ext cx="3737836" cy="193800"/>
            <a:chOff x="2702990" y="2885800"/>
            <a:chExt cx="5606993" cy="290713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9DE5A5B-5CB4-DC44-AA43-C5175257BA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2990" y="289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9C4C1948-4B4D-D24E-ADE9-89F65AE621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6817" y="289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7058EB3C-9FB3-B54E-B98D-4AAABEEC65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87972" y="289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8CAFDCB-D048-3443-96A8-E01C88EC37B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29383" y="290299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2E690BCB-32DF-5F4A-8C63-65696922A0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3210" y="2895594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AC5C5822-F600-A942-82C6-824ADAC743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4365" y="28941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AD3FCFE5-6D86-584B-AC7E-5A83F26D27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6072" y="288876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35F18523-38C0-A24F-80D6-95E5F13795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89899" y="288876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53378C91-4F3D-8441-9D1D-4EF7DF2FBC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1054" y="288876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7AB99C2-D922-4542-BF21-0A495C8F91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2465" y="289468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FE9C7B4-393D-7445-9E67-58B194D849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6292" y="288728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B5F39F2-CB7B-CA48-A28E-92F746201E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77447" y="288580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CD291502-A55A-EF43-9FFF-EF4C3571320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35663" y="289217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22425F9-C07C-3348-A366-28F761E835AC}"/>
              </a:ext>
            </a:extLst>
          </p:cNvPr>
          <p:cNvGrpSpPr/>
          <p:nvPr/>
        </p:nvGrpSpPr>
        <p:grpSpPr>
          <a:xfrm>
            <a:off x="4877036" y="3605770"/>
            <a:ext cx="3737836" cy="193800"/>
            <a:chOff x="2707758" y="2475478"/>
            <a:chExt cx="5606993" cy="290713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4BF2680-CE62-7C4B-B9C3-E663FBE76B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07758" y="248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54085440-D23C-B544-85DA-CDF2D59BA1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31585" y="248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DB37CF47-FD0C-FB4F-863C-59648C89A80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2740" y="248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96D8D004-C25B-B54A-969F-AFA17717AE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4151" y="249267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11032EA-186E-E343-B730-335559FD61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7978" y="2485272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957298F-88EF-304E-AF3A-E0BE0E0099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9133" y="2483791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245625A-BF6E-1C4F-A626-6DCE9F7950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0840" y="24784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9E53FF58-65ED-8C43-9EF9-9B825601E1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94667" y="24784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22A489B6-F360-BA40-9926-A2B8E59FFF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55822" y="2478440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C91DA012-58A4-534A-B6B5-C355325E98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7233" y="248436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9DB3ABF-F949-1644-864E-63BDF7358E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21060" y="247695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3B7DF834-B35B-A142-8D31-8D456FF486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82215" y="2475478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845F7FC6-1D89-8C43-8DE6-A3D17C386A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40431" y="2481856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250" name="Rectangle 249">
            <a:extLst>
              <a:ext uri="{FF2B5EF4-FFF2-40B4-BE49-F238E27FC236}">
                <a16:creationId xmlns:a16="http://schemas.microsoft.com/office/drawing/2014/main" id="{123FF1F3-2E4B-E441-9FBD-95F0AA4E493D}"/>
              </a:ext>
            </a:extLst>
          </p:cNvPr>
          <p:cNvSpPr/>
          <p:nvPr/>
        </p:nvSpPr>
        <p:spPr>
          <a:xfrm>
            <a:off x="8635734" y="2222742"/>
            <a:ext cx="612843" cy="4103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253" name="Slide Number Placeholder 2">
            <a:extLst>
              <a:ext uri="{FF2B5EF4-FFF2-40B4-BE49-F238E27FC236}">
                <a16:creationId xmlns:a16="http://schemas.microsoft.com/office/drawing/2014/main" id="{26C9F2D4-D862-3141-AD5E-EA45D7AF6B6B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36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239" name="Title 1">
            <a:extLst>
              <a:ext uri="{FF2B5EF4-FFF2-40B4-BE49-F238E27FC236}">
                <a16:creationId xmlns:a16="http://schemas.microsoft.com/office/drawing/2014/main" id="{26262434-6BF5-4045-A4F6-AA768C4B3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9447"/>
            <a:ext cx="8987622" cy="740193"/>
          </a:xfrm>
        </p:spPr>
        <p:txBody>
          <a:bodyPr/>
          <a:lstStyle/>
          <a:p>
            <a:r>
              <a:rPr lang="en-US" sz="3500" dirty="0">
                <a:latin typeface="Cambria" panose="02040503050406030204" pitchFamily="18" charset="0"/>
              </a:rPr>
              <a:t>Task 1: Allocating DRAM Rows to Operands</a:t>
            </a:r>
          </a:p>
        </p:txBody>
      </p:sp>
      <p:sp>
        <p:nvSpPr>
          <p:cNvPr id="241" name="Content Placeholder 2">
            <a:extLst>
              <a:ext uri="{FF2B5EF4-FFF2-40B4-BE49-F238E27FC236}">
                <a16:creationId xmlns:a16="http://schemas.microsoft.com/office/drawing/2014/main" id="{E82D888A-D557-104B-B1A6-8A1E8335A54E}"/>
              </a:ext>
            </a:extLst>
          </p:cNvPr>
          <p:cNvSpPr txBox="1">
            <a:spLocks/>
          </p:cNvSpPr>
          <p:nvPr/>
        </p:nvSpPr>
        <p:spPr>
          <a:xfrm>
            <a:off x="0" y="834696"/>
            <a:ext cx="9144000" cy="95817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mbria" panose="02040503050406030204" pitchFamily="18" charset="0"/>
              <a:buChar char="-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Allocation algorithm:</a:t>
            </a: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825B7E58-E81B-DC4C-9B12-2D8697B7A7AB}"/>
              </a:ext>
            </a:extLst>
          </p:cNvPr>
          <p:cNvSpPr/>
          <p:nvPr/>
        </p:nvSpPr>
        <p:spPr>
          <a:xfrm>
            <a:off x="2720606" y="5227135"/>
            <a:ext cx="15113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1600" b="1" dirty="0">
                <a:solidFill>
                  <a:srgbClr val="C00000"/>
                </a:solidFill>
                <a:latin typeface="Cambria" panose="02040503050406030204" pitchFamily="18" charset="0"/>
              </a:rPr>
              <a:t>Triple-row activation</a:t>
            </a:r>
            <a:endParaRPr lang="en-US" sz="1600" b="1" baseline="300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D55CA087-90B8-3246-B7B4-3ABCD1D0F349}"/>
              </a:ext>
            </a:extLst>
          </p:cNvPr>
          <p:cNvSpPr/>
          <p:nvPr/>
        </p:nvSpPr>
        <p:spPr>
          <a:xfrm>
            <a:off x="4327531" y="5022040"/>
            <a:ext cx="510268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1600" b="1" dirty="0" err="1">
                <a:solidFill>
                  <a:srgbClr val="C00000"/>
                </a:solidFill>
                <a:latin typeface="Cambria" panose="02040503050406030204" pitchFamily="18" charset="0"/>
              </a:rPr>
              <a:t>C</a:t>
            </a:r>
            <a:r>
              <a:rPr lang="en-US" sz="1600" b="1" baseline="-25000" dirty="0" err="1">
                <a:solidFill>
                  <a:srgbClr val="C00000"/>
                </a:solidFill>
                <a:latin typeface="Cambria" panose="02040503050406030204" pitchFamily="18" charset="0"/>
              </a:rPr>
              <a:t>out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902A80F8-AEDE-B34F-A2EF-488F00903337}"/>
              </a:ext>
            </a:extLst>
          </p:cNvPr>
          <p:cNvSpPr/>
          <p:nvPr/>
        </p:nvSpPr>
        <p:spPr>
          <a:xfrm>
            <a:off x="4315640" y="5328466"/>
            <a:ext cx="510268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1600" b="1" dirty="0" err="1">
                <a:solidFill>
                  <a:srgbClr val="C00000"/>
                </a:solidFill>
                <a:latin typeface="Cambria" panose="02040503050406030204" pitchFamily="18" charset="0"/>
              </a:rPr>
              <a:t>C</a:t>
            </a:r>
            <a:r>
              <a:rPr lang="en-US" sz="1600" b="1" baseline="-25000" dirty="0" err="1">
                <a:solidFill>
                  <a:srgbClr val="C00000"/>
                </a:solidFill>
                <a:latin typeface="Cambria" panose="02040503050406030204" pitchFamily="18" charset="0"/>
              </a:rPr>
              <a:t>out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ADC97052-94D2-E844-9851-A22E60411749}"/>
              </a:ext>
            </a:extLst>
          </p:cNvPr>
          <p:cNvSpPr/>
          <p:nvPr/>
        </p:nvSpPr>
        <p:spPr>
          <a:xfrm>
            <a:off x="4326648" y="5634892"/>
            <a:ext cx="510268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lang="en-US" sz="1600" b="1" baseline="-25000" dirty="0">
                <a:solidFill>
                  <a:srgbClr val="C00000"/>
                </a:solidFill>
                <a:latin typeface="Cambria" panose="02040503050406030204" pitchFamily="18" charset="0"/>
              </a:rPr>
              <a:t>out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2" name="Left Bracket 41">
            <a:extLst>
              <a:ext uri="{FF2B5EF4-FFF2-40B4-BE49-F238E27FC236}">
                <a16:creationId xmlns:a16="http://schemas.microsoft.com/office/drawing/2014/main" id="{4D388D8B-AF66-F846-81AC-54FC0320387D}"/>
              </a:ext>
            </a:extLst>
          </p:cNvPr>
          <p:cNvSpPr/>
          <p:nvPr/>
        </p:nvSpPr>
        <p:spPr>
          <a:xfrm>
            <a:off x="4265086" y="5061903"/>
            <a:ext cx="198485" cy="881953"/>
          </a:xfrm>
          <a:prstGeom prst="leftBracket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C34028AA-2A2F-2D42-AE6E-A2DE6864CF72}"/>
              </a:ext>
            </a:extLst>
          </p:cNvPr>
          <p:cNvSpPr/>
          <p:nvPr/>
        </p:nvSpPr>
        <p:spPr>
          <a:xfrm>
            <a:off x="321855" y="1390575"/>
            <a:ext cx="86037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mbria" panose="02040503050406030204" pitchFamily="18" charset="0"/>
              </a:rPr>
              <a:t>Assigns as many inputs as the number of 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</a:rPr>
              <a:t>free compute rows</a:t>
            </a:r>
          </a:p>
          <a:p>
            <a:pPr marL="342900" lvl="0" indent="-342900" defTabSz="914400">
              <a:buFont typeface="Arial" panose="020B0604020202020204" pitchFamily="34" charset="0"/>
              <a:buChar char="•"/>
              <a:defRPr/>
            </a:pPr>
            <a:endParaRPr lang="en-US" sz="800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342900" lvl="0" indent="-342900" defTabSz="9144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</a:rPr>
              <a:t>All three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input rows contain the MAJ output and can be 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</a:rPr>
              <a:t>reused</a:t>
            </a:r>
          </a:p>
        </p:txBody>
      </p:sp>
    </p:spTree>
    <p:extLst>
      <p:ext uri="{BB962C8B-B14F-4D97-AF65-F5344CB8AC3E}">
        <p14:creationId xmlns:p14="http://schemas.microsoft.com/office/powerpoint/2010/main" val="56820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0092 C 0.08195 -0.01436 0.15886 -0.02917 0.23629 -0.00047 C 0.31354 0.02824 0.39115 0.10069 0.46893 0.17384 " pathEditMode="relative" rAng="0" ptsTypes="AAA">
                                      <p:cBhvr>
                                        <p:cTn id="14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77" y="775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023 C 0.13039 -0.00995 0.25938 -0.01921 0.33733 0.00834 C 0.41545 0.03588 0.44254 0.10047 0.46979 0.16598 " pathEditMode="relative" rAng="0" ptsTypes="AAA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03" y="782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-0.00116 C 0.14392 -0.02362 0.28732 -0.04561 0.36441 -0.0176 C 0.44149 0.01041 0.45225 0.08888 0.46319 0.16759 " pathEditMode="relative" rAng="0" ptsTypes="AAA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08" y="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2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2312"/>
                                      </p:to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5" grpId="0"/>
      <p:bldP spid="237" grpId="0" animBg="1"/>
      <p:bldP spid="238" grpId="0"/>
      <p:bldP spid="245" grpId="0"/>
      <p:bldP spid="252" grpId="0" animBg="1"/>
      <p:bldP spid="254" grpId="0" animBg="1"/>
      <p:bldP spid="255" grpId="0" animBg="1"/>
      <p:bldP spid="4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B68DD-EA82-D94D-9067-B51AF57C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Step 2: µProgram Generation</a:t>
            </a:r>
            <a:endParaRPr lang="en-US" sz="40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24493-947D-A44B-BC44-FBF7C8449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68" y="1138920"/>
            <a:ext cx="9144000" cy="5318753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</a:rPr>
              <a:t>µProgram: </a:t>
            </a:r>
            <a:r>
              <a:rPr lang="en-US" dirty="0">
                <a:latin typeface="Cambria" panose="02040503050406030204" pitchFamily="18" charset="0"/>
              </a:rPr>
              <a:t>A series of </a:t>
            </a:r>
            <a:r>
              <a:rPr lang="en-US" dirty="0">
                <a:solidFill>
                  <a:schemeClr val="accent5"/>
                </a:solidFill>
                <a:latin typeface="Cambria" panose="02040503050406030204" pitchFamily="18" charset="0"/>
              </a:rPr>
              <a:t>microarchitectural operations </a:t>
            </a:r>
            <a:r>
              <a:rPr lang="en-US" dirty="0">
                <a:latin typeface="Cambria" panose="02040503050406030204" pitchFamily="18" charset="0"/>
              </a:rPr>
              <a:t>(e.g., ACT/PRE) that SIMDRAM uses to execute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 SIMDRAM operation in DRAM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Goal of Step 2</a:t>
            </a:r>
            <a:r>
              <a:rPr lang="en-US" dirty="0">
                <a:solidFill>
                  <a:schemeClr val="accent5"/>
                </a:solidFill>
              </a:rPr>
              <a:t>: </a:t>
            </a:r>
            <a:r>
              <a:rPr lang="en-US" dirty="0"/>
              <a:t>To</a:t>
            </a:r>
            <a:r>
              <a:rPr lang="en-US" dirty="0">
                <a:solidFill>
                  <a:schemeClr val="accent5"/>
                </a:solidFill>
              </a:rPr>
              <a:t> </a:t>
            </a:r>
            <a:r>
              <a:rPr lang="en-US" dirty="0"/>
              <a:t>generate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the</a:t>
            </a:r>
            <a:r>
              <a:rPr lang="en-US" dirty="0">
                <a:solidFill>
                  <a:schemeClr val="accent2"/>
                </a:solidFill>
              </a:rPr>
              <a:t> µProgram </a:t>
            </a:r>
            <a:r>
              <a:rPr lang="en-US" dirty="0"/>
              <a:t>that executes the desired SIMDRAM operation in DRAM </a:t>
            </a:r>
            <a:br>
              <a:rPr lang="en-US" sz="3200" dirty="0">
                <a:latin typeface="Cambria" panose="02040503050406030204" pitchFamily="18" charset="0"/>
              </a:rPr>
            </a:br>
            <a:endParaRPr lang="en-US" sz="3200" dirty="0">
              <a:latin typeface="Cambria" panose="02040503050406030204" pitchFamily="18" charset="0"/>
            </a:endParaRPr>
          </a:p>
        </p:txBody>
      </p:sp>
      <p:sp>
        <p:nvSpPr>
          <p:cNvPr id="316" name="Oval 315">
            <a:extLst>
              <a:ext uri="{FF2B5EF4-FFF2-40B4-BE49-F238E27FC236}">
                <a16:creationId xmlns:a16="http://schemas.microsoft.com/office/drawing/2014/main" id="{6770D35C-7264-0049-95CD-58D4DDF3EDED}"/>
              </a:ext>
            </a:extLst>
          </p:cNvPr>
          <p:cNvSpPr/>
          <p:nvPr/>
        </p:nvSpPr>
        <p:spPr>
          <a:xfrm flipH="1">
            <a:off x="11015591" y="2382396"/>
            <a:ext cx="143179" cy="86362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1" name="Content Placeholder 2">
            <a:extLst>
              <a:ext uri="{FF2B5EF4-FFF2-40B4-BE49-F238E27FC236}">
                <a16:creationId xmlns:a16="http://schemas.microsoft.com/office/drawing/2014/main" id="{DA4830E2-6739-E546-8253-0329049E56B5}"/>
              </a:ext>
            </a:extLst>
          </p:cNvPr>
          <p:cNvSpPr txBox="1">
            <a:spLocks/>
          </p:cNvSpPr>
          <p:nvPr/>
        </p:nvSpPr>
        <p:spPr>
          <a:xfrm>
            <a:off x="28068" y="1641061"/>
            <a:ext cx="8987622" cy="21572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mbria" panose="02040503050406030204" pitchFamily="18" charset="0"/>
              <a:buChar char="-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9D36B9B6-CBF0-8343-87AA-E9C15780A282}"/>
              </a:ext>
            </a:extLst>
          </p:cNvPr>
          <p:cNvSpPr/>
          <p:nvPr/>
        </p:nvSpPr>
        <p:spPr>
          <a:xfrm>
            <a:off x="759417" y="4454417"/>
            <a:ext cx="7625166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Task 1: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Allocate DRAM rows to the operands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D8E4EE7E-96B1-6A46-BC6A-3D2ED53C797E}"/>
              </a:ext>
            </a:extLst>
          </p:cNvPr>
          <p:cNvSpPr/>
          <p:nvPr/>
        </p:nvSpPr>
        <p:spPr>
          <a:xfrm>
            <a:off x="759417" y="5147266"/>
            <a:ext cx="7625166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Task 2: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Generate µProgram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8664FA59-F6E1-EE46-84A9-6F78F7A3A5B1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37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94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EA66B156-AEEE-DD49-BC24-AE37A890C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757"/>
            <a:ext cx="8987622" cy="740193"/>
          </a:xfrm>
        </p:spPr>
        <p:txBody>
          <a:bodyPr/>
          <a:lstStyle/>
          <a:p>
            <a:r>
              <a:rPr lang="en-US" sz="4800" dirty="0">
                <a:latin typeface="Cambria" panose="02040503050406030204" pitchFamily="18" charset="0"/>
              </a:rPr>
              <a:t>Outline 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D7D7ECB-1A5A-2144-B517-5009DCCEA56D}"/>
              </a:ext>
            </a:extLst>
          </p:cNvPr>
          <p:cNvGrpSpPr/>
          <p:nvPr/>
        </p:nvGrpSpPr>
        <p:grpSpPr>
          <a:xfrm>
            <a:off x="381000" y="679263"/>
            <a:ext cx="8382000" cy="5709254"/>
            <a:chOff x="381000" y="712268"/>
            <a:chExt cx="8382000" cy="5709254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7ED2555D-9C0C-E246-B059-B28B043871A6}"/>
                </a:ext>
              </a:extLst>
            </p:cNvPr>
            <p:cNvGrpSpPr/>
            <p:nvPr/>
          </p:nvGrpSpPr>
          <p:grpSpPr>
            <a:xfrm>
              <a:off x="381000" y="712268"/>
              <a:ext cx="8382000" cy="4879721"/>
              <a:chOff x="381000" y="1090026"/>
              <a:chExt cx="8382000" cy="4879721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1AA9934-13C1-B043-ADF3-0BA9C2FB5282}"/>
                  </a:ext>
                </a:extLst>
              </p:cNvPr>
              <p:cNvSpPr/>
              <p:nvPr/>
            </p:nvSpPr>
            <p:spPr>
              <a:xfrm>
                <a:off x="381000" y="1090026"/>
                <a:ext cx="8382000" cy="73152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1. Processing-using-DRAM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501A63D-9801-4A40-9384-A28CCAD962C3}"/>
                  </a:ext>
                </a:extLst>
              </p:cNvPr>
              <p:cNvSpPr/>
              <p:nvPr/>
            </p:nvSpPr>
            <p:spPr>
              <a:xfrm>
                <a:off x="381000" y="1918072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2. Background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D22F8F02-0973-744E-A451-5C6564A80DA1}"/>
                  </a:ext>
                </a:extLst>
              </p:cNvPr>
              <p:cNvSpPr/>
              <p:nvPr/>
            </p:nvSpPr>
            <p:spPr>
              <a:xfrm>
                <a:off x="381000" y="4408694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4.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System Integration 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96961EB-0FDD-DD41-995A-322A00A4C78E}"/>
                  </a:ext>
                </a:extLst>
              </p:cNvPr>
              <p:cNvSpPr/>
              <p:nvPr/>
            </p:nvSpPr>
            <p:spPr>
              <a:xfrm>
                <a:off x="381000" y="2746118"/>
                <a:ext cx="8382000" cy="651936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3.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SIMDRAM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ABA454F0-3A18-614F-8226-4D5914870F30}"/>
                  </a:ext>
                </a:extLst>
              </p:cNvPr>
              <p:cNvSpPr/>
              <p:nvPr/>
            </p:nvSpPr>
            <p:spPr>
              <a:xfrm>
                <a:off x="381000" y="5238227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5.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Evaluation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83EC5CF-74B0-BD46-A2DA-BB1D563F00CB}"/>
                </a:ext>
              </a:extLst>
            </p:cNvPr>
            <p:cNvSpPr/>
            <p:nvPr/>
          </p:nvSpPr>
          <p:spPr>
            <a:xfrm>
              <a:off x="381000" y="5690002"/>
              <a:ext cx="8382000" cy="73152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000" b="1" dirty="0">
                  <a:solidFill>
                    <a:prstClr val="white"/>
                  </a:solidFill>
                  <a:latin typeface="Cambria" panose="02040503050406030204" pitchFamily="18" charset="0"/>
                </a:rPr>
                <a:t>6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. 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rPr>
                <a:t>Conclusion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DA59D1EE-D601-DB41-8242-B42DC133863B}"/>
              </a:ext>
            </a:extLst>
          </p:cNvPr>
          <p:cNvSpPr/>
          <p:nvPr/>
        </p:nvSpPr>
        <p:spPr>
          <a:xfrm>
            <a:off x="381000" y="3436049"/>
            <a:ext cx="8382000" cy="4638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SIMDRAM Framework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32DD84-901F-5548-88FE-107FC6CC3261}"/>
              </a:ext>
            </a:extLst>
          </p:cNvPr>
          <p:cNvSpPr/>
          <p:nvPr/>
        </p:nvSpPr>
        <p:spPr>
          <a:xfrm>
            <a:off x="381000" y="2981610"/>
            <a:ext cx="8382000" cy="4638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Processing-using-DRAM Substrate </a:t>
            </a:r>
          </a:p>
        </p:txBody>
      </p:sp>
    </p:spTree>
    <p:extLst>
      <p:ext uri="{BB962C8B-B14F-4D97-AF65-F5344CB8AC3E}">
        <p14:creationId xmlns:p14="http://schemas.microsoft.com/office/powerpoint/2010/main" val="39842316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8F727-FB78-A94F-A680-F573CCE38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Task 2: </a:t>
            </a:r>
            <a:r>
              <a:rPr lang="en-US" dirty="0"/>
              <a:t>Generate an initial µProgram</a:t>
            </a:r>
            <a:br>
              <a:rPr lang="en-US" dirty="0"/>
            </a:br>
            <a:br>
              <a:rPr lang="en-US" dirty="0"/>
            </a:b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7A40108-EA13-AD4C-837E-188931DE3B17}"/>
              </a:ext>
            </a:extLst>
          </p:cNvPr>
          <p:cNvSpPr/>
          <p:nvPr/>
        </p:nvSpPr>
        <p:spPr>
          <a:xfrm>
            <a:off x="1016857" y="2898130"/>
            <a:ext cx="2359253" cy="1353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E540BD-986C-9646-BC82-A6D242BC5644}"/>
              </a:ext>
            </a:extLst>
          </p:cNvPr>
          <p:cNvGrpSpPr/>
          <p:nvPr/>
        </p:nvGrpSpPr>
        <p:grpSpPr>
          <a:xfrm>
            <a:off x="2378844" y="3534630"/>
            <a:ext cx="419149" cy="76520"/>
            <a:chOff x="4793112" y="4167661"/>
            <a:chExt cx="360464" cy="69048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33B6CCF-D640-2A4A-93FB-89AC2ADD3D45}"/>
                </a:ext>
              </a:extLst>
            </p:cNvPr>
            <p:cNvCxnSpPr/>
            <p:nvPr/>
          </p:nvCxnSpPr>
          <p:spPr>
            <a:xfrm flipH="1">
              <a:off x="4793112" y="4202185"/>
              <a:ext cx="345242" cy="0"/>
            </a:xfrm>
            <a:prstGeom prst="lin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lowchart: Connector 11">
              <a:extLst>
                <a:ext uri="{FF2B5EF4-FFF2-40B4-BE49-F238E27FC236}">
                  <a16:creationId xmlns:a16="http://schemas.microsoft.com/office/drawing/2014/main" id="{2566DE22-4191-D94B-A86C-652C6B035F80}"/>
                </a:ext>
              </a:extLst>
            </p:cNvPr>
            <p:cNvSpPr/>
            <p:nvPr/>
          </p:nvSpPr>
          <p:spPr>
            <a:xfrm>
              <a:off x="5084528" y="4167661"/>
              <a:ext cx="69048" cy="69048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FD6BBDA-F5CF-EC4E-A0CD-6DC956080A12}"/>
              </a:ext>
            </a:extLst>
          </p:cNvPr>
          <p:cNvCxnSpPr/>
          <p:nvPr/>
        </p:nvCxnSpPr>
        <p:spPr>
          <a:xfrm flipH="1">
            <a:off x="1431781" y="3278001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0" name="Flowchart: Connector 8">
            <a:extLst>
              <a:ext uri="{FF2B5EF4-FFF2-40B4-BE49-F238E27FC236}">
                <a16:creationId xmlns:a16="http://schemas.microsoft.com/office/drawing/2014/main" id="{B00FC028-8F03-C346-9446-03946C803C9C}"/>
              </a:ext>
            </a:extLst>
          </p:cNvPr>
          <p:cNvSpPr/>
          <p:nvPr/>
        </p:nvSpPr>
        <p:spPr>
          <a:xfrm>
            <a:off x="1379481" y="3233620"/>
            <a:ext cx="80290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E69246-CC57-B547-AE31-B670EC455690}"/>
              </a:ext>
            </a:extLst>
          </p:cNvPr>
          <p:cNvSpPr/>
          <p:nvPr/>
        </p:nvSpPr>
        <p:spPr>
          <a:xfrm>
            <a:off x="1060206" y="3151950"/>
            <a:ext cx="317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947FFF-3F49-3A42-81D7-4C9369148066}"/>
              </a:ext>
            </a:extLst>
          </p:cNvPr>
          <p:cNvCxnSpPr/>
          <p:nvPr/>
        </p:nvCxnSpPr>
        <p:spPr>
          <a:xfrm flipH="1">
            <a:off x="1419628" y="3574915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3" name="Flowchart: Connector 9">
            <a:extLst>
              <a:ext uri="{FF2B5EF4-FFF2-40B4-BE49-F238E27FC236}">
                <a16:creationId xmlns:a16="http://schemas.microsoft.com/office/drawing/2014/main" id="{DB08970F-6860-994E-BF47-D87FB822981E}"/>
              </a:ext>
            </a:extLst>
          </p:cNvPr>
          <p:cNvSpPr/>
          <p:nvPr/>
        </p:nvSpPr>
        <p:spPr>
          <a:xfrm>
            <a:off x="1388123" y="3534630"/>
            <a:ext cx="80291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48CF24-006D-3B4F-926C-E3F7392CE060}"/>
              </a:ext>
            </a:extLst>
          </p:cNvPr>
          <p:cNvSpPr/>
          <p:nvPr/>
        </p:nvSpPr>
        <p:spPr>
          <a:xfrm>
            <a:off x="1048315" y="3458376"/>
            <a:ext cx="3177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5D20AA-B1D8-6747-9EE2-2B81FF644F7F}"/>
              </a:ext>
            </a:extLst>
          </p:cNvPr>
          <p:cNvSpPr/>
          <p:nvPr/>
        </p:nvSpPr>
        <p:spPr>
          <a:xfrm>
            <a:off x="2803925" y="3450043"/>
            <a:ext cx="51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out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6" name="Flowchart: Connector 9">
            <a:extLst>
              <a:ext uri="{FF2B5EF4-FFF2-40B4-BE49-F238E27FC236}">
                <a16:creationId xmlns:a16="http://schemas.microsoft.com/office/drawing/2014/main" id="{33DA884E-5AE6-F34E-8399-A3ACDC2FBB8A}"/>
              </a:ext>
            </a:extLst>
          </p:cNvPr>
          <p:cNvSpPr/>
          <p:nvPr/>
        </p:nvSpPr>
        <p:spPr>
          <a:xfrm>
            <a:off x="1378594" y="3825573"/>
            <a:ext cx="80289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570718D-CB31-B045-9D38-A51231DEE167}"/>
              </a:ext>
            </a:extLst>
          </p:cNvPr>
          <p:cNvSpPr/>
          <p:nvPr/>
        </p:nvSpPr>
        <p:spPr>
          <a:xfrm>
            <a:off x="1078056" y="3764185"/>
            <a:ext cx="4267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in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2B8EDA-DBB9-D148-85D1-D088D1AB2E98}"/>
              </a:ext>
            </a:extLst>
          </p:cNvPr>
          <p:cNvCxnSpPr/>
          <p:nvPr/>
        </p:nvCxnSpPr>
        <p:spPr>
          <a:xfrm flipH="1">
            <a:off x="1431781" y="3873899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DD8837DE-28E4-7642-BDE2-A81215202337}"/>
              </a:ext>
            </a:extLst>
          </p:cNvPr>
          <p:cNvSpPr/>
          <p:nvPr/>
        </p:nvSpPr>
        <p:spPr>
          <a:xfrm>
            <a:off x="1613395" y="3116536"/>
            <a:ext cx="900887" cy="8585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MAJ</a:t>
            </a:r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8DF65D0C-5F4E-2B48-9D4C-B27B8D7FC9F6}"/>
              </a:ext>
            </a:extLst>
          </p:cNvPr>
          <p:cNvSpPr/>
          <p:nvPr/>
        </p:nvSpPr>
        <p:spPr>
          <a:xfrm>
            <a:off x="3527676" y="3345806"/>
            <a:ext cx="1065470" cy="626671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90A5B6D0-CCEE-304D-8A37-F89C7692C720}"/>
              </a:ext>
            </a:extLst>
          </p:cNvPr>
          <p:cNvSpPr/>
          <p:nvPr/>
        </p:nvSpPr>
        <p:spPr>
          <a:xfrm>
            <a:off x="1016857" y="2898130"/>
            <a:ext cx="2359253" cy="1353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F6879E07-F494-2C47-8582-8BABE0DC9234}"/>
              </a:ext>
            </a:extLst>
          </p:cNvPr>
          <p:cNvGrpSpPr/>
          <p:nvPr/>
        </p:nvGrpSpPr>
        <p:grpSpPr>
          <a:xfrm>
            <a:off x="2378844" y="3534630"/>
            <a:ext cx="419149" cy="76520"/>
            <a:chOff x="4793112" y="4167661"/>
            <a:chExt cx="360464" cy="69048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5F6D31E-FBF9-254E-8066-4EB79C809076}"/>
                </a:ext>
              </a:extLst>
            </p:cNvPr>
            <p:cNvCxnSpPr/>
            <p:nvPr/>
          </p:nvCxnSpPr>
          <p:spPr>
            <a:xfrm flipH="1">
              <a:off x="4793112" y="4202185"/>
              <a:ext cx="345242" cy="0"/>
            </a:xfrm>
            <a:prstGeom prst="lin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Flowchart: Connector 11">
              <a:extLst>
                <a:ext uri="{FF2B5EF4-FFF2-40B4-BE49-F238E27FC236}">
                  <a16:creationId xmlns:a16="http://schemas.microsoft.com/office/drawing/2014/main" id="{827A7D41-5B8B-8046-BA44-2A5622B60214}"/>
                </a:ext>
              </a:extLst>
            </p:cNvPr>
            <p:cNvSpPr/>
            <p:nvPr/>
          </p:nvSpPr>
          <p:spPr>
            <a:xfrm>
              <a:off x="5084528" y="4167661"/>
              <a:ext cx="69048" cy="69048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D702DEF1-592C-534F-B73F-C96B971CE092}"/>
              </a:ext>
            </a:extLst>
          </p:cNvPr>
          <p:cNvSpPr/>
          <p:nvPr/>
        </p:nvSpPr>
        <p:spPr>
          <a:xfrm>
            <a:off x="1089838" y="3488988"/>
            <a:ext cx="252653" cy="271849"/>
          </a:xfrm>
          <a:prstGeom prst="roundRect">
            <a:avLst/>
          </a:prstGeom>
          <a:solidFill>
            <a:srgbClr val="F9F2EF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32F373ED-DE73-874C-B71E-FF92D373419F}"/>
              </a:ext>
            </a:extLst>
          </p:cNvPr>
          <p:cNvSpPr/>
          <p:nvPr/>
        </p:nvSpPr>
        <p:spPr>
          <a:xfrm>
            <a:off x="1550125" y="3056238"/>
            <a:ext cx="1040317" cy="988988"/>
          </a:xfrm>
          <a:prstGeom prst="roundRect">
            <a:avLst/>
          </a:prstGeom>
          <a:solidFill>
            <a:srgbClr val="F9F2EF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526D6AE-0FAE-AF4C-86D9-E6F70F84F583}"/>
              </a:ext>
            </a:extLst>
          </p:cNvPr>
          <p:cNvCxnSpPr/>
          <p:nvPr/>
        </p:nvCxnSpPr>
        <p:spPr>
          <a:xfrm flipH="1">
            <a:off x="1431781" y="3278001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61" name="Flowchart: Connector 8">
            <a:extLst>
              <a:ext uri="{FF2B5EF4-FFF2-40B4-BE49-F238E27FC236}">
                <a16:creationId xmlns:a16="http://schemas.microsoft.com/office/drawing/2014/main" id="{6931EFB0-6B5F-2B40-8B1C-CBD772ABC488}"/>
              </a:ext>
            </a:extLst>
          </p:cNvPr>
          <p:cNvSpPr/>
          <p:nvPr/>
        </p:nvSpPr>
        <p:spPr>
          <a:xfrm>
            <a:off x="1379481" y="3233620"/>
            <a:ext cx="80290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5EE6B41B-854A-B74E-83DB-D7D9C5F9F5AE}"/>
              </a:ext>
            </a:extLst>
          </p:cNvPr>
          <p:cNvSpPr/>
          <p:nvPr/>
        </p:nvSpPr>
        <p:spPr>
          <a:xfrm>
            <a:off x="1089838" y="3169239"/>
            <a:ext cx="252653" cy="271849"/>
          </a:xfrm>
          <a:prstGeom prst="roundRect">
            <a:avLst/>
          </a:prstGeom>
          <a:solidFill>
            <a:srgbClr val="F9F2EF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F0E3D3C-17FF-E249-A742-9D0ED7249E8A}"/>
              </a:ext>
            </a:extLst>
          </p:cNvPr>
          <p:cNvSpPr/>
          <p:nvPr/>
        </p:nvSpPr>
        <p:spPr>
          <a:xfrm>
            <a:off x="1060206" y="3151950"/>
            <a:ext cx="317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A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5BC924E-D3B1-1D4D-B40D-90CF4560F4C2}"/>
              </a:ext>
            </a:extLst>
          </p:cNvPr>
          <p:cNvCxnSpPr/>
          <p:nvPr/>
        </p:nvCxnSpPr>
        <p:spPr>
          <a:xfrm flipH="1">
            <a:off x="1419628" y="3574915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64" name="Flowchart: Connector 9">
            <a:extLst>
              <a:ext uri="{FF2B5EF4-FFF2-40B4-BE49-F238E27FC236}">
                <a16:creationId xmlns:a16="http://schemas.microsoft.com/office/drawing/2014/main" id="{D693B917-BCCF-9A4F-86C8-B0BC72D417F0}"/>
              </a:ext>
            </a:extLst>
          </p:cNvPr>
          <p:cNvSpPr/>
          <p:nvPr/>
        </p:nvSpPr>
        <p:spPr>
          <a:xfrm>
            <a:off x="1388123" y="3534630"/>
            <a:ext cx="80291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6E123ECE-AA8E-1242-AA96-95C749AF64B0}"/>
              </a:ext>
            </a:extLst>
          </p:cNvPr>
          <p:cNvSpPr/>
          <p:nvPr/>
        </p:nvSpPr>
        <p:spPr>
          <a:xfrm>
            <a:off x="1093761" y="3825572"/>
            <a:ext cx="317629" cy="271849"/>
          </a:xfrm>
          <a:prstGeom prst="roundRect">
            <a:avLst/>
          </a:prstGeom>
          <a:solidFill>
            <a:srgbClr val="F9F2EF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7226F875-DE07-3545-A200-75AF4EF43250}"/>
              </a:ext>
            </a:extLst>
          </p:cNvPr>
          <p:cNvSpPr/>
          <p:nvPr/>
        </p:nvSpPr>
        <p:spPr>
          <a:xfrm>
            <a:off x="2886648" y="3491728"/>
            <a:ext cx="393083" cy="271849"/>
          </a:xfrm>
          <a:prstGeom prst="roundRect">
            <a:avLst/>
          </a:prstGeom>
          <a:solidFill>
            <a:srgbClr val="F9F2EF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634ABAC-7461-2E4E-999C-634B0C225015}"/>
              </a:ext>
            </a:extLst>
          </p:cNvPr>
          <p:cNvSpPr/>
          <p:nvPr/>
        </p:nvSpPr>
        <p:spPr>
          <a:xfrm>
            <a:off x="1048315" y="3458376"/>
            <a:ext cx="3177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83ACDEB-0899-264E-8CB2-83E7A89BF4C6}"/>
              </a:ext>
            </a:extLst>
          </p:cNvPr>
          <p:cNvSpPr/>
          <p:nvPr/>
        </p:nvSpPr>
        <p:spPr>
          <a:xfrm>
            <a:off x="2803925" y="3450043"/>
            <a:ext cx="51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out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7" name="Flowchart: Connector 9">
            <a:extLst>
              <a:ext uri="{FF2B5EF4-FFF2-40B4-BE49-F238E27FC236}">
                <a16:creationId xmlns:a16="http://schemas.microsoft.com/office/drawing/2014/main" id="{6D65150E-B2E7-8C4B-A99C-0AF575A30181}"/>
              </a:ext>
            </a:extLst>
          </p:cNvPr>
          <p:cNvSpPr/>
          <p:nvPr/>
        </p:nvSpPr>
        <p:spPr>
          <a:xfrm>
            <a:off x="1378594" y="3825573"/>
            <a:ext cx="80289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2985115-748B-0F49-8441-D0FA97438D5F}"/>
              </a:ext>
            </a:extLst>
          </p:cNvPr>
          <p:cNvSpPr/>
          <p:nvPr/>
        </p:nvSpPr>
        <p:spPr>
          <a:xfrm>
            <a:off x="1078056" y="3764185"/>
            <a:ext cx="4267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in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7DD21F9-5AB3-214D-B66E-D5DB13B29905}"/>
              </a:ext>
            </a:extLst>
          </p:cNvPr>
          <p:cNvCxnSpPr/>
          <p:nvPr/>
        </p:nvCxnSpPr>
        <p:spPr>
          <a:xfrm flipH="1">
            <a:off x="1431781" y="3873899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934DFD4E-A0EB-9D40-8797-45DC950C8E0B}"/>
              </a:ext>
            </a:extLst>
          </p:cNvPr>
          <p:cNvSpPr/>
          <p:nvPr/>
        </p:nvSpPr>
        <p:spPr>
          <a:xfrm>
            <a:off x="1613395" y="3116536"/>
            <a:ext cx="900887" cy="8585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MAJ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C0BBDF7-2D1F-754F-80D1-5D6DBEF15267}"/>
              </a:ext>
            </a:extLst>
          </p:cNvPr>
          <p:cNvSpPr/>
          <p:nvPr/>
        </p:nvSpPr>
        <p:spPr>
          <a:xfrm>
            <a:off x="3337317" y="4045226"/>
            <a:ext cx="14219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</a:rPr>
              <a:t>1. Generate</a:t>
            </a:r>
          </a:p>
          <a:p>
            <a:pPr lvl="0" algn="ctr" defTabSz="914400">
              <a:defRPr/>
            </a:pP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</a:rPr>
              <a:t>µProgram </a:t>
            </a:r>
            <a:endParaRPr lang="en-US" sz="2000" baseline="300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36A8B83B-6127-494A-838D-D53E1254A877}"/>
              </a:ext>
            </a:extLst>
          </p:cNvPr>
          <p:cNvSpPr/>
          <p:nvPr/>
        </p:nvSpPr>
        <p:spPr>
          <a:xfrm>
            <a:off x="4720516" y="2181598"/>
            <a:ext cx="2570645" cy="328794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1. Copy A to reserved row </a:t>
            </a:r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2. Copy B to reserved row </a:t>
            </a:r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3. Copy </a:t>
            </a:r>
            <a:r>
              <a:rPr lang="en-US" sz="14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aseline="-250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</a:t>
            </a:r>
            <a:r>
              <a:rPr lang="en-US" sz="1400" baseline="-25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to reserved row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4. Execute MAJ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(ACT/PRE)</a:t>
            </a:r>
            <a:b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5. Copy </a:t>
            </a:r>
            <a:r>
              <a:rPr lang="en-US" sz="14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aseline="-250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out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to destination row</a:t>
            </a:r>
            <a:b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(ACT/PRE)  </a:t>
            </a:r>
          </a:p>
        </p:txBody>
      </p:sp>
      <p:sp>
        <p:nvSpPr>
          <p:cNvPr id="74" name="Slide Number Placeholder 2">
            <a:extLst>
              <a:ext uri="{FF2B5EF4-FFF2-40B4-BE49-F238E27FC236}">
                <a16:creationId xmlns:a16="http://schemas.microsoft.com/office/drawing/2014/main" id="{4C2FCFA4-5EAD-6B4C-932C-04C4E9F905DC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38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D62A9CA-43A4-FB4F-9DE7-FE4ECCC835FE}"/>
              </a:ext>
            </a:extLst>
          </p:cNvPr>
          <p:cNvCxnSpPr>
            <a:cxnSpLocks/>
          </p:cNvCxnSpPr>
          <p:nvPr/>
        </p:nvCxnSpPr>
        <p:spPr>
          <a:xfrm flipH="1">
            <a:off x="7418531" y="2445049"/>
            <a:ext cx="790593" cy="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4284D659-25EA-D049-9AC4-373D482B1775}"/>
              </a:ext>
            </a:extLst>
          </p:cNvPr>
          <p:cNvSpPr/>
          <p:nvPr/>
        </p:nvSpPr>
        <p:spPr>
          <a:xfrm>
            <a:off x="4910278" y="1731901"/>
            <a:ext cx="21979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Initial µProgram </a:t>
            </a:r>
            <a:endParaRPr lang="en-US" sz="2000" b="1" baseline="300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6D276B6-5552-1143-9E83-2586BE1343D9}"/>
              </a:ext>
            </a:extLst>
          </p:cNvPr>
          <p:cNvSpPr/>
          <p:nvPr/>
        </p:nvSpPr>
        <p:spPr>
          <a:xfrm>
            <a:off x="4709497" y="1695922"/>
            <a:ext cx="3139411" cy="4562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7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8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7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0139 L -3.88889E-6 0.09792 " pathEditMode="relative" ptsTypes="AA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8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00"/>
                            </p:stCondLst>
                            <p:childTnLst>
                              <p:par>
                                <p:cTn id="60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7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9792 L -3.88889E-6 0.1919 " pathEditMode="relative" rAng="0" ptsTypes="AA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9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500" fill="hold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8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500" fill="hold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8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8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19189 L -3.88889E-6 0.28125 " pathEditMode="relative" rAng="0" ptsTypes="AA">
                                      <p:cBhvr>
                                        <p:cTn id="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9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500" fill="hold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8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8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7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28125 L -3.88889E-6 0.37871 " pathEditMode="relative" rAng="0" ptsTypes="AA">
                                      <p:cBhvr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62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500" fill="hold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8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500" fill="hold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500" fill="hold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7" dur="500" fill="hold"/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5" grpId="0" animBg="1"/>
      <p:bldP spid="45" grpId="1" animBg="1"/>
      <p:bldP spid="47" grpId="1" animBg="1"/>
      <p:bldP spid="47" grpId="2" animBg="1"/>
      <p:bldP spid="21" grpId="0" animBg="1"/>
      <p:bldP spid="21" grpId="1" animBg="1"/>
      <p:bldP spid="46" grpId="0" animBg="1"/>
      <p:bldP spid="46" grpId="1" animBg="1"/>
      <p:bldP spid="48" grpId="0" animBg="1"/>
      <p:bldP spid="48" grpId="1" animBg="1"/>
      <p:bldP spid="48" grpId="2" animBg="1"/>
      <p:bldP spid="72" grpId="0"/>
      <p:bldP spid="73" grpId="0" build="allAtOnce"/>
      <p:bldP spid="49" grpId="0"/>
      <p:bldP spid="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8F727-FB78-A94F-A680-F573CCE38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2: Optimize the µProgram</a:t>
            </a:r>
            <a:br>
              <a:rPr lang="en-US" dirty="0"/>
            </a:br>
            <a:br>
              <a:rPr lang="en-US" dirty="0"/>
            </a:b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7A40108-EA13-AD4C-837E-188931DE3B17}"/>
              </a:ext>
            </a:extLst>
          </p:cNvPr>
          <p:cNvSpPr/>
          <p:nvPr/>
        </p:nvSpPr>
        <p:spPr>
          <a:xfrm>
            <a:off x="1016857" y="2898130"/>
            <a:ext cx="2359253" cy="1353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E540BD-986C-9646-BC82-A6D242BC5644}"/>
              </a:ext>
            </a:extLst>
          </p:cNvPr>
          <p:cNvGrpSpPr/>
          <p:nvPr/>
        </p:nvGrpSpPr>
        <p:grpSpPr>
          <a:xfrm>
            <a:off x="2378844" y="3534630"/>
            <a:ext cx="419149" cy="76520"/>
            <a:chOff x="4793112" y="4167661"/>
            <a:chExt cx="360464" cy="69048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33B6CCF-D640-2A4A-93FB-89AC2ADD3D45}"/>
                </a:ext>
              </a:extLst>
            </p:cNvPr>
            <p:cNvCxnSpPr/>
            <p:nvPr/>
          </p:nvCxnSpPr>
          <p:spPr>
            <a:xfrm flipH="1">
              <a:off x="4793112" y="4202185"/>
              <a:ext cx="345242" cy="0"/>
            </a:xfrm>
            <a:prstGeom prst="lin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lowchart: Connector 11">
              <a:extLst>
                <a:ext uri="{FF2B5EF4-FFF2-40B4-BE49-F238E27FC236}">
                  <a16:creationId xmlns:a16="http://schemas.microsoft.com/office/drawing/2014/main" id="{2566DE22-4191-D94B-A86C-652C6B035F80}"/>
                </a:ext>
              </a:extLst>
            </p:cNvPr>
            <p:cNvSpPr/>
            <p:nvPr/>
          </p:nvSpPr>
          <p:spPr>
            <a:xfrm>
              <a:off x="5084528" y="4167661"/>
              <a:ext cx="69048" cy="69048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FD6BBDA-F5CF-EC4E-A0CD-6DC956080A12}"/>
              </a:ext>
            </a:extLst>
          </p:cNvPr>
          <p:cNvCxnSpPr/>
          <p:nvPr/>
        </p:nvCxnSpPr>
        <p:spPr>
          <a:xfrm flipH="1">
            <a:off x="1431781" y="3278001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0" name="Flowchart: Connector 8">
            <a:extLst>
              <a:ext uri="{FF2B5EF4-FFF2-40B4-BE49-F238E27FC236}">
                <a16:creationId xmlns:a16="http://schemas.microsoft.com/office/drawing/2014/main" id="{B00FC028-8F03-C346-9446-03946C803C9C}"/>
              </a:ext>
            </a:extLst>
          </p:cNvPr>
          <p:cNvSpPr/>
          <p:nvPr/>
        </p:nvSpPr>
        <p:spPr>
          <a:xfrm>
            <a:off x="1379481" y="3233620"/>
            <a:ext cx="80290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E69246-CC57-B547-AE31-B670EC455690}"/>
              </a:ext>
            </a:extLst>
          </p:cNvPr>
          <p:cNvSpPr/>
          <p:nvPr/>
        </p:nvSpPr>
        <p:spPr>
          <a:xfrm>
            <a:off x="1060206" y="3151950"/>
            <a:ext cx="317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947FFF-3F49-3A42-81D7-4C9369148066}"/>
              </a:ext>
            </a:extLst>
          </p:cNvPr>
          <p:cNvCxnSpPr/>
          <p:nvPr/>
        </p:nvCxnSpPr>
        <p:spPr>
          <a:xfrm flipH="1">
            <a:off x="1419628" y="3574915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3" name="Flowchart: Connector 9">
            <a:extLst>
              <a:ext uri="{FF2B5EF4-FFF2-40B4-BE49-F238E27FC236}">
                <a16:creationId xmlns:a16="http://schemas.microsoft.com/office/drawing/2014/main" id="{DB08970F-6860-994E-BF47-D87FB822981E}"/>
              </a:ext>
            </a:extLst>
          </p:cNvPr>
          <p:cNvSpPr/>
          <p:nvPr/>
        </p:nvSpPr>
        <p:spPr>
          <a:xfrm>
            <a:off x="1388123" y="3534630"/>
            <a:ext cx="80291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48CF24-006D-3B4F-926C-E3F7392CE060}"/>
              </a:ext>
            </a:extLst>
          </p:cNvPr>
          <p:cNvSpPr/>
          <p:nvPr/>
        </p:nvSpPr>
        <p:spPr>
          <a:xfrm>
            <a:off x="1048315" y="3458376"/>
            <a:ext cx="3177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5D20AA-B1D8-6747-9EE2-2B81FF644F7F}"/>
              </a:ext>
            </a:extLst>
          </p:cNvPr>
          <p:cNvSpPr/>
          <p:nvPr/>
        </p:nvSpPr>
        <p:spPr>
          <a:xfrm>
            <a:off x="2803925" y="3450043"/>
            <a:ext cx="51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out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6" name="Flowchart: Connector 9">
            <a:extLst>
              <a:ext uri="{FF2B5EF4-FFF2-40B4-BE49-F238E27FC236}">
                <a16:creationId xmlns:a16="http://schemas.microsoft.com/office/drawing/2014/main" id="{33DA884E-5AE6-F34E-8399-A3ACDC2FBB8A}"/>
              </a:ext>
            </a:extLst>
          </p:cNvPr>
          <p:cNvSpPr/>
          <p:nvPr/>
        </p:nvSpPr>
        <p:spPr>
          <a:xfrm>
            <a:off x="1378594" y="3825573"/>
            <a:ext cx="80289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570718D-CB31-B045-9D38-A51231DEE167}"/>
              </a:ext>
            </a:extLst>
          </p:cNvPr>
          <p:cNvSpPr/>
          <p:nvPr/>
        </p:nvSpPr>
        <p:spPr>
          <a:xfrm>
            <a:off x="1078056" y="3764185"/>
            <a:ext cx="4267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in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2B8EDA-DBB9-D148-85D1-D088D1AB2E98}"/>
              </a:ext>
            </a:extLst>
          </p:cNvPr>
          <p:cNvCxnSpPr/>
          <p:nvPr/>
        </p:nvCxnSpPr>
        <p:spPr>
          <a:xfrm flipH="1">
            <a:off x="1431781" y="3873899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DD8837DE-28E4-7642-BDE2-A81215202337}"/>
              </a:ext>
            </a:extLst>
          </p:cNvPr>
          <p:cNvSpPr/>
          <p:nvPr/>
        </p:nvSpPr>
        <p:spPr>
          <a:xfrm>
            <a:off x="1613395" y="3116536"/>
            <a:ext cx="900887" cy="8585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MAJ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90A5B6D0-CCEE-304D-8A37-F89C7692C720}"/>
              </a:ext>
            </a:extLst>
          </p:cNvPr>
          <p:cNvSpPr/>
          <p:nvPr/>
        </p:nvSpPr>
        <p:spPr>
          <a:xfrm>
            <a:off x="1016857" y="2898130"/>
            <a:ext cx="2359253" cy="1353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F6879E07-F494-2C47-8582-8BABE0DC9234}"/>
              </a:ext>
            </a:extLst>
          </p:cNvPr>
          <p:cNvGrpSpPr/>
          <p:nvPr/>
        </p:nvGrpSpPr>
        <p:grpSpPr>
          <a:xfrm>
            <a:off x="2378844" y="3534630"/>
            <a:ext cx="419149" cy="76520"/>
            <a:chOff x="4793112" y="4167661"/>
            <a:chExt cx="360464" cy="69048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5F6D31E-FBF9-254E-8066-4EB79C809076}"/>
                </a:ext>
              </a:extLst>
            </p:cNvPr>
            <p:cNvCxnSpPr/>
            <p:nvPr/>
          </p:nvCxnSpPr>
          <p:spPr>
            <a:xfrm flipH="1">
              <a:off x="4793112" y="4202185"/>
              <a:ext cx="345242" cy="0"/>
            </a:xfrm>
            <a:prstGeom prst="lin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Flowchart: Connector 11">
              <a:extLst>
                <a:ext uri="{FF2B5EF4-FFF2-40B4-BE49-F238E27FC236}">
                  <a16:creationId xmlns:a16="http://schemas.microsoft.com/office/drawing/2014/main" id="{827A7D41-5B8B-8046-BA44-2A5622B60214}"/>
                </a:ext>
              </a:extLst>
            </p:cNvPr>
            <p:cNvSpPr/>
            <p:nvPr/>
          </p:nvSpPr>
          <p:spPr>
            <a:xfrm>
              <a:off x="5084528" y="4167661"/>
              <a:ext cx="69048" cy="69048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526D6AE-0FAE-AF4C-86D9-E6F70F84F583}"/>
              </a:ext>
            </a:extLst>
          </p:cNvPr>
          <p:cNvCxnSpPr/>
          <p:nvPr/>
        </p:nvCxnSpPr>
        <p:spPr>
          <a:xfrm flipH="1">
            <a:off x="1431781" y="3278001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61" name="Flowchart: Connector 8">
            <a:extLst>
              <a:ext uri="{FF2B5EF4-FFF2-40B4-BE49-F238E27FC236}">
                <a16:creationId xmlns:a16="http://schemas.microsoft.com/office/drawing/2014/main" id="{6931EFB0-6B5F-2B40-8B1C-CBD772ABC488}"/>
              </a:ext>
            </a:extLst>
          </p:cNvPr>
          <p:cNvSpPr/>
          <p:nvPr/>
        </p:nvSpPr>
        <p:spPr>
          <a:xfrm>
            <a:off x="1379481" y="3233620"/>
            <a:ext cx="80290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F0E3D3C-17FF-E249-A742-9D0ED7249E8A}"/>
              </a:ext>
            </a:extLst>
          </p:cNvPr>
          <p:cNvSpPr/>
          <p:nvPr/>
        </p:nvSpPr>
        <p:spPr>
          <a:xfrm>
            <a:off x="1060206" y="3151950"/>
            <a:ext cx="317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A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5BC924E-D3B1-1D4D-B40D-90CF4560F4C2}"/>
              </a:ext>
            </a:extLst>
          </p:cNvPr>
          <p:cNvCxnSpPr/>
          <p:nvPr/>
        </p:nvCxnSpPr>
        <p:spPr>
          <a:xfrm flipH="1">
            <a:off x="1419628" y="3574915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64" name="Flowchart: Connector 9">
            <a:extLst>
              <a:ext uri="{FF2B5EF4-FFF2-40B4-BE49-F238E27FC236}">
                <a16:creationId xmlns:a16="http://schemas.microsoft.com/office/drawing/2014/main" id="{D693B917-BCCF-9A4F-86C8-B0BC72D417F0}"/>
              </a:ext>
            </a:extLst>
          </p:cNvPr>
          <p:cNvSpPr/>
          <p:nvPr/>
        </p:nvSpPr>
        <p:spPr>
          <a:xfrm>
            <a:off x="1388123" y="3534630"/>
            <a:ext cx="80291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634ABAC-7461-2E4E-999C-634B0C225015}"/>
              </a:ext>
            </a:extLst>
          </p:cNvPr>
          <p:cNvSpPr/>
          <p:nvPr/>
        </p:nvSpPr>
        <p:spPr>
          <a:xfrm>
            <a:off x="1048315" y="3458376"/>
            <a:ext cx="3177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83ACDEB-0899-264E-8CB2-83E7A89BF4C6}"/>
              </a:ext>
            </a:extLst>
          </p:cNvPr>
          <p:cNvSpPr/>
          <p:nvPr/>
        </p:nvSpPr>
        <p:spPr>
          <a:xfrm>
            <a:off x="2803925" y="3450043"/>
            <a:ext cx="51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out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7" name="Flowchart: Connector 9">
            <a:extLst>
              <a:ext uri="{FF2B5EF4-FFF2-40B4-BE49-F238E27FC236}">
                <a16:creationId xmlns:a16="http://schemas.microsoft.com/office/drawing/2014/main" id="{6D65150E-B2E7-8C4B-A99C-0AF575A30181}"/>
              </a:ext>
            </a:extLst>
          </p:cNvPr>
          <p:cNvSpPr/>
          <p:nvPr/>
        </p:nvSpPr>
        <p:spPr>
          <a:xfrm>
            <a:off x="1378594" y="3825573"/>
            <a:ext cx="80289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2985115-748B-0F49-8441-D0FA97438D5F}"/>
              </a:ext>
            </a:extLst>
          </p:cNvPr>
          <p:cNvSpPr/>
          <p:nvPr/>
        </p:nvSpPr>
        <p:spPr>
          <a:xfrm>
            <a:off x="1078056" y="3764185"/>
            <a:ext cx="4267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in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7DD21F9-5AB3-214D-B66E-D5DB13B29905}"/>
              </a:ext>
            </a:extLst>
          </p:cNvPr>
          <p:cNvCxnSpPr/>
          <p:nvPr/>
        </p:nvCxnSpPr>
        <p:spPr>
          <a:xfrm flipH="1">
            <a:off x="1431781" y="3873899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934DFD4E-A0EB-9D40-8797-45DC950C8E0B}"/>
              </a:ext>
            </a:extLst>
          </p:cNvPr>
          <p:cNvSpPr/>
          <p:nvPr/>
        </p:nvSpPr>
        <p:spPr>
          <a:xfrm>
            <a:off x="1613395" y="3116536"/>
            <a:ext cx="900887" cy="8585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MAJ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C0BBDF7-2D1F-754F-80D1-5D6DBEF15267}"/>
              </a:ext>
            </a:extLst>
          </p:cNvPr>
          <p:cNvSpPr/>
          <p:nvPr/>
        </p:nvSpPr>
        <p:spPr>
          <a:xfrm>
            <a:off x="3337317" y="4045226"/>
            <a:ext cx="14219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</a:rPr>
              <a:t>1. Generate</a:t>
            </a:r>
          </a:p>
          <a:p>
            <a:pPr lvl="0" algn="ctr" defTabSz="914400">
              <a:defRPr/>
            </a:pP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</a:rPr>
              <a:t>µProgram </a:t>
            </a:r>
            <a:endParaRPr lang="en-US" sz="2000" baseline="300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36A8B83B-6127-494A-838D-D53E1254A877}"/>
              </a:ext>
            </a:extLst>
          </p:cNvPr>
          <p:cNvSpPr/>
          <p:nvPr/>
        </p:nvSpPr>
        <p:spPr>
          <a:xfrm>
            <a:off x="4720516" y="2181598"/>
            <a:ext cx="2570645" cy="328794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1. Copy</a:t>
            </a:r>
            <a:r>
              <a:rPr lang="en-US" sz="1400" dirty="0">
                <a:solidFill>
                  <a:srgbClr val="FF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 to reserved row </a:t>
            </a:r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2. Copy B to reserved row </a:t>
            </a:r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3. Copy </a:t>
            </a:r>
            <a:r>
              <a:rPr lang="en-US" sz="14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aseline="-250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</a:t>
            </a:r>
            <a:r>
              <a:rPr lang="en-US" sz="1400" baseline="-25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to reserved row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accent4">
                  <a:lumMod val="40000"/>
                  <a:lumOff val="60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4. Execute MAJ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(ACT/PRE)</a:t>
            </a:r>
            <a:b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5. Copy </a:t>
            </a:r>
            <a:r>
              <a:rPr lang="en-US" sz="14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aseline="-250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out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to destination row</a:t>
            </a:r>
            <a:b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(ACT/PRE)  </a:t>
            </a:r>
          </a:p>
        </p:txBody>
      </p:sp>
      <p:sp>
        <p:nvSpPr>
          <p:cNvPr id="45" name="Slide Number Placeholder 2">
            <a:extLst>
              <a:ext uri="{FF2B5EF4-FFF2-40B4-BE49-F238E27FC236}">
                <a16:creationId xmlns:a16="http://schemas.microsoft.com/office/drawing/2014/main" id="{AB961C6D-FD5E-8942-8655-FC5A7E8E9435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>
                <a:solidFill>
                  <a:prstClr val="black"/>
                </a:solidFill>
                <a:latin typeface="Cambria" panose="02040503050406030204" pitchFamily="18" charset="0"/>
              </a:rPr>
              <a:t>39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403DE30-D71B-FB45-A01B-5AA91A657915}"/>
              </a:ext>
            </a:extLst>
          </p:cNvPr>
          <p:cNvSpPr/>
          <p:nvPr/>
        </p:nvSpPr>
        <p:spPr>
          <a:xfrm>
            <a:off x="4910278" y="1731901"/>
            <a:ext cx="21979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Initial µProgram </a:t>
            </a:r>
            <a:endParaRPr lang="en-US" sz="2000" b="1" baseline="300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75FDD45-6C45-FC48-867C-F8AED6F92C0D}"/>
              </a:ext>
            </a:extLst>
          </p:cNvPr>
          <p:cNvGrpSpPr/>
          <p:nvPr/>
        </p:nvGrpSpPr>
        <p:grpSpPr>
          <a:xfrm>
            <a:off x="4306893" y="5498314"/>
            <a:ext cx="1430200" cy="1028294"/>
            <a:chOff x="4721028" y="5528141"/>
            <a:chExt cx="1430200" cy="1028294"/>
          </a:xfrm>
        </p:grpSpPr>
        <p:sp>
          <p:nvSpPr>
            <p:cNvPr id="43" name="Right Arrow 42">
              <a:extLst>
                <a:ext uri="{FF2B5EF4-FFF2-40B4-BE49-F238E27FC236}">
                  <a16:creationId xmlns:a16="http://schemas.microsoft.com/office/drawing/2014/main" id="{6337BD51-FAD8-1549-BAF1-48B67BAE7CE0}"/>
                </a:ext>
              </a:extLst>
            </p:cNvPr>
            <p:cNvSpPr/>
            <p:nvPr/>
          </p:nvSpPr>
          <p:spPr>
            <a:xfrm rot="16200000">
              <a:off x="5122037" y="5528897"/>
              <a:ext cx="628183" cy="626671"/>
            </a:xfrm>
            <a:prstGeom prst="rightArrow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mbria" panose="02040503050406030204" pitchFamily="18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CA23BFFD-C70E-434B-9F9E-3D1399CE8362}"/>
                </a:ext>
              </a:extLst>
            </p:cNvPr>
            <p:cNvSpPr/>
            <p:nvPr/>
          </p:nvSpPr>
          <p:spPr>
            <a:xfrm>
              <a:off x="4721028" y="6156325"/>
              <a:ext cx="143020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defTabSz="914400">
                <a:defRPr/>
              </a:pPr>
              <a:r>
                <a:rPr lang="en-US" sz="2000" dirty="0">
                  <a:solidFill>
                    <a:srgbClr val="C00000"/>
                  </a:solidFill>
                  <a:latin typeface="Cambria" panose="02040503050406030204" pitchFamily="18" charset="0"/>
                </a:rPr>
                <a:t>2. Optimize</a:t>
              </a:r>
              <a:endParaRPr lang="en-US" sz="2000" baseline="30000" dirty="0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</p:grpSp>
      <p:sp>
        <p:nvSpPr>
          <p:cNvPr id="47" name="Right Arrow 46">
            <a:extLst>
              <a:ext uri="{FF2B5EF4-FFF2-40B4-BE49-F238E27FC236}">
                <a16:creationId xmlns:a16="http://schemas.microsoft.com/office/drawing/2014/main" id="{8853FF03-D865-F14C-8FF8-7B907F59DA31}"/>
              </a:ext>
            </a:extLst>
          </p:cNvPr>
          <p:cNvSpPr/>
          <p:nvPr/>
        </p:nvSpPr>
        <p:spPr>
          <a:xfrm>
            <a:off x="3527676" y="3345806"/>
            <a:ext cx="1065470" cy="626671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91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1C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C1C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8F727-FB78-A94F-A680-F573CCE38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2: Optimize the µProgram</a:t>
            </a:r>
            <a:br>
              <a:rPr lang="en-US" dirty="0"/>
            </a:br>
            <a:br>
              <a:rPr lang="en-US" dirty="0"/>
            </a:b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7A40108-EA13-AD4C-837E-188931DE3B17}"/>
              </a:ext>
            </a:extLst>
          </p:cNvPr>
          <p:cNvSpPr/>
          <p:nvPr/>
        </p:nvSpPr>
        <p:spPr>
          <a:xfrm>
            <a:off x="1016857" y="2898130"/>
            <a:ext cx="2359253" cy="1353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E540BD-986C-9646-BC82-A6D242BC5644}"/>
              </a:ext>
            </a:extLst>
          </p:cNvPr>
          <p:cNvGrpSpPr/>
          <p:nvPr/>
        </p:nvGrpSpPr>
        <p:grpSpPr>
          <a:xfrm>
            <a:off x="2378844" y="3534630"/>
            <a:ext cx="419149" cy="76520"/>
            <a:chOff x="4793112" y="4167661"/>
            <a:chExt cx="360464" cy="69048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33B6CCF-D640-2A4A-93FB-89AC2ADD3D45}"/>
                </a:ext>
              </a:extLst>
            </p:cNvPr>
            <p:cNvCxnSpPr/>
            <p:nvPr/>
          </p:nvCxnSpPr>
          <p:spPr>
            <a:xfrm flipH="1">
              <a:off x="4793112" y="4202185"/>
              <a:ext cx="345242" cy="0"/>
            </a:xfrm>
            <a:prstGeom prst="lin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lowchart: Connector 11">
              <a:extLst>
                <a:ext uri="{FF2B5EF4-FFF2-40B4-BE49-F238E27FC236}">
                  <a16:creationId xmlns:a16="http://schemas.microsoft.com/office/drawing/2014/main" id="{2566DE22-4191-D94B-A86C-652C6B035F80}"/>
                </a:ext>
              </a:extLst>
            </p:cNvPr>
            <p:cNvSpPr/>
            <p:nvPr/>
          </p:nvSpPr>
          <p:spPr>
            <a:xfrm>
              <a:off x="5084528" y="4167661"/>
              <a:ext cx="69048" cy="69048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FD6BBDA-F5CF-EC4E-A0CD-6DC956080A12}"/>
              </a:ext>
            </a:extLst>
          </p:cNvPr>
          <p:cNvCxnSpPr/>
          <p:nvPr/>
        </p:nvCxnSpPr>
        <p:spPr>
          <a:xfrm flipH="1">
            <a:off x="1431781" y="3278001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0" name="Flowchart: Connector 8">
            <a:extLst>
              <a:ext uri="{FF2B5EF4-FFF2-40B4-BE49-F238E27FC236}">
                <a16:creationId xmlns:a16="http://schemas.microsoft.com/office/drawing/2014/main" id="{B00FC028-8F03-C346-9446-03946C803C9C}"/>
              </a:ext>
            </a:extLst>
          </p:cNvPr>
          <p:cNvSpPr/>
          <p:nvPr/>
        </p:nvSpPr>
        <p:spPr>
          <a:xfrm>
            <a:off x="1379481" y="3233620"/>
            <a:ext cx="80290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E69246-CC57-B547-AE31-B670EC455690}"/>
              </a:ext>
            </a:extLst>
          </p:cNvPr>
          <p:cNvSpPr/>
          <p:nvPr/>
        </p:nvSpPr>
        <p:spPr>
          <a:xfrm>
            <a:off x="1060206" y="3151950"/>
            <a:ext cx="317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947FFF-3F49-3A42-81D7-4C9369148066}"/>
              </a:ext>
            </a:extLst>
          </p:cNvPr>
          <p:cNvCxnSpPr/>
          <p:nvPr/>
        </p:nvCxnSpPr>
        <p:spPr>
          <a:xfrm flipH="1">
            <a:off x="1419628" y="3574915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3" name="Flowchart: Connector 9">
            <a:extLst>
              <a:ext uri="{FF2B5EF4-FFF2-40B4-BE49-F238E27FC236}">
                <a16:creationId xmlns:a16="http://schemas.microsoft.com/office/drawing/2014/main" id="{DB08970F-6860-994E-BF47-D87FB822981E}"/>
              </a:ext>
            </a:extLst>
          </p:cNvPr>
          <p:cNvSpPr/>
          <p:nvPr/>
        </p:nvSpPr>
        <p:spPr>
          <a:xfrm>
            <a:off x="1388123" y="3534630"/>
            <a:ext cx="80291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48CF24-006D-3B4F-926C-E3F7392CE060}"/>
              </a:ext>
            </a:extLst>
          </p:cNvPr>
          <p:cNvSpPr/>
          <p:nvPr/>
        </p:nvSpPr>
        <p:spPr>
          <a:xfrm>
            <a:off x="1048315" y="3458376"/>
            <a:ext cx="3177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5D20AA-B1D8-6747-9EE2-2B81FF644F7F}"/>
              </a:ext>
            </a:extLst>
          </p:cNvPr>
          <p:cNvSpPr/>
          <p:nvPr/>
        </p:nvSpPr>
        <p:spPr>
          <a:xfrm>
            <a:off x="2803925" y="3450043"/>
            <a:ext cx="51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out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6" name="Flowchart: Connector 9">
            <a:extLst>
              <a:ext uri="{FF2B5EF4-FFF2-40B4-BE49-F238E27FC236}">
                <a16:creationId xmlns:a16="http://schemas.microsoft.com/office/drawing/2014/main" id="{33DA884E-5AE6-F34E-8399-A3ACDC2FBB8A}"/>
              </a:ext>
            </a:extLst>
          </p:cNvPr>
          <p:cNvSpPr/>
          <p:nvPr/>
        </p:nvSpPr>
        <p:spPr>
          <a:xfrm>
            <a:off x="1378594" y="3825573"/>
            <a:ext cx="80289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570718D-CB31-B045-9D38-A51231DEE167}"/>
              </a:ext>
            </a:extLst>
          </p:cNvPr>
          <p:cNvSpPr/>
          <p:nvPr/>
        </p:nvSpPr>
        <p:spPr>
          <a:xfrm>
            <a:off x="1078056" y="3764185"/>
            <a:ext cx="4267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in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2B8EDA-DBB9-D148-85D1-D088D1AB2E98}"/>
              </a:ext>
            </a:extLst>
          </p:cNvPr>
          <p:cNvCxnSpPr/>
          <p:nvPr/>
        </p:nvCxnSpPr>
        <p:spPr>
          <a:xfrm flipH="1">
            <a:off x="1431781" y="3873899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DD8837DE-28E4-7642-BDE2-A81215202337}"/>
              </a:ext>
            </a:extLst>
          </p:cNvPr>
          <p:cNvSpPr/>
          <p:nvPr/>
        </p:nvSpPr>
        <p:spPr>
          <a:xfrm>
            <a:off x="1613395" y="3116536"/>
            <a:ext cx="900887" cy="8585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MAJ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90A5B6D0-CCEE-304D-8A37-F89C7692C720}"/>
              </a:ext>
            </a:extLst>
          </p:cNvPr>
          <p:cNvSpPr/>
          <p:nvPr/>
        </p:nvSpPr>
        <p:spPr>
          <a:xfrm>
            <a:off x="1016857" y="2898130"/>
            <a:ext cx="2359253" cy="1353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F6879E07-F494-2C47-8582-8BABE0DC9234}"/>
              </a:ext>
            </a:extLst>
          </p:cNvPr>
          <p:cNvGrpSpPr/>
          <p:nvPr/>
        </p:nvGrpSpPr>
        <p:grpSpPr>
          <a:xfrm>
            <a:off x="2378844" y="3534630"/>
            <a:ext cx="419149" cy="76520"/>
            <a:chOff x="4793112" y="4167661"/>
            <a:chExt cx="360464" cy="69048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5F6D31E-FBF9-254E-8066-4EB79C809076}"/>
                </a:ext>
              </a:extLst>
            </p:cNvPr>
            <p:cNvCxnSpPr/>
            <p:nvPr/>
          </p:nvCxnSpPr>
          <p:spPr>
            <a:xfrm flipH="1">
              <a:off x="4793112" y="4202185"/>
              <a:ext cx="345242" cy="0"/>
            </a:xfrm>
            <a:prstGeom prst="lin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Flowchart: Connector 11">
              <a:extLst>
                <a:ext uri="{FF2B5EF4-FFF2-40B4-BE49-F238E27FC236}">
                  <a16:creationId xmlns:a16="http://schemas.microsoft.com/office/drawing/2014/main" id="{827A7D41-5B8B-8046-BA44-2A5622B60214}"/>
                </a:ext>
              </a:extLst>
            </p:cNvPr>
            <p:cNvSpPr/>
            <p:nvPr/>
          </p:nvSpPr>
          <p:spPr>
            <a:xfrm>
              <a:off x="5084528" y="4167661"/>
              <a:ext cx="69048" cy="69048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526D6AE-0FAE-AF4C-86D9-E6F70F84F583}"/>
              </a:ext>
            </a:extLst>
          </p:cNvPr>
          <p:cNvCxnSpPr/>
          <p:nvPr/>
        </p:nvCxnSpPr>
        <p:spPr>
          <a:xfrm flipH="1">
            <a:off x="1431781" y="3278001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61" name="Flowchart: Connector 8">
            <a:extLst>
              <a:ext uri="{FF2B5EF4-FFF2-40B4-BE49-F238E27FC236}">
                <a16:creationId xmlns:a16="http://schemas.microsoft.com/office/drawing/2014/main" id="{6931EFB0-6B5F-2B40-8B1C-CBD772ABC488}"/>
              </a:ext>
            </a:extLst>
          </p:cNvPr>
          <p:cNvSpPr/>
          <p:nvPr/>
        </p:nvSpPr>
        <p:spPr>
          <a:xfrm>
            <a:off x="1379481" y="3233620"/>
            <a:ext cx="80290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F0E3D3C-17FF-E249-A742-9D0ED7249E8A}"/>
              </a:ext>
            </a:extLst>
          </p:cNvPr>
          <p:cNvSpPr/>
          <p:nvPr/>
        </p:nvSpPr>
        <p:spPr>
          <a:xfrm>
            <a:off x="1060206" y="3151950"/>
            <a:ext cx="317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A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5BC924E-D3B1-1D4D-B40D-90CF4560F4C2}"/>
              </a:ext>
            </a:extLst>
          </p:cNvPr>
          <p:cNvCxnSpPr/>
          <p:nvPr/>
        </p:nvCxnSpPr>
        <p:spPr>
          <a:xfrm flipH="1">
            <a:off x="1419628" y="3574915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64" name="Flowchart: Connector 9">
            <a:extLst>
              <a:ext uri="{FF2B5EF4-FFF2-40B4-BE49-F238E27FC236}">
                <a16:creationId xmlns:a16="http://schemas.microsoft.com/office/drawing/2014/main" id="{D693B917-BCCF-9A4F-86C8-B0BC72D417F0}"/>
              </a:ext>
            </a:extLst>
          </p:cNvPr>
          <p:cNvSpPr/>
          <p:nvPr/>
        </p:nvSpPr>
        <p:spPr>
          <a:xfrm>
            <a:off x="1388123" y="3534630"/>
            <a:ext cx="80291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634ABAC-7461-2E4E-999C-634B0C225015}"/>
              </a:ext>
            </a:extLst>
          </p:cNvPr>
          <p:cNvSpPr/>
          <p:nvPr/>
        </p:nvSpPr>
        <p:spPr>
          <a:xfrm>
            <a:off x="1048315" y="3458376"/>
            <a:ext cx="3177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83ACDEB-0899-264E-8CB2-83E7A89BF4C6}"/>
              </a:ext>
            </a:extLst>
          </p:cNvPr>
          <p:cNvSpPr/>
          <p:nvPr/>
        </p:nvSpPr>
        <p:spPr>
          <a:xfrm>
            <a:off x="2803925" y="3450043"/>
            <a:ext cx="51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out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7" name="Flowchart: Connector 9">
            <a:extLst>
              <a:ext uri="{FF2B5EF4-FFF2-40B4-BE49-F238E27FC236}">
                <a16:creationId xmlns:a16="http://schemas.microsoft.com/office/drawing/2014/main" id="{6D65150E-B2E7-8C4B-A99C-0AF575A30181}"/>
              </a:ext>
            </a:extLst>
          </p:cNvPr>
          <p:cNvSpPr/>
          <p:nvPr/>
        </p:nvSpPr>
        <p:spPr>
          <a:xfrm>
            <a:off x="1378594" y="3825573"/>
            <a:ext cx="80289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2985115-748B-0F49-8441-D0FA97438D5F}"/>
              </a:ext>
            </a:extLst>
          </p:cNvPr>
          <p:cNvSpPr/>
          <p:nvPr/>
        </p:nvSpPr>
        <p:spPr>
          <a:xfrm>
            <a:off x="1078056" y="3764185"/>
            <a:ext cx="4267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in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7DD21F9-5AB3-214D-B66E-D5DB13B29905}"/>
              </a:ext>
            </a:extLst>
          </p:cNvPr>
          <p:cNvCxnSpPr/>
          <p:nvPr/>
        </p:nvCxnSpPr>
        <p:spPr>
          <a:xfrm flipH="1">
            <a:off x="1431781" y="3873899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934DFD4E-A0EB-9D40-8797-45DC950C8E0B}"/>
              </a:ext>
            </a:extLst>
          </p:cNvPr>
          <p:cNvSpPr/>
          <p:nvPr/>
        </p:nvSpPr>
        <p:spPr>
          <a:xfrm>
            <a:off x="1613395" y="3116536"/>
            <a:ext cx="900887" cy="8585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MAJ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C0BBDF7-2D1F-754F-80D1-5D6DBEF15267}"/>
              </a:ext>
            </a:extLst>
          </p:cNvPr>
          <p:cNvSpPr/>
          <p:nvPr/>
        </p:nvSpPr>
        <p:spPr>
          <a:xfrm>
            <a:off x="3337317" y="4045226"/>
            <a:ext cx="14219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1. Generate</a:t>
            </a:r>
          </a:p>
          <a:p>
            <a:pPr lvl="0" algn="ctr" defTabSz="914400">
              <a:defRPr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µProgram </a:t>
            </a:r>
            <a:endParaRPr lang="en-US" sz="2000" baseline="30000" dirty="0">
              <a:solidFill>
                <a:schemeClr val="bg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36A8B83B-6127-494A-838D-D53E1254A877}"/>
              </a:ext>
            </a:extLst>
          </p:cNvPr>
          <p:cNvSpPr/>
          <p:nvPr/>
        </p:nvSpPr>
        <p:spPr>
          <a:xfrm>
            <a:off x="4720516" y="2181598"/>
            <a:ext cx="2570645" cy="328794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1. </a:t>
            </a:r>
            <a:r>
              <a:rPr lang="en-US" sz="1400" b="1" dirty="0">
                <a:solidFill>
                  <a:schemeClr val="accent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Copy</a:t>
            </a:r>
            <a:r>
              <a:rPr lang="en-US" sz="1400" dirty="0">
                <a:solidFill>
                  <a:srgbClr val="FF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 to reserved row </a:t>
            </a:r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2. </a:t>
            </a:r>
            <a:r>
              <a:rPr lang="en-US" sz="1400" b="1" dirty="0">
                <a:solidFill>
                  <a:schemeClr val="accent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Copy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B to reserved row </a:t>
            </a:r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3. </a:t>
            </a:r>
            <a:r>
              <a:rPr lang="en-US" sz="1400" b="1" dirty="0">
                <a:solidFill>
                  <a:schemeClr val="accent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Copy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aseline="-250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</a:t>
            </a:r>
            <a:r>
              <a:rPr lang="en-US" sz="1400" baseline="-25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to reserved row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accent4">
                  <a:lumMod val="40000"/>
                  <a:lumOff val="60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4. Execute MAJ </a:t>
            </a:r>
          </a:p>
          <a:p>
            <a:pPr algn="ctr"/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(ACT/PRE)</a:t>
            </a:r>
            <a:br>
              <a:rPr lang="en-US" sz="140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dirty="0">
              <a:solidFill>
                <a:schemeClr val="bg2">
                  <a:lumMod val="75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5. Copy </a:t>
            </a:r>
            <a:r>
              <a:rPr lang="en-US" sz="1400" dirty="0" err="1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aseline="-25000" dirty="0" err="1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out</a:t>
            </a:r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to destination row</a:t>
            </a:r>
            <a:br>
              <a:rPr lang="en-US" sz="140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(ACT/PRE)  </a:t>
            </a:r>
          </a:p>
        </p:txBody>
      </p:sp>
      <p:sp>
        <p:nvSpPr>
          <p:cNvPr id="45" name="Slide Number Placeholder 2">
            <a:extLst>
              <a:ext uri="{FF2B5EF4-FFF2-40B4-BE49-F238E27FC236}">
                <a16:creationId xmlns:a16="http://schemas.microsoft.com/office/drawing/2014/main" id="{AB961C6D-FD5E-8942-8655-FC5A7E8E9435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40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54" name="Left Brace 53">
            <a:extLst>
              <a:ext uri="{FF2B5EF4-FFF2-40B4-BE49-F238E27FC236}">
                <a16:creationId xmlns:a16="http://schemas.microsoft.com/office/drawing/2014/main" id="{6BC24190-63E7-5647-8656-EAADE698661E}"/>
              </a:ext>
            </a:extLst>
          </p:cNvPr>
          <p:cNvSpPr/>
          <p:nvPr/>
        </p:nvSpPr>
        <p:spPr>
          <a:xfrm rot="10800000">
            <a:off x="7340589" y="2327628"/>
            <a:ext cx="344735" cy="1648643"/>
          </a:xfrm>
          <a:prstGeom prst="leftBrace">
            <a:avLst>
              <a:gd name="adj1" fmla="val 51364"/>
              <a:gd name="adj2" fmla="val 48489"/>
            </a:avLst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2A13221-2BF4-0046-A922-B7447B3AFBD9}"/>
              </a:ext>
            </a:extLst>
          </p:cNvPr>
          <p:cNvSpPr/>
          <p:nvPr/>
        </p:nvSpPr>
        <p:spPr>
          <a:xfrm>
            <a:off x="7635896" y="2988115"/>
            <a:ext cx="1243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400" b="1" baseline="30000" dirty="0">
                <a:solidFill>
                  <a:schemeClr val="accent2"/>
                </a:solidFill>
                <a:latin typeface="Cambria" panose="02040503050406030204" pitchFamily="18" charset="0"/>
              </a:rPr>
              <a:t>Coalesce</a:t>
            </a:r>
          </a:p>
          <a:p>
            <a:pPr lvl="0" algn="ctr" defTabSz="914400">
              <a:defRPr/>
            </a:pPr>
            <a:r>
              <a:rPr lang="en-US" sz="2400" b="1" baseline="30000" dirty="0">
                <a:solidFill>
                  <a:schemeClr val="accent2"/>
                </a:solidFill>
                <a:latin typeface="Cambria" panose="02040503050406030204" pitchFamily="18" charset="0"/>
              </a:rPr>
              <a:t> row copies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2878AEC-2430-D14B-9415-BC857E4511E0}"/>
              </a:ext>
            </a:extLst>
          </p:cNvPr>
          <p:cNvSpPr/>
          <p:nvPr/>
        </p:nvSpPr>
        <p:spPr>
          <a:xfrm>
            <a:off x="4910278" y="1731901"/>
            <a:ext cx="21979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Initial µProgram </a:t>
            </a:r>
            <a:endParaRPr lang="en-US" sz="2000" b="1" baseline="300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084DF6E-EDE0-444F-90FF-9C07F82ADECA}"/>
              </a:ext>
            </a:extLst>
          </p:cNvPr>
          <p:cNvGrpSpPr/>
          <p:nvPr/>
        </p:nvGrpSpPr>
        <p:grpSpPr>
          <a:xfrm>
            <a:off x="4306893" y="5498314"/>
            <a:ext cx="1430200" cy="1028294"/>
            <a:chOff x="4721028" y="5528141"/>
            <a:chExt cx="1430200" cy="1028294"/>
          </a:xfrm>
        </p:grpSpPr>
        <p:sp>
          <p:nvSpPr>
            <p:cNvPr id="71" name="Right Arrow 70">
              <a:extLst>
                <a:ext uri="{FF2B5EF4-FFF2-40B4-BE49-F238E27FC236}">
                  <a16:creationId xmlns:a16="http://schemas.microsoft.com/office/drawing/2014/main" id="{65CD7593-1FA6-9B43-91F5-A1B35F16BCB7}"/>
                </a:ext>
              </a:extLst>
            </p:cNvPr>
            <p:cNvSpPr/>
            <p:nvPr/>
          </p:nvSpPr>
          <p:spPr>
            <a:xfrm rot="16200000">
              <a:off x="5122037" y="5528897"/>
              <a:ext cx="628183" cy="626671"/>
            </a:xfrm>
            <a:prstGeom prst="rightArrow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mbria" panose="02040503050406030204" pitchFamily="18" charset="0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D29EF4EA-8E09-8445-8B97-88141CEC59A8}"/>
                </a:ext>
              </a:extLst>
            </p:cNvPr>
            <p:cNvSpPr/>
            <p:nvPr/>
          </p:nvSpPr>
          <p:spPr>
            <a:xfrm>
              <a:off x="4721028" y="6156325"/>
              <a:ext cx="143020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defTabSz="914400">
                <a:defRPr/>
              </a:pPr>
              <a:r>
                <a:rPr lang="en-US" sz="2000" dirty="0">
                  <a:solidFill>
                    <a:srgbClr val="C00000"/>
                  </a:solidFill>
                  <a:latin typeface="Cambria" panose="02040503050406030204" pitchFamily="18" charset="0"/>
                </a:rPr>
                <a:t>2. Optimize</a:t>
              </a:r>
              <a:endParaRPr lang="en-US" sz="2000" baseline="30000" dirty="0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</p:grpSp>
      <p:sp>
        <p:nvSpPr>
          <p:cNvPr id="77" name="Right Arrow 76">
            <a:extLst>
              <a:ext uri="{FF2B5EF4-FFF2-40B4-BE49-F238E27FC236}">
                <a16:creationId xmlns:a16="http://schemas.microsoft.com/office/drawing/2014/main" id="{A0721CB7-040D-5445-818A-F62389715DDC}"/>
              </a:ext>
            </a:extLst>
          </p:cNvPr>
          <p:cNvSpPr/>
          <p:nvPr/>
        </p:nvSpPr>
        <p:spPr>
          <a:xfrm>
            <a:off x="3527676" y="3345806"/>
            <a:ext cx="1065470" cy="626671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8411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8F727-FB78-A94F-A680-F573CCE38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2: Optimize the µProgram</a:t>
            </a:r>
            <a:br>
              <a:rPr lang="en-US" dirty="0"/>
            </a:br>
            <a:br>
              <a:rPr lang="en-US" dirty="0"/>
            </a:b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7A40108-EA13-AD4C-837E-188931DE3B17}"/>
              </a:ext>
            </a:extLst>
          </p:cNvPr>
          <p:cNvSpPr/>
          <p:nvPr/>
        </p:nvSpPr>
        <p:spPr>
          <a:xfrm>
            <a:off x="1016857" y="2898130"/>
            <a:ext cx="2359253" cy="1353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E540BD-986C-9646-BC82-A6D242BC5644}"/>
              </a:ext>
            </a:extLst>
          </p:cNvPr>
          <p:cNvGrpSpPr/>
          <p:nvPr/>
        </p:nvGrpSpPr>
        <p:grpSpPr>
          <a:xfrm>
            <a:off x="2378844" y="3534630"/>
            <a:ext cx="419149" cy="76520"/>
            <a:chOff x="4793112" y="4167661"/>
            <a:chExt cx="360464" cy="69048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33B6CCF-D640-2A4A-93FB-89AC2ADD3D45}"/>
                </a:ext>
              </a:extLst>
            </p:cNvPr>
            <p:cNvCxnSpPr/>
            <p:nvPr/>
          </p:nvCxnSpPr>
          <p:spPr>
            <a:xfrm flipH="1">
              <a:off x="4793112" y="4202185"/>
              <a:ext cx="345242" cy="0"/>
            </a:xfrm>
            <a:prstGeom prst="lin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lowchart: Connector 11">
              <a:extLst>
                <a:ext uri="{FF2B5EF4-FFF2-40B4-BE49-F238E27FC236}">
                  <a16:creationId xmlns:a16="http://schemas.microsoft.com/office/drawing/2014/main" id="{2566DE22-4191-D94B-A86C-652C6B035F80}"/>
                </a:ext>
              </a:extLst>
            </p:cNvPr>
            <p:cNvSpPr/>
            <p:nvPr/>
          </p:nvSpPr>
          <p:spPr>
            <a:xfrm>
              <a:off x="5084528" y="4167661"/>
              <a:ext cx="69048" cy="69048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FD6BBDA-F5CF-EC4E-A0CD-6DC956080A12}"/>
              </a:ext>
            </a:extLst>
          </p:cNvPr>
          <p:cNvCxnSpPr/>
          <p:nvPr/>
        </p:nvCxnSpPr>
        <p:spPr>
          <a:xfrm flipH="1">
            <a:off x="1431781" y="3278001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0" name="Flowchart: Connector 8">
            <a:extLst>
              <a:ext uri="{FF2B5EF4-FFF2-40B4-BE49-F238E27FC236}">
                <a16:creationId xmlns:a16="http://schemas.microsoft.com/office/drawing/2014/main" id="{B00FC028-8F03-C346-9446-03946C803C9C}"/>
              </a:ext>
            </a:extLst>
          </p:cNvPr>
          <p:cNvSpPr/>
          <p:nvPr/>
        </p:nvSpPr>
        <p:spPr>
          <a:xfrm>
            <a:off x="1379481" y="3233620"/>
            <a:ext cx="80290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E69246-CC57-B547-AE31-B670EC455690}"/>
              </a:ext>
            </a:extLst>
          </p:cNvPr>
          <p:cNvSpPr/>
          <p:nvPr/>
        </p:nvSpPr>
        <p:spPr>
          <a:xfrm>
            <a:off x="1060206" y="3151950"/>
            <a:ext cx="317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947FFF-3F49-3A42-81D7-4C9369148066}"/>
              </a:ext>
            </a:extLst>
          </p:cNvPr>
          <p:cNvCxnSpPr/>
          <p:nvPr/>
        </p:nvCxnSpPr>
        <p:spPr>
          <a:xfrm flipH="1">
            <a:off x="1419628" y="3574915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3" name="Flowchart: Connector 9">
            <a:extLst>
              <a:ext uri="{FF2B5EF4-FFF2-40B4-BE49-F238E27FC236}">
                <a16:creationId xmlns:a16="http://schemas.microsoft.com/office/drawing/2014/main" id="{DB08970F-6860-994E-BF47-D87FB822981E}"/>
              </a:ext>
            </a:extLst>
          </p:cNvPr>
          <p:cNvSpPr/>
          <p:nvPr/>
        </p:nvSpPr>
        <p:spPr>
          <a:xfrm>
            <a:off x="1388123" y="3534630"/>
            <a:ext cx="80291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48CF24-006D-3B4F-926C-E3F7392CE060}"/>
              </a:ext>
            </a:extLst>
          </p:cNvPr>
          <p:cNvSpPr/>
          <p:nvPr/>
        </p:nvSpPr>
        <p:spPr>
          <a:xfrm>
            <a:off x="1048315" y="3458376"/>
            <a:ext cx="3177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5D20AA-B1D8-6747-9EE2-2B81FF644F7F}"/>
              </a:ext>
            </a:extLst>
          </p:cNvPr>
          <p:cNvSpPr/>
          <p:nvPr/>
        </p:nvSpPr>
        <p:spPr>
          <a:xfrm>
            <a:off x="2803925" y="3450043"/>
            <a:ext cx="51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out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6" name="Flowchart: Connector 9">
            <a:extLst>
              <a:ext uri="{FF2B5EF4-FFF2-40B4-BE49-F238E27FC236}">
                <a16:creationId xmlns:a16="http://schemas.microsoft.com/office/drawing/2014/main" id="{33DA884E-5AE6-F34E-8399-A3ACDC2FBB8A}"/>
              </a:ext>
            </a:extLst>
          </p:cNvPr>
          <p:cNvSpPr/>
          <p:nvPr/>
        </p:nvSpPr>
        <p:spPr>
          <a:xfrm>
            <a:off x="1378594" y="3825573"/>
            <a:ext cx="80289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570718D-CB31-B045-9D38-A51231DEE167}"/>
              </a:ext>
            </a:extLst>
          </p:cNvPr>
          <p:cNvSpPr/>
          <p:nvPr/>
        </p:nvSpPr>
        <p:spPr>
          <a:xfrm>
            <a:off x="1078056" y="3764185"/>
            <a:ext cx="4267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in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2B8EDA-DBB9-D148-85D1-D088D1AB2E98}"/>
              </a:ext>
            </a:extLst>
          </p:cNvPr>
          <p:cNvCxnSpPr/>
          <p:nvPr/>
        </p:nvCxnSpPr>
        <p:spPr>
          <a:xfrm flipH="1">
            <a:off x="1431781" y="3873899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DD8837DE-28E4-7642-BDE2-A81215202337}"/>
              </a:ext>
            </a:extLst>
          </p:cNvPr>
          <p:cNvSpPr/>
          <p:nvPr/>
        </p:nvSpPr>
        <p:spPr>
          <a:xfrm>
            <a:off x="1613395" y="3116536"/>
            <a:ext cx="900887" cy="8585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MAJ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90A5B6D0-CCEE-304D-8A37-F89C7692C720}"/>
              </a:ext>
            </a:extLst>
          </p:cNvPr>
          <p:cNvSpPr/>
          <p:nvPr/>
        </p:nvSpPr>
        <p:spPr>
          <a:xfrm>
            <a:off x="1016857" y="2898130"/>
            <a:ext cx="2359253" cy="1353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F6879E07-F494-2C47-8582-8BABE0DC9234}"/>
              </a:ext>
            </a:extLst>
          </p:cNvPr>
          <p:cNvGrpSpPr/>
          <p:nvPr/>
        </p:nvGrpSpPr>
        <p:grpSpPr>
          <a:xfrm>
            <a:off x="2378844" y="3534630"/>
            <a:ext cx="419149" cy="76520"/>
            <a:chOff x="4793112" y="4167661"/>
            <a:chExt cx="360464" cy="69048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5F6D31E-FBF9-254E-8066-4EB79C809076}"/>
                </a:ext>
              </a:extLst>
            </p:cNvPr>
            <p:cNvCxnSpPr/>
            <p:nvPr/>
          </p:nvCxnSpPr>
          <p:spPr>
            <a:xfrm flipH="1">
              <a:off x="4793112" y="4202185"/>
              <a:ext cx="345242" cy="0"/>
            </a:xfrm>
            <a:prstGeom prst="lin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Flowchart: Connector 11">
              <a:extLst>
                <a:ext uri="{FF2B5EF4-FFF2-40B4-BE49-F238E27FC236}">
                  <a16:creationId xmlns:a16="http://schemas.microsoft.com/office/drawing/2014/main" id="{827A7D41-5B8B-8046-BA44-2A5622B60214}"/>
                </a:ext>
              </a:extLst>
            </p:cNvPr>
            <p:cNvSpPr/>
            <p:nvPr/>
          </p:nvSpPr>
          <p:spPr>
            <a:xfrm>
              <a:off x="5084528" y="4167661"/>
              <a:ext cx="69048" cy="69048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526D6AE-0FAE-AF4C-86D9-E6F70F84F583}"/>
              </a:ext>
            </a:extLst>
          </p:cNvPr>
          <p:cNvCxnSpPr/>
          <p:nvPr/>
        </p:nvCxnSpPr>
        <p:spPr>
          <a:xfrm flipH="1">
            <a:off x="1431781" y="3278001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61" name="Flowchart: Connector 8">
            <a:extLst>
              <a:ext uri="{FF2B5EF4-FFF2-40B4-BE49-F238E27FC236}">
                <a16:creationId xmlns:a16="http://schemas.microsoft.com/office/drawing/2014/main" id="{6931EFB0-6B5F-2B40-8B1C-CBD772ABC488}"/>
              </a:ext>
            </a:extLst>
          </p:cNvPr>
          <p:cNvSpPr/>
          <p:nvPr/>
        </p:nvSpPr>
        <p:spPr>
          <a:xfrm>
            <a:off x="1379481" y="3233620"/>
            <a:ext cx="80290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F0E3D3C-17FF-E249-A742-9D0ED7249E8A}"/>
              </a:ext>
            </a:extLst>
          </p:cNvPr>
          <p:cNvSpPr/>
          <p:nvPr/>
        </p:nvSpPr>
        <p:spPr>
          <a:xfrm>
            <a:off x="1060206" y="3151950"/>
            <a:ext cx="317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A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5BC924E-D3B1-1D4D-B40D-90CF4560F4C2}"/>
              </a:ext>
            </a:extLst>
          </p:cNvPr>
          <p:cNvCxnSpPr/>
          <p:nvPr/>
        </p:nvCxnSpPr>
        <p:spPr>
          <a:xfrm flipH="1">
            <a:off x="1419628" y="3574915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64" name="Flowchart: Connector 9">
            <a:extLst>
              <a:ext uri="{FF2B5EF4-FFF2-40B4-BE49-F238E27FC236}">
                <a16:creationId xmlns:a16="http://schemas.microsoft.com/office/drawing/2014/main" id="{D693B917-BCCF-9A4F-86C8-B0BC72D417F0}"/>
              </a:ext>
            </a:extLst>
          </p:cNvPr>
          <p:cNvSpPr/>
          <p:nvPr/>
        </p:nvSpPr>
        <p:spPr>
          <a:xfrm>
            <a:off x="1388123" y="3534630"/>
            <a:ext cx="80291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634ABAC-7461-2E4E-999C-634B0C225015}"/>
              </a:ext>
            </a:extLst>
          </p:cNvPr>
          <p:cNvSpPr/>
          <p:nvPr/>
        </p:nvSpPr>
        <p:spPr>
          <a:xfrm>
            <a:off x="1048315" y="3458376"/>
            <a:ext cx="3177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83ACDEB-0899-264E-8CB2-83E7A89BF4C6}"/>
              </a:ext>
            </a:extLst>
          </p:cNvPr>
          <p:cNvSpPr/>
          <p:nvPr/>
        </p:nvSpPr>
        <p:spPr>
          <a:xfrm>
            <a:off x="2803925" y="3450043"/>
            <a:ext cx="51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out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7" name="Flowchart: Connector 9">
            <a:extLst>
              <a:ext uri="{FF2B5EF4-FFF2-40B4-BE49-F238E27FC236}">
                <a16:creationId xmlns:a16="http://schemas.microsoft.com/office/drawing/2014/main" id="{6D65150E-B2E7-8C4B-A99C-0AF575A30181}"/>
              </a:ext>
            </a:extLst>
          </p:cNvPr>
          <p:cNvSpPr/>
          <p:nvPr/>
        </p:nvSpPr>
        <p:spPr>
          <a:xfrm>
            <a:off x="1378594" y="3825573"/>
            <a:ext cx="80289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2985115-748B-0F49-8441-D0FA97438D5F}"/>
              </a:ext>
            </a:extLst>
          </p:cNvPr>
          <p:cNvSpPr/>
          <p:nvPr/>
        </p:nvSpPr>
        <p:spPr>
          <a:xfrm>
            <a:off x="1078056" y="3764185"/>
            <a:ext cx="4267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in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7DD21F9-5AB3-214D-B66E-D5DB13B29905}"/>
              </a:ext>
            </a:extLst>
          </p:cNvPr>
          <p:cNvCxnSpPr/>
          <p:nvPr/>
        </p:nvCxnSpPr>
        <p:spPr>
          <a:xfrm flipH="1">
            <a:off x="1431781" y="3873899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934DFD4E-A0EB-9D40-8797-45DC950C8E0B}"/>
              </a:ext>
            </a:extLst>
          </p:cNvPr>
          <p:cNvSpPr/>
          <p:nvPr/>
        </p:nvSpPr>
        <p:spPr>
          <a:xfrm>
            <a:off x="1613395" y="3116536"/>
            <a:ext cx="900887" cy="8585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MAJ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C0BBDF7-2D1F-754F-80D1-5D6DBEF15267}"/>
              </a:ext>
            </a:extLst>
          </p:cNvPr>
          <p:cNvSpPr/>
          <p:nvPr/>
        </p:nvSpPr>
        <p:spPr>
          <a:xfrm>
            <a:off x="3337317" y="4045226"/>
            <a:ext cx="14219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1. Generate</a:t>
            </a:r>
          </a:p>
          <a:p>
            <a:pPr lvl="0" algn="ctr" defTabSz="914400">
              <a:defRPr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µProgram </a:t>
            </a:r>
            <a:endParaRPr lang="en-US" sz="2000" baseline="30000" dirty="0">
              <a:solidFill>
                <a:schemeClr val="bg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36A8B83B-6127-494A-838D-D53E1254A877}"/>
              </a:ext>
            </a:extLst>
          </p:cNvPr>
          <p:cNvSpPr/>
          <p:nvPr/>
        </p:nvSpPr>
        <p:spPr>
          <a:xfrm>
            <a:off x="4720516" y="2181598"/>
            <a:ext cx="2570643" cy="328794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1. </a:t>
            </a:r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Copy A to reserved row </a:t>
            </a:r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bg2">
                  <a:lumMod val="75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2. Copy B to reserved row </a:t>
            </a:r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bg2">
                  <a:lumMod val="75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3. Copy </a:t>
            </a:r>
            <a:r>
              <a:rPr lang="en-US" sz="1400" dirty="0" err="1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aseline="-25000" dirty="0" err="1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</a:t>
            </a:r>
            <a:r>
              <a:rPr lang="en-US" sz="1400" baseline="-2500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to reserved row</a:t>
            </a:r>
          </a:p>
          <a:p>
            <a:pPr algn="ctr"/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4. Execute </a:t>
            </a:r>
            <a:r>
              <a:rPr lang="en-US" sz="1400" b="1" dirty="0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MAJ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(ACT/PRE)</a:t>
            </a:r>
            <a:b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5. </a:t>
            </a:r>
            <a:r>
              <a:rPr lang="en-US" sz="1400" b="1" dirty="0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Copy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aseline="-250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out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to destination row</a:t>
            </a:r>
            <a:b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(ACT/PRE)  </a:t>
            </a:r>
          </a:p>
        </p:txBody>
      </p:sp>
      <p:sp>
        <p:nvSpPr>
          <p:cNvPr id="45" name="Slide Number Placeholder 2">
            <a:extLst>
              <a:ext uri="{FF2B5EF4-FFF2-40B4-BE49-F238E27FC236}">
                <a16:creationId xmlns:a16="http://schemas.microsoft.com/office/drawing/2014/main" id="{AB961C6D-FD5E-8942-8655-FC5A7E8E9435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41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71" name="Left Brace 70">
            <a:extLst>
              <a:ext uri="{FF2B5EF4-FFF2-40B4-BE49-F238E27FC236}">
                <a16:creationId xmlns:a16="http://schemas.microsoft.com/office/drawing/2014/main" id="{C1FA3F69-FA29-1F4A-AC39-55D3A4D504C4}"/>
              </a:ext>
            </a:extLst>
          </p:cNvPr>
          <p:cNvSpPr/>
          <p:nvPr/>
        </p:nvSpPr>
        <p:spPr>
          <a:xfrm rot="10800000">
            <a:off x="7340010" y="4161079"/>
            <a:ext cx="344735" cy="1184066"/>
          </a:xfrm>
          <a:prstGeom prst="leftBrace">
            <a:avLst>
              <a:gd name="adj1" fmla="val 51364"/>
              <a:gd name="adj2" fmla="val 48489"/>
            </a:avLst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D6D3641-00B7-3149-A00D-51D4244BDAA1}"/>
              </a:ext>
            </a:extLst>
          </p:cNvPr>
          <p:cNvSpPr/>
          <p:nvPr/>
        </p:nvSpPr>
        <p:spPr>
          <a:xfrm>
            <a:off x="7563575" y="4617310"/>
            <a:ext cx="1503232" cy="543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200" b="1" baseline="30000" dirty="0">
                <a:solidFill>
                  <a:schemeClr val="accent5"/>
                </a:solidFill>
                <a:latin typeface="Cambria" panose="02040503050406030204" pitchFamily="18" charset="0"/>
              </a:rPr>
              <a:t>Merge</a:t>
            </a:r>
          </a:p>
          <a:p>
            <a:pPr lvl="0" algn="ctr" defTabSz="914400">
              <a:defRPr/>
            </a:pPr>
            <a:r>
              <a:rPr lang="en-US" sz="2200" b="1" baseline="30000" dirty="0">
                <a:solidFill>
                  <a:schemeClr val="accent5"/>
                </a:solidFill>
                <a:latin typeface="Cambria" panose="02040503050406030204" pitchFamily="18" charset="0"/>
              </a:rPr>
              <a:t>MAJ + row copy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9D546A2-8A75-0F47-949A-C6FDF2B74D9F}"/>
              </a:ext>
            </a:extLst>
          </p:cNvPr>
          <p:cNvSpPr/>
          <p:nvPr/>
        </p:nvSpPr>
        <p:spPr>
          <a:xfrm>
            <a:off x="4910278" y="1731901"/>
            <a:ext cx="21979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Initial µProgram </a:t>
            </a:r>
            <a:endParaRPr lang="en-US" sz="2000" b="1" baseline="300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C9AA86C-7FD4-884B-B84C-5D7EB2571E54}"/>
              </a:ext>
            </a:extLst>
          </p:cNvPr>
          <p:cNvGrpSpPr/>
          <p:nvPr/>
        </p:nvGrpSpPr>
        <p:grpSpPr>
          <a:xfrm>
            <a:off x="4306893" y="5498314"/>
            <a:ext cx="1430200" cy="1028294"/>
            <a:chOff x="4721028" y="5528141"/>
            <a:chExt cx="1430200" cy="1028294"/>
          </a:xfrm>
        </p:grpSpPr>
        <p:sp>
          <p:nvSpPr>
            <p:cNvPr id="55" name="Right Arrow 54">
              <a:extLst>
                <a:ext uri="{FF2B5EF4-FFF2-40B4-BE49-F238E27FC236}">
                  <a16:creationId xmlns:a16="http://schemas.microsoft.com/office/drawing/2014/main" id="{43A42469-853E-3243-9EE3-D394A1972437}"/>
                </a:ext>
              </a:extLst>
            </p:cNvPr>
            <p:cNvSpPr/>
            <p:nvPr/>
          </p:nvSpPr>
          <p:spPr>
            <a:xfrm rot="16200000">
              <a:off x="5122037" y="5528897"/>
              <a:ext cx="628183" cy="626671"/>
            </a:xfrm>
            <a:prstGeom prst="rightArrow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mbria" panose="02040503050406030204" pitchFamily="18" charset="0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596FC36-113B-B240-BE8C-465508D22C15}"/>
                </a:ext>
              </a:extLst>
            </p:cNvPr>
            <p:cNvSpPr/>
            <p:nvPr/>
          </p:nvSpPr>
          <p:spPr>
            <a:xfrm>
              <a:off x="4721028" y="6156325"/>
              <a:ext cx="143020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defTabSz="914400">
                <a:defRPr/>
              </a:pPr>
              <a:r>
                <a:rPr lang="en-US" sz="2000" dirty="0">
                  <a:solidFill>
                    <a:srgbClr val="C00000"/>
                  </a:solidFill>
                  <a:latin typeface="Cambria" panose="02040503050406030204" pitchFamily="18" charset="0"/>
                </a:rPr>
                <a:t>2. Optimize</a:t>
              </a:r>
              <a:endParaRPr lang="en-US" sz="2000" baseline="30000" dirty="0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</p:grpSp>
      <p:sp>
        <p:nvSpPr>
          <p:cNvPr id="77" name="Right Arrow 76">
            <a:extLst>
              <a:ext uri="{FF2B5EF4-FFF2-40B4-BE49-F238E27FC236}">
                <a16:creationId xmlns:a16="http://schemas.microsoft.com/office/drawing/2014/main" id="{B7286FF5-408C-534E-8837-3AEE16521628}"/>
              </a:ext>
            </a:extLst>
          </p:cNvPr>
          <p:cNvSpPr/>
          <p:nvPr/>
        </p:nvSpPr>
        <p:spPr>
          <a:xfrm>
            <a:off x="3527676" y="3345806"/>
            <a:ext cx="1065470" cy="626671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774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94416F0A-479A-9043-AD02-E02A2CF7E8DB}"/>
              </a:ext>
            </a:extLst>
          </p:cNvPr>
          <p:cNvSpPr/>
          <p:nvPr/>
        </p:nvSpPr>
        <p:spPr>
          <a:xfrm>
            <a:off x="4720516" y="2181598"/>
            <a:ext cx="2570645" cy="328794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1. Copy</a:t>
            </a:r>
            <a:r>
              <a:rPr lang="en-US" sz="1400" dirty="0">
                <a:solidFill>
                  <a:srgbClr val="FF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 to reserved row </a:t>
            </a:r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2. Copy B to reserved row </a:t>
            </a:r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3. Copy </a:t>
            </a:r>
            <a:r>
              <a:rPr lang="en-US" sz="14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aseline="-250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</a:t>
            </a:r>
            <a:r>
              <a:rPr lang="en-US" sz="1400" baseline="-25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to reserved row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accent4">
                  <a:lumMod val="40000"/>
                  <a:lumOff val="60000"/>
                </a:schemeClr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4. Execute MAJ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(ACT/PRE)</a:t>
            </a:r>
            <a:b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5. Copy </a:t>
            </a:r>
            <a:r>
              <a:rPr lang="en-US" sz="14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aseline="-250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out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to destination row</a:t>
            </a:r>
            <a:b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(ACT/PRE) 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48F727-FB78-A94F-A680-F573CCE38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2: Optimize the µProgram</a:t>
            </a:r>
            <a:br>
              <a:rPr lang="en-US" dirty="0"/>
            </a:br>
            <a:br>
              <a:rPr lang="en-US" dirty="0"/>
            </a:b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7A40108-EA13-AD4C-837E-188931DE3B17}"/>
              </a:ext>
            </a:extLst>
          </p:cNvPr>
          <p:cNvSpPr/>
          <p:nvPr/>
        </p:nvSpPr>
        <p:spPr>
          <a:xfrm>
            <a:off x="1016857" y="2898130"/>
            <a:ext cx="2359253" cy="1353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E540BD-986C-9646-BC82-A6D242BC5644}"/>
              </a:ext>
            </a:extLst>
          </p:cNvPr>
          <p:cNvGrpSpPr/>
          <p:nvPr/>
        </p:nvGrpSpPr>
        <p:grpSpPr>
          <a:xfrm>
            <a:off x="2378844" y="3534630"/>
            <a:ext cx="419149" cy="76520"/>
            <a:chOff x="4793112" y="4167661"/>
            <a:chExt cx="360464" cy="69048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33B6CCF-D640-2A4A-93FB-89AC2ADD3D45}"/>
                </a:ext>
              </a:extLst>
            </p:cNvPr>
            <p:cNvCxnSpPr/>
            <p:nvPr/>
          </p:nvCxnSpPr>
          <p:spPr>
            <a:xfrm flipH="1">
              <a:off x="4793112" y="4202185"/>
              <a:ext cx="345242" cy="0"/>
            </a:xfrm>
            <a:prstGeom prst="lin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lowchart: Connector 11">
              <a:extLst>
                <a:ext uri="{FF2B5EF4-FFF2-40B4-BE49-F238E27FC236}">
                  <a16:creationId xmlns:a16="http://schemas.microsoft.com/office/drawing/2014/main" id="{2566DE22-4191-D94B-A86C-652C6B035F80}"/>
                </a:ext>
              </a:extLst>
            </p:cNvPr>
            <p:cNvSpPr/>
            <p:nvPr/>
          </p:nvSpPr>
          <p:spPr>
            <a:xfrm>
              <a:off x="5084528" y="4167661"/>
              <a:ext cx="69048" cy="69048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FD6BBDA-F5CF-EC4E-A0CD-6DC956080A12}"/>
              </a:ext>
            </a:extLst>
          </p:cNvPr>
          <p:cNvCxnSpPr/>
          <p:nvPr/>
        </p:nvCxnSpPr>
        <p:spPr>
          <a:xfrm flipH="1">
            <a:off x="1431781" y="3278001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0" name="Flowchart: Connector 8">
            <a:extLst>
              <a:ext uri="{FF2B5EF4-FFF2-40B4-BE49-F238E27FC236}">
                <a16:creationId xmlns:a16="http://schemas.microsoft.com/office/drawing/2014/main" id="{B00FC028-8F03-C346-9446-03946C803C9C}"/>
              </a:ext>
            </a:extLst>
          </p:cNvPr>
          <p:cNvSpPr/>
          <p:nvPr/>
        </p:nvSpPr>
        <p:spPr>
          <a:xfrm>
            <a:off x="1379481" y="3233620"/>
            <a:ext cx="80290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E69246-CC57-B547-AE31-B670EC455690}"/>
              </a:ext>
            </a:extLst>
          </p:cNvPr>
          <p:cNvSpPr/>
          <p:nvPr/>
        </p:nvSpPr>
        <p:spPr>
          <a:xfrm>
            <a:off x="1060206" y="3151950"/>
            <a:ext cx="317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947FFF-3F49-3A42-81D7-4C9369148066}"/>
              </a:ext>
            </a:extLst>
          </p:cNvPr>
          <p:cNvCxnSpPr/>
          <p:nvPr/>
        </p:nvCxnSpPr>
        <p:spPr>
          <a:xfrm flipH="1">
            <a:off x="1419628" y="3574915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3" name="Flowchart: Connector 9">
            <a:extLst>
              <a:ext uri="{FF2B5EF4-FFF2-40B4-BE49-F238E27FC236}">
                <a16:creationId xmlns:a16="http://schemas.microsoft.com/office/drawing/2014/main" id="{DB08970F-6860-994E-BF47-D87FB822981E}"/>
              </a:ext>
            </a:extLst>
          </p:cNvPr>
          <p:cNvSpPr/>
          <p:nvPr/>
        </p:nvSpPr>
        <p:spPr>
          <a:xfrm>
            <a:off x="1388123" y="3534630"/>
            <a:ext cx="80291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48CF24-006D-3B4F-926C-E3F7392CE060}"/>
              </a:ext>
            </a:extLst>
          </p:cNvPr>
          <p:cNvSpPr/>
          <p:nvPr/>
        </p:nvSpPr>
        <p:spPr>
          <a:xfrm>
            <a:off x="1048315" y="3458376"/>
            <a:ext cx="3177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5D20AA-B1D8-6747-9EE2-2B81FF644F7F}"/>
              </a:ext>
            </a:extLst>
          </p:cNvPr>
          <p:cNvSpPr/>
          <p:nvPr/>
        </p:nvSpPr>
        <p:spPr>
          <a:xfrm>
            <a:off x="2803925" y="3450043"/>
            <a:ext cx="51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out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6" name="Flowchart: Connector 9">
            <a:extLst>
              <a:ext uri="{FF2B5EF4-FFF2-40B4-BE49-F238E27FC236}">
                <a16:creationId xmlns:a16="http://schemas.microsoft.com/office/drawing/2014/main" id="{33DA884E-5AE6-F34E-8399-A3ACDC2FBB8A}"/>
              </a:ext>
            </a:extLst>
          </p:cNvPr>
          <p:cNvSpPr/>
          <p:nvPr/>
        </p:nvSpPr>
        <p:spPr>
          <a:xfrm>
            <a:off x="1378594" y="3825573"/>
            <a:ext cx="80289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570718D-CB31-B045-9D38-A51231DEE167}"/>
              </a:ext>
            </a:extLst>
          </p:cNvPr>
          <p:cNvSpPr/>
          <p:nvPr/>
        </p:nvSpPr>
        <p:spPr>
          <a:xfrm>
            <a:off x="1078056" y="3764185"/>
            <a:ext cx="4267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in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2B8EDA-DBB9-D148-85D1-D088D1AB2E98}"/>
              </a:ext>
            </a:extLst>
          </p:cNvPr>
          <p:cNvCxnSpPr/>
          <p:nvPr/>
        </p:nvCxnSpPr>
        <p:spPr>
          <a:xfrm flipH="1">
            <a:off x="1431781" y="3873899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DD8837DE-28E4-7642-BDE2-A81215202337}"/>
              </a:ext>
            </a:extLst>
          </p:cNvPr>
          <p:cNvSpPr/>
          <p:nvPr/>
        </p:nvSpPr>
        <p:spPr>
          <a:xfrm>
            <a:off x="1613395" y="3116536"/>
            <a:ext cx="900887" cy="8585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MAJ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90A5B6D0-CCEE-304D-8A37-F89C7692C720}"/>
              </a:ext>
            </a:extLst>
          </p:cNvPr>
          <p:cNvSpPr/>
          <p:nvPr/>
        </p:nvSpPr>
        <p:spPr>
          <a:xfrm>
            <a:off x="1016857" y="2898130"/>
            <a:ext cx="2359253" cy="1353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F6879E07-F494-2C47-8582-8BABE0DC9234}"/>
              </a:ext>
            </a:extLst>
          </p:cNvPr>
          <p:cNvGrpSpPr/>
          <p:nvPr/>
        </p:nvGrpSpPr>
        <p:grpSpPr>
          <a:xfrm>
            <a:off x="2378844" y="3534630"/>
            <a:ext cx="419149" cy="76520"/>
            <a:chOff x="4793112" y="4167661"/>
            <a:chExt cx="360464" cy="69048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5F6D31E-FBF9-254E-8066-4EB79C809076}"/>
                </a:ext>
              </a:extLst>
            </p:cNvPr>
            <p:cNvCxnSpPr/>
            <p:nvPr/>
          </p:nvCxnSpPr>
          <p:spPr>
            <a:xfrm flipH="1">
              <a:off x="4793112" y="4202185"/>
              <a:ext cx="345242" cy="0"/>
            </a:xfrm>
            <a:prstGeom prst="lin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Flowchart: Connector 11">
              <a:extLst>
                <a:ext uri="{FF2B5EF4-FFF2-40B4-BE49-F238E27FC236}">
                  <a16:creationId xmlns:a16="http://schemas.microsoft.com/office/drawing/2014/main" id="{827A7D41-5B8B-8046-BA44-2A5622B60214}"/>
                </a:ext>
              </a:extLst>
            </p:cNvPr>
            <p:cNvSpPr/>
            <p:nvPr/>
          </p:nvSpPr>
          <p:spPr>
            <a:xfrm>
              <a:off x="5084528" y="4167661"/>
              <a:ext cx="69048" cy="69048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526D6AE-0FAE-AF4C-86D9-E6F70F84F583}"/>
              </a:ext>
            </a:extLst>
          </p:cNvPr>
          <p:cNvCxnSpPr/>
          <p:nvPr/>
        </p:nvCxnSpPr>
        <p:spPr>
          <a:xfrm flipH="1">
            <a:off x="1431781" y="3278001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61" name="Flowchart: Connector 8">
            <a:extLst>
              <a:ext uri="{FF2B5EF4-FFF2-40B4-BE49-F238E27FC236}">
                <a16:creationId xmlns:a16="http://schemas.microsoft.com/office/drawing/2014/main" id="{6931EFB0-6B5F-2B40-8B1C-CBD772ABC488}"/>
              </a:ext>
            </a:extLst>
          </p:cNvPr>
          <p:cNvSpPr/>
          <p:nvPr/>
        </p:nvSpPr>
        <p:spPr>
          <a:xfrm>
            <a:off x="1379481" y="3233620"/>
            <a:ext cx="80290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F0E3D3C-17FF-E249-A742-9D0ED7249E8A}"/>
              </a:ext>
            </a:extLst>
          </p:cNvPr>
          <p:cNvSpPr/>
          <p:nvPr/>
        </p:nvSpPr>
        <p:spPr>
          <a:xfrm>
            <a:off x="1060206" y="3151950"/>
            <a:ext cx="317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A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5BC924E-D3B1-1D4D-B40D-90CF4560F4C2}"/>
              </a:ext>
            </a:extLst>
          </p:cNvPr>
          <p:cNvCxnSpPr/>
          <p:nvPr/>
        </p:nvCxnSpPr>
        <p:spPr>
          <a:xfrm flipH="1">
            <a:off x="1419628" y="3574915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64" name="Flowchart: Connector 9">
            <a:extLst>
              <a:ext uri="{FF2B5EF4-FFF2-40B4-BE49-F238E27FC236}">
                <a16:creationId xmlns:a16="http://schemas.microsoft.com/office/drawing/2014/main" id="{D693B917-BCCF-9A4F-86C8-B0BC72D417F0}"/>
              </a:ext>
            </a:extLst>
          </p:cNvPr>
          <p:cNvSpPr/>
          <p:nvPr/>
        </p:nvSpPr>
        <p:spPr>
          <a:xfrm>
            <a:off x="1388123" y="3534630"/>
            <a:ext cx="80291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634ABAC-7461-2E4E-999C-634B0C225015}"/>
              </a:ext>
            </a:extLst>
          </p:cNvPr>
          <p:cNvSpPr/>
          <p:nvPr/>
        </p:nvSpPr>
        <p:spPr>
          <a:xfrm>
            <a:off x="1048315" y="3458376"/>
            <a:ext cx="3177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83ACDEB-0899-264E-8CB2-83E7A89BF4C6}"/>
              </a:ext>
            </a:extLst>
          </p:cNvPr>
          <p:cNvSpPr/>
          <p:nvPr/>
        </p:nvSpPr>
        <p:spPr>
          <a:xfrm>
            <a:off x="2803925" y="3450043"/>
            <a:ext cx="51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out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7" name="Flowchart: Connector 9">
            <a:extLst>
              <a:ext uri="{FF2B5EF4-FFF2-40B4-BE49-F238E27FC236}">
                <a16:creationId xmlns:a16="http://schemas.microsoft.com/office/drawing/2014/main" id="{6D65150E-B2E7-8C4B-A99C-0AF575A30181}"/>
              </a:ext>
            </a:extLst>
          </p:cNvPr>
          <p:cNvSpPr/>
          <p:nvPr/>
        </p:nvSpPr>
        <p:spPr>
          <a:xfrm>
            <a:off x="1378594" y="3825573"/>
            <a:ext cx="80289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2985115-748B-0F49-8441-D0FA97438D5F}"/>
              </a:ext>
            </a:extLst>
          </p:cNvPr>
          <p:cNvSpPr/>
          <p:nvPr/>
        </p:nvSpPr>
        <p:spPr>
          <a:xfrm>
            <a:off x="1078056" y="3764185"/>
            <a:ext cx="4267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in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7DD21F9-5AB3-214D-B66E-D5DB13B29905}"/>
              </a:ext>
            </a:extLst>
          </p:cNvPr>
          <p:cNvCxnSpPr/>
          <p:nvPr/>
        </p:nvCxnSpPr>
        <p:spPr>
          <a:xfrm flipH="1">
            <a:off x="1431781" y="3873899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934DFD4E-A0EB-9D40-8797-45DC950C8E0B}"/>
              </a:ext>
            </a:extLst>
          </p:cNvPr>
          <p:cNvSpPr/>
          <p:nvPr/>
        </p:nvSpPr>
        <p:spPr>
          <a:xfrm>
            <a:off x="1613395" y="3116536"/>
            <a:ext cx="900887" cy="8585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MAJ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C0BBDF7-2D1F-754F-80D1-5D6DBEF15267}"/>
              </a:ext>
            </a:extLst>
          </p:cNvPr>
          <p:cNvSpPr/>
          <p:nvPr/>
        </p:nvSpPr>
        <p:spPr>
          <a:xfrm>
            <a:off x="3337317" y="4045226"/>
            <a:ext cx="14219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1. Generate</a:t>
            </a:r>
          </a:p>
          <a:p>
            <a:pPr lvl="0" algn="ctr" defTabSz="914400">
              <a:defRPr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µProgram </a:t>
            </a:r>
            <a:endParaRPr lang="en-US" sz="2000" baseline="30000" dirty="0">
              <a:solidFill>
                <a:schemeClr val="bg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51DD8F9A-CF97-2846-A883-F9DB89FE3F73}"/>
              </a:ext>
            </a:extLst>
          </p:cNvPr>
          <p:cNvSpPr/>
          <p:nvPr/>
        </p:nvSpPr>
        <p:spPr>
          <a:xfrm>
            <a:off x="4727304" y="2181598"/>
            <a:ext cx="2563857" cy="32879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endParaRPr lang="en-US" sz="14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-342900" algn="ctr">
              <a:buAutoNum type="arabicPeriod"/>
            </a:pPr>
            <a:r>
              <a:rPr lang="en-US" sz="1400" b="1" dirty="0">
                <a:solidFill>
                  <a:schemeClr val="accent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Copy A, B, </a:t>
            </a:r>
            <a:r>
              <a:rPr lang="en-US" sz="1400" b="1" dirty="0" err="1">
                <a:solidFill>
                  <a:schemeClr val="accent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="1" baseline="-25000" dirty="0" err="1">
                <a:solidFill>
                  <a:schemeClr val="accent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</a:t>
            </a:r>
            <a:r>
              <a:rPr lang="en-US" sz="1400" b="1" dirty="0">
                <a:solidFill>
                  <a:schemeClr val="accent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400" b="1" dirty="0">
                <a:solidFill>
                  <a:schemeClr val="accent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to reserved rows </a:t>
            </a:r>
          </a:p>
          <a:p>
            <a:pPr algn="ctr"/>
            <a:r>
              <a:rPr lang="en-US" sz="1400" b="1" dirty="0">
                <a:solidFill>
                  <a:schemeClr val="accent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2. Execute MAJ and</a:t>
            </a:r>
          </a:p>
          <a:p>
            <a:pPr algn="ctr"/>
            <a:r>
              <a:rPr lang="en-US" sz="1400" b="1" dirty="0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copy </a:t>
            </a:r>
            <a:r>
              <a:rPr lang="en-US" sz="1400" b="1" dirty="0" err="1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="1" baseline="-25000" dirty="0" err="1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out</a:t>
            </a:r>
            <a:r>
              <a:rPr lang="en-US" sz="1400" b="1" dirty="0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to destination row</a:t>
            </a:r>
          </a:p>
          <a:p>
            <a:pPr algn="ctr"/>
            <a:r>
              <a:rPr lang="en-US" sz="1400" b="1" dirty="0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accent5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endParaRPr lang="en-US" sz="14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5" name="Slide Number Placeholder 2">
            <a:extLst>
              <a:ext uri="{FF2B5EF4-FFF2-40B4-BE49-F238E27FC236}">
                <a16:creationId xmlns:a16="http://schemas.microsoft.com/office/drawing/2014/main" id="{AB961C6D-FD5E-8942-8655-FC5A7E8E9435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42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0CD5443-3B07-ED40-AD6B-C684975D8548}"/>
              </a:ext>
            </a:extLst>
          </p:cNvPr>
          <p:cNvSpPr/>
          <p:nvPr/>
        </p:nvSpPr>
        <p:spPr>
          <a:xfrm>
            <a:off x="4910278" y="1731901"/>
            <a:ext cx="21979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Initial µProgram </a:t>
            </a:r>
            <a:endParaRPr lang="en-US" sz="2000" b="1" baseline="300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4" name="Left Brace 53">
            <a:extLst>
              <a:ext uri="{FF2B5EF4-FFF2-40B4-BE49-F238E27FC236}">
                <a16:creationId xmlns:a16="http://schemas.microsoft.com/office/drawing/2014/main" id="{7BCF1B5D-B871-E04F-8423-767A4F0048BA}"/>
              </a:ext>
            </a:extLst>
          </p:cNvPr>
          <p:cNvSpPr/>
          <p:nvPr/>
        </p:nvSpPr>
        <p:spPr>
          <a:xfrm rot="10800000">
            <a:off x="7340589" y="2327628"/>
            <a:ext cx="344735" cy="1648643"/>
          </a:xfrm>
          <a:prstGeom prst="leftBrace">
            <a:avLst>
              <a:gd name="adj1" fmla="val 51364"/>
              <a:gd name="adj2" fmla="val 48489"/>
            </a:avLst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96C52AF-39C9-4D41-A0A1-5F6C7234B7DA}"/>
              </a:ext>
            </a:extLst>
          </p:cNvPr>
          <p:cNvSpPr/>
          <p:nvPr/>
        </p:nvSpPr>
        <p:spPr>
          <a:xfrm>
            <a:off x="7635896" y="2988115"/>
            <a:ext cx="1243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400" b="1" baseline="30000" dirty="0">
                <a:solidFill>
                  <a:schemeClr val="accent2"/>
                </a:solidFill>
                <a:latin typeface="Cambria" panose="02040503050406030204" pitchFamily="18" charset="0"/>
              </a:rPr>
              <a:t>Coalesce</a:t>
            </a:r>
          </a:p>
          <a:p>
            <a:pPr lvl="0" algn="ctr" defTabSz="914400">
              <a:defRPr/>
            </a:pPr>
            <a:r>
              <a:rPr lang="en-US" sz="2400" b="1" baseline="30000" dirty="0">
                <a:solidFill>
                  <a:schemeClr val="accent2"/>
                </a:solidFill>
                <a:latin typeface="Cambria" panose="02040503050406030204" pitchFamily="18" charset="0"/>
              </a:rPr>
              <a:t> row copies</a:t>
            </a:r>
          </a:p>
        </p:txBody>
      </p:sp>
      <p:sp>
        <p:nvSpPr>
          <p:cNvPr id="71" name="Left Brace 70">
            <a:extLst>
              <a:ext uri="{FF2B5EF4-FFF2-40B4-BE49-F238E27FC236}">
                <a16:creationId xmlns:a16="http://schemas.microsoft.com/office/drawing/2014/main" id="{131115E7-1C03-DF40-8922-07B2AAB13CA2}"/>
              </a:ext>
            </a:extLst>
          </p:cNvPr>
          <p:cNvSpPr/>
          <p:nvPr/>
        </p:nvSpPr>
        <p:spPr>
          <a:xfrm rot="10800000">
            <a:off x="7340010" y="4161079"/>
            <a:ext cx="344735" cy="1184066"/>
          </a:xfrm>
          <a:prstGeom prst="leftBrace">
            <a:avLst>
              <a:gd name="adj1" fmla="val 51364"/>
              <a:gd name="adj2" fmla="val 48489"/>
            </a:avLst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5FCF1E6-DDFE-7545-97FA-09FE336D14B4}"/>
              </a:ext>
            </a:extLst>
          </p:cNvPr>
          <p:cNvSpPr/>
          <p:nvPr/>
        </p:nvSpPr>
        <p:spPr>
          <a:xfrm>
            <a:off x="7563575" y="4617310"/>
            <a:ext cx="1503232" cy="543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200" b="1" baseline="30000" dirty="0">
                <a:solidFill>
                  <a:schemeClr val="accent5"/>
                </a:solidFill>
                <a:latin typeface="Cambria" panose="02040503050406030204" pitchFamily="18" charset="0"/>
              </a:rPr>
              <a:t>Merge</a:t>
            </a:r>
          </a:p>
          <a:p>
            <a:pPr lvl="0" algn="ctr" defTabSz="914400">
              <a:defRPr/>
            </a:pPr>
            <a:r>
              <a:rPr lang="en-US" sz="2200" b="1" baseline="30000" dirty="0">
                <a:solidFill>
                  <a:schemeClr val="accent5"/>
                </a:solidFill>
                <a:latin typeface="Cambria" panose="02040503050406030204" pitchFamily="18" charset="0"/>
              </a:rPr>
              <a:t>MAJ + row copy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7729618-4654-9D43-A56B-558141C4B76B}"/>
              </a:ext>
            </a:extLst>
          </p:cNvPr>
          <p:cNvSpPr/>
          <p:nvPr/>
        </p:nvSpPr>
        <p:spPr>
          <a:xfrm>
            <a:off x="4651204" y="1703817"/>
            <a:ext cx="2709268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Optimized µProgram </a:t>
            </a:r>
            <a:endParaRPr lang="en-US" sz="2000" b="1" baseline="30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66CAE517-2CB4-4943-9BCF-62D449C7D3BE}"/>
              </a:ext>
            </a:extLst>
          </p:cNvPr>
          <p:cNvGrpSpPr/>
          <p:nvPr/>
        </p:nvGrpSpPr>
        <p:grpSpPr>
          <a:xfrm>
            <a:off x="4306893" y="5498314"/>
            <a:ext cx="1430200" cy="1028294"/>
            <a:chOff x="4721028" y="5528141"/>
            <a:chExt cx="1430200" cy="1028294"/>
          </a:xfrm>
        </p:grpSpPr>
        <p:sp>
          <p:nvSpPr>
            <p:cNvPr id="80" name="Right Arrow 79">
              <a:extLst>
                <a:ext uri="{FF2B5EF4-FFF2-40B4-BE49-F238E27FC236}">
                  <a16:creationId xmlns:a16="http://schemas.microsoft.com/office/drawing/2014/main" id="{D53C4FD5-EDF5-594C-8A2C-57DD246C0C1F}"/>
                </a:ext>
              </a:extLst>
            </p:cNvPr>
            <p:cNvSpPr/>
            <p:nvPr/>
          </p:nvSpPr>
          <p:spPr>
            <a:xfrm rot="16200000">
              <a:off x="5122037" y="5528897"/>
              <a:ext cx="628183" cy="626671"/>
            </a:xfrm>
            <a:prstGeom prst="rightArrow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mbria" panose="02040503050406030204" pitchFamily="18" charset="0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9895B857-07DF-074D-A419-B7ADC1F3DED1}"/>
                </a:ext>
              </a:extLst>
            </p:cNvPr>
            <p:cNvSpPr/>
            <p:nvPr/>
          </p:nvSpPr>
          <p:spPr>
            <a:xfrm>
              <a:off x="4721028" y="6156325"/>
              <a:ext cx="143020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defTabSz="914400">
                <a:defRPr/>
              </a:pPr>
              <a:r>
                <a:rPr lang="en-US" sz="2000" dirty="0">
                  <a:solidFill>
                    <a:srgbClr val="C00000"/>
                  </a:solidFill>
                  <a:latin typeface="Cambria" panose="02040503050406030204" pitchFamily="18" charset="0"/>
                </a:rPr>
                <a:t>2. Optimize</a:t>
              </a:r>
              <a:endParaRPr lang="en-US" sz="2000" baseline="30000" dirty="0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</p:grpSp>
      <p:sp>
        <p:nvSpPr>
          <p:cNvPr id="83" name="Right Arrow 82">
            <a:extLst>
              <a:ext uri="{FF2B5EF4-FFF2-40B4-BE49-F238E27FC236}">
                <a16:creationId xmlns:a16="http://schemas.microsoft.com/office/drawing/2014/main" id="{32F6F09A-A749-A04C-BB10-22825D5EF7D1}"/>
              </a:ext>
            </a:extLst>
          </p:cNvPr>
          <p:cNvSpPr/>
          <p:nvPr/>
        </p:nvSpPr>
        <p:spPr>
          <a:xfrm>
            <a:off x="3527676" y="3345806"/>
            <a:ext cx="1065470" cy="626671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09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39" grpId="0" animBg="1"/>
      <p:bldP spid="4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8F727-FB78-A94F-A680-F573CCE38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2: Generate N-bit Computation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7A40108-EA13-AD4C-837E-188931DE3B17}"/>
              </a:ext>
            </a:extLst>
          </p:cNvPr>
          <p:cNvSpPr/>
          <p:nvPr/>
        </p:nvSpPr>
        <p:spPr>
          <a:xfrm>
            <a:off x="1016857" y="2898130"/>
            <a:ext cx="2359253" cy="1353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E540BD-986C-9646-BC82-A6D242BC5644}"/>
              </a:ext>
            </a:extLst>
          </p:cNvPr>
          <p:cNvGrpSpPr/>
          <p:nvPr/>
        </p:nvGrpSpPr>
        <p:grpSpPr>
          <a:xfrm>
            <a:off x="2378844" y="3534630"/>
            <a:ext cx="419149" cy="76520"/>
            <a:chOff x="4793112" y="4167661"/>
            <a:chExt cx="360464" cy="69048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33B6CCF-D640-2A4A-93FB-89AC2ADD3D45}"/>
                </a:ext>
              </a:extLst>
            </p:cNvPr>
            <p:cNvCxnSpPr/>
            <p:nvPr/>
          </p:nvCxnSpPr>
          <p:spPr>
            <a:xfrm flipH="1">
              <a:off x="4793112" y="4202185"/>
              <a:ext cx="345242" cy="0"/>
            </a:xfrm>
            <a:prstGeom prst="lin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lowchart: Connector 11">
              <a:extLst>
                <a:ext uri="{FF2B5EF4-FFF2-40B4-BE49-F238E27FC236}">
                  <a16:creationId xmlns:a16="http://schemas.microsoft.com/office/drawing/2014/main" id="{2566DE22-4191-D94B-A86C-652C6B035F80}"/>
                </a:ext>
              </a:extLst>
            </p:cNvPr>
            <p:cNvSpPr/>
            <p:nvPr/>
          </p:nvSpPr>
          <p:spPr>
            <a:xfrm>
              <a:off x="5084528" y="4167661"/>
              <a:ext cx="69048" cy="69048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FD6BBDA-F5CF-EC4E-A0CD-6DC956080A12}"/>
              </a:ext>
            </a:extLst>
          </p:cNvPr>
          <p:cNvCxnSpPr/>
          <p:nvPr/>
        </p:nvCxnSpPr>
        <p:spPr>
          <a:xfrm flipH="1">
            <a:off x="1431781" y="3278001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0" name="Flowchart: Connector 8">
            <a:extLst>
              <a:ext uri="{FF2B5EF4-FFF2-40B4-BE49-F238E27FC236}">
                <a16:creationId xmlns:a16="http://schemas.microsoft.com/office/drawing/2014/main" id="{B00FC028-8F03-C346-9446-03946C803C9C}"/>
              </a:ext>
            </a:extLst>
          </p:cNvPr>
          <p:cNvSpPr/>
          <p:nvPr/>
        </p:nvSpPr>
        <p:spPr>
          <a:xfrm>
            <a:off x="1379481" y="3233620"/>
            <a:ext cx="80290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E69246-CC57-B547-AE31-B670EC455690}"/>
              </a:ext>
            </a:extLst>
          </p:cNvPr>
          <p:cNvSpPr/>
          <p:nvPr/>
        </p:nvSpPr>
        <p:spPr>
          <a:xfrm>
            <a:off x="1060206" y="3151950"/>
            <a:ext cx="317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947FFF-3F49-3A42-81D7-4C9369148066}"/>
              </a:ext>
            </a:extLst>
          </p:cNvPr>
          <p:cNvCxnSpPr/>
          <p:nvPr/>
        </p:nvCxnSpPr>
        <p:spPr>
          <a:xfrm flipH="1">
            <a:off x="1419628" y="3574915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3" name="Flowchart: Connector 9">
            <a:extLst>
              <a:ext uri="{FF2B5EF4-FFF2-40B4-BE49-F238E27FC236}">
                <a16:creationId xmlns:a16="http://schemas.microsoft.com/office/drawing/2014/main" id="{DB08970F-6860-994E-BF47-D87FB822981E}"/>
              </a:ext>
            </a:extLst>
          </p:cNvPr>
          <p:cNvSpPr/>
          <p:nvPr/>
        </p:nvSpPr>
        <p:spPr>
          <a:xfrm>
            <a:off x="1388123" y="3534630"/>
            <a:ext cx="80291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48CF24-006D-3B4F-926C-E3F7392CE060}"/>
              </a:ext>
            </a:extLst>
          </p:cNvPr>
          <p:cNvSpPr/>
          <p:nvPr/>
        </p:nvSpPr>
        <p:spPr>
          <a:xfrm>
            <a:off x="1048315" y="3458376"/>
            <a:ext cx="3177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5D20AA-B1D8-6747-9EE2-2B81FF644F7F}"/>
              </a:ext>
            </a:extLst>
          </p:cNvPr>
          <p:cNvSpPr/>
          <p:nvPr/>
        </p:nvSpPr>
        <p:spPr>
          <a:xfrm>
            <a:off x="2803925" y="3450043"/>
            <a:ext cx="51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out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6" name="Flowchart: Connector 9">
            <a:extLst>
              <a:ext uri="{FF2B5EF4-FFF2-40B4-BE49-F238E27FC236}">
                <a16:creationId xmlns:a16="http://schemas.microsoft.com/office/drawing/2014/main" id="{33DA884E-5AE6-F34E-8399-A3ACDC2FBB8A}"/>
              </a:ext>
            </a:extLst>
          </p:cNvPr>
          <p:cNvSpPr/>
          <p:nvPr/>
        </p:nvSpPr>
        <p:spPr>
          <a:xfrm>
            <a:off x="1378594" y="3825573"/>
            <a:ext cx="80289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570718D-CB31-B045-9D38-A51231DEE167}"/>
              </a:ext>
            </a:extLst>
          </p:cNvPr>
          <p:cNvSpPr/>
          <p:nvPr/>
        </p:nvSpPr>
        <p:spPr>
          <a:xfrm>
            <a:off x="1078056" y="3764185"/>
            <a:ext cx="4267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in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2B8EDA-DBB9-D148-85D1-D088D1AB2E98}"/>
              </a:ext>
            </a:extLst>
          </p:cNvPr>
          <p:cNvCxnSpPr/>
          <p:nvPr/>
        </p:nvCxnSpPr>
        <p:spPr>
          <a:xfrm flipH="1">
            <a:off x="1431781" y="3873899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DD8837DE-28E4-7642-BDE2-A81215202337}"/>
              </a:ext>
            </a:extLst>
          </p:cNvPr>
          <p:cNvSpPr/>
          <p:nvPr/>
        </p:nvSpPr>
        <p:spPr>
          <a:xfrm>
            <a:off x="1613395" y="3116536"/>
            <a:ext cx="900887" cy="8585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MAJ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90A5B6D0-CCEE-304D-8A37-F89C7692C720}"/>
              </a:ext>
            </a:extLst>
          </p:cNvPr>
          <p:cNvSpPr/>
          <p:nvPr/>
        </p:nvSpPr>
        <p:spPr>
          <a:xfrm>
            <a:off x="1016857" y="2898130"/>
            <a:ext cx="2359253" cy="1353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/>
          <a:lstStyle/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F6879E07-F494-2C47-8582-8BABE0DC9234}"/>
              </a:ext>
            </a:extLst>
          </p:cNvPr>
          <p:cNvGrpSpPr/>
          <p:nvPr/>
        </p:nvGrpSpPr>
        <p:grpSpPr>
          <a:xfrm>
            <a:off x="2378844" y="3534630"/>
            <a:ext cx="419149" cy="76520"/>
            <a:chOff x="4793112" y="4167661"/>
            <a:chExt cx="360464" cy="69048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5F6D31E-FBF9-254E-8066-4EB79C809076}"/>
                </a:ext>
              </a:extLst>
            </p:cNvPr>
            <p:cNvCxnSpPr/>
            <p:nvPr/>
          </p:nvCxnSpPr>
          <p:spPr>
            <a:xfrm flipH="1">
              <a:off x="4793112" y="4202185"/>
              <a:ext cx="345242" cy="0"/>
            </a:xfrm>
            <a:prstGeom prst="lin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Flowchart: Connector 11">
              <a:extLst>
                <a:ext uri="{FF2B5EF4-FFF2-40B4-BE49-F238E27FC236}">
                  <a16:creationId xmlns:a16="http://schemas.microsoft.com/office/drawing/2014/main" id="{827A7D41-5B8B-8046-BA44-2A5622B60214}"/>
                </a:ext>
              </a:extLst>
            </p:cNvPr>
            <p:cNvSpPr/>
            <p:nvPr/>
          </p:nvSpPr>
          <p:spPr>
            <a:xfrm>
              <a:off x="5084528" y="4167661"/>
              <a:ext cx="69048" cy="69048"/>
            </a:xfrm>
            <a:prstGeom prst="flowChartConnector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526D6AE-0FAE-AF4C-86D9-E6F70F84F583}"/>
              </a:ext>
            </a:extLst>
          </p:cNvPr>
          <p:cNvCxnSpPr/>
          <p:nvPr/>
        </p:nvCxnSpPr>
        <p:spPr>
          <a:xfrm flipH="1">
            <a:off x="1431781" y="3278001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61" name="Flowchart: Connector 8">
            <a:extLst>
              <a:ext uri="{FF2B5EF4-FFF2-40B4-BE49-F238E27FC236}">
                <a16:creationId xmlns:a16="http://schemas.microsoft.com/office/drawing/2014/main" id="{6931EFB0-6B5F-2B40-8B1C-CBD772ABC488}"/>
              </a:ext>
            </a:extLst>
          </p:cNvPr>
          <p:cNvSpPr/>
          <p:nvPr/>
        </p:nvSpPr>
        <p:spPr>
          <a:xfrm>
            <a:off x="1379481" y="3233620"/>
            <a:ext cx="80290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F0E3D3C-17FF-E249-A742-9D0ED7249E8A}"/>
              </a:ext>
            </a:extLst>
          </p:cNvPr>
          <p:cNvSpPr/>
          <p:nvPr/>
        </p:nvSpPr>
        <p:spPr>
          <a:xfrm>
            <a:off x="1060206" y="3151950"/>
            <a:ext cx="317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A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5BC924E-D3B1-1D4D-B40D-90CF4560F4C2}"/>
              </a:ext>
            </a:extLst>
          </p:cNvPr>
          <p:cNvCxnSpPr/>
          <p:nvPr/>
        </p:nvCxnSpPr>
        <p:spPr>
          <a:xfrm flipH="1">
            <a:off x="1419628" y="3574915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64" name="Flowchart: Connector 9">
            <a:extLst>
              <a:ext uri="{FF2B5EF4-FFF2-40B4-BE49-F238E27FC236}">
                <a16:creationId xmlns:a16="http://schemas.microsoft.com/office/drawing/2014/main" id="{D693B917-BCCF-9A4F-86C8-B0BC72D417F0}"/>
              </a:ext>
            </a:extLst>
          </p:cNvPr>
          <p:cNvSpPr/>
          <p:nvPr/>
        </p:nvSpPr>
        <p:spPr>
          <a:xfrm>
            <a:off x="1388123" y="3534630"/>
            <a:ext cx="80291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634ABAC-7461-2E4E-999C-634B0C225015}"/>
              </a:ext>
            </a:extLst>
          </p:cNvPr>
          <p:cNvSpPr/>
          <p:nvPr/>
        </p:nvSpPr>
        <p:spPr>
          <a:xfrm>
            <a:off x="1048315" y="3458376"/>
            <a:ext cx="3177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83ACDEB-0899-264E-8CB2-83E7A89BF4C6}"/>
              </a:ext>
            </a:extLst>
          </p:cNvPr>
          <p:cNvSpPr/>
          <p:nvPr/>
        </p:nvSpPr>
        <p:spPr>
          <a:xfrm>
            <a:off x="2803925" y="3450043"/>
            <a:ext cx="51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out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7" name="Flowchart: Connector 9">
            <a:extLst>
              <a:ext uri="{FF2B5EF4-FFF2-40B4-BE49-F238E27FC236}">
                <a16:creationId xmlns:a16="http://schemas.microsoft.com/office/drawing/2014/main" id="{6D65150E-B2E7-8C4B-A99C-0AF575A30181}"/>
              </a:ext>
            </a:extLst>
          </p:cNvPr>
          <p:cNvSpPr/>
          <p:nvPr/>
        </p:nvSpPr>
        <p:spPr>
          <a:xfrm>
            <a:off x="1378594" y="3825573"/>
            <a:ext cx="80289" cy="76520"/>
          </a:xfrm>
          <a:prstGeom prst="flowChartConnector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2985115-748B-0F49-8441-D0FA97438D5F}"/>
              </a:ext>
            </a:extLst>
          </p:cNvPr>
          <p:cNvSpPr/>
          <p:nvPr/>
        </p:nvSpPr>
        <p:spPr>
          <a:xfrm>
            <a:off x="1078056" y="3764185"/>
            <a:ext cx="4267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C</a:t>
            </a:r>
            <a:r>
              <a:rPr kumimoji="0" lang="en-US" sz="1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in</a:t>
            </a:r>
            <a:endParaRPr kumimoji="0" lang="en-US" sz="16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7DD21F9-5AB3-214D-B66E-D5DB13B29905}"/>
              </a:ext>
            </a:extLst>
          </p:cNvPr>
          <p:cNvCxnSpPr/>
          <p:nvPr/>
        </p:nvCxnSpPr>
        <p:spPr>
          <a:xfrm flipH="1">
            <a:off x="1431781" y="3873899"/>
            <a:ext cx="401450" cy="0"/>
          </a:xfrm>
          <a:prstGeom prst="lin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934DFD4E-A0EB-9D40-8797-45DC950C8E0B}"/>
              </a:ext>
            </a:extLst>
          </p:cNvPr>
          <p:cNvSpPr/>
          <p:nvPr/>
        </p:nvSpPr>
        <p:spPr>
          <a:xfrm>
            <a:off x="1613395" y="3116536"/>
            <a:ext cx="900887" cy="8585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MAJ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C0BBDF7-2D1F-754F-80D1-5D6DBEF15267}"/>
              </a:ext>
            </a:extLst>
          </p:cNvPr>
          <p:cNvSpPr/>
          <p:nvPr/>
        </p:nvSpPr>
        <p:spPr>
          <a:xfrm>
            <a:off x="3337318" y="4045226"/>
            <a:ext cx="14219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1. Generate</a:t>
            </a:r>
          </a:p>
          <a:p>
            <a:pPr lvl="0" algn="ctr" defTabSz="914400">
              <a:defRPr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µProgram </a:t>
            </a:r>
            <a:endParaRPr lang="en-US" sz="2000" baseline="30000" dirty="0">
              <a:solidFill>
                <a:schemeClr val="bg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6C574C2-9BC4-2843-B406-62194659E820}"/>
              </a:ext>
            </a:extLst>
          </p:cNvPr>
          <p:cNvSpPr/>
          <p:nvPr/>
        </p:nvSpPr>
        <p:spPr>
          <a:xfrm>
            <a:off x="6037033" y="6150114"/>
            <a:ext cx="20920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</a:rPr>
              <a:t>3. Generate N-bit </a:t>
            </a:r>
          </a:p>
          <a:p>
            <a:pPr lvl="0" algn="ctr" defTabSz="914400">
              <a:defRPr/>
            </a:pP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</a:rPr>
              <a:t>computation</a:t>
            </a:r>
            <a:endParaRPr lang="en-US" sz="2000" baseline="300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45" name="Slide Number Placeholder 2">
            <a:extLst>
              <a:ext uri="{FF2B5EF4-FFF2-40B4-BE49-F238E27FC236}">
                <a16:creationId xmlns:a16="http://schemas.microsoft.com/office/drawing/2014/main" id="{AB961C6D-FD5E-8942-8655-FC5A7E8E9435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43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E0ACCB3C-63AD-A942-804D-8C9100E60590}"/>
              </a:ext>
            </a:extLst>
          </p:cNvPr>
          <p:cNvSpPr/>
          <p:nvPr/>
        </p:nvSpPr>
        <p:spPr>
          <a:xfrm>
            <a:off x="4727304" y="2181598"/>
            <a:ext cx="2563857" cy="32879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Repeat N times:</a:t>
            </a:r>
          </a:p>
          <a:p>
            <a:pPr algn="ctr"/>
            <a:endParaRPr lang="en-US" sz="14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-342900" algn="ctr">
              <a:buAutoNum type="arabicPeriod"/>
            </a:pPr>
            <a:r>
              <a:rPr lang="en-US" sz="1400" b="1" dirty="0">
                <a:solidFill>
                  <a:schemeClr val="accent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Copy A, B, </a:t>
            </a:r>
            <a:r>
              <a:rPr lang="en-US" sz="1400" b="1" dirty="0" err="1">
                <a:solidFill>
                  <a:schemeClr val="accent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="1" baseline="-25000" dirty="0" err="1">
                <a:solidFill>
                  <a:schemeClr val="accent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</a:t>
            </a:r>
            <a:r>
              <a:rPr lang="en-US" sz="1400" b="1" dirty="0">
                <a:solidFill>
                  <a:schemeClr val="accent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400" b="1" dirty="0">
                <a:solidFill>
                  <a:schemeClr val="accent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to reserved rows </a:t>
            </a:r>
          </a:p>
          <a:p>
            <a:pPr algn="ctr"/>
            <a:r>
              <a:rPr lang="en-US" sz="1400" b="1" dirty="0">
                <a:solidFill>
                  <a:schemeClr val="accent2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2. Execute MAJ and</a:t>
            </a:r>
          </a:p>
          <a:p>
            <a:pPr algn="ctr"/>
            <a:r>
              <a:rPr lang="en-US" sz="1400" b="1" dirty="0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copy </a:t>
            </a:r>
            <a:r>
              <a:rPr lang="en-US" sz="1400" b="1" dirty="0" err="1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="1" baseline="-25000" dirty="0" err="1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out</a:t>
            </a:r>
            <a:r>
              <a:rPr lang="en-US" sz="1400" b="1" dirty="0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to destination row</a:t>
            </a:r>
          </a:p>
          <a:p>
            <a:pPr algn="ctr"/>
            <a:r>
              <a:rPr lang="en-US" sz="1400" b="1" dirty="0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accent5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accent5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endParaRPr lang="en-US" sz="14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DD00429-D61F-A14D-8643-B521CC5BF852}"/>
              </a:ext>
            </a:extLst>
          </p:cNvPr>
          <p:cNvGrpSpPr/>
          <p:nvPr/>
        </p:nvGrpSpPr>
        <p:grpSpPr>
          <a:xfrm>
            <a:off x="4727304" y="1680551"/>
            <a:ext cx="2563857" cy="3781950"/>
            <a:chOff x="6908105" y="1712304"/>
            <a:chExt cx="2563857" cy="3781950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39E49A87-2CCD-B243-B144-3DC437A9C6E3}"/>
                </a:ext>
              </a:extLst>
            </p:cNvPr>
            <p:cNvSpPr/>
            <p:nvPr/>
          </p:nvSpPr>
          <p:spPr>
            <a:xfrm>
              <a:off x="7130659" y="1712304"/>
              <a:ext cx="207608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defTabSz="914400">
                <a:defRPr/>
              </a:pPr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Cambria" panose="02040503050406030204" pitchFamily="18" charset="0"/>
                </a:rPr>
                <a:t>Final µProgram </a:t>
              </a:r>
              <a:endParaRPr lang="en-US" sz="2000" b="1" baseline="30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07A1189A-0F52-8245-983A-5DD8EE48D195}"/>
                </a:ext>
              </a:extLst>
            </p:cNvPr>
            <p:cNvSpPr/>
            <p:nvPr/>
          </p:nvSpPr>
          <p:spPr>
            <a:xfrm>
              <a:off x="6908105" y="2206306"/>
              <a:ext cx="2563857" cy="3287948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Repeat N times:</a:t>
              </a:r>
            </a:p>
            <a:p>
              <a:pPr algn="ctr"/>
              <a:endPara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  <a:p>
              <a:pPr marL="342900" indent="-342900" algn="ctr">
                <a:buAutoNum type="arabicPeriod"/>
              </a:pPr>
              <a:r>
                <a:rPr lang="en-US" sz="14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Copy A, B, </a:t>
              </a:r>
              <a:r>
                <a:rPr lang="en-US" sz="1400" b="1" dirty="0" err="1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C</a:t>
              </a:r>
              <a:r>
                <a:rPr lang="en-US" sz="1400" b="1" baseline="-25000" dirty="0" err="1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in</a:t>
              </a:r>
              <a:r>
                <a:rPr lang="en-US" sz="14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to reserved rows </a:t>
              </a:r>
            </a:p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(ACT/ACT/PRE)</a:t>
              </a:r>
              <a:br>
                <a:rPr lang="en-US" sz="14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</a:br>
              <a:br>
                <a:rPr lang="en-US" sz="14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</a:br>
              <a:br>
                <a:rPr lang="en-US" sz="14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</a:br>
              <a:endPara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  <a:p>
              <a:pPr algn="ctr"/>
              <a:endPara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2. Execute MAJ and</a:t>
              </a:r>
            </a:p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 copy </a:t>
              </a:r>
              <a:r>
                <a:rPr lang="en-US" sz="1400" b="1" dirty="0" err="1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C</a:t>
              </a:r>
              <a:r>
                <a:rPr lang="en-US" sz="1400" b="1" baseline="-25000" dirty="0" err="1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out</a:t>
              </a:r>
              <a:r>
                <a:rPr lang="en-US" sz="14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 to destination row</a:t>
              </a:r>
            </a:p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  <a:t>(ACT/ACT/PRE)</a:t>
              </a:r>
              <a:br>
                <a:rPr lang="en-US" sz="1400" b="1" dirty="0">
                  <a:solidFill>
                    <a:schemeClr val="tx1"/>
                  </a:solidFill>
                  <a:latin typeface="Cambria" panose="02040503050406030204" pitchFamily="18" charset="0"/>
                  <a:cs typeface="Arial" panose="020B0604020202020204" pitchFamily="34" charset="0"/>
                </a:rPr>
              </a:br>
              <a:endPara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  <a:p>
              <a:pPr algn="ctr"/>
              <a:endPara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71" name="Right Arrow 70">
            <a:extLst>
              <a:ext uri="{FF2B5EF4-FFF2-40B4-BE49-F238E27FC236}">
                <a16:creationId xmlns:a16="http://schemas.microsoft.com/office/drawing/2014/main" id="{028A3D4C-C60E-2B4B-AB84-A68864368982}"/>
              </a:ext>
            </a:extLst>
          </p:cNvPr>
          <p:cNvSpPr/>
          <p:nvPr/>
        </p:nvSpPr>
        <p:spPr>
          <a:xfrm>
            <a:off x="3527676" y="3345806"/>
            <a:ext cx="1065470" cy="626671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73" name="Content Placeholder 2">
            <a:extLst>
              <a:ext uri="{FF2B5EF4-FFF2-40B4-BE49-F238E27FC236}">
                <a16:creationId xmlns:a16="http://schemas.microsoft.com/office/drawing/2014/main" id="{DFE4EB49-FE9C-094B-9E3C-DE0590876C8B}"/>
              </a:ext>
            </a:extLst>
          </p:cNvPr>
          <p:cNvSpPr txBox="1">
            <a:spLocks/>
          </p:cNvSpPr>
          <p:nvPr/>
        </p:nvSpPr>
        <p:spPr>
          <a:xfrm>
            <a:off x="-65912" y="931948"/>
            <a:ext cx="9144000" cy="9469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mbria" panose="02040503050406030204" pitchFamily="18" charset="0"/>
              <a:buChar char="-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C00000"/>
                </a:solidFill>
              </a:rPr>
              <a:t>Final µProgram</a:t>
            </a:r>
            <a:r>
              <a:rPr lang="en-US" sz="2400" b="1" dirty="0"/>
              <a:t> is optimized and computes the desired operation for operands of N-bit size in a bit-serial fashion</a:t>
            </a:r>
          </a:p>
          <a:p>
            <a:endParaRPr lang="en-US" sz="2400" b="1" dirty="0"/>
          </a:p>
        </p:txBody>
      </p:sp>
      <p:sp>
        <p:nvSpPr>
          <p:cNvPr id="75" name="Right Arrow 74">
            <a:extLst>
              <a:ext uri="{FF2B5EF4-FFF2-40B4-BE49-F238E27FC236}">
                <a16:creationId xmlns:a16="http://schemas.microsoft.com/office/drawing/2014/main" id="{FE36B371-B7D5-E543-B483-35E9FB5F983E}"/>
              </a:ext>
            </a:extLst>
          </p:cNvPr>
          <p:cNvSpPr/>
          <p:nvPr/>
        </p:nvSpPr>
        <p:spPr>
          <a:xfrm rot="16200000">
            <a:off x="4707902" y="5499070"/>
            <a:ext cx="628183" cy="626671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9E3F399-6801-CA4A-9544-D3E36013C04D}"/>
              </a:ext>
            </a:extLst>
          </p:cNvPr>
          <p:cNvSpPr/>
          <p:nvPr/>
        </p:nvSpPr>
        <p:spPr>
          <a:xfrm>
            <a:off x="4306893" y="6126498"/>
            <a:ext cx="14302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</a:rPr>
              <a:t>2. Optimize</a:t>
            </a:r>
            <a:endParaRPr lang="en-US" sz="2000" baseline="300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77" name="Right Arrow 76">
            <a:extLst>
              <a:ext uri="{FF2B5EF4-FFF2-40B4-BE49-F238E27FC236}">
                <a16:creationId xmlns:a16="http://schemas.microsoft.com/office/drawing/2014/main" id="{90E81D52-A273-AA46-A1B1-6103E8374351}"/>
              </a:ext>
            </a:extLst>
          </p:cNvPr>
          <p:cNvSpPr/>
          <p:nvPr/>
        </p:nvSpPr>
        <p:spPr>
          <a:xfrm rot="16200000">
            <a:off x="6733045" y="5505139"/>
            <a:ext cx="628183" cy="626671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0CF77D0-C3A8-5345-B3CF-76F56AE650D9}"/>
              </a:ext>
            </a:extLst>
          </p:cNvPr>
          <p:cNvSpPr/>
          <p:nvPr/>
        </p:nvSpPr>
        <p:spPr>
          <a:xfrm>
            <a:off x="4651204" y="1703817"/>
            <a:ext cx="2709268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Optimized µProgram </a:t>
            </a:r>
            <a:endParaRPr lang="en-US" sz="2000" b="1" baseline="30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91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1C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C1C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8" grpId="1" build="allAtOnce" animBg="1"/>
      <p:bldP spid="73" grpId="0"/>
      <p:bldP spid="76" grpId="0"/>
      <p:bldP spid="77" grpId="0" animBg="1"/>
      <p:bldP spid="7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8F727-FB78-A94F-A680-F573CCE38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2: Generate µProgram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id="{8DFDFC11-A9F2-7847-A969-32967AE4499D}"/>
              </a:ext>
            </a:extLst>
          </p:cNvPr>
          <p:cNvSpPr/>
          <p:nvPr/>
        </p:nvSpPr>
        <p:spPr>
          <a:xfrm>
            <a:off x="3288848" y="2433036"/>
            <a:ext cx="1438456" cy="626671"/>
          </a:xfrm>
          <a:prstGeom prst="rightArrow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0" name="Right Arrow 49">
            <a:extLst>
              <a:ext uri="{FF2B5EF4-FFF2-40B4-BE49-F238E27FC236}">
                <a16:creationId xmlns:a16="http://schemas.microsoft.com/office/drawing/2014/main" id="{B1FE5723-DE6F-6E44-A2A5-EC4A6C51F0C9}"/>
              </a:ext>
            </a:extLst>
          </p:cNvPr>
          <p:cNvSpPr/>
          <p:nvPr/>
        </p:nvSpPr>
        <p:spPr>
          <a:xfrm>
            <a:off x="3268020" y="4415463"/>
            <a:ext cx="1459284" cy="626671"/>
          </a:xfrm>
          <a:prstGeom prst="rightArrow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2" name="Slide Number Placeholder 2">
            <a:extLst>
              <a:ext uri="{FF2B5EF4-FFF2-40B4-BE49-F238E27FC236}">
                <a16:creationId xmlns:a16="http://schemas.microsoft.com/office/drawing/2014/main" id="{DCD6F8A6-F15D-1046-A314-14F219734975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44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BA54165A-2D76-C542-9A7C-F6A407A6DB47}"/>
              </a:ext>
            </a:extLst>
          </p:cNvPr>
          <p:cNvSpPr/>
          <p:nvPr/>
        </p:nvSpPr>
        <p:spPr>
          <a:xfrm>
            <a:off x="4727304" y="2174553"/>
            <a:ext cx="2563857" cy="32879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Repeat N times:</a:t>
            </a:r>
          </a:p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-342900" algn="ctr">
              <a:buAutoNum type="arabicPeriod"/>
            </a:pPr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Copy A, B, </a:t>
            </a:r>
            <a:r>
              <a:rPr lang="en-US" sz="1400" b="1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="1" baseline="-250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in</a:t>
            </a:r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to reserved rows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2. Execute MAJ and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copy </a:t>
            </a:r>
            <a:r>
              <a:rPr lang="en-US" sz="1400" b="1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en-US" sz="1400" b="1" baseline="-25000" dirty="0" err="1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out</a:t>
            </a:r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to destination row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(ACT/ACT/PRE)</a:t>
            </a:r>
            <a:br>
              <a: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endParaRPr lang="en-US" sz="1400" b="1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2F7BB94-3D5E-D241-803F-9BF56496F1E3}"/>
              </a:ext>
            </a:extLst>
          </p:cNvPr>
          <p:cNvSpPr/>
          <p:nvPr/>
        </p:nvSpPr>
        <p:spPr>
          <a:xfrm>
            <a:off x="4993134" y="2336523"/>
            <a:ext cx="3964343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Stored </a:t>
            </a:r>
            <a:r>
              <a:rPr lang="en-US" sz="2400" b="1" dirty="0">
                <a:latin typeface="Cambria" panose="02040503050406030204" pitchFamily="18" charset="0"/>
              </a:rPr>
              <a:t>in a reserved DRAM region</a:t>
            </a:r>
          </a:p>
          <a:p>
            <a:pPr lvl="0" algn="ctr" defTabSz="914400">
              <a:defRPr/>
            </a:pP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for future use</a:t>
            </a:r>
            <a:endParaRPr lang="en-US" sz="2400" b="1" baseline="30000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3FD7183-FEF1-BB40-84BF-F18A15290E57}"/>
              </a:ext>
            </a:extLst>
          </p:cNvPr>
          <p:cNvSpPr/>
          <p:nvPr/>
        </p:nvSpPr>
        <p:spPr>
          <a:xfrm>
            <a:off x="4993134" y="4128633"/>
            <a:ext cx="3964343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12700" lvl="0" algn="ctr" defTabSz="914400">
              <a:defRPr/>
            </a:pPr>
            <a:r>
              <a:rPr lang="en-US" sz="2400" b="1" dirty="0">
                <a:latin typeface="Cambria" panose="02040503050406030204" pitchFamily="18" charset="0"/>
              </a:rPr>
              <a:t>A new SIMDRAM instruction (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called </a:t>
            </a:r>
            <a:r>
              <a:rPr lang="en-US" sz="2000" b="1" i="1" dirty="0" err="1">
                <a:solidFill>
                  <a:srgbClr val="C00000"/>
                </a:solidFill>
                <a:latin typeface="Cambria" panose="02040503050406030204" pitchFamily="18" charset="0"/>
              </a:rPr>
              <a:t>bbop_new</a:t>
            </a:r>
            <a:r>
              <a:rPr lang="en-US" sz="2400" b="1" dirty="0">
                <a:latin typeface="Cambria" panose="02040503050406030204" pitchFamily="18" charset="0"/>
              </a:rPr>
              <a:t>) </a:t>
            </a:r>
          </a:p>
          <a:p>
            <a:pPr lvl="0" algn="ctr" defTabSz="914400">
              <a:defRPr/>
            </a:pPr>
            <a:r>
              <a:rPr lang="en-US" sz="2400" b="1" dirty="0">
                <a:latin typeface="Cambria" panose="02040503050406030204" pitchFamily="18" charset="0"/>
              </a:rPr>
              <a:t>added to CPU ISA</a:t>
            </a:r>
            <a:endParaRPr lang="en-US" sz="2400" b="1" baseline="30000" dirty="0">
              <a:latin typeface="Cambria" panose="020405030504060302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B3CA76-4526-AD48-A5E2-BA4B9A4A212C}"/>
              </a:ext>
            </a:extLst>
          </p:cNvPr>
          <p:cNvSpPr/>
          <p:nvPr/>
        </p:nvSpPr>
        <p:spPr>
          <a:xfrm>
            <a:off x="4949858" y="1680551"/>
            <a:ext cx="20760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Final µProgram </a:t>
            </a:r>
            <a:endParaRPr lang="en-US" sz="2000" b="1" baseline="30000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3ACDA18-389C-6C46-BEEA-D3F9C741D583}"/>
              </a:ext>
            </a:extLst>
          </p:cNvPr>
          <p:cNvSpPr txBox="1">
            <a:spLocks/>
          </p:cNvSpPr>
          <p:nvPr/>
        </p:nvSpPr>
        <p:spPr>
          <a:xfrm>
            <a:off x="-65912" y="931948"/>
            <a:ext cx="9144000" cy="9469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mbria" panose="02040503050406030204" pitchFamily="18" charset="0"/>
              <a:buChar char="-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C00000"/>
                </a:solidFill>
              </a:rPr>
              <a:t>Final µProgram</a:t>
            </a:r>
            <a:r>
              <a:rPr lang="en-US" sz="2400" b="1" dirty="0"/>
              <a:t> is optimized and computes the desired operation for operands of N-bit size in a bit-serial fashion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59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96296E-6 L -0.45452 -0.003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26" y="-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-0.44444 -0.0064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22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0" grpId="0" animBg="1"/>
      <p:bldP spid="19" grpId="0" animBg="1"/>
      <p:bldP spid="49" grpId="0" animBg="1"/>
      <p:bldP spid="51" grpId="0" animBg="1"/>
      <p:bldP spid="1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15069BC-5B11-7743-B528-35178FAE71ED}"/>
              </a:ext>
            </a:extLst>
          </p:cNvPr>
          <p:cNvGrpSpPr/>
          <p:nvPr/>
        </p:nvGrpSpPr>
        <p:grpSpPr>
          <a:xfrm>
            <a:off x="7116062" y="3738583"/>
            <a:ext cx="2105825" cy="2379840"/>
            <a:chOff x="7116062" y="3738583"/>
            <a:chExt cx="2105825" cy="2379840"/>
          </a:xfrm>
        </p:grpSpPr>
        <p:sp>
          <p:nvSpPr>
            <p:cNvPr id="480" name="Rectangle 479">
              <a:extLst>
                <a:ext uri="{FF2B5EF4-FFF2-40B4-BE49-F238E27FC236}">
                  <a16:creationId xmlns:a16="http://schemas.microsoft.com/office/drawing/2014/main" id="{9AFA37DF-98AF-2A42-A277-2415E78A0DFE}"/>
                </a:ext>
              </a:extLst>
            </p:cNvPr>
            <p:cNvSpPr/>
            <p:nvPr/>
          </p:nvSpPr>
          <p:spPr>
            <a:xfrm>
              <a:off x="7279373" y="4036626"/>
              <a:ext cx="1779205" cy="20817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2" name="Rectangle 511">
              <a:extLst>
                <a:ext uri="{FF2B5EF4-FFF2-40B4-BE49-F238E27FC236}">
                  <a16:creationId xmlns:a16="http://schemas.microsoft.com/office/drawing/2014/main" id="{700FA02F-65ED-7C4E-A239-5A4A264BDB14}"/>
                </a:ext>
              </a:extLst>
            </p:cNvPr>
            <p:cNvSpPr/>
            <p:nvPr/>
          </p:nvSpPr>
          <p:spPr>
            <a:xfrm>
              <a:off x="7116062" y="3738583"/>
              <a:ext cx="210582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 Output</a:t>
              </a:r>
            </a:p>
          </p:txBody>
        </p:sp>
        <p:sp>
          <p:nvSpPr>
            <p:cNvPr id="527" name="Rectangle 526">
              <a:extLst>
                <a:ext uri="{FF2B5EF4-FFF2-40B4-BE49-F238E27FC236}">
                  <a16:creationId xmlns:a16="http://schemas.microsoft.com/office/drawing/2014/main" id="{9784C941-66A3-5040-BA46-DAC418472FA1}"/>
                </a:ext>
              </a:extLst>
            </p:cNvPr>
            <p:cNvSpPr/>
            <p:nvPr/>
          </p:nvSpPr>
          <p:spPr>
            <a:xfrm>
              <a:off x="7365094" y="4022208"/>
              <a:ext cx="1704313" cy="5841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 result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 memory</a:t>
              </a:r>
            </a:p>
          </p:txBody>
        </p:sp>
      </p:grpSp>
      <p:sp>
        <p:nvSpPr>
          <p:cNvPr id="157" name="Rounded Rectangle 156">
            <a:extLst>
              <a:ext uri="{FF2B5EF4-FFF2-40B4-BE49-F238E27FC236}">
                <a16:creationId xmlns:a16="http://schemas.microsoft.com/office/drawing/2014/main" id="{2989069A-F661-FE42-B264-D815DC8F0544}"/>
              </a:ext>
            </a:extLst>
          </p:cNvPr>
          <p:cNvSpPr/>
          <p:nvPr/>
        </p:nvSpPr>
        <p:spPr>
          <a:xfrm>
            <a:off x="3062364" y="3748671"/>
            <a:ext cx="3884742" cy="2496991"/>
          </a:xfrm>
          <a:prstGeom prst="roundRect">
            <a:avLst/>
          </a:prstGeom>
          <a:solidFill>
            <a:srgbClr val="F9F2EF"/>
          </a:solidFill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grpSp>
        <p:nvGrpSpPr>
          <p:cNvPr id="539" name="Group 538">
            <a:extLst>
              <a:ext uri="{FF2B5EF4-FFF2-40B4-BE49-F238E27FC236}">
                <a16:creationId xmlns:a16="http://schemas.microsoft.com/office/drawing/2014/main" id="{69A25650-7088-E942-BE76-58AD68057FC5}"/>
              </a:ext>
            </a:extLst>
          </p:cNvPr>
          <p:cNvGrpSpPr/>
          <p:nvPr/>
        </p:nvGrpSpPr>
        <p:grpSpPr>
          <a:xfrm>
            <a:off x="2784191" y="3749514"/>
            <a:ext cx="4109777" cy="2461604"/>
            <a:chOff x="2784191" y="4268508"/>
            <a:chExt cx="4109777" cy="2461604"/>
          </a:xfrm>
        </p:grpSpPr>
        <p:sp>
          <p:nvSpPr>
            <p:cNvPr id="485" name="Rectangle 484">
              <a:extLst>
                <a:ext uri="{FF2B5EF4-FFF2-40B4-BE49-F238E27FC236}">
                  <a16:creationId xmlns:a16="http://schemas.microsoft.com/office/drawing/2014/main" id="{B6F33155-1D4A-2D44-8995-E31DEBF89CA4}"/>
                </a:ext>
              </a:extLst>
            </p:cNvPr>
            <p:cNvSpPr/>
            <p:nvPr/>
          </p:nvSpPr>
          <p:spPr>
            <a:xfrm>
              <a:off x="3159645" y="4569003"/>
              <a:ext cx="3707606" cy="1836613"/>
            </a:xfrm>
            <a:prstGeom prst="rect">
              <a:avLst/>
            </a:prstGeom>
            <a:solidFill>
              <a:srgbClr val="D4DAD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/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Step 3: </a:t>
                  </a:r>
                  <a:r>
                    <a:rPr kumimoji="0" lang="en-US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Execution according to </a:t>
                  </a:r>
                  <a14:m>
                    <m:oMath xmlns:m="http://schemas.openxmlformats.org/officeDocument/2006/math">
                      <m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𝛍</m:t>
                      </m:r>
                    </m:oMath>
                  </a14:m>
                  <a:r>
                    <a:rPr kumimoji="0" lang="en-US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  <a:blipFill>
                  <a:blip r:embed="rId3"/>
                  <a:stretch>
                    <a:fillRect t="-22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09" name="Rectangle 508">
              <a:extLst>
                <a:ext uri="{FF2B5EF4-FFF2-40B4-BE49-F238E27FC236}">
                  <a16:creationId xmlns:a16="http://schemas.microsoft.com/office/drawing/2014/main" id="{11EEB551-2120-B245-8E0A-A96351D3B463}"/>
                </a:ext>
              </a:extLst>
            </p:cNvPr>
            <p:cNvSpPr/>
            <p:nvPr/>
          </p:nvSpPr>
          <p:spPr>
            <a:xfrm>
              <a:off x="4078736" y="6391878"/>
              <a:ext cx="1923540" cy="3382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1" i="1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Memory Controller</a:t>
              </a:r>
            </a:p>
          </p:txBody>
        </p:sp>
        <p:sp>
          <p:nvSpPr>
            <p:cNvPr id="530" name="Right Arrow 529">
              <a:extLst>
                <a:ext uri="{FF2B5EF4-FFF2-40B4-BE49-F238E27FC236}">
                  <a16:creationId xmlns:a16="http://schemas.microsoft.com/office/drawing/2014/main" id="{7C5845D4-4CA6-3E42-B6D7-0362C943D4DB}"/>
                </a:ext>
              </a:extLst>
            </p:cNvPr>
            <p:cNvSpPr/>
            <p:nvPr/>
          </p:nvSpPr>
          <p:spPr>
            <a:xfrm>
              <a:off x="2784191" y="5423150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pSp>
        <p:nvGrpSpPr>
          <p:cNvPr id="538" name="Group 537">
            <a:extLst>
              <a:ext uri="{FF2B5EF4-FFF2-40B4-BE49-F238E27FC236}">
                <a16:creationId xmlns:a16="http://schemas.microsoft.com/office/drawing/2014/main" id="{08AF0EC2-609C-F644-8103-F442ADEE8FB0}"/>
              </a:ext>
            </a:extLst>
          </p:cNvPr>
          <p:cNvGrpSpPr/>
          <p:nvPr/>
        </p:nvGrpSpPr>
        <p:grpSpPr>
          <a:xfrm>
            <a:off x="66283" y="3742548"/>
            <a:ext cx="2652598" cy="2143375"/>
            <a:chOff x="66283" y="4261542"/>
            <a:chExt cx="2652598" cy="2143375"/>
          </a:xfrm>
        </p:grpSpPr>
        <p:sp>
          <p:nvSpPr>
            <p:cNvPr id="482" name="Rectangle 481">
              <a:extLst>
                <a:ext uri="{FF2B5EF4-FFF2-40B4-BE49-F238E27FC236}">
                  <a16:creationId xmlns:a16="http://schemas.microsoft.com/office/drawing/2014/main" id="{7ECC5597-7531-DD4A-A762-4F493DD7DC72}"/>
                </a:ext>
              </a:extLst>
            </p:cNvPr>
            <p:cNvSpPr/>
            <p:nvPr/>
          </p:nvSpPr>
          <p:spPr>
            <a:xfrm>
              <a:off x="66283" y="4555620"/>
              <a:ext cx="2652598" cy="18492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3" name="Rounded Rectangle 482">
              <a:extLst>
                <a:ext uri="{FF2B5EF4-FFF2-40B4-BE49-F238E27FC236}">
                  <a16:creationId xmlns:a16="http://schemas.microsoft.com/office/drawing/2014/main" id="{98B3D348-B9C5-7E40-8AF0-F8D66D07DD9B}"/>
                </a:ext>
              </a:extLst>
            </p:cNvPr>
            <p:cNvSpPr/>
            <p:nvPr/>
          </p:nvSpPr>
          <p:spPr>
            <a:xfrm>
              <a:off x="174824" y="4882613"/>
              <a:ext cx="2446884" cy="142218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4" name="Rectangle 483">
              <a:extLst>
                <a:ext uri="{FF2B5EF4-FFF2-40B4-BE49-F238E27FC236}">
                  <a16:creationId xmlns:a16="http://schemas.microsoft.com/office/drawing/2014/main" id="{26B285CE-11E6-1743-8406-B4E5D173D7B4}"/>
                </a:ext>
              </a:extLst>
            </p:cNvPr>
            <p:cNvSpPr/>
            <p:nvPr/>
          </p:nvSpPr>
          <p:spPr>
            <a:xfrm>
              <a:off x="777522" y="4261542"/>
              <a:ext cx="106952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487" name="Rectangle 486">
              <a:extLst>
                <a:ext uri="{FF2B5EF4-FFF2-40B4-BE49-F238E27FC236}">
                  <a16:creationId xmlns:a16="http://schemas.microsoft.com/office/drawing/2014/main" id="{1BCC0FA6-6593-B848-B7BB-4CB32A174C35}"/>
                </a:ext>
              </a:extLst>
            </p:cNvPr>
            <p:cNvSpPr/>
            <p:nvPr/>
          </p:nvSpPr>
          <p:spPr>
            <a:xfrm>
              <a:off x="291206" y="5444803"/>
              <a:ext cx="2036555" cy="327477"/>
            </a:xfrm>
            <a:prstGeom prst="rect">
              <a:avLst/>
            </a:prstGeom>
            <a:solidFill>
              <a:srgbClr val="FFBFC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6DEB2F96-2CE8-2048-A0CE-39C107EEA67F}"/>
                </a:ext>
              </a:extLst>
            </p:cNvPr>
            <p:cNvSpPr/>
            <p:nvPr/>
          </p:nvSpPr>
          <p:spPr>
            <a:xfrm>
              <a:off x="117482" y="4563039"/>
              <a:ext cx="24780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SIMDRAM-enabled application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EB68DD-EA82-D94D-9067-B51AF57C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</a:rPr>
              <a:t>SIMDRAM Framework: Step 3 </a:t>
            </a:r>
          </a:p>
        </p:txBody>
      </p:sp>
      <p:graphicFrame>
        <p:nvGraphicFramePr>
          <p:cNvPr id="311" name="Table 310">
            <a:extLst>
              <a:ext uri="{FF2B5EF4-FFF2-40B4-BE49-F238E27FC236}">
                <a16:creationId xmlns:a16="http://schemas.microsoft.com/office/drawing/2014/main" id="{50A10DFB-237C-1B45-AB7A-463F2C2CCC5B}"/>
              </a:ext>
            </a:extLst>
          </p:cNvPr>
          <p:cNvGraphicFramePr>
            <a:graphicFrameLocks noGrp="1"/>
          </p:cNvGraphicFramePr>
          <p:nvPr/>
        </p:nvGraphicFramePr>
        <p:xfrm>
          <a:off x="4600883" y="1699346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sp>
        <p:nvSpPr>
          <p:cNvPr id="312" name="Rectangle 311">
            <a:extLst>
              <a:ext uri="{FF2B5EF4-FFF2-40B4-BE49-F238E27FC236}">
                <a16:creationId xmlns:a16="http://schemas.microsoft.com/office/drawing/2014/main" id="{D7280049-9ED3-3947-9F28-E8F495F29C7B}"/>
              </a:ext>
            </a:extLst>
          </p:cNvPr>
          <p:cNvSpPr/>
          <p:nvPr/>
        </p:nvSpPr>
        <p:spPr>
          <a:xfrm>
            <a:off x="6271191" y="1235618"/>
            <a:ext cx="2800096" cy="224445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16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989EFE27-25B1-1F44-B095-4CC257B80B80}"/>
              </a:ext>
            </a:extLst>
          </p:cNvPr>
          <p:cNvCxnSpPr>
            <a:cxnSpLocks/>
          </p:cNvCxnSpPr>
          <p:nvPr/>
        </p:nvCxnSpPr>
        <p:spPr>
          <a:xfrm>
            <a:off x="6114414" y="1827291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Rectangle 345">
            <a:extLst>
              <a:ext uri="{FF2B5EF4-FFF2-40B4-BE49-F238E27FC236}">
                <a16:creationId xmlns:a16="http://schemas.microsoft.com/office/drawing/2014/main" id="{1DC1A0F9-70D7-B448-BC54-7750CE6339AE}"/>
              </a:ext>
            </a:extLst>
          </p:cNvPr>
          <p:cNvSpPr/>
          <p:nvPr/>
        </p:nvSpPr>
        <p:spPr>
          <a:xfrm>
            <a:off x="6854162" y="912400"/>
            <a:ext cx="21058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SIMDRAM Output</a:t>
            </a:r>
          </a:p>
        </p:txBody>
      </p: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8A315B32-246B-344C-B00D-2D50360431A0}"/>
              </a:ext>
            </a:extLst>
          </p:cNvPr>
          <p:cNvGrpSpPr/>
          <p:nvPr/>
        </p:nvGrpSpPr>
        <p:grpSpPr>
          <a:xfrm>
            <a:off x="96203" y="908217"/>
            <a:ext cx="2108505" cy="2106083"/>
            <a:chOff x="185117" y="1916050"/>
            <a:chExt cx="2355144" cy="2549656"/>
          </a:xfrm>
        </p:grpSpPr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926A9443-4A7F-B340-B495-8DEC465CEB8F}"/>
                </a:ext>
              </a:extLst>
            </p:cNvPr>
            <p:cNvSpPr/>
            <p:nvPr/>
          </p:nvSpPr>
          <p:spPr>
            <a:xfrm>
              <a:off x="682041" y="1916050"/>
              <a:ext cx="119936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5DC29713-5DE8-524E-A574-56227018A709}"/>
                </a:ext>
              </a:extLst>
            </p:cNvPr>
            <p:cNvSpPr/>
            <p:nvPr/>
          </p:nvSpPr>
          <p:spPr>
            <a:xfrm>
              <a:off x="185117" y="2303641"/>
              <a:ext cx="2355144" cy="21383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409" name="Group 408">
              <a:extLst>
                <a:ext uri="{FF2B5EF4-FFF2-40B4-BE49-F238E27FC236}">
                  <a16:creationId xmlns:a16="http://schemas.microsoft.com/office/drawing/2014/main" id="{4BBB42AF-207D-8C44-9BEB-FC30D95D6D4B}"/>
                </a:ext>
              </a:extLst>
            </p:cNvPr>
            <p:cNvGrpSpPr/>
            <p:nvPr/>
          </p:nvGrpSpPr>
          <p:grpSpPr>
            <a:xfrm>
              <a:off x="290791" y="2622675"/>
              <a:ext cx="2112038" cy="1843031"/>
              <a:chOff x="290791" y="2622675"/>
              <a:chExt cx="2112038" cy="1843031"/>
            </a:xfrm>
          </p:grpSpPr>
          <p:sp>
            <p:nvSpPr>
              <p:cNvPr id="350" name="Rounded Rectangle 349">
                <a:extLst>
                  <a:ext uri="{FF2B5EF4-FFF2-40B4-BE49-F238E27FC236}">
                    <a16:creationId xmlns:a16="http://schemas.microsoft.com/office/drawing/2014/main" id="{6D3A1CD3-1656-4A4D-A9A0-DBA1702BECAE}"/>
                  </a:ext>
                </a:extLst>
              </p:cNvPr>
              <p:cNvSpPr/>
              <p:nvPr/>
            </p:nvSpPr>
            <p:spPr>
              <a:xfrm>
                <a:off x="290791" y="2622675"/>
                <a:ext cx="2112038" cy="1468592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351" name="Group 350">
                <a:extLst>
                  <a:ext uri="{FF2B5EF4-FFF2-40B4-BE49-F238E27FC236}">
                    <a16:creationId xmlns:a16="http://schemas.microsoft.com/office/drawing/2014/main" id="{5CC6CC20-848A-8E46-936F-05C4F53EC60E}"/>
                  </a:ext>
                </a:extLst>
              </p:cNvPr>
              <p:cNvGrpSpPr/>
              <p:nvPr/>
            </p:nvGrpSpPr>
            <p:grpSpPr>
              <a:xfrm>
                <a:off x="377937" y="2784891"/>
                <a:ext cx="1970675" cy="1263750"/>
                <a:chOff x="867018" y="2489687"/>
                <a:chExt cx="2314002" cy="1360547"/>
              </a:xfrm>
            </p:grpSpPr>
            <p:grpSp>
              <p:nvGrpSpPr>
                <p:cNvPr id="353" name="Group 352">
                  <a:extLst>
                    <a:ext uri="{FF2B5EF4-FFF2-40B4-BE49-F238E27FC236}">
                      <a16:creationId xmlns:a16="http://schemas.microsoft.com/office/drawing/2014/main" id="{D3E7F195-04A5-4B4D-B2B8-43EF22AD9995}"/>
                    </a:ext>
                  </a:extLst>
                </p:cNvPr>
                <p:cNvGrpSpPr/>
                <p:nvPr/>
              </p:nvGrpSpPr>
              <p:grpSpPr>
                <a:xfrm>
                  <a:off x="1143322" y="2489687"/>
                  <a:ext cx="1235746" cy="391038"/>
                  <a:chOff x="2411760" y="3068960"/>
                  <a:chExt cx="6065150" cy="1584176"/>
                </a:xfrm>
                <a:solidFill>
                  <a:schemeClr val="tx1"/>
                </a:solidFill>
              </p:grpSpPr>
              <p:sp>
                <p:nvSpPr>
                  <p:cNvPr id="373" name="Flowchart: Delay 3">
                    <a:extLst>
                      <a:ext uri="{FF2B5EF4-FFF2-40B4-BE49-F238E27FC236}">
                        <a16:creationId xmlns:a16="http://schemas.microsoft.com/office/drawing/2014/main" id="{26B61A90-35A5-B849-8852-2CD7EC13F006}"/>
                      </a:ext>
                    </a:extLst>
                  </p:cNvPr>
                  <p:cNvSpPr/>
                  <p:nvPr/>
                </p:nvSpPr>
                <p:spPr>
                  <a:xfrm>
                    <a:off x="3707904" y="3068960"/>
                    <a:ext cx="1728192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4" name="Straight Connector 373">
                    <a:extLst>
                      <a:ext uri="{FF2B5EF4-FFF2-40B4-BE49-F238E27FC236}">
                        <a16:creationId xmlns:a16="http://schemas.microsoft.com/office/drawing/2014/main" id="{9628BD32-F67E-7841-9609-8E2EAF01F2C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5" name="Straight Connector 374">
                    <a:extLst>
                      <a:ext uri="{FF2B5EF4-FFF2-40B4-BE49-F238E27FC236}">
                        <a16:creationId xmlns:a16="http://schemas.microsoft.com/office/drawing/2014/main" id="{BE6B1FC3-6068-1C4B-BCD7-1ADA7298461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4437112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6" name="Straight Connector 375">
                    <a:extLst>
                      <a:ext uri="{FF2B5EF4-FFF2-40B4-BE49-F238E27FC236}">
                        <a16:creationId xmlns:a16="http://schemas.microsoft.com/office/drawing/2014/main" id="{96839A2E-1158-9F4C-AE2B-5D4AF75500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436099" y="3838796"/>
                    <a:ext cx="3040811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sp>
                <p:nvSpPr>
                  <p:cNvPr id="377" name="Flowchart: Connector 8">
                    <a:extLst>
                      <a:ext uri="{FF2B5EF4-FFF2-40B4-BE49-F238E27FC236}">
                        <a16:creationId xmlns:a16="http://schemas.microsoft.com/office/drawing/2014/main" id="{60460D75-4240-344D-B9E2-7077639318F1}"/>
                      </a:ext>
                    </a:extLst>
                  </p:cNvPr>
                  <p:cNvSpPr/>
                  <p:nvPr/>
                </p:nvSpPr>
                <p:spPr>
                  <a:xfrm>
                    <a:off x="2411760" y="3176972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8" name="Flowchart: Connector 9">
                    <a:extLst>
                      <a:ext uri="{FF2B5EF4-FFF2-40B4-BE49-F238E27FC236}">
                        <a16:creationId xmlns:a16="http://schemas.microsoft.com/office/drawing/2014/main" id="{6C096043-331C-E44A-8DFE-DBD98FCF6BAF}"/>
                      </a:ext>
                    </a:extLst>
                  </p:cNvPr>
                  <p:cNvSpPr/>
                  <p:nvPr/>
                </p:nvSpPr>
                <p:spPr>
                  <a:xfrm>
                    <a:off x="2435000" y="4329100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54" name="Group 353">
                  <a:extLst>
                    <a:ext uri="{FF2B5EF4-FFF2-40B4-BE49-F238E27FC236}">
                      <a16:creationId xmlns:a16="http://schemas.microsoft.com/office/drawing/2014/main" id="{A4AA7C71-A6FF-2A47-B81E-D0A8BBD9DB39}"/>
                    </a:ext>
                  </a:extLst>
                </p:cNvPr>
                <p:cNvGrpSpPr/>
                <p:nvPr/>
              </p:nvGrpSpPr>
              <p:grpSpPr>
                <a:xfrm>
                  <a:off x="1170063" y="3244568"/>
                  <a:ext cx="1457426" cy="391038"/>
                  <a:chOff x="-636961" y="3068958"/>
                  <a:chExt cx="7153177" cy="1584176"/>
                </a:xfrm>
                <a:solidFill>
                  <a:schemeClr val="tx1"/>
                </a:solidFill>
              </p:grpSpPr>
              <p:sp>
                <p:nvSpPr>
                  <p:cNvPr id="370" name="Flowchart: Delay 3">
                    <a:extLst>
                      <a:ext uri="{FF2B5EF4-FFF2-40B4-BE49-F238E27FC236}">
                        <a16:creationId xmlns:a16="http://schemas.microsoft.com/office/drawing/2014/main" id="{30504E93-59F7-684B-A507-813F29BF6977}"/>
                      </a:ext>
                    </a:extLst>
                  </p:cNvPr>
                  <p:cNvSpPr/>
                  <p:nvPr/>
                </p:nvSpPr>
                <p:spPr>
                  <a:xfrm>
                    <a:off x="3707903" y="3068958"/>
                    <a:ext cx="1728193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1" name="Straight Connector 370">
                    <a:extLst>
                      <a:ext uri="{FF2B5EF4-FFF2-40B4-BE49-F238E27FC236}">
                        <a16:creationId xmlns:a16="http://schemas.microsoft.com/office/drawing/2014/main" id="{4FF3FDE9-AABF-EC44-B7B5-E4AFB0F3C88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-636961" y="4437111"/>
                    <a:ext cx="4344865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2" name="Straight Connector 371">
                    <a:extLst>
                      <a:ext uri="{FF2B5EF4-FFF2-40B4-BE49-F238E27FC236}">
                        <a16:creationId xmlns:a16="http://schemas.microsoft.com/office/drawing/2014/main" id="{48D9C89C-98F2-464D-A5AF-B7A2A5D7A12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355" name="Group 354">
                  <a:extLst>
                    <a:ext uri="{FF2B5EF4-FFF2-40B4-BE49-F238E27FC236}">
                      <a16:creationId xmlns:a16="http://schemas.microsoft.com/office/drawing/2014/main" id="{7454E905-B01C-064A-AF64-5A8F34B38732}"/>
                    </a:ext>
                  </a:extLst>
                </p:cNvPr>
                <p:cNvGrpSpPr/>
                <p:nvPr/>
              </p:nvGrpSpPr>
              <p:grpSpPr>
                <a:xfrm>
                  <a:off x="1253356" y="3106816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6" name="Straight Connector 365">
                    <a:extLst>
                      <a:ext uri="{FF2B5EF4-FFF2-40B4-BE49-F238E27FC236}">
                        <a16:creationId xmlns:a16="http://schemas.microsoft.com/office/drawing/2014/main" id="{F5F217FA-089B-AC49-9004-4DFD2A03B6D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7" name="Straight Connector 366">
                    <a:extLst>
                      <a:ext uri="{FF2B5EF4-FFF2-40B4-BE49-F238E27FC236}">
                        <a16:creationId xmlns:a16="http://schemas.microsoft.com/office/drawing/2014/main" id="{AA4E303F-3306-7545-93AB-B999238ABC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059829" y="4437113"/>
                    <a:ext cx="648074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8" name="Straight Connector 367">
                    <a:extLst>
                      <a:ext uri="{FF2B5EF4-FFF2-40B4-BE49-F238E27FC236}">
                        <a16:creationId xmlns:a16="http://schemas.microsoft.com/office/drawing/2014/main" id="{E9205109-4956-B64B-84C3-F775CF6E84F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9" name="Flowchart: Stored Data 4">
                    <a:extLst>
                      <a:ext uri="{FF2B5EF4-FFF2-40B4-BE49-F238E27FC236}">
                        <a16:creationId xmlns:a16="http://schemas.microsoft.com/office/drawing/2014/main" id="{CC6CED34-8F4A-5A42-A308-A36DA034132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56" name="Straight Connector 355">
                  <a:extLst>
                    <a:ext uri="{FF2B5EF4-FFF2-40B4-BE49-F238E27FC236}">
                      <a16:creationId xmlns:a16="http://schemas.microsoft.com/office/drawing/2014/main" id="{F3100D61-190D-3A45-8CDA-FF7262E0AC57}"/>
                    </a:ext>
                  </a:extLst>
                </p:cNvPr>
                <p:cNvCxnSpPr/>
                <p:nvPr/>
              </p:nvCxnSpPr>
              <p:spPr>
                <a:xfrm>
                  <a:off x="1266365" y="2536344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Straight Connector 356">
                  <a:extLst>
                    <a:ext uri="{FF2B5EF4-FFF2-40B4-BE49-F238E27FC236}">
                      <a16:creationId xmlns:a16="http://schemas.microsoft.com/office/drawing/2014/main" id="{E0D6ABBF-36FD-F74C-ADAC-B1ADDDDEBC6B}"/>
                    </a:ext>
                  </a:extLst>
                </p:cNvPr>
                <p:cNvCxnSpPr/>
                <p:nvPr/>
              </p:nvCxnSpPr>
              <p:spPr>
                <a:xfrm>
                  <a:off x="1341383" y="2818929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8" name="Flowchart: Connector 9">
                  <a:extLst>
                    <a:ext uri="{FF2B5EF4-FFF2-40B4-BE49-F238E27FC236}">
                      <a16:creationId xmlns:a16="http://schemas.microsoft.com/office/drawing/2014/main" id="{EFD37F48-0A01-FC4C-9164-E0C476E8E86C}"/>
                    </a:ext>
                  </a:extLst>
                </p:cNvPr>
                <p:cNvSpPr/>
                <p:nvPr/>
              </p:nvSpPr>
              <p:spPr>
                <a:xfrm>
                  <a:off x="1148056" y="3555622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9" name="Rectangle 358">
                  <a:extLst>
                    <a:ext uri="{FF2B5EF4-FFF2-40B4-BE49-F238E27FC236}">
                      <a16:creationId xmlns:a16="http://schemas.microsoft.com/office/drawing/2014/main" id="{2D59317E-919D-D54C-8BEA-6FC827BDD41A}"/>
                    </a:ext>
                  </a:extLst>
                </p:cNvPr>
                <p:cNvSpPr/>
                <p:nvPr/>
              </p:nvSpPr>
              <p:spPr>
                <a:xfrm>
                  <a:off x="867018" y="3462467"/>
                  <a:ext cx="242288" cy="387767"/>
                </a:xfrm>
                <a:prstGeom prst="rect">
                  <a:avLst/>
                </a:prstGeom>
                <a:ln w="127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0" name="Group 359">
                  <a:extLst>
                    <a:ext uri="{FF2B5EF4-FFF2-40B4-BE49-F238E27FC236}">
                      <a16:creationId xmlns:a16="http://schemas.microsoft.com/office/drawing/2014/main" id="{2344E00C-07C5-2848-8171-BE21DAFBD530}"/>
                    </a:ext>
                  </a:extLst>
                </p:cNvPr>
                <p:cNvGrpSpPr/>
                <p:nvPr/>
              </p:nvGrpSpPr>
              <p:grpSpPr>
                <a:xfrm>
                  <a:off x="2364779" y="3102978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3" name="Straight Connector 362">
                    <a:extLst>
                      <a:ext uri="{FF2B5EF4-FFF2-40B4-BE49-F238E27FC236}">
                        <a16:creationId xmlns:a16="http://schemas.microsoft.com/office/drawing/2014/main" id="{65C91438-F58E-724F-8870-724BC34DB66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4" name="Straight Connector 363">
                    <a:extLst>
                      <a:ext uri="{FF2B5EF4-FFF2-40B4-BE49-F238E27FC236}">
                        <a16:creationId xmlns:a16="http://schemas.microsoft.com/office/drawing/2014/main" id="{C8F7712D-BC82-E847-96B0-2DBD452D286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5" name="Flowchart: Stored Data 4">
                    <a:extLst>
                      <a:ext uri="{FF2B5EF4-FFF2-40B4-BE49-F238E27FC236}">
                        <a16:creationId xmlns:a16="http://schemas.microsoft.com/office/drawing/2014/main" id="{EE06E169-9E9E-B741-939C-F0AFDB6AE52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61" name="Straight Connector 360">
                  <a:extLst>
                    <a:ext uri="{FF2B5EF4-FFF2-40B4-BE49-F238E27FC236}">
                      <a16:creationId xmlns:a16="http://schemas.microsoft.com/office/drawing/2014/main" id="{A55E3C17-B8F6-2E47-BEB5-1EB898F935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371923" y="2683463"/>
                  <a:ext cx="0" cy="47553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2" name="Flowchart: Connector 11">
                  <a:extLst>
                    <a:ext uri="{FF2B5EF4-FFF2-40B4-BE49-F238E27FC236}">
                      <a16:creationId xmlns:a16="http://schemas.microsoft.com/office/drawing/2014/main" id="{1F485AEE-B408-DC4D-8F1C-F6AB053C3062}"/>
                    </a:ext>
                  </a:extLst>
                </p:cNvPr>
                <p:cNvSpPr/>
                <p:nvPr/>
              </p:nvSpPr>
              <p:spPr>
                <a:xfrm>
                  <a:off x="3137006" y="3261899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52" name="Rectangle 351">
                <a:extLst>
                  <a:ext uri="{FF2B5EF4-FFF2-40B4-BE49-F238E27FC236}">
                    <a16:creationId xmlns:a16="http://schemas.microsoft.com/office/drawing/2014/main" id="{07DC30E6-1B5F-0F4F-8959-97CE64645BA2}"/>
                  </a:ext>
                </a:extLst>
              </p:cNvPr>
              <p:cNvSpPr/>
              <p:nvPr/>
            </p:nvSpPr>
            <p:spPr>
              <a:xfrm>
                <a:off x="361555" y="4093106"/>
                <a:ext cx="1905463" cy="372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AND/OR/NOT logic</a:t>
                </a:r>
              </a:p>
            </p:txBody>
          </p:sp>
        </p:grpSp>
        <p:sp>
          <p:nvSpPr>
            <p:cNvPr id="400" name="Rectangle 399">
              <a:extLst>
                <a:ext uri="{FF2B5EF4-FFF2-40B4-BE49-F238E27FC236}">
                  <a16:creationId xmlns:a16="http://schemas.microsoft.com/office/drawing/2014/main" id="{E336A133-A62A-9446-B18C-C1137BE6BB28}"/>
                </a:ext>
              </a:extLst>
            </p:cNvPr>
            <p:cNvSpPr/>
            <p:nvPr/>
          </p:nvSpPr>
          <p:spPr>
            <a:xfrm>
              <a:off x="407761" y="2294229"/>
              <a:ext cx="180209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Desired operation</a:t>
              </a:r>
            </a:p>
          </p:txBody>
        </p:sp>
      </p:grpSp>
      <p:sp>
        <p:nvSpPr>
          <p:cNvPr id="402" name="Rectangle 401">
            <a:extLst>
              <a:ext uri="{FF2B5EF4-FFF2-40B4-BE49-F238E27FC236}">
                <a16:creationId xmlns:a16="http://schemas.microsoft.com/office/drawing/2014/main" id="{A4C2B0B1-F109-BF40-86A2-AF13430F2E5D}"/>
              </a:ext>
            </a:extLst>
          </p:cNvPr>
          <p:cNvSpPr/>
          <p:nvPr/>
        </p:nvSpPr>
        <p:spPr>
          <a:xfrm>
            <a:off x="6886746" y="2166938"/>
            <a:ext cx="1423788" cy="338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9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Main memory</a:t>
            </a:r>
          </a:p>
        </p:txBody>
      </p:sp>
      <p:grpSp>
        <p:nvGrpSpPr>
          <p:cNvPr id="537" name="Group 536">
            <a:extLst>
              <a:ext uri="{FF2B5EF4-FFF2-40B4-BE49-F238E27FC236}">
                <a16:creationId xmlns:a16="http://schemas.microsoft.com/office/drawing/2014/main" id="{683F3061-9834-6644-B7F1-5ED1C37BD9E5}"/>
              </a:ext>
            </a:extLst>
          </p:cNvPr>
          <p:cNvGrpSpPr/>
          <p:nvPr/>
        </p:nvGrpSpPr>
        <p:grpSpPr>
          <a:xfrm>
            <a:off x="6324048" y="2565491"/>
            <a:ext cx="2666557" cy="944792"/>
            <a:chOff x="6324048" y="3191579"/>
            <a:chExt cx="2666557" cy="944792"/>
          </a:xfrm>
        </p:grpSpPr>
        <p:grpSp>
          <p:nvGrpSpPr>
            <p:cNvPr id="410" name="Group 409">
              <a:extLst>
                <a:ext uri="{FF2B5EF4-FFF2-40B4-BE49-F238E27FC236}">
                  <a16:creationId xmlns:a16="http://schemas.microsoft.com/office/drawing/2014/main" id="{94490D99-D821-E243-93B4-A3FF1AF53E3B}"/>
                </a:ext>
              </a:extLst>
            </p:cNvPr>
            <p:cNvGrpSpPr/>
            <p:nvPr/>
          </p:nvGrpSpPr>
          <p:grpSpPr>
            <a:xfrm>
              <a:off x="7658494" y="3191579"/>
              <a:ext cx="1332111" cy="757166"/>
              <a:chOff x="8712770" y="3601416"/>
              <a:chExt cx="1332111" cy="757166"/>
            </a:xfrm>
          </p:grpSpPr>
          <p:grpSp>
            <p:nvGrpSpPr>
              <p:cNvPr id="327" name="Group 326">
                <a:extLst>
                  <a:ext uri="{FF2B5EF4-FFF2-40B4-BE49-F238E27FC236}">
                    <a16:creationId xmlns:a16="http://schemas.microsoft.com/office/drawing/2014/main" id="{FE0C7429-FA54-754D-8C1D-5BF9B31B050D}"/>
                  </a:ext>
                </a:extLst>
              </p:cNvPr>
              <p:cNvGrpSpPr/>
              <p:nvPr/>
            </p:nvGrpSpPr>
            <p:grpSpPr>
              <a:xfrm>
                <a:off x="9235986" y="3601416"/>
                <a:ext cx="808895" cy="757166"/>
                <a:chOff x="4180572" y="1209835"/>
                <a:chExt cx="420003" cy="393144"/>
              </a:xfrm>
            </p:grpSpPr>
            <p:cxnSp>
              <p:nvCxnSpPr>
                <p:cNvPr id="332" name="Straight Connector 331">
                  <a:extLst>
                    <a:ext uri="{FF2B5EF4-FFF2-40B4-BE49-F238E27FC236}">
                      <a16:creationId xmlns:a16="http://schemas.microsoft.com/office/drawing/2014/main" id="{34F1355F-1BFB-C047-BC57-D543E8F103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17898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>
                  <a:extLst>
                    <a:ext uri="{FF2B5EF4-FFF2-40B4-BE49-F238E27FC236}">
                      <a16:creationId xmlns:a16="http://schemas.microsoft.com/office/drawing/2014/main" id="{C1CFE73E-19C4-B643-A9BD-39BE8B85C4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57152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>
                  <a:extLst>
                    <a:ext uri="{FF2B5EF4-FFF2-40B4-BE49-F238E27FC236}">
                      <a16:creationId xmlns:a16="http://schemas.microsoft.com/office/drawing/2014/main" id="{F0BB670D-9CEE-BA48-A6A0-071258D823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96406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>
                  <a:extLst>
                    <a:ext uri="{FF2B5EF4-FFF2-40B4-BE49-F238E27FC236}">
                      <a16:creationId xmlns:a16="http://schemas.microsoft.com/office/drawing/2014/main" id="{F2CD54D5-0F3E-B346-AB6D-588F2D60AD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35660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Straight Connector 335">
                  <a:extLst>
                    <a:ext uri="{FF2B5EF4-FFF2-40B4-BE49-F238E27FC236}">
                      <a16:creationId xmlns:a16="http://schemas.microsoft.com/office/drawing/2014/main" id="{EF7C06F5-062E-9240-B458-4F9F35B238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74913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>
                  <a:extLst>
                    <a:ext uri="{FF2B5EF4-FFF2-40B4-BE49-F238E27FC236}">
                      <a16:creationId xmlns:a16="http://schemas.microsoft.com/office/drawing/2014/main" id="{101AEF7E-71CD-744C-A3E6-029BFA850E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078644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>
                  <a:extLst>
                    <a:ext uri="{FF2B5EF4-FFF2-40B4-BE49-F238E27FC236}">
                      <a16:creationId xmlns:a16="http://schemas.microsoft.com/office/drawing/2014/main" id="{392E9778-4BD5-0B40-9454-8D6E5B7A6E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314167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>
                  <a:extLst>
                    <a:ext uri="{FF2B5EF4-FFF2-40B4-BE49-F238E27FC236}">
                      <a16:creationId xmlns:a16="http://schemas.microsoft.com/office/drawing/2014/main" id="{EBC9AE41-85FD-E840-AB4B-9B311BA89C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06703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339">
                  <a:extLst>
                    <a:ext uri="{FF2B5EF4-FFF2-40B4-BE49-F238E27FC236}">
                      <a16:creationId xmlns:a16="http://schemas.microsoft.com/office/drawing/2014/main" id="{E16BDAD3-622F-ED48-8001-40C3260A57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4863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Connector 340">
                  <a:extLst>
                    <a:ext uri="{FF2B5EF4-FFF2-40B4-BE49-F238E27FC236}">
                      <a16:creationId xmlns:a16="http://schemas.microsoft.com/office/drawing/2014/main" id="{BFC1505F-B406-394F-BCF5-F52F283D10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90575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>
                  <a:extLst>
                    <a:ext uri="{FF2B5EF4-FFF2-40B4-BE49-F238E27FC236}">
                      <a16:creationId xmlns:a16="http://schemas.microsoft.com/office/drawing/2014/main" id="{4AC61C37-3EC1-D244-B3CB-BE318676DB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32510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Connector 342">
                  <a:extLst>
                    <a:ext uri="{FF2B5EF4-FFF2-40B4-BE49-F238E27FC236}">
                      <a16:creationId xmlns:a16="http://schemas.microsoft.com/office/drawing/2014/main" id="{0B04ED13-D8A4-B846-80FC-8F089810E8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74446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Straight Connector 343">
                  <a:extLst>
                    <a:ext uri="{FF2B5EF4-FFF2-40B4-BE49-F238E27FC236}">
                      <a16:creationId xmlns:a16="http://schemas.microsoft.com/office/drawing/2014/main" id="{DA1CA297-36D5-7746-A2EE-CB518FCB47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6476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Connector 344">
                  <a:extLst>
                    <a:ext uri="{FF2B5EF4-FFF2-40B4-BE49-F238E27FC236}">
                      <a16:creationId xmlns:a16="http://schemas.microsoft.com/office/drawing/2014/main" id="{712090C9-6421-DE43-BD72-8E242FCC30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16382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8" name="Straight Arrow Connector 327">
                <a:extLst>
                  <a:ext uri="{FF2B5EF4-FFF2-40B4-BE49-F238E27FC236}">
                    <a16:creationId xmlns:a16="http://schemas.microsoft.com/office/drawing/2014/main" id="{2CF305BB-4A2B-6D4E-A77F-915E56B2720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12770" y="3786178"/>
                <a:ext cx="497162" cy="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ysDot"/>
                <a:headEnd type="none" w="med" len="med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9" name="Alternate Process 328">
                <a:extLst>
                  <a:ext uri="{FF2B5EF4-FFF2-40B4-BE49-F238E27FC236}">
                    <a16:creationId xmlns:a16="http://schemas.microsoft.com/office/drawing/2014/main" id="{979AE97D-8066-A045-A4B3-8C6A639EC3A6}"/>
                  </a:ext>
                </a:extLst>
              </p:cNvPr>
              <p:cNvSpPr/>
              <p:nvPr/>
            </p:nvSpPr>
            <p:spPr>
              <a:xfrm>
                <a:off x="9328542" y="3681756"/>
                <a:ext cx="616373" cy="616373"/>
              </a:xfrm>
              <a:prstGeom prst="flowChartAlternateProcess">
                <a:avLst/>
              </a:prstGeom>
              <a:solidFill>
                <a:srgbClr val="BFBF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0" name="Alternate Process 329">
                <a:extLst>
                  <a:ext uri="{FF2B5EF4-FFF2-40B4-BE49-F238E27FC236}">
                    <a16:creationId xmlns:a16="http://schemas.microsoft.com/office/drawing/2014/main" id="{3091CE4C-BB11-544F-A61C-EAE97BB2D7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413187" y="3772082"/>
                <a:ext cx="440267" cy="440267"/>
              </a:xfrm>
              <a:prstGeom prst="flowChartAlternateProcess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1" name="Rectangle 330">
                <a:extLst>
                  <a:ext uri="{FF2B5EF4-FFF2-40B4-BE49-F238E27FC236}">
                    <a16:creationId xmlns:a16="http://schemas.microsoft.com/office/drawing/2014/main" id="{880C3E18-32D4-F948-BCBB-7B676F25A018}"/>
                  </a:ext>
                </a:extLst>
              </p:cNvPr>
              <p:cNvSpPr/>
              <p:nvPr/>
            </p:nvSpPr>
            <p:spPr>
              <a:xfrm>
                <a:off x="9383793" y="3824517"/>
                <a:ext cx="479811" cy="329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41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ISA</a:t>
                </a:r>
                <a:endParaRPr kumimoji="0" lang="en-US" sz="1541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403" name="Alternate Process 402">
              <a:extLst>
                <a:ext uri="{FF2B5EF4-FFF2-40B4-BE49-F238E27FC236}">
                  <a16:creationId xmlns:a16="http://schemas.microsoft.com/office/drawing/2014/main" id="{5FC3BDFA-A94E-B34F-BDB2-72466C92F8DF}"/>
                </a:ext>
              </a:extLst>
            </p:cNvPr>
            <p:cNvSpPr/>
            <p:nvPr/>
          </p:nvSpPr>
          <p:spPr>
            <a:xfrm>
              <a:off x="6396862" y="3213312"/>
              <a:ext cx="1226000" cy="347543"/>
            </a:xfrm>
            <a:prstGeom prst="flowChartAlternateProcess">
              <a:avLst/>
            </a:prstGeom>
            <a:solidFill>
              <a:srgbClr val="FFBFBF">
                <a:alpha val="20000"/>
              </a:srgbClr>
            </a:solidFill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52832" bIns="52832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48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bbop_new</a:t>
              </a:r>
              <a:endParaRPr kumimoji="0" lang="en-US" sz="1348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p:sp>
          <p:nvSpPr>
            <p:cNvPr id="404" name="Rectangle 403">
              <a:extLst>
                <a:ext uri="{FF2B5EF4-FFF2-40B4-BE49-F238E27FC236}">
                  <a16:creationId xmlns:a16="http://schemas.microsoft.com/office/drawing/2014/main" id="{E378B32C-66DC-EE4B-9A94-EBF4BB4C270D}"/>
                </a:ext>
              </a:extLst>
            </p:cNvPr>
            <p:cNvSpPr/>
            <p:nvPr/>
          </p:nvSpPr>
          <p:spPr>
            <a:xfrm>
              <a:off x="6324048" y="3551596"/>
              <a:ext cx="167706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New SIMDRAM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</a:t>
              </a:r>
            </a:p>
          </p:txBody>
        </p:sp>
      </p:grpSp>
      <p:sp>
        <p:nvSpPr>
          <p:cNvPr id="417" name="Right Arrow 416">
            <a:extLst>
              <a:ext uri="{FF2B5EF4-FFF2-40B4-BE49-F238E27FC236}">
                <a16:creationId xmlns:a16="http://schemas.microsoft.com/office/drawing/2014/main" id="{15CAE4DC-0951-124F-ACDB-2F0D941D15E4}"/>
              </a:ext>
            </a:extLst>
          </p:cNvPr>
          <p:cNvSpPr/>
          <p:nvPr/>
        </p:nvSpPr>
        <p:spPr>
          <a:xfrm>
            <a:off x="4225141" y="1957109"/>
            <a:ext cx="280794" cy="258213"/>
          </a:xfrm>
          <a:prstGeom prst="rightArrow">
            <a:avLst/>
          </a:prstGeom>
          <a:ln w="1270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66BB5B68-297B-8C48-BE99-8A29882E520B}"/>
              </a:ext>
            </a:extLst>
          </p:cNvPr>
          <p:cNvSpPr/>
          <p:nvPr/>
        </p:nvSpPr>
        <p:spPr>
          <a:xfrm>
            <a:off x="4220177" y="978920"/>
            <a:ext cx="2208216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Step 2: Generate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dirty="0">
                <a:latin typeface="Cambria" panose="02040503050406030204" pitchFamily="18" charset="0"/>
                <a:cs typeface="Arial" panose="020B0604020202020204" pitchFamily="34" charset="0"/>
              </a:rPr>
              <a:t>sequence of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dirty="0">
                <a:latin typeface="Cambria" panose="02040503050406030204" pitchFamily="18" charset="0"/>
                <a:cs typeface="Arial" panose="020B0604020202020204" pitchFamily="34" charset="0"/>
              </a:rPr>
              <a:t>DRAM commands</a:t>
            </a:r>
            <a:endParaRPr kumimoji="0" lang="en-US" sz="18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22" name="Straight Arrow Connector 421">
            <a:extLst>
              <a:ext uri="{FF2B5EF4-FFF2-40B4-BE49-F238E27FC236}">
                <a16:creationId xmlns:a16="http://schemas.microsoft.com/office/drawing/2014/main" id="{847CFCE8-060D-8545-A201-97FA8F015EC6}"/>
              </a:ext>
            </a:extLst>
          </p:cNvPr>
          <p:cNvCxnSpPr>
            <a:cxnSpLocks/>
          </p:cNvCxnSpPr>
          <p:nvPr/>
        </p:nvCxnSpPr>
        <p:spPr>
          <a:xfrm>
            <a:off x="6114413" y="2625799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6" name="Table 485">
            <a:extLst>
              <a:ext uri="{FF2B5EF4-FFF2-40B4-BE49-F238E27FC236}">
                <a16:creationId xmlns:a16="http://schemas.microsoft.com/office/drawing/2014/main" id="{78791F7B-E9B4-9249-8D57-C9EF7EE49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316959"/>
              </p:ext>
            </p:extLst>
          </p:nvPr>
        </p:nvGraphicFramePr>
        <p:xfrm>
          <a:off x="209136" y="4358395"/>
          <a:ext cx="2444077" cy="1356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4077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341188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foo () {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04063">
                <a:tc>
                  <a:txBody>
                    <a:bodyPr/>
                    <a:lstStyle/>
                    <a:p>
                      <a:endParaRPr lang="en-US" sz="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110005"/>
                  </a:ext>
                </a:extLst>
              </a:tr>
              <a:tr h="341188">
                <a:tc>
                  <a:txBody>
                    <a:bodyPr/>
                    <a:lstStyle/>
                    <a:p>
                      <a:r>
                        <a:rPr lang="en-US" sz="1500" b="0" i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500" b="0" i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bbop_new</a:t>
                      </a:r>
                      <a:endParaRPr lang="en-US" sz="15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655706"/>
                  </a:ext>
                </a:extLst>
              </a:tr>
              <a:tr h="4254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 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7320"/>
                  </a:ext>
                </a:extLst>
              </a:tr>
            </a:tbl>
          </a:graphicData>
        </a:graphic>
      </p:graphicFrame>
      <p:cxnSp>
        <p:nvCxnSpPr>
          <p:cNvPr id="490" name="Straight Arrow Connector 489">
            <a:extLst>
              <a:ext uri="{FF2B5EF4-FFF2-40B4-BE49-F238E27FC236}">
                <a16:creationId xmlns:a16="http://schemas.microsoft.com/office/drawing/2014/main" id="{3B85649E-AF19-C741-9832-0401BA82F27F}"/>
              </a:ext>
            </a:extLst>
          </p:cNvPr>
          <p:cNvCxnSpPr>
            <a:cxnSpLocks/>
          </p:cNvCxnSpPr>
          <p:nvPr/>
        </p:nvCxnSpPr>
        <p:spPr>
          <a:xfrm>
            <a:off x="4773682" y="4972819"/>
            <a:ext cx="239766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4" name="Group 513">
            <a:extLst>
              <a:ext uri="{FF2B5EF4-FFF2-40B4-BE49-F238E27FC236}">
                <a16:creationId xmlns:a16="http://schemas.microsoft.com/office/drawing/2014/main" id="{A08F4D0E-7D3F-7A48-86B1-0434036B7964}"/>
              </a:ext>
            </a:extLst>
          </p:cNvPr>
          <p:cNvGrpSpPr/>
          <p:nvPr/>
        </p:nvGrpSpPr>
        <p:grpSpPr>
          <a:xfrm>
            <a:off x="3268356" y="4230462"/>
            <a:ext cx="1427824" cy="1662994"/>
            <a:chOff x="2217624" y="4009629"/>
            <a:chExt cx="741370" cy="863478"/>
          </a:xfrm>
        </p:grpSpPr>
        <p:sp>
          <p:nvSpPr>
            <p:cNvPr id="515" name="Rounded Rectangle 514">
              <a:extLst>
                <a:ext uri="{FF2B5EF4-FFF2-40B4-BE49-F238E27FC236}">
                  <a16:creationId xmlns:a16="http://schemas.microsoft.com/office/drawing/2014/main" id="{08AF774E-E94E-4947-BF44-FD03B960F8C4}"/>
                </a:ext>
              </a:extLst>
            </p:cNvPr>
            <p:cNvSpPr/>
            <p:nvPr/>
          </p:nvSpPr>
          <p:spPr>
            <a:xfrm>
              <a:off x="2217624" y="4009629"/>
              <a:ext cx="741370" cy="72341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6" name="Rectangle 515">
              <a:extLst>
                <a:ext uri="{FF2B5EF4-FFF2-40B4-BE49-F238E27FC236}">
                  <a16:creationId xmlns:a16="http://schemas.microsoft.com/office/drawing/2014/main" id="{DD609931-2E46-0A4C-B315-50004B55606A}"/>
                </a:ext>
              </a:extLst>
            </p:cNvPr>
            <p:cNvSpPr/>
            <p:nvPr/>
          </p:nvSpPr>
          <p:spPr>
            <a:xfrm>
              <a:off x="2263266" y="4697485"/>
              <a:ext cx="636798" cy="1756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Control Unit</a:t>
              </a:r>
            </a:p>
          </p:txBody>
        </p:sp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38957CF0-65A1-AA45-80C1-0E8CD7734AB4}"/>
                </a:ext>
              </a:extLst>
            </p:cNvPr>
            <p:cNvGrpSpPr/>
            <p:nvPr/>
          </p:nvGrpSpPr>
          <p:grpSpPr>
            <a:xfrm>
              <a:off x="2389421" y="4106286"/>
              <a:ext cx="472920" cy="530098"/>
              <a:chOff x="1825441" y="5257201"/>
              <a:chExt cx="348402" cy="390525"/>
            </a:xfrm>
          </p:grpSpPr>
          <p:sp>
            <p:nvSpPr>
              <p:cNvPr id="518" name="Oval 517">
                <a:extLst>
                  <a:ext uri="{FF2B5EF4-FFF2-40B4-BE49-F238E27FC236}">
                    <a16:creationId xmlns:a16="http://schemas.microsoft.com/office/drawing/2014/main" id="{82D077C6-3D0F-3541-A76C-EB4E48A284DB}"/>
                  </a:ext>
                </a:extLst>
              </p:cNvPr>
              <p:cNvSpPr/>
              <p:nvPr/>
            </p:nvSpPr>
            <p:spPr>
              <a:xfrm>
                <a:off x="1825441" y="525720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19" name="Oval 518">
                <a:extLst>
                  <a:ext uri="{FF2B5EF4-FFF2-40B4-BE49-F238E27FC236}">
                    <a16:creationId xmlns:a16="http://schemas.microsoft.com/office/drawing/2014/main" id="{AB48AD88-6CB8-1D40-843A-730A6C34712D}"/>
                  </a:ext>
                </a:extLst>
              </p:cNvPr>
              <p:cNvSpPr/>
              <p:nvPr/>
            </p:nvSpPr>
            <p:spPr>
              <a:xfrm>
                <a:off x="2054971" y="5374676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20" name="Oval 519">
                <a:extLst>
                  <a:ext uri="{FF2B5EF4-FFF2-40B4-BE49-F238E27FC236}">
                    <a16:creationId xmlns:a16="http://schemas.microsoft.com/office/drawing/2014/main" id="{7F44A061-D99D-5A43-9E51-DE4141D729AD}"/>
                  </a:ext>
                </a:extLst>
              </p:cNvPr>
              <p:cNvSpPr/>
              <p:nvPr/>
            </p:nvSpPr>
            <p:spPr>
              <a:xfrm>
                <a:off x="1825441" y="553025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cxnSp>
            <p:nvCxnSpPr>
              <p:cNvPr id="521" name="Curved Connector 520">
                <a:extLst>
                  <a:ext uri="{FF2B5EF4-FFF2-40B4-BE49-F238E27FC236}">
                    <a16:creationId xmlns:a16="http://schemas.microsoft.com/office/drawing/2014/main" id="{C9579566-E314-B146-8DAA-B14A04E4AFFF}"/>
                  </a:ext>
                </a:extLst>
              </p:cNvPr>
              <p:cNvCxnSpPr>
                <a:cxnSpLocks/>
                <a:stCxn id="518" idx="6"/>
                <a:endCxn id="519" idx="0"/>
              </p:cNvCxnSpPr>
              <p:nvPr/>
            </p:nvCxnSpPr>
            <p:spPr>
              <a:xfrm>
                <a:off x="1944313" y="5315939"/>
                <a:ext cx="170094" cy="58737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Curved Connector 521">
                <a:extLst>
                  <a:ext uri="{FF2B5EF4-FFF2-40B4-BE49-F238E27FC236}">
                    <a16:creationId xmlns:a16="http://schemas.microsoft.com/office/drawing/2014/main" id="{3BED516E-BF3A-9747-9B5C-4087A9D12BE7}"/>
                  </a:ext>
                </a:extLst>
              </p:cNvPr>
              <p:cNvCxnSpPr>
                <a:cxnSpLocks/>
                <a:stCxn id="519" idx="2"/>
                <a:endCxn id="518" idx="4"/>
              </p:cNvCxnSpPr>
              <p:nvPr/>
            </p:nvCxnSpPr>
            <p:spPr>
              <a:xfrm rot="10800000">
                <a:off x="1884877" y="5374676"/>
                <a:ext cx="170094" cy="58738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Curved Connector 522">
                <a:extLst>
                  <a:ext uri="{FF2B5EF4-FFF2-40B4-BE49-F238E27FC236}">
                    <a16:creationId xmlns:a16="http://schemas.microsoft.com/office/drawing/2014/main" id="{A76A2905-4981-4548-BFC9-8FA901B9F259}"/>
                  </a:ext>
                </a:extLst>
              </p:cNvPr>
              <p:cNvCxnSpPr>
                <a:cxnSpLocks/>
                <a:stCxn id="519" idx="4"/>
                <a:endCxn id="520" idx="6"/>
              </p:cNvCxnSpPr>
              <p:nvPr/>
            </p:nvCxnSpPr>
            <p:spPr>
              <a:xfrm rot="5400000">
                <a:off x="1980941" y="5455523"/>
                <a:ext cx="96838" cy="170094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Curved Connector 523">
                <a:extLst>
                  <a:ext uri="{FF2B5EF4-FFF2-40B4-BE49-F238E27FC236}">
                    <a16:creationId xmlns:a16="http://schemas.microsoft.com/office/drawing/2014/main" id="{9FDFB617-090F-4840-B030-712021578D5C}"/>
                  </a:ext>
                </a:extLst>
              </p:cNvPr>
              <p:cNvCxnSpPr>
                <a:cxnSpLocks/>
                <a:stCxn id="520" idx="1"/>
                <a:endCxn id="518" idx="3"/>
              </p:cNvCxnSpPr>
              <p:nvPr/>
            </p:nvCxnSpPr>
            <p:spPr>
              <a:xfrm rot="5400000" flipH="1" flipV="1">
                <a:off x="1747858" y="5452464"/>
                <a:ext cx="189983" cy="12700"/>
              </a:xfrm>
              <a:prstGeom prst="curvedConnector3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91" name="Straight Arrow Connector 490">
            <a:extLst>
              <a:ext uri="{FF2B5EF4-FFF2-40B4-BE49-F238E27FC236}">
                <a16:creationId xmlns:a16="http://schemas.microsoft.com/office/drawing/2014/main" id="{B31F4B60-71E4-B941-8828-4F3B9440474D}"/>
              </a:ext>
            </a:extLst>
          </p:cNvPr>
          <p:cNvCxnSpPr>
            <a:cxnSpLocks/>
          </p:cNvCxnSpPr>
          <p:nvPr/>
        </p:nvCxnSpPr>
        <p:spPr>
          <a:xfrm>
            <a:off x="6855040" y="5072342"/>
            <a:ext cx="424333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Oval 491">
            <a:extLst>
              <a:ext uri="{FF2B5EF4-FFF2-40B4-BE49-F238E27FC236}">
                <a16:creationId xmlns:a16="http://schemas.microsoft.com/office/drawing/2014/main" id="{12A4C154-7025-FD47-A024-BDD217DDFD58}"/>
              </a:ext>
            </a:extLst>
          </p:cNvPr>
          <p:cNvSpPr/>
          <p:nvPr/>
        </p:nvSpPr>
        <p:spPr>
          <a:xfrm rot="16200000" flipH="1">
            <a:off x="8866977" y="5952703"/>
            <a:ext cx="22083" cy="2087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93" name="Oval 492">
            <a:extLst>
              <a:ext uri="{FF2B5EF4-FFF2-40B4-BE49-F238E27FC236}">
                <a16:creationId xmlns:a16="http://schemas.microsoft.com/office/drawing/2014/main" id="{2874F35A-5065-F44D-AA27-27A15C79842D}"/>
              </a:ext>
            </a:extLst>
          </p:cNvPr>
          <p:cNvSpPr/>
          <p:nvPr/>
        </p:nvSpPr>
        <p:spPr>
          <a:xfrm rot="16200000" flipH="1">
            <a:off x="8866977" y="4841244"/>
            <a:ext cx="22083" cy="2087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AFFF311-89B6-074A-8E50-84D97135160F}"/>
              </a:ext>
            </a:extLst>
          </p:cNvPr>
          <p:cNvGrpSpPr/>
          <p:nvPr/>
        </p:nvGrpSpPr>
        <p:grpSpPr>
          <a:xfrm>
            <a:off x="7378326" y="4574023"/>
            <a:ext cx="1598850" cy="1447274"/>
            <a:chOff x="7378326" y="4574023"/>
            <a:chExt cx="1598850" cy="1447274"/>
          </a:xfrm>
        </p:grpSpPr>
        <p:sp>
          <p:nvSpPr>
            <p:cNvPr id="481" name="Rounded Rectangle 480">
              <a:extLst>
                <a:ext uri="{FF2B5EF4-FFF2-40B4-BE49-F238E27FC236}">
                  <a16:creationId xmlns:a16="http://schemas.microsoft.com/office/drawing/2014/main" id="{4CC62BDE-543A-A646-AD15-2F6D0BA003C8}"/>
                </a:ext>
              </a:extLst>
            </p:cNvPr>
            <p:cNvSpPr/>
            <p:nvPr/>
          </p:nvSpPr>
          <p:spPr>
            <a:xfrm>
              <a:off x="7378326" y="4574023"/>
              <a:ext cx="1598850" cy="144727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08" name="Rectangle 507">
              <a:extLst>
                <a:ext uri="{FF2B5EF4-FFF2-40B4-BE49-F238E27FC236}">
                  <a16:creationId xmlns:a16="http://schemas.microsoft.com/office/drawing/2014/main" id="{1674EF55-FBAC-C140-B105-969C7E8487A7}"/>
                </a:ext>
              </a:extLst>
            </p:cNvPr>
            <p:cNvSpPr/>
            <p:nvPr/>
          </p:nvSpPr>
          <p:spPr>
            <a:xfrm rot="16200000">
              <a:off x="7050052" y="5149985"/>
              <a:ext cx="1117742" cy="3590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33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ACT/PRE</a:t>
              </a:r>
            </a:p>
          </p:txBody>
        </p:sp>
        <p:cxnSp>
          <p:nvCxnSpPr>
            <p:cNvPr id="513" name="Straight Arrow Connector 512">
              <a:extLst>
                <a:ext uri="{FF2B5EF4-FFF2-40B4-BE49-F238E27FC236}">
                  <a16:creationId xmlns:a16="http://schemas.microsoft.com/office/drawing/2014/main" id="{67315A1D-7333-AF40-992D-CD542F832E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56927" y="5327935"/>
              <a:ext cx="497162" cy="2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none" w="med" len="me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86EEC01-1B3C-E648-9FD9-9FAA1DBE32F6}"/>
                </a:ext>
              </a:extLst>
            </p:cNvPr>
            <p:cNvGrpSpPr/>
            <p:nvPr/>
          </p:nvGrpSpPr>
          <p:grpSpPr>
            <a:xfrm>
              <a:off x="8308041" y="4657875"/>
              <a:ext cx="557538" cy="1269957"/>
              <a:chOff x="8308041" y="4657875"/>
              <a:chExt cx="557538" cy="1269957"/>
            </a:xfrm>
          </p:grpSpPr>
          <p:grpSp>
            <p:nvGrpSpPr>
              <p:cNvPr id="494" name="Group 493">
                <a:extLst>
                  <a:ext uri="{FF2B5EF4-FFF2-40B4-BE49-F238E27FC236}">
                    <a16:creationId xmlns:a16="http://schemas.microsoft.com/office/drawing/2014/main" id="{274DF094-4A4F-EE40-A2C8-396255F6A071}"/>
                  </a:ext>
                </a:extLst>
              </p:cNvPr>
              <p:cNvGrpSpPr/>
              <p:nvPr/>
            </p:nvGrpSpPr>
            <p:grpSpPr>
              <a:xfrm>
                <a:off x="8308041" y="4657875"/>
                <a:ext cx="557538" cy="1269957"/>
                <a:chOff x="4830795" y="4111398"/>
                <a:chExt cx="289491" cy="755921"/>
              </a:xfrm>
            </p:grpSpPr>
            <p:grpSp>
              <p:nvGrpSpPr>
                <p:cNvPr id="495" name="Group 494">
                  <a:extLst>
                    <a:ext uri="{FF2B5EF4-FFF2-40B4-BE49-F238E27FC236}">
                      <a16:creationId xmlns:a16="http://schemas.microsoft.com/office/drawing/2014/main" id="{E5755728-FCB9-8C4E-A32A-4028662ECD5C}"/>
                    </a:ext>
                  </a:extLst>
                </p:cNvPr>
                <p:cNvGrpSpPr/>
                <p:nvPr/>
              </p:nvGrpSpPr>
              <p:grpSpPr>
                <a:xfrm>
                  <a:off x="4830795" y="4111398"/>
                  <a:ext cx="289489" cy="755921"/>
                  <a:chOff x="4830795" y="4111398"/>
                  <a:chExt cx="289489" cy="755921"/>
                </a:xfrm>
              </p:grpSpPr>
              <p:sp>
                <p:nvSpPr>
                  <p:cNvPr id="497" name="Rectangle 496">
                    <a:extLst>
                      <a:ext uri="{FF2B5EF4-FFF2-40B4-BE49-F238E27FC236}">
                        <a16:creationId xmlns:a16="http://schemas.microsoft.com/office/drawing/2014/main" id="{4CF51F47-9CF9-E246-8AF7-923C6DFFD206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4614131" y="4344138"/>
                    <a:ext cx="722817" cy="289489"/>
                  </a:xfrm>
                  <a:prstGeom prst="rect">
                    <a:avLst/>
                  </a:prstGeom>
                  <a:solidFill>
                    <a:srgbClr val="70AD47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498" name="Oval 497">
                    <a:extLst>
                      <a:ext uri="{FF2B5EF4-FFF2-40B4-BE49-F238E27FC236}">
                        <a16:creationId xmlns:a16="http://schemas.microsoft.com/office/drawing/2014/main" id="{08F4B84C-DC65-DC4A-9941-F10662BD6C08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4928537" y="4832470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499" name="Oval 498">
                    <a:extLst>
                      <a:ext uri="{FF2B5EF4-FFF2-40B4-BE49-F238E27FC236}">
                        <a16:creationId xmlns:a16="http://schemas.microsoft.com/office/drawing/2014/main" id="{E795B588-B028-1E44-97F4-6AC8A2F616A4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5018879" y="4832470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500" name="Oval 499">
                    <a:extLst>
                      <a:ext uri="{FF2B5EF4-FFF2-40B4-BE49-F238E27FC236}">
                        <a16:creationId xmlns:a16="http://schemas.microsoft.com/office/drawing/2014/main" id="{189C9B04-5FAE-244B-9F2B-53D0DCC3CAEB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4928537" y="4112379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  <p:sp>
                <p:nvSpPr>
                  <p:cNvPr id="501" name="Oval 500">
                    <a:extLst>
                      <a:ext uri="{FF2B5EF4-FFF2-40B4-BE49-F238E27FC236}">
                        <a16:creationId xmlns:a16="http://schemas.microsoft.com/office/drawing/2014/main" id="{EBEE26E3-3CFD-3E45-AFAA-C5A356787197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5018879" y="4112379"/>
                    <a:ext cx="35830" cy="33867"/>
                  </a:xfrm>
                  <a:prstGeom prst="ellipse">
                    <a:avLst/>
                  </a:prstGeom>
                  <a:solidFill>
                    <a:srgbClr val="FEFEFE"/>
                  </a:solidFill>
                  <a:ln w="12700" cap="flat" cmpd="sng" algn="ctr">
                    <a:solidFill>
                      <a:srgbClr val="FEFEF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endParaRPr>
                  </a:p>
                </p:txBody>
              </p:sp>
            </p:grpSp>
            <p:sp>
              <p:nvSpPr>
                <p:cNvPr id="496" name="Rectangle 495">
                  <a:extLst>
                    <a:ext uri="{FF2B5EF4-FFF2-40B4-BE49-F238E27FC236}">
                      <a16:creationId xmlns:a16="http://schemas.microsoft.com/office/drawing/2014/main" id="{D894887A-25F1-1F44-BEEE-9C506341120D}"/>
                    </a:ext>
                  </a:extLst>
                </p:cNvPr>
                <p:cNvSpPr/>
                <p:nvPr/>
              </p:nvSpPr>
              <p:spPr>
                <a:xfrm rot="16200000">
                  <a:off x="4819059" y="4476133"/>
                  <a:ext cx="575362" cy="27093"/>
                </a:xfrm>
                <a:prstGeom prst="rect">
                  <a:avLst/>
                </a:prstGeom>
                <a:pattFill prst="dkVert">
                  <a:fgClr>
                    <a:srgbClr val="FFC000">
                      <a:lumMod val="60000"/>
                      <a:lumOff val="4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grpSp>
            <p:nvGrpSpPr>
              <p:cNvPr id="502" name="Group 501">
                <a:extLst>
                  <a:ext uri="{FF2B5EF4-FFF2-40B4-BE49-F238E27FC236}">
                    <a16:creationId xmlns:a16="http://schemas.microsoft.com/office/drawing/2014/main" id="{2DB1DD8B-FB18-8849-9A9F-035F264A4AC8}"/>
                  </a:ext>
                </a:extLst>
              </p:cNvPr>
              <p:cNvGrpSpPr/>
              <p:nvPr/>
            </p:nvGrpSpPr>
            <p:grpSpPr>
              <a:xfrm rot="16200000">
                <a:off x="8185361" y="5143465"/>
                <a:ext cx="756076" cy="293602"/>
                <a:chOff x="4340198" y="1826549"/>
                <a:chExt cx="485918" cy="276639"/>
              </a:xfrm>
            </p:grpSpPr>
            <p:sp>
              <p:nvSpPr>
                <p:cNvPr id="503" name="Rectangle 502">
                  <a:extLst>
                    <a:ext uri="{FF2B5EF4-FFF2-40B4-BE49-F238E27FC236}">
                      <a16:creationId xmlns:a16="http://schemas.microsoft.com/office/drawing/2014/main" id="{8F40DD31-E5D3-1949-BB4A-77B0A48B9C3C}"/>
                    </a:ext>
                  </a:extLst>
                </p:cNvPr>
                <p:cNvSpPr/>
                <p:nvPr/>
              </p:nvSpPr>
              <p:spPr>
                <a:xfrm>
                  <a:off x="4340198" y="1826549"/>
                  <a:ext cx="174612" cy="276637"/>
                </a:xfrm>
                <a:prstGeom prst="rect">
                  <a:avLst/>
                </a:prstGeom>
                <a:solidFill>
                  <a:sysClr val="windowText" lastClr="000000"/>
                </a:solidFill>
                <a:ln w="12700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504" name="Rectangle 503">
                  <a:extLst>
                    <a:ext uri="{FF2B5EF4-FFF2-40B4-BE49-F238E27FC236}">
                      <a16:creationId xmlns:a16="http://schemas.microsoft.com/office/drawing/2014/main" id="{A95F48CB-8E25-8B4E-AE80-FF1A55ADD162}"/>
                    </a:ext>
                  </a:extLst>
                </p:cNvPr>
                <p:cNvSpPr/>
                <p:nvPr/>
              </p:nvSpPr>
              <p:spPr>
                <a:xfrm>
                  <a:off x="4651504" y="1826550"/>
                  <a:ext cx="174612" cy="276638"/>
                </a:xfrm>
                <a:prstGeom prst="rect">
                  <a:avLst/>
                </a:prstGeom>
                <a:solidFill>
                  <a:sysClr val="windowText" lastClr="000000"/>
                </a:solidFill>
                <a:ln w="12700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sp>
            <p:nvSpPr>
              <p:cNvPr id="528" name="Oval 527">
                <a:extLst>
                  <a:ext uri="{FF2B5EF4-FFF2-40B4-BE49-F238E27FC236}">
                    <a16:creationId xmlns:a16="http://schemas.microsoft.com/office/drawing/2014/main" id="{18A4C544-1AC7-8549-9BF1-30B0708AB6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88782" y="5824283"/>
                <a:ext cx="52832" cy="52832"/>
              </a:xfrm>
              <a:prstGeom prst="ellipse">
                <a:avLst/>
              </a:prstGeom>
              <a:solidFill>
                <a:srgbClr val="FEFE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29" name="Oval 528">
                <a:extLst>
                  <a:ext uri="{FF2B5EF4-FFF2-40B4-BE49-F238E27FC236}">
                    <a16:creationId xmlns:a16="http://schemas.microsoft.com/office/drawing/2014/main" id="{5EC38BF4-30F8-1543-A138-A684F818BB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82340" y="4720793"/>
                <a:ext cx="52832" cy="52832"/>
              </a:xfrm>
              <a:prstGeom prst="ellipse">
                <a:avLst/>
              </a:prstGeom>
              <a:solidFill>
                <a:srgbClr val="FEFE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</p:grpSp>
      <p:graphicFrame>
        <p:nvGraphicFramePr>
          <p:cNvPr id="531" name="Table 530">
            <a:extLst>
              <a:ext uri="{FF2B5EF4-FFF2-40B4-BE49-F238E27FC236}">
                <a16:creationId xmlns:a16="http://schemas.microsoft.com/office/drawing/2014/main" id="{1229032C-D001-F644-92AC-B94E443D54F6}"/>
              </a:ext>
            </a:extLst>
          </p:cNvPr>
          <p:cNvGraphicFramePr>
            <a:graphicFrameLocks noGrp="1"/>
          </p:cNvGraphicFramePr>
          <p:nvPr/>
        </p:nvGraphicFramePr>
        <p:xfrm>
          <a:off x="5082745" y="4275721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cxnSp>
        <p:nvCxnSpPr>
          <p:cNvPr id="533" name="Straight Connector 532">
            <a:extLst>
              <a:ext uri="{FF2B5EF4-FFF2-40B4-BE49-F238E27FC236}">
                <a16:creationId xmlns:a16="http://schemas.microsoft.com/office/drawing/2014/main" id="{9F194B97-A4A4-1F4A-A3A1-1A1C65904476}"/>
              </a:ext>
            </a:extLst>
          </p:cNvPr>
          <p:cNvCxnSpPr/>
          <p:nvPr/>
        </p:nvCxnSpPr>
        <p:spPr>
          <a:xfrm>
            <a:off x="129785" y="3596854"/>
            <a:ext cx="8884429" cy="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5" name="Group 534">
            <a:extLst>
              <a:ext uri="{FF2B5EF4-FFF2-40B4-BE49-F238E27FC236}">
                <a16:creationId xmlns:a16="http://schemas.microsoft.com/office/drawing/2014/main" id="{96685389-20B3-8146-B6CF-E569C240BE1C}"/>
              </a:ext>
            </a:extLst>
          </p:cNvPr>
          <p:cNvGrpSpPr/>
          <p:nvPr/>
        </p:nvGrpSpPr>
        <p:grpSpPr>
          <a:xfrm>
            <a:off x="2307434" y="931164"/>
            <a:ext cx="1931355" cy="2049796"/>
            <a:chOff x="2307434" y="1557252"/>
            <a:chExt cx="1931355" cy="2049796"/>
          </a:xfrm>
        </p:grpSpPr>
        <p:grpSp>
          <p:nvGrpSpPr>
            <p:cNvPr id="416" name="Group 415">
              <a:extLst>
                <a:ext uri="{FF2B5EF4-FFF2-40B4-BE49-F238E27FC236}">
                  <a16:creationId xmlns:a16="http://schemas.microsoft.com/office/drawing/2014/main" id="{D06BFF73-B8EA-3D47-ADEB-7CFAD8555C79}"/>
                </a:ext>
              </a:extLst>
            </p:cNvPr>
            <p:cNvGrpSpPr/>
            <p:nvPr/>
          </p:nvGrpSpPr>
          <p:grpSpPr>
            <a:xfrm>
              <a:off x="2660496" y="1557252"/>
              <a:ext cx="1578293" cy="2049796"/>
              <a:chOff x="2755612" y="1974313"/>
              <a:chExt cx="1578293" cy="2049796"/>
            </a:xfrm>
          </p:grpSpPr>
          <p:grpSp>
            <p:nvGrpSpPr>
              <p:cNvPr id="414" name="Group 413">
                <a:extLst>
                  <a:ext uri="{FF2B5EF4-FFF2-40B4-BE49-F238E27FC236}">
                    <a16:creationId xmlns:a16="http://schemas.microsoft.com/office/drawing/2014/main" id="{8D26F9AA-55CA-5743-8D81-55784DD770A5}"/>
                  </a:ext>
                </a:extLst>
              </p:cNvPr>
              <p:cNvGrpSpPr/>
              <p:nvPr/>
            </p:nvGrpSpPr>
            <p:grpSpPr>
              <a:xfrm>
                <a:off x="2755612" y="2475443"/>
                <a:ext cx="1578293" cy="1548666"/>
                <a:chOff x="3211452" y="2874384"/>
                <a:chExt cx="1578293" cy="1548666"/>
              </a:xfrm>
            </p:grpSpPr>
            <p:sp>
              <p:nvSpPr>
                <p:cNvPr id="379" name="Rounded Rectangle 378">
                  <a:extLst>
                    <a:ext uri="{FF2B5EF4-FFF2-40B4-BE49-F238E27FC236}">
                      <a16:creationId xmlns:a16="http://schemas.microsoft.com/office/drawing/2014/main" id="{2E7BFECB-70FA-7F47-80F2-805C0314D392}"/>
                    </a:ext>
                  </a:extLst>
                </p:cNvPr>
                <p:cNvSpPr/>
                <p:nvPr/>
              </p:nvSpPr>
              <p:spPr>
                <a:xfrm>
                  <a:off x="3211452" y="2874384"/>
                  <a:ext cx="1466613" cy="1204068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6163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grpSp>
              <p:nvGrpSpPr>
                <p:cNvPr id="408" name="Group 407">
                  <a:extLst>
                    <a:ext uri="{FF2B5EF4-FFF2-40B4-BE49-F238E27FC236}">
                      <a16:creationId xmlns:a16="http://schemas.microsoft.com/office/drawing/2014/main" id="{A14FF517-2E12-FC47-882D-2E8C59A93BBB}"/>
                    </a:ext>
                  </a:extLst>
                </p:cNvPr>
                <p:cNvGrpSpPr/>
                <p:nvPr/>
              </p:nvGrpSpPr>
              <p:grpSpPr>
                <a:xfrm>
                  <a:off x="3412005" y="3198852"/>
                  <a:ext cx="1161942" cy="528322"/>
                  <a:chOff x="3412005" y="3198852"/>
                  <a:chExt cx="1161942" cy="528322"/>
                </a:xfrm>
              </p:grpSpPr>
              <p:grpSp>
                <p:nvGrpSpPr>
                  <p:cNvPr id="381" name="Group 380">
                    <a:extLst>
                      <a:ext uri="{FF2B5EF4-FFF2-40B4-BE49-F238E27FC236}">
                        <a16:creationId xmlns:a16="http://schemas.microsoft.com/office/drawing/2014/main" id="{2E0EFF5E-6202-DA47-8AD7-65046C1735C1}"/>
                      </a:ext>
                    </a:extLst>
                  </p:cNvPr>
                  <p:cNvGrpSpPr/>
                  <p:nvPr/>
                </p:nvGrpSpPr>
                <p:grpSpPr>
                  <a:xfrm>
                    <a:off x="3412005" y="3198852"/>
                    <a:ext cx="1128558" cy="528322"/>
                    <a:chOff x="1332999" y="4174190"/>
                    <a:chExt cx="1175252" cy="550180"/>
                  </a:xfrm>
                </p:grpSpPr>
                <p:grpSp>
                  <p:nvGrpSpPr>
                    <p:cNvPr id="383" name="Group 382">
                      <a:extLst>
                        <a:ext uri="{FF2B5EF4-FFF2-40B4-BE49-F238E27FC236}">
                          <a16:creationId xmlns:a16="http://schemas.microsoft.com/office/drawing/2014/main" id="{90112E02-8E4D-764B-81E5-B5AE4341602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47787" y="4431167"/>
                      <a:ext cx="360464" cy="69048"/>
                      <a:chOff x="4793112" y="4167661"/>
                      <a:chExt cx="360464" cy="69048"/>
                    </a:xfrm>
                  </p:grpSpPr>
                  <p:cxnSp>
                    <p:nvCxnSpPr>
                      <p:cNvPr id="394" name="Straight Connector 393">
                        <a:extLst>
                          <a:ext uri="{FF2B5EF4-FFF2-40B4-BE49-F238E27FC236}">
                            <a16:creationId xmlns:a16="http://schemas.microsoft.com/office/drawing/2014/main" id="{0F5DE70C-DCDB-9047-8B2D-0972443A5BD8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4793112" y="4202185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95" name="Flowchart: Connector 11">
                        <a:extLst>
                          <a:ext uri="{FF2B5EF4-FFF2-40B4-BE49-F238E27FC236}">
                            <a16:creationId xmlns:a16="http://schemas.microsoft.com/office/drawing/2014/main" id="{2632382D-A056-FD43-AD2C-A7F8EA1831B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84528" y="4167661"/>
                        <a:ext cx="69048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4" name="Group 383">
                      <a:extLst>
                        <a:ext uri="{FF2B5EF4-FFF2-40B4-BE49-F238E27FC236}">
                          <a16:creationId xmlns:a16="http://schemas.microsoft.com/office/drawing/2014/main" id="{DC6B394D-4AC6-4D4B-9472-BE87C07F22F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3740" y="4250347"/>
                      <a:ext cx="414294" cy="69048"/>
                      <a:chOff x="3838217" y="3992220"/>
                      <a:chExt cx="414294" cy="69048"/>
                    </a:xfrm>
                  </p:grpSpPr>
                  <p:cxnSp>
                    <p:nvCxnSpPr>
                      <p:cNvPr id="392" name="Straight Connector 391">
                        <a:extLst>
                          <a:ext uri="{FF2B5EF4-FFF2-40B4-BE49-F238E27FC236}">
                            <a16:creationId xmlns:a16="http://schemas.microsoft.com/office/drawing/2014/main" id="{7430DEA5-979B-1E4D-8B44-1B147801909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026731"/>
                        <a:ext cx="345245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3" name="Flowchart: Connector 8">
                        <a:extLst>
                          <a:ext uri="{FF2B5EF4-FFF2-40B4-BE49-F238E27FC236}">
                            <a16:creationId xmlns:a16="http://schemas.microsoft.com/office/drawing/2014/main" id="{E95AB8CB-F0A3-7D42-88D4-8FD7C5BFF50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38217" y="3992220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5" name="Group 384">
                      <a:extLst>
                        <a:ext uri="{FF2B5EF4-FFF2-40B4-BE49-F238E27FC236}">
                          <a16:creationId xmlns:a16="http://schemas.microsoft.com/office/drawing/2014/main" id="{1C6DFE12-5613-F64E-9744-3B5530C3E62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41169" y="4431167"/>
                      <a:ext cx="406864" cy="69048"/>
                      <a:chOff x="3845646" y="4269682"/>
                      <a:chExt cx="406864" cy="69048"/>
                    </a:xfrm>
                  </p:grpSpPr>
                  <p:cxnSp>
                    <p:nvCxnSpPr>
                      <p:cNvPr id="390" name="Straight Connector 389">
                        <a:extLst>
                          <a:ext uri="{FF2B5EF4-FFF2-40B4-BE49-F238E27FC236}">
                            <a16:creationId xmlns:a16="http://schemas.microsoft.com/office/drawing/2014/main" id="{5923A7B9-B94E-A848-A136-F6DE99FC773A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304207"/>
                        <a:ext cx="345244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1" name="Flowchart: Connector 9">
                        <a:extLst>
                          <a:ext uri="{FF2B5EF4-FFF2-40B4-BE49-F238E27FC236}">
                            <a16:creationId xmlns:a16="http://schemas.microsoft.com/office/drawing/2014/main" id="{4B77B613-2F03-6E4A-AD34-B8504D23828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6" y="4269682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6" name="Group 385">
                      <a:extLst>
                        <a:ext uri="{FF2B5EF4-FFF2-40B4-BE49-F238E27FC236}">
                          <a16:creationId xmlns:a16="http://schemas.microsoft.com/office/drawing/2014/main" id="{C0A2E64F-6546-F042-811A-622AC14A99B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2999" y="4593843"/>
                      <a:ext cx="390964" cy="69048"/>
                      <a:chOff x="3845645" y="4571954"/>
                      <a:chExt cx="390964" cy="69048"/>
                    </a:xfrm>
                  </p:grpSpPr>
                  <p:sp>
                    <p:nvSpPr>
                      <p:cNvPr id="388" name="Flowchart: Connector 9">
                        <a:extLst>
                          <a:ext uri="{FF2B5EF4-FFF2-40B4-BE49-F238E27FC236}">
                            <a16:creationId xmlns:a16="http://schemas.microsoft.com/office/drawing/2014/main" id="{CFB88838-9CFC-BE4E-998E-9F66DC09873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5" y="4571954"/>
                        <a:ext cx="69047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  <p:cxnSp>
                    <p:nvCxnSpPr>
                      <p:cNvPr id="389" name="Straight Connector 388">
                        <a:extLst>
                          <a:ext uri="{FF2B5EF4-FFF2-40B4-BE49-F238E27FC236}">
                            <a16:creationId xmlns:a16="http://schemas.microsoft.com/office/drawing/2014/main" id="{38D784D0-9C48-EA4C-9B1D-0EDF227F3BA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891367" y="4615548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</p:grpSp>
                <p:sp>
                  <p:nvSpPr>
                    <p:cNvPr id="387" name="Oval 386">
                      <a:extLst>
                        <a:ext uri="{FF2B5EF4-FFF2-40B4-BE49-F238E27FC236}">
                          <a16:creationId xmlns:a16="http://schemas.microsoft.com/office/drawing/2014/main" id="{B9309423-001F-EC4B-A985-B4DEBFFAD982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1650303" y="4174190"/>
                      <a:ext cx="550179" cy="550180"/>
                    </a:xfrm>
                    <a:prstGeom prst="ellipse">
                      <a:avLst/>
                    </a:prstGeom>
                    <a:solidFill>
                      <a:srgbClr val="D3DBD5"/>
                    </a:solidFill>
                    <a:ln w="12700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22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382" name="TextBox 381">
                    <a:extLst>
                      <a:ext uri="{FF2B5EF4-FFF2-40B4-BE49-F238E27FC236}">
                        <a16:creationId xmlns:a16="http://schemas.microsoft.com/office/drawing/2014/main" id="{0169CB78-9A64-3943-AAF8-0F621B786CF9}"/>
                      </a:ext>
                    </a:extLst>
                  </p:cNvPr>
                  <p:cNvSpPr txBox="1"/>
                  <p:nvPr/>
                </p:nvSpPr>
                <p:spPr>
                  <a:xfrm>
                    <a:off x="3694179" y="3310909"/>
                    <a:ext cx="879768" cy="3294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541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MAJ</a:t>
                    </a:r>
                  </a:p>
                </p:txBody>
              </p:sp>
            </p:grpSp>
            <p:sp>
              <p:nvSpPr>
                <p:cNvPr id="396" name="Rectangle 395">
                  <a:extLst>
                    <a:ext uri="{FF2B5EF4-FFF2-40B4-BE49-F238E27FC236}">
                      <a16:creationId xmlns:a16="http://schemas.microsoft.com/office/drawing/2014/main" id="{253C3A41-5E8D-9945-B93A-5F07E7684541}"/>
                    </a:ext>
                  </a:extLst>
                </p:cNvPr>
                <p:cNvSpPr/>
                <p:nvPr/>
              </p:nvSpPr>
              <p:spPr>
                <a:xfrm>
                  <a:off x="3226497" y="4084496"/>
                  <a:ext cx="156324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i="1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MAJ/NOT logic</a:t>
                  </a:r>
                </a:p>
              </p:txBody>
            </p:sp>
          </p:grpSp>
          <p:sp>
            <p:nvSpPr>
              <p:cNvPr id="415" name="Rectangle 414">
                <a:extLst>
                  <a:ext uri="{FF2B5EF4-FFF2-40B4-BE49-F238E27FC236}">
                    <a16:creationId xmlns:a16="http://schemas.microsoft.com/office/drawing/2014/main" id="{D2DF1CC8-CF8C-4941-8135-FD7570C97FD7}"/>
                  </a:ext>
                </a:extLst>
              </p:cNvPr>
              <p:cNvSpPr/>
              <p:nvPr/>
            </p:nvSpPr>
            <p:spPr>
              <a:xfrm>
                <a:off x="2785695" y="1974313"/>
                <a:ext cx="144392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1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Step 1: Generate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i="1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MAJ logic</a:t>
                </a:r>
              </a:p>
            </p:txBody>
          </p:sp>
        </p:grpSp>
        <p:sp>
          <p:nvSpPr>
            <p:cNvPr id="534" name="Right Arrow 533">
              <a:extLst>
                <a:ext uri="{FF2B5EF4-FFF2-40B4-BE49-F238E27FC236}">
                  <a16:creationId xmlns:a16="http://schemas.microsoft.com/office/drawing/2014/main" id="{444D3331-2F50-DA42-AB1E-B39351D5CBEF}"/>
                </a:ext>
              </a:extLst>
            </p:cNvPr>
            <p:cNvSpPr/>
            <p:nvPr/>
          </p:nvSpPr>
          <p:spPr>
            <a:xfrm>
              <a:off x="2307434" y="2619261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/>
              <p:nvPr/>
            </p:nvSpPr>
            <p:spPr>
              <a:xfrm>
                <a:off x="4548574" y="3029879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8574" y="3029879"/>
                <a:ext cx="1559686" cy="338554"/>
              </a:xfrm>
              <a:prstGeom prst="rect">
                <a:avLst/>
              </a:prstGeom>
              <a:blipFill>
                <a:blip r:embed="rId4"/>
                <a:stretch>
                  <a:fillRect t="-3571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8" name="Slide Number Placeholder 2">
            <a:extLst>
              <a:ext uri="{FF2B5EF4-FFF2-40B4-BE49-F238E27FC236}">
                <a16:creationId xmlns:a16="http://schemas.microsoft.com/office/drawing/2014/main" id="{BA3DC310-E70E-2A4C-98E9-E7CE8D146EDA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45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46659" y="1583134"/>
              <a:ext cx="2479168" cy="57415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3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𝑃𝑟𝑜𝑔𝑟𝑎𝑚</m:t>
                                </m:r>
                              </m:oMath>
                            </m:oMathPara>
                          </a14:m>
                          <a:endParaRPr lang="en-US" sz="1300" b="0" dirty="0"/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en-US" sz="13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𝑃𝑟𝑜𝑔𝑟𝑎𝑚</m:t>
                                </m:r>
                              </m:oMath>
                            </m:oMathPara>
                          </a14:m>
                          <a:endParaRPr lang="en-US" sz="13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46659" y="1583134"/>
              <a:ext cx="2479168" cy="57415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2870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T w="12700" cmpd="sng">
                          <a:noFill/>
                        </a:lnT>
                        <a:blipFill>
                          <a:blip r:embed="rId5"/>
                          <a:stretch>
                            <a:fillRect r="-103093" b="-1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2870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0" marB="0">
                        <a:lnL w="12700" cmpd="sng">
                          <a:noFill/>
                        </a:lnL>
                        <a:lnB w="12700" cmpd="sng">
                          <a:noFill/>
                        </a:lnB>
                        <a:blipFill>
                          <a:blip r:embed="rId5"/>
                          <a:stretch>
                            <a:fillRect t="-100000" r="-103093" b="-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0" marB="0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536" name="Group 535">
            <a:extLst>
              <a:ext uri="{FF2B5EF4-FFF2-40B4-BE49-F238E27FC236}">
                <a16:creationId xmlns:a16="http://schemas.microsoft.com/office/drawing/2014/main" id="{2560DD54-9826-2C47-AB02-2D240A0B9D80}"/>
              </a:ext>
            </a:extLst>
          </p:cNvPr>
          <p:cNvGrpSpPr/>
          <p:nvPr/>
        </p:nvGrpSpPr>
        <p:grpSpPr>
          <a:xfrm>
            <a:off x="6427968" y="1254721"/>
            <a:ext cx="2581861" cy="876925"/>
            <a:chOff x="6398771" y="1855706"/>
            <a:chExt cx="2581861" cy="876925"/>
          </a:xfrm>
        </p:grpSpPr>
        <p:grpSp>
          <p:nvGrpSpPr>
            <p:cNvPr id="411" name="Group 410">
              <a:extLst>
                <a:ext uri="{FF2B5EF4-FFF2-40B4-BE49-F238E27FC236}">
                  <a16:creationId xmlns:a16="http://schemas.microsoft.com/office/drawing/2014/main" id="{FF418A7D-059D-6D42-81F6-DBE7E7D21647}"/>
                </a:ext>
              </a:extLst>
            </p:cNvPr>
            <p:cNvGrpSpPr/>
            <p:nvPr/>
          </p:nvGrpSpPr>
          <p:grpSpPr>
            <a:xfrm>
              <a:off x="7799060" y="2499642"/>
              <a:ext cx="981071" cy="194415"/>
              <a:chOff x="8915995" y="2957417"/>
              <a:chExt cx="981071" cy="194415"/>
            </a:xfrm>
          </p:grpSpPr>
          <p:sp>
            <p:nvSpPr>
              <p:cNvPr id="318" name="Rectangle 317">
                <a:extLst>
                  <a:ext uri="{FF2B5EF4-FFF2-40B4-BE49-F238E27FC236}">
                    <a16:creationId xmlns:a16="http://schemas.microsoft.com/office/drawing/2014/main" id="{C992AC50-DC13-E74F-88D1-7802744C36A9}"/>
                  </a:ext>
                </a:extLst>
              </p:cNvPr>
              <p:cNvSpPr/>
              <p:nvPr/>
            </p:nvSpPr>
            <p:spPr>
              <a:xfrm>
                <a:off x="8915995" y="2960414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19" name="Rectangle 318">
                <a:extLst>
                  <a:ext uri="{FF2B5EF4-FFF2-40B4-BE49-F238E27FC236}">
                    <a16:creationId xmlns:a16="http://schemas.microsoft.com/office/drawing/2014/main" id="{D80906D0-E127-714F-9EEF-4E0EBC42F894}"/>
                  </a:ext>
                </a:extLst>
              </p:cNvPr>
              <p:cNvSpPr/>
              <p:nvPr/>
            </p:nvSpPr>
            <p:spPr>
              <a:xfrm>
                <a:off x="9115367" y="2960414"/>
                <a:ext cx="193681" cy="181779"/>
              </a:xfrm>
              <a:prstGeom prst="rect">
                <a:avLst/>
              </a:prstGeom>
              <a:solidFill>
                <a:srgbClr val="FFF5CC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0" name="Rectangle 319">
                <a:extLst>
                  <a:ext uri="{FF2B5EF4-FFF2-40B4-BE49-F238E27FC236}">
                    <a16:creationId xmlns:a16="http://schemas.microsoft.com/office/drawing/2014/main" id="{E73B4CC9-DBE2-9A44-A34E-CCAD535F3A01}"/>
                  </a:ext>
                </a:extLst>
              </p:cNvPr>
              <p:cNvSpPr/>
              <p:nvPr/>
            </p:nvSpPr>
            <p:spPr>
              <a:xfrm>
                <a:off x="9302399" y="2958834"/>
                <a:ext cx="193681" cy="181779"/>
              </a:xfrm>
              <a:prstGeom prst="rect">
                <a:avLst/>
              </a:prstGeom>
              <a:solidFill>
                <a:srgbClr val="CCDFFF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1" name="Rectangle 320">
                <a:extLst>
                  <a:ext uri="{FF2B5EF4-FFF2-40B4-BE49-F238E27FC236}">
                    <a16:creationId xmlns:a16="http://schemas.microsoft.com/office/drawing/2014/main" id="{FD7D0DC0-81B9-D944-BADC-40C28F06EC59}"/>
                  </a:ext>
                </a:extLst>
              </p:cNvPr>
              <p:cNvSpPr/>
              <p:nvPr/>
            </p:nvSpPr>
            <p:spPr>
              <a:xfrm>
                <a:off x="9498287" y="2957417"/>
                <a:ext cx="193681" cy="181779"/>
              </a:xfrm>
              <a:prstGeom prst="rect">
                <a:avLst/>
              </a:prstGeom>
              <a:solidFill>
                <a:srgbClr val="A8D4AA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2" name="Rectangle 321">
                <a:extLst>
                  <a:ext uri="{FF2B5EF4-FFF2-40B4-BE49-F238E27FC236}">
                    <a16:creationId xmlns:a16="http://schemas.microsoft.com/office/drawing/2014/main" id="{2BB41B32-4625-3E4E-879F-E44646621104}"/>
                  </a:ext>
                </a:extLst>
              </p:cNvPr>
              <p:cNvSpPr/>
              <p:nvPr/>
            </p:nvSpPr>
            <p:spPr>
              <a:xfrm>
                <a:off x="9695138" y="2958836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3" name="Rectangle 322">
                <a:extLst>
                  <a:ext uri="{FF2B5EF4-FFF2-40B4-BE49-F238E27FC236}">
                    <a16:creationId xmlns:a16="http://schemas.microsoft.com/office/drawing/2014/main" id="{B16A6573-C63A-604E-BCF7-11033B6B437F}"/>
                  </a:ext>
                </a:extLst>
              </p:cNvPr>
              <p:cNvSpPr/>
              <p:nvPr/>
            </p:nvSpPr>
            <p:spPr>
              <a:xfrm>
                <a:off x="8924556" y="2970053"/>
                <a:ext cx="972510" cy="18177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24" name="Alternate Process 323">
              <a:extLst>
                <a:ext uri="{FF2B5EF4-FFF2-40B4-BE49-F238E27FC236}">
                  <a16:creationId xmlns:a16="http://schemas.microsoft.com/office/drawing/2014/main" id="{38133FEE-43AB-C44A-8F12-40B52477EF96}"/>
                </a:ext>
              </a:extLst>
            </p:cNvPr>
            <p:cNvSpPr/>
            <p:nvPr/>
          </p:nvSpPr>
          <p:spPr>
            <a:xfrm>
              <a:off x="6413697" y="2171484"/>
              <a:ext cx="2507323" cy="561147"/>
            </a:xfrm>
            <a:prstGeom prst="flowChartAlternateProcess">
              <a:avLst/>
            </a:prstGeom>
            <a:noFill/>
            <a:ln w="2540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sz="1348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</a:br>
              <a:endParaRPr kumimoji="0" lang="en-US" sz="1348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/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New SIMDRAM </a:t>
                  </a:r>
                  <a14:m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E5597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</p:txBody>
            </p:sp>
          </mc:Choice>
          <mc:Fallback xmlns="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  <a:blipFill>
                  <a:blip r:embed="rId6"/>
                  <a:stretch>
                    <a:fillRect t="-3571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/>
              <p:nvPr/>
            </p:nvSpPr>
            <p:spPr>
              <a:xfrm>
                <a:off x="5062752" y="5549825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752" y="5549825"/>
                <a:ext cx="1559686" cy="338554"/>
              </a:xfrm>
              <a:prstGeom prst="rect">
                <a:avLst/>
              </a:prstGeom>
              <a:blipFill>
                <a:blip r:embed="rId7"/>
                <a:stretch>
                  <a:fillRect t="-3571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06716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B68DD-EA82-D94D-9067-B51AF57C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</a:rPr>
              <a:t>Step 3: </a:t>
            </a:r>
            <a:r>
              <a:rPr lang="en-US" dirty="0"/>
              <a:t>µProgram</a:t>
            </a:r>
            <a:r>
              <a:rPr lang="en-US" sz="4000" b="1" dirty="0">
                <a:latin typeface="Cambria" panose="02040503050406030204" pitchFamily="18" charset="0"/>
              </a:rPr>
              <a:t>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24493-947D-A44B-BC44-FBF7C8449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91" y="782570"/>
            <a:ext cx="8987622" cy="5318753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latin typeface="Cambria" panose="02040503050406030204" pitchFamily="18" charset="0"/>
              </a:rPr>
              <a:t> </a:t>
            </a:r>
          </a:p>
        </p:txBody>
      </p:sp>
      <p:sp>
        <p:nvSpPr>
          <p:cNvPr id="316" name="Oval 315">
            <a:extLst>
              <a:ext uri="{FF2B5EF4-FFF2-40B4-BE49-F238E27FC236}">
                <a16:creationId xmlns:a16="http://schemas.microsoft.com/office/drawing/2014/main" id="{6770D35C-7264-0049-95CD-58D4DDF3EDED}"/>
              </a:ext>
            </a:extLst>
          </p:cNvPr>
          <p:cNvSpPr/>
          <p:nvPr/>
        </p:nvSpPr>
        <p:spPr>
          <a:xfrm flipH="1">
            <a:off x="11015591" y="2382396"/>
            <a:ext cx="143179" cy="86362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7" name="Content Placeholder 2">
            <a:extLst>
              <a:ext uri="{FF2B5EF4-FFF2-40B4-BE49-F238E27FC236}">
                <a16:creationId xmlns:a16="http://schemas.microsoft.com/office/drawing/2014/main" id="{CBA0CD2D-F5CA-254C-AABE-B8FAB199D311}"/>
              </a:ext>
            </a:extLst>
          </p:cNvPr>
          <p:cNvSpPr txBox="1">
            <a:spLocks/>
          </p:cNvSpPr>
          <p:nvPr/>
        </p:nvSpPr>
        <p:spPr>
          <a:xfrm>
            <a:off x="59106" y="818315"/>
            <a:ext cx="8987622" cy="28849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mbria" panose="02040503050406030204" pitchFamily="18" charset="0"/>
              <a:buChar char="-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SIMDRAM control unit: </a:t>
            </a:r>
            <a:r>
              <a:rPr lang="en-US" sz="2800" dirty="0"/>
              <a:t>handles the execution of the µProgram at runtime </a:t>
            </a:r>
          </a:p>
          <a:p>
            <a:endParaRPr lang="en-US" sz="100" dirty="0"/>
          </a:p>
          <a:p>
            <a:r>
              <a:rPr lang="en-US" sz="2800" dirty="0"/>
              <a:t>Upon receiving a </a:t>
            </a:r>
            <a:r>
              <a:rPr lang="en-US" sz="2800" b="1" dirty="0" err="1">
                <a:solidFill>
                  <a:srgbClr val="C00000"/>
                </a:solidFill>
              </a:rPr>
              <a:t>bbop</a:t>
            </a:r>
            <a:r>
              <a:rPr lang="en-US" sz="2800" b="1" dirty="0">
                <a:solidFill>
                  <a:srgbClr val="C00000"/>
                </a:solidFill>
              </a:rPr>
              <a:t> instruction</a:t>
            </a:r>
            <a:r>
              <a:rPr lang="en-US" sz="2800" dirty="0"/>
              <a:t>, the control unit:</a:t>
            </a:r>
          </a:p>
          <a:p>
            <a:endParaRPr lang="en-US" sz="100" i="1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chemeClr val="accent5"/>
                </a:solidFill>
              </a:rPr>
              <a:t>Loads the µProgram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corresponding to SIMDRAM operation</a:t>
            </a:r>
          </a:p>
          <a:p>
            <a:pPr marL="914400" lvl="1" indent="-457200">
              <a:buFont typeface="+mj-lt"/>
              <a:buAutoNum type="arabicPeriod"/>
            </a:pPr>
            <a:endParaRPr lang="en-US" sz="1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chemeClr val="accent5"/>
                </a:solidFill>
              </a:rPr>
              <a:t>Issues the sequence of DRAM commands (ACT/PRE) </a:t>
            </a:r>
            <a:r>
              <a:rPr lang="en-US" sz="2400" dirty="0"/>
              <a:t>stored in the µProgram</a:t>
            </a:r>
            <a:r>
              <a:rPr lang="en-US" sz="2400" dirty="0">
                <a:solidFill>
                  <a:schemeClr val="accent5"/>
                </a:solidFill>
              </a:rPr>
              <a:t> </a:t>
            </a:r>
            <a:r>
              <a:rPr lang="en-US" sz="2400" dirty="0"/>
              <a:t>to SIMDRAM subarrays to perform the in-DRAM operation </a:t>
            </a:r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0" indent="0">
              <a:buNone/>
            </a:pPr>
            <a:endParaRPr lang="en-US" sz="2200" dirty="0"/>
          </a:p>
          <a:p>
            <a:pPr lvl="1"/>
            <a:endParaRPr lang="en-US" sz="1600" dirty="0"/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2B03EDD0-1437-EE49-951F-2B9397CDCFDF}"/>
              </a:ext>
            </a:extLst>
          </p:cNvPr>
          <p:cNvGrpSpPr/>
          <p:nvPr/>
        </p:nvGrpSpPr>
        <p:grpSpPr>
          <a:xfrm>
            <a:off x="2791159" y="4061306"/>
            <a:ext cx="4083060" cy="2461604"/>
            <a:chOff x="2784191" y="4268508"/>
            <a:chExt cx="4083060" cy="2461604"/>
          </a:xfrm>
        </p:grpSpPr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A65DB52E-1F4D-4B4F-B201-D257CA3C6622}"/>
                </a:ext>
              </a:extLst>
            </p:cNvPr>
            <p:cNvSpPr/>
            <p:nvPr/>
          </p:nvSpPr>
          <p:spPr>
            <a:xfrm>
              <a:off x="3159645" y="4569003"/>
              <a:ext cx="3707606" cy="1836613"/>
            </a:xfrm>
            <a:prstGeom prst="rect">
              <a:avLst/>
            </a:prstGeom>
            <a:solidFill>
              <a:srgbClr val="D4DAD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1" u="none" strike="noStrike" kern="1200" cap="none" spc="0" normalizeH="0" baseline="0" noProof="0" dirty="0">
                <a:ln>
                  <a:noFill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FA096806-C7A7-5A41-94E0-161CBC69747F}"/>
                    </a:ext>
                  </a:extLst>
                </p:cNvPr>
                <p:cNvSpPr/>
                <p:nvPr/>
              </p:nvSpPr>
              <p:spPr>
                <a:xfrm>
                  <a:off x="3274323" y="4268508"/>
                  <a:ext cx="3547510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Step 3: Execution according to </a:t>
                  </a:r>
                  <a14:m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kumimoji="0" lang="en-US" sz="14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FA096806-C7A7-5A41-94E0-161CBC69747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4323" y="4268508"/>
                  <a:ext cx="3547510" cy="553998"/>
                </a:xfrm>
                <a:prstGeom prst="rect">
                  <a:avLst/>
                </a:prstGeom>
                <a:blipFill>
                  <a:blip r:embed="rId3"/>
                  <a:stretch>
                    <a:fillRect t="-22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5DEF3B53-CCA4-A24B-A07B-625C4213AC52}"/>
                </a:ext>
              </a:extLst>
            </p:cNvPr>
            <p:cNvSpPr/>
            <p:nvPr/>
          </p:nvSpPr>
          <p:spPr>
            <a:xfrm>
              <a:off x="4078736" y="6391878"/>
              <a:ext cx="1795300" cy="3382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Memory Controller</a:t>
              </a:r>
            </a:p>
          </p:txBody>
        </p:sp>
        <p:sp>
          <p:nvSpPr>
            <p:cNvPr id="164" name="Right Arrow 163">
              <a:extLst>
                <a:ext uri="{FF2B5EF4-FFF2-40B4-BE49-F238E27FC236}">
                  <a16:creationId xmlns:a16="http://schemas.microsoft.com/office/drawing/2014/main" id="{DB5F7629-3E1E-C342-8AFA-BC7FCEBA8D8C}"/>
                </a:ext>
              </a:extLst>
            </p:cNvPr>
            <p:cNvSpPr/>
            <p:nvPr/>
          </p:nvSpPr>
          <p:spPr>
            <a:xfrm>
              <a:off x="2784191" y="5423150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9AC643D4-DB84-794F-8B21-2FB945E77CCA}"/>
              </a:ext>
            </a:extLst>
          </p:cNvPr>
          <p:cNvGrpSpPr/>
          <p:nvPr/>
        </p:nvGrpSpPr>
        <p:grpSpPr>
          <a:xfrm>
            <a:off x="73251" y="4054340"/>
            <a:ext cx="2652598" cy="2143375"/>
            <a:chOff x="66283" y="4261542"/>
            <a:chExt cx="2652598" cy="2143375"/>
          </a:xfrm>
        </p:grpSpPr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18A2DA73-88E9-1042-9AE8-F0EE18FCDDA6}"/>
                </a:ext>
              </a:extLst>
            </p:cNvPr>
            <p:cNvSpPr/>
            <p:nvPr/>
          </p:nvSpPr>
          <p:spPr>
            <a:xfrm>
              <a:off x="66283" y="4555620"/>
              <a:ext cx="2652598" cy="18492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167" name="Rounded Rectangle 166">
              <a:extLst>
                <a:ext uri="{FF2B5EF4-FFF2-40B4-BE49-F238E27FC236}">
                  <a16:creationId xmlns:a16="http://schemas.microsoft.com/office/drawing/2014/main" id="{39F2D3F3-A1C6-4746-AEA6-7E5877669BDD}"/>
                </a:ext>
              </a:extLst>
            </p:cNvPr>
            <p:cNvSpPr/>
            <p:nvPr/>
          </p:nvSpPr>
          <p:spPr>
            <a:xfrm>
              <a:off x="174824" y="4882613"/>
              <a:ext cx="2446884" cy="142218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A8352CE0-8AEA-AC40-8D78-F4DF8132EE39}"/>
                </a:ext>
              </a:extLst>
            </p:cNvPr>
            <p:cNvSpPr/>
            <p:nvPr/>
          </p:nvSpPr>
          <p:spPr>
            <a:xfrm>
              <a:off x="777522" y="4261542"/>
              <a:ext cx="106952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93FE7E7A-A8FC-4D4D-9368-BCD429FEF0C2}"/>
                </a:ext>
              </a:extLst>
            </p:cNvPr>
            <p:cNvSpPr/>
            <p:nvPr/>
          </p:nvSpPr>
          <p:spPr>
            <a:xfrm>
              <a:off x="291206" y="5444803"/>
              <a:ext cx="2036555" cy="327477"/>
            </a:xfrm>
            <a:prstGeom prst="rect">
              <a:avLst/>
            </a:prstGeom>
            <a:solidFill>
              <a:srgbClr val="FFBFC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85A7E14A-4A52-3D44-B062-AEB168AE2927}"/>
                </a:ext>
              </a:extLst>
            </p:cNvPr>
            <p:cNvSpPr/>
            <p:nvPr/>
          </p:nvSpPr>
          <p:spPr>
            <a:xfrm>
              <a:off x="117482" y="4563039"/>
              <a:ext cx="24780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SIMDRAM-enabled application</a:t>
              </a:r>
            </a:p>
          </p:txBody>
        </p:sp>
      </p:grpSp>
      <p:graphicFrame>
        <p:nvGraphicFramePr>
          <p:cNvPr id="171" name="Table 170">
            <a:extLst>
              <a:ext uri="{FF2B5EF4-FFF2-40B4-BE49-F238E27FC236}">
                <a16:creationId xmlns:a16="http://schemas.microsoft.com/office/drawing/2014/main" id="{EDA2F4D4-3E38-7D4D-A91C-5631C97D8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186503"/>
              </p:ext>
            </p:extLst>
          </p:nvPr>
        </p:nvGraphicFramePr>
        <p:xfrm>
          <a:off x="216104" y="4670187"/>
          <a:ext cx="2444077" cy="1356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4077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341188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foo () {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04063">
                <a:tc>
                  <a:txBody>
                    <a:bodyPr/>
                    <a:lstStyle/>
                    <a:p>
                      <a:endParaRPr lang="en-US" sz="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110005"/>
                  </a:ext>
                </a:extLst>
              </a:tr>
              <a:tr h="341188"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500" b="1" i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bbop_new</a:t>
                      </a:r>
                      <a:endParaRPr lang="en-US" sz="1500" b="1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655706"/>
                  </a:ext>
                </a:extLst>
              </a:tr>
              <a:tr h="4254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 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7320"/>
                  </a:ext>
                </a:extLst>
              </a:tr>
            </a:tbl>
          </a:graphicData>
        </a:graphic>
      </p:graphicFrame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BAC9DC85-0B23-9B4D-A586-37E54694C39F}"/>
              </a:ext>
            </a:extLst>
          </p:cNvPr>
          <p:cNvCxnSpPr>
            <a:cxnSpLocks/>
          </p:cNvCxnSpPr>
          <p:nvPr/>
        </p:nvCxnSpPr>
        <p:spPr>
          <a:xfrm>
            <a:off x="4780650" y="5284611"/>
            <a:ext cx="239766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DD061FC1-710F-E34E-8C8E-FDB73F1C5A35}"/>
                  </a:ext>
                </a:extLst>
              </p:cNvPr>
              <p:cNvSpPr/>
              <p:nvPr/>
            </p:nvSpPr>
            <p:spPr>
              <a:xfrm>
                <a:off x="5069720" y="5861617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DD061FC1-710F-E34E-8C8E-FDB73F1C5A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9720" y="5861617"/>
                <a:ext cx="1559686" cy="338554"/>
              </a:xfrm>
              <a:prstGeom prst="rect">
                <a:avLst/>
              </a:prstGeom>
              <a:blipFill>
                <a:blip r:embed="rId4"/>
                <a:stretch>
                  <a:fillRect t="-3571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4" name="Group 173">
            <a:extLst>
              <a:ext uri="{FF2B5EF4-FFF2-40B4-BE49-F238E27FC236}">
                <a16:creationId xmlns:a16="http://schemas.microsoft.com/office/drawing/2014/main" id="{A9D43FE3-1C12-B444-B879-8D81CC478559}"/>
              </a:ext>
            </a:extLst>
          </p:cNvPr>
          <p:cNvGrpSpPr/>
          <p:nvPr/>
        </p:nvGrpSpPr>
        <p:grpSpPr>
          <a:xfrm>
            <a:off x="3275324" y="4542254"/>
            <a:ext cx="1427824" cy="1662994"/>
            <a:chOff x="2217624" y="4009629"/>
            <a:chExt cx="741370" cy="863478"/>
          </a:xfrm>
        </p:grpSpPr>
        <p:sp>
          <p:nvSpPr>
            <p:cNvPr id="175" name="Rounded Rectangle 174">
              <a:extLst>
                <a:ext uri="{FF2B5EF4-FFF2-40B4-BE49-F238E27FC236}">
                  <a16:creationId xmlns:a16="http://schemas.microsoft.com/office/drawing/2014/main" id="{073F394A-E58B-394F-9017-E5EAD693430D}"/>
                </a:ext>
              </a:extLst>
            </p:cNvPr>
            <p:cNvSpPr/>
            <p:nvPr/>
          </p:nvSpPr>
          <p:spPr>
            <a:xfrm>
              <a:off x="2217624" y="4009629"/>
              <a:ext cx="741370" cy="72341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12448943-FA3F-4646-9208-BF2C8ED7C9C5}"/>
                </a:ext>
              </a:extLst>
            </p:cNvPr>
            <p:cNvSpPr/>
            <p:nvPr/>
          </p:nvSpPr>
          <p:spPr>
            <a:xfrm>
              <a:off x="2263266" y="4697485"/>
              <a:ext cx="636798" cy="1756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Control Unit</a:t>
              </a:r>
            </a:p>
          </p:txBody>
        </p:sp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9FA04EA3-EA87-9C42-AF94-651C570F7730}"/>
                </a:ext>
              </a:extLst>
            </p:cNvPr>
            <p:cNvGrpSpPr/>
            <p:nvPr/>
          </p:nvGrpSpPr>
          <p:grpSpPr>
            <a:xfrm>
              <a:off x="2389421" y="4106286"/>
              <a:ext cx="472920" cy="530098"/>
              <a:chOff x="1825441" y="5257201"/>
              <a:chExt cx="348402" cy="390525"/>
            </a:xfrm>
          </p:grpSpPr>
          <p:sp>
            <p:nvSpPr>
              <p:cNvPr id="178" name="Oval 177">
                <a:extLst>
                  <a:ext uri="{FF2B5EF4-FFF2-40B4-BE49-F238E27FC236}">
                    <a16:creationId xmlns:a16="http://schemas.microsoft.com/office/drawing/2014/main" id="{6A50E784-167B-FF4D-872B-93116591A7DC}"/>
                  </a:ext>
                </a:extLst>
              </p:cNvPr>
              <p:cNvSpPr/>
              <p:nvPr/>
            </p:nvSpPr>
            <p:spPr>
              <a:xfrm>
                <a:off x="1825441" y="525720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179" name="Oval 178">
                <a:extLst>
                  <a:ext uri="{FF2B5EF4-FFF2-40B4-BE49-F238E27FC236}">
                    <a16:creationId xmlns:a16="http://schemas.microsoft.com/office/drawing/2014/main" id="{AA221555-65C8-7849-A819-6B3AC5A26C93}"/>
                  </a:ext>
                </a:extLst>
              </p:cNvPr>
              <p:cNvSpPr/>
              <p:nvPr/>
            </p:nvSpPr>
            <p:spPr>
              <a:xfrm>
                <a:off x="2054971" y="5374676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id="{E9D5AF22-F43C-CE42-BEE2-76D5DA3EB801}"/>
                  </a:ext>
                </a:extLst>
              </p:cNvPr>
              <p:cNvSpPr/>
              <p:nvPr/>
            </p:nvSpPr>
            <p:spPr>
              <a:xfrm>
                <a:off x="1825441" y="553025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cxnSp>
            <p:nvCxnSpPr>
              <p:cNvPr id="181" name="Curved Connector 180">
                <a:extLst>
                  <a:ext uri="{FF2B5EF4-FFF2-40B4-BE49-F238E27FC236}">
                    <a16:creationId xmlns:a16="http://schemas.microsoft.com/office/drawing/2014/main" id="{C8A4CCF6-D1F2-0F43-9CCC-BFDF76751C19}"/>
                  </a:ext>
                </a:extLst>
              </p:cNvPr>
              <p:cNvCxnSpPr>
                <a:cxnSpLocks/>
                <a:stCxn id="178" idx="6"/>
                <a:endCxn id="179" idx="0"/>
              </p:cNvCxnSpPr>
              <p:nvPr/>
            </p:nvCxnSpPr>
            <p:spPr>
              <a:xfrm>
                <a:off x="1944313" y="5315939"/>
                <a:ext cx="170094" cy="58737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urved Connector 181">
                <a:extLst>
                  <a:ext uri="{FF2B5EF4-FFF2-40B4-BE49-F238E27FC236}">
                    <a16:creationId xmlns:a16="http://schemas.microsoft.com/office/drawing/2014/main" id="{A44A1938-1FDA-3844-A19C-34A244009785}"/>
                  </a:ext>
                </a:extLst>
              </p:cNvPr>
              <p:cNvCxnSpPr>
                <a:cxnSpLocks/>
                <a:stCxn id="179" idx="2"/>
                <a:endCxn id="178" idx="4"/>
              </p:cNvCxnSpPr>
              <p:nvPr/>
            </p:nvCxnSpPr>
            <p:spPr>
              <a:xfrm rot="10800000">
                <a:off x="1884877" y="5374676"/>
                <a:ext cx="170094" cy="58738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urved Connector 182">
                <a:extLst>
                  <a:ext uri="{FF2B5EF4-FFF2-40B4-BE49-F238E27FC236}">
                    <a16:creationId xmlns:a16="http://schemas.microsoft.com/office/drawing/2014/main" id="{34E1DBE5-D415-054F-8F4F-DD22506658A0}"/>
                  </a:ext>
                </a:extLst>
              </p:cNvPr>
              <p:cNvCxnSpPr>
                <a:cxnSpLocks/>
                <a:stCxn id="179" idx="4"/>
                <a:endCxn id="180" idx="6"/>
              </p:cNvCxnSpPr>
              <p:nvPr/>
            </p:nvCxnSpPr>
            <p:spPr>
              <a:xfrm rot="5400000">
                <a:off x="1980941" y="5455523"/>
                <a:ext cx="96838" cy="170094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Curved Connector 183">
                <a:extLst>
                  <a:ext uri="{FF2B5EF4-FFF2-40B4-BE49-F238E27FC236}">
                    <a16:creationId xmlns:a16="http://schemas.microsoft.com/office/drawing/2014/main" id="{A9934780-25D4-864E-85B2-3134537ACA16}"/>
                  </a:ext>
                </a:extLst>
              </p:cNvPr>
              <p:cNvCxnSpPr>
                <a:cxnSpLocks/>
                <a:stCxn id="180" idx="1"/>
                <a:endCxn id="178" idx="3"/>
              </p:cNvCxnSpPr>
              <p:nvPr/>
            </p:nvCxnSpPr>
            <p:spPr>
              <a:xfrm rot="5400000" flipH="1" flipV="1">
                <a:off x="1747858" y="5452464"/>
                <a:ext cx="189983" cy="12700"/>
              </a:xfrm>
              <a:prstGeom prst="curvedConnector3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1352CAAC-4F4D-6E48-9ED5-9EC761D2767E}"/>
              </a:ext>
            </a:extLst>
          </p:cNvPr>
          <p:cNvGrpSpPr/>
          <p:nvPr/>
        </p:nvGrpSpPr>
        <p:grpSpPr>
          <a:xfrm>
            <a:off x="6862008" y="4050375"/>
            <a:ext cx="2366847" cy="2463263"/>
            <a:chOff x="6855040" y="4257577"/>
            <a:chExt cx="2366847" cy="2463263"/>
          </a:xfrm>
        </p:grpSpPr>
        <p:sp>
          <p:nvSpPr>
            <p:cNvPr id="186" name="Slide Number Placeholder 5">
              <a:extLst>
                <a:ext uri="{FF2B5EF4-FFF2-40B4-BE49-F238E27FC236}">
                  <a16:creationId xmlns:a16="http://schemas.microsoft.com/office/drawing/2014/main" id="{61D14E2C-ED0A-F248-9BF3-FA3EFF4CA30A}"/>
                </a:ext>
              </a:extLst>
            </p:cNvPr>
            <p:cNvSpPr txBox="1">
              <a:spLocks/>
            </p:cNvSpPr>
            <p:nvPr/>
          </p:nvSpPr>
          <p:spPr>
            <a:xfrm>
              <a:off x="7924800" y="6355715"/>
              <a:ext cx="990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914400" rtl="0" eaLnBrk="1" latinLnBrk="0" hangingPunct="1">
                <a:defRPr sz="2000" kern="1200">
                  <a:solidFill>
                    <a:schemeClr val="tx1">
                      <a:tint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tint val="75000"/>
                    </a:prstClr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18</a:t>
              </a: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D7B4B279-D617-D74D-8E6D-3BE232B1D3A1}"/>
                </a:ext>
              </a:extLst>
            </p:cNvPr>
            <p:cNvSpPr/>
            <p:nvPr/>
          </p:nvSpPr>
          <p:spPr>
            <a:xfrm>
              <a:off x="7279373" y="4555620"/>
              <a:ext cx="1779205" cy="20817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188" name="Rounded Rectangle 187">
              <a:extLst>
                <a:ext uri="{FF2B5EF4-FFF2-40B4-BE49-F238E27FC236}">
                  <a16:creationId xmlns:a16="http://schemas.microsoft.com/office/drawing/2014/main" id="{C498A2E7-EABE-4345-ADCA-E11C1D73BF86}"/>
                </a:ext>
              </a:extLst>
            </p:cNvPr>
            <p:cNvSpPr/>
            <p:nvPr/>
          </p:nvSpPr>
          <p:spPr>
            <a:xfrm>
              <a:off x="7378326" y="5093017"/>
              <a:ext cx="1598850" cy="144727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cxnSp>
          <p:nvCxnSpPr>
            <p:cNvPr id="189" name="Straight Arrow Connector 188">
              <a:extLst>
                <a:ext uri="{FF2B5EF4-FFF2-40B4-BE49-F238E27FC236}">
                  <a16:creationId xmlns:a16="http://schemas.microsoft.com/office/drawing/2014/main" id="{249AA1E4-4A97-9744-993C-2FFFC5CA62CA}"/>
                </a:ext>
              </a:extLst>
            </p:cNvPr>
            <p:cNvCxnSpPr>
              <a:cxnSpLocks/>
            </p:cNvCxnSpPr>
            <p:nvPr/>
          </p:nvCxnSpPr>
          <p:spPr>
            <a:xfrm>
              <a:off x="6855040" y="5591336"/>
              <a:ext cx="42433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8B562D45-FE2B-0E4B-8A9E-41F605225ED2}"/>
                </a:ext>
              </a:extLst>
            </p:cNvPr>
            <p:cNvSpPr/>
            <p:nvPr/>
          </p:nvSpPr>
          <p:spPr>
            <a:xfrm rot="16200000" flipH="1">
              <a:off x="8866977" y="6471697"/>
              <a:ext cx="22083" cy="2087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884456A1-491C-BB4D-B2A7-3B85F1CA2181}"/>
                </a:ext>
              </a:extLst>
            </p:cNvPr>
            <p:cNvSpPr/>
            <p:nvPr/>
          </p:nvSpPr>
          <p:spPr>
            <a:xfrm rot="16200000" flipH="1">
              <a:off x="8866977" y="5360238"/>
              <a:ext cx="22083" cy="2087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C4BF901A-E5CB-E24F-BF2A-426CB67E375A}"/>
                </a:ext>
              </a:extLst>
            </p:cNvPr>
            <p:cNvGrpSpPr/>
            <p:nvPr/>
          </p:nvGrpSpPr>
          <p:grpSpPr>
            <a:xfrm>
              <a:off x="8308041" y="5176869"/>
              <a:ext cx="557538" cy="1269957"/>
              <a:chOff x="4830795" y="4111398"/>
              <a:chExt cx="289491" cy="755921"/>
            </a:xfrm>
          </p:grpSpPr>
          <p:grpSp>
            <p:nvGrpSpPr>
              <p:cNvPr id="202" name="Group 201">
                <a:extLst>
                  <a:ext uri="{FF2B5EF4-FFF2-40B4-BE49-F238E27FC236}">
                    <a16:creationId xmlns:a16="http://schemas.microsoft.com/office/drawing/2014/main" id="{CFD72E82-F53B-3A42-B146-340335087E8B}"/>
                  </a:ext>
                </a:extLst>
              </p:cNvPr>
              <p:cNvGrpSpPr/>
              <p:nvPr/>
            </p:nvGrpSpPr>
            <p:grpSpPr>
              <a:xfrm>
                <a:off x="4830795" y="4111398"/>
                <a:ext cx="289489" cy="755921"/>
                <a:chOff x="4830795" y="4111398"/>
                <a:chExt cx="289489" cy="755921"/>
              </a:xfrm>
            </p:grpSpPr>
            <p:sp>
              <p:nvSpPr>
                <p:cNvPr id="204" name="Rectangle 203">
                  <a:extLst>
                    <a:ext uri="{FF2B5EF4-FFF2-40B4-BE49-F238E27FC236}">
                      <a16:creationId xmlns:a16="http://schemas.microsoft.com/office/drawing/2014/main" id="{BDAB251D-2A8D-D247-A693-80AB694EAD77}"/>
                    </a:ext>
                  </a:extLst>
                </p:cNvPr>
                <p:cNvSpPr/>
                <p:nvPr/>
              </p:nvSpPr>
              <p:spPr>
                <a:xfrm rot="16200000">
                  <a:off x="4614131" y="4344138"/>
                  <a:ext cx="722817" cy="289489"/>
                </a:xfrm>
                <a:prstGeom prst="rect">
                  <a:avLst/>
                </a:prstGeom>
                <a:solidFill>
                  <a:srgbClr val="70AD47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1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205" name="Oval 204">
                  <a:extLst>
                    <a:ext uri="{FF2B5EF4-FFF2-40B4-BE49-F238E27FC236}">
                      <a16:creationId xmlns:a16="http://schemas.microsoft.com/office/drawing/2014/main" id="{5762801F-240B-F642-A13F-99166B439D05}"/>
                    </a:ext>
                  </a:extLst>
                </p:cNvPr>
                <p:cNvSpPr/>
                <p:nvPr/>
              </p:nvSpPr>
              <p:spPr>
                <a:xfrm rot="16200000" flipH="1">
                  <a:off x="4928537" y="4832470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1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206" name="Oval 205">
                  <a:extLst>
                    <a:ext uri="{FF2B5EF4-FFF2-40B4-BE49-F238E27FC236}">
                      <a16:creationId xmlns:a16="http://schemas.microsoft.com/office/drawing/2014/main" id="{2B557B16-EC3C-774E-9F1F-7491D87769CF}"/>
                    </a:ext>
                  </a:extLst>
                </p:cNvPr>
                <p:cNvSpPr/>
                <p:nvPr/>
              </p:nvSpPr>
              <p:spPr>
                <a:xfrm rot="16200000" flipH="1">
                  <a:off x="5018879" y="4832470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1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207" name="Oval 206">
                  <a:extLst>
                    <a:ext uri="{FF2B5EF4-FFF2-40B4-BE49-F238E27FC236}">
                      <a16:creationId xmlns:a16="http://schemas.microsoft.com/office/drawing/2014/main" id="{B2770ECE-B39A-734B-8600-61DCBA2DE4C2}"/>
                    </a:ext>
                  </a:extLst>
                </p:cNvPr>
                <p:cNvSpPr/>
                <p:nvPr/>
              </p:nvSpPr>
              <p:spPr>
                <a:xfrm rot="16200000" flipH="1">
                  <a:off x="4928537" y="4112379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1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208" name="Oval 207">
                  <a:extLst>
                    <a:ext uri="{FF2B5EF4-FFF2-40B4-BE49-F238E27FC236}">
                      <a16:creationId xmlns:a16="http://schemas.microsoft.com/office/drawing/2014/main" id="{E025AD8D-48A2-4949-825B-A755F6662F14}"/>
                    </a:ext>
                  </a:extLst>
                </p:cNvPr>
                <p:cNvSpPr/>
                <p:nvPr/>
              </p:nvSpPr>
              <p:spPr>
                <a:xfrm rot="16200000" flipH="1">
                  <a:off x="5018879" y="4112379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1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sp>
            <p:nvSpPr>
              <p:cNvPr id="203" name="Rectangle 202">
                <a:extLst>
                  <a:ext uri="{FF2B5EF4-FFF2-40B4-BE49-F238E27FC236}">
                    <a16:creationId xmlns:a16="http://schemas.microsoft.com/office/drawing/2014/main" id="{C925FBB3-DC0D-A046-9C05-CF4594CA5E40}"/>
                  </a:ext>
                </a:extLst>
              </p:cNvPr>
              <p:cNvSpPr/>
              <p:nvPr/>
            </p:nvSpPr>
            <p:spPr>
              <a:xfrm rot="16200000">
                <a:off x="4819059" y="4476133"/>
                <a:ext cx="575362" cy="27093"/>
              </a:xfrm>
              <a:prstGeom prst="rect">
                <a:avLst/>
              </a:prstGeom>
              <a:pattFill prst="dkVert">
                <a:fgClr>
                  <a:srgbClr val="FFC000">
                    <a:lumMod val="60000"/>
                    <a:lumOff val="40000"/>
                  </a:srgbClr>
                </a:fgClr>
                <a:bgClr>
                  <a:sysClr val="window" lastClr="FFFFFF"/>
                </a:bgClr>
              </a:patt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1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grpSp>
          <p:nvGrpSpPr>
            <p:cNvPr id="193" name="Group 192">
              <a:extLst>
                <a:ext uri="{FF2B5EF4-FFF2-40B4-BE49-F238E27FC236}">
                  <a16:creationId xmlns:a16="http://schemas.microsoft.com/office/drawing/2014/main" id="{7EAE495D-4A4B-0047-9734-F6D762FACB04}"/>
                </a:ext>
              </a:extLst>
            </p:cNvPr>
            <p:cNvGrpSpPr/>
            <p:nvPr/>
          </p:nvGrpSpPr>
          <p:grpSpPr>
            <a:xfrm rot="16200000">
              <a:off x="8185361" y="5662459"/>
              <a:ext cx="756076" cy="293602"/>
              <a:chOff x="4340198" y="1826549"/>
              <a:chExt cx="485918" cy="276639"/>
            </a:xfrm>
          </p:grpSpPr>
          <p:sp>
            <p:nvSpPr>
              <p:cNvPr id="200" name="Rectangle 199">
                <a:extLst>
                  <a:ext uri="{FF2B5EF4-FFF2-40B4-BE49-F238E27FC236}">
                    <a16:creationId xmlns:a16="http://schemas.microsoft.com/office/drawing/2014/main" id="{3A7D3514-AA53-DD4E-BD10-3AC9D3716CDD}"/>
                  </a:ext>
                </a:extLst>
              </p:cNvPr>
              <p:cNvSpPr/>
              <p:nvPr/>
            </p:nvSpPr>
            <p:spPr>
              <a:xfrm>
                <a:off x="4340198" y="1826549"/>
                <a:ext cx="174612" cy="276637"/>
              </a:xfrm>
              <a:prstGeom prst="rect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1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201" name="Rectangle 200">
                <a:extLst>
                  <a:ext uri="{FF2B5EF4-FFF2-40B4-BE49-F238E27FC236}">
                    <a16:creationId xmlns:a16="http://schemas.microsoft.com/office/drawing/2014/main" id="{250E5945-6A10-8E49-8DAD-F7F940EE8C63}"/>
                  </a:ext>
                </a:extLst>
              </p:cNvPr>
              <p:cNvSpPr/>
              <p:nvPr/>
            </p:nvSpPr>
            <p:spPr>
              <a:xfrm>
                <a:off x="4651504" y="1826550"/>
                <a:ext cx="174612" cy="276638"/>
              </a:xfrm>
              <a:prstGeom prst="rect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1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1AC69583-F8BE-7947-8E60-DFC316484ED2}"/>
                </a:ext>
              </a:extLst>
            </p:cNvPr>
            <p:cNvSpPr/>
            <p:nvPr/>
          </p:nvSpPr>
          <p:spPr>
            <a:xfrm rot="16200000">
              <a:off x="7072109" y="5668979"/>
              <a:ext cx="1073627" cy="3590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33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ACT/PRE</a:t>
              </a: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7CB2A93D-2D56-BD4C-BA44-F22F1A331F0D}"/>
                </a:ext>
              </a:extLst>
            </p:cNvPr>
            <p:cNvSpPr/>
            <p:nvPr/>
          </p:nvSpPr>
          <p:spPr>
            <a:xfrm>
              <a:off x="7116062" y="4257577"/>
              <a:ext cx="210582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 Output</a:t>
              </a:r>
            </a:p>
          </p:txBody>
        </p:sp>
        <p:cxnSp>
          <p:nvCxnSpPr>
            <p:cNvPr id="196" name="Straight Arrow Connector 195">
              <a:extLst>
                <a:ext uri="{FF2B5EF4-FFF2-40B4-BE49-F238E27FC236}">
                  <a16:creationId xmlns:a16="http://schemas.microsoft.com/office/drawing/2014/main" id="{E538FA18-97AB-8B40-A433-96F80CA46C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56927" y="5846929"/>
              <a:ext cx="497162" cy="2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none" w="med" len="me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01D998F4-BA23-F848-9F6F-405E77EE6FE1}"/>
                </a:ext>
              </a:extLst>
            </p:cNvPr>
            <p:cNvSpPr/>
            <p:nvPr/>
          </p:nvSpPr>
          <p:spPr>
            <a:xfrm>
              <a:off x="7365094" y="4541202"/>
              <a:ext cx="1704313" cy="5841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 result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 memory</a:t>
              </a:r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1588C506-960D-4B43-A104-A633D531EB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88782" y="6343277"/>
              <a:ext cx="52832" cy="52832"/>
            </a:xfrm>
            <a:prstGeom prst="ellipse">
              <a:avLst/>
            </a:prstGeom>
            <a:solidFill>
              <a:srgbClr val="FEF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DF5B5716-6682-C04A-8371-D2DB4FD8DE0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82340" y="5239787"/>
              <a:ext cx="52832" cy="52832"/>
            </a:xfrm>
            <a:prstGeom prst="ellipse">
              <a:avLst/>
            </a:prstGeom>
            <a:solidFill>
              <a:srgbClr val="FEF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aphicFrame>
        <p:nvGraphicFramePr>
          <p:cNvPr id="209" name="Table 208">
            <a:extLst>
              <a:ext uri="{FF2B5EF4-FFF2-40B4-BE49-F238E27FC236}">
                <a16:creationId xmlns:a16="http://schemas.microsoft.com/office/drawing/2014/main" id="{88DE2D38-1513-0044-8680-6E5DB1BB95E0}"/>
              </a:ext>
            </a:extLst>
          </p:cNvPr>
          <p:cNvGraphicFramePr>
            <a:graphicFrameLocks noGrp="1"/>
          </p:cNvGraphicFramePr>
          <p:nvPr/>
        </p:nvGraphicFramePr>
        <p:xfrm>
          <a:off x="5089713" y="4587513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sp>
        <p:nvSpPr>
          <p:cNvPr id="211" name="Rounded Rectangle 210">
            <a:extLst>
              <a:ext uri="{FF2B5EF4-FFF2-40B4-BE49-F238E27FC236}">
                <a16:creationId xmlns:a16="http://schemas.microsoft.com/office/drawing/2014/main" id="{A0D80D61-D9C4-CF44-A70A-AFEA98D71913}"/>
              </a:ext>
            </a:extLst>
          </p:cNvPr>
          <p:cNvSpPr/>
          <p:nvPr/>
        </p:nvSpPr>
        <p:spPr>
          <a:xfrm>
            <a:off x="312280" y="5259279"/>
            <a:ext cx="2034212" cy="287326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>
              <a:latin typeface="Cambria" panose="02040503050406030204" pitchFamily="18" charset="0"/>
            </a:endParaRP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FC5E7F57-2884-F343-A8BC-08674C4FE3BF}"/>
              </a:ext>
            </a:extLst>
          </p:cNvPr>
          <p:cNvSpPr/>
          <p:nvPr/>
        </p:nvSpPr>
        <p:spPr>
          <a:xfrm>
            <a:off x="4984473" y="4456113"/>
            <a:ext cx="1705701" cy="175721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>
              <a:latin typeface="Cambria" panose="02040503050406030204" pitchFamily="18" charset="0"/>
            </a:endParaRP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97F5BB6A-FE95-8341-9D94-DD1225D59D6F}"/>
              </a:ext>
            </a:extLst>
          </p:cNvPr>
          <p:cNvSpPr/>
          <p:nvPr/>
        </p:nvSpPr>
        <p:spPr>
          <a:xfrm>
            <a:off x="7355174" y="4405342"/>
            <a:ext cx="1705699" cy="1940186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>
              <a:latin typeface="Cambria" panose="02040503050406030204" pitchFamily="18" charset="0"/>
            </a:endParaRPr>
          </a:p>
        </p:txBody>
      </p:sp>
      <p:sp>
        <p:nvSpPr>
          <p:cNvPr id="60" name="Slide Number Placeholder 2">
            <a:extLst>
              <a:ext uri="{FF2B5EF4-FFF2-40B4-BE49-F238E27FC236}">
                <a16:creationId xmlns:a16="http://schemas.microsoft.com/office/drawing/2014/main" id="{80EA2B6C-8342-0148-A19D-ADB98C4D78C4}"/>
              </a:ext>
            </a:extLst>
          </p:cNvPr>
          <p:cNvSpPr txBox="1">
            <a:spLocks/>
          </p:cNvSpPr>
          <p:nvPr/>
        </p:nvSpPr>
        <p:spPr>
          <a:xfrm>
            <a:off x="5494693" y="6444961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46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A0D7A98F-9913-784E-830F-6BAF61737B22}"/>
              </a:ext>
            </a:extLst>
          </p:cNvPr>
          <p:cNvSpPr/>
          <p:nvPr/>
        </p:nvSpPr>
        <p:spPr>
          <a:xfrm>
            <a:off x="3231845" y="4464018"/>
            <a:ext cx="1536044" cy="170574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>
              <a:latin typeface="Cambria" panose="02040503050406030204" pitchFamily="18" charset="0"/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B8FCF565-6A95-394C-9062-76C4B03406BA}"/>
              </a:ext>
            </a:extLst>
          </p:cNvPr>
          <p:cNvSpPr/>
          <p:nvPr/>
        </p:nvSpPr>
        <p:spPr>
          <a:xfrm>
            <a:off x="3068818" y="4320544"/>
            <a:ext cx="3917839" cy="2202366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6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0" animBg="1"/>
      <p:bldP spid="211" grpId="1" animBg="1"/>
      <p:bldP spid="58" grpId="0" animBg="1"/>
      <p:bldP spid="58" grpId="1" animBg="1"/>
      <p:bldP spid="59" grpId="0" animBg="1"/>
      <p:bldP spid="61" grpId="0" animBg="1"/>
      <p:bldP spid="61" grpId="1" animBg="1"/>
      <p:bldP spid="62" grpId="1" animBg="1"/>
      <p:bldP spid="62" grpId="2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EFB5D-D6B6-5B41-A0BC-9F04C416A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More in the Paper</a:t>
            </a:r>
            <a:endParaRPr lang="en-US" sz="40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AF607-D2FB-0549-9071-9C87DA4D0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2" y="1159252"/>
            <a:ext cx="8987622" cy="5318753"/>
          </a:xfrm>
        </p:spPr>
        <p:txBody>
          <a:bodyPr/>
          <a:lstStyle/>
          <a:p>
            <a:r>
              <a:rPr lang="en-US" sz="2800" dirty="0">
                <a:latin typeface="Cambria" panose="02040503050406030204" pitchFamily="18" charset="0"/>
              </a:rPr>
              <a:t>Detailed reference implementation and microarchitecture of the SIMDRAM control unit</a:t>
            </a:r>
          </a:p>
          <a:p>
            <a:pPr marL="0" indent="0">
              <a:buNone/>
            </a:pPr>
            <a:endParaRPr lang="en-US" sz="3200" dirty="0">
              <a:latin typeface="Cambria" panose="02040503050406030204" pitchFamily="18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CA6DFF2-82FC-6E4A-8B94-F78BB1B89BED}"/>
              </a:ext>
            </a:extLst>
          </p:cNvPr>
          <p:cNvGrpSpPr/>
          <p:nvPr/>
        </p:nvGrpSpPr>
        <p:grpSpPr>
          <a:xfrm>
            <a:off x="-154578" y="2587156"/>
            <a:ext cx="9142200" cy="3227555"/>
            <a:chOff x="-78587" y="2046147"/>
            <a:chExt cx="9142200" cy="3227555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AC3646B6-D3EA-1345-A4DC-C634683728B9}"/>
                </a:ext>
              </a:extLst>
            </p:cNvPr>
            <p:cNvCxnSpPr>
              <a:cxnSpLocks/>
            </p:cNvCxnSpPr>
            <p:nvPr/>
          </p:nvCxnSpPr>
          <p:spPr>
            <a:xfrm>
              <a:off x="6850656" y="3183590"/>
              <a:ext cx="469630" cy="0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39801117-42BE-8443-B83E-DF58CC14028E}"/>
                </a:ext>
              </a:extLst>
            </p:cNvPr>
            <p:cNvCxnSpPr>
              <a:cxnSpLocks/>
            </p:cNvCxnSpPr>
            <p:nvPr/>
          </p:nvCxnSpPr>
          <p:spPr>
            <a:xfrm>
              <a:off x="6850656" y="3515805"/>
              <a:ext cx="469630" cy="6791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476A1E-8402-7B4F-8D9E-E2693C35CA89}"/>
                </a:ext>
              </a:extLst>
            </p:cNvPr>
            <p:cNvSpPr/>
            <p:nvPr/>
          </p:nvSpPr>
          <p:spPr>
            <a:xfrm>
              <a:off x="657892" y="3580360"/>
              <a:ext cx="2382251" cy="914399"/>
            </a:xfrm>
            <a:prstGeom prst="rect">
              <a:avLst/>
            </a:prstGeom>
            <a:solidFill>
              <a:srgbClr val="D6E6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0" rIns="9144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                  …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982DCDD-3735-9F45-8BA1-0162F492F259}"/>
                </a:ext>
              </a:extLst>
            </p:cNvPr>
            <p:cNvGrpSpPr/>
            <p:nvPr/>
          </p:nvGrpSpPr>
          <p:grpSpPr>
            <a:xfrm>
              <a:off x="657892" y="3580358"/>
              <a:ext cx="2382252" cy="235645"/>
              <a:chOff x="1156139" y="2307233"/>
              <a:chExt cx="2382252" cy="235645"/>
            </a:xfrm>
            <a:solidFill>
              <a:srgbClr val="D6E6F4"/>
            </a:solidFill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0115EBD-7298-9445-963D-A9B7CC99FD36}"/>
                  </a:ext>
                </a:extLst>
              </p:cNvPr>
              <p:cNvSpPr/>
              <p:nvPr/>
            </p:nvSpPr>
            <p:spPr>
              <a:xfrm>
                <a:off x="1156139" y="2307258"/>
                <a:ext cx="2382251" cy="23562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tIns="0" bIns="91440"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                  …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3D978D13-A89E-DE49-9B52-6DADCCF58B8A}"/>
                      </a:ext>
                    </a:extLst>
                  </p:cNvPr>
                  <p:cNvSpPr/>
                  <p:nvPr/>
                </p:nvSpPr>
                <p:spPr>
                  <a:xfrm>
                    <a:off x="1156140" y="2307258"/>
                    <a:ext cx="512064" cy="235620"/>
                  </a:xfrm>
                  <a:prstGeom prst="rect">
                    <a:avLst/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0" tIns="0" rIns="0" bIns="0"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kumimoji="0" lang="en-US" sz="1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Op 0</a:t>
                    </a:r>
                  </a:p>
                </p:txBody>
              </p:sp>
            </mc:Choice>
            <mc:Fallback xmlns=""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3D978D13-A89E-DE49-9B52-6DADCCF58B8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56140" y="2307258"/>
                    <a:ext cx="512064" cy="235620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15000"/>
                    </a:stretch>
                  </a:blipFill>
                  <a:ln w="19050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Rectangle 9">
                    <a:extLst>
                      <a:ext uri="{FF2B5EF4-FFF2-40B4-BE49-F238E27FC236}">
                        <a16:creationId xmlns:a16="http://schemas.microsoft.com/office/drawing/2014/main" id="{BB88431E-D101-5E4B-80E8-36E8D665FB21}"/>
                      </a:ext>
                    </a:extLst>
                  </p:cNvPr>
                  <p:cNvSpPr/>
                  <p:nvPr/>
                </p:nvSpPr>
                <p:spPr>
                  <a:xfrm>
                    <a:off x="3023845" y="2307258"/>
                    <a:ext cx="514546" cy="235620"/>
                  </a:xfrm>
                  <a:prstGeom prst="rect">
                    <a:avLst/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0" tIns="91440" rIns="0" bIns="91440"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kumimoji="0" lang="en-US" sz="1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Op 63</a:t>
                    </a:r>
                  </a:p>
                </p:txBody>
              </p:sp>
            </mc:Choice>
            <mc:Fallback xmlns="">
              <p:sp>
                <p:nvSpPr>
                  <p:cNvPr id="10" name="Rectangle 9">
                    <a:extLst>
                      <a:ext uri="{FF2B5EF4-FFF2-40B4-BE49-F238E27FC236}">
                        <a16:creationId xmlns:a16="http://schemas.microsoft.com/office/drawing/2014/main" id="{BB88431E-D101-5E4B-80E8-36E8D665FB2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23845" y="2307258"/>
                    <a:ext cx="514546" cy="235620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r="-2439" b="-15000"/>
                    </a:stretch>
                  </a:blipFill>
                  <a:ln w="19050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Rectangle 10">
                    <a:extLst>
                      <a:ext uri="{FF2B5EF4-FFF2-40B4-BE49-F238E27FC236}">
                        <a16:creationId xmlns:a16="http://schemas.microsoft.com/office/drawing/2014/main" id="{2CF6F04B-B6CD-2A4D-AADA-6AB252D81E68}"/>
                      </a:ext>
                    </a:extLst>
                  </p:cNvPr>
                  <p:cNvSpPr/>
                  <p:nvPr/>
                </p:nvSpPr>
                <p:spPr>
                  <a:xfrm>
                    <a:off x="2511125" y="2307233"/>
                    <a:ext cx="512064" cy="235621"/>
                  </a:xfrm>
                  <a:prstGeom prst="rect">
                    <a:avLst/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0" tIns="91440" rIns="0" bIns="91440"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ea typeface="Cambria Math" panose="02040503050406030204" pitchFamily="18" charset="0"/>
                    </a:endParaRP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kumimoji="0" lang="en-US" sz="1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Op 62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1" name="Rectangle 10">
                    <a:extLst>
                      <a:ext uri="{FF2B5EF4-FFF2-40B4-BE49-F238E27FC236}">
                        <a16:creationId xmlns:a16="http://schemas.microsoft.com/office/drawing/2014/main" id="{2CF6F04B-B6CD-2A4D-AADA-6AB252D81E6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11125" y="2307233"/>
                    <a:ext cx="512064" cy="23562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0000"/>
                    </a:stretch>
                  </a:blipFill>
                  <a:ln w="19050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114A1CA7-A177-0F48-B4E7-7FCE389A18C8}"/>
                </a:ext>
              </a:extLst>
            </p:cNvPr>
            <p:cNvCxnSpPr>
              <a:cxnSpLocks/>
            </p:cNvCxnSpPr>
            <p:nvPr/>
          </p:nvCxnSpPr>
          <p:spPr>
            <a:xfrm>
              <a:off x="8053646" y="4428075"/>
              <a:ext cx="0" cy="474575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F5D2FF7-F366-9045-96F7-2D06C04F5EFF}"/>
                </a:ext>
              </a:extLst>
            </p:cNvPr>
            <p:cNvSpPr/>
            <p:nvPr/>
          </p:nvSpPr>
          <p:spPr>
            <a:xfrm>
              <a:off x="1878601" y="4547799"/>
              <a:ext cx="174964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1024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F13D4987-150C-1C4D-A80C-E5F297E69D26}"/>
                    </a:ext>
                  </a:extLst>
                </p:cNvPr>
                <p:cNvSpPr/>
                <p:nvPr/>
              </p:nvSpPr>
              <p:spPr>
                <a:xfrm>
                  <a:off x="404931" y="3085375"/>
                  <a:ext cx="1105431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r>
                        <a:rPr kumimoji="0" lang="en-US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𝛍</m:t>
                      </m:r>
                    </m:oMath>
                  </a14:m>
                  <a:r>
                    <a:rPr kumimoji="0" lang="en-US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 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Scratchpad</a:t>
                  </a:r>
                </a:p>
              </p:txBody>
            </p:sp>
          </mc:Choice>
          <mc:Fallback xmlns=""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F13D4987-150C-1C4D-A80C-E5F297E69D2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4931" y="3085375"/>
                  <a:ext cx="1105431" cy="523220"/>
                </a:xfrm>
                <a:prstGeom prst="rect">
                  <a:avLst/>
                </a:prstGeom>
                <a:blipFill>
                  <a:blip r:embed="rId6"/>
                  <a:stretch>
                    <a:fillRect l="-1136" t="-2381" b="-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28AFB133-5697-1F40-88EC-E98F9E8A4787}"/>
                </a:ext>
              </a:extLst>
            </p:cNvPr>
            <p:cNvCxnSpPr>
              <a:cxnSpLocks/>
              <a:stCxn id="81" idx="2"/>
              <a:endCxn id="8" idx="0"/>
            </p:cNvCxnSpPr>
            <p:nvPr/>
          </p:nvCxnSpPr>
          <p:spPr>
            <a:xfrm flipH="1">
              <a:off x="1849018" y="3113413"/>
              <a:ext cx="4694" cy="466948"/>
            </a:xfrm>
            <a:prstGeom prst="straightConnector1">
              <a:avLst/>
            </a:prstGeom>
            <a:ln w="19050">
              <a:solidFill>
                <a:srgbClr val="1F70C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11149F0-A0F7-ED46-AD24-4FAC6965D3C6}"/>
                </a:ext>
              </a:extLst>
            </p:cNvPr>
            <p:cNvSpPr/>
            <p:nvPr/>
          </p:nvSpPr>
          <p:spPr>
            <a:xfrm>
              <a:off x="3822796" y="3467245"/>
              <a:ext cx="51302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1" u="none" strike="noStrike" kern="120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+1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38567D0-6D03-C34A-B9B7-3594319E4502}"/>
                </a:ext>
              </a:extLst>
            </p:cNvPr>
            <p:cNvSpPr/>
            <p:nvPr/>
          </p:nvSpPr>
          <p:spPr>
            <a:xfrm>
              <a:off x="1807948" y="3188251"/>
              <a:ext cx="174964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F70C0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bbop_op</a:t>
              </a:r>
              <a:endPara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F70C0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81C5665-277C-AC42-A9B8-F6BD998E2002}"/>
                </a:ext>
              </a:extLst>
            </p:cNvPr>
            <p:cNvGrpSpPr/>
            <p:nvPr/>
          </p:nvGrpSpPr>
          <p:grpSpPr>
            <a:xfrm>
              <a:off x="4157442" y="3664478"/>
              <a:ext cx="1173236" cy="922947"/>
              <a:chOff x="3274169" y="3722058"/>
              <a:chExt cx="1946898" cy="922947"/>
            </a:xfrm>
            <a:solidFill>
              <a:srgbClr val="F9F2D2"/>
            </a:solidFill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6B27811-CB8B-884E-9327-34CA72AC1437}"/>
                  </a:ext>
                </a:extLst>
              </p:cNvPr>
              <p:cNvSpPr/>
              <p:nvPr/>
            </p:nvSpPr>
            <p:spPr>
              <a:xfrm>
                <a:off x="3274170" y="3722058"/>
                <a:ext cx="1946897" cy="914393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/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… 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Rectangle 19">
                    <a:extLst>
                      <a:ext uri="{FF2B5EF4-FFF2-40B4-BE49-F238E27FC236}">
                        <a16:creationId xmlns:a16="http://schemas.microsoft.com/office/drawing/2014/main" id="{59872A9B-0E40-F141-9BF0-F3456362F1C0}"/>
                      </a:ext>
                    </a:extLst>
                  </p:cNvPr>
                  <p:cNvSpPr/>
                  <p:nvPr/>
                </p:nvSpPr>
                <p:spPr>
                  <a:xfrm>
                    <a:off x="3274169" y="3725091"/>
                    <a:ext cx="1946897" cy="235618"/>
                  </a:xfrm>
                  <a:prstGeom prst="rect">
                    <a:avLst/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 xmlns:m="http://schemas.openxmlformats.org/officeDocument/2006/math">
                        <m:r>
                          <a:rPr kumimoji="0" lang="en-US" sz="1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Op 0</a:t>
                    </a:r>
                  </a:p>
                </p:txBody>
              </p:sp>
            </mc:Choice>
            <mc:Fallback xmlns="">
              <p:sp>
                <p:nvSpPr>
                  <p:cNvPr id="20" name="Rectangle 19">
                    <a:extLst>
                      <a:ext uri="{FF2B5EF4-FFF2-40B4-BE49-F238E27FC236}">
                        <a16:creationId xmlns:a16="http://schemas.microsoft.com/office/drawing/2014/main" id="{59872A9B-0E40-F141-9BF0-F3456362F1C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74169" y="3725091"/>
                    <a:ext cx="1946897" cy="235618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t="-5000" b="-25000"/>
                    </a:stretch>
                  </a:blipFill>
                  <a:ln w="19050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Rectangle 20">
                    <a:extLst>
                      <a:ext uri="{FF2B5EF4-FFF2-40B4-BE49-F238E27FC236}">
                        <a16:creationId xmlns:a16="http://schemas.microsoft.com/office/drawing/2014/main" id="{CFE3CD6A-8D80-B748-BD70-BD6DF7322DBB}"/>
                      </a:ext>
                    </a:extLst>
                  </p:cNvPr>
                  <p:cNvSpPr/>
                  <p:nvPr/>
                </p:nvSpPr>
                <p:spPr>
                  <a:xfrm>
                    <a:off x="3274169" y="3958775"/>
                    <a:ext cx="1946897" cy="235618"/>
                  </a:xfrm>
                  <a:prstGeom prst="rect">
                    <a:avLst/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 xmlns:m="http://schemas.openxmlformats.org/officeDocument/2006/math">
                        <m:r>
                          <a:rPr kumimoji="0" lang="en-US" sz="1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Op 1</a:t>
                    </a:r>
                  </a:p>
                </p:txBody>
              </p:sp>
            </mc:Choice>
            <mc:Fallback xmlns="">
              <p:sp>
                <p:nvSpPr>
                  <p:cNvPr id="21" name="Rectangle 20">
                    <a:extLst>
                      <a:ext uri="{FF2B5EF4-FFF2-40B4-BE49-F238E27FC236}">
                        <a16:creationId xmlns:a16="http://schemas.microsoft.com/office/drawing/2014/main" id="{CFE3CD6A-8D80-B748-BD70-BD6DF7322DB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74169" y="3958775"/>
                    <a:ext cx="1946897" cy="23561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t="-5000" b="-20000"/>
                    </a:stretch>
                  </a:blipFill>
                  <a:ln w="19050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9626F00D-FD35-614B-84EB-DB0DBA6348E9}"/>
                      </a:ext>
                    </a:extLst>
                  </p:cNvPr>
                  <p:cNvSpPr/>
                  <p:nvPr/>
                </p:nvSpPr>
                <p:spPr>
                  <a:xfrm>
                    <a:off x="3274169" y="4409387"/>
                    <a:ext cx="1946897" cy="235618"/>
                  </a:xfrm>
                  <a:prstGeom prst="rect">
                    <a:avLst/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 xmlns:m="http://schemas.openxmlformats.org/officeDocument/2006/math">
                        <m:r>
                          <a:rPr kumimoji="0" lang="en-US" sz="1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Op 63 </a:t>
                    </a:r>
                  </a:p>
                </p:txBody>
              </p:sp>
            </mc:Choice>
            <mc:Fallback xmlns=""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9626F00D-FD35-614B-84EB-DB0DBA6348E9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74169" y="4409387"/>
                    <a:ext cx="1946897" cy="235618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t="-4762" b="-19048"/>
                    </a:stretch>
                  </a:blipFill>
                  <a:ln w="19050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64F49518-511A-BD40-9804-31508B38A2F8}"/>
                    </a:ext>
                  </a:extLst>
                </p:cNvPr>
                <p:cNvSpPr/>
                <p:nvPr/>
              </p:nvSpPr>
              <p:spPr>
                <a:xfrm>
                  <a:off x="3186854" y="3611583"/>
                  <a:ext cx="576758" cy="338842"/>
                </a:xfrm>
                <a:prstGeom prst="rect">
                  <a:avLst/>
                </a:prstGeom>
                <a:solidFill>
                  <a:srgbClr val="F9F2D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μ</m:t>
                      </m:r>
                    </m:oMath>
                  </a14:m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PC</a:t>
                  </a:r>
                </a:p>
              </p:txBody>
            </p:sp>
          </mc:Choice>
          <mc:Fallback xmlns=""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64F49518-511A-BD40-9804-31508B38A2F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86854" y="3611583"/>
                  <a:ext cx="576758" cy="338842"/>
                </a:xfrm>
                <a:prstGeom prst="rect">
                  <a:avLst/>
                </a:prstGeom>
                <a:blipFill>
                  <a:blip r:embed="rId10"/>
                  <a:stretch>
                    <a:fillRect b="-20690"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5EAF9F1A-17A5-1242-A23F-647D48FD7AD6}"/>
                </a:ext>
              </a:extLst>
            </p:cNvPr>
            <p:cNvCxnSpPr>
              <a:cxnSpLocks/>
            </p:cNvCxnSpPr>
            <p:nvPr/>
          </p:nvCxnSpPr>
          <p:spPr>
            <a:xfrm>
              <a:off x="3763612" y="3788955"/>
              <a:ext cx="393830" cy="4316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5B8CF05-36A4-C940-984E-630CDEDCDC2F}"/>
                </a:ext>
              </a:extLst>
            </p:cNvPr>
            <p:cNvSpPr/>
            <p:nvPr/>
          </p:nvSpPr>
          <p:spPr>
            <a:xfrm>
              <a:off x="5368849" y="4460558"/>
              <a:ext cx="174964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16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A6B5A1D-D226-234A-9301-8727FBB5918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25274" y="4389085"/>
              <a:ext cx="119654" cy="122355"/>
            </a:xfrm>
            <a:prstGeom prst="line">
              <a:avLst/>
            </a:prstGeom>
            <a:ln w="19050">
              <a:solidFill>
                <a:schemeClr val="accent4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48EC9E29-E778-2A48-A868-473A795FB127}"/>
                    </a:ext>
                  </a:extLst>
                </p:cNvPr>
                <p:cNvSpPr/>
                <p:nvPr/>
              </p:nvSpPr>
              <p:spPr>
                <a:xfrm>
                  <a:off x="7314680" y="3011004"/>
                  <a:ext cx="1314638" cy="1516465"/>
                </a:xfrm>
                <a:prstGeom prst="rect">
                  <a:avLst/>
                </a:prstGeom>
                <a:solidFill>
                  <a:srgbClr val="D9EED7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μ</m:t>
                      </m:r>
                    </m:oMath>
                  </a14:m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Op Proccessing</a:t>
                  </a:r>
                </a:p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FSM</a:t>
                  </a:r>
                </a:p>
              </p:txBody>
            </p:sp>
          </mc:Choice>
          <mc:Fallback xmlns=""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48EC9E29-E778-2A48-A868-473A795FB12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14680" y="3011004"/>
                  <a:ext cx="1314638" cy="1516465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 w="1905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Elbow Connector 27">
              <a:extLst>
                <a:ext uri="{FF2B5EF4-FFF2-40B4-BE49-F238E27FC236}">
                  <a16:creationId xmlns:a16="http://schemas.microsoft.com/office/drawing/2014/main" id="{EC5C6974-9CDA-974B-A485-0C01946CC2ED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3261136" y="3093673"/>
              <a:ext cx="80784" cy="2895043"/>
            </a:xfrm>
            <a:prstGeom prst="bentConnector3">
              <a:avLst>
                <a:gd name="adj1" fmla="val 464661"/>
              </a:avLst>
            </a:prstGeom>
            <a:ln w="19050">
              <a:solidFill>
                <a:srgbClr val="1F70C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09B8013A-EFF0-2743-ABEE-BDD7B0E14BC2}"/>
                </a:ext>
              </a:extLst>
            </p:cNvPr>
            <p:cNvCxnSpPr>
              <a:cxnSpLocks/>
            </p:cNvCxnSpPr>
            <p:nvPr/>
          </p:nvCxnSpPr>
          <p:spPr>
            <a:xfrm>
              <a:off x="5323640" y="4450048"/>
              <a:ext cx="1969048" cy="0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>
              <a:extLst>
                <a:ext uri="{FF2B5EF4-FFF2-40B4-BE49-F238E27FC236}">
                  <a16:creationId xmlns:a16="http://schemas.microsoft.com/office/drawing/2014/main" id="{858A74A7-5508-2141-8110-12FF7A5AC622}"/>
                </a:ext>
              </a:extLst>
            </p:cNvPr>
            <p:cNvCxnSpPr>
              <a:cxnSpLocks/>
              <a:endCxn id="83" idx="0"/>
            </p:cNvCxnSpPr>
            <p:nvPr/>
          </p:nvCxnSpPr>
          <p:spPr>
            <a:xfrm flipV="1">
              <a:off x="2320398" y="2677624"/>
              <a:ext cx="4185745" cy="337006"/>
            </a:xfrm>
            <a:prstGeom prst="bentConnector4">
              <a:avLst>
                <a:gd name="adj1" fmla="val 80775"/>
                <a:gd name="adj2" fmla="val 149334"/>
              </a:avLst>
            </a:prstGeom>
            <a:ln w="19050">
              <a:solidFill>
                <a:srgbClr val="1F70C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>
              <a:extLst>
                <a:ext uri="{FF2B5EF4-FFF2-40B4-BE49-F238E27FC236}">
                  <a16:creationId xmlns:a16="http://schemas.microsoft.com/office/drawing/2014/main" id="{BB4E0CAB-54E6-AE47-9071-32F45DD5A80A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5515288" y="3380303"/>
              <a:ext cx="557730" cy="198369"/>
            </a:xfrm>
            <a:prstGeom prst="bentConnector3">
              <a:avLst>
                <a:gd name="adj1" fmla="val 102239"/>
              </a:avLst>
            </a:prstGeom>
            <a:ln w="28575">
              <a:solidFill>
                <a:schemeClr val="accent4">
                  <a:lumMod val="75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>
              <a:extLst>
                <a:ext uri="{FF2B5EF4-FFF2-40B4-BE49-F238E27FC236}">
                  <a16:creationId xmlns:a16="http://schemas.microsoft.com/office/drawing/2014/main" id="{846825CD-42F0-C143-BB12-BEAAD501A6B9}"/>
                </a:ext>
              </a:extLst>
            </p:cNvPr>
            <p:cNvCxnSpPr>
              <a:cxnSpLocks/>
              <a:stCxn id="27" idx="0"/>
              <a:endCxn id="80" idx="3"/>
            </p:cNvCxnSpPr>
            <p:nvPr/>
          </p:nvCxnSpPr>
          <p:spPr>
            <a:xfrm rot="16200000" flipV="1">
              <a:off x="6276706" y="1315710"/>
              <a:ext cx="655946" cy="2734641"/>
            </a:xfrm>
            <a:prstGeom prst="bentConnector2">
              <a:avLst/>
            </a:prstGeom>
            <a:ln w="19050">
              <a:solidFill>
                <a:srgbClr val="00B05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>
              <a:extLst>
                <a:ext uri="{FF2B5EF4-FFF2-40B4-BE49-F238E27FC236}">
                  <a16:creationId xmlns:a16="http://schemas.microsoft.com/office/drawing/2014/main" id="{C4A3F654-240C-A24E-8B81-4D966431A14F}"/>
                </a:ext>
              </a:extLst>
            </p:cNvPr>
            <p:cNvCxnSpPr>
              <a:cxnSpLocks/>
              <a:stCxn id="80" idx="1"/>
              <a:endCxn id="81" idx="0"/>
            </p:cNvCxnSpPr>
            <p:nvPr/>
          </p:nvCxnSpPr>
          <p:spPr>
            <a:xfrm rot="10800000" flipV="1">
              <a:off x="1853713" y="2355058"/>
              <a:ext cx="2430539" cy="235440"/>
            </a:xfrm>
            <a:prstGeom prst="bentConnector2">
              <a:avLst/>
            </a:prstGeom>
            <a:ln w="28575">
              <a:solidFill>
                <a:schemeClr val="accent4">
                  <a:lumMod val="75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Elbow Connector 33">
              <a:extLst>
                <a:ext uri="{FF2B5EF4-FFF2-40B4-BE49-F238E27FC236}">
                  <a16:creationId xmlns:a16="http://schemas.microsoft.com/office/drawing/2014/main" id="{9069CBA3-6068-AA4D-8BAD-D43B70EB5817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3496015" y="3950426"/>
              <a:ext cx="4030162" cy="795875"/>
            </a:xfrm>
            <a:prstGeom prst="bentConnector2">
              <a:avLst/>
            </a:prstGeom>
            <a:ln w="19050">
              <a:solidFill>
                <a:srgbClr val="00B05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84C2360-1157-EF45-AAEE-11094B6E5F3D}"/>
                </a:ext>
              </a:extLst>
            </p:cNvPr>
            <p:cNvSpPr/>
            <p:nvPr/>
          </p:nvSpPr>
          <p:spPr>
            <a:xfrm>
              <a:off x="3484644" y="3958478"/>
              <a:ext cx="122735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1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branch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1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target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F77A097-C46B-E649-BB97-5EB1311E633F}"/>
                </a:ext>
              </a:extLst>
            </p:cNvPr>
            <p:cNvSpPr/>
            <p:nvPr/>
          </p:nvSpPr>
          <p:spPr>
            <a:xfrm>
              <a:off x="7721473" y="4849962"/>
              <a:ext cx="1227357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AAP/AP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FE89694E-0B63-8245-AD38-092A50D6AC96}"/>
                    </a:ext>
                  </a:extLst>
                </p:cNvPr>
                <p:cNvSpPr/>
                <p:nvPr/>
              </p:nvSpPr>
              <p:spPr>
                <a:xfrm>
                  <a:off x="4079306" y="3362973"/>
                  <a:ext cx="137088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n-US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μ</m:t>
                      </m:r>
                    </m:oMath>
                  </a14:m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Op Memory</a:t>
                  </a:r>
                </a:p>
              </p:txBody>
            </p:sp>
          </mc:Choice>
          <mc:Fallback xmlns=""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FE89694E-0B63-8245-AD38-092A50D6AC9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9306" y="3362973"/>
                  <a:ext cx="1370888" cy="338554"/>
                </a:xfrm>
                <a:prstGeom prst="rect">
                  <a:avLst/>
                </a:prstGeom>
                <a:blipFill>
                  <a:blip r:embed="rId12"/>
                  <a:stretch>
                    <a:fillRect t="-3571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7A2A263F-49F5-C54A-8103-9469AAD9DD60}"/>
                </a:ext>
              </a:extLst>
            </p:cNvPr>
            <p:cNvCxnSpPr>
              <a:cxnSpLocks/>
            </p:cNvCxnSpPr>
            <p:nvPr/>
          </p:nvCxnSpPr>
          <p:spPr>
            <a:xfrm>
              <a:off x="5687210" y="3458561"/>
              <a:ext cx="214988" cy="0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E3BC2BD-5F3C-6549-A2B3-AEA667FB33CE}"/>
                </a:ext>
              </a:extLst>
            </p:cNvPr>
            <p:cNvSpPr/>
            <p:nvPr/>
          </p:nvSpPr>
          <p:spPr>
            <a:xfrm>
              <a:off x="4734565" y="2578786"/>
              <a:ext cx="122735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1" u="none" strike="noStrike" kern="120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shift </a:t>
              </a:r>
            </a:p>
            <a:p>
              <a:pPr marL="0" marR="0" lvl="0" indent="0" algn="l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1" u="none" strike="noStrike" kern="120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amount 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5AABBCD5-57AC-AC41-8583-1E6099471B56}"/>
                </a:ext>
              </a:extLst>
            </p:cNvPr>
            <p:cNvCxnSpPr>
              <a:cxnSpLocks/>
              <a:endCxn id="81" idx="1"/>
            </p:cNvCxnSpPr>
            <p:nvPr/>
          </p:nvCxnSpPr>
          <p:spPr>
            <a:xfrm>
              <a:off x="913923" y="2851956"/>
              <a:ext cx="398285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B714387D-85BA-5C45-A843-FDC8EB79F5EE}"/>
                </a:ext>
              </a:extLst>
            </p:cNvPr>
            <p:cNvGrpSpPr/>
            <p:nvPr/>
          </p:nvGrpSpPr>
          <p:grpSpPr>
            <a:xfrm>
              <a:off x="957123" y="2538535"/>
              <a:ext cx="318097" cy="584775"/>
              <a:chOff x="69406" y="1352736"/>
              <a:chExt cx="318097" cy="584775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BAC0035-72E1-A24C-9ED0-294068C881CE}"/>
                  </a:ext>
                </a:extLst>
              </p:cNvPr>
              <p:cNvSpPr/>
              <p:nvPr/>
            </p:nvSpPr>
            <p:spPr>
              <a:xfrm>
                <a:off x="202772" y="1352736"/>
                <a:ext cx="18473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F308D6C0-9D4B-E34F-9AC4-7A23A57A82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9406" y="1397892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1</a:t>
                </a:r>
              </a:p>
            </p:txBody>
          </p:sp>
        </p:grpSp>
        <p:cxnSp>
          <p:nvCxnSpPr>
            <p:cNvPr id="44" name="Elbow Connector 43">
              <a:extLst>
                <a:ext uri="{FF2B5EF4-FFF2-40B4-BE49-F238E27FC236}">
                  <a16:creationId xmlns:a16="http://schemas.microsoft.com/office/drawing/2014/main" id="{34AF08EE-6128-3248-993B-AAF0F8DBCB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95215" y="2529876"/>
              <a:ext cx="1889036" cy="178633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1F70C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BD41957-2233-FC46-A211-DB0D579202DC}"/>
                </a:ext>
              </a:extLst>
            </p:cNvPr>
            <p:cNvSpPr/>
            <p:nvPr/>
          </p:nvSpPr>
          <p:spPr>
            <a:xfrm>
              <a:off x="2540213" y="2457839"/>
              <a:ext cx="1227357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1" u="none" strike="noStrike" kern="1200" cap="none" spc="0" normalizeH="0" baseline="0" noProof="0" dirty="0">
                  <a:ln>
                    <a:noFill/>
                  </a:ln>
                  <a:solidFill>
                    <a:srgbClr val="1F70C0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size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20E560E-E870-7A4C-B4C7-7A017D111A8C}"/>
                </a:ext>
              </a:extLst>
            </p:cNvPr>
            <p:cNvSpPr/>
            <p:nvPr/>
          </p:nvSpPr>
          <p:spPr>
            <a:xfrm>
              <a:off x="2535676" y="2764120"/>
              <a:ext cx="214466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1" u="none" strike="noStrike" kern="1200" cap="none" spc="0" normalizeH="0" baseline="0" noProof="0" dirty="0">
                  <a:ln>
                    <a:noFill/>
                  </a:ln>
                  <a:solidFill>
                    <a:srgbClr val="1F70C0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dst, src_1, src_2, n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D9DFCC54-07BF-8C43-B46D-1E0A0CEB84C6}"/>
                    </a:ext>
                  </a:extLst>
                </p:cNvPr>
                <p:cNvSpPr/>
                <p:nvPr/>
              </p:nvSpPr>
              <p:spPr>
                <a:xfrm>
                  <a:off x="2514945" y="4595697"/>
                  <a:ext cx="1021177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r>
                        <a:rPr kumimoji="0" lang="en-US" sz="1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1F70C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𝝁</m:t>
                      </m:r>
                    </m:oMath>
                  </a14:m>
                  <a:r>
                    <a:rPr kumimoji="0" lang="en-US" sz="1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F70C0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</p:txBody>
            </p:sp>
          </mc:Choice>
          <mc:Fallback xmlns=""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D9DFCC54-07BF-8C43-B46D-1E0A0CEB84C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4945" y="4595697"/>
                  <a:ext cx="1021177" cy="307777"/>
                </a:xfrm>
                <a:prstGeom prst="rect">
                  <a:avLst/>
                </a:prstGeom>
                <a:blipFill>
                  <a:blip r:embed="rId13"/>
                  <a:stretch>
                    <a:fillRect r="-1250" b="-1538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A554006-539C-B74F-B3DA-F1AED52426D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36288" y="3746164"/>
              <a:ext cx="359420" cy="2659"/>
            </a:xfrm>
            <a:prstGeom prst="line">
              <a:avLst/>
            </a:prstGeom>
            <a:ln w="28575">
              <a:solidFill>
                <a:schemeClr val="accent4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0446DACE-919C-1D4A-8ACC-35A923C148CF}"/>
                </a:ext>
              </a:extLst>
            </p:cNvPr>
            <p:cNvCxnSpPr/>
            <p:nvPr/>
          </p:nvCxnSpPr>
          <p:spPr>
            <a:xfrm flipV="1">
              <a:off x="1780953" y="4647418"/>
              <a:ext cx="166852" cy="116732"/>
            </a:xfrm>
            <a:prstGeom prst="line">
              <a:avLst/>
            </a:prstGeom>
            <a:ln w="25400">
              <a:solidFill>
                <a:srgbClr val="1F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2A4C07BC-E717-EA47-A0E6-343C05E56596}"/>
                    </a:ext>
                  </a:extLst>
                </p:cNvPr>
                <p:cNvSpPr/>
                <p:nvPr/>
              </p:nvSpPr>
              <p:spPr>
                <a:xfrm>
                  <a:off x="6353825" y="4405362"/>
                  <a:ext cx="52290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r>
                        <a:rPr kumimoji="0" lang="en-US" sz="1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𝝁</m:t>
                      </m:r>
                    </m:oMath>
                  </a14:m>
                  <a:r>
                    <a:rPr kumimoji="0" lang="en-US" sz="1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accent4">
                          <a:lumMod val="75000"/>
                        </a:schemeClr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Op</a:t>
                  </a:r>
                </a:p>
              </p:txBody>
            </p:sp>
          </mc:Choice>
          <mc:Fallback xmlns=""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2A4C07BC-E717-EA47-A0E6-343C05E5659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3825" y="4405362"/>
                  <a:ext cx="522900" cy="307777"/>
                </a:xfrm>
                <a:prstGeom prst="rect">
                  <a:avLst/>
                </a:prstGeom>
                <a:blipFill>
                  <a:blip r:embed="rId14"/>
                  <a:stretch>
                    <a:fillRect r="-2381" b="-1923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694DBECD-B2AA-EB45-9F7D-56A0AF3AA0E5}"/>
                </a:ext>
              </a:extLst>
            </p:cNvPr>
            <p:cNvSpPr/>
            <p:nvPr/>
          </p:nvSpPr>
          <p:spPr>
            <a:xfrm>
              <a:off x="7536742" y="4525016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7F6BA332-DB5F-0E4B-AAE5-BA103EAF7DEB}"/>
                </a:ext>
              </a:extLst>
            </p:cNvPr>
            <p:cNvGrpSpPr/>
            <p:nvPr/>
          </p:nvGrpSpPr>
          <p:grpSpPr>
            <a:xfrm>
              <a:off x="5650945" y="2046147"/>
              <a:ext cx="1444268" cy="312178"/>
              <a:chOff x="5933966" y="740016"/>
              <a:chExt cx="1444268" cy="312178"/>
            </a:xfrm>
          </p:grpSpPr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AEF9E5F5-C94F-424D-B9CD-3C0C8093C901}"/>
                  </a:ext>
                </a:extLst>
              </p:cNvPr>
              <p:cNvSpPr/>
              <p:nvPr/>
            </p:nvSpPr>
            <p:spPr>
              <a:xfrm>
                <a:off x="5969328" y="740016"/>
                <a:ext cx="140890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decrement 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C0F72FA3-85F9-B34D-BF04-D34328E7DEB9}"/>
                  </a:ext>
                </a:extLst>
              </p:cNvPr>
              <p:cNvSpPr/>
              <p:nvPr/>
            </p:nvSpPr>
            <p:spPr>
              <a:xfrm>
                <a:off x="5933966" y="775195"/>
                <a:ext cx="18473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986F216C-8B69-4048-A99E-F49F1181F486}"/>
                </a:ext>
              </a:extLst>
            </p:cNvPr>
            <p:cNvGrpSpPr/>
            <p:nvPr/>
          </p:nvGrpSpPr>
          <p:grpSpPr>
            <a:xfrm>
              <a:off x="3455970" y="2061047"/>
              <a:ext cx="1227357" cy="307777"/>
              <a:chOff x="4178657" y="747405"/>
              <a:chExt cx="1227357" cy="307777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27BDAD04-46CC-7E49-BDC8-C4522DFE7F76}"/>
                  </a:ext>
                </a:extLst>
              </p:cNvPr>
              <p:cNvSpPr/>
              <p:nvPr/>
            </p:nvSpPr>
            <p:spPr>
              <a:xfrm>
                <a:off x="4178657" y="747405"/>
                <a:ext cx="1227357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4">
                        <a:lumMod val="75000"/>
                      </a:schemeClr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is_zero</a:t>
                </a:r>
                <a:endParaRPr kumimoji="0" lang="en-US" sz="1400" b="1" i="1" u="none" strike="noStrike" kern="120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0D9B2913-A3A1-6743-BB90-F9E583FEF218}"/>
                  </a:ext>
                </a:extLst>
              </p:cNvPr>
              <p:cNvSpPr/>
              <p:nvPr/>
            </p:nvSpPr>
            <p:spPr>
              <a:xfrm>
                <a:off x="4182119" y="773378"/>
                <a:ext cx="18473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EB92C095-B910-A448-ABEF-FD19900A85E1}"/>
                </a:ext>
              </a:extLst>
            </p:cNvPr>
            <p:cNvSpPr/>
            <p:nvPr/>
          </p:nvSpPr>
          <p:spPr>
            <a:xfrm>
              <a:off x="4899991" y="3038035"/>
              <a:ext cx="78758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1" u="none" strike="noStrike" kern="120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reg dst.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1AFBB64E-2C3E-314D-9A73-88B086BBD46F}"/>
                </a:ext>
              </a:extLst>
            </p:cNvPr>
            <p:cNvSpPr/>
            <p:nvPr/>
          </p:nvSpPr>
          <p:spPr>
            <a:xfrm>
              <a:off x="4904676" y="3248587"/>
              <a:ext cx="77752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1" u="none" strike="noStrike" kern="120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reg src.</a:t>
              </a: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D8B1EC25-6820-024E-B484-71DD09B02CF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12813" y="4671708"/>
              <a:ext cx="32789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BB8525B-0F4A-774F-A5FF-B213A3C5A1A4}"/>
                </a:ext>
              </a:extLst>
            </p:cNvPr>
            <p:cNvSpPr/>
            <p:nvPr/>
          </p:nvSpPr>
          <p:spPr>
            <a:xfrm>
              <a:off x="1028527" y="4612902"/>
              <a:ext cx="174964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1024</a:t>
              </a:r>
            </a:p>
          </p:txBody>
        </p:sp>
        <p:cxnSp>
          <p:nvCxnSpPr>
            <p:cNvPr id="77" name="Elbow Connector 76">
              <a:extLst>
                <a:ext uri="{FF2B5EF4-FFF2-40B4-BE49-F238E27FC236}">
                  <a16:creationId xmlns:a16="http://schemas.microsoft.com/office/drawing/2014/main" id="{9F583AFD-F6CE-A34B-B6B6-BFE75D5A2C96}"/>
                </a:ext>
              </a:extLst>
            </p:cNvPr>
            <p:cNvCxnSpPr>
              <a:cxnSpLocks/>
              <a:endCxn id="23" idx="0"/>
            </p:cNvCxnSpPr>
            <p:nvPr/>
          </p:nvCxnSpPr>
          <p:spPr>
            <a:xfrm rot="10800000">
              <a:off x="3475234" y="3611584"/>
              <a:ext cx="398003" cy="177571"/>
            </a:xfrm>
            <a:prstGeom prst="bentConnector4">
              <a:avLst>
                <a:gd name="adj1" fmla="val 13772"/>
                <a:gd name="adj2" fmla="val 228737"/>
              </a:avLst>
            </a:prstGeom>
            <a:ln w="28575">
              <a:solidFill>
                <a:schemeClr val="accent4">
                  <a:lumMod val="75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E70A25AE-76CE-D74F-B656-E78B46105F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23333" y="4545136"/>
              <a:ext cx="0" cy="201276"/>
            </a:xfrm>
            <a:prstGeom prst="line">
              <a:avLst/>
            </a:prstGeom>
            <a:ln w="254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756631D9-AA2C-324B-8639-3E2AF1C3CD7B}"/>
                </a:ext>
              </a:extLst>
            </p:cNvPr>
            <p:cNvCxnSpPr/>
            <p:nvPr/>
          </p:nvCxnSpPr>
          <p:spPr>
            <a:xfrm flipV="1">
              <a:off x="990046" y="4632854"/>
              <a:ext cx="166852" cy="116732"/>
            </a:xfrm>
            <a:prstGeom prst="line">
              <a:avLst/>
            </a:prstGeom>
            <a:ln w="254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98B09E80-D6AE-B343-85F6-B53148DC6ABE}"/>
                </a:ext>
              </a:extLst>
            </p:cNvPr>
            <p:cNvSpPr/>
            <p:nvPr/>
          </p:nvSpPr>
          <p:spPr>
            <a:xfrm>
              <a:off x="4284251" y="2066368"/>
              <a:ext cx="953107" cy="577380"/>
            </a:xfrm>
            <a:prstGeom prst="rect">
              <a:avLst/>
            </a:prstGeom>
            <a:solidFill>
              <a:srgbClr val="F9F2D2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Loop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Counter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C943A2F1-45D1-224C-BDB7-72F55FB075D2}"/>
                </a:ext>
              </a:extLst>
            </p:cNvPr>
            <p:cNvSpPr/>
            <p:nvPr/>
          </p:nvSpPr>
          <p:spPr>
            <a:xfrm>
              <a:off x="1312208" y="2590498"/>
              <a:ext cx="1083008" cy="522915"/>
            </a:xfrm>
            <a:prstGeom prst="rect">
              <a:avLst/>
            </a:prstGeom>
            <a:solidFill>
              <a:srgbClr val="D6E6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bbop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FIFO </a:t>
              </a:r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B4CA564C-B319-9849-9161-FCF82BB50E97}"/>
                </a:ext>
              </a:extLst>
            </p:cNvPr>
            <p:cNvGrpSpPr/>
            <p:nvPr/>
          </p:nvGrpSpPr>
          <p:grpSpPr>
            <a:xfrm>
              <a:off x="5902784" y="2677624"/>
              <a:ext cx="1206717" cy="1513824"/>
              <a:chOff x="6138557" y="4367611"/>
              <a:chExt cx="1206717" cy="1513824"/>
            </a:xfrm>
            <a:solidFill>
              <a:srgbClr val="F9F2D2"/>
            </a:solidFill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Rectangle 82">
                    <a:extLst>
                      <a:ext uri="{FF2B5EF4-FFF2-40B4-BE49-F238E27FC236}">
                        <a16:creationId xmlns:a16="http://schemas.microsoft.com/office/drawing/2014/main" id="{DE2F35CF-260A-0842-BC94-F392FD1EF1FA}"/>
                      </a:ext>
                    </a:extLst>
                  </p:cNvPr>
                  <p:cNvSpPr/>
                  <p:nvPr/>
                </p:nvSpPr>
                <p:spPr>
                  <a:xfrm>
                    <a:off x="6138557" y="4367611"/>
                    <a:ext cx="1206717" cy="756912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kumimoji="0" lang="en-US" sz="16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μ</m:t>
                        </m:r>
                      </m:oMath>
                    </a14:m>
                    <a:r>
                      <a: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Register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Addressing Unit</a:t>
                    </a:r>
                  </a:p>
                </p:txBody>
              </p:sp>
            </mc:Choice>
            <mc:Fallback xmlns="">
              <p:sp>
                <p:nvSpPr>
                  <p:cNvPr id="83" name="Rectangle 82">
                    <a:extLst>
                      <a:ext uri="{FF2B5EF4-FFF2-40B4-BE49-F238E27FC236}">
                        <a16:creationId xmlns:a16="http://schemas.microsoft.com/office/drawing/2014/main" id="{DE2F35CF-260A-0842-BC94-F392FD1EF1F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8557" y="4367611"/>
                    <a:ext cx="1206717" cy="756912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t="-4918" r="-4124" b="-14754"/>
                    </a:stretch>
                  </a:blipFill>
                  <a:ln w="19050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Rectangle 83">
                    <a:extLst>
                      <a:ext uri="{FF2B5EF4-FFF2-40B4-BE49-F238E27FC236}">
                        <a16:creationId xmlns:a16="http://schemas.microsoft.com/office/drawing/2014/main" id="{E038F25D-4F35-7342-B7A3-926667191648}"/>
                      </a:ext>
                    </a:extLst>
                  </p:cNvPr>
                  <p:cNvSpPr/>
                  <p:nvPr/>
                </p:nvSpPr>
                <p:spPr>
                  <a:xfrm>
                    <a:off x="6138557" y="5124523"/>
                    <a:ext cx="1206717" cy="756912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kumimoji="0" lang="en-US" sz="16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μ</m:t>
                        </m:r>
                      </m:oMath>
                    </a14:m>
                    <a:r>
                      <a:rPr kumimoji="0" lang="en-US" sz="1600" b="0" i="0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Register</a:t>
                    </a:r>
                    <a:r>
                      <a: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 File</a:t>
                    </a:r>
                  </a:p>
                </p:txBody>
              </p:sp>
            </mc:Choice>
            <mc:Fallback xmlns="">
              <p:sp>
                <p:nvSpPr>
                  <p:cNvPr id="84" name="Rectangle 83">
                    <a:extLst>
                      <a:ext uri="{FF2B5EF4-FFF2-40B4-BE49-F238E27FC236}">
                        <a16:creationId xmlns:a16="http://schemas.microsoft.com/office/drawing/2014/main" id="{E038F25D-4F35-7342-B7A3-92666719164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8557" y="5124523"/>
                    <a:ext cx="1206717" cy="756912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  <a:ln w="19050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1D3D491F-E982-0E47-923A-D42719ED9482}"/>
                  </a:ext>
                </a:extLst>
              </p:cNvPr>
              <p:cNvCxnSpPr/>
              <p:nvPr/>
            </p:nvCxnSpPr>
            <p:spPr>
              <a:xfrm>
                <a:off x="6149192" y="5124523"/>
                <a:ext cx="1181794" cy="0"/>
              </a:xfrm>
              <a:prstGeom prst="line">
                <a:avLst/>
              </a:prstGeom>
              <a:grpFill/>
              <a:ln w="25400">
                <a:solidFill>
                  <a:schemeClr val="bg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CCAC8DB3-257D-1544-B41B-935D970A11EC}"/>
                  </a:ext>
                </a:extLst>
              </p:cNvPr>
              <p:cNvCxnSpPr/>
              <p:nvPr/>
            </p:nvCxnSpPr>
            <p:spPr>
              <a:xfrm>
                <a:off x="6171912" y="5124523"/>
                <a:ext cx="1173362" cy="0"/>
              </a:xfrm>
              <a:prstGeom prst="line">
                <a:avLst/>
              </a:prstGeom>
              <a:grpFill/>
              <a:ln w="19050">
                <a:solidFill>
                  <a:schemeClr val="accent4">
                    <a:lumMod val="60000"/>
                    <a:lumOff val="40000"/>
                  </a:schemeClr>
                </a:solidFill>
                <a:prstDash val="sysDot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77D4524F-8625-C14D-B1BA-204907BC9E23}"/>
                </a:ext>
              </a:extLst>
            </p:cNvPr>
            <p:cNvCxnSpPr>
              <a:cxnSpLocks/>
              <a:stCxn id="80" idx="2"/>
            </p:cNvCxnSpPr>
            <p:nvPr/>
          </p:nvCxnSpPr>
          <p:spPr>
            <a:xfrm flipH="1">
              <a:off x="4744059" y="2643748"/>
              <a:ext cx="0" cy="380873"/>
            </a:xfrm>
            <a:prstGeom prst="line">
              <a:avLst/>
            </a:prstGeom>
            <a:ln w="28575">
              <a:solidFill>
                <a:schemeClr val="accent4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94BFBD21-B15B-F840-8E42-9518D51B5BF7}"/>
                </a:ext>
              </a:extLst>
            </p:cNvPr>
            <p:cNvGrpSpPr/>
            <p:nvPr/>
          </p:nvGrpSpPr>
          <p:grpSpPr>
            <a:xfrm>
              <a:off x="657890" y="3811542"/>
              <a:ext cx="2382252" cy="235645"/>
              <a:chOff x="1156139" y="2307233"/>
              <a:chExt cx="2382252" cy="235645"/>
            </a:xfrm>
            <a:solidFill>
              <a:srgbClr val="D6E6F4"/>
            </a:solidFill>
          </p:grpSpPr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44404270-38DC-634B-8B74-53529AE39680}"/>
                  </a:ext>
                </a:extLst>
              </p:cNvPr>
              <p:cNvSpPr/>
              <p:nvPr/>
            </p:nvSpPr>
            <p:spPr>
              <a:xfrm>
                <a:off x="1156139" y="2307258"/>
                <a:ext cx="2382251" cy="23562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tIns="0" bIns="91440"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                  …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0" name="Rectangle 89">
                    <a:extLst>
                      <a:ext uri="{FF2B5EF4-FFF2-40B4-BE49-F238E27FC236}">
                        <a16:creationId xmlns:a16="http://schemas.microsoft.com/office/drawing/2014/main" id="{72892CD1-E5E9-664C-91D2-E58F46F4C9D2}"/>
                      </a:ext>
                    </a:extLst>
                  </p:cNvPr>
                  <p:cNvSpPr/>
                  <p:nvPr/>
                </p:nvSpPr>
                <p:spPr>
                  <a:xfrm>
                    <a:off x="1156140" y="2307258"/>
                    <a:ext cx="512064" cy="235620"/>
                  </a:xfrm>
                  <a:prstGeom prst="rect">
                    <a:avLst/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0" tIns="0" rIns="0" bIns="0"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kumimoji="0" lang="en-US" sz="1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Op 0</a:t>
                    </a:r>
                  </a:p>
                </p:txBody>
              </p:sp>
            </mc:Choice>
            <mc:Fallback xmlns="">
              <p:sp>
                <p:nvSpPr>
                  <p:cNvPr id="90" name="Rectangle 89">
                    <a:extLst>
                      <a:ext uri="{FF2B5EF4-FFF2-40B4-BE49-F238E27FC236}">
                        <a16:creationId xmlns:a16="http://schemas.microsoft.com/office/drawing/2014/main" id="{72892CD1-E5E9-664C-91D2-E58F46F4C9D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56140" y="2307258"/>
                    <a:ext cx="512064" cy="235620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 b="-15789"/>
                    </a:stretch>
                  </a:blipFill>
                  <a:ln w="19050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1" name="Rectangle 90">
                    <a:extLst>
                      <a:ext uri="{FF2B5EF4-FFF2-40B4-BE49-F238E27FC236}">
                        <a16:creationId xmlns:a16="http://schemas.microsoft.com/office/drawing/2014/main" id="{8480B3DC-B4A6-4549-8216-53F2824831EA}"/>
                      </a:ext>
                    </a:extLst>
                  </p:cNvPr>
                  <p:cNvSpPr/>
                  <p:nvPr/>
                </p:nvSpPr>
                <p:spPr>
                  <a:xfrm>
                    <a:off x="3023845" y="2307258"/>
                    <a:ext cx="514546" cy="235620"/>
                  </a:xfrm>
                  <a:prstGeom prst="rect">
                    <a:avLst/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0" tIns="91440" rIns="0" bIns="91440"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kumimoji="0" lang="en-US" sz="1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Op 63</a:t>
                    </a:r>
                  </a:p>
                </p:txBody>
              </p:sp>
            </mc:Choice>
            <mc:Fallback xmlns="">
              <p:sp>
                <p:nvSpPr>
                  <p:cNvPr id="91" name="Rectangle 90">
                    <a:extLst>
                      <a:ext uri="{FF2B5EF4-FFF2-40B4-BE49-F238E27FC236}">
                        <a16:creationId xmlns:a16="http://schemas.microsoft.com/office/drawing/2014/main" id="{8480B3DC-B4A6-4549-8216-53F2824831E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23845" y="2307258"/>
                    <a:ext cx="514546" cy="235620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 r="-2439" b="-15789"/>
                    </a:stretch>
                  </a:blipFill>
                  <a:ln w="19050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2" name="Rectangle 91">
                    <a:extLst>
                      <a:ext uri="{FF2B5EF4-FFF2-40B4-BE49-F238E27FC236}">
                        <a16:creationId xmlns:a16="http://schemas.microsoft.com/office/drawing/2014/main" id="{3F04A770-D1CB-8C4C-BD5D-ED9A4EAA4CE7}"/>
                      </a:ext>
                    </a:extLst>
                  </p:cNvPr>
                  <p:cNvSpPr/>
                  <p:nvPr/>
                </p:nvSpPr>
                <p:spPr>
                  <a:xfrm>
                    <a:off x="2511125" y="2307233"/>
                    <a:ext cx="512064" cy="235621"/>
                  </a:xfrm>
                  <a:prstGeom prst="rect">
                    <a:avLst/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0" tIns="91440" rIns="0" bIns="91440"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ea typeface="Cambria Math" panose="02040503050406030204" pitchFamily="18" charset="0"/>
                    </a:endParaRP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kumimoji="0" lang="en-US" sz="1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Op 62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92" name="Rectangle 91">
                    <a:extLst>
                      <a:ext uri="{FF2B5EF4-FFF2-40B4-BE49-F238E27FC236}">
                        <a16:creationId xmlns:a16="http://schemas.microsoft.com/office/drawing/2014/main" id="{3F04A770-D1CB-8C4C-BD5D-ED9A4EAA4CE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11125" y="2307233"/>
                    <a:ext cx="512064" cy="235621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b="-10526"/>
                    </a:stretch>
                  </a:blipFill>
                  <a:ln w="19050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C4940754-795D-354A-8A44-F35EDF08542B}"/>
                </a:ext>
              </a:extLst>
            </p:cNvPr>
            <p:cNvGrpSpPr/>
            <p:nvPr/>
          </p:nvGrpSpPr>
          <p:grpSpPr>
            <a:xfrm>
              <a:off x="658106" y="4256872"/>
              <a:ext cx="2382252" cy="235645"/>
              <a:chOff x="1156139" y="2307233"/>
              <a:chExt cx="2382252" cy="235645"/>
            </a:xfrm>
            <a:solidFill>
              <a:srgbClr val="D6E6F4"/>
            </a:solidFill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A29CE549-1DE9-1B4C-A555-0777B503C3BD}"/>
                  </a:ext>
                </a:extLst>
              </p:cNvPr>
              <p:cNvSpPr/>
              <p:nvPr/>
            </p:nvSpPr>
            <p:spPr>
              <a:xfrm>
                <a:off x="1156139" y="2307258"/>
                <a:ext cx="2382251" cy="23562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tIns="0" bIns="91440"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                  …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5" name="Rectangle 94">
                    <a:extLst>
                      <a:ext uri="{FF2B5EF4-FFF2-40B4-BE49-F238E27FC236}">
                        <a16:creationId xmlns:a16="http://schemas.microsoft.com/office/drawing/2014/main" id="{8B2C26D2-783E-E54E-AD33-EFACCD76F926}"/>
                      </a:ext>
                    </a:extLst>
                  </p:cNvPr>
                  <p:cNvSpPr/>
                  <p:nvPr/>
                </p:nvSpPr>
                <p:spPr>
                  <a:xfrm>
                    <a:off x="1156140" y="2307258"/>
                    <a:ext cx="512064" cy="235620"/>
                  </a:xfrm>
                  <a:prstGeom prst="rect">
                    <a:avLst/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0" tIns="0" rIns="0" bIns="0"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kumimoji="0" lang="en-US" sz="1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Op 0</a:t>
                    </a:r>
                  </a:p>
                </p:txBody>
              </p:sp>
            </mc:Choice>
            <mc:Fallback xmlns="">
              <p:sp>
                <p:nvSpPr>
                  <p:cNvPr id="95" name="Rectangle 94">
                    <a:extLst>
                      <a:ext uri="{FF2B5EF4-FFF2-40B4-BE49-F238E27FC236}">
                        <a16:creationId xmlns:a16="http://schemas.microsoft.com/office/drawing/2014/main" id="{8B2C26D2-783E-E54E-AD33-EFACCD76F926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56140" y="2307258"/>
                    <a:ext cx="512064" cy="235620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b="-9524"/>
                    </a:stretch>
                  </a:blipFill>
                  <a:ln w="19050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6" name="Rectangle 95">
                    <a:extLst>
                      <a:ext uri="{FF2B5EF4-FFF2-40B4-BE49-F238E27FC236}">
                        <a16:creationId xmlns:a16="http://schemas.microsoft.com/office/drawing/2014/main" id="{68F5B4EB-2FAB-D04B-90D7-612506CDFDA0}"/>
                      </a:ext>
                    </a:extLst>
                  </p:cNvPr>
                  <p:cNvSpPr/>
                  <p:nvPr/>
                </p:nvSpPr>
                <p:spPr>
                  <a:xfrm>
                    <a:off x="3023845" y="2307258"/>
                    <a:ext cx="514546" cy="235620"/>
                  </a:xfrm>
                  <a:prstGeom prst="rect">
                    <a:avLst/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0" tIns="91440" rIns="0" bIns="91440"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kumimoji="0" lang="en-US" sz="1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Op 63</a:t>
                    </a:r>
                  </a:p>
                </p:txBody>
              </p:sp>
            </mc:Choice>
            <mc:Fallback xmlns="">
              <p:sp>
                <p:nvSpPr>
                  <p:cNvPr id="96" name="Rectangle 95">
                    <a:extLst>
                      <a:ext uri="{FF2B5EF4-FFF2-40B4-BE49-F238E27FC236}">
                        <a16:creationId xmlns:a16="http://schemas.microsoft.com/office/drawing/2014/main" id="{68F5B4EB-2FAB-D04B-90D7-612506CDFDA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23845" y="2307258"/>
                    <a:ext cx="514546" cy="235620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r="-2439" b="-9524"/>
                    </a:stretch>
                  </a:blipFill>
                  <a:ln w="19050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7" name="Rectangle 96">
                    <a:extLst>
                      <a:ext uri="{FF2B5EF4-FFF2-40B4-BE49-F238E27FC236}">
                        <a16:creationId xmlns:a16="http://schemas.microsoft.com/office/drawing/2014/main" id="{42E13243-76BF-2B49-9C1B-3012F726F678}"/>
                      </a:ext>
                    </a:extLst>
                  </p:cNvPr>
                  <p:cNvSpPr/>
                  <p:nvPr/>
                </p:nvSpPr>
                <p:spPr>
                  <a:xfrm>
                    <a:off x="2511125" y="2307233"/>
                    <a:ext cx="512064" cy="235621"/>
                  </a:xfrm>
                  <a:prstGeom prst="rect">
                    <a:avLst/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0" tIns="91440" rIns="0" bIns="91440"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ea typeface="Cambria Math" panose="02040503050406030204" pitchFamily="18" charset="0"/>
                    </a:endParaRP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kumimoji="0" lang="en-US" sz="1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Op 62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97" name="Rectangle 96">
                    <a:extLst>
                      <a:ext uri="{FF2B5EF4-FFF2-40B4-BE49-F238E27FC236}">
                        <a16:creationId xmlns:a16="http://schemas.microsoft.com/office/drawing/2014/main" id="{42E13243-76BF-2B49-9C1B-3012F726F67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11125" y="2307233"/>
                    <a:ext cx="512064" cy="235621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 b="-4762"/>
                    </a:stretch>
                  </a:blipFill>
                  <a:ln w="19050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CE3CA676-2DF1-FF41-AE90-84349910F95B}"/>
                    </a:ext>
                  </a:extLst>
                </p:cNvPr>
                <p:cNvSpPr/>
                <p:nvPr/>
              </p:nvSpPr>
              <p:spPr>
                <a:xfrm>
                  <a:off x="-78587" y="4812037"/>
                  <a:ext cx="2382251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From </a:t>
                  </a:r>
                  <a14:m>
                    <m:oMath xmlns:m="http://schemas.openxmlformats.org/officeDocument/2006/math">
                      <m:r>
                        <a:rPr kumimoji="0" lang="en-US" sz="12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𝛍</m:t>
                      </m:r>
                    </m:oMath>
                  </a14:m>
                  <a:r>
                    <a:rPr kumimoji="0" lang="en-US" sz="12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 </a:t>
                  </a:r>
                </a:p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Memory </a:t>
                  </a:r>
                </a:p>
              </p:txBody>
            </p:sp>
          </mc:Choice>
          <mc:Fallback xmlns=""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CE3CA676-2DF1-FF41-AE90-84349910F95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78587" y="4812037"/>
                  <a:ext cx="2382251" cy="461665"/>
                </a:xfrm>
                <a:prstGeom prst="rect">
                  <a:avLst/>
                </a:prstGeom>
                <a:blipFill>
                  <a:blip r:embed="rId23"/>
                  <a:stretch>
                    <a:fillRect b="-789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12908ABB-343E-444D-92AE-E5017C788A89}"/>
                </a:ext>
              </a:extLst>
            </p:cNvPr>
            <p:cNvSpPr/>
            <p:nvPr/>
          </p:nvSpPr>
          <p:spPr>
            <a:xfrm>
              <a:off x="-26037" y="2588807"/>
              <a:ext cx="145426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From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CPU</a:t>
              </a: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E8A839DB-22D5-5843-A6DD-AA2956BCA819}"/>
                </a:ext>
              </a:extLst>
            </p:cNvPr>
            <p:cNvSpPr/>
            <p:nvPr/>
          </p:nvSpPr>
          <p:spPr>
            <a:xfrm>
              <a:off x="8026341" y="4509664"/>
              <a:ext cx="10372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To Memory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Controller</a:t>
              </a:r>
            </a:p>
          </p:txBody>
        </p: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02A4168B-55F7-9A44-A565-D6543C5F73E3}"/>
                </a:ext>
              </a:extLst>
            </p:cNvPr>
            <p:cNvGrpSpPr/>
            <p:nvPr/>
          </p:nvGrpSpPr>
          <p:grpSpPr>
            <a:xfrm>
              <a:off x="1572603" y="3176271"/>
              <a:ext cx="318097" cy="338554"/>
              <a:chOff x="69406" y="1352736"/>
              <a:chExt cx="318097" cy="338554"/>
            </a:xfrm>
          </p:grpSpPr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D1182DD-6BA4-154F-8CEB-9480481899F4}"/>
                  </a:ext>
                </a:extLst>
              </p:cNvPr>
              <p:cNvSpPr/>
              <p:nvPr/>
            </p:nvSpPr>
            <p:spPr>
              <a:xfrm>
                <a:off x="202772" y="1352736"/>
                <a:ext cx="18473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1AC16282-CC7A-DC4F-8184-36D8CE42152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9406" y="1397892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62A50324-BCB7-CC4F-9071-5488B757F809}"/>
                </a:ext>
              </a:extLst>
            </p:cNvPr>
            <p:cNvGrpSpPr/>
            <p:nvPr/>
          </p:nvGrpSpPr>
          <p:grpSpPr>
            <a:xfrm>
              <a:off x="1577448" y="4488220"/>
              <a:ext cx="318097" cy="276999"/>
              <a:chOff x="69406" y="1352736"/>
              <a:chExt cx="318097" cy="276999"/>
            </a:xfrm>
          </p:grpSpPr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D3031E4A-911C-7D40-90E0-3B143DF91CAA}"/>
                  </a:ext>
                </a:extLst>
              </p:cNvPr>
              <p:cNvSpPr/>
              <p:nvPr/>
            </p:nvSpPr>
            <p:spPr>
              <a:xfrm>
                <a:off x="202772" y="1352736"/>
                <a:ext cx="18473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C8EED2E9-86E7-1C4C-A7F8-7CB3B43BDB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9406" y="1397892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9A1BFF29-425D-1C4D-BF3E-AD9AF2BA5EEB}"/>
                </a:ext>
              </a:extLst>
            </p:cNvPr>
            <p:cNvGrpSpPr/>
            <p:nvPr/>
          </p:nvGrpSpPr>
          <p:grpSpPr>
            <a:xfrm>
              <a:off x="5402663" y="3919625"/>
              <a:ext cx="922019" cy="264166"/>
              <a:chOff x="325462" y="1352736"/>
              <a:chExt cx="922019" cy="264166"/>
            </a:xfrm>
          </p:grpSpPr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7800876-E0F9-064A-8A01-2EB8326F0962}"/>
                  </a:ext>
                </a:extLst>
              </p:cNvPr>
              <p:cNvSpPr/>
              <p:nvPr/>
            </p:nvSpPr>
            <p:spPr>
              <a:xfrm>
                <a:off x="1062751" y="1352736"/>
                <a:ext cx="184730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8DE2F8A7-20C5-5841-8CCA-66D9D4CA949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5462" y="1388302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4</a:t>
                </a:r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1966EAA2-C634-D24B-A114-1575359DF696}"/>
                </a:ext>
              </a:extLst>
            </p:cNvPr>
            <p:cNvGrpSpPr/>
            <p:nvPr/>
          </p:nvGrpSpPr>
          <p:grpSpPr>
            <a:xfrm>
              <a:off x="7536742" y="4525016"/>
              <a:ext cx="345464" cy="279000"/>
              <a:chOff x="1812891" y="1352736"/>
              <a:chExt cx="345464" cy="279000"/>
            </a:xfrm>
          </p:grpSpPr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2680223C-DFE9-4744-B84B-C0BD514CC357}"/>
                  </a:ext>
                </a:extLst>
              </p:cNvPr>
              <p:cNvSpPr/>
              <p:nvPr/>
            </p:nvSpPr>
            <p:spPr>
              <a:xfrm>
                <a:off x="1812891" y="1352736"/>
                <a:ext cx="18473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008A7B80-6024-D24D-89E3-CDD6470732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929755" y="1403136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5</a:t>
                </a:r>
              </a:p>
            </p:txBody>
          </p:sp>
        </p:grp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D204E552-3904-AF48-BB8D-8F9579A5F0C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69937" y="2084088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E1F85AE6-34CB-F64E-94F5-A88F8A92EF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74204" y="2084448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7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112" name="Slide Number Placeholder 2">
            <a:extLst>
              <a:ext uri="{FF2B5EF4-FFF2-40B4-BE49-F238E27FC236}">
                <a16:creationId xmlns:a16="http://schemas.microsoft.com/office/drawing/2014/main" id="{9447C40C-0881-3045-B953-0D3C32B7A415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47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298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E8E93-E290-3746-8208-4F30A3F6E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Cambria" panose="02040503050406030204" pitchFamily="18" charset="0"/>
              </a:rPr>
              <a:t>Data Movement Bottleneck</a:t>
            </a:r>
          </a:p>
        </p:txBody>
      </p:sp>
      <p:sp>
        <p:nvSpPr>
          <p:cNvPr id="5" name="Left-Right Arrow 4">
            <a:extLst>
              <a:ext uri="{FF2B5EF4-FFF2-40B4-BE49-F238E27FC236}">
                <a16:creationId xmlns:a16="http://schemas.microsoft.com/office/drawing/2014/main" id="{3F1B694D-B3E4-5F4E-BB7F-00CA5F7004BD}"/>
              </a:ext>
            </a:extLst>
          </p:cNvPr>
          <p:cNvSpPr/>
          <p:nvPr/>
        </p:nvSpPr>
        <p:spPr>
          <a:xfrm>
            <a:off x="3618525" y="4029559"/>
            <a:ext cx="2455449" cy="1046254"/>
          </a:xfrm>
          <a:prstGeom prst="leftRightArrow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Memory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channel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BC7D025-7F9B-C347-A7F5-4E54C1235BE6}"/>
              </a:ext>
            </a:extLst>
          </p:cNvPr>
          <p:cNvGrpSpPr/>
          <p:nvPr/>
        </p:nvGrpSpPr>
        <p:grpSpPr>
          <a:xfrm>
            <a:off x="6222337" y="3479158"/>
            <a:ext cx="1531089" cy="2247014"/>
            <a:chOff x="5786465" y="3507273"/>
            <a:chExt cx="1531089" cy="2247014"/>
          </a:xfrm>
        </p:grpSpPr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EAB65F7E-F3D9-1849-ACC1-F5818FC47C12}"/>
                </a:ext>
              </a:extLst>
            </p:cNvPr>
            <p:cNvSpPr/>
            <p:nvPr/>
          </p:nvSpPr>
          <p:spPr>
            <a:xfrm>
              <a:off x="5786465" y="3507273"/>
              <a:ext cx="1531089" cy="22470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Main Memory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(DRAM)</a:t>
              </a: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F40D5D05-55C5-FF4F-8156-2DD53CB3F224}"/>
                </a:ext>
              </a:extLst>
            </p:cNvPr>
            <p:cNvSpPr/>
            <p:nvPr/>
          </p:nvSpPr>
          <p:spPr>
            <a:xfrm>
              <a:off x="5963607" y="4702519"/>
              <a:ext cx="252983" cy="26227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093454D0-C7EA-5443-8BF6-11FEAA590DB9}"/>
                </a:ext>
              </a:extLst>
            </p:cNvPr>
            <p:cNvSpPr/>
            <p:nvPr/>
          </p:nvSpPr>
          <p:spPr>
            <a:xfrm>
              <a:off x="6288573" y="4702519"/>
              <a:ext cx="252983" cy="26227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F77BEC14-472D-BC44-AA9B-7147CA25DFDF}"/>
                </a:ext>
              </a:extLst>
            </p:cNvPr>
            <p:cNvSpPr/>
            <p:nvPr/>
          </p:nvSpPr>
          <p:spPr>
            <a:xfrm>
              <a:off x="6613539" y="4702519"/>
              <a:ext cx="252983" cy="26227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1758FE22-A511-A642-BBF9-799544F1C960}"/>
                </a:ext>
              </a:extLst>
            </p:cNvPr>
            <p:cNvSpPr/>
            <p:nvPr/>
          </p:nvSpPr>
          <p:spPr>
            <a:xfrm>
              <a:off x="6935208" y="4702519"/>
              <a:ext cx="252983" cy="26227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AF2DF6-16A9-0546-A57F-F2F8A1374F29}"/>
              </a:ext>
            </a:extLst>
          </p:cNvPr>
          <p:cNvSpPr/>
          <p:nvPr/>
        </p:nvSpPr>
        <p:spPr>
          <a:xfrm>
            <a:off x="1390574" y="3479158"/>
            <a:ext cx="2069808" cy="22470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mbria" panose="02040503050406030204" pitchFamily="18" charset="0"/>
              </a:rPr>
              <a:t>Computing Unit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ambria" panose="02040503050406030204" pitchFamily="18" charset="0"/>
              </a:rPr>
              <a:t>(CPU, GPU, FPGA, Accelerators)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0B6D5287-9748-DD43-A7AC-7576924E9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9" y="966836"/>
            <a:ext cx="8987622" cy="906943"/>
          </a:xfrm>
        </p:spPr>
        <p:txBody>
          <a:bodyPr/>
          <a:lstStyle/>
          <a:p>
            <a:r>
              <a:rPr lang="en-US" sz="2800" dirty="0">
                <a:latin typeface="Cambria" panose="02040503050406030204" pitchFamily="18" charset="0"/>
              </a:rPr>
              <a:t>Data movement is a major bottleneck</a:t>
            </a:r>
          </a:p>
          <a:p>
            <a:pPr marL="0" indent="0">
              <a:buNone/>
            </a:pPr>
            <a:endParaRPr lang="en-US" sz="2800" dirty="0">
              <a:latin typeface="Cambria" panose="020405030504060302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68637FC-385A-FD4F-B933-67C129172A2F}"/>
              </a:ext>
            </a:extLst>
          </p:cNvPr>
          <p:cNvSpPr/>
          <p:nvPr/>
        </p:nvSpPr>
        <p:spPr>
          <a:xfrm>
            <a:off x="1578000" y="6031828"/>
            <a:ext cx="66944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Bandwidth-limited and power-hungry memory channel</a:t>
            </a:r>
          </a:p>
        </p:txBody>
      </p:sp>
      <p:cxnSp>
        <p:nvCxnSpPr>
          <p:cNvPr id="41" name="Curved Connector 40">
            <a:extLst>
              <a:ext uri="{FF2B5EF4-FFF2-40B4-BE49-F238E27FC236}">
                <a16:creationId xmlns:a16="http://schemas.microsoft.com/office/drawing/2014/main" id="{D5185F5B-A928-6C44-B336-49516963482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343746" y="5321084"/>
            <a:ext cx="812099" cy="350870"/>
          </a:xfrm>
          <a:prstGeom prst="curvedConnector3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Slide Number Placeholder 2">
            <a:extLst>
              <a:ext uri="{FF2B5EF4-FFF2-40B4-BE49-F238E27FC236}">
                <a16:creationId xmlns:a16="http://schemas.microsoft.com/office/drawing/2014/main" id="{533B9CE9-2960-184E-A4E1-42B69E7B4A0A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B8AF921-6E63-8C4D-BE8C-300BBC53FC85}"/>
              </a:ext>
            </a:extLst>
          </p:cNvPr>
          <p:cNvSpPr/>
          <p:nvPr/>
        </p:nvSpPr>
        <p:spPr>
          <a:xfrm>
            <a:off x="1140946" y="6599094"/>
            <a:ext cx="77848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aseline="300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1 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A. </a:t>
            </a:r>
            <a:r>
              <a:rPr lang="en-US" sz="12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Boroumand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 et al., “</a:t>
            </a:r>
            <a:r>
              <a:rPr lang="en-US" sz="1200" i="1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Google Workloads for Consumer Devices: Mitigating Data Movement Bottlenecks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,” ASPLOS, 2018</a:t>
            </a:r>
          </a:p>
        </p:txBody>
      </p:sp>
      <p:pic>
        <p:nvPicPr>
          <p:cNvPr id="13" name="Graphic 12" descr="Single gear">
            <a:extLst>
              <a:ext uri="{FF2B5EF4-FFF2-40B4-BE49-F238E27FC236}">
                <a16:creationId xmlns:a16="http://schemas.microsoft.com/office/drawing/2014/main" id="{EA04206A-401D-8747-921F-D472C232B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2443" y="4309521"/>
            <a:ext cx="914400" cy="9144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E0BCCD65-1DE1-5245-97DA-59525556322C}"/>
              </a:ext>
            </a:extLst>
          </p:cNvPr>
          <p:cNvSpPr txBox="1"/>
          <p:nvPr/>
        </p:nvSpPr>
        <p:spPr>
          <a:xfrm>
            <a:off x="243662" y="1739267"/>
            <a:ext cx="8656675" cy="12618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 b="1" dirty="0">
              <a:latin typeface="Cambria" charset="0"/>
              <a:ea typeface="Cambria" charset="0"/>
              <a:cs typeface="Cambria" charset="0"/>
            </a:endParaRPr>
          </a:p>
          <a:p>
            <a:pPr lvl="0" algn="ctr">
              <a:defRPr/>
            </a:pPr>
            <a:r>
              <a:rPr lang="en-US" sz="2400" b="1" kern="0" dirty="0">
                <a:latin typeface="Cambria" panose="02040503050406030204" pitchFamily="18" charset="0"/>
              </a:rPr>
              <a:t>More than</a:t>
            </a:r>
            <a:r>
              <a:rPr lang="en-US" sz="2400" b="1" kern="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Cambria" panose="02040503050406030204" pitchFamily="18" charset="0"/>
              </a:rPr>
              <a:t>60%</a:t>
            </a:r>
            <a:r>
              <a:rPr lang="en-US" sz="2400" b="1" kern="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2400" b="1" kern="0" dirty="0">
                <a:latin typeface="Cambria" panose="02040503050406030204" pitchFamily="18" charset="0"/>
              </a:rPr>
              <a:t>of the total system energy </a:t>
            </a:r>
          </a:p>
          <a:p>
            <a:pPr lvl="0" algn="ctr">
              <a:defRPr/>
            </a:pPr>
            <a:r>
              <a:rPr lang="en-US" sz="2400" b="1" kern="0" dirty="0">
                <a:latin typeface="Cambria" panose="02040503050406030204" pitchFamily="18" charset="0"/>
              </a:rPr>
              <a:t>is spent on</a:t>
            </a:r>
            <a:r>
              <a:rPr lang="en-US" sz="2400" b="1" kern="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Cambria" panose="02040503050406030204" pitchFamily="18" charset="0"/>
              </a:rPr>
              <a:t>data movement</a:t>
            </a:r>
            <a:r>
              <a:rPr lang="en-US" sz="2400" b="1" kern="0" baseline="30000" dirty="0">
                <a:latin typeface="Cambria" panose="02040503050406030204" pitchFamily="18" charset="0"/>
              </a:rPr>
              <a:t>1</a:t>
            </a:r>
          </a:p>
          <a:p>
            <a:pPr lvl="1"/>
            <a:endParaRPr lang="en-US" sz="1400" b="1" dirty="0"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41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9" grpId="0"/>
      <p:bldP spid="21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AC9B8BD1-F61F-FB4E-BF08-86D693351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757"/>
            <a:ext cx="8987622" cy="740193"/>
          </a:xfrm>
        </p:spPr>
        <p:txBody>
          <a:bodyPr/>
          <a:lstStyle/>
          <a:p>
            <a:r>
              <a:rPr lang="en-US" sz="4800" dirty="0">
                <a:latin typeface="Cambria" panose="02040503050406030204" pitchFamily="18" charset="0"/>
              </a:rPr>
              <a:t>Outline 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6CE74A3-DFDA-FB43-94B3-CDBCE19E69B3}"/>
              </a:ext>
            </a:extLst>
          </p:cNvPr>
          <p:cNvGrpSpPr/>
          <p:nvPr/>
        </p:nvGrpSpPr>
        <p:grpSpPr>
          <a:xfrm>
            <a:off x="381000" y="679263"/>
            <a:ext cx="8382000" cy="5709254"/>
            <a:chOff x="381000" y="712268"/>
            <a:chExt cx="8382000" cy="5709254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3A101021-77FA-CA48-9A0B-E6491FDA6D2B}"/>
                </a:ext>
              </a:extLst>
            </p:cNvPr>
            <p:cNvGrpSpPr/>
            <p:nvPr/>
          </p:nvGrpSpPr>
          <p:grpSpPr>
            <a:xfrm>
              <a:off x="381000" y="712268"/>
              <a:ext cx="8382000" cy="4879721"/>
              <a:chOff x="381000" y="1090026"/>
              <a:chExt cx="8382000" cy="4879721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CF608BC2-B4C4-8F41-BB8F-F6737E1CDDFB}"/>
                  </a:ext>
                </a:extLst>
              </p:cNvPr>
              <p:cNvSpPr/>
              <p:nvPr/>
            </p:nvSpPr>
            <p:spPr>
              <a:xfrm>
                <a:off x="381000" y="1090026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1. Processing-using-DRAM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7069CCCB-1B6E-9842-938B-4E61DAE851C0}"/>
                  </a:ext>
                </a:extLst>
              </p:cNvPr>
              <p:cNvSpPr/>
              <p:nvPr/>
            </p:nvSpPr>
            <p:spPr>
              <a:xfrm>
                <a:off x="381000" y="1918072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2. Background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095AC37F-9B10-6C4D-BE97-4E26ABA8E9A6}"/>
                  </a:ext>
                </a:extLst>
              </p:cNvPr>
              <p:cNvSpPr/>
              <p:nvPr/>
            </p:nvSpPr>
            <p:spPr>
              <a:xfrm>
                <a:off x="381000" y="4408694"/>
                <a:ext cx="8382000" cy="73152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4.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System Integration 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108E5B2B-2D63-354F-B04F-934533737830}"/>
                  </a:ext>
                </a:extLst>
              </p:cNvPr>
              <p:cNvSpPr/>
              <p:nvPr/>
            </p:nvSpPr>
            <p:spPr>
              <a:xfrm>
                <a:off x="381000" y="2746118"/>
                <a:ext cx="8382000" cy="651936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3.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SIMDRAM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AFDFD5DE-4A32-F145-A06F-427906CF6672}"/>
                  </a:ext>
                </a:extLst>
              </p:cNvPr>
              <p:cNvSpPr/>
              <p:nvPr/>
            </p:nvSpPr>
            <p:spPr>
              <a:xfrm>
                <a:off x="381000" y="5238227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5.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Evaluation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0E58D43-AB33-A74C-815C-3B865EAD61E4}"/>
                </a:ext>
              </a:extLst>
            </p:cNvPr>
            <p:cNvSpPr/>
            <p:nvPr/>
          </p:nvSpPr>
          <p:spPr>
            <a:xfrm>
              <a:off x="381000" y="5690002"/>
              <a:ext cx="8382000" cy="73152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000" b="1" dirty="0">
                  <a:solidFill>
                    <a:prstClr val="white"/>
                  </a:solidFill>
                  <a:latin typeface="Cambria" panose="02040503050406030204" pitchFamily="18" charset="0"/>
                </a:rPr>
                <a:t>6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. 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rPr>
                <a:t>Conclusion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2B20A2D-F1EB-6040-A391-80DD116F3385}"/>
              </a:ext>
            </a:extLst>
          </p:cNvPr>
          <p:cNvSpPr/>
          <p:nvPr/>
        </p:nvSpPr>
        <p:spPr>
          <a:xfrm>
            <a:off x="381000" y="3436049"/>
            <a:ext cx="8382000" cy="4638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SIMDRAM Framework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014D2B-38E6-F141-B4B9-CBDEB623DF30}"/>
              </a:ext>
            </a:extLst>
          </p:cNvPr>
          <p:cNvSpPr/>
          <p:nvPr/>
        </p:nvSpPr>
        <p:spPr>
          <a:xfrm>
            <a:off x="381000" y="2981610"/>
            <a:ext cx="8382000" cy="4638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Processing-using-DRAM Substrate </a:t>
            </a:r>
          </a:p>
        </p:txBody>
      </p:sp>
    </p:spTree>
    <p:extLst>
      <p:ext uri="{BB962C8B-B14F-4D97-AF65-F5344CB8AC3E}">
        <p14:creationId xmlns:p14="http://schemas.microsoft.com/office/powerpoint/2010/main" val="580320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93BFC-E9D1-1242-B403-407892ED0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</a:rPr>
              <a:t>System Integration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509237-9A28-6E43-B4B5-7B3410449C33}"/>
              </a:ext>
            </a:extLst>
          </p:cNvPr>
          <p:cNvSpPr/>
          <p:nvPr/>
        </p:nvSpPr>
        <p:spPr>
          <a:xfrm>
            <a:off x="1327974" y="1362217"/>
            <a:ext cx="6488052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noProof="0" dirty="0">
                <a:solidFill>
                  <a:prstClr val="white"/>
                </a:solidFill>
                <a:latin typeface="Cambria" panose="02040503050406030204" pitchFamily="18" charset="0"/>
              </a:rPr>
              <a:t>Efficiently transposing data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024FA7-0E36-0348-8E83-CE41B3D635C5}"/>
              </a:ext>
            </a:extLst>
          </p:cNvPr>
          <p:cNvSpPr/>
          <p:nvPr/>
        </p:nvSpPr>
        <p:spPr>
          <a:xfrm>
            <a:off x="1327974" y="1991891"/>
            <a:ext cx="6488052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Programming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 interface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EB57DE-CE03-3842-AE33-C6632E89D95A}"/>
              </a:ext>
            </a:extLst>
          </p:cNvPr>
          <p:cNvSpPr/>
          <p:nvPr/>
        </p:nvSpPr>
        <p:spPr>
          <a:xfrm>
            <a:off x="1327974" y="2621565"/>
            <a:ext cx="6488052" cy="83099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Handling page faults, address translation, coherence, and interrupts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CA1848-8566-5D4A-A234-7E018C4D2764}"/>
              </a:ext>
            </a:extLst>
          </p:cNvPr>
          <p:cNvSpPr/>
          <p:nvPr/>
        </p:nvSpPr>
        <p:spPr>
          <a:xfrm>
            <a:off x="1327974" y="3620571"/>
            <a:ext cx="6488052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Handling limited subarray size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458648-003A-BC4F-8807-7135981C93E8}"/>
              </a:ext>
            </a:extLst>
          </p:cNvPr>
          <p:cNvSpPr/>
          <p:nvPr/>
        </p:nvSpPr>
        <p:spPr>
          <a:xfrm>
            <a:off x="1327974" y="4250245"/>
            <a:ext cx="6488052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Security implications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338D2E-4E21-B049-9F43-5B0988F9961B}"/>
              </a:ext>
            </a:extLst>
          </p:cNvPr>
          <p:cNvSpPr/>
          <p:nvPr/>
        </p:nvSpPr>
        <p:spPr>
          <a:xfrm>
            <a:off x="1327974" y="4879919"/>
            <a:ext cx="6488052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Limitations of our framework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E5DA7EE9-A42E-5244-ACDF-FDCACF0C3AC0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49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872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93BFC-E9D1-1242-B403-407892ED0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</a:rPr>
              <a:t>System Integration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509237-9A28-6E43-B4B5-7B3410449C33}"/>
              </a:ext>
            </a:extLst>
          </p:cNvPr>
          <p:cNvSpPr/>
          <p:nvPr/>
        </p:nvSpPr>
        <p:spPr>
          <a:xfrm>
            <a:off x="1327974" y="1362217"/>
            <a:ext cx="6488052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noProof="0" dirty="0">
                <a:solidFill>
                  <a:prstClr val="white"/>
                </a:solidFill>
                <a:latin typeface="Cambria" panose="02040503050406030204" pitchFamily="18" charset="0"/>
              </a:rPr>
              <a:t>Efficiently transposing data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024FA7-0E36-0348-8E83-CE41B3D635C5}"/>
              </a:ext>
            </a:extLst>
          </p:cNvPr>
          <p:cNvSpPr/>
          <p:nvPr/>
        </p:nvSpPr>
        <p:spPr>
          <a:xfrm>
            <a:off x="1327974" y="1991891"/>
            <a:ext cx="6488052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Programming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 interface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EB57DE-CE03-3842-AE33-C6632E89D95A}"/>
              </a:ext>
            </a:extLst>
          </p:cNvPr>
          <p:cNvSpPr/>
          <p:nvPr/>
        </p:nvSpPr>
        <p:spPr>
          <a:xfrm>
            <a:off x="1327974" y="2621565"/>
            <a:ext cx="6488052" cy="83099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Handling page faults, address translation, coherence, and interrupts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CA1848-8566-5D4A-A234-7E018C4D2764}"/>
              </a:ext>
            </a:extLst>
          </p:cNvPr>
          <p:cNvSpPr/>
          <p:nvPr/>
        </p:nvSpPr>
        <p:spPr>
          <a:xfrm>
            <a:off x="1327974" y="3620571"/>
            <a:ext cx="6488052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Handling limited subarray size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458648-003A-BC4F-8807-7135981C93E8}"/>
              </a:ext>
            </a:extLst>
          </p:cNvPr>
          <p:cNvSpPr/>
          <p:nvPr/>
        </p:nvSpPr>
        <p:spPr>
          <a:xfrm>
            <a:off x="1327974" y="4250245"/>
            <a:ext cx="6488052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Security implications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338D2E-4E21-B049-9F43-5B0988F9961B}"/>
              </a:ext>
            </a:extLst>
          </p:cNvPr>
          <p:cNvSpPr/>
          <p:nvPr/>
        </p:nvSpPr>
        <p:spPr>
          <a:xfrm>
            <a:off x="1327974" y="4879919"/>
            <a:ext cx="6488052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Limitations of our framework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E5DA7EE9-A42E-5244-ACDF-FDCACF0C3AC0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50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7282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4897F-C84B-FC46-A2AB-D5FE89EE4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Cambria" panose="02040503050406030204" pitchFamily="18" charset="0"/>
              </a:rPr>
              <a:t>Transposing Data</a:t>
            </a:r>
          </a:p>
        </p:txBody>
      </p:sp>
      <p:sp>
        <p:nvSpPr>
          <p:cNvPr id="343" name="Slide Number Placeholder 2">
            <a:extLst>
              <a:ext uri="{FF2B5EF4-FFF2-40B4-BE49-F238E27FC236}">
                <a16:creationId xmlns:a16="http://schemas.microsoft.com/office/drawing/2014/main" id="{7B074654-2A54-7645-B359-C7052D70A762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51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7031BBCD-797A-5440-8E52-A88560A434B6}"/>
              </a:ext>
            </a:extLst>
          </p:cNvPr>
          <p:cNvSpPr txBox="1">
            <a:spLocks/>
          </p:cNvSpPr>
          <p:nvPr/>
        </p:nvSpPr>
        <p:spPr>
          <a:xfrm>
            <a:off x="78188" y="1306318"/>
            <a:ext cx="8987622" cy="40253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mbria" panose="02040503050406030204" pitchFamily="18" charset="0"/>
              <a:buChar char="-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SIMDRAM</a:t>
            </a:r>
            <a:r>
              <a:rPr lang="en-US" sz="3200" dirty="0"/>
              <a:t> operates on </a:t>
            </a:r>
            <a:r>
              <a:rPr lang="en-US" sz="3200" dirty="0">
                <a:solidFill>
                  <a:srgbClr val="C00000"/>
                </a:solidFill>
              </a:rPr>
              <a:t>vertically-laid-out</a:t>
            </a:r>
            <a:r>
              <a:rPr lang="en-US" sz="3200" dirty="0"/>
              <a:t> data</a:t>
            </a:r>
          </a:p>
          <a:p>
            <a:endParaRPr lang="en-US" sz="3200" dirty="0"/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Other system components</a:t>
            </a:r>
            <a:r>
              <a:rPr lang="en-US" sz="3200" dirty="0"/>
              <a:t> expect data to be laid out </a:t>
            </a:r>
            <a:r>
              <a:rPr lang="en-US" sz="3200" dirty="0">
                <a:solidFill>
                  <a:srgbClr val="C00000"/>
                </a:solidFill>
              </a:rPr>
              <a:t>horizontally</a:t>
            </a:r>
            <a:r>
              <a:rPr lang="en-US" sz="3200" dirty="0"/>
              <a:t> </a:t>
            </a:r>
          </a:p>
          <a:p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marL="0" indent="0" algn="ctr">
              <a:buNone/>
            </a:pPr>
            <a:r>
              <a:rPr lang="en-US" sz="2800" b="1" dirty="0">
                <a:solidFill>
                  <a:srgbClr val="C00000"/>
                </a:solidFill>
              </a:rPr>
              <a:t>Challenging</a:t>
            </a:r>
            <a:r>
              <a:rPr lang="en-US" sz="2800" b="1" dirty="0"/>
              <a:t> to share data between SIMDRAM and CPU</a:t>
            </a:r>
          </a:p>
          <a:p>
            <a:pPr lvl="1"/>
            <a:endParaRPr lang="en-US" dirty="0"/>
          </a:p>
        </p:txBody>
      </p:sp>
      <p:sp>
        <p:nvSpPr>
          <p:cNvPr id="3" name="Striped Right Arrow 2">
            <a:extLst>
              <a:ext uri="{FF2B5EF4-FFF2-40B4-BE49-F238E27FC236}">
                <a16:creationId xmlns:a16="http://schemas.microsoft.com/office/drawing/2014/main" id="{2BD06199-47C2-E140-85B6-B41C8D1D93BB}"/>
              </a:ext>
            </a:extLst>
          </p:cNvPr>
          <p:cNvSpPr/>
          <p:nvPr/>
        </p:nvSpPr>
        <p:spPr>
          <a:xfrm rot="5400000">
            <a:off x="4086663" y="3590780"/>
            <a:ext cx="970671" cy="1097280"/>
          </a:xfrm>
          <a:prstGeom prst="striped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7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Rectangle 328">
            <a:extLst>
              <a:ext uri="{FF2B5EF4-FFF2-40B4-BE49-F238E27FC236}">
                <a16:creationId xmlns:a16="http://schemas.microsoft.com/office/drawing/2014/main" id="{4F56BFD3-8D30-3F46-9619-60EC64CF20C2}"/>
              </a:ext>
            </a:extLst>
          </p:cNvPr>
          <p:cNvSpPr/>
          <p:nvPr/>
        </p:nvSpPr>
        <p:spPr>
          <a:xfrm>
            <a:off x="618677" y="1991196"/>
            <a:ext cx="7906650" cy="38042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Cambria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D4897F-C84B-FC46-A2AB-D5FE89EE4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Cambria" panose="02040503050406030204" pitchFamily="18" charset="0"/>
              </a:rPr>
              <a:t>Transposition Unit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18E52D9C-3667-8046-92BF-F9D6FD3F5BDF}"/>
              </a:ext>
            </a:extLst>
          </p:cNvPr>
          <p:cNvSpPr/>
          <p:nvPr/>
        </p:nvSpPr>
        <p:spPr>
          <a:xfrm>
            <a:off x="618672" y="1485588"/>
            <a:ext cx="7906655" cy="392696"/>
          </a:xfrm>
          <a:prstGeom prst="rect">
            <a:avLst/>
          </a:prstGeom>
          <a:solidFill>
            <a:srgbClr val="EEECE1"/>
          </a:solidFill>
          <a:ln w="19050" cap="flat" cmpd="sng" algn="ctr">
            <a:solidFill>
              <a:srgbClr val="EEECE1">
                <a:lumMod val="9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Last–Level Cache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BF4557C6-B7BB-5949-9578-3A4FE23BEBB5}"/>
              </a:ext>
            </a:extLst>
          </p:cNvPr>
          <p:cNvSpPr/>
          <p:nvPr/>
        </p:nvSpPr>
        <p:spPr>
          <a:xfrm rot="16200000">
            <a:off x="-1806202" y="3721213"/>
            <a:ext cx="4157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Transposition Unit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B00AE528-C18E-DF44-99C5-C7D52206466A}"/>
              </a:ext>
            </a:extLst>
          </p:cNvPr>
          <p:cNvSpPr/>
          <p:nvPr/>
        </p:nvSpPr>
        <p:spPr>
          <a:xfrm>
            <a:off x="618672" y="5945718"/>
            <a:ext cx="7906650" cy="400110"/>
          </a:xfrm>
          <a:prstGeom prst="rect">
            <a:avLst/>
          </a:prstGeom>
          <a:solidFill>
            <a:srgbClr val="EEECE1"/>
          </a:solidFill>
          <a:ln w="19050" cap="flat" cmpd="sng" algn="ctr">
            <a:solidFill>
              <a:srgbClr val="EEECE1">
                <a:lumMod val="9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Memory Controller</a:t>
            </a:r>
          </a:p>
        </p:txBody>
      </p:sp>
      <p:grpSp>
        <p:nvGrpSpPr>
          <p:cNvPr id="330" name="Group 329">
            <a:extLst>
              <a:ext uri="{FF2B5EF4-FFF2-40B4-BE49-F238E27FC236}">
                <a16:creationId xmlns:a16="http://schemas.microsoft.com/office/drawing/2014/main" id="{B9EBA6EA-96E8-4F46-8204-1AD07CBC3E61}"/>
              </a:ext>
            </a:extLst>
          </p:cNvPr>
          <p:cNvGrpSpPr/>
          <p:nvPr/>
        </p:nvGrpSpPr>
        <p:grpSpPr>
          <a:xfrm>
            <a:off x="3481811" y="1954079"/>
            <a:ext cx="1773729" cy="1038605"/>
            <a:chOff x="3670287" y="1722788"/>
            <a:chExt cx="1773729" cy="1038605"/>
          </a:xfrm>
        </p:grpSpPr>
        <p:cxnSp>
          <p:nvCxnSpPr>
            <p:cNvPr id="199" name="Straight Arrow Connector 198">
              <a:extLst>
                <a:ext uri="{FF2B5EF4-FFF2-40B4-BE49-F238E27FC236}">
                  <a16:creationId xmlns:a16="http://schemas.microsoft.com/office/drawing/2014/main" id="{DAB5B8AB-FFB1-1E44-819F-2954D11460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38350" y="1722788"/>
              <a:ext cx="0" cy="644167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/>
            </a:ln>
            <a:effectLst/>
          </p:spPr>
        </p:cxnSp>
        <p:cxnSp>
          <p:nvCxnSpPr>
            <p:cNvPr id="204" name="Straight Arrow Connector 203">
              <a:extLst>
                <a:ext uri="{FF2B5EF4-FFF2-40B4-BE49-F238E27FC236}">
                  <a16:creationId xmlns:a16="http://schemas.microsoft.com/office/drawing/2014/main" id="{60ECDCD3-59D2-6446-9D84-D8F59014AB55}"/>
                </a:ext>
              </a:extLst>
            </p:cNvPr>
            <p:cNvCxnSpPr>
              <a:cxnSpLocks/>
            </p:cNvCxnSpPr>
            <p:nvPr/>
          </p:nvCxnSpPr>
          <p:spPr>
            <a:xfrm>
              <a:off x="3751022" y="1723136"/>
              <a:ext cx="0" cy="54279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/>
            </a:ln>
            <a:effectLst/>
          </p:spPr>
        </p:cxnSp>
        <p:cxnSp>
          <p:nvCxnSpPr>
            <p:cNvPr id="239" name="Straight Arrow Connector 238">
              <a:extLst>
                <a:ext uri="{FF2B5EF4-FFF2-40B4-BE49-F238E27FC236}">
                  <a16:creationId xmlns:a16="http://schemas.microsoft.com/office/drawing/2014/main" id="{EB26E4EC-16FD-E04C-B8B1-ADB981DDE6D4}"/>
                </a:ext>
              </a:extLst>
            </p:cNvPr>
            <p:cNvCxnSpPr>
              <a:cxnSpLocks/>
            </p:cNvCxnSpPr>
            <p:nvPr/>
          </p:nvCxnSpPr>
          <p:spPr>
            <a:xfrm>
              <a:off x="5272070" y="1727858"/>
              <a:ext cx="0" cy="531011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/>
            </a:ln>
            <a:effectLst/>
          </p:spPr>
        </p:cxnSp>
        <p:sp>
          <p:nvSpPr>
            <p:cNvPr id="242" name="Rectangle 241">
              <a:extLst>
                <a:ext uri="{FF2B5EF4-FFF2-40B4-BE49-F238E27FC236}">
                  <a16:creationId xmlns:a16="http://schemas.microsoft.com/office/drawing/2014/main" id="{91A74B6C-2EB8-7E44-91D5-FD3E38D7E755}"/>
                </a:ext>
              </a:extLst>
            </p:cNvPr>
            <p:cNvSpPr/>
            <p:nvPr/>
          </p:nvSpPr>
          <p:spPr>
            <a:xfrm>
              <a:off x="3670287" y="2265932"/>
              <a:ext cx="1773729" cy="495461"/>
            </a:xfrm>
            <a:prstGeom prst="rect">
              <a:avLst/>
            </a:prstGeom>
            <a:solidFill>
              <a:srgbClr val="92D8C4"/>
            </a:solidFill>
            <a:ln w="19050" cap="flat" cmpd="sng" algn="ctr">
              <a:solidFill>
                <a:srgbClr val="44BA99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Object Tracker (OT)</a:t>
              </a:r>
            </a:p>
          </p:txBody>
        </p:sp>
      </p:grpSp>
      <p:grpSp>
        <p:nvGrpSpPr>
          <p:cNvPr id="334" name="Group 333">
            <a:extLst>
              <a:ext uri="{FF2B5EF4-FFF2-40B4-BE49-F238E27FC236}">
                <a16:creationId xmlns:a16="http://schemas.microsoft.com/office/drawing/2014/main" id="{C711E2F9-BFBE-5D40-9E89-67A1F01DA375}"/>
              </a:ext>
            </a:extLst>
          </p:cNvPr>
          <p:cNvGrpSpPr/>
          <p:nvPr/>
        </p:nvGrpSpPr>
        <p:grpSpPr>
          <a:xfrm>
            <a:off x="5180816" y="1962927"/>
            <a:ext cx="2489832" cy="3810910"/>
            <a:chOff x="5344989" y="1731636"/>
            <a:chExt cx="2489832" cy="3810910"/>
          </a:xfrm>
        </p:grpSpPr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7C61025E-62A1-964E-A0D8-42C5237C4D1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606205" y="4525389"/>
              <a:ext cx="1926" cy="212941"/>
            </a:xfrm>
            <a:prstGeom prst="line">
              <a:avLst/>
            </a:prstGeom>
            <a:noFill/>
            <a:ln w="19050" cap="flat" cmpd="sng" algn="ctr">
              <a:solidFill>
                <a:srgbClr val="008D4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18" name="Straight Arrow Connector 217">
              <a:extLst>
                <a:ext uri="{FF2B5EF4-FFF2-40B4-BE49-F238E27FC236}">
                  <a16:creationId xmlns:a16="http://schemas.microsoft.com/office/drawing/2014/main" id="{B43AEE42-72B1-2D48-BB3B-3DA3A2D546F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76295" y="5067942"/>
              <a:ext cx="0" cy="474604"/>
            </a:xfrm>
            <a:prstGeom prst="straightConnector1">
              <a:avLst/>
            </a:prstGeom>
            <a:noFill/>
            <a:ln w="19050" cap="flat" cmpd="sng" algn="ctr">
              <a:solidFill>
                <a:srgbClr val="008D40"/>
              </a:solidFill>
              <a:prstDash val="solid"/>
              <a:headEnd type="none" w="med" len="med"/>
              <a:tailEnd type="triangle"/>
            </a:ln>
            <a:effectLst/>
          </p:spPr>
        </p:cxnSp>
        <p:grpSp>
          <p:nvGrpSpPr>
            <p:cNvPr id="333" name="Group 332">
              <a:extLst>
                <a:ext uri="{FF2B5EF4-FFF2-40B4-BE49-F238E27FC236}">
                  <a16:creationId xmlns:a16="http://schemas.microsoft.com/office/drawing/2014/main" id="{AEEC504C-4B9D-EC47-AAEC-5BEA171962C0}"/>
                </a:ext>
              </a:extLst>
            </p:cNvPr>
            <p:cNvGrpSpPr/>
            <p:nvPr/>
          </p:nvGrpSpPr>
          <p:grpSpPr>
            <a:xfrm>
              <a:off x="5344989" y="1731636"/>
              <a:ext cx="2489832" cy="3810910"/>
              <a:chOff x="5344989" y="1731636"/>
              <a:chExt cx="2489832" cy="3810910"/>
            </a:xfrm>
          </p:grpSpPr>
          <p:cxnSp>
            <p:nvCxnSpPr>
              <p:cNvPr id="183" name="Straight Arrow Connector 182">
                <a:extLst>
                  <a:ext uri="{FF2B5EF4-FFF2-40B4-BE49-F238E27FC236}">
                    <a16:creationId xmlns:a16="http://schemas.microsoft.com/office/drawing/2014/main" id="{6E063C9D-67AD-4F40-954E-C00DBA8CD5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30909" y="1731636"/>
                <a:ext cx="0" cy="826185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triangle"/>
              </a:ln>
              <a:effectLst/>
            </p:spPr>
          </p:cxnSp>
          <p:cxnSp>
            <p:nvCxnSpPr>
              <p:cNvPr id="184" name="Straight Arrow Connector 183">
                <a:extLst>
                  <a:ext uri="{FF2B5EF4-FFF2-40B4-BE49-F238E27FC236}">
                    <a16:creationId xmlns:a16="http://schemas.microsoft.com/office/drawing/2014/main" id="{541BA191-208B-624A-9DE6-EC08B870026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94693" y="2572893"/>
                <a:ext cx="0" cy="386402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008D40"/>
                </a:solidFill>
                <a:prstDash val="solid"/>
                <a:headEnd type="none" w="med" len="med"/>
                <a:tailEnd type="triangle"/>
              </a:ln>
              <a:effectLst/>
            </p:spPr>
          </p:cxnSp>
          <p:cxnSp>
            <p:nvCxnSpPr>
              <p:cNvPr id="185" name="Straight Arrow Connector 184">
                <a:extLst>
                  <a:ext uri="{FF2B5EF4-FFF2-40B4-BE49-F238E27FC236}">
                    <a16:creationId xmlns:a16="http://schemas.microsoft.com/office/drawing/2014/main" id="{E7E83AC2-6B3E-774A-A622-6F5CF0E95A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03778" y="5041302"/>
                <a:ext cx="0" cy="501244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008D40"/>
                </a:solidFill>
                <a:prstDash val="solid"/>
                <a:headEnd type="none" w="med" len="med"/>
                <a:tailEnd type="triangle"/>
              </a:ln>
              <a:effectLst/>
            </p:spPr>
          </p:cxnSp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E6A6A25F-D5E6-0949-8898-C0EAB10953EC}"/>
                  </a:ext>
                </a:extLst>
              </p:cNvPr>
              <p:cNvSpPr/>
              <p:nvPr/>
            </p:nvSpPr>
            <p:spPr>
              <a:xfrm>
                <a:off x="6018064" y="4749473"/>
                <a:ext cx="1172174" cy="287309"/>
              </a:xfrm>
              <a:prstGeom prst="rect">
                <a:avLst/>
              </a:prstGeom>
              <a:solidFill>
                <a:srgbClr val="F6ECB9"/>
              </a:solidFill>
              <a:ln w="19050" cap="flat" cmpd="sng" algn="ctr">
                <a:solidFill>
                  <a:srgbClr val="EEDD88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Fetch Unit</a:t>
                </a:r>
              </a:p>
            </p:txBody>
          </p:sp>
          <p:cxnSp>
            <p:nvCxnSpPr>
              <p:cNvPr id="189" name="Elbow Connector 188">
                <a:extLst>
                  <a:ext uri="{FF2B5EF4-FFF2-40B4-BE49-F238E27FC236}">
                    <a16:creationId xmlns:a16="http://schemas.microsoft.com/office/drawing/2014/main" id="{60DA7A45-A8E4-9241-BD0A-5EC02432533C}"/>
                  </a:ext>
                </a:extLst>
              </p:cNvPr>
              <p:cNvCxnSpPr>
                <a:cxnSpLocks/>
                <a:endCxn id="186" idx="1"/>
              </p:cNvCxnSpPr>
              <p:nvPr/>
            </p:nvCxnSpPr>
            <p:spPr>
              <a:xfrm rot="16200000" flipH="1">
                <a:off x="4630288" y="3505352"/>
                <a:ext cx="2112056" cy="663496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008D40"/>
                </a:solidFill>
                <a:prstDash val="solid"/>
                <a:headEnd type="none" w="med" len="med"/>
                <a:tailEnd type="triangle"/>
              </a:ln>
              <a:effectLst/>
            </p:spPr>
          </p:cxnSp>
          <p:cxnSp>
            <p:nvCxnSpPr>
              <p:cNvPr id="190" name="Elbow Connector 189">
                <a:extLst>
                  <a:ext uri="{FF2B5EF4-FFF2-40B4-BE49-F238E27FC236}">
                    <a16:creationId xmlns:a16="http://schemas.microsoft.com/office/drawing/2014/main" id="{B2EE6AD5-FD42-DC4F-8626-78B26FFF0EEB}"/>
                  </a:ext>
                </a:extLst>
              </p:cNvPr>
              <p:cNvCxnSpPr>
                <a:cxnSpLocks/>
                <a:stCxn id="242" idx="3"/>
                <a:endCxn id="215" idx="1"/>
              </p:cNvCxnSpPr>
              <p:nvPr/>
            </p:nvCxnSpPr>
            <p:spPr>
              <a:xfrm flipV="1">
                <a:off x="5344989" y="2435391"/>
                <a:ext cx="1156532" cy="413735"/>
              </a:xfrm>
              <a:prstGeom prst="bentConnector3">
                <a:avLst>
                  <a:gd name="adj1" fmla="val 50000"/>
                </a:avLst>
              </a:prstGeom>
              <a:noFill/>
              <a:ln w="19050" cap="flat" cmpd="sng" algn="ctr">
                <a:solidFill>
                  <a:srgbClr val="008D40"/>
                </a:solidFill>
                <a:prstDash val="sysDot"/>
                <a:headEnd type="none" w="med" len="med"/>
                <a:tailEnd type="stealth"/>
              </a:ln>
              <a:effectLst/>
            </p:spPr>
          </p:cxn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487582A8-D394-894A-B712-4AEFE2FAF9DE}"/>
                  </a:ext>
                </a:extLst>
              </p:cNvPr>
              <p:cNvGrpSpPr/>
              <p:nvPr/>
            </p:nvGrpSpPr>
            <p:grpSpPr>
              <a:xfrm>
                <a:off x="6976298" y="2590259"/>
                <a:ext cx="811782" cy="2745430"/>
                <a:chOff x="5970393" y="3168416"/>
                <a:chExt cx="510429" cy="2177056"/>
              </a:xfrm>
            </p:grpSpPr>
            <p:cxnSp>
              <p:nvCxnSpPr>
                <p:cNvPr id="192" name="Straight Connector 191">
                  <a:extLst>
                    <a:ext uri="{FF2B5EF4-FFF2-40B4-BE49-F238E27FC236}">
                      <a16:creationId xmlns:a16="http://schemas.microsoft.com/office/drawing/2014/main" id="{4185676D-9CC5-D945-A11C-5614805EC2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970393" y="5344275"/>
                  <a:ext cx="510429" cy="1195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99CC91"/>
                  </a:solidFill>
                  <a:prstDash val="solid"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3" name="Straight Connector 192">
                  <a:extLst>
                    <a:ext uri="{FF2B5EF4-FFF2-40B4-BE49-F238E27FC236}">
                      <a16:creationId xmlns:a16="http://schemas.microsoft.com/office/drawing/2014/main" id="{56D72146-728E-7945-80EC-101047D8170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75511" y="3310959"/>
                  <a:ext cx="0" cy="2034513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99CC91"/>
                  </a:solidFill>
                  <a:prstDash val="solid"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4" name="Straight Connector 193">
                  <a:extLst>
                    <a:ext uri="{FF2B5EF4-FFF2-40B4-BE49-F238E27FC236}">
                      <a16:creationId xmlns:a16="http://schemas.microsoft.com/office/drawing/2014/main" id="{1E537FAC-0C67-9B48-8310-EE36A355DF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220341" y="3319724"/>
                  <a:ext cx="253748" cy="5476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99CC91"/>
                  </a:solidFill>
                  <a:prstDash val="solid"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5" name="Straight Arrow Connector 194">
                  <a:extLst>
                    <a:ext uri="{FF2B5EF4-FFF2-40B4-BE49-F238E27FC236}">
                      <a16:creationId xmlns:a16="http://schemas.microsoft.com/office/drawing/2014/main" id="{A0BC0AA1-3595-4E47-B9AB-A0FC98D5E4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227882" y="3168416"/>
                  <a:ext cx="0" cy="164621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rgbClr val="99CC91"/>
                  </a:solidFill>
                  <a:prstDash val="solid"/>
                  <a:headEnd type="none" w="med" len="med"/>
                  <a:tailEnd type="triangle"/>
                </a:ln>
                <a:effectLst/>
              </p:spPr>
            </p:cxnSp>
          </p:grpSp>
          <p:sp>
            <p:nvSpPr>
              <p:cNvPr id="215" name="Trapezoid 214">
                <a:extLst>
                  <a:ext uri="{FF2B5EF4-FFF2-40B4-BE49-F238E27FC236}">
                    <a16:creationId xmlns:a16="http://schemas.microsoft.com/office/drawing/2014/main" id="{47AF3379-7F5E-CF47-AB57-A3CC39990A65}"/>
                  </a:ext>
                </a:extLst>
              </p:cNvPr>
              <p:cNvSpPr/>
              <p:nvPr/>
            </p:nvSpPr>
            <p:spPr>
              <a:xfrm>
                <a:off x="6426997" y="2291735"/>
                <a:ext cx="1407824" cy="287312"/>
              </a:xfrm>
              <a:prstGeom prst="trapezoid">
                <a:avLst>
                  <a:gd name="adj" fmla="val 51877"/>
                </a:avLst>
              </a:prstGeom>
              <a:solidFill>
                <a:sysClr val="window" lastClr="FFFFFF">
                  <a:lumMod val="85000"/>
                </a:sysClr>
              </a:solidFill>
              <a:ln w="19050" cap="flat" cmpd="sng" algn="ctr">
                <a:solidFill>
                  <a:sysClr val="window" lastClr="FFFFFF">
                    <a:lumMod val="75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274" name="Group 273">
                <a:extLst>
                  <a:ext uri="{FF2B5EF4-FFF2-40B4-BE49-F238E27FC236}">
                    <a16:creationId xmlns:a16="http://schemas.microsoft.com/office/drawing/2014/main" id="{C7E4F3BD-1083-7B41-909B-15894A1BF77A}"/>
                  </a:ext>
                </a:extLst>
              </p:cNvPr>
              <p:cNvGrpSpPr/>
              <p:nvPr/>
            </p:nvGrpSpPr>
            <p:grpSpPr>
              <a:xfrm>
                <a:off x="5553035" y="2962255"/>
                <a:ext cx="2090576" cy="1555952"/>
                <a:chOff x="3039372" y="4423022"/>
                <a:chExt cx="1409982" cy="1002223"/>
              </a:xfrm>
            </p:grpSpPr>
            <p:sp>
              <p:nvSpPr>
                <p:cNvPr id="294" name="Rectangle 293">
                  <a:extLst>
                    <a:ext uri="{FF2B5EF4-FFF2-40B4-BE49-F238E27FC236}">
                      <a16:creationId xmlns:a16="http://schemas.microsoft.com/office/drawing/2014/main" id="{6AFB1223-BD25-A64F-B33D-C459B19E4A7A}"/>
                    </a:ext>
                  </a:extLst>
                </p:cNvPr>
                <p:cNvSpPr/>
                <p:nvPr/>
              </p:nvSpPr>
              <p:spPr>
                <a:xfrm>
                  <a:off x="3039372" y="4423022"/>
                  <a:ext cx="1409982" cy="1002223"/>
                </a:xfrm>
                <a:prstGeom prst="rect">
                  <a:avLst/>
                </a:prstGeom>
                <a:solidFill>
                  <a:srgbClr val="BDD7EE"/>
                </a:solidFill>
                <a:ln w="19050" cap="flat" cmpd="sng" algn="ctr">
                  <a:solidFill>
                    <a:srgbClr val="8DBAE3"/>
                  </a:solidFill>
                  <a:prstDash val="solid"/>
                </a:ln>
                <a:effectLst/>
              </p:spPr>
              <p:txBody>
                <a:bodyPr lIns="0" tIns="0" rIns="0" rtlCol="0" anchor="t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Vertical  → Horizontal</a:t>
                  </a:r>
                </a:p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Transpose</a:t>
                  </a:r>
                </a:p>
              </p:txBody>
            </p:sp>
            <p:sp>
              <p:nvSpPr>
                <p:cNvPr id="308" name="Rounded Rectangle 307">
                  <a:extLst>
                    <a:ext uri="{FF2B5EF4-FFF2-40B4-BE49-F238E27FC236}">
                      <a16:creationId xmlns:a16="http://schemas.microsoft.com/office/drawing/2014/main" id="{05CC4E93-F8F9-D345-AD7D-D9B974FC982B}"/>
                    </a:ext>
                  </a:extLst>
                </p:cNvPr>
                <p:cNvSpPr/>
                <p:nvPr/>
              </p:nvSpPr>
              <p:spPr>
                <a:xfrm>
                  <a:off x="3084132" y="4739815"/>
                  <a:ext cx="1311239" cy="640677"/>
                </a:xfrm>
                <a:prstGeom prst="roundRect">
                  <a:avLst/>
                </a:prstGeom>
                <a:solidFill>
                  <a:sysClr val="window" lastClr="FFFFFF">
                    <a:lumMod val="95000"/>
                  </a:sysClr>
                </a:solidFill>
                <a:ln w="19050" cap="flat" cmpd="sng" algn="ctr">
                  <a:solidFill>
                    <a:srgbClr val="1F497D"/>
                  </a:solidFill>
                  <a:prstDash val="sysDot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6DD092EB-B149-E04A-B9C4-254B4E029F89}"/>
                    </a:ext>
                  </a:extLst>
                </p:cNvPr>
                <p:cNvSpPr/>
                <p:nvPr/>
              </p:nvSpPr>
              <p:spPr>
                <a:xfrm>
                  <a:off x="3138881" y="4931327"/>
                  <a:ext cx="1296391" cy="21807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Transpose Buffer</a:t>
                  </a:r>
                </a:p>
              </p:txBody>
            </p:sp>
          </p:grpSp>
        </p:grpSp>
      </p:grpSp>
      <p:grpSp>
        <p:nvGrpSpPr>
          <p:cNvPr id="332" name="Group 331">
            <a:extLst>
              <a:ext uri="{FF2B5EF4-FFF2-40B4-BE49-F238E27FC236}">
                <a16:creationId xmlns:a16="http://schemas.microsoft.com/office/drawing/2014/main" id="{ACA71DC3-4FCF-564A-B1BE-BF67A9B599FD}"/>
              </a:ext>
            </a:extLst>
          </p:cNvPr>
          <p:cNvGrpSpPr/>
          <p:nvPr/>
        </p:nvGrpSpPr>
        <p:grpSpPr>
          <a:xfrm>
            <a:off x="915831" y="2744953"/>
            <a:ext cx="2763093" cy="3051559"/>
            <a:chOff x="1104307" y="2533780"/>
            <a:chExt cx="2763093" cy="3051559"/>
          </a:xfrm>
        </p:grpSpPr>
        <p:cxnSp>
          <p:nvCxnSpPr>
            <p:cNvPr id="176" name="Straight Arrow Connector 175">
              <a:extLst>
                <a:ext uri="{FF2B5EF4-FFF2-40B4-BE49-F238E27FC236}">
                  <a16:creationId xmlns:a16="http://schemas.microsoft.com/office/drawing/2014/main" id="{491E00EC-42D3-BE4C-8F50-F4C341AB8BD8}"/>
                </a:ext>
              </a:extLst>
            </p:cNvPr>
            <p:cNvCxnSpPr>
              <a:cxnSpLocks/>
              <a:endCxn id="168" idx="0"/>
            </p:cNvCxnSpPr>
            <p:nvPr/>
          </p:nvCxnSpPr>
          <p:spPr>
            <a:xfrm flipH="1">
              <a:off x="2033829" y="4255450"/>
              <a:ext cx="0" cy="215378"/>
            </a:xfrm>
            <a:prstGeom prst="straightConnector1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headEnd type="none" w="med" len="med"/>
              <a:tailEnd type="triangle"/>
            </a:ln>
            <a:effectLst/>
          </p:spPr>
        </p:cxnSp>
        <p:cxnSp>
          <p:nvCxnSpPr>
            <p:cNvPr id="178" name="Straight Arrow Connector 177">
              <a:extLst>
                <a:ext uri="{FF2B5EF4-FFF2-40B4-BE49-F238E27FC236}">
                  <a16:creationId xmlns:a16="http://schemas.microsoft.com/office/drawing/2014/main" id="{CEF36C0E-078D-A14D-9BA2-57AA7D5892F7}"/>
                </a:ext>
              </a:extLst>
            </p:cNvPr>
            <p:cNvCxnSpPr>
              <a:cxnSpLocks/>
              <a:stCxn id="168" idx="2"/>
            </p:cNvCxnSpPr>
            <p:nvPr/>
          </p:nvCxnSpPr>
          <p:spPr>
            <a:xfrm>
              <a:off x="2033829" y="4758139"/>
              <a:ext cx="0" cy="212941"/>
            </a:xfrm>
            <a:prstGeom prst="straightConnector1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headEnd type="none" w="med" len="med"/>
              <a:tailEnd type="triangle"/>
            </a:ln>
            <a:effectLst/>
          </p:spPr>
        </p:cxnSp>
        <p:grpSp>
          <p:nvGrpSpPr>
            <p:cNvPr id="331" name="Group 330">
              <a:extLst>
                <a:ext uri="{FF2B5EF4-FFF2-40B4-BE49-F238E27FC236}">
                  <a16:creationId xmlns:a16="http://schemas.microsoft.com/office/drawing/2014/main" id="{BBD9EC28-529F-7B4C-8154-3B776E4EEE40}"/>
                </a:ext>
              </a:extLst>
            </p:cNvPr>
            <p:cNvGrpSpPr/>
            <p:nvPr/>
          </p:nvGrpSpPr>
          <p:grpSpPr>
            <a:xfrm>
              <a:off x="1104307" y="2533780"/>
              <a:ext cx="2763093" cy="3051559"/>
              <a:chOff x="1104307" y="2533780"/>
              <a:chExt cx="2763093" cy="3051559"/>
            </a:xfrm>
          </p:grpSpPr>
          <p:grpSp>
            <p:nvGrpSpPr>
              <p:cNvPr id="208" name="Group 207">
                <a:extLst>
                  <a:ext uri="{FF2B5EF4-FFF2-40B4-BE49-F238E27FC236}">
                    <a16:creationId xmlns:a16="http://schemas.microsoft.com/office/drawing/2014/main" id="{3E022227-AF07-B548-808B-730EC26E133B}"/>
                  </a:ext>
                </a:extLst>
              </p:cNvPr>
              <p:cNvGrpSpPr/>
              <p:nvPr/>
            </p:nvGrpSpPr>
            <p:grpSpPr>
              <a:xfrm>
                <a:off x="1771277" y="5005257"/>
                <a:ext cx="949502" cy="580082"/>
                <a:chOff x="2210546" y="5343819"/>
                <a:chExt cx="949502" cy="655844"/>
              </a:xfrm>
            </p:grpSpPr>
            <p:cxnSp>
              <p:nvCxnSpPr>
                <p:cNvPr id="209" name="Straight Arrow Connector 208">
                  <a:extLst>
                    <a:ext uri="{FF2B5EF4-FFF2-40B4-BE49-F238E27FC236}">
                      <a16:creationId xmlns:a16="http://schemas.microsoft.com/office/drawing/2014/main" id="{E0C75D2A-2F70-4147-91BF-02449C4BCFFF}"/>
                    </a:ext>
                  </a:extLst>
                </p:cNvPr>
                <p:cNvCxnSpPr>
                  <a:cxnSpLocks/>
                  <a:stCxn id="211" idx="0"/>
                </p:cNvCxnSpPr>
                <p:nvPr/>
              </p:nvCxnSpPr>
              <p:spPr>
                <a:xfrm flipH="1">
                  <a:off x="2685296" y="5528883"/>
                  <a:ext cx="1" cy="47078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211" name="Trapezoid 210">
                  <a:extLst>
                    <a:ext uri="{FF2B5EF4-FFF2-40B4-BE49-F238E27FC236}">
                      <a16:creationId xmlns:a16="http://schemas.microsoft.com/office/drawing/2014/main" id="{F70D6C7D-0CBF-0D47-84E6-77F863C9EBDF}"/>
                    </a:ext>
                  </a:extLst>
                </p:cNvPr>
                <p:cNvSpPr/>
                <p:nvPr/>
              </p:nvSpPr>
              <p:spPr>
                <a:xfrm rot="10800000">
                  <a:off x="2210546" y="5343819"/>
                  <a:ext cx="949502" cy="185064"/>
                </a:xfrm>
                <a:prstGeom prst="trapezoid">
                  <a:avLst>
                    <a:gd name="adj" fmla="val 51877"/>
                  </a:avLst>
                </a:prstGeom>
                <a:solidFill>
                  <a:sysClr val="window" lastClr="FFFFFF">
                    <a:lumMod val="85000"/>
                  </a:sysClr>
                </a:solidFill>
                <a:ln w="19050" cap="flat" cmpd="sng" algn="ctr">
                  <a:solidFill>
                    <a:sysClr val="window" lastClr="FFFFFF">
                      <a:lumMod val="7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cxnSp>
            <p:nvCxnSpPr>
              <p:cNvPr id="161" name="Elbow Connector 160">
                <a:extLst>
                  <a:ext uri="{FF2B5EF4-FFF2-40B4-BE49-F238E27FC236}">
                    <a16:creationId xmlns:a16="http://schemas.microsoft.com/office/drawing/2014/main" id="{18CC49D5-6D6B-8B41-BA8F-F61F76C1CB9E}"/>
                  </a:ext>
                </a:extLst>
              </p:cNvPr>
              <p:cNvCxnSpPr>
                <a:cxnSpLocks/>
                <a:stCxn id="242" idx="1"/>
                <a:endCxn id="321" idx="0"/>
              </p:cNvCxnSpPr>
              <p:nvPr/>
            </p:nvCxnSpPr>
            <p:spPr>
              <a:xfrm rot="10800000">
                <a:off x="2149596" y="2718972"/>
                <a:ext cx="1436389" cy="25982"/>
              </a:xfrm>
              <a:prstGeom prst="bentConnector4">
                <a:avLst>
                  <a:gd name="adj1" fmla="val 13614"/>
                  <a:gd name="adj2" fmla="val 979840"/>
                </a:avLst>
              </a:prstGeom>
              <a:noFill/>
              <a:ln w="19050" cap="flat" cmpd="sng" algn="ctr">
                <a:solidFill>
                  <a:srgbClr val="0070C0"/>
                </a:solidFill>
                <a:prstDash val="solid"/>
                <a:headEnd type="none" w="med" len="med"/>
                <a:tailEnd type="triangle"/>
              </a:ln>
              <a:effectLst/>
            </p:spPr>
          </p:cxnSp>
          <p:grpSp>
            <p:nvGrpSpPr>
              <p:cNvPr id="167" name="Group 166">
                <a:extLst>
                  <a:ext uri="{FF2B5EF4-FFF2-40B4-BE49-F238E27FC236}">
                    <a16:creationId xmlns:a16="http://schemas.microsoft.com/office/drawing/2014/main" id="{9B95F7CD-293B-214B-8DC6-9A7DDB1161E2}"/>
                  </a:ext>
                </a:extLst>
              </p:cNvPr>
              <p:cNvGrpSpPr/>
              <p:nvPr/>
            </p:nvGrpSpPr>
            <p:grpSpPr>
              <a:xfrm>
                <a:off x="1163747" y="4470828"/>
                <a:ext cx="1458894" cy="467163"/>
                <a:chOff x="1959457" y="4951651"/>
                <a:chExt cx="983946" cy="300910"/>
              </a:xfrm>
            </p:grpSpPr>
            <p:sp>
              <p:nvSpPr>
                <p:cNvPr id="168" name="Rectangle 167">
                  <a:extLst>
                    <a:ext uri="{FF2B5EF4-FFF2-40B4-BE49-F238E27FC236}">
                      <a16:creationId xmlns:a16="http://schemas.microsoft.com/office/drawing/2014/main" id="{9B29DFC9-2DD4-AF48-BF6D-BF95EBCB0ABE}"/>
                    </a:ext>
                  </a:extLst>
                </p:cNvPr>
                <p:cNvSpPr/>
                <p:nvPr/>
              </p:nvSpPr>
              <p:spPr>
                <a:xfrm>
                  <a:off x="2149158" y="4951651"/>
                  <a:ext cx="794245" cy="185063"/>
                </a:xfrm>
                <a:prstGeom prst="rect">
                  <a:avLst/>
                </a:prstGeom>
                <a:solidFill>
                  <a:srgbClr val="F6ECB9"/>
                </a:solidFill>
                <a:ln w="19050" cap="flat" cmpd="sng" algn="ctr">
                  <a:solidFill>
                    <a:srgbClr val="EEDD88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Store Unit</a:t>
                  </a:r>
                </a:p>
              </p:txBody>
            </p:sp>
            <p:sp>
              <p:nvSpPr>
                <p:cNvPr id="171" name="Rectangle 170">
                  <a:extLst>
                    <a:ext uri="{FF2B5EF4-FFF2-40B4-BE49-F238E27FC236}">
                      <a16:creationId xmlns:a16="http://schemas.microsoft.com/office/drawing/2014/main" id="{EA72148E-2C06-8447-AFD5-AED1647EF606}"/>
                    </a:ext>
                  </a:extLst>
                </p:cNvPr>
                <p:cNvSpPr/>
                <p:nvPr/>
              </p:nvSpPr>
              <p:spPr>
                <a:xfrm>
                  <a:off x="1959457" y="5034491"/>
                  <a:ext cx="124591" cy="21807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1" i="1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</p:grpSp>
          <p:cxnSp>
            <p:nvCxnSpPr>
              <p:cNvPr id="187" name="Elbow Connector 186">
                <a:extLst>
                  <a:ext uri="{FF2B5EF4-FFF2-40B4-BE49-F238E27FC236}">
                    <a16:creationId xmlns:a16="http://schemas.microsoft.com/office/drawing/2014/main" id="{1591B232-B7EB-8E43-9E9F-1338A6A161D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925202" y="3286900"/>
                <a:ext cx="2410359" cy="904120"/>
              </a:xfrm>
              <a:prstGeom prst="bentConnector3">
                <a:avLst>
                  <a:gd name="adj1" fmla="val 80733"/>
                </a:avLst>
              </a:prstGeom>
              <a:noFill/>
              <a:ln w="19050" cap="flat" cmpd="sng" algn="ctr">
                <a:solidFill>
                  <a:srgbClr val="1F497D">
                    <a:lumMod val="20000"/>
                    <a:lumOff val="80000"/>
                  </a:srgbClr>
                </a:solidFill>
                <a:prstDash val="solid"/>
                <a:headEnd type="none" w="med" len="med"/>
                <a:tailEnd type="triangle"/>
              </a:ln>
              <a:effectLst/>
            </p:spPr>
          </p:cxnSp>
          <p:cxnSp>
            <p:nvCxnSpPr>
              <p:cNvPr id="188" name="Elbow Connector 187">
                <a:extLst>
                  <a:ext uri="{FF2B5EF4-FFF2-40B4-BE49-F238E27FC236}">
                    <a16:creationId xmlns:a16="http://schemas.microsoft.com/office/drawing/2014/main" id="{BA47A68B-4596-C14A-BDA0-9FEB6488FCAC}"/>
                  </a:ext>
                </a:extLst>
              </p:cNvPr>
              <p:cNvCxnSpPr>
                <a:cxnSpLocks/>
                <a:endCxn id="211" idx="1"/>
              </p:cNvCxnSpPr>
              <p:nvPr/>
            </p:nvCxnSpPr>
            <p:spPr>
              <a:xfrm rot="5400000">
                <a:off x="2070379" y="3290079"/>
                <a:ext cx="2404963" cy="1189078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0070C0"/>
                </a:solidFill>
                <a:prstDash val="sysDot"/>
                <a:headEnd type="none" w="lg" len="sm"/>
                <a:tailEnd type="stealth"/>
              </a:ln>
              <a:effectLst/>
            </p:spPr>
          </p:cxnSp>
          <p:grpSp>
            <p:nvGrpSpPr>
              <p:cNvPr id="320" name="Group 319">
                <a:extLst>
                  <a:ext uri="{FF2B5EF4-FFF2-40B4-BE49-F238E27FC236}">
                    <a16:creationId xmlns:a16="http://schemas.microsoft.com/office/drawing/2014/main" id="{F57C2130-422E-D94F-A7D6-A05EB9CB1DDE}"/>
                  </a:ext>
                </a:extLst>
              </p:cNvPr>
              <p:cNvGrpSpPr/>
              <p:nvPr/>
            </p:nvGrpSpPr>
            <p:grpSpPr>
              <a:xfrm>
                <a:off x="1104307" y="2718972"/>
                <a:ext cx="2090576" cy="1555952"/>
                <a:chOff x="3039372" y="4423022"/>
                <a:chExt cx="1409982" cy="1002223"/>
              </a:xfrm>
            </p:grpSpPr>
            <p:sp>
              <p:nvSpPr>
                <p:cNvPr id="321" name="Rectangle 320">
                  <a:extLst>
                    <a:ext uri="{FF2B5EF4-FFF2-40B4-BE49-F238E27FC236}">
                      <a16:creationId xmlns:a16="http://schemas.microsoft.com/office/drawing/2014/main" id="{C8584B81-8474-784E-B986-EAF9737A885A}"/>
                    </a:ext>
                  </a:extLst>
                </p:cNvPr>
                <p:cNvSpPr/>
                <p:nvPr/>
              </p:nvSpPr>
              <p:spPr>
                <a:xfrm>
                  <a:off x="3039372" y="4423022"/>
                  <a:ext cx="1409982" cy="1002223"/>
                </a:xfrm>
                <a:prstGeom prst="rect">
                  <a:avLst/>
                </a:prstGeom>
                <a:solidFill>
                  <a:srgbClr val="BDD7EE"/>
                </a:solidFill>
                <a:ln w="19050" cap="flat" cmpd="sng" algn="ctr">
                  <a:solidFill>
                    <a:srgbClr val="8DBAE3"/>
                  </a:solidFill>
                  <a:prstDash val="solid"/>
                </a:ln>
                <a:effectLst/>
              </p:spPr>
              <p:txBody>
                <a:bodyPr lIns="0" tIns="0" rIns="0" rtlCol="0" anchor="t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Horizontal  → Vertical</a:t>
                  </a:r>
                </a:p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Transpose</a:t>
                  </a:r>
                </a:p>
              </p:txBody>
            </p:sp>
            <p:sp>
              <p:nvSpPr>
                <p:cNvPr id="322" name="Rounded Rectangle 321">
                  <a:extLst>
                    <a:ext uri="{FF2B5EF4-FFF2-40B4-BE49-F238E27FC236}">
                      <a16:creationId xmlns:a16="http://schemas.microsoft.com/office/drawing/2014/main" id="{BF76B77C-993F-0C40-AA72-861A7999FF01}"/>
                    </a:ext>
                  </a:extLst>
                </p:cNvPr>
                <p:cNvSpPr/>
                <p:nvPr/>
              </p:nvSpPr>
              <p:spPr>
                <a:xfrm>
                  <a:off x="3084132" y="4739815"/>
                  <a:ext cx="1311239" cy="640677"/>
                </a:xfrm>
                <a:prstGeom prst="roundRect">
                  <a:avLst/>
                </a:prstGeom>
                <a:solidFill>
                  <a:sysClr val="window" lastClr="FFFFFF">
                    <a:lumMod val="95000"/>
                  </a:sysClr>
                </a:solidFill>
                <a:ln w="19050" cap="flat" cmpd="sng" algn="ctr">
                  <a:solidFill>
                    <a:srgbClr val="1F497D"/>
                  </a:solidFill>
                  <a:prstDash val="sysDot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323" name="Rectangle 322">
                  <a:extLst>
                    <a:ext uri="{FF2B5EF4-FFF2-40B4-BE49-F238E27FC236}">
                      <a16:creationId xmlns:a16="http://schemas.microsoft.com/office/drawing/2014/main" id="{9F027E1E-158D-C042-9E42-1D53A20A6314}"/>
                    </a:ext>
                  </a:extLst>
                </p:cNvPr>
                <p:cNvSpPr/>
                <p:nvPr/>
              </p:nvSpPr>
              <p:spPr>
                <a:xfrm>
                  <a:off x="3138881" y="4931327"/>
                  <a:ext cx="1296391" cy="21807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Transpose Buffer</a:t>
                  </a:r>
                </a:p>
              </p:txBody>
            </p:sp>
          </p:grpSp>
        </p:grpSp>
      </p:grpSp>
      <p:sp>
        <p:nvSpPr>
          <p:cNvPr id="343" name="Slide Number Placeholder 2">
            <a:extLst>
              <a:ext uri="{FF2B5EF4-FFF2-40B4-BE49-F238E27FC236}">
                <a16:creationId xmlns:a16="http://schemas.microsoft.com/office/drawing/2014/main" id="{7B074654-2A54-7645-B359-C7052D70A762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52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DA12C9-3756-744F-8352-006A89725204}"/>
              </a:ext>
            </a:extLst>
          </p:cNvPr>
          <p:cNvSpPr txBox="1"/>
          <p:nvPr/>
        </p:nvSpPr>
        <p:spPr>
          <a:xfrm>
            <a:off x="0" y="816879"/>
            <a:ext cx="9230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mbria" panose="02040503050406030204" pitchFamily="18" charset="0"/>
              </a:rPr>
              <a:t>Transforms the data layout from 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</a:rPr>
              <a:t>horizontal</a:t>
            </a:r>
            <a:r>
              <a:rPr lang="en-US" sz="2400" dirty="0">
                <a:latin typeface="Cambria" panose="02040503050406030204" pitchFamily="18" charset="0"/>
              </a:rPr>
              <a:t> to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vertical</a:t>
            </a:r>
            <a:r>
              <a:rPr lang="en-US" sz="2400" dirty="0">
                <a:latin typeface="Cambria" panose="02040503050406030204" pitchFamily="18" charset="0"/>
              </a:rPr>
              <a:t>, and vice versa</a:t>
            </a:r>
          </a:p>
        </p:txBody>
      </p:sp>
    </p:spTree>
    <p:extLst>
      <p:ext uri="{BB962C8B-B14F-4D97-AF65-F5344CB8AC3E}">
        <p14:creationId xmlns:p14="http://schemas.microsoft.com/office/powerpoint/2010/main" val="147275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" grpId="0" animBg="1"/>
      <p:bldP spid="160" grpId="0" animBg="1"/>
      <p:bldP spid="177" grpId="0"/>
      <p:bldP spid="235" grpId="0" animBg="1"/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Rectangle 328">
            <a:extLst>
              <a:ext uri="{FF2B5EF4-FFF2-40B4-BE49-F238E27FC236}">
                <a16:creationId xmlns:a16="http://schemas.microsoft.com/office/drawing/2014/main" id="{4F56BFD3-8D30-3F46-9619-60EC64CF20C2}"/>
              </a:ext>
            </a:extLst>
          </p:cNvPr>
          <p:cNvSpPr/>
          <p:nvPr/>
        </p:nvSpPr>
        <p:spPr>
          <a:xfrm>
            <a:off x="702980" y="1655733"/>
            <a:ext cx="7906650" cy="38042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D4897F-C84B-FC46-A2AB-D5FE89EE4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Cambria" panose="02040503050406030204" pitchFamily="18" charset="0"/>
              </a:rPr>
              <a:t>Efficiently Transposing Data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18E52D9C-3667-8046-92BF-F9D6FD3F5BDF}"/>
              </a:ext>
            </a:extLst>
          </p:cNvPr>
          <p:cNvSpPr/>
          <p:nvPr/>
        </p:nvSpPr>
        <p:spPr>
          <a:xfrm>
            <a:off x="702975" y="1150125"/>
            <a:ext cx="7906655" cy="392696"/>
          </a:xfrm>
          <a:prstGeom prst="rect">
            <a:avLst/>
          </a:prstGeom>
          <a:solidFill>
            <a:srgbClr val="EEECE1"/>
          </a:solidFill>
          <a:ln w="19050" cap="flat" cmpd="sng" algn="ctr">
            <a:solidFill>
              <a:srgbClr val="EEECE1">
                <a:lumMod val="9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Last–Level Cache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BF4557C6-B7BB-5949-9578-3A4FE23BEBB5}"/>
              </a:ext>
            </a:extLst>
          </p:cNvPr>
          <p:cNvSpPr/>
          <p:nvPr/>
        </p:nvSpPr>
        <p:spPr>
          <a:xfrm rot="16200000">
            <a:off x="-1107172" y="3217370"/>
            <a:ext cx="32202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sz="2000" i="1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Transposition Unit</a:t>
            </a:r>
            <a:endParaRPr lang="en-US" sz="2000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B00AE528-C18E-DF44-99C5-C7D52206466A}"/>
              </a:ext>
            </a:extLst>
          </p:cNvPr>
          <p:cNvSpPr/>
          <p:nvPr/>
        </p:nvSpPr>
        <p:spPr>
          <a:xfrm>
            <a:off x="702975" y="5610255"/>
            <a:ext cx="7906650" cy="400110"/>
          </a:xfrm>
          <a:prstGeom prst="rect">
            <a:avLst/>
          </a:prstGeom>
          <a:solidFill>
            <a:srgbClr val="EEECE1"/>
          </a:solidFill>
          <a:ln w="19050" cap="flat" cmpd="sng" algn="ctr">
            <a:solidFill>
              <a:srgbClr val="EEECE1">
                <a:lumMod val="9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Memory Controller</a:t>
            </a:r>
          </a:p>
        </p:txBody>
      </p:sp>
      <p:grpSp>
        <p:nvGrpSpPr>
          <p:cNvPr id="330" name="Group 329">
            <a:extLst>
              <a:ext uri="{FF2B5EF4-FFF2-40B4-BE49-F238E27FC236}">
                <a16:creationId xmlns:a16="http://schemas.microsoft.com/office/drawing/2014/main" id="{B9EBA6EA-96E8-4F46-8204-1AD07CBC3E61}"/>
              </a:ext>
            </a:extLst>
          </p:cNvPr>
          <p:cNvGrpSpPr/>
          <p:nvPr/>
        </p:nvGrpSpPr>
        <p:grpSpPr>
          <a:xfrm>
            <a:off x="3566114" y="1618616"/>
            <a:ext cx="1773729" cy="1038605"/>
            <a:chOff x="3670287" y="1722788"/>
            <a:chExt cx="1773729" cy="1038605"/>
          </a:xfrm>
        </p:grpSpPr>
        <p:cxnSp>
          <p:nvCxnSpPr>
            <p:cNvPr id="199" name="Straight Arrow Connector 198">
              <a:extLst>
                <a:ext uri="{FF2B5EF4-FFF2-40B4-BE49-F238E27FC236}">
                  <a16:creationId xmlns:a16="http://schemas.microsoft.com/office/drawing/2014/main" id="{DAB5B8AB-FFB1-1E44-819F-2954D11460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38350" y="1722788"/>
              <a:ext cx="0" cy="644167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/>
            </a:ln>
            <a:effectLst/>
          </p:spPr>
        </p:cxnSp>
        <p:cxnSp>
          <p:nvCxnSpPr>
            <p:cNvPr id="204" name="Straight Arrow Connector 203">
              <a:extLst>
                <a:ext uri="{FF2B5EF4-FFF2-40B4-BE49-F238E27FC236}">
                  <a16:creationId xmlns:a16="http://schemas.microsoft.com/office/drawing/2014/main" id="{60ECDCD3-59D2-6446-9D84-D8F59014AB55}"/>
                </a:ext>
              </a:extLst>
            </p:cNvPr>
            <p:cNvCxnSpPr>
              <a:cxnSpLocks/>
            </p:cNvCxnSpPr>
            <p:nvPr/>
          </p:nvCxnSpPr>
          <p:spPr>
            <a:xfrm>
              <a:off x="3751022" y="1723136"/>
              <a:ext cx="0" cy="54279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/>
            </a:ln>
            <a:effectLst/>
          </p:spPr>
        </p:cxnSp>
        <p:cxnSp>
          <p:nvCxnSpPr>
            <p:cNvPr id="239" name="Straight Arrow Connector 238">
              <a:extLst>
                <a:ext uri="{FF2B5EF4-FFF2-40B4-BE49-F238E27FC236}">
                  <a16:creationId xmlns:a16="http://schemas.microsoft.com/office/drawing/2014/main" id="{EB26E4EC-16FD-E04C-B8B1-ADB981DDE6D4}"/>
                </a:ext>
              </a:extLst>
            </p:cNvPr>
            <p:cNvCxnSpPr>
              <a:cxnSpLocks/>
            </p:cNvCxnSpPr>
            <p:nvPr/>
          </p:nvCxnSpPr>
          <p:spPr>
            <a:xfrm>
              <a:off x="5272070" y="1727858"/>
              <a:ext cx="0" cy="531011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/>
            </a:ln>
            <a:effectLst/>
          </p:spPr>
        </p:cxnSp>
        <p:sp>
          <p:nvSpPr>
            <p:cNvPr id="242" name="Rectangle 241">
              <a:extLst>
                <a:ext uri="{FF2B5EF4-FFF2-40B4-BE49-F238E27FC236}">
                  <a16:creationId xmlns:a16="http://schemas.microsoft.com/office/drawing/2014/main" id="{91A74B6C-2EB8-7E44-91D5-FD3E38D7E755}"/>
                </a:ext>
              </a:extLst>
            </p:cNvPr>
            <p:cNvSpPr/>
            <p:nvPr/>
          </p:nvSpPr>
          <p:spPr>
            <a:xfrm>
              <a:off x="3670287" y="2265932"/>
              <a:ext cx="1773729" cy="495461"/>
            </a:xfrm>
            <a:prstGeom prst="rect">
              <a:avLst/>
            </a:prstGeom>
            <a:solidFill>
              <a:srgbClr val="92D8C4"/>
            </a:solidFill>
            <a:ln w="19050" cap="flat" cmpd="sng" algn="ctr">
              <a:solidFill>
                <a:srgbClr val="44BA99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Object Tracker (OT)</a:t>
              </a:r>
            </a:p>
          </p:txBody>
        </p:sp>
      </p:grpSp>
      <p:grpSp>
        <p:nvGrpSpPr>
          <p:cNvPr id="334" name="Group 333">
            <a:extLst>
              <a:ext uri="{FF2B5EF4-FFF2-40B4-BE49-F238E27FC236}">
                <a16:creationId xmlns:a16="http://schemas.microsoft.com/office/drawing/2014/main" id="{C711E2F9-BFBE-5D40-9E89-67A1F01DA375}"/>
              </a:ext>
            </a:extLst>
          </p:cNvPr>
          <p:cNvGrpSpPr/>
          <p:nvPr/>
        </p:nvGrpSpPr>
        <p:grpSpPr>
          <a:xfrm>
            <a:off x="5265119" y="1627464"/>
            <a:ext cx="2480253" cy="3810910"/>
            <a:chOff x="5354568" y="1731636"/>
            <a:chExt cx="2480253" cy="3810910"/>
          </a:xfrm>
        </p:grpSpPr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7C61025E-62A1-964E-A0D8-42C5237C4D1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606205" y="4525389"/>
              <a:ext cx="1926" cy="212941"/>
            </a:xfrm>
            <a:prstGeom prst="line">
              <a:avLst/>
            </a:prstGeom>
            <a:noFill/>
            <a:ln w="19050" cap="flat" cmpd="sng" algn="ctr">
              <a:solidFill>
                <a:srgbClr val="008D4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18" name="Straight Arrow Connector 217">
              <a:extLst>
                <a:ext uri="{FF2B5EF4-FFF2-40B4-BE49-F238E27FC236}">
                  <a16:creationId xmlns:a16="http://schemas.microsoft.com/office/drawing/2014/main" id="{B43AEE42-72B1-2D48-BB3B-3DA3A2D546F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76295" y="5067942"/>
              <a:ext cx="0" cy="474604"/>
            </a:xfrm>
            <a:prstGeom prst="straightConnector1">
              <a:avLst/>
            </a:prstGeom>
            <a:noFill/>
            <a:ln w="19050" cap="flat" cmpd="sng" algn="ctr">
              <a:solidFill>
                <a:srgbClr val="008D40"/>
              </a:solidFill>
              <a:prstDash val="solid"/>
              <a:headEnd type="none" w="med" len="med"/>
              <a:tailEnd type="triangle"/>
            </a:ln>
            <a:effectLst/>
          </p:spPr>
        </p:cxnSp>
        <p:grpSp>
          <p:nvGrpSpPr>
            <p:cNvPr id="333" name="Group 332">
              <a:extLst>
                <a:ext uri="{FF2B5EF4-FFF2-40B4-BE49-F238E27FC236}">
                  <a16:creationId xmlns:a16="http://schemas.microsoft.com/office/drawing/2014/main" id="{AEEC504C-4B9D-EC47-AAEC-5BEA171962C0}"/>
                </a:ext>
              </a:extLst>
            </p:cNvPr>
            <p:cNvGrpSpPr/>
            <p:nvPr/>
          </p:nvGrpSpPr>
          <p:grpSpPr>
            <a:xfrm>
              <a:off x="5354568" y="1731636"/>
              <a:ext cx="2480253" cy="3810910"/>
              <a:chOff x="5354568" y="1731636"/>
              <a:chExt cx="2480253" cy="3810910"/>
            </a:xfrm>
          </p:grpSpPr>
          <p:cxnSp>
            <p:nvCxnSpPr>
              <p:cNvPr id="183" name="Straight Arrow Connector 182">
                <a:extLst>
                  <a:ext uri="{FF2B5EF4-FFF2-40B4-BE49-F238E27FC236}">
                    <a16:creationId xmlns:a16="http://schemas.microsoft.com/office/drawing/2014/main" id="{6E063C9D-67AD-4F40-954E-C00DBA8CD5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30909" y="1731636"/>
                <a:ext cx="0" cy="826185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triangle"/>
              </a:ln>
              <a:effectLst/>
            </p:spPr>
          </p:cxnSp>
          <p:cxnSp>
            <p:nvCxnSpPr>
              <p:cNvPr id="184" name="Straight Arrow Connector 183">
                <a:extLst>
                  <a:ext uri="{FF2B5EF4-FFF2-40B4-BE49-F238E27FC236}">
                    <a16:creationId xmlns:a16="http://schemas.microsoft.com/office/drawing/2014/main" id="{541BA191-208B-624A-9DE6-EC08B870026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94693" y="2572893"/>
                <a:ext cx="0" cy="386402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008D40"/>
                </a:solidFill>
                <a:prstDash val="solid"/>
                <a:headEnd type="none" w="med" len="med"/>
                <a:tailEnd type="triangle"/>
              </a:ln>
              <a:effectLst/>
            </p:spPr>
          </p:cxnSp>
          <p:cxnSp>
            <p:nvCxnSpPr>
              <p:cNvPr id="185" name="Straight Arrow Connector 184">
                <a:extLst>
                  <a:ext uri="{FF2B5EF4-FFF2-40B4-BE49-F238E27FC236}">
                    <a16:creationId xmlns:a16="http://schemas.microsoft.com/office/drawing/2014/main" id="{E7E83AC2-6B3E-774A-A622-6F5CF0E95A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03778" y="5041302"/>
                <a:ext cx="0" cy="501244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008D40"/>
                </a:solidFill>
                <a:prstDash val="solid"/>
                <a:headEnd type="none" w="med" len="med"/>
                <a:tailEnd type="triangle"/>
              </a:ln>
              <a:effectLst/>
            </p:spPr>
          </p:cxnSp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E6A6A25F-D5E6-0949-8898-C0EAB10953EC}"/>
                  </a:ext>
                </a:extLst>
              </p:cNvPr>
              <p:cNvSpPr/>
              <p:nvPr/>
            </p:nvSpPr>
            <p:spPr>
              <a:xfrm>
                <a:off x="6018064" y="4749473"/>
                <a:ext cx="1172174" cy="287309"/>
              </a:xfrm>
              <a:prstGeom prst="rect">
                <a:avLst/>
              </a:prstGeom>
              <a:solidFill>
                <a:srgbClr val="F6ECB9"/>
              </a:solidFill>
              <a:ln w="19050" cap="flat" cmpd="sng" algn="ctr">
                <a:solidFill>
                  <a:srgbClr val="EEDD88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Fetch Unit</a:t>
                </a:r>
              </a:p>
            </p:txBody>
          </p:sp>
          <p:cxnSp>
            <p:nvCxnSpPr>
              <p:cNvPr id="189" name="Elbow Connector 188">
                <a:extLst>
                  <a:ext uri="{FF2B5EF4-FFF2-40B4-BE49-F238E27FC236}">
                    <a16:creationId xmlns:a16="http://schemas.microsoft.com/office/drawing/2014/main" id="{60DA7A45-A8E4-9241-BD0A-5EC02432533C}"/>
                  </a:ext>
                </a:extLst>
              </p:cNvPr>
              <p:cNvCxnSpPr>
                <a:cxnSpLocks/>
                <a:endCxn id="186" idx="1"/>
              </p:cNvCxnSpPr>
              <p:nvPr/>
            </p:nvCxnSpPr>
            <p:spPr>
              <a:xfrm rot="16200000" flipH="1">
                <a:off x="4630288" y="3505352"/>
                <a:ext cx="2112056" cy="663496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008D40"/>
                </a:solidFill>
                <a:prstDash val="solid"/>
                <a:headEnd type="none" w="med" len="med"/>
                <a:tailEnd type="triangle"/>
              </a:ln>
              <a:effectLst/>
            </p:spPr>
          </p:cxnSp>
          <p:cxnSp>
            <p:nvCxnSpPr>
              <p:cNvPr id="190" name="Elbow Connector 189">
                <a:extLst>
                  <a:ext uri="{FF2B5EF4-FFF2-40B4-BE49-F238E27FC236}">
                    <a16:creationId xmlns:a16="http://schemas.microsoft.com/office/drawing/2014/main" id="{B2EE6AD5-FD42-DC4F-8626-78B26FFF0EEB}"/>
                  </a:ext>
                </a:extLst>
              </p:cNvPr>
              <p:cNvCxnSpPr>
                <a:cxnSpLocks/>
                <a:stCxn id="242" idx="3"/>
                <a:endCxn id="215" idx="1"/>
              </p:cNvCxnSpPr>
              <p:nvPr/>
            </p:nvCxnSpPr>
            <p:spPr>
              <a:xfrm flipV="1">
                <a:off x="5429292" y="2435391"/>
                <a:ext cx="1072229" cy="78272"/>
              </a:xfrm>
              <a:prstGeom prst="bentConnector3">
                <a:avLst>
                  <a:gd name="adj1" fmla="val 50000"/>
                </a:avLst>
              </a:prstGeom>
              <a:noFill/>
              <a:ln w="19050" cap="flat" cmpd="sng" algn="ctr">
                <a:solidFill>
                  <a:srgbClr val="008D40"/>
                </a:solidFill>
                <a:prstDash val="sysDot"/>
                <a:headEnd type="none" w="med" len="med"/>
                <a:tailEnd type="stealth"/>
              </a:ln>
              <a:effectLst/>
            </p:spPr>
          </p:cxn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487582A8-D394-894A-B712-4AEFE2FAF9DE}"/>
                  </a:ext>
                </a:extLst>
              </p:cNvPr>
              <p:cNvGrpSpPr/>
              <p:nvPr/>
            </p:nvGrpSpPr>
            <p:grpSpPr>
              <a:xfrm>
                <a:off x="6976298" y="2590259"/>
                <a:ext cx="811782" cy="2745430"/>
                <a:chOff x="5970393" y="3168416"/>
                <a:chExt cx="510429" cy="2177056"/>
              </a:xfrm>
            </p:grpSpPr>
            <p:cxnSp>
              <p:nvCxnSpPr>
                <p:cNvPr id="192" name="Straight Connector 191">
                  <a:extLst>
                    <a:ext uri="{FF2B5EF4-FFF2-40B4-BE49-F238E27FC236}">
                      <a16:creationId xmlns:a16="http://schemas.microsoft.com/office/drawing/2014/main" id="{4185676D-9CC5-D945-A11C-5614805EC2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970393" y="5344275"/>
                  <a:ext cx="510429" cy="1195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99CC91"/>
                  </a:solidFill>
                  <a:prstDash val="solid"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3" name="Straight Connector 192">
                  <a:extLst>
                    <a:ext uri="{FF2B5EF4-FFF2-40B4-BE49-F238E27FC236}">
                      <a16:creationId xmlns:a16="http://schemas.microsoft.com/office/drawing/2014/main" id="{56D72146-728E-7945-80EC-101047D8170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75511" y="3310959"/>
                  <a:ext cx="0" cy="2034513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99CC91"/>
                  </a:solidFill>
                  <a:prstDash val="solid"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4" name="Straight Connector 193">
                  <a:extLst>
                    <a:ext uri="{FF2B5EF4-FFF2-40B4-BE49-F238E27FC236}">
                      <a16:creationId xmlns:a16="http://schemas.microsoft.com/office/drawing/2014/main" id="{1E537FAC-0C67-9B48-8310-EE36A355DF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220341" y="3319724"/>
                  <a:ext cx="253748" cy="5476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99CC91"/>
                  </a:solidFill>
                  <a:prstDash val="solid"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5" name="Straight Arrow Connector 194">
                  <a:extLst>
                    <a:ext uri="{FF2B5EF4-FFF2-40B4-BE49-F238E27FC236}">
                      <a16:creationId xmlns:a16="http://schemas.microsoft.com/office/drawing/2014/main" id="{A0BC0AA1-3595-4E47-B9AB-A0FC98D5E4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227882" y="3168416"/>
                  <a:ext cx="0" cy="164621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rgbClr val="99CC91"/>
                  </a:solidFill>
                  <a:prstDash val="solid"/>
                  <a:headEnd type="none" w="med" len="med"/>
                  <a:tailEnd type="triangle"/>
                </a:ln>
                <a:effectLst/>
              </p:spPr>
            </p:cxnSp>
          </p:grpSp>
          <p:sp>
            <p:nvSpPr>
              <p:cNvPr id="215" name="Trapezoid 214">
                <a:extLst>
                  <a:ext uri="{FF2B5EF4-FFF2-40B4-BE49-F238E27FC236}">
                    <a16:creationId xmlns:a16="http://schemas.microsoft.com/office/drawing/2014/main" id="{47AF3379-7F5E-CF47-AB57-A3CC39990A65}"/>
                  </a:ext>
                </a:extLst>
              </p:cNvPr>
              <p:cNvSpPr/>
              <p:nvPr/>
            </p:nvSpPr>
            <p:spPr>
              <a:xfrm>
                <a:off x="6426997" y="2291735"/>
                <a:ext cx="1407824" cy="287312"/>
              </a:xfrm>
              <a:prstGeom prst="trapezoid">
                <a:avLst>
                  <a:gd name="adj" fmla="val 51877"/>
                </a:avLst>
              </a:prstGeom>
              <a:solidFill>
                <a:sysClr val="window" lastClr="FFFFFF">
                  <a:lumMod val="85000"/>
                </a:sysClr>
              </a:solidFill>
              <a:ln w="19050" cap="flat" cmpd="sng" algn="ctr">
                <a:solidFill>
                  <a:sysClr val="window" lastClr="FFFFFF">
                    <a:lumMod val="75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274" name="Group 273">
                <a:extLst>
                  <a:ext uri="{FF2B5EF4-FFF2-40B4-BE49-F238E27FC236}">
                    <a16:creationId xmlns:a16="http://schemas.microsoft.com/office/drawing/2014/main" id="{C7E4F3BD-1083-7B41-909B-15894A1BF77A}"/>
                  </a:ext>
                </a:extLst>
              </p:cNvPr>
              <p:cNvGrpSpPr/>
              <p:nvPr/>
            </p:nvGrpSpPr>
            <p:grpSpPr>
              <a:xfrm>
                <a:off x="5553035" y="2962255"/>
                <a:ext cx="2090576" cy="1555952"/>
                <a:chOff x="3039372" y="4423022"/>
                <a:chExt cx="1409982" cy="1002223"/>
              </a:xfrm>
            </p:grpSpPr>
            <p:sp>
              <p:nvSpPr>
                <p:cNvPr id="294" name="Rectangle 293">
                  <a:extLst>
                    <a:ext uri="{FF2B5EF4-FFF2-40B4-BE49-F238E27FC236}">
                      <a16:creationId xmlns:a16="http://schemas.microsoft.com/office/drawing/2014/main" id="{6AFB1223-BD25-A64F-B33D-C459B19E4A7A}"/>
                    </a:ext>
                  </a:extLst>
                </p:cNvPr>
                <p:cNvSpPr/>
                <p:nvPr/>
              </p:nvSpPr>
              <p:spPr>
                <a:xfrm>
                  <a:off x="3039372" y="4423022"/>
                  <a:ext cx="1409982" cy="1002223"/>
                </a:xfrm>
                <a:prstGeom prst="rect">
                  <a:avLst/>
                </a:prstGeom>
                <a:solidFill>
                  <a:srgbClr val="BDD7EE"/>
                </a:solidFill>
                <a:ln w="19050" cap="flat" cmpd="sng" algn="ctr">
                  <a:solidFill>
                    <a:srgbClr val="8DBAE3"/>
                  </a:solidFill>
                  <a:prstDash val="solid"/>
                </a:ln>
                <a:effectLst/>
              </p:spPr>
              <p:txBody>
                <a:bodyPr lIns="0" tIns="0" rIns="0" rtlCol="0" anchor="t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Vertical  → Horizontal</a:t>
                  </a:r>
                </a:p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Transpose</a:t>
                  </a:r>
                </a:p>
              </p:txBody>
            </p:sp>
            <p:sp>
              <p:nvSpPr>
                <p:cNvPr id="308" name="Rounded Rectangle 307">
                  <a:extLst>
                    <a:ext uri="{FF2B5EF4-FFF2-40B4-BE49-F238E27FC236}">
                      <a16:creationId xmlns:a16="http://schemas.microsoft.com/office/drawing/2014/main" id="{05CC4E93-F8F9-D345-AD7D-D9B974FC982B}"/>
                    </a:ext>
                  </a:extLst>
                </p:cNvPr>
                <p:cNvSpPr/>
                <p:nvPr/>
              </p:nvSpPr>
              <p:spPr>
                <a:xfrm>
                  <a:off x="3084132" y="4739815"/>
                  <a:ext cx="1311239" cy="640677"/>
                </a:xfrm>
                <a:prstGeom prst="roundRect">
                  <a:avLst/>
                </a:prstGeom>
                <a:solidFill>
                  <a:sysClr val="window" lastClr="FFFFFF">
                    <a:lumMod val="95000"/>
                  </a:sysClr>
                </a:solidFill>
                <a:ln w="19050" cap="flat" cmpd="sng" algn="ctr">
                  <a:solidFill>
                    <a:srgbClr val="1F497D"/>
                  </a:solidFill>
                  <a:prstDash val="sysDot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6DD092EB-B149-E04A-B9C4-254B4E029F89}"/>
                    </a:ext>
                  </a:extLst>
                </p:cNvPr>
                <p:cNvSpPr/>
                <p:nvPr/>
              </p:nvSpPr>
              <p:spPr>
                <a:xfrm>
                  <a:off x="3138881" y="4931327"/>
                  <a:ext cx="1296391" cy="21807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Transpose Buffer</a:t>
                  </a:r>
                </a:p>
              </p:txBody>
            </p:sp>
          </p:grpSp>
        </p:grpSp>
      </p:grpSp>
      <p:grpSp>
        <p:nvGrpSpPr>
          <p:cNvPr id="332" name="Group 331">
            <a:extLst>
              <a:ext uri="{FF2B5EF4-FFF2-40B4-BE49-F238E27FC236}">
                <a16:creationId xmlns:a16="http://schemas.microsoft.com/office/drawing/2014/main" id="{ACA71DC3-4FCF-564A-B1BE-BF67A9B599FD}"/>
              </a:ext>
            </a:extLst>
          </p:cNvPr>
          <p:cNvGrpSpPr/>
          <p:nvPr/>
        </p:nvGrpSpPr>
        <p:grpSpPr>
          <a:xfrm>
            <a:off x="1000134" y="2409490"/>
            <a:ext cx="2763093" cy="3175849"/>
            <a:chOff x="1104307" y="2409490"/>
            <a:chExt cx="2763093" cy="3175849"/>
          </a:xfrm>
        </p:grpSpPr>
        <p:cxnSp>
          <p:nvCxnSpPr>
            <p:cNvPr id="176" name="Straight Arrow Connector 175">
              <a:extLst>
                <a:ext uri="{FF2B5EF4-FFF2-40B4-BE49-F238E27FC236}">
                  <a16:creationId xmlns:a16="http://schemas.microsoft.com/office/drawing/2014/main" id="{491E00EC-42D3-BE4C-8F50-F4C341AB8BD8}"/>
                </a:ext>
              </a:extLst>
            </p:cNvPr>
            <p:cNvCxnSpPr>
              <a:cxnSpLocks/>
              <a:endCxn id="168" idx="0"/>
            </p:cNvCxnSpPr>
            <p:nvPr/>
          </p:nvCxnSpPr>
          <p:spPr>
            <a:xfrm flipH="1">
              <a:off x="2033829" y="4255450"/>
              <a:ext cx="0" cy="215378"/>
            </a:xfrm>
            <a:prstGeom prst="straightConnector1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headEnd type="none" w="med" len="med"/>
              <a:tailEnd type="triangle"/>
            </a:ln>
            <a:effectLst/>
          </p:spPr>
        </p:cxnSp>
        <p:cxnSp>
          <p:nvCxnSpPr>
            <p:cNvPr id="178" name="Straight Arrow Connector 177">
              <a:extLst>
                <a:ext uri="{FF2B5EF4-FFF2-40B4-BE49-F238E27FC236}">
                  <a16:creationId xmlns:a16="http://schemas.microsoft.com/office/drawing/2014/main" id="{CEF36C0E-078D-A14D-9BA2-57AA7D5892F7}"/>
                </a:ext>
              </a:extLst>
            </p:cNvPr>
            <p:cNvCxnSpPr>
              <a:cxnSpLocks/>
              <a:stCxn id="168" idx="2"/>
            </p:cNvCxnSpPr>
            <p:nvPr/>
          </p:nvCxnSpPr>
          <p:spPr>
            <a:xfrm>
              <a:off x="2033829" y="4758139"/>
              <a:ext cx="0" cy="212941"/>
            </a:xfrm>
            <a:prstGeom prst="straightConnector1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headEnd type="none" w="med" len="med"/>
              <a:tailEnd type="triangle"/>
            </a:ln>
            <a:effectLst/>
          </p:spPr>
        </p:cxnSp>
        <p:grpSp>
          <p:nvGrpSpPr>
            <p:cNvPr id="331" name="Group 330">
              <a:extLst>
                <a:ext uri="{FF2B5EF4-FFF2-40B4-BE49-F238E27FC236}">
                  <a16:creationId xmlns:a16="http://schemas.microsoft.com/office/drawing/2014/main" id="{BBD9EC28-529F-7B4C-8154-3B776E4EEE40}"/>
                </a:ext>
              </a:extLst>
            </p:cNvPr>
            <p:cNvGrpSpPr/>
            <p:nvPr/>
          </p:nvGrpSpPr>
          <p:grpSpPr>
            <a:xfrm>
              <a:off x="1104307" y="2409490"/>
              <a:ext cx="2763093" cy="3175849"/>
              <a:chOff x="1104307" y="2409490"/>
              <a:chExt cx="2763093" cy="3175849"/>
            </a:xfrm>
          </p:grpSpPr>
          <p:grpSp>
            <p:nvGrpSpPr>
              <p:cNvPr id="208" name="Group 207">
                <a:extLst>
                  <a:ext uri="{FF2B5EF4-FFF2-40B4-BE49-F238E27FC236}">
                    <a16:creationId xmlns:a16="http://schemas.microsoft.com/office/drawing/2014/main" id="{3E022227-AF07-B548-808B-730EC26E133B}"/>
                  </a:ext>
                </a:extLst>
              </p:cNvPr>
              <p:cNvGrpSpPr/>
              <p:nvPr/>
            </p:nvGrpSpPr>
            <p:grpSpPr>
              <a:xfrm>
                <a:off x="1771277" y="5005257"/>
                <a:ext cx="949502" cy="580082"/>
                <a:chOff x="2210546" y="5343819"/>
                <a:chExt cx="949502" cy="655844"/>
              </a:xfrm>
            </p:grpSpPr>
            <p:cxnSp>
              <p:nvCxnSpPr>
                <p:cNvPr id="209" name="Straight Arrow Connector 208">
                  <a:extLst>
                    <a:ext uri="{FF2B5EF4-FFF2-40B4-BE49-F238E27FC236}">
                      <a16:creationId xmlns:a16="http://schemas.microsoft.com/office/drawing/2014/main" id="{E0C75D2A-2F70-4147-91BF-02449C4BCFFF}"/>
                    </a:ext>
                  </a:extLst>
                </p:cNvPr>
                <p:cNvCxnSpPr>
                  <a:cxnSpLocks/>
                  <a:stCxn id="211" idx="0"/>
                </p:cNvCxnSpPr>
                <p:nvPr/>
              </p:nvCxnSpPr>
              <p:spPr>
                <a:xfrm flipH="1">
                  <a:off x="2685296" y="5528883"/>
                  <a:ext cx="1" cy="47078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211" name="Trapezoid 210">
                  <a:extLst>
                    <a:ext uri="{FF2B5EF4-FFF2-40B4-BE49-F238E27FC236}">
                      <a16:creationId xmlns:a16="http://schemas.microsoft.com/office/drawing/2014/main" id="{F70D6C7D-0CBF-0D47-84E6-77F863C9EBDF}"/>
                    </a:ext>
                  </a:extLst>
                </p:cNvPr>
                <p:cNvSpPr/>
                <p:nvPr/>
              </p:nvSpPr>
              <p:spPr>
                <a:xfrm rot="10800000">
                  <a:off x="2210546" y="5343819"/>
                  <a:ext cx="949502" cy="185064"/>
                </a:xfrm>
                <a:prstGeom prst="trapezoid">
                  <a:avLst>
                    <a:gd name="adj" fmla="val 51877"/>
                  </a:avLst>
                </a:prstGeom>
                <a:solidFill>
                  <a:sysClr val="window" lastClr="FFFFFF">
                    <a:lumMod val="85000"/>
                  </a:sysClr>
                </a:solidFill>
                <a:ln w="19050" cap="flat" cmpd="sng" algn="ctr">
                  <a:solidFill>
                    <a:sysClr val="window" lastClr="FFFFFF">
                      <a:lumMod val="75000"/>
                    </a:sys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cxnSp>
            <p:nvCxnSpPr>
              <p:cNvPr id="161" name="Elbow Connector 160">
                <a:extLst>
                  <a:ext uri="{FF2B5EF4-FFF2-40B4-BE49-F238E27FC236}">
                    <a16:creationId xmlns:a16="http://schemas.microsoft.com/office/drawing/2014/main" id="{18CC49D5-6D6B-8B41-BA8F-F61F76C1CB9E}"/>
                  </a:ext>
                </a:extLst>
              </p:cNvPr>
              <p:cNvCxnSpPr>
                <a:cxnSpLocks/>
                <a:stCxn id="242" idx="1"/>
                <a:endCxn id="321" idx="0"/>
              </p:cNvCxnSpPr>
              <p:nvPr/>
            </p:nvCxnSpPr>
            <p:spPr>
              <a:xfrm rot="10800000" flipV="1">
                <a:off x="2149595" y="2409490"/>
                <a:ext cx="1520692" cy="309481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0070C0"/>
                </a:solidFill>
                <a:prstDash val="solid"/>
                <a:headEnd type="none" w="med" len="med"/>
                <a:tailEnd type="triangle"/>
              </a:ln>
              <a:effectLst/>
            </p:spPr>
          </p:cxnSp>
          <p:grpSp>
            <p:nvGrpSpPr>
              <p:cNvPr id="167" name="Group 166">
                <a:extLst>
                  <a:ext uri="{FF2B5EF4-FFF2-40B4-BE49-F238E27FC236}">
                    <a16:creationId xmlns:a16="http://schemas.microsoft.com/office/drawing/2014/main" id="{9B95F7CD-293B-214B-8DC6-9A7DDB1161E2}"/>
                  </a:ext>
                </a:extLst>
              </p:cNvPr>
              <p:cNvGrpSpPr/>
              <p:nvPr/>
            </p:nvGrpSpPr>
            <p:grpSpPr>
              <a:xfrm>
                <a:off x="1163747" y="4470828"/>
                <a:ext cx="1458894" cy="467163"/>
                <a:chOff x="1959457" y="4951651"/>
                <a:chExt cx="983946" cy="300910"/>
              </a:xfrm>
            </p:grpSpPr>
            <p:sp>
              <p:nvSpPr>
                <p:cNvPr id="168" name="Rectangle 167">
                  <a:extLst>
                    <a:ext uri="{FF2B5EF4-FFF2-40B4-BE49-F238E27FC236}">
                      <a16:creationId xmlns:a16="http://schemas.microsoft.com/office/drawing/2014/main" id="{9B29DFC9-2DD4-AF48-BF6D-BF95EBCB0ABE}"/>
                    </a:ext>
                  </a:extLst>
                </p:cNvPr>
                <p:cNvSpPr/>
                <p:nvPr/>
              </p:nvSpPr>
              <p:spPr>
                <a:xfrm>
                  <a:off x="2149158" y="4951651"/>
                  <a:ext cx="794245" cy="185063"/>
                </a:xfrm>
                <a:prstGeom prst="rect">
                  <a:avLst/>
                </a:prstGeom>
                <a:solidFill>
                  <a:srgbClr val="F6ECB9"/>
                </a:solidFill>
                <a:ln w="19050" cap="flat" cmpd="sng" algn="ctr">
                  <a:solidFill>
                    <a:srgbClr val="EEDD88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Store Unit</a:t>
                  </a:r>
                </a:p>
              </p:txBody>
            </p:sp>
            <p:sp>
              <p:nvSpPr>
                <p:cNvPr id="171" name="Rectangle 170">
                  <a:extLst>
                    <a:ext uri="{FF2B5EF4-FFF2-40B4-BE49-F238E27FC236}">
                      <a16:creationId xmlns:a16="http://schemas.microsoft.com/office/drawing/2014/main" id="{EA72148E-2C06-8447-AFD5-AED1647EF606}"/>
                    </a:ext>
                  </a:extLst>
                </p:cNvPr>
                <p:cNvSpPr/>
                <p:nvPr/>
              </p:nvSpPr>
              <p:spPr>
                <a:xfrm>
                  <a:off x="1959457" y="5034491"/>
                  <a:ext cx="124591" cy="21807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1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</p:grpSp>
          <p:cxnSp>
            <p:nvCxnSpPr>
              <p:cNvPr id="187" name="Elbow Connector 186">
                <a:extLst>
                  <a:ext uri="{FF2B5EF4-FFF2-40B4-BE49-F238E27FC236}">
                    <a16:creationId xmlns:a16="http://schemas.microsoft.com/office/drawing/2014/main" id="{1591B232-B7EB-8E43-9E9F-1338A6A161D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925202" y="3286900"/>
                <a:ext cx="2410359" cy="904120"/>
              </a:xfrm>
              <a:prstGeom prst="bentConnector3">
                <a:avLst>
                  <a:gd name="adj1" fmla="val 80733"/>
                </a:avLst>
              </a:prstGeom>
              <a:noFill/>
              <a:ln w="19050" cap="flat" cmpd="sng" algn="ctr">
                <a:solidFill>
                  <a:srgbClr val="1F497D">
                    <a:lumMod val="20000"/>
                    <a:lumOff val="80000"/>
                  </a:srgbClr>
                </a:solidFill>
                <a:prstDash val="solid"/>
                <a:headEnd type="none" w="med" len="med"/>
                <a:tailEnd type="triangle"/>
              </a:ln>
              <a:effectLst/>
            </p:spPr>
          </p:cxnSp>
          <p:cxnSp>
            <p:nvCxnSpPr>
              <p:cNvPr id="188" name="Elbow Connector 187">
                <a:extLst>
                  <a:ext uri="{FF2B5EF4-FFF2-40B4-BE49-F238E27FC236}">
                    <a16:creationId xmlns:a16="http://schemas.microsoft.com/office/drawing/2014/main" id="{BA47A68B-4596-C14A-BDA0-9FEB6488FCAC}"/>
                  </a:ext>
                </a:extLst>
              </p:cNvPr>
              <p:cNvCxnSpPr>
                <a:cxnSpLocks/>
                <a:endCxn id="211" idx="1"/>
              </p:cNvCxnSpPr>
              <p:nvPr/>
            </p:nvCxnSpPr>
            <p:spPr>
              <a:xfrm rot="5400000">
                <a:off x="2070379" y="3290079"/>
                <a:ext cx="2404963" cy="1189078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0070C0"/>
                </a:solidFill>
                <a:prstDash val="sysDot"/>
                <a:headEnd type="none" w="lg" len="sm"/>
                <a:tailEnd type="stealth"/>
              </a:ln>
              <a:effectLst/>
            </p:spPr>
          </p:cxnSp>
          <p:grpSp>
            <p:nvGrpSpPr>
              <p:cNvPr id="320" name="Group 319">
                <a:extLst>
                  <a:ext uri="{FF2B5EF4-FFF2-40B4-BE49-F238E27FC236}">
                    <a16:creationId xmlns:a16="http://schemas.microsoft.com/office/drawing/2014/main" id="{F57C2130-422E-D94F-A7D6-A05EB9CB1DDE}"/>
                  </a:ext>
                </a:extLst>
              </p:cNvPr>
              <p:cNvGrpSpPr/>
              <p:nvPr/>
            </p:nvGrpSpPr>
            <p:grpSpPr>
              <a:xfrm>
                <a:off x="1104307" y="2718972"/>
                <a:ext cx="2090576" cy="1555952"/>
                <a:chOff x="3039372" y="4423022"/>
                <a:chExt cx="1409982" cy="1002223"/>
              </a:xfrm>
            </p:grpSpPr>
            <p:sp>
              <p:nvSpPr>
                <p:cNvPr id="321" name="Rectangle 320">
                  <a:extLst>
                    <a:ext uri="{FF2B5EF4-FFF2-40B4-BE49-F238E27FC236}">
                      <a16:creationId xmlns:a16="http://schemas.microsoft.com/office/drawing/2014/main" id="{C8584B81-8474-784E-B986-EAF9737A885A}"/>
                    </a:ext>
                  </a:extLst>
                </p:cNvPr>
                <p:cNvSpPr/>
                <p:nvPr/>
              </p:nvSpPr>
              <p:spPr>
                <a:xfrm>
                  <a:off x="3039372" y="4423022"/>
                  <a:ext cx="1409982" cy="1002223"/>
                </a:xfrm>
                <a:prstGeom prst="rect">
                  <a:avLst/>
                </a:prstGeom>
                <a:solidFill>
                  <a:srgbClr val="BDD7EE"/>
                </a:solidFill>
                <a:ln w="19050" cap="flat" cmpd="sng" algn="ctr">
                  <a:solidFill>
                    <a:srgbClr val="8DBAE3"/>
                  </a:solidFill>
                  <a:prstDash val="solid"/>
                </a:ln>
                <a:effectLst/>
              </p:spPr>
              <p:txBody>
                <a:bodyPr lIns="0" tIns="0" rIns="0" rtlCol="0" anchor="t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Horizontal  → Vertical</a:t>
                  </a:r>
                </a:p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Transpose</a:t>
                  </a:r>
                </a:p>
              </p:txBody>
            </p:sp>
            <p:sp>
              <p:nvSpPr>
                <p:cNvPr id="322" name="Rounded Rectangle 321">
                  <a:extLst>
                    <a:ext uri="{FF2B5EF4-FFF2-40B4-BE49-F238E27FC236}">
                      <a16:creationId xmlns:a16="http://schemas.microsoft.com/office/drawing/2014/main" id="{BF76B77C-993F-0C40-AA72-861A7999FF01}"/>
                    </a:ext>
                  </a:extLst>
                </p:cNvPr>
                <p:cNvSpPr/>
                <p:nvPr/>
              </p:nvSpPr>
              <p:spPr>
                <a:xfrm>
                  <a:off x="3084132" y="4739815"/>
                  <a:ext cx="1311239" cy="640677"/>
                </a:xfrm>
                <a:prstGeom prst="roundRect">
                  <a:avLst/>
                </a:prstGeom>
                <a:solidFill>
                  <a:sysClr val="window" lastClr="FFFFFF">
                    <a:lumMod val="95000"/>
                  </a:sysClr>
                </a:solidFill>
                <a:ln w="19050" cap="flat" cmpd="sng" algn="ctr">
                  <a:solidFill>
                    <a:srgbClr val="1F497D"/>
                  </a:solidFill>
                  <a:prstDash val="sysDot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323" name="Rectangle 322">
                  <a:extLst>
                    <a:ext uri="{FF2B5EF4-FFF2-40B4-BE49-F238E27FC236}">
                      <a16:creationId xmlns:a16="http://schemas.microsoft.com/office/drawing/2014/main" id="{9F027E1E-158D-C042-9E42-1D53A20A6314}"/>
                    </a:ext>
                  </a:extLst>
                </p:cNvPr>
                <p:cNvSpPr/>
                <p:nvPr/>
              </p:nvSpPr>
              <p:spPr>
                <a:xfrm>
                  <a:off x="3138881" y="4931327"/>
                  <a:ext cx="1296391" cy="21807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Transpose Buffer</a:t>
                  </a:r>
                </a:p>
              </p:txBody>
            </p:sp>
          </p:grpSp>
        </p:grp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1F864802-A5F5-9E46-81BF-228CF2C7FBDD}"/>
              </a:ext>
            </a:extLst>
          </p:cNvPr>
          <p:cNvSpPr/>
          <p:nvPr/>
        </p:nvSpPr>
        <p:spPr>
          <a:xfrm>
            <a:off x="0" y="911224"/>
            <a:ext cx="9144000" cy="5444491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95AFA89-F7BE-2548-8907-73A291352B15}"/>
              </a:ext>
            </a:extLst>
          </p:cNvPr>
          <p:cNvSpPr/>
          <p:nvPr/>
        </p:nvSpPr>
        <p:spPr>
          <a:xfrm>
            <a:off x="98241" y="3615775"/>
            <a:ext cx="8889381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800" b="1" dirty="0">
                <a:solidFill>
                  <a:srgbClr val="C00000"/>
                </a:solidFill>
                <a:latin typeface="Cambria" panose="02040503050406030204" pitchFamily="18" charset="0"/>
              </a:rPr>
              <a:t>Low impact on </a:t>
            </a:r>
            <a:r>
              <a:rPr lang="en-US" sz="2800" b="1" dirty="0">
                <a:latin typeface="Cambria" panose="02040503050406030204" pitchFamily="18" charset="0"/>
              </a:rPr>
              <a:t>the throughput of </a:t>
            </a:r>
          </a:p>
          <a:p>
            <a:pPr lvl="0" algn="ctr" defTabSz="914400">
              <a:defRPr/>
            </a:pPr>
            <a:r>
              <a:rPr lang="en-US" sz="2800" b="1" dirty="0">
                <a:latin typeface="Cambria" panose="02040503050406030204" pitchFamily="18" charset="0"/>
              </a:rPr>
              <a:t>SIMDRAM operations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93440A8-B3D0-2046-BF24-F3D0687BC87D}"/>
              </a:ext>
            </a:extLst>
          </p:cNvPr>
          <p:cNvSpPr/>
          <p:nvPr/>
        </p:nvSpPr>
        <p:spPr>
          <a:xfrm>
            <a:off x="127309" y="4874374"/>
            <a:ext cx="888938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800" b="1" dirty="0">
                <a:solidFill>
                  <a:srgbClr val="C00000"/>
                </a:solidFill>
                <a:latin typeface="Cambria" panose="02040503050406030204" pitchFamily="18" charset="0"/>
              </a:rPr>
              <a:t>Low area cost (0.06 mm</a:t>
            </a:r>
            <a:r>
              <a:rPr lang="en-US" sz="2800" b="1" baseline="30000" dirty="0">
                <a:solidFill>
                  <a:srgbClr val="C00000"/>
                </a:solidFill>
                <a:latin typeface="Cambria" panose="02040503050406030204" pitchFamily="18" charset="0"/>
              </a:rPr>
              <a:t>2 </a:t>
            </a:r>
            <a:r>
              <a:rPr lang="en-US" sz="2800" b="1" dirty="0">
                <a:solidFill>
                  <a:srgbClr val="C00000"/>
                </a:solidFill>
                <a:latin typeface="Cambria" panose="02040503050406030204" pitchFamily="18" charset="0"/>
              </a:rPr>
              <a:t>in 22nm tech. node)  </a:t>
            </a:r>
            <a:endParaRPr kumimoji="0" lang="en-US" sz="2800" b="1" i="0" u="none" strike="noStrike" kern="1200" cap="none" spc="0" normalizeH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52" name="Slide Number Placeholder 2">
            <a:extLst>
              <a:ext uri="{FF2B5EF4-FFF2-40B4-BE49-F238E27FC236}">
                <a16:creationId xmlns:a16="http://schemas.microsoft.com/office/drawing/2014/main" id="{4549F0C9-F535-F845-93CB-0C5B39AB689E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53</a:t>
            </a:r>
          </a:p>
        </p:txBody>
      </p:sp>
    </p:spTree>
    <p:extLst>
      <p:ext uri="{BB962C8B-B14F-4D97-AF65-F5344CB8AC3E}">
        <p14:creationId xmlns:p14="http://schemas.microsoft.com/office/powerpoint/2010/main" val="191999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93BFC-E9D1-1242-B403-407892ED0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</a:rPr>
              <a:t>More in the Paper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23BFDBB-9CAE-4F42-8D67-DF44BAA2C723}"/>
              </a:ext>
            </a:extLst>
          </p:cNvPr>
          <p:cNvGrpSpPr/>
          <p:nvPr/>
        </p:nvGrpSpPr>
        <p:grpSpPr>
          <a:xfrm>
            <a:off x="1327974" y="1005756"/>
            <a:ext cx="6488052" cy="3979367"/>
            <a:chOff x="1327974" y="1362217"/>
            <a:chExt cx="6488052" cy="3979367"/>
          </a:xfrm>
          <a:solidFill>
            <a:schemeClr val="bg2">
              <a:lumMod val="75000"/>
            </a:schemeClr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E509237-9A28-6E43-B4B5-7B3410449C33}"/>
                </a:ext>
              </a:extLst>
            </p:cNvPr>
            <p:cNvSpPr/>
            <p:nvPr/>
          </p:nvSpPr>
          <p:spPr>
            <a:xfrm>
              <a:off x="1327974" y="1362217"/>
              <a:ext cx="6488052" cy="46166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noProof="0" dirty="0">
                  <a:solidFill>
                    <a:prstClr val="white"/>
                  </a:solidFill>
                  <a:latin typeface="Cambria" panose="02040503050406030204" pitchFamily="18" charset="0"/>
                </a:rPr>
                <a:t>Efficiently transposing data</a:t>
              </a:r>
              <a:endPara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6024FA7-0E36-0348-8E83-CE41B3D635C5}"/>
                </a:ext>
              </a:extLst>
            </p:cNvPr>
            <p:cNvSpPr/>
            <p:nvPr/>
          </p:nvSpPr>
          <p:spPr>
            <a:xfrm>
              <a:off x="1327974" y="1991891"/>
              <a:ext cx="6488052" cy="46166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Programming</a:t>
              </a:r>
              <a:r>
                <a:rPr kumimoji="0" lang="en-US" sz="2400" b="1" u="none" strike="noStrike" kern="1200" cap="none" spc="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 interface</a:t>
              </a:r>
              <a:endPara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AEB57DE-CE03-3842-AE33-C6632E89D95A}"/>
                </a:ext>
              </a:extLst>
            </p:cNvPr>
            <p:cNvSpPr/>
            <p:nvPr/>
          </p:nvSpPr>
          <p:spPr>
            <a:xfrm>
              <a:off x="1327974" y="2621565"/>
              <a:ext cx="6488052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 algn="ctr" defTabSz="914400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Cambria" panose="02040503050406030204" pitchFamily="18" charset="0"/>
                </a:rPr>
                <a:t>Handling page faults, address translation, coherence, and interrupts</a:t>
              </a:r>
              <a:endPara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0CA1848-8566-5D4A-A234-7E018C4D2764}"/>
                </a:ext>
              </a:extLst>
            </p:cNvPr>
            <p:cNvSpPr/>
            <p:nvPr/>
          </p:nvSpPr>
          <p:spPr>
            <a:xfrm>
              <a:off x="1327974" y="3620571"/>
              <a:ext cx="6488052" cy="46166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 algn="ctr" defTabSz="914400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Cambria" panose="02040503050406030204" pitchFamily="18" charset="0"/>
                </a:rPr>
                <a:t>Handling limited subarray size</a:t>
              </a:r>
              <a:endPara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A458648-003A-BC4F-8807-7135981C93E8}"/>
                </a:ext>
              </a:extLst>
            </p:cNvPr>
            <p:cNvSpPr/>
            <p:nvPr/>
          </p:nvSpPr>
          <p:spPr>
            <a:xfrm>
              <a:off x="1327974" y="4250245"/>
              <a:ext cx="6488052" cy="46166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 algn="ctr" defTabSz="914400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Cambria" panose="02040503050406030204" pitchFamily="18" charset="0"/>
                </a:rPr>
                <a:t>Security implications</a:t>
              </a:r>
              <a:endPara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7338D2E-4E21-B049-9F43-5B0988F9961B}"/>
                </a:ext>
              </a:extLst>
            </p:cNvPr>
            <p:cNvSpPr/>
            <p:nvPr/>
          </p:nvSpPr>
          <p:spPr>
            <a:xfrm>
              <a:off x="1327974" y="4879919"/>
              <a:ext cx="6488052" cy="46166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 algn="ctr" defTabSz="914400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Cambria" panose="02040503050406030204" pitchFamily="18" charset="0"/>
                </a:rPr>
                <a:t>Limitations of our framework</a:t>
              </a:r>
              <a:endPara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E5DA7EE9-A42E-5244-ACDF-FDCACF0C3AC0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54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F86399A-052D-BB43-B15D-E5D6C0B489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146" y="858745"/>
            <a:ext cx="6069707" cy="1734924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8516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B125AC63-D564-C741-A618-7F41E18A7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757"/>
            <a:ext cx="8987622" cy="740193"/>
          </a:xfrm>
        </p:spPr>
        <p:txBody>
          <a:bodyPr/>
          <a:lstStyle/>
          <a:p>
            <a:r>
              <a:rPr lang="en-US" sz="4800" dirty="0">
                <a:latin typeface="Cambria" panose="02040503050406030204" pitchFamily="18" charset="0"/>
              </a:rPr>
              <a:t>Outline 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EDE86AF-B384-0642-8D82-78C1A993914B}"/>
              </a:ext>
            </a:extLst>
          </p:cNvPr>
          <p:cNvGrpSpPr/>
          <p:nvPr/>
        </p:nvGrpSpPr>
        <p:grpSpPr>
          <a:xfrm>
            <a:off x="381000" y="679263"/>
            <a:ext cx="8382000" cy="5709254"/>
            <a:chOff x="381000" y="712268"/>
            <a:chExt cx="8382000" cy="5709254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D83100C-FBD7-FC42-88A3-B08D0F4CEFF0}"/>
                </a:ext>
              </a:extLst>
            </p:cNvPr>
            <p:cNvGrpSpPr/>
            <p:nvPr/>
          </p:nvGrpSpPr>
          <p:grpSpPr>
            <a:xfrm>
              <a:off x="381000" y="712268"/>
              <a:ext cx="8382000" cy="4879721"/>
              <a:chOff x="381000" y="1090026"/>
              <a:chExt cx="8382000" cy="4879721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A4EF9630-8956-7B43-A0DE-46213945A815}"/>
                  </a:ext>
                </a:extLst>
              </p:cNvPr>
              <p:cNvSpPr/>
              <p:nvPr/>
            </p:nvSpPr>
            <p:spPr>
              <a:xfrm>
                <a:off x="381000" y="1090026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1. Processing-using-DRAM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8C2DB5A3-D9CF-444C-B52B-0568BD262E7D}"/>
                  </a:ext>
                </a:extLst>
              </p:cNvPr>
              <p:cNvSpPr/>
              <p:nvPr/>
            </p:nvSpPr>
            <p:spPr>
              <a:xfrm>
                <a:off x="381000" y="1918072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2. Background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ABC2BB5-CF9C-F742-8426-D6DA1181DB7C}"/>
                  </a:ext>
                </a:extLst>
              </p:cNvPr>
              <p:cNvSpPr/>
              <p:nvPr/>
            </p:nvSpPr>
            <p:spPr>
              <a:xfrm>
                <a:off x="381000" y="4408694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4.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System Integration 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859537EC-C964-8849-A588-37B8B9278590}"/>
                  </a:ext>
                </a:extLst>
              </p:cNvPr>
              <p:cNvSpPr/>
              <p:nvPr/>
            </p:nvSpPr>
            <p:spPr>
              <a:xfrm>
                <a:off x="381000" y="2746118"/>
                <a:ext cx="8382000" cy="651936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3.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SIMDRAM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177F456B-F9FB-0A47-A588-EF84C3B65656}"/>
                  </a:ext>
                </a:extLst>
              </p:cNvPr>
              <p:cNvSpPr/>
              <p:nvPr/>
            </p:nvSpPr>
            <p:spPr>
              <a:xfrm>
                <a:off x="381000" y="5238227"/>
                <a:ext cx="8382000" cy="73152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5.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Evaluation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64F1822-51F5-DF43-B3C6-93516D9FC724}"/>
                </a:ext>
              </a:extLst>
            </p:cNvPr>
            <p:cNvSpPr/>
            <p:nvPr/>
          </p:nvSpPr>
          <p:spPr>
            <a:xfrm>
              <a:off x="381000" y="5690002"/>
              <a:ext cx="8382000" cy="73152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000" b="1" dirty="0">
                  <a:solidFill>
                    <a:prstClr val="white"/>
                  </a:solidFill>
                  <a:latin typeface="Cambria" panose="02040503050406030204" pitchFamily="18" charset="0"/>
                </a:rPr>
                <a:t>6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. 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rPr>
                <a:t>Conclusion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AAB7CE-A5D2-0B46-A305-4B5B5D01F636}"/>
              </a:ext>
            </a:extLst>
          </p:cNvPr>
          <p:cNvSpPr/>
          <p:nvPr/>
        </p:nvSpPr>
        <p:spPr>
          <a:xfrm>
            <a:off x="381000" y="3436049"/>
            <a:ext cx="8382000" cy="4638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SIMDRAM Framework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AE0A664-690B-3F44-9220-8C1A9E8D7554}"/>
              </a:ext>
            </a:extLst>
          </p:cNvPr>
          <p:cNvSpPr/>
          <p:nvPr/>
        </p:nvSpPr>
        <p:spPr>
          <a:xfrm>
            <a:off x="381000" y="2981610"/>
            <a:ext cx="8382000" cy="4638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Processing-using-DRAM Substrate </a:t>
            </a:r>
          </a:p>
        </p:txBody>
      </p:sp>
    </p:spTree>
    <p:extLst>
      <p:ext uri="{BB962C8B-B14F-4D97-AF65-F5344CB8AC3E}">
        <p14:creationId xmlns:p14="http://schemas.microsoft.com/office/powerpoint/2010/main" val="230188150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9BB3C-BDB2-0D4E-A0F6-0F383DF93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Cambria" panose="02040503050406030204" pitchFamily="18" charset="0"/>
              </a:rPr>
              <a:t>Methodology: Experimental Setup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29152-3265-AA48-888F-01B3E3465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75" y="844377"/>
            <a:ext cx="8987622" cy="5598064"/>
          </a:xfrm>
        </p:spPr>
        <p:txBody>
          <a:bodyPr/>
          <a:lstStyle/>
          <a:p>
            <a:r>
              <a:rPr lang="en-US" sz="2800" b="1" dirty="0">
                <a:latin typeface="Cambria" panose="02040503050406030204" pitchFamily="18" charset="0"/>
              </a:rPr>
              <a:t>Simulator: </a:t>
            </a:r>
            <a:r>
              <a:rPr lang="en-US" sz="2800" dirty="0">
                <a:solidFill>
                  <a:srgbClr val="0070C0"/>
                </a:solidFill>
                <a:latin typeface="Cambria" panose="02040503050406030204" pitchFamily="18" charset="0"/>
              </a:rPr>
              <a:t>gem5</a:t>
            </a:r>
          </a:p>
          <a:p>
            <a:pPr marL="0" indent="0">
              <a:buNone/>
            </a:pPr>
            <a:br>
              <a:rPr lang="en-US" sz="1200" dirty="0">
                <a:latin typeface="Cambria" panose="02040503050406030204" pitchFamily="18" charset="0"/>
              </a:rPr>
            </a:br>
            <a:endParaRPr lang="en-US" sz="1200" dirty="0">
              <a:latin typeface="Cambria" panose="02040503050406030204" pitchFamily="18" charset="0"/>
            </a:endParaRPr>
          </a:p>
          <a:p>
            <a:r>
              <a:rPr lang="en-US" sz="2800" b="1" dirty="0">
                <a:latin typeface="Cambria" panose="02040503050406030204" pitchFamily="18" charset="0"/>
              </a:rPr>
              <a:t>Baselines:</a:t>
            </a:r>
            <a:endParaRPr lang="en-US" sz="800" b="1" dirty="0">
              <a:latin typeface="Cambria" panose="02040503050406030204" pitchFamily="18" charset="0"/>
            </a:endParaRPr>
          </a:p>
          <a:p>
            <a:pPr lvl="1"/>
            <a:r>
              <a:rPr lang="en-US" sz="2400" dirty="0">
                <a:latin typeface="Cambria" panose="02040503050406030204" pitchFamily="18" charset="0"/>
              </a:rPr>
              <a:t>A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multi-core CPU </a:t>
            </a:r>
            <a:r>
              <a:rPr lang="en-US" sz="2400" dirty="0">
                <a:latin typeface="Cambria" panose="02040503050406030204" pitchFamily="18" charset="0"/>
              </a:rPr>
              <a:t>(Intel Skylake)</a:t>
            </a:r>
          </a:p>
          <a:p>
            <a:pPr lvl="1"/>
            <a:r>
              <a:rPr lang="en-US" sz="2400" dirty="0">
                <a:latin typeface="Cambria" panose="02040503050406030204" pitchFamily="18" charset="0"/>
              </a:rPr>
              <a:t>A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high-end GPU </a:t>
            </a:r>
            <a:r>
              <a:rPr lang="en-US" sz="2400" dirty="0">
                <a:latin typeface="Cambria" panose="02040503050406030204" pitchFamily="18" charset="0"/>
              </a:rPr>
              <a:t>(NVidia Titan V)</a:t>
            </a:r>
          </a:p>
          <a:p>
            <a:pPr lvl="1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Ambit:</a:t>
            </a:r>
            <a:r>
              <a:rPr lang="en-US" sz="2400" dirty="0">
                <a:latin typeface="Cambria" panose="02040503050406030204" pitchFamily="18" charset="0"/>
              </a:rPr>
              <a:t> a state-of-the-art in-memory computing mechanism</a:t>
            </a:r>
          </a:p>
          <a:p>
            <a:pPr marL="457200" lvl="1" indent="0">
              <a:buNone/>
            </a:pPr>
            <a:br>
              <a:rPr lang="en-US" sz="1200" dirty="0">
                <a:latin typeface="Cambria" panose="02040503050406030204" pitchFamily="18" charset="0"/>
              </a:rPr>
            </a:br>
            <a:endParaRPr lang="en-US" sz="1200" dirty="0">
              <a:latin typeface="Cambria" panose="02040503050406030204" pitchFamily="18" charset="0"/>
            </a:endParaRPr>
          </a:p>
          <a:p>
            <a:r>
              <a:rPr lang="en-US" sz="2800" b="1" dirty="0">
                <a:latin typeface="Cambria" panose="02040503050406030204" pitchFamily="18" charset="0"/>
              </a:rPr>
              <a:t>Evaluated </a:t>
            </a:r>
            <a:r>
              <a:rPr lang="en-US" sz="2800" b="1" dirty="0">
                <a:solidFill>
                  <a:schemeClr val="accent2"/>
                </a:solidFill>
                <a:latin typeface="Cambria" panose="02040503050406030204" pitchFamily="18" charset="0"/>
              </a:rPr>
              <a:t>SIMDRAM configurations</a:t>
            </a:r>
            <a:r>
              <a:rPr lang="en-US" sz="2800" dirty="0">
                <a:latin typeface="Cambria" panose="02040503050406030204" pitchFamily="18" charset="0"/>
              </a:rPr>
              <a:t> </a:t>
            </a:r>
            <a:r>
              <a:rPr lang="en-US" sz="2400" dirty="0"/>
              <a:t>(all using a DDR4_2400_x64 device):</a:t>
            </a:r>
          </a:p>
          <a:p>
            <a:endParaRPr lang="en-US" sz="100" dirty="0"/>
          </a:p>
          <a:p>
            <a:pPr lvl="1"/>
            <a:r>
              <a:rPr lang="en-US" sz="2400" b="1" dirty="0">
                <a:solidFill>
                  <a:schemeClr val="accent5"/>
                </a:solidFill>
                <a:latin typeface="Cambria" panose="02040503050406030204" pitchFamily="18" charset="0"/>
              </a:rPr>
              <a:t>1-bank:</a:t>
            </a: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SIMDRAM exploits 65’536 </a:t>
            </a:r>
            <a:r>
              <a:rPr lang="en-US" dirty="0"/>
              <a:t>SIMD lanes (an 8 kB row buffer) </a:t>
            </a:r>
            <a:endParaRPr lang="en-US" sz="2400" dirty="0">
              <a:latin typeface="Cambria" panose="02040503050406030204" pitchFamily="18" charset="0"/>
            </a:endParaRPr>
          </a:p>
          <a:p>
            <a:pPr lvl="1"/>
            <a:r>
              <a:rPr lang="en-US" sz="2400" b="1" dirty="0">
                <a:solidFill>
                  <a:schemeClr val="accent5"/>
                </a:solidFill>
                <a:latin typeface="Cambria" panose="02040503050406030204" pitchFamily="18" charset="0"/>
              </a:rPr>
              <a:t>4-banks:</a:t>
            </a: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SIMDRAM exploits 262’144 SIMD lanes</a:t>
            </a:r>
          </a:p>
          <a:p>
            <a:pPr lvl="1"/>
            <a:r>
              <a:rPr lang="en-US" sz="2400" b="1" dirty="0">
                <a:solidFill>
                  <a:schemeClr val="accent5"/>
                </a:solidFill>
                <a:latin typeface="Cambria" panose="02040503050406030204" pitchFamily="18" charset="0"/>
              </a:rPr>
              <a:t>16-banks: </a:t>
            </a:r>
            <a:r>
              <a:rPr lang="en-US" sz="2400" dirty="0">
                <a:latin typeface="Cambria" panose="02040503050406030204" pitchFamily="18" charset="0"/>
              </a:rPr>
              <a:t>SIMDRAM exploits 1’048’576 SIMD lanes</a:t>
            </a:r>
          </a:p>
          <a:p>
            <a:pPr marL="457200" lvl="1" indent="0"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 lvl="1"/>
            <a:endParaRPr lang="en-US" sz="2000" dirty="0">
              <a:latin typeface="Cambria" panose="02040503050406030204" pitchFamily="18" charset="0"/>
            </a:endParaRPr>
          </a:p>
          <a:p>
            <a:pPr lvl="1"/>
            <a:endParaRPr lang="en-US" sz="2000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E8E3765-9820-5649-967D-8419151041DD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56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75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9BB8B-1C6D-5A41-A0F4-6D2E86F20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Methodology: Workloads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3ED42-A44B-A74C-B5E3-42BE95B6F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>
                <a:latin typeface="Cambria" panose="02040503050406030204" pitchFamily="18" charset="0"/>
              </a:rPr>
              <a:t>Evaluated:</a:t>
            </a:r>
          </a:p>
          <a:p>
            <a:pPr marL="0" indent="0">
              <a:buNone/>
            </a:pPr>
            <a:endParaRPr lang="en-US" sz="800" b="1" dirty="0">
              <a:latin typeface="Cambria" panose="02040503050406030204" pitchFamily="18" charset="0"/>
            </a:endParaRPr>
          </a:p>
          <a:p>
            <a:r>
              <a:rPr lang="en-US" sz="2800" dirty="0">
                <a:solidFill>
                  <a:schemeClr val="accent2"/>
                </a:solidFill>
                <a:latin typeface="Cambria" panose="02040503050406030204" pitchFamily="18" charset="0"/>
              </a:rPr>
              <a:t>16 complex in-DRAM operations:</a:t>
            </a:r>
            <a:endParaRPr lang="en-US" sz="800" dirty="0">
              <a:solidFill>
                <a:schemeClr val="accent2"/>
              </a:solidFill>
              <a:latin typeface="Cambria" panose="02040503050406030204" pitchFamily="18" charset="0"/>
            </a:endParaRPr>
          </a:p>
          <a:p>
            <a:pPr lvl="1"/>
            <a:r>
              <a:rPr lang="en-US" dirty="0">
                <a:latin typeface="Cambria" panose="02040503050406030204" pitchFamily="18" charset="0"/>
              </a:rPr>
              <a:t>Absolute			         - Predication</a:t>
            </a:r>
          </a:p>
          <a:p>
            <a:pPr lvl="1"/>
            <a:r>
              <a:rPr lang="en-US" dirty="0">
                <a:latin typeface="Cambria" panose="02040503050406030204" pitchFamily="18" charset="0"/>
              </a:rPr>
              <a:t>Addition/Subtraction		         - </a:t>
            </a:r>
            <a:r>
              <a:rPr lang="en-US" dirty="0" err="1">
                <a:latin typeface="Cambria" panose="02040503050406030204" pitchFamily="18" charset="0"/>
              </a:rPr>
              <a:t>ReLU</a:t>
            </a:r>
            <a:endParaRPr lang="en-US" dirty="0">
              <a:latin typeface="Cambria" panose="02040503050406030204" pitchFamily="18" charset="0"/>
            </a:endParaRPr>
          </a:p>
          <a:p>
            <a:pPr lvl="1"/>
            <a:r>
              <a:rPr lang="en-US" dirty="0" err="1">
                <a:latin typeface="Cambria" panose="02040503050406030204" pitchFamily="18" charset="0"/>
              </a:rPr>
              <a:t>BitCount</a:t>
            </a:r>
            <a:r>
              <a:rPr lang="en-US" dirty="0">
                <a:latin typeface="Cambria" panose="02040503050406030204" pitchFamily="18" charset="0"/>
              </a:rPr>
              <a:t>			         - AND-/OR-/XOR-Reduction</a:t>
            </a:r>
          </a:p>
          <a:p>
            <a:pPr lvl="1"/>
            <a:r>
              <a:rPr lang="en-US" dirty="0">
                <a:latin typeface="Cambria" panose="02040503050406030204" pitchFamily="18" charset="0"/>
              </a:rPr>
              <a:t>Equality/ Greater/Greater Equal    - Division/Multiplication</a:t>
            </a:r>
          </a:p>
          <a:p>
            <a:pPr lvl="1"/>
            <a:endParaRPr lang="en-US" dirty="0">
              <a:latin typeface="Cambria" panose="02040503050406030204" pitchFamily="18" charset="0"/>
            </a:endParaRPr>
          </a:p>
          <a:p>
            <a:r>
              <a:rPr lang="en-US" sz="2800" dirty="0">
                <a:solidFill>
                  <a:schemeClr val="accent5"/>
                </a:solidFill>
                <a:latin typeface="Cambria" panose="02040503050406030204" pitchFamily="18" charset="0"/>
              </a:rPr>
              <a:t>7 real-world applications</a:t>
            </a:r>
            <a:endParaRPr lang="en-US" sz="800" dirty="0">
              <a:solidFill>
                <a:schemeClr val="accent5"/>
              </a:solidFill>
              <a:latin typeface="Cambria" panose="02040503050406030204" pitchFamily="18" charset="0"/>
            </a:endParaRPr>
          </a:p>
          <a:p>
            <a:pPr lvl="1"/>
            <a:r>
              <a:rPr lang="en-US" dirty="0" err="1">
                <a:latin typeface="Cambria" panose="02040503050406030204" pitchFamily="18" charset="0"/>
              </a:rPr>
              <a:t>BitWeaving</a:t>
            </a:r>
            <a:r>
              <a:rPr lang="en-US" dirty="0">
                <a:latin typeface="Cambria" panose="02040503050406030204" pitchFamily="18" charset="0"/>
              </a:rPr>
              <a:t> (databases)   - </a:t>
            </a:r>
            <a:r>
              <a:rPr lang="en-US" dirty="0" err="1">
                <a:latin typeface="Cambria" panose="02040503050406030204" pitchFamily="18" charset="0"/>
              </a:rPr>
              <a:t>LeNET</a:t>
            </a:r>
            <a:r>
              <a:rPr lang="en-US" dirty="0">
                <a:latin typeface="Cambria" panose="02040503050406030204" pitchFamily="18" charset="0"/>
              </a:rPr>
              <a:t> (neural </a:t>
            </a:r>
            <a:r>
              <a:rPr lang="en-US" dirty="0"/>
              <a:t>n</a:t>
            </a:r>
            <a:r>
              <a:rPr lang="en-US" dirty="0">
                <a:latin typeface="Cambria" panose="02040503050406030204" pitchFamily="18" charset="0"/>
              </a:rPr>
              <a:t>etworks)</a:t>
            </a:r>
          </a:p>
          <a:p>
            <a:pPr lvl="1"/>
            <a:r>
              <a:rPr lang="en-US" dirty="0">
                <a:latin typeface="Cambria" panose="02040503050406030204" pitchFamily="18" charset="0"/>
              </a:rPr>
              <a:t>TPH-H (databases)	     - VGG-13/VGG-16 (neural </a:t>
            </a:r>
            <a:r>
              <a:rPr lang="en-US" dirty="0"/>
              <a:t>n</a:t>
            </a:r>
            <a:r>
              <a:rPr lang="en-US" dirty="0">
                <a:latin typeface="Cambria" panose="02040503050406030204" pitchFamily="18" charset="0"/>
              </a:rPr>
              <a:t>etworks)</a:t>
            </a:r>
          </a:p>
          <a:p>
            <a:pPr lvl="1"/>
            <a:r>
              <a:rPr lang="en-US" dirty="0" err="1">
                <a:latin typeface="Cambria" panose="02040503050406030204" pitchFamily="18" charset="0"/>
              </a:rPr>
              <a:t>kNN</a:t>
            </a:r>
            <a:r>
              <a:rPr lang="en-US" dirty="0">
                <a:latin typeface="Cambria" panose="02040503050406030204" pitchFamily="18" charset="0"/>
              </a:rPr>
              <a:t> (machine learning)   - Brightness (graphics)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5D620A9D-DAA7-CC4E-B617-82B3B552BF00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57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84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E8E93-E290-3746-8208-4F30A3F6E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Cambria" panose="02040503050406030204" pitchFamily="18" charset="0"/>
              </a:rPr>
              <a:t>Processing-in-Memory (PIM)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E6D6E155-32B3-D044-AB85-D91C29095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9" y="834635"/>
            <a:ext cx="8987622" cy="2462164"/>
          </a:xfrm>
        </p:spPr>
        <p:txBody>
          <a:bodyPr/>
          <a:lstStyle/>
          <a:p>
            <a:endParaRPr lang="en-US" sz="100" dirty="0">
              <a:latin typeface="Cambria" panose="02040503050406030204" pitchFamily="18" charset="0"/>
            </a:endParaRPr>
          </a:p>
          <a:p>
            <a:r>
              <a:rPr lang="en-US" sz="2800" b="1" dirty="0">
                <a:solidFill>
                  <a:schemeClr val="accent5"/>
                </a:solidFill>
                <a:latin typeface="Cambria" panose="02040503050406030204" pitchFamily="18" charset="0"/>
              </a:rPr>
              <a:t>Processing-in-Memory:</a:t>
            </a:r>
            <a:r>
              <a:rPr lang="en-US" sz="2800" dirty="0">
                <a:solidFill>
                  <a:schemeClr val="accent5"/>
                </a:solidFill>
                <a:latin typeface="Cambria" panose="02040503050406030204" pitchFamily="18" charset="0"/>
              </a:rPr>
              <a:t> </a:t>
            </a:r>
            <a:r>
              <a:rPr lang="en-US" sz="2800" dirty="0">
                <a:latin typeface="Cambria" panose="02040503050406030204" pitchFamily="18" charset="0"/>
              </a:rPr>
              <a:t>moves computation closer to where the data resides </a:t>
            </a:r>
          </a:p>
          <a:p>
            <a:endParaRPr lang="en-US" sz="100" dirty="0">
              <a:latin typeface="Cambria" panose="02040503050406030204" pitchFamily="18" charset="0"/>
            </a:endParaRPr>
          </a:p>
          <a:p>
            <a:pPr lvl="1"/>
            <a:r>
              <a:rPr lang="en-US" sz="26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Reduces/eliminates </a:t>
            </a:r>
            <a:r>
              <a:rPr lang="en-US" sz="2600" dirty="0">
                <a:latin typeface="Cambria" panose="02040503050406030204" pitchFamily="18" charset="0"/>
              </a:rPr>
              <a:t>the need to move data between processor and DRAM</a:t>
            </a:r>
          </a:p>
          <a:p>
            <a:pPr lvl="1"/>
            <a:endParaRPr lang="en-US" sz="2600" dirty="0">
              <a:latin typeface="Cambria" panose="02040503050406030204" pitchFamily="18" charset="0"/>
            </a:endParaRPr>
          </a:p>
          <a:p>
            <a:pPr lvl="1"/>
            <a:endParaRPr lang="en-US" sz="2600" dirty="0">
              <a:latin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2800" dirty="0">
              <a:latin typeface="Cambria" panose="02040503050406030204" pitchFamily="18" charset="0"/>
            </a:endParaRPr>
          </a:p>
        </p:txBody>
      </p:sp>
      <p:sp>
        <p:nvSpPr>
          <p:cNvPr id="22" name="Left-Right Arrow 21">
            <a:extLst>
              <a:ext uri="{FF2B5EF4-FFF2-40B4-BE49-F238E27FC236}">
                <a16:creationId xmlns:a16="http://schemas.microsoft.com/office/drawing/2014/main" id="{54B09300-41A6-C84F-807F-335657856BC9}"/>
              </a:ext>
            </a:extLst>
          </p:cNvPr>
          <p:cNvSpPr/>
          <p:nvPr/>
        </p:nvSpPr>
        <p:spPr>
          <a:xfrm>
            <a:off x="3618525" y="4029559"/>
            <a:ext cx="2455449" cy="1046254"/>
          </a:xfrm>
          <a:prstGeom prst="leftRightArrow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Memory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channel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8E927626-EAFF-1F48-B74D-78AB500BF566}"/>
              </a:ext>
            </a:extLst>
          </p:cNvPr>
          <p:cNvSpPr/>
          <p:nvPr/>
        </p:nvSpPr>
        <p:spPr>
          <a:xfrm>
            <a:off x="6222337" y="3479158"/>
            <a:ext cx="1531089" cy="224701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mbria" panose="02040503050406030204" pitchFamily="18" charset="0"/>
              </a:rPr>
              <a:t>DRAM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C8D04145-F1A0-DF4C-9927-CA4BB1002FE9}"/>
              </a:ext>
            </a:extLst>
          </p:cNvPr>
          <p:cNvSpPr/>
          <p:nvPr/>
        </p:nvSpPr>
        <p:spPr>
          <a:xfrm>
            <a:off x="1390574" y="3479158"/>
            <a:ext cx="2069808" cy="22470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mbria" panose="02040503050406030204" pitchFamily="18" charset="0"/>
              </a:rPr>
              <a:t>Computing Unit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ambria" panose="02040503050406030204" pitchFamily="18" charset="0"/>
              </a:rPr>
              <a:t>(CPU, GPU, FPGA, Accelerators)</a:t>
            </a:r>
          </a:p>
        </p:txBody>
      </p:sp>
      <p:sp>
        <p:nvSpPr>
          <p:cNvPr id="41" name="Slide Number Placeholder 2">
            <a:extLst>
              <a:ext uri="{FF2B5EF4-FFF2-40B4-BE49-F238E27FC236}">
                <a16:creationId xmlns:a16="http://schemas.microsoft.com/office/drawing/2014/main" id="{889A9F23-D068-4D43-8D6B-1A422CCF71BC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6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720C2B42-C2B7-A34B-84AE-87E906A708F3}"/>
              </a:ext>
            </a:extLst>
          </p:cNvPr>
          <p:cNvSpPr/>
          <p:nvPr/>
        </p:nvSpPr>
        <p:spPr>
          <a:xfrm>
            <a:off x="6399479" y="4674404"/>
            <a:ext cx="252983" cy="26227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810493BD-B636-3D48-B2BD-6ABA5698AEF4}"/>
              </a:ext>
            </a:extLst>
          </p:cNvPr>
          <p:cNvSpPr/>
          <p:nvPr/>
        </p:nvSpPr>
        <p:spPr>
          <a:xfrm>
            <a:off x="6724445" y="4674404"/>
            <a:ext cx="252983" cy="26227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1ECA4381-BF60-2342-AB5C-A61D31E1AEC0}"/>
              </a:ext>
            </a:extLst>
          </p:cNvPr>
          <p:cNvSpPr/>
          <p:nvPr/>
        </p:nvSpPr>
        <p:spPr>
          <a:xfrm>
            <a:off x="7049411" y="4674404"/>
            <a:ext cx="252983" cy="26227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1FE41DE7-EEB2-9D40-BA2B-8B52C7432F5B}"/>
              </a:ext>
            </a:extLst>
          </p:cNvPr>
          <p:cNvSpPr/>
          <p:nvPr/>
        </p:nvSpPr>
        <p:spPr>
          <a:xfrm>
            <a:off x="7371080" y="4674404"/>
            <a:ext cx="252983" cy="26227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pic>
        <p:nvPicPr>
          <p:cNvPr id="45" name="Graphic 44" descr="Single gear">
            <a:extLst>
              <a:ext uri="{FF2B5EF4-FFF2-40B4-BE49-F238E27FC236}">
                <a16:creationId xmlns:a16="http://schemas.microsoft.com/office/drawing/2014/main" id="{4567AC5F-830C-9441-A345-B2AA3A6E85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2443" y="4309521"/>
            <a:ext cx="914400" cy="914400"/>
          </a:xfrm>
          <a:prstGeom prst="rect">
            <a:avLst/>
          </a:prstGeom>
        </p:spPr>
      </p:pic>
      <p:pic>
        <p:nvPicPr>
          <p:cNvPr id="47" name="Graphic 46" descr="Single gear">
            <a:extLst>
              <a:ext uri="{FF2B5EF4-FFF2-40B4-BE49-F238E27FC236}">
                <a16:creationId xmlns:a16="http://schemas.microsoft.com/office/drawing/2014/main" id="{461EF97D-B2D6-8341-BCBE-44F6C6DADD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49958" y="4940379"/>
            <a:ext cx="400862" cy="400862"/>
          </a:xfrm>
          <a:prstGeom prst="rect">
            <a:avLst/>
          </a:prstGeom>
        </p:spPr>
      </p:pic>
      <p:pic>
        <p:nvPicPr>
          <p:cNvPr id="50" name="Graphic 49" descr="Single gear">
            <a:extLst>
              <a:ext uri="{FF2B5EF4-FFF2-40B4-BE49-F238E27FC236}">
                <a16:creationId xmlns:a16="http://schemas.microsoft.com/office/drawing/2014/main" id="{6D15DD2B-FFB6-C14D-8357-224F4ED01A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76507" y="4932414"/>
            <a:ext cx="400862" cy="400862"/>
          </a:xfrm>
          <a:prstGeom prst="rect">
            <a:avLst/>
          </a:prstGeom>
        </p:spPr>
      </p:pic>
      <p:pic>
        <p:nvPicPr>
          <p:cNvPr id="51" name="Graphic 50" descr="Single gear">
            <a:extLst>
              <a:ext uri="{FF2B5EF4-FFF2-40B4-BE49-F238E27FC236}">
                <a16:creationId xmlns:a16="http://schemas.microsoft.com/office/drawing/2014/main" id="{34818CAA-0E3B-A94F-97BE-2349E7BE9A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11558" y="4925424"/>
            <a:ext cx="400862" cy="400862"/>
          </a:xfrm>
          <a:prstGeom prst="rect">
            <a:avLst/>
          </a:prstGeom>
        </p:spPr>
      </p:pic>
      <p:pic>
        <p:nvPicPr>
          <p:cNvPr id="52" name="Graphic 51" descr="Single gear">
            <a:extLst>
              <a:ext uri="{FF2B5EF4-FFF2-40B4-BE49-F238E27FC236}">
                <a16:creationId xmlns:a16="http://schemas.microsoft.com/office/drawing/2014/main" id="{1F2A44A4-AD76-0A42-A593-5BBC9D1F0D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322636" y="4932414"/>
            <a:ext cx="400862" cy="40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38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27B85-BFEF-3745-AFB1-8D35B415B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Throughput Analysis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0B01CB5-3095-5141-808B-7F84EF53D9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4606066"/>
              </p:ext>
            </p:extLst>
          </p:nvPr>
        </p:nvGraphicFramePr>
        <p:xfrm>
          <a:off x="75991" y="1313652"/>
          <a:ext cx="8911632" cy="4230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6ED6C538-3B5D-0D46-9A82-376ACFF89F60}"/>
              </a:ext>
            </a:extLst>
          </p:cNvPr>
          <p:cNvSpPr/>
          <p:nvPr/>
        </p:nvSpPr>
        <p:spPr>
          <a:xfrm>
            <a:off x="75991" y="5531277"/>
            <a:ext cx="891163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400" b="1" dirty="0">
                <a:latin typeface="Cambria" panose="02040503050406030204" pitchFamily="18" charset="0"/>
              </a:rPr>
              <a:t>SIMDRAM </a:t>
            </a:r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significantly outperforms </a:t>
            </a:r>
          </a:p>
          <a:p>
            <a:pPr lvl="0" algn="ctr" defTabSz="914400">
              <a:defRPr/>
            </a:pPr>
            <a:r>
              <a:rPr lang="en-US" sz="2400" b="1" dirty="0">
                <a:latin typeface="Cambria" panose="02040503050406030204" pitchFamily="18" charset="0"/>
              </a:rPr>
              <a:t>all state-of-the-art baselines for a wide range of operations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2080E8FC-5421-EF46-88DE-09527A766CF0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58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83F3A8F-120F-4240-A128-724890787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91" y="682423"/>
            <a:ext cx="8987622" cy="531875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</a:rPr>
              <a:t>Average normalized </a:t>
            </a:r>
            <a:r>
              <a:rPr lang="en-US" dirty="0"/>
              <a:t>throughput </a:t>
            </a:r>
            <a:r>
              <a:rPr lang="en-US" dirty="0">
                <a:latin typeface="Cambria" panose="02040503050406030204" pitchFamily="18" charset="0"/>
              </a:rPr>
              <a:t>across all 16 SIMDRAM operations</a:t>
            </a: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58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El"/>
        </p:bldSub>
      </p:bldGraphic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50A0-9775-E441-B350-0DAC9FCA3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Energy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F0532-C2F9-764D-B08B-FA32C3CDA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91" y="682423"/>
            <a:ext cx="8987622" cy="531875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</a:rPr>
              <a:t>Average normalized energy efficiency across all 16 SIMDRAM operations</a:t>
            </a:r>
          </a:p>
          <a:p>
            <a:endParaRPr lang="en-US" dirty="0">
              <a:latin typeface="Cambria" panose="02040503050406030204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E88332F-AF1E-CA40-876D-C692B725F8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2689350"/>
              </p:ext>
            </p:extLst>
          </p:nvPr>
        </p:nvGraphicFramePr>
        <p:xfrm>
          <a:off x="75990" y="1547564"/>
          <a:ext cx="8987623" cy="3911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5B71BB1-D44B-8746-8D67-D211AF732DB8}"/>
              </a:ext>
            </a:extLst>
          </p:cNvPr>
          <p:cNvSpPr/>
          <p:nvPr/>
        </p:nvSpPr>
        <p:spPr>
          <a:xfrm>
            <a:off x="75991" y="5535304"/>
            <a:ext cx="898762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400" b="1" dirty="0">
                <a:latin typeface="Cambria" panose="02040503050406030204" pitchFamily="18" charset="0"/>
              </a:rPr>
              <a:t>SIMDRAM is </a:t>
            </a:r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more energy-efficient</a:t>
            </a:r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latin typeface="Cambria" panose="02040503050406030204" pitchFamily="18" charset="0"/>
              </a:rPr>
              <a:t>than </a:t>
            </a:r>
          </a:p>
          <a:p>
            <a:pPr lvl="0" algn="ctr" defTabSz="914400">
              <a:defRPr/>
            </a:pPr>
            <a:r>
              <a:rPr lang="en-US" sz="2400" b="1" dirty="0">
                <a:latin typeface="Cambria" panose="02040503050406030204" pitchFamily="18" charset="0"/>
              </a:rPr>
              <a:t>all state-of-the-art baselines for a wide range of operations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88158566-8030-F846-8228-E4447019BE36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59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74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  <p:bldP spid="5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F17AB-B934-1043-A405-54E5AF7F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Real-World Applications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68F0148-A9B2-7546-923C-5647AD0915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034939"/>
              </p:ext>
            </p:extLst>
          </p:nvPr>
        </p:nvGraphicFramePr>
        <p:xfrm>
          <a:off x="75991" y="1274191"/>
          <a:ext cx="8987622" cy="4672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3017CF6C-2133-7045-9444-154C1FDBC163}"/>
              </a:ext>
            </a:extLst>
          </p:cNvPr>
          <p:cNvSpPr/>
          <p:nvPr/>
        </p:nvSpPr>
        <p:spPr>
          <a:xfrm>
            <a:off x="75990" y="5531277"/>
            <a:ext cx="8987623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US" sz="2400" b="1" dirty="0">
                <a:latin typeface="Cambria" panose="02040503050406030204" pitchFamily="18" charset="0"/>
              </a:rPr>
              <a:t>SIMDRAM </a:t>
            </a:r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effectively and efficiently </a:t>
            </a:r>
            <a:r>
              <a:rPr lang="en-US" sz="2400" b="1" dirty="0">
                <a:latin typeface="Cambria" panose="02040503050406030204" pitchFamily="18" charset="0"/>
              </a:rPr>
              <a:t>accelerates </a:t>
            </a:r>
          </a:p>
          <a:p>
            <a:pPr lvl="0" algn="ctr" defTabSz="914400">
              <a:defRPr/>
            </a:pPr>
            <a:r>
              <a:rPr lang="en-US" sz="2400" b="1" dirty="0">
                <a:latin typeface="Cambria" panose="02040503050406030204" pitchFamily="18" charset="0"/>
              </a:rPr>
              <a:t>many commonly-used real-world applications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FEDF51B3-5A11-144C-B58C-42E4AB037121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60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2F0CA35-E40F-6144-91C7-598F0A126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91" y="682423"/>
            <a:ext cx="8987622" cy="531875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</a:rPr>
              <a:t>Average speedup across 7 real-world applications</a:t>
            </a: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46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El"/>
        </p:bldSub>
      </p:bldGraphic>
      <p:bldP spid="6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20B5B-CD1E-8944-89B2-3D4342D6F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More in the Paper</a:t>
            </a:r>
            <a:endParaRPr lang="en-US" sz="40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800CF-00E2-BE45-9BE8-9C6B087AD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200" b="1" dirty="0">
                <a:latin typeface="Cambria" panose="02040503050406030204" pitchFamily="18" charset="0"/>
              </a:rPr>
              <a:t>Evaluation:</a:t>
            </a:r>
          </a:p>
          <a:p>
            <a:pPr lvl="1">
              <a:lnSpc>
                <a:spcPct val="150000"/>
              </a:lnSpc>
            </a:pPr>
            <a:r>
              <a:rPr lang="en-US" sz="2800" dirty="0">
                <a:latin typeface="Cambria" panose="02040503050406030204" pitchFamily="18" charset="0"/>
              </a:rPr>
              <a:t>Reliability </a:t>
            </a:r>
          </a:p>
          <a:p>
            <a:pPr lvl="1">
              <a:lnSpc>
                <a:spcPct val="150000"/>
              </a:lnSpc>
            </a:pPr>
            <a:r>
              <a:rPr lang="en-US" sz="2800" dirty="0">
                <a:latin typeface="Cambria" panose="02040503050406030204" pitchFamily="18" charset="0"/>
              </a:rPr>
              <a:t>Data </a:t>
            </a:r>
            <a:r>
              <a:rPr lang="en-US" sz="2800" dirty="0"/>
              <a:t>transposition</a:t>
            </a:r>
            <a:r>
              <a:rPr lang="en-US" sz="2800" dirty="0">
                <a:latin typeface="Cambria" panose="02040503050406030204" pitchFamily="18" charset="0"/>
              </a:rPr>
              <a:t> </a:t>
            </a:r>
            <a:r>
              <a:rPr lang="en-US" sz="2800" dirty="0"/>
              <a:t>o</a:t>
            </a:r>
            <a:r>
              <a:rPr lang="en-US" sz="2800" dirty="0">
                <a:latin typeface="Cambria" panose="02040503050406030204" pitchFamily="18" charset="0"/>
              </a:rPr>
              <a:t>verhead</a:t>
            </a:r>
          </a:p>
          <a:p>
            <a:pPr lvl="1">
              <a:lnSpc>
                <a:spcPct val="150000"/>
              </a:lnSpc>
            </a:pPr>
            <a:r>
              <a:rPr lang="en-US" sz="2800" dirty="0">
                <a:latin typeface="Cambria" panose="02040503050406030204" pitchFamily="18" charset="0"/>
              </a:rPr>
              <a:t>Area overhead</a:t>
            </a:r>
          </a:p>
          <a:p>
            <a:pPr lvl="1">
              <a:lnSpc>
                <a:spcPct val="150000"/>
              </a:lnSpc>
            </a:pPr>
            <a:r>
              <a:rPr lang="en-US" sz="2800" dirty="0">
                <a:latin typeface="Cambria" panose="02040503050406030204" pitchFamily="18" charset="0"/>
              </a:rPr>
              <a:t>Comparison to in-cache computing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And more …</a:t>
            </a:r>
            <a:endParaRPr lang="en-US" sz="2800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110B289-E0D7-1A43-A840-371CCBD78D56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61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2763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5531ADD7-996F-E645-B29B-DDF0FCDCF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757"/>
            <a:ext cx="8987622" cy="740193"/>
          </a:xfrm>
        </p:spPr>
        <p:txBody>
          <a:bodyPr/>
          <a:lstStyle/>
          <a:p>
            <a:r>
              <a:rPr lang="en-US" sz="4800" dirty="0">
                <a:latin typeface="Cambria" panose="02040503050406030204" pitchFamily="18" charset="0"/>
              </a:rPr>
              <a:t>Outline 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33C9B38-6BF7-6343-86DC-F98DEB96D3A9}"/>
              </a:ext>
            </a:extLst>
          </p:cNvPr>
          <p:cNvGrpSpPr/>
          <p:nvPr/>
        </p:nvGrpSpPr>
        <p:grpSpPr>
          <a:xfrm>
            <a:off x="381000" y="679263"/>
            <a:ext cx="8382000" cy="5709254"/>
            <a:chOff x="381000" y="712268"/>
            <a:chExt cx="8382000" cy="5709254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9B95B24F-1AD9-5F40-BE9F-C94F0687F510}"/>
                </a:ext>
              </a:extLst>
            </p:cNvPr>
            <p:cNvGrpSpPr/>
            <p:nvPr/>
          </p:nvGrpSpPr>
          <p:grpSpPr>
            <a:xfrm>
              <a:off x="381000" y="712268"/>
              <a:ext cx="8382000" cy="4879721"/>
              <a:chOff x="381000" y="1090026"/>
              <a:chExt cx="8382000" cy="4879721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A7E2443C-037C-464E-B7D1-B4B5ECE6D230}"/>
                  </a:ext>
                </a:extLst>
              </p:cNvPr>
              <p:cNvSpPr/>
              <p:nvPr/>
            </p:nvSpPr>
            <p:spPr>
              <a:xfrm>
                <a:off x="381000" y="1090026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1. Processing-using-DRAM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E1776E68-336D-6447-A359-B87C7AE197C4}"/>
                  </a:ext>
                </a:extLst>
              </p:cNvPr>
              <p:cNvSpPr/>
              <p:nvPr/>
            </p:nvSpPr>
            <p:spPr>
              <a:xfrm>
                <a:off x="381000" y="1918072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2. Background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2E23CBEB-D0CE-F24B-B55C-3FA193257AFC}"/>
                  </a:ext>
                </a:extLst>
              </p:cNvPr>
              <p:cNvSpPr/>
              <p:nvPr/>
            </p:nvSpPr>
            <p:spPr>
              <a:xfrm>
                <a:off x="381000" y="4408694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4.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System Integration 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BAA3B85A-7229-E04E-B9AA-F68453522AD5}"/>
                  </a:ext>
                </a:extLst>
              </p:cNvPr>
              <p:cNvSpPr/>
              <p:nvPr/>
            </p:nvSpPr>
            <p:spPr>
              <a:xfrm>
                <a:off x="381000" y="2746118"/>
                <a:ext cx="8382000" cy="651936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3.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SIMDRAM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7F15FA3-7995-8B47-90E6-0D33E26070CE}"/>
                  </a:ext>
                </a:extLst>
              </p:cNvPr>
              <p:cNvSpPr/>
              <p:nvPr/>
            </p:nvSpPr>
            <p:spPr>
              <a:xfrm>
                <a:off x="381000" y="5238227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5.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Evaluation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FAA574A-4A36-CC44-A8E0-4F866807DF25}"/>
                </a:ext>
              </a:extLst>
            </p:cNvPr>
            <p:cNvSpPr/>
            <p:nvPr/>
          </p:nvSpPr>
          <p:spPr>
            <a:xfrm>
              <a:off x="381000" y="5690002"/>
              <a:ext cx="8382000" cy="73152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000" b="1" dirty="0">
                  <a:solidFill>
                    <a:prstClr val="white"/>
                  </a:solidFill>
                  <a:latin typeface="Cambria" panose="02040503050406030204" pitchFamily="18" charset="0"/>
                </a:rPr>
                <a:t>6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. 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rPr>
                <a:t>Conclusion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474AFB83-9FEE-F149-9ED2-ACA26F932A0B}"/>
              </a:ext>
            </a:extLst>
          </p:cNvPr>
          <p:cNvSpPr/>
          <p:nvPr/>
        </p:nvSpPr>
        <p:spPr>
          <a:xfrm>
            <a:off x="381000" y="3436049"/>
            <a:ext cx="8382000" cy="4638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SIMDRAM Framework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DF4389B-3359-3442-9A52-7F335087B0F4}"/>
              </a:ext>
            </a:extLst>
          </p:cNvPr>
          <p:cNvSpPr/>
          <p:nvPr/>
        </p:nvSpPr>
        <p:spPr>
          <a:xfrm>
            <a:off x="381000" y="2981610"/>
            <a:ext cx="8382000" cy="4638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Processing-using-DRAM Substrate </a:t>
            </a:r>
          </a:p>
        </p:txBody>
      </p:sp>
    </p:spTree>
    <p:extLst>
      <p:ext uri="{BB962C8B-B14F-4D97-AF65-F5344CB8AC3E}">
        <p14:creationId xmlns:p14="http://schemas.microsoft.com/office/powerpoint/2010/main" val="100373544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 descr=" 5"/>
          <p:cNvSpPr txBox="1">
            <a:spLocks/>
          </p:cNvSpPr>
          <p:nvPr/>
        </p:nvSpPr>
        <p:spPr>
          <a:xfrm>
            <a:off x="76200" y="704757"/>
            <a:ext cx="9067800" cy="59285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0" indent="-274320">
              <a:spcBef>
                <a:spcPts val="400"/>
              </a:spcBef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</a:rPr>
              <a:t>SIMDRAM</a:t>
            </a:r>
            <a:r>
              <a:rPr lang="en-US" sz="2400" dirty="0">
                <a:solidFill>
                  <a:srgbClr val="70AD47">
                    <a:lumMod val="75000"/>
                  </a:srgbClr>
                </a:solidFill>
                <a:latin typeface="Cambria" panose="02040503050406030204" pitchFamily="18" charset="0"/>
              </a:rPr>
              <a:t>: </a:t>
            </a:r>
            <a:r>
              <a:rPr lang="en-US" sz="2400" dirty="0">
                <a:latin typeface="Cambria" panose="02040503050406030204" pitchFamily="18" charset="0"/>
              </a:rPr>
              <a:t>An end-to-end processing-using-DRAM framework that provides the programming interface, the ISA, and the hardware support for:</a:t>
            </a:r>
            <a:endParaRPr kumimoji="0" lang="x-none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 panose="02040503050406030204" pitchFamily="18" charset="0"/>
            </a:endParaRPr>
          </a:p>
          <a:p>
            <a:pPr marL="914400" lvl="1" indent="-457200">
              <a:spcBef>
                <a:spcPts val="40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Efficiently</a:t>
            </a:r>
            <a:r>
              <a:rPr lang="en-US" sz="2000" dirty="0">
                <a:latin typeface="Cambria" panose="02040503050406030204" pitchFamily="18" charset="0"/>
              </a:rPr>
              <a:t> computing complex operations</a:t>
            </a:r>
          </a:p>
          <a:p>
            <a:pPr marL="914400" lvl="1" indent="-457200">
              <a:spcBef>
                <a:spcPts val="4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Cambria" panose="02040503050406030204" pitchFamily="18" charset="0"/>
              </a:rPr>
              <a:t>Providing the ability to implement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arbitrary</a:t>
            </a:r>
            <a:r>
              <a:rPr lang="en-US" sz="2000" dirty="0">
                <a:latin typeface="Cambria" panose="02040503050406030204" pitchFamily="18" charset="0"/>
              </a:rPr>
              <a:t> operations as required</a:t>
            </a:r>
          </a:p>
          <a:p>
            <a:pPr marL="914400" lvl="1" indent="-457200">
              <a:spcBef>
                <a:spcPts val="4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Cambria" panose="02040503050406030204" pitchFamily="18" charset="0"/>
              </a:rPr>
              <a:t>Using a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massively-parallel</a:t>
            </a:r>
            <a:r>
              <a:rPr lang="en-US" sz="2000" dirty="0">
                <a:latin typeface="Cambria" panose="02040503050406030204" pitchFamily="18" charset="0"/>
              </a:rPr>
              <a:t> in-DRAM SIMD substrate</a:t>
            </a:r>
          </a:p>
          <a:p>
            <a:pPr marL="914400" lvl="1" indent="-457200">
              <a:spcBef>
                <a:spcPts val="400"/>
              </a:spcBef>
              <a:buFont typeface="+mj-lt"/>
              <a:buAutoNum type="arabicPeriod"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 panose="02040503050406030204" pitchFamily="18" charset="0"/>
            </a:endParaRPr>
          </a:p>
          <a:p>
            <a:pPr marL="274320" indent="-274320">
              <a:spcBef>
                <a:spcPts val="400"/>
              </a:spcBef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</a:rPr>
              <a:t>Key Results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</a:rPr>
              <a:t>: </a:t>
            </a:r>
            <a:r>
              <a:rPr lang="en-US" sz="2400" dirty="0">
                <a:latin typeface="Cambria" panose="02040503050406030204" pitchFamily="18" charset="0"/>
              </a:rPr>
              <a:t>SIMDRAM provides: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 panose="02040503050406030204" pitchFamily="18" charset="0"/>
            </a:endParaRPr>
          </a:p>
          <a:p>
            <a:pPr marL="674370" lvl="1" indent="-274320">
              <a:spcBef>
                <a:spcPts val="400"/>
              </a:spcBef>
              <a:defRPr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88x</a:t>
            </a:r>
            <a:r>
              <a:rPr lang="en-US" sz="2000" dirty="0">
                <a:latin typeface="Cambria" panose="02040503050406030204" pitchFamily="18" charset="0"/>
              </a:rPr>
              <a:t> and  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5.8x</a:t>
            </a:r>
            <a:r>
              <a:rPr lang="en-US" sz="2000" dirty="0">
                <a:latin typeface="Cambria" panose="02040503050406030204" pitchFamily="18" charset="0"/>
              </a:rPr>
              <a:t> the </a:t>
            </a: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</a:rPr>
              <a:t>throughput</a:t>
            </a:r>
            <a:r>
              <a:rPr lang="en-US" sz="2000" dirty="0">
                <a:latin typeface="Cambria" panose="02040503050406030204" pitchFamily="18" charset="0"/>
              </a:rPr>
              <a:t> and 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257x</a:t>
            </a:r>
            <a:r>
              <a:rPr lang="en-US" sz="2000" dirty="0">
                <a:latin typeface="Cambria" panose="02040503050406030204" pitchFamily="18" charset="0"/>
              </a:rPr>
              <a:t> and 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31x</a:t>
            </a:r>
            <a:r>
              <a:rPr lang="en-US" sz="2000" dirty="0">
                <a:latin typeface="Cambria" panose="02040503050406030204" pitchFamily="18" charset="0"/>
              </a:rPr>
              <a:t> the </a:t>
            </a: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</a:rPr>
              <a:t>energy efficiency</a:t>
            </a:r>
            <a:r>
              <a:rPr lang="en-US" sz="2000" dirty="0">
                <a:latin typeface="Cambria" panose="02040503050406030204" pitchFamily="18" charset="0"/>
              </a:rPr>
              <a:t> of a baseline CPU and a high-end GPU, respectively, for 16 in-DRAM operations</a:t>
            </a:r>
          </a:p>
          <a:p>
            <a:pPr marL="674370" lvl="1" indent="-274320">
              <a:spcBef>
                <a:spcPts val="400"/>
              </a:spcBef>
              <a:defRPr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21x</a:t>
            </a:r>
            <a:r>
              <a:rPr lang="en-US" sz="2000" dirty="0">
                <a:latin typeface="Cambria" panose="02040503050406030204" pitchFamily="18" charset="0"/>
              </a:rPr>
              <a:t> and 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2.1x</a:t>
            </a:r>
            <a:r>
              <a:rPr lang="en-US" sz="2000" dirty="0">
                <a:latin typeface="Cambria" panose="02040503050406030204" pitchFamily="18" charset="0"/>
              </a:rPr>
              <a:t> the </a:t>
            </a: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</a:rPr>
              <a:t>performance</a:t>
            </a:r>
            <a:r>
              <a:rPr lang="en-US" sz="2000" dirty="0">
                <a:latin typeface="Cambria" panose="02040503050406030204" pitchFamily="18" charset="0"/>
              </a:rPr>
              <a:t> of the CPU and GPU for seven real-world applications</a:t>
            </a:r>
          </a:p>
          <a:p>
            <a:pPr marL="674370" lvl="1" indent="-274320">
              <a:spcBef>
                <a:spcPts val="400"/>
              </a:spcBef>
              <a:defRPr/>
            </a:pPr>
            <a:endParaRPr lang="en-US" sz="800" dirty="0">
              <a:latin typeface="Cambria" panose="02040503050406030204" pitchFamily="18" charset="0"/>
            </a:endParaRPr>
          </a:p>
          <a:p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</a:rPr>
              <a:t>Conclusion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</a:rPr>
              <a:t>: </a:t>
            </a:r>
            <a:r>
              <a:rPr lang="en-US" sz="2400" dirty="0">
                <a:latin typeface="Cambria" panose="02040503050406030204" pitchFamily="18" charset="0"/>
                <a:ea typeface="Cambria" charset="0"/>
                <a:cs typeface="Cambria" charset="0"/>
              </a:rPr>
              <a:t>SIMDRAM</a:t>
            </a:r>
            <a:r>
              <a:rPr lang="en-US" sz="2400" b="1" dirty="0">
                <a:latin typeface="Cambria" panose="02040503050406030204" pitchFamily="18" charset="0"/>
                <a:ea typeface="Cambria" charset="0"/>
                <a:cs typeface="Cambria" charset="0"/>
              </a:rPr>
              <a:t> </a:t>
            </a:r>
            <a:r>
              <a:rPr lang="en-US" sz="2400" dirty="0">
                <a:latin typeface="Cambria" panose="02040503050406030204" pitchFamily="18" charset="0"/>
                <a:ea typeface="Cambria" charset="0"/>
                <a:cs typeface="Cambria" charset="0"/>
              </a:rPr>
              <a:t>is a promising PuM framework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ambria" panose="02040503050406030204" pitchFamily="18" charset="0"/>
                <a:ea typeface="Cambria" charset="0"/>
                <a:cs typeface="Cambria" charset="0"/>
              </a:rPr>
              <a:t>Can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charset="0"/>
                <a:cs typeface="Cambria" charset="0"/>
              </a:rPr>
              <a:t>ease the adoption </a:t>
            </a:r>
            <a:r>
              <a:rPr lang="en-US" sz="2000" dirty="0">
                <a:latin typeface="Cambria" panose="02040503050406030204" pitchFamily="18" charset="0"/>
                <a:ea typeface="Cambria" charset="0"/>
                <a:cs typeface="Cambria" charset="0"/>
              </a:rPr>
              <a:t>of processing-using-DRAM architectures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Cambria" panose="02040503050406030204" pitchFamily="18" charset="0"/>
                <a:ea typeface="Cambria" charset="0"/>
                <a:cs typeface="Cambria" charset="0"/>
              </a:rPr>
              <a:t>Improve the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charset="0"/>
                <a:cs typeface="Cambria" charset="0"/>
              </a:rPr>
              <a:t>performance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charset="0"/>
                <a:cs typeface="Cambria" charset="0"/>
              </a:rPr>
              <a:t> </a:t>
            </a:r>
            <a:r>
              <a:rPr lang="en-US" sz="2000" dirty="0">
                <a:latin typeface="Cambria" panose="02040503050406030204" pitchFamily="18" charset="0"/>
                <a:ea typeface="Cambria" charset="0"/>
                <a:cs typeface="Cambria" charset="0"/>
              </a:rPr>
              <a:t>and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charset="0"/>
                <a:cs typeface="Cambria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  <a:ea typeface="Cambria" charset="0"/>
                <a:cs typeface="Cambria" charset="0"/>
              </a:rPr>
              <a:t>efficiency</a:t>
            </a:r>
            <a:r>
              <a:rPr lang="en-US" sz="2000" dirty="0">
                <a:latin typeface="Cambria" panose="02040503050406030204" pitchFamily="18" charset="0"/>
                <a:ea typeface="Cambria" charset="0"/>
                <a:cs typeface="Cambria" charset="0"/>
              </a:rPr>
              <a:t> of processing-using-DRAM architectures</a:t>
            </a:r>
          </a:p>
          <a:p>
            <a:pPr marL="274320" indent="-274320">
              <a:spcBef>
                <a:spcPts val="400"/>
              </a:spcBef>
              <a:defRPr/>
            </a:pPr>
            <a:endParaRPr lang="en-US" sz="2400" dirty="0">
              <a:solidFill>
                <a:schemeClr val="accent2"/>
              </a:solidFill>
              <a:latin typeface="Cambria" panose="02040503050406030204" pitchFamily="18" charset="0"/>
            </a:endParaRPr>
          </a:p>
          <a:p>
            <a:pPr marL="674370" lvl="1" indent="-274320">
              <a:spcBef>
                <a:spcPts val="400"/>
              </a:spcBef>
              <a:defRPr/>
            </a:pPr>
            <a:endParaRPr lang="en-US" sz="2000" dirty="0">
              <a:solidFill>
                <a:schemeClr val="accent2"/>
              </a:solidFill>
              <a:latin typeface="Cambria" panose="02040503050406030204" pitchFamily="18" charset="0"/>
            </a:endParaRPr>
          </a:p>
          <a:p>
            <a:pPr marL="0" lvl="0" indent="0">
              <a:spcBef>
                <a:spcPts val="400"/>
              </a:spcBef>
              <a:buNone/>
              <a:defRPr/>
            </a:pPr>
            <a:endParaRPr lang="en-US" sz="2000" dirty="0">
              <a:solidFill>
                <a:srgbClr val="C06900"/>
              </a:solidFill>
              <a:latin typeface="Cambria" panose="02040503050406030204" pitchFamily="18" charset="0"/>
            </a:endParaRPr>
          </a:p>
          <a:p>
            <a:pPr marL="274320" lvl="0" indent="-274320">
              <a:spcBef>
                <a:spcPts val="400"/>
              </a:spcBef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6" name="Title 1" descr=" 6"/>
          <p:cNvSpPr txBox="1">
            <a:spLocks/>
          </p:cNvSpPr>
          <p:nvPr/>
        </p:nvSpPr>
        <p:spPr>
          <a:xfrm>
            <a:off x="0" y="3035"/>
            <a:ext cx="8229600" cy="889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Conclusion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170F0012-74FB-7240-8A1E-E7617E77FABC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386349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3F9358D-7A3F-0145-9E14-1952B598FB88}"/>
              </a:ext>
            </a:extLst>
          </p:cNvPr>
          <p:cNvSpPr txBox="1">
            <a:spLocks/>
          </p:cNvSpPr>
          <p:nvPr/>
        </p:nvSpPr>
        <p:spPr>
          <a:xfrm>
            <a:off x="0" y="3717"/>
            <a:ext cx="9144000" cy="296250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 dirty="0">
              <a:solidFill>
                <a:srgbClr val="70AD47"/>
              </a:solidFill>
            </a:endParaRPr>
          </a:p>
        </p:txBody>
      </p:sp>
      <p:sp>
        <p:nvSpPr>
          <p:cNvPr id="102" name="Title 1"/>
          <p:cNvSpPr>
            <a:spLocks noGrp="1"/>
          </p:cNvSpPr>
          <p:nvPr>
            <p:ph type="ctrTitle" idx="4294967295"/>
          </p:nvPr>
        </p:nvSpPr>
        <p:spPr>
          <a:xfrm>
            <a:off x="0" y="415925"/>
            <a:ext cx="9144000" cy="205105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600" b="1" i="1" dirty="0">
                <a:solidFill>
                  <a:schemeClr val="bg1"/>
                </a:solidFill>
                <a:latin typeface="Cambria" panose="02040503050406030204" pitchFamily="18" charset="0"/>
              </a:rPr>
              <a:t>SIMDRAM: A Framework for</a:t>
            </a:r>
            <a:br>
              <a:rPr lang="en-US" sz="3600" b="1" i="1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en-US" sz="3600" b="1" i="1" dirty="0">
                <a:solidFill>
                  <a:schemeClr val="bg1"/>
                </a:solidFill>
                <a:latin typeface="Cambria" panose="02040503050406030204" pitchFamily="18" charset="0"/>
              </a:rPr>
              <a:t>Bit-Serial SIMD Processing using DRAM</a:t>
            </a:r>
            <a:endParaRPr lang="en-US" sz="1800" b="1" i="1" dirty="0">
              <a:solidFill>
                <a:schemeClr val="bg1"/>
              </a:solidFill>
              <a:latin typeface="Cambria" panose="02040503050406030204" pitchFamily="18" charset="0"/>
              <a:cs typeface="Cambria"/>
            </a:endParaRPr>
          </a:p>
        </p:txBody>
      </p:sp>
      <p:sp>
        <p:nvSpPr>
          <p:cNvPr id="103" name="Subtitle 2"/>
          <p:cNvSpPr>
            <a:spLocks noGrp="1"/>
          </p:cNvSpPr>
          <p:nvPr>
            <p:ph type="subTitle" idx="4294967295"/>
          </p:nvPr>
        </p:nvSpPr>
        <p:spPr>
          <a:xfrm>
            <a:off x="0" y="3079750"/>
            <a:ext cx="9144000" cy="18669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400" b="1" dirty="0" err="1">
                <a:latin typeface="Cambria" panose="02040503050406030204" pitchFamily="18" charset="0"/>
              </a:rPr>
              <a:t>Nastaran</a:t>
            </a: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</a:rPr>
              <a:t>Hajinazar</a:t>
            </a:r>
            <a:r>
              <a:rPr lang="en-US" sz="2400" b="1" dirty="0">
                <a:latin typeface="Cambria" panose="02040503050406030204" pitchFamily="18" charset="0"/>
              </a:rPr>
              <a:t>* 	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Geraldo F. Oliveira*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Sven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Gregorio	          Joao Ferreira           Nika Mansouri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Ghiasi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Minesh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 Patel	        Mohammed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Alser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          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Saugata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 Ghose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Juan Gómez–Luna           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Onur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Mutlu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  <a:cs typeface="Cambria"/>
            </a:endParaRPr>
          </a:p>
        </p:txBody>
      </p:sp>
      <p:pic>
        <p:nvPicPr>
          <p:cNvPr id="1026" name="Picture 2" descr="http://www.euroc-project.eu/fileadmin/imgEuroc/eurocConsortiumLogos/eth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002" y="5415968"/>
            <a:ext cx="2021074" cy="41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2FC259B8-6802-7E45-8292-7403968B64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604" y="6102515"/>
            <a:ext cx="2397512" cy="566468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9ED11F2-6C18-F641-BBC8-6663D0D8CF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5885" y="6061899"/>
            <a:ext cx="2463800" cy="6477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D6A06925-44AC-ED4F-BC58-620055D243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5411" y="5415968"/>
            <a:ext cx="2397512" cy="46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094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F4235-3709-BC48-83AA-FA18D1B19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9" y="1150848"/>
            <a:ext cx="8987622" cy="5377542"/>
          </a:xfrm>
        </p:spPr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  <a:latin typeface="Cambria" panose="02040503050406030204" pitchFamily="18" charset="0"/>
                <a:sym typeface="Wingdings" pitchFamily="2" charset="2"/>
              </a:rPr>
              <a:t>PuM: </a:t>
            </a:r>
            <a:r>
              <a:rPr lang="en-US" sz="2800" dirty="0">
                <a:latin typeface="Cambria" panose="02040503050406030204" pitchFamily="18" charset="0"/>
              </a:rPr>
              <a:t>Exploits analog operation principles of the memory circuitry to perform computation</a:t>
            </a:r>
          </a:p>
          <a:p>
            <a:endParaRPr lang="en-US" sz="1400" dirty="0">
              <a:latin typeface="Cambria" panose="02040503050406030204" pitchFamily="18" charset="0"/>
              <a:sym typeface="Wingdings" pitchFamily="2" charset="2"/>
            </a:endParaRP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Cambria" panose="02040503050406030204" pitchFamily="18" charset="0"/>
                <a:sym typeface="Wingdings" pitchFamily="2" charset="2"/>
              </a:rPr>
              <a:t>Leverages the </a:t>
            </a:r>
            <a:r>
              <a:rPr lang="en-US" sz="2600" dirty="0">
                <a:solidFill>
                  <a:srgbClr val="C00000"/>
                </a:solidFill>
                <a:latin typeface="Cambria" panose="02040503050406030204" pitchFamily="18" charset="0"/>
                <a:sym typeface="Wingdings" pitchFamily="2" charset="2"/>
              </a:rPr>
              <a:t>large internal bandwidth </a:t>
            </a:r>
            <a:r>
              <a:rPr lang="en-US" sz="2600" dirty="0">
                <a:latin typeface="Cambria" panose="02040503050406030204" pitchFamily="18" charset="0"/>
                <a:sym typeface="Wingdings" pitchFamily="2" charset="2"/>
              </a:rPr>
              <a:t>and </a:t>
            </a:r>
            <a:r>
              <a:rPr lang="en-US" sz="2600" dirty="0">
                <a:solidFill>
                  <a:srgbClr val="C00000"/>
                </a:solidFill>
                <a:latin typeface="Cambria" panose="02040503050406030204" pitchFamily="18" charset="0"/>
                <a:sym typeface="Wingdings" pitchFamily="2" charset="2"/>
              </a:rPr>
              <a:t>parallelism</a:t>
            </a:r>
            <a:r>
              <a:rPr lang="en-US" sz="2600" dirty="0">
                <a:latin typeface="Cambria" panose="02040503050406030204" pitchFamily="18" charset="0"/>
                <a:sym typeface="Wingdings" pitchFamily="2" charset="2"/>
              </a:rPr>
              <a:t> available inside the memory arrays</a:t>
            </a:r>
          </a:p>
          <a:p>
            <a:pPr marL="457200" lvl="1" indent="0">
              <a:buNone/>
            </a:pPr>
            <a:endParaRPr lang="en-US" dirty="0">
              <a:latin typeface="Cambria" panose="02040503050406030204" pitchFamily="18" charset="0"/>
              <a:sym typeface="Wingdings" pitchFamily="2" charset="2"/>
            </a:endParaRPr>
          </a:p>
          <a:p>
            <a:r>
              <a:rPr lang="en-US" sz="2800" dirty="0">
                <a:latin typeface="Cambria" panose="02040503050406030204" pitchFamily="18" charset="0"/>
                <a:sym typeface="Wingdings" pitchFamily="2" charset="2"/>
              </a:rPr>
              <a:t>A common approach for </a:t>
            </a:r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  <a:sym typeface="Wingdings" pitchFamily="2" charset="2"/>
              </a:rPr>
              <a:t>PuM</a:t>
            </a:r>
            <a:r>
              <a:rPr lang="en-US" sz="2800" dirty="0">
                <a:latin typeface="Cambria" panose="02040503050406030204" pitchFamily="18" charset="0"/>
                <a:sym typeface="Wingdings" pitchFamily="2" charset="2"/>
              </a:rPr>
              <a:t> architectures is to perform </a:t>
            </a:r>
            <a:r>
              <a:rPr lang="en-US" sz="2800" dirty="0">
                <a:solidFill>
                  <a:schemeClr val="accent5"/>
                </a:solidFill>
                <a:latin typeface="Cambria" panose="02040503050406030204" pitchFamily="18" charset="0"/>
                <a:sym typeface="Wingdings" pitchFamily="2" charset="2"/>
              </a:rPr>
              <a:t>bulk bitwise operations</a:t>
            </a:r>
          </a:p>
          <a:p>
            <a:endParaRPr lang="en-US" sz="800" dirty="0">
              <a:solidFill>
                <a:schemeClr val="accent5"/>
              </a:solidFill>
              <a:latin typeface="Cambria" panose="02040503050406030204" pitchFamily="18" charset="0"/>
              <a:sym typeface="Wingdings" pitchFamily="2" charset="2"/>
            </a:endParaRPr>
          </a:p>
          <a:p>
            <a:pPr lvl="1"/>
            <a:r>
              <a:rPr lang="en-US" sz="2600" dirty="0">
                <a:latin typeface="Cambria" panose="02040503050406030204" pitchFamily="18" charset="0"/>
                <a:sym typeface="Wingdings" pitchFamily="2" charset="2"/>
              </a:rPr>
              <a:t>Simple logical operations (e.g., AND, OR, XOR)</a:t>
            </a:r>
          </a:p>
          <a:p>
            <a:pPr lvl="1"/>
            <a:endParaRPr lang="en-US" sz="1000" dirty="0">
              <a:latin typeface="Cambria" panose="02040503050406030204" pitchFamily="18" charset="0"/>
              <a:sym typeface="Wingdings" pitchFamily="2" charset="2"/>
            </a:endParaRPr>
          </a:p>
          <a:p>
            <a:pPr lvl="1"/>
            <a:r>
              <a:rPr lang="en-US" sz="2600" dirty="0">
                <a:latin typeface="Cambria" panose="02040503050406030204" pitchFamily="18" charset="0"/>
                <a:sym typeface="Wingdings" pitchFamily="2" charset="2"/>
              </a:rPr>
              <a:t>More complex operations (e.g., addition, multiplication) </a:t>
            </a:r>
          </a:p>
          <a:p>
            <a:pPr marL="457200" lvl="1" indent="0">
              <a:buNone/>
            </a:pPr>
            <a:endParaRPr lang="en-US" sz="2600" dirty="0">
              <a:latin typeface="Cambria" panose="02040503050406030204" pitchFamily="18" charset="0"/>
              <a:sym typeface="Wingdings" pitchFamily="2" charset="2"/>
            </a:endParaRPr>
          </a:p>
          <a:p>
            <a:pPr lvl="1"/>
            <a:endParaRPr lang="en-US" sz="2600" dirty="0">
              <a:solidFill>
                <a:schemeClr val="accent5"/>
              </a:solidFill>
              <a:latin typeface="Cambria" panose="02040503050406030204" pitchFamily="18" charset="0"/>
              <a:sym typeface="Wingdings" pitchFamily="2" charset="2"/>
            </a:endParaRPr>
          </a:p>
          <a:p>
            <a:pPr lvl="1"/>
            <a:endParaRPr lang="en-US" sz="800" dirty="0">
              <a:solidFill>
                <a:schemeClr val="accent5"/>
              </a:solidFill>
              <a:latin typeface="Cambria" panose="02040503050406030204" pitchFamily="18" charset="0"/>
              <a:sym typeface="Wingdings" pitchFamily="2" charset="2"/>
            </a:endParaRPr>
          </a:p>
          <a:p>
            <a:pPr lvl="2"/>
            <a:endParaRPr lang="en-US" sz="100" dirty="0">
              <a:latin typeface="Cambria" panose="02040503050406030204" pitchFamily="18" charset="0"/>
              <a:sym typeface="Wingdings" pitchFamily="2" charset="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25B449-EC61-3A4F-B767-47EFC8754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</a:rPr>
              <a:t>Processing-using-Memory (PuM)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DB99A330-9ABD-7E4B-8738-A219AEE673DA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0CF43C-0A86-4E39-9C12-F39370374F43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84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ADBA817D-6D72-A544-BF04-7F131E57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757"/>
            <a:ext cx="8987622" cy="740193"/>
          </a:xfrm>
        </p:spPr>
        <p:txBody>
          <a:bodyPr/>
          <a:lstStyle/>
          <a:p>
            <a:r>
              <a:rPr lang="en-US" sz="4800" dirty="0">
                <a:latin typeface="Cambria" panose="02040503050406030204" pitchFamily="18" charset="0"/>
              </a:rPr>
              <a:t>Outline 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A975425-1FD3-9143-9130-3D65F71A2240}"/>
              </a:ext>
            </a:extLst>
          </p:cNvPr>
          <p:cNvGrpSpPr/>
          <p:nvPr/>
        </p:nvGrpSpPr>
        <p:grpSpPr>
          <a:xfrm>
            <a:off x="381000" y="679263"/>
            <a:ext cx="8382000" cy="5709254"/>
            <a:chOff x="381000" y="712268"/>
            <a:chExt cx="8382000" cy="5709254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6AA543A-94E4-E049-80A7-1C5CA7509225}"/>
                </a:ext>
              </a:extLst>
            </p:cNvPr>
            <p:cNvGrpSpPr/>
            <p:nvPr/>
          </p:nvGrpSpPr>
          <p:grpSpPr>
            <a:xfrm>
              <a:off x="381000" y="712268"/>
              <a:ext cx="8382000" cy="4879721"/>
              <a:chOff x="381000" y="1090026"/>
              <a:chExt cx="8382000" cy="4879721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CE84D396-4801-8640-A04E-40FCA8090231}"/>
                  </a:ext>
                </a:extLst>
              </p:cNvPr>
              <p:cNvSpPr/>
              <p:nvPr/>
            </p:nvSpPr>
            <p:spPr>
              <a:xfrm>
                <a:off x="381000" y="1090026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1. Processing-using-DRAM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7C376DA-9CC1-D44C-B9FF-B868212E6447}"/>
                  </a:ext>
                </a:extLst>
              </p:cNvPr>
              <p:cNvSpPr/>
              <p:nvPr/>
            </p:nvSpPr>
            <p:spPr>
              <a:xfrm>
                <a:off x="381000" y="1918072"/>
                <a:ext cx="8382000" cy="73152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2. Background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3B3FCA70-64FF-F34D-A10C-D5A88ABCD650}"/>
                  </a:ext>
                </a:extLst>
              </p:cNvPr>
              <p:cNvSpPr/>
              <p:nvPr/>
            </p:nvSpPr>
            <p:spPr>
              <a:xfrm>
                <a:off x="381000" y="4408694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4.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System Integration 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4BA50161-E1FF-074D-8332-E2B80752DFDB}"/>
                  </a:ext>
                </a:extLst>
              </p:cNvPr>
              <p:cNvSpPr/>
              <p:nvPr/>
            </p:nvSpPr>
            <p:spPr>
              <a:xfrm>
                <a:off x="381000" y="2746118"/>
                <a:ext cx="8382000" cy="651936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3.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SIMDRAM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31847DA-414F-2643-B126-125E63E629F6}"/>
                  </a:ext>
                </a:extLst>
              </p:cNvPr>
              <p:cNvSpPr/>
              <p:nvPr/>
            </p:nvSpPr>
            <p:spPr>
              <a:xfrm>
                <a:off x="381000" y="5238227"/>
                <a:ext cx="8382000" cy="73152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5. 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Evaluation</a:t>
                </a: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F14C5CF-07F1-524B-BF97-9819AD506000}"/>
                </a:ext>
              </a:extLst>
            </p:cNvPr>
            <p:cNvSpPr/>
            <p:nvPr/>
          </p:nvSpPr>
          <p:spPr>
            <a:xfrm>
              <a:off x="381000" y="5690002"/>
              <a:ext cx="8382000" cy="73152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000" b="1" dirty="0">
                  <a:solidFill>
                    <a:prstClr val="white"/>
                  </a:solidFill>
                  <a:latin typeface="Cambria" panose="02040503050406030204" pitchFamily="18" charset="0"/>
                </a:rPr>
                <a:t>6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. 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rPr>
                <a:t>Conclusion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BC12464-CCDF-624C-99E4-13EE94BF3968}"/>
              </a:ext>
            </a:extLst>
          </p:cNvPr>
          <p:cNvSpPr/>
          <p:nvPr/>
        </p:nvSpPr>
        <p:spPr>
          <a:xfrm>
            <a:off x="381000" y="3436049"/>
            <a:ext cx="8382000" cy="4638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SIMDRAM Framework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7A7579-80D8-6643-A240-6D0A373CB8CC}"/>
              </a:ext>
            </a:extLst>
          </p:cNvPr>
          <p:cNvSpPr/>
          <p:nvPr/>
        </p:nvSpPr>
        <p:spPr>
          <a:xfrm>
            <a:off x="381000" y="2981610"/>
            <a:ext cx="8382000" cy="4638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 defTabSz="914400">
              <a:buFont typeface="Arial" panose="020B0604020202020204" pitchFamily="34" charset="0"/>
              <a:buChar char="•"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rPr>
              <a:t>Processing-using-DRAM Substrate </a:t>
            </a:r>
          </a:p>
        </p:txBody>
      </p:sp>
    </p:spTree>
    <p:extLst>
      <p:ext uri="{BB962C8B-B14F-4D97-AF65-F5344CB8AC3E}">
        <p14:creationId xmlns:p14="http://schemas.microsoft.com/office/powerpoint/2010/main" val="3608669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ounded Rectangle 149">
            <a:extLst>
              <a:ext uri="{FF2B5EF4-FFF2-40B4-BE49-F238E27FC236}">
                <a16:creationId xmlns:a16="http://schemas.microsoft.com/office/drawing/2014/main" id="{56943FBE-88BA-0C40-8459-C786C98FC24A}"/>
              </a:ext>
            </a:extLst>
          </p:cNvPr>
          <p:cNvSpPr/>
          <p:nvPr/>
        </p:nvSpPr>
        <p:spPr>
          <a:xfrm>
            <a:off x="6623916" y="2159294"/>
            <a:ext cx="1435814" cy="1708210"/>
          </a:xfrm>
          <a:prstGeom prst="roundRect">
            <a:avLst/>
          </a:prstGeom>
          <a:solidFill>
            <a:srgbClr val="CEE2F2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109850-92E3-C647-9C81-512F4898D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Cambria" panose="02040503050406030204" pitchFamily="18" charset="0"/>
              </a:rPr>
              <a:t>Inside a DRAM Chip 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DCCBA66-40A7-264A-9CEB-C7DC2FB1D5D2}"/>
              </a:ext>
            </a:extLst>
          </p:cNvPr>
          <p:cNvSpPr/>
          <p:nvPr/>
        </p:nvSpPr>
        <p:spPr>
          <a:xfrm>
            <a:off x="1700174" y="5252312"/>
            <a:ext cx="6400800" cy="1075335"/>
          </a:xfrm>
          <a:prstGeom prst="roundRect">
            <a:avLst>
              <a:gd name="adj" fmla="val 7500"/>
            </a:avLst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7DF4A09-6AC1-D54B-826B-4AA6989BC403}"/>
              </a:ext>
            </a:extLst>
          </p:cNvPr>
          <p:cNvSpPr/>
          <p:nvPr/>
        </p:nvSpPr>
        <p:spPr>
          <a:xfrm>
            <a:off x="2004974" y="5491885"/>
            <a:ext cx="609600" cy="670804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43E3C8A5-4803-0544-B146-B9C76582B36D}"/>
              </a:ext>
            </a:extLst>
          </p:cNvPr>
          <p:cNvSpPr/>
          <p:nvPr/>
        </p:nvSpPr>
        <p:spPr>
          <a:xfrm>
            <a:off x="2667914" y="5491885"/>
            <a:ext cx="609600" cy="670804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B1CDDF2-18BF-C34A-9544-FDBB6B4BB74B}"/>
              </a:ext>
            </a:extLst>
          </p:cNvPr>
          <p:cNvSpPr/>
          <p:nvPr/>
        </p:nvSpPr>
        <p:spPr>
          <a:xfrm>
            <a:off x="3342284" y="5491885"/>
            <a:ext cx="609600" cy="670804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860C73B-FA2B-C04D-B1A7-9BD39A6E0749}"/>
              </a:ext>
            </a:extLst>
          </p:cNvPr>
          <p:cNvSpPr/>
          <p:nvPr/>
        </p:nvSpPr>
        <p:spPr>
          <a:xfrm>
            <a:off x="3997604" y="5491885"/>
            <a:ext cx="609600" cy="670804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BB61902-13B3-5340-A607-1EF2E98F134E}"/>
              </a:ext>
            </a:extLst>
          </p:cNvPr>
          <p:cNvSpPr/>
          <p:nvPr/>
        </p:nvSpPr>
        <p:spPr>
          <a:xfrm>
            <a:off x="5228234" y="5491885"/>
            <a:ext cx="609600" cy="670804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381E661-C1D4-7745-BF5D-B05F987670AE}"/>
              </a:ext>
            </a:extLst>
          </p:cNvPr>
          <p:cNvSpPr/>
          <p:nvPr/>
        </p:nvSpPr>
        <p:spPr>
          <a:xfrm>
            <a:off x="5891174" y="5491885"/>
            <a:ext cx="609600" cy="670804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CCB9162B-BC72-284C-9439-D08D6340D7D6}"/>
              </a:ext>
            </a:extLst>
          </p:cNvPr>
          <p:cNvSpPr/>
          <p:nvPr/>
        </p:nvSpPr>
        <p:spPr>
          <a:xfrm>
            <a:off x="6565544" y="5491885"/>
            <a:ext cx="609600" cy="670804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97F8B094-7615-4742-963F-2FFC1562F1B8}"/>
              </a:ext>
            </a:extLst>
          </p:cNvPr>
          <p:cNvSpPr/>
          <p:nvPr/>
        </p:nvSpPr>
        <p:spPr>
          <a:xfrm>
            <a:off x="7220864" y="5491885"/>
            <a:ext cx="609600" cy="670804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F0E52E3-9455-3F45-BBEE-2E5519A501D5}"/>
              </a:ext>
            </a:extLst>
          </p:cNvPr>
          <p:cNvCxnSpPr/>
          <p:nvPr/>
        </p:nvCxnSpPr>
        <p:spPr>
          <a:xfrm flipH="1" flipV="1">
            <a:off x="2853353" y="4181490"/>
            <a:ext cx="1144251" cy="1295400"/>
          </a:xfrm>
          <a:prstGeom prst="line">
            <a:avLst/>
          </a:prstGeom>
          <a:ln w="1905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2D51562-7BA6-7F49-AF5A-F31DF6DD9F0C}"/>
              </a:ext>
            </a:extLst>
          </p:cNvPr>
          <p:cNvCxnSpPr>
            <a:cxnSpLocks/>
          </p:cNvCxnSpPr>
          <p:nvPr/>
        </p:nvCxnSpPr>
        <p:spPr>
          <a:xfrm flipV="1">
            <a:off x="4607204" y="4119658"/>
            <a:ext cx="1741170" cy="1357232"/>
          </a:xfrm>
          <a:prstGeom prst="line">
            <a:avLst/>
          </a:prstGeom>
          <a:ln w="1905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911B9448-A4DC-5546-8EB6-661432ED7C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574" y="5476890"/>
            <a:ext cx="685800" cy="6858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616BF7A-B2D3-414B-BD1D-8F8B715B8920}"/>
              </a:ext>
            </a:extLst>
          </p:cNvPr>
          <p:cNvSpPr/>
          <p:nvPr/>
        </p:nvSpPr>
        <p:spPr>
          <a:xfrm>
            <a:off x="2853353" y="1567519"/>
            <a:ext cx="3354194" cy="259520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D508FD-33C4-004D-A886-46B4F7BDEB39}"/>
              </a:ext>
            </a:extLst>
          </p:cNvPr>
          <p:cNvSpPr/>
          <p:nvPr/>
        </p:nvSpPr>
        <p:spPr>
          <a:xfrm>
            <a:off x="2920641" y="1402561"/>
            <a:ext cx="3427733" cy="2666639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E76E1C8-C1E0-7C45-A00D-F33C29010305}"/>
              </a:ext>
            </a:extLst>
          </p:cNvPr>
          <p:cNvSpPr/>
          <p:nvPr/>
        </p:nvSpPr>
        <p:spPr>
          <a:xfrm>
            <a:off x="2994180" y="1309043"/>
            <a:ext cx="3421482" cy="266663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B55F072-631E-D54F-95BC-29BFD04F8E3B}"/>
              </a:ext>
            </a:extLst>
          </p:cNvPr>
          <p:cNvCxnSpPr>
            <a:cxnSpLocks/>
          </p:cNvCxnSpPr>
          <p:nvPr/>
        </p:nvCxnSpPr>
        <p:spPr>
          <a:xfrm>
            <a:off x="5398817" y="1567517"/>
            <a:ext cx="0" cy="2120285"/>
          </a:xfrm>
          <a:prstGeom prst="line">
            <a:avLst/>
          </a:prstGeom>
          <a:ln w="1905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83D66D4-F9EB-9F42-93CA-23968745B142}"/>
              </a:ext>
            </a:extLst>
          </p:cNvPr>
          <p:cNvCxnSpPr>
            <a:cxnSpLocks/>
          </p:cNvCxnSpPr>
          <p:nvPr/>
        </p:nvCxnSpPr>
        <p:spPr>
          <a:xfrm>
            <a:off x="4995341" y="1567517"/>
            <a:ext cx="0" cy="2120285"/>
          </a:xfrm>
          <a:prstGeom prst="line">
            <a:avLst/>
          </a:prstGeom>
          <a:ln w="1905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8279288-A8D4-6646-91E0-3EF544EBC756}"/>
              </a:ext>
            </a:extLst>
          </p:cNvPr>
          <p:cNvCxnSpPr>
            <a:cxnSpLocks/>
          </p:cNvCxnSpPr>
          <p:nvPr/>
        </p:nvCxnSpPr>
        <p:spPr>
          <a:xfrm>
            <a:off x="4591865" y="1567517"/>
            <a:ext cx="0" cy="2103120"/>
          </a:xfrm>
          <a:prstGeom prst="line">
            <a:avLst/>
          </a:prstGeom>
          <a:ln w="1905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39D6184-B9B0-9D41-965F-E5332FF87619}"/>
              </a:ext>
            </a:extLst>
          </p:cNvPr>
          <p:cNvCxnSpPr>
            <a:cxnSpLocks/>
          </p:cNvCxnSpPr>
          <p:nvPr/>
        </p:nvCxnSpPr>
        <p:spPr>
          <a:xfrm>
            <a:off x="4188388" y="1567517"/>
            <a:ext cx="0" cy="2103120"/>
          </a:xfrm>
          <a:prstGeom prst="line">
            <a:avLst/>
          </a:prstGeom>
          <a:ln w="1905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81B7A9F-63AF-0647-BBA3-0289230A2C33}"/>
              </a:ext>
            </a:extLst>
          </p:cNvPr>
          <p:cNvCxnSpPr>
            <a:cxnSpLocks/>
          </p:cNvCxnSpPr>
          <p:nvPr/>
        </p:nvCxnSpPr>
        <p:spPr>
          <a:xfrm>
            <a:off x="3784508" y="1567518"/>
            <a:ext cx="0" cy="2120284"/>
          </a:xfrm>
          <a:prstGeom prst="line">
            <a:avLst/>
          </a:prstGeom>
          <a:ln w="1905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D861A8B-C7CE-B749-BEC2-B02BAF3F4329}"/>
              </a:ext>
            </a:extLst>
          </p:cNvPr>
          <p:cNvCxnSpPr>
            <a:cxnSpLocks/>
            <a:endCxn id="96" idx="2"/>
          </p:cNvCxnSpPr>
          <p:nvPr/>
        </p:nvCxnSpPr>
        <p:spPr>
          <a:xfrm>
            <a:off x="5801889" y="1567517"/>
            <a:ext cx="25862" cy="2112011"/>
          </a:xfrm>
          <a:prstGeom prst="line">
            <a:avLst/>
          </a:prstGeom>
          <a:ln w="1905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2FA42EC-DC60-F74D-9F5E-34FD5DEAB651}"/>
              </a:ext>
            </a:extLst>
          </p:cNvPr>
          <p:cNvCxnSpPr>
            <a:cxnSpLocks/>
          </p:cNvCxnSpPr>
          <p:nvPr/>
        </p:nvCxnSpPr>
        <p:spPr>
          <a:xfrm>
            <a:off x="3601043" y="1843336"/>
            <a:ext cx="2492519" cy="0"/>
          </a:xfrm>
          <a:prstGeom prst="line">
            <a:avLst/>
          </a:prstGeom>
          <a:ln w="190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067D720-606F-CD4D-A504-1F7CF254C9A7}"/>
              </a:ext>
            </a:extLst>
          </p:cNvPr>
          <p:cNvCxnSpPr>
            <a:cxnSpLocks/>
          </p:cNvCxnSpPr>
          <p:nvPr/>
        </p:nvCxnSpPr>
        <p:spPr>
          <a:xfrm>
            <a:off x="3601043" y="2247214"/>
            <a:ext cx="2492519" cy="0"/>
          </a:xfrm>
          <a:prstGeom prst="line">
            <a:avLst/>
          </a:prstGeom>
          <a:ln w="190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AD3D9D3-9F70-E143-ACB8-86671FBD1E38}"/>
              </a:ext>
            </a:extLst>
          </p:cNvPr>
          <p:cNvCxnSpPr>
            <a:cxnSpLocks/>
          </p:cNvCxnSpPr>
          <p:nvPr/>
        </p:nvCxnSpPr>
        <p:spPr>
          <a:xfrm>
            <a:off x="3601043" y="2650039"/>
            <a:ext cx="2492519" cy="0"/>
          </a:xfrm>
          <a:prstGeom prst="line">
            <a:avLst/>
          </a:prstGeom>
          <a:ln w="190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78E5FD8-2D55-544A-B04E-F996DF91CC95}"/>
              </a:ext>
            </a:extLst>
          </p:cNvPr>
          <p:cNvCxnSpPr>
            <a:cxnSpLocks/>
          </p:cNvCxnSpPr>
          <p:nvPr/>
        </p:nvCxnSpPr>
        <p:spPr>
          <a:xfrm>
            <a:off x="3592813" y="3136905"/>
            <a:ext cx="2500749" cy="0"/>
          </a:xfrm>
          <a:prstGeom prst="line">
            <a:avLst/>
          </a:prstGeom>
          <a:ln w="190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23696145-28F9-354D-B7DB-5FA455E67434}"/>
              </a:ext>
            </a:extLst>
          </p:cNvPr>
          <p:cNvGrpSpPr/>
          <p:nvPr/>
        </p:nvGrpSpPr>
        <p:grpSpPr>
          <a:xfrm>
            <a:off x="3643816" y="1715948"/>
            <a:ext cx="2331421" cy="1554675"/>
            <a:chOff x="3643816" y="1715948"/>
            <a:chExt cx="2331421" cy="1554675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E38F8ACB-5E7D-A14F-A869-A4648FE707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58935" y="1716752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D4245364-356F-B942-B770-5E3463DA00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62412" y="1716752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8AF31CDD-50CA-D448-A8B8-704F46D9DB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65888" y="1716752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4FE45CD-E763-BD47-95F1-CEF3330616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69364" y="1716752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F2F9A2F3-02E7-8146-A233-9F47F9C234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55459" y="171675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E0435125-C591-F14C-92BC-6856AD971A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47292" y="2127074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F3FB8EC1-92AA-B547-A2B0-B055E97AD7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0769" y="2127074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00925BCF-7BF5-A545-844E-0D9AC28DD4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54245" y="2127074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07E1D6F-65E5-EF41-B5B6-AF2D162984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57721" y="2127074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E06D5432-6872-0545-A453-F6C3C210C3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43816" y="2127075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DFCBF30A-9998-EF46-B1C6-D1BD91901D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50119" y="2549812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E5E937F9-94DC-F742-BEC2-250A24202A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3596" y="2549812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52068133-FFBE-8840-855B-2FE91FEA45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57072" y="2549812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3303C3D-E7C0-3442-881C-D1ACD1CB8B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60548" y="2549812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C94B7227-728C-7047-838B-A1C715886E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46643" y="2549813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2D4DEA64-F858-A44F-B99A-FA3B67AAE5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59095" y="2990368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4C7038F2-E14E-1842-99C8-FFDC6A5831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62572" y="2990368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8A2CF2FB-61D3-3F4D-B6F3-82FEA1A3B50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66048" y="2990368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76C9905-6B4B-A94C-A6AF-0FB327863FC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69524" y="2990368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0EB01E54-2C5F-7047-AD8D-69D2768264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55619" y="2990369"/>
              <a:ext cx="274320" cy="273515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BF0BFBB8-465E-CE49-9F0E-B040E395DE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0110" y="1715948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04E07FC5-7D6F-7A4E-B10B-B92C70D783C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88467" y="2126270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8E8F7BED-5826-384B-956B-0C949000B8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91294" y="2549008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8D03E338-5E29-8143-83BF-C45298D05C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78405" y="2996303"/>
              <a:ext cx="275127" cy="274320"/>
            </a:xfrm>
            <a:prstGeom prst="ellipse">
              <a:avLst/>
            </a:prstGeom>
            <a:solidFill>
              <a:srgbClr val="8DBAE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AA6A1856-AEE7-A243-B70B-EBAD03EEA3FF}"/>
              </a:ext>
            </a:extLst>
          </p:cNvPr>
          <p:cNvCxnSpPr>
            <a:cxnSpLocks/>
          </p:cNvCxnSpPr>
          <p:nvPr/>
        </p:nvCxnSpPr>
        <p:spPr>
          <a:xfrm flipV="1">
            <a:off x="5844255" y="2234793"/>
            <a:ext cx="879073" cy="733439"/>
          </a:xfrm>
          <a:prstGeom prst="line">
            <a:avLst/>
          </a:prstGeom>
          <a:ln w="1905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6E1673D-E1FD-1A46-8A86-A4CA2E871F0E}"/>
              </a:ext>
            </a:extLst>
          </p:cNvPr>
          <p:cNvCxnSpPr>
            <a:cxnSpLocks/>
          </p:cNvCxnSpPr>
          <p:nvPr/>
        </p:nvCxnSpPr>
        <p:spPr>
          <a:xfrm>
            <a:off x="5842830" y="3268351"/>
            <a:ext cx="781086" cy="452744"/>
          </a:xfrm>
          <a:prstGeom prst="line">
            <a:avLst/>
          </a:prstGeom>
          <a:ln w="19050">
            <a:solidFill>
              <a:schemeClr val="accent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>
            <a:extLst>
              <a:ext uri="{FF2B5EF4-FFF2-40B4-BE49-F238E27FC236}">
                <a16:creationId xmlns:a16="http://schemas.microsoft.com/office/drawing/2014/main" id="{F385E4B5-77F7-9644-BF22-0AD50171E5DF}"/>
              </a:ext>
            </a:extLst>
          </p:cNvPr>
          <p:cNvSpPr/>
          <p:nvPr/>
        </p:nvSpPr>
        <p:spPr>
          <a:xfrm>
            <a:off x="8009266" y="2384925"/>
            <a:ext cx="1171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latin typeface="Cambria" panose="02040503050406030204" pitchFamily="18" charset="0"/>
                <a:cs typeface="Arial" panose="020B0604020202020204" pitchFamily="34" charset="0"/>
              </a:rPr>
              <a:t>Access </a:t>
            </a:r>
          </a:p>
          <a:p>
            <a:pPr algn="ctr"/>
            <a:r>
              <a:rPr lang="en-US" sz="1600" b="1" dirty="0">
                <a:latin typeface="Cambria" panose="02040503050406030204" pitchFamily="18" charset="0"/>
                <a:cs typeface="Arial" panose="020B0604020202020204" pitchFamily="34" charset="0"/>
              </a:rPr>
              <a:t>Transistor</a:t>
            </a:r>
          </a:p>
        </p:txBody>
      </p:sp>
      <p:cxnSp>
        <p:nvCxnSpPr>
          <p:cNvPr id="114" name="Curved Connector 113">
            <a:extLst>
              <a:ext uri="{FF2B5EF4-FFF2-40B4-BE49-F238E27FC236}">
                <a16:creationId xmlns:a16="http://schemas.microsoft.com/office/drawing/2014/main" id="{989F1745-1C13-6644-8CD4-E608166F0117}"/>
              </a:ext>
            </a:extLst>
          </p:cNvPr>
          <p:cNvCxnSpPr>
            <a:cxnSpLocks/>
          </p:cNvCxnSpPr>
          <p:nvPr/>
        </p:nvCxnSpPr>
        <p:spPr>
          <a:xfrm rot="10800000" flipV="1">
            <a:off x="7581725" y="2659802"/>
            <a:ext cx="737464" cy="173017"/>
          </a:xfrm>
          <a:prstGeom prst="curvedConnector3">
            <a:avLst/>
          </a:prstGeom>
          <a:ln w="19050">
            <a:solidFill>
              <a:schemeClr val="accent2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>
            <a:extLst>
              <a:ext uri="{FF2B5EF4-FFF2-40B4-BE49-F238E27FC236}">
                <a16:creationId xmlns:a16="http://schemas.microsoft.com/office/drawing/2014/main" id="{553EFAFD-AC09-9046-971C-C3524C4B6471}"/>
              </a:ext>
            </a:extLst>
          </p:cNvPr>
          <p:cNvSpPr/>
          <p:nvPr/>
        </p:nvSpPr>
        <p:spPr>
          <a:xfrm>
            <a:off x="7094187" y="3963601"/>
            <a:ext cx="10891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latin typeface="Cambria" panose="02040503050406030204" pitchFamily="18" charset="0"/>
                <a:cs typeface="Arial" panose="020B0604020202020204" pitchFamily="34" charset="0"/>
              </a:rPr>
              <a:t>Storage </a:t>
            </a:r>
          </a:p>
          <a:p>
            <a:pPr algn="ctr"/>
            <a:r>
              <a:rPr lang="en-US" sz="1600" b="1" dirty="0">
                <a:latin typeface="Cambria" panose="02040503050406030204" pitchFamily="18" charset="0"/>
                <a:cs typeface="Arial" panose="020B0604020202020204" pitchFamily="34" charset="0"/>
              </a:rPr>
              <a:t>Capacitor</a:t>
            </a:r>
          </a:p>
        </p:txBody>
      </p:sp>
      <p:cxnSp>
        <p:nvCxnSpPr>
          <p:cNvPr id="116" name="Curved Connector 115">
            <a:extLst>
              <a:ext uri="{FF2B5EF4-FFF2-40B4-BE49-F238E27FC236}">
                <a16:creationId xmlns:a16="http://schemas.microsoft.com/office/drawing/2014/main" id="{9C2416E4-85A0-2144-866B-A9048F31510B}"/>
              </a:ext>
            </a:extLst>
          </p:cNvPr>
          <p:cNvCxnSpPr>
            <a:cxnSpLocks/>
            <a:stCxn id="115" idx="1"/>
            <a:endCxn id="124" idx="2"/>
          </p:cNvCxnSpPr>
          <p:nvPr/>
        </p:nvCxnSpPr>
        <p:spPr>
          <a:xfrm rot="10800000">
            <a:off x="6928553" y="3584397"/>
            <a:ext cx="165634" cy="671592"/>
          </a:xfrm>
          <a:prstGeom prst="curvedConnector2">
            <a:avLst/>
          </a:prstGeom>
          <a:ln w="19050">
            <a:solidFill>
              <a:schemeClr val="accent2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urved Connector 125">
            <a:extLst>
              <a:ext uri="{FF2B5EF4-FFF2-40B4-BE49-F238E27FC236}">
                <a16:creationId xmlns:a16="http://schemas.microsoft.com/office/drawing/2014/main" id="{D28999CC-54A6-734C-AECF-6CD3E654B59E}"/>
              </a:ext>
            </a:extLst>
          </p:cNvPr>
          <p:cNvCxnSpPr>
            <a:cxnSpLocks/>
            <a:stCxn id="127" idx="3"/>
          </p:cNvCxnSpPr>
          <p:nvPr/>
        </p:nvCxnSpPr>
        <p:spPr>
          <a:xfrm>
            <a:off x="5501710" y="1131417"/>
            <a:ext cx="327306" cy="349222"/>
          </a:xfrm>
          <a:prstGeom prst="curvedConnector2">
            <a:avLst/>
          </a:prstGeom>
          <a:ln w="19050">
            <a:solidFill>
              <a:schemeClr val="accent6"/>
            </a:solidFill>
            <a:prstDash val="solid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FDB95212-DA0C-1743-8FCF-8EE64DC17D66}"/>
              </a:ext>
            </a:extLst>
          </p:cNvPr>
          <p:cNvSpPr/>
          <p:nvPr/>
        </p:nvSpPr>
        <p:spPr>
          <a:xfrm>
            <a:off x="4704697" y="962140"/>
            <a:ext cx="7970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>
                <a:solidFill>
                  <a:schemeClr val="accent6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Bitline</a:t>
            </a:r>
          </a:p>
        </p:txBody>
      </p:sp>
      <p:cxnSp>
        <p:nvCxnSpPr>
          <p:cNvPr id="128" name="Curved Connector 127">
            <a:extLst>
              <a:ext uri="{FF2B5EF4-FFF2-40B4-BE49-F238E27FC236}">
                <a16:creationId xmlns:a16="http://schemas.microsoft.com/office/drawing/2014/main" id="{07A5A58C-1971-9543-BA58-11EB33E1A329}"/>
              </a:ext>
            </a:extLst>
          </p:cNvPr>
          <p:cNvCxnSpPr>
            <a:cxnSpLocks/>
            <a:stCxn id="129" idx="1"/>
          </p:cNvCxnSpPr>
          <p:nvPr/>
        </p:nvCxnSpPr>
        <p:spPr>
          <a:xfrm rot="10800000" flipV="1">
            <a:off x="6154698" y="1561842"/>
            <a:ext cx="320497" cy="282334"/>
          </a:xfrm>
          <a:prstGeom prst="curvedConnector3">
            <a:avLst/>
          </a:prstGeom>
          <a:ln w="19050">
            <a:solidFill>
              <a:srgbClr val="C00000"/>
            </a:solidFill>
            <a:prstDash val="solid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>
            <a:extLst>
              <a:ext uri="{FF2B5EF4-FFF2-40B4-BE49-F238E27FC236}">
                <a16:creationId xmlns:a16="http://schemas.microsoft.com/office/drawing/2014/main" id="{1A5DAC68-9EDF-564A-92D9-1455B2912D78}"/>
              </a:ext>
            </a:extLst>
          </p:cNvPr>
          <p:cNvSpPr/>
          <p:nvPr/>
        </p:nvSpPr>
        <p:spPr>
          <a:xfrm>
            <a:off x="6475194" y="1392565"/>
            <a:ext cx="10292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 err="1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Wordline</a:t>
            </a:r>
            <a:endParaRPr lang="en-US" sz="1600" b="1" i="1" dirty="0">
              <a:solidFill>
                <a:srgbClr val="C00000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D7123E7-0497-8A42-8D46-25C93209D69C}"/>
              </a:ext>
            </a:extLst>
          </p:cNvPr>
          <p:cNvGrpSpPr/>
          <p:nvPr/>
        </p:nvGrpSpPr>
        <p:grpSpPr>
          <a:xfrm>
            <a:off x="6823289" y="2234793"/>
            <a:ext cx="1185561" cy="1389125"/>
            <a:chOff x="6823289" y="2234793"/>
            <a:chExt cx="1185561" cy="1389125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6D31D841-6E68-8448-90F5-FD3D0ECAA46D}"/>
                </a:ext>
              </a:extLst>
            </p:cNvPr>
            <p:cNvGrpSpPr/>
            <p:nvPr/>
          </p:nvGrpSpPr>
          <p:grpSpPr>
            <a:xfrm>
              <a:off x="6823289" y="3018739"/>
              <a:ext cx="208915" cy="565658"/>
              <a:chOff x="6823289" y="3018739"/>
              <a:chExt cx="208915" cy="565658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26E415A8-E169-3F42-A1A5-9F72867A3D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13650" y="3018739"/>
                <a:ext cx="0" cy="279715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741AB27F-7CAA-FF48-A60B-2AC24806457A}"/>
                  </a:ext>
                </a:extLst>
              </p:cNvPr>
              <p:cNvSpPr/>
              <p:nvPr/>
            </p:nvSpPr>
            <p:spPr>
              <a:xfrm>
                <a:off x="6823289" y="3273055"/>
                <a:ext cx="208915" cy="308304"/>
              </a:xfrm>
              <a:prstGeom prst="rect">
                <a:avLst/>
              </a:prstGeom>
              <a:solidFill>
                <a:srgbClr val="F2F2F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anose="02040503050406030204" pitchFamily="18" charset="0"/>
                </a:endParaRPr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790AA504-68AC-A94E-9383-4E39BCE9CB3A}"/>
                  </a:ext>
                </a:extLst>
              </p:cNvPr>
              <p:cNvSpPr/>
              <p:nvPr/>
            </p:nvSpPr>
            <p:spPr>
              <a:xfrm>
                <a:off x="6824903" y="3413572"/>
                <a:ext cx="207300" cy="170825"/>
              </a:xfrm>
              <a:prstGeom prst="rect">
                <a:avLst/>
              </a:prstGeom>
              <a:solidFill>
                <a:srgbClr val="8DBAE4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3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anose="02040503050406030204" pitchFamily="18" charset="0"/>
                </a:endParaRPr>
              </a:p>
            </p:txBody>
          </p:sp>
        </p:grp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11AB58AF-0A03-2347-9062-B27CEBDCAB9F}"/>
                </a:ext>
              </a:extLst>
            </p:cNvPr>
            <p:cNvGrpSpPr/>
            <p:nvPr/>
          </p:nvGrpSpPr>
          <p:grpSpPr>
            <a:xfrm>
              <a:off x="6848957" y="2234793"/>
              <a:ext cx="923523" cy="797975"/>
              <a:chOff x="6848957" y="2234793"/>
              <a:chExt cx="923523" cy="797975"/>
            </a:xfrm>
          </p:grpSpPr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11533A39-5FFC-7A45-A4E1-96A753327ABC}"/>
                  </a:ext>
                </a:extLst>
              </p:cNvPr>
              <p:cNvGrpSpPr/>
              <p:nvPr/>
            </p:nvGrpSpPr>
            <p:grpSpPr>
              <a:xfrm>
                <a:off x="6906562" y="2523272"/>
                <a:ext cx="787634" cy="509496"/>
                <a:chOff x="3838575" y="2895602"/>
                <a:chExt cx="520698" cy="323849"/>
              </a:xfrm>
            </p:grpSpPr>
            <p:cxnSp>
              <p:nvCxnSpPr>
                <p:cNvPr id="117" name="Straight Connector 116">
                  <a:extLst>
                    <a:ext uri="{FF2B5EF4-FFF2-40B4-BE49-F238E27FC236}">
                      <a16:creationId xmlns:a16="http://schemas.microsoft.com/office/drawing/2014/main" id="{AB3A5992-A921-C74D-8D5A-F7817A2BF9D9}"/>
                    </a:ext>
                  </a:extLst>
                </p:cNvPr>
                <p:cNvCxnSpPr/>
                <p:nvPr/>
              </p:nvCxnSpPr>
              <p:spPr>
                <a:xfrm>
                  <a:off x="3838575" y="3214688"/>
                  <a:ext cx="180975" cy="0"/>
                </a:xfrm>
                <a:prstGeom prst="line">
                  <a:avLst/>
                </a:prstGeom>
                <a:ln w="28575">
                  <a:solidFill>
                    <a:schemeClr val="accent5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>
                  <a:extLst>
                    <a:ext uri="{FF2B5EF4-FFF2-40B4-BE49-F238E27FC236}">
                      <a16:creationId xmlns:a16="http://schemas.microsoft.com/office/drawing/2014/main" id="{45621B20-BFE1-1847-80FB-1747AB02A45E}"/>
                    </a:ext>
                  </a:extLst>
                </p:cNvPr>
                <p:cNvCxnSpPr/>
                <p:nvPr/>
              </p:nvCxnSpPr>
              <p:spPr>
                <a:xfrm>
                  <a:off x="4010024" y="3086102"/>
                  <a:ext cx="180975" cy="0"/>
                </a:xfrm>
                <a:prstGeom prst="line">
                  <a:avLst/>
                </a:prstGeom>
                <a:ln w="28575">
                  <a:solidFill>
                    <a:schemeClr val="accent5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>
                  <a:extLst>
                    <a:ext uri="{FF2B5EF4-FFF2-40B4-BE49-F238E27FC236}">
                      <a16:creationId xmlns:a16="http://schemas.microsoft.com/office/drawing/2014/main" id="{AF51E0E0-C4BD-F34E-8FB0-74FCF615E09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014787" y="3081339"/>
                  <a:ext cx="0" cy="138112"/>
                </a:xfrm>
                <a:prstGeom prst="line">
                  <a:avLst/>
                </a:prstGeom>
                <a:ln w="28575">
                  <a:solidFill>
                    <a:schemeClr val="accent5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>
                  <a:extLst>
                    <a:ext uri="{FF2B5EF4-FFF2-40B4-BE49-F238E27FC236}">
                      <a16:creationId xmlns:a16="http://schemas.microsoft.com/office/drawing/2014/main" id="{967EEC9A-F940-AF46-BA5E-8C0C4022EF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192733" y="3081339"/>
                  <a:ext cx="0" cy="138112"/>
                </a:xfrm>
                <a:prstGeom prst="line">
                  <a:avLst/>
                </a:prstGeom>
                <a:ln w="28575">
                  <a:solidFill>
                    <a:schemeClr val="accent5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>
                  <a:extLst>
                    <a:ext uri="{FF2B5EF4-FFF2-40B4-BE49-F238E27FC236}">
                      <a16:creationId xmlns:a16="http://schemas.microsoft.com/office/drawing/2014/main" id="{C3FF963C-683A-6E41-A522-F27D0241B87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186162" y="3211513"/>
                  <a:ext cx="173111" cy="3288"/>
                </a:xfrm>
                <a:prstGeom prst="line">
                  <a:avLst/>
                </a:prstGeom>
                <a:ln w="28575">
                  <a:solidFill>
                    <a:schemeClr val="accent5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>
                  <a:extLst>
                    <a:ext uri="{FF2B5EF4-FFF2-40B4-BE49-F238E27FC236}">
                      <a16:creationId xmlns:a16="http://schemas.microsoft.com/office/drawing/2014/main" id="{318910E0-A70F-AE46-95F2-1EDD17BD7B92}"/>
                    </a:ext>
                  </a:extLst>
                </p:cNvPr>
                <p:cNvCxnSpPr/>
                <p:nvPr/>
              </p:nvCxnSpPr>
              <p:spPr>
                <a:xfrm>
                  <a:off x="4010023" y="3033714"/>
                  <a:ext cx="180975" cy="0"/>
                </a:xfrm>
                <a:prstGeom prst="line">
                  <a:avLst/>
                </a:prstGeom>
                <a:ln w="28575">
                  <a:solidFill>
                    <a:schemeClr val="accent5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>
                  <a:extLst>
                    <a:ext uri="{FF2B5EF4-FFF2-40B4-BE49-F238E27FC236}">
                      <a16:creationId xmlns:a16="http://schemas.microsoft.com/office/drawing/2014/main" id="{ACC641A6-E640-3240-8EA0-C65B79C3A7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100510" y="2895602"/>
                  <a:ext cx="0" cy="13811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C37ED91F-8479-634C-BBC0-34C5C6B10762}"/>
                  </a:ext>
                </a:extLst>
              </p:cNvPr>
              <p:cNvCxnSpPr/>
              <p:nvPr/>
            </p:nvCxnSpPr>
            <p:spPr>
              <a:xfrm>
                <a:off x="6906562" y="2523272"/>
                <a:ext cx="850072" cy="0"/>
              </a:xfrm>
              <a:prstGeom prst="line">
                <a:avLst/>
              </a:prstGeom>
              <a:ln w="190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87A68490-56A3-244B-B8A6-8A010E4112BD}"/>
                  </a:ext>
                </a:extLst>
              </p:cNvPr>
              <p:cNvSpPr/>
              <p:nvPr/>
            </p:nvSpPr>
            <p:spPr>
              <a:xfrm>
                <a:off x="6848957" y="2234793"/>
                <a:ext cx="92352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i="1" dirty="0" err="1">
                    <a:solidFill>
                      <a:srgbClr val="C00000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Wordline</a:t>
                </a:r>
                <a:endParaRPr lang="en-US" sz="1400" b="1" i="1" dirty="0">
                  <a:solidFill>
                    <a:srgbClr val="C00000"/>
                  </a:solidFill>
                  <a:latin typeface="Cambria" panose="02040503050406030204" pitchFamily="18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75" name="Group 174">
              <a:extLst>
                <a:ext uri="{FF2B5EF4-FFF2-40B4-BE49-F238E27FC236}">
                  <a16:creationId xmlns:a16="http://schemas.microsoft.com/office/drawing/2014/main" id="{CD940C29-F6E0-BD49-98D6-9E98B105A50D}"/>
                </a:ext>
              </a:extLst>
            </p:cNvPr>
            <p:cNvGrpSpPr/>
            <p:nvPr/>
          </p:nvGrpSpPr>
          <p:grpSpPr>
            <a:xfrm>
              <a:off x="7691794" y="2903849"/>
              <a:ext cx="317056" cy="720069"/>
              <a:chOff x="7691794" y="2903849"/>
              <a:chExt cx="317056" cy="720069"/>
            </a:xfrm>
          </p:grpSpPr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BAB63DA0-9E90-1B4E-B20C-7E2BE143A1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91794" y="3011246"/>
                <a:ext cx="0" cy="447538"/>
              </a:xfrm>
              <a:prstGeom prst="line">
                <a:avLst/>
              </a:prstGeom>
              <a:ln w="19050">
                <a:solidFill>
                  <a:schemeClr val="accent6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ED4785E6-4DAA-6D4F-9E15-EC33689DA909}"/>
                  </a:ext>
                </a:extLst>
              </p:cNvPr>
              <p:cNvSpPr/>
              <p:nvPr/>
            </p:nvSpPr>
            <p:spPr>
              <a:xfrm rot="16200000">
                <a:off x="7494927" y="3109995"/>
                <a:ext cx="72006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i="1" dirty="0">
                    <a:solidFill>
                      <a:schemeClr val="accent6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Bitline</a:t>
                </a:r>
              </a:p>
            </p:txBody>
          </p:sp>
        </p:grpSp>
      </p:grp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9E61F23E-59F0-174D-97D9-87456C530A4D}"/>
              </a:ext>
            </a:extLst>
          </p:cNvPr>
          <p:cNvCxnSpPr>
            <a:cxnSpLocks/>
          </p:cNvCxnSpPr>
          <p:nvPr/>
        </p:nvCxnSpPr>
        <p:spPr>
          <a:xfrm flipH="1">
            <a:off x="1886821" y="1567517"/>
            <a:ext cx="1714222" cy="591776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E6D0186-186A-294A-86EB-C43553828912}"/>
              </a:ext>
            </a:extLst>
          </p:cNvPr>
          <p:cNvSpPr/>
          <p:nvPr/>
        </p:nvSpPr>
        <p:spPr>
          <a:xfrm>
            <a:off x="3635211" y="3404470"/>
            <a:ext cx="2367580" cy="34085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76A6BAB0-7CD1-BE46-9841-31181123A1C5}"/>
              </a:ext>
            </a:extLst>
          </p:cNvPr>
          <p:cNvCxnSpPr>
            <a:cxnSpLocks/>
          </p:cNvCxnSpPr>
          <p:nvPr/>
        </p:nvCxnSpPr>
        <p:spPr>
          <a:xfrm flipH="1" flipV="1">
            <a:off x="1902619" y="2627659"/>
            <a:ext cx="1638290" cy="596275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388DABE2-7D16-E941-AA4B-32316D3A244F}"/>
              </a:ext>
            </a:extLst>
          </p:cNvPr>
          <p:cNvSpPr txBox="1"/>
          <p:nvPr/>
        </p:nvSpPr>
        <p:spPr>
          <a:xfrm>
            <a:off x="-46889" y="1970324"/>
            <a:ext cx="2840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mbria" panose="02040503050406030204" pitchFamily="18" charset="0"/>
              </a:rPr>
              <a:t>Subarray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" panose="02040503050406030204" pitchFamily="18" charset="0"/>
              </a:rPr>
              <a:t>(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mbria" panose="02040503050406030204" pitchFamily="18" charset="0"/>
              </a:rPr>
              <a:t>2D Array</a:t>
            </a:r>
            <a:r>
              <a:rPr kumimoji="0" lang="en-US" b="1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mbria" panose="02040503050406030204" pitchFamily="18" charset="0"/>
              </a:rPr>
              <a:t>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mbria" panose="02040503050406030204" pitchFamily="18" charset="0"/>
              </a:rPr>
              <a:t>of </a:t>
            </a: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" panose="02040503050406030204" pitchFamily="18" charset="0"/>
              </a:rPr>
              <a:t>DRAM Cells)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0B6EFC29-7C74-B547-8855-0FE3DC323D6A}"/>
              </a:ext>
            </a:extLst>
          </p:cNvPr>
          <p:cNvSpPr txBox="1"/>
          <p:nvPr/>
        </p:nvSpPr>
        <p:spPr>
          <a:xfrm>
            <a:off x="675580" y="3296050"/>
            <a:ext cx="1962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" panose="02040503050406030204" pitchFamily="18" charset="0"/>
              </a:rPr>
              <a:t>Sense Amplifiers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14C68C6B-18F6-994D-999D-66F7123B472C}"/>
              </a:ext>
            </a:extLst>
          </p:cNvPr>
          <p:cNvSpPr txBox="1"/>
          <p:nvPr/>
        </p:nvSpPr>
        <p:spPr>
          <a:xfrm>
            <a:off x="4050656" y="6385174"/>
            <a:ext cx="1691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" panose="02040503050406030204" pitchFamily="18" charset="0"/>
              </a:rPr>
              <a:t>DRAM Module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1D579AE1-80C7-DA47-954B-887CE1F48E4C}"/>
              </a:ext>
            </a:extLst>
          </p:cNvPr>
          <p:cNvCxnSpPr>
            <a:cxnSpLocks/>
          </p:cNvCxnSpPr>
          <p:nvPr/>
        </p:nvCxnSpPr>
        <p:spPr>
          <a:xfrm flipV="1">
            <a:off x="2730195" y="3504036"/>
            <a:ext cx="958053" cy="10416"/>
          </a:xfrm>
          <a:prstGeom prst="straightConnector1">
            <a:avLst/>
          </a:prstGeom>
          <a:ln w="19050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>
            <a:extLst>
              <a:ext uri="{FF2B5EF4-FFF2-40B4-BE49-F238E27FC236}">
                <a16:creationId xmlns:a16="http://schemas.microsoft.com/office/drawing/2014/main" id="{3FB038A0-ABBA-CD44-9844-EF45CF503AEC}"/>
              </a:ext>
            </a:extLst>
          </p:cNvPr>
          <p:cNvSpPr txBox="1"/>
          <p:nvPr/>
        </p:nvSpPr>
        <p:spPr>
          <a:xfrm>
            <a:off x="44225" y="5633495"/>
            <a:ext cx="1483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mbria" panose="02040503050406030204" pitchFamily="18" charset="0"/>
              </a:rPr>
              <a:t>DRAM Chips</a:t>
            </a:r>
          </a:p>
        </p:txBody>
      </p: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CED732EE-6E69-0447-B635-5DB7A0351672}"/>
              </a:ext>
            </a:extLst>
          </p:cNvPr>
          <p:cNvCxnSpPr>
            <a:cxnSpLocks/>
            <a:stCxn id="164" idx="3"/>
            <a:endCxn id="7" idx="1"/>
          </p:cNvCxnSpPr>
          <p:nvPr/>
        </p:nvCxnSpPr>
        <p:spPr>
          <a:xfrm>
            <a:off x="1527323" y="5818161"/>
            <a:ext cx="477651" cy="9126"/>
          </a:xfrm>
          <a:prstGeom prst="straightConnector1">
            <a:avLst/>
          </a:prstGeom>
          <a:ln w="19050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FBD6D468-E7C9-1046-948C-FCFD5DCF1F23}"/>
              </a:ext>
            </a:extLst>
          </p:cNvPr>
          <p:cNvSpPr txBox="1"/>
          <p:nvPr/>
        </p:nvSpPr>
        <p:spPr>
          <a:xfrm>
            <a:off x="3911392" y="4163815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" panose="02040503050406030204" pitchFamily="18" charset="0"/>
              </a:rPr>
              <a:t>DRAM Bank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9DD3745A-6058-374C-9DD2-2E2F7D3AF082}"/>
              </a:ext>
            </a:extLst>
          </p:cNvPr>
          <p:cNvSpPr/>
          <p:nvPr/>
        </p:nvSpPr>
        <p:spPr>
          <a:xfrm>
            <a:off x="6705311" y="1853142"/>
            <a:ext cx="1396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" panose="02040503050406030204" pitchFamily="18" charset="0"/>
              </a:rPr>
              <a:t>DRAM Cells</a:t>
            </a:r>
            <a:endParaRPr lang="en-US" b="1" dirty="0">
              <a:latin typeface="Cambria" panose="02040503050406030204" pitchFamily="18" charset="0"/>
            </a:endParaRPr>
          </a:p>
        </p:txBody>
      </p:sp>
      <p:sp>
        <p:nvSpPr>
          <p:cNvPr id="178" name="Slide Number Placeholder 2">
            <a:extLst>
              <a:ext uri="{FF2B5EF4-FFF2-40B4-BE49-F238E27FC236}">
                <a16:creationId xmlns:a16="http://schemas.microsoft.com/office/drawing/2014/main" id="{43E255E6-F1C3-9642-A5DE-BA9CF1DD4F7C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</a:rPr>
              <a:t>8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8D1BCD8-0B38-1444-BA72-1BE47E2D33B0}"/>
              </a:ext>
            </a:extLst>
          </p:cNvPr>
          <p:cNvSpPr/>
          <p:nvPr/>
        </p:nvSpPr>
        <p:spPr>
          <a:xfrm>
            <a:off x="3688248" y="3456017"/>
            <a:ext cx="239684" cy="229849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E4A03376-B7DD-394B-894F-FEB932830241}"/>
              </a:ext>
            </a:extLst>
          </p:cNvPr>
          <p:cNvSpPr/>
          <p:nvPr/>
        </p:nvSpPr>
        <p:spPr>
          <a:xfrm>
            <a:off x="4093999" y="3456015"/>
            <a:ext cx="239684" cy="229849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847F77F5-5584-744B-AF25-79B62104B748}"/>
              </a:ext>
            </a:extLst>
          </p:cNvPr>
          <p:cNvSpPr/>
          <p:nvPr/>
        </p:nvSpPr>
        <p:spPr>
          <a:xfrm>
            <a:off x="4495199" y="3456015"/>
            <a:ext cx="239684" cy="229849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F1F8AEDB-6800-0C44-950E-62400299B033}"/>
              </a:ext>
            </a:extLst>
          </p:cNvPr>
          <p:cNvSpPr/>
          <p:nvPr/>
        </p:nvSpPr>
        <p:spPr>
          <a:xfrm>
            <a:off x="4896401" y="3456015"/>
            <a:ext cx="239684" cy="229849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8820ADF-72D9-F440-9DA7-1EF06D69BBFE}"/>
              </a:ext>
            </a:extLst>
          </p:cNvPr>
          <p:cNvSpPr/>
          <p:nvPr/>
        </p:nvSpPr>
        <p:spPr>
          <a:xfrm>
            <a:off x="5302155" y="3456015"/>
            <a:ext cx="239684" cy="229849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8A19337-EB21-144C-A3EB-D85B07ADF01B}"/>
              </a:ext>
            </a:extLst>
          </p:cNvPr>
          <p:cNvSpPr/>
          <p:nvPr/>
        </p:nvSpPr>
        <p:spPr>
          <a:xfrm>
            <a:off x="5707909" y="3449679"/>
            <a:ext cx="239684" cy="229849"/>
          </a:xfrm>
          <a:prstGeom prst="rect">
            <a:avLst/>
          </a:prstGeom>
          <a:solidFill>
            <a:srgbClr val="EEDD88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E74171F-D849-714A-B99A-10D7B3D8433D}"/>
              </a:ext>
            </a:extLst>
          </p:cNvPr>
          <p:cNvSpPr/>
          <p:nvPr/>
        </p:nvSpPr>
        <p:spPr>
          <a:xfrm>
            <a:off x="436329" y="4413660"/>
            <a:ext cx="1786448" cy="250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E97C55BC-AA4D-7C41-9716-2086070821A1}"/>
              </a:ext>
            </a:extLst>
          </p:cNvPr>
          <p:cNvSpPr txBox="1"/>
          <p:nvPr/>
        </p:nvSpPr>
        <p:spPr>
          <a:xfrm>
            <a:off x="889964" y="3706576"/>
            <a:ext cx="1361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" panose="02040503050406030204" pitchFamily="18" charset="0"/>
              </a:rPr>
              <a:t>Row Buffer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31" name="Curved Connector 30">
            <a:extLst>
              <a:ext uri="{FF2B5EF4-FFF2-40B4-BE49-F238E27FC236}">
                <a16:creationId xmlns:a16="http://schemas.microsoft.com/office/drawing/2014/main" id="{635E2F32-1D6E-7544-8ED7-CF633BB99404}"/>
              </a:ext>
            </a:extLst>
          </p:cNvPr>
          <p:cNvCxnSpPr>
            <a:cxnSpLocks/>
            <a:stCxn id="125" idx="3"/>
          </p:cNvCxnSpPr>
          <p:nvPr/>
        </p:nvCxnSpPr>
        <p:spPr>
          <a:xfrm flipV="1">
            <a:off x="2251812" y="3702060"/>
            <a:ext cx="1383399" cy="189182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54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700"/>
                            </p:stCondLst>
                            <p:childTnLst>
                              <p:par>
                                <p:cTn id="1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900"/>
                            </p:stCondLst>
                            <p:childTnLst>
                              <p:par>
                                <p:cTn id="10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700"/>
                            </p:stCondLst>
                            <p:childTnLst>
                              <p:par>
                                <p:cTn id="1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9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100"/>
                            </p:stCondLst>
                            <p:childTnLst>
                              <p:par>
                                <p:cTn id="1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300"/>
                            </p:stCondLst>
                            <p:childTnLst>
                              <p:par>
                                <p:cTn id="1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7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9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100"/>
                            </p:stCondLst>
                            <p:childTnLst>
                              <p:par>
                                <p:cTn id="1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300"/>
                            </p:stCondLst>
                            <p:childTnLst>
                              <p:par>
                                <p:cTn id="1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"/>
                            </p:stCondLst>
                            <p:childTnLst>
                              <p:par>
                                <p:cTn id="1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0" grpId="0" animBg="1"/>
      <p:bldP spid="21" grpId="0" animBg="1"/>
      <p:bldP spid="22" grpId="0" animBg="1"/>
      <p:bldP spid="113" grpId="0"/>
      <p:bldP spid="115" grpId="0"/>
      <p:bldP spid="127" grpId="0"/>
      <p:bldP spid="129" grpId="0"/>
      <p:bldP spid="3" grpId="0" animBg="1"/>
      <p:bldP spid="145" grpId="0"/>
      <p:bldP spid="146" grpId="0"/>
      <p:bldP spid="163" grpId="0"/>
      <p:bldP spid="164" grpId="0"/>
      <p:bldP spid="167" grpId="0"/>
      <p:bldP spid="170" grpId="0"/>
      <p:bldP spid="90" grpId="0" animBg="1"/>
      <p:bldP spid="91" grpId="0" animBg="1"/>
      <p:bldP spid="92" grpId="0" animBg="1"/>
      <p:bldP spid="93" grpId="0" animBg="1"/>
      <p:bldP spid="94" grpId="0" animBg="1"/>
      <p:bldP spid="96" grpId="0" animBg="1"/>
      <p:bldP spid="125" grpId="0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16295</TotalTime>
  <Words>4496</Words>
  <Application>Microsoft Macintosh PowerPoint</Application>
  <PresentationFormat>On-screen Show (4:3)</PresentationFormat>
  <Paragraphs>1397</Paragraphs>
  <Slides>66</Slides>
  <Notes>66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3" baseType="lpstr">
      <vt:lpstr>Arial</vt:lpstr>
      <vt:lpstr>Calibri</vt:lpstr>
      <vt:lpstr>Calibri Light</vt:lpstr>
      <vt:lpstr>Cambria</vt:lpstr>
      <vt:lpstr>Cambria Math</vt:lpstr>
      <vt:lpstr>Courier New</vt:lpstr>
      <vt:lpstr>1_Office Theme</vt:lpstr>
      <vt:lpstr>SIMDRAM: A Framework for Bit-Serial SIMD Processing using DRAM</vt:lpstr>
      <vt:lpstr>PowerPoint Presentation</vt:lpstr>
      <vt:lpstr>Outline </vt:lpstr>
      <vt:lpstr>Outline </vt:lpstr>
      <vt:lpstr>Data Movement Bottleneck</vt:lpstr>
      <vt:lpstr>Processing-in-Memory (PIM)</vt:lpstr>
      <vt:lpstr>Processing-using-Memory (PuM)</vt:lpstr>
      <vt:lpstr>Outline </vt:lpstr>
      <vt:lpstr>Inside a DRAM Chip </vt:lpstr>
      <vt:lpstr>DRAM Cell Operation</vt:lpstr>
      <vt:lpstr>DRAM Cell Operation - ACTIVATE</vt:lpstr>
      <vt:lpstr>DRAM Cell Operation – READ/WRITE</vt:lpstr>
      <vt:lpstr>DRAM Cell Operation - PRECHARGE</vt:lpstr>
      <vt:lpstr>In-DRAM Row Copy</vt:lpstr>
      <vt:lpstr>In-DRAM Row Copy: RowClone</vt:lpstr>
      <vt:lpstr>Triple-Row Activation</vt:lpstr>
      <vt:lpstr>Majority Function</vt:lpstr>
      <vt:lpstr>Ambit: In-DRAM Bulk Bitwise AND/OR </vt:lpstr>
      <vt:lpstr>Ambit: Subarray Organization</vt:lpstr>
      <vt:lpstr>Ambit: Subarray Organization</vt:lpstr>
      <vt:lpstr>PuM: Prior Works</vt:lpstr>
      <vt:lpstr>PuM: Prior Works</vt:lpstr>
      <vt:lpstr>Our Goal </vt:lpstr>
      <vt:lpstr>Outline </vt:lpstr>
      <vt:lpstr>Key Idea  </vt:lpstr>
      <vt:lpstr>Outline </vt:lpstr>
      <vt:lpstr>SIMDRAM: PuM Substrate</vt:lpstr>
      <vt:lpstr>Outline </vt:lpstr>
      <vt:lpstr>SIMDRAM Framework </vt:lpstr>
      <vt:lpstr>SIMDRAM Framework: Step 1 </vt:lpstr>
      <vt:lpstr>PowerPoint Presentation</vt:lpstr>
      <vt:lpstr>PowerPoint Presentation</vt:lpstr>
      <vt:lpstr>SIMDRAM Framework: Step 2 </vt:lpstr>
      <vt:lpstr>Step 2: µProgram Generation</vt:lpstr>
      <vt:lpstr>Step 2: µProgram Generation</vt:lpstr>
      <vt:lpstr>Task 1: Allocating DRAM Rows to Operands</vt:lpstr>
      <vt:lpstr>Task 1: Allocating DRAM Rows to Operands</vt:lpstr>
      <vt:lpstr>Task 1: Allocating DRAM Rows to Operands</vt:lpstr>
      <vt:lpstr>Step 2: µProgram Generation</vt:lpstr>
      <vt:lpstr>Task 2: Generate an initial µProgram  </vt:lpstr>
      <vt:lpstr>Task 2: Optimize the µProgram  </vt:lpstr>
      <vt:lpstr>Task 2: Optimize the µProgram  </vt:lpstr>
      <vt:lpstr>Task 2: Optimize the µProgram  </vt:lpstr>
      <vt:lpstr>Task 2: Optimize the µProgram  </vt:lpstr>
      <vt:lpstr>Task 2: Generate N-bit Computation</vt:lpstr>
      <vt:lpstr>Task 2: Generate µProgram</vt:lpstr>
      <vt:lpstr>SIMDRAM Framework: Step 3 </vt:lpstr>
      <vt:lpstr>Step 3: µProgram Execution</vt:lpstr>
      <vt:lpstr>More in the Paper</vt:lpstr>
      <vt:lpstr>Outline </vt:lpstr>
      <vt:lpstr>System Integration</vt:lpstr>
      <vt:lpstr>System Integration</vt:lpstr>
      <vt:lpstr>Transposing Data</vt:lpstr>
      <vt:lpstr>Transposition Unit</vt:lpstr>
      <vt:lpstr>Efficiently Transposing Data</vt:lpstr>
      <vt:lpstr>More in the Paper</vt:lpstr>
      <vt:lpstr>Outline </vt:lpstr>
      <vt:lpstr>Methodology: Experimental Setup </vt:lpstr>
      <vt:lpstr>Methodology: Workloads</vt:lpstr>
      <vt:lpstr>Throughput Analysis</vt:lpstr>
      <vt:lpstr>Energy Analysis</vt:lpstr>
      <vt:lpstr>Real-World Applications</vt:lpstr>
      <vt:lpstr>More in the Paper</vt:lpstr>
      <vt:lpstr>Outline </vt:lpstr>
      <vt:lpstr>PowerPoint Presentation</vt:lpstr>
      <vt:lpstr>SIMDRAM: A Framework for Bit-Serial SIMD Processing using DRAM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Nastaran Hajinazar</cp:lastModifiedBy>
  <cp:revision>529</cp:revision>
  <dcterms:created xsi:type="dcterms:W3CDTF">2021-03-24T08:19:39Z</dcterms:created>
  <dcterms:modified xsi:type="dcterms:W3CDTF">2021-04-20T00:32:06Z</dcterms:modified>
</cp:coreProperties>
</file>