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notesMasterIdLst>
    <p:notesMasterId r:id="rId88"/>
  </p:notesMasterIdLst>
  <p:handoutMasterIdLst>
    <p:handoutMasterId r:id="rId89"/>
  </p:handoutMasterIdLst>
  <p:sldIdLst>
    <p:sldId id="828" r:id="rId2"/>
    <p:sldId id="813" r:id="rId3"/>
    <p:sldId id="574" r:id="rId4"/>
    <p:sldId id="946" r:id="rId5"/>
    <p:sldId id="953" r:id="rId6"/>
    <p:sldId id="954" r:id="rId7"/>
    <p:sldId id="853" r:id="rId8"/>
    <p:sldId id="856" r:id="rId9"/>
    <p:sldId id="857" r:id="rId10"/>
    <p:sldId id="848" r:id="rId11"/>
    <p:sldId id="859" r:id="rId12"/>
    <p:sldId id="860" r:id="rId13"/>
    <p:sldId id="864" r:id="rId14"/>
    <p:sldId id="865" r:id="rId15"/>
    <p:sldId id="854" r:id="rId16"/>
    <p:sldId id="870" r:id="rId17"/>
    <p:sldId id="955" r:id="rId18"/>
    <p:sldId id="960" r:id="rId19"/>
    <p:sldId id="866" r:id="rId20"/>
    <p:sldId id="867" r:id="rId21"/>
    <p:sldId id="906" r:id="rId22"/>
    <p:sldId id="872" r:id="rId23"/>
    <p:sldId id="908" r:id="rId24"/>
    <p:sldId id="871" r:id="rId25"/>
    <p:sldId id="873" r:id="rId26"/>
    <p:sldId id="880" r:id="rId27"/>
    <p:sldId id="961" r:id="rId28"/>
    <p:sldId id="956" r:id="rId29"/>
    <p:sldId id="895" r:id="rId30"/>
    <p:sldId id="947" r:id="rId31"/>
    <p:sldId id="878" r:id="rId32"/>
    <p:sldId id="884" r:id="rId33"/>
    <p:sldId id="883" r:id="rId34"/>
    <p:sldId id="889" r:id="rId35"/>
    <p:sldId id="892" r:id="rId36"/>
    <p:sldId id="886" r:id="rId37"/>
    <p:sldId id="887" r:id="rId38"/>
    <p:sldId id="888" r:id="rId39"/>
    <p:sldId id="957" r:id="rId40"/>
    <p:sldId id="899" r:id="rId41"/>
    <p:sldId id="948" r:id="rId42"/>
    <p:sldId id="894" r:id="rId43"/>
    <p:sldId id="897" r:id="rId44"/>
    <p:sldId id="898" r:id="rId45"/>
    <p:sldId id="909" r:id="rId46"/>
    <p:sldId id="900" r:id="rId47"/>
    <p:sldId id="911" r:id="rId48"/>
    <p:sldId id="902" r:id="rId49"/>
    <p:sldId id="912" r:id="rId50"/>
    <p:sldId id="949" r:id="rId51"/>
    <p:sldId id="918" r:id="rId52"/>
    <p:sldId id="914" r:id="rId53"/>
    <p:sldId id="915" r:id="rId54"/>
    <p:sldId id="916" r:id="rId55"/>
    <p:sldId id="950" r:id="rId56"/>
    <p:sldId id="920" r:id="rId57"/>
    <p:sldId id="922" r:id="rId58"/>
    <p:sldId id="923" r:id="rId59"/>
    <p:sldId id="924" r:id="rId60"/>
    <p:sldId id="925" r:id="rId61"/>
    <p:sldId id="921" r:id="rId62"/>
    <p:sldId id="926" r:id="rId63"/>
    <p:sldId id="928" r:id="rId64"/>
    <p:sldId id="930" r:id="rId65"/>
    <p:sldId id="931" r:id="rId66"/>
    <p:sldId id="932" r:id="rId67"/>
    <p:sldId id="933" r:id="rId68"/>
    <p:sldId id="929" r:id="rId69"/>
    <p:sldId id="935" r:id="rId70"/>
    <p:sldId id="938" r:id="rId71"/>
    <p:sldId id="936" r:id="rId72"/>
    <p:sldId id="937" r:id="rId73"/>
    <p:sldId id="940" r:id="rId74"/>
    <p:sldId id="939" r:id="rId75"/>
    <p:sldId id="964" r:id="rId76"/>
    <p:sldId id="630" r:id="rId77"/>
    <p:sldId id="903" r:id="rId78"/>
    <p:sldId id="934" r:id="rId79"/>
    <p:sldId id="942" r:id="rId80"/>
    <p:sldId id="943" r:id="rId81"/>
    <p:sldId id="944" r:id="rId82"/>
    <p:sldId id="945" r:id="rId83"/>
    <p:sldId id="962" r:id="rId84"/>
    <p:sldId id="963" r:id="rId85"/>
    <p:sldId id="927" r:id="rId86"/>
    <p:sldId id="965" r:id="rId87"/>
  </p:sldIdLst>
  <p:sldSz cx="9144000" cy="6858000" type="screen4x3"/>
  <p:notesSz cx="6858000" cy="9144000"/>
  <p:embeddedFontLst>
    <p:embeddedFont>
      <p:font typeface="Cambria" panose="02040503050406030204" pitchFamily="18" charset="0"/>
      <p:regular r:id="rId90"/>
      <p:bold r:id="rId91"/>
      <p:italic r:id="rId92"/>
      <p:boldItalic r:id="rId93"/>
    </p:embeddedFont>
    <p:embeddedFont>
      <p:font typeface="Quire Sans" panose="020B0502040400020003" pitchFamily="34" charset="0"/>
      <p:regular r:id="rId94"/>
      <p:bold r:id="rId95"/>
      <p:italic r:id="rId96"/>
      <p:boldItalic r:id="rId97"/>
    </p:embeddedFont>
    <p:embeddedFont>
      <p:font typeface="Segoe UI" panose="020B0502040204020203" pitchFamily="34" charset="0"/>
      <p:regular r:id="rId98"/>
      <p:bold r:id="rId99"/>
      <p:italic r:id="rId100"/>
      <p:boldItalic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66CD992-2847-4E62-A9D0-CA9BE98AC0B4}">
          <p14:sldIdLst>
            <p14:sldId id="828"/>
            <p14:sldId id="813"/>
          </p14:sldIdLst>
        </p14:section>
        <p14:section name="Background + Motivation" id="{61808F27-8D35-424C-A845-389A373F2359}">
          <p14:sldIdLst>
            <p14:sldId id="574"/>
            <p14:sldId id="946"/>
            <p14:sldId id="953"/>
            <p14:sldId id="954"/>
            <p14:sldId id="853"/>
            <p14:sldId id="856"/>
            <p14:sldId id="857"/>
            <p14:sldId id="848"/>
            <p14:sldId id="859"/>
            <p14:sldId id="860"/>
            <p14:sldId id="864"/>
            <p14:sldId id="865"/>
            <p14:sldId id="854"/>
            <p14:sldId id="870"/>
            <p14:sldId id="955"/>
            <p14:sldId id="960"/>
          </p14:sldIdLst>
        </p14:section>
        <p14:section name="SMD" id="{FFAE46EF-858F-49EF-BBE8-E628FD794242}">
          <p14:sldIdLst>
            <p14:sldId id="866"/>
            <p14:sldId id="867"/>
            <p14:sldId id="906"/>
            <p14:sldId id="872"/>
            <p14:sldId id="908"/>
            <p14:sldId id="871"/>
            <p14:sldId id="873"/>
            <p14:sldId id="880"/>
            <p14:sldId id="961"/>
            <p14:sldId id="956"/>
            <p14:sldId id="895"/>
            <p14:sldId id="947"/>
            <p14:sldId id="878"/>
            <p14:sldId id="884"/>
            <p14:sldId id="883"/>
            <p14:sldId id="889"/>
            <p14:sldId id="892"/>
            <p14:sldId id="886"/>
            <p14:sldId id="887"/>
            <p14:sldId id="888"/>
            <p14:sldId id="957"/>
            <p14:sldId id="899"/>
            <p14:sldId id="948"/>
            <p14:sldId id="894"/>
            <p14:sldId id="897"/>
            <p14:sldId id="898"/>
            <p14:sldId id="909"/>
            <p14:sldId id="900"/>
            <p14:sldId id="911"/>
          </p14:sldIdLst>
        </p14:section>
        <p14:section name="Use Cases" id="{690FF4CE-1664-8243-B735-ADAEAF11265D}">
          <p14:sldIdLst>
            <p14:sldId id="902"/>
            <p14:sldId id="912"/>
            <p14:sldId id="949"/>
            <p14:sldId id="918"/>
            <p14:sldId id="914"/>
            <p14:sldId id="915"/>
            <p14:sldId id="916"/>
            <p14:sldId id="950"/>
            <p14:sldId id="920"/>
          </p14:sldIdLst>
        </p14:section>
        <p14:section name="Evaluations" id="{EC870305-C024-CE42-B517-56B5F2CC7737}">
          <p14:sldIdLst>
            <p14:sldId id="922"/>
            <p14:sldId id="923"/>
            <p14:sldId id="924"/>
            <p14:sldId id="925"/>
            <p14:sldId id="921"/>
            <p14:sldId id="926"/>
            <p14:sldId id="928"/>
            <p14:sldId id="930"/>
            <p14:sldId id="931"/>
            <p14:sldId id="932"/>
            <p14:sldId id="933"/>
            <p14:sldId id="929"/>
            <p14:sldId id="935"/>
            <p14:sldId id="938"/>
          </p14:sldIdLst>
        </p14:section>
        <p14:section name="Conclusion" id="{59F28252-9F6A-494A-900E-AE787E96B35E}">
          <p14:sldIdLst>
            <p14:sldId id="936"/>
            <p14:sldId id="937"/>
            <p14:sldId id="940"/>
            <p14:sldId id="939"/>
            <p14:sldId id="964"/>
          </p14:sldIdLst>
        </p14:section>
        <p14:section name="Backup Slides" id="{D6099294-4C9B-4310-B5F5-7C244A1AB81C}">
          <p14:sldIdLst>
            <p14:sldId id="630"/>
            <p14:sldId id="903"/>
            <p14:sldId id="934"/>
            <p14:sldId id="942"/>
            <p14:sldId id="943"/>
            <p14:sldId id="944"/>
            <p14:sldId id="945"/>
            <p14:sldId id="962"/>
            <p14:sldId id="963"/>
            <p14:sldId id="927"/>
            <p14:sldId id="9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Minesh Hamenbhai" initials="PMH" lastIdx="1" clrIdx="0">
    <p:extLst>
      <p:ext uri="{19B8F6BF-5375-455C-9EA6-DF929625EA0E}">
        <p15:presenceInfo xmlns:p15="http://schemas.microsoft.com/office/powerpoint/2012/main" userId="Patel  Minesh Hamenbh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DE3"/>
    <a:srgbClr val="FF9F9F"/>
    <a:srgbClr val="FFFFFF"/>
    <a:srgbClr val="FFCDCD"/>
    <a:srgbClr val="C00000"/>
    <a:srgbClr val="D6DCE5"/>
    <a:srgbClr val="E2F0D9"/>
    <a:srgbClr val="D62728"/>
    <a:srgbClr val="2CA02C"/>
    <a:srgbClr val="1F7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0" autoAdjust="0"/>
    <p:restoredTop sz="68647" autoAdjust="0"/>
  </p:normalViewPr>
  <p:slideViewPr>
    <p:cSldViewPr snapToGrid="0">
      <p:cViewPr>
        <p:scale>
          <a:sx n="108" d="100"/>
          <a:sy n="108" d="100"/>
        </p:scale>
        <p:origin x="1808" y="432"/>
      </p:cViewPr>
      <p:guideLst/>
    </p:cSldViewPr>
  </p:slideViewPr>
  <p:notesTextViewPr>
    <p:cViewPr>
      <p:scale>
        <a:sx n="3" d="2"/>
        <a:sy n="3" d="2"/>
      </p:scale>
      <p:origin x="0" y="0"/>
    </p:cViewPr>
  </p:notesTextViewPr>
  <p:sorterViewPr>
    <p:cViewPr>
      <p:scale>
        <a:sx n="200" d="100"/>
        <a:sy n="200" d="100"/>
      </p:scale>
      <p:origin x="0" y="-10470"/>
    </p:cViewPr>
  </p:sorter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1.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8558124582946"/>
          <c:y val="6.8603990795023634E-2"/>
          <c:w val="0.83190987905168245"/>
          <c:h val="0.76590715519994756"/>
        </c:manualLayout>
      </c:layout>
      <c:scatterChart>
        <c:scatterStyle val="smoothMarker"/>
        <c:varyColors val="0"/>
        <c:ser>
          <c:idx val="0"/>
          <c:order val="0"/>
          <c:tx>
            <c:strRef>
              <c:f>Sheet1!$B$1</c:f>
              <c:strCache>
                <c:ptCount val="1"/>
                <c:pt idx="0">
                  <c:v>Y-Values</c:v>
                </c:pt>
              </c:strCache>
            </c:strRef>
          </c:tx>
          <c:spPr>
            <a:ln w="38100" cap="rnd">
              <a:solidFill>
                <a:schemeClr val="accent5">
                  <a:lumMod val="75000"/>
                </a:schemeClr>
              </a:solidFill>
              <a:round/>
            </a:ln>
            <a:effectLst/>
          </c:spPr>
          <c:marker>
            <c:symbol val="none"/>
          </c:marker>
          <c:xVal>
            <c:numRef>
              <c:f>Sheet1!$A$2:$A$26</c:f>
              <c:numCache>
                <c:formatCode>General</c:formatCode>
                <c:ptCount val="25"/>
                <c:pt idx="0">
                  <c:v>0</c:v>
                </c:pt>
                <c:pt idx="1">
                  <c:v>0.249</c:v>
                </c:pt>
                <c:pt idx="2">
                  <c:v>0.25</c:v>
                </c:pt>
                <c:pt idx="3">
                  <c:v>0.499</c:v>
                </c:pt>
                <c:pt idx="4">
                  <c:v>0.5</c:v>
                </c:pt>
                <c:pt idx="5">
                  <c:v>0.749</c:v>
                </c:pt>
                <c:pt idx="6">
                  <c:v>0.75</c:v>
                </c:pt>
                <c:pt idx="7">
                  <c:v>0.999</c:v>
                </c:pt>
                <c:pt idx="8">
                  <c:v>1</c:v>
                </c:pt>
                <c:pt idx="9">
                  <c:v>1.2490000000000001</c:v>
                </c:pt>
                <c:pt idx="10">
                  <c:v>1.25</c:v>
                </c:pt>
                <c:pt idx="11">
                  <c:v>1.4990000000000001</c:v>
                </c:pt>
                <c:pt idx="12">
                  <c:v>1.5</c:v>
                </c:pt>
                <c:pt idx="13">
                  <c:v>1.7490000000000001</c:v>
                </c:pt>
                <c:pt idx="14">
                  <c:v>1.75</c:v>
                </c:pt>
                <c:pt idx="15">
                  <c:v>1.9990000000000001</c:v>
                </c:pt>
                <c:pt idx="16">
                  <c:v>2</c:v>
                </c:pt>
                <c:pt idx="17">
                  <c:v>2.2490000000000001</c:v>
                </c:pt>
                <c:pt idx="18">
                  <c:v>2.25</c:v>
                </c:pt>
                <c:pt idx="19">
                  <c:v>2.4990000000000001</c:v>
                </c:pt>
                <c:pt idx="20">
                  <c:v>2.5</c:v>
                </c:pt>
                <c:pt idx="21">
                  <c:v>2.7490000000000001</c:v>
                </c:pt>
                <c:pt idx="22">
                  <c:v>2.75</c:v>
                </c:pt>
                <c:pt idx="23">
                  <c:v>2.9990000000000001</c:v>
                </c:pt>
                <c:pt idx="24">
                  <c:v>3</c:v>
                </c:pt>
              </c:numCache>
            </c:numRef>
          </c:xVal>
          <c:yVal>
            <c:numRef>
              <c:f>Sheet1!$B$2:$B$26</c:f>
              <c:numCache>
                <c:formatCode>General</c:formatCode>
                <c:ptCount val="25"/>
                <c:pt idx="0">
                  <c:v>1</c:v>
                </c:pt>
                <c:pt idx="1">
                  <c:v>1</c:v>
                </c:pt>
                <c:pt idx="2">
                  <c:v>1</c:v>
                </c:pt>
                <c:pt idx="3">
                  <c:v>1</c:v>
                </c:pt>
                <c:pt idx="4">
                  <c:v>0</c:v>
                </c:pt>
                <c:pt idx="5">
                  <c:v>0</c:v>
                </c:pt>
                <c:pt idx="6">
                  <c:v>0</c:v>
                </c:pt>
                <c:pt idx="7">
                  <c:v>0</c:v>
                </c:pt>
                <c:pt idx="8">
                  <c:v>1</c:v>
                </c:pt>
                <c:pt idx="9">
                  <c:v>1</c:v>
                </c:pt>
                <c:pt idx="10">
                  <c:v>0</c:v>
                </c:pt>
                <c:pt idx="11">
                  <c:v>0</c:v>
                </c:pt>
                <c:pt idx="12">
                  <c:v>1</c:v>
                </c:pt>
                <c:pt idx="13">
                  <c:v>1</c:v>
                </c:pt>
                <c:pt idx="14">
                  <c:v>1</c:v>
                </c:pt>
                <c:pt idx="15">
                  <c:v>1</c:v>
                </c:pt>
                <c:pt idx="16">
                  <c:v>0</c:v>
                </c:pt>
                <c:pt idx="17">
                  <c:v>0</c:v>
                </c:pt>
                <c:pt idx="18">
                  <c:v>0</c:v>
                </c:pt>
                <c:pt idx="19">
                  <c:v>0</c:v>
                </c:pt>
                <c:pt idx="20">
                  <c:v>1</c:v>
                </c:pt>
                <c:pt idx="21">
                  <c:v>1</c:v>
                </c:pt>
                <c:pt idx="22">
                  <c:v>1</c:v>
                </c:pt>
                <c:pt idx="23">
                  <c:v>1</c:v>
                </c:pt>
                <c:pt idx="24">
                  <c:v>1</c:v>
                </c:pt>
              </c:numCache>
            </c:numRef>
          </c:yVal>
          <c:smooth val="0"/>
          <c:extLst>
            <c:ext xmlns:c16="http://schemas.microsoft.com/office/drawing/2014/chart" uri="{C3380CC4-5D6E-409C-BE32-E72D297353CC}">
              <c16:uniqueId val="{00000000-BBCD-014D-869D-A66B9AA1FB6F}"/>
            </c:ext>
          </c:extLst>
        </c:ser>
        <c:dLbls>
          <c:showLegendKey val="0"/>
          <c:showVal val="0"/>
          <c:showCatName val="0"/>
          <c:showSerName val="0"/>
          <c:showPercent val="0"/>
          <c:showBubbleSize val="0"/>
        </c:dLbls>
        <c:axId val="551911888"/>
        <c:axId val="817335696"/>
      </c:scatterChart>
      <c:valAx>
        <c:axId val="551911888"/>
        <c:scaling>
          <c:orientation val="minMax"/>
          <c:max val="3"/>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8558124582946"/>
          <c:y val="6.8603990795023634E-2"/>
          <c:w val="0.83190987905168245"/>
          <c:h val="0.76590715519994756"/>
        </c:manualLayout>
      </c:layout>
      <c:scatterChart>
        <c:scatterStyle val="smoothMarker"/>
        <c:varyColors val="0"/>
        <c:ser>
          <c:idx val="0"/>
          <c:order val="0"/>
          <c:tx>
            <c:strRef>
              <c:f>Sheet1!$B$1</c:f>
              <c:strCache>
                <c:ptCount val="1"/>
                <c:pt idx="0">
                  <c:v>Y-Values</c:v>
                </c:pt>
              </c:strCache>
            </c:strRef>
          </c:tx>
          <c:spPr>
            <a:ln w="38100" cap="rnd">
              <a:solidFill>
                <a:schemeClr val="accent5">
                  <a:lumMod val="75000"/>
                </a:schemeClr>
              </a:solidFill>
              <a:round/>
            </a:ln>
            <a:effectLst/>
          </c:spPr>
          <c:marker>
            <c:symbol val="none"/>
          </c:marker>
          <c:xVal>
            <c:numRef>
              <c:f>Sheet1!$A$2:$A$26</c:f>
              <c:numCache>
                <c:formatCode>General</c:formatCode>
                <c:ptCount val="25"/>
                <c:pt idx="0">
                  <c:v>0</c:v>
                </c:pt>
                <c:pt idx="1">
                  <c:v>0.249</c:v>
                </c:pt>
                <c:pt idx="2">
                  <c:v>0.25</c:v>
                </c:pt>
                <c:pt idx="3">
                  <c:v>0.499</c:v>
                </c:pt>
                <c:pt idx="4">
                  <c:v>0.5</c:v>
                </c:pt>
                <c:pt idx="5">
                  <c:v>0.749</c:v>
                </c:pt>
                <c:pt idx="6">
                  <c:v>0.75</c:v>
                </c:pt>
                <c:pt idx="7">
                  <c:v>0.999</c:v>
                </c:pt>
                <c:pt idx="8">
                  <c:v>1</c:v>
                </c:pt>
                <c:pt idx="9">
                  <c:v>1.2490000000000001</c:v>
                </c:pt>
                <c:pt idx="10">
                  <c:v>1.25</c:v>
                </c:pt>
                <c:pt idx="11">
                  <c:v>1.4990000000000001</c:v>
                </c:pt>
                <c:pt idx="12">
                  <c:v>1.5</c:v>
                </c:pt>
                <c:pt idx="13">
                  <c:v>1.7490000000000001</c:v>
                </c:pt>
                <c:pt idx="14">
                  <c:v>1.75</c:v>
                </c:pt>
                <c:pt idx="15">
                  <c:v>1.9990000000000001</c:v>
                </c:pt>
                <c:pt idx="16">
                  <c:v>2</c:v>
                </c:pt>
                <c:pt idx="17">
                  <c:v>2.2490000000000001</c:v>
                </c:pt>
                <c:pt idx="18">
                  <c:v>2.25</c:v>
                </c:pt>
                <c:pt idx="19">
                  <c:v>2.4990000000000001</c:v>
                </c:pt>
                <c:pt idx="20">
                  <c:v>2.5</c:v>
                </c:pt>
                <c:pt idx="21">
                  <c:v>2.7490000000000001</c:v>
                </c:pt>
                <c:pt idx="22">
                  <c:v>2.75</c:v>
                </c:pt>
                <c:pt idx="23">
                  <c:v>2.9990000000000001</c:v>
                </c:pt>
                <c:pt idx="24">
                  <c:v>3</c:v>
                </c:pt>
              </c:numCache>
            </c:numRef>
          </c:xVal>
          <c:yVal>
            <c:numRef>
              <c:f>Sheet1!$B$2:$B$26</c:f>
              <c:numCache>
                <c:formatCode>General</c:formatCode>
                <c:ptCount val="25"/>
                <c:pt idx="0">
                  <c:v>1</c:v>
                </c:pt>
                <c:pt idx="1">
                  <c:v>1</c:v>
                </c:pt>
                <c:pt idx="2">
                  <c:v>1</c:v>
                </c:pt>
                <c:pt idx="3">
                  <c:v>1</c:v>
                </c:pt>
                <c:pt idx="4">
                  <c:v>0</c:v>
                </c:pt>
                <c:pt idx="5">
                  <c:v>0</c:v>
                </c:pt>
                <c:pt idx="6">
                  <c:v>0</c:v>
                </c:pt>
                <c:pt idx="7">
                  <c:v>0</c:v>
                </c:pt>
                <c:pt idx="8">
                  <c:v>1</c:v>
                </c:pt>
                <c:pt idx="9">
                  <c:v>1</c:v>
                </c:pt>
                <c:pt idx="10">
                  <c:v>0</c:v>
                </c:pt>
                <c:pt idx="11">
                  <c:v>0</c:v>
                </c:pt>
                <c:pt idx="12">
                  <c:v>1</c:v>
                </c:pt>
                <c:pt idx="13">
                  <c:v>1</c:v>
                </c:pt>
                <c:pt idx="14">
                  <c:v>1</c:v>
                </c:pt>
                <c:pt idx="15">
                  <c:v>1</c:v>
                </c:pt>
                <c:pt idx="16">
                  <c:v>0</c:v>
                </c:pt>
                <c:pt idx="17">
                  <c:v>0</c:v>
                </c:pt>
                <c:pt idx="18">
                  <c:v>0</c:v>
                </c:pt>
                <c:pt idx="19">
                  <c:v>0</c:v>
                </c:pt>
                <c:pt idx="20">
                  <c:v>1</c:v>
                </c:pt>
                <c:pt idx="21">
                  <c:v>1</c:v>
                </c:pt>
                <c:pt idx="22">
                  <c:v>1</c:v>
                </c:pt>
                <c:pt idx="23">
                  <c:v>1</c:v>
                </c:pt>
                <c:pt idx="24">
                  <c:v>1</c:v>
                </c:pt>
              </c:numCache>
            </c:numRef>
          </c:yVal>
          <c:smooth val="0"/>
          <c:extLst>
            <c:ext xmlns:c16="http://schemas.microsoft.com/office/drawing/2014/chart" uri="{C3380CC4-5D6E-409C-BE32-E72D297353CC}">
              <c16:uniqueId val="{00000000-D5DD-824A-BE95-54E0D086D4B1}"/>
            </c:ext>
          </c:extLst>
        </c:ser>
        <c:dLbls>
          <c:showLegendKey val="0"/>
          <c:showVal val="0"/>
          <c:showCatName val="0"/>
          <c:showSerName val="0"/>
          <c:showPercent val="0"/>
          <c:showBubbleSize val="0"/>
        </c:dLbls>
        <c:axId val="551911888"/>
        <c:axId val="817335696"/>
      </c:scatterChart>
      <c:valAx>
        <c:axId val="551911888"/>
        <c:scaling>
          <c:orientation val="minMax"/>
          <c:max val="3"/>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2841728983223"/>
          <c:y val="7.9988248011989491E-2"/>
          <c:w val="0.78221849557549827"/>
          <c:h val="0.76590715519994756"/>
        </c:manualLayout>
      </c:layout>
      <c:scatterChart>
        <c:scatterStyle val="smoothMarker"/>
        <c:varyColors val="0"/>
        <c:ser>
          <c:idx val="0"/>
          <c:order val="0"/>
          <c:tx>
            <c:strRef>
              <c:f>Sheet1!$B$1</c:f>
              <c:strCache>
                <c:ptCount val="1"/>
                <c:pt idx="0">
                  <c:v>Y-Values</c:v>
                </c:pt>
              </c:strCache>
            </c:strRef>
          </c:tx>
          <c:spPr>
            <a:ln w="57150" cap="rnd">
              <a:solidFill>
                <a:schemeClr val="accent1"/>
              </a:solidFill>
              <a:round/>
            </a:ln>
            <a:effectLst/>
          </c:spPr>
          <c:marker>
            <c:symbol val="none"/>
          </c:marker>
          <c:xVal>
            <c:numRef>
              <c:f>Sheet1!$A$2:$A$17</c:f>
              <c:numCache>
                <c:formatCode>General</c:formatCode>
                <c:ptCount val="16"/>
                <c:pt idx="0">
                  <c:v>0</c:v>
                </c:pt>
                <c:pt idx="1">
                  <c:v>1</c:v>
                </c:pt>
                <c:pt idx="2">
                  <c:v>2</c:v>
                </c:pt>
                <c:pt idx="3">
                  <c:v>3</c:v>
                </c:pt>
                <c:pt idx="4">
                  <c:v>3.1</c:v>
                </c:pt>
                <c:pt idx="5">
                  <c:v>4</c:v>
                </c:pt>
                <c:pt idx="6">
                  <c:v>5</c:v>
                </c:pt>
                <c:pt idx="7">
                  <c:v>6</c:v>
                </c:pt>
                <c:pt idx="8">
                  <c:v>6.1</c:v>
                </c:pt>
                <c:pt idx="9">
                  <c:v>7</c:v>
                </c:pt>
                <c:pt idx="10">
                  <c:v>8</c:v>
                </c:pt>
                <c:pt idx="11">
                  <c:v>9</c:v>
                </c:pt>
                <c:pt idx="12">
                  <c:v>9.1</c:v>
                </c:pt>
                <c:pt idx="13">
                  <c:v>10</c:v>
                </c:pt>
                <c:pt idx="14">
                  <c:v>11</c:v>
                </c:pt>
              </c:numCache>
            </c:numRef>
          </c:xVal>
          <c:yVal>
            <c:numRef>
              <c:f>Sheet1!$B$2:$B$17</c:f>
              <c:numCache>
                <c:formatCode>General</c:formatCode>
                <c:ptCount val="16"/>
                <c:pt idx="0">
                  <c:v>4</c:v>
                </c:pt>
                <c:pt idx="1">
                  <c:v>2</c:v>
                </c:pt>
                <c:pt idx="2">
                  <c:v>1</c:v>
                </c:pt>
                <c:pt idx="3">
                  <c:v>1</c:v>
                </c:pt>
                <c:pt idx="4">
                  <c:v>4</c:v>
                </c:pt>
                <c:pt idx="5">
                  <c:v>2</c:v>
                </c:pt>
                <c:pt idx="6">
                  <c:v>1</c:v>
                </c:pt>
                <c:pt idx="7">
                  <c:v>1</c:v>
                </c:pt>
                <c:pt idx="8">
                  <c:v>4</c:v>
                </c:pt>
                <c:pt idx="9">
                  <c:v>2</c:v>
                </c:pt>
                <c:pt idx="10">
                  <c:v>1</c:v>
                </c:pt>
                <c:pt idx="11">
                  <c:v>1</c:v>
                </c:pt>
                <c:pt idx="12">
                  <c:v>4</c:v>
                </c:pt>
                <c:pt idx="13">
                  <c:v>2</c:v>
                </c:pt>
                <c:pt idx="14">
                  <c:v>1</c:v>
                </c:pt>
              </c:numCache>
            </c:numRef>
          </c:yVal>
          <c:smooth val="1"/>
          <c:extLst>
            <c:ext xmlns:c16="http://schemas.microsoft.com/office/drawing/2014/chart" uri="{C3380CC4-5D6E-409C-BE32-E72D297353CC}">
              <c16:uniqueId val="{00000000-6CAD-8E49-ADB0-A5D17F9FEAD3}"/>
            </c:ext>
          </c:extLst>
        </c:ser>
        <c:dLbls>
          <c:showLegendKey val="0"/>
          <c:showVal val="0"/>
          <c:showCatName val="0"/>
          <c:showSerName val="0"/>
          <c:showPercent val="0"/>
          <c:showBubbleSize val="0"/>
        </c:dLbls>
        <c:axId val="551911888"/>
        <c:axId val="817335696"/>
      </c:scatterChart>
      <c:valAx>
        <c:axId val="551911888"/>
        <c:scaling>
          <c:orientation val="minMax"/>
          <c:max val="12"/>
          <c:min val="0"/>
        </c:scaling>
        <c:delete val="0"/>
        <c:axPos val="b"/>
        <c:title>
          <c:tx>
            <c:rich>
              <a:bodyPr rot="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sz="1800" b="1" dirty="0">
                    <a:solidFill>
                      <a:schemeClr val="tx1"/>
                    </a:solidFill>
                    <a:latin typeface="Segoe UI" panose="020B0502040204020203" pitchFamily="34" charset="0"/>
                    <a:cs typeface="Segoe UI" panose="020B0502040204020203" pitchFamily="34" charset="0"/>
                  </a:rPr>
                  <a:t>Time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817335696"/>
        <c:crosses val="autoZero"/>
        <c:crossBetween val="midCat"/>
      </c:valAx>
      <c:valAx>
        <c:axId val="817335696"/>
        <c:scaling>
          <c:orientation val="minMax"/>
          <c:min val="0"/>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sz="1800" b="1" dirty="0">
                    <a:solidFill>
                      <a:schemeClr val="tx1"/>
                    </a:solidFill>
                    <a:latin typeface="Segoe UI" panose="020B0502040204020203" pitchFamily="34" charset="0"/>
                    <a:cs typeface="Segoe UI" panose="020B0502040204020203" pitchFamily="34" charset="0"/>
                  </a:rPr>
                  <a:t>Charge</a:t>
                </a:r>
              </a:p>
            </c:rich>
          </c:tx>
          <c:layout>
            <c:manualLayout>
              <c:xMode val="edge"/>
              <c:yMode val="edge"/>
              <c:x val="0"/>
              <c:y val="0.2174163053467038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551911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System Configuratino</c:v>
                </c:pt>
              </c:strCache>
            </c:strRef>
          </c:tx>
          <c:spPr>
            <a:solidFill>
              <a:schemeClr val="accent2">
                <a:lumMod val="20000"/>
                <a:lumOff val="80000"/>
              </a:schemeClr>
            </a:solidFill>
            <a:ln w="38100">
              <a:solidFill>
                <a:schemeClr val="tx1"/>
              </a:solidFill>
            </a:ln>
            <a:effectLst/>
          </c:spPr>
          <c:invertIfNegative val="0"/>
          <c:dPt>
            <c:idx val="0"/>
            <c:invertIfNegative val="0"/>
            <c:bubble3D val="0"/>
            <c:spPr>
              <a:solidFill>
                <a:schemeClr val="accent5">
                  <a:lumMod val="20000"/>
                  <a:lumOff val="80000"/>
                </a:schemeClr>
              </a:solidFill>
              <a:ln w="38100">
                <a:solidFill>
                  <a:schemeClr val="tx1"/>
                </a:solidFill>
              </a:ln>
              <a:effectLst/>
            </c:spPr>
            <c:extLst>
              <c:ext xmlns:c16="http://schemas.microsoft.com/office/drawing/2014/chart" uri="{C3380CC4-5D6E-409C-BE32-E72D297353CC}">
                <c16:uniqueId val="{00000006-56BA-4EDE-920F-BE4337886459}"/>
              </c:ext>
            </c:extLst>
          </c:dPt>
          <c:dPt>
            <c:idx val="1"/>
            <c:invertIfNegative val="0"/>
            <c:bubble3D val="0"/>
            <c:spPr>
              <a:solidFill>
                <a:schemeClr val="accent5">
                  <a:lumMod val="40000"/>
                  <a:lumOff val="60000"/>
                </a:schemeClr>
              </a:solidFill>
              <a:ln w="38100">
                <a:solidFill>
                  <a:schemeClr val="tx1"/>
                </a:solidFill>
              </a:ln>
              <a:effectLst/>
            </c:spPr>
            <c:extLst>
              <c:ext xmlns:c16="http://schemas.microsoft.com/office/drawing/2014/chart" uri="{C3380CC4-5D6E-409C-BE32-E72D297353CC}">
                <c16:uniqueId val="{00000007-56BA-4EDE-920F-BE4337886459}"/>
              </c:ext>
            </c:extLst>
          </c:dPt>
          <c:dPt>
            <c:idx val="2"/>
            <c:invertIfNegative val="0"/>
            <c:bubble3D val="0"/>
            <c:spPr>
              <a:solidFill>
                <a:schemeClr val="accent5">
                  <a:lumMod val="60000"/>
                  <a:lumOff val="40000"/>
                </a:schemeClr>
              </a:solidFill>
              <a:ln w="38100">
                <a:solidFill>
                  <a:schemeClr val="tx1"/>
                </a:solidFill>
              </a:ln>
              <a:effectLst/>
            </c:spPr>
            <c:extLst>
              <c:ext xmlns:c16="http://schemas.microsoft.com/office/drawing/2014/chart" uri="{C3380CC4-5D6E-409C-BE32-E72D297353CC}">
                <c16:uniqueId val="{00000008-56BA-4EDE-920F-BE4337886459}"/>
              </c:ext>
            </c:extLst>
          </c:dPt>
          <c:dPt>
            <c:idx val="3"/>
            <c:invertIfNegative val="0"/>
            <c:bubble3D val="0"/>
            <c:spPr>
              <a:solidFill>
                <a:schemeClr val="accent6">
                  <a:lumMod val="75000"/>
                </a:schemeClr>
              </a:solidFill>
              <a:ln w="38100">
                <a:solidFill>
                  <a:schemeClr val="tx1"/>
                </a:solidFill>
              </a:ln>
              <a:effectLst/>
            </c:spPr>
            <c:extLst>
              <c:ext xmlns:c16="http://schemas.microsoft.com/office/drawing/2014/chart" uri="{C3380CC4-5D6E-409C-BE32-E72D297353CC}">
                <c16:uniqueId val="{00000009-56BA-4EDE-920F-BE4337886459}"/>
              </c:ext>
            </c:extLst>
          </c:dPt>
          <c:dPt>
            <c:idx val="4"/>
            <c:invertIfNegative val="0"/>
            <c:bubble3D val="0"/>
            <c:spPr>
              <a:solidFill>
                <a:schemeClr val="accent4">
                  <a:lumMod val="75000"/>
                </a:schemeClr>
              </a:solidFill>
              <a:ln w="38100">
                <a:solidFill>
                  <a:schemeClr val="tx1"/>
                </a:solidFill>
              </a:ln>
              <a:effectLst/>
            </c:spPr>
            <c:extLst>
              <c:ext xmlns:c16="http://schemas.microsoft.com/office/drawing/2014/chart" uri="{C3380CC4-5D6E-409C-BE32-E72D297353CC}">
                <c16:uniqueId val="{0000000A-56BA-4EDE-920F-BE4337886459}"/>
              </c:ext>
            </c:extLst>
          </c:dPt>
          <c:cat>
            <c:strRef>
              <c:f>Sheet1!$A$2:$A$6</c:f>
              <c:strCache>
                <c:ptCount val="5"/>
                <c:pt idx="0">
                  <c:v>SMD-FR</c:v>
                </c:pt>
                <c:pt idx="1">
                  <c:v>SMD-FR + SMD-DRP</c:v>
                </c:pt>
                <c:pt idx="2">
                  <c:v>SMD-FR + SMD-MS</c:v>
                </c:pt>
                <c:pt idx="3">
                  <c:v>SMD-Combined</c:v>
                </c:pt>
                <c:pt idx="4">
                  <c:v>No-Refresh</c:v>
                </c:pt>
              </c:strCache>
            </c:strRef>
          </c:cat>
          <c:val>
            <c:numRef>
              <c:f>Sheet1!$B$2:$B$6</c:f>
              <c:numCache>
                <c:formatCode>General</c:formatCode>
                <c:ptCount val="5"/>
                <c:pt idx="0">
                  <c:v>1.0482590000000001</c:v>
                </c:pt>
                <c:pt idx="1">
                  <c:v>1.048135</c:v>
                </c:pt>
                <c:pt idx="2">
                  <c:v>1.0495699999999999</c:v>
                </c:pt>
                <c:pt idx="3">
                  <c:v>1.0495699999999999</c:v>
                </c:pt>
                <c:pt idx="4">
                  <c:v>1.05846</c:v>
                </c:pt>
              </c:numCache>
            </c:numRef>
          </c:val>
          <c:extLst>
            <c:ext xmlns:c16="http://schemas.microsoft.com/office/drawing/2014/chart" uri="{C3380CC4-5D6E-409C-BE32-E72D297353CC}">
              <c16:uniqueId val="{00000000-56BA-4EDE-920F-BE4337886459}"/>
            </c:ext>
          </c:extLst>
        </c:ser>
        <c:dLbls>
          <c:showLegendKey val="0"/>
          <c:showVal val="0"/>
          <c:showCatName val="0"/>
          <c:showSerName val="0"/>
          <c:showPercent val="0"/>
          <c:showBubbleSize val="0"/>
        </c:dLbls>
        <c:gapWidth val="230"/>
        <c:overlap val="-46"/>
        <c:axId val="585765040"/>
        <c:axId val="1827712720"/>
      </c:barChart>
      <c:catAx>
        <c:axId val="585765040"/>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827712720"/>
        <c:crosses val="autoZero"/>
        <c:auto val="1"/>
        <c:lblAlgn val="ctr"/>
        <c:lblOffset val="100"/>
        <c:noMultiLvlLbl val="0"/>
      </c:catAx>
      <c:valAx>
        <c:axId val="1827712720"/>
        <c:scaling>
          <c:orientation val="minMax"/>
          <c:max val="1.1000000000000001"/>
          <c:min val="0.9"/>
        </c:scaling>
        <c:delete val="0"/>
        <c:axPos val="l"/>
        <c:majorGridlines>
          <c:spPr>
            <a:ln w="254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8576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System Configuratino</c:v>
                </c:pt>
              </c:strCache>
            </c:strRef>
          </c:tx>
          <c:spPr>
            <a:solidFill>
              <a:schemeClr val="accent2">
                <a:lumMod val="20000"/>
                <a:lumOff val="80000"/>
              </a:schemeClr>
            </a:solidFill>
            <a:ln w="38100">
              <a:solidFill>
                <a:schemeClr val="tx1"/>
              </a:solidFill>
            </a:ln>
            <a:effectLst/>
          </c:spPr>
          <c:invertIfNegative val="0"/>
          <c:dPt>
            <c:idx val="0"/>
            <c:invertIfNegative val="0"/>
            <c:bubble3D val="0"/>
            <c:spPr>
              <a:solidFill>
                <a:schemeClr val="accent5">
                  <a:lumMod val="20000"/>
                  <a:lumOff val="80000"/>
                </a:schemeClr>
              </a:solidFill>
              <a:ln w="38100">
                <a:solidFill>
                  <a:schemeClr val="tx1"/>
                </a:solidFill>
              </a:ln>
              <a:effectLst/>
            </c:spPr>
            <c:extLst>
              <c:ext xmlns:c16="http://schemas.microsoft.com/office/drawing/2014/chart" uri="{C3380CC4-5D6E-409C-BE32-E72D297353CC}">
                <c16:uniqueId val="{00000006-56BA-4EDE-920F-BE4337886459}"/>
              </c:ext>
            </c:extLst>
          </c:dPt>
          <c:dPt>
            <c:idx val="1"/>
            <c:invertIfNegative val="0"/>
            <c:bubble3D val="0"/>
            <c:spPr>
              <a:solidFill>
                <a:schemeClr val="accent5">
                  <a:lumMod val="40000"/>
                  <a:lumOff val="60000"/>
                </a:schemeClr>
              </a:solidFill>
              <a:ln w="38100">
                <a:solidFill>
                  <a:schemeClr val="tx1"/>
                </a:solidFill>
              </a:ln>
              <a:effectLst/>
            </c:spPr>
            <c:extLst>
              <c:ext xmlns:c16="http://schemas.microsoft.com/office/drawing/2014/chart" uri="{C3380CC4-5D6E-409C-BE32-E72D297353CC}">
                <c16:uniqueId val="{00000007-56BA-4EDE-920F-BE4337886459}"/>
              </c:ext>
            </c:extLst>
          </c:dPt>
          <c:dPt>
            <c:idx val="2"/>
            <c:invertIfNegative val="0"/>
            <c:bubble3D val="0"/>
            <c:spPr>
              <a:solidFill>
                <a:schemeClr val="accent5">
                  <a:lumMod val="60000"/>
                  <a:lumOff val="40000"/>
                </a:schemeClr>
              </a:solidFill>
              <a:ln w="38100">
                <a:solidFill>
                  <a:schemeClr val="tx1"/>
                </a:solidFill>
              </a:ln>
              <a:effectLst/>
            </c:spPr>
            <c:extLst>
              <c:ext xmlns:c16="http://schemas.microsoft.com/office/drawing/2014/chart" uri="{C3380CC4-5D6E-409C-BE32-E72D297353CC}">
                <c16:uniqueId val="{00000008-56BA-4EDE-920F-BE4337886459}"/>
              </c:ext>
            </c:extLst>
          </c:dPt>
          <c:dPt>
            <c:idx val="3"/>
            <c:invertIfNegative val="0"/>
            <c:bubble3D val="0"/>
            <c:spPr>
              <a:solidFill>
                <a:schemeClr val="accent6">
                  <a:lumMod val="75000"/>
                </a:schemeClr>
              </a:solidFill>
              <a:ln w="38100">
                <a:solidFill>
                  <a:schemeClr val="tx1"/>
                </a:solidFill>
              </a:ln>
              <a:effectLst/>
            </c:spPr>
            <c:extLst>
              <c:ext xmlns:c16="http://schemas.microsoft.com/office/drawing/2014/chart" uri="{C3380CC4-5D6E-409C-BE32-E72D297353CC}">
                <c16:uniqueId val="{00000009-56BA-4EDE-920F-BE4337886459}"/>
              </c:ext>
            </c:extLst>
          </c:dPt>
          <c:dPt>
            <c:idx val="4"/>
            <c:invertIfNegative val="0"/>
            <c:bubble3D val="0"/>
            <c:spPr>
              <a:solidFill>
                <a:schemeClr val="accent4">
                  <a:lumMod val="75000"/>
                </a:schemeClr>
              </a:solidFill>
              <a:ln w="38100">
                <a:solidFill>
                  <a:schemeClr val="tx1"/>
                </a:solidFill>
              </a:ln>
              <a:effectLst/>
            </c:spPr>
            <c:extLst>
              <c:ext xmlns:c16="http://schemas.microsoft.com/office/drawing/2014/chart" uri="{C3380CC4-5D6E-409C-BE32-E72D297353CC}">
                <c16:uniqueId val="{0000000A-56BA-4EDE-920F-BE4337886459}"/>
              </c:ext>
            </c:extLst>
          </c:dPt>
          <c:cat>
            <c:strRef>
              <c:f>Sheet1!$A$2:$A$6</c:f>
              <c:strCache>
                <c:ptCount val="5"/>
                <c:pt idx="0">
                  <c:v>SMD-FR</c:v>
                </c:pt>
                <c:pt idx="1">
                  <c:v>SMD-FR + SMD-DRP</c:v>
                </c:pt>
                <c:pt idx="2">
                  <c:v>SMD-FR + SMD-MS</c:v>
                </c:pt>
                <c:pt idx="3">
                  <c:v>SMD-Combined</c:v>
                </c:pt>
                <c:pt idx="4">
                  <c:v>No-Refresh</c:v>
                </c:pt>
              </c:strCache>
            </c:strRef>
          </c:cat>
          <c:val>
            <c:numRef>
              <c:f>Sheet1!$B$2:$B$6</c:f>
              <c:numCache>
                <c:formatCode>General</c:formatCode>
                <c:ptCount val="5"/>
                <c:pt idx="0">
                  <c:v>1.0482590000000001</c:v>
                </c:pt>
                <c:pt idx="1">
                  <c:v>1.048135</c:v>
                </c:pt>
                <c:pt idx="2">
                  <c:v>1.0495699999999999</c:v>
                </c:pt>
                <c:pt idx="3">
                  <c:v>1.0495699999999999</c:v>
                </c:pt>
                <c:pt idx="4">
                  <c:v>1.05846</c:v>
                </c:pt>
              </c:numCache>
            </c:numRef>
          </c:val>
          <c:extLst>
            <c:ext xmlns:c16="http://schemas.microsoft.com/office/drawing/2014/chart" uri="{C3380CC4-5D6E-409C-BE32-E72D297353CC}">
              <c16:uniqueId val="{00000000-56BA-4EDE-920F-BE4337886459}"/>
            </c:ext>
          </c:extLst>
        </c:ser>
        <c:dLbls>
          <c:showLegendKey val="0"/>
          <c:showVal val="0"/>
          <c:showCatName val="0"/>
          <c:showSerName val="0"/>
          <c:showPercent val="0"/>
          <c:showBubbleSize val="0"/>
        </c:dLbls>
        <c:gapWidth val="230"/>
        <c:overlap val="-46"/>
        <c:axId val="585765040"/>
        <c:axId val="1827712720"/>
      </c:barChart>
      <c:catAx>
        <c:axId val="585765040"/>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827712720"/>
        <c:crosses val="autoZero"/>
        <c:auto val="1"/>
        <c:lblAlgn val="ctr"/>
        <c:lblOffset val="100"/>
        <c:noMultiLvlLbl val="0"/>
      </c:catAx>
      <c:valAx>
        <c:axId val="1827712720"/>
        <c:scaling>
          <c:orientation val="minMax"/>
          <c:max val="1.1000000000000001"/>
          <c:min val="0.9"/>
        </c:scaling>
        <c:delete val="0"/>
        <c:axPos val="l"/>
        <c:majorGridlines>
          <c:spPr>
            <a:ln w="254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8576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SMD-FR</c:v>
                </c:pt>
              </c:strCache>
            </c:strRef>
          </c:tx>
          <c:spPr>
            <a:solidFill>
              <a:schemeClr val="accent5">
                <a:lumMod val="20000"/>
                <a:lumOff val="80000"/>
              </a:schemeClr>
            </a:solidFill>
            <a:ln w="38100">
              <a:solidFill>
                <a:schemeClr val="tx1"/>
              </a:solidFill>
            </a:ln>
            <a:effectLst/>
          </c:spPr>
          <c:invertIfNegative val="0"/>
          <c:cat>
            <c:strRef>
              <c:f>Sheet1!$A$2:$A$4</c:f>
              <c:strCache>
                <c:ptCount val="3"/>
                <c:pt idx="0">
                  <c:v>Low (&lt;1) MPKI</c:v>
                </c:pt>
                <c:pt idx="1">
                  <c:v>Medium (&lt;10) MPKI</c:v>
                </c:pt>
                <c:pt idx="2">
                  <c:v>High (&gt;=10) MPKI</c:v>
                </c:pt>
              </c:strCache>
            </c:strRef>
          </c:cat>
          <c:val>
            <c:numRef>
              <c:f>Sheet1!$B$2:$B$4</c:f>
              <c:numCache>
                <c:formatCode>General</c:formatCode>
                <c:ptCount val="3"/>
                <c:pt idx="0">
                  <c:v>1.001468</c:v>
                </c:pt>
                <c:pt idx="1">
                  <c:v>1.0515749999999999</c:v>
                </c:pt>
                <c:pt idx="2">
                  <c:v>1.089235</c:v>
                </c:pt>
              </c:numCache>
            </c:numRef>
          </c:val>
          <c:extLst>
            <c:ext xmlns:c16="http://schemas.microsoft.com/office/drawing/2014/chart" uri="{C3380CC4-5D6E-409C-BE32-E72D297353CC}">
              <c16:uniqueId val="{00000000-B1DB-412B-A898-A916FAA6799C}"/>
            </c:ext>
          </c:extLst>
        </c:ser>
        <c:ser>
          <c:idx val="1"/>
          <c:order val="1"/>
          <c:tx>
            <c:strRef>
              <c:f>Sheet1!$C$1</c:f>
              <c:strCache>
                <c:ptCount val="1"/>
                <c:pt idx="0">
                  <c:v>SMD-FR + SMD-DRP</c:v>
                </c:pt>
              </c:strCache>
            </c:strRef>
          </c:tx>
          <c:spPr>
            <a:solidFill>
              <a:schemeClr val="accent5">
                <a:lumMod val="40000"/>
                <a:lumOff val="60000"/>
              </a:schemeClr>
            </a:solidFill>
            <a:ln w="38100">
              <a:solidFill>
                <a:schemeClr val="tx1"/>
              </a:solidFill>
            </a:ln>
            <a:effectLst/>
          </c:spPr>
          <c:invertIfNegative val="0"/>
          <c:cat>
            <c:strRef>
              <c:f>Sheet1!$A$2:$A$4</c:f>
              <c:strCache>
                <c:ptCount val="3"/>
                <c:pt idx="0">
                  <c:v>Low (&lt;1) MPKI</c:v>
                </c:pt>
                <c:pt idx="1">
                  <c:v>Medium (&lt;10) MPKI</c:v>
                </c:pt>
                <c:pt idx="2">
                  <c:v>High (&gt;=10) MPKI</c:v>
                </c:pt>
              </c:strCache>
            </c:strRef>
          </c:cat>
          <c:val>
            <c:numRef>
              <c:f>Sheet1!$C$2:$C$4</c:f>
              <c:numCache>
                <c:formatCode>General</c:formatCode>
                <c:ptCount val="3"/>
                <c:pt idx="0">
                  <c:v>1.001465</c:v>
                </c:pt>
                <c:pt idx="1">
                  <c:v>1.0514110000000001</c:v>
                </c:pt>
                <c:pt idx="2">
                  <c:v>1.088873</c:v>
                </c:pt>
              </c:numCache>
            </c:numRef>
          </c:val>
          <c:extLst>
            <c:ext xmlns:c16="http://schemas.microsoft.com/office/drawing/2014/chart" uri="{C3380CC4-5D6E-409C-BE32-E72D297353CC}">
              <c16:uniqueId val="{00000001-B1DB-412B-A898-A916FAA6799C}"/>
            </c:ext>
          </c:extLst>
        </c:ser>
        <c:ser>
          <c:idx val="2"/>
          <c:order val="2"/>
          <c:tx>
            <c:strRef>
              <c:f>Sheet1!$D$1</c:f>
              <c:strCache>
                <c:ptCount val="1"/>
                <c:pt idx="0">
                  <c:v>SMD-FR+SMD-MS</c:v>
                </c:pt>
              </c:strCache>
            </c:strRef>
          </c:tx>
          <c:spPr>
            <a:solidFill>
              <a:schemeClr val="accent5">
                <a:lumMod val="60000"/>
                <a:lumOff val="40000"/>
              </a:schemeClr>
            </a:solidFill>
            <a:ln w="38100">
              <a:solidFill>
                <a:schemeClr val="tx1"/>
              </a:solidFill>
            </a:ln>
            <a:effectLst/>
          </c:spPr>
          <c:invertIfNegative val="0"/>
          <c:cat>
            <c:strRef>
              <c:f>Sheet1!$A$2:$A$4</c:f>
              <c:strCache>
                <c:ptCount val="3"/>
                <c:pt idx="0">
                  <c:v>Low (&lt;1) MPKI</c:v>
                </c:pt>
                <c:pt idx="1">
                  <c:v>Medium (&lt;10) MPKI</c:v>
                </c:pt>
                <c:pt idx="2">
                  <c:v>High (&gt;=10) MPKI</c:v>
                </c:pt>
              </c:strCache>
            </c:strRef>
          </c:cat>
          <c:val>
            <c:numRef>
              <c:f>Sheet1!$D$2:$D$4</c:f>
              <c:numCache>
                <c:formatCode>General</c:formatCode>
                <c:ptCount val="3"/>
                <c:pt idx="0">
                  <c:v>1.0014430000000001</c:v>
                </c:pt>
                <c:pt idx="1">
                  <c:v>1.0513049999999999</c:v>
                </c:pt>
                <c:pt idx="2">
                  <c:v>1.0886359999999999</c:v>
                </c:pt>
              </c:numCache>
            </c:numRef>
          </c:val>
          <c:extLst>
            <c:ext xmlns:c16="http://schemas.microsoft.com/office/drawing/2014/chart" uri="{C3380CC4-5D6E-409C-BE32-E72D297353CC}">
              <c16:uniqueId val="{00000002-B1DB-412B-A898-A916FAA6799C}"/>
            </c:ext>
          </c:extLst>
        </c:ser>
        <c:ser>
          <c:idx val="3"/>
          <c:order val="3"/>
          <c:tx>
            <c:strRef>
              <c:f>Sheet1!$E$1</c:f>
              <c:strCache>
                <c:ptCount val="1"/>
                <c:pt idx="0">
                  <c:v>SMD-Combined</c:v>
                </c:pt>
              </c:strCache>
            </c:strRef>
          </c:tx>
          <c:spPr>
            <a:solidFill>
              <a:schemeClr val="accent6">
                <a:lumMod val="75000"/>
              </a:schemeClr>
            </a:solidFill>
            <a:ln w="38100">
              <a:solidFill>
                <a:schemeClr val="tx1"/>
              </a:solidFill>
            </a:ln>
            <a:effectLst/>
          </c:spPr>
          <c:invertIfNegative val="0"/>
          <c:cat>
            <c:strRef>
              <c:f>Sheet1!$A$2:$A$4</c:f>
              <c:strCache>
                <c:ptCount val="3"/>
                <c:pt idx="0">
                  <c:v>Low (&lt;1) MPKI</c:v>
                </c:pt>
                <c:pt idx="1">
                  <c:v>Medium (&lt;10) MPKI</c:v>
                </c:pt>
                <c:pt idx="2">
                  <c:v>High (&gt;=10) MPKI</c:v>
                </c:pt>
              </c:strCache>
            </c:strRef>
          </c:cat>
          <c:val>
            <c:numRef>
              <c:f>Sheet1!$E$2:$E$4</c:f>
              <c:numCache>
                <c:formatCode>General</c:formatCode>
                <c:ptCount val="3"/>
                <c:pt idx="0">
                  <c:v>1.00145</c:v>
                </c:pt>
                <c:pt idx="1">
                  <c:v>1.051345</c:v>
                </c:pt>
                <c:pt idx="2">
                  <c:v>1.0888389999999999</c:v>
                </c:pt>
              </c:numCache>
            </c:numRef>
          </c:val>
          <c:extLst>
            <c:ext xmlns:c16="http://schemas.microsoft.com/office/drawing/2014/chart" uri="{C3380CC4-5D6E-409C-BE32-E72D297353CC}">
              <c16:uniqueId val="{00000003-B1DB-412B-A898-A916FAA6799C}"/>
            </c:ext>
          </c:extLst>
        </c:ser>
        <c:ser>
          <c:idx val="4"/>
          <c:order val="4"/>
          <c:tx>
            <c:strRef>
              <c:f>Sheet1!$F$1</c:f>
              <c:strCache>
                <c:ptCount val="1"/>
                <c:pt idx="0">
                  <c:v>No-Refresh</c:v>
                </c:pt>
              </c:strCache>
            </c:strRef>
          </c:tx>
          <c:spPr>
            <a:solidFill>
              <a:schemeClr val="accent4">
                <a:lumMod val="75000"/>
              </a:schemeClr>
            </a:solidFill>
            <a:ln w="38100">
              <a:solidFill>
                <a:schemeClr val="tx1"/>
              </a:solidFill>
            </a:ln>
            <a:effectLst/>
          </c:spPr>
          <c:invertIfNegative val="0"/>
          <c:cat>
            <c:strRef>
              <c:f>Sheet1!$A$2:$A$4</c:f>
              <c:strCache>
                <c:ptCount val="3"/>
                <c:pt idx="0">
                  <c:v>Low (&lt;1) MPKI</c:v>
                </c:pt>
                <c:pt idx="1">
                  <c:v>Medium (&lt;10) MPKI</c:v>
                </c:pt>
                <c:pt idx="2">
                  <c:v>High (&gt;=10) MPKI</c:v>
                </c:pt>
              </c:strCache>
            </c:strRef>
          </c:cat>
          <c:val>
            <c:numRef>
              <c:f>Sheet1!$F$2:$F$4</c:f>
              <c:numCache>
                <c:formatCode>General</c:formatCode>
                <c:ptCount val="3"/>
                <c:pt idx="0">
                  <c:v>1.0016320000000001</c:v>
                </c:pt>
                <c:pt idx="1">
                  <c:v>1.0580890000000001</c:v>
                </c:pt>
                <c:pt idx="2">
                  <c:v>1.100563</c:v>
                </c:pt>
              </c:numCache>
            </c:numRef>
          </c:val>
          <c:extLst>
            <c:ext xmlns:c16="http://schemas.microsoft.com/office/drawing/2014/chart" uri="{C3380CC4-5D6E-409C-BE32-E72D297353CC}">
              <c16:uniqueId val="{00000004-B1DB-412B-A898-A916FAA6799C}"/>
            </c:ext>
          </c:extLst>
        </c:ser>
        <c:dLbls>
          <c:showLegendKey val="0"/>
          <c:showVal val="0"/>
          <c:showCatName val="0"/>
          <c:showSerName val="0"/>
          <c:showPercent val="0"/>
          <c:showBubbleSize val="0"/>
        </c:dLbls>
        <c:gapWidth val="219"/>
        <c:overlap val="-27"/>
        <c:axId val="1808188336"/>
        <c:axId val="1808186896"/>
      </c:barChart>
      <c:catAx>
        <c:axId val="180818833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08186896"/>
        <c:crosses val="autoZero"/>
        <c:auto val="1"/>
        <c:lblAlgn val="ctr"/>
        <c:lblOffset val="100"/>
        <c:noMultiLvlLbl val="0"/>
      </c:catAx>
      <c:valAx>
        <c:axId val="1808186896"/>
        <c:scaling>
          <c:orientation val="minMax"/>
          <c:max val="1.2"/>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0818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SMD-FR</c:v>
                </c:pt>
              </c:strCache>
            </c:strRef>
          </c:tx>
          <c:spPr>
            <a:solidFill>
              <a:schemeClr val="accent5">
                <a:lumMod val="20000"/>
                <a:lumOff val="80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Sheet1!$B$2:$B$5</c:f>
              <c:numCache>
                <c:formatCode>General</c:formatCode>
                <c:ptCount val="4"/>
                <c:pt idx="0">
                  <c:v>0.94779999999999998</c:v>
                </c:pt>
                <c:pt idx="1">
                  <c:v>0.98089999999999999</c:v>
                </c:pt>
                <c:pt idx="2">
                  <c:v>0.94040000000000001</c:v>
                </c:pt>
                <c:pt idx="3">
                  <c:v>0.94799999999999995</c:v>
                </c:pt>
              </c:numCache>
            </c:numRef>
          </c:val>
          <c:extLst>
            <c:ext xmlns:c16="http://schemas.microsoft.com/office/drawing/2014/chart" uri="{C3380CC4-5D6E-409C-BE32-E72D297353CC}">
              <c16:uniqueId val="{00000000-6584-48EE-A1B5-95EF27C77EE7}"/>
            </c:ext>
          </c:extLst>
        </c:ser>
        <c:ser>
          <c:idx val="1"/>
          <c:order val="1"/>
          <c:tx>
            <c:strRef>
              <c:f>Sheet1!$C$1</c:f>
              <c:strCache>
                <c:ptCount val="1"/>
                <c:pt idx="0">
                  <c:v>SMD-FR + SMD-DRP</c:v>
                </c:pt>
              </c:strCache>
            </c:strRef>
          </c:tx>
          <c:spPr>
            <a:solidFill>
              <a:schemeClr val="accent5">
                <a:lumMod val="40000"/>
                <a:lumOff val="60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Sheet1!$C$2:$C$5</c:f>
              <c:numCache>
                <c:formatCode>General</c:formatCode>
                <c:ptCount val="4"/>
                <c:pt idx="0">
                  <c:v>0.95220000000000005</c:v>
                </c:pt>
                <c:pt idx="1">
                  <c:v>0.98089999999999999</c:v>
                </c:pt>
                <c:pt idx="2">
                  <c:v>0.94910000000000005</c:v>
                </c:pt>
                <c:pt idx="3">
                  <c:v>0.95650000000000002</c:v>
                </c:pt>
              </c:numCache>
            </c:numRef>
          </c:val>
          <c:extLst>
            <c:ext xmlns:c16="http://schemas.microsoft.com/office/drawing/2014/chart" uri="{C3380CC4-5D6E-409C-BE32-E72D297353CC}">
              <c16:uniqueId val="{00000001-6584-48EE-A1B5-95EF27C77EE7}"/>
            </c:ext>
          </c:extLst>
        </c:ser>
        <c:ser>
          <c:idx val="2"/>
          <c:order val="2"/>
          <c:tx>
            <c:strRef>
              <c:f>Sheet1!$D$1</c:f>
              <c:strCache>
                <c:ptCount val="1"/>
                <c:pt idx="0">
                  <c:v>SMD-FR+SMD-MS</c:v>
                </c:pt>
              </c:strCache>
            </c:strRef>
          </c:tx>
          <c:spPr>
            <a:solidFill>
              <a:schemeClr val="accent5">
                <a:lumMod val="60000"/>
                <a:lumOff val="40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Sheet1!$D$2:$D$5</c:f>
              <c:numCache>
                <c:formatCode>General</c:formatCode>
                <c:ptCount val="4"/>
                <c:pt idx="0">
                  <c:v>0.96160000000000001</c:v>
                </c:pt>
                <c:pt idx="1">
                  <c:v>0.998</c:v>
                </c:pt>
                <c:pt idx="2">
                  <c:v>0.95289999999999997</c:v>
                </c:pt>
                <c:pt idx="3">
                  <c:v>0.95720000000000005</c:v>
                </c:pt>
              </c:numCache>
            </c:numRef>
          </c:val>
          <c:extLst>
            <c:ext xmlns:c16="http://schemas.microsoft.com/office/drawing/2014/chart" uri="{C3380CC4-5D6E-409C-BE32-E72D297353CC}">
              <c16:uniqueId val="{00000002-6584-48EE-A1B5-95EF27C77EE7}"/>
            </c:ext>
          </c:extLst>
        </c:ser>
        <c:ser>
          <c:idx val="3"/>
          <c:order val="3"/>
          <c:tx>
            <c:strRef>
              <c:f>Sheet1!$E$1</c:f>
              <c:strCache>
                <c:ptCount val="1"/>
                <c:pt idx="0">
                  <c:v>SMD-Combined</c:v>
                </c:pt>
              </c:strCache>
            </c:strRef>
          </c:tx>
          <c:spPr>
            <a:solidFill>
              <a:schemeClr val="accent6">
                <a:lumMod val="75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Sheet1!$E$2:$E$5</c:f>
              <c:numCache>
                <c:formatCode>General</c:formatCode>
                <c:ptCount val="4"/>
                <c:pt idx="0">
                  <c:v>0.9617</c:v>
                </c:pt>
                <c:pt idx="1">
                  <c:v>0.99980000000000002</c:v>
                </c:pt>
                <c:pt idx="2">
                  <c:v>0.95240000000000002</c:v>
                </c:pt>
                <c:pt idx="3">
                  <c:v>0.95669999999999999</c:v>
                </c:pt>
              </c:numCache>
            </c:numRef>
          </c:val>
          <c:extLst>
            <c:ext xmlns:c16="http://schemas.microsoft.com/office/drawing/2014/chart" uri="{C3380CC4-5D6E-409C-BE32-E72D297353CC}">
              <c16:uniqueId val="{00000003-6584-48EE-A1B5-95EF27C77EE7}"/>
            </c:ext>
          </c:extLst>
        </c:ser>
        <c:ser>
          <c:idx val="4"/>
          <c:order val="4"/>
          <c:tx>
            <c:strRef>
              <c:f>Sheet1!$F$1</c:f>
              <c:strCache>
                <c:ptCount val="1"/>
                <c:pt idx="0">
                  <c:v>No-Refresh</c:v>
                </c:pt>
              </c:strCache>
            </c:strRef>
          </c:tx>
          <c:spPr>
            <a:solidFill>
              <a:schemeClr val="accent4">
                <a:lumMod val="75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Sheet1!$F$2:$F$5</c:f>
              <c:numCache>
                <c:formatCode>General</c:formatCode>
                <c:ptCount val="4"/>
                <c:pt idx="0">
                  <c:v>0.93020000000000003</c:v>
                </c:pt>
                <c:pt idx="1">
                  <c:v>0.96860000000000002</c:v>
                </c:pt>
                <c:pt idx="2">
                  <c:v>0.92410000000000003</c:v>
                </c:pt>
                <c:pt idx="3">
                  <c:v>0.9274</c:v>
                </c:pt>
              </c:numCache>
            </c:numRef>
          </c:val>
          <c:extLst>
            <c:ext xmlns:c16="http://schemas.microsoft.com/office/drawing/2014/chart" uri="{C3380CC4-5D6E-409C-BE32-E72D297353CC}">
              <c16:uniqueId val="{00000004-6584-48EE-A1B5-95EF27C77EE7}"/>
            </c:ext>
          </c:extLst>
        </c:ser>
        <c:dLbls>
          <c:showLegendKey val="0"/>
          <c:showVal val="0"/>
          <c:showCatName val="0"/>
          <c:showSerName val="0"/>
          <c:showPercent val="0"/>
          <c:showBubbleSize val="0"/>
        </c:dLbls>
        <c:gapWidth val="219"/>
        <c:overlap val="-27"/>
        <c:axId val="1808188336"/>
        <c:axId val="1808186896"/>
      </c:barChart>
      <c:catAx>
        <c:axId val="180818833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08186896"/>
        <c:crosses val="autoZero"/>
        <c:auto val="1"/>
        <c:lblAlgn val="ctr"/>
        <c:lblOffset val="100"/>
        <c:noMultiLvlLbl val="0"/>
      </c:catAx>
      <c:valAx>
        <c:axId val="180818689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0818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SMD-FR</c:v>
                </c:pt>
              </c:strCache>
            </c:strRef>
          </c:tx>
          <c:spPr>
            <a:solidFill>
              <a:schemeClr val="accent5">
                <a:lumMod val="20000"/>
                <a:lumOff val="80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Sheet1!$B$2:$B$5</c:f>
              <c:numCache>
                <c:formatCode>General</c:formatCode>
                <c:ptCount val="4"/>
                <c:pt idx="0">
                  <c:v>0.94779999999999998</c:v>
                </c:pt>
                <c:pt idx="1">
                  <c:v>0.98089999999999999</c:v>
                </c:pt>
                <c:pt idx="2">
                  <c:v>0.94040000000000001</c:v>
                </c:pt>
                <c:pt idx="3">
                  <c:v>0.94799999999999995</c:v>
                </c:pt>
              </c:numCache>
            </c:numRef>
          </c:val>
          <c:extLst>
            <c:ext xmlns:c16="http://schemas.microsoft.com/office/drawing/2014/chart" uri="{C3380CC4-5D6E-409C-BE32-E72D297353CC}">
              <c16:uniqueId val="{00000000-6584-48EE-A1B5-95EF27C77EE7}"/>
            </c:ext>
          </c:extLst>
        </c:ser>
        <c:ser>
          <c:idx val="1"/>
          <c:order val="1"/>
          <c:tx>
            <c:strRef>
              <c:f>Sheet1!$C$1</c:f>
              <c:strCache>
                <c:ptCount val="1"/>
                <c:pt idx="0">
                  <c:v>SMD-FR + SMD-DRP</c:v>
                </c:pt>
              </c:strCache>
            </c:strRef>
          </c:tx>
          <c:spPr>
            <a:solidFill>
              <a:schemeClr val="accent5">
                <a:lumMod val="40000"/>
                <a:lumOff val="60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Sheet1!$C$2:$C$5</c:f>
              <c:numCache>
                <c:formatCode>General</c:formatCode>
                <c:ptCount val="4"/>
                <c:pt idx="0">
                  <c:v>0.95220000000000005</c:v>
                </c:pt>
                <c:pt idx="1">
                  <c:v>0.98089999999999999</c:v>
                </c:pt>
                <c:pt idx="2">
                  <c:v>0.94910000000000005</c:v>
                </c:pt>
                <c:pt idx="3">
                  <c:v>0.95650000000000002</c:v>
                </c:pt>
              </c:numCache>
            </c:numRef>
          </c:val>
          <c:extLst>
            <c:ext xmlns:c16="http://schemas.microsoft.com/office/drawing/2014/chart" uri="{C3380CC4-5D6E-409C-BE32-E72D297353CC}">
              <c16:uniqueId val="{00000001-6584-48EE-A1B5-95EF27C77EE7}"/>
            </c:ext>
          </c:extLst>
        </c:ser>
        <c:ser>
          <c:idx val="2"/>
          <c:order val="2"/>
          <c:tx>
            <c:strRef>
              <c:f>Sheet1!$D$1</c:f>
              <c:strCache>
                <c:ptCount val="1"/>
                <c:pt idx="0">
                  <c:v>SMD-FR+SMD-MS</c:v>
                </c:pt>
              </c:strCache>
            </c:strRef>
          </c:tx>
          <c:spPr>
            <a:solidFill>
              <a:schemeClr val="accent5">
                <a:lumMod val="60000"/>
                <a:lumOff val="40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Sheet1!$D$2:$D$5</c:f>
              <c:numCache>
                <c:formatCode>General</c:formatCode>
                <c:ptCount val="4"/>
                <c:pt idx="0">
                  <c:v>0.96160000000000001</c:v>
                </c:pt>
                <c:pt idx="1">
                  <c:v>0.998</c:v>
                </c:pt>
                <c:pt idx="2">
                  <c:v>0.95289999999999997</c:v>
                </c:pt>
                <c:pt idx="3">
                  <c:v>0.95720000000000005</c:v>
                </c:pt>
              </c:numCache>
            </c:numRef>
          </c:val>
          <c:extLst>
            <c:ext xmlns:c16="http://schemas.microsoft.com/office/drawing/2014/chart" uri="{C3380CC4-5D6E-409C-BE32-E72D297353CC}">
              <c16:uniqueId val="{00000002-6584-48EE-A1B5-95EF27C77EE7}"/>
            </c:ext>
          </c:extLst>
        </c:ser>
        <c:ser>
          <c:idx val="3"/>
          <c:order val="3"/>
          <c:tx>
            <c:strRef>
              <c:f>Sheet1!$E$1</c:f>
              <c:strCache>
                <c:ptCount val="1"/>
                <c:pt idx="0">
                  <c:v>SMD-Combined</c:v>
                </c:pt>
              </c:strCache>
            </c:strRef>
          </c:tx>
          <c:spPr>
            <a:solidFill>
              <a:schemeClr val="accent6">
                <a:lumMod val="75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Sheet1!$E$2:$E$5</c:f>
              <c:numCache>
                <c:formatCode>General</c:formatCode>
                <c:ptCount val="4"/>
                <c:pt idx="0">
                  <c:v>0.9617</c:v>
                </c:pt>
                <c:pt idx="1">
                  <c:v>0.99980000000000002</c:v>
                </c:pt>
                <c:pt idx="2">
                  <c:v>0.95240000000000002</c:v>
                </c:pt>
                <c:pt idx="3">
                  <c:v>0.95669999999999999</c:v>
                </c:pt>
              </c:numCache>
            </c:numRef>
          </c:val>
          <c:extLst>
            <c:ext xmlns:c16="http://schemas.microsoft.com/office/drawing/2014/chart" uri="{C3380CC4-5D6E-409C-BE32-E72D297353CC}">
              <c16:uniqueId val="{00000003-6584-48EE-A1B5-95EF27C77EE7}"/>
            </c:ext>
          </c:extLst>
        </c:ser>
        <c:ser>
          <c:idx val="4"/>
          <c:order val="4"/>
          <c:tx>
            <c:strRef>
              <c:f>Sheet1!$F$1</c:f>
              <c:strCache>
                <c:ptCount val="1"/>
                <c:pt idx="0">
                  <c:v>No-Refresh</c:v>
                </c:pt>
              </c:strCache>
            </c:strRef>
          </c:tx>
          <c:spPr>
            <a:solidFill>
              <a:schemeClr val="accent4">
                <a:lumMod val="75000"/>
              </a:schemeClr>
            </a:solidFill>
            <a:ln w="38100">
              <a:solidFill>
                <a:schemeClr val="tx1"/>
              </a:solidFill>
            </a:ln>
            <a:effectLst/>
          </c:spPr>
          <c:invertIfNegative val="0"/>
          <c:cat>
            <c:strRef>
              <c:f>Sheet1!$A$2:$A$5</c:f>
              <c:strCache>
                <c:ptCount val="4"/>
                <c:pt idx="0">
                  <c:v>Single-Core</c:v>
                </c:pt>
                <c:pt idx="1">
                  <c:v>Low (&lt;1) MPKI</c:v>
                </c:pt>
                <c:pt idx="2">
                  <c:v>Medium (&lt;10) MPKI</c:v>
                </c:pt>
                <c:pt idx="3">
                  <c:v>High (&gt;=10) MPKI</c:v>
                </c:pt>
              </c:strCache>
            </c:strRef>
          </c:cat>
          <c:val>
            <c:numRef>
              <c:f>Sheet1!$F$2:$F$5</c:f>
              <c:numCache>
                <c:formatCode>General</c:formatCode>
                <c:ptCount val="4"/>
                <c:pt idx="0">
                  <c:v>0.93020000000000003</c:v>
                </c:pt>
                <c:pt idx="1">
                  <c:v>0.96860000000000002</c:v>
                </c:pt>
                <c:pt idx="2">
                  <c:v>0.92410000000000003</c:v>
                </c:pt>
                <c:pt idx="3">
                  <c:v>0.9274</c:v>
                </c:pt>
              </c:numCache>
            </c:numRef>
          </c:val>
          <c:extLst>
            <c:ext xmlns:c16="http://schemas.microsoft.com/office/drawing/2014/chart" uri="{C3380CC4-5D6E-409C-BE32-E72D297353CC}">
              <c16:uniqueId val="{00000004-6584-48EE-A1B5-95EF27C77EE7}"/>
            </c:ext>
          </c:extLst>
        </c:ser>
        <c:dLbls>
          <c:showLegendKey val="0"/>
          <c:showVal val="0"/>
          <c:showCatName val="0"/>
          <c:showSerName val="0"/>
          <c:showPercent val="0"/>
          <c:showBubbleSize val="0"/>
        </c:dLbls>
        <c:gapWidth val="219"/>
        <c:overlap val="-27"/>
        <c:axId val="1808188336"/>
        <c:axId val="1808186896"/>
      </c:barChart>
      <c:catAx>
        <c:axId val="180818833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08186896"/>
        <c:crosses val="autoZero"/>
        <c:auto val="1"/>
        <c:lblAlgn val="ctr"/>
        <c:lblOffset val="100"/>
        <c:noMultiLvlLbl val="0"/>
      </c:catAx>
      <c:valAx>
        <c:axId val="180818689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0818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System Configuratino</c:v>
                </c:pt>
              </c:strCache>
            </c:strRef>
          </c:tx>
          <c:spPr>
            <a:solidFill>
              <a:schemeClr val="accent2">
                <a:lumMod val="20000"/>
                <a:lumOff val="80000"/>
              </a:schemeClr>
            </a:solidFill>
            <a:ln w="38100">
              <a:solidFill>
                <a:schemeClr val="tx1"/>
              </a:solidFill>
            </a:ln>
            <a:effectLst/>
          </c:spPr>
          <c:invertIfNegative val="0"/>
          <c:dPt>
            <c:idx val="0"/>
            <c:invertIfNegative val="0"/>
            <c:bubble3D val="0"/>
            <c:spPr>
              <a:solidFill>
                <a:schemeClr val="accent5">
                  <a:lumMod val="20000"/>
                  <a:lumOff val="80000"/>
                </a:schemeClr>
              </a:solidFill>
              <a:ln w="38100">
                <a:solidFill>
                  <a:schemeClr val="tx1"/>
                </a:solidFill>
              </a:ln>
              <a:effectLst/>
            </c:spPr>
            <c:extLst>
              <c:ext xmlns:c16="http://schemas.microsoft.com/office/drawing/2014/chart" uri="{C3380CC4-5D6E-409C-BE32-E72D297353CC}">
                <c16:uniqueId val="{00000001-6BFE-4974-A680-E0CD2026A825}"/>
              </c:ext>
            </c:extLst>
          </c:dPt>
          <c:dPt>
            <c:idx val="1"/>
            <c:invertIfNegative val="0"/>
            <c:bubble3D val="0"/>
            <c:spPr>
              <a:solidFill>
                <a:schemeClr val="accent5">
                  <a:lumMod val="40000"/>
                  <a:lumOff val="60000"/>
                </a:schemeClr>
              </a:solidFill>
              <a:ln w="38100">
                <a:solidFill>
                  <a:schemeClr val="tx1"/>
                </a:solidFill>
              </a:ln>
              <a:effectLst/>
            </c:spPr>
            <c:extLst>
              <c:ext xmlns:c16="http://schemas.microsoft.com/office/drawing/2014/chart" uri="{C3380CC4-5D6E-409C-BE32-E72D297353CC}">
                <c16:uniqueId val="{00000003-6BFE-4974-A680-E0CD2026A825}"/>
              </c:ext>
            </c:extLst>
          </c:dPt>
          <c:dPt>
            <c:idx val="2"/>
            <c:invertIfNegative val="0"/>
            <c:bubble3D val="0"/>
            <c:spPr>
              <a:solidFill>
                <a:schemeClr val="accent5">
                  <a:lumMod val="60000"/>
                  <a:lumOff val="40000"/>
                </a:schemeClr>
              </a:solidFill>
              <a:ln w="38100">
                <a:solidFill>
                  <a:schemeClr val="tx1"/>
                </a:solidFill>
              </a:ln>
              <a:effectLst/>
            </c:spPr>
            <c:extLst>
              <c:ext xmlns:c16="http://schemas.microsoft.com/office/drawing/2014/chart" uri="{C3380CC4-5D6E-409C-BE32-E72D297353CC}">
                <c16:uniqueId val="{00000005-6BFE-4974-A680-E0CD2026A825}"/>
              </c:ext>
            </c:extLst>
          </c:dPt>
          <c:dPt>
            <c:idx val="3"/>
            <c:invertIfNegative val="0"/>
            <c:bubble3D val="0"/>
            <c:spPr>
              <a:solidFill>
                <a:schemeClr val="accent6">
                  <a:lumMod val="75000"/>
                </a:schemeClr>
              </a:solidFill>
              <a:ln w="38100">
                <a:solidFill>
                  <a:schemeClr val="tx1"/>
                </a:solidFill>
              </a:ln>
              <a:effectLst/>
            </c:spPr>
            <c:extLst>
              <c:ext xmlns:c16="http://schemas.microsoft.com/office/drawing/2014/chart" uri="{C3380CC4-5D6E-409C-BE32-E72D297353CC}">
                <c16:uniqueId val="{00000007-6BFE-4974-A680-E0CD2026A825}"/>
              </c:ext>
            </c:extLst>
          </c:dPt>
          <c:dPt>
            <c:idx val="4"/>
            <c:invertIfNegative val="0"/>
            <c:bubble3D val="0"/>
            <c:spPr>
              <a:solidFill>
                <a:schemeClr val="accent4">
                  <a:lumMod val="75000"/>
                </a:schemeClr>
              </a:solidFill>
              <a:ln w="38100">
                <a:solidFill>
                  <a:schemeClr val="tx1"/>
                </a:solidFill>
              </a:ln>
              <a:effectLst/>
            </c:spPr>
            <c:extLst>
              <c:ext xmlns:c16="http://schemas.microsoft.com/office/drawing/2014/chart" uri="{C3380CC4-5D6E-409C-BE32-E72D297353CC}">
                <c16:uniqueId val="{00000009-6BFE-4974-A680-E0CD2026A825}"/>
              </c:ext>
            </c:extLst>
          </c:dPt>
          <c:cat>
            <c:strRef>
              <c:f>Sheet1!$A$2:$A$6</c:f>
              <c:strCache>
                <c:ptCount val="5"/>
                <c:pt idx="0">
                  <c:v>SMD-FR</c:v>
                </c:pt>
                <c:pt idx="1">
                  <c:v>SMD-FR + SMD-DRP</c:v>
                </c:pt>
                <c:pt idx="2">
                  <c:v>SMD-FR + SMD-MS</c:v>
                </c:pt>
                <c:pt idx="3">
                  <c:v>SMD-Combined</c:v>
                </c:pt>
                <c:pt idx="4">
                  <c:v>No-Refresh</c:v>
                </c:pt>
              </c:strCache>
            </c:strRef>
          </c:cat>
          <c:val>
            <c:numRef>
              <c:f>Sheet1!$B$2:$B$6</c:f>
              <c:numCache>
                <c:formatCode>General</c:formatCode>
                <c:ptCount val="5"/>
                <c:pt idx="0">
                  <c:v>1.0482590000000001</c:v>
                </c:pt>
                <c:pt idx="1">
                  <c:v>1.048135</c:v>
                </c:pt>
                <c:pt idx="2">
                  <c:v>1.0495699999999999</c:v>
                </c:pt>
                <c:pt idx="3">
                  <c:v>1.0495699999999999</c:v>
                </c:pt>
                <c:pt idx="4">
                  <c:v>1.05846</c:v>
                </c:pt>
              </c:numCache>
            </c:numRef>
          </c:val>
          <c:extLst>
            <c:ext xmlns:c16="http://schemas.microsoft.com/office/drawing/2014/chart" uri="{C3380CC4-5D6E-409C-BE32-E72D297353CC}">
              <c16:uniqueId val="{0000000A-6BFE-4974-A680-E0CD2026A825}"/>
            </c:ext>
          </c:extLst>
        </c:ser>
        <c:dLbls>
          <c:showLegendKey val="0"/>
          <c:showVal val="0"/>
          <c:showCatName val="0"/>
          <c:showSerName val="0"/>
          <c:showPercent val="0"/>
          <c:showBubbleSize val="0"/>
        </c:dLbls>
        <c:gapWidth val="230"/>
        <c:overlap val="-46"/>
        <c:axId val="585765040"/>
        <c:axId val="1827712720"/>
      </c:barChart>
      <c:catAx>
        <c:axId val="585765040"/>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827712720"/>
        <c:crosses val="autoZero"/>
        <c:auto val="1"/>
        <c:lblAlgn val="ctr"/>
        <c:lblOffset val="100"/>
        <c:noMultiLvlLbl val="0"/>
      </c:catAx>
      <c:valAx>
        <c:axId val="1827712720"/>
        <c:scaling>
          <c:orientation val="minMax"/>
          <c:max val="1.1000000000000001"/>
          <c:min val="0.9"/>
        </c:scaling>
        <c:delete val="0"/>
        <c:axPos val="l"/>
        <c:majorGridlines>
          <c:spPr>
            <a:ln w="254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8576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51F71-CEB3-49F2-8415-92D38223DB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Quire Sans" panose="020B0502040400020003" pitchFamily="34" charset="0"/>
            </a:endParaRPr>
          </a:p>
        </p:txBody>
      </p:sp>
      <p:sp>
        <p:nvSpPr>
          <p:cNvPr id="3" name="Date Placeholder 2">
            <a:extLst>
              <a:ext uri="{FF2B5EF4-FFF2-40B4-BE49-F238E27FC236}">
                <a16:creationId xmlns:a16="http://schemas.microsoft.com/office/drawing/2014/main" id="{C6E622CB-5133-4B1C-9C2D-01CDB39AA6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ED4DC-55C4-4F21-A23A-AB66EF1EB639}" type="datetimeFigureOut">
              <a:rPr lang="en-US" smtClean="0">
                <a:latin typeface="Quire Sans" panose="020B0502040400020003" pitchFamily="34" charset="0"/>
              </a:rPr>
              <a:t>11/5/24</a:t>
            </a:fld>
            <a:endParaRPr lang="en-US" dirty="0">
              <a:latin typeface="Quire Sans" panose="020B0502040400020003" pitchFamily="34" charset="0"/>
            </a:endParaRPr>
          </a:p>
        </p:txBody>
      </p:sp>
      <p:sp>
        <p:nvSpPr>
          <p:cNvPr id="4" name="Footer Placeholder 3">
            <a:extLst>
              <a:ext uri="{FF2B5EF4-FFF2-40B4-BE49-F238E27FC236}">
                <a16:creationId xmlns:a16="http://schemas.microsoft.com/office/drawing/2014/main" id="{1B530B2A-4BEA-4FDC-BB1C-AFFC7EF23F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Quire Sans" panose="020B0502040400020003" pitchFamily="34" charset="0"/>
            </a:endParaRPr>
          </a:p>
        </p:txBody>
      </p:sp>
    </p:spTree>
    <p:extLst>
      <p:ext uri="{BB962C8B-B14F-4D97-AF65-F5344CB8AC3E}">
        <p14:creationId xmlns:p14="http://schemas.microsoft.com/office/powerpoint/2010/main" val="1896734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Quire Sans" panose="020B05020404000200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Quire Sans" panose="020B0502040400020003" pitchFamily="34" charset="0"/>
              </a:defRPr>
            </a:lvl1pPr>
          </a:lstStyle>
          <a:p>
            <a:fld id="{7CB14D30-8728-478B-97A4-AD5E2E0882B0}" type="datetimeFigureOut">
              <a:rPr lang="en-US" smtClean="0"/>
              <a:pPr/>
              <a:t>11/5/24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Quire Sans" panose="020B05020404000200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Quire Sans" panose="020B0502040400020003" pitchFamily="34" charset="0"/>
              </a:defRPr>
            </a:lvl1pPr>
          </a:lstStyle>
          <a:p>
            <a:fld id="{0DDF2200-637A-42DD-BD93-B45C1CFA40DE}" type="slidenum">
              <a:rPr lang="en-US" smtClean="0"/>
              <a:pPr/>
              <a:t>‹#›</a:t>
            </a:fld>
            <a:endParaRPr lang="en-US" dirty="0"/>
          </a:p>
        </p:txBody>
      </p:sp>
    </p:spTree>
    <p:extLst>
      <p:ext uri="{BB962C8B-B14F-4D97-AF65-F5344CB8AC3E}">
        <p14:creationId xmlns:p14="http://schemas.microsoft.com/office/powerpoint/2010/main" val="411982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Quire Sans" panose="020B0502040400020003" pitchFamily="34" charset="0"/>
        <a:ea typeface="+mn-ea"/>
        <a:cs typeface="+mn-cs"/>
      </a:defRPr>
    </a:lvl1pPr>
    <a:lvl2pPr marL="457200" algn="l" defTabSz="914400" rtl="0" eaLnBrk="1" latinLnBrk="0" hangingPunct="1">
      <a:defRPr sz="1200" kern="1200">
        <a:solidFill>
          <a:schemeClr val="tx1"/>
        </a:solidFill>
        <a:latin typeface="Quire Sans" panose="020B0502040400020003" pitchFamily="34" charset="0"/>
        <a:ea typeface="+mn-ea"/>
        <a:cs typeface="+mn-cs"/>
      </a:defRPr>
    </a:lvl2pPr>
    <a:lvl3pPr marL="914400" algn="l" defTabSz="914400" rtl="0" eaLnBrk="1" latinLnBrk="0" hangingPunct="1">
      <a:defRPr sz="1200" kern="1200">
        <a:solidFill>
          <a:schemeClr val="tx1"/>
        </a:solidFill>
        <a:latin typeface="Quire Sans" panose="020B0502040400020003" pitchFamily="34" charset="0"/>
        <a:ea typeface="+mn-ea"/>
        <a:cs typeface="+mn-cs"/>
      </a:defRPr>
    </a:lvl3pPr>
    <a:lvl4pPr marL="1371600" algn="l" defTabSz="914400" rtl="0" eaLnBrk="1" latinLnBrk="0" hangingPunct="1">
      <a:defRPr sz="1200" kern="1200">
        <a:solidFill>
          <a:schemeClr val="tx1"/>
        </a:solidFill>
        <a:latin typeface="Quire Sans" panose="020B0502040400020003" pitchFamily="34" charset="0"/>
        <a:ea typeface="+mn-ea"/>
        <a:cs typeface="+mn-cs"/>
      </a:defRPr>
    </a:lvl4pPr>
    <a:lvl5pPr marL="1828800" algn="l" defTabSz="914400" rtl="0" eaLnBrk="1" latinLnBrk="0" hangingPunct="1">
      <a:defRPr sz="1200" kern="1200">
        <a:solidFill>
          <a:schemeClr val="tx1"/>
        </a:solidFill>
        <a:latin typeface="Quire Sans" panose="020B050204040002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I am Ataberk and I am happy to (finally) present Self-Managing DRAM: A Low-Cost Framework for Enabling Autonomous and Efficient DRAM </a:t>
            </a:r>
            <a:r>
              <a:rPr lang="en-US"/>
              <a:t>Maintenance Operations</a:t>
            </a:r>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t>1</a:t>
            </a:fld>
            <a:endParaRPr lang="en-US"/>
          </a:p>
        </p:txBody>
      </p:sp>
    </p:spTree>
    <p:extLst>
      <p:ext uri="{BB962C8B-B14F-4D97-AF65-F5344CB8AC3E}">
        <p14:creationId xmlns:p14="http://schemas.microsoft.com/office/powerpoint/2010/main" val="50664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8A83-6BEE-51C4-B67D-F7063FC5C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8DD54-DA8A-8B9A-5FFE-F5B352CD8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1DE2D-7FCE-024E-6EF6-884FC59D0544}"/>
              </a:ext>
            </a:extLst>
          </p:cNvPr>
          <p:cNvSpPr>
            <a:spLocks noGrp="1"/>
          </p:cNvSpPr>
          <p:nvPr>
            <p:ph type="body" idx="1"/>
          </p:nvPr>
        </p:nvSpPr>
        <p:spPr/>
        <p:txBody>
          <a:bodyPr/>
          <a:lstStyle/>
          <a:p>
            <a:r>
              <a:rPr lang="en-US" dirty="0"/>
              <a:t>JEDEC, composed of more than 300 companies, </a:t>
            </a:r>
            <a:r>
              <a:rPr lang="en-US" b="1" dirty="0"/>
              <a:t>[CLICK]</a:t>
            </a:r>
            <a:r>
              <a:rPr lang="en-US" dirty="0"/>
              <a:t> defines the DRAM standard and </a:t>
            </a:r>
            <a:r>
              <a:rPr lang="en-US" b="1" dirty="0"/>
              <a:t>[CLICK] </a:t>
            </a:r>
            <a:r>
              <a:rPr lang="en-US" dirty="0"/>
              <a:t>produces devices that obey the standard</a:t>
            </a:r>
          </a:p>
          <a:p>
            <a:endParaRPr lang="en-US" dirty="0"/>
          </a:p>
        </p:txBody>
      </p:sp>
      <p:sp>
        <p:nvSpPr>
          <p:cNvPr id="4" name="Slide Number Placeholder 3">
            <a:extLst>
              <a:ext uri="{FF2B5EF4-FFF2-40B4-BE49-F238E27FC236}">
                <a16:creationId xmlns:a16="http://schemas.microsoft.com/office/drawing/2014/main" id="{D0C56E95-C258-369F-5ECB-74F8CA643BAC}"/>
              </a:ext>
            </a:extLst>
          </p:cNvPr>
          <p:cNvSpPr>
            <a:spLocks noGrp="1"/>
          </p:cNvSpPr>
          <p:nvPr>
            <p:ph type="sldNum" sz="quarter" idx="5"/>
          </p:nvPr>
        </p:nvSpPr>
        <p:spPr/>
        <p:txBody>
          <a:bodyPr/>
          <a:lstStyle/>
          <a:p>
            <a:fld id="{0DDF2200-637A-42DD-BD93-B45C1CFA40DE}" type="slidenum">
              <a:rPr lang="en-US" smtClean="0"/>
              <a:pPr/>
              <a:t>10</a:t>
            </a:fld>
            <a:endParaRPr lang="en-US" dirty="0"/>
          </a:p>
        </p:txBody>
      </p:sp>
    </p:spTree>
    <p:extLst>
      <p:ext uri="{BB962C8B-B14F-4D97-AF65-F5344CB8AC3E}">
        <p14:creationId xmlns:p14="http://schemas.microsoft.com/office/powerpoint/2010/main" val="18967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72207-BFFD-1CAB-223E-815E15929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6B484-3332-A390-11C0-C5A74B560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6C84A-27F4-A37B-50F1-BB9E4B8EA23D}"/>
              </a:ext>
            </a:extLst>
          </p:cNvPr>
          <p:cNvSpPr>
            <a:spLocks noGrp="1"/>
          </p:cNvSpPr>
          <p:nvPr>
            <p:ph type="body" idx="1"/>
          </p:nvPr>
        </p:nvSpPr>
        <p:spPr/>
        <p:txBody>
          <a:bodyPr/>
          <a:lstStyle/>
          <a:p>
            <a:r>
              <a:rPr lang="en-US" dirty="0"/>
              <a:t>The DRAM standard poses a barrier to entry for new efficient maintenance mechanisms </a:t>
            </a:r>
          </a:p>
          <a:p>
            <a:r>
              <a:rPr lang="en-US" dirty="0"/>
              <a:t>because </a:t>
            </a:r>
            <a:r>
              <a:rPr lang="en-US" b="1" dirty="0"/>
              <a:t>[CLICK]</a:t>
            </a:r>
            <a:r>
              <a:rPr lang="en-US" dirty="0"/>
              <a:t> adding new or modifying existing maintenance mechanisms</a:t>
            </a:r>
          </a:p>
          <a:p>
            <a:r>
              <a:rPr lang="en-US" b="1" dirty="0"/>
              <a:t>[CLICK] </a:t>
            </a:r>
            <a:r>
              <a:rPr lang="en-US" b="0" dirty="0"/>
              <a:t>require modifying the DRAM specifications and other system components such as the memory controller that obey the specifications.</a:t>
            </a:r>
          </a:p>
          <a:p>
            <a:r>
              <a:rPr lang="en-US" b="1" dirty="0"/>
              <a:t>[CLICK] </a:t>
            </a:r>
            <a:r>
              <a:rPr lang="en-US" b="0" dirty="0"/>
              <a:t>the key reason for the barrier to entry is that the DRAM interface is rigid</a:t>
            </a:r>
            <a:endParaRPr lang="en-US" b="1" dirty="0"/>
          </a:p>
          <a:p>
            <a:endParaRPr lang="en-US" b="0" dirty="0"/>
          </a:p>
        </p:txBody>
      </p:sp>
      <p:sp>
        <p:nvSpPr>
          <p:cNvPr id="4" name="Slide Number Placeholder 3">
            <a:extLst>
              <a:ext uri="{FF2B5EF4-FFF2-40B4-BE49-F238E27FC236}">
                <a16:creationId xmlns:a16="http://schemas.microsoft.com/office/drawing/2014/main" id="{915753DD-0EA9-2665-3AA2-F9D8A508D405}"/>
              </a:ext>
            </a:extLst>
          </p:cNvPr>
          <p:cNvSpPr>
            <a:spLocks noGrp="1"/>
          </p:cNvSpPr>
          <p:nvPr>
            <p:ph type="sldNum" sz="quarter" idx="5"/>
          </p:nvPr>
        </p:nvSpPr>
        <p:spPr/>
        <p:txBody>
          <a:bodyPr/>
          <a:lstStyle/>
          <a:p>
            <a:fld id="{0DDF2200-637A-42DD-BD93-B45C1CFA40DE}" type="slidenum">
              <a:rPr lang="en-US" smtClean="0"/>
              <a:pPr/>
              <a:t>11</a:t>
            </a:fld>
            <a:endParaRPr lang="en-US" dirty="0"/>
          </a:p>
        </p:txBody>
      </p:sp>
    </p:spTree>
    <p:extLst>
      <p:ext uri="{BB962C8B-B14F-4D97-AF65-F5344CB8AC3E}">
        <p14:creationId xmlns:p14="http://schemas.microsoft.com/office/powerpoint/2010/main" val="13387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69B0D-FA4A-17AB-666D-9D88C9CF5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8255D-4B54-1A56-A6BE-4F7845F6E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730EE-290A-B675-9CD8-0BCDA49C0F08}"/>
              </a:ext>
            </a:extLst>
          </p:cNvPr>
          <p:cNvSpPr>
            <a:spLocks noGrp="1"/>
          </p:cNvSpPr>
          <p:nvPr>
            <p:ph type="body" idx="1"/>
          </p:nvPr>
        </p:nvSpPr>
        <p:spPr/>
        <p:txBody>
          <a:bodyPr/>
          <a:lstStyle/>
          <a:p>
            <a:r>
              <a:rPr lang="en-US" b="0" dirty="0"/>
              <a:t>It is </a:t>
            </a:r>
            <a:r>
              <a:rPr lang="en-US" b="1" dirty="0"/>
              <a:t>also</a:t>
            </a:r>
            <a:r>
              <a:rPr lang="en-US" b="0" dirty="0"/>
              <a:t> not easy to release a new DRAM specification because</a:t>
            </a:r>
          </a:p>
          <a:p>
            <a:endParaRPr lang="en-US" b="1" dirty="0"/>
          </a:p>
          <a:p>
            <a:r>
              <a:rPr lang="en-US" b="1" dirty="0"/>
              <a:t>[CLICK]</a:t>
            </a:r>
            <a:r>
              <a:rPr lang="en-US" b="0" dirty="0"/>
              <a:t> doing so requires a multi-year effort by a JEDEC committee</a:t>
            </a:r>
          </a:p>
          <a:p>
            <a:endParaRPr lang="en-US" b="0" dirty="0"/>
          </a:p>
          <a:p>
            <a:r>
              <a:rPr lang="en-US" b="1" dirty="0"/>
              <a:t>[CLICK] </a:t>
            </a:r>
            <a:r>
              <a:rPr lang="en-US" b="0" dirty="0"/>
              <a:t>and thus introducing new maintenance operations takes a long time</a:t>
            </a:r>
            <a:endParaRPr lang="en-US" b="1" dirty="0"/>
          </a:p>
          <a:p>
            <a:endParaRPr lang="en-US" dirty="0"/>
          </a:p>
          <a:p>
            <a:r>
              <a:rPr lang="en-US" dirty="0"/>
              <a:t>==================================</a:t>
            </a:r>
          </a:p>
          <a:p>
            <a:endParaRPr lang="en-US" dirty="0"/>
          </a:p>
          <a:p>
            <a:r>
              <a:rPr lang="en-US" dirty="0"/>
              <a:t>The reason that it takes time is that it takes time???</a:t>
            </a:r>
          </a:p>
          <a:p>
            <a:endParaRPr lang="en-US" dirty="0"/>
          </a:p>
          <a:p>
            <a:r>
              <a:rPr lang="en-US" dirty="0"/>
              <a:t>A big update is not needed to change the specification, but the point still holds, it typically takes a multi-year effort </a:t>
            </a:r>
          </a:p>
          <a:p>
            <a:endParaRPr lang="en-US" dirty="0"/>
          </a:p>
          <a:p>
            <a:r>
              <a:rPr lang="en-US" dirty="0"/>
              <a:t>Why would it take less than N years to implement a new maintenance operation? Do you have a breakdown of time spent on things moving from one standard to the other?</a:t>
            </a:r>
          </a:p>
        </p:txBody>
      </p:sp>
      <p:sp>
        <p:nvSpPr>
          <p:cNvPr id="4" name="Slide Number Placeholder 3">
            <a:extLst>
              <a:ext uri="{FF2B5EF4-FFF2-40B4-BE49-F238E27FC236}">
                <a16:creationId xmlns:a16="http://schemas.microsoft.com/office/drawing/2014/main" id="{26A3CC5C-982A-740F-4F3F-0A169C907EF6}"/>
              </a:ext>
            </a:extLst>
          </p:cNvPr>
          <p:cNvSpPr>
            <a:spLocks noGrp="1"/>
          </p:cNvSpPr>
          <p:nvPr>
            <p:ph type="sldNum" sz="quarter" idx="5"/>
          </p:nvPr>
        </p:nvSpPr>
        <p:spPr/>
        <p:txBody>
          <a:bodyPr/>
          <a:lstStyle/>
          <a:p>
            <a:fld id="{0DDF2200-637A-42DD-BD93-B45C1CFA40DE}" type="slidenum">
              <a:rPr lang="en-US" smtClean="0"/>
              <a:pPr/>
              <a:t>12</a:t>
            </a:fld>
            <a:endParaRPr lang="en-US" dirty="0"/>
          </a:p>
        </p:txBody>
      </p:sp>
    </p:spTree>
    <p:extLst>
      <p:ext uri="{BB962C8B-B14F-4D97-AF65-F5344CB8AC3E}">
        <p14:creationId xmlns:p14="http://schemas.microsoft.com/office/powerpoint/2010/main" val="243305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example,</a:t>
            </a:r>
            <a:r>
              <a:rPr lang="en-US" dirty="0"/>
              <a:t> the recently released DDR5 standard introduces three maintenance techniques.</a:t>
            </a:r>
          </a:p>
          <a:p>
            <a:endParaRPr lang="en-US" dirty="0"/>
          </a:p>
          <a:p>
            <a:r>
              <a:rPr lang="en-US" b="1" dirty="0"/>
              <a:t>[CLICKx3] </a:t>
            </a:r>
            <a:r>
              <a:rPr lang="en-US" b="0" dirty="0"/>
              <a:t>That improve bank-level parallelism and performance, improve system robustness</a:t>
            </a:r>
            <a:r>
              <a:rPr lang="en-US" b="1" dirty="0"/>
              <a:t> </a:t>
            </a:r>
            <a:r>
              <a:rPr lang="en-US" b="0" dirty="0"/>
              <a:t>and error tolerance.</a:t>
            </a:r>
          </a:p>
          <a:p>
            <a:endParaRPr lang="en-US" b="0" dirty="0"/>
          </a:p>
          <a:p>
            <a:r>
              <a:rPr lang="en-US" b="1" dirty="0"/>
              <a:t>[CLICK]</a:t>
            </a:r>
            <a:r>
              <a:rPr lang="en-US" b="0" dirty="0"/>
              <a:t> Introducing these mechanisms was only possible after the 8-year time duration between DDR4 and DDR5.</a:t>
            </a:r>
          </a:p>
          <a:p>
            <a:endParaRPr lang="en-US" b="0" dirty="0"/>
          </a:p>
          <a:p>
            <a:r>
              <a:rPr lang="en-US" b="1" dirty="0"/>
              <a:t>[CLICK] </a:t>
            </a:r>
            <a:r>
              <a:rPr lang="en-US" b="0" dirty="0"/>
              <a:t>However, if new maintenance mechanisms could have been more rapidly released, these improvements could have been released much earlier or at different times.</a:t>
            </a:r>
          </a:p>
          <a:p>
            <a:endParaRPr lang="en-US" b="0" dirty="0"/>
          </a:p>
          <a:p>
            <a:r>
              <a:rPr lang="en-US" b="0" dirty="0"/>
              <a:t>=========</a:t>
            </a:r>
          </a:p>
          <a:p>
            <a:endParaRPr lang="en-US" b="0" dirty="0"/>
          </a:p>
          <a:p>
            <a:r>
              <a:rPr lang="en-US" b="0" dirty="0"/>
              <a:t>Released </a:t>
            </a:r>
            <a:r>
              <a:rPr lang="en-US" b="0" dirty="0">
                <a:sym typeface="Wingdings" pitchFamily="2" charset="2"/>
              </a:rPr>
              <a:t> Introduced</a:t>
            </a:r>
          </a:p>
          <a:p>
            <a:endParaRPr lang="en-US" b="0" dirty="0">
              <a:sym typeface="Wingdings" pitchFamily="2" charset="2"/>
            </a:endParaRPr>
          </a:p>
          <a:p>
            <a:r>
              <a:rPr lang="en-US" b="0" dirty="0">
                <a:sym typeface="Wingdings" pitchFamily="2" charset="2"/>
              </a:rPr>
              <a:t>Argue it is easier to implement rather than released earlier</a:t>
            </a:r>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13</a:t>
            </a:fld>
            <a:endParaRPr lang="en-US" dirty="0"/>
          </a:p>
        </p:txBody>
      </p:sp>
    </p:spTree>
    <p:extLst>
      <p:ext uri="{BB962C8B-B14F-4D97-AF65-F5344CB8AC3E}">
        <p14:creationId xmlns:p14="http://schemas.microsoft.com/office/powerpoint/2010/main" val="354570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 me reiterate the problem and our goal based on what I already explained…</a:t>
            </a:r>
          </a:p>
          <a:p>
            <a:endParaRPr lang="en-US" b="1" dirty="0"/>
          </a:p>
          <a:p>
            <a:r>
              <a:rPr lang="en-US" b="1" dirty="0"/>
              <a:t>[CLICK] </a:t>
            </a:r>
            <a:r>
              <a:rPr lang="en-US" b="0" dirty="0"/>
              <a:t>Introducing new maintenance operations or mechanisms take a long time</a:t>
            </a:r>
          </a:p>
          <a:p>
            <a:endParaRPr lang="en-US" b="0" dirty="0"/>
          </a:p>
          <a:p>
            <a:r>
              <a:rPr lang="en-US" b="1" dirty="0"/>
              <a:t>[CLICK] </a:t>
            </a:r>
            <a:r>
              <a:rPr lang="en-US" b="0" dirty="0"/>
              <a:t>Our goal is to ease and accelerate the process of implementing new efficient in-DRAM maintenance operations.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14</a:t>
            </a:fld>
            <a:endParaRPr lang="en-US" dirty="0"/>
          </a:p>
        </p:txBody>
      </p:sp>
    </p:spTree>
    <p:extLst>
      <p:ext uri="{BB962C8B-B14F-4D97-AF65-F5344CB8AC3E}">
        <p14:creationId xmlns:p14="http://schemas.microsoft.com/office/powerpoint/2010/main" val="87494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B62E2-8264-85F1-62CC-646BAA00A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00DD2-770B-2A1A-21FE-7985943F8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07F68-DB3C-4DCD-21DC-F508C6056B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explain you our solution approach, let me quickly categorize DRAM operations into two classes: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access and </a:t>
            </a:r>
            <a:r>
              <a:rPr lang="en-US" b="1" dirty="0"/>
              <a:t>[CLICK] </a:t>
            </a:r>
            <a:r>
              <a:rPr lang="en-US" b="0" dirty="0"/>
              <a:t>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access operations serve memory requests </a:t>
            </a:r>
            <a:r>
              <a:rPr lang="en-US" b="1" dirty="0"/>
              <a:t>[CLICK] </a:t>
            </a:r>
            <a:r>
              <a:rPr lang="en-US" b="0" dirty="0"/>
              <a:t>typically relying on information available only to the memory controller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whereas maintenance operations maintain DRAM data integrity </a:t>
            </a:r>
            <a:r>
              <a:rPr lang="en-US" b="1" dirty="0"/>
              <a:t>[CLICK] </a:t>
            </a:r>
            <a:r>
              <a:rPr lang="en-US" b="0" dirty="0"/>
              <a:t>typically using information available only to the DRAM chip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a:extLst>
              <a:ext uri="{FF2B5EF4-FFF2-40B4-BE49-F238E27FC236}">
                <a16:creationId xmlns:a16="http://schemas.microsoft.com/office/drawing/2014/main" id="{D5D40489-C2E9-5B50-E92A-61B6C952C9EC}"/>
              </a:ext>
            </a:extLst>
          </p:cNvPr>
          <p:cNvSpPr>
            <a:spLocks noGrp="1"/>
          </p:cNvSpPr>
          <p:nvPr>
            <p:ph type="sldNum" sz="quarter" idx="5"/>
          </p:nvPr>
        </p:nvSpPr>
        <p:spPr/>
        <p:txBody>
          <a:bodyPr/>
          <a:lstStyle/>
          <a:p>
            <a:fld id="{0DDF2200-637A-42DD-BD93-B45C1CFA40DE}" type="slidenum">
              <a:rPr lang="en-US" smtClean="0"/>
              <a:pPr/>
              <a:t>15</a:t>
            </a:fld>
            <a:endParaRPr lang="en-US" dirty="0"/>
          </a:p>
        </p:txBody>
      </p:sp>
    </p:spTree>
    <p:extLst>
      <p:ext uri="{BB962C8B-B14F-4D97-AF65-F5344CB8AC3E}">
        <p14:creationId xmlns:p14="http://schemas.microsoft.com/office/powerpoint/2010/main" val="138704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96936-4A81-0B3E-55BC-E774FBE16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D24B8-6FA3-29EC-1551-63ECDFF66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1A8AC-9BBE-A7EC-63B7-7C362F3CA7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A key observation we make is that a DRAM chip has all the information it requires to maintain itself</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dirty="0"/>
              <a:t>Power-down and self-refresh is somewhere in between, which is why we do not relinquish control completely to DRAM</a:t>
            </a:r>
          </a:p>
        </p:txBody>
      </p:sp>
      <p:sp>
        <p:nvSpPr>
          <p:cNvPr id="4" name="Slide Number Placeholder 3">
            <a:extLst>
              <a:ext uri="{FF2B5EF4-FFF2-40B4-BE49-F238E27FC236}">
                <a16:creationId xmlns:a16="http://schemas.microsoft.com/office/drawing/2014/main" id="{42DD29E1-AC02-BD6E-3351-B776FB02CB51}"/>
              </a:ext>
            </a:extLst>
          </p:cNvPr>
          <p:cNvSpPr>
            <a:spLocks noGrp="1"/>
          </p:cNvSpPr>
          <p:nvPr>
            <p:ph type="sldNum" sz="quarter" idx="5"/>
          </p:nvPr>
        </p:nvSpPr>
        <p:spPr/>
        <p:txBody>
          <a:bodyPr/>
          <a:lstStyle/>
          <a:p>
            <a:fld id="{0DDF2200-637A-42DD-BD93-B45C1CFA40DE}" type="slidenum">
              <a:rPr lang="en-US" smtClean="0"/>
              <a:pPr/>
              <a:t>16</a:t>
            </a:fld>
            <a:endParaRPr lang="en-US" dirty="0"/>
          </a:p>
        </p:txBody>
      </p:sp>
    </p:spTree>
    <p:extLst>
      <p:ext uri="{BB962C8B-B14F-4D97-AF65-F5344CB8AC3E}">
        <p14:creationId xmlns:p14="http://schemas.microsoft.com/office/powerpoint/2010/main" val="167785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DRAM chip should maintain itself due to two other reasons</a:t>
            </a:r>
          </a:p>
          <a:p>
            <a:endParaRPr lang="en-US" dirty="0"/>
          </a:p>
          <a:p>
            <a:r>
              <a:rPr lang="en-US" b="1" dirty="0"/>
              <a:t>[CLICK]</a:t>
            </a:r>
            <a:r>
              <a:rPr lang="en-US" b="0" dirty="0"/>
              <a:t> First, you can implement maintenance mechanisms more easily and possibly faster</a:t>
            </a:r>
          </a:p>
          <a:p>
            <a:r>
              <a:rPr lang="en-US" b="1" dirty="0"/>
              <a:t>[CLICK] </a:t>
            </a:r>
            <a:r>
              <a:rPr lang="en-US" b="0" dirty="0"/>
              <a:t>because doing so would not require changes in the DRAM interface</a:t>
            </a:r>
          </a:p>
          <a:p>
            <a:endParaRPr lang="en-US" b="0" dirty="0"/>
          </a:p>
          <a:p>
            <a:r>
              <a:rPr lang="en-US" b="1" dirty="0"/>
              <a:t>[CLICK] </a:t>
            </a:r>
            <a:r>
              <a:rPr lang="en-US" b="0" dirty="0"/>
              <a:t>and second it enables DRAM manufacturers with breathing room to perform architectural optimizations</a:t>
            </a:r>
          </a:p>
          <a:p>
            <a:r>
              <a:rPr lang="en-US" b="1" dirty="0"/>
              <a:t>without</a:t>
            </a:r>
            <a:r>
              <a:rPr lang="en-US" b="0" dirty="0"/>
              <a:t> exposing DRAM-internal proprietary information to other parties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17</a:t>
            </a:fld>
            <a:endParaRPr lang="en-US" dirty="0"/>
          </a:p>
        </p:txBody>
      </p:sp>
    </p:spTree>
    <p:extLst>
      <p:ext uri="{BB962C8B-B14F-4D97-AF65-F5344CB8AC3E}">
        <p14:creationId xmlns:p14="http://schemas.microsoft.com/office/powerpoint/2010/main" val="561887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2FF1-5962-7C3C-399D-A666A3D3F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8775E-252E-F6DF-ABE0-B13843F2D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C9981-BD60-695F-FC0E-769097143E76}"/>
              </a:ext>
            </a:extLst>
          </p:cNvPr>
          <p:cNvSpPr>
            <a:spLocks noGrp="1"/>
          </p:cNvSpPr>
          <p:nvPr>
            <p:ph type="body" idx="1"/>
          </p:nvPr>
        </p:nvSpPr>
        <p:spPr/>
        <p:txBody>
          <a:bodyPr/>
          <a:lstStyle/>
          <a:p>
            <a:r>
              <a:rPr lang="en-US" dirty="0"/>
              <a:t>Our solution approach is to enable autonomous maintenance operations in DRAM chips</a:t>
            </a:r>
          </a:p>
          <a:p>
            <a:endParaRPr lang="en-US" dirty="0"/>
          </a:p>
          <a:p>
            <a:r>
              <a:rPr lang="en-US" b="1" dirty="0"/>
              <a:t>[CLICK] </a:t>
            </a:r>
            <a:r>
              <a:rPr lang="en-US" b="0" dirty="0"/>
              <a:t>However the DRAM interface definition is too rigid to accommodate autonomous in-DRAM maintenance operations</a:t>
            </a:r>
          </a:p>
          <a:p>
            <a:r>
              <a:rPr lang="en-US" b="1" dirty="0"/>
              <a:t>[CLICK]</a:t>
            </a:r>
            <a:r>
              <a:rPr lang="en-US" b="0" dirty="0"/>
              <a:t> In particular, the DRAM interface is designed in a way that yields all control </a:t>
            </a:r>
            <a:r>
              <a:rPr lang="en-US" b="1" dirty="0"/>
              <a:t>[CLICK]</a:t>
            </a:r>
            <a:r>
              <a:rPr lang="en-US" b="0" dirty="0"/>
              <a:t> to the processor, whatever is on the other end of the DRAM interface than DRAM chip, basically.</a:t>
            </a:r>
          </a:p>
          <a:p>
            <a:r>
              <a:rPr lang="en-US" b="1" dirty="0"/>
              <a:t>[CLICK]</a:t>
            </a:r>
            <a:r>
              <a:rPr lang="en-US" b="0" dirty="0"/>
              <a:t> Our goal is to make a simple, one-time change to the DRAM interface and enable autonomous maintenance operations</a:t>
            </a:r>
          </a:p>
          <a:p>
            <a:r>
              <a:rPr lang="en-US" b="1" dirty="0"/>
              <a:t>[CLICK]</a:t>
            </a:r>
            <a:r>
              <a:rPr lang="en-US" b="0" dirty="0"/>
              <a:t> Another way to look at this is we aim to give breathing room to DRAM chips such that they can perform their operations, autonomously.</a:t>
            </a:r>
          </a:p>
          <a:p>
            <a:endParaRPr lang="en-US" b="1" dirty="0"/>
          </a:p>
        </p:txBody>
      </p:sp>
      <p:sp>
        <p:nvSpPr>
          <p:cNvPr id="4" name="Slide Number Placeholder 3">
            <a:extLst>
              <a:ext uri="{FF2B5EF4-FFF2-40B4-BE49-F238E27FC236}">
                <a16:creationId xmlns:a16="http://schemas.microsoft.com/office/drawing/2014/main" id="{F9B01B21-BFA3-B80B-30EB-CFAB49B181DE}"/>
              </a:ext>
            </a:extLst>
          </p:cNvPr>
          <p:cNvSpPr>
            <a:spLocks noGrp="1"/>
          </p:cNvSpPr>
          <p:nvPr>
            <p:ph type="sldNum" sz="quarter" idx="5"/>
          </p:nvPr>
        </p:nvSpPr>
        <p:spPr/>
        <p:txBody>
          <a:bodyPr/>
          <a:lstStyle/>
          <a:p>
            <a:fld id="{0DDF2200-637A-42DD-BD93-B45C1CFA40DE}" type="slidenum">
              <a:rPr lang="en-US" smtClean="0"/>
              <a:pPr/>
              <a:t>18</a:t>
            </a:fld>
            <a:endParaRPr lang="en-US" dirty="0"/>
          </a:p>
        </p:txBody>
      </p:sp>
    </p:spTree>
    <p:extLst>
      <p:ext uri="{BB962C8B-B14F-4D97-AF65-F5344CB8AC3E}">
        <p14:creationId xmlns:p14="http://schemas.microsoft.com/office/powerpoint/2010/main" val="122239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42AD-8C94-8251-8240-F62CC9318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DE6C1-4B06-80DE-06DA-D00894231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8B782-E231-466C-6DF2-5BE1CB0C6E52}"/>
              </a:ext>
            </a:extLst>
          </p:cNvPr>
          <p:cNvSpPr>
            <a:spLocks noGrp="1"/>
          </p:cNvSpPr>
          <p:nvPr>
            <p:ph type="body" idx="1"/>
          </p:nvPr>
        </p:nvSpPr>
        <p:spPr/>
        <p:txBody>
          <a:bodyPr/>
          <a:lstStyle/>
          <a:p>
            <a:r>
              <a:rPr lang="en-US" b="0" dirty="0"/>
              <a:t>To that end, we develop Self-Managing </a:t>
            </a:r>
            <a:r>
              <a:rPr lang="en-US" b="0" i="0" dirty="0"/>
              <a:t>DRAM. </a:t>
            </a:r>
          </a:p>
        </p:txBody>
      </p:sp>
      <p:sp>
        <p:nvSpPr>
          <p:cNvPr id="4" name="Slide Number Placeholder 3">
            <a:extLst>
              <a:ext uri="{FF2B5EF4-FFF2-40B4-BE49-F238E27FC236}">
                <a16:creationId xmlns:a16="http://schemas.microsoft.com/office/drawing/2014/main" id="{A51CFD34-10F1-9CE4-9F33-9FB66D659EF9}"/>
              </a:ext>
            </a:extLst>
          </p:cNvPr>
          <p:cNvSpPr>
            <a:spLocks noGrp="1"/>
          </p:cNvSpPr>
          <p:nvPr>
            <p:ph type="sldNum" sz="quarter" idx="5"/>
          </p:nvPr>
        </p:nvSpPr>
        <p:spPr/>
        <p:txBody>
          <a:bodyPr/>
          <a:lstStyle/>
          <a:p>
            <a:fld id="{0DDF2200-637A-42DD-BD93-B45C1CFA40DE}" type="slidenum">
              <a:rPr lang="en-US" smtClean="0"/>
              <a:t>19</a:t>
            </a:fld>
            <a:endParaRPr lang="en-US"/>
          </a:p>
        </p:txBody>
      </p:sp>
    </p:spTree>
    <p:extLst>
      <p:ext uri="{BB962C8B-B14F-4D97-AF65-F5344CB8AC3E}">
        <p14:creationId xmlns:p14="http://schemas.microsoft.com/office/powerpoint/2010/main" val="340576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is a summary of our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Implementing new in-DRAM maintenance operations such as better </a:t>
            </a:r>
            <a:r>
              <a:rPr lang="en-US" b="0" dirty="0" err="1"/>
              <a:t>RowHammer</a:t>
            </a:r>
            <a:r>
              <a:rPr lang="en-US" b="0" dirty="0"/>
              <a:t> protection implies changes in the DRAM interface and other system components like the memory controller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Modifying the interface, however, is quite an involved process that typically takes multiple years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Our goal is to ease and accelerate the process of implementing new efficient in-DRAM maintenance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Our key idea is to propose a simple change in the DRAM interface such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the DRAM chip can reject memory accesses that target an under-maintenance region in DRAM.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This single change in the interface allows DRAM designers to implement new maintenance mechanisms without any further changes to the interface and to other system components but the DRAM chips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[CLICKx2] </a:t>
            </a:r>
            <a:r>
              <a:rPr lang="en-US" b="0" dirty="0"/>
              <a:t>We implement three in-DRAM maintenance mechanisms in SMD to show that SMD is useful and versatile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Our evaluations show that SMD enables performance and energy efficient maintenance operations at small area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All our sources and data is open sourced at the link on the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Revise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t>2</a:t>
            </a:fld>
            <a:endParaRPr lang="en-US"/>
          </a:p>
        </p:txBody>
      </p:sp>
    </p:spTree>
    <p:extLst>
      <p:ext uri="{BB962C8B-B14F-4D97-AF65-F5344CB8AC3E}">
        <p14:creationId xmlns:p14="http://schemas.microsoft.com/office/powerpoint/2010/main" val="1477294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introduce autonomous in-DRAM maintenance operations</a:t>
            </a:r>
          </a:p>
          <a:p>
            <a:r>
              <a:rPr lang="en-US" b="1" dirty="0"/>
              <a:t>[CLICK] </a:t>
            </a:r>
            <a:r>
              <a:rPr lang="en-US" b="0" dirty="0"/>
              <a:t>in which the DRAM chip has full control over in-DRAM maintenance operations</a:t>
            </a:r>
          </a:p>
          <a:p>
            <a:r>
              <a:rPr lang="en-US" b="1" dirty="0"/>
              <a:t>[CLICK] </a:t>
            </a:r>
            <a:r>
              <a:rPr lang="en-US" b="0" dirty="0"/>
              <a:t>This allows us to add new maintenance mechanisms inside a DRAM chip without modifying the standard and without</a:t>
            </a:r>
          </a:p>
          <a:p>
            <a:r>
              <a:rPr lang="en-US" b="0" dirty="0"/>
              <a:t>Exposing DRAM-internal proprietary </a:t>
            </a:r>
            <a:r>
              <a:rPr lang="en-US" b="0" dirty="0" err="1"/>
              <a:t>informatino</a:t>
            </a:r>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20</a:t>
            </a:fld>
            <a:endParaRPr lang="en-US" dirty="0"/>
          </a:p>
        </p:txBody>
      </p:sp>
    </p:spTree>
    <p:extLst>
      <p:ext uri="{BB962C8B-B14F-4D97-AF65-F5344CB8AC3E}">
        <p14:creationId xmlns:p14="http://schemas.microsoft.com/office/powerpoint/2010/main" val="316464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A49E8-B815-B2D2-EEC4-A2711E5C1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EB9A7-15E5-22A7-FC85-85D2590E5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3DBB3-8F72-BEEC-2B4D-95E4818FBFA3}"/>
              </a:ext>
            </a:extLst>
          </p:cNvPr>
          <p:cNvSpPr>
            <a:spLocks noGrp="1"/>
          </p:cNvSpPr>
          <p:nvPr>
            <p:ph type="body" idx="1"/>
          </p:nvPr>
        </p:nvSpPr>
        <p:spPr/>
        <p:txBody>
          <a:bodyPr/>
          <a:lstStyle/>
          <a:p>
            <a:r>
              <a:rPr lang="en-US" dirty="0"/>
              <a:t>One problem that autonomous in-DRAM operations introduce </a:t>
            </a:r>
            <a:r>
              <a:rPr lang="en-US" b="1" dirty="0"/>
              <a:t>[CLICK]</a:t>
            </a:r>
            <a:r>
              <a:rPr lang="en-US" dirty="0"/>
              <a:t> is access-maintenance conflicts</a:t>
            </a:r>
            <a:br>
              <a:rPr lang="en-US" dirty="0"/>
            </a:br>
            <a:r>
              <a:rPr lang="en-US" dirty="0"/>
              <a:t>that </a:t>
            </a:r>
            <a:r>
              <a:rPr lang="en-US" b="1" dirty="0"/>
              <a:t>[CLICK]</a:t>
            </a:r>
            <a:r>
              <a:rPr lang="en-US" dirty="0"/>
              <a:t> happen when the memory controller accesses a DRAM region undergoing maintenance</a:t>
            </a:r>
          </a:p>
          <a:p>
            <a:endParaRPr lang="en-US" dirty="0"/>
          </a:p>
        </p:txBody>
      </p:sp>
      <p:sp>
        <p:nvSpPr>
          <p:cNvPr id="4" name="Slide Number Placeholder 3">
            <a:extLst>
              <a:ext uri="{FF2B5EF4-FFF2-40B4-BE49-F238E27FC236}">
                <a16:creationId xmlns:a16="http://schemas.microsoft.com/office/drawing/2014/main" id="{9D577A65-3D4F-E156-A17A-83E7FB274CD8}"/>
              </a:ext>
            </a:extLst>
          </p:cNvPr>
          <p:cNvSpPr>
            <a:spLocks noGrp="1"/>
          </p:cNvSpPr>
          <p:nvPr>
            <p:ph type="sldNum" sz="quarter" idx="5"/>
          </p:nvPr>
        </p:nvSpPr>
        <p:spPr/>
        <p:txBody>
          <a:bodyPr/>
          <a:lstStyle/>
          <a:p>
            <a:fld id="{0DDF2200-637A-42DD-BD93-B45C1CFA40DE}" type="slidenum">
              <a:rPr lang="en-US" smtClean="0"/>
              <a:pPr/>
              <a:t>21</a:t>
            </a:fld>
            <a:endParaRPr lang="en-US" dirty="0"/>
          </a:p>
        </p:txBody>
      </p:sp>
    </p:spTree>
    <p:extLst>
      <p:ext uri="{BB962C8B-B14F-4D97-AF65-F5344CB8AC3E}">
        <p14:creationId xmlns:p14="http://schemas.microsoft.com/office/powerpoint/2010/main" val="120473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 to this problem is to make a simple change </a:t>
            </a:r>
            <a:r>
              <a:rPr lang="en-US" b="1" dirty="0"/>
              <a:t>[CLICK]</a:t>
            </a:r>
            <a:r>
              <a:rPr lang="en-US" dirty="0"/>
              <a:t> in the DRAM interface that allows the DRAM chip</a:t>
            </a:r>
            <a:br>
              <a:rPr lang="en-US" dirty="0"/>
            </a:br>
            <a:r>
              <a:rPr lang="en-US" dirty="0"/>
              <a:t>to </a:t>
            </a:r>
            <a:r>
              <a:rPr lang="en-US" b="1" dirty="0"/>
              <a:t>reject access commands (specifically activate commands) </a:t>
            </a:r>
            <a:r>
              <a:rPr lang="en-US" dirty="0"/>
              <a:t>that target under-maintenance regions.</a:t>
            </a:r>
          </a:p>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22</a:t>
            </a:fld>
            <a:endParaRPr lang="en-US" dirty="0"/>
          </a:p>
        </p:txBody>
      </p:sp>
    </p:spTree>
    <p:extLst>
      <p:ext uri="{BB962C8B-B14F-4D97-AF65-F5344CB8AC3E}">
        <p14:creationId xmlns:p14="http://schemas.microsoft.com/office/powerpoint/2010/main" val="3725719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F553-8ABF-2AC9-487A-B873C9A49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C221C-4CEC-2CEA-5C7C-247BF511F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23F10-5B06-44CC-9E34-019DD6C643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SMD enables </a:t>
            </a:r>
            <a:r>
              <a:rPr lang="en-US" b="1" dirty="0"/>
              <a:t>[CLICK] </a:t>
            </a:r>
            <a:r>
              <a:rPr lang="en-US" dirty="0"/>
              <a:t>autonomous in-DRAM maintenance operations </a:t>
            </a:r>
            <a:r>
              <a:rPr lang="en-US" b="0" dirty="0"/>
              <a:t>with</a:t>
            </a:r>
            <a:r>
              <a:rPr lang="en-US" dirty="0"/>
              <a:t> </a:t>
            </a:r>
            <a:r>
              <a:rPr lang="en-US" b="1" dirty="0"/>
              <a:t>[CLICK] </a:t>
            </a:r>
            <a:r>
              <a:rPr lang="en-US" b="0" dirty="0"/>
              <a:t>a simple change in the interface.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SMD divides the work nicely between the memory controller and the DRAM chip such that </a:t>
            </a:r>
            <a:br>
              <a:rPr lang="en-US" b="0" dirty="0"/>
            </a:br>
            <a:r>
              <a:rPr lang="en-US" b="0" dirty="0"/>
              <a:t>new maintenance mechanisms can be implemented without modifying the DRAM standard</a:t>
            </a:r>
          </a:p>
        </p:txBody>
      </p:sp>
      <p:sp>
        <p:nvSpPr>
          <p:cNvPr id="4" name="Slide Number Placeholder 3">
            <a:extLst>
              <a:ext uri="{FF2B5EF4-FFF2-40B4-BE49-F238E27FC236}">
                <a16:creationId xmlns:a16="http://schemas.microsoft.com/office/drawing/2014/main" id="{02E14D07-7468-94B3-A430-C2CED9C12F0F}"/>
              </a:ext>
            </a:extLst>
          </p:cNvPr>
          <p:cNvSpPr>
            <a:spLocks noGrp="1"/>
          </p:cNvSpPr>
          <p:nvPr>
            <p:ph type="sldNum" sz="quarter" idx="5"/>
          </p:nvPr>
        </p:nvSpPr>
        <p:spPr/>
        <p:txBody>
          <a:bodyPr/>
          <a:lstStyle/>
          <a:p>
            <a:fld id="{0DDF2200-637A-42DD-BD93-B45C1CFA40DE}" type="slidenum">
              <a:rPr lang="en-US" smtClean="0"/>
              <a:pPr/>
              <a:t>23</a:t>
            </a:fld>
            <a:endParaRPr lang="en-US" dirty="0"/>
          </a:p>
        </p:txBody>
      </p:sp>
    </p:spTree>
    <p:extLst>
      <p:ext uri="{BB962C8B-B14F-4D97-AF65-F5344CB8AC3E}">
        <p14:creationId xmlns:p14="http://schemas.microsoft.com/office/powerpoint/2010/main" val="3614128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take a deeper look at SMD starting with “SMD Bank Organization."</a:t>
            </a:r>
          </a:p>
          <a:p>
            <a:r>
              <a:rPr lang="en-US" dirty="0"/>
              <a:t>To better understand SMD bank organization…</a:t>
            </a:r>
          </a:p>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24</a:t>
            </a:fld>
            <a:endParaRPr lang="en-US" dirty="0"/>
          </a:p>
        </p:txBody>
      </p:sp>
    </p:spTree>
    <p:extLst>
      <p:ext uri="{BB962C8B-B14F-4D97-AF65-F5344CB8AC3E}">
        <p14:creationId xmlns:p14="http://schemas.microsoft.com/office/powerpoint/2010/main" val="64861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will first look at a high-level depiction of DRAM chip organization</a:t>
            </a:r>
          </a:p>
          <a:p>
            <a:r>
              <a:rPr lang="en-US" b="1" dirty="0"/>
              <a:t>[CLICK] </a:t>
            </a:r>
            <a:r>
              <a:rPr lang="en-US" b="0" dirty="0"/>
              <a:t>A DRAM chip contains multiple banks</a:t>
            </a:r>
          </a:p>
          <a:p>
            <a:r>
              <a:rPr lang="en-US" b="1" dirty="0"/>
              <a:t>[CLICK] </a:t>
            </a:r>
            <a:r>
              <a:rPr lang="en-US" b="0" dirty="0"/>
              <a:t>that share a common interface</a:t>
            </a:r>
          </a:p>
          <a:p>
            <a:r>
              <a:rPr lang="en-US" b="1" dirty="0"/>
              <a:t>[CLICK] </a:t>
            </a:r>
            <a:r>
              <a:rPr lang="en-US" b="0" dirty="0"/>
              <a:t>inside a bank are multiple DRAM subarrays</a:t>
            </a:r>
          </a:p>
          <a:p>
            <a:r>
              <a:rPr lang="en-US" b="1" dirty="0"/>
              <a:t>[CLICK] </a:t>
            </a:r>
            <a:r>
              <a:rPr lang="en-US" b="0" dirty="0"/>
              <a:t>each of which contain rows of DRAM cells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25</a:t>
            </a:fld>
            <a:endParaRPr lang="en-US" dirty="0"/>
          </a:p>
        </p:txBody>
      </p:sp>
    </p:spTree>
    <p:extLst>
      <p:ext uri="{BB962C8B-B14F-4D97-AF65-F5344CB8AC3E}">
        <p14:creationId xmlns:p14="http://schemas.microsoft.com/office/powerpoint/2010/main" val="3942360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a DRAM bank with SMD looks like.</a:t>
            </a:r>
          </a:p>
          <a:p>
            <a:endParaRPr lang="en-US" dirty="0"/>
          </a:p>
          <a:p>
            <a:r>
              <a:rPr lang="en-US" b="1" dirty="0"/>
              <a:t>[CLICK] </a:t>
            </a:r>
            <a:r>
              <a:rPr lang="en-US" b="0" dirty="0"/>
              <a:t>we introduce the concept of lock regions</a:t>
            </a:r>
          </a:p>
          <a:p>
            <a:r>
              <a:rPr lang="en-US" b="1" dirty="0"/>
              <a:t>[CLICK] </a:t>
            </a:r>
            <a:r>
              <a:rPr lang="en-US" b="0" dirty="0"/>
              <a:t>lock regions define the granularity of maintenance operations</a:t>
            </a:r>
          </a:p>
          <a:p>
            <a:r>
              <a:rPr lang="en-US" b="1" dirty="0"/>
              <a:t>[CLICK] </a:t>
            </a:r>
            <a:r>
              <a:rPr lang="en-US" b="0" dirty="0"/>
              <a:t>the lock region </a:t>
            </a:r>
            <a:r>
              <a:rPr lang="en-US" b="0" dirty="0" err="1"/>
              <a:t>bitvector</a:t>
            </a:r>
            <a:r>
              <a:rPr lang="en-US" b="0" dirty="0"/>
              <a:t> </a:t>
            </a:r>
            <a:r>
              <a:rPr lang="en-US" b="1" dirty="0"/>
              <a:t>[CLICK]</a:t>
            </a:r>
            <a:r>
              <a:rPr lang="en-US" b="0" dirty="0"/>
              <a:t> indicates the regions undergoing maintenance</a:t>
            </a:r>
          </a:p>
          <a:p>
            <a:r>
              <a:rPr lang="en-US" b="1" dirty="0"/>
              <a:t>[CLICK] </a:t>
            </a:r>
            <a:r>
              <a:rPr lang="en-US" b="0" dirty="0"/>
              <a:t>and the lock controller orchestrates the locking and releasing of DRAM regions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26</a:t>
            </a:fld>
            <a:endParaRPr lang="en-US" dirty="0"/>
          </a:p>
        </p:txBody>
      </p:sp>
    </p:spTree>
    <p:extLst>
      <p:ext uri="{BB962C8B-B14F-4D97-AF65-F5344CB8AC3E}">
        <p14:creationId xmlns:p14="http://schemas.microsoft.com/office/powerpoint/2010/main" val="529985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99FE-3404-152F-FB50-3527BEDEE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DCC09-6663-9A13-BEE0-280775CAD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E8E74-1E5E-D149-9883-EA69EF2FAAE6}"/>
              </a:ext>
            </a:extLst>
          </p:cNvPr>
          <p:cNvSpPr>
            <a:spLocks noGrp="1"/>
          </p:cNvSpPr>
          <p:nvPr>
            <p:ph type="body" idx="1"/>
          </p:nvPr>
        </p:nvSpPr>
        <p:spPr/>
        <p:txBody>
          <a:bodyPr/>
          <a:lstStyle/>
          <a:p>
            <a:r>
              <a:rPr lang="en-US" b="0" dirty="0"/>
              <a:t>With support for SMD in a DRAM bank, we lock a region before starting maintenance operations in that region</a:t>
            </a:r>
          </a:p>
        </p:txBody>
      </p:sp>
      <p:sp>
        <p:nvSpPr>
          <p:cNvPr id="4" name="Slide Number Placeholder 3">
            <a:extLst>
              <a:ext uri="{FF2B5EF4-FFF2-40B4-BE49-F238E27FC236}">
                <a16:creationId xmlns:a16="http://schemas.microsoft.com/office/drawing/2014/main" id="{FF7F94BB-48D5-D1F9-9608-0C15F931947D}"/>
              </a:ext>
            </a:extLst>
          </p:cNvPr>
          <p:cNvSpPr>
            <a:spLocks noGrp="1"/>
          </p:cNvSpPr>
          <p:nvPr>
            <p:ph type="sldNum" sz="quarter" idx="5"/>
          </p:nvPr>
        </p:nvSpPr>
        <p:spPr/>
        <p:txBody>
          <a:bodyPr/>
          <a:lstStyle/>
          <a:p>
            <a:fld id="{0DDF2200-637A-42DD-BD93-B45C1CFA40DE}" type="slidenum">
              <a:rPr lang="en-US" smtClean="0"/>
              <a:pPr/>
              <a:t>27</a:t>
            </a:fld>
            <a:endParaRPr lang="en-US" dirty="0"/>
          </a:p>
        </p:txBody>
      </p:sp>
    </p:spTree>
    <p:extLst>
      <p:ext uri="{BB962C8B-B14F-4D97-AF65-F5344CB8AC3E}">
        <p14:creationId xmlns:p14="http://schemas.microsoft.com/office/powerpoint/2010/main" val="2770413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F6C5-1589-E83D-87F6-7E4284E9E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D3138-E79B-0D96-0921-053AC034F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BCE16-EA6A-6141-F85D-40DA554C4E3C}"/>
              </a:ext>
            </a:extLst>
          </p:cNvPr>
          <p:cNvSpPr>
            <a:spLocks noGrp="1"/>
          </p:cNvSpPr>
          <p:nvPr>
            <p:ph type="body" idx="1"/>
          </p:nvPr>
        </p:nvSpPr>
        <p:spPr/>
        <p:txBody>
          <a:bodyPr/>
          <a:lstStyle/>
          <a:p>
            <a:r>
              <a:rPr lang="en-US" dirty="0"/>
              <a:t>Let’s see how exactly regions are locked and released</a:t>
            </a:r>
          </a:p>
        </p:txBody>
      </p:sp>
      <p:sp>
        <p:nvSpPr>
          <p:cNvPr id="4" name="Slide Number Placeholder 3">
            <a:extLst>
              <a:ext uri="{FF2B5EF4-FFF2-40B4-BE49-F238E27FC236}">
                <a16:creationId xmlns:a16="http://schemas.microsoft.com/office/drawing/2014/main" id="{560DE4B4-E24D-173D-0112-85284128C1EA}"/>
              </a:ext>
            </a:extLst>
          </p:cNvPr>
          <p:cNvSpPr>
            <a:spLocks noGrp="1"/>
          </p:cNvSpPr>
          <p:nvPr>
            <p:ph type="sldNum" sz="quarter" idx="5"/>
          </p:nvPr>
        </p:nvSpPr>
        <p:spPr/>
        <p:txBody>
          <a:bodyPr/>
          <a:lstStyle/>
          <a:p>
            <a:fld id="{0DDF2200-637A-42DD-BD93-B45C1CFA40DE}" type="slidenum">
              <a:rPr lang="en-US" smtClean="0"/>
              <a:pPr/>
              <a:t>28</a:t>
            </a:fld>
            <a:endParaRPr lang="en-US" dirty="0"/>
          </a:p>
        </p:txBody>
      </p:sp>
    </p:spTree>
    <p:extLst>
      <p:ext uri="{BB962C8B-B14F-4D97-AF65-F5344CB8AC3E}">
        <p14:creationId xmlns:p14="http://schemas.microsoft.com/office/powerpoint/2010/main" val="2433377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there are four key steps</a:t>
            </a:r>
          </a:p>
          <a:p>
            <a:r>
              <a:rPr lang="en-US" dirty="0"/>
              <a:t>First, a maintenance operation locks the region it targets</a:t>
            </a:r>
          </a:p>
          <a:p>
            <a:r>
              <a:rPr lang="en-US" b="1" dirty="0"/>
              <a:t>[CLICK] </a:t>
            </a:r>
            <a:r>
              <a:rPr lang="en-US" b="0" dirty="0"/>
              <a:t>Second, the memory controller can access regions that are not locked</a:t>
            </a:r>
          </a:p>
          <a:p>
            <a:r>
              <a:rPr lang="en-US" b="1" dirty="0"/>
              <a:t>[CLICK]</a:t>
            </a:r>
            <a:r>
              <a:rPr lang="en-US" b="0" dirty="0"/>
              <a:t> Third, if the memory controller accesses a locked region, it receives a negative acknowledgment (or </a:t>
            </a:r>
            <a:r>
              <a:rPr lang="en-US" b="0" dirty="0" err="1"/>
              <a:t>nack</a:t>
            </a:r>
            <a:r>
              <a:rPr lang="en-US" b="0" dirty="0"/>
              <a:t>)</a:t>
            </a:r>
          </a:p>
          <a:p>
            <a:r>
              <a:rPr lang="en-US" b="1" dirty="0"/>
              <a:t>[CLICK] </a:t>
            </a:r>
            <a:r>
              <a:rPr lang="en-US" b="0" dirty="0"/>
              <a:t>Fourth, the maintenance operation releases the lock</a:t>
            </a:r>
          </a:p>
        </p:txBody>
      </p:sp>
      <p:sp>
        <p:nvSpPr>
          <p:cNvPr id="4" name="Slide Number Placeholder 3"/>
          <p:cNvSpPr>
            <a:spLocks noGrp="1"/>
          </p:cNvSpPr>
          <p:nvPr>
            <p:ph type="sldNum" sz="quarter" idx="5"/>
          </p:nvPr>
        </p:nvSpPr>
        <p:spPr/>
        <p:txBody>
          <a:bodyPr/>
          <a:lstStyle/>
          <a:p>
            <a:fld id="{0DDF2200-637A-42DD-BD93-B45C1CFA40DE}" type="slidenum">
              <a:rPr lang="en-US" smtClean="0"/>
              <a:pPr/>
              <a:t>29</a:t>
            </a:fld>
            <a:endParaRPr lang="en-US" dirty="0"/>
          </a:p>
        </p:txBody>
      </p:sp>
    </p:spTree>
    <p:extLst>
      <p:ext uri="{BB962C8B-B14F-4D97-AF65-F5344CB8AC3E}">
        <p14:creationId xmlns:p14="http://schemas.microsoft.com/office/powerpoint/2010/main" val="169049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the outline of my talk.</a:t>
            </a:r>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t>3</a:t>
            </a:fld>
            <a:endParaRPr lang="en-US"/>
          </a:p>
        </p:txBody>
      </p:sp>
    </p:spTree>
    <p:extLst>
      <p:ext uri="{BB962C8B-B14F-4D97-AF65-F5344CB8AC3E}">
        <p14:creationId xmlns:p14="http://schemas.microsoft.com/office/powerpoint/2010/main" val="1905204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29EB-5C76-EA2E-EEAE-A08719CF1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6D7A4-565C-1582-FEAB-09114B746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DA63E-6BB9-B92B-E850-C61A7FF6B15D}"/>
              </a:ext>
            </a:extLst>
          </p:cNvPr>
          <p:cNvSpPr>
            <a:spLocks noGrp="1"/>
          </p:cNvSpPr>
          <p:nvPr>
            <p:ph type="body" idx="1"/>
          </p:nvPr>
        </p:nvSpPr>
        <p:spPr/>
        <p:txBody>
          <a:bodyPr/>
          <a:lstStyle/>
          <a:p>
            <a:r>
              <a:rPr lang="en-US" b="0" dirty="0"/>
              <a:t>Let’s take a deeper look starting with the first step now</a:t>
            </a:r>
          </a:p>
          <a:p>
            <a:r>
              <a:rPr lang="en-US" b="0" dirty="0"/>
              <a:t>=====</a:t>
            </a:r>
          </a:p>
          <a:p>
            <a:r>
              <a:rPr lang="en-US" b="0" dirty="0"/>
              <a:t>Consider removing this slide until the end of region locking mechanism</a:t>
            </a:r>
          </a:p>
        </p:txBody>
      </p:sp>
      <p:sp>
        <p:nvSpPr>
          <p:cNvPr id="4" name="Slide Number Placeholder 3">
            <a:extLst>
              <a:ext uri="{FF2B5EF4-FFF2-40B4-BE49-F238E27FC236}">
                <a16:creationId xmlns:a16="http://schemas.microsoft.com/office/drawing/2014/main" id="{1FB45E64-4C76-E850-CEB3-4C46F61D1DD1}"/>
              </a:ext>
            </a:extLst>
          </p:cNvPr>
          <p:cNvSpPr>
            <a:spLocks noGrp="1"/>
          </p:cNvSpPr>
          <p:nvPr>
            <p:ph type="sldNum" sz="quarter" idx="5"/>
          </p:nvPr>
        </p:nvSpPr>
        <p:spPr/>
        <p:txBody>
          <a:bodyPr/>
          <a:lstStyle/>
          <a:p>
            <a:fld id="{0DDF2200-637A-42DD-BD93-B45C1CFA40DE}" type="slidenum">
              <a:rPr lang="en-US" smtClean="0"/>
              <a:pPr/>
              <a:t>30</a:t>
            </a:fld>
            <a:endParaRPr lang="en-US" dirty="0"/>
          </a:p>
        </p:txBody>
      </p:sp>
    </p:spTree>
    <p:extLst>
      <p:ext uri="{BB962C8B-B14F-4D97-AF65-F5344CB8AC3E}">
        <p14:creationId xmlns:p14="http://schemas.microsoft.com/office/powerpoint/2010/main" val="140791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our lock regions on the right, </a:t>
            </a:r>
            <a:r>
              <a:rPr lang="en-US" b="1" dirty="0"/>
              <a:t>[CLICK]</a:t>
            </a:r>
            <a:r>
              <a:rPr lang="en-US" b="0" dirty="0"/>
              <a:t> the Lock Controller on the left, and </a:t>
            </a:r>
            <a:r>
              <a:rPr lang="en-US" b="1" dirty="0"/>
              <a:t>[CLICK]</a:t>
            </a:r>
            <a:r>
              <a:rPr lang="en-US" b="0" dirty="0"/>
              <a:t> and the lock region </a:t>
            </a:r>
            <a:r>
              <a:rPr lang="en-US" b="0" dirty="0" err="1"/>
              <a:t>bitvector</a:t>
            </a:r>
            <a:r>
              <a:rPr lang="en-US" b="0" dirty="0"/>
              <a:t> on the bottom</a:t>
            </a:r>
          </a:p>
          <a:p>
            <a:endParaRPr lang="en-US" b="0" dirty="0"/>
          </a:p>
          <a:p>
            <a:r>
              <a:rPr lang="en-US" b="1" dirty="0"/>
              <a:t>[CLICK] </a:t>
            </a:r>
            <a:r>
              <a:rPr lang="en-US" b="0" dirty="0"/>
              <a:t>All regions are in the not-locked state currently, so the lock region </a:t>
            </a:r>
            <a:r>
              <a:rPr lang="en-US" b="0" dirty="0" err="1"/>
              <a:t>bitvector</a:t>
            </a:r>
            <a:r>
              <a:rPr lang="en-US" b="0" dirty="0"/>
              <a:t> has all zeros.</a:t>
            </a:r>
          </a:p>
          <a:p>
            <a:endParaRPr lang="en-US" b="0" dirty="0"/>
          </a:p>
          <a:p>
            <a:r>
              <a:rPr lang="en-US" b="0" dirty="0"/>
              <a:t>To preserver our collective sanity, I will refer to lock regions simply as regions.</a:t>
            </a:r>
          </a:p>
          <a:p>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31</a:t>
            </a:fld>
            <a:endParaRPr lang="en-US" dirty="0"/>
          </a:p>
        </p:txBody>
      </p:sp>
    </p:spTree>
    <p:extLst>
      <p:ext uri="{BB962C8B-B14F-4D97-AF65-F5344CB8AC3E}">
        <p14:creationId xmlns:p14="http://schemas.microsoft.com/office/powerpoint/2010/main" val="3780080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maintenance operation attempts to lock region 0 and the region is not locked</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32</a:t>
            </a:fld>
            <a:endParaRPr lang="en-US" dirty="0"/>
          </a:p>
        </p:txBody>
      </p:sp>
    </p:spTree>
    <p:extLst>
      <p:ext uri="{BB962C8B-B14F-4D97-AF65-F5344CB8AC3E}">
        <p14:creationId xmlns:p14="http://schemas.microsoft.com/office/powerpoint/2010/main" val="306858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case, the lock controller acquires the lock for region 0 by setting the corresponding bit in the </a:t>
            </a:r>
            <a:r>
              <a:rPr lang="en-US" b="0" dirty="0" err="1"/>
              <a:t>bitvector</a:t>
            </a:r>
            <a:endParaRPr lang="en-US" b="0" dirty="0"/>
          </a:p>
          <a:p>
            <a:endParaRPr lang="en-US" b="0" dirty="0"/>
          </a:p>
          <a:p>
            <a:r>
              <a:rPr lang="en-US" b="1" dirty="0"/>
              <a:t>[CLICK]</a:t>
            </a:r>
            <a:r>
              <a:rPr lang="en-US" b="0" dirty="0"/>
              <a:t> and the maintenance operation proceeds in region 0</a:t>
            </a:r>
            <a:endParaRPr lang="en-US" b="1" dirty="0"/>
          </a:p>
          <a:p>
            <a:endParaRPr lang="en-US" dirty="0"/>
          </a:p>
          <a:p>
            <a:r>
              <a:rPr lang="en-US" dirty="0"/>
              <a:t>======</a:t>
            </a:r>
          </a:p>
          <a:p>
            <a:endParaRPr lang="en-US" dirty="0"/>
          </a:p>
          <a:p>
            <a:r>
              <a:rPr lang="en-US" dirty="0"/>
              <a:t>What happens if you want to do maintenance on a locked region? </a:t>
            </a:r>
          </a:p>
          <a:p>
            <a:r>
              <a:rPr lang="en-US" dirty="0"/>
              <a:t>What happens if you want to do a maintenance on a currently-accessed region? </a:t>
            </a:r>
            <a:r>
              <a:rPr lang="en-US" dirty="0">
                <a:sym typeface="Wingdings" panose="05000000000000000000" pitchFamily="2" charset="2"/>
              </a:rPr>
              <a:t> the MC has to close the row after some time anyways.</a:t>
            </a:r>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33</a:t>
            </a:fld>
            <a:endParaRPr lang="en-US" dirty="0"/>
          </a:p>
        </p:txBody>
      </p:sp>
    </p:spTree>
    <p:extLst>
      <p:ext uri="{BB962C8B-B14F-4D97-AF65-F5344CB8AC3E}">
        <p14:creationId xmlns:p14="http://schemas.microsoft.com/office/powerpoint/2010/main" val="3548268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memory controller wants to access a not-locked region, </a:t>
            </a:r>
            <a:r>
              <a:rPr lang="en-US" b="1" dirty="0"/>
              <a:t>[CLICK]</a:t>
            </a:r>
            <a:r>
              <a:rPr lang="en-US" dirty="0"/>
              <a:t> such as region 1, </a:t>
            </a:r>
            <a:r>
              <a:rPr lang="en-US" b="0" dirty="0"/>
              <a:t>it checks the corresponding bit in the </a:t>
            </a:r>
            <a:r>
              <a:rPr lang="en-US" b="0" dirty="0" err="1"/>
              <a:t>bitvector</a:t>
            </a:r>
            <a:r>
              <a:rPr lang="en-US" b="0" dirty="0"/>
              <a:t>.</a:t>
            </a:r>
          </a:p>
          <a:p>
            <a:r>
              <a:rPr lang="en-US" b="1" dirty="0"/>
              <a:t>[CLICK] </a:t>
            </a:r>
            <a:r>
              <a:rPr lang="en-US" b="0" dirty="0"/>
              <a:t>Region 1 is not locked, </a:t>
            </a:r>
            <a:r>
              <a:rPr lang="en-US" b="1" dirty="0"/>
              <a:t>[CLICK]</a:t>
            </a:r>
            <a:r>
              <a:rPr lang="en-US" b="0" dirty="0"/>
              <a:t> so the access can proceed</a:t>
            </a:r>
          </a:p>
        </p:txBody>
      </p:sp>
      <p:sp>
        <p:nvSpPr>
          <p:cNvPr id="4" name="Slide Number Placeholder 3"/>
          <p:cNvSpPr>
            <a:spLocks noGrp="1"/>
          </p:cNvSpPr>
          <p:nvPr>
            <p:ph type="sldNum" sz="quarter" idx="5"/>
          </p:nvPr>
        </p:nvSpPr>
        <p:spPr/>
        <p:txBody>
          <a:bodyPr/>
          <a:lstStyle/>
          <a:p>
            <a:fld id="{0DDF2200-637A-42DD-BD93-B45C1CFA40DE}" type="slidenum">
              <a:rPr lang="en-US" smtClean="0"/>
              <a:pPr/>
              <a:t>34</a:t>
            </a:fld>
            <a:endParaRPr lang="en-US" dirty="0"/>
          </a:p>
        </p:txBody>
      </p:sp>
    </p:spTree>
    <p:extLst>
      <p:ext uri="{BB962C8B-B14F-4D97-AF65-F5344CB8AC3E}">
        <p14:creationId xmlns:p14="http://schemas.microsoft.com/office/powerpoint/2010/main" val="3328217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the </a:t>
            </a:r>
            <a:r>
              <a:rPr lang="en-US" b="1" dirty="0"/>
              <a:t>[CLICK]</a:t>
            </a:r>
            <a:r>
              <a:rPr lang="en-US" dirty="0"/>
              <a:t> memory controller tried to access </a:t>
            </a:r>
            <a:r>
              <a:rPr lang="en-US" b="1" dirty="0"/>
              <a:t>[CLICK]</a:t>
            </a:r>
            <a:r>
              <a:rPr lang="en-US" dirty="0"/>
              <a:t> region 0, </a:t>
            </a:r>
            <a:r>
              <a:rPr lang="en-US" b="1" dirty="0"/>
              <a:t>[CLICKx3]</a:t>
            </a:r>
            <a:r>
              <a:rPr lang="en-US" dirty="0"/>
              <a:t> it would receive a negative acknowledgment because that region is locked. </a:t>
            </a:r>
          </a:p>
          <a:p>
            <a:r>
              <a:rPr lang="en-US" dirty="0"/>
              <a:t>We will discuss how the memory controller deals with </a:t>
            </a:r>
            <a:r>
              <a:rPr lang="en-US" dirty="0" err="1"/>
              <a:t>nacks</a:t>
            </a:r>
            <a:r>
              <a:rPr lang="en-US" dirty="0"/>
              <a:t> later.</a:t>
            </a:r>
          </a:p>
        </p:txBody>
      </p:sp>
      <p:sp>
        <p:nvSpPr>
          <p:cNvPr id="4" name="Slide Number Placeholder 3"/>
          <p:cNvSpPr>
            <a:spLocks noGrp="1"/>
          </p:cNvSpPr>
          <p:nvPr>
            <p:ph type="sldNum" sz="quarter" idx="5"/>
          </p:nvPr>
        </p:nvSpPr>
        <p:spPr/>
        <p:txBody>
          <a:bodyPr/>
          <a:lstStyle/>
          <a:p>
            <a:fld id="{0DDF2200-637A-42DD-BD93-B45C1CFA40DE}" type="slidenum">
              <a:rPr lang="en-US" smtClean="0"/>
              <a:pPr/>
              <a:t>35</a:t>
            </a:fld>
            <a:endParaRPr lang="en-US" dirty="0"/>
          </a:p>
        </p:txBody>
      </p:sp>
    </p:spTree>
    <p:extLst>
      <p:ext uri="{BB962C8B-B14F-4D97-AF65-F5344CB8AC3E}">
        <p14:creationId xmlns:p14="http://schemas.microsoft.com/office/powerpoint/2010/main" val="2688172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Once the maintenance operation ends,</a:t>
            </a:r>
          </a:p>
          <a:p>
            <a:r>
              <a:rPr lang="en-US" b="1" dirty="0"/>
              <a:t>[CLICKx2] </a:t>
            </a:r>
            <a:r>
              <a:rPr lang="en-US" b="0" dirty="0"/>
              <a:t>the lock controller </a:t>
            </a:r>
            <a:r>
              <a:rPr lang="en-US" b="1" dirty="0"/>
              <a:t>[CLICK] </a:t>
            </a:r>
            <a:r>
              <a:rPr lang="en-US" b="0" dirty="0"/>
              <a:t>releases the lock by…</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36</a:t>
            </a:fld>
            <a:endParaRPr lang="en-US" dirty="0"/>
          </a:p>
        </p:txBody>
      </p:sp>
    </p:spTree>
    <p:extLst>
      <p:ext uri="{BB962C8B-B14F-4D97-AF65-F5344CB8AC3E}">
        <p14:creationId xmlns:p14="http://schemas.microsoft.com/office/powerpoint/2010/main" val="3376238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setting the corresponding bit in the </a:t>
            </a:r>
            <a:r>
              <a:rPr lang="en-US" b="0" dirty="0" err="1"/>
              <a:t>bitvector</a:t>
            </a:r>
            <a:r>
              <a:rPr lang="en-US" b="0" dirty="0"/>
              <a:t> to 0.</a:t>
            </a:r>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37</a:t>
            </a:fld>
            <a:endParaRPr lang="en-US" dirty="0"/>
          </a:p>
        </p:txBody>
      </p:sp>
    </p:spTree>
    <p:extLst>
      <p:ext uri="{BB962C8B-B14F-4D97-AF65-F5344CB8AC3E}">
        <p14:creationId xmlns:p14="http://schemas.microsoft.com/office/powerpoint/2010/main" val="836676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is how SMD locks and releases regions</a:t>
            </a:r>
          </a:p>
        </p:txBody>
      </p:sp>
      <p:sp>
        <p:nvSpPr>
          <p:cNvPr id="4" name="Slide Number Placeholder 3"/>
          <p:cNvSpPr>
            <a:spLocks noGrp="1"/>
          </p:cNvSpPr>
          <p:nvPr>
            <p:ph type="sldNum" sz="quarter" idx="5"/>
          </p:nvPr>
        </p:nvSpPr>
        <p:spPr/>
        <p:txBody>
          <a:bodyPr/>
          <a:lstStyle/>
          <a:p>
            <a:fld id="{0DDF2200-637A-42DD-BD93-B45C1CFA40DE}" type="slidenum">
              <a:rPr lang="en-US" smtClean="0"/>
              <a:pPr/>
              <a:t>38</a:t>
            </a:fld>
            <a:endParaRPr lang="en-US" dirty="0"/>
          </a:p>
        </p:txBody>
      </p:sp>
    </p:spTree>
    <p:extLst>
      <p:ext uri="{BB962C8B-B14F-4D97-AF65-F5344CB8AC3E}">
        <p14:creationId xmlns:p14="http://schemas.microsoft.com/office/powerpoint/2010/main" val="3563128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10F15-57B4-2645-2AC5-4D8626256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3B775-0B86-955F-2DF2-65DF52A2F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80910-5153-351A-A1D5-4665E82A405E}"/>
              </a:ext>
            </a:extLst>
          </p:cNvPr>
          <p:cNvSpPr>
            <a:spLocks noGrp="1"/>
          </p:cNvSpPr>
          <p:nvPr>
            <p:ph type="body" idx="1"/>
          </p:nvPr>
        </p:nvSpPr>
        <p:spPr/>
        <p:txBody>
          <a:bodyPr/>
          <a:lstStyle/>
          <a:p>
            <a:r>
              <a:rPr lang="en-US" dirty="0"/>
              <a:t>Let’s see how we control an SMD chip</a:t>
            </a:r>
          </a:p>
        </p:txBody>
      </p:sp>
      <p:sp>
        <p:nvSpPr>
          <p:cNvPr id="4" name="Slide Number Placeholder 3">
            <a:extLst>
              <a:ext uri="{FF2B5EF4-FFF2-40B4-BE49-F238E27FC236}">
                <a16:creationId xmlns:a16="http://schemas.microsoft.com/office/drawing/2014/main" id="{27D48CBB-C3F7-A09F-E2B2-D0C0187E5E7F}"/>
              </a:ext>
            </a:extLst>
          </p:cNvPr>
          <p:cNvSpPr>
            <a:spLocks noGrp="1"/>
          </p:cNvSpPr>
          <p:nvPr>
            <p:ph type="sldNum" sz="quarter" idx="5"/>
          </p:nvPr>
        </p:nvSpPr>
        <p:spPr/>
        <p:txBody>
          <a:bodyPr/>
          <a:lstStyle/>
          <a:p>
            <a:fld id="{0DDF2200-637A-42DD-BD93-B45C1CFA40DE}" type="slidenum">
              <a:rPr lang="en-US" smtClean="0"/>
              <a:pPr/>
              <a:t>39</a:t>
            </a:fld>
            <a:endParaRPr lang="en-US" dirty="0"/>
          </a:p>
        </p:txBody>
      </p:sp>
    </p:spTree>
    <p:extLst>
      <p:ext uri="{BB962C8B-B14F-4D97-AF65-F5344CB8AC3E}">
        <p14:creationId xmlns:p14="http://schemas.microsoft.com/office/powerpoint/2010/main" val="44772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F656-E977-4532-BAEF-4465F93E9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3574D-9706-CF90-F70C-933D9DFA9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D1501-9D00-0009-3DE6-58E2091ABC3C}"/>
              </a:ext>
            </a:extLst>
          </p:cNvPr>
          <p:cNvSpPr>
            <a:spLocks noGrp="1"/>
          </p:cNvSpPr>
          <p:nvPr>
            <p:ph type="body" idx="1"/>
          </p:nvPr>
        </p:nvSpPr>
        <p:spPr/>
        <p:txBody>
          <a:bodyPr/>
          <a:lstStyle/>
          <a:p>
            <a:r>
              <a:rPr lang="en-US" b="0" dirty="0"/>
              <a:t>I will with some background and motivation.</a:t>
            </a:r>
          </a:p>
        </p:txBody>
      </p:sp>
      <p:sp>
        <p:nvSpPr>
          <p:cNvPr id="4" name="Slide Number Placeholder 3">
            <a:extLst>
              <a:ext uri="{FF2B5EF4-FFF2-40B4-BE49-F238E27FC236}">
                <a16:creationId xmlns:a16="http://schemas.microsoft.com/office/drawing/2014/main" id="{AFC4F000-52CB-550C-B58A-5731A2ECFFFA}"/>
              </a:ext>
            </a:extLst>
          </p:cNvPr>
          <p:cNvSpPr>
            <a:spLocks noGrp="1"/>
          </p:cNvSpPr>
          <p:nvPr>
            <p:ph type="sldNum" sz="quarter" idx="5"/>
          </p:nvPr>
        </p:nvSpPr>
        <p:spPr/>
        <p:txBody>
          <a:bodyPr/>
          <a:lstStyle/>
          <a:p>
            <a:fld id="{0DDF2200-637A-42DD-BD93-B45C1CFA40DE}" type="slidenum">
              <a:rPr lang="en-US" smtClean="0"/>
              <a:t>4</a:t>
            </a:fld>
            <a:endParaRPr lang="en-US"/>
          </a:p>
        </p:txBody>
      </p:sp>
    </p:spTree>
    <p:extLst>
      <p:ext uri="{BB962C8B-B14F-4D97-AF65-F5344CB8AC3E}">
        <p14:creationId xmlns:p14="http://schemas.microsoft.com/office/powerpoint/2010/main" val="3379116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access operations work like they would in today’s DRAM interface,</a:t>
            </a:r>
          </a:p>
          <a:p>
            <a:r>
              <a:rPr lang="en-US" dirty="0"/>
              <a:t>with the exception that activate commands may get rejected</a:t>
            </a:r>
          </a:p>
          <a:p>
            <a:endParaRPr lang="en-US" dirty="0"/>
          </a:p>
          <a:p>
            <a:r>
              <a:rPr lang="en-US" b="1" dirty="0"/>
              <a:t>[CLICK] </a:t>
            </a:r>
            <a:r>
              <a:rPr lang="en-US" b="0" dirty="0"/>
              <a:t>The memory controller needs to retry these rejected commands</a:t>
            </a:r>
          </a:p>
          <a:p>
            <a:r>
              <a:rPr lang="en-US" b="1" dirty="0"/>
              <a:t>[CLICK] </a:t>
            </a:r>
            <a:r>
              <a:rPr lang="en-US" b="0" dirty="0"/>
              <a:t>it can </a:t>
            </a:r>
            <a:r>
              <a:rPr lang="en-US" b="0" dirty="0" err="1"/>
              <a:t>attemp</a:t>
            </a:r>
            <a:r>
              <a:rPr lang="en-US" b="0" dirty="0"/>
              <a:t> to access other lock regions that are not undergoing maintenance</a:t>
            </a:r>
          </a:p>
          <a:p>
            <a:r>
              <a:rPr lang="en-US" b="0" dirty="0"/>
              <a:t>And </a:t>
            </a:r>
            <a:r>
              <a:rPr lang="en-US" b="1" dirty="0"/>
              <a:t>[CLICK] </a:t>
            </a:r>
            <a:r>
              <a:rPr lang="en-US" b="0" dirty="0"/>
              <a:t>the SMD chip and the memory controller ensures no request is rejected forever.</a:t>
            </a:r>
            <a:endParaRPr lang="en-US" b="1" dirty="0"/>
          </a:p>
          <a:p>
            <a:endParaRPr lang="en-US" dirty="0"/>
          </a:p>
          <a:p>
            <a:r>
              <a:rPr lang="en-US" dirty="0"/>
              <a:t>=========</a:t>
            </a:r>
          </a:p>
          <a:p>
            <a:endParaRPr lang="en-US" dirty="0"/>
          </a:p>
          <a:p>
            <a:r>
              <a:rPr lang="en-US" dirty="0"/>
              <a:t>a lot of rewording required here</a:t>
            </a:r>
          </a:p>
        </p:txBody>
      </p:sp>
      <p:sp>
        <p:nvSpPr>
          <p:cNvPr id="4" name="Slide Number Placeholder 3"/>
          <p:cNvSpPr>
            <a:spLocks noGrp="1"/>
          </p:cNvSpPr>
          <p:nvPr>
            <p:ph type="sldNum" sz="quarter" idx="5"/>
          </p:nvPr>
        </p:nvSpPr>
        <p:spPr/>
        <p:txBody>
          <a:bodyPr/>
          <a:lstStyle/>
          <a:p>
            <a:fld id="{0DDF2200-637A-42DD-BD93-B45C1CFA40DE}" type="slidenum">
              <a:rPr lang="en-US" smtClean="0"/>
              <a:pPr/>
              <a:t>40</a:t>
            </a:fld>
            <a:endParaRPr lang="en-US" dirty="0"/>
          </a:p>
        </p:txBody>
      </p:sp>
    </p:spTree>
    <p:extLst>
      <p:ext uri="{BB962C8B-B14F-4D97-AF65-F5344CB8AC3E}">
        <p14:creationId xmlns:p14="http://schemas.microsoft.com/office/powerpoint/2010/main" val="1796822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EEC1F-3E86-DC4E-2F8C-70DA562AB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D2338-E750-8CA2-EFD9-F09D01369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2D5FC-E5BE-5054-E02A-04BBC7B5E90B}"/>
              </a:ext>
            </a:extLst>
          </p:cNvPr>
          <p:cNvSpPr>
            <a:spLocks noGrp="1"/>
          </p:cNvSpPr>
          <p:nvPr>
            <p:ph type="body" idx="1"/>
          </p:nvPr>
        </p:nvSpPr>
        <p:spPr/>
        <p:txBody>
          <a:bodyPr/>
          <a:lstStyle/>
          <a:p>
            <a:r>
              <a:rPr lang="en-US" dirty="0"/>
              <a:t>Let’s look at how SMD handles command rejections…</a:t>
            </a:r>
          </a:p>
        </p:txBody>
      </p:sp>
      <p:sp>
        <p:nvSpPr>
          <p:cNvPr id="4" name="Slide Number Placeholder 3">
            <a:extLst>
              <a:ext uri="{FF2B5EF4-FFF2-40B4-BE49-F238E27FC236}">
                <a16:creationId xmlns:a16="http://schemas.microsoft.com/office/drawing/2014/main" id="{0AC47FA6-0250-560A-6867-017607AA49DE}"/>
              </a:ext>
            </a:extLst>
          </p:cNvPr>
          <p:cNvSpPr>
            <a:spLocks noGrp="1"/>
          </p:cNvSpPr>
          <p:nvPr>
            <p:ph type="sldNum" sz="quarter" idx="5"/>
          </p:nvPr>
        </p:nvSpPr>
        <p:spPr/>
        <p:txBody>
          <a:bodyPr/>
          <a:lstStyle/>
          <a:p>
            <a:fld id="{0DDF2200-637A-42DD-BD93-B45C1CFA40DE}" type="slidenum">
              <a:rPr lang="en-US" smtClean="0"/>
              <a:pPr/>
              <a:t>41</a:t>
            </a:fld>
            <a:endParaRPr lang="en-US" dirty="0"/>
          </a:p>
        </p:txBody>
      </p:sp>
    </p:spTree>
    <p:extLst>
      <p:ext uri="{BB962C8B-B14F-4D97-AF65-F5344CB8AC3E}">
        <p14:creationId xmlns:p14="http://schemas.microsoft.com/office/powerpoint/2010/main" val="3224521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right after I introduce a key DRAM access command: that is the Activate command</a:t>
            </a:r>
          </a:p>
          <a:p>
            <a:endParaRPr lang="en-US" dirty="0"/>
          </a:p>
          <a:p>
            <a:r>
              <a:rPr lang="en-US" b="1" dirty="0"/>
              <a:t>[CLICK] </a:t>
            </a:r>
            <a:r>
              <a:rPr lang="en-US" b="0" dirty="0"/>
              <a:t>Here we have our DRAM rows</a:t>
            </a:r>
          </a:p>
          <a:p>
            <a:r>
              <a:rPr lang="en-US" b="1" dirty="0"/>
              <a:t>[CLICK]</a:t>
            </a:r>
            <a:r>
              <a:rPr lang="en-US" b="0" dirty="0"/>
              <a:t> we want to access this row</a:t>
            </a:r>
          </a:p>
          <a:p>
            <a:r>
              <a:rPr lang="en-US" b="1" dirty="0"/>
              <a:t>[CLICK]</a:t>
            </a:r>
            <a:r>
              <a:rPr lang="en-US" b="0" dirty="0"/>
              <a:t> and we have a timeline for DRAM commands on the bottom</a:t>
            </a:r>
          </a:p>
          <a:p>
            <a:r>
              <a:rPr lang="en-US" b="1" dirty="0"/>
              <a:t>[CLICK]</a:t>
            </a:r>
            <a:r>
              <a:rPr lang="en-US" b="0" dirty="0"/>
              <a:t> this is the activate command </a:t>
            </a:r>
            <a:r>
              <a:rPr lang="en-US" b="1" dirty="0"/>
              <a:t>[CLICK]</a:t>
            </a:r>
            <a:r>
              <a:rPr lang="en-US" b="0" dirty="0"/>
              <a:t> its function is to ready a DRAM row for access</a:t>
            </a:r>
            <a:endParaRPr lang="en-US" b="1" dirty="0"/>
          </a:p>
          <a:p>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42</a:t>
            </a:fld>
            <a:endParaRPr lang="en-US" dirty="0"/>
          </a:p>
        </p:txBody>
      </p:sp>
    </p:spTree>
    <p:extLst>
      <p:ext uri="{BB962C8B-B14F-4D97-AF65-F5344CB8AC3E}">
        <p14:creationId xmlns:p14="http://schemas.microsoft.com/office/powerpoint/2010/main" val="3380267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0DC-4FB8-9C13-643C-27ECA8A6C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70FD3-C52E-482E-944B-16392047C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29905-B5C0-FEA7-02B2-100D9B4F179B}"/>
              </a:ext>
            </a:extLst>
          </p:cNvPr>
          <p:cNvSpPr>
            <a:spLocks noGrp="1"/>
          </p:cNvSpPr>
          <p:nvPr>
            <p:ph type="body" idx="1"/>
          </p:nvPr>
        </p:nvSpPr>
        <p:spPr/>
        <p:txBody>
          <a:bodyPr/>
          <a:lstStyle/>
          <a:p>
            <a:r>
              <a:rPr lang="en-US" b="1" dirty="0"/>
              <a:t>[CLICK]</a:t>
            </a:r>
            <a:r>
              <a:rPr lang="en-US" dirty="0"/>
              <a:t> An activate command is typically followed by read and write commands.</a:t>
            </a:r>
          </a:p>
          <a:p>
            <a:r>
              <a:rPr lang="en-US" b="1" dirty="0"/>
              <a:t>[CLICK]</a:t>
            </a:r>
            <a:r>
              <a:rPr lang="en-US" b="0" dirty="0"/>
              <a:t> The memory controller obeys what we call timing parameters that impose a minimum delay between two DRAM commands</a:t>
            </a:r>
          </a:p>
          <a:p>
            <a:r>
              <a:rPr lang="en-US" b="1" dirty="0"/>
              <a:t>[CLICK]</a:t>
            </a:r>
            <a:r>
              <a:rPr lang="en-US" b="0" dirty="0"/>
              <a:t> For example you’d have a timing parameter between ACT to READ and between READ to WRITE</a:t>
            </a:r>
            <a:endParaRPr lang="en-US" b="1" dirty="0"/>
          </a:p>
        </p:txBody>
      </p:sp>
      <p:sp>
        <p:nvSpPr>
          <p:cNvPr id="4" name="Slide Number Placeholder 3">
            <a:extLst>
              <a:ext uri="{FF2B5EF4-FFF2-40B4-BE49-F238E27FC236}">
                <a16:creationId xmlns:a16="http://schemas.microsoft.com/office/drawing/2014/main" id="{1053E3D7-2EB6-20BE-0F75-E0B13F706244}"/>
              </a:ext>
            </a:extLst>
          </p:cNvPr>
          <p:cNvSpPr>
            <a:spLocks noGrp="1"/>
          </p:cNvSpPr>
          <p:nvPr>
            <p:ph type="sldNum" sz="quarter" idx="5"/>
          </p:nvPr>
        </p:nvSpPr>
        <p:spPr/>
        <p:txBody>
          <a:bodyPr/>
          <a:lstStyle/>
          <a:p>
            <a:fld id="{0DDF2200-637A-42DD-BD93-B45C1CFA40DE}" type="slidenum">
              <a:rPr lang="en-US" smtClean="0"/>
              <a:pPr/>
              <a:t>43</a:t>
            </a:fld>
            <a:endParaRPr lang="en-US" dirty="0"/>
          </a:p>
        </p:txBody>
      </p:sp>
    </p:spTree>
    <p:extLst>
      <p:ext uri="{BB962C8B-B14F-4D97-AF65-F5344CB8AC3E}">
        <p14:creationId xmlns:p14="http://schemas.microsoft.com/office/powerpoint/2010/main" val="1398284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let’s go back to activate command rejections that happen when we have access-maintenance conflicts</a:t>
            </a:r>
          </a:p>
          <a:p>
            <a:endParaRPr lang="en-US" dirty="0"/>
          </a:p>
          <a:p>
            <a:r>
              <a:rPr lang="en-US" b="1" dirty="0"/>
              <a:t>[CLICK] </a:t>
            </a:r>
            <a:r>
              <a:rPr lang="en-US" b="0" dirty="0"/>
              <a:t>Here is an example command sequence that target region 0 leading to such a conflict. Now what does the memory controller do?</a:t>
            </a:r>
          </a:p>
          <a:p>
            <a:endParaRPr lang="en-US" b="0" dirty="0"/>
          </a:p>
          <a:p>
            <a:r>
              <a:rPr lang="en-US" b="0" dirty="0"/>
              <a:t>=========</a:t>
            </a:r>
          </a:p>
          <a:p>
            <a:r>
              <a:rPr lang="en-US" b="0" dirty="0"/>
              <a:t>Explain the timeline better. </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44</a:t>
            </a:fld>
            <a:endParaRPr lang="en-US" dirty="0"/>
          </a:p>
        </p:txBody>
      </p:sp>
    </p:spTree>
    <p:extLst>
      <p:ext uri="{BB962C8B-B14F-4D97-AF65-F5344CB8AC3E}">
        <p14:creationId xmlns:p14="http://schemas.microsoft.com/office/powerpoint/2010/main" val="1753054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2B403-2ECE-61A7-740C-F85ECC9DB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58A19-7545-C0F7-4123-68F6DE8B8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65F53-B050-64DA-2427-C62D9F7103B9}"/>
              </a:ext>
            </a:extLst>
          </p:cNvPr>
          <p:cNvSpPr>
            <a:spLocks noGrp="1"/>
          </p:cNvSpPr>
          <p:nvPr>
            <p:ph type="body" idx="1"/>
          </p:nvPr>
        </p:nvSpPr>
        <p:spPr/>
        <p:txBody>
          <a:bodyPr/>
          <a:lstStyle/>
          <a:p>
            <a:r>
              <a:rPr lang="en-US" dirty="0"/>
              <a:t>It has to retry the rejected ACT command sometime ideally near in the future</a:t>
            </a:r>
          </a:p>
          <a:p>
            <a:endParaRPr lang="en-US" dirty="0"/>
          </a:p>
          <a:p>
            <a:r>
              <a:rPr lang="en-US" b="1" dirty="0"/>
              <a:t>[CLICK]</a:t>
            </a:r>
            <a:r>
              <a:rPr lang="en-US" b="0" dirty="0"/>
              <a:t> the memory controller is already used to working with timing parameters</a:t>
            </a:r>
            <a:br>
              <a:rPr lang="en-US" b="0" dirty="0"/>
            </a:br>
            <a:r>
              <a:rPr lang="en-US" b="0" dirty="0"/>
              <a:t>… so we simply introduce a new timing parameter </a:t>
            </a:r>
          </a:p>
          <a:p>
            <a:r>
              <a:rPr lang="en-US" b="1" dirty="0"/>
              <a:t>[CLICK]</a:t>
            </a:r>
            <a:r>
              <a:rPr lang="en-US" b="0" dirty="0"/>
              <a:t> called Retry Interval (RI) after</a:t>
            </a:r>
          </a:p>
          <a:p>
            <a:r>
              <a:rPr lang="en-US" b="0" dirty="0"/>
              <a:t>Which the memory controller retries a rejected ACT command. We determine this parameter empirically.</a:t>
            </a:r>
          </a:p>
          <a:p>
            <a:endParaRPr lang="en-US" b="0" dirty="0"/>
          </a:p>
          <a:p>
            <a:r>
              <a:rPr lang="en-US" b="0" dirty="0"/>
              <a:t>======</a:t>
            </a:r>
          </a:p>
        </p:txBody>
      </p:sp>
      <p:sp>
        <p:nvSpPr>
          <p:cNvPr id="4" name="Slide Number Placeholder 3">
            <a:extLst>
              <a:ext uri="{FF2B5EF4-FFF2-40B4-BE49-F238E27FC236}">
                <a16:creationId xmlns:a16="http://schemas.microsoft.com/office/drawing/2014/main" id="{C8B0567E-DBE5-C4B1-2F79-069B2194628C}"/>
              </a:ext>
            </a:extLst>
          </p:cNvPr>
          <p:cNvSpPr>
            <a:spLocks noGrp="1"/>
          </p:cNvSpPr>
          <p:nvPr>
            <p:ph type="sldNum" sz="quarter" idx="5"/>
          </p:nvPr>
        </p:nvSpPr>
        <p:spPr/>
        <p:txBody>
          <a:bodyPr/>
          <a:lstStyle/>
          <a:p>
            <a:fld id="{0DDF2200-637A-42DD-BD93-B45C1CFA40DE}" type="slidenum">
              <a:rPr lang="en-US" smtClean="0"/>
              <a:pPr/>
              <a:t>45</a:t>
            </a:fld>
            <a:endParaRPr lang="en-US" dirty="0"/>
          </a:p>
        </p:txBody>
      </p:sp>
    </p:spTree>
    <p:extLst>
      <p:ext uri="{BB962C8B-B14F-4D97-AF65-F5344CB8AC3E}">
        <p14:creationId xmlns:p14="http://schemas.microsoft.com/office/powerpoint/2010/main" val="2910962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B81A1-1D5C-64B1-1AA7-0093FF3BA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8B3B7-6E14-0389-3285-894590CA5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4658B-E12E-D1B3-A95A-57DE48A2FCA2}"/>
              </a:ext>
            </a:extLst>
          </p:cNvPr>
          <p:cNvSpPr>
            <a:spLocks noGrp="1"/>
          </p:cNvSpPr>
          <p:nvPr>
            <p:ph type="body" idx="1"/>
          </p:nvPr>
        </p:nvSpPr>
        <p:spPr/>
        <p:txBody>
          <a:bodyPr/>
          <a:lstStyle/>
          <a:p>
            <a:r>
              <a:rPr lang="en-US" dirty="0"/>
              <a:t>While the memory controller </a:t>
            </a:r>
            <a:r>
              <a:rPr lang="en-US" b="1" dirty="0"/>
              <a:t>[CLICK]</a:t>
            </a:r>
            <a:r>
              <a:rPr lang="en-US" dirty="0"/>
              <a:t> waits for retry interval to pass,</a:t>
            </a:r>
          </a:p>
          <a:p>
            <a:r>
              <a:rPr lang="en-US" b="1" dirty="0"/>
              <a:t>[CLICK] </a:t>
            </a:r>
            <a:r>
              <a:rPr lang="en-US" b="0" dirty="0"/>
              <a:t>it can issue an ACT command to another lock region and</a:t>
            </a:r>
          </a:p>
          <a:p>
            <a:r>
              <a:rPr lang="en-US" b="1" dirty="0"/>
              <a:t>[CLICK]</a:t>
            </a:r>
            <a:r>
              <a:rPr lang="en-US" b="0" dirty="0"/>
              <a:t> overlap the latency of maintenance in one lock region with a useful operation in another lock region</a:t>
            </a:r>
            <a:endParaRPr lang="en-US" b="1" dirty="0"/>
          </a:p>
          <a:p>
            <a:endParaRPr lang="en-US" b="1" dirty="0"/>
          </a:p>
          <a:p>
            <a:r>
              <a:rPr lang="en-US" b="1" dirty="0"/>
              <a:t>[CLICK] </a:t>
            </a:r>
            <a:r>
              <a:rPr lang="en-US" b="0" dirty="0"/>
              <a:t>the design component in SMD that enables maintenance-access parallelization builds on the basic design proposed in prior work, in particular in SALP, subarray-level parallelism paper,</a:t>
            </a:r>
          </a:p>
          <a:p>
            <a:r>
              <a:rPr lang="en-US" b="0" dirty="0"/>
              <a:t>Please see our paper for more details</a:t>
            </a:r>
            <a:endParaRPr lang="en-US" b="1" dirty="0"/>
          </a:p>
          <a:p>
            <a:endParaRPr lang="en-US" dirty="0"/>
          </a:p>
        </p:txBody>
      </p:sp>
      <p:sp>
        <p:nvSpPr>
          <p:cNvPr id="4" name="Slide Number Placeholder 3">
            <a:extLst>
              <a:ext uri="{FF2B5EF4-FFF2-40B4-BE49-F238E27FC236}">
                <a16:creationId xmlns:a16="http://schemas.microsoft.com/office/drawing/2014/main" id="{1CBCB6EE-8D10-566A-6A8B-FEC93E417977}"/>
              </a:ext>
            </a:extLst>
          </p:cNvPr>
          <p:cNvSpPr>
            <a:spLocks noGrp="1"/>
          </p:cNvSpPr>
          <p:nvPr>
            <p:ph type="sldNum" sz="quarter" idx="5"/>
          </p:nvPr>
        </p:nvSpPr>
        <p:spPr/>
        <p:txBody>
          <a:bodyPr/>
          <a:lstStyle/>
          <a:p>
            <a:fld id="{0DDF2200-637A-42DD-BD93-B45C1CFA40DE}" type="slidenum">
              <a:rPr lang="en-US" smtClean="0"/>
              <a:pPr/>
              <a:t>46</a:t>
            </a:fld>
            <a:endParaRPr lang="en-US" dirty="0"/>
          </a:p>
        </p:txBody>
      </p:sp>
    </p:spTree>
    <p:extLst>
      <p:ext uri="{BB962C8B-B14F-4D97-AF65-F5344CB8AC3E}">
        <p14:creationId xmlns:p14="http://schemas.microsoft.com/office/powerpoint/2010/main" val="23181433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30B-1865-AC62-6F83-D2D3A780A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9A9E4-A3E9-21BC-4D0B-873851D76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AE624-4DC7-A95C-715C-FEA4422D7ABA}"/>
              </a:ext>
            </a:extLst>
          </p:cNvPr>
          <p:cNvSpPr>
            <a:spLocks noGrp="1"/>
          </p:cNvSpPr>
          <p:nvPr>
            <p:ph type="body" idx="1"/>
          </p:nvPr>
        </p:nvSpPr>
        <p:spPr/>
        <p:txBody>
          <a:bodyPr/>
          <a:lstStyle/>
          <a:p>
            <a:r>
              <a:rPr lang="en-US" dirty="0"/>
              <a:t>You might be thinking about repetitive rejections leading to resource starvation issues. I won’t go into details of how, in the interest of time, but we prove that SMD ensures forward progress for memory requests in the paper.</a:t>
            </a:r>
          </a:p>
          <a:p>
            <a:endParaRPr lang="en-US" dirty="0"/>
          </a:p>
        </p:txBody>
      </p:sp>
      <p:sp>
        <p:nvSpPr>
          <p:cNvPr id="4" name="Slide Number Placeholder 3">
            <a:extLst>
              <a:ext uri="{FF2B5EF4-FFF2-40B4-BE49-F238E27FC236}">
                <a16:creationId xmlns:a16="http://schemas.microsoft.com/office/drawing/2014/main" id="{D6DDCAC2-9B32-EF3A-FB2B-6D4402D5FF39}"/>
              </a:ext>
            </a:extLst>
          </p:cNvPr>
          <p:cNvSpPr>
            <a:spLocks noGrp="1"/>
          </p:cNvSpPr>
          <p:nvPr>
            <p:ph type="sldNum" sz="quarter" idx="5"/>
          </p:nvPr>
        </p:nvSpPr>
        <p:spPr/>
        <p:txBody>
          <a:bodyPr/>
          <a:lstStyle/>
          <a:p>
            <a:fld id="{0DDF2200-637A-42DD-BD93-B45C1CFA40DE}" type="slidenum">
              <a:rPr lang="en-US" smtClean="0"/>
              <a:pPr/>
              <a:t>47</a:t>
            </a:fld>
            <a:endParaRPr lang="en-US" dirty="0"/>
          </a:p>
        </p:txBody>
      </p:sp>
    </p:spTree>
    <p:extLst>
      <p:ext uri="{BB962C8B-B14F-4D97-AF65-F5344CB8AC3E}">
        <p14:creationId xmlns:p14="http://schemas.microsoft.com/office/powerpoint/2010/main" val="1221226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7D57-8382-9AED-C007-F8DA0635F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2815F-8A10-E6B5-6BD5-FD4A8C01C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FB66D-5173-7394-7EA8-7A81BF73CF6D}"/>
              </a:ext>
            </a:extLst>
          </p:cNvPr>
          <p:cNvSpPr>
            <a:spLocks noGrp="1"/>
          </p:cNvSpPr>
          <p:nvPr>
            <p:ph type="body" idx="1"/>
          </p:nvPr>
        </p:nvSpPr>
        <p:spPr/>
        <p:txBody>
          <a:bodyPr/>
          <a:lstStyle/>
          <a:p>
            <a:r>
              <a:rPr lang="en-US" b="0" dirty="0"/>
              <a:t>Now I’ll describe how we use SMD to implement efficient in-DRAM maintenance mechanisms</a:t>
            </a:r>
          </a:p>
        </p:txBody>
      </p:sp>
      <p:sp>
        <p:nvSpPr>
          <p:cNvPr id="4" name="Slide Number Placeholder 3">
            <a:extLst>
              <a:ext uri="{FF2B5EF4-FFF2-40B4-BE49-F238E27FC236}">
                <a16:creationId xmlns:a16="http://schemas.microsoft.com/office/drawing/2014/main" id="{DE947E8F-7110-C961-B115-5AB3DD378AD4}"/>
              </a:ext>
            </a:extLst>
          </p:cNvPr>
          <p:cNvSpPr>
            <a:spLocks noGrp="1"/>
          </p:cNvSpPr>
          <p:nvPr>
            <p:ph type="sldNum" sz="quarter" idx="5"/>
          </p:nvPr>
        </p:nvSpPr>
        <p:spPr/>
        <p:txBody>
          <a:bodyPr/>
          <a:lstStyle/>
          <a:p>
            <a:fld id="{0DDF2200-637A-42DD-BD93-B45C1CFA40DE}" type="slidenum">
              <a:rPr lang="en-US" smtClean="0"/>
              <a:t>48</a:t>
            </a:fld>
            <a:endParaRPr lang="en-US"/>
          </a:p>
        </p:txBody>
      </p:sp>
    </p:spTree>
    <p:extLst>
      <p:ext uri="{BB962C8B-B14F-4D97-AF65-F5344CB8AC3E}">
        <p14:creationId xmlns:p14="http://schemas.microsoft.com/office/powerpoint/2010/main" val="5986372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describe and evaluate three use cases in our conference paper to demonstrate SMD’s usefulness and versatility</a:t>
            </a:r>
          </a:p>
          <a:p>
            <a:r>
              <a:rPr lang="en-US" dirty="0"/>
              <a:t>These are namely</a:t>
            </a:r>
          </a:p>
          <a:p>
            <a:r>
              <a:rPr lang="en-US" b="0" dirty="0"/>
              <a:t>[</a:t>
            </a:r>
            <a:r>
              <a:rPr lang="en-US" b="1" dirty="0"/>
              <a:t>CLICK</a:t>
            </a:r>
            <a:r>
              <a:rPr lang="en-US" b="0" dirty="0"/>
              <a:t>] Fixed-rate refresh</a:t>
            </a:r>
          </a:p>
          <a:p>
            <a:r>
              <a:rPr lang="en-US" b="0" dirty="0"/>
              <a:t>[</a:t>
            </a:r>
            <a:r>
              <a:rPr lang="en-US" b="1" dirty="0"/>
              <a:t>CLICK</a:t>
            </a:r>
            <a:r>
              <a:rPr lang="en-US" b="0" dirty="0"/>
              <a:t>] deterministic </a:t>
            </a:r>
            <a:r>
              <a:rPr lang="en-US" b="0" dirty="0" err="1"/>
              <a:t>rowhammer</a:t>
            </a:r>
            <a:r>
              <a:rPr lang="en-US" b="0" dirty="0"/>
              <a:t> protection</a:t>
            </a:r>
          </a:p>
          <a:p>
            <a:r>
              <a:rPr lang="en-US" b="0" dirty="0"/>
              <a:t>And [</a:t>
            </a:r>
            <a:r>
              <a:rPr lang="en-US" b="1" dirty="0"/>
              <a:t>CLICK</a:t>
            </a:r>
            <a:r>
              <a:rPr lang="en-US" b="0" dirty="0"/>
              <a:t>] memory scrubbing</a:t>
            </a:r>
          </a:p>
          <a:p>
            <a:r>
              <a:rPr lang="en-US" b="1" dirty="0"/>
              <a:t>[CLICK]</a:t>
            </a:r>
            <a:r>
              <a:rPr lang="en-US" b="0" dirty="0"/>
              <a:t> The extended version of our conference paper evaluates two additional maintenance mechanisms</a:t>
            </a:r>
          </a:p>
          <a:p>
            <a:r>
              <a:rPr lang="en-US" b="1" dirty="0"/>
              <a:t>[CLICK]</a:t>
            </a:r>
            <a:r>
              <a:rPr lang="en-US" b="0" dirty="0"/>
              <a:t> and discusses how SMD can be beneficial for many other applications. We also discuss all these mechanisms in our conference paper.</a:t>
            </a:r>
            <a:endParaRPr lang="en-US" b="1" dirty="0"/>
          </a:p>
          <a:p>
            <a:endParaRPr lang="en-US" b="0" dirty="0"/>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49</a:t>
            </a:fld>
            <a:endParaRPr lang="en-US" dirty="0"/>
          </a:p>
        </p:txBody>
      </p:sp>
    </p:spTree>
    <p:extLst>
      <p:ext uri="{BB962C8B-B14F-4D97-AF65-F5344CB8AC3E}">
        <p14:creationId xmlns:p14="http://schemas.microsoft.com/office/powerpoint/2010/main" val="202897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DE4C-FCE7-8790-AC30-CF2DE169C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BEBA8-7143-FCCF-372C-C4897879B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87E17-FEEC-FC1F-0E32-7BBD256AD48E}"/>
              </a:ext>
            </a:extLst>
          </p:cNvPr>
          <p:cNvSpPr>
            <a:spLocks noGrp="1"/>
          </p:cNvSpPr>
          <p:nvPr>
            <p:ph type="body" idx="1"/>
          </p:nvPr>
        </p:nvSpPr>
        <p:spPr/>
        <p:txBody>
          <a:bodyPr/>
          <a:lstStyle/>
          <a:p>
            <a:r>
              <a:rPr lang="en-US" dirty="0"/>
              <a:t>Let’s see at a very high level what the DRAM interface looks like today</a:t>
            </a:r>
          </a:p>
          <a:p>
            <a:endParaRPr lang="en-US" dirty="0"/>
          </a:p>
          <a:p>
            <a:r>
              <a:rPr lang="en-US" b="1" dirty="0"/>
              <a:t>[CLICK] </a:t>
            </a:r>
            <a:r>
              <a:rPr lang="en-US" b="0" dirty="0"/>
              <a:t>A DRAM chip communicates with </a:t>
            </a:r>
            <a:r>
              <a:rPr lang="en-US" b="1" dirty="0"/>
              <a:t>[CLICK]</a:t>
            </a:r>
            <a:r>
              <a:rPr lang="en-US" b="0" dirty="0"/>
              <a:t> the memory controller over </a:t>
            </a:r>
            <a:r>
              <a:rPr lang="en-US" b="1" dirty="0"/>
              <a:t>[CLICK]</a:t>
            </a:r>
            <a:r>
              <a:rPr lang="en-US" b="0" dirty="0"/>
              <a:t> the </a:t>
            </a:r>
            <a:r>
              <a:rPr lang="en-US" b="0" dirty="0" err="1"/>
              <a:t>DDRx</a:t>
            </a:r>
            <a:r>
              <a:rPr lang="en-US" b="0" dirty="0"/>
              <a:t> interface,</a:t>
            </a:r>
          </a:p>
          <a:p>
            <a:r>
              <a:rPr lang="en-US" b="0" dirty="0"/>
              <a:t>where the memory controller issues </a:t>
            </a:r>
            <a:r>
              <a:rPr lang="en-US" b="1" dirty="0"/>
              <a:t>[CLICK]</a:t>
            </a:r>
            <a:r>
              <a:rPr lang="en-US" b="0" dirty="0"/>
              <a:t> DRAM commands over the unidirectional DRAM command bus and</a:t>
            </a:r>
          </a:p>
          <a:p>
            <a:r>
              <a:rPr lang="en-US" b="1" dirty="0"/>
              <a:t>[CLICK]</a:t>
            </a:r>
            <a:r>
              <a:rPr lang="en-US" b="0" dirty="0"/>
              <a:t> the memory controller and the DRAM chip exchange data over the data bus.</a:t>
            </a:r>
            <a:endParaRPr lang="en-US" b="1" dirty="0"/>
          </a:p>
        </p:txBody>
      </p:sp>
      <p:sp>
        <p:nvSpPr>
          <p:cNvPr id="4" name="Slide Number Placeholder 3">
            <a:extLst>
              <a:ext uri="{FF2B5EF4-FFF2-40B4-BE49-F238E27FC236}">
                <a16:creationId xmlns:a16="http://schemas.microsoft.com/office/drawing/2014/main" id="{871238DC-CC0E-98A7-9726-895B1BD59AC4}"/>
              </a:ext>
            </a:extLst>
          </p:cNvPr>
          <p:cNvSpPr>
            <a:spLocks noGrp="1"/>
          </p:cNvSpPr>
          <p:nvPr>
            <p:ph type="sldNum" sz="quarter" idx="5"/>
          </p:nvPr>
        </p:nvSpPr>
        <p:spPr/>
        <p:txBody>
          <a:bodyPr/>
          <a:lstStyle/>
          <a:p>
            <a:fld id="{0DDF2200-637A-42DD-BD93-B45C1CFA40DE}" type="slidenum">
              <a:rPr lang="en-US" smtClean="0"/>
              <a:pPr/>
              <a:t>5</a:t>
            </a:fld>
            <a:endParaRPr lang="en-US" dirty="0"/>
          </a:p>
        </p:txBody>
      </p:sp>
    </p:spTree>
    <p:extLst>
      <p:ext uri="{BB962C8B-B14F-4D97-AF65-F5344CB8AC3E}">
        <p14:creationId xmlns:p14="http://schemas.microsoft.com/office/powerpoint/2010/main" val="4270624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5A96-3527-9513-4073-97E817587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4C29A-9BDE-98A7-F056-3E973E6CC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A4489-6BEB-C8F0-E16D-F9EA61480D83}"/>
              </a:ext>
            </a:extLst>
          </p:cNvPr>
          <p:cNvSpPr>
            <a:spLocks noGrp="1"/>
          </p:cNvSpPr>
          <p:nvPr>
            <p:ph type="body" idx="1"/>
          </p:nvPr>
        </p:nvSpPr>
        <p:spPr/>
        <p:txBody>
          <a:bodyPr/>
          <a:lstStyle/>
          <a:p>
            <a:r>
              <a:rPr lang="en-US" dirty="0"/>
              <a:t>I will talk briefly about fixed rate refresh…</a:t>
            </a:r>
            <a:endParaRPr lang="en-US" b="0" dirty="0"/>
          </a:p>
        </p:txBody>
      </p:sp>
      <p:sp>
        <p:nvSpPr>
          <p:cNvPr id="4" name="Slide Number Placeholder 3">
            <a:extLst>
              <a:ext uri="{FF2B5EF4-FFF2-40B4-BE49-F238E27FC236}">
                <a16:creationId xmlns:a16="http://schemas.microsoft.com/office/drawing/2014/main" id="{AEF02DBB-A746-A7D1-0A60-D5AA674D13C1}"/>
              </a:ext>
            </a:extLst>
          </p:cNvPr>
          <p:cNvSpPr>
            <a:spLocks noGrp="1"/>
          </p:cNvSpPr>
          <p:nvPr>
            <p:ph type="sldNum" sz="quarter" idx="5"/>
          </p:nvPr>
        </p:nvSpPr>
        <p:spPr/>
        <p:txBody>
          <a:bodyPr/>
          <a:lstStyle/>
          <a:p>
            <a:fld id="{0DDF2200-637A-42DD-BD93-B45C1CFA40DE}" type="slidenum">
              <a:rPr lang="en-US" smtClean="0"/>
              <a:pPr/>
              <a:t>50</a:t>
            </a:fld>
            <a:endParaRPr lang="en-US" dirty="0"/>
          </a:p>
        </p:txBody>
      </p:sp>
    </p:spTree>
    <p:extLst>
      <p:ext uri="{BB962C8B-B14F-4D97-AF65-F5344CB8AC3E}">
        <p14:creationId xmlns:p14="http://schemas.microsoft.com/office/powerpoint/2010/main" val="1845499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5D06-FC7F-E1A7-E013-EBDB4F2BF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3E57B-3A06-22A4-D8D1-1DA2B347F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844AA-791C-1F95-9681-49DC3F85D43E}"/>
              </a:ext>
            </a:extLst>
          </p:cNvPr>
          <p:cNvSpPr>
            <a:spLocks noGrp="1"/>
          </p:cNvSpPr>
          <p:nvPr>
            <p:ph type="body" idx="1"/>
          </p:nvPr>
        </p:nvSpPr>
        <p:spPr/>
        <p:txBody>
          <a:bodyPr/>
          <a:lstStyle/>
          <a:p>
            <a:r>
              <a:rPr lang="en-US" dirty="0"/>
              <a:t>For other mechanisms, please check our paper.</a:t>
            </a:r>
          </a:p>
        </p:txBody>
      </p:sp>
      <p:sp>
        <p:nvSpPr>
          <p:cNvPr id="4" name="Slide Number Placeholder 3">
            <a:extLst>
              <a:ext uri="{FF2B5EF4-FFF2-40B4-BE49-F238E27FC236}">
                <a16:creationId xmlns:a16="http://schemas.microsoft.com/office/drawing/2014/main" id="{D3663040-CD8D-2D5C-F0C3-BE83251D757D}"/>
              </a:ext>
            </a:extLst>
          </p:cNvPr>
          <p:cNvSpPr>
            <a:spLocks noGrp="1"/>
          </p:cNvSpPr>
          <p:nvPr>
            <p:ph type="sldNum" sz="quarter" idx="5"/>
          </p:nvPr>
        </p:nvSpPr>
        <p:spPr/>
        <p:txBody>
          <a:bodyPr/>
          <a:lstStyle/>
          <a:p>
            <a:fld id="{0DDF2200-637A-42DD-BD93-B45C1CFA40DE}" type="slidenum">
              <a:rPr lang="en-US" smtClean="0"/>
              <a:pPr/>
              <a:t>51</a:t>
            </a:fld>
            <a:endParaRPr lang="en-US" dirty="0"/>
          </a:p>
        </p:txBody>
      </p:sp>
    </p:spTree>
    <p:extLst>
      <p:ext uri="{BB962C8B-B14F-4D97-AF65-F5344CB8AC3E}">
        <p14:creationId xmlns:p14="http://schemas.microsoft.com/office/powerpoint/2010/main" val="129163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stores data in leaky capacitors and </a:t>
            </a:r>
            <a:r>
              <a:rPr lang="en-US" b="1" dirty="0"/>
              <a:t>[CLICK]</a:t>
            </a:r>
            <a:r>
              <a:rPr lang="en-US" b="0" dirty="0"/>
              <a:t> today we periodically restore lost charge back to the capacitor</a:t>
            </a:r>
          </a:p>
          <a:p>
            <a:r>
              <a:rPr lang="en-US" b="1" dirty="0"/>
              <a:t>[CLICK]</a:t>
            </a:r>
            <a:r>
              <a:rPr lang="en-US" b="0" dirty="0"/>
              <a:t> by </a:t>
            </a:r>
            <a:r>
              <a:rPr lang="en-US" b="1" dirty="0"/>
              <a:t>[CLICK]</a:t>
            </a:r>
            <a:r>
              <a:rPr lang="en-US" b="0" dirty="0"/>
              <a:t> issuing Refresh commands from the memory controller</a:t>
            </a:r>
            <a:endParaRPr lang="en-US" b="1" dirty="0"/>
          </a:p>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52</a:t>
            </a:fld>
            <a:endParaRPr lang="en-US" dirty="0"/>
          </a:p>
        </p:txBody>
      </p:sp>
    </p:spTree>
    <p:extLst>
      <p:ext uri="{BB962C8B-B14F-4D97-AF65-F5344CB8AC3E}">
        <p14:creationId xmlns:p14="http://schemas.microsoft.com/office/powerpoint/2010/main" val="72792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method of performing refresh has two drawbacks</a:t>
            </a:r>
          </a:p>
          <a:p>
            <a:r>
              <a:rPr lang="en-US" b="1" dirty="0"/>
              <a:t>[CLICK]</a:t>
            </a:r>
            <a:r>
              <a:rPr lang="en-US" b="0" dirty="0"/>
              <a:t> First, issuing commands to perform this operation induces energy overheads and creates contention on the memory bus</a:t>
            </a:r>
          </a:p>
          <a:p>
            <a:r>
              <a:rPr lang="en-US" b="1" dirty="0"/>
              <a:t>[CLICK]</a:t>
            </a:r>
            <a:r>
              <a:rPr lang="en-US" b="0" dirty="0"/>
              <a:t> Second, during refresh, an entire chip or a bank is inaccessible</a:t>
            </a:r>
          </a:p>
          <a:p>
            <a:endParaRPr lang="en-US" b="0" dirty="0"/>
          </a:p>
          <a:p>
            <a:r>
              <a:rPr lang="en-US" b="0" dirty="0"/>
              <a:t>==========</a:t>
            </a:r>
          </a:p>
          <a:p>
            <a:endParaRPr lang="en-US" b="0" dirty="0"/>
          </a:p>
          <a:p>
            <a:r>
              <a:rPr lang="en-US" b="0" dirty="0"/>
              <a:t>Keep animating refresh commands on the bottom</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53</a:t>
            </a:fld>
            <a:endParaRPr lang="en-US" dirty="0"/>
          </a:p>
        </p:txBody>
      </p:sp>
    </p:spTree>
    <p:extLst>
      <p:ext uri="{BB962C8B-B14F-4D97-AF65-F5344CB8AC3E}">
        <p14:creationId xmlns:p14="http://schemas.microsoft.com/office/powerpoint/2010/main" val="1760943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6CAF-C6D3-C492-02D3-2BF66917F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4396E-5330-6AE1-B375-C30CBE988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2DC43-0A9F-929E-F2D2-18E3FBC3B908}"/>
              </a:ext>
            </a:extLst>
          </p:cNvPr>
          <p:cNvSpPr>
            <a:spLocks noGrp="1"/>
          </p:cNvSpPr>
          <p:nvPr>
            <p:ph type="body" idx="1"/>
          </p:nvPr>
        </p:nvSpPr>
        <p:spPr/>
        <p:txBody>
          <a:bodyPr/>
          <a:lstStyle/>
          <a:p>
            <a:r>
              <a:rPr lang="en-US" b="1" dirty="0"/>
              <a:t>[CLICK]</a:t>
            </a:r>
            <a:r>
              <a:rPr lang="en-US" b="0" dirty="0"/>
              <a:t> SMD gets rid of the first drawback </a:t>
            </a:r>
            <a:r>
              <a:rPr lang="en-US" b="1" dirty="0"/>
              <a:t>[CLICK]</a:t>
            </a:r>
            <a:r>
              <a:rPr lang="en-US" b="0" dirty="0"/>
              <a:t> by autonomously performing refresh inside the DRAM chip</a:t>
            </a:r>
          </a:p>
          <a:p>
            <a:r>
              <a:rPr lang="en-US" b="1" dirty="0"/>
              <a:t>[CLICK]</a:t>
            </a:r>
            <a:r>
              <a:rPr lang="en-US" b="0" dirty="0"/>
              <a:t> and second drawback </a:t>
            </a:r>
            <a:r>
              <a:rPr lang="en-US" b="1" dirty="0"/>
              <a:t>[CLICK],</a:t>
            </a:r>
            <a:r>
              <a:rPr lang="en-US" b="0" dirty="0"/>
              <a:t> to some extent, by allowing access to lock regions that are not undergoing maintenance</a:t>
            </a:r>
          </a:p>
          <a:p>
            <a:endParaRPr lang="en-US" b="0" dirty="0"/>
          </a:p>
          <a:p>
            <a:r>
              <a:rPr lang="en-US" b="0" dirty="0"/>
              <a:t>======</a:t>
            </a:r>
          </a:p>
          <a:p>
            <a:endParaRPr lang="en-US" b="0" dirty="0"/>
          </a:p>
          <a:p>
            <a:r>
              <a:rPr lang="en-US" b="0" dirty="0"/>
              <a:t>Work with the commands figure more</a:t>
            </a:r>
            <a:endParaRPr lang="en-US" b="1" dirty="0"/>
          </a:p>
        </p:txBody>
      </p:sp>
      <p:sp>
        <p:nvSpPr>
          <p:cNvPr id="4" name="Slide Number Placeholder 3">
            <a:extLst>
              <a:ext uri="{FF2B5EF4-FFF2-40B4-BE49-F238E27FC236}">
                <a16:creationId xmlns:a16="http://schemas.microsoft.com/office/drawing/2014/main" id="{C6026099-E532-6D65-EF12-25CCF6F973FF}"/>
              </a:ext>
            </a:extLst>
          </p:cNvPr>
          <p:cNvSpPr>
            <a:spLocks noGrp="1"/>
          </p:cNvSpPr>
          <p:nvPr>
            <p:ph type="sldNum" sz="quarter" idx="5"/>
          </p:nvPr>
        </p:nvSpPr>
        <p:spPr/>
        <p:txBody>
          <a:bodyPr/>
          <a:lstStyle/>
          <a:p>
            <a:fld id="{0DDF2200-637A-42DD-BD93-B45C1CFA40DE}" type="slidenum">
              <a:rPr lang="en-US" smtClean="0"/>
              <a:pPr/>
              <a:t>54</a:t>
            </a:fld>
            <a:endParaRPr lang="en-US" dirty="0"/>
          </a:p>
        </p:txBody>
      </p:sp>
    </p:spTree>
    <p:extLst>
      <p:ext uri="{BB962C8B-B14F-4D97-AF65-F5344CB8AC3E}">
        <p14:creationId xmlns:p14="http://schemas.microsoft.com/office/powerpoint/2010/main" val="2311645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5E8B-9717-2ECF-4341-3D2E61D18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F40B0-4660-5304-A996-D45D7E99F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1EE13-167B-AA4F-84E0-863E6C8101C1}"/>
              </a:ext>
            </a:extLst>
          </p:cNvPr>
          <p:cNvSpPr>
            <a:spLocks noGrp="1"/>
          </p:cNvSpPr>
          <p:nvPr>
            <p:ph type="body" idx="1"/>
          </p:nvPr>
        </p:nvSpPr>
        <p:spPr/>
        <p:txBody>
          <a:bodyPr/>
          <a:lstStyle/>
          <a:p>
            <a:r>
              <a:rPr lang="en-US" b="0" dirty="0"/>
              <a:t>In the interest of time, I must skip the implementation details of SMD-FR.</a:t>
            </a:r>
            <a:endParaRPr lang="en-US" b="1" dirty="0"/>
          </a:p>
        </p:txBody>
      </p:sp>
      <p:sp>
        <p:nvSpPr>
          <p:cNvPr id="4" name="Slide Number Placeholder 3">
            <a:extLst>
              <a:ext uri="{FF2B5EF4-FFF2-40B4-BE49-F238E27FC236}">
                <a16:creationId xmlns:a16="http://schemas.microsoft.com/office/drawing/2014/main" id="{B2E7721D-F812-E50C-4DFC-8617E2B6C757}"/>
              </a:ext>
            </a:extLst>
          </p:cNvPr>
          <p:cNvSpPr>
            <a:spLocks noGrp="1"/>
          </p:cNvSpPr>
          <p:nvPr>
            <p:ph type="sldNum" sz="quarter" idx="5"/>
          </p:nvPr>
        </p:nvSpPr>
        <p:spPr/>
        <p:txBody>
          <a:bodyPr/>
          <a:lstStyle/>
          <a:p>
            <a:fld id="{0DDF2200-637A-42DD-BD93-B45C1CFA40DE}" type="slidenum">
              <a:rPr lang="en-US" smtClean="0"/>
              <a:pPr/>
              <a:t>55</a:t>
            </a:fld>
            <a:endParaRPr lang="en-US" dirty="0"/>
          </a:p>
        </p:txBody>
      </p:sp>
    </p:spTree>
    <p:extLst>
      <p:ext uri="{BB962C8B-B14F-4D97-AF65-F5344CB8AC3E}">
        <p14:creationId xmlns:p14="http://schemas.microsoft.com/office/powerpoint/2010/main" val="35795596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82153-F805-1F18-41EF-26CFF773D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E5038-668D-B7A9-C38E-400BB5084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6A994-4E3E-34AA-7CA7-B8B9F91C7FC5}"/>
              </a:ext>
            </a:extLst>
          </p:cNvPr>
          <p:cNvSpPr>
            <a:spLocks noGrp="1"/>
          </p:cNvSpPr>
          <p:nvPr>
            <p:ph type="body" idx="1"/>
          </p:nvPr>
        </p:nvSpPr>
        <p:spPr/>
        <p:txBody>
          <a:bodyPr/>
          <a:lstStyle/>
          <a:p>
            <a:r>
              <a:rPr lang="en-US" dirty="0"/>
              <a:t>… for those implementation details and for other mechanisms, please check our paper.</a:t>
            </a:r>
          </a:p>
        </p:txBody>
      </p:sp>
      <p:sp>
        <p:nvSpPr>
          <p:cNvPr id="4" name="Slide Number Placeholder 3">
            <a:extLst>
              <a:ext uri="{FF2B5EF4-FFF2-40B4-BE49-F238E27FC236}">
                <a16:creationId xmlns:a16="http://schemas.microsoft.com/office/drawing/2014/main" id="{D04C928A-C735-B529-3BC6-F4EBF6372D56}"/>
              </a:ext>
            </a:extLst>
          </p:cNvPr>
          <p:cNvSpPr>
            <a:spLocks noGrp="1"/>
          </p:cNvSpPr>
          <p:nvPr>
            <p:ph type="sldNum" sz="quarter" idx="5"/>
          </p:nvPr>
        </p:nvSpPr>
        <p:spPr/>
        <p:txBody>
          <a:bodyPr/>
          <a:lstStyle/>
          <a:p>
            <a:fld id="{0DDF2200-637A-42DD-BD93-B45C1CFA40DE}" type="slidenum">
              <a:rPr lang="en-US" smtClean="0"/>
              <a:pPr/>
              <a:t>56</a:t>
            </a:fld>
            <a:endParaRPr lang="en-US" dirty="0"/>
          </a:p>
        </p:txBody>
      </p:sp>
    </p:spTree>
    <p:extLst>
      <p:ext uri="{BB962C8B-B14F-4D97-AF65-F5344CB8AC3E}">
        <p14:creationId xmlns:p14="http://schemas.microsoft.com/office/powerpoint/2010/main" val="1087115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D6EC-7ABA-2346-C7AC-D8AC1881E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33F2D-FE82-BEEF-780A-2519C4629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69584-7475-560B-D53A-4BD71BCAFAE1}"/>
              </a:ext>
            </a:extLst>
          </p:cNvPr>
          <p:cNvSpPr>
            <a:spLocks noGrp="1"/>
          </p:cNvSpPr>
          <p:nvPr>
            <p:ph type="body" idx="1"/>
          </p:nvPr>
        </p:nvSpPr>
        <p:spPr/>
        <p:txBody>
          <a:bodyPr/>
          <a:lstStyle/>
          <a:p>
            <a:r>
              <a:rPr lang="en-US" b="0" dirty="0"/>
              <a:t>Moving on to SMD’s evaluations</a:t>
            </a:r>
          </a:p>
        </p:txBody>
      </p:sp>
      <p:sp>
        <p:nvSpPr>
          <p:cNvPr id="4" name="Slide Number Placeholder 3">
            <a:extLst>
              <a:ext uri="{FF2B5EF4-FFF2-40B4-BE49-F238E27FC236}">
                <a16:creationId xmlns:a16="http://schemas.microsoft.com/office/drawing/2014/main" id="{D1BED072-95AE-334A-15A5-442FF2168369}"/>
              </a:ext>
            </a:extLst>
          </p:cNvPr>
          <p:cNvSpPr>
            <a:spLocks noGrp="1"/>
          </p:cNvSpPr>
          <p:nvPr>
            <p:ph type="sldNum" sz="quarter" idx="5"/>
          </p:nvPr>
        </p:nvSpPr>
        <p:spPr/>
        <p:txBody>
          <a:bodyPr/>
          <a:lstStyle/>
          <a:p>
            <a:fld id="{0DDF2200-637A-42DD-BD93-B45C1CFA40DE}" type="slidenum">
              <a:rPr lang="en-US" smtClean="0"/>
              <a:t>57</a:t>
            </a:fld>
            <a:endParaRPr lang="en-US"/>
          </a:p>
        </p:txBody>
      </p:sp>
    </p:spTree>
    <p:extLst>
      <p:ext uri="{BB962C8B-B14F-4D97-AF65-F5344CB8AC3E}">
        <p14:creationId xmlns:p14="http://schemas.microsoft.com/office/powerpoint/2010/main" val="555360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look at SMD’s hardware implementation and overhead first.</a:t>
            </a:r>
          </a:p>
          <a:p>
            <a:endParaRPr lang="en-US" dirty="0"/>
          </a:p>
          <a:p>
            <a:r>
              <a:rPr lang="en-US" b="1" dirty="0"/>
              <a:t>[CLICK]</a:t>
            </a:r>
            <a:r>
              <a:rPr lang="en-US" dirty="0"/>
              <a:t> SMD requires one modification in the DRAM interface</a:t>
            </a:r>
          </a:p>
          <a:p>
            <a:r>
              <a:rPr lang="en-US" b="1" dirty="0"/>
              <a:t>[CLICK] </a:t>
            </a:r>
            <a:r>
              <a:rPr lang="en-US" b="0" dirty="0"/>
              <a:t>that is the addition of the negative acknowledgment signal</a:t>
            </a:r>
          </a:p>
          <a:p>
            <a:endParaRPr lang="en-US" b="0" dirty="0"/>
          </a:p>
          <a:p>
            <a:r>
              <a:rPr lang="en-US" b="1" dirty="0"/>
              <a:t>[CLICK]</a:t>
            </a:r>
            <a:r>
              <a:rPr lang="en-US" b="0" dirty="0"/>
              <a:t> we describe two options. The first one is to use a signal called </a:t>
            </a:r>
            <a:r>
              <a:rPr lang="en-US" b="0" dirty="0" err="1"/>
              <a:t>alert_n</a:t>
            </a:r>
            <a:r>
              <a:rPr lang="en-US" b="0" dirty="0"/>
              <a:t> that already exists in the DDR4 and DDR5 interfaces. </a:t>
            </a:r>
          </a:p>
          <a:p>
            <a:r>
              <a:rPr lang="en-US" b="0" dirty="0"/>
              <a:t>This comes at no additional pin cost</a:t>
            </a:r>
            <a:r>
              <a:rPr lang="en-US" b="1" dirty="0"/>
              <a:t>. </a:t>
            </a:r>
            <a:r>
              <a:rPr lang="en-US" b="0" dirty="0"/>
              <a:t>The second option is to add a new pin for each rank of DRAM chips in the system which comes</a:t>
            </a:r>
          </a:p>
          <a:p>
            <a:r>
              <a:rPr lang="en-US" b="0" dirty="0"/>
              <a:t>down to about 1.6% pin count for a modern many-channel system</a:t>
            </a:r>
          </a:p>
          <a:p>
            <a:endParaRPr lang="en-US" b="0" dirty="0"/>
          </a:p>
          <a:p>
            <a:r>
              <a:rPr lang="en-US" b="1" dirty="0"/>
              <a:t>[CLICK]</a:t>
            </a:r>
            <a:r>
              <a:rPr lang="en-US" b="0" dirty="0"/>
              <a:t> again, SMD proposes this one-time change in the interface to hopefully prevent future modifications from implementing</a:t>
            </a:r>
          </a:p>
          <a:p>
            <a:r>
              <a:rPr lang="en-US" b="0" dirty="0"/>
              <a:t>new maintenance mechanisms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58</a:t>
            </a:fld>
            <a:endParaRPr lang="en-US" dirty="0"/>
          </a:p>
        </p:txBody>
      </p:sp>
    </p:spTree>
    <p:extLst>
      <p:ext uri="{BB962C8B-B14F-4D97-AF65-F5344CB8AC3E}">
        <p14:creationId xmlns:p14="http://schemas.microsoft.com/office/powerpoint/2010/main" val="888830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that the DRAM chip modifications introduced by SMD are relatively small…</a:t>
            </a:r>
          </a:p>
        </p:txBody>
      </p:sp>
      <p:sp>
        <p:nvSpPr>
          <p:cNvPr id="4" name="Slide Number Placeholder 3"/>
          <p:cNvSpPr>
            <a:spLocks noGrp="1"/>
          </p:cNvSpPr>
          <p:nvPr>
            <p:ph type="sldNum" sz="quarter" idx="5"/>
          </p:nvPr>
        </p:nvSpPr>
        <p:spPr/>
        <p:txBody>
          <a:bodyPr/>
          <a:lstStyle/>
          <a:p>
            <a:fld id="{0DDF2200-637A-42DD-BD93-B45C1CFA40DE}" type="slidenum">
              <a:rPr lang="en-US" smtClean="0"/>
              <a:pPr/>
              <a:t>59</a:t>
            </a:fld>
            <a:endParaRPr lang="en-US" dirty="0"/>
          </a:p>
        </p:txBody>
      </p:sp>
    </p:spTree>
    <p:extLst>
      <p:ext uri="{BB962C8B-B14F-4D97-AF65-F5344CB8AC3E}">
        <p14:creationId xmlns:p14="http://schemas.microsoft.com/office/powerpoint/2010/main" val="169060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A098-779B-A1C1-A644-58EBA9F90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2987B-3845-D68A-0F38-84BBB0F03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E976E-A4F5-7BDA-0D59-5235E68791A5}"/>
              </a:ext>
            </a:extLst>
          </p:cNvPr>
          <p:cNvSpPr>
            <a:spLocks noGrp="1"/>
          </p:cNvSpPr>
          <p:nvPr>
            <p:ph type="body" idx="1"/>
          </p:nvPr>
        </p:nvSpPr>
        <p:spPr/>
        <p:txBody>
          <a:bodyPr/>
          <a:lstStyle/>
          <a:p>
            <a:r>
              <a:rPr lang="en-US" dirty="0"/>
              <a:t>Using this interface, </a:t>
            </a:r>
            <a:r>
              <a:rPr lang="en-US" b="1" dirty="0"/>
              <a:t>[CLICK]</a:t>
            </a:r>
            <a:r>
              <a:rPr lang="en-US" dirty="0"/>
              <a:t> the memory controller orchestrates all DRAM operations by </a:t>
            </a:r>
            <a:r>
              <a:rPr lang="en-US" b="1" dirty="0"/>
              <a:t>[CLICK]</a:t>
            </a:r>
            <a:r>
              <a:rPr lang="en-US" dirty="0"/>
              <a:t> sending commands to the DRAM chip.</a:t>
            </a:r>
          </a:p>
          <a:p>
            <a:endParaRPr lang="en-US" dirty="0"/>
          </a:p>
          <a:p>
            <a:r>
              <a:rPr lang="en-US" b="1" dirty="0"/>
              <a:t>[CLICK] </a:t>
            </a:r>
            <a:r>
              <a:rPr lang="en-US" b="0" dirty="0"/>
              <a:t>and the DRAM chip executes all DRAM commands without question</a:t>
            </a:r>
            <a:r>
              <a:rPr lang="en-US" b="1" dirty="0"/>
              <a:t>.</a:t>
            </a:r>
          </a:p>
          <a:p>
            <a:endParaRPr lang="en-US" b="1" dirty="0"/>
          </a:p>
          <a:p>
            <a:r>
              <a:rPr lang="en-US" b="1" dirty="0"/>
              <a:t>[CLICK] </a:t>
            </a:r>
            <a:r>
              <a:rPr lang="en-US" b="0" dirty="0"/>
              <a:t>Thus, today’s DRAM interface is completely controlled by one side.</a:t>
            </a:r>
          </a:p>
          <a:p>
            <a:endParaRPr lang="en-US" b="0" dirty="0"/>
          </a:p>
        </p:txBody>
      </p:sp>
      <p:sp>
        <p:nvSpPr>
          <p:cNvPr id="4" name="Slide Number Placeholder 3">
            <a:extLst>
              <a:ext uri="{FF2B5EF4-FFF2-40B4-BE49-F238E27FC236}">
                <a16:creationId xmlns:a16="http://schemas.microsoft.com/office/drawing/2014/main" id="{BC503C41-4FEB-E048-4A9E-1B55CD7E8867}"/>
              </a:ext>
            </a:extLst>
          </p:cNvPr>
          <p:cNvSpPr>
            <a:spLocks noGrp="1"/>
          </p:cNvSpPr>
          <p:nvPr>
            <p:ph type="sldNum" sz="quarter" idx="5"/>
          </p:nvPr>
        </p:nvSpPr>
        <p:spPr/>
        <p:txBody>
          <a:bodyPr/>
          <a:lstStyle/>
          <a:p>
            <a:fld id="{0DDF2200-637A-42DD-BD93-B45C1CFA40DE}" type="slidenum">
              <a:rPr lang="en-US" smtClean="0"/>
              <a:pPr/>
              <a:t>6</a:t>
            </a:fld>
            <a:endParaRPr lang="en-US" dirty="0"/>
          </a:p>
        </p:txBody>
      </p:sp>
    </p:spTree>
    <p:extLst>
      <p:ext uri="{BB962C8B-B14F-4D97-AF65-F5344CB8AC3E}">
        <p14:creationId xmlns:p14="http://schemas.microsoft.com/office/powerpoint/2010/main" val="1324893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 memory controller needs small additional storage to track regions undergoing maintenance</a:t>
            </a:r>
          </a:p>
          <a:p>
            <a:endParaRPr lang="en-US" dirty="0"/>
          </a:p>
          <a:p>
            <a:r>
              <a:rPr lang="en-US" dirty="0"/>
              <a:t>=====</a:t>
            </a:r>
          </a:p>
          <a:p>
            <a:endParaRPr lang="en-US" dirty="0"/>
          </a:p>
          <a:p>
            <a:r>
              <a:rPr lang="en-US" dirty="0"/>
              <a:t>288 bytes per memory channel (2-rank module)</a:t>
            </a:r>
          </a:p>
        </p:txBody>
      </p:sp>
      <p:sp>
        <p:nvSpPr>
          <p:cNvPr id="4" name="Slide Number Placeholder 3"/>
          <p:cNvSpPr>
            <a:spLocks noGrp="1"/>
          </p:cNvSpPr>
          <p:nvPr>
            <p:ph type="sldNum" sz="quarter" idx="5"/>
          </p:nvPr>
        </p:nvSpPr>
        <p:spPr/>
        <p:txBody>
          <a:bodyPr/>
          <a:lstStyle/>
          <a:p>
            <a:fld id="{0DDF2200-637A-42DD-BD93-B45C1CFA40DE}" type="slidenum">
              <a:rPr lang="en-US" smtClean="0"/>
              <a:pPr/>
              <a:t>60</a:t>
            </a:fld>
            <a:endParaRPr lang="en-US" dirty="0"/>
          </a:p>
        </p:txBody>
      </p:sp>
    </p:spTree>
    <p:extLst>
      <p:ext uri="{BB962C8B-B14F-4D97-AF65-F5344CB8AC3E}">
        <p14:creationId xmlns:p14="http://schemas.microsoft.com/office/powerpoint/2010/main" val="697914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Ramulator</a:t>
            </a:r>
            <a:r>
              <a:rPr lang="en-US" dirty="0"/>
              <a:t> to evaluate the performance and energy efficiency of SMD</a:t>
            </a:r>
          </a:p>
          <a:p>
            <a:endParaRPr lang="en-US" dirty="0"/>
          </a:p>
          <a:p>
            <a:r>
              <a:rPr lang="en-US" b="1" dirty="0"/>
              <a:t>[CLICK]</a:t>
            </a:r>
            <a:r>
              <a:rPr lang="en-US" b="0" dirty="0"/>
              <a:t> This is our baseline system configuration for your reference and please check </a:t>
            </a:r>
            <a:r>
              <a:rPr lang="en-US" b="1" dirty="0"/>
              <a:t>[CLICK]</a:t>
            </a:r>
            <a:r>
              <a:rPr lang="en-US" b="0" dirty="0"/>
              <a:t> our </a:t>
            </a:r>
            <a:r>
              <a:rPr lang="en-US" b="0" dirty="0" err="1"/>
              <a:t>github</a:t>
            </a:r>
            <a:r>
              <a:rPr lang="en-US" b="0" dirty="0"/>
              <a:t> repo for more details.</a:t>
            </a:r>
          </a:p>
          <a:p>
            <a:endParaRPr lang="en-US" b="0" dirty="0"/>
          </a:p>
          <a:p>
            <a:r>
              <a:rPr lang="en-US" b="1" dirty="0"/>
              <a:t>[CLICK] </a:t>
            </a:r>
            <a:r>
              <a:rPr lang="en-US" b="0" dirty="0"/>
              <a:t>We configure SMD with 16 lock regions in a DRAM bank, with 16 subarrays in each lock region, and with a retry interval of 62.5 nanoseconds. These are determined empirically.</a:t>
            </a:r>
          </a:p>
          <a:p>
            <a:endParaRPr lang="en-US" b="0" dirty="0"/>
          </a:p>
          <a:p>
            <a:r>
              <a:rPr lang="en-US" b="1" dirty="0"/>
              <a:t>[CLICK]</a:t>
            </a:r>
            <a:r>
              <a:rPr lang="en-US" b="0" dirty="0"/>
              <a:t> We use 62 single core and 60 four-core workloads from major benchmark suites.</a:t>
            </a:r>
            <a:endParaRPr lang="en-US" b="1" dirty="0"/>
          </a:p>
          <a:p>
            <a:endParaRPr lang="en-US" b="0" dirty="0"/>
          </a:p>
          <a:p>
            <a:r>
              <a:rPr lang="en-US" b="0" dirty="0"/>
              <a:t>======</a:t>
            </a:r>
          </a:p>
          <a:p>
            <a:r>
              <a:rPr lang="en-US" b="0" dirty="0"/>
              <a:t>Either run simulations or retrieve data</a:t>
            </a:r>
          </a:p>
          <a:p>
            <a:endParaRPr lang="en-US" b="1" dirty="0"/>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61</a:t>
            </a:fld>
            <a:endParaRPr lang="en-US" dirty="0"/>
          </a:p>
        </p:txBody>
      </p:sp>
    </p:spTree>
    <p:extLst>
      <p:ext uri="{BB962C8B-B14F-4D97-AF65-F5344CB8AC3E}">
        <p14:creationId xmlns:p14="http://schemas.microsoft.com/office/powerpoint/2010/main" val="116786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Baseline DDR4 system shown in the previous slide</a:t>
            </a:r>
          </a:p>
          <a:p>
            <a:r>
              <a:rPr lang="en-US" b="1" dirty="0"/>
              <a:t>[CLICK] </a:t>
            </a:r>
            <a:r>
              <a:rPr lang="en-US" b="0" dirty="0"/>
              <a:t>SMD-based</a:t>
            </a:r>
            <a:r>
              <a:rPr lang="en-US" b="1" dirty="0"/>
              <a:t> </a:t>
            </a:r>
            <a:r>
              <a:rPr lang="en-US" b="0" dirty="0"/>
              <a:t>fixed-rate refresh</a:t>
            </a:r>
          </a:p>
          <a:p>
            <a:r>
              <a:rPr lang="en-US" b="1" dirty="0"/>
              <a:t>[CLICK]</a:t>
            </a:r>
            <a:r>
              <a:rPr lang="en-US" b="0" dirty="0"/>
              <a:t> SMD-based deterministic </a:t>
            </a:r>
            <a:r>
              <a:rPr lang="en-US" b="0" dirty="0" err="1"/>
              <a:t>rowhammer</a:t>
            </a:r>
            <a:r>
              <a:rPr lang="en-US" b="0" dirty="0"/>
              <a:t> </a:t>
            </a:r>
          </a:p>
          <a:p>
            <a:r>
              <a:rPr lang="en-US" b="1" dirty="0"/>
              <a:t>[CLICK] </a:t>
            </a:r>
            <a:r>
              <a:rPr lang="en-US" b="0" dirty="0"/>
              <a:t>SMD-based memory scrubbing </a:t>
            </a:r>
          </a:p>
          <a:p>
            <a:r>
              <a:rPr lang="en-US" b="1" dirty="0"/>
              <a:t>[CLICK]</a:t>
            </a:r>
            <a:r>
              <a:rPr lang="en-US" b="0" dirty="0"/>
              <a:t> SMD-Combined that combines all three mechanisms</a:t>
            </a:r>
          </a:p>
          <a:p>
            <a:r>
              <a:rPr lang="en-US" b="1" dirty="0"/>
              <a:t>[CLICK]</a:t>
            </a:r>
            <a:r>
              <a:rPr lang="en-US" b="0" dirty="0"/>
              <a:t> and the hypothetical No-Refresh configuration that does </a:t>
            </a:r>
            <a:r>
              <a:rPr lang="en-US" b="1" dirty="0"/>
              <a:t>not</a:t>
            </a:r>
            <a:r>
              <a:rPr lang="en-US" b="0" dirty="0"/>
              <a:t> do any maintenance</a:t>
            </a:r>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62</a:t>
            </a:fld>
            <a:endParaRPr lang="en-US" dirty="0"/>
          </a:p>
        </p:txBody>
      </p:sp>
    </p:spTree>
    <p:extLst>
      <p:ext uri="{BB962C8B-B14F-4D97-AF65-F5344CB8AC3E}">
        <p14:creationId xmlns:p14="http://schemas.microsoft.com/office/powerpoint/2010/main" val="3331731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average speedup across all single core workloads over the baseline system for the tested system configurations.</a:t>
            </a:r>
          </a:p>
          <a:p>
            <a:endParaRPr lang="en-US" dirty="0"/>
          </a:p>
          <a:p>
            <a:r>
              <a:rPr lang="en-US" dirty="0"/>
              <a:t>We make two key observations. </a:t>
            </a:r>
            <a:r>
              <a:rPr lang="en-US" b="1" dirty="0"/>
              <a:t>[CLICK]</a:t>
            </a:r>
            <a:r>
              <a:rPr lang="en-US" dirty="0"/>
              <a:t> First, all SMD configurations provides substantial speedups.</a:t>
            </a:r>
          </a:p>
        </p:txBody>
      </p:sp>
      <p:sp>
        <p:nvSpPr>
          <p:cNvPr id="4" name="Slide Number Placeholder 3"/>
          <p:cNvSpPr>
            <a:spLocks noGrp="1"/>
          </p:cNvSpPr>
          <p:nvPr>
            <p:ph type="sldNum" sz="quarter" idx="5"/>
          </p:nvPr>
        </p:nvSpPr>
        <p:spPr/>
        <p:txBody>
          <a:bodyPr/>
          <a:lstStyle/>
          <a:p>
            <a:fld id="{0DDF2200-637A-42DD-BD93-B45C1CFA40DE}" type="slidenum">
              <a:rPr lang="en-US" smtClean="0"/>
              <a:pPr/>
              <a:t>63</a:t>
            </a:fld>
            <a:endParaRPr lang="en-US" dirty="0"/>
          </a:p>
        </p:txBody>
      </p:sp>
    </p:spTree>
    <p:extLst>
      <p:ext uri="{BB962C8B-B14F-4D97-AF65-F5344CB8AC3E}">
        <p14:creationId xmlns:p14="http://schemas.microsoft.com/office/powerpoint/2010/main" val="83991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SMD-Combined provides a comparable average </a:t>
            </a:r>
            <a:r>
              <a:rPr lang="en-US" dirty="0" err="1"/>
              <a:t>speeduxp</a:t>
            </a:r>
            <a:r>
              <a:rPr lang="en-US" dirty="0"/>
              <a:t> to No-Refresh that does not do any maintenance operations.</a:t>
            </a:r>
          </a:p>
          <a:p>
            <a:endParaRPr lang="en-US" dirty="0"/>
          </a:p>
          <a:p>
            <a:r>
              <a:rPr lang="en-US" dirty="0"/>
              <a:t>=======</a:t>
            </a:r>
          </a:p>
          <a:p>
            <a:endParaRPr lang="en-US" dirty="0"/>
          </a:p>
          <a:p>
            <a:r>
              <a:rPr lang="en-US" dirty="0"/>
              <a:t>Add horizontal dashed lines from </a:t>
            </a:r>
            <a:r>
              <a:rPr lang="en-US" dirty="0" err="1"/>
              <a:t>smd</a:t>
            </a:r>
            <a:r>
              <a:rPr lang="en-US" dirty="0"/>
              <a:t>-combined and no-refresh and put the arrow below the green bar</a:t>
            </a:r>
          </a:p>
        </p:txBody>
      </p:sp>
      <p:sp>
        <p:nvSpPr>
          <p:cNvPr id="4" name="Slide Number Placeholder 3"/>
          <p:cNvSpPr>
            <a:spLocks noGrp="1"/>
          </p:cNvSpPr>
          <p:nvPr>
            <p:ph type="sldNum" sz="quarter" idx="5"/>
          </p:nvPr>
        </p:nvSpPr>
        <p:spPr/>
        <p:txBody>
          <a:bodyPr/>
          <a:lstStyle/>
          <a:p>
            <a:fld id="{0DDF2200-637A-42DD-BD93-B45C1CFA40DE}" type="slidenum">
              <a:rPr lang="en-US" smtClean="0"/>
              <a:pPr/>
              <a:t>64</a:t>
            </a:fld>
            <a:endParaRPr lang="en-US" dirty="0"/>
          </a:p>
        </p:txBody>
      </p:sp>
    </p:spTree>
    <p:extLst>
      <p:ext uri="{BB962C8B-B14F-4D97-AF65-F5344CB8AC3E}">
        <p14:creationId xmlns:p14="http://schemas.microsoft.com/office/powerpoint/2010/main" val="591044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SMD’s performance in the same terms for four-core workloads.</a:t>
            </a:r>
          </a:p>
          <a:p>
            <a:r>
              <a:rPr lang="en-US" b="1" dirty="0"/>
              <a:t>[CLICK] </a:t>
            </a:r>
            <a:r>
              <a:rPr lang="en-US" b="0" dirty="0"/>
              <a:t>The x-axis shows three classes of four-core workloads categorized based on their last level cache misses per kilo instruction statistics as a measure for their memory intensity. </a:t>
            </a:r>
          </a:p>
          <a:p>
            <a:r>
              <a:rPr lang="en-US" b="1" dirty="0"/>
              <a:t>[CLICKx8] </a:t>
            </a:r>
            <a:r>
              <a:rPr lang="en-US" b="0" dirty="0"/>
              <a:t>Here is the full plot.</a:t>
            </a:r>
          </a:p>
          <a:p>
            <a:r>
              <a:rPr lang="en-US" b="0" dirty="0"/>
              <a:t>We observe that </a:t>
            </a:r>
            <a:r>
              <a:rPr lang="en-US" b="1" dirty="0"/>
              <a:t>[CLICK] </a:t>
            </a:r>
            <a:r>
              <a:rPr lang="en-US" b="0" dirty="0"/>
              <a:t>SMD provides higher speedups as memory intensity increases</a:t>
            </a:r>
          </a:p>
          <a:p>
            <a:endParaRPr lang="en-US" b="0" dirty="0"/>
          </a:p>
          <a:p>
            <a:r>
              <a:rPr lang="en-US" b="0" dirty="0"/>
              <a:t>======</a:t>
            </a:r>
          </a:p>
          <a:p>
            <a:endParaRPr lang="en-US" b="0" dirty="0"/>
          </a:p>
          <a:p>
            <a:r>
              <a:rPr lang="en-US" b="0" dirty="0"/>
              <a:t>DO NOT ANIMATE. GET TO THE POINT FASTER. Describe low/high intensity part.</a:t>
            </a:r>
          </a:p>
          <a:p>
            <a:endParaRPr lang="en-US" b="0" dirty="0"/>
          </a:p>
          <a:p>
            <a:r>
              <a:rPr lang="en-US" b="0" dirty="0"/>
              <a:t>Why no numbers here?</a:t>
            </a:r>
          </a:p>
        </p:txBody>
      </p:sp>
      <p:sp>
        <p:nvSpPr>
          <p:cNvPr id="4" name="Slide Number Placeholder 3"/>
          <p:cNvSpPr>
            <a:spLocks noGrp="1"/>
          </p:cNvSpPr>
          <p:nvPr>
            <p:ph type="sldNum" sz="quarter" idx="5"/>
          </p:nvPr>
        </p:nvSpPr>
        <p:spPr/>
        <p:txBody>
          <a:bodyPr/>
          <a:lstStyle/>
          <a:p>
            <a:fld id="{0DDF2200-637A-42DD-BD93-B45C1CFA40DE}" type="slidenum">
              <a:rPr lang="en-US" smtClean="0"/>
              <a:pPr/>
              <a:t>65</a:t>
            </a:fld>
            <a:endParaRPr lang="en-US" dirty="0"/>
          </a:p>
        </p:txBody>
      </p:sp>
    </p:spTree>
    <p:extLst>
      <p:ext uri="{BB962C8B-B14F-4D97-AF65-F5344CB8AC3E}">
        <p14:creationId xmlns:p14="http://schemas.microsoft.com/office/powerpoint/2010/main" val="41049691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the </a:t>
            </a:r>
            <a:r>
              <a:rPr lang="en-US" b="1" dirty="0"/>
              <a:t>[CLICK]</a:t>
            </a:r>
            <a:r>
              <a:rPr lang="en-US" dirty="0"/>
              <a:t> average DRAM energy across all tested workloads normalized to the </a:t>
            </a:r>
            <a:r>
              <a:rPr lang="en-US" b="1" dirty="0"/>
              <a:t>[CLICK]</a:t>
            </a:r>
            <a:r>
              <a:rPr lang="en-US" dirty="0"/>
              <a:t> baseline. The lower the bar, the better in this case.</a:t>
            </a:r>
          </a:p>
          <a:p>
            <a:endParaRPr lang="en-US" dirty="0"/>
          </a:p>
          <a:p>
            <a:r>
              <a:rPr lang="en-US" b="1" dirty="0"/>
              <a:t>[CLICK] </a:t>
            </a:r>
            <a:r>
              <a:rPr lang="en-US" b="0" dirty="0"/>
              <a:t>The x-axis shows single core workloads on the left and four core workloads on the right.</a:t>
            </a:r>
          </a:p>
          <a:p>
            <a:endParaRPr lang="en-US" b="0" dirty="0"/>
          </a:p>
          <a:p>
            <a:r>
              <a:rPr lang="en-US" b="1" dirty="0"/>
              <a:t>[CLICKx5] [CLICK] </a:t>
            </a:r>
            <a:r>
              <a:rPr lang="en-US" b="0" dirty="0"/>
              <a:t>We observe that all SMD configurations provide substantial energy savings…</a:t>
            </a:r>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66</a:t>
            </a:fld>
            <a:endParaRPr lang="en-US" dirty="0"/>
          </a:p>
        </p:txBody>
      </p:sp>
    </p:spTree>
    <p:extLst>
      <p:ext uri="{BB962C8B-B14F-4D97-AF65-F5344CB8AC3E}">
        <p14:creationId xmlns:p14="http://schemas.microsoft.com/office/powerpoint/2010/main" val="36230555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find that SMD-Combined provides more than half the energy savings provided by No-Refresh.</a:t>
            </a:r>
          </a:p>
        </p:txBody>
      </p:sp>
      <p:sp>
        <p:nvSpPr>
          <p:cNvPr id="4" name="Slide Number Placeholder 3"/>
          <p:cNvSpPr>
            <a:spLocks noGrp="1"/>
          </p:cNvSpPr>
          <p:nvPr>
            <p:ph type="sldNum" sz="quarter" idx="5"/>
          </p:nvPr>
        </p:nvSpPr>
        <p:spPr/>
        <p:txBody>
          <a:bodyPr/>
          <a:lstStyle/>
          <a:p>
            <a:fld id="{0DDF2200-637A-42DD-BD93-B45C1CFA40DE}" type="slidenum">
              <a:rPr lang="en-US" smtClean="0"/>
              <a:pPr/>
              <a:t>67</a:t>
            </a:fld>
            <a:endParaRPr lang="en-US" dirty="0"/>
          </a:p>
        </p:txBody>
      </p:sp>
    </p:spTree>
    <p:extLst>
      <p:ext uri="{BB962C8B-B14F-4D97-AF65-F5344CB8AC3E}">
        <p14:creationId xmlns:p14="http://schemas.microsoft.com/office/powerpoint/2010/main" val="34068338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SMD enables performance and energy efficient maintenance mechanisms and</a:t>
            </a:r>
          </a:p>
          <a:p>
            <a:r>
              <a:rPr lang="en-US" dirty="0"/>
              <a:t>provides comparable benefits to a hypothetical system without maintenance while increasing system robustness</a:t>
            </a:r>
          </a:p>
          <a:p>
            <a:endParaRPr lang="en-US" dirty="0"/>
          </a:p>
          <a:p>
            <a:r>
              <a:rPr lang="en-US" b="1" dirty="0"/>
              <a:t>[CLICK] </a:t>
            </a:r>
            <a:r>
              <a:rPr lang="en-US" b="0" dirty="0"/>
              <a:t>we attribute these benefits to </a:t>
            </a:r>
            <a:r>
              <a:rPr lang="en-US" b="1" dirty="0"/>
              <a:t>[CLICK] </a:t>
            </a:r>
            <a:r>
              <a:rPr lang="en-US" b="0" dirty="0"/>
              <a:t>SMD overlapping the latency of maintenance operations with useful access operations</a:t>
            </a:r>
          </a:p>
          <a:p>
            <a:r>
              <a:rPr lang="en-US" b="1" dirty="0"/>
              <a:t>[CLICK] </a:t>
            </a:r>
            <a:r>
              <a:rPr lang="en-US" b="0" dirty="0"/>
              <a:t>and to reduced command bus interference and energy use as the memory controller does not issue maintenance commands</a:t>
            </a:r>
            <a:endParaRPr lang="en-US" b="1"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68</a:t>
            </a:fld>
            <a:endParaRPr lang="en-US" dirty="0"/>
          </a:p>
        </p:txBody>
      </p:sp>
    </p:spTree>
    <p:extLst>
      <p:ext uri="{BB962C8B-B14F-4D97-AF65-F5344CB8AC3E}">
        <p14:creationId xmlns:p14="http://schemas.microsoft.com/office/powerpoint/2010/main" val="3480415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more about SMD in the paper that I could not cover in my talk. I already mentioned these bunch. We also have…</a:t>
            </a:r>
          </a:p>
          <a:p>
            <a:endParaRPr lang="en-US" dirty="0"/>
          </a:p>
          <a:p>
            <a:r>
              <a:rPr lang="en-US" dirty="0" err="1"/>
              <a:t>Pmp</a:t>
            </a:r>
            <a:r>
              <a:rPr lang="en-US" dirty="0"/>
              <a:t> can improve performance</a:t>
            </a:r>
          </a:p>
          <a:p>
            <a:endParaRPr lang="en-US" dirty="0"/>
          </a:p>
          <a:p>
            <a:r>
              <a:rPr lang="en-US" dirty="0"/>
              <a:t>SMD can be designed to be more predictable</a:t>
            </a:r>
          </a:p>
          <a:p>
            <a:endParaRPr lang="en-US" dirty="0"/>
          </a:p>
          <a:p>
            <a:r>
              <a:rPr lang="en-US" dirty="0"/>
              <a:t>========</a:t>
            </a:r>
          </a:p>
          <a:p>
            <a:endParaRPr lang="en-US" dirty="0"/>
          </a:p>
          <a:p>
            <a:r>
              <a:rPr lang="en-US" dirty="0"/>
              <a:t>You spend more than what I expected. </a:t>
            </a:r>
          </a:p>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69</a:t>
            </a:fld>
            <a:endParaRPr lang="en-US" dirty="0"/>
          </a:p>
        </p:txBody>
      </p:sp>
    </p:spTree>
    <p:extLst>
      <p:ext uri="{BB962C8B-B14F-4D97-AF65-F5344CB8AC3E}">
        <p14:creationId xmlns:p14="http://schemas.microsoft.com/office/powerpoint/2010/main" val="324173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important type of DRAM operation are those performed by maintenance mechanisms</a:t>
            </a:r>
          </a:p>
          <a:p>
            <a:endParaRPr lang="en-US" b="0" dirty="0"/>
          </a:p>
          <a:p>
            <a:r>
              <a:rPr lang="en-US" b="1" dirty="0"/>
              <a:t>[CLICK]</a:t>
            </a:r>
            <a:r>
              <a:rPr lang="en-US" b="0" dirty="0"/>
              <a:t> DRAM is subject to many error modes such as the ones that I show here that necessitate maintenance mechanisms</a:t>
            </a:r>
          </a:p>
          <a:p>
            <a:endParaRPr lang="en-US" b="1" dirty="0"/>
          </a:p>
          <a:p>
            <a:r>
              <a:rPr lang="en-US" b="1" dirty="0"/>
              <a:t>[CLICK]</a:t>
            </a:r>
            <a:r>
              <a:rPr lang="en-US" b="0" dirty="0"/>
              <a:t> DRAM maintenance mechanisms maintain DRAM data integrity.</a:t>
            </a:r>
          </a:p>
          <a:p>
            <a:endParaRPr lang="en-US" b="0" dirty="0"/>
          </a:p>
          <a:p>
            <a:r>
              <a:rPr lang="en-US" b="1" dirty="0"/>
              <a:t>[CLICK]</a:t>
            </a:r>
            <a:r>
              <a:rPr lang="en-US" b="0" dirty="0"/>
              <a:t> One prominent example is periodic refresh where the memory controller periodically issues refresh commands to prevent data retention failures.</a:t>
            </a:r>
          </a:p>
          <a:p>
            <a:endParaRPr lang="en-US" b="0"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7</a:t>
            </a:fld>
            <a:endParaRPr lang="en-US" dirty="0"/>
          </a:p>
        </p:txBody>
      </p:sp>
    </p:spTree>
    <p:extLst>
      <p:ext uri="{BB962C8B-B14F-4D97-AF65-F5344CB8AC3E}">
        <p14:creationId xmlns:p14="http://schemas.microsoft.com/office/powerpoint/2010/main" val="30998836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DD4B3-AFF5-690B-8270-9652BC2BA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84B1-0E50-ED7B-6558-484204103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C8D54-0518-0F15-4AF3-1B5D46CE9ACA}"/>
              </a:ext>
            </a:extLst>
          </p:cNvPr>
          <p:cNvSpPr>
            <a:spLocks noGrp="1"/>
          </p:cNvSpPr>
          <p:nvPr>
            <p:ph type="body" idx="1"/>
          </p:nvPr>
        </p:nvSpPr>
        <p:spPr/>
        <p:txBody>
          <a:bodyPr/>
          <a:lstStyle/>
          <a:p>
            <a:r>
              <a:rPr lang="en-US" dirty="0"/>
              <a:t>… please check our paper for those</a:t>
            </a:r>
          </a:p>
        </p:txBody>
      </p:sp>
      <p:sp>
        <p:nvSpPr>
          <p:cNvPr id="4" name="Slide Number Placeholder 3">
            <a:extLst>
              <a:ext uri="{FF2B5EF4-FFF2-40B4-BE49-F238E27FC236}">
                <a16:creationId xmlns:a16="http://schemas.microsoft.com/office/drawing/2014/main" id="{7B9ACB05-6034-D346-E532-81711335DB72}"/>
              </a:ext>
            </a:extLst>
          </p:cNvPr>
          <p:cNvSpPr>
            <a:spLocks noGrp="1"/>
          </p:cNvSpPr>
          <p:nvPr>
            <p:ph type="sldNum" sz="quarter" idx="5"/>
          </p:nvPr>
        </p:nvSpPr>
        <p:spPr/>
        <p:txBody>
          <a:bodyPr/>
          <a:lstStyle/>
          <a:p>
            <a:fld id="{0DDF2200-637A-42DD-BD93-B45C1CFA40DE}" type="slidenum">
              <a:rPr lang="en-US" smtClean="0"/>
              <a:pPr/>
              <a:t>70</a:t>
            </a:fld>
            <a:endParaRPr lang="en-US" dirty="0"/>
          </a:p>
        </p:txBody>
      </p:sp>
    </p:spTree>
    <p:extLst>
      <p:ext uri="{BB962C8B-B14F-4D97-AF65-F5344CB8AC3E}">
        <p14:creationId xmlns:p14="http://schemas.microsoft.com/office/powerpoint/2010/main" val="7486724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F078C-5848-0931-01D0-087E63C21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0DFCB-6931-0FBE-98F1-801C551D9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ABE21-759F-9C22-1A54-7DD05C11D652}"/>
              </a:ext>
            </a:extLst>
          </p:cNvPr>
          <p:cNvSpPr>
            <a:spLocks noGrp="1"/>
          </p:cNvSpPr>
          <p:nvPr>
            <p:ph type="body" idx="1"/>
          </p:nvPr>
        </p:nvSpPr>
        <p:spPr/>
        <p:txBody>
          <a:bodyPr/>
          <a:lstStyle/>
          <a:p>
            <a:r>
              <a:rPr lang="en-US" b="0" dirty="0"/>
              <a:t>Let me quickly conclude</a:t>
            </a:r>
          </a:p>
        </p:txBody>
      </p:sp>
      <p:sp>
        <p:nvSpPr>
          <p:cNvPr id="4" name="Slide Number Placeholder 3">
            <a:extLst>
              <a:ext uri="{FF2B5EF4-FFF2-40B4-BE49-F238E27FC236}">
                <a16:creationId xmlns:a16="http://schemas.microsoft.com/office/drawing/2014/main" id="{B3C3E97C-E286-00C7-88EE-E9718C7313D9}"/>
              </a:ext>
            </a:extLst>
          </p:cNvPr>
          <p:cNvSpPr>
            <a:spLocks noGrp="1"/>
          </p:cNvSpPr>
          <p:nvPr>
            <p:ph type="sldNum" sz="quarter" idx="5"/>
          </p:nvPr>
        </p:nvSpPr>
        <p:spPr/>
        <p:txBody>
          <a:bodyPr/>
          <a:lstStyle/>
          <a:p>
            <a:fld id="{0DDF2200-637A-42DD-BD93-B45C1CFA40DE}" type="slidenum">
              <a:rPr lang="en-US" smtClean="0"/>
              <a:t>71</a:t>
            </a:fld>
            <a:endParaRPr lang="en-US"/>
          </a:p>
        </p:txBody>
      </p:sp>
    </p:spTree>
    <p:extLst>
      <p:ext uri="{BB962C8B-B14F-4D97-AF65-F5344CB8AC3E}">
        <p14:creationId xmlns:p14="http://schemas.microsoft.com/office/powerpoint/2010/main" val="9628539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72</a:t>
            </a:fld>
            <a:endParaRPr lang="en-US" dirty="0"/>
          </a:p>
        </p:txBody>
      </p:sp>
    </p:spTree>
    <p:extLst>
      <p:ext uri="{BB962C8B-B14F-4D97-AF65-F5344CB8AC3E}">
        <p14:creationId xmlns:p14="http://schemas.microsoft.com/office/powerpoint/2010/main" val="847305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62E71-4A97-FEAD-60CE-76A52A9EE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AE52F-0056-2D9B-02C7-6A8BF0455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343E4-6D20-DE8D-97D4-EB9F3B8A3EAB}"/>
              </a:ext>
            </a:extLst>
          </p:cNvPr>
          <p:cNvSpPr>
            <a:spLocks noGrp="1"/>
          </p:cNvSpPr>
          <p:nvPr>
            <p:ph type="body" idx="1"/>
          </p:nvPr>
        </p:nvSpPr>
        <p:spPr/>
        <p:txBody>
          <a:bodyPr/>
          <a:lstStyle/>
          <a:p>
            <a:r>
              <a:rPr lang="en-US" dirty="0"/>
              <a:t>An extended version of our conference publication is available on </a:t>
            </a:r>
            <a:r>
              <a:rPr lang="en-US" dirty="0" err="1"/>
              <a:t>arXiv</a:t>
            </a:r>
            <a:endParaRPr lang="en-US" dirty="0"/>
          </a:p>
        </p:txBody>
      </p:sp>
      <p:sp>
        <p:nvSpPr>
          <p:cNvPr id="4" name="Slide Number Placeholder 3">
            <a:extLst>
              <a:ext uri="{FF2B5EF4-FFF2-40B4-BE49-F238E27FC236}">
                <a16:creationId xmlns:a16="http://schemas.microsoft.com/office/drawing/2014/main" id="{5DDF3002-AB44-CD80-8DEB-F0D7F99FFE5D}"/>
              </a:ext>
            </a:extLst>
          </p:cNvPr>
          <p:cNvSpPr>
            <a:spLocks noGrp="1"/>
          </p:cNvSpPr>
          <p:nvPr>
            <p:ph type="sldNum" sz="quarter" idx="5"/>
          </p:nvPr>
        </p:nvSpPr>
        <p:spPr/>
        <p:txBody>
          <a:bodyPr/>
          <a:lstStyle/>
          <a:p>
            <a:fld id="{0DDF2200-637A-42DD-BD93-B45C1CFA40DE}" type="slidenum">
              <a:rPr lang="en-US" smtClean="0"/>
              <a:pPr/>
              <a:t>73</a:t>
            </a:fld>
            <a:endParaRPr lang="en-US" dirty="0"/>
          </a:p>
        </p:txBody>
      </p:sp>
    </p:spTree>
    <p:extLst>
      <p:ext uri="{BB962C8B-B14F-4D97-AF65-F5344CB8AC3E}">
        <p14:creationId xmlns:p14="http://schemas.microsoft.com/office/powerpoint/2010/main" val="16722525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data and code for SMD is open sourced</a:t>
            </a:r>
          </a:p>
        </p:txBody>
      </p:sp>
      <p:sp>
        <p:nvSpPr>
          <p:cNvPr id="4" name="Slide Number Placeholder 3"/>
          <p:cNvSpPr>
            <a:spLocks noGrp="1"/>
          </p:cNvSpPr>
          <p:nvPr>
            <p:ph type="sldNum" sz="quarter" idx="5"/>
          </p:nvPr>
        </p:nvSpPr>
        <p:spPr/>
        <p:txBody>
          <a:bodyPr/>
          <a:lstStyle/>
          <a:p>
            <a:fld id="{0DDF2200-637A-42DD-BD93-B45C1CFA40DE}" type="slidenum">
              <a:rPr lang="en-US" smtClean="0"/>
              <a:pPr/>
              <a:t>74</a:t>
            </a:fld>
            <a:endParaRPr lang="en-US" dirty="0"/>
          </a:p>
        </p:txBody>
      </p:sp>
    </p:spTree>
    <p:extLst>
      <p:ext uri="{BB962C8B-B14F-4D97-AF65-F5344CB8AC3E}">
        <p14:creationId xmlns:p14="http://schemas.microsoft.com/office/powerpoint/2010/main" val="3792599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A6410-97E8-8697-3CCE-3D3C90A2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274FF-DDE5-A9D5-3B91-C26FC9D47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864F6-8C46-47F7-42E8-74AD1447B2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I am Ataberk and I am happy to (finally) present Self-Managing DRAM: A Low-Cost Framework for Enabling Autonomous and Efficient DRAM </a:t>
            </a:r>
            <a:r>
              <a:rPr lang="en-US"/>
              <a:t>Maintenance Operations</a:t>
            </a:r>
            <a:endParaRPr lang="en-US" dirty="0"/>
          </a:p>
        </p:txBody>
      </p:sp>
      <p:sp>
        <p:nvSpPr>
          <p:cNvPr id="4" name="Slide Number Placeholder 3">
            <a:extLst>
              <a:ext uri="{FF2B5EF4-FFF2-40B4-BE49-F238E27FC236}">
                <a16:creationId xmlns:a16="http://schemas.microsoft.com/office/drawing/2014/main" id="{3E72F232-3538-1C5F-F499-303B36244D9B}"/>
              </a:ext>
            </a:extLst>
          </p:cNvPr>
          <p:cNvSpPr>
            <a:spLocks noGrp="1"/>
          </p:cNvSpPr>
          <p:nvPr>
            <p:ph type="sldNum" sz="quarter" idx="5"/>
          </p:nvPr>
        </p:nvSpPr>
        <p:spPr/>
        <p:txBody>
          <a:bodyPr/>
          <a:lstStyle/>
          <a:p>
            <a:fld id="{0DDF2200-637A-42DD-BD93-B45C1CFA40DE}" type="slidenum">
              <a:rPr lang="en-US" smtClean="0"/>
              <a:t>75</a:t>
            </a:fld>
            <a:endParaRPr lang="en-US"/>
          </a:p>
        </p:txBody>
      </p:sp>
    </p:spTree>
    <p:extLst>
      <p:ext uri="{BB962C8B-B14F-4D97-AF65-F5344CB8AC3E}">
        <p14:creationId xmlns:p14="http://schemas.microsoft.com/office/powerpoint/2010/main" val="24854296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EF059-81D7-B603-1D89-09A18DC78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39990-8384-BE2C-D0EE-10C587D4A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8A507-83A9-E295-8F28-ADFB56F02547}"/>
              </a:ext>
            </a:extLst>
          </p:cNvPr>
          <p:cNvSpPr>
            <a:spLocks noGrp="1"/>
          </p:cNvSpPr>
          <p:nvPr>
            <p:ph type="body" idx="1"/>
          </p:nvPr>
        </p:nvSpPr>
        <p:spPr/>
        <p:txBody>
          <a:bodyPr/>
          <a:lstStyle/>
          <a:p>
            <a:r>
              <a:rPr lang="en-US" dirty="0"/>
              <a:t>Lastly, we ensure forward progress for memory requests such that what you see on this slide</a:t>
            </a:r>
            <a:r>
              <a:rPr lang="en-US" b="1" dirty="0"/>
              <a:t>, </a:t>
            </a:r>
            <a:br>
              <a:rPr lang="en-US" b="1" dirty="0"/>
            </a:br>
            <a:r>
              <a:rPr lang="en-US" b="1" dirty="0"/>
              <a:t>that is</a:t>
            </a:r>
            <a:r>
              <a:rPr lang="en-US" dirty="0"/>
              <a:t>, a </a:t>
            </a:r>
            <a:r>
              <a:rPr lang="en-US" dirty="0" err="1"/>
              <a:t>neverending</a:t>
            </a:r>
            <a:r>
              <a:rPr lang="en-US" dirty="0"/>
              <a:t> chain of act commands and rejections, </a:t>
            </a:r>
            <a:r>
              <a:rPr lang="en-US" b="1" dirty="0"/>
              <a:t>[CLICK]</a:t>
            </a:r>
            <a:r>
              <a:rPr lang="en-US" dirty="0"/>
              <a:t> do not happen:</a:t>
            </a:r>
          </a:p>
          <a:p>
            <a:r>
              <a:rPr lang="en-US" b="1" dirty="0"/>
              <a:t>[CLICK] </a:t>
            </a:r>
            <a:r>
              <a:rPr lang="en-US" b="0" dirty="0"/>
              <a:t>the</a:t>
            </a:r>
            <a:r>
              <a:rPr lang="en-US" b="1" dirty="0"/>
              <a:t> </a:t>
            </a:r>
            <a:r>
              <a:rPr lang="en-US" b="0" dirty="0"/>
              <a:t>memory controller retries a rejected ACT </a:t>
            </a:r>
            <a:r>
              <a:rPr lang="en-US" b="1" dirty="0"/>
              <a:t>precisely</a:t>
            </a:r>
            <a:r>
              <a:rPr lang="en-US" b="0" dirty="0"/>
              <a:t> at the end of every RI</a:t>
            </a:r>
          </a:p>
          <a:p>
            <a:r>
              <a:rPr lang="en-US" b="1" dirty="0"/>
              <a:t>[CLICK] </a:t>
            </a:r>
            <a:r>
              <a:rPr lang="en-US" b="0" dirty="0"/>
              <a:t>and SMD waits for at least one full retry interval before locking the same lock region.</a:t>
            </a:r>
          </a:p>
          <a:p>
            <a:endParaRPr lang="en-US" b="0" dirty="0"/>
          </a:p>
          <a:p>
            <a:r>
              <a:rPr lang="en-US" b="0" dirty="0"/>
              <a:t>========</a:t>
            </a:r>
          </a:p>
          <a:p>
            <a:endParaRPr lang="en-US" b="0" dirty="0"/>
          </a:p>
          <a:p>
            <a:r>
              <a:rPr lang="en-US" b="0" dirty="0"/>
              <a:t>Add timelines et al., to explain this better</a:t>
            </a:r>
            <a:endParaRPr lang="en-US" b="1" dirty="0"/>
          </a:p>
        </p:txBody>
      </p:sp>
      <p:sp>
        <p:nvSpPr>
          <p:cNvPr id="4" name="Slide Number Placeholder 3">
            <a:extLst>
              <a:ext uri="{FF2B5EF4-FFF2-40B4-BE49-F238E27FC236}">
                <a16:creationId xmlns:a16="http://schemas.microsoft.com/office/drawing/2014/main" id="{86066EC7-BCB4-17F9-06D7-4EDC96495C6F}"/>
              </a:ext>
            </a:extLst>
          </p:cNvPr>
          <p:cNvSpPr>
            <a:spLocks noGrp="1"/>
          </p:cNvSpPr>
          <p:nvPr>
            <p:ph type="sldNum" sz="quarter" idx="5"/>
          </p:nvPr>
        </p:nvSpPr>
        <p:spPr/>
        <p:txBody>
          <a:bodyPr/>
          <a:lstStyle/>
          <a:p>
            <a:fld id="{0DDF2200-637A-42DD-BD93-B45C1CFA40DE}" type="slidenum">
              <a:rPr lang="en-US" smtClean="0"/>
              <a:pPr/>
              <a:t>77</a:t>
            </a:fld>
            <a:endParaRPr lang="en-US" dirty="0"/>
          </a:p>
        </p:txBody>
      </p:sp>
    </p:spTree>
    <p:extLst>
      <p:ext uri="{BB962C8B-B14F-4D97-AF65-F5344CB8AC3E}">
        <p14:creationId xmlns:p14="http://schemas.microsoft.com/office/powerpoint/2010/main" val="34571892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DDB4-26A2-8FCA-C8A5-CAF5DD965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F4294-C0D0-F9EF-E481-55790FEBE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17942-428E-2771-2598-D7A4B2C2E6A6}"/>
              </a:ext>
            </a:extLst>
          </p:cNvPr>
          <p:cNvSpPr>
            <a:spLocks noGrp="1"/>
          </p:cNvSpPr>
          <p:nvPr>
            <p:ph type="body" idx="1"/>
          </p:nvPr>
        </p:nvSpPr>
        <p:spPr/>
        <p:txBody>
          <a:bodyPr/>
          <a:lstStyle/>
          <a:p>
            <a:r>
              <a:rPr lang="en-US" dirty="0"/>
              <a:t>We also compare SMD to DSARP which is a memory-controller-based mechanism that allows maintenance-access parallelization.</a:t>
            </a:r>
          </a:p>
          <a:p>
            <a:endParaRPr lang="en-US" dirty="0"/>
          </a:p>
          <a:p>
            <a:r>
              <a:rPr lang="en-US" b="1" dirty="0"/>
              <a:t>[CLICK] </a:t>
            </a:r>
            <a:r>
              <a:rPr lang="en-US" b="0" dirty="0"/>
              <a:t>We observe that SMD outperforms this mechanism for medium and high </a:t>
            </a:r>
            <a:r>
              <a:rPr lang="en-US" b="0" dirty="0" err="1"/>
              <a:t>mpki</a:t>
            </a:r>
            <a:r>
              <a:rPr lang="en-US" b="0" dirty="0"/>
              <a:t> four-core workloads.</a:t>
            </a:r>
          </a:p>
          <a:p>
            <a:endParaRPr lang="en-US" b="0" dirty="0"/>
          </a:p>
          <a:p>
            <a:r>
              <a:rPr lang="en-US" b="0" dirty="0"/>
              <a:t>=====</a:t>
            </a:r>
          </a:p>
          <a:p>
            <a:r>
              <a:rPr lang="en-US" b="0" dirty="0"/>
              <a:t>Why are you showing me this?</a:t>
            </a:r>
          </a:p>
          <a:p>
            <a:r>
              <a:rPr lang="en-US" b="0" dirty="0"/>
              <a:t>Animation bug</a:t>
            </a:r>
            <a:endParaRPr lang="en-US" b="1" dirty="0"/>
          </a:p>
        </p:txBody>
      </p:sp>
      <p:sp>
        <p:nvSpPr>
          <p:cNvPr id="4" name="Slide Number Placeholder 3">
            <a:extLst>
              <a:ext uri="{FF2B5EF4-FFF2-40B4-BE49-F238E27FC236}">
                <a16:creationId xmlns:a16="http://schemas.microsoft.com/office/drawing/2014/main" id="{CAD7CD21-1C21-BD34-4C80-9D03F846FC5D}"/>
              </a:ext>
            </a:extLst>
          </p:cNvPr>
          <p:cNvSpPr>
            <a:spLocks noGrp="1"/>
          </p:cNvSpPr>
          <p:nvPr>
            <p:ph type="sldNum" sz="quarter" idx="5"/>
          </p:nvPr>
        </p:nvSpPr>
        <p:spPr/>
        <p:txBody>
          <a:bodyPr/>
          <a:lstStyle/>
          <a:p>
            <a:fld id="{0DDF2200-637A-42DD-BD93-B45C1CFA40DE}" type="slidenum">
              <a:rPr lang="en-US" smtClean="0"/>
              <a:pPr/>
              <a:t>78</a:t>
            </a:fld>
            <a:endParaRPr lang="en-US" dirty="0"/>
          </a:p>
        </p:txBody>
      </p:sp>
    </p:spTree>
    <p:extLst>
      <p:ext uri="{BB962C8B-B14F-4D97-AF65-F5344CB8AC3E}">
        <p14:creationId xmlns:p14="http://schemas.microsoft.com/office/powerpoint/2010/main" val="28407537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80</a:t>
            </a:fld>
            <a:endParaRPr lang="en-US" dirty="0"/>
          </a:p>
        </p:txBody>
      </p:sp>
    </p:spTree>
    <p:extLst>
      <p:ext uri="{BB962C8B-B14F-4D97-AF65-F5344CB8AC3E}">
        <p14:creationId xmlns:p14="http://schemas.microsoft.com/office/powerpoint/2010/main" val="5359369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82</a:t>
            </a:fld>
            <a:endParaRPr lang="en-US" dirty="0"/>
          </a:p>
        </p:txBody>
      </p:sp>
    </p:spTree>
    <p:extLst>
      <p:ext uri="{BB962C8B-B14F-4D97-AF65-F5344CB8AC3E}">
        <p14:creationId xmlns:p14="http://schemas.microsoft.com/office/powerpoint/2010/main" val="380350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C6369-F135-FA70-1ABF-B693C085E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F588D-8FF7-5A1C-58AA-9C5B91758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82B1F-BCF8-8ECC-C4E2-E434EFAC36E7}"/>
              </a:ext>
            </a:extLst>
          </p:cNvPr>
          <p:cNvSpPr>
            <a:spLocks noGrp="1"/>
          </p:cNvSpPr>
          <p:nvPr>
            <p:ph type="body" idx="1"/>
          </p:nvPr>
        </p:nvSpPr>
        <p:spPr/>
        <p:txBody>
          <a:bodyPr/>
          <a:lstStyle/>
          <a:p>
            <a:r>
              <a:rPr lang="en-US" b="0" dirty="0"/>
              <a:t>As manufacturers scale storage densities, these error </a:t>
            </a:r>
            <a:r>
              <a:rPr lang="en-US" b="1" dirty="0"/>
              <a:t>[CLICK] </a:t>
            </a:r>
            <a:r>
              <a:rPr lang="en-US" b="0" dirty="0"/>
              <a:t>modes cause memory error rates to increase</a:t>
            </a:r>
          </a:p>
          <a:p>
            <a:r>
              <a:rPr lang="en-US" b="1" dirty="0"/>
              <a:t>[CLICK] </a:t>
            </a:r>
            <a:r>
              <a:rPr lang="en-US" b="0" dirty="0"/>
              <a:t>The </a:t>
            </a:r>
            <a:r>
              <a:rPr lang="en-US" b="1" dirty="0"/>
              <a:t>key point </a:t>
            </a:r>
            <a:r>
              <a:rPr lang="en-US" b="0" dirty="0"/>
              <a:t>I want to make here is that continued process scaling necessitates new efficient maintenance mechanisms</a:t>
            </a:r>
          </a:p>
        </p:txBody>
      </p:sp>
      <p:sp>
        <p:nvSpPr>
          <p:cNvPr id="4" name="Slide Number Placeholder 3">
            <a:extLst>
              <a:ext uri="{FF2B5EF4-FFF2-40B4-BE49-F238E27FC236}">
                <a16:creationId xmlns:a16="http://schemas.microsoft.com/office/drawing/2014/main" id="{5B77E0EC-3BD6-65F6-DF64-A43CD1F6F2EE}"/>
              </a:ext>
            </a:extLst>
          </p:cNvPr>
          <p:cNvSpPr>
            <a:spLocks noGrp="1"/>
          </p:cNvSpPr>
          <p:nvPr>
            <p:ph type="sldNum" sz="quarter" idx="5"/>
          </p:nvPr>
        </p:nvSpPr>
        <p:spPr/>
        <p:txBody>
          <a:bodyPr/>
          <a:lstStyle/>
          <a:p>
            <a:fld id="{0DDF2200-637A-42DD-BD93-B45C1CFA40DE}" type="slidenum">
              <a:rPr lang="en-US" smtClean="0"/>
              <a:pPr/>
              <a:t>8</a:t>
            </a:fld>
            <a:endParaRPr lang="en-US" dirty="0"/>
          </a:p>
        </p:txBody>
      </p:sp>
    </p:spTree>
    <p:extLst>
      <p:ext uri="{BB962C8B-B14F-4D97-AF65-F5344CB8AC3E}">
        <p14:creationId xmlns:p14="http://schemas.microsoft.com/office/powerpoint/2010/main" val="6927835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5DFC-1C0F-AF7D-B555-F9BBF09FD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AE9E2-D151-4D1E-0CEB-FC3C90279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C0A07-0927-AC22-4D2D-CD027B530983}"/>
              </a:ext>
            </a:extLst>
          </p:cNvPr>
          <p:cNvSpPr>
            <a:spLocks noGrp="1"/>
          </p:cNvSpPr>
          <p:nvPr>
            <p:ph type="body" idx="1"/>
          </p:nvPr>
        </p:nvSpPr>
        <p:spPr/>
        <p:txBody>
          <a:bodyPr/>
          <a:lstStyle/>
          <a:p>
            <a:r>
              <a:rPr lang="en-US" dirty="0"/>
              <a:t>SMD-based fixed rate refresh has three main components:</a:t>
            </a:r>
          </a:p>
          <a:p>
            <a:r>
              <a:rPr lang="en-US" dirty="0"/>
              <a:t>The pending refresh counter counts indicates the number of refresh operations we have waiting to be done</a:t>
            </a:r>
          </a:p>
          <a:p>
            <a:r>
              <a:rPr lang="en-US" b="1" dirty="0"/>
              <a:t>[CLICK] </a:t>
            </a:r>
            <a:r>
              <a:rPr lang="en-US" b="0" dirty="0"/>
              <a:t>lock region counter points to the lock region we must refresh next</a:t>
            </a:r>
          </a:p>
          <a:p>
            <a:r>
              <a:rPr lang="en-US" b="1" dirty="0"/>
              <a:t>[CLICK]</a:t>
            </a:r>
            <a:r>
              <a:rPr lang="en-US" b="0" dirty="0"/>
              <a:t> and the row address counter points to the DRAM row we should start refresh operations from in the lock region</a:t>
            </a:r>
          </a:p>
          <a:p>
            <a:r>
              <a:rPr lang="en-US" b="1" dirty="0"/>
              <a:t>[CLICK] </a:t>
            </a:r>
            <a:r>
              <a:rPr lang="en-US" b="0" dirty="0"/>
              <a:t>we increment the pending refresh counter every refresh period, that happens typically approximately every 8 microseconds</a:t>
            </a:r>
            <a:endParaRPr lang="en-US" b="1" dirty="0"/>
          </a:p>
          <a:p>
            <a:endParaRPr lang="en-US" b="1" dirty="0"/>
          </a:p>
          <a:p>
            <a:r>
              <a:rPr lang="en-US" dirty="0"/>
              <a:t>======</a:t>
            </a:r>
          </a:p>
          <a:p>
            <a:endParaRPr lang="en-US" dirty="0"/>
          </a:p>
          <a:p>
            <a:r>
              <a:rPr lang="en-US" dirty="0"/>
              <a:t>What do you do to make sure the region is not locked?</a:t>
            </a:r>
          </a:p>
        </p:txBody>
      </p:sp>
      <p:sp>
        <p:nvSpPr>
          <p:cNvPr id="4" name="Slide Number Placeholder 3">
            <a:extLst>
              <a:ext uri="{FF2B5EF4-FFF2-40B4-BE49-F238E27FC236}">
                <a16:creationId xmlns:a16="http://schemas.microsoft.com/office/drawing/2014/main" id="{47EAD2D2-96CA-ECE3-A79B-91C26EF30B99}"/>
              </a:ext>
            </a:extLst>
          </p:cNvPr>
          <p:cNvSpPr>
            <a:spLocks noGrp="1"/>
          </p:cNvSpPr>
          <p:nvPr>
            <p:ph type="sldNum" sz="quarter" idx="5"/>
          </p:nvPr>
        </p:nvSpPr>
        <p:spPr/>
        <p:txBody>
          <a:bodyPr/>
          <a:lstStyle/>
          <a:p>
            <a:fld id="{0DDF2200-637A-42DD-BD93-B45C1CFA40DE}" type="slidenum">
              <a:rPr lang="en-US" smtClean="0"/>
              <a:pPr/>
              <a:t>83</a:t>
            </a:fld>
            <a:endParaRPr lang="en-US" dirty="0"/>
          </a:p>
        </p:txBody>
      </p:sp>
    </p:spTree>
    <p:extLst>
      <p:ext uri="{BB962C8B-B14F-4D97-AF65-F5344CB8AC3E}">
        <p14:creationId xmlns:p14="http://schemas.microsoft.com/office/powerpoint/2010/main" val="930234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CBEA-3D92-8957-82CF-43DEB1353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7598D-31C1-DE54-02A6-A64CACB53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4D64B-647B-3526-1AC6-0E8217695895}"/>
              </a:ext>
            </a:extLst>
          </p:cNvPr>
          <p:cNvSpPr>
            <a:spLocks noGrp="1"/>
          </p:cNvSpPr>
          <p:nvPr>
            <p:ph type="body" idx="1"/>
          </p:nvPr>
        </p:nvSpPr>
        <p:spPr/>
        <p:txBody>
          <a:bodyPr/>
          <a:lstStyle/>
          <a:p>
            <a:r>
              <a:rPr lang="en-US" b="0" dirty="0"/>
              <a:t>SMD-FR tries to do a refresh operation whenever PRC is greater than 0</a:t>
            </a:r>
          </a:p>
          <a:p>
            <a:r>
              <a:rPr lang="en-US" b="1" dirty="0"/>
              <a:t>[CLICK]</a:t>
            </a:r>
            <a:r>
              <a:rPr lang="en-US" b="0" dirty="0"/>
              <a:t> it attempts to lock the region pointed by LRC</a:t>
            </a:r>
          </a:p>
          <a:p>
            <a:r>
              <a:rPr lang="en-US" b="1" dirty="0"/>
              <a:t>[CLICK] </a:t>
            </a:r>
            <a:r>
              <a:rPr lang="en-US" b="0" dirty="0"/>
              <a:t>if the region is </a:t>
            </a:r>
            <a:r>
              <a:rPr lang="en-US" b="1" dirty="0"/>
              <a:t>[CLICK]</a:t>
            </a:r>
            <a:r>
              <a:rPr lang="en-US" b="0" dirty="0"/>
              <a:t> not locked, SMD-FR tries again</a:t>
            </a:r>
          </a:p>
          <a:p>
            <a:r>
              <a:rPr lang="en-US" b="0" dirty="0"/>
              <a:t>[</a:t>
            </a:r>
            <a:r>
              <a:rPr lang="en-US" b="1" dirty="0"/>
              <a:t>CLICK] </a:t>
            </a:r>
            <a:r>
              <a:rPr lang="en-US" b="0" dirty="0"/>
              <a:t>if the region is locked, SMD-FR refreshes RG number of rows </a:t>
            </a:r>
            <a:r>
              <a:rPr lang="en-US" b="1" dirty="0"/>
              <a:t>[CLICK]</a:t>
            </a:r>
            <a:r>
              <a:rPr lang="en-US" b="0" dirty="0"/>
              <a:t> where RG is the number of rows refreshed every time SMD-FR locks a region</a:t>
            </a:r>
          </a:p>
          <a:p>
            <a:r>
              <a:rPr lang="en-US" b="1" dirty="0"/>
              <a:t>[CLICK] </a:t>
            </a:r>
            <a:r>
              <a:rPr lang="en-US" b="0" dirty="0"/>
              <a:t>after</a:t>
            </a:r>
            <a:r>
              <a:rPr lang="en-US" b="1" dirty="0"/>
              <a:t> </a:t>
            </a:r>
            <a:r>
              <a:rPr lang="en-US" b="0" dirty="0"/>
              <a:t>the operation completes, SMD-FR releases the lock region </a:t>
            </a:r>
            <a:r>
              <a:rPr lang="en-US" b="1" dirty="0"/>
              <a:t>[CLICK]</a:t>
            </a:r>
            <a:r>
              <a:rPr lang="en-US" b="0" dirty="0"/>
              <a:t> increments LRC and RAC, and </a:t>
            </a:r>
            <a:r>
              <a:rPr lang="en-US" b="1" dirty="0"/>
              <a:t>[CLICK]</a:t>
            </a:r>
            <a:r>
              <a:rPr lang="en-US" b="0" dirty="0"/>
              <a:t> decrements PRC</a:t>
            </a:r>
          </a:p>
          <a:p>
            <a:endParaRPr lang="en-US" b="0" dirty="0"/>
          </a:p>
          <a:p>
            <a:r>
              <a:rPr lang="en-US" b="0" dirty="0"/>
              <a:t>That is it for SMD-FR, again…</a:t>
            </a:r>
            <a:endParaRPr lang="en-US" b="1" dirty="0"/>
          </a:p>
          <a:p>
            <a:endParaRPr lang="en-US" b="0" dirty="0"/>
          </a:p>
          <a:p>
            <a:r>
              <a:rPr lang="en-US" dirty="0"/>
              <a:t>======</a:t>
            </a:r>
          </a:p>
          <a:p>
            <a:endParaRPr lang="en-US" dirty="0"/>
          </a:p>
          <a:p>
            <a:r>
              <a:rPr lang="en-US" dirty="0"/>
              <a:t>Flash this and put the paper on top and refer to the paper</a:t>
            </a:r>
          </a:p>
          <a:p>
            <a:endParaRPr lang="en-US" dirty="0"/>
          </a:p>
          <a:p>
            <a:r>
              <a:rPr lang="en-US" dirty="0"/>
              <a:t>Probably remove this.</a:t>
            </a:r>
          </a:p>
          <a:p>
            <a:endParaRPr lang="en-US" dirty="0"/>
          </a:p>
          <a:p>
            <a:r>
              <a:rPr lang="en-US" dirty="0"/>
              <a:t>What do you do to make sure the region is not locked?</a:t>
            </a:r>
          </a:p>
        </p:txBody>
      </p:sp>
      <p:sp>
        <p:nvSpPr>
          <p:cNvPr id="4" name="Slide Number Placeholder 3">
            <a:extLst>
              <a:ext uri="{FF2B5EF4-FFF2-40B4-BE49-F238E27FC236}">
                <a16:creationId xmlns:a16="http://schemas.microsoft.com/office/drawing/2014/main" id="{AC7C3357-CAE7-A4D2-DFFB-18C74D0737F5}"/>
              </a:ext>
            </a:extLst>
          </p:cNvPr>
          <p:cNvSpPr>
            <a:spLocks noGrp="1"/>
          </p:cNvSpPr>
          <p:nvPr>
            <p:ph type="sldNum" sz="quarter" idx="5"/>
          </p:nvPr>
        </p:nvSpPr>
        <p:spPr/>
        <p:txBody>
          <a:bodyPr/>
          <a:lstStyle/>
          <a:p>
            <a:fld id="{0DDF2200-637A-42DD-BD93-B45C1CFA40DE}" type="slidenum">
              <a:rPr lang="en-US" smtClean="0"/>
              <a:pPr/>
              <a:t>84</a:t>
            </a:fld>
            <a:endParaRPr lang="en-US" dirty="0"/>
          </a:p>
        </p:txBody>
      </p:sp>
    </p:spTree>
    <p:extLst>
      <p:ext uri="{BB962C8B-B14F-4D97-AF65-F5344CB8AC3E}">
        <p14:creationId xmlns:p14="http://schemas.microsoft.com/office/powerpoint/2010/main" val="20557636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BAF2C-3231-B3F9-BBBD-B553964A5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5CB87-2EBE-3B8E-93B0-EE0C92238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AB5B8-EF2D-EB23-06DD-2161759AA217}"/>
              </a:ext>
            </a:extLst>
          </p:cNvPr>
          <p:cNvSpPr>
            <a:spLocks noGrp="1"/>
          </p:cNvSpPr>
          <p:nvPr>
            <p:ph type="body" idx="1"/>
          </p:nvPr>
        </p:nvSpPr>
        <p:spPr/>
        <p:txBody>
          <a:bodyPr/>
          <a:lstStyle/>
          <a:p>
            <a:r>
              <a:rPr lang="en-US" b="1" dirty="0"/>
              <a:t>[CLICK] </a:t>
            </a:r>
            <a:r>
              <a:rPr lang="en-US" dirty="0"/>
              <a:t>This plot shows </a:t>
            </a:r>
            <a:r>
              <a:rPr lang="en-US" b="1" dirty="0"/>
              <a:t>[CLICK]</a:t>
            </a:r>
            <a:r>
              <a:rPr lang="en-US" b="0" dirty="0"/>
              <a:t> average speedup over </a:t>
            </a:r>
            <a:r>
              <a:rPr lang="en-US" b="1" dirty="0"/>
              <a:t>[CLICK]</a:t>
            </a:r>
            <a:r>
              <a:rPr lang="en-US" b="0" dirty="0"/>
              <a:t> baseline across all evaluated single-core workloads. A higher bar indicates better performance. Note that the y-axis starts at 0.9. </a:t>
            </a:r>
          </a:p>
          <a:p>
            <a:r>
              <a:rPr lang="en-US" b="1" dirty="0"/>
              <a:t>[CLICK] </a:t>
            </a:r>
            <a:r>
              <a:rPr lang="en-US" b="0" dirty="0"/>
              <a:t>The x-axis shows the tested system configuration…</a:t>
            </a:r>
          </a:p>
          <a:p>
            <a:r>
              <a:rPr lang="en-US" b="1" dirty="0"/>
              <a:t>[CLICKx5]</a:t>
            </a:r>
            <a:r>
              <a:rPr lang="en-US" b="0" dirty="0"/>
              <a:t> and here is how they perform</a:t>
            </a:r>
            <a:endParaRPr lang="en-US" b="1" dirty="0"/>
          </a:p>
          <a:p>
            <a:endParaRPr lang="en-US" b="0" dirty="0"/>
          </a:p>
          <a:p>
            <a:r>
              <a:rPr lang="en-US" b="0" dirty="0"/>
              <a:t>========</a:t>
            </a:r>
          </a:p>
          <a:p>
            <a:endParaRPr lang="en-US" b="0" dirty="0"/>
          </a:p>
          <a:p>
            <a:r>
              <a:rPr lang="en-US" b="0" dirty="0"/>
              <a:t>Put an arrow to the baseline DDR4.  Consider removing animations</a:t>
            </a:r>
          </a:p>
          <a:p>
            <a:endParaRPr lang="en-US" b="0" dirty="0"/>
          </a:p>
          <a:p>
            <a:r>
              <a:rPr lang="en-US" b="0" dirty="0"/>
              <a:t>Based on the fact that I don’t have much time </a:t>
            </a:r>
            <a:r>
              <a:rPr lang="en-US" b="0" dirty="0">
                <a:sym typeface="Wingdings" pitchFamily="2" charset="2"/>
              </a:rPr>
              <a:t> shorten the description and just get to the point. “Single-core speedup over baseline ddr4 of all configurations”</a:t>
            </a:r>
            <a:endParaRPr lang="en-US" b="0" dirty="0"/>
          </a:p>
          <a:p>
            <a:endParaRPr lang="en-US" b="1" dirty="0"/>
          </a:p>
        </p:txBody>
      </p:sp>
      <p:sp>
        <p:nvSpPr>
          <p:cNvPr id="4" name="Slide Number Placeholder 3">
            <a:extLst>
              <a:ext uri="{FF2B5EF4-FFF2-40B4-BE49-F238E27FC236}">
                <a16:creationId xmlns:a16="http://schemas.microsoft.com/office/drawing/2014/main" id="{E329767B-13FB-161F-025C-83BCB1C2523D}"/>
              </a:ext>
            </a:extLst>
          </p:cNvPr>
          <p:cNvSpPr>
            <a:spLocks noGrp="1"/>
          </p:cNvSpPr>
          <p:nvPr>
            <p:ph type="sldNum" sz="quarter" idx="5"/>
          </p:nvPr>
        </p:nvSpPr>
        <p:spPr/>
        <p:txBody>
          <a:bodyPr/>
          <a:lstStyle/>
          <a:p>
            <a:fld id="{0DDF2200-637A-42DD-BD93-B45C1CFA40DE}" type="slidenum">
              <a:rPr lang="en-US" smtClean="0"/>
              <a:pPr/>
              <a:t>85</a:t>
            </a:fld>
            <a:endParaRPr lang="en-US" dirty="0"/>
          </a:p>
        </p:txBody>
      </p:sp>
    </p:spTree>
    <p:extLst>
      <p:ext uri="{BB962C8B-B14F-4D97-AF65-F5344CB8AC3E}">
        <p14:creationId xmlns:p14="http://schemas.microsoft.com/office/powerpoint/2010/main" val="24226140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F2200-637A-42DD-BD93-B45C1CFA40DE}" type="slidenum">
              <a:rPr lang="en-US" smtClean="0"/>
              <a:pPr/>
              <a:t>86</a:t>
            </a:fld>
            <a:endParaRPr lang="en-US" dirty="0"/>
          </a:p>
        </p:txBody>
      </p:sp>
    </p:spTree>
    <p:extLst>
      <p:ext uri="{BB962C8B-B14F-4D97-AF65-F5344CB8AC3E}">
        <p14:creationId xmlns:p14="http://schemas.microsoft.com/office/powerpoint/2010/main" val="58474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19BC-2E1B-9D08-AC78-F445E0997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732F0-9DA9-ED47-1F6E-C2DB9338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7C957-E113-54F8-C6D2-FB7799BA5901}"/>
              </a:ext>
            </a:extLst>
          </p:cNvPr>
          <p:cNvSpPr>
            <a:spLocks noGrp="1"/>
          </p:cNvSpPr>
          <p:nvPr>
            <p:ph type="body" idx="1"/>
          </p:nvPr>
        </p:nvSpPr>
        <p:spPr/>
        <p:txBody>
          <a:bodyPr/>
          <a:lstStyle/>
          <a:p>
            <a:pPr marL="0" indent="0">
              <a:buNone/>
            </a:pPr>
            <a:r>
              <a:rPr lang="en-US" dirty="0"/>
              <a:t>Maintenance mechanisms are defined as part of the standard DRAM specifications</a:t>
            </a:r>
          </a:p>
          <a:p>
            <a:endParaRPr lang="en-US" dirty="0"/>
          </a:p>
        </p:txBody>
      </p:sp>
      <p:sp>
        <p:nvSpPr>
          <p:cNvPr id="4" name="Slide Number Placeholder 3">
            <a:extLst>
              <a:ext uri="{FF2B5EF4-FFF2-40B4-BE49-F238E27FC236}">
                <a16:creationId xmlns:a16="http://schemas.microsoft.com/office/drawing/2014/main" id="{9F0DAD2B-4959-B234-01B0-1F7C16FAF239}"/>
              </a:ext>
            </a:extLst>
          </p:cNvPr>
          <p:cNvSpPr>
            <a:spLocks noGrp="1"/>
          </p:cNvSpPr>
          <p:nvPr>
            <p:ph type="sldNum" sz="quarter" idx="5"/>
          </p:nvPr>
        </p:nvSpPr>
        <p:spPr/>
        <p:txBody>
          <a:bodyPr/>
          <a:lstStyle/>
          <a:p>
            <a:fld id="{0DDF2200-637A-42DD-BD93-B45C1CFA40DE}" type="slidenum">
              <a:rPr lang="en-US" smtClean="0"/>
              <a:pPr/>
              <a:t>9</a:t>
            </a:fld>
            <a:endParaRPr lang="en-US" dirty="0"/>
          </a:p>
        </p:txBody>
      </p:sp>
    </p:spTree>
    <p:extLst>
      <p:ext uri="{BB962C8B-B14F-4D97-AF65-F5344CB8AC3E}">
        <p14:creationId xmlns:p14="http://schemas.microsoft.com/office/powerpoint/2010/main" val="331891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Quire Sans" panose="020B0502040400020003" pitchFamily="34" charset="0"/>
                <a:cs typeface="Quire Sans" panose="020B05020404000200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10387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latin typeface="Quire Sans" panose="020B0502040400020003" pitchFamily="34" charset="0"/>
                <a:cs typeface="Quire Sans" panose="020B0502040400020003"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534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753812"/>
          </a:xfrm>
        </p:spPr>
        <p:txBody>
          <a:bodyPr/>
          <a:lstStyle>
            <a:lvl1pPr>
              <a:defRPr b="1">
                <a:solidFill>
                  <a:schemeClr val="accent5">
                    <a:lumMod val="75000"/>
                  </a:schemeClr>
                </a:solidFill>
                <a:latin typeface="Quire Sans" panose="020B0502040400020003" pitchFamily="34" charset="0"/>
                <a:cs typeface="Quire Sans" panose="020B0502040400020003" pitchFamily="34" charset="0"/>
              </a:defRPr>
            </a:lvl1pPr>
          </a:lstStyle>
          <a:p>
            <a:r>
              <a:rPr lang="en-US" dirty="0"/>
              <a:t>Click to edit Master title style</a:t>
            </a:r>
          </a:p>
        </p:txBody>
      </p:sp>
      <p:sp>
        <p:nvSpPr>
          <p:cNvPr id="3" name="Content Placeholder 2"/>
          <p:cNvSpPr>
            <a:spLocks noGrp="1"/>
          </p:cNvSpPr>
          <p:nvPr>
            <p:ph idx="1"/>
          </p:nvPr>
        </p:nvSpPr>
        <p:spPr>
          <a:xfrm>
            <a:off x="155488" y="1021493"/>
            <a:ext cx="8815517" cy="5307745"/>
          </a:xfrm>
        </p:spPr>
        <p:txBody>
          <a:bodyPr>
            <a:normAutofit/>
          </a:bodyPr>
          <a:lstStyle>
            <a:lvl1pPr>
              <a:defRPr sz="2800">
                <a:latin typeface="Quire Sans" panose="020B0502040400020003" pitchFamily="34" charset="0"/>
                <a:cs typeface="Quire Sans" panose="020B0502040400020003" pitchFamily="34" charset="0"/>
              </a:defRPr>
            </a:lvl1pPr>
            <a:lvl2pPr>
              <a:defRPr sz="2400">
                <a:latin typeface="Quire Sans" panose="020B0502040400020003" pitchFamily="34" charset="0"/>
                <a:cs typeface="Quire Sans" panose="020B0502040400020003" pitchFamily="34" charset="0"/>
              </a:defRPr>
            </a:lvl2pPr>
            <a:lvl3pPr>
              <a:defRPr sz="1800">
                <a:latin typeface="Quire Sans" panose="020B0502040400020003" pitchFamily="34" charset="0"/>
                <a:cs typeface="Quire Sans" panose="020B0502040400020003" pitchFamily="34" charset="0"/>
              </a:defRPr>
            </a:lvl3pPr>
            <a:lvl4pPr>
              <a:defRPr sz="1600">
                <a:latin typeface="Quire Sans" panose="020B0502040400020003" pitchFamily="34" charset="0"/>
                <a:cs typeface="Quire Sans" panose="020B0502040400020003" pitchFamily="34" charset="0"/>
              </a:defRPr>
            </a:lvl4pPr>
            <a:lvl5pPr>
              <a:defRPr sz="1600">
                <a:latin typeface="Quire Sans" panose="020B0502040400020003" pitchFamily="34" charset="0"/>
                <a:cs typeface="Quire Sans" panose="020B050204040002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5" name="Graphic 4">
            <a:extLst>
              <a:ext uri="{FF2B5EF4-FFF2-40B4-BE49-F238E27FC236}">
                <a16:creationId xmlns:a16="http://schemas.microsoft.com/office/drawing/2014/main" id="{1FE239BD-A8A4-43DB-B353-D4FADB3F97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316460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solidFill>
                  <a:schemeClr val="accent5">
                    <a:lumMod val="75000"/>
                  </a:schemeClr>
                </a:solidFill>
                <a:latin typeface="Quire Sans" panose="020B0502040400020003" pitchFamily="34" charset="0"/>
                <a:cs typeface="Quire Sans" panose="020B0502040400020003" pitchFamily="34" charset="0"/>
              </a:rPr>
              <a:t>Click to edit Master title style</a:t>
            </a:r>
          </a:p>
        </p:txBody>
      </p:sp>
      <p:sp>
        <p:nvSpPr>
          <p:cNvPr id="10" name="Slide Number Placeholder 7">
            <a:extLst>
              <a:ext uri="{FF2B5EF4-FFF2-40B4-BE49-F238E27FC236}">
                <a16:creationId xmlns:a16="http://schemas.microsoft.com/office/drawing/2014/main" id="{17A3CC0F-C9D8-429D-AE24-ECD6172B1725}"/>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4" name="Graphic 3">
            <a:extLst>
              <a:ext uri="{FF2B5EF4-FFF2-40B4-BE49-F238E27FC236}">
                <a16:creationId xmlns:a16="http://schemas.microsoft.com/office/drawing/2014/main" id="{C31754A4-B376-431B-A0BC-8A7EB43B76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109459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D52620CB-F40B-4377-AE03-D77EEA0FDDFD}"/>
              </a:ext>
            </a:extLst>
          </p:cNvPr>
          <p:cNvSpPr>
            <a:spLocks noGrp="1"/>
          </p:cNvSpPr>
          <p:nvPr>
            <p:ph type="sldNum" sz="quarter" idx="12"/>
          </p:nvPr>
        </p:nvSpPr>
        <p:spPr>
          <a:xfrm>
            <a:off x="6913605" y="6329238"/>
            <a:ext cx="2057400" cy="528761"/>
          </a:xfrm>
          <a:prstGeom prst="rect">
            <a:avLst/>
          </a:prstGeom>
        </p:spPr>
        <p:txBody>
          <a:bodyPr/>
          <a:lstStyle>
            <a:lvl1pPr algn="r">
              <a:defRPr sz="2400" b="1">
                <a:solidFill>
                  <a:schemeClr val="accent1">
                    <a:lumMod val="75000"/>
                  </a:schemeClr>
                </a:solidFill>
                <a:latin typeface="Quire Sans" panose="020B0502040400020003" pitchFamily="34" charset="0"/>
                <a:cs typeface="Quire Sans" panose="020B0502040400020003" pitchFamily="34" charset="0"/>
              </a:defRPr>
            </a:lvl1pPr>
          </a:lstStyle>
          <a:p>
            <a:fld id="{C19D2B53-EDAE-4B41-B849-8916FA40BCB6}" type="slidenum">
              <a:rPr lang="en-US" smtClean="0"/>
              <a:pPr/>
              <a:t>‹#›</a:t>
            </a:fld>
            <a:endParaRPr lang="en-US"/>
          </a:p>
        </p:txBody>
      </p:sp>
      <p:pic>
        <p:nvPicPr>
          <p:cNvPr id="3" name="Graphic 2">
            <a:extLst>
              <a:ext uri="{FF2B5EF4-FFF2-40B4-BE49-F238E27FC236}">
                <a16:creationId xmlns:a16="http://schemas.microsoft.com/office/drawing/2014/main" id="{A4401882-3B48-42E2-9E56-FC35D49034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88" y="6467844"/>
            <a:ext cx="1307552" cy="251549"/>
          </a:xfrm>
          <a:prstGeom prst="rect">
            <a:avLst/>
          </a:prstGeom>
        </p:spPr>
      </p:pic>
    </p:spTree>
    <p:extLst>
      <p:ext uri="{BB962C8B-B14F-4D97-AF65-F5344CB8AC3E}">
        <p14:creationId xmlns:p14="http://schemas.microsoft.com/office/powerpoint/2010/main" val="3558315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Quire Sans" panose="020B0502040400020003" pitchFamily="34" charset="0"/>
              </a:rPr>
              <a:t>Video</a:t>
            </a:r>
          </a:p>
        </p:txBody>
      </p:sp>
    </p:spTree>
    <p:extLst>
      <p:ext uri="{BB962C8B-B14F-4D97-AF65-F5344CB8AC3E}">
        <p14:creationId xmlns:p14="http://schemas.microsoft.com/office/powerpoint/2010/main" val="24527859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685766" rtl="0" eaLnBrk="1" latinLnBrk="0" hangingPunct="1">
        <a:lnSpc>
          <a:spcPct val="90000"/>
        </a:lnSpc>
        <a:spcBef>
          <a:spcPct val="0"/>
        </a:spcBef>
        <a:buNone/>
        <a:defRPr sz="4000" b="1" kern="1200">
          <a:solidFill>
            <a:schemeClr val="accent5">
              <a:lumMod val="75000"/>
            </a:schemeClr>
          </a:solidFill>
          <a:latin typeface="Quire Sans" panose="020B0502040400020003" pitchFamily="34" charset="0"/>
          <a:ea typeface="Verdana" panose="020B0604030504040204" pitchFamily="34" charset="0"/>
          <a:cs typeface="Quire Sans" panose="020B0502040400020003"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rxiv.org/pdf/2207.1335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ithub.com/CMU-SAFARI/SelfManagingDRAM"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MU-SAFARI/SelfManagingDRA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46.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arxiv.org/pdf/2207.13358" TargetMode="External"/><Relationship Id="rId5" Type="http://schemas.openxmlformats.org/officeDocument/2006/relationships/image" Target="../media/image19.png"/><Relationship Id="rId4" Type="http://schemas.openxmlformats.org/officeDocument/2006/relationships/image" Target="../media/image16.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arxiv.org/pdf/2207.13358"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github.com/CMU-SAFARI/SelfManagingDRAM"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hyperlink" Target="https://arxiv.org/pdf/2207.13358"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arxiv.org/pdf/2207.13358"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hyperlink" Target="https://github.com/CMU-SAFARI/SelfManagingDRA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rxiv.org/pdf/2207.13358"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hyperlink" Target="https://github.com/CMU-SAFARI/SelfManagingDRAM"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43A7CB-ED1C-B1CA-7CDD-1B2EC4E03543}"/>
              </a:ext>
            </a:extLst>
          </p:cNvPr>
          <p:cNvSpPr/>
          <p:nvPr/>
        </p:nvSpPr>
        <p:spPr>
          <a:xfrm>
            <a:off x="-152400" y="-114300"/>
            <a:ext cx="9436100" cy="35433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p:cNvSpPr>
            <a:spLocks noGrp="1"/>
          </p:cNvSpPr>
          <p:nvPr>
            <p:ph type="ctrTitle"/>
          </p:nvPr>
        </p:nvSpPr>
        <p:spPr>
          <a:xfrm>
            <a:off x="0" y="647393"/>
            <a:ext cx="9131130" cy="1932636"/>
          </a:xfrm>
        </p:spPr>
        <p:txBody>
          <a:bodyPr anchor="t">
            <a:noAutofit/>
          </a:bodyPr>
          <a:lstStyle/>
          <a:p>
            <a:pPr>
              <a:spcBef>
                <a:spcPts val="1200"/>
              </a:spcBef>
            </a:pPr>
            <a:r>
              <a:rPr lang="en-US" sz="4800" b="1" dirty="0">
                <a:solidFill>
                  <a:srgbClr val="C00000"/>
                </a:solidFill>
                <a:ea typeface="Cambria" panose="02040503050406030204" pitchFamily="18" charset="0"/>
              </a:rPr>
              <a:t>Self-Managing DRAM (SMD)</a:t>
            </a:r>
            <a:br>
              <a:rPr lang="en-US" sz="4800" dirty="0">
                <a:solidFill>
                  <a:srgbClr val="C00000"/>
                </a:solidFill>
                <a:ea typeface="Cambria" panose="02040503050406030204" pitchFamily="18" charset="0"/>
              </a:rPr>
            </a:br>
            <a:r>
              <a:rPr lang="en-GB" sz="4000" b="0" dirty="0">
                <a:ea typeface="Cambria" panose="02040503050406030204" pitchFamily="18" charset="0"/>
              </a:rPr>
              <a:t>A Low-Cost Framework for </a:t>
            </a:r>
            <a:br>
              <a:rPr lang="en-GB" sz="4000" b="0" dirty="0">
                <a:ea typeface="Cambria" panose="02040503050406030204" pitchFamily="18" charset="0"/>
              </a:rPr>
            </a:br>
            <a:r>
              <a:rPr lang="en-GB" sz="4000" b="0" dirty="0">
                <a:ea typeface="Cambria" panose="02040503050406030204" pitchFamily="18" charset="0"/>
              </a:rPr>
              <a:t>Enabling Autonomous and Efficient</a:t>
            </a:r>
            <a:br>
              <a:rPr lang="en-GB" sz="4000" b="0" dirty="0">
                <a:ea typeface="Cambria" panose="02040503050406030204" pitchFamily="18" charset="0"/>
              </a:rPr>
            </a:br>
            <a:r>
              <a:rPr lang="en-GB" sz="4000" b="0" dirty="0">
                <a:ea typeface="Cambria" panose="02040503050406030204" pitchFamily="18" charset="0"/>
              </a:rPr>
              <a:t>DRAM Maintenance Operations</a:t>
            </a:r>
            <a:endParaRPr lang="en-US" sz="4000" b="0" dirty="0">
              <a:solidFill>
                <a:schemeClr val="tx1"/>
              </a:solidFill>
              <a:ea typeface="Cambria" panose="02040503050406030204" pitchFamily="18" charset="0"/>
            </a:endParaRPr>
          </a:p>
        </p:txBody>
      </p:sp>
      <p:sp>
        <p:nvSpPr>
          <p:cNvPr id="3" name="Subtitle 2"/>
          <p:cNvSpPr>
            <a:spLocks noGrp="1"/>
          </p:cNvSpPr>
          <p:nvPr>
            <p:ph type="subTitle" idx="1"/>
          </p:nvPr>
        </p:nvSpPr>
        <p:spPr>
          <a:xfrm>
            <a:off x="438236" y="3579040"/>
            <a:ext cx="8267527" cy="904299"/>
          </a:xfrm>
        </p:spPr>
        <p:txBody>
          <a:bodyPr>
            <a:normAutofit lnSpcReduction="10000"/>
          </a:bodyPr>
          <a:lstStyle/>
          <a:p>
            <a:pPr>
              <a:lnSpc>
                <a:spcPct val="120000"/>
              </a:lnSpc>
              <a:spcBef>
                <a:spcPts val="0"/>
              </a:spcBef>
            </a:pPr>
            <a:r>
              <a:rPr lang="en-US" sz="2400" dirty="0"/>
              <a:t>Hasan Hassan, </a:t>
            </a:r>
            <a:r>
              <a:rPr lang="en-US" sz="2400" u="sng" dirty="0"/>
              <a:t>Ataberk Olgun</a:t>
            </a:r>
            <a:r>
              <a:rPr lang="en-US" sz="2400" dirty="0"/>
              <a:t>, </a:t>
            </a:r>
            <a:br>
              <a:rPr lang="en-US" sz="2400" dirty="0"/>
            </a:br>
            <a:r>
              <a:rPr lang="pt-BR" sz="2400" dirty="0"/>
              <a:t>A. Giray Yaglikci, Haocong Luo, Onur Mutlu</a:t>
            </a:r>
            <a:endParaRPr lang="en-US" sz="2400" dirty="0"/>
          </a:p>
        </p:txBody>
      </p:sp>
      <p:pic>
        <p:nvPicPr>
          <p:cNvPr id="1028" name="Picture 4">
            <a:extLst>
              <a:ext uri="{FF2B5EF4-FFF2-40B4-BE49-F238E27FC236}">
                <a16:creationId xmlns:a16="http://schemas.microsoft.com/office/drawing/2014/main" id="{EAEC77A9-5043-4150-968B-B3891A2241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60" y="6213554"/>
            <a:ext cx="2760098" cy="45953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9C36272-1966-4A37-B42B-3499713D16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2775" y="6191990"/>
            <a:ext cx="2318965" cy="446124"/>
          </a:xfrm>
          <a:prstGeom prst="rect">
            <a:avLst/>
          </a:prstGeom>
        </p:spPr>
      </p:pic>
      <p:grpSp>
        <p:nvGrpSpPr>
          <p:cNvPr id="4" name="Group 3">
            <a:extLst>
              <a:ext uri="{FF2B5EF4-FFF2-40B4-BE49-F238E27FC236}">
                <a16:creationId xmlns:a16="http://schemas.microsoft.com/office/drawing/2014/main" id="{EA46D748-F7DD-2C2E-2EAE-19FCE4A6110C}"/>
              </a:ext>
            </a:extLst>
          </p:cNvPr>
          <p:cNvGrpSpPr/>
          <p:nvPr/>
        </p:nvGrpSpPr>
        <p:grpSpPr>
          <a:xfrm>
            <a:off x="505326" y="5094415"/>
            <a:ext cx="8133344" cy="766829"/>
            <a:chOff x="505326" y="5043615"/>
            <a:chExt cx="8133344" cy="766829"/>
          </a:xfrm>
        </p:grpSpPr>
        <p:sp>
          <p:nvSpPr>
            <p:cNvPr id="12" name="TextBox 11">
              <a:extLst>
                <a:ext uri="{FF2B5EF4-FFF2-40B4-BE49-F238E27FC236}">
                  <a16:creationId xmlns:a16="http://schemas.microsoft.com/office/drawing/2014/main" id="{1392935C-6047-DEE5-DDD8-3BCAD4B0E2CC}"/>
                </a:ext>
              </a:extLst>
            </p:cNvPr>
            <p:cNvSpPr txBox="1"/>
            <p:nvPr/>
          </p:nvSpPr>
          <p:spPr>
            <a:xfrm>
              <a:off x="505326" y="5410334"/>
              <a:ext cx="8133344" cy="400110"/>
            </a:xfrm>
            <a:prstGeom prst="rect">
              <a:avLst/>
            </a:prstGeom>
            <a:noFill/>
          </p:spPr>
          <p:txBody>
            <a:bodyPr wrap="square">
              <a:spAutoFit/>
            </a:bodyPr>
            <a:lstStyle/>
            <a:p>
              <a:pPr algn="ctr"/>
              <a:r>
                <a:rPr lang="pt-BR" sz="2000" dirty="0">
                  <a:hlinkClick r:id="rId6"/>
                </a:rPr>
                <a:t>https://github.com/CMU-SAFARI/SelfManagingDRAM</a:t>
              </a:r>
              <a:endParaRPr lang="en-US" sz="2000" dirty="0"/>
            </a:p>
          </p:txBody>
        </p:sp>
        <p:sp>
          <p:nvSpPr>
            <p:cNvPr id="13" name="TextBox 12">
              <a:extLst>
                <a:ext uri="{FF2B5EF4-FFF2-40B4-BE49-F238E27FC236}">
                  <a16:creationId xmlns:a16="http://schemas.microsoft.com/office/drawing/2014/main" id="{A192B333-F091-60A4-BCBF-8777BAB9790C}"/>
                </a:ext>
              </a:extLst>
            </p:cNvPr>
            <p:cNvSpPr txBox="1"/>
            <p:nvPr/>
          </p:nvSpPr>
          <p:spPr>
            <a:xfrm>
              <a:off x="1672311" y="5043615"/>
              <a:ext cx="5799378" cy="400110"/>
            </a:xfrm>
            <a:prstGeom prst="rect">
              <a:avLst/>
            </a:prstGeom>
            <a:noFill/>
          </p:spPr>
          <p:txBody>
            <a:bodyPr wrap="square">
              <a:spAutoFit/>
            </a:bodyPr>
            <a:lstStyle/>
            <a:p>
              <a:pPr algn="ctr"/>
              <a:r>
                <a:rPr lang="pt-BR" sz="2000" dirty="0">
                  <a:hlinkClick r:id="rId7"/>
                </a:rPr>
                <a:t>https://arxiv.org/pdf/2207.13358</a:t>
              </a:r>
              <a:endParaRPr lang="en-US" sz="2000" dirty="0"/>
            </a:p>
          </p:txBody>
        </p:sp>
      </p:grpSp>
    </p:spTree>
    <p:extLst>
      <p:ext uri="{BB962C8B-B14F-4D97-AF65-F5344CB8AC3E}">
        <p14:creationId xmlns:p14="http://schemas.microsoft.com/office/powerpoint/2010/main" val="291406673"/>
      </p:ext>
    </p:extLst>
  </p:cSld>
  <p:clrMapOvr>
    <a:masterClrMapping/>
  </p:clrMapOvr>
  <mc:AlternateContent xmlns:mc="http://schemas.openxmlformats.org/markup-compatibility/2006" xmlns:p14="http://schemas.microsoft.com/office/powerpoint/2010/main">
    <mc:Choice Requires="p14">
      <p:transition spd="slow" p14:dur="2000" advTm="19262"/>
    </mc:Choice>
    <mc:Fallback xmlns="">
      <p:transition spd="slow" advTm="192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C12E-9D98-9169-9BC0-0F3277D6E46C}"/>
            </a:ext>
          </a:extLst>
        </p:cNvPr>
        <p:cNvGrpSpPr/>
        <p:nvPr/>
      </p:nvGrpSpPr>
      <p:grpSpPr>
        <a:xfrm>
          <a:off x="0" y="0"/>
          <a:ext cx="0" cy="0"/>
          <a:chOff x="0" y="0"/>
          <a:chExt cx="0" cy="0"/>
        </a:xfrm>
      </p:grpSpPr>
      <p:sp>
        <p:nvSpPr>
          <p:cNvPr id="46" name="Rounded Rectangle 45">
            <a:extLst>
              <a:ext uri="{FF2B5EF4-FFF2-40B4-BE49-F238E27FC236}">
                <a16:creationId xmlns:a16="http://schemas.microsoft.com/office/drawing/2014/main" id="{99F30B77-C531-70F0-C8C3-CCDFE927BFC8}"/>
              </a:ext>
            </a:extLst>
          </p:cNvPr>
          <p:cNvSpPr/>
          <p:nvPr/>
        </p:nvSpPr>
        <p:spPr>
          <a:xfrm>
            <a:off x="1563091" y="4844238"/>
            <a:ext cx="5899066" cy="1485000"/>
          </a:xfrm>
          <a:prstGeom prst="roundRect">
            <a:avLst/>
          </a:prstGeom>
          <a:solidFill>
            <a:srgbClr val="D62728">
              <a:alpha val="25098"/>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0A515274-3E48-A41E-1C52-4C11092D6183}"/>
              </a:ext>
            </a:extLst>
          </p:cNvPr>
          <p:cNvSpPr>
            <a:spLocks noGrp="1"/>
          </p:cNvSpPr>
          <p:nvPr>
            <p:ph type="title"/>
          </p:nvPr>
        </p:nvSpPr>
        <p:spPr/>
        <p:txBody>
          <a:bodyPr>
            <a:normAutofit/>
          </a:bodyPr>
          <a:lstStyle/>
          <a:p>
            <a:r>
              <a:rPr lang="en-US" sz="3600" dirty="0"/>
              <a:t>DRAM Standard Body – JEDEC* </a:t>
            </a:r>
          </a:p>
        </p:txBody>
      </p:sp>
      <p:sp>
        <p:nvSpPr>
          <p:cNvPr id="4" name="Slide Number Placeholder 3">
            <a:extLst>
              <a:ext uri="{FF2B5EF4-FFF2-40B4-BE49-F238E27FC236}">
                <a16:creationId xmlns:a16="http://schemas.microsoft.com/office/drawing/2014/main" id="{EA27750F-C637-9B43-2D0B-6D63D961763D}"/>
              </a:ext>
            </a:extLst>
          </p:cNvPr>
          <p:cNvSpPr>
            <a:spLocks noGrp="1"/>
          </p:cNvSpPr>
          <p:nvPr>
            <p:ph type="sldNum" sz="quarter" idx="12"/>
          </p:nvPr>
        </p:nvSpPr>
        <p:spPr/>
        <p:txBody>
          <a:bodyPr/>
          <a:lstStyle/>
          <a:p>
            <a:fld id="{C19D2B53-EDAE-4B41-B849-8916FA40BCB6}" type="slidenum">
              <a:rPr lang="en-US" smtClean="0"/>
              <a:pPr/>
              <a:t>10</a:t>
            </a:fld>
            <a:endParaRPr lang="en-US" dirty="0"/>
          </a:p>
        </p:txBody>
      </p:sp>
      <p:sp>
        <p:nvSpPr>
          <p:cNvPr id="23" name="TextBox 22">
            <a:extLst>
              <a:ext uri="{FF2B5EF4-FFF2-40B4-BE49-F238E27FC236}">
                <a16:creationId xmlns:a16="http://schemas.microsoft.com/office/drawing/2014/main" id="{27ED49CF-0802-9435-507B-03D44BEA6650}"/>
              </a:ext>
            </a:extLst>
          </p:cNvPr>
          <p:cNvSpPr txBox="1"/>
          <p:nvPr/>
        </p:nvSpPr>
        <p:spPr>
          <a:xfrm>
            <a:off x="3220508" y="4844238"/>
            <a:ext cx="2702984" cy="523220"/>
          </a:xfrm>
          <a:prstGeom prst="rect">
            <a:avLst/>
          </a:prstGeom>
          <a:noFill/>
        </p:spPr>
        <p:txBody>
          <a:bodyPr wrap="none" rtlCol="0">
            <a:spAutoFit/>
          </a:bodyPr>
          <a:lstStyle/>
          <a:p>
            <a:r>
              <a:rPr lang="en-US" sz="2800" dirty="0"/>
              <a:t>390+ companies</a:t>
            </a:r>
          </a:p>
        </p:txBody>
      </p:sp>
      <p:grpSp>
        <p:nvGrpSpPr>
          <p:cNvPr id="35" name="Group 34">
            <a:extLst>
              <a:ext uri="{FF2B5EF4-FFF2-40B4-BE49-F238E27FC236}">
                <a16:creationId xmlns:a16="http://schemas.microsoft.com/office/drawing/2014/main" id="{057E71F8-0456-0E3E-C7E1-F951AAE5C008}"/>
              </a:ext>
            </a:extLst>
          </p:cNvPr>
          <p:cNvGrpSpPr/>
          <p:nvPr/>
        </p:nvGrpSpPr>
        <p:grpSpPr>
          <a:xfrm>
            <a:off x="2202056" y="5679994"/>
            <a:ext cx="4739888" cy="749220"/>
            <a:chOff x="1795757" y="5679993"/>
            <a:chExt cx="4739888" cy="749220"/>
          </a:xfrm>
          <a:noFill/>
        </p:grpSpPr>
        <p:sp>
          <p:nvSpPr>
            <p:cNvPr id="30" name="Rounded Rectangle 29">
              <a:extLst>
                <a:ext uri="{FF2B5EF4-FFF2-40B4-BE49-F238E27FC236}">
                  <a16:creationId xmlns:a16="http://schemas.microsoft.com/office/drawing/2014/main" id="{370D0D98-D9CB-1087-A0B8-F9797381B190}"/>
                </a:ext>
              </a:extLst>
            </p:cNvPr>
            <p:cNvSpPr/>
            <p:nvPr/>
          </p:nvSpPr>
          <p:spPr>
            <a:xfrm>
              <a:off x="1795757" y="5679994"/>
              <a:ext cx="3367358" cy="749219"/>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system manufacturers</a:t>
              </a:r>
            </a:p>
          </p:txBody>
        </p:sp>
        <p:sp>
          <p:nvSpPr>
            <p:cNvPr id="31" name="Rounded Rectangle 30">
              <a:extLst>
                <a:ext uri="{FF2B5EF4-FFF2-40B4-BE49-F238E27FC236}">
                  <a16:creationId xmlns:a16="http://schemas.microsoft.com/office/drawing/2014/main" id="{8FCACCA4-7F22-2DD2-8E87-3777EC729B95}"/>
                </a:ext>
              </a:extLst>
            </p:cNvPr>
            <p:cNvSpPr/>
            <p:nvPr/>
          </p:nvSpPr>
          <p:spPr>
            <a:xfrm>
              <a:off x="4692329" y="5679993"/>
              <a:ext cx="1843316" cy="749219"/>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foundries</a:t>
              </a:r>
            </a:p>
          </p:txBody>
        </p:sp>
      </p:grpSp>
      <p:grpSp>
        <p:nvGrpSpPr>
          <p:cNvPr id="34" name="Group 33">
            <a:extLst>
              <a:ext uri="{FF2B5EF4-FFF2-40B4-BE49-F238E27FC236}">
                <a16:creationId xmlns:a16="http://schemas.microsoft.com/office/drawing/2014/main" id="{3AD03E04-A40C-3192-4A4D-69A068A8571B}"/>
              </a:ext>
            </a:extLst>
          </p:cNvPr>
          <p:cNvGrpSpPr/>
          <p:nvPr/>
        </p:nvGrpSpPr>
        <p:grpSpPr>
          <a:xfrm>
            <a:off x="1287378" y="5248350"/>
            <a:ext cx="6574537" cy="749222"/>
            <a:chOff x="1104117" y="4853857"/>
            <a:chExt cx="6574537" cy="749222"/>
          </a:xfrm>
          <a:noFill/>
        </p:grpSpPr>
        <p:sp>
          <p:nvSpPr>
            <p:cNvPr id="28" name="Rounded Rectangle 27">
              <a:extLst>
                <a:ext uri="{FF2B5EF4-FFF2-40B4-BE49-F238E27FC236}">
                  <a16:creationId xmlns:a16="http://schemas.microsoft.com/office/drawing/2014/main" id="{A820A685-FB20-AD4D-B5A5-58883F46E10D}"/>
                </a:ext>
              </a:extLst>
            </p:cNvPr>
            <p:cNvSpPr/>
            <p:nvPr/>
          </p:nvSpPr>
          <p:spPr>
            <a:xfrm>
              <a:off x="1104117" y="4853860"/>
              <a:ext cx="3207062" cy="749219"/>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DRAM manufacturers</a:t>
              </a:r>
            </a:p>
          </p:txBody>
        </p:sp>
        <p:sp>
          <p:nvSpPr>
            <p:cNvPr id="32" name="Rounded Rectangle 31">
              <a:extLst>
                <a:ext uri="{FF2B5EF4-FFF2-40B4-BE49-F238E27FC236}">
                  <a16:creationId xmlns:a16="http://schemas.microsoft.com/office/drawing/2014/main" id="{30808291-A7B7-BBB8-EE67-5A1A6F66E857}"/>
                </a:ext>
              </a:extLst>
            </p:cNvPr>
            <p:cNvSpPr/>
            <p:nvPr/>
          </p:nvSpPr>
          <p:spPr>
            <a:xfrm>
              <a:off x="3767661" y="4853858"/>
              <a:ext cx="2890158" cy="749219"/>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parts manufacturers</a:t>
              </a:r>
            </a:p>
          </p:txBody>
        </p:sp>
        <p:sp>
          <p:nvSpPr>
            <p:cNvPr id="33" name="Rounded Rectangle 32">
              <a:extLst>
                <a:ext uri="{FF2B5EF4-FFF2-40B4-BE49-F238E27FC236}">
                  <a16:creationId xmlns:a16="http://schemas.microsoft.com/office/drawing/2014/main" id="{CEA16647-21B3-18A8-53F8-FC99EF54AF53}"/>
                </a:ext>
              </a:extLst>
            </p:cNvPr>
            <p:cNvSpPr/>
            <p:nvPr/>
          </p:nvSpPr>
          <p:spPr>
            <a:xfrm>
              <a:off x="5835338" y="4853857"/>
              <a:ext cx="1843316" cy="749219"/>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 . .</a:t>
              </a:r>
            </a:p>
          </p:txBody>
        </p:sp>
      </p:grpSp>
      <p:sp>
        <p:nvSpPr>
          <p:cNvPr id="44" name="TextBox 43">
            <a:extLst>
              <a:ext uri="{FF2B5EF4-FFF2-40B4-BE49-F238E27FC236}">
                <a16:creationId xmlns:a16="http://schemas.microsoft.com/office/drawing/2014/main" id="{F7D72D3F-0F62-C784-0E91-B24D925B7B1B}"/>
              </a:ext>
            </a:extLst>
          </p:cNvPr>
          <p:cNvSpPr txBox="1"/>
          <p:nvPr/>
        </p:nvSpPr>
        <p:spPr>
          <a:xfrm>
            <a:off x="2677885" y="6448717"/>
            <a:ext cx="4338047" cy="369332"/>
          </a:xfrm>
          <a:prstGeom prst="rect">
            <a:avLst/>
          </a:prstGeom>
          <a:noFill/>
        </p:spPr>
        <p:txBody>
          <a:bodyPr wrap="none" rtlCol="0">
            <a:spAutoFit/>
          </a:bodyPr>
          <a:lstStyle/>
          <a:p>
            <a:r>
              <a:rPr lang="en-US" dirty="0">
                <a:effectLst/>
                <a:latin typeface="Quire Sans" panose="020B0502040400020003" pitchFamily="34" charset="0"/>
                <a:cs typeface="Quire Sans" panose="020B0502040400020003" pitchFamily="34" charset="0"/>
              </a:rPr>
              <a:t>*</a:t>
            </a:r>
            <a:r>
              <a:rPr lang="en-CH">
                <a:effectLst/>
                <a:latin typeface="Quire Sans" panose="020B0502040400020003" pitchFamily="34" charset="0"/>
                <a:cs typeface="Quire Sans" panose="020B0502040400020003" pitchFamily="34" charset="0"/>
              </a:rPr>
              <a:t>Joint Electron Device Engineering Council</a:t>
            </a:r>
          </a:p>
        </p:txBody>
      </p:sp>
      <p:pic>
        <p:nvPicPr>
          <p:cNvPr id="1026" name="Picture 2" descr="JEDEC to Release 3D Component Models Alongside 2D Drawings ...">
            <a:extLst>
              <a:ext uri="{FF2B5EF4-FFF2-40B4-BE49-F238E27FC236}">
                <a16:creationId xmlns:a16="http://schemas.microsoft.com/office/drawing/2014/main" id="{B980E634-75A8-EA99-95D4-72B731904D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75" b="25370"/>
          <a:stretch/>
        </p:blipFill>
        <p:spPr bwMode="auto">
          <a:xfrm>
            <a:off x="3822257" y="4357232"/>
            <a:ext cx="1428512" cy="40623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786815B-307B-F54F-97A8-C44D168F7D4C}"/>
              </a:ext>
            </a:extLst>
          </p:cNvPr>
          <p:cNvSpPr txBox="1"/>
          <p:nvPr/>
        </p:nvSpPr>
        <p:spPr>
          <a:xfrm>
            <a:off x="4979541" y="4219220"/>
            <a:ext cx="271228" cy="369332"/>
          </a:xfrm>
          <a:prstGeom prst="rect">
            <a:avLst/>
          </a:prstGeom>
          <a:noFill/>
        </p:spPr>
        <p:txBody>
          <a:bodyPr wrap="none" rtlCol="0">
            <a:spAutoFit/>
          </a:bodyPr>
          <a:lstStyle/>
          <a:p>
            <a:r>
              <a:rPr lang="en-US" dirty="0"/>
              <a:t>*</a:t>
            </a:r>
          </a:p>
        </p:txBody>
      </p:sp>
      <p:sp>
        <p:nvSpPr>
          <p:cNvPr id="52" name="Up Arrow 51">
            <a:extLst>
              <a:ext uri="{FF2B5EF4-FFF2-40B4-BE49-F238E27FC236}">
                <a16:creationId xmlns:a16="http://schemas.microsoft.com/office/drawing/2014/main" id="{7C7E72CA-ABA0-6C45-587E-E8945B83D6F7}"/>
              </a:ext>
            </a:extLst>
          </p:cNvPr>
          <p:cNvSpPr/>
          <p:nvPr/>
        </p:nvSpPr>
        <p:spPr>
          <a:xfrm>
            <a:off x="1983921" y="3502479"/>
            <a:ext cx="285750" cy="1167492"/>
          </a:xfrm>
          <a:prstGeom prst="upArrow">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75000"/>
                </a:schemeClr>
              </a:solidFill>
              <a:latin typeface="Quire Sans" panose="020B0502040400020003" pitchFamily="34" charset="0"/>
              <a:cs typeface="Quire Sans" panose="020B0502040400020003" pitchFamily="34" charset="0"/>
            </a:endParaRPr>
          </a:p>
        </p:txBody>
      </p:sp>
      <p:sp>
        <p:nvSpPr>
          <p:cNvPr id="53" name="TextBox 52">
            <a:extLst>
              <a:ext uri="{FF2B5EF4-FFF2-40B4-BE49-F238E27FC236}">
                <a16:creationId xmlns:a16="http://schemas.microsoft.com/office/drawing/2014/main" id="{34A22355-977B-67B6-276C-C2A400FB4613}"/>
              </a:ext>
            </a:extLst>
          </p:cNvPr>
          <p:cNvSpPr txBox="1"/>
          <p:nvPr/>
        </p:nvSpPr>
        <p:spPr>
          <a:xfrm>
            <a:off x="2210012" y="3886170"/>
            <a:ext cx="1091966" cy="461665"/>
          </a:xfrm>
          <a:prstGeom prst="rect">
            <a:avLst/>
          </a:prstGeom>
          <a:noFill/>
        </p:spPr>
        <p:txBody>
          <a:bodyPr wrap="none" rtlCol="0">
            <a:spAutoFit/>
          </a:bodyPr>
          <a:lstStyle/>
          <a:p>
            <a:r>
              <a:rPr lang="en-US" sz="2400" b="1" dirty="0">
                <a:solidFill>
                  <a:schemeClr val="accent6">
                    <a:lumMod val="75000"/>
                  </a:schemeClr>
                </a:solidFill>
              </a:rPr>
              <a:t>Define</a:t>
            </a:r>
          </a:p>
        </p:txBody>
      </p:sp>
      <p:sp>
        <p:nvSpPr>
          <p:cNvPr id="54" name="Up Arrow 53">
            <a:extLst>
              <a:ext uri="{FF2B5EF4-FFF2-40B4-BE49-F238E27FC236}">
                <a16:creationId xmlns:a16="http://schemas.microsoft.com/office/drawing/2014/main" id="{09A53625-8044-CA0E-7214-9FB3A4137AD9}"/>
              </a:ext>
            </a:extLst>
          </p:cNvPr>
          <p:cNvSpPr/>
          <p:nvPr/>
        </p:nvSpPr>
        <p:spPr>
          <a:xfrm rot="8366095">
            <a:off x="3613285" y="3283687"/>
            <a:ext cx="285750" cy="1167492"/>
          </a:xfrm>
          <a:prstGeom prst="upArrow">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75000"/>
                </a:schemeClr>
              </a:solidFill>
              <a:latin typeface="Quire Sans" panose="020B0502040400020003" pitchFamily="34" charset="0"/>
              <a:cs typeface="Quire Sans" panose="020B0502040400020003" pitchFamily="34" charset="0"/>
            </a:endParaRPr>
          </a:p>
        </p:txBody>
      </p:sp>
      <p:sp>
        <p:nvSpPr>
          <p:cNvPr id="55" name="TextBox 54">
            <a:extLst>
              <a:ext uri="{FF2B5EF4-FFF2-40B4-BE49-F238E27FC236}">
                <a16:creationId xmlns:a16="http://schemas.microsoft.com/office/drawing/2014/main" id="{609BF78E-60ED-3EBA-333C-3EAE0782D1B5}"/>
              </a:ext>
            </a:extLst>
          </p:cNvPr>
          <p:cNvSpPr txBox="1"/>
          <p:nvPr/>
        </p:nvSpPr>
        <p:spPr>
          <a:xfrm>
            <a:off x="3822257" y="3436438"/>
            <a:ext cx="926857" cy="461665"/>
          </a:xfrm>
          <a:prstGeom prst="rect">
            <a:avLst/>
          </a:prstGeom>
          <a:noFill/>
        </p:spPr>
        <p:txBody>
          <a:bodyPr wrap="none" rtlCol="0">
            <a:spAutoFit/>
          </a:bodyPr>
          <a:lstStyle/>
          <a:p>
            <a:r>
              <a:rPr lang="en-US" sz="2400" b="1" dirty="0">
                <a:solidFill>
                  <a:schemeClr val="accent2">
                    <a:lumMod val="75000"/>
                  </a:schemeClr>
                </a:solidFill>
              </a:rPr>
              <a:t>Obey</a:t>
            </a:r>
          </a:p>
        </p:txBody>
      </p:sp>
      <p:grpSp>
        <p:nvGrpSpPr>
          <p:cNvPr id="61" name="Group 60">
            <a:extLst>
              <a:ext uri="{FF2B5EF4-FFF2-40B4-BE49-F238E27FC236}">
                <a16:creationId xmlns:a16="http://schemas.microsoft.com/office/drawing/2014/main" id="{BEF32A88-920B-5D46-D9EE-C62042F298FF}"/>
              </a:ext>
            </a:extLst>
          </p:cNvPr>
          <p:cNvGrpSpPr/>
          <p:nvPr/>
        </p:nvGrpSpPr>
        <p:grpSpPr>
          <a:xfrm>
            <a:off x="1184041" y="946913"/>
            <a:ext cx="6567146" cy="2412092"/>
            <a:chOff x="1184041" y="946913"/>
            <a:chExt cx="6567146" cy="2412092"/>
          </a:xfrm>
        </p:grpSpPr>
        <p:grpSp>
          <p:nvGrpSpPr>
            <p:cNvPr id="36" name="Group 35">
              <a:extLst>
                <a:ext uri="{FF2B5EF4-FFF2-40B4-BE49-F238E27FC236}">
                  <a16:creationId xmlns:a16="http://schemas.microsoft.com/office/drawing/2014/main" id="{1F70ACEF-D489-4605-7FBB-09477F25BB79}"/>
                </a:ext>
              </a:extLst>
            </p:cNvPr>
            <p:cNvGrpSpPr/>
            <p:nvPr/>
          </p:nvGrpSpPr>
          <p:grpSpPr>
            <a:xfrm>
              <a:off x="1184041" y="946913"/>
              <a:ext cx="6567146" cy="2412092"/>
              <a:chOff x="858050" y="1026250"/>
              <a:chExt cx="6567146" cy="2412092"/>
            </a:xfrm>
          </p:grpSpPr>
          <p:sp>
            <p:nvSpPr>
              <p:cNvPr id="37" name="Rounded Rectangle 36">
                <a:extLst>
                  <a:ext uri="{FF2B5EF4-FFF2-40B4-BE49-F238E27FC236}">
                    <a16:creationId xmlns:a16="http://schemas.microsoft.com/office/drawing/2014/main" id="{D218711B-3372-A20A-5F54-7A49D8E4EEC0}"/>
                  </a:ext>
                </a:extLst>
              </p:cNvPr>
              <p:cNvSpPr/>
              <p:nvPr/>
            </p:nvSpPr>
            <p:spPr>
              <a:xfrm>
                <a:off x="4880910" y="1651836"/>
                <a:ext cx="2544286" cy="12340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38" name="Scroll: Vertical 9">
                <a:extLst>
                  <a:ext uri="{FF2B5EF4-FFF2-40B4-BE49-F238E27FC236}">
                    <a16:creationId xmlns:a16="http://schemas.microsoft.com/office/drawing/2014/main" id="{0D4CEBFE-D626-D6C9-902D-B68275D95E6A}"/>
                  </a:ext>
                </a:extLst>
              </p:cNvPr>
              <p:cNvSpPr/>
              <p:nvPr/>
            </p:nvSpPr>
            <p:spPr>
              <a:xfrm>
                <a:off x="1102020" y="1564112"/>
                <a:ext cx="2174969" cy="1874230"/>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tx1"/>
                    </a:solidFill>
                    <a:latin typeface="Quire Sans" panose="020B0502040400020003" pitchFamily="34" charset="0"/>
                    <a:cs typeface="Quire Sans" panose="020B0502040400020003" pitchFamily="34" charset="0"/>
                  </a:rPr>
                  <a:t>DDRx</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Interface</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Specification</a:t>
                </a:r>
              </a:p>
            </p:txBody>
          </p:sp>
          <p:sp>
            <p:nvSpPr>
              <p:cNvPr id="41" name="TextBox 40">
                <a:extLst>
                  <a:ext uri="{FF2B5EF4-FFF2-40B4-BE49-F238E27FC236}">
                    <a16:creationId xmlns:a16="http://schemas.microsoft.com/office/drawing/2014/main" id="{76CF7CCC-FCB2-CA92-AD55-6B5B80399188}"/>
                  </a:ext>
                </a:extLst>
              </p:cNvPr>
              <p:cNvSpPr txBox="1"/>
              <p:nvPr/>
            </p:nvSpPr>
            <p:spPr>
              <a:xfrm>
                <a:off x="858050" y="1026250"/>
                <a:ext cx="2662908" cy="523220"/>
              </a:xfrm>
              <a:prstGeom prst="rect">
                <a:avLst/>
              </a:prstGeom>
              <a:noFill/>
            </p:spPr>
            <p:txBody>
              <a:bodyPr wrap="none" rtlCol="0">
                <a:spAutoFit/>
              </a:bodyPr>
              <a:lstStyle/>
              <a:p>
                <a:r>
                  <a:rPr lang="en-US" sz="2800" dirty="0"/>
                  <a:t>DRAM Standard</a:t>
                </a:r>
              </a:p>
            </p:txBody>
          </p:sp>
          <p:cxnSp>
            <p:nvCxnSpPr>
              <p:cNvPr id="42" name="Straight Connector 41">
                <a:extLst>
                  <a:ext uri="{FF2B5EF4-FFF2-40B4-BE49-F238E27FC236}">
                    <a16:creationId xmlns:a16="http://schemas.microsoft.com/office/drawing/2014/main" id="{0D248366-0488-5C17-65AA-A9B71358C550}"/>
                  </a:ext>
                </a:extLst>
              </p:cNvPr>
              <p:cNvCxnSpPr>
                <a:cxnSpLocks/>
              </p:cNvCxnSpPr>
              <p:nvPr/>
            </p:nvCxnSpPr>
            <p:spPr>
              <a:xfrm flipV="1">
                <a:off x="3084286" y="1651836"/>
                <a:ext cx="2002971" cy="503535"/>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30FDF00-3911-ED25-E78C-26ED629E5DC9}"/>
                  </a:ext>
                </a:extLst>
              </p:cNvPr>
              <p:cNvCxnSpPr>
                <a:cxnSpLocks/>
              </p:cNvCxnSpPr>
              <p:nvPr/>
            </p:nvCxnSpPr>
            <p:spPr>
              <a:xfrm>
                <a:off x="3062950" y="2830286"/>
                <a:ext cx="1817959" cy="32152"/>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grpSp>
        <p:sp>
          <p:nvSpPr>
            <p:cNvPr id="60" name="TextBox 59">
              <a:extLst>
                <a:ext uri="{FF2B5EF4-FFF2-40B4-BE49-F238E27FC236}">
                  <a16:creationId xmlns:a16="http://schemas.microsoft.com/office/drawing/2014/main" id="{47DA548B-5338-7EF2-6211-DB440550223E}"/>
                </a:ext>
              </a:extLst>
            </p:cNvPr>
            <p:cNvSpPr txBox="1"/>
            <p:nvPr/>
          </p:nvSpPr>
          <p:spPr>
            <a:xfrm>
              <a:off x="5206900" y="1650899"/>
              <a:ext cx="2544286" cy="1077218"/>
            </a:xfrm>
            <a:prstGeom prst="rect">
              <a:avLst/>
            </a:prstGeom>
            <a:noFill/>
          </p:spPr>
          <p:txBody>
            <a:bodyPr wrap="none" rtlCol="0">
              <a:spAutoFit/>
            </a:bodyPr>
            <a:lstStyle/>
            <a:p>
              <a:pPr algn="ctr"/>
              <a:r>
                <a:rPr lang="en-US" sz="3200" b="1" dirty="0">
                  <a:solidFill>
                    <a:schemeClr val="accent5">
                      <a:lumMod val="75000"/>
                    </a:schemeClr>
                  </a:solidFill>
                </a:rPr>
                <a:t>Maintenance</a:t>
              </a:r>
              <a:br>
                <a:rPr lang="en-US" sz="3200" b="1" dirty="0">
                  <a:solidFill>
                    <a:schemeClr val="accent5">
                      <a:lumMod val="75000"/>
                    </a:schemeClr>
                  </a:solidFill>
                </a:rPr>
              </a:br>
              <a:r>
                <a:rPr lang="en-US" sz="3200" b="1" dirty="0">
                  <a:solidFill>
                    <a:schemeClr val="accent5">
                      <a:lumMod val="75000"/>
                    </a:schemeClr>
                  </a:solidFill>
                </a:rPr>
                <a:t>Mechanisms</a:t>
              </a:r>
              <a:endParaRPr lang="en-US" sz="3200" dirty="0">
                <a:solidFill>
                  <a:schemeClr val="accent5">
                    <a:lumMod val="75000"/>
                  </a:schemeClr>
                </a:solidFill>
              </a:endParaRPr>
            </a:p>
          </p:txBody>
        </p:sp>
      </p:grpSp>
    </p:spTree>
    <p:extLst>
      <p:ext uri="{BB962C8B-B14F-4D97-AF65-F5344CB8AC3E}">
        <p14:creationId xmlns:p14="http://schemas.microsoft.com/office/powerpoint/2010/main" val="2068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F841-A6F7-53C6-E8A4-0B8DEEC75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17B80-A86F-2D59-1597-FA1554783914}"/>
              </a:ext>
            </a:extLst>
          </p:cNvPr>
          <p:cNvSpPr>
            <a:spLocks noGrp="1"/>
          </p:cNvSpPr>
          <p:nvPr>
            <p:ph type="title"/>
          </p:nvPr>
        </p:nvSpPr>
        <p:spPr/>
        <p:txBody>
          <a:bodyPr>
            <a:noAutofit/>
          </a:bodyPr>
          <a:lstStyle/>
          <a:p>
            <a:r>
              <a:rPr lang="en-US" sz="3600" dirty="0"/>
              <a:t>Barrier to New Maintenance Mechanisms</a:t>
            </a:r>
          </a:p>
        </p:txBody>
      </p:sp>
      <p:sp>
        <p:nvSpPr>
          <p:cNvPr id="5" name="Content Placeholder 4">
            <a:extLst>
              <a:ext uri="{FF2B5EF4-FFF2-40B4-BE49-F238E27FC236}">
                <a16:creationId xmlns:a16="http://schemas.microsoft.com/office/drawing/2014/main" id="{5F9AEDDB-E24E-45D5-C2BB-04161879EE0E}"/>
              </a:ext>
            </a:extLst>
          </p:cNvPr>
          <p:cNvSpPr>
            <a:spLocks noGrp="1"/>
          </p:cNvSpPr>
          <p:nvPr>
            <p:ph idx="1"/>
          </p:nvPr>
        </p:nvSpPr>
        <p:spPr>
          <a:xfrm>
            <a:off x="155488" y="3721557"/>
            <a:ext cx="8815517" cy="2607680"/>
          </a:xfrm>
        </p:spPr>
        <p:txBody>
          <a:bodyPr>
            <a:normAutofit/>
          </a:bodyPr>
          <a:lstStyle/>
          <a:p>
            <a:pPr>
              <a:buClr>
                <a:schemeClr val="tx1"/>
              </a:buClr>
            </a:pPr>
            <a:r>
              <a:rPr lang="en-US" sz="2400" dirty="0">
                <a:solidFill>
                  <a:schemeClr val="accent6">
                    <a:lumMod val="75000"/>
                  </a:schemeClr>
                </a:solidFill>
              </a:rPr>
              <a:t>Adding</a:t>
            </a:r>
            <a:r>
              <a:rPr lang="en-US" sz="2400" dirty="0"/>
              <a:t> new or </a:t>
            </a:r>
            <a:r>
              <a:rPr lang="en-US" sz="2400" dirty="0">
                <a:solidFill>
                  <a:schemeClr val="accent6">
                    <a:lumMod val="75000"/>
                  </a:schemeClr>
                </a:solidFill>
              </a:rPr>
              <a:t>modifying</a:t>
            </a:r>
            <a:r>
              <a:rPr lang="en-US" sz="2400" dirty="0"/>
              <a:t> existing </a:t>
            </a:r>
            <a:r>
              <a:rPr lang="en-US" sz="2400" dirty="0">
                <a:solidFill>
                  <a:schemeClr val="accent6">
                    <a:lumMod val="75000"/>
                  </a:schemeClr>
                </a:solidFill>
              </a:rPr>
              <a:t>maintenance mechanisms</a:t>
            </a:r>
            <a:br>
              <a:rPr lang="en-US" sz="2400" dirty="0"/>
            </a:br>
            <a:r>
              <a:rPr lang="en-US" sz="2400" dirty="0"/>
              <a:t>requires </a:t>
            </a:r>
            <a:r>
              <a:rPr lang="en-US" sz="2400" dirty="0">
                <a:solidFill>
                  <a:srgbClr val="C00000"/>
                </a:solidFill>
              </a:rPr>
              <a:t>lengthy modifications to </a:t>
            </a:r>
          </a:p>
          <a:p>
            <a:pPr marL="457200" indent="-457200">
              <a:buClr>
                <a:schemeClr val="tx1"/>
              </a:buClr>
              <a:buFont typeface="+mj-lt"/>
              <a:buAutoNum type="arabicPeriod"/>
            </a:pPr>
            <a:r>
              <a:rPr lang="en-US" sz="2400" dirty="0">
                <a:solidFill>
                  <a:srgbClr val="C00000"/>
                </a:solidFill>
              </a:rPr>
              <a:t> </a:t>
            </a:r>
            <a:r>
              <a:rPr lang="en-US" sz="2400" b="1" dirty="0">
                <a:solidFill>
                  <a:srgbClr val="C00000"/>
                </a:solidFill>
              </a:rPr>
              <a:t>DRAM specifications </a:t>
            </a:r>
            <a:r>
              <a:rPr lang="en-US" sz="2400" dirty="0">
                <a:solidFill>
                  <a:srgbClr val="C00000"/>
                </a:solidFill>
              </a:rPr>
              <a:t>and</a:t>
            </a:r>
          </a:p>
          <a:p>
            <a:pPr marL="457200" indent="-457200">
              <a:buClr>
                <a:schemeClr val="tx1"/>
              </a:buClr>
              <a:buFont typeface="+mj-lt"/>
              <a:buAutoNum type="arabicPeriod"/>
            </a:pPr>
            <a:r>
              <a:rPr lang="en-US" sz="2400" dirty="0">
                <a:solidFill>
                  <a:srgbClr val="C00000"/>
                </a:solidFill>
              </a:rPr>
              <a:t> other system components </a:t>
            </a:r>
            <a:r>
              <a:rPr lang="en-US" sz="2400" dirty="0"/>
              <a:t>that obey the specifications</a:t>
            </a:r>
          </a:p>
          <a:p>
            <a:pPr>
              <a:buClr>
                <a:schemeClr val="tx1"/>
              </a:buClr>
            </a:pPr>
            <a:endParaRPr lang="en-US" sz="2400" dirty="0">
              <a:solidFill>
                <a:srgbClr val="C00000"/>
              </a:solidFill>
            </a:endParaRPr>
          </a:p>
          <a:p>
            <a:endParaRPr lang="en-US" sz="2400" dirty="0"/>
          </a:p>
          <a:p>
            <a:endParaRPr lang="en-US" sz="2400" dirty="0"/>
          </a:p>
        </p:txBody>
      </p:sp>
      <p:sp>
        <p:nvSpPr>
          <p:cNvPr id="4" name="Slide Number Placeholder 3">
            <a:extLst>
              <a:ext uri="{FF2B5EF4-FFF2-40B4-BE49-F238E27FC236}">
                <a16:creationId xmlns:a16="http://schemas.microsoft.com/office/drawing/2014/main" id="{8ED4D59F-2D58-3822-9E45-4D563A23F64B}"/>
              </a:ext>
            </a:extLst>
          </p:cNvPr>
          <p:cNvSpPr>
            <a:spLocks noGrp="1"/>
          </p:cNvSpPr>
          <p:nvPr>
            <p:ph type="sldNum" sz="quarter" idx="12"/>
          </p:nvPr>
        </p:nvSpPr>
        <p:spPr/>
        <p:txBody>
          <a:bodyPr/>
          <a:lstStyle/>
          <a:p>
            <a:fld id="{C19D2B53-EDAE-4B41-B849-8916FA40BCB6}" type="slidenum">
              <a:rPr lang="en-US" smtClean="0"/>
              <a:pPr/>
              <a:t>11</a:t>
            </a:fld>
            <a:endParaRPr lang="en-US" dirty="0"/>
          </a:p>
        </p:txBody>
      </p:sp>
      <p:pic>
        <p:nvPicPr>
          <p:cNvPr id="8" name="Graphic 7" descr="Wrench with solid fill">
            <a:extLst>
              <a:ext uri="{FF2B5EF4-FFF2-40B4-BE49-F238E27FC236}">
                <a16:creationId xmlns:a16="http://schemas.microsoft.com/office/drawing/2014/main" id="{C05D9E12-9508-BA65-499C-53A1C10B8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66174">
            <a:off x="685476" y="1367067"/>
            <a:ext cx="914400" cy="914400"/>
          </a:xfrm>
          <a:prstGeom prst="rect">
            <a:avLst/>
          </a:prstGeom>
        </p:spPr>
      </p:pic>
      <p:grpSp>
        <p:nvGrpSpPr>
          <p:cNvPr id="9" name="Group 8">
            <a:extLst>
              <a:ext uri="{FF2B5EF4-FFF2-40B4-BE49-F238E27FC236}">
                <a16:creationId xmlns:a16="http://schemas.microsoft.com/office/drawing/2014/main" id="{A68503A2-81CE-08A2-B44A-B442740BB03A}"/>
              </a:ext>
            </a:extLst>
          </p:cNvPr>
          <p:cNvGrpSpPr/>
          <p:nvPr/>
        </p:nvGrpSpPr>
        <p:grpSpPr>
          <a:xfrm>
            <a:off x="1184041" y="946913"/>
            <a:ext cx="6567146" cy="2412092"/>
            <a:chOff x="1184041" y="946913"/>
            <a:chExt cx="6567146" cy="2412092"/>
          </a:xfrm>
        </p:grpSpPr>
        <p:grpSp>
          <p:nvGrpSpPr>
            <p:cNvPr id="10" name="Group 9">
              <a:extLst>
                <a:ext uri="{FF2B5EF4-FFF2-40B4-BE49-F238E27FC236}">
                  <a16:creationId xmlns:a16="http://schemas.microsoft.com/office/drawing/2014/main" id="{27028F6C-FA19-3192-859D-642816FEAC79}"/>
                </a:ext>
              </a:extLst>
            </p:cNvPr>
            <p:cNvGrpSpPr/>
            <p:nvPr/>
          </p:nvGrpSpPr>
          <p:grpSpPr>
            <a:xfrm>
              <a:off x="1184041" y="946913"/>
              <a:ext cx="6567146" cy="2412092"/>
              <a:chOff x="858050" y="1026250"/>
              <a:chExt cx="6567146" cy="2412092"/>
            </a:xfrm>
          </p:grpSpPr>
          <p:sp>
            <p:nvSpPr>
              <p:cNvPr id="12" name="Rounded Rectangle 11">
                <a:extLst>
                  <a:ext uri="{FF2B5EF4-FFF2-40B4-BE49-F238E27FC236}">
                    <a16:creationId xmlns:a16="http://schemas.microsoft.com/office/drawing/2014/main" id="{822ECDF8-7356-85C4-E49B-E41C5F1083DC}"/>
                  </a:ext>
                </a:extLst>
              </p:cNvPr>
              <p:cNvSpPr/>
              <p:nvPr/>
            </p:nvSpPr>
            <p:spPr>
              <a:xfrm>
                <a:off x="4880910" y="1651836"/>
                <a:ext cx="2544286" cy="12340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13" name="Scroll: Vertical 9">
                <a:extLst>
                  <a:ext uri="{FF2B5EF4-FFF2-40B4-BE49-F238E27FC236}">
                    <a16:creationId xmlns:a16="http://schemas.microsoft.com/office/drawing/2014/main" id="{7A4959A4-8F41-08DF-E5EF-F37A40CE61C9}"/>
                  </a:ext>
                </a:extLst>
              </p:cNvPr>
              <p:cNvSpPr/>
              <p:nvPr/>
            </p:nvSpPr>
            <p:spPr>
              <a:xfrm>
                <a:off x="1102020" y="1564112"/>
                <a:ext cx="2174969" cy="1874230"/>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tx1"/>
                    </a:solidFill>
                    <a:latin typeface="Quire Sans" panose="020B0502040400020003" pitchFamily="34" charset="0"/>
                    <a:cs typeface="Quire Sans" panose="020B0502040400020003" pitchFamily="34" charset="0"/>
                  </a:rPr>
                  <a:t>DDRx</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Interface</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Specification</a:t>
                </a:r>
              </a:p>
            </p:txBody>
          </p:sp>
          <p:sp>
            <p:nvSpPr>
              <p:cNvPr id="14" name="TextBox 13">
                <a:extLst>
                  <a:ext uri="{FF2B5EF4-FFF2-40B4-BE49-F238E27FC236}">
                    <a16:creationId xmlns:a16="http://schemas.microsoft.com/office/drawing/2014/main" id="{E3245641-EF05-1F5E-DC74-860DEADCF826}"/>
                  </a:ext>
                </a:extLst>
              </p:cNvPr>
              <p:cNvSpPr txBox="1"/>
              <p:nvPr/>
            </p:nvSpPr>
            <p:spPr>
              <a:xfrm>
                <a:off x="858050" y="1026250"/>
                <a:ext cx="2662908" cy="523220"/>
              </a:xfrm>
              <a:prstGeom prst="rect">
                <a:avLst/>
              </a:prstGeom>
              <a:noFill/>
            </p:spPr>
            <p:txBody>
              <a:bodyPr wrap="none" rtlCol="0">
                <a:spAutoFit/>
              </a:bodyPr>
              <a:lstStyle/>
              <a:p>
                <a:r>
                  <a:rPr lang="en-US" sz="2800" dirty="0"/>
                  <a:t>DRAM Standard</a:t>
                </a:r>
              </a:p>
            </p:txBody>
          </p:sp>
          <p:cxnSp>
            <p:nvCxnSpPr>
              <p:cNvPr id="15" name="Straight Connector 14">
                <a:extLst>
                  <a:ext uri="{FF2B5EF4-FFF2-40B4-BE49-F238E27FC236}">
                    <a16:creationId xmlns:a16="http://schemas.microsoft.com/office/drawing/2014/main" id="{91F87476-6A2A-395D-A025-8020B971517C}"/>
                  </a:ext>
                </a:extLst>
              </p:cNvPr>
              <p:cNvCxnSpPr>
                <a:cxnSpLocks/>
              </p:cNvCxnSpPr>
              <p:nvPr/>
            </p:nvCxnSpPr>
            <p:spPr>
              <a:xfrm flipV="1">
                <a:off x="3084286" y="1651836"/>
                <a:ext cx="2002971" cy="503535"/>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B76B084-A1D5-1B95-6C83-016E647BA22D}"/>
                  </a:ext>
                </a:extLst>
              </p:cNvPr>
              <p:cNvCxnSpPr>
                <a:cxnSpLocks/>
              </p:cNvCxnSpPr>
              <p:nvPr/>
            </p:nvCxnSpPr>
            <p:spPr>
              <a:xfrm>
                <a:off x="3062950" y="2830286"/>
                <a:ext cx="1817959" cy="32152"/>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0B13D895-210C-1C2A-4DDA-300C83C70634}"/>
                </a:ext>
              </a:extLst>
            </p:cNvPr>
            <p:cNvSpPr txBox="1"/>
            <p:nvPr/>
          </p:nvSpPr>
          <p:spPr>
            <a:xfrm>
              <a:off x="5206900" y="1650899"/>
              <a:ext cx="2544286" cy="1077218"/>
            </a:xfrm>
            <a:prstGeom prst="rect">
              <a:avLst/>
            </a:prstGeom>
            <a:noFill/>
          </p:spPr>
          <p:txBody>
            <a:bodyPr wrap="none" rtlCol="0">
              <a:spAutoFit/>
            </a:bodyPr>
            <a:lstStyle/>
            <a:p>
              <a:pPr algn="ctr"/>
              <a:r>
                <a:rPr lang="en-US" sz="3200" b="1" dirty="0">
                  <a:solidFill>
                    <a:schemeClr val="accent5">
                      <a:lumMod val="75000"/>
                    </a:schemeClr>
                  </a:solidFill>
                </a:rPr>
                <a:t>Maintenance</a:t>
              </a:r>
              <a:br>
                <a:rPr lang="en-US" sz="3200" b="1" dirty="0">
                  <a:solidFill>
                    <a:schemeClr val="accent5">
                      <a:lumMod val="75000"/>
                    </a:schemeClr>
                  </a:solidFill>
                </a:rPr>
              </a:br>
              <a:r>
                <a:rPr lang="en-US" sz="3200" b="1" dirty="0">
                  <a:solidFill>
                    <a:schemeClr val="accent5">
                      <a:lumMod val="75000"/>
                    </a:schemeClr>
                  </a:solidFill>
                </a:rPr>
                <a:t>Mechanisms</a:t>
              </a:r>
              <a:endParaRPr lang="en-US" sz="3200" dirty="0">
                <a:solidFill>
                  <a:schemeClr val="accent5">
                    <a:lumMod val="75000"/>
                  </a:schemeClr>
                </a:solidFill>
              </a:endParaRPr>
            </a:p>
          </p:txBody>
        </p:sp>
      </p:grpSp>
      <p:pic>
        <p:nvPicPr>
          <p:cNvPr id="7" name="Graphic 6" descr="Wrench with solid fill">
            <a:extLst>
              <a:ext uri="{FF2B5EF4-FFF2-40B4-BE49-F238E27FC236}">
                <a16:creationId xmlns:a16="http://schemas.microsoft.com/office/drawing/2014/main" id="{D956975D-B0EB-F260-B87C-7E72AAE8C0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997523">
            <a:off x="7485104" y="2488480"/>
            <a:ext cx="914400" cy="914400"/>
          </a:xfrm>
          <a:prstGeom prst="rect">
            <a:avLst/>
          </a:prstGeom>
        </p:spPr>
      </p:pic>
      <p:sp>
        <p:nvSpPr>
          <p:cNvPr id="6" name="TextBox 5">
            <a:extLst>
              <a:ext uri="{FF2B5EF4-FFF2-40B4-BE49-F238E27FC236}">
                <a16:creationId xmlns:a16="http://schemas.microsoft.com/office/drawing/2014/main" id="{D7A77646-5CAE-558B-2EED-6F5CE99BDC2B}"/>
              </a:ext>
            </a:extLst>
          </p:cNvPr>
          <p:cNvSpPr txBox="1"/>
          <p:nvPr/>
        </p:nvSpPr>
        <p:spPr>
          <a:xfrm>
            <a:off x="-2455" y="5564085"/>
            <a:ext cx="9148909" cy="753812"/>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100" dirty="0"/>
              <a:t>DRAM interface is </a:t>
            </a:r>
            <a:r>
              <a:rPr lang="en-US" sz="3100" dirty="0">
                <a:solidFill>
                  <a:srgbClr val="C00000"/>
                </a:solidFill>
              </a:rPr>
              <a:t>rigid</a:t>
            </a:r>
          </a:p>
        </p:txBody>
      </p:sp>
    </p:spTree>
    <p:extLst>
      <p:ext uri="{BB962C8B-B14F-4D97-AF65-F5344CB8AC3E}">
        <p14:creationId xmlns:p14="http://schemas.microsoft.com/office/powerpoint/2010/main" val="26851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62F49-EAE5-D833-400D-9103A62E6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E1F16-4605-6F13-2ED8-D8179D9BCD87}"/>
              </a:ext>
            </a:extLst>
          </p:cNvPr>
          <p:cNvSpPr>
            <a:spLocks noGrp="1"/>
          </p:cNvSpPr>
          <p:nvPr>
            <p:ph type="title"/>
          </p:nvPr>
        </p:nvSpPr>
        <p:spPr/>
        <p:txBody>
          <a:bodyPr>
            <a:normAutofit/>
          </a:bodyPr>
          <a:lstStyle/>
          <a:p>
            <a:r>
              <a:rPr lang="en-US" sz="3600" dirty="0"/>
              <a:t>DRAM Specifications Evolve Slowly</a:t>
            </a:r>
          </a:p>
        </p:txBody>
      </p:sp>
      <p:sp>
        <p:nvSpPr>
          <p:cNvPr id="4" name="Slide Number Placeholder 3">
            <a:extLst>
              <a:ext uri="{FF2B5EF4-FFF2-40B4-BE49-F238E27FC236}">
                <a16:creationId xmlns:a16="http://schemas.microsoft.com/office/drawing/2014/main" id="{62050DE5-20EA-77A1-7E61-F1B80E3213CD}"/>
              </a:ext>
            </a:extLst>
          </p:cNvPr>
          <p:cNvSpPr>
            <a:spLocks noGrp="1"/>
          </p:cNvSpPr>
          <p:nvPr>
            <p:ph type="sldNum" sz="quarter" idx="12"/>
          </p:nvPr>
        </p:nvSpPr>
        <p:spPr/>
        <p:txBody>
          <a:bodyPr/>
          <a:lstStyle/>
          <a:p>
            <a:fld id="{C19D2B53-EDAE-4B41-B849-8916FA40BCB6}" type="slidenum">
              <a:rPr lang="en-US" smtClean="0"/>
              <a:pPr/>
              <a:t>12</a:t>
            </a:fld>
            <a:endParaRPr lang="en-US" dirty="0"/>
          </a:p>
        </p:txBody>
      </p:sp>
      <p:sp>
        <p:nvSpPr>
          <p:cNvPr id="6" name="Scroll: Vertical 9">
            <a:extLst>
              <a:ext uri="{FF2B5EF4-FFF2-40B4-BE49-F238E27FC236}">
                <a16:creationId xmlns:a16="http://schemas.microsoft.com/office/drawing/2014/main" id="{BEB200F5-31BD-B9E6-45C8-30D213823854}"/>
              </a:ext>
            </a:extLst>
          </p:cNvPr>
          <p:cNvSpPr/>
          <p:nvPr/>
        </p:nvSpPr>
        <p:spPr>
          <a:xfrm>
            <a:off x="444937" y="1199365"/>
            <a:ext cx="2202087" cy="1561738"/>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Quire Sans" panose="020B0502040400020003" pitchFamily="34" charset="0"/>
                <a:cs typeface="Quire Sans" panose="020B0502040400020003" pitchFamily="34" charset="0"/>
              </a:rPr>
              <a:t>DDR3</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Specification</a:t>
            </a:r>
          </a:p>
        </p:txBody>
      </p:sp>
      <p:sp>
        <p:nvSpPr>
          <p:cNvPr id="12" name="Scroll: Vertical 9">
            <a:extLst>
              <a:ext uri="{FF2B5EF4-FFF2-40B4-BE49-F238E27FC236}">
                <a16:creationId xmlns:a16="http://schemas.microsoft.com/office/drawing/2014/main" id="{3EADAAF1-96CC-1225-87FE-1B4CD239DDAB}"/>
              </a:ext>
            </a:extLst>
          </p:cNvPr>
          <p:cNvSpPr/>
          <p:nvPr/>
        </p:nvSpPr>
        <p:spPr>
          <a:xfrm>
            <a:off x="6483417" y="880396"/>
            <a:ext cx="2215646" cy="2199676"/>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Quire Sans" panose="020B0502040400020003" pitchFamily="34" charset="0"/>
                <a:cs typeface="Quire Sans" panose="020B0502040400020003" pitchFamily="34" charset="0"/>
              </a:rPr>
              <a:t>DDR5</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Specification</a:t>
            </a:r>
          </a:p>
        </p:txBody>
      </p:sp>
      <p:sp>
        <p:nvSpPr>
          <p:cNvPr id="13" name="Scroll: Vertical 9">
            <a:extLst>
              <a:ext uri="{FF2B5EF4-FFF2-40B4-BE49-F238E27FC236}">
                <a16:creationId xmlns:a16="http://schemas.microsoft.com/office/drawing/2014/main" id="{D895EB82-FC25-A754-C3B2-EA80B17D63A4}"/>
              </a:ext>
            </a:extLst>
          </p:cNvPr>
          <p:cNvSpPr/>
          <p:nvPr/>
        </p:nvSpPr>
        <p:spPr>
          <a:xfrm>
            <a:off x="3464177" y="1031435"/>
            <a:ext cx="2202087" cy="1897598"/>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Quire Sans" panose="020B0502040400020003" pitchFamily="34" charset="0"/>
                <a:cs typeface="Quire Sans" panose="020B0502040400020003" pitchFamily="34" charset="0"/>
              </a:rPr>
              <a:t>DDR4</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Specification</a:t>
            </a:r>
          </a:p>
        </p:txBody>
      </p:sp>
      <p:sp>
        <p:nvSpPr>
          <p:cNvPr id="14" name="Curved Up Arrow 13">
            <a:extLst>
              <a:ext uri="{FF2B5EF4-FFF2-40B4-BE49-F238E27FC236}">
                <a16:creationId xmlns:a16="http://schemas.microsoft.com/office/drawing/2014/main" id="{3DA1266B-0A2E-E97D-9AFC-31F7710E8951}"/>
              </a:ext>
            </a:extLst>
          </p:cNvPr>
          <p:cNvSpPr/>
          <p:nvPr/>
        </p:nvSpPr>
        <p:spPr>
          <a:xfrm>
            <a:off x="2237015" y="3040711"/>
            <a:ext cx="1526721" cy="633893"/>
          </a:xfrm>
          <a:prstGeom prst="curvedUpArrow">
            <a:avLst/>
          </a:prstGeom>
          <a:solidFill>
            <a:srgbClr val="D627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0C323460-8A9D-A77C-72C7-B32700B17EDD}"/>
              </a:ext>
            </a:extLst>
          </p:cNvPr>
          <p:cNvSpPr txBox="1"/>
          <p:nvPr/>
        </p:nvSpPr>
        <p:spPr>
          <a:xfrm>
            <a:off x="2382106" y="3728336"/>
            <a:ext cx="1141659" cy="461665"/>
          </a:xfrm>
          <a:prstGeom prst="rect">
            <a:avLst/>
          </a:prstGeom>
          <a:noFill/>
        </p:spPr>
        <p:txBody>
          <a:bodyPr wrap="none" rtlCol="0">
            <a:spAutoFit/>
          </a:bodyPr>
          <a:lstStyle/>
          <a:p>
            <a:r>
              <a:rPr lang="en-US" sz="2400" b="1" dirty="0">
                <a:solidFill>
                  <a:srgbClr val="C00000"/>
                </a:solidFill>
              </a:rPr>
              <a:t>5 years</a:t>
            </a:r>
          </a:p>
        </p:txBody>
      </p:sp>
      <p:sp>
        <p:nvSpPr>
          <p:cNvPr id="16" name="Curved Up Arrow 15">
            <a:extLst>
              <a:ext uri="{FF2B5EF4-FFF2-40B4-BE49-F238E27FC236}">
                <a16:creationId xmlns:a16="http://schemas.microsoft.com/office/drawing/2014/main" id="{A52595D5-CB94-6816-035C-DB6B621B7D31}"/>
              </a:ext>
            </a:extLst>
          </p:cNvPr>
          <p:cNvSpPr/>
          <p:nvPr/>
        </p:nvSpPr>
        <p:spPr>
          <a:xfrm>
            <a:off x="5263244" y="3135653"/>
            <a:ext cx="1831520" cy="633893"/>
          </a:xfrm>
          <a:prstGeom prst="curvedUpArrow">
            <a:avLst/>
          </a:prstGeom>
          <a:solidFill>
            <a:srgbClr val="D627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C00000"/>
              </a:solidFill>
              <a:latin typeface="Quire Sans" panose="020B0502040400020003" pitchFamily="34" charset="0"/>
              <a:cs typeface="Quire Sans" panose="020B0502040400020003" pitchFamily="34" charset="0"/>
            </a:endParaRPr>
          </a:p>
        </p:txBody>
      </p:sp>
      <p:sp>
        <p:nvSpPr>
          <p:cNvPr id="17" name="TextBox 16">
            <a:extLst>
              <a:ext uri="{FF2B5EF4-FFF2-40B4-BE49-F238E27FC236}">
                <a16:creationId xmlns:a16="http://schemas.microsoft.com/office/drawing/2014/main" id="{98C1C100-8C78-660A-4F29-FA6A0D2D6C06}"/>
              </a:ext>
            </a:extLst>
          </p:cNvPr>
          <p:cNvSpPr txBox="1"/>
          <p:nvPr/>
        </p:nvSpPr>
        <p:spPr>
          <a:xfrm>
            <a:off x="5569366" y="3785026"/>
            <a:ext cx="1162498" cy="461665"/>
          </a:xfrm>
          <a:prstGeom prst="rect">
            <a:avLst/>
          </a:prstGeom>
          <a:noFill/>
        </p:spPr>
        <p:txBody>
          <a:bodyPr wrap="none" rtlCol="0">
            <a:spAutoFit/>
          </a:bodyPr>
          <a:lstStyle/>
          <a:p>
            <a:r>
              <a:rPr lang="en-US" sz="2400" b="1" dirty="0">
                <a:solidFill>
                  <a:srgbClr val="C00000"/>
                </a:solidFill>
              </a:rPr>
              <a:t>8 years</a:t>
            </a:r>
          </a:p>
        </p:txBody>
      </p:sp>
      <p:sp>
        <p:nvSpPr>
          <p:cNvPr id="18" name="TextBox 17">
            <a:extLst>
              <a:ext uri="{FF2B5EF4-FFF2-40B4-BE49-F238E27FC236}">
                <a16:creationId xmlns:a16="http://schemas.microsoft.com/office/drawing/2014/main" id="{83C8ECC0-2206-B12F-AD9D-7E96BE77F3E1}"/>
              </a:ext>
            </a:extLst>
          </p:cNvPr>
          <p:cNvSpPr txBox="1"/>
          <p:nvPr/>
        </p:nvSpPr>
        <p:spPr>
          <a:xfrm>
            <a:off x="0" y="4131283"/>
            <a:ext cx="9148909" cy="830997"/>
          </a:xfrm>
          <a:prstGeom prst="rect">
            <a:avLst/>
          </a:prstGeom>
          <a:noFill/>
          <a:ln w="57150">
            <a:noFill/>
          </a:ln>
        </p:spPr>
        <p:txBody>
          <a:bodyPr wrap="square" rtlCol="0" anchor="ctr">
            <a:noAutofit/>
          </a:bodyPr>
          <a:lstStyle/>
          <a:p>
            <a:pPr algn="ctr"/>
            <a:r>
              <a:rPr lang="en-US" sz="3100" dirty="0">
                <a:solidFill>
                  <a:srgbClr val="C00000"/>
                </a:solidFill>
              </a:rPr>
              <a:t>Multi-year effort</a:t>
            </a:r>
            <a:r>
              <a:rPr lang="en-US" sz="3100" dirty="0"/>
              <a:t> by the JEDEC committee </a:t>
            </a:r>
            <a:endParaRPr lang="en-US" sz="3100" dirty="0">
              <a:solidFill>
                <a:schemeClr val="accent2">
                  <a:lumMod val="75000"/>
                </a:schemeClr>
              </a:solidFill>
            </a:endParaRPr>
          </a:p>
        </p:txBody>
      </p:sp>
      <p:sp>
        <p:nvSpPr>
          <p:cNvPr id="22" name="TextBox 21">
            <a:extLst>
              <a:ext uri="{FF2B5EF4-FFF2-40B4-BE49-F238E27FC236}">
                <a16:creationId xmlns:a16="http://schemas.microsoft.com/office/drawing/2014/main" id="{05712B61-809B-21B1-3B0D-D0904DA94DA2}"/>
              </a:ext>
            </a:extLst>
          </p:cNvPr>
          <p:cNvSpPr txBox="1"/>
          <p:nvPr/>
        </p:nvSpPr>
        <p:spPr>
          <a:xfrm>
            <a:off x="-4909" y="5137084"/>
            <a:ext cx="9148909" cy="1118647"/>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100" dirty="0"/>
              <a:t>Introducing new maintenance operations</a:t>
            </a:r>
            <a:br>
              <a:rPr lang="en-US" sz="3100" dirty="0"/>
            </a:br>
            <a:r>
              <a:rPr lang="en-US" sz="3100" dirty="0">
                <a:solidFill>
                  <a:srgbClr val="C00000"/>
                </a:solidFill>
              </a:rPr>
              <a:t>takes a long time</a:t>
            </a:r>
          </a:p>
        </p:txBody>
      </p:sp>
    </p:spTree>
    <p:extLst>
      <p:ext uri="{BB962C8B-B14F-4D97-AF65-F5344CB8AC3E}">
        <p14:creationId xmlns:p14="http://schemas.microsoft.com/office/powerpoint/2010/main" val="25646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A4E7-5263-02B3-5F8E-1D00B1E45C51}"/>
              </a:ext>
            </a:extLst>
          </p:cNvPr>
          <p:cNvSpPr>
            <a:spLocks noGrp="1"/>
          </p:cNvSpPr>
          <p:nvPr>
            <p:ph type="title"/>
          </p:nvPr>
        </p:nvSpPr>
        <p:spPr/>
        <p:txBody>
          <a:bodyPr>
            <a:noAutofit/>
          </a:bodyPr>
          <a:lstStyle/>
          <a:p>
            <a:r>
              <a:rPr lang="en-US" sz="3200" dirty="0"/>
              <a:t>Recently-Introduced Maintenance Mechanisms</a:t>
            </a:r>
          </a:p>
        </p:txBody>
      </p:sp>
      <p:sp>
        <p:nvSpPr>
          <p:cNvPr id="3" name="Content Placeholder 2">
            <a:extLst>
              <a:ext uri="{FF2B5EF4-FFF2-40B4-BE49-F238E27FC236}">
                <a16:creationId xmlns:a16="http://schemas.microsoft.com/office/drawing/2014/main" id="{27C4CCDB-3436-F2EF-77EA-CD5622A2B4AD}"/>
              </a:ext>
            </a:extLst>
          </p:cNvPr>
          <p:cNvSpPr>
            <a:spLocks noGrp="1"/>
          </p:cNvSpPr>
          <p:nvPr>
            <p:ph idx="1"/>
          </p:nvPr>
        </p:nvSpPr>
        <p:spPr/>
        <p:txBody>
          <a:bodyPr/>
          <a:lstStyle/>
          <a:p>
            <a:r>
              <a:rPr lang="en-US" dirty="0"/>
              <a:t>DDR5 introduces </a:t>
            </a:r>
            <a:r>
              <a:rPr lang="en-US" dirty="0">
                <a:solidFill>
                  <a:schemeClr val="accent6">
                    <a:lumMod val="75000"/>
                  </a:schemeClr>
                </a:solidFill>
              </a:rPr>
              <a:t>three maintenance techniques</a:t>
            </a:r>
          </a:p>
          <a:p>
            <a:pPr marL="0" indent="0">
              <a:buNone/>
            </a:pPr>
            <a:endParaRPr lang="en-US" dirty="0"/>
          </a:p>
        </p:txBody>
      </p:sp>
      <p:sp>
        <p:nvSpPr>
          <p:cNvPr id="4" name="Slide Number Placeholder 3">
            <a:extLst>
              <a:ext uri="{FF2B5EF4-FFF2-40B4-BE49-F238E27FC236}">
                <a16:creationId xmlns:a16="http://schemas.microsoft.com/office/drawing/2014/main" id="{4F9DDE7C-36D4-90D6-5B33-B5B1471EE6B1}"/>
              </a:ext>
            </a:extLst>
          </p:cNvPr>
          <p:cNvSpPr>
            <a:spLocks noGrp="1"/>
          </p:cNvSpPr>
          <p:nvPr>
            <p:ph type="sldNum" sz="quarter" idx="12"/>
          </p:nvPr>
        </p:nvSpPr>
        <p:spPr/>
        <p:txBody>
          <a:bodyPr/>
          <a:lstStyle/>
          <a:p>
            <a:fld id="{C19D2B53-EDAE-4B41-B849-8916FA40BCB6}" type="slidenum">
              <a:rPr lang="en-US" smtClean="0"/>
              <a:pPr/>
              <a:t>13</a:t>
            </a:fld>
            <a:endParaRPr lang="en-US"/>
          </a:p>
        </p:txBody>
      </p:sp>
      <p:sp>
        <p:nvSpPr>
          <p:cNvPr id="5" name="Oval 4">
            <a:extLst>
              <a:ext uri="{FF2B5EF4-FFF2-40B4-BE49-F238E27FC236}">
                <a16:creationId xmlns:a16="http://schemas.microsoft.com/office/drawing/2014/main" id="{F4E8F79D-FA08-5F20-5B9A-203D31AE1AC3}"/>
              </a:ext>
            </a:extLst>
          </p:cNvPr>
          <p:cNvSpPr/>
          <p:nvPr/>
        </p:nvSpPr>
        <p:spPr>
          <a:xfrm>
            <a:off x="255292" y="1775586"/>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A4FB0105-9754-E5B1-5A0B-E0DB61983FE7}"/>
              </a:ext>
            </a:extLst>
          </p:cNvPr>
          <p:cNvSpPr txBox="1"/>
          <p:nvPr/>
        </p:nvSpPr>
        <p:spPr>
          <a:xfrm>
            <a:off x="1146370" y="1870959"/>
            <a:ext cx="3267241" cy="523220"/>
          </a:xfrm>
          <a:prstGeom prst="rect">
            <a:avLst/>
          </a:prstGeom>
          <a:noFill/>
          <a:ln>
            <a:noFill/>
          </a:ln>
        </p:spPr>
        <p:txBody>
          <a:bodyPr wrap="none" rtlCol="0">
            <a:spAutoFit/>
          </a:bodyPr>
          <a:lstStyle/>
          <a:p>
            <a:r>
              <a:rPr lang="en-US" sz="2800" b="1" dirty="0">
                <a:solidFill>
                  <a:schemeClr val="accent6">
                    <a:lumMod val="75000"/>
                  </a:schemeClr>
                </a:solidFill>
              </a:rPr>
              <a:t>Same Bank Refresh</a:t>
            </a:r>
            <a:endParaRPr lang="en-US" sz="2400" dirty="0">
              <a:solidFill>
                <a:schemeClr val="accent6">
                  <a:lumMod val="75000"/>
                </a:schemeClr>
              </a:solidFill>
            </a:endParaRPr>
          </a:p>
        </p:txBody>
      </p:sp>
      <p:sp>
        <p:nvSpPr>
          <p:cNvPr id="7" name="TextBox 6">
            <a:extLst>
              <a:ext uri="{FF2B5EF4-FFF2-40B4-BE49-F238E27FC236}">
                <a16:creationId xmlns:a16="http://schemas.microsoft.com/office/drawing/2014/main" id="{DA99FAE0-380D-F251-AAFC-E63DC94320D8}"/>
              </a:ext>
            </a:extLst>
          </p:cNvPr>
          <p:cNvSpPr txBox="1"/>
          <p:nvPr/>
        </p:nvSpPr>
        <p:spPr>
          <a:xfrm>
            <a:off x="1159488" y="2352179"/>
            <a:ext cx="4583306"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improve bank-level parallelism</a:t>
            </a:r>
            <a:endParaRPr lang="en-US" sz="2400" i="1" dirty="0"/>
          </a:p>
        </p:txBody>
      </p:sp>
      <p:sp>
        <p:nvSpPr>
          <p:cNvPr id="9" name="Oval 8">
            <a:extLst>
              <a:ext uri="{FF2B5EF4-FFF2-40B4-BE49-F238E27FC236}">
                <a16:creationId xmlns:a16="http://schemas.microsoft.com/office/drawing/2014/main" id="{592CBAD2-5D91-95AF-F8CF-9C52B65B57B3}"/>
              </a:ext>
            </a:extLst>
          </p:cNvPr>
          <p:cNvSpPr/>
          <p:nvPr/>
        </p:nvSpPr>
        <p:spPr>
          <a:xfrm>
            <a:off x="242174" y="2767570"/>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2</a:t>
            </a:r>
          </a:p>
        </p:txBody>
      </p:sp>
      <p:sp>
        <p:nvSpPr>
          <p:cNvPr id="10" name="TextBox 9">
            <a:extLst>
              <a:ext uri="{FF2B5EF4-FFF2-40B4-BE49-F238E27FC236}">
                <a16:creationId xmlns:a16="http://schemas.microsoft.com/office/drawing/2014/main" id="{2BCC0A57-1771-3C01-C907-437B55401C70}"/>
              </a:ext>
            </a:extLst>
          </p:cNvPr>
          <p:cNvSpPr txBox="1"/>
          <p:nvPr/>
        </p:nvSpPr>
        <p:spPr>
          <a:xfrm>
            <a:off x="1133252" y="2862943"/>
            <a:ext cx="4628190" cy="523220"/>
          </a:xfrm>
          <a:prstGeom prst="rect">
            <a:avLst/>
          </a:prstGeom>
          <a:noFill/>
          <a:ln>
            <a:noFill/>
          </a:ln>
        </p:spPr>
        <p:txBody>
          <a:bodyPr wrap="none" rtlCol="0">
            <a:spAutoFit/>
          </a:bodyPr>
          <a:lstStyle/>
          <a:p>
            <a:r>
              <a:rPr lang="en-US" sz="2800" b="1" dirty="0">
                <a:solidFill>
                  <a:schemeClr val="accent6">
                    <a:lumMod val="75000"/>
                  </a:schemeClr>
                </a:solidFill>
              </a:rPr>
              <a:t>Refresh Management (RFM)</a:t>
            </a:r>
            <a:endParaRPr lang="en-US" sz="2400" dirty="0">
              <a:solidFill>
                <a:schemeClr val="accent6">
                  <a:lumMod val="75000"/>
                </a:schemeClr>
              </a:solidFill>
            </a:endParaRPr>
          </a:p>
        </p:txBody>
      </p:sp>
      <p:sp>
        <p:nvSpPr>
          <p:cNvPr id="11" name="TextBox 10">
            <a:extLst>
              <a:ext uri="{FF2B5EF4-FFF2-40B4-BE49-F238E27FC236}">
                <a16:creationId xmlns:a16="http://schemas.microsoft.com/office/drawing/2014/main" id="{70B09682-3520-67BF-095E-F7845F455752}"/>
              </a:ext>
            </a:extLst>
          </p:cNvPr>
          <p:cNvSpPr txBox="1"/>
          <p:nvPr/>
        </p:nvSpPr>
        <p:spPr>
          <a:xfrm>
            <a:off x="1146370" y="3344163"/>
            <a:ext cx="317266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improve robustness</a:t>
            </a:r>
            <a:endParaRPr lang="en-US" sz="2400" i="1" dirty="0"/>
          </a:p>
        </p:txBody>
      </p:sp>
      <p:sp>
        <p:nvSpPr>
          <p:cNvPr id="12" name="Oval 11">
            <a:extLst>
              <a:ext uri="{FF2B5EF4-FFF2-40B4-BE49-F238E27FC236}">
                <a16:creationId xmlns:a16="http://schemas.microsoft.com/office/drawing/2014/main" id="{2FF8600D-3012-60F3-45BA-9D75AE7CBD08}"/>
              </a:ext>
            </a:extLst>
          </p:cNvPr>
          <p:cNvSpPr/>
          <p:nvPr/>
        </p:nvSpPr>
        <p:spPr>
          <a:xfrm>
            <a:off x="242174" y="370240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3</a:t>
            </a:r>
          </a:p>
        </p:txBody>
      </p:sp>
      <p:sp>
        <p:nvSpPr>
          <p:cNvPr id="13" name="TextBox 12">
            <a:extLst>
              <a:ext uri="{FF2B5EF4-FFF2-40B4-BE49-F238E27FC236}">
                <a16:creationId xmlns:a16="http://schemas.microsoft.com/office/drawing/2014/main" id="{B0F888F5-52C7-64F4-794D-D56BF2A3037F}"/>
              </a:ext>
            </a:extLst>
          </p:cNvPr>
          <p:cNvSpPr txBox="1"/>
          <p:nvPr/>
        </p:nvSpPr>
        <p:spPr>
          <a:xfrm>
            <a:off x="1133252" y="3797775"/>
            <a:ext cx="4076757" cy="523220"/>
          </a:xfrm>
          <a:prstGeom prst="rect">
            <a:avLst/>
          </a:prstGeom>
          <a:noFill/>
          <a:ln>
            <a:noFill/>
          </a:ln>
        </p:spPr>
        <p:txBody>
          <a:bodyPr wrap="none" rtlCol="0">
            <a:spAutoFit/>
          </a:bodyPr>
          <a:lstStyle/>
          <a:p>
            <a:r>
              <a:rPr lang="en-US" sz="2800" b="1" dirty="0">
                <a:solidFill>
                  <a:schemeClr val="accent6">
                    <a:lumMod val="75000"/>
                  </a:schemeClr>
                </a:solidFill>
              </a:rPr>
              <a:t>In-DRAM ECC scrubbing</a:t>
            </a:r>
            <a:endParaRPr lang="en-US" sz="2400" dirty="0">
              <a:solidFill>
                <a:schemeClr val="accent6">
                  <a:lumMod val="75000"/>
                </a:schemeClr>
              </a:solidFill>
            </a:endParaRPr>
          </a:p>
        </p:txBody>
      </p:sp>
      <p:sp>
        <p:nvSpPr>
          <p:cNvPr id="14" name="TextBox 13">
            <a:extLst>
              <a:ext uri="{FF2B5EF4-FFF2-40B4-BE49-F238E27FC236}">
                <a16:creationId xmlns:a16="http://schemas.microsoft.com/office/drawing/2014/main" id="{3DDFC519-6F1A-06C2-D9C1-03528749D109}"/>
              </a:ext>
            </a:extLst>
          </p:cNvPr>
          <p:cNvSpPr txBox="1"/>
          <p:nvPr/>
        </p:nvSpPr>
        <p:spPr>
          <a:xfrm>
            <a:off x="1146370" y="4278995"/>
            <a:ext cx="368722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improve error tolerance</a:t>
            </a:r>
            <a:endParaRPr lang="en-US" sz="2400" i="1" dirty="0"/>
          </a:p>
        </p:txBody>
      </p:sp>
      <p:sp>
        <p:nvSpPr>
          <p:cNvPr id="15" name="TextBox 14">
            <a:extLst>
              <a:ext uri="{FF2B5EF4-FFF2-40B4-BE49-F238E27FC236}">
                <a16:creationId xmlns:a16="http://schemas.microsoft.com/office/drawing/2014/main" id="{E798FE29-FBC7-F4F0-2F42-EBCBF1A225C4}"/>
              </a:ext>
            </a:extLst>
          </p:cNvPr>
          <p:cNvSpPr txBox="1"/>
          <p:nvPr/>
        </p:nvSpPr>
        <p:spPr>
          <a:xfrm>
            <a:off x="-4909" y="5227684"/>
            <a:ext cx="9148909" cy="849379"/>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2900" dirty="0"/>
              <a:t>These </a:t>
            </a:r>
            <a:r>
              <a:rPr lang="en-US" sz="2900" dirty="0">
                <a:solidFill>
                  <a:srgbClr val="C00000"/>
                </a:solidFill>
              </a:rPr>
              <a:t>improvements</a:t>
            </a:r>
            <a:r>
              <a:rPr lang="en-US" sz="2900" dirty="0"/>
              <a:t> could have been </a:t>
            </a:r>
            <a:r>
              <a:rPr lang="en-US" sz="2900" b="1" dirty="0">
                <a:solidFill>
                  <a:srgbClr val="C00000"/>
                </a:solidFill>
              </a:rPr>
              <a:t>released earlier</a:t>
            </a:r>
          </a:p>
        </p:txBody>
      </p:sp>
      <p:grpSp>
        <p:nvGrpSpPr>
          <p:cNvPr id="20" name="Group 19">
            <a:extLst>
              <a:ext uri="{FF2B5EF4-FFF2-40B4-BE49-F238E27FC236}">
                <a16:creationId xmlns:a16="http://schemas.microsoft.com/office/drawing/2014/main" id="{079CEF95-27AB-95BA-5A46-DB3AC058A4FF}"/>
              </a:ext>
            </a:extLst>
          </p:cNvPr>
          <p:cNvGrpSpPr/>
          <p:nvPr/>
        </p:nvGrpSpPr>
        <p:grpSpPr>
          <a:xfrm>
            <a:off x="5994848" y="2550356"/>
            <a:ext cx="2936623" cy="1858369"/>
            <a:chOff x="3464177" y="880396"/>
            <a:chExt cx="5234886" cy="3702567"/>
          </a:xfrm>
        </p:grpSpPr>
        <p:sp>
          <p:nvSpPr>
            <p:cNvPr id="16" name="Scroll: Vertical 9">
              <a:extLst>
                <a:ext uri="{FF2B5EF4-FFF2-40B4-BE49-F238E27FC236}">
                  <a16:creationId xmlns:a16="http://schemas.microsoft.com/office/drawing/2014/main" id="{F3B4C135-E7B3-55BD-DB89-03B0BB7320C9}"/>
                </a:ext>
              </a:extLst>
            </p:cNvPr>
            <p:cNvSpPr/>
            <p:nvPr/>
          </p:nvSpPr>
          <p:spPr>
            <a:xfrm>
              <a:off x="6483417" y="880396"/>
              <a:ext cx="2215646" cy="2199676"/>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DDR5</a:t>
              </a:r>
            </a:p>
          </p:txBody>
        </p:sp>
        <p:sp>
          <p:nvSpPr>
            <p:cNvPr id="17" name="Scroll: Vertical 9">
              <a:extLst>
                <a:ext uri="{FF2B5EF4-FFF2-40B4-BE49-F238E27FC236}">
                  <a16:creationId xmlns:a16="http://schemas.microsoft.com/office/drawing/2014/main" id="{28059A2C-26E0-C4FE-6257-33CF496F4981}"/>
                </a:ext>
              </a:extLst>
            </p:cNvPr>
            <p:cNvSpPr/>
            <p:nvPr/>
          </p:nvSpPr>
          <p:spPr>
            <a:xfrm>
              <a:off x="3464177" y="1031435"/>
              <a:ext cx="2202087" cy="1897598"/>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DDR4</a:t>
              </a:r>
            </a:p>
          </p:txBody>
        </p:sp>
        <p:sp>
          <p:nvSpPr>
            <p:cNvPr id="18" name="Curved Up Arrow 15">
              <a:extLst>
                <a:ext uri="{FF2B5EF4-FFF2-40B4-BE49-F238E27FC236}">
                  <a16:creationId xmlns:a16="http://schemas.microsoft.com/office/drawing/2014/main" id="{641BE122-80D1-21B8-249C-49B4036FD635}"/>
                </a:ext>
              </a:extLst>
            </p:cNvPr>
            <p:cNvSpPr/>
            <p:nvPr/>
          </p:nvSpPr>
          <p:spPr>
            <a:xfrm>
              <a:off x="5263244" y="3135653"/>
              <a:ext cx="1831520" cy="633893"/>
            </a:xfrm>
            <a:prstGeom prst="curvedUpArrow">
              <a:avLst/>
            </a:prstGeom>
            <a:solidFill>
              <a:srgbClr val="D6272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latin typeface="Quire Sans" panose="020B0502040400020003" pitchFamily="34" charset="0"/>
                <a:cs typeface="Quire Sans" panose="020B0502040400020003" pitchFamily="34" charset="0"/>
              </a:endParaRPr>
            </a:p>
          </p:txBody>
        </p:sp>
        <p:sp>
          <p:nvSpPr>
            <p:cNvPr id="19" name="TextBox 18">
              <a:extLst>
                <a:ext uri="{FF2B5EF4-FFF2-40B4-BE49-F238E27FC236}">
                  <a16:creationId xmlns:a16="http://schemas.microsoft.com/office/drawing/2014/main" id="{0BE6E2CC-C7DA-CA7D-A17B-943BB283C553}"/>
                </a:ext>
              </a:extLst>
            </p:cNvPr>
            <p:cNvSpPr txBox="1"/>
            <p:nvPr/>
          </p:nvSpPr>
          <p:spPr>
            <a:xfrm>
              <a:off x="5263245" y="3785794"/>
              <a:ext cx="1783682" cy="797169"/>
            </a:xfrm>
            <a:prstGeom prst="rect">
              <a:avLst/>
            </a:prstGeom>
            <a:noFill/>
          </p:spPr>
          <p:txBody>
            <a:bodyPr wrap="none" rtlCol="0">
              <a:spAutoFit/>
            </a:bodyPr>
            <a:lstStyle/>
            <a:p>
              <a:r>
                <a:rPr lang="en-US" sz="2000" b="1" dirty="0">
                  <a:solidFill>
                    <a:srgbClr val="C00000"/>
                  </a:solidFill>
                </a:rPr>
                <a:t>8 years</a:t>
              </a:r>
            </a:p>
          </p:txBody>
        </p:sp>
      </p:grpSp>
    </p:spTree>
    <p:extLst>
      <p:ext uri="{BB962C8B-B14F-4D97-AF65-F5344CB8AC3E}">
        <p14:creationId xmlns:p14="http://schemas.microsoft.com/office/powerpoint/2010/main" val="2192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p:bldP spid="12" grpId="0" animBg="1"/>
      <p:bldP spid="13"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0866-EAC4-22DD-EFA8-CC997D151018}"/>
              </a:ext>
            </a:extLst>
          </p:cNvPr>
          <p:cNvSpPr>
            <a:spLocks noGrp="1"/>
          </p:cNvSpPr>
          <p:nvPr>
            <p:ph type="title"/>
          </p:nvPr>
        </p:nvSpPr>
        <p:spPr/>
        <p:txBody>
          <a:bodyPr>
            <a:normAutofit/>
          </a:bodyPr>
          <a:lstStyle/>
          <a:p>
            <a:r>
              <a:rPr lang="en-US" sz="3600" dirty="0"/>
              <a:t>Problem and Our Goal</a:t>
            </a:r>
          </a:p>
        </p:txBody>
      </p:sp>
      <p:sp>
        <p:nvSpPr>
          <p:cNvPr id="4" name="Slide Number Placeholder 3">
            <a:extLst>
              <a:ext uri="{FF2B5EF4-FFF2-40B4-BE49-F238E27FC236}">
                <a16:creationId xmlns:a16="http://schemas.microsoft.com/office/drawing/2014/main" id="{5F662711-0B27-038E-8B21-68C698475198}"/>
              </a:ext>
            </a:extLst>
          </p:cNvPr>
          <p:cNvSpPr>
            <a:spLocks noGrp="1"/>
          </p:cNvSpPr>
          <p:nvPr>
            <p:ph type="sldNum" sz="quarter" idx="12"/>
          </p:nvPr>
        </p:nvSpPr>
        <p:spPr/>
        <p:txBody>
          <a:bodyPr/>
          <a:lstStyle/>
          <a:p>
            <a:fld id="{C19D2B53-EDAE-4B41-B849-8916FA40BCB6}" type="slidenum">
              <a:rPr lang="en-US" smtClean="0"/>
              <a:pPr/>
              <a:t>14</a:t>
            </a:fld>
            <a:endParaRPr lang="en-US"/>
          </a:p>
        </p:txBody>
      </p:sp>
      <p:sp>
        <p:nvSpPr>
          <p:cNvPr id="47" name="TextBox 46">
            <a:extLst>
              <a:ext uri="{FF2B5EF4-FFF2-40B4-BE49-F238E27FC236}">
                <a16:creationId xmlns:a16="http://schemas.microsoft.com/office/drawing/2014/main" id="{5DD52183-1C0A-1B14-C8C5-A07BD1205768}"/>
              </a:ext>
            </a:extLst>
          </p:cNvPr>
          <p:cNvSpPr txBox="1"/>
          <p:nvPr/>
        </p:nvSpPr>
        <p:spPr>
          <a:xfrm>
            <a:off x="0" y="1894774"/>
            <a:ext cx="9148909" cy="1118647"/>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100" dirty="0"/>
              <a:t>Introducing new maintenance operations</a:t>
            </a:r>
            <a:br>
              <a:rPr lang="en-US" sz="3100" dirty="0"/>
            </a:br>
            <a:r>
              <a:rPr lang="en-US" sz="3100" dirty="0">
                <a:solidFill>
                  <a:srgbClr val="C00000"/>
                </a:solidFill>
              </a:rPr>
              <a:t>takes a long time</a:t>
            </a:r>
          </a:p>
        </p:txBody>
      </p:sp>
      <p:sp>
        <p:nvSpPr>
          <p:cNvPr id="50" name="TextBox 49">
            <a:extLst>
              <a:ext uri="{FF2B5EF4-FFF2-40B4-BE49-F238E27FC236}">
                <a16:creationId xmlns:a16="http://schemas.microsoft.com/office/drawing/2014/main" id="{5DE518E9-7694-FF9F-CC17-CCF57956B2C5}"/>
              </a:ext>
            </a:extLst>
          </p:cNvPr>
          <p:cNvSpPr txBox="1"/>
          <p:nvPr/>
        </p:nvSpPr>
        <p:spPr>
          <a:xfrm>
            <a:off x="3683837" y="1260513"/>
            <a:ext cx="1758815" cy="584775"/>
          </a:xfrm>
          <a:prstGeom prst="rect">
            <a:avLst/>
          </a:prstGeom>
          <a:noFill/>
        </p:spPr>
        <p:txBody>
          <a:bodyPr wrap="none" rtlCol="0">
            <a:spAutoFit/>
          </a:bodyPr>
          <a:lstStyle/>
          <a:p>
            <a:r>
              <a:rPr lang="en-US" sz="3200" b="1" dirty="0">
                <a:solidFill>
                  <a:srgbClr val="C00000"/>
                </a:solidFill>
              </a:rPr>
              <a:t>Problem</a:t>
            </a:r>
            <a:endParaRPr lang="en-US" sz="2800" b="1" dirty="0">
              <a:solidFill>
                <a:srgbClr val="C00000"/>
              </a:solidFill>
            </a:endParaRPr>
          </a:p>
        </p:txBody>
      </p:sp>
      <p:sp>
        <p:nvSpPr>
          <p:cNvPr id="51" name="TextBox 50">
            <a:extLst>
              <a:ext uri="{FF2B5EF4-FFF2-40B4-BE49-F238E27FC236}">
                <a16:creationId xmlns:a16="http://schemas.microsoft.com/office/drawing/2014/main" id="{8EF3EC2D-576E-2D1D-CC94-D87AA8283664}"/>
              </a:ext>
            </a:extLst>
          </p:cNvPr>
          <p:cNvSpPr txBox="1"/>
          <p:nvPr/>
        </p:nvSpPr>
        <p:spPr>
          <a:xfrm>
            <a:off x="-4909" y="4054856"/>
            <a:ext cx="9148909" cy="1118647"/>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100" b="1" dirty="0">
                <a:solidFill>
                  <a:schemeClr val="accent6">
                    <a:lumMod val="75000"/>
                  </a:schemeClr>
                </a:solidFill>
              </a:rPr>
              <a:t>Ease</a:t>
            </a:r>
            <a:r>
              <a:rPr lang="en-US" sz="3100" dirty="0"/>
              <a:t> and </a:t>
            </a:r>
            <a:r>
              <a:rPr lang="en-US" sz="3100" b="1" dirty="0">
                <a:solidFill>
                  <a:schemeClr val="accent6">
                    <a:lumMod val="75000"/>
                  </a:schemeClr>
                </a:solidFill>
              </a:rPr>
              <a:t>accelerate</a:t>
            </a:r>
            <a:r>
              <a:rPr lang="en-US" sz="3100" dirty="0"/>
              <a:t> the process of implementing</a:t>
            </a:r>
            <a:br>
              <a:rPr lang="en-US" sz="3100" dirty="0"/>
            </a:br>
            <a:r>
              <a:rPr lang="en-US" sz="3100" dirty="0">
                <a:solidFill>
                  <a:schemeClr val="accent6">
                    <a:lumMod val="75000"/>
                  </a:schemeClr>
                </a:solidFill>
              </a:rPr>
              <a:t>new efficient in-DRAM maintenance operations</a:t>
            </a:r>
          </a:p>
        </p:txBody>
      </p:sp>
      <p:sp>
        <p:nvSpPr>
          <p:cNvPr id="52" name="TextBox 51">
            <a:extLst>
              <a:ext uri="{FF2B5EF4-FFF2-40B4-BE49-F238E27FC236}">
                <a16:creationId xmlns:a16="http://schemas.microsoft.com/office/drawing/2014/main" id="{52B92814-642C-1BDE-B030-425EB323A93C}"/>
              </a:ext>
            </a:extLst>
          </p:cNvPr>
          <p:cNvSpPr txBox="1"/>
          <p:nvPr/>
        </p:nvSpPr>
        <p:spPr>
          <a:xfrm>
            <a:off x="3647709" y="3454841"/>
            <a:ext cx="1854995" cy="584775"/>
          </a:xfrm>
          <a:prstGeom prst="rect">
            <a:avLst/>
          </a:prstGeom>
          <a:noFill/>
        </p:spPr>
        <p:txBody>
          <a:bodyPr wrap="none" rtlCol="0">
            <a:spAutoFit/>
          </a:bodyPr>
          <a:lstStyle/>
          <a:p>
            <a:r>
              <a:rPr lang="en-US" sz="3200" b="1" dirty="0">
                <a:solidFill>
                  <a:schemeClr val="accent6">
                    <a:lumMod val="75000"/>
                  </a:schemeClr>
                </a:solidFill>
              </a:rPr>
              <a:t>Our Goal</a:t>
            </a:r>
            <a:endParaRPr lang="en-US" sz="2800" b="1" dirty="0">
              <a:solidFill>
                <a:schemeClr val="accent6">
                  <a:lumMod val="75000"/>
                </a:schemeClr>
              </a:solidFill>
            </a:endParaRPr>
          </a:p>
        </p:txBody>
      </p:sp>
    </p:spTree>
    <p:extLst>
      <p:ext uri="{BB962C8B-B14F-4D97-AF65-F5344CB8AC3E}">
        <p14:creationId xmlns:p14="http://schemas.microsoft.com/office/powerpoint/2010/main" val="8230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51"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CB92-21EB-3F6A-8A5A-46DB8020C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F810E-1F53-1FC2-1EA5-F2F086DD74C7}"/>
              </a:ext>
            </a:extLst>
          </p:cNvPr>
          <p:cNvSpPr>
            <a:spLocks noGrp="1"/>
          </p:cNvSpPr>
          <p:nvPr>
            <p:ph type="title"/>
          </p:nvPr>
        </p:nvSpPr>
        <p:spPr/>
        <p:txBody>
          <a:bodyPr>
            <a:normAutofit/>
          </a:bodyPr>
          <a:lstStyle/>
          <a:p>
            <a:r>
              <a:rPr lang="en-US" sz="3600" dirty="0"/>
              <a:t>DRAM Access and Maintenance</a:t>
            </a:r>
          </a:p>
        </p:txBody>
      </p:sp>
      <p:sp>
        <p:nvSpPr>
          <p:cNvPr id="18" name="Content Placeholder 17">
            <a:extLst>
              <a:ext uri="{FF2B5EF4-FFF2-40B4-BE49-F238E27FC236}">
                <a16:creationId xmlns:a16="http://schemas.microsoft.com/office/drawing/2014/main" id="{7A126CDA-4B0A-8195-0EBF-9C23FB86DCD1}"/>
              </a:ext>
            </a:extLst>
          </p:cNvPr>
          <p:cNvSpPr>
            <a:spLocks noGrp="1"/>
          </p:cNvSpPr>
          <p:nvPr>
            <p:ph idx="1"/>
          </p:nvPr>
        </p:nvSpPr>
        <p:spPr/>
        <p:txBody>
          <a:bodyPr>
            <a:normAutofit/>
          </a:bodyPr>
          <a:lstStyle/>
          <a:p>
            <a:r>
              <a:rPr lang="en-US" sz="3200" dirty="0"/>
              <a:t>Categorize DRAM operations into </a:t>
            </a:r>
            <a:r>
              <a:rPr lang="en-US" sz="3200" b="1" dirty="0"/>
              <a:t>two </a:t>
            </a:r>
            <a:r>
              <a:rPr lang="en-US" sz="3200" dirty="0"/>
              <a:t>classes:</a:t>
            </a:r>
          </a:p>
        </p:txBody>
      </p:sp>
      <p:sp>
        <p:nvSpPr>
          <p:cNvPr id="4" name="Slide Number Placeholder 3">
            <a:extLst>
              <a:ext uri="{FF2B5EF4-FFF2-40B4-BE49-F238E27FC236}">
                <a16:creationId xmlns:a16="http://schemas.microsoft.com/office/drawing/2014/main" id="{6B067A03-F656-5732-C3F6-5617C8FC47AC}"/>
              </a:ext>
            </a:extLst>
          </p:cNvPr>
          <p:cNvSpPr>
            <a:spLocks noGrp="1"/>
          </p:cNvSpPr>
          <p:nvPr>
            <p:ph type="sldNum" sz="quarter" idx="12"/>
          </p:nvPr>
        </p:nvSpPr>
        <p:spPr/>
        <p:txBody>
          <a:bodyPr/>
          <a:lstStyle/>
          <a:p>
            <a:fld id="{C19D2B53-EDAE-4B41-B849-8916FA40BCB6}" type="slidenum">
              <a:rPr lang="en-US" smtClean="0"/>
              <a:pPr/>
              <a:t>15</a:t>
            </a:fld>
            <a:endParaRPr lang="en-US"/>
          </a:p>
        </p:txBody>
      </p:sp>
      <p:sp>
        <p:nvSpPr>
          <p:cNvPr id="19" name="Oval 18">
            <a:extLst>
              <a:ext uri="{FF2B5EF4-FFF2-40B4-BE49-F238E27FC236}">
                <a16:creationId xmlns:a16="http://schemas.microsoft.com/office/drawing/2014/main" id="{5EA9FF47-BED1-6893-FC49-19996E351AC6}"/>
              </a:ext>
            </a:extLst>
          </p:cNvPr>
          <p:cNvSpPr/>
          <p:nvPr/>
        </p:nvSpPr>
        <p:spPr>
          <a:xfrm>
            <a:off x="172995" y="1858905"/>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21" name="TextBox 20">
            <a:extLst>
              <a:ext uri="{FF2B5EF4-FFF2-40B4-BE49-F238E27FC236}">
                <a16:creationId xmlns:a16="http://schemas.microsoft.com/office/drawing/2014/main" id="{77BE3495-2FE4-FE54-25E5-FD3BE597A3CE}"/>
              </a:ext>
            </a:extLst>
          </p:cNvPr>
          <p:cNvSpPr txBox="1"/>
          <p:nvPr/>
        </p:nvSpPr>
        <p:spPr>
          <a:xfrm>
            <a:off x="939200" y="1894770"/>
            <a:ext cx="1402948" cy="584775"/>
          </a:xfrm>
          <a:prstGeom prst="rect">
            <a:avLst/>
          </a:prstGeom>
          <a:noFill/>
          <a:ln>
            <a:noFill/>
          </a:ln>
        </p:spPr>
        <p:txBody>
          <a:bodyPr wrap="none" rtlCol="0">
            <a:spAutoFit/>
          </a:bodyPr>
          <a:lstStyle/>
          <a:p>
            <a:r>
              <a:rPr lang="en-US" sz="3200" b="1" dirty="0">
                <a:solidFill>
                  <a:schemeClr val="accent6">
                    <a:lumMod val="75000"/>
                  </a:schemeClr>
                </a:solidFill>
              </a:rPr>
              <a:t>Access</a:t>
            </a:r>
            <a:endParaRPr lang="en-US" sz="2800" dirty="0">
              <a:solidFill>
                <a:schemeClr val="accent6">
                  <a:lumMod val="75000"/>
                </a:schemeClr>
              </a:solidFill>
            </a:endParaRPr>
          </a:p>
        </p:txBody>
      </p:sp>
      <p:sp>
        <p:nvSpPr>
          <p:cNvPr id="22" name="Oval 21">
            <a:extLst>
              <a:ext uri="{FF2B5EF4-FFF2-40B4-BE49-F238E27FC236}">
                <a16:creationId xmlns:a16="http://schemas.microsoft.com/office/drawing/2014/main" id="{0FEA49F9-DE2C-4A95-FDF7-B4B4498E9147}"/>
              </a:ext>
            </a:extLst>
          </p:cNvPr>
          <p:cNvSpPr/>
          <p:nvPr/>
        </p:nvSpPr>
        <p:spPr>
          <a:xfrm>
            <a:off x="155488" y="3994069"/>
            <a:ext cx="683909" cy="683909"/>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23" name="TextBox 22">
            <a:extLst>
              <a:ext uri="{FF2B5EF4-FFF2-40B4-BE49-F238E27FC236}">
                <a16:creationId xmlns:a16="http://schemas.microsoft.com/office/drawing/2014/main" id="{E6749E33-972B-4150-B05B-C55411E568FF}"/>
              </a:ext>
            </a:extLst>
          </p:cNvPr>
          <p:cNvSpPr txBox="1"/>
          <p:nvPr/>
        </p:nvSpPr>
        <p:spPr>
          <a:xfrm>
            <a:off x="939200" y="4048651"/>
            <a:ext cx="2544286" cy="584775"/>
          </a:xfrm>
          <a:prstGeom prst="rect">
            <a:avLst/>
          </a:prstGeom>
          <a:noFill/>
        </p:spPr>
        <p:txBody>
          <a:bodyPr wrap="none" rtlCol="0">
            <a:spAutoFit/>
          </a:bodyPr>
          <a:lstStyle/>
          <a:p>
            <a:r>
              <a:rPr lang="en-US" sz="3200" b="1" dirty="0">
                <a:solidFill>
                  <a:schemeClr val="accent5">
                    <a:lumMod val="75000"/>
                  </a:schemeClr>
                </a:solidFill>
              </a:rPr>
              <a:t>Maintenance</a:t>
            </a:r>
            <a:endParaRPr lang="en-US" sz="3200" dirty="0">
              <a:solidFill>
                <a:schemeClr val="accent5">
                  <a:lumMod val="75000"/>
                </a:schemeClr>
              </a:solidFill>
            </a:endParaRPr>
          </a:p>
        </p:txBody>
      </p:sp>
      <p:sp>
        <p:nvSpPr>
          <p:cNvPr id="24" name="TextBox 23">
            <a:extLst>
              <a:ext uri="{FF2B5EF4-FFF2-40B4-BE49-F238E27FC236}">
                <a16:creationId xmlns:a16="http://schemas.microsoft.com/office/drawing/2014/main" id="{29B40C94-4446-08FA-5835-D7BE4B08150E}"/>
              </a:ext>
            </a:extLst>
          </p:cNvPr>
          <p:cNvSpPr txBox="1"/>
          <p:nvPr/>
        </p:nvSpPr>
        <p:spPr>
          <a:xfrm>
            <a:off x="772737" y="2490449"/>
            <a:ext cx="7935186"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Performed to </a:t>
            </a:r>
            <a:r>
              <a:rPr lang="en-US" sz="2400" dirty="0">
                <a:solidFill>
                  <a:schemeClr val="accent6">
                    <a:lumMod val="75000"/>
                  </a:schemeClr>
                </a:solidFill>
              </a:rPr>
              <a:t>serve memory requests</a:t>
            </a:r>
          </a:p>
          <a:p>
            <a:pPr marL="342900" indent="-342900">
              <a:buFont typeface="Arial" panose="020B0604020202020204" pitchFamily="34" charset="0"/>
              <a:buChar char="•"/>
            </a:pPr>
            <a:r>
              <a:rPr lang="en-US" sz="2400" dirty="0"/>
              <a:t>Uses information available </a:t>
            </a:r>
            <a:r>
              <a:rPr lang="en-US" sz="2400" i="1" dirty="0">
                <a:solidFill>
                  <a:schemeClr val="accent6">
                    <a:lumMod val="75000"/>
                  </a:schemeClr>
                </a:solidFill>
              </a:rPr>
              <a:t>only</a:t>
            </a:r>
            <a:r>
              <a:rPr lang="en-US" sz="2400" dirty="0">
                <a:solidFill>
                  <a:schemeClr val="accent6">
                    <a:lumMod val="75000"/>
                  </a:schemeClr>
                </a:solidFill>
              </a:rPr>
              <a:t> to the memory controller</a:t>
            </a:r>
          </a:p>
          <a:p>
            <a:pPr marL="800100" lvl="1" indent="-342900">
              <a:buFont typeface="Arial" panose="020B0604020202020204" pitchFamily="34" charset="0"/>
              <a:buChar char="•"/>
            </a:pPr>
            <a:r>
              <a:rPr lang="en-US" sz="2400" dirty="0"/>
              <a:t>e.g., load </a:t>
            </a:r>
            <a:r>
              <a:rPr lang="en-US" sz="2400" i="1" dirty="0"/>
              <a:t>address</a:t>
            </a:r>
            <a:r>
              <a:rPr lang="en-US" sz="2400" dirty="0"/>
              <a:t>, store </a:t>
            </a:r>
            <a:r>
              <a:rPr lang="en-US" sz="2400" i="1" dirty="0"/>
              <a:t>data</a:t>
            </a:r>
          </a:p>
        </p:txBody>
      </p:sp>
      <p:sp>
        <p:nvSpPr>
          <p:cNvPr id="35" name="TextBox 34">
            <a:extLst>
              <a:ext uri="{FF2B5EF4-FFF2-40B4-BE49-F238E27FC236}">
                <a16:creationId xmlns:a16="http://schemas.microsoft.com/office/drawing/2014/main" id="{82A327E0-9D4E-E3B0-84CA-6ACEED8684F2}"/>
              </a:ext>
            </a:extLst>
          </p:cNvPr>
          <p:cNvSpPr txBox="1"/>
          <p:nvPr/>
        </p:nvSpPr>
        <p:spPr>
          <a:xfrm>
            <a:off x="772737" y="4693197"/>
            <a:ext cx="7008650"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Performed to </a:t>
            </a:r>
            <a:r>
              <a:rPr lang="en-US" sz="2400" dirty="0">
                <a:solidFill>
                  <a:schemeClr val="accent5">
                    <a:lumMod val="75000"/>
                  </a:schemeClr>
                </a:solidFill>
              </a:rPr>
              <a:t>maintain DRAM data integrity</a:t>
            </a:r>
          </a:p>
          <a:p>
            <a:pPr marL="342900" indent="-342900">
              <a:buFont typeface="Arial" panose="020B0604020202020204" pitchFamily="34" charset="0"/>
              <a:buChar char="•"/>
            </a:pPr>
            <a:r>
              <a:rPr lang="en-US" sz="2400" dirty="0"/>
              <a:t>Uses information available </a:t>
            </a:r>
            <a:r>
              <a:rPr lang="en-US" sz="2400" i="1" dirty="0">
                <a:solidFill>
                  <a:schemeClr val="accent5">
                    <a:lumMod val="75000"/>
                  </a:schemeClr>
                </a:solidFill>
              </a:rPr>
              <a:t>only</a:t>
            </a:r>
            <a:r>
              <a:rPr lang="en-US" sz="2400" dirty="0">
                <a:solidFill>
                  <a:schemeClr val="accent5">
                    <a:lumMod val="75000"/>
                  </a:schemeClr>
                </a:solidFill>
              </a:rPr>
              <a:t> to the DRAM chip</a:t>
            </a:r>
          </a:p>
          <a:p>
            <a:pPr marL="800100" lvl="1" indent="-342900">
              <a:buFont typeface="Arial" panose="020B0604020202020204" pitchFamily="34" charset="0"/>
              <a:buChar char="•"/>
            </a:pPr>
            <a:r>
              <a:rPr lang="en-US" sz="2400" dirty="0"/>
              <a:t>e.g., in-DRAM row activation counter</a:t>
            </a:r>
          </a:p>
        </p:txBody>
      </p:sp>
    </p:spTree>
    <p:extLst>
      <p:ext uri="{BB962C8B-B14F-4D97-AF65-F5344CB8AC3E}">
        <p14:creationId xmlns:p14="http://schemas.microsoft.com/office/powerpoint/2010/main" val="3127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9B192-4763-33C5-2FCD-C44321857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DE95C-8E1A-C4C6-9E2C-FA4D2241A7E1}"/>
              </a:ext>
            </a:extLst>
          </p:cNvPr>
          <p:cNvSpPr>
            <a:spLocks noGrp="1"/>
          </p:cNvSpPr>
          <p:nvPr>
            <p:ph type="title"/>
          </p:nvPr>
        </p:nvSpPr>
        <p:spPr/>
        <p:txBody>
          <a:bodyPr>
            <a:normAutofit/>
          </a:bodyPr>
          <a:lstStyle/>
          <a:p>
            <a:r>
              <a:rPr lang="en-US" sz="3600" dirty="0"/>
              <a:t>DRAM Access and Maintenance</a:t>
            </a:r>
          </a:p>
        </p:txBody>
      </p:sp>
      <p:sp>
        <p:nvSpPr>
          <p:cNvPr id="18" name="Content Placeholder 17">
            <a:extLst>
              <a:ext uri="{FF2B5EF4-FFF2-40B4-BE49-F238E27FC236}">
                <a16:creationId xmlns:a16="http://schemas.microsoft.com/office/drawing/2014/main" id="{1D3C5C4F-28D4-813E-0259-CA1B23634899}"/>
              </a:ext>
            </a:extLst>
          </p:cNvPr>
          <p:cNvSpPr>
            <a:spLocks noGrp="1"/>
          </p:cNvSpPr>
          <p:nvPr>
            <p:ph idx="1"/>
          </p:nvPr>
        </p:nvSpPr>
        <p:spPr/>
        <p:txBody>
          <a:bodyPr>
            <a:normAutofit/>
          </a:bodyPr>
          <a:lstStyle/>
          <a:p>
            <a:r>
              <a:rPr lang="en-US" sz="3200" dirty="0"/>
              <a:t>Categorize DRAM operations into </a:t>
            </a:r>
            <a:r>
              <a:rPr lang="en-US" sz="3200" b="1" dirty="0"/>
              <a:t>two </a:t>
            </a:r>
            <a:r>
              <a:rPr lang="en-US" sz="3200" dirty="0"/>
              <a:t>classes:</a:t>
            </a:r>
          </a:p>
        </p:txBody>
      </p:sp>
      <p:sp>
        <p:nvSpPr>
          <p:cNvPr id="4" name="Slide Number Placeholder 3">
            <a:extLst>
              <a:ext uri="{FF2B5EF4-FFF2-40B4-BE49-F238E27FC236}">
                <a16:creationId xmlns:a16="http://schemas.microsoft.com/office/drawing/2014/main" id="{193F3A6C-BCF2-25A4-D048-CB85A3153639}"/>
              </a:ext>
            </a:extLst>
          </p:cNvPr>
          <p:cNvSpPr>
            <a:spLocks noGrp="1"/>
          </p:cNvSpPr>
          <p:nvPr>
            <p:ph type="sldNum" sz="quarter" idx="12"/>
          </p:nvPr>
        </p:nvSpPr>
        <p:spPr/>
        <p:txBody>
          <a:bodyPr/>
          <a:lstStyle/>
          <a:p>
            <a:fld id="{C19D2B53-EDAE-4B41-B849-8916FA40BCB6}" type="slidenum">
              <a:rPr lang="en-US" smtClean="0"/>
              <a:pPr/>
              <a:t>16</a:t>
            </a:fld>
            <a:endParaRPr lang="en-US"/>
          </a:p>
        </p:txBody>
      </p:sp>
      <p:sp>
        <p:nvSpPr>
          <p:cNvPr id="19" name="Oval 18">
            <a:extLst>
              <a:ext uri="{FF2B5EF4-FFF2-40B4-BE49-F238E27FC236}">
                <a16:creationId xmlns:a16="http://schemas.microsoft.com/office/drawing/2014/main" id="{314DE924-8C49-FBB1-AE80-EBC56BB02037}"/>
              </a:ext>
            </a:extLst>
          </p:cNvPr>
          <p:cNvSpPr/>
          <p:nvPr/>
        </p:nvSpPr>
        <p:spPr>
          <a:xfrm>
            <a:off x="172995" y="1858905"/>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21" name="TextBox 20">
            <a:extLst>
              <a:ext uri="{FF2B5EF4-FFF2-40B4-BE49-F238E27FC236}">
                <a16:creationId xmlns:a16="http://schemas.microsoft.com/office/drawing/2014/main" id="{6FDD6107-E39C-4CA7-9289-EE352AD95691}"/>
              </a:ext>
            </a:extLst>
          </p:cNvPr>
          <p:cNvSpPr txBox="1"/>
          <p:nvPr/>
        </p:nvSpPr>
        <p:spPr>
          <a:xfrm>
            <a:off x="939200" y="1894770"/>
            <a:ext cx="1402948" cy="584775"/>
          </a:xfrm>
          <a:prstGeom prst="rect">
            <a:avLst/>
          </a:prstGeom>
          <a:noFill/>
          <a:ln>
            <a:noFill/>
          </a:ln>
        </p:spPr>
        <p:txBody>
          <a:bodyPr wrap="none" rtlCol="0">
            <a:spAutoFit/>
          </a:bodyPr>
          <a:lstStyle/>
          <a:p>
            <a:r>
              <a:rPr lang="en-US" sz="3200" b="1" dirty="0">
                <a:solidFill>
                  <a:schemeClr val="accent6">
                    <a:lumMod val="75000"/>
                  </a:schemeClr>
                </a:solidFill>
              </a:rPr>
              <a:t>Access</a:t>
            </a:r>
            <a:endParaRPr lang="en-US" sz="2800" dirty="0">
              <a:solidFill>
                <a:schemeClr val="accent6">
                  <a:lumMod val="75000"/>
                </a:schemeClr>
              </a:solidFill>
            </a:endParaRPr>
          </a:p>
        </p:txBody>
      </p:sp>
      <p:sp>
        <p:nvSpPr>
          <p:cNvPr id="22" name="Oval 21">
            <a:extLst>
              <a:ext uri="{FF2B5EF4-FFF2-40B4-BE49-F238E27FC236}">
                <a16:creationId xmlns:a16="http://schemas.microsoft.com/office/drawing/2014/main" id="{92A4CB9F-5FC1-71FA-1E06-CA26573C6E6E}"/>
              </a:ext>
            </a:extLst>
          </p:cNvPr>
          <p:cNvSpPr/>
          <p:nvPr/>
        </p:nvSpPr>
        <p:spPr>
          <a:xfrm>
            <a:off x="155488" y="3994069"/>
            <a:ext cx="683909" cy="683909"/>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23" name="TextBox 22">
            <a:extLst>
              <a:ext uri="{FF2B5EF4-FFF2-40B4-BE49-F238E27FC236}">
                <a16:creationId xmlns:a16="http://schemas.microsoft.com/office/drawing/2014/main" id="{CE2730C5-DDB3-ADFA-CF9B-4511E119368A}"/>
              </a:ext>
            </a:extLst>
          </p:cNvPr>
          <p:cNvSpPr txBox="1"/>
          <p:nvPr/>
        </p:nvSpPr>
        <p:spPr>
          <a:xfrm>
            <a:off x="939200" y="4048651"/>
            <a:ext cx="2544286" cy="584775"/>
          </a:xfrm>
          <a:prstGeom prst="rect">
            <a:avLst/>
          </a:prstGeom>
          <a:noFill/>
        </p:spPr>
        <p:txBody>
          <a:bodyPr wrap="none" rtlCol="0">
            <a:spAutoFit/>
          </a:bodyPr>
          <a:lstStyle/>
          <a:p>
            <a:r>
              <a:rPr lang="en-US" sz="3200" b="1" dirty="0">
                <a:solidFill>
                  <a:schemeClr val="accent5">
                    <a:lumMod val="75000"/>
                  </a:schemeClr>
                </a:solidFill>
              </a:rPr>
              <a:t>Maintenance</a:t>
            </a:r>
            <a:endParaRPr lang="en-US" sz="3200" dirty="0">
              <a:solidFill>
                <a:schemeClr val="accent5">
                  <a:lumMod val="75000"/>
                </a:schemeClr>
              </a:solidFill>
            </a:endParaRPr>
          </a:p>
        </p:txBody>
      </p:sp>
      <p:sp>
        <p:nvSpPr>
          <p:cNvPr id="24" name="TextBox 23">
            <a:extLst>
              <a:ext uri="{FF2B5EF4-FFF2-40B4-BE49-F238E27FC236}">
                <a16:creationId xmlns:a16="http://schemas.microsoft.com/office/drawing/2014/main" id="{6DFF206B-F2E3-71CE-64A6-C8CD7B9BE0EF}"/>
              </a:ext>
            </a:extLst>
          </p:cNvPr>
          <p:cNvSpPr txBox="1"/>
          <p:nvPr/>
        </p:nvSpPr>
        <p:spPr>
          <a:xfrm>
            <a:off x="772737" y="2490449"/>
            <a:ext cx="7935186"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Performed to </a:t>
            </a:r>
            <a:r>
              <a:rPr lang="en-US" sz="2400" dirty="0">
                <a:solidFill>
                  <a:schemeClr val="accent6">
                    <a:lumMod val="75000"/>
                  </a:schemeClr>
                </a:solidFill>
              </a:rPr>
              <a:t>serve memory requests</a:t>
            </a:r>
          </a:p>
          <a:p>
            <a:pPr marL="342900" indent="-342900">
              <a:buFont typeface="Arial" panose="020B0604020202020204" pitchFamily="34" charset="0"/>
              <a:buChar char="•"/>
            </a:pPr>
            <a:r>
              <a:rPr lang="en-US" sz="2400" dirty="0"/>
              <a:t>Uses information available </a:t>
            </a:r>
            <a:r>
              <a:rPr lang="en-US" sz="2400" i="1" dirty="0">
                <a:solidFill>
                  <a:schemeClr val="accent6">
                    <a:lumMod val="75000"/>
                  </a:schemeClr>
                </a:solidFill>
              </a:rPr>
              <a:t>only</a:t>
            </a:r>
            <a:r>
              <a:rPr lang="en-US" sz="2400" dirty="0">
                <a:solidFill>
                  <a:schemeClr val="accent6">
                    <a:lumMod val="75000"/>
                  </a:schemeClr>
                </a:solidFill>
              </a:rPr>
              <a:t> to the memory controller</a:t>
            </a:r>
          </a:p>
          <a:p>
            <a:pPr marL="800100" lvl="1" indent="-342900">
              <a:buFont typeface="Arial" panose="020B0604020202020204" pitchFamily="34" charset="0"/>
              <a:buChar char="•"/>
            </a:pPr>
            <a:r>
              <a:rPr lang="en-US" sz="2400" dirty="0"/>
              <a:t>E.g., load </a:t>
            </a:r>
            <a:r>
              <a:rPr lang="en-US" sz="2400" i="1" dirty="0"/>
              <a:t>address</a:t>
            </a:r>
            <a:r>
              <a:rPr lang="en-US" sz="2400" dirty="0"/>
              <a:t>, store </a:t>
            </a:r>
            <a:r>
              <a:rPr lang="en-US" sz="2400" i="1" dirty="0"/>
              <a:t>data</a:t>
            </a:r>
          </a:p>
        </p:txBody>
      </p:sp>
      <p:sp>
        <p:nvSpPr>
          <p:cNvPr id="35" name="TextBox 34">
            <a:extLst>
              <a:ext uri="{FF2B5EF4-FFF2-40B4-BE49-F238E27FC236}">
                <a16:creationId xmlns:a16="http://schemas.microsoft.com/office/drawing/2014/main" id="{4A6A4AB2-1E42-AB5B-A464-00C9FE5EF060}"/>
              </a:ext>
            </a:extLst>
          </p:cNvPr>
          <p:cNvSpPr txBox="1"/>
          <p:nvPr/>
        </p:nvSpPr>
        <p:spPr>
          <a:xfrm>
            <a:off x="772737" y="4693197"/>
            <a:ext cx="7008650"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Performed to </a:t>
            </a:r>
            <a:r>
              <a:rPr lang="en-US" sz="2400" dirty="0">
                <a:solidFill>
                  <a:schemeClr val="accent5">
                    <a:lumMod val="75000"/>
                  </a:schemeClr>
                </a:solidFill>
              </a:rPr>
              <a:t>maintain DRAM data integrity</a:t>
            </a:r>
          </a:p>
          <a:p>
            <a:pPr marL="342900" indent="-342900">
              <a:buFont typeface="Arial" panose="020B0604020202020204" pitchFamily="34" charset="0"/>
              <a:buChar char="•"/>
            </a:pPr>
            <a:r>
              <a:rPr lang="en-US" sz="2400" dirty="0"/>
              <a:t>Uses information available </a:t>
            </a:r>
            <a:r>
              <a:rPr lang="en-US" sz="2400" i="1" dirty="0">
                <a:solidFill>
                  <a:schemeClr val="accent5">
                    <a:lumMod val="75000"/>
                  </a:schemeClr>
                </a:solidFill>
              </a:rPr>
              <a:t>only</a:t>
            </a:r>
            <a:r>
              <a:rPr lang="en-US" sz="2400" dirty="0">
                <a:solidFill>
                  <a:schemeClr val="accent5">
                    <a:lumMod val="75000"/>
                  </a:schemeClr>
                </a:solidFill>
              </a:rPr>
              <a:t> to the DRAM chip</a:t>
            </a:r>
          </a:p>
          <a:p>
            <a:pPr marL="800100" lvl="1" indent="-342900">
              <a:buFont typeface="Arial" panose="020B0604020202020204" pitchFamily="34" charset="0"/>
              <a:buChar char="•"/>
            </a:pPr>
            <a:r>
              <a:rPr lang="en-US" sz="2400" dirty="0"/>
              <a:t>e.g., in-DRAM row activation counter</a:t>
            </a:r>
          </a:p>
        </p:txBody>
      </p:sp>
      <p:sp>
        <p:nvSpPr>
          <p:cNvPr id="3" name="Rectangle 2">
            <a:extLst>
              <a:ext uri="{FF2B5EF4-FFF2-40B4-BE49-F238E27FC236}">
                <a16:creationId xmlns:a16="http://schemas.microsoft.com/office/drawing/2014/main" id="{01352842-6F73-3291-6F53-A9993AEED2BB}"/>
              </a:ext>
            </a:extLst>
          </p:cNvPr>
          <p:cNvSpPr/>
          <p:nvPr/>
        </p:nvSpPr>
        <p:spPr>
          <a:xfrm>
            <a:off x="79288" y="850684"/>
            <a:ext cx="8815517" cy="5496577"/>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D262BBE6-33BC-C0A3-26D2-BEF0A4FF97BE}"/>
              </a:ext>
            </a:extLst>
          </p:cNvPr>
          <p:cNvSpPr txBox="1"/>
          <p:nvPr/>
        </p:nvSpPr>
        <p:spPr>
          <a:xfrm>
            <a:off x="0" y="2147218"/>
            <a:ext cx="9144000" cy="1372672"/>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600" b="1" dirty="0">
                <a:solidFill>
                  <a:schemeClr val="accent6">
                    <a:lumMod val="75000"/>
                  </a:schemeClr>
                </a:solidFill>
              </a:rPr>
              <a:t>Key observation:</a:t>
            </a:r>
            <a:r>
              <a:rPr lang="en-US" sz="3600" b="1" dirty="0"/>
              <a:t> </a:t>
            </a:r>
          </a:p>
          <a:p>
            <a:pPr algn="ctr"/>
            <a:r>
              <a:rPr lang="en-US" sz="3600" dirty="0"/>
              <a:t>A DRAM chip could </a:t>
            </a:r>
            <a:r>
              <a:rPr lang="en-US" sz="3600" b="1" dirty="0">
                <a:solidFill>
                  <a:schemeClr val="accent5">
                    <a:lumMod val="75000"/>
                  </a:schemeClr>
                </a:solidFill>
              </a:rPr>
              <a:t>“maintain” itself</a:t>
            </a:r>
          </a:p>
        </p:txBody>
      </p:sp>
    </p:spTree>
    <p:extLst>
      <p:ext uri="{BB962C8B-B14F-4D97-AF65-F5344CB8AC3E}">
        <p14:creationId xmlns:p14="http://schemas.microsoft.com/office/powerpoint/2010/main" val="17961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A496-5321-1325-D004-A96A62CE710F}"/>
              </a:ext>
            </a:extLst>
          </p:cNvPr>
          <p:cNvSpPr>
            <a:spLocks noGrp="1"/>
          </p:cNvSpPr>
          <p:nvPr>
            <p:ph type="title"/>
          </p:nvPr>
        </p:nvSpPr>
        <p:spPr/>
        <p:txBody>
          <a:bodyPr>
            <a:normAutofit/>
          </a:bodyPr>
          <a:lstStyle/>
          <a:p>
            <a:r>
              <a:rPr lang="en-US" sz="3600" dirty="0"/>
              <a:t>A DRAM Chip Should Maintain Itself</a:t>
            </a:r>
          </a:p>
        </p:txBody>
      </p:sp>
      <p:sp>
        <p:nvSpPr>
          <p:cNvPr id="3" name="Content Placeholder 2">
            <a:extLst>
              <a:ext uri="{FF2B5EF4-FFF2-40B4-BE49-F238E27FC236}">
                <a16:creationId xmlns:a16="http://schemas.microsoft.com/office/drawing/2014/main" id="{FA52C29C-DA9D-0FD8-5CA9-CC93196C5601}"/>
              </a:ext>
            </a:extLst>
          </p:cNvPr>
          <p:cNvSpPr>
            <a:spLocks noGrp="1"/>
          </p:cNvSpPr>
          <p:nvPr>
            <p:ph idx="1"/>
          </p:nvPr>
        </p:nvSpPr>
        <p:spPr/>
        <p:txBody>
          <a:bodyPr/>
          <a:lstStyle/>
          <a:p>
            <a:r>
              <a:rPr lang="en-US" dirty="0"/>
              <a:t>Two </a:t>
            </a:r>
            <a:r>
              <a:rPr lang="en-US" dirty="0">
                <a:solidFill>
                  <a:schemeClr val="accent6">
                    <a:lumMod val="75000"/>
                  </a:schemeClr>
                </a:solidFill>
              </a:rPr>
              <a:t>benefits</a:t>
            </a:r>
            <a:r>
              <a:rPr lang="en-US" dirty="0"/>
              <a:t> of DRAM chip “autonomously”</a:t>
            </a:r>
            <a:br>
              <a:rPr lang="en-US" dirty="0"/>
            </a:br>
            <a:r>
              <a:rPr lang="en-US" dirty="0"/>
              <a:t>performing maintenance operations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4105A28-6710-D35F-362D-03C011AB8C54}"/>
              </a:ext>
            </a:extLst>
          </p:cNvPr>
          <p:cNvSpPr>
            <a:spLocks noGrp="1"/>
          </p:cNvSpPr>
          <p:nvPr>
            <p:ph type="sldNum" sz="quarter" idx="12"/>
          </p:nvPr>
        </p:nvSpPr>
        <p:spPr/>
        <p:txBody>
          <a:bodyPr/>
          <a:lstStyle/>
          <a:p>
            <a:fld id="{C19D2B53-EDAE-4B41-B849-8916FA40BCB6}" type="slidenum">
              <a:rPr lang="en-US" smtClean="0"/>
              <a:pPr/>
              <a:t>17</a:t>
            </a:fld>
            <a:endParaRPr lang="en-US"/>
          </a:p>
        </p:txBody>
      </p:sp>
      <p:sp>
        <p:nvSpPr>
          <p:cNvPr id="5" name="Oval 4">
            <a:extLst>
              <a:ext uri="{FF2B5EF4-FFF2-40B4-BE49-F238E27FC236}">
                <a16:creationId xmlns:a16="http://schemas.microsoft.com/office/drawing/2014/main" id="{D72C97CE-4682-C9F5-85BE-77ADFF683D4A}"/>
              </a:ext>
            </a:extLst>
          </p:cNvPr>
          <p:cNvSpPr/>
          <p:nvPr/>
        </p:nvSpPr>
        <p:spPr>
          <a:xfrm>
            <a:off x="77119" y="2538347"/>
            <a:ext cx="683909" cy="683909"/>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BAE0B51A-6365-A40B-8B27-D3DF8C4D805D}"/>
              </a:ext>
            </a:extLst>
          </p:cNvPr>
          <p:cNvSpPr txBox="1"/>
          <p:nvPr/>
        </p:nvSpPr>
        <p:spPr>
          <a:xfrm>
            <a:off x="860831" y="2434025"/>
            <a:ext cx="6928500" cy="892552"/>
          </a:xfrm>
          <a:prstGeom prst="rect">
            <a:avLst/>
          </a:prstGeom>
          <a:noFill/>
        </p:spPr>
        <p:txBody>
          <a:bodyPr wrap="none" rtlCol="0">
            <a:spAutoFit/>
          </a:bodyPr>
          <a:lstStyle/>
          <a:p>
            <a:r>
              <a:rPr lang="en-US" sz="2600" dirty="0"/>
              <a:t>Maintenance mechanisms can be implemented </a:t>
            </a:r>
            <a:br>
              <a:rPr lang="en-US" sz="2600" dirty="0"/>
            </a:br>
            <a:r>
              <a:rPr lang="en-US" sz="2600" dirty="0">
                <a:solidFill>
                  <a:schemeClr val="accent6">
                    <a:lumMod val="75000"/>
                  </a:schemeClr>
                </a:solidFill>
              </a:rPr>
              <a:t>more easily and rapidly</a:t>
            </a:r>
          </a:p>
        </p:txBody>
      </p:sp>
      <p:sp>
        <p:nvSpPr>
          <p:cNvPr id="7" name="Oval 6">
            <a:extLst>
              <a:ext uri="{FF2B5EF4-FFF2-40B4-BE49-F238E27FC236}">
                <a16:creationId xmlns:a16="http://schemas.microsoft.com/office/drawing/2014/main" id="{81910467-6557-974E-E9BC-B9B0160BB4DE}"/>
              </a:ext>
            </a:extLst>
          </p:cNvPr>
          <p:cNvSpPr/>
          <p:nvPr/>
        </p:nvSpPr>
        <p:spPr>
          <a:xfrm>
            <a:off x="77119" y="4608970"/>
            <a:ext cx="683909" cy="683909"/>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8" name="TextBox 7">
            <a:extLst>
              <a:ext uri="{FF2B5EF4-FFF2-40B4-BE49-F238E27FC236}">
                <a16:creationId xmlns:a16="http://schemas.microsoft.com/office/drawing/2014/main" id="{28FC9A7B-640D-1BB5-B6DD-896CDC28A187}"/>
              </a:ext>
            </a:extLst>
          </p:cNvPr>
          <p:cNvSpPr txBox="1"/>
          <p:nvPr/>
        </p:nvSpPr>
        <p:spPr>
          <a:xfrm>
            <a:off x="860831" y="4304593"/>
            <a:ext cx="8335936" cy="1292662"/>
          </a:xfrm>
          <a:prstGeom prst="rect">
            <a:avLst/>
          </a:prstGeom>
          <a:noFill/>
        </p:spPr>
        <p:txBody>
          <a:bodyPr wrap="none" rtlCol="0">
            <a:spAutoFit/>
          </a:bodyPr>
          <a:lstStyle/>
          <a:p>
            <a:r>
              <a:rPr lang="en-US" sz="2600" dirty="0"/>
              <a:t>Enable DRAM manufacturers with </a:t>
            </a:r>
            <a:r>
              <a:rPr lang="en-US" sz="2600" dirty="0">
                <a:solidFill>
                  <a:schemeClr val="accent5">
                    <a:lumMod val="75000"/>
                  </a:schemeClr>
                </a:solidFill>
              </a:rPr>
              <a:t>breathing room</a:t>
            </a:r>
            <a:br>
              <a:rPr lang="en-US" sz="2600" dirty="0"/>
            </a:br>
            <a:r>
              <a:rPr lang="en-US" sz="2600" dirty="0"/>
              <a:t>to </a:t>
            </a:r>
            <a:r>
              <a:rPr lang="en-US" sz="2600" dirty="0">
                <a:solidFill>
                  <a:schemeClr val="accent5">
                    <a:lumMod val="75000"/>
                  </a:schemeClr>
                </a:solidFill>
              </a:rPr>
              <a:t>perform architectural optimizations</a:t>
            </a:r>
            <a:br>
              <a:rPr lang="en-US" sz="2600" dirty="0"/>
            </a:br>
            <a:r>
              <a:rPr lang="en-US" sz="2600" i="1" dirty="0">
                <a:solidFill>
                  <a:schemeClr val="accent6">
                    <a:lumMod val="75000"/>
                  </a:schemeClr>
                </a:solidFill>
              </a:rPr>
              <a:t>without</a:t>
            </a:r>
            <a:r>
              <a:rPr lang="en-US" sz="2600" dirty="0">
                <a:solidFill>
                  <a:schemeClr val="accent6">
                    <a:lumMod val="75000"/>
                  </a:schemeClr>
                </a:solidFill>
              </a:rPr>
              <a:t> exposing DRAM-internal</a:t>
            </a:r>
            <a:r>
              <a:rPr lang="en-US" sz="2600" dirty="0"/>
              <a:t> proprietary information</a:t>
            </a:r>
          </a:p>
        </p:txBody>
      </p:sp>
      <p:sp>
        <p:nvSpPr>
          <p:cNvPr id="10" name="TextBox 9">
            <a:extLst>
              <a:ext uri="{FF2B5EF4-FFF2-40B4-BE49-F238E27FC236}">
                <a16:creationId xmlns:a16="http://schemas.microsoft.com/office/drawing/2014/main" id="{6DFAFA33-94EF-C2F1-A543-0CE7F434B31C}"/>
              </a:ext>
            </a:extLst>
          </p:cNvPr>
          <p:cNvSpPr txBox="1"/>
          <p:nvPr/>
        </p:nvSpPr>
        <p:spPr>
          <a:xfrm>
            <a:off x="860831" y="3359379"/>
            <a:ext cx="6748963"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DRAM </a:t>
            </a:r>
            <a:r>
              <a:rPr lang="en-US" sz="2400" dirty="0">
                <a:solidFill>
                  <a:srgbClr val="C00000"/>
                </a:solidFill>
              </a:rPr>
              <a:t>interface modifications </a:t>
            </a:r>
            <a:r>
              <a:rPr lang="en-US" sz="2400" dirty="0"/>
              <a:t>are </a:t>
            </a:r>
            <a:r>
              <a:rPr lang="en-US" sz="2400" dirty="0">
                <a:solidFill>
                  <a:srgbClr val="C00000"/>
                </a:solidFill>
              </a:rPr>
              <a:t>not required </a:t>
            </a:r>
            <a:endParaRPr lang="en-US" sz="2400" i="1" dirty="0">
              <a:solidFill>
                <a:srgbClr val="C00000"/>
              </a:solidFill>
            </a:endParaRPr>
          </a:p>
        </p:txBody>
      </p:sp>
    </p:spTree>
    <p:extLst>
      <p:ext uri="{BB962C8B-B14F-4D97-AF65-F5344CB8AC3E}">
        <p14:creationId xmlns:p14="http://schemas.microsoft.com/office/powerpoint/2010/main" val="18964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154F-C650-D1EC-7851-3613AF63B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71F15-6910-EC86-628F-FA8EFCDA3C54}"/>
              </a:ext>
            </a:extLst>
          </p:cNvPr>
          <p:cNvSpPr>
            <a:spLocks noGrp="1"/>
          </p:cNvSpPr>
          <p:nvPr>
            <p:ph type="title"/>
          </p:nvPr>
        </p:nvSpPr>
        <p:spPr/>
        <p:txBody>
          <a:bodyPr>
            <a:normAutofit/>
          </a:bodyPr>
          <a:lstStyle/>
          <a:p>
            <a:r>
              <a:rPr lang="en-US" dirty="0"/>
              <a:t>Solution Approach</a:t>
            </a:r>
          </a:p>
        </p:txBody>
      </p:sp>
      <p:sp>
        <p:nvSpPr>
          <p:cNvPr id="7" name="Content Placeholder 6">
            <a:extLst>
              <a:ext uri="{FF2B5EF4-FFF2-40B4-BE49-F238E27FC236}">
                <a16:creationId xmlns:a16="http://schemas.microsoft.com/office/drawing/2014/main" id="{C26EA47C-158B-832A-0A0A-D3461111089F}"/>
              </a:ext>
            </a:extLst>
          </p:cNvPr>
          <p:cNvSpPr>
            <a:spLocks noGrp="1"/>
          </p:cNvSpPr>
          <p:nvPr>
            <p:ph idx="1"/>
          </p:nvPr>
        </p:nvSpPr>
        <p:spPr>
          <a:xfrm>
            <a:off x="164241" y="2081348"/>
            <a:ext cx="8815517" cy="4247889"/>
          </a:xfrm>
        </p:spPr>
        <p:txBody>
          <a:bodyPr>
            <a:normAutofit/>
          </a:bodyPr>
          <a:lstStyle/>
          <a:p>
            <a:pPr>
              <a:buClr>
                <a:schemeClr val="tx1"/>
              </a:buClr>
            </a:pPr>
            <a:r>
              <a:rPr lang="en-US" sz="2400" b="1" dirty="0">
                <a:solidFill>
                  <a:srgbClr val="C00000"/>
                </a:solidFill>
              </a:rPr>
              <a:t>Key Challenge:</a:t>
            </a:r>
            <a:r>
              <a:rPr lang="en-US" sz="2400" b="1" dirty="0"/>
              <a:t> </a:t>
            </a:r>
            <a:r>
              <a:rPr lang="en-US" sz="2400" dirty="0"/>
              <a:t>DRAM interface is </a:t>
            </a:r>
            <a:r>
              <a:rPr lang="en-US" sz="2400" dirty="0">
                <a:solidFill>
                  <a:srgbClr val="C00000"/>
                </a:solidFill>
              </a:rPr>
              <a:t>too rigid </a:t>
            </a:r>
            <a:r>
              <a:rPr lang="en-US" sz="2400" dirty="0"/>
              <a:t>to accommodate</a:t>
            </a:r>
            <a:br>
              <a:rPr lang="en-US" sz="2400" dirty="0"/>
            </a:br>
            <a:r>
              <a:rPr lang="en-US" sz="2400" dirty="0"/>
              <a:t>autonomous in-DRAM maintenance operations</a:t>
            </a:r>
          </a:p>
          <a:p>
            <a:endParaRPr lang="en-US" sz="2400" dirty="0"/>
          </a:p>
          <a:p>
            <a:endParaRPr lang="en-US" sz="2400" dirty="0"/>
          </a:p>
          <a:p>
            <a:endParaRPr lang="en-US" sz="2400" dirty="0"/>
          </a:p>
          <a:p>
            <a:endParaRPr lang="en-US" sz="2400" dirty="0"/>
          </a:p>
          <a:p>
            <a:pPr marL="0" indent="0">
              <a:buNone/>
            </a:pPr>
            <a:endParaRPr lang="en-US" sz="2400" dirty="0"/>
          </a:p>
          <a:p>
            <a:pPr marL="0" indent="0">
              <a:buNone/>
            </a:pPr>
            <a:endParaRPr lang="en-US" sz="1800" dirty="0"/>
          </a:p>
          <a:p>
            <a:pPr>
              <a:buClr>
                <a:schemeClr val="tx1"/>
              </a:buClr>
            </a:pPr>
            <a:r>
              <a:rPr lang="en-US" sz="2400" b="1" dirty="0">
                <a:solidFill>
                  <a:schemeClr val="accent6">
                    <a:lumMod val="75000"/>
                  </a:schemeClr>
                </a:solidFill>
              </a:rPr>
              <a:t>Goal:</a:t>
            </a:r>
            <a:r>
              <a:rPr lang="en-US" sz="2400" b="1" dirty="0"/>
              <a:t> </a:t>
            </a:r>
            <a:r>
              <a:rPr lang="en-US" sz="2400" dirty="0"/>
              <a:t>Make a </a:t>
            </a:r>
            <a:r>
              <a:rPr lang="en-US" sz="2400" dirty="0">
                <a:solidFill>
                  <a:schemeClr val="accent6">
                    <a:lumMod val="75000"/>
                  </a:schemeClr>
                </a:solidFill>
              </a:rPr>
              <a:t>simple, one-time change </a:t>
            </a:r>
            <a:r>
              <a:rPr lang="en-US" sz="2400" dirty="0"/>
              <a:t>to the DRAM interface</a:t>
            </a:r>
            <a:br>
              <a:rPr lang="en-US" sz="2400" dirty="0"/>
            </a:br>
            <a:r>
              <a:rPr lang="en-US" sz="2400" dirty="0"/>
              <a:t>that enables </a:t>
            </a:r>
            <a:r>
              <a:rPr lang="en-US" sz="2400" dirty="0">
                <a:solidFill>
                  <a:schemeClr val="accent5">
                    <a:lumMod val="75000"/>
                  </a:schemeClr>
                </a:solidFill>
              </a:rPr>
              <a:t>autonomous</a:t>
            </a:r>
            <a:r>
              <a:rPr lang="en-US" sz="2400" dirty="0"/>
              <a:t> maintenance operations</a:t>
            </a:r>
          </a:p>
        </p:txBody>
      </p:sp>
      <p:sp>
        <p:nvSpPr>
          <p:cNvPr id="4" name="Slide Number Placeholder 3">
            <a:extLst>
              <a:ext uri="{FF2B5EF4-FFF2-40B4-BE49-F238E27FC236}">
                <a16:creationId xmlns:a16="http://schemas.microsoft.com/office/drawing/2014/main" id="{67F49EA3-11A4-4ED8-7DF4-626E0CF9C0C9}"/>
              </a:ext>
            </a:extLst>
          </p:cNvPr>
          <p:cNvSpPr>
            <a:spLocks noGrp="1"/>
          </p:cNvSpPr>
          <p:nvPr>
            <p:ph type="sldNum" sz="quarter" idx="12"/>
          </p:nvPr>
        </p:nvSpPr>
        <p:spPr/>
        <p:txBody>
          <a:bodyPr/>
          <a:lstStyle/>
          <a:p>
            <a:fld id="{C19D2B53-EDAE-4B41-B849-8916FA40BCB6}" type="slidenum">
              <a:rPr lang="en-US" smtClean="0"/>
              <a:pPr/>
              <a:t>18</a:t>
            </a:fld>
            <a:endParaRPr lang="en-US"/>
          </a:p>
        </p:txBody>
      </p:sp>
      <p:sp>
        <p:nvSpPr>
          <p:cNvPr id="6" name="TextBox 5">
            <a:extLst>
              <a:ext uri="{FF2B5EF4-FFF2-40B4-BE49-F238E27FC236}">
                <a16:creationId xmlns:a16="http://schemas.microsoft.com/office/drawing/2014/main" id="{A15A44A6-9A95-20E0-D441-0A42A8683410}"/>
              </a:ext>
            </a:extLst>
          </p:cNvPr>
          <p:cNvSpPr txBox="1"/>
          <p:nvPr/>
        </p:nvSpPr>
        <p:spPr>
          <a:xfrm>
            <a:off x="0" y="998123"/>
            <a:ext cx="9144000" cy="817928"/>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2800" dirty="0"/>
              <a:t>Enable </a:t>
            </a:r>
            <a:r>
              <a:rPr lang="en-US" sz="2800" dirty="0">
                <a:solidFill>
                  <a:schemeClr val="accent5">
                    <a:lumMod val="75000"/>
                  </a:schemeClr>
                </a:solidFill>
              </a:rPr>
              <a:t>autonomous </a:t>
            </a:r>
            <a:r>
              <a:rPr lang="en-US" sz="2800" dirty="0"/>
              <a:t>maintenance operations</a:t>
            </a:r>
          </a:p>
        </p:txBody>
      </p:sp>
      <p:sp>
        <p:nvSpPr>
          <p:cNvPr id="5" name="TextBox 4">
            <a:extLst>
              <a:ext uri="{FF2B5EF4-FFF2-40B4-BE49-F238E27FC236}">
                <a16:creationId xmlns:a16="http://schemas.microsoft.com/office/drawing/2014/main" id="{BDBBECF2-642B-EC8A-0CF2-CCD95AF3F455}"/>
              </a:ext>
            </a:extLst>
          </p:cNvPr>
          <p:cNvSpPr txBox="1"/>
          <p:nvPr/>
        </p:nvSpPr>
        <p:spPr>
          <a:xfrm>
            <a:off x="519448" y="3967276"/>
            <a:ext cx="2175596" cy="707886"/>
          </a:xfrm>
          <a:prstGeom prst="rect">
            <a:avLst/>
          </a:prstGeom>
          <a:noFill/>
        </p:spPr>
        <p:txBody>
          <a:bodyPr wrap="none" rtlCol="0">
            <a:spAutoFit/>
          </a:bodyPr>
          <a:lstStyle/>
          <a:p>
            <a:pPr algn="ctr"/>
            <a:r>
              <a:rPr lang="en-US" sz="2000" dirty="0">
                <a:solidFill>
                  <a:srgbClr val="C00000"/>
                </a:solidFill>
              </a:rPr>
              <a:t>Processor-Centric</a:t>
            </a:r>
            <a:br>
              <a:rPr lang="en-US" sz="2000" dirty="0">
                <a:solidFill>
                  <a:srgbClr val="C00000"/>
                </a:solidFill>
              </a:rPr>
            </a:br>
            <a:r>
              <a:rPr lang="en-US" sz="2000" dirty="0">
                <a:solidFill>
                  <a:srgbClr val="C00000"/>
                </a:solidFill>
              </a:rPr>
              <a:t>Control</a:t>
            </a:r>
          </a:p>
        </p:txBody>
      </p:sp>
      <p:cxnSp>
        <p:nvCxnSpPr>
          <p:cNvPr id="12" name="Straight Connector 11">
            <a:extLst>
              <a:ext uri="{FF2B5EF4-FFF2-40B4-BE49-F238E27FC236}">
                <a16:creationId xmlns:a16="http://schemas.microsoft.com/office/drawing/2014/main" id="{CE7AA14A-0D19-8A3C-7CB7-929B4782D213}"/>
              </a:ext>
            </a:extLst>
          </p:cNvPr>
          <p:cNvCxnSpPr>
            <a:cxnSpLocks/>
          </p:cNvCxnSpPr>
          <p:nvPr/>
        </p:nvCxnSpPr>
        <p:spPr>
          <a:xfrm>
            <a:off x="1959424" y="3675245"/>
            <a:ext cx="5416732" cy="0"/>
          </a:xfrm>
          <a:prstGeom prst="line">
            <a:avLst/>
          </a:prstGeom>
          <a:ln w="76200">
            <a:gradFill>
              <a:gsLst>
                <a:gs pos="0">
                  <a:srgbClr val="C00000"/>
                </a:gs>
                <a:gs pos="100000">
                  <a:schemeClr val="accent5">
                    <a:lumMod val="75000"/>
                  </a:schemeClr>
                </a:gs>
                <a:gs pos="47000">
                  <a:schemeClr val="accent5">
                    <a:lumMod val="20000"/>
                    <a:lumOff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D8A4E8-0837-F89B-C669-A77BA200F16C}"/>
              </a:ext>
            </a:extLst>
          </p:cNvPr>
          <p:cNvCxnSpPr>
            <a:cxnSpLocks/>
          </p:cNvCxnSpPr>
          <p:nvPr/>
        </p:nvCxnSpPr>
        <p:spPr>
          <a:xfrm flipV="1">
            <a:off x="1959424" y="3421729"/>
            <a:ext cx="0" cy="5070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D51F6B-9C64-BD53-27AC-978947B07ADA}"/>
              </a:ext>
            </a:extLst>
          </p:cNvPr>
          <p:cNvCxnSpPr>
            <a:cxnSpLocks/>
          </p:cNvCxnSpPr>
          <p:nvPr/>
        </p:nvCxnSpPr>
        <p:spPr>
          <a:xfrm flipV="1">
            <a:off x="7376156" y="3433824"/>
            <a:ext cx="0" cy="507032"/>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4B8B7DA-7D91-262C-903D-B0D4213A6D4B}"/>
              </a:ext>
            </a:extLst>
          </p:cNvPr>
          <p:cNvSpPr txBox="1"/>
          <p:nvPr/>
        </p:nvSpPr>
        <p:spPr>
          <a:xfrm>
            <a:off x="6838487" y="3964291"/>
            <a:ext cx="1786065" cy="707886"/>
          </a:xfrm>
          <a:prstGeom prst="rect">
            <a:avLst/>
          </a:prstGeom>
          <a:noFill/>
        </p:spPr>
        <p:txBody>
          <a:bodyPr wrap="none" rtlCol="0">
            <a:spAutoFit/>
          </a:bodyPr>
          <a:lstStyle/>
          <a:p>
            <a:pPr algn="ctr"/>
            <a:r>
              <a:rPr lang="en-US" sz="2000" dirty="0">
                <a:solidFill>
                  <a:schemeClr val="accent5">
                    <a:lumMod val="75000"/>
                  </a:schemeClr>
                </a:solidFill>
              </a:rPr>
              <a:t>DRAM-Centric</a:t>
            </a:r>
            <a:br>
              <a:rPr lang="en-US" sz="2000" dirty="0">
                <a:solidFill>
                  <a:schemeClr val="accent5">
                    <a:lumMod val="75000"/>
                  </a:schemeClr>
                </a:solidFill>
              </a:rPr>
            </a:br>
            <a:r>
              <a:rPr lang="en-US" sz="2000" dirty="0">
                <a:solidFill>
                  <a:schemeClr val="accent5">
                    <a:lumMod val="75000"/>
                  </a:schemeClr>
                </a:solidFill>
              </a:rPr>
              <a:t>Control</a:t>
            </a:r>
          </a:p>
        </p:txBody>
      </p:sp>
      <p:cxnSp>
        <p:nvCxnSpPr>
          <p:cNvPr id="23" name="Straight Arrow Connector 22">
            <a:extLst>
              <a:ext uri="{FF2B5EF4-FFF2-40B4-BE49-F238E27FC236}">
                <a16:creationId xmlns:a16="http://schemas.microsoft.com/office/drawing/2014/main" id="{7D75041E-4AEC-CC30-0CE5-848B34915F4D}"/>
              </a:ext>
            </a:extLst>
          </p:cNvPr>
          <p:cNvCxnSpPr/>
          <p:nvPr/>
        </p:nvCxnSpPr>
        <p:spPr>
          <a:xfrm>
            <a:off x="2843302" y="3921244"/>
            <a:ext cx="2063932"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AEE17D-A685-B362-2450-FBDE99C09ACA}"/>
              </a:ext>
            </a:extLst>
          </p:cNvPr>
          <p:cNvSpPr txBox="1"/>
          <p:nvPr/>
        </p:nvSpPr>
        <p:spPr>
          <a:xfrm>
            <a:off x="2563688" y="3050682"/>
            <a:ext cx="4208203" cy="461665"/>
          </a:xfrm>
          <a:prstGeom prst="rect">
            <a:avLst/>
          </a:prstGeom>
          <a:noFill/>
        </p:spPr>
        <p:txBody>
          <a:bodyPr wrap="none" rtlCol="0">
            <a:spAutoFit/>
          </a:bodyPr>
          <a:lstStyle/>
          <a:p>
            <a:r>
              <a:rPr lang="en-US" sz="2400" dirty="0"/>
              <a:t>DRAM Interface Design “Scale”</a:t>
            </a:r>
          </a:p>
        </p:txBody>
      </p:sp>
      <p:sp>
        <p:nvSpPr>
          <p:cNvPr id="25" name="Rectangle 24">
            <a:extLst>
              <a:ext uri="{FF2B5EF4-FFF2-40B4-BE49-F238E27FC236}">
                <a16:creationId xmlns:a16="http://schemas.microsoft.com/office/drawing/2014/main" id="{B9B91941-649C-425D-2EF2-E132EFF9F3FD}"/>
              </a:ext>
            </a:extLst>
          </p:cNvPr>
          <p:cNvSpPr/>
          <p:nvPr/>
        </p:nvSpPr>
        <p:spPr>
          <a:xfrm>
            <a:off x="250322" y="3281515"/>
            <a:ext cx="1517521" cy="64724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Processor</a:t>
            </a:r>
          </a:p>
        </p:txBody>
      </p:sp>
      <p:sp>
        <p:nvSpPr>
          <p:cNvPr id="26" name="Rectangle 25">
            <a:extLst>
              <a:ext uri="{FF2B5EF4-FFF2-40B4-BE49-F238E27FC236}">
                <a16:creationId xmlns:a16="http://schemas.microsoft.com/office/drawing/2014/main" id="{95333FEF-8F05-A4CF-5D8C-A1CFCF862154}"/>
              </a:ext>
            </a:extLst>
          </p:cNvPr>
          <p:cNvSpPr/>
          <p:nvPr/>
        </p:nvSpPr>
        <p:spPr>
          <a:xfrm>
            <a:off x="7611193" y="3015500"/>
            <a:ext cx="901069" cy="932718"/>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DRAM Chip</a:t>
            </a:r>
          </a:p>
        </p:txBody>
      </p:sp>
      <p:pic>
        <p:nvPicPr>
          <p:cNvPr id="28" name="Graphic 27" descr="Marker with solid fill">
            <a:extLst>
              <a:ext uri="{FF2B5EF4-FFF2-40B4-BE49-F238E27FC236}">
                <a16:creationId xmlns:a16="http://schemas.microsoft.com/office/drawing/2014/main" id="{D757A6F0-63CB-A37E-96DB-2E63F4FEA1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60" y="4410770"/>
            <a:ext cx="712236" cy="712236"/>
          </a:xfrm>
          <a:prstGeom prst="rect">
            <a:avLst/>
          </a:prstGeom>
        </p:spPr>
      </p:pic>
      <p:sp>
        <p:nvSpPr>
          <p:cNvPr id="29" name="TextBox 28">
            <a:extLst>
              <a:ext uri="{FF2B5EF4-FFF2-40B4-BE49-F238E27FC236}">
                <a16:creationId xmlns:a16="http://schemas.microsoft.com/office/drawing/2014/main" id="{0C713B3B-07A8-DDF8-AD63-F95F16303053}"/>
              </a:ext>
            </a:extLst>
          </p:cNvPr>
          <p:cNvSpPr txBox="1"/>
          <p:nvPr/>
        </p:nvSpPr>
        <p:spPr>
          <a:xfrm>
            <a:off x="874812" y="4597860"/>
            <a:ext cx="1483098" cy="369332"/>
          </a:xfrm>
          <a:prstGeom prst="rect">
            <a:avLst/>
          </a:prstGeom>
          <a:noFill/>
        </p:spPr>
        <p:txBody>
          <a:bodyPr wrap="none" rtlCol="0">
            <a:spAutoFit/>
          </a:bodyPr>
          <a:lstStyle/>
          <a:p>
            <a:r>
              <a:rPr lang="en-US" dirty="0"/>
              <a:t>(we are here)</a:t>
            </a:r>
          </a:p>
        </p:txBody>
      </p:sp>
      <p:sp>
        <p:nvSpPr>
          <p:cNvPr id="30" name="TextBox 29">
            <a:extLst>
              <a:ext uri="{FF2B5EF4-FFF2-40B4-BE49-F238E27FC236}">
                <a16:creationId xmlns:a16="http://schemas.microsoft.com/office/drawing/2014/main" id="{BC6A5D8D-627C-CF94-59E9-F9376767FD88}"/>
              </a:ext>
            </a:extLst>
          </p:cNvPr>
          <p:cNvSpPr txBox="1"/>
          <p:nvPr/>
        </p:nvSpPr>
        <p:spPr>
          <a:xfrm>
            <a:off x="2938118" y="4030122"/>
            <a:ext cx="3559009" cy="1015663"/>
          </a:xfrm>
          <a:prstGeom prst="rect">
            <a:avLst/>
          </a:prstGeom>
          <a:noFill/>
        </p:spPr>
        <p:txBody>
          <a:bodyPr wrap="square" rtlCol="0">
            <a:spAutoFit/>
          </a:bodyPr>
          <a:lstStyle/>
          <a:p>
            <a:pPr algn="ctr"/>
            <a:r>
              <a:rPr lang="en-US" sz="2000" dirty="0"/>
              <a:t>give </a:t>
            </a:r>
            <a:r>
              <a:rPr lang="en-US" sz="2000" dirty="0">
                <a:solidFill>
                  <a:schemeClr val="accent6">
                    <a:lumMod val="75000"/>
                  </a:schemeClr>
                </a:solidFill>
              </a:rPr>
              <a:t>breathing room to DRAM</a:t>
            </a:r>
            <a:br>
              <a:rPr lang="en-US" sz="2000" dirty="0"/>
            </a:br>
            <a:r>
              <a:rPr lang="en-US" sz="2000" dirty="0"/>
              <a:t>to perform its operations </a:t>
            </a:r>
            <a:r>
              <a:rPr lang="en-US" sz="2000" dirty="0">
                <a:solidFill>
                  <a:schemeClr val="accent5">
                    <a:lumMod val="75000"/>
                  </a:schemeClr>
                </a:solidFill>
              </a:rPr>
              <a:t>autonomously</a:t>
            </a:r>
          </a:p>
        </p:txBody>
      </p:sp>
    </p:spTree>
    <p:extLst>
      <p:ext uri="{BB962C8B-B14F-4D97-AF65-F5344CB8AC3E}">
        <p14:creationId xmlns:p14="http://schemas.microsoft.com/office/powerpoint/2010/main" val="427657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4" grpId="0"/>
      <p:bldP spid="25" grpId="0" animBg="1"/>
      <p:bldP spid="26"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5900-4B69-3365-B57A-ACE729F1B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0547B-B3DB-3E3D-0797-F5C455FA12C5}"/>
              </a:ext>
            </a:extLst>
          </p:cNvPr>
          <p:cNvSpPr>
            <a:spLocks noGrp="1"/>
          </p:cNvSpPr>
          <p:nvPr>
            <p:ph type="title"/>
          </p:nvPr>
        </p:nvSpPr>
        <p:spPr/>
        <p:txBody>
          <a:bodyPr/>
          <a:lstStyle/>
          <a:p>
            <a:r>
              <a:rPr lang="en-US" dirty="0"/>
              <a:t>SMD Outline</a:t>
            </a:r>
          </a:p>
        </p:txBody>
      </p:sp>
      <p:sp>
        <p:nvSpPr>
          <p:cNvPr id="3" name="Content Placeholder 2">
            <a:extLst>
              <a:ext uri="{FF2B5EF4-FFF2-40B4-BE49-F238E27FC236}">
                <a16:creationId xmlns:a16="http://schemas.microsoft.com/office/drawing/2014/main" id="{487D29AF-9101-2C21-0918-264A076549DB}"/>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solidFill>
                  <a:schemeClr val="tx1">
                    <a:lumMod val="50000"/>
                    <a:lumOff val="50000"/>
                  </a:schemeClr>
                </a:solidFill>
              </a:rPr>
              <a:t>Motivation</a:t>
            </a:r>
          </a:p>
          <a:p>
            <a:pPr marL="640080" indent="-640080">
              <a:buFont typeface="+mj-lt"/>
              <a:buAutoNum type="arabicPeriod"/>
            </a:pPr>
            <a:endParaRPr lang="en-US" sz="3600" dirty="0"/>
          </a:p>
          <a:p>
            <a:pPr marL="640080" indent="-640080">
              <a:buFont typeface="+mj-lt"/>
              <a:buAutoNum type="arabicPeriod"/>
            </a:pPr>
            <a:r>
              <a:rPr lang="en-US" sz="3600" b="1" dirty="0"/>
              <a:t>Self-Managing DRAM (SMD)</a:t>
            </a:r>
          </a:p>
          <a:p>
            <a:pPr marL="640080" indent="-640080">
              <a:buFont typeface="+mj-lt"/>
              <a:buAutoNum type="arabicPeriod"/>
            </a:pPr>
            <a:endParaRPr lang="en-US" sz="3600" b="1" dirty="0"/>
          </a:p>
          <a:p>
            <a:pPr marL="640080" indent="-640080">
              <a:buFont typeface="+mj-lt"/>
              <a:buAutoNum type="arabicPeriod"/>
            </a:pPr>
            <a:r>
              <a:rPr lang="en-US" sz="3600" dirty="0"/>
              <a:t>Use Cases</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CDB052F5-BA64-7CD4-E313-E45139BF2327}"/>
              </a:ext>
            </a:extLst>
          </p:cNvPr>
          <p:cNvSpPr>
            <a:spLocks noGrp="1"/>
          </p:cNvSpPr>
          <p:nvPr>
            <p:ph type="sldNum" sz="quarter" idx="12"/>
          </p:nvPr>
        </p:nvSpPr>
        <p:spPr/>
        <p:txBody>
          <a:bodyPr/>
          <a:lstStyle/>
          <a:p>
            <a:fld id="{C19D2B53-EDAE-4B41-B849-8916FA40BCB6}" type="slidenum">
              <a:rPr lang="en-US" smtClean="0"/>
              <a:pPr/>
              <a:t>19</a:t>
            </a:fld>
            <a:endParaRPr lang="en-US" dirty="0"/>
          </a:p>
        </p:txBody>
      </p:sp>
    </p:spTree>
    <p:extLst>
      <p:ext uri="{BB962C8B-B14F-4D97-AF65-F5344CB8AC3E}">
        <p14:creationId xmlns:p14="http://schemas.microsoft.com/office/powerpoint/2010/main" val="197045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8" y="78848"/>
            <a:ext cx="8815517" cy="654975"/>
          </a:xfrm>
        </p:spPr>
        <p:txBody>
          <a:bodyPr>
            <a:normAutofit/>
          </a:bodyPr>
          <a:lstStyle/>
          <a:p>
            <a:r>
              <a:rPr lang="en-US" sz="3600" dirty="0"/>
              <a:t>Self-Managing DRAM (SMD) Summary</a:t>
            </a:r>
          </a:p>
        </p:txBody>
      </p:sp>
      <p:sp>
        <p:nvSpPr>
          <p:cNvPr id="6" name="Content Placeholder 5">
            <a:extLst>
              <a:ext uri="{FF2B5EF4-FFF2-40B4-BE49-F238E27FC236}">
                <a16:creationId xmlns:a16="http://schemas.microsoft.com/office/drawing/2014/main" id="{20732E2F-AE1A-447D-88CB-E62352219A9B}"/>
              </a:ext>
            </a:extLst>
          </p:cNvPr>
          <p:cNvSpPr>
            <a:spLocks noGrp="1"/>
          </p:cNvSpPr>
          <p:nvPr>
            <p:ph idx="1"/>
          </p:nvPr>
        </p:nvSpPr>
        <p:spPr>
          <a:xfrm>
            <a:off x="155488" y="709363"/>
            <a:ext cx="8815517" cy="5568889"/>
          </a:xfrm>
        </p:spPr>
        <p:txBody>
          <a:bodyPr>
            <a:noAutofit/>
          </a:bodyPr>
          <a:lstStyle/>
          <a:p>
            <a:pPr marL="0" lvl="0" indent="0">
              <a:lnSpc>
                <a:spcPct val="100000"/>
              </a:lnSpc>
              <a:buNone/>
            </a:pPr>
            <a:r>
              <a:rPr lang="en-US" sz="2000" b="1" u="sng" dirty="0">
                <a:solidFill>
                  <a:srgbClr val="C00000"/>
                </a:solidFill>
              </a:rPr>
              <a:t>Problem:</a:t>
            </a:r>
            <a:r>
              <a:rPr lang="en-US" sz="2000" b="1" dirty="0">
                <a:solidFill>
                  <a:srgbClr val="C00000"/>
                </a:solidFill>
              </a:rPr>
              <a:t> </a:t>
            </a:r>
            <a:r>
              <a:rPr lang="en-US" sz="2000" dirty="0">
                <a:solidFill>
                  <a:prstClr val="black"/>
                </a:solidFill>
              </a:rPr>
              <a:t>Implementing </a:t>
            </a:r>
            <a:r>
              <a:rPr lang="en-US" sz="2000" dirty="0">
                <a:solidFill>
                  <a:srgbClr val="C00000"/>
                </a:solidFill>
              </a:rPr>
              <a:t>new</a:t>
            </a:r>
            <a:r>
              <a:rPr lang="en-US" sz="2000" dirty="0">
                <a:solidFill>
                  <a:prstClr val="black"/>
                </a:solidFill>
              </a:rPr>
              <a:t> in-DRAM maintenance operations</a:t>
            </a:r>
            <a:br>
              <a:rPr lang="en-US" sz="2000" dirty="0">
                <a:solidFill>
                  <a:prstClr val="black"/>
                </a:solidFill>
              </a:rPr>
            </a:br>
            <a:r>
              <a:rPr lang="en-US" sz="2000" dirty="0">
                <a:solidFill>
                  <a:prstClr val="black"/>
                </a:solidFill>
              </a:rPr>
              <a:t>requires modifications in the </a:t>
            </a:r>
            <a:r>
              <a:rPr lang="en-US" sz="2000" dirty="0">
                <a:solidFill>
                  <a:srgbClr val="C00000"/>
                </a:solidFill>
              </a:rPr>
              <a:t>DRAM interface and other system components</a:t>
            </a:r>
          </a:p>
          <a:p>
            <a:pPr>
              <a:lnSpc>
                <a:spcPct val="100000"/>
              </a:lnSpc>
            </a:pPr>
            <a:r>
              <a:rPr lang="en-US" sz="1800" dirty="0"/>
              <a:t>Modifying the DRAM interface requires a </a:t>
            </a:r>
            <a:r>
              <a:rPr lang="en-US" sz="1800" dirty="0">
                <a:solidFill>
                  <a:srgbClr val="C00000"/>
                </a:solidFill>
              </a:rPr>
              <a:t>multi-year effort </a:t>
            </a:r>
            <a:r>
              <a:rPr lang="en-US" sz="1800" dirty="0"/>
              <a:t>by JEDEC</a:t>
            </a:r>
          </a:p>
          <a:p>
            <a:pPr marL="0" lvl="0" indent="0">
              <a:lnSpc>
                <a:spcPct val="100000"/>
              </a:lnSpc>
              <a:buNone/>
            </a:pPr>
            <a:endParaRPr lang="en-US" sz="200" b="1" u="sng" dirty="0">
              <a:solidFill>
                <a:schemeClr val="accent6">
                  <a:lumMod val="75000"/>
                </a:schemeClr>
              </a:solidFill>
            </a:endParaRPr>
          </a:p>
          <a:p>
            <a:pPr marL="0" lvl="0" indent="0">
              <a:lnSpc>
                <a:spcPct val="100000"/>
              </a:lnSpc>
              <a:buNone/>
            </a:pPr>
            <a:r>
              <a:rPr lang="en-US" sz="2000" b="1" u="sng" dirty="0">
                <a:solidFill>
                  <a:schemeClr val="accent6">
                    <a:lumMod val="75000"/>
                  </a:schemeClr>
                </a:solidFill>
              </a:rPr>
              <a:t>Goal:</a:t>
            </a:r>
            <a:r>
              <a:rPr lang="en-US" sz="2000" dirty="0">
                <a:solidFill>
                  <a:schemeClr val="accent6">
                    <a:lumMod val="75000"/>
                  </a:schemeClr>
                </a:solidFill>
              </a:rPr>
              <a:t> Ease and accelerate </a:t>
            </a:r>
            <a:r>
              <a:rPr lang="en-US" sz="2000" dirty="0"/>
              <a:t>the process of implementing new in-DRAM</a:t>
            </a:r>
            <a:br>
              <a:rPr lang="en-US" sz="2000" dirty="0"/>
            </a:br>
            <a:r>
              <a:rPr lang="en-US" sz="2000" dirty="0"/>
              <a:t>maintenance operations and enable more </a:t>
            </a:r>
            <a:r>
              <a:rPr lang="en-US" sz="2000" dirty="0">
                <a:solidFill>
                  <a:schemeClr val="accent6">
                    <a:lumMod val="75000"/>
                  </a:schemeClr>
                </a:solidFill>
              </a:rPr>
              <a:t>efficient</a:t>
            </a:r>
            <a:r>
              <a:rPr lang="en-US" sz="2000" dirty="0"/>
              <a:t> </a:t>
            </a:r>
            <a:r>
              <a:rPr lang="en-US" sz="2000" dirty="0">
                <a:solidFill>
                  <a:schemeClr val="accent6">
                    <a:lumMod val="75000"/>
                  </a:schemeClr>
                </a:solidFill>
              </a:rPr>
              <a:t>maintenance operations</a:t>
            </a:r>
          </a:p>
          <a:p>
            <a:pPr marL="0" lvl="0" indent="0">
              <a:lnSpc>
                <a:spcPct val="100000"/>
              </a:lnSpc>
              <a:buNone/>
            </a:pPr>
            <a:endParaRPr lang="en-US" sz="200" b="1" u="sng" dirty="0">
              <a:solidFill>
                <a:schemeClr val="accent5">
                  <a:lumMod val="75000"/>
                </a:schemeClr>
              </a:solidFill>
            </a:endParaRPr>
          </a:p>
          <a:p>
            <a:pPr marL="0" lvl="0" indent="0">
              <a:lnSpc>
                <a:spcPct val="100000"/>
              </a:lnSpc>
              <a:buNone/>
            </a:pPr>
            <a:r>
              <a:rPr lang="en-US" sz="2000" b="1" u="sng" dirty="0">
                <a:solidFill>
                  <a:schemeClr val="accent5">
                    <a:lumMod val="75000"/>
                  </a:schemeClr>
                </a:solidFill>
              </a:rPr>
              <a:t>Key Idea:</a:t>
            </a:r>
            <a:r>
              <a:rPr lang="en-US" sz="2000" dirty="0">
                <a:solidFill>
                  <a:schemeClr val="accent5">
                    <a:lumMod val="75000"/>
                  </a:schemeClr>
                </a:solidFill>
              </a:rPr>
              <a:t> </a:t>
            </a:r>
            <a:r>
              <a:rPr lang="en-US" sz="2000" dirty="0"/>
              <a:t>With a </a:t>
            </a:r>
            <a:r>
              <a:rPr lang="en-US" sz="2000" dirty="0">
                <a:solidFill>
                  <a:schemeClr val="accent5">
                    <a:lumMod val="75000"/>
                  </a:schemeClr>
                </a:solidFill>
              </a:rPr>
              <a:t>single, simple </a:t>
            </a:r>
            <a:r>
              <a:rPr lang="en-US" sz="2000" dirty="0"/>
              <a:t>DRAM interface modification:</a:t>
            </a:r>
          </a:p>
          <a:p>
            <a:pPr>
              <a:lnSpc>
                <a:spcPct val="80000"/>
              </a:lnSpc>
            </a:pPr>
            <a:r>
              <a:rPr lang="en-GB" sz="1800" dirty="0"/>
              <a:t>The </a:t>
            </a:r>
            <a:r>
              <a:rPr lang="en-GB" sz="1800" dirty="0">
                <a:solidFill>
                  <a:schemeClr val="accent5">
                    <a:lumMod val="75000"/>
                  </a:schemeClr>
                </a:solidFill>
              </a:rPr>
              <a:t>DRAM chip can reject memory accesses</a:t>
            </a:r>
            <a:r>
              <a:rPr lang="en-GB" sz="1800" dirty="0"/>
              <a:t> that target </a:t>
            </a:r>
            <a:br>
              <a:rPr lang="en-GB" sz="1800" dirty="0"/>
            </a:br>
            <a:r>
              <a:rPr lang="en-GB" sz="1800" dirty="0"/>
              <a:t>an </a:t>
            </a:r>
            <a:r>
              <a:rPr lang="en-GB" sz="1800" dirty="0">
                <a:solidFill>
                  <a:schemeClr val="accent5">
                    <a:lumMod val="75000"/>
                  </a:schemeClr>
                </a:solidFill>
              </a:rPr>
              <a:t>under-maintenance</a:t>
            </a:r>
            <a:r>
              <a:rPr lang="en-GB" sz="1800" dirty="0"/>
              <a:t> </a:t>
            </a:r>
            <a:r>
              <a:rPr lang="en-GB" sz="1800" i="1" dirty="0"/>
              <a:t>DRAM region </a:t>
            </a:r>
            <a:r>
              <a:rPr lang="en-GB" sz="1800" dirty="0"/>
              <a:t>(e.g., a subarray)</a:t>
            </a:r>
          </a:p>
          <a:p>
            <a:pPr>
              <a:lnSpc>
                <a:spcPct val="100000"/>
              </a:lnSpc>
            </a:pPr>
            <a:r>
              <a:rPr lang="en-GB" sz="1800" dirty="0"/>
              <a:t>Implement and modify maintenance operations </a:t>
            </a:r>
            <a:r>
              <a:rPr lang="en-GB" sz="1800" dirty="0">
                <a:solidFill>
                  <a:schemeClr val="accent5">
                    <a:lumMod val="75000"/>
                  </a:schemeClr>
                </a:solidFill>
              </a:rPr>
              <a:t>without future changes</a:t>
            </a:r>
          </a:p>
          <a:p>
            <a:pPr marL="0" indent="0">
              <a:lnSpc>
                <a:spcPct val="100000"/>
              </a:lnSpc>
              <a:buNone/>
            </a:pPr>
            <a:endParaRPr lang="en-GB" sz="200" dirty="0">
              <a:solidFill>
                <a:schemeClr val="accent5">
                  <a:lumMod val="75000"/>
                </a:schemeClr>
              </a:solidFill>
            </a:endParaRPr>
          </a:p>
          <a:p>
            <a:pPr marL="0" indent="0">
              <a:lnSpc>
                <a:spcPct val="100000"/>
              </a:lnSpc>
              <a:buNone/>
            </a:pPr>
            <a:r>
              <a:rPr lang="en-GB" sz="2000" b="1" u="sng" dirty="0">
                <a:solidFill>
                  <a:schemeClr val="accent2">
                    <a:lumMod val="75000"/>
                  </a:schemeClr>
                </a:solidFill>
              </a:rPr>
              <a:t>Use Cases:</a:t>
            </a:r>
            <a:r>
              <a:rPr lang="en-GB" sz="2000" dirty="0">
                <a:solidFill>
                  <a:schemeClr val="accent2">
                    <a:lumMod val="75000"/>
                  </a:schemeClr>
                </a:solidFill>
              </a:rPr>
              <a:t> </a:t>
            </a:r>
            <a:r>
              <a:rPr lang="en-GB" sz="2000" dirty="0"/>
              <a:t>Demonstrate the </a:t>
            </a:r>
            <a:r>
              <a:rPr lang="en-GB" sz="2000" dirty="0">
                <a:solidFill>
                  <a:schemeClr val="accent2">
                    <a:lumMod val="75000"/>
                  </a:schemeClr>
                </a:solidFill>
              </a:rPr>
              <a:t>usefulness and versatility </a:t>
            </a:r>
            <a:r>
              <a:rPr lang="en-GB" sz="2000" dirty="0"/>
              <a:t>of SMD</a:t>
            </a:r>
          </a:p>
          <a:p>
            <a:pPr>
              <a:lnSpc>
                <a:spcPct val="100000"/>
              </a:lnSpc>
            </a:pPr>
            <a:r>
              <a:rPr lang="en-US" sz="1800" dirty="0"/>
              <a:t>In-DRAM refresh, </a:t>
            </a:r>
            <a:r>
              <a:rPr lang="en-US" sz="1800" dirty="0" err="1"/>
              <a:t>RowHammer</a:t>
            </a:r>
            <a:r>
              <a:rPr lang="en-US" sz="1800" dirty="0"/>
              <a:t> protection, and memory scrubbing</a:t>
            </a:r>
          </a:p>
          <a:p>
            <a:pPr marL="0" indent="0">
              <a:lnSpc>
                <a:spcPct val="100000"/>
              </a:lnSpc>
              <a:buNone/>
            </a:pPr>
            <a:endParaRPr lang="en-US" sz="200" dirty="0"/>
          </a:p>
          <a:p>
            <a:pPr marL="0" lvl="0" indent="0">
              <a:lnSpc>
                <a:spcPct val="100000"/>
              </a:lnSpc>
              <a:buNone/>
            </a:pPr>
            <a:r>
              <a:rPr lang="en-US" sz="2000" b="1" u="sng" dirty="0">
                <a:solidFill>
                  <a:srgbClr val="7030A0"/>
                </a:solidFill>
              </a:rPr>
              <a:t>Evaluation:</a:t>
            </a:r>
            <a:r>
              <a:rPr lang="en-US" sz="2000" dirty="0"/>
              <a:t> Demonstrate that SMD</a:t>
            </a:r>
            <a:r>
              <a:rPr lang="en-US" sz="2000" b="1" dirty="0">
                <a:solidFill>
                  <a:srgbClr val="7030A0"/>
                </a:solidFill>
              </a:rPr>
              <a:t> </a:t>
            </a:r>
            <a:r>
              <a:rPr lang="en-US" sz="2000" dirty="0"/>
              <a:t>performs maintenance operations </a:t>
            </a:r>
            <a:br>
              <a:rPr lang="en-US" sz="2000" dirty="0"/>
            </a:br>
            <a:r>
              <a:rPr lang="en-US" sz="2000" dirty="0"/>
              <a:t>with </a:t>
            </a:r>
            <a:r>
              <a:rPr lang="en-US" sz="2000" dirty="0">
                <a:solidFill>
                  <a:srgbClr val="7030A0"/>
                </a:solidFill>
              </a:rPr>
              <a:t>high performance and high energy efficiency</a:t>
            </a:r>
            <a:br>
              <a:rPr lang="en-US" sz="2000" dirty="0"/>
            </a:br>
            <a:r>
              <a:rPr lang="en-US" sz="2000" dirty="0"/>
              <a:t>at </a:t>
            </a:r>
            <a:r>
              <a:rPr lang="en-US" sz="2000" dirty="0">
                <a:solidFill>
                  <a:srgbClr val="7030A0"/>
                </a:solidFill>
              </a:rPr>
              <a:t>relatively small </a:t>
            </a:r>
            <a:r>
              <a:rPr lang="en-US" sz="2000" dirty="0"/>
              <a:t>DRAM chip and memory controller area costs</a:t>
            </a:r>
          </a:p>
        </p:txBody>
      </p:sp>
      <p:sp>
        <p:nvSpPr>
          <p:cNvPr id="4" name="TextBox 3">
            <a:extLst>
              <a:ext uri="{FF2B5EF4-FFF2-40B4-BE49-F238E27FC236}">
                <a16:creationId xmlns:a16="http://schemas.microsoft.com/office/drawing/2014/main" id="{058C8C88-1C9F-4C12-8AD0-4E68F336013A}"/>
              </a:ext>
            </a:extLst>
          </p:cNvPr>
          <p:cNvSpPr txBox="1"/>
          <p:nvPr/>
        </p:nvSpPr>
        <p:spPr>
          <a:xfrm>
            <a:off x="1579145" y="6393563"/>
            <a:ext cx="6940980" cy="400110"/>
          </a:xfrm>
          <a:prstGeom prst="rect">
            <a:avLst/>
          </a:prstGeom>
          <a:noFill/>
        </p:spPr>
        <p:txBody>
          <a:bodyPr wrap="square">
            <a:spAutoFit/>
          </a:bodyPr>
          <a:lstStyle/>
          <a:p>
            <a:pPr algn="ctr"/>
            <a:r>
              <a:rPr lang="pt-BR" sz="2000" b="1" dirty="0">
                <a:hlinkClick r:id="rId3"/>
              </a:rPr>
              <a:t>https://github.com/CMU-SAFARI/SelfManagingDRAM</a:t>
            </a:r>
            <a:endParaRPr lang="en-US" sz="2000" b="1" dirty="0"/>
          </a:p>
        </p:txBody>
      </p:sp>
      <p:sp>
        <p:nvSpPr>
          <p:cNvPr id="5" name="Slide Number Placeholder 3">
            <a:extLst>
              <a:ext uri="{FF2B5EF4-FFF2-40B4-BE49-F238E27FC236}">
                <a16:creationId xmlns:a16="http://schemas.microsoft.com/office/drawing/2014/main" id="{0EC8B4A7-A281-43CE-941F-B1B08AF347D4}"/>
              </a:ext>
            </a:extLst>
          </p:cNvPr>
          <p:cNvSpPr>
            <a:spLocks noGrp="1"/>
          </p:cNvSpPr>
          <p:nvPr>
            <p:ph type="sldNum" sz="quarter" idx="12"/>
          </p:nvPr>
        </p:nvSpPr>
        <p:spPr>
          <a:xfrm>
            <a:off x="6913605" y="6329238"/>
            <a:ext cx="2057400" cy="528761"/>
          </a:xfrm>
        </p:spPr>
        <p:txBody>
          <a:bodyPr/>
          <a:lstStyle/>
          <a:p>
            <a:fld id="{C19D2B53-EDAE-4B41-B849-8916FA40BCB6}" type="slidenum">
              <a:rPr lang="en-US" smtClean="0"/>
              <a:pPr/>
              <a:t>2</a:t>
            </a:fld>
            <a:endParaRPr lang="en-US" dirty="0"/>
          </a:p>
        </p:txBody>
      </p:sp>
    </p:spTree>
    <p:extLst>
      <p:ext uri="{BB962C8B-B14F-4D97-AF65-F5344CB8AC3E}">
        <p14:creationId xmlns:p14="http://schemas.microsoft.com/office/powerpoint/2010/main" val="38635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28BF-61A1-9339-96D2-0B7120D2F70E}"/>
              </a:ext>
            </a:extLst>
          </p:cNvPr>
          <p:cNvSpPr>
            <a:spLocks noGrp="1"/>
          </p:cNvSpPr>
          <p:nvPr>
            <p:ph type="title"/>
          </p:nvPr>
        </p:nvSpPr>
        <p:spPr/>
        <p:txBody>
          <a:bodyPr>
            <a:noAutofit/>
          </a:bodyPr>
          <a:lstStyle/>
          <a:p>
            <a:r>
              <a:rPr lang="en-US" sz="3600" dirty="0"/>
              <a:t>SMD Key Idea: Autonomous Maintenance</a:t>
            </a:r>
          </a:p>
        </p:txBody>
      </p:sp>
      <p:sp>
        <p:nvSpPr>
          <p:cNvPr id="4" name="Slide Number Placeholder 3">
            <a:extLst>
              <a:ext uri="{FF2B5EF4-FFF2-40B4-BE49-F238E27FC236}">
                <a16:creationId xmlns:a16="http://schemas.microsoft.com/office/drawing/2014/main" id="{48101FD5-C01F-5554-A177-C1E3ED1566AA}"/>
              </a:ext>
            </a:extLst>
          </p:cNvPr>
          <p:cNvSpPr>
            <a:spLocks noGrp="1"/>
          </p:cNvSpPr>
          <p:nvPr>
            <p:ph type="sldNum" sz="quarter" idx="12"/>
          </p:nvPr>
        </p:nvSpPr>
        <p:spPr/>
        <p:txBody>
          <a:bodyPr/>
          <a:lstStyle/>
          <a:p>
            <a:fld id="{C19D2B53-EDAE-4B41-B849-8916FA40BCB6}" type="slidenum">
              <a:rPr lang="en-US" smtClean="0"/>
              <a:pPr/>
              <a:t>20</a:t>
            </a:fld>
            <a:endParaRPr lang="en-US"/>
          </a:p>
        </p:txBody>
      </p:sp>
      <p:grpSp>
        <p:nvGrpSpPr>
          <p:cNvPr id="15" name="Group 14">
            <a:extLst>
              <a:ext uri="{FF2B5EF4-FFF2-40B4-BE49-F238E27FC236}">
                <a16:creationId xmlns:a16="http://schemas.microsoft.com/office/drawing/2014/main" id="{418AA5EC-D909-05FB-FEA0-9D21E1F7D5E4}"/>
              </a:ext>
            </a:extLst>
          </p:cNvPr>
          <p:cNvGrpSpPr/>
          <p:nvPr/>
        </p:nvGrpSpPr>
        <p:grpSpPr>
          <a:xfrm>
            <a:off x="1719799" y="2264652"/>
            <a:ext cx="5704401" cy="1333836"/>
            <a:chOff x="1719799" y="1092696"/>
            <a:chExt cx="5704401" cy="1333836"/>
          </a:xfrm>
        </p:grpSpPr>
        <p:sp>
          <p:nvSpPr>
            <p:cNvPr id="16" name="Rectangle 15">
              <a:extLst>
                <a:ext uri="{FF2B5EF4-FFF2-40B4-BE49-F238E27FC236}">
                  <a16:creationId xmlns:a16="http://schemas.microsoft.com/office/drawing/2014/main" id="{09652F5F-0C74-A92E-CA2D-912E4DBE5864}"/>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17" name="Rectangle 16">
              <a:extLst>
                <a:ext uri="{FF2B5EF4-FFF2-40B4-BE49-F238E27FC236}">
                  <a16:creationId xmlns:a16="http://schemas.microsoft.com/office/drawing/2014/main" id="{53D88B26-EAB0-EF53-D09F-0489C2D758F0}"/>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8" name="Straight Arrow Connector 17">
              <a:extLst>
                <a:ext uri="{FF2B5EF4-FFF2-40B4-BE49-F238E27FC236}">
                  <a16:creationId xmlns:a16="http://schemas.microsoft.com/office/drawing/2014/main" id="{59C78097-1D8F-EAB4-3620-288504F4386A}"/>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4E7793-0B69-7537-985A-519796649948}"/>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20" name="Straight Arrow Connector 19">
              <a:extLst>
                <a:ext uri="{FF2B5EF4-FFF2-40B4-BE49-F238E27FC236}">
                  <a16:creationId xmlns:a16="http://schemas.microsoft.com/office/drawing/2014/main" id="{2EEA0B25-9731-359E-3857-42397FD97E73}"/>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F335D1D-9272-EFFF-AFD3-E30CA125CC5D}"/>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pic>
        <p:nvPicPr>
          <p:cNvPr id="31" name="Graphic 30" descr="Gears with solid fill">
            <a:extLst>
              <a:ext uri="{FF2B5EF4-FFF2-40B4-BE49-F238E27FC236}">
                <a16:creationId xmlns:a16="http://schemas.microsoft.com/office/drawing/2014/main" id="{4D8E8546-EE7E-DF15-9B1B-B08D1D0060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000" y="1807452"/>
            <a:ext cx="914400" cy="914400"/>
          </a:xfrm>
          <a:prstGeom prst="rect">
            <a:avLst/>
          </a:prstGeom>
        </p:spPr>
      </p:pic>
      <p:sp>
        <p:nvSpPr>
          <p:cNvPr id="32" name="TextBox 31">
            <a:extLst>
              <a:ext uri="{FF2B5EF4-FFF2-40B4-BE49-F238E27FC236}">
                <a16:creationId xmlns:a16="http://schemas.microsoft.com/office/drawing/2014/main" id="{83323865-7979-2A7C-A659-90688BC15407}"/>
              </a:ext>
            </a:extLst>
          </p:cNvPr>
          <p:cNvSpPr txBox="1"/>
          <p:nvPr/>
        </p:nvSpPr>
        <p:spPr>
          <a:xfrm>
            <a:off x="7686550" y="1681516"/>
            <a:ext cx="1518364" cy="646331"/>
          </a:xfrm>
          <a:prstGeom prst="rect">
            <a:avLst/>
          </a:prstGeom>
          <a:noFill/>
        </p:spPr>
        <p:txBody>
          <a:bodyPr wrap="none" rtlCol="0">
            <a:spAutoFit/>
          </a:bodyPr>
          <a:lstStyle/>
          <a:p>
            <a:r>
              <a:rPr lang="en-US" b="1" dirty="0">
                <a:solidFill>
                  <a:schemeClr val="accent5">
                    <a:lumMod val="75000"/>
                  </a:schemeClr>
                </a:solidFill>
              </a:rPr>
              <a:t>do</a:t>
            </a:r>
            <a:br>
              <a:rPr lang="en-US" b="1" dirty="0">
                <a:solidFill>
                  <a:schemeClr val="accent5">
                    <a:lumMod val="75000"/>
                  </a:schemeClr>
                </a:solidFill>
              </a:rPr>
            </a:br>
            <a:r>
              <a:rPr lang="en-US" b="1" dirty="0">
                <a:solidFill>
                  <a:schemeClr val="accent5">
                    <a:lumMod val="75000"/>
                  </a:schemeClr>
                </a:solidFill>
              </a:rPr>
              <a:t>maintenance</a:t>
            </a:r>
          </a:p>
        </p:txBody>
      </p:sp>
      <p:sp>
        <p:nvSpPr>
          <p:cNvPr id="10" name="TextBox 9">
            <a:extLst>
              <a:ext uri="{FF2B5EF4-FFF2-40B4-BE49-F238E27FC236}">
                <a16:creationId xmlns:a16="http://schemas.microsoft.com/office/drawing/2014/main" id="{E11570D3-B8BA-AC8E-B333-2F4B519B5B13}"/>
              </a:ext>
            </a:extLst>
          </p:cNvPr>
          <p:cNvSpPr txBox="1"/>
          <p:nvPr/>
        </p:nvSpPr>
        <p:spPr>
          <a:xfrm>
            <a:off x="244617" y="986207"/>
            <a:ext cx="8654766" cy="523220"/>
          </a:xfrm>
          <a:prstGeom prst="rect">
            <a:avLst/>
          </a:prstGeom>
          <a:noFill/>
        </p:spPr>
        <p:txBody>
          <a:bodyPr wrap="square">
            <a:spAutoFit/>
          </a:bodyPr>
          <a:lstStyle/>
          <a:p>
            <a:pPr algn="ctr"/>
            <a:r>
              <a:rPr lang="en-US" sz="2800" dirty="0">
                <a:solidFill>
                  <a:schemeClr val="accent6">
                    <a:lumMod val="75000"/>
                  </a:schemeClr>
                </a:solidFill>
              </a:rPr>
              <a:t>DRAM chip controls </a:t>
            </a:r>
            <a:r>
              <a:rPr lang="en-US" sz="2800" dirty="0"/>
              <a:t>in-DRAM maintenance operations</a:t>
            </a:r>
            <a:endParaRPr lang="en-US" sz="2800" dirty="0">
              <a:solidFill>
                <a:schemeClr val="accent6">
                  <a:lumMod val="75000"/>
                </a:schemeClr>
              </a:solidFill>
            </a:endParaRPr>
          </a:p>
        </p:txBody>
      </p:sp>
      <p:sp>
        <p:nvSpPr>
          <p:cNvPr id="9" name="TextBox 8">
            <a:extLst>
              <a:ext uri="{FF2B5EF4-FFF2-40B4-BE49-F238E27FC236}">
                <a16:creationId xmlns:a16="http://schemas.microsoft.com/office/drawing/2014/main" id="{5038B750-2877-7CB4-3E47-8D887DE44C2F}"/>
              </a:ext>
            </a:extLst>
          </p:cNvPr>
          <p:cNvSpPr txBox="1"/>
          <p:nvPr/>
        </p:nvSpPr>
        <p:spPr>
          <a:xfrm>
            <a:off x="-8754" y="4549540"/>
            <a:ext cx="9144000" cy="1617050"/>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Enable implementing</a:t>
            </a:r>
            <a:r>
              <a:rPr lang="en-US" sz="3000" b="1" dirty="0"/>
              <a:t> </a:t>
            </a:r>
            <a:r>
              <a:rPr lang="en-US" sz="3000" b="1" dirty="0">
                <a:solidFill>
                  <a:schemeClr val="accent5">
                    <a:lumMod val="75000"/>
                  </a:schemeClr>
                </a:solidFill>
              </a:rPr>
              <a:t>new maintenance mechanisms </a:t>
            </a:r>
            <a:br>
              <a:rPr lang="en-US" sz="3000" b="1" dirty="0">
                <a:solidFill>
                  <a:schemeClr val="accent5">
                    <a:lumMod val="75000"/>
                  </a:schemeClr>
                </a:solidFill>
              </a:rPr>
            </a:br>
            <a:r>
              <a:rPr lang="en-US" sz="3000" b="1" dirty="0">
                <a:solidFill>
                  <a:schemeClr val="accent6">
                    <a:lumMod val="75000"/>
                  </a:schemeClr>
                </a:solidFill>
              </a:rPr>
              <a:t>without</a:t>
            </a:r>
            <a:r>
              <a:rPr lang="en-US" sz="3000" b="1" dirty="0">
                <a:solidFill>
                  <a:srgbClr val="C00000"/>
                </a:solidFill>
              </a:rPr>
              <a:t> </a:t>
            </a:r>
            <a:r>
              <a:rPr lang="en-US" sz="3000" dirty="0"/>
              <a:t>modifying the standard and</a:t>
            </a:r>
            <a:br>
              <a:rPr lang="en-US" sz="3000" dirty="0"/>
            </a:br>
            <a:r>
              <a:rPr lang="en-US" sz="3000" dirty="0"/>
              <a:t>exposing </a:t>
            </a:r>
            <a:r>
              <a:rPr lang="en-US" sz="3000" b="1" dirty="0">
                <a:solidFill>
                  <a:srgbClr val="C00000"/>
                </a:solidFill>
              </a:rPr>
              <a:t>DRAM-internal proprietary </a:t>
            </a:r>
            <a:r>
              <a:rPr lang="en-US" sz="3000" dirty="0"/>
              <a:t>information</a:t>
            </a:r>
          </a:p>
        </p:txBody>
      </p:sp>
    </p:spTree>
    <p:extLst>
      <p:ext uri="{BB962C8B-B14F-4D97-AF65-F5344CB8AC3E}">
        <p14:creationId xmlns:p14="http://schemas.microsoft.com/office/powerpoint/2010/main" val="263556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BEDC-2D91-5553-CDF0-0E4CA0FF0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A1A1A-25A6-6F34-73F6-47D0A6F15F54}"/>
              </a:ext>
            </a:extLst>
          </p:cNvPr>
          <p:cNvSpPr>
            <a:spLocks noGrp="1"/>
          </p:cNvSpPr>
          <p:nvPr>
            <p:ph type="title"/>
          </p:nvPr>
        </p:nvSpPr>
        <p:spPr/>
        <p:txBody>
          <a:bodyPr>
            <a:noAutofit/>
          </a:bodyPr>
          <a:lstStyle/>
          <a:p>
            <a:r>
              <a:rPr lang="en-US" sz="3600" dirty="0"/>
              <a:t>Access-Maintenance Conflicts</a:t>
            </a:r>
          </a:p>
        </p:txBody>
      </p:sp>
      <p:sp>
        <p:nvSpPr>
          <p:cNvPr id="5" name="Content Placeholder 4">
            <a:extLst>
              <a:ext uri="{FF2B5EF4-FFF2-40B4-BE49-F238E27FC236}">
                <a16:creationId xmlns:a16="http://schemas.microsoft.com/office/drawing/2014/main" id="{660149C7-EEE7-35C1-6E85-EE47768A7B02}"/>
              </a:ext>
            </a:extLst>
          </p:cNvPr>
          <p:cNvSpPr>
            <a:spLocks noGrp="1"/>
          </p:cNvSpPr>
          <p:nvPr>
            <p:ph idx="1"/>
          </p:nvPr>
        </p:nvSpPr>
        <p:spPr/>
        <p:txBody>
          <a:bodyPr>
            <a:normAutofit/>
          </a:bodyPr>
          <a:lstStyle/>
          <a:p>
            <a:pPr>
              <a:buClr>
                <a:schemeClr val="tx1"/>
              </a:buClr>
            </a:pPr>
            <a:r>
              <a:rPr lang="en-US" sz="2700" b="1" dirty="0">
                <a:solidFill>
                  <a:srgbClr val="C00000"/>
                </a:solidFill>
              </a:rPr>
              <a:t>Problem:</a:t>
            </a:r>
            <a:r>
              <a:rPr lang="en-US" sz="2700" dirty="0"/>
              <a:t> Access-maintenance </a:t>
            </a:r>
            <a:r>
              <a:rPr lang="en-US" sz="2700" dirty="0">
                <a:solidFill>
                  <a:srgbClr val="C00000"/>
                </a:solidFill>
              </a:rPr>
              <a:t>conflict</a:t>
            </a:r>
          </a:p>
        </p:txBody>
      </p:sp>
      <p:sp>
        <p:nvSpPr>
          <p:cNvPr id="4" name="Slide Number Placeholder 3">
            <a:extLst>
              <a:ext uri="{FF2B5EF4-FFF2-40B4-BE49-F238E27FC236}">
                <a16:creationId xmlns:a16="http://schemas.microsoft.com/office/drawing/2014/main" id="{F1E7DDF9-F3D4-CD9D-E54B-79E2879F2826}"/>
              </a:ext>
            </a:extLst>
          </p:cNvPr>
          <p:cNvSpPr>
            <a:spLocks noGrp="1"/>
          </p:cNvSpPr>
          <p:nvPr>
            <p:ph type="sldNum" sz="quarter" idx="12"/>
          </p:nvPr>
        </p:nvSpPr>
        <p:spPr/>
        <p:txBody>
          <a:bodyPr/>
          <a:lstStyle/>
          <a:p>
            <a:fld id="{C19D2B53-EDAE-4B41-B849-8916FA40BCB6}" type="slidenum">
              <a:rPr lang="en-US" smtClean="0"/>
              <a:pPr/>
              <a:t>21</a:t>
            </a:fld>
            <a:endParaRPr lang="en-US"/>
          </a:p>
        </p:txBody>
      </p:sp>
      <p:grpSp>
        <p:nvGrpSpPr>
          <p:cNvPr id="15" name="Group 14">
            <a:extLst>
              <a:ext uri="{FF2B5EF4-FFF2-40B4-BE49-F238E27FC236}">
                <a16:creationId xmlns:a16="http://schemas.microsoft.com/office/drawing/2014/main" id="{CC8EBAC7-8201-B0F2-3CEB-81C2392E65E1}"/>
              </a:ext>
            </a:extLst>
          </p:cNvPr>
          <p:cNvGrpSpPr/>
          <p:nvPr/>
        </p:nvGrpSpPr>
        <p:grpSpPr>
          <a:xfrm>
            <a:off x="1719799" y="2264652"/>
            <a:ext cx="5704401" cy="1333836"/>
            <a:chOff x="1719799" y="1092696"/>
            <a:chExt cx="5704401" cy="1333836"/>
          </a:xfrm>
        </p:grpSpPr>
        <p:sp>
          <p:nvSpPr>
            <p:cNvPr id="16" name="Rectangle 15">
              <a:extLst>
                <a:ext uri="{FF2B5EF4-FFF2-40B4-BE49-F238E27FC236}">
                  <a16:creationId xmlns:a16="http://schemas.microsoft.com/office/drawing/2014/main" id="{1BDD7E3A-9339-DF35-C9CB-67941DEB8EC0}"/>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17" name="Rectangle 16">
              <a:extLst>
                <a:ext uri="{FF2B5EF4-FFF2-40B4-BE49-F238E27FC236}">
                  <a16:creationId xmlns:a16="http://schemas.microsoft.com/office/drawing/2014/main" id="{A564175E-0E4A-A80A-1F42-DC3601E8F42C}"/>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8" name="Straight Arrow Connector 17">
              <a:extLst>
                <a:ext uri="{FF2B5EF4-FFF2-40B4-BE49-F238E27FC236}">
                  <a16:creationId xmlns:a16="http://schemas.microsoft.com/office/drawing/2014/main" id="{C16888EB-06AA-A701-1919-F5081755B2D5}"/>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E843DE-5F1F-C81D-FACD-209970312C97}"/>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20" name="Straight Arrow Connector 19">
              <a:extLst>
                <a:ext uri="{FF2B5EF4-FFF2-40B4-BE49-F238E27FC236}">
                  <a16:creationId xmlns:a16="http://schemas.microsoft.com/office/drawing/2014/main" id="{10C249F6-D3B8-3524-36C9-217EE70D7E6F}"/>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AC2B17D-1260-1373-6FC2-5B48359656CB}"/>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pic>
        <p:nvPicPr>
          <p:cNvPr id="31" name="Graphic 30" descr="Gears with solid fill">
            <a:extLst>
              <a:ext uri="{FF2B5EF4-FFF2-40B4-BE49-F238E27FC236}">
                <a16:creationId xmlns:a16="http://schemas.microsoft.com/office/drawing/2014/main" id="{63889AD1-88C2-C9F1-788E-2543B18EAF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000" y="1807452"/>
            <a:ext cx="914400" cy="914400"/>
          </a:xfrm>
          <a:prstGeom prst="rect">
            <a:avLst/>
          </a:prstGeom>
        </p:spPr>
      </p:pic>
      <p:sp>
        <p:nvSpPr>
          <p:cNvPr id="6" name="Rounded Rectangle 18">
            <a:extLst>
              <a:ext uri="{FF2B5EF4-FFF2-40B4-BE49-F238E27FC236}">
                <a16:creationId xmlns:a16="http://schemas.microsoft.com/office/drawing/2014/main" id="{72C5BD2C-1550-91A4-697F-99DE34C65F82}"/>
              </a:ext>
            </a:extLst>
          </p:cNvPr>
          <p:cNvSpPr/>
          <p:nvPr/>
        </p:nvSpPr>
        <p:spPr>
          <a:xfrm>
            <a:off x="2631814" y="2529977"/>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Cmd.</a:t>
            </a:r>
          </a:p>
        </p:txBody>
      </p:sp>
      <p:sp>
        <p:nvSpPr>
          <p:cNvPr id="7" name="Multiplication Sign 37">
            <a:extLst>
              <a:ext uri="{FF2B5EF4-FFF2-40B4-BE49-F238E27FC236}">
                <a16:creationId xmlns:a16="http://schemas.microsoft.com/office/drawing/2014/main" id="{F76FAEE7-C37A-BB82-3005-D7242B5EAF9B}"/>
              </a:ext>
            </a:extLst>
          </p:cNvPr>
          <p:cNvSpPr/>
          <p:nvPr/>
        </p:nvSpPr>
        <p:spPr>
          <a:xfrm>
            <a:off x="7458694" y="2248042"/>
            <a:ext cx="1629266" cy="1536232"/>
          </a:xfrm>
          <a:prstGeom prst="mathMultiply">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8" name="TextBox 7">
            <a:extLst>
              <a:ext uri="{FF2B5EF4-FFF2-40B4-BE49-F238E27FC236}">
                <a16:creationId xmlns:a16="http://schemas.microsoft.com/office/drawing/2014/main" id="{37D66004-2884-27F3-DAEB-2FE8AD694809}"/>
              </a:ext>
            </a:extLst>
          </p:cNvPr>
          <p:cNvSpPr txBox="1"/>
          <p:nvPr/>
        </p:nvSpPr>
        <p:spPr>
          <a:xfrm>
            <a:off x="7506320" y="3524839"/>
            <a:ext cx="1546805" cy="923330"/>
          </a:xfrm>
          <a:prstGeom prst="rect">
            <a:avLst/>
          </a:prstGeom>
          <a:noFill/>
        </p:spPr>
        <p:txBody>
          <a:bodyPr wrap="square" rtlCol="0">
            <a:spAutoFit/>
          </a:bodyPr>
          <a:lstStyle/>
          <a:p>
            <a:pPr algn="ctr"/>
            <a:r>
              <a:rPr lang="en-US" b="1" dirty="0">
                <a:solidFill>
                  <a:srgbClr val="C00000"/>
                </a:solidFill>
              </a:rPr>
              <a:t>access-maintenance conflict</a:t>
            </a:r>
          </a:p>
        </p:txBody>
      </p:sp>
      <p:sp>
        <p:nvSpPr>
          <p:cNvPr id="3" name="TextBox 2">
            <a:extLst>
              <a:ext uri="{FF2B5EF4-FFF2-40B4-BE49-F238E27FC236}">
                <a16:creationId xmlns:a16="http://schemas.microsoft.com/office/drawing/2014/main" id="{64AE192C-18EA-41D8-3518-3E9A608752CE}"/>
              </a:ext>
            </a:extLst>
          </p:cNvPr>
          <p:cNvSpPr txBox="1"/>
          <p:nvPr/>
        </p:nvSpPr>
        <p:spPr>
          <a:xfrm>
            <a:off x="7686550" y="1681516"/>
            <a:ext cx="1518364" cy="646331"/>
          </a:xfrm>
          <a:prstGeom prst="rect">
            <a:avLst/>
          </a:prstGeom>
          <a:noFill/>
        </p:spPr>
        <p:txBody>
          <a:bodyPr wrap="none" rtlCol="0">
            <a:spAutoFit/>
          </a:bodyPr>
          <a:lstStyle/>
          <a:p>
            <a:r>
              <a:rPr lang="en-US" b="1" dirty="0">
                <a:solidFill>
                  <a:schemeClr val="accent5">
                    <a:lumMod val="75000"/>
                  </a:schemeClr>
                </a:solidFill>
              </a:rPr>
              <a:t>do</a:t>
            </a:r>
            <a:br>
              <a:rPr lang="en-US" b="1" dirty="0">
                <a:solidFill>
                  <a:schemeClr val="accent5">
                    <a:lumMod val="75000"/>
                  </a:schemeClr>
                </a:solidFill>
              </a:rPr>
            </a:br>
            <a:r>
              <a:rPr lang="en-US" b="1" dirty="0">
                <a:solidFill>
                  <a:schemeClr val="accent5">
                    <a:lumMod val="75000"/>
                  </a:schemeClr>
                </a:solidFill>
              </a:rPr>
              <a:t>maintenance</a:t>
            </a:r>
          </a:p>
        </p:txBody>
      </p:sp>
    </p:spTree>
    <p:extLst>
      <p:ext uri="{BB962C8B-B14F-4D97-AF65-F5344CB8AC3E}">
        <p14:creationId xmlns:p14="http://schemas.microsoft.com/office/powerpoint/2010/main" val="227222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5.55556E-7 -2.22222E-6 L 0.37656 -0.00648 " pathEditMode="relative" rAng="0" ptsTypes="AA">
                                      <p:cBhvr>
                                        <p:cTn id="8" dur="1000" fill="hold"/>
                                        <p:tgtEl>
                                          <p:spTgt spid="6"/>
                                        </p:tgtEl>
                                        <p:attrNameLst>
                                          <p:attrName>ppt_x</p:attrName>
                                          <p:attrName>ppt_y</p:attrName>
                                        </p:attrNameLst>
                                      </p:cBhvr>
                                      <p:rCtr x="18819" y="-32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FD783-616D-435C-B618-D9FFCD952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88376-60E8-FE6A-71C9-00D71430DB5F}"/>
              </a:ext>
            </a:extLst>
          </p:cNvPr>
          <p:cNvSpPr>
            <a:spLocks noGrp="1"/>
          </p:cNvSpPr>
          <p:nvPr>
            <p:ph type="title"/>
          </p:nvPr>
        </p:nvSpPr>
        <p:spPr/>
        <p:txBody>
          <a:bodyPr>
            <a:normAutofit/>
          </a:bodyPr>
          <a:lstStyle/>
          <a:p>
            <a:r>
              <a:rPr lang="en-US" sz="3600" dirty="0"/>
              <a:t>SMD Key Mechanism</a:t>
            </a:r>
          </a:p>
        </p:txBody>
      </p:sp>
      <p:sp>
        <p:nvSpPr>
          <p:cNvPr id="3" name="Content Placeholder 2">
            <a:extLst>
              <a:ext uri="{FF2B5EF4-FFF2-40B4-BE49-F238E27FC236}">
                <a16:creationId xmlns:a16="http://schemas.microsoft.com/office/drawing/2014/main" id="{4A0C001A-78CD-783E-F0F9-0E5E326D7496}"/>
              </a:ext>
            </a:extLst>
          </p:cNvPr>
          <p:cNvSpPr>
            <a:spLocks noGrp="1"/>
          </p:cNvSpPr>
          <p:nvPr>
            <p:ph idx="1"/>
          </p:nvPr>
        </p:nvSpPr>
        <p:spPr/>
        <p:txBody>
          <a:bodyPr>
            <a:normAutofit/>
          </a:bodyPr>
          <a:lstStyle/>
          <a:p>
            <a:pPr>
              <a:buClr>
                <a:schemeClr val="tx1"/>
              </a:buClr>
            </a:pPr>
            <a:r>
              <a:rPr lang="en-US" sz="2700" b="1" dirty="0">
                <a:solidFill>
                  <a:srgbClr val="C00000"/>
                </a:solidFill>
              </a:rPr>
              <a:t>Problem:</a:t>
            </a:r>
            <a:r>
              <a:rPr lang="en-US" sz="2700" dirty="0"/>
              <a:t> Access-maintenance </a:t>
            </a:r>
            <a:r>
              <a:rPr lang="en-US" sz="2700" dirty="0">
                <a:solidFill>
                  <a:srgbClr val="C00000"/>
                </a:solidFill>
              </a:rPr>
              <a:t>conflict</a:t>
            </a:r>
          </a:p>
          <a:p>
            <a:r>
              <a:rPr lang="en-US" sz="2700" b="1" dirty="0">
                <a:solidFill>
                  <a:schemeClr val="accent5">
                    <a:lumMod val="75000"/>
                  </a:schemeClr>
                </a:solidFill>
              </a:rPr>
              <a:t>Key mechanism: </a:t>
            </a:r>
            <a:r>
              <a:rPr lang="en-US" sz="2700" b="1" dirty="0">
                <a:solidFill>
                  <a:srgbClr val="C00000"/>
                </a:solidFill>
              </a:rPr>
              <a:t>Reject</a:t>
            </a:r>
            <a:r>
              <a:rPr lang="en-US" sz="2700" dirty="0"/>
              <a:t> access (activate) commands</a:t>
            </a:r>
          </a:p>
        </p:txBody>
      </p:sp>
      <p:sp>
        <p:nvSpPr>
          <p:cNvPr id="4" name="Slide Number Placeholder 3">
            <a:extLst>
              <a:ext uri="{FF2B5EF4-FFF2-40B4-BE49-F238E27FC236}">
                <a16:creationId xmlns:a16="http://schemas.microsoft.com/office/drawing/2014/main" id="{D57B3C68-D537-CA11-9C3A-DAAB0E52EE9C}"/>
              </a:ext>
            </a:extLst>
          </p:cNvPr>
          <p:cNvSpPr>
            <a:spLocks noGrp="1"/>
          </p:cNvSpPr>
          <p:nvPr>
            <p:ph type="sldNum" sz="quarter" idx="12"/>
          </p:nvPr>
        </p:nvSpPr>
        <p:spPr/>
        <p:txBody>
          <a:bodyPr/>
          <a:lstStyle/>
          <a:p>
            <a:fld id="{C19D2B53-EDAE-4B41-B849-8916FA40BCB6}" type="slidenum">
              <a:rPr lang="en-US" smtClean="0"/>
              <a:pPr/>
              <a:t>22</a:t>
            </a:fld>
            <a:endParaRPr lang="en-US"/>
          </a:p>
        </p:txBody>
      </p:sp>
      <p:grpSp>
        <p:nvGrpSpPr>
          <p:cNvPr id="15" name="Group 14">
            <a:extLst>
              <a:ext uri="{FF2B5EF4-FFF2-40B4-BE49-F238E27FC236}">
                <a16:creationId xmlns:a16="http://schemas.microsoft.com/office/drawing/2014/main" id="{247DC10D-128F-A91E-5D15-16E61AD1A034}"/>
              </a:ext>
            </a:extLst>
          </p:cNvPr>
          <p:cNvGrpSpPr/>
          <p:nvPr/>
        </p:nvGrpSpPr>
        <p:grpSpPr>
          <a:xfrm>
            <a:off x="1719799" y="2264652"/>
            <a:ext cx="5704401" cy="1333836"/>
            <a:chOff x="1719799" y="1092696"/>
            <a:chExt cx="5704401" cy="1333836"/>
          </a:xfrm>
        </p:grpSpPr>
        <p:sp>
          <p:nvSpPr>
            <p:cNvPr id="16" name="Rectangle 15">
              <a:extLst>
                <a:ext uri="{FF2B5EF4-FFF2-40B4-BE49-F238E27FC236}">
                  <a16:creationId xmlns:a16="http://schemas.microsoft.com/office/drawing/2014/main" id="{E8B280F0-B4D3-8701-7674-56509537DA18}"/>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17" name="Rectangle 16">
              <a:extLst>
                <a:ext uri="{FF2B5EF4-FFF2-40B4-BE49-F238E27FC236}">
                  <a16:creationId xmlns:a16="http://schemas.microsoft.com/office/drawing/2014/main" id="{4CD2827A-69EE-4C95-B55C-4002BD380CCD}"/>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8" name="Straight Arrow Connector 17">
              <a:extLst>
                <a:ext uri="{FF2B5EF4-FFF2-40B4-BE49-F238E27FC236}">
                  <a16:creationId xmlns:a16="http://schemas.microsoft.com/office/drawing/2014/main" id="{7E1CDC23-A21F-9DE9-4020-D93AA8F4790E}"/>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0E150BE-2756-F394-16D6-253112015DFD}"/>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20" name="Straight Arrow Connector 19">
              <a:extLst>
                <a:ext uri="{FF2B5EF4-FFF2-40B4-BE49-F238E27FC236}">
                  <a16:creationId xmlns:a16="http://schemas.microsoft.com/office/drawing/2014/main" id="{45E06421-F965-2FD9-99C2-BF31288A4953}"/>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E213816-10CB-0CF0-FABF-1B87760E1F9C}"/>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sp>
        <p:nvSpPr>
          <p:cNvPr id="29" name="Rounded Rectangle 18">
            <a:extLst>
              <a:ext uri="{FF2B5EF4-FFF2-40B4-BE49-F238E27FC236}">
                <a16:creationId xmlns:a16="http://schemas.microsoft.com/office/drawing/2014/main" id="{28BFBE9B-58BD-A83A-2F99-FEE16267E3FF}"/>
              </a:ext>
            </a:extLst>
          </p:cNvPr>
          <p:cNvSpPr/>
          <p:nvPr/>
        </p:nvSpPr>
        <p:spPr>
          <a:xfrm>
            <a:off x="6077429" y="2485245"/>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Cmd.</a:t>
            </a:r>
          </a:p>
        </p:txBody>
      </p:sp>
      <p:pic>
        <p:nvPicPr>
          <p:cNvPr id="31" name="Graphic 30" descr="Gears with solid fill">
            <a:extLst>
              <a:ext uri="{FF2B5EF4-FFF2-40B4-BE49-F238E27FC236}">
                <a16:creationId xmlns:a16="http://schemas.microsoft.com/office/drawing/2014/main" id="{71A119EF-2B82-EC66-B4FE-5E30B5C8DB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000" y="1807452"/>
            <a:ext cx="914400" cy="914400"/>
          </a:xfrm>
          <a:prstGeom prst="rect">
            <a:avLst/>
          </a:prstGeom>
        </p:spPr>
      </p:pic>
      <p:cxnSp>
        <p:nvCxnSpPr>
          <p:cNvPr id="34" name="Connector: Elbow 33">
            <a:extLst>
              <a:ext uri="{FF2B5EF4-FFF2-40B4-BE49-F238E27FC236}">
                <a16:creationId xmlns:a16="http://schemas.microsoft.com/office/drawing/2014/main" id="{8623F1E1-28CC-DAFE-9F1C-7FF934BF0C98}"/>
              </a:ext>
            </a:extLst>
          </p:cNvPr>
          <p:cNvCxnSpPr>
            <a:stCxn id="17" idx="2"/>
            <a:endCxn id="16" idx="2"/>
          </p:cNvCxnSpPr>
          <p:nvPr/>
        </p:nvCxnSpPr>
        <p:spPr>
          <a:xfrm rot="5400000">
            <a:off x="4702531" y="1532140"/>
            <a:ext cx="13920" cy="4118777"/>
          </a:xfrm>
          <a:prstGeom prst="bentConnector3">
            <a:avLst>
              <a:gd name="adj1" fmla="val 2015948"/>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2337EF7-F1DA-9184-ABB0-9F2F85F2D3AA}"/>
              </a:ext>
            </a:extLst>
          </p:cNvPr>
          <p:cNvSpPr txBox="1"/>
          <p:nvPr/>
        </p:nvSpPr>
        <p:spPr>
          <a:xfrm>
            <a:off x="2855458" y="3905074"/>
            <a:ext cx="3587842" cy="369332"/>
          </a:xfrm>
          <a:prstGeom prst="rect">
            <a:avLst/>
          </a:prstGeom>
          <a:noFill/>
        </p:spPr>
        <p:txBody>
          <a:bodyPr wrap="none" rtlCol="0">
            <a:spAutoFit/>
          </a:bodyPr>
          <a:lstStyle/>
          <a:p>
            <a:r>
              <a:rPr lang="en-US" b="1" dirty="0">
                <a:solidFill>
                  <a:srgbClr val="C00000"/>
                </a:solidFill>
              </a:rPr>
              <a:t>negative acknowledgment (</a:t>
            </a:r>
            <a:r>
              <a:rPr lang="en-US" b="1" dirty="0" err="1">
                <a:solidFill>
                  <a:srgbClr val="C00000"/>
                </a:solidFill>
              </a:rPr>
              <a:t>nack</a:t>
            </a:r>
            <a:r>
              <a:rPr lang="en-US" b="1" dirty="0">
                <a:solidFill>
                  <a:srgbClr val="C00000"/>
                </a:solidFill>
              </a:rPr>
              <a:t>)</a:t>
            </a:r>
          </a:p>
        </p:txBody>
      </p:sp>
      <p:sp>
        <p:nvSpPr>
          <p:cNvPr id="38" name="Multiplication Sign 37">
            <a:extLst>
              <a:ext uri="{FF2B5EF4-FFF2-40B4-BE49-F238E27FC236}">
                <a16:creationId xmlns:a16="http://schemas.microsoft.com/office/drawing/2014/main" id="{1A437CBE-0813-34EA-B67C-5C67755B654F}"/>
              </a:ext>
            </a:extLst>
          </p:cNvPr>
          <p:cNvSpPr/>
          <p:nvPr/>
        </p:nvSpPr>
        <p:spPr>
          <a:xfrm>
            <a:off x="7458694" y="2248042"/>
            <a:ext cx="1629266" cy="1536232"/>
          </a:xfrm>
          <a:prstGeom prst="mathMultiply">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39" name="TextBox 38">
            <a:extLst>
              <a:ext uri="{FF2B5EF4-FFF2-40B4-BE49-F238E27FC236}">
                <a16:creationId xmlns:a16="http://schemas.microsoft.com/office/drawing/2014/main" id="{EBB3FA28-9EB0-4C73-6ED0-21771D3F71F5}"/>
              </a:ext>
            </a:extLst>
          </p:cNvPr>
          <p:cNvSpPr txBox="1"/>
          <p:nvPr/>
        </p:nvSpPr>
        <p:spPr>
          <a:xfrm>
            <a:off x="7506320" y="3524839"/>
            <a:ext cx="1546805" cy="923330"/>
          </a:xfrm>
          <a:prstGeom prst="rect">
            <a:avLst/>
          </a:prstGeom>
          <a:noFill/>
        </p:spPr>
        <p:txBody>
          <a:bodyPr wrap="square" rtlCol="0">
            <a:spAutoFit/>
          </a:bodyPr>
          <a:lstStyle/>
          <a:p>
            <a:pPr algn="ctr"/>
            <a:r>
              <a:rPr lang="en-US" b="1" dirty="0">
                <a:solidFill>
                  <a:srgbClr val="C00000"/>
                </a:solidFill>
              </a:rPr>
              <a:t>access-maintenance conflict</a:t>
            </a:r>
          </a:p>
        </p:txBody>
      </p:sp>
    </p:spTree>
    <p:extLst>
      <p:ext uri="{BB962C8B-B14F-4D97-AF65-F5344CB8AC3E}">
        <p14:creationId xmlns:p14="http://schemas.microsoft.com/office/powerpoint/2010/main" val="1511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4774B-B062-C099-4168-50F0C580A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DB3B9-73F1-7C1E-1C6C-642F7B455D84}"/>
              </a:ext>
            </a:extLst>
          </p:cNvPr>
          <p:cNvSpPr>
            <a:spLocks noGrp="1"/>
          </p:cNvSpPr>
          <p:nvPr>
            <p:ph type="title"/>
          </p:nvPr>
        </p:nvSpPr>
        <p:spPr/>
        <p:txBody>
          <a:bodyPr>
            <a:normAutofit/>
          </a:bodyPr>
          <a:lstStyle/>
          <a:p>
            <a:r>
              <a:rPr lang="en-US" sz="3600" dirty="0"/>
              <a:t>SMD Key Contribution</a:t>
            </a:r>
          </a:p>
        </p:txBody>
      </p:sp>
      <p:sp>
        <p:nvSpPr>
          <p:cNvPr id="4" name="Slide Number Placeholder 3">
            <a:extLst>
              <a:ext uri="{FF2B5EF4-FFF2-40B4-BE49-F238E27FC236}">
                <a16:creationId xmlns:a16="http://schemas.microsoft.com/office/drawing/2014/main" id="{5D0F61EE-37D6-32A7-323E-6B67DD21173E}"/>
              </a:ext>
            </a:extLst>
          </p:cNvPr>
          <p:cNvSpPr>
            <a:spLocks noGrp="1"/>
          </p:cNvSpPr>
          <p:nvPr>
            <p:ph type="sldNum" sz="quarter" idx="12"/>
          </p:nvPr>
        </p:nvSpPr>
        <p:spPr/>
        <p:txBody>
          <a:bodyPr/>
          <a:lstStyle/>
          <a:p>
            <a:fld id="{C19D2B53-EDAE-4B41-B849-8916FA40BCB6}" type="slidenum">
              <a:rPr lang="en-US" smtClean="0"/>
              <a:pPr/>
              <a:t>23</a:t>
            </a:fld>
            <a:endParaRPr lang="en-US"/>
          </a:p>
        </p:txBody>
      </p:sp>
      <p:sp>
        <p:nvSpPr>
          <p:cNvPr id="13" name="TextBox 12">
            <a:extLst>
              <a:ext uri="{FF2B5EF4-FFF2-40B4-BE49-F238E27FC236}">
                <a16:creationId xmlns:a16="http://schemas.microsoft.com/office/drawing/2014/main" id="{3A9298EC-9A5E-AF60-0C71-AC035ECAA2E0}"/>
              </a:ext>
            </a:extLst>
          </p:cNvPr>
          <p:cNvSpPr txBox="1"/>
          <p:nvPr/>
        </p:nvSpPr>
        <p:spPr>
          <a:xfrm>
            <a:off x="1182556" y="4272879"/>
            <a:ext cx="2898550" cy="830997"/>
          </a:xfrm>
          <a:prstGeom prst="rect">
            <a:avLst/>
          </a:prstGeom>
          <a:noFill/>
        </p:spPr>
        <p:txBody>
          <a:bodyPr wrap="none" rtlCol="0">
            <a:spAutoFit/>
          </a:bodyPr>
          <a:lstStyle/>
          <a:p>
            <a:pPr algn="ctr"/>
            <a:r>
              <a:rPr lang="en-US" sz="2400" dirty="0"/>
              <a:t>orchestrates </a:t>
            </a:r>
            <a:br>
              <a:rPr lang="en-US" sz="2400" dirty="0"/>
            </a:br>
            <a:r>
              <a:rPr lang="en-US" sz="2400" dirty="0"/>
              <a:t>all </a:t>
            </a:r>
            <a:r>
              <a:rPr lang="en-US" sz="2400" dirty="0">
                <a:solidFill>
                  <a:schemeClr val="accent6">
                    <a:lumMod val="75000"/>
                  </a:schemeClr>
                </a:solidFill>
              </a:rPr>
              <a:t>access operations</a:t>
            </a:r>
          </a:p>
        </p:txBody>
      </p:sp>
      <p:sp>
        <p:nvSpPr>
          <p:cNvPr id="14" name="TextBox 13">
            <a:extLst>
              <a:ext uri="{FF2B5EF4-FFF2-40B4-BE49-F238E27FC236}">
                <a16:creationId xmlns:a16="http://schemas.microsoft.com/office/drawing/2014/main" id="{F54ACB73-6525-868F-F3F3-EC2C02C12031}"/>
              </a:ext>
            </a:extLst>
          </p:cNvPr>
          <p:cNvSpPr txBox="1"/>
          <p:nvPr/>
        </p:nvSpPr>
        <p:spPr>
          <a:xfrm>
            <a:off x="4825237" y="4272879"/>
            <a:ext cx="3850734" cy="830997"/>
          </a:xfrm>
          <a:prstGeom prst="rect">
            <a:avLst/>
          </a:prstGeom>
          <a:noFill/>
        </p:spPr>
        <p:txBody>
          <a:bodyPr wrap="none" rtlCol="0">
            <a:spAutoFit/>
          </a:bodyPr>
          <a:lstStyle/>
          <a:p>
            <a:pPr algn="ctr"/>
            <a:r>
              <a:rPr lang="en-US" sz="2400" dirty="0"/>
              <a:t>can now </a:t>
            </a:r>
            <a:r>
              <a:rPr lang="en-US" sz="2400" dirty="0">
                <a:solidFill>
                  <a:schemeClr val="accent5">
                    <a:lumMod val="75000"/>
                  </a:schemeClr>
                </a:solidFill>
              </a:rPr>
              <a:t>perform</a:t>
            </a:r>
            <a:r>
              <a:rPr lang="en-US" sz="2400" dirty="0"/>
              <a:t> its own</a:t>
            </a:r>
            <a:br>
              <a:rPr lang="en-US" sz="2400" dirty="0"/>
            </a:br>
            <a:r>
              <a:rPr lang="en-US" sz="2400" dirty="0">
                <a:solidFill>
                  <a:schemeClr val="accent5">
                    <a:lumMod val="75000"/>
                  </a:schemeClr>
                </a:solidFill>
              </a:rPr>
              <a:t>maintenance autonomously</a:t>
            </a:r>
          </a:p>
        </p:txBody>
      </p:sp>
      <p:grpSp>
        <p:nvGrpSpPr>
          <p:cNvPr id="15" name="Group 14">
            <a:extLst>
              <a:ext uri="{FF2B5EF4-FFF2-40B4-BE49-F238E27FC236}">
                <a16:creationId xmlns:a16="http://schemas.microsoft.com/office/drawing/2014/main" id="{5076EAD7-0B71-85A7-7898-3652FC3D87E6}"/>
              </a:ext>
            </a:extLst>
          </p:cNvPr>
          <p:cNvGrpSpPr/>
          <p:nvPr/>
        </p:nvGrpSpPr>
        <p:grpSpPr>
          <a:xfrm>
            <a:off x="1719799" y="2264652"/>
            <a:ext cx="5704401" cy="1333836"/>
            <a:chOff x="1719799" y="1092696"/>
            <a:chExt cx="5704401" cy="1333836"/>
          </a:xfrm>
        </p:grpSpPr>
        <p:sp>
          <p:nvSpPr>
            <p:cNvPr id="16" name="Rectangle 15">
              <a:extLst>
                <a:ext uri="{FF2B5EF4-FFF2-40B4-BE49-F238E27FC236}">
                  <a16:creationId xmlns:a16="http://schemas.microsoft.com/office/drawing/2014/main" id="{E10F46A5-AE33-5EFE-9546-B6085EE786E9}"/>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17" name="Rectangle 16">
              <a:extLst>
                <a:ext uri="{FF2B5EF4-FFF2-40B4-BE49-F238E27FC236}">
                  <a16:creationId xmlns:a16="http://schemas.microsoft.com/office/drawing/2014/main" id="{F2C52F2B-7424-5400-7B61-9FBCEAF52BEE}"/>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8" name="Straight Arrow Connector 17">
              <a:extLst>
                <a:ext uri="{FF2B5EF4-FFF2-40B4-BE49-F238E27FC236}">
                  <a16:creationId xmlns:a16="http://schemas.microsoft.com/office/drawing/2014/main" id="{B02AAAA9-5F87-B532-F7F0-1C168ED4D497}"/>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AD7825-3050-0DEF-D018-3F078EB38102}"/>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20" name="Straight Arrow Connector 19">
              <a:extLst>
                <a:ext uri="{FF2B5EF4-FFF2-40B4-BE49-F238E27FC236}">
                  <a16:creationId xmlns:a16="http://schemas.microsoft.com/office/drawing/2014/main" id="{4B7199C2-C380-C5E7-5E2E-8597D20C1595}"/>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2A3710-7781-EB65-984A-26C5E9569118}"/>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pic>
        <p:nvPicPr>
          <p:cNvPr id="31" name="Graphic 30" descr="Gears with solid fill">
            <a:extLst>
              <a:ext uri="{FF2B5EF4-FFF2-40B4-BE49-F238E27FC236}">
                <a16:creationId xmlns:a16="http://schemas.microsoft.com/office/drawing/2014/main" id="{5039D6B9-9305-2B84-040C-8E14AA9AC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7000" y="1807452"/>
            <a:ext cx="914400" cy="914400"/>
          </a:xfrm>
          <a:prstGeom prst="rect">
            <a:avLst/>
          </a:prstGeom>
        </p:spPr>
      </p:pic>
      <p:cxnSp>
        <p:nvCxnSpPr>
          <p:cNvPr id="34" name="Connector: Elbow 33">
            <a:extLst>
              <a:ext uri="{FF2B5EF4-FFF2-40B4-BE49-F238E27FC236}">
                <a16:creationId xmlns:a16="http://schemas.microsoft.com/office/drawing/2014/main" id="{B97472E9-B0DE-DEE2-EC85-0B1C4AA478DA}"/>
              </a:ext>
            </a:extLst>
          </p:cNvPr>
          <p:cNvCxnSpPr>
            <a:stCxn id="17" idx="2"/>
            <a:endCxn id="16" idx="2"/>
          </p:cNvCxnSpPr>
          <p:nvPr/>
        </p:nvCxnSpPr>
        <p:spPr>
          <a:xfrm rot="5400000">
            <a:off x="4702531" y="1532140"/>
            <a:ext cx="13920" cy="4118777"/>
          </a:xfrm>
          <a:prstGeom prst="bentConnector3">
            <a:avLst>
              <a:gd name="adj1" fmla="val 2015948"/>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D80B114-67D0-F007-AFFC-EE026C2D434E}"/>
              </a:ext>
            </a:extLst>
          </p:cNvPr>
          <p:cNvSpPr txBox="1"/>
          <p:nvPr/>
        </p:nvSpPr>
        <p:spPr>
          <a:xfrm>
            <a:off x="2855458" y="3905074"/>
            <a:ext cx="3587842" cy="369332"/>
          </a:xfrm>
          <a:prstGeom prst="rect">
            <a:avLst/>
          </a:prstGeom>
          <a:noFill/>
        </p:spPr>
        <p:txBody>
          <a:bodyPr wrap="none" rtlCol="0">
            <a:spAutoFit/>
          </a:bodyPr>
          <a:lstStyle/>
          <a:p>
            <a:r>
              <a:rPr lang="en-US" b="1" dirty="0">
                <a:solidFill>
                  <a:srgbClr val="C00000"/>
                </a:solidFill>
              </a:rPr>
              <a:t>negative acknowledgment (</a:t>
            </a:r>
            <a:r>
              <a:rPr lang="en-US" b="1" dirty="0" err="1">
                <a:solidFill>
                  <a:srgbClr val="C00000"/>
                </a:solidFill>
              </a:rPr>
              <a:t>nack</a:t>
            </a:r>
            <a:r>
              <a:rPr lang="en-US" b="1" dirty="0">
                <a:solidFill>
                  <a:srgbClr val="C00000"/>
                </a:solidFill>
              </a:rPr>
              <a:t>)</a:t>
            </a:r>
          </a:p>
        </p:txBody>
      </p:sp>
      <p:sp>
        <p:nvSpPr>
          <p:cNvPr id="37" name="TextBox 36">
            <a:extLst>
              <a:ext uri="{FF2B5EF4-FFF2-40B4-BE49-F238E27FC236}">
                <a16:creationId xmlns:a16="http://schemas.microsoft.com/office/drawing/2014/main" id="{595729CE-55C9-3677-1F4E-53F36EE8758A}"/>
              </a:ext>
            </a:extLst>
          </p:cNvPr>
          <p:cNvSpPr txBox="1"/>
          <p:nvPr/>
        </p:nvSpPr>
        <p:spPr>
          <a:xfrm>
            <a:off x="-8754" y="5273040"/>
            <a:ext cx="9144000" cy="1070844"/>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200" b="1" dirty="0">
                <a:solidFill>
                  <a:schemeClr val="accent6">
                    <a:lumMod val="75000"/>
                  </a:schemeClr>
                </a:solidFill>
              </a:rPr>
              <a:t>Partition the work nicely </a:t>
            </a:r>
            <a:r>
              <a:rPr lang="en-US" sz="3200" dirty="0"/>
              <a:t>between the </a:t>
            </a:r>
            <a:br>
              <a:rPr lang="en-US" sz="3200" dirty="0"/>
            </a:br>
            <a:r>
              <a:rPr lang="en-US" sz="3200" dirty="0"/>
              <a:t>memory controller and the DRAM chip</a:t>
            </a:r>
          </a:p>
        </p:txBody>
      </p:sp>
      <p:sp>
        <p:nvSpPr>
          <p:cNvPr id="11" name="TextBox 10">
            <a:extLst>
              <a:ext uri="{FF2B5EF4-FFF2-40B4-BE49-F238E27FC236}">
                <a16:creationId xmlns:a16="http://schemas.microsoft.com/office/drawing/2014/main" id="{12D63A18-5AC5-3F50-78F1-944B4F9F579C}"/>
              </a:ext>
            </a:extLst>
          </p:cNvPr>
          <p:cNvSpPr txBox="1"/>
          <p:nvPr/>
        </p:nvSpPr>
        <p:spPr>
          <a:xfrm>
            <a:off x="244617" y="986207"/>
            <a:ext cx="8654766" cy="523220"/>
          </a:xfrm>
          <a:prstGeom prst="rect">
            <a:avLst/>
          </a:prstGeom>
          <a:noFill/>
        </p:spPr>
        <p:txBody>
          <a:bodyPr wrap="square">
            <a:spAutoFit/>
          </a:bodyPr>
          <a:lstStyle/>
          <a:p>
            <a:pPr algn="ctr"/>
            <a:r>
              <a:rPr lang="en-US" sz="2800" dirty="0">
                <a:solidFill>
                  <a:schemeClr val="accent6">
                    <a:lumMod val="75000"/>
                  </a:schemeClr>
                </a:solidFill>
              </a:rPr>
              <a:t>DRAM chip controls </a:t>
            </a:r>
            <a:r>
              <a:rPr lang="en-US" sz="2800" dirty="0"/>
              <a:t>in-DRAM maintenance operations</a:t>
            </a:r>
            <a:endParaRPr lang="en-US" sz="2800" dirty="0">
              <a:solidFill>
                <a:schemeClr val="accent6">
                  <a:lumMod val="75000"/>
                </a:schemeClr>
              </a:solidFill>
            </a:endParaRPr>
          </a:p>
        </p:txBody>
      </p:sp>
      <p:sp>
        <p:nvSpPr>
          <p:cNvPr id="12" name="TextBox 11">
            <a:extLst>
              <a:ext uri="{FF2B5EF4-FFF2-40B4-BE49-F238E27FC236}">
                <a16:creationId xmlns:a16="http://schemas.microsoft.com/office/drawing/2014/main" id="{C4190813-1058-50CA-D7A1-AE2A8977A33C}"/>
              </a:ext>
            </a:extLst>
          </p:cNvPr>
          <p:cNvSpPr txBox="1"/>
          <p:nvPr/>
        </p:nvSpPr>
        <p:spPr>
          <a:xfrm>
            <a:off x="2588557" y="1646577"/>
            <a:ext cx="4241867" cy="400110"/>
          </a:xfrm>
          <a:prstGeom prst="rect">
            <a:avLst/>
          </a:prstGeom>
          <a:noFill/>
        </p:spPr>
        <p:txBody>
          <a:bodyPr wrap="none" rtlCol="0">
            <a:spAutoFit/>
          </a:bodyPr>
          <a:lstStyle/>
          <a:p>
            <a:r>
              <a:rPr lang="en-US" sz="2000" dirty="0"/>
              <a:t>with a single, simple interface change</a:t>
            </a:r>
          </a:p>
        </p:txBody>
      </p:sp>
      <p:sp>
        <p:nvSpPr>
          <p:cNvPr id="22" name="Rectangle 21">
            <a:extLst>
              <a:ext uri="{FF2B5EF4-FFF2-40B4-BE49-F238E27FC236}">
                <a16:creationId xmlns:a16="http://schemas.microsoft.com/office/drawing/2014/main" id="{73E257EE-DC7F-7467-D2A9-1D6D4A0D06DE}"/>
              </a:ext>
            </a:extLst>
          </p:cNvPr>
          <p:cNvSpPr/>
          <p:nvPr/>
        </p:nvSpPr>
        <p:spPr>
          <a:xfrm>
            <a:off x="3597914" y="2197737"/>
            <a:ext cx="2515644" cy="1448215"/>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1097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7"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5A0A-1F6A-CA64-B1CD-57A7CA4558DB}"/>
              </a:ext>
            </a:extLst>
          </p:cNvPr>
          <p:cNvSpPr>
            <a:spLocks noGrp="1"/>
          </p:cNvSpPr>
          <p:nvPr>
            <p:ph type="title"/>
          </p:nvPr>
        </p:nvSpPr>
        <p:spPr/>
        <p:txBody>
          <a:bodyPr/>
          <a:lstStyle/>
          <a:p>
            <a:r>
              <a:rPr lang="en-US" dirty="0"/>
              <a:t>Deeper Look at SMD</a:t>
            </a:r>
          </a:p>
        </p:txBody>
      </p:sp>
      <p:sp>
        <p:nvSpPr>
          <p:cNvPr id="4" name="Slide Number Placeholder 3">
            <a:extLst>
              <a:ext uri="{FF2B5EF4-FFF2-40B4-BE49-F238E27FC236}">
                <a16:creationId xmlns:a16="http://schemas.microsoft.com/office/drawing/2014/main" id="{E3DF4D16-CC38-2DFE-A320-854D0B2388FD}"/>
              </a:ext>
            </a:extLst>
          </p:cNvPr>
          <p:cNvSpPr>
            <a:spLocks noGrp="1"/>
          </p:cNvSpPr>
          <p:nvPr>
            <p:ph type="sldNum" sz="quarter" idx="12"/>
          </p:nvPr>
        </p:nvSpPr>
        <p:spPr/>
        <p:txBody>
          <a:bodyPr/>
          <a:lstStyle/>
          <a:p>
            <a:fld id="{C19D2B53-EDAE-4B41-B849-8916FA40BCB6}" type="slidenum">
              <a:rPr lang="en-US" smtClean="0"/>
              <a:pPr/>
              <a:t>24</a:t>
            </a:fld>
            <a:endParaRPr lang="en-US"/>
          </a:p>
        </p:txBody>
      </p:sp>
      <p:grpSp>
        <p:nvGrpSpPr>
          <p:cNvPr id="11" name="Group 10">
            <a:extLst>
              <a:ext uri="{FF2B5EF4-FFF2-40B4-BE49-F238E27FC236}">
                <a16:creationId xmlns:a16="http://schemas.microsoft.com/office/drawing/2014/main" id="{8E16860C-E730-D65F-3265-2EAEDE35B827}"/>
              </a:ext>
            </a:extLst>
          </p:cNvPr>
          <p:cNvGrpSpPr/>
          <p:nvPr/>
        </p:nvGrpSpPr>
        <p:grpSpPr>
          <a:xfrm>
            <a:off x="287398" y="1351579"/>
            <a:ext cx="6073396" cy="683908"/>
            <a:chOff x="797835" y="1538865"/>
            <a:chExt cx="6073396" cy="683908"/>
          </a:xfrm>
        </p:grpSpPr>
        <p:sp>
          <p:nvSpPr>
            <p:cNvPr id="5" name="Oval 4">
              <a:extLst>
                <a:ext uri="{FF2B5EF4-FFF2-40B4-BE49-F238E27FC236}">
                  <a16:creationId xmlns:a16="http://schemas.microsoft.com/office/drawing/2014/main" id="{899086B1-A68D-689F-F6F6-1D5079C9FFD6}"/>
                </a:ext>
              </a:extLst>
            </p:cNvPr>
            <p:cNvSpPr/>
            <p:nvPr/>
          </p:nvSpPr>
          <p:spPr>
            <a:xfrm>
              <a:off x="797835" y="1538865"/>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36517B67-6CE0-8AAD-4C1E-997713B4C949}"/>
                </a:ext>
              </a:extLst>
            </p:cNvPr>
            <p:cNvSpPr txBox="1"/>
            <p:nvPr/>
          </p:nvSpPr>
          <p:spPr>
            <a:xfrm>
              <a:off x="1773361" y="1558265"/>
              <a:ext cx="5097870" cy="646331"/>
            </a:xfrm>
            <a:prstGeom prst="rect">
              <a:avLst/>
            </a:prstGeom>
            <a:noFill/>
            <a:ln>
              <a:noFill/>
            </a:ln>
          </p:spPr>
          <p:txBody>
            <a:bodyPr wrap="none" rtlCol="0">
              <a:spAutoFit/>
            </a:bodyPr>
            <a:lstStyle/>
            <a:p>
              <a:r>
                <a:rPr lang="en-US" sz="3600" b="1" dirty="0">
                  <a:solidFill>
                    <a:schemeClr val="accent6">
                      <a:lumMod val="75000"/>
                    </a:schemeClr>
                  </a:solidFill>
                </a:rPr>
                <a:t>SMD Bank Organization</a:t>
              </a:r>
              <a:endParaRPr lang="en-US" sz="3200" dirty="0">
                <a:solidFill>
                  <a:schemeClr val="accent6">
                    <a:lumMod val="75000"/>
                  </a:schemeClr>
                </a:solidFill>
              </a:endParaRPr>
            </a:p>
          </p:txBody>
        </p:sp>
      </p:grpSp>
    </p:spTree>
    <p:extLst>
      <p:ext uri="{BB962C8B-B14F-4D97-AF65-F5344CB8AC3E}">
        <p14:creationId xmlns:p14="http://schemas.microsoft.com/office/powerpoint/2010/main" val="177019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B6D1BCC-C76A-B79D-36A9-075925993678}"/>
              </a:ext>
            </a:extLst>
          </p:cNvPr>
          <p:cNvSpPr/>
          <p:nvPr/>
        </p:nvSpPr>
        <p:spPr>
          <a:xfrm>
            <a:off x="1011080" y="2486024"/>
            <a:ext cx="2743200" cy="1885951"/>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Quire Sans" panose="020B0502040400020003" pitchFamily="34" charset="0"/>
                <a:cs typeface="Quire Sans" panose="020B0502040400020003" pitchFamily="34" charset="0"/>
              </a:rPr>
              <a:t>DRAM Chip</a:t>
            </a:r>
          </a:p>
        </p:txBody>
      </p:sp>
      <p:sp>
        <p:nvSpPr>
          <p:cNvPr id="2" name="Title 1">
            <a:extLst>
              <a:ext uri="{FF2B5EF4-FFF2-40B4-BE49-F238E27FC236}">
                <a16:creationId xmlns:a16="http://schemas.microsoft.com/office/drawing/2014/main" id="{FF4C1A5A-F098-A04A-B6A8-42DC66895EFC}"/>
              </a:ext>
            </a:extLst>
          </p:cNvPr>
          <p:cNvSpPr>
            <a:spLocks noGrp="1"/>
          </p:cNvSpPr>
          <p:nvPr>
            <p:ph type="title"/>
          </p:nvPr>
        </p:nvSpPr>
        <p:spPr/>
        <p:txBody>
          <a:bodyPr/>
          <a:lstStyle/>
          <a:p>
            <a:r>
              <a:rPr lang="en-US" dirty="0"/>
              <a:t>DRAM Chip Organization</a:t>
            </a:r>
          </a:p>
        </p:txBody>
      </p:sp>
      <p:sp>
        <p:nvSpPr>
          <p:cNvPr id="4" name="Slide Number Placeholder 3">
            <a:extLst>
              <a:ext uri="{FF2B5EF4-FFF2-40B4-BE49-F238E27FC236}">
                <a16:creationId xmlns:a16="http://schemas.microsoft.com/office/drawing/2014/main" id="{431E2A30-6787-2E8E-CC85-6DABCC18E502}"/>
              </a:ext>
            </a:extLst>
          </p:cNvPr>
          <p:cNvSpPr>
            <a:spLocks noGrp="1"/>
          </p:cNvSpPr>
          <p:nvPr>
            <p:ph type="sldNum" sz="quarter" idx="12"/>
          </p:nvPr>
        </p:nvSpPr>
        <p:spPr/>
        <p:txBody>
          <a:bodyPr/>
          <a:lstStyle/>
          <a:p>
            <a:fld id="{C19D2B53-EDAE-4B41-B849-8916FA40BCB6}" type="slidenum">
              <a:rPr lang="en-US" smtClean="0"/>
              <a:pPr/>
              <a:t>25</a:t>
            </a:fld>
            <a:endParaRPr lang="en-US"/>
          </a:p>
        </p:txBody>
      </p:sp>
      <p:sp>
        <p:nvSpPr>
          <p:cNvPr id="3" name="Rectangle 2">
            <a:extLst>
              <a:ext uri="{FF2B5EF4-FFF2-40B4-BE49-F238E27FC236}">
                <a16:creationId xmlns:a16="http://schemas.microsoft.com/office/drawing/2014/main" id="{4DF16540-4EB7-EB1F-B548-DD5D0B57ED90}"/>
              </a:ext>
            </a:extLst>
          </p:cNvPr>
          <p:cNvSpPr/>
          <p:nvPr/>
        </p:nvSpPr>
        <p:spPr>
          <a:xfrm>
            <a:off x="1118234" y="3036094"/>
            <a:ext cx="1078706" cy="1078706"/>
          </a:xfrm>
          <a:prstGeom prst="rect">
            <a:avLst/>
          </a:prstGeom>
          <a:solidFill>
            <a:schemeClr val="bg1">
              <a:lumMod val="9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DRAM Bank</a:t>
            </a:r>
          </a:p>
        </p:txBody>
      </p:sp>
      <p:sp>
        <p:nvSpPr>
          <p:cNvPr id="61" name="Rectangle 60">
            <a:extLst>
              <a:ext uri="{FF2B5EF4-FFF2-40B4-BE49-F238E27FC236}">
                <a16:creationId xmlns:a16="http://schemas.microsoft.com/office/drawing/2014/main" id="{FB861AF4-AF7B-EF40-3173-7CA8AD0C9C88}"/>
              </a:ext>
            </a:extLst>
          </p:cNvPr>
          <p:cNvSpPr/>
          <p:nvPr/>
        </p:nvSpPr>
        <p:spPr>
          <a:xfrm>
            <a:off x="2585089" y="3036094"/>
            <a:ext cx="1078706" cy="1078706"/>
          </a:xfrm>
          <a:prstGeom prst="rect">
            <a:avLst/>
          </a:prstGeom>
          <a:solidFill>
            <a:schemeClr val="bg1">
              <a:lumMod val="9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DRAM Bank</a:t>
            </a:r>
          </a:p>
        </p:txBody>
      </p:sp>
      <p:sp>
        <p:nvSpPr>
          <p:cNvPr id="78" name="Rectangle 77">
            <a:extLst>
              <a:ext uri="{FF2B5EF4-FFF2-40B4-BE49-F238E27FC236}">
                <a16:creationId xmlns:a16="http://schemas.microsoft.com/office/drawing/2014/main" id="{48725E93-3E5E-F613-A0C6-8CD8494CB3C5}"/>
              </a:ext>
            </a:extLst>
          </p:cNvPr>
          <p:cNvSpPr/>
          <p:nvPr/>
        </p:nvSpPr>
        <p:spPr>
          <a:xfrm rot="5400000">
            <a:off x="1562098" y="4183618"/>
            <a:ext cx="150021" cy="4571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79" name="Rectangle 78">
            <a:extLst>
              <a:ext uri="{FF2B5EF4-FFF2-40B4-BE49-F238E27FC236}">
                <a16:creationId xmlns:a16="http://schemas.microsoft.com/office/drawing/2014/main" id="{8AD13D98-2E9F-5554-4C49-1E1E607F7C66}"/>
              </a:ext>
            </a:extLst>
          </p:cNvPr>
          <p:cNvSpPr/>
          <p:nvPr/>
        </p:nvSpPr>
        <p:spPr>
          <a:xfrm>
            <a:off x="1614249" y="4235769"/>
            <a:ext cx="1516142" cy="4571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80" name="Rectangle 79">
            <a:extLst>
              <a:ext uri="{FF2B5EF4-FFF2-40B4-BE49-F238E27FC236}">
                <a16:creationId xmlns:a16="http://schemas.microsoft.com/office/drawing/2014/main" id="{FA75FD55-CEBF-AC00-F433-9E1E75DC7CFA}"/>
              </a:ext>
            </a:extLst>
          </p:cNvPr>
          <p:cNvSpPr/>
          <p:nvPr/>
        </p:nvSpPr>
        <p:spPr>
          <a:xfrm rot="5400000">
            <a:off x="3047050" y="4183617"/>
            <a:ext cx="150021" cy="4571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81" name="Rectangle 80">
            <a:extLst>
              <a:ext uri="{FF2B5EF4-FFF2-40B4-BE49-F238E27FC236}">
                <a16:creationId xmlns:a16="http://schemas.microsoft.com/office/drawing/2014/main" id="{F302ACE7-BC9A-CEA8-DD24-85D664F1D963}"/>
              </a:ext>
            </a:extLst>
          </p:cNvPr>
          <p:cNvSpPr/>
          <p:nvPr/>
        </p:nvSpPr>
        <p:spPr>
          <a:xfrm rot="5400000">
            <a:off x="2320169" y="4333638"/>
            <a:ext cx="150021" cy="4571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82" name="TextBox 81">
            <a:extLst>
              <a:ext uri="{FF2B5EF4-FFF2-40B4-BE49-F238E27FC236}">
                <a16:creationId xmlns:a16="http://schemas.microsoft.com/office/drawing/2014/main" id="{1881290D-05B6-C020-947C-52362485A958}"/>
              </a:ext>
            </a:extLst>
          </p:cNvPr>
          <p:cNvSpPr txBox="1"/>
          <p:nvPr/>
        </p:nvSpPr>
        <p:spPr>
          <a:xfrm>
            <a:off x="1843784" y="4434605"/>
            <a:ext cx="1095172" cy="400110"/>
          </a:xfrm>
          <a:prstGeom prst="rect">
            <a:avLst/>
          </a:prstGeom>
          <a:noFill/>
        </p:spPr>
        <p:txBody>
          <a:bodyPr wrap="none" rtlCol="0">
            <a:spAutoFit/>
          </a:bodyPr>
          <a:lstStyle/>
          <a:p>
            <a:r>
              <a:rPr lang="en-US" sz="2000" dirty="0"/>
              <a:t>Chip I/O</a:t>
            </a:r>
          </a:p>
        </p:txBody>
      </p:sp>
      <p:sp>
        <p:nvSpPr>
          <p:cNvPr id="83" name="Rectangle 82">
            <a:extLst>
              <a:ext uri="{FF2B5EF4-FFF2-40B4-BE49-F238E27FC236}">
                <a16:creationId xmlns:a16="http://schemas.microsoft.com/office/drawing/2014/main" id="{DB676E6B-B0B6-D961-E62E-5DAFBE100F4D}"/>
              </a:ext>
            </a:extLst>
          </p:cNvPr>
          <p:cNvSpPr/>
          <p:nvPr/>
        </p:nvSpPr>
        <p:spPr>
          <a:xfrm>
            <a:off x="4705952" y="2011680"/>
            <a:ext cx="3195988" cy="2956560"/>
          </a:xfrm>
          <a:prstGeom prst="rect">
            <a:avLst/>
          </a:prstGeom>
          <a:solidFill>
            <a:schemeClr val="bg1">
              <a:lumMod val="9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Quire Sans" panose="020B0502040400020003" pitchFamily="34" charset="0"/>
                <a:cs typeface="Quire Sans" panose="020B0502040400020003" pitchFamily="34" charset="0"/>
              </a:rPr>
              <a:t>DRAM Bank</a:t>
            </a:r>
          </a:p>
        </p:txBody>
      </p:sp>
      <p:cxnSp>
        <p:nvCxnSpPr>
          <p:cNvPr id="85" name="Straight Connector 84">
            <a:extLst>
              <a:ext uri="{FF2B5EF4-FFF2-40B4-BE49-F238E27FC236}">
                <a16:creationId xmlns:a16="http://schemas.microsoft.com/office/drawing/2014/main" id="{DE3A5099-4C4E-A334-B781-325C3B499BAE}"/>
              </a:ext>
            </a:extLst>
          </p:cNvPr>
          <p:cNvCxnSpPr>
            <a:cxnSpLocks/>
          </p:cNvCxnSpPr>
          <p:nvPr/>
        </p:nvCxnSpPr>
        <p:spPr>
          <a:xfrm flipV="1">
            <a:off x="3663795" y="2011680"/>
            <a:ext cx="1021360" cy="102441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F27961-441E-C343-20F8-43BAB3CAD522}"/>
              </a:ext>
            </a:extLst>
          </p:cNvPr>
          <p:cNvCxnSpPr>
            <a:cxnSpLocks/>
          </p:cNvCxnSpPr>
          <p:nvPr/>
        </p:nvCxnSpPr>
        <p:spPr>
          <a:xfrm>
            <a:off x="3684592" y="4114800"/>
            <a:ext cx="1000563" cy="85344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08CC009A-DDB3-F25F-2BEC-5C2B8242D2F5}"/>
              </a:ext>
            </a:extLst>
          </p:cNvPr>
          <p:cNvSpPr/>
          <p:nvPr/>
        </p:nvSpPr>
        <p:spPr>
          <a:xfrm>
            <a:off x="5032061" y="2592070"/>
            <a:ext cx="261306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DRAM Subarray</a:t>
            </a:r>
          </a:p>
        </p:txBody>
      </p:sp>
      <p:sp>
        <p:nvSpPr>
          <p:cNvPr id="92" name="Rectangle 91">
            <a:extLst>
              <a:ext uri="{FF2B5EF4-FFF2-40B4-BE49-F238E27FC236}">
                <a16:creationId xmlns:a16="http://schemas.microsoft.com/office/drawing/2014/main" id="{81697F50-9BA6-97E2-DB25-EACCF6237700}"/>
              </a:ext>
            </a:extLst>
          </p:cNvPr>
          <p:cNvSpPr/>
          <p:nvPr/>
        </p:nvSpPr>
        <p:spPr>
          <a:xfrm>
            <a:off x="5032061" y="4024786"/>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98" name="TextBox 97">
            <a:extLst>
              <a:ext uri="{FF2B5EF4-FFF2-40B4-BE49-F238E27FC236}">
                <a16:creationId xmlns:a16="http://schemas.microsoft.com/office/drawing/2014/main" id="{39E3F956-9CBC-07FB-45AF-4587C2CBC75B}"/>
              </a:ext>
            </a:extLst>
          </p:cNvPr>
          <p:cNvSpPr txBox="1"/>
          <p:nvPr/>
        </p:nvSpPr>
        <p:spPr>
          <a:xfrm>
            <a:off x="2225738" y="2991565"/>
            <a:ext cx="338554" cy="369332"/>
          </a:xfrm>
          <a:prstGeom prst="rect">
            <a:avLst/>
          </a:prstGeom>
          <a:noFill/>
        </p:spPr>
        <p:txBody>
          <a:bodyPr wrap="none" rtlCol="0">
            <a:spAutoFit/>
          </a:bodyPr>
          <a:lstStyle/>
          <a:p>
            <a:r>
              <a:rPr lang="en-US" dirty="0"/>
              <a:t>…</a:t>
            </a:r>
          </a:p>
        </p:txBody>
      </p:sp>
      <p:sp>
        <p:nvSpPr>
          <p:cNvPr id="99" name="TextBox 98">
            <a:extLst>
              <a:ext uri="{FF2B5EF4-FFF2-40B4-BE49-F238E27FC236}">
                <a16:creationId xmlns:a16="http://schemas.microsoft.com/office/drawing/2014/main" id="{CDD99F98-B985-598C-2ACC-4DB3F46CF061}"/>
              </a:ext>
            </a:extLst>
          </p:cNvPr>
          <p:cNvSpPr txBox="1"/>
          <p:nvPr/>
        </p:nvSpPr>
        <p:spPr>
          <a:xfrm>
            <a:off x="2225738" y="3360897"/>
            <a:ext cx="338554" cy="369332"/>
          </a:xfrm>
          <a:prstGeom prst="rect">
            <a:avLst/>
          </a:prstGeom>
          <a:noFill/>
        </p:spPr>
        <p:txBody>
          <a:bodyPr wrap="none" rtlCol="0">
            <a:spAutoFit/>
          </a:bodyPr>
          <a:lstStyle/>
          <a:p>
            <a:r>
              <a:rPr lang="en-US" dirty="0"/>
              <a:t>…</a:t>
            </a:r>
          </a:p>
        </p:txBody>
      </p:sp>
      <p:sp>
        <p:nvSpPr>
          <p:cNvPr id="101" name="TextBox 100">
            <a:extLst>
              <a:ext uri="{FF2B5EF4-FFF2-40B4-BE49-F238E27FC236}">
                <a16:creationId xmlns:a16="http://schemas.microsoft.com/office/drawing/2014/main" id="{6B7474F1-35E3-F540-A76B-8906725FDA93}"/>
              </a:ext>
            </a:extLst>
          </p:cNvPr>
          <p:cNvSpPr txBox="1"/>
          <p:nvPr/>
        </p:nvSpPr>
        <p:spPr>
          <a:xfrm>
            <a:off x="2225738" y="3725941"/>
            <a:ext cx="338554" cy="369332"/>
          </a:xfrm>
          <a:prstGeom prst="rect">
            <a:avLst/>
          </a:prstGeom>
          <a:noFill/>
        </p:spPr>
        <p:txBody>
          <a:bodyPr wrap="none" rtlCol="0">
            <a:spAutoFit/>
          </a:bodyPr>
          <a:lstStyle/>
          <a:p>
            <a:r>
              <a:rPr lang="en-US" dirty="0"/>
              <a:t>…</a:t>
            </a:r>
          </a:p>
        </p:txBody>
      </p:sp>
      <p:sp>
        <p:nvSpPr>
          <p:cNvPr id="247" name="TextBox 246">
            <a:extLst>
              <a:ext uri="{FF2B5EF4-FFF2-40B4-BE49-F238E27FC236}">
                <a16:creationId xmlns:a16="http://schemas.microsoft.com/office/drawing/2014/main" id="{E4891762-7379-2B5B-8444-52F5E848A763}"/>
              </a:ext>
            </a:extLst>
          </p:cNvPr>
          <p:cNvSpPr txBox="1"/>
          <p:nvPr/>
        </p:nvSpPr>
        <p:spPr>
          <a:xfrm rot="5400000">
            <a:off x="6279995" y="3344508"/>
            <a:ext cx="338554" cy="369332"/>
          </a:xfrm>
          <a:prstGeom prst="rect">
            <a:avLst/>
          </a:prstGeom>
          <a:noFill/>
        </p:spPr>
        <p:txBody>
          <a:bodyPr wrap="none" rtlCol="0">
            <a:spAutoFit/>
          </a:bodyPr>
          <a:lstStyle/>
          <a:p>
            <a:r>
              <a:rPr lang="en-US" dirty="0"/>
              <a:t>…</a:t>
            </a:r>
          </a:p>
        </p:txBody>
      </p:sp>
      <p:sp>
        <p:nvSpPr>
          <p:cNvPr id="248" name="TextBox 247">
            <a:extLst>
              <a:ext uri="{FF2B5EF4-FFF2-40B4-BE49-F238E27FC236}">
                <a16:creationId xmlns:a16="http://schemas.microsoft.com/office/drawing/2014/main" id="{2B5B32A3-67A6-2048-7ECB-9CAF67028FEB}"/>
              </a:ext>
            </a:extLst>
          </p:cNvPr>
          <p:cNvSpPr txBox="1"/>
          <p:nvPr/>
        </p:nvSpPr>
        <p:spPr>
          <a:xfrm rot="5400000">
            <a:off x="5176849" y="3344508"/>
            <a:ext cx="338554" cy="369332"/>
          </a:xfrm>
          <a:prstGeom prst="rect">
            <a:avLst/>
          </a:prstGeom>
          <a:noFill/>
        </p:spPr>
        <p:txBody>
          <a:bodyPr wrap="none" rtlCol="0">
            <a:spAutoFit/>
          </a:bodyPr>
          <a:lstStyle/>
          <a:p>
            <a:r>
              <a:rPr lang="en-US" dirty="0"/>
              <a:t>…</a:t>
            </a:r>
          </a:p>
        </p:txBody>
      </p:sp>
      <p:sp>
        <p:nvSpPr>
          <p:cNvPr id="249" name="TextBox 248">
            <a:extLst>
              <a:ext uri="{FF2B5EF4-FFF2-40B4-BE49-F238E27FC236}">
                <a16:creationId xmlns:a16="http://schemas.microsoft.com/office/drawing/2014/main" id="{44826909-12E9-C541-F3FE-BB96E4A316C7}"/>
              </a:ext>
            </a:extLst>
          </p:cNvPr>
          <p:cNvSpPr txBox="1"/>
          <p:nvPr/>
        </p:nvSpPr>
        <p:spPr>
          <a:xfrm rot="5400000">
            <a:off x="7383141" y="3344508"/>
            <a:ext cx="338554" cy="369332"/>
          </a:xfrm>
          <a:prstGeom prst="rect">
            <a:avLst/>
          </a:prstGeom>
          <a:noFill/>
        </p:spPr>
        <p:txBody>
          <a:bodyPr wrap="none" rtlCol="0">
            <a:spAutoFit/>
          </a:bodyPr>
          <a:lstStyle/>
          <a:p>
            <a:r>
              <a:rPr lang="en-US" dirty="0"/>
              <a:t>…</a:t>
            </a:r>
          </a:p>
        </p:txBody>
      </p:sp>
      <p:sp>
        <p:nvSpPr>
          <p:cNvPr id="259" name="Rectangle 258">
            <a:extLst>
              <a:ext uri="{FF2B5EF4-FFF2-40B4-BE49-F238E27FC236}">
                <a16:creationId xmlns:a16="http://schemas.microsoft.com/office/drawing/2014/main" id="{80E1C5BA-58C5-BDE3-FEBC-16BBA6DCD3D7}"/>
              </a:ext>
            </a:extLst>
          </p:cNvPr>
          <p:cNvSpPr/>
          <p:nvPr/>
        </p:nvSpPr>
        <p:spPr>
          <a:xfrm>
            <a:off x="5032060" y="4016938"/>
            <a:ext cx="2628603" cy="396771"/>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60" name="Rectangle 259">
            <a:extLst>
              <a:ext uri="{FF2B5EF4-FFF2-40B4-BE49-F238E27FC236}">
                <a16:creationId xmlns:a16="http://schemas.microsoft.com/office/drawing/2014/main" id="{01B0F437-4B5D-1A1C-59C5-1AC90891B235}"/>
              </a:ext>
            </a:extLst>
          </p:cNvPr>
          <p:cNvSpPr/>
          <p:nvPr/>
        </p:nvSpPr>
        <p:spPr>
          <a:xfrm>
            <a:off x="5032061" y="4382706"/>
            <a:ext cx="2628602" cy="39677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61" name="Rectangle 260">
            <a:extLst>
              <a:ext uri="{FF2B5EF4-FFF2-40B4-BE49-F238E27FC236}">
                <a16:creationId xmlns:a16="http://schemas.microsoft.com/office/drawing/2014/main" id="{220D50D7-DE18-68C5-FB83-D8292FD5F02E}"/>
              </a:ext>
            </a:extLst>
          </p:cNvPr>
          <p:cNvSpPr/>
          <p:nvPr/>
        </p:nvSpPr>
        <p:spPr>
          <a:xfrm>
            <a:off x="5032061" y="4016938"/>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5" name="TextBox 4">
            <a:extLst>
              <a:ext uri="{FF2B5EF4-FFF2-40B4-BE49-F238E27FC236}">
                <a16:creationId xmlns:a16="http://schemas.microsoft.com/office/drawing/2014/main" id="{F47CFCEC-584B-BDCE-98D4-CA3878A9CCCE}"/>
              </a:ext>
            </a:extLst>
          </p:cNvPr>
          <p:cNvSpPr txBox="1"/>
          <p:nvPr/>
        </p:nvSpPr>
        <p:spPr>
          <a:xfrm rot="5400000">
            <a:off x="6279995" y="3635781"/>
            <a:ext cx="338554"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3266E751-9741-1753-AA9E-888A1519E5B7}"/>
              </a:ext>
            </a:extLst>
          </p:cNvPr>
          <p:cNvSpPr txBox="1"/>
          <p:nvPr/>
        </p:nvSpPr>
        <p:spPr>
          <a:xfrm rot="5400000">
            <a:off x="5176849" y="3635781"/>
            <a:ext cx="338554"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4C2686E5-ECA4-0421-9181-BAC9DFCE2EA4}"/>
              </a:ext>
            </a:extLst>
          </p:cNvPr>
          <p:cNvSpPr txBox="1"/>
          <p:nvPr/>
        </p:nvSpPr>
        <p:spPr>
          <a:xfrm rot="5400000">
            <a:off x="7383141" y="3635781"/>
            <a:ext cx="338554" cy="369332"/>
          </a:xfrm>
          <a:prstGeom prst="rect">
            <a:avLst/>
          </a:prstGeom>
          <a:noFill/>
        </p:spPr>
        <p:txBody>
          <a:bodyPr wrap="none" rtlCol="0">
            <a:spAutoFit/>
          </a:bodyPr>
          <a:lstStyle/>
          <a:p>
            <a:r>
              <a:rPr lang="en-US" dirty="0"/>
              <a:t>…</a:t>
            </a:r>
          </a:p>
        </p:txBody>
      </p:sp>
      <p:sp>
        <p:nvSpPr>
          <p:cNvPr id="8" name="TextBox 7">
            <a:extLst>
              <a:ext uri="{FF2B5EF4-FFF2-40B4-BE49-F238E27FC236}">
                <a16:creationId xmlns:a16="http://schemas.microsoft.com/office/drawing/2014/main" id="{4B91C157-5086-2383-2453-E6C62B516843}"/>
              </a:ext>
            </a:extLst>
          </p:cNvPr>
          <p:cNvSpPr txBox="1"/>
          <p:nvPr/>
        </p:nvSpPr>
        <p:spPr>
          <a:xfrm>
            <a:off x="5346126" y="5464073"/>
            <a:ext cx="3171061" cy="400110"/>
          </a:xfrm>
          <a:prstGeom prst="rect">
            <a:avLst/>
          </a:prstGeom>
          <a:noFill/>
        </p:spPr>
        <p:txBody>
          <a:bodyPr wrap="none" rtlCol="0">
            <a:spAutoFit/>
          </a:bodyPr>
          <a:lstStyle/>
          <a:p>
            <a:r>
              <a:rPr lang="en-US" sz="2000" dirty="0"/>
              <a:t>512-1024 </a:t>
            </a:r>
            <a:r>
              <a:rPr lang="en-US" sz="2000" dirty="0">
                <a:solidFill>
                  <a:schemeClr val="accent4">
                    <a:lumMod val="75000"/>
                  </a:schemeClr>
                </a:solidFill>
              </a:rPr>
              <a:t>rows</a:t>
            </a:r>
            <a:r>
              <a:rPr lang="en-US" sz="2000" dirty="0"/>
              <a:t> in a subarray</a:t>
            </a:r>
          </a:p>
        </p:txBody>
      </p:sp>
      <p:cxnSp>
        <p:nvCxnSpPr>
          <p:cNvPr id="10" name="Curved Connector 9">
            <a:extLst>
              <a:ext uri="{FF2B5EF4-FFF2-40B4-BE49-F238E27FC236}">
                <a16:creationId xmlns:a16="http://schemas.microsoft.com/office/drawing/2014/main" id="{A73DC499-04C5-204F-30AE-14666647E9B1}"/>
              </a:ext>
            </a:extLst>
          </p:cNvPr>
          <p:cNvCxnSpPr>
            <a:cxnSpLocks/>
            <a:stCxn id="261" idx="2"/>
            <a:endCxn id="8" idx="0"/>
          </p:cNvCxnSpPr>
          <p:nvPr/>
        </p:nvCxnSpPr>
        <p:spPr>
          <a:xfrm rot="16200000" flipH="1">
            <a:off x="6283033" y="4815448"/>
            <a:ext cx="704185" cy="593064"/>
          </a:xfrm>
          <a:prstGeom prst="curvedConnector3">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60BBD12-08C7-438B-ABE0-AFA2AC34BDC9}"/>
              </a:ext>
            </a:extLst>
          </p:cNvPr>
          <p:cNvSpPr txBox="1"/>
          <p:nvPr/>
        </p:nvSpPr>
        <p:spPr>
          <a:xfrm>
            <a:off x="5747506" y="1105344"/>
            <a:ext cx="3103735" cy="400110"/>
          </a:xfrm>
          <a:prstGeom prst="rect">
            <a:avLst/>
          </a:prstGeom>
          <a:noFill/>
        </p:spPr>
        <p:txBody>
          <a:bodyPr wrap="none" rtlCol="0">
            <a:spAutoFit/>
          </a:bodyPr>
          <a:lstStyle/>
          <a:p>
            <a:r>
              <a:rPr lang="en-US" sz="2000" dirty="0"/>
              <a:t>64-256 </a:t>
            </a:r>
            <a:r>
              <a:rPr lang="en-US" sz="2000" dirty="0">
                <a:solidFill>
                  <a:schemeClr val="accent5">
                    <a:lumMod val="75000"/>
                  </a:schemeClr>
                </a:solidFill>
              </a:rPr>
              <a:t>subarrays</a:t>
            </a:r>
            <a:r>
              <a:rPr lang="en-US" sz="2000" dirty="0"/>
              <a:t> in a bank</a:t>
            </a:r>
          </a:p>
        </p:txBody>
      </p:sp>
      <p:cxnSp>
        <p:nvCxnSpPr>
          <p:cNvPr id="14" name="Curved Connector 13">
            <a:extLst>
              <a:ext uri="{FF2B5EF4-FFF2-40B4-BE49-F238E27FC236}">
                <a16:creationId xmlns:a16="http://schemas.microsoft.com/office/drawing/2014/main" id="{A8D8E352-4658-22D1-A209-6A7989BA1320}"/>
              </a:ext>
            </a:extLst>
          </p:cNvPr>
          <p:cNvCxnSpPr>
            <a:cxnSpLocks/>
            <a:stCxn id="90" idx="3"/>
            <a:endCxn id="13" idx="2"/>
          </p:cNvCxnSpPr>
          <p:nvPr/>
        </p:nvCxnSpPr>
        <p:spPr>
          <a:xfrm flipH="1" flipV="1">
            <a:off x="7299374" y="1505454"/>
            <a:ext cx="345751" cy="1458091"/>
          </a:xfrm>
          <a:prstGeom prst="curvedConnector4">
            <a:avLst>
              <a:gd name="adj1" fmla="val -66117"/>
              <a:gd name="adj2" fmla="val 62738"/>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4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animBg="1"/>
      <p:bldP spid="78" grpId="0" animBg="1"/>
      <p:bldP spid="79" grpId="0" animBg="1"/>
      <p:bldP spid="80" grpId="0" animBg="1"/>
      <p:bldP spid="81" grpId="0" animBg="1"/>
      <p:bldP spid="82" grpId="0"/>
      <p:bldP spid="83" grpId="0" animBg="1"/>
      <p:bldP spid="90" grpId="0" animBg="1"/>
      <p:bldP spid="92" grpId="0" animBg="1"/>
      <p:bldP spid="98" grpId="0"/>
      <p:bldP spid="99" grpId="0"/>
      <p:bldP spid="101" grpId="0"/>
      <p:bldP spid="247" grpId="0"/>
      <p:bldP spid="248" grpId="0"/>
      <p:bldP spid="249" grpId="0"/>
      <p:bldP spid="259" grpId="0" animBg="1"/>
      <p:bldP spid="260" grpId="0" animBg="1"/>
      <p:bldP spid="261" grpId="0" animBg="1"/>
      <p:bldP spid="5" grpId="0"/>
      <p:bldP spid="6" grpId="0"/>
      <p:bldP spid="7" grpId="0"/>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66981-2D95-7D6D-647B-DC14999B3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1F844-E125-3880-9DDB-455DF704F331}"/>
              </a:ext>
            </a:extLst>
          </p:cNvPr>
          <p:cNvSpPr>
            <a:spLocks noGrp="1"/>
          </p:cNvSpPr>
          <p:nvPr>
            <p:ph type="title"/>
          </p:nvPr>
        </p:nvSpPr>
        <p:spPr/>
        <p:txBody>
          <a:bodyPr/>
          <a:lstStyle/>
          <a:p>
            <a:r>
              <a:rPr lang="en-US" dirty="0"/>
              <a:t>DRAM Bank with SMD</a:t>
            </a:r>
          </a:p>
        </p:txBody>
      </p:sp>
      <p:sp>
        <p:nvSpPr>
          <p:cNvPr id="4" name="Slide Number Placeholder 3">
            <a:extLst>
              <a:ext uri="{FF2B5EF4-FFF2-40B4-BE49-F238E27FC236}">
                <a16:creationId xmlns:a16="http://schemas.microsoft.com/office/drawing/2014/main" id="{301AA116-8AE2-52F3-1731-A0A48FCCF3DE}"/>
              </a:ext>
            </a:extLst>
          </p:cNvPr>
          <p:cNvSpPr>
            <a:spLocks noGrp="1"/>
          </p:cNvSpPr>
          <p:nvPr>
            <p:ph type="sldNum" sz="quarter" idx="12"/>
          </p:nvPr>
        </p:nvSpPr>
        <p:spPr/>
        <p:txBody>
          <a:bodyPr/>
          <a:lstStyle/>
          <a:p>
            <a:fld id="{C19D2B53-EDAE-4B41-B849-8916FA40BCB6}" type="slidenum">
              <a:rPr lang="en-US" smtClean="0"/>
              <a:pPr/>
              <a:t>26</a:t>
            </a:fld>
            <a:endParaRPr lang="en-US"/>
          </a:p>
        </p:txBody>
      </p:sp>
      <p:sp>
        <p:nvSpPr>
          <p:cNvPr id="83" name="Rectangle 82">
            <a:extLst>
              <a:ext uri="{FF2B5EF4-FFF2-40B4-BE49-F238E27FC236}">
                <a16:creationId xmlns:a16="http://schemas.microsoft.com/office/drawing/2014/main" id="{0F900B2C-2D96-D199-13B8-05C29F2BB65F}"/>
              </a:ext>
            </a:extLst>
          </p:cNvPr>
          <p:cNvSpPr/>
          <p:nvPr/>
        </p:nvSpPr>
        <p:spPr>
          <a:xfrm>
            <a:off x="474338" y="878300"/>
            <a:ext cx="5300312" cy="4261936"/>
          </a:xfrm>
          <a:prstGeom prst="rect">
            <a:avLst/>
          </a:prstGeom>
          <a:solidFill>
            <a:schemeClr val="bg1">
              <a:lumMod val="9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latin typeface="Quire Sans" panose="020B0502040400020003" pitchFamily="34" charset="0"/>
                <a:cs typeface="Quire Sans" panose="020B0502040400020003" pitchFamily="34" charset="0"/>
              </a:rPr>
              <a:t>SMD Bank</a:t>
            </a:r>
          </a:p>
        </p:txBody>
      </p:sp>
      <p:sp>
        <p:nvSpPr>
          <p:cNvPr id="90" name="Rectangle 89">
            <a:extLst>
              <a:ext uri="{FF2B5EF4-FFF2-40B4-BE49-F238E27FC236}">
                <a16:creationId xmlns:a16="http://schemas.microsoft.com/office/drawing/2014/main" id="{448E37E9-65BC-D8CB-CFFE-7F16AA491F04}"/>
              </a:ext>
            </a:extLst>
          </p:cNvPr>
          <p:cNvSpPr/>
          <p:nvPr/>
        </p:nvSpPr>
        <p:spPr>
          <a:xfrm>
            <a:off x="1010599" y="2764066"/>
            <a:ext cx="261306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DRAM Subarray</a:t>
            </a:r>
          </a:p>
        </p:txBody>
      </p:sp>
      <p:sp>
        <p:nvSpPr>
          <p:cNvPr id="251" name="Rectangle: Rounded Corners 250">
            <a:extLst>
              <a:ext uri="{FF2B5EF4-FFF2-40B4-BE49-F238E27FC236}">
                <a16:creationId xmlns:a16="http://schemas.microsoft.com/office/drawing/2014/main" id="{B28C41FE-4E40-2B7C-9843-392FCAB90DBF}"/>
              </a:ext>
            </a:extLst>
          </p:cNvPr>
          <p:cNvSpPr/>
          <p:nvPr/>
        </p:nvSpPr>
        <p:spPr>
          <a:xfrm>
            <a:off x="774258" y="2653149"/>
            <a:ext cx="4682094" cy="1259313"/>
          </a:xfrm>
          <a:prstGeom prst="roundRect">
            <a:avLst/>
          </a:prstGeom>
          <a:solidFill>
            <a:srgbClr val="E2F0D9">
              <a:alpha val="1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rgbClr val="C00000"/>
                </a:solidFill>
                <a:latin typeface="Quire Sans" panose="020B0502040400020003" pitchFamily="34" charset="0"/>
                <a:cs typeface="Quire Sans" panose="020B0502040400020003" pitchFamily="34" charset="0"/>
              </a:rPr>
              <a:t>Lock </a:t>
            </a:r>
            <a:br>
              <a:rPr lang="en-US" sz="2400" b="1" dirty="0">
                <a:solidFill>
                  <a:srgbClr val="C00000"/>
                </a:solidFill>
                <a:latin typeface="Quire Sans" panose="020B0502040400020003" pitchFamily="34" charset="0"/>
                <a:cs typeface="Quire Sans" panose="020B0502040400020003" pitchFamily="34" charset="0"/>
              </a:rPr>
            </a:br>
            <a:r>
              <a:rPr lang="en-US" sz="2400" b="1" dirty="0">
                <a:solidFill>
                  <a:srgbClr val="C00000"/>
                </a:solidFill>
                <a:latin typeface="Quire Sans" panose="020B0502040400020003" pitchFamily="34" charset="0"/>
                <a:cs typeface="Quire Sans" panose="020B0502040400020003" pitchFamily="34" charset="0"/>
              </a:rPr>
              <a:t>Region</a:t>
            </a:r>
          </a:p>
        </p:txBody>
      </p:sp>
      <p:sp>
        <p:nvSpPr>
          <p:cNvPr id="252" name="Rectangle: Rounded Corners 251">
            <a:extLst>
              <a:ext uri="{FF2B5EF4-FFF2-40B4-BE49-F238E27FC236}">
                <a16:creationId xmlns:a16="http://schemas.microsoft.com/office/drawing/2014/main" id="{71686309-DEB7-013A-5C08-FD5BEFEF7FBA}"/>
              </a:ext>
            </a:extLst>
          </p:cNvPr>
          <p:cNvSpPr/>
          <p:nvPr/>
        </p:nvSpPr>
        <p:spPr>
          <a:xfrm>
            <a:off x="772300" y="3982902"/>
            <a:ext cx="4682094" cy="106292"/>
          </a:xfrm>
          <a:prstGeom prst="roundRect">
            <a:avLst/>
          </a:prstGeom>
          <a:solidFill>
            <a:srgbClr val="E2F0D9">
              <a:alpha val="1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b="1" dirty="0">
              <a:solidFill>
                <a:srgbClr val="C00000"/>
              </a:solidFill>
              <a:latin typeface="Quire Sans" panose="020B0502040400020003" pitchFamily="34" charset="0"/>
              <a:cs typeface="Quire Sans" panose="020B0502040400020003" pitchFamily="34" charset="0"/>
            </a:endParaRPr>
          </a:p>
        </p:txBody>
      </p:sp>
      <p:sp>
        <p:nvSpPr>
          <p:cNvPr id="254" name="Rectangle 253">
            <a:extLst>
              <a:ext uri="{FF2B5EF4-FFF2-40B4-BE49-F238E27FC236}">
                <a16:creationId xmlns:a16="http://schemas.microsoft.com/office/drawing/2014/main" id="{715F7FF4-FE6E-DD45-5160-64BEACC09BD0}"/>
              </a:ext>
            </a:extLst>
          </p:cNvPr>
          <p:cNvSpPr/>
          <p:nvPr/>
        </p:nvSpPr>
        <p:spPr>
          <a:xfrm>
            <a:off x="772300" y="1516201"/>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256" name="Rectangle 255">
            <a:extLst>
              <a:ext uri="{FF2B5EF4-FFF2-40B4-BE49-F238E27FC236}">
                <a16:creationId xmlns:a16="http://schemas.microsoft.com/office/drawing/2014/main" id="{F5C898BE-DB20-F568-66AA-52231AA01F29}"/>
              </a:ext>
            </a:extLst>
          </p:cNvPr>
          <p:cNvSpPr/>
          <p:nvPr/>
        </p:nvSpPr>
        <p:spPr>
          <a:xfrm>
            <a:off x="2859149" y="1516201"/>
            <a:ext cx="2595245" cy="914400"/>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Region </a:t>
            </a:r>
            <a:br>
              <a:rPr lang="en-US" sz="2400" b="1" dirty="0">
                <a:solidFill>
                  <a:schemeClr val="tx1"/>
                </a:solidFill>
                <a:latin typeface="Quire Sans" panose="020B0502040400020003" pitchFamily="34" charset="0"/>
                <a:cs typeface="Quire Sans" panose="020B0502040400020003" pitchFamily="34" charset="0"/>
              </a:rPr>
            </a:br>
            <a:r>
              <a:rPr lang="en-US" sz="2400" b="1" dirty="0" err="1">
                <a:solidFill>
                  <a:schemeClr val="tx1"/>
                </a:solidFill>
                <a:latin typeface="Quire Sans" panose="020B0502040400020003" pitchFamily="34" charset="0"/>
                <a:cs typeface="Quire Sans" panose="020B0502040400020003" pitchFamily="34" charset="0"/>
              </a:rPr>
              <a:t>Bitvector</a:t>
            </a:r>
            <a:r>
              <a:rPr lang="en-US" sz="2400" b="1" dirty="0">
                <a:solidFill>
                  <a:schemeClr val="tx1"/>
                </a:solidFill>
                <a:latin typeface="Quire Sans" panose="020B0502040400020003" pitchFamily="34" charset="0"/>
                <a:cs typeface="Quire Sans" panose="020B0502040400020003" pitchFamily="34" charset="0"/>
              </a:rPr>
              <a:t> (LRB)</a:t>
            </a:r>
          </a:p>
        </p:txBody>
      </p:sp>
      <p:sp>
        <p:nvSpPr>
          <p:cNvPr id="5" name="Rectangle 4">
            <a:extLst>
              <a:ext uri="{FF2B5EF4-FFF2-40B4-BE49-F238E27FC236}">
                <a16:creationId xmlns:a16="http://schemas.microsoft.com/office/drawing/2014/main" id="{A231C28F-1004-6D1A-F809-9F547191E345}"/>
              </a:ext>
            </a:extLst>
          </p:cNvPr>
          <p:cNvSpPr/>
          <p:nvPr/>
        </p:nvSpPr>
        <p:spPr>
          <a:xfrm>
            <a:off x="1006875" y="4212715"/>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48DA0C73-3F12-1E57-09CA-92999F148BDB}"/>
              </a:ext>
            </a:extLst>
          </p:cNvPr>
          <p:cNvSpPr/>
          <p:nvPr/>
        </p:nvSpPr>
        <p:spPr>
          <a:xfrm>
            <a:off x="1006874" y="4204867"/>
            <a:ext cx="2628603" cy="396771"/>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7" name="Rectangle 6">
            <a:extLst>
              <a:ext uri="{FF2B5EF4-FFF2-40B4-BE49-F238E27FC236}">
                <a16:creationId xmlns:a16="http://schemas.microsoft.com/office/drawing/2014/main" id="{17500791-172F-5860-D921-EB59F568D979}"/>
              </a:ext>
            </a:extLst>
          </p:cNvPr>
          <p:cNvSpPr/>
          <p:nvPr/>
        </p:nvSpPr>
        <p:spPr>
          <a:xfrm>
            <a:off x="1006875" y="4570635"/>
            <a:ext cx="2628602" cy="39677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8" name="Rectangle 7">
            <a:extLst>
              <a:ext uri="{FF2B5EF4-FFF2-40B4-BE49-F238E27FC236}">
                <a16:creationId xmlns:a16="http://schemas.microsoft.com/office/drawing/2014/main" id="{94C73A83-2749-A697-499B-6E167D273E9E}"/>
              </a:ext>
            </a:extLst>
          </p:cNvPr>
          <p:cNvSpPr/>
          <p:nvPr/>
        </p:nvSpPr>
        <p:spPr>
          <a:xfrm>
            <a:off x="1006875" y="4204867"/>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253" name="Rectangle: Rounded Corners 252">
            <a:extLst>
              <a:ext uri="{FF2B5EF4-FFF2-40B4-BE49-F238E27FC236}">
                <a16:creationId xmlns:a16="http://schemas.microsoft.com/office/drawing/2014/main" id="{9E317E4E-6637-EAB9-8759-4C07BEA826B4}"/>
              </a:ext>
            </a:extLst>
          </p:cNvPr>
          <p:cNvSpPr/>
          <p:nvPr/>
        </p:nvSpPr>
        <p:spPr>
          <a:xfrm>
            <a:off x="772300" y="4151720"/>
            <a:ext cx="4682094" cy="877807"/>
          </a:xfrm>
          <a:prstGeom prst="roundRect">
            <a:avLst/>
          </a:prstGeom>
          <a:solidFill>
            <a:srgbClr val="E2F0D9">
              <a:alpha val="1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rgbClr val="C00000"/>
                </a:solidFill>
                <a:latin typeface="Quire Sans" panose="020B0502040400020003" pitchFamily="34" charset="0"/>
                <a:cs typeface="Quire Sans" panose="020B0502040400020003" pitchFamily="34" charset="0"/>
              </a:rPr>
              <a:t>Lock </a:t>
            </a:r>
            <a:br>
              <a:rPr lang="en-US" sz="2400" b="1" dirty="0">
                <a:solidFill>
                  <a:srgbClr val="C00000"/>
                </a:solidFill>
                <a:latin typeface="Quire Sans" panose="020B0502040400020003" pitchFamily="34" charset="0"/>
                <a:cs typeface="Quire Sans" panose="020B0502040400020003" pitchFamily="34" charset="0"/>
              </a:rPr>
            </a:br>
            <a:r>
              <a:rPr lang="en-US" sz="2400" b="1" dirty="0">
                <a:solidFill>
                  <a:srgbClr val="C00000"/>
                </a:solidFill>
                <a:latin typeface="Quire Sans" panose="020B0502040400020003" pitchFamily="34" charset="0"/>
                <a:cs typeface="Quire Sans" panose="020B0502040400020003" pitchFamily="34" charset="0"/>
              </a:rPr>
              <a:t>Region</a:t>
            </a:r>
          </a:p>
        </p:txBody>
      </p:sp>
      <p:sp>
        <p:nvSpPr>
          <p:cNvPr id="3" name="TextBox 2">
            <a:extLst>
              <a:ext uri="{FF2B5EF4-FFF2-40B4-BE49-F238E27FC236}">
                <a16:creationId xmlns:a16="http://schemas.microsoft.com/office/drawing/2014/main" id="{452E5A1A-15AD-F722-8B9B-DAF62F6DAAC6}"/>
              </a:ext>
            </a:extLst>
          </p:cNvPr>
          <p:cNvSpPr txBox="1"/>
          <p:nvPr/>
        </p:nvSpPr>
        <p:spPr>
          <a:xfrm>
            <a:off x="5869927" y="3336571"/>
            <a:ext cx="3036408" cy="1015663"/>
          </a:xfrm>
          <a:prstGeom prst="rect">
            <a:avLst/>
          </a:prstGeom>
          <a:noFill/>
        </p:spPr>
        <p:txBody>
          <a:bodyPr wrap="none" rtlCol="0">
            <a:spAutoFit/>
          </a:bodyPr>
          <a:lstStyle/>
          <a:p>
            <a:pPr algn="ctr"/>
            <a:r>
              <a:rPr lang="en-US" sz="2000" b="1" dirty="0">
                <a:solidFill>
                  <a:srgbClr val="C00000"/>
                </a:solidFill>
              </a:rPr>
              <a:t>granularity</a:t>
            </a:r>
            <a:r>
              <a:rPr lang="en-US" sz="2000" b="1" dirty="0"/>
              <a:t> of </a:t>
            </a:r>
            <a:br>
              <a:rPr lang="en-US" sz="2000" b="1" dirty="0"/>
            </a:br>
            <a:r>
              <a:rPr lang="en-US" sz="2000" b="1" dirty="0"/>
              <a:t>a maintenance operation</a:t>
            </a:r>
            <a:br>
              <a:rPr lang="en-US" sz="2000" b="1" dirty="0"/>
            </a:br>
            <a:r>
              <a:rPr lang="en-US" sz="2000" dirty="0"/>
              <a:t>(multiple subarrays)</a:t>
            </a:r>
          </a:p>
        </p:txBody>
      </p:sp>
      <p:cxnSp>
        <p:nvCxnSpPr>
          <p:cNvPr id="10" name="Connector: Curved 9">
            <a:extLst>
              <a:ext uri="{FF2B5EF4-FFF2-40B4-BE49-F238E27FC236}">
                <a16:creationId xmlns:a16="http://schemas.microsoft.com/office/drawing/2014/main" id="{BC7C0FEC-31EC-C065-A106-F305315D9151}"/>
              </a:ext>
            </a:extLst>
          </p:cNvPr>
          <p:cNvCxnSpPr>
            <a:cxnSpLocks/>
            <a:stCxn id="3" idx="1"/>
            <a:endCxn id="251" idx="3"/>
          </p:cNvCxnSpPr>
          <p:nvPr/>
        </p:nvCxnSpPr>
        <p:spPr>
          <a:xfrm rot="10800000">
            <a:off x="5456353" y="3282807"/>
            <a:ext cx="413575" cy="561597"/>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15DC37-C0F5-366C-8661-4BF5EE613B9D}"/>
              </a:ext>
            </a:extLst>
          </p:cNvPr>
          <p:cNvSpPr txBox="1"/>
          <p:nvPr/>
        </p:nvSpPr>
        <p:spPr>
          <a:xfrm>
            <a:off x="5930747" y="1140888"/>
            <a:ext cx="3044423" cy="1015663"/>
          </a:xfrm>
          <a:prstGeom prst="rect">
            <a:avLst/>
          </a:prstGeom>
          <a:noFill/>
        </p:spPr>
        <p:txBody>
          <a:bodyPr wrap="none" rtlCol="0">
            <a:spAutoFit/>
          </a:bodyPr>
          <a:lstStyle/>
          <a:p>
            <a:pPr algn="ctr"/>
            <a:r>
              <a:rPr lang="en-US" sz="2000" b="1" dirty="0"/>
              <a:t>indicate regions </a:t>
            </a:r>
            <a:br>
              <a:rPr lang="en-US" sz="2000" b="1" dirty="0"/>
            </a:br>
            <a:r>
              <a:rPr lang="en-US" sz="2000" b="1" dirty="0">
                <a:solidFill>
                  <a:schemeClr val="accent2">
                    <a:lumMod val="75000"/>
                  </a:schemeClr>
                </a:solidFill>
              </a:rPr>
              <a:t>undergoing maintenance</a:t>
            </a:r>
            <a:br>
              <a:rPr lang="en-US" sz="2000" b="1" dirty="0"/>
            </a:br>
            <a:r>
              <a:rPr lang="en-US" sz="2000" dirty="0"/>
              <a:t>(1 bit per lock region)</a:t>
            </a:r>
          </a:p>
        </p:txBody>
      </p:sp>
      <p:cxnSp>
        <p:nvCxnSpPr>
          <p:cNvPr id="15" name="Connector: Curved 14">
            <a:extLst>
              <a:ext uri="{FF2B5EF4-FFF2-40B4-BE49-F238E27FC236}">
                <a16:creationId xmlns:a16="http://schemas.microsoft.com/office/drawing/2014/main" id="{CB501011-0222-AFD9-166D-6BF696113997}"/>
              </a:ext>
            </a:extLst>
          </p:cNvPr>
          <p:cNvCxnSpPr>
            <a:cxnSpLocks/>
            <a:stCxn id="11" idx="1"/>
            <a:endCxn id="256" idx="3"/>
          </p:cNvCxnSpPr>
          <p:nvPr/>
        </p:nvCxnSpPr>
        <p:spPr>
          <a:xfrm rot="10800000" flipV="1">
            <a:off x="5454395" y="1648719"/>
            <a:ext cx="476353" cy="324681"/>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D70C0E-1902-2C76-6A42-8883D2D7F7D4}"/>
              </a:ext>
            </a:extLst>
          </p:cNvPr>
          <p:cNvSpPr txBox="1"/>
          <p:nvPr/>
        </p:nvSpPr>
        <p:spPr>
          <a:xfrm rot="5400000">
            <a:off x="2250667" y="3526328"/>
            <a:ext cx="338554" cy="369332"/>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3DC6FDA6-DBEA-9CC2-2B4B-BEFBBFB9A4CA}"/>
              </a:ext>
            </a:extLst>
          </p:cNvPr>
          <p:cNvSpPr txBox="1"/>
          <p:nvPr/>
        </p:nvSpPr>
        <p:spPr>
          <a:xfrm rot="5400000">
            <a:off x="1147521" y="3526328"/>
            <a:ext cx="338554" cy="369332"/>
          </a:xfrm>
          <a:prstGeom prst="rect">
            <a:avLst/>
          </a:prstGeom>
          <a:noFill/>
        </p:spPr>
        <p:txBody>
          <a:bodyPr wrap="none" rtlCol="0">
            <a:spAutoFit/>
          </a:bodyPr>
          <a:lstStyle/>
          <a:p>
            <a:r>
              <a:rPr lang="en-US" dirty="0"/>
              <a:t>…</a:t>
            </a:r>
          </a:p>
        </p:txBody>
      </p:sp>
      <p:sp>
        <p:nvSpPr>
          <p:cNvPr id="13" name="TextBox 12">
            <a:extLst>
              <a:ext uri="{FF2B5EF4-FFF2-40B4-BE49-F238E27FC236}">
                <a16:creationId xmlns:a16="http://schemas.microsoft.com/office/drawing/2014/main" id="{7321A27E-0F53-1E15-DC5C-E126F43EDB3A}"/>
              </a:ext>
            </a:extLst>
          </p:cNvPr>
          <p:cNvSpPr txBox="1"/>
          <p:nvPr/>
        </p:nvSpPr>
        <p:spPr>
          <a:xfrm rot="5400000">
            <a:off x="3353813" y="3526328"/>
            <a:ext cx="338554" cy="369332"/>
          </a:xfrm>
          <a:prstGeom prst="rect">
            <a:avLst/>
          </a:prstGeom>
          <a:noFill/>
        </p:spPr>
        <p:txBody>
          <a:bodyPr wrap="none" rtlCol="0">
            <a:spAutoFit/>
          </a:bodyPr>
          <a:lstStyle/>
          <a:p>
            <a:r>
              <a:rPr lang="en-US" dirty="0"/>
              <a:t>…</a:t>
            </a:r>
          </a:p>
        </p:txBody>
      </p:sp>
      <p:sp>
        <p:nvSpPr>
          <p:cNvPr id="14" name="TextBox 13">
            <a:extLst>
              <a:ext uri="{FF2B5EF4-FFF2-40B4-BE49-F238E27FC236}">
                <a16:creationId xmlns:a16="http://schemas.microsoft.com/office/drawing/2014/main" id="{B4DEFED0-C69A-655E-0FE1-1239CC31E8AD}"/>
              </a:ext>
            </a:extLst>
          </p:cNvPr>
          <p:cNvSpPr txBox="1"/>
          <p:nvPr/>
        </p:nvSpPr>
        <p:spPr>
          <a:xfrm rot="5400000">
            <a:off x="2250667" y="3817601"/>
            <a:ext cx="338554"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EE33A82D-B811-F962-6992-E15E90737B26}"/>
              </a:ext>
            </a:extLst>
          </p:cNvPr>
          <p:cNvSpPr txBox="1"/>
          <p:nvPr/>
        </p:nvSpPr>
        <p:spPr>
          <a:xfrm rot="5400000">
            <a:off x="1147521" y="3817601"/>
            <a:ext cx="338554" cy="369332"/>
          </a:xfrm>
          <a:prstGeom prst="rect">
            <a:avLst/>
          </a:prstGeom>
          <a:noFill/>
        </p:spPr>
        <p:txBody>
          <a:bodyPr wrap="none" rtlCol="0">
            <a:spAutoFit/>
          </a:bodyPr>
          <a:lstStyle/>
          <a:p>
            <a:r>
              <a:rPr lang="en-US" dirty="0"/>
              <a:t>…</a:t>
            </a:r>
          </a:p>
        </p:txBody>
      </p:sp>
      <p:sp>
        <p:nvSpPr>
          <p:cNvPr id="17" name="TextBox 16">
            <a:extLst>
              <a:ext uri="{FF2B5EF4-FFF2-40B4-BE49-F238E27FC236}">
                <a16:creationId xmlns:a16="http://schemas.microsoft.com/office/drawing/2014/main" id="{49F48110-55D2-B323-437D-767EC26B1919}"/>
              </a:ext>
            </a:extLst>
          </p:cNvPr>
          <p:cNvSpPr txBox="1"/>
          <p:nvPr/>
        </p:nvSpPr>
        <p:spPr>
          <a:xfrm rot="5400000">
            <a:off x="3353813" y="3817601"/>
            <a:ext cx="33855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3393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P spid="252" grpId="0" animBg="1"/>
      <p:bldP spid="254" grpId="0" animBg="1"/>
      <p:bldP spid="256" grpId="0" animBg="1"/>
      <p:bldP spid="253" grpId="0" animBg="1"/>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0704E-2CC8-6CFB-2222-3A76B4034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FF9DE-3BFA-CFD3-DE3B-55DC65442CB2}"/>
              </a:ext>
            </a:extLst>
          </p:cNvPr>
          <p:cNvSpPr>
            <a:spLocks noGrp="1"/>
          </p:cNvSpPr>
          <p:nvPr>
            <p:ph type="title"/>
          </p:nvPr>
        </p:nvSpPr>
        <p:spPr/>
        <p:txBody>
          <a:bodyPr/>
          <a:lstStyle/>
          <a:p>
            <a:r>
              <a:rPr lang="en-US" dirty="0"/>
              <a:t>Locking Regions for Maintenance</a:t>
            </a:r>
          </a:p>
        </p:txBody>
      </p:sp>
      <p:sp>
        <p:nvSpPr>
          <p:cNvPr id="4" name="Slide Number Placeholder 3">
            <a:extLst>
              <a:ext uri="{FF2B5EF4-FFF2-40B4-BE49-F238E27FC236}">
                <a16:creationId xmlns:a16="http://schemas.microsoft.com/office/drawing/2014/main" id="{D1ADA073-4454-BCCB-9CB6-A7F74B2EE993}"/>
              </a:ext>
            </a:extLst>
          </p:cNvPr>
          <p:cNvSpPr>
            <a:spLocks noGrp="1"/>
          </p:cNvSpPr>
          <p:nvPr>
            <p:ph type="sldNum" sz="quarter" idx="12"/>
          </p:nvPr>
        </p:nvSpPr>
        <p:spPr/>
        <p:txBody>
          <a:bodyPr/>
          <a:lstStyle/>
          <a:p>
            <a:fld id="{C19D2B53-EDAE-4B41-B849-8916FA40BCB6}" type="slidenum">
              <a:rPr lang="en-US" smtClean="0"/>
              <a:pPr/>
              <a:t>27</a:t>
            </a:fld>
            <a:endParaRPr lang="en-US"/>
          </a:p>
        </p:txBody>
      </p:sp>
      <p:sp>
        <p:nvSpPr>
          <p:cNvPr id="83" name="Rectangle 82">
            <a:extLst>
              <a:ext uri="{FF2B5EF4-FFF2-40B4-BE49-F238E27FC236}">
                <a16:creationId xmlns:a16="http://schemas.microsoft.com/office/drawing/2014/main" id="{2137627D-DC6D-07E4-F295-80A4CA151A87}"/>
              </a:ext>
            </a:extLst>
          </p:cNvPr>
          <p:cNvSpPr/>
          <p:nvPr/>
        </p:nvSpPr>
        <p:spPr>
          <a:xfrm>
            <a:off x="474338" y="878300"/>
            <a:ext cx="5300312" cy="4261936"/>
          </a:xfrm>
          <a:prstGeom prst="rect">
            <a:avLst/>
          </a:prstGeom>
          <a:solidFill>
            <a:schemeClr val="bg1">
              <a:lumMod val="95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latin typeface="Quire Sans" panose="020B0502040400020003" pitchFamily="34" charset="0"/>
                <a:cs typeface="Quire Sans" panose="020B0502040400020003" pitchFamily="34" charset="0"/>
              </a:rPr>
              <a:t>SMD Bank</a:t>
            </a:r>
          </a:p>
        </p:txBody>
      </p:sp>
      <p:sp>
        <p:nvSpPr>
          <p:cNvPr id="90" name="Rectangle 89">
            <a:extLst>
              <a:ext uri="{FF2B5EF4-FFF2-40B4-BE49-F238E27FC236}">
                <a16:creationId xmlns:a16="http://schemas.microsoft.com/office/drawing/2014/main" id="{ABF2D7C1-F5C4-D3AF-095B-3A27DC08575D}"/>
              </a:ext>
            </a:extLst>
          </p:cNvPr>
          <p:cNvSpPr/>
          <p:nvPr/>
        </p:nvSpPr>
        <p:spPr>
          <a:xfrm>
            <a:off x="1010599" y="2764066"/>
            <a:ext cx="261306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DRAM Subarray</a:t>
            </a:r>
          </a:p>
        </p:txBody>
      </p:sp>
      <p:sp>
        <p:nvSpPr>
          <p:cNvPr id="251" name="Rectangle: Rounded Corners 250">
            <a:extLst>
              <a:ext uri="{FF2B5EF4-FFF2-40B4-BE49-F238E27FC236}">
                <a16:creationId xmlns:a16="http://schemas.microsoft.com/office/drawing/2014/main" id="{916C35DD-56B8-1856-EE39-8DF17E0F671F}"/>
              </a:ext>
            </a:extLst>
          </p:cNvPr>
          <p:cNvSpPr/>
          <p:nvPr/>
        </p:nvSpPr>
        <p:spPr>
          <a:xfrm>
            <a:off x="774258" y="2653149"/>
            <a:ext cx="4682094" cy="1259313"/>
          </a:xfrm>
          <a:prstGeom prst="roundRect">
            <a:avLst/>
          </a:prstGeom>
          <a:solidFill>
            <a:srgbClr val="E2F0D9">
              <a:alpha val="1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rgbClr val="C00000"/>
                </a:solidFill>
                <a:latin typeface="Quire Sans" panose="020B0502040400020003" pitchFamily="34" charset="0"/>
                <a:cs typeface="Quire Sans" panose="020B0502040400020003" pitchFamily="34" charset="0"/>
              </a:rPr>
              <a:t>Lock </a:t>
            </a:r>
            <a:br>
              <a:rPr lang="en-US" sz="2400" b="1" dirty="0">
                <a:solidFill>
                  <a:srgbClr val="C00000"/>
                </a:solidFill>
                <a:latin typeface="Quire Sans" panose="020B0502040400020003" pitchFamily="34" charset="0"/>
                <a:cs typeface="Quire Sans" panose="020B0502040400020003" pitchFamily="34" charset="0"/>
              </a:rPr>
            </a:br>
            <a:r>
              <a:rPr lang="en-US" sz="2400" b="1" dirty="0">
                <a:solidFill>
                  <a:srgbClr val="C00000"/>
                </a:solidFill>
                <a:latin typeface="Quire Sans" panose="020B0502040400020003" pitchFamily="34" charset="0"/>
                <a:cs typeface="Quire Sans" panose="020B0502040400020003" pitchFamily="34" charset="0"/>
              </a:rPr>
              <a:t>Region</a:t>
            </a:r>
          </a:p>
        </p:txBody>
      </p:sp>
      <p:sp>
        <p:nvSpPr>
          <p:cNvPr id="252" name="Rectangle: Rounded Corners 251">
            <a:extLst>
              <a:ext uri="{FF2B5EF4-FFF2-40B4-BE49-F238E27FC236}">
                <a16:creationId xmlns:a16="http://schemas.microsoft.com/office/drawing/2014/main" id="{5F41B62B-B815-C27F-A18F-1121327D9132}"/>
              </a:ext>
            </a:extLst>
          </p:cNvPr>
          <p:cNvSpPr/>
          <p:nvPr/>
        </p:nvSpPr>
        <p:spPr>
          <a:xfrm>
            <a:off x="772300" y="3982902"/>
            <a:ext cx="4682094" cy="106292"/>
          </a:xfrm>
          <a:prstGeom prst="roundRect">
            <a:avLst/>
          </a:prstGeom>
          <a:solidFill>
            <a:srgbClr val="E2F0D9">
              <a:alpha val="1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b="1" dirty="0">
              <a:solidFill>
                <a:srgbClr val="C00000"/>
              </a:solidFill>
              <a:latin typeface="Quire Sans" panose="020B0502040400020003" pitchFamily="34" charset="0"/>
              <a:cs typeface="Quire Sans" panose="020B0502040400020003" pitchFamily="34" charset="0"/>
            </a:endParaRPr>
          </a:p>
        </p:txBody>
      </p:sp>
      <p:sp>
        <p:nvSpPr>
          <p:cNvPr id="254" name="Rectangle 253">
            <a:extLst>
              <a:ext uri="{FF2B5EF4-FFF2-40B4-BE49-F238E27FC236}">
                <a16:creationId xmlns:a16="http://schemas.microsoft.com/office/drawing/2014/main" id="{17BD4C13-331F-EC49-C4AC-0E09D17D76D1}"/>
              </a:ext>
            </a:extLst>
          </p:cNvPr>
          <p:cNvSpPr/>
          <p:nvPr/>
        </p:nvSpPr>
        <p:spPr>
          <a:xfrm>
            <a:off x="772300" y="1516201"/>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256" name="Rectangle 255">
            <a:extLst>
              <a:ext uri="{FF2B5EF4-FFF2-40B4-BE49-F238E27FC236}">
                <a16:creationId xmlns:a16="http://schemas.microsoft.com/office/drawing/2014/main" id="{B5BC4D9C-B570-0175-777C-9886D6CD0E4C}"/>
              </a:ext>
            </a:extLst>
          </p:cNvPr>
          <p:cNvSpPr/>
          <p:nvPr/>
        </p:nvSpPr>
        <p:spPr>
          <a:xfrm>
            <a:off x="2859149" y="1516201"/>
            <a:ext cx="2595245" cy="914400"/>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Region </a:t>
            </a:r>
            <a:br>
              <a:rPr lang="en-US" sz="2400" b="1" dirty="0">
                <a:solidFill>
                  <a:schemeClr val="tx1"/>
                </a:solidFill>
                <a:latin typeface="Quire Sans" panose="020B0502040400020003" pitchFamily="34" charset="0"/>
                <a:cs typeface="Quire Sans" panose="020B0502040400020003" pitchFamily="34" charset="0"/>
              </a:rPr>
            </a:br>
            <a:r>
              <a:rPr lang="en-US" sz="2400" b="1" dirty="0" err="1">
                <a:solidFill>
                  <a:schemeClr val="tx1"/>
                </a:solidFill>
                <a:latin typeface="Quire Sans" panose="020B0502040400020003" pitchFamily="34" charset="0"/>
                <a:cs typeface="Quire Sans" panose="020B0502040400020003" pitchFamily="34" charset="0"/>
              </a:rPr>
              <a:t>Bitvector</a:t>
            </a:r>
            <a:r>
              <a:rPr lang="en-US" sz="2400" b="1" dirty="0">
                <a:solidFill>
                  <a:schemeClr val="tx1"/>
                </a:solidFill>
                <a:latin typeface="Quire Sans" panose="020B0502040400020003" pitchFamily="34" charset="0"/>
                <a:cs typeface="Quire Sans" panose="020B0502040400020003" pitchFamily="34" charset="0"/>
              </a:rPr>
              <a:t> (LRB)</a:t>
            </a:r>
          </a:p>
        </p:txBody>
      </p:sp>
      <p:sp>
        <p:nvSpPr>
          <p:cNvPr id="5" name="Rectangle 4">
            <a:extLst>
              <a:ext uri="{FF2B5EF4-FFF2-40B4-BE49-F238E27FC236}">
                <a16:creationId xmlns:a16="http://schemas.microsoft.com/office/drawing/2014/main" id="{618FE955-CA1F-E3CB-ABCB-691510CB0F18}"/>
              </a:ext>
            </a:extLst>
          </p:cNvPr>
          <p:cNvSpPr/>
          <p:nvPr/>
        </p:nvSpPr>
        <p:spPr>
          <a:xfrm>
            <a:off x="1006875" y="4212715"/>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08E9B52B-2C03-65CD-E5E0-87025D76580B}"/>
              </a:ext>
            </a:extLst>
          </p:cNvPr>
          <p:cNvSpPr/>
          <p:nvPr/>
        </p:nvSpPr>
        <p:spPr>
          <a:xfrm>
            <a:off x="1006874" y="4204867"/>
            <a:ext cx="2628603" cy="396771"/>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7" name="Rectangle 6">
            <a:extLst>
              <a:ext uri="{FF2B5EF4-FFF2-40B4-BE49-F238E27FC236}">
                <a16:creationId xmlns:a16="http://schemas.microsoft.com/office/drawing/2014/main" id="{CCB6D287-87E8-B7BD-A834-0A136C569AC8}"/>
              </a:ext>
            </a:extLst>
          </p:cNvPr>
          <p:cNvSpPr/>
          <p:nvPr/>
        </p:nvSpPr>
        <p:spPr>
          <a:xfrm>
            <a:off x="1006875" y="4570635"/>
            <a:ext cx="2628602" cy="39677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8" name="Rectangle 7">
            <a:extLst>
              <a:ext uri="{FF2B5EF4-FFF2-40B4-BE49-F238E27FC236}">
                <a16:creationId xmlns:a16="http://schemas.microsoft.com/office/drawing/2014/main" id="{B0EBBC0A-6DB0-4B61-91D7-9283C267BBB1}"/>
              </a:ext>
            </a:extLst>
          </p:cNvPr>
          <p:cNvSpPr/>
          <p:nvPr/>
        </p:nvSpPr>
        <p:spPr>
          <a:xfrm>
            <a:off x="1006875" y="4204867"/>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253" name="Rectangle: Rounded Corners 252">
            <a:extLst>
              <a:ext uri="{FF2B5EF4-FFF2-40B4-BE49-F238E27FC236}">
                <a16:creationId xmlns:a16="http://schemas.microsoft.com/office/drawing/2014/main" id="{C5AD17B6-7044-A689-1F34-527C16165290}"/>
              </a:ext>
            </a:extLst>
          </p:cNvPr>
          <p:cNvSpPr/>
          <p:nvPr/>
        </p:nvSpPr>
        <p:spPr>
          <a:xfrm>
            <a:off x="772300" y="4151720"/>
            <a:ext cx="4682094" cy="877807"/>
          </a:xfrm>
          <a:prstGeom prst="roundRect">
            <a:avLst/>
          </a:prstGeom>
          <a:solidFill>
            <a:srgbClr val="E2F0D9">
              <a:alpha val="10196"/>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rgbClr val="C00000"/>
                </a:solidFill>
                <a:latin typeface="Quire Sans" panose="020B0502040400020003" pitchFamily="34" charset="0"/>
                <a:cs typeface="Quire Sans" panose="020B0502040400020003" pitchFamily="34" charset="0"/>
              </a:rPr>
              <a:t>Lock </a:t>
            </a:r>
            <a:br>
              <a:rPr lang="en-US" sz="2400" b="1" dirty="0">
                <a:solidFill>
                  <a:srgbClr val="C00000"/>
                </a:solidFill>
                <a:latin typeface="Quire Sans" panose="020B0502040400020003" pitchFamily="34" charset="0"/>
                <a:cs typeface="Quire Sans" panose="020B0502040400020003" pitchFamily="34" charset="0"/>
              </a:rPr>
            </a:br>
            <a:r>
              <a:rPr lang="en-US" sz="2400" b="1" dirty="0">
                <a:solidFill>
                  <a:srgbClr val="C00000"/>
                </a:solidFill>
                <a:latin typeface="Quire Sans" panose="020B0502040400020003" pitchFamily="34" charset="0"/>
                <a:cs typeface="Quire Sans" panose="020B0502040400020003" pitchFamily="34" charset="0"/>
              </a:rPr>
              <a:t>Region</a:t>
            </a:r>
          </a:p>
        </p:txBody>
      </p:sp>
      <p:sp>
        <p:nvSpPr>
          <p:cNvPr id="3" name="TextBox 2">
            <a:extLst>
              <a:ext uri="{FF2B5EF4-FFF2-40B4-BE49-F238E27FC236}">
                <a16:creationId xmlns:a16="http://schemas.microsoft.com/office/drawing/2014/main" id="{01C39DC8-3BBA-321E-0A3F-88957FCE8DAA}"/>
              </a:ext>
            </a:extLst>
          </p:cNvPr>
          <p:cNvSpPr txBox="1"/>
          <p:nvPr/>
        </p:nvSpPr>
        <p:spPr>
          <a:xfrm>
            <a:off x="5869927" y="3336571"/>
            <a:ext cx="3036408" cy="1015663"/>
          </a:xfrm>
          <a:prstGeom prst="rect">
            <a:avLst/>
          </a:prstGeom>
          <a:noFill/>
        </p:spPr>
        <p:txBody>
          <a:bodyPr wrap="none" rtlCol="0">
            <a:spAutoFit/>
          </a:bodyPr>
          <a:lstStyle/>
          <a:p>
            <a:pPr algn="ctr"/>
            <a:r>
              <a:rPr lang="en-US" sz="2000" b="1" dirty="0">
                <a:solidFill>
                  <a:srgbClr val="C00000"/>
                </a:solidFill>
              </a:rPr>
              <a:t>granularity</a:t>
            </a:r>
            <a:r>
              <a:rPr lang="en-US" sz="2000" b="1" dirty="0"/>
              <a:t> of </a:t>
            </a:r>
            <a:br>
              <a:rPr lang="en-US" sz="2000" b="1" dirty="0"/>
            </a:br>
            <a:r>
              <a:rPr lang="en-US" sz="2000" b="1" dirty="0"/>
              <a:t>a maintenance operation</a:t>
            </a:r>
            <a:br>
              <a:rPr lang="en-US" sz="2000" b="1" dirty="0"/>
            </a:br>
            <a:r>
              <a:rPr lang="en-US" sz="2000" dirty="0"/>
              <a:t>(multiple subarrays)</a:t>
            </a:r>
          </a:p>
        </p:txBody>
      </p:sp>
      <p:cxnSp>
        <p:nvCxnSpPr>
          <p:cNvPr id="10" name="Connector: Curved 9">
            <a:extLst>
              <a:ext uri="{FF2B5EF4-FFF2-40B4-BE49-F238E27FC236}">
                <a16:creationId xmlns:a16="http://schemas.microsoft.com/office/drawing/2014/main" id="{DAC4344B-133D-8E3B-5601-B277BB4FB0E4}"/>
              </a:ext>
            </a:extLst>
          </p:cNvPr>
          <p:cNvCxnSpPr>
            <a:cxnSpLocks/>
            <a:stCxn id="3" idx="1"/>
            <a:endCxn id="251" idx="3"/>
          </p:cNvCxnSpPr>
          <p:nvPr/>
        </p:nvCxnSpPr>
        <p:spPr>
          <a:xfrm rot="10800000">
            <a:off x="5456353" y="3282807"/>
            <a:ext cx="413575" cy="561597"/>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DCFC98-B43F-4177-3041-DEDFDA3DCA73}"/>
              </a:ext>
            </a:extLst>
          </p:cNvPr>
          <p:cNvSpPr txBox="1"/>
          <p:nvPr/>
        </p:nvSpPr>
        <p:spPr>
          <a:xfrm>
            <a:off x="5930747" y="1140888"/>
            <a:ext cx="3044423" cy="1015663"/>
          </a:xfrm>
          <a:prstGeom prst="rect">
            <a:avLst/>
          </a:prstGeom>
          <a:noFill/>
        </p:spPr>
        <p:txBody>
          <a:bodyPr wrap="none" rtlCol="0">
            <a:spAutoFit/>
          </a:bodyPr>
          <a:lstStyle/>
          <a:p>
            <a:pPr algn="ctr"/>
            <a:r>
              <a:rPr lang="en-US" sz="2000" b="1" dirty="0"/>
              <a:t>indicate regions </a:t>
            </a:r>
            <a:br>
              <a:rPr lang="en-US" sz="2000" b="1" dirty="0"/>
            </a:br>
            <a:r>
              <a:rPr lang="en-US" sz="2000" b="1" dirty="0">
                <a:solidFill>
                  <a:schemeClr val="accent2">
                    <a:lumMod val="75000"/>
                  </a:schemeClr>
                </a:solidFill>
              </a:rPr>
              <a:t>undergoing maintenance</a:t>
            </a:r>
            <a:br>
              <a:rPr lang="en-US" sz="2000" b="1" dirty="0"/>
            </a:br>
            <a:r>
              <a:rPr lang="en-US" sz="2000" dirty="0"/>
              <a:t>(1 bit per lock region)</a:t>
            </a:r>
          </a:p>
        </p:txBody>
      </p:sp>
      <p:cxnSp>
        <p:nvCxnSpPr>
          <p:cNvPr id="15" name="Connector: Curved 14">
            <a:extLst>
              <a:ext uri="{FF2B5EF4-FFF2-40B4-BE49-F238E27FC236}">
                <a16:creationId xmlns:a16="http://schemas.microsoft.com/office/drawing/2014/main" id="{F2178CA2-36C4-93A5-132A-A6FAC1B1D3BE}"/>
              </a:ext>
            </a:extLst>
          </p:cNvPr>
          <p:cNvCxnSpPr>
            <a:cxnSpLocks/>
            <a:stCxn id="11" idx="1"/>
            <a:endCxn id="256" idx="3"/>
          </p:cNvCxnSpPr>
          <p:nvPr/>
        </p:nvCxnSpPr>
        <p:spPr>
          <a:xfrm rot="10800000" flipV="1">
            <a:off x="5454395" y="1648719"/>
            <a:ext cx="476353" cy="324681"/>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1FF18-8337-BF4C-1CAE-0F17F58C95DB}"/>
              </a:ext>
            </a:extLst>
          </p:cNvPr>
          <p:cNvSpPr txBox="1"/>
          <p:nvPr/>
        </p:nvSpPr>
        <p:spPr>
          <a:xfrm rot="5400000">
            <a:off x="2250667" y="3526328"/>
            <a:ext cx="338554" cy="369332"/>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82D3D797-A2B4-31FA-2F7A-59A75CFD3B7A}"/>
              </a:ext>
            </a:extLst>
          </p:cNvPr>
          <p:cNvSpPr txBox="1"/>
          <p:nvPr/>
        </p:nvSpPr>
        <p:spPr>
          <a:xfrm rot="5400000">
            <a:off x="1147521" y="3526328"/>
            <a:ext cx="338554" cy="369332"/>
          </a:xfrm>
          <a:prstGeom prst="rect">
            <a:avLst/>
          </a:prstGeom>
          <a:noFill/>
        </p:spPr>
        <p:txBody>
          <a:bodyPr wrap="none" rtlCol="0">
            <a:spAutoFit/>
          </a:bodyPr>
          <a:lstStyle/>
          <a:p>
            <a:r>
              <a:rPr lang="en-US" dirty="0"/>
              <a:t>…</a:t>
            </a:r>
          </a:p>
        </p:txBody>
      </p:sp>
      <p:sp>
        <p:nvSpPr>
          <p:cNvPr id="13" name="TextBox 12">
            <a:extLst>
              <a:ext uri="{FF2B5EF4-FFF2-40B4-BE49-F238E27FC236}">
                <a16:creationId xmlns:a16="http://schemas.microsoft.com/office/drawing/2014/main" id="{21FD57C4-209D-070A-02D6-5E042F5A2351}"/>
              </a:ext>
            </a:extLst>
          </p:cNvPr>
          <p:cNvSpPr txBox="1"/>
          <p:nvPr/>
        </p:nvSpPr>
        <p:spPr>
          <a:xfrm rot="5400000">
            <a:off x="3353813" y="3526328"/>
            <a:ext cx="338554" cy="369332"/>
          </a:xfrm>
          <a:prstGeom prst="rect">
            <a:avLst/>
          </a:prstGeom>
          <a:noFill/>
        </p:spPr>
        <p:txBody>
          <a:bodyPr wrap="none" rtlCol="0">
            <a:spAutoFit/>
          </a:bodyPr>
          <a:lstStyle/>
          <a:p>
            <a:r>
              <a:rPr lang="en-US" dirty="0"/>
              <a:t>…</a:t>
            </a:r>
          </a:p>
        </p:txBody>
      </p:sp>
      <p:sp>
        <p:nvSpPr>
          <p:cNvPr id="14" name="TextBox 13">
            <a:extLst>
              <a:ext uri="{FF2B5EF4-FFF2-40B4-BE49-F238E27FC236}">
                <a16:creationId xmlns:a16="http://schemas.microsoft.com/office/drawing/2014/main" id="{2DE8E774-AEF2-9CEC-D888-273C46CE0C18}"/>
              </a:ext>
            </a:extLst>
          </p:cNvPr>
          <p:cNvSpPr txBox="1"/>
          <p:nvPr/>
        </p:nvSpPr>
        <p:spPr>
          <a:xfrm rot="5400000">
            <a:off x="2250667" y="3817601"/>
            <a:ext cx="338554"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198EABFE-F4F1-34C4-E133-C689AC810505}"/>
              </a:ext>
            </a:extLst>
          </p:cNvPr>
          <p:cNvSpPr txBox="1"/>
          <p:nvPr/>
        </p:nvSpPr>
        <p:spPr>
          <a:xfrm rot="5400000">
            <a:off x="1147521" y="3817601"/>
            <a:ext cx="338554" cy="369332"/>
          </a:xfrm>
          <a:prstGeom prst="rect">
            <a:avLst/>
          </a:prstGeom>
          <a:noFill/>
        </p:spPr>
        <p:txBody>
          <a:bodyPr wrap="none" rtlCol="0">
            <a:spAutoFit/>
          </a:bodyPr>
          <a:lstStyle/>
          <a:p>
            <a:r>
              <a:rPr lang="en-US" dirty="0"/>
              <a:t>…</a:t>
            </a:r>
          </a:p>
        </p:txBody>
      </p:sp>
      <p:sp>
        <p:nvSpPr>
          <p:cNvPr id="17" name="TextBox 16">
            <a:extLst>
              <a:ext uri="{FF2B5EF4-FFF2-40B4-BE49-F238E27FC236}">
                <a16:creationId xmlns:a16="http://schemas.microsoft.com/office/drawing/2014/main" id="{3320773E-2510-58A0-2428-A0AF2960F03E}"/>
              </a:ext>
            </a:extLst>
          </p:cNvPr>
          <p:cNvSpPr txBox="1"/>
          <p:nvPr/>
        </p:nvSpPr>
        <p:spPr>
          <a:xfrm rot="5400000">
            <a:off x="3353813" y="3817601"/>
            <a:ext cx="338554" cy="369332"/>
          </a:xfrm>
          <a:prstGeom prst="rect">
            <a:avLst/>
          </a:prstGeom>
          <a:noFill/>
        </p:spPr>
        <p:txBody>
          <a:bodyPr wrap="none" rtlCol="0">
            <a:spAutoFit/>
          </a:bodyPr>
          <a:lstStyle/>
          <a:p>
            <a:r>
              <a:rPr lang="en-US" dirty="0"/>
              <a:t>…</a:t>
            </a:r>
          </a:p>
        </p:txBody>
      </p:sp>
      <p:sp>
        <p:nvSpPr>
          <p:cNvPr id="18" name="TextBox 17">
            <a:extLst>
              <a:ext uri="{FF2B5EF4-FFF2-40B4-BE49-F238E27FC236}">
                <a16:creationId xmlns:a16="http://schemas.microsoft.com/office/drawing/2014/main" id="{B767CB40-E17C-0D01-D4CB-886FC6A407A4}"/>
              </a:ext>
            </a:extLst>
          </p:cNvPr>
          <p:cNvSpPr txBox="1"/>
          <p:nvPr/>
        </p:nvSpPr>
        <p:spPr>
          <a:xfrm>
            <a:off x="-8754" y="5484020"/>
            <a:ext cx="9144000" cy="753813"/>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200" dirty="0">
                <a:solidFill>
                  <a:schemeClr val="accent6">
                    <a:lumMod val="75000"/>
                  </a:schemeClr>
                </a:solidFill>
              </a:rPr>
              <a:t>Lock</a:t>
            </a:r>
            <a:r>
              <a:rPr lang="en-US" sz="3200" dirty="0"/>
              <a:t> a region </a:t>
            </a:r>
            <a:r>
              <a:rPr lang="en-US" sz="3200" dirty="0">
                <a:solidFill>
                  <a:schemeClr val="accent6">
                    <a:lumMod val="75000"/>
                  </a:schemeClr>
                </a:solidFill>
              </a:rPr>
              <a:t>before</a:t>
            </a:r>
            <a:r>
              <a:rPr lang="en-US" sz="3200" dirty="0"/>
              <a:t> starting </a:t>
            </a:r>
            <a:r>
              <a:rPr lang="en-US" sz="3200" dirty="0">
                <a:solidFill>
                  <a:schemeClr val="accent6">
                    <a:lumMod val="75000"/>
                  </a:schemeClr>
                </a:solidFill>
              </a:rPr>
              <a:t>maintenance</a:t>
            </a:r>
          </a:p>
        </p:txBody>
      </p:sp>
      <p:pic>
        <p:nvPicPr>
          <p:cNvPr id="19" name="Graphic 18" descr="Lock with solid fill">
            <a:extLst>
              <a:ext uri="{FF2B5EF4-FFF2-40B4-BE49-F238E27FC236}">
                <a16:creationId xmlns:a16="http://schemas.microsoft.com/office/drawing/2014/main" id="{F954E8FC-ADF9-8F66-0A54-A215AA23E0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0054" y="2753646"/>
            <a:ext cx="1022360" cy="1022360"/>
          </a:xfrm>
          <a:prstGeom prst="rect">
            <a:avLst/>
          </a:prstGeom>
        </p:spPr>
      </p:pic>
      <p:pic>
        <p:nvPicPr>
          <p:cNvPr id="20" name="Graphic 19" descr="Lock with solid fill">
            <a:extLst>
              <a:ext uri="{FF2B5EF4-FFF2-40B4-BE49-F238E27FC236}">
                <a16:creationId xmlns:a16="http://schemas.microsoft.com/office/drawing/2014/main" id="{7AAC8576-B019-462A-5F25-9577A36635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3247" y="4073010"/>
            <a:ext cx="1022360" cy="1022360"/>
          </a:xfrm>
          <a:prstGeom prst="rect">
            <a:avLst/>
          </a:prstGeom>
        </p:spPr>
      </p:pic>
    </p:spTree>
    <p:extLst>
      <p:ext uri="{BB962C8B-B14F-4D97-AF65-F5344CB8AC3E}">
        <p14:creationId xmlns:p14="http://schemas.microsoft.com/office/powerpoint/2010/main" val="19805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2188-43FF-C808-6DFA-D4FA848FA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17ACE-A51C-ACC9-49A9-B7330DE205C1}"/>
              </a:ext>
            </a:extLst>
          </p:cNvPr>
          <p:cNvSpPr>
            <a:spLocks noGrp="1"/>
          </p:cNvSpPr>
          <p:nvPr>
            <p:ph type="title"/>
          </p:nvPr>
        </p:nvSpPr>
        <p:spPr/>
        <p:txBody>
          <a:bodyPr/>
          <a:lstStyle/>
          <a:p>
            <a:r>
              <a:rPr lang="en-US" dirty="0"/>
              <a:t>Deeper Look at SMD</a:t>
            </a:r>
          </a:p>
        </p:txBody>
      </p:sp>
      <p:sp>
        <p:nvSpPr>
          <p:cNvPr id="4" name="Slide Number Placeholder 3">
            <a:extLst>
              <a:ext uri="{FF2B5EF4-FFF2-40B4-BE49-F238E27FC236}">
                <a16:creationId xmlns:a16="http://schemas.microsoft.com/office/drawing/2014/main" id="{85377827-EEE9-40A0-F588-C3BEF70649D8}"/>
              </a:ext>
            </a:extLst>
          </p:cNvPr>
          <p:cNvSpPr>
            <a:spLocks noGrp="1"/>
          </p:cNvSpPr>
          <p:nvPr>
            <p:ph type="sldNum" sz="quarter" idx="12"/>
          </p:nvPr>
        </p:nvSpPr>
        <p:spPr/>
        <p:txBody>
          <a:bodyPr/>
          <a:lstStyle/>
          <a:p>
            <a:fld id="{C19D2B53-EDAE-4B41-B849-8916FA40BCB6}" type="slidenum">
              <a:rPr lang="en-US" smtClean="0"/>
              <a:pPr/>
              <a:t>28</a:t>
            </a:fld>
            <a:endParaRPr lang="en-US"/>
          </a:p>
        </p:txBody>
      </p:sp>
      <p:grpSp>
        <p:nvGrpSpPr>
          <p:cNvPr id="11" name="Group 10">
            <a:extLst>
              <a:ext uri="{FF2B5EF4-FFF2-40B4-BE49-F238E27FC236}">
                <a16:creationId xmlns:a16="http://schemas.microsoft.com/office/drawing/2014/main" id="{81E7A590-C087-1883-D3CA-46C53B06D361}"/>
              </a:ext>
            </a:extLst>
          </p:cNvPr>
          <p:cNvGrpSpPr/>
          <p:nvPr/>
        </p:nvGrpSpPr>
        <p:grpSpPr>
          <a:xfrm>
            <a:off x="287398" y="1351579"/>
            <a:ext cx="6073396" cy="683908"/>
            <a:chOff x="797835" y="1538865"/>
            <a:chExt cx="6073396" cy="683908"/>
          </a:xfrm>
        </p:grpSpPr>
        <p:sp>
          <p:nvSpPr>
            <p:cNvPr id="5" name="Oval 4">
              <a:extLst>
                <a:ext uri="{FF2B5EF4-FFF2-40B4-BE49-F238E27FC236}">
                  <a16:creationId xmlns:a16="http://schemas.microsoft.com/office/drawing/2014/main" id="{B1540C63-BC3A-94AE-0F0F-77E0758B1E43}"/>
                </a:ext>
              </a:extLst>
            </p:cNvPr>
            <p:cNvSpPr/>
            <p:nvPr/>
          </p:nvSpPr>
          <p:spPr>
            <a:xfrm>
              <a:off x="797835" y="1538865"/>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4C52B8C5-A2A2-B424-5DD3-44DE17C9F5E5}"/>
                </a:ext>
              </a:extLst>
            </p:cNvPr>
            <p:cNvSpPr txBox="1"/>
            <p:nvPr/>
          </p:nvSpPr>
          <p:spPr>
            <a:xfrm>
              <a:off x="1773361" y="1558265"/>
              <a:ext cx="5097870" cy="646331"/>
            </a:xfrm>
            <a:prstGeom prst="rect">
              <a:avLst/>
            </a:prstGeom>
            <a:noFill/>
            <a:ln>
              <a:noFill/>
            </a:ln>
          </p:spPr>
          <p:txBody>
            <a:bodyPr wrap="none" rtlCol="0">
              <a:spAutoFit/>
            </a:bodyPr>
            <a:lstStyle/>
            <a:p>
              <a:r>
                <a:rPr lang="en-US" sz="3600" b="1" dirty="0">
                  <a:solidFill>
                    <a:schemeClr val="accent6">
                      <a:lumMod val="75000"/>
                    </a:schemeClr>
                  </a:solidFill>
                </a:rPr>
                <a:t>SMD Bank Organization</a:t>
              </a:r>
              <a:endParaRPr lang="en-US" sz="3200" dirty="0">
                <a:solidFill>
                  <a:schemeClr val="accent6">
                    <a:lumMod val="75000"/>
                  </a:schemeClr>
                </a:solidFill>
              </a:endParaRPr>
            </a:p>
          </p:txBody>
        </p:sp>
      </p:grpSp>
      <p:grpSp>
        <p:nvGrpSpPr>
          <p:cNvPr id="3" name="Group 2">
            <a:extLst>
              <a:ext uri="{FF2B5EF4-FFF2-40B4-BE49-F238E27FC236}">
                <a16:creationId xmlns:a16="http://schemas.microsoft.com/office/drawing/2014/main" id="{256B182F-6A90-DD42-EC6D-3CE0E13D399B}"/>
              </a:ext>
            </a:extLst>
          </p:cNvPr>
          <p:cNvGrpSpPr/>
          <p:nvPr/>
        </p:nvGrpSpPr>
        <p:grpSpPr>
          <a:xfrm>
            <a:off x="287398" y="3087046"/>
            <a:ext cx="6754672" cy="683908"/>
            <a:chOff x="797835" y="3141827"/>
            <a:chExt cx="6754672" cy="683908"/>
          </a:xfrm>
        </p:grpSpPr>
        <p:sp>
          <p:nvSpPr>
            <p:cNvPr id="7" name="Oval 6">
              <a:extLst>
                <a:ext uri="{FF2B5EF4-FFF2-40B4-BE49-F238E27FC236}">
                  <a16:creationId xmlns:a16="http://schemas.microsoft.com/office/drawing/2014/main" id="{EC9CD262-BF59-7B4B-9003-9607E1320CF2}"/>
                </a:ext>
              </a:extLst>
            </p:cNvPr>
            <p:cNvSpPr/>
            <p:nvPr/>
          </p:nvSpPr>
          <p:spPr>
            <a:xfrm>
              <a:off x="797835" y="3141827"/>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8" name="TextBox 7">
              <a:extLst>
                <a:ext uri="{FF2B5EF4-FFF2-40B4-BE49-F238E27FC236}">
                  <a16:creationId xmlns:a16="http://schemas.microsoft.com/office/drawing/2014/main" id="{0122EEC3-5916-E984-01B7-2CEDCA810C48}"/>
                </a:ext>
              </a:extLst>
            </p:cNvPr>
            <p:cNvSpPr txBox="1"/>
            <p:nvPr/>
          </p:nvSpPr>
          <p:spPr>
            <a:xfrm>
              <a:off x="1773361" y="3160615"/>
              <a:ext cx="5779146" cy="646331"/>
            </a:xfrm>
            <a:prstGeom prst="rect">
              <a:avLst/>
            </a:prstGeom>
            <a:noFill/>
            <a:ln>
              <a:noFill/>
            </a:ln>
          </p:spPr>
          <p:txBody>
            <a:bodyPr wrap="none" rtlCol="0">
              <a:spAutoFit/>
            </a:bodyPr>
            <a:lstStyle/>
            <a:p>
              <a:r>
                <a:rPr lang="en-US" sz="3600" b="1" dirty="0">
                  <a:solidFill>
                    <a:schemeClr val="accent6">
                      <a:lumMod val="75000"/>
                    </a:schemeClr>
                  </a:solidFill>
                </a:rPr>
                <a:t>Region Locking Mechanism</a:t>
              </a:r>
              <a:endParaRPr lang="en-US" sz="3200" dirty="0">
                <a:solidFill>
                  <a:schemeClr val="accent6">
                    <a:lumMod val="75000"/>
                  </a:schemeClr>
                </a:solidFill>
              </a:endParaRPr>
            </a:p>
          </p:txBody>
        </p:sp>
      </p:grpSp>
      <p:sp>
        <p:nvSpPr>
          <p:cNvPr id="9" name="Rectangle 8">
            <a:extLst>
              <a:ext uri="{FF2B5EF4-FFF2-40B4-BE49-F238E27FC236}">
                <a16:creationId xmlns:a16="http://schemas.microsoft.com/office/drawing/2014/main" id="{E5434695-1298-1D4C-98A9-36E099424705}"/>
              </a:ext>
            </a:extLst>
          </p:cNvPr>
          <p:cNvSpPr/>
          <p:nvPr/>
        </p:nvSpPr>
        <p:spPr>
          <a:xfrm>
            <a:off x="155488" y="1060944"/>
            <a:ext cx="8667668" cy="1265177"/>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77436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0F78-E3F2-BE64-3227-69A96E2854A6}"/>
              </a:ext>
            </a:extLst>
          </p:cNvPr>
          <p:cNvSpPr>
            <a:spLocks noGrp="1"/>
          </p:cNvSpPr>
          <p:nvPr>
            <p:ph type="title"/>
          </p:nvPr>
        </p:nvSpPr>
        <p:spPr/>
        <p:txBody>
          <a:bodyPr>
            <a:normAutofit fontScale="90000"/>
          </a:bodyPr>
          <a:lstStyle/>
          <a:p>
            <a:r>
              <a:rPr lang="en-US" dirty="0"/>
              <a:t>Summary of Region Locking Mechanism</a:t>
            </a:r>
          </a:p>
        </p:txBody>
      </p:sp>
      <p:sp>
        <p:nvSpPr>
          <p:cNvPr id="4" name="Slide Number Placeholder 3">
            <a:extLst>
              <a:ext uri="{FF2B5EF4-FFF2-40B4-BE49-F238E27FC236}">
                <a16:creationId xmlns:a16="http://schemas.microsoft.com/office/drawing/2014/main" id="{7D2CD7F3-49F0-790E-9502-DE7BD6A257D5}"/>
              </a:ext>
            </a:extLst>
          </p:cNvPr>
          <p:cNvSpPr>
            <a:spLocks noGrp="1"/>
          </p:cNvSpPr>
          <p:nvPr>
            <p:ph type="sldNum" sz="quarter" idx="12"/>
          </p:nvPr>
        </p:nvSpPr>
        <p:spPr/>
        <p:txBody>
          <a:bodyPr/>
          <a:lstStyle/>
          <a:p>
            <a:fld id="{C19D2B53-EDAE-4B41-B849-8916FA40BCB6}" type="slidenum">
              <a:rPr lang="en-US" smtClean="0"/>
              <a:pPr/>
              <a:t>29</a:t>
            </a:fld>
            <a:endParaRPr lang="en-US"/>
          </a:p>
        </p:txBody>
      </p:sp>
      <p:grpSp>
        <p:nvGrpSpPr>
          <p:cNvPr id="16" name="Group 15">
            <a:extLst>
              <a:ext uri="{FF2B5EF4-FFF2-40B4-BE49-F238E27FC236}">
                <a16:creationId xmlns:a16="http://schemas.microsoft.com/office/drawing/2014/main" id="{EC0FD023-F1EF-EF36-666F-8C793A9D0DDB}"/>
              </a:ext>
            </a:extLst>
          </p:cNvPr>
          <p:cNvGrpSpPr/>
          <p:nvPr/>
        </p:nvGrpSpPr>
        <p:grpSpPr>
          <a:xfrm>
            <a:off x="351692" y="1367032"/>
            <a:ext cx="7436356" cy="683908"/>
            <a:chOff x="351692" y="1367032"/>
            <a:chExt cx="7436356" cy="683908"/>
          </a:xfrm>
        </p:grpSpPr>
        <p:sp>
          <p:nvSpPr>
            <p:cNvPr id="6" name="Oval 5">
              <a:extLst>
                <a:ext uri="{FF2B5EF4-FFF2-40B4-BE49-F238E27FC236}">
                  <a16:creationId xmlns:a16="http://schemas.microsoft.com/office/drawing/2014/main" id="{74E1C933-1530-24FA-DED5-1DC2915D45F8}"/>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7" name="TextBox 6">
              <a:extLst>
                <a:ext uri="{FF2B5EF4-FFF2-40B4-BE49-F238E27FC236}">
                  <a16:creationId xmlns:a16="http://schemas.microsoft.com/office/drawing/2014/main" id="{9282907B-D1F7-5667-7E00-EBD47728C7B4}"/>
                </a:ext>
              </a:extLst>
            </p:cNvPr>
            <p:cNvSpPr txBox="1"/>
            <p:nvPr/>
          </p:nvSpPr>
          <p:spPr>
            <a:xfrm>
              <a:off x="1145525" y="1443936"/>
              <a:ext cx="6642523" cy="523220"/>
            </a:xfrm>
            <a:prstGeom prst="rect">
              <a:avLst/>
            </a:prstGeom>
            <a:noFill/>
            <a:ln>
              <a:noFill/>
            </a:ln>
          </p:spPr>
          <p:txBody>
            <a:bodyPr wrap="square" rtlCol="0">
              <a:spAutoFit/>
            </a:bodyPr>
            <a:lstStyle/>
            <a:p>
              <a:r>
                <a:rPr lang="en-US" sz="2800" dirty="0"/>
                <a:t>Maintenance operation </a:t>
              </a:r>
              <a:r>
                <a:rPr lang="en-US" sz="2800" dirty="0">
                  <a:solidFill>
                    <a:schemeClr val="accent5">
                      <a:lumMod val="75000"/>
                    </a:schemeClr>
                  </a:solidFill>
                </a:rPr>
                <a:t>“locks” a region </a:t>
              </a:r>
            </a:p>
          </p:txBody>
        </p:sp>
      </p:grpSp>
      <p:grpSp>
        <p:nvGrpSpPr>
          <p:cNvPr id="17" name="Group 16">
            <a:extLst>
              <a:ext uri="{FF2B5EF4-FFF2-40B4-BE49-F238E27FC236}">
                <a16:creationId xmlns:a16="http://schemas.microsoft.com/office/drawing/2014/main" id="{4C5216F2-EF2F-DE0F-A5C9-1EE3AC42C2FB}"/>
              </a:ext>
            </a:extLst>
          </p:cNvPr>
          <p:cNvGrpSpPr/>
          <p:nvPr/>
        </p:nvGrpSpPr>
        <p:grpSpPr>
          <a:xfrm>
            <a:off x="351692" y="2614597"/>
            <a:ext cx="8706583" cy="683908"/>
            <a:chOff x="351692" y="2540778"/>
            <a:chExt cx="8706583" cy="683908"/>
          </a:xfrm>
        </p:grpSpPr>
        <p:sp>
          <p:nvSpPr>
            <p:cNvPr id="9" name="Oval 8">
              <a:extLst>
                <a:ext uri="{FF2B5EF4-FFF2-40B4-BE49-F238E27FC236}">
                  <a16:creationId xmlns:a16="http://schemas.microsoft.com/office/drawing/2014/main" id="{292DF609-FE7A-016E-D4AB-A00D58E517A9}"/>
                </a:ext>
              </a:extLst>
            </p:cNvPr>
            <p:cNvSpPr/>
            <p:nvPr/>
          </p:nvSpPr>
          <p:spPr>
            <a:xfrm>
              <a:off x="351692" y="254077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10" name="TextBox 9">
              <a:extLst>
                <a:ext uri="{FF2B5EF4-FFF2-40B4-BE49-F238E27FC236}">
                  <a16:creationId xmlns:a16="http://schemas.microsoft.com/office/drawing/2014/main" id="{32A25855-1D59-B97C-B237-503374C07C44}"/>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t>Memory controller </a:t>
              </a:r>
              <a:r>
                <a:rPr lang="en-US" sz="2800" dirty="0">
                  <a:solidFill>
                    <a:schemeClr val="accent6">
                      <a:lumMod val="75000"/>
                    </a:schemeClr>
                  </a:solidFill>
                </a:rPr>
                <a:t>can access “not locked” </a:t>
              </a:r>
              <a:r>
                <a:rPr lang="en-US" sz="2800" dirty="0"/>
                <a:t>regions</a:t>
              </a:r>
            </a:p>
          </p:txBody>
        </p:sp>
      </p:grpSp>
      <p:grpSp>
        <p:nvGrpSpPr>
          <p:cNvPr id="18" name="Group 17">
            <a:extLst>
              <a:ext uri="{FF2B5EF4-FFF2-40B4-BE49-F238E27FC236}">
                <a16:creationId xmlns:a16="http://schemas.microsoft.com/office/drawing/2014/main" id="{87DD8DF2-8122-52FC-1CBE-C9C4EC1A8118}"/>
              </a:ext>
            </a:extLst>
          </p:cNvPr>
          <p:cNvGrpSpPr/>
          <p:nvPr/>
        </p:nvGrpSpPr>
        <p:grpSpPr>
          <a:xfrm>
            <a:off x="351692" y="3862162"/>
            <a:ext cx="7922708" cy="683908"/>
            <a:chOff x="351692" y="3714524"/>
            <a:chExt cx="7922708" cy="683908"/>
          </a:xfrm>
        </p:grpSpPr>
        <p:sp>
          <p:nvSpPr>
            <p:cNvPr id="12" name="Oval 11">
              <a:extLst>
                <a:ext uri="{FF2B5EF4-FFF2-40B4-BE49-F238E27FC236}">
                  <a16:creationId xmlns:a16="http://schemas.microsoft.com/office/drawing/2014/main" id="{0888BAFE-2628-F870-B8DE-B768814349D4}"/>
                </a:ext>
              </a:extLst>
            </p:cNvPr>
            <p:cNvSpPr/>
            <p:nvPr/>
          </p:nvSpPr>
          <p:spPr>
            <a:xfrm>
              <a:off x="351692" y="3714524"/>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3</a:t>
              </a:r>
            </a:p>
          </p:txBody>
        </p:sp>
        <p:sp>
          <p:nvSpPr>
            <p:cNvPr id="13" name="TextBox 12">
              <a:extLst>
                <a:ext uri="{FF2B5EF4-FFF2-40B4-BE49-F238E27FC236}">
                  <a16:creationId xmlns:a16="http://schemas.microsoft.com/office/drawing/2014/main" id="{88AB2FC8-5B76-2263-A106-DC7EDE501389}"/>
                </a:ext>
              </a:extLst>
            </p:cNvPr>
            <p:cNvSpPr txBox="1"/>
            <p:nvPr/>
          </p:nvSpPr>
          <p:spPr>
            <a:xfrm>
              <a:off x="1145525" y="3798308"/>
              <a:ext cx="7128875" cy="523220"/>
            </a:xfrm>
            <a:prstGeom prst="rect">
              <a:avLst/>
            </a:prstGeom>
            <a:noFill/>
            <a:ln>
              <a:noFill/>
            </a:ln>
          </p:spPr>
          <p:txBody>
            <a:bodyPr wrap="none" rtlCol="0">
              <a:spAutoFit/>
            </a:bodyPr>
            <a:lstStyle/>
            <a:p>
              <a:r>
                <a:rPr lang="en-US" sz="2800" dirty="0"/>
                <a:t>Access to </a:t>
              </a:r>
              <a:r>
                <a:rPr lang="en-US" sz="2800" dirty="0">
                  <a:solidFill>
                    <a:srgbClr val="C00000"/>
                  </a:solidFill>
                </a:rPr>
                <a:t>locked region </a:t>
              </a:r>
              <a:r>
                <a:rPr lang="en-US" sz="2800" dirty="0"/>
                <a:t>receives </a:t>
              </a:r>
              <a:r>
                <a:rPr lang="en-US" sz="2800" dirty="0">
                  <a:solidFill>
                    <a:srgbClr val="C00000"/>
                  </a:solidFill>
                </a:rPr>
                <a:t>negative ack</a:t>
              </a:r>
            </a:p>
          </p:txBody>
        </p:sp>
      </p:grpSp>
      <p:grpSp>
        <p:nvGrpSpPr>
          <p:cNvPr id="19" name="Group 18">
            <a:extLst>
              <a:ext uri="{FF2B5EF4-FFF2-40B4-BE49-F238E27FC236}">
                <a16:creationId xmlns:a16="http://schemas.microsoft.com/office/drawing/2014/main" id="{4EEC7E67-8D5C-F2F2-8A8E-D26BAC82B955}"/>
              </a:ext>
            </a:extLst>
          </p:cNvPr>
          <p:cNvGrpSpPr/>
          <p:nvPr/>
        </p:nvGrpSpPr>
        <p:grpSpPr>
          <a:xfrm>
            <a:off x="351692" y="5109728"/>
            <a:ext cx="8628029" cy="683908"/>
            <a:chOff x="351692" y="5109728"/>
            <a:chExt cx="8628029" cy="683908"/>
          </a:xfrm>
        </p:grpSpPr>
        <p:sp>
          <p:nvSpPr>
            <p:cNvPr id="14" name="Oval 13">
              <a:extLst>
                <a:ext uri="{FF2B5EF4-FFF2-40B4-BE49-F238E27FC236}">
                  <a16:creationId xmlns:a16="http://schemas.microsoft.com/office/drawing/2014/main" id="{20D5E117-D96B-09CF-18A0-64432158B933}"/>
                </a:ext>
              </a:extLst>
            </p:cNvPr>
            <p:cNvSpPr/>
            <p:nvPr/>
          </p:nvSpPr>
          <p:spPr>
            <a:xfrm>
              <a:off x="351692" y="510972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4</a:t>
              </a:r>
            </a:p>
          </p:txBody>
        </p:sp>
        <p:sp>
          <p:nvSpPr>
            <p:cNvPr id="15" name="TextBox 14">
              <a:extLst>
                <a:ext uri="{FF2B5EF4-FFF2-40B4-BE49-F238E27FC236}">
                  <a16:creationId xmlns:a16="http://schemas.microsoft.com/office/drawing/2014/main" id="{75D4BE1B-2CE9-E509-97A9-BC10C83A112D}"/>
                </a:ext>
              </a:extLst>
            </p:cNvPr>
            <p:cNvSpPr txBox="1"/>
            <p:nvPr/>
          </p:nvSpPr>
          <p:spPr>
            <a:xfrm>
              <a:off x="1145525" y="5190072"/>
              <a:ext cx="7834196" cy="523220"/>
            </a:xfrm>
            <a:prstGeom prst="rect">
              <a:avLst/>
            </a:prstGeom>
            <a:noFill/>
            <a:ln>
              <a:noFill/>
            </a:ln>
          </p:spPr>
          <p:txBody>
            <a:bodyPr wrap="none" rtlCol="0">
              <a:spAutoFit/>
            </a:bodyPr>
            <a:lstStyle/>
            <a:p>
              <a:r>
                <a:rPr lang="en-US" sz="2800" dirty="0"/>
                <a:t>Locked region </a:t>
              </a:r>
              <a:r>
                <a:rPr lang="en-US" sz="2800" dirty="0">
                  <a:solidFill>
                    <a:schemeClr val="accent5">
                      <a:lumMod val="75000"/>
                    </a:schemeClr>
                  </a:solidFill>
                </a:rPr>
                <a:t>released</a:t>
              </a:r>
              <a:r>
                <a:rPr lang="en-US" sz="2800" dirty="0"/>
                <a:t> at the end of maintenance</a:t>
              </a:r>
            </a:p>
          </p:txBody>
        </p:sp>
      </p:grpSp>
    </p:spTree>
    <p:extLst>
      <p:ext uri="{BB962C8B-B14F-4D97-AF65-F5344CB8AC3E}">
        <p14:creationId xmlns:p14="http://schemas.microsoft.com/office/powerpoint/2010/main" val="8837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990-8805-4E53-9FB3-B32E171B2B2A}"/>
              </a:ext>
            </a:extLst>
          </p:cNvPr>
          <p:cNvSpPr>
            <a:spLocks noGrp="1"/>
          </p:cNvSpPr>
          <p:nvPr>
            <p:ph type="title"/>
          </p:nvPr>
        </p:nvSpPr>
        <p:spPr/>
        <p:txBody>
          <a:bodyPr/>
          <a:lstStyle/>
          <a:p>
            <a:r>
              <a:rPr lang="en-US" dirty="0"/>
              <a:t>SMD Outline</a:t>
            </a:r>
          </a:p>
        </p:txBody>
      </p:sp>
      <p:sp>
        <p:nvSpPr>
          <p:cNvPr id="3" name="Content Placeholder 2">
            <a:extLst>
              <a:ext uri="{FF2B5EF4-FFF2-40B4-BE49-F238E27FC236}">
                <a16:creationId xmlns:a16="http://schemas.microsoft.com/office/drawing/2014/main" id="{1A99BFB1-81EC-4CB8-98C5-CCB6787ABB00}"/>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t>Motivation</a:t>
            </a:r>
          </a:p>
          <a:p>
            <a:pPr marL="640080" indent="-640080">
              <a:buFont typeface="+mj-lt"/>
              <a:buAutoNum type="arabicPeriod"/>
            </a:pPr>
            <a:endParaRPr lang="en-US" sz="3600" dirty="0"/>
          </a:p>
          <a:p>
            <a:pPr marL="640080" indent="-640080">
              <a:buFont typeface="+mj-lt"/>
              <a:buAutoNum type="arabicPeriod"/>
            </a:pPr>
            <a:r>
              <a:rPr lang="en-US" sz="3600" dirty="0"/>
              <a:t>Self-Managing DRAM (SMD)</a:t>
            </a:r>
          </a:p>
          <a:p>
            <a:pPr marL="640080" indent="-640080">
              <a:buFont typeface="+mj-lt"/>
              <a:buAutoNum type="arabicPeriod"/>
            </a:pPr>
            <a:endParaRPr lang="en-US" sz="3600" b="1" dirty="0"/>
          </a:p>
          <a:p>
            <a:pPr marL="640080" indent="-640080">
              <a:buFont typeface="+mj-lt"/>
              <a:buAutoNum type="arabicPeriod"/>
            </a:pPr>
            <a:r>
              <a:rPr lang="en-US" sz="3600" dirty="0"/>
              <a:t>Use Cases</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09FA5D09-35B4-4F1F-8322-11FA2A4C88DA}"/>
              </a:ext>
            </a:extLst>
          </p:cNvPr>
          <p:cNvSpPr>
            <a:spLocks noGrp="1"/>
          </p:cNvSpPr>
          <p:nvPr>
            <p:ph type="sldNum" sz="quarter" idx="12"/>
          </p:nvPr>
        </p:nvSpPr>
        <p:spPr/>
        <p:txBody>
          <a:bodyPr/>
          <a:lstStyle/>
          <a:p>
            <a:fld id="{C19D2B53-EDAE-4B41-B849-8916FA40BCB6}" type="slidenum">
              <a:rPr lang="en-US" smtClean="0"/>
              <a:pPr/>
              <a:t>3</a:t>
            </a:fld>
            <a:endParaRPr lang="en-US" dirty="0"/>
          </a:p>
        </p:txBody>
      </p:sp>
    </p:spTree>
    <p:extLst>
      <p:ext uri="{BB962C8B-B14F-4D97-AF65-F5344CB8AC3E}">
        <p14:creationId xmlns:p14="http://schemas.microsoft.com/office/powerpoint/2010/main" val="604267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2688-00CB-5618-A407-3AC499442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BAD9C-04EF-BB0E-9AAA-3B085061FF11}"/>
              </a:ext>
            </a:extLst>
          </p:cNvPr>
          <p:cNvSpPr>
            <a:spLocks noGrp="1"/>
          </p:cNvSpPr>
          <p:nvPr>
            <p:ph type="title"/>
          </p:nvPr>
        </p:nvSpPr>
        <p:spPr/>
        <p:txBody>
          <a:bodyPr>
            <a:normAutofit fontScale="90000"/>
          </a:bodyPr>
          <a:lstStyle/>
          <a:p>
            <a:r>
              <a:rPr lang="en-US" dirty="0"/>
              <a:t>Summary of Region Locking Mechanism</a:t>
            </a:r>
          </a:p>
        </p:txBody>
      </p:sp>
      <p:sp>
        <p:nvSpPr>
          <p:cNvPr id="4" name="Slide Number Placeholder 3">
            <a:extLst>
              <a:ext uri="{FF2B5EF4-FFF2-40B4-BE49-F238E27FC236}">
                <a16:creationId xmlns:a16="http://schemas.microsoft.com/office/drawing/2014/main" id="{37DD1837-9742-920C-03C3-BC39F384B5DE}"/>
              </a:ext>
            </a:extLst>
          </p:cNvPr>
          <p:cNvSpPr>
            <a:spLocks noGrp="1"/>
          </p:cNvSpPr>
          <p:nvPr>
            <p:ph type="sldNum" sz="quarter" idx="12"/>
          </p:nvPr>
        </p:nvSpPr>
        <p:spPr/>
        <p:txBody>
          <a:bodyPr/>
          <a:lstStyle/>
          <a:p>
            <a:fld id="{C19D2B53-EDAE-4B41-B849-8916FA40BCB6}" type="slidenum">
              <a:rPr lang="en-US" smtClean="0"/>
              <a:pPr/>
              <a:t>30</a:t>
            </a:fld>
            <a:endParaRPr lang="en-US"/>
          </a:p>
        </p:txBody>
      </p:sp>
      <p:grpSp>
        <p:nvGrpSpPr>
          <p:cNvPr id="16" name="Group 15">
            <a:extLst>
              <a:ext uri="{FF2B5EF4-FFF2-40B4-BE49-F238E27FC236}">
                <a16:creationId xmlns:a16="http://schemas.microsoft.com/office/drawing/2014/main" id="{01A5BC15-4ECA-A393-5D04-C3F09BF3D9B1}"/>
              </a:ext>
            </a:extLst>
          </p:cNvPr>
          <p:cNvGrpSpPr/>
          <p:nvPr/>
        </p:nvGrpSpPr>
        <p:grpSpPr>
          <a:xfrm>
            <a:off x="351692" y="1367032"/>
            <a:ext cx="7436356" cy="683908"/>
            <a:chOff x="351692" y="1367032"/>
            <a:chExt cx="7436356" cy="683908"/>
          </a:xfrm>
        </p:grpSpPr>
        <p:sp>
          <p:nvSpPr>
            <p:cNvPr id="6" name="Oval 5">
              <a:extLst>
                <a:ext uri="{FF2B5EF4-FFF2-40B4-BE49-F238E27FC236}">
                  <a16:creationId xmlns:a16="http://schemas.microsoft.com/office/drawing/2014/main" id="{7519345C-90B3-505D-F081-140276312DC3}"/>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7" name="TextBox 6">
              <a:extLst>
                <a:ext uri="{FF2B5EF4-FFF2-40B4-BE49-F238E27FC236}">
                  <a16:creationId xmlns:a16="http://schemas.microsoft.com/office/drawing/2014/main" id="{20452C3C-D3E7-1C2A-0FE0-73674AC0ACEF}"/>
                </a:ext>
              </a:extLst>
            </p:cNvPr>
            <p:cNvSpPr txBox="1"/>
            <p:nvPr/>
          </p:nvSpPr>
          <p:spPr>
            <a:xfrm>
              <a:off x="1145525" y="1443936"/>
              <a:ext cx="6642523" cy="523220"/>
            </a:xfrm>
            <a:prstGeom prst="rect">
              <a:avLst/>
            </a:prstGeom>
            <a:noFill/>
            <a:ln>
              <a:noFill/>
            </a:ln>
          </p:spPr>
          <p:txBody>
            <a:bodyPr wrap="square" rtlCol="0">
              <a:spAutoFit/>
            </a:bodyPr>
            <a:lstStyle/>
            <a:p>
              <a:r>
                <a:rPr lang="en-US" sz="2800" dirty="0"/>
                <a:t>Maintenance operation </a:t>
              </a:r>
              <a:r>
                <a:rPr lang="en-US" sz="2800" dirty="0">
                  <a:solidFill>
                    <a:schemeClr val="accent5">
                      <a:lumMod val="75000"/>
                    </a:schemeClr>
                  </a:solidFill>
                </a:rPr>
                <a:t>“locks” a region </a:t>
              </a:r>
            </a:p>
          </p:txBody>
        </p:sp>
      </p:grpSp>
      <p:grpSp>
        <p:nvGrpSpPr>
          <p:cNvPr id="17" name="Group 16">
            <a:extLst>
              <a:ext uri="{FF2B5EF4-FFF2-40B4-BE49-F238E27FC236}">
                <a16:creationId xmlns:a16="http://schemas.microsoft.com/office/drawing/2014/main" id="{0E9EF6D7-EC19-7BBC-FE22-149C79E01C2C}"/>
              </a:ext>
            </a:extLst>
          </p:cNvPr>
          <p:cNvGrpSpPr/>
          <p:nvPr/>
        </p:nvGrpSpPr>
        <p:grpSpPr>
          <a:xfrm>
            <a:off x="351692" y="2614597"/>
            <a:ext cx="8706583" cy="683908"/>
            <a:chOff x="351692" y="2540778"/>
            <a:chExt cx="8706583" cy="683908"/>
          </a:xfrm>
        </p:grpSpPr>
        <p:sp>
          <p:nvSpPr>
            <p:cNvPr id="9" name="Oval 8">
              <a:extLst>
                <a:ext uri="{FF2B5EF4-FFF2-40B4-BE49-F238E27FC236}">
                  <a16:creationId xmlns:a16="http://schemas.microsoft.com/office/drawing/2014/main" id="{4B9993A3-0C95-2FD5-6FE9-8795C80E5991}"/>
                </a:ext>
              </a:extLst>
            </p:cNvPr>
            <p:cNvSpPr/>
            <p:nvPr/>
          </p:nvSpPr>
          <p:spPr>
            <a:xfrm>
              <a:off x="351692" y="254077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10" name="TextBox 9">
              <a:extLst>
                <a:ext uri="{FF2B5EF4-FFF2-40B4-BE49-F238E27FC236}">
                  <a16:creationId xmlns:a16="http://schemas.microsoft.com/office/drawing/2014/main" id="{8F75EBFD-6FC6-CAC8-FDF7-BFA090B64DD7}"/>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t>Memory controller </a:t>
              </a:r>
              <a:r>
                <a:rPr lang="en-US" sz="2800" dirty="0">
                  <a:solidFill>
                    <a:schemeClr val="accent6">
                      <a:lumMod val="75000"/>
                    </a:schemeClr>
                  </a:solidFill>
                </a:rPr>
                <a:t>can access “not locked” </a:t>
              </a:r>
              <a:r>
                <a:rPr lang="en-US" sz="2800" dirty="0"/>
                <a:t>regions</a:t>
              </a:r>
            </a:p>
          </p:txBody>
        </p:sp>
      </p:grpSp>
      <p:grpSp>
        <p:nvGrpSpPr>
          <p:cNvPr id="18" name="Group 17">
            <a:extLst>
              <a:ext uri="{FF2B5EF4-FFF2-40B4-BE49-F238E27FC236}">
                <a16:creationId xmlns:a16="http://schemas.microsoft.com/office/drawing/2014/main" id="{1280438D-7396-BA87-2180-014B4BB77197}"/>
              </a:ext>
            </a:extLst>
          </p:cNvPr>
          <p:cNvGrpSpPr/>
          <p:nvPr/>
        </p:nvGrpSpPr>
        <p:grpSpPr>
          <a:xfrm>
            <a:off x="351692" y="3862162"/>
            <a:ext cx="7922708" cy="683908"/>
            <a:chOff x="351692" y="3714524"/>
            <a:chExt cx="7922708" cy="683908"/>
          </a:xfrm>
        </p:grpSpPr>
        <p:sp>
          <p:nvSpPr>
            <p:cNvPr id="12" name="Oval 11">
              <a:extLst>
                <a:ext uri="{FF2B5EF4-FFF2-40B4-BE49-F238E27FC236}">
                  <a16:creationId xmlns:a16="http://schemas.microsoft.com/office/drawing/2014/main" id="{9C1D94E1-6F15-19DA-B0E7-3D9E60D22723}"/>
                </a:ext>
              </a:extLst>
            </p:cNvPr>
            <p:cNvSpPr/>
            <p:nvPr/>
          </p:nvSpPr>
          <p:spPr>
            <a:xfrm>
              <a:off x="351692" y="3714524"/>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3</a:t>
              </a:r>
            </a:p>
          </p:txBody>
        </p:sp>
        <p:sp>
          <p:nvSpPr>
            <p:cNvPr id="13" name="TextBox 12">
              <a:extLst>
                <a:ext uri="{FF2B5EF4-FFF2-40B4-BE49-F238E27FC236}">
                  <a16:creationId xmlns:a16="http://schemas.microsoft.com/office/drawing/2014/main" id="{6FA8A17E-4A6C-B067-F02D-A33B883ACF4C}"/>
                </a:ext>
              </a:extLst>
            </p:cNvPr>
            <p:cNvSpPr txBox="1"/>
            <p:nvPr/>
          </p:nvSpPr>
          <p:spPr>
            <a:xfrm>
              <a:off x="1145525" y="3798308"/>
              <a:ext cx="7128875" cy="523220"/>
            </a:xfrm>
            <a:prstGeom prst="rect">
              <a:avLst/>
            </a:prstGeom>
            <a:noFill/>
            <a:ln>
              <a:noFill/>
            </a:ln>
          </p:spPr>
          <p:txBody>
            <a:bodyPr wrap="none" rtlCol="0">
              <a:spAutoFit/>
            </a:bodyPr>
            <a:lstStyle/>
            <a:p>
              <a:r>
                <a:rPr lang="en-US" sz="2800" dirty="0"/>
                <a:t>Access to </a:t>
              </a:r>
              <a:r>
                <a:rPr lang="en-US" sz="2800" dirty="0">
                  <a:solidFill>
                    <a:srgbClr val="C00000"/>
                  </a:solidFill>
                </a:rPr>
                <a:t>locked region </a:t>
              </a:r>
              <a:r>
                <a:rPr lang="en-US" sz="2800" dirty="0"/>
                <a:t>receives </a:t>
              </a:r>
              <a:r>
                <a:rPr lang="en-US" sz="2800" dirty="0">
                  <a:solidFill>
                    <a:srgbClr val="C00000"/>
                  </a:solidFill>
                </a:rPr>
                <a:t>negative ack</a:t>
              </a:r>
            </a:p>
          </p:txBody>
        </p:sp>
      </p:grpSp>
      <p:grpSp>
        <p:nvGrpSpPr>
          <p:cNvPr id="19" name="Group 18">
            <a:extLst>
              <a:ext uri="{FF2B5EF4-FFF2-40B4-BE49-F238E27FC236}">
                <a16:creationId xmlns:a16="http://schemas.microsoft.com/office/drawing/2014/main" id="{70272FF0-1B08-2B9B-075C-6B38041DA1B7}"/>
              </a:ext>
            </a:extLst>
          </p:cNvPr>
          <p:cNvGrpSpPr/>
          <p:nvPr/>
        </p:nvGrpSpPr>
        <p:grpSpPr>
          <a:xfrm>
            <a:off x="351692" y="5109728"/>
            <a:ext cx="8628029" cy="683908"/>
            <a:chOff x="351692" y="5109728"/>
            <a:chExt cx="8628029" cy="683908"/>
          </a:xfrm>
        </p:grpSpPr>
        <p:sp>
          <p:nvSpPr>
            <p:cNvPr id="14" name="Oval 13">
              <a:extLst>
                <a:ext uri="{FF2B5EF4-FFF2-40B4-BE49-F238E27FC236}">
                  <a16:creationId xmlns:a16="http://schemas.microsoft.com/office/drawing/2014/main" id="{D828745C-CF69-74A4-336E-EF79EF1D9D4D}"/>
                </a:ext>
              </a:extLst>
            </p:cNvPr>
            <p:cNvSpPr/>
            <p:nvPr/>
          </p:nvSpPr>
          <p:spPr>
            <a:xfrm>
              <a:off x="351692" y="510972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4</a:t>
              </a:r>
            </a:p>
          </p:txBody>
        </p:sp>
        <p:sp>
          <p:nvSpPr>
            <p:cNvPr id="15" name="TextBox 14">
              <a:extLst>
                <a:ext uri="{FF2B5EF4-FFF2-40B4-BE49-F238E27FC236}">
                  <a16:creationId xmlns:a16="http://schemas.microsoft.com/office/drawing/2014/main" id="{087718A4-03D8-20CD-E48D-DE00496458E3}"/>
                </a:ext>
              </a:extLst>
            </p:cNvPr>
            <p:cNvSpPr txBox="1"/>
            <p:nvPr/>
          </p:nvSpPr>
          <p:spPr>
            <a:xfrm>
              <a:off x="1145525" y="5190072"/>
              <a:ext cx="7834196" cy="523220"/>
            </a:xfrm>
            <a:prstGeom prst="rect">
              <a:avLst/>
            </a:prstGeom>
            <a:noFill/>
            <a:ln>
              <a:noFill/>
            </a:ln>
          </p:spPr>
          <p:txBody>
            <a:bodyPr wrap="none" rtlCol="0">
              <a:spAutoFit/>
            </a:bodyPr>
            <a:lstStyle/>
            <a:p>
              <a:r>
                <a:rPr lang="en-US" sz="2800" dirty="0"/>
                <a:t>Locked region </a:t>
              </a:r>
              <a:r>
                <a:rPr lang="en-US" sz="2800" dirty="0">
                  <a:solidFill>
                    <a:schemeClr val="accent5">
                      <a:lumMod val="75000"/>
                    </a:schemeClr>
                  </a:solidFill>
                </a:rPr>
                <a:t>released</a:t>
              </a:r>
              <a:r>
                <a:rPr lang="en-US" sz="2800" dirty="0"/>
                <a:t> at the end of maintenance</a:t>
              </a:r>
            </a:p>
          </p:txBody>
        </p:sp>
      </p:grpSp>
      <p:sp>
        <p:nvSpPr>
          <p:cNvPr id="3" name="Rectangle 2">
            <a:extLst>
              <a:ext uri="{FF2B5EF4-FFF2-40B4-BE49-F238E27FC236}">
                <a16:creationId xmlns:a16="http://schemas.microsoft.com/office/drawing/2014/main" id="{83DE8641-CD63-3AD8-2A1C-395CEC0149DB}"/>
              </a:ext>
            </a:extLst>
          </p:cNvPr>
          <p:cNvSpPr/>
          <p:nvPr/>
        </p:nvSpPr>
        <p:spPr>
          <a:xfrm>
            <a:off x="242759" y="2254349"/>
            <a:ext cx="8815516" cy="3766916"/>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728205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44FF1-3150-17FE-9B74-520108725F2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4C3B3D4-997F-9087-7671-5B1F3BE0A1CF}"/>
              </a:ext>
            </a:extLst>
          </p:cNvPr>
          <p:cNvSpPr/>
          <p:nvPr/>
        </p:nvSpPr>
        <p:spPr>
          <a:xfrm>
            <a:off x="2466975"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72B23A52-A6A1-B5ED-7296-A6BA443BC26A}"/>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16C0F2B9-3569-78A3-8E50-A9F4EEE1E2DC}"/>
              </a:ext>
            </a:extLst>
          </p:cNvPr>
          <p:cNvSpPr>
            <a:spLocks noGrp="1"/>
          </p:cNvSpPr>
          <p:nvPr>
            <p:ph type="title"/>
          </p:nvPr>
        </p:nvSpPr>
        <p:spPr/>
        <p:txBody>
          <a:bodyPr/>
          <a:lstStyle/>
          <a:p>
            <a:r>
              <a:rPr lang="en-US" dirty="0"/>
              <a:t>Locking a Region</a:t>
            </a:r>
          </a:p>
        </p:txBody>
      </p:sp>
      <p:sp>
        <p:nvSpPr>
          <p:cNvPr id="4" name="Slide Number Placeholder 3">
            <a:extLst>
              <a:ext uri="{FF2B5EF4-FFF2-40B4-BE49-F238E27FC236}">
                <a16:creationId xmlns:a16="http://schemas.microsoft.com/office/drawing/2014/main" id="{0D9D0465-7FAA-A8EE-83C7-DC068C6C0CF1}"/>
              </a:ext>
            </a:extLst>
          </p:cNvPr>
          <p:cNvSpPr>
            <a:spLocks noGrp="1"/>
          </p:cNvSpPr>
          <p:nvPr>
            <p:ph type="sldNum" sz="quarter" idx="12"/>
          </p:nvPr>
        </p:nvSpPr>
        <p:spPr/>
        <p:txBody>
          <a:bodyPr/>
          <a:lstStyle/>
          <a:p>
            <a:fld id="{C19D2B53-EDAE-4B41-B849-8916FA40BCB6}" type="slidenum">
              <a:rPr lang="en-US" smtClean="0"/>
              <a:pPr/>
              <a:t>31</a:t>
            </a:fld>
            <a:endParaRPr lang="en-US"/>
          </a:p>
        </p:txBody>
      </p:sp>
      <p:sp>
        <p:nvSpPr>
          <p:cNvPr id="63" name="Rectangle 62">
            <a:extLst>
              <a:ext uri="{FF2B5EF4-FFF2-40B4-BE49-F238E27FC236}">
                <a16:creationId xmlns:a16="http://schemas.microsoft.com/office/drawing/2014/main" id="{3C5FE433-AB12-8885-DA5E-B001D1FCC8D5}"/>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3" name="Rectangle 2">
            <a:extLst>
              <a:ext uri="{FF2B5EF4-FFF2-40B4-BE49-F238E27FC236}">
                <a16:creationId xmlns:a16="http://schemas.microsoft.com/office/drawing/2014/main" id="{58CC849F-81F9-C68B-CC3B-AB56AE333407}"/>
              </a:ext>
            </a:extLst>
          </p:cNvPr>
          <p:cNvSpPr/>
          <p:nvPr/>
        </p:nvSpPr>
        <p:spPr>
          <a:xfrm>
            <a:off x="5415028"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5" name="Rectangle 4">
            <a:extLst>
              <a:ext uri="{FF2B5EF4-FFF2-40B4-BE49-F238E27FC236}">
                <a16:creationId xmlns:a16="http://schemas.microsoft.com/office/drawing/2014/main" id="{80AA469B-C8DF-61C4-5D33-B6EAC1882B4B}"/>
              </a:ext>
            </a:extLst>
          </p:cNvPr>
          <p:cNvSpPr/>
          <p:nvPr/>
        </p:nvSpPr>
        <p:spPr>
          <a:xfrm>
            <a:off x="5415028"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7" name="TextBox 6">
            <a:extLst>
              <a:ext uri="{FF2B5EF4-FFF2-40B4-BE49-F238E27FC236}">
                <a16:creationId xmlns:a16="http://schemas.microsoft.com/office/drawing/2014/main" id="{9BCC7528-2BBB-1BBF-422B-1F623AE92476}"/>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8" name="Rectangle 7">
            <a:extLst>
              <a:ext uri="{FF2B5EF4-FFF2-40B4-BE49-F238E27FC236}">
                <a16:creationId xmlns:a16="http://schemas.microsoft.com/office/drawing/2014/main" id="{42A9895C-5AA8-B659-421F-58E48081020E}"/>
              </a:ext>
            </a:extLst>
          </p:cNvPr>
          <p:cNvSpPr/>
          <p:nvPr/>
        </p:nvSpPr>
        <p:spPr>
          <a:xfrm>
            <a:off x="2337324"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20" name="Rectangle 19">
            <a:extLst>
              <a:ext uri="{FF2B5EF4-FFF2-40B4-BE49-F238E27FC236}">
                <a16:creationId xmlns:a16="http://schemas.microsoft.com/office/drawing/2014/main" id="{C5C27020-2F05-45FD-3823-68B0785FA116}"/>
              </a:ext>
            </a:extLst>
          </p:cNvPr>
          <p:cNvSpPr/>
          <p:nvPr/>
        </p:nvSpPr>
        <p:spPr>
          <a:xfrm>
            <a:off x="2486804"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1" name="Rectangle 20">
            <a:extLst>
              <a:ext uri="{FF2B5EF4-FFF2-40B4-BE49-F238E27FC236}">
                <a16:creationId xmlns:a16="http://schemas.microsoft.com/office/drawing/2014/main" id="{3BC90381-657E-0A41-1930-ABDAD46DB83C}"/>
              </a:ext>
            </a:extLst>
          </p:cNvPr>
          <p:cNvSpPr/>
          <p:nvPr/>
        </p:nvSpPr>
        <p:spPr>
          <a:xfrm>
            <a:off x="2857504"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2" name="Rectangle 21">
            <a:extLst>
              <a:ext uri="{FF2B5EF4-FFF2-40B4-BE49-F238E27FC236}">
                <a16:creationId xmlns:a16="http://schemas.microsoft.com/office/drawing/2014/main" id="{D36F6A74-FD35-49F6-47CA-E35E5B4DE8A1}"/>
              </a:ext>
            </a:extLst>
          </p:cNvPr>
          <p:cNvSpPr/>
          <p:nvPr/>
        </p:nvSpPr>
        <p:spPr>
          <a:xfrm>
            <a:off x="3598904"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3" name="TextBox 22">
            <a:extLst>
              <a:ext uri="{FF2B5EF4-FFF2-40B4-BE49-F238E27FC236}">
                <a16:creationId xmlns:a16="http://schemas.microsoft.com/office/drawing/2014/main" id="{234801B5-8B50-CEE2-FE30-F8849EA23A8F}"/>
              </a:ext>
            </a:extLst>
          </p:cNvPr>
          <p:cNvSpPr txBox="1"/>
          <p:nvPr/>
        </p:nvSpPr>
        <p:spPr>
          <a:xfrm>
            <a:off x="3199393" y="4808500"/>
            <a:ext cx="428322" cy="338554"/>
          </a:xfrm>
          <a:prstGeom prst="rect">
            <a:avLst/>
          </a:prstGeom>
          <a:noFill/>
        </p:spPr>
        <p:txBody>
          <a:bodyPr wrap="none" rtlCol="0">
            <a:spAutoFit/>
          </a:bodyPr>
          <a:lstStyle/>
          <a:p>
            <a:r>
              <a:rPr lang="en-US" sz="1600" b="1" dirty="0"/>
              <a:t>. . .</a:t>
            </a:r>
          </a:p>
        </p:txBody>
      </p:sp>
      <p:sp>
        <p:nvSpPr>
          <p:cNvPr id="24" name="TextBox 23">
            <a:extLst>
              <a:ext uri="{FF2B5EF4-FFF2-40B4-BE49-F238E27FC236}">
                <a16:creationId xmlns:a16="http://schemas.microsoft.com/office/drawing/2014/main" id="{A690ED44-649D-8DF8-0C7B-04BB64B19FE2}"/>
              </a:ext>
            </a:extLst>
          </p:cNvPr>
          <p:cNvSpPr txBox="1"/>
          <p:nvPr/>
        </p:nvSpPr>
        <p:spPr>
          <a:xfrm>
            <a:off x="2029413"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sp>
        <p:nvSpPr>
          <p:cNvPr id="30" name="TextBox 29">
            <a:extLst>
              <a:ext uri="{FF2B5EF4-FFF2-40B4-BE49-F238E27FC236}">
                <a16:creationId xmlns:a16="http://schemas.microsoft.com/office/drawing/2014/main" id="{C055E044-ABFC-561F-2801-9EE25309A7F1}"/>
              </a:ext>
            </a:extLst>
          </p:cNvPr>
          <p:cNvSpPr txBox="1"/>
          <p:nvPr/>
        </p:nvSpPr>
        <p:spPr>
          <a:xfrm>
            <a:off x="5048626" y="4784850"/>
            <a:ext cx="2424062" cy="646331"/>
          </a:xfrm>
          <a:prstGeom prst="rect">
            <a:avLst/>
          </a:prstGeom>
          <a:noFill/>
        </p:spPr>
        <p:txBody>
          <a:bodyPr wrap="none" rtlCol="0">
            <a:spAutoFit/>
          </a:bodyPr>
          <a:lstStyle/>
          <a:p>
            <a:pPr algn="ctr"/>
            <a:r>
              <a:rPr lang="en-US" dirty="0">
                <a:solidFill>
                  <a:schemeClr val="accent6">
                    <a:lumMod val="75000"/>
                  </a:schemeClr>
                </a:solidFill>
              </a:rPr>
              <a:t>logic-0 == “not locked”</a:t>
            </a:r>
            <a:br>
              <a:rPr lang="en-US" dirty="0">
                <a:solidFill>
                  <a:schemeClr val="accent6">
                    <a:lumMod val="75000"/>
                  </a:schemeClr>
                </a:solidFill>
              </a:rPr>
            </a:br>
            <a:r>
              <a:rPr lang="en-US" dirty="0">
                <a:solidFill>
                  <a:schemeClr val="accent6">
                    <a:lumMod val="75000"/>
                  </a:schemeClr>
                </a:solidFill>
              </a:rPr>
              <a:t>logic-1  == “locked”</a:t>
            </a:r>
          </a:p>
        </p:txBody>
      </p:sp>
      <p:cxnSp>
        <p:nvCxnSpPr>
          <p:cNvPr id="32" name="Connector: Curved 31">
            <a:extLst>
              <a:ext uri="{FF2B5EF4-FFF2-40B4-BE49-F238E27FC236}">
                <a16:creationId xmlns:a16="http://schemas.microsoft.com/office/drawing/2014/main" id="{6FB82BE1-BA12-1D68-63CC-3AC301403202}"/>
              </a:ext>
            </a:extLst>
          </p:cNvPr>
          <p:cNvCxnSpPr>
            <a:cxnSpLocks/>
            <a:stCxn id="30" idx="1"/>
            <a:endCxn id="25" idx="3"/>
          </p:cNvCxnSpPr>
          <p:nvPr/>
        </p:nvCxnSpPr>
        <p:spPr>
          <a:xfrm rot="10800000">
            <a:off x="3990974" y="5008326"/>
            <a:ext cx="1057652" cy="99690"/>
          </a:xfrm>
          <a:prstGeom prst="curved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4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20" grpId="0" animBg="1"/>
      <p:bldP spid="21" grpId="0" animBg="1"/>
      <p:bldP spid="22" grpId="0" animBg="1"/>
      <p:bldP spid="23" grpId="0"/>
      <p:bldP spid="24"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C79C-6752-BBD2-92A8-4CCDE256516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B543325-0678-C496-EA9B-BD533B07CBB1}"/>
              </a:ext>
            </a:extLst>
          </p:cNvPr>
          <p:cNvSpPr/>
          <p:nvPr/>
        </p:nvSpPr>
        <p:spPr>
          <a:xfrm>
            <a:off x="2466975"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9F2F7670-88D0-D4F8-575F-7EBE6BCACCA4}"/>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5CE30891-4BDA-1D59-BF52-34B662897055}"/>
              </a:ext>
            </a:extLst>
          </p:cNvPr>
          <p:cNvSpPr>
            <a:spLocks noGrp="1"/>
          </p:cNvSpPr>
          <p:nvPr>
            <p:ph type="title"/>
          </p:nvPr>
        </p:nvSpPr>
        <p:spPr/>
        <p:txBody>
          <a:bodyPr/>
          <a:lstStyle/>
          <a:p>
            <a:r>
              <a:rPr lang="en-US" dirty="0"/>
              <a:t>Locking a Region</a:t>
            </a:r>
          </a:p>
        </p:txBody>
      </p:sp>
      <p:sp>
        <p:nvSpPr>
          <p:cNvPr id="4" name="Slide Number Placeholder 3">
            <a:extLst>
              <a:ext uri="{FF2B5EF4-FFF2-40B4-BE49-F238E27FC236}">
                <a16:creationId xmlns:a16="http://schemas.microsoft.com/office/drawing/2014/main" id="{B7E0983F-1229-81F6-EA50-7DED23CBEF73}"/>
              </a:ext>
            </a:extLst>
          </p:cNvPr>
          <p:cNvSpPr>
            <a:spLocks noGrp="1"/>
          </p:cNvSpPr>
          <p:nvPr>
            <p:ph type="sldNum" sz="quarter" idx="12"/>
          </p:nvPr>
        </p:nvSpPr>
        <p:spPr/>
        <p:txBody>
          <a:bodyPr/>
          <a:lstStyle/>
          <a:p>
            <a:fld id="{C19D2B53-EDAE-4B41-B849-8916FA40BCB6}" type="slidenum">
              <a:rPr lang="en-US" smtClean="0"/>
              <a:pPr/>
              <a:t>32</a:t>
            </a:fld>
            <a:endParaRPr lang="en-US"/>
          </a:p>
        </p:txBody>
      </p:sp>
      <p:sp>
        <p:nvSpPr>
          <p:cNvPr id="63" name="Rectangle 62">
            <a:extLst>
              <a:ext uri="{FF2B5EF4-FFF2-40B4-BE49-F238E27FC236}">
                <a16:creationId xmlns:a16="http://schemas.microsoft.com/office/drawing/2014/main" id="{AFD48D3A-C8C4-D5DC-739A-5726A5933C88}"/>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3" name="Rectangle 2">
            <a:extLst>
              <a:ext uri="{FF2B5EF4-FFF2-40B4-BE49-F238E27FC236}">
                <a16:creationId xmlns:a16="http://schemas.microsoft.com/office/drawing/2014/main" id="{1C25B738-BDB1-A929-0A71-1F8A9D787533}"/>
              </a:ext>
            </a:extLst>
          </p:cNvPr>
          <p:cNvSpPr/>
          <p:nvPr/>
        </p:nvSpPr>
        <p:spPr>
          <a:xfrm>
            <a:off x="5415028"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5" name="Rectangle 4">
            <a:extLst>
              <a:ext uri="{FF2B5EF4-FFF2-40B4-BE49-F238E27FC236}">
                <a16:creationId xmlns:a16="http://schemas.microsoft.com/office/drawing/2014/main" id="{F501A9FE-3C7C-3911-0DD6-9C7F79E2C5AB}"/>
              </a:ext>
            </a:extLst>
          </p:cNvPr>
          <p:cNvSpPr/>
          <p:nvPr/>
        </p:nvSpPr>
        <p:spPr>
          <a:xfrm>
            <a:off x="5415028"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7" name="TextBox 6">
            <a:extLst>
              <a:ext uri="{FF2B5EF4-FFF2-40B4-BE49-F238E27FC236}">
                <a16:creationId xmlns:a16="http://schemas.microsoft.com/office/drawing/2014/main" id="{8498F751-F1BE-867B-8037-1A00E16400A6}"/>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8" name="Rectangle 7">
            <a:extLst>
              <a:ext uri="{FF2B5EF4-FFF2-40B4-BE49-F238E27FC236}">
                <a16:creationId xmlns:a16="http://schemas.microsoft.com/office/drawing/2014/main" id="{0CF622C0-7990-D17A-4D22-9DFA0FA69E42}"/>
              </a:ext>
            </a:extLst>
          </p:cNvPr>
          <p:cNvSpPr/>
          <p:nvPr/>
        </p:nvSpPr>
        <p:spPr>
          <a:xfrm>
            <a:off x="2337324"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9" name="Rectangle: Rounded Corners 8">
            <a:extLst>
              <a:ext uri="{FF2B5EF4-FFF2-40B4-BE49-F238E27FC236}">
                <a16:creationId xmlns:a16="http://schemas.microsoft.com/office/drawing/2014/main" id="{055728D4-CA1B-A12E-730D-D23F9F032507}"/>
              </a:ext>
            </a:extLst>
          </p:cNvPr>
          <p:cNvSpPr/>
          <p:nvPr/>
        </p:nvSpPr>
        <p:spPr>
          <a:xfrm>
            <a:off x="2114257" y="1530468"/>
            <a:ext cx="2272006"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Quire Sans" panose="020B0502040400020003" pitchFamily="34" charset="0"/>
                <a:cs typeface="Quire Sans" panose="020B0502040400020003" pitchFamily="34" charset="0"/>
              </a:rPr>
              <a:t>Maint</a:t>
            </a:r>
            <a:r>
              <a:rPr lang="en-US" sz="2400" dirty="0">
                <a:solidFill>
                  <a:schemeClr val="tx1"/>
                </a:solidFill>
                <a:latin typeface="Quire Sans" panose="020B0502040400020003" pitchFamily="34" charset="0"/>
                <a:cs typeface="Quire Sans" panose="020B0502040400020003" pitchFamily="34" charset="0"/>
              </a:rPr>
              <a:t>. Op. on </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cxnSp>
        <p:nvCxnSpPr>
          <p:cNvPr id="18" name="Straight Arrow Connector 17">
            <a:extLst>
              <a:ext uri="{FF2B5EF4-FFF2-40B4-BE49-F238E27FC236}">
                <a16:creationId xmlns:a16="http://schemas.microsoft.com/office/drawing/2014/main" id="{EC3D8C97-DC02-A7B6-339D-09F78737574B}"/>
              </a:ext>
            </a:extLst>
          </p:cNvPr>
          <p:cNvCxnSpPr>
            <a:stCxn id="9" idx="2"/>
            <a:endCxn id="8" idx="0"/>
          </p:cNvCxnSpPr>
          <p:nvPr/>
        </p:nvCxnSpPr>
        <p:spPr>
          <a:xfrm>
            <a:off x="3250260" y="2344854"/>
            <a:ext cx="0" cy="712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7F20B3-7FCF-24B5-3409-1EEF926EFF9D}"/>
              </a:ext>
            </a:extLst>
          </p:cNvPr>
          <p:cNvSpPr txBox="1"/>
          <p:nvPr/>
        </p:nvSpPr>
        <p:spPr>
          <a:xfrm>
            <a:off x="3250260" y="2500846"/>
            <a:ext cx="1662635" cy="400110"/>
          </a:xfrm>
          <a:prstGeom prst="rect">
            <a:avLst/>
          </a:prstGeom>
          <a:noFill/>
        </p:spPr>
        <p:txBody>
          <a:bodyPr wrap="none" rtlCol="0">
            <a:spAutoFit/>
          </a:bodyPr>
          <a:lstStyle/>
          <a:p>
            <a:r>
              <a:rPr lang="en-US" sz="2000" i="1" dirty="0">
                <a:solidFill>
                  <a:schemeClr val="accent5">
                    <a:lumMod val="75000"/>
                  </a:schemeClr>
                </a:solidFill>
              </a:rPr>
              <a:t>Lock Region 0</a:t>
            </a:r>
          </a:p>
        </p:txBody>
      </p:sp>
      <p:sp>
        <p:nvSpPr>
          <p:cNvPr id="20" name="Rectangle 19">
            <a:extLst>
              <a:ext uri="{FF2B5EF4-FFF2-40B4-BE49-F238E27FC236}">
                <a16:creationId xmlns:a16="http://schemas.microsoft.com/office/drawing/2014/main" id="{CC7845B6-8605-4262-FA6D-AA2573C184E6}"/>
              </a:ext>
            </a:extLst>
          </p:cNvPr>
          <p:cNvSpPr/>
          <p:nvPr/>
        </p:nvSpPr>
        <p:spPr>
          <a:xfrm>
            <a:off x="2486804"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1" name="Rectangle 20">
            <a:extLst>
              <a:ext uri="{FF2B5EF4-FFF2-40B4-BE49-F238E27FC236}">
                <a16:creationId xmlns:a16="http://schemas.microsoft.com/office/drawing/2014/main" id="{90650C95-8B85-5FFB-165D-A9FE0451A7D6}"/>
              </a:ext>
            </a:extLst>
          </p:cNvPr>
          <p:cNvSpPr/>
          <p:nvPr/>
        </p:nvSpPr>
        <p:spPr>
          <a:xfrm>
            <a:off x="2857504"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2" name="Rectangle 21">
            <a:extLst>
              <a:ext uri="{FF2B5EF4-FFF2-40B4-BE49-F238E27FC236}">
                <a16:creationId xmlns:a16="http://schemas.microsoft.com/office/drawing/2014/main" id="{C1B49987-FD5A-63EB-E307-0CF170DB203D}"/>
              </a:ext>
            </a:extLst>
          </p:cNvPr>
          <p:cNvSpPr/>
          <p:nvPr/>
        </p:nvSpPr>
        <p:spPr>
          <a:xfrm>
            <a:off x="3598904"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3" name="TextBox 22">
            <a:extLst>
              <a:ext uri="{FF2B5EF4-FFF2-40B4-BE49-F238E27FC236}">
                <a16:creationId xmlns:a16="http://schemas.microsoft.com/office/drawing/2014/main" id="{11EE01B4-C29A-3855-1382-BF28C25364F9}"/>
              </a:ext>
            </a:extLst>
          </p:cNvPr>
          <p:cNvSpPr txBox="1"/>
          <p:nvPr/>
        </p:nvSpPr>
        <p:spPr>
          <a:xfrm>
            <a:off x="3199393" y="4808500"/>
            <a:ext cx="428322" cy="338554"/>
          </a:xfrm>
          <a:prstGeom prst="rect">
            <a:avLst/>
          </a:prstGeom>
          <a:noFill/>
        </p:spPr>
        <p:txBody>
          <a:bodyPr wrap="none" rtlCol="0">
            <a:spAutoFit/>
          </a:bodyPr>
          <a:lstStyle/>
          <a:p>
            <a:r>
              <a:rPr lang="en-US" sz="1600" b="1" dirty="0"/>
              <a:t>. . .</a:t>
            </a:r>
          </a:p>
        </p:txBody>
      </p:sp>
      <p:sp>
        <p:nvSpPr>
          <p:cNvPr id="24" name="TextBox 23">
            <a:extLst>
              <a:ext uri="{FF2B5EF4-FFF2-40B4-BE49-F238E27FC236}">
                <a16:creationId xmlns:a16="http://schemas.microsoft.com/office/drawing/2014/main" id="{BE36B02C-EBF1-5B33-130A-462E5006B508}"/>
              </a:ext>
            </a:extLst>
          </p:cNvPr>
          <p:cNvSpPr txBox="1"/>
          <p:nvPr/>
        </p:nvSpPr>
        <p:spPr>
          <a:xfrm>
            <a:off x="2029413"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cxnSp>
        <p:nvCxnSpPr>
          <p:cNvPr id="27" name="Connector: Elbow 26">
            <a:extLst>
              <a:ext uri="{FF2B5EF4-FFF2-40B4-BE49-F238E27FC236}">
                <a16:creationId xmlns:a16="http://schemas.microsoft.com/office/drawing/2014/main" id="{B55EA9F0-DA6D-F1A3-C094-20CC7546B31D}"/>
              </a:ext>
            </a:extLst>
          </p:cNvPr>
          <p:cNvCxnSpPr>
            <a:stCxn id="8" idx="2"/>
          </p:cNvCxnSpPr>
          <p:nvPr/>
        </p:nvCxnSpPr>
        <p:spPr>
          <a:xfrm rot="5400000">
            <a:off x="2551979" y="4091523"/>
            <a:ext cx="818457" cy="578106"/>
          </a:xfrm>
          <a:prstGeom prst="bentConnector3">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44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6DA9A-5CA2-DD89-F684-40DCEB5DC86F}"/>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6E8E7C5-42A1-8E5E-D4C1-59D137747757}"/>
              </a:ext>
            </a:extLst>
          </p:cNvPr>
          <p:cNvSpPr/>
          <p:nvPr/>
        </p:nvSpPr>
        <p:spPr>
          <a:xfrm>
            <a:off x="2466975"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505EF8A0-B604-2A3C-90D5-C5D58A847858}"/>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8E5242F3-4064-849A-635F-322C6182B97C}"/>
              </a:ext>
            </a:extLst>
          </p:cNvPr>
          <p:cNvSpPr>
            <a:spLocks noGrp="1"/>
          </p:cNvSpPr>
          <p:nvPr>
            <p:ph type="title"/>
          </p:nvPr>
        </p:nvSpPr>
        <p:spPr/>
        <p:txBody>
          <a:bodyPr/>
          <a:lstStyle/>
          <a:p>
            <a:r>
              <a:rPr lang="en-US" dirty="0"/>
              <a:t>Locking a Region</a:t>
            </a:r>
          </a:p>
        </p:txBody>
      </p:sp>
      <p:sp>
        <p:nvSpPr>
          <p:cNvPr id="4" name="Slide Number Placeholder 3">
            <a:extLst>
              <a:ext uri="{FF2B5EF4-FFF2-40B4-BE49-F238E27FC236}">
                <a16:creationId xmlns:a16="http://schemas.microsoft.com/office/drawing/2014/main" id="{175BBE0B-4AF1-D892-E90E-F2EA16DD57D2}"/>
              </a:ext>
            </a:extLst>
          </p:cNvPr>
          <p:cNvSpPr>
            <a:spLocks noGrp="1"/>
          </p:cNvSpPr>
          <p:nvPr>
            <p:ph type="sldNum" sz="quarter" idx="12"/>
          </p:nvPr>
        </p:nvSpPr>
        <p:spPr/>
        <p:txBody>
          <a:bodyPr/>
          <a:lstStyle/>
          <a:p>
            <a:fld id="{C19D2B53-EDAE-4B41-B849-8916FA40BCB6}" type="slidenum">
              <a:rPr lang="en-US" smtClean="0"/>
              <a:pPr/>
              <a:t>33</a:t>
            </a:fld>
            <a:endParaRPr lang="en-US"/>
          </a:p>
        </p:txBody>
      </p:sp>
      <p:sp>
        <p:nvSpPr>
          <p:cNvPr id="63" name="Rectangle 62">
            <a:extLst>
              <a:ext uri="{FF2B5EF4-FFF2-40B4-BE49-F238E27FC236}">
                <a16:creationId xmlns:a16="http://schemas.microsoft.com/office/drawing/2014/main" id="{9A0EDD7B-C8AB-F737-2190-03A3DFC68C03}"/>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3" name="Rectangle 2">
            <a:extLst>
              <a:ext uri="{FF2B5EF4-FFF2-40B4-BE49-F238E27FC236}">
                <a16:creationId xmlns:a16="http://schemas.microsoft.com/office/drawing/2014/main" id="{B1297480-7612-3AED-3076-6C6516271180}"/>
              </a:ext>
            </a:extLst>
          </p:cNvPr>
          <p:cNvSpPr/>
          <p:nvPr/>
        </p:nvSpPr>
        <p:spPr>
          <a:xfrm>
            <a:off x="5415028"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5" name="Rectangle 4">
            <a:extLst>
              <a:ext uri="{FF2B5EF4-FFF2-40B4-BE49-F238E27FC236}">
                <a16:creationId xmlns:a16="http://schemas.microsoft.com/office/drawing/2014/main" id="{08A1135A-48CB-45AE-5876-D85135BE015B}"/>
              </a:ext>
            </a:extLst>
          </p:cNvPr>
          <p:cNvSpPr/>
          <p:nvPr/>
        </p:nvSpPr>
        <p:spPr>
          <a:xfrm>
            <a:off x="5415028"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7" name="TextBox 6">
            <a:extLst>
              <a:ext uri="{FF2B5EF4-FFF2-40B4-BE49-F238E27FC236}">
                <a16:creationId xmlns:a16="http://schemas.microsoft.com/office/drawing/2014/main" id="{703E66D4-E086-783E-7F6A-C074205A1687}"/>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8" name="Rectangle 7">
            <a:extLst>
              <a:ext uri="{FF2B5EF4-FFF2-40B4-BE49-F238E27FC236}">
                <a16:creationId xmlns:a16="http://schemas.microsoft.com/office/drawing/2014/main" id="{0BC4F1B1-4F88-C8FE-504E-3CB085DF6AB5}"/>
              </a:ext>
            </a:extLst>
          </p:cNvPr>
          <p:cNvSpPr/>
          <p:nvPr/>
        </p:nvSpPr>
        <p:spPr>
          <a:xfrm>
            <a:off x="2337324"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9" name="Rectangle: Rounded Corners 8">
            <a:extLst>
              <a:ext uri="{FF2B5EF4-FFF2-40B4-BE49-F238E27FC236}">
                <a16:creationId xmlns:a16="http://schemas.microsoft.com/office/drawing/2014/main" id="{C7EEE4B7-0A02-7417-C17F-9EFD84E5A426}"/>
              </a:ext>
            </a:extLst>
          </p:cNvPr>
          <p:cNvSpPr/>
          <p:nvPr/>
        </p:nvSpPr>
        <p:spPr>
          <a:xfrm>
            <a:off x="2114257" y="1530468"/>
            <a:ext cx="2272006"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Quire Sans" panose="020B0502040400020003" pitchFamily="34" charset="0"/>
                <a:cs typeface="Quire Sans" panose="020B0502040400020003" pitchFamily="34" charset="0"/>
              </a:rPr>
              <a:t>Maint</a:t>
            </a:r>
            <a:r>
              <a:rPr lang="en-US" sz="2400" dirty="0">
                <a:solidFill>
                  <a:schemeClr val="tx1"/>
                </a:solidFill>
                <a:latin typeface="Quire Sans" panose="020B0502040400020003" pitchFamily="34" charset="0"/>
                <a:cs typeface="Quire Sans" panose="020B0502040400020003" pitchFamily="34" charset="0"/>
              </a:rPr>
              <a:t>. Op. on </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cxnSp>
        <p:nvCxnSpPr>
          <p:cNvPr id="18" name="Straight Arrow Connector 17">
            <a:extLst>
              <a:ext uri="{FF2B5EF4-FFF2-40B4-BE49-F238E27FC236}">
                <a16:creationId xmlns:a16="http://schemas.microsoft.com/office/drawing/2014/main" id="{338DDFF7-F383-C458-0E73-496198FB926A}"/>
              </a:ext>
            </a:extLst>
          </p:cNvPr>
          <p:cNvCxnSpPr>
            <a:stCxn id="9" idx="2"/>
            <a:endCxn id="8" idx="0"/>
          </p:cNvCxnSpPr>
          <p:nvPr/>
        </p:nvCxnSpPr>
        <p:spPr>
          <a:xfrm>
            <a:off x="3250260" y="2344854"/>
            <a:ext cx="0" cy="712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89D6F0-C413-F1F7-BE16-5DB548AFD7FD}"/>
              </a:ext>
            </a:extLst>
          </p:cNvPr>
          <p:cNvSpPr txBox="1"/>
          <p:nvPr/>
        </p:nvSpPr>
        <p:spPr>
          <a:xfrm>
            <a:off x="3250260" y="2500846"/>
            <a:ext cx="1662635" cy="400110"/>
          </a:xfrm>
          <a:prstGeom prst="rect">
            <a:avLst/>
          </a:prstGeom>
          <a:noFill/>
        </p:spPr>
        <p:txBody>
          <a:bodyPr wrap="none" rtlCol="0">
            <a:spAutoFit/>
          </a:bodyPr>
          <a:lstStyle/>
          <a:p>
            <a:r>
              <a:rPr lang="en-US" sz="2000" i="1" dirty="0">
                <a:solidFill>
                  <a:schemeClr val="accent5">
                    <a:lumMod val="75000"/>
                  </a:schemeClr>
                </a:solidFill>
              </a:rPr>
              <a:t>Lock Region 0</a:t>
            </a:r>
          </a:p>
        </p:txBody>
      </p:sp>
      <p:sp>
        <p:nvSpPr>
          <p:cNvPr id="20" name="Rectangle 19">
            <a:extLst>
              <a:ext uri="{FF2B5EF4-FFF2-40B4-BE49-F238E27FC236}">
                <a16:creationId xmlns:a16="http://schemas.microsoft.com/office/drawing/2014/main" id="{15CE8F47-AA9F-9C9D-F19C-42FB94E5FFD0}"/>
              </a:ext>
            </a:extLst>
          </p:cNvPr>
          <p:cNvSpPr/>
          <p:nvPr/>
        </p:nvSpPr>
        <p:spPr>
          <a:xfrm>
            <a:off x="2486804"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1</a:t>
            </a:r>
          </a:p>
        </p:txBody>
      </p:sp>
      <p:sp>
        <p:nvSpPr>
          <p:cNvPr id="21" name="Rectangle 20">
            <a:extLst>
              <a:ext uri="{FF2B5EF4-FFF2-40B4-BE49-F238E27FC236}">
                <a16:creationId xmlns:a16="http://schemas.microsoft.com/office/drawing/2014/main" id="{95455003-4860-0508-00EE-7B7B3F742992}"/>
              </a:ext>
            </a:extLst>
          </p:cNvPr>
          <p:cNvSpPr/>
          <p:nvPr/>
        </p:nvSpPr>
        <p:spPr>
          <a:xfrm>
            <a:off x="2857504"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2" name="Rectangle 21">
            <a:extLst>
              <a:ext uri="{FF2B5EF4-FFF2-40B4-BE49-F238E27FC236}">
                <a16:creationId xmlns:a16="http://schemas.microsoft.com/office/drawing/2014/main" id="{3A28A2D9-3E08-9B15-79C8-172100322A3F}"/>
              </a:ext>
            </a:extLst>
          </p:cNvPr>
          <p:cNvSpPr/>
          <p:nvPr/>
        </p:nvSpPr>
        <p:spPr>
          <a:xfrm>
            <a:off x="3598904"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3" name="TextBox 22">
            <a:extLst>
              <a:ext uri="{FF2B5EF4-FFF2-40B4-BE49-F238E27FC236}">
                <a16:creationId xmlns:a16="http://schemas.microsoft.com/office/drawing/2014/main" id="{CD51030F-C4FE-A146-5E0F-98B1821929A6}"/>
              </a:ext>
            </a:extLst>
          </p:cNvPr>
          <p:cNvSpPr txBox="1"/>
          <p:nvPr/>
        </p:nvSpPr>
        <p:spPr>
          <a:xfrm>
            <a:off x="3199393" y="4808500"/>
            <a:ext cx="428322" cy="338554"/>
          </a:xfrm>
          <a:prstGeom prst="rect">
            <a:avLst/>
          </a:prstGeom>
          <a:noFill/>
        </p:spPr>
        <p:txBody>
          <a:bodyPr wrap="none" rtlCol="0">
            <a:spAutoFit/>
          </a:bodyPr>
          <a:lstStyle/>
          <a:p>
            <a:r>
              <a:rPr lang="en-US" sz="1600" b="1" dirty="0"/>
              <a:t>. . .</a:t>
            </a:r>
          </a:p>
        </p:txBody>
      </p:sp>
      <p:sp>
        <p:nvSpPr>
          <p:cNvPr id="24" name="TextBox 23">
            <a:extLst>
              <a:ext uri="{FF2B5EF4-FFF2-40B4-BE49-F238E27FC236}">
                <a16:creationId xmlns:a16="http://schemas.microsoft.com/office/drawing/2014/main" id="{9354C094-C473-C38C-DC64-4E177737C205}"/>
              </a:ext>
            </a:extLst>
          </p:cNvPr>
          <p:cNvSpPr txBox="1"/>
          <p:nvPr/>
        </p:nvSpPr>
        <p:spPr>
          <a:xfrm>
            <a:off x="2029413"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cxnSp>
        <p:nvCxnSpPr>
          <p:cNvPr id="27" name="Connector: Elbow 26">
            <a:extLst>
              <a:ext uri="{FF2B5EF4-FFF2-40B4-BE49-F238E27FC236}">
                <a16:creationId xmlns:a16="http://schemas.microsoft.com/office/drawing/2014/main" id="{03C0B770-8811-4C4D-F825-CA61BB8300AD}"/>
              </a:ext>
            </a:extLst>
          </p:cNvPr>
          <p:cNvCxnSpPr>
            <a:stCxn id="8" idx="2"/>
          </p:cNvCxnSpPr>
          <p:nvPr/>
        </p:nvCxnSpPr>
        <p:spPr>
          <a:xfrm rot="5400000">
            <a:off x="2551979" y="4091523"/>
            <a:ext cx="818457" cy="578106"/>
          </a:xfrm>
          <a:prstGeom prst="bentConnector3">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Lock with solid fill">
            <a:extLst>
              <a:ext uri="{FF2B5EF4-FFF2-40B4-BE49-F238E27FC236}">
                <a16:creationId xmlns:a16="http://schemas.microsoft.com/office/drawing/2014/main" id="{0C31B9F4-F64A-4549-2B47-1D9CB11B08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8936" y="2530014"/>
            <a:ext cx="486738" cy="486738"/>
          </a:xfrm>
          <a:prstGeom prst="rect">
            <a:avLst/>
          </a:prstGeom>
        </p:spPr>
      </p:pic>
      <p:sp>
        <p:nvSpPr>
          <p:cNvPr id="11" name="Arrow: Right 10">
            <a:extLst>
              <a:ext uri="{FF2B5EF4-FFF2-40B4-BE49-F238E27FC236}">
                <a16:creationId xmlns:a16="http://schemas.microsoft.com/office/drawing/2014/main" id="{37193DEB-5B12-1F0A-3438-818719786CE0}"/>
              </a:ext>
            </a:extLst>
          </p:cNvPr>
          <p:cNvSpPr/>
          <p:nvPr/>
        </p:nvSpPr>
        <p:spPr>
          <a:xfrm>
            <a:off x="746460" y="4823140"/>
            <a:ext cx="1521326" cy="369332"/>
          </a:xfrm>
          <a:prstGeom prst="rightArrow">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12" name="TextBox 11">
            <a:extLst>
              <a:ext uri="{FF2B5EF4-FFF2-40B4-BE49-F238E27FC236}">
                <a16:creationId xmlns:a16="http://schemas.microsoft.com/office/drawing/2014/main" id="{C06FDC35-F33F-0532-B7C6-EB59C29FBDF9}"/>
              </a:ext>
            </a:extLst>
          </p:cNvPr>
          <p:cNvSpPr txBox="1"/>
          <p:nvPr/>
        </p:nvSpPr>
        <p:spPr>
          <a:xfrm>
            <a:off x="699711" y="4191601"/>
            <a:ext cx="1603324" cy="646331"/>
          </a:xfrm>
          <a:prstGeom prst="rect">
            <a:avLst/>
          </a:prstGeom>
          <a:noFill/>
        </p:spPr>
        <p:txBody>
          <a:bodyPr wrap="none" rtlCol="0">
            <a:spAutoFit/>
          </a:bodyPr>
          <a:lstStyle/>
          <a:p>
            <a:pPr algn="ctr"/>
            <a:r>
              <a:rPr lang="en-US" dirty="0">
                <a:solidFill>
                  <a:schemeClr val="accent5">
                    <a:lumMod val="75000"/>
                  </a:schemeClr>
                </a:solidFill>
              </a:rPr>
              <a:t>set to “locked’’</a:t>
            </a:r>
            <a:br>
              <a:rPr lang="en-US" dirty="0">
                <a:solidFill>
                  <a:schemeClr val="accent5">
                    <a:lumMod val="75000"/>
                  </a:schemeClr>
                </a:solidFill>
              </a:rPr>
            </a:br>
            <a:r>
              <a:rPr lang="en-US" dirty="0">
                <a:solidFill>
                  <a:schemeClr val="accent5">
                    <a:lumMod val="75000"/>
                  </a:schemeClr>
                </a:solidFill>
              </a:rPr>
              <a:t>(logic-1)</a:t>
            </a:r>
          </a:p>
        </p:txBody>
      </p:sp>
      <p:cxnSp>
        <p:nvCxnSpPr>
          <p:cNvPr id="14" name="Connector: Elbow 13">
            <a:extLst>
              <a:ext uri="{FF2B5EF4-FFF2-40B4-BE49-F238E27FC236}">
                <a16:creationId xmlns:a16="http://schemas.microsoft.com/office/drawing/2014/main" id="{E5867F7B-9177-B77E-F739-9405A03A9E56}"/>
              </a:ext>
            </a:extLst>
          </p:cNvPr>
          <p:cNvCxnSpPr>
            <a:stCxn id="9" idx="3"/>
            <a:endCxn id="63" idx="1"/>
          </p:cNvCxnSpPr>
          <p:nvPr/>
        </p:nvCxnSpPr>
        <p:spPr>
          <a:xfrm>
            <a:off x="4386263" y="1937661"/>
            <a:ext cx="1028765" cy="845729"/>
          </a:xfrm>
          <a:prstGeom prst="bentConnector3">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F9E84E-1390-6279-12F2-9CD328317798}"/>
              </a:ext>
            </a:extLst>
          </p:cNvPr>
          <p:cNvSpPr txBox="1"/>
          <p:nvPr/>
        </p:nvSpPr>
        <p:spPr>
          <a:xfrm>
            <a:off x="4386263" y="1499690"/>
            <a:ext cx="2529860" cy="646331"/>
          </a:xfrm>
          <a:prstGeom prst="rect">
            <a:avLst/>
          </a:prstGeom>
          <a:noFill/>
        </p:spPr>
        <p:txBody>
          <a:bodyPr wrap="none" rtlCol="0">
            <a:spAutoFit/>
          </a:bodyPr>
          <a:lstStyle/>
          <a:p>
            <a:pPr algn="ctr"/>
            <a:r>
              <a:rPr lang="en-US" dirty="0">
                <a:solidFill>
                  <a:schemeClr val="accent5">
                    <a:lumMod val="75000"/>
                  </a:schemeClr>
                </a:solidFill>
              </a:rPr>
              <a:t>maintenance operation </a:t>
            </a:r>
          </a:p>
          <a:p>
            <a:pPr algn="ctr"/>
            <a:r>
              <a:rPr lang="en-US" dirty="0">
                <a:solidFill>
                  <a:schemeClr val="accent5">
                    <a:lumMod val="75000"/>
                  </a:schemeClr>
                </a:solidFill>
              </a:rPr>
              <a:t>can proceed</a:t>
            </a:r>
          </a:p>
        </p:txBody>
      </p:sp>
    </p:spTree>
    <p:extLst>
      <p:ext uri="{BB962C8B-B14F-4D97-AF65-F5344CB8AC3E}">
        <p14:creationId xmlns:p14="http://schemas.microsoft.com/office/powerpoint/2010/main" val="40202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B0F5-6DD5-2337-811D-9BE9B34B0FA7}"/>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0BD58F6-D84A-D9CA-00AB-65B3609F9783}"/>
              </a:ext>
            </a:extLst>
          </p:cNvPr>
          <p:cNvSpPr/>
          <p:nvPr/>
        </p:nvSpPr>
        <p:spPr>
          <a:xfrm>
            <a:off x="3252306"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7E7449C5-AB53-1F09-0BF0-45B5ECFA698A}"/>
              </a:ext>
            </a:extLst>
          </p:cNvPr>
          <p:cNvSpPr/>
          <p:nvPr/>
        </p:nvSpPr>
        <p:spPr>
          <a:xfrm>
            <a:off x="6178862"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1883C723-984C-C138-01EE-BAB0561CCD8E}"/>
              </a:ext>
            </a:extLst>
          </p:cNvPr>
          <p:cNvSpPr>
            <a:spLocks noGrp="1"/>
          </p:cNvSpPr>
          <p:nvPr>
            <p:ph type="title"/>
          </p:nvPr>
        </p:nvSpPr>
        <p:spPr/>
        <p:txBody>
          <a:bodyPr/>
          <a:lstStyle/>
          <a:p>
            <a:r>
              <a:rPr lang="en-US" dirty="0"/>
              <a:t>Accessing a Not Locked Region</a:t>
            </a:r>
          </a:p>
        </p:txBody>
      </p:sp>
      <p:sp>
        <p:nvSpPr>
          <p:cNvPr id="4" name="Slide Number Placeholder 3">
            <a:extLst>
              <a:ext uri="{FF2B5EF4-FFF2-40B4-BE49-F238E27FC236}">
                <a16:creationId xmlns:a16="http://schemas.microsoft.com/office/drawing/2014/main" id="{464E79EC-FD9D-3ACD-3862-6AB0C9FCEF80}"/>
              </a:ext>
            </a:extLst>
          </p:cNvPr>
          <p:cNvSpPr>
            <a:spLocks noGrp="1"/>
          </p:cNvSpPr>
          <p:nvPr>
            <p:ph type="sldNum" sz="quarter" idx="12"/>
          </p:nvPr>
        </p:nvSpPr>
        <p:spPr/>
        <p:txBody>
          <a:bodyPr/>
          <a:lstStyle/>
          <a:p>
            <a:fld id="{C19D2B53-EDAE-4B41-B849-8916FA40BCB6}" type="slidenum">
              <a:rPr lang="en-US" smtClean="0"/>
              <a:pPr/>
              <a:t>34</a:t>
            </a:fld>
            <a:endParaRPr lang="en-US"/>
          </a:p>
        </p:txBody>
      </p:sp>
      <p:sp>
        <p:nvSpPr>
          <p:cNvPr id="63" name="Rectangle 62">
            <a:extLst>
              <a:ext uri="{FF2B5EF4-FFF2-40B4-BE49-F238E27FC236}">
                <a16:creationId xmlns:a16="http://schemas.microsoft.com/office/drawing/2014/main" id="{05571FCD-F814-9E86-23A6-133E7B8238C0}"/>
              </a:ext>
            </a:extLst>
          </p:cNvPr>
          <p:cNvSpPr/>
          <p:nvPr/>
        </p:nvSpPr>
        <p:spPr>
          <a:xfrm>
            <a:off x="6200359"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3" name="Rectangle 2">
            <a:extLst>
              <a:ext uri="{FF2B5EF4-FFF2-40B4-BE49-F238E27FC236}">
                <a16:creationId xmlns:a16="http://schemas.microsoft.com/office/drawing/2014/main" id="{28951C16-FBDB-9151-15FA-A22A526AEECF}"/>
              </a:ext>
            </a:extLst>
          </p:cNvPr>
          <p:cNvSpPr/>
          <p:nvPr/>
        </p:nvSpPr>
        <p:spPr>
          <a:xfrm>
            <a:off x="6200359"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5" name="Rectangle 4">
            <a:extLst>
              <a:ext uri="{FF2B5EF4-FFF2-40B4-BE49-F238E27FC236}">
                <a16:creationId xmlns:a16="http://schemas.microsoft.com/office/drawing/2014/main" id="{57816596-B2ED-8AB4-F236-B1FCD0D0C2F5}"/>
              </a:ext>
            </a:extLst>
          </p:cNvPr>
          <p:cNvSpPr/>
          <p:nvPr/>
        </p:nvSpPr>
        <p:spPr>
          <a:xfrm>
            <a:off x="6200359"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7" name="TextBox 6">
            <a:extLst>
              <a:ext uri="{FF2B5EF4-FFF2-40B4-BE49-F238E27FC236}">
                <a16:creationId xmlns:a16="http://schemas.microsoft.com/office/drawing/2014/main" id="{A2C7BEF1-18FE-54F3-222A-39AD75379222}"/>
              </a:ext>
            </a:extLst>
          </p:cNvPr>
          <p:cNvSpPr txBox="1"/>
          <p:nvPr/>
        </p:nvSpPr>
        <p:spPr>
          <a:xfrm rot="5400000">
            <a:off x="7098242" y="3413731"/>
            <a:ext cx="611065" cy="523220"/>
          </a:xfrm>
          <a:prstGeom prst="rect">
            <a:avLst/>
          </a:prstGeom>
          <a:noFill/>
        </p:spPr>
        <p:txBody>
          <a:bodyPr wrap="none" rtlCol="0">
            <a:spAutoFit/>
          </a:bodyPr>
          <a:lstStyle/>
          <a:p>
            <a:r>
              <a:rPr lang="en-US" sz="2800" b="1" dirty="0"/>
              <a:t>. . .</a:t>
            </a:r>
          </a:p>
        </p:txBody>
      </p:sp>
      <p:sp>
        <p:nvSpPr>
          <p:cNvPr id="8" name="Rectangle 7">
            <a:extLst>
              <a:ext uri="{FF2B5EF4-FFF2-40B4-BE49-F238E27FC236}">
                <a16:creationId xmlns:a16="http://schemas.microsoft.com/office/drawing/2014/main" id="{B5E16857-DEB1-2F58-3AFB-B1F0DC7BF030}"/>
              </a:ext>
            </a:extLst>
          </p:cNvPr>
          <p:cNvSpPr/>
          <p:nvPr/>
        </p:nvSpPr>
        <p:spPr>
          <a:xfrm>
            <a:off x="3122655"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9" name="Rectangle: Rounded Corners 8">
            <a:extLst>
              <a:ext uri="{FF2B5EF4-FFF2-40B4-BE49-F238E27FC236}">
                <a16:creationId xmlns:a16="http://schemas.microsoft.com/office/drawing/2014/main" id="{92A0743F-E6EE-3BB8-1D30-5ABFDC768466}"/>
              </a:ext>
            </a:extLst>
          </p:cNvPr>
          <p:cNvSpPr/>
          <p:nvPr/>
        </p:nvSpPr>
        <p:spPr>
          <a:xfrm>
            <a:off x="2899588" y="1530468"/>
            <a:ext cx="2272006"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Quire Sans" panose="020B0502040400020003" pitchFamily="34" charset="0"/>
                <a:cs typeface="Quire Sans" panose="020B0502040400020003" pitchFamily="34" charset="0"/>
              </a:rPr>
              <a:t>Maint</a:t>
            </a:r>
            <a:r>
              <a:rPr lang="en-US" sz="2400" dirty="0">
                <a:solidFill>
                  <a:schemeClr val="tx1"/>
                </a:solidFill>
                <a:latin typeface="Quire Sans" panose="020B0502040400020003" pitchFamily="34" charset="0"/>
                <a:cs typeface="Quire Sans" panose="020B0502040400020003" pitchFamily="34" charset="0"/>
              </a:rPr>
              <a:t>. Op. on </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sp>
        <p:nvSpPr>
          <p:cNvPr id="20" name="Rectangle 19">
            <a:extLst>
              <a:ext uri="{FF2B5EF4-FFF2-40B4-BE49-F238E27FC236}">
                <a16:creationId xmlns:a16="http://schemas.microsoft.com/office/drawing/2014/main" id="{CF34DB6A-2C85-F922-16F3-22DA17744354}"/>
              </a:ext>
            </a:extLst>
          </p:cNvPr>
          <p:cNvSpPr/>
          <p:nvPr/>
        </p:nvSpPr>
        <p:spPr>
          <a:xfrm>
            <a:off x="3272135"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1</a:t>
            </a:r>
          </a:p>
        </p:txBody>
      </p:sp>
      <p:sp>
        <p:nvSpPr>
          <p:cNvPr id="21" name="Rectangle 20">
            <a:extLst>
              <a:ext uri="{FF2B5EF4-FFF2-40B4-BE49-F238E27FC236}">
                <a16:creationId xmlns:a16="http://schemas.microsoft.com/office/drawing/2014/main" id="{A9A2586C-73CB-ADF4-79AF-A2D72E6ADA5F}"/>
              </a:ext>
            </a:extLst>
          </p:cNvPr>
          <p:cNvSpPr/>
          <p:nvPr/>
        </p:nvSpPr>
        <p:spPr>
          <a:xfrm>
            <a:off x="3642835"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2" name="Rectangle 21">
            <a:extLst>
              <a:ext uri="{FF2B5EF4-FFF2-40B4-BE49-F238E27FC236}">
                <a16:creationId xmlns:a16="http://schemas.microsoft.com/office/drawing/2014/main" id="{F484F821-415D-29FD-AF78-CFE3652F658F}"/>
              </a:ext>
            </a:extLst>
          </p:cNvPr>
          <p:cNvSpPr/>
          <p:nvPr/>
        </p:nvSpPr>
        <p:spPr>
          <a:xfrm>
            <a:off x="4384235"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3" name="TextBox 22">
            <a:extLst>
              <a:ext uri="{FF2B5EF4-FFF2-40B4-BE49-F238E27FC236}">
                <a16:creationId xmlns:a16="http://schemas.microsoft.com/office/drawing/2014/main" id="{3791922F-5F93-050E-F33A-E9B5A5DCE638}"/>
              </a:ext>
            </a:extLst>
          </p:cNvPr>
          <p:cNvSpPr txBox="1"/>
          <p:nvPr/>
        </p:nvSpPr>
        <p:spPr>
          <a:xfrm>
            <a:off x="3984724" y="4808500"/>
            <a:ext cx="428322" cy="338554"/>
          </a:xfrm>
          <a:prstGeom prst="rect">
            <a:avLst/>
          </a:prstGeom>
          <a:noFill/>
        </p:spPr>
        <p:txBody>
          <a:bodyPr wrap="none" rtlCol="0">
            <a:spAutoFit/>
          </a:bodyPr>
          <a:lstStyle/>
          <a:p>
            <a:r>
              <a:rPr lang="en-US" sz="1600" b="1" dirty="0"/>
              <a:t>. . .</a:t>
            </a:r>
          </a:p>
        </p:txBody>
      </p:sp>
      <p:sp>
        <p:nvSpPr>
          <p:cNvPr id="24" name="TextBox 23">
            <a:extLst>
              <a:ext uri="{FF2B5EF4-FFF2-40B4-BE49-F238E27FC236}">
                <a16:creationId xmlns:a16="http://schemas.microsoft.com/office/drawing/2014/main" id="{4FBE78F7-E919-F43D-FB5F-4EF2BBF5B2B5}"/>
              </a:ext>
            </a:extLst>
          </p:cNvPr>
          <p:cNvSpPr txBox="1"/>
          <p:nvPr/>
        </p:nvSpPr>
        <p:spPr>
          <a:xfrm>
            <a:off x="2814744"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pic>
        <p:nvPicPr>
          <p:cNvPr id="29" name="Graphic 28" descr="Lock with solid fill">
            <a:extLst>
              <a:ext uri="{FF2B5EF4-FFF2-40B4-BE49-F238E27FC236}">
                <a16:creationId xmlns:a16="http://schemas.microsoft.com/office/drawing/2014/main" id="{9F68E8A2-F9AB-C9A9-0CCB-AE073C4DF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267" y="2530014"/>
            <a:ext cx="486738" cy="486738"/>
          </a:xfrm>
          <a:prstGeom prst="rect">
            <a:avLst/>
          </a:prstGeom>
        </p:spPr>
      </p:pic>
      <p:cxnSp>
        <p:nvCxnSpPr>
          <p:cNvPr id="14" name="Connector: Elbow 13">
            <a:extLst>
              <a:ext uri="{FF2B5EF4-FFF2-40B4-BE49-F238E27FC236}">
                <a16:creationId xmlns:a16="http://schemas.microsoft.com/office/drawing/2014/main" id="{19F23EB0-10B1-FF75-66AA-C367E8C66E70}"/>
              </a:ext>
            </a:extLst>
          </p:cNvPr>
          <p:cNvCxnSpPr>
            <a:stCxn id="9" idx="3"/>
            <a:endCxn id="63" idx="1"/>
          </p:cNvCxnSpPr>
          <p:nvPr/>
        </p:nvCxnSpPr>
        <p:spPr>
          <a:xfrm>
            <a:off x="5171594" y="1937661"/>
            <a:ext cx="1028765" cy="845729"/>
          </a:xfrm>
          <a:prstGeom prst="bentConnector3">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C082C8-8131-AD78-0172-ADB7518DBF6D}"/>
              </a:ext>
            </a:extLst>
          </p:cNvPr>
          <p:cNvCxnSpPr>
            <a:cxnSpLocks/>
            <a:endCxn id="8" idx="1"/>
          </p:cNvCxnSpPr>
          <p:nvPr/>
        </p:nvCxnSpPr>
        <p:spPr>
          <a:xfrm>
            <a:off x="2092828" y="3514148"/>
            <a:ext cx="1029827" cy="0"/>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BFE88E-DAC4-B065-95E8-310B64744C61}"/>
              </a:ext>
            </a:extLst>
          </p:cNvPr>
          <p:cNvSpPr txBox="1"/>
          <p:nvPr/>
        </p:nvSpPr>
        <p:spPr>
          <a:xfrm>
            <a:off x="2065860" y="3529270"/>
            <a:ext cx="1029827" cy="646331"/>
          </a:xfrm>
          <a:prstGeom prst="rect">
            <a:avLst/>
          </a:prstGeom>
          <a:noFill/>
        </p:spPr>
        <p:txBody>
          <a:bodyPr wrap="square" rtlCol="0">
            <a:spAutoFit/>
          </a:bodyPr>
          <a:lstStyle/>
          <a:p>
            <a:pPr algn="ctr"/>
            <a:r>
              <a:rPr lang="en-US" i="1" dirty="0">
                <a:solidFill>
                  <a:schemeClr val="accent4">
                    <a:lumMod val="75000"/>
                  </a:schemeClr>
                </a:solidFill>
              </a:rPr>
              <a:t>Lock Region 1</a:t>
            </a:r>
          </a:p>
        </p:txBody>
      </p:sp>
      <p:cxnSp>
        <p:nvCxnSpPr>
          <p:cNvPr id="28" name="Connector: Elbow 27">
            <a:extLst>
              <a:ext uri="{FF2B5EF4-FFF2-40B4-BE49-F238E27FC236}">
                <a16:creationId xmlns:a16="http://schemas.microsoft.com/office/drawing/2014/main" id="{DA02BB54-80FE-0BDE-029B-0DC7568737B2}"/>
              </a:ext>
            </a:extLst>
          </p:cNvPr>
          <p:cNvCxnSpPr>
            <a:cxnSpLocks/>
            <a:stCxn id="8" idx="2"/>
          </p:cNvCxnSpPr>
          <p:nvPr/>
        </p:nvCxnSpPr>
        <p:spPr>
          <a:xfrm rot="5400000">
            <a:off x="3523179" y="4276354"/>
            <a:ext cx="817418" cy="207406"/>
          </a:xfrm>
          <a:prstGeom prst="bentConnector3">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CAFC50F-4F1F-D4F8-E8AE-319D9EBF0F61}"/>
              </a:ext>
            </a:extLst>
          </p:cNvPr>
          <p:cNvCxnSpPr>
            <a:cxnSpLocks/>
            <a:endCxn id="3" idx="1"/>
          </p:cNvCxnSpPr>
          <p:nvPr/>
        </p:nvCxnSpPr>
        <p:spPr>
          <a:xfrm rot="16200000" flipH="1">
            <a:off x="3597907" y="582796"/>
            <a:ext cx="78293" cy="5126610"/>
          </a:xfrm>
          <a:prstGeom prst="bentConnector4">
            <a:avLst>
              <a:gd name="adj1" fmla="val -291980"/>
              <a:gd name="adj2" fmla="val 83210"/>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D81142C-63EA-00CC-E1DB-ACF8DF0B6447}"/>
              </a:ext>
            </a:extLst>
          </p:cNvPr>
          <p:cNvSpPr txBox="1"/>
          <p:nvPr/>
        </p:nvSpPr>
        <p:spPr>
          <a:xfrm>
            <a:off x="1141631" y="2470780"/>
            <a:ext cx="2095446" cy="369332"/>
          </a:xfrm>
          <a:prstGeom prst="rect">
            <a:avLst/>
          </a:prstGeom>
          <a:noFill/>
        </p:spPr>
        <p:txBody>
          <a:bodyPr wrap="none" rtlCol="0">
            <a:spAutoFit/>
          </a:bodyPr>
          <a:lstStyle/>
          <a:p>
            <a:pPr algn="ctr"/>
            <a:r>
              <a:rPr lang="en-US" dirty="0">
                <a:solidFill>
                  <a:schemeClr val="accent4">
                    <a:lumMod val="75000"/>
                  </a:schemeClr>
                </a:solidFill>
              </a:rPr>
              <a:t>access can proceed</a:t>
            </a:r>
          </a:p>
        </p:txBody>
      </p:sp>
      <p:sp>
        <p:nvSpPr>
          <p:cNvPr id="37" name="TextBox 36">
            <a:extLst>
              <a:ext uri="{FF2B5EF4-FFF2-40B4-BE49-F238E27FC236}">
                <a16:creationId xmlns:a16="http://schemas.microsoft.com/office/drawing/2014/main" id="{55E19B58-8995-2D78-B29A-48F49F74AAFD}"/>
              </a:ext>
            </a:extLst>
          </p:cNvPr>
          <p:cNvSpPr txBox="1"/>
          <p:nvPr/>
        </p:nvSpPr>
        <p:spPr>
          <a:xfrm>
            <a:off x="1540033" y="4359962"/>
            <a:ext cx="2294218" cy="369332"/>
          </a:xfrm>
          <a:prstGeom prst="rect">
            <a:avLst/>
          </a:prstGeom>
          <a:noFill/>
        </p:spPr>
        <p:txBody>
          <a:bodyPr wrap="none" rtlCol="0">
            <a:spAutoFit/>
          </a:bodyPr>
          <a:lstStyle/>
          <a:p>
            <a:r>
              <a:rPr lang="en-US" dirty="0">
                <a:solidFill>
                  <a:schemeClr val="accent4">
                    <a:lumMod val="75000"/>
                  </a:schemeClr>
                </a:solidFill>
              </a:rPr>
              <a:t>region 1 is </a:t>
            </a:r>
            <a:r>
              <a:rPr lang="en-US" b="1" dirty="0">
                <a:solidFill>
                  <a:schemeClr val="accent4">
                    <a:lumMod val="75000"/>
                  </a:schemeClr>
                </a:solidFill>
              </a:rPr>
              <a:t>not locked</a:t>
            </a:r>
          </a:p>
        </p:txBody>
      </p:sp>
      <p:sp>
        <p:nvSpPr>
          <p:cNvPr id="10" name="Rectangle: Rounded Corners 12">
            <a:extLst>
              <a:ext uri="{FF2B5EF4-FFF2-40B4-BE49-F238E27FC236}">
                <a16:creationId xmlns:a16="http://schemas.microsoft.com/office/drawing/2014/main" id="{43C8AB9D-6F04-B5BE-6110-1386CAE811E8}"/>
              </a:ext>
            </a:extLst>
          </p:cNvPr>
          <p:cNvSpPr/>
          <p:nvPr/>
        </p:nvSpPr>
        <p:spPr>
          <a:xfrm>
            <a:off x="54670" y="3106955"/>
            <a:ext cx="2101040"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Access</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4">
                    <a:lumMod val="75000"/>
                  </a:schemeClr>
                </a:solidFill>
                <a:latin typeface="Quire Sans" panose="020B0502040400020003" pitchFamily="34" charset="0"/>
                <a:cs typeface="Quire Sans" panose="020B0502040400020003" pitchFamily="34" charset="0"/>
              </a:rPr>
              <a:t>Lock Region 1</a:t>
            </a:r>
          </a:p>
        </p:txBody>
      </p:sp>
    </p:spTree>
    <p:extLst>
      <p:ext uri="{BB962C8B-B14F-4D97-AF65-F5344CB8AC3E}">
        <p14:creationId xmlns:p14="http://schemas.microsoft.com/office/powerpoint/2010/main" val="292908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F533A-A5D3-9D62-A2C4-F4732FA33BB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69439C1F-AC0B-D33B-916F-6C47DA86FBC7}"/>
              </a:ext>
            </a:extLst>
          </p:cNvPr>
          <p:cNvSpPr/>
          <p:nvPr/>
        </p:nvSpPr>
        <p:spPr>
          <a:xfrm>
            <a:off x="3252306"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53064CD0-E88D-E1E4-8B7F-3214E0B25F9B}"/>
              </a:ext>
            </a:extLst>
          </p:cNvPr>
          <p:cNvSpPr/>
          <p:nvPr/>
        </p:nvSpPr>
        <p:spPr>
          <a:xfrm>
            <a:off x="6178862"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7BA1A3F9-BD88-5482-C52C-7A9A54942EE0}"/>
              </a:ext>
            </a:extLst>
          </p:cNvPr>
          <p:cNvSpPr>
            <a:spLocks noGrp="1"/>
          </p:cNvSpPr>
          <p:nvPr>
            <p:ph type="title"/>
          </p:nvPr>
        </p:nvSpPr>
        <p:spPr/>
        <p:txBody>
          <a:bodyPr/>
          <a:lstStyle/>
          <a:p>
            <a:r>
              <a:rPr lang="en-US" dirty="0"/>
              <a:t>Accessing a Locked Region</a:t>
            </a:r>
          </a:p>
        </p:txBody>
      </p:sp>
      <p:sp>
        <p:nvSpPr>
          <p:cNvPr id="4" name="Slide Number Placeholder 3">
            <a:extLst>
              <a:ext uri="{FF2B5EF4-FFF2-40B4-BE49-F238E27FC236}">
                <a16:creationId xmlns:a16="http://schemas.microsoft.com/office/drawing/2014/main" id="{D1B3C7F3-508F-5D64-E2B9-01FAEA0D646B}"/>
              </a:ext>
            </a:extLst>
          </p:cNvPr>
          <p:cNvSpPr>
            <a:spLocks noGrp="1"/>
          </p:cNvSpPr>
          <p:nvPr>
            <p:ph type="sldNum" sz="quarter" idx="12"/>
          </p:nvPr>
        </p:nvSpPr>
        <p:spPr/>
        <p:txBody>
          <a:bodyPr/>
          <a:lstStyle/>
          <a:p>
            <a:fld id="{C19D2B53-EDAE-4B41-B849-8916FA40BCB6}" type="slidenum">
              <a:rPr lang="en-US" smtClean="0"/>
              <a:pPr/>
              <a:t>35</a:t>
            </a:fld>
            <a:endParaRPr lang="en-US"/>
          </a:p>
        </p:txBody>
      </p:sp>
      <p:sp>
        <p:nvSpPr>
          <p:cNvPr id="63" name="Rectangle 62">
            <a:extLst>
              <a:ext uri="{FF2B5EF4-FFF2-40B4-BE49-F238E27FC236}">
                <a16:creationId xmlns:a16="http://schemas.microsoft.com/office/drawing/2014/main" id="{A4DE6D76-FBD8-B991-3DF9-DD31BED7F30E}"/>
              </a:ext>
            </a:extLst>
          </p:cNvPr>
          <p:cNvSpPr/>
          <p:nvPr/>
        </p:nvSpPr>
        <p:spPr>
          <a:xfrm>
            <a:off x="6200359"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3" name="Rectangle 2">
            <a:extLst>
              <a:ext uri="{FF2B5EF4-FFF2-40B4-BE49-F238E27FC236}">
                <a16:creationId xmlns:a16="http://schemas.microsoft.com/office/drawing/2014/main" id="{B8D3EB2A-E14B-97B0-9B62-BEE6F2104611}"/>
              </a:ext>
            </a:extLst>
          </p:cNvPr>
          <p:cNvSpPr/>
          <p:nvPr/>
        </p:nvSpPr>
        <p:spPr>
          <a:xfrm>
            <a:off x="6200359"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5" name="Rectangle 4">
            <a:extLst>
              <a:ext uri="{FF2B5EF4-FFF2-40B4-BE49-F238E27FC236}">
                <a16:creationId xmlns:a16="http://schemas.microsoft.com/office/drawing/2014/main" id="{686A32D3-8F69-208C-BA10-F07F95E2B711}"/>
              </a:ext>
            </a:extLst>
          </p:cNvPr>
          <p:cNvSpPr/>
          <p:nvPr/>
        </p:nvSpPr>
        <p:spPr>
          <a:xfrm>
            <a:off x="6200359"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7" name="TextBox 6">
            <a:extLst>
              <a:ext uri="{FF2B5EF4-FFF2-40B4-BE49-F238E27FC236}">
                <a16:creationId xmlns:a16="http://schemas.microsoft.com/office/drawing/2014/main" id="{C70BD651-0DB8-EFD9-48BC-6A82F21431D1}"/>
              </a:ext>
            </a:extLst>
          </p:cNvPr>
          <p:cNvSpPr txBox="1"/>
          <p:nvPr/>
        </p:nvSpPr>
        <p:spPr>
          <a:xfrm rot="5400000">
            <a:off x="7098242" y="3413731"/>
            <a:ext cx="611065" cy="523220"/>
          </a:xfrm>
          <a:prstGeom prst="rect">
            <a:avLst/>
          </a:prstGeom>
          <a:noFill/>
        </p:spPr>
        <p:txBody>
          <a:bodyPr wrap="none" rtlCol="0">
            <a:spAutoFit/>
          </a:bodyPr>
          <a:lstStyle/>
          <a:p>
            <a:r>
              <a:rPr lang="en-US" sz="2800" b="1" dirty="0"/>
              <a:t>. . .</a:t>
            </a:r>
          </a:p>
        </p:txBody>
      </p:sp>
      <p:sp>
        <p:nvSpPr>
          <p:cNvPr id="8" name="Rectangle 7">
            <a:extLst>
              <a:ext uri="{FF2B5EF4-FFF2-40B4-BE49-F238E27FC236}">
                <a16:creationId xmlns:a16="http://schemas.microsoft.com/office/drawing/2014/main" id="{4B3BEC61-4814-AD34-C94A-E35112EF456C}"/>
              </a:ext>
            </a:extLst>
          </p:cNvPr>
          <p:cNvSpPr/>
          <p:nvPr/>
        </p:nvSpPr>
        <p:spPr>
          <a:xfrm>
            <a:off x="3122655"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9" name="Rectangle: Rounded Corners 8">
            <a:extLst>
              <a:ext uri="{FF2B5EF4-FFF2-40B4-BE49-F238E27FC236}">
                <a16:creationId xmlns:a16="http://schemas.microsoft.com/office/drawing/2014/main" id="{706556EF-106B-E85A-0330-2E02D1F9BB42}"/>
              </a:ext>
            </a:extLst>
          </p:cNvPr>
          <p:cNvSpPr/>
          <p:nvPr/>
        </p:nvSpPr>
        <p:spPr>
          <a:xfrm>
            <a:off x="2899588" y="1530468"/>
            <a:ext cx="2272006"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Quire Sans" panose="020B0502040400020003" pitchFamily="34" charset="0"/>
                <a:cs typeface="Quire Sans" panose="020B0502040400020003" pitchFamily="34" charset="0"/>
              </a:rPr>
              <a:t>Maint</a:t>
            </a:r>
            <a:r>
              <a:rPr lang="en-US" sz="2400" dirty="0">
                <a:solidFill>
                  <a:schemeClr val="tx1"/>
                </a:solidFill>
                <a:latin typeface="Quire Sans" panose="020B0502040400020003" pitchFamily="34" charset="0"/>
                <a:cs typeface="Quire Sans" panose="020B0502040400020003" pitchFamily="34" charset="0"/>
              </a:rPr>
              <a:t>. Op. on </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sp>
        <p:nvSpPr>
          <p:cNvPr id="20" name="Rectangle 19">
            <a:extLst>
              <a:ext uri="{FF2B5EF4-FFF2-40B4-BE49-F238E27FC236}">
                <a16:creationId xmlns:a16="http://schemas.microsoft.com/office/drawing/2014/main" id="{6E280DD2-231D-4C96-EF6A-EC864A75FB6A}"/>
              </a:ext>
            </a:extLst>
          </p:cNvPr>
          <p:cNvSpPr/>
          <p:nvPr/>
        </p:nvSpPr>
        <p:spPr>
          <a:xfrm>
            <a:off x="3272135"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1</a:t>
            </a:r>
          </a:p>
        </p:txBody>
      </p:sp>
      <p:sp>
        <p:nvSpPr>
          <p:cNvPr id="21" name="Rectangle 20">
            <a:extLst>
              <a:ext uri="{FF2B5EF4-FFF2-40B4-BE49-F238E27FC236}">
                <a16:creationId xmlns:a16="http://schemas.microsoft.com/office/drawing/2014/main" id="{ADEE60DD-5541-8FB1-B9E0-EE5F0BA26D10}"/>
              </a:ext>
            </a:extLst>
          </p:cNvPr>
          <p:cNvSpPr/>
          <p:nvPr/>
        </p:nvSpPr>
        <p:spPr>
          <a:xfrm>
            <a:off x="3642835"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2" name="Rectangle 21">
            <a:extLst>
              <a:ext uri="{FF2B5EF4-FFF2-40B4-BE49-F238E27FC236}">
                <a16:creationId xmlns:a16="http://schemas.microsoft.com/office/drawing/2014/main" id="{C9F8C69F-8546-B0BC-986E-1BB8570548D4}"/>
              </a:ext>
            </a:extLst>
          </p:cNvPr>
          <p:cNvSpPr/>
          <p:nvPr/>
        </p:nvSpPr>
        <p:spPr>
          <a:xfrm>
            <a:off x="4384235"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23" name="TextBox 22">
            <a:extLst>
              <a:ext uri="{FF2B5EF4-FFF2-40B4-BE49-F238E27FC236}">
                <a16:creationId xmlns:a16="http://schemas.microsoft.com/office/drawing/2014/main" id="{FE6EB7BF-1550-B7E3-5919-2CC498E3A833}"/>
              </a:ext>
            </a:extLst>
          </p:cNvPr>
          <p:cNvSpPr txBox="1"/>
          <p:nvPr/>
        </p:nvSpPr>
        <p:spPr>
          <a:xfrm>
            <a:off x="3984724" y="4808500"/>
            <a:ext cx="428322" cy="338554"/>
          </a:xfrm>
          <a:prstGeom prst="rect">
            <a:avLst/>
          </a:prstGeom>
          <a:noFill/>
        </p:spPr>
        <p:txBody>
          <a:bodyPr wrap="none" rtlCol="0">
            <a:spAutoFit/>
          </a:bodyPr>
          <a:lstStyle/>
          <a:p>
            <a:r>
              <a:rPr lang="en-US" sz="1600" b="1" dirty="0"/>
              <a:t>. . .</a:t>
            </a:r>
          </a:p>
        </p:txBody>
      </p:sp>
      <p:sp>
        <p:nvSpPr>
          <p:cNvPr id="24" name="TextBox 23">
            <a:extLst>
              <a:ext uri="{FF2B5EF4-FFF2-40B4-BE49-F238E27FC236}">
                <a16:creationId xmlns:a16="http://schemas.microsoft.com/office/drawing/2014/main" id="{4E11D0BB-6239-9C12-192A-95008DD34FC3}"/>
              </a:ext>
            </a:extLst>
          </p:cNvPr>
          <p:cNvSpPr txBox="1"/>
          <p:nvPr/>
        </p:nvSpPr>
        <p:spPr>
          <a:xfrm>
            <a:off x="2814744"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pic>
        <p:nvPicPr>
          <p:cNvPr id="29" name="Graphic 28" descr="Lock with solid fill">
            <a:extLst>
              <a:ext uri="{FF2B5EF4-FFF2-40B4-BE49-F238E27FC236}">
                <a16:creationId xmlns:a16="http://schemas.microsoft.com/office/drawing/2014/main" id="{3EBF3B59-EE77-7204-CFA1-AB752B5568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267" y="2530014"/>
            <a:ext cx="486738" cy="486738"/>
          </a:xfrm>
          <a:prstGeom prst="rect">
            <a:avLst/>
          </a:prstGeom>
        </p:spPr>
      </p:pic>
      <p:cxnSp>
        <p:nvCxnSpPr>
          <p:cNvPr id="14" name="Connector: Elbow 13">
            <a:extLst>
              <a:ext uri="{FF2B5EF4-FFF2-40B4-BE49-F238E27FC236}">
                <a16:creationId xmlns:a16="http://schemas.microsoft.com/office/drawing/2014/main" id="{508865D4-5A6E-DB46-8519-D1FAB7AA0A71}"/>
              </a:ext>
            </a:extLst>
          </p:cNvPr>
          <p:cNvCxnSpPr>
            <a:stCxn id="9" idx="3"/>
            <a:endCxn id="63" idx="1"/>
          </p:cNvCxnSpPr>
          <p:nvPr/>
        </p:nvCxnSpPr>
        <p:spPr>
          <a:xfrm>
            <a:off x="5171594" y="1937661"/>
            <a:ext cx="1028765" cy="845729"/>
          </a:xfrm>
          <a:prstGeom prst="bentConnector3">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1CD4A7C4-47A1-17DF-542B-0D3E4EADFDF2}"/>
              </a:ext>
            </a:extLst>
          </p:cNvPr>
          <p:cNvSpPr/>
          <p:nvPr/>
        </p:nvSpPr>
        <p:spPr>
          <a:xfrm>
            <a:off x="54670" y="3106955"/>
            <a:ext cx="2101040"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Access</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cxnSp>
        <p:nvCxnSpPr>
          <p:cNvPr id="17" name="Straight Arrow Connector 16">
            <a:extLst>
              <a:ext uri="{FF2B5EF4-FFF2-40B4-BE49-F238E27FC236}">
                <a16:creationId xmlns:a16="http://schemas.microsoft.com/office/drawing/2014/main" id="{FF694A3B-DC3D-CC24-D0AC-61187B7045B2}"/>
              </a:ext>
            </a:extLst>
          </p:cNvPr>
          <p:cNvCxnSpPr>
            <a:cxnSpLocks/>
            <a:stCxn id="13" idx="3"/>
            <a:endCxn id="8" idx="1"/>
          </p:cNvCxnSpPr>
          <p:nvPr/>
        </p:nvCxnSpPr>
        <p:spPr>
          <a:xfrm>
            <a:off x="2155710" y="3514148"/>
            <a:ext cx="966945"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E43758A-42EB-2FFA-B45A-676F74E4D07E}"/>
              </a:ext>
            </a:extLst>
          </p:cNvPr>
          <p:cNvSpPr txBox="1"/>
          <p:nvPr/>
        </p:nvSpPr>
        <p:spPr>
          <a:xfrm>
            <a:off x="2014539" y="3529270"/>
            <a:ext cx="1132470" cy="646331"/>
          </a:xfrm>
          <a:prstGeom prst="rect">
            <a:avLst/>
          </a:prstGeom>
          <a:noFill/>
        </p:spPr>
        <p:txBody>
          <a:bodyPr wrap="square" rtlCol="0">
            <a:spAutoFit/>
          </a:bodyPr>
          <a:lstStyle/>
          <a:p>
            <a:pPr algn="ctr"/>
            <a:r>
              <a:rPr lang="en-US" i="1" dirty="0">
                <a:solidFill>
                  <a:schemeClr val="accent5">
                    <a:lumMod val="75000"/>
                  </a:schemeClr>
                </a:solidFill>
              </a:rPr>
              <a:t>Lock Region 0</a:t>
            </a:r>
          </a:p>
        </p:txBody>
      </p:sp>
      <p:cxnSp>
        <p:nvCxnSpPr>
          <p:cNvPr id="28" name="Connector: Elbow 27">
            <a:extLst>
              <a:ext uri="{FF2B5EF4-FFF2-40B4-BE49-F238E27FC236}">
                <a16:creationId xmlns:a16="http://schemas.microsoft.com/office/drawing/2014/main" id="{5B7BC50A-E4D6-DF7F-F1CC-5F04922B9391}"/>
              </a:ext>
            </a:extLst>
          </p:cNvPr>
          <p:cNvCxnSpPr>
            <a:cxnSpLocks/>
            <a:stCxn id="8" idx="2"/>
            <a:endCxn id="20" idx="0"/>
          </p:cNvCxnSpPr>
          <p:nvPr/>
        </p:nvCxnSpPr>
        <p:spPr>
          <a:xfrm rot="5400000">
            <a:off x="3328337" y="4100496"/>
            <a:ext cx="836403" cy="578106"/>
          </a:xfrm>
          <a:prstGeom prst="bentConnector3">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2E65935-A061-FCA2-07F2-F960B1EDA498}"/>
              </a:ext>
            </a:extLst>
          </p:cNvPr>
          <p:cNvSpPr txBox="1"/>
          <p:nvPr/>
        </p:nvSpPr>
        <p:spPr>
          <a:xfrm>
            <a:off x="1500369" y="4371833"/>
            <a:ext cx="1946367" cy="369332"/>
          </a:xfrm>
          <a:prstGeom prst="rect">
            <a:avLst/>
          </a:prstGeom>
          <a:noFill/>
        </p:spPr>
        <p:txBody>
          <a:bodyPr wrap="none" rtlCol="0">
            <a:spAutoFit/>
          </a:bodyPr>
          <a:lstStyle/>
          <a:p>
            <a:r>
              <a:rPr lang="en-US" dirty="0">
                <a:solidFill>
                  <a:schemeClr val="accent5">
                    <a:lumMod val="75000"/>
                  </a:schemeClr>
                </a:solidFill>
              </a:rPr>
              <a:t>region 0 is </a:t>
            </a:r>
            <a:r>
              <a:rPr lang="en-US" b="1" dirty="0">
                <a:solidFill>
                  <a:schemeClr val="accent5">
                    <a:lumMod val="75000"/>
                  </a:schemeClr>
                </a:solidFill>
              </a:rPr>
              <a:t>locked</a:t>
            </a:r>
          </a:p>
        </p:txBody>
      </p:sp>
      <p:cxnSp>
        <p:nvCxnSpPr>
          <p:cNvPr id="12" name="Connector: Elbow 11">
            <a:extLst>
              <a:ext uri="{FF2B5EF4-FFF2-40B4-BE49-F238E27FC236}">
                <a16:creationId xmlns:a16="http://schemas.microsoft.com/office/drawing/2014/main" id="{9A7AFC26-7162-4315-481C-C99AE2C62EFB}"/>
              </a:ext>
            </a:extLst>
          </p:cNvPr>
          <p:cNvCxnSpPr>
            <a:cxnSpLocks/>
            <a:stCxn id="8" idx="0"/>
            <a:endCxn id="13" idx="0"/>
          </p:cNvCxnSpPr>
          <p:nvPr/>
        </p:nvCxnSpPr>
        <p:spPr>
          <a:xfrm rot="16200000" flipH="1" flipV="1">
            <a:off x="2545387" y="1616750"/>
            <a:ext cx="50007" cy="2930401"/>
          </a:xfrm>
          <a:prstGeom prst="bentConnector3">
            <a:avLst>
              <a:gd name="adj1" fmla="val -457136"/>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C8176EB-2110-4412-86A1-B016297FAE9C}"/>
              </a:ext>
            </a:extLst>
          </p:cNvPr>
          <p:cNvSpPr txBox="1"/>
          <p:nvPr/>
        </p:nvSpPr>
        <p:spPr>
          <a:xfrm>
            <a:off x="1164705" y="2424144"/>
            <a:ext cx="2779928" cy="369332"/>
          </a:xfrm>
          <a:prstGeom prst="rect">
            <a:avLst/>
          </a:prstGeom>
          <a:noFill/>
        </p:spPr>
        <p:txBody>
          <a:bodyPr wrap="none" rtlCol="0">
            <a:spAutoFit/>
          </a:bodyPr>
          <a:lstStyle/>
          <a:p>
            <a:r>
              <a:rPr lang="en-US" dirty="0">
                <a:solidFill>
                  <a:srgbClr val="C00000"/>
                </a:solidFill>
              </a:rPr>
              <a:t>negative acknowledgment</a:t>
            </a:r>
            <a:endParaRPr lang="en-US" b="1" dirty="0">
              <a:solidFill>
                <a:srgbClr val="C00000"/>
              </a:solidFill>
            </a:endParaRPr>
          </a:p>
        </p:txBody>
      </p:sp>
    </p:spTree>
    <p:extLst>
      <p:ext uri="{BB962C8B-B14F-4D97-AF65-F5344CB8AC3E}">
        <p14:creationId xmlns:p14="http://schemas.microsoft.com/office/powerpoint/2010/main" val="40522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37"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EADC-0EE8-77F5-5A7B-E415EC8681D3}"/>
              </a:ext>
            </a:extLst>
          </p:cNvPr>
          <p:cNvSpPr>
            <a:spLocks noGrp="1"/>
          </p:cNvSpPr>
          <p:nvPr>
            <p:ph type="title"/>
          </p:nvPr>
        </p:nvSpPr>
        <p:spPr/>
        <p:txBody>
          <a:bodyPr/>
          <a:lstStyle/>
          <a:p>
            <a:r>
              <a:rPr lang="en-US" dirty="0"/>
              <a:t>Releasing a Region</a:t>
            </a:r>
          </a:p>
        </p:txBody>
      </p:sp>
      <p:sp>
        <p:nvSpPr>
          <p:cNvPr id="4" name="Slide Number Placeholder 3">
            <a:extLst>
              <a:ext uri="{FF2B5EF4-FFF2-40B4-BE49-F238E27FC236}">
                <a16:creationId xmlns:a16="http://schemas.microsoft.com/office/drawing/2014/main" id="{C58A52DE-AB0C-DA93-7BE6-7EBE9415179A}"/>
              </a:ext>
            </a:extLst>
          </p:cNvPr>
          <p:cNvSpPr>
            <a:spLocks noGrp="1"/>
          </p:cNvSpPr>
          <p:nvPr>
            <p:ph type="sldNum" sz="quarter" idx="12"/>
          </p:nvPr>
        </p:nvSpPr>
        <p:spPr/>
        <p:txBody>
          <a:bodyPr/>
          <a:lstStyle/>
          <a:p>
            <a:fld id="{C19D2B53-EDAE-4B41-B849-8916FA40BCB6}" type="slidenum">
              <a:rPr lang="en-US" smtClean="0"/>
              <a:pPr/>
              <a:t>36</a:t>
            </a:fld>
            <a:endParaRPr lang="en-US"/>
          </a:p>
        </p:txBody>
      </p:sp>
      <p:sp>
        <p:nvSpPr>
          <p:cNvPr id="5" name="Rectangle 4">
            <a:extLst>
              <a:ext uri="{FF2B5EF4-FFF2-40B4-BE49-F238E27FC236}">
                <a16:creationId xmlns:a16="http://schemas.microsoft.com/office/drawing/2014/main" id="{CFB3EAF4-4180-406E-B974-A2E1C1ABADAA}"/>
              </a:ext>
            </a:extLst>
          </p:cNvPr>
          <p:cNvSpPr/>
          <p:nvPr/>
        </p:nvSpPr>
        <p:spPr>
          <a:xfrm>
            <a:off x="2466975"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1F64F7EE-68D3-ADA3-264C-81DFBA9C77A2}"/>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7" name="Rectangle 6">
            <a:extLst>
              <a:ext uri="{FF2B5EF4-FFF2-40B4-BE49-F238E27FC236}">
                <a16:creationId xmlns:a16="http://schemas.microsoft.com/office/drawing/2014/main" id="{CA2D1E8B-FD6E-06EF-B95D-1A4C8AFE8FA7}"/>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8" name="Rectangle 7">
            <a:extLst>
              <a:ext uri="{FF2B5EF4-FFF2-40B4-BE49-F238E27FC236}">
                <a16:creationId xmlns:a16="http://schemas.microsoft.com/office/drawing/2014/main" id="{A60F2CB0-B33C-9366-7A9A-9261F4BD17EB}"/>
              </a:ext>
            </a:extLst>
          </p:cNvPr>
          <p:cNvSpPr/>
          <p:nvPr/>
        </p:nvSpPr>
        <p:spPr>
          <a:xfrm>
            <a:off x="5415028"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9" name="Rectangle 8">
            <a:extLst>
              <a:ext uri="{FF2B5EF4-FFF2-40B4-BE49-F238E27FC236}">
                <a16:creationId xmlns:a16="http://schemas.microsoft.com/office/drawing/2014/main" id="{04D72619-DA88-6440-D370-B6EB726C9611}"/>
              </a:ext>
            </a:extLst>
          </p:cNvPr>
          <p:cNvSpPr/>
          <p:nvPr/>
        </p:nvSpPr>
        <p:spPr>
          <a:xfrm>
            <a:off x="5415028"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10" name="TextBox 9">
            <a:extLst>
              <a:ext uri="{FF2B5EF4-FFF2-40B4-BE49-F238E27FC236}">
                <a16:creationId xmlns:a16="http://schemas.microsoft.com/office/drawing/2014/main" id="{1848AF15-C80C-1EF7-BB70-6C85F0DDFA3C}"/>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11" name="Rectangle 10">
            <a:extLst>
              <a:ext uri="{FF2B5EF4-FFF2-40B4-BE49-F238E27FC236}">
                <a16:creationId xmlns:a16="http://schemas.microsoft.com/office/drawing/2014/main" id="{9C3B7ED2-21AE-BC39-9F10-EFCE2FBD811F}"/>
              </a:ext>
            </a:extLst>
          </p:cNvPr>
          <p:cNvSpPr/>
          <p:nvPr/>
        </p:nvSpPr>
        <p:spPr>
          <a:xfrm>
            <a:off x="2337324"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12" name="Rectangle: Rounded Corners 11">
            <a:extLst>
              <a:ext uri="{FF2B5EF4-FFF2-40B4-BE49-F238E27FC236}">
                <a16:creationId xmlns:a16="http://schemas.microsoft.com/office/drawing/2014/main" id="{BC7302F0-6233-A55A-3A8C-10AF4A7D2714}"/>
              </a:ext>
            </a:extLst>
          </p:cNvPr>
          <p:cNvSpPr/>
          <p:nvPr/>
        </p:nvSpPr>
        <p:spPr>
          <a:xfrm>
            <a:off x="2114257" y="1530468"/>
            <a:ext cx="2272006"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Quire Sans" panose="020B0502040400020003" pitchFamily="34" charset="0"/>
                <a:cs typeface="Quire Sans" panose="020B0502040400020003" pitchFamily="34" charset="0"/>
              </a:rPr>
              <a:t>Maint</a:t>
            </a:r>
            <a:r>
              <a:rPr lang="en-US" sz="2400" dirty="0">
                <a:solidFill>
                  <a:schemeClr val="tx1"/>
                </a:solidFill>
                <a:latin typeface="Quire Sans" panose="020B0502040400020003" pitchFamily="34" charset="0"/>
                <a:cs typeface="Quire Sans" panose="020B0502040400020003" pitchFamily="34" charset="0"/>
              </a:rPr>
              <a:t>. Op. on </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cxnSp>
        <p:nvCxnSpPr>
          <p:cNvPr id="13" name="Straight Arrow Connector 12">
            <a:extLst>
              <a:ext uri="{FF2B5EF4-FFF2-40B4-BE49-F238E27FC236}">
                <a16:creationId xmlns:a16="http://schemas.microsoft.com/office/drawing/2014/main" id="{226CE472-8EAE-8260-5755-12F9D86362F3}"/>
              </a:ext>
            </a:extLst>
          </p:cNvPr>
          <p:cNvCxnSpPr>
            <a:stCxn id="12" idx="2"/>
            <a:endCxn id="11" idx="0"/>
          </p:cNvCxnSpPr>
          <p:nvPr/>
        </p:nvCxnSpPr>
        <p:spPr>
          <a:xfrm>
            <a:off x="3250260" y="2344854"/>
            <a:ext cx="0" cy="712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438AD9-A48A-8C4C-E627-361AE4BAA5BB}"/>
              </a:ext>
            </a:extLst>
          </p:cNvPr>
          <p:cNvSpPr txBox="1"/>
          <p:nvPr/>
        </p:nvSpPr>
        <p:spPr>
          <a:xfrm>
            <a:off x="3250260" y="2358035"/>
            <a:ext cx="1662635" cy="707886"/>
          </a:xfrm>
          <a:prstGeom prst="rect">
            <a:avLst/>
          </a:prstGeom>
          <a:noFill/>
        </p:spPr>
        <p:txBody>
          <a:bodyPr wrap="none" rtlCol="0">
            <a:spAutoFit/>
          </a:bodyPr>
          <a:lstStyle/>
          <a:p>
            <a:r>
              <a:rPr lang="en-US" sz="2000" b="1" i="1" dirty="0">
                <a:solidFill>
                  <a:schemeClr val="accent5">
                    <a:lumMod val="75000"/>
                  </a:schemeClr>
                </a:solidFill>
              </a:rPr>
              <a:t>Release</a:t>
            </a:r>
            <a:br>
              <a:rPr lang="en-US" sz="2000" i="1" dirty="0">
                <a:solidFill>
                  <a:schemeClr val="accent5">
                    <a:lumMod val="75000"/>
                  </a:schemeClr>
                </a:solidFill>
              </a:rPr>
            </a:br>
            <a:r>
              <a:rPr lang="en-US" sz="2000" i="1" dirty="0">
                <a:solidFill>
                  <a:schemeClr val="accent5">
                    <a:lumMod val="75000"/>
                  </a:schemeClr>
                </a:solidFill>
              </a:rPr>
              <a:t>Lock Region 0</a:t>
            </a:r>
          </a:p>
        </p:txBody>
      </p:sp>
      <p:sp>
        <p:nvSpPr>
          <p:cNvPr id="15" name="Rectangle 14">
            <a:extLst>
              <a:ext uri="{FF2B5EF4-FFF2-40B4-BE49-F238E27FC236}">
                <a16:creationId xmlns:a16="http://schemas.microsoft.com/office/drawing/2014/main" id="{9E44F2F0-5AE3-B714-7D78-88DF538F5E76}"/>
              </a:ext>
            </a:extLst>
          </p:cNvPr>
          <p:cNvSpPr/>
          <p:nvPr/>
        </p:nvSpPr>
        <p:spPr>
          <a:xfrm>
            <a:off x="2486804"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1</a:t>
            </a:r>
          </a:p>
        </p:txBody>
      </p:sp>
      <p:sp>
        <p:nvSpPr>
          <p:cNvPr id="16" name="Rectangle 15">
            <a:extLst>
              <a:ext uri="{FF2B5EF4-FFF2-40B4-BE49-F238E27FC236}">
                <a16:creationId xmlns:a16="http://schemas.microsoft.com/office/drawing/2014/main" id="{D7D69AC3-3B93-7828-767C-79CAAFC158E9}"/>
              </a:ext>
            </a:extLst>
          </p:cNvPr>
          <p:cNvSpPr/>
          <p:nvPr/>
        </p:nvSpPr>
        <p:spPr>
          <a:xfrm>
            <a:off x="2857504"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7" name="Rectangle 16">
            <a:extLst>
              <a:ext uri="{FF2B5EF4-FFF2-40B4-BE49-F238E27FC236}">
                <a16:creationId xmlns:a16="http://schemas.microsoft.com/office/drawing/2014/main" id="{0AA88351-B3DC-E62C-C251-DE945F8F36AB}"/>
              </a:ext>
            </a:extLst>
          </p:cNvPr>
          <p:cNvSpPr/>
          <p:nvPr/>
        </p:nvSpPr>
        <p:spPr>
          <a:xfrm>
            <a:off x="3598904"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8" name="TextBox 17">
            <a:extLst>
              <a:ext uri="{FF2B5EF4-FFF2-40B4-BE49-F238E27FC236}">
                <a16:creationId xmlns:a16="http://schemas.microsoft.com/office/drawing/2014/main" id="{0C1DAF71-9941-B2B7-DAC6-8332F38D1467}"/>
              </a:ext>
            </a:extLst>
          </p:cNvPr>
          <p:cNvSpPr txBox="1"/>
          <p:nvPr/>
        </p:nvSpPr>
        <p:spPr>
          <a:xfrm>
            <a:off x="3199393" y="4808500"/>
            <a:ext cx="428322" cy="338554"/>
          </a:xfrm>
          <a:prstGeom prst="rect">
            <a:avLst/>
          </a:prstGeom>
          <a:noFill/>
        </p:spPr>
        <p:txBody>
          <a:bodyPr wrap="none" rtlCol="0">
            <a:spAutoFit/>
          </a:bodyPr>
          <a:lstStyle/>
          <a:p>
            <a:r>
              <a:rPr lang="en-US" sz="1600" b="1" dirty="0"/>
              <a:t>. . .</a:t>
            </a:r>
          </a:p>
        </p:txBody>
      </p:sp>
      <p:sp>
        <p:nvSpPr>
          <p:cNvPr id="19" name="TextBox 18">
            <a:extLst>
              <a:ext uri="{FF2B5EF4-FFF2-40B4-BE49-F238E27FC236}">
                <a16:creationId xmlns:a16="http://schemas.microsoft.com/office/drawing/2014/main" id="{E6B9F1FA-EBE2-9E73-381F-5240C1667585}"/>
              </a:ext>
            </a:extLst>
          </p:cNvPr>
          <p:cNvSpPr txBox="1"/>
          <p:nvPr/>
        </p:nvSpPr>
        <p:spPr>
          <a:xfrm>
            <a:off x="2029413"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cxnSp>
        <p:nvCxnSpPr>
          <p:cNvPr id="20" name="Connector: Elbow 19">
            <a:extLst>
              <a:ext uri="{FF2B5EF4-FFF2-40B4-BE49-F238E27FC236}">
                <a16:creationId xmlns:a16="http://schemas.microsoft.com/office/drawing/2014/main" id="{301AC22A-BA7C-C50D-3A4E-7D755D5B248B}"/>
              </a:ext>
            </a:extLst>
          </p:cNvPr>
          <p:cNvCxnSpPr>
            <a:stCxn id="11" idx="2"/>
          </p:cNvCxnSpPr>
          <p:nvPr/>
        </p:nvCxnSpPr>
        <p:spPr>
          <a:xfrm rot="5400000">
            <a:off x="2551979" y="4091523"/>
            <a:ext cx="818457" cy="578106"/>
          </a:xfrm>
          <a:prstGeom prst="bentConnector3">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Graphic 20" descr="Lock with solid fill">
            <a:extLst>
              <a:ext uri="{FF2B5EF4-FFF2-40B4-BE49-F238E27FC236}">
                <a16:creationId xmlns:a16="http://schemas.microsoft.com/office/drawing/2014/main" id="{B3F146F3-95A4-0F4A-EF9B-13126FC00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8936" y="2530014"/>
            <a:ext cx="486738" cy="486738"/>
          </a:xfrm>
          <a:prstGeom prst="rect">
            <a:avLst/>
          </a:prstGeom>
        </p:spPr>
      </p:pic>
      <p:cxnSp>
        <p:nvCxnSpPr>
          <p:cNvPr id="24" name="Connector: Elbow 23">
            <a:extLst>
              <a:ext uri="{FF2B5EF4-FFF2-40B4-BE49-F238E27FC236}">
                <a16:creationId xmlns:a16="http://schemas.microsoft.com/office/drawing/2014/main" id="{0D4EC9E6-BD0C-472D-FA38-6A4489103568}"/>
              </a:ext>
            </a:extLst>
          </p:cNvPr>
          <p:cNvCxnSpPr>
            <a:stCxn id="12" idx="3"/>
            <a:endCxn id="7" idx="1"/>
          </p:cNvCxnSpPr>
          <p:nvPr/>
        </p:nvCxnSpPr>
        <p:spPr>
          <a:xfrm>
            <a:off x="4386263" y="1937661"/>
            <a:ext cx="1028765" cy="845729"/>
          </a:xfrm>
          <a:prstGeom prst="bentConnector3">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Hourglass Finished with solid fill">
            <a:extLst>
              <a:ext uri="{FF2B5EF4-FFF2-40B4-BE49-F238E27FC236}">
                <a16:creationId xmlns:a16="http://schemas.microsoft.com/office/drawing/2014/main" id="{9BEF8A4B-BBD7-742E-DFB7-4F23B886CD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7955" y="1073268"/>
            <a:ext cx="914400" cy="914400"/>
          </a:xfrm>
          <a:prstGeom prst="rect">
            <a:avLst/>
          </a:prstGeom>
        </p:spPr>
      </p:pic>
    </p:spTree>
    <p:extLst>
      <p:ext uri="{BB962C8B-B14F-4D97-AF65-F5344CB8AC3E}">
        <p14:creationId xmlns:p14="http://schemas.microsoft.com/office/powerpoint/2010/main" val="30683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1000" fill="hold"/>
                                        <p:tgtEl>
                                          <p:spTgt spid="2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196CA-015C-661E-7F51-8BA103B2E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A14D1-248D-582E-CCB3-2E3AF5613B05}"/>
              </a:ext>
            </a:extLst>
          </p:cNvPr>
          <p:cNvSpPr>
            <a:spLocks noGrp="1"/>
          </p:cNvSpPr>
          <p:nvPr>
            <p:ph type="title"/>
          </p:nvPr>
        </p:nvSpPr>
        <p:spPr/>
        <p:txBody>
          <a:bodyPr/>
          <a:lstStyle/>
          <a:p>
            <a:r>
              <a:rPr lang="en-US" dirty="0"/>
              <a:t>Releasing a Region</a:t>
            </a:r>
          </a:p>
        </p:txBody>
      </p:sp>
      <p:sp>
        <p:nvSpPr>
          <p:cNvPr id="4" name="Slide Number Placeholder 3">
            <a:extLst>
              <a:ext uri="{FF2B5EF4-FFF2-40B4-BE49-F238E27FC236}">
                <a16:creationId xmlns:a16="http://schemas.microsoft.com/office/drawing/2014/main" id="{E63DBC49-7C02-1CD5-BD50-29654C16B43F}"/>
              </a:ext>
            </a:extLst>
          </p:cNvPr>
          <p:cNvSpPr>
            <a:spLocks noGrp="1"/>
          </p:cNvSpPr>
          <p:nvPr>
            <p:ph type="sldNum" sz="quarter" idx="12"/>
          </p:nvPr>
        </p:nvSpPr>
        <p:spPr/>
        <p:txBody>
          <a:bodyPr/>
          <a:lstStyle/>
          <a:p>
            <a:fld id="{C19D2B53-EDAE-4B41-B849-8916FA40BCB6}" type="slidenum">
              <a:rPr lang="en-US" smtClean="0"/>
              <a:pPr/>
              <a:t>37</a:t>
            </a:fld>
            <a:endParaRPr lang="en-US"/>
          </a:p>
        </p:txBody>
      </p:sp>
      <p:sp>
        <p:nvSpPr>
          <p:cNvPr id="5" name="Rectangle 4">
            <a:extLst>
              <a:ext uri="{FF2B5EF4-FFF2-40B4-BE49-F238E27FC236}">
                <a16:creationId xmlns:a16="http://schemas.microsoft.com/office/drawing/2014/main" id="{4100AAF8-B967-B4D3-0F87-4B43DA3151D1}"/>
              </a:ext>
            </a:extLst>
          </p:cNvPr>
          <p:cNvSpPr/>
          <p:nvPr/>
        </p:nvSpPr>
        <p:spPr>
          <a:xfrm>
            <a:off x="2466975"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074D1838-9CE9-9E47-DAD2-F73C454F6906}"/>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7" name="Rectangle 6">
            <a:extLst>
              <a:ext uri="{FF2B5EF4-FFF2-40B4-BE49-F238E27FC236}">
                <a16:creationId xmlns:a16="http://schemas.microsoft.com/office/drawing/2014/main" id="{CF40F6F7-7154-B72E-CA4A-54B20C7E98C9}"/>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8" name="Rectangle 7">
            <a:extLst>
              <a:ext uri="{FF2B5EF4-FFF2-40B4-BE49-F238E27FC236}">
                <a16:creationId xmlns:a16="http://schemas.microsoft.com/office/drawing/2014/main" id="{3F71F77D-FACF-4C26-D925-5EBC94E7CA33}"/>
              </a:ext>
            </a:extLst>
          </p:cNvPr>
          <p:cNvSpPr/>
          <p:nvPr/>
        </p:nvSpPr>
        <p:spPr>
          <a:xfrm>
            <a:off x="5415028"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9" name="Rectangle 8">
            <a:extLst>
              <a:ext uri="{FF2B5EF4-FFF2-40B4-BE49-F238E27FC236}">
                <a16:creationId xmlns:a16="http://schemas.microsoft.com/office/drawing/2014/main" id="{3DA01699-A75A-D461-D3ED-86C594105D4E}"/>
              </a:ext>
            </a:extLst>
          </p:cNvPr>
          <p:cNvSpPr/>
          <p:nvPr/>
        </p:nvSpPr>
        <p:spPr>
          <a:xfrm>
            <a:off x="5415028"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10" name="TextBox 9">
            <a:extLst>
              <a:ext uri="{FF2B5EF4-FFF2-40B4-BE49-F238E27FC236}">
                <a16:creationId xmlns:a16="http://schemas.microsoft.com/office/drawing/2014/main" id="{64B9C442-BE72-A0BD-A630-A64EEB6FAB88}"/>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11" name="Rectangle 10">
            <a:extLst>
              <a:ext uri="{FF2B5EF4-FFF2-40B4-BE49-F238E27FC236}">
                <a16:creationId xmlns:a16="http://schemas.microsoft.com/office/drawing/2014/main" id="{48351BF2-8661-CF19-2FFD-5299773CC620}"/>
              </a:ext>
            </a:extLst>
          </p:cNvPr>
          <p:cNvSpPr/>
          <p:nvPr/>
        </p:nvSpPr>
        <p:spPr>
          <a:xfrm>
            <a:off x="2337324"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12" name="Rectangle: Rounded Corners 11">
            <a:extLst>
              <a:ext uri="{FF2B5EF4-FFF2-40B4-BE49-F238E27FC236}">
                <a16:creationId xmlns:a16="http://schemas.microsoft.com/office/drawing/2014/main" id="{D8367545-A2C0-9297-FEE8-A50BE87911D2}"/>
              </a:ext>
            </a:extLst>
          </p:cNvPr>
          <p:cNvSpPr/>
          <p:nvPr/>
        </p:nvSpPr>
        <p:spPr>
          <a:xfrm>
            <a:off x="2114257" y="1530468"/>
            <a:ext cx="2272006" cy="814386"/>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Quire Sans" panose="020B0502040400020003" pitchFamily="34" charset="0"/>
                <a:cs typeface="Quire Sans" panose="020B0502040400020003" pitchFamily="34" charset="0"/>
              </a:rPr>
              <a:t>Maint</a:t>
            </a:r>
            <a:r>
              <a:rPr lang="en-US" sz="2400" dirty="0">
                <a:solidFill>
                  <a:schemeClr val="tx1"/>
                </a:solidFill>
                <a:latin typeface="Quire Sans" panose="020B0502040400020003" pitchFamily="34" charset="0"/>
                <a:cs typeface="Quire Sans" panose="020B0502040400020003" pitchFamily="34" charset="0"/>
              </a:rPr>
              <a:t>. Op. on </a:t>
            </a:r>
            <a:br>
              <a:rPr lang="en-US" sz="2400" dirty="0">
                <a:solidFill>
                  <a:schemeClr val="tx1"/>
                </a:solidFill>
                <a:latin typeface="Quire Sans" panose="020B0502040400020003" pitchFamily="34" charset="0"/>
                <a:cs typeface="Quire Sans" panose="020B0502040400020003" pitchFamily="34" charset="0"/>
              </a:rPr>
            </a:br>
            <a:r>
              <a:rPr lang="en-US" sz="2400" dirty="0">
                <a:solidFill>
                  <a:schemeClr val="accent5">
                    <a:lumMod val="75000"/>
                  </a:schemeClr>
                </a:solidFill>
                <a:latin typeface="Quire Sans" panose="020B0502040400020003" pitchFamily="34" charset="0"/>
                <a:cs typeface="Quire Sans" panose="020B0502040400020003" pitchFamily="34" charset="0"/>
              </a:rPr>
              <a:t>Lock Region 0</a:t>
            </a:r>
          </a:p>
        </p:txBody>
      </p:sp>
      <p:cxnSp>
        <p:nvCxnSpPr>
          <p:cNvPr id="13" name="Straight Arrow Connector 12">
            <a:extLst>
              <a:ext uri="{FF2B5EF4-FFF2-40B4-BE49-F238E27FC236}">
                <a16:creationId xmlns:a16="http://schemas.microsoft.com/office/drawing/2014/main" id="{53D71604-9AA7-C92F-9AD9-7B48D9BC9993}"/>
              </a:ext>
            </a:extLst>
          </p:cNvPr>
          <p:cNvCxnSpPr>
            <a:stCxn id="12" idx="2"/>
            <a:endCxn id="11" idx="0"/>
          </p:cNvCxnSpPr>
          <p:nvPr/>
        </p:nvCxnSpPr>
        <p:spPr>
          <a:xfrm>
            <a:off x="3250260" y="2344854"/>
            <a:ext cx="0" cy="712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E7F440-FB7A-3823-3A83-62CE19B7A28C}"/>
              </a:ext>
            </a:extLst>
          </p:cNvPr>
          <p:cNvSpPr txBox="1"/>
          <p:nvPr/>
        </p:nvSpPr>
        <p:spPr>
          <a:xfrm>
            <a:off x="3250260" y="2358035"/>
            <a:ext cx="1662635" cy="707886"/>
          </a:xfrm>
          <a:prstGeom prst="rect">
            <a:avLst/>
          </a:prstGeom>
          <a:noFill/>
        </p:spPr>
        <p:txBody>
          <a:bodyPr wrap="none" rtlCol="0">
            <a:spAutoFit/>
          </a:bodyPr>
          <a:lstStyle/>
          <a:p>
            <a:r>
              <a:rPr lang="en-US" sz="2000" b="1" i="1" dirty="0">
                <a:solidFill>
                  <a:schemeClr val="accent5">
                    <a:lumMod val="75000"/>
                  </a:schemeClr>
                </a:solidFill>
              </a:rPr>
              <a:t>Release</a:t>
            </a:r>
            <a:br>
              <a:rPr lang="en-US" sz="2000" i="1" dirty="0">
                <a:solidFill>
                  <a:schemeClr val="accent5">
                    <a:lumMod val="75000"/>
                  </a:schemeClr>
                </a:solidFill>
              </a:rPr>
            </a:br>
            <a:r>
              <a:rPr lang="en-US" sz="2000" i="1" dirty="0">
                <a:solidFill>
                  <a:schemeClr val="accent5">
                    <a:lumMod val="75000"/>
                  </a:schemeClr>
                </a:solidFill>
              </a:rPr>
              <a:t>Lock Region 0</a:t>
            </a:r>
          </a:p>
        </p:txBody>
      </p:sp>
      <p:sp>
        <p:nvSpPr>
          <p:cNvPr id="15" name="Rectangle 14">
            <a:extLst>
              <a:ext uri="{FF2B5EF4-FFF2-40B4-BE49-F238E27FC236}">
                <a16:creationId xmlns:a16="http://schemas.microsoft.com/office/drawing/2014/main" id="{05DD40BB-57CE-8E97-54FE-ED101B5B9102}"/>
              </a:ext>
            </a:extLst>
          </p:cNvPr>
          <p:cNvSpPr/>
          <p:nvPr/>
        </p:nvSpPr>
        <p:spPr>
          <a:xfrm>
            <a:off x="2486804"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6" name="Rectangle 15">
            <a:extLst>
              <a:ext uri="{FF2B5EF4-FFF2-40B4-BE49-F238E27FC236}">
                <a16:creationId xmlns:a16="http://schemas.microsoft.com/office/drawing/2014/main" id="{044E3A87-DF90-508A-1B65-7200011EFBB9}"/>
              </a:ext>
            </a:extLst>
          </p:cNvPr>
          <p:cNvSpPr/>
          <p:nvPr/>
        </p:nvSpPr>
        <p:spPr>
          <a:xfrm>
            <a:off x="2857504"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7" name="Rectangle 16">
            <a:extLst>
              <a:ext uri="{FF2B5EF4-FFF2-40B4-BE49-F238E27FC236}">
                <a16:creationId xmlns:a16="http://schemas.microsoft.com/office/drawing/2014/main" id="{B8A9064B-81F7-52A7-B421-505144C7AA1D}"/>
              </a:ext>
            </a:extLst>
          </p:cNvPr>
          <p:cNvSpPr/>
          <p:nvPr/>
        </p:nvSpPr>
        <p:spPr>
          <a:xfrm>
            <a:off x="3598904"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8" name="TextBox 17">
            <a:extLst>
              <a:ext uri="{FF2B5EF4-FFF2-40B4-BE49-F238E27FC236}">
                <a16:creationId xmlns:a16="http://schemas.microsoft.com/office/drawing/2014/main" id="{84731FD5-5AAF-332F-F3F4-9AED7A575FF0}"/>
              </a:ext>
            </a:extLst>
          </p:cNvPr>
          <p:cNvSpPr txBox="1"/>
          <p:nvPr/>
        </p:nvSpPr>
        <p:spPr>
          <a:xfrm>
            <a:off x="3199393" y="4808500"/>
            <a:ext cx="428322" cy="338554"/>
          </a:xfrm>
          <a:prstGeom prst="rect">
            <a:avLst/>
          </a:prstGeom>
          <a:noFill/>
        </p:spPr>
        <p:txBody>
          <a:bodyPr wrap="none" rtlCol="0">
            <a:spAutoFit/>
          </a:bodyPr>
          <a:lstStyle/>
          <a:p>
            <a:r>
              <a:rPr lang="en-US" sz="1600" b="1" dirty="0"/>
              <a:t>. . .</a:t>
            </a:r>
          </a:p>
        </p:txBody>
      </p:sp>
      <p:sp>
        <p:nvSpPr>
          <p:cNvPr id="19" name="TextBox 18">
            <a:extLst>
              <a:ext uri="{FF2B5EF4-FFF2-40B4-BE49-F238E27FC236}">
                <a16:creationId xmlns:a16="http://schemas.microsoft.com/office/drawing/2014/main" id="{9ADF42FD-7A4B-BC9E-8CDA-DF224BF0C8DF}"/>
              </a:ext>
            </a:extLst>
          </p:cNvPr>
          <p:cNvSpPr txBox="1"/>
          <p:nvPr/>
        </p:nvSpPr>
        <p:spPr>
          <a:xfrm>
            <a:off x="2029413"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cxnSp>
        <p:nvCxnSpPr>
          <p:cNvPr id="20" name="Connector: Elbow 19">
            <a:extLst>
              <a:ext uri="{FF2B5EF4-FFF2-40B4-BE49-F238E27FC236}">
                <a16:creationId xmlns:a16="http://schemas.microsoft.com/office/drawing/2014/main" id="{60C8FF14-8358-C7F4-E3B5-1750D0E0DA66}"/>
              </a:ext>
            </a:extLst>
          </p:cNvPr>
          <p:cNvCxnSpPr>
            <a:stCxn id="11" idx="2"/>
          </p:cNvCxnSpPr>
          <p:nvPr/>
        </p:nvCxnSpPr>
        <p:spPr>
          <a:xfrm rot="5400000">
            <a:off x="2551979" y="4091523"/>
            <a:ext cx="818457" cy="578106"/>
          </a:xfrm>
          <a:prstGeom prst="bentConnector3">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C302AD8A-1FE3-B7C9-A8DF-63625893B40E}"/>
              </a:ext>
            </a:extLst>
          </p:cNvPr>
          <p:cNvSpPr/>
          <p:nvPr/>
        </p:nvSpPr>
        <p:spPr>
          <a:xfrm>
            <a:off x="746460" y="4823140"/>
            <a:ext cx="1521326" cy="369332"/>
          </a:xfrm>
          <a:prstGeom prst="rightArrow">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2" name="TextBox 21">
            <a:extLst>
              <a:ext uri="{FF2B5EF4-FFF2-40B4-BE49-F238E27FC236}">
                <a16:creationId xmlns:a16="http://schemas.microsoft.com/office/drawing/2014/main" id="{2DC3D941-514C-79CB-60A3-17CA1990506D}"/>
              </a:ext>
            </a:extLst>
          </p:cNvPr>
          <p:cNvSpPr txBox="1"/>
          <p:nvPr/>
        </p:nvSpPr>
        <p:spPr>
          <a:xfrm>
            <a:off x="506551" y="4191601"/>
            <a:ext cx="1989647" cy="646331"/>
          </a:xfrm>
          <a:prstGeom prst="rect">
            <a:avLst/>
          </a:prstGeom>
          <a:noFill/>
        </p:spPr>
        <p:txBody>
          <a:bodyPr wrap="none" rtlCol="0">
            <a:spAutoFit/>
          </a:bodyPr>
          <a:lstStyle/>
          <a:p>
            <a:pPr algn="ctr"/>
            <a:r>
              <a:rPr lang="en-US" dirty="0">
                <a:solidFill>
                  <a:schemeClr val="accent5">
                    <a:lumMod val="75000"/>
                  </a:schemeClr>
                </a:solidFill>
              </a:rPr>
              <a:t>set to “not locked’’</a:t>
            </a:r>
            <a:br>
              <a:rPr lang="en-US" dirty="0">
                <a:solidFill>
                  <a:schemeClr val="accent5">
                    <a:lumMod val="75000"/>
                  </a:schemeClr>
                </a:solidFill>
              </a:rPr>
            </a:br>
            <a:r>
              <a:rPr lang="en-US" dirty="0">
                <a:solidFill>
                  <a:schemeClr val="accent5">
                    <a:lumMod val="75000"/>
                  </a:schemeClr>
                </a:solidFill>
              </a:rPr>
              <a:t>(logic-0)</a:t>
            </a:r>
          </a:p>
        </p:txBody>
      </p:sp>
    </p:spTree>
    <p:extLst>
      <p:ext uri="{BB962C8B-B14F-4D97-AF65-F5344CB8AC3E}">
        <p14:creationId xmlns:p14="http://schemas.microsoft.com/office/powerpoint/2010/main" val="2618317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BC3D0-8E16-E411-2640-57728A180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DAC4E-86A6-EBAA-EC2E-923FDBD42A78}"/>
              </a:ext>
            </a:extLst>
          </p:cNvPr>
          <p:cNvSpPr>
            <a:spLocks noGrp="1"/>
          </p:cNvSpPr>
          <p:nvPr>
            <p:ph type="title"/>
          </p:nvPr>
        </p:nvSpPr>
        <p:spPr/>
        <p:txBody>
          <a:bodyPr/>
          <a:lstStyle/>
          <a:p>
            <a:r>
              <a:rPr lang="en-US" dirty="0"/>
              <a:t>Releasing a Region</a:t>
            </a:r>
          </a:p>
        </p:txBody>
      </p:sp>
      <p:sp>
        <p:nvSpPr>
          <p:cNvPr id="4" name="Slide Number Placeholder 3">
            <a:extLst>
              <a:ext uri="{FF2B5EF4-FFF2-40B4-BE49-F238E27FC236}">
                <a16:creationId xmlns:a16="http://schemas.microsoft.com/office/drawing/2014/main" id="{30274275-E69E-50B6-D826-6136EB82070C}"/>
              </a:ext>
            </a:extLst>
          </p:cNvPr>
          <p:cNvSpPr>
            <a:spLocks noGrp="1"/>
          </p:cNvSpPr>
          <p:nvPr>
            <p:ph type="sldNum" sz="quarter" idx="12"/>
          </p:nvPr>
        </p:nvSpPr>
        <p:spPr/>
        <p:txBody>
          <a:bodyPr/>
          <a:lstStyle/>
          <a:p>
            <a:fld id="{C19D2B53-EDAE-4B41-B849-8916FA40BCB6}" type="slidenum">
              <a:rPr lang="en-US" smtClean="0"/>
              <a:pPr/>
              <a:t>38</a:t>
            </a:fld>
            <a:endParaRPr lang="en-US"/>
          </a:p>
        </p:txBody>
      </p:sp>
      <p:sp>
        <p:nvSpPr>
          <p:cNvPr id="5" name="Rectangle 4">
            <a:extLst>
              <a:ext uri="{FF2B5EF4-FFF2-40B4-BE49-F238E27FC236}">
                <a16:creationId xmlns:a16="http://schemas.microsoft.com/office/drawing/2014/main" id="{24FFC5F3-D02B-AD1B-85B9-ED0CB1BEF3A1}"/>
              </a:ext>
            </a:extLst>
          </p:cNvPr>
          <p:cNvSpPr/>
          <p:nvPr/>
        </p:nvSpPr>
        <p:spPr>
          <a:xfrm>
            <a:off x="2466975" y="4789805"/>
            <a:ext cx="1523999" cy="43704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D06F7A32-FF05-78BC-BCEA-A32898DB48E5}"/>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7" name="Rectangle 6">
            <a:extLst>
              <a:ext uri="{FF2B5EF4-FFF2-40B4-BE49-F238E27FC236}">
                <a16:creationId xmlns:a16="http://schemas.microsoft.com/office/drawing/2014/main" id="{6527F404-1FBA-4BC6-2C75-8960E1326E26}"/>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lumMod val="75000"/>
                  </a:schemeClr>
                </a:solidFill>
                <a:latin typeface="Quire Sans" panose="020B0502040400020003" pitchFamily="34" charset="0"/>
                <a:cs typeface="Quire Sans" panose="020B0502040400020003" pitchFamily="34" charset="0"/>
              </a:rPr>
              <a:t>Lock Region 0 </a:t>
            </a:r>
          </a:p>
        </p:txBody>
      </p:sp>
      <p:sp>
        <p:nvSpPr>
          <p:cNvPr id="8" name="Rectangle 7">
            <a:extLst>
              <a:ext uri="{FF2B5EF4-FFF2-40B4-BE49-F238E27FC236}">
                <a16:creationId xmlns:a16="http://schemas.microsoft.com/office/drawing/2014/main" id="{065E51A4-1B55-618B-AA74-099DAD845BE5}"/>
              </a:ext>
            </a:extLst>
          </p:cNvPr>
          <p:cNvSpPr/>
          <p:nvPr/>
        </p:nvSpPr>
        <p:spPr>
          <a:xfrm>
            <a:off x="5415028" y="2978366"/>
            <a:ext cx="2197054" cy="413764"/>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4">
                    <a:lumMod val="75000"/>
                  </a:schemeClr>
                </a:solidFill>
                <a:latin typeface="Quire Sans" panose="020B0502040400020003" pitchFamily="34" charset="0"/>
                <a:cs typeface="Quire Sans" panose="020B0502040400020003" pitchFamily="34" charset="0"/>
              </a:rPr>
              <a:t>Lock Region 1 </a:t>
            </a:r>
          </a:p>
        </p:txBody>
      </p:sp>
      <p:sp>
        <p:nvSpPr>
          <p:cNvPr id="9" name="Rectangle 8">
            <a:extLst>
              <a:ext uri="{FF2B5EF4-FFF2-40B4-BE49-F238E27FC236}">
                <a16:creationId xmlns:a16="http://schemas.microsoft.com/office/drawing/2014/main" id="{C4465640-0C48-9593-C6F8-2F4B1F63205D}"/>
              </a:ext>
            </a:extLst>
          </p:cNvPr>
          <p:cNvSpPr/>
          <p:nvPr/>
        </p:nvSpPr>
        <p:spPr>
          <a:xfrm>
            <a:off x="5415028" y="3966585"/>
            <a:ext cx="2197054" cy="413764"/>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6">
                    <a:lumMod val="75000"/>
                  </a:schemeClr>
                </a:solidFill>
                <a:latin typeface="Quire Sans" panose="020B0502040400020003" pitchFamily="34" charset="0"/>
                <a:cs typeface="Quire Sans" panose="020B0502040400020003" pitchFamily="34" charset="0"/>
              </a:rPr>
              <a:t>Lock Region N-1 </a:t>
            </a:r>
          </a:p>
        </p:txBody>
      </p:sp>
      <p:sp>
        <p:nvSpPr>
          <p:cNvPr id="10" name="TextBox 9">
            <a:extLst>
              <a:ext uri="{FF2B5EF4-FFF2-40B4-BE49-F238E27FC236}">
                <a16:creationId xmlns:a16="http://schemas.microsoft.com/office/drawing/2014/main" id="{9DD62513-2290-DC3F-E1F8-CBC3A6CF9337}"/>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11" name="Rectangle 10">
            <a:extLst>
              <a:ext uri="{FF2B5EF4-FFF2-40B4-BE49-F238E27FC236}">
                <a16:creationId xmlns:a16="http://schemas.microsoft.com/office/drawing/2014/main" id="{CFD9DC12-5E07-01ED-C55D-C3829184B80C}"/>
              </a:ext>
            </a:extLst>
          </p:cNvPr>
          <p:cNvSpPr/>
          <p:nvPr/>
        </p:nvSpPr>
        <p:spPr>
          <a:xfrm>
            <a:off x="2337324" y="3056948"/>
            <a:ext cx="1825872" cy="914400"/>
          </a:xfrm>
          <a:prstGeom prst="rect">
            <a:avLst/>
          </a:prstGeom>
          <a:solidFill>
            <a:srgbClr val="E2F0D9"/>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Lock Controller</a:t>
            </a:r>
          </a:p>
        </p:txBody>
      </p:sp>
      <p:sp>
        <p:nvSpPr>
          <p:cNvPr id="15" name="Rectangle 14">
            <a:extLst>
              <a:ext uri="{FF2B5EF4-FFF2-40B4-BE49-F238E27FC236}">
                <a16:creationId xmlns:a16="http://schemas.microsoft.com/office/drawing/2014/main" id="{0C685915-3DFB-C571-4901-8A5387FBE210}"/>
              </a:ext>
            </a:extLst>
          </p:cNvPr>
          <p:cNvSpPr/>
          <p:nvPr/>
        </p:nvSpPr>
        <p:spPr>
          <a:xfrm>
            <a:off x="2486804" y="4807751"/>
            <a:ext cx="370700" cy="40011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6" name="Rectangle 15">
            <a:extLst>
              <a:ext uri="{FF2B5EF4-FFF2-40B4-BE49-F238E27FC236}">
                <a16:creationId xmlns:a16="http://schemas.microsoft.com/office/drawing/2014/main" id="{53B91E41-8443-91E0-5728-5672F8095FCD}"/>
              </a:ext>
            </a:extLst>
          </p:cNvPr>
          <p:cNvSpPr/>
          <p:nvPr/>
        </p:nvSpPr>
        <p:spPr>
          <a:xfrm>
            <a:off x="2857504" y="4807751"/>
            <a:ext cx="370700" cy="40011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7" name="Rectangle 16">
            <a:extLst>
              <a:ext uri="{FF2B5EF4-FFF2-40B4-BE49-F238E27FC236}">
                <a16:creationId xmlns:a16="http://schemas.microsoft.com/office/drawing/2014/main" id="{988AC88A-6FCC-92FF-4E76-DB50E04A1823}"/>
              </a:ext>
            </a:extLst>
          </p:cNvPr>
          <p:cNvSpPr/>
          <p:nvPr/>
        </p:nvSpPr>
        <p:spPr>
          <a:xfrm>
            <a:off x="3598904" y="4807751"/>
            <a:ext cx="370700" cy="400110"/>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0</a:t>
            </a:r>
          </a:p>
        </p:txBody>
      </p:sp>
      <p:sp>
        <p:nvSpPr>
          <p:cNvPr id="18" name="TextBox 17">
            <a:extLst>
              <a:ext uri="{FF2B5EF4-FFF2-40B4-BE49-F238E27FC236}">
                <a16:creationId xmlns:a16="http://schemas.microsoft.com/office/drawing/2014/main" id="{B685CD70-5062-1FE9-D647-C054F879CD92}"/>
              </a:ext>
            </a:extLst>
          </p:cNvPr>
          <p:cNvSpPr txBox="1"/>
          <p:nvPr/>
        </p:nvSpPr>
        <p:spPr>
          <a:xfrm>
            <a:off x="3199393" y="4808500"/>
            <a:ext cx="428322" cy="338554"/>
          </a:xfrm>
          <a:prstGeom prst="rect">
            <a:avLst/>
          </a:prstGeom>
          <a:noFill/>
        </p:spPr>
        <p:txBody>
          <a:bodyPr wrap="none" rtlCol="0">
            <a:spAutoFit/>
          </a:bodyPr>
          <a:lstStyle/>
          <a:p>
            <a:r>
              <a:rPr lang="en-US" sz="1600" b="1" dirty="0"/>
              <a:t>. . .</a:t>
            </a:r>
          </a:p>
        </p:txBody>
      </p:sp>
      <p:sp>
        <p:nvSpPr>
          <p:cNvPr id="19" name="TextBox 18">
            <a:extLst>
              <a:ext uri="{FF2B5EF4-FFF2-40B4-BE49-F238E27FC236}">
                <a16:creationId xmlns:a16="http://schemas.microsoft.com/office/drawing/2014/main" id="{914B11A0-6050-A13A-3874-26C7D28BBB94}"/>
              </a:ext>
            </a:extLst>
          </p:cNvPr>
          <p:cNvSpPr txBox="1"/>
          <p:nvPr/>
        </p:nvSpPr>
        <p:spPr>
          <a:xfrm>
            <a:off x="2029413" y="5360018"/>
            <a:ext cx="2441694" cy="369332"/>
          </a:xfrm>
          <a:prstGeom prst="rect">
            <a:avLst/>
          </a:prstGeom>
          <a:noFill/>
        </p:spPr>
        <p:txBody>
          <a:bodyPr wrap="none" rtlCol="0">
            <a:spAutoFit/>
          </a:bodyPr>
          <a:lstStyle/>
          <a:p>
            <a:r>
              <a:rPr lang="en-US" b="1" dirty="0"/>
              <a:t>Lock Region </a:t>
            </a:r>
            <a:r>
              <a:rPr lang="en-US" b="1" dirty="0" err="1"/>
              <a:t>Bitvector</a:t>
            </a:r>
            <a:endParaRPr lang="en-US" b="1" dirty="0"/>
          </a:p>
        </p:txBody>
      </p:sp>
    </p:spTree>
    <p:extLst>
      <p:ext uri="{BB962C8B-B14F-4D97-AF65-F5344CB8AC3E}">
        <p14:creationId xmlns:p14="http://schemas.microsoft.com/office/powerpoint/2010/main" val="2628109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3C57-FDD5-CCB3-35DE-58ABA91EE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DEC83-9D20-147E-3610-92D2162C1EA4}"/>
              </a:ext>
            </a:extLst>
          </p:cNvPr>
          <p:cNvSpPr>
            <a:spLocks noGrp="1"/>
          </p:cNvSpPr>
          <p:nvPr>
            <p:ph type="title"/>
          </p:nvPr>
        </p:nvSpPr>
        <p:spPr/>
        <p:txBody>
          <a:bodyPr/>
          <a:lstStyle/>
          <a:p>
            <a:r>
              <a:rPr lang="en-US" dirty="0"/>
              <a:t>Deeper Look at SMD</a:t>
            </a:r>
          </a:p>
        </p:txBody>
      </p:sp>
      <p:sp>
        <p:nvSpPr>
          <p:cNvPr id="4" name="Slide Number Placeholder 3">
            <a:extLst>
              <a:ext uri="{FF2B5EF4-FFF2-40B4-BE49-F238E27FC236}">
                <a16:creationId xmlns:a16="http://schemas.microsoft.com/office/drawing/2014/main" id="{9E4E4074-AE60-47A0-59CD-E2487F56EE49}"/>
              </a:ext>
            </a:extLst>
          </p:cNvPr>
          <p:cNvSpPr>
            <a:spLocks noGrp="1"/>
          </p:cNvSpPr>
          <p:nvPr>
            <p:ph type="sldNum" sz="quarter" idx="12"/>
          </p:nvPr>
        </p:nvSpPr>
        <p:spPr/>
        <p:txBody>
          <a:bodyPr/>
          <a:lstStyle/>
          <a:p>
            <a:fld id="{C19D2B53-EDAE-4B41-B849-8916FA40BCB6}" type="slidenum">
              <a:rPr lang="en-US" smtClean="0"/>
              <a:pPr/>
              <a:t>39</a:t>
            </a:fld>
            <a:endParaRPr lang="en-US"/>
          </a:p>
        </p:txBody>
      </p:sp>
      <p:grpSp>
        <p:nvGrpSpPr>
          <p:cNvPr id="11" name="Group 10">
            <a:extLst>
              <a:ext uri="{FF2B5EF4-FFF2-40B4-BE49-F238E27FC236}">
                <a16:creationId xmlns:a16="http://schemas.microsoft.com/office/drawing/2014/main" id="{C4A77958-5FA8-161B-6E52-D7CDCAD581C2}"/>
              </a:ext>
            </a:extLst>
          </p:cNvPr>
          <p:cNvGrpSpPr/>
          <p:nvPr/>
        </p:nvGrpSpPr>
        <p:grpSpPr>
          <a:xfrm>
            <a:off x="287398" y="1351579"/>
            <a:ext cx="6073396" cy="683908"/>
            <a:chOff x="797835" y="1538865"/>
            <a:chExt cx="6073396" cy="683908"/>
          </a:xfrm>
        </p:grpSpPr>
        <p:sp>
          <p:nvSpPr>
            <p:cNvPr id="5" name="Oval 4">
              <a:extLst>
                <a:ext uri="{FF2B5EF4-FFF2-40B4-BE49-F238E27FC236}">
                  <a16:creationId xmlns:a16="http://schemas.microsoft.com/office/drawing/2014/main" id="{CAB9DFDC-EA70-BEE0-3FEF-6D88EF9EC2F5}"/>
                </a:ext>
              </a:extLst>
            </p:cNvPr>
            <p:cNvSpPr/>
            <p:nvPr/>
          </p:nvSpPr>
          <p:spPr>
            <a:xfrm>
              <a:off x="797835" y="1538865"/>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6EE0A778-315C-F183-472A-C270E2A9E30D}"/>
                </a:ext>
              </a:extLst>
            </p:cNvPr>
            <p:cNvSpPr txBox="1"/>
            <p:nvPr/>
          </p:nvSpPr>
          <p:spPr>
            <a:xfrm>
              <a:off x="1773361" y="1558265"/>
              <a:ext cx="5097870" cy="646331"/>
            </a:xfrm>
            <a:prstGeom prst="rect">
              <a:avLst/>
            </a:prstGeom>
            <a:noFill/>
            <a:ln>
              <a:noFill/>
            </a:ln>
          </p:spPr>
          <p:txBody>
            <a:bodyPr wrap="none" rtlCol="0">
              <a:spAutoFit/>
            </a:bodyPr>
            <a:lstStyle/>
            <a:p>
              <a:r>
                <a:rPr lang="en-US" sz="3600" b="1" dirty="0">
                  <a:solidFill>
                    <a:schemeClr val="accent6">
                      <a:lumMod val="75000"/>
                    </a:schemeClr>
                  </a:solidFill>
                </a:rPr>
                <a:t>SMD Bank Organization</a:t>
              </a:r>
              <a:endParaRPr lang="en-US" sz="3200" dirty="0">
                <a:solidFill>
                  <a:schemeClr val="accent6">
                    <a:lumMod val="75000"/>
                  </a:schemeClr>
                </a:solidFill>
              </a:endParaRPr>
            </a:p>
          </p:txBody>
        </p:sp>
      </p:grpSp>
      <p:grpSp>
        <p:nvGrpSpPr>
          <p:cNvPr id="3" name="Group 2">
            <a:extLst>
              <a:ext uri="{FF2B5EF4-FFF2-40B4-BE49-F238E27FC236}">
                <a16:creationId xmlns:a16="http://schemas.microsoft.com/office/drawing/2014/main" id="{2356DF34-8034-77ED-C368-6FE8B734F32B}"/>
              </a:ext>
            </a:extLst>
          </p:cNvPr>
          <p:cNvGrpSpPr/>
          <p:nvPr/>
        </p:nvGrpSpPr>
        <p:grpSpPr>
          <a:xfrm>
            <a:off x="287398" y="3087046"/>
            <a:ext cx="6754672" cy="683908"/>
            <a:chOff x="797835" y="3141827"/>
            <a:chExt cx="6754672" cy="683908"/>
          </a:xfrm>
        </p:grpSpPr>
        <p:sp>
          <p:nvSpPr>
            <p:cNvPr id="7" name="Oval 6">
              <a:extLst>
                <a:ext uri="{FF2B5EF4-FFF2-40B4-BE49-F238E27FC236}">
                  <a16:creationId xmlns:a16="http://schemas.microsoft.com/office/drawing/2014/main" id="{A5556467-E527-670D-9FE3-537E65D53929}"/>
                </a:ext>
              </a:extLst>
            </p:cNvPr>
            <p:cNvSpPr/>
            <p:nvPr/>
          </p:nvSpPr>
          <p:spPr>
            <a:xfrm>
              <a:off x="797835" y="3141827"/>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8" name="TextBox 7">
              <a:extLst>
                <a:ext uri="{FF2B5EF4-FFF2-40B4-BE49-F238E27FC236}">
                  <a16:creationId xmlns:a16="http://schemas.microsoft.com/office/drawing/2014/main" id="{FF08F5AF-F2E2-7472-6657-056D701D67AA}"/>
                </a:ext>
              </a:extLst>
            </p:cNvPr>
            <p:cNvSpPr txBox="1"/>
            <p:nvPr/>
          </p:nvSpPr>
          <p:spPr>
            <a:xfrm>
              <a:off x="1773361" y="3160615"/>
              <a:ext cx="5779146" cy="646331"/>
            </a:xfrm>
            <a:prstGeom prst="rect">
              <a:avLst/>
            </a:prstGeom>
            <a:noFill/>
            <a:ln>
              <a:noFill/>
            </a:ln>
          </p:spPr>
          <p:txBody>
            <a:bodyPr wrap="none" rtlCol="0">
              <a:spAutoFit/>
            </a:bodyPr>
            <a:lstStyle/>
            <a:p>
              <a:r>
                <a:rPr lang="en-US" sz="3600" b="1" dirty="0">
                  <a:solidFill>
                    <a:schemeClr val="accent6">
                      <a:lumMod val="75000"/>
                    </a:schemeClr>
                  </a:solidFill>
                </a:rPr>
                <a:t>Region Locking Mechanism</a:t>
              </a:r>
              <a:endParaRPr lang="en-US" sz="3200" dirty="0">
                <a:solidFill>
                  <a:schemeClr val="accent6">
                    <a:lumMod val="75000"/>
                  </a:schemeClr>
                </a:solidFill>
              </a:endParaRPr>
            </a:p>
          </p:txBody>
        </p:sp>
      </p:grpSp>
      <p:sp>
        <p:nvSpPr>
          <p:cNvPr id="9" name="Rectangle 8">
            <a:extLst>
              <a:ext uri="{FF2B5EF4-FFF2-40B4-BE49-F238E27FC236}">
                <a16:creationId xmlns:a16="http://schemas.microsoft.com/office/drawing/2014/main" id="{FED4FE6D-89F9-6B57-72C2-55BA1AB71506}"/>
              </a:ext>
            </a:extLst>
          </p:cNvPr>
          <p:cNvSpPr/>
          <p:nvPr/>
        </p:nvSpPr>
        <p:spPr>
          <a:xfrm>
            <a:off x="-7076" y="884981"/>
            <a:ext cx="8667668" cy="1265177"/>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grpSp>
        <p:nvGrpSpPr>
          <p:cNvPr id="10" name="Group 9">
            <a:extLst>
              <a:ext uri="{FF2B5EF4-FFF2-40B4-BE49-F238E27FC236}">
                <a16:creationId xmlns:a16="http://schemas.microsoft.com/office/drawing/2014/main" id="{2CA40435-EF24-260B-FB6D-EC8C596B3CDC}"/>
              </a:ext>
            </a:extLst>
          </p:cNvPr>
          <p:cNvGrpSpPr/>
          <p:nvPr/>
        </p:nvGrpSpPr>
        <p:grpSpPr>
          <a:xfrm>
            <a:off x="287398" y="4830231"/>
            <a:ext cx="6244917" cy="683908"/>
            <a:chOff x="797835" y="4687235"/>
            <a:chExt cx="6244917" cy="683908"/>
          </a:xfrm>
        </p:grpSpPr>
        <p:sp>
          <p:nvSpPr>
            <p:cNvPr id="12" name="Oval 11">
              <a:extLst>
                <a:ext uri="{FF2B5EF4-FFF2-40B4-BE49-F238E27FC236}">
                  <a16:creationId xmlns:a16="http://schemas.microsoft.com/office/drawing/2014/main" id="{E1F5CC56-F6AD-CAD7-B83D-6F680C0D8A12}"/>
                </a:ext>
              </a:extLst>
            </p:cNvPr>
            <p:cNvSpPr/>
            <p:nvPr/>
          </p:nvSpPr>
          <p:spPr>
            <a:xfrm>
              <a:off x="797835" y="4687235"/>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3</a:t>
              </a:r>
            </a:p>
          </p:txBody>
        </p:sp>
        <p:sp>
          <p:nvSpPr>
            <p:cNvPr id="13" name="TextBox 12">
              <a:extLst>
                <a:ext uri="{FF2B5EF4-FFF2-40B4-BE49-F238E27FC236}">
                  <a16:creationId xmlns:a16="http://schemas.microsoft.com/office/drawing/2014/main" id="{A2ADB784-8228-6B6E-E81C-7609E62E59C3}"/>
                </a:ext>
              </a:extLst>
            </p:cNvPr>
            <p:cNvSpPr txBox="1"/>
            <p:nvPr/>
          </p:nvSpPr>
          <p:spPr>
            <a:xfrm>
              <a:off x="1773361" y="4706023"/>
              <a:ext cx="5269391" cy="646331"/>
            </a:xfrm>
            <a:prstGeom prst="rect">
              <a:avLst/>
            </a:prstGeom>
            <a:noFill/>
            <a:ln>
              <a:noFill/>
            </a:ln>
          </p:spPr>
          <p:txBody>
            <a:bodyPr wrap="none" rtlCol="0">
              <a:spAutoFit/>
            </a:bodyPr>
            <a:lstStyle/>
            <a:p>
              <a:r>
                <a:rPr lang="en-US" sz="3600" b="1" dirty="0">
                  <a:solidFill>
                    <a:schemeClr val="accent6">
                      <a:lumMod val="75000"/>
                    </a:schemeClr>
                  </a:solidFill>
                </a:rPr>
                <a:t>Controlling an SMD Chip</a:t>
              </a:r>
              <a:endParaRPr lang="en-US" sz="3200" dirty="0">
                <a:solidFill>
                  <a:schemeClr val="accent6">
                    <a:lumMod val="75000"/>
                  </a:schemeClr>
                </a:solidFill>
              </a:endParaRPr>
            </a:p>
          </p:txBody>
        </p:sp>
      </p:grpSp>
      <p:sp>
        <p:nvSpPr>
          <p:cNvPr id="14" name="Rectangle 13">
            <a:extLst>
              <a:ext uri="{FF2B5EF4-FFF2-40B4-BE49-F238E27FC236}">
                <a16:creationId xmlns:a16="http://schemas.microsoft.com/office/drawing/2014/main" id="{AC733C16-881F-0599-1FBB-6B984F2638B5}"/>
              </a:ext>
            </a:extLst>
          </p:cNvPr>
          <p:cNvSpPr/>
          <p:nvPr/>
        </p:nvSpPr>
        <p:spPr>
          <a:xfrm>
            <a:off x="-7076" y="2777144"/>
            <a:ext cx="8667668" cy="1265177"/>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67272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1196-20C1-4C2F-3691-EB5814358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0BADA-955A-9D48-4DA5-D5A0F3F8CDB0}"/>
              </a:ext>
            </a:extLst>
          </p:cNvPr>
          <p:cNvSpPr>
            <a:spLocks noGrp="1"/>
          </p:cNvSpPr>
          <p:nvPr>
            <p:ph type="title"/>
          </p:nvPr>
        </p:nvSpPr>
        <p:spPr/>
        <p:txBody>
          <a:bodyPr/>
          <a:lstStyle/>
          <a:p>
            <a:r>
              <a:rPr lang="en-US" dirty="0"/>
              <a:t>SMD Outline</a:t>
            </a:r>
          </a:p>
        </p:txBody>
      </p:sp>
      <p:sp>
        <p:nvSpPr>
          <p:cNvPr id="3" name="Content Placeholder 2">
            <a:extLst>
              <a:ext uri="{FF2B5EF4-FFF2-40B4-BE49-F238E27FC236}">
                <a16:creationId xmlns:a16="http://schemas.microsoft.com/office/drawing/2014/main" id="{FF7C4F58-F706-9200-4DC0-FFDCCEF0AE3E}"/>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b="1" dirty="0"/>
              <a:t>Motivation</a:t>
            </a:r>
          </a:p>
          <a:p>
            <a:pPr marL="640080" indent="-640080">
              <a:buFont typeface="+mj-lt"/>
              <a:buAutoNum type="arabicPeriod"/>
            </a:pPr>
            <a:endParaRPr lang="en-US" sz="3600" dirty="0"/>
          </a:p>
          <a:p>
            <a:pPr marL="640080" indent="-640080">
              <a:buFont typeface="+mj-lt"/>
              <a:buAutoNum type="arabicPeriod"/>
            </a:pPr>
            <a:r>
              <a:rPr lang="en-US" sz="3600" dirty="0"/>
              <a:t>Self-Managing DRAM (SMD)</a:t>
            </a:r>
          </a:p>
          <a:p>
            <a:pPr marL="640080" indent="-640080">
              <a:buFont typeface="+mj-lt"/>
              <a:buAutoNum type="arabicPeriod"/>
            </a:pPr>
            <a:endParaRPr lang="en-US" sz="3600" b="1" dirty="0"/>
          </a:p>
          <a:p>
            <a:pPr marL="640080" indent="-640080">
              <a:buFont typeface="+mj-lt"/>
              <a:buAutoNum type="arabicPeriod"/>
            </a:pPr>
            <a:r>
              <a:rPr lang="en-US" sz="3600" dirty="0"/>
              <a:t>Use Cases</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8221D81E-6E45-A2D6-5F77-13C3154A75DD}"/>
              </a:ext>
            </a:extLst>
          </p:cNvPr>
          <p:cNvSpPr>
            <a:spLocks noGrp="1"/>
          </p:cNvSpPr>
          <p:nvPr>
            <p:ph type="sldNum" sz="quarter" idx="12"/>
          </p:nvPr>
        </p:nvSpPr>
        <p:spPr/>
        <p:txBody>
          <a:bodyPr/>
          <a:lstStyle/>
          <a:p>
            <a:fld id="{C19D2B53-EDAE-4B41-B849-8916FA40BCB6}" type="slidenum">
              <a:rPr lang="en-US" smtClean="0"/>
              <a:pPr/>
              <a:t>4</a:t>
            </a:fld>
            <a:endParaRPr lang="en-US" dirty="0"/>
          </a:p>
        </p:txBody>
      </p:sp>
    </p:spTree>
    <p:extLst>
      <p:ext uri="{BB962C8B-B14F-4D97-AF65-F5344CB8AC3E}">
        <p14:creationId xmlns:p14="http://schemas.microsoft.com/office/powerpoint/2010/main" val="767694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71BD-69FD-1995-A512-F662C2470263}"/>
              </a:ext>
            </a:extLst>
          </p:cNvPr>
          <p:cNvSpPr>
            <a:spLocks noGrp="1"/>
          </p:cNvSpPr>
          <p:nvPr>
            <p:ph type="title"/>
          </p:nvPr>
        </p:nvSpPr>
        <p:spPr/>
        <p:txBody>
          <a:bodyPr/>
          <a:lstStyle/>
          <a:p>
            <a:r>
              <a:rPr lang="en-US" dirty="0"/>
              <a:t>Summary of SMD Chip Control</a:t>
            </a:r>
          </a:p>
        </p:txBody>
      </p:sp>
      <p:sp>
        <p:nvSpPr>
          <p:cNvPr id="4" name="Slide Number Placeholder 3">
            <a:extLst>
              <a:ext uri="{FF2B5EF4-FFF2-40B4-BE49-F238E27FC236}">
                <a16:creationId xmlns:a16="http://schemas.microsoft.com/office/drawing/2014/main" id="{637823F0-7CAC-6DBC-AC5F-4F5AB55D3984}"/>
              </a:ext>
            </a:extLst>
          </p:cNvPr>
          <p:cNvSpPr>
            <a:spLocks noGrp="1"/>
          </p:cNvSpPr>
          <p:nvPr>
            <p:ph type="sldNum" sz="quarter" idx="12"/>
          </p:nvPr>
        </p:nvSpPr>
        <p:spPr/>
        <p:txBody>
          <a:bodyPr/>
          <a:lstStyle/>
          <a:p>
            <a:fld id="{C19D2B53-EDAE-4B41-B849-8916FA40BCB6}" type="slidenum">
              <a:rPr lang="en-US" smtClean="0"/>
              <a:pPr/>
              <a:t>40</a:t>
            </a:fld>
            <a:endParaRPr lang="en-US"/>
          </a:p>
        </p:txBody>
      </p:sp>
      <p:grpSp>
        <p:nvGrpSpPr>
          <p:cNvPr id="5" name="Group 4">
            <a:extLst>
              <a:ext uri="{FF2B5EF4-FFF2-40B4-BE49-F238E27FC236}">
                <a16:creationId xmlns:a16="http://schemas.microsoft.com/office/drawing/2014/main" id="{4C03F81B-64A4-0153-05A7-7C3B167E7FF2}"/>
              </a:ext>
            </a:extLst>
          </p:cNvPr>
          <p:cNvGrpSpPr/>
          <p:nvPr/>
        </p:nvGrpSpPr>
        <p:grpSpPr>
          <a:xfrm>
            <a:off x="351692" y="1186483"/>
            <a:ext cx="8706582" cy="683908"/>
            <a:chOff x="351692" y="1367032"/>
            <a:chExt cx="8706582" cy="683908"/>
          </a:xfrm>
        </p:grpSpPr>
        <p:sp>
          <p:nvSpPr>
            <p:cNvPr id="6" name="Oval 5">
              <a:extLst>
                <a:ext uri="{FF2B5EF4-FFF2-40B4-BE49-F238E27FC236}">
                  <a16:creationId xmlns:a16="http://schemas.microsoft.com/office/drawing/2014/main" id="{84726CED-D3FB-AA6F-C931-23896D1425B7}"/>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7" name="TextBox 6">
              <a:extLst>
                <a:ext uri="{FF2B5EF4-FFF2-40B4-BE49-F238E27FC236}">
                  <a16:creationId xmlns:a16="http://schemas.microsoft.com/office/drawing/2014/main" id="{FDDDF060-7B3B-9EBE-319D-E5D555CD9C1E}"/>
                </a:ext>
              </a:extLst>
            </p:cNvPr>
            <p:cNvSpPr txBox="1"/>
            <p:nvPr/>
          </p:nvSpPr>
          <p:spPr>
            <a:xfrm>
              <a:off x="1145524" y="1443936"/>
              <a:ext cx="7912750" cy="523220"/>
            </a:xfrm>
            <a:prstGeom prst="rect">
              <a:avLst/>
            </a:prstGeom>
            <a:noFill/>
            <a:ln>
              <a:noFill/>
            </a:ln>
          </p:spPr>
          <p:txBody>
            <a:bodyPr wrap="square" rtlCol="0">
              <a:spAutoFit/>
            </a:bodyPr>
            <a:lstStyle/>
            <a:p>
              <a:r>
                <a:rPr lang="en-US" sz="2800" dirty="0"/>
                <a:t>Activate commands can get </a:t>
              </a:r>
              <a:r>
                <a:rPr lang="en-US" sz="2800" dirty="0">
                  <a:solidFill>
                    <a:srgbClr val="C00000"/>
                  </a:solidFill>
                </a:rPr>
                <a:t>rejected (negative ack)</a:t>
              </a:r>
            </a:p>
          </p:txBody>
        </p:sp>
      </p:grpSp>
      <p:grpSp>
        <p:nvGrpSpPr>
          <p:cNvPr id="8" name="Group 7">
            <a:extLst>
              <a:ext uri="{FF2B5EF4-FFF2-40B4-BE49-F238E27FC236}">
                <a16:creationId xmlns:a16="http://schemas.microsoft.com/office/drawing/2014/main" id="{AD9B3738-E201-2645-6003-08F54B28C994}"/>
              </a:ext>
            </a:extLst>
          </p:cNvPr>
          <p:cNvGrpSpPr/>
          <p:nvPr/>
        </p:nvGrpSpPr>
        <p:grpSpPr>
          <a:xfrm>
            <a:off x="351692" y="2359132"/>
            <a:ext cx="8706583" cy="683908"/>
            <a:chOff x="351692" y="2540778"/>
            <a:chExt cx="8706583" cy="683908"/>
          </a:xfrm>
        </p:grpSpPr>
        <p:sp>
          <p:nvSpPr>
            <p:cNvPr id="9" name="Oval 8">
              <a:extLst>
                <a:ext uri="{FF2B5EF4-FFF2-40B4-BE49-F238E27FC236}">
                  <a16:creationId xmlns:a16="http://schemas.microsoft.com/office/drawing/2014/main" id="{85D91436-0E66-7701-4302-033F1239CEC8}"/>
                </a:ext>
              </a:extLst>
            </p:cNvPr>
            <p:cNvSpPr/>
            <p:nvPr/>
          </p:nvSpPr>
          <p:spPr>
            <a:xfrm>
              <a:off x="351692" y="254077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10" name="TextBox 9">
              <a:extLst>
                <a:ext uri="{FF2B5EF4-FFF2-40B4-BE49-F238E27FC236}">
                  <a16:creationId xmlns:a16="http://schemas.microsoft.com/office/drawing/2014/main" id="{14CA6EFE-716B-9B6F-AC54-7C8B7B9990A8}"/>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solidFill>
                    <a:schemeClr val="accent6">
                      <a:lumMod val="75000"/>
                    </a:schemeClr>
                  </a:solidFill>
                </a:rPr>
                <a:t>Memory controller </a:t>
              </a:r>
              <a:r>
                <a:rPr lang="en-US" sz="2800" dirty="0"/>
                <a:t>retries rejected commands</a:t>
              </a:r>
              <a:endParaRPr lang="en-US" sz="2800" dirty="0">
                <a:solidFill>
                  <a:schemeClr val="accent6">
                    <a:lumMod val="75000"/>
                  </a:schemeClr>
                </a:solidFill>
              </a:endParaRPr>
            </a:p>
          </p:txBody>
        </p:sp>
      </p:grpSp>
      <p:grpSp>
        <p:nvGrpSpPr>
          <p:cNvPr id="11" name="Group 10">
            <a:extLst>
              <a:ext uri="{FF2B5EF4-FFF2-40B4-BE49-F238E27FC236}">
                <a16:creationId xmlns:a16="http://schemas.microsoft.com/office/drawing/2014/main" id="{DE929DA2-5422-807A-CEDF-BCF9D89A4400}"/>
              </a:ext>
            </a:extLst>
          </p:cNvPr>
          <p:cNvGrpSpPr/>
          <p:nvPr/>
        </p:nvGrpSpPr>
        <p:grpSpPr>
          <a:xfrm>
            <a:off x="351692" y="3531781"/>
            <a:ext cx="6531300" cy="954107"/>
            <a:chOff x="351692" y="3579425"/>
            <a:chExt cx="6531300" cy="954107"/>
          </a:xfrm>
        </p:grpSpPr>
        <p:sp>
          <p:nvSpPr>
            <p:cNvPr id="12" name="Oval 11">
              <a:extLst>
                <a:ext uri="{FF2B5EF4-FFF2-40B4-BE49-F238E27FC236}">
                  <a16:creationId xmlns:a16="http://schemas.microsoft.com/office/drawing/2014/main" id="{5BA51179-8437-AA9D-7E4E-3A21324659CD}"/>
                </a:ext>
              </a:extLst>
            </p:cNvPr>
            <p:cNvSpPr/>
            <p:nvPr/>
          </p:nvSpPr>
          <p:spPr>
            <a:xfrm>
              <a:off x="351692" y="3714524"/>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3</a:t>
              </a:r>
            </a:p>
          </p:txBody>
        </p:sp>
        <p:sp>
          <p:nvSpPr>
            <p:cNvPr id="13" name="TextBox 12">
              <a:extLst>
                <a:ext uri="{FF2B5EF4-FFF2-40B4-BE49-F238E27FC236}">
                  <a16:creationId xmlns:a16="http://schemas.microsoft.com/office/drawing/2014/main" id="{E5A345E6-F6C3-C715-F382-E06D1802EE18}"/>
                </a:ext>
              </a:extLst>
            </p:cNvPr>
            <p:cNvSpPr txBox="1"/>
            <p:nvPr/>
          </p:nvSpPr>
          <p:spPr>
            <a:xfrm>
              <a:off x="1145524" y="3579425"/>
              <a:ext cx="5737468" cy="954107"/>
            </a:xfrm>
            <a:prstGeom prst="rect">
              <a:avLst/>
            </a:prstGeom>
            <a:noFill/>
            <a:ln>
              <a:noFill/>
            </a:ln>
          </p:spPr>
          <p:txBody>
            <a:bodyPr wrap="none" rtlCol="0">
              <a:spAutoFit/>
            </a:bodyPr>
            <a:lstStyle/>
            <a:p>
              <a:r>
                <a:rPr lang="en-US" sz="2800" dirty="0"/>
                <a:t>Memory controller can</a:t>
              </a:r>
            </a:p>
            <a:p>
              <a:r>
                <a:rPr lang="en-US" sz="2800" dirty="0"/>
                <a:t>attempt to </a:t>
              </a:r>
              <a:r>
                <a:rPr lang="en-US" sz="2800" dirty="0">
                  <a:solidFill>
                    <a:schemeClr val="accent5">
                      <a:lumMod val="75000"/>
                    </a:schemeClr>
                  </a:solidFill>
                </a:rPr>
                <a:t>access other lock regions</a:t>
              </a:r>
              <a:endParaRPr lang="en-US" sz="2800" dirty="0">
                <a:solidFill>
                  <a:srgbClr val="C00000"/>
                </a:solidFill>
              </a:endParaRPr>
            </a:p>
          </p:txBody>
        </p:sp>
      </p:grpSp>
      <p:grpSp>
        <p:nvGrpSpPr>
          <p:cNvPr id="14" name="Group 13">
            <a:extLst>
              <a:ext uri="{FF2B5EF4-FFF2-40B4-BE49-F238E27FC236}">
                <a16:creationId xmlns:a16="http://schemas.microsoft.com/office/drawing/2014/main" id="{ACAEFD8A-2689-1C82-8C78-91A0D0A1F01E}"/>
              </a:ext>
            </a:extLst>
          </p:cNvPr>
          <p:cNvGrpSpPr/>
          <p:nvPr/>
        </p:nvGrpSpPr>
        <p:grpSpPr>
          <a:xfrm>
            <a:off x="351692" y="4974628"/>
            <a:ext cx="8110258" cy="954107"/>
            <a:chOff x="351692" y="4974628"/>
            <a:chExt cx="8110258" cy="954107"/>
          </a:xfrm>
        </p:grpSpPr>
        <p:sp>
          <p:nvSpPr>
            <p:cNvPr id="15" name="Oval 14">
              <a:extLst>
                <a:ext uri="{FF2B5EF4-FFF2-40B4-BE49-F238E27FC236}">
                  <a16:creationId xmlns:a16="http://schemas.microsoft.com/office/drawing/2014/main" id="{1FDB8FF1-7350-1657-0356-70E602E66944}"/>
                </a:ext>
              </a:extLst>
            </p:cNvPr>
            <p:cNvSpPr/>
            <p:nvPr/>
          </p:nvSpPr>
          <p:spPr>
            <a:xfrm>
              <a:off x="351692" y="510972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4</a:t>
              </a:r>
            </a:p>
          </p:txBody>
        </p:sp>
        <p:sp>
          <p:nvSpPr>
            <p:cNvPr id="16" name="TextBox 15">
              <a:extLst>
                <a:ext uri="{FF2B5EF4-FFF2-40B4-BE49-F238E27FC236}">
                  <a16:creationId xmlns:a16="http://schemas.microsoft.com/office/drawing/2014/main" id="{3A36E3B1-768E-4F2D-8348-B8921676DD5A}"/>
                </a:ext>
              </a:extLst>
            </p:cNvPr>
            <p:cNvSpPr txBox="1"/>
            <p:nvPr/>
          </p:nvSpPr>
          <p:spPr>
            <a:xfrm>
              <a:off x="1145524" y="4974628"/>
              <a:ext cx="7316426" cy="954107"/>
            </a:xfrm>
            <a:prstGeom prst="rect">
              <a:avLst/>
            </a:prstGeom>
            <a:noFill/>
            <a:ln>
              <a:noFill/>
            </a:ln>
          </p:spPr>
          <p:txBody>
            <a:bodyPr wrap="none" rtlCol="0">
              <a:spAutoFit/>
            </a:bodyPr>
            <a:lstStyle/>
            <a:p>
              <a:r>
                <a:rPr lang="en-US" sz="2800" dirty="0"/>
                <a:t>SMD chip and memory controller</a:t>
              </a:r>
            </a:p>
            <a:p>
              <a:r>
                <a:rPr lang="en-US" sz="2800" dirty="0"/>
                <a:t>ensure </a:t>
              </a:r>
              <a:r>
                <a:rPr lang="en-US" sz="2800" dirty="0">
                  <a:solidFill>
                    <a:srgbClr val="C00000"/>
                  </a:solidFill>
                </a:rPr>
                <a:t>forward progress </a:t>
              </a:r>
              <a:r>
                <a:rPr lang="en-US" sz="2800" dirty="0"/>
                <a:t>for memory requests</a:t>
              </a:r>
            </a:p>
          </p:txBody>
        </p:sp>
      </p:grpSp>
    </p:spTree>
    <p:extLst>
      <p:ext uri="{BB962C8B-B14F-4D97-AF65-F5344CB8AC3E}">
        <p14:creationId xmlns:p14="http://schemas.microsoft.com/office/powerpoint/2010/main" val="28635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49C9B-456D-F2B9-7170-DA0A16ED0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76EDF-C758-FF0B-A277-E03A7F41C952}"/>
              </a:ext>
            </a:extLst>
          </p:cNvPr>
          <p:cNvSpPr>
            <a:spLocks noGrp="1"/>
          </p:cNvSpPr>
          <p:nvPr>
            <p:ph type="title"/>
          </p:nvPr>
        </p:nvSpPr>
        <p:spPr/>
        <p:txBody>
          <a:bodyPr/>
          <a:lstStyle/>
          <a:p>
            <a:r>
              <a:rPr lang="en-US" dirty="0"/>
              <a:t>Summary of SMD Chip Control</a:t>
            </a:r>
          </a:p>
        </p:txBody>
      </p:sp>
      <p:sp>
        <p:nvSpPr>
          <p:cNvPr id="4" name="Slide Number Placeholder 3">
            <a:extLst>
              <a:ext uri="{FF2B5EF4-FFF2-40B4-BE49-F238E27FC236}">
                <a16:creationId xmlns:a16="http://schemas.microsoft.com/office/drawing/2014/main" id="{61FDE48A-EE05-AFBC-254A-D89C59243C8A}"/>
              </a:ext>
            </a:extLst>
          </p:cNvPr>
          <p:cNvSpPr>
            <a:spLocks noGrp="1"/>
          </p:cNvSpPr>
          <p:nvPr>
            <p:ph type="sldNum" sz="quarter" idx="12"/>
          </p:nvPr>
        </p:nvSpPr>
        <p:spPr/>
        <p:txBody>
          <a:bodyPr/>
          <a:lstStyle/>
          <a:p>
            <a:fld id="{C19D2B53-EDAE-4B41-B849-8916FA40BCB6}" type="slidenum">
              <a:rPr lang="en-US" smtClean="0"/>
              <a:pPr/>
              <a:t>41</a:t>
            </a:fld>
            <a:endParaRPr lang="en-US"/>
          </a:p>
        </p:txBody>
      </p:sp>
      <p:grpSp>
        <p:nvGrpSpPr>
          <p:cNvPr id="5" name="Group 4">
            <a:extLst>
              <a:ext uri="{FF2B5EF4-FFF2-40B4-BE49-F238E27FC236}">
                <a16:creationId xmlns:a16="http://schemas.microsoft.com/office/drawing/2014/main" id="{6A4BE292-F6D0-E2A5-2E23-CB6934F6CF8F}"/>
              </a:ext>
            </a:extLst>
          </p:cNvPr>
          <p:cNvGrpSpPr/>
          <p:nvPr/>
        </p:nvGrpSpPr>
        <p:grpSpPr>
          <a:xfrm>
            <a:off x="351692" y="1186483"/>
            <a:ext cx="8706582" cy="683908"/>
            <a:chOff x="351692" y="1367032"/>
            <a:chExt cx="8706582" cy="683908"/>
          </a:xfrm>
        </p:grpSpPr>
        <p:sp>
          <p:nvSpPr>
            <p:cNvPr id="6" name="Oval 5">
              <a:extLst>
                <a:ext uri="{FF2B5EF4-FFF2-40B4-BE49-F238E27FC236}">
                  <a16:creationId xmlns:a16="http://schemas.microsoft.com/office/drawing/2014/main" id="{BE1D8438-19CF-5094-2312-A13E1EE7AD72}"/>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7" name="TextBox 6">
              <a:extLst>
                <a:ext uri="{FF2B5EF4-FFF2-40B4-BE49-F238E27FC236}">
                  <a16:creationId xmlns:a16="http://schemas.microsoft.com/office/drawing/2014/main" id="{0E48A2C9-CEC4-4314-BAAC-C5AFF6B93914}"/>
                </a:ext>
              </a:extLst>
            </p:cNvPr>
            <p:cNvSpPr txBox="1"/>
            <p:nvPr/>
          </p:nvSpPr>
          <p:spPr>
            <a:xfrm>
              <a:off x="1145524" y="1443936"/>
              <a:ext cx="7912750" cy="523220"/>
            </a:xfrm>
            <a:prstGeom prst="rect">
              <a:avLst/>
            </a:prstGeom>
            <a:noFill/>
            <a:ln>
              <a:noFill/>
            </a:ln>
          </p:spPr>
          <p:txBody>
            <a:bodyPr wrap="square" rtlCol="0">
              <a:spAutoFit/>
            </a:bodyPr>
            <a:lstStyle/>
            <a:p>
              <a:r>
                <a:rPr lang="en-US" sz="2800" dirty="0"/>
                <a:t>Activate commands can get </a:t>
              </a:r>
              <a:r>
                <a:rPr lang="en-US" sz="2800" dirty="0">
                  <a:solidFill>
                    <a:srgbClr val="C00000"/>
                  </a:solidFill>
                </a:rPr>
                <a:t>rejected (negative ack)</a:t>
              </a:r>
            </a:p>
          </p:txBody>
        </p:sp>
      </p:grpSp>
      <p:grpSp>
        <p:nvGrpSpPr>
          <p:cNvPr id="8" name="Group 7">
            <a:extLst>
              <a:ext uri="{FF2B5EF4-FFF2-40B4-BE49-F238E27FC236}">
                <a16:creationId xmlns:a16="http://schemas.microsoft.com/office/drawing/2014/main" id="{3421F7F0-7F44-E5D7-D728-805362F9E3C0}"/>
              </a:ext>
            </a:extLst>
          </p:cNvPr>
          <p:cNvGrpSpPr/>
          <p:nvPr/>
        </p:nvGrpSpPr>
        <p:grpSpPr>
          <a:xfrm>
            <a:off x="351692" y="2359132"/>
            <a:ext cx="8706583" cy="683908"/>
            <a:chOff x="351692" y="2540778"/>
            <a:chExt cx="8706583" cy="683908"/>
          </a:xfrm>
        </p:grpSpPr>
        <p:sp>
          <p:nvSpPr>
            <p:cNvPr id="9" name="Oval 8">
              <a:extLst>
                <a:ext uri="{FF2B5EF4-FFF2-40B4-BE49-F238E27FC236}">
                  <a16:creationId xmlns:a16="http://schemas.microsoft.com/office/drawing/2014/main" id="{329740A6-C3A8-151B-8D69-5486AE18E3E9}"/>
                </a:ext>
              </a:extLst>
            </p:cNvPr>
            <p:cNvSpPr/>
            <p:nvPr/>
          </p:nvSpPr>
          <p:spPr>
            <a:xfrm>
              <a:off x="351692" y="254077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10" name="TextBox 9">
              <a:extLst>
                <a:ext uri="{FF2B5EF4-FFF2-40B4-BE49-F238E27FC236}">
                  <a16:creationId xmlns:a16="http://schemas.microsoft.com/office/drawing/2014/main" id="{7A1B9174-6B09-CAB0-EC04-31CEF56DB17B}"/>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solidFill>
                    <a:schemeClr val="accent6">
                      <a:lumMod val="75000"/>
                    </a:schemeClr>
                  </a:solidFill>
                </a:rPr>
                <a:t>Memory controller </a:t>
              </a:r>
              <a:r>
                <a:rPr lang="en-US" sz="2800" dirty="0"/>
                <a:t>retries rejected commands</a:t>
              </a:r>
              <a:endParaRPr lang="en-US" sz="2800" dirty="0">
                <a:solidFill>
                  <a:schemeClr val="accent6">
                    <a:lumMod val="75000"/>
                  </a:schemeClr>
                </a:solidFill>
              </a:endParaRPr>
            </a:p>
          </p:txBody>
        </p:sp>
      </p:grpSp>
      <p:grpSp>
        <p:nvGrpSpPr>
          <p:cNvPr id="11" name="Group 10">
            <a:extLst>
              <a:ext uri="{FF2B5EF4-FFF2-40B4-BE49-F238E27FC236}">
                <a16:creationId xmlns:a16="http://schemas.microsoft.com/office/drawing/2014/main" id="{4E54558B-25BF-FC29-182C-ECD32368BD92}"/>
              </a:ext>
            </a:extLst>
          </p:cNvPr>
          <p:cNvGrpSpPr/>
          <p:nvPr/>
        </p:nvGrpSpPr>
        <p:grpSpPr>
          <a:xfrm>
            <a:off x="351692" y="3531781"/>
            <a:ext cx="6531300" cy="954107"/>
            <a:chOff x="351692" y="3579425"/>
            <a:chExt cx="6531300" cy="954107"/>
          </a:xfrm>
        </p:grpSpPr>
        <p:sp>
          <p:nvSpPr>
            <p:cNvPr id="12" name="Oval 11">
              <a:extLst>
                <a:ext uri="{FF2B5EF4-FFF2-40B4-BE49-F238E27FC236}">
                  <a16:creationId xmlns:a16="http://schemas.microsoft.com/office/drawing/2014/main" id="{443711F7-3306-295C-729E-CD319432DAA2}"/>
                </a:ext>
              </a:extLst>
            </p:cNvPr>
            <p:cNvSpPr/>
            <p:nvPr/>
          </p:nvSpPr>
          <p:spPr>
            <a:xfrm>
              <a:off x="351692" y="3714524"/>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3</a:t>
              </a:r>
            </a:p>
          </p:txBody>
        </p:sp>
        <p:sp>
          <p:nvSpPr>
            <p:cNvPr id="13" name="TextBox 12">
              <a:extLst>
                <a:ext uri="{FF2B5EF4-FFF2-40B4-BE49-F238E27FC236}">
                  <a16:creationId xmlns:a16="http://schemas.microsoft.com/office/drawing/2014/main" id="{6B36EE2A-3B94-E207-1136-4ED9C3EA6F60}"/>
                </a:ext>
              </a:extLst>
            </p:cNvPr>
            <p:cNvSpPr txBox="1"/>
            <p:nvPr/>
          </p:nvSpPr>
          <p:spPr>
            <a:xfrm>
              <a:off x="1145524" y="3579425"/>
              <a:ext cx="5737468" cy="954107"/>
            </a:xfrm>
            <a:prstGeom prst="rect">
              <a:avLst/>
            </a:prstGeom>
            <a:noFill/>
            <a:ln>
              <a:noFill/>
            </a:ln>
          </p:spPr>
          <p:txBody>
            <a:bodyPr wrap="none" rtlCol="0">
              <a:spAutoFit/>
            </a:bodyPr>
            <a:lstStyle/>
            <a:p>
              <a:r>
                <a:rPr lang="en-US" sz="2800" dirty="0"/>
                <a:t>Memory controller can</a:t>
              </a:r>
            </a:p>
            <a:p>
              <a:r>
                <a:rPr lang="en-US" sz="2800" dirty="0"/>
                <a:t>attempt to </a:t>
              </a:r>
              <a:r>
                <a:rPr lang="en-US" sz="2800" dirty="0">
                  <a:solidFill>
                    <a:schemeClr val="accent5">
                      <a:lumMod val="75000"/>
                    </a:schemeClr>
                  </a:solidFill>
                </a:rPr>
                <a:t>access other lock regions</a:t>
              </a:r>
              <a:endParaRPr lang="en-US" sz="2800" dirty="0">
                <a:solidFill>
                  <a:srgbClr val="C00000"/>
                </a:solidFill>
              </a:endParaRPr>
            </a:p>
          </p:txBody>
        </p:sp>
      </p:grpSp>
      <p:grpSp>
        <p:nvGrpSpPr>
          <p:cNvPr id="14" name="Group 13">
            <a:extLst>
              <a:ext uri="{FF2B5EF4-FFF2-40B4-BE49-F238E27FC236}">
                <a16:creationId xmlns:a16="http://schemas.microsoft.com/office/drawing/2014/main" id="{FBE0A83E-EE37-38BE-1B89-A404DA503EB0}"/>
              </a:ext>
            </a:extLst>
          </p:cNvPr>
          <p:cNvGrpSpPr/>
          <p:nvPr/>
        </p:nvGrpSpPr>
        <p:grpSpPr>
          <a:xfrm>
            <a:off x="351692" y="4974628"/>
            <a:ext cx="8110258" cy="954107"/>
            <a:chOff x="351692" y="4974628"/>
            <a:chExt cx="8110258" cy="954107"/>
          </a:xfrm>
        </p:grpSpPr>
        <p:sp>
          <p:nvSpPr>
            <p:cNvPr id="15" name="Oval 14">
              <a:extLst>
                <a:ext uri="{FF2B5EF4-FFF2-40B4-BE49-F238E27FC236}">
                  <a16:creationId xmlns:a16="http://schemas.microsoft.com/office/drawing/2014/main" id="{880077C0-4023-1C87-E71D-08A48FB83A29}"/>
                </a:ext>
              </a:extLst>
            </p:cNvPr>
            <p:cNvSpPr/>
            <p:nvPr/>
          </p:nvSpPr>
          <p:spPr>
            <a:xfrm>
              <a:off x="351692" y="5109728"/>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4</a:t>
              </a:r>
            </a:p>
          </p:txBody>
        </p:sp>
        <p:sp>
          <p:nvSpPr>
            <p:cNvPr id="16" name="TextBox 15">
              <a:extLst>
                <a:ext uri="{FF2B5EF4-FFF2-40B4-BE49-F238E27FC236}">
                  <a16:creationId xmlns:a16="http://schemas.microsoft.com/office/drawing/2014/main" id="{CA4322DC-FC06-2652-A125-3689802BB251}"/>
                </a:ext>
              </a:extLst>
            </p:cNvPr>
            <p:cNvSpPr txBox="1"/>
            <p:nvPr/>
          </p:nvSpPr>
          <p:spPr>
            <a:xfrm>
              <a:off x="1145524" y="4974628"/>
              <a:ext cx="7316426" cy="954107"/>
            </a:xfrm>
            <a:prstGeom prst="rect">
              <a:avLst/>
            </a:prstGeom>
            <a:noFill/>
            <a:ln>
              <a:noFill/>
            </a:ln>
          </p:spPr>
          <p:txBody>
            <a:bodyPr wrap="none" rtlCol="0">
              <a:spAutoFit/>
            </a:bodyPr>
            <a:lstStyle/>
            <a:p>
              <a:r>
                <a:rPr lang="en-US" sz="2800" dirty="0"/>
                <a:t>SMD chip and memory controller</a:t>
              </a:r>
            </a:p>
            <a:p>
              <a:r>
                <a:rPr lang="en-US" sz="2800" dirty="0"/>
                <a:t>ensure </a:t>
              </a:r>
              <a:r>
                <a:rPr lang="en-US" sz="2800" dirty="0">
                  <a:solidFill>
                    <a:srgbClr val="C00000"/>
                  </a:solidFill>
                </a:rPr>
                <a:t>forward progress </a:t>
              </a:r>
              <a:r>
                <a:rPr lang="en-US" sz="2800" dirty="0"/>
                <a:t>for memory requests</a:t>
              </a:r>
            </a:p>
          </p:txBody>
        </p:sp>
      </p:grpSp>
      <p:sp>
        <p:nvSpPr>
          <p:cNvPr id="3" name="Rectangle 2">
            <a:extLst>
              <a:ext uri="{FF2B5EF4-FFF2-40B4-BE49-F238E27FC236}">
                <a16:creationId xmlns:a16="http://schemas.microsoft.com/office/drawing/2014/main" id="{1B4F1CCE-7715-168B-5A01-E40D83B2DEF0}"/>
              </a:ext>
            </a:extLst>
          </p:cNvPr>
          <p:cNvSpPr/>
          <p:nvPr/>
        </p:nvSpPr>
        <p:spPr>
          <a:xfrm>
            <a:off x="155488" y="1996119"/>
            <a:ext cx="8667668" cy="4247057"/>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385405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39F5C7F4-9D1D-DD3F-45EA-E7587A334D85}"/>
              </a:ext>
            </a:extLst>
          </p:cNvPr>
          <p:cNvCxnSpPr>
            <a:cxnSpLocks/>
          </p:cNvCxnSpPr>
          <p:nvPr/>
        </p:nvCxnSpPr>
        <p:spPr>
          <a:xfrm>
            <a:off x="1621918" y="5499185"/>
            <a:ext cx="6293175" cy="17514"/>
          </a:xfrm>
          <a:prstGeom prst="line">
            <a:avLst/>
          </a:prstGeom>
          <a:ln w="381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D51334-119D-D0D1-B1B3-87F8D3A27ACB}"/>
              </a:ext>
            </a:extLst>
          </p:cNvPr>
          <p:cNvSpPr>
            <a:spLocks noGrp="1"/>
          </p:cNvSpPr>
          <p:nvPr>
            <p:ph type="title"/>
          </p:nvPr>
        </p:nvSpPr>
        <p:spPr/>
        <p:txBody>
          <a:bodyPr>
            <a:normAutofit fontScale="90000"/>
          </a:bodyPr>
          <a:lstStyle/>
          <a:p>
            <a:r>
              <a:rPr lang="en-US" dirty="0"/>
              <a:t>DRAM Control – The “Activate” Command</a:t>
            </a:r>
          </a:p>
        </p:txBody>
      </p:sp>
      <p:sp>
        <p:nvSpPr>
          <p:cNvPr id="4" name="Slide Number Placeholder 3">
            <a:extLst>
              <a:ext uri="{FF2B5EF4-FFF2-40B4-BE49-F238E27FC236}">
                <a16:creationId xmlns:a16="http://schemas.microsoft.com/office/drawing/2014/main" id="{689EB380-D747-42CB-E387-784BD2E6E074}"/>
              </a:ext>
            </a:extLst>
          </p:cNvPr>
          <p:cNvSpPr>
            <a:spLocks noGrp="1"/>
          </p:cNvSpPr>
          <p:nvPr>
            <p:ph type="sldNum" sz="quarter" idx="12"/>
          </p:nvPr>
        </p:nvSpPr>
        <p:spPr/>
        <p:txBody>
          <a:bodyPr/>
          <a:lstStyle/>
          <a:p>
            <a:fld id="{C19D2B53-EDAE-4B41-B849-8916FA40BCB6}" type="slidenum">
              <a:rPr lang="en-US" smtClean="0"/>
              <a:pPr/>
              <a:t>42</a:t>
            </a:fld>
            <a:endParaRPr lang="en-US"/>
          </a:p>
        </p:txBody>
      </p:sp>
      <p:cxnSp>
        <p:nvCxnSpPr>
          <p:cNvPr id="11" name="Straight Connector 10">
            <a:extLst>
              <a:ext uri="{FF2B5EF4-FFF2-40B4-BE49-F238E27FC236}">
                <a16:creationId xmlns:a16="http://schemas.microsoft.com/office/drawing/2014/main" id="{2BF08179-72F2-4652-9838-B02CC7BEFFE1}"/>
              </a:ext>
            </a:extLst>
          </p:cNvPr>
          <p:cNvCxnSpPr>
            <a:cxnSpLocks/>
          </p:cNvCxnSpPr>
          <p:nvPr/>
        </p:nvCxnSpPr>
        <p:spPr>
          <a:xfrm flipH="1" flipV="1">
            <a:off x="4667130" y="1750272"/>
            <a:ext cx="726398" cy="80481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FF71E9-E571-1EB3-5B2D-ABBC363AE727}"/>
              </a:ext>
            </a:extLst>
          </p:cNvPr>
          <p:cNvCxnSpPr>
            <a:cxnSpLocks/>
          </p:cNvCxnSpPr>
          <p:nvPr/>
        </p:nvCxnSpPr>
        <p:spPr>
          <a:xfrm flipH="1">
            <a:off x="4663214" y="2952810"/>
            <a:ext cx="745854" cy="144084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1D736E8-D31E-A799-36A9-BB3CAA0CE899}"/>
              </a:ext>
            </a:extLst>
          </p:cNvPr>
          <p:cNvSpPr/>
          <p:nvPr/>
        </p:nvSpPr>
        <p:spPr>
          <a:xfrm>
            <a:off x="2027780" y="1742398"/>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17" name="Rectangle 16">
            <a:extLst>
              <a:ext uri="{FF2B5EF4-FFF2-40B4-BE49-F238E27FC236}">
                <a16:creationId xmlns:a16="http://schemas.microsoft.com/office/drawing/2014/main" id="{21CF8418-6301-E122-E1E6-39CEFA5C5FD9}"/>
              </a:ext>
            </a:extLst>
          </p:cNvPr>
          <p:cNvSpPr/>
          <p:nvPr/>
        </p:nvSpPr>
        <p:spPr>
          <a:xfrm>
            <a:off x="2027779" y="1734550"/>
            <a:ext cx="2628603" cy="396771"/>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18" name="Rectangle 17">
            <a:extLst>
              <a:ext uri="{FF2B5EF4-FFF2-40B4-BE49-F238E27FC236}">
                <a16:creationId xmlns:a16="http://schemas.microsoft.com/office/drawing/2014/main" id="{D6D0C0EF-15B7-0F82-21BE-8296E9FC7A61}"/>
              </a:ext>
            </a:extLst>
          </p:cNvPr>
          <p:cNvSpPr/>
          <p:nvPr/>
        </p:nvSpPr>
        <p:spPr>
          <a:xfrm>
            <a:off x="2027780" y="2100318"/>
            <a:ext cx="2628602" cy="39677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19" name="Rectangle 18">
            <a:extLst>
              <a:ext uri="{FF2B5EF4-FFF2-40B4-BE49-F238E27FC236}">
                <a16:creationId xmlns:a16="http://schemas.microsoft.com/office/drawing/2014/main" id="{0AA80D26-20F0-C89E-32B2-59227EBEF517}"/>
              </a:ext>
            </a:extLst>
          </p:cNvPr>
          <p:cNvSpPr/>
          <p:nvPr/>
        </p:nvSpPr>
        <p:spPr>
          <a:xfrm>
            <a:off x="2027780" y="1734550"/>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20" name="Rectangle 19">
            <a:extLst>
              <a:ext uri="{FF2B5EF4-FFF2-40B4-BE49-F238E27FC236}">
                <a16:creationId xmlns:a16="http://schemas.microsoft.com/office/drawing/2014/main" id="{1A9E3EDE-36C7-BDB5-5607-1F0BB9F01253}"/>
              </a:ext>
            </a:extLst>
          </p:cNvPr>
          <p:cNvSpPr/>
          <p:nvPr/>
        </p:nvSpPr>
        <p:spPr>
          <a:xfrm>
            <a:off x="2021471" y="2594890"/>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1" name="Rectangle 20">
            <a:extLst>
              <a:ext uri="{FF2B5EF4-FFF2-40B4-BE49-F238E27FC236}">
                <a16:creationId xmlns:a16="http://schemas.microsoft.com/office/drawing/2014/main" id="{78E454FB-B413-5F51-2833-3957B0C670B8}"/>
              </a:ext>
            </a:extLst>
          </p:cNvPr>
          <p:cNvSpPr/>
          <p:nvPr/>
        </p:nvSpPr>
        <p:spPr>
          <a:xfrm>
            <a:off x="2021470" y="2587042"/>
            <a:ext cx="2628603" cy="396771"/>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2" name="Rectangle 21">
            <a:extLst>
              <a:ext uri="{FF2B5EF4-FFF2-40B4-BE49-F238E27FC236}">
                <a16:creationId xmlns:a16="http://schemas.microsoft.com/office/drawing/2014/main" id="{9875BA80-A1A0-C78B-CFD1-9C773803D722}"/>
              </a:ext>
            </a:extLst>
          </p:cNvPr>
          <p:cNvSpPr/>
          <p:nvPr/>
        </p:nvSpPr>
        <p:spPr>
          <a:xfrm>
            <a:off x="2021471" y="2952810"/>
            <a:ext cx="2628602" cy="396771"/>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3" name="Rectangle 22">
            <a:extLst>
              <a:ext uri="{FF2B5EF4-FFF2-40B4-BE49-F238E27FC236}">
                <a16:creationId xmlns:a16="http://schemas.microsoft.com/office/drawing/2014/main" id="{E5E1FCA6-0E2E-6395-95A4-87CD64C68D92}"/>
              </a:ext>
            </a:extLst>
          </p:cNvPr>
          <p:cNvSpPr/>
          <p:nvPr/>
        </p:nvSpPr>
        <p:spPr>
          <a:xfrm>
            <a:off x="2021471" y="2587042"/>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24" name="Rectangle 23">
            <a:extLst>
              <a:ext uri="{FF2B5EF4-FFF2-40B4-BE49-F238E27FC236}">
                <a16:creationId xmlns:a16="http://schemas.microsoft.com/office/drawing/2014/main" id="{B281B1EB-D3F6-569B-E45D-C3F5F89F7949}"/>
              </a:ext>
            </a:extLst>
          </p:cNvPr>
          <p:cNvSpPr/>
          <p:nvPr/>
        </p:nvSpPr>
        <p:spPr>
          <a:xfrm>
            <a:off x="2021470" y="3650704"/>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5" name="Rectangle 24">
            <a:extLst>
              <a:ext uri="{FF2B5EF4-FFF2-40B4-BE49-F238E27FC236}">
                <a16:creationId xmlns:a16="http://schemas.microsoft.com/office/drawing/2014/main" id="{F292EFD7-95C4-AAAE-EA1B-B9D49930555D}"/>
              </a:ext>
            </a:extLst>
          </p:cNvPr>
          <p:cNvSpPr/>
          <p:nvPr/>
        </p:nvSpPr>
        <p:spPr>
          <a:xfrm>
            <a:off x="2021469" y="3642856"/>
            <a:ext cx="2628603" cy="396771"/>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6" name="Rectangle 25">
            <a:extLst>
              <a:ext uri="{FF2B5EF4-FFF2-40B4-BE49-F238E27FC236}">
                <a16:creationId xmlns:a16="http://schemas.microsoft.com/office/drawing/2014/main" id="{EC9C743A-B016-66B3-D397-D36FA5A28438}"/>
              </a:ext>
            </a:extLst>
          </p:cNvPr>
          <p:cNvSpPr/>
          <p:nvPr/>
        </p:nvSpPr>
        <p:spPr>
          <a:xfrm>
            <a:off x="2021470" y="4008624"/>
            <a:ext cx="2628602" cy="396771"/>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7" name="Rectangle 26">
            <a:extLst>
              <a:ext uri="{FF2B5EF4-FFF2-40B4-BE49-F238E27FC236}">
                <a16:creationId xmlns:a16="http://schemas.microsoft.com/office/drawing/2014/main" id="{F0EE04C9-63F5-612B-E5C3-C591BAB1A376}"/>
              </a:ext>
            </a:extLst>
          </p:cNvPr>
          <p:cNvSpPr/>
          <p:nvPr/>
        </p:nvSpPr>
        <p:spPr>
          <a:xfrm>
            <a:off x="2021470" y="3642856"/>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34" name="TextBox 33">
            <a:extLst>
              <a:ext uri="{FF2B5EF4-FFF2-40B4-BE49-F238E27FC236}">
                <a16:creationId xmlns:a16="http://schemas.microsoft.com/office/drawing/2014/main" id="{FB485EF2-1F19-96CC-6CE5-98476B557BC7}"/>
              </a:ext>
            </a:extLst>
          </p:cNvPr>
          <p:cNvSpPr txBox="1"/>
          <p:nvPr/>
        </p:nvSpPr>
        <p:spPr>
          <a:xfrm rot="5400000">
            <a:off x="3221663" y="3313722"/>
            <a:ext cx="338554" cy="369332"/>
          </a:xfrm>
          <a:prstGeom prst="rect">
            <a:avLst/>
          </a:prstGeom>
          <a:noFill/>
        </p:spPr>
        <p:txBody>
          <a:bodyPr wrap="none" rtlCol="0">
            <a:spAutoFit/>
          </a:bodyPr>
          <a:lstStyle/>
          <a:p>
            <a:r>
              <a:rPr lang="en-US" dirty="0"/>
              <a:t>…</a:t>
            </a:r>
          </a:p>
        </p:txBody>
      </p:sp>
      <p:sp>
        <p:nvSpPr>
          <p:cNvPr id="35" name="TextBox 34">
            <a:extLst>
              <a:ext uri="{FF2B5EF4-FFF2-40B4-BE49-F238E27FC236}">
                <a16:creationId xmlns:a16="http://schemas.microsoft.com/office/drawing/2014/main" id="{28E372CF-9209-5BCC-234B-97EE1AC364EC}"/>
              </a:ext>
            </a:extLst>
          </p:cNvPr>
          <p:cNvSpPr txBox="1"/>
          <p:nvPr/>
        </p:nvSpPr>
        <p:spPr>
          <a:xfrm rot="5400000">
            <a:off x="2118516" y="3313722"/>
            <a:ext cx="338554" cy="369332"/>
          </a:xfrm>
          <a:prstGeom prst="rect">
            <a:avLst/>
          </a:prstGeom>
          <a:noFill/>
        </p:spPr>
        <p:txBody>
          <a:bodyPr wrap="none" rtlCol="0">
            <a:spAutoFit/>
          </a:bodyPr>
          <a:lstStyle/>
          <a:p>
            <a:r>
              <a:rPr lang="en-US" dirty="0"/>
              <a:t>…</a:t>
            </a:r>
          </a:p>
        </p:txBody>
      </p:sp>
      <p:sp>
        <p:nvSpPr>
          <p:cNvPr id="36" name="TextBox 35">
            <a:extLst>
              <a:ext uri="{FF2B5EF4-FFF2-40B4-BE49-F238E27FC236}">
                <a16:creationId xmlns:a16="http://schemas.microsoft.com/office/drawing/2014/main" id="{4E89421C-E55E-9F9D-EDD6-CE1EFD1AA7E9}"/>
              </a:ext>
            </a:extLst>
          </p:cNvPr>
          <p:cNvSpPr txBox="1"/>
          <p:nvPr/>
        </p:nvSpPr>
        <p:spPr>
          <a:xfrm rot="5400000">
            <a:off x="4324809" y="3310213"/>
            <a:ext cx="338554" cy="369332"/>
          </a:xfrm>
          <a:prstGeom prst="rect">
            <a:avLst/>
          </a:prstGeom>
          <a:noFill/>
        </p:spPr>
        <p:txBody>
          <a:bodyPr wrap="none" rtlCol="0">
            <a:spAutoFit/>
          </a:bodyPr>
          <a:lstStyle/>
          <a:p>
            <a:r>
              <a:rPr lang="en-US" dirty="0"/>
              <a:t>…</a:t>
            </a:r>
          </a:p>
        </p:txBody>
      </p:sp>
      <p:sp>
        <p:nvSpPr>
          <p:cNvPr id="39" name="Right Arrow 38">
            <a:extLst>
              <a:ext uri="{FF2B5EF4-FFF2-40B4-BE49-F238E27FC236}">
                <a16:creationId xmlns:a16="http://schemas.microsoft.com/office/drawing/2014/main" id="{3C0287CB-9236-0375-074F-86224FC6B850}"/>
              </a:ext>
            </a:extLst>
          </p:cNvPr>
          <p:cNvSpPr/>
          <p:nvPr/>
        </p:nvSpPr>
        <p:spPr>
          <a:xfrm>
            <a:off x="646485" y="2170401"/>
            <a:ext cx="1258027" cy="256603"/>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40" name="TextBox 39">
            <a:extLst>
              <a:ext uri="{FF2B5EF4-FFF2-40B4-BE49-F238E27FC236}">
                <a16:creationId xmlns:a16="http://schemas.microsoft.com/office/drawing/2014/main" id="{5CD7D823-6C61-9806-3E6F-1C4E869850F4}"/>
              </a:ext>
            </a:extLst>
          </p:cNvPr>
          <p:cNvSpPr txBox="1"/>
          <p:nvPr/>
        </p:nvSpPr>
        <p:spPr>
          <a:xfrm>
            <a:off x="2645832" y="4683876"/>
            <a:ext cx="3961341" cy="461665"/>
          </a:xfrm>
          <a:prstGeom prst="rect">
            <a:avLst/>
          </a:prstGeom>
          <a:noFill/>
        </p:spPr>
        <p:txBody>
          <a:bodyPr wrap="none" rtlCol="0">
            <a:spAutoFit/>
          </a:bodyPr>
          <a:lstStyle/>
          <a:p>
            <a:r>
              <a:rPr lang="en-US" sz="2400" b="1" dirty="0"/>
              <a:t>DRAM Command Sequence</a:t>
            </a:r>
          </a:p>
        </p:txBody>
      </p:sp>
      <p:sp>
        <p:nvSpPr>
          <p:cNvPr id="38" name="Rounded Rectangle 37">
            <a:extLst>
              <a:ext uri="{FF2B5EF4-FFF2-40B4-BE49-F238E27FC236}">
                <a16:creationId xmlns:a16="http://schemas.microsoft.com/office/drawing/2014/main" id="{FBF97F54-F015-3C2F-F419-8590C5164508}"/>
              </a:ext>
            </a:extLst>
          </p:cNvPr>
          <p:cNvSpPr/>
          <p:nvPr/>
        </p:nvSpPr>
        <p:spPr>
          <a:xfrm>
            <a:off x="1621918" y="5219624"/>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cxnSp>
        <p:nvCxnSpPr>
          <p:cNvPr id="59" name="Curved Connector 58">
            <a:extLst>
              <a:ext uri="{FF2B5EF4-FFF2-40B4-BE49-F238E27FC236}">
                <a16:creationId xmlns:a16="http://schemas.microsoft.com/office/drawing/2014/main" id="{BCB1168E-2AC1-CD4E-26DE-6B5E6402BDF0}"/>
              </a:ext>
            </a:extLst>
          </p:cNvPr>
          <p:cNvCxnSpPr>
            <a:endCxn id="38" idx="1"/>
          </p:cNvCxnSpPr>
          <p:nvPr/>
        </p:nvCxnSpPr>
        <p:spPr>
          <a:xfrm rot="16200000" flipH="1">
            <a:off x="729959" y="4607227"/>
            <a:ext cx="1093872" cy="690045"/>
          </a:xfrm>
          <a:prstGeom prst="curved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FF0CC7E-527D-32CE-6498-E138FD17408D}"/>
              </a:ext>
            </a:extLst>
          </p:cNvPr>
          <p:cNvSpPr txBox="1"/>
          <p:nvPr/>
        </p:nvSpPr>
        <p:spPr>
          <a:xfrm>
            <a:off x="48457" y="3723111"/>
            <a:ext cx="1766830" cy="707886"/>
          </a:xfrm>
          <a:prstGeom prst="rect">
            <a:avLst/>
          </a:prstGeom>
          <a:noFill/>
        </p:spPr>
        <p:txBody>
          <a:bodyPr wrap="none" rtlCol="0">
            <a:spAutoFit/>
          </a:bodyPr>
          <a:lstStyle/>
          <a:p>
            <a:pPr algn="ctr"/>
            <a:r>
              <a:rPr lang="en-US" sz="2000" dirty="0">
                <a:solidFill>
                  <a:schemeClr val="accent5">
                    <a:lumMod val="75000"/>
                  </a:schemeClr>
                </a:solidFill>
              </a:rPr>
              <a:t>ready a DRAM</a:t>
            </a:r>
            <a:br>
              <a:rPr lang="en-US" sz="2000" dirty="0">
                <a:solidFill>
                  <a:schemeClr val="accent5">
                    <a:lumMod val="75000"/>
                  </a:schemeClr>
                </a:solidFill>
              </a:rPr>
            </a:br>
            <a:r>
              <a:rPr lang="en-US" sz="2000" dirty="0">
                <a:solidFill>
                  <a:schemeClr val="accent5">
                    <a:lumMod val="75000"/>
                  </a:schemeClr>
                </a:solidFill>
              </a:rPr>
              <a:t>row for access</a:t>
            </a:r>
          </a:p>
        </p:txBody>
      </p:sp>
      <p:sp>
        <p:nvSpPr>
          <p:cNvPr id="61" name="Rectangle 60">
            <a:extLst>
              <a:ext uri="{FF2B5EF4-FFF2-40B4-BE49-F238E27FC236}">
                <a16:creationId xmlns:a16="http://schemas.microsoft.com/office/drawing/2014/main" id="{C5B8F18C-FE55-E0C8-5E32-54104BC75903}"/>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2" name="Rectangle 61">
            <a:extLst>
              <a:ext uri="{FF2B5EF4-FFF2-40B4-BE49-F238E27FC236}">
                <a16:creationId xmlns:a16="http://schemas.microsoft.com/office/drawing/2014/main" id="{00ADDEC2-37F5-A465-1F05-487EBC43A516}"/>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sp>
        <p:nvSpPr>
          <p:cNvPr id="63" name="Rectangle 62">
            <a:extLst>
              <a:ext uri="{FF2B5EF4-FFF2-40B4-BE49-F238E27FC236}">
                <a16:creationId xmlns:a16="http://schemas.microsoft.com/office/drawing/2014/main" id="{27E2180E-AE5E-267E-1557-15269018E2B9}"/>
              </a:ext>
            </a:extLst>
          </p:cNvPr>
          <p:cNvSpPr/>
          <p:nvPr/>
        </p:nvSpPr>
        <p:spPr>
          <a:xfrm>
            <a:off x="5415028" y="2978366"/>
            <a:ext cx="2197054" cy="41376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1 </a:t>
            </a:r>
          </a:p>
        </p:txBody>
      </p:sp>
      <p:sp>
        <p:nvSpPr>
          <p:cNvPr id="64" name="Rectangle 63">
            <a:extLst>
              <a:ext uri="{FF2B5EF4-FFF2-40B4-BE49-F238E27FC236}">
                <a16:creationId xmlns:a16="http://schemas.microsoft.com/office/drawing/2014/main" id="{3DBC603C-9BD5-8253-B73F-58183B1253E4}"/>
              </a:ext>
            </a:extLst>
          </p:cNvPr>
          <p:cNvSpPr/>
          <p:nvPr/>
        </p:nvSpPr>
        <p:spPr>
          <a:xfrm>
            <a:off x="5415028" y="3966585"/>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N-1 </a:t>
            </a:r>
          </a:p>
        </p:txBody>
      </p:sp>
      <p:sp>
        <p:nvSpPr>
          <p:cNvPr id="67" name="TextBox 66">
            <a:extLst>
              <a:ext uri="{FF2B5EF4-FFF2-40B4-BE49-F238E27FC236}">
                <a16:creationId xmlns:a16="http://schemas.microsoft.com/office/drawing/2014/main" id="{EA0990D9-0D95-6116-E8D0-9F4F4F5498B9}"/>
              </a:ext>
            </a:extLst>
          </p:cNvPr>
          <p:cNvSpPr txBox="1"/>
          <p:nvPr/>
        </p:nvSpPr>
        <p:spPr>
          <a:xfrm>
            <a:off x="7897218" y="5316644"/>
            <a:ext cx="646331" cy="400110"/>
          </a:xfrm>
          <a:prstGeom prst="rect">
            <a:avLst/>
          </a:prstGeom>
          <a:noFill/>
        </p:spPr>
        <p:txBody>
          <a:bodyPr wrap="none" rtlCol="0">
            <a:spAutoFit/>
          </a:bodyPr>
          <a:lstStyle/>
          <a:p>
            <a:r>
              <a:rPr lang="en-US" sz="2000" i="1" dirty="0">
                <a:solidFill>
                  <a:schemeClr val="accent6">
                    <a:lumMod val="75000"/>
                  </a:schemeClr>
                </a:solidFill>
              </a:rPr>
              <a:t>time</a:t>
            </a:r>
          </a:p>
        </p:txBody>
      </p:sp>
      <p:sp>
        <p:nvSpPr>
          <p:cNvPr id="65" name="TextBox 64">
            <a:extLst>
              <a:ext uri="{FF2B5EF4-FFF2-40B4-BE49-F238E27FC236}">
                <a16:creationId xmlns:a16="http://schemas.microsoft.com/office/drawing/2014/main" id="{DBAA683E-79E8-2762-4BE0-64D59C0A5155}"/>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sp>
        <p:nvSpPr>
          <p:cNvPr id="3" name="TextBox 2">
            <a:extLst>
              <a:ext uri="{FF2B5EF4-FFF2-40B4-BE49-F238E27FC236}">
                <a16:creationId xmlns:a16="http://schemas.microsoft.com/office/drawing/2014/main" id="{35830E6B-1A18-AA42-BE0A-7A9FDB8E5590}"/>
              </a:ext>
            </a:extLst>
          </p:cNvPr>
          <p:cNvSpPr txBox="1"/>
          <p:nvPr/>
        </p:nvSpPr>
        <p:spPr>
          <a:xfrm>
            <a:off x="1513283" y="5875709"/>
            <a:ext cx="1335516" cy="369332"/>
          </a:xfrm>
          <a:prstGeom prst="rect">
            <a:avLst/>
          </a:prstGeom>
          <a:noFill/>
        </p:spPr>
        <p:txBody>
          <a:bodyPr wrap="square" rtlCol="0">
            <a:spAutoFit/>
          </a:bodyPr>
          <a:lstStyle/>
          <a:p>
            <a:pPr algn="ctr"/>
            <a:r>
              <a:rPr lang="en-US" dirty="0"/>
              <a:t>*activate </a:t>
            </a:r>
          </a:p>
        </p:txBody>
      </p:sp>
      <p:sp>
        <p:nvSpPr>
          <p:cNvPr id="9" name="TextBox 8">
            <a:extLst>
              <a:ext uri="{FF2B5EF4-FFF2-40B4-BE49-F238E27FC236}">
                <a16:creationId xmlns:a16="http://schemas.microsoft.com/office/drawing/2014/main" id="{BDDC5843-0352-3BA4-F7DC-C126D91C541B}"/>
              </a:ext>
            </a:extLst>
          </p:cNvPr>
          <p:cNvSpPr txBox="1"/>
          <p:nvPr/>
        </p:nvSpPr>
        <p:spPr>
          <a:xfrm>
            <a:off x="155488" y="1597393"/>
            <a:ext cx="1609736" cy="646331"/>
          </a:xfrm>
          <a:prstGeom prst="rect">
            <a:avLst/>
          </a:prstGeom>
          <a:noFill/>
        </p:spPr>
        <p:txBody>
          <a:bodyPr wrap="none" rtlCol="0">
            <a:spAutoFit/>
          </a:bodyPr>
          <a:lstStyle/>
          <a:p>
            <a:r>
              <a:rPr lang="en-US" i="1" dirty="0"/>
              <a:t>access this row</a:t>
            </a:r>
            <a:br>
              <a:rPr lang="en-US" i="1" dirty="0"/>
            </a:br>
            <a:r>
              <a:rPr lang="en-US" i="1" dirty="0"/>
              <a:t>(read or write)</a:t>
            </a:r>
          </a:p>
        </p:txBody>
      </p:sp>
    </p:spTree>
    <p:extLst>
      <p:ext uri="{BB962C8B-B14F-4D97-AF65-F5344CB8AC3E}">
        <p14:creationId xmlns:p14="http://schemas.microsoft.com/office/powerpoint/2010/main" val="23349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p:bldP spid="35" grpId="0"/>
      <p:bldP spid="36" grpId="0"/>
      <p:bldP spid="39" grpId="0" animBg="1"/>
      <p:bldP spid="40" grpId="0"/>
      <p:bldP spid="38" grpId="0" animBg="1"/>
      <p:bldP spid="60" grpId="0"/>
      <p:bldP spid="67" grpId="0"/>
      <p:bldP spid="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8F994-B81F-3DBF-70AE-FE3E369F761B}"/>
            </a:ext>
          </a:extLst>
        </p:cNvPr>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0439911F-874F-41F8-6DC8-1C861ACEC242}"/>
              </a:ext>
            </a:extLst>
          </p:cNvPr>
          <p:cNvCxnSpPr>
            <a:cxnSpLocks/>
          </p:cNvCxnSpPr>
          <p:nvPr/>
        </p:nvCxnSpPr>
        <p:spPr>
          <a:xfrm>
            <a:off x="1621918" y="5499185"/>
            <a:ext cx="6293175" cy="17514"/>
          </a:xfrm>
          <a:prstGeom prst="line">
            <a:avLst/>
          </a:prstGeom>
          <a:ln w="381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14FB184-C42A-5B41-85F1-A4FE3EA078DE}"/>
              </a:ext>
            </a:extLst>
          </p:cNvPr>
          <p:cNvSpPr>
            <a:spLocks noGrp="1"/>
          </p:cNvSpPr>
          <p:nvPr>
            <p:ph type="title"/>
          </p:nvPr>
        </p:nvSpPr>
        <p:spPr/>
        <p:txBody>
          <a:bodyPr>
            <a:normAutofit/>
          </a:bodyPr>
          <a:lstStyle/>
          <a:p>
            <a:r>
              <a:rPr lang="en-US" sz="3600" dirty="0"/>
              <a:t>DRAM Control – Timing Parameters</a:t>
            </a:r>
          </a:p>
        </p:txBody>
      </p:sp>
      <p:sp>
        <p:nvSpPr>
          <p:cNvPr id="37" name="Content Placeholder 36">
            <a:extLst>
              <a:ext uri="{FF2B5EF4-FFF2-40B4-BE49-F238E27FC236}">
                <a16:creationId xmlns:a16="http://schemas.microsoft.com/office/drawing/2014/main" id="{AAB80298-8670-BA29-D345-FB1C811D2BE5}"/>
              </a:ext>
            </a:extLst>
          </p:cNvPr>
          <p:cNvSpPr>
            <a:spLocks noGrp="1"/>
          </p:cNvSpPr>
          <p:nvPr>
            <p:ph idx="1"/>
          </p:nvPr>
        </p:nvSpPr>
        <p:spPr/>
        <p:txBody>
          <a:bodyPr>
            <a:normAutofit/>
          </a:bodyPr>
          <a:lstStyle/>
          <a:p>
            <a:pPr>
              <a:buClr>
                <a:schemeClr val="tx1"/>
              </a:buClr>
            </a:pPr>
            <a:r>
              <a:rPr lang="en-US" sz="2600" dirty="0">
                <a:solidFill>
                  <a:schemeClr val="accent5">
                    <a:lumMod val="75000"/>
                  </a:schemeClr>
                </a:solidFill>
              </a:rPr>
              <a:t>Timing parameter: </a:t>
            </a:r>
            <a:r>
              <a:rPr lang="en-US" sz="2600" dirty="0">
                <a:solidFill>
                  <a:srgbClr val="C00000"/>
                </a:solidFill>
              </a:rPr>
              <a:t>Minimum delay </a:t>
            </a:r>
            <a:r>
              <a:rPr lang="en-US" sz="2600" dirty="0"/>
              <a:t>between two commands</a:t>
            </a:r>
          </a:p>
        </p:txBody>
      </p:sp>
      <p:sp>
        <p:nvSpPr>
          <p:cNvPr id="4" name="Slide Number Placeholder 3">
            <a:extLst>
              <a:ext uri="{FF2B5EF4-FFF2-40B4-BE49-F238E27FC236}">
                <a16:creationId xmlns:a16="http://schemas.microsoft.com/office/drawing/2014/main" id="{FDAC511B-7838-4C1D-F440-AF9D14A0F201}"/>
              </a:ext>
            </a:extLst>
          </p:cNvPr>
          <p:cNvSpPr>
            <a:spLocks noGrp="1"/>
          </p:cNvSpPr>
          <p:nvPr>
            <p:ph type="sldNum" sz="quarter" idx="12"/>
          </p:nvPr>
        </p:nvSpPr>
        <p:spPr/>
        <p:txBody>
          <a:bodyPr/>
          <a:lstStyle/>
          <a:p>
            <a:fld id="{C19D2B53-EDAE-4B41-B849-8916FA40BCB6}" type="slidenum">
              <a:rPr lang="en-US" smtClean="0"/>
              <a:pPr/>
              <a:t>43</a:t>
            </a:fld>
            <a:endParaRPr lang="en-US"/>
          </a:p>
        </p:txBody>
      </p:sp>
      <p:sp>
        <p:nvSpPr>
          <p:cNvPr id="5" name="Rectangle 4">
            <a:extLst>
              <a:ext uri="{FF2B5EF4-FFF2-40B4-BE49-F238E27FC236}">
                <a16:creationId xmlns:a16="http://schemas.microsoft.com/office/drawing/2014/main" id="{E12198D6-EAFA-121B-D2EE-8BF119999406}"/>
              </a:ext>
            </a:extLst>
          </p:cNvPr>
          <p:cNvSpPr/>
          <p:nvPr/>
        </p:nvSpPr>
        <p:spPr>
          <a:xfrm>
            <a:off x="5393531" y="2555083"/>
            <a:ext cx="2245519" cy="1850231"/>
          </a:xfrm>
          <a:prstGeom prst="rect">
            <a:avLst/>
          </a:prstGeom>
          <a:solidFill>
            <a:schemeClr val="bg2">
              <a:lumMod val="9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Rectangle 5">
            <a:extLst>
              <a:ext uri="{FF2B5EF4-FFF2-40B4-BE49-F238E27FC236}">
                <a16:creationId xmlns:a16="http://schemas.microsoft.com/office/drawing/2014/main" id="{D22B2472-30A4-932E-501E-F0E586891B45}"/>
              </a:ext>
            </a:extLst>
          </p:cNvPr>
          <p:cNvSpPr/>
          <p:nvPr/>
        </p:nvSpPr>
        <p:spPr>
          <a:xfrm>
            <a:off x="5415028" y="2576508"/>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sp>
        <p:nvSpPr>
          <p:cNvPr id="7" name="Rectangle 6">
            <a:extLst>
              <a:ext uri="{FF2B5EF4-FFF2-40B4-BE49-F238E27FC236}">
                <a16:creationId xmlns:a16="http://schemas.microsoft.com/office/drawing/2014/main" id="{130E00FD-AC1C-4289-1F12-B33661FF30A0}"/>
              </a:ext>
            </a:extLst>
          </p:cNvPr>
          <p:cNvSpPr/>
          <p:nvPr/>
        </p:nvSpPr>
        <p:spPr>
          <a:xfrm>
            <a:off x="5415028" y="2978366"/>
            <a:ext cx="2197054" cy="413764"/>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1 </a:t>
            </a:r>
          </a:p>
        </p:txBody>
      </p:sp>
      <p:sp>
        <p:nvSpPr>
          <p:cNvPr id="8" name="Rectangle 7">
            <a:extLst>
              <a:ext uri="{FF2B5EF4-FFF2-40B4-BE49-F238E27FC236}">
                <a16:creationId xmlns:a16="http://schemas.microsoft.com/office/drawing/2014/main" id="{696D35BF-B946-4A55-1468-FA29FE65BBE9}"/>
              </a:ext>
            </a:extLst>
          </p:cNvPr>
          <p:cNvSpPr/>
          <p:nvPr/>
        </p:nvSpPr>
        <p:spPr>
          <a:xfrm>
            <a:off x="5415028" y="3966585"/>
            <a:ext cx="2197054" cy="413764"/>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N-1 </a:t>
            </a:r>
          </a:p>
        </p:txBody>
      </p:sp>
      <p:sp>
        <p:nvSpPr>
          <p:cNvPr id="9" name="TextBox 8">
            <a:extLst>
              <a:ext uri="{FF2B5EF4-FFF2-40B4-BE49-F238E27FC236}">
                <a16:creationId xmlns:a16="http://schemas.microsoft.com/office/drawing/2014/main" id="{00EAFD55-7507-13E8-F79F-FEA3B64ED806}"/>
              </a:ext>
            </a:extLst>
          </p:cNvPr>
          <p:cNvSpPr txBox="1"/>
          <p:nvPr/>
        </p:nvSpPr>
        <p:spPr>
          <a:xfrm rot="5400000">
            <a:off x="6312911" y="3413731"/>
            <a:ext cx="611065" cy="523220"/>
          </a:xfrm>
          <a:prstGeom prst="rect">
            <a:avLst/>
          </a:prstGeom>
          <a:noFill/>
        </p:spPr>
        <p:txBody>
          <a:bodyPr wrap="none" rtlCol="0">
            <a:spAutoFit/>
          </a:bodyPr>
          <a:lstStyle/>
          <a:p>
            <a:r>
              <a:rPr lang="en-US" sz="2800" b="1" dirty="0"/>
              <a:t>. . .</a:t>
            </a:r>
          </a:p>
        </p:txBody>
      </p:sp>
      <p:cxnSp>
        <p:nvCxnSpPr>
          <p:cNvPr id="11" name="Straight Connector 10">
            <a:extLst>
              <a:ext uri="{FF2B5EF4-FFF2-40B4-BE49-F238E27FC236}">
                <a16:creationId xmlns:a16="http://schemas.microsoft.com/office/drawing/2014/main" id="{2237517B-ADE8-3A90-DA27-CF357C0CC4DE}"/>
              </a:ext>
            </a:extLst>
          </p:cNvPr>
          <p:cNvCxnSpPr>
            <a:cxnSpLocks/>
          </p:cNvCxnSpPr>
          <p:nvPr/>
        </p:nvCxnSpPr>
        <p:spPr>
          <a:xfrm flipH="1" flipV="1">
            <a:off x="4667130" y="1750272"/>
            <a:ext cx="726398" cy="80481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D02368-2AD0-94EB-7E22-50772D8EA299}"/>
              </a:ext>
            </a:extLst>
          </p:cNvPr>
          <p:cNvCxnSpPr>
            <a:cxnSpLocks/>
          </p:cNvCxnSpPr>
          <p:nvPr/>
        </p:nvCxnSpPr>
        <p:spPr>
          <a:xfrm flipH="1">
            <a:off x="4663214" y="2952810"/>
            <a:ext cx="745854" cy="144084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3B777D-0C0E-6653-25A1-81D3301EFF28}"/>
              </a:ext>
            </a:extLst>
          </p:cNvPr>
          <p:cNvSpPr/>
          <p:nvPr/>
        </p:nvSpPr>
        <p:spPr>
          <a:xfrm>
            <a:off x="2027780" y="1742398"/>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17" name="Rectangle 16">
            <a:extLst>
              <a:ext uri="{FF2B5EF4-FFF2-40B4-BE49-F238E27FC236}">
                <a16:creationId xmlns:a16="http://schemas.microsoft.com/office/drawing/2014/main" id="{C2AB2F85-0D84-8A2F-1092-2111B2B66A02}"/>
              </a:ext>
            </a:extLst>
          </p:cNvPr>
          <p:cNvSpPr/>
          <p:nvPr/>
        </p:nvSpPr>
        <p:spPr>
          <a:xfrm>
            <a:off x="2027779" y="1734550"/>
            <a:ext cx="2628603" cy="396771"/>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18" name="Rectangle 17">
            <a:extLst>
              <a:ext uri="{FF2B5EF4-FFF2-40B4-BE49-F238E27FC236}">
                <a16:creationId xmlns:a16="http://schemas.microsoft.com/office/drawing/2014/main" id="{9EE9E8FC-67C2-6AD0-8C85-5BCF9CB88AF0}"/>
              </a:ext>
            </a:extLst>
          </p:cNvPr>
          <p:cNvSpPr/>
          <p:nvPr/>
        </p:nvSpPr>
        <p:spPr>
          <a:xfrm>
            <a:off x="2027780" y="2100318"/>
            <a:ext cx="2628602" cy="39677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19" name="Rectangle 18">
            <a:extLst>
              <a:ext uri="{FF2B5EF4-FFF2-40B4-BE49-F238E27FC236}">
                <a16:creationId xmlns:a16="http://schemas.microsoft.com/office/drawing/2014/main" id="{C58872FF-312E-4F7E-849D-79699DF8FB28}"/>
              </a:ext>
            </a:extLst>
          </p:cNvPr>
          <p:cNvSpPr/>
          <p:nvPr/>
        </p:nvSpPr>
        <p:spPr>
          <a:xfrm>
            <a:off x="2027780" y="1734550"/>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20" name="Rectangle 19">
            <a:extLst>
              <a:ext uri="{FF2B5EF4-FFF2-40B4-BE49-F238E27FC236}">
                <a16:creationId xmlns:a16="http://schemas.microsoft.com/office/drawing/2014/main" id="{063D9A1F-48C3-1C27-3C95-9C3C53B27B44}"/>
              </a:ext>
            </a:extLst>
          </p:cNvPr>
          <p:cNvSpPr/>
          <p:nvPr/>
        </p:nvSpPr>
        <p:spPr>
          <a:xfrm>
            <a:off x="2021471" y="2594890"/>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1" name="Rectangle 20">
            <a:extLst>
              <a:ext uri="{FF2B5EF4-FFF2-40B4-BE49-F238E27FC236}">
                <a16:creationId xmlns:a16="http://schemas.microsoft.com/office/drawing/2014/main" id="{A1D6805C-3E45-3819-B662-61386B119CE4}"/>
              </a:ext>
            </a:extLst>
          </p:cNvPr>
          <p:cNvSpPr/>
          <p:nvPr/>
        </p:nvSpPr>
        <p:spPr>
          <a:xfrm>
            <a:off x="2021470" y="2587042"/>
            <a:ext cx="2628603" cy="396771"/>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2" name="Rectangle 21">
            <a:extLst>
              <a:ext uri="{FF2B5EF4-FFF2-40B4-BE49-F238E27FC236}">
                <a16:creationId xmlns:a16="http://schemas.microsoft.com/office/drawing/2014/main" id="{EBDFAD06-6741-7CFE-AB45-F6F70C212EAD}"/>
              </a:ext>
            </a:extLst>
          </p:cNvPr>
          <p:cNvSpPr/>
          <p:nvPr/>
        </p:nvSpPr>
        <p:spPr>
          <a:xfrm>
            <a:off x="2021471" y="2952810"/>
            <a:ext cx="2628602" cy="396771"/>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3" name="Rectangle 22">
            <a:extLst>
              <a:ext uri="{FF2B5EF4-FFF2-40B4-BE49-F238E27FC236}">
                <a16:creationId xmlns:a16="http://schemas.microsoft.com/office/drawing/2014/main" id="{46559A81-6FC4-88C2-C6BA-386A5FEF5737}"/>
              </a:ext>
            </a:extLst>
          </p:cNvPr>
          <p:cNvSpPr/>
          <p:nvPr/>
        </p:nvSpPr>
        <p:spPr>
          <a:xfrm>
            <a:off x="2021471" y="2587042"/>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24" name="Rectangle 23">
            <a:extLst>
              <a:ext uri="{FF2B5EF4-FFF2-40B4-BE49-F238E27FC236}">
                <a16:creationId xmlns:a16="http://schemas.microsoft.com/office/drawing/2014/main" id="{5209EA85-F5F1-061C-DB0A-5AA4AFB050DB}"/>
              </a:ext>
            </a:extLst>
          </p:cNvPr>
          <p:cNvSpPr/>
          <p:nvPr/>
        </p:nvSpPr>
        <p:spPr>
          <a:xfrm>
            <a:off x="2021470" y="3650704"/>
            <a:ext cx="2628604" cy="742950"/>
          </a:xfrm>
          <a:prstGeom prst="rect">
            <a:avLst/>
          </a:prstGeom>
          <a:solidFill>
            <a:schemeClr val="tx2">
              <a:lumMod val="20000"/>
              <a:lumOff val="8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5" name="Rectangle 24">
            <a:extLst>
              <a:ext uri="{FF2B5EF4-FFF2-40B4-BE49-F238E27FC236}">
                <a16:creationId xmlns:a16="http://schemas.microsoft.com/office/drawing/2014/main" id="{53AF0F03-0164-E94E-B18A-A76AB9F2994A}"/>
              </a:ext>
            </a:extLst>
          </p:cNvPr>
          <p:cNvSpPr/>
          <p:nvPr/>
        </p:nvSpPr>
        <p:spPr>
          <a:xfrm>
            <a:off x="2021469" y="3642856"/>
            <a:ext cx="2628603" cy="396771"/>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6" name="Rectangle 25">
            <a:extLst>
              <a:ext uri="{FF2B5EF4-FFF2-40B4-BE49-F238E27FC236}">
                <a16:creationId xmlns:a16="http://schemas.microsoft.com/office/drawing/2014/main" id="{CF437607-ADDC-31D4-B693-240B218A769A}"/>
              </a:ext>
            </a:extLst>
          </p:cNvPr>
          <p:cNvSpPr/>
          <p:nvPr/>
        </p:nvSpPr>
        <p:spPr>
          <a:xfrm>
            <a:off x="2021470" y="4008624"/>
            <a:ext cx="2628602" cy="396771"/>
          </a:xfrm>
          <a:prstGeom prst="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Quire Sans" panose="020B0502040400020003" pitchFamily="34" charset="0"/>
                <a:cs typeface="Quire Sans" panose="020B0502040400020003" pitchFamily="34" charset="0"/>
              </a:rPr>
              <a:t>Row</a:t>
            </a:r>
          </a:p>
        </p:txBody>
      </p:sp>
      <p:sp>
        <p:nvSpPr>
          <p:cNvPr id="27" name="Rectangle 26">
            <a:extLst>
              <a:ext uri="{FF2B5EF4-FFF2-40B4-BE49-F238E27FC236}">
                <a16:creationId xmlns:a16="http://schemas.microsoft.com/office/drawing/2014/main" id="{8D86F180-6075-6C97-DB50-E181EA4414CE}"/>
              </a:ext>
            </a:extLst>
          </p:cNvPr>
          <p:cNvSpPr/>
          <p:nvPr/>
        </p:nvSpPr>
        <p:spPr>
          <a:xfrm>
            <a:off x="2021470" y="3642856"/>
            <a:ext cx="2613064" cy="742950"/>
          </a:xfrm>
          <a:prstGeom prst="rect">
            <a:avLst/>
          </a:prstGeom>
          <a:solidFill>
            <a:srgbClr val="D6DCE5">
              <a:alpha val="1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          Subarray</a:t>
            </a:r>
          </a:p>
        </p:txBody>
      </p:sp>
      <p:sp>
        <p:nvSpPr>
          <p:cNvPr id="34" name="TextBox 33">
            <a:extLst>
              <a:ext uri="{FF2B5EF4-FFF2-40B4-BE49-F238E27FC236}">
                <a16:creationId xmlns:a16="http://schemas.microsoft.com/office/drawing/2014/main" id="{1D825C62-5B08-BEF5-8421-47081A0B94C0}"/>
              </a:ext>
            </a:extLst>
          </p:cNvPr>
          <p:cNvSpPr txBox="1"/>
          <p:nvPr/>
        </p:nvSpPr>
        <p:spPr>
          <a:xfrm rot="5400000">
            <a:off x="3221663" y="3313722"/>
            <a:ext cx="338554" cy="369332"/>
          </a:xfrm>
          <a:prstGeom prst="rect">
            <a:avLst/>
          </a:prstGeom>
          <a:noFill/>
        </p:spPr>
        <p:txBody>
          <a:bodyPr wrap="none" rtlCol="0">
            <a:spAutoFit/>
          </a:bodyPr>
          <a:lstStyle/>
          <a:p>
            <a:r>
              <a:rPr lang="en-US" dirty="0"/>
              <a:t>…</a:t>
            </a:r>
          </a:p>
        </p:txBody>
      </p:sp>
      <p:sp>
        <p:nvSpPr>
          <p:cNvPr id="35" name="TextBox 34">
            <a:extLst>
              <a:ext uri="{FF2B5EF4-FFF2-40B4-BE49-F238E27FC236}">
                <a16:creationId xmlns:a16="http://schemas.microsoft.com/office/drawing/2014/main" id="{27DC9D23-BDF7-133E-C134-F238F0188996}"/>
              </a:ext>
            </a:extLst>
          </p:cNvPr>
          <p:cNvSpPr txBox="1"/>
          <p:nvPr/>
        </p:nvSpPr>
        <p:spPr>
          <a:xfrm rot="5400000">
            <a:off x="2118516" y="3313722"/>
            <a:ext cx="338554" cy="369332"/>
          </a:xfrm>
          <a:prstGeom prst="rect">
            <a:avLst/>
          </a:prstGeom>
          <a:noFill/>
        </p:spPr>
        <p:txBody>
          <a:bodyPr wrap="none" rtlCol="0">
            <a:spAutoFit/>
          </a:bodyPr>
          <a:lstStyle/>
          <a:p>
            <a:r>
              <a:rPr lang="en-US" dirty="0"/>
              <a:t>…</a:t>
            </a:r>
          </a:p>
        </p:txBody>
      </p:sp>
      <p:sp>
        <p:nvSpPr>
          <p:cNvPr id="36" name="TextBox 35">
            <a:extLst>
              <a:ext uri="{FF2B5EF4-FFF2-40B4-BE49-F238E27FC236}">
                <a16:creationId xmlns:a16="http://schemas.microsoft.com/office/drawing/2014/main" id="{3F0E316C-3D6C-875F-D4CC-41F0A943553E}"/>
              </a:ext>
            </a:extLst>
          </p:cNvPr>
          <p:cNvSpPr txBox="1"/>
          <p:nvPr/>
        </p:nvSpPr>
        <p:spPr>
          <a:xfrm rot="5400000">
            <a:off x="4324809" y="3310213"/>
            <a:ext cx="338554" cy="369332"/>
          </a:xfrm>
          <a:prstGeom prst="rect">
            <a:avLst/>
          </a:prstGeom>
          <a:noFill/>
        </p:spPr>
        <p:txBody>
          <a:bodyPr wrap="none" rtlCol="0">
            <a:spAutoFit/>
          </a:bodyPr>
          <a:lstStyle/>
          <a:p>
            <a:r>
              <a:rPr lang="en-US" dirty="0"/>
              <a:t>…</a:t>
            </a:r>
          </a:p>
        </p:txBody>
      </p:sp>
      <p:sp>
        <p:nvSpPr>
          <p:cNvPr id="39" name="Right Arrow 38">
            <a:extLst>
              <a:ext uri="{FF2B5EF4-FFF2-40B4-BE49-F238E27FC236}">
                <a16:creationId xmlns:a16="http://schemas.microsoft.com/office/drawing/2014/main" id="{03B7D6AB-97CA-CA13-2A53-11C12178F2D7}"/>
              </a:ext>
            </a:extLst>
          </p:cNvPr>
          <p:cNvSpPr/>
          <p:nvPr/>
        </p:nvSpPr>
        <p:spPr>
          <a:xfrm>
            <a:off x="646485" y="2170401"/>
            <a:ext cx="1258027" cy="256603"/>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40" name="TextBox 39">
            <a:extLst>
              <a:ext uri="{FF2B5EF4-FFF2-40B4-BE49-F238E27FC236}">
                <a16:creationId xmlns:a16="http://schemas.microsoft.com/office/drawing/2014/main" id="{7B469619-4317-3DE3-E0E6-9C479929CE07}"/>
              </a:ext>
            </a:extLst>
          </p:cNvPr>
          <p:cNvSpPr txBox="1"/>
          <p:nvPr/>
        </p:nvSpPr>
        <p:spPr>
          <a:xfrm>
            <a:off x="2645832" y="4683876"/>
            <a:ext cx="3961341" cy="461665"/>
          </a:xfrm>
          <a:prstGeom prst="rect">
            <a:avLst/>
          </a:prstGeom>
          <a:noFill/>
        </p:spPr>
        <p:txBody>
          <a:bodyPr wrap="none" rtlCol="0">
            <a:spAutoFit/>
          </a:bodyPr>
          <a:lstStyle/>
          <a:p>
            <a:r>
              <a:rPr lang="en-US" sz="2400" b="1" dirty="0"/>
              <a:t>DRAM Command Sequence</a:t>
            </a:r>
          </a:p>
        </p:txBody>
      </p:sp>
      <p:sp>
        <p:nvSpPr>
          <p:cNvPr id="42" name="TextBox 41">
            <a:extLst>
              <a:ext uri="{FF2B5EF4-FFF2-40B4-BE49-F238E27FC236}">
                <a16:creationId xmlns:a16="http://schemas.microsoft.com/office/drawing/2014/main" id="{DBEC3C02-57DA-3CB4-7326-86F3D2BDF5DC}"/>
              </a:ext>
            </a:extLst>
          </p:cNvPr>
          <p:cNvSpPr txBox="1"/>
          <p:nvPr/>
        </p:nvSpPr>
        <p:spPr>
          <a:xfrm>
            <a:off x="155488" y="1597393"/>
            <a:ext cx="1609736" cy="646331"/>
          </a:xfrm>
          <a:prstGeom prst="rect">
            <a:avLst/>
          </a:prstGeom>
          <a:noFill/>
        </p:spPr>
        <p:txBody>
          <a:bodyPr wrap="none" rtlCol="0">
            <a:spAutoFit/>
          </a:bodyPr>
          <a:lstStyle/>
          <a:p>
            <a:r>
              <a:rPr lang="en-US" i="1" dirty="0"/>
              <a:t>access this row</a:t>
            </a:r>
            <a:br>
              <a:rPr lang="en-US" i="1" dirty="0"/>
            </a:br>
            <a:r>
              <a:rPr lang="en-US" i="1" dirty="0"/>
              <a:t>(read or write)</a:t>
            </a:r>
          </a:p>
        </p:txBody>
      </p:sp>
      <p:sp>
        <p:nvSpPr>
          <p:cNvPr id="38" name="Rounded Rectangle 37">
            <a:extLst>
              <a:ext uri="{FF2B5EF4-FFF2-40B4-BE49-F238E27FC236}">
                <a16:creationId xmlns:a16="http://schemas.microsoft.com/office/drawing/2014/main" id="{1988F235-3049-F5E9-62FA-DF6385392B6D}"/>
              </a:ext>
            </a:extLst>
          </p:cNvPr>
          <p:cNvSpPr/>
          <p:nvPr/>
        </p:nvSpPr>
        <p:spPr>
          <a:xfrm>
            <a:off x="1621918" y="5219624"/>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43" name="Rounded Rectangle 42">
            <a:extLst>
              <a:ext uri="{FF2B5EF4-FFF2-40B4-BE49-F238E27FC236}">
                <a16:creationId xmlns:a16="http://schemas.microsoft.com/office/drawing/2014/main" id="{8B368C7F-29A1-996F-7185-D76F4DA51510}"/>
              </a:ext>
            </a:extLst>
          </p:cNvPr>
          <p:cNvSpPr/>
          <p:nvPr/>
        </p:nvSpPr>
        <p:spPr>
          <a:xfrm>
            <a:off x="4012877" y="5219624"/>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RD</a:t>
            </a:r>
          </a:p>
        </p:txBody>
      </p:sp>
      <p:sp>
        <p:nvSpPr>
          <p:cNvPr id="44" name="Rounded Rectangle 43">
            <a:extLst>
              <a:ext uri="{FF2B5EF4-FFF2-40B4-BE49-F238E27FC236}">
                <a16:creationId xmlns:a16="http://schemas.microsoft.com/office/drawing/2014/main" id="{5DEFDC47-364C-6180-B454-E8EFF8F9B3D9}"/>
              </a:ext>
            </a:extLst>
          </p:cNvPr>
          <p:cNvSpPr/>
          <p:nvPr/>
        </p:nvSpPr>
        <p:spPr>
          <a:xfrm>
            <a:off x="6403835" y="5219624"/>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WR</a:t>
            </a:r>
          </a:p>
        </p:txBody>
      </p:sp>
      <p:sp>
        <p:nvSpPr>
          <p:cNvPr id="52" name="TextBox 51">
            <a:extLst>
              <a:ext uri="{FF2B5EF4-FFF2-40B4-BE49-F238E27FC236}">
                <a16:creationId xmlns:a16="http://schemas.microsoft.com/office/drawing/2014/main" id="{C1C9C49C-F681-4290-A558-424CD73525FF}"/>
              </a:ext>
            </a:extLst>
          </p:cNvPr>
          <p:cNvSpPr txBox="1"/>
          <p:nvPr/>
        </p:nvSpPr>
        <p:spPr>
          <a:xfrm>
            <a:off x="7897218" y="5316644"/>
            <a:ext cx="646331" cy="400110"/>
          </a:xfrm>
          <a:prstGeom prst="rect">
            <a:avLst/>
          </a:prstGeom>
          <a:noFill/>
        </p:spPr>
        <p:txBody>
          <a:bodyPr wrap="none" rtlCol="0">
            <a:spAutoFit/>
          </a:bodyPr>
          <a:lstStyle/>
          <a:p>
            <a:r>
              <a:rPr lang="en-US" sz="2000" i="1" dirty="0">
                <a:solidFill>
                  <a:schemeClr val="accent6">
                    <a:lumMod val="75000"/>
                  </a:schemeClr>
                </a:solidFill>
              </a:rPr>
              <a:t>time</a:t>
            </a:r>
          </a:p>
        </p:txBody>
      </p:sp>
      <p:sp>
        <p:nvSpPr>
          <p:cNvPr id="3" name="TextBox 2">
            <a:extLst>
              <a:ext uri="{FF2B5EF4-FFF2-40B4-BE49-F238E27FC236}">
                <a16:creationId xmlns:a16="http://schemas.microsoft.com/office/drawing/2014/main" id="{2B45D0A0-F823-CC6A-9ECA-C2356201A99F}"/>
              </a:ext>
            </a:extLst>
          </p:cNvPr>
          <p:cNvSpPr txBox="1"/>
          <p:nvPr/>
        </p:nvSpPr>
        <p:spPr>
          <a:xfrm>
            <a:off x="2246272" y="5967342"/>
            <a:ext cx="2058577" cy="369332"/>
          </a:xfrm>
          <a:prstGeom prst="rect">
            <a:avLst/>
          </a:prstGeom>
          <a:noFill/>
        </p:spPr>
        <p:txBody>
          <a:bodyPr wrap="none" rtlCol="0">
            <a:spAutoFit/>
          </a:bodyPr>
          <a:lstStyle/>
          <a:p>
            <a:r>
              <a:rPr lang="en-US" dirty="0">
                <a:solidFill>
                  <a:srgbClr val="C00000"/>
                </a:solidFill>
              </a:rPr>
              <a:t>a timing parameter</a:t>
            </a:r>
          </a:p>
        </p:txBody>
      </p:sp>
      <p:sp>
        <p:nvSpPr>
          <p:cNvPr id="10" name="TextBox 9">
            <a:extLst>
              <a:ext uri="{FF2B5EF4-FFF2-40B4-BE49-F238E27FC236}">
                <a16:creationId xmlns:a16="http://schemas.microsoft.com/office/drawing/2014/main" id="{997F7193-924B-1D52-BD66-A03520DDF1AE}"/>
              </a:ext>
            </a:extLst>
          </p:cNvPr>
          <p:cNvSpPr txBox="1"/>
          <p:nvPr/>
        </p:nvSpPr>
        <p:spPr>
          <a:xfrm>
            <a:off x="4471890" y="5972295"/>
            <a:ext cx="2723823" cy="369332"/>
          </a:xfrm>
          <a:prstGeom prst="rect">
            <a:avLst/>
          </a:prstGeom>
          <a:noFill/>
        </p:spPr>
        <p:txBody>
          <a:bodyPr wrap="none" rtlCol="0">
            <a:spAutoFit/>
          </a:bodyPr>
          <a:lstStyle/>
          <a:p>
            <a:r>
              <a:rPr lang="en-US" dirty="0">
                <a:solidFill>
                  <a:srgbClr val="C00000"/>
                </a:solidFill>
              </a:rPr>
              <a:t>another timing parameter</a:t>
            </a:r>
          </a:p>
        </p:txBody>
      </p:sp>
      <p:sp>
        <p:nvSpPr>
          <p:cNvPr id="32" name="Right Brace 31">
            <a:extLst>
              <a:ext uri="{FF2B5EF4-FFF2-40B4-BE49-F238E27FC236}">
                <a16:creationId xmlns:a16="http://schemas.microsoft.com/office/drawing/2014/main" id="{482FACD1-46BA-68FA-C496-F452CCBC219E}"/>
              </a:ext>
            </a:extLst>
          </p:cNvPr>
          <p:cNvSpPr/>
          <p:nvPr/>
        </p:nvSpPr>
        <p:spPr>
          <a:xfrm rot="5400000">
            <a:off x="3227752" y="4778411"/>
            <a:ext cx="192574" cy="2286001"/>
          </a:xfrm>
          <a:prstGeom prst="rightBrace">
            <a:avLst>
              <a:gd name="adj1" fmla="val 108905"/>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26CC6BD1-1AB4-EA64-074F-31EF6843A89B}"/>
              </a:ext>
            </a:extLst>
          </p:cNvPr>
          <p:cNvSpPr/>
          <p:nvPr/>
        </p:nvSpPr>
        <p:spPr>
          <a:xfrm rot="5400000">
            <a:off x="5735516" y="4775933"/>
            <a:ext cx="192574" cy="2286001"/>
          </a:xfrm>
          <a:prstGeom prst="rightBrace">
            <a:avLst>
              <a:gd name="adj1" fmla="val 108905"/>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337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3" grpId="0"/>
      <p:bldP spid="10" grpId="0"/>
      <p:bldP spid="32" grpId="0" animBg="1"/>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35C4F01-AC5E-9F77-916B-4CC7E94D3201}"/>
              </a:ext>
            </a:extLst>
          </p:cNvPr>
          <p:cNvCxnSpPr>
            <a:cxnSpLocks/>
          </p:cNvCxnSpPr>
          <p:nvPr/>
        </p:nvCxnSpPr>
        <p:spPr>
          <a:xfrm>
            <a:off x="2770576" y="2048411"/>
            <a:ext cx="5919714" cy="0"/>
          </a:xfrm>
          <a:prstGeom prst="line">
            <a:avLst/>
          </a:prstGeom>
          <a:ln w="381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89BC02-86A7-6432-5652-DC3DEF623B4B}"/>
              </a:ext>
            </a:extLst>
          </p:cNvPr>
          <p:cNvSpPr>
            <a:spLocks noGrp="1"/>
          </p:cNvSpPr>
          <p:nvPr>
            <p:ph type="title"/>
          </p:nvPr>
        </p:nvSpPr>
        <p:spPr/>
        <p:txBody>
          <a:bodyPr>
            <a:normAutofit/>
          </a:bodyPr>
          <a:lstStyle/>
          <a:p>
            <a:r>
              <a:rPr lang="en-US" sz="3600" dirty="0"/>
              <a:t>SMD Control – Handling a Rejection</a:t>
            </a:r>
          </a:p>
        </p:txBody>
      </p:sp>
      <p:sp>
        <p:nvSpPr>
          <p:cNvPr id="4" name="Slide Number Placeholder 3">
            <a:extLst>
              <a:ext uri="{FF2B5EF4-FFF2-40B4-BE49-F238E27FC236}">
                <a16:creationId xmlns:a16="http://schemas.microsoft.com/office/drawing/2014/main" id="{0F32B502-EC03-0765-78F3-366BBBDE374E}"/>
              </a:ext>
            </a:extLst>
          </p:cNvPr>
          <p:cNvSpPr>
            <a:spLocks noGrp="1"/>
          </p:cNvSpPr>
          <p:nvPr>
            <p:ph type="sldNum" sz="quarter" idx="12"/>
          </p:nvPr>
        </p:nvSpPr>
        <p:spPr/>
        <p:txBody>
          <a:bodyPr/>
          <a:lstStyle/>
          <a:p>
            <a:fld id="{C19D2B53-EDAE-4B41-B849-8916FA40BCB6}" type="slidenum">
              <a:rPr lang="en-US" smtClean="0"/>
              <a:pPr/>
              <a:t>44</a:t>
            </a:fld>
            <a:endParaRPr lang="en-US"/>
          </a:p>
        </p:txBody>
      </p:sp>
      <p:sp>
        <p:nvSpPr>
          <p:cNvPr id="5" name="Rounded Rectangle 4">
            <a:extLst>
              <a:ext uri="{FF2B5EF4-FFF2-40B4-BE49-F238E27FC236}">
                <a16:creationId xmlns:a16="http://schemas.microsoft.com/office/drawing/2014/main" id="{AF6DFE36-7C0A-CCEB-5C3C-27369F8E7703}"/>
              </a:ext>
            </a:extLst>
          </p:cNvPr>
          <p:cNvSpPr/>
          <p:nvPr/>
        </p:nvSpPr>
        <p:spPr>
          <a:xfrm>
            <a:off x="2770576" y="1768850"/>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8" name="Rounded Rectangle 7">
            <a:extLst>
              <a:ext uri="{FF2B5EF4-FFF2-40B4-BE49-F238E27FC236}">
                <a16:creationId xmlns:a16="http://schemas.microsoft.com/office/drawing/2014/main" id="{1F77852C-6DB2-5E01-A3ED-E2F1DCE254DF}"/>
              </a:ext>
            </a:extLst>
          </p:cNvPr>
          <p:cNvSpPr/>
          <p:nvPr/>
        </p:nvSpPr>
        <p:spPr>
          <a:xfrm>
            <a:off x="4520872" y="1768850"/>
            <a:ext cx="1118247" cy="55912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NACK</a:t>
            </a:r>
          </a:p>
        </p:txBody>
      </p:sp>
      <p:sp>
        <p:nvSpPr>
          <p:cNvPr id="11" name="Rectangle 10">
            <a:extLst>
              <a:ext uri="{FF2B5EF4-FFF2-40B4-BE49-F238E27FC236}">
                <a16:creationId xmlns:a16="http://schemas.microsoft.com/office/drawing/2014/main" id="{24769EC4-B473-11E8-4E94-3D66BA06A78C}"/>
              </a:ext>
            </a:extLst>
          </p:cNvPr>
          <p:cNvSpPr/>
          <p:nvPr/>
        </p:nvSpPr>
        <p:spPr>
          <a:xfrm>
            <a:off x="262559" y="1841529"/>
            <a:ext cx="2197054" cy="413764"/>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grpSp>
        <p:nvGrpSpPr>
          <p:cNvPr id="3" name="Group 2">
            <a:extLst>
              <a:ext uri="{FF2B5EF4-FFF2-40B4-BE49-F238E27FC236}">
                <a16:creationId xmlns:a16="http://schemas.microsoft.com/office/drawing/2014/main" id="{60C3FD96-D6CB-B795-4F30-1080B7D70525}"/>
              </a:ext>
            </a:extLst>
          </p:cNvPr>
          <p:cNvGrpSpPr/>
          <p:nvPr/>
        </p:nvGrpSpPr>
        <p:grpSpPr>
          <a:xfrm>
            <a:off x="921883" y="4286548"/>
            <a:ext cx="5704401" cy="1333836"/>
            <a:chOff x="1719799" y="1092696"/>
            <a:chExt cx="5704401" cy="1333836"/>
          </a:xfrm>
        </p:grpSpPr>
        <p:sp>
          <p:nvSpPr>
            <p:cNvPr id="6" name="Rectangle 5">
              <a:extLst>
                <a:ext uri="{FF2B5EF4-FFF2-40B4-BE49-F238E27FC236}">
                  <a16:creationId xmlns:a16="http://schemas.microsoft.com/office/drawing/2014/main" id="{172FEF51-6D36-34C9-5FEE-7D9826589C50}"/>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7" name="Rectangle 6">
              <a:extLst>
                <a:ext uri="{FF2B5EF4-FFF2-40B4-BE49-F238E27FC236}">
                  <a16:creationId xmlns:a16="http://schemas.microsoft.com/office/drawing/2014/main" id="{8EE6D1C3-BDB4-E20A-DD5F-E69FC0593A05}"/>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2" name="Straight Arrow Connector 11">
              <a:extLst>
                <a:ext uri="{FF2B5EF4-FFF2-40B4-BE49-F238E27FC236}">
                  <a16:creationId xmlns:a16="http://schemas.microsoft.com/office/drawing/2014/main" id="{815B9FC3-55A9-BF15-8ACB-CCBBD3B8CEFA}"/>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3C8F66-0548-7387-8080-450BB58DE4A8}"/>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14" name="Straight Arrow Connector 13">
              <a:extLst>
                <a:ext uri="{FF2B5EF4-FFF2-40B4-BE49-F238E27FC236}">
                  <a16:creationId xmlns:a16="http://schemas.microsoft.com/office/drawing/2014/main" id="{655E3905-4ABF-4EC1-2BA4-1CDC362D8F31}"/>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C2F7FE-4F60-68B8-9D96-17DA20752F39}"/>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sp>
        <p:nvSpPr>
          <p:cNvPr id="21" name="Rounded Rectangle 18">
            <a:extLst>
              <a:ext uri="{FF2B5EF4-FFF2-40B4-BE49-F238E27FC236}">
                <a16:creationId xmlns:a16="http://schemas.microsoft.com/office/drawing/2014/main" id="{B9C37C32-27A5-17F8-D62D-2BE2F752F509}"/>
              </a:ext>
            </a:extLst>
          </p:cNvPr>
          <p:cNvSpPr/>
          <p:nvPr/>
        </p:nvSpPr>
        <p:spPr>
          <a:xfrm>
            <a:off x="5279513" y="4507141"/>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Cmd.</a:t>
            </a:r>
          </a:p>
        </p:txBody>
      </p:sp>
      <p:pic>
        <p:nvPicPr>
          <p:cNvPr id="23" name="Graphic 22" descr="Gears with solid fill">
            <a:extLst>
              <a:ext uri="{FF2B5EF4-FFF2-40B4-BE49-F238E27FC236}">
                <a16:creationId xmlns:a16="http://schemas.microsoft.com/office/drawing/2014/main" id="{91791284-2533-71A4-B8BC-0188CAF033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9084" y="3829348"/>
            <a:ext cx="914400" cy="914400"/>
          </a:xfrm>
          <a:prstGeom prst="rect">
            <a:avLst/>
          </a:prstGeom>
        </p:spPr>
      </p:pic>
      <p:sp>
        <p:nvSpPr>
          <p:cNvPr id="24" name="TextBox 23">
            <a:extLst>
              <a:ext uri="{FF2B5EF4-FFF2-40B4-BE49-F238E27FC236}">
                <a16:creationId xmlns:a16="http://schemas.microsoft.com/office/drawing/2014/main" id="{7436311A-043D-2B74-7FB1-934F81D21462}"/>
              </a:ext>
            </a:extLst>
          </p:cNvPr>
          <p:cNvSpPr txBox="1"/>
          <p:nvPr/>
        </p:nvSpPr>
        <p:spPr>
          <a:xfrm>
            <a:off x="6888634" y="3703412"/>
            <a:ext cx="1518364" cy="646331"/>
          </a:xfrm>
          <a:prstGeom prst="rect">
            <a:avLst/>
          </a:prstGeom>
          <a:noFill/>
        </p:spPr>
        <p:txBody>
          <a:bodyPr wrap="none" rtlCol="0">
            <a:spAutoFit/>
          </a:bodyPr>
          <a:lstStyle/>
          <a:p>
            <a:r>
              <a:rPr lang="en-US" b="1" dirty="0">
                <a:solidFill>
                  <a:schemeClr val="accent5">
                    <a:lumMod val="75000"/>
                  </a:schemeClr>
                </a:solidFill>
              </a:rPr>
              <a:t>do</a:t>
            </a:r>
            <a:br>
              <a:rPr lang="en-US" b="1" dirty="0">
                <a:solidFill>
                  <a:schemeClr val="accent5">
                    <a:lumMod val="75000"/>
                  </a:schemeClr>
                </a:solidFill>
              </a:rPr>
            </a:br>
            <a:r>
              <a:rPr lang="en-US" b="1" dirty="0">
                <a:solidFill>
                  <a:schemeClr val="accent5">
                    <a:lumMod val="75000"/>
                  </a:schemeClr>
                </a:solidFill>
              </a:rPr>
              <a:t>maintenance</a:t>
            </a:r>
          </a:p>
        </p:txBody>
      </p:sp>
      <p:cxnSp>
        <p:nvCxnSpPr>
          <p:cNvPr id="25" name="Connector: Elbow 33">
            <a:extLst>
              <a:ext uri="{FF2B5EF4-FFF2-40B4-BE49-F238E27FC236}">
                <a16:creationId xmlns:a16="http://schemas.microsoft.com/office/drawing/2014/main" id="{9D8B2EB4-A2EB-2635-2DC4-CF48F76A49CC}"/>
              </a:ext>
            </a:extLst>
          </p:cNvPr>
          <p:cNvCxnSpPr>
            <a:stCxn id="7" idx="2"/>
            <a:endCxn id="6" idx="2"/>
          </p:cNvCxnSpPr>
          <p:nvPr/>
        </p:nvCxnSpPr>
        <p:spPr>
          <a:xfrm rot="5400000">
            <a:off x="3904615" y="3554036"/>
            <a:ext cx="13920" cy="4118777"/>
          </a:xfrm>
          <a:prstGeom prst="bentConnector3">
            <a:avLst>
              <a:gd name="adj1" fmla="val 2015948"/>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53E9F47-F598-1205-2DC6-73B744911203}"/>
              </a:ext>
            </a:extLst>
          </p:cNvPr>
          <p:cNvSpPr txBox="1"/>
          <p:nvPr/>
        </p:nvSpPr>
        <p:spPr>
          <a:xfrm>
            <a:off x="2057542" y="5926970"/>
            <a:ext cx="3587842" cy="369332"/>
          </a:xfrm>
          <a:prstGeom prst="rect">
            <a:avLst/>
          </a:prstGeom>
          <a:noFill/>
        </p:spPr>
        <p:txBody>
          <a:bodyPr wrap="none" rtlCol="0">
            <a:spAutoFit/>
          </a:bodyPr>
          <a:lstStyle/>
          <a:p>
            <a:r>
              <a:rPr lang="en-US" b="1" dirty="0">
                <a:solidFill>
                  <a:srgbClr val="C00000"/>
                </a:solidFill>
              </a:rPr>
              <a:t>negative acknowledgment (</a:t>
            </a:r>
            <a:r>
              <a:rPr lang="en-US" b="1" dirty="0" err="1">
                <a:solidFill>
                  <a:srgbClr val="C00000"/>
                </a:solidFill>
              </a:rPr>
              <a:t>nack</a:t>
            </a:r>
            <a:r>
              <a:rPr lang="en-US" b="1" dirty="0">
                <a:solidFill>
                  <a:srgbClr val="C00000"/>
                </a:solidFill>
              </a:rPr>
              <a:t>)</a:t>
            </a:r>
          </a:p>
        </p:txBody>
      </p:sp>
      <p:sp>
        <p:nvSpPr>
          <p:cNvPr id="27" name="Multiplication Sign 37">
            <a:extLst>
              <a:ext uri="{FF2B5EF4-FFF2-40B4-BE49-F238E27FC236}">
                <a16:creationId xmlns:a16="http://schemas.microsoft.com/office/drawing/2014/main" id="{5B907424-97C7-5E84-256E-8C3868DA921C}"/>
              </a:ext>
            </a:extLst>
          </p:cNvPr>
          <p:cNvSpPr/>
          <p:nvPr/>
        </p:nvSpPr>
        <p:spPr>
          <a:xfrm>
            <a:off x="6660778" y="4269938"/>
            <a:ext cx="1629266" cy="1536232"/>
          </a:xfrm>
          <a:prstGeom prst="mathMultiply">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8" name="TextBox 27">
            <a:extLst>
              <a:ext uri="{FF2B5EF4-FFF2-40B4-BE49-F238E27FC236}">
                <a16:creationId xmlns:a16="http://schemas.microsoft.com/office/drawing/2014/main" id="{AC27ABC6-DAA6-7824-9B7E-2EDEB3173541}"/>
              </a:ext>
            </a:extLst>
          </p:cNvPr>
          <p:cNvSpPr txBox="1"/>
          <p:nvPr/>
        </p:nvSpPr>
        <p:spPr>
          <a:xfrm>
            <a:off x="6708404" y="5546735"/>
            <a:ext cx="1546805" cy="923330"/>
          </a:xfrm>
          <a:prstGeom prst="rect">
            <a:avLst/>
          </a:prstGeom>
          <a:noFill/>
        </p:spPr>
        <p:txBody>
          <a:bodyPr wrap="square" rtlCol="0">
            <a:spAutoFit/>
          </a:bodyPr>
          <a:lstStyle/>
          <a:p>
            <a:pPr algn="ctr"/>
            <a:r>
              <a:rPr lang="en-US" b="1" dirty="0">
                <a:solidFill>
                  <a:srgbClr val="C00000"/>
                </a:solidFill>
              </a:rPr>
              <a:t>access-maintenance conflict</a:t>
            </a:r>
          </a:p>
        </p:txBody>
      </p:sp>
    </p:spTree>
    <p:extLst>
      <p:ext uri="{BB962C8B-B14F-4D97-AF65-F5344CB8AC3E}">
        <p14:creationId xmlns:p14="http://schemas.microsoft.com/office/powerpoint/2010/main" val="6626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E8F76-8E76-F262-36AD-D398FBC6DB97}"/>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00DCDBB-7965-C0B3-7B0A-4E579170BEEC}"/>
              </a:ext>
            </a:extLst>
          </p:cNvPr>
          <p:cNvCxnSpPr>
            <a:cxnSpLocks/>
          </p:cNvCxnSpPr>
          <p:nvPr/>
        </p:nvCxnSpPr>
        <p:spPr>
          <a:xfrm>
            <a:off x="2770576" y="2048411"/>
            <a:ext cx="5919714" cy="0"/>
          </a:xfrm>
          <a:prstGeom prst="line">
            <a:avLst/>
          </a:prstGeom>
          <a:ln w="381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59F472-9631-8537-AB92-A45B448C3BA3}"/>
              </a:ext>
            </a:extLst>
          </p:cNvPr>
          <p:cNvSpPr>
            <a:spLocks noGrp="1"/>
          </p:cNvSpPr>
          <p:nvPr>
            <p:ph type="title"/>
          </p:nvPr>
        </p:nvSpPr>
        <p:spPr/>
        <p:txBody>
          <a:bodyPr>
            <a:normAutofit/>
          </a:bodyPr>
          <a:lstStyle/>
          <a:p>
            <a:r>
              <a:rPr lang="en-US" sz="3600" dirty="0"/>
              <a:t>SMD Control – Handling a Rejection</a:t>
            </a:r>
          </a:p>
        </p:txBody>
      </p:sp>
      <p:sp>
        <p:nvSpPr>
          <p:cNvPr id="10" name="Content Placeholder 9">
            <a:extLst>
              <a:ext uri="{FF2B5EF4-FFF2-40B4-BE49-F238E27FC236}">
                <a16:creationId xmlns:a16="http://schemas.microsoft.com/office/drawing/2014/main" id="{8D4695F5-E257-549C-49DD-51B3DCE21397}"/>
              </a:ext>
            </a:extLst>
          </p:cNvPr>
          <p:cNvSpPr>
            <a:spLocks noGrp="1"/>
          </p:cNvSpPr>
          <p:nvPr>
            <p:ph idx="1"/>
          </p:nvPr>
        </p:nvSpPr>
        <p:spPr>
          <a:xfrm>
            <a:off x="155488" y="3058280"/>
            <a:ext cx="8815517" cy="3270958"/>
          </a:xfrm>
        </p:spPr>
        <p:txBody>
          <a:bodyPr>
            <a:normAutofit/>
          </a:bodyPr>
          <a:lstStyle/>
          <a:p>
            <a:pPr>
              <a:buClr>
                <a:schemeClr val="tx1"/>
              </a:buClr>
            </a:pPr>
            <a:r>
              <a:rPr lang="en-US" sz="2700" b="1" dirty="0">
                <a:solidFill>
                  <a:schemeClr val="accent5">
                    <a:lumMod val="75000"/>
                  </a:schemeClr>
                </a:solidFill>
              </a:rPr>
              <a:t>Retry</a:t>
            </a:r>
            <a:r>
              <a:rPr lang="en-US" sz="2700" dirty="0">
                <a:solidFill>
                  <a:schemeClr val="accent5">
                    <a:lumMod val="75000"/>
                  </a:schemeClr>
                </a:solidFill>
              </a:rPr>
              <a:t> ACT </a:t>
            </a:r>
            <a:r>
              <a:rPr lang="en-US" sz="2700" b="1" dirty="0">
                <a:solidFill>
                  <a:schemeClr val="accent5">
                    <a:lumMod val="75000"/>
                  </a:schemeClr>
                </a:solidFill>
              </a:rPr>
              <a:t>every </a:t>
            </a:r>
            <a:r>
              <a:rPr lang="en-US" sz="2700" b="1" dirty="0">
                <a:solidFill>
                  <a:srgbClr val="C00000"/>
                </a:solidFill>
              </a:rPr>
              <a:t>retry interval </a:t>
            </a:r>
            <a:r>
              <a:rPr lang="en-US" sz="2700" dirty="0">
                <a:solidFill>
                  <a:schemeClr val="accent5">
                    <a:lumMod val="75000"/>
                  </a:schemeClr>
                </a:solidFill>
              </a:rPr>
              <a:t>until ACT is </a:t>
            </a:r>
            <a:r>
              <a:rPr lang="en-US" sz="2700" b="1" dirty="0">
                <a:solidFill>
                  <a:schemeClr val="accent5">
                    <a:lumMod val="75000"/>
                  </a:schemeClr>
                </a:solidFill>
              </a:rPr>
              <a:t>not rejected </a:t>
            </a:r>
          </a:p>
        </p:txBody>
      </p:sp>
      <p:sp>
        <p:nvSpPr>
          <p:cNvPr id="4" name="Slide Number Placeholder 3">
            <a:extLst>
              <a:ext uri="{FF2B5EF4-FFF2-40B4-BE49-F238E27FC236}">
                <a16:creationId xmlns:a16="http://schemas.microsoft.com/office/drawing/2014/main" id="{6D78D391-67B2-0A9C-22A8-C44B5F159CC9}"/>
              </a:ext>
            </a:extLst>
          </p:cNvPr>
          <p:cNvSpPr>
            <a:spLocks noGrp="1"/>
          </p:cNvSpPr>
          <p:nvPr>
            <p:ph type="sldNum" sz="quarter" idx="12"/>
          </p:nvPr>
        </p:nvSpPr>
        <p:spPr/>
        <p:txBody>
          <a:bodyPr/>
          <a:lstStyle/>
          <a:p>
            <a:fld id="{C19D2B53-EDAE-4B41-B849-8916FA40BCB6}" type="slidenum">
              <a:rPr lang="en-US" smtClean="0"/>
              <a:pPr/>
              <a:t>45</a:t>
            </a:fld>
            <a:endParaRPr lang="en-US"/>
          </a:p>
        </p:txBody>
      </p:sp>
      <p:sp>
        <p:nvSpPr>
          <p:cNvPr id="5" name="Rounded Rectangle 4">
            <a:extLst>
              <a:ext uri="{FF2B5EF4-FFF2-40B4-BE49-F238E27FC236}">
                <a16:creationId xmlns:a16="http://schemas.microsoft.com/office/drawing/2014/main" id="{CC009089-5A00-100C-5097-89B845D81D21}"/>
              </a:ext>
            </a:extLst>
          </p:cNvPr>
          <p:cNvSpPr/>
          <p:nvPr/>
        </p:nvSpPr>
        <p:spPr>
          <a:xfrm>
            <a:off x="2770576" y="1768850"/>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8" name="Rounded Rectangle 7">
            <a:extLst>
              <a:ext uri="{FF2B5EF4-FFF2-40B4-BE49-F238E27FC236}">
                <a16:creationId xmlns:a16="http://schemas.microsoft.com/office/drawing/2014/main" id="{F6DF2DE7-436C-39D5-AC70-85E93B8071BE}"/>
              </a:ext>
            </a:extLst>
          </p:cNvPr>
          <p:cNvSpPr/>
          <p:nvPr/>
        </p:nvSpPr>
        <p:spPr>
          <a:xfrm>
            <a:off x="4520872" y="1768850"/>
            <a:ext cx="1118247" cy="55912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NACK</a:t>
            </a:r>
          </a:p>
        </p:txBody>
      </p:sp>
      <p:sp>
        <p:nvSpPr>
          <p:cNvPr id="11" name="Rectangle 10">
            <a:extLst>
              <a:ext uri="{FF2B5EF4-FFF2-40B4-BE49-F238E27FC236}">
                <a16:creationId xmlns:a16="http://schemas.microsoft.com/office/drawing/2014/main" id="{D07B1518-13B0-790E-1F29-37B8ACF2D938}"/>
              </a:ext>
            </a:extLst>
          </p:cNvPr>
          <p:cNvSpPr/>
          <p:nvPr/>
        </p:nvSpPr>
        <p:spPr>
          <a:xfrm>
            <a:off x="262559" y="1841529"/>
            <a:ext cx="2197054" cy="413764"/>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sp>
        <p:nvSpPr>
          <p:cNvPr id="15" name="Rounded Rectangle 14">
            <a:extLst>
              <a:ext uri="{FF2B5EF4-FFF2-40B4-BE49-F238E27FC236}">
                <a16:creationId xmlns:a16="http://schemas.microsoft.com/office/drawing/2014/main" id="{C072C7B5-58B5-A1B2-E242-E48FDDA2082B}"/>
              </a:ext>
            </a:extLst>
          </p:cNvPr>
          <p:cNvSpPr/>
          <p:nvPr/>
        </p:nvSpPr>
        <p:spPr>
          <a:xfrm>
            <a:off x="7055226" y="1768850"/>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17" name="Right Brace 16">
            <a:extLst>
              <a:ext uri="{FF2B5EF4-FFF2-40B4-BE49-F238E27FC236}">
                <a16:creationId xmlns:a16="http://schemas.microsoft.com/office/drawing/2014/main" id="{D057C279-B8C0-530B-0642-2E7A8DCF0C98}"/>
              </a:ext>
            </a:extLst>
          </p:cNvPr>
          <p:cNvSpPr/>
          <p:nvPr/>
        </p:nvSpPr>
        <p:spPr>
          <a:xfrm rot="5400000">
            <a:off x="6317442" y="1297080"/>
            <a:ext cx="165006" cy="2433060"/>
          </a:xfrm>
          <a:prstGeom prst="rightBrace">
            <a:avLst>
              <a:gd name="adj1" fmla="val 7239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85AD7EDF-C8DC-9DFE-B5E4-C9A3EAB52B27}"/>
              </a:ext>
            </a:extLst>
          </p:cNvPr>
          <p:cNvSpPr txBox="1"/>
          <p:nvPr/>
        </p:nvSpPr>
        <p:spPr>
          <a:xfrm>
            <a:off x="5292109" y="2607534"/>
            <a:ext cx="2215671" cy="400110"/>
          </a:xfrm>
          <a:prstGeom prst="rect">
            <a:avLst/>
          </a:prstGeom>
          <a:noFill/>
        </p:spPr>
        <p:txBody>
          <a:bodyPr wrap="none" rtlCol="0">
            <a:spAutoFit/>
          </a:bodyPr>
          <a:lstStyle/>
          <a:p>
            <a:r>
              <a:rPr lang="en-US" sz="2000" b="1" dirty="0">
                <a:solidFill>
                  <a:srgbClr val="C00000"/>
                </a:solidFill>
              </a:rPr>
              <a:t>Retry Interval (RI)</a:t>
            </a:r>
          </a:p>
        </p:txBody>
      </p:sp>
      <p:grpSp>
        <p:nvGrpSpPr>
          <p:cNvPr id="3" name="Group 2">
            <a:extLst>
              <a:ext uri="{FF2B5EF4-FFF2-40B4-BE49-F238E27FC236}">
                <a16:creationId xmlns:a16="http://schemas.microsoft.com/office/drawing/2014/main" id="{DEF6F443-3164-2782-E61D-A0528D48F73A}"/>
              </a:ext>
            </a:extLst>
          </p:cNvPr>
          <p:cNvGrpSpPr/>
          <p:nvPr/>
        </p:nvGrpSpPr>
        <p:grpSpPr>
          <a:xfrm>
            <a:off x="921883" y="4286548"/>
            <a:ext cx="5704401" cy="1333836"/>
            <a:chOff x="1719799" y="1092696"/>
            <a:chExt cx="5704401" cy="1333836"/>
          </a:xfrm>
        </p:grpSpPr>
        <p:sp>
          <p:nvSpPr>
            <p:cNvPr id="6" name="Rectangle 5">
              <a:extLst>
                <a:ext uri="{FF2B5EF4-FFF2-40B4-BE49-F238E27FC236}">
                  <a16:creationId xmlns:a16="http://schemas.microsoft.com/office/drawing/2014/main" id="{1C4738A6-D4AE-303F-E756-46EFD19E0F71}"/>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7" name="Rectangle 6">
              <a:extLst>
                <a:ext uri="{FF2B5EF4-FFF2-40B4-BE49-F238E27FC236}">
                  <a16:creationId xmlns:a16="http://schemas.microsoft.com/office/drawing/2014/main" id="{A4927E07-9C93-D897-2D6B-F4A759B458A7}"/>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2" name="Straight Arrow Connector 11">
              <a:extLst>
                <a:ext uri="{FF2B5EF4-FFF2-40B4-BE49-F238E27FC236}">
                  <a16:creationId xmlns:a16="http://schemas.microsoft.com/office/drawing/2014/main" id="{59F53695-078E-F427-BD35-F544C598FA58}"/>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FD5FD5-A45C-B95C-F936-A55D3EC7EC7B}"/>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14" name="Straight Arrow Connector 13">
              <a:extLst>
                <a:ext uri="{FF2B5EF4-FFF2-40B4-BE49-F238E27FC236}">
                  <a16:creationId xmlns:a16="http://schemas.microsoft.com/office/drawing/2014/main" id="{AD887D0A-4D52-F7AC-F430-482CED55920E}"/>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1075356-6538-CAF8-FCCE-A65520BE0753}"/>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sp>
        <p:nvSpPr>
          <p:cNvPr id="21" name="Rounded Rectangle 18">
            <a:extLst>
              <a:ext uri="{FF2B5EF4-FFF2-40B4-BE49-F238E27FC236}">
                <a16:creationId xmlns:a16="http://schemas.microsoft.com/office/drawing/2014/main" id="{16EF5304-4E2E-F890-2E1F-438CB50B56B5}"/>
              </a:ext>
            </a:extLst>
          </p:cNvPr>
          <p:cNvSpPr/>
          <p:nvPr/>
        </p:nvSpPr>
        <p:spPr>
          <a:xfrm>
            <a:off x="5279513" y="4507141"/>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Cmd.</a:t>
            </a:r>
          </a:p>
        </p:txBody>
      </p:sp>
      <p:pic>
        <p:nvPicPr>
          <p:cNvPr id="23" name="Graphic 22" descr="Gears with solid fill">
            <a:extLst>
              <a:ext uri="{FF2B5EF4-FFF2-40B4-BE49-F238E27FC236}">
                <a16:creationId xmlns:a16="http://schemas.microsoft.com/office/drawing/2014/main" id="{C679A65F-BB13-EFBC-1EEF-1484D469EF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9084" y="3829348"/>
            <a:ext cx="914400" cy="914400"/>
          </a:xfrm>
          <a:prstGeom prst="rect">
            <a:avLst/>
          </a:prstGeom>
        </p:spPr>
      </p:pic>
      <p:sp>
        <p:nvSpPr>
          <p:cNvPr id="24" name="TextBox 23">
            <a:extLst>
              <a:ext uri="{FF2B5EF4-FFF2-40B4-BE49-F238E27FC236}">
                <a16:creationId xmlns:a16="http://schemas.microsoft.com/office/drawing/2014/main" id="{37C98953-C724-2925-79DA-5F8B18651496}"/>
              </a:ext>
            </a:extLst>
          </p:cNvPr>
          <p:cNvSpPr txBox="1"/>
          <p:nvPr/>
        </p:nvSpPr>
        <p:spPr>
          <a:xfrm>
            <a:off x="6888634" y="3703412"/>
            <a:ext cx="1518364" cy="646331"/>
          </a:xfrm>
          <a:prstGeom prst="rect">
            <a:avLst/>
          </a:prstGeom>
          <a:noFill/>
        </p:spPr>
        <p:txBody>
          <a:bodyPr wrap="none" rtlCol="0">
            <a:spAutoFit/>
          </a:bodyPr>
          <a:lstStyle/>
          <a:p>
            <a:r>
              <a:rPr lang="en-US" b="1" dirty="0">
                <a:solidFill>
                  <a:schemeClr val="accent5">
                    <a:lumMod val="75000"/>
                  </a:schemeClr>
                </a:solidFill>
              </a:rPr>
              <a:t>do</a:t>
            </a:r>
            <a:br>
              <a:rPr lang="en-US" b="1" dirty="0">
                <a:solidFill>
                  <a:schemeClr val="accent5">
                    <a:lumMod val="75000"/>
                  </a:schemeClr>
                </a:solidFill>
              </a:rPr>
            </a:br>
            <a:r>
              <a:rPr lang="en-US" b="1" dirty="0">
                <a:solidFill>
                  <a:schemeClr val="accent5">
                    <a:lumMod val="75000"/>
                  </a:schemeClr>
                </a:solidFill>
              </a:rPr>
              <a:t>maintenance</a:t>
            </a:r>
          </a:p>
        </p:txBody>
      </p:sp>
      <p:cxnSp>
        <p:nvCxnSpPr>
          <p:cNvPr id="25" name="Connector: Elbow 33">
            <a:extLst>
              <a:ext uri="{FF2B5EF4-FFF2-40B4-BE49-F238E27FC236}">
                <a16:creationId xmlns:a16="http://schemas.microsoft.com/office/drawing/2014/main" id="{543C82C5-18B8-82AF-8E7B-103B5530B2A0}"/>
              </a:ext>
            </a:extLst>
          </p:cNvPr>
          <p:cNvCxnSpPr>
            <a:stCxn id="7" idx="2"/>
            <a:endCxn id="6" idx="2"/>
          </p:cNvCxnSpPr>
          <p:nvPr/>
        </p:nvCxnSpPr>
        <p:spPr>
          <a:xfrm rot="5400000">
            <a:off x="3904615" y="3554036"/>
            <a:ext cx="13920" cy="4118777"/>
          </a:xfrm>
          <a:prstGeom prst="bentConnector3">
            <a:avLst>
              <a:gd name="adj1" fmla="val 2015948"/>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A82442F-ABAF-C103-F87C-503B9A4EF55E}"/>
              </a:ext>
            </a:extLst>
          </p:cNvPr>
          <p:cNvSpPr txBox="1"/>
          <p:nvPr/>
        </p:nvSpPr>
        <p:spPr>
          <a:xfrm>
            <a:off x="2057542" y="5926970"/>
            <a:ext cx="3587842" cy="369332"/>
          </a:xfrm>
          <a:prstGeom prst="rect">
            <a:avLst/>
          </a:prstGeom>
          <a:noFill/>
        </p:spPr>
        <p:txBody>
          <a:bodyPr wrap="none" rtlCol="0">
            <a:spAutoFit/>
          </a:bodyPr>
          <a:lstStyle/>
          <a:p>
            <a:r>
              <a:rPr lang="en-US" b="1" dirty="0">
                <a:solidFill>
                  <a:srgbClr val="C00000"/>
                </a:solidFill>
              </a:rPr>
              <a:t>negative acknowledgment (</a:t>
            </a:r>
            <a:r>
              <a:rPr lang="en-US" b="1" dirty="0" err="1">
                <a:solidFill>
                  <a:srgbClr val="C00000"/>
                </a:solidFill>
              </a:rPr>
              <a:t>nack</a:t>
            </a:r>
            <a:r>
              <a:rPr lang="en-US" b="1" dirty="0">
                <a:solidFill>
                  <a:srgbClr val="C00000"/>
                </a:solidFill>
              </a:rPr>
              <a:t>)</a:t>
            </a:r>
          </a:p>
        </p:txBody>
      </p:sp>
      <p:sp>
        <p:nvSpPr>
          <p:cNvPr id="27" name="Multiplication Sign 37">
            <a:extLst>
              <a:ext uri="{FF2B5EF4-FFF2-40B4-BE49-F238E27FC236}">
                <a16:creationId xmlns:a16="http://schemas.microsoft.com/office/drawing/2014/main" id="{93B07382-7863-5B07-88D6-C9BFE2EBEEB2}"/>
              </a:ext>
            </a:extLst>
          </p:cNvPr>
          <p:cNvSpPr/>
          <p:nvPr/>
        </p:nvSpPr>
        <p:spPr>
          <a:xfrm>
            <a:off x="6660778" y="4269938"/>
            <a:ext cx="1629266" cy="1536232"/>
          </a:xfrm>
          <a:prstGeom prst="mathMultiply">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8" name="TextBox 27">
            <a:extLst>
              <a:ext uri="{FF2B5EF4-FFF2-40B4-BE49-F238E27FC236}">
                <a16:creationId xmlns:a16="http://schemas.microsoft.com/office/drawing/2014/main" id="{66C7EC41-7C78-7B26-F890-B14B38201D6A}"/>
              </a:ext>
            </a:extLst>
          </p:cNvPr>
          <p:cNvSpPr txBox="1"/>
          <p:nvPr/>
        </p:nvSpPr>
        <p:spPr>
          <a:xfrm>
            <a:off x="6708404" y="5546735"/>
            <a:ext cx="1546805" cy="923330"/>
          </a:xfrm>
          <a:prstGeom prst="rect">
            <a:avLst/>
          </a:prstGeom>
          <a:noFill/>
        </p:spPr>
        <p:txBody>
          <a:bodyPr wrap="square" rtlCol="0">
            <a:spAutoFit/>
          </a:bodyPr>
          <a:lstStyle/>
          <a:p>
            <a:pPr algn="ctr"/>
            <a:r>
              <a:rPr lang="en-US" b="1" dirty="0">
                <a:solidFill>
                  <a:srgbClr val="C00000"/>
                </a:solidFill>
              </a:rPr>
              <a:t>access-maintenance conflict</a:t>
            </a:r>
          </a:p>
        </p:txBody>
      </p:sp>
      <p:sp>
        <p:nvSpPr>
          <p:cNvPr id="29" name="Rectangle 28">
            <a:extLst>
              <a:ext uri="{FF2B5EF4-FFF2-40B4-BE49-F238E27FC236}">
                <a16:creationId xmlns:a16="http://schemas.microsoft.com/office/drawing/2014/main" id="{CC0050AA-DB9C-5440-3A7C-C0B850656A09}"/>
              </a:ext>
            </a:extLst>
          </p:cNvPr>
          <p:cNvSpPr/>
          <p:nvPr/>
        </p:nvSpPr>
        <p:spPr>
          <a:xfrm>
            <a:off x="51505" y="3703412"/>
            <a:ext cx="8667668" cy="2775345"/>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31" name="TextBox 30">
            <a:extLst>
              <a:ext uri="{FF2B5EF4-FFF2-40B4-BE49-F238E27FC236}">
                <a16:creationId xmlns:a16="http://schemas.microsoft.com/office/drawing/2014/main" id="{366AD267-8F59-1D91-5E22-F82BC2A4B10F}"/>
              </a:ext>
            </a:extLst>
          </p:cNvPr>
          <p:cNvSpPr txBox="1"/>
          <p:nvPr/>
        </p:nvSpPr>
        <p:spPr>
          <a:xfrm>
            <a:off x="600846" y="949103"/>
            <a:ext cx="7924800" cy="523220"/>
          </a:xfrm>
          <a:prstGeom prst="rect">
            <a:avLst/>
          </a:prstGeom>
          <a:noFill/>
        </p:spPr>
        <p:txBody>
          <a:bodyPr wrap="square">
            <a:spAutoFit/>
          </a:bodyPr>
          <a:lstStyle/>
          <a:p>
            <a:pPr algn="ctr">
              <a:buClr>
                <a:schemeClr val="tx1"/>
              </a:buClr>
            </a:pPr>
            <a:r>
              <a:rPr lang="en-US" sz="2800" b="1" dirty="0">
                <a:solidFill>
                  <a:schemeClr val="accent6">
                    <a:lumMod val="75000"/>
                  </a:schemeClr>
                </a:solidFill>
              </a:rPr>
              <a:t>Key idea: </a:t>
            </a:r>
            <a:r>
              <a:rPr lang="en-US" sz="2800" dirty="0"/>
              <a:t>Introduce a new timing parameter</a:t>
            </a:r>
          </a:p>
        </p:txBody>
      </p:sp>
    </p:spTree>
    <p:extLst>
      <p:ext uri="{BB962C8B-B14F-4D97-AF65-F5344CB8AC3E}">
        <p14:creationId xmlns:p14="http://schemas.microsoft.com/office/powerpoint/2010/main" val="9914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0F41-3343-19EA-3C7E-D197F9AC0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F8FA3-236A-33E8-C520-0576757F9425}"/>
              </a:ext>
            </a:extLst>
          </p:cNvPr>
          <p:cNvSpPr>
            <a:spLocks noGrp="1"/>
          </p:cNvSpPr>
          <p:nvPr>
            <p:ph type="title"/>
          </p:nvPr>
        </p:nvSpPr>
        <p:spPr/>
        <p:txBody>
          <a:bodyPr>
            <a:normAutofit/>
          </a:bodyPr>
          <a:lstStyle/>
          <a:p>
            <a:r>
              <a:rPr lang="en-US" sz="3600" dirty="0"/>
              <a:t>Maintenance-Access Parallelization</a:t>
            </a:r>
          </a:p>
        </p:txBody>
      </p:sp>
      <p:sp>
        <p:nvSpPr>
          <p:cNvPr id="10" name="Content Placeholder 9">
            <a:extLst>
              <a:ext uri="{FF2B5EF4-FFF2-40B4-BE49-F238E27FC236}">
                <a16:creationId xmlns:a16="http://schemas.microsoft.com/office/drawing/2014/main" id="{A1B93A5E-4B2E-36EE-644A-B14B599CD824}"/>
              </a:ext>
            </a:extLst>
          </p:cNvPr>
          <p:cNvSpPr>
            <a:spLocks noGrp="1"/>
          </p:cNvSpPr>
          <p:nvPr>
            <p:ph idx="1"/>
          </p:nvPr>
        </p:nvSpPr>
        <p:spPr>
          <a:xfrm>
            <a:off x="155488" y="1432867"/>
            <a:ext cx="8815517" cy="4896371"/>
          </a:xfrm>
        </p:spPr>
        <p:txBody>
          <a:bodyPr>
            <a:normAutofit/>
          </a:bodyPr>
          <a:lstStyle/>
          <a:p>
            <a:pPr marL="0" indent="0">
              <a:buClr>
                <a:schemeClr val="tx1"/>
              </a:buClr>
              <a:buNone/>
            </a:pPr>
            <a:endParaRPr lang="en-US" sz="2700" b="1" dirty="0">
              <a:solidFill>
                <a:schemeClr val="accent5">
                  <a:lumMod val="75000"/>
                </a:schemeClr>
              </a:solidFill>
            </a:endParaRPr>
          </a:p>
        </p:txBody>
      </p:sp>
      <p:sp>
        <p:nvSpPr>
          <p:cNvPr id="4" name="Slide Number Placeholder 3">
            <a:extLst>
              <a:ext uri="{FF2B5EF4-FFF2-40B4-BE49-F238E27FC236}">
                <a16:creationId xmlns:a16="http://schemas.microsoft.com/office/drawing/2014/main" id="{D3D0D463-96C6-F04B-A066-24673926DFF0}"/>
              </a:ext>
            </a:extLst>
          </p:cNvPr>
          <p:cNvSpPr>
            <a:spLocks noGrp="1"/>
          </p:cNvSpPr>
          <p:nvPr>
            <p:ph type="sldNum" sz="quarter" idx="12"/>
          </p:nvPr>
        </p:nvSpPr>
        <p:spPr/>
        <p:txBody>
          <a:bodyPr/>
          <a:lstStyle/>
          <a:p>
            <a:fld id="{C19D2B53-EDAE-4B41-B849-8916FA40BCB6}" type="slidenum">
              <a:rPr lang="en-US" smtClean="0"/>
              <a:pPr/>
              <a:t>46</a:t>
            </a:fld>
            <a:endParaRPr lang="en-US"/>
          </a:p>
        </p:txBody>
      </p:sp>
      <p:sp>
        <p:nvSpPr>
          <p:cNvPr id="12" name="Rectangle 11">
            <a:extLst>
              <a:ext uri="{FF2B5EF4-FFF2-40B4-BE49-F238E27FC236}">
                <a16:creationId xmlns:a16="http://schemas.microsoft.com/office/drawing/2014/main" id="{2D60C285-E48A-C461-DBAE-720B0D492D85}"/>
              </a:ext>
            </a:extLst>
          </p:cNvPr>
          <p:cNvSpPr/>
          <p:nvPr/>
        </p:nvSpPr>
        <p:spPr>
          <a:xfrm>
            <a:off x="262559" y="3851599"/>
            <a:ext cx="2197054" cy="413764"/>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1 </a:t>
            </a:r>
          </a:p>
        </p:txBody>
      </p:sp>
      <p:cxnSp>
        <p:nvCxnSpPr>
          <p:cNvPr id="20" name="Straight Connector 19">
            <a:extLst>
              <a:ext uri="{FF2B5EF4-FFF2-40B4-BE49-F238E27FC236}">
                <a16:creationId xmlns:a16="http://schemas.microsoft.com/office/drawing/2014/main" id="{3EE174F7-2680-33F8-A581-A92E074C8FE7}"/>
              </a:ext>
            </a:extLst>
          </p:cNvPr>
          <p:cNvCxnSpPr>
            <a:cxnSpLocks/>
          </p:cNvCxnSpPr>
          <p:nvPr/>
        </p:nvCxnSpPr>
        <p:spPr>
          <a:xfrm>
            <a:off x="2768890" y="4058481"/>
            <a:ext cx="5919714" cy="0"/>
          </a:xfrm>
          <a:prstGeom prst="line">
            <a:avLst/>
          </a:prstGeom>
          <a:ln w="381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7EC1D006-45E9-D295-2A96-873AA20CBFA7}"/>
              </a:ext>
            </a:extLst>
          </p:cNvPr>
          <p:cNvSpPr/>
          <p:nvPr/>
        </p:nvSpPr>
        <p:spPr>
          <a:xfrm>
            <a:off x="5511174" y="3778919"/>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cxnSp>
        <p:nvCxnSpPr>
          <p:cNvPr id="6" name="Straight Connector 5">
            <a:extLst>
              <a:ext uri="{FF2B5EF4-FFF2-40B4-BE49-F238E27FC236}">
                <a16:creationId xmlns:a16="http://schemas.microsoft.com/office/drawing/2014/main" id="{8FBB1A9A-A456-C874-3EF3-34C550473EFE}"/>
              </a:ext>
            </a:extLst>
          </p:cNvPr>
          <p:cNvCxnSpPr/>
          <p:nvPr/>
        </p:nvCxnSpPr>
        <p:spPr>
          <a:xfrm>
            <a:off x="5083343" y="2913645"/>
            <a:ext cx="0" cy="43313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A6D308-6411-D1DB-DC74-21139DA04BE3}"/>
              </a:ext>
            </a:extLst>
          </p:cNvPr>
          <p:cNvCxnSpPr/>
          <p:nvPr/>
        </p:nvCxnSpPr>
        <p:spPr>
          <a:xfrm>
            <a:off x="7616475" y="2913645"/>
            <a:ext cx="0" cy="43313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1272BB-C5F6-5C0B-E399-32C1B6B7C075}"/>
              </a:ext>
            </a:extLst>
          </p:cNvPr>
          <p:cNvCxnSpPr>
            <a:cxnSpLocks/>
          </p:cNvCxnSpPr>
          <p:nvPr/>
        </p:nvCxnSpPr>
        <p:spPr>
          <a:xfrm>
            <a:off x="5083343" y="3116178"/>
            <a:ext cx="253313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81A218-AC9F-FCF5-7033-0182278760A4}"/>
              </a:ext>
            </a:extLst>
          </p:cNvPr>
          <p:cNvSpPr txBox="1"/>
          <p:nvPr/>
        </p:nvSpPr>
        <p:spPr>
          <a:xfrm>
            <a:off x="5028073" y="3254881"/>
            <a:ext cx="2643672" cy="369332"/>
          </a:xfrm>
          <a:prstGeom prst="rect">
            <a:avLst/>
          </a:prstGeom>
          <a:noFill/>
        </p:spPr>
        <p:txBody>
          <a:bodyPr wrap="none" rtlCol="0">
            <a:spAutoFit/>
          </a:bodyPr>
          <a:lstStyle/>
          <a:p>
            <a:r>
              <a:rPr lang="en-US" dirty="0"/>
              <a:t>undergoing maintenance</a:t>
            </a:r>
          </a:p>
        </p:txBody>
      </p:sp>
      <p:cxnSp>
        <p:nvCxnSpPr>
          <p:cNvPr id="25" name="Curved Connector 24">
            <a:extLst>
              <a:ext uri="{FF2B5EF4-FFF2-40B4-BE49-F238E27FC236}">
                <a16:creationId xmlns:a16="http://schemas.microsoft.com/office/drawing/2014/main" id="{2D0A3E15-D1C5-6422-C8DF-65FD69E3BF94}"/>
              </a:ext>
            </a:extLst>
          </p:cNvPr>
          <p:cNvCxnSpPr>
            <a:cxnSpLocks/>
            <a:endCxn id="23" idx="1"/>
          </p:cNvCxnSpPr>
          <p:nvPr/>
        </p:nvCxnSpPr>
        <p:spPr>
          <a:xfrm rot="16200000" flipH="1">
            <a:off x="2608468" y="1019941"/>
            <a:ext cx="1172223" cy="3666987"/>
          </a:xfrm>
          <a:prstGeom prst="curved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5CB3C8C-9C5F-3999-C551-9CE66C394FA8}"/>
              </a:ext>
            </a:extLst>
          </p:cNvPr>
          <p:cNvSpPr txBox="1"/>
          <p:nvPr/>
        </p:nvSpPr>
        <p:spPr>
          <a:xfrm>
            <a:off x="123959" y="4494111"/>
            <a:ext cx="8793826" cy="461665"/>
          </a:xfrm>
          <a:prstGeom prst="rect">
            <a:avLst/>
          </a:prstGeom>
          <a:noFill/>
        </p:spPr>
        <p:txBody>
          <a:bodyPr wrap="square" rtlCol="0">
            <a:spAutoFit/>
          </a:bodyPr>
          <a:lstStyle/>
          <a:p>
            <a:pPr algn="ctr"/>
            <a:r>
              <a:rPr lang="en-US" sz="2400" b="1" dirty="0">
                <a:solidFill>
                  <a:schemeClr val="accent6">
                    <a:lumMod val="75000"/>
                  </a:schemeClr>
                </a:solidFill>
              </a:rPr>
              <a:t>Overlap</a:t>
            </a:r>
            <a:r>
              <a:rPr lang="en-US" sz="2400" dirty="0">
                <a:solidFill>
                  <a:schemeClr val="accent6">
                    <a:lumMod val="75000"/>
                  </a:schemeClr>
                </a:solidFill>
              </a:rPr>
              <a:t> RI latency with a </a:t>
            </a:r>
            <a:r>
              <a:rPr lang="en-US" sz="2400" b="1" dirty="0">
                <a:solidFill>
                  <a:schemeClr val="accent6">
                    <a:lumMod val="75000"/>
                  </a:schemeClr>
                </a:solidFill>
              </a:rPr>
              <a:t>useful operation</a:t>
            </a:r>
            <a:r>
              <a:rPr lang="en-US" sz="2400" dirty="0">
                <a:solidFill>
                  <a:schemeClr val="accent6">
                    <a:lumMod val="75000"/>
                  </a:schemeClr>
                </a:solidFill>
              </a:rPr>
              <a:t> to another lock region</a:t>
            </a:r>
          </a:p>
        </p:txBody>
      </p:sp>
      <p:sp>
        <p:nvSpPr>
          <p:cNvPr id="28" name="TextBox 27">
            <a:extLst>
              <a:ext uri="{FF2B5EF4-FFF2-40B4-BE49-F238E27FC236}">
                <a16:creationId xmlns:a16="http://schemas.microsoft.com/office/drawing/2014/main" id="{40FC6B68-FA23-9CCE-90F1-578C56DACD87}"/>
              </a:ext>
            </a:extLst>
          </p:cNvPr>
          <p:cNvSpPr txBox="1"/>
          <p:nvPr/>
        </p:nvSpPr>
        <p:spPr>
          <a:xfrm>
            <a:off x="1824460" y="5363437"/>
            <a:ext cx="5392823" cy="646331"/>
          </a:xfrm>
          <a:prstGeom prst="rect">
            <a:avLst/>
          </a:prstGeom>
          <a:noFill/>
        </p:spPr>
        <p:txBody>
          <a:bodyPr wrap="none" rtlCol="0">
            <a:spAutoFit/>
          </a:bodyPr>
          <a:lstStyle/>
          <a:p>
            <a:pPr algn="ctr"/>
            <a:r>
              <a:rPr lang="en-US" dirty="0"/>
              <a:t>building on basic design in SALP</a:t>
            </a:r>
            <a:br>
              <a:rPr lang="en-US" dirty="0"/>
            </a:br>
            <a:r>
              <a:rPr lang="en-US" dirty="0"/>
              <a:t>[Kim+, ISCA’12] [Zhang+, HPCA’14] [Chang+, HPCA’14]</a:t>
            </a:r>
          </a:p>
        </p:txBody>
      </p:sp>
      <p:sp>
        <p:nvSpPr>
          <p:cNvPr id="30" name="TextBox 29">
            <a:extLst>
              <a:ext uri="{FF2B5EF4-FFF2-40B4-BE49-F238E27FC236}">
                <a16:creationId xmlns:a16="http://schemas.microsoft.com/office/drawing/2014/main" id="{FA6D35D1-3C45-1697-D271-420A13FCD264}"/>
              </a:ext>
            </a:extLst>
          </p:cNvPr>
          <p:cNvSpPr txBox="1"/>
          <p:nvPr/>
        </p:nvSpPr>
        <p:spPr>
          <a:xfrm>
            <a:off x="2278481" y="5963644"/>
            <a:ext cx="4587038" cy="646331"/>
          </a:xfrm>
          <a:prstGeom prst="rect">
            <a:avLst/>
          </a:prstGeom>
          <a:noFill/>
        </p:spPr>
        <p:txBody>
          <a:bodyPr wrap="square">
            <a:spAutoFit/>
          </a:bodyPr>
          <a:lstStyle/>
          <a:p>
            <a:pPr algn="ctr"/>
            <a:r>
              <a:rPr lang="pt-BR" dirty="0"/>
              <a:t>More </a:t>
            </a:r>
            <a:r>
              <a:rPr lang="pt-BR" dirty="0" err="1"/>
              <a:t>details</a:t>
            </a:r>
            <a:r>
              <a:rPr lang="pt-BR" dirty="0"/>
              <a:t> in </a:t>
            </a:r>
            <a:r>
              <a:rPr lang="pt-BR" dirty="0" err="1"/>
              <a:t>our</a:t>
            </a:r>
            <a:r>
              <a:rPr lang="pt-BR" dirty="0"/>
              <a:t> </a:t>
            </a:r>
            <a:r>
              <a:rPr lang="pt-BR" dirty="0" err="1"/>
              <a:t>paper</a:t>
            </a:r>
            <a:endParaRPr lang="pt-BR" sz="1800" dirty="0">
              <a:hlinkClick r:id="rId3"/>
            </a:endParaRPr>
          </a:p>
          <a:p>
            <a:pPr algn="ctr"/>
            <a:r>
              <a:rPr lang="pt-BR" sz="1800" dirty="0">
                <a:hlinkClick r:id="rId3"/>
              </a:rPr>
              <a:t>https://arxiv.org/pdf/2207.13358</a:t>
            </a:r>
            <a:endParaRPr lang="pt-BR" sz="1800" dirty="0"/>
          </a:p>
        </p:txBody>
      </p:sp>
      <p:cxnSp>
        <p:nvCxnSpPr>
          <p:cNvPr id="40" name="Straight Connector 39">
            <a:extLst>
              <a:ext uri="{FF2B5EF4-FFF2-40B4-BE49-F238E27FC236}">
                <a16:creationId xmlns:a16="http://schemas.microsoft.com/office/drawing/2014/main" id="{60812253-416A-D259-1505-03DEF60EABE0}"/>
              </a:ext>
            </a:extLst>
          </p:cNvPr>
          <p:cNvCxnSpPr>
            <a:cxnSpLocks/>
          </p:cNvCxnSpPr>
          <p:nvPr/>
        </p:nvCxnSpPr>
        <p:spPr>
          <a:xfrm>
            <a:off x="2770576" y="2048411"/>
            <a:ext cx="5919714" cy="0"/>
          </a:xfrm>
          <a:prstGeom prst="line">
            <a:avLst/>
          </a:prstGeom>
          <a:ln w="3810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337F45F2-B4E9-5118-5F53-214CF8099D75}"/>
              </a:ext>
            </a:extLst>
          </p:cNvPr>
          <p:cNvSpPr/>
          <p:nvPr/>
        </p:nvSpPr>
        <p:spPr>
          <a:xfrm>
            <a:off x="2770576" y="1768850"/>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42" name="Rounded Rectangle 41">
            <a:extLst>
              <a:ext uri="{FF2B5EF4-FFF2-40B4-BE49-F238E27FC236}">
                <a16:creationId xmlns:a16="http://schemas.microsoft.com/office/drawing/2014/main" id="{8935E15E-BB8F-3388-6E36-E2C5B0C975B6}"/>
              </a:ext>
            </a:extLst>
          </p:cNvPr>
          <p:cNvSpPr/>
          <p:nvPr/>
        </p:nvSpPr>
        <p:spPr>
          <a:xfrm>
            <a:off x="4520872" y="1768850"/>
            <a:ext cx="1118247" cy="55912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NACK</a:t>
            </a:r>
          </a:p>
        </p:txBody>
      </p:sp>
      <p:sp>
        <p:nvSpPr>
          <p:cNvPr id="43" name="Rectangle 42">
            <a:extLst>
              <a:ext uri="{FF2B5EF4-FFF2-40B4-BE49-F238E27FC236}">
                <a16:creationId xmlns:a16="http://schemas.microsoft.com/office/drawing/2014/main" id="{3B701580-41A4-E7E8-B6F2-D9FF08AD7C2A}"/>
              </a:ext>
            </a:extLst>
          </p:cNvPr>
          <p:cNvSpPr/>
          <p:nvPr/>
        </p:nvSpPr>
        <p:spPr>
          <a:xfrm>
            <a:off x="262559" y="1841529"/>
            <a:ext cx="2197054" cy="413764"/>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sp>
        <p:nvSpPr>
          <p:cNvPr id="44" name="Rounded Rectangle 43">
            <a:extLst>
              <a:ext uri="{FF2B5EF4-FFF2-40B4-BE49-F238E27FC236}">
                <a16:creationId xmlns:a16="http://schemas.microsoft.com/office/drawing/2014/main" id="{E5EC54C8-23EA-A74C-70D2-41F664972958}"/>
              </a:ext>
            </a:extLst>
          </p:cNvPr>
          <p:cNvSpPr/>
          <p:nvPr/>
        </p:nvSpPr>
        <p:spPr>
          <a:xfrm>
            <a:off x="7055226" y="1768850"/>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46" name="Right Brace 45">
            <a:extLst>
              <a:ext uri="{FF2B5EF4-FFF2-40B4-BE49-F238E27FC236}">
                <a16:creationId xmlns:a16="http://schemas.microsoft.com/office/drawing/2014/main" id="{D16DD17F-3FEF-F408-CBAC-883D5C925C26}"/>
              </a:ext>
            </a:extLst>
          </p:cNvPr>
          <p:cNvSpPr/>
          <p:nvPr/>
        </p:nvSpPr>
        <p:spPr>
          <a:xfrm rot="5400000">
            <a:off x="6317442" y="1297080"/>
            <a:ext cx="165006" cy="2433060"/>
          </a:xfrm>
          <a:prstGeom prst="rightBrace">
            <a:avLst>
              <a:gd name="adj1" fmla="val 7239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6DB0237D-4A40-C700-DB0D-823ADE671C1A}"/>
              </a:ext>
            </a:extLst>
          </p:cNvPr>
          <p:cNvSpPr txBox="1"/>
          <p:nvPr/>
        </p:nvSpPr>
        <p:spPr>
          <a:xfrm>
            <a:off x="5292109" y="2607534"/>
            <a:ext cx="2215671" cy="400110"/>
          </a:xfrm>
          <a:prstGeom prst="rect">
            <a:avLst/>
          </a:prstGeom>
          <a:noFill/>
        </p:spPr>
        <p:txBody>
          <a:bodyPr wrap="none" rtlCol="0">
            <a:spAutoFit/>
          </a:bodyPr>
          <a:lstStyle/>
          <a:p>
            <a:r>
              <a:rPr lang="en-US" sz="2000" b="1" dirty="0">
                <a:solidFill>
                  <a:srgbClr val="C00000"/>
                </a:solidFill>
              </a:rPr>
              <a:t>Retry Interval (RI)</a:t>
            </a:r>
          </a:p>
        </p:txBody>
      </p:sp>
      <p:sp>
        <p:nvSpPr>
          <p:cNvPr id="3" name="TextBox 2">
            <a:extLst>
              <a:ext uri="{FF2B5EF4-FFF2-40B4-BE49-F238E27FC236}">
                <a16:creationId xmlns:a16="http://schemas.microsoft.com/office/drawing/2014/main" id="{5787D6A7-C016-5012-531D-E6F6142CBC7D}"/>
              </a:ext>
            </a:extLst>
          </p:cNvPr>
          <p:cNvSpPr txBox="1"/>
          <p:nvPr/>
        </p:nvSpPr>
        <p:spPr>
          <a:xfrm>
            <a:off x="600846" y="949103"/>
            <a:ext cx="7924800" cy="523220"/>
          </a:xfrm>
          <a:prstGeom prst="rect">
            <a:avLst/>
          </a:prstGeom>
          <a:noFill/>
        </p:spPr>
        <p:txBody>
          <a:bodyPr wrap="square">
            <a:spAutoFit/>
          </a:bodyPr>
          <a:lstStyle/>
          <a:p>
            <a:pPr algn="ctr">
              <a:buClr>
                <a:schemeClr val="tx1"/>
              </a:buClr>
            </a:pPr>
            <a:r>
              <a:rPr lang="en-US" sz="2800" b="1" dirty="0">
                <a:solidFill>
                  <a:schemeClr val="accent6">
                    <a:lumMod val="75000"/>
                  </a:schemeClr>
                </a:solidFill>
              </a:rPr>
              <a:t>Key idea: </a:t>
            </a:r>
            <a:r>
              <a:rPr lang="en-US" sz="2800" dirty="0"/>
              <a:t>Introduce a new timing parameter</a:t>
            </a:r>
          </a:p>
        </p:txBody>
      </p:sp>
    </p:spTree>
    <p:extLst>
      <p:ext uri="{BB962C8B-B14F-4D97-AF65-F5344CB8AC3E}">
        <p14:creationId xmlns:p14="http://schemas.microsoft.com/office/powerpoint/2010/main" val="40439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3" grpId="0"/>
      <p:bldP spid="27" grpId="0"/>
      <p:bldP spid="28"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B30F-C506-EC63-AA60-74737F93A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64247-66C0-2888-23BC-493D5333BA03}"/>
              </a:ext>
            </a:extLst>
          </p:cNvPr>
          <p:cNvSpPr>
            <a:spLocks noGrp="1"/>
          </p:cNvSpPr>
          <p:nvPr>
            <p:ph type="title"/>
          </p:nvPr>
        </p:nvSpPr>
        <p:spPr/>
        <p:txBody>
          <a:bodyPr>
            <a:noAutofit/>
          </a:bodyPr>
          <a:lstStyle/>
          <a:p>
            <a:r>
              <a:rPr lang="en-US" sz="3600" dirty="0"/>
              <a:t>Proof of Forward Progress</a:t>
            </a:r>
          </a:p>
        </p:txBody>
      </p:sp>
      <p:sp>
        <p:nvSpPr>
          <p:cNvPr id="3" name="Content Placeholder 2">
            <a:extLst>
              <a:ext uri="{FF2B5EF4-FFF2-40B4-BE49-F238E27FC236}">
                <a16:creationId xmlns:a16="http://schemas.microsoft.com/office/drawing/2014/main" id="{EA8D7364-951E-C01D-7EA9-61D02DD19575}"/>
              </a:ext>
            </a:extLst>
          </p:cNvPr>
          <p:cNvSpPr>
            <a:spLocks noGrp="1"/>
          </p:cNvSpPr>
          <p:nvPr>
            <p:ph idx="1"/>
          </p:nvPr>
        </p:nvSpPr>
        <p:spPr/>
        <p:txBody>
          <a:bodyPr/>
          <a:lstStyle/>
          <a:p>
            <a:r>
              <a:rPr lang="en-US" dirty="0"/>
              <a:t>SMD </a:t>
            </a:r>
            <a:r>
              <a:rPr lang="en-US" dirty="0">
                <a:solidFill>
                  <a:schemeClr val="accent6">
                    <a:lumMod val="75000"/>
                  </a:schemeClr>
                </a:solidFill>
              </a:rPr>
              <a:t>breaks</a:t>
            </a:r>
            <a:r>
              <a:rPr lang="en-US" dirty="0"/>
              <a:t> the chain of ACT commands and </a:t>
            </a:r>
            <a:r>
              <a:rPr lang="en-US" dirty="0">
                <a:solidFill>
                  <a:srgbClr val="C00000"/>
                </a:solidFill>
              </a:rPr>
              <a:t>rejections</a:t>
            </a:r>
          </a:p>
          <a:p>
            <a:endParaRPr lang="en-US" dirty="0"/>
          </a:p>
          <a:p>
            <a:endParaRPr lang="en-US" dirty="0"/>
          </a:p>
          <a:p>
            <a:endParaRPr lang="en-US" dirty="0"/>
          </a:p>
          <a:p>
            <a:endParaRPr lang="en-US" dirty="0"/>
          </a:p>
          <a:p>
            <a:endParaRPr lang="en-US" dirty="0"/>
          </a:p>
          <a:p>
            <a:r>
              <a:rPr lang="en-US" dirty="0"/>
              <a:t>because:</a:t>
            </a:r>
          </a:p>
          <a:p>
            <a:endParaRPr lang="en-US" dirty="0"/>
          </a:p>
        </p:txBody>
      </p:sp>
      <p:sp>
        <p:nvSpPr>
          <p:cNvPr id="4" name="Slide Number Placeholder 3">
            <a:extLst>
              <a:ext uri="{FF2B5EF4-FFF2-40B4-BE49-F238E27FC236}">
                <a16:creationId xmlns:a16="http://schemas.microsoft.com/office/drawing/2014/main" id="{A62E7B8F-B30F-6FC4-6617-61BD6AC21636}"/>
              </a:ext>
            </a:extLst>
          </p:cNvPr>
          <p:cNvSpPr>
            <a:spLocks noGrp="1"/>
          </p:cNvSpPr>
          <p:nvPr>
            <p:ph type="sldNum" sz="quarter" idx="12"/>
          </p:nvPr>
        </p:nvSpPr>
        <p:spPr/>
        <p:txBody>
          <a:bodyPr/>
          <a:lstStyle/>
          <a:p>
            <a:fld id="{C19D2B53-EDAE-4B41-B849-8916FA40BCB6}" type="slidenum">
              <a:rPr lang="en-US" smtClean="0"/>
              <a:pPr/>
              <a:t>47</a:t>
            </a:fld>
            <a:endParaRPr lang="en-US"/>
          </a:p>
        </p:txBody>
      </p:sp>
      <p:sp>
        <p:nvSpPr>
          <p:cNvPr id="5" name="Rounded Rectangle 4">
            <a:extLst>
              <a:ext uri="{FF2B5EF4-FFF2-40B4-BE49-F238E27FC236}">
                <a16:creationId xmlns:a16="http://schemas.microsoft.com/office/drawing/2014/main" id="{A364BFFC-1B3A-8AD0-ACDC-BEE4CC374800}"/>
              </a:ext>
            </a:extLst>
          </p:cNvPr>
          <p:cNvSpPr/>
          <p:nvPr/>
        </p:nvSpPr>
        <p:spPr>
          <a:xfrm>
            <a:off x="2885096" y="2930711"/>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6" name="Rounded Rectangle 5">
            <a:extLst>
              <a:ext uri="{FF2B5EF4-FFF2-40B4-BE49-F238E27FC236}">
                <a16:creationId xmlns:a16="http://schemas.microsoft.com/office/drawing/2014/main" id="{135D3255-6183-3D55-2D18-9BE267778689}"/>
              </a:ext>
            </a:extLst>
          </p:cNvPr>
          <p:cNvSpPr/>
          <p:nvPr/>
        </p:nvSpPr>
        <p:spPr>
          <a:xfrm>
            <a:off x="4635392" y="2930711"/>
            <a:ext cx="1118247" cy="55912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NACK</a:t>
            </a:r>
          </a:p>
        </p:txBody>
      </p:sp>
      <p:sp>
        <p:nvSpPr>
          <p:cNvPr id="7" name="Rectangle 6">
            <a:extLst>
              <a:ext uri="{FF2B5EF4-FFF2-40B4-BE49-F238E27FC236}">
                <a16:creationId xmlns:a16="http://schemas.microsoft.com/office/drawing/2014/main" id="{F47A81A2-FAB5-9ED1-3CD6-E3351FE53A2E}"/>
              </a:ext>
            </a:extLst>
          </p:cNvPr>
          <p:cNvSpPr/>
          <p:nvPr/>
        </p:nvSpPr>
        <p:spPr>
          <a:xfrm>
            <a:off x="3214647" y="1825640"/>
            <a:ext cx="2197054" cy="413764"/>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cxnSp>
        <p:nvCxnSpPr>
          <p:cNvPr id="8" name="Curved Connector 7">
            <a:extLst>
              <a:ext uri="{FF2B5EF4-FFF2-40B4-BE49-F238E27FC236}">
                <a16:creationId xmlns:a16="http://schemas.microsoft.com/office/drawing/2014/main" id="{118AC84B-94DD-CC41-01A8-79CD948B85F7}"/>
              </a:ext>
            </a:extLst>
          </p:cNvPr>
          <p:cNvCxnSpPr>
            <a:stCxn id="5" idx="0"/>
            <a:endCxn id="6" idx="0"/>
          </p:cNvCxnSpPr>
          <p:nvPr/>
        </p:nvCxnSpPr>
        <p:spPr>
          <a:xfrm rot="5400000" flipH="1" flipV="1">
            <a:off x="4319368" y="2055563"/>
            <a:ext cx="12700" cy="1750296"/>
          </a:xfrm>
          <a:prstGeom prst="curvedConnector3">
            <a:avLst>
              <a:gd name="adj1" fmla="val 269142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40A74C0C-241E-C63C-2C65-9696CBC04105}"/>
              </a:ext>
            </a:extLst>
          </p:cNvPr>
          <p:cNvCxnSpPr>
            <a:cxnSpLocks/>
            <a:stCxn id="6" idx="2"/>
            <a:endCxn id="5" idx="2"/>
          </p:cNvCxnSpPr>
          <p:nvPr/>
        </p:nvCxnSpPr>
        <p:spPr>
          <a:xfrm rot="5400000">
            <a:off x="4319368" y="2614686"/>
            <a:ext cx="12700" cy="1750296"/>
          </a:xfrm>
          <a:prstGeom prst="curvedConnector3">
            <a:avLst>
              <a:gd name="adj1" fmla="val 289715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Lock with solid fill">
            <a:extLst>
              <a:ext uri="{FF2B5EF4-FFF2-40B4-BE49-F238E27FC236}">
                <a16:creationId xmlns:a16="http://schemas.microsoft.com/office/drawing/2014/main" id="{C5A7F981-773C-75F7-8FA8-1F4C8DA452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0270" y="1788333"/>
            <a:ext cx="486738" cy="486738"/>
          </a:xfrm>
          <a:prstGeom prst="rect">
            <a:avLst/>
          </a:prstGeom>
        </p:spPr>
      </p:pic>
      <p:sp>
        <p:nvSpPr>
          <p:cNvPr id="11" name="TextBox 10">
            <a:extLst>
              <a:ext uri="{FF2B5EF4-FFF2-40B4-BE49-F238E27FC236}">
                <a16:creationId xmlns:a16="http://schemas.microsoft.com/office/drawing/2014/main" id="{FCF72334-B65C-5781-A1FE-A0B10C750D8C}"/>
              </a:ext>
            </a:extLst>
          </p:cNvPr>
          <p:cNvSpPr txBox="1"/>
          <p:nvPr/>
        </p:nvSpPr>
        <p:spPr>
          <a:xfrm>
            <a:off x="5940313" y="1847036"/>
            <a:ext cx="2388795" cy="369332"/>
          </a:xfrm>
          <a:prstGeom prst="rect">
            <a:avLst/>
          </a:prstGeom>
          <a:noFill/>
        </p:spPr>
        <p:txBody>
          <a:bodyPr wrap="none" rtlCol="0">
            <a:spAutoFit/>
          </a:bodyPr>
          <a:lstStyle/>
          <a:p>
            <a:r>
              <a:rPr lang="en-US" i="1" dirty="0">
                <a:solidFill>
                  <a:schemeClr val="accent5">
                    <a:lumMod val="75000"/>
                  </a:schemeClr>
                </a:solidFill>
              </a:rPr>
              <a:t>locked for maintenance</a:t>
            </a:r>
          </a:p>
        </p:txBody>
      </p:sp>
      <p:grpSp>
        <p:nvGrpSpPr>
          <p:cNvPr id="12" name="Group 11">
            <a:extLst>
              <a:ext uri="{FF2B5EF4-FFF2-40B4-BE49-F238E27FC236}">
                <a16:creationId xmlns:a16="http://schemas.microsoft.com/office/drawing/2014/main" id="{C99177B6-F6B7-8C94-311B-BA0EA06F74D5}"/>
              </a:ext>
            </a:extLst>
          </p:cNvPr>
          <p:cNvGrpSpPr/>
          <p:nvPr/>
        </p:nvGrpSpPr>
        <p:grpSpPr>
          <a:xfrm>
            <a:off x="238282" y="4648260"/>
            <a:ext cx="9061662" cy="683908"/>
            <a:chOff x="351692" y="1367032"/>
            <a:chExt cx="9061662" cy="683908"/>
          </a:xfrm>
        </p:grpSpPr>
        <p:sp>
          <p:nvSpPr>
            <p:cNvPr id="13" name="Oval 12">
              <a:extLst>
                <a:ext uri="{FF2B5EF4-FFF2-40B4-BE49-F238E27FC236}">
                  <a16:creationId xmlns:a16="http://schemas.microsoft.com/office/drawing/2014/main" id="{2B3467C5-84BE-5BD4-3496-7C1C91F0EC95}"/>
                </a:ext>
              </a:extLst>
            </p:cNvPr>
            <p:cNvSpPr/>
            <p:nvPr/>
          </p:nvSpPr>
          <p:spPr>
            <a:xfrm>
              <a:off x="351692" y="136703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a:t>
              </a:r>
            </a:p>
          </p:txBody>
        </p:sp>
        <p:sp>
          <p:nvSpPr>
            <p:cNvPr id="14" name="TextBox 13">
              <a:extLst>
                <a:ext uri="{FF2B5EF4-FFF2-40B4-BE49-F238E27FC236}">
                  <a16:creationId xmlns:a16="http://schemas.microsoft.com/office/drawing/2014/main" id="{5AE5DEE1-3805-933F-8EAA-2E415C22749F}"/>
                </a:ext>
              </a:extLst>
            </p:cNvPr>
            <p:cNvSpPr txBox="1"/>
            <p:nvPr/>
          </p:nvSpPr>
          <p:spPr>
            <a:xfrm>
              <a:off x="1145524" y="1443936"/>
              <a:ext cx="8267830" cy="523220"/>
            </a:xfrm>
            <a:prstGeom prst="rect">
              <a:avLst/>
            </a:prstGeom>
            <a:noFill/>
            <a:ln>
              <a:noFill/>
            </a:ln>
          </p:spPr>
          <p:txBody>
            <a:bodyPr wrap="square" rtlCol="0">
              <a:spAutoFit/>
            </a:bodyPr>
            <a:lstStyle/>
            <a:p>
              <a:r>
                <a:rPr lang="en-US" sz="2800" dirty="0"/>
                <a:t>MC </a:t>
              </a:r>
              <a:r>
                <a:rPr lang="en-US" sz="2800" dirty="0">
                  <a:solidFill>
                    <a:schemeClr val="accent6">
                      <a:lumMod val="75000"/>
                    </a:schemeClr>
                  </a:solidFill>
                </a:rPr>
                <a:t>issues </a:t>
              </a:r>
              <a:r>
                <a:rPr lang="en-US" sz="2800" dirty="0"/>
                <a:t>the </a:t>
              </a:r>
              <a:r>
                <a:rPr lang="en-US" sz="2800" dirty="0">
                  <a:solidFill>
                    <a:srgbClr val="C00000"/>
                  </a:solidFill>
                </a:rPr>
                <a:t>rejected ACT</a:t>
              </a:r>
              <a:r>
                <a:rPr lang="en-US" sz="2800" dirty="0"/>
                <a:t> at the end of </a:t>
              </a:r>
              <a:r>
                <a:rPr lang="en-US" sz="2800" dirty="0">
                  <a:solidFill>
                    <a:schemeClr val="accent6">
                      <a:lumMod val="75000"/>
                    </a:schemeClr>
                  </a:solidFill>
                </a:rPr>
                <a:t>every</a:t>
              </a:r>
              <a:r>
                <a:rPr lang="en-US" sz="2800" dirty="0"/>
                <a:t> RI</a:t>
              </a:r>
              <a:endParaRPr lang="en-US" sz="2800" dirty="0">
                <a:solidFill>
                  <a:srgbClr val="C00000"/>
                </a:solidFill>
              </a:endParaRPr>
            </a:p>
          </p:txBody>
        </p:sp>
      </p:grpSp>
      <p:grpSp>
        <p:nvGrpSpPr>
          <p:cNvPr id="15" name="Group 14">
            <a:extLst>
              <a:ext uri="{FF2B5EF4-FFF2-40B4-BE49-F238E27FC236}">
                <a16:creationId xmlns:a16="http://schemas.microsoft.com/office/drawing/2014/main" id="{31BECC62-2F69-6662-6B86-482C81D13AD1}"/>
              </a:ext>
            </a:extLst>
          </p:cNvPr>
          <p:cNvGrpSpPr/>
          <p:nvPr/>
        </p:nvGrpSpPr>
        <p:grpSpPr>
          <a:xfrm>
            <a:off x="238281" y="5506643"/>
            <a:ext cx="8706583" cy="683908"/>
            <a:chOff x="351692" y="2540778"/>
            <a:chExt cx="8706583" cy="683908"/>
          </a:xfrm>
        </p:grpSpPr>
        <p:sp>
          <p:nvSpPr>
            <p:cNvPr id="16" name="Oval 15">
              <a:extLst>
                <a:ext uri="{FF2B5EF4-FFF2-40B4-BE49-F238E27FC236}">
                  <a16:creationId xmlns:a16="http://schemas.microsoft.com/office/drawing/2014/main" id="{9D6637F3-06B1-09E2-56CA-A7301857F7DC}"/>
                </a:ext>
              </a:extLst>
            </p:cNvPr>
            <p:cNvSpPr/>
            <p:nvPr/>
          </p:nvSpPr>
          <p:spPr>
            <a:xfrm>
              <a:off x="351692" y="2540778"/>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ii</a:t>
              </a:r>
            </a:p>
          </p:txBody>
        </p:sp>
        <p:sp>
          <p:nvSpPr>
            <p:cNvPr id="17" name="TextBox 16">
              <a:extLst>
                <a:ext uri="{FF2B5EF4-FFF2-40B4-BE49-F238E27FC236}">
                  <a16:creationId xmlns:a16="http://schemas.microsoft.com/office/drawing/2014/main" id="{CFBB3173-0727-C82F-2BBA-8B16C00EC046}"/>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t>SMD locks the same region </a:t>
              </a:r>
              <a:r>
                <a:rPr lang="en-US" sz="2800" dirty="0">
                  <a:solidFill>
                    <a:schemeClr val="accent6">
                      <a:lumMod val="75000"/>
                    </a:schemeClr>
                  </a:solidFill>
                </a:rPr>
                <a:t>after at least one RI</a:t>
              </a:r>
              <a:endParaRPr lang="en-US" sz="2800" dirty="0">
                <a:solidFill>
                  <a:srgbClr val="C00000"/>
                </a:solidFill>
              </a:endParaRPr>
            </a:p>
          </p:txBody>
        </p:sp>
      </p:grpSp>
      <p:sp>
        <p:nvSpPr>
          <p:cNvPr id="18" name="Rectangle 17">
            <a:extLst>
              <a:ext uri="{FF2B5EF4-FFF2-40B4-BE49-F238E27FC236}">
                <a16:creationId xmlns:a16="http://schemas.microsoft.com/office/drawing/2014/main" id="{EA8D753C-2A9E-3723-E937-F972E667C10A}"/>
              </a:ext>
            </a:extLst>
          </p:cNvPr>
          <p:cNvSpPr/>
          <p:nvPr/>
        </p:nvSpPr>
        <p:spPr>
          <a:xfrm>
            <a:off x="51505" y="832660"/>
            <a:ext cx="8919500" cy="5646097"/>
          </a:xfrm>
          <a:prstGeom prst="rect">
            <a:avLst/>
          </a:prstGeom>
          <a:solidFill>
            <a:srgbClr val="FFFFFF">
              <a:alpha val="93871"/>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pic>
        <p:nvPicPr>
          <p:cNvPr id="19" name="Picture 18">
            <a:extLst>
              <a:ext uri="{FF2B5EF4-FFF2-40B4-BE49-F238E27FC236}">
                <a16:creationId xmlns:a16="http://schemas.microsoft.com/office/drawing/2014/main" id="{ABE8BFF2-B027-220E-5AE2-F1BEA8F63596}"/>
              </a:ext>
            </a:extLst>
          </p:cNvPr>
          <p:cNvPicPr>
            <a:picLocks noChangeAspect="1"/>
          </p:cNvPicPr>
          <p:nvPr/>
        </p:nvPicPr>
        <p:blipFill>
          <a:blip r:embed="rId5"/>
          <a:stretch>
            <a:fillRect/>
          </a:stretch>
        </p:blipFill>
        <p:spPr>
          <a:xfrm>
            <a:off x="1025060" y="1804498"/>
            <a:ext cx="7093880" cy="4469554"/>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20" name="TextBox 19">
            <a:extLst>
              <a:ext uri="{FF2B5EF4-FFF2-40B4-BE49-F238E27FC236}">
                <a16:creationId xmlns:a16="http://schemas.microsoft.com/office/drawing/2014/main" id="{082E0069-9565-7B6B-87CF-784C9ADB8155}"/>
              </a:ext>
            </a:extLst>
          </p:cNvPr>
          <p:cNvSpPr txBox="1"/>
          <p:nvPr/>
        </p:nvSpPr>
        <p:spPr>
          <a:xfrm>
            <a:off x="1125252" y="954866"/>
            <a:ext cx="6893496" cy="584775"/>
          </a:xfrm>
          <a:prstGeom prst="rect">
            <a:avLst/>
          </a:prstGeom>
          <a:noFill/>
        </p:spPr>
        <p:txBody>
          <a:bodyPr wrap="square">
            <a:spAutoFit/>
          </a:bodyPr>
          <a:lstStyle/>
          <a:p>
            <a:pPr algn="ctr"/>
            <a:r>
              <a:rPr lang="pt-BR" sz="3200" dirty="0">
                <a:hlinkClick r:id="rId6"/>
              </a:rPr>
              <a:t>https://arxiv.org/pdf/2207.13358</a:t>
            </a:r>
            <a:endParaRPr lang="en-US" sz="3200" dirty="0"/>
          </a:p>
        </p:txBody>
      </p:sp>
    </p:spTree>
    <p:extLst>
      <p:ext uri="{BB962C8B-B14F-4D97-AF65-F5344CB8AC3E}">
        <p14:creationId xmlns:p14="http://schemas.microsoft.com/office/powerpoint/2010/main" val="2347894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38A29-D062-6D89-B0D8-5BA24D7D1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BA33E-B88B-33D3-76D6-1948C0771408}"/>
              </a:ext>
            </a:extLst>
          </p:cNvPr>
          <p:cNvSpPr>
            <a:spLocks noGrp="1"/>
          </p:cNvSpPr>
          <p:nvPr>
            <p:ph type="title"/>
          </p:nvPr>
        </p:nvSpPr>
        <p:spPr/>
        <p:txBody>
          <a:bodyPr/>
          <a:lstStyle/>
          <a:p>
            <a:r>
              <a:rPr lang="en-US" dirty="0"/>
              <a:t>SMD Outline</a:t>
            </a:r>
          </a:p>
        </p:txBody>
      </p:sp>
      <p:sp>
        <p:nvSpPr>
          <p:cNvPr id="3" name="Content Placeholder 2">
            <a:extLst>
              <a:ext uri="{FF2B5EF4-FFF2-40B4-BE49-F238E27FC236}">
                <a16:creationId xmlns:a16="http://schemas.microsoft.com/office/drawing/2014/main" id="{592BD533-5D3A-1FE1-BD65-AD63AF6D766B}"/>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solidFill>
                  <a:schemeClr val="tx1">
                    <a:lumMod val="50000"/>
                    <a:lumOff val="50000"/>
                  </a:schemeClr>
                </a:solidFill>
              </a:rPr>
              <a:t>Motivation</a:t>
            </a:r>
          </a:p>
          <a:p>
            <a:pPr marL="640080" indent="-640080">
              <a:buFont typeface="+mj-lt"/>
              <a:buAutoNum type="arabicPeriod"/>
            </a:pPr>
            <a:endParaRPr lang="en-US" sz="3600" dirty="0"/>
          </a:p>
          <a:p>
            <a:pPr marL="640080" indent="-640080">
              <a:buFont typeface="+mj-lt"/>
              <a:buAutoNum type="arabicPeriod"/>
            </a:pPr>
            <a:r>
              <a:rPr lang="en-US" sz="3600" dirty="0">
                <a:solidFill>
                  <a:schemeClr val="tx1">
                    <a:lumMod val="50000"/>
                    <a:lumOff val="50000"/>
                  </a:schemeClr>
                </a:solidFill>
              </a:rPr>
              <a:t>Self-Managing DRAM (SMD)</a:t>
            </a:r>
          </a:p>
          <a:p>
            <a:pPr marL="640080" indent="-640080">
              <a:buFont typeface="+mj-lt"/>
              <a:buAutoNum type="arabicPeriod"/>
            </a:pPr>
            <a:endParaRPr lang="en-US" sz="3600" b="1" dirty="0"/>
          </a:p>
          <a:p>
            <a:pPr marL="640080" indent="-640080">
              <a:buFont typeface="+mj-lt"/>
              <a:buAutoNum type="arabicPeriod"/>
            </a:pPr>
            <a:r>
              <a:rPr lang="en-US" sz="3600" b="1" dirty="0"/>
              <a:t>Use Cases</a:t>
            </a:r>
          </a:p>
          <a:p>
            <a:pPr marL="640080" indent="-640080">
              <a:buFont typeface="+mj-lt"/>
              <a:buAutoNum type="arabicPeriod"/>
            </a:pPr>
            <a:endParaRPr lang="en-US" sz="3600" dirty="0"/>
          </a:p>
          <a:p>
            <a:pPr marL="640080" indent="-640080">
              <a:buFont typeface="+mj-lt"/>
              <a:buAutoNum type="arabicPeriod"/>
            </a:pPr>
            <a:r>
              <a:rPr lang="en-US" sz="3600"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7AFD845E-1BCD-DEE7-40CF-D146225ACE29}"/>
              </a:ext>
            </a:extLst>
          </p:cNvPr>
          <p:cNvSpPr>
            <a:spLocks noGrp="1"/>
          </p:cNvSpPr>
          <p:nvPr>
            <p:ph type="sldNum" sz="quarter" idx="12"/>
          </p:nvPr>
        </p:nvSpPr>
        <p:spPr/>
        <p:txBody>
          <a:bodyPr/>
          <a:lstStyle/>
          <a:p>
            <a:fld id="{C19D2B53-EDAE-4B41-B849-8916FA40BCB6}" type="slidenum">
              <a:rPr lang="en-US" smtClean="0"/>
              <a:pPr/>
              <a:t>48</a:t>
            </a:fld>
            <a:endParaRPr lang="en-US" dirty="0"/>
          </a:p>
        </p:txBody>
      </p:sp>
    </p:spTree>
    <p:extLst>
      <p:ext uri="{BB962C8B-B14F-4D97-AF65-F5344CB8AC3E}">
        <p14:creationId xmlns:p14="http://schemas.microsoft.com/office/powerpoint/2010/main" val="3189478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180F-D9B9-075F-470B-066F615AA5C6}"/>
              </a:ext>
            </a:extLst>
          </p:cNvPr>
          <p:cNvSpPr>
            <a:spLocks noGrp="1"/>
          </p:cNvSpPr>
          <p:nvPr>
            <p:ph type="title"/>
          </p:nvPr>
        </p:nvSpPr>
        <p:spPr/>
        <p:txBody>
          <a:bodyPr>
            <a:normAutofit/>
          </a:bodyPr>
          <a:lstStyle/>
          <a:p>
            <a:r>
              <a:rPr lang="en-US" dirty="0"/>
              <a:t>SMD-Based Maintenance Mechanisms</a:t>
            </a:r>
          </a:p>
        </p:txBody>
      </p:sp>
      <p:sp>
        <p:nvSpPr>
          <p:cNvPr id="3" name="Content Placeholder 2">
            <a:extLst>
              <a:ext uri="{FF2B5EF4-FFF2-40B4-BE49-F238E27FC236}">
                <a16:creationId xmlns:a16="http://schemas.microsoft.com/office/drawing/2014/main" id="{2CF6BAFC-889F-C7F5-4F66-DF3F775AA4B4}"/>
              </a:ext>
            </a:extLst>
          </p:cNvPr>
          <p:cNvSpPr>
            <a:spLocks noGrp="1"/>
          </p:cNvSpPr>
          <p:nvPr>
            <p:ph idx="1"/>
          </p:nvPr>
        </p:nvSpPr>
        <p:spPr>
          <a:xfrm>
            <a:off x="155488" y="1021493"/>
            <a:ext cx="8815517" cy="3503913"/>
          </a:xfrm>
        </p:spPr>
        <p:txBody>
          <a:bodyPr>
            <a:normAutofit/>
          </a:bodyPr>
          <a:lstStyle/>
          <a:p>
            <a:pPr marL="0" indent="0">
              <a:lnSpc>
                <a:spcPct val="110000"/>
              </a:lnSpc>
              <a:buNone/>
            </a:pPr>
            <a:r>
              <a:rPr lang="en-GB" dirty="0"/>
              <a:t>Demonstrate the </a:t>
            </a:r>
            <a:r>
              <a:rPr lang="en-GB" dirty="0">
                <a:solidFill>
                  <a:srgbClr val="C00000"/>
                </a:solidFill>
              </a:rPr>
              <a:t>usefulness and versatility </a:t>
            </a:r>
            <a:r>
              <a:rPr lang="en-GB" dirty="0"/>
              <a:t>of SMD</a:t>
            </a:r>
          </a:p>
        </p:txBody>
      </p:sp>
      <p:sp>
        <p:nvSpPr>
          <p:cNvPr id="4" name="Slide Number Placeholder 3">
            <a:extLst>
              <a:ext uri="{FF2B5EF4-FFF2-40B4-BE49-F238E27FC236}">
                <a16:creationId xmlns:a16="http://schemas.microsoft.com/office/drawing/2014/main" id="{4ABAD381-DE14-B6E4-4B6C-948AEF537234}"/>
              </a:ext>
            </a:extLst>
          </p:cNvPr>
          <p:cNvSpPr>
            <a:spLocks noGrp="1"/>
          </p:cNvSpPr>
          <p:nvPr>
            <p:ph type="sldNum" sz="quarter" idx="12"/>
          </p:nvPr>
        </p:nvSpPr>
        <p:spPr/>
        <p:txBody>
          <a:bodyPr/>
          <a:lstStyle/>
          <a:p>
            <a:fld id="{C19D2B53-EDAE-4B41-B849-8916FA40BCB6}" type="slidenum">
              <a:rPr lang="en-US" smtClean="0"/>
              <a:pPr/>
              <a:t>49</a:t>
            </a:fld>
            <a:endParaRPr lang="en-US"/>
          </a:p>
        </p:txBody>
      </p:sp>
      <p:grpSp>
        <p:nvGrpSpPr>
          <p:cNvPr id="16" name="Group 15">
            <a:extLst>
              <a:ext uri="{FF2B5EF4-FFF2-40B4-BE49-F238E27FC236}">
                <a16:creationId xmlns:a16="http://schemas.microsoft.com/office/drawing/2014/main" id="{860DC148-7367-6EFE-0AEE-3BAD0909700D}"/>
              </a:ext>
            </a:extLst>
          </p:cNvPr>
          <p:cNvGrpSpPr/>
          <p:nvPr/>
        </p:nvGrpSpPr>
        <p:grpSpPr>
          <a:xfrm>
            <a:off x="255292" y="1775586"/>
            <a:ext cx="5426294" cy="683908"/>
            <a:chOff x="255292" y="1775586"/>
            <a:chExt cx="5426294" cy="683908"/>
          </a:xfrm>
        </p:grpSpPr>
        <p:sp>
          <p:nvSpPr>
            <p:cNvPr id="5" name="Oval 4">
              <a:extLst>
                <a:ext uri="{FF2B5EF4-FFF2-40B4-BE49-F238E27FC236}">
                  <a16:creationId xmlns:a16="http://schemas.microsoft.com/office/drawing/2014/main" id="{B03EAFFD-687A-1F4B-A29D-E082FB5CC841}"/>
                </a:ext>
              </a:extLst>
            </p:cNvPr>
            <p:cNvSpPr/>
            <p:nvPr/>
          </p:nvSpPr>
          <p:spPr>
            <a:xfrm>
              <a:off x="255292" y="1775586"/>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4D5D58F3-389B-83D4-5DCE-9F03D5724D49}"/>
                </a:ext>
              </a:extLst>
            </p:cNvPr>
            <p:cNvSpPr txBox="1"/>
            <p:nvPr/>
          </p:nvSpPr>
          <p:spPr>
            <a:xfrm>
              <a:off x="1146370" y="1870959"/>
              <a:ext cx="4535216" cy="492443"/>
            </a:xfrm>
            <a:prstGeom prst="rect">
              <a:avLst/>
            </a:prstGeom>
            <a:noFill/>
            <a:ln>
              <a:noFill/>
            </a:ln>
          </p:spPr>
          <p:txBody>
            <a:bodyPr wrap="none" rtlCol="0">
              <a:spAutoFit/>
            </a:bodyPr>
            <a:lstStyle/>
            <a:p>
              <a:r>
                <a:rPr lang="en-US" sz="2600" b="1" dirty="0">
                  <a:solidFill>
                    <a:schemeClr val="accent6">
                      <a:lumMod val="75000"/>
                    </a:schemeClr>
                  </a:solidFill>
                </a:rPr>
                <a:t>Fixed-Rate Refresh (SMD-FR)</a:t>
              </a:r>
              <a:endParaRPr lang="en-US" sz="2600" dirty="0">
                <a:solidFill>
                  <a:schemeClr val="accent6">
                    <a:lumMod val="75000"/>
                  </a:schemeClr>
                </a:solidFill>
              </a:endParaRPr>
            </a:p>
          </p:txBody>
        </p:sp>
      </p:grpSp>
      <p:grpSp>
        <p:nvGrpSpPr>
          <p:cNvPr id="15" name="Group 14">
            <a:extLst>
              <a:ext uri="{FF2B5EF4-FFF2-40B4-BE49-F238E27FC236}">
                <a16:creationId xmlns:a16="http://schemas.microsoft.com/office/drawing/2014/main" id="{F9FE5F85-CD61-36B3-93EE-2295AD6C8A3B}"/>
              </a:ext>
            </a:extLst>
          </p:cNvPr>
          <p:cNvGrpSpPr/>
          <p:nvPr/>
        </p:nvGrpSpPr>
        <p:grpSpPr>
          <a:xfrm>
            <a:off x="253822" y="2706959"/>
            <a:ext cx="8574592" cy="683908"/>
            <a:chOff x="242174" y="2627788"/>
            <a:chExt cx="8574592" cy="683908"/>
          </a:xfrm>
        </p:grpSpPr>
        <p:sp>
          <p:nvSpPr>
            <p:cNvPr id="8" name="Oval 7">
              <a:extLst>
                <a:ext uri="{FF2B5EF4-FFF2-40B4-BE49-F238E27FC236}">
                  <a16:creationId xmlns:a16="http://schemas.microsoft.com/office/drawing/2014/main" id="{811DD03D-6FCE-2DA3-DA7B-03810D0A87DF}"/>
                </a:ext>
              </a:extLst>
            </p:cNvPr>
            <p:cNvSpPr/>
            <p:nvPr/>
          </p:nvSpPr>
          <p:spPr>
            <a:xfrm>
              <a:off x="242174" y="2627788"/>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2</a:t>
              </a:r>
            </a:p>
          </p:txBody>
        </p:sp>
        <p:sp>
          <p:nvSpPr>
            <p:cNvPr id="9" name="TextBox 8">
              <a:extLst>
                <a:ext uri="{FF2B5EF4-FFF2-40B4-BE49-F238E27FC236}">
                  <a16:creationId xmlns:a16="http://schemas.microsoft.com/office/drawing/2014/main" id="{CF67011F-683A-D8FE-7634-403CB04134BF}"/>
                </a:ext>
              </a:extLst>
            </p:cNvPr>
            <p:cNvSpPr txBox="1"/>
            <p:nvPr/>
          </p:nvSpPr>
          <p:spPr>
            <a:xfrm>
              <a:off x="1133252" y="2723161"/>
              <a:ext cx="7683514" cy="492443"/>
            </a:xfrm>
            <a:prstGeom prst="rect">
              <a:avLst/>
            </a:prstGeom>
            <a:noFill/>
            <a:ln>
              <a:noFill/>
            </a:ln>
          </p:spPr>
          <p:txBody>
            <a:bodyPr wrap="none" rtlCol="0">
              <a:spAutoFit/>
            </a:bodyPr>
            <a:lstStyle/>
            <a:p>
              <a:r>
                <a:rPr lang="en-US" sz="2600" b="1" dirty="0">
                  <a:solidFill>
                    <a:schemeClr val="accent6">
                      <a:lumMod val="75000"/>
                    </a:schemeClr>
                  </a:solidFill>
                </a:rPr>
                <a:t>Deterministic </a:t>
              </a:r>
              <a:r>
                <a:rPr lang="en-US" sz="2600" b="1" dirty="0" err="1">
                  <a:solidFill>
                    <a:schemeClr val="accent6">
                      <a:lumMod val="75000"/>
                    </a:schemeClr>
                  </a:solidFill>
                </a:rPr>
                <a:t>RowHammer</a:t>
              </a:r>
              <a:r>
                <a:rPr lang="en-US" sz="2600" b="1" dirty="0">
                  <a:solidFill>
                    <a:schemeClr val="accent6">
                      <a:lumMod val="75000"/>
                    </a:schemeClr>
                  </a:solidFill>
                </a:rPr>
                <a:t> Protection (SMD-DRP)</a:t>
              </a:r>
              <a:endParaRPr lang="en-US" sz="2600" dirty="0">
                <a:solidFill>
                  <a:schemeClr val="accent6">
                    <a:lumMod val="75000"/>
                  </a:schemeClr>
                </a:solidFill>
              </a:endParaRPr>
            </a:p>
          </p:txBody>
        </p:sp>
      </p:grpSp>
      <p:grpSp>
        <p:nvGrpSpPr>
          <p:cNvPr id="14" name="Group 13">
            <a:extLst>
              <a:ext uri="{FF2B5EF4-FFF2-40B4-BE49-F238E27FC236}">
                <a16:creationId xmlns:a16="http://schemas.microsoft.com/office/drawing/2014/main" id="{30533FD7-B9DE-B74E-209C-573FAF1FD12D}"/>
              </a:ext>
            </a:extLst>
          </p:cNvPr>
          <p:cNvGrpSpPr/>
          <p:nvPr/>
        </p:nvGrpSpPr>
        <p:grpSpPr>
          <a:xfrm>
            <a:off x="253822" y="3638331"/>
            <a:ext cx="5508048" cy="683908"/>
            <a:chOff x="242174" y="3451961"/>
            <a:chExt cx="5508048" cy="683908"/>
          </a:xfrm>
        </p:grpSpPr>
        <p:sp>
          <p:nvSpPr>
            <p:cNvPr id="11" name="Oval 10">
              <a:extLst>
                <a:ext uri="{FF2B5EF4-FFF2-40B4-BE49-F238E27FC236}">
                  <a16:creationId xmlns:a16="http://schemas.microsoft.com/office/drawing/2014/main" id="{3F14AA18-1FDE-BB98-BF85-BCC079EFFC20}"/>
                </a:ext>
              </a:extLst>
            </p:cNvPr>
            <p:cNvSpPr/>
            <p:nvPr/>
          </p:nvSpPr>
          <p:spPr>
            <a:xfrm>
              <a:off x="242174" y="3451961"/>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3</a:t>
              </a:r>
            </a:p>
          </p:txBody>
        </p:sp>
        <p:sp>
          <p:nvSpPr>
            <p:cNvPr id="12" name="TextBox 11">
              <a:extLst>
                <a:ext uri="{FF2B5EF4-FFF2-40B4-BE49-F238E27FC236}">
                  <a16:creationId xmlns:a16="http://schemas.microsoft.com/office/drawing/2014/main" id="{D9065387-AB9C-42B6-1CB5-FC9376D1A8B6}"/>
                </a:ext>
              </a:extLst>
            </p:cNvPr>
            <p:cNvSpPr txBox="1"/>
            <p:nvPr/>
          </p:nvSpPr>
          <p:spPr>
            <a:xfrm>
              <a:off x="1133252" y="3577139"/>
              <a:ext cx="4616970" cy="492443"/>
            </a:xfrm>
            <a:prstGeom prst="rect">
              <a:avLst/>
            </a:prstGeom>
            <a:noFill/>
            <a:ln>
              <a:noFill/>
            </a:ln>
          </p:spPr>
          <p:txBody>
            <a:bodyPr wrap="none" rtlCol="0">
              <a:spAutoFit/>
            </a:bodyPr>
            <a:lstStyle/>
            <a:p>
              <a:r>
                <a:rPr lang="en-US" sz="2600" b="1" dirty="0">
                  <a:solidFill>
                    <a:schemeClr val="accent6">
                      <a:lumMod val="75000"/>
                    </a:schemeClr>
                  </a:solidFill>
                </a:rPr>
                <a:t>Memory Scrubbing (SMD-MS)</a:t>
              </a:r>
              <a:endParaRPr lang="en-US" sz="2600" dirty="0">
                <a:solidFill>
                  <a:schemeClr val="accent6">
                    <a:lumMod val="75000"/>
                  </a:schemeClr>
                </a:solidFill>
              </a:endParaRPr>
            </a:p>
          </p:txBody>
        </p:sp>
      </p:grpSp>
      <p:sp>
        <p:nvSpPr>
          <p:cNvPr id="17" name="TextBox 16">
            <a:extLst>
              <a:ext uri="{FF2B5EF4-FFF2-40B4-BE49-F238E27FC236}">
                <a16:creationId xmlns:a16="http://schemas.microsoft.com/office/drawing/2014/main" id="{22521262-27D9-DAE3-DC05-4F8CD7EA8F0B}"/>
              </a:ext>
            </a:extLst>
          </p:cNvPr>
          <p:cNvSpPr txBox="1"/>
          <p:nvPr/>
        </p:nvSpPr>
        <p:spPr>
          <a:xfrm>
            <a:off x="446696" y="5643371"/>
            <a:ext cx="4270720" cy="707886"/>
          </a:xfrm>
          <a:prstGeom prst="rect">
            <a:avLst/>
          </a:prstGeom>
          <a:noFill/>
        </p:spPr>
        <p:txBody>
          <a:bodyPr wrap="none" rtlCol="0">
            <a:spAutoFit/>
          </a:bodyPr>
          <a:lstStyle/>
          <a:p>
            <a:pPr algn="ctr"/>
            <a:r>
              <a:rPr lang="en-US" sz="2000" dirty="0"/>
              <a:t>Variable-Rate Refresh</a:t>
            </a:r>
            <a:br>
              <a:rPr lang="en-US" sz="2000" dirty="0"/>
            </a:br>
            <a:r>
              <a:rPr lang="en-US" sz="2000" dirty="0"/>
              <a:t>Probabilistic </a:t>
            </a:r>
            <a:r>
              <a:rPr lang="en-US" sz="2000" dirty="0" err="1"/>
              <a:t>RowHammer</a:t>
            </a:r>
            <a:r>
              <a:rPr lang="en-US" sz="2000" dirty="0"/>
              <a:t> Protection</a:t>
            </a:r>
          </a:p>
        </p:txBody>
      </p:sp>
      <p:sp>
        <p:nvSpPr>
          <p:cNvPr id="19" name="TextBox 18">
            <a:extLst>
              <a:ext uri="{FF2B5EF4-FFF2-40B4-BE49-F238E27FC236}">
                <a16:creationId xmlns:a16="http://schemas.microsoft.com/office/drawing/2014/main" id="{7D22625D-9D6B-FD98-75F4-E9803020F80A}"/>
              </a:ext>
            </a:extLst>
          </p:cNvPr>
          <p:cNvSpPr txBox="1"/>
          <p:nvPr/>
        </p:nvSpPr>
        <p:spPr>
          <a:xfrm>
            <a:off x="5124382" y="5604256"/>
            <a:ext cx="3179075" cy="1323439"/>
          </a:xfrm>
          <a:prstGeom prst="rect">
            <a:avLst/>
          </a:prstGeom>
          <a:noFill/>
        </p:spPr>
        <p:txBody>
          <a:bodyPr wrap="none" rtlCol="0">
            <a:spAutoFit/>
          </a:bodyPr>
          <a:lstStyle/>
          <a:p>
            <a:pPr algn="ctr"/>
            <a:r>
              <a:rPr lang="en-US" sz="2000" dirty="0"/>
              <a:t>Online Error Profiling</a:t>
            </a:r>
            <a:br>
              <a:rPr lang="en-US" sz="2000" dirty="0"/>
            </a:br>
            <a:r>
              <a:rPr lang="en-US" sz="2000" dirty="0"/>
              <a:t>Power Management</a:t>
            </a:r>
            <a:br>
              <a:rPr lang="en-US" sz="2000" dirty="0"/>
            </a:br>
            <a:r>
              <a:rPr lang="en-US" sz="2000" dirty="0"/>
              <a:t>Processing in/near Memory</a:t>
            </a:r>
            <a:br>
              <a:rPr lang="en-US" sz="2000" dirty="0"/>
            </a:br>
            <a:r>
              <a:rPr lang="en-US" sz="2000" dirty="0"/>
              <a:t>…</a:t>
            </a:r>
          </a:p>
        </p:txBody>
      </p:sp>
      <p:sp>
        <p:nvSpPr>
          <p:cNvPr id="22" name="TextBox 21">
            <a:extLst>
              <a:ext uri="{FF2B5EF4-FFF2-40B4-BE49-F238E27FC236}">
                <a16:creationId xmlns:a16="http://schemas.microsoft.com/office/drawing/2014/main" id="{76019C84-B904-4C5D-876A-BAC4528ED5CB}"/>
              </a:ext>
            </a:extLst>
          </p:cNvPr>
          <p:cNvSpPr txBox="1"/>
          <p:nvPr/>
        </p:nvSpPr>
        <p:spPr>
          <a:xfrm>
            <a:off x="1125252" y="4557285"/>
            <a:ext cx="6893496" cy="492443"/>
          </a:xfrm>
          <a:prstGeom prst="rect">
            <a:avLst/>
          </a:prstGeom>
          <a:noFill/>
        </p:spPr>
        <p:txBody>
          <a:bodyPr wrap="square">
            <a:spAutoFit/>
          </a:bodyPr>
          <a:lstStyle/>
          <a:p>
            <a:pPr algn="ctr"/>
            <a:r>
              <a:rPr lang="pt-BR" sz="2600" dirty="0">
                <a:hlinkClick r:id="rId3"/>
              </a:rPr>
              <a:t>https://arxiv.org/pdf/2207.13358</a:t>
            </a:r>
            <a:endParaRPr lang="en-US" sz="2600" dirty="0"/>
          </a:p>
        </p:txBody>
      </p:sp>
      <p:sp>
        <p:nvSpPr>
          <p:cNvPr id="23" name="TextBox 22">
            <a:extLst>
              <a:ext uri="{FF2B5EF4-FFF2-40B4-BE49-F238E27FC236}">
                <a16:creationId xmlns:a16="http://schemas.microsoft.com/office/drawing/2014/main" id="{32AC55FB-7753-80B1-C71B-EEE3C0A9E162}"/>
              </a:ext>
            </a:extLst>
          </p:cNvPr>
          <p:cNvSpPr txBox="1"/>
          <p:nvPr/>
        </p:nvSpPr>
        <p:spPr>
          <a:xfrm>
            <a:off x="1927871" y="5154402"/>
            <a:ext cx="1308371" cy="461665"/>
          </a:xfrm>
          <a:prstGeom prst="rect">
            <a:avLst/>
          </a:prstGeom>
          <a:noFill/>
        </p:spPr>
        <p:txBody>
          <a:bodyPr wrap="none" rtlCol="0">
            <a:spAutoFit/>
          </a:bodyPr>
          <a:lstStyle/>
          <a:p>
            <a:r>
              <a:rPr lang="en-US" sz="2400" dirty="0">
                <a:solidFill>
                  <a:schemeClr val="accent2">
                    <a:lumMod val="75000"/>
                  </a:schemeClr>
                </a:solidFill>
              </a:rPr>
              <a:t>Evaluate</a:t>
            </a:r>
          </a:p>
        </p:txBody>
      </p:sp>
      <p:sp>
        <p:nvSpPr>
          <p:cNvPr id="24" name="TextBox 23">
            <a:extLst>
              <a:ext uri="{FF2B5EF4-FFF2-40B4-BE49-F238E27FC236}">
                <a16:creationId xmlns:a16="http://schemas.microsoft.com/office/drawing/2014/main" id="{78E52C1A-0E7C-034A-F46D-CAC97A2D5DA1}"/>
              </a:ext>
            </a:extLst>
          </p:cNvPr>
          <p:cNvSpPr txBox="1"/>
          <p:nvPr/>
        </p:nvSpPr>
        <p:spPr>
          <a:xfrm>
            <a:off x="6119044" y="5181706"/>
            <a:ext cx="1189749" cy="461665"/>
          </a:xfrm>
          <a:prstGeom prst="rect">
            <a:avLst/>
          </a:prstGeom>
          <a:noFill/>
        </p:spPr>
        <p:txBody>
          <a:bodyPr wrap="none" rtlCol="0">
            <a:spAutoFit/>
          </a:bodyPr>
          <a:lstStyle/>
          <a:p>
            <a:r>
              <a:rPr lang="en-US" sz="2400" dirty="0">
                <a:solidFill>
                  <a:schemeClr val="accent2">
                    <a:lumMod val="75000"/>
                  </a:schemeClr>
                </a:solidFill>
              </a:rPr>
              <a:t>Discuss</a:t>
            </a:r>
          </a:p>
        </p:txBody>
      </p:sp>
      <p:cxnSp>
        <p:nvCxnSpPr>
          <p:cNvPr id="26" name="Curved Connector 25">
            <a:extLst>
              <a:ext uri="{FF2B5EF4-FFF2-40B4-BE49-F238E27FC236}">
                <a16:creationId xmlns:a16="http://schemas.microsoft.com/office/drawing/2014/main" id="{ECC0E7F4-549E-44F6-E6F4-B253591058A8}"/>
              </a:ext>
            </a:extLst>
          </p:cNvPr>
          <p:cNvCxnSpPr>
            <a:stCxn id="22" idx="2"/>
            <a:endCxn id="23" idx="3"/>
          </p:cNvCxnSpPr>
          <p:nvPr/>
        </p:nvCxnSpPr>
        <p:spPr>
          <a:xfrm rot="5400000">
            <a:off x="3736368" y="4549602"/>
            <a:ext cx="335507" cy="133575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16373162-DEEF-3490-C234-CFFE6907D9B4}"/>
              </a:ext>
            </a:extLst>
          </p:cNvPr>
          <p:cNvCxnSpPr>
            <a:cxnSpLocks/>
            <a:stCxn id="22" idx="2"/>
            <a:endCxn id="24" idx="1"/>
          </p:cNvCxnSpPr>
          <p:nvPr/>
        </p:nvCxnSpPr>
        <p:spPr>
          <a:xfrm rot="16200000" flipH="1">
            <a:off x="5164117" y="4457611"/>
            <a:ext cx="362811" cy="154704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D732E-4437-3D08-EE9E-FC1A5A3AD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21BE8-5C1A-713E-2BE5-2BB3A792D1B1}"/>
              </a:ext>
            </a:extLst>
          </p:cNvPr>
          <p:cNvSpPr>
            <a:spLocks noGrp="1"/>
          </p:cNvSpPr>
          <p:nvPr>
            <p:ph type="title"/>
          </p:nvPr>
        </p:nvSpPr>
        <p:spPr/>
        <p:txBody>
          <a:bodyPr>
            <a:normAutofit/>
          </a:bodyPr>
          <a:lstStyle/>
          <a:p>
            <a:r>
              <a:rPr lang="en-US" sz="3600" dirty="0"/>
              <a:t>DRAM Interface Status Quo</a:t>
            </a:r>
          </a:p>
        </p:txBody>
      </p:sp>
      <p:sp>
        <p:nvSpPr>
          <p:cNvPr id="4" name="Slide Number Placeholder 3">
            <a:extLst>
              <a:ext uri="{FF2B5EF4-FFF2-40B4-BE49-F238E27FC236}">
                <a16:creationId xmlns:a16="http://schemas.microsoft.com/office/drawing/2014/main" id="{89FAAE6F-D83C-6E80-3521-CD0557362FBF}"/>
              </a:ext>
            </a:extLst>
          </p:cNvPr>
          <p:cNvSpPr>
            <a:spLocks noGrp="1"/>
          </p:cNvSpPr>
          <p:nvPr>
            <p:ph type="sldNum" sz="quarter" idx="12"/>
          </p:nvPr>
        </p:nvSpPr>
        <p:spPr/>
        <p:txBody>
          <a:bodyPr/>
          <a:lstStyle/>
          <a:p>
            <a:fld id="{C19D2B53-EDAE-4B41-B849-8916FA40BCB6}" type="slidenum">
              <a:rPr lang="en-US" smtClean="0"/>
              <a:pPr/>
              <a:t>5</a:t>
            </a:fld>
            <a:endParaRPr lang="en-US"/>
          </a:p>
        </p:txBody>
      </p:sp>
      <p:sp>
        <p:nvSpPr>
          <p:cNvPr id="13" name="Rectangle 12">
            <a:extLst>
              <a:ext uri="{FF2B5EF4-FFF2-40B4-BE49-F238E27FC236}">
                <a16:creationId xmlns:a16="http://schemas.microsoft.com/office/drawing/2014/main" id="{03E464E5-9F29-ABA8-332B-0847D03C2803}"/>
              </a:ext>
            </a:extLst>
          </p:cNvPr>
          <p:cNvSpPr/>
          <p:nvPr/>
        </p:nvSpPr>
        <p:spPr>
          <a:xfrm>
            <a:off x="1719799" y="1737360"/>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14" name="Rectangle 13">
            <a:extLst>
              <a:ext uri="{FF2B5EF4-FFF2-40B4-BE49-F238E27FC236}">
                <a16:creationId xmlns:a16="http://schemas.microsoft.com/office/drawing/2014/main" id="{E156FBF5-7A20-B996-EDF8-FE061038FE6D}"/>
              </a:ext>
            </a:extLst>
          </p:cNvPr>
          <p:cNvSpPr/>
          <p:nvPr/>
        </p:nvSpPr>
        <p:spPr>
          <a:xfrm>
            <a:off x="6113558" y="1723632"/>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15" name="Straight Arrow Connector 14">
            <a:extLst>
              <a:ext uri="{FF2B5EF4-FFF2-40B4-BE49-F238E27FC236}">
                <a16:creationId xmlns:a16="http://schemas.microsoft.com/office/drawing/2014/main" id="{02E61CE9-E97F-0A37-0241-261987AFEF8A}"/>
              </a:ext>
            </a:extLst>
          </p:cNvPr>
          <p:cNvCxnSpPr>
            <a:cxnSpLocks/>
          </p:cNvCxnSpPr>
          <p:nvPr/>
        </p:nvCxnSpPr>
        <p:spPr>
          <a:xfrm flipV="1">
            <a:off x="3580404" y="2209854"/>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3689DF-D275-BD6C-7682-D4CE50D9BAD0}"/>
              </a:ext>
            </a:extLst>
          </p:cNvPr>
          <p:cNvSpPr txBox="1"/>
          <p:nvPr/>
        </p:nvSpPr>
        <p:spPr>
          <a:xfrm>
            <a:off x="3562894" y="1801213"/>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17" name="Straight Arrow Connector 16">
            <a:extLst>
              <a:ext uri="{FF2B5EF4-FFF2-40B4-BE49-F238E27FC236}">
                <a16:creationId xmlns:a16="http://schemas.microsoft.com/office/drawing/2014/main" id="{13D9B34F-7F21-B4BC-A328-BF40769F033F}"/>
              </a:ext>
            </a:extLst>
          </p:cNvPr>
          <p:cNvCxnSpPr/>
          <p:nvPr/>
        </p:nvCxnSpPr>
        <p:spPr>
          <a:xfrm flipH="1">
            <a:off x="3580404" y="2569464"/>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28F5F57-DBCA-C1E1-4AE4-CD993227FEAC}"/>
              </a:ext>
            </a:extLst>
          </p:cNvPr>
          <p:cNvSpPr txBox="1"/>
          <p:nvPr/>
        </p:nvSpPr>
        <p:spPr>
          <a:xfrm>
            <a:off x="4419904" y="2530360"/>
            <a:ext cx="763351" cy="461665"/>
          </a:xfrm>
          <a:prstGeom prst="rect">
            <a:avLst/>
          </a:prstGeom>
          <a:noFill/>
        </p:spPr>
        <p:txBody>
          <a:bodyPr wrap="none" rtlCol="0">
            <a:spAutoFit/>
          </a:bodyPr>
          <a:lstStyle/>
          <a:p>
            <a:r>
              <a:rPr lang="en-US" sz="2400" dirty="0">
                <a:solidFill>
                  <a:schemeClr val="accent1"/>
                </a:solidFill>
              </a:rPr>
              <a:t>data</a:t>
            </a:r>
          </a:p>
        </p:txBody>
      </p:sp>
      <p:sp>
        <p:nvSpPr>
          <p:cNvPr id="19" name="Rounded Rectangle 24">
            <a:extLst>
              <a:ext uri="{FF2B5EF4-FFF2-40B4-BE49-F238E27FC236}">
                <a16:creationId xmlns:a16="http://schemas.microsoft.com/office/drawing/2014/main" id="{AEAA6AFC-AE5F-4EC0-9835-EA5E1EF56FD9}"/>
              </a:ext>
            </a:extLst>
          </p:cNvPr>
          <p:cNvSpPr/>
          <p:nvPr/>
        </p:nvSpPr>
        <p:spPr>
          <a:xfrm>
            <a:off x="3657600" y="1737552"/>
            <a:ext cx="2350008" cy="1254473"/>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0" name="TextBox 19">
            <a:extLst>
              <a:ext uri="{FF2B5EF4-FFF2-40B4-BE49-F238E27FC236}">
                <a16:creationId xmlns:a16="http://schemas.microsoft.com/office/drawing/2014/main" id="{762B49BE-2A36-F8E1-0988-CB767115E372}"/>
              </a:ext>
            </a:extLst>
          </p:cNvPr>
          <p:cNvSpPr txBox="1"/>
          <p:nvPr/>
        </p:nvSpPr>
        <p:spPr>
          <a:xfrm>
            <a:off x="3741600" y="3054536"/>
            <a:ext cx="2182008" cy="461665"/>
          </a:xfrm>
          <a:prstGeom prst="rect">
            <a:avLst/>
          </a:prstGeom>
          <a:noFill/>
        </p:spPr>
        <p:txBody>
          <a:bodyPr wrap="none" rtlCol="0">
            <a:spAutoFit/>
          </a:bodyPr>
          <a:lstStyle/>
          <a:p>
            <a:r>
              <a:rPr lang="en-US" sz="2400" dirty="0" err="1"/>
              <a:t>DDRx</a:t>
            </a:r>
            <a:r>
              <a:rPr lang="en-US" sz="2400" dirty="0"/>
              <a:t> interface</a:t>
            </a:r>
          </a:p>
        </p:txBody>
      </p:sp>
    </p:spTree>
    <p:extLst>
      <p:ext uri="{BB962C8B-B14F-4D97-AF65-F5344CB8AC3E}">
        <p14:creationId xmlns:p14="http://schemas.microsoft.com/office/powerpoint/2010/main" val="24199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8" grpId="0"/>
      <p:bldP spid="19" grpId="0"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5F26-729D-BD95-FF81-8947E93AB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C9519-DE94-C386-C582-64DBB338DB36}"/>
              </a:ext>
            </a:extLst>
          </p:cNvPr>
          <p:cNvSpPr>
            <a:spLocks noGrp="1"/>
          </p:cNvSpPr>
          <p:nvPr>
            <p:ph type="title"/>
          </p:nvPr>
        </p:nvSpPr>
        <p:spPr/>
        <p:txBody>
          <a:bodyPr>
            <a:normAutofit/>
          </a:bodyPr>
          <a:lstStyle/>
          <a:p>
            <a:r>
              <a:rPr lang="en-US" dirty="0"/>
              <a:t>SMD-Based Maintenance Mechanisms</a:t>
            </a:r>
          </a:p>
        </p:txBody>
      </p:sp>
      <p:sp>
        <p:nvSpPr>
          <p:cNvPr id="3" name="Content Placeholder 2">
            <a:extLst>
              <a:ext uri="{FF2B5EF4-FFF2-40B4-BE49-F238E27FC236}">
                <a16:creationId xmlns:a16="http://schemas.microsoft.com/office/drawing/2014/main" id="{FE3BBEA4-DA9D-26CF-FE97-EE14CD988F61}"/>
              </a:ext>
            </a:extLst>
          </p:cNvPr>
          <p:cNvSpPr>
            <a:spLocks noGrp="1"/>
          </p:cNvSpPr>
          <p:nvPr>
            <p:ph idx="1"/>
          </p:nvPr>
        </p:nvSpPr>
        <p:spPr>
          <a:xfrm>
            <a:off x="155488" y="1021493"/>
            <a:ext cx="8815517" cy="3503913"/>
          </a:xfrm>
        </p:spPr>
        <p:txBody>
          <a:bodyPr>
            <a:normAutofit/>
          </a:bodyPr>
          <a:lstStyle/>
          <a:p>
            <a:pPr marL="0" indent="0">
              <a:lnSpc>
                <a:spcPct val="110000"/>
              </a:lnSpc>
              <a:buNone/>
            </a:pPr>
            <a:r>
              <a:rPr lang="en-GB" dirty="0"/>
              <a:t>Demonstrate the </a:t>
            </a:r>
            <a:r>
              <a:rPr lang="en-GB" dirty="0">
                <a:solidFill>
                  <a:srgbClr val="C00000"/>
                </a:solidFill>
              </a:rPr>
              <a:t>usefulness and versatility </a:t>
            </a:r>
            <a:r>
              <a:rPr lang="en-GB" dirty="0"/>
              <a:t>of SMD</a:t>
            </a:r>
          </a:p>
        </p:txBody>
      </p:sp>
      <p:sp>
        <p:nvSpPr>
          <p:cNvPr id="4" name="Slide Number Placeholder 3">
            <a:extLst>
              <a:ext uri="{FF2B5EF4-FFF2-40B4-BE49-F238E27FC236}">
                <a16:creationId xmlns:a16="http://schemas.microsoft.com/office/drawing/2014/main" id="{6CB3D3D4-F6F4-71AE-1E48-8CA2FB0025F6}"/>
              </a:ext>
            </a:extLst>
          </p:cNvPr>
          <p:cNvSpPr>
            <a:spLocks noGrp="1"/>
          </p:cNvSpPr>
          <p:nvPr>
            <p:ph type="sldNum" sz="quarter" idx="12"/>
          </p:nvPr>
        </p:nvSpPr>
        <p:spPr/>
        <p:txBody>
          <a:bodyPr/>
          <a:lstStyle/>
          <a:p>
            <a:fld id="{C19D2B53-EDAE-4B41-B849-8916FA40BCB6}" type="slidenum">
              <a:rPr lang="en-US" smtClean="0"/>
              <a:pPr/>
              <a:t>50</a:t>
            </a:fld>
            <a:endParaRPr lang="en-US"/>
          </a:p>
        </p:txBody>
      </p:sp>
      <p:grpSp>
        <p:nvGrpSpPr>
          <p:cNvPr id="16" name="Group 15">
            <a:extLst>
              <a:ext uri="{FF2B5EF4-FFF2-40B4-BE49-F238E27FC236}">
                <a16:creationId xmlns:a16="http://schemas.microsoft.com/office/drawing/2014/main" id="{103D7358-D584-4CE2-9065-826890D0160B}"/>
              </a:ext>
            </a:extLst>
          </p:cNvPr>
          <p:cNvGrpSpPr/>
          <p:nvPr/>
        </p:nvGrpSpPr>
        <p:grpSpPr>
          <a:xfrm>
            <a:off x="255292" y="1775586"/>
            <a:ext cx="5426294" cy="683908"/>
            <a:chOff x="255292" y="1775586"/>
            <a:chExt cx="5426294" cy="683908"/>
          </a:xfrm>
        </p:grpSpPr>
        <p:sp>
          <p:nvSpPr>
            <p:cNvPr id="5" name="Oval 4">
              <a:extLst>
                <a:ext uri="{FF2B5EF4-FFF2-40B4-BE49-F238E27FC236}">
                  <a16:creationId xmlns:a16="http://schemas.microsoft.com/office/drawing/2014/main" id="{9D962070-47E8-94E4-C442-94FF9968AE41}"/>
                </a:ext>
              </a:extLst>
            </p:cNvPr>
            <p:cNvSpPr/>
            <p:nvPr/>
          </p:nvSpPr>
          <p:spPr>
            <a:xfrm>
              <a:off x="255292" y="1775586"/>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5EB91713-5D34-44A3-CA93-705D37769253}"/>
                </a:ext>
              </a:extLst>
            </p:cNvPr>
            <p:cNvSpPr txBox="1"/>
            <p:nvPr/>
          </p:nvSpPr>
          <p:spPr>
            <a:xfrm>
              <a:off x="1146370" y="1870959"/>
              <a:ext cx="4535216" cy="492443"/>
            </a:xfrm>
            <a:prstGeom prst="rect">
              <a:avLst/>
            </a:prstGeom>
            <a:noFill/>
            <a:ln>
              <a:noFill/>
            </a:ln>
          </p:spPr>
          <p:txBody>
            <a:bodyPr wrap="none" rtlCol="0">
              <a:spAutoFit/>
            </a:bodyPr>
            <a:lstStyle/>
            <a:p>
              <a:r>
                <a:rPr lang="en-US" sz="2600" b="1" dirty="0">
                  <a:solidFill>
                    <a:schemeClr val="accent6">
                      <a:lumMod val="75000"/>
                    </a:schemeClr>
                  </a:solidFill>
                </a:rPr>
                <a:t>Fixed-Rate Refresh (SMD-FR)</a:t>
              </a:r>
              <a:endParaRPr lang="en-US" sz="2600" dirty="0">
                <a:solidFill>
                  <a:schemeClr val="accent6">
                    <a:lumMod val="75000"/>
                  </a:schemeClr>
                </a:solidFill>
              </a:endParaRPr>
            </a:p>
          </p:txBody>
        </p:sp>
      </p:grpSp>
      <p:grpSp>
        <p:nvGrpSpPr>
          <p:cNvPr id="15" name="Group 14">
            <a:extLst>
              <a:ext uri="{FF2B5EF4-FFF2-40B4-BE49-F238E27FC236}">
                <a16:creationId xmlns:a16="http://schemas.microsoft.com/office/drawing/2014/main" id="{6AD04B4D-BA3C-28FB-180B-6EBFE7AD75DC}"/>
              </a:ext>
            </a:extLst>
          </p:cNvPr>
          <p:cNvGrpSpPr/>
          <p:nvPr/>
        </p:nvGrpSpPr>
        <p:grpSpPr>
          <a:xfrm>
            <a:off x="253822" y="2706959"/>
            <a:ext cx="8574592" cy="683908"/>
            <a:chOff x="242174" y="2627788"/>
            <a:chExt cx="8574592" cy="683908"/>
          </a:xfrm>
        </p:grpSpPr>
        <p:sp>
          <p:nvSpPr>
            <p:cNvPr id="8" name="Oval 7">
              <a:extLst>
                <a:ext uri="{FF2B5EF4-FFF2-40B4-BE49-F238E27FC236}">
                  <a16:creationId xmlns:a16="http://schemas.microsoft.com/office/drawing/2014/main" id="{8A3F4AAF-6B0C-C7FC-5E53-10BBE051194B}"/>
                </a:ext>
              </a:extLst>
            </p:cNvPr>
            <p:cNvSpPr/>
            <p:nvPr/>
          </p:nvSpPr>
          <p:spPr>
            <a:xfrm>
              <a:off x="242174" y="2627788"/>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2</a:t>
              </a:r>
            </a:p>
          </p:txBody>
        </p:sp>
        <p:sp>
          <p:nvSpPr>
            <p:cNvPr id="9" name="TextBox 8">
              <a:extLst>
                <a:ext uri="{FF2B5EF4-FFF2-40B4-BE49-F238E27FC236}">
                  <a16:creationId xmlns:a16="http://schemas.microsoft.com/office/drawing/2014/main" id="{9AE3CAD5-89DE-2757-CDB8-B053E93A8D03}"/>
                </a:ext>
              </a:extLst>
            </p:cNvPr>
            <p:cNvSpPr txBox="1"/>
            <p:nvPr/>
          </p:nvSpPr>
          <p:spPr>
            <a:xfrm>
              <a:off x="1133252" y="2723161"/>
              <a:ext cx="7683514" cy="492443"/>
            </a:xfrm>
            <a:prstGeom prst="rect">
              <a:avLst/>
            </a:prstGeom>
            <a:noFill/>
            <a:ln>
              <a:noFill/>
            </a:ln>
          </p:spPr>
          <p:txBody>
            <a:bodyPr wrap="none" rtlCol="0">
              <a:spAutoFit/>
            </a:bodyPr>
            <a:lstStyle/>
            <a:p>
              <a:r>
                <a:rPr lang="en-US" sz="2600" b="1" dirty="0">
                  <a:solidFill>
                    <a:schemeClr val="accent6">
                      <a:lumMod val="75000"/>
                    </a:schemeClr>
                  </a:solidFill>
                </a:rPr>
                <a:t>Deterministic </a:t>
              </a:r>
              <a:r>
                <a:rPr lang="en-US" sz="2600" b="1" dirty="0" err="1">
                  <a:solidFill>
                    <a:schemeClr val="accent6">
                      <a:lumMod val="75000"/>
                    </a:schemeClr>
                  </a:solidFill>
                </a:rPr>
                <a:t>RowHammer</a:t>
              </a:r>
              <a:r>
                <a:rPr lang="en-US" sz="2600" b="1" dirty="0">
                  <a:solidFill>
                    <a:schemeClr val="accent6">
                      <a:lumMod val="75000"/>
                    </a:schemeClr>
                  </a:solidFill>
                </a:rPr>
                <a:t> Protection (SMD-DRP)</a:t>
              </a:r>
              <a:endParaRPr lang="en-US" sz="2600" dirty="0">
                <a:solidFill>
                  <a:schemeClr val="accent6">
                    <a:lumMod val="75000"/>
                  </a:schemeClr>
                </a:solidFill>
              </a:endParaRPr>
            </a:p>
          </p:txBody>
        </p:sp>
      </p:grpSp>
      <p:grpSp>
        <p:nvGrpSpPr>
          <p:cNvPr id="14" name="Group 13">
            <a:extLst>
              <a:ext uri="{FF2B5EF4-FFF2-40B4-BE49-F238E27FC236}">
                <a16:creationId xmlns:a16="http://schemas.microsoft.com/office/drawing/2014/main" id="{45C1B673-2336-CF5C-977E-8194F774A381}"/>
              </a:ext>
            </a:extLst>
          </p:cNvPr>
          <p:cNvGrpSpPr/>
          <p:nvPr/>
        </p:nvGrpSpPr>
        <p:grpSpPr>
          <a:xfrm>
            <a:off x="253822" y="3638331"/>
            <a:ext cx="5508048" cy="683908"/>
            <a:chOff x="242174" y="3451961"/>
            <a:chExt cx="5508048" cy="683908"/>
          </a:xfrm>
        </p:grpSpPr>
        <p:sp>
          <p:nvSpPr>
            <p:cNvPr id="11" name="Oval 10">
              <a:extLst>
                <a:ext uri="{FF2B5EF4-FFF2-40B4-BE49-F238E27FC236}">
                  <a16:creationId xmlns:a16="http://schemas.microsoft.com/office/drawing/2014/main" id="{6DB0F876-364B-CF0B-D066-FF90CFDC8294}"/>
                </a:ext>
              </a:extLst>
            </p:cNvPr>
            <p:cNvSpPr/>
            <p:nvPr/>
          </p:nvSpPr>
          <p:spPr>
            <a:xfrm>
              <a:off x="242174" y="3451961"/>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3</a:t>
              </a:r>
            </a:p>
          </p:txBody>
        </p:sp>
        <p:sp>
          <p:nvSpPr>
            <p:cNvPr id="12" name="TextBox 11">
              <a:extLst>
                <a:ext uri="{FF2B5EF4-FFF2-40B4-BE49-F238E27FC236}">
                  <a16:creationId xmlns:a16="http://schemas.microsoft.com/office/drawing/2014/main" id="{38C2E294-C5EF-ECE6-273A-D323F2DF0DED}"/>
                </a:ext>
              </a:extLst>
            </p:cNvPr>
            <p:cNvSpPr txBox="1"/>
            <p:nvPr/>
          </p:nvSpPr>
          <p:spPr>
            <a:xfrm>
              <a:off x="1133252" y="3577139"/>
              <a:ext cx="4616970" cy="492443"/>
            </a:xfrm>
            <a:prstGeom prst="rect">
              <a:avLst/>
            </a:prstGeom>
            <a:noFill/>
            <a:ln>
              <a:noFill/>
            </a:ln>
          </p:spPr>
          <p:txBody>
            <a:bodyPr wrap="none" rtlCol="0">
              <a:spAutoFit/>
            </a:bodyPr>
            <a:lstStyle/>
            <a:p>
              <a:r>
                <a:rPr lang="en-US" sz="2600" b="1" dirty="0">
                  <a:solidFill>
                    <a:schemeClr val="accent6">
                      <a:lumMod val="75000"/>
                    </a:schemeClr>
                  </a:solidFill>
                </a:rPr>
                <a:t>Memory Scrubbing (SMD-MS)</a:t>
              </a:r>
              <a:endParaRPr lang="en-US" sz="2600" dirty="0">
                <a:solidFill>
                  <a:schemeClr val="accent6">
                    <a:lumMod val="75000"/>
                  </a:schemeClr>
                </a:solidFill>
              </a:endParaRPr>
            </a:p>
          </p:txBody>
        </p:sp>
      </p:grpSp>
      <p:sp>
        <p:nvSpPr>
          <p:cNvPr id="17" name="TextBox 16">
            <a:extLst>
              <a:ext uri="{FF2B5EF4-FFF2-40B4-BE49-F238E27FC236}">
                <a16:creationId xmlns:a16="http://schemas.microsoft.com/office/drawing/2014/main" id="{A94E62C8-A847-37A2-5566-D35738DF932B}"/>
              </a:ext>
            </a:extLst>
          </p:cNvPr>
          <p:cNvSpPr txBox="1"/>
          <p:nvPr/>
        </p:nvSpPr>
        <p:spPr>
          <a:xfrm>
            <a:off x="446696" y="5643371"/>
            <a:ext cx="4270720" cy="707886"/>
          </a:xfrm>
          <a:prstGeom prst="rect">
            <a:avLst/>
          </a:prstGeom>
          <a:noFill/>
        </p:spPr>
        <p:txBody>
          <a:bodyPr wrap="none" rtlCol="0">
            <a:spAutoFit/>
          </a:bodyPr>
          <a:lstStyle/>
          <a:p>
            <a:pPr algn="ctr"/>
            <a:r>
              <a:rPr lang="en-US" sz="2000" dirty="0"/>
              <a:t>Variable-Rate Refresh</a:t>
            </a:r>
            <a:br>
              <a:rPr lang="en-US" sz="2000" dirty="0"/>
            </a:br>
            <a:r>
              <a:rPr lang="en-US" sz="2000" dirty="0"/>
              <a:t>Probabilistic </a:t>
            </a:r>
            <a:r>
              <a:rPr lang="en-US" sz="2000" dirty="0" err="1"/>
              <a:t>RowHammer</a:t>
            </a:r>
            <a:r>
              <a:rPr lang="en-US" sz="2000" dirty="0"/>
              <a:t> Protection</a:t>
            </a:r>
          </a:p>
        </p:txBody>
      </p:sp>
      <p:sp>
        <p:nvSpPr>
          <p:cNvPr id="19" name="TextBox 18">
            <a:extLst>
              <a:ext uri="{FF2B5EF4-FFF2-40B4-BE49-F238E27FC236}">
                <a16:creationId xmlns:a16="http://schemas.microsoft.com/office/drawing/2014/main" id="{F2D1AE08-ABDB-A480-133F-89B8ACC92DD7}"/>
              </a:ext>
            </a:extLst>
          </p:cNvPr>
          <p:cNvSpPr txBox="1"/>
          <p:nvPr/>
        </p:nvSpPr>
        <p:spPr>
          <a:xfrm>
            <a:off x="5124382" y="5604256"/>
            <a:ext cx="3179075" cy="1323439"/>
          </a:xfrm>
          <a:prstGeom prst="rect">
            <a:avLst/>
          </a:prstGeom>
          <a:noFill/>
        </p:spPr>
        <p:txBody>
          <a:bodyPr wrap="none" rtlCol="0">
            <a:spAutoFit/>
          </a:bodyPr>
          <a:lstStyle/>
          <a:p>
            <a:pPr algn="ctr"/>
            <a:r>
              <a:rPr lang="en-US" sz="2000" dirty="0"/>
              <a:t>Online Error Profiling</a:t>
            </a:r>
            <a:br>
              <a:rPr lang="en-US" sz="2000" dirty="0"/>
            </a:br>
            <a:r>
              <a:rPr lang="en-US" sz="2000" dirty="0"/>
              <a:t>Power Management</a:t>
            </a:r>
            <a:br>
              <a:rPr lang="en-US" sz="2000" dirty="0"/>
            </a:br>
            <a:r>
              <a:rPr lang="en-US" sz="2000" dirty="0"/>
              <a:t>Processing in/near Memory</a:t>
            </a:r>
            <a:br>
              <a:rPr lang="en-US" sz="2000" dirty="0"/>
            </a:br>
            <a:r>
              <a:rPr lang="en-US" sz="2000" dirty="0"/>
              <a:t>…</a:t>
            </a:r>
          </a:p>
        </p:txBody>
      </p:sp>
      <p:sp>
        <p:nvSpPr>
          <p:cNvPr id="22" name="TextBox 21">
            <a:extLst>
              <a:ext uri="{FF2B5EF4-FFF2-40B4-BE49-F238E27FC236}">
                <a16:creationId xmlns:a16="http://schemas.microsoft.com/office/drawing/2014/main" id="{BB9814C3-D6A4-5DA9-D0B4-E82DF596147E}"/>
              </a:ext>
            </a:extLst>
          </p:cNvPr>
          <p:cNvSpPr txBox="1"/>
          <p:nvPr/>
        </p:nvSpPr>
        <p:spPr>
          <a:xfrm>
            <a:off x="1125252" y="4557285"/>
            <a:ext cx="6893496" cy="492443"/>
          </a:xfrm>
          <a:prstGeom prst="rect">
            <a:avLst/>
          </a:prstGeom>
          <a:noFill/>
        </p:spPr>
        <p:txBody>
          <a:bodyPr wrap="square">
            <a:spAutoFit/>
          </a:bodyPr>
          <a:lstStyle/>
          <a:p>
            <a:pPr algn="ctr"/>
            <a:r>
              <a:rPr lang="pt-BR" sz="2600" dirty="0">
                <a:hlinkClick r:id="rId3"/>
              </a:rPr>
              <a:t>https://arxiv.org/pdf/2207.13358</a:t>
            </a:r>
            <a:endParaRPr lang="en-US" sz="2600" dirty="0"/>
          </a:p>
        </p:txBody>
      </p:sp>
      <p:sp>
        <p:nvSpPr>
          <p:cNvPr id="23" name="TextBox 22">
            <a:extLst>
              <a:ext uri="{FF2B5EF4-FFF2-40B4-BE49-F238E27FC236}">
                <a16:creationId xmlns:a16="http://schemas.microsoft.com/office/drawing/2014/main" id="{44D97DF7-E8F2-43AA-BD2D-6C87BC2AD6B2}"/>
              </a:ext>
            </a:extLst>
          </p:cNvPr>
          <p:cNvSpPr txBox="1"/>
          <p:nvPr/>
        </p:nvSpPr>
        <p:spPr>
          <a:xfrm>
            <a:off x="1927871" y="5154402"/>
            <a:ext cx="1308371" cy="461665"/>
          </a:xfrm>
          <a:prstGeom prst="rect">
            <a:avLst/>
          </a:prstGeom>
          <a:noFill/>
        </p:spPr>
        <p:txBody>
          <a:bodyPr wrap="none" rtlCol="0">
            <a:spAutoFit/>
          </a:bodyPr>
          <a:lstStyle/>
          <a:p>
            <a:r>
              <a:rPr lang="en-US" sz="2400" dirty="0">
                <a:solidFill>
                  <a:schemeClr val="accent2">
                    <a:lumMod val="75000"/>
                  </a:schemeClr>
                </a:solidFill>
              </a:rPr>
              <a:t>Evaluate</a:t>
            </a:r>
          </a:p>
        </p:txBody>
      </p:sp>
      <p:sp>
        <p:nvSpPr>
          <p:cNvPr id="24" name="TextBox 23">
            <a:extLst>
              <a:ext uri="{FF2B5EF4-FFF2-40B4-BE49-F238E27FC236}">
                <a16:creationId xmlns:a16="http://schemas.microsoft.com/office/drawing/2014/main" id="{AD6BE15E-0F6E-8C8A-EE5C-62EA46D93479}"/>
              </a:ext>
            </a:extLst>
          </p:cNvPr>
          <p:cNvSpPr txBox="1"/>
          <p:nvPr/>
        </p:nvSpPr>
        <p:spPr>
          <a:xfrm>
            <a:off x="6119044" y="5181706"/>
            <a:ext cx="1189749" cy="461665"/>
          </a:xfrm>
          <a:prstGeom prst="rect">
            <a:avLst/>
          </a:prstGeom>
          <a:noFill/>
        </p:spPr>
        <p:txBody>
          <a:bodyPr wrap="none" rtlCol="0">
            <a:spAutoFit/>
          </a:bodyPr>
          <a:lstStyle/>
          <a:p>
            <a:r>
              <a:rPr lang="en-US" sz="2400" dirty="0">
                <a:solidFill>
                  <a:schemeClr val="accent2">
                    <a:lumMod val="75000"/>
                  </a:schemeClr>
                </a:solidFill>
              </a:rPr>
              <a:t>Discuss</a:t>
            </a:r>
          </a:p>
        </p:txBody>
      </p:sp>
      <p:cxnSp>
        <p:nvCxnSpPr>
          <p:cNvPr id="26" name="Curved Connector 25">
            <a:extLst>
              <a:ext uri="{FF2B5EF4-FFF2-40B4-BE49-F238E27FC236}">
                <a16:creationId xmlns:a16="http://schemas.microsoft.com/office/drawing/2014/main" id="{FB5B9222-8136-8541-82D0-13B2C186469D}"/>
              </a:ext>
            </a:extLst>
          </p:cNvPr>
          <p:cNvCxnSpPr>
            <a:stCxn id="22" idx="2"/>
            <a:endCxn id="23" idx="3"/>
          </p:cNvCxnSpPr>
          <p:nvPr/>
        </p:nvCxnSpPr>
        <p:spPr>
          <a:xfrm rot="5400000">
            <a:off x="3736368" y="4549602"/>
            <a:ext cx="335507" cy="133575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05D41749-FE79-74E3-816E-C58F7C045AF2}"/>
              </a:ext>
            </a:extLst>
          </p:cNvPr>
          <p:cNvCxnSpPr>
            <a:cxnSpLocks/>
            <a:stCxn id="22" idx="2"/>
            <a:endCxn id="24" idx="1"/>
          </p:cNvCxnSpPr>
          <p:nvPr/>
        </p:nvCxnSpPr>
        <p:spPr>
          <a:xfrm rot="16200000" flipH="1">
            <a:off x="5164117" y="4457611"/>
            <a:ext cx="362811" cy="154704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119F532-D340-4A53-B64F-0B97B70DB038}"/>
              </a:ext>
            </a:extLst>
          </p:cNvPr>
          <p:cNvSpPr/>
          <p:nvPr/>
        </p:nvSpPr>
        <p:spPr>
          <a:xfrm>
            <a:off x="81532" y="2594853"/>
            <a:ext cx="8838673" cy="3759785"/>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
        <p:nvSpPr>
          <p:cNvPr id="13" name="Rectangle 12">
            <a:extLst>
              <a:ext uri="{FF2B5EF4-FFF2-40B4-BE49-F238E27FC236}">
                <a16:creationId xmlns:a16="http://schemas.microsoft.com/office/drawing/2014/main" id="{E2A17137-F52A-E70E-A493-4B11E220989E}"/>
              </a:ext>
            </a:extLst>
          </p:cNvPr>
          <p:cNvSpPr/>
          <p:nvPr/>
        </p:nvSpPr>
        <p:spPr>
          <a:xfrm>
            <a:off x="5050972" y="6355365"/>
            <a:ext cx="3252486" cy="490753"/>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970988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5E6E-40E6-8088-4CFE-F318701B57DD}"/>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3F9F6D8E-4AAF-7F90-2AB0-41E9684ACABB}"/>
              </a:ext>
            </a:extLst>
          </p:cNvPr>
          <p:cNvSpPr/>
          <p:nvPr/>
        </p:nvSpPr>
        <p:spPr>
          <a:xfrm>
            <a:off x="2061768" y="4447668"/>
            <a:ext cx="5008815" cy="70673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C59EE97C-214C-510C-F0F1-0D3BF2BD0403}"/>
              </a:ext>
            </a:extLst>
          </p:cNvPr>
          <p:cNvSpPr>
            <a:spLocks noGrp="1"/>
          </p:cNvSpPr>
          <p:nvPr>
            <p:ph type="title"/>
          </p:nvPr>
        </p:nvSpPr>
        <p:spPr/>
        <p:txBody>
          <a:bodyPr>
            <a:normAutofit/>
          </a:bodyPr>
          <a:lstStyle/>
          <a:p>
            <a:r>
              <a:rPr lang="en-US" dirty="0"/>
              <a:t>SMD-Based Maintenance Mechanisms</a:t>
            </a:r>
          </a:p>
        </p:txBody>
      </p:sp>
      <p:sp>
        <p:nvSpPr>
          <p:cNvPr id="3" name="Content Placeholder 2">
            <a:extLst>
              <a:ext uri="{FF2B5EF4-FFF2-40B4-BE49-F238E27FC236}">
                <a16:creationId xmlns:a16="http://schemas.microsoft.com/office/drawing/2014/main" id="{49B71288-0FF1-D97E-A649-6311521288DE}"/>
              </a:ext>
            </a:extLst>
          </p:cNvPr>
          <p:cNvSpPr>
            <a:spLocks noGrp="1"/>
          </p:cNvSpPr>
          <p:nvPr>
            <p:ph idx="1"/>
          </p:nvPr>
        </p:nvSpPr>
        <p:spPr>
          <a:xfrm>
            <a:off x="155488" y="1021493"/>
            <a:ext cx="8815517" cy="3503913"/>
          </a:xfrm>
        </p:spPr>
        <p:txBody>
          <a:bodyPr>
            <a:normAutofit/>
          </a:bodyPr>
          <a:lstStyle/>
          <a:p>
            <a:pPr marL="0" indent="0">
              <a:lnSpc>
                <a:spcPct val="110000"/>
              </a:lnSpc>
              <a:buNone/>
            </a:pPr>
            <a:r>
              <a:rPr lang="en-GB" dirty="0"/>
              <a:t>Demonstrate the </a:t>
            </a:r>
            <a:r>
              <a:rPr lang="en-GB" dirty="0">
                <a:solidFill>
                  <a:srgbClr val="C00000"/>
                </a:solidFill>
              </a:rPr>
              <a:t>usefulness and versatility </a:t>
            </a:r>
            <a:r>
              <a:rPr lang="en-GB" dirty="0"/>
              <a:t>of SMD</a:t>
            </a:r>
          </a:p>
        </p:txBody>
      </p:sp>
      <p:sp>
        <p:nvSpPr>
          <p:cNvPr id="4" name="Slide Number Placeholder 3">
            <a:extLst>
              <a:ext uri="{FF2B5EF4-FFF2-40B4-BE49-F238E27FC236}">
                <a16:creationId xmlns:a16="http://schemas.microsoft.com/office/drawing/2014/main" id="{BE04A162-DAB9-79BB-F905-4FD8F5C4A4CE}"/>
              </a:ext>
            </a:extLst>
          </p:cNvPr>
          <p:cNvSpPr>
            <a:spLocks noGrp="1"/>
          </p:cNvSpPr>
          <p:nvPr>
            <p:ph type="sldNum" sz="quarter" idx="12"/>
          </p:nvPr>
        </p:nvSpPr>
        <p:spPr/>
        <p:txBody>
          <a:bodyPr/>
          <a:lstStyle/>
          <a:p>
            <a:fld id="{C19D2B53-EDAE-4B41-B849-8916FA40BCB6}" type="slidenum">
              <a:rPr lang="en-US" smtClean="0"/>
              <a:pPr/>
              <a:t>51</a:t>
            </a:fld>
            <a:endParaRPr lang="en-US"/>
          </a:p>
        </p:txBody>
      </p:sp>
      <p:grpSp>
        <p:nvGrpSpPr>
          <p:cNvPr id="16" name="Group 15">
            <a:extLst>
              <a:ext uri="{FF2B5EF4-FFF2-40B4-BE49-F238E27FC236}">
                <a16:creationId xmlns:a16="http://schemas.microsoft.com/office/drawing/2014/main" id="{BBA764D2-5AC6-4A6F-4680-AC13DC467AB5}"/>
              </a:ext>
            </a:extLst>
          </p:cNvPr>
          <p:cNvGrpSpPr/>
          <p:nvPr/>
        </p:nvGrpSpPr>
        <p:grpSpPr>
          <a:xfrm>
            <a:off x="255292" y="1775586"/>
            <a:ext cx="5426294" cy="683908"/>
            <a:chOff x="255292" y="1775586"/>
            <a:chExt cx="5426294" cy="683908"/>
          </a:xfrm>
        </p:grpSpPr>
        <p:sp>
          <p:nvSpPr>
            <p:cNvPr id="5" name="Oval 4">
              <a:extLst>
                <a:ext uri="{FF2B5EF4-FFF2-40B4-BE49-F238E27FC236}">
                  <a16:creationId xmlns:a16="http://schemas.microsoft.com/office/drawing/2014/main" id="{381407A3-2061-519B-DE21-8383C2E5F252}"/>
                </a:ext>
              </a:extLst>
            </p:cNvPr>
            <p:cNvSpPr/>
            <p:nvPr/>
          </p:nvSpPr>
          <p:spPr>
            <a:xfrm>
              <a:off x="255292" y="1775586"/>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1</a:t>
              </a:r>
            </a:p>
          </p:txBody>
        </p:sp>
        <p:sp>
          <p:nvSpPr>
            <p:cNvPr id="6" name="TextBox 5">
              <a:extLst>
                <a:ext uri="{FF2B5EF4-FFF2-40B4-BE49-F238E27FC236}">
                  <a16:creationId xmlns:a16="http://schemas.microsoft.com/office/drawing/2014/main" id="{1BED1973-177E-E669-AD1E-8091FB2C262F}"/>
                </a:ext>
              </a:extLst>
            </p:cNvPr>
            <p:cNvSpPr txBox="1"/>
            <p:nvPr/>
          </p:nvSpPr>
          <p:spPr>
            <a:xfrm>
              <a:off x="1146370" y="1870959"/>
              <a:ext cx="4535216" cy="492443"/>
            </a:xfrm>
            <a:prstGeom prst="rect">
              <a:avLst/>
            </a:prstGeom>
            <a:noFill/>
            <a:ln>
              <a:noFill/>
            </a:ln>
          </p:spPr>
          <p:txBody>
            <a:bodyPr wrap="none" rtlCol="0">
              <a:spAutoFit/>
            </a:bodyPr>
            <a:lstStyle/>
            <a:p>
              <a:r>
                <a:rPr lang="en-US" sz="2600" b="1" dirty="0">
                  <a:solidFill>
                    <a:schemeClr val="accent6">
                      <a:lumMod val="75000"/>
                    </a:schemeClr>
                  </a:solidFill>
                </a:rPr>
                <a:t>Fixed-Rate Refresh (SMD-FR)</a:t>
              </a:r>
              <a:endParaRPr lang="en-US" sz="2600" dirty="0">
                <a:solidFill>
                  <a:schemeClr val="accent6">
                    <a:lumMod val="75000"/>
                  </a:schemeClr>
                </a:solidFill>
              </a:endParaRPr>
            </a:p>
          </p:txBody>
        </p:sp>
      </p:grpSp>
      <p:grpSp>
        <p:nvGrpSpPr>
          <p:cNvPr id="15" name="Group 14">
            <a:extLst>
              <a:ext uri="{FF2B5EF4-FFF2-40B4-BE49-F238E27FC236}">
                <a16:creationId xmlns:a16="http://schemas.microsoft.com/office/drawing/2014/main" id="{AF4634EC-B6CB-E5E7-3356-9DF1D8A10AC3}"/>
              </a:ext>
            </a:extLst>
          </p:cNvPr>
          <p:cNvGrpSpPr/>
          <p:nvPr/>
        </p:nvGrpSpPr>
        <p:grpSpPr>
          <a:xfrm>
            <a:off x="253822" y="2706959"/>
            <a:ext cx="8574592" cy="683908"/>
            <a:chOff x="242174" y="2627788"/>
            <a:chExt cx="8574592" cy="683908"/>
          </a:xfrm>
        </p:grpSpPr>
        <p:sp>
          <p:nvSpPr>
            <p:cNvPr id="8" name="Oval 7">
              <a:extLst>
                <a:ext uri="{FF2B5EF4-FFF2-40B4-BE49-F238E27FC236}">
                  <a16:creationId xmlns:a16="http://schemas.microsoft.com/office/drawing/2014/main" id="{711B5EC6-8075-6091-A547-7BE7DA301C77}"/>
                </a:ext>
              </a:extLst>
            </p:cNvPr>
            <p:cNvSpPr/>
            <p:nvPr/>
          </p:nvSpPr>
          <p:spPr>
            <a:xfrm>
              <a:off x="242174" y="2627788"/>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2</a:t>
              </a:r>
            </a:p>
          </p:txBody>
        </p:sp>
        <p:sp>
          <p:nvSpPr>
            <p:cNvPr id="9" name="TextBox 8">
              <a:extLst>
                <a:ext uri="{FF2B5EF4-FFF2-40B4-BE49-F238E27FC236}">
                  <a16:creationId xmlns:a16="http://schemas.microsoft.com/office/drawing/2014/main" id="{200A19B0-8BED-7ED9-7D14-8D4C4EB9CADC}"/>
                </a:ext>
              </a:extLst>
            </p:cNvPr>
            <p:cNvSpPr txBox="1"/>
            <p:nvPr/>
          </p:nvSpPr>
          <p:spPr>
            <a:xfrm>
              <a:off x="1133252" y="2723161"/>
              <a:ext cx="7683514" cy="492443"/>
            </a:xfrm>
            <a:prstGeom prst="rect">
              <a:avLst/>
            </a:prstGeom>
            <a:noFill/>
            <a:ln>
              <a:noFill/>
            </a:ln>
          </p:spPr>
          <p:txBody>
            <a:bodyPr wrap="none" rtlCol="0">
              <a:spAutoFit/>
            </a:bodyPr>
            <a:lstStyle/>
            <a:p>
              <a:r>
                <a:rPr lang="en-US" sz="2600" b="1" dirty="0">
                  <a:solidFill>
                    <a:schemeClr val="accent6">
                      <a:lumMod val="75000"/>
                    </a:schemeClr>
                  </a:solidFill>
                </a:rPr>
                <a:t>Deterministic </a:t>
              </a:r>
              <a:r>
                <a:rPr lang="en-US" sz="2600" b="1" dirty="0" err="1">
                  <a:solidFill>
                    <a:schemeClr val="accent6">
                      <a:lumMod val="75000"/>
                    </a:schemeClr>
                  </a:solidFill>
                </a:rPr>
                <a:t>RowHammer</a:t>
              </a:r>
              <a:r>
                <a:rPr lang="en-US" sz="2600" b="1" dirty="0">
                  <a:solidFill>
                    <a:schemeClr val="accent6">
                      <a:lumMod val="75000"/>
                    </a:schemeClr>
                  </a:solidFill>
                </a:rPr>
                <a:t> Protection (SMD-DRP)</a:t>
              </a:r>
              <a:endParaRPr lang="en-US" sz="2600" dirty="0">
                <a:solidFill>
                  <a:schemeClr val="accent6">
                    <a:lumMod val="75000"/>
                  </a:schemeClr>
                </a:solidFill>
              </a:endParaRPr>
            </a:p>
          </p:txBody>
        </p:sp>
      </p:grpSp>
      <p:grpSp>
        <p:nvGrpSpPr>
          <p:cNvPr id="14" name="Group 13">
            <a:extLst>
              <a:ext uri="{FF2B5EF4-FFF2-40B4-BE49-F238E27FC236}">
                <a16:creationId xmlns:a16="http://schemas.microsoft.com/office/drawing/2014/main" id="{7CF78C83-B39A-DAEC-81C6-5FFEF659BA15}"/>
              </a:ext>
            </a:extLst>
          </p:cNvPr>
          <p:cNvGrpSpPr/>
          <p:nvPr/>
        </p:nvGrpSpPr>
        <p:grpSpPr>
          <a:xfrm>
            <a:off x="253822" y="3638331"/>
            <a:ext cx="5508048" cy="683908"/>
            <a:chOff x="242174" y="3451961"/>
            <a:chExt cx="5508048" cy="683908"/>
          </a:xfrm>
        </p:grpSpPr>
        <p:sp>
          <p:nvSpPr>
            <p:cNvPr id="11" name="Oval 10">
              <a:extLst>
                <a:ext uri="{FF2B5EF4-FFF2-40B4-BE49-F238E27FC236}">
                  <a16:creationId xmlns:a16="http://schemas.microsoft.com/office/drawing/2014/main" id="{0D1CCA02-0484-8867-8229-7009CC311269}"/>
                </a:ext>
              </a:extLst>
            </p:cNvPr>
            <p:cNvSpPr/>
            <p:nvPr/>
          </p:nvSpPr>
          <p:spPr>
            <a:xfrm>
              <a:off x="242174" y="3451961"/>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3</a:t>
              </a:r>
            </a:p>
          </p:txBody>
        </p:sp>
        <p:sp>
          <p:nvSpPr>
            <p:cNvPr id="12" name="TextBox 11">
              <a:extLst>
                <a:ext uri="{FF2B5EF4-FFF2-40B4-BE49-F238E27FC236}">
                  <a16:creationId xmlns:a16="http://schemas.microsoft.com/office/drawing/2014/main" id="{BB7440A4-7498-D480-A6CA-362B02225954}"/>
                </a:ext>
              </a:extLst>
            </p:cNvPr>
            <p:cNvSpPr txBox="1"/>
            <p:nvPr/>
          </p:nvSpPr>
          <p:spPr>
            <a:xfrm>
              <a:off x="1133252" y="3577139"/>
              <a:ext cx="4616970" cy="492443"/>
            </a:xfrm>
            <a:prstGeom prst="rect">
              <a:avLst/>
            </a:prstGeom>
            <a:noFill/>
            <a:ln>
              <a:noFill/>
            </a:ln>
          </p:spPr>
          <p:txBody>
            <a:bodyPr wrap="none" rtlCol="0">
              <a:spAutoFit/>
            </a:bodyPr>
            <a:lstStyle/>
            <a:p>
              <a:r>
                <a:rPr lang="en-US" sz="2600" b="1" dirty="0">
                  <a:solidFill>
                    <a:schemeClr val="accent6">
                      <a:lumMod val="75000"/>
                    </a:schemeClr>
                  </a:solidFill>
                </a:rPr>
                <a:t>Memory Scrubbing (SMD-MS)</a:t>
              </a:r>
              <a:endParaRPr lang="en-US" sz="2600" dirty="0">
                <a:solidFill>
                  <a:schemeClr val="accent6">
                    <a:lumMod val="75000"/>
                  </a:schemeClr>
                </a:solidFill>
              </a:endParaRPr>
            </a:p>
          </p:txBody>
        </p:sp>
      </p:grpSp>
      <p:sp>
        <p:nvSpPr>
          <p:cNvPr id="17" name="TextBox 16">
            <a:extLst>
              <a:ext uri="{FF2B5EF4-FFF2-40B4-BE49-F238E27FC236}">
                <a16:creationId xmlns:a16="http://schemas.microsoft.com/office/drawing/2014/main" id="{401DEA19-818A-C9F7-D62A-DEF3B4BED175}"/>
              </a:ext>
            </a:extLst>
          </p:cNvPr>
          <p:cNvSpPr txBox="1"/>
          <p:nvPr/>
        </p:nvSpPr>
        <p:spPr>
          <a:xfrm>
            <a:off x="446696" y="5643371"/>
            <a:ext cx="4270720" cy="707886"/>
          </a:xfrm>
          <a:prstGeom prst="rect">
            <a:avLst/>
          </a:prstGeom>
          <a:noFill/>
        </p:spPr>
        <p:txBody>
          <a:bodyPr wrap="none" rtlCol="0">
            <a:spAutoFit/>
          </a:bodyPr>
          <a:lstStyle/>
          <a:p>
            <a:pPr algn="ctr"/>
            <a:r>
              <a:rPr lang="en-US" sz="2000" dirty="0"/>
              <a:t>Variable-Rate Refresh</a:t>
            </a:r>
            <a:br>
              <a:rPr lang="en-US" sz="2000" dirty="0"/>
            </a:br>
            <a:r>
              <a:rPr lang="en-US" sz="2000" dirty="0"/>
              <a:t>Probabilistic </a:t>
            </a:r>
            <a:r>
              <a:rPr lang="en-US" sz="2000" dirty="0" err="1"/>
              <a:t>RowHammer</a:t>
            </a:r>
            <a:r>
              <a:rPr lang="en-US" sz="2000" dirty="0"/>
              <a:t> Protection</a:t>
            </a:r>
          </a:p>
        </p:txBody>
      </p:sp>
      <p:sp>
        <p:nvSpPr>
          <p:cNvPr id="19" name="TextBox 18">
            <a:extLst>
              <a:ext uri="{FF2B5EF4-FFF2-40B4-BE49-F238E27FC236}">
                <a16:creationId xmlns:a16="http://schemas.microsoft.com/office/drawing/2014/main" id="{CF429D93-F1CB-3532-AFE4-DCD18AB9BE8C}"/>
              </a:ext>
            </a:extLst>
          </p:cNvPr>
          <p:cNvSpPr txBox="1"/>
          <p:nvPr/>
        </p:nvSpPr>
        <p:spPr>
          <a:xfrm>
            <a:off x="5124382" y="5604256"/>
            <a:ext cx="3179075" cy="1323439"/>
          </a:xfrm>
          <a:prstGeom prst="rect">
            <a:avLst/>
          </a:prstGeom>
          <a:noFill/>
        </p:spPr>
        <p:txBody>
          <a:bodyPr wrap="none" rtlCol="0">
            <a:spAutoFit/>
          </a:bodyPr>
          <a:lstStyle/>
          <a:p>
            <a:pPr algn="ctr"/>
            <a:r>
              <a:rPr lang="en-US" sz="2000" dirty="0"/>
              <a:t>Online Error Profiling</a:t>
            </a:r>
            <a:br>
              <a:rPr lang="en-US" sz="2000" dirty="0"/>
            </a:br>
            <a:r>
              <a:rPr lang="en-US" sz="2000" dirty="0"/>
              <a:t>Power Management</a:t>
            </a:r>
            <a:br>
              <a:rPr lang="en-US" sz="2000" dirty="0"/>
            </a:br>
            <a:r>
              <a:rPr lang="en-US" sz="2000" dirty="0"/>
              <a:t>Processing in/near Memory</a:t>
            </a:r>
            <a:br>
              <a:rPr lang="en-US" sz="2000" dirty="0"/>
            </a:br>
            <a:r>
              <a:rPr lang="en-US" sz="2000" dirty="0"/>
              <a:t>…</a:t>
            </a:r>
          </a:p>
        </p:txBody>
      </p:sp>
      <p:sp>
        <p:nvSpPr>
          <p:cNvPr id="22" name="TextBox 21">
            <a:extLst>
              <a:ext uri="{FF2B5EF4-FFF2-40B4-BE49-F238E27FC236}">
                <a16:creationId xmlns:a16="http://schemas.microsoft.com/office/drawing/2014/main" id="{18D354ED-56C9-FC91-4A35-C80576E3FF3C}"/>
              </a:ext>
            </a:extLst>
          </p:cNvPr>
          <p:cNvSpPr txBox="1"/>
          <p:nvPr/>
        </p:nvSpPr>
        <p:spPr>
          <a:xfrm>
            <a:off x="1125252" y="4557285"/>
            <a:ext cx="6893496" cy="492443"/>
          </a:xfrm>
          <a:prstGeom prst="rect">
            <a:avLst/>
          </a:prstGeom>
          <a:noFill/>
        </p:spPr>
        <p:txBody>
          <a:bodyPr wrap="square">
            <a:spAutoFit/>
          </a:bodyPr>
          <a:lstStyle/>
          <a:p>
            <a:pPr algn="ctr"/>
            <a:r>
              <a:rPr lang="pt-BR" sz="2600" dirty="0">
                <a:hlinkClick r:id="rId3"/>
              </a:rPr>
              <a:t>https://arxiv.org/pdf/2207.13358</a:t>
            </a:r>
            <a:endParaRPr lang="en-US" sz="2600" dirty="0"/>
          </a:p>
        </p:txBody>
      </p:sp>
      <p:sp>
        <p:nvSpPr>
          <p:cNvPr id="23" name="TextBox 22">
            <a:extLst>
              <a:ext uri="{FF2B5EF4-FFF2-40B4-BE49-F238E27FC236}">
                <a16:creationId xmlns:a16="http://schemas.microsoft.com/office/drawing/2014/main" id="{D0E1BEA6-29C9-D434-4968-5002C43E0AE3}"/>
              </a:ext>
            </a:extLst>
          </p:cNvPr>
          <p:cNvSpPr txBox="1"/>
          <p:nvPr/>
        </p:nvSpPr>
        <p:spPr>
          <a:xfrm>
            <a:off x="1927871" y="5154402"/>
            <a:ext cx="1308371" cy="461665"/>
          </a:xfrm>
          <a:prstGeom prst="rect">
            <a:avLst/>
          </a:prstGeom>
          <a:noFill/>
        </p:spPr>
        <p:txBody>
          <a:bodyPr wrap="none" rtlCol="0">
            <a:spAutoFit/>
          </a:bodyPr>
          <a:lstStyle/>
          <a:p>
            <a:r>
              <a:rPr lang="en-US" sz="2400" dirty="0">
                <a:solidFill>
                  <a:schemeClr val="accent2">
                    <a:lumMod val="75000"/>
                  </a:schemeClr>
                </a:solidFill>
              </a:rPr>
              <a:t>Evaluate</a:t>
            </a:r>
          </a:p>
        </p:txBody>
      </p:sp>
      <p:sp>
        <p:nvSpPr>
          <p:cNvPr id="24" name="TextBox 23">
            <a:extLst>
              <a:ext uri="{FF2B5EF4-FFF2-40B4-BE49-F238E27FC236}">
                <a16:creationId xmlns:a16="http://schemas.microsoft.com/office/drawing/2014/main" id="{1CBDC0D2-A1F4-BB40-F413-81289993576B}"/>
              </a:ext>
            </a:extLst>
          </p:cNvPr>
          <p:cNvSpPr txBox="1"/>
          <p:nvPr/>
        </p:nvSpPr>
        <p:spPr>
          <a:xfrm>
            <a:off x="6119044" y="5181706"/>
            <a:ext cx="1189749" cy="461665"/>
          </a:xfrm>
          <a:prstGeom prst="rect">
            <a:avLst/>
          </a:prstGeom>
          <a:noFill/>
        </p:spPr>
        <p:txBody>
          <a:bodyPr wrap="none" rtlCol="0">
            <a:spAutoFit/>
          </a:bodyPr>
          <a:lstStyle/>
          <a:p>
            <a:r>
              <a:rPr lang="en-US" sz="2400" dirty="0">
                <a:solidFill>
                  <a:schemeClr val="accent2">
                    <a:lumMod val="75000"/>
                  </a:schemeClr>
                </a:solidFill>
              </a:rPr>
              <a:t>Discuss</a:t>
            </a:r>
          </a:p>
        </p:txBody>
      </p:sp>
      <p:cxnSp>
        <p:nvCxnSpPr>
          <p:cNvPr id="26" name="Curved Connector 25">
            <a:extLst>
              <a:ext uri="{FF2B5EF4-FFF2-40B4-BE49-F238E27FC236}">
                <a16:creationId xmlns:a16="http://schemas.microsoft.com/office/drawing/2014/main" id="{96851E80-41B4-F3A2-1943-7C64B8286088}"/>
              </a:ext>
            </a:extLst>
          </p:cNvPr>
          <p:cNvCxnSpPr>
            <a:stCxn id="22" idx="2"/>
            <a:endCxn id="23" idx="3"/>
          </p:cNvCxnSpPr>
          <p:nvPr/>
        </p:nvCxnSpPr>
        <p:spPr>
          <a:xfrm rot="5400000">
            <a:off x="3736368" y="4549602"/>
            <a:ext cx="335507" cy="133575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FB709075-A8C6-811D-839D-2238F73561EB}"/>
              </a:ext>
            </a:extLst>
          </p:cNvPr>
          <p:cNvCxnSpPr>
            <a:cxnSpLocks/>
            <a:stCxn id="22" idx="2"/>
            <a:endCxn id="24" idx="1"/>
          </p:cNvCxnSpPr>
          <p:nvPr/>
        </p:nvCxnSpPr>
        <p:spPr>
          <a:xfrm rot="16200000" flipH="1">
            <a:off x="5164117" y="4457611"/>
            <a:ext cx="362811" cy="154704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4A524BE-77C0-5990-9868-ED9E7D59731D}"/>
              </a:ext>
            </a:extLst>
          </p:cNvPr>
          <p:cNvSpPr/>
          <p:nvPr/>
        </p:nvSpPr>
        <p:spPr>
          <a:xfrm>
            <a:off x="50035" y="1595539"/>
            <a:ext cx="8838673" cy="1040953"/>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569732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D961-FE32-98FA-1375-6AE443FB3403}"/>
              </a:ext>
            </a:extLst>
          </p:cNvPr>
          <p:cNvSpPr>
            <a:spLocks noGrp="1"/>
          </p:cNvSpPr>
          <p:nvPr>
            <p:ph type="title"/>
          </p:nvPr>
        </p:nvSpPr>
        <p:spPr/>
        <p:txBody>
          <a:bodyPr/>
          <a:lstStyle/>
          <a:p>
            <a:r>
              <a:rPr lang="en-US" dirty="0"/>
              <a:t>DRAM Periodic Refresh</a:t>
            </a:r>
          </a:p>
        </p:txBody>
      </p:sp>
      <p:sp>
        <p:nvSpPr>
          <p:cNvPr id="4" name="Slide Number Placeholder 3">
            <a:extLst>
              <a:ext uri="{FF2B5EF4-FFF2-40B4-BE49-F238E27FC236}">
                <a16:creationId xmlns:a16="http://schemas.microsoft.com/office/drawing/2014/main" id="{5E2BC90B-F280-1C7B-CF82-CF6E8049A54B}"/>
              </a:ext>
            </a:extLst>
          </p:cNvPr>
          <p:cNvSpPr>
            <a:spLocks noGrp="1"/>
          </p:cNvSpPr>
          <p:nvPr>
            <p:ph type="sldNum" sz="quarter" idx="12"/>
          </p:nvPr>
        </p:nvSpPr>
        <p:spPr/>
        <p:txBody>
          <a:bodyPr/>
          <a:lstStyle/>
          <a:p>
            <a:fld id="{C19D2B53-EDAE-4B41-B849-8916FA40BCB6}" type="slidenum">
              <a:rPr lang="en-US" smtClean="0"/>
              <a:pPr/>
              <a:t>52</a:t>
            </a:fld>
            <a:endParaRPr lang="en-US"/>
          </a:p>
        </p:txBody>
      </p:sp>
      <p:grpSp>
        <p:nvGrpSpPr>
          <p:cNvPr id="5" name="Group 4">
            <a:extLst>
              <a:ext uri="{FF2B5EF4-FFF2-40B4-BE49-F238E27FC236}">
                <a16:creationId xmlns:a16="http://schemas.microsoft.com/office/drawing/2014/main" id="{ADFFE253-7759-7638-A771-8D131DB341F0}"/>
              </a:ext>
            </a:extLst>
          </p:cNvPr>
          <p:cNvGrpSpPr/>
          <p:nvPr/>
        </p:nvGrpSpPr>
        <p:grpSpPr>
          <a:xfrm>
            <a:off x="1312987" y="1088884"/>
            <a:ext cx="2938053" cy="2679909"/>
            <a:chOff x="7858" y="1184347"/>
            <a:chExt cx="2938053" cy="2679909"/>
          </a:xfrm>
        </p:grpSpPr>
        <p:grpSp>
          <p:nvGrpSpPr>
            <p:cNvPr id="6" name="Group 5">
              <a:extLst>
                <a:ext uri="{FF2B5EF4-FFF2-40B4-BE49-F238E27FC236}">
                  <a16:creationId xmlns:a16="http://schemas.microsoft.com/office/drawing/2014/main" id="{15749312-46A4-E4F5-4857-7CBCF42ADEF9}"/>
                </a:ext>
              </a:extLst>
            </p:cNvPr>
            <p:cNvGrpSpPr/>
            <p:nvPr/>
          </p:nvGrpSpPr>
          <p:grpSpPr>
            <a:xfrm>
              <a:off x="830245" y="1184347"/>
              <a:ext cx="1424278" cy="1549400"/>
              <a:chOff x="3345264" y="2043659"/>
              <a:chExt cx="2136749" cy="2309148"/>
            </a:xfrm>
          </p:grpSpPr>
          <p:cxnSp>
            <p:nvCxnSpPr>
              <p:cNvPr id="9" name="Straight Arrow Connector 8">
                <a:extLst>
                  <a:ext uri="{FF2B5EF4-FFF2-40B4-BE49-F238E27FC236}">
                    <a16:creationId xmlns:a16="http://schemas.microsoft.com/office/drawing/2014/main" id="{08FCBF22-9462-1156-C93F-FCC1C55F86C1}"/>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F68B5F-A576-17E6-FD98-35886796E723}"/>
                  </a:ext>
                </a:extLst>
              </p:cNvPr>
              <p:cNvCxnSpPr>
                <a:cxnSpLocks/>
              </p:cNvCxnSpPr>
              <p:nvPr/>
            </p:nvCxnSpPr>
            <p:spPr>
              <a:xfrm flipV="1">
                <a:off x="5349521" y="2043659"/>
                <a:ext cx="0" cy="23091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1D520D-5829-CF2F-E5A0-28F8BB27B4EF}"/>
                  </a:ext>
                </a:extLst>
              </p:cNvPr>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1FC8D5-D027-66B6-7BF7-FEA72968C860}"/>
                  </a:ext>
                </a:extLst>
              </p:cNvPr>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AD8B72-4C1A-686B-4452-A9F8DFBE7917}"/>
                  </a:ext>
                </a:extLst>
              </p:cNvPr>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8D348D0-22F1-40D7-15FF-DD0ABCE8B7E5}"/>
                  </a:ext>
                </a:extLst>
              </p:cNvPr>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46ECDF-AF52-FC38-B854-29CE4C008EDD}"/>
                  </a:ext>
                </a:extLst>
              </p:cNvPr>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6A9B13A-776A-0651-9F15-A8147DAC41FD}"/>
                  </a:ext>
                </a:extLst>
              </p:cNvPr>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F9F08D-1916-4586-85B6-99BCF9F0FB8F}"/>
                  </a:ext>
                </a:extLst>
              </p:cNvPr>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3D0D367-AA24-A7E9-44D8-5D77AF473E91}"/>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5B149B-BFAE-709B-CB97-3CDCDAD2A6CF}"/>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 name="Elbow Connector 44">
                <a:extLst>
                  <a:ext uri="{FF2B5EF4-FFF2-40B4-BE49-F238E27FC236}">
                    <a16:creationId xmlns:a16="http://schemas.microsoft.com/office/drawing/2014/main" id="{264CB191-CE01-E6FB-FA76-A742FE0B4035}"/>
                  </a:ext>
                </a:extLst>
              </p:cNvPr>
              <p:cNvCxnSpPr>
                <a:cxnSpLocks/>
              </p:cNvCxnSpPr>
              <p:nvPr/>
            </p:nvCxnSpPr>
            <p:spPr>
              <a:xfrm rot="5400000">
                <a:off x="4004245" y="3070771"/>
                <a:ext cx="256860" cy="172244"/>
              </a:xfrm>
              <a:prstGeom prst="bentConnector3">
                <a:avLst>
                  <a:gd name="adj1" fmla="val 210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832ED8E-0344-F8A2-ACCC-7696DA8D95F1}"/>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3639FA-4DE3-A6F1-AEB1-2132E6F2CA7D}"/>
                  </a:ext>
                </a:extLst>
              </p:cNvPr>
              <p:cNvCxnSpPr/>
              <p:nvPr/>
            </p:nvCxnSpPr>
            <p:spPr>
              <a:xfrm flipV="1">
                <a:off x="4041324" y="3304820"/>
                <a:ext cx="0" cy="151697"/>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3F5A86-5D60-7F3B-49EC-8B8021F5BE92}"/>
                  </a:ext>
                </a:extLst>
              </p:cNvPr>
              <p:cNvCxnSpPr/>
              <p:nvPr/>
            </p:nvCxnSpPr>
            <p:spPr>
              <a:xfrm flipH="1">
                <a:off x="3781761" y="3721673"/>
                <a:ext cx="519130" cy="0"/>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D5B92E-30B7-BA28-172A-F07B33E448F8}"/>
                  </a:ext>
                </a:extLst>
              </p:cNvPr>
              <p:cNvCxnSpPr/>
              <p:nvPr/>
            </p:nvCxnSpPr>
            <p:spPr>
              <a:xfrm flipH="1">
                <a:off x="3781761" y="3456516"/>
                <a:ext cx="519130" cy="0"/>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6039DF6-4EA7-C07E-17CB-C91AA16B7C48}"/>
                  </a:ext>
                </a:extLst>
              </p:cNvPr>
              <p:cNvCxnSpPr/>
              <p:nvPr/>
            </p:nvCxnSpPr>
            <p:spPr>
              <a:xfrm flipV="1">
                <a:off x="4041324" y="3721675"/>
                <a:ext cx="0" cy="130178"/>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7" name="Lightning Bolt 6">
              <a:extLst>
                <a:ext uri="{FF2B5EF4-FFF2-40B4-BE49-F238E27FC236}">
                  <a16:creationId xmlns:a16="http://schemas.microsoft.com/office/drawing/2014/main" id="{A39C00C2-EB7D-5402-80CA-6A88D387FBF6}"/>
                </a:ext>
              </a:extLst>
            </p:cNvPr>
            <p:cNvSpPr/>
            <p:nvPr/>
          </p:nvSpPr>
          <p:spPr>
            <a:xfrm>
              <a:off x="544644" y="1470965"/>
              <a:ext cx="610666" cy="744707"/>
            </a:xfrm>
            <a:prstGeom prst="lightningBol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8" name="Content Placeholder 6">
              <a:extLst>
                <a:ext uri="{FF2B5EF4-FFF2-40B4-BE49-F238E27FC236}">
                  <a16:creationId xmlns:a16="http://schemas.microsoft.com/office/drawing/2014/main" id="{2FC7843F-680D-871C-16FA-0D859A5F6E63}"/>
                </a:ext>
              </a:extLst>
            </p:cNvPr>
            <p:cNvSpPr txBox="1">
              <a:spLocks/>
            </p:cNvSpPr>
            <p:nvPr/>
          </p:nvSpPr>
          <p:spPr>
            <a:xfrm>
              <a:off x="7858" y="3028413"/>
              <a:ext cx="2938053" cy="835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t>DRAM encodes data </a:t>
              </a:r>
            </a:p>
            <a:p>
              <a:pPr marL="0" indent="0" algn="ctr">
                <a:spcBef>
                  <a:spcPts val="0"/>
                </a:spcBef>
                <a:buFont typeface="Arial" panose="020B0604020202020204" pitchFamily="34" charset="0"/>
                <a:buNone/>
              </a:pPr>
              <a:r>
                <a:rPr lang="en-US" sz="2000" dirty="0"/>
                <a:t>in </a:t>
              </a:r>
              <a:r>
                <a:rPr lang="en-US" sz="2000" b="1" dirty="0">
                  <a:solidFill>
                    <a:srgbClr val="C00000"/>
                  </a:solidFill>
                </a:rPr>
                <a:t>leaky capacitors</a:t>
              </a:r>
            </a:p>
          </p:txBody>
        </p:sp>
      </p:grpSp>
      <p:grpSp>
        <p:nvGrpSpPr>
          <p:cNvPr id="26" name="Group 25">
            <a:extLst>
              <a:ext uri="{FF2B5EF4-FFF2-40B4-BE49-F238E27FC236}">
                <a16:creationId xmlns:a16="http://schemas.microsoft.com/office/drawing/2014/main" id="{3DF9D7B9-27CB-34D5-A7B2-F044888F71D1}"/>
              </a:ext>
            </a:extLst>
          </p:cNvPr>
          <p:cNvGrpSpPr/>
          <p:nvPr/>
        </p:nvGrpSpPr>
        <p:grpSpPr>
          <a:xfrm>
            <a:off x="4892962" y="879439"/>
            <a:ext cx="2938053" cy="2889354"/>
            <a:chOff x="2944113" y="971356"/>
            <a:chExt cx="2938053" cy="2889354"/>
          </a:xfrm>
        </p:grpSpPr>
        <p:sp>
          <p:nvSpPr>
            <p:cNvPr id="27" name="Content Placeholder 6">
              <a:extLst>
                <a:ext uri="{FF2B5EF4-FFF2-40B4-BE49-F238E27FC236}">
                  <a16:creationId xmlns:a16="http://schemas.microsoft.com/office/drawing/2014/main" id="{CC51C405-9B89-E1D4-4CF9-DA61AD45B62D}"/>
                </a:ext>
              </a:extLst>
            </p:cNvPr>
            <p:cNvSpPr txBox="1">
              <a:spLocks/>
            </p:cNvSpPr>
            <p:nvPr/>
          </p:nvSpPr>
          <p:spPr>
            <a:xfrm>
              <a:off x="2944113" y="3024867"/>
              <a:ext cx="2938053" cy="835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000" dirty="0"/>
                <a:t>Necessitates periodic </a:t>
              </a:r>
              <a:r>
                <a:rPr lang="en-US" sz="2000" b="1" dirty="0">
                  <a:solidFill>
                    <a:srgbClr val="C00000"/>
                  </a:solidFill>
                </a:rPr>
                <a:t>refresh operations</a:t>
              </a:r>
            </a:p>
          </p:txBody>
        </p:sp>
        <p:grpSp>
          <p:nvGrpSpPr>
            <p:cNvPr id="28" name="Group 27">
              <a:extLst>
                <a:ext uri="{FF2B5EF4-FFF2-40B4-BE49-F238E27FC236}">
                  <a16:creationId xmlns:a16="http://schemas.microsoft.com/office/drawing/2014/main" id="{58DC898E-5674-2049-E7C8-06AA0DEB60EB}"/>
                </a:ext>
              </a:extLst>
            </p:cNvPr>
            <p:cNvGrpSpPr/>
            <p:nvPr/>
          </p:nvGrpSpPr>
          <p:grpSpPr>
            <a:xfrm>
              <a:off x="3011418" y="971356"/>
              <a:ext cx="2555768" cy="1911594"/>
              <a:chOff x="3011418" y="971356"/>
              <a:chExt cx="2555768" cy="1911594"/>
            </a:xfrm>
          </p:grpSpPr>
          <p:graphicFrame>
            <p:nvGraphicFramePr>
              <p:cNvPr id="29" name="Chart 28">
                <a:extLst>
                  <a:ext uri="{FF2B5EF4-FFF2-40B4-BE49-F238E27FC236}">
                    <a16:creationId xmlns:a16="http://schemas.microsoft.com/office/drawing/2014/main" id="{B54F79A9-77A7-B33D-B846-7F7D4E4DEFA0}"/>
                  </a:ext>
                </a:extLst>
              </p:cNvPr>
              <p:cNvGraphicFramePr/>
              <p:nvPr>
                <p:extLst>
                  <p:ext uri="{D42A27DB-BD31-4B8C-83A1-F6EECF244321}">
                    <p14:modId xmlns:p14="http://schemas.microsoft.com/office/powerpoint/2010/main" val="2029226028"/>
                  </p:ext>
                </p:extLst>
              </p:nvPr>
            </p:nvGraphicFramePr>
            <p:xfrm>
              <a:off x="3011418" y="1199539"/>
              <a:ext cx="2555768" cy="1683411"/>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Connector 29">
                <a:extLst>
                  <a:ext uri="{FF2B5EF4-FFF2-40B4-BE49-F238E27FC236}">
                    <a16:creationId xmlns:a16="http://schemas.microsoft.com/office/drawing/2014/main" id="{E0A07DA5-4E84-07D8-46DC-5A7FA97E76F4}"/>
                  </a:ext>
                </a:extLst>
              </p:cNvPr>
              <p:cNvCxnSpPr/>
              <p:nvPr/>
            </p:nvCxnSpPr>
            <p:spPr>
              <a:xfrm>
                <a:off x="3429000" y="2416665"/>
                <a:ext cx="2028825"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9FFD8D-C14C-63A7-E39F-BC73ABFA71E7}"/>
                  </a:ext>
                </a:extLst>
              </p:cNvPr>
              <p:cNvCxnSpPr>
                <a:cxnSpLocks/>
              </p:cNvCxnSpPr>
              <p:nvPr/>
            </p:nvCxnSpPr>
            <p:spPr>
              <a:xfrm flipH="1">
                <a:off x="3890854" y="1209822"/>
                <a:ext cx="28575" cy="13843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Content Placeholder 6">
                <a:extLst>
                  <a:ext uri="{FF2B5EF4-FFF2-40B4-BE49-F238E27FC236}">
                    <a16:creationId xmlns:a16="http://schemas.microsoft.com/office/drawing/2014/main" id="{6490847E-0EEC-D7B8-A1E9-ABD828B8A812}"/>
                  </a:ext>
                </a:extLst>
              </p:cNvPr>
              <p:cNvSpPr txBox="1">
                <a:spLocks/>
              </p:cNvSpPr>
              <p:nvPr/>
            </p:nvSpPr>
            <p:spPr>
              <a:xfrm>
                <a:off x="3532312" y="971356"/>
                <a:ext cx="774234" cy="329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i="1" dirty="0"/>
                  <a:t>REF</a:t>
                </a:r>
                <a:endParaRPr lang="en-US" sz="1400" i="1" dirty="0">
                  <a:solidFill>
                    <a:srgbClr val="C00000"/>
                  </a:solidFill>
                </a:endParaRPr>
              </a:p>
            </p:txBody>
          </p:sp>
          <p:cxnSp>
            <p:nvCxnSpPr>
              <p:cNvPr id="33" name="Straight Connector 32">
                <a:extLst>
                  <a:ext uri="{FF2B5EF4-FFF2-40B4-BE49-F238E27FC236}">
                    <a16:creationId xmlns:a16="http://schemas.microsoft.com/office/drawing/2014/main" id="{2D47F20A-1561-A939-7CC6-3278BD461AE2}"/>
                  </a:ext>
                </a:extLst>
              </p:cNvPr>
              <p:cNvCxnSpPr>
                <a:cxnSpLocks/>
              </p:cNvCxnSpPr>
              <p:nvPr/>
            </p:nvCxnSpPr>
            <p:spPr>
              <a:xfrm flipH="1">
                <a:off x="4399659" y="1209822"/>
                <a:ext cx="28575" cy="13843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CA25A2-7631-D8D2-6733-7C2A0AE6ABDD}"/>
                  </a:ext>
                </a:extLst>
              </p:cNvPr>
              <p:cNvCxnSpPr>
                <a:cxnSpLocks/>
              </p:cNvCxnSpPr>
              <p:nvPr/>
            </p:nvCxnSpPr>
            <p:spPr>
              <a:xfrm flipH="1">
                <a:off x="4899676" y="1209822"/>
                <a:ext cx="28575" cy="13843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1129CCF9-78BC-DFAD-0040-3968A82C9431}"/>
              </a:ext>
            </a:extLst>
          </p:cNvPr>
          <p:cNvSpPr txBox="1"/>
          <p:nvPr/>
        </p:nvSpPr>
        <p:spPr>
          <a:xfrm>
            <a:off x="3723050" y="6448257"/>
            <a:ext cx="1749197" cy="369332"/>
          </a:xfrm>
          <a:prstGeom prst="rect">
            <a:avLst/>
          </a:prstGeom>
          <a:noFill/>
        </p:spPr>
        <p:txBody>
          <a:bodyPr wrap="none" rtlCol="0">
            <a:spAutoFit/>
          </a:bodyPr>
          <a:lstStyle/>
          <a:p>
            <a:r>
              <a:rPr lang="en-US" dirty="0"/>
              <a:t>[Patel+, DSN’19]</a:t>
            </a:r>
          </a:p>
        </p:txBody>
      </p:sp>
      <p:grpSp>
        <p:nvGrpSpPr>
          <p:cNvPr id="36" name="Group 35">
            <a:extLst>
              <a:ext uri="{FF2B5EF4-FFF2-40B4-BE49-F238E27FC236}">
                <a16:creationId xmlns:a16="http://schemas.microsoft.com/office/drawing/2014/main" id="{1B4354A3-6F1E-A354-4C87-E8FD1B3EE385}"/>
              </a:ext>
            </a:extLst>
          </p:cNvPr>
          <p:cNvGrpSpPr/>
          <p:nvPr/>
        </p:nvGrpSpPr>
        <p:grpSpPr>
          <a:xfrm>
            <a:off x="1684801" y="4335268"/>
            <a:ext cx="5704401" cy="1333836"/>
            <a:chOff x="1719799" y="1092696"/>
            <a:chExt cx="5704401" cy="1333836"/>
          </a:xfrm>
        </p:grpSpPr>
        <p:sp>
          <p:nvSpPr>
            <p:cNvPr id="37" name="Rectangle 36">
              <a:extLst>
                <a:ext uri="{FF2B5EF4-FFF2-40B4-BE49-F238E27FC236}">
                  <a16:creationId xmlns:a16="http://schemas.microsoft.com/office/drawing/2014/main" id="{F292B716-2057-CC9B-84E5-E480BAF30BAF}"/>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38" name="Rectangle 37">
              <a:extLst>
                <a:ext uri="{FF2B5EF4-FFF2-40B4-BE49-F238E27FC236}">
                  <a16:creationId xmlns:a16="http://schemas.microsoft.com/office/drawing/2014/main" id="{64CF8F01-3441-A67D-D479-C149B93C154B}"/>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39" name="Straight Arrow Connector 38">
              <a:extLst>
                <a:ext uri="{FF2B5EF4-FFF2-40B4-BE49-F238E27FC236}">
                  <a16:creationId xmlns:a16="http://schemas.microsoft.com/office/drawing/2014/main" id="{B9A96F48-1CE4-4AFA-098B-8E22F168750D}"/>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BBFC345-FFF1-2B0E-7C65-CE2A5D3F3E43}"/>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41" name="Straight Arrow Connector 40">
              <a:extLst>
                <a:ext uri="{FF2B5EF4-FFF2-40B4-BE49-F238E27FC236}">
                  <a16:creationId xmlns:a16="http://schemas.microsoft.com/office/drawing/2014/main" id="{E7CF5F7E-D5C3-9DF6-CDE5-AAFAD5A16CFE}"/>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6D727E4-AF3A-AD38-71DD-F2A76D8F4DFE}"/>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sp>
        <p:nvSpPr>
          <p:cNvPr id="45" name="Rounded Rectangle 44">
            <a:extLst>
              <a:ext uri="{FF2B5EF4-FFF2-40B4-BE49-F238E27FC236}">
                <a16:creationId xmlns:a16="http://schemas.microsoft.com/office/drawing/2014/main" id="{FD083C07-0FE7-35A4-00E8-15B3CE331F91}"/>
              </a:ext>
            </a:extLst>
          </p:cNvPr>
          <p:cNvSpPr/>
          <p:nvPr/>
        </p:nvSpPr>
        <p:spPr>
          <a:xfrm>
            <a:off x="2567326" y="4590706"/>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REF</a:t>
            </a:r>
          </a:p>
        </p:txBody>
      </p:sp>
    </p:spTree>
    <p:extLst>
      <p:ext uri="{BB962C8B-B14F-4D97-AF65-F5344CB8AC3E}">
        <p14:creationId xmlns:p14="http://schemas.microsoft.com/office/powerpoint/2010/main" val="15263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0" presetClass="path" presetSubtype="0" repeatCount="indefinite" accel="50000" decel="50000" fill="hold" grpId="1" nodeType="withEffect">
                                  <p:stCondLst>
                                    <p:cond delay="0"/>
                                  </p:stCondLst>
                                  <p:childTnLst>
                                    <p:animMotion origin="layout" path="M -1.38889E-6 4.81481E-6 L 0.37708 4.81481E-6 " pathEditMode="relative" rAng="0" ptsTypes="AA">
                                      <p:cBhvr>
                                        <p:cTn id="16" dur="500" fill="hold"/>
                                        <p:tgtEl>
                                          <p:spTgt spid="45"/>
                                        </p:tgtEl>
                                        <p:attrNameLst>
                                          <p:attrName>ppt_x</p:attrName>
                                          <p:attrName>ppt_y</p:attrName>
                                        </p:attrNameLst>
                                      </p:cBhvr>
                                      <p:rCtr x="1885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209A-A3A0-6DEC-1497-FFF9FE38244D}"/>
              </a:ext>
            </a:extLst>
          </p:cNvPr>
          <p:cNvSpPr>
            <a:spLocks noGrp="1"/>
          </p:cNvSpPr>
          <p:nvPr>
            <p:ph type="title"/>
          </p:nvPr>
        </p:nvSpPr>
        <p:spPr/>
        <p:txBody>
          <a:bodyPr>
            <a:noAutofit/>
          </a:bodyPr>
          <a:lstStyle/>
          <a:p>
            <a:r>
              <a:rPr lang="en-US" sz="3200"/>
              <a:t>Alleviating </a:t>
            </a:r>
            <a:r>
              <a:rPr lang="en-US" sz="3200" dirty="0"/>
              <a:t>the Drawbacks of Periodic Refresh</a:t>
            </a:r>
          </a:p>
        </p:txBody>
      </p:sp>
      <p:sp>
        <p:nvSpPr>
          <p:cNvPr id="4" name="Slide Number Placeholder 3">
            <a:extLst>
              <a:ext uri="{FF2B5EF4-FFF2-40B4-BE49-F238E27FC236}">
                <a16:creationId xmlns:a16="http://schemas.microsoft.com/office/drawing/2014/main" id="{61564E7E-B256-0950-A58F-AF06DD4D956A}"/>
              </a:ext>
            </a:extLst>
          </p:cNvPr>
          <p:cNvSpPr>
            <a:spLocks noGrp="1"/>
          </p:cNvSpPr>
          <p:nvPr>
            <p:ph type="sldNum" sz="quarter" idx="12"/>
          </p:nvPr>
        </p:nvSpPr>
        <p:spPr/>
        <p:txBody>
          <a:bodyPr/>
          <a:lstStyle/>
          <a:p>
            <a:fld id="{C19D2B53-EDAE-4B41-B849-8916FA40BCB6}" type="slidenum">
              <a:rPr lang="en-US" smtClean="0"/>
              <a:pPr/>
              <a:t>53</a:t>
            </a:fld>
            <a:endParaRPr lang="en-US"/>
          </a:p>
        </p:txBody>
      </p:sp>
      <p:grpSp>
        <p:nvGrpSpPr>
          <p:cNvPr id="14" name="Group 13">
            <a:extLst>
              <a:ext uri="{FF2B5EF4-FFF2-40B4-BE49-F238E27FC236}">
                <a16:creationId xmlns:a16="http://schemas.microsoft.com/office/drawing/2014/main" id="{0EBFA509-9A12-CB87-EDAC-4780E9406A64}"/>
              </a:ext>
            </a:extLst>
          </p:cNvPr>
          <p:cNvGrpSpPr/>
          <p:nvPr/>
        </p:nvGrpSpPr>
        <p:grpSpPr>
          <a:xfrm>
            <a:off x="351692" y="1186483"/>
            <a:ext cx="8706582" cy="683908"/>
            <a:chOff x="351692" y="1367032"/>
            <a:chExt cx="8706582" cy="683908"/>
          </a:xfrm>
        </p:grpSpPr>
        <p:sp>
          <p:nvSpPr>
            <p:cNvPr id="15" name="Oval 14">
              <a:extLst>
                <a:ext uri="{FF2B5EF4-FFF2-40B4-BE49-F238E27FC236}">
                  <a16:creationId xmlns:a16="http://schemas.microsoft.com/office/drawing/2014/main" id="{7871CDC6-23BB-BA58-C09D-ADADEBF1E3E0}"/>
                </a:ext>
              </a:extLst>
            </p:cNvPr>
            <p:cNvSpPr/>
            <p:nvPr/>
          </p:nvSpPr>
          <p:spPr>
            <a:xfrm>
              <a:off x="351692" y="1367032"/>
              <a:ext cx="683908" cy="683908"/>
            </a:xfrm>
            <a:prstGeom prst="ellipse">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a:t>
              </a:r>
            </a:p>
          </p:txBody>
        </p:sp>
        <p:sp>
          <p:nvSpPr>
            <p:cNvPr id="16" name="TextBox 15">
              <a:extLst>
                <a:ext uri="{FF2B5EF4-FFF2-40B4-BE49-F238E27FC236}">
                  <a16:creationId xmlns:a16="http://schemas.microsoft.com/office/drawing/2014/main" id="{389911AC-5112-054C-D8C6-528468199867}"/>
                </a:ext>
              </a:extLst>
            </p:cNvPr>
            <p:cNvSpPr txBox="1"/>
            <p:nvPr/>
          </p:nvSpPr>
          <p:spPr>
            <a:xfrm>
              <a:off x="1145524" y="1443936"/>
              <a:ext cx="7912750" cy="523220"/>
            </a:xfrm>
            <a:prstGeom prst="rect">
              <a:avLst/>
            </a:prstGeom>
            <a:noFill/>
            <a:ln>
              <a:noFill/>
            </a:ln>
          </p:spPr>
          <p:txBody>
            <a:bodyPr wrap="square" rtlCol="0">
              <a:spAutoFit/>
            </a:bodyPr>
            <a:lstStyle/>
            <a:p>
              <a:r>
                <a:rPr lang="en-US" sz="2800" dirty="0"/>
                <a:t>Refresh commands spend command bus </a:t>
              </a:r>
              <a:r>
                <a:rPr lang="en-US" sz="2800" dirty="0">
                  <a:solidFill>
                    <a:srgbClr val="C00000"/>
                  </a:solidFill>
                </a:rPr>
                <a:t>energy</a:t>
              </a:r>
            </a:p>
          </p:txBody>
        </p:sp>
      </p:grpSp>
      <p:grpSp>
        <p:nvGrpSpPr>
          <p:cNvPr id="17" name="Group 16">
            <a:extLst>
              <a:ext uri="{FF2B5EF4-FFF2-40B4-BE49-F238E27FC236}">
                <a16:creationId xmlns:a16="http://schemas.microsoft.com/office/drawing/2014/main" id="{A0118E44-85DD-B919-8357-FA2E59FD46B1}"/>
              </a:ext>
            </a:extLst>
          </p:cNvPr>
          <p:cNvGrpSpPr/>
          <p:nvPr/>
        </p:nvGrpSpPr>
        <p:grpSpPr>
          <a:xfrm>
            <a:off x="351692" y="2429022"/>
            <a:ext cx="8706583" cy="683908"/>
            <a:chOff x="351692" y="2540778"/>
            <a:chExt cx="8706583" cy="683908"/>
          </a:xfrm>
        </p:grpSpPr>
        <p:sp>
          <p:nvSpPr>
            <p:cNvPr id="18" name="Oval 17">
              <a:extLst>
                <a:ext uri="{FF2B5EF4-FFF2-40B4-BE49-F238E27FC236}">
                  <a16:creationId xmlns:a16="http://schemas.microsoft.com/office/drawing/2014/main" id="{1B3E8A76-7B2F-2BCE-70C4-3CE65D82E070}"/>
                </a:ext>
              </a:extLst>
            </p:cNvPr>
            <p:cNvSpPr/>
            <p:nvPr/>
          </p:nvSpPr>
          <p:spPr>
            <a:xfrm>
              <a:off x="351692" y="2540778"/>
              <a:ext cx="683908" cy="683908"/>
            </a:xfrm>
            <a:prstGeom prst="ellipse">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ii</a:t>
              </a:r>
            </a:p>
          </p:txBody>
        </p:sp>
        <p:sp>
          <p:nvSpPr>
            <p:cNvPr id="19" name="TextBox 18">
              <a:extLst>
                <a:ext uri="{FF2B5EF4-FFF2-40B4-BE49-F238E27FC236}">
                  <a16:creationId xmlns:a16="http://schemas.microsoft.com/office/drawing/2014/main" id="{E6CA3C5C-D4C9-B6C5-5E2B-8603E7CE4157}"/>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t>Entire chip or bank </a:t>
              </a:r>
              <a:r>
                <a:rPr lang="en-US" sz="2800" dirty="0">
                  <a:solidFill>
                    <a:srgbClr val="C00000"/>
                  </a:solidFill>
                </a:rPr>
                <a:t>inaccessible</a:t>
              </a:r>
              <a:r>
                <a:rPr lang="en-US" sz="2800" dirty="0"/>
                <a:t> during refresh</a:t>
              </a:r>
            </a:p>
          </p:txBody>
        </p:sp>
      </p:grpSp>
      <p:sp>
        <p:nvSpPr>
          <p:cNvPr id="20" name="TextBox 19">
            <a:extLst>
              <a:ext uri="{FF2B5EF4-FFF2-40B4-BE49-F238E27FC236}">
                <a16:creationId xmlns:a16="http://schemas.microsoft.com/office/drawing/2014/main" id="{21556926-2CC1-2705-E6B8-ADA3259C170A}"/>
              </a:ext>
            </a:extLst>
          </p:cNvPr>
          <p:cNvSpPr txBox="1"/>
          <p:nvPr/>
        </p:nvSpPr>
        <p:spPr>
          <a:xfrm>
            <a:off x="1145524" y="1786607"/>
            <a:ext cx="6237605"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e.g., 8192 REF commands in 64 milliseconds in DDR4</a:t>
            </a:r>
          </a:p>
        </p:txBody>
      </p:sp>
      <p:sp>
        <p:nvSpPr>
          <p:cNvPr id="21" name="TextBox 20">
            <a:extLst>
              <a:ext uri="{FF2B5EF4-FFF2-40B4-BE49-F238E27FC236}">
                <a16:creationId xmlns:a16="http://schemas.microsoft.com/office/drawing/2014/main" id="{353AAD46-4601-3B36-0BB7-B22DE003F5CB}"/>
              </a:ext>
            </a:extLst>
          </p:cNvPr>
          <p:cNvSpPr txBox="1"/>
          <p:nvPr/>
        </p:nvSpPr>
        <p:spPr>
          <a:xfrm>
            <a:off x="1145524" y="3033063"/>
            <a:ext cx="4325223"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e.g., for 350 nanoseconds in DDR4</a:t>
            </a:r>
          </a:p>
        </p:txBody>
      </p:sp>
      <p:grpSp>
        <p:nvGrpSpPr>
          <p:cNvPr id="3" name="Group 2">
            <a:extLst>
              <a:ext uri="{FF2B5EF4-FFF2-40B4-BE49-F238E27FC236}">
                <a16:creationId xmlns:a16="http://schemas.microsoft.com/office/drawing/2014/main" id="{0073DC01-B951-F00C-3A96-8C0FD00F23B5}"/>
              </a:ext>
            </a:extLst>
          </p:cNvPr>
          <p:cNvGrpSpPr/>
          <p:nvPr/>
        </p:nvGrpSpPr>
        <p:grpSpPr>
          <a:xfrm>
            <a:off x="1684801" y="4335268"/>
            <a:ext cx="5704401" cy="1333836"/>
            <a:chOff x="1719799" y="1092696"/>
            <a:chExt cx="5704401" cy="1333836"/>
          </a:xfrm>
        </p:grpSpPr>
        <p:sp>
          <p:nvSpPr>
            <p:cNvPr id="5" name="Rectangle 4">
              <a:extLst>
                <a:ext uri="{FF2B5EF4-FFF2-40B4-BE49-F238E27FC236}">
                  <a16:creationId xmlns:a16="http://schemas.microsoft.com/office/drawing/2014/main" id="{9128DC42-A512-4BB8-0D2C-4D3B580D487F}"/>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6" name="Rectangle 5">
              <a:extLst>
                <a:ext uri="{FF2B5EF4-FFF2-40B4-BE49-F238E27FC236}">
                  <a16:creationId xmlns:a16="http://schemas.microsoft.com/office/drawing/2014/main" id="{2944BC55-982C-F2A0-BCF4-E22CDFA4860F}"/>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7" name="Straight Arrow Connector 6">
              <a:extLst>
                <a:ext uri="{FF2B5EF4-FFF2-40B4-BE49-F238E27FC236}">
                  <a16:creationId xmlns:a16="http://schemas.microsoft.com/office/drawing/2014/main" id="{0AA26AB9-CF19-56A2-ABF2-51B42D4A7D92}"/>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401960-7C58-57FA-0A2D-820B16CCD2ED}"/>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9" name="Straight Arrow Connector 8">
              <a:extLst>
                <a:ext uri="{FF2B5EF4-FFF2-40B4-BE49-F238E27FC236}">
                  <a16:creationId xmlns:a16="http://schemas.microsoft.com/office/drawing/2014/main" id="{A5FFBD4E-D0A0-3B28-DD6D-3E21CBAFEBF2}"/>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F4B626-27CB-87BE-2E6A-09A768B80EDC}"/>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sp>
        <p:nvSpPr>
          <p:cNvPr id="24" name="Rounded Rectangle 23">
            <a:extLst>
              <a:ext uri="{FF2B5EF4-FFF2-40B4-BE49-F238E27FC236}">
                <a16:creationId xmlns:a16="http://schemas.microsoft.com/office/drawing/2014/main" id="{6C926CF2-5D79-DFDC-7975-64E94BB8D521}"/>
              </a:ext>
            </a:extLst>
          </p:cNvPr>
          <p:cNvSpPr/>
          <p:nvPr/>
        </p:nvSpPr>
        <p:spPr>
          <a:xfrm>
            <a:off x="2567326" y="4590706"/>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REF</a:t>
            </a:r>
          </a:p>
        </p:txBody>
      </p:sp>
    </p:spTree>
    <p:extLst>
      <p:ext uri="{BB962C8B-B14F-4D97-AF65-F5344CB8AC3E}">
        <p14:creationId xmlns:p14="http://schemas.microsoft.com/office/powerpoint/2010/main" val="19609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1" nodeType="withEffect">
                                  <p:stCondLst>
                                    <p:cond delay="0"/>
                                  </p:stCondLst>
                                  <p:childTnLst>
                                    <p:animMotion origin="layout" path="M -1.38889E-6 4.81481E-6 L 0.37708 4.81481E-6 " pathEditMode="relative" rAng="0" ptsTypes="AA">
                                      <p:cBhvr>
                                        <p:cTn id="6" dur="500" fill="hold"/>
                                        <p:tgtEl>
                                          <p:spTgt spid="24"/>
                                        </p:tgtEl>
                                        <p:attrNameLst>
                                          <p:attrName>ppt_x</p:attrName>
                                          <p:attrName>ppt_y</p:attrName>
                                        </p:attrNameLst>
                                      </p:cBhvr>
                                      <p:rCtr x="18854"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2A628-7989-DF04-ED4E-EE3D7BC81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DFF1A-E5CD-AAE6-B553-F9107A8B19D0}"/>
              </a:ext>
            </a:extLst>
          </p:cNvPr>
          <p:cNvSpPr>
            <a:spLocks noGrp="1"/>
          </p:cNvSpPr>
          <p:nvPr>
            <p:ph type="title"/>
          </p:nvPr>
        </p:nvSpPr>
        <p:spPr/>
        <p:txBody>
          <a:bodyPr>
            <a:normAutofit/>
          </a:bodyPr>
          <a:lstStyle/>
          <a:p>
            <a:r>
              <a:rPr lang="en-US" sz="3200" dirty="0"/>
              <a:t>Alleviating the Drawbacks of Periodic Refresh</a:t>
            </a:r>
          </a:p>
        </p:txBody>
      </p:sp>
      <p:sp>
        <p:nvSpPr>
          <p:cNvPr id="4" name="Slide Number Placeholder 3">
            <a:extLst>
              <a:ext uri="{FF2B5EF4-FFF2-40B4-BE49-F238E27FC236}">
                <a16:creationId xmlns:a16="http://schemas.microsoft.com/office/drawing/2014/main" id="{BD710E7B-921A-B29F-1F92-E27034F2A824}"/>
              </a:ext>
            </a:extLst>
          </p:cNvPr>
          <p:cNvSpPr>
            <a:spLocks noGrp="1"/>
          </p:cNvSpPr>
          <p:nvPr>
            <p:ph type="sldNum" sz="quarter" idx="12"/>
          </p:nvPr>
        </p:nvSpPr>
        <p:spPr/>
        <p:txBody>
          <a:bodyPr/>
          <a:lstStyle/>
          <a:p>
            <a:fld id="{C19D2B53-EDAE-4B41-B849-8916FA40BCB6}" type="slidenum">
              <a:rPr lang="en-US" smtClean="0"/>
              <a:pPr/>
              <a:t>54</a:t>
            </a:fld>
            <a:endParaRPr lang="en-US"/>
          </a:p>
        </p:txBody>
      </p:sp>
      <p:grpSp>
        <p:nvGrpSpPr>
          <p:cNvPr id="14" name="Group 13">
            <a:extLst>
              <a:ext uri="{FF2B5EF4-FFF2-40B4-BE49-F238E27FC236}">
                <a16:creationId xmlns:a16="http://schemas.microsoft.com/office/drawing/2014/main" id="{32CA81D3-2202-3413-452A-BFE773D24AF4}"/>
              </a:ext>
            </a:extLst>
          </p:cNvPr>
          <p:cNvGrpSpPr/>
          <p:nvPr/>
        </p:nvGrpSpPr>
        <p:grpSpPr>
          <a:xfrm>
            <a:off x="351692" y="1186483"/>
            <a:ext cx="8706582" cy="683908"/>
            <a:chOff x="351692" y="1367032"/>
            <a:chExt cx="8706582" cy="683908"/>
          </a:xfrm>
        </p:grpSpPr>
        <p:sp>
          <p:nvSpPr>
            <p:cNvPr id="15" name="Oval 14">
              <a:extLst>
                <a:ext uri="{FF2B5EF4-FFF2-40B4-BE49-F238E27FC236}">
                  <a16:creationId xmlns:a16="http://schemas.microsoft.com/office/drawing/2014/main" id="{B51CBBCB-BC90-B267-7B1F-43007436A794}"/>
                </a:ext>
              </a:extLst>
            </p:cNvPr>
            <p:cNvSpPr/>
            <p:nvPr/>
          </p:nvSpPr>
          <p:spPr>
            <a:xfrm>
              <a:off x="351692" y="1367032"/>
              <a:ext cx="683908" cy="683908"/>
            </a:xfrm>
            <a:prstGeom prst="ellipse">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a:t>
              </a:r>
            </a:p>
          </p:txBody>
        </p:sp>
        <p:sp>
          <p:nvSpPr>
            <p:cNvPr id="16" name="TextBox 15">
              <a:extLst>
                <a:ext uri="{FF2B5EF4-FFF2-40B4-BE49-F238E27FC236}">
                  <a16:creationId xmlns:a16="http://schemas.microsoft.com/office/drawing/2014/main" id="{20F54ED9-EF42-3FDD-0571-7C9704FA7ADA}"/>
                </a:ext>
              </a:extLst>
            </p:cNvPr>
            <p:cNvSpPr txBox="1"/>
            <p:nvPr/>
          </p:nvSpPr>
          <p:spPr>
            <a:xfrm>
              <a:off x="1145524" y="1443936"/>
              <a:ext cx="7912750" cy="523220"/>
            </a:xfrm>
            <a:prstGeom prst="rect">
              <a:avLst/>
            </a:prstGeom>
            <a:noFill/>
            <a:ln>
              <a:noFill/>
            </a:ln>
          </p:spPr>
          <p:txBody>
            <a:bodyPr wrap="square" rtlCol="0">
              <a:spAutoFit/>
            </a:bodyPr>
            <a:lstStyle/>
            <a:p>
              <a:r>
                <a:rPr lang="en-US" sz="2800" dirty="0"/>
                <a:t>Refresh commands spend command bus </a:t>
              </a:r>
              <a:r>
                <a:rPr lang="en-US" sz="2800" dirty="0">
                  <a:solidFill>
                    <a:srgbClr val="C00000"/>
                  </a:solidFill>
                </a:rPr>
                <a:t>energy</a:t>
              </a:r>
            </a:p>
          </p:txBody>
        </p:sp>
      </p:grpSp>
      <p:grpSp>
        <p:nvGrpSpPr>
          <p:cNvPr id="17" name="Group 16">
            <a:extLst>
              <a:ext uri="{FF2B5EF4-FFF2-40B4-BE49-F238E27FC236}">
                <a16:creationId xmlns:a16="http://schemas.microsoft.com/office/drawing/2014/main" id="{3B265629-6ADF-72F2-D8AC-4B82342E1089}"/>
              </a:ext>
            </a:extLst>
          </p:cNvPr>
          <p:cNvGrpSpPr/>
          <p:nvPr/>
        </p:nvGrpSpPr>
        <p:grpSpPr>
          <a:xfrm>
            <a:off x="351692" y="2429022"/>
            <a:ext cx="8706583" cy="683908"/>
            <a:chOff x="351692" y="2540778"/>
            <a:chExt cx="8706583" cy="683908"/>
          </a:xfrm>
        </p:grpSpPr>
        <p:sp>
          <p:nvSpPr>
            <p:cNvPr id="18" name="Oval 17">
              <a:extLst>
                <a:ext uri="{FF2B5EF4-FFF2-40B4-BE49-F238E27FC236}">
                  <a16:creationId xmlns:a16="http://schemas.microsoft.com/office/drawing/2014/main" id="{3B1F0AA7-C455-93A2-6236-1AF26CB105B7}"/>
                </a:ext>
              </a:extLst>
            </p:cNvPr>
            <p:cNvSpPr/>
            <p:nvPr/>
          </p:nvSpPr>
          <p:spPr>
            <a:xfrm>
              <a:off x="351692" y="2540778"/>
              <a:ext cx="683908" cy="683908"/>
            </a:xfrm>
            <a:prstGeom prst="ellipse">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ii</a:t>
              </a:r>
            </a:p>
          </p:txBody>
        </p:sp>
        <p:sp>
          <p:nvSpPr>
            <p:cNvPr id="19" name="TextBox 18">
              <a:extLst>
                <a:ext uri="{FF2B5EF4-FFF2-40B4-BE49-F238E27FC236}">
                  <a16:creationId xmlns:a16="http://schemas.microsoft.com/office/drawing/2014/main" id="{52838A51-AF63-1C1E-5966-66E93F073E25}"/>
                </a:ext>
              </a:extLst>
            </p:cNvPr>
            <p:cNvSpPr txBox="1"/>
            <p:nvPr/>
          </p:nvSpPr>
          <p:spPr>
            <a:xfrm>
              <a:off x="1145525" y="2621122"/>
              <a:ext cx="7912750" cy="523220"/>
            </a:xfrm>
            <a:prstGeom prst="rect">
              <a:avLst/>
            </a:prstGeom>
            <a:noFill/>
            <a:ln>
              <a:noFill/>
            </a:ln>
          </p:spPr>
          <p:txBody>
            <a:bodyPr wrap="square" rtlCol="0">
              <a:spAutoFit/>
            </a:bodyPr>
            <a:lstStyle/>
            <a:p>
              <a:r>
                <a:rPr lang="en-US" sz="2800" dirty="0"/>
                <a:t>Entire chip or bank </a:t>
              </a:r>
              <a:r>
                <a:rPr lang="en-US" sz="2800" dirty="0">
                  <a:solidFill>
                    <a:srgbClr val="C00000"/>
                  </a:solidFill>
                </a:rPr>
                <a:t>inaccessible</a:t>
              </a:r>
              <a:r>
                <a:rPr lang="en-US" sz="2800" dirty="0"/>
                <a:t> during refresh</a:t>
              </a:r>
            </a:p>
          </p:txBody>
        </p:sp>
      </p:grpSp>
      <p:sp>
        <p:nvSpPr>
          <p:cNvPr id="20" name="TextBox 19">
            <a:extLst>
              <a:ext uri="{FF2B5EF4-FFF2-40B4-BE49-F238E27FC236}">
                <a16:creationId xmlns:a16="http://schemas.microsoft.com/office/drawing/2014/main" id="{EBF5C8F8-D27E-8FCA-A7D6-6F43A20CE885}"/>
              </a:ext>
            </a:extLst>
          </p:cNvPr>
          <p:cNvSpPr txBox="1"/>
          <p:nvPr/>
        </p:nvSpPr>
        <p:spPr>
          <a:xfrm>
            <a:off x="1145524" y="1786607"/>
            <a:ext cx="6237605"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e.g., 8192 REF commands in 64 milliseconds in DDR4</a:t>
            </a:r>
          </a:p>
        </p:txBody>
      </p:sp>
      <p:sp>
        <p:nvSpPr>
          <p:cNvPr id="21" name="TextBox 20">
            <a:extLst>
              <a:ext uri="{FF2B5EF4-FFF2-40B4-BE49-F238E27FC236}">
                <a16:creationId xmlns:a16="http://schemas.microsoft.com/office/drawing/2014/main" id="{43BC9975-3317-7786-344B-0DB07909B44C}"/>
              </a:ext>
            </a:extLst>
          </p:cNvPr>
          <p:cNvSpPr txBox="1"/>
          <p:nvPr/>
        </p:nvSpPr>
        <p:spPr>
          <a:xfrm>
            <a:off x="1145524" y="3033063"/>
            <a:ext cx="4325223"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e.g., for 350 nanoseconds in DDR4</a:t>
            </a:r>
          </a:p>
        </p:txBody>
      </p:sp>
      <p:grpSp>
        <p:nvGrpSpPr>
          <p:cNvPr id="3" name="Group 2">
            <a:extLst>
              <a:ext uri="{FF2B5EF4-FFF2-40B4-BE49-F238E27FC236}">
                <a16:creationId xmlns:a16="http://schemas.microsoft.com/office/drawing/2014/main" id="{295F5DE4-E039-C958-F170-733965F87F41}"/>
              </a:ext>
            </a:extLst>
          </p:cNvPr>
          <p:cNvGrpSpPr/>
          <p:nvPr/>
        </p:nvGrpSpPr>
        <p:grpSpPr>
          <a:xfrm>
            <a:off x="351692" y="3959276"/>
            <a:ext cx="8706582" cy="683908"/>
            <a:chOff x="351692" y="1367032"/>
            <a:chExt cx="8706582" cy="683908"/>
          </a:xfrm>
        </p:grpSpPr>
        <p:sp>
          <p:nvSpPr>
            <p:cNvPr id="5" name="Oval 4">
              <a:extLst>
                <a:ext uri="{FF2B5EF4-FFF2-40B4-BE49-F238E27FC236}">
                  <a16:creationId xmlns:a16="http://schemas.microsoft.com/office/drawing/2014/main" id="{1BD28E47-FFA1-D8F3-B861-0A3EFD97E52A}"/>
                </a:ext>
              </a:extLst>
            </p:cNvPr>
            <p:cNvSpPr/>
            <p:nvPr/>
          </p:nvSpPr>
          <p:spPr>
            <a:xfrm>
              <a:off x="351692" y="136703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a:t>
              </a:r>
            </a:p>
          </p:txBody>
        </p:sp>
        <p:sp>
          <p:nvSpPr>
            <p:cNvPr id="6" name="TextBox 5">
              <a:extLst>
                <a:ext uri="{FF2B5EF4-FFF2-40B4-BE49-F238E27FC236}">
                  <a16:creationId xmlns:a16="http://schemas.microsoft.com/office/drawing/2014/main" id="{62D387F5-C519-D68F-1418-C485B95F4D2B}"/>
                </a:ext>
              </a:extLst>
            </p:cNvPr>
            <p:cNvSpPr txBox="1"/>
            <p:nvPr/>
          </p:nvSpPr>
          <p:spPr>
            <a:xfrm>
              <a:off x="1145524" y="1443936"/>
              <a:ext cx="7912750" cy="523220"/>
            </a:xfrm>
            <a:prstGeom prst="rect">
              <a:avLst/>
            </a:prstGeom>
            <a:noFill/>
            <a:ln>
              <a:noFill/>
            </a:ln>
          </p:spPr>
          <p:txBody>
            <a:bodyPr wrap="square" rtlCol="0">
              <a:spAutoFit/>
            </a:bodyPr>
            <a:lstStyle/>
            <a:p>
              <a:r>
                <a:rPr lang="en-US" sz="2800" dirty="0"/>
                <a:t>No refresh commands sent over the command bus</a:t>
              </a:r>
            </a:p>
          </p:txBody>
        </p:sp>
      </p:grpSp>
      <p:grpSp>
        <p:nvGrpSpPr>
          <p:cNvPr id="7" name="Group 6">
            <a:extLst>
              <a:ext uri="{FF2B5EF4-FFF2-40B4-BE49-F238E27FC236}">
                <a16:creationId xmlns:a16="http://schemas.microsoft.com/office/drawing/2014/main" id="{FC55B25C-E752-D88B-0007-0758D5A1D306}"/>
              </a:ext>
            </a:extLst>
          </p:cNvPr>
          <p:cNvGrpSpPr/>
          <p:nvPr/>
        </p:nvGrpSpPr>
        <p:grpSpPr>
          <a:xfrm>
            <a:off x="345868" y="5016038"/>
            <a:ext cx="8712406" cy="954107"/>
            <a:chOff x="351692" y="1231932"/>
            <a:chExt cx="8712406" cy="954107"/>
          </a:xfrm>
        </p:grpSpPr>
        <p:sp>
          <p:nvSpPr>
            <p:cNvPr id="8" name="Oval 7">
              <a:extLst>
                <a:ext uri="{FF2B5EF4-FFF2-40B4-BE49-F238E27FC236}">
                  <a16:creationId xmlns:a16="http://schemas.microsoft.com/office/drawing/2014/main" id="{9B086E38-8770-FCF5-F07F-E013265B39AB}"/>
                </a:ext>
              </a:extLst>
            </p:cNvPr>
            <p:cNvSpPr/>
            <p:nvPr/>
          </p:nvSpPr>
          <p:spPr>
            <a:xfrm>
              <a:off x="351692" y="136703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ii</a:t>
              </a:r>
            </a:p>
          </p:txBody>
        </p:sp>
        <p:sp>
          <p:nvSpPr>
            <p:cNvPr id="9" name="TextBox 8">
              <a:extLst>
                <a:ext uri="{FF2B5EF4-FFF2-40B4-BE49-F238E27FC236}">
                  <a16:creationId xmlns:a16="http://schemas.microsoft.com/office/drawing/2014/main" id="{5F86F533-7C84-99D4-6C43-E0C7219A9FA4}"/>
                </a:ext>
              </a:extLst>
            </p:cNvPr>
            <p:cNvSpPr txBox="1"/>
            <p:nvPr/>
          </p:nvSpPr>
          <p:spPr>
            <a:xfrm>
              <a:off x="1151348" y="1231932"/>
              <a:ext cx="7912750" cy="954107"/>
            </a:xfrm>
            <a:prstGeom prst="rect">
              <a:avLst/>
            </a:prstGeom>
            <a:noFill/>
            <a:ln>
              <a:noFill/>
            </a:ln>
          </p:spPr>
          <p:txBody>
            <a:bodyPr wrap="square" rtlCol="0">
              <a:spAutoFit/>
            </a:bodyPr>
            <a:lstStyle/>
            <a:p>
              <a:r>
                <a:rPr lang="en-US" sz="2800" dirty="0"/>
                <a:t>Allow access to most of the chip </a:t>
              </a:r>
              <a:br>
                <a:rPr lang="en-US" sz="2800" dirty="0"/>
              </a:br>
              <a:r>
                <a:rPr lang="en-US" sz="2800" dirty="0"/>
                <a:t>that is not under maintenance</a:t>
              </a:r>
            </a:p>
          </p:txBody>
        </p:sp>
      </p:grpSp>
    </p:spTree>
    <p:extLst>
      <p:ext uri="{BB962C8B-B14F-4D97-AF65-F5344CB8AC3E}">
        <p14:creationId xmlns:p14="http://schemas.microsoft.com/office/powerpoint/2010/main" val="350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968C-34AD-6E52-45E4-63E9798D1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56795-1BF6-FF51-3B6E-C8D94F6D13B6}"/>
              </a:ext>
            </a:extLst>
          </p:cNvPr>
          <p:cNvSpPr>
            <a:spLocks noGrp="1"/>
          </p:cNvSpPr>
          <p:nvPr>
            <p:ph type="title"/>
          </p:nvPr>
        </p:nvSpPr>
        <p:spPr/>
        <p:txBody>
          <a:bodyPr/>
          <a:lstStyle/>
          <a:p>
            <a:r>
              <a:rPr lang="en-US" dirty="0"/>
              <a:t>SMD-FR – Implementation</a:t>
            </a:r>
          </a:p>
        </p:txBody>
      </p:sp>
      <p:sp>
        <p:nvSpPr>
          <p:cNvPr id="4" name="Slide Number Placeholder 3">
            <a:extLst>
              <a:ext uri="{FF2B5EF4-FFF2-40B4-BE49-F238E27FC236}">
                <a16:creationId xmlns:a16="http://schemas.microsoft.com/office/drawing/2014/main" id="{248A2ED8-2B34-7555-D86A-EB73B5A4BF2F}"/>
              </a:ext>
            </a:extLst>
          </p:cNvPr>
          <p:cNvSpPr>
            <a:spLocks noGrp="1"/>
          </p:cNvSpPr>
          <p:nvPr>
            <p:ph type="sldNum" sz="quarter" idx="12"/>
          </p:nvPr>
        </p:nvSpPr>
        <p:spPr/>
        <p:txBody>
          <a:bodyPr/>
          <a:lstStyle/>
          <a:p>
            <a:fld id="{C19D2B53-EDAE-4B41-B849-8916FA40BCB6}" type="slidenum">
              <a:rPr lang="en-US" smtClean="0"/>
              <a:pPr/>
              <a:t>55</a:t>
            </a:fld>
            <a:endParaRPr lang="en-US"/>
          </a:p>
        </p:txBody>
      </p:sp>
      <p:sp>
        <p:nvSpPr>
          <p:cNvPr id="6" name="Rounded Rectangle 5">
            <a:extLst>
              <a:ext uri="{FF2B5EF4-FFF2-40B4-BE49-F238E27FC236}">
                <a16:creationId xmlns:a16="http://schemas.microsoft.com/office/drawing/2014/main" id="{08A13E58-EEEC-3ACE-58DF-CCCC799AAEF9}"/>
              </a:ext>
            </a:extLst>
          </p:cNvPr>
          <p:cNvSpPr/>
          <p:nvPr/>
        </p:nvSpPr>
        <p:spPr>
          <a:xfrm>
            <a:off x="334766" y="1098635"/>
            <a:ext cx="2239194" cy="692546"/>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Pending </a:t>
            </a:r>
            <a:r>
              <a:rPr lang="en-CH" sz="2000" i="1">
                <a:latin typeface="Quire Sans" panose="020B0502040400020003" pitchFamily="34" charset="0"/>
                <a:cs typeface="Quire Sans" panose="020B0502040400020003" pitchFamily="34" charset="0"/>
              </a:rPr>
              <a:t>Refresh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(PRC)</a:t>
            </a:r>
          </a:p>
        </p:txBody>
      </p:sp>
      <p:sp>
        <p:nvSpPr>
          <p:cNvPr id="7" name="Rounded Rectangle 6">
            <a:extLst>
              <a:ext uri="{FF2B5EF4-FFF2-40B4-BE49-F238E27FC236}">
                <a16:creationId xmlns:a16="http://schemas.microsoft.com/office/drawing/2014/main" id="{9F599059-9397-9A4D-B41A-A55D0425E840}"/>
              </a:ext>
            </a:extLst>
          </p:cNvPr>
          <p:cNvSpPr/>
          <p:nvPr/>
        </p:nvSpPr>
        <p:spPr>
          <a:xfrm>
            <a:off x="3469395" y="1091564"/>
            <a:ext cx="2239194" cy="692546"/>
          </a:xfrm>
          <a:prstGeom prst="round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Lock </a:t>
            </a:r>
            <a:r>
              <a:rPr lang="en-CH" sz="2000" i="1">
                <a:latin typeface="Quire Sans" panose="020B0502040400020003" pitchFamily="34" charset="0"/>
                <a:cs typeface="Quire Sans" panose="020B0502040400020003" pitchFamily="34" charset="0"/>
              </a:rPr>
              <a:t>Region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(LRC)</a:t>
            </a:r>
          </a:p>
        </p:txBody>
      </p:sp>
      <p:sp>
        <p:nvSpPr>
          <p:cNvPr id="8" name="Rounded Rectangle 7">
            <a:extLst>
              <a:ext uri="{FF2B5EF4-FFF2-40B4-BE49-F238E27FC236}">
                <a16:creationId xmlns:a16="http://schemas.microsoft.com/office/drawing/2014/main" id="{C6435D23-F2C7-667B-E802-C92A9E965746}"/>
              </a:ext>
            </a:extLst>
          </p:cNvPr>
          <p:cNvSpPr/>
          <p:nvPr/>
        </p:nvSpPr>
        <p:spPr>
          <a:xfrm>
            <a:off x="6604025" y="1094089"/>
            <a:ext cx="2239194" cy="692546"/>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Row </a:t>
            </a:r>
            <a:r>
              <a:rPr lang="en-CH" sz="2000" i="1">
                <a:latin typeface="Quire Sans" panose="020B0502040400020003" pitchFamily="34" charset="0"/>
                <a:cs typeface="Quire Sans" panose="020B0502040400020003" pitchFamily="34" charset="0"/>
              </a:rPr>
              <a:t>Address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(RAC)</a:t>
            </a:r>
          </a:p>
        </p:txBody>
      </p:sp>
      <p:sp>
        <p:nvSpPr>
          <p:cNvPr id="9" name="Rectangle 8">
            <a:extLst>
              <a:ext uri="{FF2B5EF4-FFF2-40B4-BE49-F238E27FC236}">
                <a16:creationId xmlns:a16="http://schemas.microsoft.com/office/drawing/2014/main" id="{9A07A4F1-489E-DF6B-ADDB-5665978416D1}"/>
              </a:ext>
            </a:extLst>
          </p:cNvPr>
          <p:cNvSpPr/>
          <p:nvPr/>
        </p:nvSpPr>
        <p:spPr>
          <a:xfrm>
            <a:off x="931873" y="4361295"/>
            <a:ext cx="2578985" cy="692546"/>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Lock the region </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corresponding to LRC</a:t>
            </a:r>
          </a:p>
        </p:txBody>
      </p:sp>
      <p:sp>
        <p:nvSpPr>
          <p:cNvPr id="10" name="Diamond 9">
            <a:extLst>
              <a:ext uri="{FF2B5EF4-FFF2-40B4-BE49-F238E27FC236}">
                <a16:creationId xmlns:a16="http://schemas.microsoft.com/office/drawing/2014/main" id="{4DA330E3-36A6-D57A-3A0C-4A161028394F}"/>
              </a:ext>
            </a:extLst>
          </p:cNvPr>
          <p:cNvSpPr/>
          <p:nvPr/>
        </p:nvSpPr>
        <p:spPr>
          <a:xfrm>
            <a:off x="4076622" y="4296594"/>
            <a:ext cx="1231220" cy="831379"/>
          </a:xfrm>
          <a:prstGeom prst="diamond">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CH" sz="2000" dirty="0">
              <a:latin typeface="Quire Sans" panose="020B0502040400020003" pitchFamily="34" charset="0"/>
              <a:cs typeface="Quire Sans" panose="020B0502040400020003" pitchFamily="34" charset="0"/>
            </a:endParaRPr>
          </a:p>
        </p:txBody>
      </p:sp>
      <p:sp>
        <p:nvSpPr>
          <p:cNvPr id="11" name="TextBox 10">
            <a:extLst>
              <a:ext uri="{FF2B5EF4-FFF2-40B4-BE49-F238E27FC236}">
                <a16:creationId xmlns:a16="http://schemas.microsoft.com/office/drawing/2014/main" id="{B18B7EEA-EAE4-23AF-13D9-33110BF4F7C8}"/>
              </a:ext>
            </a:extLst>
          </p:cNvPr>
          <p:cNvSpPr txBox="1"/>
          <p:nvPr/>
        </p:nvSpPr>
        <p:spPr>
          <a:xfrm>
            <a:off x="4105943" y="4573508"/>
            <a:ext cx="1154345" cy="403706"/>
          </a:xfrm>
          <a:prstGeom prst="rect">
            <a:avLst/>
          </a:prstGeom>
          <a:noFill/>
        </p:spPr>
        <p:txBody>
          <a:bodyPr wrap="none" lIns="0" tIns="0" rIns="0" bIns="0" rtlCol="0">
            <a:spAutoFit/>
          </a:bodyPr>
          <a:lstStyle/>
          <a:p>
            <a:pPr algn="ctr"/>
            <a:r>
              <a:rPr lang="en-CH" sz="2000" dirty="0">
                <a:latin typeface="Quire Sans" panose="020B0502040400020003" pitchFamily="34" charset="0"/>
                <a:cs typeface="Quire Sans" panose="020B0502040400020003" pitchFamily="34" charset="0"/>
              </a:rPr>
              <a:t>Locked?</a:t>
            </a:r>
          </a:p>
        </p:txBody>
      </p:sp>
      <p:sp>
        <p:nvSpPr>
          <p:cNvPr id="12" name="Diamond 11">
            <a:extLst>
              <a:ext uri="{FF2B5EF4-FFF2-40B4-BE49-F238E27FC236}">
                <a16:creationId xmlns:a16="http://schemas.microsoft.com/office/drawing/2014/main" id="{02F9F082-716F-47F7-C666-09DA6739022E}"/>
              </a:ext>
            </a:extLst>
          </p:cNvPr>
          <p:cNvSpPr/>
          <p:nvPr/>
        </p:nvSpPr>
        <p:spPr>
          <a:xfrm>
            <a:off x="1604063" y="3022014"/>
            <a:ext cx="1231220" cy="831379"/>
          </a:xfrm>
          <a:prstGeom prst="diamond">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CH" sz="2000"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F67CAEC-D8A0-FEBA-7C6E-C161088650CD}"/>
              </a:ext>
            </a:extLst>
          </p:cNvPr>
          <p:cNvSpPr txBox="1"/>
          <p:nvPr/>
        </p:nvSpPr>
        <p:spPr>
          <a:xfrm>
            <a:off x="1842129" y="3287989"/>
            <a:ext cx="1108087"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PRC&gt;0?</a:t>
            </a:r>
          </a:p>
        </p:txBody>
      </p:sp>
      <p:sp>
        <p:nvSpPr>
          <p:cNvPr id="14" name="Rectangle 13">
            <a:extLst>
              <a:ext uri="{FF2B5EF4-FFF2-40B4-BE49-F238E27FC236}">
                <a16:creationId xmlns:a16="http://schemas.microsoft.com/office/drawing/2014/main" id="{00E110DF-D7A2-62D1-73A5-EFA01C0A036E}"/>
              </a:ext>
            </a:extLst>
          </p:cNvPr>
          <p:cNvSpPr/>
          <p:nvPr/>
        </p:nvSpPr>
        <p:spPr>
          <a:xfrm>
            <a:off x="5873608" y="4608838"/>
            <a:ext cx="1799272" cy="692546"/>
          </a:xfrm>
          <a:prstGeom prst="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Refresh rows</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[RAC, RAC+RG)</a:t>
            </a:r>
          </a:p>
        </p:txBody>
      </p:sp>
      <p:sp>
        <p:nvSpPr>
          <p:cNvPr id="15" name="Rectangle 14">
            <a:extLst>
              <a:ext uri="{FF2B5EF4-FFF2-40B4-BE49-F238E27FC236}">
                <a16:creationId xmlns:a16="http://schemas.microsoft.com/office/drawing/2014/main" id="{16A1DC3D-8CD5-20AD-77FA-D52109FEE6BC}"/>
              </a:ext>
            </a:extLst>
          </p:cNvPr>
          <p:cNvSpPr/>
          <p:nvPr/>
        </p:nvSpPr>
        <p:spPr>
          <a:xfrm>
            <a:off x="5944853" y="3654863"/>
            <a:ext cx="1656780" cy="69254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Release the</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locked region</a:t>
            </a:r>
          </a:p>
        </p:txBody>
      </p:sp>
      <p:sp>
        <p:nvSpPr>
          <p:cNvPr id="16" name="Rectangle 15">
            <a:extLst>
              <a:ext uri="{FF2B5EF4-FFF2-40B4-BE49-F238E27FC236}">
                <a16:creationId xmlns:a16="http://schemas.microsoft.com/office/drawing/2014/main" id="{CEA34F37-8CC0-4FF1-A92D-8A9DEB80A91B}"/>
              </a:ext>
            </a:extLst>
          </p:cNvPr>
          <p:cNvSpPr/>
          <p:nvPr/>
        </p:nvSpPr>
        <p:spPr>
          <a:xfrm>
            <a:off x="5944853" y="2709550"/>
            <a:ext cx="1656785" cy="692546"/>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Increment</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LRC and RAC</a:t>
            </a:r>
          </a:p>
        </p:txBody>
      </p:sp>
      <p:sp>
        <p:nvSpPr>
          <p:cNvPr id="17" name="Rectangle 16">
            <a:extLst>
              <a:ext uri="{FF2B5EF4-FFF2-40B4-BE49-F238E27FC236}">
                <a16:creationId xmlns:a16="http://schemas.microsoft.com/office/drawing/2014/main" id="{42F64692-DC80-690A-221E-D6058896BA28}"/>
              </a:ext>
            </a:extLst>
          </p:cNvPr>
          <p:cNvSpPr/>
          <p:nvPr/>
        </p:nvSpPr>
        <p:spPr>
          <a:xfrm>
            <a:off x="3432533" y="3097882"/>
            <a:ext cx="1656785" cy="692546"/>
          </a:xfrm>
          <a:prstGeom prst="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Decrement PRC</a:t>
            </a:r>
          </a:p>
        </p:txBody>
      </p:sp>
      <p:cxnSp>
        <p:nvCxnSpPr>
          <p:cNvPr id="18" name="Straight Arrow Connector 17">
            <a:extLst>
              <a:ext uri="{FF2B5EF4-FFF2-40B4-BE49-F238E27FC236}">
                <a16:creationId xmlns:a16="http://schemas.microsoft.com/office/drawing/2014/main" id="{A7A8D226-C381-FAED-10DB-159CA7540DF9}"/>
              </a:ext>
            </a:extLst>
          </p:cNvPr>
          <p:cNvCxnSpPr>
            <a:stCxn id="9" idx="3"/>
            <a:endCxn id="10" idx="1"/>
          </p:cNvCxnSpPr>
          <p:nvPr/>
        </p:nvCxnSpPr>
        <p:spPr>
          <a:xfrm>
            <a:off x="3510858" y="4707570"/>
            <a:ext cx="565764" cy="471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Elbow Connector 18">
            <a:extLst>
              <a:ext uri="{FF2B5EF4-FFF2-40B4-BE49-F238E27FC236}">
                <a16:creationId xmlns:a16="http://schemas.microsoft.com/office/drawing/2014/main" id="{3C737F83-FFE9-1ED8-7681-844D1FCE7326}"/>
              </a:ext>
            </a:extLst>
          </p:cNvPr>
          <p:cNvCxnSpPr>
            <a:stCxn id="10" idx="2"/>
            <a:endCxn id="9" idx="2"/>
          </p:cNvCxnSpPr>
          <p:nvPr/>
        </p:nvCxnSpPr>
        <p:spPr>
          <a:xfrm rot="5400000" flipH="1">
            <a:off x="3419733" y="3855476"/>
            <a:ext cx="74132" cy="2470867"/>
          </a:xfrm>
          <a:prstGeom prst="bentConnector3">
            <a:avLst>
              <a:gd name="adj1" fmla="val -505607"/>
            </a:avLst>
          </a:prstGeom>
          <a:ln w="28575">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B66F34BC-5B4E-0E78-A76E-B89F7178A4B0}"/>
              </a:ext>
            </a:extLst>
          </p:cNvPr>
          <p:cNvSpPr txBox="1"/>
          <p:nvPr/>
        </p:nvSpPr>
        <p:spPr>
          <a:xfrm>
            <a:off x="4284796" y="5192618"/>
            <a:ext cx="508837"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NO</a:t>
            </a:r>
          </a:p>
        </p:txBody>
      </p:sp>
      <p:sp>
        <p:nvSpPr>
          <p:cNvPr id="21" name="TextBox 20">
            <a:extLst>
              <a:ext uri="{FF2B5EF4-FFF2-40B4-BE49-F238E27FC236}">
                <a16:creationId xmlns:a16="http://schemas.microsoft.com/office/drawing/2014/main" id="{F542A6E0-CE85-21BC-73A1-B5B166AAF9F9}"/>
              </a:ext>
            </a:extLst>
          </p:cNvPr>
          <p:cNvSpPr txBox="1"/>
          <p:nvPr/>
        </p:nvSpPr>
        <p:spPr>
          <a:xfrm>
            <a:off x="5282919" y="4425878"/>
            <a:ext cx="563506"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YES</a:t>
            </a:r>
          </a:p>
        </p:txBody>
      </p:sp>
      <p:cxnSp>
        <p:nvCxnSpPr>
          <p:cNvPr id="22" name="Elbow Connector 21">
            <a:extLst>
              <a:ext uri="{FF2B5EF4-FFF2-40B4-BE49-F238E27FC236}">
                <a16:creationId xmlns:a16="http://schemas.microsoft.com/office/drawing/2014/main" id="{A53C626C-E14A-7446-CA63-2CF6AC281C37}"/>
              </a:ext>
            </a:extLst>
          </p:cNvPr>
          <p:cNvCxnSpPr>
            <a:stCxn id="10" idx="3"/>
            <a:endCxn id="14" idx="1"/>
          </p:cNvCxnSpPr>
          <p:nvPr/>
        </p:nvCxnSpPr>
        <p:spPr>
          <a:xfrm>
            <a:off x="5307842" y="4712285"/>
            <a:ext cx="565766" cy="242828"/>
          </a:xfrm>
          <a:prstGeom prst="bentConnector3">
            <a:avLst/>
          </a:prstGeom>
          <a:ln w="28575">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229825CA-8559-6C24-05A6-0262DF5762ED}"/>
              </a:ext>
            </a:extLst>
          </p:cNvPr>
          <p:cNvCxnSpPr>
            <a:stCxn id="14" idx="0"/>
            <a:endCxn id="15" idx="2"/>
          </p:cNvCxnSpPr>
          <p:nvPr/>
        </p:nvCxnSpPr>
        <p:spPr>
          <a:xfrm flipV="1">
            <a:off x="6773244" y="4347409"/>
            <a:ext cx="0" cy="26142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FA8C8114-8B81-6CF6-3A77-2ED86AB5593E}"/>
              </a:ext>
            </a:extLst>
          </p:cNvPr>
          <p:cNvCxnSpPr>
            <a:cxnSpLocks/>
            <a:stCxn id="15" idx="0"/>
            <a:endCxn id="16" idx="2"/>
          </p:cNvCxnSpPr>
          <p:nvPr/>
        </p:nvCxnSpPr>
        <p:spPr>
          <a:xfrm flipV="1">
            <a:off x="6773244" y="3402096"/>
            <a:ext cx="4" cy="25276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5" name="Elbow Connector 24">
            <a:extLst>
              <a:ext uri="{FF2B5EF4-FFF2-40B4-BE49-F238E27FC236}">
                <a16:creationId xmlns:a16="http://schemas.microsoft.com/office/drawing/2014/main" id="{263DFD94-6AD6-B2F4-8A93-2ABFE3200AFB}"/>
              </a:ext>
            </a:extLst>
          </p:cNvPr>
          <p:cNvCxnSpPr>
            <a:stCxn id="16" idx="1"/>
            <a:endCxn id="17" idx="3"/>
          </p:cNvCxnSpPr>
          <p:nvPr/>
        </p:nvCxnSpPr>
        <p:spPr>
          <a:xfrm rot="10800000" flipV="1">
            <a:off x="5089319" y="3055824"/>
            <a:ext cx="855535" cy="388333"/>
          </a:xfrm>
          <a:prstGeom prst="bentConnector3">
            <a:avLst/>
          </a:prstGeom>
          <a:ln w="28575">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0C7D9514-1192-4105-3DB0-E6FBD6DD7270}"/>
              </a:ext>
            </a:extLst>
          </p:cNvPr>
          <p:cNvCxnSpPr>
            <a:cxnSpLocks/>
            <a:stCxn id="17" idx="1"/>
            <a:endCxn id="12" idx="3"/>
          </p:cNvCxnSpPr>
          <p:nvPr/>
        </p:nvCxnSpPr>
        <p:spPr>
          <a:xfrm flipH="1" flipV="1">
            <a:off x="2835284" y="3437705"/>
            <a:ext cx="597250" cy="645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7ED5D253-AA14-BC8B-0F3F-465C82492D3C}"/>
              </a:ext>
            </a:extLst>
          </p:cNvPr>
          <p:cNvSpPr txBox="1"/>
          <p:nvPr/>
        </p:nvSpPr>
        <p:spPr>
          <a:xfrm>
            <a:off x="2293472" y="3816133"/>
            <a:ext cx="563506"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YES</a:t>
            </a:r>
          </a:p>
        </p:txBody>
      </p:sp>
      <p:cxnSp>
        <p:nvCxnSpPr>
          <p:cNvPr id="28" name="Straight Arrow Connector 27">
            <a:extLst>
              <a:ext uri="{FF2B5EF4-FFF2-40B4-BE49-F238E27FC236}">
                <a16:creationId xmlns:a16="http://schemas.microsoft.com/office/drawing/2014/main" id="{F76D2AB2-FFD4-67B9-06C1-8611F7338177}"/>
              </a:ext>
            </a:extLst>
          </p:cNvPr>
          <p:cNvCxnSpPr>
            <a:cxnSpLocks/>
            <a:stCxn id="12" idx="2"/>
            <a:endCxn id="9" idx="0"/>
          </p:cNvCxnSpPr>
          <p:nvPr/>
        </p:nvCxnSpPr>
        <p:spPr>
          <a:xfrm>
            <a:off x="2219674" y="3853394"/>
            <a:ext cx="1692" cy="50790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6" name="Curved Connector 45">
            <a:extLst>
              <a:ext uri="{FF2B5EF4-FFF2-40B4-BE49-F238E27FC236}">
                <a16:creationId xmlns:a16="http://schemas.microsoft.com/office/drawing/2014/main" id="{DB83AD70-E45E-2E03-926C-3B2A92C00A1D}"/>
              </a:ext>
            </a:extLst>
          </p:cNvPr>
          <p:cNvCxnSpPr>
            <a:stCxn id="6" idx="3"/>
            <a:endCxn id="6" idx="2"/>
          </p:cNvCxnSpPr>
          <p:nvPr/>
        </p:nvCxnSpPr>
        <p:spPr>
          <a:xfrm flipH="1">
            <a:off x="1454363" y="1444908"/>
            <a:ext cx="1119597" cy="346273"/>
          </a:xfrm>
          <a:prstGeom prst="curvedConnector4">
            <a:avLst>
              <a:gd name="adj1" fmla="val -72959"/>
              <a:gd name="adj2" fmla="val 3560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061514A-1F7F-3C61-08F0-D85E50AB2BBA}"/>
              </a:ext>
            </a:extLst>
          </p:cNvPr>
          <p:cNvSpPr txBox="1"/>
          <p:nvPr/>
        </p:nvSpPr>
        <p:spPr>
          <a:xfrm>
            <a:off x="1593568" y="1775707"/>
            <a:ext cx="1838965" cy="646331"/>
          </a:xfrm>
          <a:prstGeom prst="rect">
            <a:avLst/>
          </a:prstGeom>
          <a:noFill/>
        </p:spPr>
        <p:txBody>
          <a:bodyPr wrap="none" rtlCol="0">
            <a:spAutoFit/>
          </a:bodyPr>
          <a:lstStyle/>
          <a:p>
            <a:pPr algn="ctr"/>
            <a:r>
              <a:rPr lang="en-US" dirty="0"/>
              <a:t>increment every </a:t>
            </a:r>
            <a:br>
              <a:rPr lang="en-US" dirty="0"/>
            </a:br>
            <a:r>
              <a:rPr lang="en-US" dirty="0"/>
              <a:t>refresh period</a:t>
            </a:r>
          </a:p>
        </p:txBody>
      </p:sp>
      <p:cxnSp>
        <p:nvCxnSpPr>
          <p:cNvPr id="56" name="Curved Connector 55">
            <a:extLst>
              <a:ext uri="{FF2B5EF4-FFF2-40B4-BE49-F238E27FC236}">
                <a16:creationId xmlns:a16="http://schemas.microsoft.com/office/drawing/2014/main" id="{1C5A5C90-8C6E-6FCA-9BA7-DB9430DDFA11}"/>
              </a:ext>
            </a:extLst>
          </p:cNvPr>
          <p:cNvCxnSpPr>
            <a:cxnSpLocks/>
          </p:cNvCxnSpPr>
          <p:nvPr/>
        </p:nvCxnSpPr>
        <p:spPr>
          <a:xfrm rot="10800000" flipV="1">
            <a:off x="5468099" y="5241519"/>
            <a:ext cx="1939251" cy="738885"/>
          </a:xfrm>
          <a:prstGeom prst="curvedConnector3">
            <a:avLst>
              <a:gd name="adj1" fmla="val -446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5998EED-E53D-A465-1214-E76D15FAC7B2}"/>
              </a:ext>
            </a:extLst>
          </p:cNvPr>
          <p:cNvSpPr txBox="1"/>
          <p:nvPr/>
        </p:nvSpPr>
        <p:spPr>
          <a:xfrm>
            <a:off x="2799736" y="5793669"/>
            <a:ext cx="5336717" cy="646331"/>
          </a:xfrm>
          <a:prstGeom prst="rect">
            <a:avLst/>
          </a:prstGeom>
          <a:noFill/>
        </p:spPr>
        <p:txBody>
          <a:bodyPr wrap="none" rtlCol="0">
            <a:spAutoFit/>
          </a:bodyPr>
          <a:lstStyle/>
          <a:p>
            <a:r>
              <a:rPr lang="en-US" b="1" dirty="0"/>
              <a:t>Refresh Granularity (RG)</a:t>
            </a:r>
            <a:br>
              <a:rPr lang="en-US" dirty="0"/>
            </a:br>
            <a:r>
              <a:rPr lang="en-US" i="1" dirty="0"/>
              <a:t>number of rows refreshed every time a region is locked</a:t>
            </a:r>
          </a:p>
        </p:txBody>
      </p:sp>
    </p:spTree>
    <p:extLst>
      <p:ext uri="{BB962C8B-B14F-4D97-AF65-F5344CB8AC3E}">
        <p14:creationId xmlns:p14="http://schemas.microsoft.com/office/powerpoint/2010/main" val="1677156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48F91-B6AC-1C12-70AD-2580C34CE66C}"/>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AB7EF73B-7F4E-F8D5-E468-C00960623290}"/>
              </a:ext>
            </a:extLst>
          </p:cNvPr>
          <p:cNvSpPr/>
          <p:nvPr/>
        </p:nvSpPr>
        <p:spPr>
          <a:xfrm>
            <a:off x="2061768" y="4447668"/>
            <a:ext cx="5008815" cy="70673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0836949D-ADD0-5082-4EA5-E077A713BE38}"/>
              </a:ext>
            </a:extLst>
          </p:cNvPr>
          <p:cNvSpPr>
            <a:spLocks noGrp="1"/>
          </p:cNvSpPr>
          <p:nvPr>
            <p:ph type="title"/>
          </p:nvPr>
        </p:nvSpPr>
        <p:spPr/>
        <p:txBody>
          <a:bodyPr>
            <a:normAutofit/>
          </a:bodyPr>
          <a:lstStyle/>
          <a:p>
            <a:r>
              <a:rPr lang="en-US" dirty="0"/>
              <a:t>SMD-Based Maintenance Mechanisms</a:t>
            </a:r>
          </a:p>
        </p:txBody>
      </p:sp>
      <p:sp>
        <p:nvSpPr>
          <p:cNvPr id="3" name="Content Placeholder 2">
            <a:extLst>
              <a:ext uri="{FF2B5EF4-FFF2-40B4-BE49-F238E27FC236}">
                <a16:creationId xmlns:a16="http://schemas.microsoft.com/office/drawing/2014/main" id="{766DF05E-5B89-9836-4741-8F281ABDC20D}"/>
              </a:ext>
            </a:extLst>
          </p:cNvPr>
          <p:cNvSpPr>
            <a:spLocks noGrp="1"/>
          </p:cNvSpPr>
          <p:nvPr>
            <p:ph idx="1"/>
          </p:nvPr>
        </p:nvSpPr>
        <p:spPr>
          <a:xfrm>
            <a:off x="155488" y="1021493"/>
            <a:ext cx="8815517" cy="3503913"/>
          </a:xfrm>
        </p:spPr>
        <p:txBody>
          <a:bodyPr>
            <a:normAutofit/>
          </a:bodyPr>
          <a:lstStyle/>
          <a:p>
            <a:pPr marL="0" indent="0">
              <a:lnSpc>
                <a:spcPct val="110000"/>
              </a:lnSpc>
              <a:buNone/>
            </a:pPr>
            <a:r>
              <a:rPr lang="en-GB" dirty="0"/>
              <a:t>Demonstrate the </a:t>
            </a:r>
            <a:r>
              <a:rPr lang="en-GB" dirty="0">
                <a:solidFill>
                  <a:srgbClr val="C00000"/>
                </a:solidFill>
              </a:rPr>
              <a:t>usefulness and versatility </a:t>
            </a:r>
            <a:r>
              <a:rPr lang="en-GB" dirty="0"/>
              <a:t>of SMD</a:t>
            </a:r>
          </a:p>
        </p:txBody>
      </p:sp>
      <p:sp>
        <p:nvSpPr>
          <p:cNvPr id="4" name="Slide Number Placeholder 3">
            <a:extLst>
              <a:ext uri="{FF2B5EF4-FFF2-40B4-BE49-F238E27FC236}">
                <a16:creationId xmlns:a16="http://schemas.microsoft.com/office/drawing/2014/main" id="{E816552D-CD7C-1822-6C4B-546569AD36D6}"/>
              </a:ext>
            </a:extLst>
          </p:cNvPr>
          <p:cNvSpPr>
            <a:spLocks noGrp="1"/>
          </p:cNvSpPr>
          <p:nvPr>
            <p:ph type="sldNum" sz="quarter" idx="12"/>
          </p:nvPr>
        </p:nvSpPr>
        <p:spPr/>
        <p:txBody>
          <a:bodyPr/>
          <a:lstStyle/>
          <a:p>
            <a:fld id="{C19D2B53-EDAE-4B41-B849-8916FA40BCB6}" type="slidenum">
              <a:rPr lang="en-US" smtClean="0"/>
              <a:pPr/>
              <a:t>56</a:t>
            </a:fld>
            <a:endParaRPr lang="en-US"/>
          </a:p>
        </p:txBody>
      </p:sp>
      <p:grpSp>
        <p:nvGrpSpPr>
          <p:cNvPr id="16" name="Group 15">
            <a:extLst>
              <a:ext uri="{FF2B5EF4-FFF2-40B4-BE49-F238E27FC236}">
                <a16:creationId xmlns:a16="http://schemas.microsoft.com/office/drawing/2014/main" id="{46B7EBED-83DA-32EB-283F-FC8ACC1BB002}"/>
              </a:ext>
            </a:extLst>
          </p:cNvPr>
          <p:cNvGrpSpPr/>
          <p:nvPr/>
        </p:nvGrpSpPr>
        <p:grpSpPr>
          <a:xfrm>
            <a:off x="255292" y="1775586"/>
            <a:ext cx="5426294" cy="683908"/>
            <a:chOff x="255292" y="1775586"/>
            <a:chExt cx="5426294" cy="683908"/>
          </a:xfrm>
        </p:grpSpPr>
        <p:sp>
          <p:nvSpPr>
            <p:cNvPr id="5" name="Oval 4">
              <a:extLst>
                <a:ext uri="{FF2B5EF4-FFF2-40B4-BE49-F238E27FC236}">
                  <a16:creationId xmlns:a16="http://schemas.microsoft.com/office/drawing/2014/main" id="{4810D313-44FF-5D12-1ABC-61A90DC4ED40}"/>
                </a:ext>
              </a:extLst>
            </p:cNvPr>
            <p:cNvSpPr/>
            <p:nvPr/>
          </p:nvSpPr>
          <p:spPr>
            <a:xfrm>
              <a:off x="255292" y="1775586"/>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Quire Sans" panose="020B0502040400020003" pitchFamily="34" charset="0"/>
                  <a:cs typeface="Quire Sans" panose="020B0502040400020003" pitchFamily="34" charset="0"/>
                </a:rPr>
                <a:t>i</a:t>
              </a:r>
              <a:endParaRPr lang="en-US" sz="2800" b="1" dirty="0">
                <a:solidFill>
                  <a:schemeClr val="tx1"/>
                </a:solidFill>
                <a:latin typeface="Quire Sans" panose="020B0502040400020003" pitchFamily="34" charset="0"/>
                <a:cs typeface="Quire Sans" panose="020B0502040400020003" pitchFamily="34" charset="0"/>
              </a:endParaRPr>
            </a:p>
          </p:txBody>
        </p:sp>
        <p:sp>
          <p:nvSpPr>
            <p:cNvPr id="6" name="TextBox 5">
              <a:extLst>
                <a:ext uri="{FF2B5EF4-FFF2-40B4-BE49-F238E27FC236}">
                  <a16:creationId xmlns:a16="http://schemas.microsoft.com/office/drawing/2014/main" id="{C785E308-66AB-FE11-E85C-652589645B09}"/>
                </a:ext>
              </a:extLst>
            </p:cNvPr>
            <p:cNvSpPr txBox="1"/>
            <p:nvPr/>
          </p:nvSpPr>
          <p:spPr>
            <a:xfrm>
              <a:off x="1146370" y="1870959"/>
              <a:ext cx="4535216" cy="492443"/>
            </a:xfrm>
            <a:prstGeom prst="rect">
              <a:avLst/>
            </a:prstGeom>
            <a:noFill/>
            <a:ln>
              <a:noFill/>
            </a:ln>
          </p:spPr>
          <p:txBody>
            <a:bodyPr wrap="none" rtlCol="0">
              <a:spAutoFit/>
            </a:bodyPr>
            <a:lstStyle/>
            <a:p>
              <a:r>
                <a:rPr lang="en-US" sz="2600" b="1" dirty="0">
                  <a:solidFill>
                    <a:schemeClr val="accent6">
                      <a:lumMod val="75000"/>
                    </a:schemeClr>
                  </a:solidFill>
                </a:rPr>
                <a:t>Fixed-Rate Refresh (SMD-FR)</a:t>
              </a:r>
              <a:endParaRPr lang="en-US" sz="2600" dirty="0">
                <a:solidFill>
                  <a:schemeClr val="accent6">
                    <a:lumMod val="75000"/>
                  </a:schemeClr>
                </a:solidFill>
              </a:endParaRPr>
            </a:p>
          </p:txBody>
        </p:sp>
      </p:grpSp>
      <p:grpSp>
        <p:nvGrpSpPr>
          <p:cNvPr id="15" name="Group 14">
            <a:extLst>
              <a:ext uri="{FF2B5EF4-FFF2-40B4-BE49-F238E27FC236}">
                <a16:creationId xmlns:a16="http://schemas.microsoft.com/office/drawing/2014/main" id="{285C697F-F2EE-2493-BE35-3A95EDDEA80B}"/>
              </a:ext>
            </a:extLst>
          </p:cNvPr>
          <p:cNvGrpSpPr/>
          <p:nvPr/>
        </p:nvGrpSpPr>
        <p:grpSpPr>
          <a:xfrm>
            <a:off x="253822" y="2706959"/>
            <a:ext cx="8574592" cy="683908"/>
            <a:chOff x="242174" y="2627788"/>
            <a:chExt cx="8574592" cy="683908"/>
          </a:xfrm>
        </p:grpSpPr>
        <p:sp>
          <p:nvSpPr>
            <p:cNvPr id="8" name="Oval 7">
              <a:extLst>
                <a:ext uri="{FF2B5EF4-FFF2-40B4-BE49-F238E27FC236}">
                  <a16:creationId xmlns:a16="http://schemas.microsoft.com/office/drawing/2014/main" id="{F48A5C7D-1471-0670-1B1C-3D8BF6E533A6}"/>
                </a:ext>
              </a:extLst>
            </p:cNvPr>
            <p:cNvSpPr/>
            <p:nvPr/>
          </p:nvSpPr>
          <p:spPr>
            <a:xfrm>
              <a:off x="242174" y="2627788"/>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ii</a:t>
              </a:r>
            </a:p>
          </p:txBody>
        </p:sp>
        <p:sp>
          <p:nvSpPr>
            <p:cNvPr id="9" name="TextBox 8">
              <a:extLst>
                <a:ext uri="{FF2B5EF4-FFF2-40B4-BE49-F238E27FC236}">
                  <a16:creationId xmlns:a16="http://schemas.microsoft.com/office/drawing/2014/main" id="{7FA745C1-E2A4-FE15-3944-32FF05A25E91}"/>
                </a:ext>
              </a:extLst>
            </p:cNvPr>
            <p:cNvSpPr txBox="1"/>
            <p:nvPr/>
          </p:nvSpPr>
          <p:spPr>
            <a:xfrm>
              <a:off x="1133252" y="2723161"/>
              <a:ext cx="7683514" cy="492443"/>
            </a:xfrm>
            <a:prstGeom prst="rect">
              <a:avLst/>
            </a:prstGeom>
            <a:noFill/>
            <a:ln>
              <a:noFill/>
            </a:ln>
          </p:spPr>
          <p:txBody>
            <a:bodyPr wrap="none" rtlCol="0">
              <a:spAutoFit/>
            </a:bodyPr>
            <a:lstStyle/>
            <a:p>
              <a:r>
                <a:rPr lang="en-US" sz="2600" b="1" dirty="0">
                  <a:solidFill>
                    <a:schemeClr val="accent6">
                      <a:lumMod val="75000"/>
                    </a:schemeClr>
                  </a:solidFill>
                </a:rPr>
                <a:t>Deterministic </a:t>
              </a:r>
              <a:r>
                <a:rPr lang="en-US" sz="2600" b="1" dirty="0" err="1">
                  <a:solidFill>
                    <a:schemeClr val="accent6">
                      <a:lumMod val="75000"/>
                    </a:schemeClr>
                  </a:solidFill>
                </a:rPr>
                <a:t>RowHammer</a:t>
              </a:r>
              <a:r>
                <a:rPr lang="en-US" sz="2600" b="1" dirty="0">
                  <a:solidFill>
                    <a:schemeClr val="accent6">
                      <a:lumMod val="75000"/>
                    </a:schemeClr>
                  </a:solidFill>
                </a:rPr>
                <a:t> Protection (SMD-DRP)</a:t>
              </a:r>
              <a:endParaRPr lang="en-US" sz="2600" dirty="0">
                <a:solidFill>
                  <a:schemeClr val="accent6">
                    <a:lumMod val="75000"/>
                  </a:schemeClr>
                </a:solidFill>
              </a:endParaRPr>
            </a:p>
          </p:txBody>
        </p:sp>
      </p:grpSp>
      <p:grpSp>
        <p:nvGrpSpPr>
          <p:cNvPr id="14" name="Group 13">
            <a:extLst>
              <a:ext uri="{FF2B5EF4-FFF2-40B4-BE49-F238E27FC236}">
                <a16:creationId xmlns:a16="http://schemas.microsoft.com/office/drawing/2014/main" id="{A41745FC-F7C8-1AA6-9651-EA53201998ED}"/>
              </a:ext>
            </a:extLst>
          </p:cNvPr>
          <p:cNvGrpSpPr/>
          <p:nvPr/>
        </p:nvGrpSpPr>
        <p:grpSpPr>
          <a:xfrm>
            <a:off x="253822" y="3638331"/>
            <a:ext cx="5508048" cy="683908"/>
            <a:chOff x="242174" y="3451961"/>
            <a:chExt cx="5508048" cy="683908"/>
          </a:xfrm>
        </p:grpSpPr>
        <p:sp>
          <p:nvSpPr>
            <p:cNvPr id="11" name="Oval 10">
              <a:extLst>
                <a:ext uri="{FF2B5EF4-FFF2-40B4-BE49-F238E27FC236}">
                  <a16:creationId xmlns:a16="http://schemas.microsoft.com/office/drawing/2014/main" id="{A1B7DDF1-4B16-7F4B-00FD-80C44EDFA77A}"/>
                </a:ext>
              </a:extLst>
            </p:cNvPr>
            <p:cNvSpPr/>
            <p:nvPr/>
          </p:nvSpPr>
          <p:spPr>
            <a:xfrm>
              <a:off x="242174" y="3451961"/>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Quire Sans" panose="020B0502040400020003" pitchFamily="34" charset="0"/>
                  <a:cs typeface="Quire Sans" panose="020B0502040400020003" pitchFamily="34" charset="0"/>
                </a:rPr>
                <a:t>iii</a:t>
              </a:r>
            </a:p>
          </p:txBody>
        </p:sp>
        <p:sp>
          <p:nvSpPr>
            <p:cNvPr id="12" name="TextBox 11">
              <a:extLst>
                <a:ext uri="{FF2B5EF4-FFF2-40B4-BE49-F238E27FC236}">
                  <a16:creationId xmlns:a16="http://schemas.microsoft.com/office/drawing/2014/main" id="{40662EB6-6F9F-4055-188B-9F2DB4F5761B}"/>
                </a:ext>
              </a:extLst>
            </p:cNvPr>
            <p:cNvSpPr txBox="1"/>
            <p:nvPr/>
          </p:nvSpPr>
          <p:spPr>
            <a:xfrm>
              <a:off x="1133252" y="3577139"/>
              <a:ext cx="4616970" cy="492443"/>
            </a:xfrm>
            <a:prstGeom prst="rect">
              <a:avLst/>
            </a:prstGeom>
            <a:noFill/>
            <a:ln>
              <a:noFill/>
            </a:ln>
          </p:spPr>
          <p:txBody>
            <a:bodyPr wrap="none" rtlCol="0">
              <a:spAutoFit/>
            </a:bodyPr>
            <a:lstStyle/>
            <a:p>
              <a:r>
                <a:rPr lang="en-US" sz="2600" b="1" dirty="0">
                  <a:solidFill>
                    <a:schemeClr val="accent6">
                      <a:lumMod val="75000"/>
                    </a:schemeClr>
                  </a:solidFill>
                </a:rPr>
                <a:t>Memory Scrubbing (SMD-MS)</a:t>
              </a:r>
              <a:endParaRPr lang="en-US" sz="2600" dirty="0">
                <a:solidFill>
                  <a:schemeClr val="accent6">
                    <a:lumMod val="75000"/>
                  </a:schemeClr>
                </a:solidFill>
              </a:endParaRPr>
            </a:p>
          </p:txBody>
        </p:sp>
      </p:grpSp>
      <p:sp>
        <p:nvSpPr>
          <p:cNvPr id="17" name="TextBox 16">
            <a:extLst>
              <a:ext uri="{FF2B5EF4-FFF2-40B4-BE49-F238E27FC236}">
                <a16:creationId xmlns:a16="http://schemas.microsoft.com/office/drawing/2014/main" id="{D81E34BA-8667-D4D0-7689-3A5BC20C7BAF}"/>
              </a:ext>
            </a:extLst>
          </p:cNvPr>
          <p:cNvSpPr txBox="1"/>
          <p:nvPr/>
        </p:nvSpPr>
        <p:spPr>
          <a:xfrm>
            <a:off x="446696" y="5643371"/>
            <a:ext cx="4270720" cy="707886"/>
          </a:xfrm>
          <a:prstGeom prst="rect">
            <a:avLst/>
          </a:prstGeom>
          <a:noFill/>
        </p:spPr>
        <p:txBody>
          <a:bodyPr wrap="none" rtlCol="0">
            <a:spAutoFit/>
          </a:bodyPr>
          <a:lstStyle/>
          <a:p>
            <a:pPr algn="ctr"/>
            <a:r>
              <a:rPr lang="en-US" sz="2000" dirty="0"/>
              <a:t>Variable-Rate Refresh</a:t>
            </a:r>
            <a:br>
              <a:rPr lang="en-US" sz="2000" dirty="0"/>
            </a:br>
            <a:r>
              <a:rPr lang="en-US" sz="2000" dirty="0"/>
              <a:t>Probabilistic </a:t>
            </a:r>
            <a:r>
              <a:rPr lang="en-US" sz="2000" dirty="0" err="1"/>
              <a:t>RowHammer</a:t>
            </a:r>
            <a:r>
              <a:rPr lang="en-US" sz="2000" dirty="0"/>
              <a:t> Protection</a:t>
            </a:r>
          </a:p>
        </p:txBody>
      </p:sp>
      <p:sp>
        <p:nvSpPr>
          <p:cNvPr id="19" name="TextBox 18">
            <a:extLst>
              <a:ext uri="{FF2B5EF4-FFF2-40B4-BE49-F238E27FC236}">
                <a16:creationId xmlns:a16="http://schemas.microsoft.com/office/drawing/2014/main" id="{0329B20D-CD48-CA3B-DE73-2EDFD1ACF01B}"/>
              </a:ext>
            </a:extLst>
          </p:cNvPr>
          <p:cNvSpPr txBox="1"/>
          <p:nvPr/>
        </p:nvSpPr>
        <p:spPr>
          <a:xfrm>
            <a:off x="5124382" y="5604256"/>
            <a:ext cx="3179075" cy="1323439"/>
          </a:xfrm>
          <a:prstGeom prst="rect">
            <a:avLst/>
          </a:prstGeom>
          <a:noFill/>
        </p:spPr>
        <p:txBody>
          <a:bodyPr wrap="none" rtlCol="0">
            <a:spAutoFit/>
          </a:bodyPr>
          <a:lstStyle/>
          <a:p>
            <a:pPr algn="ctr"/>
            <a:r>
              <a:rPr lang="en-US" sz="2000" dirty="0"/>
              <a:t>Online Error Profiling</a:t>
            </a:r>
            <a:br>
              <a:rPr lang="en-US" sz="2000" dirty="0"/>
            </a:br>
            <a:r>
              <a:rPr lang="en-US" sz="2000" dirty="0"/>
              <a:t>Power Management</a:t>
            </a:r>
            <a:br>
              <a:rPr lang="en-US" sz="2000" dirty="0"/>
            </a:br>
            <a:r>
              <a:rPr lang="en-US" sz="2000" dirty="0"/>
              <a:t>Processing in/near Memory</a:t>
            </a:r>
            <a:br>
              <a:rPr lang="en-US" sz="2000" dirty="0"/>
            </a:br>
            <a:r>
              <a:rPr lang="en-US" sz="2000" dirty="0"/>
              <a:t>…</a:t>
            </a:r>
          </a:p>
        </p:txBody>
      </p:sp>
      <p:sp>
        <p:nvSpPr>
          <p:cNvPr id="22" name="TextBox 21">
            <a:extLst>
              <a:ext uri="{FF2B5EF4-FFF2-40B4-BE49-F238E27FC236}">
                <a16:creationId xmlns:a16="http://schemas.microsoft.com/office/drawing/2014/main" id="{5B5A5827-7896-2ABE-0BFF-84EFD3194944}"/>
              </a:ext>
            </a:extLst>
          </p:cNvPr>
          <p:cNvSpPr txBox="1"/>
          <p:nvPr/>
        </p:nvSpPr>
        <p:spPr>
          <a:xfrm>
            <a:off x="1125252" y="4557285"/>
            <a:ext cx="6893496" cy="492443"/>
          </a:xfrm>
          <a:prstGeom prst="rect">
            <a:avLst/>
          </a:prstGeom>
          <a:noFill/>
        </p:spPr>
        <p:txBody>
          <a:bodyPr wrap="square">
            <a:spAutoFit/>
          </a:bodyPr>
          <a:lstStyle/>
          <a:p>
            <a:pPr algn="ctr"/>
            <a:r>
              <a:rPr lang="pt-BR" sz="2600" dirty="0">
                <a:hlinkClick r:id="rId3"/>
              </a:rPr>
              <a:t>https://arxiv.org/pdf/2207.13358</a:t>
            </a:r>
            <a:endParaRPr lang="en-US" sz="2600" dirty="0"/>
          </a:p>
        </p:txBody>
      </p:sp>
      <p:sp>
        <p:nvSpPr>
          <p:cNvPr id="23" name="TextBox 22">
            <a:extLst>
              <a:ext uri="{FF2B5EF4-FFF2-40B4-BE49-F238E27FC236}">
                <a16:creationId xmlns:a16="http://schemas.microsoft.com/office/drawing/2014/main" id="{5BCD8C06-B1AF-6A8A-CCDC-31ADF93E5F15}"/>
              </a:ext>
            </a:extLst>
          </p:cNvPr>
          <p:cNvSpPr txBox="1"/>
          <p:nvPr/>
        </p:nvSpPr>
        <p:spPr>
          <a:xfrm>
            <a:off x="1927871" y="5154402"/>
            <a:ext cx="1308371" cy="461665"/>
          </a:xfrm>
          <a:prstGeom prst="rect">
            <a:avLst/>
          </a:prstGeom>
          <a:noFill/>
        </p:spPr>
        <p:txBody>
          <a:bodyPr wrap="none" rtlCol="0">
            <a:spAutoFit/>
          </a:bodyPr>
          <a:lstStyle/>
          <a:p>
            <a:r>
              <a:rPr lang="en-US" sz="2400" dirty="0">
                <a:solidFill>
                  <a:schemeClr val="accent2">
                    <a:lumMod val="75000"/>
                  </a:schemeClr>
                </a:solidFill>
              </a:rPr>
              <a:t>Evaluate</a:t>
            </a:r>
          </a:p>
        </p:txBody>
      </p:sp>
      <p:sp>
        <p:nvSpPr>
          <p:cNvPr id="24" name="TextBox 23">
            <a:extLst>
              <a:ext uri="{FF2B5EF4-FFF2-40B4-BE49-F238E27FC236}">
                <a16:creationId xmlns:a16="http://schemas.microsoft.com/office/drawing/2014/main" id="{8370A0AF-C5ED-2DA5-7D1F-1FCA23C1F799}"/>
              </a:ext>
            </a:extLst>
          </p:cNvPr>
          <p:cNvSpPr txBox="1"/>
          <p:nvPr/>
        </p:nvSpPr>
        <p:spPr>
          <a:xfrm>
            <a:off x="6119044" y="5181706"/>
            <a:ext cx="1189749" cy="461665"/>
          </a:xfrm>
          <a:prstGeom prst="rect">
            <a:avLst/>
          </a:prstGeom>
          <a:noFill/>
        </p:spPr>
        <p:txBody>
          <a:bodyPr wrap="none" rtlCol="0">
            <a:spAutoFit/>
          </a:bodyPr>
          <a:lstStyle/>
          <a:p>
            <a:r>
              <a:rPr lang="en-US" sz="2400" dirty="0">
                <a:solidFill>
                  <a:schemeClr val="accent2">
                    <a:lumMod val="75000"/>
                  </a:schemeClr>
                </a:solidFill>
              </a:rPr>
              <a:t>Discuss</a:t>
            </a:r>
          </a:p>
        </p:txBody>
      </p:sp>
      <p:cxnSp>
        <p:nvCxnSpPr>
          <p:cNvPr id="26" name="Curved Connector 25">
            <a:extLst>
              <a:ext uri="{FF2B5EF4-FFF2-40B4-BE49-F238E27FC236}">
                <a16:creationId xmlns:a16="http://schemas.microsoft.com/office/drawing/2014/main" id="{8FF08651-9C17-DF4C-8FEF-167F8A291CA4}"/>
              </a:ext>
            </a:extLst>
          </p:cNvPr>
          <p:cNvCxnSpPr>
            <a:stCxn id="22" idx="2"/>
            <a:endCxn id="23" idx="3"/>
          </p:cNvCxnSpPr>
          <p:nvPr/>
        </p:nvCxnSpPr>
        <p:spPr>
          <a:xfrm rot="5400000">
            <a:off x="3736368" y="4549602"/>
            <a:ext cx="335507" cy="133575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775F4590-E644-B1B4-9E7E-DC5958D6DCBD}"/>
              </a:ext>
            </a:extLst>
          </p:cNvPr>
          <p:cNvCxnSpPr>
            <a:cxnSpLocks/>
            <a:stCxn id="22" idx="2"/>
            <a:endCxn id="24" idx="1"/>
          </p:cNvCxnSpPr>
          <p:nvPr/>
        </p:nvCxnSpPr>
        <p:spPr>
          <a:xfrm rot="16200000" flipH="1">
            <a:off x="5164117" y="4457611"/>
            <a:ext cx="362811" cy="1547044"/>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3AEA3D-4B3F-4657-6746-2741CA222071}"/>
              </a:ext>
            </a:extLst>
          </p:cNvPr>
          <p:cNvSpPr/>
          <p:nvPr/>
        </p:nvSpPr>
        <p:spPr>
          <a:xfrm>
            <a:off x="0" y="1518527"/>
            <a:ext cx="8838673" cy="1040953"/>
          </a:xfrm>
          <a:prstGeom prst="rect">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366003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6F2D6-E039-BE1D-2277-E55B92BB6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7AA1E-DABE-FD95-584E-37401A1C88E9}"/>
              </a:ext>
            </a:extLst>
          </p:cNvPr>
          <p:cNvSpPr>
            <a:spLocks noGrp="1"/>
          </p:cNvSpPr>
          <p:nvPr>
            <p:ph type="title"/>
          </p:nvPr>
        </p:nvSpPr>
        <p:spPr/>
        <p:txBody>
          <a:bodyPr/>
          <a:lstStyle/>
          <a:p>
            <a:r>
              <a:rPr lang="en-US" dirty="0"/>
              <a:t>SMD Outline</a:t>
            </a:r>
          </a:p>
        </p:txBody>
      </p:sp>
      <p:sp>
        <p:nvSpPr>
          <p:cNvPr id="3" name="Content Placeholder 2">
            <a:extLst>
              <a:ext uri="{FF2B5EF4-FFF2-40B4-BE49-F238E27FC236}">
                <a16:creationId xmlns:a16="http://schemas.microsoft.com/office/drawing/2014/main" id="{41103208-F6D5-E1E7-4992-9FD3C7D8C09D}"/>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solidFill>
                  <a:schemeClr val="tx1">
                    <a:lumMod val="50000"/>
                    <a:lumOff val="50000"/>
                  </a:schemeClr>
                </a:solidFill>
              </a:rPr>
              <a:t>Motivation</a:t>
            </a:r>
          </a:p>
          <a:p>
            <a:pPr marL="640080" indent="-640080">
              <a:buFont typeface="+mj-lt"/>
              <a:buAutoNum type="arabicPeriod"/>
            </a:pPr>
            <a:endParaRPr lang="en-US" sz="3600" dirty="0"/>
          </a:p>
          <a:p>
            <a:pPr marL="640080" indent="-640080">
              <a:buFont typeface="+mj-lt"/>
              <a:buAutoNum type="arabicPeriod"/>
            </a:pPr>
            <a:r>
              <a:rPr lang="en-US" sz="3600" dirty="0">
                <a:solidFill>
                  <a:schemeClr val="tx1">
                    <a:lumMod val="50000"/>
                    <a:lumOff val="50000"/>
                  </a:schemeClr>
                </a:solidFill>
              </a:rPr>
              <a:t>Self-Managing DRAM (SMD)</a:t>
            </a:r>
          </a:p>
          <a:p>
            <a:pPr marL="640080" indent="-640080">
              <a:buFont typeface="+mj-lt"/>
              <a:buAutoNum type="arabicPeriod"/>
            </a:pPr>
            <a:endParaRPr lang="en-US" sz="3600" b="1" dirty="0"/>
          </a:p>
          <a:p>
            <a:pPr marL="640080" indent="-640080">
              <a:buFont typeface="+mj-lt"/>
              <a:buAutoNum type="arabicPeriod"/>
            </a:pPr>
            <a:r>
              <a:rPr lang="en-US" sz="3600" dirty="0">
                <a:solidFill>
                  <a:schemeClr val="tx1">
                    <a:lumMod val="50000"/>
                    <a:lumOff val="50000"/>
                  </a:schemeClr>
                </a:solidFill>
              </a:rPr>
              <a:t>Use Cases</a:t>
            </a:r>
          </a:p>
          <a:p>
            <a:pPr marL="640080" indent="-640080">
              <a:buFont typeface="+mj-lt"/>
              <a:buAutoNum type="arabicPeriod"/>
            </a:pPr>
            <a:endParaRPr lang="en-US" sz="3600" dirty="0"/>
          </a:p>
          <a:p>
            <a:pPr marL="640080" indent="-640080">
              <a:buFont typeface="+mj-lt"/>
              <a:buAutoNum type="arabicPeriod"/>
            </a:pPr>
            <a:r>
              <a:rPr lang="en-US" sz="3600" b="1" dirty="0"/>
              <a:t>Evaluations</a:t>
            </a:r>
          </a:p>
          <a:p>
            <a:pPr marL="640080" indent="-640080">
              <a:buFont typeface="+mj-lt"/>
              <a:buAutoNum type="arabicPeriod"/>
            </a:pPr>
            <a:endParaRPr lang="en-US" sz="3600" dirty="0"/>
          </a:p>
          <a:p>
            <a:pPr marL="640080" indent="-640080">
              <a:buFont typeface="+mj-lt"/>
              <a:buAutoNum type="arabicPeriod"/>
            </a:pPr>
            <a:r>
              <a:rPr lang="en-US" sz="3600"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26B54429-F8B2-740E-CB78-44EA91C78361}"/>
              </a:ext>
            </a:extLst>
          </p:cNvPr>
          <p:cNvSpPr>
            <a:spLocks noGrp="1"/>
          </p:cNvSpPr>
          <p:nvPr>
            <p:ph type="sldNum" sz="quarter" idx="12"/>
          </p:nvPr>
        </p:nvSpPr>
        <p:spPr/>
        <p:txBody>
          <a:bodyPr/>
          <a:lstStyle/>
          <a:p>
            <a:fld id="{C19D2B53-EDAE-4B41-B849-8916FA40BCB6}" type="slidenum">
              <a:rPr lang="en-US" smtClean="0"/>
              <a:pPr/>
              <a:t>57</a:t>
            </a:fld>
            <a:endParaRPr lang="en-US" dirty="0"/>
          </a:p>
        </p:txBody>
      </p:sp>
    </p:spTree>
    <p:extLst>
      <p:ext uri="{BB962C8B-B14F-4D97-AF65-F5344CB8AC3E}">
        <p14:creationId xmlns:p14="http://schemas.microsoft.com/office/powerpoint/2010/main" val="2804968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B69E-D631-872F-FC69-E2DEA162C07B}"/>
              </a:ext>
            </a:extLst>
          </p:cNvPr>
          <p:cNvSpPr>
            <a:spLocks noGrp="1"/>
          </p:cNvSpPr>
          <p:nvPr>
            <p:ph type="title"/>
          </p:nvPr>
        </p:nvSpPr>
        <p:spPr/>
        <p:txBody>
          <a:bodyPr>
            <a:normAutofit/>
          </a:bodyPr>
          <a:lstStyle/>
          <a:p>
            <a:r>
              <a:rPr lang="en-US" sz="3300" dirty="0"/>
              <a:t>Hardware Implementation and Overhead (I)</a:t>
            </a:r>
          </a:p>
        </p:txBody>
      </p:sp>
      <p:sp>
        <p:nvSpPr>
          <p:cNvPr id="4" name="Slide Number Placeholder 3">
            <a:extLst>
              <a:ext uri="{FF2B5EF4-FFF2-40B4-BE49-F238E27FC236}">
                <a16:creationId xmlns:a16="http://schemas.microsoft.com/office/drawing/2014/main" id="{AE90067F-BA4B-8BC0-19E8-5CA2CB7C59D2}"/>
              </a:ext>
            </a:extLst>
          </p:cNvPr>
          <p:cNvSpPr>
            <a:spLocks noGrp="1"/>
          </p:cNvSpPr>
          <p:nvPr>
            <p:ph type="sldNum" sz="quarter" idx="12"/>
          </p:nvPr>
        </p:nvSpPr>
        <p:spPr/>
        <p:txBody>
          <a:bodyPr/>
          <a:lstStyle/>
          <a:p>
            <a:fld id="{C19D2B53-EDAE-4B41-B849-8916FA40BCB6}" type="slidenum">
              <a:rPr lang="en-US" smtClean="0"/>
              <a:pPr/>
              <a:t>58</a:t>
            </a:fld>
            <a:endParaRPr lang="en-US"/>
          </a:p>
        </p:txBody>
      </p:sp>
      <p:grpSp>
        <p:nvGrpSpPr>
          <p:cNvPr id="5" name="Group 4">
            <a:extLst>
              <a:ext uri="{FF2B5EF4-FFF2-40B4-BE49-F238E27FC236}">
                <a16:creationId xmlns:a16="http://schemas.microsoft.com/office/drawing/2014/main" id="{0722C26D-5D5F-AB93-7A38-5815E4B51532}"/>
              </a:ext>
            </a:extLst>
          </p:cNvPr>
          <p:cNvGrpSpPr/>
          <p:nvPr/>
        </p:nvGrpSpPr>
        <p:grpSpPr>
          <a:xfrm>
            <a:off x="351692" y="999549"/>
            <a:ext cx="7436356" cy="683908"/>
            <a:chOff x="351692" y="1367032"/>
            <a:chExt cx="7436356" cy="683908"/>
          </a:xfrm>
        </p:grpSpPr>
        <p:sp>
          <p:nvSpPr>
            <p:cNvPr id="6" name="Oval 5">
              <a:extLst>
                <a:ext uri="{FF2B5EF4-FFF2-40B4-BE49-F238E27FC236}">
                  <a16:creationId xmlns:a16="http://schemas.microsoft.com/office/drawing/2014/main" id="{487A24CA-5745-A864-745A-4C72B60F992B}"/>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7" name="TextBox 6">
              <a:extLst>
                <a:ext uri="{FF2B5EF4-FFF2-40B4-BE49-F238E27FC236}">
                  <a16:creationId xmlns:a16="http://schemas.microsoft.com/office/drawing/2014/main" id="{8C06FF8C-67A4-2098-E2E6-3CEDE7BE1B06}"/>
                </a:ext>
              </a:extLst>
            </p:cNvPr>
            <p:cNvSpPr txBox="1"/>
            <p:nvPr/>
          </p:nvSpPr>
          <p:spPr>
            <a:xfrm>
              <a:off x="1145525" y="1443936"/>
              <a:ext cx="6642523" cy="523220"/>
            </a:xfrm>
            <a:prstGeom prst="rect">
              <a:avLst/>
            </a:prstGeom>
            <a:noFill/>
            <a:ln>
              <a:noFill/>
            </a:ln>
          </p:spPr>
          <p:txBody>
            <a:bodyPr wrap="square" rtlCol="0">
              <a:spAutoFit/>
            </a:bodyPr>
            <a:lstStyle/>
            <a:p>
              <a:r>
                <a:rPr lang="en-US" sz="2800" b="1" dirty="0"/>
                <a:t>DRAM interface modifications</a:t>
              </a:r>
              <a:endParaRPr lang="en-US" sz="2800" b="1" dirty="0">
                <a:solidFill>
                  <a:schemeClr val="accent5">
                    <a:lumMod val="75000"/>
                  </a:schemeClr>
                </a:solidFill>
              </a:endParaRPr>
            </a:p>
          </p:txBody>
        </p:sp>
      </p:grpSp>
      <p:sp>
        <p:nvSpPr>
          <p:cNvPr id="14" name="TextBox 13">
            <a:extLst>
              <a:ext uri="{FF2B5EF4-FFF2-40B4-BE49-F238E27FC236}">
                <a16:creationId xmlns:a16="http://schemas.microsoft.com/office/drawing/2014/main" id="{2C24F342-6858-75B1-80C1-51A13AA6A9D5}"/>
              </a:ext>
            </a:extLst>
          </p:cNvPr>
          <p:cNvSpPr txBox="1"/>
          <p:nvPr/>
        </p:nvSpPr>
        <p:spPr>
          <a:xfrm>
            <a:off x="1069627" y="1614558"/>
            <a:ext cx="7637027" cy="1569660"/>
          </a:xfrm>
          <a:prstGeom prst="rect">
            <a:avLst/>
          </a:prstGeom>
          <a:noFill/>
        </p:spPr>
        <p:txBody>
          <a:bodyPr wrap="none" rtlCol="0">
            <a:spAutoFit/>
          </a:bodyPr>
          <a:lstStyle/>
          <a:p>
            <a:r>
              <a:rPr lang="en-US" sz="2400" dirty="0"/>
              <a:t>Two options:</a:t>
            </a:r>
          </a:p>
          <a:p>
            <a:pPr marL="457200" indent="-457200">
              <a:buFont typeface="+mj-lt"/>
              <a:buAutoNum type="arabicPeriod"/>
            </a:pPr>
            <a:r>
              <a:rPr lang="en-US" sz="2400" dirty="0"/>
              <a:t>Use </a:t>
            </a:r>
            <a:r>
              <a:rPr lang="en-US" sz="2400" dirty="0">
                <a:solidFill>
                  <a:schemeClr val="accent6">
                    <a:lumMod val="75000"/>
                  </a:schemeClr>
                </a:solidFill>
              </a:rPr>
              <a:t>existing </a:t>
            </a:r>
            <a:r>
              <a:rPr lang="en-US" sz="2400" i="1" dirty="0" err="1">
                <a:solidFill>
                  <a:schemeClr val="accent5">
                    <a:lumMod val="75000"/>
                  </a:schemeClr>
                </a:solidFill>
              </a:rPr>
              <a:t>alert_n</a:t>
            </a:r>
            <a:r>
              <a:rPr lang="en-US" sz="2400" dirty="0">
                <a:solidFill>
                  <a:schemeClr val="accent5">
                    <a:lumMod val="75000"/>
                  </a:schemeClr>
                </a:solidFill>
              </a:rPr>
              <a:t> </a:t>
            </a:r>
            <a:r>
              <a:rPr lang="en-US" sz="2400" dirty="0"/>
              <a:t>signal at </a:t>
            </a:r>
            <a:r>
              <a:rPr lang="en-US" sz="2400" dirty="0">
                <a:solidFill>
                  <a:schemeClr val="accent6">
                    <a:lumMod val="75000"/>
                  </a:schemeClr>
                </a:solidFill>
              </a:rPr>
              <a:t>no additional pin cost </a:t>
            </a:r>
            <a:r>
              <a:rPr lang="en-US" sz="2400" dirty="0"/>
              <a:t>OR</a:t>
            </a:r>
          </a:p>
          <a:p>
            <a:pPr marL="457200" indent="-457200">
              <a:buFont typeface="+mj-lt"/>
              <a:buAutoNum type="arabicPeriod"/>
            </a:pPr>
            <a:r>
              <a:rPr lang="en-US" sz="2400" dirty="0"/>
              <a:t>Add </a:t>
            </a:r>
            <a:r>
              <a:rPr lang="en-US" sz="2400" dirty="0">
                <a:solidFill>
                  <a:schemeClr val="accent5">
                    <a:lumMod val="75000"/>
                  </a:schemeClr>
                </a:solidFill>
              </a:rPr>
              <a:t>a new pin </a:t>
            </a:r>
            <a:r>
              <a:rPr lang="en-US" sz="2400" dirty="0"/>
              <a:t>for each rank of DRAM chips </a:t>
            </a:r>
            <a:br>
              <a:rPr lang="en-US" sz="2400" dirty="0"/>
            </a:br>
            <a:r>
              <a:rPr lang="en-US" sz="2400" dirty="0"/>
              <a:t>(~1.6% processor pin count)</a:t>
            </a:r>
          </a:p>
        </p:txBody>
      </p:sp>
      <p:grpSp>
        <p:nvGrpSpPr>
          <p:cNvPr id="18" name="Group 17">
            <a:extLst>
              <a:ext uri="{FF2B5EF4-FFF2-40B4-BE49-F238E27FC236}">
                <a16:creationId xmlns:a16="http://schemas.microsoft.com/office/drawing/2014/main" id="{44F3E55E-ADA6-FE27-2909-9813C5F4E02A}"/>
              </a:ext>
            </a:extLst>
          </p:cNvPr>
          <p:cNvGrpSpPr/>
          <p:nvPr/>
        </p:nvGrpSpPr>
        <p:grpSpPr>
          <a:xfrm>
            <a:off x="1719799" y="3431484"/>
            <a:ext cx="5704401" cy="1320172"/>
            <a:chOff x="1719799" y="1092440"/>
            <a:chExt cx="5704401" cy="1320172"/>
          </a:xfrm>
        </p:grpSpPr>
        <p:sp>
          <p:nvSpPr>
            <p:cNvPr id="19" name="Rectangle 18">
              <a:extLst>
                <a:ext uri="{FF2B5EF4-FFF2-40B4-BE49-F238E27FC236}">
                  <a16:creationId xmlns:a16="http://schemas.microsoft.com/office/drawing/2014/main" id="{5C031926-54AB-7A36-2D95-7CA0D25E47F4}"/>
                </a:ext>
              </a:extLst>
            </p:cNvPr>
            <p:cNvSpPr/>
            <p:nvPr/>
          </p:nvSpPr>
          <p:spPr>
            <a:xfrm>
              <a:off x="1719799" y="1092440"/>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20" name="Rectangle 19">
              <a:extLst>
                <a:ext uri="{FF2B5EF4-FFF2-40B4-BE49-F238E27FC236}">
                  <a16:creationId xmlns:a16="http://schemas.microsoft.com/office/drawing/2014/main" id="{3B15BBBB-1F78-5702-7254-021FF5DBF1B3}"/>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grpSp>
      <p:cxnSp>
        <p:nvCxnSpPr>
          <p:cNvPr id="25" name="Connector: Elbow 33">
            <a:extLst>
              <a:ext uri="{FF2B5EF4-FFF2-40B4-BE49-F238E27FC236}">
                <a16:creationId xmlns:a16="http://schemas.microsoft.com/office/drawing/2014/main" id="{311B6640-83F4-A027-722F-8FA57C295ED6}"/>
              </a:ext>
            </a:extLst>
          </p:cNvPr>
          <p:cNvCxnSpPr>
            <a:cxnSpLocks/>
            <a:stCxn id="20" idx="1"/>
            <a:endCxn id="19" idx="3"/>
          </p:cNvCxnSpPr>
          <p:nvPr/>
        </p:nvCxnSpPr>
        <p:spPr>
          <a:xfrm rot="10800000">
            <a:off x="3580404" y="4091442"/>
            <a:ext cx="2533154" cy="256"/>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3FD665-8A38-B7AE-F8E6-150B0CF08509}"/>
              </a:ext>
            </a:extLst>
          </p:cNvPr>
          <p:cNvSpPr txBox="1"/>
          <p:nvPr/>
        </p:nvSpPr>
        <p:spPr>
          <a:xfrm>
            <a:off x="3818588" y="3759277"/>
            <a:ext cx="2056784" cy="923330"/>
          </a:xfrm>
          <a:prstGeom prst="rect">
            <a:avLst/>
          </a:prstGeom>
          <a:noFill/>
        </p:spPr>
        <p:txBody>
          <a:bodyPr wrap="square" rtlCol="0">
            <a:spAutoFit/>
          </a:bodyPr>
          <a:lstStyle/>
          <a:p>
            <a:pPr algn="ctr"/>
            <a:r>
              <a:rPr lang="en-US" b="1" dirty="0">
                <a:solidFill>
                  <a:srgbClr val="C00000"/>
                </a:solidFill>
              </a:rPr>
              <a:t>negative acknowledgment (</a:t>
            </a:r>
            <a:r>
              <a:rPr lang="en-US" b="1" dirty="0" err="1">
                <a:solidFill>
                  <a:srgbClr val="C00000"/>
                </a:solidFill>
              </a:rPr>
              <a:t>nack</a:t>
            </a:r>
            <a:r>
              <a:rPr lang="en-US" b="1" dirty="0">
                <a:solidFill>
                  <a:srgbClr val="C00000"/>
                </a:solidFill>
              </a:rPr>
              <a:t>)</a:t>
            </a:r>
          </a:p>
        </p:txBody>
      </p:sp>
      <p:sp>
        <p:nvSpPr>
          <p:cNvPr id="28" name="TextBox 27">
            <a:extLst>
              <a:ext uri="{FF2B5EF4-FFF2-40B4-BE49-F238E27FC236}">
                <a16:creationId xmlns:a16="http://schemas.microsoft.com/office/drawing/2014/main" id="{477829FA-396B-5881-09EB-7261B5A8770C}"/>
              </a:ext>
            </a:extLst>
          </p:cNvPr>
          <p:cNvSpPr txBox="1"/>
          <p:nvPr/>
        </p:nvSpPr>
        <p:spPr>
          <a:xfrm>
            <a:off x="0" y="5174595"/>
            <a:ext cx="9144000" cy="1064091"/>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One interface change to </a:t>
            </a:r>
            <a:r>
              <a:rPr lang="en-US" sz="3000" dirty="0">
                <a:solidFill>
                  <a:schemeClr val="accent6">
                    <a:lumMod val="75000"/>
                  </a:schemeClr>
                </a:solidFill>
              </a:rPr>
              <a:t>end all interface changes</a:t>
            </a:r>
            <a:br>
              <a:rPr lang="en-US" sz="3000" dirty="0"/>
            </a:br>
            <a:r>
              <a:rPr lang="en-US" sz="3000" dirty="0"/>
              <a:t>for new in-DRAM </a:t>
            </a:r>
            <a:r>
              <a:rPr lang="en-US" sz="3000" dirty="0">
                <a:solidFill>
                  <a:schemeClr val="accent5">
                    <a:lumMod val="75000"/>
                  </a:schemeClr>
                </a:solidFill>
              </a:rPr>
              <a:t>maintenance mechanisms</a:t>
            </a:r>
          </a:p>
        </p:txBody>
      </p:sp>
    </p:spTree>
    <p:extLst>
      <p:ext uri="{BB962C8B-B14F-4D97-AF65-F5344CB8AC3E}">
        <p14:creationId xmlns:p14="http://schemas.microsoft.com/office/powerpoint/2010/main" val="403475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D3CE50-A3CF-F09E-51F5-08313480F1C6}"/>
              </a:ext>
            </a:extLst>
          </p:cNvPr>
          <p:cNvSpPr/>
          <p:nvPr/>
        </p:nvSpPr>
        <p:spPr>
          <a:xfrm>
            <a:off x="-83949" y="1907259"/>
            <a:ext cx="9320098" cy="1435224"/>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D5634759-0697-3522-5667-DA976CB840F0}"/>
              </a:ext>
            </a:extLst>
          </p:cNvPr>
          <p:cNvSpPr>
            <a:spLocks noGrp="1"/>
          </p:cNvSpPr>
          <p:nvPr>
            <p:ph type="title"/>
          </p:nvPr>
        </p:nvSpPr>
        <p:spPr/>
        <p:txBody>
          <a:bodyPr>
            <a:noAutofit/>
          </a:bodyPr>
          <a:lstStyle/>
          <a:p>
            <a:r>
              <a:rPr lang="en-US" sz="3300" dirty="0"/>
              <a:t>Hardware Implementation and Overhead (II)</a:t>
            </a:r>
          </a:p>
        </p:txBody>
      </p:sp>
      <p:sp>
        <p:nvSpPr>
          <p:cNvPr id="4" name="Slide Number Placeholder 3">
            <a:extLst>
              <a:ext uri="{FF2B5EF4-FFF2-40B4-BE49-F238E27FC236}">
                <a16:creationId xmlns:a16="http://schemas.microsoft.com/office/drawing/2014/main" id="{8044B3CC-7DC8-683C-5242-D91949D4F680}"/>
              </a:ext>
            </a:extLst>
          </p:cNvPr>
          <p:cNvSpPr>
            <a:spLocks noGrp="1"/>
          </p:cNvSpPr>
          <p:nvPr>
            <p:ph type="sldNum" sz="quarter" idx="12"/>
          </p:nvPr>
        </p:nvSpPr>
        <p:spPr/>
        <p:txBody>
          <a:bodyPr/>
          <a:lstStyle/>
          <a:p>
            <a:fld id="{C19D2B53-EDAE-4B41-B849-8916FA40BCB6}" type="slidenum">
              <a:rPr lang="en-US" smtClean="0"/>
              <a:pPr/>
              <a:t>59</a:t>
            </a:fld>
            <a:endParaRPr lang="en-US"/>
          </a:p>
        </p:txBody>
      </p:sp>
      <p:grpSp>
        <p:nvGrpSpPr>
          <p:cNvPr id="14" name="Group 13">
            <a:extLst>
              <a:ext uri="{FF2B5EF4-FFF2-40B4-BE49-F238E27FC236}">
                <a16:creationId xmlns:a16="http://schemas.microsoft.com/office/drawing/2014/main" id="{D4E2860E-95B4-DE56-EBC9-F29C3F2C1DC5}"/>
              </a:ext>
            </a:extLst>
          </p:cNvPr>
          <p:cNvGrpSpPr/>
          <p:nvPr/>
        </p:nvGrpSpPr>
        <p:grpSpPr>
          <a:xfrm>
            <a:off x="351692" y="999549"/>
            <a:ext cx="7436356" cy="683908"/>
            <a:chOff x="351692" y="1367032"/>
            <a:chExt cx="7436356" cy="683908"/>
          </a:xfrm>
        </p:grpSpPr>
        <p:sp>
          <p:nvSpPr>
            <p:cNvPr id="15" name="Oval 14">
              <a:extLst>
                <a:ext uri="{FF2B5EF4-FFF2-40B4-BE49-F238E27FC236}">
                  <a16:creationId xmlns:a16="http://schemas.microsoft.com/office/drawing/2014/main" id="{3298200B-D60D-23AB-C705-E33193DE60CD}"/>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16" name="TextBox 15">
              <a:extLst>
                <a:ext uri="{FF2B5EF4-FFF2-40B4-BE49-F238E27FC236}">
                  <a16:creationId xmlns:a16="http://schemas.microsoft.com/office/drawing/2014/main" id="{0B8C4E2D-42CF-63B1-C085-FE748843FE6C}"/>
                </a:ext>
              </a:extLst>
            </p:cNvPr>
            <p:cNvSpPr txBox="1"/>
            <p:nvPr/>
          </p:nvSpPr>
          <p:spPr>
            <a:xfrm>
              <a:off x="1145525" y="1443936"/>
              <a:ext cx="6642523" cy="523220"/>
            </a:xfrm>
            <a:prstGeom prst="rect">
              <a:avLst/>
            </a:prstGeom>
            <a:noFill/>
            <a:ln>
              <a:noFill/>
            </a:ln>
          </p:spPr>
          <p:txBody>
            <a:bodyPr wrap="square" rtlCol="0">
              <a:spAutoFit/>
            </a:bodyPr>
            <a:lstStyle/>
            <a:p>
              <a:r>
                <a:rPr lang="en-US" sz="2800" b="1" dirty="0"/>
                <a:t>DRAM chip modifications</a:t>
              </a:r>
              <a:endParaRPr lang="en-US" sz="2800" b="1" dirty="0">
                <a:solidFill>
                  <a:schemeClr val="accent5">
                    <a:lumMod val="75000"/>
                  </a:schemeClr>
                </a:solidFill>
              </a:endParaRPr>
            </a:p>
          </p:txBody>
        </p:sp>
      </p:grpSp>
      <p:sp>
        <p:nvSpPr>
          <p:cNvPr id="17" name="Rectangle 16">
            <a:extLst>
              <a:ext uri="{FF2B5EF4-FFF2-40B4-BE49-F238E27FC236}">
                <a16:creationId xmlns:a16="http://schemas.microsoft.com/office/drawing/2014/main" id="{D51F74E0-F9B8-9A05-84AC-A0AFB28BED40}"/>
              </a:ext>
            </a:extLst>
          </p:cNvPr>
          <p:cNvSpPr/>
          <p:nvPr/>
        </p:nvSpPr>
        <p:spPr>
          <a:xfrm>
            <a:off x="1635604" y="2278305"/>
            <a:ext cx="2746119" cy="693132"/>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Quire Sans" panose="020B0502040400020003" pitchFamily="34" charset="0"/>
                <a:cs typeface="Quire Sans" panose="020B0502040400020003" pitchFamily="34" charset="0"/>
              </a:rPr>
              <a:t>Lock Region </a:t>
            </a:r>
            <a:br>
              <a:rPr lang="en-US" sz="2000" b="1" dirty="0">
                <a:solidFill>
                  <a:schemeClr val="tx1"/>
                </a:solidFill>
                <a:latin typeface="Quire Sans" panose="020B0502040400020003" pitchFamily="34" charset="0"/>
                <a:cs typeface="Quire Sans" panose="020B0502040400020003" pitchFamily="34" charset="0"/>
              </a:rPr>
            </a:br>
            <a:r>
              <a:rPr lang="en-US" sz="2000" b="1" dirty="0" err="1">
                <a:solidFill>
                  <a:schemeClr val="tx1"/>
                </a:solidFill>
                <a:latin typeface="Quire Sans" panose="020B0502040400020003" pitchFamily="34" charset="0"/>
                <a:cs typeface="Quire Sans" panose="020B0502040400020003" pitchFamily="34" charset="0"/>
              </a:rPr>
              <a:t>Bitvector</a:t>
            </a:r>
            <a:r>
              <a:rPr lang="en-US" sz="2000" b="1" dirty="0">
                <a:solidFill>
                  <a:schemeClr val="tx1"/>
                </a:solidFill>
                <a:latin typeface="Quire Sans" panose="020B0502040400020003" pitchFamily="34" charset="0"/>
                <a:cs typeface="Quire Sans" panose="020B0502040400020003" pitchFamily="34" charset="0"/>
              </a:rPr>
              <a:t> (LRB)</a:t>
            </a:r>
          </a:p>
        </p:txBody>
      </p:sp>
      <p:sp>
        <p:nvSpPr>
          <p:cNvPr id="22" name="TextBox 21">
            <a:extLst>
              <a:ext uri="{FF2B5EF4-FFF2-40B4-BE49-F238E27FC236}">
                <a16:creationId xmlns:a16="http://schemas.microsoft.com/office/drawing/2014/main" id="{34FF895A-8A3A-CEDF-6062-E84405484BF9}"/>
              </a:ext>
            </a:extLst>
          </p:cNvPr>
          <p:cNvSpPr txBox="1"/>
          <p:nvPr/>
        </p:nvSpPr>
        <p:spPr>
          <a:xfrm>
            <a:off x="3216736" y="6434912"/>
            <a:ext cx="2751074" cy="369332"/>
          </a:xfrm>
          <a:prstGeom prst="rect">
            <a:avLst/>
          </a:prstGeom>
          <a:noFill/>
        </p:spPr>
        <p:txBody>
          <a:bodyPr wrap="none" rtlCol="0">
            <a:spAutoFit/>
          </a:bodyPr>
          <a:lstStyle/>
          <a:p>
            <a:r>
              <a:rPr lang="en-US" dirty="0"/>
              <a:t>*modeled using CACTI 6.0</a:t>
            </a:r>
          </a:p>
        </p:txBody>
      </p:sp>
      <p:sp>
        <p:nvSpPr>
          <p:cNvPr id="23" name="TextBox 22">
            <a:extLst>
              <a:ext uri="{FF2B5EF4-FFF2-40B4-BE49-F238E27FC236}">
                <a16:creationId xmlns:a16="http://schemas.microsoft.com/office/drawing/2014/main" id="{AA8A0F70-C965-7DE3-6FB0-3F0D9B177E9F}"/>
              </a:ext>
            </a:extLst>
          </p:cNvPr>
          <p:cNvSpPr txBox="1"/>
          <p:nvPr/>
        </p:nvSpPr>
        <p:spPr>
          <a:xfrm>
            <a:off x="5067113" y="2209372"/>
            <a:ext cx="3483646" cy="830997"/>
          </a:xfrm>
          <a:prstGeom prst="rect">
            <a:avLst/>
          </a:prstGeom>
          <a:noFill/>
        </p:spPr>
        <p:txBody>
          <a:bodyPr wrap="none" rtlCol="0">
            <a:spAutoFit/>
          </a:bodyPr>
          <a:lstStyle/>
          <a:p>
            <a:pPr algn="ctr"/>
            <a:r>
              <a:rPr lang="en-US" sz="2400" dirty="0">
                <a:solidFill>
                  <a:schemeClr val="accent2">
                    <a:lumMod val="75000"/>
                  </a:schemeClr>
                </a:solidFill>
              </a:rPr>
              <a:t>0.001%</a:t>
            </a:r>
            <a:r>
              <a:rPr lang="en-US" sz="2400" dirty="0"/>
              <a:t>*</a:t>
            </a:r>
            <a:r>
              <a:rPr lang="en-US" sz="2400" dirty="0">
                <a:solidFill>
                  <a:schemeClr val="accent2">
                    <a:lumMod val="75000"/>
                  </a:schemeClr>
                </a:solidFill>
              </a:rPr>
              <a:t> </a:t>
            </a:r>
            <a:br>
              <a:rPr lang="en-US" sz="2400" dirty="0"/>
            </a:br>
            <a:r>
              <a:rPr lang="en-US" sz="2400" dirty="0"/>
              <a:t>of a 45.5 mm</a:t>
            </a:r>
            <a:r>
              <a:rPr lang="en-US" sz="2400" baseline="30000" dirty="0"/>
              <a:t>2</a:t>
            </a:r>
            <a:r>
              <a:rPr lang="en-US" sz="2400" dirty="0"/>
              <a:t> DRAM chip</a:t>
            </a:r>
          </a:p>
        </p:txBody>
      </p:sp>
      <p:sp>
        <p:nvSpPr>
          <p:cNvPr id="24" name="Oval 23">
            <a:extLst>
              <a:ext uri="{FF2B5EF4-FFF2-40B4-BE49-F238E27FC236}">
                <a16:creationId xmlns:a16="http://schemas.microsoft.com/office/drawing/2014/main" id="{34F4D290-BF98-9954-F0BC-654A13A91421}"/>
              </a:ext>
            </a:extLst>
          </p:cNvPr>
          <p:cNvSpPr/>
          <p:nvPr/>
        </p:nvSpPr>
        <p:spPr>
          <a:xfrm>
            <a:off x="406540" y="2223973"/>
            <a:ext cx="735258" cy="73525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i</a:t>
            </a:r>
          </a:p>
        </p:txBody>
      </p:sp>
      <p:sp>
        <p:nvSpPr>
          <p:cNvPr id="26" name="Rectangle 25">
            <a:extLst>
              <a:ext uri="{FF2B5EF4-FFF2-40B4-BE49-F238E27FC236}">
                <a16:creationId xmlns:a16="http://schemas.microsoft.com/office/drawing/2014/main" id="{D22A6EC2-2A10-E889-2C63-08F66AC45029}"/>
              </a:ext>
            </a:extLst>
          </p:cNvPr>
          <p:cNvSpPr/>
          <p:nvPr/>
        </p:nvSpPr>
        <p:spPr>
          <a:xfrm>
            <a:off x="-75050" y="3501964"/>
            <a:ext cx="9320098" cy="1249082"/>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32" name="Oval 31">
            <a:extLst>
              <a:ext uri="{FF2B5EF4-FFF2-40B4-BE49-F238E27FC236}">
                <a16:creationId xmlns:a16="http://schemas.microsoft.com/office/drawing/2014/main" id="{3AD0B943-6FC5-75D5-020A-2948E6B74EF1}"/>
              </a:ext>
            </a:extLst>
          </p:cNvPr>
          <p:cNvSpPr/>
          <p:nvPr/>
        </p:nvSpPr>
        <p:spPr>
          <a:xfrm>
            <a:off x="401481" y="3731758"/>
            <a:ext cx="735258" cy="73525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ii</a:t>
            </a:r>
          </a:p>
        </p:txBody>
      </p:sp>
      <p:sp>
        <p:nvSpPr>
          <p:cNvPr id="33" name="TextBox 32">
            <a:extLst>
              <a:ext uri="{FF2B5EF4-FFF2-40B4-BE49-F238E27FC236}">
                <a16:creationId xmlns:a16="http://schemas.microsoft.com/office/drawing/2014/main" id="{691E516D-D0E0-4160-FA00-5B71B4FDA4F2}"/>
              </a:ext>
            </a:extLst>
          </p:cNvPr>
          <p:cNvSpPr txBox="1"/>
          <p:nvPr/>
        </p:nvSpPr>
        <p:spPr>
          <a:xfrm>
            <a:off x="2091193" y="3488031"/>
            <a:ext cx="4955203" cy="461665"/>
          </a:xfrm>
          <a:prstGeom prst="rect">
            <a:avLst/>
          </a:prstGeom>
          <a:noFill/>
        </p:spPr>
        <p:txBody>
          <a:bodyPr wrap="none" rtlCol="0">
            <a:spAutoFit/>
          </a:bodyPr>
          <a:lstStyle/>
          <a:p>
            <a:r>
              <a:rPr lang="en-US" sz="2400" b="1" dirty="0">
                <a:solidFill>
                  <a:srgbClr val="C00000"/>
                </a:solidFill>
              </a:rPr>
              <a:t>Maintenance-access parallelization</a:t>
            </a:r>
          </a:p>
        </p:txBody>
      </p:sp>
      <p:sp>
        <p:nvSpPr>
          <p:cNvPr id="34" name="TextBox 33">
            <a:extLst>
              <a:ext uri="{FF2B5EF4-FFF2-40B4-BE49-F238E27FC236}">
                <a16:creationId xmlns:a16="http://schemas.microsoft.com/office/drawing/2014/main" id="{39EAB4AF-B5E9-5728-98B0-CB9644A87223}"/>
              </a:ext>
            </a:extLst>
          </p:cNvPr>
          <p:cNvSpPr txBox="1"/>
          <p:nvPr/>
        </p:nvSpPr>
        <p:spPr>
          <a:xfrm>
            <a:off x="2830177" y="3876874"/>
            <a:ext cx="3483646" cy="830997"/>
          </a:xfrm>
          <a:prstGeom prst="rect">
            <a:avLst/>
          </a:prstGeom>
          <a:noFill/>
        </p:spPr>
        <p:txBody>
          <a:bodyPr wrap="none" rtlCol="0">
            <a:spAutoFit/>
          </a:bodyPr>
          <a:lstStyle/>
          <a:p>
            <a:pPr algn="ctr"/>
            <a:r>
              <a:rPr lang="en-US" sz="2400" dirty="0">
                <a:solidFill>
                  <a:srgbClr val="C00000"/>
                </a:solidFill>
              </a:rPr>
              <a:t>1.1%</a:t>
            </a:r>
            <a:r>
              <a:rPr lang="en-US" sz="2400" dirty="0"/>
              <a:t>*</a:t>
            </a:r>
            <a:r>
              <a:rPr lang="en-US" sz="2400" dirty="0">
                <a:solidFill>
                  <a:srgbClr val="C00000"/>
                </a:solidFill>
              </a:rPr>
              <a:t> </a:t>
            </a:r>
            <a:br>
              <a:rPr lang="en-US" sz="2400" dirty="0">
                <a:solidFill>
                  <a:srgbClr val="C00000"/>
                </a:solidFill>
              </a:rPr>
            </a:br>
            <a:r>
              <a:rPr lang="en-US" sz="2400" dirty="0"/>
              <a:t>of a 45.5 mm</a:t>
            </a:r>
            <a:r>
              <a:rPr lang="en-US" sz="2400" baseline="30000" dirty="0"/>
              <a:t>2</a:t>
            </a:r>
            <a:r>
              <a:rPr lang="en-US" sz="2400" dirty="0"/>
              <a:t> DRAM chip</a:t>
            </a:r>
          </a:p>
        </p:txBody>
      </p:sp>
      <p:sp>
        <p:nvSpPr>
          <p:cNvPr id="39" name="Rectangle 38">
            <a:extLst>
              <a:ext uri="{FF2B5EF4-FFF2-40B4-BE49-F238E27FC236}">
                <a16:creationId xmlns:a16="http://schemas.microsoft.com/office/drawing/2014/main" id="{A45FD8DA-BDC1-3C8F-DFA0-592B20021CC7}"/>
              </a:ext>
            </a:extLst>
          </p:cNvPr>
          <p:cNvSpPr/>
          <p:nvPr/>
        </p:nvSpPr>
        <p:spPr>
          <a:xfrm>
            <a:off x="-88049" y="4903347"/>
            <a:ext cx="9320098" cy="1249082"/>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40" name="Oval 39">
            <a:extLst>
              <a:ext uri="{FF2B5EF4-FFF2-40B4-BE49-F238E27FC236}">
                <a16:creationId xmlns:a16="http://schemas.microsoft.com/office/drawing/2014/main" id="{0863DB10-6F8F-7924-A6AC-2955533D6A3D}"/>
              </a:ext>
            </a:extLst>
          </p:cNvPr>
          <p:cNvSpPr/>
          <p:nvPr/>
        </p:nvSpPr>
        <p:spPr>
          <a:xfrm>
            <a:off x="388482" y="5126053"/>
            <a:ext cx="735258" cy="73525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Quire Sans" panose="020B0502040400020003" pitchFamily="34" charset="0"/>
                <a:cs typeface="Quire Sans" panose="020B0502040400020003" pitchFamily="34" charset="0"/>
              </a:rPr>
              <a:t>iii</a:t>
            </a:r>
          </a:p>
        </p:txBody>
      </p:sp>
      <p:sp>
        <p:nvSpPr>
          <p:cNvPr id="41" name="TextBox 40">
            <a:extLst>
              <a:ext uri="{FF2B5EF4-FFF2-40B4-BE49-F238E27FC236}">
                <a16:creationId xmlns:a16="http://schemas.microsoft.com/office/drawing/2014/main" id="{9F60A9F1-1037-35EE-6D59-186E8D8B09B7}"/>
              </a:ext>
            </a:extLst>
          </p:cNvPr>
          <p:cNvSpPr txBox="1"/>
          <p:nvPr/>
        </p:nvSpPr>
        <p:spPr>
          <a:xfrm>
            <a:off x="2698555" y="4870615"/>
            <a:ext cx="3720891" cy="830997"/>
          </a:xfrm>
          <a:prstGeom prst="rect">
            <a:avLst/>
          </a:prstGeom>
          <a:noFill/>
        </p:spPr>
        <p:txBody>
          <a:bodyPr wrap="none" rtlCol="0">
            <a:spAutoFit/>
          </a:bodyPr>
          <a:lstStyle/>
          <a:p>
            <a:pPr algn="ctr"/>
            <a:r>
              <a:rPr lang="en-US" sz="2400" b="1" dirty="0">
                <a:solidFill>
                  <a:schemeClr val="accent6">
                    <a:lumMod val="75000"/>
                  </a:schemeClr>
                </a:solidFill>
              </a:rPr>
              <a:t>Maintenance mechanisms</a:t>
            </a:r>
            <a:br>
              <a:rPr lang="en-US" sz="2400" b="1" dirty="0">
                <a:solidFill>
                  <a:schemeClr val="accent6">
                    <a:lumMod val="75000"/>
                  </a:schemeClr>
                </a:solidFill>
              </a:rPr>
            </a:br>
            <a:r>
              <a:rPr lang="en-US" sz="2400" b="1" dirty="0">
                <a:solidFill>
                  <a:schemeClr val="accent6">
                    <a:lumMod val="75000"/>
                  </a:schemeClr>
                </a:solidFill>
              </a:rPr>
              <a:t>(orthogonal to SMD)</a:t>
            </a:r>
          </a:p>
        </p:txBody>
      </p:sp>
      <p:sp>
        <p:nvSpPr>
          <p:cNvPr id="43" name="TextBox 42">
            <a:extLst>
              <a:ext uri="{FF2B5EF4-FFF2-40B4-BE49-F238E27FC236}">
                <a16:creationId xmlns:a16="http://schemas.microsoft.com/office/drawing/2014/main" id="{A18CC2F5-DC61-CB2A-AEE2-25EB8BF916DE}"/>
              </a:ext>
            </a:extLst>
          </p:cNvPr>
          <p:cNvSpPr txBox="1"/>
          <p:nvPr/>
        </p:nvSpPr>
        <p:spPr>
          <a:xfrm>
            <a:off x="1145525" y="5620412"/>
            <a:ext cx="6893496" cy="523220"/>
          </a:xfrm>
          <a:prstGeom prst="rect">
            <a:avLst/>
          </a:prstGeom>
          <a:noFill/>
        </p:spPr>
        <p:txBody>
          <a:bodyPr wrap="square">
            <a:spAutoFit/>
          </a:bodyPr>
          <a:lstStyle/>
          <a:p>
            <a:pPr algn="ctr"/>
            <a:r>
              <a:rPr lang="pt-BR" sz="2800" dirty="0">
                <a:hlinkClick r:id="rId3"/>
              </a:rPr>
              <a:t>https://arxiv.org/pdf/2207.13358</a:t>
            </a:r>
            <a:endParaRPr lang="en-US" sz="2800" dirty="0"/>
          </a:p>
        </p:txBody>
      </p:sp>
    </p:spTree>
    <p:extLst>
      <p:ext uri="{BB962C8B-B14F-4D97-AF65-F5344CB8AC3E}">
        <p14:creationId xmlns:p14="http://schemas.microsoft.com/office/powerpoint/2010/main" val="407146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D42FA-E561-6477-13E1-F0B50CF05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B2447-D179-D9B7-3F6B-E5CE69498E4D}"/>
              </a:ext>
            </a:extLst>
          </p:cNvPr>
          <p:cNvSpPr>
            <a:spLocks noGrp="1"/>
          </p:cNvSpPr>
          <p:nvPr>
            <p:ph type="title"/>
          </p:nvPr>
        </p:nvSpPr>
        <p:spPr/>
        <p:txBody>
          <a:bodyPr>
            <a:normAutofit/>
          </a:bodyPr>
          <a:lstStyle/>
          <a:p>
            <a:r>
              <a:rPr lang="en-US" sz="3600" dirty="0"/>
              <a:t>DRAM Interface is Rigid</a:t>
            </a:r>
          </a:p>
        </p:txBody>
      </p:sp>
      <p:sp>
        <p:nvSpPr>
          <p:cNvPr id="4" name="Slide Number Placeholder 3">
            <a:extLst>
              <a:ext uri="{FF2B5EF4-FFF2-40B4-BE49-F238E27FC236}">
                <a16:creationId xmlns:a16="http://schemas.microsoft.com/office/drawing/2014/main" id="{C25930C4-63FC-209D-FA4C-3E5ED9438E0C}"/>
              </a:ext>
            </a:extLst>
          </p:cNvPr>
          <p:cNvSpPr>
            <a:spLocks noGrp="1"/>
          </p:cNvSpPr>
          <p:nvPr>
            <p:ph type="sldNum" sz="quarter" idx="12"/>
          </p:nvPr>
        </p:nvSpPr>
        <p:spPr/>
        <p:txBody>
          <a:bodyPr/>
          <a:lstStyle/>
          <a:p>
            <a:fld id="{C19D2B53-EDAE-4B41-B849-8916FA40BCB6}" type="slidenum">
              <a:rPr lang="en-US" smtClean="0"/>
              <a:pPr/>
              <a:t>6</a:t>
            </a:fld>
            <a:endParaRPr lang="en-US"/>
          </a:p>
        </p:txBody>
      </p:sp>
      <p:sp>
        <p:nvSpPr>
          <p:cNvPr id="15" name="TextBox 14">
            <a:extLst>
              <a:ext uri="{FF2B5EF4-FFF2-40B4-BE49-F238E27FC236}">
                <a16:creationId xmlns:a16="http://schemas.microsoft.com/office/drawing/2014/main" id="{E9499DA7-101F-309C-0D45-8C0C8C046D25}"/>
              </a:ext>
            </a:extLst>
          </p:cNvPr>
          <p:cNvSpPr txBox="1"/>
          <p:nvPr/>
        </p:nvSpPr>
        <p:spPr>
          <a:xfrm>
            <a:off x="1185758" y="3228939"/>
            <a:ext cx="2892138" cy="830997"/>
          </a:xfrm>
          <a:prstGeom prst="rect">
            <a:avLst/>
          </a:prstGeom>
          <a:noFill/>
        </p:spPr>
        <p:txBody>
          <a:bodyPr wrap="none" rtlCol="0">
            <a:spAutoFit/>
          </a:bodyPr>
          <a:lstStyle/>
          <a:p>
            <a:pPr algn="ctr"/>
            <a:r>
              <a:rPr lang="en-US" sz="2400" dirty="0">
                <a:solidFill>
                  <a:schemeClr val="accent6">
                    <a:lumMod val="75000"/>
                  </a:schemeClr>
                </a:solidFill>
              </a:rPr>
              <a:t>orchestrates </a:t>
            </a:r>
            <a:br>
              <a:rPr lang="en-US" sz="2400" dirty="0">
                <a:solidFill>
                  <a:schemeClr val="accent6">
                    <a:lumMod val="75000"/>
                  </a:schemeClr>
                </a:solidFill>
              </a:rPr>
            </a:br>
            <a:r>
              <a:rPr lang="en-US" sz="2400" dirty="0">
                <a:solidFill>
                  <a:schemeClr val="accent6">
                    <a:lumMod val="75000"/>
                  </a:schemeClr>
                </a:solidFill>
              </a:rPr>
              <a:t>all DRAM operations</a:t>
            </a:r>
          </a:p>
        </p:txBody>
      </p:sp>
      <p:sp>
        <p:nvSpPr>
          <p:cNvPr id="18" name="TextBox 17">
            <a:extLst>
              <a:ext uri="{FF2B5EF4-FFF2-40B4-BE49-F238E27FC236}">
                <a16:creationId xmlns:a16="http://schemas.microsoft.com/office/drawing/2014/main" id="{C3567A83-1481-EEA4-4E44-804D1CD391FE}"/>
              </a:ext>
            </a:extLst>
          </p:cNvPr>
          <p:cNvSpPr txBox="1"/>
          <p:nvPr/>
        </p:nvSpPr>
        <p:spPr>
          <a:xfrm>
            <a:off x="5289294" y="3228939"/>
            <a:ext cx="2922595" cy="830997"/>
          </a:xfrm>
          <a:prstGeom prst="rect">
            <a:avLst/>
          </a:prstGeom>
          <a:noFill/>
        </p:spPr>
        <p:txBody>
          <a:bodyPr wrap="none" rtlCol="0">
            <a:spAutoFit/>
          </a:bodyPr>
          <a:lstStyle/>
          <a:p>
            <a:pPr algn="ctr"/>
            <a:r>
              <a:rPr lang="en-US" sz="2400" dirty="0">
                <a:solidFill>
                  <a:schemeClr val="accent5">
                    <a:lumMod val="75000"/>
                  </a:schemeClr>
                </a:solidFill>
              </a:rPr>
              <a:t>executes </a:t>
            </a:r>
            <a:br>
              <a:rPr lang="en-US" sz="2400" dirty="0">
                <a:solidFill>
                  <a:schemeClr val="accent5">
                    <a:lumMod val="75000"/>
                  </a:schemeClr>
                </a:solidFill>
              </a:rPr>
            </a:br>
            <a:r>
              <a:rPr lang="en-US" sz="2400" dirty="0">
                <a:solidFill>
                  <a:schemeClr val="accent5">
                    <a:lumMod val="75000"/>
                  </a:schemeClr>
                </a:solidFill>
              </a:rPr>
              <a:t>all DRAM commands</a:t>
            </a:r>
          </a:p>
        </p:txBody>
      </p:sp>
      <p:grpSp>
        <p:nvGrpSpPr>
          <p:cNvPr id="20" name="Group 19">
            <a:extLst>
              <a:ext uri="{FF2B5EF4-FFF2-40B4-BE49-F238E27FC236}">
                <a16:creationId xmlns:a16="http://schemas.microsoft.com/office/drawing/2014/main" id="{ECC562E1-7E97-87EB-6528-318C75E6D178}"/>
              </a:ext>
            </a:extLst>
          </p:cNvPr>
          <p:cNvGrpSpPr/>
          <p:nvPr/>
        </p:nvGrpSpPr>
        <p:grpSpPr>
          <a:xfrm>
            <a:off x="1719799" y="1723632"/>
            <a:ext cx="5704401" cy="1333836"/>
            <a:chOff x="1719799" y="1092696"/>
            <a:chExt cx="5704401" cy="1333836"/>
          </a:xfrm>
        </p:grpSpPr>
        <p:sp>
          <p:nvSpPr>
            <p:cNvPr id="21" name="Rectangle 20">
              <a:extLst>
                <a:ext uri="{FF2B5EF4-FFF2-40B4-BE49-F238E27FC236}">
                  <a16:creationId xmlns:a16="http://schemas.microsoft.com/office/drawing/2014/main" id="{EA1A92F0-CB92-AC04-11F6-5D2851D59C50}"/>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22" name="Rectangle 21">
              <a:extLst>
                <a:ext uri="{FF2B5EF4-FFF2-40B4-BE49-F238E27FC236}">
                  <a16:creationId xmlns:a16="http://schemas.microsoft.com/office/drawing/2014/main" id="{11D89DF9-8311-E586-782E-7E8760B88A73}"/>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23" name="Straight Arrow Connector 22">
              <a:extLst>
                <a:ext uri="{FF2B5EF4-FFF2-40B4-BE49-F238E27FC236}">
                  <a16:creationId xmlns:a16="http://schemas.microsoft.com/office/drawing/2014/main" id="{84BC3653-DC98-C590-602A-C9627C459185}"/>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EF0F6D-2CE1-AC2E-8241-2A0F4A44A40E}"/>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25" name="Straight Arrow Connector 24">
              <a:extLst>
                <a:ext uri="{FF2B5EF4-FFF2-40B4-BE49-F238E27FC236}">
                  <a16:creationId xmlns:a16="http://schemas.microsoft.com/office/drawing/2014/main" id="{C98001F5-7884-9934-9DC8-C77588BB004C}"/>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841B1F2-A226-4899-314E-D0CA2B3F0101}"/>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sp>
        <p:nvSpPr>
          <p:cNvPr id="19" name="Rounded Rectangle 18">
            <a:extLst>
              <a:ext uri="{FF2B5EF4-FFF2-40B4-BE49-F238E27FC236}">
                <a16:creationId xmlns:a16="http://schemas.microsoft.com/office/drawing/2014/main" id="{D1F6AB93-B408-157A-C8BC-410AA9742CA3}"/>
              </a:ext>
            </a:extLst>
          </p:cNvPr>
          <p:cNvSpPr/>
          <p:nvPr/>
        </p:nvSpPr>
        <p:spPr>
          <a:xfrm>
            <a:off x="2631814" y="1859417"/>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Cmd.</a:t>
            </a:r>
          </a:p>
        </p:txBody>
      </p:sp>
      <p:sp>
        <p:nvSpPr>
          <p:cNvPr id="29" name="TextBox 28">
            <a:extLst>
              <a:ext uri="{FF2B5EF4-FFF2-40B4-BE49-F238E27FC236}">
                <a16:creationId xmlns:a16="http://schemas.microsoft.com/office/drawing/2014/main" id="{E091A2CC-E5D5-ADCA-CFAA-3C2F6EE0FBDE}"/>
              </a:ext>
            </a:extLst>
          </p:cNvPr>
          <p:cNvSpPr txBox="1"/>
          <p:nvPr/>
        </p:nvSpPr>
        <p:spPr>
          <a:xfrm>
            <a:off x="-2455" y="5123570"/>
            <a:ext cx="9148909" cy="830997"/>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100" dirty="0"/>
              <a:t>DRAM interface is </a:t>
            </a:r>
            <a:r>
              <a:rPr lang="en-US" sz="3100" dirty="0">
                <a:solidFill>
                  <a:srgbClr val="C00000"/>
                </a:solidFill>
              </a:rPr>
              <a:t>completely controlled by one side</a:t>
            </a:r>
          </a:p>
        </p:txBody>
      </p:sp>
      <p:sp>
        <p:nvSpPr>
          <p:cNvPr id="3" name="TextBox 2">
            <a:extLst>
              <a:ext uri="{FF2B5EF4-FFF2-40B4-BE49-F238E27FC236}">
                <a16:creationId xmlns:a16="http://schemas.microsoft.com/office/drawing/2014/main" id="{075E0B93-BB87-72F4-F76F-ACE357C02F5B}"/>
              </a:ext>
            </a:extLst>
          </p:cNvPr>
          <p:cNvSpPr txBox="1"/>
          <p:nvPr/>
        </p:nvSpPr>
        <p:spPr>
          <a:xfrm>
            <a:off x="902815" y="4121102"/>
            <a:ext cx="3457998" cy="400110"/>
          </a:xfrm>
          <a:prstGeom prst="rect">
            <a:avLst/>
          </a:prstGeom>
          <a:noFill/>
        </p:spPr>
        <p:txBody>
          <a:bodyPr wrap="none" rtlCol="0">
            <a:spAutoFit/>
          </a:bodyPr>
          <a:lstStyle/>
          <a:p>
            <a:r>
              <a:rPr lang="en-US" sz="2000" dirty="0"/>
              <a:t>- by issuing </a:t>
            </a:r>
            <a:r>
              <a:rPr lang="en-US" sz="2000" i="1" dirty="0"/>
              <a:t>DRAM commands</a:t>
            </a:r>
          </a:p>
        </p:txBody>
      </p:sp>
    </p:spTree>
    <p:extLst>
      <p:ext uri="{BB962C8B-B14F-4D97-AF65-F5344CB8AC3E}">
        <p14:creationId xmlns:p14="http://schemas.microsoft.com/office/powerpoint/2010/main" val="33061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5.55556E-7 2.96296E-6 L 0.37708 2.96296E-6 " pathEditMode="relative" rAng="0" ptsTypes="AA">
                                      <p:cBhvr>
                                        <p:cTn id="15" dur="1000" fill="hold"/>
                                        <p:tgtEl>
                                          <p:spTgt spid="19"/>
                                        </p:tgtEl>
                                        <p:attrNameLst>
                                          <p:attrName>ppt_x</p:attrName>
                                          <p:attrName>ppt_y</p:attrName>
                                        </p:attrNameLst>
                                      </p:cBhvr>
                                      <p:rCtr x="18854" y="0"/>
                                    </p:animMotion>
                                  </p:childTnLst>
                                </p:cTn>
                              </p:par>
                            </p:childTnLst>
                          </p:cTn>
                        </p:par>
                        <p:par>
                          <p:cTn id="16" fill="hold">
                            <p:stCondLst>
                              <p:cond delay="1000"/>
                            </p:stCondLst>
                            <p:childTnLst>
                              <p:par>
                                <p:cTn id="17" presetID="10" presetClass="exit" presetSubtype="0" fill="hold" grpId="2" nodeType="after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animBg="1"/>
      <p:bldP spid="19" grpId="1" animBg="1"/>
      <p:bldP spid="19" grpId="2" animBg="1"/>
      <p:bldP spid="29"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D36D-316F-0F0F-0F08-CD58C0FA1EB2}"/>
              </a:ext>
            </a:extLst>
          </p:cNvPr>
          <p:cNvSpPr>
            <a:spLocks noGrp="1"/>
          </p:cNvSpPr>
          <p:nvPr>
            <p:ph type="title"/>
          </p:nvPr>
        </p:nvSpPr>
        <p:spPr/>
        <p:txBody>
          <a:bodyPr>
            <a:normAutofit/>
          </a:bodyPr>
          <a:lstStyle/>
          <a:p>
            <a:r>
              <a:rPr lang="en-US" sz="3300" dirty="0"/>
              <a:t>Hardware Implementation and Overhead (III)</a:t>
            </a:r>
          </a:p>
        </p:txBody>
      </p:sp>
      <p:sp>
        <p:nvSpPr>
          <p:cNvPr id="4" name="Slide Number Placeholder 3">
            <a:extLst>
              <a:ext uri="{FF2B5EF4-FFF2-40B4-BE49-F238E27FC236}">
                <a16:creationId xmlns:a16="http://schemas.microsoft.com/office/drawing/2014/main" id="{853EF3F0-E9F6-EEC3-A5B3-CD385106AF34}"/>
              </a:ext>
            </a:extLst>
          </p:cNvPr>
          <p:cNvSpPr>
            <a:spLocks noGrp="1"/>
          </p:cNvSpPr>
          <p:nvPr>
            <p:ph type="sldNum" sz="quarter" idx="12"/>
          </p:nvPr>
        </p:nvSpPr>
        <p:spPr/>
        <p:txBody>
          <a:bodyPr/>
          <a:lstStyle/>
          <a:p>
            <a:fld id="{C19D2B53-EDAE-4B41-B849-8916FA40BCB6}" type="slidenum">
              <a:rPr lang="en-US" smtClean="0"/>
              <a:pPr/>
              <a:t>60</a:t>
            </a:fld>
            <a:endParaRPr lang="en-US"/>
          </a:p>
        </p:txBody>
      </p:sp>
      <p:grpSp>
        <p:nvGrpSpPr>
          <p:cNvPr id="5" name="Group 4">
            <a:extLst>
              <a:ext uri="{FF2B5EF4-FFF2-40B4-BE49-F238E27FC236}">
                <a16:creationId xmlns:a16="http://schemas.microsoft.com/office/drawing/2014/main" id="{26549C87-7BDA-5871-CC12-E1D388BFEBD8}"/>
              </a:ext>
            </a:extLst>
          </p:cNvPr>
          <p:cNvGrpSpPr/>
          <p:nvPr/>
        </p:nvGrpSpPr>
        <p:grpSpPr>
          <a:xfrm>
            <a:off x="351692" y="1432740"/>
            <a:ext cx="7436356" cy="683908"/>
            <a:chOff x="351692" y="1367032"/>
            <a:chExt cx="7436356" cy="683908"/>
          </a:xfrm>
        </p:grpSpPr>
        <p:sp>
          <p:nvSpPr>
            <p:cNvPr id="6" name="Oval 5">
              <a:extLst>
                <a:ext uri="{FF2B5EF4-FFF2-40B4-BE49-F238E27FC236}">
                  <a16:creationId xmlns:a16="http://schemas.microsoft.com/office/drawing/2014/main" id="{2FA716FC-FC5C-7DF3-8DAB-7AECCA8A91A1}"/>
                </a:ext>
              </a:extLst>
            </p:cNvPr>
            <p:cNvSpPr/>
            <p:nvPr/>
          </p:nvSpPr>
          <p:spPr>
            <a:xfrm>
              <a:off x="351692" y="1367032"/>
              <a:ext cx="683908" cy="683908"/>
            </a:xfrm>
            <a:prstGeom prst="ellipse">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3</a:t>
              </a:r>
            </a:p>
          </p:txBody>
        </p:sp>
        <p:sp>
          <p:nvSpPr>
            <p:cNvPr id="7" name="TextBox 6">
              <a:extLst>
                <a:ext uri="{FF2B5EF4-FFF2-40B4-BE49-F238E27FC236}">
                  <a16:creationId xmlns:a16="http://schemas.microsoft.com/office/drawing/2014/main" id="{8A77810E-38F5-19F3-F31E-FF564C324E31}"/>
                </a:ext>
              </a:extLst>
            </p:cNvPr>
            <p:cNvSpPr txBox="1"/>
            <p:nvPr/>
          </p:nvSpPr>
          <p:spPr>
            <a:xfrm>
              <a:off x="1145525" y="1443936"/>
              <a:ext cx="6642523" cy="523220"/>
            </a:xfrm>
            <a:prstGeom prst="rect">
              <a:avLst/>
            </a:prstGeom>
            <a:noFill/>
            <a:ln>
              <a:noFill/>
            </a:ln>
          </p:spPr>
          <p:txBody>
            <a:bodyPr wrap="square" rtlCol="0">
              <a:spAutoFit/>
            </a:bodyPr>
            <a:lstStyle/>
            <a:p>
              <a:r>
                <a:rPr lang="en-US" sz="2800" b="1" dirty="0"/>
                <a:t>Memory controller modifications</a:t>
              </a:r>
            </a:p>
          </p:txBody>
        </p:sp>
      </p:grpSp>
      <p:sp>
        <p:nvSpPr>
          <p:cNvPr id="9" name="TextBox 8">
            <a:extLst>
              <a:ext uri="{FF2B5EF4-FFF2-40B4-BE49-F238E27FC236}">
                <a16:creationId xmlns:a16="http://schemas.microsoft.com/office/drawing/2014/main" id="{A18FFBB8-66EB-AB33-BCD2-0EC65210CDB5}"/>
              </a:ext>
            </a:extLst>
          </p:cNvPr>
          <p:cNvSpPr txBox="1"/>
          <p:nvPr/>
        </p:nvSpPr>
        <p:spPr>
          <a:xfrm>
            <a:off x="1116498" y="4775051"/>
            <a:ext cx="6893496" cy="954107"/>
          </a:xfrm>
          <a:prstGeom prst="rect">
            <a:avLst/>
          </a:prstGeom>
          <a:noFill/>
        </p:spPr>
        <p:txBody>
          <a:bodyPr wrap="square">
            <a:spAutoFit/>
          </a:bodyPr>
          <a:lstStyle/>
          <a:p>
            <a:pPr algn="ctr"/>
            <a:r>
              <a:rPr lang="pt-BR" sz="2800" dirty="0" err="1"/>
              <a:t>Detailed</a:t>
            </a:r>
            <a:r>
              <a:rPr lang="pt-BR" sz="2800" dirty="0"/>
              <a:t> </a:t>
            </a:r>
            <a:r>
              <a:rPr lang="pt-BR" sz="2800" dirty="0" err="1"/>
              <a:t>explanation</a:t>
            </a:r>
            <a:r>
              <a:rPr lang="pt-BR" sz="2800" dirty="0"/>
              <a:t>:</a:t>
            </a:r>
            <a:endParaRPr lang="en-US" sz="2800" dirty="0"/>
          </a:p>
          <a:p>
            <a:pPr algn="ctr"/>
            <a:r>
              <a:rPr lang="pt-BR" sz="2800" dirty="0">
                <a:hlinkClick r:id="rId3"/>
              </a:rPr>
              <a:t>https://arxiv.org/pdf/2207.13358</a:t>
            </a:r>
            <a:endParaRPr lang="pt-BR" sz="2800" dirty="0"/>
          </a:p>
        </p:txBody>
      </p:sp>
      <p:sp>
        <p:nvSpPr>
          <p:cNvPr id="10" name="TextBox 9">
            <a:extLst>
              <a:ext uri="{FF2B5EF4-FFF2-40B4-BE49-F238E27FC236}">
                <a16:creationId xmlns:a16="http://schemas.microsoft.com/office/drawing/2014/main" id="{D6C34794-A7FF-49DF-2710-E5A8D10E0C49}"/>
              </a:ext>
            </a:extLst>
          </p:cNvPr>
          <p:cNvSpPr txBox="1"/>
          <p:nvPr/>
        </p:nvSpPr>
        <p:spPr>
          <a:xfrm>
            <a:off x="799598" y="2522390"/>
            <a:ext cx="7314823" cy="1384995"/>
          </a:xfrm>
          <a:prstGeom prst="rect">
            <a:avLst/>
          </a:prstGeom>
          <a:noFill/>
        </p:spPr>
        <p:txBody>
          <a:bodyPr wrap="none" rtlCol="0">
            <a:spAutoFit/>
          </a:bodyPr>
          <a:lstStyle/>
          <a:p>
            <a:pPr marL="342900" indent="-342900">
              <a:buClr>
                <a:schemeClr val="tx1"/>
              </a:buClr>
              <a:buFont typeface="Arial" panose="020B0604020202020204" pitchFamily="34" charset="0"/>
              <a:buChar char="•"/>
            </a:pPr>
            <a:r>
              <a:rPr lang="en-US" sz="2400" dirty="0">
                <a:solidFill>
                  <a:schemeClr val="accent2">
                    <a:lumMod val="75000"/>
                  </a:schemeClr>
                </a:solidFill>
              </a:rPr>
              <a:t>288 bytes of storage</a:t>
            </a:r>
            <a:r>
              <a:rPr lang="en-US" sz="2400" dirty="0"/>
              <a:t> to keep track of locked regions</a:t>
            </a:r>
          </a:p>
          <a:p>
            <a:pPr marL="342900" indent="-342900">
              <a:buClr>
                <a:schemeClr val="tx1"/>
              </a:buClr>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Leverage </a:t>
            </a:r>
            <a:r>
              <a:rPr lang="en-US" sz="2400" dirty="0">
                <a:solidFill>
                  <a:schemeClr val="accent6">
                    <a:lumMod val="75000"/>
                  </a:schemeClr>
                </a:solidFill>
              </a:rPr>
              <a:t>existing</a:t>
            </a:r>
            <a:r>
              <a:rPr lang="en-US" sz="2400" dirty="0"/>
              <a:t> memory request scheduling </a:t>
            </a:r>
            <a:r>
              <a:rPr lang="en-US" sz="2400" dirty="0">
                <a:solidFill>
                  <a:schemeClr val="accent6">
                    <a:lumMod val="75000"/>
                  </a:schemeClr>
                </a:solidFill>
              </a:rPr>
              <a:t>logic</a:t>
            </a:r>
            <a:br>
              <a:rPr lang="en-US" sz="2400" dirty="0"/>
            </a:br>
            <a:r>
              <a:rPr lang="en-US" sz="2400" dirty="0"/>
              <a:t>for </a:t>
            </a:r>
            <a:r>
              <a:rPr lang="en-US" sz="2400" dirty="0">
                <a:solidFill>
                  <a:schemeClr val="accent6">
                    <a:lumMod val="75000"/>
                  </a:schemeClr>
                </a:solidFill>
              </a:rPr>
              <a:t>handling rejected ACT commands</a:t>
            </a:r>
          </a:p>
        </p:txBody>
      </p:sp>
    </p:spTree>
    <p:extLst>
      <p:ext uri="{BB962C8B-B14F-4D97-AF65-F5344CB8AC3E}">
        <p14:creationId xmlns:p14="http://schemas.microsoft.com/office/powerpoint/2010/main" val="3613815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0D8A-C80F-85BD-94C0-8E9717ECBE2F}"/>
              </a:ext>
            </a:extLst>
          </p:cNvPr>
          <p:cNvSpPr>
            <a:spLocks noGrp="1"/>
          </p:cNvSpPr>
          <p:nvPr>
            <p:ph type="title"/>
          </p:nvPr>
        </p:nvSpPr>
        <p:spPr/>
        <p:txBody>
          <a:bodyPr/>
          <a:lstStyle/>
          <a:p>
            <a:r>
              <a:rPr lang="en-US" dirty="0"/>
              <a:t>Evaluation Methodology</a:t>
            </a:r>
          </a:p>
        </p:txBody>
      </p:sp>
      <p:sp>
        <p:nvSpPr>
          <p:cNvPr id="3" name="Content Placeholder 2">
            <a:extLst>
              <a:ext uri="{FF2B5EF4-FFF2-40B4-BE49-F238E27FC236}">
                <a16:creationId xmlns:a16="http://schemas.microsoft.com/office/drawing/2014/main" id="{3B523173-1A0C-8C9E-E5EB-D8697B22B7B1}"/>
              </a:ext>
            </a:extLst>
          </p:cNvPr>
          <p:cNvSpPr>
            <a:spLocks noGrp="1"/>
          </p:cNvSpPr>
          <p:nvPr>
            <p:ph idx="1"/>
          </p:nvPr>
        </p:nvSpPr>
        <p:spPr>
          <a:xfrm>
            <a:off x="155487" y="832661"/>
            <a:ext cx="8815517" cy="5946492"/>
          </a:xfrm>
        </p:spPr>
        <p:txBody>
          <a:bodyPr>
            <a:normAutofit/>
          </a:bodyPr>
          <a:lstStyle/>
          <a:p>
            <a:r>
              <a:rPr lang="en-US" sz="2400" dirty="0"/>
              <a:t>Cycle-level simulations using </a:t>
            </a:r>
            <a:r>
              <a:rPr lang="en-US" sz="2400" b="1" dirty="0" err="1"/>
              <a:t>Ramulator</a:t>
            </a:r>
            <a:r>
              <a:rPr lang="en-US" sz="2400" dirty="0"/>
              <a:t> [Kim+, CAL’15]</a:t>
            </a:r>
          </a:p>
          <a:p>
            <a:endParaRPr lang="en-US" sz="400" b="1" dirty="0"/>
          </a:p>
          <a:p>
            <a:r>
              <a:rPr lang="en-US" sz="2400" b="1" dirty="0"/>
              <a:t>Baseline </a:t>
            </a:r>
            <a:r>
              <a:rPr lang="en-US" sz="2400" dirty="0"/>
              <a:t>system configuration</a:t>
            </a:r>
          </a:p>
          <a:p>
            <a:pPr lvl="1"/>
            <a:r>
              <a:rPr lang="en-US" sz="2000" b="1" dirty="0"/>
              <a:t>Processor:</a:t>
            </a:r>
            <a:r>
              <a:rPr lang="en-US" sz="2000" dirty="0"/>
              <a:t> 			4GHz, 4-wide issue, 8 MSHRs/core</a:t>
            </a:r>
          </a:p>
          <a:p>
            <a:pPr lvl="1"/>
            <a:r>
              <a:rPr lang="en-US" sz="2000" b="1" dirty="0"/>
              <a:t>Last-Level Cache: </a:t>
            </a:r>
            <a:r>
              <a:rPr lang="en-US" sz="2000" dirty="0"/>
              <a:t>		8-way associative, 4 MiB/core</a:t>
            </a:r>
          </a:p>
          <a:p>
            <a:pPr lvl="1"/>
            <a:r>
              <a:rPr lang="en-US" sz="2000" b="1" dirty="0"/>
              <a:t>Memory Controller: 	</a:t>
            </a:r>
            <a:r>
              <a:rPr lang="en-US" sz="2000" dirty="0"/>
              <a:t>64-entry read/write request queue</a:t>
            </a:r>
            <a:br>
              <a:rPr lang="en-US" sz="2000" dirty="0"/>
            </a:br>
            <a:r>
              <a:rPr lang="en-US" sz="2000" dirty="0"/>
              <a:t>					FR-FCFS-Cap with Cap = 7</a:t>
            </a:r>
          </a:p>
          <a:p>
            <a:pPr lvl="1"/>
            <a:r>
              <a:rPr lang="en-US" sz="2000" b="1" dirty="0"/>
              <a:t>DRAM: </a:t>
            </a:r>
            <a:r>
              <a:rPr lang="en-US" sz="2000" dirty="0"/>
              <a:t>				DDR4-3200, 32 </a:t>
            </a:r>
            <a:r>
              <a:rPr lang="en-US" sz="2000" dirty="0" err="1"/>
              <a:t>ms</a:t>
            </a:r>
            <a:r>
              <a:rPr lang="en-US" sz="2000" dirty="0"/>
              <a:t> refresh period</a:t>
            </a:r>
            <a:br>
              <a:rPr lang="en-US" sz="2000" dirty="0"/>
            </a:br>
            <a:r>
              <a:rPr lang="en-US" sz="2000" dirty="0"/>
              <a:t>					4 channels, 2 ranks, 16 banks, 128K rows</a:t>
            </a:r>
          </a:p>
          <a:p>
            <a:pPr marL="0" indent="0">
              <a:buNone/>
            </a:pPr>
            <a:endParaRPr lang="en-US" sz="2400" dirty="0"/>
          </a:p>
          <a:p>
            <a:r>
              <a:rPr lang="en-US" sz="2400" b="1" dirty="0"/>
              <a:t>SMD</a:t>
            </a:r>
            <a:r>
              <a:rPr lang="en-US" sz="2400" dirty="0"/>
              <a:t> parameters</a:t>
            </a:r>
          </a:p>
          <a:p>
            <a:pPr lvl="1"/>
            <a:r>
              <a:rPr lang="en-US" sz="2000" dirty="0"/>
              <a:t>16 lock regions in a DRAM bank</a:t>
            </a:r>
          </a:p>
          <a:p>
            <a:pPr lvl="1"/>
            <a:r>
              <a:rPr lang="en-US" sz="2000" dirty="0"/>
              <a:t>16 subarrays in one lock region</a:t>
            </a:r>
          </a:p>
          <a:p>
            <a:pPr lvl="1"/>
            <a:r>
              <a:rPr lang="en-US" sz="2000" dirty="0"/>
              <a:t>Retry Interval (RI) = 62.5 nanoseconds</a:t>
            </a:r>
          </a:p>
          <a:p>
            <a:pPr marL="0" indent="0">
              <a:buNone/>
            </a:pPr>
            <a:endParaRPr lang="en-US" sz="400" dirty="0"/>
          </a:p>
          <a:p>
            <a:r>
              <a:rPr lang="en-US" sz="2400" dirty="0"/>
              <a:t>62 single-core and 60 four-core </a:t>
            </a:r>
            <a:r>
              <a:rPr lang="en-US" sz="2400" b="1" dirty="0"/>
              <a:t>workloads</a:t>
            </a:r>
          </a:p>
          <a:p>
            <a:pPr lvl="1"/>
            <a:r>
              <a:rPr lang="en-US" sz="2000" dirty="0"/>
              <a:t>SPEC CPU2006/2017, TPC, STREAM, </a:t>
            </a:r>
            <a:r>
              <a:rPr lang="en-US" sz="2000" dirty="0" err="1"/>
              <a:t>MediaBench</a:t>
            </a:r>
            <a:endParaRPr lang="en-US" sz="2000" dirty="0"/>
          </a:p>
          <a:p>
            <a:pPr lvl="1"/>
            <a:endParaRPr lang="en-US" dirty="0"/>
          </a:p>
        </p:txBody>
      </p:sp>
      <p:sp>
        <p:nvSpPr>
          <p:cNvPr id="4" name="Slide Number Placeholder 3">
            <a:extLst>
              <a:ext uri="{FF2B5EF4-FFF2-40B4-BE49-F238E27FC236}">
                <a16:creationId xmlns:a16="http://schemas.microsoft.com/office/drawing/2014/main" id="{7C61BD58-DC68-329F-E1F6-0D979FA386BE}"/>
              </a:ext>
            </a:extLst>
          </p:cNvPr>
          <p:cNvSpPr>
            <a:spLocks noGrp="1"/>
          </p:cNvSpPr>
          <p:nvPr>
            <p:ph type="sldNum" sz="quarter" idx="12"/>
          </p:nvPr>
        </p:nvSpPr>
        <p:spPr/>
        <p:txBody>
          <a:bodyPr/>
          <a:lstStyle/>
          <a:p>
            <a:fld id="{C19D2B53-EDAE-4B41-B849-8916FA40BCB6}" type="slidenum">
              <a:rPr lang="en-US" smtClean="0"/>
              <a:pPr/>
              <a:t>61</a:t>
            </a:fld>
            <a:endParaRPr lang="en-US"/>
          </a:p>
        </p:txBody>
      </p:sp>
      <p:sp>
        <p:nvSpPr>
          <p:cNvPr id="5" name="TextBox 4">
            <a:extLst>
              <a:ext uri="{FF2B5EF4-FFF2-40B4-BE49-F238E27FC236}">
                <a16:creationId xmlns:a16="http://schemas.microsoft.com/office/drawing/2014/main" id="{0C803C21-0414-C463-39C3-76508BBD6714}"/>
              </a:ext>
            </a:extLst>
          </p:cNvPr>
          <p:cNvSpPr txBox="1"/>
          <p:nvPr/>
        </p:nvSpPr>
        <p:spPr>
          <a:xfrm>
            <a:off x="496573" y="3721547"/>
            <a:ext cx="8133344" cy="400110"/>
          </a:xfrm>
          <a:prstGeom prst="rect">
            <a:avLst/>
          </a:prstGeom>
          <a:noFill/>
        </p:spPr>
        <p:txBody>
          <a:bodyPr wrap="square">
            <a:spAutoFit/>
          </a:bodyPr>
          <a:lstStyle/>
          <a:p>
            <a:pPr algn="ctr"/>
            <a:r>
              <a:rPr lang="pt-BR" sz="2000" dirty="0">
                <a:hlinkClick r:id="rId3"/>
              </a:rPr>
              <a:t>https://github.com/CMU-SAFARI/SelfManagingDRAM</a:t>
            </a:r>
            <a:endParaRPr lang="en-US" sz="2000" dirty="0"/>
          </a:p>
        </p:txBody>
      </p:sp>
    </p:spTree>
    <p:extLst>
      <p:ext uri="{BB962C8B-B14F-4D97-AF65-F5344CB8AC3E}">
        <p14:creationId xmlns:p14="http://schemas.microsoft.com/office/powerpoint/2010/main" val="378178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E15C-83B0-EC8A-907E-F995B8B383EC}"/>
              </a:ext>
            </a:extLst>
          </p:cNvPr>
          <p:cNvSpPr>
            <a:spLocks noGrp="1"/>
          </p:cNvSpPr>
          <p:nvPr>
            <p:ph type="title"/>
          </p:nvPr>
        </p:nvSpPr>
        <p:spPr/>
        <p:txBody>
          <a:bodyPr/>
          <a:lstStyle/>
          <a:p>
            <a:r>
              <a:rPr lang="en-US" dirty="0"/>
              <a:t>Evaluated System Configurations</a:t>
            </a:r>
          </a:p>
        </p:txBody>
      </p:sp>
      <p:sp>
        <p:nvSpPr>
          <p:cNvPr id="3" name="Content Placeholder 2">
            <a:extLst>
              <a:ext uri="{FF2B5EF4-FFF2-40B4-BE49-F238E27FC236}">
                <a16:creationId xmlns:a16="http://schemas.microsoft.com/office/drawing/2014/main" id="{5860D040-02CA-D814-E8A5-6874B250F408}"/>
              </a:ext>
            </a:extLst>
          </p:cNvPr>
          <p:cNvSpPr>
            <a:spLocks noGrp="1"/>
          </p:cNvSpPr>
          <p:nvPr>
            <p:ph idx="1"/>
          </p:nvPr>
        </p:nvSpPr>
        <p:spPr>
          <a:xfrm>
            <a:off x="155488" y="1021493"/>
            <a:ext cx="8815517" cy="5593620"/>
          </a:xfrm>
        </p:spPr>
        <p:txBody>
          <a:bodyPr>
            <a:normAutofit/>
          </a:bodyPr>
          <a:lstStyle/>
          <a:p>
            <a:r>
              <a:rPr lang="en-US" sz="2400" dirty="0"/>
              <a:t>Baseline DDR4 system</a:t>
            </a:r>
          </a:p>
          <a:p>
            <a:pPr lvl="1"/>
            <a:r>
              <a:rPr lang="en-US" sz="2000" dirty="0"/>
              <a:t>refresh window = 32 millisecond</a:t>
            </a:r>
          </a:p>
          <a:p>
            <a:pPr lvl="1"/>
            <a:endParaRPr lang="en-US" sz="1600" dirty="0"/>
          </a:p>
          <a:p>
            <a:r>
              <a:rPr lang="en-US" sz="2400" dirty="0"/>
              <a:t>Fixed-Rate Refresh </a:t>
            </a:r>
            <a:r>
              <a:rPr lang="en-US" sz="2400" dirty="0">
                <a:solidFill>
                  <a:schemeClr val="accent5">
                    <a:lumMod val="75000"/>
                  </a:schemeClr>
                </a:solidFill>
              </a:rPr>
              <a:t>(</a:t>
            </a:r>
            <a:r>
              <a:rPr lang="en-US" sz="2400" b="1" dirty="0">
                <a:solidFill>
                  <a:schemeClr val="accent5">
                    <a:lumMod val="75000"/>
                  </a:schemeClr>
                </a:solidFill>
              </a:rPr>
              <a:t>SMD-FR</a:t>
            </a:r>
            <a:r>
              <a:rPr lang="en-US" sz="2400" dirty="0">
                <a:solidFill>
                  <a:schemeClr val="accent5">
                    <a:lumMod val="75000"/>
                  </a:schemeClr>
                </a:solidFill>
              </a:rPr>
              <a:t>)</a:t>
            </a:r>
          </a:p>
          <a:p>
            <a:pPr lvl="1"/>
            <a:r>
              <a:rPr lang="en-US" sz="2000" dirty="0"/>
              <a:t>refresh window = 32 millisecond, refresh granularity = 8</a:t>
            </a:r>
          </a:p>
          <a:p>
            <a:endParaRPr lang="en-US" sz="1600" dirty="0"/>
          </a:p>
          <a:p>
            <a:r>
              <a:rPr lang="en-US" sz="2400" dirty="0"/>
              <a:t>Deterministic </a:t>
            </a:r>
            <a:r>
              <a:rPr lang="en-US" sz="2400" dirty="0" err="1"/>
              <a:t>RowHammer</a:t>
            </a:r>
            <a:r>
              <a:rPr lang="en-US" sz="2400" dirty="0"/>
              <a:t> Protection </a:t>
            </a:r>
            <a:r>
              <a:rPr lang="en-US" sz="2400" dirty="0">
                <a:solidFill>
                  <a:schemeClr val="accent5">
                    <a:lumMod val="75000"/>
                  </a:schemeClr>
                </a:solidFill>
              </a:rPr>
              <a:t>(</a:t>
            </a:r>
            <a:r>
              <a:rPr lang="en-US" sz="2400" b="1" dirty="0">
                <a:solidFill>
                  <a:schemeClr val="accent5">
                    <a:lumMod val="75000"/>
                  </a:schemeClr>
                </a:solidFill>
              </a:rPr>
              <a:t>SMD-FR</a:t>
            </a:r>
            <a:r>
              <a:rPr lang="en-US" sz="2400" dirty="0">
                <a:solidFill>
                  <a:schemeClr val="accent5">
                    <a:lumMod val="75000"/>
                  </a:schemeClr>
                </a:solidFill>
              </a:rPr>
              <a:t> </a:t>
            </a:r>
            <a:r>
              <a:rPr lang="en-US" sz="2400" b="1" dirty="0">
                <a:solidFill>
                  <a:schemeClr val="accent5">
                    <a:lumMod val="75000"/>
                  </a:schemeClr>
                </a:solidFill>
              </a:rPr>
              <a:t>+</a:t>
            </a:r>
            <a:r>
              <a:rPr lang="en-US" sz="2400" dirty="0">
                <a:solidFill>
                  <a:schemeClr val="accent5">
                    <a:lumMod val="75000"/>
                  </a:schemeClr>
                </a:solidFill>
              </a:rPr>
              <a:t> </a:t>
            </a:r>
            <a:r>
              <a:rPr lang="en-US" sz="2400" b="1" dirty="0">
                <a:solidFill>
                  <a:schemeClr val="accent5">
                    <a:lumMod val="75000"/>
                  </a:schemeClr>
                </a:solidFill>
              </a:rPr>
              <a:t>SMD-DRP</a:t>
            </a:r>
            <a:r>
              <a:rPr lang="en-US" sz="2400" dirty="0">
                <a:solidFill>
                  <a:schemeClr val="accent5">
                    <a:lumMod val="75000"/>
                  </a:schemeClr>
                </a:solidFill>
              </a:rPr>
              <a:t>)</a:t>
            </a:r>
          </a:p>
          <a:p>
            <a:pPr lvl="1"/>
            <a:r>
              <a:rPr lang="en-US" sz="2000" dirty="0"/>
              <a:t>refresh neighbor rows of a row that gets activated 512 times</a:t>
            </a:r>
          </a:p>
          <a:p>
            <a:pPr lvl="1"/>
            <a:endParaRPr lang="en-US" sz="1600" dirty="0"/>
          </a:p>
          <a:p>
            <a:r>
              <a:rPr lang="en-US" sz="2400" dirty="0"/>
              <a:t>Memory Scrubbing </a:t>
            </a:r>
            <a:r>
              <a:rPr lang="en-US" sz="2400" dirty="0">
                <a:solidFill>
                  <a:schemeClr val="accent5">
                    <a:lumMod val="75000"/>
                  </a:schemeClr>
                </a:solidFill>
              </a:rPr>
              <a:t>(</a:t>
            </a:r>
            <a:r>
              <a:rPr lang="en-US" sz="2400" b="1" dirty="0">
                <a:solidFill>
                  <a:schemeClr val="accent5">
                    <a:lumMod val="75000"/>
                  </a:schemeClr>
                </a:solidFill>
              </a:rPr>
              <a:t>SMD-FR +</a:t>
            </a:r>
            <a:r>
              <a:rPr lang="en-US" sz="2400" dirty="0">
                <a:solidFill>
                  <a:schemeClr val="accent5">
                    <a:lumMod val="75000"/>
                  </a:schemeClr>
                </a:solidFill>
              </a:rPr>
              <a:t> </a:t>
            </a:r>
            <a:r>
              <a:rPr lang="en-US" sz="2400" b="1" dirty="0">
                <a:solidFill>
                  <a:schemeClr val="accent5">
                    <a:lumMod val="75000"/>
                  </a:schemeClr>
                </a:solidFill>
              </a:rPr>
              <a:t>SMD-MS</a:t>
            </a:r>
            <a:r>
              <a:rPr lang="en-US" sz="2400" dirty="0">
                <a:solidFill>
                  <a:schemeClr val="accent5">
                    <a:lumMod val="75000"/>
                  </a:schemeClr>
                </a:solidFill>
              </a:rPr>
              <a:t>)</a:t>
            </a:r>
          </a:p>
          <a:p>
            <a:pPr lvl="1"/>
            <a:r>
              <a:rPr lang="en-US" sz="2000" dirty="0"/>
              <a:t>5-minute scrubbing period</a:t>
            </a:r>
          </a:p>
          <a:p>
            <a:pPr lvl="1"/>
            <a:endParaRPr lang="en-US" sz="1600" dirty="0"/>
          </a:p>
          <a:p>
            <a:pPr>
              <a:buClr>
                <a:schemeClr val="tx1"/>
              </a:buClr>
            </a:pPr>
            <a:r>
              <a:rPr lang="en-US" sz="2400" b="1" dirty="0">
                <a:solidFill>
                  <a:schemeClr val="accent6">
                    <a:lumMod val="75000"/>
                  </a:schemeClr>
                </a:solidFill>
              </a:rPr>
              <a:t>SMD-Combined</a:t>
            </a:r>
            <a:r>
              <a:rPr lang="en-US" sz="2400" dirty="0">
                <a:solidFill>
                  <a:schemeClr val="accent6">
                    <a:lumMod val="75000"/>
                  </a:schemeClr>
                </a:solidFill>
              </a:rPr>
              <a:t> </a:t>
            </a:r>
            <a:r>
              <a:rPr lang="en-US" sz="2400" dirty="0"/>
              <a:t>combines SMD-FR + SMD-DRP + SMD-MS</a:t>
            </a:r>
          </a:p>
          <a:p>
            <a:endParaRPr lang="en-US" sz="1600" dirty="0"/>
          </a:p>
          <a:p>
            <a:pPr>
              <a:buClr>
                <a:schemeClr val="tx1"/>
              </a:buClr>
            </a:pPr>
            <a:r>
              <a:rPr lang="en-US" sz="2400" b="1" dirty="0">
                <a:solidFill>
                  <a:schemeClr val="accent4">
                    <a:lumMod val="75000"/>
                  </a:schemeClr>
                </a:solidFill>
              </a:rPr>
              <a:t>No-Refresh </a:t>
            </a:r>
            <a:r>
              <a:rPr lang="en-US" sz="2400" dirty="0"/>
              <a:t>DDR4 system that does </a:t>
            </a:r>
            <a:r>
              <a:rPr lang="en-US" sz="2400" b="1" dirty="0"/>
              <a:t>not</a:t>
            </a:r>
            <a:r>
              <a:rPr lang="en-US" sz="2400" dirty="0"/>
              <a:t> do maintenance</a:t>
            </a:r>
            <a:endParaRPr lang="en-US" sz="2400" b="1" dirty="0"/>
          </a:p>
        </p:txBody>
      </p:sp>
      <p:sp>
        <p:nvSpPr>
          <p:cNvPr id="4" name="Slide Number Placeholder 3">
            <a:extLst>
              <a:ext uri="{FF2B5EF4-FFF2-40B4-BE49-F238E27FC236}">
                <a16:creationId xmlns:a16="http://schemas.microsoft.com/office/drawing/2014/main" id="{FDA46A2A-530C-F467-4B75-91600ED04071}"/>
              </a:ext>
            </a:extLst>
          </p:cNvPr>
          <p:cNvSpPr>
            <a:spLocks noGrp="1"/>
          </p:cNvSpPr>
          <p:nvPr>
            <p:ph type="sldNum" sz="quarter" idx="12"/>
          </p:nvPr>
        </p:nvSpPr>
        <p:spPr/>
        <p:txBody>
          <a:bodyPr/>
          <a:lstStyle/>
          <a:p>
            <a:fld id="{C19D2B53-EDAE-4B41-B849-8916FA40BCB6}" type="slidenum">
              <a:rPr lang="en-US" smtClean="0"/>
              <a:pPr/>
              <a:t>62</a:t>
            </a:fld>
            <a:endParaRPr lang="en-US"/>
          </a:p>
        </p:txBody>
      </p:sp>
    </p:spTree>
    <p:extLst>
      <p:ext uri="{BB962C8B-B14F-4D97-AF65-F5344CB8AC3E}">
        <p14:creationId xmlns:p14="http://schemas.microsoft.com/office/powerpoint/2010/main" val="1467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9ED5-EA97-0FB0-4DE3-01E135191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EDAE4-FBC5-86A4-F7AA-2D89E66B911D}"/>
              </a:ext>
            </a:extLst>
          </p:cNvPr>
          <p:cNvSpPr>
            <a:spLocks noGrp="1"/>
          </p:cNvSpPr>
          <p:nvPr>
            <p:ph type="title"/>
          </p:nvPr>
        </p:nvSpPr>
        <p:spPr/>
        <p:txBody>
          <a:bodyPr/>
          <a:lstStyle/>
          <a:p>
            <a:r>
              <a:rPr lang="en-US" dirty="0"/>
              <a:t>Single-Core Performance</a:t>
            </a:r>
          </a:p>
        </p:txBody>
      </p:sp>
      <p:graphicFrame>
        <p:nvGraphicFramePr>
          <p:cNvPr id="7" name="Content Placeholder 6">
            <a:extLst>
              <a:ext uri="{FF2B5EF4-FFF2-40B4-BE49-F238E27FC236}">
                <a16:creationId xmlns:a16="http://schemas.microsoft.com/office/drawing/2014/main" id="{28EBABC6-E04F-3676-80DB-83B870123FCC}"/>
              </a:ext>
            </a:extLst>
          </p:cNvPr>
          <p:cNvGraphicFramePr>
            <a:graphicFrameLocks noGrp="1"/>
          </p:cNvGraphicFramePr>
          <p:nvPr>
            <p:ph idx="1"/>
            <p:extLst>
              <p:ext uri="{D42A27DB-BD31-4B8C-83A1-F6EECF244321}">
                <p14:modId xmlns:p14="http://schemas.microsoft.com/office/powerpoint/2010/main" val="3631570033"/>
              </p:ext>
            </p:extLst>
          </p:nvPr>
        </p:nvGraphicFramePr>
        <p:xfrm>
          <a:off x="1898875" y="1008878"/>
          <a:ext cx="5609205" cy="3984954"/>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7C74321A-4D05-E20F-B4F3-96719A9346F7}"/>
              </a:ext>
            </a:extLst>
          </p:cNvPr>
          <p:cNvCxnSpPr>
            <a:cxnSpLocks/>
          </p:cNvCxnSpPr>
          <p:nvPr/>
        </p:nvCxnSpPr>
        <p:spPr>
          <a:xfrm>
            <a:off x="2686050" y="2321721"/>
            <a:ext cx="470058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28B2165-77F0-07BE-E378-A9AA48AAB274}"/>
              </a:ext>
            </a:extLst>
          </p:cNvPr>
          <p:cNvSpPr>
            <a:spLocks noGrp="1"/>
          </p:cNvSpPr>
          <p:nvPr>
            <p:ph type="sldNum" sz="quarter" idx="12"/>
          </p:nvPr>
        </p:nvSpPr>
        <p:spPr/>
        <p:txBody>
          <a:bodyPr/>
          <a:lstStyle/>
          <a:p>
            <a:fld id="{C19D2B53-EDAE-4B41-B849-8916FA40BCB6}" type="slidenum">
              <a:rPr lang="en-US" smtClean="0"/>
              <a:pPr/>
              <a:t>63</a:t>
            </a:fld>
            <a:endParaRPr lang="en-US"/>
          </a:p>
        </p:txBody>
      </p:sp>
      <p:sp>
        <p:nvSpPr>
          <p:cNvPr id="8" name="TextBox 7">
            <a:extLst>
              <a:ext uri="{FF2B5EF4-FFF2-40B4-BE49-F238E27FC236}">
                <a16:creationId xmlns:a16="http://schemas.microsoft.com/office/drawing/2014/main" id="{95A9CEFA-0F04-61A3-3FC7-45D17B83279C}"/>
              </a:ext>
            </a:extLst>
          </p:cNvPr>
          <p:cNvSpPr txBox="1"/>
          <p:nvPr/>
        </p:nvSpPr>
        <p:spPr>
          <a:xfrm rot="16200000">
            <a:off x="162944" y="1950900"/>
            <a:ext cx="2582758" cy="830997"/>
          </a:xfrm>
          <a:prstGeom prst="rect">
            <a:avLst/>
          </a:prstGeom>
          <a:noFill/>
        </p:spPr>
        <p:txBody>
          <a:bodyPr wrap="none" rtlCol="0">
            <a:spAutoFit/>
          </a:bodyPr>
          <a:lstStyle/>
          <a:p>
            <a:pPr algn="ctr"/>
            <a:r>
              <a:rPr lang="en-US" sz="2400" dirty="0"/>
              <a:t>Average Speedup </a:t>
            </a:r>
            <a:br>
              <a:rPr lang="en-US" sz="2400" dirty="0"/>
            </a:br>
            <a:r>
              <a:rPr lang="en-US" sz="2400" dirty="0"/>
              <a:t>over Baseline</a:t>
            </a:r>
          </a:p>
        </p:txBody>
      </p:sp>
      <p:sp>
        <p:nvSpPr>
          <p:cNvPr id="3" name="TextBox 2">
            <a:extLst>
              <a:ext uri="{FF2B5EF4-FFF2-40B4-BE49-F238E27FC236}">
                <a16:creationId xmlns:a16="http://schemas.microsoft.com/office/drawing/2014/main" id="{0AF8181D-427B-22F9-4CF0-FE23FD470A81}"/>
              </a:ext>
            </a:extLst>
          </p:cNvPr>
          <p:cNvSpPr txBox="1"/>
          <p:nvPr/>
        </p:nvSpPr>
        <p:spPr>
          <a:xfrm>
            <a:off x="-8754" y="5143851"/>
            <a:ext cx="9144000" cy="753298"/>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SMD provides 4.8% to 5.0% average speedup </a:t>
            </a:r>
          </a:p>
        </p:txBody>
      </p:sp>
      <p:sp>
        <p:nvSpPr>
          <p:cNvPr id="5" name="Rectangle 4">
            <a:extLst>
              <a:ext uri="{FF2B5EF4-FFF2-40B4-BE49-F238E27FC236}">
                <a16:creationId xmlns:a16="http://schemas.microsoft.com/office/drawing/2014/main" id="{4F417F66-D447-540C-FD5F-74FF16AAF123}"/>
              </a:ext>
            </a:extLst>
          </p:cNvPr>
          <p:cNvSpPr/>
          <p:nvPr/>
        </p:nvSpPr>
        <p:spPr>
          <a:xfrm>
            <a:off x="6386514" y="1414465"/>
            <a:ext cx="1029178" cy="1978817"/>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 name="TextBox 5">
            <a:extLst>
              <a:ext uri="{FF2B5EF4-FFF2-40B4-BE49-F238E27FC236}">
                <a16:creationId xmlns:a16="http://schemas.microsoft.com/office/drawing/2014/main" id="{23AF70E5-29D2-10CE-FAA3-E513248757D8}"/>
              </a:ext>
            </a:extLst>
          </p:cNvPr>
          <p:cNvSpPr txBox="1"/>
          <p:nvPr/>
        </p:nvSpPr>
        <p:spPr>
          <a:xfrm>
            <a:off x="7485435" y="2134067"/>
            <a:ext cx="1649811" cy="369332"/>
          </a:xfrm>
          <a:prstGeom prst="rect">
            <a:avLst/>
          </a:prstGeom>
          <a:noFill/>
        </p:spPr>
        <p:txBody>
          <a:bodyPr wrap="none" rtlCol="0">
            <a:spAutoFit/>
          </a:bodyPr>
          <a:lstStyle/>
          <a:p>
            <a:r>
              <a:rPr lang="en-US" dirty="0">
                <a:solidFill>
                  <a:srgbClr val="C00000"/>
                </a:solidFill>
              </a:rPr>
              <a:t>DDR4 Baseline</a:t>
            </a:r>
          </a:p>
        </p:txBody>
      </p:sp>
    </p:spTree>
    <p:extLst>
      <p:ext uri="{BB962C8B-B14F-4D97-AF65-F5344CB8AC3E}">
        <p14:creationId xmlns:p14="http://schemas.microsoft.com/office/powerpoint/2010/main" val="236786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AB83-CBD6-2831-2BB2-33E95565D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86D7B-0F43-DC0F-844B-F65B5AF29E90}"/>
              </a:ext>
            </a:extLst>
          </p:cNvPr>
          <p:cNvSpPr>
            <a:spLocks noGrp="1"/>
          </p:cNvSpPr>
          <p:nvPr>
            <p:ph type="title"/>
          </p:nvPr>
        </p:nvSpPr>
        <p:spPr/>
        <p:txBody>
          <a:bodyPr/>
          <a:lstStyle/>
          <a:p>
            <a:r>
              <a:rPr lang="en-US" dirty="0"/>
              <a:t>Single-Core Performance</a:t>
            </a:r>
          </a:p>
        </p:txBody>
      </p:sp>
      <p:graphicFrame>
        <p:nvGraphicFramePr>
          <p:cNvPr id="7" name="Content Placeholder 6">
            <a:extLst>
              <a:ext uri="{FF2B5EF4-FFF2-40B4-BE49-F238E27FC236}">
                <a16:creationId xmlns:a16="http://schemas.microsoft.com/office/drawing/2014/main" id="{127A34E3-39EE-B6ED-E110-81DF5FA78685}"/>
              </a:ext>
            </a:extLst>
          </p:cNvPr>
          <p:cNvGraphicFramePr>
            <a:graphicFrameLocks noGrp="1"/>
          </p:cNvGraphicFramePr>
          <p:nvPr>
            <p:ph idx="1"/>
            <p:extLst>
              <p:ext uri="{D42A27DB-BD31-4B8C-83A1-F6EECF244321}">
                <p14:modId xmlns:p14="http://schemas.microsoft.com/office/powerpoint/2010/main" val="1780978849"/>
              </p:ext>
            </p:extLst>
          </p:nvPr>
        </p:nvGraphicFramePr>
        <p:xfrm>
          <a:off x="1898875" y="1008878"/>
          <a:ext cx="5609205" cy="3984954"/>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3C94A340-878D-2783-3EF9-E68400965EE5}"/>
              </a:ext>
            </a:extLst>
          </p:cNvPr>
          <p:cNvCxnSpPr>
            <a:cxnSpLocks/>
          </p:cNvCxnSpPr>
          <p:nvPr/>
        </p:nvCxnSpPr>
        <p:spPr>
          <a:xfrm>
            <a:off x="2686050" y="2321721"/>
            <a:ext cx="470058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BD064E3-16D0-9DC9-374A-E88875068132}"/>
              </a:ext>
            </a:extLst>
          </p:cNvPr>
          <p:cNvSpPr>
            <a:spLocks noGrp="1"/>
          </p:cNvSpPr>
          <p:nvPr>
            <p:ph type="sldNum" sz="quarter" idx="12"/>
          </p:nvPr>
        </p:nvSpPr>
        <p:spPr/>
        <p:txBody>
          <a:bodyPr/>
          <a:lstStyle/>
          <a:p>
            <a:fld id="{C19D2B53-EDAE-4B41-B849-8916FA40BCB6}" type="slidenum">
              <a:rPr lang="en-US" smtClean="0"/>
              <a:pPr/>
              <a:t>64</a:t>
            </a:fld>
            <a:endParaRPr lang="en-US"/>
          </a:p>
        </p:txBody>
      </p:sp>
      <p:sp>
        <p:nvSpPr>
          <p:cNvPr id="8" name="TextBox 7">
            <a:extLst>
              <a:ext uri="{FF2B5EF4-FFF2-40B4-BE49-F238E27FC236}">
                <a16:creationId xmlns:a16="http://schemas.microsoft.com/office/drawing/2014/main" id="{E494C481-70F1-7E35-44DE-605A3CF0AE7B}"/>
              </a:ext>
            </a:extLst>
          </p:cNvPr>
          <p:cNvSpPr txBox="1"/>
          <p:nvPr/>
        </p:nvSpPr>
        <p:spPr>
          <a:xfrm rot="16200000">
            <a:off x="162944" y="1950900"/>
            <a:ext cx="2582758" cy="830997"/>
          </a:xfrm>
          <a:prstGeom prst="rect">
            <a:avLst/>
          </a:prstGeom>
          <a:noFill/>
        </p:spPr>
        <p:txBody>
          <a:bodyPr wrap="none" rtlCol="0">
            <a:spAutoFit/>
          </a:bodyPr>
          <a:lstStyle/>
          <a:p>
            <a:pPr algn="ctr"/>
            <a:r>
              <a:rPr lang="en-US" sz="2400" dirty="0"/>
              <a:t>Average Speedup </a:t>
            </a:r>
            <a:br>
              <a:rPr lang="en-US" sz="2400" dirty="0"/>
            </a:br>
            <a:r>
              <a:rPr lang="en-US" sz="2400" dirty="0"/>
              <a:t>over Baseline</a:t>
            </a:r>
          </a:p>
        </p:txBody>
      </p:sp>
      <p:sp>
        <p:nvSpPr>
          <p:cNvPr id="3" name="TextBox 2">
            <a:extLst>
              <a:ext uri="{FF2B5EF4-FFF2-40B4-BE49-F238E27FC236}">
                <a16:creationId xmlns:a16="http://schemas.microsoft.com/office/drawing/2014/main" id="{6B78015F-C585-A271-FEB6-4BA293118DF4}"/>
              </a:ext>
            </a:extLst>
          </p:cNvPr>
          <p:cNvSpPr txBox="1"/>
          <p:nvPr/>
        </p:nvSpPr>
        <p:spPr>
          <a:xfrm>
            <a:off x="-8754" y="5143851"/>
            <a:ext cx="9144000" cy="1162824"/>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SMD-Combined provides </a:t>
            </a:r>
            <a:br>
              <a:rPr lang="en-US" sz="3000" dirty="0"/>
            </a:br>
            <a:r>
              <a:rPr lang="en-US" sz="3000" dirty="0">
                <a:solidFill>
                  <a:schemeClr val="accent6">
                    <a:lumMod val="75000"/>
                  </a:schemeClr>
                </a:solidFill>
              </a:rPr>
              <a:t>84.7%</a:t>
            </a:r>
            <a:r>
              <a:rPr lang="en-US" sz="3000" dirty="0"/>
              <a:t> the speedup of No-Refresh</a:t>
            </a:r>
          </a:p>
        </p:txBody>
      </p:sp>
      <p:sp>
        <p:nvSpPr>
          <p:cNvPr id="5" name="Rectangle 4">
            <a:extLst>
              <a:ext uri="{FF2B5EF4-FFF2-40B4-BE49-F238E27FC236}">
                <a16:creationId xmlns:a16="http://schemas.microsoft.com/office/drawing/2014/main" id="{E66B1779-706E-DEC6-FB04-857F117F4615}"/>
              </a:ext>
            </a:extLst>
          </p:cNvPr>
          <p:cNvSpPr/>
          <p:nvPr/>
        </p:nvSpPr>
        <p:spPr>
          <a:xfrm>
            <a:off x="2705100" y="1411157"/>
            <a:ext cx="2825148" cy="1978817"/>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165954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5F44-29CD-47EA-A30C-C5F690A47415}"/>
              </a:ext>
            </a:extLst>
          </p:cNvPr>
          <p:cNvSpPr>
            <a:spLocks noGrp="1"/>
          </p:cNvSpPr>
          <p:nvPr>
            <p:ph type="title"/>
          </p:nvPr>
        </p:nvSpPr>
        <p:spPr/>
        <p:txBody>
          <a:bodyPr/>
          <a:lstStyle/>
          <a:p>
            <a:r>
              <a:rPr lang="en-US" dirty="0"/>
              <a:t>Four-Core Performance</a:t>
            </a:r>
          </a:p>
        </p:txBody>
      </p:sp>
      <p:sp>
        <p:nvSpPr>
          <p:cNvPr id="4" name="Slide Number Placeholder 3">
            <a:extLst>
              <a:ext uri="{FF2B5EF4-FFF2-40B4-BE49-F238E27FC236}">
                <a16:creationId xmlns:a16="http://schemas.microsoft.com/office/drawing/2014/main" id="{8F8FFE27-250D-F81D-B1EA-20E35F5D5F36}"/>
              </a:ext>
            </a:extLst>
          </p:cNvPr>
          <p:cNvSpPr>
            <a:spLocks noGrp="1"/>
          </p:cNvSpPr>
          <p:nvPr>
            <p:ph type="sldNum" sz="quarter" idx="12"/>
          </p:nvPr>
        </p:nvSpPr>
        <p:spPr/>
        <p:txBody>
          <a:bodyPr/>
          <a:lstStyle/>
          <a:p>
            <a:fld id="{C19D2B53-EDAE-4B41-B849-8916FA40BCB6}" type="slidenum">
              <a:rPr lang="en-US" smtClean="0"/>
              <a:pPr/>
              <a:t>65</a:t>
            </a:fld>
            <a:endParaRPr lang="en-US"/>
          </a:p>
        </p:txBody>
      </p:sp>
      <p:graphicFrame>
        <p:nvGraphicFramePr>
          <p:cNvPr id="7" name="Chart 6">
            <a:extLst>
              <a:ext uri="{FF2B5EF4-FFF2-40B4-BE49-F238E27FC236}">
                <a16:creationId xmlns:a16="http://schemas.microsoft.com/office/drawing/2014/main" id="{300998CB-E27F-E74A-59FD-5F295CBD056F}"/>
              </a:ext>
            </a:extLst>
          </p:cNvPr>
          <p:cNvGraphicFramePr/>
          <p:nvPr>
            <p:extLst>
              <p:ext uri="{D42A27DB-BD31-4B8C-83A1-F6EECF244321}">
                <p14:modId xmlns:p14="http://schemas.microsoft.com/office/powerpoint/2010/main" val="719198768"/>
              </p:ext>
            </p:extLst>
          </p:nvPr>
        </p:nvGraphicFramePr>
        <p:xfrm>
          <a:off x="1822430" y="1739899"/>
          <a:ext cx="6096000" cy="2796382"/>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732979ED-9871-882C-0FEE-7A837262E36C}"/>
              </a:ext>
            </a:extLst>
          </p:cNvPr>
          <p:cNvGrpSpPr/>
          <p:nvPr/>
        </p:nvGrpSpPr>
        <p:grpSpPr>
          <a:xfrm>
            <a:off x="1650136" y="1000124"/>
            <a:ext cx="1218252" cy="369332"/>
            <a:chOff x="1000125" y="1000124"/>
            <a:chExt cx="1218252" cy="369332"/>
          </a:xfrm>
        </p:grpSpPr>
        <p:sp>
          <p:nvSpPr>
            <p:cNvPr id="8" name="TextBox 7">
              <a:extLst>
                <a:ext uri="{FF2B5EF4-FFF2-40B4-BE49-F238E27FC236}">
                  <a16:creationId xmlns:a16="http://schemas.microsoft.com/office/drawing/2014/main" id="{C269387E-EC9A-70E4-EF80-5F3B66AA4EBE}"/>
                </a:ext>
              </a:extLst>
            </p:cNvPr>
            <p:cNvSpPr txBox="1"/>
            <p:nvPr/>
          </p:nvSpPr>
          <p:spPr>
            <a:xfrm>
              <a:off x="1200150" y="1000124"/>
              <a:ext cx="1018227" cy="369332"/>
            </a:xfrm>
            <a:prstGeom prst="rect">
              <a:avLst/>
            </a:prstGeom>
            <a:noFill/>
          </p:spPr>
          <p:txBody>
            <a:bodyPr wrap="none" rtlCol="0">
              <a:spAutoFit/>
            </a:bodyPr>
            <a:lstStyle/>
            <a:p>
              <a:r>
                <a:rPr lang="en-US" dirty="0"/>
                <a:t>SMD-FR</a:t>
              </a:r>
            </a:p>
          </p:txBody>
        </p:sp>
        <p:sp>
          <p:nvSpPr>
            <p:cNvPr id="9" name="Rectangle 8">
              <a:extLst>
                <a:ext uri="{FF2B5EF4-FFF2-40B4-BE49-F238E27FC236}">
                  <a16:creationId xmlns:a16="http://schemas.microsoft.com/office/drawing/2014/main" id="{61384821-187A-AABA-E1EB-E32179CC7EF4}"/>
                </a:ext>
              </a:extLst>
            </p:cNvPr>
            <p:cNvSpPr/>
            <p:nvPr/>
          </p:nvSpPr>
          <p:spPr>
            <a:xfrm>
              <a:off x="1000125" y="1084778"/>
              <a:ext cx="200025" cy="200025"/>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1" name="Group 10">
            <a:extLst>
              <a:ext uri="{FF2B5EF4-FFF2-40B4-BE49-F238E27FC236}">
                <a16:creationId xmlns:a16="http://schemas.microsoft.com/office/drawing/2014/main" id="{2B75354D-BA9B-93BF-C9C7-B875147435EE}"/>
              </a:ext>
            </a:extLst>
          </p:cNvPr>
          <p:cNvGrpSpPr/>
          <p:nvPr/>
        </p:nvGrpSpPr>
        <p:grpSpPr>
          <a:xfrm>
            <a:off x="3316026" y="1000124"/>
            <a:ext cx="2354782" cy="369332"/>
            <a:chOff x="1000125" y="1000124"/>
            <a:chExt cx="2354782" cy="369332"/>
          </a:xfrm>
        </p:grpSpPr>
        <p:sp>
          <p:nvSpPr>
            <p:cNvPr id="12" name="TextBox 11">
              <a:extLst>
                <a:ext uri="{FF2B5EF4-FFF2-40B4-BE49-F238E27FC236}">
                  <a16:creationId xmlns:a16="http://schemas.microsoft.com/office/drawing/2014/main" id="{7BD246D8-F6B7-C185-335C-CA77ED91DD1A}"/>
                </a:ext>
              </a:extLst>
            </p:cNvPr>
            <p:cNvSpPr txBox="1"/>
            <p:nvPr/>
          </p:nvSpPr>
          <p:spPr>
            <a:xfrm>
              <a:off x="1200150" y="1000124"/>
              <a:ext cx="2154757" cy="369332"/>
            </a:xfrm>
            <a:prstGeom prst="rect">
              <a:avLst/>
            </a:prstGeom>
            <a:noFill/>
          </p:spPr>
          <p:txBody>
            <a:bodyPr wrap="none" rtlCol="0">
              <a:spAutoFit/>
            </a:bodyPr>
            <a:lstStyle/>
            <a:p>
              <a:r>
                <a:rPr lang="en-US" dirty="0"/>
                <a:t>SMD-FR+SMD-DRP</a:t>
              </a:r>
            </a:p>
          </p:txBody>
        </p:sp>
        <p:sp>
          <p:nvSpPr>
            <p:cNvPr id="13" name="Rectangle 12">
              <a:extLst>
                <a:ext uri="{FF2B5EF4-FFF2-40B4-BE49-F238E27FC236}">
                  <a16:creationId xmlns:a16="http://schemas.microsoft.com/office/drawing/2014/main" id="{340BC83D-88D1-89D0-848E-9C9061702BB8}"/>
                </a:ext>
              </a:extLst>
            </p:cNvPr>
            <p:cNvSpPr/>
            <p:nvPr/>
          </p:nvSpPr>
          <p:spPr>
            <a:xfrm>
              <a:off x="1000125" y="1084778"/>
              <a:ext cx="200025" cy="200025"/>
            </a:xfrm>
            <a:prstGeom prst="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4" name="Group 13">
            <a:extLst>
              <a:ext uri="{FF2B5EF4-FFF2-40B4-BE49-F238E27FC236}">
                <a16:creationId xmlns:a16="http://schemas.microsoft.com/office/drawing/2014/main" id="{6B4FB7DC-05B3-B041-A213-0D0A4B5D7B67}"/>
              </a:ext>
            </a:extLst>
          </p:cNvPr>
          <p:cNvGrpSpPr/>
          <p:nvPr/>
        </p:nvGrpSpPr>
        <p:grpSpPr>
          <a:xfrm>
            <a:off x="6118447" y="1000124"/>
            <a:ext cx="2232954" cy="369332"/>
            <a:chOff x="1000125" y="1000124"/>
            <a:chExt cx="2232954" cy="369332"/>
          </a:xfrm>
        </p:grpSpPr>
        <p:sp>
          <p:nvSpPr>
            <p:cNvPr id="15" name="TextBox 14">
              <a:extLst>
                <a:ext uri="{FF2B5EF4-FFF2-40B4-BE49-F238E27FC236}">
                  <a16:creationId xmlns:a16="http://schemas.microsoft.com/office/drawing/2014/main" id="{75800F1C-301B-AFAF-6DAF-A9A1E74941A1}"/>
                </a:ext>
              </a:extLst>
            </p:cNvPr>
            <p:cNvSpPr txBox="1"/>
            <p:nvPr/>
          </p:nvSpPr>
          <p:spPr>
            <a:xfrm>
              <a:off x="1200150" y="1000124"/>
              <a:ext cx="2032929" cy="369332"/>
            </a:xfrm>
            <a:prstGeom prst="rect">
              <a:avLst/>
            </a:prstGeom>
            <a:noFill/>
          </p:spPr>
          <p:txBody>
            <a:bodyPr wrap="none" rtlCol="0">
              <a:spAutoFit/>
            </a:bodyPr>
            <a:lstStyle/>
            <a:p>
              <a:r>
                <a:rPr lang="en-US" dirty="0"/>
                <a:t>SMD-FR+SMD-MS</a:t>
              </a:r>
            </a:p>
          </p:txBody>
        </p:sp>
        <p:sp>
          <p:nvSpPr>
            <p:cNvPr id="16" name="Rectangle 15">
              <a:extLst>
                <a:ext uri="{FF2B5EF4-FFF2-40B4-BE49-F238E27FC236}">
                  <a16:creationId xmlns:a16="http://schemas.microsoft.com/office/drawing/2014/main" id="{3D578C24-6889-3FD7-3432-7DDB573C0E86}"/>
                </a:ext>
              </a:extLst>
            </p:cNvPr>
            <p:cNvSpPr/>
            <p:nvPr/>
          </p:nvSpPr>
          <p:spPr>
            <a:xfrm>
              <a:off x="1000125" y="1084778"/>
              <a:ext cx="200025" cy="200025"/>
            </a:xfrm>
            <a:prstGeom prst="rect">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7" name="Group 16">
            <a:extLst>
              <a:ext uri="{FF2B5EF4-FFF2-40B4-BE49-F238E27FC236}">
                <a16:creationId xmlns:a16="http://schemas.microsoft.com/office/drawing/2014/main" id="{E65032E2-31D0-623E-289B-79955317CC3F}"/>
              </a:ext>
            </a:extLst>
          </p:cNvPr>
          <p:cNvGrpSpPr/>
          <p:nvPr/>
        </p:nvGrpSpPr>
        <p:grpSpPr>
          <a:xfrm>
            <a:off x="2772436" y="1412338"/>
            <a:ext cx="1989297" cy="369332"/>
            <a:chOff x="1000125" y="1000124"/>
            <a:chExt cx="1989297" cy="369332"/>
          </a:xfrm>
        </p:grpSpPr>
        <p:sp>
          <p:nvSpPr>
            <p:cNvPr id="18" name="TextBox 17">
              <a:extLst>
                <a:ext uri="{FF2B5EF4-FFF2-40B4-BE49-F238E27FC236}">
                  <a16:creationId xmlns:a16="http://schemas.microsoft.com/office/drawing/2014/main" id="{032783B6-6714-407F-5187-1A942F235FE6}"/>
                </a:ext>
              </a:extLst>
            </p:cNvPr>
            <p:cNvSpPr txBox="1"/>
            <p:nvPr/>
          </p:nvSpPr>
          <p:spPr>
            <a:xfrm>
              <a:off x="1200150" y="1000124"/>
              <a:ext cx="1789272" cy="369332"/>
            </a:xfrm>
            <a:prstGeom prst="rect">
              <a:avLst/>
            </a:prstGeom>
            <a:noFill/>
          </p:spPr>
          <p:txBody>
            <a:bodyPr wrap="none" rtlCol="0">
              <a:spAutoFit/>
            </a:bodyPr>
            <a:lstStyle/>
            <a:p>
              <a:r>
                <a:rPr lang="en-US" dirty="0"/>
                <a:t>SMD-Combined</a:t>
              </a:r>
            </a:p>
          </p:txBody>
        </p:sp>
        <p:sp>
          <p:nvSpPr>
            <p:cNvPr id="19" name="Rectangle 18">
              <a:extLst>
                <a:ext uri="{FF2B5EF4-FFF2-40B4-BE49-F238E27FC236}">
                  <a16:creationId xmlns:a16="http://schemas.microsoft.com/office/drawing/2014/main" id="{0BFE4247-1030-551A-3EFD-5C683642A30C}"/>
                </a:ext>
              </a:extLst>
            </p:cNvPr>
            <p:cNvSpPr/>
            <p:nvPr/>
          </p:nvSpPr>
          <p:spPr>
            <a:xfrm>
              <a:off x="1000125" y="1084778"/>
              <a:ext cx="200025" cy="200025"/>
            </a:xfrm>
            <a:prstGeom prst="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20" name="Group 19">
            <a:extLst>
              <a:ext uri="{FF2B5EF4-FFF2-40B4-BE49-F238E27FC236}">
                <a16:creationId xmlns:a16="http://schemas.microsoft.com/office/drawing/2014/main" id="{156E74B8-58D1-7DA1-528F-AF316AB984AD}"/>
              </a:ext>
            </a:extLst>
          </p:cNvPr>
          <p:cNvGrpSpPr/>
          <p:nvPr/>
        </p:nvGrpSpPr>
        <p:grpSpPr>
          <a:xfrm>
            <a:off x="5248774" y="1410194"/>
            <a:ext cx="1534045" cy="369332"/>
            <a:chOff x="1000125" y="1000124"/>
            <a:chExt cx="1534045" cy="369332"/>
          </a:xfrm>
        </p:grpSpPr>
        <p:sp>
          <p:nvSpPr>
            <p:cNvPr id="21" name="TextBox 20">
              <a:extLst>
                <a:ext uri="{FF2B5EF4-FFF2-40B4-BE49-F238E27FC236}">
                  <a16:creationId xmlns:a16="http://schemas.microsoft.com/office/drawing/2014/main" id="{629D3A3A-1D65-0C99-A256-E4814CF33E7C}"/>
                </a:ext>
              </a:extLst>
            </p:cNvPr>
            <p:cNvSpPr txBox="1"/>
            <p:nvPr/>
          </p:nvSpPr>
          <p:spPr>
            <a:xfrm>
              <a:off x="1200150" y="1000124"/>
              <a:ext cx="1334020" cy="369332"/>
            </a:xfrm>
            <a:prstGeom prst="rect">
              <a:avLst/>
            </a:prstGeom>
            <a:noFill/>
          </p:spPr>
          <p:txBody>
            <a:bodyPr wrap="none" rtlCol="0">
              <a:spAutoFit/>
            </a:bodyPr>
            <a:lstStyle/>
            <a:p>
              <a:r>
                <a:rPr lang="en-US" dirty="0"/>
                <a:t>No-Refresh</a:t>
              </a:r>
            </a:p>
          </p:txBody>
        </p:sp>
        <p:sp>
          <p:nvSpPr>
            <p:cNvPr id="22" name="Rectangle 21">
              <a:extLst>
                <a:ext uri="{FF2B5EF4-FFF2-40B4-BE49-F238E27FC236}">
                  <a16:creationId xmlns:a16="http://schemas.microsoft.com/office/drawing/2014/main" id="{C1A5FF44-FC9D-FEFB-4266-9DB288E86E63}"/>
                </a:ext>
              </a:extLst>
            </p:cNvPr>
            <p:cNvSpPr/>
            <p:nvPr/>
          </p:nvSpPr>
          <p:spPr>
            <a:xfrm>
              <a:off x="1000125" y="1084778"/>
              <a:ext cx="200025" cy="200025"/>
            </a:xfrm>
            <a:prstGeom prst="rect">
              <a:avLst/>
            </a:prstGeom>
            <a:solidFill>
              <a:schemeClr val="accent4">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cxnSp>
        <p:nvCxnSpPr>
          <p:cNvPr id="3" name="Straight Connector 2">
            <a:extLst>
              <a:ext uri="{FF2B5EF4-FFF2-40B4-BE49-F238E27FC236}">
                <a16:creationId xmlns:a16="http://schemas.microsoft.com/office/drawing/2014/main" id="{9F3F6377-35C7-87A8-3874-30337A721373}"/>
              </a:ext>
            </a:extLst>
          </p:cNvPr>
          <p:cNvCxnSpPr>
            <a:cxnSpLocks/>
          </p:cNvCxnSpPr>
          <p:nvPr/>
        </p:nvCxnSpPr>
        <p:spPr>
          <a:xfrm>
            <a:off x="2507459" y="3362327"/>
            <a:ext cx="529113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C6F9B8-DBFD-59E2-E804-18589B52EED2}"/>
              </a:ext>
            </a:extLst>
          </p:cNvPr>
          <p:cNvSpPr txBox="1"/>
          <p:nvPr/>
        </p:nvSpPr>
        <p:spPr>
          <a:xfrm rot="16200000">
            <a:off x="44011" y="2615780"/>
            <a:ext cx="2582758" cy="830997"/>
          </a:xfrm>
          <a:prstGeom prst="rect">
            <a:avLst/>
          </a:prstGeom>
          <a:noFill/>
        </p:spPr>
        <p:txBody>
          <a:bodyPr wrap="none" rtlCol="0">
            <a:spAutoFit/>
          </a:bodyPr>
          <a:lstStyle/>
          <a:p>
            <a:pPr algn="ctr"/>
            <a:r>
              <a:rPr lang="en-US" sz="2400" dirty="0"/>
              <a:t>Average Speedup </a:t>
            </a:r>
            <a:br>
              <a:rPr lang="en-US" sz="2400" dirty="0"/>
            </a:br>
            <a:r>
              <a:rPr lang="en-US" sz="2400" dirty="0"/>
              <a:t>over Baseline</a:t>
            </a:r>
          </a:p>
        </p:txBody>
      </p:sp>
      <p:sp>
        <p:nvSpPr>
          <p:cNvPr id="23" name="TextBox 22">
            <a:extLst>
              <a:ext uri="{FF2B5EF4-FFF2-40B4-BE49-F238E27FC236}">
                <a16:creationId xmlns:a16="http://schemas.microsoft.com/office/drawing/2014/main" id="{419DF84E-29E5-CD96-4824-9BDCDFF073A0}"/>
              </a:ext>
            </a:extLst>
          </p:cNvPr>
          <p:cNvSpPr txBox="1"/>
          <p:nvPr/>
        </p:nvSpPr>
        <p:spPr>
          <a:xfrm>
            <a:off x="-8754" y="5229897"/>
            <a:ext cx="9144000" cy="1014858"/>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SMD provides </a:t>
            </a:r>
            <a:r>
              <a:rPr lang="en-US" sz="3000" dirty="0">
                <a:solidFill>
                  <a:schemeClr val="accent6">
                    <a:lumMod val="75000"/>
                  </a:schemeClr>
                </a:solidFill>
              </a:rPr>
              <a:t>higher speedups </a:t>
            </a:r>
            <a:br>
              <a:rPr lang="en-US" sz="3000" dirty="0"/>
            </a:br>
            <a:r>
              <a:rPr lang="en-US" sz="3000" dirty="0"/>
              <a:t>with increasing workload memory intensity</a:t>
            </a:r>
          </a:p>
        </p:txBody>
      </p:sp>
      <p:sp>
        <p:nvSpPr>
          <p:cNvPr id="24" name="TextBox 23">
            <a:extLst>
              <a:ext uri="{FF2B5EF4-FFF2-40B4-BE49-F238E27FC236}">
                <a16:creationId xmlns:a16="http://schemas.microsoft.com/office/drawing/2014/main" id="{425FF81A-EB38-3B76-A944-FB74D07CDEE0}"/>
              </a:ext>
            </a:extLst>
          </p:cNvPr>
          <p:cNvSpPr txBox="1"/>
          <p:nvPr/>
        </p:nvSpPr>
        <p:spPr>
          <a:xfrm>
            <a:off x="1750148" y="4462127"/>
            <a:ext cx="6804278" cy="400110"/>
          </a:xfrm>
          <a:prstGeom prst="rect">
            <a:avLst/>
          </a:prstGeom>
          <a:noFill/>
        </p:spPr>
        <p:txBody>
          <a:bodyPr wrap="square" rtlCol="0">
            <a:spAutoFit/>
          </a:bodyPr>
          <a:lstStyle/>
          <a:p>
            <a:pPr algn="ctr"/>
            <a:r>
              <a:rPr lang="en-US" sz="2000" dirty="0"/>
              <a:t>Four-core workload misses per kilo instruction category</a:t>
            </a:r>
          </a:p>
        </p:txBody>
      </p:sp>
      <p:cxnSp>
        <p:nvCxnSpPr>
          <p:cNvPr id="26" name="Straight Arrow Connector 25">
            <a:extLst>
              <a:ext uri="{FF2B5EF4-FFF2-40B4-BE49-F238E27FC236}">
                <a16:creationId xmlns:a16="http://schemas.microsoft.com/office/drawing/2014/main" id="{DEC0E01A-FEBD-E34F-2E43-C45149C4D734}"/>
              </a:ext>
            </a:extLst>
          </p:cNvPr>
          <p:cNvCxnSpPr/>
          <p:nvPr/>
        </p:nvCxnSpPr>
        <p:spPr>
          <a:xfrm flipV="1">
            <a:off x="3221831" y="2147186"/>
            <a:ext cx="3691774" cy="93781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4D1AB2A-D23B-5507-D79E-97B2B117D045}"/>
              </a:ext>
            </a:extLst>
          </p:cNvPr>
          <p:cNvSpPr/>
          <p:nvPr/>
        </p:nvSpPr>
        <p:spPr>
          <a:xfrm>
            <a:off x="2033587" y="4206242"/>
            <a:ext cx="6190522" cy="69555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237635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23"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4D5A-E308-8F5F-7FC3-ACDCAF8AB130}"/>
              </a:ext>
            </a:extLst>
          </p:cNvPr>
          <p:cNvSpPr>
            <a:spLocks noGrp="1"/>
          </p:cNvSpPr>
          <p:nvPr>
            <p:ph type="title"/>
          </p:nvPr>
        </p:nvSpPr>
        <p:spPr/>
        <p:txBody>
          <a:bodyPr/>
          <a:lstStyle/>
          <a:p>
            <a:r>
              <a:rPr lang="en-US" dirty="0"/>
              <a:t>DRAM Energy</a:t>
            </a:r>
          </a:p>
        </p:txBody>
      </p:sp>
      <p:sp>
        <p:nvSpPr>
          <p:cNvPr id="4" name="Slide Number Placeholder 3">
            <a:extLst>
              <a:ext uri="{FF2B5EF4-FFF2-40B4-BE49-F238E27FC236}">
                <a16:creationId xmlns:a16="http://schemas.microsoft.com/office/drawing/2014/main" id="{48DCF992-C92A-0B06-786A-ED5A91F1ACE5}"/>
              </a:ext>
            </a:extLst>
          </p:cNvPr>
          <p:cNvSpPr>
            <a:spLocks noGrp="1"/>
          </p:cNvSpPr>
          <p:nvPr>
            <p:ph type="sldNum" sz="quarter" idx="12"/>
          </p:nvPr>
        </p:nvSpPr>
        <p:spPr/>
        <p:txBody>
          <a:bodyPr/>
          <a:lstStyle/>
          <a:p>
            <a:fld id="{C19D2B53-EDAE-4B41-B849-8916FA40BCB6}" type="slidenum">
              <a:rPr lang="en-US" smtClean="0"/>
              <a:pPr/>
              <a:t>66</a:t>
            </a:fld>
            <a:endParaRPr lang="en-US"/>
          </a:p>
        </p:txBody>
      </p:sp>
      <p:graphicFrame>
        <p:nvGraphicFramePr>
          <p:cNvPr id="7" name="Chart 6">
            <a:extLst>
              <a:ext uri="{FF2B5EF4-FFF2-40B4-BE49-F238E27FC236}">
                <a16:creationId xmlns:a16="http://schemas.microsoft.com/office/drawing/2014/main" id="{485EAF52-E83A-DE43-AD7C-FEA37D369704}"/>
              </a:ext>
            </a:extLst>
          </p:cNvPr>
          <p:cNvGraphicFramePr/>
          <p:nvPr>
            <p:extLst>
              <p:ext uri="{D42A27DB-BD31-4B8C-83A1-F6EECF244321}">
                <p14:modId xmlns:p14="http://schemas.microsoft.com/office/powerpoint/2010/main" val="2423138081"/>
              </p:ext>
            </p:extLst>
          </p:nvPr>
        </p:nvGraphicFramePr>
        <p:xfrm>
          <a:off x="1071563" y="1779526"/>
          <a:ext cx="7729537" cy="279638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B026C8CA-FC60-5B67-ACA2-93E39AB91DCB}"/>
              </a:ext>
            </a:extLst>
          </p:cNvPr>
          <p:cNvGrpSpPr/>
          <p:nvPr/>
        </p:nvGrpSpPr>
        <p:grpSpPr>
          <a:xfrm>
            <a:off x="1843019" y="1000124"/>
            <a:ext cx="1218252" cy="369332"/>
            <a:chOff x="1000125" y="1000124"/>
            <a:chExt cx="1218252" cy="369332"/>
          </a:xfrm>
        </p:grpSpPr>
        <p:sp>
          <p:nvSpPr>
            <p:cNvPr id="9" name="TextBox 8">
              <a:extLst>
                <a:ext uri="{FF2B5EF4-FFF2-40B4-BE49-F238E27FC236}">
                  <a16:creationId xmlns:a16="http://schemas.microsoft.com/office/drawing/2014/main" id="{C1D4C736-944C-86A3-4AA5-CE27992FBD70}"/>
                </a:ext>
              </a:extLst>
            </p:cNvPr>
            <p:cNvSpPr txBox="1"/>
            <p:nvPr/>
          </p:nvSpPr>
          <p:spPr>
            <a:xfrm>
              <a:off x="1200150" y="1000124"/>
              <a:ext cx="1018227" cy="369332"/>
            </a:xfrm>
            <a:prstGeom prst="rect">
              <a:avLst/>
            </a:prstGeom>
            <a:noFill/>
          </p:spPr>
          <p:txBody>
            <a:bodyPr wrap="none" rtlCol="0">
              <a:spAutoFit/>
            </a:bodyPr>
            <a:lstStyle/>
            <a:p>
              <a:r>
                <a:rPr lang="en-US" dirty="0"/>
                <a:t>SMD-FR</a:t>
              </a:r>
            </a:p>
          </p:txBody>
        </p:sp>
        <p:sp>
          <p:nvSpPr>
            <p:cNvPr id="10" name="Rectangle 9">
              <a:extLst>
                <a:ext uri="{FF2B5EF4-FFF2-40B4-BE49-F238E27FC236}">
                  <a16:creationId xmlns:a16="http://schemas.microsoft.com/office/drawing/2014/main" id="{3AA23F6B-E0D3-2B1F-89EE-9D826AA2674C}"/>
                </a:ext>
              </a:extLst>
            </p:cNvPr>
            <p:cNvSpPr/>
            <p:nvPr/>
          </p:nvSpPr>
          <p:spPr>
            <a:xfrm>
              <a:off x="1000125" y="1084778"/>
              <a:ext cx="200025" cy="200025"/>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1" name="Group 10">
            <a:extLst>
              <a:ext uri="{FF2B5EF4-FFF2-40B4-BE49-F238E27FC236}">
                <a16:creationId xmlns:a16="http://schemas.microsoft.com/office/drawing/2014/main" id="{6F87810A-FE00-5488-4CFB-61A4DB55A266}"/>
              </a:ext>
            </a:extLst>
          </p:cNvPr>
          <p:cNvGrpSpPr/>
          <p:nvPr/>
        </p:nvGrpSpPr>
        <p:grpSpPr>
          <a:xfrm>
            <a:off x="3508909" y="1000124"/>
            <a:ext cx="2354782" cy="369332"/>
            <a:chOff x="1000125" y="1000124"/>
            <a:chExt cx="2354782" cy="369332"/>
          </a:xfrm>
        </p:grpSpPr>
        <p:sp>
          <p:nvSpPr>
            <p:cNvPr id="12" name="TextBox 11">
              <a:extLst>
                <a:ext uri="{FF2B5EF4-FFF2-40B4-BE49-F238E27FC236}">
                  <a16:creationId xmlns:a16="http://schemas.microsoft.com/office/drawing/2014/main" id="{DFE3D3B8-F3D8-4B20-538D-1B654AABF7D0}"/>
                </a:ext>
              </a:extLst>
            </p:cNvPr>
            <p:cNvSpPr txBox="1"/>
            <p:nvPr/>
          </p:nvSpPr>
          <p:spPr>
            <a:xfrm>
              <a:off x="1200150" y="1000124"/>
              <a:ext cx="2154757" cy="369332"/>
            </a:xfrm>
            <a:prstGeom prst="rect">
              <a:avLst/>
            </a:prstGeom>
            <a:noFill/>
          </p:spPr>
          <p:txBody>
            <a:bodyPr wrap="none" rtlCol="0">
              <a:spAutoFit/>
            </a:bodyPr>
            <a:lstStyle/>
            <a:p>
              <a:r>
                <a:rPr lang="en-US" dirty="0"/>
                <a:t>SMD-FR+SMD-DRP</a:t>
              </a:r>
            </a:p>
          </p:txBody>
        </p:sp>
        <p:sp>
          <p:nvSpPr>
            <p:cNvPr id="13" name="Rectangle 12">
              <a:extLst>
                <a:ext uri="{FF2B5EF4-FFF2-40B4-BE49-F238E27FC236}">
                  <a16:creationId xmlns:a16="http://schemas.microsoft.com/office/drawing/2014/main" id="{606FEF36-EE87-6EFF-03AE-8935029B3BF6}"/>
                </a:ext>
              </a:extLst>
            </p:cNvPr>
            <p:cNvSpPr/>
            <p:nvPr/>
          </p:nvSpPr>
          <p:spPr>
            <a:xfrm>
              <a:off x="1000125" y="1084778"/>
              <a:ext cx="200025" cy="200025"/>
            </a:xfrm>
            <a:prstGeom prst="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4" name="Group 13">
            <a:extLst>
              <a:ext uri="{FF2B5EF4-FFF2-40B4-BE49-F238E27FC236}">
                <a16:creationId xmlns:a16="http://schemas.microsoft.com/office/drawing/2014/main" id="{005A5B62-9BF2-2C15-8497-383F1A2F6E39}"/>
              </a:ext>
            </a:extLst>
          </p:cNvPr>
          <p:cNvGrpSpPr/>
          <p:nvPr/>
        </p:nvGrpSpPr>
        <p:grpSpPr>
          <a:xfrm>
            <a:off x="6311330" y="1000124"/>
            <a:ext cx="2232954" cy="369332"/>
            <a:chOff x="1000125" y="1000124"/>
            <a:chExt cx="2232954" cy="369332"/>
          </a:xfrm>
        </p:grpSpPr>
        <p:sp>
          <p:nvSpPr>
            <p:cNvPr id="15" name="TextBox 14">
              <a:extLst>
                <a:ext uri="{FF2B5EF4-FFF2-40B4-BE49-F238E27FC236}">
                  <a16:creationId xmlns:a16="http://schemas.microsoft.com/office/drawing/2014/main" id="{6BB65377-BC04-6F17-4560-B83C57858731}"/>
                </a:ext>
              </a:extLst>
            </p:cNvPr>
            <p:cNvSpPr txBox="1"/>
            <p:nvPr/>
          </p:nvSpPr>
          <p:spPr>
            <a:xfrm>
              <a:off x="1200150" y="1000124"/>
              <a:ext cx="2032929" cy="369332"/>
            </a:xfrm>
            <a:prstGeom prst="rect">
              <a:avLst/>
            </a:prstGeom>
            <a:noFill/>
          </p:spPr>
          <p:txBody>
            <a:bodyPr wrap="none" rtlCol="0">
              <a:spAutoFit/>
            </a:bodyPr>
            <a:lstStyle/>
            <a:p>
              <a:r>
                <a:rPr lang="en-US" dirty="0"/>
                <a:t>SMD-FR+SMD-MS</a:t>
              </a:r>
            </a:p>
          </p:txBody>
        </p:sp>
        <p:sp>
          <p:nvSpPr>
            <p:cNvPr id="16" name="Rectangle 15">
              <a:extLst>
                <a:ext uri="{FF2B5EF4-FFF2-40B4-BE49-F238E27FC236}">
                  <a16:creationId xmlns:a16="http://schemas.microsoft.com/office/drawing/2014/main" id="{3DB9CE44-86A1-A43A-7F0D-686B5A5B3D78}"/>
                </a:ext>
              </a:extLst>
            </p:cNvPr>
            <p:cNvSpPr/>
            <p:nvPr/>
          </p:nvSpPr>
          <p:spPr>
            <a:xfrm>
              <a:off x="1000125" y="1084778"/>
              <a:ext cx="200025" cy="200025"/>
            </a:xfrm>
            <a:prstGeom prst="rect">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7" name="Group 16">
            <a:extLst>
              <a:ext uri="{FF2B5EF4-FFF2-40B4-BE49-F238E27FC236}">
                <a16:creationId xmlns:a16="http://schemas.microsoft.com/office/drawing/2014/main" id="{921C5A41-7DEA-7AB2-B209-4AFDC5080B64}"/>
              </a:ext>
            </a:extLst>
          </p:cNvPr>
          <p:cNvGrpSpPr/>
          <p:nvPr/>
        </p:nvGrpSpPr>
        <p:grpSpPr>
          <a:xfrm>
            <a:off x="2965319" y="1412338"/>
            <a:ext cx="1989297" cy="369332"/>
            <a:chOff x="1000125" y="1000124"/>
            <a:chExt cx="1989297" cy="369332"/>
          </a:xfrm>
        </p:grpSpPr>
        <p:sp>
          <p:nvSpPr>
            <p:cNvPr id="18" name="TextBox 17">
              <a:extLst>
                <a:ext uri="{FF2B5EF4-FFF2-40B4-BE49-F238E27FC236}">
                  <a16:creationId xmlns:a16="http://schemas.microsoft.com/office/drawing/2014/main" id="{C3436B3F-B8BA-9FAB-B7A4-BFB70ADBFDC4}"/>
                </a:ext>
              </a:extLst>
            </p:cNvPr>
            <p:cNvSpPr txBox="1"/>
            <p:nvPr/>
          </p:nvSpPr>
          <p:spPr>
            <a:xfrm>
              <a:off x="1200150" y="1000124"/>
              <a:ext cx="1789272" cy="369332"/>
            </a:xfrm>
            <a:prstGeom prst="rect">
              <a:avLst/>
            </a:prstGeom>
            <a:noFill/>
          </p:spPr>
          <p:txBody>
            <a:bodyPr wrap="none" rtlCol="0">
              <a:spAutoFit/>
            </a:bodyPr>
            <a:lstStyle/>
            <a:p>
              <a:r>
                <a:rPr lang="en-US" dirty="0"/>
                <a:t>SMD-Combined</a:t>
              </a:r>
            </a:p>
          </p:txBody>
        </p:sp>
        <p:sp>
          <p:nvSpPr>
            <p:cNvPr id="19" name="Rectangle 18">
              <a:extLst>
                <a:ext uri="{FF2B5EF4-FFF2-40B4-BE49-F238E27FC236}">
                  <a16:creationId xmlns:a16="http://schemas.microsoft.com/office/drawing/2014/main" id="{28AAFFAB-3CF7-5A8B-3712-C3375084E379}"/>
                </a:ext>
              </a:extLst>
            </p:cNvPr>
            <p:cNvSpPr/>
            <p:nvPr/>
          </p:nvSpPr>
          <p:spPr>
            <a:xfrm>
              <a:off x="1000125" y="1084778"/>
              <a:ext cx="200025" cy="200025"/>
            </a:xfrm>
            <a:prstGeom prst="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20" name="Group 19">
            <a:extLst>
              <a:ext uri="{FF2B5EF4-FFF2-40B4-BE49-F238E27FC236}">
                <a16:creationId xmlns:a16="http://schemas.microsoft.com/office/drawing/2014/main" id="{549F92D3-0B87-DD17-8D8C-196E9DE0FA92}"/>
              </a:ext>
            </a:extLst>
          </p:cNvPr>
          <p:cNvGrpSpPr/>
          <p:nvPr/>
        </p:nvGrpSpPr>
        <p:grpSpPr>
          <a:xfrm>
            <a:off x="5441657" y="1410194"/>
            <a:ext cx="1534045" cy="369332"/>
            <a:chOff x="1000125" y="1000124"/>
            <a:chExt cx="1534045" cy="369332"/>
          </a:xfrm>
        </p:grpSpPr>
        <p:sp>
          <p:nvSpPr>
            <p:cNvPr id="21" name="TextBox 20">
              <a:extLst>
                <a:ext uri="{FF2B5EF4-FFF2-40B4-BE49-F238E27FC236}">
                  <a16:creationId xmlns:a16="http://schemas.microsoft.com/office/drawing/2014/main" id="{85C8D0A1-D105-F93C-CA23-E4F5A7452BF5}"/>
                </a:ext>
              </a:extLst>
            </p:cNvPr>
            <p:cNvSpPr txBox="1"/>
            <p:nvPr/>
          </p:nvSpPr>
          <p:spPr>
            <a:xfrm>
              <a:off x="1200150" y="1000124"/>
              <a:ext cx="1334020" cy="369332"/>
            </a:xfrm>
            <a:prstGeom prst="rect">
              <a:avLst/>
            </a:prstGeom>
            <a:noFill/>
          </p:spPr>
          <p:txBody>
            <a:bodyPr wrap="none" rtlCol="0">
              <a:spAutoFit/>
            </a:bodyPr>
            <a:lstStyle/>
            <a:p>
              <a:r>
                <a:rPr lang="en-US" dirty="0"/>
                <a:t>No-Refresh</a:t>
              </a:r>
            </a:p>
          </p:txBody>
        </p:sp>
        <p:sp>
          <p:nvSpPr>
            <p:cNvPr id="22" name="Rectangle 21">
              <a:extLst>
                <a:ext uri="{FF2B5EF4-FFF2-40B4-BE49-F238E27FC236}">
                  <a16:creationId xmlns:a16="http://schemas.microsoft.com/office/drawing/2014/main" id="{6643D31E-48EE-EA6E-2D93-3101141CF3CF}"/>
                </a:ext>
              </a:extLst>
            </p:cNvPr>
            <p:cNvSpPr/>
            <p:nvPr/>
          </p:nvSpPr>
          <p:spPr>
            <a:xfrm>
              <a:off x="1000125" y="1084778"/>
              <a:ext cx="200025" cy="200025"/>
            </a:xfrm>
            <a:prstGeom prst="rect">
              <a:avLst/>
            </a:prstGeom>
            <a:solidFill>
              <a:schemeClr val="accent4">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sp>
        <p:nvSpPr>
          <p:cNvPr id="24" name="TextBox 23">
            <a:extLst>
              <a:ext uri="{FF2B5EF4-FFF2-40B4-BE49-F238E27FC236}">
                <a16:creationId xmlns:a16="http://schemas.microsoft.com/office/drawing/2014/main" id="{CC279E3B-E277-668E-B79D-A8695693D717}"/>
              </a:ext>
            </a:extLst>
          </p:cNvPr>
          <p:cNvSpPr txBox="1"/>
          <p:nvPr/>
        </p:nvSpPr>
        <p:spPr>
          <a:xfrm rot="16200000">
            <a:off x="-944301" y="2606675"/>
            <a:ext cx="3223959" cy="830997"/>
          </a:xfrm>
          <a:prstGeom prst="rect">
            <a:avLst/>
          </a:prstGeom>
          <a:noFill/>
        </p:spPr>
        <p:txBody>
          <a:bodyPr wrap="none" rtlCol="0">
            <a:spAutoFit/>
          </a:bodyPr>
          <a:lstStyle/>
          <a:p>
            <a:pPr algn="ctr"/>
            <a:r>
              <a:rPr lang="en-US" sz="2400" dirty="0"/>
              <a:t>Average DRAM Energy</a:t>
            </a:r>
            <a:br>
              <a:rPr lang="en-US" sz="2400" dirty="0"/>
            </a:br>
            <a:r>
              <a:rPr lang="en-US" sz="2400" dirty="0"/>
              <a:t>Normalized to Baseline</a:t>
            </a:r>
          </a:p>
        </p:txBody>
      </p:sp>
      <p:cxnSp>
        <p:nvCxnSpPr>
          <p:cNvPr id="27" name="Straight Connector 26">
            <a:extLst>
              <a:ext uri="{FF2B5EF4-FFF2-40B4-BE49-F238E27FC236}">
                <a16:creationId xmlns:a16="http://schemas.microsoft.com/office/drawing/2014/main" id="{1C4A614D-BA71-D749-ED8A-3C7A1186C7D5}"/>
              </a:ext>
            </a:extLst>
          </p:cNvPr>
          <p:cNvCxnSpPr>
            <a:cxnSpLocks/>
          </p:cNvCxnSpPr>
          <p:nvPr/>
        </p:nvCxnSpPr>
        <p:spPr>
          <a:xfrm>
            <a:off x="1885881" y="1997871"/>
            <a:ext cx="6843782"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1F4761-A15C-C507-AE29-0DD046844160}"/>
              </a:ext>
            </a:extLst>
          </p:cNvPr>
          <p:cNvCxnSpPr>
            <a:cxnSpLocks/>
          </p:cNvCxnSpPr>
          <p:nvPr/>
        </p:nvCxnSpPr>
        <p:spPr>
          <a:xfrm flipV="1">
            <a:off x="3558917" y="1997871"/>
            <a:ext cx="0" cy="2809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427FD1-E0CB-03E2-956C-B346695A76EB}"/>
              </a:ext>
            </a:extLst>
          </p:cNvPr>
          <p:cNvSpPr txBox="1"/>
          <p:nvPr/>
        </p:nvSpPr>
        <p:spPr>
          <a:xfrm>
            <a:off x="5718626" y="4555976"/>
            <a:ext cx="1180131" cy="369332"/>
          </a:xfrm>
          <a:prstGeom prst="rect">
            <a:avLst/>
          </a:prstGeom>
          <a:noFill/>
        </p:spPr>
        <p:txBody>
          <a:bodyPr wrap="none" rtlCol="0">
            <a:spAutoFit/>
          </a:bodyPr>
          <a:lstStyle/>
          <a:p>
            <a:r>
              <a:rPr lang="en-US" dirty="0"/>
              <a:t>Four-core</a:t>
            </a:r>
          </a:p>
        </p:txBody>
      </p:sp>
      <p:sp>
        <p:nvSpPr>
          <p:cNvPr id="37" name="TextBox 36">
            <a:extLst>
              <a:ext uri="{FF2B5EF4-FFF2-40B4-BE49-F238E27FC236}">
                <a16:creationId xmlns:a16="http://schemas.microsoft.com/office/drawing/2014/main" id="{2B5D4FD4-B7FB-E057-D150-B93695EDBE3D}"/>
              </a:ext>
            </a:extLst>
          </p:cNvPr>
          <p:cNvSpPr txBox="1"/>
          <p:nvPr/>
        </p:nvSpPr>
        <p:spPr>
          <a:xfrm>
            <a:off x="-8754" y="5229897"/>
            <a:ext cx="9144000" cy="1014858"/>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All SMD configurations provide energy savings</a:t>
            </a:r>
          </a:p>
        </p:txBody>
      </p:sp>
      <p:sp>
        <p:nvSpPr>
          <p:cNvPr id="3" name="Rectangle 2">
            <a:extLst>
              <a:ext uri="{FF2B5EF4-FFF2-40B4-BE49-F238E27FC236}">
                <a16:creationId xmlns:a16="http://schemas.microsoft.com/office/drawing/2014/main" id="{8AC1000E-B1EB-7EBB-2377-D73FE12BF52B}"/>
              </a:ext>
            </a:extLst>
          </p:cNvPr>
          <p:cNvSpPr/>
          <p:nvPr/>
        </p:nvSpPr>
        <p:spPr>
          <a:xfrm>
            <a:off x="2016168" y="4171406"/>
            <a:ext cx="6614025" cy="69555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3857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chart seriesIdx="-4" categoryIdx="0" bldStep="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chart seriesIdx="-4" categoryIdx="1"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chart seriesIdx="-4" categoryIdx="3" bldStep="category"/>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24" grpId="0"/>
      <p:bldP spid="37"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9849-02AB-8A39-9C21-A7E0B4166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08A45-85B9-23E6-BACE-A58D2867D44B}"/>
              </a:ext>
            </a:extLst>
          </p:cNvPr>
          <p:cNvSpPr>
            <a:spLocks noGrp="1"/>
          </p:cNvSpPr>
          <p:nvPr>
            <p:ph type="title"/>
          </p:nvPr>
        </p:nvSpPr>
        <p:spPr/>
        <p:txBody>
          <a:bodyPr/>
          <a:lstStyle/>
          <a:p>
            <a:r>
              <a:rPr lang="en-US" dirty="0"/>
              <a:t>DRAM Energy</a:t>
            </a:r>
          </a:p>
        </p:txBody>
      </p:sp>
      <p:sp>
        <p:nvSpPr>
          <p:cNvPr id="4" name="Slide Number Placeholder 3">
            <a:extLst>
              <a:ext uri="{FF2B5EF4-FFF2-40B4-BE49-F238E27FC236}">
                <a16:creationId xmlns:a16="http://schemas.microsoft.com/office/drawing/2014/main" id="{93902CD3-585F-BCF8-7225-4BCF51CE4A2A}"/>
              </a:ext>
            </a:extLst>
          </p:cNvPr>
          <p:cNvSpPr>
            <a:spLocks noGrp="1"/>
          </p:cNvSpPr>
          <p:nvPr>
            <p:ph type="sldNum" sz="quarter" idx="12"/>
          </p:nvPr>
        </p:nvSpPr>
        <p:spPr/>
        <p:txBody>
          <a:bodyPr/>
          <a:lstStyle/>
          <a:p>
            <a:fld id="{C19D2B53-EDAE-4B41-B849-8916FA40BCB6}" type="slidenum">
              <a:rPr lang="en-US" smtClean="0"/>
              <a:pPr/>
              <a:t>67</a:t>
            </a:fld>
            <a:endParaRPr lang="en-US"/>
          </a:p>
        </p:txBody>
      </p:sp>
      <p:graphicFrame>
        <p:nvGraphicFramePr>
          <p:cNvPr id="7" name="Chart 6">
            <a:extLst>
              <a:ext uri="{FF2B5EF4-FFF2-40B4-BE49-F238E27FC236}">
                <a16:creationId xmlns:a16="http://schemas.microsoft.com/office/drawing/2014/main" id="{A62AAB49-5F6E-326F-107E-94C19DA30C56}"/>
              </a:ext>
            </a:extLst>
          </p:cNvPr>
          <p:cNvGraphicFramePr/>
          <p:nvPr/>
        </p:nvGraphicFramePr>
        <p:xfrm>
          <a:off x="1071563" y="1779526"/>
          <a:ext cx="7729537" cy="279638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C91CB2D0-AFDE-B2C1-986C-7DF382EE134B}"/>
              </a:ext>
            </a:extLst>
          </p:cNvPr>
          <p:cNvGrpSpPr/>
          <p:nvPr/>
        </p:nvGrpSpPr>
        <p:grpSpPr>
          <a:xfrm>
            <a:off x="1843019" y="1000124"/>
            <a:ext cx="1218252" cy="369332"/>
            <a:chOff x="1000125" y="1000124"/>
            <a:chExt cx="1218252" cy="369332"/>
          </a:xfrm>
        </p:grpSpPr>
        <p:sp>
          <p:nvSpPr>
            <p:cNvPr id="9" name="TextBox 8">
              <a:extLst>
                <a:ext uri="{FF2B5EF4-FFF2-40B4-BE49-F238E27FC236}">
                  <a16:creationId xmlns:a16="http://schemas.microsoft.com/office/drawing/2014/main" id="{A181A2B9-5E79-4721-96D8-FF3508421858}"/>
                </a:ext>
              </a:extLst>
            </p:cNvPr>
            <p:cNvSpPr txBox="1"/>
            <p:nvPr/>
          </p:nvSpPr>
          <p:spPr>
            <a:xfrm>
              <a:off x="1200150" y="1000124"/>
              <a:ext cx="1018227" cy="369332"/>
            </a:xfrm>
            <a:prstGeom prst="rect">
              <a:avLst/>
            </a:prstGeom>
            <a:noFill/>
          </p:spPr>
          <p:txBody>
            <a:bodyPr wrap="none" rtlCol="0">
              <a:spAutoFit/>
            </a:bodyPr>
            <a:lstStyle/>
            <a:p>
              <a:r>
                <a:rPr lang="en-US" dirty="0"/>
                <a:t>SMD-FR</a:t>
              </a:r>
            </a:p>
          </p:txBody>
        </p:sp>
        <p:sp>
          <p:nvSpPr>
            <p:cNvPr id="10" name="Rectangle 9">
              <a:extLst>
                <a:ext uri="{FF2B5EF4-FFF2-40B4-BE49-F238E27FC236}">
                  <a16:creationId xmlns:a16="http://schemas.microsoft.com/office/drawing/2014/main" id="{6142B293-9C2D-A1EF-33BC-2C56D1E9BADB}"/>
                </a:ext>
              </a:extLst>
            </p:cNvPr>
            <p:cNvSpPr/>
            <p:nvPr/>
          </p:nvSpPr>
          <p:spPr>
            <a:xfrm>
              <a:off x="1000125" y="1084778"/>
              <a:ext cx="200025" cy="200025"/>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1" name="Group 10">
            <a:extLst>
              <a:ext uri="{FF2B5EF4-FFF2-40B4-BE49-F238E27FC236}">
                <a16:creationId xmlns:a16="http://schemas.microsoft.com/office/drawing/2014/main" id="{5E95FBF5-1ED3-B0AF-B358-19F1DD6E433F}"/>
              </a:ext>
            </a:extLst>
          </p:cNvPr>
          <p:cNvGrpSpPr/>
          <p:nvPr/>
        </p:nvGrpSpPr>
        <p:grpSpPr>
          <a:xfrm>
            <a:off x="3508909" y="1000124"/>
            <a:ext cx="2354782" cy="369332"/>
            <a:chOff x="1000125" y="1000124"/>
            <a:chExt cx="2354782" cy="369332"/>
          </a:xfrm>
        </p:grpSpPr>
        <p:sp>
          <p:nvSpPr>
            <p:cNvPr id="12" name="TextBox 11">
              <a:extLst>
                <a:ext uri="{FF2B5EF4-FFF2-40B4-BE49-F238E27FC236}">
                  <a16:creationId xmlns:a16="http://schemas.microsoft.com/office/drawing/2014/main" id="{761B29D3-4DAC-26EE-C036-1F668D844A5B}"/>
                </a:ext>
              </a:extLst>
            </p:cNvPr>
            <p:cNvSpPr txBox="1"/>
            <p:nvPr/>
          </p:nvSpPr>
          <p:spPr>
            <a:xfrm>
              <a:off x="1200150" y="1000124"/>
              <a:ext cx="2154757" cy="369332"/>
            </a:xfrm>
            <a:prstGeom prst="rect">
              <a:avLst/>
            </a:prstGeom>
            <a:noFill/>
          </p:spPr>
          <p:txBody>
            <a:bodyPr wrap="none" rtlCol="0">
              <a:spAutoFit/>
            </a:bodyPr>
            <a:lstStyle/>
            <a:p>
              <a:r>
                <a:rPr lang="en-US" dirty="0"/>
                <a:t>SMD-FR+SMD-DRP</a:t>
              </a:r>
            </a:p>
          </p:txBody>
        </p:sp>
        <p:sp>
          <p:nvSpPr>
            <p:cNvPr id="13" name="Rectangle 12">
              <a:extLst>
                <a:ext uri="{FF2B5EF4-FFF2-40B4-BE49-F238E27FC236}">
                  <a16:creationId xmlns:a16="http://schemas.microsoft.com/office/drawing/2014/main" id="{09FCFE48-A68B-8C4E-D6E1-94462403F3F7}"/>
                </a:ext>
              </a:extLst>
            </p:cNvPr>
            <p:cNvSpPr/>
            <p:nvPr/>
          </p:nvSpPr>
          <p:spPr>
            <a:xfrm>
              <a:off x="1000125" y="1084778"/>
              <a:ext cx="200025" cy="200025"/>
            </a:xfrm>
            <a:prstGeom prst="rect">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4" name="Group 13">
            <a:extLst>
              <a:ext uri="{FF2B5EF4-FFF2-40B4-BE49-F238E27FC236}">
                <a16:creationId xmlns:a16="http://schemas.microsoft.com/office/drawing/2014/main" id="{E345E7A8-066D-F33B-4B7A-D07BB66F7F1B}"/>
              </a:ext>
            </a:extLst>
          </p:cNvPr>
          <p:cNvGrpSpPr/>
          <p:nvPr/>
        </p:nvGrpSpPr>
        <p:grpSpPr>
          <a:xfrm>
            <a:off x="6311330" y="1000124"/>
            <a:ext cx="2232954" cy="369332"/>
            <a:chOff x="1000125" y="1000124"/>
            <a:chExt cx="2232954" cy="369332"/>
          </a:xfrm>
        </p:grpSpPr>
        <p:sp>
          <p:nvSpPr>
            <p:cNvPr id="15" name="TextBox 14">
              <a:extLst>
                <a:ext uri="{FF2B5EF4-FFF2-40B4-BE49-F238E27FC236}">
                  <a16:creationId xmlns:a16="http://schemas.microsoft.com/office/drawing/2014/main" id="{26576DFA-FA20-4BFB-AAFD-A4381A5CDF73}"/>
                </a:ext>
              </a:extLst>
            </p:cNvPr>
            <p:cNvSpPr txBox="1"/>
            <p:nvPr/>
          </p:nvSpPr>
          <p:spPr>
            <a:xfrm>
              <a:off x="1200150" y="1000124"/>
              <a:ext cx="2032929" cy="369332"/>
            </a:xfrm>
            <a:prstGeom prst="rect">
              <a:avLst/>
            </a:prstGeom>
            <a:noFill/>
          </p:spPr>
          <p:txBody>
            <a:bodyPr wrap="none" rtlCol="0">
              <a:spAutoFit/>
            </a:bodyPr>
            <a:lstStyle/>
            <a:p>
              <a:r>
                <a:rPr lang="en-US" dirty="0"/>
                <a:t>SMD-FR+SMD-MS</a:t>
              </a:r>
            </a:p>
          </p:txBody>
        </p:sp>
        <p:sp>
          <p:nvSpPr>
            <p:cNvPr id="16" name="Rectangle 15">
              <a:extLst>
                <a:ext uri="{FF2B5EF4-FFF2-40B4-BE49-F238E27FC236}">
                  <a16:creationId xmlns:a16="http://schemas.microsoft.com/office/drawing/2014/main" id="{F965631C-ECCB-8CDC-218F-6BD4366F5461}"/>
                </a:ext>
              </a:extLst>
            </p:cNvPr>
            <p:cNvSpPr/>
            <p:nvPr/>
          </p:nvSpPr>
          <p:spPr>
            <a:xfrm>
              <a:off x="1000125" y="1084778"/>
              <a:ext cx="200025" cy="200025"/>
            </a:xfrm>
            <a:prstGeom prst="rect">
              <a:avLst/>
            </a:prstGeom>
            <a:solidFill>
              <a:schemeClr val="accent5">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17" name="Group 16">
            <a:extLst>
              <a:ext uri="{FF2B5EF4-FFF2-40B4-BE49-F238E27FC236}">
                <a16:creationId xmlns:a16="http://schemas.microsoft.com/office/drawing/2014/main" id="{69E98FFF-C6B1-CD7F-22D8-73DA1C4F78B0}"/>
              </a:ext>
            </a:extLst>
          </p:cNvPr>
          <p:cNvGrpSpPr/>
          <p:nvPr/>
        </p:nvGrpSpPr>
        <p:grpSpPr>
          <a:xfrm>
            <a:off x="2965319" y="1412338"/>
            <a:ext cx="1989297" cy="369332"/>
            <a:chOff x="1000125" y="1000124"/>
            <a:chExt cx="1989297" cy="369332"/>
          </a:xfrm>
        </p:grpSpPr>
        <p:sp>
          <p:nvSpPr>
            <p:cNvPr id="18" name="TextBox 17">
              <a:extLst>
                <a:ext uri="{FF2B5EF4-FFF2-40B4-BE49-F238E27FC236}">
                  <a16:creationId xmlns:a16="http://schemas.microsoft.com/office/drawing/2014/main" id="{A9111A33-9E6F-6497-7FD9-57C7856EAEEE}"/>
                </a:ext>
              </a:extLst>
            </p:cNvPr>
            <p:cNvSpPr txBox="1"/>
            <p:nvPr/>
          </p:nvSpPr>
          <p:spPr>
            <a:xfrm>
              <a:off x="1200150" y="1000124"/>
              <a:ext cx="1789272" cy="369332"/>
            </a:xfrm>
            <a:prstGeom prst="rect">
              <a:avLst/>
            </a:prstGeom>
            <a:noFill/>
          </p:spPr>
          <p:txBody>
            <a:bodyPr wrap="none" rtlCol="0">
              <a:spAutoFit/>
            </a:bodyPr>
            <a:lstStyle/>
            <a:p>
              <a:r>
                <a:rPr lang="en-US" dirty="0"/>
                <a:t>SMD-Combined</a:t>
              </a:r>
            </a:p>
          </p:txBody>
        </p:sp>
        <p:sp>
          <p:nvSpPr>
            <p:cNvPr id="19" name="Rectangle 18">
              <a:extLst>
                <a:ext uri="{FF2B5EF4-FFF2-40B4-BE49-F238E27FC236}">
                  <a16:creationId xmlns:a16="http://schemas.microsoft.com/office/drawing/2014/main" id="{66B06CA6-88B3-6CC9-3F3B-2A0E266177DB}"/>
                </a:ext>
              </a:extLst>
            </p:cNvPr>
            <p:cNvSpPr/>
            <p:nvPr/>
          </p:nvSpPr>
          <p:spPr>
            <a:xfrm>
              <a:off x="1000125" y="1084778"/>
              <a:ext cx="200025" cy="200025"/>
            </a:xfrm>
            <a:prstGeom prst="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20" name="Group 19">
            <a:extLst>
              <a:ext uri="{FF2B5EF4-FFF2-40B4-BE49-F238E27FC236}">
                <a16:creationId xmlns:a16="http://schemas.microsoft.com/office/drawing/2014/main" id="{03CC2071-D824-8684-DB59-E85C2D51BA98}"/>
              </a:ext>
            </a:extLst>
          </p:cNvPr>
          <p:cNvGrpSpPr/>
          <p:nvPr/>
        </p:nvGrpSpPr>
        <p:grpSpPr>
          <a:xfrm>
            <a:off x="5441657" y="1410194"/>
            <a:ext cx="1534045" cy="369332"/>
            <a:chOff x="1000125" y="1000124"/>
            <a:chExt cx="1534045" cy="369332"/>
          </a:xfrm>
        </p:grpSpPr>
        <p:sp>
          <p:nvSpPr>
            <p:cNvPr id="21" name="TextBox 20">
              <a:extLst>
                <a:ext uri="{FF2B5EF4-FFF2-40B4-BE49-F238E27FC236}">
                  <a16:creationId xmlns:a16="http://schemas.microsoft.com/office/drawing/2014/main" id="{43105016-688D-9173-6CF4-1D90F1743835}"/>
                </a:ext>
              </a:extLst>
            </p:cNvPr>
            <p:cNvSpPr txBox="1"/>
            <p:nvPr/>
          </p:nvSpPr>
          <p:spPr>
            <a:xfrm>
              <a:off x="1200150" y="1000124"/>
              <a:ext cx="1334020" cy="369332"/>
            </a:xfrm>
            <a:prstGeom prst="rect">
              <a:avLst/>
            </a:prstGeom>
            <a:noFill/>
          </p:spPr>
          <p:txBody>
            <a:bodyPr wrap="none" rtlCol="0">
              <a:spAutoFit/>
            </a:bodyPr>
            <a:lstStyle/>
            <a:p>
              <a:r>
                <a:rPr lang="en-US" dirty="0"/>
                <a:t>No-Refresh</a:t>
              </a:r>
            </a:p>
          </p:txBody>
        </p:sp>
        <p:sp>
          <p:nvSpPr>
            <p:cNvPr id="22" name="Rectangle 21">
              <a:extLst>
                <a:ext uri="{FF2B5EF4-FFF2-40B4-BE49-F238E27FC236}">
                  <a16:creationId xmlns:a16="http://schemas.microsoft.com/office/drawing/2014/main" id="{3369326C-92B3-169D-3D1A-2357EC4A3E09}"/>
                </a:ext>
              </a:extLst>
            </p:cNvPr>
            <p:cNvSpPr/>
            <p:nvPr/>
          </p:nvSpPr>
          <p:spPr>
            <a:xfrm>
              <a:off x="1000125" y="1084778"/>
              <a:ext cx="200025" cy="200025"/>
            </a:xfrm>
            <a:prstGeom prst="rect">
              <a:avLst/>
            </a:prstGeom>
            <a:solidFill>
              <a:schemeClr val="accent4">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sp>
        <p:nvSpPr>
          <p:cNvPr id="24" name="TextBox 23">
            <a:extLst>
              <a:ext uri="{FF2B5EF4-FFF2-40B4-BE49-F238E27FC236}">
                <a16:creationId xmlns:a16="http://schemas.microsoft.com/office/drawing/2014/main" id="{B42DE983-56B1-356D-D886-3C30DDC6EEC7}"/>
              </a:ext>
            </a:extLst>
          </p:cNvPr>
          <p:cNvSpPr txBox="1"/>
          <p:nvPr/>
        </p:nvSpPr>
        <p:spPr>
          <a:xfrm rot="16200000">
            <a:off x="-944301" y="2606675"/>
            <a:ext cx="3223959" cy="830997"/>
          </a:xfrm>
          <a:prstGeom prst="rect">
            <a:avLst/>
          </a:prstGeom>
          <a:noFill/>
        </p:spPr>
        <p:txBody>
          <a:bodyPr wrap="none" rtlCol="0">
            <a:spAutoFit/>
          </a:bodyPr>
          <a:lstStyle/>
          <a:p>
            <a:pPr algn="ctr"/>
            <a:r>
              <a:rPr lang="en-US" sz="2400" dirty="0"/>
              <a:t>Average DRAM Energy</a:t>
            </a:r>
            <a:br>
              <a:rPr lang="en-US" sz="2400" dirty="0"/>
            </a:br>
            <a:r>
              <a:rPr lang="en-US" sz="2400" dirty="0"/>
              <a:t>Normalized to Baseline</a:t>
            </a:r>
          </a:p>
        </p:txBody>
      </p:sp>
      <p:cxnSp>
        <p:nvCxnSpPr>
          <p:cNvPr id="27" name="Straight Connector 26">
            <a:extLst>
              <a:ext uri="{FF2B5EF4-FFF2-40B4-BE49-F238E27FC236}">
                <a16:creationId xmlns:a16="http://schemas.microsoft.com/office/drawing/2014/main" id="{6AA13E7C-05E4-2D11-4F78-D35F5985E653}"/>
              </a:ext>
            </a:extLst>
          </p:cNvPr>
          <p:cNvCxnSpPr>
            <a:cxnSpLocks/>
          </p:cNvCxnSpPr>
          <p:nvPr/>
        </p:nvCxnSpPr>
        <p:spPr>
          <a:xfrm>
            <a:off x="1885881" y="1997871"/>
            <a:ext cx="6843782"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D5287D-A00D-E333-C648-5995514CC8C8}"/>
              </a:ext>
            </a:extLst>
          </p:cNvPr>
          <p:cNvCxnSpPr>
            <a:cxnSpLocks/>
          </p:cNvCxnSpPr>
          <p:nvPr/>
        </p:nvCxnSpPr>
        <p:spPr>
          <a:xfrm flipV="1">
            <a:off x="3558917" y="1997871"/>
            <a:ext cx="0" cy="2809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4FDB3CE-EAE2-8EA1-0BEB-BC8F1F4EF32C}"/>
              </a:ext>
            </a:extLst>
          </p:cNvPr>
          <p:cNvSpPr txBox="1"/>
          <p:nvPr/>
        </p:nvSpPr>
        <p:spPr>
          <a:xfrm>
            <a:off x="5718626" y="4555976"/>
            <a:ext cx="1180131" cy="369332"/>
          </a:xfrm>
          <a:prstGeom prst="rect">
            <a:avLst/>
          </a:prstGeom>
          <a:noFill/>
        </p:spPr>
        <p:txBody>
          <a:bodyPr wrap="none" rtlCol="0">
            <a:spAutoFit/>
          </a:bodyPr>
          <a:lstStyle/>
          <a:p>
            <a:r>
              <a:rPr lang="en-US" dirty="0"/>
              <a:t>Four-core</a:t>
            </a:r>
          </a:p>
        </p:txBody>
      </p:sp>
      <p:sp>
        <p:nvSpPr>
          <p:cNvPr id="37" name="TextBox 36">
            <a:extLst>
              <a:ext uri="{FF2B5EF4-FFF2-40B4-BE49-F238E27FC236}">
                <a16:creationId xmlns:a16="http://schemas.microsoft.com/office/drawing/2014/main" id="{2C5A0E24-DDDB-5C36-2C1A-6DF6EE7A08F8}"/>
              </a:ext>
            </a:extLst>
          </p:cNvPr>
          <p:cNvSpPr txBox="1"/>
          <p:nvPr/>
        </p:nvSpPr>
        <p:spPr>
          <a:xfrm>
            <a:off x="-8754" y="5172747"/>
            <a:ext cx="9144000" cy="1014858"/>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SMD-Combined provides </a:t>
            </a:r>
            <a:br>
              <a:rPr lang="en-US" sz="3000" dirty="0"/>
            </a:br>
            <a:r>
              <a:rPr lang="en-US" sz="3000" dirty="0">
                <a:solidFill>
                  <a:schemeClr val="accent6">
                    <a:lumMod val="75000"/>
                  </a:schemeClr>
                </a:solidFill>
              </a:rPr>
              <a:t>59.6%</a:t>
            </a:r>
            <a:r>
              <a:rPr lang="en-US" sz="3000" dirty="0"/>
              <a:t> of the energy savings of No-Refresh</a:t>
            </a:r>
          </a:p>
        </p:txBody>
      </p:sp>
      <p:sp>
        <p:nvSpPr>
          <p:cNvPr id="3" name="Rectangle 2">
            <a:extLst>
              <a:ext uri="{FF2B5EF4-FFF2-40B4-BE49-F238E27FC236}">
                <a16:creationId xmlns:a16="http://schemas.microsoft.com/office/drawing/2014/main" id="{43F668B5-EB5D-F814-330F-5466930D72B9}"/>
              </a:ext>
            </a:extLst>
          </p:cNvPr>
          <p:cNvSpPr/>
          <p:nvPr/>
        </p:nvSpPr>
        <p:spPr>
          <a:xfrm>
            <a:off x="1952842" y="2017096"/>
            <a:ext cx="4841657" cy="2074542"/>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77706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6169-EC89-A7A4-1737-3BB9BBC01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7C9F9-BFD7-2DF4-E1DB-B634AAD80F71}"/>
              </a:ext>
            </a:extLst>
          </p:cNvPr>
          <p:cNvSpPr>
            <a:spLocks noGrp="1"/>
          </p:cNvSpPr>
          <p:nvPr>
            <p:ph type="title"/>
          </p:nvPr>
        </p:nvSpPr>
        <p:spPr/>
        <p:txBody>
          <a:bodyPr/>
          <a:lstStyle/>
          <a:p>
            <a:r>
              <a:rPr lang="en-US" dirty="0"/>
              <a:t>Performance and Energy Summary</a:t>
            </a:r>
          </a:p>
        </p:txBody>
      </p:sp>
      <p:sp>
        <p:nvSpPr>
          <p:cNvPr id="17" name="Content Placeholder 16">
            <a:extLst>
              <a:ext uri="{FF2B5EF4-FFF2-40B4-BE49-F238E27FC236}">
                <a16:creationId xmlns:a16="http://schemas.microsoft.com/office/drawing/2014/main" id="{ABDDD3B7-F07F-0EC1-C249-8AAE6B49900D}"/>
              </a:ext>
            </a:extLst>
          </p:cNvPr>
          <p:cNvSpPr>
            <a:spLocks noGrp="1"/>
          </p:cNvSpPr>
          <p:nvPr>
            <p:ph idx="1"/>
          </p:nvPr>
        </p:nvSpPr>
        <p:spPr>
          <a:xfrm>
            <a:off x="155488" y="3031612"/>
            <a:ext cx="8815517" cy="3354778"/>
          </a:xfrm>
        </p:spPr>
        <p:txBody>
          <a:bodyPr/>
          <a:lstStyle/>
          <a:p>
            <a:r>
              <a:rPr lang="en-US" dirty="0"/>
              <a:t>Benefits over the baseline system attributed to:</a:t>
            </a:r>
          </a:p>
        </p:txBody>
      </p:sp>
      <p:sp>
        <p:nvSpPr>
          <p:cNvPr id="4" name="Slide Number Placeholder 3">
            <a:extLst>
              <a:ext uri="{FF2B5EF4-FFF2-40B4-BE49-F238E27FC236}">
                <a16:creationId xmlns:a16="http://schemas.microsoft.com/office/drawing/2014/main" id="{D08DCB3B-F950-E4C3-C809-D3547EA28AE9}"/>
              </a:ext>
            </a:extLst>
          </p:cNvPr>
          <p:cNvSpPr>
            <a:spLocks noGrp="1"/>
          </p:cNvSpPr>
          <p:nvPr>
            <p:ph type="sldNum" sz="quarter" idx="12"/>
          </p:nvPr>
        </p:nvSpPr>
        <p:spPr/>
        <p:txBody>
          <a:bodyPr/>
          <a:lstStyle/>
          <a:p>
            <a:fld id="{C19D2B53-EDAE-4B41-B849-8916FA40BCB6}" type="slidenum">
              <a:rPr lang="en-US" smtClean="0"/>
              <a:pPr/>
              <a:t>68</a:t>
            </a:fld>
            <a:endParaRPr lang="en-US"/>
          </a:p>
        </p:txBody>
      </p:sp>
      <p:sp>
        <p:nvSpPr>
          <p:cNvPr id="3" name="TextBox 2">
            <a:extLst>
              <a:ext uri="{FF2B5EF4-FFF2-40B4-BE49-F238E27FC236}">
                <a16:creationId xmlns:a16="http://schemas.microsoft.com/office/drawing/2014/main" id="{D5754F71-12EA-4FB4-F2EF-1287385C5A82}"/>
              </a:ext>
            </a:extLst>
          </p:cNvPr>
          <p:cNvSpPr txBox="1"/>
          <p:nvPr/>
        </p:nvSpPr>
        <p:spPr>
          <a:xfrm>
            <a:off x="0" y="1098163"/>
            <a:ext cx="9144000" cy="1661764"/>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2600" dirty="0"/>
              <a:t>SMD provides </a:t>
            </a:r>
            <a:r>
              <a:rPr lang="en-US" sz="2600" dirty="0">
                <a:solidFill>
                  <a:schemeClr val="accent6">
                    <a:lumMod val="75000"/>
                  </a:schemeClr>
                </a:solidFill>
              </a:rPr>
              <a:t>performance and energy benefits</a:t>
            </a:r>
            <a:br>
              <a:rPr lang="en-US" sz="2600" dirty="0"/>
            </a:br>
            <a:r>
              <a:rPr lang="en-US" sz="2600" dirty="0">
                <a:solidFill>
                  <a:schemeClr val="accent6">
                    <a:lumMod val="75000"/>
                  </a:schemeClr>
                </a:solidFill>
              </a:rPr>
              <a:t>comparable</a:t>
            </a:r>
            <a:r>
              <a:rPr lang="en-US" sz="2600" dirty="0"/>
              <a:t> to a hypothetical system </a:t>
            </a:r>
            <a:r>
              <a:rPr lang="en-US" sz="2600" dirty="0">
                <a:solidFill>
                  <a:schemeClr val="accent6">
                    <a:lumMod val="75000"/>
                  </a:schemeClr>
                </a:solidFill>
              </a:rPr>
              <a:t>without maintenance</a:t>
            </a:r>
            <a:br>
              <a:rPr lang="en-US" sz="2600" dirty="0">
                <a:solidFill>
                  <a:schemeClr val="accent6">
                    <a:lumMod val="75000"/>
                  </a:schemeClr>
                </a:solidFill>
              </a:rPr>
            </a:br>
            <a:r>
              <a:rPr lang="en-US" sz="2600" dirty="0">
                <a:solidFill>
                  <a:schemeClr val="accent5">
                    <a:lumMod val="75000"/>
                  </a:schemeClr>
                </a:solidFill>
              </a:rPr>
              <a:t>while improving system robustness</a:t>
            </a:r>
          </a:p>
        </p:txBody>
      </p:sp>
      <p:grpSp>
        <p:nvGrpSpPr>
          <p:cNvPr id="10" name="Group 9">
            <a:extLst>
              <a:ext uri="{FF2B5EF4-FFF2-40B4-BE49-F238E27FC236}">
                <a16:creationId xmlns:a16="http://schemas.microsoft.com/office/drawing/2014/main" id="{1EFB8406-73D4-1AB7-9FA8-D6DA5BB60402}"/>
              </a:ext>
            </a:extLst>
          </p:cNvPr>
          <p:cNvGrpSpPr/>
          <p:nvPr/>
        </p:nvGrpSpPr>
        <p:grpSpPr>
          <a:xfrm>
            <a:off x="351692" y="3826388"/>
            <a:ext cx="8700758" cy="892552"/>
            <a:chOff x="351692" y="1262710"/>
            <a:chExt cx="8700758" cy="892552"/>
          </a:xfrm>
        </p:grpSpPr>
        <p:sp>
          <p:nvSpPr>
            <p:cNvPr id="11" name="Oval 10">
              <a:extLst>
                <a:ext uri="{FF2B5EF4-FFF2-40B4-BE49-F238E27FC236}">
                  <a16:creationId xmlns:a16="http://schemas.microsoft.com/office/drawing/2014/main" id="{942E4F0E-6BEE-6222-1D45-23F64411AAEE}"/>
                </a:ext>
              </a:extLst>
            </p:cNvPr>
            <p:cNvSpPr/>
            <p:nvPr/>
          </p:nvSpPr>
          <p:spPr>
            <a:xfrm>
              <a:off x="351692" y="136703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1</a:t>
              </a:r>
            </a:p>
          </p:txBody>
        </p:sp>
        <p:sp>
          <p:nvSpPr>
            <p:cNvPr id="13" name="TextBox 12">
              <a:extLst>
                <a:ext uri="{FF2B5EF4-FFF2-40B4-BE49-F238E27FC236}">
                  <a16:creationId xmlns:a16="http://schemas.microsoft.com/office/drawing/2014/main" id="{673654D4-54AB-37DD-5760-05457311A7ED}"/>
                </a:ext>
              </a:extLst>
            </p:cNvPr>
            <p:cNvSpPr txBox="1"/>
            <p:nvPr/>
          </p:nvSpPr>
          <p:spPr>
            <a:xfrm>
              <a:off x="1139700" y="1262710"/>
              <a:ext cx="7912750" cy="892552"/>
            </a:xfrm>
            <a:prstGeom prst="rect">
              <a:avLst/>
            </a:prstGeom>
            <a:noFill/>
            <a:ln>
              <a:noFill/>
            </a:ln>
          </p:spPr>
          <p:txBody>
            <a:bodyPr wrap="square" rtlCol="0">
              <a:spAutoFit/>
            </a:bodyPr>
            <a:lstStyle/>
            <a:p>
              <a:r>
                <a:rPr lang="en-US" sz="2600" dirty="0">
                  <a:solidFill>
                    <a:schemeClr val="accent6">
                      <a:lumMod val="75000"/>
                    </a:schemeClr>
                  </a:solidFill>
                </a:rPr>
                <a:t>Overlapping </a:t>
              </a:r>
              <a:r>
                <a:rPr lang="en-US" sz="2600" dirty="0"/>
                <a:t>the latency of </a:t>
              </a:r>
              <a:r>
                <a:rPr lang="en-US" sz="2600" dirty="0">
                  <a:solidFill>
                    <a:schemeClr val="accent6">
                      <a:lumMod val="75000"/>
                    </a:schemeClr>
                  </a:solidFill>
                </a:rPr>
                <a:t>maintenance</a:t>
              </a:r>
              <a:r>
                <a:rPr lang="en-US" sz="2600" dirty="0"/>
                <a:t> operations</a:t>
              </a:r>
              <a:br>
                <a:rPr lang="en-US" sz="2600" dirty="0"/>
              </a:br>
              <a:r>
                <a:rPr lang="en-US" sz="2600" dirty="0"/>
                <a:t>with </a:t>
              </a:r>
              <a:r>
                <a:rPr lang="en-US" sz="2600" dirty="0">
                  <a:solidFill>
                    <a:schemeClr val="accent6">
                      <a:lumMod val="75000"/>
                    </a:schemeClr>
                  </a:solidFill>
                </a:rPr>
                <a:t>useful access operations</a:t>
              </a:r>
            </a:p>
          </p:txBody>
        </p:sp>
      </p:grpSp>
      <p:grpSp>
        <p:nvGrpSpPr>
          <p:cNvPr id="14" name="Group 13">
            <a:extLst>
              <a:ext uri="{FF2B5EF4-FFF2-40B4-BE49-F238E27FC236}">
                <a16:creationId xmlns:a16="http://schemas.microsoft.com/office/drawing/2014/main" id="{A1B7FD79-FB04-F230-4339-28810329E787}"/>
              </a:ext>
            </a:extLst>
          </p:cNvPr>
          <p:cNvGrpSpPr/>
          <p:nvPr/>
        </p:nvGrpSpPr>
        <p:grpSpPr>
          <a:xfrm>
            <a:off x="345868" y="4925376"/>
            <a:ext cx="8706582" cy="892552"/>
            <a:chOff x="351692" y="1262710"/>
            <a:chExt cx="8706582" cy="892552"/>
          </a:xfrm>
        </p:grpSpPr>
        <p:sp>
          <p:nvSpPr>
            <p:cNvPr id="15" name="Oval 14">
              <a:extLst>
                <a:ext uri="{FF2B5EF4-FFF2-40B4-BE49-F238E27FC236}">
                  <a16:creationId xmlns:a16="http://schemas.microsoft.com/office/drawing/2014/main" id="{FBA48D7A-B41D-142B-E453-56F9DC56C09E}"/>
                </a:ext>
              </a:extLst>
            </p:cNvPr>
            <p:cNvSpPr/>
            <p:nvPr/>
          </p:nvSpPr>
          <p:spPr>
            <a:xfrm>
              <a:off x="351692" y="136703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2</a:t>
              </a:r>
            </a:p>
          </p:txBody>
        </p:sp>
        <p:sp>
          <p:nvSpPr>
            <p:cNvPr id="16" name="TextBox 15">
              <a:extLst>
                <a:ext uri="{FF2B5EF4-FFF2-40B4-BE49-F238E27FC236}">
                  <a16:creationId xmlns:a16="http://schemas.microsoft.com/office/drawing/2014/main" id="{4FB9C88A-087C-0364-EC6E-9459F272E7AC}"/>
                </a:ext>
              </a:extLst>
            </p:cNvPr>
            <p:cNvSpPr txBox="1"/>
            <p:nvPr/>
          </p:nvSpPr>
          <p:spPr>
            <a:xfrm>
              <a:off x="1145524" y="1262710"/>
              <a:ext cx="7912750" cy="892552"/>
            </a:xfrm>
            <a:prstGeom prst="rect">
              <a:avLst/>
            </a:prstGeom>
            <a:noFill/>
            <a:ln>
              <a:noFill/>
            </a:ln>
          </p:spPr>
          <p:txBody>
            <a:bodyPr wrap="square" rtlCol="0">
              <a:spAutoFit/>
            </a:bodyPr>
            <a:lstStyle/>
            <a:p>
              <a:r>
                <a:rPr lang="en-US" sz="2600" dirty="0"/>
                <a:t>Reduced </a:t>
              </a:r>
              <a:r>
                <a:rPr lang="en-US" sz="2600" dirty="0">
                  <a:solidFill>
                    <a:schemeClr val="accent6">
                      <a:lumMod val="75000"/>
                    </a:schemeClr>
                  </a:solidFill>
                </a:rPr>
                <a:t>command interference and energy use</a:t>
              </a:r>
              <a:r>
                <a:rPr lang="en-US" sz="2600" dirty="0"/>
                <a:t>:</a:t>
              </a:r>
              <a:br>
                <a:rPr lang="en-US" sz="2600" dirty="0"/>
              </a:br>
              <a:r>
                <a:rPr lang="en-US" sz="2600" dirty="0"/>
                <a:t>MC does not issue maintenance commands</a:t>
              </a:r>
            </a:p>
          </p:txBody>
        </p:sp>
      </p:grpSp>
    </p:spTree>
    <p:extLst>
      <p:ext uri="{BB962C8B-B14F-4D97-AF65-F5344CB8AC3E}">
        <p14:creationId xmlns:p14="http://schemas.microsoft.com/office/powerpoint/2010/main" val="24420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5FE1-B5C2-BB12-6DB8-6D68D7B418EF}"/>
              </a:ext>
            </a:extLst>
          </p:cNvPr>
          <p:cNvSpPr>
            <a:spLocks noGrp="1"/>
          </p:cNvSpPr>
          <p:nvPr>
            <p:ph type="title"/>
          </p:nvPr>
        </p:nvSpPr>
        <p:spPr/>
        <p:txBody>
          <a:bodyPr/>
          <a:lstStyle/>
          <a:p>
            <a:r>
              <a:rPr lang="en-US" dirty="0"/>
              <a:t>More in the Paper</a:t>
            </a:r>
          </a:p>
        </p:txBody>
      </p:sp>
      <p:sp>
        <p:nvSpPr>
          <p:cNvPr id="3" name="Content Placeholder 2">
            <a:extLst>
              <a:ext uri="{FF2B5EF4-FFF2-40B4-BE49-F238E27FC236}">
                <a16:creationId xmlns:a16="http://schemas.microsoft.com/office/drawing/2014/main" id="{B2A78297-33EC-8B24-ABC4-094F59E83EED}"/>
              </a:ext>
            </a:extLst>
          </p:cNvPr>
          <p:cNvSpPr>
            <a:spLocks noGrp="1"/>
          </p:cNvSpPr>
          <p:nvPr>
            <p:ph idx="1"/>
          </p:nvPr>
        </p:nvSpPr>
        <p:spPr/>
        <p:txBody>
          <a:bodyPr>
            <a:normAutofit fontScale="92500" lnSpcReduction="20000"/>
          </a:bodyPr>
          <a:lstStyle/>
          <a:p>
            <a:r>
              <a:rPr lang="en-US" dirty="0"/>
              <a:t>Proof of </a:t>
            </a:r>
            <a:r>
              <a:rPr lang="en-US" dirty="0">
                <a:solidFill>
                  <a:schemeClr val="accent6">
                    <a:lumMod val="75000"/>
                  </a:schemeClr>
                </a:solidFill>
              </a:rPr>
              <a:t>forward progress </a:t>
            </a:r>
            <a:r>
              <a:rPr lang="en-US" dirty="0"/>
              <a:t>for memory requests</a:t>
            </a:r>
          </a:p>
          <a:p>
            <a:endParaRPr lang="en-US" sz="1200" dirty="0"/>
          </a:p>
          <a:p>
            <a:r>
              <a:rPr lang="en-US" dirty="0"/>
              <a:t>Discussion of </a:t>
            </a:r>
            <a:r>
              <a:rPr lang="en-US" dirty="0">
                <a:solidFill>
                  <a:schemeClr val="accent5">
                    <a:lumMod val="75000"/>
                  </a:schemeClr>
                </a:solidFill>
              </a:rPr>
              <a:t>more</a:t>
            </a:r>
            <a:r>
              <a:rPr lang="en-US" dirty="0"/>
              <a:t> </a:t>
            </a:r>
            <a:r>
              <a:rPr lang="en-US" dirty="0">
                <a:solidFill>
                  <a:schemeClr val="accent5">
                    <a:lumMod val="75000"/>
                  </a:schemeClr>
                </a:solidFill>
              </a:rPr>
              <a:t>use cases</a:t>
            </a:r>
          </a:p>
          <a:p>
            <a:pPr lvl="1"/>
            <a:r>
              <a:rPr lang="en-US" dirty="0"/>
              <a:t>Variable rate refresh, </a:t>
            </a:r>
            <a:r>
              <a:rPr lang="en-US" dirty="0" err="1"/>
              <a:t>RowHammer</a:t>
            </a:r>
            <a:r>
              <a:rPr lang="en-US" dirty="0"/>
              <a:t> defenses, online error profiling…</a:t>
            </a:r>
          </a:p>
          <a:p>
            <a:pPr lvl="1"/>
            <a:r>
              <a:rPr lang="en-US" dirty="0"/>
              <a:t>Power management, processing-near-memory</a:t>
            </a:r>
          </a:p>
          <a:p>
            <a:endParaRPr lang="en-US" sz="1300" dirty="0"/>
          </a:p>
          <a:p>
            <a:r>
              <a:rPr lang="en-US" dirty="0"/>
              <a:t>Design choices</a:t>
            </a:r>
          </a:p>
          <a:p>
            <a:pPr lvl="1"/>
            <a:r>
              <a:rPr lang="en-US" dirty="0"/>
              <a:t>Evaluation of a policy that </a:t>
            </a:r>
            <a:r>
              <a:rPr lang="en-US" dirty="0">
                <a:solidFill>
                  <a:srgbClr val="C00000"/>
                </a:solidFill>
              </a:rPr>
              <a:t>pauses</a:t>
            </a:r>
            <a:r>
              <a:rPr lang="en-US" dirty="0"/>
              <a:t> maintenance operations</a:t>
            </a:r>
          </a:p>
          <a:p>
            <a:pPr lvl="1"/>
            <a:r>
              <a:rPr lang="en-US" dirty="0"/>
              <a:t>Discussion of a </a:t>
            </a:r>
            <a:r>
              <a:rPr lang="en-US" dirty="0">
                <a:solidFill>
                  <a:schemeClr val="accent6">
                    <a:lumMod val="75000"/>
                  </a:schemeClr>
                </a:solidFill>
              </a:rPr>
              <a:t>predictable </a:t>
            </a:r>
            <a:r>
              <a:rPr lang="en-US" dirty="0"/>
              <a:t>SMD interface</a:t>
            </a:r>
          </a:p>
          <a:p>
            <a:endParaRPr lang="en-US" sz="1200" dirty="0"/>
          </a:p>
          <a:p>
            <a:r>
              <a:rPr lang="en-US" dirty="0"/>
              <a:t>Sensitivity analyses</a:t>
            </a:r>
          </a:p>
          <a:p>
            <a:pPr lvl="1"/>
            <a:r>
              <a:rPr lang="en-US" dirty="0"/>
              <a:t>Performance </a:t>
            </a:r>
            <a:r>
              <a:rPr lang="en-US" dirty="0">
                <a:solidFill>
                  <a:schemeClr val="accent6">
                    <a:lumMod val="75000"/>
                  </a:schemeClr>
                </a:solidFill>
              </a:rPr>
              <a:t>improves</a:t>
            </a:r>
            <a:r>
              <a:rPr lang="en-US" dirty="0"/>
              <a:t> with </a:t>
            </a:r>
            <a:r>
              <a:rPr lang="en-US" dirty="0">
                <a:solidFill>
                  <a:schemeClr val="accent5">
                    <a:lumMod val="75000"/>
                  </a:schemeClr>
                </a:solidFill>
              </a:rPr>
              <a:t>number of lock regions</a:t>
            </a:r>
          </a:p>
          <a:p>
            <a:pPr lvl="1"/>
            <a:r>
              <a:rPr lang="en-US" dirty="0"/>
              <a:t>Benefits </a:t>
            </a:r>
            <a:r>
              <a:rPr lang="en-US" dirty="0">
                <a:solidFill>
                  <a:schemeClr val="accent6">
                    <a:lumMod val="75000"/>
                  </a:schemeClr>
                </a:solidFill>
              </a:rPr>
              <a:t>increase</a:t>
            </a:r>
            <a:r>
              <a:rPr lang="en-US" dirty="0"/>
              <a:t> with </a:t>
            </a:r>
            <a:r>
              <a:rPr lang="en-US" dirty="0">
                <a:solidFill>
                  <a:srgbClr val="C00000"/>
                </a:solidFill>
              </a:rPr>
              <a:t>reducing refresh period</a:t>
            </a:r>
          </a:p>
          <a:p>
            <a:pPr lvl="1"/>
            <a:r>
              <a:rPr lang="en-US" dirty="0"/>
              <a:t>Provide </a:t>
            </a:r>
            <a:r>
              <a:rPr lang="en-US" dirty="0">
                <a:solidFill>
                  <a:schemeClr val="accent6">
                    <a:lumMod val="75000"/>
                  </a:schemeClr>
                </a:solidFill>
              </a:rPr>
              <a:t>similar benefits </a:t>
            </a:r>
            <a:r>
              <a:rPr lang="en-US" dirty="0"/>
              <a:t>across </a:t>
            </a:r>
            <a:r>
              <a:rPr lang="en-US" dirty="0">
                <a:solidFill>
                  <a:schemeClr val="accent5">
                    <a:lumMod val="75000"/>
                  </a:schemeClr>
                </a:solidFill>
              </a:rPr>
              <a:t>1-, 2-, 4-, 8-core workloads</a:t>
            </a:r>
          </a:p>
          <a:p>
            <a:endParaRPr lang="en-US" sz="1200" dirty="0">
              <a:solidFill>
                <a:schemeClr val="accent5">
                  <a:lumMod val="75000"/>
                </a:schemeClr>
              </a:solidFill>
            </a:endParaRPr>
          </a:p>
          <a:p>
            <a:r>
              <a:rPr lang="en-US" dirty="0"/>
              <a:t>SMD-based scrubbing vs. MC-based scrubbing</a:t>
            </a:r>
          </a:p>
          <a:p>
            <a:pPr lvl="1"/>
            <a:r>
              <a:rPr lang="en-US" dirty="0"/>
              <a:t>SMD induces </a:t>
            </a:r>
            <a:r>
              <a:rPr lang="en-US" dirty="0">
                <a:solidFill>
                  <a:schemeClr val="accent6">
                    <a:lumMod val="75000"/>
                  </a:schemeClr>
                </a:solidFill>
              </a:rPr>
              <a:t>~8X less overhead </a:t>
            </a:r>
            <a:r>
              <a:rPr lang="en-US" dirty="0"/>
              <a:t>at a very high scrubbing rate</a:t>
            </a:r>
          </a:p>
        </p:txBody>
      </p:sp>
      <p:sp>
        <p:nvSpPr>
          <p:cNvPr id="4" name="Slide Number Placeholder 3">
            <a:extLst>
              <a:ext uri="{FF2B5EF4-FFF2-40B4-BE49-F238E27FC236}">
                <a16:creationId xmlns:a16="http://schemas.microsoft.com/office/drawing/2014/main" id="{3B7FF584-40E1-4A5E-8670-35AAA1A5F892}"/>
              </a:ext>
            </a:extLst>
          </p:cNvPr>
          <p:cNvSpPr>
            <a:spLocks noGrp="1"/>
          </p:cNvSpPr>
          <p:nvPr>
            <p:ph type="sldNum" sz="quarter" idx="12"/>
          </p:nvPr>
        </p:nvSpPr>
        <p:spPr/>
        <p:txBody>
          <a:bodyPr/>
          <a:lstStyle/>
          <a:p>
            <a:fld id="{C19D2B53-EDAE-4B41-B849-8916FA40BCB6}" type="slidenum">
              <a:rPr lang="en-US" smtClean="0"/>
              <a:pPr/>
              <a:t>69</a:t>
            </a:fld>
            <a:endParaRPr lang="en-US"/>
          </a:p>
        </p:txBody>
      </p:sp>
    </p:spTree>
    <p:extLst>
      <p:ext uri="{BB962C8B-B14F-4D97-AF65-F5344CB8AC3E}">
        <p14:creationId xmlns:p14="http://schemas.microsoft.com/office/powerpoint/2010/main" val="325212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169E-A20C-040C-8AAA-CF21CD96D6E6}"/>
              </a:ext>
            </a:extLst>
          </p:cNvPr>
          <p:cNvSpPr>
            <a:spLocks noGrp="1"/>
          </p:cNvSpPr>
          <p:nvPr>
            <p:ph type="title"/>
          </p:nvPr>
        </p:nvSpPr>
        <p:spPr/>
        <p:txBody>
          <a:bodyPr>
            <a:normAutofit/>
          </a:bodyPr>
          <a:lstStyle/>
          <a:p>
            <a:r>
              <a:rPr lang="en-US" sz="3600" dirty="0"/>
              <a:t>DRAM Maintenance Mechanisms</a:t>
            </a:r>
          </a:p>
        </p:txBody>
      </p:sp>
      <p:sp>
        <p:nvSpPr>
          <p:cNvPr id="4" name="Slide Number Placeholder 3">
            <a:extLst>
              <a:ext uri="{FF2B5EF4-FFF2-40B4-BE49-F238E27FC236}">
                <a16:creationId xmlns:a16="http://schemas.microsoft.com/office/drawing/2014/main" id="{3F9D073F-9FB6-46CE-71F1-02683FDE9560}"/>
              </a:ext>
            </a:extLst>
          </p:cNvPr>
          <p:cNvSpPr>
            <a:spLocks noGrp="1"/>
          </p:cNvSpPr>
          <p:nvPr>
            <p:ph type="sldNum" sz="quarter" idx="12"/>
          </p:nvPr>
        </p:nvSpPr>
        <p:spPr/>
        <p:txBody>
          <a:bodyPr/>
          <a:lstStyle/>
          <a:p>
            <a:fld id="{C19D2B53-EDAE-4B41-B849-8916FA40BCB6}" type="slidenum">
              <a:rPr lang="en-US" smtClean="0"/>
              <a:pPr/>
              <a:t>7</a:t>
            </a:fld>
            <a:endParaRPr lang="en-US" dirty="0"/>
          </a:p>
        </p:txBody>
      </p:sp>
      <p:sp>
        <p:nvSpPr>
          <p:cNvPr id="84" name="Content Placeholder 5">
            <a:extLst>
              <a:ext uri="{FF2B5EF4-FFF2-40B4-BE49-F238E27FC236}">
                <a16:creationId xmlns:a16="http://schemas.microsoft.com/office/drawing/2014/main" id="{2890172B-570A-54EC-A694-653B3C8D7357}"/>
              </a:ext>
            </a:extLst>
          </p:cNvPr>
          <p:cNvSpPr txBox="1">
            <a:spLocks/>
          </p:cNvSpPr>
          <p:nvPr/>
        </p:nvSpPr>
        <p:spPr>
          <a:xfrm>
            <a:off x="100265" y="3085928"/>
            <a:ext cx="9385119" cy="1404452"/>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pPr>
            <a:r>
              <a:rPr lang="en-US" sz="2700" dirty="0"/>
              <a:t>DRAM </a:t>
            </a:r>
            <a:r>
              <a:rPr lang="en-US" sz="2700" dirty="0">
                <a:solidFill>
                  <a:srgbClr val="C00000"/>
                </a:solidFill>
              </a:rPr>
              <a:t>failure modes </a:t>
            </a:r>
            <a:r>
              <a:rPr lang="en-US" sz="2700" dirty="0"/>
              <a:t>necessitate </a:t>
            </a:r>
            <a:r>
              <a:rPr lang="en-US" sz="2700" dirty="0">
                <a:solidFill>
                  <a:schemeClr val="accent5">
                    <a:lumMod val="75000"/>
                  </a:schemeClr>
                </a:solidFill>
              </a:rPr>
              <a:t>maintenance mechanisms</a:t>
            </a:r>
          </a:p>
          <a:p>
            <a:pPr>
              <a:buClr>
                <a:schemeClr val="tx1"/>
              </a:buClr>
            </a:pPr>
            <a:r>
              <a:rPr lang="en-US" sz="2700" dirty="0"/>
              <a:t>Perform operations to maintain DRAM </a:t>
            </a:r>
            <a:r>
              <a:rPr lang="en-US" sz="2700" dirty="0">
                <a:solidFill>
                  <a:schemeClr val="accent5">
                    <a:lumMod val="75000"/>
                  </a:schemeClr>
                </a:solidFill>
              </a:rPr>
              <a:t>data integrity</a:t>
            </a:r>
          </a:p>
          <a:p>
            <a:pPr lvl="1">
              <a:buClr>
                <a:schemeClr val="tx1"/>
              </a:buClr>
            </a:pPr>
            <a:r>
              <a:rPr lang="en-US" sz="2300" dirty="0"/>
              <a:t>A prominent example is </a:t>
            </a:r>
            <a:r>
              <a:rPr lang="en-US" sz="2300" dirty="0">
                <a:solidFill>
                  <a:schemeClr val="accent5">
                    <a:lumMod val="75000"/>
                  </a:schemeClr>
                </a:solidFill>
              </a:rPr>
              <a:t>periodic refresh</a:t>
            </a:r>
          </a:p>
        </p:txBody>
      </p:sp>
      <p:grpSp>
        <p:nvGrpSpPr>
          <p:cNvPr id="3" name="Group 2">
            <a:extLst>
              <a:ext uri="{FF2B5EF4-FFF2-40B4-BE49-F238E27FC236}">
                <a16:creationId xmlns:a16="http://schemas.microsoft.com/office/drawing/2014/main" id="{C07C4C17-67E0-57C6-1FCB-27DD3BB2A7BB}"/>
              </a:ext>
            </a:extLst>
          </p:cNvPr>
          <p:cNvGrpSpPr/>
          <p:nvPr/>
        </p:nvGrpSpPr>
        <p:grpSpPr>
          <a:xfrm>
            <a:off x="1711045" y="4800329"/>
            <a:ext cx="5704401" cy="1333836"/>
            <a:chOff x="1719799" y="1092696"/>
            <a:chExt cx="5704401" cy="1333836"/>
          </a:xfrm>
        </p:grpSpPr>
        <p:sp>
          <p:nvSpPr>
            <p:cNvPr id="5" name="Rectangle 4">
              <a:extLst>
                <a:ext uri="{FF2B5EF4-FFF2-40B4-BE49-F238E27FC236}">
                  <a16:creationId xmlns:a16="http://schemas.microsoft.com/office/drawing/2014/main" id="{E72E5010-4323-CEAE-1FF1-213D487029A4}"/>
                </a:ext>
              </a:extLst>
            </p:cNvPr>
            <p:cNvSpPr/>
            <p:nvPr/>
          </p:nvSpPr>
          <p:spPr>
            <a:xfrm>
              <a:off x="1719799" y="1106616"/>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Memory Controller</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(MC)</a:t>
              </a:r>
            </a:p>
          </p:txBody>
        </p:sp>
        <p:sp>
          <p:nvSpPr>
            <p:cNvPr id="6" name="Rectangle 5">
              <a:extLst>
                <a:ext uri="{FF2B5EF4-FFF2-40B4-BE49-F238E27FC236}">
                  <a16:creationId xmlns:a16="http://schemas.microsoft.com/office/drawing/2014/main" id="{25A4700D-E7A8-7B72-2750-B495CA95D1E7}"/>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Quire Sans" panose="020B0502040400020003" pitchFamily="34" charset="0"/>
                  <a:cs typeface="Quire Sans" panose="020B0502040400020003" pitchFamily="34" charset="0"/>
                </a:rPr>
                <a:t>DRAM</a:t>
              </a:r>
              <a:br>
                <a:rPr lang="en-US" sz="2800" dirty="0">
                  <a:solidFill>
                    <a:schemeClr val="tx1"/>
                  </a:solidFill>
                  <a:latin typeface="Quire Sans" panose="020B0502040400020003" pitchFamily="34" charset="0"/>
                  <a:cs typeface="Quire Sans" panose="020B0502040400020003" pitchFamily="34" charset="0"/>
                </a:rPr>
              </a:br>
              <a:r>
                <a:rPr lang="en-US" sz="2800" dirty="0">
                  <a:solidFill>
                    <a:schemeClr val="tx1"/>
                  </a:solidFill>
                  <a:latin typeface="Quire Sans" panose="020B0502040400020003" pitchFamily="34" charset="0"/>
                  <a:cs typeface="Quire Sans" panose="020B0502040400020003" pitchFamily="34" charset="0"/>
                </a:rPr>
                <a:t>Chip</a:t>
              </a:r>
            </a:p>
          </p:txBody>
        </p:sp>
        <p:cxnSp>
          <p:nvCxnSpPr>
            <p:cNvPr id="7" name="Straight Arrow Connector 6">
              <a:extLst>
                <a:ext uri="{FF2B5EF4-FFF2-40B4-BE49-F238E27FC236}">
                  <a16:creationId xmlns:a16="http://schemas.microsoft.com/office/drawing/2014/main" id="{4E1C77EA-19AA-49BB-5E61-A3802787F8ED}"/>
                </a:ext>
              </a:extLst>
            </p:cNvPr>
            <p:cNvCxnSpPr>
              <a:cxnSpLocks/>
            </p:cNvCxnSpPr>
            <p:nvPr/>
          </p:nvCxnSpPr>
          <p:spPr>
            <a:xfrm flipV="1">
              <a:off x="3580404" y="1578918"/>
              <a:ext cx="2533154" cy="1392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58FE4D-7DA7-94CA-677A-5F18A80CFC4E}"/>
                </a:ext>
              </a:extLst>
            </p:cNvPr>
            <p:cNvSpPr txBox="1"/>
            <p:nvPr/>
          </p:nvSpPr>
          <p:spPr>
            <a:xfrm>
              <a:off x="3562894" y="1170277"/>
              <a:ext cx="2550664" cy="461665"/>
            </a:xfrm>
            <a:prstGeom prst="rect">
              <a:avLst/>
            </a:prstGeom>
            <a:noFill/>
          </p:spPr>
          <p:txBody>
            <a:bodyPr wrap="square" rtlCol="0">
              <a:spAutoFit/>
            </a:bodyPr>
            <a:lstStyle/>
            <a:p>
              <a:pPr algn="ctr"/>
              <a:r>
                <a:rPr lang="en-US" sz="2400" dirty="0">
                  <a:solidFill>
                    <a:schemeClr val="accent2">
                      <a:lumMod val="75000"/>
                    </a:schemeClr>
                  </a:solidFill>
                </a:rPr>
                <a:t>DRAM command</a:t>
              </a:r>
            </a:p>
          </p:txBody>
        </p:sp>
        <p:cxnSp>
          <p:nvCxnSpPr>
            <p:cNvPr id="9" name="Straight Arrow Connector 8">
              <a:extLst>
                <a:ext uri="{FF2B5EF4-FFF2-40B4-BE49-F238E27FC236}">
                  <a16:creationId xmlns:a16="http://schemas.microsoft.com/office/drawing/2014/main" id="{4E6FE439-AFC4-E283-EFD2-F8AAE58D9910}"/>
                </a:ext>
              </a:extLst>
            </p:cNvPr>
            <p:cNvCxnSpPr/>
            <p:nvPr/>
          </p:nvCxnSpPr>
          <p:spPr>
            <a:xfrm flipH="1">
              <a:off x="3580404" y="1938528"/>
              <a:ext cx="2533154" cy="0"/>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377E02A-4671-D50F-4598-EF39E4C42D33}"/>
                </a:ext>
              </a:extLst>
            </p:cNvPr>
            <p:cNvSpPr txBox="1"/>
            <p:nvPr/>
          </p:nvSpPr>
          <p:spPr>
            <a:xfrm>
              <a:off x="4419904" y="1899424"/>
              <a:ext cx="763351" cy="461665"/>
            </a:xfrm>
            <a:prstGeom prst="rect">
              <a:avLst/>
            </a:prstGeom>
            <a:noFill/>
          </p:spPr>
          <p:txBody>
            <a:bodyPr wrap="none" rtlCol="0">
              <a:spAutoFit/>
            </a:bodyPr>
            <a:lstStyle/>
            <a:p>
              <a:r>
                <a:rPr lang="en-US" sz="2400" dirty="0">
                  <a:solidFill>
                    <a:schemeClr val="accent1"/>
                  </a:solidFill>
                </a:rPr>
                <a:t>data</a:t>
              </a:r>
            </a:p>
          </p:txBody>
        </p:sp>
      </p:grpSp>
      <p:grpSp>
        <p:nvGrpSpPr>
          <p:cNvPr id="11" name="Group 10">
            <a:extLst>
              <a:ext uri="{FF2B5EF4-FFF2-40B4-BE49-F238E27FC236}">
                <a16:creationId xmlns:a16="http://schemas.microsoft.com/office/drawing/2014/main" id="{D4A30F6B-FD58-EE59-7875-B625AF2A0E9A}"/>
              </a:ext>
            </a:extLst>
          </p:cNvPr>
          <p:cNvGrpSpPr/>
          <p:nvPr/>
        </p:nvGrpSpPr>
        <p:grpSpPr>
          <a:xfrm>
            <a:off x="826229" y="807544"/>
            <a:ext cx="1769632" cy="2069334"/>
            <a:chOff x="771345" y="1813942"/>
            <a:chExt cx="1769632" cy="2069334"/>
          </a:xfrm>
        </p:grpSpPr>
        <p:sp>
          <p:nvSpPr>
            <p:cNvPr id="12" name="TextBox 11">
              <a:extLst>
                <a:ext uri="{FF2B5EF4-FFF2-40B4-BE49-F238E27FC236}">
                  <a16:creationId xmlns:a16="http://schemas.microsoft.com/office/drawing/2014/main" id="{3F9DF380-741B-DC1D-2F01-49B24E987651}"/>
                </a:ext>
              </a:extLst>
            </p:cNvPr>
            <p:cNvSpPr txBox="1"/>
            <p:nvPr/>
          </p:nvSpPr>
          <p:spPr>
            <a:xfrm>
              <a:off x="771345" y="1813942"/>
              <a:ext cx="1769632" cy="830997"/>
            </a:xfrm>
            <a:prstGeom prst="rect">
              <a:avLst/>
            </a:prstGeom>
            <a:noFill/>
          </p:spPr>
          <p:txBody>
            <a:bodyPr wrap="square">
              <a:spAutoFit/>
            </a:bodyPr>
            <a:lstStyle/>
            <a:p>
              <a:pPr algn="ctr"/>
              <a:r>
                <a:rPr lang="en-US" sz="2400" b="1" dirty="0">
                  <a:solidFill>
                    <a:prstClr val="black"/>
                  </a:solidFill>
                </a:rPr>
                <a:t>Data Retention</a:t>
              </a:r>
              <a:endParaRPr lang="en-US" sz="2400" b="1" dirty="0"/>
            </a:p>
          </p:txBody>
        </p:sp>
        <p:grpSp>
          <p:nvGrpSpPr>
            <p:cNvPr id="13" name="Group 12">
              <a:extLst>
                <a:ext uri="{FF2B5EF4-FFF2-40B4-BE49-F238E27FC236}">
                  <a16:creationId xmlns:a16="http://schemas.microsoft.com/office/drawing/2014/main" id="{3192FBE5-186E-E6EC-9377-86A6F6BD4FAA}"/>
                </a:ext>
              </a:extLst>
            </p:cNvPr>
            <p:cNvGrpSpPr/>
            <p:nvPr/>
          </p:nvGrpSpPr>
          <p:grpSpPr>
            <a:xfrm>
              <a:off x="1007108" y="2797596"/>
              <a:ext cx="1266518" cy="1085680"/>
              <a:chOff x="319346" y="1825386"/>
              <a:chExt cx="1807478" cy="1549400"/>
            </a:xfrm>
          </p:grpSpPr>
          <p:grpSp>
            <p:nvGrpSpPr>
              <p:cNvPr id="16" name="Group 15">
                <a:extLst>
                  <a:ext uri="{FF2B5EF4-FFF2-40B4-BE49-F238E27FC236}">
                    <a16:creationId xmlns:a16="http://schemas.microsoft.com/office/drawing/2014/main" id="{B7203493-37EC-A0A2-EE8F-A6590C98B217}"/>
                  </a:ext>
                </a:extLst>
              </p:cNvPr>
              <p:cNvGrpSpPr/>
              <p:nvPr/>
            </p:nvGrpSpPr>
            <p:grpSpPr>
              <a:xfrm>
                <a:off x="693100" y="1825386"/>
                <a:ext cx="1433724" cy="1549400"/>
                <a:chOff x="3345264" y="2043659"/>
                <a:chExt cx="2136749" cy="2309148"/>
              </a:xfrm>
            </p:grpSpPr>
            <p:cxnSp>
              <p:nvCxnSpPr>
                <p:cNvPr id="18" name="Straight Arrow Connector 17">
                  <a:extLst>
                    <a:ext uri="{FF2B5EF4-FFF2-40B4-BE49-F238E27FC236}">
                      <a16:creationId xmlns:a16="http://schemas.microsoft.com/office/drawing/2014/main" id="{2A450838-2D8A-99EF-FAAA-B36F727B6863}"/>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1EF514-889F-A38C-173C-88D931415CDA}"/>
                    </a:ext>
                  </a:extLst>
                </p:cNvPr>
                <p:cNvCxnSpPr>
                  <a:cxnSpLocks/>
                </p:cNvCxnSpPr>
                <p:nvPr/>
              </p:nvCxnSpPr>
              <p:spPr>
                <a:xfrm flipV="1">
                  <a:off x="5349521" y="2043659"/>
                  <a:ext cx="0" cy="23091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64F99A9-EABB-012B-4682-DBCA47F6EC6C}"/>
                    </a:ext>
                  </a:extLst>
                </p:cNvPr>
                <p:cNvCxnSpPr/>
                <p:nvPr/>
              </p:nvCxnSpPr>
              <p:spPr>
                <a:xfrm flipV="1">
                  <a:off x="4662341" y="2461804"/>
                  <a:ext cx="0" cy="15557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4B00743-E5D3-04CA-0CE7-78EFE12CA473}"/>
                    </a:ext>
                  </a:extLst>
                </p:cNvPr>
                <p:cNvCxnSpPr/>
                <p:nvPr/>
              </p:nvCxnSpPr>
              <p:spPr>
                <a:xfrm flipH="1">
                  <a:off x="4411958" y="2639780"/>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8153BF1-889D-EDB4-6358-210344922B65}"/>
                    </a:ext>
                  </a:extLst>
                </p:cNvPr>
                <p:cNvCxnSpPr/>
                <p:nvPr/>
              </p:nvCxnSpPr>
              <p:spPr>
                <a:xfrm flipH="1" flipV="1">
                  <a:off x="491096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336B5-D867-9481-0764-132648A69E10}"/>
                    </a:ext>
                  </a:extLst>
                </p:cNvPr>
                <p:cNvCxnSpPr/>
                <p:nvPr/>
              </p:nvCxnSpPr>
              <p:spPr>
                <a:xfrm flipH="1">
                  <a:off x="4411958" y="2766193"/>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15B6ACE-496D-B298-A176-89B3CA2BE7A0}"/>
                    </a:ext>
                  </a:extLst>
                </p:cNvPr>
                <p:cNvCxnSpPr/>
                <p:nvPr/>
              </p:nvCxnSpPr>
              <p:spPr>
                <a:xfrm>
                  <a:off x="4910967" y="3025758"/>
                  <a:ext cx="193166"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1CFD60-DB7C-98A8-B6AF-02949A78F019}"/>
                    </a:ext>
                  </a:extLst>
                </p:cNvPr>
                <p:cNvCxnSpPr/>
                <p:nvPr/>
              </p:nvCxnSpPr>
              <p:spPr>
                <a:xfrm>
                  <a:off x="4218791" y="3025758"/>
                  <a:ext cx="193167"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523DBF6-EABE-801A-6A9E-D3C92399C0B1}"/>
                    </a:ext>
                  </a:extLst>
                </p:cNvPr>
                <p:cNvCxnSpPr/>
                <p:nvPr/>
              </p:nvCxnSpPr>
              <p:spPr>
                <a:xfrm flipH="1" flipV="1">
                  <a:off x="441195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8A7B1E-F4EC-A7F2-58E7-E2C1AC91C1C0}"/>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2BBA77-DB46-9C9F-8986-CE1BBA0C7F40}"/>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 name="Elbow Connector 44">
                  <a:extLst>
                    <a:ext uri="{FF2B5EF4-FFF2-40B4-BE49-F238E27FC236}">
                      <a16:creationId xmlns:a16="http://schemas.microsoft.com/office/drawing/2014/main" id="{2386497A-8C40-B17A-DC02-BF498B95E3A8}"/>
                    </a:ext>
                  </a:extLst>
                </p:cNvPr>
                <p:cNvCxnSpPr>
                  <a:cxnSpLocks/>
                </p:cNvCxnSpPr>
                <p:nvPr/>
              </p:nvCxnSpPr>
              <p:spPr>
                <a:xfrm rot="5400000">
                  <a:off x="4004245" y="3070771"/>
                  <a:ext cx="256860" cy="172244"/>
                </a:xfrm>
                <a:prstGeom prst="bentConnector3">
                  <a:avLst>
                    <a:gd name="adj1" fmla="val 210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43AEA78-CD89-622D-64B1-C1BDC2824BCD}"/>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404316E-2259-9B89-7AFB-A05D60BB67E6}"/>
                    </a:ext>
                  </a:extLst>
                </p:cNvPr>
                <p:cNvCxnSpPr/>
                <p:nvPr/>
              </p:nvCxnSpPr>
              <p:spPr>
                <a:xfrm flipV="1">
                  <a:off x="4041324" y="3304820"/>
                  <a:ext cx="0" cy="151697"/>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E272561-7BD8-996B-5E90-55CCF2253CEF}"/>
                    </a:ext>
                  </a:extLst>
                </p:cNvPr>
                <p:cNvCxnSpPr/>
                <p:nvPr/>
              </p:nvCxnSpPr>
              <p:spPr>
                <a:xfrm flipH="1">
                  <a:off x="3781760" y="3706480"/>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3CFB09A-87ED-0586-1E6D-1A0E24E17197}"/>
                    </a:ext>
                  </a:extLst>
                </p:cNvPr>
                <p:cNvCxnSpPr/>
                <p:nvPr/>
              </p:nvCxnSpPr>
              <p:spPr>
                <a:xfrm flipH="1">
                  <a:off x="3781760" y="3471709"/>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E0CF36-9286-CA0B-46CE-EBA5A5E913B0}"/>
                    </a:ext>
                  </a:extLst>
                </p:cNvPr>
                <p:cNvCxnSpPr/>
                <p:nvPr/>
              </p:nvCxnSpPr>
              <p:spPr>
                <a:xfrm flipV="1">
                  <a:off x="4041324" y="3721675"/>
                  <a:ext cx="0" cy="130178"/>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17" name="Lightning Bolt 16">
                <a:extLst>
                  <a:ext uri="{FF2B5EF4-FFF2-40B4-BE49-F238E27FC236}">
                    <a16:creationId xmlns:a16="http://schemas.microsoft.com/office/drawing/2014/main" id="{D5FE317B-5E9C-0494-C71F-0DB6640E0F28}"/>
                  </a:ext>
                </a:extLst>
              </p:cNvPr>
              <p:cNvSpPr/>
              <p:nvPr/>
            </p:nvSpPr>
            <p:spPr>
              <a:xfrm>
                <a:off x="319346" y="1924766"/>
                <a:ext cx="614716" cy="744708"/>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grpSp>
      <p:grpSp>
        <p:nvGrpSpPr>
          <p:cNvPr id="35" name="Group 34">
            <a:extLst>
              <a:ext uri="{FF2B5EF4-FFF2-40B4-BE49-F238E27FC236}">
                <a16:creationId xmlns:a16="http://schemas.microsoft.com/office/drawing/2014/main" id="{A1664641-C7DC-B7CE-D6A9-642490E76278}"/>
              </a:ext>
            </a:extLst>
          </p:cNvPr>
          <p:cNvGrpSpPr/>
          <p:nvPr/>
        </p:nvGrpSpPr>
        <p:grpSpPr>
          <a:xfrm>
            <a:off x="5730051" y="847988"/>
            <a:ext cx="3057168" cy="2347094"/>
            <a:chOff x="5675167" y="1854386"/>
            <a:chExt cx="3057168" cy="2347094"/>
          </a:xfrm>
        </p:grpSpPr>
        <p:sp>
          <p:nvSpPr>
            <p:cNvPr id="36" name="TextBox 35">
              <a:extLst>
                <a:ext uri="{FF2B5EF4-FFF2-40B4-BE49-F238E27FC236}">
                  <a16:creationId xmlns:a16="http://schemas.microsoft.com/office/drawing/2014/main" id="{1E4B867A-E35C-7F11-A811-5834806DACFC}"/>
                </a:ext>
              </a:extLst>
            </p:cNvPr>
            <p:cNvSpPr txBox="1"/>
            <p:nvPr/>
          </p:nvSpPr>
          <p:spPr>
            <a:xfrm>
              <a:off x="5675167" y="1854386"/>
              <a:ext cx="3057168" cy="830997"/>
            </a:xfrm>
            <a:prstGeom prst="rect">
              <a:avLst/>
            </a:prstGeom>
            <a:noFill/>
          </p:spPr>
          <p:txBody>
            <a:bodyPr wrap="square">
              <a:spAutoFit/>
            </a:bodyPr>
            <a:lstStyle/>
            <a:p>
              <a:pPr algn="ctr"/>
              <a:r>
                <a:rPr lang="en-US" sz="2400" b="1" dirty="0">
                  <a:solidFill>
                    <a:prstClr val="black"/>
                  </a:solidFill>
                </a:rPr>
                <a:t>Variable </a:t>
              </a:r>
            </a:p>
            <a:p>
              <a:pPr algn="ctr"/>
              <a:r>
                <a:rPr lang="en-US" sz="2400" b="1" dirty="0">
                  <a:solidFill>
                    <a:prstClr val="black"/>
                  </a:solidFill>
                </a:rPr>
                <a:t>Retention Time</a:t>
              </a:r>
              <a:endParaRPr lang="en-US" sz="2400" b="1" dirty="0"/>
            </a:p>
          </p:txBody>
        </p:sp>
        <p:graphicFrame>
          <p:nvGraphicFramePr>
            <p:cNvPr id="37" name="Chart 36">
              <a:extLst>
                <a:ext uri="{FF2B5EF4-FFF2-40B4-BE49-F238E27FC236}">
                  <a16:creationId xmlns:a16="http://schemas.microsoft.com/office/drawing/2014/main" id="{BCB83191-1443-3A47-3569-8932CB6399AD}"/>
                </a:ext>
              </a:extLst>
            </p:cNvPr>
            <p:cNvGraphicFramePr/>
            <p:nvPr/>
          </p:nvGraphicFramePr>
          <p:xfrm>
            <a:off x="6181660" y="2849168"/>
            <a:ext cx="2053090" cy="135231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0" name="Group 39">
            <a:extLst>
              <a:ext uri="{FF2B5EF4-FFF2-40B4-BE49-F238E27FC236}">
                <a16:creationId xmlns:a16="http://schemas.microsoft.com/office/drawing/2014/main" id="{5E965447-63DC-8990-2F1B-C40350D85397}"/>
              </a:ext>
            </a:extLst>
          </p:cNvPr>
          <p:cNvGrpSpPr/>
          <p:nvPr/>
        </p:nvGrpSpPr>
        <p:grpSpPr>
          <a:xfrm>
            <a:off x="2928539" y="847989"/>
            <a:ext cx="3006180" cy="1938992"/>
            <a:chOff x="3368468" y="1854387"/>
            <a:chExt cx="2016553" cy="1938992"/>
          </a:xfrm>
        </p:grpSpPr>
        <p:sp>
          <p:nvSpPr>
            <p:cNvPr id="41" name="TextBox 40">
              <a:extLst>
                <a:ext uri="{FF2B5EF4-FFF2-40B4-BE49-F238E27FC236}">
                  <a16:creationId xmlns:a16="http://schemas.microsoft.com/office/drawing/2014/main" id="{705993A6-5779-BC35-F65B-097AA15674D2}"/>
                </a:ext>
              </a:extLst>
            </p:cNvPr>
            <p:cNvSpPr txBox="1"/>
            <p:nvPr/>
          </p:nvSpPr>
          <p:spPr>
            <a:xfrm>
              <a:off x="3368468" y="1854387"/>
              <a:ext cx="2016553" cy="1938992"/>
            </a:xfrm>
            <a:prstGeom prst="rect">
              <a:avLst/>
            </a:prstGeom>
            <a:noFill/>
          </p:spPr>
          <p:txBody>
            <a:bodyPr wrap="square">
              <a:spAutoFit/>
            </a:bodyPr>
            <a:lstStyle/>
            <a:p>
              <a:pPr algn="ctr"/>
              <a:r>
                <a:rPr lang="en-US" sz="2400" b="1" dirty="0"/>
                <a:t>Read Disturbance</a:t>
              </a:r>
              <a:br>
                <a:rPr lang="en-US" sz="2400" b="1" dirty="0"/>
              </a:br>
              <a:r>
                <a:rPr lang="en-US" sz="2400" b="1" dirty="0"/>
                <a:t>(e.g., </a:t>
              </a:r>
              <a:r>
                <a:rPr lang="en-US" sz="2400" b="1" dirty="0" err="1"/>
                <a:t>RowHammer</a:t>
              </a:r>
              <a:r>
                <a:rPr lang="en-US" sz="2400" b="1" dirty="0"/>
                <a:t>)</a:t>
              </a:r>
            </a:p>
          </p:txBody>
        </p:sp>
        <p:sp>
          <p:nvSpPr>
            <p:cNvPr id="43" name="Rectangle 42">
              <a:extLst>
                <a:ext uri="{FF2B5EF4-FFF2-40B4-BE49-F238E27FC236}">
                  <a16:creationId xmlns:a16="http://schemas.microsoft.com/office/drawing/2014/main" id="{9E9B30D7-A3FC-AB09-BD8F-48406E192AE5}"/>
                </a:ext>
              </a:extLst>
            </p:cNvPr>
            <p:cNvSpPr/>
            <p:nvPr/>
          </p:nvSpPr>
          <p:spPr>
            <a:xfrm>
              <a:off x="3519883" y="3091259"/>
              <a:ext cx="1730829" cy="47106"/>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44" name="Rectangle 43">
              <a:extLst>
                <a:ext uri="{FF2B5EF4-FFF2-40B4-BE49-F238E27FC236}">
                  <a16:creationId xmlns:a16="http://schemas.microsoft.com/office/drawing/2014/main" id="{E965ED61-EFED-361D-8776-E390EAF7EDB0}"/>
                </a:ext>
              </a:extLst>
            </p:cNvPr>
            <p:cNvSpPr/>
            <p:nvPr/>
          </p:nvSpPr>
          <p:spPr>
            <a:xfrm>
              <a:off x="3519492" y="3335835"/>
              <a:ext cx="1730829" cy="47106"/>
            </a:xfrm>
            <a:prstGeom prst="rect">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45" name="Rectangle 44">
              <a:extLst>
                <a:ext uri="{FF2B5EF4-FFF2-40B4-BE49-F238E27FC236}">
                  <a16:creationId xmlns:a16="http://schemas.microsoft.com/office/drawing/2014/main" id="{99138A30-20D2-2727-A4AA-B7150CCAD293}"/>
                </a:ext>
              </a:extLst>
            </p:cNvPr>
            <p:cNvSpPr/>
            <p:nvPr/>
          </p:nvSpPr>
          <p:spPr>
            <a:xfrm>
              <a:off x="3519492" y="3584555"/>
              <a:ext cx="1730829" cy="47106"/>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cxnSp>
          <p:nvCxnSpPr>
            <p:cNvPr id="46" name="Straight Arrow Connector 45">
              <a:extLst>
                <a:ext uri="{FF2B5EF4-FFF2-40B4-BE49-F238E27FC236}">
                  <a16:creationId xmlns:a16="http://schemas.microsoft.com/office/drawing/2014/main" id="{7C001BCD-F069-6483-CD7C-ED2BFE9DACF8}"/>
                </a:ext>
              </a:extLst>
            </p:cNvPr>
            <p:cNvCxnSpPr>
              <a:cxnSpLocks/>
            </p:cNvCxnSpPr>
            <p:nvPr/>
          </p:nvCxnSpPr>
          <p:spPr>
            <a:xfrm flipV="1">
              <a:off x="3698517" y="3143531"/>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E1FA0C-E396-C2C3-94A9-0ECF70B9B80C}"/>
                </a:ext>
              </a:extLst>
            </p:cNvPr>
            <p:cNvCxnSpPr>
              <a:cxnSpLocks/>
            </p:cNvCxnSpPr>
            <p:nvPr/>
          </p:nvCxnSpPr>
          <p:spPr>
            <a:xfrm flipV="1">
              <a:off x="3698517" y="3398168"/>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B21BF59-735A-E5D8-AEA2-7F5375D25513}"/>
                </a:ext>
              </a:extLst>
            </p:cNvPr>
            <p:cNvCxnSpPr>
              <a:cxnSpLocks/>
            </p:cNvCxnSpPr>
            <p:nvPr/>
          </p:nvCxnSpPr>
          <p:spPr>
            <a:xfrm flipV="1">
              <a:off x="5075417" y="3151188"/>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5264EF0-D626-184F-0E78-EB0957A98D59}"/>
                </a:ext>
              </a:extLst>
            </p:cNvPr>
            <p:cNvCxnSpPr>
              <a:cxnSpLocks/>
            </p:cNvCxnSpPr>
            <p:nvPr/>
          </p:nvCxnSpPr>
          <p:spPr>
            <a:xfrm flipV="1">
              <a:off x="5075417" y="3405825"/>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0AE4F56-09E6-DB73-3F88-26FB52C3C148}"/>
                </a:ext>
              </a:extLst>
            </p:cNvPr>
            <p:cNvCxnSpPr>
              <a:cxnSpLocks/>
            </p:cNvCxnSpPr>
            <p:nvPr/>
          </p:nvCxnSpPr>
          <p:spPr>
            <a:xfrm flipV="1">
              <a:off x="4400880" y="3151188"/>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68CA7DF-EE60-FE17-283D-BB67F794739E}"/>
                </a:ext>
              </a:extLst>
            </p:cNvPr>
            <p:cNvCxnSpPr>
              <a:cxnSpLocks/>
            </p:cNvCxnSpPr>
            <p:nvPr/>
          </p:nvCxnSpPr>
          <p:spPr>
            <a:xfrm flipV="1">
              <a:off x="4400880" y="3405825"/>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53" name="Rounded Rectangle 52">
            <a:extLst>
              <a:ext uri="{FF2B5EF4-FFF2-40B4-BE49-F238E27FC236}">
                <a16:creationId xmlns:a16="http://schemas.microsoft.com/office/drawing/2014/main" id="{1004E46D-9039-9305-1ED8-40D7C6F3EDBA}"/>
              </a:ext>
            </a:extLst>
          </p:cNvPr>
          <p:cNvSpPr/>
          <p:nvPr/>
        </p:nvSpPr>
        <p:spPr>
          <a:xfrm>
            <a:off x="2576060" y="5044414"/>
            <a:ext cx="978080" cy="475488"/>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Quire Sans" panose="020B0502040400020003" pitchFamily="34" charset="0"/>
                <a:cs typeface="Quire Sans" panose="020B0502040400020003" pitchFamily="34" charset="0"/>
              </a:rPr>
              <a:t>REF</a:t>
            </a:r>
          </a:p>
        </p:txBody>
      </p:sp>
    </p:spTree>
    <p:extLst>
      <p:ext uri="{BB962C8B-B14F-4D97-AF65-F5344CB8AC3E}">
        <p14:creationId xmlns:p14="http://schemas.microsoft.com/office/powerpoint/2010/main" val="7057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3"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0" presetClass="path" presetSubtype="0" repeatCount="indefinite" accel="50000" decel="50000" fill="hold" grpId="1" nodeType="withEffect">
                                  <p:stCondLst>
                                    <p:cond delay="0"/>
                                  </p:stCondLst>
                                  <p:childTnLst>
                                    <p:animMotion origin="layout" path="M -1.38889E-6 4.81481E-6 L 0.37708 4.81481E-6 " pathEditMode="relative" rAng="0" ptsTypes="AA">
                                      <p:cBhvr>
                                        <p:cTn id="26" dur="500" fill="hold"/>
                                        <p:tgtEl>
                                          <p:spTgt spid="53"/>
                                        </p:tgtEl>
                                        <p:attrNameLst>
                                          <p:attrName>ppt_x</p:attrName>
                                          <p:attrName>ppt_y</p:attrName>
                                        </p:attrNameLst>
                                      </p:cBhvr>
                                      <p:rCtr x="1885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p:bldP spid="53" grpId="3"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7D172-AE17-B8C8-AACB-CDFF410F6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403CB-7E20-AA61-6407-38C050D5E93E}"/>
              </a:ext>
            </a:extLst>
          </p:cNvPr>
          <p:cNvSpPr>
            <a:spLocks noGrp="1"/>
          </p:cNvSpPr>
          <p:nvPr>
            <p:ph type="title"/>
          </p:nvPr>
        </p:nvSpPr>
        <p:spPr/>
        <p:txBody>
          <a:bodyPr/>
          <a:lstStyle/>
          <a:p>
            <a:r>
              <a:rPr lang="en-US" dirty="0"/>
              <a:t>More in the Paper</a:t>
            </a:r>
          </a:p>
        </p:txBody>
      </p:sp>
      <p:sp>
        <p:nvSpPr>
          <p:cNvPr id="3" name="Content Placeholder 2">
            <a:extLst>
              <a:ext uri="{FF2B5EF4-FFF2-40B4-BE49-F238E27FC236}">
                <a16:creationId xmlns:a16="http://schemas.microsoft.com/office/drawing/2014/main" id="{CEEAFEA5-D576-39D2-16F0-62729E9A5261}"/>
              </a:ext>
            </a:extLst>
          </p:cNvPr>
          <p:cNvSpPr>
            <a:spLocks noGrp="1"/>
          </p:cNvSpPr>
          <p:nvPr>
            <p:ph idx="1"/>
          </p:nvPr>
        </p:nvSpPr>
        <p:spPr/>
        <p:txBody>
          <a:bodyPr/>
          <a:lstStyle/>
          <a:p>
            <a:r>
              <a:rPr lang="en-US" dirty="0"/>
              <a:t>Design choices</a:t>
            </a:r>
          </a:p>
          <a:p>
            <a:pPr lvl="1"/>
            <a:r>
              <a:rPr lang="en-US" dirty="0"/>
              <a:t>evaluation of a policy that </a:t>
            </a:r>
            <a:r>
              <a:rPr lang="en-US" dirty="0">
                <a:solidFill>
                  <a:srgbClr val="C00000"/>
                </a:solidFill>
              </a:rPr>
              <a:t>pauses</a:t>
            </a:r>
            <a:r>
              <a:rPr lang="en-US" dirty="0"/>
              <a:t> maintenance operations</a:t>
            </a:r>
          </a:p>
          <a:p>
            <a:pPr lvl="1"/>
            <a:r>
              <a:rPr lang="en-US" dirty="0"/>
              <a:t>discussion of a </a:t>
            </a:r>
            <a:r>
              <a:rPr lang="en-US" dirty="0">
                <a:solidFill>
                  <a:schemeClr val="accent6">
                    <a:lumMod val="75000"/>
                  </a:schemeClr>
                </a:solidFill>
              </a:rPr>
              <a:t>predictable </a:t>
            </a:r>
            <a:r>
              <a:rPr lang="en-US" dirty="0"/>
              <a:t>SMD interface</a:t>
            </a:r>
          </a:p>
          <a:p>
            <a:endParaRPr lang="en-US" dirty="0"/>
          </a:p>
          <a:p>
            <a:r>
              <a:rPr lang="en-US" dirty="0"/>
              <a:t>Sensitivity analyses</a:t>
            </a:r>
          </a:p>
          <a:p>
            <a:pPr lvl="1"/>
            <a:r>
              <a:rPr lang="en-US" dirty="0"/>
              <a:t>performance </a:t>
            </a:r>
            <a:r>
              <a:rPr lang="en-US" dirty="0">
                <a:solidFill>
                  <a:schemeClr val="accent6">
                    <a:lumMod val="75000"/>
                  </a:schemeClr>
                </a:solidFill>
              </a:rPr>
              <a:t>improves</a:t>
            </a:r>
            <a:r>
              <a:rPr lang="en-US" dirty="0"/>
              <a:t> with </a:t>
            </a:r>
            <a:r>
              <a:rPr lang="en-US" dirty="0">
                <a:solidFill>
                  <a:schemeClr val="accent5">
                    <a:lumMod val="75000"/>
                  </a:schemeClr>
                </a:solidFill>
              </a:rPr>
              <a:t>number of lock regions</a:t>
            </a:r>
          </a:p>
          <a:p>
            <a:pPr lvl="1"/>
            <a:r>
              <a:rPr lang="en-US" dirty="0"/>
              <a:t>benefits </a:t>
            </a:r>
            <a:r>
              <a:rPr lang="en-US" dirty="0">
                <a:solidFill>
                  <a:schemeClr val="accent6">
                    <a:lumMod val="75000"/>
                  </a:schemeClr>
                </a:solidFill>
              </a:rPr>
              <a:t>increase</a:t>
            </a:r>
            <a:r>
              <a:rPr lang="en-US" dirty="0"/>
              <a:t> with </a:t>
            </a:r>
            <a:r>
              <a:rPr lang="en-US" dirty="0">
                <a:solidFill>
                  <a:srgbClr val="C00000"/>
                </a:solidFill>
              </a:rPr>
              <a:t>reducing refresh period</a:t>
            </a:r>
          </a:p>
          <a:p>
            <a:pPr lvl="1"/>
            <a:r>
              <a:rPr lang="en-US" dirty="0"/>
              <a:t>provide </a:t>
            </a:r>
            <a:r>
              <a:rPr lang="en-US" dirty="0">
                <a:solidFill>
                  <a:schemeClr val="accent6">
                    <a:lumMod val="75000"/>
                  </a:schemeClr>
                </a:solidFill>
              </a:rPr>
              <a:t>similar benefits </a:t>
            </a:r>
            <a:r>
              <a:rPr lang="en-US" dirty="0"/>
              <a:t>across </a:t>
            </a:r>
            <a:r>
              <a:rPr lang="en-US" dirty="0">
                <a:solidFill>
                  <a:schemeClr val="accent5">
                    <a:lumMod val="75000"/>
                  </a:schemeClr>
                </a:solidFill>
              </a:rPr>
              <a:t>1-, 2-, 4-, 8-core workloads</a:t>
            </a:r>
          </a:p>
          <a:p>
            <a:endParaRPr lang="en-US" dirty="0">
              <a:solidFill>
                <a:schemeClr val="accent5">
                  <a:lumMod val="75000"/>
                </a:schemeClr>
              </a:solidFill>
            </a:endParaRPr>
          </a:p>
          <a:p>
            <a:r>
              <a:rPr lang="en-US" dirty="0"/>
              <a:t>SMD-based scrubbing vs. MC-based scrubbing</a:t>
            </a:r>
          </a:p>
          <a:p>
            <a:pPr lvl="1"/>
            <a:r>
              <a:rPr lang="en-US" dirty="0"/>
              <a:t>SMD induces </a:t>
            </a:r>
            <a:r>
              <a:rPr lang="en-US" dirty="0">
                <a:solidFill>
                  <a:schemeClr val="accent6">
                    <a:lumMod val="75000"/>
                  </a:schemeClr>
                </a:solidFill>
              </a:rPr>
              <a:t>~8X less overhead </a:t>
            </a:r>
            <a:r>
              <a:rPr lang="en-US" dirty="0"/>
              <a:t>at a very high scrubbing rate</a:t>
            </a:r>
          </a:p>
        </p:txBody>
      </p:sp>
      <p:sp>
        <p:nvSpPr>
          <p:cNvPr id="4" name="Slide Number Placeholder 3">
            <a:extLst>
              <a:ext uri="{FF2B5EF4-FFF2-40B4-BE49-F238E27FC236}">
                <a16:creationId xmlns:a16="http://schemas.microsoft.com/office/drawing/2014/main" id="{C4B1962F-75BC-7BD6-6396-61625D954100}"/>
              </a:ext>
            </a:extLst>
          </p:cNvPr>
          <p:cNvSpPr>
            <a:spLocks noGrp="1"/>
          </p:cNvSpPr>
          <p:nvPr>
            <p:ph type="sldNum" sz="quarter" idx="12"/>
          </p:nvPr>
        </p:nvSpPr>
        <p:spPr/>
        <p:txBody>
          <a:bodyPr/>
          <a:lstStyle/>
          <a:p>
            <a:fld id="{C19D2B53-EDAE-4B41-B849-8916FA40BCB6}" type="slidenum">
              <a:rPr lang="en-US" smtClean="0"/>
              <a:pPr/>
              <a:t>70</a:t>
            </a:fld>
            <a:endParaRPr lang="en-US"/>
          </a:p>
        </p:txBody>
      </p:sp>
      <p:sp>
        <p:nvSpPr>
          <p:cNvPr id="5" name="Rectangle 4">
            <a:extLst>
              <a:ext uri="{FF2B5EF4-FFF2-40B4-BE49-F238E27FC236}">
                <a16:creationId xmlns:a16="http://schemas.microsoft.com/office/drawing/2014/main" id="{87986B02-9DDE-4BF9-7AD1-2F1161F8E3F7}"/>
              </a:ext>
            </a:extLst>
          </p:cNvPr>
          <p:cNvSpPr/>
          <p:nvPr/>
        </p:nvSpPr>
        <p:spPr>
          <a:xfrm>
            <a:off x="51505" y="832660"/>
            <a:ext cx="8919500" cy="5646097"/>
          </a:xfrm>
          <a:prstGeom prst="rect">
            <a:avLst/>
          </a:prstGeom>
          <a:solidFill>
            <a:srgbClr val="FFFFFF">
              <a:alpha val="93871"/>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Quire Sans" panose="020B0502040400020003" pitchFamily="34" charset="0"/>
              <a:cs typeface="Quire Sans" panose="020B0502040400020003" pitchFamily="34" charset="0"/>
            </a:endParaRPr>
          </a:p>
        </p:txBody>
      </p:sp>
      <p:pic>
        <p:nvPicPr>
          <p:cNvPr id="6" name="Picture 5">
            <a:extLst>
              <a:ext uri="{FF2B5EF4-FFF2-40B4-BE49-F238E27FC236}">
                <a16:creationId xmlns:a16="http://schemas.microsoft.com/office/drawing/2014/main" id="{D443FD2A-9430-1679-6196-DD9B14E633D6}"/>
              </a:ext>
            </a:extLst>
          </p:cNvPr>
          <p:cNvPicPr>
            <a:picLocks noChangeAspect="1"/>
          </p:cNvPicPr>
          <p:nvPr/>
        </p:nvPicPr>
        <p:blipFill>
          <a:blip r:embed="rId3"/>
          <a:stretch>
            <a:fillRect/>
          </a:stretch>
        </p:blipFill>
        <p:spPr>
          <a:xfrm>
            <a:off x="1025060" y="1804498"/>
            <a:ext cx="7093880" cy="4469554"/>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7" name="TextBox 6">
            <a:extLst>
              <a:ext uri="{FF2B5EF4-FFF2-40B4-BE49-F238E27FC236}">
                <a16:creationId xmlns:a16="http://schemas.microsoft.com/office/drawing/2014/main" id="{ED1A5BA9-0A6D-14EE-8ED3-8766BB0512AF}"/>
              </a:ext>
            </a:extLst>
          </p:cNvPr>
          <p:cNvSpPr txBox="1"/>
          <p:nvPr/>
        </p:nvSpPr>
        <p:spPr>
          <a:xfrm>
            <a:off x="1125252" y="954866"/>
            <a:ext cx="6893496" cy="584775"/>
          </a:xfrm>
          <a:prstGeom prst="rect">
            <a:avLst/>
          </a:prstGeom>
          <a:noFill/>
        </p:spPr>
        <p:txBody>
          <a:bodyPr wrap="square">
            <a:spAutoFit/>
          </a:bodyPr>
          <a:lstStyle/>
          <a:p>
            <a:pPr algn="ctr"/>
            <a:r>
              <a:rPr lang="pt-BR" sz="3200" dirty="0">
                <a:hlinkClick r:id="rId4"/>
              </a:rPr>
              <a:t>https://arxiv.org/pdf/2207.13358</a:t>
            </a:r>
            <a:endParaRPr lang="en-US" sz="3200" dirty="0"/>
          </a:p>
        </p:txBody>
      </p:sp>
    </p:spTree>
    <p:extLst>
      <p:ext uri="{BB962C8B-B14F-4D97-AF65-F5344CB8AC3E}">
        <p14:creationId xmlns:p14="http://schemas.microsoft.com/office/powerpoint/2010/main" val="1971072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8EC5C-1E75-16AA-62F2-298BDEAE8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6E8FE-4618-2011-8F04-E193253B4BF6}"/>
              </a:ext>
            </a:extLst>
          </p:cNvPr>
          <p:cNvSpPr>
            <a:spLocks noGrp="1"/>
          </p:cNvSpPr>
          <p:nvPr>
            <p:ph type="title"/>
          </p:nvPr>
        </p:nvSpPr>
        <p:spPr/>
        <p:txBody>
          <a:bodyPr/>
          <a:lstStyle/>
          <a:p>
            <a:r>
              <a:rPr lang="en-US" dirty="0"/>
              <a:t>SMD Outline</a:t>
            </a:r>
          </a:p>
        </p:txBody>
      </p:sp>
      <p:sp>
        <p:nvSpPr>
          <p:cNvPr id="3" name="Content Placeholder 2">
            <a:extLst>
              <a:ext uri="{FF2B5EF4-FFF2-40B4-BE49-F238E27FC236}">
                <a16:creationId xmlns:a16="http://schemas.microsoft.com/office/drawing/2014/main" id="{D75C1C27-E978-37BD-5E80-B0A87F2B41D3}"/>
              </a:ext>
            </a:extLst>
          </p:cNvPr>
          <p:cNvSpPr>
            <a:spLocks noGrp="1"/>
          </p:cNvSpPr>
          <p:nvPr>
            <p:ph idx="1"/>
          </p:nvPr>
        </p:nvSpPr>
        <p:spPr>
          <a:xfrm>
            <a:off x="164241" y="1120928"/>
            <a:ext cx="8815517" cy="5208310"/>
          </a:xfrm>
        </p:spPr>
        <p:txBody>
          <a:bodyPr>
            <a:normAutofit lnSpcReduction="10000"/>
          </a:bodyPr>
          <a:lstStyle/>
          <a:p>
            <a:pPr marL="640080" indent="-640080">
              <a:buFont typeface="+mj-lt"/>
              <a:buAutoNum type="arabicPeriod"/>
            </a:pPr>
            <a:r>
              <a:rPr lang="en-US" sz="3600" dirty="0">
                <a:solidFill>
                  <a:schemeClr val="tx1">
                    <a:lumMod val="50000"/>
                    <a:lumOff val="50000"/>
                  </a:schemeClr>
                </a:solidFill>
              </a:rPr>
              <a:t>Motivation</a:t>
            </a:r>
          </a:p>
          <a:p>
            <a:pPr marL="640080" indent="-640080">
              <a:buFont typeface="+mj-lt"/>
              <a:buAutoNum type="arabicPeriod"/>
            </a:pPr>
            <a:endParaRPr lang="en-US" sz="3600" dirty="0"/>
          </a:p>
          <a:p>
            <a:pPr marL="640080" indent="-640080">
              <a:buFont typeface="+mj-lt"/>
              <a:buAutoNum type="arabicPeriod"/>
            </a:pPr>
            <a:r>
              <a:rPr lang="en-US" sz="3600" dirty="0">
                <a:solidFill>
                  <a:schemeClr val="tx1">
                    <a:lumMod val="50000"/>
                    <a:lumOff val="50000"/>
                  </a:schemeClr>
                </a:solidFill>
              </a:rPr>
              <a:t>Self-Managing DRAM (SMD)</a:t>
            </a:r>
          </a:p>
          <a:p>
            <a:pPr marL="640080" indent="-640080">
              <a:buFont typeface="+mj-lt"/>
              <a:buAutoNum type="arabicPeriod"/>
            </a:pPr>
            <a:endParaRPr lang="en-US" sz="3600" b="1" dirty="0"/>
          </a:p>
          <a:p>
            <a:pPr marL="640080" indent="-640080">
              <a:buFont typeface="+mj-lt"/>
              <a:buAutoNum type="arabicPeriod"/>
            </a:pPr>
            <a:r>
              <a:rPr lang="en-US" sz="3600" dirty="0">
                <a:solidFill>
                  <a:schemeClr val="tx1">
                    <a:lumMod val="50000"/>
                    <a:lumOff val="50000"/>
                  </a:schemeClr>
                </a:solidFill>
              </a:rPr>
              <a:t>Use Cases</a:t>
            </a:r>
          </a:p>
          <a:p>
            <a:pPr marL="640080" indent="-640080">
              <a:buFont typeface="+mj-lt"/>
              <a:buAutoNum type="arabicPeriod"/>
            </a:pPr>
            <a:endParaRPr lang="en-US" sz="3600" dirty="0"/>
          </a:p>
          <a:p>
            <a:pPr marL="640080" indent="-640080">
              <a:buFont typeface="+mj-lt"/>
              <a:buAutoNum type="arabicPeriod"/>
            </a:pPr>
            <a:r>
              <a:rPr lang="en-US" sz="3600" dirty="0">
                <a:solidFill>
                  <a:schemeClr val="tx1">
                    <a:lumMod val="50000"/>
                    <a:lumOff val="50000"/>
                  </a:schemeClr>
                </a:solidFill>
              </a:rPr>
              <a:t>Evaluations</a:t>
            </a:r>
          </a:p>
          <a:p>
            <a:pPr marL="640080" indent="-640080">
              <a:buFont typeface="+mj-lt"/>
              <a:buAutoNum type="arabicPeriod"/>
            </a:pPr>
            <a:endParaRPr lang="en-US" sz="3600" dirty="0"/>
          </a:p>
          <a:p>
            <a:pPr marL="640080" indent="-640080">
              <a:buFont typeface="+mj-lt"/>
              <a:buAutoNum type="arabicPeriod"/>
            </a:pPr>
            <a:r>
              <a:rPr lang="en-US" sz="3600" b="1" dirty="0"/>
              <a:t>Conclusion and Takeaways</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a16="http://schemas.microsoft.com/office/drawing/2014/main" id="{33519361-A736-F33B-FCB6-CA2110C717AF}"/>
              </a:ext>
            </a:extLst>
          </p:cNvPr>
          <p:cNvSpPr>
            <a:spLocks noGrp="1"/>
          </p:cNvSpPr>
          <p:nvPr>
            <p:ph type="sldNum" sz="quarter" idx="12"/>
          </p:nvPr>
        </p:nvSpPr>
        <p:spPr/>
        <p:txBody>
          <a:bodyPr/>
          <a:lstStyle/>
          <a:p>
            <a:fld id="{C19D2B53-EDAE-4B41-B849-8916FA40BCB6}" type="slidenum">
              <a:rPr lang="en-US" smtClean="0"/>
              <a:pPr/>
              <a:t>71</a:t>
            </a:fld>
            <a:endParaRPr lang="en-US" dirty="0"/>
          </a:p>
        </p:txBody>
      </p:sp>
    </p:spTree>
    <p:extLst>
      <p:ext uri="{BB962C8B-B14F-4D97-AF65-F5344CB8AC3E}">
        <p14:creationId xmlns:p14="http://schemas.microsoft.com/office/powerpoint/2010/main" val="1262862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0E9895D-B694-6BAF-0A77-DB753C6E956C}"/>
              </a:ext>
            </a:extLst>
          </p:cNvPr>
          <p:cNvSpPr/>
          <p:nvPr/>
        </p:nvSpPr>
        <p:spPr>
          <a:xfrm>
            <a:off x="155486" y="5110168"/>
            <a:ext cx="8815517" cy="1281546"/>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Quire Sans" panose="020B0502040400020003" pitchFamily="34" charset="0"/>
              <a:cs typeface="Quire Sans" panose="020B0502040400020003" pitchFamily="34" charset="0"/>
            </a:endParaRPr>
          </a:p>
        </p:txBody>
      </p:sp>
      <p:sp>
        <p:nvSpPr>
          <p:cNvPr id="5" name="Rounded Rectangle 4">
            <a:extLst>
              <a:ext uri="{FF2B5EF4-FFF2-40B4-BE49-F238E27FC236}">
                <a16:creationId xmlns:a16="http://schemas.microsoft.com/office/drawing/2014/main" id="{0AAECE82-AB86-1103-DD28-48215CF36AE9}"/>
              </a:ext>
            </a:extLst>
          </p:cNvPr>
          <p:cNvSpPr/>
          <p:nvPr/>
        </p:nvSpPr>
        <p:spPr>
          <a:xfrm>
            <a:off x="155485" y="4156539"/>
            <a:ext cx="8815517" cy="775352"/>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3" name="Rounded Rectangle 2">
            <a:extLst>
              <a:ext uri="{FF2B5EF4-FFF2-40B4-BE49-F238E27FC236}">
                <a16:creationId xmlns:a16="http://schemas.microsoft.com/office/drawing/2014/main" id="{66950C6C-E2D6-EB60-1E2C-9CB871483A84}"/>
              </a:ext>
            </a:extLst>
          </p:cNvPr>
          <p:cNvSpPr/>
          <p:nvPr/>
        </p:nvSpPr>
        <p:spPr>
          <a:xfrm>
            <a:off x="155488" y="2795451"/>
            <a:ext cx="8815517" cy="1179721"/>
          </a:xfrm>
          <a:prstGeom prst="round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E71008B0-45E3-5BC6-D038-C37DE4799172}"/>
              </a:ext>
            </a:extLst>
          </p:cNvPr>
          <p:cNvSpPr>
            <a:spLocks noGrp="1"/>
          </p:cNvSpPr>
          <p:nvPr>
            <p:ph type="title"/>
          </p:nvPr>
        </p:nvSpPr>
        <p:spPr/>
        <p:txBody>
          <a:bodyPr/>
          <a:lstStyle/>
          <a:p>
            <a:r>
              <a:rPr lang="en-US" dirty="0"/>
              <a:t>Self-Managing DRAM Conclusion</a:t>
            </a:r>
          </a:p>
        </p:txBody>
      </p:sp>
      <p:sp>
        <p:nvSpPr>
          <p:cNvPr id="29" name="Content Placeholder 28">
            <a:extLst>
              <a:ext uri="{FF2B5EF4-FFF2-40B4-BE49-F238E27FC236}">
                <a16:creationId xmlns:a16="http://schemas.microsoft.com/office/drawing/2014/main" id="{F2CA06B5-6A3A-D250-7F77-9C757B3C6923}"/>
              </a:ext>
            </a:extLst>
          </p:cNvPr>
          <p:cNvSpPr>
            <a:spLocks noGrp="1"/>
          </p:cNvSpPr>
          <p:nvPr>
            <p:ph idx="1"/>
          </p:nvPr>
        </p:nvSpPr>
        <p:spPr>
          <a:xfrm>
            <a:off x="155488" y="2269200"/>
            <a:ext cx="8815517" cy="4105600"/>
          </a:xfrm>
        </p:spPr>
        <p:txBody>
          <a:bodyPr>
            <a:normAutofit/>
          </a:bodyPr>
          <a:lstStyle/>
          <a:p>
            <a:pPr marL="0" indent="0" algn="ctr">
              <a:buNone/>
            </a:pPr>
            <a:r>
              <a:rPr lang="en-US" sz="2200" dirty="0">
                <a:solidFill>
                  <a:srgbClr val="C00000"/>
                </a:solidFill>
              </a:rPr>
              <a:t>New maintenance mechanisms require changes to DRAM standards</a:t>
            </a:r>
          </a:p>
          <a:p>
            <a:pPr marL="0" indent="0" algn="ctr">
              <a:buNone/>
            </a:pPr>
            <a:endParaRPr lang="en-US" sz="300" dirty="0"/>
          </a:p>
          <a:p>
            <a:pPr marL="0" indent="0" algn="ctr">
              <a:lnSpc>
                <a:spcPct val="100000"/>
              </a:lnSpc>
              <a:buNone/>
            </a:pPr>
            <a:r>
              <a:rPr lang="en-US" sz="2200" dirty="0"/>
              <a:t>With a </a:t>
            </a:r>
            <a:r>
              <a:rPr lang="en-US" sz="2200" dirty="0">
                <a:solidFill>
                  <a:schemeClr val="accent6">
                    <a:lumMod val="75000"/>
                  </a:schemeClr>
                </a:solidFill>
              </a:rPr>
              <a:t>simple, single modification </a:t>
            </a:r>
            <a:r>
              <a:rPr lang="en-US" sz="2200" dirty="0"/>
              <a:t>to the DRAM interface,</a:t>
            </a:r>
            <a:br>
              <a:rPr lang="en-US" sz="2200" dirty="0"/>
            </a:br>
            <a:r>
              <a:rPr lang="en-US" sz="2200" dirty="0"/>
              <a:t>SMD enables implementing </a:t>
            </a:r>
            <a:r>
              <a:rPr lang="en-US" sz="2200" dirty="0">
                <a:solidFill>
                  <a:schemeClr val="accent5">
                    <a:lumMod val="75000"/>
                  </a:schemeClr>
                </a:solidFill>
              </a:rPr>
              <a:t>new in-DRAM maintenance mechanisms</a:t>
            </a:r>
            <a:br>
              <a:rPr lang="en-US" sz="2200" dirty="0"/>
            </a:br>
            <a:r>
              <a:rPr lang="en-US" sz="2200" dirty="0"/>
              <a:t>with no </a:t>
            </a:r>
            <a:r>
              <a:rPr lang="en-US" sz="2200" dirty="0">
                <a:solidFill>
                  <a:schemeClr val="accent6">
                    <a:lumMod val="75000"/>
                  </a:schemeClr>
                </a:solidFill>
              </a:rPr>
              <a:t>further changes </a:t>
            </a:r>
            <a:r>
              <a:rPr lang="en-US" sz="2200" dirty="0"/>
              <a:t>to the DRAM interface and other components</a:t>
            </a:r>
          </a:p>
          <a:p>
            <a:pPr marL="0" indent="0" algn="ctr">
              <a:buNone/>
            </a:pPr>
            <a:endParaRPr lang="en-US" sz="900" dirty="0"/>
          </a:p>
          <a:p>
            <a:pPr marL="0" indent="0" algn="ctr">
              <a:lnSpc>
                <a:spcPct val="100000"/>
              </a:lnSpc>
              <a:buNone/>
            </a:pPr>
            <a:r>
              <a:rPr lang="en-US" sz="2200" dirty="0"/>
              <a:t>We showcase three </a:t>
            </a:r>
            <a:r>
              <a:rPr lang="en-US" sz="2200" dirty="0">
                <a:solidFill>
                  <a:srgbClr val="C00000"/>
                </a:solidFill>
              </a:rPr>
              <a:t>high-performance and energy-efficient</a:t>
            </a:r>
            <a:br>
              <a:rPr lang="en-US" sz="2200" dirty="0"/>
            </a:br>
            <a:r>
              <a:rPr lang="en-US" sz="2200" dirty="0"/>
              <a:t>SMD-based </a:t>
            </a:r>
            <a:r>
              <a:rPr lang="en-US" sz="2200" dirty="0">
                <a:solidFill>
                  <a:schemeClr val="accent5">
                    <a:lumMod val="75000"/>
                  </a:schemeClr>
                </a:solidFill>
              </a:rPr>
              <a:t>in-DRAM maintenance mechanisms</a:t>
            </a:r>
          </a:p>
          <a:p>
            <a:pPr marL="0" indent="0" algn="ctr">
              <a:buNone/>
            </a:pPr>
            <a:br>
              <a:rPr lang="en-US" sz="1800" dirty="0">
                <a:solidFill>
                  <a:schemeClr val="accent5">
                    <a:lumMod val="75000"/>
                  </a:schemeClr>
                </a:solidFill>
              </a:rPr>
            </a:br>
            <a:r>
              <a:rPr lang="en-US" sz="2400" b="1" dirty="0">
                <a:solidFill>
                  <a:schemeClr val="accent5">
                    <a:lumMod val="75000"/>
                  </a:schemeClr>
                </a:solidFill>
              </a:rPr>
              <a:t>Our Hope</a:t>
            </a:r>
            <a:endParaRPr lang="en-US" sz="1800" b="1" dirty="0">
              <a:solidFill>
                <a:schemeClr val="accent5">
                  <a:lumMod val="75000"/>
                </a:schemeClr>
              </a:solidFill>
            </a:endParaRPr>
          </a:p>
          <a:p>
            <a:pPr marL="0" indent="0" algn="ctr">
              <a:buNone/>
            </a:pPr>
            <a:r>
              <a:rPr lang="en-US" sz="2200" dirty="0"/>
              <a:t>SMD enables practical </a:t>
            </a:r>
            <a:r>
              <a:rPr lang="en-US" sz="2200" dirty="0">
                <a:solidFill>
                  <a:srgbClr val="C00000"/>
                </a:solidFill>
              </a:rPr>
              <a:t>adoption</a:t>
            </a:r>
            <a:r>
              <a:rPr lang="en-US" sz="2200" dirty="0"/>
              <a:t> of </a:t>
            </a:r>
            <a:r>
              <a:rPr lang="en-US" sz="2200" dirty="0">
                <a:solidFill>
                  <a:srgbClr val="C00000"/>
                </a:solidFill>
              </a:rPr>
              <a:t>innovative</a:t>
            </a:r>
            <a:r>
              <a:rPr lang="en-US" sz="2200" dirty="0"/>
              <a:t> ideas in </a:t>
            </a:r>
            <a:r>
              <a:rPr lang="en-US" sz="2200" dirty="0">
                <a:solidFill>
                  <a:srgbClr val="C00000"/>
                </a:solidFill>
              </a:rPr>
              <a:t>DRAM design</a:t>
            </a:r>
            <a:r>
              <a:rPr lang="en-US" sz="2200" dirty="0"/>
              <a:t> and</a:t>
            </a:r>
            <a:br>
              <a:rPr lang="en-US" sz="2200" dirty="0">
                <a:solidFill>
                  <a:srgbClr val="C00000"/>
                </a:solidFill>
              </a:rPr>
            </a:br>
            <a:r>
              <a:rPr lang="en-US" sz="2200" dirty="0"/>
              <a:t>inspires </a:t>
            </a:r>
            <a:r>
              <a:rPr lang="en-US" sz="2200" dirty="0">
                <a:solidFill>
                  <a:schemeClr val="accent6">
                    <a:lumMod val="75000"/>
                  </a:schemeClr>
                </a:solidFill>
              </a:rPr>
              <a:t>better ways of partitioning work </a:t>
            </a:r>
            <a:r>
              <a:rPr lang="en-US" sz="2200" dirty="0"/>
              <a:t>between processor and DRAM</a:t>
            </a:r>
          </a:p>
        </p:txBody>
      </p:sp>
      <p:sp>
        <p:nvSpPr>
          <p:cNvPr id="4" name="Slide Number Placeholder 3">
            <a:extLst>
              <a:ext uri="{FF2B5EF4-FFF2-40B4-BE49-F238E27FC236}">
                <a16:creationId xmlns:a16="http://schemas.microsoft.com/office/drawing/2014/main" id="{CBAA8858-7FB8-4C79-0ADF-C93212D71E0F}"/>
              </a:ext>
            </a:extLst>
          </p:cNvPr>
          <p:cNvSpPr>
            <a:spLocks noGrp="1"/>
          </p:cNvSpPr>
          <p:nvPr>
            <p:ph type="sldNum" sz="quarter" idx="12"/>
          </p:nvPr>
        </p:nvSpPr>
        <p:spPr/>
        <p:txBody>
          <a:bodyPr/>
          <a:lstStyle/>
          <a:p>
            <a:fld id="{C19D2B53-EDAE-4B41-B849-8916FA40BCB6}" type="slidenum">
              <a:rPr lang="en-US" smtClean="0"/>
              <a:pPr/>
              <a:t>72</a:t>
            </a:fld>
            <a:endParaRPr lang="en-US"/>
          </a:p>
        </p:txBody>
      </p:sp>
      <p:grpSp>
        <p:nvGrpSpPr>
          <p:cNvPr id="24" name="Group 23">
            <a:extLst>
              <a:ext uri="{FF2B5EF4-FFF2-40B4-BE49-F238E27FC236}">
                <a16:creationId xmlns:a16="http://schemas.microsoft.com/office/drawing/2014/main" id="{9FD5C188-104F-CA0D-AFBE-6829731CDA00}"/>
              </a:ext>
            </a:extLst>
          </p:cNvPr>
          <p:cNvGrpSpPr/>
          <p:nvPr/>
        </p:nvGrpSpPr>
        <p:grpSpPr>
          <a:xfrm>
            <a:off x="312451" y="941469"/>
            <a:ext cx="4089621" cy="1237703"/>
            <a:chOff x="897532" y="992541"/>
            <a:chExt cx="6337803" cy="1918105"/>
          </a:xfrm>
        </p:grpSpPr>
        <p:sp>
          <p:nvSpPr>
            <p:cNvPr id="13" name="Rounded Rectangle 12">
              <a:extLst>
                <a:ext uri="{FF2B5EF4-FFF2-40B4-BE49-F238E27FC236}">
                  <a16:creationId xmlns:a16="http://schemas.microsoft.com/office/drawing/2014/main" id="{0CB2C902-73DF-EE51-74A7-8E3135FC8BF0}"/>
                </a:ext>
              </a:extLst>
            </p:cNvPr>
            <p:cNvSpPr/>
            <p:nvPr/>
          </p:nvSpPr>
          <p:spPr>
            <a:xfrm>
              <a:off x="4042734" y="1080265"/>
              <a:ext cx="2544284" cy="12340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Quire Sans" panose="020B0502040400020003" pitchFamily="34" charset="0"/>
                <a:cs typeface="Quire Sans" panose="020B0502040400020003" pitchFamily="34" charset="0"/>
              </a:endParaRPr>
            </a:p>
          </p:txBody>
        </p:sp>
        <p:sp>
          <p:nvSpPr>
            <p:cNvPr id="14" name="Scroll: Vertical 9">
              <a:extLst>
                <a:ext uri="{FF2B5EF4-FFF2-40B4-BE49-F238E27FC236}">
                  <a16:creationId xmlns:a16="http://schemas.microsoft.com/office/drawing/2014/main" id="{3F9EDADE-3E5B-4A98-ADBB-20B67E8FBA90}"/>
                </a:ext>
              </a:extLst>
            </p:cNvPr>
            <p:cNvSpPr/>
            <p:nvPr/>
          </p:nvSpPr>
          <p:spPr>
            <a:xfrm>
              <a:off x="1405024" y="992541"/>
              <a:ext cx="2174969" cy="1874230"/>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Quire Sans" panose="020B0502040400020003" pitchFamily="34" charset="0"/>
                  <a:cs typeface="Quire Sans" panose="020B0502040400020003" pitchFamily="34" charset="0"/>
                </a:rPr>
                <a:t>DDRx</a:t>
              </a:r>
              <a:endParaRPr lang="en-US" dirty="0">
                <a:solidFill>
                  <a:schemeClr val="tx1"/>
                </a:solidFill>
                <a:latin typeface="Quire Sans" panose="020B0502040400020003" pitchFamily="34" charset="0"/>
                <a:cs typeface="Quire Sans" panose="020B0502040400020003" pitchFamily="34" charset="0"/>
              </a:endParaRPr>
            </a:p>
          </p:txBody>
        </p:sp>
        <p:cxnSp>
          <p:nvCxnSpPr>
            <p:cNvPr id="15" name="Straight Connector 14">
              <a:extLst>
                <a:ext uri="{FF2B5EF4-FFF2-40B4-BE49-F238E27FC236}">
                  <a16:creationId xmlns:a16="http://schemas.microsoft.com/office/drawing/2014/main" id="{D6877719-C488-83B5-F4C7-8BBD257D0037}"/>
                </a:ext>
              </a:extLst>
            </p:cNvPr>
            <p:cNvCxnSpPr>
              <a:cxnSpLocks/>
            </p:cNvCxnSpPr>
            <p:nvPr/>
          </p:nvCxnSpPr>
          <p:spPr>
            <a:xfrm flipV="1">
              <a:off x="3387290" y="1080265"/>
              <a:ext cx="742370" cy="503535"/>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C769963-39E7-B66B-3917-8C73B925749C}"/>
                </a:ext>
              </a:extLst>
            </p:cNvPr>
            <p:cNvCxnSpPr>
              <a:cxnSpLocks/>
            </p:cNvCxnSpPr>
            <p:nvPr/>
          </p:nvCxnSpPr>
          <p:spPr>
            <a:xfrm>
              <a:off x="3365954" y="2258715"/>
              <a:ext cx="763706" cy="16075"/>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3730E7F-402C-767C-489D-95566A9C0957}"/>
                </a:ext>
              </a:extLst>
            </p:cNvPr>
            <p:cNvSpPr txBox="1"/>
            <p:nvPr/>
          </p:nvSpPr>
          <p:spPr>
            <a:xfrm>
              <a:off x="4206020" y="1158664"/>
              <a:ext cx="2343117" cy="1001638"/>
            </a:xfrm>
            <a:prstGeom prst="rect">
              <a:avLst/>
            </a:prstGeom>
            <a:noFill/>
          </p:spPr>
          <p:txBody>
            <a:bodyPr wrap="none" rtlCol="0">
              <a:spAutoFit/>
            </a:bodyPr>
            <a:lstStyle/>
            <a:p>
              <a:pPr algn="ctr"/>
              <a:r>
                <a:rPr lang="en-US" b="1" dirty="0">
                  <a:solidFill>
                    <a:schemeClr val="accent5">
                      <a:lumMod val="75000"/>
                    </a:schemeClr>
                  </a:solidFill>
                </a:rPr>
                <a:t>Maintenance</a:t>
              </a:r>
              <a:br>
                <a:rPr lang="en-US" b="1" dirty="0">
                  <a:solidFill>
                    <a:schemeClr val="accent5">
                      <a:lumMod val="75000"/>
                    </a:schemeClr>
                  </a:solidFill>
                </a:rPr>
              </a:br>
              <a:r>
                <a:rPr lang="en-US" b="1" dirty="0">
                  <a:solidFill>
                    <a:schemeClr val="accent5">
                      <a:lumMod val="75000"/>
                    </a:schemeClr>
                  </a:solidFill>
                </a:rPr>
                <a:t>Mechanisms</a:t>
              </a:r>
              <a:endParaRPr lang="en-US" dirty="0">
                <a:solidFill>
                  <a:schemeClr val="accent5">
                    <a:lumMod val="75000"/>
                  </a:schemeClr>
                </a:solidFill>
              </a:endParaRPr>
            </a:p>
          </p:txBody>
        </p:sp>
        <p:pic>
          <p:nvPicPr>
            <p:cNvPr id="18" name="Graphic 17" descr="Wrench with solid fill">
              <a:extLst>
                <a:ext uri="{FF2B5EF4-FFF2-40B4-BE49-F238E27FC236}">
                  <a16:creationId xmlns:a16="http://schemas.microsoft.com/office/drawing/2014/main" id="{537E2258-1864-FEDE-7386-3592A8DF98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997523">
              <a:off x="6320936" y="1996247"/>
              <a:ext cx="914399" cy="914399"/>
            </a:xfrm>
            <a:prstGeom prst="rect">
              <a:avLst/>
            </a:prstGeom>
          </p:spPr>
        </p:pic>
        <p:pic>
          <p:nvPicPr>
            <p:cNvPr id="12" name="Graphic 11" descr="Wrench with solid fill">
              <a:extLst>
                <a:ext uri="{FF2B5EF4-FFF2-40B4-BE49-F238E27FC236}">
                  <a16:creationId xmlns:a16="http://schemas.microsoft.com/office/drawing/2014/main" id="{CBC17A14-6C95-7847-1553-B5E2E845D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66174">
              <a:off x="897532" y="1318217"/>
              <a:ext cx="914399" cy="914399"/>
            </a:xfrm>
            <a:prstGeom prst="rect">
              <a:avLst/>
            </a:prstGeom>
          </p:spPr>
        </p:pic>
      </p:grpSp>
      <p:grpSp>
        <p:nvGrpSpPr>
          <p:cNvPr id="25" name="Group 24">
            <a:extLst>
              <a:ext uri="{FF2B5EF4-FFF2-40B4-BE49-F238E27FC236}">
                <a16:creationId xmlns:a16="http://schemas.microsoft.com/office/drawing/2014/main" id="{9C18AEF0-596D-CEC6-94D9-C85BC74F20D0}"/>
              </a:ext>
            </a:extLst>
          </p:cNvPr>
          <p:cNvGrpSpPr/>
          <p:nvPr/>
        </p:nvGrpSpPr>
        <p:grpSpPr>
          <a:xfrm>
            <a:off x="4582541" y="920823"/>
            <a:ext cx="4306105" cy="1100181"/>
            <a:chOff x="2257050" y="3756632"/>
            <a:chExt cx="5167150" cy="1320172"/>
          </a:xfrm>
        </p:grpSpPr>
        <p:grpSp>
          <p:nvGrpSpPr>
            <p:cNvPr id="19" name="Group 18">
              <a:extLst>
                <a:ext uri="{FF2B5EF4-FFF2-40B4-BE49-F238E27FC236}">
                  <a16:creationId xmlns:a16="http://schemas.microsoft.com/office/drawing/2014/main" id="{E5741BE1-7497-733A-D590-16BD3FFD4FEA}"/>
                </a:ext>
              </a:extLst>
            </p:cNvPr>
            <p:cNvGrpSpPr/>
            <p:nvPr/>
          </p:nvGrpSpPr>
          <p:grpSpPr>
            <a:xfrm>
              <a:off x="2257050" y="3756632"/>
              <a:ext cx="5167150" cy="1320172"/>
              <a:chOff x="2257050" y="1092440"/>
              <a:chExt cx="5167150" cy="1320172"/>
            </a:xfrm>
          </p:grpSpPr>
          <p:sp>
            <p:nvSpPr>
              <p:cNvPr id="20" name="Rectangle 19">
                <a:extLst>
                  <a:ext uri="{FF2B5EF4-FFF2-40B4-BE49-F238E27FC236}">
                    <a16:creationId xmlns:a16="http://schemas.microsoft.com/office/drawing/2014/main" id="{EDDD6CC4-3891-BCB2-5948-978C288D3F04}"/>
                  </a:ext>
                </a:extLst>
              </p:cNvPr>
              <p:cNvSpPr/>
              <p:nvPr/>
            </p:nvSpPr>
            <p:spPr>
              <a:xfrm>
                <a:off x="2257050" y="1092440"/>
                <a:ext cx="1860605" cy="1319916"/>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Memory Controller</a:t>
                </a:r>
                <a:br>
                  <a:rPr lang="en-US" sz="2000" dirty="0">
                    <a:solidFill>
                      <a:schemeClr val="tx1"/>
                    </a:solidFill>
                    <a:latin typeface="Quire Sans" panose="020B0502040400020003" pitchFamily="34" charset="0"/>
                    <a:cs typeface="Quire Sans" panose="020B0502040400020003" pitchFamily="34" charset="0"/>
                  </a:rPr>
                </a:br>
                <a:r>
                  <a:rPr lang="en-US" sz="2000" dirty="0">
                    <a:solidFill>
                      <a:schemeClr val="tx1"/>
                    </a:solidFill>
                    <a:latin typeface="Quire Sans" panose="020B0502040400020003" pitchFamily="34" charset="0"/>
                    <a:cs typeface="Quire Sans" panose="020B0502040400020003" pitchFamily="34" charset="0"/>
                  </a:rPr>
                  <a:t>(MC)</a:t>
                </a:r>
              </a:p>
            </p:txBody>
          </p:sp>
          <p:sp>
            <p:nvSpPr>
              <p:cNvPr id="21" name="Rectangle 20">
                <a:extLst>
                  <a:ext uri="{FF2B5EF4-FFF2-40B4-BE49-F238E27FC236}">
                    <a16:creationId xmlns:a16="http://schemas.microsoft.com/office/drawing/2014/main" id="{8BC2CD5E-E3F3-E386-E350-2EA013D8E067}"/>
                  </a:ext>
                </a:extLst>
              </p:cNvPr>
              <p:cNvSpPr/>
              <p:nvPr/>
            </p:nvSpPr>
            <p:spPr>
              <a:xfrm>
                <a:off x="6113558" y="1092696"/>
                <a:ext cx="1310642" cy="1319916"/>
              </a:xfrm>
              <a:prstGeom prst="rect">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Quire Sans" panose="020B0502040400020003" pitchFamily="34" charset="0"/>
                    <a:cs typeface="Quire Sans" panose="020B0502040400020003" pitchFamily="34" charset="0"/>
                  </a:rPr>
                  <a:t>DRAM</a:t>
                </a:r>
                <a:br>
                  <a:rPr lang="en-US" sz="2000" dirty="0">
                    <a:solidFill>
                      <a:schemeClr val="tx1"/>
                    </a:solidFill>
                    <a:latin typeface="Quire Sans" panose="020B0502040400020003" pitchFamily="34" charset="0"/>
                    <a:cs typeface="Quire Sans" panose="020B0502040400020003" pitchFamily="34" charset="0"/>
                  </a:rPr>
                </a:br>
                <a:r>
                  <a:rPr lang="en-US" sz="2000" dirty="0">
                    <a:solidFill>
                      <a:schemeClr val="tx1"/>
                    </a:solidFill>
                    <a:latin typeface="Quire Sans" panose="020B0502040400020003" pitchFamily="34" charset="0"/>
                    <a:cs typeface="Quire Sans" panose="020B0502040400020003" pitchFamily="34" charset="0"/>
                  </a:rPr>
                  <a:t>Chip</a:t>
                </a:r>
              </a:p>
            </p:txBody>
          </p:sp>
        </p:grpSp>
        <p:cxnSp>
          <p:nvCxnSpPr>
            <p:cNvPr id="22" name="Connector: Elbow 33">
              <a:extLst>
                <a:ext uri="{FF2B5EF4-FFF2-40B4-BE49-F238E27FC236}">
                  <a16:creationId xmlns:a16="http://schemas.microsoft.com/office/drawing/2014/main" id="{91A43B84-9B18-3115-A459-AFEDE5D09881}"/>
                </a:ext>
              </a:extLst>
            </p:cNvPr>
            <p:cNvCxnSpPr>
              <a:cxnSpLocks/>
              <a:stCxn id="21" idx="1"/>
              <a:endCxn id="20" idx="3"/>
            </p:cNvCxnSpPr>
            <p:nvPr/>
          </p:nvCxnSpPr>
          <p:spPr>
            <a:xfrm rot="10800000">
              <a:off x="4117656" y="4416591"/>
              <a:ext cx="1995903" cy="256"/>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C77D69-04C5-0FD1-82FE-78676CBB3DEC}"/>
                </a:ext>
              </a:extLst>
            </p:cNvPr>
            <p:cNvSpPr txBox="1"/>
            <p:nvPr/>
          </p:nvSpPr>
          <p:spPr>
            <a:xfrm>
              <a:off x="4103061" y="4083116"/>
              <a:ext cx="2056784" cy="886366"/>
            </a:xfrm>
            <a:prstGeom prst="rect">
              <a:avLst/>
            </a:prstGeom>
            <a:noFill/>
          </p:spPr>
          <p:txBody>
            <a:bodyPr wrap="square" rtlCol="0">
              <a:spAutoFit/>
            </a:bodyPr>
            <a:lstStyle/>
            <a:p>
              <a:pPr algn="ctr"/>
              <a:r>
                <a:rPr lang="en-US" sz="1400" b="1" dirty="0">
                  <a:solidFill>
                    <a:srgbClr val="C00000"/>
                  </a:solidFill>
                </a:rPr>
                <a:t>negative acknowledgment (</a:t>
              </a:r>
              <a:r>
                <a:rPr lang="en-US" sz="1400" b="1" dirty="0" err="1">
                  <a:solidFill>
                    <a:srgbClr val="C00000"/>
                  </a:solidFill>
                </a:rPr>
                <a:t>nack</a:t>
              </a:r>
              <a:r>
                <a:rPr lang="en-US" sz="1400" b="1" dirty="0">
                  <a:solidFill>
                    <a:srgbClr val="C00000"/>
                  </a:solidFill>
                </a:rPr>
                <a:t>)</a:t>
              </a:r>
            </a:p>
          </p:txBody>
        </p:sp>
      </p:grpSp>
    </p:spTree>
    <p:extLst>
      <p:ext uri="{BB962C8B-B14F-4D97-AF65-F5344CB8AC3E}">
        <p14:creationId xmlns:p14="http://schemas.microsoft.com/office/powerpoint/2010/main" val="220027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4EEE-522B-A58D-B3CB-46A03A39C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0926E-A928-B1F7-C080-1C05BFDC22AB}"/>
              </a:ext>
            </a:extLst>
          </p:cNvPr>
          <p:cNvSpPr>
            <a:spLocks noGrp="1"/>
          </p:cNvSpPr>
          <p:nvPr>
            <p:ph type="title"/>
          </p:nvPr>
        </p:nvSpPr>
        <p:spPr/>
        <p:txBody>
          <a:bodyPr/>
          <a:lstStyle/>
          <a:p>
            <a:r>
              <a:rPr lang="en-US" dirty="0"/>
              <a:t>Extended Version on </a:t>
            </a:r>
            <a:r>
              <a:rPr lang="en-US" dirty="0" err="1"/>
              <a:t>ArXiv</a:t>
            </a:r>
            <a:endParaRPr lang="en-US" dirty="0"/>
          </a:p>
        </p:txBody>
      </p:sp>
      <p:sp>
        <p:nvSpPr>
          <p:cNvPr id="4" name="Slide Number Placeholder 3">
            <a:extLst>
              <a:ext uri="{FF2B5EF4-FFF2-40B4-BE49-F238E27FC236}">
                <a16:creationId xmlns:a16="http://schemas.microsoft.com/office/drawing/2014/main" id="{3A7CB93E-0C8E-9A64-BED1-40EB6C61E76E}"/>
              </a:ext>
            </a:extLst>
          </p:cNvPr>
          <p:cNvSpPr>
            <a:spLocks noGrp="1"/>
          </p:cNvSpPr>
          <p:nvPr>
            <p:ph type="sldNum" sz="quarter" idx="12"/>
          </p:nvPr>
        </p:nvSpPr>
        <p:spPr/>
        <p:txBody>
          <a:bodyPr/>
          <a:lstStyle/>
          <a:p>
            <a:fld id="{C19D2B53-EDAE-4B41-B849-8916FA40BCB6}" type="slidenum">
              <a:rPr lang="en-US" smtClean="0"/>
              <a:pPr/>
              <a:t>73</a:t>
            </a:fld>
            <a:endParaRPr lang="en-US"/>
          </a:p>
        </p:txBody>
      </p:sp>
      <p:pic>
        <p:nvPicPr>
          <p:cNvPr id="6" name="Picture 5">
            <a:extLst>
              <a:ext uri="{FF2B5EF4-FFF2-40B4-BE49-F238E27FC236}">
                <a16:creationId xmlns:a16="http://schemas.microsoft.com/office/drawing/2014/main" id="{EFB4303A-A58C-1B2B-8C93-044430403223}"/>
              </a:ext>
            </a:extLst>
          </p:cNvPr>
          <p:cNvPicPr>
            <a:picLocks noChangeAspect="1"/>
          </p:cNvPicPr>
          <p:nvPr/>
        </p:nvPicPr>
        <p:blipFill>
          <a:blip r:embed="rId3"/>
          <a:stretch>
            <a:fillRect/>
          </a:stretch>
        </p:blipFill>
        <p:spPr>
          <a:xfrm>
            <a:off x="1025060" y="1804498"/>
            <a:ext cx="7093880" cy="4469554"/>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7" name="TextBox 6">
            <a:extLst>
              <a:ext uri="{FF2B5EF4-FFF2-40B4-BE49-F238E27FC236}">
                <a16:creationId xmlns:a16="http://schemas.microsoft.com/office/drawing/2014/main" id="{F578C33D-3A89-5555-EB90-C3C9418636E4}"/>
              </a:ext>
            </a:extLst>
          </p:cNvPr>
          <p:cNvSpPr txBox="1"/>
          <p:nvPr/>
        </p:nvSpPr>
        <p:spPr>
          <a:xfrm>
            <a:off x="1125252" y="954866"/>
            <a:ext cx="6893496" cy="584775"/>
          </a:xfrm>
          <a:prstGeom prst="rect">
            <a:avLst/>
          </a:prstGeom>
          <a:noFill/>
        </p:spPr>
        <p:txBody>
          <a:bodyPr wrap="square">
            <a:spAutoFit/>
          </a:bodyPr>
          <a:lstStyle/>
          <a:p>
            <a:pPr algn="ctr"/>
            <a:r>
              <a:rPr lang="pt-BR" sz="3200" dirty="0">
                <a:hlinkClick r:id="rId4"/>
              </a:rPr>
              <a:t>https://arxiv.org/pdf/2207.13358</a:t>
            </a:r>
            <a:endParaRPr lang="en-US" sz="3200" dirty="0"/>
          </a:p>
        </p:txBody>
      </p:sp>
    </p:spTree>
    <p:extLst>
      <p:ext uri="{BB962C8B-B14F-4D97-AF65-F5344CB8AC3E}">
        <p14:creationId xmlns:p14="http://schemas.microsoft.com/office/powerpoint/2010/main" val="280734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03DF-1933-AA19-933A-5E831495D694}"/>
              </a:ext>
            </a:extLst>
          </p:cNvPr>
          <p:cNvSpPr>
            <a:spLocks noGrp="1"/>
          </p:cNvSpPr>
          <p:nvPr>
            <p:ph type="title"/>
          </p:nvPr>
        </p:nvSpPr>
        <p:spPr/>
        <p:txBody>
          <a:bodyPr/>
          <a:lstStyle/>
          <a:p>
            <a:r>
              <a:rPr lang="en-US" dirty="0"/>
              <a:t>SMD is Open-Sourced</a:t>
            </a:r>
          </a:p>
        </p:txBody>
      </p:sp>
      <p:sp>
        <p:nvSpPr>
          <p:cNvPr id="4" name="Slide Number Placeholder 3">
            <a:extLst>
              <a:ext uri="{FF2B5EF4-FFF2-40B4-BE49-F238E27FC236}">
                <a16:creationId xmlns:a16="http://schemas.microsoft.com/office/drawing/2014/main" id="{D0E85268-D4C8-205A-F298-C7418F0F5233}"/>
              </a:ext>
            </a:extLst>
          </p:cNvPr>
          <p:cNvSpPr>
            <a:spLocks noGrp="1"/>
          </p:cNvSpPr>
          <p:nvPr>
            <p:ph type="sldNum" sz="quarter" idx="12"/>
          </p:nvPr>
        </p:nvSpPr>
        <p:spPr/>
        <p:txBody>
          <a:bodyPr/>
          <a:lstStyle/>
          <a:p>
            <a:fld id="{C19D2B53-EDAE-4B41-B849-8916FA40BCB6}" type="slidenum">
              <a:rPr lang="en-US" smtClean="0"/>
              <a:pPr/>
              <a:t>74</a:t>
            </a:fld>
            <a:endParaRPr lang="en-US"/>
          </a:p>
        </p:txBody>
      </p:sp>
      <p:pic>
        <p:nvPicPr>
          <p:cNvPr id="5" name="Picture 4">
            <a:extLst>
              <a:ext uri="{FF2B5EF4-FFF2-40B4-BE49-F238E27FC236}">
                <a16:creationId xmlns:a16="http://schemas.microsoft.com/office/drawing/2014/main" id="{7EDF133B-29CF-DD75-0D4A-41BDD256FC31}"/>
              </a:ext>
            </a:extLst>
          </p:cNvPr>
          <p:cNvPicPr>
            <a:picLocks noChangeAspect="1"/>
          </p:cNvPicPr>
          <p:nvPr/>
        </p:nvPicPr>
        <p:blipFill>
          <a:blip r:embed="rId3"/>
          <a:stretch>
            <a:fillRect/>
          </a:stretch>
        </p:blipFill>
        <p:spPr>
          <a:xfrm>
            <a:off x="677046" y="1619957"/>
            <a:ext cx="7772400" cy="4649487"/>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6" name="TextBox 5">
            <a:extLst>
              <a:ext uri="{FF2B5EF4-FFF2-40B4-BE49-F238E27FC236}">
                <a16:creationId xmlns:a16="http://schemas.microsoft.com/office/drawing/2014/main" id="{D84B3106-EE0D-051A-7729-6F1D29BF052E}"/>
              </a:ext>
            </a:extLst>
          </p:cNvPr>
          <p:cNvSpPr txBox="1"/>
          <p:nvPr/>
        </p:nvSpPr>
        <p:spPr>
          <a:xfrm>
            <a:off x="-550920" y="844325"/>
            <a:ext cx="10228332" cy="553998"/>
          </a:xfrm>
          <a:prstGeom prst="rect">
            <a:avLst/>
          </a:prstGeom>
          <a:noFill/>
        </p:spPr>
        <p:txBody>
          <a:bodyPr wrap="square">
            <a:spAutoFit/>
          </a:bodyPr>
          <a:lstStyle/>
          <a:p>
            <a:pPr algn="ctr"/>
            <a:r>
              <a:rPr lang="pt-BR" sz="3000" dirty="0">
                <a:hlinkClick r:id="rId4"/>
              </a:rPr>
              <a:t>https://github.com/CMU-SAFARI/SelfManagingDRAM</a:t>
            </a:r>
            <a:endParaRPr lang="en-US" sz="3000" dirty="0"/>
          </a:p>
        </p:txBody>
      </p:sp>
    </p:spTree>
    <p:extLst>
      <p:ext uri="{BB962C8B-B14F-4D97-AF65-F5344CB8AC3E}">
        <p14:creationId xmlns:p14="http://schemas.microsoft.com/office/powerpoint/2010/main" val="4227744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3BB58-8550-591C-501E-5E8AB76572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EF40CB-4253-A49B-1512-B09B354DE2AC}"/>
              </a:ext>
            </a:extLst>
          </p:cNvPr>
          <p:cNvSpPr/>
          <p:nvPr/>
        </p:nvSpPr>
        <p:spPr>
          <a:xfrm>
            <a:off x="-152400" y="-114300"/>
            <a:ext cx="9436100" cy="35433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2" name="Title 1">
            <a:extLst>
              <a:ext uri="{FF2B5EF4-FFF2-40B4-BE49-F238E27FC236}">
                <a16:creationId xmlns:a16="http://schemas.microsoft.com/office/drawing/2014/main" id="{ECB19C66-2210-345F-B5DC-6EF3DC8B4D85}"/>
              </a:ext>
            </a:extLst>
          </p:cNvPr>
          <p:cNvSpPr>
            <a:spLocks noGrp="1"/>
          </p:cNvSpPr>
          <p:nvPr>
            <p:ph type="ctrTitle"/>
          </p:nvPr>
        </p:nvSpPr>
        <p:spPr>
          <a:xfrm>
            <a:off x="0" y="647393"/>
            <a:ext cx="9131130" cy="1932636"/>
          </a:xfrm>
        </p:spPr>
        <p:txBody>
          <a:bodyPr anchor="t">
            <a:noAutofit/>
          </a:bodyPr>
          <a:lstStyle/>
          <a:p>
            <a:pPr>
              <a:spcBef>
                <a:spcPts val="1200"/>
              </a:spcBef>
            </a:pPr>
            <a:r>
              <a:rPr lang="en-US" sz="4800" b="1" dirty="0">
                <a:solidFill>
                  <a:srgbClr val="C00000"/>
                </a:solidFill>
                <a:ea typeface="Cambria" panose="02040503050406030204" pitchFamily="18" charset="0"/>
              </a:rPr>
              <a:t>Self-Managing DRAM (SMD)</a:t>
            </a:r>
            <a:br>
              <a:rPr lang="en-US" sz="4800" dirty="0">
                <a:solidFill>
                  <a:srgbClr val="C00000"/>
                </a:solidFill>
                <a:ea typeface="Cambria" panose="02040503050406030204" pitchFamily="18" charset="0"/>
              </a:rPr>
            </a:br>
            <a:r>
              <a:rPr lang="en-GB" sz="4000" b="0" dirty="0">
                <a:ea typeface="Cambria" panose="02040503050406030204" pitchFamily="18" charset="0"/>
              </a:rPr>
              <a:t>A Low-Cost Framework for </a:t>
            </a:r>
            <a:br>
              <a:rPr lang="en-GB" sz="4000" b="0" dirty="0">
                <a:ea typeface="Cambria" panose="02040503050406030204" pitchFamily="18" charset="0"/>
              </a:rPr>
            </a:br>
            <a:r>
              <a:rPr lang="en-GB" sz="4000" b="0" dirty="0">
                <a:ea typeface="Cambria" panose="02040503050406030204" pitchFamily="18" charset="0"/>
              </a:rPr>
              <a:t>Enabling Autonomous and Efficient</a:t>
            </a:r>
            <a:br>
              <a:rPr lang="en-GB" sz="4000" b="0" dirty="0">
                <a:ea typeface="Cambria" panose="02040503050406030204" pitchFamily="18" charset="0"/>
              </a:rPr>
            </a:br>
            <a:r>
              <a:rPr lang="en-GB" sz="4000" b="0" dirty="0">
                <a:ea typeface="Cambria" panose="02040503050406030204" pitchFamily="18" charset="0"/>
              </a:rPr>
              <a:t>DRAM Maintenance Operations</a:t>
            </a:r>
            <a:endParaRPr lang="en-US" sz="4000" b="0" dirty="0">
              <a:solidFill>
                <a:schemeClr val="tx1"/>
              </a:solidFill>
              <a:ea typeface="Cambria" panose="02040503050406030204" pitchFamily="18" charset="0"/>
            </a:endParaRPr>
          </a:p>
        </p:txBody>
      </p:sp>
      <p:sp>
        <p:nvSpPr>
          <p:cNvPr id="3" name="Subtitle 2">
            <a:extLst>
              <a:ext uri="{FF2B5EF4-FFF2-40B4-BE49-F238E27FC236}">
                <a16:creationId xmlns:a16="http://schemas.microsoft.com/office/drawing/2014/main" id="{BB6EE8B8-B461-344F-6124-7C7DE0B71A93}"/>
              </a:ext>
            </a:extLst>
          </p:cNvPr>
          <p:cNvSpPr>
            <a:spLocks noGrp="1"/>
          </p:cNvSpPr>
          <p:nvPr>
            <p:ph type="subTitle" idx="1"/>
          </p:nvPr>
        </p:nvSpPr>
        <p:spPr>
          <a:xfrm>
            <a:off x="438236" y="3579040"/>
            <a:ext cx="8267527" cy="904299"/>
          </a:xfrm>
        </p:spPr>
        <p:txBody>
          <a:bodyPr>
            <a:normAutofit lnSpcReduction="10000"/>
          </a:bodyPr>
          <a:lstStyle/>
          <a:p>
            <a:pPr>
              <a:lnSpc>
                <a:spcPct val="120000"/>
              </a:lnSpc>
              <a:spcBef>
                <a:spcPts val="0"/>
              </a:spcBef>
            </a:pPr>
            <a:r>
              <a:rPr lang="en-US" sz="2400" dirty="0"/>
              <a:t>Hasan Hassan, </a:t>
            </a:r>
            <a:r>
              <a:rPr lang="en-US" sz="2400" u="sng" dirty="0"/>
              <a:t>Ataberk Olgun</a:t>
            </a:r>
            <a:r>
              <a:rPr lang="en-US" sz="2400" dirty="0"/>
              <a:t>, </a:t>
            </a:r>
            <a:br>
              <a:rPr lang="en-US" sz="2400" dirty="0"/>
            </a:br>
            <a:r>
              <a:rPr lang="pt-BR" sz="2400" dirty="0"/>
              <a:t>A. Giray Yaglikci, Haocong Luo, Onur Mutlu</a:t>
            </a:r>
            <a:endParaRPr lang="en-US" sz="2400" dirty="0"/>
          </a:p>
        </p:txBody>
      </p:sp>
      <p:pic>
        <p:nvPicPr>
          <p:cNvPr id="1028" name="Picture 4">
            <a:extLst>
              <a:ext uri="{FF2B5EF4-FFF2-40B4-BE49-F238E27FC236}">
                <a16:creationId xmlns:a16="http://schemas.microsoft.com/office/drawing/2014/main" id="{CBB7C125-AB8B-4337-7993-4C83EDDED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60" y="6213554"/>
            <a:ext cx="2760098" cy="45953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486F582D-8281-C39D-61EF-CEEA233061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2775" y="6191990"/>
            <a:ext cx="2318965" cy="446124"/>
          </a:xfrm>
          <a:prstGeom prst="rect">
            <a:avLst/>
          </a:prstGeom>
        </p:spPr>
      </p:pic>
      <p:grpSp>
        <p:nvGrpSpPr>
          <p:cNvPr id="4" name="Group 3">
            <a:extLst>
              <a:ext uri="{FF2B5EF4-FFF2-40B4-BE49-F238E27FC236}">
                <a16:creationId xmlns:a16="http://schemas.microsoft.com/office/drawing/2014/main" id="{B8A38227-F1FD-B831-FA9C-92E53746F9CB}"/>
              </a:ext>
            </a:extLst>
          </p:cNvPr>
          <p:cNvGrpSpPr/>
          <p:nvPr/>
        </p:nvGrpSpPr>
        <p:grpSpPr>
          <a:xfrm>
            <a:off x="505326" y="5094415"/>
            <a:ext cx="8133344" cy="766829"/>
            <a:chOff x="505326" y="5043615"/>
            <a:chExt cx="8133344" cy="766829"/>
          </a:xfrm>
        </p:grpSpPr>
        <p:sp>
          <p:nvSpPr>
            <p:cNvPr id="12" name="TextBox 11">
              <a:extLst>
                <a:ext uri="{FF2B5EF4-FFF2-40B4-BE49-F238E27FC236}">
                  <a16:creationId xmlns:a16="http://schemas.microsoft.com/office/drawing/2014/main" id="{4B68A58D-2B1B-61E0-1524-2B046E0C4701}"/>
                </a:ext>
              </a:extLst>
            </p:cNvPr>
            <p:cNvSpPr txBox="1"/>
            <p:nvPr/>
          </p:nvSpPr>
          <p:spPr>
            <a:xfrm>
              <a:off x="505326" y="5410334"/>
              <a:ext cx="8133344" cy="400110"/>
            </a:xfrm>
            <a:prstGeom prst="rect">
              <a:avLst/>
            </a:prstGeom>
            <a:noFill/>
          </p:spPr>
          <p:txBody>
            <a:bodyPr wrap="square">
              <a:spAutoFit/>
            </a:bodyPr>
            <a:lstStyle/>
            <a:p>
              <a:pPr algn="ctr"/>
              <a:r>
                <a:rPr lang="pt-BR" sz="2000" dirty="0">
                  <a:hlinkClick r:id="rId6"/>
                </a:rPr>
                <a:t>https://github.com/CMU-SAFARI/SelfManagingDRAM</a:t>
              </a:r>
              <a:endParaRPr lang="en-US" sz="2000" dirty="0"/>
            </a:p>
          </p:txBody>
        </p:sp>
        <p:sp>
          <p:nvSpPr>
            <p:cNvPr id="13" name="TextBox 12">
              <a:extLst>
                <a:ext uri="{FF2B5EF4-FFF2-40B4-BE49-F238E27FC236}">
                  <a16:creationId xmlns:a16="http://schemas.microsoft.com/office/drawing/2014/main" id="{11B8055C-B529-51F6-896C-FFDEFD68A668}"/>
                </a:ext>
              </a:extLst>
            </p:cNvPr>
            <p:cNvSpPr txBox="1"/>
            <p:nvPr/>
          </p:nvSpPr>
          <p:spPr>
            <a:xfrm>
              <a:off x="1672311" y="5043615"/>
              <a:ext cx="5799378" cy="400110"/>
            </a:xfrm>
            <a:prstGeom prst="rect">
              <a:avLst/>
            </a:prstGeom>
            <a:noFill/>
          </p:spPr>
          <p:txBody>
            <a:bodyPr wrap="square">
              <a:spAutoFit/>
            </a:bodyPr>
            <a:lstStyle/>
            <a:p>
              <a:pPr algn="ctr"/>
              <a:r>
                <a:rPr lang="pt-BR" sz="2000" dirty="0">
                  <a:hlinkClick r:id="rId7"/>
                </a:rPr>
                <a:t>https://arxiv.org/pdf/2207.13358</a:t>
              </a:r>
              <a:endParaRPr lang="en-US" sz="2000" dirty="0"/>
            </a:p>
          </p:txBody>
        </p:sp>
      </p:grpSp>
    </p:spTree>
    <p:extLst>
      <p:ext uri="{BB962C8B-B14F-4D97-AF65-F5344CB8AC3E}">
        <p14:creationId xmlns:p14="http://schemas.microsoft.com/office/powerpoint/2010/main" val="1316412402"/>
      </p:ext>
    </p:extLst>
  </p:cSld>
  <p:clrMapOvr>
    <a:masterClrMapping/>
  </p:clrMapOvr>
  <mc:AlternateContent xmlns:mc="http://schemas.openxmlformats.org/markup-compatibility/2006" xmlns:p14="http://schemas.microsoft.com/office/powerpoint/2010/main">
    <mc:Choice Requires="p14">
      <p:transition spd="slow" p14:dur="2000" advTm="19262"/>
    </mc:Choice>
    <mc:Fallback xmlns="">
      <p:transition spd="slow" advTm="19262"/>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550533-61C9-41CD-9E3E-6CF426F01F83}"/>
              </a:ext>
            </a:extLst>
          </p:cNvPr>
          <p:cNvSpPr>
            <a:spLocks noGrp="1"/>
          </p:cNvSpPr>
          <p:nvPr>
            <p:ph type="title"/>
          </p:nvPr>
        </p:nvSpPr>
        <p:spPr>
          <a:xfrm>
            <a:off x="623887" y="1709749"/>
            <a:ext cx="8141289" cy="2852737"/>
          </a:xfrm>
        </p:spPr>
        <p:txBody>
          <a:bodyPr>
            <a:normAutofit/>
          </a:bodyPr>
          <a:lstStyle/>
          <a:p>
            <a:r>
              <a:rPr lang="en-US" sz="10000" dirty="0"/>
              <a:t>Backup Slides</a:t>
            </a:r>
          </a:p>
        </p:txBody>
      </p:sp>
      <p:sp>
        <p:nvSpPr>
          <p:cNvPr id="6" name="Text Placeholder 5">
            <a:extLst>
              <a:ext uri="{FF2B5EF4-FFF2-40B4-BE49-F238E27FC236}">
                <a16:creationId xmlns:a16="http://schemas.microsoft.com/office/drawing/2014/main" id="{509362F2-3D50-4939-83C9-B75ACD9FAF6D}"/>
              </a:ext>
            </a:extLst>
          </p:cNvPr>
          <p:cNvSpPr>
            <a:spLocks noGrp="1"/>
          </p:cNvSpPr>
          <p:nvPr>
            <p:ph type="body" idx="1"/>
          </p:nvPr>
        </p:nvSpPr>
        <p:spPr/>
        <p:txBody>
          <a:bodyPr>
            <a:normAutofit/>
          </a:bodyPr>
          <a:lstStyle/>
          <a:p>
            <a:endParaRPr lang="en-US" sz="4800" dirty="0"/>
          </a:p>
        </p:txBody>
      </p:sp>
      <p:sp>
        <p:nvSpPr>
          <p:cNvPr id="4" name="Slide Number Placeholder 3">
            <a:extLst>
              <a:ext uri="{FF2B5EF4-FFF2-40B4-BE49-F238E27FC236}">
                <a16:creationId xmlns:a16="http://schemas.microsoft.com/office/drawing/2014/main" id="{5A53518E-8878-4764-AC34-21480D798767}"/>
              </a:ext>
            </a:extLst>
          </p:cNvPr>
          <p:cNvSpPr>
            <a:spLocks noGrp="1"/>
          </p:cNvSpPr>
          <p:nvPr>
            <p:ph type="sldNum" sz="quarter" idx="4294967295"/>
          </p:nvPr>
        </p:nvSpPr>
        <p:spPr>
          <a:xfrm>
            <a:off x="7086600" y="6329363"/>
            <a:ext cx="2057400" cy="528637"/>
          </a:xfrm>
          <a:prstGeom prst="rect">
            <a:avLst/>
          </a:prstGeom>
        </p:spPr>
        <p:txBody>
          <a:bodyPr/>
          <a:lstStyle/>
          <a:p>
            <a:fld id="{C19D2B53-EDAE-4B41-B849-8916FA40BCB6}" type="slidenum">
              <a:rPr lang="en-US" smtClean="0"/>
              <a:pPr/>
              <a:t>76</a:t>
            </a:fld>
            <a:endParaRPr lang="en-US"/>
          </a:p>
        </p:txBody>
      </p:sp>
    </p:spTree>
    <p:extLst>
      <p:ext uri="{BB962C8B-B14F-4D97-AF65-F5344CB8AC3E}">
        <p14:creationId xmlns:p14="http://schemas.microsoft.com/office/powerpoint/2010/main" val="3278768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22586-D245-1E62-E2DE-0D60E89F6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325B3-ACC1-B2B8-4C7E-44B690D8F7C4}"/>
              </a:ext>
            </a:extLst>
          </p:cNvPr>
          <p:cNvSpPr>
            <a:spLocks noGrp="1"/>
          </p:cNvSpPr>
          <p:nvPr>
            <p:ph type="title"/>
          </p:nvPr>
        </p:nvSpPr>
        <p:spPr/>
        <p:txBody>
          <a:bodyPr>
            <a:noAutofit/>
          </a:bodyPr>
          <a:lstStyle/>
          <a:p>
            <a:r>
              <a:rPr lang="en-US" sz="3600" dirty="0"/>
              <a:t>Ensuring Forward Progress</a:t>
            </a:r>
          </a:p>
        </p:txBody>
      </p:sp>
      <p:sp>
        <p:nvSpPr>
          <p:cNvPr id="3" name="Content Placeholder 2">
            <a:extLst>
              <a:ext uri="{FF2B5EF4-FFF2-40B4-BE49-F238E27FC236}">
                <a16:creationId xmlns:a16="http://schemas.microsoft.com/office/drawing/2014/main" id="{2EBB7BE2-761C-F274-2F34-841ABD22E766}"/>
              </a:ext>
            </a:extLst>
          </p:cNvPr>
          <p:cNvSpPr>
            <a:spLocks noGrp="1"/>
          </p:cNvSpPr>
          <p:nvPr>
            <p:ph idx="1"/>
          </p:nvPr>
        </p:nvSpPr>
        <p:spPr/>
        <p:txBody>
          <a:bodyPr/>
          <a:lstStyle/>
          <a:p>
            <a:r>
              <a:rPr lang="en-US" dirty="0"/>
              <a:t>SMD </a:t>
            </a:r>
            <a:r>
              <a:rPr lang="en-US" dirty="0">
                <a:solidFill>
                  <a:schemeClr val="accent6">
                    <a:lumMod val="75000"/>
                  </a:schemeClr>
                </a:solidFill>
              </a:rPr>
              <a:t>breaks</a:t>
            </a:r>
            <a:r>
              <a:rPr lang="en-US" dirty="0"/>
              <a:t> the chain of ACT commands and </a:t>
            </a:r>
            <a:r>
              <a:rPr lang="en-US" dirty="0">
                <a:solidFill>
                  <a:srgbClr val="C00000"/>
                </a:solidFill>
              </a:rPr>
              <a:t>rejections</a:t>
            </a:r>
          </a:p>
          <a:p>
            <a:endParaRPr lang="en-US" dirty="0"/>
          </a:p>
          <a:p>
            <a:endParaRPr lang="en-US" dirty="0"/>
          </a:p>
          <a:p>
            <a:endParaRPr lang="en-US" dirty="0"/>
          </a:p>
          <a:p>
            <a:endParaRPr lang="en-US" dirty="0"/>
          </a:p>
          <a:p>
            <a:endParaRPr lang="en-US" dirty="0"/>
          </a:p>
          <a:p>
            <a:r>
              <a:rPr lang="en-US" dirty="0"/>
              <a:t>because:</a:t>
            </a:r>
          </a:p>
          <a:p>
            <a:endParaRPr lang="en-US" dirty="0"/>
          </a:p>
        </p:txBody>
      </p:sp>
      <p:sp>
        <p:nvSpPr>
          <p:cNvPr id="4" name="Slide Number Placeholder 3">
            <a:extLst>
              <a:ext uri="{FF2B5EF4-FFF2-40B4-BE49-F238E27FC236}">
                <a16:creationId xmlns:a16="http://schemas.microsoft.com/office/drawing/2014/main" id="{418C8738-5752-B614-9773-8544584CFA02}"/>
              </a:ext>
            </a:extLst>
          </p:cNvPr>
          <p:cNvSpPr>
            <a:spLocks noGrp="1"/>
          </p:cNvSpPr>
          <p:nvPr>
            <p:ph type="sldNum" sz="quarter" idx="12"/>
          </p:nvPr>
        </p:nvSpPr>
        <p:spPr/>
        <p:txBody>
          <a:bodyPr/>
          <a:lstStyle/>
          <a:p>
            <a:fld id="{C19D2B53-EDAE-4B41-B849-8916FA40BCB6}" type="slidenum">
              <a:rPr lang="en-US" smtClean="0"/>
              <a:pPr/>
              <a:t>77</a:t>
            </a:fld>
            <a:endParaRPr lang="en-US"/>
          </a:p>
        </p:txBody>
      </p:sp>
      <p:sp>
        <p:nvSpPr>
          <p:cNvPr id="5" name="Rounded Rectangle 4">
            <a:extLst>
              <a:ext uri="{FF2B5EF4-FFF2-40B4-BE49-F238E27FC236}">
                <a16:creationId xmlns:a16="http://schemas.microsoft.com/office/drawing/2014/main" id="{3FB0676E-D3B9-24D4-B423-4596D91BE71A}"/>
              </a:ext>
            </a:extLst>
          </p:cNvPr>
          <p:cNvSpPr/>
          <p:nvPr/>
        </p:nvSpPr>
        <p:spPr>
          <a:xfrm>
            <a:off x="2885096" y="2930711"/>
            <a:ext cx="1118247" cy="55912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ACT</a:t>
            </a:r>
          </a:p>
        </p:txBody>
      </p:sp>
      <p:sp>
        <p:nvSpPr>
          <p:cNvPr id="6" name="Rounded Rectangle 5">
            <a:extLst>
              <a:ext uri="{FF2B5EF4-FFF2-40B4-BE49-F238E27FC236}">
                <a16:creationId xmlns:a16="http://schemas.microsoft.com/office/drawing/2014/main" id="{EBC69E03-8D4F-33CF-645D-EBAC161238FB}"/>
              </a:ext>
            </a:extLst>
          </p:cNvPr>
          <p:cNvSpPr/>
          <p:nvPr/>
        </p:nvSpPr>
        <p:spPr>
          <a:xfrm>
            <a:off x="4635392" y="2930711"/>
            <a:ext cx="1118247" cy="559123"/>
          </a:xfrm>
          <a:prstGeom prst="roundRect">
            <a:avLst/>
          </a:prstGeom>
          <a:solidFill>
            <a:srgbClr val="FFCDCD"/>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Quire Sans" panose="020B0502040400020003" pitchFamily="34" charset="0"/>
                <a:cs typeface="Quire Sans" panose="020B0502040400020003" pitchFamily="34" charset="0"/>
              </a:rPr>
              <a:t>NACK</a:t>
            </a:r>
          </a:p>
        </p:txBody>
      </p:sp>
      <p:sp>
        <p:nvSpPr>
          <p:cNvPr id="7" name="Rectangle 6">
            <a:extLst>
              <a:ext uri="{FF2B5EF4-FFF2-40B4-BE49-F238E27FC236}">
                <a16:creationId xmlns:a16="http://schemas.microsoft.com/office/drawing/2014/main" id="{0434E582-806B-94E8-896F-C06463E84E86}"/>
              </a:ext>
            </a:extLst>
          </p:cNvPr>
          <p:cNvSpPr/>
          <p:nvPr/>
        </p:nvSpPr>
        <p:spPr>
          <a:xfrm>
            <a:off x="3214647" y="1825640"/>
            <a:ext cx="2197054" cy="413764"/>
          </a:xfrm>
          <a:prstGeom prst="rect">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Quire Sans" panose="020B0502040400020003" pitchFamily="34" charset="0"/>
                <a:cs typeface="Quire Sans" panose="020B0502040400020003" pitchFamily="34" charset="0"/>
              </a:rPr>
              <a:t>Lock Region 0 </a:t>
            </a:r>
          </a:p>
        </p:txBody>
      </p:sp>
      <p:cxnSp>
        <p:nvCxnSpPr>
          <p:cNvPr id="8" name="Curved Connector 7">
            <a:extLst>
              <a:ext uri="{FF2B5EF4-FFF2-40B4-BE49-F238E27FC236}">
                <a16:creationId xmlns:a16="http://schemas.microsoft.com/office/drawing/2014/main" id="{DEFD26D1-61E1-4E6D-8EE7-ED301A563D1C}"/>
              </a:ext>
            </a:extLst>
          </p:cNvPr>
          <p:cNvCxnSpPr>
            <a:stCxn id="5" idx="0"/>
            <a:endCxn id="6" idx="0"/>
          </p:cNvCxnSpPr>
          <p:nvPr/>
        </p:nvCxnSpPr>
        <p:spPr>
          <a:xfrm rot="5400000" flipH="1" flipV="1">
            <a:off x="4319368" y="2055563"/>
            <a:ext cx="12700" cy="1750296"/>
          </a:xfrm>
          <a:prstGeom prst="curvedConnector3">
            <a:avLst>
              <a:gd name="adj1" fmla="val 269142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BD2D4834-C74A-146D-5E7B-6473D50D7411}"/>
              </a:ext>
            </a:extLst>
          </p:cNvPr>
          <p:cNvCxnSpPr>
            <a:cxnSpLocks/>
            <a:stCxn id="6" idx="2"/>
            <a:endCxn id="5" idx="2"/>
          </p:cNvCxnSpPr>
          <p:nvPr/>
        </p:nvCxnSpPr>
        <p:spPr>
          <a:xfrm rot="5400000">
            <a:off x="4319368" y="2614686"/>
            <a:ext cx="12700" cy="1750296"/>
          </a:xfrm>
          <a:prstGeom prst="curvedConnector3">
            <a:avLst>
              <a:gd name="adj1" fmla="val 289715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Lock with solid fill">
            <a:extLst>
              <a:ext uri="{FF2B5EF4-FFF2-40B4-BE49-F238E27FC236}">
                <a16:creationId xmlns:a16="http://schemas.microsoft.com/office/drawing/2014/main" id="{883D96F0-FA21-E761-1278-6D49911A8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0270" y="1788333"/>
            <a:ext cx="486738" cy="486738"/>
          </a:xfrm>
          <a:prstGeom prst="rect">
            <a:avLst/>
          </a:prstGeom>
        </p:spPr>
      </p:pic>
      <p:sp>
        <p:nvSpPr>
          <p:cNvPr id="11" name="TextBox 10">
            <a:extLst>
              <a:ext uri="{FF2B5EF4-FFF2-40B4-BE49-F238E27FC236}">
                <a16:creationId xmlns:a16="http://schemas.microsoft.com/office/drawing/2014/main" id="{C6741A3D-5029-ADE0-6572-049422B10C3D}"/>
              </a:ext>
            </a:extLst>
          </p:cNvPr>
          <p:cNvSpPr txBox="1"/>
          <p:nvPr/>
        </p:nvSpPr>
        <p:spPr>
          <a:xfrm>
            <a:off x="5940313" y="1847036"/>
            <a:ext cx="2388795" cy="369332"/>
          </a:xfrm>
          <a:prstGeom prst="rect">
            <a:avLst/>
          </a:prstGeom>
          <a:noFill/>
        </p:spPr>
        <p:txBody>
          <a:bodyPr wrap="none" rtlCol="0">
            <a:spAutoFit/>
          </a:bodyPr>
          <a:lstStyle/>
          <a:p>
            <a:r>
              <a:rPr lang="en-US" i="1" dirty="0">
                <a:solidFill>
                  <a:schemeClr val="accent5">
                    <a:lumMod val="75000"/>
                  </a:schemeClr>
                </a:solidFill>
              </a:rPr>
              <a:t>locked for maintenance</a:t>
            </a:r>
          </a:p>
        </p:txBody>
      </p:sp>
      <p:grpSp>
        <p:nvGrpSpPr>
          <p:cNvPr id="12" name="Group 11">
            <a:extLst>
              <a:ext uri="{FF2B5EF4-FFF2-40B4-BE49-F238E27FC236}">
                <a16:creationId xmlns:a16="http://schemas.microsoft.com/office/drawing/2014/main" id="{C6402CF6-665A-E451-E5EA-6C7C236755B0}"/>
              </a:ext>
            </a:extLst>
          </p:cNvPr>
          <p:cNvGrpSpPr/>
          <p:nvPr/>
        </p:nvGrpSpPr>
        <p:grpSpPr>
          <a:xfrm>
            <a:off x="238282" y="4648260"/>
            <a:ext cx="9061662" cy="683908"/>
            <a:chOff x="351692" y="1367032"/>
            <a:chExt cx="9061662" cy="683908"/>
          </a:xfrm>
        </p:grpSpPr>
        <p:sp>
          <p:nvSpPr>
            <p:cNvPr id="13" name="Oval 12">
              <a:extLst>
                <a:ext uri="{FF2B5EF4-FFF2-40B4-BE49-F238E27FC236}">
                  <a16:creationId xmlns:a16="http://schemas.microsoft.com/office/drawing/2014/main" id="{E264C3BE-560B-03CC-2A53-C1F6CF31DCA0}"/>
                </a:ext>
              </a:extLst>
            </p:cNvPr>
            <p:cNvSpPr/>
            <p:nvPr/>
          </p:nvSpPr>
          <p:spPr>
            <a:xfrm>
              <a:off x="351692" y="1367032"/>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a:t>
              </a:r>
            </a:p>
          </p:txBody>
        </p:sp>
        <p:sp>
          <p:nvSpPr>
            <p:cNvPr id="14" name="TextBox 13">
              <a:extLst>
                <a:ext uri="{FF2B5EF4-FFF2-40B4-BE49-F238E27FC236}">
                  <a16:creationId xmlns:a16="http://schemas.microsoft.com/office/drawing/2014/main" id="{B59B4EB7-93CA-1135-3A7D-E7E088F1F2F2}"/>
                </a:ext>
              </a:extLst>
            </p:cNvPr>
            <p:cNvSpPr txBox="1"/>
            <p:nvPr/>
          </p:nvSpPr>
          <p:spPr>
            <a:xfrm>
              <a:off x="1145524" y="1443936"/>
              <a:ext cx="8267830" cy="523220"/>
            </a:xfrm>
            <a:prstGeom prst="rect">
              <a:avLst/>
            </a:prstGeom>
            <a:noFill/>
            <a:ln>
              <a:noFill/>
            </a:ln>
          </p:spPr>
          <p:txBody>
            <a:bodyPr wrap="square" rtlCol="0">
              <a:spAutoFit/>
            </a:bodyPr>
            <a:lstStyle/>
            <a:p>
              <a:r>
                <a:rPr lang="en-US" sz="2800" dirty="0"/>
                <a:t>MC </a:t>
              </a:r>
              <a:r>
                <a:rPr lang="en-US" sz="2800" dirty="0">
                  <a:solidFill>
                    <a:schemeClr val="accent6">
                      <a:lumMod val="75000"/>
                    </a:schemeClr>
                  </a:solidFill>
                </a:rPr>
                <a:t>issues </a:t>
              </a:r>
              <a:r>
                <a:rPr lang="en-US" sz="2800" dirty="0"/>
                <a:t>the </a:t>
              </a:r>
              <a:r>
                <a:rPr lang="en-US" sz="2800" dirty="0">
                  <a:solidFill>
                    <a:srgbClr val="C00000"/>
                  </a:solidFill>
                </a:rPr>
                <a:t>rejected ACT</a:t>
              </a:r>
              <a:r>
                <a:rPr lang="en-US" sz="2800" dirty="0"/>
                <a:t> at the end of </a:t>
              </a:r>
              <a:r>
                <a:rPr lang="en-US" sz="2800" dirty="0">
                  <a:solidFill>
                    <a:schemeClr val="accent6">
                      <a:lumMod val="75000"/>
                    </a:schemeClr>
                  </a:solidFill>
                </a:rPr>
                <a:t>every</a:t>
              </a:r>
              <a:r>
                <a:rPr lang="en-US" sz="2800" dirty="0"/>
                <a:t> RI</a:t>
              </a:r>
              <a:endParaRPr lang="en-US" sz="2800" dirty="0">
                <a:solidFill>
                  <a:srgbClr val="C00000"/>
                </a:solidFill>
              </a:endParaRPr>
            </a:p>
          </p:txBody>
        </p:sp>
      </p:grpSp>
      <p:grpSp>
        <p:nvGrpSpPr>
          <p:cNvPr id="15" name="Group 14">
            <a:extLst>
              <a:ext uri="{FF2B5EF4-FFF2-40B4-BE49-F238E27FC236}">
                <a16:creationId xmlns:a16="http://schemas.microsoft.com/office/drawing/2014/main" id="{59D381A7-732B-4ED9-B2E0-DFFBC06E663E}"/>
              </a:ext>
            </a:extLst>
          </p:cNvPr>
          <p:cNvGrpSpPr/>
          <p:nvPr/>
        </p:nvGrpSpPr>
        <p:grpSpPr>
          <a:xfrm>
            <a:off x="238281" y="5376925"/>
            <a:ext cx="8706583" cy="954107"/>
            <a:chOff x="351692" y="2411060"/>
            <a:chExt cx="8706583" cy="954107"/>
          </a:xfrm>
        </p:grpSpPr>
        <p:sp>
          <p:nvSpPr>
            <p:cNvPr id="16" name="Oval 15">
              <a:extLst>
                <a:ext uri="{FF2B5EF4-FFF2-40B4-BE49-F238E27FC236}">
                  <a16:creationId xmlns:a16="http://schemas.microsoft.com/office/drawing/2014/main" id="{5A1E5BDF-91D3-2618-ADE0-4E5C0D760A23}"/>
                </a:ext>
              </a:extLst>
            </p:cNvPr>
            <p:cNvSpPr/>
            <p:nvPr/>
          </p:nvSpPr>
          <p:spPr>
            <a:xfrm>
              <a:off x="351692" y="2540778"/>
              <a:ext cx="683908" cy="683908"/>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chemeClr val="tx1"/>
                  </a:solidFill>
                  <a:latin typeface="Quire Sans" panose="020B0502040400020003" pitchFamily="34" charset="0"/>
                  <a:cs typeface="Quire Sans" panose="020B0502040400020003" pitchFamily="34" charset="0"/>
                </a:rPr>
                <a:t>ii</a:t>
              </a:r>
            </a:p>
          </p:txBody>
        </p:sp>
        <p:sp>
          <p:nvSpPr>
            <p:cNvPr id="17" name="TextBox 16">
              <a:extLst>
                <a:ext uri="{FF2B5EF4-FFF2-40B4-BE49-F238E27FC236}">
                  <a16:creationId xmlns:a16="http://schemas.microsoft.com/office/drawing/2014/main" id="{951DE37B-35C4-2925-A380-C95A42D28EAF}"/>
                </a:ext>
              </a:extLst>
            </p:cNvPr>
            <p:cNvSpPr txBox="1"/>
            <p:nvPr/>
          </p:nvSpPr>
          <p:spPr>
            <a:xfrm>
              <a:off x="1145525" y="2411060"/>
              <a:ext cx="7912750" cy="954107"/>
            </a:xfrm>
            <a:prstGeom prst="rect">
              <a:avLst/>
            </a:prstGeom>
            <a:noFill/>
            <a:ln>
              <a:noFill/>
            </a:ln>
          </p:spPr>
          <p:txBody>
            <a:bodyPr wrap="square" rtlCol="0">
              <a:spAutoFit/>
            </a:bodyPr>
            <a:lstStyle/>
            <a:p>
              <a:r>
                <a:rPr lang="en-US" sz="2800" dirty="0"/>
                <a:t>region is not locked </a:t>
              </a:r>
              <a:r>
                <a:rPr lang="en-US" sz="2800" dirty="0">
                  <a:solidFill>
                    <a:schemeClr val="accent6">
                      <a:lumMod val="75000"/>
                    </a:schemeClr>
                  </a:solidFill>
                </a:rPr>
                <a:t>for at least one RI </a:t>
              </a:r>
              <a:br>
                <a:rPr lang="en-US" sz="2800" dirty="0">
                  <a:solidFill>
                    <a:schemeClr val="accent6">
                      <a:lumMod val="75000"/>
                    </a:schemeClr>
                  </a:solidFill>
                </a:rPr>
              </a:br>
              <a:r>
                <a:rPr lang="en-US" sz="2800" dirty="0"/>
                <a:t>after maintenance ends</a:t>
              </a:r>
            </a:p>
          </p:txBody>
        </p:sp>
      </p:grpSp>
    </p:spTree>
    <p:extLst>
      <p:ext uri="{BB962C8B-B14F-4D97-AF65-F5344CB8AC3E}">
        <p14:creationId xmlns:p14="http://schemas.microsoft.com/office/powerpoint/2010/main" val="12254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9" presetClass="exit" presetSubtype="0" fill="hold" nodeType="with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6C176-B028-CDEA-2EB5-25ECD9D9A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35C46-2787-BCA8-DD4E-D6A61BFA7E3A}"/>
              </a:ext>
            </a:extLst>
          </p:cNvPr>
          <p:cNvSpPr>
            <a:spLocks noGrp="1"/>
          </p:cNvSpPr>
          <p:nvPr>
            <p:ph type="title"/>
          </p:nvPr>
        </p:nvSpPr>
        <p:spPr/>
        <p:txBody>
          <a:bodyPr/>
          <a:lstStyle/>
          <a:p>
            <a:r>
              <a:rPr lang="en-US" dirty="0"/>
              <a:t>Performance Comparison</a:t>
            </a:r>
          </a:p>
        </p:txBody>
      </p:sp>
      <p:sp>
        <p:nvSpPr>
          <p:cNvPr id="3" name="Content Placeholder 2">
            <a:extLst>
              <a:ext uri="{FF2B5EF4-FFF2-40B4-BE49-F238E27FC236}">
                <a16:creationId xmlns:a16="http://schemas.microsoft.com/office/drawing/2014/main" id="{F25804A5-7A4B-2D4A-8E8C-D9F8B61EAFFC}"/>
              </a:ext>
            </a:extLst>
          </p:cNvPr>
          <p:cNvSpPr>
            <a:spLocks noGrp="1"/>
          </p:cNvSpPr>
          <p:nvPr>
            <p:ph idx="1"/>
          </p:nvPr>
        </p:nvSpPr>
        <p:spPr/>
        <p:txBody>
          <a:bodyPr/>
          <a:lstStyle/>
          <a:p>
            <a:r>
              <a:rPr lang="en-US" dirty="0"/>
              <a:t>DSARP [Chang+, HPCA’14]</a:t>
            </a:r>
          </a:p>
          <a:p>
            <a:pPr lvl="1"/>
            <a:r>
              <a:rPr lang="en-US" dirty="0"/>
              <a:t>MC-based maintenance-access parallelization</a:t>
            </a:r>
          </a:p>
        </p:txBody>
      </p:sp>
      <p:sp>
        <p:nvSpPr>
          <p:cNvPr id="4" name="Slide Number Placeholder 3">
            <a:extLst>
              <a:ext uri="{FF2B5EF4-FFF2-40B4-BE49-F238E27FC236}">
                <a16:creationId xmlns:a16="http://schemas.microsoft.com/office/drawing/2014/main" id="{E7C06433-6A47-B2CF-9884-ED0BC5A3427B}"/>
              </a:ext>
            </a:extLst>
          </p:cNvPr>
          <p:cNvSpPr>
            <a:spLocks noGrp="1"/>
          </p:cNvSpPr>
          <p:nvPr>
            <p:ph type="sldNum" sz="quarter" idx="12"/>
          </p:nvPr>
        </p:nvSpPr>
        <p:spPr/>
        <p:txBody>
          <a:bodyPr/>
          <a:lstStyle/>
          <a:p>
            <a:fld id="{C19D2B53-EDAE-4B41-B849-8916FA40BCB6}" type="slidenum">
              <a:rPr lang="en-US" smtClean="0"/>
              <a:pPr/>
              <a:t>78</a:t>
            </a:fld>
            <a:endParaRPr lang="en-US"/>
          </a:p>
        </p:txBody>
      </p:sp>
      <p:pic>
        <p:nvPicPr>
          <p:cNvPr id="8" name="Picture 7">
            <a:extLst>
              <a:ext uri="{FF2B5EF4-FFF2-40B4-BE49-F238E27FC236}">
                <a16:creationId xmlns:a16="http://schemas.microsoft.com/office/drawing/2014/main" id="{53217E3B-AF81-E259-EF51-9AA6309AFD74}"/>
              </a:ext>
            </a:extLst>
          </p:cNvPr>
          <p:cNvPicPr>
            <a:picLocks noChangeAspect="1"/>
          </p:cNvPicPr>
          <p:nvPr/>
        </p:nvPicPr>
        <p:blipFill>
          <a:blip r:embed="rId3"/>
          <a:stretch>
            <a:fillRect/>
          </a:stretch>
        </p:blipFill>
        <p:spPr>
          <a:xfrm>
            <a:off x="2130851" y="2399480"/>
            <a:ext cx="5953125" cy="2436706"/>
          </a:xfrm>
          <a:prstGeom prst="rect">
            <a:avLst/>
          </a:prstGeom>
        </p:spPr>
      </p:pic>
      <p:grpSp>
        <p:nvGrpSpPr>
          <p:cNvPr id="5" name="Group 4">
            <a:extLst>
              <a:ext uri="{FF2B5EF4-FFF2-40B4-BE49-F238E27FC236}">
                <a16:creationId xmlns:a16="http://schemas.microsoft.com/office/drawing/2014/main" id="{EC559A91-7978-10CA-81EA-ACEA6C444FDD}"/>
              </a:ext>
            </a:extLst>
          </p:cNvPr>
          <p:cNvGrpSpPr/>
          <p:nvPr/>
        </p:nvGrpSpPr>
        <p:grpSpPr>
          <a:xfrm>
            <a:off x="5551357" y="2030148"/>
            <a:ext cx="1989297" cy="369332"/>
            <a:chOff x="1000125" y="1000124"/>
            <a:chExt cx="1989297" cy="369332"/>
          </a:xfrm>
        </p:grpSpPr>
        <p:sp>
          <p:nvSpPr>
            <p:cNvPr id="6" name="TextBox 5">
              <a:extLst>
                <a:ext uri="{FF2B5EF4-FFF2-40B4-BE49-F238E27FC236}">
                  <a16:creationId xmlns:a16="http://schemas.microsoft.com/office/drawing/2014/main" id="{75731688-C32E-F880-A782-1E7EA7B146AC}"/>
                </a:ext>
              </a:extLst>
            </p:cNvPr>
            <p:cNvSpPr txBox="1"/>
            <p:nvPr/>
          </p:nvSpPr>
          <p:spPr>
            <a:xfrm>
              <a:off x="1200150" y="1000124"/>
              <a:ext cx="1789272" cy="369332"/>
            </a:xfrm>
            <a:prstGeom prst="rect">
              <a:avLst/>
            </a:prstGeom>
            <a:noFill/>
          </p:spPr>
          <p:txBody>
            <a:bodyPr wrap="none" rtlCol="0">
              <a:spAutoFit/>
            </a:bodyPr>
            <a:lstStyle/>
            <a:p>
              <a:r>
                <a:rPr lang="en-US" dirty="0"/>
                <a:t>SMD-Combined</a:t>
              </a:r>
            </a:p>
          </p:txBody>
        </p:sp>
        <p:sp>
          <p:nvSpPr>
            <p:cNvPr id="7" name="Rectangle 6">
              <a:extLst>
                <a:ext uri="{FF2B5EF4-FFF2-40B4-BE49-F238E27FC236}">
                  <a16:creationId xmlns:a16="http://schemas.microsoft.com/office/drawing/2014/main" id="{A3B8BE24-D9DF-8F8D-0ABF-25E462702369}"/>
                </a:ext>
              </a:extLst>
            </p:cNvPr>
            <p:cNvSpPr/>
            <p:nvPr/>
          </p:nvSpPr>
          <p:spPr>
            <a:xfrm>
              <a:off x="1000125" y="1084778"/>
              <a:ext cx="200025" cy="200025"/>
            </a:xfrm>
            <a:prstGeom prst="rect">
              <a:avLst/>
            </a:prstGeom>
            <a:solidFill>
              <a:schemeClr val="accent6">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grpSp>
        <p:nvGrpSpPr>
          <p:cNvPr id="9" name="Group 8">
            <a:extLst>
              <a:ext uri="{FF2B5EF4-FFF2-40B4-BE49-F238E27FC236}">
                <a16:creationId xmlns:a16="http://schemas.microsoft.com/office/drawing/2014/main" id="{29811E13-865D-B1C6-06D7-9A34B130ED85}"/>
              </a:ext>
            </a:extLst>
          </p:cNvPr>
          <p:cNvGrpSpPr/>
          <p:nvPr/>
        </p:nvGrpSpPr>
        <p:grpSpPr>
          <a:xfrm>
            <a:off x="2890489" y="2030148"/>
            <a:ext cx="2216924" cy="369332"/>
            <a:chOff x="1000125" y="1000124"/>
            <a:chExt cx="2216924" cy="369332"/>
          </a:xfrm>
        </p:grpSpPr>
        <p:sp>
          <p:nvSpPr>
            <p:cNvPr id="10" name="TextBox 9">
              <a:extLst>
                <a:ext uri="{FF2B5EF4-FFF2-40B4-BE49-F238E27FC236}">
                  <a16:creationId xmlns:a16="http://schemas.microsoft.com/office/drawing/2014/main" id="{34E44042-EC16-6551-BBF3-FE76F2258854}"/>
                </a:ext>
              </a:extLst>
            </p:cNvPr>
            <p:cNvSpPr txBox="1"/>
            <p:nvPr/>
          </p:nvSpPr>
          <p:spPr>
            <a:xfrm>
              <a:off x="1200150" y="1000124"/>
              <a:ext cx="2016899" cy="369332"/>
            </a:xfrm>
            <a:prstGeom prst="rect">
              <a:avLst/>
            </a:prstGeom>
            <a:noFill/>
          </p:spPr>
          <p:txBody>
            <a:bodyPr wrap="none" rtlCol="0">
              <a:spAutoFit/>
            </a:bodyPr>
            <a:lstStyle/>
            <a:p>
              <a:r>
                <a:rPr lang="en-US" dirty="0"/>
                <a:t>DSARP-Combined</a:t>
              </a:r>
            </a:p>
          </p:txBody>
        </p:sp>
        <p:sp>
          <p:nvSpPr>
            <p:cNvPr id="11" name="Rectangle 10">
              <a:extLst>
                <a:ext uri="{FF2B5EF4-FFF2-40B4-BE49-F238E27FC236}">
                  <a16:creationId xmlns:a16="http://schemas.microsoft.com/office/drawing/2014/main" id="{C87D4556-B4F6-C7CF-0244-0EB7CF755105}"/>
                </a:ext>
              </a:extLst>
            </p:cNvPr>
            <p:cNvSpPr/>
            <p:nvPr/>
          </p:nvSpPr>
          <p:spPr>
            <a:xfrm>
              <a:off x="1000125" y="1084778"/>
              <a:ext cx="200025" cy="200025"/>
            </a:xfrm>
            <a:prstGeom prst="rect">
              <a:avLst/>
            </a:prstGeom>
            <a:solidFill>
              <a:srgbClr val="FF9F9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grpSp>
      <p:sp>
        <p:nvSpPr>
          <p:cNvPr id="12" name="TextBox 11">
            <a:extLst>
              <a:ext uri="{FF2B5EF4-FFF2-40B4-BE49-F238E27FC236}">
                <a16:creationId xmlns:a16="http://schemas.microsoft.com/office/drawing/2014/main" id="{A6C58029-932D-9251-F979-0AE940706892}"/>
              </a:ext>
            </a:extLst>
          </p:cNvPr>
          <p:cNvSpPr txBox="1"/>
          <p:nvPr/>
        </p:nvSpPr>
        <p:spPr>
          <a:xfrm>
            <a:off x="-8754" y="5308972"/>
            <a:ext cx="9144000" cy="1014858"/>
          </a:xfrm>
          <a:prstGeom prst="rect">
            <a:avLst/>
          </a:prstGeom>
          <a:solidFill>
            <a:schemeClr val="accent5">
              <a:lumMod val="20000"/>
              <a:lumOff val="80000"/>
            </a:schemeClr>
          </a:solidFill>
          <a:ln w="57150">
            <a:solidFill>
              <a:schemeClr val="accent5">
                <a:lumMod val="75000"/>
              </a:schemeClr>
            </a:solidFill>
          </a:ln>
        </p:spPr>
        <p:txBody>
          <a:bodyPr wrap="square" rtlCol="0" anchor="ctr">
            <a:noAutofit/>
          </a:bodyPr>
          <a:lstStyle/>
          <a:p>
            <a:pPr algn="ctr"/>
            <a:r>
              <a:rPr lang="en-US" sz="3000" dirty="0"/>
              <a:t>SMD outperforms DSARP</a:t>
            </a:r>
          </a:p>
        </p:txBody>
      </p:sp>
      <p:sp>
        <p:nvSpPr>
          <p:cNvPr id="15" name="TextBox 14">
            <a:extLst>
              <a:ext uri="{FF2B5EF4-FFF2-40B4-BE49-F238E27FC236}">
                <a16:creationId xmlns:a16="http://schemas.microsoft.com/office/drawing/2014/main" id="{0592EEEF-1CD7-C884-D575-699DAD06F507}"/>
              </a:ext>
            </a:extLst>
          </p:cNvPr>
          <p:cNvSpPr txBox="1"/>
          <p:nvPr/>
        </p:nvSpPr>
        <p:spPr>
          <a:xfrm>
            <a:off x="6051349" y="3075163"/>
            <a:ext cx="827471" cy="461665"/>
          </a:xfrm>
          <a:prstGeom prst="rect">
            <a:avLst/>
          </a:prstGeom>
          <a:noFill/>
        </p:spPr>
        <p:txBody>
          <a:bodyPr wrap="none" rtlCol="0">
            <a:spAutoFit/>
          </a:bodyPr>
          <a:lstStyle/>
          <a:p>
            <a:r>
              <a:rPr lang="en-US" sz="2400" b="1" dirty="0">
                <a:solidFill>
                  <a:schemeClr val="accent6">
                    <a:lumMod val="75000"/>
                  </a:schemeClr>
                </a:solidFill>
              </a:rPr>
              <a:t>4.1%</a:t>
            </a:r>
          </a:p>
        </p:txBody>
      </p:sp>
      <p:sp>
        <p:nvSpPr>
          <p:cNvPr id="16" name="TextBox 15">
            <a:extLst>
              <a:ext uri="{FF2B5EF4-FFF2-40B4-BE49-F238E27FC236}">
                <a16:creationId xmlns:a16="http://schemas.microsoft.com/office/drawing/2014/main" id="{B669CB1F-8578-3160-C5FE-43F9A1CAF1F3}"/>
              </a:ext>
            </a:extLst>
          </p:cNvPr>
          <p:cNvSpPr txBox="1"/>
          <p:nvPr/>
        </p:nvSpPr>
        <p:spPr>
          <a:xfrm>
            <a:off x="1374406" y="4497341"/>
            <a:ext cx="776175" cy="400110"/>
          </a:xfrm>
          <a:prstGeom prst="rect">
            <a:avLst/>
          </a:prstGeom>
          <a:noFill/>
        </p:spPr>
        <p:txBody>
          <a:bodyPr wrap="none" rtlCol="0">
            <a:spAutoFit/>
          </a:bodyPr>
          <a:lstStyle/>
          <a:p>
            <a:pPr algn="r"/>
            <a:r>
              <a:rPr lang="en-US" sz="2000" dirty="0"/>
              <a:t>1.000</a:t>
            </a:r>
          </a:p>
        </p:txBody>
      </p:sp>
      <p:sp>
        <p:nvSpPr>
          <p:cNvPr id="17" name="TextBox 16">
            <a:extLst>
              <a:ext uri="{FF2B5EF4-FFF2-40B4-BE49-F238E27FC236}">
                <a16:creationId xmlns:a16="http://schemas.microsoft.com/office/drawing/2014/main" id="{F20D7AAA-6279-3FC8-157B-D43C30B060A8}"/>
              </a:ext>
            </a:extLst>
          </p:cNvPr>
          <p:cNvSpPr txBox="1"/>
          <p:nvPr/>
        </p:nvSpPr>
        <p:spPr>
          <a:xfrm>
            <a:off x="1418328" y="3988964"/>
            <a:ext cx="723275" cy="400110"/>
          </a:xfrm>
          <a:prstGeom prst="rect">
            <a:avLst/>
          </a:prstGeom>
          <a:noFill/>
        </p:spPr>
        <p:txBody>
          <a:bodyPr wrap="none" rtlCol="0">
            <a:spAutoFit/>
          </a:bodyPr>
          <a:lstStyle/>
          <a:p>
            <a:pPr algn="r"/>
            <a:r>
              <a:rPr lang="en-US" sz="2000" dirty="0"/>
              <a:t>1.025</a:t>
            </a:r>
          </a:p>
        </p:txBody>
      </p:sp>
      <p:sp>
        <p:nvSpPr>
          <p:cNvPr id="18" name="TextBox 17">
            <a:extLst>
              <a:ext uri="{FF2B5EF4-FFF2-40B4-BE49-F238E27FC236}">
                <a16:creationId xmlns:a16="http://schemas.microsoft.com/office/drawing/2014/main" id="{00578729-C070-C0D8-E260-61813F3685EC}"/>
              </a:ext>
            </a:extLst>
          </p:cNvPr>
          <p:cNvSpPr txBox="1"/>
          <p:nvPr/>
        </p:nvSpPr>
        <p:spPr>
          <a:xfrm>
            <a:off x="1406305" y="3480587"/>
            <a:ext cx="747320" cy="400110"/>
          </a:xfrm>
          <a:prstGeom prst="rect">
            <a:avLst/>
          </a:prstGeom>
          <a:noFill/>
        </p:spPr>
        <p:txBody>
          <a:bodyPr wrap="none" rtlCol="0">
            <a:spAutoFit/>
          </a:bodyPr>
          <a:lstStyle/>
          <a:p>
            <a:pPr algn="r"/>
            <a:r>
              <a:rPr lang="en-US" sz="2000" dirty="0"/>
              <a:t>1.050</a:t>
            </a:r>
          </a:p>
        </p:txBody>
      </p:sp>
      <p:sp>
        <p:nvSpPr>
          <p:cNvPr id="19" name="TextBox 18">
            <a:extLst>
              <a:ext uri="{FF2B5EF4-FFF2-40B4-BE49-F238E27FC236}">
                <a16:creationId xmlns:a16="http://schemas.microsoft.com/office/drawing/2014/main" id="{CD9A5C97-D663-1643-52FE-14F2CC9CFD1E}"/>
              </a:ext>
            </a:extLst>
          </p:cNvPr>
          <p:cNvSpPr txBox="1"/>
          <p:nvPr/>
        </p:nvSpPr>
        <p:spPr>
          <a:xfrm>
            <a:off x="1420732" y="2972210"/>
            <a:ext cx="718466" cy="400110"/>
          </a:xfrm>
          <a:prstGeom prst="rect">
            <a:avLst/>
          </a:prstGeom>
          <a:noFill/>
        </p:spPr>
        <p:txBody>
          <a:bodyPr wrap="none" rtlCol="0">
            <a:spAutoFit/>
          </a:bodyPr>
          <a:lstStyle/>
          <a:p>
            <a:pPr algn="r"/>
            <a:r>
              <a:rPr lang="en-US" sz="2000" dirty="0"/>
              <a:t>1.075</a:t>
            </a:r>
          </a:p>
        </p:txBody>
      </p:sp>
      <p:sp>
        <p:nvSpPr>
          <p:cNvPr id="20" name="TextBox 19">
            <a:extLst>
              <a:ext uri="{FF2B5EF4-FFF2-40B4-BE49-F238E27FC236}">
                <a16:creationId xmlns:a16="http://schemas.microsoft.com/office/drawing/2014/main" id="{D7395072-C0CE-A72B-CA03-C0935A868598}"/>
              </a:ext>
            </a:extLst>
          </p:cNvPr>
          <p:cNvSpPr txBox="1"/>
          <p:nvPr/>
        </p:nvSpPr>
        <p:spPr>
          <a:xfrm>
            <a:off x="1423137" y="2463833"/>
            <a:ext cx="713657" cy="400110"/>
          </a:xfrm>
          <a:prstGeom prst="rect">
            <a:avLst/>
          </a:prstGeom>
          <a:noFill/>
        </p:spPr>
        <p:txBody>
          <a:bodyPr wrap="none" rtlCol="0">
            <a:spAutoFit/>
          </a:bodyPr>
          <a:lstStyle/>
          <a:p>
            <a:pPr algn="r"/>
            <a:r>
              <a:rPr lang="en-US" sz="2000" dirty="0"/>
              <a:t>1.100</a:t>
            </a:r>
          </a:p>
        </p:txBody>
      </p:sp>
      <p:cxnSp>
        <p:nvCxnSpPr>
          <p:cNvPr id="22" name="Straight Arrow Connector 21">
            <a:extLst>
              <a:ext uri="{FF2B5EF4-FFF2-40B4-BE49-F238E27FC236}">
                <a16:creationId xmlns:a16="http://schemas.microsoft.com/office/drawing/2014/main" id="{E97E92C0-026C-311F-1BF4-926D6CDA56EF}"/>
              </a:ext>
            </a:extLst>
          </p:cNvPr>
          <p:cNvCxnSpPr/>
          <p:nvPr/>
        </p:nvCxnSpPr>
        <p:spPr>
          <a:xfrm>
            <a:off x="6861513" y="2948914"/>
            <a:ext cx="0" cy="753890"/>
          </a:xfrm>
          <a:prstGeom prst="straightConnector1">
            <a:avLst/>
          </a:prstGeom>
          <a:ln w="381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DD72D9E-A9D9-72B5-DF32-48A6E1A2662D}"/>
              </a:ext>
            </a:extLst>
          </p:cNvPr>
          <p:cNvSpPr/>
          <p:nvPr/>
        </p:nvSpPr>
        <p:spPr>
          <a:xfrm>
            <a:off x="2183141" y="2480363"/>
            <a:ext cx="1929013" cy="2283835"/>
          </a:xfrm>
          <a:prstGeom prst="rect">
            <a:avLst/>
          </a:prstGeom>
          <a:solidFill>
            <a:srgbClr val="FFFFFF">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cxnSp>
        <p:nvCxnSpPr>
          <p:cNvPr id="24" name="Straight Arrow Connector 23">
            <a:extLst>
              <a:ext uri="{FF2B5EF4-FFF2-40B4-BE49-F238E27FC236}">
                <a16:creationId xmlns:a16="http://schemas.microsoft.com/office/drawing/2014/main" id="{7DE0C6B6-8CFB-DC80-B6B5-6BC2D42A5182}"/>
              </a:ext>
            </a:extLst>
          </p:cNvPr>
          <p:cNvCxnSpPr>
            <a:cxnSpLocks/>
          </p:cNvCxnSpPr>
          <p:nvPr/>
        </p:nvCxnSpPr>
        <p:spPr>
          <a:xfrm flipH="1">
            <a:off x="6046611" y="2887239"/>
            <a:ext cx="1390897" cy="0"/>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236091A-909A-A80B-80CE-60200B269E4D}"/>
              </a:ext>
            </a:extLst>
          </p:cNvPr>
          <p:cNvCxnSpPr>
            <a:cxnSpLocks/>
          </p:cNvCxnSpPr>
          <p:nvPr/>
        </p:nvCxnSpPr>
        <p:spPr>
          <a:xfrm flipH="1">
            <a:off x="6046610" y="3756016"/>
            <a:ext cx="1390897" cy="0"/>
          </a:xfrm>
          <a:prstGeom prst="straightConnector1">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65CED8E-49A0-12BD-51A4-E64868F7512F}"/>
              </a:ext>
            </a:extLst>
          </p:cNvPr>
          <p:cNvSpPr txBox="1"/>
          <p:nvPr/>
        </p:nvSpPr>
        <p:spPr>
          <a:xfrm>
            <a:off x="2183141" y="4819800"/>
            <a:ext cx="1572866" cy="369332"/>
          </a:xfrm>
          <a:prstGeom prst="rect">
            <a:avLst/>
          </a:prstGeom>
          <a:noFill/>
        </p:spPr>
        <p:txBody>
          <a:bodyPr wrap="none" rtlCol="0">
            <a:spAutoFit/>
          </a:bodyPr>
          <a:lstStyle/>
          <a:p>
            <a:r>
              <a:rPr lang="en-US" dirty="0"/>
              <a:t>Low (&lt;1) MPKI</a:t>
            </a:r>
          </a:p>
        </p:txBody>
      </p:sp>
      <p:sp>
        <p:nvSpPr>
          <p:cNvPr id="30" name="TextBox 29">
            <a:extLst>
              <a:ext uri="{FF2B5EF4-FFF2-40B4-BE49-F238E27FC236}">
                <a16:creationId xmlns:a16="http://schemas.microsoft.com/office/drawing/2014/main" id="{743FC051-DEC3-C58D-2A87-783C09C9E91C}"/>
              </a:ext>
            </a:extLst>
          </p:cNvPr>
          <p:cNvSpPr txBox="1"/>
          <p:nvPr/>
        </p:nvSpPr>
        <p:spPr>
          <a:xfrm>
            <a:off x="3933550" y="4819800"/>
            <a:ext cx="2095445" cy="369332"/>
          </a:xfrm>
          <a:prstGeom prst="rect">
            <a:avLst/>
          </a:prstGeom>
          <a:noFill/>
        </p:spPr>
        <p:txBody>
          <a:bodyPr wrap="none" rtlCol="0">
            <a:spAutoFit/>
          </a:bodyPr>
          <a:lstStyle/>
          <a:p>
            <a:r>
              <a:rPr lang="en-US" dirty="0"/>
              <a:t>Medium (&lt;10) MPKI</a:t>
            </a:r>
          </a:p>
        </p:txBody>
      </p:sp>
      <p:sp>
        <p:nvSpPr>
          <p:cNvPr id="31" name="TextBox 30">
            <a:extLst>
              <a:ext uri="{FF2B5EF4-FFF2-40B4-BE49-F238E27FC236}">
                <a16:creationId xmlns:a16="http://schemas.microsoft.com/office/drawing/2014/main" id="{0E12A4CE-D2DE-9630-A32E-8CD11FC29F5F}"/>
              </a:ext>
            </a:extLst>
          </p:cNvPr>
          <p:cNvSpPr txBox="1"/>
          <p:nvPr/>
        </p:nvSpPr>
        <p:spPr>
          <a:xfrm>
            <a:off x="6206539" y="4819800"/>
            <a:ext cx="1877437" cy="369332"/>
          </a:xfrm>
          <a:prstGeom prst="rect">
            <a:avLst/>
          </a:prstGeom>
          <a:noFill/>
        </p:spPr>
        <p:txBody>
          <a:bodyPr wrap="none" rtlCol="0">
            <a:spAutoFit/>
          </a:bodyPr>
          <a:lstStyle/>
          <a:p>
            <a:r>
              <a:rPr lang="en-US" dirty="0"/>
              <a:t>High (&gt;=10) MPKI</a:t>
            </a:r>
          </a:p>
        </p:txBody>
      </p:sp>
      <p:sp>
        <p:nvSpPr>
          <p:cNvPr id="32" name="TextBox 31">
            <a:extLst>
              <a:ext uri="{FF2B5EF4-FFF2-40B4-BE49-F238E27FC236}">
                <a16:creationId xmlns:a16="http://schemas.microsoft.com/office/drawing/2014/main" id="{F863B3B3-10FB-71ED-C9B0-8CD3E6CE4EF6}"/>
              </a:ext>
            </a:extLst>
          </p:cNvPr>
          <p:cNvSpPr txBox="1"/>
          <p:nvPr/>
        </p:nvSpPr>
        <p:spPr>
          <a:xfrm rot="16200000">
            <a:off x="-69598" y="3259867"/>
            <a:ext cx="1949572" cy="830997"/>
          </a:xfrm>
          <a:prstGeom prst="rect">
            <a:avLst/>
          </a:prstGeom>
          <a:noFill/>
        </p:spPr>
        <p:txBody>
          <a:bodyPr wrap="none" rtlCol="0">
            <a:spAutoFit/>
          </a:bodyPr>
          <a:lstStyle/>
          <a:p>
            <a:pPr algn="ctr"/>
            <a:r>
              <a:rPr lang="en-US" sz="2400" dirty="0"/>
              <a:t>Speedup </a:t>
            </a:r>
            <a:br>
              <a:rPr lang="en-US" sz="2400" dirty="0"/>
            </a:br>
            <a:r>
              <a:rPr lang="en-US" sz="2400" dirty="0"/>
              <a:t>over Baseline</a:t>
            </a:r>
          </a:p>
        </p:txBody>
      </p:sp>
    </p:spTree>
    <p:extLst>
      <p:ext uri="{BB962C8B-B14F-4D97-AF65-F5344CB8AC3E}">
        <p14:creationId xmlns:p14="http://schemas.microsoft.com/office/powerpoint/2010/main" val="13633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1F738B-14A7-395F-D0B5-D0B45D7B1713}"/>
              </a:ext>
            </a:extLst>
          </p:cNvPr>
          <p:cNvSpPr>
            <a:spLocks noGrp="1"/>
          </p:cNvSpPr>
          <p:nvPr>
            <p:ph type="title"/>
          </p:nvPr>
        </p:nvSpPr>
        <p:spPr/>
        <p:txBody>
          <a:bodyPr/>
          <a:lstStyle/>
          <a:p>
            <a:r>
              <a:rPr lang="en-US" dirty="0"/>
              <a:t>Pause Maintenance Policy</a:t>
            </a:r>
          </a:p>
        </p:txBody>
      </p:sp>
      <p:pic>
        <p:nvPicPr>
          <p:cNvPr id="6" name="Content Placeholder 5">
            <a:extLst>
              <a:ext uri="{FF2B5EF4-FFF2-40B4-BE49-F238E27FC236}">
                <a16:creationId xmlns:a16="http://schemas.microsoft.com/office/drawing/2014/main" id="{3D8950A2-B491-54B8-2B50-2517F15FB1F8}"/>
              </a:ext>
            </a:extLst>
          </p:cNvPr>
          <p:cNvPicPr>
            <a:picLocks noGrp="1" noChangeAspect="1"/>
          </p:cNvPicPr>
          <p:nvPr>
            <p:ph idx="1"/>
          </p:nvPr>
        </p:nvPicPr>
        <p:blipFill>
          <a:blip r:embed="rId2"/>
          <a:stretch>
            <a:fillRect/>
          </a:stretch>
        </p:blipFill>
        <p:spPr>
          <a:xfrm>
            <a:off x="155575" y="2276796"/>
            <a:ext cx="8815388" cy="2796533"/>
          </a:xfrm>
          <a:prstGeom prst="rect">
            <a:avLst/>
          </a:prstGeom>
        </p:spPr>
      </p:pic>
    </p:spTree>
    <p:extLst>
      <p:ext uri="{BB962C8B-B14F-4D97-AF65-F5344CB8AC3E}">
        <p14:creationId xmlns:p14="http://schemas.microsoft.com/office/powerpoint/2010/main" val="185374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57DEB-255F-2885-0C4D-B1197C67F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44D98C-5CDB-D26C-1090-DB19C8821EBB}"/>
              </a:ext>
            </a:extLst>
          </p:cNvPr>
          <p:cNvSpPr>
            <a:spLocks noGrp="1"/>
          </p:cNvSpPr>
          <p:nvPr>
            <p:ph type="title"/>
          </p:nvPr>
        </p:nvSpPr>
        <p:spPr/>
        <p:txBody>
          <a:bodyPr>
            <a:normAutofit/>
          </a:bodyPr>
          <a:lstStyle/>
          <a:p>
            <a:r>
              <a:rPr lang="en-US" sz="3500" dirty="0"/>
              <a:t>New Maintenance Mechanisms are Needed</a:t>
            </a:r>
          </a:p>
        </p:txBody>
      </p:sp>
      <p:sp>
        <p:nvSpPr>
          <p:cNvPr id="4" name="Slide Number Placeholder 3">
            <a:extLst>
              <a:ext uri="{FF2B5EF4-FFF2-40B4-BE49-F238E27FC236}">
                <a16:creationId xmlns:a16="http://schemas.microsoft.com/office/drawing/2014/main" id="{69F922EA-6EA2-F066-A7BB-BDE55E807A9C}"/>
              </a:ext>
            </a:extLst>
          </p:cNvPr>
          <p:cNvSpPr>
            <a:spLocks noGrp="1"/>
          </p:cNvSpPr>
          <p:nvPr>
            <p:ph type="sldNum" sz="quarter" idx="12"/>
          </p:nvPr>
        </p:nvSpPr>
        <p:spPr/>
        <p:txBody>
          <a:bodyPr/>
          <a:lstStyle/>
          <a:p>
            <a:fld id="{C19D2B53-EDAE-4B41-B849-8916FA40BCB6}" type="slidenum">
              <a:rPr lang="en-US" smtClean="0"/>
              <a:pPr/>
              <a:t>8</a:t>
            </a:fld>
            <a:endParaRPr lang="en-US"/>
          </a:p>
        </p:txBody>
      </p:sp>
      <p:sp>
        <p:nvSpPr>
          <p:cNvPr id="9" name="Content Placeholder 5">
            <a:extLst>
              <a:ext uri="{FF2B5EF4-FFF2-40B4-BE49-F238E27FC236}">
                <a16:creationId xmlns:a16="http://schemas.microsoft.com/office/drawing/2014/main" id="{A5D12EBF-0733-D871-02A4-FB9B417D46B1}"/>
              </a:ext>
            </a:extLst>
          </p:cNvPr>
          <p:cNvSpPr>
            <a:spLocks noGrp="1"/>
          </p:cNvSpPr>
          <p:nvPr>
            <p:ph idx="1"/>
          </p:nvPr>
        </p:nvSpPr>
        <p:spPr>
          <a:xfrm>
            <a:off x="155488" y="855545"/>
            <a:ext cx="9142748" cy="975957"/>
          </a:xfrm>
        </p:spPr>
        <p:txBody>
          <a:bodyPr>
            <a:noAutofit/>
          </a:bodyPr>
          <a:lstStyle/>
          <a:p>
            <a:r>
              <a:rPr lang="en-US" sz="2700" dirty="0"/>
              <a:t>Density scaling </a:t>
            </a:r>
            <a:r>
              <a:rPr lang="en-US" sz="2700" dirty="0">
                <a:solidFill>
                  <a:srgbClr val="C00000"/>
                </a:solidFill>
              </a:rPr>
              <a:t>increases</a:t>
            </a:r>
            <a:r>
              <a:rPr lang="en-US" sz="2700" dirty="0"/>
              <a:t> </a:t>
            </a:r>
            <a:r>
              <a:rPr lang="en-US" sz="2700" dirty="0">
                <a:solidFill>
                  <a:srgbClr val="C00000"/>
                </a:solidFill>
              </a:rPr>
              <a:t>memory error rates</a:t>
            </a:r>
          </a:p>
          <a:p>
            <a:endParaRPr lang="en-US" sz="2700" dirty="0"/>
          </a:p>
        </p:txBody>
      </p:sp>
      <p:grpSp>
        <p:nvGrpSpPr>
          <p:cNvPr id="10" name="Group 9">
            <a:extLst>
              <a:ext uri="{FF2B5EF4-FFF2-40B4-BE49-F238E27FC236}">
                <a16:creationId xmlns:a16="http://schemas.microsoft.com/office/drawing/2014/main" id="{5F46FDB3-9369-5C84-06E8-B46AC5697A82}"/>
              </a:ext>
            </a:extLst>
          </p:cNvPr>
          <p:cNvGrpSpPr/>
          <p:nvPr/>
        </p:nvGrpSpPr>
        <p:grpSpPr>
          <a:xfrm>
            <a:off x="363099" y="4777348"/>
            <a:ext cx="8221929" cy="1475552"/>
            <a:chOff x="363099" y="4870639"/>
            <a:chExt cx="8221929" cy="1475552"/>
          </a:xfrm>
        </p:grpSpPr>
        <p:sp>
          <p:nvSpPr>
            <p:cNvPr id="11" name="Content Placeholder 5">
              <a:extLst>
                <a:ext uri="{FF2B5EF4-FFF2-40B4-BE49-F238E27FC236}">
                  <a16:creationId xmlns:a16="http://schemas.microsoft.com/office/drawing/2014/main" id="{138E7730-D470-B012-AD53-F368F5994179}"/>
                </a:ext>
              </a:extLst>
            </p:cNvPr>
            <p:cNvSpPr txBox="1">
              <a:spLocks/>
            </p:cNvSpPr>
            <p:nvPr/>
          </p:nvSpPr>
          <p:spPr>
            <a:xfrm>
              <a:off x="682161" y="5160690"/>
              <a:ext cx="7583804" cy="1185501"/>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2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24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600" kern="1200">
                  <a:solidFill>
                    <a:schemeClr val="tx1"/>
                  </a:solidFill>
                  <a:latin typeface="Quire Sans" panose="020B0502040400020003" pitchFamily="34" charset="0"/>
                  <a:ea typeface="Verdana" panose="020B0604030504040204" pitchFamily="34" charset="0"/>
                  <a:cs typeface="Quire Sans" panose="020B0502040400020003"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dirty="0"/>
                <a:t>Continued DRAM process scaling necessitates</a:t>
              </a:r>
              <a:br>
                <a:rPr lang="en-US" b="1" dirty="0"/>
              </a:br>
              <a:r>
                <a:rPr lang="en-US" dirty="0">
                  <a:solidFill>
                    <a:srgbClr val="C00000"/>
                  </a:solidFill>
                </a:rPr>
                <a:t>new efficient maintenance mechanisms</a:t>
              </a:r>
            </a:p>
          </p:txBody>
        </p:sp>
        <p:sp>
          <p:nvSpPr>
            <p:cNvPr id="12" name="Left Brace 11">
              <a:extLst>
                <a:ext uri="{FF2B5EF4-FFF2-40B4-BE49-F238E27FC236}">
                  <a16:creationId xmlns:a16="http://schemas.microsoft.com/office/drawing/2014/main" id="{05849D19-28B2-631C-1D84-F1B716C25706}"/>
                </a:ext>
              </a:extLst>
            </p:cNvPr>
            <p:cNvSpPr/>
            <p:nvPr/>
          </p:nvSpPr>
          <p:spPr>
            <a:xfrm rot="16200000">
              <a:off x="4382658" y="851080"/>
              <a:ext cx="182811" cy="8221929"/>
            </a:xfrm>
            <a:prstGeom prst="leftBrace">
              <a:avLst>
                <a:gd name="adj1" fmla="val 6984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96584E61-79B1-C49C-B484-95B2FE06BB38}"/>
              </a:ext>
            </a:extLst>
          </p:cNvPr>
          <p:cNvSpPr txBox="1"/>
          <p:nvPr/>
        </p:nvSpPr>
        <p:spPr>
          <a:xfrm>
            <a:off x="771345" y="1717715"/>
            <a:ext cx="1769632" cy="830997"/>
          </a:xfrm>
          <a:prstGeom prst="rect">
            <a:avLst/>
          </a:prstGeom>
          <a:noFill/>
        </p:spPr>
        <p:txBody>
          <a:bodyPr wrap="square">
            <a:spAutoFit/>
          </a:bodyPr>
          <a:lstStyle/>
          <a:p>
            <a:pPr algn="ctr"/>
            <a:r>
              <a:rPr lang="en-US" sz="2400" b="1" dirty="0">
                <a:solidFill>
                  <a:prstClr val="black"/>
                </a:solidFill>
              </a:rPr>
              <a:t>Data Retention</a:t>
            </a:r>
            <a:endParaRPr lang="en-US" sz="2400" b="1" dirty="0"/>
          </a:p>
        </p:txBody>
      </p:sp>
      <p:grpSp>
        <p:nvGrpSpPr>
          <p:cNvPr id="15" name="Group 14">
            <a:extLst>
              <a:ext uri="{FF2B5EF4-FFF2-40B4-BE49-F238E27FC236}">
                <a16:creationId xmlns:a16="http://schemas.microsoft.com/office/drawing/2014/main" id="{8A665C61-6AF0-C0E1-FAC3-8109B886C614}"/>
              </a:ext>
            </a:extLst>
          </p:cNvPr>
          <p:cNvGrpSpPr/>
          <p:nvPr/>
        </p:nvGrpSpPr>
        <p:grpSpPr>
          <a:xfrm>
            <a:off x="1007108" y="2681147"/>
            <a:ext cx="1266518" cy="1085680"/>
            <a:chOff x="319346" y="1825386"/>
            <a:chExt cx="1807478" cy="1549400"/>
          </a:xfrm>
        </p:grpSpPr>
        <p:grpSp>
          <p:nvGrpSpPr>
            <p:cNvPr id="18" name="Group 17">
              <a:extLst>
                <a:ext uri="{FF2B5EF4-FFF2-40B4-BE49-F238E27FC236}">
                  <a16:creationId xmlns:a16="http://schemas.microsoft.com/office/drawing/2014/main" id="{396C9C26-3158-7046-57AA-1262D8DE56CC}"/>
                </a:ext>
              </a:extLst>
            </p:cNvPr>
            <p:cNvGrpSpPr/>
            <p:nvPr/>
          </p:nvGrpSpPr>
          <p:grpSpPr>
            <a:xfrm>
              <a:off x="693100" y="1825386"/>
              <a:ext cx="1433724" cy="1549400"/>
              <a:chOff x="3345264" y="2043659"/>
              <a:chExt cx="2136749" cy="2309148"/>
            </a:xfrm>
          </p:grpSpPr>
          <p:cxnSp>
            <p:nvCxnSpPr>
              <p:cNvPr id="20" name="Straight Arrow Connector 19">
                <a:extLst>
                  <a:ext uri="{FF2B5EF4-FFF2-40B4-BE49-F238E27FC236}">
                    <a16:creationId xmlns:a16="http://schemas.microsoft.com/office/drawing/2014/main" id="{E643283C-AA84-0FE3-4E6B-583C4B5FF03E}"/>
                  </a:ext>
                </a:extLst>
              </p:cNvPr>
              <p:cNvCxnSpPr>
                <a:cxnSpLocks/>
              </p:cNvCxnSpPr>
              <p:nvPr/>
            </p:nvCxnSpPr>
            <p:spPr>
              <a:xfrm flipH="1">
                <a:off x="3345264" y="2195148"/>
                <a:ext cx="213674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64C8906-B88C-2DCD-5D2A-118353D3B96E}"/>
                  </a:ext>
                </a:extLst>
              </p:cNvPr>
              <p:cNvCxnSpPr>
                <a:cxnSpLocks/>
              </p:cNvCxnSpPr>
              <p:nvPr/>
            </p:nvCxnSpPr>
            <p:spPr>
              <a:xfrm flipV="1">
                <a:off x="5349521" y="2043659"/>
                <a:ext cx="0" cy="23091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C1ECB31-44DB-705C-CD1F-2D8CD849FB50}"/>
                  </a:ext>
                </a:extLst>
              </p:cNvPr>
              <p:cNvCxnSpPr/>
              <p:nvPr/>
            </p:nvCxnSpPr>
            <p:spPr>
              <a:xfrm flipV="1">
                <a:off x="4662341" y="2461804"/>
                <a:ext cx="0" cy="15557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14056E-E8C4-CA0F-1324-D855F3542746}"/>
                  </a:ext>
                </a:extLst>
              </p:cNvPr>
              <p:cNvCxnSpPr/>
              <p:nvPr/>
            </p:nvCxnSpPr>
            <p:spPr>
              <a:xfrm flipH="1">
                <a:off x="4411958" y="2639780"/>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01A084-508D-5D63-399D-C6012BE68697}"/>
                  </a:ext>
                </a:extLst>
              </p:cNvPr>
              <p:cNvCxnSpPr/>
              <p:nvPr/>
            </p:nvCxnSpPr>
            <p:spPr>
              <a:xfrm flipH="1" flipV="1">
                <a:off x="491096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80CB7B-2054-565F-0406-FC76165C02A2}"/>
                  </a:ext>
                </a:extLst>
              </p:cNvPr>
              <p:cNvCxnSpPr/>
              <p:nvPr/>
            </p:nvCxnSpPr>
            <p:spPr>
              <a:xfrm flipH="1">
                <a:off x="4411958" y="2766193"/>
                <a:ext cx="499012"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D792359-1C8D-90CD-B8EE-02A2EF75490E}"/>
                  </a:ext>
                </a:extLst>
              </p:cNvPr>
              <p:cNvCxnSpPr/>
              <p:nvPr/>
            </p:nvCxnSpPr>
            <p:spPr>
              <a:xfrm>
                <a:off x="4910967" y="3025758"/>
                <a:ext cx="193166"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2D43732-3658-A5B0-A0AC-E1C13F10E7B4}"/>
                  </a:ext>
                </a:extLst>
              </p:cNvPr>
              <p:cNvCxnSpPr/>
              <p:nvPr/>
            </p:nvCxnSpPr>
            <p:spPr>
              <a:xfrm>
                <a:off x="4218791" y="3025758"/>
                <a:ext cx="193167" cy="0"/>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B7AC18-306A-907C-B7F8-44CF14CEDD6F}"/>
                  </a:ext>
                </a:extLst>
              </p:cNvPr>
              <p:cNvCxnSpPr/>
              <p:nvPr/>
            </p:nvCxnSpPr>
            <p:spPr>
              <a:xfrm flipH="1" flipV="1">
                <a:off x="4411957" y="2766192"/>
                <a:ext cx="1" cy="259566"/>
              </a:xfrm>
              <a:prstGeom prst="straightConnector1">
                <a:avLst/>
              </a:prstGeom>
              <a:ln w="381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2DF1BDB-C98B-CB91-6C88-1043DA2159CB}"/>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1EC0F9-A0E8-7319-C6F1-8D84CE2D606A}"/>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 name="Elbow Connector 44">
                <a:extLst>
                  <a:ext uri="{FF2B5EF4-FFF2-40B4-BE49-F238E27FC236}">
                    <a16:creationId xmlns:a16="http://schemas.microsoft.com/office/drawing/2014/main" id="{FE924F94-85F9-FB33-EC16-455B7508404C}"/>
                  </a:ext>
                </a:extLst>
              </p:cNvPr>
              <p:cNvCxnSpPr>
                <a:cxnSpLocks/>
              </p:cNvCxnSpPr>
              <p:nvPr/>
            </p:nvCxnSpPr>
            <p:spPr>
              <a:xfrm rot="5400000">
                <a:off x="4004245" y="3070771"/>
                <a:ext cx="256860" cy="172244"/>
              </a:xfrm>
              <a:prstGeom prst="bentConnector3">
                <a:avLst>
                  <a:gd name="adj1" fmla="val 210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5C8A3E05-5129-49CC-983A-9D440F86958B}"/>
                  </a:ext>
                </a:extLst>
              </p:cNvPr>
              <p:cNvCxnSpPr/>
              <p:nvPr/>
            </p:nvCxnSpPr>
            <p:spPr>
              <a:xfrm>
                <a:off x="4041324" y="3851854"/>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19DDE94-ECF0-D346-394D-AFCAD8EE59B9}"/>
                  </a:ext>
                </a:extLst>
              </p:cNvPr>
              <p:cNvCxnSpPr/>
              <p:nvPr/>
            </p:nvCxnSpPr>
            <p:spPr>
              <a:xfrm flipV="1">
                <a:off x="4041324" y="3304820"/>
                <a:ext cx="0" cy="151697"/>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BF82399-B513-611F-41FE-EFA4D8F13361}"/>
                  </a:ext>
                </a:extLst>
              </p:cNvPr>
              <p:cNvCxnSpPr/>
              <p:nvPr/>
            </p:nvCxnSpPr>
            <p:spPr>
              <a:xfrm flipH="1">
                <a:off x="3781760" y="3706480"/>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ACBE586-92C1-DE67-166C-EAFA54C31F12}"/>
                  </a:ext>
                </a:extLst>
              </p:cNvPr>
              <p:cNvCxnSpPr/>
              <p:nvPr/>
            </p:nvCxnSpPr>
            <p:spPr>
              <a:xfrm flipH="1">
                <a:off x="3781760" y="3471709"/>
                <a:ext cx="519131" cy="0"/>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7F2A616-A9EB-A258-11B5-D2D5F25570C1}"/>
                  </a:ext>
                </a:extLst>
              </p:cNvPr>
              <p:cNvCxnSpPr/>
              <p:nvPr/>
            </p:nvCxnSpPr>
            <p:spPr>
              <a:xfrm flipV="1">
                <a:off x="4041324" y="3721675"/>
                <a:ext cx="0" cy="130178"/>
              </a:xfrm>
              <a:prstGeom prst="straightConnector1">
                <a:avLst/>
              </a:prstGeom>
              <a:ln w="381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19" name="Lightning Bolt 18">
              <a:extLst>
                <a:ext uri="{FF2B5EF4-FFF2-40B4-BE49-F238E27FC236}">
                  <a16:creationId xmlns:a16="http://schemas.microsoft.com/office/drawing/2014/main" id="{71CB0A22-3CE9-7485-8597-3DB4A2606E64}"/>
                </a:ext>
              </a:extLst>
            </p:cNvPr>
            <p:cNvSpPr/>
            <p:nvPr/>
          </p:nvSpPr>
          <p:spPr>
            <a:xfrm>
              <a:off x="319346" y="1924766"/>
              <a:ext cx="614716" cy="744708"/>
            </a:xfrm>
            <a:prstGeom prst="lightningBol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ire Sans" panose="020B0502040400020003" pitchFamily="34" charset="0"/>
                <a:cs typeface="Quire Sans" panose="020B0502040400020003" pitchFamily="34" charset="0"/>
              </a:endParaRPr>
            </a:p>
          </p:txBody>
        </p:sp>
      </p:grpSp>
      <p:sp>
        <p:nvSpPr>
          <p:cNvPr id="16" name="TextBox 15">
            <a:extLst>
              <a:ext uri="{FF2B5EF4-FFF2-40B4-BE49-F238E27FC236}">
                <a16:creationId xmlns:a16="http://schemas.microsoft.com/office/drawing/2014/main" id="{92AC3AF1-CD38-D37B-8F62-8F623D1C38D9}"/>
              </a:ext>
            </a:extLst>
          </p:cNvPr>
          <p:cNvSpPr txBox="1"/>
          <p:nvPr/>
        </p:nvSpPr>
        <p:spPr>
          <a:xfrm>
            <a:off x="544753" y="3816042"/>
            <a:ext cx="2222816" cy="369332"/>
          </a:xfrm>
          <a:prstGeom prst="rect">
            <a:avLst/>
          </a:prstGeom>
          <a:noFill/>
        </p:spPr>
        <p:txBody>
          <a:bodyPr wrap="square">
            <a:spAutoFit/>
          </a:bodyPr>
          <a:lstStyle/>
          <a:p>
            <a:pPr algn="ctr"/>
            <a:r>
              <a:rPr lang="en-US" i="1" dirty="0">
                <a:solidFill>
                  <a:prstClr val="black"/>
                </a:solidFill>
              </a:rPr>
              <a:t>shrinking capacitance</a:t>
            </a:r>
            <a:endParaRPr lang="en-US" i="1" dirty="0"/>
          </a:p>
        </p:txBody>
      </p:sp>
      <p:sp>
        <p:nvSpPr>
          <p:cNvPr id="17" name="TextBox 16">
            <a:extLst>
              <a:ext uri="{FF2B5EF4-FFF2-40B4-BE49-F238E27FC236}">
                <a16:creationId xmlns:a16="http://schemas.microsoft.com/office/drawing/2014/main" id="{9E20AC20-B08D-5E67-1FAD-74AB490677AB}"/>
              </a:ext>
            </a:extLst>
          </p:cNvPr>
          <p:cNvSpPr txBox="1"/>
          <p:nvPr/>
        </p:nvSpPr>
        <p:spPr>
          <a:xfrm>
            <a:off x="544753" y="4143937"/>
            <a:ext cx="2222816" cy="369332"/>
          </a:xfrm>
          <a:prstGeom prst="rect">
            <a:avLst/>
          </a:prstGeom>
          <a:noFill/>
        </p:spPr>
        <p:txBody>
          <a:bodyPr wrap="square">
            <a:spAutoFit/>
          </a:bodyPr>
          <a:lstStyle/>
          <a:p>
            <a:pPr algn="ctr"/>
            <a:r>
              <a:rPr lang="en-US" i="1" dirty="0">
                <a:solidFill>
                  <a:prstClr val="black"/>
                </a:solidFill>
              </a:rPr>
              <a:t>worsening leakage</a:t>
            </a:r>
            <a:endParaRPr lang="en-US" i="1" dirty="0"/>
          </a:p>
        </p:txBody>
      </p:sp>
      <p:sp>
        <p:nvSpPr>
          <p:cNvPr id="61" name="TextBox 60">
            <a:extLst>
              <a:ext uri="{FF2B5EF4-FFF2-40B4-BE49-F238E27FC236}">
                <a16:creationId xmlns:a16="http://schemas.microsoft.com/office/drawing/2014/main" id="{35B0670E-1459-5762-333B-3AF3A75124EF}"/>
              </a:ext>
            </a:extLst>
          </p:cNvPr>
          <p:cNvSpPr txBox="1"/>
          <p:nvPr/>
        </p:nvSpPr>
        <p:spPr>
          <a:xfrm>
            <a:off x="5675167" y="1717715"/>
            <a:ext cx="3057168" cy="830997"/>
          </a:xfrm>
          <a:prstGeom prst="rect">
            <a:avLst/>
          </a:prstGeom>
          <a:noFill/>
        </p:spPr>
        <p:txBody>
          <a:bodyPr wrap="square">
            <a:spAutoFit/>
          </a:bodyPr>
          <a:lstStyle/>
          <a:p>
            <a:pPr algn="ctr"/>
            <a:r>
              <a:rPr lang="en-US" sz="2400" b="1" dirty="0">
                <a:solidFill>
                  <a:prstClr val="black"/>
                </a:solidFill>
              </a:rPr>
              <a:t>Variable </a:t>
            </a:r>
          </a:p>
          <a:p>
            <a:pPr algn="ctr"/>
            <a:r>
              <a:rPr lang="en-US" sz="2400" b="1" dirty="0">
                <a:solidFill>
                  <a:prstClr val="black"/>
                </a:solidFill>
              </a:rPr>
              <a:t>Retention Time</a:t>
            </a:r>
            <a:endParaRPr lang="en-US" sz="2400" b="1" dirty="0"/>
          </a:p>
        </p:txBody>
      </p:sp>
      <p:graphicFrame>
        <p:nvGraphicFramePr>
          <p:cNvPr id="62" name="Chart 61">
            <a:extLst>
              <a:ext uri="{FF2B5EF4-FFF2-40B4-BE49-F238E27FC236}">
                <a16:creationId xmlns:a16="http://schemas.microsoft.com/office/drawing/2014/main" id="{18D6E901-7C02-AB30-DB5A-1DDEDEAF6E10}"/>
              </a:ext>
            </a:extLst>
          </p:cNvPr>
          <p:cNvGraphicFramePr/>
          <p:nvPr/>
        </p:nvGraphicFramePr>
        <p:xfrm>
          <a:off x="6181660" y="2732719"/>
          <a:ext cx="2053090" cy="1352312"/>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Box 62">
            <a:extLst>
              <a:ext uri="{FF2B5EF4-FFF2-40B4-BE49-F238E27FC236}">
                <a16:creationId xmlns:a16="http://schemas.microsoft.com/office/drawing/2014/main" id="{2DC757C4-D342-58E5-3FC4-64AADAFA6365}"/>
              </a:ext>
            </a:extLst>
          </p:cNvPr>
          <p:cNvSpPr txBox="1"/>
          <p:nvPr/>
        </p:nvSpPr>
        <p:spPr>
          <a:xfrm>
            <a:off x="6092343" y="3861690"/>
            <a:ext cx="2222816" cy="369332"/>
          </a:xfrm>
          <a:prstGeom prst="rect">
            <a:avLst/>
          </a:prstGeom>
          <a:noFill/>
        </p:spPr>
        <p:txBody>
          <a:bodyPr wrap="square">
            <a:spAutoFit/>
          </a:bodyPr>
          <a:lstStyle/>
          <a:p>
            <a:pPr algn="ctr"/>
            <a:r>
              <a:rPr lang="en-US" i="1" dirty="0">
                <a:solidFill>
                  <a:prstClr val="black"/>
                </a:solidFill>
              </a:rPr>
              <a:t>shrinking capacitance</a:t>
            </a:r>
            <a:endParaRPr lang="en-US" i="1" dirty="0"/>
          </a:p>
        </p:txBody>
      </p:sp>
      <p:sp>
        <p:nvSpPr>
          <p:cNvPr id="64" name="TextBox 63">
            <a:extLst>
              <a:ext uri="{FF2B5EF4-FFF2-40B4-BE49-F238E27FC236}">
                <a16:creationId xmlns:a16="http://schemas.microsoft.com/office/drawing/2014/main" id="{B94C2380-972E-B5B3-4C02-5BD8CA228B2A}"/>
              </a:ext>
            </a:extLst>
          </p:cNvPr>
          <p:cNvSpPr txBox="1"/>
          <p:nvPr/>
        </p:nvSpPr>
        <p:spPr>
          <a:xfrm>
            <a:off x="6159831" y="4143937"/>
            <a:ext cx="2222816" cy="369332"/>
          </a:xfrm>
          <a:prstGeom prst="rect">
            <a:avLst/>
          </a:prstGeom>
          <a:noFill/>
        </p:spPr>
        <p:txBody>
          <a:bodyPr wrap="square">
            <a:spAutoFit/>
          </a:bodyPr>
          <a:lstStyle/>
          <a:p>
            <a:pPr algn="ctr"/>
            <a:r>
              <a:rPr lang="en-US" i="1" dirty="0">
                <a:solidFill>
                  <a:prstClr val="black"/>
                </a:solidFill>
              </a:rPr>
              <a:t>worsening leakage</a:t>
            </a:r>
            <a:endParaRPr lang="en-US" i="1" dirty="0"/>
          </a:p>
        </p:txBody>
      </p:sp>
      <p:sp>
        <p:nvSpPr>
          <p:cNvPr id="65" name="TextBox 64">
            <a:extLst>
              <a:ext uri="{FF2B5EF4-FFF2-40B4-BE49-F238E27FC236}">
                <a16:creationId xmlns:a16="http://schemas.microsoft.com/office/drawing/2014/main" id="{49D23E4F-8594-2C0D-B5A6-F3A10C8AEC5D}"/>
              </a:ext>
            </a:extLst>
          </p:cNvPr>
          <p:cNvSpPr txBox="1"/>
          <p:nvPr/>
        </p:nvSpPr>
        <p:spPr>
          <a:xfrm>
            <a:off x="3599619" y="6448257"/>
            <a:ext cx="1996059" cy="369332"/>
          </a:xfrm>
          <a:prstGeom prst="rect">
            <a:avLst/>
          </a:prstGeom>
          <a:noFill/>
        </p:spPr>
        <p:txBody>
          <a:bodyPr wrap="none" rtlCol="0">
            <a:spAutoFit/>
          </a:bodyPr>
          <a:lstStyle/>
          <a:p>
            <a:r>
              <a:rPr lang="en-US" dirty="0"/>
              <a:t>[Patel+, MICRO’21]</a:t>
            </a:r>
          </a:p>
        </p:txBody>
      </p:sp>
      <p:sp>
        <p:nvSpPr>
          <p:cNvPr id="38" name="TextBox 37">
            <a:extLst>
              <a:ext uri="{FF2B5EF4-FFF2-40B4-BE49-F238E27FC236}">
                <a16:creationId xmlns:a16="http://schemas.microsoft.com/office/drawing/2014/main" id="{CEFD788C-73E9-43BA-949F-76DA211691DE}"/>
              </a:ext>
            </a:extLst>
          </p:cNvPr>
          <p:cNvSpPr txBox="1"/>
          <p:nvPr/>
        </p:nvSpPr>
        <p:spPr>
          <a:xfrm>
            <a:off x="2913148" y="1717715"/>
            <a:ext cx="2975464" cy="830997"/>
          </a:xfrm>
          <a:prstGeom prst="rect">
            <a:avLst/>
          </a:prstGeom>
          <a:noFill/>
        </p:spPr>
        <p:txBody>
          <a:bodyPr wrap="square">
            <a:spAutoFit/>
          </a:bodyPr>
          <a:lstStyle/>
          <a:p>
            <a:pPr algn="ctr"/>
            <a:r>
              <a:rPr lang="en-US" sz="2400" b="1" dirty="0"/>
              <a:t>Read Disturbance</a:t>
            </a:r>
            <a:br>
              <a:rPr lang="en-US" sz="2400" b="1" dirty="0"/>
            </a:br>
            <a:r>
              <a:rPr lang="en-US" sz="2400" b="1" dirty="0"/>
              <a:t>(e.g., </a:t>
            </a:r>
            <a:r>
              <a:rPr lang="en-US" sz="2400" b="1" dirty="0" err="1"/>
              <a:t>RowHammer</a:t>
            </a:r>
            <a:r>
              <a:rPr lang="en-US" sz="2400" b="1" dirty="0"/>
              <a:t>)</a:t>
            </a:r>
          </a:p>
        </p:txBody>
      </p:sp>
      <p:sp>
        <p:nvSpPr>
          <p:cNvPr id="40" name="TextBox 39">
            <a:extLst>
              <a:ext uri="{FF2B5EF4-FFF2-40B4-BE49-F238E27FC236}">
                <a16:creationId xmlns:a16="http://schemas.microsoft.com/office/drawing/2014/main" id="{04AAE90F-7E67-B77B-09A4-905D53706951}"/>
              </a:ext>
            </a:extLst>
          </p:cNvPr>
          <p:cNvSpPr txBox="1"/>
          <p:nvPr/>
        </p:nvSpPr>
        <p:spPr>
          <a:xfrm>
            <a:off x="3172570" y="4024759"/>
            <a:ext cx="2425456" cy="369332"/>
          </a:xfrm>
          <a:prstGeom prst="rect">
            <a:avLst/>
          </a:prstGeom>
          <a:noFill/>
        </p:spPr>
        <p:txBody>
          <a:bodyPr wrap="square">
            <a:spAutoFit/>
          </a:bodyPr>
          <a:lstStyle/>
          <a:p>
            <a:pPr algn="ctr"/>
            <a:r>
              <a:rPr lang="en-US" i="1" dirty="0"/>
              <a:t>increasing interference</a:t>
            </a:r>
          </a:p>
        </p:txBody>
      </p:sp>
      <p:sp>
        <p:nvSpPr>
          <p:cNvPr id="68" name="Rectangle 67">
            <a:extLst>
              <a:ext uri="{FF2B5EF4-FFF2-40B4-BE49-F238E27FC236}">
                <a16:creationId xmlns:a16="http://schemas.microsoft.com/office/drawing/2014/main" id="{56BE7100-F2A0-6170-6E36-7FFFCF32755C}"/>
              </a:ext>
            </a:extLst>
          </p:cNvPr>
          <p:cNvSpPr/>
          <p:nvPr/>
        </p:nvSpPr>
        <p:spPr>
          <a:xfrm>
            <a:off x="3519883" y="2974810"/>
            <a:ext cx="1730829" cy="47106"/>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69" name="Rectangle 68">
            <a:extLst>
              <a:ext uri="{FF2B5EF4-FFF2-40B4-BE49-F238E27FC236}">
                <a16:creationId xmlns:a16="http://schemas.microsoft.com/office/drawing/2014/main" id="{90810554-6BFB-15DE-8F76-908717292468}"/>
              </a:ext>
            </a:extLst>
          </p:cNvPr>
          <p:cNvSpPr/>
          <p:nvPr/>
        </p:nvSpPr>
        <p:spPr>
          <a:xfrm>
            <a:off x="3519492" y="3219386"/>
            <a:ext cx="1730829" cy="47106"/>
          </a:xfrm>
          <a:prstGeom prst="rect">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70" name="Rectangle 69">
            <a:extLst>
              <a:ext uri="{FF2B5EF4-FFF2-40B4-BE49-F238E27FC236}">
                <a16:creationId xmlns:a16="http://schemas.microsoft.com/office/drawing/2014/main" id="{22800931-0606-6CA1-F418-6DD4E552FC65}"/>
              </a:ext>
            </a:extLst>
          </p:cNvPr>
          <p:cNvSpPr/>
          <p:nvPr/>
        </p:nvSpPr>
        <p:spPr>
          <a:xfrm>
            <a:off x="3519492" y="3468106"/>
            <a:ext cx="1730829" cy="47106"/>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cxnSp>
        <p:nvCxnSpPr>
          <p:cNvPr id="72" name="Straight Arrow Connector 71">
            <a:extLst>
              <a:ext uri="{FF2B5EF4-FFF2-40B4-BE49-F238E27FC236}">
                <a16:creationId xmlns:a16="http://schemas.microsoft.com/office/drawing/2014/main" id="{559D4DCE-F599-25FE-B213-4EA6BD53540C}"/>
              </a:ext>
            </a:extLst>
          </p:cNvPr>
          <p:cNvCxnSpPr>
            <a:cxnSpLocks/>
          </p:cNvCxnSpPr>
          <p:nvPr/>
        </p:nvCxnSpPr>
        <p:spPr>
          <a:xfrm flipV="1">
            <a:off x="3698517" y="3027082"/>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2788E8E-8822-1584-AEBA-6906E3AFF56E}"/>
              </a:ext>
            </a:extLst>
          </p:cNvPr>
          <p:cNvCxnSpPr>
            <a:cxnSpLocks/>
          </p:cNvCxnSpPr>
          <p:nvPr/>
        </p:nvCxnSpPr>
        <p:spPr>
          <a:xfrm flipV="1">
            <a:off x="3698517" y="3281719"/>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8773CCB-5BCE-FBDF-8240-0F622F725744}"/>
              </a:ext>
            </a:extLst>
          </p:cNvPr>
          <p:cNvCxnSpPr>
            <a:cxnSpLocks/>
          </p:cNvCxnSpPr>
          <p:nvPr/>
        </p:nvCxnSpPr>
        <p:spPr>
          <a:xfrm flipV="1">
            <a:off x="5075417" y="3034739"/>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C57A4FA-E033-0D12-0B39-AF705FC157D2}"/>
              </a:ext>
            </a:extLst>
          </p:cNvPr>
          <p:cNvCxnSpPr>
            <a:cxnSpLocks/>
          </p:cNvCxnSpPr>
          <p:nvPr/>
        </p:nvCxnSpPr>
        <p:spPr>
          <a:xfrm flipV="1">
            <a:off x="5075417" y="3289376"/>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D1C15C6-F919-A15E-1C56-60BA61A39BB1}"/>
              </a:ext>
            </a:extLst>
          </p:cNvPr>
          <p:cNvCxnSpPr>
            <a:cxnSpLocks/>
          </p:cNvCxnSpPr>
          <p:nvPr/>
        </p:nvCxnSpPr>
        <p:spPr>
          <a:xfrm flipV="1">
            <a:off x="4400880" y="3034739"/>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0C765FA-3DA6-DB83-F5A4-05221EEDE23B}"/>
              </a:ext>
            </a:extLst>
          </p:cNvPr>
          <p:cNvCxnSpPr>
            <a:cxnSpLocks/>
          </p:cNvCxnSpPr>
          <p:nvPr/>
        </p:nvCxnSpPr>
        <p:spPr>
          <a:xfrm flipV="1">
            <a:off x="4400880" y="3289376"/>
            <a:ext cx="0" cy="178730"/>
          </a:xfrm>
          <a:prstGeom prst="straightConnector1">
            <a:avLst/>
          </a:prstGeom>
          <a:ln w="2540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1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63" grpId="0"/>
      <p:bldP spid="64"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3A88-AD2A-0554-4A51-EBC7BF47CA80}"/>
              </a:ext>
            </a:extLst>
          </p:cNvPr>
          <p:cNvSpPr>
            <a:spLocks noGrp="1"/>
          </p:cNvSpPr>
          <p:nvPr>
            <p:ph type="title"/>
          </p:nvPr>
        </p:nvSpPr>
        <p:spPr/>
        <p:txBody>
          <a:bodyPr/>
          <a:lstStyle/>
          <a:p>
            <a:r>
              <a:rPr lang="en-US" dirty="0"/>
              <a:t>Sensitivity to Number of Lock Regions</a:t>
            </a:r>
          </a:p>
        </p:txBody>
      </p:sp>
      <p:pic>
        <p:nvPicPr>
          <p:cNvPr id="5" name="Content Placeholder 4">
            <a:extLst>
              <a:ext uri="{FF2B5EF4-FFF2-40B4-BE49-F238E27FC236}">
                <a16:creationId xmlns:a16="http://schemas.microsoft.com/office/drawing/2014/main" id="{22A5A6FB-B03C-9B0B-45B7-C215B5A1FF1C}"/>
              </a:ext>
            </a:extLst>
          </p:cNvPr>
          <p:cNvPicPr>
            <a:picLocks noGrp="1" noChangeAspect="1"/>
          </p:cNvPicPr>
          <p:nvPr>
            <p:ph idx="1"/>
          </p:nvPr>
        </p:nvPicPr>
        <p:blipFill>
          <a:blip r:embed="rId3"/>
          <a:stretch>
            <a:fillRect/>
          </a:stretch>
        </p:blipFill>
        <p:spPr>
          <a:xfrm>
            <a:off x="155575" y="1341005"/>
            <a:ext cx="8815388" cy="4668115"/>
          </a:xfrm>
          <a:prstGeom prst="rect">
            <a:avLst/>
          </a:prstGeom>
        </p:spPr>
      </p:pic>
      <p:sp>
        <p:nvSpPr>
          <p:cNvPr id="4" name="Slide Number Placeholder 3">
            <a:extLst>
              <a:ext uri="{FF2B5EF4-FFF2-40B4-BE49-F238E27FC236}">
                <a16:creationId xmlns:a16="http://schemas.microsoft.com/office/drawing/2014/main" id="{E0319BE1-B128-3F5B-00B2-7DDDF2231BE9}"/>
              </a:ext>
            </a:extLst>
          </p:cNvPr>
          <p:cNvSpPr>
            <a:spLocks noGrp="1"/>
          </p:cNvSpPr>
          <p:nvPr>
            <p:ph type="sldNum" sz="quarter" idx="12"/>
          </p:nvPr>
        </p:nvSpPr>
        <p:spPr/>
        <p:txBody>
          <a:bodyPr/>
          <a:lstStyle/>
          <a:p>
            <a:fld id="{C19D2B53-EDAE-4B41-B849-8916FA40BCB6}" type="slidenum">
              <a:rPr lang="en-US" smtClean="0"/>
              <a:pPr/>
              <a:t>80</a:t>
            </a:fld>
            <a:endParaRPr lang="en-US"/>
          </a:p>
        </p:txBody>
      </p:sp>
    </p:spTree>
    <p:extLst>
      <p:ext uri="{BB962C8B-B14F-4D97-AF65-F5344CB8AC3E}">
        <p14:creationId xmlns:p14="http://schemas.microsoft.com/office/powerpoint/2010/main" val="9727731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EF3F-8845-31BA-8158-04E99F4A14B4}"/>
              </a:ext>
            </a:extLst>
          </p:cNvPr>
          <p:cNvSpPr>
            <a:spLocks noGrp="1"/>
          </p:cNvSpPr>
          <p:nvPr>
            <p:ph type="title"/>
          </p:nvPr>
        </p:nvSpPr>
        <p:spPr/>
        <p:txBody>
          <a:bodyPr/>
          <a:lstStyle/>
          <a:p>
            <a:r>
              <a:rPr lang="en-US" dirty="0"/>
              <a:t>SMD-based vs. MC-based Scrubbing</a:t>
            </a:r>
          </a:p>
        </p:txBody>
      </p:sp>
      <p:pic>
        <p:nvPicPr>
          <p:cNvPr id="5" name="Content Placeholder 4">
            <a:extLst>
              <a:ext uri="{FF2B5EF4-FFF2-40B4-BE49-F238E27FC236}">
                <a16:creationId xmlns:a16="http://schemas.microsoft.com/office/drawing/2014/main" id="{CFBBB54F-D178-A8BB-A0DE-CCC4D102BA8C}"/>
              </a:ext>
            </a:extLst>
          </p:cNvPr>
          <p:cNvPicPr>
            <a:picLocks noGrp="1" noChangeAspect="1"/>
          </p:cNvPicPr>
          <p:nvPr>
            <p:ph idx="1"/>
          </p:nvPr>
        </p:nvPicPr>
        <p:blipFill>
          <a:blip r:embed="rId2"/>
          <a:stretch>
            <a:fillRect/>
          </a:stretch>
        </p:blipFill>
        <p:spPr>
          <a:xfrm>
            <a:off x="155575" y="2296503"/>
            <a:ext cx="8815388" cy="2757119"/>
          </a:xfrm>
          <a:prstGeom prst="rect">
            <a:avLst/>
          </a:prstGeom>
        </p:spPr>
      </p:pic>
      <p:sp>
        <p:nvSpPr>
          <p:cNvPr id="4" name="Slide Number Placeholder 3">
            <a:extLst>
              <a:ext uri="{FF2B5EF4-FFF2-40B4-BE49-F238E27FC236}">
                <a16:creationId xmlns:a16="http://schemas.microsoft.com/office/drawing/2014/main" id="{8D6071F9-8C86-5438-BABA-9737FB4E36CD}"/>
              </a:ext>
            </a:extLst>
          </p:cNvPr>
          <p:cNvSpPr>
            <a:spLocks noGrp="1"/>
          </p:cNvSpPr>
          <p:nvPr>
            <p:ph type="sldNum" sz="quarter" idx="12"/>
          </p:nvPr>
        </p:nvSpPr>
        <p:spPr/>
        <p:txBody>
          <a:bodyPr/>
          <a:lstStyle/>
          <a:p>
            <a:fld id="{C19D2B53-EDAE-4B41-B849-8916FA40BCB6}" type="slidenum">
              <a:rPr lang="en-US" smtClean="0"/>
              <a:pPr/>
              <a:t>81</a:t>
            </a:fld>
            <a:endParaRPr lang="en-US"/>
          </a:p>
        </p:txBody>
      </p:sp>
    </p:spTree>
    <p:extLst>
      <p:ext uri="{BB962C8B-B14F-4D97-AF65-F5344CB8AC3E}">
        <p14:creationId xmlns:p14="http://schemas.microsoft.com/office/powerpoint/2010/main" val="3481302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72E3-C0B6-24FF-E763-2B9CA6C782BB}"/>
              </a:ext>
            </a:extLst>
          </p:cNvPr>
          <p:cNvSpPr>
            <a:spLocks noGrp="1"/>
          </p:cNvSpPr>
          <p:nvPr>
            <p:ph type="title"/>
          </p:nvPr>
        </p:nvSpPr>
        <p:spPr/>
        <p:txBody>
          <a:bodyPr/>
          <a:lstStyle/>
          <a:p>
            <a:r>
              <a:rPr lang="en-US" dirty="0"/>
              <a:t>SMD-DRP</a:t>
            </a:r>
          </a:p>
        </p:txBody>
      </p:sp>
      <p:pic>
        <p:nvPicPr>
          <p:cNvPr id="5" name="Content Placeholder 4">
            <a:extLst>
              <a:ext uri="{FF2B5EF4-FFF2-40B4-BE49-F238E27FC236}">
                <a16:creationId xmlns:a16="http://schemas.microsoft.com/office/drawing/2014/main" id="{1781A98D-A128-8471-7036-193085FC64EA}"/>
              </a:ext>
            </a:extLst>
          </p:cNvPr>
          <p:cNvPicPr>
            <a:picLocks noGrp="1" noChangeAspect="1"/>
          </p:cNvPicPr>
          <p:nvPr>
            <p:ph idx="1"/>
          </p:nvPr>
        </p:nvPicPr>
        <p:blipFill>
          <a:blip r:embed="rId3"/>
          <a:stretch>
            <a:fillRect/>
          </a:stretch>
        </p:blipFill>
        <p:spPr>
          <a:xfrm>
            <a:off x="155575" y="1944215"/>
            <a:ext cx="8815388" cy="3461696"/>
          </a:xfrm>
          <a:prstGeom prst="rect">
            <a:avLst/>
          </a:prstGeom>
        </p:spPr>
      </p:pic>
      <p:sp>
        <p:nvSpPr>
          <p:cNvPr id="4" name="Slide Number Placeholder 3">
            <a:extLst>
              <a:ext uri="{FF2B5EF4-FFF2-40B4-BE49-F238E27FC236}">
                <a16:creationId xmlns:a16="http://schemas.microsoft.com/office/drawing/2014/main" id="{0006F044-6F08-2BE9-77F5-AF7006A52D1D}"/>
              </a:ext>
            </a:extLst>
          </p:cNvPr>
          <p:cNvSpPr>
            <a:spLocks noGrp="1"/>
          </p:cNvSpPr>
          <p:nvPr>
            <p:ph type="sldNum" sz="quarter" idx="12"/>
          </p:nvPr>
        </p:nvSpPr>
        <p:spPr/>
        <p:txBody>
          <a:bodyPr/>
          <a:lstStyle/>
          <a:p>
            <a:fld id="{C19D2B53-EDAE-4B41-B849-8916FA40BCB6}" type="slidenum">
              <a:rPr lang="en-US" smtClean="0"/>
              <a:pPr/>
              <a:t>82</a:t>
            </a:fld>
            <a:endParaRPr lang="en-US"/>
          </a:p>
        </p:txBody>
      </p:sp>
    </p:spTree>
    <p:extLst>
      <p:ext uri="{BB962C8B-B14F-4D97-AF65-F5344CB8AC3E}">
        <p14:creationId xmlns:p14="http://schemas.microsoft.com/office/powerpoint/2010/main" val="851032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11457-B4CB-47EF-84F4-01F368760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20F1E-A650-07E4-E57B-F3ED291262A3}"/>
              </a:ext>
            </a:extLst>
          </p:cNvPr>
          <p:cNvSpPr>
            <a:spLocks noGrp="1"/>
          </p:cNvSpPr>
          <p:nvPr>
            <p:ph type="title"/>
          </p:nvPr>
        </p:nvSpPr>
        <p:spPr/>
        <p:txBody>
          <a:bodyPr/>
          <a:lstStyle/>
          <a:p>
            <a:r>
              <a:rPr lang="en-US" dirty="0"/>
              <a:t>SMD-FR – Implementation</a:t>
            </a:r>
          </a:p>
        </p:txBody>
      </p:sp>
      <p:sp>
        <p:nvSpPr>
          <p:cNvPr id="4" name="Slide Number Placeholder 3">
            <a:extLst>
              <a:ext uri="{FF2B5EF4-FFF2-40B4-BE49-F238E27FC236}">
                <a16:creationId xmlns:a16="http://schemas.microsoft.com/office/drawing/2014/main" id="{CAABABCD-3289-386F-9F37-5C255C9EA829}"/>
              </a:ext>
            </a:extLst>
          </p:cNvPr>
          <p:cNvSpPr>
            <a:spLocks noGrp="1"/>
          </p:cNvSpPr>
          <p:nvPr>
            <p:ph type="sldNum" sz="quarter" idx="12"/>
          </p:nvPr>
        </p:nvSpPr>
        <p:spPr/>
        <p:txBody>
          <a:bodyPr/>
          <a:lstStyle/>
          <a:p>
            <a:fld id="{C19D2B53-EDAE-4B41-B849-8916FA40BCB6}" type="slidenum">
              <a:rPr lang="en-US" smtClean="0"/>
              <a:pPr/>
              <a:t>83</a:t>
            </a:fld>
            <a:endParaRPr lang="en-US"/>
          </a:p>
        </p:txBody>
      </p:sp>
      <p:sp>
        <p:nvSpPr>
          <p:cNvPr id="6" name="Rounded Rectangle 5">
            <a:extLst>
              <a:ext uri="{FF2B5EF4-FFF2-40B4-BE49-F238E27FC236}">
                <a16:creationId xmlns:a16="http://schemas.microsoft.com/office/drawing/2014/main" id="{8E741806-5FBC-2E51-1812-C6C74CDB0F69}"/>
              </a:ext>
            </a:extLst>
          </p:cNvPr>
          <p:cNvSpPr/>
          <p:nvPr/>
        </p:nvSpPr>
        <p:spPr>
          <a:xfrm>
            <a:off x="334766" y="1098635"/>
            <a:ext cx="2239194" cy="692546"/>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Pending </a:t>
            </a:r>
            <a:r>
              <a:rPr lang="en-CH" sz="2000" i="1">
                <a:latin typeface="Quire Sans" panose="020B0502040400020003" pitchFamily="34" charset="0"/>
                <a:cs typeface="Quire Sans" panose="020B0502040400020003" pitchFamily="34" charset="0"/>
              </a:rPr>
              <a:t>Refresh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(PRC)</a:t>
            </a:r>
          </a:p>
        </p:txBody>
      </p:sp>
      <p:sp>
        <p:nvSpPr>
          <p:cNvPr id="7" name="Rounded Rectangle 6">
            <a:extLst>
              <a:ext uri="{FF2B5EF4-FFF2-40B4-BE49-F238E27FC236}">
                <a16:creationId xmlns:a16="http://schemas.microsoft.com/office/drawing/2014/main" id="{FD87209D-7B01-63F0-5947-4EFA508BF8A9}"/>
              </a:ext>
            </a:extLst>
          </p:cNvPr>
          <p:cNvSpPr/>
          <p:nvPr/>
        </p:nvSpPr>
        <p:spPr>
          <a:xfrm>
            <a:off x="3469395" y="1091564"/>
            <a:ext cx="2239194" cy="692546"/>
          </a:xfrm>
          <a:prstGeom prst="round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Lock </a:t>
            </a:r>
            <a:r>
              <a:rPr lang="en-CH" sz="2000" i="1">
                <a:latin typeface="Quire Sans" panose="020B0502040400020003" pitchFamily="34" charset="0"/>
                <a:cs typeface="Quire Sans" panose="020B0502040400020003" pitchFamily="34" charset="0"/>
              </a:rPr>
              <a:t>Region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(LRC)</a:t>
            </a:r>
          </a:p>
        </p:txBody>
      </p:sp>
      <p:sp>
        <p:nvSpPr>
          <p:cNvPr id="8" name="Rounded Rectangle 7">
            <a:extLst>
              <a:ext uri="{FF2B5EF4-FFF2-40B4-BE49-F238E27FC236}">
                <a16:creationId xmlns:a16="http://schemas.microsoft.com/office/drawing/2014/main" id="{C96B4924-095D-33C4-DA80-343AF1888D99}"/>
              </a:ext>
            </a:extLst>
          </p:cNvPr>
          <p:cNvSpPr/>
          <p:nvPr/>
        </p:nvSpPr>
        <p:spPr>
          <a:xfrm>
            <a:off x="6604025" y="1094089"/>
            <a:ext cx="2239194" cy="692546"/>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Row </a:t>
            </a:r>
            <a:r>
              <a:rPr lang="en-CH" sz="2000" i="1">
                <a:latin typeface="Quire Sans" panose="020B0502040400020003" pitchFamily="34" charset="0"/>
                <a:cs typeface="Quire Sans" panose="020B0502040400020003" pitchFamily="34" charset="0"/>
              </a:rPr>
              <a:t>Address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(RAC)</a:t>
            </a:r>
          </a:p>
        </p:txBody>
      </p:sp>
      <p:cxnSp>
        <p:nvCxnSpPr>
          <p:cNvPr id="46" name="Curved Connector 45">
            <a:extLst>
              <a:ext uri="{FF2B5EF4-FFF2-40B4-BE49-F238E27FC236}">
                <a16:creationId xmlns:a16="http://schemas.microsoft.com/office/drawing/2014/main" id="{B711709E-443D-CC36-9E32-A5502446FE10}"/>
              </a:ext>
            </a:extLst>
          </p:cNvPr>
          <p:cNvCxnSpPr>
            <a:stCxn id="6" idx="3"/>
            <a:endCxn id="6" idx="2"/>
          </p:cNvCxnSpPr>
          <p:nvPr/>
        </p:nvCxnSpPr>
        <p:spPr>
          <a:xfrm flipH="1">
            <a:off x="1454363" y="1444908"/>
            <a:ext cx="1119597" cy="346273"/>
          </a:xfrm>
          <a:prstGeom prst="curvedConnector4">
            <a:avLst>
              <a:gd name="adj1" fmla="val -72959"/>
              <a:gd name="adj2" fmla="val 3560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585BF32-4F9B-A439-468D-D649C9C04DE0}"/>
              </a:ext>
            </a:extLst>
          </p:cNvPr>
          <p:cNvSpPr txBox="1"/>
          <p:nvPr/>
        </p:nvSpPr>
        <p:spPr>
          <a:xfrm>
            <a:off x="1593568" y="1775707"/>
            <a:ext cx="1838965" cy="646331"/>
          </a:xfrm>
          <a:prstGeom prst="rect">
            <a:avLst/>
          </a:prstGeom>
          <a:noFill/>
        </p:spPr>
        <p:txBody>
          <a:bodyPr wrap="none" rtlCol="0">
            <a:spAutoFit/>
          </a:bodyPr>
          <a:lstStyle/>
          <a:p>
            <a:pPr algn="ctr"/>
            <a:r>
              <a:rPr lang="en-US" dirty="0"/>
              <a:t>increment every </a:t>
            </a:r>
            <a:br>
              <a:rPr lang="en-US" dirty="0"/>
            </a:br>
            <a:r>
              <a:rPr lang="en-US" dirty="0"/>
              <a:t>refresh period</a:t>
            </a:r>
          </a:p>
        </p:txBody>
      </p:sp>
    </p:spTree>
    <p:extLst>
      <p:ext uri="{BB962C8B-B14F-4D97-AF65-F5344CB8AC3E}">
        <p14:creationId xmlns:p14="http://schemas.microsoft.com/office/powerpoint/2010/main" val="10415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8703-B117-5993-949D-088E01AA4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2F4ED-BBA0-15A0-34B7-447406F3A35D}"/>
              </a:ext>
            </a:extLst>
          </p:cNvPr>
          <p:cNvSpPr>
            <a:spLocks noGrp="1"/>
          </p:cNvSpPr>
          <p:nvPr>
            <p:ph type="title"/>
          </p:nvPr>
        </p:nvSpPr>
        <p:spPr/>
        <p:txBody>
          <a:bodyPr/>
          <a:lstStyle/>
          <a:p>
            <a:r>
              <a:rPr lang="en-US" dirty="0"/>
              <a:t>SMD-FR – Implementation</a:t>
            </a:r>
          </a:p>
        </p:txBody>
      </p:sp>
      <p:sp>
        <p:nvSpPr>
          <p:cNvPr id="4" name="Slide Number Placeholder 3">
            <a:extLst>
              <a:ext uri="{FF2B5EF4-FFF2-40B4-BE49-F238E27FC236}">
                <a16:creationId xmlns:a16="http://schemas.microsoft.com/office/drawing/2014/main" id="{F4CFA03A-3383-8DAE-BE38-96EA87BDE050}"/>
              </a:ext>
            </a:extLst>
          </p:cNvPr>
          <p:cNvSpPr>
            <a:spLocks noGrp="1"/>
          </p:cNvSpPr>
          <p:nvPr>
            <p:ph type="sldNum" sz="quarter" idx="12"/>
          </p:nvPr>
        </p:nvSpPr>
        <p:spPr/>
        <p:txBody>
          <a:bodyPr/>
          <a:lstStyle/>
          <a:p>
            <a:fld id="{C19D2B53-EDAE-4B41-B849-8916FA40BCB6}" type="slidenum">
              <a:rPr lang="en-US" smtClean="0"/>
              <a:pPr/>
              <a:t>84</a:t>
            </a:fld>
            <a:endParaRPr lang="en-US"/>
          </a:p>
        </p:txBody>
      </p:sp>
      <p:sp>
        <p:nvSpPr>
          <p:cNvPr id="6" name="Rounded Rectangle 5">
            <a:extLst>
              <a:ext uri="{FF2B5EF4-FFF2-40B4-BE49-F238E27FC236}">
                <a16:creationId xmlns:a16="http://schemas.microsoft.com/office/drawing/2014/main" id="{B5F49E1C-F731-8E84-AF3F-BE41DFAF2352}"/>
              </a:ext>
            </a:extLst>
          </p:cNvPr>
          <p:cNvSpPr/>
          <p:nvPr/>
        </p:nvSpPr>
        <p:spPr>
          <a:xfrm>
            <a:off x="334766" y="1098635"/>
            <a:ext cx="2239194" cy="692546"/>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Pending </a:t>
            </a:r>
            <a:r>
              <a:rPr lang="en-CH" sz="2000" i="1">
                <a:latin typeface="Quire Sans" panose="020B0502040400020003" pitchFamily="34" charset="0"/>
                <a:cs typeface="Quire Sans" panose="020B0502040400020003" pitchFamily="34" charset="0"/>
              </a:rPr>
              <a:t>Refresh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(PRC)</a:t>
            </a:r>
          </a:p>
        </p:txBody>
      </p:sp>
      <p:sp>
        <p:nvSpPr>
          <p:cNvPr id="7" name="Rounded Rectangle 6">
            <a:extLst>
              <a:ext uri="{FF2B5EF4-FFF2-40B4-BE49-F238E27FC236}">
                <a16:creationId xmlns:a16="http://schemas.microsoft.com/office/drawing/2014/main" id="{868B1171-371E-AF55-C4A9-D77AC37EC5A9}"/>
              </a:ext>
            </a:extLst>
          </p:cNvPr>
          <p:cNvSpPr/>
          <p:nvPr/>
        </p:nvSpPr>
        <p:spPr>
          <a:xfrm>
            <a:off x="3469395" y="1091564"/>
            <a:ext cx="2239194" cy="692546"/>
          </a:xfrm>
          <a:prstGeom prst="round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Lock </a:t>
            </a:r>
            <a:r>
              <a:rPr lang="en-CH" sz="2000" i="1">
                <a:latin typeface="Quire Sans" panose="020B0502040400020003" pitchFamily="34" charset="0"/>
                <a:cs typeface="Quire Sans" panose="020B0502040400020003" pitchFamily="34" charset="0"/>
              </a:rPr>
              <a:t>Region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(LRC)</a:t>
            </a:r>
          </a:p>
        </p:txBody>
      </p:sp>
      <p:sp>
        <p:nvSpPr>
          <p:cNvPr id="8" name="Rounded Rectangle 7">
            <a:extLst>
              <a:ext uri="{FF2B5EF4-FFF2-40B4-BE49-F238E27FC236}">
                <a16:creationId xmlns:a16="http://schemas.microsoft.com/office/drawing/2014/main" id="{AE7A0BA4-9DEE-D79B-FF40-1D27E7EBAFC2}"/>
              </a:ext>
            </a:extLst>
          </p:cNvPr>
          <p:cNvSpPr/>
          <p:nvPr/>
        </p:nvSpPr>
        <p:spPr>
          <a:xfrm>
            <a:off x="6604025" y="1094089"/>
            <a:ext cx="2239194" cy="692546"/>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i="1" dirty="0">
                <a:latin typeface="Quire Sans" panose="020B0502040400020003" pitchFamily="34" charset="0"/>
                <a:cs typeface="Quire Sans" panose="020B0502040400020003" pitchFamily="34" charset="0"/>
              </a:rPr>
              <a:t>Row </a:t>
            </a:r>
            <a:r>
              <a:rPr lang="en-CH" sz="2000" i="1">
                <a:latin typeface="Quire Sans" panose="020B0502040400020003" pitchFamily="34" charset="0"/>
                <a:cs typeface="Quire Sans" panose="020B0502040400020003" pitchFamily="34" charset="0"/>
              </a:rPr>
              <a:t>Address </a:t>
            </a:r>
            <a:br>
              <a:rPr lang="en-US" sz="2000" i="1" dirty="0">
                <a:latin typeface="Quire Sans" panose="020B0502040400020003" pitchFamily="34" charset="0"/>
                <a:cs typeface="Quire Sans" panose="020B0502040400020003" pitchFamily="34" charset="0"/>
              </a:rPr>
            </a:br>
            <a:r>
              <a:rPr lang="en-CH" sz="2000" i="1">
                <a:latin typeface="Quire Sans" panose="020B0502040400020003" pitchFamily="34" charset="0"/>
                <a:cs typeface="Quire Sans" panose="020B0502040400020003" pitchFamily="34" charset="0"/>
              </a:rPr>
              <a:t>Counter </a:t>
            </a:r>
            <a:r>
              <a:rPr lang="en-CH" sz="2000" i="1" dirty="0">
                <a:latin typeface="Quire Sans" panose="020B0502040400020003" pitchFamily="34" charset="0"/>
                <a:cs typeface="Quire Sans" panose="020B0502040400020003" pitchFamily="34" charset="0"/>
              </a:rPr>
              <a:t>(RAC)</a:t>
            </a:r>
          </a:p>
        </p:txBody>
      </p:sp>
      <p:sp>
        <p:nvSpPr>
          <p:cNvPr id="9" name="Rectangle 8">
            <a:extLst>
              <a:ext uri="{FF2B5EF4-FFF2-40B4-BE49-F238E27FC236}">
                <a16:creationId xmlns:a16="http://schemas.microsoft.com/office/drawing/2014/main" id="{19995531-3E72-6184-F747-B9A71AD50E7C}"/>
              </a:ext>
            </a:extLst>
          </p:cNvPr>
          <p:cNvSpPr/>
          <p:nvPr/>
        </p:nvSpPr>
        <p:spPr>
          <a:xfrm>
            <a:off x="931873" y="4361295"/>
            <a:ext cx="2578985" cy="692546"/>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Lock the region </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corresponding to LRC</a:t>
            </a:r>
          </a:p>
        </p:txBody>
      </p:sp>
      <p:sp>
        <p:nvSpPr>
          <p:cNvPr id="10" name="Diamond 9">
            <a:extLst>
              <a:ext uri="{FF2B5EF4-FFF2-40B4-BE49-F238E27FC236}">
                <a16:creationId xmlns:a16="http://schemas.microsoft.com/office/drawing/2014/main" id="{48FFB133-A2DB-0F5D-E5DE-5E0B569DB3F4}"/>
              </a:ext>
            </a:extLst>
          </p:cNvPr>
          <p:cNvSpPr/>
          <p:nvPr/>
        </p:nvSpPr>
        <p:spPr>
          <a:xfrm>
            <a:off x="4076622" y="4296594"/>
            <a:ext cx="1231220" cy="831379"/>
          </a:xfrm>
          <a:prstGeom prst="diamond">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CH" sz="2000" dirty="0">
              <a:latin typeface="Quire Sans" panose="020B0502040400020003" pitchFamily="34" charset="0"/>
              <a:cs typeface="Quire Sans" panose="020B0502040400020003" pitchFamily="34" charset="0"/>
            </a:endParaRPr>
          </a:p>
        </p:txBody>
      </p:sp>
      <p:sp>
        <p:nvSpPr>
          <p:cNvPr id="11" name="TextBox 10">
            <a:extLst>
              <a:ext uri="{FF2B5EF4-FFF2-40B4-BE49-F238E27FC236}">
                <a16:creationId xmlns:a16="http://schemas.microsoft.com/office/drawing/2014/main" id="{BD9F72D2-0E59-5972-FEA0-7E29189A248D}"/>
              </a:ext>
            </a:extLst>
          </p:cNvPr>
          <p:cNvSpPr txBox="1"/>
          <p:nvPr/>
        </p:nvSpPr>
        <p:spPr>
          <a:xfrm>
            <a:off x="4105943" y="4573508"/>
            <a:ext cx="1154345" cy="403706"/>
          </a:xfrm>
          <a:prstGeom prst="rect">
            <a:avLst/>
          </a:prstGeom>
          <a:noFill/>
        </p:spPr>
        <p:txBody>
          <a:bodyPr wrap="none" lIns="0" tIns="0" rIns="0" bIns="0" rtlCol="0">
            <a:spAutoFit/>
          </a:bodyPr>
          <a:lstStyle/>
          <a:p>
            <a:pPr algn="ctr"/>
            <a:r>
              <a:rPr lang="en-CH" sz="2000" dirty="0">
                <a:latin typeface="Quire Sans" panose="020B0502040400020003" pitchFamily="34" charset="0"/>
                <a:cs typeface="Quire Sans" panose="020B0502040400020003" pitchFamily="34" charset="0"/>
              </a:rPr>
              <a:t>Locked?</a:t>
            </a:r>
          </a:p>
        </p:txBody>
      </p:sp>
      <p:sp>
        <p:nvSpPr>
          <p:cNvPr id="12" name="Diamond 11">
            <a:extLst>
              <a:ext uri="{FF2B5EF4-FFF2-40B4-BE49-F238E27FC236}">
                <a16:creationId xmlns:a16="http://schemas.microsoft.com/office/drawing/2014/main" id="{D315AEE7-36AD-6317-2CD9-0C1DDB5F6130}"/>
              </a:ext>
            </a:extLst>
          </p:cNvPr>
          <p:cNvSpPr/>
          <p:nvPr/>
        </p:nvSpPr>
        <p:spPr>
          <a:xfrm>
            <a:off x="1604063" y="3022014"/>
            <a:ext cx="1231220" cy="831379"/>
          </a:xfrm>
          <a:prstGeom prst="diamond">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CH" sz="2000"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BDC4D50-9D02-0963-E46A-29C810BD371B}"/>
              </a:ext>
            </a:extLst>
          </p:cNvPr>
          <p:cNvSpPr txBox="1"/>
          <p:nvPr/>
        </p:nvSpPr>
        <p:spPr>
          <a:xfrm>
            <a:off x="1842129" y="3287989"/>
            <a:ext cx="1108087"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PRC&gt;0?</a:t>
            </a:r>
          </a:p>
        </p:txBody>
      </p:sp>
      <p:sp>
        <p:nvSpPr>
          <p:cNvPr id="14" name="Rectangle 13">
            <a:extLst>
              <a:ext uri="{FF2B5EF4-FFF2-40B4-BE49-F238E27FC236}">
                <a16:creationId xmlns:a16="http://schemas.microsoft.com/office/drawing/2014/main" id="{34491B70-8172-F7C0-60CF-7FB7F26AE658}"/>
              </a:ext>
            </a:extLst>
          </p:cNvPr>
          <p:cNvSpPr/>
          <p:nvPr/>
        </p:nvSpPr>
        <p:spPr>
          <a:xfrm>
            <a:off x="5873608" y="4608838"/>
            <a:ext cx="1799272" cy="692546"/>
          </a:xfrm>
          <a:prstGeom prst="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Refresh rows</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[RAC, RAC+RG)</a:t>
            </a:r>
          </a:p>
        </p:txBody>
      </p:sp>
      <p:sp>
        <p:nvSpPr>
          <p:cNvPr id="15" name="Rectangle 14">
            <a:extLst>
              <a:ext uri="{FF2B5EF4-FFF2-40B4-BE49-F238E27FC236}">
                <a16:creationId xmlns:a16="http://schemas.microsoft.com/office/drawing/2014/main" id="{C9AEE12A-C882-6E6D-9721-1185048331F9}"/>
              </a:ext>
            </a:extLst>
          </p:cNvPr>
          <p:cNvSpPr/>
          <p:nvPr/>
        </p:nvSpPr>
        <p:spPr>
          <a:xfrm>
            <a:off x="5944853" y="3654863"/>
            <a:ext cx="1656780" cy="692546"/>
          </a:xfrm>
          <a:prstGeom prst="rect">
            <a:avLst/>
          </a:prstGeom>
          <a:solidFill>
            <a:schemeClr val="bg1">
              <a:lumMod val="95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Release the</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locked region</a:t>
            </a:r>
          </a:p>
        </p:txBody>
      </p:sp>
      <p:sp>
        <p:nvSpPr>
          <p:cNvPr id="16" name="Rectangle 15">
            <a:extLst>
              <a:ext uri="{FF2B5EF4-FFF2-40B4-BE49-F238E27FC236}">
                <a16:creationId xmlns:a16="http://schemas.microsoft.com/office/drawing/2014/main" id="{753BB60C-6409-F9EC-9601-21B43DB5B5AA}"/>
              </a:ext>
            </a:extLst>
          </p:cNvPr>
          <p:cNvSpPr/>
          <p:nvPr/>
        </p:nvSpPr>
        <p:spPr>
          <a:xfrm>
            <a:off x="5944853" y="2709550"/>
            <a:ext cx="1656785" cy="692546"/>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Increment</a:t>
            </a:r>
            <a:br>
              <a:rPr lang="en-CH" sz="2000" dirty="0">
                <a:latin typeface="Quire Sans" panose="020B0502040400020003" pitchFamily="34" charset="0"/>
                <a:cs typeface="Quire Sans" panose="020B0502040400020003" pitchFamily="34" charset="0"/>
              </a:rPr>
            </a:br>
            <a:r>
              <a:rPr lang="en-CH" sz="2000" dirty="0">
                <a:latin typeface="Quire Sans" panose="020B0502040400020003" pitchFamily="34" charset="0"/>
                <a:cs typeface="Quire Sans" panose="020B0502040400020003" pitchFamily="34" charset="0"/>
              </a:rPr>
              <a:t>LRC and RAC</a:t>
            </a:r>
          </a:p>
        </p:txBody>
      </p:sp>
      <p:sp>
        <p:nvSpPr>
          <p:cNvPr id="17" name="Rectangle 16">
            <a:extLst>
              <a:ext uri="{FF2B5EF4-FFF2-40B4-BE49-F238E27FC236}">
                <a16:creationId xmlns:a16="http://schemas.microsoft.com/office/drawing/2014/main" id="{BF81CB9F-90E8-372E-AB4A-B1E67DBFAF60}"/>
              </a:ext>
            </a:extLst>
          </p:cNvPr>
          <p:cNvSpPr/>
          <p:nvPr/>
        </p:nvSpPr>
        <p:spPr>
          <a:xfrm>
            <a:off x="3432533" y="3097882"/>
            <a:ext cx="1656785" cy="692546"/>
          </a:xfrm>
          <a:prstGeom prst="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CH" sz="2000" dirty="0">
                <a:latin typeface="Quire Sans" panose="020B0502040400020003" pitchFamily="34" charset="0"/>
                <a:cs typeface="Quire Sans" panose="020B0502040400020003" pitchFamily="34" charset="0"/>
              </a:rPr>
              <a:t>Decrement PRC</a:t>
            </a:r>
          </a:p>
        </p:txBody>
      </p:sp>
      <p:cxnSp>
        <p:nvCxnSpPr>
          <p:cNvPr id="18" name="Straight Arrow Connector 17">
            <a:extLst>
              <a:ext uri="{FF2B5EF4-FFF2-40B4-BE49-F238E27FC236}">
                <a16:creationId xmlns:a16="http://schemas.microsoft.com/office/drawing/2014/main" id="{93040E73-213E-2D45-44C9-ADAE931A7BC2}"/>
              </a:ext>
            </a:extLst>
          </p:cNvPr>
          <p:cNvCxnSpPr>
            <a:stCxn id="9" idx="3"/>
            <a:endCxn id="10" idx="1"/>
          </p:cNvCxnSpPr>
          <p:nvPr/>
        </p:nvCxnSpPr>
        <p:spPr>
          <a:xfrm>
            <a:off x="3510858" y="4707570"/>
            <a:ext cx="565764" cy="471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9" name="Elbow Connector 18">
            <a:extLst>
              <a:ext uri="{FF2B5EF4-FFF2-40B4-BE49-F238E27FC236}">
                <a16:creationId xmlns:a16="http://schemas.microsoft.com/office/drawing/2014/main" id="{3723EC0E-BB82-F569-C6B7-593674AB3D74}"/>
              </a:ext>
            </a:extLst>
          </p:cNvPr>
          <p:cNvCxnSpPr>
            <a:stCxn id="10" idx="2"/>
            <a:endCxn id="9" idx="2"/>
          </p:cNvCxnSpPr>
          <p:nvPr/>
        </p:nvCxnSpPr>
        <p:spPr>
          <a:xfrm rot="5400000" flipH="1">
            <a:off x="3419733" y="3855476"/>
            <a:ext cx="74132" cy="2470867"/>
          </a:xfrm>
          <a:prstGeom prst="bentConnector3">
            <a:avLst>
              <a:gd name="adj1" fmla="val -505607"/>
            </a:avLst>
          </a:prstGeom>
          <a:ln w="28575">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2050B91E-213B-71CE-E20F-0BDE7F6648B2}"/>
              </a:ext>
            </a:extLst>
          </p:cNvPr>
          <p:cNvSpPr txBox="1"/>
          <p:nvPr/>
        </p:nvSpPr>
        <p:spPr>
          <a:xfrm>
            <a:off x="4284796" y="5192618"/>
            <a:ext cx="508837"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NO</a:t>
            </a:r>
          </a:p>
        </p:txBody>
      </p:sp>
      <p:sp>
        <p:nvSpPr>
          <p:cNvPr id="21" name="TextBox 20">
            <a:extLst>
              <a:ext uri="{FF2B5EF4-FFF2-40B4-BE49-F238E27FC236}">
                <a16:creationId xmlns:a16="http://schemas.microsoft.com/office/drawing/2014/main" id="{139819D5-681C-87EB-086A-003D2DE46ED6}"/>
              </a:ext>
            </a:extLst>
          </p:cNvPr>
          <p:cNvSpPr txBox="1"/>
          <p:nvPr/>
        </p:nvSpPr>
        <p:spPr>
          <a:xfrm>
            <a:off x="5282919" y="4425878"/>
            <a:ext cx="563506"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YES</a:t>
            </a:r>
          </a:p>
        </p:txBody>
      </p:sp>
      <p:cxnSp>
        <p:nvCxnSpPr>
          <p:cNvPr id="22" name="Elbow Connector 21">
            <a:extLst>
              <a:ext uri="{FF2B5EF4-FFF2-40B4-BE49-F238E27FC236}">
                <a16:creationId xmlns:a16="http://schemas.microsoft.com/office/drawing/2014/main" id="{FC245864-F1BD-CD5F-8AEE-130EB9B43FDA}"/>
              </a:ext>
            </a:extLst>
          </p:cNvPr>
          <p:cNvCxnSpPr>
            <a:stCxn id="10" idx="3"/>
            <a:endCxn id="14" idx="1"/>
          </p:cNvCxnSpPr>
          <p:nvPr/>
        </p:nvCxnSpPr>
        <p:spPr>
          <a:xfrm>
            <a:off x="5307842" y="4712285"/>
            <a:ext cx="565766" cy="242828"/>
          </a:xfrm>
          <a:prstGeom prst="bentConnector3">
            <a:avLst/>
          </a:prstGeom>
          <a:ln w="28575">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886DC147-E0D2-F550-D6FE-F229ACED96AB}"/>
              </a:ext>
            </a:extLst>
          </p:cNvPr>
          <p:cNvCxnSpPr>
            <a:stCxn id="14" idx="0"/>
            <a:endCxn id="15" idx="2"/>
          </p:cNvCxnSpPr>
          <p:nvPr/>
        </p:nvCxnSpPr>
        <p:spPr>
          <a:xfrm flipV="1">
            <a:off x="6773244" y="4347409"/>
            <a:ext cx="0" cy="261429"/>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1CDC5B56-79F8-D90A-F417-AF7687EF5D10}"/>
              </a:ext>
            </a:extLst>
          </p:cNvPr>
          <p:cNvCxnSpPr>
            <a:cxnSpLocks/>
            <a:stCxn id="15" idx="0"/>
            <a:endCxn id="16" idx="2"/>
          </p:cNvCxnSpPr>
          <p:nvPr/>
        </p:nvCxnSpPr>
        <p:spPr>
          <a:xfrm flipV="1">
            <a:off x="6773244" y="3402096"/>
            <a:ext cx="4" cy="252767"/>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5" name="Elbow Connector 24">
            <a:extLst>
              <a:ext uri="{FF2B5EF4-FFF2-40B4-BE49-F238E27FC236}">
                <a16:creationId xmlns:a16="http://schemas.microsoft.com/office/drawing/2014/main" id="{D353BB30-8CD1-15C0-9838-6BACE21EB834}"/>
              </a:ext>
            </a:extLst>
          </p:cNvPr>
          <p:cNvCxnSpPr>
            <a:stCxn id="16" idx="1"/>
            <a:endCxn id="17" idx="3"/>
          </p:cNvCxnSpPr>
          <p:nvPr/>
        </p:nvCxnSpPr>
        <p:spPr>
          <a:xfrm rot="10800000" flipV="1">
            <a:off x="5089319" y="3055824"/>
            <a:ext cx="855535" cy="388333"/>
          </a:xfrm>
          <a:prstGeom prst="bentConnector3">
            <a:avLst/>
          </a:prstGeom>
          <a:ln w="28575">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1852DBF8-693E-A25A-DA73-B02EAABD2E93}"/>
              </a:ext>
            </a:extLst>
          </p:cNvPr>
          <p:cNvCxnSpPr>
            <a:cxnSpLocks/>
            <a:stCxn id="17" idx="1"/>
            <a:endCxn id="12" idx="3"/>
          </p:cNvCxnSpPr>
          <p:nvPr/>
        </p:nvCxnSpPr>
        <p:spPr>
          <a:xfrm flipH="1" flipV="1">
            <a:off x="2835284" y="3437705"/>
            <a:ext cx="597250" cy="645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D65430E3-5469-E2C4-5D51-C25E457B1C30}"/>
              </a:ext>
            </a:extLst>
          </p:cNvPr>
          <p:cNvSpPr txBox="1"/>
          <p:nvPr/>
        </p:nvSpPr>
        <p:spPr>
          <a:xfrm>
            <a:off x="2293472" y="3816133"/>
            <a:ext cx="563506" cy="403706"/>
          </a:xfrm>
          <a:prstGeom prst="rect">
            <a:avLst/>
          </a:prstGeom>
          <a:noFill/>
        </p:spPr>
        <p:txBody>
          <a:bodyPr wrap="none" lIns="0" tIns="0" rIns="0" bIns="0" rtlCol="0">
            <a:spAutoFit/>
          </a:bodyPr>
          <a:lstStyle/>
          <a:p>
            <a:pPr algn="l"/>
            <a:r>
              <a:rPr lang="en-CH" sz="2000" dirty="0">
                <a:latin typeface="Quire Sans" panose="020B0502040400020003" pitchFamily="34" charset="0"/>
                <a:cs typeface="Quire Sans" panose="020B0502040400020003" pitchFamily="34" charset="0"/>
              </a:rPr>
              <a:t>YES</a:t>
            </a:r>
          </a:p>
        </p:txBody>
      </p:sp>
      <p:cxnSp>
        <p:nvCxnSpPr>
          <p:cNvPr id="28" name="Straight Arrow Connector 27">
            <a:extLst>
              <a:ext uri="{FF2B5EF4-FFF2-40B4-BE49-F238E27FC236}">
                <a16:creationId xmlns:a16="http://schemas.microsoft.com/office/drawing/2014/main" id="{39685894-9100-F7B1-EC42-4966932764C4}"/>
              </a:ext>
            </a:extLst>
          </p:cNvPr>
          <p:cNvCxnSpPr>
            <a:cxnSpLocks/>
            <a:stCxn id="12" idx="2"/>
            <a:endCxn id="9" idx="0"/>
          </p:cNvCxnSpPr>
          <p:nvPr/>
        </p:nvCxnSpPr>
        <p:spPr>
          <a:xfrm>
            <a:off x="2219674" y="3853394"/>
            <a:ext cx="1692" cy="50790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6" name="Curved Connector 45">
            <a:extLst>
              <a:ext uri="{FF2B5EF4-FFF2-40B4-BE49-F238E27FC236}">
                <a16:creationId xmlns:a16="http://schemas.microsoft.com/office/drawing/2014/main" id="{5A653064-7DD7-A362-7E21-E3A64350E685}"/>
              </a:ext>
            </a:extLst>
          </p:cNvPr>
          <p:cNvCxnSpPr>
            <a:stCxn id="6" idx="3"/>
            <a:endCxn id="6" idx="2"/>
          </p:cNvCxnSpPr>
          <p:nvPr/>
        </p:nvCxnSpPr>
        <p:spPr>
          <a:xfrm flipH="1">
            <a:off x="1454363" y="1444908"/>
            <a:ext cx="1119597" cy="346273"/>
          </a:xfrm>
          <a:prstGeom prst="curvedConnector4">
            <a:avLst>
              <a:gd name="adj1" fmla="val -72959"/>
              <a:gd name="adj2" fmla="val 3560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E92168F-9732-2DFF-64C4-C5B1E262ADDD}"/>
              </a:ext>
            </a:extLst>
          </p:cNvPr>
          <p:cNvSpPr txBox="1"/>
          <p:nvPr/>
        </p:nvSpPr>
        <p:spPr>
          <a:xfrm>
            <a:off x="1593568" y="1775707"/>
            <a:ext cx="1838965" cy="646331"/>
          </a:xfrm>
          <a:prstGeom prst="rect">
            <a:avLst/>
          </a:prstGeom>
          <a:noFill/>
        </p:spPr>
        <p:txBody>
          <a:bodyPr wrap="none" rtlCol="0">
            <a:spAutoFit/>
          </a:bodyPr>
          <a:lstStyle/>
          <a:p>
            <a:pPr algn="ctr"/>
            <a:r>
              <a:rPr lang="en-US" dirty="0"/>
              <a:t>increment every </a:t>
            </a:r>
            <a:br>
              <a:rPr lang="en-US" dirty="0"/>
            </a:br>
            <a:r>
              <a:rPr lang="en-US" dirty="0"/>
              <a:t>refresh period</a:t>
            </a:r>
          </a:p>
        </p:txBody>
      </p:sp>
      <p:cxnSp>
        <p:nvCxnSpPr>
          <p:cNvPr id="56" name="Curved Connector 55">
            <a:extLst>
              <a:ext uri="{FF2B5EF4-FFF2-40B4-BE49-F238E27FC236}">
                <a16:creationId xmlns:a16="http://schemas.microsoft.com/office/drawing/2014/main" id="{CAC72DED-D813-B433-5B18-3E3AB8512B84}"/>
              </a:ext>
            </a:extLst>
          </p:cNvPr>
          <p:cNvCxnSpPr>
            <a:cxnSpLocks/>
          </p:cNvCxnSpPr>
          <p:nvPr/>
        </p:nvCxnSpPr>
        <p:spPr>
          <a:xfrm rot="10800000" flipV="1">
            <a:off x="5468099" y="5241519"/>
            <a:ext cx="1939251" cy="738885"/>
          </a:xfrm>
          <a:prstGeom prst="curvedConnector3">
            <a:avLst>
              <a:gd name="adj1" fmla="val -446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63DE8BF-595E-3941-3C8A-B73963AE81BB}"/>
              </a:ext>
            </a:extLst>
          </p:cNvPr>
          <p:cNvSpPr txBox="1"/>
          <p:nvPr/>
        </p:nvSpPr>
        <p:spPr>
          <a:xfrm>
            <a:off x="2799736" y="5793669"/>
            <a:ext cx="5336717" cy="646331"/>
          </a:xfrm>
          <a:prstGeom prst="rect">
            <a:avLst/>
          </a:prstGeom>
          <a:noFill/>
        </p:spPr>
        <p:txBody>
          <a:bodyPr wrap="none" rtlCol="0">
            <a:spAutoFit/>
          </a:bodyPr>
          <a:lstStyle/>
          <a:p>
            <a:r>
              <a:rPr lang="en-US" b="1" dirty="0"/>
              <a:t>Refresh Granularity (RG)</a:t>
            </a:r>
            <a:br>
              <a:rPr lang="en-US" dirty="0"/>
            </a:br>
            <a:r>
              <a:rPr lang="en-US" i="1" dirty="0"/>
              <a:t>number of rows refreshed every time a region is locked</a:t>
            </a:r>
          </a:p>
        </p:txBody>
      </p:sp>
    </p:spTree>
    <p:extLst>
      <p:ext uri="{BB962C8B-B14F-4D97-AF65-F5344CB8AC3E}">
        <p14:creationId xmlns:p14="http://schemas.microsoft.com/office/powerpoint/2010/main" val="372243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E54A-7E98-185B-C945-BED9D1111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7D775-8565-B1EC-DC97-0175D4EA6B00}"/>
              </a:ext>
            </a:extLst>
          </p:cNvPr>
          <p:cNvSpPr>
            <a:spLocks noGrp="1"/>
          </p:cNvSpPr>
          <p:nvPr>
            <p:ph type="title"/>
          </p:nvPr>
        </p:nvSpPr>
        <p:spPr/>
        <p:txBody>
          <a:bodyPr/>
          <a:lstStyle/>
          <a:p>
            <a:r>
              <a:rPr lang="en-US" dirty="0"/>
              <a:t>Single-Core Performance</a:t>
            </a:r>
          </a:p>
        </p:txBody>
      </p:sp>
      <p:sp>
        <p:nvSpPr>
          <p:cNvPr id="4" name="Slide Number Placeholder 3">
            <a:extLst>
              <a:ext uri="{FF2B5EF4-FFF2-40B4-BE49-F238E27FC236}">
                <a16:creationId xmlns:a16="http://schemas.microsoft.com/office/drawing/2014/main" id="{67591910-4D1F-9D22-7207-9DCB1D34F8B7}"/>
              </a:ext>
            </a:extLst>
          </p:cNvPr>
          <p:cNvSpPr>
            <a:spLocks noGrp="1"/>
          </p:cNvSpPr>
          <p:nvPr>
            <p:ph type="sldNum" sz="quarter" idx="12"/>
          </p:nvPr>
        </p:nvSpPr>
        <p:spPr/>
        <p:txBody>
          <a:bodyPr/>
          <a:lstStyle/>
          <a:p>
            <a:fld id="{C19D2B53-EDAE-4B41-B849-8916FA40BCB6}" type="slidenum">
              <a:rPr lang="en-US" smtClean="0"/>
              <a:pPr/>
              <a:t>85</a:t>
            </a:fld>
            <a:endParaRPr lang="en-US"/>
          </a:p>
        </p:txBody>
      </p:sp>
      <p:graphicFrame>
        <p:nvGraphicFramePr>
          <p:cNvPr id="17" name="Content Placeholder 6">
            <a:extLst>
              <a:ext uri="{FF2B5EF4-FFF2-40B4-BE49-F238E27FC236}">
                <a16:creationId xmlns:a16="http://schemas.microsoft.com/office/drawing/2014/main" id="{2F01A832-6FD6-3894-3630-93F7769B86EA}"/>
              </a:ext>
            </a:extLst>
          </p:cNvPr>
          <p:cNvGraphicFramePr>
            <a:graphicFrameLocks noGrp="1"/>
          </p:cNvGraphicFramePr>
          <p:nvPr>
            <p:ph idx="1"/>
          </p:nvPr>
        </p:nvGraphicFramePr>
        <p:xfrm>
          <a:off x="1898875" y="1008878"/>
          <a:ext cx="5609205" cy="3984954"/>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28108788-5106-870F-C9E2-D8FABEF13821}"/>
              </a:ext>
            </a:extLst>
          </p:cNvPr>
          <p:cNvCxnSpPr>
            <a:cxnSpLocks/>
          </p:cNvCxnSpPr>
          <p:nvPr/>
        </p:nvCxnSpPr>
        <p:spPr>
          <a:xfrm>
            <a:off x="2686050" y="2321721"/>
            <a:ext cx="470058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77B1DE-A2CD-E5DE-05D4-DA7B5B51A560}"/>
              </a:ext>
            </a:extLst>
          </p:cNvPr>
          <p:cNvSpPr txBox="1"/>
          <p:nvPr/>
        </p:nvSpPr>
        <p:spPr>
          <a:xfrm rot="16200000">
            <a:off x="162944" y="1950900"/>
            <a:ext cx="2582758" cy="830997"/>
          </a:xfrm>
          <a:prstGeom prst="rect">
            <a:avLst/>
          </a:prstGeom>
          <a:noFill/>
        </p:spPr>
        <p:txBody>
          <a:bodyPr wrap="none" rtlCol="0">
            <a:spAutoFit/>
          </a:bodyPr>
          <a:lstStyle/>
          <a:p>
            <a:pPr algn="ctr"/>
            <a:r>
              <a:rPr lang="en-US" sz="2400" dirty="0"/>
              <a:t>Average Speedup </a:t>
            </a:r>
            <a:br>
              <a:rPr lang="en-US" sz="2400" dirty="0"/>
            </a:br>
            <a:r>
              <a:rPr lang="en-US" sz="2400" dirty="0"/>
              <a:t>over Baseline</a:t>
            </a:r>
          </a:p>
        </p:txBody>
      </p:sp>
      <p:sp>
        <p:nvSpPr>
          <p:cNvPr id="21" name="Rectangle 20">
            <a:extLst>
              <a:ext uri="{FF2B5EF4-FFF2-40B4-BE49-F238E27FC236}">
                <a16:creationId xmlns:a16="http://schemas.microsoft.com/office/drawing/2014/main" id="{50A6B7FF-2ACB-5714-9A81-59EB504167AE}"/>
              </a:ext>
            </a:extLst>
          </p:cNvPr>
          <p:cNvSpPr/>
          <p:nvPr/>
        </p:nvSpPr>
        <p:spPr>
          <a:xfrm>
            <a:off x="2543175" y="3505200"/>
            <a:ext cx="5076825" cy="141922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14890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chart seriesIdx="-4" categoryIdx="0"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graphicEl>
                                              <a:chart seriesIdx="-4" categoryIdx="1"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chart seriesIdx="-4" categoryIdx="2"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graphicEl>
                                              <a:chart seriesIdx="-4" categoryIdx="3"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category"/>
        </p:bldSub>
      </p:bldGraphic>
      <p:bldP spid="19" grpId="0"/>
      <p:bldP spid="2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4A26-9D78-FF33-ED83-D48D1700C51B}"/>
              </a:ext>
            </a:extLst>
          </p:cNvPr>
          <p:cNvSpPr>
            <a:spLocks noGrp="1"/>
          </p:cNvSpPr>
          <p:nvPr>
            <p:ph type="title"/>
          </p:nvPr>
        </p:nvSpPr>
        <p:spPr/>
        <p:txBody>
          <a:bodyPr/>
          <a:lstStyle/>
          <a:p>
            <a:r>
              <a:rPr lang="en-US" dirty="0"/>
              <a:t>“PRAC already does this?”</a:t>
            </a:r>
          </a:p>
        </p:txBody>
      </p:sp>
      <p:sp>
        <p:nvSpPr>
          <p:cNvPr id="4" name="Slide Number Placeholder 3">
            <a:extLst>
              <a:ext uri="{FF2B5EF4-FFF2-40B4-BE49-F238E27FC236}">
                <a16:creationId xmlns:a16="http://schemas.microsoft.com/office/drawing/2014/main" id="{5909AD43-46B6-92EE-396A-6F26A7BD86C3}"/>
              </a:ext>
            </a:extLst>
          </p:cNvPr>
          <p:cNvSpPr>
            <a:spLocks noGrp="1"/>
          </p:cNvSpPr>
          <p:nvPr>
            <p:ph type="sldNum" sz="quarter" idx="12"/>
          </p:nvPr>
        </p:nvSpPr>
        <p:spPr/>
        <p:txBody>
          <a:bodyPr/>
          <a:lstStyle/>
          <a:p>
            <a:fld id="{C19D2B53-EDAE-4B41-B849-8916FA40BCB6}" type="slidenum">
              <a:rPr lang="en-US" smtClean="0"/>
              <a:pPr/>
              <a:t>86</a:t>
            </a:fld>
            <a:endParaRPr lang="en-US"/>
          </a:p>
        </p:txBody>
      </p:sp>
      <p:pic>
        <p:nvPicPr>
          <p:cNvPr id="5" name="Picture 4">
            <a:extLst>
              <a:ext uri="{FF2B5EF4-FFF2-40B4-BE49-F238E27FC236}">
                <a16:creationId xmlns:a16="http://schemas.microsoft.com/office/drawing/2014/main" id="{665D1639-1F84-12BB-E752-038FE25EC3EE}"/>
              </a:ext>
            </a:extLst>
          </p:cNvPr>
          <p:cNvPicPr>
            <a:picLocks noChangeAspect="1"/>
          </p:cNvPicPr>
          <p:nvPr/>
        </p:nvPicPr>
        <p:blipFill>
          <a:blip r:embed="rId3"/>
          <a:stretch>
            <a:fillRect/>
          </a:stretch>
        </p:blipFill>
        <p:spPr>
          <a:xfrm>
            <a:off x="172995" y="897208"/>
            <a:ext cx="8815517" cy="2657570"/>
          </a:xfrm>
          <a:prstGeom prst="rect">
            <a:avLst/>
          </a:prstGeom>
          <a:solidFill>
            <a:srgbClr val="000000">
              <a:shade val="95000"/>
            </a:srgbClr>
          </a:solidFill>
          <a:ln w="38100" cap="sq">
            <a:solidFill>
              <a:schemeClr val="tx1"/>
            </a:solidFill>
            <a:miter lim="800000"/>
          </a:ln>
          <a:effectLst>
            <a:outerShdw blurRad="254000" dist="190500" dir="2700000" sy="90000" algn="bl" rotWithShape="0">
              <a:srgbClr val="000000">
                <a:alpha val="40000"/>
              </a:srgbClr>
            </a:outerShdw>
          </a:effectLst>
        </p:spPr>
      </p:pic>
      <p:pic>
        <p:nvPicPr>
          <p:cNvPr id="6" name="Picture 5">
            <a:extLst>
              <a:ext uri="{FF2B5EF4-FFF2-40B4-BE49-F238E27FC236}">
                <a16:creationId xmlns:a16="http://schemas.microsoft.com/office/drawing/2014/main" id="{27B85D47-68A9-2A61-DAC9-11A3DB73BA46}"/>
              </a:ext>
            </a:extLst>
          </p:cNvPr>
          <p:cNvPicPr>
            <a:picLocks noChangeAspect="1"/>
          </p:cNvPicPr>
          <p:nvPr/>
        </p:nvPicPr>
        <p:blipFill rotWithShape="1">
          <a:blip r:embed="rId4"/>
          <a:srcRect t="2367"/>
          <a:stretch/>
        </p:blipFill>
        <p:spPr>
          <a:xfrm>
            <a:off x="108317" y="3923534"/>
            <a:ext cx="8901711" cy="2101806"/>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4145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7F1A8-0CF9-02AF-C14B-5EC8C1CA5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1F709-7D2E-718F-0039-48E632D4AB7B}"/>
              </a:ext>
            </a:extLst>
          </p:cNvPr>
          <p:cNvSpPr>
            <a:spLocks noGrp="1"/>
          </p:cNvSpPr>
          <p:nvPr>
            <p:ph type="title"/>
          </p:nvPr>
        </p:nvSpPr>
        <p:spPr/>
        <p:txBody>
          <a:bodyPr>
            <a:normAutofit/>
          </a:bodyPr>
          <a:lstStyle/>
          <a:p>
            <a:r>
              <a:rPr lang="en-US" sz="3600" dirty="0"/>
              <a:t>DRAM Standard Interface Specification</a:t>
            </a:r>
          </a:p>
        </p:txBody>
      </p:sp>
      <p:sp>
        <p:nvSpPr>
          <p:cNvPr id="4" name="Slide Number Placeholder 3">
            <a:extLst>
              <a:ext uri="{FF2B5EF4-FFF2-40B4-BE49-F238E27FC236}">
                <a16:creationId xmlns:a16="http://schemas.microsoft.com/office/drawing/2014/main" id="{E055D39E-9FC2-7351-3691-181B896EC1DF}"/>
              </a:ext>
            </a:extLst>
          </p:cNvPr>
          <p:cNvSpPr>
            <a:spLocks noGrp="1"/>
          </p:cNvSpPr>
          <p:nvPr>
            <p:ph type="sldNum" sz="quarter" idx="12"/>
          </p:nvPr>
        </p:nvSpPr>
        <p:spPr/>
        <p:txBody>
          <a:bodyPr/>
          <a:lstStyle/>
          <a:p>
            <a:fld id="{C19D2B53-EDAE-4B41-B849-8916FA40BCB6}" type="slidenum">
              <a:rPr lang="en-US" smtClean="0"/>
              <a:pPr/>
              <a:t>9</a:t>
            </a:fld>
            <a:endParaRPr lang="en-US" dirty="0"/>
          </a:p>
        </p:txBody>
      </p:sp>
      <p:grpSp>
        <p:nvGrpSpPr>
          <p:cNvPr id="22" name="Group 21">
            <a:extLst>
              <a:ext uri="{FF2B5EF4-FFF2-40B4-BE49-F238E27FC236}">
                <a16:creationId xmlns:a16="http://schemas.microsoft.com/office/drawing/2014/main" id="{6FB0A536-1390-852E-007B-A4DE548E5E2F}"/>
              </a:ext>
            </a:extLst>
          </p:cNvPr>
          <p:cNvGrpSpPr/>
          <p:nvPr/>
        </p:nvGrpSpPr>
        <p:grpSpPr>
          <a:xfrm>
            <a:off x="1184041" y="946913"/>
            <a:ext cx="6567146" cy="2412092"/>
            <a:chOff x="858050" y="1026250"/>
            <a:chExt cx="6567146" cy="2412092"/>
          </a:xfrm>
        </p:grpSpPr>
        <p:sp>
          <p:nvSpPr>
            <p:cNvPr id="17" name="Rounded Rectangle 16">
              <a:extLst>
                <a:ext uri="{FF2B5EF4-FFF2-40B4-BE49-F238E27FC236}">
                  <a16:creationId xmlns:a16="http://schemas.microsoft.com/office/drawing/2014/main" id="{0C19094B-6A69-E5A4-D9D6-9E4F12517C27}"/>
                </a:ext>
              </a:extLst>
            </p:cNvPr>
            <p:cNvSpPr/>
            <p:nvPr/>
          </p:nvSpPr>
          <p:spPr>
            <a:xfrm>
              <a:off x="4880910" y="1651836"/>
              <a:ext cx="2544286" cy="12340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Quire Sans" panose="020B0502040400020003" pitchFamily="34" charset="0"/>
                <a:cs typeface="Quire Sans" panose="020B0502040400020003" pitchFamily="34" charset="0"/>
              </a:endParaRPr>
            </a:p>
          </p:txBody>
        </p:sp>
        <p:sp>
          <p:nvSpPr>
            <p:cNvPr id="5" name="Scroll: Vertical 9">
              <a:extLst>
                <a:ext uri="{FF2B5EF4-FFF2-40B4-BE49-F238E27FC236}">
                  <a16:creationId xmlns:a16="http://schemas.microsoft.com/office/drawing/2014/main" id="{FF31B885-7CC6-EB7E-932C-77E589E1B904}"/>
                </a:ext>
              </a:extLst>
            </p:cNvPr>
            <p:cNvSpPr/>
            <p:nvPr/>
          </p:nvSpPr>
          <p:spPr>
            <a:xfrm>
              <a:off x="1102020" y="1564112"/>
              <a:ext cx="2174969" cy="1874230"/>
            </a:xfrm>
            <a:prstGeom prst="verticalScroll">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tx1"/>
                  </a:solidFill>
                  <a:latin typeface="Quire Sans" panose="020B0502040400020003" pitchFamily="34" charset="0"/>
                  <a:cs typeface="Quire Sans" panose="020B0502040400020003" pitchFamily="34" charset="0"/>
                </a:rPr>
                <a:t>DDRx</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Interface</a:t>
              </a:r>
              <a:br>
                <a:rPr lang="en-US" sz="2100" dirty="0">
                  <a:solidFill>
                    <a:schemeClr val="tx1"/>
                  </a:solidFill>
                  <a:latin typeface="Quire Sans" panose="020B0502040400020003" pitchFamily="34" charset="0"/>
                  <a:cs typeface="Quire Sans" panose="020B0502040400020003" pitchFamily="34" charset="0"/>
                </a:rPr>
              </a:br>
              <a:r>
                <a:rPr lang="en-US" sz="2100" dirty="0">
                  <a:solidFill>
                    <a:schemeClr val="tx1"/>
                  </a:solidFill>
                  <a:latin typeface="Quire Sans" panose="020B0502040400020003" pitchFamily="34" charset="0"/>
                  <a:cs typeface="Quire Sans" panose="020B0502040400020003" pitchFamily="34" charset="0"/>
                </a:rPr>
                <a:t>Specification</a:t>
              </a:r>
            </a:p>
          </p:txBody>
        </p:sp>
        <p:sp>
          <p:nvSpPr>
            <p:cNvPr id="9" name="TextBox 8">
              <a:extLst>
                <a:ext uri="{FF2B5EF4-FFF2-40B4-BE49-F238E27FC236}">
                  <a16:creationId xmlns:a16="http://schemas.microsoft.com/office/drawing/2014/main" id="{A2872044-8998-298E-8C0A-03641CCF95FC}"/>
                </a:ext>
              </a:extLst>
            </p:cNvPr>
            <p:cNvSpPr txBox="1"/>
            <p:nvPr/>
          </p:nvSpPr>
          <p:spPr>
            <a:xfrm>
              <a:off x="4880909" y="1730236"/>
              <a:ext cx="2544286" cy="1077218"/>
            </a:xfrm>
            <a:prstGeom prst="rect">
              <a:avLst/>
            </a:prstGeom>
            <a:noFill/>
          </p:spPr>
          <p:txBody>
            <a:bodyPr wrap="none" rtlCol="0">
              <a:spAutoFit/>
            </a:bodyPr>
            <a:lstStyle/>
            <a:p>
              <a:pPr algn="ctr"/>
              <a:r>
                <a:rPr lang="en-US" sz="3200" b="1" dirty="0">
                  <a:solidFill>
                    <a:schemeClr val="accent5">
                      <a:lumMod val="75000"/>
                    </a:schemeClr>
                  </a:solidFill>
                </a:rPr>
                <a:t>Maintenance</a:t>
              </a:r>
              <a:br>
                <a:rPr lang="en-US" sz="3200" b="1" dirty="0">
                  <a:solidFill>
                    <a:schemeClr val="accent5">
                      <a:lumMod val="75000"/>
                    </a:schemeClr>
                  </a:solidFill>
                </a:rPr>
              </a:br>
              <a:r>
                <a:rPr lang="en-US" sz="3200" b="1" dirty="0">
                  <a:solidFill>
                    <a:schemeClr val="accent5">
                      <a:lumMod val="75000"/>
                    </a:schemeClr>
                  </a:solidFill>
                </a:rPr>
                <a:t>Mechanisms</a:t>
              </a:r>
              <a:endParaRPr lang="en-US" sz="3200" dirty="0">
                <a:solidFill>
                  <a:schemeClr val="accent5">
                    <a:lumMod val="75000"/>
                  </a:schemeClr>
                </a:solidFill>
              </a:endParaRPr>
            </a:p>
          </p:txBody>
        </p:sp>
        <p:sp>
          <p:nvSpPr>
            <p:cNvPr id="10" name="TextBox 9">
              <a:extLst>
                <a:ext uri="{FF2B5EF4-FFF2-40B4-BE49-F238E27FC236}">
                  <a16:creationId xmlns:a16="http://schemas.microsoft.com/office/drawing/2014/main" id="{3653FA39-295E-0F78-0C03-12B2A8173561}"/>
                </a:ext>
              </a:extLst>
            </p:cNvPr>
            <p:cNvSpPr txBox="1"/>
            <p:nvPr/>
          </p:nvSpPr>
          <p:spPr>
            <a:xfrm>
              <a:off x="858050" y="1026250"/>
              <a:ext cx="2662908" cy="523220"/>
            </a:xfrm>
            <a:prstGeom prst="rect">
              <a:avLst/>
            </a:prstGeom>
            <a:noFill/>
          </p:spPr>
          <p:txBody>
            <a:bodyPr wrap="none" rtlCol="0">
              <a:spAutoFit/>
            </a:bodyPr>
            <a:lstStyle/>
            <a:p>
              <a:r>
                <a:rPr lang="en-US" sz="2800" dirty="0"/>
                <a:t>DRAM Standard</a:t>
              </a:r>
            </a:p>
          </p:txBody>
        </p:sp>
        <p:cxnSp>
          <p:nvCxnSpPr>
            <p:cNvPr id="12" name="Straight Connector 11">
              <a:extLst>
                <a:ext uri="{FF2B5EF4-FFF2-40B4-BE49-F238E27FC236}">
                  <a16:creationId xmlns:a16="http://schemas.microsoft.com/office/drawing/2014/main" id="{B3ADDF5D-48F1-0614-7E1C-D5108C56CC9C}"/>
                </a:ext>
              </a:extLst>
            </p:cNvPr>
            <p:cNvCxnSpPr>
              <a:cxnSpLocks/>
            </p:cNvCxnSpPr>
            <p:nvPr/>
          </p:nvCxnSpPr>
          <p:spPr>
            <a:xfrm flipV="1">
              <a:off x="3084286" y="1651836"/>
              <a:ext cx="2002971" cy="503535"/>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1D07C2E-04AF-11FF-481F-D1BB40B33443}"/>
                </a:ext>
              </a:extLst>
            </p:cNvPr>
            <p:cNvCxnSpPr>
              <a:cxnSpLocks/>
            </p:cNvCxnSpPr>
            <p:nvPr/>
          </p:nvCxnSpPr>
          <p:spPr>
            <a:xfrm>
              <a:off x="3062950" y="2830286"/>
              <a:ext cx="1817959" cy="32152"/>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10170426"/>
      </p:ext>
    </p:extLst>
  </p:cSld>
  <p:clrMapOvr>
    <a:masterClrMapping/>
  </p:clrMapOvr>
</p:sld>
</file>

<file path=ppt/theme/theme1.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uire San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w="38100">
          <a:solidFill>
            <a:schemeClr val="accent1">
              <a:lumMod val="75000"/>
            </a:schemeClr>
          </a:solidFill>
        </a:ln>
      </a:spPr>
      <a:bodyPr rtlCol="0" anchor="ctr"/>
      <a:lstStyle>
        <a:defPPr algn="ctr">
          <a:defRPr sz="2400" dirty="0" smtClean="0">
            <a:solidFill>
              <a:schemeClr val="tx1"/>
            </a:solidFill>
            <a:latin typeface="Quire Sans" panose="020B0502040400020003" pitchFamily="34" charset="0"/>
            <a:cs typeface="Quire Sans" panose="020B05020404000200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82581</TotalTime>
  <Words>7685</Words>
  <Application>Microsoft Macintosh PowerPoint</Application>
  <PresentationFormat>On-screen Show (4:3)</PresentationFormat>
  <Paragraphs>1426</Paragraphs>
  <Slides>86</Slides>
  <Notes>83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Segoe UI</vt:lpstr>
      <vt:lpstr>Wingdings</vt:lpstr>
      <vt:lpstr>Quire Sans</vt:lpstr>
      <vt:lpstr>Cambria</vt:lpstr>
      <vt:lpstr>Arial</vt:lpstr>
      <vt:lpstr>BEER</vt:lpstr>
      <vt:lpstr>Self-Managing DRAM (SMD) A Low-Cost Framework for  Enabling Autonomous and Efficient DRAM Maintenance Operations</vt:lpstr>
      <vt:lpstr>Self-Managing DRAM (SMD) Summary</vt:lpstr>
      <vt:lpstr>SMD Outline</vt:lpstr>
      <vt:lpstr>SMD Outline</vt:lpstr>
      <vt:lpstr>DRAM Interface Status Quo</vt:lpstr>
      <vt:lpstr>DRAM Interface is Rigid</vt:lpstr>
      <vt:lpstr>DRAM Maintenance Mechanisms</vt:lpstr>
      <vt:lpstr>New Maintenance Mechanisms are Needed</vt:lpstr>
      <vt:lpstr>DRAM Standard Interface Specification</vt:lpstr>
      <vt:lpstr>DRAM Standard Body – JEDEC* </vt:lpstr>
      <vt:lpstr>Barrier to New Maintenance Mechanisms</vt:lpstr>
      <vt:lpstr>DRAM Specifications Evolve Slowly</vt:lpstr>
      <vt:lpstr>Recently-Introduced Maintenance Mechanisms</vt:lpstr>
      <vt:lpstr>Problem and Our Goal</vt:lpstr>
      <vt:lpstr>DRAM Access and Maintenance</vt:lpstr>
      <vt:lpstr>DRAM Access and Maintenance</vt:lpstr>
      <vt:lpstr>A DRAM Chip Should Maintain Itself</vt:lpstr>
      <vt:lpstr>Solution Approach</vt:lpstr>
      <vt:lpstr>SMD Outline</vt:lpstr>
      <vt:lpstr>SMD Key Idea: Autonomous Maintenance</vt:lpstr>
      <vt:lpstr>Access-Maintenance Conflicts</vt:lpstr>
      <vt:lpstr>SMD Key Mechanism</vt:lpstr>
      <vt:lpstr>SMD Key Contribution</vt:lpstr>
      <vt:lpstr>Deeper Look at SMD</vt:lpstr>
      <vt:lpstr>DRAM Chip Organization</vt:lpstr>
      <vt:lpstr>DRAM Bank with SMD</vt:lpstr>
      <vt:lpstr>Locking Regions for Maintenance</vt:lpstr>
      <vt:lpstr>Deeper Look at SMD</vt:lpstr>
      <vt:lpstr>Summary of Region Locking Mechanism</vt:lpstr>
      <vt:lpstr>Summary of Region Locking Mechanism</vt:lpstr>
      <vt:lpstr>Locking a Region</vt:lpstr>
      <vt:lpstr>Locking a Region</vt:lpstr>
      <vt:lpstr>Locking a Region</vt:lpstr>
      <vt:lpstr>Accessing a Not Locked Region</vt:lpstr>
      <vt:lpstr>Accessing a Locked Region</vt:lpstr>
      <vt:lpstr>Releasing a Region</vt:lpstr>
      <vt:lpstr>Releasing a Region</vt:lpstr>
      <vt:lpstr>Releasing a Region</vt:lpstr>
      <vt:lpstr>Deeper Look at SMD</vt:lpstr>
      <vt:lpstr>Summary of SMD Chip Control</vt:lpstr>
      <vt:lpstr>Summary of SMD Chip Control</vt:lpstr>
      <vt:lpstr>DRAM Control – The “Activate” Command</vt:lpstr>
      <vt:lpstr>DRAM Control – Timing Parameters</vt:lpstr>
      <vt:lpstr>SMD Control – Handling a Rejection</vt:lpstr>
      <vt:lpstr>SMD Control – Handling a Rejection</vt:lpstr>
      <vt:lpstr>Maintenance-Access Parallelization</vt:lpstr>
      <vt:lpstr>Proof of Forward Progress</vt:lpstr>
      <vt:lpstr>SMD Outline</vt:lpstr>
      <vt:lpstr>SMD-Based Maintenance Mechanisms</vt:lpstr>
      <vt:lpstr>SMD-Based Maintenance Mechanisms</vt:lpstr>
      <vt:lpstr>SMD-Based Maintenance Mechanisms</vt:lpstr>
      <vt:lpstr>DRAM Periodic Refresh</vt:lpstr>
      <vt:lpstr>Alleviating the Drawbacks of Periodic Refresh</vt:lpstr>
      <vt:lpstr>Alleviating the Drawbacks of Periodic Refresh</vt:lpstr>
      <vt:lpstr>SMD-FR – Implementation</vt:lpstr>
      <vt:lpstr>SMD-Based Maintenance Mechanisms</vt:lpstr>
      <vt:lpstr>SMD Outline</vt:lpstr>
      <vt:lpstr>Hardware Implementation and Overhead (I)</vt:lpstr>
      <vt:lpstr>Hardware Implementation and Overhead (II)</vt:lpstr>
      <vt:lpstr>Hardware Implementation and Overhead (III)</vt:lpstr>
      <vt:lpstr>Evaluation Methodology</vt:lpstr>
      <vt:lpstr>Evaluated System Configurations</vt:lpstr>
      <vt:lpstr>Single-Core Performance</vt:lpstr>
      <vt:lpstr>Single-Core Performance</vt:lpstr>
      <vt:lpstr>Four-Core Performance</vt:lpstr>
      <vt:lpstr>DRAM Energy</vt:lpstr>
      <vt:lpstr>DRAM Energy</vt:lpstr>
      <vt:lpstr>Performance and Energy Summary</vt:lpstr>
      <vt:lpstr>More in the Paper</vt:lpstr>
      <vt:lpstr>More in the Paper</vt:lpstr>
      <vt:lpstr>SMD Outline</vt:lpstr>
      <vt:lpstr>Self-Managing DRAM Conclusion</vt:lpstr>
      <vt:lpstr>Extended Version on ArXiv</vt:lpstr>
      <vt:lpstr>SMD is Open-Sourced</vt:lpstr>
      <vt:lpstr>Self-Managing DRAM (SMD) A Low-Cost Framework for  Enabling Autonomous and Efficient DRAM Maintenance Operations</vt:lpstr>
      <vt:lpstr>Backup Slides</vt:lpstr>
      <vt:lpstr>Ensuring Forward Progress</vt:lpstr>
      <vt:lpstr>Performance Comparison</vt:lpstr>
      <vt:lpstr>Pause Maintenance Policy</vt:lpstr>
      <vt:lpstr>Sensitivity to Number of Lock Regions</vt:lpstr>
      <vt:lpstr>SMD-based vs. MC-based Scrubbing</vt:lpstr>
      <vt:lpstr>SMD-DRP</vt:lpstr>
      <vt:lpstr>SMD-FR – Implementation</vt:lpstr>
      <vt:lpstr>SMD-FR – Implementation</vt:lpstr>
      <vt:lpstr>Single-Core Performance</vt:lpstr>
      <vt:lpstr>“PRAC already does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Ahead FS’18</dc:title>
  <dc:creator>Minesh Patel</dc:creator>
  <cp:lastModifiedBy>Olgun  Ataberk</cp:lastModifiedBy>
  <cp:revision>2480</cp:revision>
  <dcterms:created xsi:type="dcterms:W3CDTF">2018-09-22T12:36:22Z</dcterms:created>
  <dcterms:modified xsi:type="dcterms:W3CDTF">2024-11-05T16:13:26Z</dcterms:modified>
</cp:coreProperties>
</file>