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4229" r:id="rId12"/>
  </p:sldMasterIdLst>
  <p:notesMasterIdLst>
    <p:notesMasterId r:id="rId52"/>
  </p:notesMasterIdLst>
  <p:handoutMasterIdLst>
    <p:handoutMasterId r:id="rId53"/>
  </p:handoutMasterIdLst>
  <p:sldIdLst>
    <p:sldId id="6278" r:id="rId13"/>
    <p:sldId id="6270" r:id="rId14"/>
    <p:sldId id="428" r:id="rId15"/>
    <p:sldId id="289" r:id="rId16"/>
    <p:sldId id="395" r:id="rId17"/>
    <p:sldId id="2146448719" r:id="rId18"/>
    <p:sldId id="6285" r:id="rId19"/>
    <p:sldId id="6248" r:id="rId20"/>
    <p:sldId id="2146448720" r:id="rId21"/>
    <p:sldId id="1085" r:id="rId22"/>
    <p:sldId id="6251" r:id="rId23"/>
    <p:sldId id="6269" r:id="rId24"/>
    <p:sldId id="6252" r:id="rId25"/>
    <p:sldId id="6273" r:id="rId26"/>
    <p:sldId id="6272" r:id="rId27"/>
    <p:sldId id="6256" r:id="rId28"/>
    <p:sldId id="6279" r:id="rId29"/>
    <p:sldId id="6280" r:id="rId30"/>
    <p:sldId id="6254" r:id="rId31"/>
    <p:sldId id="6281" r:id="rId32"/>
    <p:sldId id="6283" r:id="rId33"/>
    <p:sldId id="6255" r:id="rId34"/>
    <p:sldId id="6258" r:id="rId35"/>
    <p:sldId id="1100" r:id="rId36"/>
    <p:sldId id="595" r:id="rId37"/>
    <p:sldId id="2146448723" r:id="rId38"/>
    <p:sldId id="6266" r:id="rId39"/>
    <p:sldId id="1061" r:id="rId40"/>
    <p:sldId id="6261" r:id="rId41"/>
    <p:sldId id="6262" r:id="rId42"/>
    <p:sldId id="6274" r:id="rId43"/>
    <p:sldId id="6275" r:id="rId44"/>
    <p:sldId id="6276" r:id="rId45"/>
    <p:sldId id="369" r:id="rId46"/>
    <p:sldId id="2146448717" r:id="rId47"/>
    <p:sldId id="2146448718" r:id="rId48"/>
    <p:sldId id="6268" r:id="rId49"/>
    <p:sldId id="373" r:id="rId50"/>
    <p:sldId id="2146448724" r:id="rId51"/>
  </p:sldIdLst>
  <p:sldSz cx="12192000" cy="6858000"/>
  <p:notesSz cx="6858000" cy="9144000"/>
  <p:defaultTextStyle>
    <a:defPPr>
      <a:defRPr lang="en-US"/>
    </a:defPPr>
    <a:lvl1pPr marL="0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1pPr>
    <a:lvl2pPr marL="457183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2pPr>
    <a:lvl3pPr marL="914367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3pPr>
    <a:lvl4pPr marL="1371550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4pPr>
    <a:lvl5pPr marL="1828734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5pPr>
    <a:lvl6pPr marL="2285918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6pPr>
    <a:lvl7pPr marL="2743101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7pPr>
    <a:lvl8pPr marL="3200284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8pPr>
    <a:lvl9pPr marL="3657469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aku Uchikawa" initials="SU" lastIdx="11" clrIdx="0"/>
  <p:cmAuthor id="1" name="Mary Feil-Jacobs" initials="MFJ" lastIdx="43" clrIdx="1"/>
  <p:cmAuthor id="2" name="Monica Lueder" initials="ML" lastIdx="22" clrIdx="2">
    <p:extLst>
      <p:ext uri="{19B8F6BF-5375-455C-9EA6-DF929625EA0E}">
        <p15:presenceInfo xmlns:p15="http://schemas.microsoft.com/office/powerpoint/2012/main" userId="S-1-5-21-2127521184-1604012920-1887927527-2598260" providerId="AD"/>
      </p:ext>
    </p:extLst>
  </p:cmAuthor>
  <p:cmAuthor id="3" name="Mary Feil-Jacobs" initials="MF" lastIdx="28" clrIdx="3">
    <p:extLst>
      <p:ext uri="{19B8F6BF-5375-455C-9EA6-DF929625EA0E}">
        <p15:presenceInfo xmlns:p15="http://schemas.microsoft.com/office/powerpoint/2012/main" userId="S-1-5-21-2127521184-1604012920-1887927527-65006" providerId="AD"/>
      </p:ext>
    </p:extLst>
  </p:cmAuthor>
  <p:cmAuthor id="4" name="Tracy Tran" initials="TT" lastIdx="9" clrIdx="4">
    <p:extLst>
      <p:ext uri="{19B8F6BF-5375-455C-9EA6-DF929625EA0E}">
        <p15:presenceInfo xmlns:p15="http://schemas.microsoft.com/office/powerpoint/2012/main" userId="S::tracyt@microsoft.com::7b485f56-8fe8-4efc-a1b3-85e720327ac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9001"/>
    <a:srgbClr val="FFF7E1"/>
    <a:srgbClr val="00B1F0"/>
    <a:srgbClr val="01CED1"/>
    <a:srgbClr val="FF00FF"/>
    <a:srgbClr val="E155D6"/>
    <a:srgbClr val="2B3FEB"/>
    <a:srgbClr val="FF8839"/>
    <a:srgbClr val="F78437"/>
    <a:srgbClr val="A6A6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629" autoAdjust="0"/>
    <p:restoredTop sz="80997" autoAdjust="0"/>
  </p:normalViewPr>
  <p:slideViewPr>
    <p:cSldViewPr snapToGrid="0">
      <p:cViewPr varScale="1">
        <p:scale>
          <a:sx n="137" d="100"/>
          <a:sy n="137" d="100"/>
        </p:scale>
        <p:origin x="3704" y="184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-8536"/>
    </p:cViewPr>
  </p:outlineViewPr>
  <p:notesTextViewPr>
    <p:cViewPr>
      <p:scale>
        <a:sx n="340" d="100"/>
        <a:sy n="340" d="100"/>
      </p:scale>
      <p:origin x="0" y="0"/>
    </p:cViewPr>
  </p:notesTextViewPr>
  <p:sorterViewPr>
    <p:cViewPr varScale="1">
      <p:scale>
        <a:sx n="1" d="1"/>
        <a:sy n="1" d="1"/>
      </p:scale>
      <p:origin x="0" y="-2792"/>
    </p:cViewPr>
  </p:sorterViewPr>
  <p:notesViewPr>
    <p:cSldViewPr snapToGrid="0" showGuides="1">
      <p:cViewPr varScale="1">
        <p:scale>
          <a:sx n="168" d="100"/>
          <a:sy n="168" d="100"/>
        </p:scale>
        <p:origin x="5432" y="216"/>
      </p:cViewPr>
      <p:guideLst>
        <p:guide orient="horz" pos="2880"/>
        <p:guide pos="2160"/>
      </p:guideLst>
    </p:cSldViewPr>
  </p:notesViewPr>
  <p:gridSpacing cx="38100" cy="381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slide" Target="slides/slide38.xml"/><Relationship Id="rId55" Type="http://schemas.openxmlformats.org/officeDocument/2006/relationships/presProps" Target="presProps.xml"/><Relationship Id="rId7" Type="http://schemas.openxmlformats.org/officeDocument/2006/relationships/customXml" Target="../customXml/item7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1" Type="http://schemas.openxmlformats.org/officeDocument/2006/relationships/customXml" Target="../customXml/item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handoutMaster" Target="handoutMasters/handoutMaster1.xml"/><Relationship Id="rId58" Type="http://schemas.openxmlformats.org/officeDocument/2006/relationships/tableStyles" Target="tableStyles.xml"/><Relationship Id="rId5" Type="http://schemas.openxmlformats.org/officeDocument/2006/relationships/customXml" Target="../customXml/item5.xml"/><Relationship Id="rId19" Type="http://schemas.openxmlformats.org/officeDocument/2006/relationships/slide" Target="slides/slide7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viewProps" Target="viewProps.xml"/><Relationship Id="rId8" Type="http://schemas.openxmlformats.org/officeDocument/2006/relationships/customXml" Target="../customXml/item8.xml"/><Relationship Id="rId51" Type="http://schemas.openxmlformats.org/officeDocument/2006/relationships/slide" Target="slides/slide39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1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theme" Target="theme/theme1.xml"/><Relationship Id="rId10" Type="http://schemas.openxmlformats.org/officeDocument/2006/relationships/customXml" Target="../customXml/item10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eader Placeholder 7">
            <a:extLst>
              <a:ext uri="{FF2B5EF4-FFF2-40B4-BE49-F238E27FC236}">
                <a16:creationId xmlns:a16="http://schemas.microsoft.com/office/drawing/2014/main" id="{6D9F846D-2CFB-BC42-A87F-3BBAB173631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231887" y="106595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1" name="Footer Placeholder 9">
            <a:extLst>
              <a:ext uri="{FF2B5EF4-FFF2-40B4-BE49-F238E27FC236}">
                <a16:creationId xmlns:a16="http://schemas.microsoft.com/office/drawing/2014/main" id="{88408BE6-8E91-914D-8FB2-836E9E3F520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224725" y="8686801"/>
            <a:ext cx="5409296" cy="3559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0" indent="0" algn="l">
              <a:defRPr sz="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099" eaLnBrk="0" hangingPunct="0"/>
            <a:r>
              <a:rPr lang="en-US">
                <a:ea typeface="Segoe UI" pitchFamily="34" charset="0"/>
              </a:rPr>
              <a:t>© Advanced Micro Devices, Inc. All rights reserved. Confidential – Not for distribution.</a:t>
            </a:r>
            <a:endParaRPr lang="en-US" dirty="0">
              <a:ea typeface="Segoe UI" pitchFamily="34" charset="0"/>
            </a:endParaRPr>
          </a:p>
        </p:txBody>
      </p:sp>
      <p:sp>
        <p:nvSpPr>
          <p:cNvPr id="12" name="Date Placeholder 10">
            <a:extLst>
              <a:ext uri="{FF2B5EF4-FFF2-40B4-BE49-F238E27FC236}">
                <a16:creationId xmlns:a16="http://schemas.microsoft.com/office/drawing/2014/main" id="{053A4A9A-59E9-FE4E-8C48-82287B8CFB96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661475" y="118832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6B0810-FC62-EE4E-BF04-55F4B7654175}" type="datetime8">
              <a:rPr lang="en-US" smtClean="0"/>
              <a:pPr/>
              <a:t>6/25/23 11:00 AM</a:t>
            </a:fld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0ECC6F94-A19F-3C4E-B299-330922AF660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839568" y="8685214"/>
            <a:ext cx="793708" cy="3559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4008EB6-D09E-4580-8CD6-DDB14511944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4595630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der Placeholder 7"/>
          <p:cNvSpPr>
            <a:spLocks noGrp="1"/>
          </p:cNvSpPr>
          <p:nvPr>
            <p:ph type="hdr" sz="quarter"/>
          </p:nvPr>
        </p:nvSpPr>
        <p:spPr>
          <a:xfrm>
            <a:off x="231887" y="106595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Slide Image Placeholder 8"/>
          <p:cNvSpPr>
            <a:spLocks noGrp="1" noRot="1" noChangeAspect="1"/>
          </p:cNvSpPr>
          <p:nvPr>
            <p:ph type="sldImg" idx="2"/>
          </p:nvPr>
        </p:nvSpPr>
        <p:spPr>
          <a:xfrm>
            <a:off x="658813" y="684213"/>
            <a:ext cx="5540375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4"/>
          </p:nvPr>
        </p:nvSpPr>
        <p:spPr>
          <a:xfrm>
            <a:off x="224725" y="8686801"/>
            <a:ext cx="5409296" cy="3559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0" indent="0" algn="l">
              <a:defRPr sz="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099" eaLnBrk="0" hangingPunct="0"/>
            <a:r>
              <a:rPr lang="en-US">
                <a:ea typeface="Segoe UI" pitchFamily="34" charset="0"/>
              </a:rPr>
              <a:t>© Advanced Micro Devices, Inc. All rights reserved. Confidential – Not for distribution.</a:t>
            </a:r>
            <a:endParaRPr lang="en-US" dirty="0">
              <a:ea typeface="Segoe UI" pitchFamily="34" charset="0"/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idx="1"/>
          </p:nvPr>
        </p:nvSpPr>
        <p:spPr>
          <a:xfrm>
            <a:off x="3661475" y="118832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6B0810-FC62-EE4E-BF04-55F4B7654175}" type="datetime8">
              <a:rPr lang="en-US" smtClean="0"/>
              <a:pPr/>
              <a:t>6/25/23 11:00 AM</a:t>
            </a:fld>
            <a:endParaRPr lang="en-US" dirty="0"/>
          </a:p>
        </p:txBody>
      </p:sp>
      <p:sp>
        <p:nvSpPr>
          <p:cNvPr id="12" name="Notes Placeholder 11"/>
          <p:cNvSpPr>
            <a:spLocks noGrp="1"/>
          </p:cNvSpPr>
          <p:nvPr>
            <p:ph type="body" sz="quarter" idx="3"/>
          </p:nvPr>
        </p:nvSpPr>
        <p:spPr>
          <a:xfrm>
            <a:off x="685800" y="4107052"/>
            <a:ext cx="5486400" cy="435114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5"/>
          </p:nvPr>
        </p:nvSpPr>
        <p:spPr>
          <a:xfrm>
            <a:off x="5839568" y="8685214"/>
            <a:ext cx="793708" cy="3559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4008EB6-D09E-4580-8CD6-DDB14511944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648265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367" rtl="0" eaLnBrk="1" latinLnBrk="0" hangingPunct="1">
      <a:lnSpc>
        <a:spcPct val="90000"/>
      </a:lnSpc>
      <a:spcAft>
        <a:spcPts val="333"/>
      </a:spcAft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212982" indent="-105829" algn="l" defTabSz="914367" rtl="0" eaLnBrk="1" latinLnBrk="0" hangingPunct="1">
      <a:lnSpc>
        <a:spcPct val="90000"/>
      </a:lnSpc>
      <a:spcAft>
        <a:spcPts val="333"/>
      </a:spcAft>
      <a:buFont typeface="Arial" pitchFamily="34" charset="0"/>
      <a:buChar char="•"/>
      <a:defRPr sz="1100" b="0" i="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328071" indent="-115090" algn="l" defTabSz="914367" rtl="0" eaLnBrk="1" latinLnBrk="0" hangingPunct="1">
      <a:lnSpc>
        <a:spcPct val="90000"/>
      </a:lnSpc>
      <a:spcAft>
        <a:spcPts val="333"/>
      </a:spcAft>
      <a:buFont typeface="Arial" pitchFamily="34" charset="0"/>
      <a:buChar char="•"/>
      <a:defRPr sz="1050" b="0" i="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482848" indent="-146838" algn="l" defTabSz="914367" rtl="0" eaLnBrk="1" latinLnBrk="0" hangingPunct="1">
      <a:lnSpc>
        <a:spcPct val="90000"/>
      </a:lnSpc>
      <a:spcAft>
        <a:spcPts val="333"/>
      </a:spcAft>
      <a:buFont typeface="Arial" pitchFamily="34" charset="0"/>
      <a:buChar char="•"/>
      <a:defRPr sz="1050" b="0" i="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615134" indent="-115090" algn="l" defTabSz="914367" rtl="0" eaLnBrk="1" latinLnBrk="0" hangingPunct="1">
      <a:lnSpc>
        <a:spcPct val="90000"/>
      </a:lnSpc>
      <a:spcAft>
        <a:spcPts val="333"/>
      </a:spcAft>
      <a:buFont typeface="Arial" pitchFamily="34" charset="0"/>
      <a:buChar char="•"/>
      <a:defRPr sz="1050" b="0" i="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5918" algn="l" defTabSz="914367" rtl="0" eaLnBrk="1" latinLnBrk="0" hangingPunct="1">
      <a:defRPr sz="1176" kern="1200">
        <a:solidFill>
          <a:schemeClr val="tx1"/>
        </a:solidFill>
        <a:latin typeface="+mn-lt"/>
        <a:ea typeface="+mn-ea"/>
        <a:cs typeface="+mn-cs"/>
      </a:defRPr>
    </a:lvl6pPr>
    <a:lvl7pPr marL="2743101" algn="l" defTabSz="914367" rtl="0" eaLnBrk="1" latinLnBrk="0" hangingPunct="1">
      <a:defRPr sz="1176" kern="1200">
        <a:solidFill>
          <a:schemeClr val="tx1"/>
        </a:solidFill>
        <a:latin typeface="+mn-lt"/>
        <a:ea typeface="+mn-ea"/>
        <a:cs typeface="+mn-cs"/>
      </a:defRPr>
    </a:lvl7pPr>
    <a:lvl8pPr marL="3200284" algn="l" defTabSz="914367" rtl="0" eaLnBrk="1" latinLnBrk="0" hangingPunct="1">
      <a:defRPr sz="1176" kern="1200">
        <a:solidFill>
          <a:schemeClr val="tx1"/>
        </a:solidFill>
        <a:latin typeface="+mn-lt"/>
        <a:ea typeface="+mn-ea"/>
        <a:cs typeface="+mn-cs"/>
      </a:defRPr>
    </a:lvl8pPr>
    <a:lvl9pPr marL="3657469" algn="l" defTabSz="914367" rtl="0" eaLnBrk="1" latinLnBrk="0" hangingPunct="1">
      <a:defRPr sz="117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D793F4-8E1E-4CDB-AE5F-DC093960CF4B}" type="slidenum">
              <a:rPr lang="en-CH" smtClean="0"/>
              <a:t>1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874586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0000"/>
              </a:lnSpc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10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5662179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11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1278198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333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12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8805779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333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>
                <a:ea typeface="Segoe UI" pitchFamily="34" charset="0"/>
              </a:rPr>
              <a:t>© Advanced Micro Devices, Inc. All rights reserved. Confidential – Not for distribution.</a:t>
            </a:r>
            <a:endParaRPr lang="en-US" dirty="0">
              <a:ea typeface="Segoe UI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06302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333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>
                <a:ea typeface="Segoe UI" pitchFamily="34" charset="0"/>
              </a:rPr>
              <a:t>© Advanced Micro Devices, Inc. All rights reserved. Confidential – Not for distribution.</a:t>
            </a:r>
            <a:endParaRPr lang="en-US" dirty="0">
              <a:ea typeface="Segoe UI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81356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>
                <a:ea typeface="Segoe UI" pitchFamily="34" charset="0"/>
              </a:rPr>
              <a:t>© Advanced Micro Devices, Inc. All rights reserved. Confidential – Not for distribution.</a:t>
            </a:r>
            <a:endParaRPr lang="en-US" dirty="0">
              <a:ea typeface="Segoe UI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60910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>
                <a:ea typeface="Segoe UI" pitchFamily="34" charset="0"/>
              </a:rPr>
              <a:t>© Advanced Micro Devices, Inc. All rights reserved. Confidential – Not for distribution.</a:t>
            </a:r>
            <a:endParaRPr lang="en-US" dirty="0">
              <a:ea typeface="Segoe UI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848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333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17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5203590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333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18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2809490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19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9880393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2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3952049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20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6562994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21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549498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>
                <a:ea typeface="Segoe UI" pitchFamily="34" charset="0"/>
              </a:rPr>
              <a:t>© Advanced Micro Devices, Inc. All rights reserved. Confidential – Not for distribution.</a:t>
            </a:r>
            <a:endParaRPr lang="en-US" dirty="0">
              <a:ea typeface="Segoe UI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72175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23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2926785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71F7F3-9543-40DF-A656-8B6347E0E94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9898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71F7F3-9543-40DF-A656-8B6347E0E94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7378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>
                <a:ea typeface="Segoe UI" pitchFamily="34" charset="0"/>
              </a:rPr>
              <a:t>© Advanced Micro Devices, Inc. All rights reserved. Confidential – Not for distribution.</a:t>
            </a:r>
            <a:endParaRPr lang="en-US" dirty="0">
              <a:ea typeface="Segoe UI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668781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27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00307400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28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17859044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29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6791672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71F7F3-9543-40DF-A656-8B6347E0E94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93244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333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30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09704635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>
                <a:ea typeface="Segoe UI" pitchFamily="34" charset="0"/>
              </a:rPr>
              <a:t>© Advanced Micro Devices, Inc. All rights reserved. Confidential – Not for distribution.</a:t>
            </a:r>
            <a:endParaRPr lang="en-US" dirty="0">
              <a:ea typeface="Segoe UI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1378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>
                <a:ea typeface="Segoe UI" pitchFamily="34" charset="0"/>
              </a:rPr>
              <a:t>© Advanced Micro Devices, Inc. All rights reserved. Confidential – Not for distribution.</a:t>
            </a:r>
            <a:endParaRPr lang="en-US" dirty="0">
              <a:ea typeface="Segoe UI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60392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>
                <a:ea typeface="Segoe UI" pitchFamily="34" charset="0"/>
              </a:rPr>
              <a:t>© Advanced Micro Devices, Inc. All rights reserved. Confidential – Not for distribution.</a:t>
            </a:r>
            <a:endParaRPr lang="en-US" dirty="0">
              <a:ea typeface="Segoe UI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350882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34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26192737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35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50950864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>
                <a:ea typeface="Segoe UI" pitchFamily="34" charset="0"/>
              </a:rPr>
              <a:t>© Advanced Micro Devices, Inc. All rights reserved. Confidential – Not for distribution.</a:t>
            </a:r>
            <a:endParaRPr lang="en-US" dirty="0">
              <a:ea typeface="Segoe UI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0908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37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79108597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38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98765452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D793F4-8E1E-4CDB-AE5F-DC093960CF4B}" type="slidenum">
              <a:rPr kumimoji="0" lang="en-CH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CH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55444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ABD932-4BD1-4C53-820D-24D32831AB9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5812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71F7F3-9543-40DF-A656-8B6347E0E94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8937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71F7F3-9543-40DF-A656-8B6347E0E94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3426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0000"/>
              </a:lnSpc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71F7F3-9543-40DF-A656-8B6347E0E94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0152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333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>
                <a:ea typeface="Segoe UI" pitchFamily="34" charset="0"/>
              </a:rPr>
              <a:t>© Advanced Micro Devices, Inc. All rights reserved. Confidential – Not for distribution.</a:t>
            </a:r>
            <a:endParaRPr lang="en-US" dirty="0">
              <a:ea typeface="Segoe UI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89006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333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>
                <a:ea typeface="Segoe UI" pitchFamily="34" charset="0"/>
              </a:rPr>
              <a:t>© Advanced Micro Devices, Inc. All rights reserved. Confidential – Not for distribution.</a:t>
            </a:r>
            <a:endParaRPr lang="en-US" dirty="0">
              <a:ea typeface="Segoe UI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6899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No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350259" y="1641215"/>
            <a:ext cx="6244333" cy="1941576"/>
          </a:xfrm>
          <a:noFill/>
        </p:spPr>
        <p:txBody>
          <a:bodyPr wrap="square" lIns="0" tIns="0" rIns="0" bIns="0" anchor="ctr" anchorCtr="0">
            <a:no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EVENT NAME OR PRESENTATION TITLE 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337976E5-E6CB-397E-A330-6B9BD4B1D03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50260" y="3875650"/>
            <a:ext cx="6244332" cy="276999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800" b="1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Speaker name or subtitle text</a:t>
            </a:r>
          </a:p>
        </p:txBody>
      </p:sp>
      <p:pic>
        <p:nvPicPr>
          <p:cNvPr id="13" name="Picture 1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160F8F1-C493-D88D-26A1-8AA61020F18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86888" y="5771788"/>
            <a:ext cx="2359024" cy="671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95203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D20C4-3302-EB45-B6C3-8D7D3B54A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060B0B7-8257-AF44-8E50-C5EF88BB382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588263" y="1508003"/>
            <a:ext cx="906233" cy="852256"/>
          </a:xfrm>
          <a:pattFill prst="wdUpDiag">
            <a:fgClr>
              <a:schemeClr val="accent1">
                <a:lumMod val="50000"/>
              </a:schemeClr>
            </a:fgClr>
            <a:bgClr>
              <a:schemeClr val="tx2">
                <a:lumMod val="50000"/>
              </a:schemeClr>
            </a:bgClr>
          </a:pattFill>
          <a:ln w="12700">
            <a:solidFill>
              <a:schemeClr val="bg1">
                <a:lumMod val="75000"/>
              </a:schemeClr>
            </a:solidFill>
            <a:miter lim="800000"/>
          </a:ln>
        </p:spPr>
        <p:txBody>
          <a:bodyPr lIns="91440" tIns="91440" rIns="91440" bIns="9144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" b="0">
                <a:solidFill>
                  <a:srgbClr val="FFFFFF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Drop Image</a:t>
            </a:r>
          </a:p>
        </p:txBody>
      </p:sp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4CAA7D2A-D3F3-C443-BEAB-AE463EB6977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1599747" y="1508003"/>
            <a:ext cx="906233" cy="852256"/>
          </a:xfrm>
          <a:pattFill prst="wdUpDiag">
            <a:fgClr>
              <a:schemeClr val="accent1">
                <a:lumMod val="50000"/>
              </a:schemeClr>
            </a:fgClr>
            <a:bgClr>
              <a:schemeClr val="tx2">
                <a:lumMod val="50000"/>
              </a:schemeClr>
            </a:bgClr>
          </a:pattFill>
          <a:ln w="12700">
            <a:solidFill>
              <a:schemeClr val="bg1">
                <a:lumMod val="75000"/>
              </a:schemeClr>
            </a:solidFill>
            <a:miter lim="800000"/>
          </a:ln>
        </p:spPr>
        <p:txBody>
          <a:bodyPr lIns="91440" tIns="91440" rIns="91440" bIns="9144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" b="0">
                <a:solidFill>
                  <a:srgbClr val="FFFFFF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Drop Image</a:t>
            </a:r>
          </a:p>
        </p:txBody>
      </p:sp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606696E-F9FD-7A41-B239-56C925CA5E1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2611231" y="1508003"/>
            <a:ext cx="906233" cy="852256"/>
          </a:xfrm>
          <a:pattFill prst="wdUpDiag">
            <a:fgClr>
              <a:schemeClr val="accent1">
                <a:lumMod val="50000"/>
              </a:schemeClr>
            </a:fgClr>
            <a:bgClr>
              <a:schemeClr val="tx2">
                <a:lumMod val="50000"/>
              </a:schemeClr>
            </a:bgClr>
          </a:pattFill>
          <a:ln w="12700">
            <a:solidFill>
              <a:schemeClr val="bg1">
                <a:lumMod val="75000"/>
              </a:schemeClr>
            </a:solidFill>
            <a:miter lim="800000"/>
          </a:ln>
        </p:spPr>
        <p:txBody>
          <a:bodyPr lIns="91440" tIns="91440" rIns="91440" bIns="9144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" b="0">
                <a:solidFill>
                  <a:srgbClr val="FFFFFF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Drop Image</a:t>
            </a:r>
          </a:p>
        </p:txBody>
      </p:sp>
      <p:sp>
        <p:nvSpPr>
          <p:cNvPr id="6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67BFD11-A5C7-534B-95DE-708BA59C346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3622715" y="1508003"/>
            <a:ext cx="906233" cy="852256"/>
          </a:xfrm>
          <a:pattFill prst="wdUpDiag">
            <a:fgClr>
              <a:schemeClr val="accent1">
                <a:lumMod val="50000"/>
              </a:schemeClr>
            </a:fgClr>
            <a:bgClr>
              <a:schemeClr val="tx2">
                <a:lumMod val="50000"/>
              </a:schemeClr>
            </a:bgClr>
          </a:pattFill>
          <a:ln w="12700">
            <a:solidFill>
              <a:schemeClr val="bg1">
                <a:lumMod val="75000"/>
              </a:schemeClr>
            </a:solidFill>
            <a:miter lim="800000"/>
          </a:ln>
        </p:spPr>
        <p:txBody>
          <a:bodyPr lIns="91440" tIns="91440" rIns="91440" bIns="9144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" b="0">
                <a:solidFill>
                  <a:srgbClr val="FFFFFF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Drop Image</a:t>
            </a:r>
          </a:p>
        </p:txBody>
      </p:sp>
      <p:sp>
        <p:nvSpPr>
          <p:cNvPr id="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C4A2493A-DA9A-774E-B698-381E87F3023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4634199" y="1508003"/>
            <a:ext cx="906233" cy="852256"/>
          </a:xfrm>
          <a:pattFill prst="wdUpDiag">
            <a:fgClr>
              <a:schemeClr val="accent1">
                <a:lumMod val="50000"/>
              </a:schemeClr>
            </a:fgClr>
            <a:bgClr>
              <a:schemeClr val="tx2">
                <a:lumMod val="50000"/>
              </a:schemeClr>
            </a:bgClr>
          </a:pattFill>
          <a:ln w="12700">
            <a:solidFill>
              <a:schemeClr val="bg1">
                <a:lumMod val="75000"/>
              </a:schemeClr>
            </a:solidFill>
            <a:miter lim="800000"/>
          </a:ln>
        </p:spPr>
        <p:txBody>
          <a:bodyPr lIns="91440" tIns="91440" rIns="91440" bIns="9144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" b="0">
                <a:solidFill>
                  <a:srgbClr val="FFFFFF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Drop Image</a:t>
            </a:r>
          </a:p>
        </p:txBody>
      </p:sp>
      <p:sp>
        <p:nvSpPr>
          <p:cNvPr id="8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9F155F2-1A5E-D049-B799-7F265508271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5645683" y="1508003"/>
            <a:ext cx="906233" cy="852256"/>
          </a:xfrm>
          <a:pattFill prst="wdUpDiag">
            <a:fgClr>
              <a:schemeClr val="accent1">
                <a:lumMod val="50000"/>
              </a:schemeClr>
            </a:fgClr>
            <a:bgClr>
              <a:schemeClr val="tx2">
                <a:lumMod val="50000"/>
              </a:schemeClr>
            </a:bgClr>
          </a:pattFill>
          <a:ln w="12700">
            <a:solidFill>
              <a:schemeClr val="bg1">
                <a:lumMod val="75000"/>
              </a:schemeClr>
            </a:solidFill>
            <a:miter lim="800000"/>
          </a:ln>
        </p:spPr>
        <p:txBody>
          <a:bodyPr lIns="91440" tIns="91440" rIns="91440" bIns="9144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" b="0">
                <a:solidFill>
                  <a:srgbClr val="FFFFFF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Drop Image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39D300ED-46DE-8D44-B42F-D72A4BD1D05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6657167" y="1508003"/>
            <a:ext cx="906233" cy="852256"/>
          </a:xfrm>
          <a:pattFill prst="wdUpDiag">
            <a:fgClr>
              <a:schemeClr val="accent1">
                <a:lumMod val="50000"/>
              </a:schemeClr>
            </a:fgClr>
            <a:bgClr>
              <a:schemeClr val="tx2">
                <a:lumMod val="50000"/>
              </a:schemeClr>
            </a:bgClr>
          </a:pattFill>
          <a:ln w="12700">
            <a:solidFill>
              <a:schemeClr val="bg1">
                <a:lumMod val="75000"/>
              </a:schemeClr>
            </a:solidFill>
            <a:miter lim="800000"/>
          </a:ln>
        </p:spPr>
        <p:txBody>
          <a:bodyPr lIns="91440" tIns="91440" rIns="91440" bIns="9144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" b="0">
                <a:solidFill>
                  <a:srgbClr val="FFFFFF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Drop Image</a:t>
            </a:r>
          </a:p>
        </p:txBody>
      </p:sp>
      <p:sp>
        <p:nvSpPr>
          <p:cNvPr id="1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D59F3EBB-786F-7A42-B92F-72211CA921FC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7668651" y="1508003"/>
            <a:ext cx="906233" cy="852256"/>
          </a:xfrm>
          <a:pattFill prst="wdUpDiag">
            <a:fgClr>
              <a:schemeClr val="accent1">
                <a:lumMod val="50000"/>
              </a:schemeClr>
            </a:fgClr>
            <a:bgClr>
              <a:schemeClr val="tx2">
                <a:lumMod val="50000"/>
              </a:schemeClr>
            </a:bgClr>
          </a:pattFill>
          <a:ln w="12700">
            <a:solidFill>
              <a:schemeClr val="bg1">
                <a:lumMod val="75000"/>
              </a:schemeClr>
            </a:solidFill>
            <a:miter lim="800000"/>
          </a:ln>
        </p:spPr>
        <p:txBody>
          <a:bodyPr lIns="91440" tIns="91440" rIns="91440" bIns="9144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" b="0">
                <a:solidFill>
                  <a:srgbClr val="FFFFFF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Drop Image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BA676D0-34EC-3646-AC3D-071EB3DD9D6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gray">
          <a:xfrm>
            <a:off x="8680135" y="1508003"/>
            <a:ext cx="906233" cy="852256"/>
          </a:xfrm>
          <a:pattFill prst="wdUpDiag">
            <a:fgClr>
              <a:schemeClr val="accent1">
                <a:lumMod val="50000"/>
              </a:schemeClr>
            </a:fgClr>
            <a:bgClr>
              <a:schemeClr val="tx2">
                <a:lumMod val="50000"/>
              </a:schemeClr>
            </a:bgClr>
          </a:pattFill>
          <a:ln w="12700">
            <a:solidFill>
              <a:schemeClr val="bg1">
                <a:lumMod val="75000"/>
              </a:schemeClr>
            </a:solidFill>
            <a:miter lim="800000"/>
          </a:ln>
        </p:spPr>
        <p:txBody>
          <a:bodyPr lIns="91440" tIns="91440" rIns="91440" bIns="9144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" b="0">
                <a:solidFill>
                  <a:srgbClr val="FFFFFF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Drop Image</a:t>
            </a:r>
          </a:p>
        </p:txBody>
      </p:sp>
      <p:sp>
        <p:nvSpPr>
          <p:cNvPr id="12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ADFD9C1-E635-1B46-BC21-4D5D3069E75B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 bwMode="gray">
          <a:xfrm>
            <a:off x="9691619" y="1508003"/>
            <a:ext cx="906233" cy="852256"/>
          </a:xfrm>
          <a:pattFill prst="wdUpDiag">
            <a:fgClr>
              <a:schemeClr val="accent1">
                <a:lumMod val="50000"/>
              </a:schemeClr>
            </a:fgClr>
            <a:bgClr>
              <a:schemeClr val="tx2">
                <a:lumMod val="50000"/>
              </a:schemeClr>
            </a:bgClr>
          </a:pattFill>
          <a:ln w="12700">
            <a:solidFill>
              <a:schemeClr val="bg1">
                <a:lumMod val="75000"/>
              </a:schemeClr>
            </a:solidFill>
            <a:miter lim="800000"/>
          </a:ln>
        </p:spPr>
        <p:txBody>
          <a:bodyPr lIns="91440" tIns="91440" rIns="91440" bIns="9144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" b="0">
                <a:solidFill>
                  <a:srgbClr val="FFFFFF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Drop Image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3CF35C45-D347-D645-8CD2-6E3D2088C4CC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 bwMode="gray">
          <a:xfrm>
            <a:off x="10703107" y="1508003"/>
            <a:ext cx="906233" cy="852256"/>
          </a:xfrm>
          <a:pattFill prst="wdUpDiag">
            <a:fgClr>
              <a:schemeClr val="accent1">
                <a:lumMod val="50000"/>
              </a:schemeClr>
            </a:fgClr>
            <a:bgClr>
              <a:schemeClr val="tx2">
                <a:lumMod val="50000"/>
              </a:schemeClr>
            </a:bgClr>
          </a:pattFill>
          <a:ln w="12700">
            <a:solidFill>
              <a:schemeClr val="bg1">
                <a:lumMod val="75000"/>
              </a:schemeClr>
            </a:solidFill>
            <a:miter lim="800000"/>
          </a:ln>
        </p:spPr>
        <p:txBody>
          <a:bodyPr lIns="91440" tIns="91440" rIns="91440" bIns="9144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" b="0">
                <a:solidFill>
                  <a:srgbClr val="FFFFFF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Drop Image</a:t>
            </a:r>
          </a:p>
        </p:txBody>
      </p:sp>
      <p:sp>
        <p:nvSpPr>
          <p:cNvPr id="1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9475B80-6F15-0744-AB11-132AC7CF9AF6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 bwMode="gray">
          <a:xfrm>
            <a:off x="588263" y="2461913"/>
            <a:ext cx="906233" cy="852256"/>
          </a:xfrm>
          <a:pattFill prst="wdUpDiag">
            <a:fgClr>
              <a:schemeClr val="accent1">
                <a:lumMod val="50000"/>
              </a:schemeClr>
            </a:fgClr>
            <a:bgClr>
              <a:schemeClr val="tx2">
                <a:lumMod val="50000"/>
              </a:schemeClr>
            </a:bgClr>
          </a:pattFill>
          <a:ln w="12700">
            <a:solidFill>
              <a:schemeClr val="bg1">
                <a:lumMod val="75000"/>
              </a:schemeClr>
            </a:solidFill>
            <a:miter lim="800000"/>
          </a:ln>
        </p:spPr>
        <p:txBody>
          <a:bodyPr lIns="91440" tIns="91440" rIns="91440" bIns="9144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" b="0">
                <a:solidFill>
                  <a:srgbClr val="FFFFFF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Drop Image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E65AC22-FEB4-6245-8825-006D3BD5EEC0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 bwMode="gray">
          <a:xfrm>
            <a:off x="1599747" y="2461913"/>
            <a:ext cx="906233" cy="852256"/>
          </a:xfrm>
          <a:pattFill prst="wdUpDiag">
            <a:fgClr>
              <a:schemeClr val="accent1">
                <a:lumMod val="50000"/>
              </a:schemeClr>
            </a:fgClr>
            <a:bgClr>
              <a:schemeClr val="tx2">
                <a:lumMod val="50000"/>
              </a:schemeClr>
            </a:bgClr>
          </a:pattFill>
          <a:ln w="12700">
            <a:solidFill>
              <a:schemeClr val="bg1">
                <a:lumMod val="75000"/>
              </a:schemeClr>
            </a:solidFill>
            <a:miter lim="800000"/>
          </a:ln>
        </p:spPr>
        <p:txBody>
          <a:bodyPr lIns="91440" tIns="91440" rIns="91440" bIns="9144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" b="0">
                <a:solidFill>
                  <a:srgbClr val="FFFFFF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Drop Image</a:t>
            </a:r>
          </a:p>
        </p:txBody>
      </p:sp>
      <p:sp>
        <p:nvSpPr>
          <p:cNvPr id="16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CA5DEB6-0C05-E64B-93D0-2DC0A025A090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 bwMode="gray">
          <a:xfrm>
            <a:off x="2611231" y="2461913"/>
            <a:ext cx="906233" cy="852256"/>
          </a:xfrm>
          <a:pattFill prst="wdUpDiag">
            <a:fgClr>
              <a:schemeClr val="accent1">
                <a:lumMod val="50000"/>
              </a:schemeClr>
            </a:fgClr>
            <a:bgClr>
              <a:schemeClr val="tx2">
                <a:lumMod val="50000"/>
              </a:schemeClr>
            </a:bgClr>
          </a:pattFill>
          <a:ln w="12700">
            <a:solidFill>
              <a:schemeClr val="bg1">
                <a:lumMod val="75000"/>
              </a:schemeClr>
            </a:solidFill>
            <a:miter lim="800000"/>
          </a:ln>
        </p:spPr>
        <p:txBody>
          <a:bodyPr lIns="91440" tIns="91440" rIns="91440" bIns="9144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" b="0">
                <a:solidFill>
                  <a:srgbClr val="FFFFFF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Drop Image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3E846680-CCD1-9948-9632-5B8197B7DFFC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 bwMode="gray">
          <a:xfrm>
            <a:off x="3622715" y="2461913"/>
            <a:ext cx="906233" cy="852256"/>
          </a:xfrm>
          <a:pattFill prst="wdUpDiag">
            <a:fgClr>
              <a:schemeClr val="accent1">
                <a:lumMod val="50000"/>
              </a:schemeClr>
            </a:fgClr>
            <a:bgClr>
              <a:schemeClr val="tx2">
                <a:lumMod val="50000"/>
              </a:schemeClr>
            </a:bgClr>
          </a:pattFill>
          <a:ln w="12700">
            <a:solidFill>
              <a:schemeClr val="bg1">
                <a:lumMod val="75000"/>
              </a:schemeClr>
            </a:solidFill>
            <a:miter lim="800000"/>
          </a:ln>
        </p:spPr>
        <p:txBody>
          <a:bodyPr lIns="91440" tIns="91440" rIns="91440" bIns="9144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" b="0">
                <a:solidFill>
                  <a:srgbClr val="FFFFFF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Drop Image</a:t>
            </a:r>
          </a:p>
        </p:txBody>
      </p:sp>
      <p:sp>
        <p:nvSpPr>
          <p:cNvPr id="18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079D992-3FCF-A34A-88A0-8A2A68C972E0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 bwMode="gray">
          <a:xfrm>
            <a:off x="4634199" y="2461913"/>
            <a:ext cx="906233" cy="852256"/>
          </a:xfrm>
          <a:pattFill prst="wdUpDiag">
            <a:fgClr>
              <a:schemeClr val="accent1">
                <a:lumMod val="50000"/>
              </a:schemeClr>
            </a:fgClr>
            <a:bgClr>
              <a:schemeClr val="tx2">
                <a:lumMod val="50000"/>
              </a:schemeClr>
            </a:bgClr>
          </a:pattFill>
          <a:ln w="12700">
            <a:solidFill>
              <a:schemeClr val="bg1">
                <a:lumMod val="75000"/>
              </a:schemeClr>
            </a:solidFill>
            <a:miter lim="800000"/>
          </a:ln>
        </p:spPr>
        <p:txBody>
          <a:bodyPr lIns="91440" tIns="91440" rIns="91440" bIns="9144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" b="0">
                <a:solidFill>
                  <a:srgbClr val="FFFFFF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Drop Image</a:t>
            </a:r>
          </a:p>
        </p:txBody>
      </p:sp>
      <p:sp>
        <p:nvSpPr>
          <p:cNvPr id="1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996246-3D80-2E4F-B8C7-B5C201E6038B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 bwMode="gray">
          <a:xfrm>
            <a:off x="5645683" y="2461913"/>
            <a:ext cx="906233" cy="852256"/>
          </a:xfrm>
          <a:pattFill prst="wdUpDiag">
            <a:fgClr>
              <a:schemeClr val="accent1">
                <a:lumMod val="50000"/>
              </a:schemeClr>
            </a:fgClr>
            <a:bgClr>
              <a:schemeClr val="tx2">
                <a:lumMod val="50000"/>
              </a:schemeClr>
            </a:bgClr>
          </a:pattFill>
          <a:ln w="12700">
            <a:solidFill>
              <a:schemeClr val="bg1">
                <a:lumMod val="75000"/>
              </a:schemeClr>
            </a:solidFill>
            <a:miter lim="800000"/>
          </a:ln>
        </p:spPr>
        <p:txBody>
          <a:bodyPr lIns="91440" tIns="91440" rIns="91440" bIns="9144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" b="0">
                <a:solidFill>
                  <a:srgbClr val="FFFFFF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Drop Image</a:t>
            </a:r>
          </a:p>
        </p:txBody>
      </p:sp>
      <p:sp>
        <p:nvSpPr>
          <p:cNvPr id="2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B08E9CE-2FBC-A34F-A25C-316E2F2AFB58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 bwMode="gray">
          <a:xfrm>
            <a:off x="6657167" y="2461913"/>
            <a:ext cx="906233" cy="852256"/>
          </a:xfrm>
          <a:pattFill prst="wdUpDiag">
            <a:fgClr>
              <a:schemeClr val="accent1">
                <a:lumMod val="50000"/>
              </a:schemeClr>
            </a:fgClr>
            <a:bgClr>
              <a:schemeClr val="tx2">
                <a:lumMod val="50000"/>
              </a:schemeClr>
            </a:bgClr>
          </a:pattFill>
          <a:ln w="12700">
            <a:solidFill>
              <a:schemeClr val="bg1">
                <a:lumMod val="75000"/>
              </a:schemeClr>
            </a:solidFill>
            <a:miter lim="800000"/>
          </a:ln>
        </p:spPr>
        <p:txBody>
          <a:bodyPr lIns="91440" tIns="91440" rIns="91440" bIns="9144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" b="0">
                <a:solidFill>
                  <a:srgbClr val="FFFFFF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Drop Image</a:t>
            </a:r>
          </a:p>
        </p:txBody>
      </p:sp>
      <p:sp>
        <p:nvSpPr>
          <p:cNvPr id="2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DB30B13-3B8F-8940-A799-8867F379BBFF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 bwMode="gray">
          <a:xfrm>
            <a:off x="7668651" y="2461913"/>
            <a:ext cx="906233" cy="852256"/>
          </a:xfrm>
          <a:pattFill prst="wdUpDiag">
            <a:fgClr>
              <a:schemeClr val="accent1">
                <a:lumMod val="50000"/>
              </a:schemeClr>
            </a:fgClr>
            <a:bgClr>
              <a:schemeClr val="tx2">
                <a:lumMod val="50000"/>
              </a:schemeClr>
            </a:bgClr>
          </a:pattFill>
          <a:ln w="12700">
            <a:solidFill>
              <a:schemeClr val="bg1">
                <a:lumMod val="75000"/>
              </a:schemeClr>
            </a:solidFill>
            <a:miter lim="800000"/>
          </a:ln>
        </p:spPr>
        <p:txBody>
          <a:bodyPr lIns="91440" tIns="91440" rIns="91440" bIns="9144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" b="0">
                <a:solidFill>
                  <a:srgbClr val="FFFFFF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Drop Image</a:t>
            </a:r>
          </a:p>
        </p:txBody>
      </p:sp>
      <p:sp>
        <p:nvSpPr>
          <p:cNvPr id="22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C27ED1D-2D58-0F4E-AF78-B5F5237C75C8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 bwMode="gray">
          <a:xfrm>
            <a:off x="8680135" y="2461913"/>
            <a:ext cx="906233" cy="852256"/>
          </a:xfrm>
          <a:pattFill prst="wdUpDiag">
            <a:fgClr>
              <a:schemeClr val="accent1">
                <a:lumMod val="50000"/>
              </a:schemeClr>
            </a:fgClr>
            <a:bgClr>
              <a:schemeClr val="tx2">
                <a:lumMod val="50000"/>
              </a:schemeClr>
            </a:bgClr>
          </a:pattFill>
          <a:ln w="12700">
            <a:solidFill>
              <a:schemeClr val="bg1">
                <a:lumMod val="75000"/>
              </a:schemeClr>
            </a:solidFill>
            <a:miter lim="800000"/>
          </a:ln>
        </p:spPr>
        <p:txBody>
          <a:bodyPr lIns="91440" tIns="91440" rIns="91440" bIns="9144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" b="0">
                <a:solidFill>
                  <a:srgbClr val="FFFFFF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Drop Image</a:t>
            </a:r>
          </a:p>
        </p:txBody>
      </p:sp>
      <p:sp>
        <p:nvSpPr>
          <p:cNvPr id="2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4EBE182-B741-BC49-B664-B0A622BFEA17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 bwMode="gray">
          <a:xfrm>
            <a:off x="9691619" y="2461913"/>
            <a:ext cx="906233" cy="852256"/>
          </a:xfrm>
          <a:pattFill prst="wdUpDiag">
            <a:fgClr>
              <a:schemeClr val="accent1">
                <a:lumMod val="50000"/>
              </a:schemeClr>
            </a:fgClr>
            <a:bgClr>
              <a:schemeClr val="tx2">
                <a:lumMod val="50000"/>
              </a:schemeClr>
            </a:bgClr>
          </a:pattFill>
          <a:ln w="12700">
            <a:solidFill>
              <a:schemeClr val="bg1">
                <a:lumMod val="75000"/>
              </a:schemeClr>
            </a:solidFill>
            <a:miter lim="800000"/>
          </a:ln>
        </p:spPr>
        <p:txBody>
          <a:bodyPr lIns="91440" tIns="91440" rIns="91440" bIns="9144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" b="0">
                <a:solidFill>
                  <a:srgbClr val="FFFFFF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Drop Image</a:t>
            </a:r>
          </a:p>
        </p:txBody>
      </p:sp>
      <p:sp>
        <p:nvSpPr>
          <p:cNvPr id="2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16A9CF0-7A7F-AE48-971A-01E1283DC04D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 bwMode="gray">
          <a:xfrm>
            <a:off x="10703107" y="2461913"/>
            <a:ext cx="906233" cy="852256"/>
          </a:xfrm>
          <a:pattFill prst="wdUpDiag">
            <a:fgClr>
              <a:schemeClr val="accent1">
                <a:lumMod val="50000"/>
              </a:schemeClr>
            </a:fgClr>
            <a:bgClr>
              <a:schemeClr val="tx2">
                <a:lumMod val="50000"/>
              </a:schemeClr>
            </a:bgClr>
          </a:pattFill>
          <a:ln w="12700">
            <a:solidFill>
              <a:schemeClr val="bg1">
                <a:lumMod val="75000"/>
              </a:schemeClr>
            </a:solidFill>
            <a:miter lim="800000"/>
          </a:ln>
        </p:spPr>
        <p:txBody>
          <a:bodyPr lIns="91440" tIns="91440" rIns="91440" bIns="9144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" b="0">
                <a:solidFill>
                  <a:srgbClr val="FFFFFF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Drop Image</a:t>
            </a:r>
          </a:p>
        </p:txBody>
      </p:sp>
      <p:sp>
        <p:nvSpPr>
          <p:cNvPr id="4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E48212A-DC2D-8A4E-948F-CED552226B35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 bwMode="gray">
          <a:xfrm>
            <a:off x="588263" y="3415823"/>
            <a:ext cx="906233" cy="852256"/>
          </a:xfrm>
          <a:pattFill prst="wdUpDiag">
            <a:fgClr>
              <a:schemeClr val="accent1">
                <a:lumMod val="50000"/>
              </a:schemeClr>
            </a:fgClr>
            <a:bgClr>
              <a:schemeClr val="tx2">
                <a:lumMod val="50000"/>
              </a:schemeClr>
            </a:bgClr>
          </a:pattFill>
          <a:ln w="12700">
            <a:solidFill>
              <a:schemeClr val="bg1">
                <a:lumMod val="75000"/>
              </a:schemeClr>
            </a:solidFill>
            <a:miter lim="800000"/>
          </a:ln>
        </p:spPr>
        <p:txBody>
          <a:bodyPr lIns="91440" tIns="91440" rIns="91440" bIns="9144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" b="0">
                <a:solidFill>
                  <a:srgbClr val="FFFFFF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Drop Image</a:t>
            </a:r>
          </a:p>
        </p:txBody>
      </p:sp>
      <p:sp>
        <p:nvSpPr>
          <p:cNvPr id="48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A7EC4B1-AFA8-B84C-9D6B-CFC26A347773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 bwMode="gray">
          <a:xfrm>
            <a:off x="1599747" y="3415823"/>
            <a:ext cx="906233" cy="852256"/>
          </a:xfrm>
          <a:pattFill prst="wdUpDiag">
            <a:fgClr>
              <a:schemeClr val="accent1">
                <a:lumMod val="50000"/>
              </a:schemeClr>
            </a:fgClr>
            <a:bgClr>
              <a:schemeClr val="tx2">
                <a:lumMod val="50000"/>
              </a:schemeClr>
            </a:bgClr>
          </a:pattFill>
          <a:ln w="12700">
            <a:solidFill>
              <a:schemeClr val="bg1">
                <a:lumMod val="75000"/>
              </a:schemeClr>
            </a:solidFill>
            <a:miter lim="800000"/>
          </a:ln>
        </p:spPr>
        <p:txBody>
          <a:bodyPr lIns="91440" tIns="91440" rIns="91440" bIns="9144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" b="0">
                <a:solidFill>
                  <a:srgbClr val="FFFFFF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Drop Image</a:t>
            </a:r>
          </a:p>
        </p:txBody>
      </p:sp>
      <p:sp>
        <p:nvSpPr>
          <p:cNvPr id="4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3D41B8F6-CB16-8A47-93D6-22C9BD6E792E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 bwMode="gray">
          <a:xfrm>
            <a:off x="2611231" y="3415823"/>
            <a:ext cx="906233" cy="852256"/>
          </a:xfrm>
          <a:pattFill prst="wdUpDiag">
            <a:fgClr>
              <a:schemeClr val="accent1">
                <a:lumMod val="50000"/>
              </a:schemeClr>
            </a:fgClr>
            <a:bgClr>
              <a:schemeClr val="tx2">
                <a:lumMod val="50000"/>
              </a:schemeClr>
            </a:bgClr>
          </a:pattFill>
          <a:ln w="12700">
            <a:solidFill>
              <a:schemeClr val="bg1">
                <a:lumMod val="75000"/>
              </a:schemeClr>
            </a:solidFill>
            <a:miter lim="800000"/>
          </a:ln>
        </p:spPr>
        <p:txBody>
          <a:bodyPr lIns="91440" tIns="91440" rIns="91440" bIns="9144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" b="0">
                <a:solidFill>
                  <a:srgbClr val="FFFFFF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Drop Image</a:t>
            </a:r>
          </a:p>
        </p:txBody>
      </p:sp>
      <p:sp>
        <p:nvSpPr>
          <p:cNvPr id="5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9F647A9E-3E39-5245-986A-31E2F83C941F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 bwMode="gray">
          <a:xfrm>
            <a:off x="3622715" y="3415823"/>
            <a:ext cx="906233" cy="852256"/>
          </a:xfrm>
          <a:pattFill prst="wdUpDiag">
            <a:fgClr>
              <a:schemeClr val="accent1">
                <a:lumMod val="50000"/>
              </a:schemeClr>
            </a:fgClr>
            <a:bgClr>
              <a:schemeClr val="tx2">
                <a:lumMod val="50000"/>
              </a:schemeClr>
            </a:bgClr>
          </a:pattFill>
          <a:ln w="12700">
            <a:solidFill>
              <a:schemeClr val="bg1">
                <a:lumMod val="75000"/>
              </a:schemeClr>
            </a:solidFill>
            <a:miter lim="800000"/>
          </a:ln>
        </p:spPr>
        <p:txBody>
          <a:bodyPr lIns="91440" tIns="91440" rIns="91440" bIns="9144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" b="0">
                <a:solidFill>
                  <a:srgbClr val="FFFFFF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Drop Image</a:t>
            </a:r>
          </a:p>
        </p:txBody>
      </p:sp>
      <p:sp>
        <p:nvSpPr>
          <p:cNvPr id="5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C943DD5E-95E4-004B-A652-3964101490F7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 bwMode="gray">
          <a:xfrm>
            <a:off x="4634199" y="3415823"/>
            <a:ext cx="906233" cy="852256"/>
          </a:xfrm>
          <a:pattFill prst="wdUpDiag">
            <a:fgClr>
              <a:schemeClr val="accent1">
                <a:lumMod val="50000"/>
              </a:schemeClr>
            </a:fgClr>
            <a:bgClr>
              <a:schemeClr val="tx2">
                <a:lumMod val="50000"/>
              </a:schemeClr>
            </a:bgClr>
          </a:pattFill>
          <a:ln w="12700">
            <a:solidFill>
              <a:schemeClr val="bg1">
                <a:lumMod val="75000"/>
              </a:schemeClr>
            </a:solidFill>
            <a:miter lim="800000"/>
          </a:ln>
        </p:spPr>
        <p:txBody>
          <a:bodyPr lIns="91440" tIns="91440" rIns="91440" bIns="9144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" b="0">
                <a:solidFill>
                  <a:srgbClr val="FFFFFF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Drop Image</a:t>
            </a:r>
          </a:p>
        </p:txBody>
      </p:sp>
      <p:sp>
        <p:nvSpPr>
          <p:cNvPr id="52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324A395-E051-B041-98A7-F038983D90B3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 bwMode="gray">
          <a:xfrm>
            <a:off x="5645683" y="3415823"/>
            <a:ext cx="906233" cy="852256"/>
          </a:xfrm>
          <a:pattFill prst="wdUpDiag">
            <a:fgClr>
              <a:schemeClr val="accent1">
                <a:lumMod val="50000"/>
              </a:schemeClr>
            </a:fgClr>
            <a:bgClr>
              <a:schemeClr val="tx2">
                <a:lumMod val="50000"/>
              </a:schemeClr>
            </a:bgClr>
          </a:pattFill>
          <a:ln w="12700">
            <a:solidFill>
              <a:schemeClr val="bg1">
                <a:lumMod val="75000"/>
              </a:schemeClr>
            </a:solidFill>
            <a:miter lim="800000"/>
          </a:ln>
        </p:spPr>
        <p:txBody>
          <a:bodyPr lIns="91440" tIns="91440" rIns="91440" bIns="9144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" b="0">
                <a:solidFill>
                  <a:srgbClr val="FFFFFF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Drop Image</a:t>
            </a:r>
          </a:p>
        </p:txBody>
      </p:sp>
      <p:sp>
        <p:nvSpPr>
          <p:cNvPr id="5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D8EB23B-20D2-E04A-8B4F-F25763669F4C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 bwMode="gray">
          <a:xfrm>
            <a:off x="6657167" y="3415823"/>
            <a:ext cx="906233" cy="852256"/>
          </a:xfrm>
          <a:pattFill prst="wdUpDiag">
            <a:fgClr>
              <a:schemeClr val="accent1">
                <a:lumMod val="50000"/>
              </a:schemeClr>
            </a:fgClr>
            <a:bgClr>
              <a:schemeClr val="tx2">
                <a:lumMod val="50000"/>
              </a:schemeClr>
            </a:bgClr>
          </a:pattFill>
          <a:ln w="12700">
            <a:solidFill>
              <a:schemeClr val="bg1">
                <a:lumMod val="75000"/>
              </a:schemeClr>
            </a:solidFill>
            <a:miter lim="800000"/>
          </a:ln>
        </p:spPr>
        <p:txBody>
          <a:bodyPr lIns="91440" tIns="91440" rIns="91440" bIns="9144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" b="0">
                <a:solidFill>
                  <a:srgbClr val="FFFFFF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Drop Image</a:t>
            </a:r>
          </a:p>
        </p:txBody>
      </p:sp>
      <p:sp>
        <p:nvSpPr>
          <p:cNvPr id="5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9176A914-34CF-6A48-A1B5-7978B2CF9C71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 bwMode="gray">
          <a:xfrm>
            <a:off x="7668651" y="3415823"/>
            <a:ext cx="906233" cy="852256"/>
          </a:xfrm>
          <a:pattFill prst="wdUpDiag">
            <a:fgClr>
              <a:schemeClr val="accent1">
                <a:lumMod val="50000"/>
              </a:schemeClr>
            </a:fgClr>
            <a:bgClr>
              <a:schemeClr val="tx2">
                <a:lumMod val="50000"/>
              </a:schemeClr>
            </a:bgClr>
          </a:pattFill>
          <a:ln w="12700">
            <a:solidFill>
              <a:schemeClr val="bg1">
                <a:lumMod val="75000"/>
              </a:schemeClr>
            </a:solidFill>
            <a:miter lim="800000"/>
          </a:ln>
        </p:spPr>
        <p:txBody>
          <a:bodyPr lIns="91440" tIns="91440" rIns="91440" bIns="9144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" b="0">
                <a:solidFill>
                  <a:srgbClr val="FFFFFF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Drop Image</a:t>
            </a:r>
          </a:p>
        </p:txBody>
      </p:sp>
      <p:sp>
        <p:nvSpPr>
          <p:cNvPr id="5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DC220427-E17B-B24E-AB8E-2626C72238E1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 bwMode="gray">
          <a:xfrm>
            <a:off x="8680135" y="3415823"/>
            <a:ext cx="906233" cy="852256"/>
          </a:xfrm>
          <a:pattFill prst="wdUpDiag">
            <a:fgClr>
              <a:schemeClr val="accent1">
                <a:lumMod val="50000"/>
              </a:schemeClr>
            </a:fgClr>
            <a:bgClr>
              <a:schemeClr val="tx2">
                <a:lumMod val="50000"/>
              </a:schemeClr>
            </a:bgClr>
          </a:pattFill>
          <a:ln w="12700">
            <a:solidFill>
              <a:schemeClr val="bg1">
                <a:lumMod val="75000"/>
              </a:schemeClr>
            </a:solidFill>
            <a:miter lim="800000"/>
          </a:ln>
        </p:spPr>
        <p:txBody>
          <a:bodyPr lIns="91440" tIns="91440" rIns="91440" bIns="9144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" b="0">
                <a:solidFill>
                  <a:srgbClr val="FFFFFF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Drop Image</a:t>
            </a:r>
          </a:p>
        </p:txBody>
      </p:sp>
      <p:sp>
        <p:nvSpPr>
          <p:cNvPr id="56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56B660E-74F0-6749-933B-EBBB3DC15E3C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 bwMode="gray">
          <a:xfrm>
            <a:off x="9691619" y="3415823"/>
            <a:ext cx="906233" cy="852256"/>
          </a:xfrm>
          <a:pattFill prst="wdUpDiag">
            <a:fgClr>
              <a:schemeClr val="accent1">
                <a:lumMod val="50000"/>
              </a:schemeClr>
            </a:fgClr>
            <a:bgClr>
              <a:schemeClr val="tx2">
                <a:lumMod val="50000"/>
              </a:schemeClr>
            </a:bgClr>
          </a:pattFill>
          <a:ln w="12700">
            <a:solidFill>
              <a:schemeClr val="bg1">
                <a:lumMod val="75000"/>
              </a:schemeClr>
            </a:solidFill>
            <a:miter lim="800000"/>
          </a:ln>
        </p:spPr>
        <p:txBody>
          <a:bodyPr lIns="91440" tIns="91440" rIns="91440" bIns="9144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" b="0">
                <a:solidFill>
                  <a:srgbClr val="FFFFFF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Drop Image</a:t>
            </a:r>
          </a:p>
        </p:txBody>
      </p:sp>
      <p:sp>
        <p:nvSpPr>
          <p:cNvPr id="5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00E9B2C-54F5-7247-8B0A-8ECF84CB3EC6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 bwMode="gray">
          <a:xfrm>
            <a:off x="10703107" y="3415823"/>
            <a:ext cx="906233" cy="852256"/>
          </a:xfrm>
          <a:pattFill prst="wdUpDiag">
            <a:fgClr>
              <a:schemeClr val="accent1">
                <a:lumMod val="50000"/>
              </a:schemeClr>
            </a:fgClr>
            <a:bgClr>
              <a:schemeClr val="tx2">
                <a:lumMod val="50000"/>
              </a:schemeClr>
            </a:bgClr>
          </a:pattFill>
          <a:ln w="12700">
            <a:solidFill>
              <a:schemeClr val="bg1">
                <a:lumMod val="75000"/>
              </a:schemeClr>
            </a:solidFill>
            <a:miter lim="800000"/>
          </a:ln>
        </p:spPr>
        <p:txBody>
          <a:bodyPr lIns="91440" tIns="91440" rIns="91440" bIns="9144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" b="0">
                <a:solidFill>
                  <a:srgbClr val="FFFFFF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Drop Image</a:t>
            </a:r>
          </a:p>
        </p:txBody>
      </p:sp>
      <p:sp>
        <p:nvSpPr>
          <p:cNvPr id="58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01E232AB-8B15-254B-A855-7F8837E250DF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 bwMode="gray">
          <a:xfrm>
            <a:off x="588263" y="4369733"/>
            <a:ext cx="906233" cy="852256"/>
          </a:xfrm>
          <a:pattFill prst="wdUpDiag">
            <a:fgClr>
              <a:schemeClr val="accent1">
                <a:lumMod val="50000"/>
              </a:schemeClr>
            </a:fgClr>
            <a:bgClr>
              <a:schemeClr val="tx2">
                <a:lumMod val="50000"/>
              </a:schemeClr>
            </a:bgClr>
          </a:pattFill>
          <a:ln w="12700">
            <a:solidFill>
              <a:schemeClr val="bg1">
                <a:lumMod val="75000"/>
              </a:schemeClr>
            </a:solidFill>
            <a:miter lim="800000"/>
          </a:ln>
        </p:spPr>
        <p:txBody>
          <a:bodyPr lIns="91440" tIns="91440" rIns="91440" bIns="9144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" b="0">
                <a:solidFill>
                  <a:srgbClr val="FFFFFF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Drop Image</a:t>
            </a:r>
          </a:p>
        </p:txBody>
      </p:sp>
      <p:sp>
        <p:nvSpPr>
          <p:cNvPr id="5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0A9C15B7-B0C8-6F44-8D00-8A2A4EEBF911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 bwMode="gray">
          <a:xfrm>
            <a:off x="1599747" y="4369733"/>
            <a:ext cx="906233" cy="852256"/>
          </a:xfrm>
          <a:pattFill prst="wdUpDiag">
            <a:fgClr>
              <a:schemeClr val="accent1">
                <a:lumMod val="50000"/>
              </a:schemeClr>
            </a:fgClr>
            <a:bgClr>
              <a:schemeClr val="tx2">
                <a:lumMod val="50000"/>
              </a:schemeClr>
            </a:bgClr>
          </a:pattFill>
          <a:ln w="12700">
            <a:solidFill>
              <a:schemeClr val="bg1">
                <a:lumMod val="75000"/>
              </a:schemeClr>
            </a:solidFill>
            <a:miter lim="800000"/>
          </a:ln>
        </p:spPr>
        <p:txBody>
          <a:bodyPr lIns="91440" tIns="91440" rIns="91440" bIns="9144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" b="0">
                <a:solidFill>
                  <a:srgbClr val="FFFFFF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Drop Image</a:t>
            </a:r>
          </a:p>
        </p:txBody>
      </p:sp>
      <p:sp>
        <p:nvSpPr>
          <p:cNvPr id="6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55E00E5-0C32-114B-9C71-A210C35FD8A5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 bwMode="gray">
          <a:xfrm>
            <a:off x="2611231" y="4369733"/>
            <a:ext cx="906233" cy="852256"/>
          </a:xfrm>
          <a:pattFill prst="wdUpDiag">
            <a:fgClr>
              <a:schemeClr val="accent1">
                <a:lumMod val="50000"/>
              </a:schemeClr>
            </a:fgClr>
            <a:bgClr>
              <a:schemeClr val="tx2">
                <a:lumMod val="50000"/>
              </a:schemeClr>
            </a:bgClr>
          </a:pattFill>
          <a:ln w="12700">
            <a:solidFill>
              <a:schemeClr val="bg1">
                <a:lumMod val="75000"/>
              </a:schemeClr>
            </a:solidFill>
            <a:miter lim="800000"/>
          </a:ln>
        </p:spPr>
        <p:txBody>
          <a:bodyPr lIns="91440" tIns="91440" rIns="91440" bIns="9144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" b="0">
                <a:solidFill>
                  <a:srgbClr val="FFFFFF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Drop Image</a:t>
            </a:r>
          </a:p>
        </p:txBody>
      </p:sp>
      <p:sp>
        <p:nvSpPr>
          <p:cNvPr id="6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3BCE8B7-2363-754D-8DCC-BBD1A812A666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 bwMode="gray">
          <a:xfrm>
            <a:off x="3622715" y="4369733"/>
            <a:ext cx="906233" cy="852256"/>
          </a:xfrm>
          <a:pattFill prst="wdUpDiag">
            <a:fgClr>
              <a:schemeClr val="accent1">
                <a:lumMod val="50000"/>
              </a:schemeClr>
            </a:fgClr>
            <a:bgClr>
              <a:schemeClr val="tx2">
                <a:lumMod val="50000"/>
              </a:schemeClr>
            </a:bgClr>
          </a:pattFill>
          <a:ln w="12700">
            <a:solidFill>
              <a:schemeClr val="bg1">
                <a:lumMod val="75000"/>
              </a:schemeClr>
            </a:solidFill>
            <a:miter lim="800000"/>
          </a:ln>
        </p:spPr>
        <p:txBody>
          <a:bodyPr lIns="91440" tIns="91440" rIns="91440" bIns="9144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" b="0">
                <a:solidFill>
                  <a:srgbClr val="FFFFFF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Drop Image</a:t>
            </a:r>
          </a:p>
        </p:txBody>
      </p:sp>
      <p:sp>
        <p:nvSpPr>
          <p:cNvPr id="62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3DD5E7E1-6C4A-D24E-B423-731BCB2FED82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 bwMode="gray">
          <a:xfrm>
            <a:off x="4634199" y="4369733"/>
            <a:ext cx="906233" cy="852256"/>
          </a:xfrm>
          <a:pattFill prst="wdUpDiag">
            <a:fgClr>
              <a:schemeClr val="accent1">
                <a:lumMod val="50000"/>
              </a:schemeClr>
            </a:fgClr>
            <a:bgClr>
              <a:schemeClr val="tx2">
                <a:lumMod val="50000"/>
              </a:schemeClr>
            </a:bgClr>
          </a:pattFill>
          <a:ln w="12700">
            <a:solidFill>
              <a:schemeClr val="bg1">
                <a:lumMod val="75000"/>
              </a:schemeClr>
            </a:solidFill>
            <a:miter lim="800000"/>
          </a:ln>
        </p:spPr>
        <p:txBody>
          <a:bodyPr lIns="91440" tIns="91440" rIns="91440" bIns="9144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" b="0">
                <a:solidFill>
                  <a:srgbClr val="FFFFFF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Drop Image</a:t>
            </a:r>
          </a:p>
        </p:txBody>
      </p:sp>
      <p:sp>
        <p:nvSpPr>
          <p:cNvPr id="6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994E403-A4F2-D143-8694-FFDDED83B568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 bwMode="gray">
          <a:xfrm>
            <a:off x="5645683" y="4369733"/>
            <a:ext cx="906233" cy="852256"/>
          </a:xfrm>
          <a:pattFill prst="wdUpDiag">
            <a:fgClr>
              <a:schemeClr val="accent1">
                <a:lumMod val="50000"/>
              </a:schemeClr>
            </a:fgClr>
            <a:bgClr>
              <a:schemeClr val="tx2">
                <a:lumMod val="50000"/>
              </a:schemeClr>
            </a:bgClr>
          </a:pattFill>
          <a:ln w="12700">
            <a:solidFill>
              <a:schemeClr val="bg1">
                <a:lumMod val="75000"/>
              </a:schemeClr>
            </a:solidFill>
            <a:miter lim="800000"/>
          </a:ln>
        </p:spPr>
        <p:txBody>
          <a:bodyPr lIns="91440" tIns="91440" rIns="91440" bIns="9144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" b="0">
                <a:solidFill>
                  <a:srgbClr val="FFFFFF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Drop Image</a:t>
            </a:r>
          </a:p>
        </p:txBody>
      </p:sp>
      <p:sp>
        <p:nvSpPr>
          <p:cNvPr id="6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DD66CA9-613E-E649-873E-15770AF37966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 bwMode="gray">
          <a:xfrm>
            <a:off x="6657167" y="4369733"/>
            <a:ext cx="906233" cy="852256"/>
          </a:xfrm>
          <a:pattFill prst="wdUpDiag">
            <a:fgClr>
              <a:schemeClr val="accent1">
                <a:lumMod val="50000"/>
              </a:schemeClr>
            </a:fgClr>
            <a:bgClr>
              <a:schemeClr val="tx2">
                <a:lumMod val="50000"/>
              </a:schemeClr>
            </a:bgClr>
          </a:pattFill>
          <a:ln w="12700">
            <a:solidFill>
              <a:schemeClr val="bg1">
                <a:lumMod val="75000"/>
              </a:schemeClr>
            </a:solidFill>
            <a:miter lim="800000"/>
          </a:ln>
        </p:spPr>
        <p:txBody>
          <a:bodyPr lIns="91440" tIns="91440" rIns="91440" bIns="9144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" b="0">
                <a:solidFill>
                  <a:srgbClr val="FFFFFF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Drop Image</a:t>
            </a:r>
          </a:p>
        </p:txBody>
      </p:sp>
      <p:sp>
        <p:nvSpPr>
          <p:cNvPr id="6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1F31EBB-82CA-0B47-90B9-623F7BEA7BCC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 bwMode="gray">
          <a:xfrm>
            <a:off x="7668651" y="4369733"/>
            <a:ext cx="906233" cy="852256"/>
          </a:xfrm>
          <a:pattFill prst="wdUpDiag">
            <a:fgClr>
              <a:schemeClr val="accent1">
                <a:lumMod val="50000"/>
              </a:schemeClr>
            </a:fgClr>
            <a:bgClr>
              <a:schemeClr val="tx2">
                <a:lumMod val="50000"/>
              </a:schemeClr>
            </a:bgClr>
          </a:pattFill>
          <a:ln w="12700">
            <a:solidFill>
              <a:schemeClr val="bg1">
                <a:lumMod val="75000"/>
              </a:schemeClr>
            </a:solidFill>
            <a:miter lim="800000"/>
          </a:ln>
        </p:spPr>
        <p:txBody>
          <a:bodyPr lIns="91440" tIns="91440" rIns="91440" bIns="9144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" b="0">
                <a:solidFill>
                  <a:srgbClr val="FFFFFF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Drop Image</a:t>
            </a:r>
          </a:p>
        </p:txBody>
      </p:sp>
      <p:sp>
        <p:nvSpPr>
          <p:cNvPr id="66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3354D4A-7AE4-3249-979C-EF717F4169E2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 bwMode="gray">
          <a:xfrm>
            <a:off x="8680135" y="4369733"/>
            <a:ext cx="906233" cy="852256"/>
          </a:xfrm>
          <a:pattFill prst="wdUpDiag">
            <a:fgClr>
              <a:schemeClr val="accent1">
                <a:lumMod val="50000"/>
              </a:schemeClr>
            </a:fgClr>
            <a:bgClr>
              <a:schemeClr val="tx2">
                <a:lumMod val="50000"/>
              </a:schemeClr>
            </a:bgClr>
          </a:pattFill>
          <a:ln w="12700">
            <a:solidFill>
              <a:schemeClr val="bg1">
                <a:lumMod val="75000"/>
              </a:schemeClr>
            </a:solidFill>
            <a:miter lim="800000"/>
          </a:ln>
        </p:spPr>
        <p:txBody>
          <a:bodyPr lIns="91440" tIns="91440" rIns="91440" bIns="9144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" b="0">
                <a:solidFill>
                  <a:srgbClr val="FFFFFF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Drop Image</a:t>
            </a:r>
          </a:p>
        </p:txBody>
      </p:sp>
      <p:sp>
        <p:nvSpPr>
          <p:cNvPr id="6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D798148F-325B-8847-998F-D6695555F7A4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 bwMode="gray">
          <a:xfrm>
            <a:off x="9691619" y="4369733"/>
            <a:ext cx="906233" cy="852256"/>
          </a:xfrm>
          <a:pattFill prst="wdUpDiag">
            <a:fgClr>
              <a:schemeClr val="accent1">
                <a:lumMod val="50000"/>
              </a:schemeClr>
            </a:fgClr>
            <a:bgClr>
              <a:schemeClr val="tx2">
                <a:lumMod val="50000"/>
              </a:schemeClr>
            </a:bgClr>
          </a:pattFill>
          <a:ln w="12700">
            <a:solidFill>
              <a:schemeClr val="bg1">
                <a:lumMod val="75000"/>
              </a:schemeClr>
            </a:solidFill>
            <a:miter lim="800000"/>
          </a:ln>
        </p:spPr>
        <p:txBody>
          <a:bodyPr lIns="91440" tIns="91440" rIns="91440" bIns="9144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" b="0">
                <a:solidFill>
                  <a:srgbClr val="FFFFFF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Drop Image</a:t>
            </a:r>
          </a:p>
        </p:txBody>
      </p:sp>
      <p:sp>
        <p:nvSpPr>
          <p:cNvPr id="68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9FC062AA-6E9F-F148-A650-D892DEAD4D5B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 bwMode="gray">
          <a:xfrm>
            <a:off x="10703107" y="4369733"/>
            <a:ext cx="906233" cy="852256"/>
          </a:xfrm>
          <a:pattFill prst="wdUpDiag">
            <a:fgClr>
              <a:schemeClr val="accent1">
                <a:lumMod val="50000"/>
              </a:schemeClr>
            </a:fgClr>
            <a:bgClr>
              <a:schemeClr val="tx2">
                <a:lumMod val="50000"/>
              </a:schemeClr>
            </a:bgClr>
          </a:pattFill>
          <a:ln w="12700">
            <a:solidFill>
              <a:schemeClr val="bg1">
                <a:lumMod val="75000"/>
              </a:schemeClr>
            </a:solidFill>
            <a:miter lim="800000"/>
          </a:ln>
        </p:spPr>
        <p:txBody>
          <a:bodyPr lIns="91440" tIns="91440" rIns="91440" bIns="9144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" b="0">
                <a:solidFill>
                  <a:srgbClr val="FFFFFF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Drop Image</a:t>
            </a:r>
          </a:p>
        </p:txBody>
      </p:sp>
      <p:sp>
        <p:nvSpPr>
          <p:cNvPr id="6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736B318-56FF-BD45-BE51-B4F02187BAB1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 bwMode="gray">
          <a:xfrm>
            <a:off x="588263" y="5323643"/>
            <a:ext cx="906233" cy="852256"/>
          </a:xfrm>
          <a:pattFill prst="wdUpDiag">
            <a:fgClr>
              <a:schemeClr val="accent1">
                <a:lumMod val="50000"/>
              </a:schemeClr>
            </a:fgClr>
            <a:bgClr>
              <a:schemeClr val="tx2">
                <a:lumMod val="50000"/>
              </a:schemeClr>
            </a:bgClr>
          </a:pattFill>
          <a:ln w="12700">
            <a:solidFill>
              <a:schemeClr val="bg1">
                <a:lumMod val="75000"/>
              </a:schemeClr>
            </a:solidFill>
            <a:miter lim="800000"/>
          </a:ln>
        </p:spPr>
        <p:txBody>
          <a:bodyPr lIns="91440" tIns="91440" rIns="91440" bIns="9144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" b="0">
                <a:solidFill>
                  <a:srgbClr val="FFFFFF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Drop Image</a:t>
            </a:r>
          </a:p>
        </p:txBody>
      </p:sp>
      <p:sp>
        <p:nvSpPr>
          <p:cNvPr id="7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C874F5D0-313C-9C4E-A76E-837FA8B341EF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 bwMode="gray">
          <a:xfrm>
            <a:off x="1599747" y="5323643"/>
            <a:ext cx="906233" cy="852256"/>
          </a:xfrm>
          <a:pattFill prst="wdUpDiag">
            <a:fgClr>
              <a:schemeClr val="accent1">
                <a:lumMod val="50000"/>
              </a:schemeClr>
            </a:fgClr>
            <a:bgClr>
              <a:schemeClr val="tx2">
                <a:lumMod val="50000"/>
              </a:schemeClr>
            </a:bgClr>
          </a:pattFill>
          <a:ln w="12700">
            <a:solidFill>
              <a:schemeClr val="bg1">
                <a:lumMod val="75000"/>
              </a:schemeClr>
            </a:solidFill>
            <a:miter lim="800000"/>
          </a:ln>
        </p:spPr>
        <p:txBody>
          <a:bodyPr lIns="91440" tIns="91440" rIns="91440" bIns="9144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" b="0">
                <a:solidFill>
                  <a:srgbClr val="FFFFFF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Drop Image</a:t>
            </a:r>
          </a:p>
        </p:txBody>
      </p:sp>
      <p:sp>
        <p:nvSpPr>
          <p:cNvPr id="7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0B1B6CBD-7E6A-E64A-8901-48FC6B628F8A}"/>
              </a:ext>
            </a:extLst>
          </p:cNvPr>
          <p:cNvSpPr>
            <a:spLocks noGrp="1"/>
          </p:cNvSpPr>
          <p:nvPr>
            <p:ph type="pic" sz="quarter" idx="57" hasCustomPrompt="1"/>
          </p:nvPr>
        </p:nvSpPr>
        <p:spPr bwMode="gray">
          <a:xfrm>
            <a:off x="2611231" y="5323643"/>
            <a:ext cx="906233" cy="852256"/>
          </a:xfrm>
          <a:pattFill prst="wdUpDiag">
            <a:fgClr>
              <a:schemeClr val="accent1">
                <a:lumMod val="50000"/>
              </a:schemeClr>
            </a:fgClr>
            <a:bgClr>
              <a:schemeClr val="tx2">
                <a:lumMod val="50000"/>
              </a:schemeClr>
            </a:bgClr>
          </a:pattFill>
          <a:ln w="12700">
            <a:solidFill>
              <a:schemeClr val="bg1">
                <a:lumMod val="75000"/>
              </a:schemeClr>
            </a:solidFill>
            <a:miter lim="800000"/>
          </a:ln>
        </p:spPr>
        <p:txBody>
          <a:bodyPr lIns="91440" tIns="91440" rIns="91440" bIns="9144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" b="0">
                <a:solidFill>
                  <a:srgbClr val="FFFFFF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Drop Image</a:t>
            </a:r>
          </a:p>
        </p:txBody>
      </p:sp>
      <p:sp>
        <p:nvSpPr>
          <p:cNvPr id="72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1345C8D-49CF-D74B-BBBF-1ABB0F2BC7E0}"/>
              </a:ext>
            </a:extLst>
          </p:cNvPr>
          <p:cNvSpPr>
            <a:spLocks noGrp="1"/>
          </p:cNvSpPr>
          <p:nvPr>
            <p:ph type="pic" sz="quarter" idx="58" hasCustomPrompt="1"/>
          </p:nvPr>
        </p:nvSpPr>
        <p:spPr bwMode="gray">
          <a:xfrm>
            <a:off x="3622715" y="5323643"/>
            <a:ext cx="906233" cy="852256"/>
          </a:xfrm>
          <a:pattFill prst="wdUpDiag">
            <a:fgClr>
              <a:schemeClr val="accent1">
                <a:lumMod val="50000"/>
              </a:schemeClr>
            </a:fgClr>
            <a:bgClr>
              <a:schemeClr val="tx2">
                <a:lumMod val="50000"/>
              </a:schemeClr>
            </a:bgClr>
          </a:pattFill>
          <a:ln w="12700">
            <a:solidFill>
              <a:schemeClr val="bg1">
                <a:lumMod val="75000"/>
              </a:schemeClr>
            </a:solidFill>
            <a:miter lim="800000"/>
          </a:ln>
        </p:spPr>
        <p:txBody>
          <a:bodyPr lIns="91440" tIns="91440" rIns="91440" bIns="9144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" b="0">
                <a:solidFill>
                  <a:srgbClr val="FFFFFF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Drop Image</a:t>
            </a:r>
          </a:p>
        </p:txBody>
      </p:sp>
      <p:sp>
        <p:nvSpPr>
          <p:cNvPr id="7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9431BFC-6034-2D48-B40D-D214B5BA49EA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 bwMode="gray">
          <a:xfrm>
            <a:off x="4634199" y="5323643"/>
            <a:ext cx="906233" cy="852256"/>
          </a:xfrm>
          <a:pattFill prst="wdUpDiag">
            <a:fgClr>
              <a:schemeClr val="accent1">
                <a:lumMod val="50000"/>
              </a:schemeClr>
            </a:fgClr>
            <a:bgClr>
              <a:schemeClr val="tx2">
                <a:lumMod val="50000"/>
              </a:schemeClr>
            </a:bgClr>
          </a:pattFill>
          <a:ln w="12700">
            <a:solidFill>
              <a:schemeClr val="bg1">
                <a:lumMod val="75000"/>
              </a:schemeClr>
            </a:solidFill>
            <a:miter lim="800000"/>
          </a:ln>
        </p:spPr>
        <p:txBody>
          <a:bodyPr lIns="91440" tIns="91440" rIns="91440" bIns="9144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" b="0">
                <a:solidFill>
                  <a:srgbClr val="FFFFFF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Drop Image</a:t>
            </a:r>
          </a:p>
        </p:txBody>
      </p:sp>
      <p:sp>
        <p:nvSpPr>
          <p:cNvPr id="7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E881A0D-AB0E-1544-945D-AFD48D4CD2F5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 bwMode="gray">
          <a:xfrm>
            <a:off x="5645683" y="5323643"/>
            <a:ext cx="906233" cy="852256"/>
          </a:xfrm>
          <a:pattFill prst="wdUpDiag">
            <a:fgClr>
              <a:schemeClr val="accent1">
                <a:lumMod val="50000"/>
              </a:schemeClr>
            </a:fgClr>
            <a:bgClr>
              <a:schemeClr val="tx2">
                <a:lumMod val="50000"/>
              </a:schemeClr>
            </a:bgClr>
          </a:pattFill>
          <a:ln w="12700">
            <a:solidFill>
              <a:schemeClr val="bg1">
                <a:lumMod val="75000"/>
              </a:schemeClr>
            </a:solidFill>
            <a:miter lim="800000"/>
          </a:ln>
        </p:spPr>
        <p:txBody>
          <a:bodyPr lIns="91440" tIns="91440" rIns="91440" bIns="9144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" b="0">
                <a:solidFill>
                  <a:srgbClr val="FFFFFF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Drop Image</a:t>
            </a:r>
          </a:p>
        </p:txBody>
      </p:sp>
      <p:sp>
        <p:nvSpPr>
          <p:cNvPr id="7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64F7E33-6DCA-DF42-BB2E-C8EC136C0AAA}"/>
              </a:ext>
            </a:extLst>
          </p:cNvPr>
          <p:cNvSpPr>
            <a:spLocks noGrp="1"/>
          </p:cNvSpPr>
          <p:nvPr>
            <p:ph type="pic" sz="quarter" idx="61" hasCustomPrompt="1"/>
          </p:nvPr>
        </p:nvSpPr>
        <p:spPr bwMode="gray">
          <a:xfrm>
            <a:off x="6657167" y="5323643"/>
            <a:ext cx="906233" cy="852256"/>
          </a:xfrm>
          <a:pattFill prst="wdUpDiag">
            <a:fgClr>
              <a:schemeClr val="accent1">
                <a:lumMod val="50000"/>
              </a:schemeClr>
            </a:fgClr>
            <a:bgClr>
              <a:schemeClr val="tx2">
                <a:lumMod val="50000"/>
              </a:schemeClr>
            </a:bgClr>
          </a:pattFill>
          <a:ln w="12700">
            <a:solidFill>
              <a:schemeClr val="bg1">
                <a:lumMod val="75000"/>
              </a:schemeClr>
            </a:solidFill>
            <a:miter lim="800000"/>
          </a:ln>
        </p:spPr>
        <p:txBody>
          <a:bodyPr lIns="91440" tIns="91440" rIns="91440" bIns="9144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" b="0">
                <a:solidFill>
                  <a:srgbClr val="FFFFFF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Drop Image</a:t>
            </a:r>
          </a:p>
        </p:txBody>
      </p:sp>
      <p:sp>
        <p:nvSpPr>
          <p:cNvPr id="76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AC86F5EF-AD62-294A-AE53-AD62F4600B0F}"/>
              </a:ext>
            </a:extLst>
          </p:cNvPr>
          <p:cNvSpPr>
            <a:spLocks noGrp="1"/>
          </p:cNvSpPr>
          <p:nvPr>
            <p:ph type="pic" sz="quarter" idx="62" hasCustomPrompt="1"/>
          </p:nvPr>
        </p:nvSpPr>
        <p:spPr bwMode="gray">
          <a:xfrm>
            <a:off x="7668651" y="5323643"/>
            <a:ext cx="906233" cy="852256"/>
          </a:xfrm>
          <a:pattFill prst="wdUpDiag">
            <a:fgClr>
              <a:schemeClr val="accent1">
                <a:lumMod val="50000"/>
              </a:schemeClr>
            </a:fgClr>
            <a:bgClr>
              <a:schemeClr val="tx2">
                <a:lumMod val="50000"/>
              </a:schemeClr>
            </a:bgClr>
          </a:pattFill>
          <a:ln w="12700">
            <a:solidFill>
              <a:schemeClr val="bg1">
                <a:lumMod val="75000"/>
              </a:schemeClr>
            </a:solidFill>
            <a:miter lim="800000"/>
          </a:ln>
        </p:spPr>
        <p:txBody>
          <a:bodyPr lIns="91440" tIns="91440" rIns="91440" bIns="9144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" b="0">
                <a:solidFill>
                  <a:srgbClr val="FFFFFF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Drop Image</a:t>
            </a:r>
          </a:p>
        </p:txBody>
      </p:sp>
      <p:sp>
        <p:nvSpPr>
          <p:cNvPr id="7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DDEFD37-0863-F949-AA96-5F73CC3B271A}"/>
              </a:ext>
            </a:extLst>
          </p:cNvPr>
          <p:cNvSpPr>
            <a:spLocks noGrp="1"/>
          </p:cNvSpPr>
          <p:nvPr>
            <p:ph type="pic" sz="quarter" idx="63" hasCustomPrompt="1"/>
          </p:nvPr>
        </p:nvSpPr>
        <p:spPr bwMode="gray">
          <a:xfrm>
            <a:off x="8680135" y="5323643"/>
            <a:ext cx="906233" cy="852256"/>
          </a:xfrm>
          <a:pattFill prst="wdUpDiag">
            <a:fgClr>
              <a:schemeClr val="accent1">
                <a:lumMod val="50000"/>
              </a:schemeClr>
            </a:fgClr>
            <a:bgClr>
              <a:schemeClr val="tx2">
                <a:lumMod val="50000"/>
              </a:schemeClr>
            </a:bgClr>
          </a:pattFill>
          <a:ln w="12700">
            <a:solidFill>
              <a:schemeClr val="bg1">
                <a:lumMod val="75000"/>
              </a:schemeClr>
            </a:solidFill>
            <a:miter lim="800000"/>
          </a:ln>
        </p:spPr>
        <p:txBody>
          <a:bodyPr lIns="91440" tIns="91440" rIns="91440" bIns="9144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" b="0">
                <a:solidFill>
                  <a:srgbClr val="FFFFFF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Drop Image</a:t>
            </a:r>
          </a:p>
        </p:txBody>
      </p:sp>
      <p:sp>
        <p:nvSpPr>
          <p:cNvPr id="78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C7F81ABC-5057-6D45-AD46-29A54A126114}"/>
              </a:ext>
            </a:extLst>
          </p:cNvPr>
          <p:cNvSpPr>
            <a:spLocks noGrp="1"/>
          </p:cNvSpPr>
          <p:nvPr>
            <p:ph type="pic" sz="quarter" idx="64" hasCustomPrompt="1"/>
          </p:nvPr>
        </p:nvSpPr>
        <p:spPr bwMode="gray">
          <a:xfrm>
            <a:off x="9691619" y="5323643"/>
            <a:ext cx="906233" cy="852256"/>
          </a:xfrm>
          <a:pattFill prst="wdUpDiag">
            <a:fgClr>
              <a:schemeClr val="accent1">
                <a:lumMod val="50000"/>
              </a:schemeClr>
            </a:fgClr>
            <a:bgClr>
              <a:schemeClr val="tx2">
                <a:lumMod val="50000"/>
              </a:schemeClr>
            </a:bgClr>
          </a:pattFill>
          <a:ln w="12700">
            <a:solidFill>
              <a:schemeClr val="bg1">
                <a:lumMod val="75000"/>
              </a:schemeClr>
            </a:solidFill>
            <a:miter lim="800000"/>
          </a:ln>
        </p:spPr>
        <p:txBody>
          <a:bodyPr lIns="91440" tIns="91440" rIns="91440" bIns="9144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" b="0">
                <a:solidFill>
                  <a:srgbClr val="FFFFFF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Drop Image</a:t>
            </a:r>
          </a:p>
        </p:txBody>
      </p:sp>
      <p:sp>
        <p:nvSpPr>
          <p:cNvPr id="7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9866A0A0-C971-6B47-A279-161DD8E70EEB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 bwMode="gray">
          <a:xfrm>
            <a:off x="10703107" y="5323643"/>
            <a:ext cx="906233" cy="852256"/>
          </a:xfrm>
          <a:pattFill prst="wdUpDiag">
            <a:fgClr>
              <a:schemeClr val="accent1">
                <a:lumMod val="50000"/>
              </a:schemeClr>
            </a:fgClr>
            <a:bgClr>
              <a:schemeClr val="tx2">
                <a:lumMod val="50000"/>
              </a:schemeClr>
            </a:bgClr>
          </a:pattFill>
          <a:ln w="12700">
            <a:solidFill>
              <a:schemeClr val="bg1">
                <a:lumMod val="75000"/>
              </a:schemeClr>
            </a:solidFill>
            <a:miter lim="800000"/>
          </a:ln>
        </p:spPr>
        <p:txBody>
          <a:bodyPr lIns="91440" tIns="91440" rIns="91440" bIns="9144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" b="0">
                <a:solidFill>
                  <a:srgbClr val="FFFFFF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Drop Image</a:t>
            </a:r>
          </a:p>
        </p:txBody>
      </p:sp>
    </p:spTree>
    <p:extLst>
      <p:ext uri="{BB962C8B-B14F-4D97-AF65-F5344CB8AC3E}">
        <p14:creationId xmlns:p14="http://schemas.microsoft.com/office/powerpoint/2010/main" val="2606528856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ith Squar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CC6E92E5-E859-445F-856B-33F974FA3AC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5334000" y="0"/>
            <a:ext cx="6858000" cy="6858000"/>
          </a:xfrm>
          <a:pattFill prst="wdUpDiag">
            <a:fgClr>
              <a:schemeClr val="accent1">
                <a:lumMod val="50000"/>
              </a:schemeClr>
            </a:fgClr>
            <a:bgClr>
              <a:schemeClr val="tx2">
                <a:lumMod val="50000"/>
              </a:schemeClr>
            </a:bgClr>
          </a:pattFill>
        </p:spPr>
        <p:txBody>
          <a:bodyPr lIns="0" tIns="210312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rgbClr val="FFFFFF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2262425"/>
            <a:ext cx="4158362" cy="861774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3535540"/>
            <a:ext cx="4162425" cy="2733497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0885658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FBAE40"/>
          </p15:clr>
        </p15:guide>
        <p15:guide id="8" orient="horz" pos="2226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/Feature - Squar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2091FAC0-2210-AA45-95A9-B6A721525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8800" y="1028700"/>
            <a:ext cx="6259511" cy="91440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E0B0D8E2-424A-CE45-AD48-F95CCAF1135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638801" y="2299447"/>
            <a:ext cx="6259511" cy="34911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CC6E92E5-E859-445F-856B-33F974FA3AC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293688" y="1043675"/>
            <a:ext cx="5040311" cy="4740089"/>
          </a:xfrm>
          <a:pattFill prst="wdUpDiag">
            <a:fgClr>
              <a:schemeClr val="accent1">
                <a:lumMod val="50000"/>
              </a:schemeClr>
            </a:fgClr>
            <a:bgClr>
              <a:schemeClr val="tx2">
                <a:lumMod val="50000"/>
              </a:schemeClr>
            </a:bgClr>
          </a:pattFill>
        </p:spPr>
        <p:txBody>
          <a:bodyPr lIns="0" tIns="72000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rgbClr val="FFFFFF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</p:spTree>
    <p:extLst>
      <p:ext uri="{BB962C8B-B14F-4D97-AF65-F5344CB8AC3E}">
        <p14:creationId xmlns:p14="http://schemas.microsoft.com/office/powerpoint/2010/main" val="272391434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FBAE40"/>
          </p15:clr>
        </p15:guide>
        <p15:guide id="6" orient="horz" pos="648" userDrawn="1">
          <p15:clr>
            <a:srgbClr val="5ACBF0"/>
          </p15:clr>
        </p15:guide>
        <p15:guide id="8" orient="horz" pos="3648" userDrawn="1">
          <p15:clr>
            <a:srgbClr val="5ACBF0"/>
          </p15:clr>
        </p15:guide>
        <p15:guide id="10" pos="3720" userDrawn="1">
          <p15:clr>
            <a:srgbClr val="C35EA4"/>
          </p15:clr>
        </p15:guide>
        <p15:guide id="11" pos="2993">
          <p15:clr>
            <a:srgbClr val="5ACBF0"/>
          </p15:clr>
        </p15:guide>
        <p15:guide id="12" pos="3552" userDrawn="1">
          <p15:clr>
            <a:srgbClr val="A4A3A4"/>
          </p15:clr>
        </p15:guide>
        <p15:guide id="14" orient="horz" pos="1440" userDrawn="1">
          <p15:clr>
            <a:srgbClr val="5ACBF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op Horizontal Photo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01E45-D858-46CB-8C37-2ADA7A8B4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157216"/>
            <a:ext cx="11018520" cy="1111822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EB5B31F-7AD9-4BC6-8D61-62AD8011666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0" y="0"/>
            <a:ext cx="12192000" cy="4572000"/>
          </a:xfrm>
          <a:pattFill prst="wdUpDiag">
            <a:fgClr>
              <a:schemeClr val="accent1">
                <a:lumMod val="50000"/>
              </a:schemeClr>
            </a:fgClr>
            <a:bgClr>
              <a:schemeClr val="tx2">
                <a:lumMod val="50000"/>
              </a:schemeClr>
            </a:bgClr>
          </a:pattFill>
        </p:spPr>
        <p:txBody>
          <a:bodyPr vert="horz" wrap="square" lIns="0" tIns="720000" rIns="0" bIns="0" rtlCol="0" anchor="t" anchorCtr="0">
            <a:noAutofit/>
          </a:bodyPr>
          <a:lstStyle>
            <a:lvl1pPr marL="0" indent="0" algn="ctr">
              <a:buNone/>
              <a:defRPr lang="en-US" sz="1200" b="1" dirty="0">
                <a:solidFill>
                  <a:srgbClr val="FFFFFF"/>
                </a:solidFill>
              </a:defRPr>
            </a:lvl1pPr>
          </a:lstStyle>
          <a:p>
            <a:pPr marL="228600" lvl="0" indent="-228600" algn="ctr"/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</p:spTree>
    <p:extLst>
      <p:ext uri="{BB962C8B-B14F-4D97-AF65-F5344CB8AC3E}">
        <p14:creationId xmlns:p14="http://schemas.microsoft.com/office/powerpoint/2010/main" val="337004939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5" orient="horz" pos="2880">
          <p15:clr>
            <a:srgbClr val="5ACBF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op Horizontal Photo, Lockup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01E45-D858-46CB-8C37-2ADA7A8B4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1381" y="5157216"/>
            <a:ext cx="7785402" cy="1111822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EB5B31F-7AD9-4BC6-8D61-62AD8011666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0" y="0"/>
            <a:ext cx="12192000" cy="4572000"/>
          </a:xfrm>
          <a:pattFill prst="wdUpDiag">
            <a:fgClr>
              <a:schemeClr val="accent1">
                <a:lumMod val="50000"/>
              </a:schemeClr>
            </a:fgClr>
            <a:bgClr>
              <a:schemeClr val="tx2">
                <a:lumMod val="50000"/>
              </a:schemeClr>
            </a:bgClr>
          </a:pattFill>
        </p:spPr>
        <p:txBody>
          <a:bodyPr vert="horz" wrap="square" lIns="0" tIns="720000" rIns="0" bIns="0" rtlCol="0" anchor="t" anchorCtr="0">
            <a:noAutofit/>
          </a:bodyPr>
          <a:lstStyle>
            <a:lvl1pPr marL="0" indent="0" algn="ctr">
              <a:buNone/>
              <a:defRPr lang="en-US" sz="1200" b="1" dirty="0">
                <a:solidFill>
                  <a:srgbClr val="FFFFFF"/>
                </a:solidFill>
              </a:defRPr>
            </a:lvl1pPr>
          </a:lstStyle>
          <a:p>
            <a:pPr marL="228600" lvl="0" indent="-228600" algn="ctr"/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292EB1-7762-6E34-6603-4920658B61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5217" y="5449153"/>
            <a:ext cx="2176078" cy="518616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72DE360-D2EF-AF2E-F15C-F37A51488D6C}"/>
              </a:ext>
            </a:extLst>
          </p:cNvPr>
          <p:cNvCxnSpPr/>
          <p:nvPr userDrawn="1"/>
        </p:nvCxnSpPr>
        <p:spPr>
          <a:xfrm>
            <a:off x="3418764" y="5137316"/>
            <a:ext cx="0" cy="1160060"/>
          </a:xfrm>
          <a:prstGeom prst="line">
            <a:avLst/>
          </a:prstGeom>
          <a:ln w="6350">
            <a:solidFill>
              <a:schemeClr val="tx1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385354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5" orient="horz" pos="2880">
          <p15:clr>
            <a:srgbClr val="5ACBF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Horizontal Photo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563AC-3A0B-4839-A9DC-F00E8E541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4996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EB5B31F-7AD9-4BC6-8D61-62AD8011666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-2381" y="2286000"/>
            <a:ext cx="12192000" cy="4572000"/>
          </a:xfrm>
          <a:pattFill prst="wdUpDiag">
            <a:fgClr>
              <a:schemeClr val="accent1">
                <a:lumMod val="50000"/>
              </a:schemeClr>
            </a:fgClr>
            <a:bgClr>
              <a:schemeClr val="tx2">
                <a:lumMod val="50000"/>
              </a:schemeClr>
            </a:bgClr>
          </a:pattFill>
        </p:spPr>
        <p:txBody>
          <a:bodyPr vert="horz" wrap="square" lIns="0" tIns="720000" rIns="0" bIns="0" rtlCol="0" anchor="t" anchorCtr="0">
            <a:noAutofit/>
          </a:bodyPr>
          <a:lstStyle>
            <a:lvl1pPr marL="0" indent="0" algn="ctr">
              <a:buNone/>
              <a:defRPr lang="en-US" sz="1200" b="1" dirty="0">
                <a:solidFill>
                  <a:srgbClr val="FFFFFF"/>
                </a:solidFill>
              </a:defRPr>
            </a:lvl1pPr>
          </a:lstStyle>
          <a:p>
            <a:pPr marL="228600" lvl="0" indent="-228600" algn="ctr"/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</p:spTree>
    <p:extLst>
      <p:ext uri="{BB962C8B-B14F-4D97-AF65-F5344CB8AC3E}">
        <p14:creationId xmlns:p14="http://schemas.microsoft.com/office/powerpoint/2010/main" val="33295567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5" orient="horz" pos="1440">
          <p15:clr>
            <a:srgbClr val="5ACBF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199" y="5486399"/>
            <a:ext cx="5367528" cy="782639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582612" y="1822077"/>
            <a:ext cx="5367528" cy="3474720"/>
          </a:xfrm>
          <a:pattFill prst="wdUpDiag">
            <a:fgClr>
              <a:schemeClr val="accent1">
                <a:lumMod val="50000"/>
              </a:schemeClr>
            </a:fgClr>
            <a:bgClr>
              <a:schemeClr val="tx2">
                <a:lumMod val="50000"/>
              </a:schemeClr>
            </a:bgClr>
          </a:pattFill>
        </p:spPr>
        <p:txBody>
          <a:bodyPr vert="horz" wrap="square" lIns="0" tIns="720000" rIns="0" bIns="1188720" rtlCol="0" anchor="t" anchorCtr="0">
            <a:noAutofit/>
          </a:bodyPr>
          <a:lstStyle>
            <a:lvl1pPr marL="0" indent="0" algn="ctr">
              <a:buNone/>
              <a:defRPr lang="en-US" sz="1000" b="1" dirty="0">
                <a:solidFill>
                  <a:srgbClr val="FFFFFF"/>
                </a:solidFill>
              </a:defRPr>
            </a:lvl1pPr>
          </a:lstStyle>
          <a:p>
            <a:pPr marL="228600" lvl="0" indent="-228600" algn="ctr"/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1860" y="5486399"/>
            <a:ext cx="5367528" cy="782639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6239255" y="1822077"/>
            <a:ext cx="5367528" cy="3474720"/>
          </a:xfrm>
          <a:pattFill prst="wdUpDiag">
            <a:fgClr>
              <a:schemeClr val="accent1">
                <a:lumMod val="50000"/>
              </a:schemeClr>
            </a:fgClr>
            <a:bgClr>
              <a:schemeClr val="tx2">
                <a:lumMod val="50000"/>
              </a:schemeClr>
            </a:bgClr>
          </a:pattFill>
        </p:spPr>
        <p:txBody>
          <a:bodyPr vert="horz" wrap="square" lIns="0" tIns="720000" rIns="0" bIns="1188720" rtlCol="0" anchor="t" anchorCtr="0">
            <a:noAutofit/>
          </a:bodyPr>
          <a:lstStyle>
            <a:lvl1pPr marL="0" indent="0" algn="ctr">
              <a:buNone/>
              <a:defRPr lang="en-US" sz="1000" b="1" dirty="0">
                <a:solidFill>
                  <a:srgbClr val="FFFFFF"/>
                </a:solidFill>
              </a:defRPr>
            </a:lvl1pPr>
          </a:lstStyle>
          <a:p>
            <a:pPr marL="228600" lvl="0" indent="-228600" algn="ctr"/>
            <a:r>
              <a:rPr lang="en-US" dirty="0"/>
              <a:t>Drag and drop your photo here</a:t>
            </a:r>
            <a:br>
              <a:rPr lang="en-US" dirty="0"/>
            </a:br>
            <a:r>
              <a:rPr lang="en-US" dirty="0"/>
              <a:t>or click or tap icon below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E6852B-EA48-4DA0-85C5-B2B1A9079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397602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3456" userDrawn="1">
          <p15:clr>
            <a:srgbClr val="5ACBF0"/>
          </p15:clr>
        </p15:guide>
        <p15:guide id="6" pos="3749">
          <p15:clr>
            <a:srgbClr val="5ACBF0"/>
          </p15:clr>
        </p15:guide>
        <p15:guide id="7" pos="3931">
          <p15:clr>
            <a:srgbClr val="5ACBF0"/>
          </p15:clr>
        </p15:guide>
        <p15:guide id="8" orient="horz" pos="1139" userDrawn="1">
          <p15:clr>
            <a:srgbClr val="5ACBF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2613" y="5486400"/>
            <a:ext cx="3475037" cy="782638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582612" y="1815353"/>
            <a:ext cx="3474720" cy="3474720"/>
          </a:xfrm>
          <a:pattFill prst="wdUpDiag">
            <a:fgClr>
              <a:schemeClr val="accent1">
                <a:lumMod val="50000"/>
              </a:schemeClr>
            </a:fgClr>
            <a:bgClr>
              <a:schemeClr val="tx2">
                <a:lumMod val="50000"/>
              </a:schemeClr>
            </a:bgClr>
          </a:pattFill>
        </p:spPr>
        <p:txBody>
          <a:bodyPr lIns="0" tIns="720000" rIns="0" bIns="100584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050" b="1">
                <a:solidFill>
                  <a:srgbClr val="FFFFFF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E8A9C08-F392-459F-B90B-EDBF4A830C5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58640" y="5486400"/>
            <a:ext cx="3475037" cy="782638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E401A97-B3D4-43E4-9B09-8AD4B6B260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4358640" y="1815353"/>
            <a:ext cx="3474720" cy="3474720"/>
          </a:xfrm>
          <a:pattFill prst="wdUpDiag">
            <a:fgClr>
              <a:schemeClr val="accent1">
                <a:lumMod val="50000"/>
              </a:schemeClr>
            </a:fgClr>
            <a:bgClr>
              <a:schemeClr val="tx2">
                <a:lumMod val="50000"/>
              </a:schemeClr>
            </a:bgClr>
          </a:pattFill>
        </p:spPr>
        <p:txBody>
          <a:bodyPr lIns="0" tIns="720000" rIns="0" bIns="100584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050" b="1">
                <a:solidFill>
                  <a:srgbClr val="FFFFFF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34351" y="5486400"/>
            <a:ext cx="3475037" cy="782638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8132063" y="1815353"/>
            <a:ext cx="3474720" cy="3474720"/>
          </a:xfrm>
          <a:pattFill prst="wdUpDiag">
            <a:fgClr>
              <a:schemeClr val="accent1">
                <a:lumMod val="50000"/>
              </a:schemeClr>
            </a:fgClr>
            <a:bgClr>
              <a:schemeClr val="tx2">
                <a:lumMod val="50000"/>
              </a:schemeClr>
            </a:bgClr>
          </a:pattFill>
        </p:spPr>
        <p:txBody>
          <a:bodyPr lIns="0" tIns="720000" rIns="0" bIns="100584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050" b="1">
                <a:solidFill>
                  <a:srgbClr val="FFFFFF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682FBC-A5FE-4949-90A0-2C7AE294D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1312278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3456" userDrawn="1">
          <p15:clr>
            <a:srgbClr val="5ACBF0"/>
          </p15:clr>
        </p15:guide>
        <p15:guide id="6" pos="2557">
          <p15:clr>
            <a:srgbClr val="5ACBF0"/>
          </p15:clr>
        </p15:guide>
        <p15:guide id="7" pos="2744">
          <p15:clr>
            <a:srgbClr val="5ACBF0"/>
          </p15:clr>
        </p15:guide>
        <p15:guide id="8" pos="4936">
          <p15:clr>
            <a:srgbClr val="5ACBF0"/>
          </p15:clr>
        </p15:guide>
        <p15:guide id="9" pos="5123">
          <p15:clr>
            <a:srgbClr val="5ACBF0"/>
          </p15:clr>
        </p15:guide>
        <p15:guide id="10" orient="horz" pos="1139" userDrawn="1">
          <p15:clr>
            <a:srgbClr val="5ACBF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with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0F91C1-B794-4B3E-A261-364FE47713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4201" y="2024063"/>
            <a:ext cx="3475037" cy="307777"/>
          </a:xfrm>
        </p:spPr>
        <p:txBody>
          <a:bodyPr/>
          <a:lstStyle>
            <a:lvl1pPr marL="0" indent="0">
              <a:buNone/>
              <a:defRPr sz="2000" b="1"/>
            </a:lvl1pPr>
            <a:lvl2pPr marL="0" indent="0">
              <a:buNone/>
              <a:defRPr sz="2000" b="1"/>
            </a:lvl2pPr>
            <a:lvl3pPr marL="0" indent="0">
              <a:buNone/>
              <a:defRPr sz="2000" b="1"/>
            </a:lvl3pPr>
            <a:lvl4pPr marL="0" indent="0">
              <a:buNone/>
              <a:defRPr sz="2000" b="1"/>
            </a:lvl4pPr>
            <a:lvl5pPr marL="0" indent="0">
              <a:buNone/>
              <a:defRPr sz="2000" b="1"/>
            </a:lvl5pPr>
          </a:lstStyle>
          <a:p>
            <a:pPr lvl="0"/>
            <a:r>
              <a:rPr lang="en-US" dirty="0"/>
              <a:t>Click to edit heading 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047671E-2E0A-4489-899C-1D6A3B35222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611569"/>
            <a:ext cx="479619" cy="5400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100"/>
            </a:lvl1pPr>
            <a:lvl2pPr marL="0" indent="0">
              <a:buNone/>
              <a:defRPr sz="100"/>
            </a:lvl2pPr>
            <a:lvl3pPr marL="0" indent="0">
              <a:buNone/>
              <a:defRPr sz="100"/>
            </a:lvl3pPr>
            <a:lvl4pPr marL="0" indent="0">
              <a:buNone/>
              <a:defRPr sz="100"/>
            </a:lvl4pPr>
            <a:lvl5pPr marL="0" indent="0">
              <a:buNone/>
              <a:defRPr sz="100"/>
            </a:lvl5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D194322E-67FD-4731-91FC-9B5B2B3A5FE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84200" y="2945298"/>
            <a:ext cx="3475037" cy="2788752"/>
          </a:xfrm>
        </p:spPr>
        <p:txBody>
          <a:bodyPr/>
          <a:lstStyle>
            <a:lvl1pPr>
              <a:defRPr sz="1000"/>
            </a:lvl1pPr>
            <a:lvl2pPr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32968B98-448E-47A5-B9E2-F68A957DA8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56101" y="2024063"/>
            <a:ext cx="3475037" cy="307777"/>
          </a:xfrm>
        </p:spPr>
        <p:txBody>
          <a:bodyPr/>
          <a:lstStyle>
            <a:lvl1pPr marL="0" indent="0">
              <a:buNone/>
              <a:defRPr sz="2000" b="1"/>
            </a:lvl1pPr>
            <a:lvl2pPr marL="0" indent="0">
              <a:buNone/>
              <a:defRPr sz="2000" b="1"/>
            </a:lvl2pPr>
            <a:lvl3pPr marL="0" indent="0">
              <a:buNone/>
              <a:defRPr sz="2000" b="1"/>
            </a:lvl3pPr>
            <a:lvl4pPr marL="0" indent="0">
              <a:buNone/>
              <a:defRPr sz="2000" b="1"/>
            </a:lvl4pPr>
            <a:lvl5pPr marL="0" indent="0">
              <a:buNone/>
              <a:defRPr sz="2000" b="1"/>
            </a:lvl5pPr>
          </a:lstStyle>
          <a:p>
            <a:pPr lvl="0"/>
            <a:r>
              <a:rPr lang="en-US" dirty="0"/>
              <a:t>Click to edit heading </a:t>
            </a:r>
            <a:endParaRPr lang="en-GB" dirty="0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A09AF88B-94B0-4951-950E-0E653257298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56100" y="2611569"/>
            <a:ext cx="479619" cy="5400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100"/>
            </a:lvl1pPr>
            <a:lvl2pPr marL="0" indent="0">
              <a:buNone/>
              <a:defRPr sz="100"/>
            </a:lvl2pPr>
            <a:lvl3pPr marL="0" indent="0">
              <a:buNone/>
              <a:defRPr sz="100"/>
            </a:lvl3pPr>
            <a:lvl4pPr marL="0" indent="0">
              <a:buNone/>
              <a:defRPr sz="100"/>
            </a:lvl4pPr>
            <a:lvl5pPr marL="0" indent="0">
              <a:buNone/>
              <a:defRPr sz="100"/>
            </a:lvl5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20" name="Content Placeholder 16">
            <a:extLst>
              <a:ext uri="{FF2B5EF4-FFF2-40B4-BE49-F238E27FC236}">
                <a16:creationId xmlns:a16="http://schemas.microsoft.com/office/drawing/2014/main" id="{1DFDCCC0-C216-43D7-9899-005148CAC5B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356100" y="2945298"/>
            <a:ext cx="3475037" cy="2788752"/>
          </a:xfrm>
        </p:spPr>
        <p:txBody>
          <a:bodyPr/>
          <a:lstStyle>
            <a:lvl1pPr>
              <a:defRPr sz="1000"/>
            </a:lvl1pPr>
            <a:lvl2pPr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2841B3CC-F651-426F-BDBF-9505DCD7F92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28001" y="2029778"/>
            <a:ext cx="3475037" cy="307777"/>
          </a:xfrm>
        </p:spPr>
        <p:txBody>
          <a:bodyPr/>
          <a:lstStyle>
            <a:lvl1pPr marL="0" indent="0">
              <a:buNone/>
              <a:defRPr sz="2000" b="1"/>
            </a:lvl1pPr>
            <a:lvl2pPr marL="0" indent="0">
              <a:buNone/>
              <a:defRPr sz="2000" b="1"/>
            </a:lvl2pPr>
            <a:lvl3pPr marL="0" indent="0">
              <a:buNone/>
              <a:defRPr sz="2000" b="1"/>
            </a:lvl3pPr>
            <a:lvl4pPr marL="0" indent="0">
              <a:buNone/>
              <a:defRPr sz="2000" b="1"/>
            </a:lvl4pPr>
            <a:lvl5pPr marL="0" indent="0">
              <a:buNone/>
              <a:defRPr sz="2000" b="1"/>
            </a:lvl5pPr>
          </a:lstStyle>
          <a:p>
            <a:pPr lvl="0"/>
            <a:r>
              <a:rPr lang="en-US" dirty="0"/>
              <a:t>Click to edit heading </a:t>
            </a:r>
            <a:endParaRPr lang="en-GB" dirty="0"/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0B321F9A-F25D-4EEF-BA80-BFBD772AAC7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28000" y="2617284"/>
            <a:ext cx="479619" cy="5400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100"/>
            </a:lvl1pPr>
            <a:lvl2pPr marL="0" indent="0">
              <a:buNone/>
              <a:defRPr sz="100"/>
            </a:lvl2pPr>
            <a:lvl3pPr marL="0" indent="0">
              <a:buNone/>
              <a:defRPr sz="100"/>
            </a:lvl3pPr>
            <a:lvl4pPr marL="0" indent="0">
              <a:buNone/>
              <a:defRPr sz="100"/>
            </a:lvl4pPr>
            <a:lvl5pPr marL="0" indent="0">
              <a:buNone/>
              <a:defRPr sz="100"/>
            </a:lvl5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23" name="Content Placeholder 16">
            <a:extLst>
              <a:ext uri="{FF2B5EF4-FFF2-40B4-BE49-F238E27FC236}">
                <a16:creationId xmlns:a16="http://schemas.microsoft.com/office/drawing/2014/main" id="{7324DA3D-8837-4E90-8B42-BC383F017C2B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8128000" y="2951013"/>
            <a:ext cx="3475037" cy="2788752"/>
          </a:xfrm>
        </p:spPr>
        <p:txBody>
          <a:bodyPr/>
          <a:lstStyle>
            <a:lvl1pPr>
              <a:defRPr sz="1000"/>
            </a:lvl1pPr>
            <a:lvl2pPr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C2C5B4-0CEA-48E6-9BA2-F8B9CA5BE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6848643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3612" userDrawn="1">
          <p15:clr>
            <a:srgbClr val="5ACBF0"/>
          </p15:clr>
        </p15:guide>
        <p15:guide id="6" pos="2557">
          <p15:clr>
            <a:srgbClr val="5ACBF0"/>
          </p15:clr>
        </p15:guide>
        <p15:guide id="7" pos="2744">
          <p15:clr>
            <a:srgbClr val="5ACBF0"/>
          </p15:clr>
        </p15:guide>
        <p15:guide id="8" pos="4936">
          <p15:clr>
            <a:srgbClr val="5ACBF0"/>
          </p15:clr>
        </p15:guide>
        <p15:guide id="9" pos="5123">
          <p15:clr>
            <a:srgbClr val="5ACBF0"/>
          </p15:clr>
        </p15:guide>
        <p15:guide id="10" orient="horz" pos="1842" userDrawn="1">
          <p15:clr>
            <a:srgbClr val="5ACBF0"/>
          </p15:clr>
        </p15:guide>
        <p15:guide id="11" orient="horz" pos="1275" userDrawn="1">
          <p15:clr>
            <a:srgbClr val="5ACBF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rodu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CA3A818-AA31-4BF6-A4C4-C805CCA29124}"/>
              </a:ext>
            </a:extLst>
          </p:cNvPr>
          <p:cNvSpPr/>
          <p:nvPr userDrawn="1"/>
        </p:nvSpPr>
        <p:spPr>
          <a:xfrm>
            <a:off x="588387" y="1361256"/>
            <a:ext cx="3473857" cy="4297680"/>
          </a:xfrm>
          <a:prstGeom prst="rect">
            <a:avLst/>
          </a:prstGeom>
          <a:solidFill>
            <a:srgbClr val="19181C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7B003B0A-786C-4C57-B303-7A366B39C7D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85217" y="1304926"/>
            <a:ext cx="3473857" cy="690444"/>
          </a:xfrm>
          <a:solidFill>
            <a:srgbClr val="242428"/>
          </a:solidFill>
        </p:spPr>
        <p:txBody>
          <a:bodyPr lIns="72000" tIns="72000" rIns="72000" bIns="72000" anchor="ctr" anchorCtr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0" indent="0" algn="ctr">
              <a:buNone/>
              <a:defRPr sz="1800" b="1">
                <a:solidFill>
                  <a:schemeClr val="bg1"/>
                </a:solidFill>
              </a:defRPr>
            </a:lvl2pPr>
            <a:lvl3pPr marL="0" indent="0" algn="ctr">
              <a:buNone/>
              <a:defRPr sz="1800" b="1">
                <a:solidFill>
                  <a:schemeClr val="bg1"/>
                </a:solidFill>
              </a:defRPr>
            </a:lvl3pPr>
            <a:lvl4pPr marL="0" indent="0" algn="ctr">
              <a:buNone/>
              <a:defRPr sz="1800" b="1">
                <a:solidFill>
                  <a:schemeClr val="bg1"/>
                </a:solidFill>
              </a:defRPr>
            </a:lvl4pPr>
            <a:lvl5pPr marL="0" indent="0" algn="ctr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83C52E2-057A-4B53-8F31-B05DF775242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16555" y="3898077"/>
            <a:ext cx="3017520" cy="1598666"/>
          </a:xfrm>
        </p:spPr>
        <p:txBody>
          <a:bodyPr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05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5D58E01-097F-41EB-809A-E7059986FF1B}"/>
              </a:ext>
            </a:extLst>
          </p:cNvPr>
          <p:cNvSpPr/>
          <p:nvPr userDrawn="1"/>
        </p:nvSpPr>
        <p:spPr bwMode="auto">
          <a:xfrm>
            <a:off x="588387" y="2001337"/>
            <a:ext cx="3473857" cy="1737360"/>
          </a:xfrm>
          <a:prstGeom prst="rect">
            <a:avLst/>
          </a:prstGeom>
          <a:gradFill flip="none" rotWithShape="1">
            <a:gsLst>
              <a:gs pos="100000">
                <a:srgbClr val="8D8C95">
                  <a:alpha val="2745"/>
                </a:srgbClr>
              </a:gs>
              <a:gs pos="0">
                <a:srgbClr val="8D8C95">
                  <a:alpha val="12941"/>
                </a:srgbClr>
              </a:gs>
            </a:gsLst>
            <a:lin ang="16200000" scaled="1"/>
            <a:tileRect/>
          </a:gradFill>
          <a:ln w="6350"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Arial" panose="020B0604020202020204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816555" y="2166685"/>
            <a:ext cx="3017520" cy="1394729"/>
          </a:xfrm>
          <a:pattFill prst="wdUpDiag">
            <a:fgClr>
              <a:schemeClr val="accent1">
                <a:lumMod val="50000"/>
              </a:schemeClr>
            </a:fgClr>
            <a:bgClr>
              <a:schemeClr val="tx2">
                <a:lumMod val="50000"/>
              </a:schemeClr>
            </a:bgClr>
          </a:pattFill>
        </p:spPr>
        <p:txBody>
          <a:bodyPr lIns="0" tIns="18000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b="1">
                <a:solidFill>
                  <a:srgbClr val="FFFFFF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EEE3E95-B158-4C86-84DF-A9A13E023DB6}"/>
              </a:ext>
            </a:extLst>
          </p:cNvPr>
          <p:cNvSpPr/>
          <p:nvPr userDrawn="1"/>
        </p:nvSpPr>
        <p:spPr>
          <a:xfrm>
            <a:off x="4359071" y="1361256"/>
            <a:ext cx="3473857" cy="4297680"/>
          </a:xfrm>
          <a:prstGeom prst="rect">
            <a:avLst/>
          </a:prstGeom>
          <a:solidFill>
            <a:srgbClr val="19181C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721E2461-F046-4629-B68B-D8EE0ED76B5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587239" y="3898077"/>
            <a:ext cx="3017520" cy="1598666"/>
          </a:xfrm>
        </p:spPr>
        <p:txBody>
          <a:bodyPr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05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F76B0EA-9AD2-41EB-ADA3-35F181847420}"/>
              </a:ext>
            </a:extLst>
          </p:cNvPr>
          <p:cNvSpPr/>
          <p:nvPr userDrawn="1"/>
        </p:nvSpPr>
        <p:spPr bwMode="auto">
          <a:xfrm>
            <a:off x="4359071" y="2001337"/>
            <a:ext cx="3473857" cy="1737360"/>
          </a:xfrm>
          <a:prstGeom prst="rect">
            <a:avLst/>
          </a:prstGeom>
          <a:gradFill flip="none" rotWithShape="1">
            <a:gsLst>
              <a:gs pos="100000">
                <a:srgbClr val="8D8C95">
                  <a:alpha val="2745"/>
                </a:srgbClr>
              </a:gs>
              <a:gs pos="0">
                <a:srgbClr val="8D8C95">
                  <a:alpha val="12941"/>
                </a:srgbClr>
              </a:gs>
            </a:gsLst>
            <a:lin ang="16200000" scaled="1"/>
            <a:tileRect/>
          </a:gradFill>
          <a:ln w="6350"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Arial" panose="020B0604020202020204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8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D6D6B7E8-8355-48AE-AA16-7F356A160BC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4587239" y="2166685"/>
            <a:ext cx="3017520" cy="1394729"/>
          </a:xfrm>
          <a:pattFill prst="wdUpDiag">
            <a:fgClr>
              <a:schemeClr val="accent1">
                <a:lumMod val="50000"/>
              </a:schemeClr>
            </a:fgClr>
            <a:bgClr>
              <a:schemeClr val="tx2">
                <a:lumMod val="50000"/>
              </a:schemeClr>
            </a:bgClr>
          </a:pattFill>
        </p:spPr>
        <p:txBody>
          <a:bodyPr lIns="0" tIns="18000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b="1">
                <a:solidFill>
                  <a:srgbClr val="FFFFFF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D0F26A8-11EC-43E1-8523-7B0228D9735B}"/>
              </a:ext>
            </a:extLst>
          </p:cNvPr>
          <p:cNvSpPr/>
          <p:nvPr userDrawn="1"/>
        </p:nvSpPr>
        <p:spPr>
          <a:xfrm>
            <a:off x="8129756" y="1355289"/>
            <a:ext cx="3473857" cy="4297680"/>
          </a:xfrm>
          <a:prstGeom prst="rect">
            <a:avLst/>
          </a:prstGeom>
          <a:solidFill>
            <a:srgbClr val="19181C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B08E5BD0-8E67-461B-B922-64413A6BE11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357924" y="3892110"/>
            <a:ext cx="3017520" cy="1598666"/>
          </a:xfrm>
        </p:spPr>
        <p:txBody>
          <a:bodyPr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05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A17C328-65EC-49F9-96BC-655F5BDAE853}"/>
              </a:ext>
            </a:extLst>
          </p:cNvPr>
          <p:cNvSpPr/>
          <p:nvPr userDrawn="1"/>
        </p:nvSpPr>
        <p:spPr bwMode="auto">
          <a:xfrm>
            <a:off x="8129756" y="1995370"/>
            <a:ext cx="3473857" cy="1737360"/>
          </a:xfrm>
          <a:prstGeom prst="rect">
            <a:avLst/>
          </a:prstGeom>
          <a:gradFill flip="none" rotWithShape="1">
            <a:gsLst>
              <a:gs pos="100000">
                <a:srgbClr val="8D8C95">
                  <a:alpha val="2745"/>
                </a:srgbClr>
              </a:gs>
              <a:gs pos="0">
                <a:srgbClr val="8D8C95">
                  <a:alpha val="12941"/>
                </a:srgbClr>
              </a:gs>
            </a:gsLst>
            <a:lin ang="16200000" scaled="1"/>
            <a:tileRect/>
          </a:gradFill>
          <a:ln w="6350"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Arial" panose="020B0604020202020204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3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9E0EE21D-2571-4587-82C6-AF23D68068E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 bwMode="gray">
          <a:xfrm>
            <a:off x="8357924" y="2160718"/>
            <a:ext cx="3017520" cy="1394729"/>
          </a:xfrm>
          <a:pattFill prst="wdUpDiag">
            <a:fgClr>
              <a:schemeClr val="accent1">
                <a:lumMod val="50000"/>
              </a:schemeClr>
            </a:fgClr>
            <a:bgClr>
              <a:schemeClr val="tx2">
                <a:lumMod val="50000"/>
              </a:schemeClr>
            </a:bgClr>
          </a:pattFill>
        </p:spPr>
        <p:txBody>
          <a:bodyPr lIns="0" tIns="18000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b="1">
                <a:solidFill>
                  <a:srgbClr val="FFFFFF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A714D4-57F9-4476-BAC0-86F4ED06D1E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88381" y="5812349"/>
            <a:ext cx="11015231" cy="48786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800"/>
            </a:lvl1pPr>
            <a:lvl2pPr marL="0" indent="0" algn="ctr">
              <a:buNone/>
              <a:defRPr sz="2800"/>
            </a:lvl2pPr>
            <a:lvl3pPr marL="0" indent="0" algn="ctr">
              <a:buNone/>
              <a:defRPr sz="2800"/>
            </a:lvl3pPr>
            <a:lvl4pPr marL="0" indent="0" algn="ctr">
              <a:buNone/>
              <a:defRPr sz="2800"/>
            </a:lvl4pPr>
            <a:lvl5pPr marL="0" indent="0" algn="ctr">
              <a:buNone/>
              <a:defRPr sz="2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82B82D46-6BE4-4842-99AA-5D585A8411A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55901" y="1304926"/>
            <a:ext cx="3473857" cy="690444"/>
          </a:xfrm>
          <a:solidFill>
            <a:srgbClr val="242428"/>
          </a:solidFill>
        </p:spPr>
        <p:txBody>
          <a:bodyPr lIns="72000" tIns="72000" rIns="72000" bIns="72000" anchor="ctr" anchorCtr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0" indent="0" algn="ctr">
              <a:buNone/>
              <a:defRPr sz="1800" b="1">
                <a:solidFill>
                  <a:schemeClr val="bg1"/>
                </a:solidFill>
              </a:defRPr>
            </a:lvl2pPr>
            <a:lvl3pPr marL="0" indent="0" algn="ctr">
              <a:buNone/>
              <a:defRPr sz="1800" b="1">
                <a:solidFill>
                  <a:schemeClr val="bg1"/>
                </a:solidFill>
              </a:defRPr>
            </a:lvl3pPr>
            <a:lvl4pPr marL="0" indent="0" algn="ctr">
              <a:buNone/>
              <a:defRPr sz="1800" b="1">
                <a:solidFill>
                  <a:schemeClr val="bg1"/>
                </a:solidFill>
              </a:defRPr>
            </a:lvl4pPr>
            <a:lvl5pPr marL="0" indent="0" algn="ctr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2921C6F5-BAE0-41B0-A919-ABDAF35DADB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132925" y="1304926"/>
            <a:ext cx="3473857" cy="690444"/>
          </a:xfrm>
          <a:solidFill>
            <a:srgbClr val="242428"/>
          </a:solidFill>
        </p:spPr>
        <p:txBody>
          <a:bodyPr lIns="72000" tIns="72000" rIns="72000" bIns="72000" anchor="ctr" anchorCtr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0" indent="0" algn="ctr">
              <a:buNone/>
              <a:defRPr sz="1800" b="1">
                <a:solidFill>
                  <a:schemeClr val="bg1"/>
                </a:solidFill>
              </a:defRPr>
            </a:lvl2pPr>
            <a:lvl3pPr marL="0" indent="0" algn="ctr">
              <a:buNone/>
              <a:defRPr sz="1800" b="1">
                <a:solidFill>
                  <a:schemeClr val="bg1"/>
                </a:solidFill>
              </a:defRPr>
            </a:lvl3pPr>
            <a:lvl4pPr marL="0" indent="0" algn="ctr">
              <a:buNone/>
              <a:defRPr sz="1800" b="1">
                <a:solidFill>
                  <a:schemeClr val="bg1"/>
                </a:solidFill>
              </a:defRPr>
            </a:lvl4pPr>
            <a:lvl5pPr marL="0" indent="0" algn="ctr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3C91994A-3654-4C3E-A312-4B73609F5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91790"/>
            <a:ext cx="11018520" cy="430887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700537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2557">
          <p15:clr>
            <a:srgbClr val="5ACBF0"/>
          </p15:clr>
        </p15:guide>
        <p15:guide id="7" pos="2744">
          <p15:clr>
            <a:srgbClr val="5ACBF0"/>
          </p15:clr>
        </p15:guide>
        <p15:guide id="8" pos="4936">
          <p15:clr>
            <a:srgbClr val="5ACBF0"/>
          </p15:clr>
        </p15:guide>
        <p15:guide id="9" pos="5123">
          <p15:clr>
            <a:srgbClr val="5ACBF0"/>
          </p15:clr>
        </p15:guide>
        <p15:guide id="10" orient="horz" pos="822">
          <p15:clr>
            <a:srgbClr val="5ACBF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4582D644-6452-D04E-ACC8-AE775B9DB7B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6857994" y="0"/>
            <a:ext cx="5334006" cy="6858000"/>
          </a:xfrm>
          <a:pattFill prst="wdUpDiag">
            <a:fgClr>
              <a:schemeClr val="accent1">
                <a:lumMod val="50000"/>
              </a:schemeClr>
            </a:fgClr>
            <a:bgClr>
              <a:schemeClr val="tx2">
                <a:lumMod val="50000"/>
              </a:schemeClr>
            </a:bgClr>
          </a:pattFill>
        </p:spPr>
        <p:txBody>
          <a:bodyPr lIns="0" tIns="210312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rgbClr val="FFFFFF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487336"/>
            <a:ext cx="5510213" cy="1046440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3400" spc="-50" baseline="0">
                <a:solidFill>
                  <a:schemeClr val="tx1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5510213" cy="307777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0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Speaker name or subtitle text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EF9816-E4E3-3E43-A0E6-62AA2BBAC2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4200" y="585787"/>
            <a:ext cx="1227766" cy="292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8938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pos="3839">
          <p15:clr>
            <a:srgbClr val="5ACBF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2613" y="4543640"/>
            <a:ext cx="2532888" cy="1725397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582612" y="1815353"/>
            <a:ext cx="2532888" cy="2532888"/>
          </a:xfrm>
          <a:pattFill prst="wdUpDiag">
            <a:fgClr>
              <a:schemeClr val="accent1">
                <a:lumMod val="50000"/>
              </a:schemeClr>
            </a:fgClr>
            <a:bgClr>
              <a:schemeClr val="tx2">
                <a:lumMod val="50000"/>
              </a:schemeClr>
            </a:bgClr>
          </a:pattFill>
        </p:spPr>
        <p:txBody>
          <a:bodyPr lIns="0" tIns="360000" rIns="0" b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000" b="1">
                <a:solidFill>
                  <a:srgbClr val="FFFFFF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E8A9C08-F392-459F-B90B-EDBF4A830C5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13908" y="4543640"/>
            <a:ext cx="2532888" cy="1725397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E401A97-B3D4-43E4-9B09-8AD4B6B260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3413908" y="1815353"/>
            <a:ext cx="2532888" cy="2532888"/>
          </a:xfrm>
          <a:pattFill prst="wdUpDiag">
            <a:fgClr>
              <a:schemeClr val="accent1">
                <a:lumMod val="50000"/>
              </a:schemeClr>
            </a:fgClr>
            <a:bgClr>
              <a:schemeClr val="tx2">
                <a:lumMod val="50000"/>
              </a:schemeClr>
            </a:bgClr>
          </a:pattFill>
        </p:spPr>
        <p:txBody>
          <a:bodyPr lIns="0" tIns="360000" rIns="0" b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000" b="1">
                <a:solidFill>
                  <a:srgbClr val="FFFFFF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5204" y="4543640"/>
            <a:ext cx="2532888" cy="1725397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6245204" y="1815353"/>
            <a:ext cx="2532888" cy="2532888"/>
          </a:xfrm>
          <a:pattFill prst="wdUpDiag">
            <a:fgClr>
              <a:schemeClr val="accent1">
                <a:lumMod val="50000"/>
              </a:schemeClr>
            </a:fgClr>
            <a:bgClr>
              <a:schemeClr val="tx2">
                <a:lumMod val="50000"/>
              </a:schemeClr>
            </a:bgClr>
          </a:pattFill>
        </p:spPr>
        <p:txBody>
          <a:bodyPr lIns="0" tIns="360000" rIns="0" b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000" b="1">
                <a:solidFill>
                  <a:srgbClr val="FFFFFF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38E883C1-8203-4549-AF30-B96AEC45AC6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76500" y="4543640"/>
            <a:ext cx="2532888" cy="1725397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BBD58C33-921C-42F1-9803-1C798DB548C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gray">
          <a:xfrm>
            <a:off x="9076500" y="1815353"/>
            <a:ext cx="2532888" cy="2532888"/>
          </a:xfrm>
          <a:pattFill prst="wdUpDiag">
            <a:fgClr>
              <a:schemeClr val="accent1">
                <a:lumMod val="50000"/>
              </a:schemeClr>
            </a:fgClr>
            <a:bgClr>
              <a:schemeClr val="tx2">
                <a:lumMod val="50000"/>
              </a:schemeClr>
            </a:bgClr>
          </a:pattFill>
        </p:spPr>
        <p:txBody>
          <a:bodyPr lIns="0" tIns="360000" rIns="0" b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000" b="1">
                <a:solidFill>
                  <a:srgbClr val="FFFFFF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29770F-45CE-4505-A3E9-DB203881F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2735740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2856" userDrawn="1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963">
          <p15:clr>
            <a:srgbClr val="5ACBF0"/>
          </p15:clr>
        </p15:guide>
        <p15:guide id="7" pos="2150">
          <p15:clr>
            <a:srgbClr val="5ACBF0"/>
          </p15:clr>
        </p15:guide>
        <p15:guide id="8" pos="3746">
          <p15:clr>
            <a:srgbClr val="5ACBF0"/>
          </p15:clr>
        </p15:guide>
        <p15:guide id="9" pos="3934">
          <p15:clr>
            <a:srgbClr val="5ACBF0"/>
          </p15:clr>
        </p15:guide>
        <p15:guide id="10" pos="5530">
          <p15:clr>
            <a:srgbClr val="5ACBF0"/>
          </p15:clr>
        </p15:guide>
        <p15:guide id="11" pos="5716">
          <p15:clr>
            <a:srgbClr val="5ACBF0"/>
          </p15:clr>
        </p15:guide>
        <p15:guide id="12" orient="horz" pos="1139" userDrawn="1">
          <p15:clr>
            <a:srgbClr val="5ACBF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ore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A09B8F0-E785-4993-A9CA-BE8D371B2F1C}"/>
              </a:ext>
            </a:extLst>
          </p:cNvPr>
          <p:cNvSpPr/>
          <p:nvPr userDrawn="1"/>
        </p:nvSpPr>
        <p:spPr bwMode="auto">
          <a:xfrm>
            <a:off x="725755" y="1714500"/>
            <a:ext cx="3333483" cy="19812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B6082FB-3119-4714-B0C0-D572EC975527}"/>
              </a:ext>
            </a:extLst>
          </p:cNvPr>
          <p:cNvSpPr/>
          <p:nvPr userDrawn="1"/>
        </p:nvSpPr>
        <p:spPr bwMode="auto">
          <a:xfrm>
            <a:off x="588263" y="1714500"/>
            <a:ext cx="137492" cy="1981200"/>
          </a:xfrm>
          <a:prstGeom prst="rect">
            <a:avLst/>
          </a:prstGeom>
          <a:pattFill prst="wdUpDiag">
            <a:fgClr>
              <a:schemeClr val="bg2">
                <a:lumMod val="50000"/>
              </a:schemeClr>
            </a:fgClr>
            <a:bgClr>
              <a:schemeClr val="bg2"/>
            </a:bgClr>
          </a:patt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020223-B6E5-4A3F-B38B-BD07D5D659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7657" y="1856689"/>
            <a:ext cx="425773" cy="677108"/>
          </a:xfrm>
        </p:spPr>
        <p:txBody>
          <a:bodyPr>
            <a:noAutofit/>
          </a:bodyPr>
          <a:lstStyle>
            <a:lvl1pPr marL="0" indent="0">
              <a:buNone/>
              <a:defRPr sz="4400" b="1">
                <a:solidFill>
                  <a:schemeClr val="tx1"/>
                </a:solidFill>
              </a:defRPr>
            </a:lvl1pPr>
            <a:lvl2pPr marL="0" indent="0">
              <a:buNone/>
              <a:defRPr sz="4400" b="1">
                <a:solidFill>
                  <a:schemeClr val="bg1">
                    <a:lumMod val="85000"/>
                  </a:schemeClr>
                </a:solidFill>
              </a:defRPr>
            </a:lvl2pPr>
            <a:lvl3pPr marL="0" indent="0">
              <a:buNone/>
              <a:defRPr sz="4400" b="1">
                <a:solidFill>
                  <a:schemeClr val="bg1">
                    <a:lumMod val="85000"/>
                  </a:schemeClr>
                </a:solidFill>
              </a:defRPr>
            </a:lvl3pPr>
            <a:lvl4pPr marL="0" indent="0">
              <a:buNone/>
              <a:defRPr sz="4400" b="1">
                <a:solidFill>
                  <a:schemeClr val="bg1">
                    <a:lumMod val="85000"/>
                  </a:schemeClr>
                </a:solidFill>
              </a:defRPr>
            </a:lvl4pPr>
            <a:lvl5pPr marL="0" indent="0">
              <a:buNone/>
              <a:defRPr sz="4400" b="1"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en-US" dirty="0"/>
              <a:t>#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52C7966-C4D7-49C0-B78C-2335EC91220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0443" y="1944971"/>
            <a:ext cx="2593370" cy="595027"/>
          </a:xfrm>
        </p:spPr>
        <p:txBody>
          <a:bodyPr/>
          <a:lstStyle>
            <a:lvl1pPr marL="0" indent="0">
              <a:buNone/>
              <a:defRPr lang="en-US" sz="1600" b="1" dirty="0" smtClean="0">
                <a:solidFill>
                  <a:schemeClr val="tx1"/>
                </a:solidFill>
              </a:defRPr>
            </a:lvl1pPr>
            <a:lvl2pPr marL="0" indent="0">
              <a:buNone/>
              <a:defRPr lang="en-GB" sz="1600" b="1" dirty="0"/>
            </a:lvl2pPr>
            <a:lvl3pPr marL="0" indent="0">
              <a:buNone/>
              <a:defRPr sz="1600" b="1"/>
            </a:lvl3pPr>
            <a:lvl4pPr marL="0" indent="0">
              <a:buNone/>
              <a:defRPr sz="1600" b="1"/>
            </a:lvl4pPr>
            <a:lvl5pPr marL="0" indent="0">
              <a:buNone/>
              <a:defRPr sz="1600" b="1"/>
            </a:lvl5pPr>
          </a:lstStyle>
          <a:p>
            <a:pPr lvl="0"/>
            <a:r>
              <a:rPr lang="en-US" dirty="0"/>
              <a:t>Click to add heading</a:t>
            </a:r>
            <a:endParaRPr lang="en-GB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453DD438-6A23-4472-B641-263CA368D71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390444" y="2643619"/>
            <a:ext cx="2593370" cy="968261"/>
          </a:xfrm>
        </p:spPr>
        <p:txBody>
          <a:bodyPr>
            <a:noAutofit/>
          </a:bodyPr>
          <a:lstStyle>
            <a:lvl1pPr marL="0" indent="0">
              <a:lnSpc>
                <a:spcPct val="130000"/>
              </a:lnSpc>
              <a:buNone/>
              <a:defRPr sz="1000">
                <a:solidFill>
                  <a:schemeClr val="tx1"/>
                </a:solidFill>
              </a:defRPr>
            </a:lvl1pPr>
            <a:lvl2pPr marL="0" indent="0">
              <a:lnSpc>
                <a:spcPct val="130000"/>
              </a:lnSpc>
              <a:buNone/>
              <a:defRPr sz="1000">
                <a:solidFill>
                  <a:schemeClr val="tx1"/>
                </a:solidFill>
              </a:defRPr>
            </a:lvl2pPr>
            <a:lvl3pPr marL="0" indent="0">
              <a:lnSpc>
                <a:spcPct val="130000"/>
              </a:lnSpc>
              <a:buNone/>
              <a:defRPr sz="1000">
                <a:solidFill>
                  <a:schemeClr val="tx1"/>
                </a:solidFill>
              </a:defRPr>
            </a:lvl3pPr>
            <a:lvl4pPr marL="0" indent="0">
              <a:lnSpc>
                <a:spcPct val="130000"/>
              </a:lnSpc>
              <a:buNone/>
              <a:defRPr sz="1000">
                <a:solidFill>
                  <a:schemeClr val="tx1"/>
                </a:solidFill>
              </a:defRPr>
            </a:lvl4pPr>
            <a:lvl5pPr marL="0" indent="0">
              <a:lnSpc>
                <a:spcPct val="130000"/>
              </a:lnSpc>
              <a:buNone/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1976077-CE80-43B8-9EE5-625D9EBF3AFE}"/>
              </a:ext>
            </a:extLst>
          </p:cNvPr>
          <p:cNvSpPr/>
          <p:nvPr userDrawn="1"/>
        </p:nvSpPr>
        <p:spPr bwMode="auto">
          <a:xfrm>
            <a:off x="588263" y="3898900"/>
            <a:ext cx="137492" cy="1981200"/>
          </a:xfrm>
          <a:prstGeom prst="rect">
            <a:avLst/>
          </a:prstGeom>
          <a:pattFill prst="wdUpDiag">
            <a:fgClr>
              <a:schemeClr val="bg2">
                <a:lumMod val="50000"/>
              </a:schemeClr>
            </a:fgClr>
            <a:bgClr>
              <a:schemeClr val="bg2"/>
            </a:bgClr>
          </a:patt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4A6B61-EF71-4B61-BCE3-366255FDF1EC}"/>
              </a:ext>
            </a:extLst>
          </p:cNvPr>
          <p:cNvSpPr/>
          <p:nvPr userDrawn="1"/>
        </p:nvSpPr>
        <p:spPr bwMode="auto">
          <a:xfrm>
            <a:off x="725755" y="3898900"/>
            <a:ext cx="3333483" cy="19812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40B7D3AE-CE8F-4AFB-89D1-7B9F5309DE1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7657" y="4041089"/>
            <a:ext cx="425773" cy="677108"/>
          </a:xfrm>
        </p:spPr>
        <p:txBody>
          <a:bodyPr>
            <a:noAutofit/>
          </a:bodyPr>
          <a:lstStyle>
            <a:lvl1pPr marL="0" indent="0">
              <a:buNone/>
              <a:defRPr sz="4400" b="1">
                <a:solidFill>
                  <a:schemeClr val="tx1"/>
                </a:solidFill>
              </a:defRPr>
            </a:lvl1pPr>
            <a:lvl2pPr marL="0" indent="0">
              <a:buNone/>
              <a:defRPr sz="4400" b="1">
                <a:solidFill>
                  <a:schemeClr val="bg1">
                    <a:lumMod val="85000"/>
                  </a:schemeClr>
                </a:solidFill>
              </a:defRPr>
            </a:lvl2pPr>
            <a:lvl3pPr marL="0" indent="0">
              <a:buNone/>
              <a:defRPr sz="4400" b="1">
                <a:solidFill>
                  <a:schemeClr val="bg1">
                    <a:lumMod val="85000"/>
                  </a:schemeClr>
                </a:solidFill>
              </a:defRPr>
            </a:lvl3pPr>
            <a:lvl4pPr marL="0" indent="0">
              <a:buNone/>
              <a:defRPr sz="4400" b="1">
                <a:solidFill>
                  <a:schemeClr val="bg1">
                    <a:lumMod val="85000"/>
                  </a:schemeClr>
                </a:solidFill>
              </a:defRPr>
            </a:lvl4pPr>
            <a:lvl5pPr marL="0" indent="0">
              <a:buNone/>
              <a:defRPr sz="4400" b="1"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en-US" dirty="0"/>
              <a:t>#</a:t>
            </a:r>
            <a:endParaRPr lang="en-GB" dirty="0"/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6CF9214B-A0AA-4B6C-B28E-D4EBC5ADE43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90443" y="4129371"/>
            <a:ext cx="2593370" cy="595027"/>
          </a:xfrm>
        </p:spPr>
        <p:txBody>
          <a:bodyPr/>
          <a:lstStyle>
            <a:lvl1pPr marL="0" indent="0">
              <a:buNone/>
              <a:defRPr lang="en-US" sz="1600" b="1" dirty="0" smtClean="0">
                <a:solidFill>
                  <a:schemeClr val="tx1"/>
                </a:solidFill>
              </a:defRPr>
            </a:lvl1pPr>
            <a:lvl2pPr marL="0" indent="0">
              <a:buNone/>
              <a:defRPr lang="en-GB" sz="1600" b="1" dirty="0"/>
            </a:lvl2pPr>
            <a:lvl3pPr marL="0" indent="0">
              <a:buNone/>
              <a:defRPr sz="1600" b="1"/>
            </a:lvl3pPr>
            <a:lvl4pPr marL="0" indent="0">
              <a:buNone/>
              <a:defRPr sz="1600" b="1"/>
            </a:lvl4pPr>
            <a:lvl5pPr marL="0" indent="0">
              <a:buNone/>
              <a:defRPr sz="1600" b="1"/>
            </a:lvl5pPr>
          </a:lstStyle>
          <a:p>
            <a:pPr lvl="0"/>
            <a:r>
              <a:rPr lang="en-US" dirty="0"/>
              <a:t>Click to add heading</a:t>
            </a:r>
            <a:endParaRPr lang="en-GB" dirty="0"/>
          </a:p>
        </p:txBody>
      </p:sp>
      <p:sp>
        <p:nvSpPr>
          <p:cNvPr id="24" name="Text Placeholder 18">
            <a:extLst>
              <a:ext uri="{FF2B5EF4-FFF2-40B4-BE49-F238E27FC236}">
                <a16:creationId xmlns:a16="http://schemas.microsoft.com/office/drawing/2014/main" id="{C4CC4422-DCB4-43AA-AAD9-BCD5D2AA4B9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0444" y="4828019"/>
            <a:ext cx="2593370" cy="968261"/>
          </a:xfrm>
        </p:spPr>
        <p:txBody>
          <a:bodyPr>
            <a:noAutofit/>
          </a:bodyPr>
          <a:lstStyle>
            <a:lvl1pPr marL="0" indent="0">
              <a:lnSpc>
                <a:spcPct val="130000"/>
              </a:lnSpc>
              <a:buNone/>
              <a:defRPr sz="1000">
                <a:solidFill>
                  <a:schemeClr val="tx1"/>
                </a:solidFill>
              </a:defRPr>
            </a:lvl1pPr>
            <a:lvl2pPr marL="0" indent="0">
              <a:lnSpc>
                <a:spcPct val="130000"/>
              </a:lnSpc>
              <a:buNone/>
              <a:defRPr sz="1000">
                <a:solidFill>
                  <a:schemeClr val="tx1"/>
                </a:solidFill>
              </a:defRPr>
            </a:lvl2pPr>
            <a:lvl3pPr marL="0" indent="0">
              <a:lnSpc>
                <a:spcPct val="130000"/>
              </a:lnSpc>
              <a:buNone/>
              <a:defRPr sz="1000">
                <a:solidFill>
                  <a:schemeClr val="tx1"/>
                </a:solidFill>
              </a:defRPr>
            </a:lvl3pPr>
            <a:lvl4pPr marL="0" indent="0">
              <a:lnSpc>
                <a:spcPct val="130000"/>
              </a:lnSpc>
              <a:buNone/>
              <a:defRPr sz="1000">
                <a:solidFill>
                  <a:schemeClr val="tx1"/>
                </a:solidFill>
              </a:defRPr>
            </a:lvl4pPr>
            <a:lvl5pPr marL="0" indent="0">
              <a:lnSpc>
                <a:spcPct val="130000"/>
              </a:lnSpc>
              <a:buNone/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4805574-3B72-481E-A744-EA088066496F}"/>
              </a:ext>
            </a:extLst>
          </p:cNvPr>
          <p:cNvSpPr/>
          <p:nvPr userDrawn="1"/>
        </p:nvSpPr>
        <p:spPr bwMode="auto">
          <a:xfrm>
            <a:off x="4493592" y="1714500"/>
            <a:ext cx="3333483" cy="19812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BB8D822-4AF5-4132-A5BC-447AFB46D9A1}"/>
              </a:ext>
            </a:extLst>
          </p:cNvPr>
          <p:cNvSpPr/>
          <p:nvPr userDrawn="1"/>
        </p:nvSpPr>
        <p:spPr bwMode="auto">
          <a:xfrm>
            <a:off x="4356100" y="1714500"/>
            <a:ext cx="137492" cy="1981200"/>
          </a:xfrm>
          <a:prstGeom prst="rect">
            <a:avLst/>
          </a:prstGeom>
          <a:pattFill prst="wdUpDiag">
            <a:fgClr>
              <a:schemeClr val="bg2">
                <a:lumMod val="50000"/>
              </a:schemeClr>
            </a:fgClr>
            <a:bgClr>
              <a:schemeClr val="bg2"/>
            </a:bgClr>
          </a:patt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885CB766-3BA7-4C6E-981C-12B89BBC0EB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95494" y="1856689"/>
            <a:ext cx="425773" cy="677108"/>
          </a:xfrm>
        </p:spPr>
        <p:txBody>
          <a:bodyPr>
            <a:noAutofit/>
          </a:bodyPr>
          <a:lstStyle>
            <a:lvl1pPr marL="0" indent="0">
              <a:buNone/>
              <a:defRPr sz="4400" b="1">
                <a:solidFill>
                  <a:schemeClr val="tx1"/>
                </a:solidFill>
              </a:defRPr>
            </a:lvl1pPr>
            <a:lvl2pPr marL="0" indent="0">
              <a:buNone/>
              <a:defRPr sz="4400" b="1">
                <a:solidFill>
                  <a:schemeClr val="bg1">
                    <a:lumMod val="85000"/>
                  </a:schemeClr>
                </a:solidFill>
              </a:defRPr>
            </a:lvl2pPr>
            <a:lvl3pPr marL="0" indent="0">
              <a:buNone/>
              <a:defRPr sz="4400" b="1">
                <a:solidFill>
                  <a:schemeClr val="bg1">
                    <a:lumMod val="85000"/>
                  </a:schemeClr>
                </a:solidFill>
              </a:defRPr>
            </a:lvl3pPr>
            <a:lvl4pPr marL="0" indent="0">
              <a:buNone/>
              <a:defRPr sz="4400" b="1">
                <a:solidFill>
                  <a:schemeClr val="bg1">
                    <a:lumMod val="85000"/>
                  </a:schemeClr>
                </a:solidFill>
              </a:defRPr>
            </a:lvl4pPr>
            <a:lvl5pPr marL="0" indent="0">
              <a:buNone/>
              <a:defRPr sz="4400" b="1"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en-US" dirty="0"/>
              <a:t>#</a:t>
            </a:r>
            <a:endParaRPr lang="en-GB" dirty="0"/>
          </a:p>
        </p:txBody>
      </p:sp>
      <p:sp>
        <p:nvSpPr>
          <p:cNvPr id="28" name="Text Placeholder 6">
            <a:extLst>
              <a:ext uri="{FF2B5EF4-FFF2-40B4-BE49-F238E27FC236}">
                <a16:creationId xmlns:a16="http://schemas.microsoft.com/office/drawing/2014/main" id="{8844DE8E-38F4-4A62-9864-CF5DC11D85A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58280" y="1944971"/>
            <a:ext cx="2593370" cy="595027"/>
          </a:xfrm>
        </p:spPr>
        <p:txBody>
          <a:bodyPr/>
          <a:lstStyle>
            <a:lvl1pPr marL="0" indent="0">
              <a:buNone/>
              <a:defRPr lang="en-US" sz="1600" b="1" dirty="0" smtClean="0">
                <a:solidFill>
                  <a:schemeClr val="tx1"/>
                </a:solidFill>
              </a:defRPr>
            </a:lvl1pPr>
            <a:lvl2pPr marL="0" indent="0">
              <a:buNone/>
              <a:defRPr lang="en-GB" sz="1600" b="1" dirty="0"/>
            </a:lvl2pPr>
            <a:lvl3pPr marL="0" indent="0">
              <a:buNone/>
              <a:defRPr sz="1600" b="1"/>
            </a:lvl3pPr>
            <a:lvl4pPr marL="0" indent="0">
              <a:buNone/>
              <a:defRPr sz="1600" b="1"/>
            </a:lvl4pPr>
            <a:lvl5pPr marL="0" indent="0">
              <a:buNone/>
              <a:defRPr sz="1600" b="1"/>
            </a:lvl5pPr>
          </a:lstStyle>
          <a:p>
            <a:pPr lvl="0"/>
            <a:r>
              <a:rPr lang="en-US" dirty="0"/>
              <a:t>Click to add heading</a:t>
            </a:r>
            <a:endParaRPr lang="en-GB" dirty="0"/>
          </a:p>
        </p:txBody>
      </p:sp>
      <p:sp>
        <p:nvSpPr>
          <p:cNvPr id="29" name="Text Placeholder 18">
            <a:extLst>
              <a:ext uri="{FF2B5EF4-FFF2-40B4-BE49-F238E27FC236}">
                <a16:creationId xmlns:a16="http://schemas.microsoft.com/office/drawing/2014/main" id="{D1DCB16E-3178-4977-908B-DCB9D5BE659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158281" y="2643619"/>
            <a:ext cx="2593370" cy="968261"/>
          </a:xfrm>
        </p:spPr>
        <p:txBody>
          <a:bodyPr>
            <a:noAutofit/>
          </a:bodyPr>
          <a:lstStyle>
            <a:lvl1pPr marL="0" indent="0">
              <a:lnSpc>
                <a:spcPct val="130000"/>
              </a:lnSpc>
              <a:buNone/>
              <a:defRPr sz="1000">
                <a:solidFill>
                  <a:schemeClr val="tx1"/>
                </a:solidFill>
              </a:defRPr>
            </a:lvl1pPr>
            <a:lvl2pPr marL="0" indent="0">
              <a:lnSpc>
                <a:spcPct val="130000"/>
              </a:lnSpc>
              <a:buNone/>
              <a:defRPr sz="1000">
                <a:solidFill>
                  <a:schemeClr val="tx1"/>
                </a:solidFill>
              </a:defRPr>
            </a:lvl2pPr>
            <a:lvl3pPr marL="0" indent="0">
              <a:lnSpc>
                <a:spcPct val="130000"/>
              </a:lnSpc>
              <a:buNone/>
              <a:defRPr sz="1000">
                <a:solidFill>
                  <a:schemeClr val="tx1"/>
                </a:solidFill>
              </a:defRPr>
            </a:lvl3pPr>
            <a:lvl4pPr marL="0" indent="0">
              <a:lnSpc>
                <a:spcPct val="130000"/>
              </a:lnSpc>
              <a:buNone/>
              <a:defRPr sz="1000">
                <a:solidFill>
                  <a:schemeClr val="tx1"/>
                </a:solidFill>
              </a:defRPr>
            </a:lvl4pPr>
            <a:lvl5pPr marL="0" indent="0">
              <a:lnSpc>
                <a:spcPct val="130000"/>
              </a:lnSpc>
              <a:buNone/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3833F72-DCBA-4AB2-B21A-B550376D8C87}"/>
              </a:ext>
            </a:extLst>
          </p:cNvPr>
          <p:cNvSpPr/>
          <p:nvPr userDrawn="1"/>
        </p:nvSpPr>
        <p:spPr bwMode="auto">
          <a:xfrm>
            <a:off x="4502417" y="3898900"/>
            <a:ext cx="3333483" cy="19812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4259E61-6078-44AA-A8F7-193579B7AE28}"/>
              </a:ext>
            </a:extLst>
          </p:cNvPr>
          <p:cNvSpPr/>
          <p:nvPr userDrawn="1"/>
        </p:nvSpPr>
        <p:spPr bwMode="auto">
          <a:xfrm>
            <a:off x="4364925" y="3898900"/>
            <a:ext cx="137492" cy="1981200"/>
          </a:xfrm>
          <a:prstGeom prst="rect">
            <a:avLst/>
          </a:prstGeom>
          <a:pattFill prst="wdUpDiag">
            <a:fgClr>
              <a:schemeClr val="bg2">
                <a:lumMod val="50000"/>
              </a:schemeClr>
            </a:fgClr>
            <a:bgClr>
              <a:schemeClr val="bg2"/>
            </a:bgClr>
          </a:patt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E4A82533-F2BF-4E0A-BA3B-0430252D75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04319" y="4041089"/>
            <a:ext cx="425773" cy="677108"/>
          </a:xfrm>
        </p:spPr>
        <p:txBody>
          <a:bodyPr>
            <a:noAutofit/>
          </a:bodyPr>
          <a:lstStyle>
            <a:lvl1pPr marL="0" indent="0">
              <a:buNone/>
              <a:defRPr sz="4400" b="1">
                <a:solidFill>
                  <a:schemeClr val="tx1"/>
                </a:solidFill>
              </a:defRPr>
            </a:lvl1pPr>
            <a:lvl2pPr marL="0" indent="0">
              <a:buNone/>
              <a:defRPr sz="4400" b="1">
                <a:solidFill>
                  <a:schemeClr val="bg1">
                    <a:lumMod val="85000"/>
                  </a:schemeClr>
                </a:solidFill>
              </a:defRPr>
            </a:lvl2pPr>
            <a:lvl3pPr marL="0" indent="0">
              <a:buNone/>
              <a:defRPr sz="4400" b="1">
                <a:solidFill>
                  <a:schemeClr val="bg1">
                    <a:lumMod val="85000"/>
                  </a:schemeClr>
                </a:solidFill>
              </a:defRPr>
            </a:lvl3pPr>
            <a:lvl4pPr marL="0" indent="0">
              <a:buNone/>
              <a:defRPr sz="4400" b="1">
                <a:solidFill>
                  <a:schemeClr val="bg1">
                    <a:lumMod val="85000"/>
                  </a:schemeClr>
                </a:solidFill>
              </a:defRPr>
            </a:lvl4pPr>
            <a:lvl5pPr marL="0" indent="0">
              <a:buNone/>
              <a:defRPr sz="4400" b="1"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en-US" dirty="0"/>
              <a:t>#</a:t>
            </a:r>
            <a:endParaRPr lang="en-GB" dirty="0"/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B3A0E84D-D831-421C-9A30-9491AAAF808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167105" y="4129371"/>
            <a:ext cx="2593370" cy="595027"/>
          </a:xfrm>
        </p:spPr>
        <p:txBody>
          <a:bodyPr/>
          <a:lstStyle>
            <a:lvl1pPr marL="0" indent="0">
              <a:buNone/>
              <a:defRPr lang="en-US" sz="1600" b="1" dirty="0" smtClean="0">
                <a:solidFill>
                  <a:schemeClr val="tx1"/>
                </a:solidFill>
              </a:defRPr>
            </a:lvl1pPr>
            <a:lvl2pPr marL="0" indent="0">
              <a:buNone/>
              <a:defRPr lang="en-GB" sz="1600" b="1" dirty="0"/>
            </a:lvl2pPr>
            <a:lvl3pPr marL="0" indent="0">
              <a:buNone/>
              <a:defRPr sz="1600" b="1"/>
            </a:lvl3pPr>
            <a:lvl4pPr marL="0" indent="0">
              <a:buNone/>
              <a:defRPr sz="1600" b="1"/>
            </a:lvl4pPr>
            <a:lvl5pPr marL="0" indent="0">
              <a:buNone/>
              <a:defRPr sz="1600" b="1"/>
            </a:lvl5pPr>
          </a:lstStyle>
          <a:p>
            <a:pPr lvl="0"/>
            <a:r>
              <a:rPr lang="en-US" dirty="0"/>
              <a:t>Click to add heading</a:t>
            </a:r>
            <a:endParaRPr lang="en-GB" dirty="0"/>
          </a:p>
        </p:txBody>
      </p:sp>
      <p:sp>
        <p:nvSpPr>
          <p:cNvPr id="34" name="Text Placeholder 18">
            <a:extLst>
              <a:ext uri="{FF2B5EF4-FFF2-40B4-BE49-F238E27FC236}">
                <a16:creationId xmlns:a16="http://schemas.microsoft.com/office/drawing/2014/main" id="{BCDABBF1-093E-49D4-A19B-3B845261213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167106" y="4828019"/>
            <a:ext cx="2593370" cy="968261"/>
          </a:xfrm>
        </p:spPr>
        <p:txBody>
          <a:bodyPr>
            <a:noAutofit/>
          </a:bodyPr>
          <a:lstStyle>
            <a:lvl1pPr marL="0" indent="0">
              <a:lnSpc>
                <a:spcPct val="130000"/>
              </a:lnSpc>
              <a:buNone/>
              <a:defRPr sz="1000">
                <a:solidFill>
                  <a:schemeClr val="tx1"/>
                </a:solidFill>
              </a:defRPr>
            </a:lvl1pPr>
            <a:lvl2pPr marL="0" indent="0">
              <a:lnSpc>
                <a:spcPct val="130000"/>
              </a:lnSpc>
              <a:buNone/>
              <a:defRPr sz="1000">
                <a:solidFill>
                  <a:schemeClr val="tx1"/>
                </a:solidFill>
              </a:defRPr>
            </a:lvl2pPr>
            <a:lvl3pPr marL="0" indent="0">
              <a:lnSpc>
                <a:spcPct val="130000"/>
              </a:lnSpc>
              <a:buNone/>
              <a:defRPr sz="1000">
                <a:solidFill>
                  <a:schemeClr val="tx1"/>
                </a:solidFill>
              </a:defRPr>
            </a:lvl3pPr>
            <a:lvl4pPr marL="0" indent="0">
              <a:lnSpc>
                <a:spcPct val="130000"/>
              </a:lnSpc>
              <a:buNone/>
              <a:defRPr sz="1000">
                <a:solidFill>
                  <a:schemeClr val="tx1"/>
                </a:solidFill>
              </a:defRPr>
            </a:lvl4pPr>
            <a:lvl5pPr marL="0" indent="0">
              <a:lnSpc>
                <a:spcPct val="130000"/>
              </a:lnSpc>
              <a:buNone/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4FBA965-A892-4051-B1FD-FD4306CA19AF}"/>
              </a:ext>
            </a:extLst>
          </p:cNvPr>
          <p:cNvSpPr/>
          <p:nvPr userDrawn="1"/>
        </p:nvSpPr>
        <p:spPr bwMode="auto">
          <a:xfrm>
            <a:off x="8275905" y="1714500"/>
            <a:ext cx="3333483" cy="19812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6BE5E53-DE80-4281-9FEC-7ACDD1067819}"/>
              </a:ext>
            </a:extLst>
          </p:cNvPr>
          <p:cNvSpPr/>
          <p:nvPr userDrawn="1"/>
        </p:nvSpPr>
        <p:spPr bwMode="auto">
          <a:xfrm>
            <a:off x="8138413" y="1714500"/>
            <a:ext cx="137492" cy="1981200"/>
          </a:xfrm>
          <a:prstGeom prst="rect">
            <a:avLst/>
          </a:prstGeom>
          <a:pattFill prst="wdUpDiag">
            <a:fgClr>
              <a:schemeClr val="bg2">
                <a:lumMod val="50000"/>
              </a:schemeClr>
            </a:fgClr>
            <a:bgClr>
              <a:schemeClr val="bg2"/>
            </a:bgClr>
          </a:patt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7" name="Text Placeholder 4">
            <a:extLst>
              <a:ext uri="{FF2B5EF4-FFF2-40B4-BE49-F238E27FC236}">
                <a16:creationId xmlns:a16="http://schemas.microsoft.com/office/drawing/2014/main" id="{4C1E6F08-6F2F-4B8B-9D87-C030E94DF10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477807" y="1856689"/>
            <a:ext cx="425773" cy="677108"/>
          </a:xfrm>
        </p:spPr>
        <p:txBody>
          <a:bodyPr>
            <a:noAutofit/>
          </a:bodyPr>
          <a:lstStyle>
            <a:lvl1pPr marL="0" indent="0">
              <a:buNone/>
              <a:defRPr sz="4400" b="1">
                <a:solidFill>
                  <a:schemeClr val="tx1"/>
                </a:solidFill>
              </a:defRPr>
            </a:lvl1pPr>
            <a:lvl2pPr marL="0" indent="0">
              <a:buNone/>
              <a:defRPr sz="4400" b="1">
                <a:solidFill>
                  <a:schemeClr val="bg1">
                    <a:lumMod val="85000"/>
                  </a:schemeClr>
                </a:solidFill>
              </a:defRPr>
            </a:lvl2pPr>
            <a:lvl3pPr marL="0" indent="0">
              <a:buNone/>
              <a:defRPr sz="4400" b="1">
                <a:solidFill>
                  <a:schemeClr val="bg1">
                    <a:lumMod val="85000"/>
                  </a:schemeClr>
                </a:solidFill>
              </a:defRPr>
            </a:lvl3pPr>
            <a:lvl4pPr marL="0" indent="0">
              <a:buNone/>
              <a:defRPr sz="4400" b="1">
                <a:solidFill>
                  <a:schemeClr val="bg1">
                    <a:lumMod val="85000"/>
                  </a:schemeClr>
                </a:solidFill>
              </a:defRPr>
            </a:lvl4pPr>
            <a:lvl5pPr marL="0" indent="0">
              <a:buNone/>
              <a:defRPr sz="4400" b="1"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en-US" dirty="0"/>
              <a:t>#</a:t>
            </a:r>
            <a:endParaRPr lang="en-GB" dirty="0"/>
          </a:p>
        </p:txBody>
      </p:sp>
      <p:sp>
        <p:nvSpPr>
          <p:cNvPr id="38" name="Text Placeholder 6">
            <a:extLst>
              <a:ext uri="{FF2B5EF4-FFF2-40B4-BE49-F238E27FC236}">
                <a16:creationId xmlns:a16="http://schemas.microsoft.com/office/drawing/2014/main" id="{2D06001F-6138-4D6F-A243-7FFE1D81CCE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940593" y="1944971"/>
            <a:ext cx="2593370" cy="595027"/>
          </a:xfrm>
        </p:spPr>
        <p:txBody>
          <a:bodyPr/>
          <a:lstStyle>
            <a:lvl1pPr marL="0" indent="0">
              <a:buNone/>
              <a:defRPr lang="en-US" sz="1600" b="1" dirty="0" smtClean="0">
                <a:solidFill>
                  <a:schemeClr val="tx1"/>
                </a:solidFill>
              </a:defRPr>
            </a:lvl1pPr>
            <a:lvl2pPr marL="0" indent="0">
              <a:buNone/>
              <a:defRPr lang="en-GB" sz="1600" b="1" dirty="0"/>
            </a:lvl2pPr>
            <a:lvl3pPr marL="0" indent="0">
              <a:buNone/>
              <a:defRPr sz="1600" b="1"/>
            </a:lvl3pPr>
            <a:lvl4pPr marL="0" indent="0">
              <a:buNone/>
              <a:defRPr sz="1600" b="1"/>
            </a:lvl4pPr>
            <a:lvl5pPr marL="0" indent="0">
              <a:buNone/>
              <a:defRPr sz="1600" b="1"/>
            </a:lvl5pPr>
          </a:lstStyle>
          <a:p>
            <a:pPr lvl="0"/>
            <a:r>
              <a:rPr lang="en-US" dirty="0"/>
              <a:t>Click to add heading</a:t>
            </a:r>
            <a:endParaRPr lang="en-GB" dirty="0"/>
          </a:p>
        </p:txBody>
      </p:sp>
      <p:sp>
        <p:nvSpPr>
          <p:cNvPr id="39" name="Text Placeholder 18">
            <a:extLst>
              <a:ext uri="{FF2B5EF4-FFF2-40B4-BE49-F238E27FC236}">
                <a16:creationId xmlns:a16="http://schemas.microsoft.com/office/drawing/2014/main" id="{7841B3D9-6CC3-427F-B428-8C3FDE4BE06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940594" y="2643619"/>
            <a:ext cx="2593370" cy="968261"/>
          </a:xfrm>
        </p:spPr>
        <p:txBody>
          <a:bodyPr>
            <a:noAutofit/>
          </a:bodyPr>
          <a:lstStyle>
            <a:lvl1pPr marL="0" indent="0">
              <a:lnSpc>
                <a:spcPct val="130000"/>
              </a:lnSpc>
              <a:buNone/>
              <a:defRPr sz="1000">
                <a:solidFill>
                  <a:schemeClr val="tx1"/>
                </a:solidFill>
              </a:defRPr>
            </a:lvl1pPr>
            <a:lvl2pPr marL="0" indent="0">
              <a:lnSpc>
                <a:spcPct val="130000"/>
              </a:lnSpc>
              <a:buNone/>
              <a:defRPr sz="1000">
                <a:solidFill>
                  <a:schemeClr val="tx1"/>
                </a:solidFill>
              </a:defRPr>
            </a:lvl2pPr>
            <a:lvl3pPr marL="0" indent="0">
              <a:lnSpc>
                <a:spcPct val="130000"/>
              </a:lnSpc>
              <a:buNone/>
              <a:defRPr sz="1000">
                <a:solidFill>
                  <a:schemeClr val="tx1"/>
                </a:solidFill>
              </a:defRPr>
            </a:lvl3pPr>
            <a:lvl4pPr marL="0" indent="0">
              <a:lnSpc>
                <a:spcPct val="130000"/>
              </a:lnSpc>
              <a:buNone/>
              <a:defRPr sz="1000">
                <a:solidFill>
                  <a:schemeClr val="tx1"/>
                </a:solidFill>
              </a:defRPr>
            </a:lvl4pPr>
            <a:lvl5pPr marL="0" indent="0">
              <a:lnSpc>
                <a:spcPct val="130000"/>
              </a:lnSpc>
              <a:buNone/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41224F9-6A4C-4C65-8E42-6E3D85470B57}"/>
              </a:ext>
            </a:extLst>
          </p:cNvPr>
          <p:cNvSpPr/>
          <p:nvPr userDrawn="1"/>
        </p:nvSpPr>
        <p:spPr bwMode="auto">
          <a:xfrm>
            <a:off x="8270254" y="3895725"/>
            <a:ext cx="3333483" cy="19812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2903A56-607B-4490-BE1F-86412530286F}"/>
              </a:ext>
            </a:extLst>
          </p:cNvPr>
          <p:cNvSpPr/>
          <p:nvPr userDrawn="1"/>
        </p:nvSpPr>
        <p:spPr bwMode="auto">
          <a:xfrm>
            <a:off x="8132762" y="3895725"/>
            <a:ext cx="137492" cy="1981200"/>
          </a:xfrm>
          <a:prstGeom prst="rect">
            <a:avLst/>
          </a:prstGeom>
          <a:pattFill prst="wdUpDiag">
            <a:fgClr>
              <a:schemeClr val="bg2">
                <a:lumMod val="50000"/>
              </a:schemeClr>
            </a:fgClr>
            <a:bgClr>
              <a:schemeClr val="bg2"/>
            </a:bgClr>
          </a:patt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42" name="Text Placeholder 4">
            <a:extLst>
              <a:ext uri="{FF2B5EF4-FFF2-40B4-BE49-F238E27FC236}">
                <a16:creationId xmlns:a16="http://schemas.microsoft.com/office/drawing/2014/main" id="{DE7C2246-8982-4ECB-88AC-EB1C473C2B5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472156" y="4037914"/>
            <a:ext cx="425773" cy="677108"/>
          </a:xfrm>
        </p:spPr>
        <p:txBody>
          <a:bodyPr>
            <a:noAutofit/>
          </a:bodyPr>
          <a:lstStyle>
            <a:lvl1pPr marL="0" indent="0">
              <a:buNone/>
              <a:defRPr sz="4400" b="1">
                <a:solidFill>
                  <a:schemeClr val="tx1"/>
                </a:solidFill>
              </a:defRPr>
            </a:lvl1pPr>
            <a:lvl2pPr marL="0" indent="0">
              <a:buNone/>
              <a:defRPr sz="4400" b="1">
                <a:solidFill>
                  <a:schemeClr val="bg1">
                    <a:lumMod val="85000"/>
                  </a:schemeClr>
                </a:solidFill>
              </a:defRPr>
            </a:lvl2pPr>
            <a:lvl3pPr marL="0" indent="0">
              <a:buNone/>
              <a:defRPr sz="4400" b="1">
                <a:solidFill>
                  <a:schemeClr val="bg1">
                    <a:lumMod val="85000"/>
                  </a:schemeClr>
                </a:solidFill>
              </a:defRPr>
            </a:lvl3pPr>
            <a:lvl4pPr marL="0" indent="0">
              <a:buNone/>
              <a:defRPr sz="4400" b="1">
                <a:solidFill>
                  <a:schemeClr val="bg1">
                    <a:lumMod val="85000"/>
                  </a:schemeClr>
                </a:solidFill>
              </a:defRPr>
            </a:lvl4pPr>
            <a:lvl5pPr marL="0" indent="0">
              <a:buNone/>
              <a:defRPr sz="4400" b="1"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en-US" dirty="0"/>
              <a:t>#</a:t>
            </a:r>
            <a:endParaRPr lang="en-GB" dirty="0"/>
          </a:p>
        </p:txBody>
      </p:sp>
      <p:sp>
        <p:nvSpPr>
          <p:cNvPr id="43" name="Text Placeholder 6">
            <a:extLst>
              <a:ext uri="{FF2B5EF4-FFF2-40B4-BE49-F238E27FC236}">
                <a16:creationId xmlns:a16="http://schemas.microsoft.com/office/drawing/2014/main" id="{709DFA2F-B194-435C-9191-8090148D15F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934942" y="4126196"/>
            <a:ext cx="2593370" cy="595027"/>
          </a:xfrm>
        </p:spPr>
        <p:txBody>
          <a:bodyPr/>
          <a:lstStyle>
            <a:lvl1pPr marL="0" indent="0">
              <a:buNone/>
              <a:defRPr lang="en-US" sz="1600" b="1" dirty="0" smtClean="0">
                <a:solidFill>
                  <a:schemeClr val="tx1"/>
                </a:solidFill>
              </a:defRPr>
            </a:lvl1pPr>
            <a:lvl2pPr marL="0" indent="0">
              <a:buNone/>
              <a:defRPr lang="en-GB" sz="1600" b="1" dirty="0"/>
            </a:lvl2pPr>
            <a:lvl3pPr marL="0" indent="0">
              <a:buNone/>
              <a:defRPr sz="1600" b="1"/>
            </a:lvl3pPr>
            <a:lvl4pPr marL="0" indent="0">
              <a:buNone/>
              <a:defRPr sz="1600" b="1"/>
            </a:lvl4pPr>
            <a:lvl5pPr marL="0" indent="0">
              <a:buNone/>
              <a:defRPr sz="1600" b="1"/>
            </a:lvl5pPr>
          </a:lstStyle>
          <a:p>
            <a:pPr lvl="0"/>
            <a:r>
              <a:rPr lang="en-US" dirty="0"/>
              <a:t>Click to add heading</a:t>
            </a:r>
            <a:endParaRPr lang="en-GB" dirty="0"/>
          </a:p>
        </p:txBody>
      </p:sp>
      <p:sp>
        <p:nvSpPr>
          <p:cNvPr id="44" name="Text Placeholder 18">
            <a:extLst>
              <a:ext uri="{FF2B5EF4-FFF2-40B4-BE49-F238E27FC236}">
                <a16:creationId xmlns:a16="http://schemas.microsoft.com/office/drawing/2014/main" id="{66A57C42-7CBF-4742-80C3-46C15991F8E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934943" y="4824844"/>
            <a:ext cx="2593370" cy="968261"/>
          </a:xfrm>
        </p:spPr>
        <p:txBody>
          <a:bodyPr>
            <a:noAutofit/>
          </a:bodyPr>
          <a:lstStyle>
            <a:lvl1pPr marL="0" indent="0">
              <a:lnSpc>
                <a:spcPct val="130000"/>
              </a:lnSpc>
              <a:buNone/>
              <a:defRPr sz="1000">
                <a:solidFill>
                  <a:schemeClr val="tx1"/>
                </a:solidFill>
              </a:defRPr>
            </a:lvl1pPr>
            <a:lvl2pPr marL="0" indent="0">
              <a:lnSpc>
                <a:spcPct val="130000"/>
              </a:lnSpc>
              <a:buNone/>
              <a:defRPr sz="1000">
                <a:solidFill>
                  <a:schemeClr val="tx1"/>
                </a:solidFill>
              </a:defRPr>
            </a:lvl2pPr>
            <a:lvl3pPr marL="0" indent="0">
              <a:lnSpc>
                <a:spcPct val="130000"/>
              </a:lnSpc>
              <a:buNone/>
              <a:defRPr sz="1000">
                <a:solidFill>
                  <a:schemeClr val="tx1"/>
                </a:solidFill>
              </a:defRPr>
            </a:lvl3pPr>
            <a:lvl4pPr marL="0" indent="0">
              <a:lnSpc>
                <a:spcPct val="130000"/>
              </a:lnSpc>
              <a:buNone/>
              <a:defRPr sz="1000">
                <a:solidFill>
                  <a:schemeClr val="tx1"/>
                </a:solidFill>
              </a:defRPr>
            </a:lvl4pPr>
            <a:lvl5pPr marL="0" indent="0">
              <a:lnSpc>
                <a:spcPct val="130000"/>
              </a:lnSpc>
              <a:buNone/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8E6D12-E7E5-4852-90CA-46E41D32C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4636526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3702" userDrawn="1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2557">
          <p15:clr>
            <a:srgbClr val="5ACBF0"/>
          </p15:clr>
        </p15:guide>
        <p15:guide id="7" pos="2744">
          <p15:clr>
            <a:srgbClr val="5ACBF0"/>
          </p15:clr>
        </p15:guide>
        <p15:guide id="8" pos="4936">
          <p15:clr>
            <a:srgbClr val="5ACBF0"/>
          </p15:clr>
        </p15:guide>
        <p15:guide id="9" pos="5123">
          <p15:clr>
            <a:srgbClr val="5ACBF0"/>
          </p15:clr>
        </p15:guide>
        <p15:guide id="10" orient="horz" pos="1071" userDrawn="1">
          <p15:clr>
            <a:srgbClr val="5ACBF0"/>
          </p15:clr>
        </p15:guide>
        <p15:guide id="11" orient="horz" pos="2455" userDrawn="1">
          <p15:clr>
            <a:srgbClr val="5ACBF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D883269-C75C-4B87-8CD9-BE4E94E2B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C923CE-7CB3-4CF0-AAA2-722B1683A1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15300" y="2017713"/>
            <a:ext cx="3494088" cy="425132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/>
            </a:lvl1pPr>
          </a:lstStyle>
          <a:p>
            <a:pPr lvl="0"/>
            <a:r>
              <a:rPr lang="en-US" dirty="0"/>
              <a:t>Add a caption</a:t>
            </a:r>
          </a:p>
        </p:txBody>
      </p:sp>
      <p:sp>
        <p:nvSpPr>
          <p:cNvPr id="3" name="Picture Placeholder 2" descr="This screenshot is a 'placeholder' only. Drag or drop your screen shot here, or click and tap the center to insert a photo.">
            <a:extLst>
              <a:ext uri="{FF2B5EF4-FFF2-40B4-BE49-F238E27FC236}">
                <a16:creationId xmlns:a16="http://schemas.microsoft.com/office/drawing/2014/main" id="{32952E5A-3BE5-4580-872E-DC3A31E8D44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582612" y="1436688"/>
            <a:ext cx="7253288" cy="4832350"/>
          </a:xfrm>
          <a:pattFill prst="wdUpDiag">
            <a:fgClr>
              <a:schemeClr val="accent1">
                <a:lumMod val="50000"/>
              </a:schemeClr>
            </a:fgClr>
            <a:bgClr>
              <a:schemeClr val="tx2">
                <a:lumMod val="50000"/>
              </a:schemeClr>
            </a:bgClr>
          </a:pattFill>
        </p:spPr>
        <p:txBody>
          <a:bodyPr tIns="720000" bIns="1005840" anchor="t" anchorCtr="0">
            <a:noAutofit/>
          </a:bodyPr>
          <a:lstStyle>
            <a:lvl1pPr marL="0" indent="0" algn="ctr">
              <a:buNone/>
              <a:defRPr sz="12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Drag &amp; drop a</a:t>
            </a:r>
            <a:br>
              <a:rPr lang="en-US" dirty="0"/>
            </a:br>
            <a:r>
              <a:rPr lang="en-US" dirty="0"/>
              <a:t>screenshot here</a:t>
            </a:r>
            <a:br>
              <a:rPr lang="en-US" dirty="0"/>
            </a:br>
            <a:r>
              <a:rPr lang="en-US" dirty="0"/>
              <a:t>or click or tap icon</a:t>
            </a:r>
            <a:br>
              <a:rPr lang="en-US" dirty="0"/>
            </a:br>
            <a:r>
              <a:rPr lang="en-US" dirty="0"/>
              <a:t>below to insert</a:t>
            </a:r>
          </a:p>
        </p:txBody>
      </p:sp>
    </p:spTree>
    <p:extLst>
      <p:ext uri="{BB962C8B-B14F-4D97-AF65-F5344CB8AC3E}">
        <p14:creationId xmlns:p14="http://schemas.microsoft.com/office/powerpoint/2010/main" val="363317621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0" pos="4937">
          <p15:clr>
            <a:srgbClr val="5ACBF0"/>
          </p15:clr>
        </p15:guide>
        <p15:guide id="21" pos="5112">
          <p15:clr>
            <a:srgbClr val="5ACBF0"/>
          </p15:clr>
        </p15:guide>
        <p15:guide id="28" orient="horz" pos="905">
          <p15:clr>
            <a:srgbClr val="5ACBF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D31026A-4A74-439D-A8F5-DB82A03E7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2131029"/>
            <a:ext cx="3468956" cy="861774"/>
          </a:xfrm>
        </p:spPr>
        <p:txBody>
          <a:bodyPr anchor="t"/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08DBB0A-21C9-483B-83DA-E59B5C3578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46104" y="2131028"/>
            <a:ext cx="6961188" cy="3980641"/>
          </a:xfrm>
        </p:spPr>
        <p:txBody>
          <a:bodyPr>
            <a:normAutofit/>
          </a:bodyPr>
          <a:lstStyle>
            <a:lvl1pPr marL="320040" indent="-320040">
              <a:spcAft>
                <a:spcPts val="1200"/>
              </a:spcAft>
              <a:buFont typeface="+mj-lt"/>
              <a:buAutoNum type="arabicPeriod"/>
              <a:defRPr sz="2000"/>
            </a:lvl1pPr>
            <a:lvl2pPr marL="2286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9FD800B-7DF4-487A-ADA4-F44FB0D5A3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588263" y="1842902"/>
            <a:ext cx="3477325" cy="0"/>
          </a:xfrm>
          <a:prstGeom prst="line">
            <a:avLst/>
          </a:prstGeom>
          <a:ln w="63500">
            <a:solidFill>
              <a:schemeClr val="accent1">
                <a:lumMod val="20000"/>
                <a:lumOff val="80000"/>
              </a:schemeClr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17D0DD9-81B9-4F58-9346-51EE2B8F81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648200" y="1842902"/>
            <a:ext cx="6961188" cy="0"/>
          </a:xfrm>
          <a:prstGeom prst="line">
            <a:avLst/>
          </a:prstGeom>
          <a:ln w="63500">
            <a:solidFill>
              <a:schemeClr val="accent1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793507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2" pos="2561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3" pos="2928">
          <p15:clr>
            <a:srgbClr val="5ACBF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side by s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5C076-3B78-4451-8068-576892A08E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5787"/>
            <a:ext cx="3182027" cy="5683249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015781-2431-48C9-AEF1-52FBD41AF3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41888" y="292099"/>
            <a:ext cx="6667500" cy="5976939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35867F2-3994-4092-B53B-5792FEE698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356100" y="2264940"/>
            <a:ext cx="0" cy="2059178"/>
          </a:xfrm>
          <a:prstGeom prst="line">
            <a:avLst/>
          </a:prstGeom>
          <a:ln w="6350">
            <a:solidFill>
              <a:schemeClr val="accent1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502554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0" pos="2376">
          <p15:clr>
            <a:srgbClr val="5ACBF0"/>
          </p15:clr>
        </p15:guide>
        <p15:guide id="31" pos="3113">
          <p15:clr>
            <a:srgbClr val="5ACBF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m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3A2802B-E53E-DE2F-F004-C87A3E6C68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99010" y="3177856"/>
            <a:ext cx="2727281" cy="649982"/>
          </a:xfrm>
          <a:prstGeom prst="rect">
            <a:avLst/>
          </a:prstGeom>
        </p:spPr>
      </p:pic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37179CAA-7E14-18FA-D488-C772A909D1A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5216" y="3680069"/>
            <a:ext cx="7180360" cy="307777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spc="0" baseline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84B6F08-BC59-2EF3-5DC2-EF289F4539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3104745"/>
            <a:ext cx="7180360" cy="443198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Demo title</a:t>
            </a:r>
          </a:p>
        </p:txBody>
      </p:sp>
    </p:spTree>
    <p:extLst>
      <p:ext uri="{BB962C8B-B14F-4D97-AF65-F5344CB8AC3E}">
        <p14:creationId xmlns:p14="http://schemas.microsoft.com/office/powerpoint/2010/main" val="389760253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1872" userDrawn="1">
          <p15:clr>
            <a:srgbClr val="5ACBF0"/>
          </p15:clr>
        </p15:guide>
        <p15:guide id="4" orient="horz" pos="2364" userDrawn="1">
          <p15:clr>
            <a:srgbClr val="5ACBF0"/>
          </p15:clr>
        </p15:guide>
        <p15:guide id="5" pos="3840" userDrawn="1">
          <p15:clr>
            <a:srgbClr val="5ACBF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em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89C8DC4-C1F0-82AC-370B-B9BD89BDC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379" y="3200400"/>
            <a:ext cx="10997217" cy="1933360"/>
          </a:xfrm>
        </p:spPr>
        <p:txBody>
          <a:bodyPr anchor="b">
            <a:noAutofit/>
          </a:bodyPr>
          <a:lstStyle>
            <a:lvl1pPr>
              <a:defRPr sz="4000" spc="-20" baseline="0"/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A2CE2AF8-382D-16AD-B30D-3668C415DB4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3380" y="5230505"/>
            <a:ext cx="10997217" cy="123171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32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sz="2000"/>
            </a:lvl2pPr>
            <a:lvl3pPr marL="0" indent="0">
              <a:spcBef>
                <a:spcPts val="0"/>
              </a:spcBef>
              <a:buFontTx/>
              <a:buNone/>
              <a:defRPr sz="2000"/>
            </a:lvl3pPr>
            <a:lvl4pPr marL="0" indent="0">
              <a:spcBef>
                <a:spcPts val="0"/>
              </a:spcBef>
              <a:buFontTx/>
              <a:buNone/>
              <a:defRPr sz="2000"/>
            </a:lvl4pPr>
            <a:lvl5pPr marL="0" indent="0">
              <a:spcBef>
                <a:spcPts val="0"/>
              </a:spcBef>
              <a:buFontTx/>
              <a:buNone/>
              <a:defRPr sz="2000"/>
            </a:lvl5pPr>
            <a:lvl6pPr marL="0" indent="0">
              <a:spcBef>
                <a:spcPts val="0"/>
              </a:spcBef>
              <a:buFontTx/>
              <a:buNone/>
              <a:defRPr sz="2000"/>
            </a:lvl6pPr>
            <a:lvl7pPr marL="0" indent="0">
              <a:spcBef>
                <a:spcPts val="0"/>
              </a:spcBef>
              <a:buFontTx/>
              <a:buNone/>
              <a:defRPr sz="2000"/>
            </a:lvl7pPr>
            <a:lvl8pPr marL="0" indent="0">
              <a:spcBef>
                <a:spcPts val="0"/>
              </a:spcBef>
              <a:buFontTx/>
              <a:buNone/>
              <a:defRPr sz="2000"/>
            </a:lvl8pPr>
            <a:lvl9pPr marL="0" indent="0">
              <a:spcBef>
                <a:spcPts val="0"/>
              </a:spcBef>
              <a:buFontTx/>
              <a:buNone/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0BC915-575B-40EE-EBE5-8E4CCE3EE2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4199" y="789515"/>
            <a:ext cx="2302302" cy="54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51575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1872" userDrawn="1">
          <p15:clr>
            <a:srgbClr val="5ACBF0"/>
          </p15:clr>
        </p15:guide>
        <p15:guide id="4" orient="horz" pos="2364" userDrawn="1">
          <p15:clr>
            <a:srgbClr val="5ACBF0"/>
          </p15:clr>
        </p15:guide>
        <p15:guide id="5" pos="3840" userDrawn="1">
          <p15:clr>
            <a:srgbClr val="5ACBF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4EFD8B3-54E2-9524-603B-8460534E1C09}"/>
              </a:ext>
            </a:extLst>
          </p:cNvPr>
          <p:cNvSpPr txBox="1"/>
          <p:nvPr userDrawn="1"/>
        </p:nvSpPr>
        <p:spPr>
          <a:xfrm>
            <a:off x="50673" y="6527864"/>
            <a:ext cx="194605" cy="267525"/>
          </a:xfrm>
          <a:prstGeom prst="rect">
            <a:avLst/>
          </a:prstGeom>
          <a:noFill/>
        </p:spPr>
        <p:txBody>
          <a:bodyPr wrap="none" lIns="0" tIns="41029" rIns="0" bIns="41029" rtlCol="0" anchor="ctr">
            <a:spAutoFit/>
          </a:bodyPr>
          <a:lstStyle/>
          <a:p>
            <a:pPr algn="r">
              <a:defRPr/>
            </a:pPr>
            <a:fld id="{B50A2252-0B00-49D0-9A28-2F5CCECF09D1}" type="slidenum">
              <a:rPr lang="en-US" sz="1200" kern="1200" cap="none" spc="1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Arial" panose="020B0604020202020204" pitchFamily="34" charset="0"/>
              </a:rPr>
              <a:pPr algn="r">
                <a:defRPr/>
              </a:pPr>
              <a:t>‹#›</a:t>
            </a:fld>
            <a:endParaRPr lang="en-US" sz="1200" kern="1200" cap="none" spc="10" baseline="0" dirty="0">
              <a:solidFill>
                <a:schemeClr val="tx1"/>
              </a:solidFill>
              <a:latin typeface="Corbel" panose="020B0503020204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570560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D0DF2A6-26A8-4810-95DF-F65F123C66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Software code slide</a:t>
            </a:r>
          </a:p>
        </p:txBody>
      </p:sp>
      <p:sp>
        <p:nvSpPr>
          <p:cNvPr id="5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BA9F61CF-FF79-485A-A6C8-A1952EFD58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8263" y="1436688"/>
            <a:ext cx="11018520" cy="4829522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defRPr sz="18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defRPr sz="16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defRPr sz="1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defRPr sz="1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4305879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905" userDrawn="1">
          <p15:clr>
            <a:srgbClr val="5ACBF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claimer and Attribu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BCE27-18A9-4B58-967D-F414D11BC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9682BFC-72AD-43B8-82AA-B9CAA5B851A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8963" y="1436688"/>
            <a:ext cx="11020425" cy="4829175"/>
          </a:xfrm>
        </p:spPr>
        <p:txBody>
          <a:bodyPr/>
          <a:lstStyle>
            <a:lvl1pPr marL="0" indent="0">
              <a:buNone/>
              <a:defRPr sz="1100"/>
            </a:lvl1pPr>
            <a:lvl2pPr marL="228600" indent="0">
              <a:buNone/>
              <a:defRPr sz="1100"/>
            </a:lvl2pPr>
            <a:lvl3pPr marL="457200" indent="0">
              <a:buNone/>
              <a:defRPr sz="1100"/>
            </a:lvl3pPr>
            <a:lvl4pPr marL="661988" indent="0">
              <a:buNone/>
              <a:defRPr sz="1100"/>
            </a:lvl4pPr>
            <a:lvl5pPr marL="855663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64274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905">
          <p15:clr>
            <a:srgbClr val="5ACBF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ckup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4582D644-6452-D04E-ACC8-AE775B9DB7B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6857994" y="0"/>
            <a:ext cx="5334006" cy="6858000"/>
          </a:xfrm>
          <a:pattFill prst="wdUpDiag">
            <a:fgClr>
              <a:schemeClr val="accent1">
                <a:lumMod val="50000"/>
              </a:schemeClr>
            </a:fgClr>
            <a:bgClr>
              <a:schemeClr val="tx2">
                <a:lumMod val="50000"/>
              </a:schemeClr>
            </a:bgClr>
          </a:pattFill>
        </p:spPr>
        <p:txBody>
          <a:bodyPr lIns="0" tIns="210312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rgbClr val="FFFFFF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EF9816-E4E3-3E43-A0E6-62AA2BBAC2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4200" y="585787"/>
            <a:ext cx="1227766" cy="292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91504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pos="3839">
          <p15:clr>
            <a:srgbClr val="5ACBF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 descr="{&quot;templafy&quot;:{&quot;binding&quot;:&quot;{{Form.Footer}}&quot;,&quot;type&quot;:&quot;text&quot;}}">
            <a:extLst>
              <a:ext uri="{FF2B5EF4-FFF2-40B4-BE49-F238E27FC236}">
                <a16:creationId xmlns:a16="http://schemas.microsoft.com/office/drawing/2014/main" id="{43334FAC-11C2-4DB4-8249-171553FC7893}"/>
              </a:ext>
            </a:extLst>
          </p:cNvPr>
          <p:cNvSpPr/>
          <p:nvPr userDrawn="1"/>
        </p:nvSpPr>
        <p:spPr bwMode="auto">
          <a:xfrm>
            <a:off x="603380" y="6567862"/>
            <a:ext cx="9000000" cy="161105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GB" sz="750" dirty="0" err="1">
              <a:solidFill>
                <a:schemeClr val="tx1"/>
              </a:soli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74F148-C6D8-A5D3-5FB2-5637B1F632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31447" y="2841633"/>
            <a:ext cx="4929105" cy="1174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069136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 -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199" y="3730752"/>
            <a:ext cx="9203375" cy="1285186"/>
          </a:xfrm>
          <a:noFill/>
        </p:spPr>
        <p:txBody>
          <a:bodyPr wrap="square" lIns="0" tIns="0" rIns="0" bIns="0" anchor="b" anchorCtr="0">
            <a:noAutofit/>
          </a:bodyPr>
          <a:lstStyle>
            <a:lvl1pPr>
              <a:defRPr sz="3400" spc="-50" baseline="0">
                <a:solidFill>
                  <a:schemeClr val="tx1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Event name or presentation title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3C8DF7-52E5-4ABA-86DD-8FD6C136A4A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5416296"/>
            <a:ext cx="5510213" cy="307777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0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Speaker name or subtitle text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70B977-ED39-4A6F-B505-8559A07A7E86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4200" y="585787"/>
            <a:ext cx="1227600" cy="268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200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 xmlns:a14="http://schemas.microsoft.com/office/drawing/2010/main" xmlns:p15="http://schemas.microsoft.com/office/powerpoint/2012/main">
      <p:transition spd="med">
        <p:fade/>
      </p:transition>
    </mc:Fallback>
  </mc:AlternateContent>
  <p:hf hdr="0"/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348" y="132334"/>
            <a:ext cx="11859469" cy="60608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4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5348" y="936172"/>
            <a:ext cx="11859469" cy="5419543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defRPr sz="2800">
                <a:latin typeface="Lato" panose="020F0502020204030203" pitchFamily="34" charset="77"/>
                <a:cs typeface="Segoe UI" panose="020B0502040204020203" pitchFamily="34" charset="0"/>
              </a:defRPr>
            </a:lvl1pPr>
            <a:lvl2pPr marL="685800" indent="-228600">
              <a:buClr>
                <a:schemeClr val="tx1"/>
              </a:buClr>
              <a:buFont typeface="Cambria" panose="02040503050406030204" pitchFamily="18" charset="0"/>
              <a:buChar char="-"/>
              <a:defRPr sz="2400">
                <a:latin typeface="Lato" panose="020F0502020204030203" pitchFamily="34" charset="77"/>
                <a:cs typeface="Segoe UI" panose="020B0502040204020203" pitchFamily="34" charset="0"/>
              </a:defRPr>
            </a:lvl2pPr>
            <a:lvl3pPr>
              <a:buClr>
                <a:schemeClr val="tx1"/>
              </a:buClr>
              <a:defRPr sz="2000">
                <a:latin typeface="Lato" panose="020F0502020204030203" pitchFamily="34" charset="77"/>
                <a:cs typeface="Segoe UI" panose="020B0502040204020203" pitchFamily="34" charset="0"/>
              </a:defRPr>
            </a:lvl3pPr>
            <a:lvl4pPr>
              <a:buClr>
                <a:schemeClr val="tx1"/>
              </a:buClr>
              <a:defRPr sz="2000">
                <a:latin typeface="Lato" panose="020F0502020204030203" pitchFamily="34" charset="77"/>
                <a:cs typeface="Segoe UI" panose="020B0502040204020203" pitchFamily="34" charset="0"/>
              </a:defRPr>
            </a:lvl4pPr>
            <a:lvl5pPr>
              <a:buClr>
                <a:schemeClr val="tx1"/>
              </a:buClr>
              <a:defRPr sz="2000">
                <a:latin typeface="Lato" panose="020F0502020204030203" pitchFamily="34" charset="77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3D6C95C-F5A1-47A0-B338-935B91ACFEDF}"/>
              </a:ext>
            </a:extLst>
          </p:cNvPr>
          <p:cNvCxnSpPr>
            <a:cxnSpLocks/>
          </p:cNvCxnSpPr>
          <p:nvPr userDrawn="1"/>
        </p:nvCxnSpPr>
        <p:spPr>
          <a:xfrm>
            <a:off x="156029" y="831498"/>
            <a:ext cx="11859468" cy="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F2A021DD-1FB4-F045-99AE-63349266A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34801" y="6603437"/>
            <a:ext cx="645078" cy="15374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3857F4AF-8DC2-4294-FEEF-48AAA59E8D9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5348" y="6617293"/>
            <a:ext cx="727116" cy="139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4535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348" y="132334"/>
            <a:ext cx="11859469" cy="60608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4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5348" y="936172"/>
            <a:ext cx="11859469" cy="5419543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defRPr sz="2800">
                <a:latin typeface="Lato" panose="020F0502020204030203" pitchFamily="34" charset="77"/>
                <a:cs typeface="Segoe UI" panose="020B0502040204020203" pitchFamily="34" charset="0"/>
              </a:defRPr>
            </a:lvl1pPr>
            <a:lvl2pPr marL="685800" indent="-228600">
              <a:buClr>
                <a:schemeClr val="tx1"/>
              </a:buClr>
              <a:buFont typeface="Cambria" panose="02040503050406030204" pitchFamily="18" charset="0"/>
              <a:buChar char="-"/>
              <a:defRPr sz="2400">
                <a:latin typeface="Lato" panose="020F0502020204030203" pitchFamily="34" charset="77"/>
                <a:cs typeface="Segoe UI" panose="020B0502040204020203" pitchFamily="34" charset="0"/>
              </a:defRPr>
            </a:lvl2pPr>
            <a:lvl3pPr>
              <a:buClr>
                <a:schemeClr val="tx1"/>
              </a:buClr>
              <a:defRPr sz="2000">
                <a:latin typeface="Lato" panose="020F0502020204030203" pitchFamily="34" charset="77"/>
                <a:cs typeface="Segoe UI" panose="020B0502040204020203" pitchFamily="34" charset="0"/>
              </a:defRPr>
            </a:lvl3pPr>
            <a:lvl4pPr>
              <a:buClr>
                <a:schemeClr val="tx1"/>
              </a:buClr>
              <a:defRPr sz="2000">
                <a:latin typeface="Lato" panose="020F0502020204030203" pitchFamily="34" charset="77"/>
                <a:cs typeface="Segoe UI" panose="020B0502040204020203" pitchFamily="34" charset="0"/>
              </a:defRPr>
            </a:lvl4pPr>
            <a:lvl5pPr>
              <a:buClr>
                <a:schemeClr val="tx1"/>
              </a:buClr>
              <a:defRPr sz="2000">
                <a:latin typeface="Lato" panose="020F0502020204030203" pitchFamily="34" charset="77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3D6C95C-F5A1-47A0-B338-935B91ACFEDF}"/>
              </a:ext>
            </a:extLst>
          </p:cNvPr>
          <p:cNvCxnSpPr>
            <a:cxnSpLocks/>
          </p:cNvCxnSpPr>
          <p:nvPr userDrawn="1"/>
        </p:nvCxnSpPr>
        <p:spPr>
          <a:xfrm>
            <a:off x="156029" y="831498"/>
            <a:ext cx="11859468" cy="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A530B143-9985-B81D-A0A9-32716C4C8B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34801" y="6603437"/>
            <a:ext cx="645078" cy="153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1345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EA763FF-F672-DDEC-9693-DA4D5E51A1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34801" y="6603437"/>
            <a:ext cx="645078" cy="15374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DAE3E286-6F7C-FD40-12E4-A855AE68724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5348" y="6617293"/>
            <a:ext cx="727116" cy="139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248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A212C2-8B30-4835-8711-AA981B6CFBE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84200" y="1432111"/>
            <a:ext cx="11018838" cy="4836927"/>
          </a:xfrm>
        </p:spPr>
        <p:txBody>
          <a:bodyPr/>
          <a:lstStyle>
            <a:lvl1pPr marL="228600" indent="-228600">
              <a:buSzPct val="90000"/>
              <a:buFont typeface="Arial" panose="020B0604020202020204" pitchFamily="34" charset="0"/>
              <a:buChar char="•"/>
              <a:defRPr/>
            </a:lvl1pPr>
            <a:lvl2pPr marL="457200" indent="-228600">
              <a:buSzPct val="90000"/>
              <a:buFont typeface="Arial" panose="020B0604020202020204" pitchFamily="34" charset="0"/>
              <a:buChar char="•"/>
              <a:defRPr/>
            </a:lvl2pPr>
            <a:lvl3pPr marL="657225" indent="-200025">
              <a:buSzPct val="90000"/>
              <a:buFont typeface="Arial" panose="020B0604020202020204" pitchFamily="34" charset="0"/>
              <a:buChar char="•"/>
              <a:defRPr/>
            </a:lvl3pPr>
            <a:lvl4pPr marL="842963" indent="-180975">
              <a:buSzPct val="90000"/>
              <a:buFont typeface="Arial" panose="020B0604020202020204" pitchFamily="34" charset="0"/>
              <a:buChar char="•"/>
              <a:defRPr/>
            </a:lvl4pPr>
            <a:lvl5pPr marL="1023938" indent="-168275">
              <a:buSzPct val="90000"/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3299196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5" orient="horz" pos="905" userDrawn="1">
          <p15:clr>
            <a:srgbClr val="5ACBF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4B655BA-10A4-4A57-89DB-CFFBE1CA1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6390" y="1434370"/>
            <a:ext cx="11018520" cy="4831840"/>
          </a:xfrm>
        </p:spPr>
        <p:txBody>
          <a:bodyPr wrap="square">
            <a:noAutofit/>
          </a:bodyPr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3133736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903" userDrawn="1">
          <p15:clr>
            <a:srgbClr val="5ACBF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E2550-DA43-453C-A328-33C740E65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4B7A288-CDAC-4184-9F73-137C95F5E64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84200" y="1435100"/>
            <a:ext cx="5211763" cy="4831110"/>
          </a:xfrm>
        </p:spPr>
        <p:txBody>
          <a:bodyPr/>
          <a:lstStyle>
            <a:lvl1pPr marL="228600" indent="-228600">
              <a:buSzPct val="90000"/>
              <a:buFont typeface="Arial" panose="020B0604020202020204" pitchFamily="34" charset="0"/>
              <a:buChar char="•"/>
              <a:defRPr/>
            </a:lvl1pPr>
            <a:lvl2pPr marL="457200" indent="-228600">
              <a:buSzPct val="90000"/>
              <a:buFont typeface="Arial" panose="020B0604020202020204" pitchFamily="34" charset="0"/>
              <a:buChar char="•"/>
              <a:defRPr/>
            </a:lvl2pPr>
            <a:lvl3pPr marL="657225" indent="-200025">
              <a:buSzPct val="90000"/>
              <a:buFont typeface="Arial" panose="020B0604020202020204" pitchFamily="34" charset="0"/>
              <a:buChar char="•"/>
              <a:defRPr/>
            </a:lvl3pPr>
            <a:lvl4pPr marL="842963" indent="-180975">
              <a:buSzPct val="90000"/>
              <a:buFont typeface="Arial" panose="020B0604020202020204" pitchFamily="34" charset="0"/>
              <a:buChar char="•"/>
              <a:defRPr/>
            </a:lvl4pPr>
            <a:lvl5pPr marL="1023938" indent="-168275">
              <a:buSzPct val="90000"/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EC22105-78D6-4753-94FA-3DA949361A9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89688" y="1435100"/>
            <a:ext cx="5219700" cy="4831110"/>
          </a:xfrm>
        </p:spPr>
        <p:txBody>
          <a:bodyPr/>
          <a:lstStyle>
            <a:lvl1pPr marL="228600" indent="-228600">
              <a:buSzPct val="90000"/>
              <a:buFont typeface="Arial" panose="020B0604020202020204" pitchFamily="34" charset="0"/>
              <a:buChar char="•"/>
              <a:defRPr/>
            </a:lvl1pPr>
            <a:lvl2pPr marL="457200" indent="-228600">
              <a:buSzPct val="90000"/>
              <a:buFont typeface="Arial" panose="020B0604020202020204" pitchFamily="34" charset="0"/>
              <a:buChar char="•"/>
              <a:defRPr/>
            </a:lvl2pPr>
            <a:lvl3pPr marL="657225" indent="-200025">
              <a:buSzPct val="90000"/>
              <a:buFont typeface="Arial" panose="020B0604020202020204" pitchFamily="34" charset="0"/>
              <a:buChar char="•"/>
              <a:defRPr/>
            </a:lvl3pPr>
            <a:lvl4pPr marL="842963" indent="-180975">
              <a:buSzPct val="90000"/>
              <a:buFont typeface="Arial" panose="020B0604020202020204" pitchFamily="34" charset="0"/>
              <a:buChar char="•"/>
              <a:defRPr/>
            </a:lvl4pPr>
            <a:lvl5pPr marL="1023938" indent="-168275">
              <a:buSzPct val="90000"/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1245362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903" userDrawn="1">
          <p15:clr>
            <a:srgbClr val="5ACBF0"/>
          </p15:clr>
        </p15:guide>
        <p15:guide id="4" pos="3659" userDrawn="1">
          <p15:clr>
            <a:srgbClr val="5ACBF0"/>
          </p15:clr>
        </p15:guide>
        <p15:guide id="5" pos="4021" userDrawn="1">
          <p15:clr>
            <a:srgbClr val="5ACBF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0B9D8600-6232-EB42-9B16-FE5606C92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91790"/>
            <a:ext cx="11018520" cy="430887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92710BA9-0DC0-4BFB-82CF-4F93C55DEFA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6390" y="1434370"/>
            <a:ext cx="5209890" cy="4831840"/>
          </a:xfrm>
        </p:spPr>
        <p:txBody>
          <a:bodyPr wrap="square">
            <a:noAutofit/>
          </a:bodyPr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185F674C-7305-447F-8F35-DBBE344126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95720" y="1434370"/>
            <a:ext cx="5209890" cy="4831840"/>
          </a:xfrm>
        </p:spPr>
        <p:txBody>
          <a:bodyPr wrap="square">
            <a:noAutofit/>
          </a:bodyPr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201898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904" userDrawn="1">
          <p15:clr>
            <a:srgbClr val="5ACBF0"/>
          </p15:clr>
        </p15:guide>
        <p15:guide id="4" pos="3659" userDrawn="1">
          <p15:clr>
            <a:srgbClr val="5ACBF0"/>
          </p15:clr>
        </p15:guide>
        <p15:guide id="5" pos="4021" userDrawn="1">
          <p15:clr>
            <a:srgbClr val="5ACBF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798454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mall title - half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91C41AE-0083-2A44-9A00-206CEB625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3182778"/>
            <a:ext cx="11018520" cy="492443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4385852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8" userDrawn="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1992" userDrawn="1">
          <p15:clr>
            <a:srgbClr val="5ACBF0"/>
          </p15:clr>
        </p15:guide>
        <p15:guide id="29" orient="horz" pos="2328" userDrawn="1">
          <p15:clr>
            <a:srgbClr val="5ACBF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 userDrawn="1">
            <p:ph type="title"/>
          </p:nvPr>
        </p:nvSpPr>
        <p:spPr>
          <a:xfrm>
            <a:off x="588263" y="591790"/>
            <a:ext cx="11018520" cy="43088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 userDrawn="1">
            <p:ph type="body" idx="1"/>
          </p:nvPr>
        </p:nvSpPr>
        <p:spPr>
          <a:xfrm>
            <a:off x="584200" y="1435503"/>
            <a:ext cx="11018520" cy="483070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47" name="GRID" hidden="1">
            <a:extLst>
              <a:ext uri="{FF2B5EF4-FFF2-40B4-BE49-F238E27FC236}">
                <a16:creationId xmlns:a16="http://schemas.microsoft.com/office/drawing/2014/main" id="{32B5FFBF-552A-4973-B5B3-9EE3A765185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CD412E5-2492-4063-96AB-C451FC39F2B6}"/>
                </a:ext>
              </a:extLst>
            </p:cNvPr>
            <p:cNvCxnSpPr/>
            <p:nvPr/>
          </p:nvCxnSpPr>
          <p:spPr>
            <a:xfrm>
              <a:off x="0" y="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25E7FAE-6A98-413B-871E-10F8DF6FF1E3}"/>
                </a:ext>
              </a:extLst>
            </p:cNvPr>
            <p:cNvCxnSpPr/>
            <p:nvPr/>
          </p:nvCxnSpPr>
          <p:spPr>
            <a:xfrm>
              <a:off x="0" y="29260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F42BDE7-00A0-446E-9CEE-23DDF6A13E6E}"/>
                </a:ext>
              </a:extLst>
            </p:cNvPr>
            <p:cNvCxnSpPr/>
            <p:nvPr/>
          </p:nvCxnSpPr>
          <p:spPr>
            <a:xfrm>
              <a:off x="0" y="585216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D48FF31-9C6A-4C0C-AB96-ED556488A1BA}"/>
                </a:ext>
              </a:extLst>
            </p:cNvPr>
            <p:cNvCxnSpPr/>
            <p:nvPr/>
          </p:nvCxnSpPr>
          <p:spPr>
            <a:xfrm>
              <a:off x="0" y="6272784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8D811B2-F122-4FF3-A4F6-E7291A5152BB}"/>
                </a:ext>
              </a:extLst>
            </p:cNvPr>
            <p:cNvCxnSpPr/>
            <p:nvPr/>
          </p:nvCxnSpPr>
          <p:spPr>
            <a:xfrm>
              <a:off x="0" y="656539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2029335-BA6E-4B6F-B752-D02603169DE6}"/>
                </a:ext>
              </a:extLst>
            </p:cNvPr>
            <p:cNvCxnSpPr/>
            <p:nvPr/>
          </p:nvCxnSpPr>
          <p:spPr>
            <a:xfrm>
              <a:off x="0" y="685800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08D55A0-D16C-4191-B9F9-C95B51610B5E}"/>
                </a:ext>
              </a:extLst>
            </p:cNvPr>
            <p:cNvCxnSpPr/>
            <p:nvPr/>
          </p:nvCxnSpPr>
          <p:spPr>
            <a:xfrm>
              <a:off x="0" y="87782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A3FCB58-9F61-404B-A493-7860A942FCC2}"/>
                </a:ext>
              </a:extLst>
            </p:cNvPr>
            <p:cNvCxnSpPr/>
            <p:nvPr/>
          </p:nvCxnSpPr>
          <p:spPr>
            <a:xfrm>
              <a:off x="0" y="117043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EFD38DF-4402-499A-B7B2-D5BBF3AD467C}"/>
                </a:ext>
              </a:extLst>
            </p:cNvPr>
            <p:cNvCxnSpPr/>
            <p:nvPr/>
          </p:nvCxnSpPr>
          <p:spPr>
            <a:xfrm>
              <a:off x="0" y="146304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6DFD209-A624-4FEA-8F60-067FBF0CC1E8}"/>
                </a:ext>
              </a:extLst>
            </p:cNvPr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1B8ED61-88C3-48AA-91A7-BFD779B3B3BA}"/>
                </a:ext>
              </a:extLst>
            </p:cNvPr>
            <p:cNvCxnSpPr/>
            <p:nvPr/>
          </p:nvCxnSpPr>
          <p:spPr>
            <a:xfrm>
              <a:off x="585216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22AC47D-49D2-4B9E-B580-53A7922E5654}"/>
                </a:ext>
              </a:extLst>
            </p:cNvPr>
            <p:cNvCxnSpPr/>
            <p:nvPr/>
          </p:nvCxnSpPr>
          <p:spPr>
            <a:xfrm>
              <a:off x="29260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0D7A2DB-4310-49CD-83F6-55B33BE76665}"/>
                </a:ext>
              </a:extLst>
            </p:cNvPr>
            <p:cNvCxnSpPr/>
            <p:nvPr/>
          </p:nvCxnSpPr>
          <p:spPr>
            <a:xfrm>
              <a:off x="877824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0C40071-7BC6-4682-9CD1-0631E07C9F11}"/>
                </a:ext>
              </a:extLst>
            </p:cNvPr>
            <p:cNvCxnSpPr/>
            <p:nvPr/>
          </p:nvCxnSpPr>
          <p:spPr>
            <a:xfrm>
              <a:off x="117043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E0ACFAA-26E9-44D2-BEF0-E02CAE93F397}"/>
                </a:ext>
              </a:extLst>
            </p:cNvPr>
            <p:cNvCxnSpPr/>
            <p:nvPr/>
          </p:nvCxnSpPr>
          <p:spPr>
            <a:xfrm>
              <a:off x="1102156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85D1186-93AE-4B67-8544-763E0B213AAC}"/>
                </a:ext>
              </a:extLst>
            </p:cNvPr>
            <p:cNvCxnSpPr/>
            <p:nvPr/>
          </p:nvCxnSpPr>
          <p:spPr>
            <a:xfrm>
              <a:off x="11606784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B1D45AE-FC53-4BB4-A9CD-C563C03A1195}"/>
                </a:ext>
              </a:extLst>
            </p:cNvPr>
            <p:cNvCxnSpPr/>
            <p:nvPr/>
          </p:nvCxnSpPr>
          <p:spPr>
            <a:xfrm>
              <a:off x="11314176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325177A-06D9-4C2A-B7EF-984A90245BF7}"/>
                </a:ext>
              </a:extLst>
            </p:cNvPr>
            <p:cNvCxnSpPr/>
            <p:nvPr/>
          </p:nvCxnSpPr>
          <p:spPr>
            <a:xfrm>
              <a:off x="1189939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2B67796-DF72-4C3B-A79D-7534FD3084C9}"/>
                </a:ext>
              </a:extLst>
            </p:cNvPr>
            <p:cNvCxnSpPr/>
            <p:nvPr/>
          </p:nvCxnSpPr>
          <p:spPr>
            <a:xfrm>
              <a:off x="1219200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8B2C409-2FF7-4120-9E48-02A446B82DD6}"/>
                </a:ext>
              </a:extLst>
            </p:cNvPr>
            <p:cNvCxnSpPr/>
            <p:nvPr/>
          </p:nvCxnSpPr>
          <p:spPr>
            <a:xfrm>
              <a:off x="0" y="175564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3E0130A-B11A-42AB-8439-3CB0569F1C08}"/>
                </a:ext>
              </a:extLst>
            </p:cNvPr>
            <p:cNvCxnSpPr/>
            <p:nvPr/>
          </p:nvCxnSpPr>
          <p:spPr>
            <a:xfrm>
              <a:off x="0" y="204825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840B631-CB23-44B8-823B-56619D54F0E4}"/>
                </a:ext>
              </a:extLst>
            </p:cNvPr>
            <p:cNvCxnSpPr/>
            <p:nvPr/>
          </p:nvCxnSpPr>
          <p:spPr>
            <a:xfrm>
              <a:off x="0" y="234086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7DD460B-BBE5-43D6-95DF-C1C1CC6239C6}"/>
                </a:ext>
              </a:extLst>
            </p:cNvPr>
            <p:cNvCxnSpPr/>
            <p:nvPr/>
          </p:nvCxnSpPr>
          <p:spPr>
            <a:xfrm>
              <a:off x="0" y="263347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F5BEEB4-62B8-420A-9489-8319B9432C34}"/>
                </a:ext>
              </a:extLst>
            </p:cNvPr>
            <p:cNvCxnSpPr/>
            <p:nvPr/>
          </p:nvCxnSpPr>
          <p:spPr>
            <a:xfrm>
              <a:off x="0" y="292608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9242164-82A4-4DA9-B78C-33430C241872}"/>
                </a:ext>
              </a:extLst>
            </p:cNvPr>
            <p:cNvCxnSpPr/>
            <p:nvPr/>
          </p:nvCxnSpPr>
          <p:spPr>
            <a:xfrm>
              <a:off x="0" y="321868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D8767DD-4892-4904-AE72-87087DD9CCC2}"/>
                </a:ext>
              </a:extLst>
            </p:cNvPr>
            <p:cNvCxnSpPr/>
            <p:nvPr/>
          </p:nvCxnSpPr>
          <p:spPr>
            <a:xfrm>
              <a:off x="0" y="351129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45FC793-2AD0-4021-B3FB-391EDDE6CB63}"/>
                </a:ext>
              </a:extLst>
            </p:cNvPr>
            <p:cNvCxnSpPr/>
            <p:nvPr userDrawn="1"/>
          </p:nvCxnSpPr>
          <p:spPr>
            <a:xfrm>
              <a:off x="0" y="380390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091C6C8-296D-4AA9-8F03-7DEA5FA7D71A}"/>
                </a:ext>
              </a:extLst>
            </p:cNvPr>
            <p:cNvCxnSpPr/>
            <p:nvPr userDrawn="1"/>
          </p:nvCxnSpPr>
          <p:spPr>
            <a:xfrm>
              <a:off x="0" y="409651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1CBDA8A-698A-4B1C-BC41-CD72C2900FE8}"/>
                </a:ext>
              </a:extLst>
            </p:cNvPr>
            <p:cNvCxnSpPr/>
            <p:nvPr userDrawn="1"/>
          </p:nvCxnSpPr>
          <p:spPr>
            <a:xfrm>
              <a:off x="0" y="438912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0780C82-EF19-43A2-BF1B-31FDFBA092CA}"/>
                </a:ext>
              </a:extLst>
            </p:cNvPr>
            <p:cNvCxnSpPr/>
            <p:nvPr userDrawn="1"/>
          </p:nvCxnSpPr>
          <p:spPr>
            <a:xfrm>
              <a:off x="0" y="468172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3492339-9370-44E2-8C4D-414393DEB764}"/>
                </a:ext>
              </a:extLst>
            </p:cNvPr>
            <p:cNvCxnSpPr/>
            <p:nvPr userDrawn="1"/>
          </p:nvCxnSpPr>
          <p:spPr>
            <a:xfrm>
              <a:off x="0" y="497433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BF7CE2A-C0A7-4C6F-88B8-E40107AE34E8}"/>
                </a:ext>
              </a:extLst>
            </p:cNvPr>
            <p:cNvCxnSpPr/>
            <p:nvPr userDrawn="1"/>
          </p:nvCxnSpPr>
          <p:spPr>
            <a:xfrm>
              <a:off x="0" y="526694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CD7A1D0-B060-4037-BFAE-80FAF89CC35F}"/>
                </a:ext>
              </a:extLst>
            </p:cNvPr>
            <p:cNvCxnSpPr/>
            <p:nvPr userDrawn="1"/>
          </p:nvCxnSpPr>
          <p:spPr>
            <a:xfrm>
              <a:off x="0" y="555955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A121C21-7F60-43D7-B9B4-682B9D22E24D}"/>
                </a:ext>
              </a:extLst>
            </p:cNvPr>
            <p:cNvCxnSpPr/>
            <p:nvPr userDrawn="1"/>
          </p:nvCxnSpPr>
          <p:spPr>
            <a:xfrm>
              <a:off x="0" y="585216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.64 square" hidden="1">
            <a:extLst>
              <a:ext uri="{FF2B5EF4-FFF2-40B4-BE49-F238E27FC236}">
                <a16:creationId xmlns:a16="http://schemas.microsoft.com/office/drawing/2014/main" id="{90E0CE0A-15D7-405F-8DFA-B7F5AF47B03C}"/>
              </a:ext>
            </a:extLst>
          </p:cNvPr>
          <p:cNvSpPr/>
          <p:nvPr userDrawn="1"/>
        </p:nvSpPr>
        <p:spPr bwMode="auto">
          <a:xfrm>
            <a:off x="0" y="0"/>
            <a:ext cx="585216" cy="585216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5" name=".32 square" hidden="1">
            <a:extLst>
              <a:ext uri="{FF2B5EF4-FFF2-40B4-BE49-F238E27FC236}">
                <a16:creationId xmlns:a16="http://schemas.microsoft.com/office/drawing/2014/main" id="{09835393-211C-428D-B22F-51EE7A413599}"/>
              </a:ext>
            </a:extLst>
          </p:cNvPr>
          <p:cNvSpPr/>
          <p:nvPr userDrawn="1"/>
        </p:nvSpPr>
        <p:spPr bwMode="auto">
          <a:xfrm>
            <a:off x="0" y="0"/>
            <a:ext cx="292608" cy="292608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6B11974-843F-5942-BA9E-97ADE41C9A58}"/>
              </a:ext>
            </a:extLst>
          </p:cNvPr>
          <p:cNvSpPr txBox="1"/>
          <p:nvPr userDrawn="1"/>
        </p:nvSpPr>
        <p:spPr>
          <a:xfrm>
            <a:off x="11925564" y="6570604"/>
            <a:ext cx="215444" cy="298303"/>
          </a:xfrm>
          <a:prstGeom prst="rect">
            <a:avLst/>
          </a:prstGeom>
          <a:noFill/>
        </p:spPr>
        <p:txBody>
          <a:bodyPr wrap="square" lIns="0" tIns="41029" rIns="0" bIns="41029" rtlCol="0" anchor="ctr">
            <a:spAutoFit/>
          </a:bodyPr>
          <a:lstStyle/>
          <a:p>
            <a:pPr algn="r">
              <a:defRPr/>
            </a:pPr>
            <a:fld id="{B50A2252-0B00-49D0-9A28-2F5CCECF09D1}" type="slidenum">
              <a:rPr lang="en-US" sz="1400" kern="1200" cap="none" spc="1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algn="r">
                <a:defRPr/>
              </a:pPr>
              <a:t>‹#›</a:t>
            </a:fld>
            <a:endParaRPr lang="en-US" sz="1400" kern="1200" cap="none" spc="10" baseline="0" dirty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C37A066-5679-7640-9C08-54559BF7A6BC}"/>
              </a:ext>
            </a:extLst>
          </p:cNvPr>
          <p:cNvSpPr txBox="1"/>
          <p:nvPr userDrawn="1"/>
        </p:nvSpPr>
        <p:spPr>
          <a:xfrm>
            <a:off x="444516" y="6543252"/>
            <a:ext cx="26930" cy="198276"/>
          </a:xfrm>
          <a:prstGeom prst="rect">
            <a:avLst/>
          </a:prstGeom>
          <a:noFill/>
        </p:spPr>
        <p:txBody>
          <a:bodyPr wrap="none" lIns="0" tIns="41029" rIns="0" bIns="41029" rtlCol="0" anchor="ctr">
            <a:spAutoFit/>
          </a:bodyPr>
          <a:lstStyle/>
          <a:p>
            <a:pPr marL="0" marR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50" spc="10" dirty="0">
                <a:solidFill>
                  <a:schemeClr val="bg1"/>
                </a:solidFill>
                <a:cs typeface="Arial" panose="020B0604020202020204" pitchFamily="34" charset="0"/>
              </a:rPr>
              <a:t>|</a:t>
            </a:r>
          </a:p>
        </p:txBody>
      </p:sp>
      <p:sp>
        <p:nvSpPr>
          <p:cNvPr id="50" name="Rectangle 49" descr="{&quot;templafy&quot;:{&quot;binding&quot;:&quot;{{Form.Footer}}&quot;,&quot;type&quot;:&quot;text&quot;}}">
            <a:extLst>
              <a:ext uri="{FF2B5EF4-FFF2-40B4-BE49-F238E27FC236}">
                <a16:creationId xmlns:a16="http://schemas.microsoft.com/office/drawing/2014/main" id="{31FF5E37-9042-4844-B9BE-993B8146017C}"/>
              </a:ext>
            </a:extLst>
          </p:cNvPr>
          <p:cNvSpPr/>
          <p:nvPr userDrawn="1"/>
        </p:nvSpPr>
        <p:spPr bwMode="auto">
          <a:xfrm>
            <a:off x="603380" y="6567862"/>
            <a:ext cx="9000000" cy="161105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GB" sz="750" dirty="0" err="1">
              <a:solidFill>
                <a:schemeClr val="tx1"/>
              </a:soli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8427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20" r:id="rId1"/>
    <p:sldLayoutId id="2147484928" r:id="rId2"/>
    <p:sldLayoutId id="2147484929" r:id="rId3"/>
    <p:sldLayoutId id="2147484710" r:id="rId4"/>
    <p:sldLayoutId id="2147484240" r:id="rId5"/>
    <p:sldLayoutId id="2147484736" r:id="rId6"/>
    <p:sldLayoutId id="2147484474" r:id="rId7"/>
    <p:sldLayoutId id="2147484639" r:id="rId8"/>
    <p:sldLayoutId id="2147484603" r:id="rId9"/>
    <p:sldLayoutId id="2147484919" r:id="rId10"/>
    <p:sldLayoutId id="2147484751" r:id="rId11"/>
    <p:sldLayoutId id="2147484914" r:id="rId12"/>
    <p:sldLayoutId id="2147484835" r:id="rId13"/>
    <p:sldLayoutId id="2147484926" r:id="rId14"/>
    <p:sldLayoutId id="2147484836" r:id="rId15"/>
    <p:sldLayoutId id="2147484837" r:id="rId16"/>
    <p:sldLayoutId id="2147484838" r:id="rId17"/>
    <p:sldLayoutId id="2147484923" r:id="rId18"/>
    <p:sldLayoutId id="2147484925" r:id="rId19"/>
    <p:sldLayoutId id="2147484839" r:id="rId20"/>
    <p:sldLayoutId id="2147484922" r:id="rId21"/>
    <p:sldLayoutId id="2147484783" r:id="rId22"/>
    <p:sldLayoutId id="2147484784" r:id="rId23"/>
    <p:sldLayoutId id="2147484787" r:id="rId24"/>
    <p:sldLayoutId id="2147484249" r:id="rId25"/>
    <p:sldLayoutId id="2147484927" r:id="rId26"/>
    <p:sldLayoutId id="2147484671" r:id="rId27"/>
    <p:sldLayoutId id="2147484585" r:id="rId28"/>
    <p:sldLayoutId id="2147484924" r:id="rId29"/>
    <p:sldLayoutId id="2147484299" r:id="rId30"/>
    <p:sldLayoutId id="2147484930" r:id="rId31"/>
    <p:sldLayoutId id="2147484931" r:id="rId32"/>
    <p:sldLayoutId id="2147484933" r:id="rId33"/>
    <p:sldLayoutId id="2147484932" r:id="rId34"/>
  </p:sldLayoutIdLst>
  <p:transition>
    <p:fade/>
  </p:transition>
  <p:hf hdr="0" ftr="0" dt="0"/>
  <p:txStyles>
    <p:titleStyle>
      <a:lvl1pPr algn="l" defTabSz="932742" rtl="0" eaLnBrk="1" latinLnBrk="0" hangingPunct="1">
        <a:lnSpc>
          <a:spcPct val="100000"/>
        </a:lnSpc>
        <a:spcBef>
          <a:spcPct val="0"/>
        </a:spcBef>
        <a:buNone/>
        <a:defRPr lang="en-US" sz="2800" b="1" kern="1200" cap="none" spc="0" baseline="0" dirty="0" smtClean="0">
          <a:ln w="3175">
            <a:noFill/>
          </a:ln>
          <a:solidFill>
            <a:schemeClr val="tx1"/>
          </a:solidFill>
          <a:effectLst/>
          <a:latin typeface="+mj-lt"/>
          <a:ea typeface="+mn-ea"/>
          <a:cs typeface="Segoe UI" pitchFamily="34" charset="0"/>
        </a:defRPr>
      </a:lvl1pPr>
    </p:titleStyle>
    <p:bodyStyle>
      <a:lvl1pPr marL="228600" marR="0" indent="-228600" algn="l" defTabSz="932742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SzPct val="100000"/>
        <a:buFont typeface="Arial" panose="020B0604020202020204" pitchFamily="34" charset="0"/>
        <a:buChar char="•"/>
        <a:tabLst/>
        <a:defRPr sz="1800" kern="1200" spc="0" baseline="0">
          <a:solidFill>
            <a:schemeClr val="tx1"/>
          </a:solidFill>
          <a:latin typeface="+mn-lt"/>
          <a:ea typeface="+mn-ea"/>
          <a:cs typeface="Segoe UI" panose="020B0502040204020203" pitchFamily="34" charset="0"/>
        </a:defRPr>
      </a:lvl1pPr>
      <a:lvl2pPr marL="457200" marR="0" indent="-228600" algn="l" defTabSz="932742" rtl="0" eaLnBrk="1" fontAlgn="auto" latinLnBrk="0" hangingPunct="1">
        <a:lnSpc>
          <a:spcPct val="100000"/>
        </a:lnSpc>
        <a:spcBef>
          <a:spcPts val="300"/>
        </a:spcBef>
        <a:spcAft>
          <a:spcPts val="0"/>
        </a:spcAft>
        <a:buClr>
          <a:schemeClr val="accent1"/>
        </a:buClr>
        <a:buSzPct val="100000"/>
        <a:buFont typeface="Arial" panose="020B0604020202020204" pitchFamily="34" charset="0"/>
        <a:buChar char="•"/>
        <a:tabLst/>
        <a:defRPr sz="1600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657225" marR="0" indent="-200025" algn="l" defTabSz="932742" rtl="0" eaLnBrk="1" fontAlgn="auto" latinLnBrk="0" hangingPunct="1">
        <a:lnSpc>
          <a:spcPct val="100000"/>
        </a:lnSpc>
        <a:spcBef>
          <a:spcPts val="300"/>
        </a:spcBef>
        <a:spcAft>
          <a:spcPts val="0"/>
        </a:spcAft>
        <a:buClr>
          <a:schemeClr val="accent1"/>
        </a:buClr>
        <a:buSzPct val="100000"/>
        <a:buFont typeface="Arial" panose="020B0604020202020204" pitchFamily="34" charset="0"/>
        <a:buChar char="•"/>
        <a:tabLst/>
        <a:defRPr sz="1200" kern="1200" spc="0" baseline="0">
          <a:solidFill>
            <a:schemeClr val="tx1"/>
          </a:solidFill>
          <a:latin typeface="+mn-lt"/>
          <a:ea typeface="+mn-ea"/>
          <a:cs typeface="+mn-cs"/>
        </a:defRPr>
      </a:lvl3pPr>
      <a:lvl4pPr marL="842963" marR="0" indent="-180975" algn="l" defTabSz="932742" rtl="0" eaLnBrk="1" fontAlgn="auto" latinLnBrk="0" hangingPunct="1">
        <a:lnSpc>
          <a:spcPct val="100000"/>
        </a:lnSpc>
        <a:spcBef>
          <a:spcPts val="300"/>
        </a:spcBef>
        <a:spcAft>
          <a:spcPts val="0"/>
        </a:spcAft>
        <a:buClr>
          <a:schemeClr val="accent1"/>
        </a:buClr>
        <a:buSzPct val="100000"/>
        <a:buFont typeface="Arial" panose="020B0604020202020204" pitchFamily="34" charset="0"/>
        <a:buChar char="•"/>
        <a:tabLst/>
        <a:defRPr sz="1100" kern="1200" spc="0" baseline="0">
          <a:solidFill>
            <a:schemeClr val="tx1"/>
          </a:solidFill>
          <a:latin typeface="+mn-lt"/>
          <a:ea typeface="+mn-ea"/>
          <a:cs typeface="+mn-cs"/>
        </a:defRPr>
      </a:lvl4pPr>
      <a:lvl5pPr marL="1023938" marR="0" indent="-168275" algn="l" defTabSz="932742" rtl="0" eaLnBrk="1" fontAlgn="auto" latinLnBrk="0" hangingPunct="1">
        <a:lnSpc>
          <a:spcPct val="100000"/>
        </a:lnSpc>
        <a:spcBef>
          <a:spcPts val="300"/>
        </a:spcBef>
        <a:spcAft>
          <a:spcPts val="0"/>
        </a:spcAft>
        <a:buClr>
          <a:schemeClr val="accent1"/>
        </a:buClr>
        <a:buSzPct val="100000"/>
        <a:buFont typeface="Arial" panose="020B0604020202020204" pitchFamily="34" charset="0"/>
        <a:buChar char="•"/>
        <a:tabLst/>
        <a:defRPr sz="1100" kern="1200" spc="0" baseline="0">
          <a:solidFill>
            <a:schemeClr val="tx1"/>
          </a:soli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6" pos="368" userDrawn="1">
          <p15:clr>
            <a:srgbClr val="C35EA4"/>
          </p15:clr>
        </p15:guide>
        <p15:guide id="17" pos="7313" userDrawn="1">
          <p15:clr>
            <a:srgbClr val="C35EA4"/>
          </p15:clr>
        </p15:guide>
        <p15:guide id="25" orient="horz" pos="369" userDrawn="1">
          <p15:clr>
            <a:srgbClr val="C35EA4"/>
          </p15:clr>
        </p15:guide>
        <p15:guide id="26" orient="horz" pos="3949" userDrawn="1">
          <p15:clr>
            <a:srgbClr val="C35EA4"/>
          </p15:clr>
        </p15:guide>
        <p15:guide id="27" orient="horz" pos="184" userDrawn="1">
          <p15:clr>
            <a:srgbClr val="A4A3A4"/>
          </p15:clr>
        </p15:guide>
        <p15:guide id="28" pos="185" userDrawn="1">
          <p15:clr>
            <a:srgbClr val="A4A3A4"/>
          </p15:clr>
        </p15:guide>
        <p15:guide id="29" orient="horz" pos="4135" userDrawn="1">
          <p15:clr>
            <a:srgbClr val="A4A3A4"/>
          </p15:clr>
        </p15:guide>
        <p15:guide id="30" pos="7495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Relationship Id="rId6" Type="http://schemas.microsoft.com/office/2007/relationships/hdphoto" Target="../media/hdphoto3.wdp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303.03509.pdf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25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1.xml"/><Relationship Id="rId6" Type="http://schemas.microsoft.com/office/2007/relationships/hdphoto" Target="../media/hdphoto3.wdp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247DEF5-2A32-BECA-58A4-FA12E0044868}"/>
              </a:ext>
            </a:extLst>
          </p:cNvPr>
          <p:cNvSpPr/>
          <p:nvPr/>
        </p:nvSpPr>
        <p:spPr>
          <a:xfrm>
            <a:off x="0" y="-165620"/>
            <a:ext cx="12191999" cy="3772615"/>
          </a:xfrm>
          <a:prstGeom prst="rect">
            <a:avLst/>
          </a:prstGeom>
          <a:solidFill>
            <a:srgbClr val="DDEC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4000" b="1" dirty="0">
              <a:solidFill>
                <a:schemeClr val="tx2"/>
              </a:solidFill>
              <a:latin typeface="Corbel" panose="020B0503020204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918E52C-4B7C-9144-BB78-21CE44F089CF}"/>
              </a:ext>
            </a:extLst>
          </p:cNvPr>
          <p:cNvSpPr txBox="1"/>
          <p:nvPr/>
        </p:nvSpPr>
        <p:spPr>
          <a:xfrm>
            <a:off x="0" y="3648525"/>
            <a:ext cx="12192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>
                <a:solidFill>
                  <a:srgbClr val="C00000"/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Gagandeep Singh</a:t>
            </a:r>
            <a:r>
              <a:rPr lang="en-US" sz="2400" b="1" dirty="0">
                <a:latin typeface="Corbel" panose="020B0503020204020204" pitchFamily="34" charset="0"/>
                <a:cs typeface="Calibri" panose="020F0502020204030204" pitchFamily="34" charset="0"/>
              </a:rPr>
              <a:t>,  Alireza Khodamoradi,  </a:t>
            </a:r>
            <a:r>
              <a:rPr lang="en-US" sz="2400" b="1" dirty="0">
                <a:latin typeface="Corbel" panose="020B0503020204020204" pitchFamily="34" charset="0"/>
              </a:rPr>
              <a:t>Kristof Denolf, </a:t>
            </a:r>
          </a:p>
          <a:p>
            <a:pPr algn="ctr"/>
            <a:r>
              <a:rPr lang="en-US" sz="2400" b="1" dirty="0">
                <a:latin typeface="Corbel" panose="020B0503020204020204" pitchFamily="34" charset="0"/>
              </a:rPr>
              <a:t>Jack Lo, Juan Gómez-Luna, Joseph Melber, Andra Bisca,  </a:t>
            </a:r>
          </a:p>
          <a:p>
            <a:pPr algn="ctr"/>
            <a:r>
              <a:rPr lang="en-US" sz="2400" b="1" dirty="0">
                <a:latin typeface="Corbel" panose="020B0503020204020204" pitchFamily="34" charset="0"/>
              </a:rPr>
              <a:t>Henk Corporaal, and Onur Mutlu </a:t>
            </a:r>
          </a:p>
          <a:p>
            <a:pPr algn="ctr"/>
            <a:endParaRPr lang="en-US" sz="2800" b="1" dirty="0">
              <a:latin typeface="Corbel" panose="020B050302020402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9149E7-0553-A74C-A55D-DEC37CBF39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429" y="5929079"/>
            <a:ext cx="2183105" cy="8641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4528331-2068-754C-8769-2D61FE0A35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53" t="31836" r="15247" b="32270"/>
          <a:stretch/>
        </p:blipFill>
        <p:spPr>
          <a:xfrm>
            <a:off x="2960186" y="5885030"/>
            <a:ext cx="2955318" cy="560429"/>
          </a:xfrm>
          <a:prstGeom prst="rect">
            <a:avLst/>
          </a:prstGeom>
        </p:spPr>
      </p:pic>
      <p:grpSp>
        <p:nvGrpSpPr>
          <p:cNvPr id="9" name="Group 44">
            <a:extLst>
              <a:ext uri="{FF2B5EF4-FFF2-40B4-BE49-F238E27FC236}">
                <a16:creationId xmlns:a16="http://schemas.microsoft.com/office/drawing/2014/main" id="{0B4E744A-1C8F-A755-AA13-6C847C1FA4C3}"/>
              </a:ext>
            </a:extLst>
          </p:cNvPr>
          <p:cNvGrpSpPr>
            <a:grpSpLocks/>
          </p:cNvGrpSpPr>
          <p:nvPr/>
        </p:nvGrpSpPr>
        <p:grpSpPr bwMode="auto">
          <a:xfrm>
            <a:off x="6004404" y="5740881"/>
            <a:ext cx="2970266" cy="848728"/>
            <a:chOff x="11717338" y="360363"/>
            <a:chExt cx="8572500" cy="2338387"/>
          </a:xfrm>
        </p:grpSpPr>
        <p:sp>
          <p:nvSpPr>
            <p:cNvPr id="12" name="AutoShape 5">
              <a:extLst>
                <a:ext uri="{FF2B5EF4-FFF2-40B4-BE49-F238E27FC236}">
                  <a16:creationId xmlns:a16="http://schemas.microsoft.com/office/drawing/2014/main" id="{DE66AF6D-D274-BE41-F450-B4DD3C03764C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11717338" y="360363"/>
              <a:ext cx="8572500" cy="2338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nl-NL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2091A1A-78E5-9490-2D0D-ACC0F27F5A3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1717338" y="360363"/>
              <a:ext cx="8572500" cy="2338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nl-NL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9812CF19-4A1C-E47D-3276-F5CB251DAB4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394113" y="847725"/>
              <a:ext cx="203200" cy="292100"/>
            </a:xfrm>
            <a:custGeom>
              <a:avLst/>
              <a:gdLst/>
              <a:ahLst/>
              <a:cxnLst>
                <a:cxn ang="0">
                  <a:pos x="0" y="184"/>
                </a:cxn>
                <a:cxn ang="0">
                  <a:pos x="0" y="0"/>
                </a:cxn>
                <a:cxn ang="0">
                  <a:pos x="124" y="0"/>
                </a:cxn>
                <a:cxn ang="0">
                  <a:pos x="124" y="38"/>
                </a:cxn>
                <a:cxn ang="0">
                  <a:pos x="43" y="38"/>
                </a:cxn>
                <a:cxn ang="0">
                  <a:pos x="43" y="72"/>
                </a:cxn>
                <a:cxn ang="0">
                  <a:pos x="119" y="72"/>
                </a:cxn>
                <a:cxn ang="0">
                  <a:pos x="119" y="108"/>
                </a:cxn>
                <a:cxn ang="0">
                  <a:pos x="43" y="108"/>
                </a:cxn>
                <a:cxn ang="0">
                  <a:pos x="43" y="146"/>
                </a:cxn>
                <a:cxn ang="0">
                  <a:pos x="128" y="146"/>
                </a:cxn>
                <a:cxn ang="0">
                  <a:pos x="128" y="184"/>
                </a:cxn>
                <a:cxn ang="0">
                  <a:pos x="0" y="184"/>
                </a:cxn>
              </a:cxnLst>
              <a:rect l="0" t="0" r="r" b="b"/>
              <a:pathLst>
                <a:path w="128" h="184">
                  <a:moveTo>
                    <a:pt x="0" y="184"/>
                  </a:moveTo>
                  <a:lnTo>
                    <a:pt x="0" y="0"/>
                  </a:lnTo>
                  <a:lnTo>
                    <a:pt x="124" y="0"/>
                  </a:lnTo>
                  <a:lnTo>
                    <a:pt x="124" y="38"/>
                  </a:lnTo>
                  <a:lnTo>
                    <a:pt x="43" y="38"/>
                  </a:lnTo>
                  <a:lnTo>
                    <a:pt x="43" y="72"/>
                  </a:lnTo>
                  <a:lnTo>
                    <a:pt x="119" y="72"/>
                  </a:lnTo>
                  <a:lnTo>
                    <a:pt x="119" y="108"/>
                  </a:lnTo>
                  <a:lnTo>
                    <a:pt x="43" y="108"/>
                  </a:lnTo>
                  <a:lnTo>
                    <a:pt x="43" y="146"/>
                  </a:lnTo>
                  <a:lnTo>
                    <a:pt x="128" y="146"/>
                  </a:lnTo>
                  <a:lnTo>
                    <a:pt x="128" y="184"/>
                  </a:lnTo>
                  <a:lnTo>
                    <a:pt x="0" y="184"/>
                  </a:lnTo>
                  <a:close/>
                </a:path>
              </a:pathLst>
            </a:custGeom>
            <a:solidFill>
              <a:srgbClr val="9E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nl-NL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BB8D96C-8523-FD65-0E00-85FC5AF5D16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6654463" y="847725"/>
              <a:ext cx="71437" cy="292100"/>
            </a:xfrm>
            <a:prstGeom prst="rect">
              <a:avLst/>
            </a:prstGeom>
            <a:solidFill>
              <a:srgbClr val="9E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nl-NL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C805578A-F38F-2CEE-A979-D43C8241BFD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794163" y="847725"/>
              <a:ext cx="265112" cy="292100"/>
            </a:xfrm>
            <a:custGeom>
              <a:avLst/>
              <a:gdLst/>
              <a:ahLst/>
              <a:cxnLst>
                <a:cxn ang="0">
                  <a:pos x="116" y="184"/>
                </a:cxn>
                <a:cxn ang="0">
                  <a:pos x="42" y="64"/>
                </a:cxn>
                <a:cxn ang="0">
                  <a:pos x="42" y="64"/>
                </a:cxn>
                <a:cxn ang="0">
                  <a:pos x="43" y="184"/>
                </a:cxn>
                <a:cxn ang="0">
                  <a:pos x="0" y="184"/>
                </a:cxn>
                <a:cxn ang="0">
                  <a:pos x="0" y="0"/>
                </a:cxn>
                <a:cxn ang="0">
                  <a:pos x="50" y="0"/>
                </a:cxn>
                <a:cxn ang="0">
                  <a:pos x="124" y="120"/>
                </a:cxn>
                <a:cxn ang="0">
                  <a:pos x="125" y="120"/>
                </a:cxn>
                <a:cxn ang="0">
                  <a:pos x="124" y="0"/>
                </a:cxn>
                <a:cxn ang="0">
                  <a:pos x="167" y="0"/>
                </a:cxn>
                <a:cxn ang="0">
                  <a:pos x="167" y="184"/>
                </a:cxn>
                <a:cxn ang="0">
                  <a:pos x="116" y="184"/>
                </a:cxn>
              </a:cxnLst>
              <a:rect l="0" t="0" r="r" b="b"/>
              <a:pathLst>
                <a:path w="167" h="184">
                  <a:moveTo>
                    <a:pt x="116" y="184"/>
                  </a:moveTo>
                  <a:lnTo>
                    <a:pt x="42" y="64"/>
                  </a:lnTo>
                  <a:lnTo>
                    <a:pt x="42" y="64"/>
                  </a:lnTo>
                  <a:lnTo>
                    <a:pt x="43" y="184"/>
                  </a:lnTo>
                  <a:lnTo>
                    <a:pt x="0" y="184"/>
                  </a:lnTo>
                  <a:lnTo>
                    <a:pt x="0" y="0"/>
                  </a:lnTo>
                  <a:lnTo>
                    <a:pt x="50" y="0"/>
                  </a:lnTo>
                  <a:lnTo>
                    <a:pt x="124" y="120"/>
                  </a:lnTo>
                  <a:lnTo>
                    <a:pt x="125" y="120"/>
                  </a:lnTo>
                  <a:lnTo>
                    <a:pt x="124" y="0"/>
                  </a:lnTo>
                  <a:lnTo>
                    <a:pt x="167" y="0"/>
                  </a:lnTo>
                  <a:lnTo>
                    <a:pt x="167" y="184"/>
                  </a:lnTo>
                  <a:lnTo>
                    <a:pt x="116" y="184"/>
                  </a:lnTo>
                  <a:close/>
                </a:path>
              </a:pathLst>
            </a:custGeom>
            <a:solidFill>
              <a:srgbClr val="9E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nl-NL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F92ECEAC-EA97-5A6E-5689-6EE6F4D3622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127538" y="847725"/>
              <a:ext cx="271462" cy="292100"/>
            </a:xfrm>
            <a:custGeom>
              <a:avLst/>
              <a:gdLst/>
              <a:ahLst/>
              <a:cxnLst>
                <a:cxn ang="0">
                  <a:pos x="952" y="506"/>
                </a:cxn>
                <a:cxn ang="0">
                  <a:pos x="902" y="737"/>
                </a:cxn>
                <a:cxn ang="0">
                  <a:pos x="771" y="897"/>
                </a:cxn>
                <a:cxn ang="0">
                  <a:pos x="587" y="989"/>
                </a:cxn>
                <a:cxn ang="0">
                  <a:pos x="380" y="1019"/>
                </a:cxn>
                <a:cxn ang="0">
                  <a:pos x="0" y="1019"/>
                </a:cxn>
                <a:cxn ang="0">
                  <a:pos x="0" y="0"/>
                </a:cxn>
                <a:cxn ang="0">
                  <a:pos x="368" y="0"/>
                </a:cxn>
                <a:cxn ang="0">
                  <a:pos x="582" y="25"/>
                </a:cxn>
                <a:cxn ang="0">
                  <a:pos x="769" y="109"/>
                </a:cxn>
                <a:cxn ang="0">
                  <a:pos x="901" y="265"/>
                </a:cxn>
                <a:cxn ang="0">
                  <a:pos x="952" y="506"/>
                </a:cxn>
                <a:cxn ang="0">
                  <a:pos x="695" y="506"/>
                </a:cxn>
                <a:cxn ang="0">
                  <a:pos x="667" y="363"/>
                </a:cxn>
                <a:cxn ang="0">
                  <a:pos x="592" y="273"/>
                </a:cxn>
                <a:cxn ang="0">
                  <a:pos x="486" y="225"/>
                </a:cxn>
                <a:cxn ang="0">
                  <a:pos x="363" y="210"/>
                </a:cxn>
                <a:cxn ang="0">
                  <a:pos x="240" y="210"/>
                </a:cxn>
                <a:cxn ang="0">
                  <a:pos x="240" y="806"/>
                </a:cxn>
                <a:cxn ang="0">
                  <a:pos x="357" y="806"/>
                </a:cxn>
                <a:cxn ang="0">
                  <a:pos x="484" y="791"/>
                </a:cxn>
                <a:cxn ang="0">
                  <a:pos x="592" y="741"/>
                </a:cxn>
                <a:cxn ang="0">
                  <a:pos x="667" y="649"/>
                </a:cxn>
                <a:cxn ang="0">
                  <a:pos x="695" y="506"/>
                </a:cxn>
              </a:cxnLst>
              <a:rect l="0" t="0" r="r" b="b"/>
              <a:pathLst>
                <a:path w="952" h="1019">
                  <a:moveTo>
                    <a:pt x="952" y="506"/>
                  </a:moveTo>
                  <a:cubicBezTo>
                    <a:pt x="952" y="596"/>
                    <a:pt x="935" y="673"/>
                    <a:pt x="902" y="737"/>
                  </a:cubicBezTo>
                  <a:cubicBezTo>
                    <a:pt x="869" y="802"/>
                    <a:pt x="825" y="855"/>
                    <a:pt x="771" y="897"/>
                  </a:cubicBezTo>
                  <a:cubicBezTo>
                    <a:pt x="717" y="939"/>
                    <a:pt x="655" y="969"/>
                    <a:pt x="587" y="989"/>
                  </a:cubicBezTo>
                  <a:cubicBezTo>
                    <a:pt x="519" y="1009"/>
                    <a:pt x="450" y="1019"/>
                    <a:pt x="380" y="1019"/>
                  </a:cubicBezTo>
                  <a:cubicBezTo>
                    <a:pt x="0" y="1019"/>
                    <a:pt x="0" y="1019"/>
                    <a:pt x="0" y="10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68" y="0"/>
                    <a:pt x="368" y="0"/>
                    <a:pt x="368" y="0"/>
                  </a:cubicBezTo>
                  <a:cubicBezTo>
                    <a:pt x="440" y="0"/>
                    <a:pt x="511" y="9"/>
                    <a:pt x="582" y="25"/>
                  </a:cubicBezTo>
                  <a:cubicBezTo>
                    <a:pt x="652" y="42"/>
                    <a:pt x="714" y="70"/>
                    <a:pt x="769" y="109"/>
                  </a:cubicBezTo>
                  <a:cubicBezTo>
                    <a:pt x="823" y="148"/>
                    <a:pt x="868" y="200"/>
                    <a:pt x="901" y="265"/>
                  </a:cubicBezTo>
                  <a:cubicBezTo>
                    <a:pt x="935" y="330"/>
                    <a:pt x="952" y="411"/>
                    <a:pt x="952" y="506"/>
                  </a:cubicBezTo>
                  <a:moveTo>
                    <a:pt x="695" y="506"/>
                  </a:moveTo>
                  <a:cubicBezTo>
                    <a:pt x="695" y="449"/>
                    <a:pt x="686" y="401"/>
                    <a:pt x="667" y="363"/>
                  </a:cubicBezTo>
                  <a:cubicBezTo>
                    <a:pt x="649" y="326"/>
                    <a:pt x="624" y="295"/>
                    <a:pt x="592" y="273"/>
                  </a:cubicBezTo>
                  <a:cubicBezTo>
                    <a:pt x="561" y="250"/>
                    <a:pt x="526" y="234"/>
                    <a:pt x="486" y="225"/>
                  </a:cubicBezTo>
                  <a:cubicBezTo>
                    <a:pt x="446" y="215"/>
                    <a:pt x="405" y="210"/>
                    <a:pt x="363" y="210"/>
                  </a:cubicBezTo>
                  <a:cubicBezTo>
                    <a:pt x="240" y="210"/>
                    <a:pt x="240" y="210"/>
                    <a:pt x="240" y="210"/>
                  </a:cubicBezTo>
                  <a:cubicBezTo>
                    <a:pt x="240" y="806"/>
                    <a:pt x="240" y="806"/>
                    <a:pt x="240" y="806"/>
                  </a:cubicBezTo>
                  <a:cubicBezTo>
                    <a:pt x="357" y="806"/>
                    <a:pt x="357" y="806"/>
                    <a:pt x="357" y="806"/>
                  </a:cubicBezTo>
                  <a:cubicBezTo>
                    <a:pt x="401" y="806"/>
                    <a:pt x="444" y="801"/>
                    <a:pt x="484" y="791"/>
                  </a:cubicBezTo>
                  <a:cubicBezTo>
                    <a:pt x="525" y="781"/>
                    <a:pt x="561" y="764"/>
                    <a:pt x="592" y="741"/>
                  </a:cubicBezTo>
                  <a:cubicBezTo>
                    <a:pt x="624" y="718"/>
                    <a:pt x="649" y="687"/>
                    <a:pt x="667" y="649"/>
                  </a:cubicBezTo>
                  <a:cubicBezTo>
                    <a:pt x="686" y="611"/>
                    <a:pt x="695" y="563"/>
                    <a:pt x="695" y="506"/>
                  </a:cubicBezTo>
                </a:path>
              </a:pathLst>
            </a:custGeom>
            <a:solidFill>
              <a:srgbClr val="9E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nl-NL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8FEC690E-A1AC-AFEA-4575-336B9B89D95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452975" y="847725"/>
              <a:ext cx="254000" cy="292100"/>
            </a:xfrm>
            <a:custGeom>
              <a:avLst/>
              <a:gdLst/>
              <a:ahLst/>
              <a:cxnLst>
                <a:cxn ang="0">
                  <a:pos x="116" y="184"/>
                </a:cxn>
                <a:cxn ang="0">
                  <a:pos x="116" y="107"/>
                </a:cxn>
                <a:cxn ang="0">
                  <a:pos x="44" y="107"/>
                </a:cxn>
                <a:cxn ang="0">
                  <a:pos x="44" y="184"/>
                </a:cxn>
                <a:cxn ang="0">
                  <a:pos x="0" y="184"/>
                </a:cxn>
                <a:cxn ang="0">
                  <a:pos x="0" y="0"/>
                </a:cxn>
                <a:cxn ang="0">
                  <a:pos x="44" y="0"/>
                </a:cxn>
                <a:cxn ang="0">
                  <a:pos x="44" y="70"/>
                </a:cxn>
                <a:cxn ang="0">
                  <a:pos x="116" y="70"/>
                </a:cxn>
                <a:cxn ang="0">
                  <a:pos x="116" y="0"/>
                </a:cxn>
                <a:cxn ang="0">
                  <a:pos x="160" y="0"/>
                </a:cxn>
                <a:cxn ang="0">
                  <a:pos x="160" y="184"/>
                </a:cxn>
                <a:cxn ang="0">
                  <a:pos x="116" y="184"/>
                </a:cxn>
              </a:cxnLst>
              <a:rect l="0" t="0" r="r" b="b"/>
              <a:pathLst>
                <a:path w="160" h="184">
                  <a:moveTo>
                    <a:pt x="116" y="184"/>
                  </a:moveTo>
                  <a:lnTo>
                    <a:pt x="116" y="107"/>
                  </a:lnTo>
                  <a:lnTo>
                    <a:pt x="44" y="107"/>
                  </a:lnTo>
                  <a:lnTo>
                    <a:pt x="44" y="184"/>
                  </a:lnTo>
                  <a:lnTo>
                    <a:pt x="0" y="184"/>
                  </a:lnTo>
                  <a:lnTo>
                    <a:pt x="0" y="0"/>
                  </a:lnTo>
                  <a:lnTo>
                    <a:pt x="44" y="0"/>
                  </a:lnTo>
                  <a:lnTo>
                    <a:pt x="44" y="70"/>
                  </a:lnTo>
                  <a:lnTo>
                    <a:pt x="116" y="70"/>
                  </a:lnTo>
                  <a:lnTo>
                    <a:pt x="116" y="0"/>
                  </a:lnTo>
                  <a:lnTo>
                    <a:pt x="160" y="0"/>
                  </a:lnTo>
                  <a:lnTo>
                    <a:pt x="160" y="184"/>
                  </a:lnTo>
                  <a:lnTo>
                    <a:pt x="116" y="184"/>
                  </a:lnTo>
                  <a:close/>
                </a:path>
              </a:pathLst>
            </a:custGeom>
            <a:solidFill>
              <a:srgbClr val="9E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nl-NL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3E763AA9-DC55-094D-FC79-D7A35BEFBA4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760950" y="839788"/>
              <a:ext cx="317500" cy="307975"/>
            </a:xfrm>
            <a:custGeom>
              <a:avLst/>
              <a:gdLst/>
              <a:ahLst/>
              <a:cxnLst>
                <a:cxn ang="0">
                  <a:pos x="1110" y="532"/>
                </a:cxn>
                <a:cxn ang="0">
                  <a:pos x="1068" y="753"/>
                </a:cxn>
                <a:cxn ang="0">
                  <a:pos x="953" y="924"/>
                </a:cxn>
                <a:cxn ang="0">
                  <a:pos x="776" y="1034"/>
                </a:cxn>
                <a:cxn ang="0">
                  <a:pos x="554" y="1073"/>
                </a:cxn>
                <a:cxn ang="0">
                  <a:pos x="333" y="1034"/>
                </a:cxn>
                <a:cxn ang="0">
                  <a:pos x="158" y="924"/>
                </a:cxn>
                <a:cxn ang="0">
                  <a:pos x="42" y="753"/>
                </a:cxn>
                <a:cxn ang="0">
                  <a:pos x="0" y="532"/>
                </a:cxn>
                <a:cxn ang="0">
                  <a:pos x="42" y="311"/>
                </a:cxn>
                <a:cxn ang="0">
                  <a:pos x="158" y="144"/>
                </a:cxn>
                <a:cxn ang="0">
                  <a:pos x="333" y="37"/>
                </a:cxn>
                <a:cxn ang="0">
                  <a:pos x="554" y="0"/>
                </a:cxn>
                <a:cxn ang="0">
                  <a:pos x="776" y="37"/>
                </a:cxn>
                <a:cxn ang="0">
                  <a:pos x="953" y="144"/>
                </a:cxn>
                <a:cxn ang="0">
                  <a:pos x="1068" y="311"/>
                </a:cxn>
                <a:cxn ang="0">
                  <a:pos x="1110" y="532"/>
                </a:cxn>
                <a:cxn ang="0">
                  <a:pos x="847" y="532"/>
                </a:cxn>
                <a:cxn ang="0">
                  <a:pos x="825" y="408"/>
                </a:cxn>
                <a:cxn ang="0">
                  <a:pos x="765" y="310"/>
                </a:cxn>
                <a:cxn ang="0">
                  <a:pos x="673" y="245"/>
                </a:cxn>
                <a:cxn ang="0">
                  <a:pos x="554" y="221"/>
                </a:cxn>
                <a:cxn ang="0">
                  <a:pos x="436" y="245"/>
                </a:cxn>
                <a:cxn ang="0">
                  <a:pos x="344" y="310"/>
                </a:cxn>
                <a:cxn ang="0">
                  <a:pos x="284" y="408"/>
                </a:cxn>
                <a:cxn ang="0">
                  <a:pos x="263" y="532"/>
                </a:cxn>
                <a:cxn ang="0">
                  <a:pos x="285" y="659"/>
                </a:cxn>
                <a:cxn ang="0">
                  <a:pos x="345" y="759"/>
                </a:cxn>
                <a:cxn ang="0">
                  <a:pos x="436" y="825"/>
                </a:cxn>
                <a:cxn ang="0">
                  <a:pos x="554" y="848"/>
                </a:cxn>
                <a:cxn ang="0">
                  <a:pos x="672" y="825"/>
                </a:cxn>
                <a:cxn ang="0">
                  <a:pos x="765" y="759"/>
                </a:cxn>
                <a:cxn ang="0">
                  <a:pos x="825" y="659"/>
                </a:cxn>
                <a:cxn ang="0">
                  <a:pos x="847" y="532"/>
                </a:cxn>
              </a:cxnLst>
              <a:rect l="0" t="0" r="r" b="b"/>
              <a:pathLst>
                <a:path w="1110" h="1073">
                  <a:moveTo>
                    <a:pt x="1110" y="532"/>
                  </a:moveTo>
                  <a:cubicBezTo>
                    <a:pt x="1110" y="613"/>
                    <a:pt x="1096" y="686"/>
                    <a:pt x="1068" y="753"/>
                  </a:cubicBezTo>
                  <a:cubicBezTo>
                    <a:pt x="1040" y="819"/>
                    <a:pt x="1002" y="877"/>
                    <a:pt x="953" y="924"/>
                  </a:cubicBezTo>
                  <a:cubicBezTo>
                    <a:pt x="903" y="972"/>
                    <a:pt x="844" y="1008"/>
                    <a:pt x="776" y="1034"/>
                  </a:cubicBezTo>
                  <a:cubicBezTo>
                    <a:pt x="708" y="1060"/>
                    <a:pt x="634" y="1073"/>
                    <a:pt x="554" y="1073"/>
                  </a:cubicBezTo>
                  <a:cubicBezTo>
                    <a:pt x="475" y="1073"/>
                    <a:pt x="401" y="1060"/>
                    <a:pt x="333" y="1034"/>
                  </a:cubicBezTo>
                  <a:cubicBezTo>
                    <a:pt x="266" y="1008"/>
                    <a:pt x="207" y="972"/>
                    <a:pt x="158" y="924"/>
                  </a:cubicBezTo>
                  <a:cubicBezTo>
                    <a:pt x="108" y="877"/>
                    <a:pt x="69" y="819"/>
                    <a:pt x="42" y="753"/>
                  </a:cubicBezTo>
                  <a:cubicBezTo>
                    <a:pt x="14" y="686"/>
                    <a:pt x="0" y="613"/>
                    <a:pt x="0" y="532"/>
                  </a:cubicBezTo>
                  <a:cubicBezTo>
                    <a:pt x="0" y="451"/>
                    <a:pt x="14" y="377"/>
                    <a:pt x="42" y="311"/>
                  </a:cubicBezTo>
                  <a:cubicBezTo>
                    <a:pt x="69" y="246"/>
                    <a:pt x="108" y="190"/>
                    <a:pt x="158" y="144"/>
                  </a:cubicBezTo>
                  <a:cubicBezTo>
                    <a:pt x="207" y="98"/>
                    <a:pt x="266" y="62"/>
                    <a:pt x="333" y="37"/>
                  </a:cubicBezTo>
                  <a:cubicBezTo>
                    <a:pt x="401" y="12"/>
                    <a:pt x="475" y="0"/>
                    <a:pt x="554" y="0"/>
                  </a:cubicBezTo>
                  <a:cubicBezTo>
                    <a:pt x="634" y="0"/>
                    <a:pt x="708" y="12"/>
                    <a:pt x="776" y="37"/>
                  </a:cubicBezTo>
                  <a:cubicBezTo>
                    <a:pt x="844" y="62"/>
                    <a:pt x="903" y="98"/>
                    <a:pt x="953" y="144"/>
                  </a:cubicBezTo>
                  <a:cubicBezTo>
                    <a:pt x="1002" y="190"/>
                    <a:pt x="1040" y="246"/>
                    <a:pt x="1068" y="311"/>
                  </a:cubicBezTo>
                  <a:cubicBezTo>
                    <a:pt x="1096" y="377"/>
                    <a:pt x="1110" y="451"/>
                    <a:pt x="1110" y="532"/>
                  </a:cubicBezTo>
                  <a:moveTo>
                    <a:pt x="847" y="532"/>
                  </a:moveTo>
                  <a:cubicBezTo>
                    <a:pt x="847" y="488"/>
                    <a:pt x="839" y="447"/>
                    <a:pt x="825" y="408"/>
                  </a:cubicBezTo>
                  <a:cubicBezTo>
                    <a:pt x="811" y="370"/>
                    <a:pt x="791" y="337"/>
                    <a:pt x="765" y="310"/>
                  </a:cubicBezTo>
                  <a:cubicBezTo>
                    <a:pt x="740" y="283"/>
                    <a:pt x="709" y="261"/>
                    <a:pt x="673" y="245"/>
                  </a:cubicBezTo>
                  <a:cubicBezTo>
                    <a:pt x="637" y="229"/>
                    <a:pt x="598" y="221"/>
                    <a:pt x="554" y="221"/>
                  </a:cubicBezTo>
                  <a:cubicBezTo>
                    <a:pt x="511" y="221"/>
                    <a:pt x="472" y="229"/>
                    <a:pt x="436" y="245"/>
                  </a:cubicBezTo>
                  <a:cubicBezTo>
                    <a:pt x="401" y="261"/>
                    <a:pt x="370" y="283"/>
                    <a:pt x="344" y="310"/>
                  </a:cubicBezTo>
                  <a:cubicBezTo>
                    <a:pt x="318" y="337"/>
                    <a:pt x="298" y="370"/>
                    <a:pt x="284" y="408"/>
                  </a:cubicBezTo>
                  <a:cubicBezTo>
                    <a:pt x="270" y="447"/>
                    <a:pt x="263" y="488"/>
                    <a:pt x="263" y="532"/>
                  </a:cubicBezTo>
                  <a:cubicBezTo>
                    <a:pt x="263" y="578"/>
                    <a:pt x="271" y="620"/>
                    <a:pt x="285" y="659"/>
                  </a:cubicBezTo>
                  <a:cubicBezTo>
                    <a:pt x="299" y="698"/>
                    <a:pt x="319" y="732"/>
                    <a:pt x="345" y="759"/>
                  </a:cubicBezTo>
                  <a:cubicBezTo>
                    <a:pt x="370" y="787"/>
                    <a:pt x="401" y="809"/>
                    <a:pt x="436" y="825"/>
                  </a:cubicBezTo>
                  <a:cubicBezTo>
                    <a:pt x="472" y="841"/>
                    <a:pt x="511" y="848"/>
                    <a:pt x="554" y="848"/>
                  </a:cubicBezTo>
                  <a:cubicBezTo>
                    <a:pt x="598" y="848"/>
                    <a:pt x="637" y="841"/>
                    <a:pt x="672" y="825"/>
                  </a:cubicBezTo>
                  <a:cubicBezTo>
                    <a:pt x="708" y="809"/>
                    <a:pt x="739" y="787"/>
                    <a:pt x="765" y="759"/>
                  </a:cubicBezTo>
                  <a:cubicBezTo>
                    <a:pt x="790" y="732"/>
                    <a:pt x="811" y="698"/>
                    <a:pt x="825" y="659"/>
                  </a:cubicBezTo>
                  <a:cubicBezTo>
                    <a:pt x="839" y="620"/>
                    <a:pt x="847" y="578"/>
                    <a:pt x="847" y="532"/>
                  </a:cubicBezTo>
                </a:path>
              </a:pathLst>
            </a:custGeom>
            <a:solidFill>
              <a:srgbClr val="9E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nl-NL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157F3F89-76D5-E533-DA4E-3ABF426C8F8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086388" y="847725"/>
              <a:ext cx="293687" cy="292100"/>
            </a:xfrm>
            <a:custGeom>
              <a:avLst/>
              <a:gdLst/>
              <a:ahLst/>
              <a:cxnLst>
                <a:cxn ang="0">
                  <a:pos x="114" y="184"/>
                </a:cxn>
                <a:cxn ang="0">
                  <a:pos x="69" y="184"/>
                </a:cxn>
                <a:cxn ang="0">
                  <a:pos x="0" y="0"/>
                </a:cxn>
                <a:cxn ang="0">
                  <a:pos x="49" y="0"/>
                </a:cxn>
                <a:cxn ang="0">
                  <a:pos x="92" y="131"/>
                </a:cxn>
                <a:cxn ang="0">
                  <a:pos x="93" y="131"/>
                </a:cxn>
                <a:cxn ang="0">
                  <a:pos x="136" y="0"/>
                </a:cxn>
                <a:cxn ang="0">
                  <a:pos x="185" y="0"/>
                </a:cxn>
                <a:cxn ang="0">
                  <a:pos x="114" y="184"/>
                </a:cxn>
              </a:cxnLst>
              <a:rect l="0" t="0" r="r" b="b"/>
              <a:pathLst>
                <a:path w="185" h="184">
                  <a:moveTo>
                    <a:pt x="114" y="184"/>
                  </a:moveTo>
                  <a:lnTo>
                    <a:pt x="69" y="184"/>
                  </a:lnTo>
                  <a:lnTo>
                    <a:pt x="0" y="0"/>
                  </a:lnTo>
                  <a:lnTo>
                    <a:pt x="49" y="0"/>
                  </a:lnTo>
                  <a:lnTo>
                    <a:pt x="92" y="131"/>
                  </a:lnTo>
                  <a:lnTo>
                    <a:pt x="93" y="131"/>
                  </a:lnTo>
                  <a:lnTo>
                    <a:pt x="136" y="0"/>
                  </a:lnTo>
                  <a:lnTo>
                    <a:pt x="185" y="0"/>
                  </a:lnTo>
                  <a:lnTo>
                    <a:pt x="114" y="184"/>
                  </a:lnTo>
                  <a:close/>
                </a:path>
              </a:pathLst>
            </a:custGeom>
            <a:solidFill>
              <a:srgbClr val="9E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nl-NL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07D92CA4-D00E-E3E4-D63D-0FAD401DF2D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413413" y="847725"/>
              <a:ext cx="203200" cy="292100"/>
            </a:xfrm>
            <a:custGeom>
              <a:avLst/>
              <a:gdLst/>
              <a:ahLst/>
              <a:cxnLst>
                <a:cxn ang="0">
                  <a:pos x="0" y="184"/>
                </a:cxn>
                <a:cxn ang="0">
                  <a:pos x="0" y="0"/>
                </a:cxn>
                <a:cxn ang="0">
                  <a:pos x="123" y="0"/>
                </a:cxn>
                <a:cxn ang="0">
                  <a:pos x="123" y="38"/>
                </a:cxn>
                <a:cxn ang="0">
                  <a:pos x="43" y="38"/>
                </a:cxn>
                <a:cxn ang="0">
                  <a:pos x="43" y="72"/>
                </a:cxn>
                <a:cxn ang="0">
                  <a:pos x="119" y="72"/>
                </a:cxn>
                <a:cxn ang="0">
                  <a:pos x="119" y="108"/>
                </a:cxn>
                <a:cxn ang="0">
                  <a:pos x="43" y="108"/>
                </a:cxn>
                <a:cxn ang="0">
                  <a:pos x="43" y="146"/>
                </a:cxn>
                <a:cxn ang="0">
                  <a:pos x="128" y="146"/>
                </a:cxn>
                <a:cxn ang="0">
                  <a:pos x="128" y="184"/>
                </a:cxn>
                <a:cxn ang="0">
                  <a:pos x="0" y="184"/>
                </a:cxn>
              </a:cxnLst>
              <a:rect l="0" t="0" r="r" b="b"/>
              <a:pathLst>
                <a:path w="128" h="184">
                  <a:moveTo>
                    <a:pt x="0" y="184"/>
                  </a:moveTo>
                  <a:lnTo>
                    <a:pt x="0" y="0"/>
                  </a:lnTo>
                  <a:lnTo>
                    <a:pt x="123" y="0"/>
                  </a:lnTo>
                  <a:lnTo>
                    <a:pt x="123" y="38"/>
                  </a:lnTo>
                  <a:lnTo>
                    <a:pt x="43" y="38"/>
                  </a:lnTo>
                  <a:lnTo>
                    <a:pt x="43" y="72"/>
                  </a:lnTo>
                  <a:lnTo>
                    <a:pt x="119" y="72"/>
                  </a:lnTo>
                  <a:lnTo>
                    <a:pt x="119" y="108"/>
                  </a:lnTo>
                  <a:lnTo>
                    <a:pt x="43" y="108"/>
                  </a:lnTo>
                  <a:lnTo>
                    <a:pt x="43" y="146"/>
                  </a:lnTo>
                  <a:lnTo>
                    <a:pt x="128" y="146"/>
                  </a:lnTo>
                  <a:lnTo>
                    <a:pt x="128" y="184"/>
                  </a:lnTo>
                  <a:lnTo>
                    <a:pt x="0" y="184"/>
                  </a:lnTo>
                  <a:close/>
                </a:path>
              </a:pathLst>
            </a:custGeom>
            <a:solidFill>
              <a:srgbClr val="9E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nl-NL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A1B025FF-2D71-0526-35BF-7A06B17873F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673763" y="847725"/>
              <a:ext cx="265112" cy="292100"/>
            </a:xfrm>
            <a:custGeom>
              <a:avLst/>
              <a:gdLst/>
              <a:ahLst/>
              <a:cxnLst>
                <a:cxn ang="0">
                  <a:pos x="117" y="184"/>
                </a:cxn>
                <a:cxn ang="0">
                  <a:pos x="43" y="64"/>
                </a:cxn>
                <a:cxn ang="0">
                  <a:pos x="42" y="64"/>
                </a:cxn>
                <a:cxn ang="0">
                  <a:pos x="43" y="184"/>
                </a:cxn>
                <a:cxn ang="0">
                  <a:pos x="0" y="184"/>
                </a:cxn>
                <a:cxn ang="0">
                  <a:pos x="0" y="0"/>
                </a:cxn>
                <a:cxn ang="0">
                  <a:pos x="51" y="0"/>
                </a:cxn>
                <a:cxn ang="0">
                  <a:pos x="124" y="120"/>
                </a:cxn>
                <a:cxn ang="0">
                  <a:pos x="125" y="120"/>
                </a:cxn>
                <a:cxn ang="0">
                  <a:pos x="124" y="0"/>
                </a:cxn>
                <a:cxn ang="0">
                  <a:pos x="167" y="0"/>
                </a:cxn>
                <a:cxn ang="0">
                  <a:pos x="167" y="184"/>
                </a:cxn>
                <a:cxn ang="0">
                  <a:pos x="117" y="184"/>
                </a:cxn>
              </a:cxnLst>
              <a:rect l="0" t="0" r="r" b="b"/>
              <a:pathLst>
                <a:path w="167" h="184">
                  <a:moveTo>
                    <a:pt x="117" y="184"/>
                  </a:moveTo>
                  <a:lnTo>
                    <a:pt x="43" y="64"/>
                  </a:lnTo>
                  <a:lnTo>
                    <a:pt x="42" y="64"/>
                  </a:lnTo>
                  <a:lnTo>
                    <a:pt x="43" y="184"/>
                  </a:lnTo>
                  <a:lnTo>
                    <a:pt x="0" y="184"/>
                  </a:lnTo>
                  <a:lnTo>
                    <a:pt x="0" y="0"/>
                  </a:lnTo>
                  <a:lnTo>
                    <a:pt x="51" y="0"/>
                  </a:lnTo>
                  <a:lnTo>
                    <a:pt x="124" y="120"/>
                  </a:lnTo>
                  <a:lnTo>
                    <a:pt x="125" y="120"/>
                  </a:lnTo>
                  <a:lnTo>
                    <a:pt x="124" y="0"/>
                  </a:lnTo>
                  <a:lnTo>
                    <a:pt x="167" y="0"/>
                  </a:lnTo>
                  <a:lnTo>
                    <a:pt x="167" y="184"/>
                  </a:lnTo>
                  <a:lnTo>
                    <a:pt x="117" y="184"/>
                  </a:lnTo>
                  <a:close/>
                </a:path>
              </a:pathLst>
            </a:custGeom>
            <a:solidFill>
              <a:srgbClr val="9E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nl-NL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340AD522-8C31-CEC1-315D-BE68B5A6A3F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394113" y="1822450"/>
              <a:ext cx="234950" cy="292100"/>
            </a:xfrm>
            <a:custGeom>
              <a:avLst/>
              <a:gdLst/>
              <a:ahLst/>
              <a:cxnLst>
                <a:cxn ang="0">
                  <a:pos x="96" y="38"/>
                </a:cxn>
                <a:cxn ang="0">
                  <a:pos x="96" y="184"/>
                </a:cxn>
                <a:cxn ang="0">
                  <a:pos x="52" y="184"/>
                </a:cxn>
                <a:cxn ang="0">
                  <a:pos x="52" y="38"/>
                </a:cxn>
                <a:cxn ang="0">
                  <a:pos x="0" y="38"/>
                </a:cxn>
                <a:cxn ang="0">
                  <a:pos x="0" y="0"/>
                </a:cxn>
                <a:cxn ang="0">
                  <a:pos x="148" y="0"/>
                </a:cxn>
                <a:cxn ang="0">
                  <a:pos x="148" y="38"/>
                </a:cxn>
                <a:cxn ang="0">
                  <a:pos x="96" y="38"/>
                </a:cxn>
              </a:cxnLst>
              <a:rect l="0" t="0" r="r" b="b"/>
              <a:pathLst>
                <a:path w="148" h="184">
                  <a:moveTo>
                    <a:pt x="96" y="38"/>
                  </a:moveTo>
                  <a:lnTo>
                    <a:pt x="96" y="184"/>
                  </a:lnTo>
                  <a:lnTo>
                    <a:pt x="52" y="184"/>
                  </a:lnTo>
                  <a:lnTo>
                    <a:pt x="52" y="38"/>
                  </a:lnTo>
                  <a:lnTo>
                    <a:pt x="0" y="38"/>
                  </a:lnTo>
                  <a:lnTo>
                    <a:pt x="0" y="0"/>
                  </a:lnTo>
                  <a:lnTo>
                    <a:pt x="148" y="0"/>
                  </a:lnTo>
                  <a:lnTo>
                    <a:pt x="148" y="38"/>
                  </a:lnTo>
                  <a:lnTo>
                    <a:pt x="96" y="38"/>
                  </a:lnTo>
                  <a:close/>
                </a:path>
              </a:pathLst>
            </a:custGeom>
            <a:solidFill>
              <a:srgbClr val="9E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nl-NL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62CF7F06-7CF8-61F1-B5B9-BF586E23A79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667163" y="1822450"/>
              <a:ext cx="203200" cy="292100"/>
            </a:xfrm>
            <a:custGeom>
              <a:avLst/>
              <a:gdLst/>
              <a:ahLst/>
              <a:cxnLst>
                <a:cxn ang="0">
                  <a:pos x="0" y="184"/>
                </a:cxn>
                <a:cxn ang="0">
                  <a:pos x="0" y="0"/>
                </a:cxn>
                <a:cxn ang="0">
                  <a:pos x="124" y="0"/>
                </a:cxn>
                <a:cxn ang="0">
                  <a:pos x="124" y="37"/>
                </a:cxn>
                <a:cxn ang="0">
                  <a:pos x="43" y="37"/>
                </a:cxn>
                <a:cxn ang="0">
                  <a:pos x="43" y="72"/>
                </a:cxn>
                <a:cxn ang="0">
                  <a:pos x="119" y="72"/>
                </a:cxn>
                <a:cxn ang="0">
                  <a:pos x="119" y="108"/>
                </a:cxn>
                <a:cxn ang="0">
                  <a:pos x="43" y="108"/>
                </a:cxn>
                <a:cxn ang="0">
                  <a:pos x="43" y="146"/>
                </a:cxn>
                <a:cxn ang="0">
                  <a:pos x="128" y="146"/>
                </a:cxn>
                <a:cxn ang="0">
                  <a:pos x="128" y="184"/>
                </a:cxn>
                <a:cxn ang="0">
                  <a:pos x="0" y="184"/>
                </a:cxn>
              </a:cxnLst>
              <a:rect l="0" t="0" r="r" b="b"/>
              <a:pathLst>
                <a:path w="128" h="184">
                  <a:moveTo>
                    <a:pt x="0" y="184"/>
                  </a:moveTo>
                  <a:lnTo>
                    <a:pt x="0" y="0"/>
                  </a:lnTo>
                  <a:lnTo>
                    <a:pt x="124" y="0"/>
                  </a:lnTo>
                  <a:lnTo>
                    <a:pt x="124" y="37"/>
                  </a:lnTo>
                  <a:lnTo>
                    <a:pt x="43" y="37"/>
                  </a:lnTo>
                  <a:lnTo>
                    <a:pt x="43" y="72"/>
                  </a:lnTo>
                  <a:lnTo>
                    <a:pt x="119" y="72"/>
                  </a:lnTo>
                  <a:lnTo>
                    <a:pt x="119" y="108"/>
                  </a:lnTo>
                  <a:lnTo>
                    <a:pt x="43" y="108"/>
                  </a:lnTo>
                  <a:lnTo>
                    <a:pt x="43" y="146"/>
                  </a:lnTo>
                  <a:lnTo>
                    <a:pt x="128" y="146"/>
                  </a:lnTo>
                  <a:lnTo>
                    <a:pt x="128" y="184"/>
                  </a:lnTo>
                  <a:lnTo>
                    <a:pt x="0" y="184"/>
                  </a:lnTo>
                  <a:close/>
                </a:path>
              </a:pathLst>
            </a:custGeom>
            <a:solidFill>
              <a:srgbClr val="9E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nl-NL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9A1D076C-EDEC-39CC-7E9D-799817090E5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908463" y="1814513"/>
              <a:ext cx="271462" cy="307975"/>
            </a:xfrm>
            <a:custGeom>
              <a:avLst/>
              <a:gdLst/>
              <a:ahLst/>
              <a:cxnLst>
                <a:cxn ang="0">
                  <a:pos x="778" y="1027"/>
                </a:cxn>
                <a:cxn ang="0">
                  <a:pos x="549" y="1073"/>
                </a:cxn>
                <a:cxn ang="0">
                  <a:pos x="331" y="1034"/>
                </a:cxn>
                <a:cxn ang="0">
                  <a:pos x="157" y="924"/>
                </a:cxn>
                <a:cxn ang="0">
                  <a:pos x="42" y="753"/>
                </a:cxn>
                <a:cxn ang="0">
                  <a:pos x="0" y="535"/>
                </a:cxn>
                <a:cxn ang="0">
                  <a:pos x="43" y="313"/>
                </a:cxn>
                <a:cxn ang="0">
                  <a:pos x="160" y="144"/>
                </a:cxn>
                <a:cxn ang="0">
                  <a:pos x="336" y="37"/>
                </a:cxn>
                <a:cxn ang="0">
                  <a:pos x="553" y="0"/>
                </a:cxn>
                <a:cxn ang="0">
                  <a:pos x="766" y="38"/>
                </a:cxn>
                <a:cxn ang="0">
                  <a:pos x="935" y="149"/>
                </a:cxn>
                <a:cxn ang="0">
                  <a:pos x="768" y="316"/>
                </a:cxn>
                <a:cxn ang="0">
                  <a:pos x="677" y="245"/>
                </a:cxn>
                <a:cxn ang="0">
                  <a:pos x="562" y="222"/>
                </a:cxn>
                <a:cxn ang="0">
                  <a:pos x="443" y="246"/>
                </a:cxn>
                <a:cxn ang="0">
                  <a:pos x="350" y="312"/>
                </a:cxn>
                <a:cxn ang="0">
                  <a:pos x="290" y="410"/>
                </a:cxn>
                <a:cxn ang="0">
                  <a:pos x="268" y="535"/>
                </a:cxn>
                <a:cxn ang="0">
                  <a:pos x="290" y="661"/>
                </a:cxn>
                <a:cxn ang="0">
                  <a:pos x="350" y="760"/>
                </a:cxn>
                <a:cxn ang="0">
                  <a:pos x="441" y="824"/>
                </a:cxn>
                <a:cxn ang="0">
                  <a:pos x="558" y="847"/>
                </a:cxn>
                <a:cxn ang="0">
                  <a:pos x="686" y="818"/>
                </a:cxn>
                <a:cxn ang="0">
                  <a:pos x="774" y="743"/>
                </a:cxn>
                <a:cxn ang="0">
                  <a:pos x="945" y="904"/>
                </a:cxn>
                <a:cxn ang="0">
                  <a:pos x="778" y="1027"/>
                </a:cxn>
              </a:cxnLst>
              <a:rect l="0" t="0" r="r" b="b"/>
              <a:pathLst>
                <a:path w="945" h="1073">
                  <a:moveTo>
                    <a:pt x="778" y="1027"/>
                  </a:moveTo>
                  <a:cubicBezTo>
                    <a:pt x="712" y="1057"/>
                    <a:pt x="635" y="1073"/>
                    <a:pt x="549" y="1073"/>
                  </a:cubicBezTo>
                  <a:cubicBezTo>
                    <a:pt x="470" y="1073"/>
                    <a:pt x="397" y="1060"/>
                    <a:pt x="331" y="1034"/>
                  </a:cubicBezTo>
                  <a:cubicBezTo>
                    <a:pt x="264" y="1008"/>
                    <a:pt x="206" y="971"/>
                    <a:pt x="157" y="924"/>
                  </a:cubicBezTo>
                  <a:cubicBezTo>
                    <a:pt x="108" y="876"/>
                    <a:pt x="70" y="819"/>
                    <a:pt x="42" y="753"/>
                  </a:cubicBezTo>
                  <a:cubicBezTo>
                    <a:pt x="14" y="687"/>
                    <a:pt x="0" y="614"/>
                    <a:pt x="0" y="535"/>
                  </a:cubicBezTo>
                  <a:cubicBezTo>
                    <a:pt x="0" y="453"/>
                    <a:pt x="14" y="379"/>
                    <a:pt x="43" y="313"/>
                  </a:cubicBezTo>
                  <a:cubicBezTo>
                    <a:pt x="71" y="247"/>
                    <a:pt x="110" y="191"/>
                    <a:pt x="160" y="144"/>
                  </a:cubicBezTo>
                  <a:cubicBezTo>
                    <a:pt x="210" y="98"/>
                    <a:pt x="269" y="62"/>
                    <a:pt x="336" y="37"/>
                  </a:cubicBezTo>
                  <a:cubicBezTo>
                    <a:pt x="403" y="12"/>
                    <a:pt x="475" y="0"/>
                    <a:pt x="553" y="0"/>
                  </a:cubicBezTo>
                  <a:cubicBezTo>
                    <a:pt x="625" y="0"/>
                    <a:pt x="696" y="12"/>
                    <a:pt x="766" y="38"/>
                  </a:cubicBezTo>
                  <a:cubicBezTo>
                    <a:pt x="835" y="63"/>
                    <a:pt x="892" y="100"/>
                    <a:pt x="935" y="149"/>
                  </a:cubicBezTo>
                  <a:cubicBezTo>
                    <a:pt x="768" y="316"/>
                    <a:pt x="768" y="316"/>
                    <a:pt x="768" y="316"/>
                  </a:cubicBezTo>
                  <a:cubicBezTo>
                    <a:pt x="745" y="284"/>
                    <a:pt x="715" y="261"/>
                    <a:pt x="677" y="245"/>
                  </a:cubicBezTo>
                  <a:cubicBezTo>
                    <a:pt x="640" y="230"/>
                    <a:pt x="601" y="222"/>
                    <a:pt x="562" y="222"/>
                  </a:cubicBezTo>
                  <a:cubicBezTo>
                    <a:pt x="519" y="222"/>
                    <a:pt x="479" y="230"/>
                    <a:pt x="443" y="246"/>
                  </a:cubicBezTo>
                  <a:cubicBezTo>
                    <a:pt x="407" y="262"/>
                    <a:pt x="376" y="284"/>
                    <a:pt x="350" y="312"/>
                  </a:cubicBezTo>
                  <a:cubicBezTo>
                    <a:pt x="324" y="340"/>
                    <a:pt x="304" y="372"/>
                    <a:pt x="290" y="410"/>
                  </a:cubicBezTo>
                  <a:cubicBezTo>
                    <a:pt x="275" y="448"/>
                    <a:pt x="268" y="490"/>
                    <a:pt x="268" y="535"/>
                  </a:cubicBezTo>
                  <a:cubicBezTo>
                    <a:pt x="268" y="581"/>
                    <a:pt x="275" y="623"/>
                    <a:pt x="290" y="661"/>
                  </a:cubicBezTo>
                  <a:cubicBezTo>
                    <a:pt x="304" y="700"/>
                    <a:pt x="324" y="732"/>
                    <a:pt x="350" y="760"/>
                  </a:cubicBezTo>
                  <a:cubicBezTo>
                    <a:pt x="375" y="787"/>
                    <a:pt x="405" y="808"/>
                    <a:pt x="441" y="824"/>
                  </a:cubicBezTo>
                  <a:cubicBezTo>
                    <a:pt x="477" y="839"/>
                    <a:pt x="515" y="847"/>
                    <a:pt x="558" y="847"/>
                  </a:cubicBezTo>
                  <a:cubicBezTo>
                    <a:pt x="607" y="847"/>
                    <a:pt x="649" y="837"/>
                    <a:pt x="686" y="818"/>
                  </a:cubicBezTo>
                  <a:cubicBezTo>
                    <a:pt x="722" y="799"/>
                    <a:pt x="752" y="774"/>
                    <a:pt x="774" y="743"/>
                  </a:cubicBezTo>
                  <a:cubicBezTo>
                    <a:pt x="945" y="904"/>
                    <a:pt x="945" y="904"/>
                    <a:pt x="945" y="904"/>
                  </a:cubicBezTo>
                  <a:cubicBezTo>
                    <a:pt x="900" y="956"/>
                    <a:pt x="844" y="997"/>
                    <a:pt x="778" y="1027"/>
                  </a:cubicBezTo>
                </a:path>
              </a:pathLst>
            </a:custGeom>
            <a:solidFill>
              <a:srgbClr val="9E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nl-NL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E22A444D-D0BA-0415-662C-1BF1949D67B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216438" y="1822450"/>
              <a:ext cx="255587" cy="292100"/>
            </a:xfrm>
            <a:custGeom>
              <a:avLst/>
              <a:gdLst/>
              <a:ahLst/>
              <a:cxnLst>
                <a:cxn ang="0">
                  <a:pos x="116" y="184"/>
                </a:cxn>
                <a:cxn ang="0">
                  <a:pos x="116" y="107"/>
                </a:cxn>
                <a:cxn ang="0">
                  <a:pos x="45" y="107"/>
                </a:cxn>
                <a:cxn ang="0">
                  <a:pos x="45" y="184"/>
                </a:cxn>
                <a:cxn ang="0">
                  <a:pos x="0" y="184"/>
                </a:cxn>
                <a:cxn ang="0">
                  <a:pos x="0" y="0"/>
                </a:cxn>
                <a:cxn ang="0">
                  <a:pos x="45" y="0"/>
                </a:cxn>
                <a:cxn ang="0">
                  <a:pos x="45" y="70"/>
                </a:cxn>
                <a:cxn ang="0">
                  <a:pos x="116" y="70"/>
                </a:cxn>
                <a:cxn ang="0">
                  <a:pos x="116" y="0"/>
                </a:cxn>
                <a:cxn ang="0">
                  <a:pos x="161" y="0"/>
                </a:cxn>
                <a:cxn ang="0">
                  <a:pos x="161" y="184"/>
                </a:cxn>
                <a:cxn ang="0">
                  <a:pos x="116" y="184"/>
                </a:cxn>
              </a:cxnLst>
              <a:rect l="0" t="0" r="r" b="b"/>
              <a:pathLst>
                <a:path w="161" h="184">
                  <a:moveTo>
                    <a:pt x="116" y="184"/>
                  </a:moveTo>
                  <a:lnTo>
                    <a:pt x="116" y="107"/>
                  </a:lnTo>
                  <a:lnTo>
                    <a:pt x="45" y="107"/>
                  </a:lnTo>
                  <a:lnTo>
                    <a:pt x="45" y="184"/>
                  </a:lnTo>
                  <a:lnTo>
                    <a:pt x="0" y="184"/>
                  </a:lnTo>
                  <a:lnTo>
                    <a:pt x="0" y="0"/>
                  </a:lnTo>
                  <a:lnTo>
                    <a:pt x="45" y="0"/>
                  </a:lnTo>
                  <a:lnTo>
                    <a:pt x="45" y="70"/>
                  </a:lnTo>
                  <a:lnTo>
                    <a:pt x="116" y="70"/>
                  </a:lnTo>
                  <a:lnTo>
                    <a:pt x="116" y="0"/>
                  </a:lnTo>
                  <a:lnTo>
                    <a:pt x="161" y="0"/>
                  </a:lnTo>
                  <a:lnTo>
                    <a:pt x="161" y="184"/>
                  </a:lnTo>
                  <a:lnTo>
                    <a:pt x="116" y="184"/>
                  </a:lnTo>
                  <a:close/>
                </a:path>
              </a:pathLst>
            </a:custGeom>
            <a:solidFill>
              <a:srgbClr val="9E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nl-NL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62F3CEF1-DB7F-E3DD-ED21-6E1C84AA55F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538700" y="1822450"/>
              <a:ext cx="266700" cy="292100"/>
            </a:xfrm>
            <a:custGeom>
              <a:avLst/>
              <a:gdLst/>
              <a:ahLst/>
              <a:cxnLst>
                <a:cxn ang="0">
                  <a:pos x="117" y="184"/>
                </a:cxn>
                <a:cxn ang="0">
                  <a:pos x="43" y="64"/>
                </a:cxn>
                <a:cxn ang="0">
                  <a:pos x="43" y="64"/>
                </a:cxn>
                <a:cxn ang="0">
                  <a:pos x="44" y="184"/>
                </a:cxn>
                <a:cxn ang="0">
                  <a:pos x="0" y="184"/>
                </a:cxn>
                <a:cxn ang="0">
                  <a:pos x="0" y="0"/>
                </a:cxn>
                <a:cxn ang="0">
                  <a:pos x="51" y="0"/>
                </a:cxn>
                <a:cxn ang="0">
                  <a:pos x="125" y="120"/>
                </a:cxn>
                <a:cxn ang="0">
                  <a:pos x="126" y="120"/>
                </a:cxn>
                <a:cxn ang="0">
                  <a:pos x="125" y="0"/>
                </a:cxn>
                <a:cxn ang="0">
                  <a:pos x="168" y="0"/>
                </a:cxn>
                <a:cxn ang="0">
                  <a:pos x="168" y="184"/>
                </a:cxn>
                <a:cxn ang="0">
                  <a:pos x="117" y="184"/>
                </a:cxn>
              </a:cxnLst>
              <a:rect l="0" t="0" r="r" b="b"/>
              <a:pathLst>
                <a:path w="168" h="184">
                  <a:moveTo>
                    <a:pt x="117" y="184"/>
                  </a:moveTo>
                  <a:lnTo>
                    <a:pt x="43" y="64"/>
                  </a:lnTo>
                  <a:lnTo>
                    <a:pt x="43" y="64"/>
                  </a:lnTo>
                  <a:lnTo>
                    <a:pt x="44" y="184"/>
                  </a:lnTo>
                  <a:lnTo>
                    <a:pt x="0" y="184"/>
                  </a:lnTo>
                  <a:lnTo>
                    <a:pt x="0" y="0"/>
                  </a:lnTo>
                  <a:lnTo>
                    <a:pt x="51" y="0"/>
                  </a:lnTo>
                  <a:lnTo>
                    <a:pt x="125" y="120"/>
                  </a:lnTo>
                  <a:lnTo>
                    <a:pt x="126" y="120"/>
                  </a:lnTo>
                  <a:lnTo>
                    <a:pt x="125" y="0"/>
                  </a:lnTo>
                  <a:lnTo>
                    <a:pt x="168" y="0"/>
                  </a:lnTo>
                  <a:lnTo>
                    <a:pt x="168" y="184"/>
                  </a:lnTo>
                  <a:lnTo>
                    <a:pt x="117" y="184"/>
                  </a:lnTo>
                  <a:close/>
                </a:path>
              </a:pathLst>
            </a:custGeom>
            <a:solidFill>
              <a:srgbClr val="9E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nl-NL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55DE66C8-3680-742D-28A5-C46E2DBA9AF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859375" y="1814513"/>
              <a:ext cx="317500" cy="307975"/>
            </a:xfrm>
            <a:custGeom>
              <a:avLst/>
              <a:gdLst/>
              <a:ahLst/>
              <a:cxnLst>
                <a:cxn ang="0">
                  <a:pos x="1110" y="532"/>
                </a:cxn>
                <a:cxn ang="0">
                  <a:pos x="1068" y="753"/>
                </a:cxn>
                <a:cxn ang="0">
                  <a:pos x="953" y="924"/>
                </a:cxn>
                <a:cxn ang="0">
                  <a:pos x="776" y="1034"/>
                </a:cxn>
                <a:cxn ang="0">
                  <a:pos x="554" y="1073"/>
                </a:cxn>
                <a:cxn ang="0">
                  <a:pos x="333" y="1034"/>
                </a:cxn>
                <a:cxn ang="0">
                  <a:pos x="158" y="924"/>
                </a:cxn>
                <a:cxn ang="0">
                  <a:pos x="42" y="753"/>
                </a:cxn>
                <a:cxn ang="0">
                  <a:pos x="0" y="532"/>
                </a:cxn>
                <a:cxn ang="0">
                  <a:pos x="42" y="311"/>
                </a:cxn>
                <a:cxn ang="0">
                  <a:pos x="158" y="143"/>
                </a:cxn>
                <a:cxn ang="0">
                  <a:pos x="333" y="37"/>
                </a:cxn>
                <a:cxn ang="0">
                  <a:pos x="554" y="0"/>
                </a:cxn>
                <a:cxn ang="0">
                  <a:pos x="776" y="37"/>
                </a:cxn>
                <a:cxn ang="0">
                  <a:pos x="953" y="143"/>
                </a:cxn>
                <a:cxn ang="0">
                  <a:pos x="1068" y="311"/>
                </a:cxn>
                <a:cxn ang="0">
                  <a:pos x="1110" y="532"/>
                </a:cxn>
                <a:cxn ang="0">
                  <a:pos x="847" y="532"/>
                </a:cxn>
                <a:cxn ang="0">
                  <a:pos x="825" y="408"/>
                </a:cxn>
                <a:cxn ang="0">
                  <a:pos x="765" y="310"/>
                </a:cxn>
                <a:cxn ang="0">
                  <a:pos x="673" y="245"/>
                </a:cxn>
                <a:cxn ang="0">
                  <a:pos x="554" y="221"/>
                </a:cxn>
                <a:cxn ang="0">
                  <a:pos x="436" y="245"/>
                </a:cxn>
                <a:cxn ang="0">
                  <a:pos x="344" y="310"/>
                </a:cxn>
                <a:cxn ang="0">
                  <a:pos x="284" y="408"/>
                </a:cxn>
                <a:cxn ang="0">
                  <a:pos x="264" y="532"/>
                </a:cxn>
                <a:cxn ang="0">
                  <a:pos x="285" y="659"/>
                </a:cxn>
                <a:cxn ang="0">
                  <a:pos x="345" y="759"/>
                </a:cxn>
                <a:cxn ang="0">
                  <a:pos x="436" y="824"/>
                </a:cxn>
                <a:cxn ang="0">
                  <a:pos x="554" y="848"/>
                </a:cxn>
                <a:cxn ang="0">
                  <a:pos x="672" y="824"/>
                </a:cxn>
                <a:cxn ang="0">
                  <a:pos x="765" y="759"/>
                </a:cxn>
                <a:cxn ang="0">
                  <a:pos x="825" y="659"/>
                </a:cxn>
                <a:cxn ang="0">
                  <a:pos x="847" y="532"/>
                </a:cxn>
              </a:cxnLst>
              <a:rect l="0" t="0" r="r" b="b"/>
              <a:pathLst>
                <a:path w="1110" h="1073">
                  <a:moveTo>
                    <a:pt x="1110" y="532"/>
                  </a:moveTo>
                  <a:cubicBezTo>
                    <a:pt x="1110" y="612"/>
                    <a:pt x="1096" y="686"/>
                    <a:pt x="1068" y="753"/>
                  </a:cubicBezTo>
                  <a:cubicBezTo>
                    <a:pt x="1040" y="819"/>
                    <a:pt x="1002" y="876"/>
                    <a:pt x="953" y="924"/>
                  </a:cubicBezTo>
                  <a:cubicBezTo>
                    <a:pt x="903" y="971"/>
                    <a:pt x="844" y="1008"/>
                    <a:pt x="776" y="1034"/>
                  </a:cubicBezTo>
                  <a:cubicBezTo>
                    <a:pt x="708" y="1060"/>
                    <a:pt x="634" y="1073"/>
                    <a:pt x="554" y="1073"/>
                  </a:cubicBezTo>
                  <a:cubicBezTo>
                    <a:pt x="475" y="1073"/>
                    <a:pt x="401" y="1060"/>
                    <a:pt x="333" y="1034"/>
                  </a:cubicBezTo>
                  <a:cubicBezTo>
                    <a:pt x="266" y="1008"/>
                    <a:pt x="207" y="971"/>
                    <a:pt x="158" y="924"/>
                  </a:cubicBezTo>
                  <a:cubicBezTo>
                    <a:pt x="108" y="876"/>
                    <a:pt x="70" y="819"/>
                    <a:pt x="42" y="753"/>
                  </a:cubicBezTo>
                  <a:cubicBezTo>
                    <a:pt x="14" y="686"/>
                    <a:pt x="0" y="612"/>
                    <a:pt x="0" y="532"/>
                  </a:cubicBezTo>
                  <a:cubicBezTo>
                    <a:pt x="0" y="450"/>
                    <a:pt x="14" y="377"/>
                    <a:pt x="42" y="311"/>
                  </a:cubicBezTo>
                  <a:cubicBezTo>
                    <a:pt x="70" y="245"/>
                    <a:pt x="108" y="190"/>
                    <a:pt x="158" y="143"/>
                  </a:cubicBezTo>
                  <a:cubicBezTo>
                    <a:pt x="207" y="97"/>
                    <a:pt x="266" y="62"/>
                    <a:pt x="333" y="37"/>
                  </a:cubicBezTo>
                  <a:cubicBezTo>
                    <a:pt x="401" y="12"/>
                    <a:pt x="475" y="0"/>
                    <a:pt x="554" y="0"/>
                  </a:cubicBezTo>
                  <a:cubicBezTo>
                    <a:pt x="634" y="0"/>
                    <a:pt x="708" y="12"/>
                    <a:pt x="776" y="37"/>
                  </a:cubicBezTo>
                  <a:cubicBezTo>
                    <a:pt x="844" y="62"/>
                    <a:pt x="903" y="97"/>
                    <a:pt x="953" y="143"/>
                  </a:cubicBezTo>
                  <a:cubicBezTo>
                    <a:pt x="1002" y="190"/>
                    <a:pt x="1040" y="245"/>
                    <a:pt x="1068" y="311"/>
                  </a:cubicBezTo>
                  <a:cubicBezTo>
                    <a:pt x="1096" y="377"/>
                    <a:pt x="1110" y="450"/>
                    <a:pt x="1110" y="532"/>
                  </a:cubicBezTo>
                  <a:moveTo>
                    <a:pt x="847" y="532"/>
                  </a:moveTo>
                  <a:cubicBezTo>
                    <a:pt x="847" y="488"/>
                    <a:pt x="839" y="446"/>
                    <a:pt x="825" y="408"/>
                  </a:cubicBezTo>
                  <a:cubicBezTo>
                    <a:pt x="811" y="370"/>
                    <a:pt x="791" y="337"/>
                    <a:pt x="765" y="310"/>
                  </a:cubicBezTo>
                  <a:cubicBezTo>
                    <a:pt x="740" y="282"/>
                    <a:pt x="709" y="261"/>
                    <a:pt x="673" y="245"/>
                  </a:cubicBezTo>
                  <a:cubicBezTo>
                    <a:pt x="637" y="229"/>
                    <a:pt x="598" y="221"/>
                    <a:pt x="554" y="221"/>
                  </a:cubicBezTo>
                  <a:cubicBezTo>
                    <a:pt x="511" y="221"/>
                    <a:pt x="472" y="229"/>
                    <a:pt x="436" y="245"/>
                  </a:cubicBezTo>
                  <a:cubicBezTo>
                    <a:pt x="401" y="261"/>
                    <a:pt x="370" y="282"/>
                    <a:pt x="344" y="310"/>
                  </a:cubicBezTo>
                  <a:cubicBezTo>
                    <a:pt x="318" y="337"/>
                    <a:pt x="298" y="370"/>
                    <a:pt x="284" y="408"/>
                  </a:cubicBezTo>
                  <a:cubicBezTo>
                    <a:pt x="270" y="446"/>
                    <a:pt x="264" y="488"/>
                    <a:pt x="264" y="532"/>
                  </a:cubicBezTo>
                  <a:cubicBezTo>
                    <a:pt x="264" y="578"/>
                    <a:pt x="271" y="620"/>
                    <a:pt x="285" y="659"/>
                  </a:cubicBezTo>
                  <a:cubicBezTo>
                    <a:pt x="299" y="698"/>
                    <a:pt x="319" y="731"/>
                    <a:pt x="345" y="759"/>
                  </a:cubicBezTo>
                  <a:cubicBezTo>
                    <a:pt x="370" y="787"/>
                    <a:pt x="401" y="809"/>
                    <a:pt x="436" y="824"/>
                  </a:cubicBezTo>
                  <a:cubicBezTo>
                    <a:pt x="472" y="840"/>
                    <a:pt x="511" y="848"/>
                    <a:pt x="554" y="848"/>
                  </a:cubicBezTo>
                  <a:cubicBezTo>
                    <a:pt x="598" y="848"/>
                    <a:pt x="637" y="840"/>
                    <a:pt x="672" y="824"/>
                  </a:cubicBezTo>
                  <a:cubicBezTo>
                    <a:pt x="708" y="809"/>
                    <a:pt x="739" y="787"/>
                    <a:pt x="765" y="759"/>
                  </a:cubicBezTo>
                  <a:cubicBezTo>
                    <a:pt x="790" y="731"/>
                    <a:pt x="811" y="698"/>
                    <a:pt x="825" y="659"/>
                  </a:cubicBezTo>
                  <a:cubicBezTo>
                    <a:pt x="839" y="620"/>
                    <a:pt x="847" y="578"/>
                    <a:pt x="847" y="532"/>
                  </a:cubicBezTo>
                </a:path>
              </a:pathLst>
            </a:custGeom>
            <a:solidFill>
              <a:srgbClr val="9E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nl-NL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C0820577-58E1-A68D-FA9D-215245D0339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229263" y="1822450"/>
              <a:ext cx="184150" cy="292100"/>
            </a:xfrm>
            <a:custGeom>
              <a:avLst/>
              <a:gdLst/>
              <a:ahLst/>
              <a:cxnLst>
                <a:cxn ang="0">
                  <a:pos x="0" y="184"/>
                </a:cxn>
                <a:cxn ang="0">
                  <a:pos x="0" y="0"/>
                </a:cxn>
                <a:cxn ang="0">
                  <a:pos x="45" y="0"/>
                </a:cxn>
                <a:cxn ang="0">
                  <a:pos x="45" y="145"/>
                </a:cxn>
                <a:cxn ang="0">
                  <a:pos x="116" y="145"/>
                </a:cxn>
                <a:cxn ang="0">
                  <a:pos x="116" y="184"/>
                </a:cxn>
                <a:cxn ang="0">
                  <a:pos x="0" y="184"/>
                </a:cxn>
              </a:cxnLst>
              <a:rect l="0" t="0" r="r" b="b"/>
              <a:pathLst>
                <a:path w="116" h="184">
                  <a:moveTo>
                    <a:pt x="0" y="184"/>
                  </a:moveTo>
                  <a:lnTo>
                    <a:pt x="0" y="0"/>
                  </a:lnTo>
                  <a:lnTo>
                    <a:pt x="45" y="0"/>
                  </a:lnTo>
                  <a:lnTo>
                    <a:pt x="45" y="145"/>
                  </a:lnTo>
                  <a:lnTo>
                    <a:pt x="116" y="145"/>
                  </a:lnTo>
                  <a:lnTo>
                    <a:pt x="116" y="184"/>
                  </a:lnTo>
                  <a:lnTo>
                    <a:pt x="0" y="184"/>
                  </a:lnTo>
                  <a:close/>
                </a:path>
              </a:pathLst>
            </a:custGeom>
            <a:solidFill>
              <a:srgbClr val="9E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nl-NL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1DFD4025-AF5E-4EE2-4323-00A61B73588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8434050" y="1814513"/>
              <a:ext cx="319088" cy="307975"/>
            </a:xfrm>
            <a:custGeom>
              <a:avLst/>
              <a:gdLst/>
              <a:ahLst/>
              <a:cxnLst>
                <a:cxn ang="0">
                  <a:pos x="1110" y="532"/>
                </a:cxn>
                <a:cxn ang="0">
                  <a:pos x="1068" y="753"/>
                </a:cxn>
                <a:cxn ang="0">
                  <a:pos x="953" y="924"/>
                </a:cxn>
                <a:cxn ang="0">
                  <a:pos x="776" y="1034"/>
                </a:cxn>
                <a:cxn ang="0">
                  <a:pos x="554" y="1073"/>
                </a:cxn>
                <a:cxn ang="0">
                  <a:pos x="333" y="1034"/>
                </a:cxn>
                <a:cxn ang="0">
                  <a:pos x="158" y="924"/>
                </a:cxn>
                <a:cxn ang="0">
                  <a:pos x="42" y="753"/>
                </a:cxn>
                <a:cxn ang="0">
                  <a:pos x="0" y="532"/>
                </a:cxn>
                <a:cxn ang="0">
                  <a:pos x="42" y="311"/>
                </a:cxn>
                <a:cxn ang="0">
                  <a:pos x="158" y="143"/>
                </a:cxn>
                <a:cxn ang="0">
                  <a:pos x="333" y="37"/>
                </a:cxn>
                <a:cxn ang="0">
                  <a:pos x="554" y="0"/>
                </a:cxn>
                <a:cxn ang="0">
                  <a:pos x="776" y="37"/>
                </a:cxn>
                <a:cxn ang="0">
                  <a:pos x="953" y="143"/>
                </a:cxn>
                <a:cxn ang="0">
                  <a:pos x="1068" y="311"/>
                </a:cxn>
                <a:cxn ang="0">
                  <a:pos x="1110" y="532"/>
                </a:cxn>
                <a:cxn ang="0">
                  <a:pos x="847" y="532"/>
                </a:cxn>
                <a:cxn ang="0">
                  <a:pos x="825" y="408"/>
                </a:cxn>
                <a:cxn ang="0">
                  <a:pos x="765" y="310"/>
                </a:cxn>
                <a:cxn ang="0">
                  <a:pos x="673" y="245"/>
                </a:cxn>
                <a:cxn ang="0">
                  <a:pos x="554" y="221"/>
                </a:cxn>
                <a:cxn ang="0">
                  <a:pos x="436" y="245"/>
                </a:cxn>
                <a:cxn ang="0">
                  <a:pos x="344" y="310"/>
                </a:cxn>
                <a:cxn ang="0">
                  <a:pos x="284" y="408"/>
                </a:cxn>
                <a:cxn ang="0">
                  <a:pos x="263" y="532"/>
                </a:cxn>
                <a:cxn ang="0">
                  <a:pos x="285" y="659"/>
                </a:cxn>
                <a:cxn ang="0">
                  <a:pos x="345" y="759"/>
                </a:cxn>
                <a:cxn ang="0">
                  <a:pos x="436" y="824"/>
                </a:cxn>
                <a:cxn ang="0">
                  <a:pos x="554" y="848"/>
                </a:cxn>
                <a:cxn ang="0">
                  <a:pos x="672" y="824"/>
                </a:cxn>
                <a:cxn ang="0">
                  <a:pos x="764" y="759"/>
                </a:cxn>
                <a:cxn ang="0">
                  <a:pos x="825" y="659"/>
                </a:cxn>
                <a:cxn ang="0">
                  <a:pos x="847" y="532"/>
                </a:cxn>
              </a:cxnLst>
              <a:rect l="0" t="0" r="r" b="b"/>
              <a:pathLst>
                <a:path w="1110" h="1073">
                  <a:moveTo>
                    <a:pt x="1110" y="532"/>
                  </a:moveTo>
                  <a:cubicBezTo>
                    <a:pt x="1110" y="612"/>
                    <a:pt x="1096" y="686"/>
                    <a:pt x="1068" y="753"/>
                  </a:cubicBezTo>
                  <a:cubicBezTo>
                    <a:pt x="1040" y="819"/>
                    <a:pt x="1002" y="876"/>
                    <a:pt x="953" y="924"/>
                  </a:cubicBezTo>
                  <a:cubicBezTo>
                    <a:pt x="903" y="971"/>
                    <a:pt x="844" y="1008"/>
                    <a:pt x="776" y="1034"/>
                  </a:cubicBezTo>
                  <a:cubicBezTo>
                    <a:pt x="708" y="1060"/>
                    <a:pt x="634" y="1073"/>
                    <a:pt x="554" y="1073"/>
                  </a:cubicBezTo>
                  <a:cubicBezTo>
                    <a:pt x="475" y="1073"/>
                    <a:pt x="401" y="1060"/>
                    <a:pt x="333" y="1034"/>
                  </a:cubicBezTo>
                  <a:cubicBezTo>
                    <a:pt x="266" y="1008"/>
                    <a:pt x="207" y="971"/>
                    <a:pt x="158" y="924"/>
                  </a:cubicBezTo>
                  <a:cubicBezTo>
                    <a:pt x="108" y="876"/>
                    <a:pt x="69" y="819"/>
                    <a:pt x="42" y="753"/>
                  </a:cubicBezTo>
                  <a:cubicBezTo>
                    <a:pt x="14" y="686"/>
                    <a:pt x="0" y="612"/>
                    <a:pt x="0" y="532"/>
                  </a:cubicBezTo>
                  <a:cubicBezTo>
                    <a:pt x="0" y="450"/>
                    <a:pt x="14" y="377"/>
                    <a:pt x="42" y="311"/>
                  </a:cubicBezTo>
                  <a:cubicBezTo>
                    <a:pt x="69" y="245"/>
                    <a:pt x="108" y="190"/>
                    <a:pt x="158" y="143"/>
                  </a:cubicBezTo>
                  <a:cubicBezTo>
                    <a:pt x="207" y="97"/>
                    <a:pt x="266" y="62"/>
                    <a:pt x="333" y="37"/>
                  </a:cubicBezTo>
                  <a:cubicBezTo>
                    <a:pt x="401" y="12"/>
                    <a:pt x="475" y="0"/>
                    <a:pt x="554" y="0"/>
                  </a:cubicBezTo>
                  <a:cubicBezTo>
                    <a:pt x="634" y="0"/>
                    <a:pt x="708" y="12"/>
                    <a:pt x="776" y="37"/>
                  </a:cubicBezTo>
                  <a:cubicBezTo>
                    <a:pt x="844" y="62"/>
                    <a:pt x="903" y="97"/>
                    <a:pt x="953" y="143"/>
                  </a:cubicBezTo>
                  <a:cubicBezTo>
                    <a:pt x="1002" y="190"/>
                    <a:pt x="1040" y="245"/>
                    <a:pt x="1068" y="311"/>
                  </a:cubicBezTo>
                  <a:cubicBezTo>
                    <a:pt x="1096" y="377"/>
                    <a:pt x="1110" y="450"/>
                    <a:pt x="1110" y="532"/>
                  </a:cubicBezTo>
                  <a:moveTo>
                    <a:pt x="847" y="532"/>
                  </a:moveTo>
                  <a:cubicBezTo>
                    <a:pt x="847" y="488"/>
                    <a:pt x="839" y="446"/>
                    <a:pt x="825" y="408"/>
                  </a:cubicBezTo>
                  <a:cubicBezTo>
                    <a:pt x="811" y="370"/>
                    <a:pt x="791" y="337"/>
                    <a:pt x="765" y="310"/>
                  </a:cubicBezTo>
                  <a:cubicBezTo>
                    <a:pt x="740" y="282"/>
                    <a:pt x="709" y="261"/>
                    <a:pt x="673" y="245"/>
                  </a:cubicBezTo>
                  <a:cubicBezTo>
                    <a:pt x="637" y="229"/>
                    <a:pt x="598" y="221"/>
                    <a:pt x="554" y="221"/>
                  </a:cubicBezTo>
                  <a:cubicBezTo>
                    <a:pt x="511" y="221"/>
                    <a:pt x="472" y="229"/>
                    <a:pt x="436" y="245"/>
                  </a:cubicBezTo>
                  <a:cubicBezTo>
                    <a:pt x="401" y="261"/>
                    <a:pt x="370" y="282"/>
                    <a:pt x="344" y="310"/>
                  </a:cubicBezTo>
                  <a:cubicBezTo>
                    <a:pt x="318" y="337"/>
                    <a:pt x="298" y="370"/>
                    <a:pt x="284" y="408"/>
                  </a:cubicBezTo>
                  <a:cubicBezTo>
                    <a:pt x="270" y="446"/>
                    <a:pt x="263" y="488"/>
                    <a:pt x="263" y="532"/>
                  </a:cubicBezTo>
                  <a:cubicBezTo>
                    <a:pt x="263" y="578"/>
                    <a:pt x="271" y="620"/>
                    <a:pt x="285" y="659"/>
                  </a:cubicBezTo>
                  <a:cubicBezTo>
                    <a:pt x="299" y="698"/>
                    <a:pt x="319" y="731"/>
                    <a:pt x="345" y="759"/>
                  </a:cubicBezTo>
                  <a:cubicBezTo>
                    <a:pt x="370" y="787"/>
                    <a:pt x="401" y="809"/>
                    <a:pt x="436" y="824"/>
                  </a:cubicBezTo>
                  <a:cubicBezTo>
                    <a:pt x="472" y="840"/>
                    <a:pt x="511" y="848"/>
                    <a:pt x="554" y="848"/>
                  </a:cubicBezTo>
                  <a:cubicBezTo>
                    <a:pt x="598" y="848"/>
                    <a:pt x="637" y="840"/>
                    <a:pt x="672" y="824"/>
                  </a:cubicBezTo>
                  <a:cubicBezTo>
                    <a:pt x="708" y="809"/>
                    <a:pt x="739" y="787"/>
                    <a:pt x="764" y="759"/>
                  </a:cubicBezTo>
                  <a:cubicBezTo>
                    <a:pt x="790" y="731"/>
                    <a:pt x="811" y="698"/>
                    <a:pt x="825" y="659"/>
                  </a:cubicBezTo>
                  <a:cubicBezTo>
                    <a:pt x="839" y="620"/>
                    <a:pt x="847" y="578"/>
                    <a:pt x="847" y="532"/>
                  </a:cubicBezTo>
                </a:path>
              </a:pathLst>
            </a:custGeom>
            <a:solidFill>
              <a:srgbClr val="9E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nl-NL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7BDBA900-168F-1B73-544A-9413D58A37F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791238" y="1814513"/>
              <a:ext cx="273050" cy="306387"/>
            </a:xfrm>
            <a:custGeom>
              <a:avLst/>
              <a:gdLst/>
              <a:ahLst/>
              <a:cxnLst>
                <a:cxn ang="0">
                  <a:pos x="778" y="1047"/>
                </a:cxn>
                <a:cxn ang="0">
                  <a:pos x="560" y="1071"/>
                </a:cxn>
                <a:cxn ang="0">
                  <a:pos x="334" y="1032"/>
                </a:cxn>
                <a:cxn ang="0">
                  <a:pos x="157" y="923"/>
                </a:cxn>
                <a:cxn ang="0">
                  <a:pos x="41" y="754"/>
                </a:cxn>
                <a:cxn ang="0">
                  <a:pos x="0" y="535"/>
                </a:cxn>
                <a:cxn ang="0">
                  <a:pos x="42" y="313"/>
                </a:cxn>
                <a:cxn ang="0">
                  <a:pos x="159" y="144"/>
                </a:cxn>
                <a:cxn ang="0">
                  <a:pos x="335" y="37"/>
                </a:cxn>
                <a:cxn ang="0">
                  <a:pos x="553" y="0"/>
                </a:cxn>
                <a:cxn ang="0">
                  <a:pos x="777" y="36"/>
                </a:cxn>
                <a:cxn ang="0">
                  <a:pos x="946" y="135"/>
                </a:cxn>
                <a:cxn ang="0">
                  <a:pos x="790" y="312"/>
                </a:cxn>
                <a:cxn ang="0">
                  <a:pos x="695" y="243"/>
                </a:cxn>
                <a:cxn ang="0">
                  <a:pos x="561" y="217"/>
                </a:cxn>
                <a:cxn ang="0">
                  <a:pos x="442" y="241"/>
                </a:cxn>
                <a:cxn ang="0">
                  <a:pos x="347" y="307"/>
                </a:cxn>
                <a:cxn ang="0">
                  <a:pos x="284" y="407"/>
                </a:cxn>
                <a:cxn ang="0">
                  <a:pos x="262" y="535"/>
                </a:cxn>
                <a:cxn ang="0">
                  <a:pos x="282" y="664"/>
                </a:cxn>
                <a:cxn ang="0">
                  <a:pos x="342" y="765"/>
                </a:cxn>
                <a:cxn ang="0">
                  <a:pos x="440" y="832"/>
                </a:cxn>
                <a:cxn ang="0">
                  <a:pos x="573" y="855"/>
                </a:cxn>
                <a:cxn ang="0">
                  <a:pos x="655" y="849"/>
                </a:cxn>
                <a:cxn ang="0">
                  <a:pos x="727" y="828"/>
                </a:cxn>
                <a:cxn ang="0">
                  <a:pos x="727" y="643"/>
                </a:cxn>
                <a:cxn ang="0">
                  <a:pos x="532" y="643"/>
                </a:cxn>
                <a:cxn ang="0">
                  <a:pos x="532" y="444"/>
                </a:cxn>
                <a:cxn ang="0">
                  <a:pos x="953" y="444"/>
                </a:cxn>
                <a:cxn ang="0">
                  <a:pos x="953" y="983"/>
                </a:cxn>
                <a:cxn ang="0">
                  <a:pos x="778" y="1047"/>
                </a:cxn>
              </a:cxnLst>
              <a:rect l="0" t="0" r="r" b="b"/>
              <a:pathLst>
                <a:path w="953" h="1071">
                  <a:moveTo>
                    <a:pt x="778" y="1047"/>
                  </a:moveTo>
                  <a:cubicBezTo>
                    <a:pt x="711" y="1063"/>
                    <a:pt x="638" y="1071"/>
                    <a:pt x="560" y="1071"/>
                  </a:cubicBezTo>
                  <a:cubicBezTo>
                    <a:pt x="478" y="1071"/>
                    <a:pt x="403" y="1058"/>
                    <a:pt x="334" y="1032"/>
                  </a:cubicBezTo>
                  <a:cubicBezTo>
                    <a:pt x="266" y="1006"/>
                    <a:pt x="207" y="970"/>
                    <a:pt x="157" y="923"/>
                  </a:cubicBezTo>
                  <a:cubicBezTo>
                    <a:pt x="108" y="876"/>
                    <a:pt x="69" y="820"/>
                    <a:pt x="41" y="754"/>
                  </a:cubicBezTo>
                  <a:cubicBezTo>
                    <a:pt x="13" y="688"/>
                    <a:pt x="0" y="615"/>
                    <a:pt x="0" y="535"/>
                  </a:cubicBezTo>
                  <a:cubicBezTo>
                    <a:pt x="0" y="453"/>
                    <a:pt x="14" y="379"/>
                    <a:pt x="42" y="313"/>
                  </a:cubicBezTo>
                  <a:cubicBezTo>
                    <a:pt x="70" y="247"/>
                    <a:pt x="110" y="191"/>
                    <a:pt x="159" y="144"/>
                  </a:cubicBezTo>
                  <a:cubicBezTo>
                    <a:pt x="209" y="98"/>
                    <a:pt x="268" y="62"/>
                    <a:pt x="335" y="37"/>
                  </a:cubicBezTo>
                  <a:cubicBezTo>
                    <a:pt x="402" y="12"/>
                    <a:pt x="475" y="0"/>
                    <a:pt x="553" y="0"/>
                  </a:cubicBezTo>
                  <a:cubicBezTo>
                    <a:pt x="633" y="0"/>
                    <a:pt x="708" y="12"/>
                    <a:pt x="777" y="36"/>
                  </a:cubicBezTo>
                  <a:cubicBezTo>
                    <a:pt x="846" y="61"/>
                    <a:pt x="902" y="94"/>
                    <a:pt x="946" y="135"/>
                  </a:cubicBezTo>
                  <a:cubicBezTo>
                    <a:pt x="790" y="312"/>
                    <a:pt x="790" y="312"/>
                    <a:pt x="790" y="312"/>
                  </a:cubicBezTo>
                  <a:cubicBezTo>
                    <a:pt x="766" y="284"/>
                    <a:pt x="734" y="261"/>
                    <a:pt x="695" y="243"/>
                  </a:cubicBezTo>
                  <a:cubicBezTo>
                    <a:pt x="656" y="226"/>
                    <a:pt x="611" y="217"/>
                    <a:pt x="561" y="217"/>
                  </a:cubicBezTo>
                  <a:cubicBezTo>
                    <a:pt x="518" y="217"/>
                    <a:pt x="478" y="225"/>
                    <a:pt x="442" y="241"/>
                  </a:cubicBezTo>
                  <a:cubicBezTo>
                    <a:pt x="405" y="256"/>
                    <a:pt x="373" y="278"/>
                    <a:pt x="347" y="307"/>
                  </a:cubicBezTo>
                  <a:cubicBezTo>
                    <a:pt x="320" y="335"/>
                    <a:pt x="299" y="369"/>
                    <a:pt x="284" y="407"/>
                  </a:cubicBezTo>
                  <a:cubicBezTo>
                    <a:pt x="269" y="446"/>
                    <a:pt x="262" y="489"/>
                    <a:pt x="262" y="535"/>
                  </a:cubicBezTo>
                  <a:cubicBezTo>
                    <a:pt x="262" y="582"/>
                    <a:pt x="268" y="625"/>
                    <a:pt x="282" y="664"/>
                  </a:cubicBezTo>
                  <a:cubicBezTo>
                    <a:pt x="295" y="703"/>
                    <a:pt x="315" y="737"/>
                    <a:pt x="342" y="765"/>
                  </a:cubicBezTo>
                  <a:cubicBezTo>
                    <a:pt x="368" y="794"/>
                    <a:pt x="401" y="816"/>
                    <a:pt x="440" y="832"/>
                  </a:cubicBezTo>
                  <a:cubicBezTo>
                    <a:pt x="478" y="847"/>
                    <a:pt x="523" y="855"/>
                    <a:pt x="573" y="855"/>
                  </a:cubicBezTo>
                  <a:cubicBezTo>
                    <a:pt x="601" y="855"/>
                    <a:pt x="629" y="853"/>
                    <a:pt x="655" y="849"/>
                  </a:cubicBezTo>
                  <a:cubicBezTo>
                    <a:pt x="681" y="845"/>
                    <a:pt x="705" y="838"/>
                    <a:pt x="727" y="828"/>
                  </a:cubicBezTo>
                  <a:cubicBezTo>
                    <a:pt x="727" y="643"/>
                    <a:pt x="727" y="643"/>
                    <a:pt x="727" y="643"/>
                  </a:cubicBezTo>
                  <a:cubicBezTo>
                    <a:pt x="532" y="643"/>
                    <a:pt x="532" y="643"/>
                    <a:pt x="532" y="643"/>
                  </a:cubicBezTo>
                  <a:cubicBezTo>
                    <a:pt x="532" y="444"/>
                    <a:pt x="532" y="444"/>
                    <a:pt x="532" y="444"/>
                  </a:cubicBezTo>
                  <a:cubicBezTo>
                    <a:pt x="953" y="444"/>
                    <a:pt x="953" y="444"/>
                    <a:pt x="953" y="444"/>
                  </a:cubicBezTo>
                  <a:cubicBezTo>
                    <a:pt x="953" y="983"/>
                    <a:pt x="953" y="983"/>
                    <a:pt x="953" y="983"/>
                  </a:cubicBezTo>
                  <a:cubicBezTo>
                    <a:pt x="903" y="1009"/>
                    <a:pt x="845" y="1030"/>
                    <a:pt x="778" y="1047"/>
                  </a:cubicBezTo>
                </a:path>
              </a:pathLst>
            </a:custGeom>
            <a:solidFill>
              <a:srgbClr val="9E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nl-NL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CDAC4793-86A3-8BA0-454D-5669DDB16E1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086513" y="1822450"/>
              <a:ext cx="292100" cy="292100"/>
            </a:xfrm>
            <a:custGeom>
              <a:avLst/>
              <a:gdLst/>
              <a:ahLst/>
              <a:cxnLst>
                <a:cxn ang="0">
                  <a:pos x="113" y="106"/>
                </a:cxn>
                <a:cxn ang="0">
                  <a:pos x="113" y="184"/>
                </a:cxn>
                <a:cxn ang="0">
                  <a:pos x="69" y="184"/>
                </a:cxn>
                <a:cxn ang="0">
                  <a:pos x="69" y="106"/>
                </a:cxn>
                <a:cxn ang="0">
                  <a:pos x="0" y="0"/>
                </a:cxn>
                <a:cxn ang="0">
                  <a:pos x="54" y="0"/>
                </a:cxn>
                <a:cxn ang="0">
                  <a:pos x="93" y="68"/>
                </a:cxn>
                <a:cxn ang="0">
                  <a:pos x="132" y="0"/>
                </a:cxn>
                <a:cxn ang="0">
                  <a:pos x="184" y="0"/>
                </a:cxn>
                <a:cxn ang="0">
                  <a:pos x="113" y="106"/>
                </a:cxn>
              </a:cxnLst>
              <a:rect l="0" t="0" r="r" b="b"/>
              <a:pathLst>
                <a:path w="184" h="184">
                  <a:moveTo>
                    <a:pt x="113" y="106"/>
                  </a:moveTo>
                  <a:lnTo>
                    <a:pt x="113" y="184"/>
                  </a:lnTo>
                  <a:lnTo>
                    <a:pt x="69" y="184"/>
                  </a:lnTo>
                  <a:lnTo>
                    <a:pt x="69" y="106"/>
                  </a:lnTo>
                  <a:lnTo>
                    <a:pt x="0" y="0"/>
                  </a:lnTo>
                  <a:lnTo>
                    <a:pt x="54" y="0"/>
                  </a:lnTo>
                  <a:lnTo>
                    <a:pt x="93" y="68"/>
                  </a:lnTo>
                  <a:lnTo>
                    <a:pt x="132" y="0"/>
                  </a:lnTo>
                  <a:lnTo>
                    <a:pt x="184" y="0"/>
                  </a:lnTo>
                  <a:lnTo>
                    <a:pt x="113" y="106"/>
                  </a:lnTo>
                  <a:close/>
                </a:path>
              </a:pathLst>
            </a:custGeom>
            <a:solidFill>
              <a:srgbClr val="9E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nl-NL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894DA19D-00D3-EA34-E0FD-008F47D7ADD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394113" y="1335088"/>
              <a:ext cx="250825" cy="300037"/>
            </a:xfrm>
            <a:custGeom>
              <a:avLst/>
              <a:gdLst/>
              <a:ahLst/>
              <a:cxnLst>
                <a:cxn ang="0">
                  <a:pos x="843" y="802"/>
                </a:cxn>
                <a:cxn ang="0">
                  <a:pos x="755" y="931"/>
                </a:cxn>
                <a:cxn ang="0">
                  <a:pos x="616" y="1015"/>
                </a:cxn>
                <a:cxn ang="0">
                  <a:pos x="435" y="1046"/>
                </a:cxn>
                <a:cxn ang="0">
                  <a:pos x="254" y="1015"/>
                </a:cxn>
                <a:cxn ang="0">
                  <a:pos x="117" y="931"/>
                </a:cxn>
                <a:cxn ang="0">
                  <a:pos x="30" y="802"/>
                </a:cxn>
                <a:cxn ang="0">
                  <a:pos x="0" y="634"/>
                </a:cxn>
                <a:cxn ang="0">
                  <a:pos x="0" y="0"/>
                </a:cxn>
                <a:cxn ang="0">
                  <a:pos x="245" y="0"/>
                </a:cxn>
                <a:cxn ang="0">
                  <a:pos x="245" y="614"/>
                </a:cxn>
                <a:cxn ang="0">
                  <a:pos x="256" y="693"/>
                </a:cxn>
                <a:cxn ang="0">
                  <a:pos x="289" y="760"/>
                </a:cxn>
                <a:cxn ang="0">
                  <a:pos x="348" y="807"/>
                </a:cxn>
                <a:cxn ang="0">
                  <a:pos x="436" y="824"/>
                </a:cxn>
                <a:cxn ang="0">
                  <a:pos x="525" y="807"/>
                </a:cxn>
                <a:cxn ang="0">
                  <a:pos x="585" y="760"/>
                </a:cxn>
                <a:cxn ang="0">
                  <a:pos x="618" y="693"/>
                </a:cxn>
                <a:cxn ang="0">
                  <a:pos x="628" y="614"/>
                </a:cxn>
                <a:cxn ang="0">
                  <a:pos x="628" y="0"/>
                </a:cxn>
                <a:cxn ang="0">
                  <a:pos x="874" y="0"/>
                </a:cxn>
                <a:cxn ang="0">
                  <a:pos x="874" y="634"/>
                </a:cxn>
                <a:cxn ang="0">
                  <a:pos x="843" y="802"/>
                </a:cxn>
              </a:cxnLst>
              <a:rect l="0" t="0" r="r" b="b"/>
              <a:pathLst>
                <a:path w="874" h="1046">
                  <a:moveTo>
                    <a:pt x="843" y="802"/>
                  </a:moveTo>
                  <a:cubicBezTo>
                    <a:pt x="823" y="852"/>
                    <a:pt x="793" y="895"/>
                    <a:pt x="755" y="931"/>
                  </a:cubicBezTo>
                  <a:cubicBezTo>
                    <a:pt x="716" y="967"/>
                    <a:pt x="670" y="995"/>
                    <a:pt x="616" y="1015"/>
                  </a:cubicBezTo>
                  <a:cubicBezTo>
                    <a:pt x="561" y="1036"/>
                    <a:pt x="501" y="1046"/>
                    <a:pt x="435" y="1046"/>
                  </a:cubicBezTo>
                  <a:cubicBezTo>
                    <a:pt x="368" y="1046"/>
                    <a:pt x="307" y="1036"/>
                    <a:pt x="254" y="1015"/>
                  </a:cubicBezTo>
                  <a:cubicBezTo>
                    <a:pt x="200" y="995"/>
                    <a:pt x="154" y="967"/>
                    <a:pt x="117" y="931"/>
                  </a:cubicBezTo>
                  <a:cubicBezTo>
                    <a:pt x="79" y="895"/>
                    <a:pt x="51" y="852"/>
                    <a:pt x="30" y="802"/>
                  </a:cubicBezTo>
                  <a:cubicBezTo>
                    <a:pt x="10" y="752"/>
                    <a:pt x="0" y="696"/>
                    <a:pt x="0" y="63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45" y="0"/>
                    <a:pt x="245" y="0"/>
                    <a:pt x="245" y="0"/>
                  </a:cubicBezTo>
                  <a:cubicBezTo>
                    <a:pt x="245" y="614"/>
                    <a:pt x="245" y="614"/>
                    <a:pt x="245" y="614"/>
                  </a:cubicBezTo>
                  <a:cubicBezTo>
                    <a:pt x="245" y="642"/>
                    <a:pt x="249" y="668"/>
                    <a:pt x="256" y="693"/>
                  </a:cubicBezTo>
                  <a:cubicBezTo>
                    <a:pt x="263" y="718"/>
                    <a:pt x="274" y="741"/>
                    <a:pt x="289" y="760"/>
                  </a:cubicBezTo>
                  <a:cubicBezTo>
                    <a:pt x="304" y="780"/>
                    <a:pt x="323" y="795"/>
                    <a:pt x="348" y="807"/>
                  </a:cubicBezTo>
                  <a:cubicBezTo>
                    <a:pt x="372" y="818"/>
                    <a:pt x="402" y="824"/>
                    <a:pt x="436" y="824"/>
                  </a:cubicBezTo>
                  <a:cubicBezTo>
                    <a:pt x="471" y="824"/>
                    <a:pt x="501" y="818"/>
                    <a:pt x="525" y="807"/>
                  </a:cubicBezTo>
                  <a:cubicBezTo>
                    <a:pt x="549" y="795"/>
                    <a:pt x="569" y="780"/>
                    <a:pt x="585" y="760"/>
                  </a:cubicBezTo>
                  <a:cubicBezTo>
                    <a:pt x="600" y="741"/>
                    <a:pt x="611" y="718"/>
                    <a:pt x="618" y="693"/>
                  </a:cubicBezTo>
                  <a:cubicBezTo>
                    <a:pt x="624" y="668"/>
                    <a:pt x="628" y="642"/>
                    <a:pt x="628" y="614"/>
                  </a:cubicBezTo>
                  <a:cubicBezTo>
                    <a:pt x="628" y="0"/>
                    <a:pt x="628" y="0"/>
                    <a:pt x="628" y="0"/>
                  </a:cubicBezTo>
                  <a:cubicBezTo>
                    <a:pt x="874" y="0"/>
                    <a:pt x="874" y="0"/>
                    <a:pt x="874" y="0"/>
                  </a:cubicBezTo>
                  <a:cubicBezTo>
                    <a:pt x="874" y="634"/>
                    <a:pt x="874" y="634"/>
                    <a:pt x="874" y="634"/>
                  </a:cubicBezTo>
                  <a:cubicBezTo>
                    <a:pt x="874" y="696"/>
                    <a:pt x="864" y="752"/>
                    <a:pt x="843" y="802"/>
                  </a:cubicBezTo>
                </a:path>
              </a:pathLst>
            </a:custGeom>
            <a:solidFill>
              <a:srgbClr val="9E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nl-NL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B5C0F3E5-450A-82C1-0A4E-F8491EC0C20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710025" y="1335088"/>
              <a:ext cx="265113" cy="292100"/>
            </a:xfrm>
            <a:custGeom>
              <a:avLst/>
              <a:gdLst/>
              <a:ahLst/>
              <a:cxnLst>
                <a:cxn ang="0">
                  <a:pos x="117" y="184"/>
                </a:cxn>
                <a:cxn ang="0">
                  <a:pos x="43" y="64"/>
                </a:cxn>
                <a:cxn ang="0">
                  <a:pos x="42" y="64"/>
                </a:cxn>
                <a:cxn ang="0">
                  <a:pos x="43" y="184"/>
                </a:cxn>
                <a:cxn ang="0">
                  <a:pos x="0" y="184"/>
                </a:cxn>
                <a:cxn ang="0">
                  <a:pos x="0" y="0"/>
                </a:cxn>
                <a:cxn ang="0">
                  <a:pos x="51" y="0"/>
                </a:cxn>
                <a:cxn ang="0">
                  <a:pos x="124" y="120"/>
                </a:cxn>
                <a:cxn ang="0">
                  <a:pos x="125" y="120"/>
                </a:cxn>
                <a:cxn ang="0">
                  <a:pos x="124" y="0"/>
                </a:cxn>
                <a:cxn ang="0">
                  <a:pos x="167" y="0"/>
                </a:cxn>
                <a:cxn ang="0">
                  <a:pos x="167" y="184"/>
                </a:cxn>
                <a:cxn ang="0">
                  <a:pos x="117" y="184"/>
                </a:cxn>
              </a:cxnLst>
              <a:rect l="0" t="0" r="r" b="b"/>
              <a:pathLst>
                <a:path w="167" h="184">
                  <a:moveTo>
                    <a:pt x="117" y="184"/>
                  </a:moveTo>
                  <a:lnTo>
                    <a:pt x="43" y="64"/>
                  </a:lnTo>
                  <a:lnTo>
                    <a:pt x="42" y="64"/>
                  </a:lnTo>
                  <a:lnTo>
                    <a:pt x="43" y="184"/>
                  </a:lnTo>
                  <a:lnTo>
                    <a:pt x="0" y="184"/>
                  </a:lnTo>
                  <a:lnTo>
                    <a:pt x="0" y="0"/>
                  </a:lnTo>
                  <a:lnTo>
                    <a:pt x="51" y="0"/>
                  </a:lnTo>
                  <a:lnTo>
                    <a:pt x="124" y="120"/>
                  </a:lnTo>
                  <a:lnTo>
                    <a:pt x="125" y="120"/>
                  </a:lnTo>
                  <a:lnTo>
                    <a:pt x="124" y="0"/>
                  </a:lnTo>
                  <a:lnTo>
                    <a:pt x="167" y="0"/>
                  </a:lnTo>
                  <a:lnTo>
                    <a:pt x="167" y="184"/>
                  </a:lnTo>
                  <a:lnTo>
                    <a:pt x="117" y="184"/>
                  </a:lnTo>
                  <a:close/>
                </a:path>
              </a:pathLst>
            </a:custGeom>
            <a:solidFill>
              <a:srgbClr val="9E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nl-NL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9DAB9878-E8BF-7D7D-6FEF-FFE907B2E97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7043400" y="1335088"/>
              <a:ext cx="71438" cy="292100"/>
            </a:xfrm>
            <a:prstGeom prst="rect">
              <a:avLst/>
            </a:prstGeom>
            <a:solidFill>
              <a:srgbClr val="9E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nl-NL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8B88481D-F00E-313B-5A0E-D3B4E5B1F93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48175" y="1335088"/>
              <a:ext cx="293688" cy="292100"/>
            </a:xfrm>
            <a:custGeom>
              <a:avLst/>
              <a:gdLst/>
              <a:ahLst/>
              <a:cxnLst>
                <a:cxn ang="0">
                  <a:pos x="114" y="184"/>
                </a:cxn>
                <a:cxn ang="0">
                  <a:pos x="69" y="184"/>
                </a:cxn>
                <a:cxn ang="0">
                  <a:pos x="0" y="0"/>
                </a:cxn>
                <a:cxn ang="0">
                  <a:pos x="49" y="0"/>
                </a:cxn>
                <a:cxn ang="0">
                  <a:pos x="92" y="130"/>
                </a:cxn>
                <a:cxn ang="0">
                  <a:pos x="93" y="130"/>
                </a:cxn>
                <a:cxn ang="0">
                  <a:pos x="136" y="0"/>
                </a:cxn>
                <a:cxn ang="0">
                  <a:pos x="185" y="0"/>
                </a:cxn>
                <a:cxn ang="0">
                  <a:pos x="114" y="184"/>
                </a:cxn>
              </a:cxnLst>
              <a:rect l="0" t="0" r="r" b="b"/>
              <a:pathLst>
                <a:path w="185" h="184">
                  <a:moveTo>
                    <a:pt x="114" y="184"/>
                  </a:moveTo>
                  <a:lnTo>
                    <a:pt x="69" y="184"/>
                  </a:lnTo>
                  <a:lnTo>
                    <a:pt x="0" y="0"/>
                  </a:lnTo>
                  <a:lnTo>
                    <a:pt x="49" y="0"/>
                  </a:lnTo>
                  <a:lnTo>
                    <a:pt x="92" y="130"/>
                  </a:lnTo>
                  <a:lnTo>
                    <a:pt x="93" y="130"/>
                  </a:lnTo>
                  <a:lnTo>
                    <a:pt x="136" y="0"/>
                  </a:lnTo>
                  <a:lnTo>
                    <a:pt x="185" y="0"/>
                  </a:lnTo>
                  <a:lnTo>
                    <a:pt x="114" y="184"/>
                  </a:lnTo>
                  <a:close/>
                </a:path>
              </a:pathLst>
            </a:custGeom>
            <a:solidFill>
              <a:srgbClr val="9E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nl-NL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991C0752-40B9-A0A0-8AAA-E0EF9AADD2D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475200" y="1335088"/>
              <a:ext cx="203200" cy="292100"/>
            </a:xfrm>
            <a:custGeom>
              <a:avLst/>
              <a:gdLst/>
              <a:ahLst/>
              <a:cxnLst>
                <a:cxn ang="0">
                  <a:pos x="0" y="184"/>
                </a:cxn>
                <a:cxn ang="0">
                  <a:pos x="0" y="0"/>
                </a:cxn>
                <a:cxn ang="0">
                  <a:pos x="123" y="0"/>
                </a:cxn>
                <a:cxn ang="0">
                  <a:pos x="123" y="37"/>
                </a:cxn>
                <a:cxn ang="0">
                  <a:pos x="43" y="37"/>
                </a:cxn>
                <a:cxn ang="0">
                  <a:pos x="43" y="72"/>
                </a:cxn>
                <a:cxn ang="0">
                  <a:pos x="119" y="72"/>
                </a:cxn>
                <a:cxn ang="0">
                  <a:pos x="119" y="108"/>
                </a:cxn>
                <a:cxn ang="0">
                  <a:pos x="43" y="108"/>
                </a:cxn>
                <a:cxn ang="0">
                  <a:pos x="43" y="146"/>
                </a:cxn>
                <a:cxn ang="0">
                  <a:pos x="128" y="146"/>
                </a:cxn>
                <a:cxn ang="0">
                  <a:pos x="128" y="184"/>
                </a:cxn>
                <a:cxn ang="0">
                  <a:pos x="0" y="184"/>
                </a:cxn>
              </a:cxnLst>
              <a:rect l="0" t="0" r="r" b="b"/>
              <a:pathLst>
                <a:path w="128" h="184">
                  <a:moveTo>
                    <a:pt x="0" y="184"/>
                  </a:moveTo>
                  <a:lnTo>
                    <a:pt x="0" y="0"/>
                  </a:lnTo>
                  <a:lnTo>
                    <a:pt x="123" y="0"/>
                  </a:lnTo>
                  <a:lnTo>
                    <a:pt x="123" y="37"/>
                  </a:lnTo>
                  <a:lnTo>
                    <a:pt x="43" y="37"/>
                  </a:lnTo>
                  <a:lnTo>
                    <a:pt x="43" y="72"/>
                  </a:lnTo>
                  <a:lnTo>
                    <a:pt x="119" y="72"/>
                  </a:lnTo>
                  <a:lnTo>
                    <a:pt x="119" y="108"/>
                  </a:lnTo>
                  <a:lnTo>
                    <a:pt x="43" y="108"/>
                  </a:lnTo>
                  <a:lnTo>
                    <a:pt x="43" y="146"/>
                  </a:lnTo>
                  <a:lnTo>
                    <a:pt x="128" y="146"/>
                  </a:lnTo>
                  <a:lnTo>
                    <a:pt x="128" y="184"/>
                  </a:lnTo>
                  <a:lnTo>
                    <a:pt x="0" y="184"/>
                  </a:lnTo>
                  <a:close/>
                </a:path>
              </a:pathLst>
            </a:custGeom>
            <a:solidFill>
              <a:srgbClr val="9E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nl-NL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2691013-FD3C-AF90-3A08-0BF0488D998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735550" y="1335088"/>
              <a:ext cx="238125" cy="292100"/>
            </a:xfrm>
            <a:custGeom>
              <a:avLst/>
              <a:gdLst/>
              <a:ahLst/>
              <a:cxnLst>
                <a:cxn ang="0">
                  <a:pos x="546" y="1018"/>
                </a:cxn>
                <a:cxn ang="0">
                  <a:pos x="325" y="614"/>
                </a:cxn>
                <a:cxn ang="0">
                  <a:pos x="241" y="614"/>
                </a:cxn>
                <a:cxn ang="0">
                  <a:pos x="241" y="1018"/>
                </a:cxn>
                <a:cxn ang="0">
                  <a:pos x="0" y="1018"/>
                </a:cxn>
                <a:cxn ang="0">
                  <a:pos x="0" y="0"/>
                </a:cxn>
                <a:cxn ang="0">
                  <a:pos x="389" y="0"/>
                </a:cxn>
                <a:cxn ang="0">
                  <a:pos x="533" y="15"/>
                </a:cxn>
                <a:cxn ang="0">
                  <a:pos x="658" y="66"/>
                </a:cxn>
                <a:cxn ang="0">
                  <a:pos x="746" y="161"/>
                </a:cxn>
                <a:cxn ang="0">
                  <a:pos x="780" y="308"/>
                </a:cxn>
                <a:cxn ang="0">
                  <a:pos x="723" y="482"/>
                </a:cxn>
                <a:cxn ang="0">
                  <a:pos x="568" y="583"/>
                </a:cxn>
                <a:cxn ang="0">
                  <a:pos x="834" y="1018"/>
                </a:cxn>
                <a:cxn ang="0">
                  <a:pos x="546" y="1018"/>
                </a:cxn>
                <a:cxn ang="0">
                  <a:pos x="536" y="312"/>
                </a:cxn>
                <a:cxn ang="0">
                  <a:pos x="521" y="254"/>
                </a:cxn>
                <a:cxn ang="0">
                  <a:pos x="482" y="219"/>
                </a:cxn>
                <a:cxn ang="0">
                  <a:pos x="428" y="203"/>
                </a:cxn>
                <a:cxn ang="0">
                  <a:pos x="371" y="199"/>
                </a:cxn>
                <a:cxn ang="0">
                  <a:pos x="239" y="199"/>
                </a:cxn>
                <a:cxn ang="0">
                  <a:pos x="239" y="436"/>
                </a:cxn>
                <a:cxn ang="0">
                  <a:pos x="357" y="436"/>
                </a:cxn>
                <a:cxn ang="0">
                  <a:pos x="419" y="431"/>
                </a:cxn>
                <a:cxn ang="0">
                  <a:pos x="477" y="413"/>
                </a:cxn>
                <a:cxn ang="0">
                  <a:pos x="520" y="375"/>
                </a:cxn>
                <a:cxn ang="0">
                  <a:pos x="536" y="312"/>
                </a:cxn>
              </a:cxnLst>
              <a:rect l="0" t="0" r="r" b="b"/>
              <a:pathLst>
                <a:path w="834" h="1018">
                  <a:moveTo>
                    <a:pt x="546" y="1018"/>
                  </a:moveTo>
                  <a:cubicBezTo>
                    <a:pt x="325" y="614"/>
                    <a:pt x="325" y="614"/>
                    <a:pt x="325" y="614"/>
                  </a:cubicBezTo>
                  <a:cubicBezTo>
                    <a:pt x="241" y="614"/>
                    <a:pt x="241" y="614"/>
                    <a:pt x="241" y="614"/>
                  </a:cubicBezTo>
                  <a:cubicBezTo>
                    <a:pt x="241" y="1018"/>
                    <a:pt x="241" y="1018"/>
                    <a:pt x="241" y="1018"/>
                  </a:cubicBezTo>
                  <a:cubicBezTo>
                    <a:pt x="0" y="1018"/>
                    <a:pt x="0" y="1018"/>
                    <a:pt x="0" y="101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89" y="0"/>
                    <a:pt x="389" y="0"/>
                    <a:pt x="389" y="0"/>
                  </a:cubicBezTo>
                  <a:cubicBezTo>
                    <a:pt x="438" y="0"/>
                    <a:pt x="486" y="5"/>
                    <a:pt x="533" y="15"/>
                  </a:cubicBezTo>
                  <a:cubicBezTo>
                    <a:pt x="579" y="25"/>
                    <a:pt x="621" y="42"/>
                    <a:pt x="658" y="66"/>
                  </a:cubicBezTo>
                  <a:cubicBezTo>
                    <a:pt x="695" y="90"/>
                    <a:pt x="724" y="122"/>
                    <a:pt x="746" y="161"/>
                  </a:cubicBezTo>
                  <a:cubicBezTo>
                    <a:pt x="768" y="200"/>
                    <a:pt x="780" y="249"/>
                    <a:pt x="780" y="308"/>
                  </a:cubicBezTo>
                  <a:cubicBezTo>
                    <a:pt x="780" y="377"/>
                    <a:pt x="761" y="435"/>
                    <a:pt x="723" y="482"/>
                  </a:cubicBezTo>
                  <a:cubicBezTo>
                    <a:pt x="686" y="529"/>
                    <a:pt x="634" y="562"/>
                    <a:pt x="568" y="583"/>
                  </a:cubicBezTo>
                  <a:cubicBezTo>
                    <a:pt x="834" y="1018"/>
                    <a:pt x="834" y="1018"/>
                    <a:pt x="834" y="1018"/>
                  </a:cubicBezTo>
                  <a:lnTo>
                    <a:pt x="546" y="1018"/>
                  </a:lnTo>
                  <a:close/>
                  <a:moveTo>
                    <a:pt x="536" y="312"/>
                  </a:moveTo>
                  <a:cubicBezTo>
                    <a:pt x="536" y="288"/>
                    <a:pt x="531" y="269"/>
                    <a:pt x="521" y="254"/>
                  </a:cubicBezTo>
                  <a:cubicBezTo>
                    <a:pt x="511" y="239"/>
                    <a:pt x="498" y="227"/>
                    <a:pt x="482" y="219"/>
                  </a:cubicBezTo>
                  <a:cubicBezTo>
                    <a:pt x="466" y="211"/>
                    <a:pt x="448" y="206"/>
                    <a:pt x="428" y="203"/>
                  </a:cubicBezTo>
                  <a:cubicBezTo>
                    <a:pt x="409" y="200"/>
                    <a:pt x="389" y="199"/>
                    <a:pt x="371" y="199"/>
                  </a:cubicBezTo>
                  <a:cubicBezTo>
                    <a:pt x="239" y="199"/>
                    <a:pt x="239" y="199"/>
                    <a:pt x="239" y="199"/>
                  </a:cubicBezTo>
                  <a:cubicBezTo>
                    <a:pt x="239" y="436"/>
                    <a:pt x="239" y="436"/>
                    <a:pt x="239" y="436"/>
                  </a:cubicBezTo>
                  <a:cubicBezTo>
                    <a:pt x="357" y="436"/>
                    <a:pt x="357" y="436"/>
                    <a:pt x="357" y="436"/>
                  </a:cubicBezTo>
                  <a:cubicBezTo>
                    <a:pt x="377" y="436"/>
                    <a:pt x="398" y="434"/>
                    <a:pt x="419" y="431"/>
                  </a:cubicBezTo>
                  <a:cubicBezTo>
                    <a:pt x="440" y="427"/>
                    <a:pt x="459" y="422"/>
                    <a:pt x="477" y="413"/>
                  </a:cubicBezTo>
                  <a:cubicBezTo>
                    <a:pt x="494" y="404"/>
                    <a:pt x="508" y="392"/>
                    <a:pt x="520" y="375"/>
                  </a:cubicBezTo>
                  <a:cubicBezTo>
                    <a:pt x="531" y="359"/>
                    <a:pt x="536" y="338"/>
                    <a:pt x="536" y="312"/>
                  </a:cubicBezTo>
                </a:path>
              </a:pathLst>
            </a:custGeom>
            <a:solidFill>
              <a:srgbClr val="9E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nl-NL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2D1D61E5-2F73-DA94-314E-D9E442699F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992725" y="1327150"/>
              <a:ext cx="223838" cy="307975"/>
            </a:xfrm>
            <a:custGeom>
              <a:avLst/>
              <a:gdLst/>
              <a:ahLst/>
              <a:cxnLst>
                <a:cxn ang="0">
                  <a:pos x="623" y="291"/>
                </a:cxn>
                <a:cxn ang="0">
                  <a:pos x="540" y="227"/>
                </a:cxn>
                <a:cxn ang="0">
                  <a:pos x="441" y="203"/>
                </a:cxn>
                <a:cxn ang="0">
                  <a:pos x="392" y="207"/>
                </a:cxn>
                <a:cxn ang="0">
                  <a:pos x="346" y="224"/>
                </a:cxn>
                <a:cxn ang="0">
                  <a:pos x="312" y="255"/>
                </a:cxn>
                <a:cxn ang="0">
                  <a:pos x="299" y="305"/>
                </a:cxn>
                <a:cxn ang="0">
                  <a:pos x="309" y="348"/>
                </a:cxn>
                <a:cxn ang="0">
                  <a:pos x="341" y="378"/>
                </a:cxn>
                <a:cxn ang="0">
                  <a:pos x="391" y="402"/>
                </a:cxn>
                <a:cxn ang="0">
                  <a:pos x="455" y="424"/>
                </a:cxn>
                <a:cxn ang="0">
                  <a:pos x="564" y="463"/>
                </a:cxn>
                <a:cxn ang="0">
                  <a:pos x="666" y="518"/>
                </a:cxn>
                <a:cxn ang="0">
                  <a:pos x="742" y="603"/>
                </a:cxn>
                <a:cxn ang="0">
                  <a:pos x="772" y="731"/>
                </a:cxn>
                <a:cxn ang="0">
                  <a:pos x="740" y="883"/>
                </a:cxn>
                <a:cxn ang="0">
                  <a:pos x="653" y="988"/>
                </a:cxn>
                <a:cxn ang="0">
                  <a:pos x="527" y="1050"/>
                </a:cxn>
                <a:cxn ang="0">
                  <a:pos x="382" y="1070"/>
                </a:cxn>
                <a:cxn ang="0">
                  <a:pos x="170" y="1032"/>
                </a:cxn>
                <a:cxn ang="0">
                  <a:pos x="0" y="923"/>
                </a:cxn>
                <a:cxn ang="0">
                  <a:pos x="162" y="760"/>
                </a:cxn>
                <a:cxn ang="0">
                  <a:pos x="260" y="837"/>
                </a:cxn>
                <a:cxn ang="0">
                  <a:pos x="382" y="868"/>
                </a:cxn>
                <a:cxn ang="0">
                  <a:pos x="435" y="862"/>
                </a:cxn>
                <a:cxn ang="0">
                  <a:pos x="481" y="843"/>
                </a:cxn>
                <a:cxn ang="0">
                  <a:pos x="512" y="808"/>
                </a:cxn>
                <a:cxn ang="0">
                  <a:pos x="523" y="757"/>
                </a:cxn>
                <a:cxn ang="0">
                  <a:pos x="509" y="708"/>
                </a:cxn>
                <a:cxn ang="0">
                  <a:pos x="468" y="671"/>
                </a:cxn>
                <a:cxn ang="0">
                  <a:pos x="402" y="641"/>
                </a:cxn>
                <a:cxn ang="0">
                  <a:pos x="311" y="611"/>
                </a:cxn>
                <a:cxn ang="0">
                  <a:pos x="216" y="574"/>
                </a:cxn>
                <a:cxn ang="0">
                  <a:pos x="132" y="519"/>
                </a:cxn>
                <a:cxn ang="0">
                  <a:pos x="73" y="437"/>
                </a:cxn>
                <a:cxn ang="0">
                  <a:pos x="51" y="319"/>
                </a:cxn>
                <a:cxn ang="0">
                  <a:pos x="86" y="174"/>
                </a:cxn>
                <a:cxn ang="0">
                  <a:pos x="176" y="75"/>
                </a:cxn>
                <a:cxn ang="0">
                  <a:pos x="303" y="18"/>
                </a:cxn>
                <a:cxn ang="0">
                  <a:pos x="446" y="0"/>
                </a:cxn>
                <a:cxn ang="0">
                  <a:pos x="622" y="32"/>
                </a:cxn>
                <a:cxn ang="0">
                  <a:pos x="780" y="125"/>
                </a:cxn>
                <a:cxn ang="0">
                  <a:pos x="623" y="291"/>
                </a:cxn>
              </a:cxnLst>
              <a:rect l="0" t="0" r="r" b="b"/>
              <a:pathLst>
                <a:path w="780" h="1070">
                  <a:moveTo>
                    <a:pt x="623" y="291"/>
                  </a:moveTo>
                  <a:cubicBezTo>
                    <a:pt x="602" y="264"/>
                    <a:pt x="574" y="243"/>
                    <a:pt x="540" y="227"/>
                  </a:cubicBezTo>
                  <a:cubicBezTo>
                    <a:pt x="506" y="211"/>
                    <a:pt x="473" y="203"/>
                    <a:pt x="441" y="203"/>
                  </a:cubicBezTo>
                  <a:cubicBezTo>
                    <a:pt x="425" y="203"/>
                    <a:pt x="408" y="204"/>
                    <a:pt x="392" y="207"/>
                  </a:cubicBezTo>
                  <a:cubicBezTo>
                    <a:pt x="375" y="210"/>
                    <a:pt x="359" y="216"/>
                    <a:pt x="346" y="224"/>
                  </a:cubicBezTo>
                  <a:cubicBezTo>
                    <a:pt x="333" y="232"/>
                    <a:pt x="321" y="243"/>
                    <a:pt x="312" y="255"/>
                  </a:cubicBezTo>
                  <a:cubicBezTo>
                    <a:pt x="303" y="268"/>
                    <a:pt x="299" y="285"/>
                    <a:pt x="299" y="305"/>
                  </a:cubicBezTo>
                  <a:cubicBezTo>
                    <a:pt x="299" y="322"/>
                    <a:pt x="302" y="337"/>
                    <a:pt x="309" y="348"/>
                  </a:cubicBezTo>
                  <a:cubicBezTo>
                    <a:pt x="317" y="360"/>
                    <a:pt x="327" y="370"/>
                    <a:pt x="341" y="378"/>
                  </a:cubicBezTo>
                  <a:cubicBezTo>
                    <a:pt x="355" y="387"/>
                    <a:pt x="371" y="395"/>
                    <a:pt x="391" y="402"/>
                  </a:cubicBezTo>
                  <a:cubicBezTo>
                    <a:pt x="410" y="409"/>
                    <a:pt x="431" y="417"/>
                    <a:pt x="455" y="424"/>
                  </a:cubicBezTo>
                  <a:cubicBezTo>
                    <a:pt x="490" y="436"/>
                    <a:pt x="526" y="449"/>
                    <a:pt x="564" y="463"/>
                  </a:cubicBezTo>
                  <a:cubicBezTo>
                    <a:pt x="601" y="477"/>
                    <a:pt x="635" y="495"/>
                    <a:pt x="666" y="518"/>
                  </a:cubicBezTo>
                  <a:cubicBezTo>
                    <a:pt x="696" y="541"/>
                    <a:pt x="722" y="569"/>
                    <a:pt x="742" y="603"/>
                  </a:cubicBezTo>
                  <a:cubicBezTo>
                    <a:pt x="762" y="638"/>
                    <a:pt x="772" y="680"/>
                    <a:pt x="772" y="731"/>
                  </a:cubicBezTo>
                  <a:cubicBezTo>
                    <a:pt x="772" y="789"/>
                    <a:pt x="761" y="840"/>
                    <a:pt x="740" y="883"/>
                  </a:cubicBezTo>
                  <a:cubicBezTo>
                    <a:pt x="718" y="925"/>
                    <a:pt x="689" y="960"/>
                    <a:pt x="653" y="988"/>
                  </a:cubicBezTo>
                  <a:cubicBezTo>
                    <a:pt x="616" y="1016"/>
                    <a:pt x="575" y="1037"/>
                    <a:pt x="527" y="1050"/>
                  </a:cubicBezTo>
                  <a:cubicBezTo>
                    <a:pt x="480" y="1064"/>
                    <a:pt x="432" y="1070"/>
                    <a:pt x="382" y="1070"/>
                  </a:cubicBezTo>
                  <a:cubicBezTo>
                    <a:pt x="309" y="1070"/>
                    <a:pt x="239" y="1057"/>
                    <a:pt x="170" y="1032"/>
                  </a:cubicBezTo>
                  <a:cubicBezTo>
                    <a:pt x="102" y="1007"/>
                    <a:pt x="46" y="971"/>
                    <a:pt x="0" y="923"/>
                  </a:cubicBezTo>
                  <a:cubicBezTo>
                    <a:pt x="162" y="760"/>
                    <a:pt x="162" y="760"/>
                    <a:pt x="162" y="760"/>
                  </a:cubicBezTo>
                  <a:cubicBezTo>
                    <a:pt x="187" y="790"/>
                    <a:pt x="220" y="816"/>
                    <a:pt x="260" y="837"/>
                  </a:cubicBezTo>
                  <a:cubicBezTo>
                    <a:pt x="301" y="857"/>
                    <a:pt x="342" y="868"/>
                    <a:pt x="382" y="868"/>
                  </a:cubicBezTo>
                  <a:cubicBezTo>
                    <a:pt x="400" y="868"/>
                    <a:pt x="418" y="866"/>
                    <a:pt x="435" y="862"/>
                  </a:cubicBezTo>
                  <a:cubicBezTo>
                    <a:pt x="453" y="858"/>
                    <a:pt x="468" y="852"/>
                    <a:pt x="481" y="843"/>
                  </a:cubicBezTo>
                  <a:cubicBezTo>
                    <a:pt x="494" y="834"/>
                    <a:pt x="504" y="823"/>
                    <a:pt x="512" y="808"/>
                  </a:cubicBezTo>
                  <a:cubicBezTo>
                    <a:pt x="519" y="794"/>
                    <a:pt x="523" y="777"/>
                    <a:pt x="523" y="757"/>
                  </a:cubicBezTo>
                  <a:cubicBezTo>
                    <a:pt x="523" y="737"/>
                    <a:pt x="518" y="721"/>
                    <a:pt x="509" y="708"/>
                  </a:cubicBezTo>
                  <a:cubicBezTo>
                    <a:pt x="499" y="694"/>
                    <a:pt x="486" y="682"/>
                    <a:pt x="468" y="671"/>
                  </a:cubicBezTo>
                  <a:cubicBezTo>
                    <a:pt x="450" y="660"/>
                    <a:pt x="428" y="650"/>
                    <a:pt x="402" y="641"/>
                  </a:cubicBezTo>
                  <a:cubicBezTo>
                    <a:pt x="375" y="632"/>
                    <a:pt x="345" y="622"/>
                    <a:pt x="311" y="611"/>
                  </a:cubicBezTo>
                  <a:cubicBezTo>
                    <a:pt x="279" y="601"/>
                    <a:pt x="247" y="588"/>
                    <a:pt x="216" y="574"/>
                  </a:cubicBezTo>
                  <a:cubicBezTo>
                    <a:pt x="185" y="560"/>
                    <a:pt x="157" y="541"/>
                    <a:pt x="132" y="519"/>
                  </a:cubicBezTo>
                  <a:cubicBezTo>
                    <a:pt x="108" y="496"/>
                    <a:pt x="88" y="469"/>
                    <a:pt x="73" y="437"/>
                  </a:cubicBezTo>
                  <a:cubicBezTo>
                    <a:pt x="58" y="405"/>
                    <a:pt x="51" y="365"/>
                    <a:pt x="51" y="319"/>
                  </a:cubicBezTo>
                  <a:cubicBezTo>
                    <a:pt x="51" y="263"/>
                    <a:pt x="62" y="214"/>
                    <a:pt x="86" y="174"/>
                  </a:cubicBezTo>
                  <a:cubicBezTo>
                    <a:pt x="108" y="134"/>
                    <a:pt x="139" y="101"/>
                    <a:pt x="176" y="75"/>
                  </a:cubicBezTo>
                  <a:cubicBezTo>
                    <a:pt x="214" y="49"/>
                    <a:pt x="256" y="30"/>
                    <a:pt x="303" y="18"/>
                  </a:cubicBezTo>
                  <a:cubicBezTo>
                    <a:pt x="350" y="6"/>
                    <a:pt x="397" y="0"/>
                    <a:pt x="446" y="0"/>
                  </a:cubicBezTo>
                  <a:cubicBezTo>
                    <a:pt x="503" y="0"/>
                    <a:pt x="562" y="11"/>
                    <a:pt x="622" y="32"/>
                  </a:cubicBezTo>
                  <a:cubicBezTo>
                    <a:pt x="682" y="53"/>
                    <a:pt x="734" y="84"/>
                    <a:pt x="780" y="125"/>
                  </a:cubicBezTo>
                  <a:lnTo>
                    <a:pt x="623" y="291"/>
                  </a:lnTo>
                  <a:close/>
                </a:path>
              </a:pathLst>
            </a:custGeom>
            <a:solidFill>
              <a:srgbClr val="9E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nl-NL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31374B96-C430-A042-C416-9A7C985662F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8267363" y="1335088"/>
              <a:ext cx="71437" cy="292100"/>
            </a:xfrm>
            <a:prstGeom prst="rect">
              <a:avLst/>
            </a:prstGeom>
            <a:solidFill>
              <a:srgbClr val="9E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nl-NL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27A4E8A4-F320-FC0A-E437-E42D9E91FF5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376900" y="1335088"/>
              <a:ext cx="234950" cy="292100"/>
            </a:xfrm>
            <a:custGeom>
              <a:avLst/>
              <a:gdLst/>
              <a:ahLst/>
              <a:cxnLst>
                <a:cxn ang="0">
                  <a:pos x="96" y="38"/>
                </a:cxn>
                <a:cxn ang="0">
                  <a:pos x="96" y="184"/>
                </a:cxn>
                <a:cxn ang="0">
                  <a:pos x="52" y="184"/>
                </a:cxn>
                <a:cxn ang="0">
                  <a:pos x="52" y="38"/>
                </a:cxn>
                <a:cxn ang="0">
                  <a:pos x="0" y="38"/>
                </a:cxn>
                <a:cxn ang="0">
                  <a:pos x="0" y="0"/>
                </a:cxn>
                <a:cxn ang="0">
                  <a:pos x="148" y="0"/>
                </a:cxn>
                <a:cxn ang="0">
                  <a:pos x="148" y="38"/>
                </a:cxn>
                <a:cxn ang="0">
                  <a:pos x="96" y="38"/>
                </a:cxn>
              </a:cxnLst>
              <a:rect l="0" t="0" r="r" b="b"/>
              <a:pathLst>
                <a:path w="148" h="184">
                  <a:moveTo>
                    <a:pt x="96" y="38"/>
                  </a:moveTo>
                  <a:lnTo>
                    <a:pt x="96" y="184"/>
                  </a:lnTo>
                  <a:lnTo>
                    <a:pt x="52" y="184"/>
                  </a:lnTo>
                  <a:lnTo>
                    <a:pt x="52" y="38"/>
                  </a:lnTo>
                  <a:lnTo>
                    <a:pt x="0" y="38"/>
                  </a:lnTo>
                  <a:lnTo>
                    <a:pt x="0" y="0"/>
                  </a:lnTo>
                  <a:lnTo>
                    <a:pt x="148" y="0"/>
                  </a:lnTo>
                  <a:lnTo>
                    <a:pt x="148" y="38"/>
                  </a:lnTo>
                  <a:lnTo>
                    <a:pt x="96" y="38"/>
                  </a:lnTo>
                  <a:close/>
                </a:path>
              </a:pathLst>
            </a:custGeom>
            <a:solidFill>
              <a:srgbClr val="9E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nl-NL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B99A1D0E-291E-1684-07DB-5B09D60B9F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630900" y="1335088"/>
              <a:ext cx="293688" cy="292100"/>
            </a:xfrm>
            <a:custGeom>
              <a:avLst/>
              <a:gdLst/>
              <a:ahLst/>
              <a:cxnLst>
                <a:cxn ang="0">
                  <a:pos x="114" y="106"/>
                </a:cxn>
                <a:cxn ang="0">
                  <a:pos x="114" y="184"/>
                </a:cxn>
                <a:cxn ang="0">
                  <a:pos x="69" y="184"/>
                </a:cxn>
                <a:cxn ang="0">
                  <a:pos x="69" y="106"/>
                </a:cxn>
                <a:cxn ang="0">
                  <a:pos x="0" y="0"/>
                </a:cxn>
                <a:cxn ang="0">
                  <a:pos x="54" y="0"/>
                </a:cxn>
                <a:cxn ang="0">
                  <a:pos x="93" y="68"/>
                </a:cxn>
                <a:cxn ang="0">
                  <a:pos x="133" y="0"/>
                </a:cxn>
                <a:cxn ang="0">
                  <a:pos x="185" y="0"/>
                </a:cxn>
                <a:cxn ang="0">
                  <a:pos x="114" y="106"/>
                </a:cxn>
              </a:cxnLst>
              <a:rect l="0" t="0" r="r" b="b"/>
              <a:pathLst>
                <a:path w="185" h="184">
                  <a:moveTo>
                    <a:pt x="114" y="106"/>
                  </a:moveTo>
                  <a:lnTo>
                    <a:pt x="114" y="184"/>
                  </a:lnTo>
                  <a:lnTo>
                    <a:pt x="69" y="184"/>
                  </a:lnTo>
                  <a:lnTo>
                    <a:pt x="69" y="106"/>
                  </a:lnTo>
                  <a:lnTo>
                    <a:pt x="0" y="0"/>
                  </a:lnTo>
                  <a:lnTo>
                    <a:pt x="54" y="0"/>
                  </a:lnTo>
                  <a:lnTo>
                    <a:pt x="93" y="68"/>
                  </a:lnTo>
                  <a:lnTo>
                    <a:pt x="133" y="0"/>
                  </a:lnTo>
                  <a:lnTo>
                    <a:pt x="185" y="0"/>
                  </a:lnTo>
                  <a:lnTo>
                    <a:pt x="114" y="106"/>
                  </a:lnTo>
                  <a:close/>
                </a:path>
              </a:pathLst>
            </a:custGeom>
            <a:solidFill>
              <a:srgbClr val="9E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nl-NL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BED23685-73DB-FCFD-B0ED-A6604A79C4D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9051588" y="1327150"/>
              <a:ext cx="317500" cy="307975"/>
            </a:xfrm>
            <a:custGeom>
              <a:avLst/>
              <a:gdLst/>
              <a:ahLst/>
              <a:cxnLst>
                <a:cxn ang="0">
                  <a:pos x="1110" y="532"/>
                </a:cxn>
                <a:cxn ang="0">
                  <a:pos x="1068" y="753"/>
                </a:cxn>
                <a:cxn ang="0">
                  <a:pos x="952" y="924"/>
                </a:cxn>
                <a:cxn ang="0">
                  <a:pos x="776" y="1034"/>
                </a:cxn>
                <a:cxn ang="0">
                  <a:pos x="554" y="1073"/>
                </a:cxn>
                <a:cxn ang="0">
                  <a:pos x="333" y="1034"/>
                </a:cxn>
                <a:cxn ang="0">
                  <a:pos x="157" y="924"/>
                </a:cxn>
                <a:cxn ang="0">
                  <a:pos x="42" y="753"/>
                </a:cxn>
                <a:cxn ang="0">
                  <a:pos x="0" y="532"/>
                </a:cxn>
                <a:cxn ang="0">
                  <a:pos x="42" y="311"/>
                </a:cxn>
                <a:cxn ang="0">
                  <a:pos x="157" y="143"/>
                </a:cxn>
                <a:cxn ang="0">
                  <a:pos x="333" y="37"/>
                </a:cxn>
                <a:cxn ang="0">
                  <a:pos x="554" y="0"/>
                </a:cxn>
                <a:cxn ang="0">
                  <a:pos x="776" y="37"/>
                </a:cxn>
                <a:cxn ang="0">
                  <a:pos x="952" y="143"/>
                </a:cxn>
                <a:cxn ang="0">
                  <a:pos x="1068" y="311"/>
                </a:cxn>
                <a:cxn ang="0">
                  <a:pos x="1110" y="532"/>
                </a:cxn>
                <a:cxn ang="0">
                  <a:pos x="846" y="532"/>
                </a:cxn>
                <a:cxn ang="0">
                  <a:pos x="825" y="408"/>
                </a:cxn>
                <a:cxn ang="0">
                  <a:pos x="765" y="310"/>
                </a:cxn>
                <a:cxn ang="0">
                  <a:pos x="673" y="245"/>
                </a:cxn>
                <a:cxn ang="0">
                  <a:pos x="554" y="221"/>
                </a:cxn>
                <a:cxn ang="0">
                  <a:pos x="436" y="245"/>
                </a:cxn>
                <a:cxn ang="0">
                  <a:pos x="344" y="310"/>
                </a:cxn>
                <a:cxn ang="0">
                  <a:pos x="284" y="408"/>
                </a:cxn>
                <a:cxn ang="0">
                  <a:pos x="263" y="532"/>
                </a:cxn>
                <a:cxn ang="0">
                  <a:pos x="285" y="659"/>
                </a:cxn>
                <a:cxn ang="0">
                  <a:pos x="345" y="759"/>
                </a:cxn>
                <a:cxn ang="0">
                  <a:pos x="436" y="825"/>
                </a:cxn>
                <a:cxn ang="0">
                  <a:pos x="554" y="848"/>
                </a:cxn>
                <a:cxn ang="0">
                  <a:pos x="672" y="825"/>
                </a:cxn>
                <a:cxn ang="0">
                  <a:pos x="764" y="759"/>
                </a:cxn>
                <a:cxn ang="0">
                  <a:pos x="825" y="659"/>
                </a:cxn>
                <a:cxn ang="0">
                  <a:pos x="846" y="532"/>
                </a:cxn>
              </a:cxnLst>
              <a:rect l="0" t="0" r="r" b="b"/>
              <a:pathLst>
                <a:path w="1110" h="1073">
                  <a:moveTo>
                    <a:pt x="1110" y="532"/>
                  </a:moveTo>
                  <a:cubicBezTo>
                    <a:pt x="1110" y="612"/>
                    <a:pt x="1096" y="686"/>
                    <a:pt x="1068" y="753"/>
                  </a:cubicBezTo>
                  <a:cubicBezTo>
                    <a:pt x="1040" y="819"/>
                    <a:pt x="1002" y="876"/>
                    <a:pt x="952" y="924"/>
                  </a:cubicBezTo>
                  <a:cubicBezTo>
                    <a:pt x="903" y="971"/>
                    <a:pt x="844" y="1008"/>
                    <a:pt x="776" y="1034"/>
                  </a:cubicBezTo>
                  <a:cubicBezTo>
                    <a:pt x="708" y="1060"/>
                    <a:pt x="634" y="1073"/>
                    <a:pt x="554" y="1073"/>
                  </a:cubicBezTo>
                  <a:cubicBezTo>
                    <a:pt x="474" y="1073"/>
                    <a:pt x="401" y="1060"/>
                    <a:pt x="333" y="1034"/>
                  </a:cubicBezTo>
                  <a:cubicBezTo>
                    <a:pt x="265" y="1008"/>
                    <a:pt x="207" y="971"/>
                    <a:pt x="157" y="924"/>
                  </a:cubicBezTo>
                  <a:cubicBezTo>
                    <a:pt x="108" y="876"/>
                    <a:pt x="69" y="819"/>
                    <a:pt x="42" y="753"/>
                  </a:cubicBezTo>
                  <a:cubicBezTo>
                    <a:pt x="14" y="686"/>
                    <a:pt x="0" y="612"/>
                    <a:pt x="0" y="532"/>
                  </a:cubicBezTo>
                  <a:cubicBezTo>
                    <a:pt x="0" y="450"/>
                    <a:pt x="14" y="377"/>
                    <a:pt x="42" y="311"/>
                  </a:cubicBezTo>
                  <a:cubicBezTo>
                    <a:pt x="69" y="245"/>
                    <a:pt x="108" y="190"/>
                    <a:pt x="157" y="143"/>
                  </a:cubicBezTo>
                  <a:cubicBezTo>
                    <a:pt x="207" y="97"/>
                    <a:pt x="265" y="62"/>
                    <a:pt x="333" y="37"/>
                  </a:cubicBezTo>
                  <a:cubicBezTo>
                    <a:pt x="401" y="12"/>
                    <a:pt x="474" y="0"/>
                    <a:pt x="554" y="0"/>
                  </a:cubicBezTo>
                  <a:cubicBezTo>
                    <a:pt x="634" y="0"/>
                    <a:pt x="708" y="12"/>
                    <a:pt x="776" y="37"/>
                  </a:cubicBezTo>
                  <a:cubicBezTo>
                    <a:pt x="844" y="62"/>
                    <a:pt x="903" y="97"/>
                    <a:pt x="952" y="143"/>
                  </a:cubicBezTo>
                  <a:cubicBezTo>
                    <a:pt x="1002" y="190"/>
                    <a:pt x="1040" y="245"/>
                    <a:pt x="1068" y="311"/>
                  </a:cubicBezTo>
                  <a:cubicBezTo>
                    <a:pt x="1096" y="377"/>
                    <a:pt x="1110" y="450"/>
                    <a:pt x="1110" y="532"/>
                  </a:cubicBezTo>
                  <a:moveTo>
                    <a:pt x="846" y="532"/>
                  </a:moveTo>
                  <a:cubicBezTo>
                    <a:pt x="846" y="488"/>
                    <a:pt x="839" y="446"/>
                    <a:pt x="825" y="408"/>
                  </a:cubicBezTo>
                  <a:cubicBezTo>
                    <a:pt x="811" y="370"/>
                    <a:pt x="790" y="337"/>
                    <a:pt x="765" y="310"/>
                  </a:cubicBezTo>
                  <a:cubicBezTo>
                    <a:pt x="740" y="282"/>
                    <a:pt x="709" y="261"/>
                    <a:pt x="673" y="245"/>
                  </a:cubicBezTo>
                  <a:cubicBezTo>
                    <a:pt x="637" y="229"/>
                    <a:pt x="597" y="221"/>
                    <a:pt x="554" y="221"/>
                  </a:cubicBezTo>
                  <a:cubicBezTo>
                    <a:pt x="511" y="221"/>
                    <a:pt x="472" y="229"/>
                    <a:pt x="436" y="245"/>
                  </a:cubicBezTo>
                  <a:cubicBezTo>
                    <a:pt x="401" y="261"/>
                    <a:pt x="370" y="282"/>
                    <a:pt x="344" y="310"/>
                  </a:cubicBezTo>
                  <a:cubicBezTo>
                    <a:pt x="318" y="337"/>
                    <a:pt x="298" y="370"/>
                    <a:pt x="284" y="408"/>
                  </a:cubicBezTo>
                  <a:cubicBezTo>
                    <a:pt x="270" y="446"/>
                    <a:pt x="263" y="488"/>
                    <a:pt x="263" y="532"/>
                  </a:cubicBezTo>
                  <a:cubicBezTo>
                    <a:pt x="263" y="578"/>
                    <a:pt x="270" y="620"/>
                    <a:pt x="285" y="659"/>
                  </a:cubicBezTo>
                  <a:cubicBezTo>
                    <a:pt x="299" y="698"/>
                    <a:pt x="319" y="731"/>
                    <a:pt x="345" y="759"/>
                  </a:cubicBezTo>
                  <a:cubicBezTo>
                    <a:pt x="370" y="787"/>
                    <a:pt x="401" y="809"/>
                    <a:pt x="436" y="825"/>
                  </a:cubicBezTo>
                  <a:cubicBezTo>
                    <a:pt x="472" y="840"/>
                    <a:pt x="511" y="848"/>
                    <a:pt x="554" y="848"/>
                  </a:cubicBezTo>
                  <a:cubicBezTo>
                    <a:pt x="597" y="848"/>
                    <a:pt x="637" y="840"/>
                    <a:pt x="672" y="825"/>
                  </a:cubicBezTo>
                  <a:cubicBezTo>
                    <a:pt x="708" y="809"/>
                    <a:pt x="739" y="787"/>
                    <a:pt x="764" y="759"/>
                  </a:cubicBezTo>
                  <a:cubicBezTo>
                    <a:pt x="790" y="731"/>
                    <a:pt x="811" y="698"/>
                    <a:pt x="825" y="659"/>
                  </a:cubicBezTo>
                  <a:cubicBezTo>
                    <a:pt x="839" y="620"/>
                    <a:pt x="846" y="578"/>
                    <a:pt x="846" y="532"/>
                  </a:cubicBezTo>
                </a:path>
              </a:pathLst>
            </a:custGeom>
            <a:solidFill>
              <a:srgbClr val="9E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nl-NL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0CDE744B-D1C4-63EB-4993-A4415D79A50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23063" y="1335088"/>
              <a:ext cx="192087" cy="292100"/>
            </a:xfrm>
            <a:custGeom>
              <a:avLst/>
              <a:gdLst/>
              <a:ahLst/>
              <a:cxnLst>
                <a:cxn ang="0">
                  <a:pos x="44" y="38"/>
                </a:cxn>
                <a:cxn ang="0">
                  <a:pos x="44" y="76"/>
                </a:cxn>
                <a:cxn ang="0">
                  <a:pos x="115" y="76"/>
                </a:cxn>
                <a:cxn ang="0">
                  <a:pos x="115" y="113"/>
                </a:cxn>
                <a:cxn ang="0">
                  <a:pos x="44" y="113"/>
                </a:cxn>
                <a:cxn ang="0">
                  <a:pos x="44" y="184"/>
                </a:cxn>
                <a:cxn ang="0">
                  <a:pos x="0" y="184"/>
                </a:cxn>
                <a:cxn ang="0">
                  <a:pos x="0" y="0"/>
                </a:cxn>
                <a:cxn ang="0">
                  <a:pos x="121" y="0"/>
                </a:cxn>
                <a:cxn ang="0">
                  <a:pos x="121" y="38"/>
                </a:cxn>
                <a:cxn ang="0">
                  <a:pos x="44" y="38"/>
                </a:cxn>
              </a:cxnLst>
              <a:rect l="0" t="0" r="r" b="b"/>
              <a:pathLst>
                <a:path w="121" h="184">
                  <a:moveTo>
                    <a:pt x="44" y="38"/>
                  </a:moveTo>
                  <a:lnTo>
                    <a:pt x="44" y="76"/>
                  </a:lnTo>
                  <a:lnTo>
                    <a:pt x="115" y="76"/>
                  </a:lnTo>
                  <a:lnTo>
                    <a:pt x="115" y="113"/>
                  </a:lnTo>
                  <a:lnTo>
                    <a:pt x="44" y="113"/>
                  </a:lnTo>
                  <a:lnTo>
                    <a:pt x="44" y="184"/>
                  </a:lnTo>
                  <a:lnTo>
                    <a:pt x="0" y="184"/>
                  </a:lnTo>
                  <a:lnTo>
                    <a:pt x="0" y="0"/>
                  </a:lnTo>
                  <a:lnTo>
                    <a:pt x="121" y="0"/>
                  </a:lnTo>
                  <a:lnTo>
                    <a:pt x="121" y="38"/>
                  </a:lnTo>
                  <a:lnTo>
                    <a:pt x="44" y="38"/>
                  </a:lnTo>
                  <a:close/>
                </a:path>
              </a:pathLst>
            </a:custGeom>
            <a:solidFill>
              <a:srgbClr val="9E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nl-NL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A8A32A3F-CD67-F0F9-2696-2E4164350C9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106275" y="847725"/>
              <a:ext cx="1049338" cy="1266825"/>
            </a:xfrm>
            <a:custGeom>
              <a:avLst/>
              <a:gdLst/>
              <a:ahLst/>
              <a:cxnLst>
                <a:cxn ang="0">
                  <a:pos x="429" y="164"/>
                </a:cxn>
                <a:cxn ang="0">
                  <a:pos x="429" y="798"/>
                </a:cxn>
                <a:cxn ang="0">
                  <a:pos x="232" y="798"/>
                </a:cxn>
                <a:cxn ang="0">
                  <a:pos x="232" y="164"/>
                </a:cxn>
                <a:cxn ang="0">
                  <a:pos x="0" y="164"/>
                </a:cxn>
                <a:cxn ang="0">
                  <a:pos x="0" y="0"/>
                </a:cxn>
                <a:cxn ang="0">
                  <a:pos x="661" y="0"/>
                </a:cxn>
                <a:cxn ang="0">
                  <a:pos x="661" y="164"/>
                </a:cxn>
                <a:cxn ang="0">
                  <a:pos x="429" y="164"/>
                </a:cxn>
              </a:cxnLst>
              <a:rect l="0" t="0" r="r" b="b"/>
              <a:pathLst>
                <a:path w="661" h="798">
                  <a:moveTo>
                    <a:pt x="429" y="164"/>
                  </a:moveTo>
                  <a:lnTo>
                    <a:pt x="429" y="798"/>
                  </a:lnTo>
                  <a:lnTo>
                    <a:pt x="232" y="798"/>
                  </a:lnTo>
                  <a:lnTo>
                    <a:pt x="232" y="164"/>
                  </a:lnTo>
                  <a:lnTo>
                    <a:pt x="0" y="164"/>
                  </a:lnTo>
                  <a:lnTo>
                    <a:pt x="0" y="0"/>
                  </a:lnTo>
                  <a:lnTo>
                    <a:pt x="661" y="0"/>
                  </a:lnTo>
                  <a:lnTo>
                    <a:pt x="661" y="164"/>
                  </a:lnTo>
                  <a:lnTo>
                    <a:pt x="429" y="164"/>
                  </a:lnTo>
                  <a:close/>
                </a:path>
              </a:pathLst>
            </a:custGeom>
            <a:solidFill>
              <a:srgbClr val="9E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nl-NL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EE4E55CB-D6D1-D41B-E1C1-B6CB509A3C9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276263" y="847725"/>
              <a:ext cx="1112837" cy="1300163"/>
            </a:xfrm>
            <a:custGeom>
              <a:avLst/>
              <a:gdLst/>
              <a:ahLst/>
              <a:cxnLst>
                <a:cxn ang="0">
                  <a:pos x="3753" y="3482"/>
                </a:cxn>
                <a:cxn ang="0">
                  <a:pos x="3359" y="4044"/>
                </a:cxn>
                <a:cxn ang="0">
                  <a:pos x="2740" y="4409"/>
                </a:cxn>
                <a:cxn ang="0">
                  <a:pos x="1936" y="4540"/>
                </a:cxn>
                <a:cxn ang="0">
                  <a:pos x="1128" y="4409"/>
                </a:cxn>
                <a:cxn ang="0">
                  <a:pos x="519" y="4044"/>
                </a:cxn>
                <a:cxn ang="0">
                  <a:pos x="135" y="3482"/>
                </a:cxn>
                <a:cxn ang="0">
                  <a:pos x="0" y="2754"/>
                </a:cxn>
                <a:cxn ang="0">
                  <a:pos x="0" y="0"/>
                </a:cxn>
                <a:cxn ang="0">
                  <a:pos x="1090" y="0"/>
                </a:cxn>
                <a:cxn ang="0">
                  <a:pos x="1090" y="2667"/>
                </a:cxn>
                <a:cxn ang="0">
                  <a:pos x="1138" y="3010"/>
                </a:cxn>
                <a:cxn ang="0">
                  <a:pos x="1285" y="3301"/>
                </a:cxn>
                <a:cxn ang="0">
                  <a:pos x="1548" y="3504"/>
                </a:cxn>
                <a:cxn ang="0">
                  <a:pos x="1942" y="3579"/>
                </a:cxn>
                <a:cxn ang="0">
                  <a:pos x="2336" y="3504"/>
                </a:cxn>
                <a:cxn ang="0">
                  <a:pos x="2602" y="3301"/>
                </a:cxn>
                <a:cxn ang="0">
                  <a:pos x="2750" y="3010"/>
                </a:cxn>
                <a:cxn ang="0">
                  <a:pos x="2795" y="2667"/>
                </a:cxn>
                <a:cxn ang="0">
                  <a:pos x="2795" y="0"/>
                </a:cxn>
                <a:cxn ang="0">
                  <a:pos x="3890" y="0"/>
                </a:cxn>
                <a:cxn ang="0">
                  <a:pos x="3890" y="2754"/>
                </a:cxn>
                <a:cxn ang="0">
                  <a:pos x="3753" y="3482"/>
                </a:cxn>
              </a:cxnLst>
              <a:rect l="0" t="0" r="r" b="b"/>
              <a:pathLst>
                <a:path w="3890" h="4540">
                  <a:moveTo>
                    <a:pt x="3753" y="3482"/>
                  </a:moveTo>
                  <a:cubicBezTo>
                    <a:pt x="3661" y="3700"/>
                    <a:pt x="3529" y="3888"/>
                    <a:pt x="3359" y="4044"/>
                  </a:cubicBezTo>
                  <a:cubicBezTo>
                    <a:pt x="3188" y="4200"/>
                    <a:pt x="2982" y="4322"/>
                    <a:pt x="2740" y="4409"/>
                  </a:cubicBezTo>
                  <a:cubicBezTo>
                    <a:pt x="2499" y="4497"/>
                    <a:pt x="2231" y="4540"/>
                    <a:pt x="1936" y="4540"/>
                  </a:cubicBezTo>
                  <a:cubicBezTo>
                    <a:pt x="1637" y="4540"/>
                    <a:pt x="1368" y="4497"/>
                    <a:pt x="1128" y="4409"/>
                  </a:cubicBezTo>
                  <a:cubicBezTo>
                    <a:pt x="889" y="4322"/>
                    <a:pt x="686" y="4200"/>
                    <a:pt x="519" y="4044"/>
                  </a:cubicBezTo>
                  <a:cubicBezTo>
                    <a:pt x="353" y="3888"/>
                    <a:pt x="225" y="3700"/>
                    <a:pt x="135" y="3482"/>
                  </a:cubicBezTo>
                  <a:cubicBezTo>
                    <a:pt x="45" y="3263"/>
                    <a:pt x="0" y="3021"/>
                    <a:pt x="0" y="275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090" y="0"/>
                    <a:pt x="1090" y="0"/>
                    <a:pt x="1090" y="0"/>
                  </a:cubicBezTo>
                  <a:cubicBezTo>
                    <a:pt x="1090" y="2667"/>
                    <a:pt x="1090" y="2667"/>
                    <a:pt x="1090" y="2667"/>
                  </a:cubicBezTo>
                  <a:cubicBezTo>
                    <a:pt x="1090" y="2788"/>
                    <a:pt x="1106" y="2902"/>
                    <a:pt x="1138" y="3010"/>
                  </a:cubicBezTo>
                  <a:cubicBezTo>
                    <a:pt x="1170" y="3119"/>
                    <a:pt x="1219" y="3215"/>
                    <a:pt x="1285" y="3301"/>
                  </a:cubicBezTo>
                  <a:cubicBezTo>
                    <a:pt x="1351" y="3386"/>
                    <a:pt x="1439" y="3454"/>
                    <a:pt x="1548" y="3504"/>
                  </a:cubicBezTo>
                  <a:cubicBezTo>
                    <a:pt x="1657" y="3554"/>
                    <a:pt x="1788" y="3579"/>
                    <a:pt x="1942" y="3579"/>
                  </a:cubicBezTo>
                  <a:cubicBezTo>
                    <a:pt x="2096" y="3579"/>
                    <a:pt x="2227" y="3554"/>
                    <a:pt x="2336" y="3504"/>
                  </a:cubicBezTo>
                  <a:cubicBezTo>
                    <a:pt x="2445" y="3454"/>
                    <a:pt x="2534" y="3386"/>
                    <a:pt x="2602" y="3301"/>
                  </a:cubicBezTo>
                  <a:cubicBezTo>
                    <a:pt x="2671" y="3215"/>
                    <a:pt x="2720" y="3119"/>
                    <a:pt x="2750" y="3010"/>
                  </a:cubicBezTo>
                  <a:cubicBezTo>
                    <a:pt x="2780" y="2902"/>
                    <a:pt x="2795" y="2788"/>
                    <a:pt x="2795" y="2667"/>
                  </a:cubicBezTo>
                  <a:cubicBezTo>
                    <a:pt x="2795" y="0"/>
                    <a:pt x="2795" y="0"/>
                    <a:pt x="2795" y="0"/>
                  </a:cubicBezTo>
                  <a:cubicBezTo>
                    <a:pt x="3890" y="0"/>
                    <a:pt x="3890" y="0"/>
                    <a:pt x="3890" y="0"/>
                  </a:cubicBezTo>
                  <a:cubicBezTo>
                    <a:pt x="3890" y="2754"/>
                    <a:pt x="3890" y="2754"/>
                    <a:pt x="3890" y="2754"/>
                  </a:cubicBezTo>
                  <a:cubicBezTo>
                    <a:pt x="3890" y="3021"/>
                    <a:pt x="3845" y="3263"/>
                    <a:pt x="3753" y="3482"/>
                  </a:cubicBezTo>
                </a:path>
              </a:pathLst>
            </a:custGeom>
            <a:solidFill>
              <a:srgbClr val="9E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nl-NL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D5FEEC9E-0804-F006-F872-5A3FE543439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357350" y="750888"/>
              <a:ext cx="863600" cy="1557337"/>
            </a:xfrm>
            <a:custGeom>
              <a:avLst/>
              <a:gdLst/>
              <a:ahLst/>
              <a:cxnLst>
                <a:cxn ang="0">
                  <a:pos x="143" y="981"/>
                </a:cxn>
                <a:cxn ang="0">
                  <a:pos x="544" y="0"/>
                </a:cxn>
                <a:cxn ang="0">
                  <a:pos x="401" y="0"/>
                </a:cxn>
                <a:cxn ang="0">
                  <a:pos x="0" y="981"/>
                </a:cxn>
                <a:cxn ang="0">
                  <a:pos x="143" y="981"/>
                </a:cxn>
              </a:cxnLst>
              <a:rect l="0" t="0" r="r" b="b"/>
              <a:pathLst>
                <a:path w="544" h="981">
                  <a:moveTo>
                    <a:pt x="143" y="981"/>
                  </a:moveTo>
                  <a:lnTo>
                    <a:pt x="544" y="0"/>
                  </a:lnTo>
                  <a:lnTo>
                    <a:pt x="401" y="0"/>
                  </a:lnTo>
                  <a:lnTo>
                    <a:pt x="0" y="981"/>
                  </a:lnTo>
                  <a:lnTo>
                    <a:pt x="143" y="981"/>
                  </a:lnTo>
                  <a:close/>
                </a:path>
              </a:pathLst>
            </a:custGeom>
            <a:solidFill>
              <a:srgbClr val="9E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nl-NL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111BA070-582A-FD33-DED7-192CE57985F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055850" y="1200150"/>
              <a:ext cx="947738" cy="947738"/>
            </a:xfrm>
            <a:custGeom>
              <a:avLst/>
              <a:gdLst/>
              <a:ahLst/>
              <a:cxnLst>
                <a:cxn ang="0">
                  <a:pos x="1656" y="0"/>
                </a:cxn>
                <a:cxn ang="0">
                  <a:pos x="0" y="1655"/>
                </a:cxn>
                <a:cxn ang="0">
                  <a:pos x="1656" y="3311"/>
                </a:cxn>
                <a:cxn ang="0">
                  <a:pos x="3166" y="2592"/>
                </a:cxn>
                <a:cxn ang="0">
                  <a:pos x="2415" y="2286"/>
                </a:cxn>
                <a:cxn ang="0">
                  <a:pos x="1656" y="2595"/>
                </a:cxn>
                <a:cxn ang="0">
                  <a:pos x="759" y="1936"/>
                </a:cxn>
                <a:cxn ang="0">
                  <a:pos x="3287" y="1936"/>
                </a:cxn>
                <a:cxn ang="0">
                  <a:pos x="3311" y="1655"/>
                </a:cxn>
                <a:cxn ang="0">
                  <a:pos x="1656" y="0"/>
                </a:cxn>
                <a:cxn ang="0">
                  <a:pos x="1656" y="717"/>
                </a:cxn>
                <a:cxn ang="0">
                  <a:pos x="2525" y="1299"/>
                </a:cxn>
                <a:cxn ang="0">
                  <a:pos x="787" y="1299"/>
                </a:cxn>
                <a:cxn ang="0">
                  <a:pos x="1656" y="717"/>
                </a:cxn>
              </a:cxnLst>
              <a:rect l="0" t="0" r="r" b="b"/>
              <a:pathLst>
                <a:path w="3311" h="3311">
                  <a:moveTo>
                    <a:pt x="1656" y="0"/>
                  </a:moveTo>
                  <a:cubicBezTo>
                    <a:pt x="741" y="0"/>
                    <a:pt x="0" y="741"/>
                    <a:pt x="0" y="1655"/>
                  </a:cubicBezTo>
                  <a:cubicBezTo>
                    <a:pt x="0" y="2570"/>
                    <a:pt x="741" y="3311"/>
                    <a:pt x="1656" y="3311"/>
                  </a:cubicBezTo>
                  <a:cubicBezTo>
                    <a:pt x="2242" y="3311"/>
                    <a:pt x="2842" y="3054"/>
                    <a:pt x="3166" y="2592"/>
                  </a:cubicBezTo>
                  <a:cubicBezTo>
                    <a:pt x="2415" y="2286"/>
                    <a:pt x="2415" y="2286"/>
                    <a:pt x="2415" y="2286"/>
                  </a:cubicBezTo>
                  <a:cubicBezTo>
                    <a:pt x="2215" y="2507"/>
                    <a:pt x="1941" y="2595"/>
                    <a:pt x="1656" y="2595"/>
                  </a:cubicBezTo>
                  <a:cubicBezTo>
                    <a:pt x="1235" y="2595"/>
                    <a:pt x="879" y="2318"/>
                    <a:pt x="759" y="1936"/>
                  </a:cubicBezTo>
                  <a:cubicBezTo>
                    <a:pt x="3287" y="1936"/>
                    <a:pt x="3287" y="1936"/>
                    <a:pt x="3287" y="1936"/>
                  </a:cubicBezTo>
                  <a:cubicBezTo>
                    <a:pt x="3303" y="1845"/>
                    <a:pt x="3311" y="1751"/>
                    <a:pt x="3311" y="1655"/>
                  </a:cubicBezTo>
                  <a:cubicBezTo>
                    <a:pt x="3311" y="741"/>
                    <a:pt x="2570" y="0"/>
                    <a:pt x="1656" y="0"/>
                  </a:cubicBezTo>
                  <a:moveTo>
                    <a:pt x="1656" y="717"/>
                  </a:moveTo>
                  <a:cubicBezTo>
                    <a:pt x="2048" y="717"/>
                    <a:pt x="2384" y="957"/>
                    <a:pt x="2525" y="1299"/>
                  </a:cubicBezTo>
                  <a:cubicBezTo>
                    <a:pt x="787" y="1299"/>
                    <a:pt x="787" y="1299"/>
                    <a:pt x="787" y="1299"/>
                  </a:cubicBezTo>
                  <a:cubicBezTo>
                    <a:pt x="927" y="957"/>
                    <a:pt x="1263" y="717"/>
                    <a:pt x="1656" y="717"/>
                  </a:cubicBezTo>
                </a:path>
              </a:pathLst>
            </a:custGeom>
            <a:solidFill>
              <a:srgbClr val="9E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nl-NL"/>
            </a:p>
          </p:txBody>
        </p:sp>
      </p:grpSp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51041DB-0416-936D-5527-C5E072CB65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100000"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72622" y="5759750"/>
            <a:ext cx="2724078" cy="775842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28748DD4-5FCC-D1EA-3CC0-587462D7D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09669"/>
            <a:ext cx="12191999" cy="3774016"/>
          </a:xfrm>
        </p:spPr>
        <p:txBody>
          <a:bodyPr/>
          <a:lstStyle/>
          <a:p>
            <a:pPr algn="ctr"/>
            <a:br>
              <a:rPr lang="en-US" sz="2400" dirty="0">
                <a:solidFill>
                  <a:srgbClr val="44546A"/>
                </a:solidFill>
                <a:latin typeface="Corbel" panose="020B0503020204020204" pitchFamily="34" charset="0"/>
              </a:rPr>
            </a:br>
            <a:br>
              <a:rPr lang="en-US" sz="2400" dirty="0">
                <a:solidFill>
                  <a:srgbClr val="44546A"/>
                </a:solidFill>
                <a:latin typeface="Corbel" panose="020B0503020204020204" pitchFamily="34" charset="0"/>
              </a:rPr>
            </a:br>
            <a:r>
              <a:rPr lang="en-US" sz="6600" dirty="0">
                <a:solidFill>
                  <a:srgbClr val="1C4999"/>
                </a:solidFill>
                <a:latin typeface="Candara" panose="020E0502030303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SPARTA</a:t>
            </a:r>
            <a:br>
              <a:rPr lang="en-US" sz="5200" dirty="0">
                <a:solidFill>
                  <a:srgbClr val="3D4C61"/>
                </a:solidFill>
                <a:latin typeface="Corbel" panose="020B0503020204020204" pitchFamily="34" charset="0"/>
              </a:rPr>
            </a:br>
            <a:r>
              <a:rPr lang="en-US" sz="4000" dirty="0">
                <a:solidFill>
                  <a:srgbClr val="3D4C61"/>
                </a:solidFill>
                <a:latin typeface="Corbel" panose="020B0503020204020204" pitchFamily="34" charset="0"/>
              </a:rPr>
              <a:t>Spatial Acceleration for Efficient and </a:t>
            </a:r>
            <a:br>
              <a:rPr lang="en-US" sz="4000" dirty="0">
                <a:solidFill>
                  <a:srgbClr val="3D4C61"/>
                </a:solidFill>
                <a:latin typeface="Corbel" panose="020B0503020204020204" pitchFamily="34" charset="0"/>
              </a:rPr>
            </a:br>
            <a:r>
              <a:rPr lang="en-US" sz="4000" dirty="0">
                <a:solidFill>
                  <a:srgbClr val="3D4C61"/>
                </a:solidFill>
                <a:latin typeface="Corbel" panose="020B0503020204020204" pitchFamily="34" charset="0"/>
              </a:rPr>
              <a:t>Scalable Horizontal Diffusion </a:t>
            </a:r>
            <a:br>
              <a:rPr lang="en-US" sz="4000" dirty="0">
                <a:solidFill>
                  <a:srgbClr val="3D4C61"/>
                </a:solidFill>
                <a:latin typeface="Corbel" panose="020B0503020204020204" pitchFamily="34" charset="0"/>
              </a:rPr>
            </a:br>
            <a:r>
              <a:rPr lang="en-US" sz="4000" dirty="0">
                <a:solidFill>
                  <a:srgbClr val="3D4C61"/>
                </a:solidFill>
                <a:latin typeface="Corbel" panose="020B0503020204020204" pitchFamily="34" charset="0"/>
              </a:rPr>
              <a:t>Weather Stencil Computation</a:t>
            </a:r>
            <a:endParaRPr lang="en-US" sz="5200" dirty="0">
              <a:solidFill>
                <a:srgbClr val="3D4C6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8E4FE2-1348-7FC9-DD1E-1120CE237139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960186" y="-64583"/>
            <a:ext cx="1898927" cy="18989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FFB50AD-C3C2-2D52-21F4-55B43A849BB3}"/>
              </a:ext>
            </a:extLst>
          </p:cNvPr>
          <p:cNvSpPr txBox="1"/>
          <p:nvPr/>
        </p:nvSpPr>
        <p:spPr>
          <a:xfrm>
            <a:off x="3091703" y="5062145"/>
            <a:ext cx="6094926" cy="640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latin typeface="Corbel" panose="020B0503020204020204" pitchFamily="34" charset="0"/>
                <a:ea typeface="Lato" panose="020F0502020204030203" pitchFamily="34" charset="0"/>
                <a:cs typeface="Lato" panose="020F0502020204030203" pitchFamily="34" charset="0"/>
              </a:rPr>
              <a:t>37</a:t>
            </a:r>
            <a:r>
              <a:rPr lang="en-US" sz="1800" baseline="30000" dirty="0">
                <a:latin typeface="Corbel" panose="020B0503020204020204" pitchFamily="34" charset="0"/>
                <a:ea typeface="Lato" panose="020F0502020204030203" pitchFamily="34" charset="0"/>
                <a:cs typeface="Lato" panose="020F0502020204030203" pitchFamily="34" charset="0"/>
              </a:rPr>
              <a:t>th</a:t>
            </a:r>
            <a:r>
              <a:rPr lang="en-US" sz="1800" dirty="0">
                <a:latin typeface="Corbel" panose="020B0503020204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International Conference on Supercomputing (ICS)</a:t>
            </a:r>
          </a:p>
          <a:p>
            <a:pPr algn="ctr"/>
            <a:r>
              <a:rPr lang="en-US" sz="1800" dirty="0">
                <a:latin typeface="Corbel" panose="020B0503020204020204" pitchFamily="34" charset="0"/>
                <a:ea typeface="Lato" panose="020F0502020204030203" pitchFamily="34" charset="0"/>
                <a:cs typeface="Lato" panose="020F0502020204030203" pitchFamily="34" charset="0"/>
              </a:rPr>
              <a:t>Orlando, Florida</a:t>
            </a:r>
            <a:endParaRPr lang="en-US" dirty="0">
              <a:latin typeface="Corbel" panose="020B0503020204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273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FB3F664-0706-B93F-56EE-C39451CF858F}"/>
              </a:ext>
            </a:extLst>
          </p:cNvPr>
          <p:cNvSpPr/>
          <p:nvPr/>
        </p:nvSpPr>
        <p:spPr>
          <a:xfrm>
            <a:off x="166256" y="2525580"/>
            <a:ext cx="11845635" cy="2251519"/>
          </a:xfrm>
          <a:prstGeom prst="roundRect">
            <a:avLst>
              <a:gd name="adj" fmla="val 6884"/>
            </a:avLst>
          </a:prstGeom>
          <a:solidFill>
            <a:schemeClr val="accent6">
              <a:lumMod val="20000"/>
              <a:lumOff val="80000"/>
            </a:schemeClr>
          </a:soli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Mitigate the performance bottleneck of </a:t>
            </a:r>
          </a:p>
          <a:p>
            <a:pPr algn="ctr"/>
            <a:r>
              <a:rPr lang="en-US" sz="3600" b="1" dirty="0">
                <a:solidFill>
                  <a:srgbClr val="C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compound weather prediction kernels</a:t>
            </a:r>
            <a:r>
              <a:rPr lang="en-US" sz="36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  <a:p>
            <a:pPr algn="ctr"/>
            <a:r>
              <a:rPr lang="en-US" sz="36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by taking advantage of the characteristics </a:t>
            </a:r>
          </a:p>
          <a:p>
            <a:pPr algn="ctr"/>
            <a:r>
              <a:rPr lang="en-US" sz="36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of</a:t>
            </a:r>
            <a:r>
              <a:rPr lang="en-US" sz="3600" dirty="0">
                <a:solidFill>
                  <a:srgbClr val="C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3600" b="1" dirty="0">
                <a:solidFill>
                  <a:srgbClr val="C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spatial computing systems</a:t>
            </a:r>
            <a:endParaRPr lang="en-US" sz="3200" b="1" dirty="0">
              <a:solidFill>
                <a:srgbClr val="C0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AF91F1C-A942-41EE-E17F-DFA308531A4D}"/>
              </a:ext>
            </a:extLst>
          </p:cNvPr>
          <p:cNvSpPr/>
          <p:nvPr/>
        </p:nvSpPr>
        <p:spPr>
          <a:xfrm>
            <a:off x="4814180" y="1933292"/>
            <a:ext cx="2562971" cy="615882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venir Book" panose="02000503020000020003" pitchFamily="2" charset="0"/>
              </a:rPr>
              <a:t>Our Goal</a:t>
            </a:r>
          </a:p>
        </p:txBody>
      </p:sp>
    </p:spTree>
    <p:extLst>
      <p:ext uri="{BB962C8B-B14F-4D97-AF65-F5344CB8AC3E}">
        <p14:creationId xmlns:p14="http://schemas.microsoft.com/office/powerpoint/2010/main" val="12360348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3ABE630-4151-074F-8263-49EFB5E0D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Proposal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14BC19-14CB-C74A-8F2C-9DB36EC9727C}"/>
              </a:ext>
            </a:extLst>
          </p:cNvPr>
          <p:cNvSpPr txBox="1"/>
          <p:nvPr/>
        </p:nvSpPr>
        <p:spPr>
          <a:xfrm>
            <a:off x="4803788" y="3576395"/>
            <a:ext cx="258442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Calibri" panose="020F0502020204030204" pitchFamily="34" charset="0"/>
                <a:cs typeface="Calibri" panose="020F0502020204030204" pitchFamily="34" charset="0"/>
              </a:rPr>
              <a:t>SPARTA</a:t>
            </a:r>
            <a:endParaRPr lang="en-US" sz="4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CFB2216-8DDA-B34B-BDD0-7A67AE10B2F9}"/>
              </a:ext>
            </a:extLst>
          </p:cNvPr>
          <p:cNvSpPr txBox="1"/>
          <p:nvPr/>
        </p:nvSpPr>
        <p:spPr>
          <a:xfrm>
            <a:off x="2462958" y="4475223"/>
            <a:ext cx="72660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Novel spatial accelerator 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for </a:t>
            </a:r>
          </a:p>
          <a:p>
            <a:pPr algn="ctr"/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efficient and scalable </a:t>
            </a:r>
          </a:p>
          <a:p>
            <a:pPr algn="ctr"/>
            <a:r>
              <a:rPr lang="en-US" sz="3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horizontal diffusion </a:t>
            </a:r>
          </a:p>
          <a:p>
            <a:pPr algn="ctr"/>
            <a:r>
              <a:rPr lang="en-US" sz="3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weather stencil computation</a:t>
            </a:r>
            <a:endParaRPr lang="en-US" sz="30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4F58-DA5F-8697-8BAE-E0717D9577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1103" y="1051560"/>
            <a:ext cx="2929795" cy="292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563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E60D1F9-9212-2D45-90EF-EDC817A9E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Talk Outline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11133FC-0FE8-0946-AB0D-6EF7893C7DC5}"/>
              </a:ext>
            </a:extLst>
          </p:cNvPr>
          <p:cNvSpPr/>
          <p:nvPr/>
        </p:nvSpPr>
        <p:spPr>
          <a:xfrm>
            <a:off x="1144762" y="958165"/>
            <a:ext cx="9902476" cy="897979"/>
          </a:xfrm>
          <a:prstGeom prst="roundRect">
            <a:avLst/>
          </a:prstGeom>
          <a:solidFill>
            <a:srgbClr val="D1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Lato" panose="020F0502020204030203" pitchFamily="34" charset="77"/>
              </a:rPr>
              <a:t>Background and Motivation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3A9011E7-C9BC-194E-93C2-6A4DE5AEBD1C}"/>
              </a:ext>
            </a:extLst>
          </p:cNvPr>
          <p:cNvSpPr/>
          <p:nvPr/>
        </p:nvSpPr>
        <p:spPr>
          <a:xfrm>
            <a:off x="1144762" y="2422972"/>
            <a:ext cx="9902476" cy="897979"/>
          </a:xfrm>
          <a:prstGeom prst="roundRect">
            <a:avLst/>
          </a:prstGeom>
          <a:solidFill>
            <a:srgbClr val="1E3764"/>
          </a:solidFill>
          <a:ln>
            <a:solidFill>
              <a:srgbClr val="D0CE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Lato" panose="020F0502020204030203" pitchFamily="34" charset="77"/>
              </a:rPr>
              <a:t>SPARTA: Design and Implementation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57B26EDE-586D-884B-BFE4-2CBBDF1B59B8}"/>
              </a:ext>
            </a:extLst>
          </p:cNvPr>
          <p:cNvSpPr/>
          <p:nvPr/>
        </p:nvSpPr>
        <p:spPr>
          <a:xfrm>
            <a:off x="1144762" y="3887779"/>
            <a:ext cx="9902476" cy="897979"/>
          </a:xfrm>
          <a:prstGeom prst="roundRect">
            <a:avLst/>
          </a:prstGeom>
          <a:solidFill>
            <a:srgbClr val="D2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Lato" panose="020F0502020204030203" pitchFamily="34" charset="77"/>
              </a:rPr>
              <a:t>Evaluation of SPARTA and Key Results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3E098C2-A80A-F146-9159-8778760AA3B7}"/>
              </a:ext>
            </a:extLst>
          </p:cNvPr>
          <p:cNvSpPr/>
          <p:nvPr/>
        </p:nvSpPr>
        <p:spPr>
          <a:xfrm>
            <a:off x="1144762" y="5352585"/>
            <a:ext cx="9902476" cy="897979"/>
          </a:xfrm>
          <a:prstGeom prst="roundRect">
            <a:avLst/>
          </a:prstGeom>
          <a:solidFill>
            <a:srgbClr val="D2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Lato" panose="020F0502020204030203" pitchFamily="34" charset="77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1243024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BECE3D4-B7C8-8A32-EAA4-22F8FC6524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SPARTA Design: Single AIE Core Mapping</a:t>
            </a:r>
          </a:p>
        </p:txBody>
      </p:sp>
      <p:sp>
        <p:nvSpPr>
          <p:cNvPr id="286" name="TextBox 285">
            <a:extLst>
              <a:ext uri="{FF2B5EF4-FFF2-40B4-BE49-F238E27FC236}">
                <a16:creationId xmlns:a16="http://schemas.microsoft.com/office/drawing/2014/main" id="{8644BCBF-F879-1E22-C49C-E96BC5990519}"/>
              </a:ext>
            </a:extLst>
          </p:cNvPr>
          <p:cNvSpPr txBox="1"/>
          <p:nvPr/>
        </p:nvSpPr>
        <p:spPr>
          <a:xfrm>
            <a:off x="7197951" y="4256045"/>
            <a:ext cx="222698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CH" sz="1400" i="1" kern="0" dirty="0">
                <a:solidFill>
                  <a:prstClr val="black"/>
                </a:solidFill>
                <a:latin typeface="Avenir Book" panose="02000503020000020003" pitchFamily="2" charset="0"/>
              </a:rPr>
              <a:t>Single plane</a:t>
            </a:r>
          </a:p>
        </p:txBody>
      </p:sp>
      <p:sp>
        <p:nvSpPr>
          <p:cNvPr id="287" name="TextBox 286">
            <a:extLst>
              <a:ext uri="{FF2B5EF4-FFF2-40B4-BE49-F238E27FC236}">
                <a16:creationId xmlns:a16="http://schemas.microsoft.com/office/drawing/2014/main" id="{7FFF5C8D-FE74-6E8C-AC4F-724D571FBF20}"/>
              </a:ext>
            </a:extLst>
          </p:cNvPr>
          <p:cNvSpPr txBox="1"/>
          <p:nvPr/>
        </p:nvSpPr>
        <p:spPr>
          <a:xfrm>
            <a:off x="8204355" y="1458488"/>
            <a:ext cx="1792290" cy="4467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lnSpc>
                <a:spcPct val="80000"/>
              </a:lnSpc>
              <a:defRPr/>
            </a:pPr>
            <a:r>
              <a:rPr lang="en-CH" sz="1400" i="1" kern="0" dirty="0">
                <a:solidFill>
                  <a:prstClr val="black"/>
                </a:solidFill>
                <a:latin typeface="Avenir Book" panose="02000503020000020003" pitchFamily="2" charset="0"/>
              </a:rPr>
              <a:t>Input </a:t>
            </a:r>
          </a:p>
          <a:p>
            <a:pPr defTabSz="914400">
              <a:lnSpc>
                <a:spcPct val="80000"/>
              </a:lnSpc>
              <a:defRPr/>
            </a:pPr>
            <a:r>
              <a:rPr lang="en-CH" sz="1400" i="1" kern="0" dirty="0">
                <a:solidFill>
                  <a:prstClr val="black"/>
                </a:solidFill>
                <a:latin typeface="Avenir Book" panose="02000503020000020003" pitchFamily="2" charset="0"/>
              </a:rPr>
              <a:t>Plane</a:t>
            </a:r>
          </a:p>
        </p:txBody>
      </p:sp>
      <p:sp>
        <p:nvSpPr>
          <p:cNvPr id="288" name="Rectangle 287">
            <a:extLst>
              <a:ext uri="{FF2B5EF4-FFF2-40B4-BE49-F238E27FC236}">
                <a16:creationId xmlns:a16="http://schemas.microsoft.com/office/drawing/2014/main" id="{E6B909A0-31B7-D3B1-224A-9015A9345227}"/>
              </a:ext>
            </a:extLst>
          </p:cNvPr>
          <p:cNvSpPr/>
          <p:nvPr/>
        </p:nvSpPr>
        <p:spPr>
          <a:xfrm>
            <a:off x="2307711" y="2617557"/>
            <a:ext cx="7178823" cy="3386129"/>
          </a:xfrm>
          <a:prstGeom prst="rect">
            <a:avLst/>
          </a:prstGeom>
          <a:noFill/>
          <a:ln w="12700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CH" sz="1800" kern="0">
              <a:solidFill>
                <a:prstClr val="white"/>
              </a:solidFill>
              <a:latin typeface="Avenir Book" panose="02000503020000020003" pitchFamily="2" charset="0"/>
            </a:endParaRPr>
          </a:p>
        </p:txBody>
      </p:sp>
      <p:sp>
        <p:nvSpPr>
          <p:cNvPr id="289" name="Rectangle 288">
            <a:extLst>
              <a:ext uri="{FF2B5EF4-FFF2-40B4-BE49-F238E27FC236}">
                <a16:creationId xmlns:a16="http://schemas.microsoft.com/office/drawing/2014/main" id="{2FBD7F23-FF07-73F1-B23E-9BDB03B15B29}"/>
              </a:ext>
            </a:extLst>
          </p:cNvPr>
          <p:cNvSpPr/>
          <p:nvPr/>
        </p:nvSpPr>
        <p:spPr>
          <a:xfrm>
            <a:off x="2434094" y="2657158"/>
            <a:ext cx="3854115" cy="445755"/>
          </a:xfrm>
          <a:prstGeom prst="rect">
            <a:avLst/>
          </a:prstGeom>
          <a:solidFill>
            <a:srgbClr val="4472C4">
              <a:lumMod val="20000"/>
              <a:lumOff val="80000"/>
            </a:srgb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r>
              <a:rPr lang="en-CH" sz="1800" kern="0" dirty="0">
                <a:solidFill>
                  <a:prstClr val="black"/>
                </a:solidFill>
                <a:latin typeface="Avenir Book" panose="02000503020000020003" pitchFamily="2" charset="0"/>
              </a:rPr>
              <a:t>Local Memory (32-KB)</a:t>
            </a:r>
          </a:p>
        </p:txBody>
      </p:sp>
      <p:sp>
        <p:nvSpPr>
          <p:cNvPr id="290" name="Rectangle 289">
            <a:extLst>
              <a:ext uri="{FF2B5EF4-FFF2-40B4-BE49-F238E27FC236}">
                <a16:creationId xmlns:a16="http://schemas.microsoft.com/office/drawing/2014/main" id="{2FFAB4F8-A5BC-9D01-119E-7D8CE17F3C17}"/>
              </a:ext>
            </a:extLst>
          </p:cNvPr>
          <p:cNvSpPr/>
          <p:nvPr/>
        </p:nvSpPr>
        <p:spPr>
          <a:xfrm>
            <a:off x="2434094" y="3370427"/>
            <a:ext cx="3854115" cy="445755"/>
          </a:xfrm>
          <a:prstGeom prst="rect">
            <a:avLst/>
          </a:prstGeom>
          <a:solidFill>
            <a:srgbClr val="4472C4">
              <a:lumMod val="20000"/>
              <a:lumOff val="80000"/>
            </a:srgb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r>
              <a:rPr lang="en-CH" sz="1800" kern="0" dirty="0">
                <a:solidFill>
                  <a:prstClr val="black"/>
                </a:solidFill>
                <a:latin typeface="Avenir Book" panose="02000503020000020003" pitchFamily="2" charset="0"/>
              </a:rPr>
              <a:t>Vector Register File (256-bit)</a:t>
            </a:r>
          </a:p>
        </p:txBody>
      </p:sp>
      <p:sp>
        <p:nvSpPr>
          <p:cNvPr id="291" name="Rectangle 290">
            <a:extLst>
              <a:ext uri="{FF2B5EF4-FFF2-40B4-BE49-F238E27FC236}">
                <a16:creationId xmlns:a16="http://schemas.microsoft.com/office/drawing/2014/main" id="{DAD74D81-4C97-6663-14BF-7D06C5C129D1}"/>
              </a:ext>
            </a:extLst>
          </p:cNvPr>
          <p:cNvSpPr/>
          <p:nvPr/>
        </p:nvSpPr>
        <p:spPr>
          <a:xfrm>
            <a:off x="2434094" y="4069986"/>
            <a:ext cx="3854115" cy="445755"/>
          </a:xfrm>
          <a:prstGeom prst="rect">
            <a:avLst/>
          </a:prstGeom>
          <a:solidFill>
            <a:srgbClr val="4472C4">
              <a:lumMod val="20000"/>
              <a:lumOff val="80000"/>
            </a:srgb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r>
              <a:rPr lang="en-CH" sz="1800" kern="0" dirty="0">
                <a:solidFill>
                  <a:prstClr val="black"/>
                </a:solidFill>
                <a:latin typeface="Avenir Book" panose="02000503020000020003" pitchFamily="2" charset="0"/>
              </a:rPr>
              <a:t>Permute &amp; Shuffle Network</a:t>
            </a:r>
          </a:p>
        </p:txBody>
      </p: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FCE0D894-B7B9-7142-9671-9028372FB0CD}"/>
              </a:ext>
            </a:extLst>
          </p:cNvPr>
          <p:cNvGrpSpPr/>
          <p:nvPr/>
        </p:nvGrpSpPr>
        <p:grpSpPr>
          <a:xfrm>
            <a:off x="6552279" y="4032039"/>
            <a:ext cx="971321" cy="269245"/>
            <a:chOff x="2760133" y="4876800"/>
            <a:chExt cx="2977218" cy="1216152"/>
          </a:xfrm>
          <a:solidFill>
            <a:sysClr val="window" lastClr="FFFFFF"/>
          </a:solidFill>
        </p:grpSpPr>
        <p:sp>
          <p:nvSpPr>
            <p:cNvPr id="560" name="Cube 559">
              <a:extLst>
                <a:ext uri="{FF2B5EF4-FFF2-40B4-BE49-F238E27FC236}">
                  <a16:creationId xmlns:a16="http://schemas.microsoft.com/office/drawing/2014/main" id="{8A01E90A-88EE-E401-2798-CB25579A29F1}"/>
                </a:ext>
              </a:extLst>
            </p:cNvPr>
            <p:cNvSpPr/>
            <p:nvPr/>
          </p:nvSpPr>
          <p:spPr>
            <a:xfrm>
              <a:off x="2760133" y="4876800"/>
              <a:ext cx="1216152" cy="1216152"/>
            </a:xfrm>
            <a:prstGeom prst="cube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en-CH" sz="1800" kern="0">
                <a:solidFill>
                  <a:prstClr val="white"/>
                </a:solidFill>
                <a:latin typeface="Avenir Book" panose="02000503020000020003" pitchFamily="2" charset="0"/>
              </a:endParaRPr>
            </a:p>
          </p:txBody>
        </p:sp>
        <p:sp>
          <p:nvSpPr>
            <p:cNvPr id="561" name="Cube 560">
              <a:extLst>
                <a:ext uri="{FF2B5EF4-FFF2-40B4-BE49-F238E27FC236}">
                  <a16:creationId xmlns:a16="http://schemas.microsoft.com/office/drawing/2014/main" id="{068226CC-8F0B-1876-8748-CB3B2753F437}"/>
                </a:ext>
              </a:extLst>
            </p:cNvPr>
            <p:cNvSpPr/>
            <p:nvPr/>
          </p:nvSpPr>
          <p:spPr>
            <a:xfrm>
              <a:off x="3640666" y="4876800"/>
              <a:ext cx="1216152" cy="1216152"/>
            </a:xfrm>
            <a:prstGeom prst="cube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en-CH" sz="1800" kern="0">
                <a:solidFill>
                  <a:prstClr val="white"/>
                </a:solidFill>
                <a:latin typeface="Avenir Book" panose="02000503020000020003" pitchFamily="2" charset="0"/>
              </a:endParaRPr>
            </a:p>
          </p:txBody>
        </p:sp>
        <p:sp>
          <p:nvSpPr>
            <p:cNvPr id="562" name="Cube 561">
              <a:extLst>
                <a:ext uri="{FF2B5EF4-FFF2-40B4-BE49-F238E27FC236}">
                  <a16:creationId xmlns:a16="http://schemas.microsoft.com/office/drawing/2014/main" id="{B46AF6BF-0B4F-A12A-5DBB-FD41D24CE7AF}"/>
                </a:ext>
              </a:extLst>
            </p:cNvPr>
            <p:cNvSpPr/>
            <p:nvPr/>
          </p:nvSpPr>
          <p:spPr>
            <a:xfrm>
              <a:off x="4521199" y="4876800"/>
              <a:ext cx="1216152" cy="1216152"/>
            </a:xfrm>
            <a:prstGeom prst="cube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en-CH" sz="1800" kern="0">
                <a:solidFill>
                  <a:prstClr val="white"/>
                </a:solidFill>
                <a:latin typeface="Avenir Book" panose="02000503020000020003" pitchFamily="2" charset="0"/>
              </a:endParaRPr>
            </a:p>
          </p:txBody>
        </p:sp>
      </p:grpSp>
      <p:grpSp>
        <p:nvGrpSpPr>
          <p:cNvPr id="293" name="Group 292">
            <a:extLst>
              <a:ext uri="{FF2B5EF4-FFF2-40B4-BE49-F238E27FC236}">
                <a16:creationId xmlns:a16="http://schemas.microsoft.com/office/drawing/2014/main" id="{34586DC5-CCDA-D9FF-C115-0EB8F8AA53AD}"/>
              </a:ext>
            </a:extLst>
          </p:cNvPr>
          <p:cNvGrpSpPr/>
          <p:nvPr/>
        </p:nvGrpSpPr>
        <p:grpSpPr>
          <a:xfrm>
            <a:off x="6552279" y="3833587"/>
            <a:ext cx="971321" cy="269245"/>
            <a:chOff x="2760133" y="4876800"/>
            <a:chExt cx="2977218" cy="1216152"/>
          </a:xfrm>
          <a:solidFill>
            <a:sysClr val="window" lastClr="FFFFFF"/>
          </a:solidFill>
        </p:grpSpPr>
        <p:sp>
          <p:nvSpPr>
            <p:cNvPr id="557" name="Cube 556">
              <a:extLst>
                <a:ext uri="{FF2B5EF4-FFF2-40B4-BE49-F238E27FC236}">
                  <a16:creationId xmlns:a16="http://schemas.microsoft.com/office/drawing/2014/main" id="{FDD1879A-0684-93EE-BCA2-AE4B45906E73}"/>
                </a:ext>
              </a:extLst>
            </p:cNvPr>
            <p:cNvSpPr/>
            <p:nvPr/>
          </p:nvSpPr>
          <p:spPr>
            <a:xfrm>
              <a:off x="2760133" y="4876800"/>
              <a:ext cx="1216152" cy="1216152"/>
            </a:xfrm>
            <a:prstGeom prst="cube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en-CH" sz="1800" kern="0">
                <a:solidFill>
                  <a:prstClr val="white"/>
                </a:solidFill>
                <a:latin typeface="Avenir Book" panose="02000503020000020003" pitchFamily="2" charset="0"/>
              </a:endParaRPr>
            </a:p>
          </p:txBody>
        </p:sp>
        <p:sp>
          <p:nvSpPr>
            <p:cNvPr id="558" name="Cube 557">
              <a:extLst>
                <a:ext uri="{FF2B5EF4-FFF2-40B4-BE49-F238E27FC236}">
                  <a16:creationId xmlns:a16="http://schemas.microsoft.com/office/drawing/2014/main" id="{2B7BC6A2-DB28-CB21-3245-AC5AD471DF2E}"/>
                </a:ext>
              </a:extLst>
            </p:cNvPr>
            <p:cNvSpPr/>
            <p:nvPr/>
          </p:nvSpPr>
          <p:spPr>
            <a:xfrm>
              <a:off x="3640666" y="4876800"/>
              <a:ext cx="1216152" cy="1216152"/>
            </a:xfrm>
            <a:prstGeom prst="cube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en-CH" sz="1800" kern="0">
                <a:solidFill>
                  <a:prstClr val="white"/>
                </a:solidFill>
                <a:latin typeface="Avenir Book" panose="02000503020000020003" pitchFamily="2" charset="0"/>
              </a:endParaRPr>
            </a:p>
          </p:txBody>
        </p:sp>
        <p:sp>
          <p:nvSpPr>
            <p:cNvPr id="559" name="Cube 558">
              <a:extLst>
                <a:ext uri="{FF2B5EF4-FFF2-40B4-BE49-F238E27FC236}">
                  <a16:creationId xmlns:a16="http://schemas.microsoft.com/office/drawing/2014/main" id="{2299CC11-69A1-1BA1-5119-15601C41D898}"/>
                </a:ext>
              </a:extLst>
            </p:cNvPr>
            <p:cNvSpPr/>
            <p:nvPr/>
          </p:nvSpPr>
          <p:spPr>
            <a:xfrm>
              <a:off x="4521199" y="4876800"/>
              <a:ext cx="1216152" cy="1216152"/>
            </a:xfrm>
            <a:prstGeom prst="cube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en-CH" sz="1800" kern="0">
                <a:solidFill>
                  <a:prstClr val="white"/>
                </a:solidFill>
                <a:latin typeface="Avenir Book" panose="02000503020000020003" pitchFamily="2" charset="0"/>
              </a:endParaRPr>
            </a:p>
          </p:txBody>
        </p:sp>
      </p:grpSp>
      <p:grpSp>
        <p:nvGrpSpPr>
          <p:cNvPr id="294" name="Group 293">
            <a:extLst>
              <a:ext uri="{FF2B5EF4-FFF2-40B4-BE49-F238E27FC236}">
                <a16:creationId xmlns:a16="http://schemas.microsoft.com/office/drawing/2014/main" id="{DB38AA89-1E99-4F54-4925-98749EF5473E}"/>
              </a:ext>
            </a:extLst>
          </p:cNvPr>
          <p:cNvGrpSpPr/>
          <p:nvPr/>
        </p:nvGrpSpPr>
        <p:grpSpPr>
          <a:xfrm>
            <a:off x="6552279" y="3637913"/>
            <a:ext cx="971321" cy="269245"/>
            <a:chOff x="2760133" y="4876800"/>
            <a:chExt cx="2977218" cy="1216152"/>
          </a:xfrm>
          <a:solidFill>
            <a:sysClr val="window" lastClr="FFFFFF"/>
          </a:solidFill>
        </p:grpSpPr>
        <p:sp>
          <p:nvSpPr>
            <p:cNvPr id="554" name="Cube 553">
              <a:extLst>
                <a:ext uri="{FF2B5EF4-FFF2-40B4-BE49-F238E27FC236}">
                  <a16:creationId xmlns:a16="http://schemas.microsoft.com/office/drawing/2014/main" id="{4C96D833-C1D5-7590-E59E-C9B9C076DBDE}"/>
                </a:ext>
              </a:extLst>
            </p:cNvPr>
            <p:cNvSpPr/>
            <p:nvPr/>
          </p:nvSpPr>
          <p:spPr>
            <a:xfrm>
              <a:off x="2760133" y="4876800"/>
              <a:ext cx="1216152" cy="1216152"/>
            </a:xfrm>
            <a:prstGeom prst="cube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en-CH" sz="1800" kern="0">
                <a:solidFill>
                  <a:prstClr val="white"/>
                </a:solidFill>
                <a:latin typeface="Avenir Book" panose="02000503020000020003" pitchFamily="2" charset="0"/>
              </a:endParaRPr>
            </a:p>
          </p:txBody>
        </p:sp>
        <p:sp>
          <p:nvSpPr>
            <p:cNvPr id="555" name="Cube 554">
              <a:extLst>
                <a:ext uri="{FF2B5EF4-FFF2-40B4-BE49-F238E27FC236}">
                  <a16:creationId xmlns:a16="http://schemas.microsoft.com/office/drawing/2014/main" id="{FEFAE287-241C-D728-1A27-D9A12772A7BF}"/>
                </a:ext>
              </a:extLst>
            </p:cNvPr>
            <p:cNvSpPr/>
            <p:nvPr/>
          </p:nvSpPr>
          <p:spPr>
            <a:xfrm>
              <a:off x="3640666" y="4876800"/>
              <a:ext cx="1216152" cy="1216152"/>
            </a:xfrm>
            <a:prstGeom prst="cube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en-CH" sz="1800" kern="0">
                <a:solidFill>
                  <a:prstClr val="white"/>
                </a:solidFill>
                <a:latin typeface="Avenir Book" panose="02000503020000020003" pitchFamily="2" charset="0"/>
              </a:endParaRPr>
            </a:p>
          </p:txBody>
        </p:sp>
        <p:sp>
          <p:nvSpPr>
            <p:cNvPr id="556" name="Cube 555">
              <a:extLst>
                <a:ext uri="{FF2B5EF4-FFF2-40B4-BE49-F238E27FC236}">
                  <a16:creationId xmlns:a16="http://schemas.microsoft.com/office/drawing/2014/main" id="{6E19DA1F-030E-E099-0773-485338BE335B}"/>
                </a:ext>
              </a:extLst>
            </p:cNvPr>
            <p:cNvSpPr/>
            <p:nvPr/>
          </p:nvSpPr>
          <p:spPr>
            <a:xfrm>
              <a:off x="4521199" y="4876800"/>
              <a:ext cx="1216152" cy="1216152"/>
            </a:xfrm>
            <a:prstGeom prst="cube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en-CH" sz="1800" kern="0">
                <a:solidFill>
                  <a:prstClr val="white"/>
                </a:solidFill>
                <a:latin typeface="Avenir Book" panose="02000503020000020003" pitchFamily="2" charset="0"/>
              </a:endParaRPr>
            </a:p>
          </p:txBody>
        </p:sp>
      </p:grpSp>
      <p:grpSp>
        <p:nvGrpSpPr>
          <p:cNvPr id="295" name="Group 294">
            <a:extLst>
              <a:ext uri="{FF2B5EF4-FFF2-40B4-BE49-F238E27FC236}">
                <a16:creationId xmlns:a16="http://schemas.microsoft.com/office/drawing/2014/main" id="{80162F51-3324-0B1F-7EDA-3DB56BD091A5}"/>
              </a:ext>
            </a:extLst>
          </p:cNvPr>
          <p:cNvGrpSpPr/>
          <p:nvPr/>
        </p:nvGrpSpPr>
        <p:grpSpPr>
          <a:xfrm>
            <a:off x="6552279" y="3439462"/>
            <a:ext cx="971321" cy="269245"/>
            <a:chOff x="2760133" y="4876800"/>
            <a:chExt cx="2977218" cy="1216152"/>
          </a:xfrm>
          <a:solidFill>
            <a:sysClr val="window" lastClr="FFFFFF"/>
          </a:solidFill>
        </p:grpSpPr>
        <p:sp>
          <p:nvSpPr>
            <p:cNvPr id="551" name="Cube 550">
              <a:extLst>
                <a:ext uri="{FF2B5EF4-FFF2-40B4-BE49-F238E27FC236}">
                  <a16:creationId xmlns:a16="http://schemas.microsoft.com/office/drawing/2014/main" id="{F8DB592D-7FA8-42AE-205E-456636CDD3F0}"/>
                </a:ext>
              </a:extLst>
            </p:cNvPr>
            <p:cNvSpPr/>
            <p:nvPr/>
          </p:nvSpPr>
          <p:spPr>
            <a:xfrm>
              <a:off x="2760133" y="4876800"/>
              <a:ext cx="1216152" cy="1216152"/>
            </a:xfrm>
            <a:prstGeom prst="cube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en-CH" sz="1800" kern="0">
                <a:solidFill>
                  <a:prstClr val="white"/>
                </a:solidFill>
                <a:latin typeface="Avenir Book" panose="02000503020000020003" pitchFamily="2" charset="0"/>
              </a:endParaRPr>
            </a:p>
          </p:txBody>
        </p:sp>
        <p:sp>
          <p:nvSpPr>
            <p:cNvPr id="552" name="Cube 551">
              <a:extLst>
                <a:ext uri="{FF2B5EF4-FFF2-40B4-BE49-F238E27FC236}">
                  <a16:creationId xmlns:a16="http://schemas.microsoft.com/office/drawing/2014/main" id="{D706FD82-668C-A709-03F7-6B5C05A5CE72}"/>
                </a:ext>
              </a:extLst>
            </p:cNvPr>
            <p:cNvSpPr/>
            <p:nvPr/>
          </p:nvSpPr>
          <p:spPr>
            <a:xfrm>
              <a:off x="3640666" y="4876800"/>
              <a:ext cx="1216152" cy="1216152"/>
            </a:xfrm>
            <a:prstGeom prst="cube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en-CH" sz="1800" kern="0">
                <a:solidFill>
                  <a:prstClr val="white"/>
                </a:solidFill>
                <a:latin typeface="Avenir Book" panose="02000503020000020003" pitchFamily="2" charset="0"/>
              </a:endParaRPr>
            </a:p>
          </p:txBody>
        </p:sp>
        <p:sp>
          <p:nvSpPr>
            <p:cNvPr id="553" name="Cube 552">
              <a:extLst>
                <a:ext uri="{FF2B5EF4-FFF2-40B4-BE49-F238E27FC236}">
                  <a16:creationId xmlns:a16="http://schemas.microsoft.com/office/drawing/2014/main" id="{48F7903E-3BBD-EE99-9C22-BE4E8E04F60D}"/>
                </a:ext>
              </a:extLst>
            </p:cNvPr>
            <p:cNvSpPr/>
            <p:nvPr/>
          </p:nvSpPr>
          <p:spPr>
            <a:xfrm>
              <a:off x="4521199" y="4876800"/>
              <a:ext cx="1216152" cy="1216152"/>
            </a:xfrm>
            <a:prstGeom prst="cube">
              <a:avLst/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en-CH" sz="1800" kern="0">
                <a:solidFill>
                  <a:prstClr val="white"/>
                </a:solidFill>
                <a:latin typeface="Avenir Book" panose="02000503020000020003" pitchFamily="2" charset="0"/>
              </a:endParaRPr>
            </a:p>
          </p:txBody>
        </p:sp>
      </p:grpSp>
      <p:grpSp>
        <p:nvGrpSpPr>
          <p:cNvPr id="296" name="Group 295">
            <a:extLst>
              <a:ext uri="{FF2B5EF4-FFF2-40B4-BE49-F238E27FC236}">
                <a16:creationId xmlns:a16="http://schemas.microsoft.com/office/drawing/2014/main" id="{71449CB8-EEE0-B09A-7BC9-EC111CBD3480}"/>
              </a:ext>
            </a:extLst>
          </p:cNvPr>
          <p:cNvGrpSpPr/>
          <p:nvPr/>
        </p:nvGrpSpPr>
        <p:grpSpPr>
          <a:xfrm>
            <a:off x="6552279" y="3243788"/>
            <a:ext cx="971321" cy="269245"/>
            <a:chOff x="2760133" y="4876800"/>
            <a:chExt cx="2977218" cy="1216152"/>
          </a:xfrm>
          <a:solidFill>
            <a:sysClr val="window" lastClr="FFFFFF"/>
          </a:solidFill>
        </p:grpSpPr>
        <p:sp>
          <p:nvSpPr>
            <p:cNvPr id="548" name="Cube 547">
              <a:extLst>
                <a:ext uri="{FF2B5EF4-FFF2-40B4-BE49-F238E27FC236}">
                  <a16:creationId xmlns:a16="http://schemas.microsoft.com/office/drawing/2014/main" id="{008AAB46-9E2D-9F5F-D608-D0FB3E33A8D7}"/>
                </a:ext>
              </a:extLst>
            </p:cNvPr>
            <p:cNvSpPr/>
            <p:nvPr/>
          </p:nvSpPr>
          <p:spPr>
            <a:xfrm>
              <a:off x="2760133" y="4876800"/>
              <a:ext cx="1216152" cy="1216152"/>
            </a:xfrm>
            <a:prstGeom prst="cube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en-CH" sz="1800" kern="0">
                <a:solidFill>
                  <a:prstClr val="white"/>
                </a:solidFill>
                <a:latin typeface="Avenir Book" panose="02000503020000020003" pitchFamily="2" charset="0"/>
              </a:endParaRPr>
            </a:p>
          </p:txBody>
        </p:sp>
        <p:sp>
          <p:nvSpPr>
            <p:cNvPr id="549" name="Cube 548">
              <a:extLst>
                <a:ext uri="{FF2B5EF4-FFF2-40B4-BE49-F238E27FC236}">
                  <a16:creationId xmlns:a16="http://schemas.microsoft.com/office/drawing/2014/main" id="{AAB8908A-6BA8-8509-4991-F07966DD11A2}"/>
                </a:ext>
              </a:extLst>
            </p:cNvPr>
            <p:cNvSpPr/>
            <p:nvPr/>
          </p:nvSpPr>
          <p:spPr>
            <a:xfrm>
              <a:off x="3640666" y="4876800"/>
              <a:ext cx="1216152" cy="1216152"/>
            </a:xfrm>
            <a:prstGeom prst="cube">
              <a:avLst/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en-CH" sz="1800" kern="0">
                <a:solidFill>
                  <a:prstClr val="white"/>
                </a:solidFill>
                <a:latin typeface="Avenir Book" panose="02000503020000020003" pitchFamily="2" charset="0"/>
              </a:endParaRPr>
            </a:p>
          </p:txBody>
        </p:sp>
        <p:sp>
          <p:nvSpPr>
            <p:cNvPr id="550" name="Cube 549">
              <a:extLst>
                <a:ext uri="{FF2B5EF4-FFF2-40B4-BE49-F238E27FC236}">
                  <a16:creationId xmlns:a16="http://schemas.microsoft.com/office/drawing/2014/main" id="{FD055D7A-EDD3-E229-5698-E2DDDFD28132}"/>
                </a:ext>
              </a:extLst>
            </p:cNvPr>
            <p:cNvSpPr/>
            <p:nvPr/>
          </p:nvSpPr>
          <p:spPr>
            <a:xfrm>
              <a:off x="4521199" y="4876800"/>
              <a:ext cx="1216152" cy="1216152"/>
            </a:xfrm>
            <a:prstGeom prst="cube">
              <a:avLst/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en-CH" sz="1800" kern="0">
                <a:solidFill>
                  <a:prstClr val="white"/>
                </a:solidFill>
                <a:latin typeface="Avenir Book" panose="02000503020000020003" pitchFamily="2" charset="0"/>
              </a:endParaRPr>
            </a:p>
          </p:txBody>
        </p:sp>
      </p:grpSp>
      <p:grpSp>
        <p:nvGrpSpPr>
          <p:cNvPr id="297" name="Group 296">
            <a:extLst>
              <a:ext uri="{FF2B5EF4-FFF2-40B4-BE49-F238E27FC236}">
                <a16:creationId xmlns:a16="http://schemas.microsoft.com/office/drawing/2014/main" id="{DC512445-6AA5-25AF-0E1C-92D91909920F}"/>
              </a:ext>
            </a:extLst>
          </p:cNvPr>
          <p:cNvGrpSpPr/>
          <p:nvPr/>
        </p:nvGrpSpPr>
        <p:grpSpPr>
          <a:xfrm>
            <a:off x="6552279" y="3045336"/>
            <a:ext cx="971321" cy="269245"/>
            <a:chOff x="2760133" y="4876800"/>
            <a:chExt cx="2977218" cy="1216152"/>
          </a:xfrm>
          <a:solidFill>
            <a:sysClr val="window" lastClr="FFFFFF"/>
          </a:solidFill>
        </p:grpSpPr>
        <p:sp>
          <p:nvSpPr>
            <p:cNvPr id="545" name="Cube 544">
              <a:extLst>
                <a:ext uri="{FF2B5EF4-FFF2-40B4-BE49-F238E27FC236}">
                  <a16:creationId xmlns:a16="http://schemas.microsoft.com/office/drawing/2014/main" id="{6D36178D-9F72-3B1D-F650-80E932349F65}"/>
                </a:ext>
              </a:extLst>
            </p:cNvPr>
            <p:cNvSpPr/>
            <p:nvPr/>
          </p:nvSpPr>
          <p:spPr>
            <a:xfrm>
              <a:off x="2760133" y="4876800"/>
              <a:ext cx="1216152" cy="1216152"/>
            </a:xfrm>
            <a:prstGeom prst="cube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en-CH" sz="1800" kern="0">
                <a:solidFill>
                  <a:prstClr val="white"/>
                </a:solidFill>
                <a:latin typeface="Avenir Book" panose="02000503020000020003" pitchFamily="2" charset="0"/>
              </a:endParaRPr>
            </a:p>
          </p:txBody>
        </p:sp>
        <p:sp>
          <p:nvSpPr>
            <p:cNvPr id="546" name="Cube 545">
              <a:extLst>
                <a:ext uri="{FF2B5EF4-FFF2-40B4-BE49-F238E27FC236}">
                  <a16:creationId xmlns:a16="http://schemas.microsoft.com/office/drawing/2014/main" id="{50C00125-1E1C-5598-C362-3E8FCC2D0535}"/>
                </a:ext>
              </a:extLst>
            </p:cNvPr>
            <p:cNvSpPr/>
            <p:nvPr/>
          </p:nvSpPr>
          <p:spPr>
            <a:xfrm>
              <a:off x="3640666" y="4876800"/>
              <a:ext cx="1216152" cy="1216152"/>
            </a:xfrm>
            <a:prstGeom prst="cube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en-CH" sz="1800" kern="0">
                <a:solidFill>
                  <a:prstClr val="white"/>
                </a:solidFill>
                <a:latin typeface="Avenir Book" panose="02000503020000020003" pitchFamily="2" charset="0"/>
              </a:endParaRPr>
            </a:p>
          </p:txBody>
        </p:sp>
        <p:sp>
          <p:nvSpPr>
            <p:cNvPr id="547" name="Cube 546">
              <a:extLst>
                <a:ext uri="{FF2B5EF4-FFF2-40B4-BE49-F238E27FC236}">
                  <a16:creationId xmlns:a16="http://schemas.microsoft.com/office/drawing/2014/main" id="{A81FC48E-B570-756E-F87C-CD0C5A6C99A2}"/>
                </a:ext>
              </a:extLst>
            </p:cNvPr>
            <p:cNvSpPr/>
            <p:nvPr/>
          </p:nvSpPr>
          <p:spPr>
            <a:xfrm>
              <a:off x="4521199" y="4876800"/>
              <a:ext cx="1216152" cy="1216152"/>
            </a:xfrm>
            <a:prstGeom prst="cube">
              <a:avLst/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en-CH" sz="1800" kern="0" dirty="0">
                <a:solidFill>
                  <a:prstClr val="white"/>
                </a:solidFill>
                <a:latin typeface="Avenir Book" panose="02000503020000020003" pitchFamily="2" charset="0"/>
              </a:endParaRPr>
            </a:p>
          </p:txBody>
        </p:sp>
      </p:grpSp>
      <p:grpSp>
        <p:nvGrpSpPr>
          <p:cNvPr id="298" name="Group 297">
            <a:extLst>
              <a:ext uri="{FF2B5EF4-FFF2-40B4-BE49-F238E27FC236}">
                <a16:creationId xmlns:a16="http://schemas.microsoft.com/office/drawing/2014/main" id="{718AB999-FAFA-725F-3558-115EA0EDFCEB}"/>
              </a:ext>
            </a:extLst>
          </p:cNvPr>
          <p:cNvGrpSpPr/>
          <p:nvPr/>
        </p:nvGrpSpPr>
        <p:grpSpPr>
          <a:xfrm>
            <a:off x="6552279" y="2849662"/>
            <a:ext cx="971321" cy="269245"/>
            <a:chOff x="2760133" y="4876800"/>
            <a:chExt cx="2977218" cy="1216152"/>
          </a:xfrm>
          <a:solidFill>
            <a:sysClr val="window" lastClr="FFFFFF"/>
          </a:solidFill>
        </p:grpSpPr>
        <p:sp>
          <p:nvSpPr>
            <p:cNvPr id="542" name="Cube 541">
              <a:extLst>
                <a:ext uri="{FF2B5EF4-FFF2-40B4-BE49-F238E27FC236}">
                  <a16:creationId xmlns:a16="http://schemas.microsoft.com/office/drawing/2014/main" id="{51E187D2-9FA0-9353-EA64-C6F142B9E60D}"/>
                </a:ext>
              </a:extLst>
            </p:cNvPr>
            <p:cNvSpPr/>
            <p:nvPr/>
          </p:nvSpPr>
          <p:spPr>
            <a:xfrm>
              <a:off x="2760133" y="4876800"/>
              <a:ext cx="1216152" cy="1216152"/>
            </a:xfrm>
            <a:prstGeom prst="cube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en-CH" sz="1800" kern="0">
                <a:solidFill>
                  <a:prstClr val="white"/>
                </a:solidFill>
                <a:latin typeface="Avenir Book" panose="02000503020000020003" pitchFamily="2" charset="0"/>
              </a:endParaRPr>
            </a:p>
          </p:txBody>
        </p:sp>
        <p:sp>
          <p:nvSpPr>
            <p:cNvPr id="543" name="Cube 542">
              <a:extLst>
                <a:ext uri="{FF2B5EF4-FFF2-40B4-BE49-F238E27FC236}">
                  <a16:creationId xmlns:a16="http://schemas.microsoft.com/office/drawing/2014/main" id="{8772689E-AB9B-8DCE-E605-1D691FAE1016}"/>
                </a:ext>
              </a:extLst>
            </p:cNvPr>
            <p:cNvSpPr/>
            <p:nvPr/>
          </p:nvSpPr>
          <p:spPr>
            <a:xfrm>
              <a:off x="3640666" y="4876800"/>
              <a:ext cx="1216152" cy="1216152"/>
            </a:xfrm>
            <a:prstGeom prst="cube">
              <a:avLst/>
            </a:prstGeom>
            <a:solidFill>
              <a:srgbClr val="F8CBAD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en-CH" sz="1800" kern="0">
                <a:solidFill>
                  <a:prstClr val="white"/>
                </a:solidFill>
                <a:latin typeface="Avenir Book" panose="02000503020000020003" pitchFamily="2" charset="0"/>
              </a:endParaRPr>
            </a:p>
          </p:txBody>
        </p:sp>
        <p:sp>
          <p:nvSpPr>
            <p:cNvPr id="544" name="Cube 543">
              <a:extLst>
                <a:ext uri="{FF2B5EF4-FFF2-40B4-BE49-F238E27FC236}">
                  <a16:creationId xmlns:a16="http://schemas.microsoft.com/office/drawing/2014/main" id="{D15F89D4-FA1D-505D-4A6F-35A93AB182B0}"/>
                </a:ext>
              </a:extLst>
            </p:cNvPr>
            <p:cNvSpPr/>
            <p:nvPr/>
          </p:nvSpPr>
          <p:spPr>
            <a:xfrm>
              <a:off x="4521199" y="4876800"/>
              <a:ext cx="1216152" cy="1216152"/>
            </a:xfrm>
            <a:prstGeom prst="cube">
              <a:avLst/>
            </a:prstGeom>
            <a:solidFill>
              <a:srgbClr val="ED7D31">
                <a:lumMod val="40000"/>
                <a:lumOff val="6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en-CH" sz="1800" kern="0" dirty="0">
                <a:solidFill>
                  <a:prstClr val="white"/>
                </a:solidFill>
                <a:latin typeface="Avenir Book" panose="02000503020000020003" pitchFamily="2" charset="0"/>
              </a:endParaRPr>
            </a:p>
          </p:txBody>
        </p:sp>
      </p:grpSp>
      <p:grpSp>
        <p:nvGrpSpPr>
          <p:cNvPr id="299" name="Group 298">
            <a:extLst>
              <a:ext uri="{FF2B5EF4-FFF2-40B4-BE49-F238E27FC236}">
                <a16:creationId xmlns:a16="http://schemas.microsoft.com/office/drawing/2014/main" id="{75F3AB6F-1259-A302-C1E6-12F6C377EDBD}"/>
              </a:ext>
            </a:extLst>
          </p:cNvPr>
          <p:cNvGrpSpPr/>
          <p:nvPr/>
        </p:nvGrpSpPr>
        <p:grpSpPr>
          <a:xfrm>
            <a:off x="6552279" y="2651211"/>
            <a:ext cx="971321" cy="269245"/>
            <a:chOff x="2760133" y="4876800"/>
            <a:chExt cx="2977218" cy="1216152"/>
          </a:xfrm>
          <a:solidFill>
            <a:sysClr val="window" lastClr="FFFFFF"/>
          </a:solidFill>
        </p:grpSpPr>
        <p:sp>
          <p:nvSpPr>
            <p:cNvPr id="539" name="Cube 538">
              <a:extLst>
                <a:ext uri="{FF2B5EF4-FFF2-40B4-BE49-F238E27FC236}">
                  <a16:creationId xmlns:a16="http://schemas.microsoft.com/office/drawing/2014/main" id="{ED47DAF7-F457-B3D8-FE0F-C5B78C2CAFA9}"/>
                </a:ext>
              </a:extLst>
            </p:cNvPr>
            <p:cNvSpPr/>
            <p:nvPr/>
          </p:nvSpPr>
          <p:spPr>
            <a:xfrm>
              <a:off x="2760133" y="4876800"/>
              <a:ext cx="1216152" cy="1216152"/>
            </a:xfrm>
            <a:prstGeom prst="cube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en-CH" sz="1800" kern="0">
                <a:solidFill>
                  <a:prstClr val="white"/>
                </a:solidFill>
                <a:latin typeface="Avenir Book" panose="02000503020000020003" pitchFamily="2" charset="0"/>
              </a:endParaRPr>
            </a:p>
          </p:txBody>
        </p:sp>
        <p:sp>
          <p:nvSpPr>
            <p:cNvPr id="540" name="Cube 539">
              <a:extLst>
                <a:ext uri="{FF2B5EF4-FFF2-40B4-BE49-F238E27FC236}">
                  <a16:creationId xmlns:a16="http://schemas.microsoft.com/office/drawing/2014/main" id="{05C7838D-372D-8B4C-79BE-0D0F2E48ADE3}"/>
                </a:ext>
              </a:extLst>
            </p:cNvPr>
            <p:cNvSpPr/>
            <p:nvPr/>
          </p:nvSpPr>
          <p:spPr>
            <a:xfrm>
              <a:off x="3640666" y="4876800"/>
              <a:ext cx="1216152" cy="1216152"/>
            </a:xfrm>
            <a:prstGeom prst="cube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en-CH" sz="1800" kern="0">
                <a:solidFill>
                  <a:prstClr val="white"/>
                </a:solidFill>
                <a:latin typeface="Avenir Book" panose="02000503020000020003" pitchFamily="2" charset="0"/>
              </a:endParaRPr>
            </a:p>
          </p:txBody>
        </p:sp>
        <p:sp>
          <p:nvSpPr>
            <p:cNvPr id="541" name="Cube 540">
              <a:extLst>
                <a:ext uri="{FF2B5EF4-FFF2-40B4-BE49-F238E27FC236}">
                  <a16:creationId xmlns:a16="http://schemas.microsoft.com/office/drawing/2014/main" id="{C7E9ADCD-6A57-2904-8A89-1B275D488D5C}"/>
                </a:ext>
              </a:extLst>
            </p:cNvPr>
            <p:cNvSpPr/>
            <p:nvPr/>
          </p:nvSpPr>
          <p:spPr>
            <a:xfrm>
              <a:off x="4521199" y="4876800"/>
              <a:ext cx="1216152" cy="1216152"/>
            </a:xfrm>
            <a:prstGeom prst="cube">
              <a:avLst/>
            </a:prstGeom>
            <a:solidFill>
              <a:srgbClr val="ED7D31">
                <a:lumMod val="40000"/>
                <a:lumOff val="6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en-CH" sz="1800" kern="0" dirty="0">
                <a:solidFill>
                  <a:prstClr val="white"/>
                </a:solidFill>
                <a:latin typeface="Avenir Book" panose="02000503020000020003" pitchFamily="2" charset="0"/>
              </a:endParaRPr>
            </a:p>
          </p:txBody>
        </p:sp>
      </p:grpSp>
      <p:grpSp>
        <p:nvGrpSpPr>
          <p:cNvPr id="300" name="Group 299">
            <a:extLst>
              <a:ext uri="{FF2B5EF4-FFF2-40B4-BE49-F238E27FC236}">
                <a16:creationId xmlns:a16="http://schemas.microsoft.com/office/drawing/2014/main" id="{E763DCE4-74A5-0DAC-EDAD-CE6DBE356DDF}"/>
              </a:ext>
            </a:extLst>
          </p:cNvPr>
          <p:cNvGrpSpPr/>
          <p:nvPr/>
        </p:nvGrpSpPr>
        <p:grpSpPr>
          <a:xfrm>
            <a:off x="7436395" y="2651211"/>
            <a:ext cx="971321" cy="1650073"/>
            <a:chOff x="7563966" y="3208185"/>
            <a:chExt cx="743522" cy="1371092"/>
          </a:xfrm>
        </p:grpSpPr>
        <p:grpSp>
          <p:nvGrpSpPr>
            <p:cNvPr id="507" name="Group 506">
              <a:extLst>
                <a:ext uri="{FF2B5EF4-FFF2-40B4-BE49-F238E27FC236}">
                  <a16:creationId xmlns:a16="http://schemas.microsoft.com/office/drawing/2014/main" id="{9EDB288C-22B0-62DC-CA3E-3126C799B10B}"/>
                </a:ext>
              </a:extLst>
            </p:cNvPr>
            <p:cNvGrpSpPr/>
            <p:nvPr/>
          </p:nvGrpSpPr>
          <p:grpSpPr>
            <a:xfrm>
              <a:off x="7563966" y="4355554"/>
              <a:ext cx="743522" cy="223723"/>
              <a:chOff x="2760133" y="4876800"/>
              <a:chExt cx="2977218" cy="1216152"/>
            </a:xfrm>
            <a:solidFill>
              <a:sysClr val="window" lastClr="FFFFFF"/>
            </a:solidFill>
          </p:grpSpPr>
          <p:sp>
            <p:nvSpPr>
              <p:cNvPr id="536" name="Cube 535">
                <a:extLst>
                  <a:ext uri="{FF2B5EF4-FFF2-40B4-BE49-F238E27FC236}">
                    <a16:creationId xmlns:a16="http://schemas.microsoft.com/office/drawing/2014/main" id="{BEC74DAB-71AC-4B5C-7392-65F7E88E0947}"/>
                  </a:ext>
                </a:extLst>
              </p:cNvPr>
              <p:cNvSpPr/>
              <p:nvPr/>
            </p:nvSpPr>
            <p:spPr>
              <a:xfrm>
                <a:off x="2760133" y="4876800"/>
                <a:ext cx="1216152" cy="1216152"/>
              </a:xfrm>
              <a:prstGeom prst="cube">
                <a:avLst/>
              </a:prstGeom>
              <a:grp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en-CH" sz="1800" kern="0">
                  <a:solidFill>
                    <a:prstClr val="white"/>
                  </a:solidFill>
                  <a:latin typeface="Avenir Book" panose="02000503020000020003" pitchFamily="2" charset="0"/>
                </a:endParaRPr>
              </a:p>
            </p:txBody>
          </p:sp>
          <p:sp>
            <p:nvSpPr>
              <p:cNvPr id="537" name="Cube 536">
                <a:extLst>
                  <a:ext uri="{FF2B5EF4-FFF2-40B4-BE49-F238E27FC236}">
                    <a16:creationId xmlns:a16="http://schemas.microsoft.com/office/drawing/2014/main" id="{B1E8078B-EC1D-9341-E57D-C2DE786EB604}"/>
                  </a:ext>
                </a:extLst>
              </p:cNvPr>
              <p:cNvSpPr/>
              <p:nvPr/>
            </p:nvSpPr>
            <p:spPr>
              <a:xfrm>
                <a:off x="3640666" y="4876800"/>
                <a:ext cx="1216152" cy="1216152"/>
              </a:xfrm>
              <a:prstGeom prst="cube">
                <a:avLst/>
              </a:prstGeom>
              <a:grp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en-CH" sz="1800" kern="0">
                  <a:solidFill>
                    <a:prstClr val="white"/>
                  </a:solidFill>
                  <a:latin typeface="Avenir Book" panose="02000503020000020003" pitchFamily="2" charset="0"/>
                </a:endParaRPr>
              </a:p>
            </p:txBody>
          </p:sp>
          <p:sp>
            <p:nvSpPr>
              <p:cNvPr id="538" name="Cube 537">
                <a:extLst>
                  <a:ext uri="{FF2B5EF4-FFF2-40B4-BE49-F238E27FC236}">
                    <a16:creationId xmlns:a16="http://schemas.microsoft.com/office/drawing/2014/main" id="{66A3F43E-DEF1-595C-E949-8CB2938FF57D}"/>
                  </a:ext>
                </a:extLst>
              </p:cNvPr>
              <p:cNvSpPr/>
              <p:nvPr/>
            </p:nvSpPr>
            <p:spPr>
              <a:xfrm>
                <a:off x="4521199" y="4876800"/>
                <a:ext cx="1216152" cy="1216152"/>
              </a:xfrm>
              <a:prstGeom prst="cube">
                <a:avLst/>
              </a:prstGeom>
              <a:grp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en-CH" sz="1800" kern="0">
                  <a:solidFill>
                    <a:prstClr val="white"/>
                  </a:solidFill>
                  <a:latin typeface="Avenir Book" panose="02000503020000020003" pitchFamily="2" charset="0"/>
                </a:endParaRPr>
              </a:p>
            </p:txBody>
          </p:sp>
        </p:grpSp>
        <p:grpSp>
          <p:nvGrpSpPr>
            <p:cNvPr id="508" name="Group 507">
              <a:extLst>
                <a:ext uri="{FF2B5EF4-FFF2-40B4-BE49-F238E27FC236}">
                  <a16:creationId xmlns:a16="http://schemas.microsoft.com/office/drawing/2014/main" id="{126713C9-5D01-5F2C-3513-CD32A81874F7}"/>
                </a:ext>
              </a:extLst>
            </p:cNvPr>
            <p:cNvGrpSpPr/>
            <p:nvPr/>
          </p:nvGrpSpPr>
          <p:grpSpPr>
            <a:xfrm>
              <a:off x="7563966" y="4190655"/>
              <a:ext cx="743522" cy="223723"/>
              <a:chOff x="2760133" y="4876800"/>
              <a:chExt cx="2977218" cy="1216152"/>
            </a:xfrm>
            <a:solidFill>
              <a:sysClr val="window" lastClr="FFFFFF"/>
            </a:solidFill>
          </p:grpSpPr>
          <p:sp>
            <p:nvSpPr>
              <p:cNvPr id="533" name="Cube 532">
                <a:extLst>
                  <a:ext uri="{FF2B5EF4-FFF2-40B4-BE49-F238E27FC236}">
                    <a16:creationId xmlns:a16="http://schemas.microsoft.com/office/drawing/2014/main" id="{C247AF5F-489C-2A02-38AC-67581ABF6A30}"/>
                  </a:ext>
                </a:extLst>
              </p:cNvPr>
              <p:cNvSpPr/>
              <p:nvPr/>
            </p:nvSpPr>
            <p:spPr>
              <a:xfrm>
                <a:off x="2760133" y="4876800"/>
                <a:ext cx="1216152" cy="1216152"/>
              </a:xfrm>
              <a:prstGeom prst="cube">
                <a:avLst/>
              </a:prstGeom>
              <a:grp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en-CH" sz="1800" kern="0">
                  <a:solidFill>
                    <a:prstClr val="white"/>
                  </a:solidFill>
                  <a:latin typeface="Avenir Book" panose="02000503020000020003" pitchFamily="2" charset="0"/>
                </a:endParaRPr>
              </a:p>
            </p:txBody>
          </p:sp>
          <p:sp>
            <p:nvSpPr>
              <p:cNvPr id="534" name="Cube 533">
                <a:extLst>
                  <a:ext uri="{FF2B5EF4-FFF2-40B4-BE49-F238E27FC236}">
                    <a16:creationId xmlns:a16="http://schemas.microsoft.com/office/drawing/2014/main" id="{5263B4F5-7C76-7E76-AAF0-B3F4F871F66B}"/>
                  </a:ext>
                </a:extLst>
              </p:cNvPr>
              <p:cNvSpPr/>
              <p:nvPr/>
            </p:nvSpPr>
            <p:spPr>
              <a:xfrm>
                <a:off x="3640666" y="4876800"/>
                <a:ext cx="1216152" cy="1216152"/>
              </a:xfrm>
              <a:prstGeom prst="cube">
                <a:avLst/>
              </a:prstGeom>
              <a:grp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en-CH" sz="1800" kern="0">
                  <a:solidFill>
                    <a:prstClr val="white"/>
                  </a:solidFill>
                  <a:latin typeface="Avenir Book" panose="02000503020000020003" pitchFamily="2" charset="0"/>
                </a:endParaRPr>
              </a:p>
            </p:txBody>
          </p:sp>
          <p:sp>
            <p:nvSpPr>
              <p:cNvPr id="535" name="Cube 534">
                <a:extLst>
                  <a:ext uri="{FF2B5EF4-FFF2-40B4-BE49-F238E27FC236}">
                    <a16:creationId xmlns:a16="http://schemas.microsoft.com/office/drawing/2014/main" id="{A535E4D7-0F48-0831-2ADD-E4DFD187DF79}"/>
                  </a:ext>
                </a:extLst>
              </p:cNvPr>
              <p:cNvSpPr/>
              <p:nvPr/>
            </p:nvSpPr>
            <p:spPr>
              <a:xfrm>
                <a:off x="4521199" y="4876800"/>
                <a:ext cx="1216152" cy="1216152"/>
              </a:xfrm>
              <a:prstGeom prst="cube">
                <a:avLst/>
              </a:prstGeom>
              <a:grp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en-CH" sz="1800" kern="0">
                  <a:solidFill>
                    <a:prstClr val="white"/>
                  </a:solidFill>
                  <a:latin typeface="Avenir Book" panose="02000503020000020003" pitchFamily="2" charset="0"/>
                </a:endParaRPr>
              </a:p>
            </p:txBody>
          </p:sp>
        </p:grpSp>
        <p:grpSp>
          <p:nvGrpSpPr>
            <p:cNvPr id="509" name="Group 508">
              <a:extLst>
                <a:ext uri="{FF2B5EF4-FFF2-40B4-BE49-F238E27FC236}">
                  <a16:creationId xmlns:a16="http://schemas.microsoft.com/office/drawing/2014/main" id="{D7BE7369-15BE-EC2A-3576-DB05A1D9CEB9}"/>
                </a:ext>
              </a:extLst>
            </p:cNvPr>
            <p:cNvGrpSpPr/>
            <p:nvPr/>
          </p:nvGrpSpPr>
          <p:grpSpPr>
            <a:xfrm>
              <a:off x="7563966" y="4028064"/>
              <a:ext cx="743522" cy="223723"/>
              <a:chOff x="2760133" y="4876800"/>
              <a:chExt cx="2977218" cy="1216152"/>
            </a:xfrm>
            <a:solidFill>
              <a:sysClr val="window" lastClr="FFFFFF"/>
            </a:solidFill>
          </p:grpSpPr>
          <p:sp>
            <p:nvSpPr>
              <p:cNvPr id="530" name="Cube 529">
                <a:extLst>
                  <a:ext uri="{FF2B5EF4-FFF2-40B4-BE49-F238E27FC236}">
                    <a16:creationId xmlns:a16="http://schemas.microsoft.com/office/drawing/2014/main" id="{CB145214-57E2-E161-9968-2C2D0AB7DDEC}"/>
                  </a:ext>
                </a:extLst>
              </p:cNvPr>
              <p:cNvSpPr/>
              <p:nvPr/>
            </p:nvSpPr>
            <p:spPr>
              <a:xfrm>
                <a:off x="2760133" y="4876800"/>
                <a:ext cx="1216152" cy="1216152"/>
              </a:xfrm>
              <a:prstGeom prst="cube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en-CH" sz="1800" kern="0">
                  <a:solidFill>
                    <a:prstClr val="white"/>
                  </a:solidFill>
                  <a:latin typeface="Avenir Book" panose="02000503020000020003" pitchFamily="2" charset="0"/>
                </a:endParaRPr>
              </a:p>
            </p:txBody>
          </p:sp>
          <p:sp>
            <p:nvSpPr>
              <p:cNvPr id="531" name="Cube 530">
                <a:extLst>
                  <a:ext uri="{FF2B5EF4-FFF2-40B4-BE49-F238E27FC236}">
                    <a16:creationId xmlns:a16="http://schemas.microsoft.com/office/drawing/2014/main" id="{012F85DA-EC8D-0E2E-9F53-055844496B5A}"/>
                  </a:ext>
                </a:extLst>
              </p:cNvPr>
              <p:cNvSpPr/>
              <p:nvPr/>
            </p:nvSpPr>
            <p:spPr>
              <a:xfrm>
                <a:off x="3640666" y="4876800"/>
                <a:ext cx="1216152" cy="1216152"/>
              </a:xfrm>
              <a:prstGeom prst="cube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en-CH" sz="1800" kern="0">
                  <a:solidFill>
                    <a:prstClr val="white"/>
                  </a:solidFill>
                  <a:latin typeface="Avenir Book" panose="02000503020000020003" pitchFamily="2" charset="0"/>
                </a:endParaRPr>
              </a:p>
            </p:txBody>
          </p:sp>
          <p:sp>
            <p:nvSpPr>
              <p:cNvPr id="532" name="Cube 531">
                <a:extLst>
                  <a:ext uri="{FF2B5EF4-FFF2-40B4-BE49-F238E27FC236}">
                    <a16:creationId xmlns:a16="http://schemas.microsoft.com/office/drawing/2014/main" id="{ED671746-7D1C-2542-E0C6-B23EED27942E}"/>
                  </a:ext>
                </a:extLst>
              </p:cNvPr>
              <p:cNvSpPr/>
              <p:nvPr/>
            </p:nvSpPr>
            <p:spPr>
              <a:xfrm>
                <a:off x="4521199" y="4876800"/>
                <a:ext cx="1216152" cy="1216152"/>
              </a:xfrm>
              <a:prstGeom prst="cube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en-CH" sz="1800" kern="0">
                  <a:solidFill>
                    <a:prstClr val="white"/>
                  </a:solidFill>
                  <a:latin typeface="Avenir Book" panose="02000503020000020003" pitchFamily="2" charset="0"/>
                </a:endParaRPr>
              </a:p>
            </p:txBody>
          </p:sp>
        </p:grpSp>
        <p:grpSp>
          <p:nvGrpSpPr>
            <p:cNvPr id="510" name="Group 509">
              <a:extLst>
                <a:ext uri="{FF2B5EF4-FFF2-40B4-BE49-F238E27FC236}">
                  <a16:creationId xmlns:a16="http://schemas.microsoft.com/office/drawing/2014/main" id="{2531C691-9DB2-4FC5-D05E-5B5D43013C0D}"/>
                </a:ext>
              </a:extLst>
            </p:cNvPr>
            <p:cNvGrpSpPr/>
            <p:nvPr/>
          </p:nvGrpSpPr>
          <p:grpSpPr>
            <a:xfrm>
              <a:off x="7563966" y="3863165"/>
              <a:ext cx="743522" cy="223723"/>
              <a:chOff x="2760133" y="4876800"/>
              <a:chExt cx="2977218" cy="1216152"/>
            </a:xfrm>
            <a:solidFill>
              <a:sysClr val="window" lastClr="FFFFFF"/>
            </a:solidFill>
          </p:grpSpPr>
          <p:sp>
            <p:nvSpPr>
              <p:cNvPr id="527" name="Cube 526">
                <a:extLst>
                  <a:ext uri="{FF2B5EF4-FFF2-40B4-BE49-F238E27FC236}">
                    <a16:creationId xmlns:a16="http://schemas.microsoft.com/office/drawing/2014/main" id="{DB1FD02C-AB28-33BF-AF11-D7F49A76867A}"/>
                  </a:ext>
                </a:extLst>
              </p:cNvPr>
              <p:cNvSpPr/>
              <p:nvPr/>
            </p:nvSpPr>
            <p:spPr>
              <a:xfrm>
                <a:off x="2760133" y="4876800"/>
                <a:ext cx="1216152" cy="1216152"/>
              </a:xfrm>
              <a:prstGeom prst="cube">
                <a:avLst/>
              </a:prstGeom>
              <a:solidFill>
                <a:srgbClr val="FFC000">
                  <a:lumMod val="60000"/>
                  <a:lumOff val="4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en-CH" sz="1800" kern="0">
                  <a:solidFill>
                    <a:prstClr val="white"/>
                  </a:solidFill>
                  <a:latin typeface="Avenir Book" panose="02000503020000020003" pitchFamily="2" charset="0"/>
                </a:endParaRPr>
              </a:p>
            </p:txBody>
          </p:sp>
          <p:sp>
            <p:nvSpPr>
              <p:cNvPr id="528" name="Cube 527">
                <a:extLst>
                  <a:ext uri="{FF2B5EF4-FFF2-40B4-BE49-F238E27FC236}">
                    <a16:creationId xmlns:a16="http://schemas.microsoft.com/office/drawing/2014/main" id="{11A48424-21A5-7174-8C36-508B5F5AF5F0}"/>
                  </a:ext>
                </a:extLst>
              </p:cNvPr>
              <p:cNvSpPr/>
              <p:nvPr/>
            </p:nvSpPr>
            <p:spPr>
              <a:xfrm>
                <a:off x="3640666" y="4876800"/>
                <a:ext cx="1216152" cy="1216152"/>
              </a:xfrm>
              <a:prstGeom prst="cube">
                <a:avLst/>
              </a:prstGeom>
              <a:solidFill>
                <a:srgbClr val="FFC000">
                  <a:lumMod val="60000"/>
                  <a:lumOff val="4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en-CH" sz="1800" kern="0">
                  <a:solidFill>
                    <a:prstClr val="white"/>
                  </a:solidFill>
                  <a:latin typeface="Avenir Book" panose="02000503020000020003" pitchFamily="2" charset="0"/>
                </a:endParaRPr>
              </a:p>
            </p:txBody>
          </p:sp>
          <p:sp>
            <p:nvSpPr>
              <p:cNvPr id="529" name="Cube 528">
                <a:extLst>
                  <a:ext uri="{FF2B5EF4-FFF2-40B4-BE49-F238E27FC236}">
                    <a16:creationId xmlns:a16="http://schemas.microsoft.com/office/drawing/2014/main" id="{E8A56441-34CA-6BD5-3799-4FA52B3CF2EA}"/>
                  </a:ext>
                </a:extLst>
              </p:cNvPr>
              <p:cNvSpPr/>
              <p:nvPr/>
            </p:nvSpPr>
            <p:spPr>
              <a:xfrm>
                <a:off x="4521199" y="4876800"/>
                <a:ext cx="1216152" cy="1216152"/>
              </a:xfrm>
              <a:prstGeom prst="cube">
                <a:avLst/>
              </a:prstGeom>
              <a:solidFill>
                <a:srgbClr val="FFC000">
                  <a:lumMod val="60000"/>
                  <a:lumOff val="4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en-CH" sz="1800" kern="0">
                  <a:solidFill>
                    <a:prstClr val="white"/>
                  </a:solidFill>
                  <a:latin typeface="Avenir Book" panose="02000503020000020003" pitchFamily="2" charset="0"/>
                </a:endParaRPr>
              </a:p>
            </p:txBody>
          </p:sp>
        </p:grpSp>
        <p:grpSp>
          <p:nvGrpSpPr>
            <p:cNvPr id="511" name="Group 510">
              <a:extLst>
                <a:ext uri="{FF2B5EF4-FFF2-40B4-BE49-F238E27FC236}">
                  <a16:creationId xmlns:a16="http://schemas.microsoft.com/office/drawing/2014/main" id="{1CE2E8E1-B4F9-E384-7814-AAED3F8E44F9}"/>
                </a:ext>
              </a:extLst>
            </p:cNvPr>
            <p:cNvGrpSpPr/>
            <p:nvPr/>
          </p:nvGrpSpPr>
          <p:grpSpPr>
            <a:xfrm>
              <a:off x="7563966" y="3700574"/>
              <a:ext cx="743522" cy="223723"/>
              <a:chOff x="2760133" y="4876800"/>
              <a:chExt cx="2977218" cy="1216152"/>
            </a:xfrm>
            <a:solidFill>
              <a:sysClr val="window" lastClr="FFFFFF"/>
            </a:solidFill>
          </p:grpSpPr>
          <p:sp>
            <p:nvSpPr>
              <p:cNvPr id="524" name="Cube 523">
                <a:extLst>
                  <a:ext uri="{FF2B5EF4-FFF2-40B4-BE49-F238E27FC236}">
                    <a16:creationId xmlns:a16="http://schemas.microsoft.com/office/drawing/2014/main" id="{C947D1EB-3A8A-83DF-F51E-81D02A4C1278}"/>
                  </a:ext>
                </a:extLst>
              </p:cNvPr>
              <p:cNvSpPr/>
              <p:nvPr/>
            </p:nvSpPr>
            <p:spPr>
              <a:xfrm>
                <a:off x="2760133" y="4876800"/>
                <a:ext cx="1216152" cy="1216152"/>
              </a:xfrm>
              <a:prstGeom prst="cube">
                <a:avLst/>
              </a:prstGeom>
              <a:solidFill>
                <a:srgbClr val="FFC000">
                  <a:lumMod val="60000"/>
                  <a:lumOff val="4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en-CH" sz="1800" kern="0">
                  <a:solidFill>
                    <a:prstClr val="white"/>
                  </a:solidFill>
                  <a:latin typeface="Avenir Book" panose="02000503020000020003" pitchFamily="2" charset="0"/>
                </a:endParaRPr>
              </a:p>
            </p:txBody>
          </p:sp>
          <p:sp>
            <p:nvSpPr>
              <p:cNvPr id="525" name="Cube 524">
                <a:extLst>
                  <a:ext uri="{FF2B5EF4-FFF2-40B4-BE49-F238E27FC236}">
                    <a16:creationId xmlns:a16="http://schemas.microsoft.com/office/drawing/2014/main" id="{A8C38BA2-A357-48E6-DA7B-0D0A6EB5C00F}"/>
                  </a:ext>
                </a:extLst>
              </p:cNvPr>
              <p:cNvSpPr/>
              <p:nvPr/>
            </p:nvSpPr>
            <p:spPr>
              <a:xfrm>
                <a:off x="3640666" y="4876800"/>
                <a:ext cx="1216152" cy="1216152"/>
              </a:xfrm>
              <a:prstGeom prst="cube">
                <a:avLst/>
              </a:prstGeom>
              <a:solidFill>
                <a:srgbClr val="FFC000">
                  <a:lumMod val="60000"/>
                  <a:lumOff val="4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en-CH" sz="1800" kern="0">
                  <a:solidFill>
                    <a:prstClr val="white"/>
                  </a:solidFill>
                  <a:latin typeface="Avenir Book" panose="02000503020000020003" pitchFamily="2" charset="0"/>
                </a:endParaRPr>
              </a:p>
            </p:txBody>
          </p:sp>
          <p:sp>
            <p:nvSpPr>
              <p:cNvPr id="526" name="Cube 525">
                <a:extLst>
                  <a:ext uri="{FF2B5EF4-FFF2-40B4-BE49-F238E27FC236}">
                    <a16:creationId xmlns:a16="http://schemas.microsoft.com/office/drawing/2014/main" id="{49ACE12C-0F79-1029-C8E0-BB8BE82C8FE7}"/>
                  </a:ext>
                </a:extLst>
              </p:cNvPr>
              <p:cNvSpPr/>
              <p:nvPr/>
            </p:nvSpPr>
            <p:spPr>
              <a:xfrm>
                <a:off x="4521199" y="4876800"/>
                <a:ext cx="1216152" cy="1216152"/>
              </a:xfrm>
              <a:prstGeom prst="cube">
                <a:avLst/>
              </a:prstGeom>
              <a:solidFill>
                <a:srgbClr val="FFC000">
                  <a:lumMod val="60000"/>
                  <a:lumOff val="4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en-CH" sz="1800" kern="0">
                  <a:solidFill>
                    <a:prstClr val="white"/>
                  </a:solidFill>
                  <a:latin typeface="Avenir Book" panose="02000503020000020003" pitchFamily="2" charset="0"/>
                </a:endParaRPr>
              </a:p>
            </p:txBody>
          </p:sp>
        </p:grpSp>
        <p:grpSp>
          <p:nvGrpSpPr>
            <p:cNvPr id="512" name="Group 511">
              <a:extLst>
                <a:ext uri="{FF2B5EF4-FFF2-40B4-BE49-F238E27FC236}">
                  <a16:creationId xmlns:a16="http://schemas.microsoft.com/office/drawing/2014/main" id="{7B135A44-6856-3BA0-DB1D-38DED005A6C4}"/>
                </a:ext>
              </a:extLst>
            </p:cNvPr>
            <p:cNvGrpSpPr/>
            <p:nvPr/>
          </p:nvGrpSpPr>
          <p:grpSpPr>
            <a:xfrm>
              <a:off x="7563966" y="3535675"/>
              <a:ext cx="743522" cy="223723"/>
              <a:chOff x="2760133" y="4876800"/>
              <a:chExt cx="2977218" cy="1216152"/>
            </a:xfrm>
            <a:solidFill>
              <a:sysClr val="window" lastClr="FFFFFF"/>
            </a:solidFill>
          </p:grpSpPr>
          <p:sp>
            <p:nvSpPr>
              <p:cNvPr id="521" name="Cube 520">
                <a:extLst>
                  <a:ext uri="{FF2B5EF4-FFF2-40B4-BE49-F238E27FC236}">
                    <a16:creationId xmlns:a16="http://schemas.microsoft.com/office/drawing/2014/main" id="{29240B95-A8F8-86B6-50F9-33E2BFAC1688}"/>
                  </a:ext>
                </a:extLst>
              </p:cNvPr>
              <p:cNvSpPr/>
              <p:nvPr/>
            </p:nvSpPr>
            <p:spPr>
              <a:xfrm>
                <a:off x="2760133" y="4876800"/>
                <a:ext cx="1216152" cy="1216152"/>
              </a:xfrm>
              <a:prstGeom prst="cube">
                <a:avLst/>
              </a:prstGeom>
              <a:solidFill>
                <a:srgbClr val="FFC000">
                  <a:lumMod val="60000"/>
                  <a:lumOff val="4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en-CH" sz="1800" kern="0">
                  <a:solidFill>
                    <a:prstClr val="white"/>
                  </a:solidFill>
                  <a:latin typeface="Avenir Book" panose="02000503020000020003" pitchFamily="2" charset="0"/>
                </a:endParaRPr>
              </a:p>
            </p:txBody>
          </p:sp>
          <p:sp>
            <p:nvSpPr>
              <p:cNvPr id="522" name="Cube 521">
                <a:extLst>
                  <a:ext uri="{FF2B5EF4-FFF2-40B4-BE49-F238E27FC236}">
                    <a16:creationId xmlns:a16="http://schemas.microsoft.com/office/drawing/2014/main" id="{FD0F6F10-F64C-5315-BEB8-6E060D40A725}"/>
                  </a:ext>
                </a:extLst>
              </p:cNvPr>
              <p:cNvSpPr/>
              <p:nvPr/>
            </p:nvSpPr>
            <p:spPr>
              <a:xfrm>
                <a:off x="3640666" y="4876800"/>
                <a:ext cx="1216152" cy="1216152"/>
              </a:xfrm>
              <a:prstGeom prst="cube">
                <a:avLst/>
              </a:prstGeom>
              <a:solidFill>
                <a:srgbClr val="FFC000">
                  <a:lumMod val="60000"/>
                  <a:lumOff val="4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en-CH" sz="1800" kern="0" dirty="0">
                  <a:solidFill>
                    <a:prstClr val="white"/>
                  </a:solidFill>
                  <a:latin typeface="Avenir Book" panose="02000503020000020003" pitchFamily="2" charset="0"/>
                </a:endParaRPr>
              </a:p>
            </p:txBody>
          </p:sp>
          <p:sp>
            <p:nvSpPr>
              <p:cNvPr id="523" name="Cube 522">
                <a:extLst>
                  <a:ext uri="{FF2B5EF4-FFF2-40B4-BE49-F238E27FC236}">
                    <a16:creationId xmlns:a16="http://schemas.microsoft.com/office/drawing/2014/main" id="{F717C3FB-6EA9-A4C6-4337-9D081DF3F550}"/>
                  </a:ext>
                </a:extLst>
              </p:cNvPr>
              <p:cNvSpPr/>
              <p:nvPr/>
            </p:nvSpPr>
            <p:spPr>
              <a:xfrm>
                <a:off x="4521199" y="4876800"/>
                <a:ext cx="1216152" cy="1216152"/>
              </a:xfrm>
              <a:prstGeom prst="cube">
                <a:avLst/>
              </a:prstGeom>
              <a:solidFill>
                <a:srgbClr val="FFC000">
                  <a:lumMod val="60000"/>
                  <a:lumOff val="4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en-CH" sz="1800" kern="0">
                  <a:solidFill>
                    <a:prstClr val="white"/>
                  </a:solidFill>
                  <a:latin typeface="Avenir Book" panose="02000503020000020003" pitchFamily="2" charset="0"/>
                </a:endParaRPr>
              </a:p>
            </p:txBody>
          </p:sp>
        </p:grpSp>
        <p:grpSp>
          <p:nvGrpSpPr>
            <p:cNvPr id="513" name="Group 512">
              <a:extLst>
                <a:ext uri="{FF2B5EF4-FFF2-40B4-BE49-F238E27FC236}">
                  <a16:creationId xmlns:a16="http://schemas.microsoft.com/office/drawing/2014/main" id="{83D8BEB0-E374-A04F-4890-376A80B4526C}"/>
                </a:ext>
              </a:extLst>
            </p:cNvPr>
            <p:cNvGrpSpPr/>
            <p:nvPr/>
          </p:nvGrpSpPr>
          <p:grpSpPr>
            <a:xfrm>
              <a:off x="7563966" y="3373084"/>
              <a:ext cx="743522" cy="223723"/>
              <a:chOff x="2760133" y="4876800"/>
              <a:chExt cx="2977218" cy="1216152"/>
            </a:xfrm>
            <a:solidFill>
              <a:sysClr val="window" lastClr="FFFFFF"/>
            </a:solidFill>
          </p:grpSpPr>
          <p:sp>
            <p:nvSpPr>
              <p:cNvPr id="518" name="Cube 517">
                <a:extLst>
                  <a:ext uri="{FF2B5EF4-FFF2-40B4-BE49-F238E27FC236}">
                    <a16:creationId xmlns:a16="http://schemas.microsoft.com/office/drawing/2014/main" id="{D283BE1F-E3D0-5686-881B-E9BD7A601CDF}"/>
                  </a:ext>
                </a:extLst>
              </p:cNvPr>
              <p:cNvSpPr/>
              <p:nvPr/>
            </p:nvSpPr>
            <p:spPr>
              <a:xfrm>
                <a:off x="2760133" y="4876800"/>
                <a:ext cx="1216152" cy="1216152"/>
              </a:xfrm>
              <a:prstGeom prst="cube">
                <a:avLst/>
              </a:prstGeom>
              <a:solidFill>
                <a:srgbClr val="F8CBAD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en-CH" sz="1800" kern="0" dirty="0">
                  <a:solidFill>
                    <a:prstClr val="white"/>
                  </a:solidFill>
                  <a:latin typeface="Avenir Book" panose="02000503020000020003" pitchFamily="2" charset="0"/>
                </a:endParaRPr>
              </a:p>
            </p:txBody>
          </p:sp>
          <p:sp>
            <p:nvSpPr>
              <p:cNvPr id="519" name="Cube 518">
                <a:extLst>
                  <a:ext uri="{FF2B5EF4-FFF2-40B4-BE49-F238E27FC236}">
                    <a16:creationId xmlns:a16="http://schemas.microsoft.com/office/drawing/2014/main" id="{698A6218-C36D-D208-6441-5BEA08A0D0AA}"/>
                  </a:ext>
                </a:extLst>
              </p:cNvPr>
              <p:cNvSpPr/>
              <p:nvPr/>
            </p:nvSpPr>
            <p:spPr>
              <a:xfrm>
                <a:off x="3640666" y="4876800"/>
                <a:ext cx="1216152" cy="1216152"/>
              </a:xfrm>
              <a:prstGeom prst="cube">
                <a:avLst/>
              </a:prstGeom>
              <a:solidFill>
                <a:srgbClr val="F8CBAD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en-CH" sz="1800" kern="0">
                  <a:solidFill>
                    <a:prstClr val="white"/>
                  </a:solidFill>
                  <a:latin typeface="Avenir Book" panose="02000503020000020003" pitchFamily="2" charset="0"/>
                </a:endParaRPr>
              </a:p>
            </p:txBody>
          </p:sp>
          <p:sp>
            <p:nvSpPr>
              <p:cNvPr id="520" name="Cube 519">
                <a:extLst>
                  <a:ext uri="{FF2B5EF4-FFF2-40B4-BE49-F238E27FC236}">
                    <a16:creationId xmlns:a16="http://schemas.microsoft.com/office/drawing/2014/main" id="{6DDE65DB-358A-2CF9-2A8A-2ADB2A0F6B56}"/>
                  </a:ext>
                </a:extLst>
              </p:cNvPr>
              <p:cNvSpPr/>
              <p:nvPr/>
            </p:nvSpPr>
            <p:spPr>
              <a:xfrm>
                <a:off x="4521199" y="4876800"/>
                <a:ext cx="1216152" cy="1216152"/>
              </a:xfrm>
              <a:prstGeom prst="cube">
                <a:avLst/>
              </a:prstGeom>
              <a:solidFill>
                <a:srgbClr val="F8CBAD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en-CH" sz="1800" kern="0" dirty="0">
                  <a:solidFill>
                    <a:prstClr val="white"/>
                  </a:solidFill>
                  <a:latin typeface="Avenir Book" panose="02000503020000020003" pitchFamily="2" charset="0"/>
                </a:endParaRPr>
              </a:p>
            </p:txBody>
          </p:sp>
        </p:grpSp>
        <p:grpSp>
          <p:nvGrpSpPr>
            <p:cNvPr id="514" name="Group 513">
              <a:extLst>
                <a:ext uri="{FF2B5EF4-FFF2-40B4-BE49-F238E27FC236}">
                  <a16:creationId xmlns:a16="http://schemas.microsoft.com/office/drawing/2014/main" id="{B4F36DBD-6FAE-A666-DE46-29F8A8892050}"/>
                </a:ext>
              </a:extLst>
            </p:cNvPr>
            <p:cNvGrpSpPr/>
            <p:nvPr/>
          </p:nvGrpSpPr>
          <p:grpSpPr>
            <a:xfrm>
              <a:off x="7563966" y="3208185"/>
              <a:ext cx="743522" cy="223723"/>
              <a:chOff x="2760133" y="4876800"/>
              <a:chExt cx="2977218" cy="1216152"/>
            </a:xfrm>
            <a:solidFill>
              <a:sysClr val="window" lastClr="FFFFFF"/>
            </a:solidFill>
          </p:grpSpPr>
          <p:sp>
            <p:nvSpPr>
              <p:cNvPr id="515" name="Cube 514">
                <a:extLst>
                  <a:ext uri="{FF2B5EF4-FFF2-40B4-BE49-F238E27FC236}">
                    <a16:creationId xmlns:a16="http://schemas.microsoft.com/office/drawing/2014/main" id="{C8CFF2E8-1422-F0D8-6C8D-A2530FE6F74F}"/>
                  </a:ext>
                </a:extLst>
              </p:cNvPr>
              <p:cNvSpPr/>
              <p:nvPr/>
            </p:nvSpPr>
            <p:spPr>
              <a:xfrm>
                <a:off x="2760133" y="4876800"/>
                <a:ext cx="1216152" cy="1216152"/>
              </a:xfrm>
              <a:prstGeom prst="cube">
                <a:avLst/>
              </a:prstGeom>
              <a:solidFill>
                <a:srgbClr val="F8CBAD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en-CH" sz="1800" kern="0" dirty="0">
                  <a:solidFill>
                    <a:prstClr val="white"/>
                  </a:solidFill>
                  <a:latin typeface="Avenir Book" panose="02000503020000020003" pitchFamily="2" charset="0"/>
                </a:endParaRPr>
              </a:p>
            </p:txBody>
          </p:sp>
          <p:sp>
            <p:nvSpPr>
              <p:cNvPr id="516" name="Cube 515">
                <a:extLst>
                  <a:ext uri="{FF2B5EF4-FFF2-40B4-BE49-F238E27FC236}">
                    <a16:creationId xmlns:a16="http://schemas.microsoft.com/office/drawing/2014/main" id="{CF92DA7C-1C93-CE8F-0C99-246B224A2719}"/>
                  </a:ext>
                </a:extLst>
              </p:cNvPr>
              <p:cNvSpPr/>
              <p:nvPr/>
            </p:nvSpPr>
            <p:spPr>
              <a:xfrm>
                <a:off x="3640666" y="4876800"/>
                <a:ext cx="1216152" cy="1216152"/>
              </a:xfrm>
              <a:prstGeom prst="cube">
                <a:avLst/>
              </a:prstGeom>
              <a:solidFill>
                <a:srgbClr val="F8CBAD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en-CH" sz="1800" kern="0">
                  <a:solidFill>
                    <a:prstClr val="white"/>
                  </a:solidFill>
                  <a:latin typeface="Avenir Book" panose="02000503020000020003" pitchFamily="2" charset="0"/>
                </a:endParaRPr>
              </a:p>
            </p:txBody>
          </p:sp>
          <p:sp>
            <p:nvSpPr>
              <p:cNvPr id="517" name="Cube 516">
                <a:extLst>
                  <a:ext uri="{FF2B5EF4-FFF2-40B4-BE49-F238E27FC236}">
                    <a16:creationId xmlns:a16="http://schemas.microsoft.com/office/drawing/2014/main" id="{68C2235E-921F-17D6-F8F1-A5E88517461D}"/>
                  </a:ext>
                </a:extLst>
              </p:cNvPr>
              <p:cNvSpPr/>
              <p:nvPr/>
            </p:nvSpPr>
            <p:spPr>
              <a:xfrm>
                <a:off x="4521199" y="4876800"/>
                <a:ext cx="1216152" cy="1216152"/>
              </a:xfrm>
              <a:prstGeom prst="cube">
                <a:avLst/>
              </a:prstGeom>
              <a:solidFill>
                <a:srgbClr val="F8CBAD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en-CH" sz="1800" kern="0">
                  <a:solidFill>
                    <a:prstClr val="white"/>
                  </a:solidFill>
                  <a:latin typeface="Avenir Book" panose="02000503020000020003" pitchFamily="2" charset="0"/>
                </a:endParaRPr>
              </a:p>
            </p:txBody>
          </p:sp>
        </p:grpSp>
      </p:grpSp>
      <p:grpSp>
        <p:nvGrpSpPr>
          <p:cNvPr id="301" name="Group 300">
            <a:extLst>
              <a:ext uri="{FF2B5EF4-FFF2-40B4-BE49-F238E27FC236}">
                <a16:creationId xmlns:a16="http://schemas.microsoft.com/office/drawing/2014/main" id="{9EA7D482-D61B-A5C7-7607-0F84FA5DBCF1}"/>
              </a:ext>
            </a:extLst>
          </p:cNvPr>
          <p:cNvGrpSpPr/>
          <p:nvPr/>
        </p:nvGrpSpPr>
        <p:grpSpPr>
          <a:xfrm>
            <a:off x="8320511" y="2651211"/>
            <a:ext cx="684046" cy="1650073"/>
            <a:chOff x="7563966" y="3208185"/>
            <a:chExt cx="523620" cy="1371092"/>
          </a:xfrm>
        </p:grpSpPr>
        <p:grpSp>
          <p:nvGrpSpPr>
            <p:cNvPr id="483" name="Group 482">
              <a:extLst>
                <a:ext uri="{FF2B5EF4-FFF2-40B4-BE49-F238E27FC236}">
                  <a16:creationId xmlns:a16="http://schemas.microsoft.com/office/drawing/2014/main" id="{67BDEC76-4441-6616-84F3-BD293B946EA2}"/>
                </a:ext>
              </a:extLst>
            </p:cNvPr>
            <p:cNvGrpSpPr/>
            <p:nvPr/>
          </p:nvGrpSpPr>
          <p:grpSpPr>
            <a:xfrm>
              <a:off x="7563966" y="4355554"/>
              <a:ext cx="523620" cy="223723"/>
              <a:chOff x="2760133" y="4876800"/>
              <a:chExt cx="2096685" cy="1216152"/>
            </a:xfrm>
            <a:solidFill>
              <a:sysClr val="window" lastClr="FFFFFF"/>
            </a:solidFill>
          </p:grpSpPr>
          <p:sp>
            <p:nvSpPr>
              <p:cNvPr id="505" name="Cube 504">
                <a:extLst>
                  <a:ext uri="{FF2B5EF4-FFF2-40B4-BE49-F238E27FC236}">
                    <a16:creationId xmlns:a16="http://schemas.microsoft.com/office/drawing/2014/main" id="{93864FFB-4A00-166B-032D-AF4AEEADD35D}"/>
                  </a:ext>
                </a:extLst>
              </p:cNvPr>
              <p:cNvSpPr/>
              <p:nvPr/>
            </p:nvSpPr>
            <p:spPr>
              <a:xfrm>
                <a:off x="2760133" y="4876800"/>
                <a:ext cx="1216152" cy="1216152"/>
              </a:xfrm>
              <a:prstGeom prst="cube">
                <a:avLst/>
              </a:prstGeom>
              <a:grp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en-CH" sz="1800" kern="0">
                  <a:solidFill>
                    <a:prstClr val="white"/>
                  </a:solidFill>
                  <a:latin typeface="Avenir Book" panose="02000503020000020003" pitchFamily="2" charset="0"/>
                </a:endParaRPr>
              </a:p>
            </p:txBody>
          </p:sp>
          <p:sp>
            <p:nvSpPr>
              <p:cNvPr id="506" name="Cube 505">
                <a:extLst>
                  <a:ext uri="{FF2B5EF4-FFF2-40B4-BE49-F238E27FC236}">
                    <a16:creationId xmlns:a16="http://schemas.microsoft.com/office/drawing/2014/main" id="{FC59EBBC-1CE5-5488-9453-7E6599DA0CE6}"/>
                  </a:ext>
                </a:extLst>
              </p:cNvPr>
              <p:cNvSpPr/>
              <p:nvPr/>
            </p:nvSpPr>
            <p:spPr>
              <a:xfrm>
                <a:off x="3640666" y="4876800"/>
                <a:ext cx="1216152" cy="1216152"/>
              </a:xfrm>
              <a:prstGeom prst="cube">
                <a:avLst/>
              </a:prstGeom>
              <a:grp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en-CH" sz="1800" kern="0">
                  <a:solidFill>
                    <a:prstClr val="white"/>
                  </a:solidFill>
                  <a:latin typeface="Avenir Book" panose="02000503020000020003" pitchFamily="2" charset="0"/>
                </a:endParaRPr>
              </a:p>
            </p:txBody>
          </p:sp>
        </p:grpSp>
        <p:grpSp>
          <p:nvGrpSpPr>
            <p:cNvPr id="484" name="Group 483">
              <a:extLst>
                <a:ext uri="{FF2B5EF4-FFF2-40B4-BE49-F238E27FC236}">
                  <a16:creationId xmlns:a16="http://schemas.microsoft.com/office/drawing/2014/main" id="{68E33B37-C477-E768-1302-40ADE7132C6F}"/>
                </a:ext>
              </a:extLst>
            </p:cNvPr>
            <p:cNvGrpSpPr/>
            <p:nvPr/>
          </p:nvGrpSpPr>
          <p:grpSpPr>
            <a:xfrm>
              <a:off x="7563966" y="4190655"/>
              <a:ext cx="523620" cy="223723"/>
              <a:chOff x="2760133" y="4876800"/>
              <a:chExt cx="2096685" cy="1216152"/>
            </a:xfrm>
            <a:solidFill>
              <a:sysClr val="window" lastClr="FFFFFF"/>
            </a:solidFill>
          </p:grpSpPr>
          <p:sp>
            <p:nvSpPr>
              <p:cNvPr id="503" name="Cube 502">
                <a:extLst>
                  <a:ext uri="{FF2B5EF4-FFF2-40B4-BE49-F238E27FC236}">
                    <a16:creationId xmlns:a16="http://schemas.microsoft.com/office/drawing/2014/main" id="{4330B509-9DB4-9906-41E4-D539F3F77D1E}"/>
                  </a:ext>
                </a:extLst>
              </p:cNvPr>
              <p:cNvSpPr/>
              <p:nvPr/>
            </p:nvSpPr>
            <p:spPr>
              <a:xfrm>
                <a:off x="2760133" y="4876800"/>
                <a:ext cx="1216152" cy="1216152"/>
              </a:xfrm>
              <a:prstGeom prst="cube">
                <a:avLst/>
              </a:prstGeom>
              <a:grp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en-CH" sz="1800" kern="0">
                  <a:solidFill>
                    <a:prstClr val="white"/>
                  </a:solidFill>
                  <a:latin typeface="Avenir Book" panose="02000503020000020003" pitchFamily="2" charset="0"/>
                </a:endParaRPr>
              </a:p>
            </p:txBody>
          </p:sp>
          <p:sp>
            <p:nvSpPr>
              <p:cNvPr id="504" name="Cube 503">
                <a:extLst>
                  <a:ext uri="{FF2B5EF4-FFF2-40B4-BE49-F238E27FC236}">
                    <a16:creationId xmlns:a16="http://schemas.microsoft.com/office/drawing/2014/main" id="{475B08A4-F1AE-7C4A-91BA-AB3F2AEF00E1}"/>
                  </a:ext>
                </a:extLst>
              </p:cNvPr>
              <p:cNvSpPr/>
              <p:nvPr/>
            </p:nvSpPr>
            <p:spPr>
              <a:xfrm>
                <a:off x="3640666" y="4876800"/>
                <a:ext cx="1216152" cy="1216152"/>
              </a:xfrm>
              <a:prstGeom prst="cube">
                <a:avLst/>
              </a:prstGeom>
              <a:grp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en-CH" sz="1800" kern="0">
                  <a:solidFill>
                    <a:prstClr val="white"/>
                  </a:solidFill>
                  <a:latin typeface="Avenir Book" panose="02000503020000020003" pitchFamily="2" charset="0"/>
                </a:endParaRPr>
              </a:p>
            </p:txBody>
          </p:sp>
        </p:grpSp>
        <p:grpSp>
          <p:nvGrpSpPr>
            <p:cNvPr id="485" name="Group 484">
              <a:extLst>
                <a:ext uri="{FF2B5EF4-FFF2-40B4-BE49-F238E27FC236}">
                  <a16:creationId xmlns:a16="http://schemas.microsoft.com/office/drawing/2014/main" id="{E6AE4E87-61BB-0706-2620-E5831556B698}"/>
                </a:ext>
              </a:extLst>
            </p:cNvPr>
            <p:cNvGrpSpPr/>
            <p:nvPr/>
          </p:nvGrpSpPr>
          <p:grpSpPr>
            <a:xfrm>
              <a:off x="7563966" y="4028064"/>
              <a:ext cx="523620" cy="223723"/>
              <a:chOff x="2760133" y="4876800"/>
              <a:chExt cx="2096685" cy="1216152"/>
            </a:xfrm>
            <a:solidFill>
              <a:sysClr val="window" lastClr="FFFFFF"/>
            </a:solidFill>
          </p:grpSpPr>
          <p:sp>
            <p:nvSpPr>
              <p:cNvPr id="501" name="Cube 500">
                <a:extLst>
                  <a:ext uri="{FF2B5EF4-FFF2-40B4-BE49-F238E27FC236}">
                    <a16:creationId xmlns:a16="http://schemas.microsoft.com/office/drawing/2014/main" id="{BC129680-FA3D-0959-027A-4B5851867798}"/>
                  </a:ext>
                </a:extLst>
              </p:cNvPr>
              <p:cNvSpPr/>
              <p:nvPr/>
            </p:nvSpPr>
            <p:spPr>
              <a:xfrm>
                <a:off x="2760133" y="4876800"/>
                <a:ext cx="1216152" cy="1216152"/>
              </a:xfrm>
              <a:prstGeom prst="cube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en-CH" sz="1800" kern="0">
                  <a:solidFill>
                    <a:prstClr val="white"/>
                  </a:solidFill>
                  <a:latin typeface="Avenir Book" panose="02000503020000020003" pitchFamily="2" charset="0"/>
                </a:endParaRPr>
              </a:p>
            </p:txBody>
          </p:sp>
          <p:sp>
            <p:nvSpPr>
              <p:cNvPr id="502" name="Cube 501">
                <a:extLst>
                  <a:ext uri="{FF2B5EF4-FFF2-40B4-BE49-F238E27FC236}">
                    <a16:creationId xmlns:a16="http://schemas.microsoft.com/office/drawing/2014/main" id="{6229A2F0-6D62-454F-65FB-5BE3938C0D84}"/>
                  </a:ext>
                </a:extLst>
              </p:cNvPr>
              <p:cNvSpPr/>
              <p:nvPr/>
            </p:nvSpPr>
            <p:spPr>
              <a:xfrm>
                <a:off x="3640666" y="4876800"/>
                <a:ext cx="1216152" cy="1216152"/>
              </a:xfrm>
              <a:prstGeom prst="cube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en-CH" sz="1800" kern="0">
                  <a:solidFill>
                    <a:prstClr val="white"/>
                  </a:solidFill>
                  <a:latin typeface="Avenir Book" panose="02000503020000020003" pitchFamily="2" charset="0"/>
                </a:endParaRPr>
              </a:p>
            </p:txBody>
          </p:sp>
        </p:grpSp>
        <p:grpSp>
          <p:nvGrpSpPr>
            <p:cNvPr id="486" name="Group 485">
              <a:extLst>
                <a:ext uri="{FF2B5EF4-FFF2-40B4-BE49-F238E27FC236}">
                  <a16:creationId xmlns:a16="http://schemas.microsoft.com/office/drawing/2014/main" id="{2140E8DE-5001-353F-38D0-B61910A42684}"/>
                </a:ext>
              </a:extLst>
            </p:cNvPr>
            <p:cNvGrpSpPr/>
            <p:nvPr/>
          </p:nvGrpSpPr>
          <p:grpSpPr>
            <a:xfrm>
              <a:off x="7563966" y="3863165"/>
              <a:ext cx="523620" cy="223723"/>
              <a:chOff x="2760133" y="4876800"/>
              <a:chExt cx="2096685" cy="1216152"/>
            </a:xfrm>
            <a:solidFill>
              <a:sysClr val="window" lastClr="FFFFFF"/>
            </a:solidFill>
          </p:grpSpPr>
          <p:sp>
            <p:nvSpPr>
              <p:cNvPr id="499" name="Cube 498">
                <a:extLst>
                  <a:ext uri="{FF2B5EF4-FFF2-40B4-BE49-F238E27FC236}">
                    <a16:creationId xmlns:a16="http://schemas.microsoft.com/office/drawing/2014/main" id="{007321D0-3E36-ECBC-6136-88F1C82DB4D7}"/>
                  </a:ext>
                </a:extLst>
              </p:cNvPr>
              <p:cNvSpPr/>
              <p:nvPr/>
            </p:nvSpPr>
            <p:spPr>
              <a:xfrm>
                <a:off x="2760133" y="4876800"/>
                <a:ext cx="1216152" cy="1216152"/>
              </a:xfrm>
              <a:prstGeom prst="cube">
                <a:avLst/>
              </a:prstGeom>
              <a:solidFill>
                <a:srgbClr val="FFC000">
                  <a:lumMod val="60000"/>
                  <a:lumOff val="4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en-CH" sz="1800" kern="0">
                  <a:solidFill>
                    <a:prstClr val="white"/>
                  </a:solidFill>
                  <a:latin typeface="Avenir Book" panose="02000503020000020003" pitchFamily="2" charset="0"/>
                </a:endParaRPr>
              </a:p>
            </p:txBody>
          </p:sp>
          <p:sp>
            <p:nvSpPr>
              <p:cNvPr id="500" name="Cube 499">
                <a:extLst>
                  <a:ext uri="{FF2B5EF4-FFF2-40B4-BE49-F238E27FC236}">
                    <a16:creationId xmlns:a16="http://schemas.microsoft.com/office/drawing/2014/main" id="{64D51DB2-BB17-4315-A8B4-351FCCFFECF5}"/>
                  </a:ext>
                </a:extLst>
              </p:cNvPr>
              <p:cNvSpPr/>
              <p:nvPr/>
            </p:nvSpPr>
            <p:spPr>
              <a:xfrm>
                <a:off x="3640666" y="4876800"/>
                <a:ext cx="1216152" cy="1216152"/>
              </a:xfrm>
              <a:prstGeom prst="cube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en-CH" sz="1800" kern="0">
                  <a:solidFill>
                    <a:prstClr val="white"/>
                  </a:solidFill>
                  <a:latin typeface="Avenir Book" panose="02000503020000020003" pitchFamily="2" charset="0"/>
                </a:endParaRPr>
              </a:p>
            </p:txBody>
          </p:sp>
        </p:grpSp>
        <p:grpSp>
          <p:nvGrpSpPr>
            <p:cNvPr id="487" name="Group 486">
              <a:extLst>
                <a:ext uri="{FF2B5EF4-FFF2-40B4-BE49-F238E27FC236}">
                  <a16:creationId xmlns:a16="http://schemas.microsoft.com/office/drawing/2014/main" id="{F6F77A44-51A6-FEEB-AEE9-C73515866B51}"/>
                </a:ext>
              </a:extLst>
            </p:cNvPr>
            <p:cNvGrpSpPr/>
            <p:nvPr/>
          </p:nvGrpSpPr>
          <p:grpSpPr>
            <a:xfrm>
              <a:off x="7563966" y="3700574"/>
              <a:ext cx="523620" cy="223723"/>
              <a:chOff x="2760133" y="4876800"/>
              <a:chExt cx="2096685" cy="1216152"/>
            </a:xfrm>
            <a:solidFill>
              <a:sysClr val="window" lastClr="FFFFFF"/>
            </a:solidFill>
          </p:grpSpPr>
          <p:sp>
            <p:nvSpPr>
              <p:cNvPr id="497" name="Cube 496">
                <a:extLst>
                  <a:ext uri="{FF2B5EF4-FFF2-40B4-BE49-F238E27FC236}">
                    <a16:creationId xmlns:a16="http://schemas.microsoft.com/office/drawing/2014/main" id="{B106F7FC-0155-D0A4-18EC-6DA6AD690935}"/>
                  </a:ext>
                </a:extLst>
              </p:cNvPr>
              <p:cNvSpPr/>
              <p:nvPr/>
            </p:nvSpPr>
            <p:spPr>
              <a:xfrm>
                <a:off x="2760133" y="4876800"/>
                <a:ext cx="1216152" cy="1216152"/>
              </a:xfrm>
              <a:prstGeom prst="cube">
                <a:avLst/>
              </a:prstGeom>
              <a:solidFill>
                <a:srgbClr val="FFC000">
                  <a:lumMod val="60000"/>
                  <a:lumOff val="4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en-CH" sz="1800" kern="0">
                  <a:solidFill>
                    <a:prstClr val="white"/>
                  </a:solidFill>
                  <a:latin typeface="Avenir Book" panose="02000503020000020003" pitchFamily="2" charset="0"/>
                </a:endParaRPr>
              </a:p>
            </p:txBody>
          </p:sp>
          <p:sp>
            <p:nvSpPr>
              <p:cNvPr id="498" name="Cube 497">
                <a:extLst>
                  <a:ext uri="{FF2B5EF4-FFF2-40B4-BE49-F238E27FC236}">
                    <a16:creationId xmlns:a16="http://schemas.microsoft.com/office/drawing/2014/main" id="{50DFEBD6-12BD-4758-4E72-98871AFA9FDC}"/>
                  </a:ext>
                </a:extLst>
              </p:cNvPr>
              <p:cNvSpPr/>
              <p:nvPr/>
            </p:nvSpPr>
            <p:spPr>
              <a:xfrm>
                <a:off x="3640666" y="4876800"/>
                <a:ext cx="1216152" cy="1216152"/>
              </a:xfrm>
              <a:prstGeom prst="cube">
                <a:avLst/>
              </a:prstGeom>
              <a:solidFill>
                <a:srgbClr val="FFC000">
                  <a:lumMod val="60000"/>
                  <a:lumOff val="4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en-CH" sz="1800" kern="0">
                  <a:solidFill>
                    <a:prstClr val="white"/>
                  </a:solidFill>
                  <a:latin typeface="Avenir Book" panose="02000503020000020003" pitchFamily="2" charset="0"/>
                </a:endParaRPr>
              </a:p>
            </p:txBody>
          </p:sp>
        </p:grpSp>
        <p:grpSp>
          <p:nvGrpSpPr>
            <p:cNvPr id="488" name="Group 487">
              <a:extLst>
                <a:ext uri="{FF2B5EF4-FFF2-40B4-BE49-F238E27FC236}">
                  <a16:creationId xmlns:a16="http://schemas.microsoft.com/office/drawing/2014/main" id="{EC301147-2B04-E0B1-CF6B-373B4ADE975F}"/>
                </a:ext>
              </a:extLst>
            </p:cNvPr>
            <p:cNvGrpSpPr/>
            <p:nvPr/>
          </p:nvGrpSpPr>
          <p:grpSpPr>
            <a:xfrm>
              <a:off x="7563966" y="3535675"/>
              <a:ext cx="523620" cy="223723"/>
              <a:chOff x="2760133" y="4876800"/>
              <a:chExt cx="2096685" cy="1216152"/>
            </a:xfrm>
            <a:solidFill>
              <a:sysClr val="window" lastClr="FFFFFF"/>
            </a:solidFill>
          </p:grpSpPr>
          <p:sp>
            <p:nvSpPr>
              <p:cNvPr id="495" name="Cube 494">
                <a:extLst>
                  <a:ext uri="{FF2B5EF4-FFF2-40B4-BE49-F238E27FC236}">
                    <a16:creationId xmlns:a16="http://schemas.microsoft.com/office/drawing/2014/main" id="{D773F62E-886C-5C59-7A37-0F1815CFF407}"/>
                  </a:ext>
                </a:extLst>
              </p:cNvPr>
              <p:cNvSpPr/>
              <p:nvPr/>
            </p:nvSpPr>
            <p:spPr>
              <a:xfrm>
                <a:off x="2760133" y="4876800"/>
                <a:ext cx="1216152" cy="1216152"/>
              </a:xfrm>
              <a:prstGeom prst="cube">
                <a:avLst/>
              </a:prstGeom>
              <a:solidFill>
                <a:srgbClr val="FFC000">
                  <a:lumMod val="60000"/>
                  <a:lumOff val="4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en-CH" sz="1800" kern="0">
                  <a:solidFill>
                    <a:prstClr val="white"/>
                  </a:solidFill>
                  <a:latin typeface="Avenir Book" panose="02000503020000020003" pitchFamily="2" charset="0"/>
                </a:endParaRPr>
              </a:p>
            </p:txBody>
          </p:sp>
          <p:sp>
            <p:nvSpPr>
              <p:cNvPr id="496" name="Cube 495">
                <a:extLst>
                  <a:ext uri="{FF2B5EF4-FFF2-40B4-BE49-F238E27FC236}">
                    <a16:creationId xmlns:a16="http://schemas.microsoft.com/office/drawing/2014/main" id="{9E181613-F6B6-6390-7F43-AD8C126F561D}"/>
                  </a:ext>
                </a:extLst>
              </p:cNvPr>
              <p:cNvSpPr/>
              <p:nvPr/>
            </p:nvSpPr>
            <p:spPr>
              <a:xfrm>
                <a:off x="3640666" y="4876800"/>
                <a:ext cx="1216152" cy="1216152"/>
              </a:xfrm>
              <a:prstGeom prst="cube">
                <a:avLst/>
              </a:prstGeom>
              <a:solidFill>
                <a:srgbClr val="FFC000">
                  <a:lumMod val="60000"/>
                  <a:lumOff val="4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en-CH" sz="1800" kern="0" dirty="0">
                  <a:solidFill>
                    <a:prstClr val="white"/>
                  </a:solidFill>
                  <a:latin typeface="Avenir Book" panose="02000503020000020003" pitchFamily="2" charset="0"/>
                </a:endParaRPr>
              </a:p>
            </p:txBody>
          </p:sp>
        </p:grpSp>
        <p:grpSp>
          <p:nvGrpSpPr>
            <p:cNvPr id="489" name="Group 488">
              <a:extLst>
                <a:ext uri="{FF2B5EF4-FFF2-40B4-BE49-F238E27FC236}">
                  <a16:creationId xmlns:a16="http://schemas.microsoft.com/office/drawing/2014/main" id="{81623B06-A185-C181-85C3-E8B57450109B}"/>
                </a:ext>
              </a:extLst>
            </p:cNvPr>
            <p:cNvGrpSpPr/>
            <p:nvPr/>
          </p:nvGrpSpPr>
          <p:grpSpPr>
            <a:xfrm>
              <a:off x="7563966" y="3373084"/>
              <a:ext cx="523620" cy="223723"/>
              <a:chOff x="2760133" y="4876800"/>
              <a:chExt cx="2096685" cy="1216152"/>
            </a:xfrm>
            <a:solidFill>
              <a:sysClr val="window" lastClr="FFFFFF"/>
            </a:solidFill>
          </p:grpSpPr>
          <p:sp>
            <p:nvSpPr>
              <p:cNvPr id="493" name="Cube 492">
                <a:extLst>
                  <a:ext uri="{FF2B5EF4-FFF2-40B4-BE49-F238E27FC236}">
                    <a16:creationId xmlns:a16="http://schemas.microsoft.com/office/drawing/2014/main" id="{EBE01D75-9CB8-D89D-D276-EF74A7B7CB59}"/>
                  </a:ext>
                </a:extLst>
              </p:cNvPr>
              <p:cNvSpPr/>
              <p:nvPr/>
            </p:nvSpPr>
            <p:spPr>
              <a:xfrm>
                <a:off x="2760133" y="4876800"/>
                <a:ext cx="1216152" cy="1216152"/>
              </a:xfrm>
              <a:prstGeom prst="cube">
                <a:avLst/>
              </a:prstGeom>
              <a:solidFill>
                <a:srgbClr val="F8CBAD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en-CH" sz="1800" kern="0">
                  <a:solidFill>
                    <a:prstClr val="white"/>
                  </a:solidFill>
                  <a:latin typeface="Avenir Book" panose="02000503020000020003" pitchFamily="2" charset="0"/>
                </a:endParaRPr>
              </a:p>
            </p:txBody>
          </p:sp>
          <p:sp>
            <p:nvSpPr>
              <p:cNvPr id="494" name="Cube 493">
                <a:extLst>
                  <a:ext uri="{FF2B5EF4-FFF2-40B4-BE49-F238E27FC236}">
                    <a16:creationId xmlns:a16="http://schemas.microsoft.com/office/drawing/2014/main" id="{D2470FDD-6FBC-2A8E-F1A3-D871E6E1B6D3}"/>
                  </a:ext>
                </a:extLst>
              </p:cNvPr>
              <p:cNvSpPr/>
              <p:nvPr/>
            </p:nvSpPr>
            <p:spPr>
              <a:xfrm>
                <a:off x="3640666" y="4876800"/>
                <a:ext cx="1216152" cy="1216152"/>
              </a:xfrm>
              <a:prstGeom prst="cube">
                <a:avLst/>
              </a:prstGeom>
              <a:solidFill>
                <a:srgbClr val="F8CBAD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en-CH" sz="1800" kern="0">
                  <a:solidFill>
                    <a:prstClr val="white"/>
                  </a:solidFill>
                  <a:latin typeface="Avenir Book" panose="02000503020000020003" pitchFamily="2" charset="0"/>
                </a:endParaRPr>
              </a:p>
            </p:txBody>
          </p:sp>
        </p:grpSp>
        <p:grpSp>
          <p:nvGrpSpPr>
            <p:cNvPr id="490" name="Group 489">
              <a:extLst>
                <a:ext uri="{FF2B5EF4-FFF2-40B4-BE49-F238E27FC236}">
                  <a16:creationId xmlns:a16="http://schemas.microsoft.com/office/drawing/2014/main" id="{FC32D04B-DED4-69B6-7332-F2BDF3316EBA}"/>
                </a:ext>
              </a:extLst>
            </p:cNvPr>
            <p:cNvGrpSpPr/>
            <p:nvPr/>
          </p:nvGrpSpPr>
          <p:grpSpPr>
            <a:xfrm>
              <a:off x="7563966" y="3208185"/>
              <a:ext cx="523620" cy="223723"/>
              <a:chOff x="2760133" y="4876800"/>
              <a:chExt cx="2096685" cy="1216152"/>
            </a:xfrm>
            <a:solidFill>
              <a:sysClr val="window" lastClr="FFFFFF"/>
            </a:solidFill>
          </p:grpSpPr>
          <p:sp>
            <p:nvSpPr>
              <p:cNvPr id="491" name="Cube 490">
                <a:extLst>
                  <a:ext uri="{FF2B5EF4-FFF2-40B4-BE49-F238E27FC236}">
                    <a16:creationId xmlns:a16="http://schemas.microsoft.com/office/drawing/2014/main" id="{81E52052-9016-AEB0-3E37-C4BD2D17EFBE}"/>
                  </a:ext>
                </a:extLst>
              </p:cNvPr>
              <p:cNvSpPr/>
              <p:nvPr/>
            </p:nvSpPr>
            <p:spPr>
              <a:xfrm>
                <a:off x="2760133" y="4876800"/>
                <a:ext cx="1216152" cy="1216152"/>
              </a:xfrm>
              <a:prstGeom prst="cube">
                <a:avLst/>
              </a:prstGeom>
              <a:solidFill>
                <a:srgbClr val="F8CBAD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en-CH" sz="1800" kern="0">
                  <a:solidFill>
                    <a:prstClr val="white"/>
                  </a:solidFill>
                  <a:latin typeface="Avenir Book" panose="02000503020000020003" pitchFamily="2" charset="0"/>
                </a:endParaRPr>
              </a:p>
            </p:txBody>
          </p:sp>
          <p:sp>
            <p:nvSpPr>
              <p:cNvPr id="492" name="Cube 491">
                <a:extLst>
                  <a:ext uri="{FF2B5EF4-FFF2-40B4-BE49-F238E27FC236}">
                    <a16:creationId xmlns:a16="http://schemas.microsoft.com/office/drawing/2014/main" id="{2F180218-FED3-73F2-D0D7-37E7A00567FB}"/>
                  </a:ext>
                </a:extLst>
              </p:cNvPr>
              <p:cNvSpPr/>
              <p:nvPr/>
            </p:nvSpPr>
            <p:spPr>
              <a:xfrm>
                <a:off x="3640666" y="4876800"/>
                <a:ext cx="1216152" cy="1216152"/>
              </a:xfrm>
              <a:prstGeom prst="cube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en-CH" sz="1800" kern="0">
                  <a:solidFill>
                    <a:prstClr val="white"/>
                  </a:solidFill>
                  <a:latin typeface="Avenir Book" panose="02000503020000020003" pitchFamily="2" charset="0"/>
                </a:endParaRPr>
              </a:p>
            </p:txBody>
          </p:sp>
        </p:grpSp>
      </p:grpSp>
      <p:cxnSp>
        <p:nvCxnSpPr>
          <p:cNvPr id="302" name="Curved Connector 301">
            <a:extLst>
              <a:ext uri="{FF2B5EF4-FFF2-40B4-BE49-F238E27FC236}">
                <a16:creationId xmlns:a16="http://schemas.microsoft.com/office/drawing/2014/main" id="{22DC6E62-BC19-9773-B69B-9EA7F1CAD457}"/>
              </a:ext>
            </a:extLst>
          </p:cNvPr>
          <p:cNvCxnSpPr>
            <a:cxnSpLocks/>
          </p:cNvCxnSpPr>
          <p:nvPr/>
        </p:nvCxnSpPr>
        <p:spPr>
          <a:xfrm rot="10800000" flipV="1">
            <a:off x="2688243" y="2819488"/>
            <a:ext cx="4594574" cy="2048020"/>
          </a:xfrm>
          <a:prstGeom prst="curvedConnector3">
            <a:avLst>
              <a:gd name="adj1" fmla="val 50000"/>
            </a:avLst>
          </a:prstGeom>
          <a:noFill/>
          <a:ln w="9525" cap="flat" cmpd="sng" algn="ctr">
            <a:solidFill>
              <a:srgbClr val="ED7D31">
                <a:lumMod val="75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303" name="Curved Connector 302">
            <a:extLst>
              <a:ext uri="{FF2B5EF4-FFF2-40B4-BE49-F238E27FC236}">
                <a16:creationId xmlns:a16="http://schemas.microsoft.com/office/drawing/2014/main" id="{6C845AAE-4D87-CF6A-692A-7652311D73DF}"/>
              </a:ext>
            </a:extLst>
          </p:cNvPr>
          <p:cNvCxnSpPr>
            <a:cxnSpLocks/>
          </p:cNvCxnSpPr>
          <p:nvPr/>
        </p:nvCxnSpPr>
        <p:spPr>
          <a:xfrm rot="5400000">
            <a:off x="4544262" y="2310488"/>
            <a:ext cx="1680166" cy="3234124"/>
          </a:xfrm>
          <a:prstGeom prst="curvedConnector2">
            <a:avLst/>
          </a:prstGeom>
          <a:noFill/>
          <a:ln w="9525" cap="flat" cmpd="sng" algn="ctr">
            <a:solidFill>
              <a:srgbClr val="ED7D31">
                <a:lumMod val="75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304" name="Curved Connector 303">
            <a:extLst>
              <a:ext uri="{FF2B5EF4-FFF2-40B4-BE49-F238E27FC236}">
                <a16:creationId xmlns:a16="http://schemas.microsoft.com/office/drawing/2014/main" id="{FF447E5C-3C65-1C6B-2D5B-6A8BB3060B28}"/>
              </a:ext>
            </a:extLst>
          </p:cNvPr>
          <p:cNvCxnSpPr>
            <a:cxnSpLocks/>
          </p:cNvCxnSpPr>
          <p:nvPr/>
        </p:nvCxnSpPr>
        <p:spPr>
          <a:xfrm rot="10800000" flipV="1">
            <a:off x="4616659" y="2951095"/>
            <a:ext cx="2672024" cy="1870540"/>
          </a:xfrm>
          <a:prstGeom prst="curvedConnector2">
            <a:avLst/>
          </a:prstGeom>
          <a:noFill/>
          <a:ln w="9525" cap="flat" cmpd="sng" algn="ctr">
            <a:solidFill>
              <a:srgbClr val="ED7D31">
                <a:lumMod val="75000"/>
              </a:srgb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305" name="TextBox 304">
            <a:extLst>
              <a:ext uri="{FF2B5EF4-FFF2-40B4-BE49-F238E27FC236}">
                <a16:creationId xmlns:a16="http://schemas.microsoft.com/office/drawing/2014/main" id="{1E1BEAC2-A61A-C27B-A972-7CA85AF41958}"/>
              </a:ext>
            </a:extLst>
          </p:cNvPr>
          <p:cNvSpPr txBox="1"/>
          <p:nvPr/>
        </p:nvSpPr>
        <p:spPr>
          <a:xfrm>
            <a:off x="2283980" y="5667823"/>
            <a:ext cx="428422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CH" sz="1600" i="1" kern="0" dirty="0">
                <a:solidFill>
                  <a:prstClr val="black"/>
                </a:solidFill>
                <a:latin typeface="Avenir Book" panose="02000503020000020003" pitchFamily="2" charset="0"/>
              </a:rPr>
              <a:t>Vector Multiplier Unit</a:t>
            </a:r>
          </a:p>
        </p:txBody>
      </p:sp>
      <p:sp>
        <p:nvSpPr>
          <p:cNvPr id="306" name="Down Arrow 305">
            <a:extLst>
              <a:ext uri="{FF2B5EF4-FFF2-40B4-BE49-F238E27FC236}">
                <a16:creationId xmlns:a16="http://schemas.microsoft.com/office/drawing/2014/main" id="{2A20F291-EF01-74A0-D0D8-D6FEBDA84A1D}"/>
              </a:ext>
            </a:extLst>
          </p:cNvPr>
          <p:cNvSpPr/>
          <p:nvPr/>
        </p:nvSpPr>
        <p:spPr>
          <a:xfrm>
            <a:off x="4077740" y="3134475"/>
            <a:ext cx="373196" cy="186244"/>
          </a:xfrm>
          <a:prstGeom prst="downArrow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CH" sz="1800" kern="0">
              <a:solidFill>
                <a:prstClr val="white"/>
              </a:solidFill>
              <a:latin typeface="Avenir Book" panose="02000503020000020003" pitchFamily="2" charset="0"/>
            </a:endParaRPr>
          </a:p>
        </p:txBody>
      </p:sp>
      <p:sp>
        <p:nvSpPr>
          <p:cNvPr id="307" name="Down Arrow 306">
            <a:extLst>
              <a:ext uri="{FF2B5EF4-FFF2-40B4-BE49-F238E27FC236}">
                <a16:creationId xmlns:a16="http://schemas.microsoft.com/office/drawing/2014/main" id="{450C6961-2EC7-6288-E46F-CAED0F998F74}"/>
              </a:ext>
            </a:extLst>
          </p:cNvPr>
          <p:cNvSpPr/>
          <p:nvPr/>
        </p:nvSpPr>
        <p:spPr>
          <a:xfrm>
            <a:off x="4074779" y="3846315"/>
            <a:ext cx="373196" cy="186244"/>
          </a:xfrm>
          <a:prstGeom prst="downArrow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CH" sz="1800" kern="0">
              <a:solidFill>
                <a:prstClr val="white"/>
              </a:solidFill>
              <a:latin typeface="Avenir Book" panose="02000503020000020003" pitchFamily="2" charset="0"/>
            </a:endParaRPr>
          </a:p>
        </p:txBody>
      </p:sp>
      <p:cxnSp>
        <p:nvCxnSpPr>
          <p:cNvPr id="308" name="Curved Connector 307">
            <a:extLst>
              <a:ext uri="{FF2B5EF4-FFF2-40B4-BE49-F238E27FC236}">
                <a16:creationId xmlns:a16="http://schemas.microsoft.com/office/drawing/2014/main" id="{AEAED498-2D59-95B0-A911-5B2FEB2150F8}"/>
              </a:ext>
            </a:extLst>
          </p:cNvPr>
          <p:cNvCxnSpPr>
            <a:cxnSpLocks/>
          </p:cNvCxnSpPr>
          <p:nvPr/>
        </p:nvCxnSpPr>
        <p:spPr>
          <a:xfrm rot="5400000">
            <a:off x="4023422" y="2005197"/>
            <a:ext cx="2049709" cy="4480812"/>
          </a:xfrm>
          <a:prstGeom prst="curvedConnector2">
            <a:avLst/>
          </a:prstGeom>
          <a:noFill/>
          <a:ln w="9525" cap="flat" cmpd="sng" algn="ctr">
            <a:solidFill>
              <a:srgbClr val="00B0F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309" name="TextBox 308">
            <a:extLst>
              <a:ext uri="{FF2B5EF4-FFF2-40B4-BE49-F238E27FC236}">
                <a16:creationId xmlns:a16="http://schemas.microsoft.com/office/drawing/2014/main" id="{2C7185F7-B4B6-DD1C-5EA6-715AFE56B912}"/>
              </a:ext>
            </a:extLst>
          </p:cNvPr>
          <p:cNvSpPr txBox="1"/>
          <p:nvPr/>
        </p:nvSpPr>
        <p:spPr>
          <a:xfrm>
            <a:off x="2461017" y="5979664"/>
            <a:ext cx="428422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CH" sz="1600" i="1" kern="0" dirty="0">
                <a:solidFill>
                  <a:prstClr val="black"/>
                </a:solidFill>
                <a:latin typeface="Avenir Book" panose="02000503020000020003" pitchFamily="2" charset="0"/>
              </a:rPr>
              <a:t>AI Engine Core</a:t>
            </a:r>
          </a:p>
        </p:txBody>
      </p:sp>
      <p:cxnSp>
        <p:nvCxnSpPr>
          <p:cNvPr id="310" name="Curved Connector 309">
            <a:extLst>
              <a:ext uri="{FF2B5EF4-FFF2-40B4-BE49-F238E27FC236}">
                <a16:creationId xmlns:a16="http://schemas.microsoft.com/office/drawing/2014/main" id="{0D5A882B-E393-3B95-6E26-A80C4169FFAF}"/>
              </a:ext>
            </a:extLst>
          </p:cNvPr>
          <p:cNvCxnSpPr>
            <a:cxnSpLocks/>
          </p:cNvCxnSpPr>
          <p:nvPr/>
        </p:nvCxnSpPr>
        <p:spPr>
          <a:xfrm rot="5400000">
            <a:off x="5474751" y="2787835"/>
            <a:ext cx="1949627" cy="2297366"/>
          </a:xfrm>
          <a:prstGeom prst="curvedConnector3">
            <a:avLst>
              <a:gd name="adj1" fmla="val 50000"/>
            </a:avLst>
          </a:prstGeom>
          <a:noFill/>
          <a:ln w="9525" cap="flat" cmpd="sng" algn="ctr">
            <a:solidFill>
              <a:srgbClr val="ED7D31">
                <a:lumMod val="75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311" name="Curved Connector 310">
            <a:extLst>
              <a:ext uri="{FF2B5EF4-FFF2-40B4-BE49-F238E27FC236}">
                <a16:creationId xmlns:a16="http://schemas.microsoft.com/office/drawing/2014/main" id="{AC0C6CBE-58AB-9BF3-6D7C-ABDDA58EF462}"/>
              </a:ext>
            </a:extLst>
          </p:cNvPr>
          <p:cNvCxnSpPr>
            <a:cxnSpLocks/>
          </p:cNvCxnSpPr>
          <p:nvPr/>
        </p:nvCxnSpPr>
        <p:spPr>
          <a:xfrm rot="5400000">
            <a:off x="6022385" y="3652754"/>
            <a:ext cx="1606813" cy="780945"/>
          </a:xfrm>
          <a:prstGeom prst="curvedConnector3">
            <a:avLst>
              <a:gd name="adj1" fmla="val 50000"/>
            </a:avLst>
          </a:prstGeom>
          <a:noFill/>
          <a:ln w="9525" cap="flat" cmpd="sng" algn="ctr">
            <a:solidFill>
              <a:srgbClr val="ED7D31">
                <a:lumMod val="75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312" name="Curved Connector 311">
            <a:extLst>
              <a:ext uri="{FF2B5EF4-FFF2-40B4-BE49-F238E27FC236}">
                <a16:creationId xmlns:a16="http://schemas.microsoft.com/office/drawing/2014/main" id="{AA86DD77-73EB-C297-C525-1F3890B223F1}"/>
              </a:ext>
            </a:extLst>
          </p:cNvPr>
          <p:cNvCxnSpPr>
            <a:cxnSpLocks/>
          </p:cNvCxnSpPr>
          <p:nvPr/>
        </p:nvCxnSpPr>
        <p:spPr>
          <a:xfrm rot="5400000">
            <a:off x="4439256" y="2689142"/>
            <a:ext cx="1840438" cy="3283863"/>
          </a:xfrm>
          <a:prstGeom prst="curvedConnector2">
            <a:avLst/>
          </a:prstGeom>
          <a:noFill/>
          <a:ln w="9525" cap="flat" cmpd="sng" algn="ctr">
            <a:solidFill>
              <a:srgbClr val="00B0F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313" name="Curved Connector 312">
            <a:extLst>
              <a:ext uri="{FF2B5EF4-FFF2-40B4-BE49-F238E27FC236}">
                <a16:creationId xmlns:a16="http://schemas.microsoft.com/office/drawing/2014/main" id="{313C765B-CBEF-6565-AD1C-E0C631CDA9B1}"/>
              </a:ext>
            </a:extLst>
          </p:cNvPr>
          <p:cNvCxnSpPr>
            <a:cxnSpLocks/>
          </p:cNvCxnSpPr>
          <p:nvPr/>
        </p:nvCxnSpPr>
        <p:spPr>
          <a:xfrm rot="10800000" flipV="1">
            <a:off x="4640131" y="3356989"/>
            <a:ext cx="2665617" cy="1925388"/>
          </a:xfrm>
          <a:prstGeom prst="curvedConnector3">
            <a:avLst>
              <a:gd name="adj1" fmla="val 50000"/>
            </a:avLst>
          </a:prstGeom>
          <a:noFill/>
          <a:ln w="9525" cap="flat" cmpd="sng" algn="ctr">
            <a:solidFill>
              <a:srgbClr val="00B0F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314" name="Curved Connector 313">
            <a:extLst>
              <a:ext uri="{FF2B5EF4-FFF2-40B4-BE49-F238E27FC236}">
                <a16:creationId xmlns:a16="http://schemas.microsoft.com/office/drawing/2014/main" id="{A5FD49E8-B52E-0302-4E59-FB7B61274378}"/>
              </a:ext>
            </a:extLst>
          </p:cNvPr>
          <p:cNvCxnSpPr>
            <a:cxnSpLocks/>
          </p:cNvCxnSpPr>
          <p:nvPr/>
        </p:nvCxnSpPr>
        <p:spPr>
          <a:xfrm rot="5400000">
            <a:off x="5569430" y="3311804"/>
            <a:ext cx="1845121" cy="2058941"/>
          </a:xfrm>
          <a:prstGeom prst="curvedConnector2">
            <a:avLst/>
          </a:prstGeom>
          <a:noFill/>
          <a:ln w="9525" cap="flat" cmpd="sng" algn="ctr">
            <a:solidFill>
              <a:srgbClr val="00B0F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315" name="Curved Connector 314">
            <a:extLst>
              <a:ext uri="{FF2B5EF4-FFF2-40B4-BE49-F238E27FC236}">
                <a16:creationId xmlns:a16="http://schemas.microsoft.com/office/drawing/2014/main" id="{5F46A2BA-4F60-47DE-91FA-17881E76C4A1}"/>
              </a:ext>
            </a:extLst>
          </p:cNvPr>
          <p:cNvCxnSpPr>
            <a:cxnSpLocks/>
          </p:cNvCxnSpPr>
          <p:nvPr/>
        </p:nvCxnSpPr>
        <p:spPr>
          <a:xfrm rot="5400000">
            <a:off x="5971098" y="4142937"/>
            <a:ext cx="1828589" cy="806580"/>
          </a:xfrm>
          <a:prstGeom prst="curvedConnector2">
            <a:avLst/>
          </a:prstGeom>
          <a:noFill/>
          <a:ln w="9525" cap="flat" cmpd="sng" algn="ctr">
            <a:solidFill>
              <a:srgbClr val="00B0F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404" name="Rectangle 403">
            <a:extLst>
              <a:ext uri="{FF2B5EF4-FFF2-40B4-BE49-F238E27FC236}">
                <a16:creationId xmlns:a16="http://schemas.microsoft.com/office/drawing/2014/main" id="{C5F91A3E-E965-FA57-64B4-3E4FCDE0995B}"/>
              </a:ext>
            </a:extLst>
          </p:cNvPr>
          <p:cNvSpPr/>
          <p:nvPr/>
        </p:nvSpPr>
        <p:spPr>
          <a:xfrm>
            <a:off x="8272862" y="4678596"/>
            <a:ext cx="1152076" cy="1151429"/>
          </a:xfrm>
          <a:prstGeom prst="rect">
            <a:avLst/>
          </a:prstGeom>
          <a:solidFill>
            <a:srgbClr val="4472C4">
              <a:lumMod val="20000"/>
              <a:lumOff val="80000"/>
            </a:srgb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r>
              <a:rPr lang="en-CH" sz="1500" kern="0" dirty="0">
                <a:solidFill>
                  <a:prstClr val="black"/>
                </a:solidFill>
                <a:latin typeface="Avenir Book" panose="02000503020000020003" pitchFamily="2" charset="0"/>
              </a:rPr>
              <a:t>Shift </a:t>
            </a:r>
          </a:p>
          <a:p>
            <a:pPr algn="ctr" defTabSz="914400">
              <a:defRPr/>
            </a:pPr>
            <a:r>
              <a:rPr lang="en-CH" sz="1500" kern="0" dirty="0">
                <a:solidFill>
                  <a:prstClr val="black"/>
                </a:solidFill>
                <a:latin typeface="Avenir Book" panose="02000503020000020003" pitchFamily="2" charset="0"/>
              </a:rPr>
              <a:t>Round Saturate</a:t>
            </a:r>
          </a:p>
          <a:p>
            <a:pPr algn="ctr" defTabSz="914400">
              <a:defRPr/>
            </a:pPr>
            <a:r>
              <a:rPr lang="en-CH" sz="1500" i="1" kern="0" dirty="0">
                <a:solidFill>
                  <a:prstClr val="black"/>
                </a:solidFill>
                <a:latin typeface="Avenir Book" panose="02000503020000020003" pitchFamily="2" charset="0"/>
              </a:rPr>
              <a:t>srs()</a:t>
            </a:r>
          </a:p>
        </p:txBody>
      </p:sp>
      <p:sp>
        <p:nvSpPr>
          <p:cNvPr id="405" name="Down Arrow 404">
            <a:extLst>
              <a:ext uri="{FF2B5EF4-FFF2-40B4-BE49-F238E27FC236}">
                <a16:creationId xmlns:a16="http://schemas.microsoft.com/office/drawing/2014/main" id="{87E582E9-55E5-A0CE-9BB7-5B9F047EF0D7}"/>
              </a:ext>
            </a:extLst>
          </p:cNvPr>
          <p:cNvSpPr/>
          <p:nvPr/>
        </p:nvSpPr>
        <p:spPr>
          <a:xfrm rot="16200000">
            <a:off x="8015349" y="5118682"/>
            <a:ext cx="343799" cy="153684"/>
          </a:xfrm>
          <a:prstGeom prst="downArrow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CH" sz="1800" kern="0">
              <a:solidFill>
                <a:prstClr val="white"/>
              </a:solidFill>
              <a:latin typeface="Avenir Book" panose="02000503020000020003" pitchFamily="2" charset="0"/>
            </a:endParaRPr>
          </a:p>
        </p:txBody>
      </p:sp>
      <p:grpSp>
        <p:nvGrpSpPr>
          <p:cNvPr id="406" name="Group 405">
            <a:extLst>
              <a:ext uri="{FF2B5EF4-FFF2-40B4-BE49-F238E27FC236}">
                <a16:creationId xmlns:a16="http://schemas.microsoft.com/office/drawing/2014/main" id="{75538567-EE01-427E-5E10-B59F8DC54FF9}"/>
              </a:ext>
            </a:extLst>
          </p:cNvPr>
          <p:cNvGrpSpPr/>
          <p:nvPr/>
        </p:nvGrpSpPr>
        <p:grpSpPr>
          <a:xfrm>
            <a:off x="2300248" y="4787504"/>
            <a:ext cx="4381035" cy="370567"/>
            <a:chOff x="681628" y="5838150"/>
            <a:chExt cx="3538966" cy="307915"/>
          </a:xfrm>
        </p:grpSpPr>
        <p:grpSp>
          <p:nvGrpSpPr>
            <p:cNvPr id="448" name="Group 447">
              <a:extLst>
                <a:ext uri="{FF2B5EF4-FFF2-40B4-BE49-F238E27FC236}">
                  <a16:creationId xmlns:a16="http://schemas.microsoft.com/office/drawing/2014/main" id="{5106C86C-340F-CAF8-77FF-111F5FCEF5C4}"/>
                </a:ext>
              </a:extLst>
            </p:cNvPr>
            <p:cNvGrpSpPr/>
            <p:nvPr/>
          </p:nvGrpSpPr>
          <p:grpSpPr>
            <a:xfrm>
              <a:off x="681628" y="5838150"/>
              <a:ext cx="714601" cy="307895"/>
              <a:chOff x="3333327" y="5778774"/>
              <a:chExt cx="813651" cy="305759"/>
            </a:xfrm>
          </p:grpSpPr>
          <p:sp>
            <p:nvSpPr>
              <p:cNvPr id="477" name="TextBox 476">
                <a:extLst>
                  <a:ext uri="{FF2B5EF4-FFF2-40B4-BE49-F238E27FC236}">
                    <a16:creationId xmlns:a16="http://schemas.microsoft.com/office/drawing/2014/main" id="{F33057A7-F26B-07B2-FE32-C4AC85E0BF94}"/>
                  </a:ext>
                </a:extLst>
              </p:cNvPr>
              <p:cNvSpPr txBox="1"/>
              <p:nvPr/>
            </p:nvSpPr>
            <p:spPr>
              <a:xfrm>
                <a:off x="3636585" y="5778774"/>
                <a:ext cx="108811" cy="3047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914400">
                  <a:defRPr/>
                </a:pPr>
                <a:r>
                  <a:rPr lang="en-CH" sz="1800" kern="0" dirty="0">
                    <a:solidFill>
                      <a:prstClr val="black"/>
                    </a:solidFill>
                    <a:latin typeface="Avenir Book" panose="02000503020000020003" pitchFamily="2" charset="0"/>
                  </a:rPr>
                  <a:t>x</a:t>
                </a:r>
              </a:p>
            </p:txBody>
          </p:sp>
          <p:sp>
            <p:nvSpPr>
              <p:cNvPr id="478" name="Rectangle 477">
                <a:extLst>
                  <a:ext uri="{FF2B5EF4-FFF2-40B4-BE49-F238E27FC236}">
                    <a16:creationId xmlns:a16="http://schemas.microsoft.com/office/drawing/2014/main" id="{F04B08B7-5BAF-287D-E3F5-8823289718B7}"/>
                  </a:ext>
                </a:extLst>
              </p:cNvPr>
              <p:cNvSpPr/>
              <p:nvPr/>
            </p:nvSpPr>
            <p:spPr>
              <a:xfrm>
                <a:off x="3491827" y="5845961"/>
                <a:ext cx="158603" cy="230986"/>
              </a:xfrm>
              <a:prstGeom prst="rect">
                <a:avLst/>
              </a:prstGeom>
              <a:solidFill>
                <a:srgbClr val="FFC000">
                  <a:lumMod val="20000"/>
                  <a:lumOff val="8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en-CH" sz="1800" kern="0">
                  <a:solidFill>
                    <a:prstClr val="white"/>
                  </a:solidFill>
                  <a:latin typeface="Avenir Book" panose="02000503020000020003" pitchFamily="2" charset="0"/>
                </a:endParaRPr>
              </a:p>
            </p:txBody>
          </p:sp>
          <p:sp>
            <p:nvSpPr>
              <p:cNvPr id="479" name="Rectangle 478">
                <a:extLst>
                  <a:ext uri="{FF2B5EF4-FFF2-40B4-BE49-F238E27FC236}">
                    <a16:creationId xmlns:a16="http://schemas.microsoft.com/office/drawing/2014/main" id="{A8588E23-ECF7-D027-1D2A-96BF076AEB56}"/>
                  </a:ext>
                </a:extLst>
              </p:cNvPr>
              <p:cNvSpPr/>
              <p:nvPr/>
            </p:nvSpPr>
            <p:spPr>
              <a:xfrm>
                <a:off x="3839455" y="5845961"/>
                <a:ext cx="158603" cy="230986"/>
              </a:xfrm>
              <a:prstGeom prst="rect">
                <a:avLst/>
              </a:prstGeom>
              <a:solidFill>
                <a:srgbClr val="E7E6E6">
                  <a:lumMod val="9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en-CH" sz="1800" kern="0">
                  <a:solidFill>
                    <a:prstClr val="white"/>
                  </a:solidFill>
                  <a:latin typeface="Avenir Book" panose="02000503020000020003" pitchFamily="2" charset="0"/>
                </a:endParaRPr>
              </a:p>
            </p:txBody>
          </p:sp>
          <p:sp>
            <p:nvSpPr>
              <p:cNvPr id="480" name="TextBox 479">
                <a:extLst>
                  <a:ext uri="{FF2B5EF4-FFF2-40B4-BE49-F238E27FC236}">
                    <a16:creationId xmlns:a16="http://schemas.microsoft.com/office/drawing/2014/main" id="{760D41CC-F474-208F-3686-2606986E5DBC}"/>
                  </a:ext>
                </a:extLst>
              </p:cNvPr>
              <p:cNvSpPr txBox="1"/>
              <p:nvPr/>
            </p:nvSpPr>
            <p:spPr>
              <a:xfrm>
                <a:off x="3333327" y="5778774"/>
                <a:ext cx="148633" cy="3047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914400">
                  <a:defRPr/>
                </a:pPr>
                <a:r>
                  <a:rPr lang="en-CH" sz="1800" kern="0" dirty="0">
                    <a:solidFill>
                      <a:prstClr val="black"/>
                    </a:solidFill>
                    <a:latin typeface="Avenir Book" panose="02000503020000020003" pitchFamily="2" charset="0"/>
                  </a:rPr>
                  <a:t>(</a:t>
                </a:r>
              </a:p>
            </p:txBody>
          </p:sp>
          <p:sp>
            <p:nvSpPr>
              <p:cNvPr id="481" name="TextBox 480">
                <a:extLst>
                  <a:ext uri="{FF2B5EF4-FFF2-40B4-BE49-F238E27FC236}">
                    <a16:creationId xmlns:a16="http://schemas.microsoft.com/office/drawing/2014/main" id="{49615ACC-D34D-5F54-283B-3A44A9AEE0E6}"/>
                  </a:ext>
                </a:extLst>
              </p:cNvPr>
              <p:cNvSpPr txBox="1"/>
              <p:nvPr/>
            </p:nvSpPr>
            <p:spPr>
              <a:xfrm>
                <a:off x="3966031" y="5778774"/>
                <a:ext cx="108811" cy="3047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914400">
                  <a:defRPr/>
                </a:pPr>
                <a:r>
                  <a:rPr lang="en-CH" sz="1800" kern="0" dirty="0">
                    <a:solidFill>
                      <a:prstClr val="black"/>
                    </a:solidFill>
                    <a:latin typeface="Avenir Book" panose="02000503020000020003" pitchFamily="2" charset="0"/>
                  </a:rPr>
                  <a:t>)</a:t>
                </a:r>
              </a:p>
            </p:txBody>
          </p:sp>
          <p:sp>
            <p:nvSpPr>
              <p:cNvPr id="482" name="TextBox 481">
                <a:extLst>
                  <a:ext uri="{FF2B5EF4-FFF2-40B4-BE49-F238E27FC236}">
                    <a16:creationId xmlns:a16="http://schemas.microsoft.com/office/drawing/2014/main" id="{BCDB1CBE-F350-2A3D-63FA-3DE71A3E90B9}"/>
                  </a:ext>
                </a:extLst>
              </p:cNvPr>
              <p:cNvSpPr txBox="1"/>
              <p:nvPr/>
            </p:nvSpPr>
            <p:spPr>
              <a:xfrm>
                <a:off x="4038167" y="5779774"/>
                <a:ext cx="108811" cy="3047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914400">
                  <a:defRPr/>
                </a:pPr>
                <a:r>
                  <a:rPr lang="en-CH" sz="1800" kern="0" dirty="0">
                    <a:solidFill>
                      <a:prstClr val="black"/>
                    </a:solidFill>
                    <a:latin typeface="Avenir Book" panose="02000503020000020003" pitchFamily="2" charset="0"/>
                  </a:rPr>
                  <a:t>+</a:t>
                </a:r>
              </a:p>
            </p:txBody>
          </p:sp>
        </p:grpSp>
        <p:grpSp>
          <p:nvGrpSpPr>
            <p:cNvPr id="449" name="Group 448">
              <a:extLst>
                <a:ext uri="{FF2B5EF4-FFF2-40B4-BE49-F238E27FC236}">
                  <a16:creationId xmlns:a16="http://schemas.microsoft.com/office/drawing/2014/main" id="{EB4CE276-3962-61C6-34C7-B650C15E0013}"/>
                </a:ext>
              </a:extLst>
            </p:cNvPr>
            <p:cNvGrpSpPr/>
            <p:nvPr/>
          </p:nvGrpSpPr>
          <p:grpSpPr>
            <a:xfrm>
              <a:off x="1387719" y="5838150"/>
              <a:ext cx="714601" cy="307895"/>
              <a:chOff x="3333327" y="5778774"/>
              <a:chExt cx="813651" cy="305759"/>
            </a:xfrm>
          </p:grpSpPr>
          <p:sp>
            <p:nvSpPr>
              <p:cNvPr id="471" name="TextBox 470">
                <a:extLst>
                  <a:ext uri="{FF2B5EF4-FFF2-40B4-BE49-F238E27FC236}">
                    <a16:creationId xmlns:a16="http://schemas.microsoft.com/office/drawing/2014/main" id="{85971FE2-D097-E08D-89F8-32A251ABC094}"/>
                  </a:ext>
                </a:extLst>
              </p:cNvPr>
              <p:cNvSpPr txBox="1"/>
              <p:nvPr/>
            </p:nvSpPr>
            <p:spPr>
              <a:xfrm>
                <a:off x="3636585" y="5778774"/>
                <a:ext cx="108811" cy="3047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914400">
                  <a:defRPr/>
                </a:pPr>
                <a:r>
                  <a:rPr lang="en-CH" sz="1800" kern="0" dirty="0">
                    <a:solidFill>
                      <a:prstClr val="black"/>
                    </a:solidFill>
                    <a:latin typeface="Avenir Book" panose="02000503020000020003" pitchFamily="2" charset="0"/>
                  </a:rPr>
                  <a:t>x</a:t>
                </a:r>
              </a:p>
            </p:txBody>
          </p:sp>
          <p:sp>
            <p:nvSpPr>
              <p:cNvPr id="472" name="Rectangle 471">
                <a:extLst>
                  <a:ext uri="{FF2B5EF4-FFF2-40B4-BE49-F238E27FC236}">
                    <a16:creationId xmlns:a16="http://schemas.microsoft.com/office/drawing/2014/main" id="{EE79D6ED-91CD-5085-BAEE-2CC3311F3B9F}"/>
                  </a:ext>
                </a:extLst>
              </p:cNvPr>
              <p:cNvSpPr/>
              <p:nvPr/>
            </p:nvSpPr>
            <p:spPr>
              <a:xfrm>
                <a:off x="3491827" y="5845961"/>
                <a:ext cx="158603" cy="230986"/>
              </a:xfrm>
              <a:prstGeom prst="rect">
                <a:avLst/>
              </a:prstGeom>
              <a:solidFill>
                <a:srgbClr val="FFC000">
                  <a:lumMod val="20000"/>
                  <a:lumOff val="8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en-CH" sz="1800" kern="0">
                  <a:solidFill>
                    <a:prstClr val="white"/>
                  </a:solidFill>
                  <a:latin typeface="Avenir Book" panose="02000503020000020003" pitchFamily="2" charset="0"/>
                </a:endParaRPr>
              </a:p>
            </p:txBody>
          </p:sp>
          <p:sp>
            <p:nvSpPr>
              <p:cNvPr id="473" name="Rectangle 472">
                <a:extLst>
                  <a:ext uri="{FF2B5EF4-FFF2-40B4-BE49-F238E27FC236}">
                    <a16:creationId xmlns:a16="http://schemas.microsoft.com/office/drawing/2014/main" id="{53F967C1-C4B1-2E4B-66AB-75B56F37A804}"/>
                  </a:ext>
                </a:extLst>
              </p:cNvPr>
              <p:cNvSpPr/>
              <p:nvPr/>
            </p:nvSpPr>
            <p:spPr>
              <a:xfrm>
                <a:off x="3839455" y="5845961"/>
                <a:ext cx="158603" cy="230986"/>
              </a:xfrm>
              <a:prstGeom prst="rect">
                <a:avLst/>
              </a:prstGeom>
              <a:solidFill>
                <a:srgbClr val="E7E6E6">
                  <a:lumMod val="9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en-CH" sz="1800" kern="0">
                  <a:solidFill>
                    <a:prstClr val="white"/>
                  </a:solidFill>
                  <a:latin typeface="Avenir Book" panose="02000503020000020003" pitchFamily="2" charset="0"/>
                </a:endParaRPr>
              </a:p>
            </p:txBody>
          </p:sp>
          <p:sp>
            <p:nvSpPr>
              <p:cNvPr id="474" name="TextBox 473">
                <a:extLst>
                  <a:ext uri="{FF2B5EF4-FFF2-40B4-BE49-F238E27FC236}">
                    <a16:creationId xmlns:a16="http://schemas.microsoft.com/office/drawing/2014/main" id="{6D5C302C-BB09-4EC7-1A31-EDCA4710C0C7}"/>
                  </a:ext>
                </a:extLst>
              </p:cNvPr>
              <p:cNvSpPr txBox="1"/>
              <p:nvPr/>
            </p:nvSpPr>
            <p:spPr>
              <a:xfrm>
                <a:off x="3333327" y="5778774"/>
                <a:ext cx="148633" cy="3047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914400">
                  <a:defRPr/>
                </a:pPr>
                <a:r>
                  <a:rPr lang="en-CH" sz="1800" kern="0" dirty="0">
                    <a:solidFill>
                      <a:prstClr val="black"/>
                    </a:solidFill>
                    <a:latin typeface="Avenir Book" panose="02000503020000020003" pitchFamily="2" charset="0"/>
                  </a:rPr>
                  <a:t>(</a:t>
                </a:r>
              </a:p>
            </p:txBody>
          </p:sp>
          <p:sp>
            <p:nvSpPr>
              <p:cNvPr id="475" name="TextBox 474">
                <a:extLst>
                  <a:ext uri="{FF2B5EF4-FFF2-40B4-BE49-F238E27FC236}">
                    <a16:creationId xmlns:a16="http://schemas.microsoft.com/office/drawing/2014/main" id="{934BB13F-772E-8609-7154-DF091E402148}"/>
                  </a:ext>
                </a:extLst>
              </p:cNvPr>
              <p:cNvSpPr txBox="1"/>
              <p:nvPr/>
            </p:nvSpPr>
            <p:spPr>
              <a:xfrm>
                <a:off x="3966031" y="5778774"/>
                <a:ext cx="108811" cy="3047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914400">
                  <a:defRPr/>
                </a:pPr>
                <a:r>
                  <a:rPr lang="en-CH" sz="1800" kern="0" dirty="0">
                    <a:solidFill>
                      <a:prstClr val="black"/>
                    </a:solidFill>
                    <a:latin typeface="Avenir Book" panose="02000503020000020003" pitchFamily="2" charset="0"/>
                  </a:rPr>
                  <a:t>)</a:t>
                </a:r>
              </a:p>
            </p:txBody>
          </p:sp>
          <p:sp>
            <p:nvSpPr>
              <p:cNvPr id="476" name="TextBox 475">
                <a:extLst>
                  <a:ext uri="{FF2B5EF4-FFF2-40B4-BE49-F238E27FC236}">
                    <a16:creationId xmlns:a16="http://schemas.microsoft.com/office/drawing/2014/main" id="{ECBCF5E6-20E7-2F44-7588-4766F611351F}"/>
                  </a:ext>
                </a:extLst>
              </p:cNvPr>
              <p:cNvSpPr txBox="1"/>
              <p:nvPr/>
            </p:nvSpPr>
            <p:spPr>
              <a:xfrm>
                <a:off x="4038167" y="5779774"/>
                <a:ext cx="108811" cy="3047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914400">
                  <a:defRPr/>
                </a:pPr>
                <a:r>
                  <a:rPr lang="en-CH" sz="1800" kern="0" dirty="0">
                    <a:solidFill>
                      <a:prstClr val="black"/>
                    </a:solidFill>
                    <a:latin typeface="Avenir Book" panose="02000503020000020003" pitchFamily="2" charset="0"/>
                  </a:rPr>
                  <a:t>+</a:t>
                </a:r>
              </a:p>
            </p:txBody>
          </p:sp>
        </p:grpSp>
        <p:grpSp>
          <p:nvGrpSpPr>
            <p:cNvPr id="450" name="Group 449">
              <a:extLst>
                <a:ext uri="{FF2B5EF4-FFF2-40B4-BE49-F238E27FC236}">
                  <a16:creationId xmlns:a16="http://schemas.microsoft.com/office/drawing/2014/main" id="{AAEBC5FD-7A51-25B1-9AE3-F5420C86E3CE}"/>
                </a:ext>
              </a:extLst>
            </p:cNvPr>
            <p:cNvGrpSpPr/>
            <p:nvPr/>
          </p:nvGrpSpPr>
          <p:grpSpPr>
            <a:xfrm>
              <a:off x="2086219" y="5838150"/>
              <a:ext cx="714601" cy="307895"/>
              <a:chOff x="3333327" y="5778774"/>
              <a:chExt cx="813651" cy="305759"/>
            </a:xfrm>
          </p:grpSpPr>
          <p:sp>
            <p:nvSpPr>
              <p:cNvPr id="465" name="TextBox 464">
                <a:extLst>
                  <a:ext uri="{FF2B5EF4-FFF2-40B4-BE49-F238E27FC236}">
                    <a16:creationId xmlns:a16="http://schemas.microsoft.com/office/drawing/2014/main" id="{4206182C-DA63-BFCA-9BEB-0196F720C2AE}"/>
                  </a:ext>
                </a:extLst>
              </p:cNvPr>
              <p:cNvSpPr txBox="1"/>
              <p:nvPr/>
            </p:nvSpPr>
            <p:spPr>
              <a:xfrm>
                <a:off x="3636585" y="5778774"/>
                <a:ext cx="108811" cy="3047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914400">
                  <a:defRPr/>
                </a:pPr>
                <a:r>
                  <a:rPr lang="en-CH" sz="1800" kern="0" dirty="0">
                    <a:solidFill>
                      <a:prstClr val="black"/>
                    </a:solidFill>
                    <a:latin typeface="Avenir Book" panose="02000503020000020003" pitchFamily="2" charset="0"/>
                  </a:rPr>
                  <a:t>x</a:t>
                </a:r>
              </a:p>
            </p:txBody>
          </p:sp>
          <p:sp>
            <p:nvSpPr>
              <p:cNvPr id="466" name="Rectangle 465">
                <a:extLst>
                  <a:ext uri="{FF2B5EF4-FFF2-40B4-BE49-F238E27FC236}">
                    <a16:creationId xmlns:a16="http://schemas.microsoft.com/office/drawing/2014/main" id="{747639AF-2F77-B2F9-68E4-71736B3F401B}"/>
                  </a:ext>
                </a:extLst>
              </p:cNvPr>
              <p:cNvSpPr/>
              <p:nvPr/>
            </p:nvSpPr>
            <p:spPr>
              <a:xfrm>
                <a:off x="3491827" y="5845961"/>
                <a:ext cx="158603" cy="230986"/>
              </a:xfrm>
              <a:prstGeom prst="rect">
                <a:avLst/>
              </a:prstGeom>
              <a:solidFill>
                <a:srgbClr val="FFC000">
                  <a:lumMod val="20000"/>
                  <a:lumOff val="8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en-CH" sz="1800" kern="0">
                  <a:solidFill>
                    <a:prstClr val="white"/>
                  </a:solidFill>
                  <a:latin typeface="Avenir Book" panose="02000503020000020003" pitchFamily="2" charset="0"/>
                </a:endParaRPr>
              </a:p>
            </p:txBody>
          </p:sp>
          <p:sp>
            <p:nvSpPr>
              <p:cNvPr id="467" name="Rectangle 466">
                <a:extLst>
                  <a:ext uri="{FF2B5EF4-FFF2-40B4-BE49-F238E27FC236}">
                    <a16:creationId xmlns:a16="http://schemas.microsoft.com/office/drawing/2014/main" id="{D85D4EC4-D749-1F35-0BCC-FD7AF4B4A327}"/>
                  </a:ext>
                </a:extLst>
              </p:cNvPr>
              <p:cNvSpPr/>
              <p:nvPr/>
            </p:nvSpPr>
            <p:spPr>
              <a:xfrm>
                <a:off x="3839455" y="5845961"/>
                <a:ext cx="158603" cy="230986"/>
              </a:xfrm>
              <a:prstGeom prst="rect">
                <a:avLst/>
              </a:prstGeom>
              <a:solidFill>
                <a:srgbClr val="E7E6E6">
                  <a:lumMod val="9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en-CH" sz="1800" kern="0">
                  <a:solidFill>
                    <a:prstClr val="white"/>
                  </a:solidFill>
                  <a:latin typeface="Avenir Book" panose="02000503020000020003" pitchFamily="2" charset="0"/>
                </a:endParaRPr>
              </a:p>
            </p:txBody>
          </p:sp>
          <p:sp>
            <p:nvSpPr>
              <p:cNvPr id="468" name="TextBox 467">
                <a:extLst>
                  <a:ext uri="{FF2B5EF4-FFF2-40B4-BE49-F238E27FC236}">
                    <a16:creationId xmlns:a16="http://schemas.microsoft.com/office/drawing/2014/main" id="{09B49CE0-F101-E5E3-2E75-5178E507E16C}"/>
                  </a:ext>
                </a:extLst>
              </p:cNvPr>
              <p:cNvSpPr txBox="1"/>
              <p:nvPr/>
            </p:nvSpPr>
            <p:spPr>
              <a:xfrm>
                <a:off x="3333327" y="5778774"/>
                <a:ext cx="148633" cy="3047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914400">
                  <a:defRPr/>
                </a:pPr>
                <a:r>
                  <a:rPr lang="en-CH" sz="1800" kern="0" dirty="0">
                    <a:solidFill>
                      <a:prstClr val="black"/>
                    </a:solidFill>
                    <a:latin typeface="Avenir Book" panose="02000503020000020003" pitchFamily="2" charset="0"/>
                  </a:rPr>
                  <a:t>(</a:t>
                </a:r>
              </a:p>
            </p:txBody>
          </p:sp>
          <p:sp>
            <p:nvSpPr>
              <p:cNvPr id="469" name="TextBox 468">
                <a:extLst>
                  <a:ext uri="{FF2B5EF4-FFF2-40B4-BE49-F238E27FC236}">
                    <a16:creationId xmlns:a16="http://schemas.microsoft.com/office/drawing/2014/main" id="{9BEB1DB8-020B-499C-D102-28FFE2B3E430}"/>
                  </a:ext>
                </a:extLst>
              </p:cNvPr>
              <p:cNvSpPr txBox="1"/>
              <p:nvPr/>
            </p:nvSpPr>
            <p:spPr>
              <a:xfrm>
                <a:off x="3966031" y="5778774"/>
                <a:ext cx="108811" cy="3047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914400">
                  <a:defRPr/>
                </a:pPr>
                <a:r>
                  <a:rPr lang="en-CH" sz="1800" kern="0" dirty="0">
                    <a:solidFill>
                      <a:prstClr val="black"/>
                    </a:solidFill>
                    <a:latin typeface="Avenir Book" panose="02000503020000020003" pitchFamily="2" charset="0"/>
                  </a:rPr>
                  <a:t>)</a:t>
                </a:r>
              </a:p>
            </p:txBody>
          </p:sp>
          <p:sp>
            <p:nvSpPr>
              <p:cNvPr id="470" name="TextBox 469">
                <a:extLst>
                  <a:ext uri="{FF2B5EF4-FFF2-40B4-BE49-F238E27FC236}">
                    <a16:creationId xmlns:a16="http://schemas.microsoft.com/office/drawing/2014/main" id="{BBD31E22-69B3-B0D1-F11E-D8A3697EFBD3}"/>
                  </a:ext>
                </a:extLst>
              </p:cNvPr>
              <p:cNvSpPr txBox="1"/>
              <p:nvPr/>
            </p:nvSpPr>
            <p:spPr>
              <a:xfrm>
                <a:off x="4038167" y="5779774"/>
                <a:ext cx="108811" cy="3047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914400">
                  <a:defRPr/>
                </a:pPr>
                <a:r>
                  <a:rPr lang="en-CH" sz="1800" kern="0" dirty="0">
                    <a:solidFill>
                      <a:prstClr val="black"/>
                    </a:solidFill>
                    <a:latin typeface="Avenir Book" panose="02000503020000020003" pitchFamily="2" charset="0"/>
                  </a:rPr>
                  <a:t>+</a:t>
                </a:r>
              </a:p>
            </p:txBody>
          </p:sp>
        </p:grpSp>
        <p:grpSp>
          <p:nvGrpSpPr>
            <p:cNvPr id="451" name="Group 450">
              <a:extLst>
                <a:ext uri="{FF2B5EF4-FFF2-40B4-BE49-F238E27FC236}">
                  <a16:creationId xmlns:a16="http://schemas.microsoft.com/office/drawing/2014/main" id="{52202CE5-A47D-CCB9-D71F-D1EDBFAAC5F2}"/>
                </a:ext>
              </a:extLst>
            </p:cNvPr>
            <p:cNvGrpSpPr/>
            <p:nvPr/>
          </p:nvGrpSpPr>
          <p:grpSpPr>
            <a:xfrm>
              <a:off x="2791392" y="5838150"/>
              <a:ext cx="714601" cy="307895"/>
              <a:chOff x="3333327" y="5778774"/>
              <a:chExt cx="813651" cy="305759"/>
            </a:xfrm>
          </p:grpSpPr>
          <p:sp>
            <p:nvSpPr>
              <p:cNvPr id="459" name="TextBox 458">
                <a:extLst>
                  <a:ext uri="{FF2B5EF4-FFF2-40B4-BE49-F238E27FC236}">
                    <a16:creationId xmlns:a16="http://schemas.microsoft.com/office/drawing/2014/main" id="{11524FDC-AC11-F132-C8D5-7A94A7CE95B6}"/>
                  </a:ext>
                </a:extLst>
              </p:cNvPr>
              <p:cNvSpPr txBox="1"/>
              <p:nvPr/>
            </p:nvSpPr>
            <p:spPr>
              <a:xfrm>
                <a:off x="3636585" y="5778774"/>
                <a:ext cx="108811" cy="3047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914400">
                  <a:defRPr/>
                </a:pPr>
                <a:r>
                  <a:rPr lang="en-CH" sz="1800" kern="0" dirty="0">
                    <a:solidFill>
                      <a:prstClr val="black"/>
                    </a:solidFill>
                    <a:latin typeface="Avenir Book" panose="02000503020000020003" pitchFamily="2" charset="0"/>
                  </a:rPr>
                  <a:t>x</a:t>
                </a:r>
              </a:p>
            </p:txBody>
          </p:sp>
          <p:sp>
            <p:nvSpPr>
              <p:cNvPr id="460" name="Rectangle 459">
                <a:extLst>
                  <a:ext uri="{FF2B5EF4-FFF2-40B4-BE49-F238E27FC236}">
                    <a16:creationId xmlns:a16="http://schemas.microsoft.com/office/drawing/2014/main" id="{C77A50B5-E093-A0F6-75DA-495A15A2DE05}"/>
                  </a:ext>
                </a:extLst>
              </p:cNvPr>
              <p:cNvSpPr/>
              <p:nvPr/>
            </p:nvSpPr>
            <p:spPr>
              <a:xfrm>
                <a:off x="3491827" y="5845961"/>
                <a:ext cx="158603" cy="230986"/>
              </a:xfrm>
              <a:prstGeom prst="rect">
                <a:avLst/>
              </a:prstGeom>
              <a:solidFill>
                <a:srgbClr val="FFC000">
                  <a:lumMod val="20000"/>
                  <a:lumOff val="8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en-CH" sz="1800" kern="0">
                  <a:solidFill>
                    <a:prstClr val="white"/>
                  </a:solidFill>
                  <a:latin typeface="Avenir Book" panose="02000503020000020003" pitchFamily="2" charset="0"/>
                </a:endParaRPr>
              </a:p>
            </p:txBody>
          </p:sp>
          <p:sp>
            <p:nvSpPr>
              <p:cNvPr id="461" name="Rectangle 460">
                <a:extLst>
                  <a:ext uri="{FF2B5EF4-FFF2-40B4-BE49-F238E27FC236}">
                    <a16:creationId xmlns:a16="http://schemas.microsoft.com/office/drawing/2014/main" id="{330620F4-13B0-5E72-B3F9-7DD3B548DC0C}"/>
                  </a:ext>
                </a:extLst>
              </p:cNvPr>
              <p:cNvSpPr/>
              <p:nvPr/>
            </p:nvSpPr>
            <p:spPr>
              <a:xfrm>
                <a:off x="3839455" y="5845961"/>
                <a:ext cx="158603" cy="230986"/>
              </a:xfrm>
              <a:prstGeom prst="rect">
                <a:avLst/>
              </a:prstGeom>
              <a:solidFill>
                <a:srgbClr val="E7E6E6">
                  <a:lumMod val="9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en-CH" sz="1800" kern="0">
                  <a:solidFill>
                    <a:prstClr val="white"/>
                  </a:solidFill>
                  <a:latin typeface="Avenir Book" panose="02000503020000020003" pitchFamily="2" charset="0"/>
                </a:endParaRPr>
              </a:p>
            </p:txBody>
          </p:sp>
          <p:sp>
            <p:nvSpPr>
              <p:cNvPr id="462" name="TextBox 461">
                <a:extLst>
                  <a:ext uri="{FF2B5EF4-FFF2-40B4-BE49-F238E27FC236}">
                    <a16:creationId xmlns:a16="http://schemas.microsoft.com/office/drawing/2014/main" id="{E25ADFE5-1A1B-15D7-C73D-DA3C47EA72C7}"/>
                  </a:ext>
                </a:extLst>
              </p:cNvPr>
              <p:cNvSpPr txBox="1"/>
              <p:nvPr/>
            </p:nvSpPr>
            <p:spPr>
              <a:xfrm>
                <a:off x="3333327" y="5778774"/>
                <a:ext cx="148633" cy="3047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914400">
                  <a:defRPr/>
                </a:pPr>
                <a:r>
                  <a:rPr lang="en-CH" sz="1800" kern="0" dirty="0">
                    <a:solidFill>
                      <a:prstClr val="black"/>
                    </a:solidFill>
                    <a:latin typeface="Avenir Book" panose="02000503020000020003" pitchFamily="2" charset="0"/>
                  </a:rPr>
                  <a:t>(</a:t>
                </a:r>
              </a:p>
            </p:txBody>
          </p:sp>
          <p:sp>
            <p:nvSpPr>
              <p:cNvPr id="463" name="TextBox 462">
                <a:extLst>
                  <a:ext uri="{FF2B5EF4-FFF2-40B4-BE49-F238E27FC236}">
                    <a16:creationId xmlns:a16="http://schemas.microsoft.com/office/drawing/2014/main" id="{1C68C618-AD5C-437E-CD76-654881E6DFB7}"/>
                  </a:ext>
                </a:extLst>
              </p:cNvPr>
              <p:cNvSpPr txBox="1"/>
              <p:nvPr/>
            </p:nvSpPr>
            <p:spPr>
              <a:xfrm>
                <a:off x="3966031" y="5778774"/>
                <a:ext cx="108811" cy="3047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914400">
                  <a:defRPr/>
                </a:pPr>
                <a:r>
                  <a:rPr lang="en-CH" sz="1800" kern="0" dirty="0">
                    <a:solidFill>
                      <a:prstClr val="black"/>
                    </a:solidFill>
                    <a:latin typeface="Avenir Book" panose="02000503020000020003" pitchFamily="2" charset="0"/>
                  </a:rPr>
                  <a:t>)</a:t>
                </a:r>
              </a:p>
            </p:txBody>
          </p:sp>
          <p:sp>
            <p:nvSpPr>
              <p:cNvPr id="464" name="TextBox 463">
                <a:extLst>
                  <a:ext uri="{FF2B5EF4-FFF2-40B4-BE49-F238E27FC236}">
                    <a16:creationId xmlns:a16="http://schemas.microsoft.com/office/drawing/2014/main" id="{D8241E74-B2AF-D401-50D2-F47C206853F5}"/>
                  </a:ext>
                </a:extLst>
              </p:cNvPr>
              <p:cNvSpPr txBox="1"/>
              <p:nvPr/>
            </p:nvSpPr>
            <p:spPr>
              <a:xfrm>
                <a:off x="4038167" y="5779774"/>
                <a:ext cx="108811" cy="3047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914400">
                  <a:defRPr/>
                </a:pPr>
                <a:r>
                  <a:rPr lang="en-CH" sz="1800" kern="0" dirty="0">
                    <a:solidFill>
                      <a:prstClr val="black"/>
                    </a:solidFill>
                    <a:latin typeface="Avenir Book" panose="02000503020000020003" pitchFamily="2" charset="0"/>
                  </a:rPr>
                  <a:t>+</a:t>
                </a:r>
              </a:p>
            </p:txBody>
          </p:sp>
        </p:grpSp>
        <p:grpSp>
          <p:nvGrpSpPr>
            <p:cNvPr id="452" name="Group 451">
              <a:extLst>
                <a:ext uri="{FF2B5EF4-FFF2-40B4-BE49-F238E27FC236}">
                  <a16:creationId xmlns:a16="http://schemas.microsoft.com/office/drawing/2014/main" id="{C957F8F4-6041-EAC1-FEA9-9DCFE2280F47}"/>
                </a:ext>
              </a:extLst>
            </p:cNvPr>
            <p:cNvGrpSpPr/>
            <p:nvPr/>
          </p:nvGrpSpPr>
          <p:grpSpPr>
            <a:xfrm>
              <a:off x="3505993" y="5838169"/>
              <a:ext cx="714601" cy="307896"/>
              <a:chOff x="3333327" y="5778774"/>
              <a:chExt cx="813651" cy="305759"/>
            </a:xfrm>
          </p:grpSpPr>
          <p:sp>
            <p:nvSpPr>
              <p:cNvPr id="453" name="TextBox 452">
                <a:extLst>
                  <a:ext uri="{FF2B5EF4-FFF2-40B4-BE49-F238E27FC236}">
                    <a16:creationId xmlns:a16="http://schemas.microsoft.com/office/drawing/2014/main" id="{2FE2F1FC-DFF9-4B3E-1EB5-1A2B7E8AEB88}"/>
                  </a:ext>
                </a:extLst>
              </p:cNvPr>
              <p:cNvSpPr txBox="1"/>
              <p:nvPr/>
            </p:nvSpPr>
            <p:spPr>
              <a:xfrm>
                <a:off x="3636585" y="5778774"/>
                <a:ext cx="108811" cy="3047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914400">
                  <a:defRPr/>
                </a:pPr>
                <a:r>
                  <a:rPr lang="en-CH" sz="1800" kern="0" dirty="0">
                    <a:solidFill>
                      <a:prstClr val="black"/>
                    </a:solidFill>
                    <a:latin typeface="Avenir Book" panose="02000503020000020003" pitchFamily="2" charset="0"/>
                  </a:rPr>
                  <a:t>x</a:t>
                </a:r>
              </a:p>
            </p:txBody>
          </p:sp>
          <p:sp>
            <p:nvSpPr>
              <p:cNvPr id="454" name="Rectangle 453">
                <a:extLst>
                  <a:ext uri="{FF2B5EF4-FFF2-40B4-BE49-F238E27FC236}">
                    <a16:creationId xmlns:a16="http://schemas.microsoft.com/office/drawing/2014/main" id="{985754F7-A2B6-2A89-726C-0CAC97B3BCAB}"/>
                  </a:ext>
                </a:extLst>
              </p:cNvPr>
              <p:cNvSpPr/>
              <p:nvPr/>
            </p:nvSpPr>
            <p:spPr>
              <a:xfrm>
                <a:off x="3491827" y="5845961"/>
                <a:ext cx="158603" cy="230986"/>
              </a:xfrm>
              <a:prstGeom prst="rect">
                <a:avLst/>
              </a:prstGeom>
              <a:solidFill>
                <a:srgbClr val="FFC000">
                  <a:lumMod val="20000"/>
                  <a:lumOff val="8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en-CH" sz="1800" kern="0">
                  <a:solidFill>
                    <a:prstClr val="white"/>
                  </a:solidFill>
                  <a:latin typeface="Avenir Book" panose="02000503020000020003" pitchFamily="2" charset="0"/>
                </a:endParaRPr>
              </a:p>
            </p:txBody>
          </p:sp>
          <p:sp>
            <p:nvSpPr>
              <p:cNvPr id="455" name="Rectangle 454">
                <a:extLst>
                  <a:ext uri="{FF2B5EF4-FFF2-40B4-BE49-F238E27FC236}">
                    <a16:creationId xmlns:a16="http://schemas.microsoft.com/office/drawing/2014/main" id="{648F121D-8493-BD1A-42DE-EC42C5DE872A}"/>
                  </a:ext>
                </a:extLst>
              </p:cNvPr>
              <p:cNvSpPr/>
              <p:nvPr/>
            </p:nvSpPr>
            <p:spPr>
              <a:xfrm>
                <a:off x="3839455" y="5845961"/>
                <a:ext cx="158603" cy="230986"/>
              </a:xfrm>
              <a:prstGeom prst="rect">
                <a:avLst/>
              </a:prstGeom>
              <a:solidFill>
                <a:srgbClr val="E7E6E6">
                  <a:lumMod val="9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en-CH" sz="1800" kern="0">
                  <a:solidFill>
                    <a:prstClr val="white"/>
                  </a:solidFill>
                  <a:latin typeface="Avenir Book" panose="02000503020000020003" pitchFamily="2" charset="0"/>
                </a:endParaRPr>
              </a:p>
            </p:txBody>
          </p:sp>
          <p:sp>
            <p:nvSpPr>
              <p:cNvPr id="456" name="TextBox 455">
                <a:extLst>
                  <a:ext uri="{FF2B5EF4-FFF2-40B4-BE49-F238E27FC236}">
                    <a16:creationId xmlns:a16="http://schemas.microsoft.com/office/drawing/2014/main" id="{0ED1FCDB-50F0-2FE1-5946-9A3857BEA993}"/>
                  </a:ext>
                </a:extLst>
              </p:cNvPr>
              <p:cNvSpPr txBox="1"/>
              <p:nvPr/>
            </p:nvSpPr>
            <p:spPr>
              <a:xfrm>
                <a:off x="3333327" y="5778774"/>
                <a:ext cx="148633" cy="3047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914400">
                  <a:defRPr/>
                </a:pPr>
                <a:r>
                  <a:rPr lang="en-CH" sz="1800" kern="0" dirty="0">
                    <a:solidFill>
                      <a:prstClr val="black"/>
                    </a:solidFill>
                    <a:latin typeface="Avenir Book" panose="02000503020000020003" pitchFamily="2" charset="0"/>
                  </a:rPr>
                  <a:t>(</a:t>
                </a:r>
              </a:p>
            </p:txBody>
          </p:sp>
          <p:sp>
            <p:nvSpPr>
              <p:cNvPr id="457" name="TextBox 456">
                <a:extLst>
                  <a:ext uri="{FF2B5EF4-FFF2-40B4-BE49-F238E27FC236}">
                    <a16:creationId xmlns:a16="http://schemas.microsoft.com/office/drawing/2014/main" id="{8A8F40F3-0531-61F7-DE4E-FEA767AE4F94}"/>
                  </a:ext>
                </a:extLst>
              </p:cNvPr>
              <p:cNvSpPr txBox="1"/>
              <p:nvPr/>
            </p:nvSpPr>
            <p:spPr>
              <a:xfrm>
                <a:off x="3966031" y="5778774"/>
                <a:ext cx="108811" cy="3047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914400">
                  <a:defRPr/>
                </a:pPr>
                <a:r>
                  <a:rPr lang="en-CH" sz="1800" kern="0" dirty="0">
                    <a:solidFill>
                      <a:prstClr val="black"/>
                    </a:solidFill>
                    <a:latin typeface="Avenir Book" panose="02000503020000020003" pitchFamily="2" charset="0"/>
                  </a:rPr>
                  <a:t>)</a:t>
                </a:r>
              </a:p>
            </p:txBody>
          </p:sp>
          <p:sp>
            <p:nvSpPr>
              <p:cNvPr id="458" name="TextBox 457">
                <a:extLst>
                  <a:ext uri="{FF2B5EF4-FFF2-40B4-BE49-F238E27FC236}">
                    <a16:creationId xmlns:a16="http://schemas.microsoft.com/office/drawing/2014/main" id="{B7C918AD-A211-611C-3B0C-B0CA303924AE}"/>
                  </a:ext>
                </a:extLst>
              </p:cNvPr>
              <p:cNvSpPr txBox="1"/>
              <p:nvPr/>
            </p:nvSpPr>
            <p:spPr>
              <a:xfrm>
                <a:off x="4038167" y="5779774"/>
                <a:ext cx="108811" cy="3047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914400">
                  <a:defRPr/>
                </a:pPr>
                <a:r>
                  <a:rPr lang="en-CH" sz="1800" kern="0" dirty="0">
                    <a:solidFill>
                      <a:prstClr val="black"/>
                    </a:solidFill>
                    <a:latin typeface="Avenir Book" panose="02000503020000020003" pitchFamily="2" charset="0"/>
                  </a:rPr>
                  <a:t>=</a:t>
                </a:r>
              </a:p>
            </p:txBody>
          </p:sp>
        </p:grpSp>
      </p:grpSp>
      <p:grpSp>
        <p:nvGrpSpPr>
          <p:cNvPr id="407" name="Group 406">
            <a:extLst>
              <a:ext uri="{FF2B5EF4-FFF2-40B4-BE49-F238E27FC236}">
                <a16:creationId xmlns:a16="http://schemas.microsoft.com/office/drawing/2014/main" id="{8A3BD6CE-FE4B-6B97-868B-44929F5F1C04}"/>
              </a:ext>
            </a:extLst>
          </p:cNvPr>
          <p:cNvGrpSpPr/>
          <p:nvPr/>
        </p:nvGrpSpPr>
        <p:grpSpPr>
          <a:xfrm>
            <a:off x="2300243" y="5221957"/>
            <a:ext cx="4381040" cy="370567"/>
            <a:chOff x="681624" y="5838150"/>
            <a:chExt cx="3538970" cy="307915"/>
          </a:xfrm>
        </p:grpSpPr>
        <p:grpSp>
          <p:nvGrpSpPr>
            <p:cNvPr id="413" name="Group 412">
              <a:extLst>
                <a:ext uri="{FF2B5EF4-FFF2-40B4-BE49-F238E27FC236}">
                  <a16:creationId xmlns:a16="http://schemas.microsoft.com/office/drawing/2014/main" id="{12B8E56B-BA8A-EC4C-8687-8124A8159A90}"/>
                </a:ext>
              </a:extLst>
            </p:cNvPr>
            <p:cNvGrpSpPr/>
            <p:nvPr/>
          </p:nvGrpSpPr>
          <p:grpSpPr>
            <a:xfrm>
              <a:off x="681624" y="5838150"/>
              <a:ext cx="714600" cy="307895"/>
              <a:chOff x="3333327" y="5778774"/>
              <a:chExt cx="813651" cy="305759"/>
            </a:xfrm>
          </p:grpSpPr>
          <p:sp>
            <p:nvSpPr>
              <p:cNvPr id="442" name="TextBox 441">
                <a:extLst>
                  <a:ext uri="{FF2B5EF4-FFF2-40B4-BE49-F238E27FC236}">
                    <a16:creationId xmlns:a16="http://schemas.microsoft.com/office/drawing/2014/main" id="{CB113798-72B9-4731-E9D8-9A989D298EBA}"/>
                  </a:ext>
                </a:extLst>
              </p:cNvPr>
              <p:cNvSpPr txBox="1"/>
              <p:nvPr/>
            </p:nvSpPr>
            <p:spPr>
              <a:xfrm>
                <a:off x="3636585" y="5778774"/>
                <a:ext cx="108811" cy="3047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914400">
                  <a:defRPr/>
                </a:pPr>
                <a:r>
                  <a:rPr lang="en-CH" sz="1800" kern="0" dirty="0">
                    <a:solidFill>
                      <a:prstClr val="black"/>
                    </a:solidFill>
                    <a:latin typeface="Avenir Book" panose="02000503020000020003" pitchFamily="2" charset="0"/>
                  </a:rPr>
                  <a:t>x</a:t>
                </a:r>
              </a:p>
            </p:txBody>
          </p:sp>
          <p:sp>
            <p:nvSpPr>
              <p:cNvPr id="443" name="Rectangle 442">
                <a:extLst>
                  <a:ext uri="{FF2B5EF4-FFF2-40B4-BE49-F238E27FC236}">
                    <a16:creationId xmlns:a16="http://schemas.microsoft.com/office/drawing/2014/main" id="{0B508869-7367-8319-EE05-AFC6DBE5C82D}"/>
                  </a:ext>
                </a:extLst>
              </p:cNvPr>
              <p:cNvSpPr/>
              <p:nvPr/>
            </p:nvSpPr>
            <p:spPr>
              <a:xfrm>
                <a:off x="3491827" y="5845961"/>
                <a:ext cx="158603" cy="230986"/>
              </a:xfrm>
              <a:prstGeom prst="rect">
                <a:avLst/>
              </a:prstGeom>
              <a:solidFill>
                <a:srgbClr val="FFC000">
                  <a:lumMod val="20000"/>
                  <a:lumOff val="8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en-CH" sz="1800" kern="0">
                  <a:solidFill>
                    <a:prstClr val="white"/>
                  </a:solidFill>
                  <a:latin typeface="Avenir Book" panose="02000503020000020003" pitchFamily="2" charset="0"/>
                </a:endParaRPr>
              </a:p>
            </p:txBody>
          </p:sp>
          <p:sp>
            <p:nvSpPr>
              <p:cNvPr id="444" name="Rectangle 443">
                <a:extLst>
                  <a:ext uri="{FF2B5EF4-FFF2-40B4-BE49-F238E27FC236}">
                    <a16:creationId xmlns:a16="http://schemas.microsoft.com/office/drawing/2014/main" id="{25FEB101-3ED4-AFCA-D97B-FA1AFB406F22}"/>
                  </a:ext>
                </a:extLst>
              </p:cNvPr>
              <p:cNvSpPr/>
              <p:nvPr/>
            </p:nvSpPr>
            <p:spPr>
              <a:xfrm>
                <a:off x="3839455" y="5845961"/>
                <a:ext cx="158603" cy="230986"/>
              </a:xfrm>
              <a:prstGeom prst="rect">
                <a:avLst/>
              </a:prstGeom>
              <a:solidFill>
                <a:srgbClr val="E7E6E6">
                  <a:lumMod val="9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en-CH" sz="1800" kern="0">
                  <a:solidFill>
                    <a:prstClr val="white"/>
                  </a:solidFill>
                  <a:latin typeface="Avenir Book" panose="02000503020000020003" pitchFamily="2" charset="0"/>
                </a:endParaRPr>
              </a:p>
            </p:txBody>
          </p:sp>
          <p:sp>
            <p:nvSpPr>
              <p:cNvPr id="445" name="TextBox 444">
                <a:extLst>
                  <a:ext uri="{FF2B5EF4-FFF2-40B4-BE49-F238E27FC236}">
                    <a16:creationId xmlns:a16="http://schemas.microsoft.com/office/drawing/2014/main" id="{2595365B-4E3A-0B71-3948-D2910A5BC850}"/>
                  </a:ext>
                </a:extLst>
              </p:cNvPr>
              <p:cNvSpPr txBox="1"/>
              <p:nvPr/>
            </p:nvSpPr>
            <p:spPr>
              <a:xfrm>
                <a:off x="3333327" y="5778774"/>
                <a:ext cx="148633" cy="3047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914400">
                  <a:defRPr/>
                </a:pPr>
                <a:r>
                  <a:rPr lang="en-CH" sz="1800" kern="0" dirty="0">
                    <a:solidFill>
                      <a:prstClr val="black"/>
                    </a:solidFill>
                    <a:latin typeface="Avenir Book" panose="02000503020000020003" pitchFamily="2" charset="0"/>
                  </a:rPr>
                  <a:t>(</a:t>
                </a:r>
              </a:p>
            </p:txBody>
          </p:sp>
          <p:sp>
            <p:nvSpPr>
              <p:cNvPr id="446" name="TextBox 445">
                <a:extLst>
                  <a:ext uri="{FF2B5EF4-FFF2-40B4-BE49-F238E27FC236}">
                    <a16:creationId xmlns:a16="http://schemas.microsoft.com/office/drawing/2014/main" id="{B0AEC892-1DE8-BA21-C438-DDB5095C9938}"/>
                  </a:ext>
                </a:extLst>
              </p:cNvPr>
              <p:cNvSpPr txBox="1"/>
              <p:nvPr/>
            </p:nvSpPr>
            <p:spPr>
              <a:xfrm>
                <a:off x="3966031" y="5778774"/>
                <a:ext cx="108811" cy="3047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914400">
                  <a:defRPr/>
                </a:pPr>
                <a:r>
                  <a:rPr lang="en-CH" sz="1800" kern="0" dirty="0">
                    <a:solidFill>
                      <a:prstClr val="black"/>
                    </a:solidFill>
                    <a:latin typeface="Avenir Book" panose="02000503020000020003" pitchFamily="2" charset="0"/>
                  </a:rPr>
                  <a:t>)</a:t>
                </a:r>
              </a:p>
            </p:txBody>
          </p:sp>
          <p:sp>
            <p:nvSpPr>
              <p:cNvPr id="447" name="TextBox 446">
                <a:extLst>
                  <a:ext uri="{FF2B5EF4-FFF2-40B4-BE49-F238E27FC236}">
                    <a16:creationId xmlns:a16="http://schemas.microsoft.com/office/drawing/2014/main" id="{F3668BB3-BCDC-852A-E5EC-7F9E94B4AA59}"/>
                  </a:ext>
                </a:extLst>
              </p:cNvPr>
              <p:cNvSpPr txBox="1"/>
              <p:nvPr/>
            </p:nvSpPr>
            <p:spPr>
              <a:xfrm>
                <a:off x="4038167" y="5779774"/>
                <a:ext cx="108811" cy="3047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914400">
                  <a:defRPr/>
                </a:pPr>
                <a:r>
                  <a:rPr lang="en-CH" sz="1800" kern="0" dirty="0">
                    <a:solidFill>
                      <a:prstClr val="black"/>
                    </a:solidFill>
                    <a:latin typeface="Avenir Book" panose="02000503020000020003" pitchFamily="2" charset="0"/>
                  </a:rPr>
                  <a:t>+</a:t>
                </a:r>
              </a:p>
            </p:txBody>
          </p:sp>
        </p:grpSp>
        <p:grpSp>
          <p:nvGrpSpPr>
            <p:cNvPr id="414" name="Group 413">
              <a:extLst>
                <a:ext uri="{FF2B5EF4-FFF2-40B4-BE49-F238E27FC236}">
                  <a16:creationId xmlns:a16="http://schemas.microsoft.com/office/drawing/2014/main" id="{CB88F0D3-8362-49E4-5754-248B2AA0D275}"/>
                </a:ext>
              </a:extLst>
            </p:cNvPr>
            <p:cNvGrpSpPr/>
            <p:nvPr/>
          </p:nvGrpSpPr>
          <p:grpSpPr>
            <a:xfrm>
              <a:off x="1387719" y="5838150"/>
              <a:ext cx="714601" cy="307895"/>
              <a:chOff x="3333327" y="5778774"/>
              <a:chExt cx="813651" cy="305759"/>
            </a:xfrm>
          </p:grpSpPr>
          <p:sp>
            <p:nvSpPr>
              <p:cNvPr id="436" name="TextBox 435">
                <a:extLst>
                  <a:ext uri="{FF2B5EF4-FFF2-40B4-BE49-F238E27FC236}">
                    <a16:creationId xmlns:a16="http://schemas.microsoft.com/office/drawing/2014/main" id="{822B8448-A713-B5D2-049F-CFD658C0D24C}"/>
                  </a:ext>
                </a:extLst>
              </p:cNvPr>
              <p:cNvSpPr txBox="1"/>
              <p:nvPr/>
            </p:nvSpPr>
            <p:spPr>
              <a:xfrm>
                <a:off x="3636585" y="5778774"/>
                <a:ext cx="108811" cy="3047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914400">
                  <a:defRPr/>
                </a:pPr>
                <a:r>
                  <a:rPr lang="en-CH" sz="1800" kern="0" dirty="0">
                    <a:solidFill>
                      <a:prstClr val="black"/>
                    </a:solidFill>
                    <a:latin typeface="Avenir Book" panose="02000503020000020003" pitchFamily="2" charset="0"/>
                  </a:rPr>
                  <a:t>x</a:t>
                </a:r>
              </a:p>
            </p:txBody>
          </p:sp>
          <p:sp>
            <p:nvSpPr>
              <p:cNvPr id="437" name="Rectangle 436">
                <a:extLst>
                  <a:ext uri="{FF2B5EF4-FFF2-40B4-BE49-F238E27FC236}">
                    <a16:creationId xmlns:a16="http://schemas.microsoft.com/office/drawing/2014/main" id="{8459FD1D-D839-7234-9EA0-7AD9F24543FB}"/>
                  </a:ext>
                </a:extLst>
              </p:cNvPr>
              <p:cNvSpPr/>
              <p:nvPr/>
            </p:nvSpPr>
            <p:spPr>
              <a:xfrm>
                <a:off x="3491827" y="5845961"/>
                <a:ext cx="158603" cy="230986"/>
              </a:xfrm>
              <a:prstGeom prst="rect">
                <a:avLst/>
              </a:prstGeom>
              <a:solidFill>
                <a:srgbClr val="FFC000">
                  <a:lumMod val="20000"/>
                  <a:lumOff val="8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en-CH" sz="1800" kern="0">
                  <a:solidFill>
                    <a:prstClr val="white"/>
                  </a:solidFill>
                  <a:latin typeface="Avenir Book" panose="02000503020000020003" pitchFamily="2" charset="0"/>
                </a:endParaRPr>
              </a:p>
            </p:txBody>
          </p:sp>
          <p:sp>
            <p:nvSpPr>
              <p:cNvPr id="438" name="Rectangle 437">
                <a:extLst>
                  <a:ext uri="{FF2B5EF4-FFF2-40B4-BE49-F238E27FC236}">
                    <a16:creationId xmlns:a16="http://schemas.microsoft.com/office/drawing/2014/main" id="{76C31075-D13E-CE27-C9E2-8C61FDFB6189}"/>
                  </a:ext>
                </a:extLst>
              </p:cNvPr>
              <p:cNvSpPr/>
              <p:nvPr/>
            </p:nvSpPr>
            <p:spPr>
              <a:xfrm>
                <a:off x="3839455" y="5845961"/>
                <a:ext cx="158603" cy="230986"/>
              </a:xfrm>
              <a:prstGeom prst="rect">
                <a:avLst/>
              </a:prstGeom>
              <a:solidFill>
                <a:srgbClr val="E7E6E6">
                  <a:lumMod val="9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en-CH" sz="1800" kern="0">
                  <a:solidFill>
                    <a:prstClr val="white"/>
                  </a:solidFill>
                  <a:latin typeface="Avenir Book" panose="02000503020000020003" pitchFamily="2" charset="0"/>
                </a:endParaRPr>
              </a:p>
            </p:txBody>
          </p:sp>
          <p:sp>
            <p:nvSpPr>
              <p:cNvPr id="439" name="TextBox 438">
                <a:extLst>
                  <a:ext uri="{FF2B5EF4-FFF2-40B4-BE49-F238E27FC236}">
                    <a16:creationId xmlns:a16="http://schemas.microsoft.com/office/drawing/2014/main" id="{EF254CC3-60F5-7278-7C76-A3383AD2A076}"/>
                  </a:ext>
                </a:extLst>
              </p:cNvPr>
              <p:cNvSpPr txBox="1"/>
              <p:nvPr/>
            </p:nvSpPr>
            <p:spPr>
              <a:xfrm>
                <a:off x="3333327" y="5778774"/>
                <a:ext cx="148633" cy="3047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914400">
                  <a:defRPr/>
                </a:pPr>
                <a:r>
                  <a:rPr lang="en-CH" sz="1800" kern="0" dirty="0">
                    <a:solidFill>
                      <a:prstClr val="black"/>
                    </a:solidFill>
                    <a:latin typeface="Avenir Book" panose="02000503020000020003" pitchFamily="2" charset="0"/>
                  </a:rPr>
                  <a:t>(</a:t>
                </a:r>
              </a:p>
            </p:txBody>
          </p:sp>
          <p:sp>
            <p:nvSpPr>
              <p:cNvPr id="440" name="TextBox 439">
                <a:extLst>
                  <a:ext uri="{FF2B5EF4-FFF2-40B4-BE49-F238E27FC236}">
                    <a16:creationId xmlns:a16="http://schemas.microsoft.com/office/drawing/2014/main" id="{9944D2F4-13DB-4DC9-ECBC-5A822EE7EB73}"/>
                  </a:ext>
                </a:extLst>
              </p:cNvPr>
              <p:cNvSpPr txBox="1"/>
              <p:nvPr/>
            </p:nvSpPr>
            <p:spPr>
              <a:xfrm>
                <a:off x="3966031" y="5778774"/>
                <a:ext cx="108811" cy="3047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914400">
                  <a:defRPr/>
                </a:pPr>
                <a:r>
                  <a:rPr lang="en-CH" sz="1800" kern="0" dirty="0">
                    <a:solidFill>
                      <a:prstClr val="black"/>
                    </a:solidFill>
                    <a:latin typeface="Avenir Book" panose="02000503020000020003" pitchFamily="2" charset="0"/>
                  </a:rPr>
                  <a:t>)</a:t>
                </a:r>
              </a:p>
            </p:txBody>
          </p:sp>
          <p:sp>
            <p:nvSpPr>
              <p:cNvPr id="441" name="TextBox 440">
                <a:extLst>
                  <a:ext uri="{FF2B5EF4-FFF2-40B4-BE49-F238E27FC236}">
                    <a16:creationId xmlns:a16="http://schemas.microsoft.com/office/drawing/2014/main" id="{18262EAE-83B5-BA7F-7687-D488908D4CFD}"/>
                  </a:ext>
                </a:extLst>
              </p:cNvPr>
              <p:cNvSpPr txBox="1"/>
              <p:nvPr/>
            </p:nvSpPr>
            <p:spPr>
              <a:xfrm>
                <a:off x="4038167" y="5779774"/>
                <a:ext cx="108811" cy="3047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914400">
                  <a:defRPr/>
                </a:pPr>
                <a:r>
                  <a:rPr lang="en-CH" sz="1800" kern="0" dirty="0">
                    <a:solidFill>
                      <a:prstClr val="black"/>
                    </a:solidFill>
                    <a:latin typeface="Avenir Book" panose="02000503020000020003" pitchFamily="2" charset="0"/>
                  </a:rPr>
                  <a:t>+</a:t>
                </a:r>
              </a:p>
            </p:txBody>
          </p:sp>
        </p:grpSp>
        <p:grpSp>
          <p:nvGrpSpPr>
            <p:cNvPr id="415" name="Group 414">
              <a:extLst>
                <a:ext uri="{FF2B5EF4-FFF2-40B4-BE49-F238E27FC236}">
                  <a16:creationId xmlns:a16="http://schemas.microsoft.com/office/drawing/2014/main" id="{B8E740DF-48DA-3746-A593-8902E47CAE89}"/>
                </a:ext>
              </a:extLst>
            </p:cNvPr>
            <p:cNvGrpSpPr/>
            <p:nvPr/>
          </p:nvGrpSpPr>
          <p:grpSpPr>
            <a:xfrm>
              <a:off x="2086219" y="5838150"/>
              <a:ext cx="714601" cy="307895"/>
              <a:chOff x="3333327" y="5778774"/>
              <a:chExt cx="813651" cy="305759"/>
            </a:xfrm>
          </p:grpSpPr>
          <p:sp>
            <p:nvSpPr>
              <p:cNvPr id="430" name="TextBox 429">
                <a:extLst>
                  <a:ext uri="{FF2B5EF4-FFF2-40B4-BE49-F238E27FC236}">
                    <a16:creationId xmlns:a16="http://schemas.microsoft.com/office/drawing/2014/main" id="{380950D2-A823-3C81-C943-3CC2861A8D6E}"/>
                  </a:ext>
                </a:extLst>
              </p:cNvPr>
              <p:cNvSpPr txBox="1"/>
              <p:nvPr/>
            </p:nvSpPr>
            <p:spPr>
              <a:xfrm>
                <a:off x="3636585" y="5778774"/>
                <a:ext cx="108811" cy="3047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914400">
                  <a:defRPr/>
                </a:pPr>
                <a:r>
                  <a:rPr lang="en-CH" sz="1800" kern="0" dirty="0">
                    <a:solidFill>
                      <a:prstClr val="black"/>
                    </a:solidFill>
                    <a:latin typeface="Avenir Book" panose="02000503020000020003" pitchFamily="2" charset="0"/>
                  </a:rPr>
                  <a:t>x</a:t>
                </a:r>
              </a:p>
            </p:txBody>
          </p:sp>
          <p:sp>
            <p:nvSpPr>
              <p:cNvPr id="431" name="Rectangle 430">
                <a:extLst>
                  <a:ext uri="{FF2B5EF4-FFF2-40B4-BE49-F238E27FC236}">
                    <a16:creationId xmlns:a16="http://schemas.microsoft.com/office/drawing/2014/main" id="{6D0AB9CA-26DF-1A38-6953-F32BA6E56265}"/>
                  </a:ext>
                </a:extLst>
              </p:cNvPr>
              <p:cNvSpPr/>
              <p:nvPr/>
            </p:nvSpPr>
            <p:spPr>
              <a:xfrm>
                <a:off x="3491827" y="5845961"/>
                <a:ext cx="158603" cy="230986"/>
              </a:xfrm>
              <a:prstGeom prst="rect">
                <a:avLst/>
              </a:prstGeom>
              <a:solidFill>
                <a:srgbClr val="FFC000">
                  <a:lumMod val="20000"/>
                  <a:lumOff val="8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en-CH" sz="1800" kern="0">
                  <a:solidFill>
                    <a:prstClr val="white"/>
                  </a:solidFill>
                  <a:latin typeface="Avenir Book" panose="02000503020000020003" pitchFamily="2" charset="0"/>
                </a:endParaRPr>
              </a:p>
            </p:txBody>
          </p:sp>
          <p:sp>
            <p:nvSpPr>
              <p:cNvPr id="432" name="Rectangle 431">
                <a:extLst>
                  <a:ext uri="{FF2B5EF4-FFF2-40B4-BE49-F238E27FC236}">
                    <a16:creationId xmlns:a16="http://schemas.microsoft.com/office/drawing/2014/main" id="{48D49C93-DEBD-1A10-B7C9-2699B675B63A}"/>
                  </a:ext>
                </a:extLst>
              </p:cNvPr>
              <p:cNvSpPr/>
              <p:nvPr/>
            </p:nvSpPr>
            <p:spPr>
              <a:xfrm>
                <a:off x="3839455" y="5845961"/>
                <a:ext cx="158603" cy="230986"/>
              </a:xfrm>
              <a:prstGeom prst="rect">
                <a:avLst/>
              </a:prstGeom>
              <a:solidFill>
                <a:srgbClr val="E7E6E6">
                  <a:lumMod val="9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en-CH" sz="1800" kern="0">
                  <a:solidFill>
                    <a:prstClr val="white"/>
                  </a:solidFill>
                  <a:latin typeface="Avenir Book" panose="02000503020000020003" pitchFamily="2" charset="0"/>
                </a:endParaRPr>
              </a:p>
            </p:txBody>
          </p:sp>
          <p:sp>
            <p:nvSpPr>
              <p:cNvPr id="433" name="TextBox 432">
                <a:extLst>
                  <a:ext uri="{FF2B5EF4-FFF2-40B4-BE49-F238E27FC236}">
                    <a16:creationId xmlns:a16="http://schemas.microsoft.com/office/drawing/2014/main" id="{0AEA7B03-BF78-5CE5-511B-A5C4F16411A4}"/>
                  </a:ext>
                </a:extLst>
              </p:cNvPr>
              <p:cNvSpPr txBox="1"/>
              <p:nvPr/>
            </p:nvSpPr>
            <p:spPr>
              <a:xfrm>
                <a:off x="3333327" y="5778774"/>
                <a:ext cx="148633" cy="3047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914400">
                  <a:defRPr/>
                </a:pPr>
                <a:r>
                  <a:rPr lang="en-CH" sz="1800" kern="0" dirty="0">
                    <a:solidFill>
                      <a:prstClr val="black"/>
                    </a:solidFill>
                    <a:latin typeface="Avenir Book" panose="02000503020000020003" pitchFamily="2" charset="0"/>
                  </a:rPr>
                  <a:t>(</a:t>
                </a:r>
              </a:p>
            </p:txBody>
          </p:sp>
          <p:sp>
            <p:nvSpPr>
              <p:cNvPr id="434" name="TextBox 433">
                <a:extLst>
                  <a:ext uri="{FF2B5EF4-FFF2-40B4-BE49-F238E27FC236}">
                    <a16:creationId xmlns:a16="http://schemas.microsoft.com/office/drawing/2014/main" id="{7D01B972-1E4E-5D20-CC28-7AD06A0D0558}"/>
                  </a:ext>
                </a:extLst>
              </p:cNvPr>
              <p:cNvSpPr txBox="1"/>
              <p:nvPr/>
            </p:nvSpPr>
            <p:spPr>
              <a:xfrm>
                <a:off x="3966031" y="5778774"/>
                <a:ext cx="108811" cy="3047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914400">
                  <a:defRPr/>
                </a:pPr>
                <a:r>
                  <a:rPr lang="en-CH" sz="1800" kern="0" dirty="0">
                    <a:solidFill>
                      <a:prstClr val="black"/>
                    </a:solidFill>
                    <a:latin typeface="Avenir Book" panose="02000503020000020003" pitchFamily="2" charset="0"/>
                  </a:rPr>
                  <a:t>)</a:t>
                </a:r>
              </a:p>
            </p:txBody>
          </p:sp>
          <p:sp>
            <p:nvSpPr>
              <p:cNvPr id="435" name="TextBox 434">
                <a:extLst>
                  <a:ext uri="{FF2B5EF4-FFF2-40B4-BE49-F238E27FC236}">
                    <a16:creationId xmlns:a16="http://schemas.microsoft.com/office/drawing/2014/main" id="{3790232F-C055-5A62-2562-7BAE5C06B750}"/>
                  </a:ext>
                </a:extLst>
              </p:cNvPr>
              <p:cNvSpPr txBox="1"/>
              <p:nvPr/>
            </p:nvSpPr>
            <p:spPr>
              <a:xfrm>
                <a:off x="4038167" y="5779774"/>
                <a:ext cx="108811" cy="3047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914400">
                  <a:defRPr/>
                </a:pPr>
                <a:r>
                  <a:rPr lang="en-CH" sz="1800" kern="0" dirty="0">
                    <a:solidFill>
                      <a:prstClr val="black"/>
                    </a:solidFill>
                    <a:latin typeface="Avenir Book" panose="02000503020000020003" pitchFamily="2" charset="0"/>
                  </a:rPr>
                  <a:t>+</a:t>
                </a:r>
              </a:p>
            </p:txBody>
          </p:sp>
        </p:grpSp>
        <p:grpSp>
          <p:nvGrpSpPr>
            <p:cNvPr id="416" name="Group 415">
              <a:extLst>
                <a:ext uri="{FF2B5EF4-FFF2-40B4-BE49-F238E27FC236}">
                  <a16:creationId xmlns:a16="http://schemas.microsoft.com/office/drawing/2014/main" id="{3CF38C68-CCD5-EB64-79D3-53D6244281C3}"/>
                </a:ext>
              </a:extLst>
            </p:cNvPr>
            <p:cNvGrpSpPr/>
            <p:nvPr/>
          </p:nvGrpSpPr>
          <p:grpSpPr>
            <a:xfrm>
              <a:off x="2791392" y="5838150"/>
              <a:ext cx="714601" cy="307895"/>
              <a:chOff x="3333327" y="5778774"/>
              <a:chExt cx="813651" cy="305759"/>
            </a:xfrm>
          </p:grpSpPr>
          <p:sp>
            <p:nvSpPr>
              <p:cNvPr id="424" name="TextBox 423">
                <a:extLst>
                  <a:ext uri="{FF2B5EF4-FFF2-40B4-BE49-F238E27FC236}">
                    <a16:creationId xmlns:a16="http://schemas.microsoft.com/office/drawing/2014/main" id="{8E525A44-3155-FC1E-BB34-B8577A8A631D}"/>
                  </a:ext>
                </a:extLst>
              </p:cNvPr>
              <p:cNvSpPr txBox="1"/>
              <p:nvPr/>
            </p:nvSpPr>
            <p:spPr>
              <a:xfrm>
                <a:off x="3636585" y="5778774"/>
                <a:ext cx="108811" cy="3047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914400">
                  <a:defRPr/>
                </a:pPr>
                <a:r>
                  <a:rPr lang="en-CH" sz="1800" kern="0" dirty="0">
                    <a:solidFill>
                      <a:prstClr val="black"/>
                    </a:solidFill>
                    <a:latin typeface="Avenir Book" panose="02000503020000020003" pitchFamily="2" charset="0"/>
                  </a:rPr>
                  <a:t>x</a:t>
                </a:r>
              </a:p>
            </p:txBody>
          </p:sp>
          <p:sp>
            <p:nvSpPr>
              <p:cNvPr id="425" name="Rectangle 424">
                <a:extLst>
                  <a:ext uri="{FF2B5EF4-FFF2-40B4-BE49-F238E27FC236}">
                    <a16:creationId xmlns:a16="http://schemas.microsoft.com/office/drawing/2014/main" id="{7AA00C6D-2B14-060F-1DF2-3EC9E1D4314A}"/>
                  </a:ext>
                </a:extLst>
              </p:cNvPr>
              <p:cNvSpPr/>
              <p:nvPr/>
            </p:nvSpPr>
            <p:spPr>
              <a:xfrm>
                <a:off x="3491827" y="5845961"/>
                <a:ext cx="158603" cy="230986"/>
              </a:xfrm>
              <a:prstGeom prst="rect">
                <a:avLst/>
              </a:prstGeom>
              <a:solidFill>
                <a:srgbClr val="FFC000">
                  <a:lumMod val="20000"/>
                  <a:lumOff val="8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en-CH" sz="1800" kern="0">
                  <a:solidFill>
                    <a:prstClr val="white"/>
                  </a:solidFill>
                  <a:latin typeface="Avenir Book" panose="02000503020000020003" pitchFamily="2" charset="0"/>
                </a:endParaRPr>
              </a:p>
            </p:txBody>
          </p:sp>
          <p:sp>
            <p:nvSpPr>
              <p:cNvPr id="426" name="Rectangle 425">
                <a:extLst>
                  <a:ext uri="{FF2B5EF4-FFF2-40B4-BE49-F238E27FC236}">
                    <a16:creationId xmlns:a16="http://schemas.microsoft.com/office/drawing/2014/main" id="{47A3B32D-EEA6-1624-8B01-733973E4FAE0}"/>
                  </a:ext>
                </a:extLst>
              </p:cNvPr>
              <p:cNvSpPr/>
              <p:nvPr/>
            </p:nvSpPr>
            <p:spPr>
              <a:xfrm>
                <a:off x="3839455" y="5845961"/>
                <a:ext cx="158603" cy="230986"/>
              </a:xfrm>
              <a:prstGeom prst="rect">
                <a:avLst/>
              </a:prstGeom>
              <a:solidFill>
                <a:srgbClr val="E7E6E6">
                  <a:lumMod val="9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en-CH" sz="1800" kern="0">
                  <a:solidFill>
                    <a:prstClr val="white"/>
                  </a:solidFill>
                  <a:latin typeface="Avenir Book" panose="02000503020000020003" pitchFamily="2" charset="0"/>
                </a:endParaRPr>
              </a:p>
            </p:txBody>
          </p:sp>
          <p:sp>
            <p:nvSpPr>
              <p:cNvPr id="427" name="TextBox 426">
                <a:extLst>
                  <a:ext uri="{FF2B5EF4-FFF2-40B4-BE49-F238E27FC236}">
                    <a16:creationId xmlns:a16="http://schemas.microsoft.com/office/drawing/2014/main" id="{C7301A97-1E9B-30FC-A48C-D32F309E874C}"/>
                  </a:ext>
                </a:extLst>
              </p:cNvPr>
              <p:cNvSpPr txBox="1"/>
              <p:nvPr/>
            </p:nvSpPr>
            <p:spPr>
              <a:xfrm>
                <a:off x="3333327" y="5778774"/>
                <a:ext cx="148633" cy="3047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914400">
                  <a:defRPr/>
                </a:pPr>
                <a:r>
                  <a:rPr lang="en-CH" sz="1800" kern="0" dirty="0">
                    <a:solidFill>
                      <a:prstClr val="black"/>
                    </a:solidFill>
                    <a:latin typeface="Avenir Book" panose="02000503020000020003" pitchFamily="2" charset="0"/>
                  </a:rPr>
                  <a:t>(</a:t>
                </a:r>
              </a:p>
            </p:txBody>
          </p:sp>
          <p:sp>
            <p:nvSpPr>
              <p:cNvPr id="428" name="TextBox 427">
                <a:extLst>
                  <a:ext uri="{FF2B5EF4-FFF2-40B4-BE49-F238E27FC236}">
                    <a16:creationId xmlns:a16="http://schemas.microsoft.com/office/drawing/2014/main" id="{2BB5A2EE-56AF-A37B-CE03-AC342DCFB7BF}"/>
                  </a:ext>
                </a:extLst>
              </p:cNvPr>
              <p:cNvSpPr txBox="1"/>
              <p:nvPr/>
            </p:nvSpPr>
            <p:spPr>
              <a:xfrm>
                <a:off x="3966031" y="5778774"/>
                <a:ext cx="108811" cy="3047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914400">
                  <a:defRPr/>
                </a:pPr>
                <a:r>
                  <a:rPr lang="en-CH" sz="1800" kern="0" dirty="0">
                    <a:solidFill>
                      <a:prstClr val="black"/>
                    </a:solidFill>
                    <a:latin typeface="Avenir Book" panose="02000503020000020003" pitchFamily="2" charset="0"/>
                  </a:rPr>
                  <a:t>)</a:t>
                </a:r>
              </a:p>
            </p:txBody>
          </p:sp>
          <p:sp>
            <p:nvSpPr>
              <p:cNvPr id="429" name="TextBox 428">
                <a:extLst>
                  <a:ext uri="{FF2B5EF4-FFF2-40B4-BE49-F238E27FC236}">
                    <a16:creationId xmlns:a16="http://schemas.microsoft.com/office/drawing/2014/main" id="{ECEE1349-D000-D8E3-6FA2-1656A2EAE88E}"/>
                  </a:ext>
                </a:extLst>
              </p:cNvPr>
              <p:cNvSpPr txBox="1"/>
              <p:nvPr/>
            </p:nvSpPr>
            <p:spPr>
              <a:xfrm>
                <a:off x="4038167" y="5779774"/>
                <a:ext cx="108811" cy="3047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914400">
                  <a:defRPr/>
                </a:pPr>
                <a:r>
                  <a:rPr lang="en-CH" sz="1800" kern="0" dirty="0">
                    <a:solidFill>
                      <a:prstClr val="black"/>
                    </a:solidFill>
                    <a:latin typeface="Avenir Book" panose="02000503020000020003" pitchFamily="2" charset="0"/>
                  </a:rPr>
                  <a:t>+</a:t>
                </a:r>
              </a:p>
            </p:txBody>
          </p:sp>
        </p:grpSp>
        <p:grpSp>
          <p:nvGrpSpPr>
            <p:cNvPr id="417" name="Group 416">
              <a:extLst>
                <a:ext uri="{FF2B5EF4-FFF2-40B4-BE49-F238E27FC236}">
                  <a16:creationId xmlns:a16="http://schemas.microsoft.com/office/drawing/2014/main" id="{9ED4DEE3-4CD4-C0CE-9212-0C6FB0A456DE}"/>
                </a:ext>
              </a:extLst>
            </p:cNvPr>
            <p:cNvGrpSpPr/>
            <p:nvPr/>
          </p:nvGrpSpPr>
          <p:grpSpPr>
            <a:xfrm>
              <a:off x="3505993" y="5838169"/>
              <a:ext cx="714601" cy="307896"/>
              <a:chOff x="3333327" y="5778774"/>
              <a:chExt cx="813651" cy="305759"/>
            </a:xfrm>
          </p:grpSpPr>
          <p:sp>
            <p:nvSpPr>
              <p:cNvPr id="418" name="TextBox 417">
                <a:extLst>
                  <a:ext uri="{FF2B5EF4-FFF2-40B4-BE49-F238E27FC236}">
                    <a16:creationId xmlns:a16="http://schemas.microsoft.com/office/drawing/2014/main" id="{B175DC68-2923-E8D6-E978-885143C22AB1}"/>
                  </a:ext>
                </a:extLst>
              </p:cNvPr>
              <p:cNvSpPr txBox="1"/>
              <p:nvPr/>
            </p:nvSpPr>
            <p:spPr>
              <a:xfrm>
                <a:off x="3636585" y="5778774"/>
                <a:ext cx="108811" cy="3047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914400">
                  <a:defRPr/>
                </a:pPr>
                <a:r>
                  <a:rPr lang="en-CH" sz="1800" kern="0" dirty="0">
                    <a:solidFill>
                      <a:prstClr val="black"/>
                    </a:solidFill>
                    <a:latin typeface="Avenir Book" panose="02000503020000020003" pitchFamily="2" charset="0"/>
                  </a:rPr>
                  <a:t>x</a:t>
                </a:r>
              </a:p>
            </p:txBody>
          </p:sp>
          <p:sp>
            <p:nvSpPr>
              <p:cNvPr id="419" name="Rectangle 418">
                <a:extLst>
                  <a:ext uri="{FF2B5EF4-FFF2-40B4-BE49-F238E27FC236}">
                    <a16:creationId xmlns:a16="http://schemas.microsoft.com/office/drawing/2014/main" id="{8A0ACF7A-A12C-F510-D35E-C02EEB561137}"/>
                  </a:ext>
                </a:extLst>
              </p:cNvPr>
              <p:cNvSpPr/>
              <p:nvPr/>
            </p:nvSpPr>
            <p:spPr>
              <a:xfrm>
                <a:off x="3491827" y="5845961"/>
                <a:ext cx="158603" cy="230986"/>
              </a:xfrm>
              <a:prstGeom prst="rect">
                <a:avLst/>
              </a:prstGeom>
              <a:solidFill>
                <a:srgbClr val="FFC000">
                  <a:lumMod val="20000"/>
                  <a:lumOff val="8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en-CH" sz="1800" kern="0">
                  <a:solidFill>
                    <a:prstClr val="white"/>
                  </a:solidFill>
                  <a:latin typeface="Avenir Book" panose="02000503020000020003" pitchFamily="2" charset="0"/>
                </a:endParaRPr>
              </a:p>
            </p:txBody>
          </p:sp>
          <p:sp>
            <p:nvSpPr>
              <p:cNvPr id="420" name="Rectangle 419">
                <a:extLst>
                  <a:ext uri="{FF2B5EF4-FFF2-40B4-BE49-F238E27FC236}">
                    <a16:creationId xmlns:a16="http://schemas.microsoft.com/office/drawing/2014/main" id="{077D8258-F4E5-B229-50F3-0BD177C745F1}"/>
                  </a:ext>
                </a:extLst>
              </p:cNvPr>
              <p:cNvSpPr/>
              <p:nvPr/>
            </p:nvSpPr>
            <p:spPr>
              <a:xfrm>
                <a:off x="3839455" y="5845961"/>
                <a:ext cx="158603" cy="230986"/>
              </a:xfrm>
              <a:prstGeom prst="rect">
                <a:avLst/>
              </a:prstGeom>
              <a:solidFill>
                <a:srgbClr val="E7E6E6">
                  <a:lumMod val="9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en-CH" sz="1800" kern="0">
                  <a:solidFill>
                    <a:prstClr val="white"/>
                  </a:solidFill>
                  <a:latin typeface="Avenir Book" panose="02000503020000020003" pitchFamily="2" charset="0"/>
                </a:endParaRPr>
              </a:p>
            </p:txBody>
          </p:sp>
          <p:sp>
            <p:nvSpPr>
              <p:cNvPr id="421" name="TextBox 420">
                <a:extLst>
                  <a:ext uri="{FF2B5EF4-FFF2-40B4-BE49-F238E27FC236}">
                    <a16:creationId xmlns:a16="http://schemas.microsoft.com/office/drawing/2014/main" id="{B46DE256-D9AB-D7F7-B682-60E613CAFA07}"/>
                  </a:ext>
                </a:extLst>
              </p:cNvPr>
              <p:cNvSpPr txBox="1"/>
              <p:nvPr/>
            </p:nvSpPr>
            <p:spPr>
              <a:xfrm>
                <a:off x="3333327" y="5778774"/>
                <a:ext cx="148633" cy="3047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914400">
                  <a:defRPr/>
                </a:pPr>
                <a:r>
                  <a:rPr lang="en-CH" sz="1800" kern="0" dirty="0">
                    <a:solidFill>
                      <a:prstClr val="black"/>
                    </a:solidFill>
                    <a:latin typeface="Avenir Book" panose="02000503020000020003" pitchFamily="2" charset="0"/>
                  </a:rPr>
                  <a:t>(</a:t>
                </a:r>
              </a:p>
            </p:txBody>
          </p:sp>
          <p:sp>
            <p:nvSpPr>
              <p:cNvPr id="422" name="TextBox 421">
                <a:extLst>
                  <a:ext uri="{FF2B5EF4-FFF2-40B4-BE49-F238E27FC236}">
                    <a16:creationId xmlns:a16="http://schemas.microsoft.com/office/drawing/2014/main" id="{6474D745-D9C2-8A8A-243A-A6BD860D69C8}"/>
                  </a:ext>
                </a:extLst>
              </p:cNvPr>
              <p:cNvSpPr txBox="1"/>
              <p:nvPr/>
            </p:nvSpPr>
            <p:spPr>
              <a:xfrm>
                <a:off x="3966031" y="5778774"/>
                <a:ext cx="108811" cy="3047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914400">
                  <a:defRPr/>
                </a:pPr>
                <a:r>
                  <a:rPr lang="en-CH" sz="1800" kern="0" dirty="0">
                    <a:solidFill>
                      <a:prstClr val="black"/>
                    </a:solidFill>
                    <a:latin typeface="Avenir Book" panose="02000503020000020003" pitchFamily="2" charset="0"/>
                  </a:rPr>
                  <a:t>)</a:t>
                </a:r>
              </a:p>
            </p:txBody>
          </p:sp>
          <p:sp>
            <p:nvSpPr>
              <p:cNvPr id="423" name="TextBox 422">
                <a:extLst>
                  <a:ext uri="{FF2B5EF4-FFF2-40B4-BE49-F238E27FC236}">
                    <a16:creationId xmlns:a16="http://schemas.microsoft.com/office/drawing/2014/main" id="{69802CA6-34AC-5E06-5A06-ECF99A39E93E}"/>
                  </a:ext>
                </a:extLst>
              </p:cNvPr>
              <p:cNvSpPr txBox="1"/>
              <p:nvPr/>
            </p:nvSpPr>
            <p:spPr>
              <a:xfrm>
                <a:off x="4038167" y="5779774"/>
                <a:ext cx="108811" cy="3047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914400">
                  <a:defRPr/>
                </a:pPr>
                <a:r>
                  <a:rPr lang="en-CH" sz="1800" kern="0" dirty="0">
                    <a:solidFill>
                      <a:prstClr val="black"/>
                    </a:solidFill>
                    <a:latin typeface="Avenir Book" panose="02000503020000020003" pitchFamily="2" charset="0"/>
                  </a:rPr>
                  <a:t>=</a:t>
                </a:r>
              </a:p>
            </p:txBody>
          </p:sp>
        </p:grpSp>
      </p:grpSp>
      <p:sp>
        <p:nvSpPr>
          <p:cNvPr id="408" name="Rectangle 407">
            <a:extLst>
              <a:ext uri="{FF2B5EF4-FFF2-40B4-BE49-F238E27FC236}">
                <a16:creationId xmlns:a16="http://schemas.microsoft.com/office/drawing/2014/main" id="{4566929D-5833-17BE-4FD5-34CABA723DA2}"/>
              </a:ext>
            </a:extLst>
          </p:cNvPr>
          <p:cNvSpPr/>
          <p:nvPr/>
        </p:nvSpPr>
        <p:spPr>
          <a:xfrm>
            <a:off x="2369079" y="4764383"/>
            <a:ext cx="5713998" cy="906381"/>
          </a:xfrm>
          <a:prstGeom prst="rect">
            <a:avLst/>
          </a:prstGeom>
          <a:noFill/>
          <a:ln w="12700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CH" sz="1800" kern="0">
              <a:solidFill>
                <a:prstClr val="white"/>
              </a:solidFill>
              <a:latin typeface="Avenir Book" panose="02000503020000020003" pitchFamily="2" charset="0"/>
            </a:endParaRPr>
          </a:p>
        </p:txBody>
      </p:sp>
      <p:sp>
        <p:nvSpPr>
          <p:cNvPr id="409" name="TextBox 408">
            <a:extLst>
              <a:ext uri="{FF2B5EF4-FFF2-40B4-BE49-F238E27FC236}">
                <a16:creationId xmlns:a16="http://schemas.microsoft.com/office/drawing/2014/main" id="{07E0BAE2-31F7-1C14-3DBA-2E281B445A08}"/>
              </a:ext>
            </a:extLst>
          </p:cNvPr>
          <p:cNvSpPr txBox="1"/>
          <p:nvPr/>
        </p:nvSpPr>
        <p:spPr>
          <a:xfrm>
            <a:off x="6780790" y="4869787"/>
            <a:ext cx="1258771" cy="225703"/>
          </a:xfrm>
          <a:prstGeom prst="rect">
            <a:avLst/>
          </a:prstGeom>
          <a:solidFill>
            <a:srgbClr val="A9D28E"/>
          </a:solidFill>
          <a:ln>
            <a:solidFill>
              <a:sysClr val="windowText" lastClr="000000"/>
            </a:solidFill>
          </a:ln>
        </p:spPr>
        <p:txBody>
          <a:bodyPr wrap="square">
            <a:spAutoFit/>
          </a:bodyPr>
          <a:lstStyle/>
          <a:p>
            <a:pPr algn="ctr" defTabSz="914400">
              <a:defRPr/>
            </a:pPr>
            <a:endParaRPr lang="en-CH" sz="1300" b="1" kern="0" baseline="-25000" dirty="0">
              <a:solidFill>
                <a:prstClr val="black"/>
              </a:solidFill>
              <a:latin typeface="Avenir Book" panose="02000503020000020003" pitchFamily="2" charset="0"/>
            </a:endParaRPr>
          </a:p>
        </p:txBody>
      </p:sp>
      <p:sp>
        <p:nvSpPr>
          <p:cNvPr id="410" name="TextBox 409">
            <a:extLst>
              <a:ext uri="{FF2B5EF4-FFF2-40B4-BE49-F238E27FC236}">
                <a16:creationId xmlns:a16="http://schemas.microsoft.com/office/drawing/2014/main" id="{8E616FD8-659D-E3AA-1F5E-F209CD566B28}"/>
              </a:ext>
            </a:extLst>
          </p:cNvPr>
          <p:cNvSpPr txBox="1"/>
          <p:nvPr/>
        </p:nvSpPr>
        <p:spPr>
          <a:xfrm>
            <a:off x="6771602" y="5296286"/>
            <a:ext cx="1258771" cy="225703"/>
          </a:xfrm>
          <a:prstGeom prst="rect">
            <a:avLst/>
          </a:prstGeom>
          <a:solidFill>
            <a:srgbClr val="A9D28E"/>
          </a:solidFill>
          <a:ln>
            <a:solidFill>
              <a:sysClr val="windowText" lastClr="000000"/>
            </a:solidFill>
          </a:ln>
        </p:spPr>
        <p:txBody>
          <a:bodyPr wrap="square">
            <a:spAutoFit/>
          </a:bodyPr>
          <a:lstStyle/>
          <a:p>
            <a:pPr algn="ctr" defTabSz="914400">
              <a:defRPr/>
            </a:pPr>
            <a:endParaRPr lang="en-CH" sz="1300" b="1" kern="0" baseline="-25000" dirty="0">
              <a:solidFill>
                <a:prstClr val="black"/>
              </a:solidFill>
              <a:latin typeface="Avenir Book" panose="02000503020000020003" pitchFamily="2" charset="0"/>
            </a:endParaRPr>
          </a:p>
        </p:txBody>
      </p:sp>
      <p:sp>
        <p:nvSpPr>
          <p:cNvPr id="411" name="TextBox 410">
            <a:extLst>
              <a:ext uri="{FF2B5EF4-FFF2-40B4-BE49-F238E27FC236}">
                <a16:creationId xmlns:a16="http://schemas.microsoft.com/office/drawing/2014/main" id="{361546EC-786C-5FE1-0092-A386C0BCE763}"/>
              </a:ext>
            </a:extLst>
          </p:cNvPr>
          <p:cNvSpPr txBox="1"/>
          <p:nvPr/>
        </p:nvSpPr>
        <p:spPr>
          <a:xfrm>
            <a:off x="6189205" y="4826609"/>
            <a:ext cx="2350930" cy="2923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en-GB" sz="1300" b="1" kern="0" dirty="0">
                <a:solidFill>
                  <a:prstClr val="black"/>
                </a:solidFill>
                <a:latin typeface="Avenir Book" panose="02000503020000020003" pitchFamily="2" charset="0"/>
              </a:rPr>
              <a:t>a</a:t>
            </a:r>
            <a:r>
              <a:rPr lang="en-CH" sz="1300" b="1" kern="0" dirty="0">
                <a:solidFill>
                  <a:prstClr val="black"/>
                </a:solidFill>
                <a:latin typeface="Avenir Book" panose="02000503020000020003" pitchFamily="2" charset="0"/>
              </a:rPr>
              <a:t>cc0</a:t>
            </a:r>
            <a:r>
              <a:rPr lang="en-CH" sz="1300" b="1" kern="0" baseline="-25000" dirty="0">
                <a:solidFill>
                  <a:prstClr val="black"/>
                </a:solidFill>
                <a:latin typeface="Avenir Book" panose="02000503020000020003" pitchFamily="2" charset="0"/>
              </a:rPr>
              <a:t>CR</a:t>
            </a:r>
          </a:p>
        </p:txBody>
      </p:sp>
      <p:sp>
        <p:nvSpPr>
          <p:cNvPr id="412" name="TextBox 411">
            <a:extLst>
              <a:ext uri="{FF2B5EF4-FFF2-40B4-BE49-F238E27FC236}">
                <a16:creationId xmlns:a16="http://schemas.microsoft.com/office/drawing/2014/main" id="{5859B2F9-EB3C-59A3-D236-DADBC61A633C}"/>
              </a:ext>
            </a:extLst>
          </p:cNvPr>
          <p:cNvSpPr txBox="1"/>
          <p:nvPr/>
        </p:nvSpPr>
        <p:spPr>
          <a:xfrm>
            <a:off x="6199938" y="5263165"/>
            <a:ext cx="2350930" cy="2923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en-GB" sz="1300" b="1" kern="0" dirty="0">
                <a:solidFill>
                  <a:prstClr val="black"/>
                </a:solidFill>
                <a:latin typeface="Avenir Book" panose="02000503020000020003" pitchFamily="2" charset="0"/>
              </a:rPr>
              <a:t>a</a:t>
            </a:r>
            <a:r>
              <a:rPr lang="en-CH" sz="1300" b="1" kern="0" dirty="0">
                <a:solidFill>
                  <a:prstClr val="black"/>
                </a:solidFill>
                <a:latin typeface="Avenir Book" panose="02000503020000020003" pitchFamily="2" charset="0"/>
              </a:rPr>
              <a:t>cc1</a:t>
            </a:r>
            <a:r>
              <a:rPr lang="en-CH" sz="1300" b="1" kern="0" baseline="-25000" dirty="0">
                <a:solidFill>
                  <a:prstClr val="black"/>
                </a:solidFill>
                <a:latin typeface="Avenir Book" panose="02000503020000020003" pitchFamily="2" charset="0"/>
              </a:rPr>
              <a:t>CRm</a:t>
            </a:r>
          </a:p>
        </p:txBody>
      </p:sp>
      <p:cxnSp>
        <p:nvCxnSpPr>
          <p:cNvPr id="317" name="Curved Connector 316">
            <a:extLst>
              <a:ext uri="{FF2B5EF4-FFF2-40B4-BE49-F238E27FC236}">
                <a16:creationId xmlns:a16="http://schemas.microsoft.com/office/drawing/2014/main" id="{1B1E90B7-565D-F609-3F5C-C28880D5BBC2}"/>
              </a:ext>
            </a:extLst>
          </p:cNvPr>
          <p:cNvCxnSpPr>
            <a:cxnSpLocks/>
          </p:cNvCxnSpPr>
          <p:nvPr/>
        </p:nvCxnSpPr>
        <p:spPr>
          <a:xfrm>
            <a:off x="5977085" y="6168617"/>
            <a:ext cx="470296" cy="0"/>
          </a:xfrm>
          <a:prstGeom prst="curvedConnector3">
            <a:avLst>
              <a:gd name="adj1" fmla="val 50000"/>
            </a:avLst>
          </a:prstGeom>
          <a:noFill/>
          <a:ln w="12700" cap="flat" cmpd="sng" algn="ctr">
            <a:solidFill>
              <a:srgbClr val="C55A1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318" name="Curved Connector 317">
            <a:extLst>
              <a:ext uri="{FF2B5EF4-FFF2-40B4-BE49-F238E27FC236}">
                <a16:creationId xmlns:a16="http://schemas.microsoft.com/office/drawing/2014/main" id="{287C9542-06EE-03CB-608A-D0191D8F147D}"/>
              </a:ext>
            </a:extLst>
          </p:cNvPr>
          <p:cNvCxnSpPr>
            <a:cxnSpLocks/>
          </p:cNvCxnSpPr>
          <p:nvPr/>
        </p:nvCxnSpPr>
        <p:spPr>
          <a:xfrm>
            <a:off x="5978143" y="6346749"/>
            <a:ext cx="470296" cy="0"/>
          </a:xfrm>
          <a:prstGeom prst="curvedConnector3">
            <a:avLst>
              <a:gd name="adj1" fmla="val 50000"/>
            </a:avLst>
          </a:prstGeom>
          <a:noFill/>
          <a:ln w="12700" cap="flat" cmpd="sng" algn="ctr">
            <a:solidFill>
              <a:srgbClr val="00B0F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319" name="TextBox 318">
            <a:extLst>
              <a:ext uri="{FF2B5EF4-FFF2-40B4-BE49-F238E27FC236}">
                <a16:creationId xmlns:a16="http://schemas.microsoft.com/office/drawing/2014/main" id="{DCAE86F3-121B-7681-BD54-997C3DF3DEA6}"/>
              </a:ext>
            </a:extLst>
          </p:cNvPr>
          <p:cNvSpPr txBox="1"/>
          <p:nvPr/>
        </p:nvSpPr>
        <p:spPr>
          <a:xfrm>
            <a:off x="6255727" y="5987608"/>
            <a:ext cx="99036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en-GB" sz="1100" i="1" kern="0" dirty="0" err="1">
                <a:solidFill>
                  <a:prstClr val="black"/>
                </a:solidFill>
                <a:latin typeface="Avenir Book" panose="02000503020000020003" pitchFamily="2" charset="0"/>
              </a:rPr>
              <a:t>Lap</a:t>
            </a:r>
            <a:r>
              <a:rPr lang="en-GB" sz="1100" i="1" kern="0" baseline="-25000" dirty="0" err="1">
                <a:solidFill>
                  <a:prstClr val="black"/>
                </a:solidFill>
                <a:latin typeface="Avenir Book" panose="02000503020000020003" pitchFamily="2" charset="0"/>
              </a:rPr>
              <a:t>CR</a:t>
            </a:r>
            <a:endParaRPr lang="en-CH" sz="1100" i="1" kern="0" baseline="-25000" dirty="0">
              <a:solidFill>
                <a:prstClr val="black"/>
              </a:solidFill>
              <a:latin typeface="Avenir Book" panose="02000503020000020003" pitchFamily="2" charset="0"/>
            </a:endParaRPr>
          </a:p>
        </p:txBody>
      </p:sp>
      <p:sp>
        <p:nvSpPr>
          <p:cNvPr id="320" name="TextBox 319">
            <a:extLst>
              <a:ext uri="{FF2B5EF4-FFF2-40B4-BE49-F238E27FC236}">
                <a16:creationId xmlns:a16="http://schemas.microsoft.com/office/drawing/2014/main" id="{F838C842-AB3F-9849-D2CF-CDE2BEB52D05}"/>
              </a:ext>
            </a:extLst>
          </p:cNvPr>
          <p:cNvSpPr txBox="1"/>
          <p:nvPr/>
        </p:nvSpPr>
        <p:spPr>
          <a:xfrm>
            <a:off x="6255727" y="6177060"/>
            <a:ext cx="99036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en-GB" sz="1100" i="1" kern="0" dirty="0" err="1">
                <a:solidFill>
                  <a:prstClr val="black"/>
                </a:solidFill>
                <a:latin typeface="Avenir Book" panose="02000503020000020003" pitchFamily="2" charset="0"/>
              </a:rPr>
              <a:t>Lap</a:t>
            </a:r>
            <a:r>
              <a:rPr lang="en-GB" sz="1100" i="1" kern="0" baseline="-25000" dirty="0" err="1">
                <a:solidFill>
                  <a:prstClr val="black"/>
                </a:solidFill>
                <a:latin typeface="Avenir Book" panose="02000503020000020003" pitchFamily="2" charset="0"/>
              </a:rPr>
              <a:t>CRm</a:t>
            </a:r>
            <a:endParaRPr lang="en-CH" sz="1100" i="1" kern="0" baseline="-25000" dirty="0">
              <a:solidFill>
                <a:prstClr val="black"/>
              </a:solidFill>
              <a:latin typeface="Avenir Book" panose="02000503020000020003" pitchFamily="2" charset="0"/>
            </a:endParaRPr>
          </a:p>
        </p:txBody>
      </p:sp>
      <p:sp>
        <p:nvSpPr>
          <p:cNvPr id="321" name="Rounded Rectangle 320">
            <a:extLst>
              <a:ext uri="{FF2B5EF4-FFF2-40B4-BE49-F238E27FC236}">
                <a16:creationId xmlns:a16="http://schemas.microsoft.com/office/drawing/2014/main" id="{575F64FD-B40A-8A63-5626-8660779F95BB}"/>
              </a:ext>
            </a:extLst>
          </p:cNvPr>
          <p:cNvSpPr/>
          <p:nvPr/>
        </p:nvSpPr>
        <p:spPr>
          <a:xfrm>
            <a:off x="2434094" y="1313066"/>
            <a:ext cx="6794502" cy="848498"/>
          </a:xfrm>
          <a:prstGeom prst="roundRect">
            <a:avLst/>
          </a:prstGeom>
          <a:solidFill>
            <a:sysClr val="window" lastClr="FFFFFF">
              <a:lumMod val="95000"/>
            </a:sysClr>
          </a:solidFill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CH" sz="1300" kern="0" dirty="0">
              <a:solidFill>
                <a:prstClr val="white"/>
              </a:solidFill>
              <a:latin typeface="Avenir Book" panose="02000503020000020003" pitchFamily="2" charset="0"/>
              <a:cs typeface="Calibri" panose="020F0502020204030204" pitchFamily="34" charset="0"/>
            </a:endParaRPr>
          </a:p>
        </p:txBody>
      </p:sp>
      <p:pic>
        <p:nvPicPr>
          <p:cNvPr id="322" name="Picture 321" descr="Map of the Alpine region for which COSMO-1E and COSMO-2E forecasts are produced.">
            <a:extLst>
              <a:ext uri="{FF2B5EF4-FFF2-40B4-BE49-F238E27FC236}">
                <a16:creationId xmlns:a16="http://schemas.microsoft.com/office/drawing/2014/main" id="{807D8D1A-5503-75DB-E18E-FE33A41AE3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4" t="14774" r="19051" b="10923"/>
          <a:stretch/>
        </p:blipFill>
        <p:spPr bwMode="auto">
          <a:xfrm>
            <a:off x="4259420" y="1417241"/>
            <a:ext cx="1615353" cy="627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3" name="TextBox 322">
            <a:extLst>
              <a:ext uri="{FF2B5EF4-FFF2-40B4-BE49-F238E27FC236}">
                <a16:creationId xmlns:a16="http://schemas.microsoft.com/office/drawing/2014/main" id="{A234133A-703C-73D4-A555-99D2BD7F023C}"/>
              </a:ext>
            </a:extLst>
          </p:cNvPr>
          <p:cNvSpPr txBox="1"/>
          <p:nvPr/>
        </p:nvSpPr>
        <p:spPr>
          <a:xfrm>
            <a:off x="2461017" y="1403559"/>
            <a:ext cx="17740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CH" sz="1400" kern="0" dirty="0">
                <a:solidFill>
                  <a:prstClr val="black"/>
                </a:solidFill>
                <a:latin typeface="Avenir Book" panose="02000503020000020003" pitchFamily="2" charset="0"/>
              </a:rPr>
              <a:t>Weather </a:t>
            </a:r>
            <a:r>
              <a:rPr lang="en-CH" sz="1400" kern="0">
                <a:solidFill>
                  <a:prstClr val="black"/>
                </a:solidFill>
                <a:latin typeface="Avenir Book" panose="02000503020000020003" pitchFamily="2" charset="0"/>
              </a:rPr>
              <a:t>Data </a:t>
            </a:r>
            <a:r>
              <a:rPr lang="en-GB" sz="1400" kern="0" dirty="0">
                <a:solidFill>
                  <a:prstClr val="black"/>
                </a:solidFill>
                <a:latin typeface="Avenir Book" panose="02000503020000020003" pitchFamily="2" charset="0"/>
              </a:rPr>
              <a:t>       </a:t>
            </a:r>
            <a:r>
              <a:rPr lang="en-CH" sz="1400" kern="0">
                <a:solidFill>
                  <a:prstClr val="black"/>
                </a:solidFill>
                <a:latin typeface="Avenir Book" panose="02000503020000020003" pitchFamily="2" charset="0"/>
              </a:rPr>
              <a:t>in</a:t>
            </a:r>
            <a:r>
              <a:rPr lang="en-GB" sz="1400" kern="0" dirty="0">
                <a:solidFill>
                  <a:prstClr val="black"/>
                </a:solidFill>
                <a:latin typeface="Avenir Book" panose="02000503020000020003" pitchFamily="2" charset="0"/>
              </a:rPr>
              <a:t> </a:t>
            </a:r>
            <a:r>
              <a:rPr lang="en-CH" sz="1400" kern="0">
                <a:solidFill>
                  <a:prstClr val="black"/>
                </a:solidFill>
                <a:latin typeface="Avenir Book" panose="02000503020000020003" pitchFamily="2" charset="0"/>
              </a:rPr>
              <a:t>the DRAM</a:t>
            </a:r>
            <a:endParaRPr lang="en-CH" sz="1400" kern="0" dirty="0">
              <a:solidFill>
                <a:prstClr val="black"/>
              </a:solidFill>
              <a:latin typeface="Avenir Book" panose="02000503020000020003" pitchFamily="2" charset="0"/>
            </a:endParaRPr>
          </a:p>
        </p:txBody>
      </p:sp>
      <p:cxnSp>
        <p:nvCxnSpPr>
          <p:cNvPr id="324" name="Straight Connector 323">
            <a:extLst>
              <a:ext uri="{FF2B5EF4-FFF2-40B4-BE49-F238E27FC236}">
                <a16:creationId xmlns:a16="http://schemas.microsoft.com/office/drawing/2014/main" id="{9231D705-C1E1-17EB-466C-FE9093A1AEAA}"/>
              </a:ext>
            </a:extLst>
          </p:cNvPr>
          <p:cNvCxnSpPr>
            <a:cxnSpLocks/>
            <a:stCxn id="326" idx="2"/>
            <a:endCxn id="380" idx="2"/>
          </p:cNvCxnSpPr>
          <p:nvPr/>
        </p:nvCxnSpPr>
        <p:spPr>
          <a:xfrm>
            <a:off x="5399713" y="1830830"/>
            <a:ext cx="844172" cy="142454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</p:cxnSp>
      <p:cxnSp>
        <p:nvCxnSpPr>
          <p:cNvPr id="325" name="Straight Connector 324">
            <a:extLst>
              <a:ext uri="{FF2B5EF4-FFF2-40B4-BE49-F238E27FC236}">
                <a16:creationId xmlns:a16="http://schemas.microsoft.com/office/drawing/2014/main" id="{3DF65B21-5EB3-E6EB-12EE-7068666BDBA7}"/>
              </a:ext>
            </a:extLst>
          </p:cNvPr>
          <p:cNvCxnSpPr>
            <a:cxnSpLocks/>
            <a:stCxn id="326" idx="0"/>
            <a:endCxn id="384" idx="0"/>
          </p:cNvCxnSpPr>
          <p:nvPr/>
        </p:nvCxnSpPr>
        <p:spPr>
          <a:xfrm flipV="1">
            <a:off x="5399713" y="1413975"/>
            <a:ext cx="1317933" cy="326683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</p:cxnSp>
      <p:sp>
        <p:nvSpPr>
          <p:cNvPr id="326" name="Rectangle 325">
            <a:extLst>
              <a:ext uri="{FF2B5EF4-FFF2-40B4-BE49-F238E27FC236}">
                <a16:creationId xmlns:a16="http://schemas.microsoft.com/office/drawing/2014/main" id="{D6EC85AB-5C04-C6BA-55F0-15C4002EABD4}"/>
              </a:ext>
            </a:extLst>
          </p:cNvPr>
          <p:cNvSpPr/>
          <p:nvPr/>
        </p:nvSpPr>
        <p:spPr>
          <a:xfrm>
            <a:off x="5295099" y="1740658"/>
            <a:ext cx="209226" cy="90173"/>
          </a:xfrm>
          <a:prstGeom prst="rect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CH" sz="1800" kern="0">
              <a:solidFill>
                <a:prstClr val="black"/>
              </a:solidFill>
              <a:latin typeface="Avenir Book" panose="02000503020000020003" pitchFamily="2" charset="0"/>
            </a:endParaRPr>
          </a:p>
        </p:txBody>
      </p:sp>
      <p:sp>
        <p:nvSpPr>
          <p:cNvPr id="327" name="TextBox 326">
            <a:extLst>
              <a:ext uri="{FF2B5EF4-FFF2-40B4-BE49-F238E27FC236}">
                <a16:creationId xmlns:a16="http://schemas.microsoft.com/office/drawing/2014/main" id="{FE989DA9-041F-848C-7485-09818E8B8887}"/>
              </a:ext>
            </a:extLst>
          </p:cNvPr>
          <p:cNvSpPr txBox="1"/>
          <p:nvPr/>
        </p:nvSpPr>
        <p:spPr>
          <a:xfrm>
            <a:off x="4136266" y="1366203"/>
            <a:ext cx="336936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CH" sz="900" i="1" kern="0" dirty="0">
                <a:solidFill>
                  <a:prstClr val="white"/>
                </a:solidFill>
                <a:latin typeface="Avenir Book" panose="02000503020000020003" pitchFamily="2" charset="0"/>
              </a:rPr>
              <a:t>©MeteoSwiss</a:t>
            </a:r>
          </a:p>
        </p:txBody>
      </p:sp>
      <p:sp>
        <p:nvSpPr>
          <p:cNvPr id="328" name="Right Brace 327">
            <a:extLst>
              <a:ext uri="{FF2B5EF4-FFF2-40B4-BE49-F238E27FC236}">
                <a16:creationId xmlns:a16="http://schemas.microsoft.com/office/drawing/2014/main" id="{98D79929-3B87-E060-AA59-6405A356C028}"/>
              </a:ext>
            </a:extLst>
          </p:cNvPr>
          <p:cNvSpPr/>
          <p:nvPr/>
        </p:nvSpPr>
        <p:spPr>
          <a:xfrm>
            <a:off x="7944756" y="1443929"/>
            <a:ext cx="486003" cy="420396"/>
          </a:xfrm>
          <a:prstGeom prst="rightBrac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US" sz="1800" kern="0">
              <a:solidFill>
                <a:prstClr val="black"/>
              </a:solidFill>
              <a:latin typeface="Avenir Book" panose="02000503020000020003" pitchFamily="2" charset="0"/>
            </a:endParaRPr>
          </a:p>
        </p:txBody>
      </p:sp>
      <p:grpSp>
        <p:nvGrpSpPr>
          <p:cNvPr id="329" name="Group 328">
            <a:extLst>
              <a:ext uri="{FF2B5EF4-FFF2-40B4-BE49-F238E27FC236}">
                <a16:creationId xmlns:a16="http://schemas.microsoft.com/office/drawing/2014/main" id="{FC2ECA93-9FD0-B6B9-D61A-4D744E214B02}"/>
              </a:ext>
            </a:extLst>
          </p:cNvPr>
          <p:cNvGrpSpPr/>
          <p:nvPr/>
        </p:nvGrpSpPr>
        <p:grpSpPr>
          <a:xfrm>
            <a:off x="6360022" y="1686041"/>
            <a:ext cx="1554306" cy="180095"/>
            <a:chOff x="7782155" y="4083704"/>
            <a:chExt cx="635653" cy="144000"/>
          </a:xfrm>
          <a:solidFill>
            <a:sysClr val="window" lastClr="FFFFFF">
              <a:lumMod val="65000"/>
            </a:sysClr>
          </a:solidFill>
        </p:grpSpPr>
        <p:sp>
          <p:nvSpPr>
            <p:cNvPr id="400" name="Cube 399">
              <a:extLst>
                <a:ext uri="{FF2B5EF4-FFF2-40B4-BE49-F238E27FC236}">
                  <a16:creationId xmlns:a16="http://schemas.microsoft.com/office/drawing/2014/main" id="{BD31559F-1B28-9636-7182-6717B16C7D1B}"/>
                </a:ext>
              </a:extLst>
            </p:cNvPr>
            <p:cNvSpPr/>
            <p:nvPr/>
          </p:nvSpPr>
          <p:spPr>
            <a:xfrm>
              <a:off x="7782155" y="4083704"/>
              <a:ext cx="237600" cy="144000"/>
            </a:xfrm>
            <a:prstGeom prst="cube">
              <a:avLst>
                <a:gd name="adj" fmla="val 68679"/>
              </a:avLst>
            </a:prstGeom>
            <a:grp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en-US" sz="1800" kern="0">
                <a:solidFill>
                  <a:prstClr val="white"/>
                </a:solidFill>
                <a:latin typeface="Avenir Book" panose="02000503020000020003" pitchFamily="2" charset="0"/>
              </a:endParaRPr>
            </a:p>
          </p:txBody>
        </p:sp>
        <p:sp>
          <p:nvSpPr>
            <p:cNvPr id="401" name="Cube 400">
              <a:extLst>
                <a:ext uri="{FF2B5EF4-FFF2-40B4-BE49-F238E27FC236}">
                  <a16:creationId xmlns:a16="http://schemas.microsoft.com/office/drawing/2014/main" id="{155C70B5-3EE2-63C4-49E8-F0343986A074}"/>
                </a:ext>
              </a:extLst>
            </p:cNvPr>
            <p:cNvSpPr/>
            <p:nvPr/>
          </p:nvSpPr>
          <p:spPr>
            <a:xfrm>
              <a:off x="7914839" y="4083704"/>
              <a:ext cx="237600" cy="144000"/>
            </a:xfrm>
            <a:prstGeom prst="cube">
              <a:avLst>
                <a:gd name="adj" fmla="val 68679"/>
              </a:avLst>
            </a:prstGeom>
            <a:grp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en-US" sz="1800" kern="0">
                <a:solidFill>
                  <a:prstClr val="white"/>
                </a:solidFill>
                <a:latin typeface="Avenir Book" panose="02000503020000020003" pitchFamily="2" charset="0"/>
              </a:endParaRPr>
            </a:p>
          </p:txBody>
        </p:sp>
        <p:sp>
          <p:nvSpPr>
            <p:cNvPr id="402" name="Cube 401">
              <a:extLst>
                <a:ext uri="{FF2B5EF4-FFF2-40B4-BE49-F238E27FC236}">
                  <a16:creationId xmlns:a16="http://schemas.microsoft.com/office/drawing/2014/main" id="{0F476C74-03B0-B09F-B708-19142E8C2A7A}"/>
                </a:ext>
              </a:extLst>
            </p:cNvPr>
            <p:cNvSpPr/>
            <p:nvPr/>
          </p:nvSpPr>
          <p:spPr>
            <a:xfrm>
              <a:off x="8047523" y="4083704"/>
              <a:ext cx="237600" cy="144000"/>
            </a:xfrm>
            <a:prstGeom prst="cube">
              <a:avLst>
                <a:gd name="adj" fmla="val 68679"/>
              </a:avLst>
            </a:prstGeom>
            <a:grp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en-US" sz="1800" kern="0">
                <a:solidFill>
                  <a:prstClr val="white"/>
                </a:solidFill>
                <a:latin typeface="Avenir Book" panose="02000503020000020003" pitchFamily="2" charset="0"/>
              </a:endParaRPr>
            </a:p>
          </p:txBody>
        </p:sp>
        <p:sp>
          <p:nvSpPr>
            <p:cNvPr id="403" name="Cube 402">
              <a:extLst>
                <a:ext uri="{FF2B5EF4-FFF2-40B4-BE49-F238E27FC236}">
                  <a16:creationId xmlns:a16="http://schemas.microsoft.com/office/drawing/2014/main" id="{96ADDB42-8E39-18F5-D0A3-58402764F9BF}"/>
                </a:ext>
              </a:extLst>
            </p:cNvPr>
            <p:cNvSpPr/>
            <p:nvPr/>
          </p:nvSpPr>
          <p:spPr>
            <a:xfrm>
              <a:off x="8180208" y="4083704"/>
              <a:ext cx="237600" cy="144000"/>
            </a:xfrm>
            <a:prstGeom prst="cube">
              <a:avLst>
                <a:gd name="adj" fmla="val 68679"/>
              </a:avLst>
            </a:prstGeom>
            <a:grp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en-US" sz="1800" kern="0">
                <a:solidFill>
                  <a:prstClr val="white"/>
                </a:solidFill>
                <a:latin typeface="Avenir Book" panose="02000503020000020003" pitchFamily="2" charset="0"/>
              </a:endParaRPr>
            </a:p>
          </p:txBody>
        </p:sp>
      </p:grpSp>
      <p:grpSp>
        <p:nvGrpSpPr>
          <p:cNvPr id="330" name="Group 329">
            <a:extLst>
              <a:ext uri="{FF2B5EF4-FFF2-40B4-BE49-F238E27FC236}">
                <a16:creationId xmlns:a16="http://schemas.microsoft.com/office/drawing/2014/main" id="{D9FA49D8-C8CC-9621-8E81-F065F2B007BA}"/>
              </a:ext>
            </a:extLst>
          </p:cNvPr>
          <p:cNvGrpSpPr/>
          <p:nvPr/>
        </p:nvGrpSpPr>
        <p:grpSpPr>
          <a:xfrm>
            <a:off x="6360022" y="1618025"/>
            <a:ext cx="1554306" cy="180095"/>
            <a:chOff x="7782155" y="4083704"/>
            <a:chExt cx="635653" cy="144000"/>
          </a:xfrm>
          <a:solidFill>
            <a:sysClr val="window" lastClr="FFFFFF">
              <a:lumMod val="65000"/>
            </a:sysClr>
          </a:solidFill>
        </p:grpSpPr>
        <p:sp>
          <p:nvSpPr>
            <p:cNvPr id="396" name="Cube 395">
              <a:extLst>
                <a:ext uri="{FF2B5EF4-FFF2-40B4-BE49-F238E27FC236}">
                  <a16:creationId xmlns:a16="http://schemas.microsoft.com/office/drawing/2014/main" id="{ED2DB7D0-4377-9C3D-7E13-6599455F7124}"/>
                </a:ext>
              </a:extLst>
            </p:cNvPr>
            <p:cNvSpPr/>
            <p:nvPr/>
          </p:nvSpPr>
          <p:spPr>
            <a:xfrm>
              <a:off x="7782155" y="4083704"/>
              <a:ext cx="237600" cy="144000"/>
            </a:xfrm>
            <a:prstGeom prst="cube">
              <a:avLst>
                <a:gd name="adj" fmla="val 68679"/>
              </a:avLst>
            </a:prstGeom>
            <a:grp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en-US" sz="1800" kern="0">
                <a:solidFill>
                  <a:prstClr val="white"/>
                </a:solidFill>
                <a:latin typeface="Avenir Book" panose="02000503020000020003" pitchFamily="2" charset="0"/>
              </a:endParaRPr>
            </a:p>
          </p:txBody>
        </p:sp>
        <p:sp>
          <p:nvSpPr>
            <p:cNvPr id="397" name="Cube 396">
              <a:extLst>
                <a:ext uri="{FF2B5EF4-FFF2-40B4-BE49-F238E27FC236}">
                  <a16:creationId xmlns:a16="http://schemas.microsoft.com/office/drawing/2014/main" id="{66AA678B-AD96-B3E6-79D1-EDC14821E926}"/>
                </a:ext>
              </a:extLst>
            </p:cNvPr>
            <p:cNvSpPr/>
            <p:nvPr/>
          </p:nvSpPr>
          <p:spPr>
            <a:xfrm>
              <a:off x="7914839" y="4083704"/>
              <a:ext cx="237600" cy="144000"/>
            </a:xfrm>
            <a:prstGeom prst="cube">
              <a:avLst>
                <a:gd name="adj" fmla="val 68679"/>
              </a:avLst>
            </a:prstGeom>
            <a:grp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en-US" sz="1800" kern="0">
                <a:solidFill>
                  <a:prstClr val="white"/>
                </a:solidFill>
                <a:latin typeface="Avenir Book" panose="02000503020000020003" pitchFamily="2" charset="0"/>
              </a:endParaRPr>
            </a:p>
          </p:txBody>
        </p:sp>
        <p:sp>
          <p:nvSpPr>
            <p:cNvPr id="398" name="Cube 397">
              <a:extLst>
                <a:ext uri="{FF2B5EF4-FFF2-40B4-BE49-F238E27FC236}">
                  <a16:creationId xmlns:a16="http://schemas.microsoft.com/office/drawing/2014/main" id="{C476411D-11C9-84A9-C979-166D68D6BB1B}"/>
                </a:ext>
              </a:extLst>
            </p:cNvPr>
            <p:cNvSpPr/>
            <p:nvPr/>
          </p:nvSpPr>
          <p:spPr>
            <a:xfrm>
              <a:off x="8047523" y="4083704"/>
              <a:ext cx="237600" cy="144000"/>
            </a:xfrm>
            <a:prstGeom prst="cube">
              <a:avLst>
                <a:gd name="adj" fmla="val 68679"/>
              </a:avLst>
            </a:prstGeom>
            <a:grp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en-US" sz="1800" kern="0">
                <a:solidFill>
                  <a:prstClr val="white"/>
                </a:solidFill>
                <a:latin typeface="Avenir Book" panose="02000503020000020003" pitchFamily="2" charset="0"/>
              </a:endParaRPr>
            </a:p>
          </p:txBody>
        </p:sp>
        <p:sp>
          <p:nvSpPr>
            <p:cNvPr id="399" name="Cube 398">
              <a:extLst>
                <a:ext uri="{FF2B5EF4-FFF2-40B4-BE49-F238E27FC236}">
                  <a16:creationId xmlns:a16="http://schemas.microsoft.com/office/drawing/2014/main" id="{515725E7-E710-A677-6324-121B383613C4}"/>
                </a:ext>
              </a:extLst>
            </p:cNvPr>
            <p:cNvSpPr/>
            <p:nvPr/>
          </p:nvSpPr>
          <p:spPr>
            <a:xfrm>
              <a:off x="8180208" y="4083704"/>
              <a:ext cx="237600" cy="144000"/>
            </a:xfrm>
            <a:prstGeom prst="cube">
              <a:avLst>
                <a:gd name="adj" fmla="val 68679"/>
              </a:avLst>
            </a:prstGeom>
            <a:grp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en-US" sz="1800" kern="0">
                <a:solidFill>
                  <a:prstClr val="white"/>
                </a:solidFill>
                <a:latin typeface="Avenir Book" panose="02000503020000020003" pitchFamily="2" charset="0"/>
              </a:endParaRPr>
            </a:p>
          </p:txBody>
        </p:sp>
      </p:grpSp>
      <p:grpSp>
        <p:nvGrpSpPr>
          <p:cNvPr id="331" name="Group 330">
            <a:extLst>
              <a:ext uri="{FF2B5EF4-FFF2-40B4-BE49-F238E27FC236}">
                <a16:creationId xmlns:a16="http://schemas.microsoft.com/office/drawing/2014/main" id="{08DD7E07-803A-03FE-0B4A-46404F503CC5}"/>
              </a:ext>
            </a:extLst>
          </p:cNvPr>
          <p:cNvGrpSpPr/>
          <p:nvPr/>
        </p:nvGrpSpPr>
        <p:grpSpPr>
          <a:xfrm>
            <a:off x="6360022" y="1550009"/>
            <a:ext cx="1554306" cy="180095"/>
            <a:chOff x="7782155" y="4083704"/>
            <a:chExt cx="635653" cy="144000"/>
          </a:xfrm>
          <a:solidFill>
            <a:sysClr val="window" lastClr="FFFFFF">
              <a:lumMod val="65000"/>
            </a:sysClr>
          </a:solidFill>
        </p:grpSpPr>
        <p:sp>
          <p:nvSpPr>
            <p:cNvPr id="392" name="Cube 391">
              <a:extLst>
                <a:ext uri="{FF2B5EF4-FFF2-40B4-BE49-F238E27FC236}">
                  <a16:creationId xmlns:a16="http://schemas.microsoft.com/office/drawing/2014/main" id="{5A2E8A49-0381-CA44-E1B5-97A8B8BADF67}"/>
                </a:ext>
              </a:extLst>
            </p:cNvPr>
            <p:cNvSpPr/>
            <p:nvPr/>
          </p:nvSpPr>
          <p:spPr>
            <a:xfrm>
              <a:off x="7782155" y="4083704"/>
              <a:ext cx="237600" cy="144000"/>
            </a:xfrm>
            <a:prstGeom prst="cube">
              <a:avLst>
                <a:gd name="adj" fmla="val 68679"/>
              </a:avLst>
            </a:prstGeom>
            <a:grp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en-US" sz="1800" kern="0">
                <a:solidFill>
                  <a:prstClr val="white"/>
                </a:solidFill>
                <a:latin typeface="Avenir Book" panose="02000503020000020003" pitchFamily="2" charset="0"/>
              </a:endParaRPr>
            </a:p>
          </p:txBody>
        </p:sp>
        <p:sp>
          <p:nvSpPr>
            <p:cNvPr id="393" name="Cube 392">
              <a:extLst>
                <a:ext uri="{FF2B5EF4-FFF2-40B4-BE49-F238E27FC236}">
                  <a16:creationId xmlns:a16="http://schemas.microsoft.com/office/drawing/2014/main" id="{B655D7B4-BE98-AC3A-2E1B-7810229BC1B4}"/>
                </a:ext>
              </a:extLst>
            </p:cNvPr>
            <p:cNvSpPr/>
            <p:nvPr/>
          </p:nvSpPr>
          <p:spPr>
            <a:xfrm>
              <a:off x="7914839" y="4083704"/>
              <a:ext cx="237600" cy="144000"/>
            </a:xfrm>
            <a:prstGeom prst="cube">
              <a:avLst>
                <a:gd name="adj" fmla="val 68679"/>
              </a:avLst>
            </a:prstGeom>
            <a:grp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en-US" sz="1800" kern="0">
                <a:solidFill>
                  <a:prstClr val="white"/>
                </a:solidFill>
                <a:latin typeface="Avenir Book" panose="02000503020000020003" pitchFamily="2" charset="0"/>
              </a:endParaRPr>
            </a:p>
          </p:txBody>
        </p:sp>
        <p:sp>
          <p:nvSpPr>
            <p:cNvPr id="394" name="Cube 393">
              <a:extLst>
                <a:ext uri="{FF2B5EF4-FFF2-40B4-BE49-F238E27FC236}">
                  <a16:creationId xmlns:a16="http://schemas.microsoft.com/office/drawing/2014/main" id="{81904A10-4DEA-DEAB-075C-FD28B5E3BC68}"/>
                </a:ext>
              </a:extLst>
            </p:cNvPr>
            <p:cNvSpPr/>
            <p:nvPr/>
          </p:nvSpPr>
          <p:spPr>
            <a:xfrm>
              <a:off x="8047523" y="4083704"/>
              <a:ext cx="237600" cy="144000"/>
            </a:xfrm>
            <a:prstGeom prst="cube">
              <a:avLst>
                <a:gd name="adj" fmla="val 68679"/>
              </a:avLst>
            </a:prstGeom>
            <a:grp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en-US" sz="1800" kern="0">
                <a:solidFill>
                  <a:prstClr val="white"/>
                </a:solidFill>
                <a:latin typeface="Avenir Book" panose="02000503020000020003" pitchFamily="2" charset="0"/>
              </a:endParaRPr>
            </a:p>
          </p:txBody>
        </p:sp>
        <p:sp>
          <p:nvSpPr>
            <p:cNvPr id="395" name="Cube 394">
              <a:extLst>
                <a:ext uri="{FF2B5EF4-FFF2-40B4-BE49-F238E27FC236}">
                  <a16:creationId xmlns:a16="http://schemas.microsoft.com/office/drawing/2014/main" id="{27C97E9A-D7C7-3478-9BE0-3A5516B57AC9}"/>
                </a:ext>
              </a:extLst>
            </p:cNvPr>
            <p:cNvSpPr/>
            <p:nvPr/>
          </p:nvSpPr>
          <p:spPr>
            <a:xfrm>
              <a:off x="8180208" y="4083704"/>
              <a:ext cx="237600" cy="144000"/>
            </a:xfrm>
            <a:prstGeom prst="cube">
              <a:avLst>
                <a:gd name="adj" fmla="val 68679"/>
              </a:avLst>
            </a:prstGeom>
            <a:grp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en-US" sz="1800" kern="0" dirty="0">
                <a:solidFill>
                  <a:prstClr val="white"/>
                </a:solidFill>
                <a:latin typeface="Avenir Book" panose="02000503020000020003" pitchFamily="2" charset="0"/>
              </a:endParaRPr>
            </a:p>
          </p:txBody>
        </p:sp>
      </p:grpSp>
      <p:grpSp>
        <p:nvGrpSpPr>
          <p:cNvPr id="332" name="Group 331">
            <a:extLst>
              <a:ext uri="{FF2B5EF4-FFF2-40B4-BE49-F238E27FC236}">
                <a16:creationId xmlns:a16="http://schemas.microsoft.com/office/drawing/2014/main" id="{351CBE51-0383-6FE0-9D8F-11498FB07977}"/>
              </a:ext>
            </a:extLst>
          </p:cNvPr>
          <p:cNvGrpSpPr/>
          <p:nvPr/>
        </p:nvGrpSpPr>
        <p:grpSpPr>
          <a:xfrm>
            <a:off x="6360022" y="1481992"/>
            <a:ext cx="1554306" cy="180095"/>
            <a:chOff x="7782155" y="4083704"/>
            <a:chExt cx="635653" cy="144000"/>
          </a:xfrm>
          <a:solidFill>
            <a:sysClr val="window" lastClr="FFFFFF">
              <a:lumMod val="65000"/>
            </a:sysClr>
          </a:solidFill>
        </p:grpSpPr>
        <p:sp>
          <p:nvSpPr>
            <p:cNvPr id="388" name="Cube 387">
              <a:extLst>
                <a:ext uri="{FF2B5EF4-FFF2-40B4-BE49-F238E27FC236}">
                  <a16:creationId xmlns:a16="http://schemas.microsoft.com/office/drawing/2014/main" id="{219529A3-5FD5-8F7C-B275-EDAD4BA1A68E}"/>
                </a:ext>
              </a:extLst>
            </p:cNvPr>
            <p:cNvSpPr/>
            <p:nvPr/>
          </p:nvSpPr>
          <p:spPr>
            <a:xfrm>
              <a:off x="7782155" y="4083704"/>
              <a:ext cx="237600" cy="144000"/>
            </a:xfrm>
            <a:prstGeom prst="cube">
              <a:avLst>
                <a:gd name="adj" fmla="val 68679"/>
              </a:avLst>
            </a:prstGeom>
            <a:grp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en-US" sz="1800" kern="0">
                <a:solidFill>
                  <a:prstClr val="white"/>
                </a:solidFill>
                <a:latin typeface="Avenir Book" panose="02000503020000020003" pitchFamily="2" charset="0"/>
              </a:endParaRPr>
            </a:p>
          </p:txBody>
        </p:sp>
        <p:sp>
          <p:nvSpPr>
            <p:cNvPr id="389" name="Cube 388">
              <a:extLst>
                <a:ext uri="{FF2B5EF4-FFF2-40B4-BE49-F238E27FC236}">
                  <a16:creationId xmlns:a16="http://schemas.microsoft.com/office/drawing/2014/main" id="{93A8A7A2-D9EE-33EE-B198-D7372BF177E5}"/>
                </a:ext>
              </a:extLst>
            </p:cNvPr>
            <p:cNvSpPr/>
            <p:nvPr/>
          </p:nvSpPr>
          <p:spPr>
            <a:xfrm>
              <a:off x="7914839" y="4083704"/>
              <a:ext cx="237600" cy="144000"/>
            </a:xfrm>
            <a:prstGeom prst="cube">
              <a:avLst>
                <a:gd name="adj" fmla="val 68679"/>
              </a:avLst>
            </a:prstGeom>
            <a:grp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en-US" sz="1800" kern="0">
                <a:solidFill>
                  <a:prstClr val="white"/>
                </a:solidFill>
                <a:latin typeface="Avenir Book" panose="02000503020000020003" pitchFamily="2" charset="0"/>
              </a:endParaRPr>
            </a:p>
          </p:txBody>
        </p:sp>
        <p:sp>
          <p:nvSpPr>
            <p:cNvPr id="390" name="Cube 389">
              <a:extLst>
                <a:ext uri="{FF2B5EF4-FFF2-40B4-BE49-F238E27FC236}">
                  <a16:creationId xmlns:a16="http://schemas.microsoft.com/office/drawing/2014/main" id="{E9677CB0-CAE9-BE2D-B0FC-A2DFEC072F8A}"/>
                </a:ext>
              </a:extLst>
            </p:cNvPr>
            <p:cNvSpPr/>
            <p:nvPr/>
          </p:nvSpPr>
          <p:spPr>
            <a:xfrm>
              <a:off x="8047523" y="4083704"/>
              <a:ext cx="237600" cy="144000"/>
            </a:xfrm>
            <a:prstGeom prst="cube">
              <a:avLst>
                <a:gd name="adj" fmla="val 68679"/>
              </a:avLst>
            </a:prstGeom>
            <a:grp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en-US" sz="1800" kern="0">
                <a:solidFill>
                  <a:prstClr val="white"/>
                </a:solidFill>
                <a:latin typeface="Avenir Book" panose="02000503020000020003" pitchFamily="2" charset="0"/>
              </a:endParaRPr>
            </a:p>
          </p:txBody>
        </p:sp>
        <p:sp>
          <p:nvSpPr>
            <p:cNvPr id="391" name="Cube 390">
              <a:extLst>
                <a:ext uri="{FF2B5EF4-FFF2-40B4-BE49-F238E27FC236}">
                  <a16:creationId xmlns:a16="http://schemas.microsoft.com/office/drawing/2014/main" id="{9C6C71EB-5F54-2124-EEAD-00F25766C646}"/>
                </a:ext>
              </a:extLst>
            </p:cNvPr>
            <p:cNvSpPr/>
            <p:nvPr/>
          </p:nvSpPr>
          <p:spPr>
            <a:xfrm>
              <a:off x="8180208" y="4083704"/>
              <a:ext cx="237600" cy="144000"/>
            </a:xfrm>
            <a:prstGeom prst="cube">
              <a:avLst>
                <a:gd name="adj" fmla="val 68679"/>
              </a:avLst>
            </a:prstGeom>
            <a:grp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en-US" sz="1800" kern="0">
                <a:solidFill>
                  <a:prstClr val="white"/>
                </a:solidFill>
                <a:latin typeface="Avenir Book" panose="02000503020000020003" pitchFamily="2" charset="0"/>
              </a:endParaRPr>
            </a:p>
          </p:txBody>
        </p:sp>
      </p:grpSp>
      <p:grpSp>
        <p:nvGrpSpPr>
          <p:cNvPr id="333" name="Group 332">
            <a:extLst>
              <a:ext uri="{FF2B5EF4-FFF2-40B4-BE49-F238E27FC236}">
                <a16:creationId xmlns:a16="http://schemas.microsoft.com/office/drawing/2014/main" id="{9A610085-2875-B9C5-0724-D9EB3D482229}"/>
              </a:ext>
            </a:extLst>
          </p:cNvPr>
          <p:cNvGrpSpPr/>
          <p:nvPr/>
        </p:nvGrpSpPr>
        <p:grpSpPr>
          <a:xfrm>
            <a:off x="6360022" y="1413975"/>
            <a:ext cx="1554306" cy="180095"/>
            <a:chOff x="7782155" y="4083704"/>
            <a:chExt cx="635653" cy="144000"/>
          </a:xfrm>
        </p:grpSpPr>
        <p:sp>
          <p:nvSpPr>
            <p:cNvPr id="384" name="Cube 383">
              <a:extLst>
                <a:ext uri="{FF2B5EF4-FFF2-40B4-BE49-F238E27FC236}">
                  <a16:creationId xmlns:a16="http://schemas.microsoft.com/office/drawing/2014/main" id="{1BC0DB42-5D18-E533-F217-12730E046511}"/>
                </a:ext>
              </a:extLst>
            </p:cNvPr>
            <p:cNvSpPr/>
            <p:nvPr/>
          </p:nvSpPr>
          <p:spPr>
            <a:xfrm>
              <a:off x="7782155" y="4083704"/>
              <a:ext cx="237600" cy="144000"/>
            </a:xfrm>
            <a:prstGeom prst="cube">
              <a:avLst>
                <a:gd name="adj" fmla="val 68679"/>
              </a:avLst>
            </a:prstGeom>
            <a:solidFill>
              <a:srgbClr val="BA9A84"/>
            </a:solidFill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en-US" sz="1800" kern="0">
                <a:solidFill>
                  <a:prstClr val="white"/>
                </a:solidFill>
                <a:latin typeface="Avenir Book" panose="02000503020000020003" pitchFamily="2" charset="0"/>
              </a:endParaRPr>
            </a:p>
          </p:txBody>
        </p:sp>
        <p:sp>
          <p:nvSpPr>
            <p:cNvPr id="385" name="Cube 384">
              <a:extLst>
                <a:ext uri="{FF2B5EF4-FFF2-40B4-BE49-F238E27FC236}">
                  <a16:creationId xmlns:a16="http://schemas.microsoft.com/office/drawing/2014/main" id="{E9A67963-6813-D748-984F-262BF98A03C5}"/>
                </a:ext>
              </a:extLst>
            </p:cNvPr>
            <p:cNvSpPr/>
            <p:nvPr/>
          </p:nvSpPr>
          <p:spPr>
            <a:xfrm>
              <a:off x="7914839" y="4083704"/>
              <a:ext cx="237600" cy="144000"/>
            </a:xfrm>
            <a:prstGeom prst="cube">
              <a:avLst>
                <a:gd name="adj" fmla="val 68679"/>
              </a:avLst>
            </a:prstGeom>
            <a:solidFill>
              <a:srgbClr val="BA9A84"/>
            </a:solidFill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en-US" sz="1800" kern="0">
                <a:solidFill>
                  <a:prstClr val="white"/>
                </a:solidFill>
                <a:latin typeface="Avenir Book" panose="02000503020000020003" pitchFamily="2" charset="0"/>
              </a:endParaRPr>
            </a:p>
          </p:txBody>
        </p:sp>
        <p:sp>
          <p:nvSpPr>
            <p:cNvPr id="386" name="Cube 385">
              <a:extLst>
                <a:ext uri="{FF2B5EF4-FFF2-40B4-BE49-F238E27FC236}">
                  <a16:creationId xmlns:a16="http://schemas.microsoft.com/office/drawing/2014/main" id="{E7E4A9E3-BF9E-BA61-14BC-586630074BEF}"/>
                </a:ext>
              </a:extLst>
            </p:cNvPr>
            <p:cNvSpPr/>
            <p:nvPr/>
          </p:nvSpPr>
          <p:spPr>
            <a:xfrm>
              <a:off x="8047523" y="4083704"/>
              <a:ext cx="237600" cy="144000"/>
            </a:xfrm>
            <a:prstGeom prst="cube">
              <a:avLst>
                <a:gd name="adj" fmla="val 68679"/>
              </a:avLst>
            </a:prstGeom>
            <a:solidFill>
              <a:srgbClr val="BA9A84"/>
            </a:solidFill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en-US" sz="1800" kern="0">
                <a:solidFill>
                  <a:prstClr val="white"/>
                </a:solidFill>
                <a:latin typeface="Avenir Book" panose="02000503020000020003" pitchFamily="2" charset="0"/>
              </a:endParaRPr>
            </a:p>
          </p:txBody>
        </p:sp>
        <p:sp>
          <p:nvSpPr>
            <p:cNvPr id="387" name="Cube 386">
              <a:extLst>
                <a:ext uri="{FF2B5EF4-FFF2-40B4-BE49-F238E27FC236}">
                  <a16:creationId xmlns:a16="http://schemas.microsoft.com/office/drawing/2014/main" id="{F0F23E7E-1EB7-1FD3-FE33-D9784E1931D3}"/>
                </a:ext>
              </a:extLst>
            </p:cNvPr>
            <p:cNvSpPr/>
            <p:nvPr/>
          </p:nvSpPr>
          <p:spPr>
            <a:xfrm>
              <a:off x="8180208" y="4083704"/>
              <a:ext cx="237600" cy="144000"/>
            </a:xfrm>
            <a:prstGeom prst="cube">
              <a:avLst>
                <a:gd name="adj" fmla="val 68679"/>
              </a:avLst>
            </a:prstGeom>
            <a:solidFill>
              <a:srgbClr val="BA9A84"/>
            </a:solidFill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en-US" sz="1800" kern="0">
                <a:solidFill>
                  <a:prstClr val="white"/>
                </a:solidFill>
                <a:latin typeface="Avenir Book" panose="02000503020000020003" pitchFamily="2" charset="0"/>
              </a:endParaRPr>
            </a:p>
          </p:txBody>
        </p:sp>
      </p:grpSp>
      <p:grpSp>
        <p:nvGrpSpPr>
          <p:cNvPr id="334" name="Group 333">
            <a:extLst>
              <a:ext uri="{FF2B5EF4-FFF2-40B4-BE49-F238E27FC236}">
                <a16:creationId xmlns:a16="http://schemas.microsoft.com/office/drawing/2014/main" id="{64241DBA-EE53-CA3E-F841-4D1D6FBA4A72}"/>
              </a:ext>
            </a:extLst>
          </p:cNvPr>
          <p:cNvGrpSpPr/>
          <p:nvPr/>
        </p:nvGrpSpPr>
        <p:grpSpPr>
          <a:xfrm>
            <a:off x="6243885" y="1526587"/>
            <a:ext cx="1554306" cy="474900"/>
            <a:chOff x="2553685" y="5962139"/>
            <a:chExt cx="860218" cy="364170"/>
          </a:xfrm>
        </p:grpSpPr>
        <p:grpSp>
          <p:nvGrpSpPr>
            <p:cNvPr id="359" name="Group 358">
              <a:extLst>
                <a:ext uri="{FF2B5EF4-FFF2-40B4-BE49-F238E27FC236}">
                  <a16:creationId xmlns:a16="http://schemas.microsoft.com/office/drawing/2014/main" id="{214C6B7C-33E7-C892-D2B3-6AE61AAAA6A0}"/>
                </a:ext>
              </a:extLst>
            </p:cNvPr>
            <p:cNvGrpSpPr/>
            <p:nvPr/>
          </p:nvGrpSpPr>
          <p:grpSpPr>
            <a:xfrm>
              <a:off x="2553685" y="6188206"/>
              <a:ext cx="860218" cy="138103"/>
              <a:chOff x="7782155" y="4083704"/>
              <a:chExt cx="635653" cy="144000"/>
            </a:xfrm>
            <a:solidFill>
              <a:sysClr val="window" lastClr="FFFFFF">
                <a:lumMod val="65000"/>
              </a:sysClr>
            </a:solidFill>
          </p:grpSpPr>
          <p:sp>
            <p:nvSpPr>
              <p:cNvPr id="380" name="Cube 379">
                <a:extLst>
                  <a:ext uri="{FF2B5EF4-FFF2-40B4-BE49-F238E27FC236}">
                    <a16:creationId xmlns:a16="http://schemas.microsoft.com/office/drawing/2014/main" id="{9A624A4C-B4BD-2F3B-20A5-7BEFD3125EF0}"/>
                  </a:ext>
                </a:extLst>
              </p:cNvPr>
              <p:cNvSpPr/>
              <p:nvPr/>
            </p:nvSpPr>
            <p:spPr>
              <a:xfrm>
                <a:off x="7782155" y="4083704"/>
                <a:ext cx="237600" cy="144000"/>
              </a:xfrm>
              <a:prstGeom prst="cube">
                <a:avLst>
                  <a:gd name="adj" fmla="val 68679"/>
                </a:avLst>
              </a:prstGeom>
              <a:grp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en-US" sz="1800" kern="0">
                  <a:solidFill>
                    <a:prstClr val="white"/>
                  </a:solidFill>
                  <a:latin typeface="Avenir Book" panose="02000503020000020003" pitchFamily="2" charset="0"/>
                </a:endParaRPr>
              </a:p>
            </p:txBody>
          </p:sp>
          <p:sp>
            <p:nvSpPr>
              <p:cNvPr id="381" name="Cube 380">
                <a:extLst>
                  <a:ext uri="{FF2B5EF4-FFF2-40B4-BE49-F238E27FC236}">
                    <a16:creationId xmlns:a16="http://schemas.microsoft.com/office/drawing/2014/main" id="{28494851-ABD2-3869-255F-19F37A4C2A7D}"/>
                  </a:ext>
                </a:extLst>
              </p:cNvPr>
              <p:cNvSpPr/>
              <p:nvPr/>
            </p:nvSpPr>
            <p:spPr>
              <a:xfrm>
                <a:off x="7914839" y="4083704"/>
                <a:ext cx="237600" cy="144000"/>
              </a:xfrm>
              <a:prstGeom prst="cube">
                <a:avLst>
                  <a:gd name="adj" fmla="val 68679"/>
                </a:avLst>
              </a:prstGeom>
              <a:grp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en-US" sz="1800" kern="0">
                  <a:solidFill>
                    <a:prstClr val="white"/>
                  </a:solidFill>
                  <a:latin typeface="Avenir Book" panose="02000503020000020003" pitchFamily="2" charset="0"/>
                </a:endParaRPr>
              </a:p>
            </p:txBody>
          </p:sp>
          <p:sp>
            <p:nvSpPr>
              <p:cNvPr id="382" name="Cube 381">
                <a:extLst>
                  <a:ext uri="{FF2B5EF4-FFF2-40B4-BE49-F238E27FC236}">
                    <a16:creationId xmlns:a16="http://schemas.microsoft.com/office/drawing/2014/main" id="{03D82D00-F64D-9056-4C86-B2BD61F915F9}"/>
                  </a:ext>
                </a:extLst>
              </p:cNvPr>
              <p:cNvSpPr/>
              <p:nvPr/>
            </p:nvSpPr>
            <p:spPr>
              <a:xfrm>
                <a:off x="8047523" y="4083704"/>
                <a:ext cx="237600" cy="144000"/>
              </a:xfrm>
              <a:prstGeom prst="cube">
                <a:avLst>
                  <a:gd name="adj" fmla="val 68679"/>
                </a:avLst>
              </a:prstGeom>
              <a:grp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en-US" sz="1800" kern="0">
                  <a:solidFill>
                    <a:prstClr val="white"/>
                  </a:solidFill>
                  <a:latin typeface="Avenir Book" panose="02000503020000020003" pitchFamily="2" charset="0"/>
                </a:endParaRPr>
              </a:p>
            </p:txBody>
          </p:sp>
          <p:sp>
            <p:nvSpPr>
              <p:cNvPr id="383" name="Cube 382">
                <a:extLst>
                  <a:ext uri="{FF2B5EF4-FFF2-40B4-BE49-F238E27FC236}">
                    <a16:creationId xmlns:a16="http://schemas.microsoft.com/office/drawing/2014/main" id="{DD81E643-B777-E199-C33B-B21E46DBA7F9}"/>
                  </a:ext>
                </a:extLst>
              </p:cNvPr>
              <p:cNvSpPr/>
              <p:nvPr/>
            </p:nvSpPr>
            <p:spPr>
              <a:xfrm>
                <a:off x="8180208" y="4083704"/>
                <a:ext cx="237600" cy="144000"/>
              </a:xfrm>
              <a:prstGeom prst="cube">
                <a:avLst>
                  <a:gd name="adj" fmla="val 68679"/>
                </a:avLst>
              </a:prstGeom>
              <a:grp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en-US" sz="1800" kern="0">
                  <a:solidFill>
                    <a:prstClr val="white"/>
                  </a:solidFill>
                  <a:latin typeface="Avenir Book" panose="02000503020000020003" pitchFamily="2" charset="0"/>
                </a:endParaRPr>
              </a:p>
            </p:txBody>
          </p:sp>
        </p:grpSp>
        <p:grpSp>
          <p:nvGrpSpPr>
            <p:cNvPr id="360" name="Group 359">
              <a:extLst>
                <a:ext uri="{FF2B5EF4-FFF2-40B4-BE49-F238E27FC236}">
                  <a16:creationId xmlns:a16="http://schemas.microsoft.com/office/drawing/2014/main" id="{2097061C-4A24-4873-73FE-CE036925B9AA}"/>
                </a:ext>
              </a:extLst>
            </p:cNvPr>
            <p:cNvGrpSpPr/>
            <p:nvPr/>
          </p:nvGrpSpPr>
          <p:grpSpPr>
            <a:xfrm>
              <a:off x="2553685" y="6131690"/>
              <a:ext cx="860218" cy="138103"/>
              <a:chOff x="7782155" y="4083704"/>
              <a:chExt cx="635653" cy="144000"/>
            </a:xfrm>
            <a:solidFill>
              <a:sysClr val="window" lastClr="FFFFFF">
                <a:lumMod val="65000"/>
              </a:sysClr>
            </a:solidFill>
          </p:grpSpPr>
          <p:sp>
            <p:nvSpPr>
              <p:cNvPr id="376" name="Cube 375">
                <a:extLst>
                  <a:ext uri="{FF2B5EF4-FFF2-40B4-BE49-F238E27FC236}">
                    <a16:creationId xmlns:a16="http://schemas.microsoft.com/office/drawing/2014/main" id="{E33D88E4-D215-FAD6-4744-E0813E5B450E}"/>
                  </a:ext>
                </a:extLst>
              </p:cNvPr>
              <p:cNvSpPr/>
              <p:nvPr/>
            </p:nvSpPr>
            <p:spPr>
              <a:xfrm>
                <a:off x="7782155" y="4083704"/>
                <a:ext cx="237600" cy="144000"/>
              </a:xfrm>
              <a:prstGeom prst="cube">
                <a:avLst>
                  <a:gd name="adj" fmla="val 68679"/>
                </a:avLst>
              </a:prstGeom>
              <a:grp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en-US" sz="1800" kern="0">
                  <a:solidFill>
                    <a:prstClr val="white"/>
                  </a:solidFill>
                  <a:latin typeface="Avenir Book" panose="02000503020000020003" pitchFamily="2" charset="0"/>
                </a:endParaRPr>
              </a:p>
            </p:txBody>
          </p:sp>
          <p:sp>
            <p:nvSpPr>
              <p:cNvPr id="377" name="Cube 376">
                <a:extLst>
                  <a:ext uri="{FF2B5EF4-FFF2-40B4-BE49-F238E27FC236}">
                    <a16:creationId xmlns:a16="http://schemas.microsoft.com/office/drawing/2014/main" id="{9B084229-C833-968A-7DC1-0607A45E3512}"/>
                  </a:ext>
                </a:extLst>
              </p:cNvPr>
              <p:cNvSpPr/>
              <p:nvPr/>
            </p:nvSpPr>
            <p:spPr>
              <a:xfrm>
                <a:off x="7914839" y="4083704"/>
                <a:ext cx="237600" cy="144000"/>
              </a:xfrm>
              <a:prstGeom prst="cube">
                <a:avLst>
                  <a:gd name="adj" fmla="val 68679"/>
                </a:avLst>
              </a:prstGeom>
              <a:grp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en-US" sz="1800" kern="0">
                  <a:solidFill>
                    <a:prstClr val="white"/>
                  </a:solidFill>
                  <a:latin typeface="Avenir Book" panose="02000503020000020003" pitchFamily="2" charset="0"/>
                </a:endParaRPr>
              </a:p>
            </p:txBody>
          </p:sp>
          <p:sp>
            <p:nvSpPr>
              <p:cNvPr id="378" name="Cube 377">
                <a:extLst>
                  <a:ext uri="{FF2B5EF4-FFF2-40B4-BE49-F238E27FC236}">
                    <a16:creationId xmlns:a16="http://schemas.microsoft.com/office/drawing/2014/main" id="{4A5EC07D-012A-3A2A-C877-CEB581C9780E}"/>
                  </a:ext>
                </a:extLst>
              </p:cNvPr>
              <p:cNvSpPr/>
              <p:nvPr/>
            </p:nvSpPr>
            <p:spPr>
              <a:xfrm>
                <a:off x="8047523" y="4083704"/>
                <a:ext cx="237600" cy="144000"/>
              </a:xfrm>
              <a:prstGeom prst="cube">
                <a:avLst>
                  <a:gd name="adj" fmla="val 68679"/>
                </a:avLst>
              </a:prstGeom>
              <a:grp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en-US" sz="1800" kern="0">
                  <a:solidFill>
                    <a:prstClr val="white"/>
                  </a:solidFill>
                  <a:latin typeface="Avenir Book" panose="02000503020000020003" pitchFamily="2" charset="0"/>
                </a:endParaRPr>
              </a:p>
            </p:txBody>
          </p:sp>
          <p:sp>
            <p:nvSpPr>
              <p:cNvPr id="379" name="Cube 378">
                <a:extLst>
                  <a:ext uri="{FF2B5EF4-FFF2-40B4-BE49-F238E27FC236}">
                    <a16:creationId xmlns:a16="http://schemas.microsoft.com/office/drawing/2014/main" id="{351C94CD-0E52-AF5D-4C68-4FEB1BD8B1D7}"/>
                  </a:ext>
                </a:extLst>
              </p:cNvPr>
              <p:cNvSpPr/>
              <p:nvPr/>
            </p:nvSpPr>
            <p:spPr>
              <a:xfrm>
                <a:off x="8180208" y="4083704"/>
                <a:ext cx="237600" cy="144000"/>
              </a:xfrm>
              <a:prstGeom prst="cube">
                <a:avLst>
                  <a:gd name="adj" fmla="val 68679"/>
                </a:avLst>
              </a:prstGeom>
              <a:grp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en-US" sz="1800" kern="0">
                  <a:solidFill>
                    <a:prstClr val="white"/>
                  </a:solidFill>
                  <a:latin typeface="Avenir Book" panose="02000503020000020003" pitchFamily="2" charset="0"/>
                </a:endParaRPr>
              </a:p>
            </p:txBody>
          </p:sp>
        </p:grpSp>
        <p:grpSp>
          <p:nvGrpSpPr>
            <p:cNvPr id="361" name="Group 360">
              <a:extLst>
                <a:ext uri="{FF2B5EF4-FFF2-40B4-BE49-F238E27FC236}">
                  <a16:creationId xmlns:a16="http://schemas.microsoft.com/office/drawing/2014/main" id="{786558EF-9852-CFAC-6B32-624BFB4611C8}"/>
                </a:ext>
              </a:extLst>
            </p:cNvPr>
            <p:cNvGrpSpPr/>
            <p:nvPr/>
          </p:nvGrpSpPr>
          <p:grpSpPr>
            <a:xfrm>
              <a:off x="2553685" y="6075173"/>
              <a:ext cx="860218" cy="138103"/>
              <a:chOff x="7782155" y="4083704"/>
              <a:chExt cx="635653" cy="144000"/>
            </a:xfrm>
            <a:solidFill>
              <a:sysClr val="window" lastClr="FFFFFF">
                <a:lumMod val="65000"/>
              </a:sysClr>
            </a:solidFill>
          </p:grpSpPr>
          <p:sp>
            <p:nvSpPr>
              <p:cNvPr id="372" name="Cube 371">
                <a:extLst>
                  <a:ext uri="{FF2B5EF4-FFF2-40B4-BE49-F238E27FC236}">
                    <a16:creationId xmlns:a16="http://schemas.microsoft.com/office/drawing/2014/main" id="{78FABAD8-B4C3-C61A-7B2F-1B7AB38CF0E2}"/>
                  </a:ext>
                </a:extLst>
              </p:cNvPr>
              <p:cNvSpPr/>
              <p:nvPr/>
            </p:nvSpPr>
            <p:spPr>
              <a:xfrm>
                <a:off x="7782155" y="4083704"/>
                <a:ext cx="237600" cy="144000"/>
              </a:xfrm>
              <a:prstGeom prst="cube">
                <a:avLst>
                  <a:gd name="adj" fmla="val 68679"/>
                </a:avLst>
              </a:prstGeom>
              <a:grp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en-US" sz="1800" kern="0">
                  <a:solidFill>
                    <a:prstClr val="white"/>
                  </a:solidFill>
                  <a:latin typeface="Avenir Book" panose="02000503020000020003" pitchFamily="2" charset="0"/>
                </a:endParaRPr>
              </a:p>
            </p:txBody>
          </p:sp>
          <p:sp>
            <p:nvSpPr>
              <p:cNvPr id="373" name="Cube 372">
                <a:extLst>
                  <a:ext uri="{FF2B5EF4-FFF2-40B4-BE49-F238E27FC236}">
                    <a16:creationId xmlns:a16="http://schemas.microsoft.com/office/drawing/2014/main" id="{1F4DF4F4-ADEA-96E6-BBB2-6278D5F8C4A4}"/>
                  </a:ext>
                </a:extLst>
              </p:cNvPr>
              <p:cNvSpPr/>
              <p:nvPr/>
            </p:nvSpPr>
            <p:spPr>
              <a:xfrm>
                <a:off x="7914839" y="4083704"/>
                <a:ext cx="237600" cy="144000"/>
              </a:xfrm>
              <a:prstGeom prst="cube">
                <a:avLst>
                  <a:gd name="adj" fmla="val 68679"/>
                </a:avLst>
              </a:prstGeom>
              <a:grp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en-US" sz="1800" kern="0">
                  <a:solidFill>
                    <a:prstClr val="white"/>
                  </a:solidFill>
                  <a:latin typeface="Avenir Book" panose="02000503020000020003" pitchFamily="2" charset="0"/>
                </a:endParaRPr>
              </a:p>
            </p:txBody>
          </p:sp>
          <p:sp>
            <p:nvSpPr>
              <p:cNvPr id="374" name="Cube 373">
                <a:extLst>
                  <a:ext uri="{FF2B5EF4-FFF2-40B4-BE49-F238E27FC236}">
                    <a16:creationId xmlns:a16="http://schemas.microsoft.com/office/drawing/2014/main" id="{49362653-D791-CF95-DEDD-FAD5A874BD3C}"/>
                  </a:ext>
                </a:extLst>
              </p:cNvPr>
              <p:cNvSpPr/>
              <p:nvPr/>
            </p:nvSpPr>
            <p:spPr>
              <a:xfrm>
                <a:off x="8047523" y="4083704"/>
                <a:ext cx="237600" cy="144000"/>
              </a:xfrm>
              <a:prstGeom prst="cube">
                <a:avLst>
                  <a:gd name="adj" fmla="val 68679"/>
                </a:avLst>
              </a:prstGeom>
              <a:grp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en-US" sz="1800" kern="0">
                  <a:solidFill>
                    <a:prstClr val="white"/>
                  </a:solidFill>
                  <a:latin typeface="Avenir Book" panose="02000503020000020003" pitchFamily="2" charset="0"/>
                </a:endParaRPr>
              </a:p>
            </p:txBody>
          </p:sp>
          <p:sp>
            <p:nvSpPr>
              <p:cNvPr id="375" name="Cube 374">
                <a:extLst>
                  <a:ext uri="{FF2B5EF4-FFF2-40B4-BE49-F238E27FC236}">
                    <a16:creationId xmlns:a16="http://schemas.microsoft.com/office/drawing/2014/main" id="{72E341D2-6D43-8648-919E-804FF6798EC3}"/>
                  </a:ext>
                </a:extLst>
              </p:cNvPr>
              <p:cNvSpPr/>
              <p:nvPr/>
            </p:nvSpPr>
            <p:spPr>
              <a:xfrm>
                <a:off x="8180208" y="4083704"/>
                <a:ext cx="237600" cy="144000"/>
              </a:xfrm>
              <a:prstGeom prst="cube">
                <a:avLst>
                  <a:gd name="adj" fmla="val 68679"/>
                </a:avLst>
              </a:prstGeom>
              <a:grp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en-US" sz="1800" kern="0">
                  <a:solidFill>
                    <a:prstClr val="white"/>
                  </a:solidFill>
                  <a:latin typeface="Avenir Book" panose="02000503020000020003" pitchFamily="2" charset="0"/>
                </a:endParaRPr>
              </a:p>
            </p:txBody>
          </p:sp>
        </p:grpSp>
        <p:grpSp>
          <p:nvGrpSpPr>
            <p:cNvPr id="362" name="Group 361">
              <a:extLst>
                <a:ext uri="{FF2B5EF4-FFF2-40B4-BE49-F238E27FC236}">
                  <a16:creationId xmlns:a16="http://schemas.microsoft.com/office/drawing/2014/main" id="{24F5B858-CDE3-92A5-1F97-6D55B7EC2AA1}"/>
                </a:ext>
              </a:extLst>
            </p:cNvPr>
            <p:cNvGrpSpPr/>
            <p:nvPr/>
          </p:nvGrpSpPr>
          <p:grpSpPr>
            <a:xfrm>
              <a:off x="2553685" y="6018656"/>
              <a:ext cx="860218" cy="138103"/>
              <a:chOff x="7782155" y="4083704"/>
              <a:chExt cx="635653" cy="144000"/>
            </a:xfrm>
            <a:solidFill>
              <a:sysClr val="window" lastClr="FFFFFF">
                <a:lumMod val="65000"/>
              </a:sysClr>
            </a:solidFill>
          </p:grpSpPr>
          <p:sp>
            <p:nvSpPr>
              <p:cNvPr id="368" name="Cube 367">
                <a:extLst>
                  <a:ext uri="{FF2B5EF4-FFF2-40B4-BE49-F238E27FC236}">
                    <a16:creationId xmlns:a16="http://schemas.microsoft.com/office/drawing/2014/main" id="{193CB2FC-0123-DA83-7949-3AEA881F5B5A}"/>
                  </a:ext>
                </a:extLst>
              </p:cNvPr>
              <p:cNvSpPr/>
              <p:nvPr/>
            </p:nvSpPr>
            <p:spPr>
              <a:xfrm>
                <a:off x="7782155" y="4083704"/>
                <a:ext cx="237600" cy="144000"/>
              </a:xfrm>
              <a:prstGeom prst="cube">
                <a:avLst>
                  <a:gd name="adj" fmla="val 68679"/>
                </a:avLst>
              </a:prstGeom>
              <a:grp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en-US" sz="1800" kern="0">
                  <a:solidFill>
                    <a:prstClr val="white"/>
                  </a:solidFill>
                  <a:latin typeface="Avenir Book" panose="02000503020000020003" pitchFamily="2" charset="0"/>
                </a:endParaRPr>
              </a:p>
            </p:txBody>
          </p:sp>
          <p:sp>
            <p:nvSpPr>
              <p:cNvPr id="369" name="Cube 368">
                <a:extLst>
                  <a:ext uri="{FF2B5EF4-FFF2-40B4-BE49-F238E27FC236}">
                    <a16:creationId xmlns:a16="http://schemas.microsoft.com/office/drawing/2014/main" id="{AEC64398-49BA-1A48-8146-12B77CE4064A}"/>
                  </a:ext>
                </a:extLst>
              </p:cNvPr>
              <p:cNvSpPr/>
              <p:nvPr/>
            </p:nvSpPr>
            <p:spPr>
              <a:xfrm>
                <a:off x="7914839" y="4083704"/>
                <a:ext cx="237600" cy="144000"/>
              </a:xfrm>
              <a:prstGeom prst="cube">
                <a:avLst>
                  <a:gd name="adj" fmla="val 68679"/>
                </a:avLst>
              </a:prstGeom>
              <a:grp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en-US" sz="1800" kern="0">
                  <a:solidFill>
                    <a:prstClr val="white"/>
                  </a:solidFill>
                  <a:latin typeface="Avenir Book" panose="02000503020000020003" pitchFamily="2" charset="0"/>
                </a:endParaRPr>
              </a:p>
            </p:txBody>
          </p:sp>
          <p:sp>
            <p:nvSpPr>
              <p:cNvPr id="370" name="Cube 369">
                <a:extLst>
                  <a:ext uri="{FF2B5EF4-FFF2-40B4-BE49-F238E27FC236}">
                    <a16:creationId xmlns:a16="http://schemas.microsoft.com/office/drawing/2014/main" id="{7FCCC7FF-CB7D-6DFA-E4E8-C7047FA12422}"/>
                  </a:ext>
                </a:extLst>
              </p:cNvPr>
              <p:cNvSpPr/>
              <p:nvPr/>
            </p:nvSpPr>
            <p:spPr>
              <a:xfrm>
                <a:off x="8047523" y="4083704"/>
                <a:ext cx="237600" cy="144000"/>
              </a:xfrm>
              <a:prstGeom prst="cube">
                <a:avLst>
                  <a:gd name="adj" fmla="val 68679"/>
                </a:avLst>
              </a:prstGeom>
              <a:grp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en-US" sz="1800" kern="0">
                  <a:solidFill>
                    <a:prstClr val="white"/>
                  </a:solidFill>
                  <a:latin typeface="Avenir Book" panose="02000503020000020003" pitchFamily="2" charset="0"/>
                </a:endParaRPr>
              </a:p>
            </p:txBody>
          </p:sp>
          <p:sp>
            <p:nvSpPr>
              <p:cNvPr id="371" name="Cube 370">
                <a:extLst>
                  <a:ext uri="{FF2B5EF4-FFF2-40B4-BE49-F238E27FC236}">
                    <a16:creationId xmlns:a16="http://schemas.microsoft.com/office/drawing/2014/main" id="{69995DC1-BEFE-6045-534A-84DB1B461DCA}"/>
                  </a:ext>
                </a:extLst>
              </p:cNvPr>
              <p:cNvSpPr/>
              <p:nvPr/>
            </p:nvSpPr>
            <p:spPr>
              <a:xfrm>
                <a:off x="8180208" y="4083704"/>
                <a:ext cx="237600" cy="144000"/>
              </a:xfrm>
              <a:prstGeom prst="cube">
                <a:avLst>
                  <a:gd name="adj" fmla="val 68679"/>
                </a:avLst>
              </a:prstGeom>
              <a:grp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en-US" sz="1800" kern="0">
                  <a:solidFill>
                    <a:prstClr val="white"/>
                  </a:solidFill>
                  <a:latin typeface="Avenir Book" panose="02000503020000020003" pitchFamily="2" charset="0"/>
                </a:endParaRPr>
              </a:p>
            </p:txBody>
          </p:sp>
        </p:grpSp>
        <p:grpSp>
          <p:nvGrpSpPr>
            <p:cNvPr id="363" name="Group 362">
              <a:extLst>
                <a:ext uri="{FF2B5EF4-FFF2-40B4-BE49-F238E27FC236}">
                  <a16:creationId xmlns:a16="http://schemas.microsoft.com/office/drawing/2014/main" id="{5D4A7014-2335-E761-C039-9F8D526F86B3}"/>
                </a:ext>
              </a:extLst>
            </p:cNvPr>
            <p:cNvGrpSpPr/>
            <p:nvPr/>
          </p:nvGrpSpPr>
          <p:grpSpPr>
            <a:xfrm>
              <a:off x="2553685" y="5962139"/>
              <a:ext cx="860218" cy="138103"/>
              <a:chOff x="7782155" y="4083704"/>
              <a:chExt cx="635653" cy="144000"/>
            </a:xfrm>
          </p:grpSpPr>
          <p:sp>
            <p:nvSpPr>
              <p:cNvPr id="364" name="Cube 363">
                <a:extLst>
                  <a:ext uri="{FF2B5EF4-FFF2-40B4-BE49-F238E27FC236}">
                    <a16:creationId xmlns:a16="http://schemas.microsoft.com/office/drawing/2014/main" id="{AA54E2F7-036F-31E3-FD2B-9DEA0F682745}"/>
                  </a:ext>
                </a:extLst>
              </p:cNvPr>
              <p:cNvSpPr/>
              <p:nvPr/>
            </p:nvSpPr>
            <p:spPr>
              <a:xfrm>
                <a:off x="7782155" y="4083704"/>
                <a:ext cx="237600" cy="144000"/>
              </a:xfrm>
              <a:prstGeom prst="cube">
                <a:avLst>
                  <a:gd name="adj" fmla="val 68679"/>
                </a:avLst>
              </a:prstGeom>
              <a:solidFill>
                <a:srgbClr val="BA9A84"/>
              </a:solidFill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en-US" sz="1800" kern="0">
                  <a:solidFill>
                    <a:prstClr val="white"/>
                  </a:solidFill>
                  <a:latin typeface="Avenir Book" panose="02000503020000020003" pitchFamily="2" charset="0"/>
                </a:endParaRPr>
              </a:p>
            </p:txBody>
          </p:sp>
          <p:sp>
            <p:nvSpPr>
              <p:cNvPr id="365" name="Cube 364">
                <a:extLst>
                  <a:ext uri="{FF2B5EF4-FFF2-40B4-BE49-F238E27FC236}">
                    <a16:creationId xmlns:a16="http://schemas.microsoft.com/office/drawing/2014/main" id="{023A3161-B1CD-3E0D-CB30-B24047B6AE7F}"/>
                  </a:ext>
                </a:extLst>
              </p:cNvPr>
              <p:cNvSpPr/>
              <p:nvPr/>
            </p:nvSpPr>
            <p:spPr>
              <a:xfrm>
                <a:off x="7914839" y="4083704"/>
                <a:ext cx="237600" cy="144000"/>
              </a:xfrm>
              <a:prstGeom prst="cube">
                <a:avLst>
                  <a:gd name="adj" fmla="val 68679"/>
                </a:avLst>
              </a:prstGeom>
              <a:solidFill>
                <a:srgbClr val="BA9A84"/>
              </a:solidFill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en-US" sz="1800" kern="0">
                  <a:solidFill>
                    <a:prstClr val="white"/>
                  </a:solidFill>
                  <a:latin typeface="Avenir Book" panose="02000503020000020003" pitchFamily="2" charset="0"/>
                </a:endParaRPr>
              </a:p>
            </p:txBody>
          </p:sp>
          <p:sp>
            <p:nvSpPr>
              <p:cNvPr id="366" name="Cube 365">
                <a:extLst>
                  <a:ext uri="{FF2B5EF4-FFF2-40B4-BE49-F238E27FC236}">
                    <a16:creationId xmlns:a16="http://schemas.microsoft.com/office/drawing/2014/main" id="{2CAF6D66-2947-8043-0E65-ABB210B5EE60}"/>
                  </a:ext>
                </a:extLst>
              </p:cNvPr>
              <p:cNvSpPr/>
              <p:nvPr/>
            </p:nvSpPr>
            <p:spPr>
              <a:xfrm>
                <a:off x="8047523" y="4083704"/>
                <a:ext cx="237600" cy="144000"/>
              </a:xfrm>
              <a:prstGeom prst="cube">
                <a:avLst>
                  <a:gd name="adj" fmla="val 68679"/>
                </a:avLst>
              </a:prstGeom>
              <a:solidFill>
                <a:srgbClr val="BA9A84"/>
              </a:solidFill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en-US" sz="1800" kern="0">
                  <a:solidFill>
                    <a:prstClr val="white"/>
                  </a:solidFill>
                  <a:latin typeface="Avenir Book" panose="02000503020000020003" pitchFamily="2" charset="0"/>
                </a:endParaRPr>
              </a:p>
            </p:txBody>
          </p:sp>
          <p:sp>
            <p:nvSpPr>
              <p:cNvPr id="367" name="Cube 366">
                <a:extLst>
                  <a:ext uri="{FF2B5EF4-FFF2-40B4-BE49-F238E27FC236}">
                    <a16:creationId xmlns:a16="http://schemas.microsoft.com/office/drawing/2014/main" id="{CA04E638-DDB3-C546-DE60-6C00B44D7C18}"/>
                  </a:ext>
                </a:extLst>
              </p:cNvPr>
              <p:cNvSpPr/>
              <p:nvPr/>
            </p:nvSpPr>
            <p:spPr>
              <a:xfrm>
                <a:off x="8180208" y="4083704"/>
                <a:ext cx="237600" cy="144000"/>
              </a:xfrm>
              <a:prstGeom prst="cube">
                <a:avLst>
                  <a:gd name="adj" fmla="val 68679"/>
                </a:avLst>
              </a:prstGeom>
              <a:solidFill>
                <a:srgbClr val="BA9A84"/>
              </a:solidFill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en-US" sz="1800" kern="0">
                  <a:solidFill>
                    <a:prstClr val="white"/>
                  </a:solidFill>
                  <a:latin typeface="Avenir Book" panose="02000503020000020003" pitchFamily="2" charset="0"/>
                </a:endParaRPr>
              </a:p>
            </p:txBody>
          </p:sp>
        </p:grpSp>
      </p:grpSp>
      <p:sp>
        <p:nvSpPr>
          <p:cNvPr id="335" name="Rounded Rectangle 334">
            <a:extLst>
              <a:ext uri="{FF2B5EF4-FFF2-40B4-BE49-F238E27FC236}">
                <a16:creationId xmlns:a16="http://schemas.microsoft.com/office/drawing/2014/main" id="{DBEB6338-3BE7-E37A-67C2-2378C25927B1}"/>
              </a:ext>
            </a:extLst>
          </p:cNvPr>
          <p:cNvSpPr/>
          <p:nvPr/>
        </p:nvSpPr>
        <p:spPr>
          <a:xfrm>
            <a:off x="4058983" y="1362543"/>
            <a:ext cx="5051743" cy="729406"/>
          </a:xfrm>
          <a:prstGeom prst="roundRect">
            <a:avLst/>
          </a:prstGeom>
          <a:noFill/>
          <a:ln w="19050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CH" sz="1300" kern="0" dirty="0">
              <a:solidFill>
                <a:prstClr val="white"/>
              </a:solidFill>
              <a:latin typeface="Avenir Book" panose="02000503020000020003" pitchFamily="2" charset="0"/>
              <a:cs typeface="Calibri" panose="020F0502020204030204" pitchFamily="34" charset="0"/>
            </a:endParaRPr>
          </a:p>
        </p:txBody>
      </p:sp>
      <p:cxnSp>
        <p:nvCxnSpPr>
          <p:cNvPr id="336" name="Straight Connector 335">
            <a:extLst>
              <a:ext uri="{FF2B5EF4-FFF2-40B4-BE49-F238E27FC236}">
                <a16:creationId xmlns:a16="http://schemas.microsoft.com/office/drawing/2014/main" id="{D61850C8-8921-2924-6879-207ACEF48ED0}"/>
              </a:ext>
            </a:extLst>
          </p:cNvPr>
          <p:cNvCxnSpPr>
            <a:cxnSpLocks/>
            <a:stCxn id="367" idx="4"/>
            <a:endCxn id="492" idx="5"/>
          </p:cNvCxnSpPr>
          <p:nvPr/>
        </p:nvCxnSpPr>
        <p:spPr>
          <a:xfrm>
            <a:off x="7663928" y="1678479"/>
            <a:ext cx="1340629" cy="1073698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</p:cxnSp>
      <p:cxnSp>
        <p:nvCxnSpPr>
          <p:cNvPr id="337" name="Straight Connector 336">
            <a:extLst>
              <a:ext uri="{FF2B5EF4-FFF2-40B4-BE49-F238E27FC236}">
                <a16:creationId xmlns:a16="http://schemas.microsoft.com/office/drawing/2014/main" id="{D2755899-29A1-5117-3786-0029DA649A91}"/>
              </a:ext>
            </a:extLst>
          </p:cNvPr>
          <p:cNvCxnSpPr>
            <a:cxnSpLocks/>
            <a:stCxn id="364" idx="2"/>
            <a:endCxn id="539" idx="2"/>
          </p:cNvCxnSpPr>
          <p:nvPr/>
        </p:nvCxnSpPr>
        <p:spPr>
          <a:xfrm>
            <a:off x="6243885" y="1678479"/>
            <a:ext cx="308394" cy="1141010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</p:cxnSp>
      <p:sp>
        <p:nvSpPr>
          <p:cNvPr id="338" name="Up-down Arrow 104">
            <a:extLst>
              <a:ext uri="{FF2B5EF4-FFF2-40B4-BE49-F238E27FC236}">
                <a16:creationId xmlns:a16="http://schemas.microsoft.com/office/drawing/2014/main" id="{21BE2ABF-5291-E795-F56C-2F77698BE82D}"/>
              </a:ext>
            </a:extLst>
          </p:cNvPr>
          <p:cNvSpPr/>
          <p:nvPr/>
        </p:nvSpPr>
        <p:spPr>
          <a:xfrm>
            <a:off x="5729142" y="2170345"/>
            <a:ext cx="245744" cy="433443"/>
          </a:xfrm>
          <a:prstGeom prst="upDownArrow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CH" sz="1800" kern="0">
              <a:solidFill>
                <a:prstClr val="white"/>
              </a:solidFill>
              <a:latin typeface="Avenir Book" panose="02000503020000020003" pitchFamily="2" charset="0"/>
            </a:endParaRPr>
          </a:p>
        </p:txBody>
      </p:sp>
      <p:sp>
        <p:nvSpPr>
          <p:cNvPr id="339" name="TextBox 338">
            <a:extLst>
              <a:ext uri="{FF2B5EF4-FFF2-40B4-BE49-F238E27FC236}">
                <a16:creationId xmlns:a16="http://schemas.microsoft.com/office/drawing/2014/main" id="{A147C5D1-7C49-F437-49C9-036A2CDD9454}"/>
              </a:ext>
            </a:extLst>
          </p:cNvPr>
          <p:cNvSpPr txBox="1"/>
          <p:nvPr/>
        </p:nvSpPr>
        <p:spPr>
          <a:xfrm>
            <a:off x="4203210" y="2250742"/>
            <a:ext cx="1671563" cy="2622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lnSpc>
                <a:spcPct val="90000"/>
              </a:lnSpc>
              <a:defRPr/>
            </a:pPr>
            <a:r>
              <a:rPr lang="en-CH" sz="1200" i="1" kern="0" dirty="0">
                <a:solidFill>
                  <a:prstClr val="black"/>
                </a:solidFill>
                <a:latin typeface="Avenir Book" panose="02000503020000020003" pitchFamily="2" charset="0"/>
              </a:rPr>
              <a:t>128-bit AXI Interface</a:t>
            </a:r>
          </a:p>
        </p:txBody>
      </p:sp>
      <p:sp>
        <p:nvSpPr>
          <p:cNvPr id="346" name="TextBox 345">
            <a:extLst>
              <a:ext uri="{FF2B5EF4-FFF2-40B4-BE49-F238E27FC236}">
                <a16:creationId xmlns:a16="http://schemas.microsoft.com/office/drawing/2014/main" id="{D1CC73AE-30AA-BA6B-DCE4-0D59A4817232}"/>
              </a:ext>
            </a:extLst>
          </p:cNvPr>
          <p:cNvSpPr txBox="1"/>
          <p:nvPr/>
        </p:nvSpPr>
        <p:spPr>
          <a:xfrm>
            <a:off x="8436201" y="1443430"/>
            <a:ext cx="9825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CH" sz="1400" i="1" kern="0" dirty="0">
                <a:solidFill>
                  <a:prstClr val="black"/>
                </a:solidFill>
                <a:latin typeface="Avenir Book" panose="02000503020000020003" pitchFamily="2" charset="0"/>
              </a:rPr>
              <a:t>Input Plane</a:t>
            </a:r>
          </a:p>
        </p:txBody>
      </p:sp>
      <p:sp>
        <p:nvSpPr>
          <p:cNvPr id="2" name="Left Brace 1">
            <a:extLst>
              <a:ext uri="{FF2B5EF4-FFF2-40B4-BE49-F238E27FC236}">
                <a16:creationId xmlns:a16="http://schemas.microsoft.com/office/drawing/2014/main" id="{8B577218-7F4F-C543-C3E0-D17CB0186BC2}"/>
              </a:ext>
            </a:extLst>
          </p:cNvPr>
          <p:cNvSpPr/>
          <p:nvPr/>
        </p:nvSpPr>
        <p:spPr>
          <a:xfrm rot="10800000">
            <a:off x="9139703" y="2673599"/>
            <a:ext cx="375581" cy="995822"/>
          </a:xfrm>
          <a:prstGeom prst="leftBrace">
            <a:avLst>
              <a:gd name="adj1" fmla="val 48214"/>
              <a:gd name="adj2" fmla="val 44626"/>
            </a:avLst>
          </a:prstGeom>
          <a:ln>
            <a:solidFill>
              <a:schemeClr val="tx1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77152D-C57A-24B5-BDD7-E21D833A5E8D}"/>
              </a:ext>
            </a:extLst>
          </p:cNvPr>
          <p:cNvSpPr txBox="1"/>
          <p:nvPr/>
        </p:nvSpPr>
        <p:spPr>
          <a:xfrm>
            <a:off x="9100500" y="2771867"/>
            <a:ext cx="19847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en-GB" sz="1400" i="1" kern="0" dirty="0">
                <a:solidFill>
                  <a:prstClr val="black"/>
                </a:solidFill>
                <a:latin typeface="Avenir Book" panose="02000503020000020003" pitchFamily="2" charset="0"/>
              </a:rPr>
              <a:t>Transfer a tile consisting of  elements from          five grid rows</a:t>
            </a:r>
            <a:endParaRPr lang="en-CH" sz="1400" i="1" kern="0" dirty="0">
              <a:solidFill>
                <a:prstClr val="black"/>
              </a:solidFill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9168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 tmFilter="0, 0; .2, .5; .8, .5; 1, 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1" dur="250" autoRev="1" fill="hold"/>
                                        <p:tgtEl>
                                          <p:spTgt spid="4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" grpId="0"/>
      <p:bldP spid="287" grpId="0"/>
      <p:bldP spid="288" grpId="0" animBg="1"/>
      <p:bldP spid="289" grpId="0" animBg="1"/>
      <p:bldP spid="290" grpId="0" animBg="1"/>
      <p:bldP spid="291" grpId="0" animBg="1"/>
      <p:bldP spid="305" grpId="0"/>
      <p:bldP spid="306" grpId="0" animBg="1"/>
      <p:bldP spid="307" grpId="0" animBg="1"/>
      <p:bldP spid="309" grpId="0"/>
      <p:bldP spid="404" grpId="0" animBg="1"/>
      <p:bldP spid="404" grpId="1" animBg="1"/>
      <p:bldP spid="405" grpId="0" animBg="1"/>
      <p:bldP spid="408" grpId="0" animBg="1"/>
      <p:bldP spid="409" grpId="0" animBg="1"/>
      <p:bldP spid="410" grpId="0" animBg="1"/>
      <p:bldP spid="411" grpId="0"/>
      <p:bldP spid="412" grpId="0"/>
      <p:bldP spid="412" grpId="1"/>
      <p:bldP spid="319" grpId="0"/>
      <p:bldP spid="320" grpId="0"/>
      <p:bldP spid="321" grpId="0" animBg="1"/>
      <p:bldP spid="323" grpId="0"/>
      <p:bldP spid="326" grpId="0" animBg="1"/>
      <p:bldP spid="327" grpId="0"/>
      <p:bldP spid="328" grpId="0" animBg="1"/>
      <p:bldP spid="335" grpId="0" animBg="1"/>
      <p:bldP spid="338" grpId="0" animBg="1"/>
      <p:bldP spid="339" grpId="0"/>
      <p:bldP spid="346" grpId="0"/>
      <p:bldP spid="2" grpId="0" animBg="1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BECE3D4-B7C8-8A32-EAA4-22F8FC6524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SPARTA Design: Single AIE Core Mapping</a:t>
            </a:r>
          </a:p>
        </p:txBody>
      </p:sp>
      <p:grpSp>
        <p:nvGrpSpPr>
          <p:cNvPr id="563" name="Group 562">
            <a:extLst>
              <a:ext uri="{FF2B5EF4-FFF2-40B4-BE49-F238E27FC236}">
                <a16:creationId xmlns:a16="http://schemas.microsoft.com/office/drawing/2014/main" id="{62163A34-9EA7-1A00-934A-F9001BC77205}"/>
              </a:ext>
            </a:extLst>
          </p:cNvPr>
          <p:cNvGrpSpPr/>
          <p:nvPr/>
        </p:nvGrpSpPr>
        <p:grpSpPr>
          <a:xfrm>
            <a:off x="2283980" y="1313066"/>
            <a:ext cx="7712665" cy="5001606"/>
            <a:chOff x="638339" y="1335926"/>
            <a:chExt cx="7712665" cy="5001606"/>
          </a:xfrm>
        </p:grpSpPr>
        <p:sp>
          <p:nvSpPr>
            <p:cNvPr id="286" name="TextBox 285">
              <a:extLst>
                <a:ext uri="{FF2B5EF4-FFF2-40B4-BE49-F238E27FC236}">
                  <a16:creationId xmlns:a16="http://schemas.microsoft.com/office/drawing/2014/main" id="{8644BCBF-F879-1E22-C49C-E96BC5990519}"/>
                </a:ext>
              </a:extLst>
            </p:cNvPr>
            <p:cNvSpPr txBox="1"/>
            <p:nvPr/>
          </p:nvSpPr>
          <p:spPr>
            <a:xfrm>
              <a:off x="5552310" y="4278905"/>
              <a:ext cx="2226987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400">
                <a:defRPr/>
              </a:pPr>
              <a:r>
                <a:rPr lang="en-CH" sz="1400" i="1" kern="0" dirty="0">
                  <a:solidFill>
                    <a:prstClr val="black"/>
                  </a:solidFill>
                  <a:latin typeface="Avenir Book" panose="02000503020000020003" pitchFamily="2" charset="0"/>
                </a:rPr>
                <a:t>Single plane</a:t>
              </a:r>
            </a:p>
          </p:txBody>
        </p:sp>
        <p:sp>
          <p:nvSpPr>
            <p:cNvPr id="287" name="TextBox 286">
              <a:extLst>
                <a:ext uri="{FF2B5EF4-FFF2-40B4-BE49-F238E27FC236}">
                  <a16:creationId xmlns:a16="http://schemas.microsoft.com/office/drawing/2014/main" id="{7FFF5C8D-FE74-6E8C-AC4F-724D571FBF20}"/>
                </a:ext>
              </a:extLst>
            </p:cNvPr>
            <p:cNvSpPr txBox="1"/>
            <p:nvPr/>
          </p:nvSpPr>
          <p:spPr>
            <a:xfrm>
              <a:off x="6558714" y="1481348"/>
              <a:ext cx="1792290" cy="4467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400">
                <a:lnSpc>
                  <a:spcPct val="80000"/>
                </a:lnSpc>
                <a:defRPr/>
              </a:pPr>
              <a:r>
                <a:rPr lang="en-CH" sz="1400" i="1" kern="0" dirty="0">
                  <a:solidFill>
                    <a:prstClr val="black"/>
                  </a:solidFill>
                  <a:latin typeface="Avenir Book" panose="02000503020000020003" pitchFamily="2" charset="0"/>
                </a:rPr>
                <a:t>Input </a:t>
              </a:r>
            </a:p>
            <a:p>
              <a:pPr defTabSz="914400">
                <a:lnSpc>
                  <a:spcPct val="80000"/>
                </a:lnSpc>
                <a:defRPr/>
              </a:pPr>
              <a:r>
                <a:rPr lang="en-CH" sz="1400" i="1" kern="0" dirty="0">
                  <a:solidFill>
                    <a:prstClr val="black"/>
                  </a:solidFill>
                  <a:latin typeface="Avenir Book" panose="02000503020000020003" pitchFamily="2" charset="0"/>
                </a:rPr>
                <a:t>Plane</a:t>
              </a:r>
            </a:p>
          </p:txBody>
        </p:sp>
        <p:sp>
          <p:nvSpPr>
            <p:cNvPr id="288" name="Rectangle 287">
              <a:extLst>
                <a:ext uri="{FF2B5EF4-FFF2-40B4-BE49-F238E27FC236}">
                  <a16:creationId xmlns:a16="http://schemas.microsoft.com/office/drawing/2014/main" id="{E6B909A0-31B7-D3B1-224A-9015A9345227}"/>
                </a:ext>
              </a:extLst>
            </p:cNvPr>
            <p:cNvSpPr/>
            <p:nvPr/>
          </p:nvSpPr>
          <p:spPr>
            <a:xfrm>
              <a:off x="662070" y="2640417"/>
              <a:ext cx="7178823" cy="3386129"/>
            </a:xfrm>
            <a:prstGeom prst="rect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en-CH" sz="1800" kern="0">
                <a:solidFill>
                  <a:prstClr val="white"/>
                </a:solidFill>
                <a:latin typeface="Avenir Book" panose="02000503020000020003" pitchFamily="2" charset="0"/>
              </a:endParaRPr>
            </a:p>
          </p:txBody>
        </p:sp>
        <p:sp>
          <p:nvSpPr>
            <p:cNvPr id="289" name="Rectangle 288">
              <a:extLst>
                <a:ext uri="{FF2B5EF4-FFF2-40B4-BE49-F238E27FC236}">
                  <a16:creationId xmlns:a16="http://schemas.microsoft.com/office/drawing/2014/main" id="{2FBD7F23-FF07-73F1-B23E-9BDB03B15B29}"/>
                </a:ext>
              </a:extLst>
            </p:cNvPr>
            <p:cNvSpPr/>
            <p:nvPr/>
          </p:nvSpPr>
          <p:spPr>
            <a:xfrm>
              <a:off x="788453" y="2680018"/>
              <a:ext cx="3854115" cy="445755"/>
            </a:xfrm>
            <a:prstGeom prst="rect">
              <a:avLst/>
            </a:prstGeom>
            <a:solidFill>
              <a:srgbClr val="4472C4">
                <a:lumMod val="20000"/>
                <a:lumOff val="8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r>
                <a:rPr lang="en-CH" sz="1800" kern="0" dirty="0">
                  <a:solidFill>
                    <a:prstClr val="black"/>
                  </a:solidFill>
                  <a:latin typeface="Avenir Book" panose="02000503020000020003" pitchFamily="2" charset="0"/>
                </a:rPr>
                <a:t>Local Memory (32-KB)</a:t>
              </a:r>
            </a:p>
          </p:txBody>
        </p:sp>
        <p:sp>
          <p:nvSpPr>
            <p:cNvPr id="290" name="Rectangle 289">
              <a:extLst>
                <a:ext uri="{FF2B5EF4-FFF2-40B4-BE49-F238E27FC236}">
                  <a16:creationId xmlns:a16="http://schemas.microsoft.com/office/drawing/2014/main" id="{2FFAB4F8-A5BC-9D01-119E-7D8CE17F3C17}"/>
                </a:ext>
              </a:extLst>
            </p:cNvPr>
            <p:cNvSpPr/>
            <p:nvPr/>
          </p:nvSpPr>
          <p:spPr>
            <a:xfrm>
              <a:off x="788453" y="3393287"/>
              <a:ext cx="3854115" cy="445755"/>
            </a:xfrm>
            <a:prstGeom prst="rect">
              <a:avLst/>
            </a:prstGeom>
            <a:solidFill>
              <a:srgbClr val="4472C4">
                <a:lumMod val="20000"/>
                <a:lumOff val="8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r>
                <a:rPr lang="en-CH" sz="1800" kern="0" dirty="0">
                  <a:solidFill>
                    <a:prstClr val="black"/>
                  </a:solidFill>
                  <a:latin typeface="Avenir Book" panose="02000503020000020003" pitchFamily="2" charset="0"/>
                </a:rPr>
                <a:t>Vector Register File (256-bit)</a:t>
              </a:r>
            </a:p>
          </p:txBody>
        </p:sp>
        <p:sp>
          <p:nvSpPr>
            <p:cNvPr id="291" name="Rectangle 290">
              <a:extLst>
                <a:ext uri="{FF2B5EF4-FFF2-40B4-BE49-F238E27FC236}">
                  <a16:creationId xmlns:a16="http://schemas.microsoft.com/office/drawing/2014/main" id="{DAD74D81-4C97-6663-14BF-7D06C5C129D1}"/>
                </a:ext>
              </a:extLst>
            </p:cNvPr>
            <p:cNvSpPr/>
            <p:nvPr/>
          </p:nvSpPr>
          <p:spPr>
            <a:xfrm>
              <a:off x="788453" y="4092846"/>
              <a:ext cx="3854115" cy="445755"/>
            </a:xfrm>
            <a:prstGeom prst="rect">
              <a:avLst/>
            </a:prstGeom>
            <a:solidFill>
              <a:srgbClr val="4472C4">
                <a:lumMod val="20000"/>
                <a:lumOff val="8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r>
                <a:rPr lang="en-CH" sz="1800" kern="0" dirty="0">
                  <a:solidFill>
                    <a:prstClr val="black"/>
                  </a:solidFill>
                  <a:latin typeface="Avenir Book" panose="02000503020000020003" pitchFamily="2" charset="0"/>
                </a:rPr>
                <a:t>Permute &amp; Shuffle Network</a:t>
              </a:r>
            </a:p>
          </p:txBody>
        </p:sp>
        <p:grpSp>
          <p:nvGrpSpPr>
            <p:cNvPr id="292" name="Group 291">
              <a:extLst>
                <a:ext uri="{FF2B5EF4-FFF2-40B4-BE49-F238E27FC236}">
                  <a16:creationId xmlns:a16="http://schemas.microsoft.com/office/drawing/2014/main" id="{FCE0D894-B7B9-7142-9671-9028372FB0CD}"/>
                </a:ext>
              </a:extLst>
            </p:cNvPr>
            <p:cNvGrpSpPr/>
            <p:nvPr/>
          </p:nvGrpSpPr>
          <p:grpSpPr>
            <a:xfrm>
              <a:off x="4906638" y="4054899"/>
              <a:ext cx="971321" cy="269245"/>
              <a:chOff x="2760133" y="4876800"/>
              <a:chExt cx="2977218" cy="1216152"/>
            </a:xfrm>
            <a:solidFill>
              <a:sysClr val="window" lastClr="FFFFFF"/>
            </a:solidFill>
          </p:grpSpPr>
          <p:sp>
            <p:nvSpPr>
              <p:cNvPr id="560" name="Cube 559">
                <a:extLst>
                  <a:ext uri="{FF2B5EF4-FFF2-40B4-BE49-F238E27FC236}">
                    <a16:creationId xmlns:a16="http://schemas.microsoft.com/office/drawing/2014/main" id="{8A01E90A-88EE-E401-2798-CB25579A29F1}"/>
                  </a:ext>
                </a:extLst>
              </p:cNvPr>
              <p:cNvSpPr/>
              <p:nvPr/>
            </p:nvSpPr>
            <p:spPr>
              <a:xfrm>
                <a:off x="2760133" y="4876800"/>
                <a:ext cx="1216152" cy="1216152"/>
              </a:xfrm>
              <a:prstGeom prst="cube">
                <a:avLst/>
              </a:prstGeom>
              <a:grp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en-CH" sz="1800" kern="0">
                  <a:solidFill>
                    <a:prstClr val="white"/>
                  </a:solidFill>
                  <a:latin typeface="Avenir Book" panose="02000503020000020003" pitchFamily="2" charset="0"/>
                </a:endParaRPr>
              </a:p>
            </p:txBody>
          </p:sp>
          <p:sp>
            <p:nvSpPr>
              <p:cNvPr id="561" name="Cube 560">
                <a:extLst>
                  <a:ext uri="{FF2B5EF4-FFF2-40B4-BE49-F238E27FC236}">
                    <a16:creationId xmlns:a16="http://schemas.microsoft.com/office/drawing/2014/main" id="{068226CC-8F0B-1876-8748-CB3B2753F437}"/>
                  </a:ext>
                </a:extLst>
              </p:cNvPr>
              <p:cNvSpPr/>
              <p:nvPr/>
            </p:nvSpPr>
            <p:spPr>
              <a:xfrm>
                <a:off x="3640666" y="4876800"/>
                <a:ext cx="1216152" cy="1216152"/>
              </a:xfrm>
              <a:prstGeom prst="cube">
                <a:avLst/>
              </a:prstGeom>
              <a:grp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en-CH" sz="1800" kern="0">
                  <a:solidFill>
                    <a:prstClr val="white"/>
                  </a:solidFill>
                  <a:latin typeface="Avenir Book" panose="02000503020000020003" pitchFamily="2" charset="0"/>
                </a:endParaRPr>
              </a:p>
            </p:txBody>
          </p:sp>
          <p:sp>
            <p:nvSpPr>
              <p:cNvPr id="562" name="Cube 561">
                <a:extLst>
                  <a:ext uri="{FF2B5EF4-FFF2-40B4-BE49-F238E27FC236}">
                    <a16:creationId xmlns:a16="http://schemas.microsoft.com/office/drawing/2014/main" id="{B46AF6BF-0B4F-A12A-5DBB-FD41D24CE7AF}"/>
                  </a:ext>
                </a:extLst>
              </p:cNvPr>
              <p:cNvSpPr/>
              <p:nvPr/>
            </p:nvSpPr>
            <p:spPr>
              <a:xfrm>
                <a:off x="4521199" y="4876800"/>
                <a:ext cx="1216152" cy="1216152"/>
              </a:xfrm>
              <a:prstGeom prst="cube">
                <a:avLst/>
              </a:prstGeom>
              <a:grp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en-CH" sz="1800" kern="0">
                  <a:solidFill>
                    <a:prstClr val="white"/>
                  </a:solidFill>
                  <a:latin typeface="Avenir Book" panose="02000503020000020003" pitchFamily="2" charset="0"/>
                </a:endParaRPr>
              </a:p>
            </p:txBody>
          </p:sp>
        </p:grpSp>
        <p:grpSp>
          <p:nvGrpSpPr>
            <p:cNvPr id="293" name="Group 292">
              <a:extLst>
                <a:ext uri="{FF2B5EF4-FFF2-40B4-BE49-F238E27FC236}">
                  <a16:creationId xmlns:a16="http://schemas.microsoft.com/office/drawing/2014/main" id="{34586DC5-CCDA-D9FF-C115-0EB8F8AA53AD}"/>
                </a:ext>
              </a:extLst>
            </p:cNvPr>
            <p:cNvGrpSpPr/>
            <p:nvPr/>
          </p:nvGrpSpPr>
          <p:grpSpPr>
            <a:xfrm>
              <a:off x="4906638" y="3856447"/>
              <a:ext cx="971321" cy="269245"/>
              <a:chOff x="2760133" y="4876800"/>
              <a:chExt cx="2977218" cy="1216152"/>
            </a:xfrm>
            <a:solidFill>
              <a:sysClr val="window" lastClr="FFFFFF"/>
            </a:solidFill>
          </p:grpSpPr>
          <p:sp>
            <p:nvSpPr>
              <p:cNvPr id="557" name="Cube 556">
                <a:extLst>
                  <a:ext uri="{FF2B5EF4-FFF2-40B4-BE49-F238E27FC236}">
                    <a16:creationId xmlns:a16="http://schemas.microsoft.com/office/drawing/2014/main" id="{FDD1879A-0684-93EE-BCA2-AE4B45906E73}"/>
                  </a:ext>
                </a:extLst>
              </p:cNvPr>
              <p:cNvSpPr/>
              <p:nvPr/>
            </p:nvSpPr>
            <p:spPr>
              <a:xfrm>
                <a:off x="2760133" y="4876800"/>
                <a:ext cx="1216152" cy="1216152"/>
              </a:xfrm>
              <a:prstGeom prst="cube">
                <a:avLst/>
              </a:prstGeom>
              <a:grp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en-CH" sz="1800" kern="0">
                  <a:solidFill>
                    <a:prstClr val="white"/>
                  </a:solidFill>
                  <a:latin typeface="Avenir Book" panose="02000503020000020003" pitchFamily="2" charset="0"/>
                </a:endParaRPr>
              </a:p>
            </p:txBody>
          </p:sp>
          <p:sp>
            <p:nvSpPr>
              <p:cNvPr id="558" name="Cube 557">
                <a:extLst>
                  <a:ext uri="{FF2B5EF4-FFF2-40B4-BE49-F238E27FC236}">
                    <a16:creationId xmlns:a16="http://schemas.microsoft.com/office/drawing/2014/main" id="{2B7BC6A2-DB28-CB21-3245-AC5AD471DF2E}"/>
                  </a:ext>
                </a:extLst>
              </p:cNvPr>
              <p:cNvSpPr/>
              <p:nvPr/>
            </p:nvSpPr>
            <p:spPr>
              <a:xfrm>
                <a:off x="3640666" y="4876800"/>
                <a:ext cx="1216152" cy="1216152"/>
              </a:xfrm>
              <a:prstGeom prst="cube">
                <a:avLst/>
              </a:prstGeom>
              <a:grp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en-CH" sz="1800" kern="0">
                  <a:solidFill>
                    <a:prstClr val="white"/>
                  </a:solidFill>
                  <a:latin typeface="Avenir Book" panose="02000503020000020003" pitchFamily="2" charset="0"/>
                </a:endParaRPr>
              </a:p>
            </p:txBody>
          </p:sp>
          <p:sp>
            <p:nvSpPr>
              <p:cNvPr id="559" name="Cube 558">
                <a:extLst>
                  <a:ext uri="{FF2B5EF4-FFF2-40B4-BE49-F238E27FC236}">
                    <a16:creationId xmlns:a16="http://schemas.microsoft.com/office/drawing/2014/main" id="{2299CC11-69A1-1BA1-5119-15601C41D898}"/>
                  </a:ext>
                </a:extLst>
              </p:cNvPr>
              <p:cNvSpPr/>
              <p:nvPr/>
            </p:nvSpPr>
            <p:spPr>
              <a:xfrm>
                <a:off x="4521199" y="4876800"/>
                <a:ext cx="1216152" cy="1216152"/>
              </a:xfrm>
              <a:prstGeom prst="cube">
                <a:avLst/>
              </a:prstGeom>
              <a:grp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en-CH" sz="1800" kern="0">
                  <a:solidFill>
                    <a:prstClr val="white"/>
                  </a:solidFill>
                  <a:latin typeface="Avenir Book" panose="02000503020000020003" pitchFamily="2" charset="0"/>
                </a:endParaRPr>
              </a:p>
            </p:txBody>
          </p:sp>
        </p:grpSp>
        <p:grpSp>
          <p:nvGrpSpPr>
            <p:cNvPr id="294" name="Group 293">
              <a:extLst>
                <a:ext uri="{FF2B5EF4-FFF2-40B4-BE49-F238E27FC236}">
                  <a16:creationId xmlns:a16="http://schemas.microsoft.com/office/drawing/2014/main" id="{DB38AA89-1E99-4F54-4925-98749EF5473E}"/>
                </a:ext>
              </a:extLst>
            </p:cNvPr>
            <p:cNvGrpSpPr/>
            <p:nvPr/>
          </p:nvGrpSpPr>
          <p:grpSpPr>
            <a:xfrm>
              <a:off x="4906638" y="3660773"/>
              <a:ext cx="971321" cy="269245"/>
              <a:chOff x="2760133" y="4876800"/>
              <a:chExt cx="2977218" cy="1216152"/>
            </a:xfrm>
            <a:solidFill>
              <a:sysClr val="window" lastClr="FFFFFF"/>
            </a:solidFill>
          </p:grpSpPr>
          <p:sp>
            <p:nvSpPr>
              <p:cNvPr id="554" name="Cube 553">
                <a:extLst>
                  <a:ext uri="{FF2B5EF4-FFF2-40B4-BE49-F238E27FC236}">
                    <a16:creationId xmlns:a16="http://schemas.microsoft.com/office/drawing/2014/main" id="{4C96D833-C1D5-7590-E59E-C9B9C076DBDE}"/>
                  </a:ext>
                </a:extLst>
              </p:cNvPr>
              <p:cNvSpPr/>
              <p:nvPr/>
            </p:nvSpPr>
            <p:spPr>
              <a:xfrm>
                <a:off x="2760133" y="4876800"/>
                <a:ext cx="1216152" cy="1216152"/>
              </a:xfrm>
              <a:prstGeom prst="cube">
                <a:avLst/>
              </a:prstGeom>
              <a:grp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en-CH" sz="1800" kern="0">
                  <a:solidFill>
                    <a:prstClr val="white"/>
                  </a:solidFill>
                  <a:latin typeface="Avenir Book" panose="02000503020000020003" pitchFamily="2" charset="0"/>
                </a:endParaRPr>
              </a:p>
            </p:txBody>
          </p:sp>
          <p:sp>
            <p:nvSpPr>
              <p:cNvPr id="555" name="Cube 554">
                <a:extLst>
                  <a:ext uri="{FF2B5EF4-FFF2-40B4-BE49-F238E27FC236}">
                    <a16:creationId xmlns:a16="http://schemas.microsoft.com/office/drawing/2014/main" id="{FEFAE287-241C-D728-1A27-D9A12772A7BF}"/>
                  </a:ext>
                </a:extLst>
              </p:cNvPr>
              <p:cNvSpPr/>
              <p:nvPr/>
            </p:nvSpPr>
            <p:spPr>
              <a:xfrm>
                <a:off x="3640666" y="4876800"/>
                <a:ext cx="1216152" cy="1216152"/>
              </a:xfrm>
              <a:prstGeom prst="cube">
                <a:avLst/>
              </a:prstGeom>
              <a:grp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en-CH" sz="1800" kern="0">
                  <a:solidFill>
                    <a:prstClr val="white"/>
                  </a:solidFill>
                  <a:latin typeface="Avenir Book" panose="02000503020000020003" pitchFamily="2" charset="0"/>
                </a:endParaRPr>
              </a:p>
            </p:txBody>
          </p:sp>
          <p:sp>
            <p:nvSpPr>
              <p:cNvPr id="556" name="Cube 555">
                <a:extLst>
                  <a:ext uri="{FF2B5EF4-FFF2-40B4-BE49-F238E27FC236}">
                    <a16:creationId xmlns:a16="http://schemas.microsoft.com/office/drawing/2014/main" id="{6E19DA1F-030E-E099-0773-485338BE335B}"/>
                  </a:ext>
                </a:extLst>
              </p:cNvPr>
              <p:cNvSpPr/>
              <p:nvPr/>
            </p:nvSpPr>
            <p:spPr>
              <a:xfrm>
                <a:off x="4521199" y="4876800"/>
                <a:ext cx="1216152" cy="1216152"/>
              </a:xfrm>
              <a:prstGeom prst="cube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en-CH" sz="1800" kern="0">
                  <a:solidFill>
                    <a:prstClr val="white"/>
                  </a:solidFill>
                  <a:latin typeface="Avenir Book" panose="02000503020000020003" pitchFamily="2" charset="0"/>
                </a:endParaRPr>
              </a:p>
            </p:txBody>
          </p:sp>
        </p:grpSp>
        <p:grpSp>
          <p:nvGrpSpPr>
            <p:cNvPr id="295" name="Group 294">
              <a:extLst>
                <a:ext uri="{FF2B5EF4-FFF2-40B4-BE49-F238E27FC236}">
                  <a16:creationId xmlns:a16="http://schemas.microsoft.com/office/drawing/2014/main" id="{80162F51-3324-0B1F-7EDA-3DB56BD091A5}"/>
                </a:ext>
              </a:extLst>
            </p:cNvPr>
            <p:cNvGrpSpPr/>
            <p:nvPr/>
          </p:nvGrpSpPr>
          <p:grpSpPr>
            <a:xfrm>
              <a:off x="4906638" y="3462322"/>
              <a:ext cx="971321" cy="269245"/>
              <a:chOff x="2760133" y="4876800"/>
              <a:chExt cx="2977218" cy="1216152"/>
            </a:xfrm>
            <a:solidFill>
              <a:sysClr val="window" lastClr="FFFFFF"/>
            </a:solidFill>
          </p:grpSpPr>
          <p:sp>
            <p:nvSpPr>
              <p:cNvPr id="551" name="Cube 550">
                <a:extLst>
                  <a:ext uri="{FF2B5EF4-FFF2-40B4-BE49-F238E27FC236}">
                    <a16:creationId xmlns:a16="http://schemas.microsoft.com/office/drawing/2014/main" id="{F8DB592D-7FA8-42AE-205E-456636CDD3F0}"/>
                  </a:ext>
                </a:extLst>
              </p:cNvPr>
              <p:cNvSpPr/>
              <p:nvPr/>
            </p:nvSpPr>
            <p:spPr>
              <a:xfrm>
                <a:off x="2760133" y="4876800"/>
                <a:ext cx="1216152" cy="1216152"/>
              </a:xfrm>
              <a:prstGeom prst="cube">
                <a:avLst/>
              </a:prstGeom>
              <a:grp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en-CH" sz="1800" kern="0">
                  <a:solidFill>
                    <a:prstClr val="white"/>
                  </a:solidFill>
                  <a:latin typeface="Avenir Book" panose="02000503020000020003" pitchFamily="2" charset="0"/>
                </a:endParaRPr>
              </a:p>
            </p:txBody>
          </p:sp>
          <p:sp>
            <p:nvSpPr>
              <p:cNvPr id="552" name="Cube 551">
                <a:extLst>
                  <a:ext uri="{FF2B5EF4-FFF2-40B4-BE49-F238E27FC236}">
                    <a16:creationId xmlns:a16="http://schemas.microsoft.com/office/drawing/2014/main" id="{D706FD82-668C-A709-03F7-6B5C05A5CE72}"/>
                  </a:ext>
                </a:extLst>
              </p:cNvPr>
              <p:cNvSpPr/>
              <p:nvPr/>
            </p:nvSpPr>
            <p:spPr>
              <a:xfrm>
                <a:off x="3640666" y="4876800"/>
                <a:ext cx="1216152" cy="1216152"/>
              </a:xfrm>
              <a:prstGeom prst="cube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en-CH" sz="1800" kern="0">
                  <a:solidFill>
                    <a:prstClr val="white"/>
                  </a:solidFill>
                  <a:latin typeface="Avenir Book" panose="02000503020000020003" pitchFamily="2" charset="0"/>
                </a:endParaRPr>
              </a:p>
            </p:txBody>
          </p:sp>
          <p:sp>
            <p:nvSpPr>
              <p:cNvPr id="553" name="Cube 552">
                <a:extLst>
                  <a:ext uri="{FF2B5EF4-FFF2-40B4-BE49-F238E27FC236}">
                    <a16:creationId xmlns:a16="http://schemas.microsoft.com/office/drawing/2014/main" id="{48F7903E-3BBD-EE99-9C22-BE4E8E04F60D}"/>
                  </a:ext>
                </a:extLst>
              </p:cNvPr>
              <p:cNvSpPr/>
              <p:nvPr/>
            </p:nvSpPr>
            <p:spPr>
              <a:xfrm>
                <a:off x="4521199" y="4876800"/>
                <a:ext cx="1216152" cy="1216152"/>
              </a:xfrm>
              <a:prstGeom prst="cube">
                <a:avLst/>
              </a:prstGeom>
              <a:solidFill>
                <a:srgbClr val="FFC000">
                  <a:lumMod val="60000"/>
                  <a:lumOff val="4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en-CH" sz="1800" kern="0">
                  <a:solidFill>
                    <a:prstClr val="white"/>
                  </a:solidFill>
                  <a:latin typeface="Avenir Book" panose="02000503020000020003" pitchFamily="2" charset="0"/>
                </a:endParaRPr>
              </a:p>
            </p:txBody>
          </p:sp>
        </p:grpSp>
        <p:grpSp>
          <p:nvGrpSpPr>
            <p:cNvPr id="296" name="Group 295">
              <a:extLst>
                <a:ext uri="{FF2B5EF4-FFF2-40B4-BE49-F238E27FC236}">
                  <a16:creationId xmlns:a16="http://schemas.microsoft.com/office/drawing/2014/main" id="{71449CB8-EEE0-B09A-7BC9-EC111CBD3480}"/>
                </a:ext>
              </a:extLst>
            </p:cNvPr>
            <p:cNvGrpSpPr/>
            <p:nvPr/>
          </p:nvGrpSpPr>
          <p:grpSpPr>
            <a:xfrm>
              <a:off x="4906638" y="3266648"/>
              <a:ext cx="971321" cy="269245"/>
              <a:chOff x="2760133" y="4876800"/>
              <a:chExt cx="2977218" cy="1216152"/>
            </a:xfrm>
            <a:solidFill>
              <a:sysClr val="window" lastClr="FFFFFF"/>
            </a:solidFill>
          </p:grpSpPr>
          <p:sp>
            <p:nvSpPr>
              <p:cNvPr id="548" name="Cube 547">
                <a:extLst>
                  <a:ext uri="{FF2B5EF4-FFF2-40B4-BE49-F238E27FC236}">
                    <a16:creationId xmlns:a16="http://schemas.microsoft.com/office/drawing/2014/main" id="{008AAB46-9E2D-9F5F-D608-D0FB3E33A8D7}"/>
                  </a:ext>
                </a:extLst>
              </p:cNvPr>
              <p:cNvSpPr/>
              <p:nvPr/>
            </p:nvSpPr>
            <p:spPr>
              <a:xfrm>
                <a:off x="2760133" y="4876800"/>
                <a:ext cx="1216152" cy="1216152"/>
              </a:xfrm>
              <a:prstGeom prst="cube">
                <a:avLst/>
              </a:prstGeom>
              <a:grp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en-CH" sz="1800" kern="0">
                  <a:solidFill>
                    <a:prstClr val="white"/>
                  </a:solidFill>
                  <a:latin typeface="Avenir Book" panose="02000503020000020003" pitchFamily="2" charset="0"/>
                </a:endParaRPr>
              </a:p>
            </p:txBody>
          </p:sp>
          <p:sp>
            <p:nvSpPr>
              <p:cNvPr id="549" name="Cube 548">
                <a:extLst>
                  <a:ext uri="{FF2B5EF4-FFF2-40B4-BE49-F238E27FC236}">
                    <a16:creationId xmlns:a16="http://schemas.microsoft.com/office/drawing/2014/main" id="{AAB8908A-6BA8-8509-4991-F07966DD11A2}"/>
                  </a:ext>
                </a:extLst>
              </p:cNvPr>
              <p:cNvSpPr/>
              <p:nvPr/>
            </p:nvSpPr>
            <p:spPr>
              <a:xfrm>
                <a:off x="3640666" y="4876800"/>
                <a:ext cx="1216152" cy="1216152"/>
              </a:xfrm>
              <a:prstGeom prst="cube">
                <a:avLst/>
              </a:prstGeom>
              <a:solidFill>
                <a:srgbClr val="FFC000">
                  <a:lumMod val="60000"/>
                  <a:lumOff val="4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en-CH" sz="1800" kern="0">
                  <a:solidFill>
                    <a:prstClr val="white"/>
                  </a:solidFill>
                  <a:latin typeface="Avenir Book" panose="02000503020000020003" pitchFamily="2" charset="0"/>
                </a:endParaRPr>
              </a:p>
            </p:txBody>
          </p:sp>
          <p:sp>
            <p:nvSpPr>
              <p:cNvPr id="550" name="Cube 549">
                <a:extLst>
                  <a:ext uri="{FF2B5EF4-FFF2-40B4-BE49-F238E27FC236}">
                    <a16:creationId xmlns:a16="http://schemas.microsoft.com/office/drawing/2014/main" id="{FD055D7A-EDD3-E229-5698-E2DDDFD28132}"/>
                  </a:ext>
                </a:extLst>
              </p:cNvPr>
              <p:cNvSpPr/>
              <p:nvPr/>
            </p:nvSpPr>
            <p:spPr>
              <a:xfrm>
                <a:off x="4521199" y="4876800"/>
                <a:ext cx="1216152" cy="1216152"/>
              </a:xfrm>
              <a:prstGeom prst="cube">
                <a:avLst/>
              </a:prstGeom>
              <a:solidFill>
                <a:srgbClr val="FFC000">
                  <a:lumMod val="60000"/>
                  <a:lumOff val="4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en-CH" sz="1800" kern="0">
                  <a:solidFill>
                    <a:prstClr val="white"/>
                  </a:solidFill>
                  <a:latin typeface="Avenir Book" panose="02000503020000020003" pitchFamily="2" charset="0"/>
                </a:endParaRPr>
              </a:p>
            </p:txBody>
          </p:sp>
        </p:grpSp>
        <p:grpSp>
          <p:nvGrpSpPr>
            <p:cNvPr id="297" name="Group 296">
              <a:extLst>
                <a:ext uri="{FF2B5EF4-FFF2-40B4-BE49-F238E27FC236}">
                  <a16:creationId xmlns:a16="http://schemas.microsoft.com/office/drawing/2014/main" id="{DC512445-6AA5-25AF-0E1C-92D91909920F}"/>
                </a:ext>
              </a:extLst>
            </p:cNvPr>
            <p:cNvGrpSpPr/>
            <p:nvPr/>
          </p:nvGrpSpPr>
          <p:grpSpPr>
            <a:xfrm>
              <a:off x="4906638" y="3068196"/>
              <a:ext cx="971321" cy="269245"/>
              <a:chOff x="2760133" y="4876800"/>
              <a:chExt cx="2977218" cy="1216152"/>
            </a:xfrm>
            <a:solidFill>
              <a:sysClr val="window" lastClr="FFFFFF"/>
            </a:solidFill>
          </p:grpSpPr>
          <p:sp>
            <p:nvSpPr>
              <p:cNvPr id="545" name="Cube 544">
                <a:extLst>
                  <a:ext uri="{FF2B5EF4-FFF2-40B4-BE49-F238E27FC236}">
                    <a16:creationId xmlns:a16="http://schemas.microsoft.com/office/drawing/2014/main" id="{6D36178D-9F72-3B1D-F650-80E932349F65}"/>
                  </a:ext>
                </a:extLst>
              </p:cNvPr>
              <p:cNvSpPr/>
              <p:nvPr/>
            </p:nvSpPr>
            <p:spPr>
              <a:xfrm>
                <a:off x="2760133" y="4876800"/>
                <a:ext cx="1216152" cy="1216152"/>
              </a:xfrm>
              <a:prstGeom prst="cube">
                <a:avLst/>
              </a:prstGeom>
              <a:grp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en-CH" sz="1800" kern="0">
                  <a:solidFill>
                    <a:prstClr val="white"/>
                  </a:solidFill>
                  <a:latin typeface="Avenir Book" panose="02000503020000020003" pitchFamily="2" charset="0"/>
                </a:endParaRPr>
              </a:p>
            </p:txBody>
          </p:sp>
          <p:sp>
            <p:nvSpPr>
              <p:cNvPr id="546" name="Cube 545">
                <a:extLst>
                  <a:ext uri="{FF2B5EF4-FFF2-40B4-BE49-F238E27FC236}">
                    <a16:creationId xmlns:a16="http://schemas.microsoft.com/office/drawing/2014/main" id="{50C00125-1E1C-5598-C362-3E8FCC2D0535}"/>
                  </a:ext>
                </a:extLst>
              </p:cNvPr>
              <p:cNvSpPr/>
              <p:nvPr/>
            </p:nvSpPr>
            <p:spPr>
              <a:xfrm>
                <a:off x="3640666" y="4876800"/>
                <a:ext cx="1216152" cy="1216152"/>
              </a:xfrm>
              <a:prstGeom prst="cube">
                <a:avLst/>
              </a:prstGeom>
              <a:grp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en-CH" sz="1800" kern="0">
                  <a:solidFill>
                    <a:prstClr val="white"/>
                  </a:solidFill>
                  <a:latin typeface="Avenir Book" panose="02000503020000020003" pitchFamily="2" charset="0"/>
                </a:endParaRPr>
              </a:p>
            </p:txBody>
          </p:sp>
          <p:sp>
            <p:nvSpPr>
              <p:cNvPr id="547" name="Cube 546">
                <a:extLst>
                  <a:ext uri="{FF2B5EF4-FFF2-40B4-BE49-F238E27FC236}">
                    <a16:creationId xmlns:a16="http://schemas.microsoft.com/office/drawing/2014/main" id="{A81FC48E-B570-756E-F87C-CD0C5A6C99A2}"/>
                  </a:ext>
                </a:extLst>
              </p:cNvPr>
              <p:cNvSpPr/>
              <p:nvPr/>
            </p:nvSpPr>
            <p:spPr>
              <a:xfrm>
                <a:off x="4521199" y="4876800"/>
                <a:ext cx="1216152" cy="1216152"/>
              </a:xfrm>
              <a:prstGeom prst="cube">
                <a:avLst/>
              </a:prstGeom>
              <a:solidFill>
                <a:srgbClr val="FFC000">
                  <a:lumMod val="60000"/>
                  <a:lumOff val="4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en-CH" sz="1800" kern="0" dirty="0">
                  <a:solidFill>
                    <a:prstClr val="white"/>
                  </a:solidFill>
                  <a:latin typeface="Avenir Book" panose="02000503020000020003" pitchFamily="2" charset="0"/>
                </a:endParaRPr>
              </a:p>
            </p:txBody>
          </p:sp>
        </p:grpSp>
        <p:grpSp>
          <p:nvGrpSpPr>
            <p:cNvPr id="298" name="Group 297">
              <a:extLst>
                <a:ext uri="{FF2B5EF4-FFF2-40B4-BE49-F238E27FC236}">
                  <a16:creationId xmlns:a16="http://schemas.microsoft.com/office/drawing/2014/main" id="{718AB999-FAFA-725F-3558-115EA0EDFCEB}"/>
                </a:ext>
              </a:extLst>
            </p:cNvPr>
            <p:cNvGrpSpPr/>
            <p:nvPr/>
          </p:nvGrpSpPr>
          <p:grpSpPr>
            <a:xfrm>
              <a:off x="4906638" y="2872522"/>
              <a:ext cx="971321" cy="269245"/>
              <a:chOff x="2760133" y="4876800"/>
              <a:chExt cx="2977218" cy="1216152"/>
            </a:xfrm>
            <a:solidFill>
              <a:sysClr val="window" lastClr="FFFFFF"/>
            </a:solidFill>
          </p:grpSpPr>
          <p:sp>
            <p:nvSpPr>
              <p:cNvPr id="542" name="Cube 541">
                <a:extLst>
                  <a:ext uri="{FF2B5EF4-FFF2-40B4-BE49-F238E27FC236}">
                    <a16:creationId xmlns:a16="http://schemas.microsoft.com/office/drawing/2014/main" id="{51E187D2-9FA0-9353-EA64-C6F142B9E60D}"/>
                  </a:ext>
                </a:extLst>
              </p:cNvPr>
              <p:cNvSpPr/>
              <p:nvPr/>
            </p:nvSpPr>
            <p:spPr>
              <a:xfrm>
                <a:off x="2760133" y="4876800"/>
                <a:ext cx="1216152" cy="1216152"/>
              </a:xfrm>
              <a:prstGeom prst="cube">
                <a:avLst/>
              </a:prstGeom>
              <a:grp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en-CH" sz="1800" kern="0">
                  <a:solidFill>
                    <a:prstClr val="white"/>
                  </a:solidFill>
                  <a:latin typeface="Avenir Book" panose="02000503020000020003" pitchFamily="2" charset="0"/>
                </a:endParaRPr>
              </a:p>
            </p:txBody>
          </p:sp>
          <p:sp>
            <p:nvSpPr>
              <p:cNvPr id="543" name="Cube 542">
                <a:extLst>
                  <a:ext uri="{FF2B5EF4-FFF2-40B4-BE49-F238E27FC236}">
                    <a16:creationId xmlns:a16="http://schemas.microsoft.com/office/drawing/2014/main" id="{8772689E-AB9B-8DCE-E605-1D691FAE1016}"/>
                  </a:ext>
                </a:extLst>
              </p:cNvPr>
              <p:cNvSpPr/>
              <p:nvPr/>
            </p:nvSpPr>
            <p:spPr>
              <a:xfrm>
                <a:off x="3640666" y="4876800"/>
                <a:ext cx="1216152" cy="1216152"/>
              </a:xfrm>
              <a:prstGeom prst="cube">
                <a:avLst/>
              </a:prstGeom>
              <a:solidFill>
                <a:srgbClr val="F8CBAD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en-CH" sz="1800" kern="0">
                  <a:solidFill>
                    <a:prstClr val="white"/>
                  </a:solidFill>
                  <a:latin typeface="Avenir Book" panose="02000503020000020003" pitchFamily="2" charset="0"/>
                </a:endParaRPr>
              </a:p>
            </p:txBody>
          </p:sp>
          <p:sp>
            <p:nvSpPr>
              <p:cNvPr id="544" name="Cube 543">
                <a:extLst>
                  <a:ext uri="{FF2B5EF4-FFF2-40B4-BE49-F238E27FC236}">
                    <a16:creationId xmlns:a16="http://schemas.microsoft.com/office/drawing/2014/main" id="{D15F89D4-FA1D-505D-4A6F-35A93AB182B0}"/>
                  </a:ext>
                </a:extLst>
              </p:cNvPr>
              <p:cNvSpPr/>
              <p:nvPr/>
            </p:nvSpPr>
            <p:spPr>
              <a:xfrm>
                <a:off x="4521199" y="4876800"/>
                <a:ext cx="1216152" cy="1216152"/>
              </a:xfrm>
              <a:prstGeom prst="cube">
                <a:avLst/>
              </a:prstGeom>
              <a:solidFill>
                <a:srgbClr val="ED7D31">
                  <a:lumMod val="40000"/>
                  <a:lumOff val="6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en-CH" sz="1800" kern="0" dirty="0">
                  <a:solidFill>
                    <a:prstClr val="white"/>
                  </a:solidFill>
                  <a:latin typeface="Avenir Book" panose="02000503020000020003" pitchFamily="2" charset="0"/>
                </a:endParaRPr>
              </a:p>
            </p:txBody>
          </p:sp>
        </p:grpSp>
        <p:grpSp>
          <p:nvGrpSpPr>
            <p:cNvPr id="299" name="Group 298">
              <a:extLst>
                <a:ext uri="{FF2B5EF4-FFF2-40B4-BE49-F238E27FC236}">
                  <a16:creationId xmlns:a16="http://schemas.microsoft.com/office/drawing/2014/main" id="{75F3AB6F-1259-A302-C1E6-12F6C377EDBD}"/>
                </a:ext>
              </a:extLst>
            </p:cNvPr>
            <p:cNvGrpSpPr/>
            <p:nvPr/>
          </p:nvGrpSpPr>
          <p:grpSpPr>
            <a:xfrm>
              <a:off x="4906638" y="2674071"/>
              <a:ext cx="971321" cy="269245"/>
              <a:chOff x="2760133" y="4876800"/>
              <a:chExt cx="2977218" cy="1216152"/>
            </a:xfrm>
            <a:solidFill>
              <a:sysClr val="window" lastClr="FFFFFF"/>
            </a:solidFill>
          </p:grpSpPr>
          <p:sp>
            <p:nvSpPr>
              <p:cNvPr id="539" name="Cube 538">
                <a:extLst>
                  <a:ext uri="{FF2B5EF4-FFF2-40B4-BE49-F238E27FC236}">
                    <a16:creationId xmlns:a16="http://schemas.microsoft.com/office/drawing/2014/main" id="{ED47DAF7-F457-B3D8-FE0F-C5B78C2CAFA9}"/>
                  </a:ext>
                </a:extLst>
              </p:cNvPr>
              <p:cNvSpPr/>
              <p:nvPr/>
            </p:nvSpPr>
            <p:spPr>
              <a:xfrm>
                <a:off x="2760133" y="4876800"/>
                <a:ext cx="1216152" cy="1216152"/>
              </a:xfrm>
              <a:prstGeom prst="cube">
                <a:avLst/>
              </a:prstGeom>
              <a:grp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en-CH" sz="1800" kern="0">
                  <a:solidFill>
                    <a:prstClr val="white"/>
                  </a:solidFill>
                  <a:latin typeface="Avenir Book" panose="02000503020000020003" pitchFamily="2" charset="0"/>
                </a:endParaRPr>
              </a:p>
            </p:txBody>
          </p:sp>
          <p:sp>
            <p:nvSpPr>
              <p:cNvPr id="540" name="Cube 539">
                <a:extLst>
                  <a:ext uri="{FF2B5EF4-FFF2-40B4-BE49-F238E27FC236}">
                    <a16:creationId xmlns:a16="http://schemas.microsoft.com/office/drawing/2014/main" id="{05C7838D-372D-8B4C-79BE-0D0F2E48ADE3}"/>
                  </a:ext>
                </a:extLst>
              </p:cNvPr>
              <p:cNvSpPr/>
              <p:nvPr/>
            </p:nvSpPr>
            <p:spPr>
              <a:xfrm>
                <a:off x="3640666" y="4876800"/>
                <a:ext cx="1216152" cy="1216152"/>
              </a:xfrm>
              <a:prstGeom prst="cube">
                <a:avLst/>
              </a:prstGeom>
              <a:grp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en-CH" sz="1800" kern="0">
                  <a:solidFill>
                    <a:prstClr val="white"/>
                  </a:solidFill>
                  <a:latin typeface="Avenir Book" panose="02000503020000020003" pitchFamily="2" charset="0"/>
                </a:endParaRPr>
              </a:p>
            </p:txBody>
          </p:sp>
          <p:sp>
            <p:nvSpPr>
              <p:cNvPr id="541" name="Cube 540">
                <a:extLst>
                  <a:ext uri="{FF2B5EF4-FFF2-40B4-BE49-F238E27FC236}">
                    <a16:creationId xmlns:a16="http://schemas.microsoft.com/office/drawing/2014/main" id="{C7E9ADCD-6A57-2904-8A89-1B275D488D5C}"/>
                  </a:ext>
                </a:extLst>
              </p:cNvPr>
              <p:cNvSpPr/>
              <p:nvPr/>
            </p:nvSpPr>
            <p:spPr>
              <a:xfrm>
                <a:off x="4521199" y="4876800"/>
                <a:ext cx="1216152" cy="1216152"/>
              </a:xfrm>
              <a:prstGeom prst="cube">
                <a:avLst/>
              </a:prstGeom>
              <a:solidFill>
                <a:srgbClr val="ED7D31">
                  <a:lumMod val="40000"/>
                  <a:lumOff val="6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en-CH" sz="1800" kern="0" dirty="0">
                  <a:solidFill>
                    <a:prstClr val="white"/>
                  </a:solidFill>
                  <a:latin typeface="Avenir Book" panose="02000503020000020003" pitchFamily="2" charset="0"/>
                </a:endParaRPr>
              </a:p>
            </p:txBody>
          </p:sp>
        </p:grpSp>
        <p:grpSp>
          <p:nvGrpSpPr>
            <p:cNvPr id="300" name="Group 299">
              <a:extLst>
                <a:ext uri="{FF2B5EF4-FFF2-40B4-BE49-F238E27FC236}">
                  <a16:creationId xmlns:a16="http://schemas.microsoft.com/office/drawing/2014/main" id="{E763DCE4-74A5-0DAC-EDAD-CE6DBE356DDF}"/>
                </a:ext>
              </a:extLst>
            </p:cNvPr>
            <p:cNvGrpSpPr/>
            <p:nvPr/>
          </p:nvGrpSpPr>
          <p:grpSpPr>
            <a:xfrm>
              <a:off x="5790754" y="2674071"/>
              <a:ext cx="971321" cy="1650073"/>
              <a:chOff x="7563966" y="3208185"/>
              <a:chExt cx="743522" cy="1371092"/>
            </a:xfrm>
          </p:grpSpPr>
          <p:grpSp>
            <p:nvGrpSpPr>
              <p:cNvPr id="507" name="Group 506">
                <a:extLst>
                  <a:ext uri="{FF2B5EF4-FFF2-40B4-BE49-F238E27FC236}">
                    <a16:creationId xmlns:a16="http://schemas.microsoft.com/office/drawing/2014/main" id="{9EDB288C-22B0-62DC-CA3E-3126C799B10B}"/>
                  </a:ext>
                </a:extLst>
              </p:cNvPr>
              <p:cNvGrpSpPr/>
              <p:nvPr/>
            </p:nvGrpSpPr>
            <p:grpSpPr>
              <a:xfrm>
                <a:off x="7563966" y="4355554"/>
                <a:ext cx="743522" cy="223723"/>
                <a:chOff x="2760133" y="4876800"/>
                <a:chExt cx="2977218" cy="1216152"/>
              </a:xfrm>
              <a:solidFill>
                <a:sysClr val="window" lastClr="FFFFFF"/>
              </a:solidFill>
            </p:grpSpPr>
            <p:sp>
              <p:nvSpPr>
                <p:cNvPr id="536" name="Cube 535">
                  <a:extLst>
                    <a:ext uri="{FF2B5EF4-FFF2-40B4-BE49-F238E27FC236}">
                      <a16:creationId xmlns:a16="http://schemas.microsoft.com/office/drawing/2014/main" id="{BEC74DAB-71AC-4B5C-7392-65F7E88E0947}"/>
                    </a:ext>
                  </a:extLst>
                </p:cNvPr>
                <p:cNvSpPr/>
                <p:nvPr/>
              </p:nvSpPr>
              <p:spPr>
                <a:xfrm>
                  <a:off x="2760133" y="4876800"/>
                  <a:ext cx="1216152" cy="1216152"/>
                </a:xfrm>
                <a:prstGeom prst="cube">
                  <a:avLst/>
                </a:prstGeom>
                <a:grpFill/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914400">
                    <a:defRPr/>
                  </a:pPr>
                  <a:endParaRPr lang="en-CH" sz="1800" kern="0">
                    <a:solidFill>
                      <a:prstClr val="white"/>
                    </a:solidFill>
                    <a:latin typeface="Avenir Book" panose="02000503020000020003" pitchFamily="2" charset="0"/>
                  </a:endParaRPr>
                </a:p>
              </p:txBody>
            </p:sp>
            <p:sp>
              <p:nvSpPr>
                <p:cNvPr id="537" name="Cube 536">
                  <a:extLst>
                    <a:ext uri="{FF2B5EF4-FFF2-40B4-BE49-F238E27FC236}">
                      <a16:creationId xmlns:a16="http://schemas.microsoft.com/office/drawing/2014/main" id="{B1E8078B-EC1D-9341-E57D-C2DE786EB604}"/>
                    </a:ext>
                  </a:extLst>
                </p:cNvPr>
                <p:cNvSpPr/>
                <p:nvPr/>
              </p:nvSpPr>
              <p:spPr>
                <a:xfrm>
                  <a:off x="3640666" y="4876800"/>
                  <a:ext cx="1216152" cy="1216152"/>
                </a:xfrm>
                <a:prstGeom prst="cube">
                  <a:avLst/>
                </a:prstGeom>
                <a:grpFill/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914400">
                    <a:defRPr/>
                  </a:pPr>
                  <a:endParaRPr lang="en-CH" sz="1800" kern="0">
                    <a:solidFill>
                      <a:prstClr val="white"/>
                    </a:solidFill>
                    <a:latin typeface="Avenir Book" panose="02000503020000020003" pitchFamily="2" charset="0"/>
                  </a:endParaRPr>
                </a:p>
              </p:txBody>
            </p:sp>
            <p:sp>
              <p:nvSpPr>
                <p:cNvPr id="538" name="Cube 537">
                  <a:extLst>
                    <a:ext uri="{FF2B5EF4-FFF2-40B4-BE49-F238E27FC236}">
                      <a16:creationId xmlns:a16="http://schemas.microsoft.com/office/drawing/2014/main" id="{66A3F43E-DEF1-595C-E949-8CB2938FF57D}"/>
                    </a:ext>
                  </a:extLst>
                </p:cNvPr>
                <p:cNvSpPr/>
                <p:nvPr/>
              </p:nvSpPr>
              <p:spPr>
                <a:xfrm>
                  <a:off x="4521199" y="4876800"/>
                  <a:ext cx="1216152" cy="1216152"/>
                </a:xfrm>
                <a:prstGeom prst="cube">
                  <a:avLst/>
                </a:prstGeom>
                <a:grpFill/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914400">
                    <a:defRPr/>
                  </a:pPr>
                  <a:endParaRPr lang="en-CH" sz="1800" kern="0">
                    <a:solidFill>
                      <a:prstClr val="white"/>
                    </a:solidFill>
                    <a:latin typeface="Avenir Book" panose="02000503020000020003" pitchFamily="2" charset="0"/>
                  </a:endParaRPr>
                </a:p>
              </p:txBody>
            </p:sp>
          </p:grpSp>
          <p:grpSp>
            <p:nvGrpSpPr>
              <p:cNvPr id="508" name="Group 507">
                <a:extLst>
                  <a:ext uri="{FF2B5EF4-FFF2-40B4-BE49-F238E27FC236}">
                    <a16:creationId xmlns:a16="http://schemas.microsoft.com/office/drawing/2014/main" id="{126713C9-5D01-5F2C-3513-CD32A81874F7}"/>
                  </a:ext>
                </a:extLst>
              </p:cNvPr>
              <p:cNvGrpSpPr/>
              <p:nvPr/>
            </p:nvGrpSpPr>
            <p:grpSpPr>
              <a:xfrm>
                <a:off x="7563966" y="4190655"/>
                <a:ext cx="743522" cy="223723"/>
                <a:chOff x="2760133" y="4876800"/>
                <a:chExt cx="2977218" cy="1216152"/>
              </a:xfrm>
              <a:solidFill>
                <a:sysClr val="window" lastClr="FFFFFF"/>
              </a:solidFill>
            </p:grpSpPr>
            <p:sp>
              <p:nvSpPr>
                <p:cNvPr id="533" name="Cube 532">
                  <a:extLst>
                    <a:ext uri="{FF2B5EF4-FFF2-40B4-BE49-F238E27FC236}">
                      <a16:creationId xmlns:a16="http://schemas.microsoft.com/office/drawing/2014/main" id="{C247AF5F-489C-2A02-38AC-67581ABF6A30}"/>
                    </a:ext>
                  </a:extLst>
                </p:cNvPr>
                <p:cNvSpPr/>
                <p:nvPr/>
              </p:nvSpPr>
              <p:spPr>
                <a:xfrm>
                  <a:off x="2760133" y="4876800"/>
                  <a:ext cx="1216152" cy="1216152"/>
                </a:xfrm>
                <a:prstGeom prst="cube">
                  <a:avLst/>
                </a:prstGeom>
                <a:grpFill/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914400">
                    <a:defRPr/>
                  </a:pPr>
                  <a:endParaRPr lang="en-CH" sz="1800" kern="0">
                    <a:solidFill>
                      <a:prstClr val="white"/>
                    </a:solidFill>
                    <a:latin typeface="Avenir Book" panose="02000503020000020003" pitchFamily="2" charset="0"/>
                  </a:endParaRPr>
                </a:p>
              </p:txBody>
            </p:sp>
            <p:sp>
              <p:nvSpPr>
                <p:cNvPr id="534" name="Cube 533">
                  <a:extLst>
                    <a:ext uri="{FF2B5EF4-FFF2-40B4-BE49-F238E27FC236}">
                      <a16:creationId xmlns:a16="http://schemas.microsoft.com/office/drawing/2014/main" id="{5263B4F5-7C76-7E76-AAF0-B3F4F871F66B}"/>
                    </a:ext>
                  </a:extLst>
                </p:cNvPr>
                <p:cNvSpPr/>
                <p:nvPr/>
              </p:nvSpPr>
              <p:spPr>
                <a:xfrm>
                  <a:off x="3640666" y="4876800"/>
                  <a:ext cx="1216152" cy="1216152"/>
                </a:xfrm>
                <a:prstGeom prst="cube">
                  <a:avLst/>
                </a:prstGeom>
                <a:grpFill/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914400">
                    <a:defRPr/>
                  </a:pPr>
                  <a:endParaRPr lang="en-CH" sz="1800" kern="0">
                    <a:solidFill>
                      <a:prstClr val="white"/>
                    </a:solidFill>
                    <a:latin typeface="Avenir Book" panose="02000503020000020003" pitchFamily="2" charset="0"/>
                  </a:endParaRPr>
                </a:p>
              </p:txBody>
            </p:sp>
            <p:sp>
              <p:nvSpPr>
                <p:cNvPr id="535" name="Cube 534">
                  <a:extLst>
                    <a:ext uri="{FF2B5EF4-FFF2-40B4-BE49-F238E27FC236}">
                      <a16:creationId xmlns:a16="http://schemas.microsoft.com/office/drawing/2014/main" id="{A535E4D7-0F48-0831-2ADD-E4DFD187DF79}"/>
                    </a:ext>
                  </a:extLst>
                </p:cNvPr>
                <p:cNvSpPr/>
                <p:nvPr/>
              </p:nvSpPr>
              <p:spPr>
                <a:xfrm>
                  <a:off x="4521199" y="4876800"/>
                  <a:ext cx="1216152" cy="1216152"/>
                </a:xfrm>
                <a:prstGeom prst="cube">
                  <a:avLst/>
                </a:prstGeom>
                <a:grpFill/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914400">
                    <a:defRPr/>
                  </a:pPr>
                  <a:endParaRPr lang="en-CH" sz="1800" kern="0">
                    <a:solidFill>
                      <a:prstClr val="white"/>
                    </a:solidFill>
                    <a:latin typeface="Avenir Book" panose="02000503020000020003" pitchFamily="2" charset="0"/>
                  </a:endParaRPr>
                </a:p>
              </p:txBody>
            </p:sp>
          </p:grpSp>
          <p:grpSp>
            <p:nvGrpSpPr>
              <p:cNvPr id="509" name="Group 508">
                <a:extLst>
                  <a:ext uri="{FF2B5EF4-FFF2-40B4-BE49-F238E27FC236}">
                    <a16:creationId xmlns:a16="http://schemas.microsoft.com/office/drawing/2014/main" id="{D7BE7369-15BE-EC2A-3576-DB05A1D9CEB9}"/>
                  </a:ext>
                </a:extLst>
              </p:cNvPr>
              <p:cNvGrpSpPr/>
              <p:nvPr/>
            </p:nvGrpSpPr>
            <p:grpSpPr>
              <a:xfrm>
                <a:off x="7563966" y="4028064"/>
                <a:ext cx="743522" cy="223723"/>
                <a:chOff x="2760133" y="4876800"/>
                <a:chExt cx="2977218" cy="1216152"/>
              </a:xfrm>
              <a:solidFill>
                <a:sysClr val="window" lastClr="FFFFFF"/>
              </a:solidFill>
            </p:grpSpPr>
            <p:sp>
              <p:nvSpPr>
                <p:cNvPr id="530" name="Cube 529">
                  <a:extLst>
                    <a:ext uri="{FF2B5EF4-FFF2-40B4-BE49-F238E27FC236}">
                      <a16:creationId xmlns:a16="http://schemas.microsoft.com/office/drawing/2014/main" id="{CB145214-57E2-E161-9968-2C2D0AB7DDEC}"/>
                    </a:ext>
                  </a:extLst>
                </p:cNvPr>
                <p:cNvSpPr/>
                <p:nvPr/>
              </p:nvSpPr>
              <p:spPr>
                <a:xfrm>
                  <a:off x="2760133" y="4876800"/>
                  <a:ext cx="1216152" cy="1216152"/>
                </a:xfrm>
                <a:prstGeom prst="cube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914400">
                    <a:defRPr/>
                  </a:pPr>
                  <a:endParaRPr lang="en-CH" sz="1800" kern="0">
                    <a:solidFill>
                      <a:prstClr val="white"/>
                    </a:solidFill>
                    <a:latin typeface="Avenir Book" panose="02000503020000020003" pitchFamily="2" charset="0"/>
                  </a:endParaRPr>
                </a:p>
              </p:txBody>
            </p:sp>
            <p:sp>
              <p:nvSpPr>
                <p:cNvPr id="531" name="Cube 530">
                  <a:extLst>
                    <a:ext uri="{FF2B5EF4-FFF2-40B4-BE49-F238E27FC236}">
                      <a16:creationId xmlns:a16="http://schemas.microsoft.com/office/drawing/2014/main" id="{012F85DA-EC8D-0E2E-9F53-055844496B5A}"/>
                    </a:ext>
                  </a:extLst>
                </p:cNvPr>
                <p:cNvSpPr/>
                <p:nvPr/>
              </p:nvSpPr>
              <p:spPr>
                <a:xfrm>
                  <a:off x="3640666" y="4876800"/>
                  <a:ext cx="1216152" cy="1216152"/>
                </a:xfrm>
                <a:prstGeom prst="cube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914400">
                    <a:defRPr/>
                  </a:pPr>
                  <a:endParaRPr lang="en-CH" sz="1800" kern="0">
                    <a:solidFill>
                      <a:prstClr val="white"/>
                    </a:solidFill>
                    <a:latin typeface="Avenir Book" panose="02000503020000020003" pitchFamily="2" charset="0"/>
                  </a:endParaRPr>
                </a:p>
              </p:txBody>
            </p:sp>
            <p:sp>
              <p:nvSpPr>
                <p:cNvPr id="532" name="Cube 531">
                  <a:extLst>
                    <a:ext uri="{FF2B5EF4-FFF2-40B4-BE49-F238E27FC236}">
                      <a16:creationId xmlns:a16="http://schemas.microsoft.com/office/drawing/2014/main" id="{ED671746-7D1C-2542-E0C6-B23EED27942E}"/>
                    </a:ext>
                  </a:extLst>
                </p:cNvPr>
                <p:cNvSpPr/>
                <p:nvPr/>
              </p:nvSpPr>
              <p:spPr>
                <a:xfrm>
                  <a:off x="4521199" y="4876800"/>
                  <a:ext cx="1216152" cy="1216152"/>
                </a:xfrm>
                <a:prstGeom prst="cube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914400">
                    <a:defRPr/>
                  </a:pPr>
                  <a:endParaRPr lang="en-CH" sz="1800" kern="0">
                    <a:solidFill>
                      <a:prstClr val="white"/>
                    </a:solidFill>
                    <a:latin typeface="Avenir Book" panose="02000503020000020003" pitchFamily="2" charset="0"/>
                  </a:endParaRPr>
                </a:p>
              </p:txBody>
            </p:sp>
          </p:grpSp>
          <p:grpSp>
            <p:nvGrpSpPr>
              <p:cNvPr id="510" name="Group 509">
                <a:extLst>
                  <a:ext uri="{FF2B5EF4-FFF2-40B4-BE49-F238E27FC236}">
                    <a16:creationId xmlns:a16="http://schemas.microsoft.com/office/drawing/2014/main" id="{2531C691-9DB2-4FC5-D05E-5B5D43013C0D}"/>
                  </a:ext>
                </a:extLst>
              </p:cNvPr>
              <p:cNvGrpSpPr/>
              <p:nvPr/>
            </p:nvGrpSpPr>
            <p:grpSpPr>
              <a:xfrm>
                <a:off x="7563966" y="3863165"/>
                <a:ext cx="743522" cy="223723"/>
                <a:chOff x="2760133" y="4876800"/>
                <a:chExt cx="2977218" cy="1216152"/>
              </a:xfrm>
              <a:solidFill>
                <a:sysClr val="window" lastClr="FFFFFF"/>
              </a:solidFill>
            </p:grpSpPr>
            <p:sp>
              <p:nvSpPr>
                <p:cNvPr id="527" name="Cube 526">
                  <a:extLst>
                    <a:ext uri="{FF2B5EF4-FFF2-40B4-BE49-F238E27FC236}">
                      <a16:creationId xmlns:a16="http://schemas.microsoft.com/office/drawing/2014/main" id="{DB1FD02C-AB28-33BF-AF11-D7F49A76867A}"/>
                    </a:ext>
                  </a:extLst>
                </p:cNvPr>
                <p:cNvSpPr/>
                <p:nvPr/>
              </p:nvSpPr>
              <p:spPr>
                <a:xfrm>
                  <a:off x="2760133" y="4876800"/>
                  <a:ext cx="1216152" cy="1216152"/>
                </a:xfrm>
                <a:prstGeom prst="cube">
                  <a:avLst/>
                </a:prstGeom>
                <a:solidFill>
                  <a:srgbClr val="FFC000">
                    <a:lumMod val="60000"/>
                    <a:lumOff val="40000"/>
                  </a:srgbClr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914400">
                    <a:defRPr/>
                  </a:pPr>
                  <a:endParaRPr lang="en-CH" sz="1800" kern="0">
                    <a:solidFill>
                      <a:prstClr val="white"/>
                    </a:solidFill>
                    <a:latin typeface="Avenir Book" panose="02000503020000020003" pitchFamily="2" charset="0"/>
                  </a:endParaRPr>
                </a:p>
              </p:txBody>
            </p:sp>
            <p:sp>
              <p:nvSpPr>
                <p:cNvPr id="528" name="Cube 527">
                  <a:extLst>
                    <a:ext uri="{FF2B5EF4-FFF2-40B4-BE49-F238E27FC236}">
                      <a16:creationId xmlns:a16="http://schemas.microsoft.com/office/drawing/2014/main" id="{11A48424-21A5-7174-8C36-508B5F5AF5F0}"/>
                    </a:ext>
                  </a:extLst>
                </p:cNvPr>
                <p:cNvSpPr/>
                <p:nvPr/>
              </p:nvSpPr>
              <p:spPr>
                <a:xfrm>
                  <a:off x="3640666" y="4876800"/>
                  <a:ext cx="1216152" cy="1216152"/>
                </a:xfrm>
                <a:prstGeom prst="cube">
                  <a:avLst/>
                </a:prstGeom>
                <a:solidFill>
                  <a:srgbClr val="FFC000">
                    <a:lumMod val="60000"/>
                    <a:lumOff val="40000"/>
                  </a:srgbClr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914400">
                    <a:defRPr/>
                  </a:pPr>
                  <a:endParaRPr lang="en-CH" sz="1800" kern="0">
                    <a:solidFill>
                      <a:prstClr val="white"/>
                    </a:solidFill>
                    <a:latin typeface="Avenir Book" panose="02000503020000020003" pitchFamily="2" charset="0"/>
                  </a:endParaRPr>
                </a:p>
              </p:txBody>
            </p:sp>
            <p:sp>
              <p:nvSpPr>
                <p:cNvPr id="529" name="Cube 528">
                  <a:extLst>
                    <a:ext uri="{FF2B5EF4-FFF2-40B4-BE49-F238E27FC236}">
                      <a16:creationId xmlns:a16="http://schemas.microsoft.com/office/drawing/2014/main" id="{E8A56441-34CA-6BD5-3799-4FA52B3CF2EA}"/>
                    </a:ext>
                  </a:extLst>
                </p:cNvPr>
                <p:cNvSpPr/>
                <p:nvPr/>
              </p:nvSpPr>
              <p:spPr>
                <a:xfrm>
                  <a:off x="4521199" y="4876800"/>
                  <a:ext cx="1216152" cy="1216152"/>
                </a:xfrm>
                <a:prstGeom prst="cube">
                  <a:avLst/>
                </a:prstGeom>
                <a:solidFill>
                  <a:srgbClr val="FFC000">
                    <a:lumMod val="60000"/>
                    <a:lumOff val="40000"/>
                  </a:srgbClr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914400">
                    <a:defRPr/>
                  </a:pPr>
                  <a:endParaRPr lang="en-CH" sz="1800" kern="0">
                    <a:solidFill>
                      <a:prstClr val="white"/>
                    </a:solidFill>
                    <a:latin typeface="Avenir Book" panose="02000503020000020003" pitchFamily="2" charset="0"/>
                  </a:endParaRPr>
                </a:p>
              </p:txBody>
            </p:sp>
          </p:grpSp>
          <p:grpSp>
            <p:nvGrpSpPr>
              <p:cNvPr id="511" name="Group 510">
                <a:extLst>
                  <a:ext uri="{FF2B5EF4-FFF2-40B4-BE49-F238E27FC236}">
                    <a16:creationId xmlns:a16="http://schemas.microsoft.com/office/drawing/2014/main" id="{1CE2E8E1-B4F9-E384-7814-AAED3F8E44F9}"/>
                  </a:ext>
                </a:extLst>
              </p:cNvPr>
              <p:cNvGrpSpPr/>
              <p:nvPr/>
            </p:nvGrpSpPr>
            <p:grpSpPr>
              <a:xfrm>
                <a:off x="7563966" y="3700574"/>
                <a:ext cx="743522" cy="223723"/>
                <a:chOff x="2760133" y="4876800"/>
                <a:chExt cx="2977218" cy="1216152"/>
              </a:xfrm>
              <a:solidFill>
                <a:sysClr val="window" lastClr="FFFFFF"/>
              </a:solidFill>
            </p:grpSpPr>
            <p:sp>
              <p:nvSpPr>
                <p:cNvPr id="524" name="Cube 523">
                  <a:extLst>
                    <a:ext uri="{FF2B5EF4-FFF2-40B4-BE49-F238E27FC236}">
                      <a16:creationId xmlns:a16="http://schemas.microsoft.com/office/drawing/2014/main" id="{C947D1EB-3A8A-83DF-F51E-81D02A4C1278}"/>
                    </a:ext>
                  </a:extLst>
                </p:cNvPr>
                <p:cNvSpPr/>
                <p:nvPr/>
              </p:nvSpPr>
              <p:spPr>
                <a:xfrm>
                  <a:off x="2760133" y="4876800"/>
                  <a:ext cx="1216152" cy="1216152"/>
                </a:xfrm>
                <a:prstGeom prst="cube">
                  <a:avLst/>
                </a:prstGeom>
                <a:solidFill>
                  <a:srgbClr val="FFC000">
                    <a:lumMod val="60000"/>
                    <a:lumOff val="40000"/>
                  </a:srgbClr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914400">
                    <a:defRPr/>
                  </a:pPr>
                  <a:endParaRPr lang="en-CH" sz="1800" kern="0">
                    <a:solidFill>
                      <a:prstClr val="white"/>
                    </a:solidFill>
                    <a:latin typeface="Avenir Book" panose="02000503020000020003" pitchFamily="2" charset="0"/>
                  </a:endParaRPr>
                </a:p>
              </p:txBody>
            </p:sp>
            <p:sp>
              <p:nvSpPr>
                <p:cNvPr id="525" name="Cube 524">
                  <a:extLst>
                    <a:ext uri="{FF2B5EF4-FFF2-40B4-BE49-F238E27FC236}">
                      <a16:creationId xmlns:a16="http://schemas.microsoft.com/office/drawing/2014/main" id="{A8C38BA2-A357-48E6-DA7B-0D0A6EB5C00F}"/>
                    </a:ext>
                  </a:extLst>
                </p:cNvPr>
                <p:cNvSpPr/>
                <p:nvPr/>
              </p:nvSpPr>
              <p:spPr>
                <a:xfrm>
                  <a:off x="3640666" y="4876800"/>
                  <a:ext cx="1216152" cy="1216152"/>
                </a:xfrm>
                <a:prstGeom prst="cube">
                  <a:avLst/>
                </a:prstGeom>
                <a:solidFill>
                  <a:srgbClr val="FFC000">
                    <a:lumMod val="60000"/>
                    <a:lumOff val="40000"/>
                  </a:srgbClr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914400">
                    <a:defRPr/>
                  </a:pPr>
                  <a:endParaRPr lang="en-CH" sz="1800" kern="0">
                    <a:solidFill>
                      <a:prstClr val="white"/>
                    </a:solidFill>
                    <a:latin typeface="Avenir Book" panose="02000503020000020003" pitchFamily="2" charset="0"/>
                  </a:endParaRPr>
                </a:p>
              </p:txBody>
            </p:sp>
            <p:sp>
              <p:nvSpPr>
                <p:cNvPr id="526" name="Cube 525">
                  <a:extLst>
                    <a:ext uri="{FF2B5EF4-FFF2-40B4-BE49-F238E27FC236}">
                      <a16:creationId xmlns:a16="http://schemas.microsoft.com/office/drawing/2014/main" id="{49ACE12C-0F79-1029-C8E0-BB8BE82C8FE7}"/>
                    </a:ext>
                  </a:extLst>
                </p:cNvPr>
                <p:cNvSpPr/>
                <p:nvPr/>
              </p:nvSpPr>
              <p:spPr>
                <a:xfrm>
                  <a:off x="4521199" y="4876800"/>
                  <a:ext cx="1216152" cy="1216152"/>
                </a:xfrm>
                <a:prstGeom prst="cube">
                  <a:avLst/>
                </a:prstGeom>
                <a:solidFill>
                  <a:srgbClr val="FFC000">
                    <a:lumMod val="60000"/>
                    <a:lumOff val="40000"/>
                  </a:srgbClr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914400">
                    <a:defRPr/>
                  </a:pPr>
                  <a:endParaRPr lang="en-CH" sz="1800" kern="0">
                    <a:solidFill>
                      <a:prstClr val="white"/>
                    </a:solidFill>
                    <a:latin typeface="Avenir Book" panose="02000503020000020003" pitchFamily="2" charset="0"/>
                  </a:endParaRPr>
                </a:p>
              </p:txBody>
            </p:sp>
          </p:grpSp>
          <p:grpSp>
            <p:nvGrpSpPr>
              <p:cNvPr id="512" name="Group 511">
                <a:extLst>
                  <a:ext uri="{FF2B5EF4-FFF2-40B4-BE49-F238E27FC236}">
                    <a16:creationId xmlns:a16="http://schemas.microsoft.com/office/drawing/2014/main" id="{7B135A44-6856-3BA0-DB1D-38DED005A6C4}"/>
                  </a:ext>
                </a:extLst>
              </p:cNvPr>
              <p:cNvGrpSpPr/>
              <p:nvPr/>
            </p:nvGrpSpPr>
            <p:grpSpPr>
              <a:xfrm>
                <a:off x="7563966" y="3535675"/>
                <a:ext cx="743522" cy="223723"/>
                <a:chOff x="2760133" y="4876800"/>
                <a:chExt cx="2977218" cy="1216152"/>
              </a:xfrm>
              <a:solidFill>
                <a:sysClr val="window" lastClr="FFFFFF"/>
              </a:solidFill>
            </p:grpSpPr>
            <p:sp>
              <p:nvSpPr>
                <p:cNvPr id="521" name="Cube 520">
                  <a:extLst>
                    <a:ext uri="{FF2B5EF4-FFF2-40B4-BE49-F238E27FC236}">
                      <a16:creationId xmlns:a16="http://schemas.microsoft.com/office/drawing/2014/main" id="{29240B95-A8F8-86B6-50F9-33E2BFAC1688}"/>
                    </a:ext>
                  </a:extLst>
                </p:cNvPr>
                <p:cNvSpPr/>
                <p:nvPr/>
              </p:nvSpPr>
              <p:spPr>
                <a:xfrm>
                  <a:off x="2760133" y="4876800"/>
                  <a:ext cx="1216152" cy="1216152"/>
                </a:xfrm>
                <a:prstGeom prst="cube">
                  <a:avLst/>
                </a:prstGeom>
                <a:solidFill>
                  <a:srgbClr val="FFC000">
                    <a:lumMod val="60000"/>
                    <a:lumOff val="40000"/>
                  </a:srgbClr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914400">
                    <a:defRPr/>
                  </a:pPr>
                  <a:endParaRPr lang="en-CH" sz="1800" kern="0">
                    <a:solidFill>
                      <a:prstClr val="white"/>
                    </a:solidFill>
                    <a:latin typeface="Avenir Book" panose="02000503020000020003" pitchFamily="2" charset="0"/>
                  </a:endParaRPr>
                </a:p>
              </p:txBody>
            </p:sp>
            <p:sp>
              <p:nvSpPr>
                <p:cNvPr id="522" name="Cube 521">
                  <a:extLst>
                    <a:ext uri="{FF2B5EF4-FFF2-40B4-BE49-F238E27FC236}">
                      <a16:creationId xmlns:a16="http://schemas.microsoft.com/office/drawing/2014/main" id="{FD0F6F10-F64C-5315-BEB8-6E060D40A725}"/>
                    </a:ext>
                  </a:extLst>
                </p:cNvPr>
                <p:cNvSpPr/>
                <p:nvPr/>
              </p:nvSpPr>
              <p:spPr>
                <a:xfrm>
                  <a:off x="3640666" y="4876800"/>
                  <a:ext cx="1216152" cy="1216152"/>
                </a:xfrm>
                <a:prstGeom prst="cube">
                  <a:avLst/>
                </a:prstGeom>
                <a:solidFill>
                  <a:srgbClr val="FFC000">
                    <a:lumMod val="60000"/>
                    <a:lumOff val="40000"/>
                  </a:srgbClr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914400">
                    <a:defRPr/>
                  </a:pPr>
                  <a:endParaRPr lang="en-CH" sz="1800" kern="0" dirty="0">
                    <a:solidFill>
                      <a:prstClr val="white"/>
                    </a:solidFill>
                    <a:latin typeface="Avenir Book" panose="02000503020000020003" pitchFamily="2" charset="0"/>
                  </a:endParaRPr>
                </a:p>
              </p:txBody>
            </p:sp>
            <p:sp>
              <p:nvSpPr>
                <p:cNvPr id="523" name="Cube 522">
                  <a:extLst>
                    <a:ext uri="{FF2B5EF4-FFF2-40B4-BE49-F238E27FC236}">
                      <a16:creationId xmlns:a16="http://schemas.microsoft.com/office/drawing/2014/main" id="{F717C3FB-6EA9-A4C6-4337-9D081DF3F550}"/>
                    </a:ext>
                  </a:extLst>
                </p:cNvPr>
                <p:cNvSpPr/>
                <p:nvPr/>
              </p:nvSpPr>
              <p:spPr>
                <a:xfrm>
                  <a:off x="4521199" y="4876800"/>
                  <a:ext cx="1216152" cy="1216152"/>
                </a:xfrm>
                <a:prstGeom prst="cube">
                  <a:avLst/>
                </a:prstGeom>
                <a:solidFill>
                  <a:srgbClr val="FFC000">
                    <a:lumMod val="60000"/>
                    <a:lumOff val="40000"/>
                  </a:srgbClr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914400">
                    <a:defRPr/>
                  </a:pPr>
                  <a:endParaRPr lang="en-CH" sz="1800" kern="0">
                    <a:solidFill>
                      <a:prstClr val="white"/>
                    </a:solidFill>
                    <a:latin typeface="Avenir Book" panose="02000503020000020003" pitchFamily="2" charset="0"/>
                  </a:endParaRPr>
                </a:p>
              </p:txBody>
            </p:sp>
          </p:grpSp>
          <p:grpSp>
            <p:nvGrpSpPr>
              <p:cNvPr id="513" name="Group 512">
                <a:extLst>
                  <a:ext uri="{FF2B5EF4-FFF2-40B4-BE49-F238E27FC236}">
                    <a16:creationId xmlns:a16="http://schemas.microsoft.com/office/drawing/2014/main" id="{83D8BEB0-E374-A04F-4890-376A80B4526C}"/>
                  </a:ext>
                </a:extLst>
              </p:cNvPr>
              <p:cNvGrpSpPr/>
              <p:nvPr/>
            </p:nvGrpSpPr>
            <p:grpSpPr>
              <a:xfrm>
                <a:off x="7563966" y="3373084"/>
                <a:ext cx="743522" cy="223723"/>
                <a:chOff x="2760133" y="4876800"/>
                <a:chExt cx="2977218" cy="1216152"/>
              </a:xfrm>
              <a:solidFill>
                <a:sysClr val="window" lastClr="FFFFFF"/>
              </a:solidFill>
            </p:grpSpPr>
            <p:sp>
              <p:nvSpPr>
                <p:cNvPr id="518" name="Cube 517">
                  <a:extLst>
                    <a:ext uri="{FF2B5EF4-FFF2-40B4-BE49-F238E27FC236}">
                      <a16:creationId xmlns:a16="http://schemas.microsoft.com/office/drawing/2014/main" id="{D283BE1F-E3D0-5686-881B-E9BD7A601CDF}"/>
                    </a:ext>
                  </a:extLst>
                </p:cNvPr>
                <p:cNvSpPr/>
                <p:nvPr/>
              </p:nvSpPr>
              <p:spPr>
                <a:xfrm>
                  <a:off x="2760133" y="4876800"/>
                  <a:ext cx="1216152" cy="1216152"/>
                </a:xfrm>
                <a:prstGeom prst="cube">
                  <a:avLst/>
                </a:prstGeom>
                <a:solidFill>
                  <a:srgbClr val="F8CBAD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914400">
                    <a:defRPr/>
                  </a:pPr>
                  <a:endParaRPr lang="en-CH" sz="1800" kern="0" dirty="0">
                    <a:solidFill>
                      <a:prstClr val="white"/>
                    </a:solidFill>
                    <a:latin typeface="Avenir Book" panose="02000503020000020003" pitchFamily="2" charset="0"/>
                  </a:endParaRPr>
                </a:p>
              </p:txBody>
            </p:sp>
            <p:sp>
              <p:nvSpPr>
                <p:cNvPr id="519" name="Cube 518">
                  <a:extLst>
                    <a:ext uri="{FF2B5EF4-FFF2-40B4-BE49-F238E27FC236}">
                      <a16:creationId xmlns:a16="http://schemas.microsoft.com/office/drawing/2014/main" id="{698A6218-C36D-D208-6441-5BEA08A0D0AA}"/>
                    </a:ext>
                  </a:extLst>
                </p:cNvPr>
                <p:cNvSpPr/>
                <p:nvPr/>
              </p:nvSpPr>
              <p:spPr>
                <a:xfrm>
                  <a:off x="3640666" y="4876800"/>
                  <a:ext cx="1216152" cy="1216152"/>
                </a:xfrm>
                <a:prstGeom prst="cube">
                  <a:avLst/>
                </a:prstGeom>
                <a:solidFill>
                  <a:srgbClr val="F8CBAD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914400">
                    <a:defRPr/>
                  </a:pPr>
                  <a:endParaRPr lang="en-CH" sz="1800" kern="0">
                    <a:solidFill>
                      <a:prstClr val="white"/>
                    </a:solidFill>
                    <a:latin typeface="Avenir Book" panose="02000503020000020003" pitchFamily="2" charset="0"/>
                  </a:endParaRPr>
                </a:p>
              </p:txBody>
            </p:sp>
            <p:sp>
              <p:nvSpPr>
                <p:cNvPr id="520" name="Cube 519">
                  <a:extLst>
                    <a:ext uri="{FF2B5EF4-FFF2-40B4-BE49-F238E27FC236}">
                      <a16:creationId xmlns:a16="http://schemas.microsoft.com/office/drawing/2014/main" id="{6DDE65DB-358A-2CF9-2A8A-2ADB2A0F6B56}"/>
                    </a:ext>
                  </a:extLst>
                </p:cNvPr>
                <p:cNvSpPr/>
                <p:nvPr/>
              </p:nvSpPr>
              <p:spPr>
                <a:xfrm>
                  <a:off x="4521199" y="4876800"/>
                  <a:ext cx="1216152" cy="1216152"/>
                </a:xfrm>
                <a:prstGeom prst="cube">
                  <a:avLst/>
                </a:prstGeom>
                <a:solidFill>
                  <a:srgbClr val="F8CBAD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914400">
                    <a:defRPr/>
                  </a:pPr>
                  <a:endParaRPr lang="en-CH" sz="1800" kern="0" dirty="0">
                    <a:solidFill>
                      <a:prstClr val="white"/>
                    </a:solidFill>
                    <a:latin typeface="Avenir Book" panose="02000503020000020003" pitchFamily="2" charset="0"/>
                  </a:endParaRPr>
                </a:p>
              </p:txBody>
            </p:sp>
          </p:grpSp>
          <p:grpSp>
            <p:nvGrpSpPr>
              <p:cNvPr id="514" name="Group 513">
                <a:extLst>
                  <a:ext uri="{FF2B5EF4-FFF2-40B4-BE49-F238E27FC236}">
                    <a16:creationId xmlns:a16="http://schemas.microsoft.com/office/drawing/2014/main" id="{B4F36DBD-6FAE-A666-DE46-29F8A8892050}"/>
                  </a:ext>
                </a:extLst>
              </p:cNvPr>
              <p:cNvGrpSpPr/>
              <p:nvPr/>
            </p:nvGrpSpPr>
            <p:grpSpPr>
              <a:xfrm>
                <a:off x="7563966" y="3208185"/>
                <a:ext cx="743522" cy="223723"/>
                <a:chOff x="2760133" y="4876800"/>
                <a:chExt cx="2977218" cy="1216152"/>
              </a:xfrm>
              <a:solidFill>
                <a:sysClr val="window" lastClr="FFFFFF"/>
              </a:solidFill>
            </p:grpSpPr>
            <p:sp>
              <p:nvSpPr>
                <p:cNvPr id="515" name="Cube 514">
                  <a:extLst>
                    <a:ext uri="{FF2B5EF4-FFF2-40B4-BE49-F238E27FC236}">
                      <a16:creationId xmlns:a16="http://schemas.microsoft.com/office/drawing/2014/main" id="{C8CFF2E8-1422-F0D8-6C8D-A2530FE6F74F}"/>
                    </a:ext>
                  </a:extLst>
                </p:cNvPr>
                <p:cNvSpPr/>
                <p:nvPr/>
              </p:nvSpPr>
              <p:spPr>
                <a:xfrm>
                  <a:off x="2760133" y="4876800"/>
                  <a:ext cx="1216152" cy="1216152"/>
                </a:xfrm>
                <a:prstGeom prst="cube">
                  <a:avLst/>
                </a:prstGeom>
                <a:solidFill>
                  <a:srgbClr val="F8CBAD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914400">
                    <a:defRPr/>
                  </a:pPr>
                  <a:endParaRPr lang="en-CH" sz="1800" kern="0" dirty="0">
                    <a:solidFill>
                      <a:prstClr val="white"/>
                    </a:solidFill>
                    <a:latin typeface="Avenir Book" panose="02000503020000020003" pitchFamily="2" charset="0"/>
                  </a:endParaRPr>
                </a:p>
              </p:txBody>
            </p:sp>
            <p:sp>
              <p:nvSpPr>
                <p:cNvPr id="516" name="Cube 515">
                  <a:extLst>
                    <a:ext uri="{FF2B5EF4-FFF2-40B4-BE49-F238E27FC236}">
                      <a16:creationId xmlns:a16="http://schemas.microsoft.com/office/drawing/2014/main" id="{CF92DA7C-1C93-CE8F-0C99-246B224A2719}"/>
                    </a:ext>
                  </a:extLst>
                </p:cNvPr>
                <p:cNvSpPr/>
                <p:nvPr/>
              </p:nvSpPr>
              <p:spPr>
                <a:xfrm>
                  <a:off x="3640666" y="4876800"/>
                  <a:ext cx="1216152" cy="1216152"/>
                </a:xfrm>
                <a:prstGeom prst="cube">
                  <a:avLst/>
                </a:prstGeom>
                <a:solidFill>
                  <a:srgbClr val="F8CBAD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914400">
                    <a:defRPr/>
                  </a:pPr>
                  <a:endParaRPr lang="en-CH" sz="1800" kern="0">
                    <a:solidFill>
                      <a:prstClr val="white"/>
                    </a:solidFill>
                    <a:latin typeface="Avenir Book" panose="02000503020000020003" pitchFamily="2" charset="0"/>
                  </a:endParaRPr>
                </a:p>
              </p:txBody>
            </p:sp>
            <p:sp>
              <p:nvSpPr>
                <p:cNvPr id="517" name="Cube 516">
                  <a:extLst>
                    <a:ext uri="{FF2B5EF4-FFF2-40B4-BE49-F238E27FC236}">
                      <a16:creationId xmlns:a16="http://schemas.microsoft.com/office/drawing/2014/main" id="{68C2235E-921F-17D6-F8F1-A5E88517461D}"/>
                    </a:ext>
                  </a:extLst>
                </p:cNvPr>
                <p:cNvSpPr/>
                <p:nvPr/>
              </p:nvSpPr>
              <p:spPr>
                <a:xfrm>
                  <a:off x="4521199" y="4876800"/>
                  <a:ext cx="1216152" cy="1216152"/>
                </a:xfrm>
                <a:prstGeom prst="cube">
                  <a:avLst/>
                </a:prstGeom>
                <a:solidFill>
                  <a:srgbClr val="F8CBAD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914400">
                    <a:defRPr/>
                  </a:pPr>
                  <a:endParaRPr lang="en-CH" sz="1800" kern="0">
                    <a:solidFill>
                      <a:prstClr val="white"/>
                    </a:solidFill>
                    <a:latin typeface="Avenir Book" panose="02000503020000020003" pitchFamily="2" charset="0"/>
                  </a:endParaRPr>
                </a:p>
              </p:txBody>
            </p:sp>
          </p:grpSp>
        </p:grpSp>
        <p:grpSp>
          <p:nvGrpSpPr>
            <p:cNvPr id="301" name="Group 300">
              <a:extLst>
                <a:ext uri="{FF2B5EF4-FFF2-40B4-BE49-F238E27FC236}">
                  <a16:creationId xmlns:a16="http://schemas.microsoft.com/office/drawing/2014/main" id="{9EA7D482-D61B-A5C7-7607-0F84FA5DBCF1}"/>
                </a:ext>
              </a:extLst>
            </p:cNvPr>
            <p:cNvGrpSpPr/>
            <p:nvPr/>
          </p:nvGrpSpPr>
          <p:grpSpPr>
            <a:xfrm>
              <a:off x="6674870" y="2674071"/>
              <a:ext cx="684046" cy="1650073"/>
              <a:chOff x="7563966" y="3208185"/>
              <a:chExt cx="523620" cy="1371092"/>
            </a:xfrm>
          </p:grpSpPr>
          <p:grpSp>
            <p:nvGrpSpPr>
              <p:cNvPr id="483" name="Group 482">
                <a:extLst>
                  <a:ext uri="{FF2B5EF4-FFF2-40B4-BE49-F238E27FC236}">
                    <a16:creationId xmlns:a16="http://schemas.microsoft.com/office/drawing/2014/main" id="{67BDEC76-4441-6616-84F3-BD293B946EA2}"/>
                  </a:ext>
                </a:extLst>
              </p:cNvPr>
              <p:cNvGrpSpPr/>
              <p:nvPr/>
            </p:nvGrpSpPr>
            <p:grpSpPr>
              <a:xfrm>
                <a:off x="7563966" y="4355554"/>
                <a:ext cx="523620" cy="223723"/>
                <a:chOff x="2760133" y="4876800"/>
                <a:chExt cx="2096685" cy="1216152"/>
              </a:xfrm>
              <a:solidFill>
                <a:sysClr val="window" lastClr="FFFFFF"/>
              </a:solidFill>
            </p:grpSpPr>
            <p:sp>
              <p:nvSpPr>
                <p:cNvPr id="505" name="Cube 504">
                  <a:extLst>
                    <a:ext uri="{FF2B5EF4-FFF2-40B4-BE49-F238E27FC236}">
                      <a16:creationId xmlns:a16="http://schemas.microsoft.com/office/drawing/2014/main" id="{93864FFB-4A00-166B-032D-AF4AEEADD35D}"/>
                    </a:ext>
                  </a:extLst>
                </p:cNvPr>
                <p:cNvSpPr/>
                <p:nvPr/>
              </p:nvSpPr>
              <p:spPr>
                <a:xfrm>
                  <a:off x="2760133" y="4876800"/>
                  <a:ext cx="1216152" cy="1216152"/>
                </a:xfrm>
                <a:prstGeom prst="cube">
                  <a:avLst/>
                </a:prstGeom>
                <a:grpFill/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914400">
                    <a:defRPr/>
                  </a:pPr>
                  <a:endParaRPr lang="en-CH" sz="1800" kern="0">
                    <a:solidFill>
                      <a:prstClr val="white"/>
                    </a:solidFill>
                    <a:latin typeface="Avenir Book" panose="02000503020000020003" pitchFamily="2" charset="0"/>
                  </a:endParaRPr>
                </a:p>
              </p:txBody>
            </p:sp>
            <p:sp>
              <p:nvSpPr>
                <p:cNvPr id="506" name="Cube 505">
                  <a:extLst>
                    <a:ext uri="{FF2B5EF4-FFF2-40B4-BE49-F238E27FC236}">
                      <a16:creationId xmlns:a16="http://schemas.microsoft.com/office/drawing/2014/main" id="{FC59EBBC-1CE5-5488-9453-7E6599DA0CE6}"/>
                    </a:ext>
                  </a:extLst>
                </p:cNvPr>
                <p:cNvSpPr/>
                <p:nvPr/>
              </p:nvSpPr>
              <p:spPr>
                <a:xfrm>
                  <a:off x="3640666" y="4876800"/>
                  <a:ext cx="1216152" cy="1216152"/>
                </a:xfrm>
                <a:prstGeom prst="cube">
                  <a:avLst/>
                </a:prstGeom>
                <a:grpFill/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914400">
                    <a:defRPr/>
                  </a:pPr>
                  <a:endParaRPr lang="en-CH" sz="1800" kern="0">
                    <a:solidFill>
                      <a:prstClr val="white"/>
                    </a:solidFill>
                    <a:latin typeface="Avenir Book" panose="02000503020000020003" pitchFamily="2" charset="0"/>
                  </a:endParaRPr>
                </a:p>
              </p:txBody>
            </p:sp>
          </p:grpSp>
          <p:grpSp>
            <p:nvGrpSpPr>
              <p:cNvPr id="484" name="Group 483">
                <a:extLst>
                  <a:ext uri="{FF2B5EF4-FFF2-40B4-BE49-F238E27FC236}">
                    <a16:creationId xmlns:a16="http://schemas.microsoft.com/office/drawing/2014/main" id="{68E33B37-C477-E768-1302-40ADE7132C6F}"/>
                  </a:ext>
                </a:extLst>
              </p:cNvPr>
              <p:cNvGrpSpPr/>
              <p:nvPr/>
            </p:nvGrpSpPr>
            <p:grpSpPr>
              <a:xfrm>
                <a:off x="7563966" y="4190655"/>
                <a:ext cx="523620" cy="223723"/>
                <a:chOff x="2760133" y="4876800"/>
                <a:chExt cx="2096685" cy="1216152"/>
              </a:xfrm>
              <a:solidFill>
                <a:sysClr val="window" lastClr="FFFFFF"/>
              </a:solidFill>
            </p:grpSpPr>
            <p:sp>
              <p:nvSpPr>
                <p:cNvPr id="503" name="Cube 502">
                  <a:extLst>
                    <a:ext uri="{FF2B5EF4-FFF2-40B4-BE49-F238E27FC236}">
                      <a16:creationId xmlns:a16="http://schemas.microsoft.com/office/drawing/2014/main" id="{4330B509-9DB4-9906-41E4-D539F3F77D1E}"/>
                    </a:ext>
                  </a:extLst>
                </p:cNvPr>
                <p:cNvSpPr/>
                <p:nvPr/>
              </p:nvSpPr>
              <p:spPr>
                <a:xfrm>
                  <a:off x="2760133" y="4876800"/>
                  <a:ext cx="1216152" cy="1216152"/>
                </a:xfrm>
                <a:prstGeom prst="cube">
                  <a:avLst/>
                </a:prstGeom>
                <a:grpFill/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914400">
                    <a:defRPr/>
                  </a:pPr>
                  <a:endParaRPr lang="en-CH" sz="1800" kern="0">
                    <a:solidFill>
                      <a:prstClr val="white"/>
                    </a:solidFill>
                    <a:latin typeface="Avenir Book" panose="02000503020000020003" pitchFamily="2" charset="0"/>
                  </a:endParaRPr>
                </a:p>
              </p:txBody>
            </p:sp>
            <p:sp>
              <p:nvSpPr>
                <p:cNvPr id="504" name="Cube 503">
                  <a:extLst>
                    <a:ext uri="{FF2B5EF4-FFF2-40B4-BE49-F238E27FC236}">
                      <a16:creationId xmlns:a16="http://schemas.microsoft.com/office/drawing/2014/main" id="{475B08A4-F1AE-7C4A-91BA-AB3F2AEF00E1}"/>
                    </a:ext>
                  </a:extLst>
                </p:cNvPr>
                <p:cNvSpPr/>
                <p:nvPr/>
              </p:nvSpPr>
              <p:spPr>
                <a:xfrm>
                  <a:off x="3640666" y="4876800"/>
                  <a:ext cx="1216152" cy="1216152"/>
                </a:xfrm>
                <a:prstGeom prst="cube">
                  <a:avLst/>
                </a:prstGeom>
                <a:grpFill/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914400">
                    <a:defRPr/>
                  </a:pPr>
                  <a:endParaRPr lang="en-CH" sz="1800" kern="0">
                    <a:solidFill>
                      <a:prstClr val="white"/>
                    </a:solidFill>
                    <a:latin typeface="Avenir Book" panose="02000503020000020003" pitchFamily="2" charset="0"/>
                  </a:endParaRPr>
                </a:p>
              </p:txBody>
            </p:sp>
          </p:grpSp>
          <p:grpSp>
            <p:nvGrpSpPr>
              <p:cNvPr id="485" name="Group 484">
                <a:extLst>
                  <a:ext uri="{FF2B5EF4-FFF2-40B4-BE49-F238E27FC236}">
                    <a16:creationId xmlns:a16="http://schemas.microsoft.com/office/drawing/2014/main" id="{E6AE4E87-61BB-0706-2620-E5831556B698}"/>
                  </a:ext>
                </a:extLst>
              </p:cNvPr>
              <p:cNvGrpSpPr/>
              <p:nvPr/>
            </p:nvGrpSpPr>
            <p:grpSpPr>
              <a:xfrm>
                <a:off x="7563966" y="4028064"/>
                <a:ext cx="523620" cy="223723"/>
                <a:chOff x="2760133" y="4876800"/>
                <a:chExt cx="2096685" cy="1216152"/>
              </a:xfrm>
              <a:solidFill>
                <a:sysClr val="window" lastClr="FFFFFF"/>
              </a:solidFill>
            </p:grpSpPr>
            <p:sp>
              <p:nvSpPr>
                <p:cNvPr id="501" name="Cube 500">
                  <a:extLst>
                    <a:ext uri="{FF2B5EF4-FFF2-40B4-BE49-F238E27FC236}">
                      <a16:creationId xmlns:a16="http://schemas.microsoft.com/office/drawing/2014/main" id="{BC129680-FA3D-0959-027A-4B5851867798}"/>
                    </a:ext>
                  </a:extLst>
                </p:cNvPr>
                <p:cNvSpPr/>
                <p:nvPr/>
              </p:nvSpPr>
              <p:spPr>
                <a:xfrm>
                  <a:off x="2760133" y="4876800"/>
                  <a:ext cx="1216152" cy="1216152"/>
                </a:xfrm>
                <a:prstGeom prst="cube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914400">
                    <a:defRPr/>
                  </a:pPr>
                  <a:endParaRPr lang="en-CH" sz="1800" kern="0">
                    <a:solidFill>
                      <a:prstClr val="white"/>
                    </a:solidFill>
                    <a:latin typeface="Avenir Book" panose="02000503020000020003" pitchFamily="2" charset="0"/>
                  </a:endParaRPr>
                </a:p>
              </p:txBody>
            </p:sp>
            <p:sp>
              <p:nvSpPr>
                <p:cNvPr id="502" name="Cube 501">
                  <a:extLst>
                    <a:ext uri="{FF2B5EF4-FFF2-40B4-BE49-F238E27FC236}">
                      <a16:creationId xmlns:a16="http://schemas.microsoft.com/office/drawing/2014/main" id="{6229A2F0-6D62-454F-65FB-5BE3938C0D84}"/>
                    </a:ext>
                  </a:extLst>
                </p:cNvPr>
                <p:cNvSpPr/>
                <p:nvPr/>
              </p:nvSpPr>
              <p:spPr>
                <a:xfrm>
                  <a:off x="3640666" y="4876800"/>
                  <a:ext cx="1216152" cy="1216152"/>
                </a:xfrm>
                <a:prstGeom prst="cube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914400">
                    <a:defRPr/>
                  </a:pPr>
                  <a:endParaRPr lang="en-CH" sz="1800" kern="0">
                    <a:solidFill>
                      <a:prstClr val="white"/>
                    </a:solidFill>
                    <a:latin typeface="Avenir Book" panose="02000503020000020003" pitchFamily="2" charset="0"/>
                  </a:endParaRPr>
                </a:p>
              </p:txBody>
            </p:sp>
          </p:grpSp>
          <p:grpSp>
            <p:nvGrpSpPr>
              <p:cNvPr id="486" name="Group 485">
                <a:extLst>
                  <a:ext uri="{FF2B5EF4-FFF2-40B4-BE49-F238E27FC236}">
                    <a16:creationId xmlns:a16="http://schemas.microsoft.com/office/drawing/2014/main" id="{2140E8DE-5001-353F-38D0-B61910A42684}"/>
                  </a:ext>
                </a:extLst>
              </p:cNvPr>
              <p:cNvGrpSpPr/>
              <p:nvPr/>
            </p:nvGrpSpPr>
            <p:grpSpPr>
              <a:xfrm>
                <a:off x="7563966" y="3863165"/>
                <a:ext cx="523620" cy="223723"/>
                <a:chOff x="2760133" y="4876800"/>
                <a:chExt cx="2096685" cy="1216152"/>
              </a:xfrm>
              <a:solidFill>
                <a:sysClr val="window" lastClr="FFFFFF"/>
              </a:solidFill>
            </p:grpSpPr>
            <p:sp>
              <p:nvSpPr>
                <p:cNvPr id="499" name="Cube 498">
                  <a:extLst>
                    <a:ext uri="{FF2B5EF4-FFF2-40B4-BE49-F238E27FC236}">
                      <a16:creationId xmlns:a16="http://schemas.microsoft.com/office/drawing/2014/main" id="{007321D0-3E36-ECBC-6136-88F1C82DB4D7}"/>
                    </a:ext>
                  </a:extLst>
                </p:cNvPr>
                <p:cNvSpPr/>
                <p:nvPr/>
              </p:nvSpPr>
              <p:spPr>
                <a:xfrm>
                  <a:off x="2760133" y="4876800"/>
                  <a:ext cx="1216152" cy="1216152"/>
                </a:xfrm>
                <a:prstGeom prst="cube">
                  <a:avLst/>
                </a:prstGeom>
                <a:solidFill>
                  <a:srgbClr val="FFC000">
                    <a:lumMod val="60000"/>
                    <a:lumOff val="40000"/>
                  </a:srgbClr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914400">
                    <a:defRPr/>
                  </a:pPr>
                  <a:endParaRPr lang="en-CH" sz="1800" kern="0">
                    <a:solidFill>
                      <a:prstClr val="white"/>
                    </a:solidFill>
                    <a:latin typeface="Avenir Book" panose="02000503020000020003" pitchFamily="2" charset="0"/>
                  </a:endParaRPr>
                </a:p>
              </p:txBody>
            </p:sp>
            <p:sp>
              <p:nvSpPr>
                <p:cNvPr id="500" name="Cube 499">
                  <a:extLst>
                    <a:ext uri="{FF2B5EF4-FFF2-40B4-BE49-F238E27FC236}">
                      <a16:creationId xmlns:a16="http://schemas.microsoft.com/office/drawing/2014/main" id="{64D51DB2-BB17-4315-A8B4-351FCCFFECF5}"/>
                    </a:ext>
                  </a:extLst>
                </p:cNvPr>
                <p:cNvSpPr/>
                <p:nvPr/>
              </p:nvSpPr>
              <p:spPr>
                <a:xfrm>
                  <a:off x="3640666" y="4876800"/>
                  <a:ext cx="1216152" cy="1216152"/>
                </a:xfrm>
                <a:prstGeom prst="cube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914400">
                    <a:defRPr/>
                  </a:pPr>
                  <a:endParaRPr lang="en-CH" sz="1800" kern="0">
                    <a:solidFill>
                      <a:prstClr val="white"/>
                    </a:solidFill>
                    <a:latin typeface="Avenir Book" panose="02000503020000020003" pitchFamily="2" charset="0"/>
                  </a:endParaRPr>
                </a:p>
              </p:txBody>
            </p:sp>
          </p:grpSp>
          <p:grpSp>
            <p:nvGrpSpPr>
              <p:cNvPr id="487" name="Group 486">
                <a:extLst>
                  <a:ext uri="{FF2B5EF4-FFF2-40B4-BE49-F238E27FC236}">
                    <a16:creationId xmlns:a16="http://schemas.microsoft.com/office/drawing/2014/main" id="{F6F77A44-51A6-FEEB-AEE9-C73515866B51}"/>
                  </a:ext>
                </a:extLst>
              </p:cNvPr>
              <p:cNvGrpSpPr/>
              <p:nvPr/>
            </p:nvGrpSpPr>
            <p:grpSpPr>
              <a:xfrm>
                <a:off x="7563966" y="3700574"/>
                <a:ext cx="523620" cy="223723"/>
                <a:chOff x="2760133" y="4876800"/>
                <a:chExt cx="2096685" cy="1216152"/>
              </a:xfrm>
              <a:solidFill>
                <a:sysClr val="window" lastClr="FFFFFF"/>
              </a:solidFill>
            </p:grpSpPr>
            <p:sp>
              <p:nvSpPr>
                <p:cNvPr id="497" name="Cube 496">
                  <a:extLst>
                    <a:ext uri="{FF2B5EF4-FFF2-40B4-BE49-F238E27FC236}">
                      <a16:creationId xmlns:a16="http://schemas.microsoft.com/office/drawing/2014/main" id="{B106F7FC-0155-D0A4-18EC-6DA6AD690935}"/>
                    </a:ext>
                  </a:extLst>
                </p:cNvPr>
                <p:cNvSpPr/>
                <p:nvPr/>
              </p:nvSpPr>
              <p:spPr>
                <a:xfrm>
                  <a:off x="2760133" y="4876800"/>
                  <a:ext cx="1216152" cy="1216152"/>
                </a:xfrm>
                <a:prstGeom prst="cube">
                  <a:avLst/>
                </a:prstGeom>
                <a:solidFill>
                  <a:srgbClr val="FFC000">
                    <a:lumMod val="60000"/>
                    <a:lumOff val="40000"/>
                  </a:srgbClr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914400">
                    <a:defRPr/>
                  </a:pPr>
                  <a:endParaRPr lang="en-CH" sz="1800" kern="0">
                    <a:solidFill>
                      <a:prstClr val="white"/>
                    </a:solidFill>
                    <a:latin typeface="Avenir Book" panose="02000503020000020003" pitchFamily="2" charset="0"/>
                  </a:endParaRPr>
                </a:p>
              </p:txBody>
            </p:sp>
            <p:sp>
              <p:nvSpPr>
                <p:cNvPr id="498" name="Cube 497">
                  <a:extLst>
                    <a:ext uri="{FF2B5EF4-FFF2-40B4-BE49-F238E27FC236}">
                      <a16:creationId xmlns:a16="http://schemas.microsoft.com/office/drawing/2014/main" id="{50DFEBD6-12BD-4758-4E72-98871AFA9FDC}"/>
                    </a:ext>
                  </a:extLst>
                </p:cNvPr>
                <p:cNvSpPr/>
                <p:nvPr/>
              </p:nvSpPr>
              <p:spPr>
                <a:xfrm>
                  <a:off x="3640666" y="4876800"/>
                  <a:ext cx="1216152" cy="1216152"/>
                </a:xfrm>
                <a:prstGeom prst="cube">
                  <a:avLst/>
                </a:prstGeom>
                <a:solidFill>
                  <a:srgbClr val="FFC000">
                    <a:lumMod val="60000"/>
                    <a:lumOff val="40000"/>
                  </a:srgbClr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914400">
                    <a:defRPr/>
                  </a:pPr>
                  <a:endParaRPr lang="en-CH" sz="1800" kern="0">
                    <a:solidFill>
                      <a:prstClr val="white"/>
                    </a:solidFill>
                    <a:latin typeface="Avenir Book" panose="02000503020000020003" pitchFamily="2" charset="0"/>
                  </a:endParaRPr>
                </a:p>
              </p:txBody>
            </p:sp>
          </p:grpSp>
          <p:grpSp>
            <p:nvGrpSpPr>
              <p:cNvPr id="488" name="Group 487">
                <a:extLst>
                  <a:ext uri="{FF2B5EF4-FFF2-40B4-BE49-F238E27FC236}">
                    <a16:creationId xmlns:a16="http://schemas.microsoft.com/office/drawing/2014/main" id="{EC301147-2B04-E0B1-CF6B-373B4ADE975F}"/>
                  </a:ext>
                </a:extLst>
              </p:cNvPr>
              <p:cNvGrpSpPr/>
              <p:nvPr/>
            </p:nvGrpSpPr>
            <p:grpSpPr>
              <a:xfrm>
                <a:off x="7563966" y="3535675"/>
                <a:ext cx="523620" cy="223723"/>
                <a:chOff x="2760133" y="4876800"/>
                <a:chExt cx="2096685" cy="1216152"/>
              </a:xfrm>
              <a:solidFill>
                <a:sysClr val="window" lastClr="FFFFFF"/>
              </a:solidFill>
            </p:grpSpPr>
            <p:sp>
              <p:nvSpPr>
                <p:cNvPr id="495" name="Cube 494">
                  <a:extLst>
                    <a:ext uri="{FF2B5EF4-FFF2-40B4-BE49-F238E27FC236}">
                      <a16:creationId xmlns:a16="http://schemas.microsoft.com/office/drawing/2014/main" id="{D773F62E-886C-5C59-7A37-0F1815CFF407}"/>
                    </a:ext>
                  </a:extLst>
                </p:cNvPr>
                <p:cNvSpPr/>
                <p:nvPr/>
              </p:nvSpPr>
              <p:spPr>
                <a:xfrm>
                  <a:off x="2760133" y="4876800"/>
                  <a:ext cx="1216152" cy="1216152"/>
                </a:xfrm>
                <a:prstGeom prst="cube">
                  <a:avLst/>
                </a:prstGeom>
                <a:solidFill>
                  <a:srgbClr val="FFC000">
                    <a:lumMod val="60000"/>
                    <a:lumOff val="40000"/>
                  </a:srgbClr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914400">
                    <a:defRPr/>
                  </a:pPr>
                  <a:endParaRPr lang="en-CH" sz="1800" kern="0">
                    <a:solidFill>
                      <a:prstClr val="white"/>
                    </a:solidFill>
                    <a:latin typeface="Avenir Book" panose="02000503020000020003" pitchFamily="2" charset="0"/>
                  </a:endParaRPr>
                </a:p>
              </p:txBody>
            </p:sp>
            <p:sp>
              <p:nvSpPr>
                <p:cNvPr id="496" name="Cube 495">
                  <a:extLst>
                    <a:ext uri="{FF2B5EF4-FFF2-40B4-BE49-F238E27FC236}">
                      <a16:creationId xmlns:a16="http://schemas.microsoft.com/office/drawing/2014/main" id="{9E181613-F6B6-6390-7F43-AD8C126F561D}"/>
                    </a:ext>
                  </a:extLst>
                </p:cNvPr>
                <p:cNvSpPr/>
                <p:nvPr/>
              </p:nvSpPr>
              <p:spPr>
                <a:xfrm>
                  <a:off x="3640666" y="4876800"/>
                  <a:ext cx="1216152" cy="1216152"/>
                </a:xfrm>
                <a:prstGeom prst="cube">
                  <a:avLst/>
                </a:prstGeom>
                <a:solidFill>
                  <a:srgbClr val="FFC000">
                    <a:lumMod val="60000"/>
                    <a:lumOff val="40000"/>
                  </a:srgbClr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914400">
                    <a:defRPr/>
                  </a:pPr>
                  <a:endParaRPr lang="en-CH" sz="1800" kern="0" dirty="0">
                    <a:solidFill>
                      <a:prstClr val="white"/>
                    </a:solidFill>
                    <a:latin typeface="Avenir Book" panose="02000503020000020003" pitchFamily="2" charset="0"/>
                  </a:endParaRPr>
                </a:p>
              </p:txBody>
            </p:sp>
          </p:grpSp>
          <p:grpSp>
            <p:nvGrpSpPr>
              <p:cNvPr id="489" name="Group 488">
                <a:extLst>
                  <a:ext uri="{FF2B5EF4-FFF2-40B4-BE49-F238E27FC236}">
                    <a16:creationId xmlns:a16="http://schemas.microsoft.com/office/drawing/2014/main" id="{81623B06-A185-C181-85C3-E8B57450109B}"/>
                  </a:ext>
                </a:extLst>
              </p:cNvPr>
              <p:cNvGrpSpPr/>
              <p:nvPr/>
            </p:nvGrpSpPr>
            <p:grpSpPr>
              <a:xfrm>
                <a:off x="7563966" y="3373084"/>
                <a:ext cx="523620" cy="223723"/>
                <a:chOff x="2760133" y="4876800"/>
                <a:chExt cx="2096685" cy="1216152"/>
              </a:xfrm>
              <a:solidFill>
                <a:sysClr val="window" lastClr="FFFFFF"/>
              </a:solidFill>
            </p:grpSpPr>
            <p:sp>
              <p:nvSpPr>
                <p:cNvPr id="493" name="Cube 492">
                  <a:extLst>
                    <a:ext uri="{FF2B5EF4-FFF2-40B4-BE49-F238E27FC236}">
                      <a16:creationId xmlns:a16="http://schemas.microsoft.com/office/drawing/2014/main" id="{EBE01D75-9CB8-D89D-D276-EF74A7B7CB59}"/>
                    </a:ext>
                  </a:extLst>
                </p:cNvPr>
                <p:cNvSpPr/>
                <p:nvPr/>
              </p:nvSpPr>
              <p:spPr>
                <a:xfrm>
                  <a:off x="2760133" y="4876800"/>
                  <a:ext cx="1216152" cy="1216152"/>
                </a:xfrm>
                <a:prstGeom prst="cube">
                  <a:avLst/>
                </a:prstGeom>
                <a:solidFill>
                  <a:srgbClr val="F8CBAD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914400">
                    <a:defRPr/>
                  </a:pPr>
                  <a:endParaRPr lang="en-CH" sz="1800" kern="0">
                    <a:solidFill>
                      <a:prstClr val="white"/>
                    </a:solidFill>
                    <a:latin typeface="Avenir Book" panose="02000503020000020003" pitchFamily="2" charset="0"/>
                  </a:endParaRPr>
                </a:p>
              </p:txBody>
            </p:sp>
            <p:sp>
              <p:nvSpPr>
                <p:cNvPr id="494" name="Cube 493">
                  <a:extLst>
                    <a:ext uri="{FF2B5EF4-FFF2-40B4-BE49-F238E27FC236}">
                      <a16:creationId xmlns:a16="http://schemas.microsoft.com/office/drawing/2014/main" id="{D2470FDD-6FBC-2A8E-F1A3-D871E6E1B6D3}"/>
                    </a:ext>
                  </a:extLst>
                </p:cNvPr>
                <p:cNvSpPr/>
                <p:nvPr/>
              </p:nvSpPr>
              <p:spPr>
                <a:xfrm>
                  <a:off x="3640666" y="4876800"/>
                  <a:ext cx="1216152" cy="1216152"/>
                </a:xfrm>
                <a:prstGeom prst="cube">
                  <a:avLst/>
                </a:prstGeom>
                <a:solidFill>
                  <a:srgbClr val="F8CBAD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914400">
                    <a:defRPr/>
                  </a:pPr>
                  <a:endParaRPr lang="en-CH" sz="1800" kern="0">
                    <a:solidFill>
                      <a:prstClr val="white"/>
                    </a:solidFill>
                    <a:latin typeface="Avenir Book" panose="02000503020000020003" pitchFamily="2" charset="0"/>
                  </a:endParaRPr>
                </a:p>
              </p:txBody>
            </p:sp>
          </p:grpSp>
          <p:grpSp>
            <p:nvGrpSpPr>
              <p:cNvPr id="490" name="Group 489">
                <a:extLst>
                  <a:ext uri="{FF2B5EF4-FFF2-40B4-BE49-F238E27FC236}">
                    <a16:creationId xmlns:a16="http://schemas.microsoft.com/office/drawing/2014/main" id="{FC32D04B-DED4-69B6-7332-F2BDF3316EBA}"/>
                  </a:ext>
                </a:extLst>
              </p:cNvPr>
              <p:cNvGrpSpPr/>
              <p:nvPr/>
            </p:nvGrpSpPr>
            <p:grpSpPr>
              <a:xfrm>
                <a:off x="7563966" y="3208185"/>
                <a:ext cx="523620" cy="223723"/>
                <a:chOff x="2760133" y="4876800"/>
                <a:chExt cx="2096685" cy="1216152"/>
              </a:xfrm>
              <a:solidFill>
                <a:sysClr val="window" lastClr="FFFFFF"/>
              </a:solidFill>
            </p:grpSpPr>
            <p:sp>
              <p:nvSpPr>
                <p:cNvPr id="491" name="Cube 490">
                  <a:extLst>
                    <a:ext uri="{FF2B5EF4-FFF2-40B4-BE49-F238E27FC236}">
                      <a16:creationId xmlns:a16="http://schemas.microsoft.com/office/drawing/2014/main" id="{81E52052-9016-AEB0-3E37-C4BD2D17EFBE}"/>
                    </a:ext>
                  </a:extLst>
                </p:cNvPr>
                <p:cNvSpPr/>
                <p:nvPr/>
              </p:nvSpPr>
              <p:spPr>
                <a:xfrm>
                  <a:off x="2760133" y="4876800"/>
                  <a:ext cx="1216152" cy="1216152"/>
                </a:xfrm>
                <a:prstGeom prst="cube">
                  <a:avLst/>
                </a:prstGeom>
                <a:solidFill>
                  <a:srgbClr val="F8CBAD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914400">
                    <a:defRPr/>
                  </a:pPr>
                  <a:endParaRPr lang="en-CH" sz="1800" kern="0">
                    <a:solidFill>
                      <a:prstClr val="white"/>
                    </a:solidFill>
                    <a:latin typeface="Avenir Book" panose="02000503020000020003" pitchFamily="2" charset="0"/>
                  </a:endParaRPr>
                </a:p>
              </p:txBody>
            </p:sp>
            <p:sp>
              <p:nvSpPr>
                <p:cNvPr id="492" name="Cube 491">
                  <a:extLst>
                    <a:ext uri="{FF2B5EF4-FFF2-40B4-BE49-F238E27FC236}">
                      <a16:creationId xmlns:a16="http://schemas.microsoft.com/office/drawing/2014/main" id="{2F180218-FED3-73F2-D0D7-37E7A00567FB}"/>
                    </a:ext>
                  </a:extLst>
                </p:cNvPr>
                <p:cNvSpPr/>
                <p:nvPr/>
              </p:nvSpPr>
              <p:spPr>
                <a:xfrm>
                  <a:off x="3640666" y="4876800"/>
                  <a:ext cx="1216152" cy="1216152"/>
                </a:xfrm>
                <a:prstGeom prst="cube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914400">
                    <a:defRPr/>
                  </a:pPr>
                  <a:endParaRPr lang="en-CH" sz="1800" kern="0">
                    <a:solidFill>
                      <a:prstClr val="white"/>
                    </a:solidFill>
                    <a:latin typeface="Avenir Book" panose="02000503020000020003" pitchFamily="2" charset="0"/>
                  </a:endParaRPr>
                </a:p>
              </p:txBody>
            </p:sp>
          </p:grpSp>
        </p:grpSp>
        <p:cxnSp>
          <p:nvCxnSpPr>
            <p:cNvPr id="302" name="Curved Connector 301">
              <a:extLst>
                <a:ext uri="{FF2B5EF4-FFF2-40B4-BE49-F238E27FC236}">
                  <a16:creationId xmlns:a16="http://schemas.microsoft.com/office/drawing/2014/main" id="{22DC6E62-BC19-9773-B69B-9EA7F1CAD457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1042602" y="2842348"/>
              <a:ext cx="4594574" cy="2048020"/>
            </a:xfrm>
            <a:prstGeom prst="curvedConnector3">
              <a:avLst>
                <a:gd name="adj1" fmla="val 50000"/>
              </a:avLst>
            </a:prstGeom>
            <a:noFill/>
            <a:ln w="9525" cap="flat" cmpd="sng" algn="ctr">
              <a:solidFill>
                <a:srgbClr val="ED7D31">
                  <a:lumMod val="75000"/>
                </a:srgbClr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303" name="Curved Connector 302">
              <a:extLst>
                <a:ext uri="{FF2B5EF4-FFF2-40B4-BE49-F238E27FC236}">
                  <a16:creationId xmlns:a16="http://schemas.microsoft.com/office/drawing/2014/main" id="{6C845AAE-4D87-CF6A-692A-7652311D73DF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98621" y="2333348"/>
              <a:ext cx="1680166" cy="3234124"/>
            </a:xfrm>
            <a:prstGeom prst="curvedConnector2">
              <a:avLst/>
            </a:prstGeom>
            <a:noFill/>
            <a:ln w="9525" cap="flat" cmpd="sng" algn="ctr">
              <a:solidFill>
                <a:srgbClr val="ED7D31">
                  <a:lumMod val="75000"/>
                </a:srgbClr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304" name="Curved Connector 303">
              <a:extLst>
                <a:ext uri="{FF2B5EF4-FFF2-40B4-BE49-F238E27FC236}">
                  <a16:creationId xmlns:a16="http://schemas.microsoft.com/office/drawing/2014/main" id="{FF447E5C-3C65-1C6B-2D5B-6A8BB3060B28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2971018" y="2973955"/>
              <a:ext cx="2672024" cy="1870540"/>
            </a:xfrm>
            <a:prstGeom prst="curvedConnector2">
              <a:avLst/>
            </a:prstGeom>
            <a:noFill/>
            <a:ln w="9525" cap="flat" cmpd="sng" algn="ctr">
              <a:solidFill>
                <a:srgbClr val="ED7D31">
                  <a:lumMod val="75000"/>
                </a:srgbClr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305" name="TextBox 304">
              <a:extLst>
                <a:ext uri="{FF2B5EF4-FFF2-40B4-BE49-F238E27FC236}">
                  <a16:creationId xmlns:a16="http://schemas.microsoft.com/office/drawing/2014/main" id="{1E1BEAC2-A61A-C27B-A972-7CA85AF41958}"/>
                </a:ext>
              </a:extLst>
            </p:cNvPr>
            <p:cNvSpPr txBox="1"/>
            <p:nvPr/>
          </p:nvSpPr>
          <p:spPr>
            <a:xfrm>
              <a:off x="638339" y="5690683"/>
              <a:ext cx="4284229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400">
                <a:defRPr/>
              </a:pPr>
              <a:r>
                <a:rPr lang="en-CH" sz="1600" i="1" kern="0" dirty="0">
                  <a:solidFill>
                    <a:prstClr val="black"/>
                  </a:solidFill>
                  <a:latin typeface="Avenir Book" panose="02000503020000020003" pitchFamily="2" charset="0"/>
                </a:rPr>
                <a:t>Vector Multiplier Unit</a:t>
              </a:r>
            </a:p>
          </p:txBody>
        </p:sp>
        <p:sp>
          <p:nvSpPr>
            <p:cNvPr id="306" name="Down Arrow 305">
              <a:extLst>
                <a:ext uri="{FF2B5EF4-FFF2-40B4-BE49-F238E27FC236}">
                  <a16:creationId xmlns:a16="http://schemas.microsoft.com/office/drawing/2014/main" id="{2A20F291-EF01-74A0-D0D8-D6FEBDA84A1D}"/>
                </a:ext>
              </a:extLst>
            </p:cNvPr>
            <p:cNvSpPr/>
            <p:nvPr/>
          </p:nvSpPr>
          <p:spPr>
            <a:xfrm>
              <a:off x="2432099" y="3157335"/>
              <a:ext cx="373196" cy="186244"/>
            </a:xfrm>
            <a:prstGeom prst="downArrow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en-CH" sz="1800" kern="0">
                <a:solidFill>
                  <a:prstClr val="white"/>
                </a:solidFill>
                <a:latin typeface="Avenir Book" panose="02000503020000020003" pitchFamily="2" charset="0"/>
              </a:endParaRPr>
            </a:p>
          </p:txBody>
        </p:sp>
        <p:sp>
          <p:nvSpPr>
            <p:cNvPr id="307" name="Down Arrow 306">
              <a:extLst>
                <a:ext uri="{FF2B5EF4-FFF2-40B4-BE49-F238E27FC236}">
                  <a16:creationId xmlns:a16="http://schemas.microsoft.com/office/drawing/2014/main" id="{450C6961-2EC7-6288-E46F-CAED0F998F74}"/>
                </a:ext>
              </a:extLst>
            </p:cNvPr>
            <p:cNvSpPr/>
            <p:nvPr/>
          </p:nvSpPr>
          <p:spPr>
            <a:xfrm>
              <a:off x="2429138" y="3869175"/>
              <a:ext cx="373196" cy="186244"/>
            </a:xfrm>
            <a:prstGeom prst="downArrow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en-CH" sz="1800" kern="0">
                <a:solidFill>
                  <a:prstClr val="white"/>
                </a:solidFill>
                <a:latin typeface="Avenir Book" panose="02000503020000020003" pitchFamily="2" charset="0"/>
              </a:endParaRPr>
            </a:p>
          </p:txBody>
        </p:sp>
        <p:cxnSp>
          <p:nvCxnSpPr>
            <p:cNvPr id="308" name="Curved Connector 307">
              <a:extLst>
                <a:ext uri="{FF2B5EF4-FFF2-40B4-BE49-F238E27FC236}">
                  <a16:creationId xmlns:a16="http://schemas.microsoft.com/office/drawing/2014/main" id="{AEAED498-2D59-95B0-A911-5B2FEB2150F8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377781" y="2028057"/>
              <a:ext cx="2049709" cy="4480812"/>
            </a:xfrm>
            <a:prstGeom prst="curvedConnector2">
              <a:avLst/>
            </a:prstGeom>
            <a:noFill/>
            <a:ln w="9525" cap="flat" cmpd="sng" algn="ctr">
              <a:solidFill>
                <a:srgbClr val="00B0F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309" name="TextBox 308">
              <a:extLst>
                <a:ext uri="{FF2B5EF4-FFF2-40B4-BE49-F238E27FC236}">
                  <a16:creationId xmlns:a16="http://schemas.microsoft.com/office/drawing/2014/main" id="{2C7185F7-B4B6-DD1C-5EA6-715AFE56B912}"/>
                </a:ext>
              </a:extLst>
            </p:cNvPr>
            <p:cNvSpPr txBox="1"/>
            <p:nvPr/>
          </p:nvSpPr>
          <p:spPr>
            <a:xfrm>
              <a:off x="815376" y="5998978"/>
              <a:ext cx="4284229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400">
                <a:defRPr/>
              </a:pPr>
              <a:r>
                <a:rPr lang="en-CH" sz="1600" i="1" kern="0" dirty="0">
                  <a:solidFill>
                    <a:prstClr val="black"/>
                  </a:solidFill>
                  <a:latin typeface="Avenir Book" panose="02000503020000020003" pitchFamily="2" charset="0"/>
                </a:rPr>
                <a:t>AI Engine Core</a:t>
              </a:r>
            </a:p>
          </p:txBody>
        </p:sp>
        <p:cxnSp>
          <p:nvCxnSpPr>
            <p:cNvPr id="310" name="Curved Connector 309">
              <a:extLst>
                <a:ext uri="{FF2B5EF4-FFF2-40B4-BE49-F238E27FC236}">
                  <a16:creationId xmlns:a16="http://schemas.microsoft.com/office/drawing/2014/main" id="{0D5A882B-E393-3B95-6E26-A80C4169FFAF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829110" y="2810695"/>
              <a:ext cx="1949627" cy="2297366"/>
            </a:xfrm>
            <a:prstGeom prst="curvedConnector3">
              <a:avLst>
                <a:gd name="adj1" fmla="val 50000"/>
              </a:avLst>
            </a:prstGeom>
            <a:noFill/>
            <a:ln w="9525" cap="flat" cmpd="sng" algn="ctr">
              <a:solidFill>
                <a:srgbClr val="ED7D31">
                  <a:lumMod val="75000"/>
                </a:srgbClr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311" name="Curved Connector 310">
              <a:extLst>
                <a:ext uri="{FF2B5EF4-FFF2-40B4-BE49-F238E27FC236}">
                  <a16:creationId xmlns:a16="http://schemas.microsoft.com/office/drawing/2014/main" id="{AC0C6CBE-58AB-9BF3-6D7C-ABDDA58EF462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4376744" y="3675614"/>
              <a:ext cx="1606813" cy="780945"/>
            </a:xfrm>
            <a:prstGeom prst="curvedConnector3">
              <a:avLst>
                <a:gd name="adj1" fmla="val 50000"/>
              </a:avLst>
            </a:prstGeom>
            <a:noFill/>
            <a:ln w="9525" cap="flat" cmpd="sng" algn="ctr">
              <a:solidFill>
                <a:srgbClr val="ED7D31">
                  <a:lumMod val="75000"/>
                </a:srgbClr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312" name="Curved Connector 311">
              <a:extLst>
                <a:ext uri="{FF2B5EF4-FFF2-40B4-BE49-F238E27FC236}">
                  <a16:creationId xmlns:a16="http://schemas.microsoft.com/office/drawing/2014/main" id="{AA86DD77-73EB-C297-C525-1F3890B223F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793615" y="2712002"/>
              <a:ext cx="1840438" cy="3283863"/>
            </a:xfrm>
            <a:prstGeom prst="curvedConnector2">
              <a:avLst/>
            </a:prstGeom>
            <a:noFill/>
            <a:ln w="9525" cap="flat" cmpd="sng" algn="ctr">
              <a:solidFill>
                <a:srgbClr val="00B0F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313" name="Curved Connector 312">
              <a:extLst>
                <a:ext uri="{FF2B5EF4-FFF2-40B4-BE49-F238E27FC236}">
                  <a16:creationId xmlns:a16="http://schemas.microsoft.com/office/drawing/2014/main" id="{313C765B-CBEF-6565-AD1C-E0C631CDA9B1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2994490" y="3379849"/>
              <a:ext cx="2665617" cy="1925388"/>
            </a:xfrm>
            <a:prstGeom prst="curvedConnector3">
              <a:avLst>
                <a:gd name="adj1" fmla="val 50000"/>
              </a:avLst>
            </a:prstGeom>
            <a:noFill/>
            <a:ln w="9525" cap="flat" cmpd="sng" algn="ctr">
              <a:solidFill>
                <a:srgbClr val="00B0F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314" name="Curved Connector 313">
              <a:extLst>
                <a:ext uri="{FF2B5EF4-FFF2-40B4-BE49-F238E27FC236}">
                  <a16:creationId xmlns:a16="http://schemas.microsoft.com/office/drawing/2014/main" id="{A5FD49E8-B52E-0302-4E59-FB7B61274378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923789" y="3334664"/>
              <a:ext cx="1845121" cy="2058941"/>
            </a:xfrm>
            <a:prstGeom prst="curvedConnector2">
              <a:avLst/>
            </a:prstGeom>
            <a:noFill/>
            <a:ln w="9525" cap="flat" cmpd="sng" algn="ctr">
              <a:solidFill>
                <a:srgbClr val="00B0F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315" name="Curved Connector 314">
              <a:extLst>
                <a:ext uri="{FF2B5EF4-FFF2-40B4-BE49-F238E27FC236}">
                  <a16:creationId xmlns:a16="http://schemas.microsoft.com/office/drawing/2014/main" id="{5F46A2BA-4F60-47DE-91FA-17881E76C4A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4325457" y="4165797"/>
              <a:ext cx="1828589" cy="806580"/>
            </a:xfrm>
            <a:prstGeom prst="curvedConnector2">
              <a:avLst/>
            </a:prstGeom>
            <a:noFill/>
            <a:ln w="9525" cap="flat" cmpd="sng" algn="ctr">
              <a:solidFill>
                <a:srgbClr val="00B0F0"/>
              </a:solidFill>
              <a:prstDash val="solid"/>
              <a:miter lim="800000"/>
              <a:tailEnd type="triangle"/>
            </a:ln>
            <a:effectLst/>
          </p:spPr>
        </p:cxnSp>
        <p:grpSp>
          <p:nvGrpSpPr>
            <p:cNvPr id="316" name="Group 315">
              <a:extLst>
                <a:ext uri="{FF2B5EF4-FFF2-40B4-BE49-F238E27FC236}">
                  <a16:creationId xmlns:a16="http://schemas.microsoft.com/office/drawing/2014/main" id="{8C6FA92C-98D0-4955-C2C7-5D27AE0271F9}"/>
                </a:ext>
              </a:extLst>
            </p:cNvPr>
            <p:cNvGrpSpPr/>
            <p:nvPr/>
          </p:nvGrpSpPr>
          <p:grpSpPr>
            <a:xfrm>
              <a:off x="654602" y="4701456"/>
              <a:ext cx="7124695" cy="1151429"/>
              <a:chOff x="633588" y="4099598"/>
              <a:chExt cx="5755273" cy="956755"/>
            </a:xfrm>
          </p:grpSpPr>
          <p:sp>
            <p:nvSpPr>
              <p:cNvPr id="404" name="Rectangle 403">
                <a:extLst>
                  <a:ext uri="{FF2B5EF4-FFF2-40B4-BE49-F238E27FC236}">
                    <a16:creationId xmlns:a16="http://schemas.microsoft.com/office/drawing/2014/main" id="{C5F91A3E-E965-FA57-64B4-3E4FCDE0995B}"/>
                  </a:ext>
                </a:extLst>
              </p:cNvPr>
              <p:cNvSpPr/>
              <p:nvPr/>
            </p:nvSpPr>
            <p:spPr>
              <a:xfrm>
                <a:off x="5458223" y="4099598"/>
                <a:ext cx="930638" cy="956755"/>
              </a:xfrm>
              <a:prstGeom prst="rect">
                <a:avLst/>
              </a:prstGeom>
              <a:solidFill>
                <a:srgbClr val="4472C4">
                  <a:lumMod val="20000"/>
                  <a:lumOff val="8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r>
                  <a:rPr lang="en-CH" sz="1500" kern="0" dirty="0">
                    <a:solidFill>
                      <a:prstClr val="black"/>
                    </a:solidFill>
                    <a:latin typeface="Avenir Book" panose="02000503020000020003" pitchFamily="2" charset="0"/>
                  </a:rPr>
                  <a:t>Shift </a:t>
                </a:r>
              </a:p>
              <a:p>
                <a:pPr algn="ctr" defTabSz="914400">
                  <a:defRPr/>
                </a:pPr>
                <a:r>
                  <a:rPr lang="en-CH" sz="1500" kern="0" dirty="0">
                    <a:solidFill>
                      <a:prstClr val="black"/>
                    </a:solidFill>
                    <a:latin typeface="Avenir Book" panose="02000503020000020003" pitchFamily="2" charset="0"/>
                  </a:rPr>
                  <a:t>Round Saturate</a:t>
                </a:r>
              </a:p>
              <a:p>
                <a:pPr algn="ctr" defTabSz="914400">
                  <a:defRPr/>
                </a:pPr>
                <a:r>
                  <a:rPr lang="en-CH" sz="1500" i="1" kern="0" dirty="0">
                    <a:solidFill>
                      <a:prstClr val="black"/>
                    </a:solidFill>
                    <a:latin typeface="Avenir Book" panose="02000503020000020003" pitchFamily="2" charset="0"/>
                  </a:rPr>
                  <a:t>srs()</a:t>
                </a:r>
              </a:p>
            </p:txBody>
          </p:sp>
          <p:sp>
            <p:nvSpPr>
              <p:cNvPr id="405" name="Down Arrow 404">
                <a:extLst>
                  <a:ext uri="{FF2B5EF4-FFF2-40B4-BE49-F238E27FC236}">
                    <a16:creationId xmlns:a16="http://schemas.microsoft.com/office/drawing/2014/main" id="{87E582E9-55E5-A0CE-9BB7-5B9F047EF0D7}"/>
                  </a:ext>
                </a:extLst>
              </p:cNvPr>
              <p:cNvSpPr/>
              <p:nvPr/>
            </p:nvSpPr>
            <p:spPr>
              <a:xfrm rot="16200000">
                <a:off x="5246229" y="4467056"/>
                <a:ext cx="285672" cy="124145"/>
              </a:xfrm>
              <a:prstGeom prst="downArrow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en-CH" sz="1800" kern="0">
                  <a:solidFill>
                    <a:prstClr val="white"/>
                  </a:solidFill>
                  <a:latin typeface="Avenir Book" panose="02000503020000020003" pitchFamily="2" charset="0"/>
                </a:endParaRPr>
              </a:p>
            </p:txBody>
          </p:sp>
          <p:grpSp>
            <p:nvGrpSpPr>
              <p:cNvPr id="406" name="Group 405">
                <a:extLst>
                  <a:ext uri="{FF2B5EF4-FFF2-40B4-BE49-F238E27FC236}">
                    <a16:creationId xmlns:a16="http://schemas.microsoft.com/office/drawing/2014/main" id="{75538567-EE01-427E-5E10-B59F8DC54FF9}"/>
                  </a:ext>
                </a:extLst>
              </p:cNvPr>
              <p:cNvGrpSpPr/>
              <p:nvPr/>
            </p:nvGrpSpPr>
            <p:grpSpPr>
              <a:xfrm>
                <a:off x="633592" y="4190093"/>
                <a:ext cx="3538966" cy="307915"/>
                <a:chOff x="681628" y="5838150"/>
                <a:chExt cx="3538966" cy="307915"/>
              </a:xfrm>
            </p:grpSpPr>
            <p:grpSp>
              <p:nvGrpSpPr>
                <p:cNvPr id="448" name="Group 447">
                  <a:extLst>
                    <a:ext uri="{FF2B5EF4-FFF2-40B4-BE49-F238E27FC236}">
                      <a16:creationId xmlns:a16="http://schemas.microsoft.com/office/drawing/2014/main" id="{5106C86C-340F-CAF8-77FF-111F5FCEF5C4}"/>
                    </a:ext>
                  </a:extLst>
                </p:cNvPr>
                <p:cNvGrpSpPr/>
                <p:nvPr/>
              </p:nvGrpSpPr>
              <p:grpSpPr>
                <a:xfrm>
                  <a:off x="681628" y="5838150"/>
                  <a:ext cx="714601" cy="307895"/>
                  <a:chOff x="3333327" y="5778774"/>
                  <a:chExt cx="813651" cy="305759"/>
                </a:xfrm>
              </p:grpSpPr>
              <p:sp>
                <p:nvSpPr>
                  <p:cNvPr id="477" name="TextBox 476">
                    <a:extLst>
                      <a:ext uri="{FF2B5EF4-FFF2-40B4-BE49-F238E27FC236}">
                        <a16:creationId xmlns:a16="http://schemas.microsoft.com/office/drawing/2014/main" id="{F33057A7-F26B-07B2-FE32-C4AC85E0BF94}"/>
                      </a:ext>
                    </a:extLst>
                  </p:cNvPr>
                  <p:cNvSpPr txBox="1"/>
                  <p:nvPr/>
                </p:nvSpPr>
                <p:spPr>
                  <a:xfrm>
                    <a:off x="3636585" y="5778774"/>
                    <a:ext cx="108811" cy="304759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defTabSz="914400">
                      <a:defRPr/>
                    </a:pPr>
                    <a:r>
                      <a:rPr lang="en-CH" sz="1800" kern="0" dirty="0">
                        <a:solidFill>
                          <a:prstClr val="black"/>
                        </a:solidFill>
                        <a:latin typeface="Avenir Book" panose="02000503020000020003" pitchFamily="2" charset="0"/>
                      </a:rPr>
                      <a:t>x</a:t>
                    </a:r>
                  </a:p>
                </p:txBody>
              </p:sp>
              <p:sp>
                <p:nvSpPr>
                  <p:cNvPr id="478" name="Rectangle 477">
                    <a:extLst>
                      <a:ext uri="{FF2B5EF4-FFF2-40B4-BE49-F238E27FC236}">
                        <a16:creationId xmlns:a16="http://schemas.microsoft.com/office/drawing/2014/main" id="{F04B08B7-5BAF-287D-E3F5-8823289718B7}"/>
                      </a:ext>
                    </a:extLst>
                  </p:cNvPr>
                  <p:cNvSpPr/>
                  <p:nvPr/>
                </p:nvSpPr>
                <p:spPr>
                  <a:xfrm>
                    <a:off x="3491827" y="5845961"/>
                    <a:ext cx="158603" cy="230986"/>
                  </a:xfrm>
                  <a:prstGeom prst="rect">
                    <a:avLst/>
                  </a:prstGeom>
                  <a:solidFill>
                    <a:srgbClr val="FFC000">
                      <a:lumMod val="20000"/>
                      <a:lumOff val="80000"/>
                    </a:srgbClr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 defTabSz="914400">
                      <a:defRPr/>
                    </a:pPr>
                    <a:endParaRPr lang="en-CH" sz="1800" kern="0">
                      <a:solidFill>
                        <a:prstClr val="white"/>
                      </a:solidFill>
                      <a:latin typeface="Avenir Book" panose="02000503020000020003" pitchFamily="2" charset="0"/>
                    </a:endParaRPr>
                  </a:p>
                </p:txBody>
              </p:sp>
              <p:sp>
                <p:nvSpPr>
                  <p:cNvPr id="479" name="Rectangle 478">
                    <a:extLst>
                      <a:ext uri="{FF2B5EF4-FFF2-40B4-BE49-F238E27FC236}">
                        <a16:creationId xmlns:a16="http://schemas.microsoft.com/office/drawing/2014/main" id="{A8588E23-ECF7-D027-1D2A-96BF076AEB56}"/>
                      </a:ext>
                    </a:extLst>
                  </p:cNvPr>
                  <p:cNvSpPr/>
                  <p:nvPr/>
                </p:nvSpPr>
                <p:spPr>
                  <a:xfrm>
                    <a:off x="3839455" y="5845961"/>
                    <a:ext cx="158603" cy="230986"/>
                  </a:xfrm>
                  <a:prstGeom prst="rect">
                    <a:avLst/>
                  </a:prstGeom>
                  <a:solidFill>
                    <a:srgbClr val="E7E6E6">
                      <a:lumMod val="90000"/>
                    </a:srgbClr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 defTabSz="914400">
                      <a:defRPr/>
                    </a:pPr>
                    <a:endParaRPr lang="en-CH" sz="1800" kern="0">
                      <a:solidFill>
                        <a:prstClr val="white"/>
                      </a:solidFill>
                      <a:latin typeface="Avenir Book" panose="02000503020000020003" pitchFamily="2" charset="0"/>
                    </a:endParaRPr>
                  </a:p>
                </p:txBody>
              </p:sp>
              <p:sp>
                <p:nvSpPr>
                  <p:cNvPr id="480" name="TextBox 479">
                    <a:extLst>
                      <a:ext uri="{FF2B5EF4-FFF2-40B4-BE49-F238E27FC236}">
                        <a16:creationId xmlns:a16="http://schemas.microsoft.com/office/drawing/2014/main" id="{760D41CC-F474-208F-3686-2606986E5DBC}"/>
                      </a:ext>
                    </a:extLst>
                  </p:cNvPr>
                  <p:cNvSpPr txBox="1"/>
                  <p:nvPr/>
                </p:nvSpPr>
                <p:spPr>
                  <a:xfrm>
                    <a:off x="3333327" y="5778774"/>
                    <a:ext cx="148633" cy="304759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defTabSz="914400">
                      <a:defRPr/>
                    </a:pPr>
                    <a:r>
                      <a:rPr lang="en-CH" sz="1800" kern="0" dirty="0">
                        <a:solidFill>
                          <a:prstClr val="black"/>
                        </a:solidFill>
                        <a:latin typeface="Avenir Book" panose="02000503020000020003" pitchFamily="2" charset="0"/>
                      </a:rPr>
                      <a:t>(</a:t>
                    </a:r>
                  </a:p>
                </p:txBody>
              </p:sp>
              <p:sp>
                <p:nvSpPr>
                  <p:cNvPr id="481" name="TextBox 480">
                    <a:extLst>
                      <a:ext uri="{FF2B5EF4-FFF2-40B4-BE49-F238E27FC236}">
                        <a16:creationId xmlns:a16="http://schemas.microsoft.com/office/drawing/2014/main" id="{49615ACC-D34D-5F54-283B-3A44A9AEE0E6}"/>
                      </a:ext>
                    </a:extLst>
                  </p:cNvPr>
                  <p:cNvSpPr txBox="1"/>
                  <p:nvPr/>
                </p:nvSpPr>
                <p:spPr>
                  <a:xfrm>
                    <a:off x="3966031" y="5778774"/>
                    <a:ext cx="108811" cy="304759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defTabSz="914400">
                      <a:defRPr/>
                    </a:pPr>
                    <a:r>
                      <a:rPr lang="en-CH" sz="1800" kern="0" dirty="0">
                        <a:solidFill>
                          <a:prstClr val="black"/>
                        </a:solidFill>
                        <a:latin typeface="Avenir Book" panose="02000503020000020003" pitchFamily="2" charset="0"/>
                      </a:rPr>
                      <a:t>)</a:t>
                    </a:r>
                  </a:p>
                </p:txBody>
              </p:sp>
              <p:sp>
                <p:nvSpPr>
                  <p:cNvPr id="482" name="TextBox 481">
                    <a:extLst>
                      <a:ext uri="{FF2B5EF4-FFF2-40B4-BE49-F238E27FC236}">
                        <a16:creationId xmlns:a16="http://schemas.microsoft.com/office/drawing/2014/main" id="{BCDB1CBE-F350-2A3D-63FA-3DE71A3E90B9}"/>
                      </a:ext>
                    </a:extLst>
                  </p:cNvPr>
                  <p:cNvSpPr txBox="1"/>
                  <p:nvPr/>
                </p:nvSpPr>
                <p:spPr>
                  <a:xfrm>
                    <a:off x="4038167" y="5779774"/>
                    <a:ext cx="108811" cy="304759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defTabSz="914400">
                      <a:defRPr/>
                    </a:pPr>
                    <a:r>
                      <a:rPr lang="en-CH" sz="1800" kern="0" dirty="0">
                        <a:solidFill>
                          <a:prstClr val="black"/>
                        </a:solidFill>
                        <a:latin typeface="Avenir Book" panose="02000503020000020003" pitchFamily="2" charset="0"/>
                      </a:rPr>
                      <a:t>+</a:t>
                    </a:r>
                  </a:p>
                </p:txBody>
              </p:sp>
            </p:grpSp>
            <p:grpSp>
              <p:nvGrpSpPr>
                <p:cNvPr id="449" name="Group 448">
                  <a:extLst>
                    <a:ext uri="{FF2B5EF4-FFF2-40B4-BE49-F238E27FC236}">
                      <a16:creationId xmlns:a16="http://schemas.microsoft.com/office/drawing/2014/main" id="{EB4CE276-3962-61C6-34C7-B650C15E0013}"/>
                    </a:ext>
                  </a:extLst>
                </p:cNvPr>
                <p:cNvGrpSpPr/>
                <p:nvPr/>
              </p:nvGrpSpPr>
              <p:grpSpPr>
                <a:xfrm>
                  <a:off x="1387719" y="5838150"/>
                  <a:ext cx="714601" cy="307895"/>
                  <a:chOff x="3333327" y="5778774"/>
                  <a:chExt cx="813651" cy="305759"/>
                </a:xfrm>
              </p:grpSpPr>
              <p:sp>
                <p:nvSpPr>
                  <p:cNvPr id="471" name="TextBox 470">
                    <a:extLst>
                      <a:ext uri="{FF2B5EF4-FFF2-40B4-BE49-F238E27FC236}">
                        <a16:creationId xmlns:a16="http://schemas.microsoft.com/office/drawing/2014/main" id="{85971FE2-D097-E08D-89F8-32A251ABC094}"/>
                      </a:ext>
                    </a:extLst>
                  </p:cNvPr>
                  <p:cNvSpPr txBox="1"/>
                  <p:nvPr/>
                </p:nvSpPr>
                <p:spPr>
                  <a:xfrm>
                    <a:off x="3636585" y="5778774"/>
                    <a:ext cx="108811" cy="304759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defTabSz="914400">
                      <a:defRPr/>
                    </a:pPr>
                    <a:r>
                      <a:rPr lang="en-CH" sz="1800" kern="0" dirty="0">
                        <a:solidFill>
                          <a:prstClr val="black"/>
                        </a:solidFill>
                        <a:latin typeface="Avenir Book" panose="02000503020000020003" pitchFamily="2" charset="0"/>
                      </a:rPr>
                      <a:t>x</a:t>
                    </a:r>
                  </a:p>
                </p:txBody>
              </p:sp>
              <p:sp>
                <p:nvSpPr>
                  <p:cNvPr id="472" name="Rectangle 471">
                    <a:extLst>
                      <a:ext uri="{FF2B5EF4-FFF2-40B4-BE49-F238E27FC236}">
                        <a16:creationId xmlns:a16="http://schemas.microsoft.com/office/drawing/2014/main" id="{EE79D6ED-91CD-5085-BAEE-2CC3311F3B9F}"/>
                      </a:ext>
                    </a:extLst>
                  </p:cNvPr>
                  <p:cNvSpPr/>
                  <p:nvPr/>
                </p:nvSpPr>
                <p:spPr>
                  <a:xfrm>
                    <a:off x="3491827" y="5845961"/>
                    <a:ext cx="158603" cy="230986"/>
                  </a:xfrm>
                  <a:prstGeom prst="rect">
                    <a:avLst/>
                  </a:prstGeom>
                  <a:solidFill>
                    <a:srgbClr val="FFC000">
                      <a:lumMod val="20000"/>
                      <a:lumOff val="80000"/>
                    </a:srgbClr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 defTabSz="914400">
                      <a:defRPr/>
                    </a:pPr>
                    <a:endParaRPr lang="en-CH" sz="1800" kern="0">
                      <a:solidFill>
                        <a:prstClr val="white"/>
                      </a:solidFill>
                      <a:latin typeface="Avenir Book" panose="02000503020000020003" pitchFamily="2" charset="0"/>
                    </a:endParaRPr>
                  </a:p>
                </p:txBody>
              </p:sp>
              <p:sp>
                <p:nvSpPr>
                  <p:cNvPr id="473" name="Rectangle 472">
                    <a:extLst>
                      <a:ext uri="{FF2B5EF4-FFF2-40B4-BE49-F238E27FC236}">
                        <a16:creationId xmlns:a16="http://schemas.microsoft.com/office/drawing/2014/main" id="{53F967C1-C4B1-2E4B-66AB-75B56F37A804}"/>
                      </a:ext>
                    </a:extLst>
                  </p:cNvPr>
                  <p:cNvSpPr/>
                  <p:nvPr/>
                </p:nvSpPr>
                <p:spPr>
                  <a:xfrm>
                    <a:off x="3839455" y="5845961"/>
                    <a:ext cx="158603" cy="230986"/>
                  </a:xfrm>
                  <a:prstGeom prst="rect">
                    <a:avLst/>
                  </a:prstGeom>
                  <a:solidFill>
                    <a:srgbClr val="E7E6E6">
                      <a:lumMod val="90000"/>
                    </a:srgbClr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 defTabSz="914400">
                      <a:defRPr/>
                    </a:pPr>
                    <a:endParaRPr lang="en-CH" sz="1800" kern="0">
                      <a:solidFill>
                        <a:prstClr val="white"/>
                      </a:solidFill>
                      <a:latin typeface="Avenir Book" panose="02000503020000020003" pitchFamily="2" charset="0"/>
                    </a:endParaRPr>
                  </a:p>
                </p:txBody>
              </p:sp>
              <p:sp>
                <p:nvSpPr>
                  <p:cNvPr id="474" name="TextBox 473">
                    <a:extLst>
                      <a:ext uri="{FF2B5EF4-FFF2-40B4-BE49-F238E27FC236}">
                        <a16:creationId xmlns:a16="http://schemas.microsoft.com/office/drawing/2014/main" id="{6D5C302C-BB09-4EC7-1A31-EDCA4710C0C7}"/>
                      </a:ext>
                    </a:extLst>
                  </p:cNvPr>
                  <p:cNvSpPr txBox="1"/>
                  <p:nvPr/>
                </p:nvSpPr>
                <p:spPr>
                  <a:xfrm>
                    <a:off x="3333327" y="5778774"/>
                    <a:ext cx="148633" cy="304759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defTabSz="914400">
                      <a:defRPr/>
                    </a:pPr>
                    <a:r>
                      <a:rPr lang="en-CH" sz="1800" kern="0" dirty="0">
                        <a:solidFill>
                          <a:prstClr val="black"/>
                        </a:solidFill>
                        <a:latin typeface="Avenir Book" panose="02000503020000020003" pitchFamily="2" charset="0"/>
                      </a:rPr>
                      <a:t>(</a:t>
                    </a:r>
                  </a:p>
                </p:txBody>
              </p:sp>
              <p:sp>
                <p:nvSpPr>
                  <p:cNvPr id="475" name="TextBox 474">
                    <a:extLst>
                      <a:ext uri="{FF2B5EF4-FFF2-40B4-BE49-F238E27FC236}">
                        <a16:creationId xmlns:a16="http://schemas.microsoft.com/office/drawing/2014/main" id="{934BB13F-772E-8609-7154-DF091E402148}"/>
                      </a:ext>
                    </a:extLst>
                  </p:cNvPr>
                  <p:cNvSpPr txBox="1"/>
                  <p:nvPr/>
                </p:nvSpPr>
                <p:spPr>
                  <a:xfrm>
                    <a:off x="3966031" y="5778774"/>
                    <a:ext cx="108811" cy="304759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defTabSz="914400">
                      <a:defRPr/>
                    </a:pPr>
                    <a:r>
                      <a:rPr lang="en-CH" sz="1800" kern="0" dirty="0">
                        <a:solidFill>
                          <a:prstClr val="black"/>
                        </a:solidFill>
                        <a:latin typeface="Avenir Book" panose="02000503020000020003" pitchFamily="2" charset="0"/>
                      </a:rPr>
                      <a:t>)</a:t>
                    </a:r>
                  </a:p>
                </p:txBody>
              </p:sp>
              <p:sp>
                <p:nvSpPr>
                  <p:cNvPr id="476" name="TextBox 475">
                    <a:extLst>
                      <a:ext uri="{FF2B5EF4-FFF2-40B4-BE49-F238E27FC236}">
                        <a16:creationId xmlns:a16="http://schemas.microsoft.com/office/drawing/2014/main" id="{ECBCF5E6-20E7-2F44-7588-4766F611351F}"/>
                      </a:ext>
                    </a:extLst>
                  </p:cNvPr>
                  <p:cNvSpPr txBox="1"/>
                  <p:nvPr/>
                </p:nvSpPr>
                <p:spPr>
                  <a:xfrm>
                    <a:off x="4038167" y="5779774"/>
                    <a:ext cx="108811" cy="304759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defTabSz="914400">
                      <a:defRPr/>
                    </a:pPr>
                    <a:r>
                      <a:rPr lang="en-CH" sz="1800" kern="0" dirty="0">
                        <a:solidFill>
                          <a:prstClr val="black"/>
                        </a:solidFill>
                        <a:latin typeface="Avenir Book" panose="02000503020000020003" pitchFamily="2" charset="0"/>
                      </a:rPr>
                      <a:t>+</a:t>
                    </a:r>
                  </a:p>
                </p:txBody>
              </p:sp>
            </p:grpSp>
            <p:grpSp>
              <p:nvGrpSpPr>
                <p:cNvPr id="450" name="Group 449">
                  <a:extLst>
                    <a:ext uri="{FF2B5EF4-FFF2-40B4-BE49-F238E27FC236}">
                      <a16:creationId xmlns:a16="http://schemas.microsoft.com/office/drawing/2014/main" id="{AAEBC5FD-7A51-25B1-9AE3-F5420C86E3CE}"/>
                    </a:ext>
                  </a:extLst>
                </p:cNvPr>
                <p:cNvGrpSpPr/>
                <p:nvPr/>
              </p:nvGrpSpPr>
              <p:grpSpPr>
                <a:xfrm>
                  <a:off x="2086219" y="5838150"/>
                  <a:ext cx="714601" cy="307895"/>
                  <a:chOff x="3333327" y="5778774"/>
                  <a:chExt cx="813651" cy="305759"/>
                </a:xfrm>
              </p:grpSpPr>
              <p:sp>
                <p:nvSpPr>
                  <p:cNvPr id="465" name="TextBox 464">
                    <a:extLst>
                      <a:ext uri="{FF2B5EF4-FFF2-40B4-BE49-F238E27FC236}">
                        <a16:creationId xmlns:a16="http://schemas.microsoft.com/office/drawing/2014/main" id="{4206182C-DA63-BFCA-9BEB-0196F720C2AE}"/>
                      </a:ext>
                    </a:extLst>
                  </p:cNvPr>
                  <p:cNvSpPr txBox="1"/>
                  <p:nvPr/>
                </p:nvSpPr>
                <p:spPr>
                  <a:xfrm>
                    <a:off x="3636585" y="5778774"/>
                    <a:ext cx="108811" cy="304759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defTabSz="914400">
                      <a:defRPr/>
                    </a:pPr>
                    <a:r>
                      <a:rPr lang="en-CH" sz="1800" kern="0" dirty="0">
                        <a:solidFill>
                          <a:prstClr val="black"/>
                        </a:solidFill>
                        <a:latin typeface="Avenir Book" panose="02000503020000020003" pitchFamily="2" charset="0"/>
                      </a:rPr>
                      <a:t>x</a:t>
                    </a:r>
                  </a:p>
                </p:txBody>
              </p:sp>
              <p:sp>
                <p:nvSpPr>
                  <p:cNvPr id="466" name="Rectangle 465">
                    <a:extLst>
                      <a:ext uri="{FF2B5EF4-FFF2-40B4-BE49-F238E27FC236}">
                        <a16:creationId xmlns:a16="http://schemas.microsoft.com/office/drawing/2014/main" id="{747639AF-2F77-B2F9-68E4-71736B3F401B}"/>
                      </a:ext>
                    </a:extLst>
                  </p:cNvPr>
                  <p:cNvSpPr/>
                  <p:nvPr/>
                </p:nvSpPr>
                <p:spPr>
                  <a:xfrm>
                    <a:off x="3491827" y="5845961"/>
                    <a:ext cx="158603" cy="230986"/>
                  </a:xfrm>
                  <a:prstGeom prst="rect">
                    <a:avLst/>
                  </a:prstGeom>
                  <a:solidFill>
                    <a:srgbClr val="FFC000">
                      <a:lumMod val="20000"/>
                      <a:lumOff val="80000"/>
                    </a:srgbClr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 defTabSz="914400">
                      <a:defRPr/>
                    </a:pPr>
                    <a:endParaRPr lang="en-CH" sz="1800" kern="0">
                      <a:solidFill>
                        <a:prstClr val="white"/>
                      </a:solidFill>
                      <a:latin typeface="Avenir Book" panose="02000503020000020003" pitchFamily="2" charset="0"/>
                    </a:endParaRPr>
                  </a:p>
                </p:txBody>
              </p:sp>
              <p:sp>
                <p:nvSpPr>
                  <p:cNvPr id="467" name="Rectangle 466">
                    <a:extLst>
                      <a:ext uri="{FF2B5EF4-FFF2-40B4-BE49-F238E27FC236}">
                        <a16:creationId xmlns:a16="http://schemas.microsoft.com/office/drawing/2014/main" id="{D85D4EC4-D749-1F35-0BCC-FD7AF4B4A327}"/>
                      </a:ext>
                    </a:extLst>
                  </p:cNvPr>
                  <p:cNvSpPr/>
                  <p:nvPr/>
                </p:nvSpPr>
                <p:spPr>
                  <a:xfrm>
                    <a:off x="3839455" y="5845961"/>
                    <a:ext cx="158603" cy="230986"/>
                  </a:xfrm>
                  <a:prstGeom prst="rect">
                    <a:avLst/>
                  </a:prstGeom>
                  <a:solidFill>
                    <a:srgbClr val="E7E6E6">
                      <a:lumMod val="90000"/>
                    </a:srgbClr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 defTabSz="914400">
                      <a:defRPr/>
                    </a:pPr>
                    <a:endParaRPr lang="en-CH" sz="1800" kern="0">
                      <a:solidFill>
                        <a:prstClr val="white"/>
                      </a:solidFill>
                      <a:latin typeface="Avenir Book" panose="02000503020000020003" pitchFamily="2" charset="0"/>
                    </a:endParaRPr>
                  </a:p>
                </p:txBody>
              </p:sp>
              <p:sp>
                <p:nvSpPr>
                  <p:cNvPr id="468" name="TextBox 467">
                    <a:extLst>
                      <a:ext uri="{FF2B5EF4-FFF2-40B4-BE49-F238E27FC236}">
                        <a16:creationId xmlns:a16="http://schemas.microsoft.com/office/drawing/2014/main" id="{09B49CE0-F101-E5E3-2E75-5178E507E16C}"/>
                      </a:ext>
                    </a:extLst>
                  </p:cNvPr>
                  <p:cNvSpPr txBox="1"/>
                  <p:nvPr/>
                </p:nvSpPr>
                <p:spPr>
                  <a:xfrm>
                    <a:off x="3333327" y="5778774"/>
                    <a:ext cx="148633" cy="304759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defTabSz="914400">
                      <a:defRPr/>
                    </a:pPr>
                    <a:r>
                      <a:rPr lang="en-CH" sz="1800" kern="0" dirty="0">
                        <a:solidFill>
                          <a:prstClr val="black"/>
                        </a:solidFill>
                        <a:latin typeface="Avenir Book" panose="02000503020000020003" pitchFamily="2" charset="0"/>
                      </a:rPr>
                      <a:t>(</a:t>
                    </a:r>
                  </a:p>
                </p:txBody>
              </p:sp>
              <p:sp>
                <p:nvSpPr>
                  <p:cNvPr id="469" name="TextBox 468">
                    <a:extLst>
                      <a:ext uri="{FF2B5EF4-FFF2-40B4-BE49-F238E27FC236}">
                        <a16:creationId xmlns:a16="http://schemas.microsoft.com/office/drawing/2014/main" id="{9BEB1DB8-020B-499C-D102-28FFE2B3E430}"/>
                      </a:ext>
                    </a:extLst>
                  </p:cNvPr>
                  <p:cNvSpPr txBox="1"/>
                  <p:nvPr/>
                </p:nvSpPr>
                <p:spPr>
                  <a:xfrm>
                    <a:off x="3966031" y="5778774"/>
                    <a:ext cx="108811" cy="304759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defTabSz="914400">
                      <a:defRPr/>
                    </a:pPr>
                    <a:r>
                      <a:rPr lang="en-CH" sz="1800" kern="0" dirty="0">
                        <a:solidFill>
                          <a:prstClr val="black"/>
                        </a:solidFill>
                        <a:latin typeface="Avenir Book" panose="02000503020000020003" pitchFamily="2" charset="0"/>
                      </a:rPr>
                      <a:t>)</a:t>
                    </a:r>
                  </a:p>
                </p:txBody>
              </p:sp>
              <p:sp>
                <p:nvSpPr>
                  <p:cNvPr id="470" name="TextBox 469">
                    <a:extLst>
                      <a:ext uri="{FF2B5EF4-FFF2-40B4-BE49-F238E27FC236}">
                        <a16:creationId xmlns:a16="http://schemas.microsoft.com/office/drawing/2014/main" id="{BBD31E22-69B3-B0D1-F11E-D8A3697EFBD3}"/>
                      </a:ext>
                    </a:extLst>
                  </p:cNvPr>
                  <p:cNvSpPr txBox="1"/>
                  <p:nvPr/>
                </p:nvSpPr>
                <p:spPr>
                  <a:xfrm>
                    <a:off x="4038167" y="5779774"/>
                    <a:ext cx="108811" cy="304759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defTabSz="914400">
                      <a:defRPr/>
                    </a:pPr>
                    <a:r>
                      <a:rPr lang="en-CH" sz="1800" kern="0" dirty="0">
                        <a:solidFill>
                          <a:prstClr val="black"/>
                        </a:solidFill>
                        <a:latin typeface="Avenir Book" panose="02000503020000020003" pitchFamily="2" charset="0"/>
                      </a:rPr>
                      <a:t>+</a:t>
                    </a:r>
                  </a:p>
                </p:txBody>
              </p:sp>
            </p:grpSp>
            <p:grpSp>
              <p:nvGrpSpPr>
                <p:cNvPr id="451" name="Group 450">
                  <a:extLst>
                    <a:ext uri="{FF2B5EF4-FFF2-40B4-BE49-F238E27FC236}">
                      <a16:creationId xmlns:a16="http://schemas.microsoft.com/office/drawing/2014/main" id="{52202CE5-A47D-CCB9-D71F-D1EDBFAAC5F2}"/>
                    </a:ext>
                  </a:extLst>
                </p:cNvPr>
                <p:cNvGrpSpPr/>
                <p:nvPr/>
              </p:nvGrpSpPr>
              <p:grpSpPr>
                <a:xfrm>
                  <a:off x="2791392" y="5838150"/>
                  <a:ext cx="714601" cy="307895"/>
                  <a:chOff x="3333327" y="5778774"/>
                  <a:chExt cx="813651" cy="305759"/>
                </a:xfrm>
              </p:grpSpPr>
              <p:sp>
                <p:nvSpPr>
                  <p:cNvPr id="459" name="TextBox 458">
                    <a:extLst>
                      <a:ext uri="{FF2B5EF4-FFF2-40B4-BE49-F238E27FC236}">
                        <a16:creationId xmlns:a16="http://schemas.microsoft.com/office/drawing/2014/main" id="{11524FDC-AC11-F132-C8D5-7A94A7CE95B6}"/>
                      </a:ext>
                    </a:extLst>
                  </p:cNvPr>
                  <p:cNvSpPr txBox="1"/>
                  <p:nvPr/>
                </p:nvSpPr>
                <p:spPr>
                  <a:xfrm>
                    <a:off x="3636585" y="5778774"/>
                    <a:ext cx="108811" cy="304759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defTabSz="914400">
                      <a:defRPr/>
                    </a:pPr>
                    <a:r>
                      <a:rPr lang="en-CH" sz="1800" kern="0" dirty="0">
                        <a:solidFill>
                          <a:prstClr val="black"/>
                        </a:solidFill>
                        <a:latin typeface="Avenir Book" panose="02000503020000020003" pitchFamily="2" charset="0"/>
                      </a:rPr>
                      <a:t>x</a:t>
                    </a:r>
                  </a:p>
                </p:txBody>
              </p:sp>
              <p:sp>
                <p:nvSpPr>
                  <p:cNvPr id="460" name="Rectangle 459">
                    <a:extLst>
                      <a:ext uri="{FF2B5EF4-FFF2-40B4-BE49-F238E27FC236}">
                        <a16:creationId xmlns:a16="http://schemas.microsoft.com/office/drawing/2014/main" id="{C77A50B5-E093-A0F6-75DA-495A15A2DE05}"/>
                      </a:ext>
                    </a:extLst>
                  </p:cNvPr>
                  <p:cNvSpPr/>
                  <p:nvPr/>
                </p:nvSpPr>
                <p:spPr>
                  <a:xfrm>
                    <a:off x="3491827" y="5845961"/>
                    <a:ext cx="158603" cy="230986"/>
                  </a:xfrm>
                  <a:prstGeom prst="rect">
                    <a:avLst/>
                  </a:prstGeom>
                  <a:solidFill>
                    <a:srgbClr val="FFC000">
                      <a:lumMod val="20000"/>
                      <a:lumOff val="80000"/>
                    </a:srgbClr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 defTabSz="914400">
                      <a:defRPr/>
                    </a:pPr>
                    <a:endParaRPr lang="en-CH" sz="1800" kern="0">
                      <a:solidFill>
                        <a:prstClr val="white"/>
                      </a:solidFill>
                      <a:latin typeface="Avenir Book" panose="02000503020000020003" pitchFamily="2" charset="0"/>
                    </a:endParaRPr>
                  </a:p>
                </p:txBody>
              </p:sp>
              <p:sp>
                <p:nvSpPr>
                  <p:cNvPr id="461" name="Rectangle 460">
                    <a:extLst>
                      <a:ext uri="{FF2B5EF4-FFF2-40B4-BE49-F238E27FC236}">
                        <a16:creationId xmlns:a16="http://schemas.microsoft.com/office/drawing/2014/main" id="{330620F4-13B0-5E72-B3F9-7DD3B548DC0C}"/>
                      </a:ext>
                    </a:extLst>
                  </p:cNvPr>
                  <p:cNvSpPr/>
                  <p:nvPr/>
                </p:nvSpPr>
                <p:spPr>
                  <a:xfrm>
                    <a:off x="3839455" y="5845961"/>
                    <a:ext cx="158603" cy="230986"/>
                  </a:xfrm>
                  <a:prstGeom prst="rect">
                    <a:avLst/>
                  </a:prstGeom>
                  <a:solidFill>
                    <a:srgbClr val="E7E6E6">
                      <a:lumMod val="90000"/>
                    </a:srgbClr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 defTabSz="914400">
                      <a:defRPr/>
                    </a:pPr>
                    <a:endParaRPr lang="en-CH" sz="1800" kern="0">
                      <a:solidFill>
                        <a:prstClr val="white"/>
                      </a:solidFill>
                      <a:latin typeface="Avenir Book" panose="02000503020000020003" pitchFamily="2" charset="0"/>
                    </a:endParaRPr>
                  </a:p>
                </p:txBody>
              </p:sp>
              <p:sp>
                <p:nvSpPr>
                  <p:cNvPr id="462" name="TextBox 461">
                    <a:extLst>
                      <a:ext uri="{FF2B5EF4-FFF2-40B4-BE49-F238E27FC236}">
                        <a16:creationId xmlns:a16="http://schemas.microsoft.com/office/drawing/2014/main" id="{E25ADFE5-1A1B-15D7-C73D-DA3C47EA72C7}"/>
                      </a:ext>
                    </a:extLst>
                  </p:cNvPr>
                  <p:cNvSpPr txBox="1"/>
                  <p:nvPr/>
                </p:nvSpPr>
                <p:spPr>
                  <a:xfrm>
                    <a:off x="3333327" y="5778774"/>
                    <a:ext cx="148633" cy="304759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defTabSz="914400">
                      <a:defRPr/>
                    </a:pPr>
                    <a:r>
                      <a:rPr lang="en-CH" sz="1800" kern="0" dirty="0">
                        <a:solidFill>
                          <a:prstClr val="black"/>
                        </a:solidFill>
                        <a:latin typeface="Avenir Book" panose="02000503020000020003" pitchFamily="2" charset="0"/>
                      </a:rPr>
                      <a:t>(</a:t>
                    </a:r>
                  </a:p>
                </p:txBody>
              </p:sp>
              <p:sp>
                <p:nvSpPr>
                  <p:cNvPr id="463" name="TextBox 462">
                    <a:extLst>
                      <a:ext uri="{FF2B5EF4-FFF2-40B4-BE49-F238E27FC236}">
                        <a16:creationId xmlns:a16="http://schemas.microsoft.com/office/drawing/2014/main" id="{1C68C618-AD5C-437E-CD76-654881E6DFB7}"/>
                      </a:ext>
                    </a:extLst>
                  </p:cNvPr>
                  <p:cNvSpPr txBox="1"/>
                  <p:nvPr/>
                </p:nvSpPr>
                <p:spPr>
                  <a:xfrm>
                    <a:off x="3966031" y="5778774"/>
                    <a:ext cx="108811" cy="304759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defTabSz="914400">
                      <a:defRPr/>
                    </a:pPr>
                    <a:r>
                      <a:rPr lang="en-CH" sz="1800" kern="0" dirty="0">
                        <a:solidFill>
                          <a:prstClr val="black"/>
                        </a:solidFill>
                        <a:latin typeface="Avenir Book" panose="02000503020000020003" pitchFamily="2" charset="0"/>
                      </a:rPr>
                      <a:t>)</a:t>
                    </a:r>
                  </a:p>
                </p:txBody>
              </p:sp>
              <p:sp>
                <p:nvSpPr>
                  <p:cNvPr id="464" name="TextBox 463">
                    <a:extLst>
                      <a:ext uri="{FF2B5EF4-FFF2-40B4-BE49-F238E27FC236}">
                        <a16:creationId xmlns:a16="http://schemas.microsoft.com/office/drawing/2014/main" id="{D8241E74-B2AF-D401-50D2-F47C206853F5}"/>
                      </a:ext>
                    </a:extLst>
                  </p:cNvPr>
                  <p:cNvSpPr txBox="1"/>
                  <p:nvPr/>
                </p:nvSpPr>
                <p:spPr>
                  <a:xfrm>
                    <a:off x="4038167" y="5779774"/>
                    <a:ext cx="108811" cy="304759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defTabSz="914400">
                      <a:defRPr/>
                    </a:pPr>
                    <a:r>
                      <a:rPr lang="en-CH" sz="1800" kern="0" dirty="0">
                        <a:solidFill>
                          <a:prstClr val="black"/>
                        </a:solidFill>
                        <a:latin typeface="Avenir Book" panose="02000503020000020003" pitchFamily="2" charset="0"/>
                      </a:rPr>
                      <a:t>+</a:t>
                    </a:r>
                  </a:p>
                </p:txBody>
              </p:sp>
            </p:grpSp>
            <p:grpSp>
              <p:nvGrpSpPr>
                <p:cNvPr id="452" name="Group 451">
                  <a:extLst>
                    <a:ext uri="{FF2B5EF4-FFF2-40B4-BE49-F238E27FC236}">
                      <a16:creationId xmlns:a16="http://schemas.microsoft.com/office/drawing/2014/main" id="{C957F8F4-6041-EAC1-FEA9-9DCFE2280F47}"/>
                    </a:ext>
                  </a:extLst>
                </p:cNvPr>
                <p:cNvGrpSpPr/>
                <p:nvPr/>
              </p:nvGrpSpPr>
              <p:grpSpPr>
                <a:xfrm>
                  <a:off x="3505993" y="5838169"/>
                  <a:ext cx="714601" cy="307896"/>
                  <a:chOff x="3333327" y="5778774"/>
                  <a:chExt cx="813651" cy="305759"/>
                </a:xfrm>
              </p:grpSpPr>
              <p:sp>
                <p:nvSpPr>
                  <p:cNvPr id="453" name="TextBox 452">
                    <a:extLst>
                      <a:ext uri="{FF2B5EF4-FFF2-40B4-BE49-F238E27FC236}">
                        <a16:creationId xmlns:a16="http://schemas.microsoft.com/office/drawing/2014/main" id="{2FE2F1FC-DFF9-4B3E-1EB5-1A2B7E8AEB88}"/>
                      </a:ext>
                    </a:extLst>
                  </p:cNvPr>
                  <p:cNvSpPr txBox="1"/>
                  <p:nvPr/>
                </p:nvSpPr>
                <p:spPr>
                  <a:xfrm>
                    <a:off x="3636585" y="5778774"/>
                    <a:ext cx="108811" cy="304759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defTabSz="914400">
                      <a:defRPr/>
                    </a:pPr>
                    <a:r>
                      <a:rPr lang="en-CH" sz="1800" kern="0" dirty="0">
                        <a:solidFill>
                          <a:prstClr val="black"/>
                        </a:solidFill>
                        <a:latin typeface="Avenir Book" panose="02000503020000020003" pitchFamily="2" charset="0"/>
                      </a:rPr>
                      <a:t>x</a:t>
                    </a:r>
                  </a:p>
                </p:txBody>
              </p:sp>
              <p:sp>
                <p:nvSpPr>
                  <p:cNvPr id="454" name="Rectangle 453">
                    <a:extLst>
                      <a:ext uri="{FF2B5EF4-FFF2-40B4-BE49-F238E27FC236}">
                        <a16:creationId xmlns:a16="http://schemas.microsoft.com/office/drawing/2014/main" id="{985754F7-A2B6-2A89-726C-0CAC97B3BCAB}"/>
                      </a:ext>
                    </a:extLst>
                  </p:cNvPr>
                  <p:cNvSpPr/>
                  <p:nvPr/>
                </p:nvSpPr>
                <p:spPr>
                  <a:xfrm>
                    <a:off x="3491827" y="5845961"/>
                    <a:ext cx="158603" cy="230986"/>
                  </a:xfrm>
                  <a:prstGeom prst="rect">
                    <a:avLst/>
                  </a:prstGeom>
                  <a:solidFill>
                    <a:srgbClr val="FFC000">
                      <a:lumMod val="20000"/>
                      <a:lumOff val="80000"/>
                    </a:srgbClr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 defTabSz="914400">
                      <a:defRPr/>
                    </a:pPr>
                    <a:endParaRPr lang="en-CH" sz="1800" kern="0">
                      <a:solidFill>
                        <a:prstClr val="white"/>
                      </a:solidFill>
                      <a:latin typeface="Avenir Book" panose="02000503020000020003" pitchFamily="2" charset="0"/>
                    </a:endParaRPr>
                  </a:p>
                </p:txBody>
              </p:sp>
              <p:sp>
                <p:nvSpPr>
                  <p:cNvPr id="455" name="Rectangle 454">
                    <a:extLst>
                      <a:ext uri="{FF2B5EF4-FFF2-40B4-BE49-F238E27FC236}">
                        <a16:creationId xmlns:a16="http://schemas.microsoft.com/office/drawing/2014/main" id="{648F121D-8493-BD1A-42DE-EC42C5DE872A}"/>
                      </a:ext>
                    </a:extLst>
                  </p:cNvPr>
                  <p:cNvSpPr/>
                  <p:nvPr/>
                </p:nvSpPr>
                <p:spPr>
                  <a:xfrm>
                    <a:off x="3839455" y="5845961"/>
                    <a:ext cx="158603" cy="230986"/>
                  </a:xfrm>
                  <a:prstGeom prst="rect">
                    <a:avLst/>
                  </a:prstGeom>
                  <a:solidFill>
                    <a:srgbClr val="E7E6E6">
                      <a:lumMod val="90000"/>
                    </a:srgbClr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 defTabSz="914400">
                      <a:defRPr/>
                    </a:pPr>
                    <a:endParaRPr lang="en-CH" sz="1800" kern="0">
                      <a:solidFill>
                        <a:prstClr val="white"/>
                      </a:solidFill>
                      <a:latin typeface="Avenir Book" panose="02000503020000020003" pitchFamily="2" charset="0"/>
                    </a:endParaRPr>
                  </a:p>
                </p:txBody>
              </p:sp>
              <p:sp>
                <p:nvSpPr>
                  <p:cNvPr id="456" name="TextBox 455">
                    <a:extLst>
                      <a:ext uri="{FF2B5EF4-FFF2-40B4-BE49-F238E27FC236}">
                        <a16:creationId xmlns:a16="http://schemas.microsoft.com/office/drawing/2014/main" id="{0ED1FCDB-50F0-2FE1-5946-9A3857BEA993}"/>
                      </a:ext>
                    </a:extLst>
                  </p:cNvPr>
                  <p:cNvSpPr txBox="1"/>
                  <p:nvPr/>
                </p:nvSpPr>
                <p:spPr>
                  <a:xfrm>
                    <a:off x="3333327" y="5778774"/>
                    <a:ext cx="148633" cy="304759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defTabSz="914400">
                      <a:defRPr/>
                    </a:pPr>
                    <a:r>
                      <a:rPr lang="en-CH" sz="1800" kern="0" dirty="0">
                        <a:solidFill>
                          <a:prstClr val="black"/>
                        </a:solidFill>
                        <a:latin typeface="Avenir Book" panose="02000503020000020003" pitchFamily="2" charset="0"/>
                      </a:rPr>
                      <a:t>(</a:t>
                    </a:r>
                  </a:p>
                </p:txBody>
              </p:sp>
              <p:sp>
                <p:nvSpPr>
                  <p:cNvPr id="457" name="TextBox 456">
                    <a:extLst>
                      <a:ext uri="{FF2B5EF4-FFF2-40B4-BE49-F238E27FC236}">
                        <a16:creationId xmlns:a16="http://schemas.microsoft.com/office/drawing/2014/main" id="{8A8F40F3-0531-61F7-DE4E-FEA767AE4F94}"/>
                      </a:ext>
                    </a:extLst>
                  </p:cNvPr>
                  <p:cNvSpPr txBox="1"/>
                  <p:nvPr/>
                </p:nvSpPr>
                <p:spPr>
                  <a:xfrm>
                    <a:off x="3966031" y="5778774"/>
                    <a:ext cx="108811" cy="304759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defTabSz="914400">
                      <a:defRPr/>
                    </a:pPr>
                    <a:r>
                      <a:rPr lang="en-CH" sz="1800" kern="0" dirty="0">
                        <a:solidFill>
                          <a:prstClr val="black"/>
                        </a:solidFill>
                        <a:latin typeface="Avenir Book" panose="02000503020000020003" pitchFamily="2" charset="0"/>
                      </a:rPr>
                      <a:t>)</a:t>
                    </a:r>
                  </a:p>
                </p:txBody>
              </p:sp>
              <p:sp>
                <p:nvSpPr>
                  <p:cNvPr id="458" name="TextBox 457">
                    <a:extLst>
                      <a:ext uri="{FF2B5EF4-FFF2-40B4-BE49-F238E27FC236}">
                        <a16:creationId xmlns:a16="http://schemas.microsoft.com/office/drawing/2014/main" id="{B7C918AD-A211-611C-3B0C-B0CA303924AE}"/>
                      </a:ext>
                    </a:extLst>
                  </p:cNvPr>
                  <p:cNvSpPr txBox="1"/>
                  <p:nvPr/>
                </p:nvSpPr>
                <p:spPr>
                  <a:xfrm>
                    <a:off x="4038167" y="5779774"/>
                    <a:ext cx="108811" cy="304759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defTabSz="914400">
                      <a:defRPr/>
                    </a:pPr>
                    <a:r>
                      <a:rPr lang="en-CH" sz="1800" kern="0" dirty="0">
                        <a:solidFill>
                          <a:prstClr val="black"/>
                        </a:solidFill>
                        <a:latin typeface="Avenir Book" panose="02000503020000020003" pitchFamily="2" charset="0"/>
                      </a:rPr>
                      <a:t>=</a:t>
                    </a:r>
                  </a:p>
                </p:txBody>
              </p:sp>
            </p:grpSp>
          </p:grpSp>
          <p:grpSp>
            <p:nvGrpSpPr>
              <p:cNvPr id="407" name="Group 406">
                <a:extLst>
                  <a:ext uri="{FF2B5EF4-FFF2-40B4-BE49-F238E27FC236}">
                    <a16:creationId xmlns:a16="http://schemas.microsoft.com/office/drawing/2014/main" id="{8A3BD6CE-FE4B-6B97-868B-44929F5F1C04}"/>
                  </a:ext>
                </a:extLst>
              </p:cNvPr>
              <p:cNvGrpSpPr/>
              <p:nvPr/>
            </p:nvGrpSpPr>
            <p:grpSpPr>
              <a:xfrm>
                <a:off x="633588" y="4551092"/>
                <a:ext cx="3538970" cy="307915"/>
                <a:chOff x="681624" y="5838150"/>
                <a:chExt cx="3538970" cy="307915"/>
              </a:xfrm>
            </p:grpSpPr>
            <p:grpSp>
              <p:nvGrpSpPr>
                <p:cNvPr id="413" name="Group 412">
                  <a:extLst>
                    <a:ext uri="{FF2B5EF4-FFF2-40B4-BE49-F238E27FC236}">
                      <a16:creationId xmlns:a16="http://schemas.microsoft.com/office/drawing/2014/main" id="{12B8E56B-BA8A-EC4C-8687-8124A8159A90}"/>
                    </a:ext>
                  </a:extLst>
                </p:cNvPr>
                <p:cNvGrpSpPr/>
                <p:nvPr/>
              </p:nvGrpSpPr>
              <p:grpSpPr>
                <a:xfrm>
                  <a:off x="681624" y="5838150"/>
                  <a:ext cx="714600" cy="307895"/>
                  <a:chOff x="3333327" y="5778774"/>
                  <a:chExt cx="813651" cy="305759"/>
                </a:xfrm>
              </p:grpSpPr>
              <p:sp>
                <p:nvSpPr>
                  <p:cNvPr id="442" name="TextBox 441">
                    <a:extLst>
                      <a:ext uri="{FF2B5EF4-FFF2-40B4-BE49-F238E27FC236}">
                        <a16:creationId xmlns:a16="http://schemas.microsoft.com/office/drawing/2014/main" id="{CB113798-72B9-4731-E9D8-9A989D298EBA}"/>
                      </a:ext>
                    </a:extLst>
                  </p:cNvPr>
                  <p:cNvSpPr txBox="1"/>
                  <p:nvPr/>
                </p:nvSpPr>
                <p:spPr>
                  <a:xfrm>
                    <a:off x="3636585" y="5778774"/>
                    <a:ext cx="108811" cy="304759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defTabSz="914400">
                      <a:defRPr/>
                    </a:pPr>
                    <a:r>
                      <a:rPr lang="en-CH" sz="1800" kern="0" dirty="0">
                        <a:solidFill>
                          <a:prstClr val="black"/>
                        </a:solidFill>
                        <a:latin typeface="Avenir Book" panose="02000503020000020003" pitchFamily="2" charset="0"/>
                      </a:rPr>
                      <a:t>x</a:t>
                    </a:r>
                  </a:p>
                </p:txBody>
              </p:sp>
              <p:sp>
                <p:nvSpPr>
                  <p:cNvPr id="443" name="Rectangle 442">
                    <a:extLst>
                      <a:ext uri="{FF2B5EF4-FFF2-40B4-BE49-F238E27FC236}">
                        <a16:creationId xmlns:a16="http://schemas.microsoft.com/office/drawing/2014/main" id="{0B508869-7367-8319-EE05-AFC6DBE5C82D}"/>
                      </a:ext>
                    </a:extLst>
                  </p:cNvPr>
                  <p:cNvSpPr/>
                  <p:nvPr/>
                </p:nvSpPr>
                <p:spPr>
                  <a:xfrm>
                    <a:off x="3491827" y="5845961"/>
                    <a:ext cx="158603" cy="230986"/>
                  </a:xfrm>
                  <a:prstGeom prst="rect">
                    <a:avLst/>
                  </a:prstGeom>
                  <a:solidFill>
                    <a:srgbClr val="FFC000">
                      <a:lumMod val="20000"/>
                      <a:lumOff val="80000"/>
                    </a:srgbClr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 defTabSz="914400">
                      <a:defRPr/>
                    </a:pPr>
                    <a:endParaRPr lang="en-CH" sz="1800" kern="0">
                      <a:solidFill>
                        <a:prstClr val="white"/>
                      </a:solidFill>
                      <a:latin typeface="Avenir Book" panose="02000503020000020003" pitchFamily="2" charset="0"/>
                    </a:endParaRPr>
                  </a:p>
                </p:txBody>
              </p:sp>
              <p:sp>
                <p:nvSpPr>
                  <p:cNvPr id="444" name="Rectangle 443">
                    <a:extLst>
                      <a:ext uri="{FF2B5EF4-FFF2-40B4-BE49-F238E27FC236}">
                        <a16:creationId xmlns:a16="http://schemas.microsoft.com/office/drawing/2014/main" id="{25FEB101-3ED4-AFCA-D97B-FA1AFB406F22}"/>
                      </a:ext>
                    </a:extLst>
                  </p:cNvPr>
                  <p:cNvSpPr/>
                  <p:nvPr/>
                </p:nvSpPr>
                <p:spPr>
                  <a:xfrm>
                    <a:off x="3839455" y="5845961"/>
                    <a:ext cx="158603" cy="230986"/>
                  </a:xfrm>
                  <a:prstGeom prst="rect">
                    <a:avLst/>
                  </a:prstGeom>
                  <a:solidFill>
                    <a:srgbClr val="E7E6E6">
                      <a:lumMod val="90000"/>
                    </a:srgbClr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 defTabSz="914400">
                      <a:defRPr/>
                    </a:pPr>
                    <a:endParaRPr lang="en-CH" sz="1800" kern="0">
                      <a:solidFill>
                        <a:prstClr val="white"/>
                      </a:solidFill>
                      <a:latin typeface="Avenir Book" panose="02000503020000020003" pitchFamily="2" charset="0"/>
                    </a:endParaRPr>
                  </a:p>
                </p:txBody>
              </p:sp>
              <p:sp>
                <p:nvSpPr>
                  <p:cNvPr id="445" name="TextBox 444">
                    <a:extLst>
                      <a:ext uri="{FF2B5EF4-FFF2-40B4-BE49-F238E27FC236}">
                        <a16:creationId xmlns:a16="http://schemas.microsoft.com/office/drawing/2014/main" id="{2595365B-4E3A-0B71-3948-D2910A5BC850}"/>
                      </a:ext>
                    </a:extLst>
                  </p:cNvPr>
                  <p:cNvSpPr txBox="1"/>
                  <p:nvPr/>
                </p:nvSpPr>
                <p:spPr>
                  <a:xfrm>
                    <a:off x="3333327" y="5778774"/>
                    <a:ext cx="148633" cy="304759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defTabSz="914400">
                      <a:defRPr/>
                    </a:pPr>
                    <a:r>
                      <a:rPr lang="en-CH" sz="1800" kern="0" dirty="0">
                        <a:solidFill>
                          <a:prstClr val="black"/>
                        </a:solidFill>
                        <a:latin typeface="Avenir Book" panose="02000503020000020003" pitchFamily="2" charset="0"/>
                      </a:rPr>
                      <a:t>(</a:t>
                    </a:r>
                  </a:p>
                </p:txBody>
              </p:sp>
              <p:sp>
                <p:nvSpPr>
                  <p:cNvPr id="446" name="TextBox 445">
                    <a:extLst>
                      <a:ext uri="{FF2B5EF4-FFF2-40B4-BE49-F238E27FC236}">
                        <a16:creationId xmlns:a16="http://schemas.microsoft.com/office/drawing/2014/main" id="{B0AEC892-1DE8-BA21-C438-DDB5095C9938}"/>
                      </a:ext>
                    </a:extLst>
                  </p:cNvPr>
                  <p:cNvSpPr txBox="1"/>
                  <p:nvPr/>
                </p:nvSpPr>
                <p:spPr>
                  <a:xfrm>
                    <a:off x="3966031" y="5778774"/>
                    <a:ext cx="108811" cy="304759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defTabSz="914400">
                      <a:defRPr/>
                    </a:pPr>
                    <a:r>
                      <a:rPr lang="en-CH" sz="1800" kern="0" dirty="0">
                        <a:solidFill>
                          <a:prstClr val="black"/>
                        </a:solidFill>
                        <a:latin typeface="Avenir Book" panose="02000503020000020003" pitchFamily="2" charset="0"/>
                      </a:rPr>
                      <a:t>)</a:t>
                    </a:r>
                  </a:p>
                </p:txBody>
              </p:sp>
              <p:sp>
                <p:nvSpPr>
                  <p:cNvPr id="447" name="TextBox 446">
                    <a:extLst>
                      <a:ext uri="{FF2B5EF4-FFF2-40B4-BE49-F238E27FC236}">
                        <a16:creationId xmlns:a16="http://schemas.microsoft.com/office/drawing/2014/main" id="{F3668BB3-BCDC-852A-E5EC-7F9E94B4AA59}"/>
                      </a:ext>
                    </a:extLst>
                  </p:cNvPr>
                  <p:cNvSpPr txBox="1"/>
                  <p:nvPr/>
                </p:nvSpPr>
                <p:spPr>
                  <a:xfrm>
                    <a:off x="4038167" y="5779774"/>
                    <a:ext cx="108811" cy="304759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defTabSz="914400">
                      <a:defRPr/>
                    </a:pPr>
                    <a:r>
                      <a:rPr lang="en-CH" sz="1800" kern="0" dirty="0">
                        <a:solidFill>
                          <a:prstClr val="black"/>
                        </a:solidFill>
                        <a:latin typeface="Avenir Book" panose="02000503020000020003" pitchFamily="2" charset="0"/>
                      </a:rPr>
                      <a:t>+</a:t>
                    </a:r>
                  </a:p>
                </p:txBody>
              </p:sp>
            </p:grpSp>
            <p:grpSp>
              <p:nvGrpSpPr>
                <p:cNvPr id="414" name="Group 413">
                  <a:extLst>
                    <a:ext uri="{FF2B5EF4-FFF2-40B4-BE49-F238E27FC236}">
                      <a16:creationId xmlns:a16="http://schemas.microsoft.com/office/drawing/2014/main" id="{CB88F0D3-8362-49E4-5754-248B2AA0D275}"/>
                    </a:ext>
                  </a:extLst>
                </p:cNvPr>
                <p:cNvGrpSpPr/>
                <p:nvPr/>
              </p:nvGrpSpPr>
              <p:grpSpPr>
                <a:xfrm>
                  <a:off x="1387719" y="5838150"/>
                  <a:ext cx="714601" cy="307895"/>
                  <a:chOff x="3333327" y="5778774"/>
                  <a:chExt cx="813651" cy="305759"/>
                </a:xfrm>
              </p:grpSpPr>
              <p:sp>
                <p:nvSpPr>
                  <p:cNvPr id="436" name="TextBox 435">
                    <a:extLst>
                      <a:ext uri="{FF2B5EF4-FFF2-40B4-BE49-F238E27FC236}">
                        <a16:creationId xmlns:a16="http://schemas.microsoft.com/office/drawing/2014/main" id="{822B8448-A713-B5D2-049F-CFD658C0D24C}"/>
                      </a:ext>
                    </a:extLst>
                  </p:cNvPr>
                  <p:cNvSpPr txBox="1"/>
                  <p:nvPr/>
                </p:nvSpPr>
                <p:spPr>
                  <a:xfrm>
                    <a:off x="3636585" y="5778774"/>
                    <a:ext cx="108811" cy="304759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defTabSz="914400">
                      <a:defRPr/>
                    </a:pPr>
                    <a:r>
                      <a:rPr lang="en-CH" sz="1800" kern="0" dirty="0">
                        <a:solidFill>
                          <a:prstClr val="black"/>
                        </a:solidFill>
                        <a:latin typeface="Avenir Book" panose="02000503020000020003" pitchFamily="2" charset="0"/>
                      </a:rPr>
                      <a:t>x</a:t>
                    </a:r>
                  </a:p>
                </p:txBody>
              </p:sp>
              <p:sp>
                <p:nvSpPr>
                  <p:cNvPr id="437" name="Rectangle 436">
                    <a:extLst>
                      <a:ext uri="{FF2B5EF4-FFF2-40B4-BE49-F238E27FC236}">
                        <a16:creationId xmlns:a16="http://schemas.microsoft.com/office/drawing/2014/main" id="{8459FD1D-D839-7234-9EA0-7AD9F24543FB}"/>
                      </a:ext>
                    </a:extLst>
                  </p:cNvPr>
                  <p:cNvSpPr/>
                  <p:nvPr/>
                </p:nvSpPr>
                <p:spPr>
                  <a:xfrm>
                    <a:off x="3491827" y="5845961"/>
                    <a:ext cx="158603" cy="230986"/>
                  </a:xfrm>
                  <a:prstGeom prst="rect">
                    <a:avLst/>
                  </a:prstGeom>
                  <a:solidFill>
                    <a:srgbClr val="FFC000">
                      <a:lumMod val="20000"/>
                      <a:lumOff val="80000"/>
                    </a:srgbClr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 defTabSz="914400">
                      <a:defRPr/>
                    </a:pPr>
                    <a:endParaRPr lang="en-CH" sz="1800" kern="0">
                      <a:solidFill>
                        <a:prstClr val="white"/>
                      </a:solidFill>
                      <a:latin typeface="Avenir Book" panose="02000503020000020003" pitchFamily="2" charset="0"/>
                    </a:endParaRPr>
                  </a:p>
                </p:txBody>
              </p:sp>
              <p:sp>
                <p:nvSpPr>
                  <p:cNvPr id="438" name="Rectangle 437">
                    <a:extLst>
                      <a:ext uri="{FF2B5EF4-FFF2-40B4-BE49-F238E27FC236}">
                        <a16:creationId xmlns:a16="http://schemas.microsoft.com/office/drawing/2014/main" id="{76C31075-D13E-CE27-C9E2-8C61FDFB6189}"/>
                      </a:ext>
                    </a:extLst>
                  </p:cNvPr>
                  <p:cNvSpPr/>
                  <p:nvPr/>
                </p:nvSpPr>
                <p:spPr>
                  <a:xfrm>
                    <a:off x="3839455" y="5845961"/>
                    <a:ext cx="158603" cy="230986"/>
                  </a:xfrm>
                  <a:prstGeom prst="rect">
                    <a:avLst/>
                  </a:prstGeom>
                  <a:solidFill>
                    <a:srgbClr val="E7E6E6">
                      <a:lumMod val="90000"/>
                    </a:srgbClr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 defTabSz="914400">
                      <a:defRPr/>
                    </a:pPr>
                    <a:endParaRPr lang="en-CH" sz="1800" kern="0">
                      <a:solidFill>
                        <a:prstClr val="white"/>
                      </a:solidFill>
                      <a:latin typeface="Avenir Book" panose="02000503020000020003" pitchFamily="2" charset="0"/>
                    </a:endParaRPr>
                  </a:p>
                </p:txBody>
              </p:sp>
              <p:sp>
                <p:nvSpPr>
                  <p:cNvPr id="439" name="TextBox 438">
                    <a:extLst>
                      <a:ext uri="{FF2B5EF4-FFF2-40B4-BE49-F238E27FC236}">
                        <a16:creationId xmlns:a16="http://schemas.microsoft.com/office/drawing/2014/main" id="{EF254CC3-60F5-7278-7C76-A3383AD2A076}"/>
                      </a:ext>
                    </a:extLst>
                  </p:cNvPr>
                  <p:cNvSpPr txBox="1"/>
                  <p:nvPr/>
                </p:nvSpPr>
                <p:spPr>
                  <a:xfrm>
                    <a:off x="3333327" y="5778774"/>
                    <a:ext cx="148633" cy="304759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defTabSz="914400">
                      <a:defRPr/>
                    </a:pPr>
                    <a:r>
                      <a:rPr lang="en-CH" sz="1800" kern="0" dirty="0">
                        <a:solidFill>
                          <a:prstClr val="black"/>
                        </a:solidFill>
                        <a:latin typeface="Avenir Book" panose="02000503020000020003" pitchFamily="2" charset="0"/>
                      </a:rPr>
                      <a:t>(</a:t>
                    </a:r>
                  </a:p>
                </p:txBody>
              </p:sp>
              <p:sp>
                <p:nvSpPr>
                  <p:cNvPr id="440" name="TextBox 439">
                    <a:extLst>
                      <a:ext uri="{FF2B5EF4-FFF2-40B4-BE49-F238E27FC236}">
                        <a16:creationId xmlns:a16="http://schemas.microsoft.com/office/drawing/2014/main" id="{9944D2F4-13DB-4DC9-ECBC-5A822EE7EB73}"/>
                      </a:ext>
                    </a:extLst>
                  </p:cNvPr>
                  <p:cNvSpPr txBox="1"/>
                  <p:nvPr/>
                </p:nvSpPr>
                <p:spPr>
                  <a:xfrm>
                    <a:off x="3966031" y="5778774"/>
                    <a:ext cx="108811" cy="304759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defTabSz="914400">
                      <a:defRPr/>
                    </a:pPr>
                    <a:r>
                      <a:rPr lang="en-CH" sz="1800" kern="0" dirty="0">
                        <a:solidFill>
                          <a:prstClr val="black"/>
                        </a:solidFill>
                        <a:latin typeface="Avenir Book" panose="02000503020000020003" pitchFamily="2" charset="0"/>
                      </a:rPr>
                      <a:t>)</a:t>
                    </a:r>
                  </a:p>
                </p:txBody>
              </p:sp>
              <p:sp>
                <p:nvSpPr>
                  <p:cNvPr id="441" name="TextBox 440">
                    <a:extLst>
                      <a:ext uri="{FF2B5EF4-FFF2-40B4-BE49-F238E27FC236}">
                        <a16:creationId xmlns:a16="http://schemas.microsoft.com/office/drawing/2014/main" id="{18262EAE-83B5-BA7F-7687-D488908D4CFD}"/>
                      </a:ext>
                    </a:extLst>
                  </p:cNvPr>
                  <p:cNvSpPr txBox="1"/>
                  <p:nvPr/>
                </p:nvSpPr>
                <p:spPr>
                  <a:xfrm>
                    <a:off x="4038167" y="5779774"/>
                    <a:ext cx="108811" cy="304759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defTabSz="914400">
                      <a:defRPr/>
                    </a:pPr>
                    <a:r>
                      <a:rPr lang="en-CH" sz="1800" kern="0" dirty="0">
                        <a:solidFill>
                          <a:prstClr val="black"/>
                        </a:solidFill>
                        <a:latin typeface="Avenir Book" panose="02000503020000020003" pitchFamily="2" charset="0"/>
                      </a:rPr>
                      <a:t>+</a:t>
                    </a:r>
                  </a:p>
                </p:txBody>
              </p:sp>
            </p:grpSp>
            <p:grpSp>
              <p:nvGrpSpPr>
                <p:cNvPr id="415" name="Group 414">
                  <a:extLst>
                    <a:ext uri="{FF2B5EF4-FFF2-40B4-BE49-F238E27FC236}">
                      <a16:creationId xmlns:a16="http://schemas.microsoft.com/office/drawing/2014/main" id="{B8E740DF-48DA-3746-A593-8902E47CAE89}"/>
                    </a:ext>
                  </a:extLst>
                </p:cNvPr>
                <p:cNvGrpSpPr/>
                <p:nvPr/>
              </p:nvGrpSpPr>
              <p:grpSpPr>
                <a:xfrm>
                  <a:off x="2086219" y="5838150"/>
                  <a:ext cx="714601" cy="307895"/>
                  <a:chOff x="3333327" y="5778774"/>
                  <a:chExt cx="813651" cy="305759"/>
                </a:xfrm>
              </p:grpSpPr>
              <p:sp>
                <p:nvSpPr>
                  <p:cNvPr id="430" name="TextBox 429">
                    <a:extLst>
                      <a:ext uri="{FF2B5EF4-FFF2-40B4-BE49-F238E27FC236}">
                        <a16:creationId xmlns:a16="http://schemas.microsoft.com/office/drawing/2014/main" id="{380950D2-A823-3C81-C943-3CC2861A8D6E}"/>
                      </a:ext>
                    </a:extLst>
                  </p:cNvPr>
                  <p:cNvSpPr txBox="1"/>
                  <p:nvPr/>
                </p:nvSpPr>
                <p:spPr>
                  <a:xfrm>
                    <a:off x="3636585" y="5778774"/>
                    <a:ext cx="108811" cy="304759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defTabSz="914400">
                      <a:defRPr/>
                    </a:pPr>
                    <a:r>
                      <a:rPr lang="en-CH" sz="1800" kern="0" dirty="0">
                        <a:solidFill>
                          <a:prstClr val="black"/>
                        </a:solidFill>
                        <a:latin typeface="Avenir Book" panose="02000503020000020003" pitchFamily="2" charset="0"/>
                      </a:rPr>
                      <a:t>x</a:t>
                    </a:r>
                  </a:p>
                </p:txBody>
              </p:sp>
              <p:sp>
                <p:nvSpPr>
                  <p:cNvPr id="431" name="Rectangle 430">
                    <a:extLst>
                      <a:ext uri="{FF2B5EF4-FFF2-40B4-BE49-F238E27FC236}">
                        <a16:creationId xmlns:a16="http://schemas.microsoft.com/office/drawing/2014/main" id="{6D0AB9CA-26DF-1A38-6953-F32BA6E56265}"/>
                      </a:ext>
                    </a:extLst>
                  </p:cNvPr>
                  <p:cNvSpPr/>
                  <p:nvPr/>
                </p:nvSpPr>
                <p:spPr>
                  <a:xfrm>
                    <a:off x="3491827" y="5845961"/>
                    <a:ext cx="158603" cy="230986"/>
                  </a:xfrm>
                  <a:prstGeom prst="rect">
                    <a:avLst/>
                  </a:prstGeom>
                  <a:solidFill>
                    <a:srgbClr val="FFC000">
                      <a:lumMod val="20000"/>
                      <a:lumOff val="80000"/>
                    </a:srgbClr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 defTabSz="914400">
                      <a:defRPr/>
                    </a:pPr>
                    <a:endParaRPr lang="en-CH" sz="1800" kern="0">
                      <a:solidFill>
                        <a:prstClr val="white"/>
                      </a:solidFill>
                      <a:latin typeface="Avenir Book" panose="02000503020000020003" pitchFamily="2" charset="0"/>
                    </a:endParaRPr>
                  </a:p>
                </p:txBody>
              </p:sp>
              <p:sp>
                <p:nvSpPr>
                  <p:cNvPr id="432" name="Rectangle 431">
                    <a:extLst>
                      <a:ext uri="{FF2B5EF4-FFF2-40B4-BE49-F238E27FC236}">
                        <a16:creationId xmlns:a16="http://schemas.microsoft.com/office/drawing/2014/main" id="{48D49C93-DEBD-1A10-B7C9-2699B675B63A}"/>
                      </a:ext>
                    </a:extLst>
                  </p:cNvPr>
                  <p:cNvSpPr/>
                  <p:nvPr/>
                </p:nvSpPr>
                <p:spPr>
                  <a:xfrm>
                    <a:off x="3839455" y="5845961"/>
                    <a:ext cx="158603" cy="230986"/>
                  </a:xfrm>
                  <a:prstGeom prst="rect">
                    <a:avLst/>
                  </a:prstGeom>
                  <a:solidFill>
                    <a:srgbClr val="E7E6E6">
                      <a:lumMod val="90000"/>
                    </a:srgbClr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 defTabSz="914400">
                      <a:defRPr/>
                    </a:pPr>
                    <a:endParaRPr lang="en-CH" sz="1800" kern="0">
                      <a:solidFill>
                        <a:prstClr val="white"/>
                      </a:solidFill>
                      <a:latin typeface="Avenir Book" panose="02000503020000020003" pitchFamily="2" charset="0"/>
                    </a:endParaRPr>
                  </a:p>
                </p:txBody>
              </p:sp>
              <p:sp>
                <p:nvSpPr>
                  <p:cNvPr id="433" name="TextBox 432">
                    <a:extLst>
                      <a:ext uri="{FF2B5EF4-FFF2-40B4-BE49-F238E27FC236}">
                        <a16:creationId xmlns:a16="http://schemas.microsoft.com/office/drawing/2014/main" id="{0AEA7B03-BF78-5CE5-511B-A5C4F16411A4}"/>
                      </a:ext>
                    </a:extLst>
                  </p:cNvPr>
                  <p:cNvSpPr txBox="1"/>
                  <p:nvPr/>
                </p:nvSpPr>
                <p:spPr>
                  <a:xfrm>
                    <a:off x="3333327" y="5778774"/>
                    <a:ext cx="148633" cy="304759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defTabSz="914400">
                      <a:defRPr/>
                    </a:pPr>
                    <a:r>
                      <a:rPr lang="en-CH" sz="1800" kern="0" dirty="0">
                        <a:solidFill>
                          <a:prstClr val="black"/>
                        </a:solidFill>
                        <a:latin typeface="Avenir Book" panose="02000503020000020003" pitchFamily="2" charset="0"/>
                      </a:rPr>
                      <a:t>(</a:t>
                    </a:r>
                  </a:p>
                </p:txBody>
              </p:sp>
              <p:sp>
                <p:nvSpPr>
                  <p:cNvPr id="434" name="TextBox 433">
                    <a:extLst>
                      <a:ext uri="{FF2B5EF4-FFF2-40B4-BE49-F238E27FC236}">
                        <a16:creationId xmlns:a16="http://schemas.microsoft.com/office/drawing/2014/main" id="{7D01B972-1E4E-5D20-CC28-7AD06A0D0558}"/>
                      </a:ext>
                    </a:extLst>
                  </p:cNvPr>
                  <p:cNvSpPr txBox="1"/>
                  <p:nvPr/>
                </p:nvSpPr>
                <p:spPr>
                  <a:xfrm>
                    <a:off x="3966031" y="5778774"/>
                    <a:ext cx="108811" cy="304759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defTabSz="914400">
                      <a:defRPr/>
                    </a:pPr>
                    <a:r>
                      <a:rPr lang="en-CH" sz="1800" kern="0" dirty="0">
                        <a:solidFill>
                          <a:prstClr val="black"/>
                        </a:solidFill>
                        <a:latin typeface="Avenir Book" panose="02000503020000020003" pitchFamily="2" charset="0"/>
                      </a:rPr>
                      <a:t>)</a:t>
                    </a:r>
                  </a:p>
                </p:txBody>
              </p:sp>
              <p:sp>
                <p:nvSpPr>
                  <p:cNvPr id="435" name="TextBox 434">
                    <a:extLst>
                      <a:ext uri="{FF2B5EF4-FFF2-40B4-BE49-F238E27FC236}">
                        <a16:creationId xmlns:a16="http://schemas.microsoft.com/office/drawing/2014/main" id="{3790232F-C055-5A62-2562-7BAE5C06B750}"/>
                      </a:ext>
                    </a:extLst>
                  </p:cNvPr>
                  <p:cNvSpPr txBox="1"/>
                  <p:nvPr/>
                </p:nvSpPr>
                <p:spPr>
                  <a:xfrm>
                    <a:off x="4038167" y="5779774"/>
                    <a:ext cx="108811" cy="304759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defTabSz="914400">
                      <a:defRPr/>
                    </a:pPr>
                    <a:r>
                      <a:rPr lang="en-CH" sz="1800" kern="0" dirty="0">
                        <a:solidFill>
                          <a:prstClr val="black"/>
                        </a:solidFill>
                        <a:latin typeface="Avenir Book" panose="02000503020000020003" pitchFamily="2" charset="0"/>
                      </a:rPr>
                      <a:t>+</a:t>
                    </a:r>
                  </a:p>
                </p:txBody>
              </p:sp>
            </p:grpSp>
            <p:grpSp>
              <p:nvGrpSpPr>
                <p:cNvPr id="416" name="Group 415">
                  <a:extLst>
                    <a:ext uri="{FF2B5EF4-FFF2-40B4-BE49-F238E27FC236}">
                      <a16:creationId xmlns:a16="http://schemas.microsoft.com/office/drawing/2014/main" id="{3CF38C68-CCD5-EB64-79D3-53D6244281C3}"/>
                    </a:ext>
                  </a:extLst>
                </p:cNvPr>
                <p:cNvGrpSpPr/>
                <p:nvPr/>
              </p:nvGrpSpPr>
              <p:grpSpPr>
                <a:xfrm>
                  <a:off x="2791392" y="5838150"/>
                  <a:ext cx="714601" cy="307895"/>
                  <a:chOff x="3333327" y="5778774"/>
                  <a:chExt cx="813651" cy="305759"/>
                </a:xfrm>
              </p:grpSpPr>
              <p:sp>
                <p:nvSpPr>
                  <p:cNvPr id="424" name="TextBox 423">
                    <a:extLst>
                      <a:ext uri="{FF2B5EF4-FFF2-40B4-BE49-F238E27FC236}">
                        <a16:creationId xmlns:a16="http://schemas.microsoft.com/office/drawing/2014/main" id="{8E525A44-3155-FC1E-BB34-B8577A8A631D}"/>
                      </a:ext>
                    </a:extLst>
                  </p:cNvPr>
                  <p:cNvSpPr txBox="1"/>
                  <p:nvPr/>
                </p:nvSpPr>
                <p:spPr>
                  <a:xfrm>
                    <a:off x="3636585" y="5778774"/>
                    <a:ext cx="108811" cy="304759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defTabSz="914400">
                      <a:defRPr/>
                    </a:pPr>
                    <a:r>
                      <a:rPr lang="en-CH" sz="1800" kern="0" dirty="0">
                        <a:solidFill>
                          <a:prstClr val="black"/>
                        </a:solidFill>
                        <a:latin typeface="Avenir Book" panose="02000503020000020003" pitchFamily="2" charset="0"/>
                      </a:rPr>
                      <a:t>x</a:t>
                    </a:r>
                  </a:p>
                </p:txBody>
              </p:sp>
              <p:sp>
                <p:nvSpPr>
                  <p:cNvPr id="425" name="Rectangle 424">
                    <a:extLst>
                      <a:ext uri="{FF2B5EF4-FFF2-40B4-BE49-F238E27FC236}">
                        <a16:creationId xmlns:a16="http://schemas.microsoft.com/office/drawing/2014/main" id="{7AA00C6D-2B14-060F-1DF2-3EC9E1D4314A}"/>
                      </a:ext>
                    </a:extLst>
                  </p:cNvPr>
                  <p:cNvSpPr/>
                  <p:nvPr/>
                </p:nvSpPr>
                <p:spPr>
                  <a:xfrm>
                    <a:off x="3491827" y="5845961"/>
                    <a:ext cx="158603" cy="230986"/>
                  </a:xfrm>
                  <a:prstGeom prst="rect">
                    <a:avLst/>
                  </a:prstGeom>
                  <a:solidFill>
                    <a:srgbClr val="FFC000">
                      <a:lumMod val="20000"/>
                      <a:lumOff val="80000"/>
                    </a:srgbClr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 defTabSz="914400">
                      <a:defRPr/>
                    </a:pPr>
                    <a:endParaRPr lang="en-CH" sz="1800" kern="0">
                      <a:solidFill>
                        <a:prstClr val="white"/>
                      </a:solidFill>
                      <a:latin typeface="Avenir Book" panose="02000503020000020003" pitchFamily="2" charset="0"/>
                    </a:endParaRPr>
                  </a:p>
                </p:txBody>
              </p:sp>
              <p:sp>
                <p:nvSpPr>
                  <p:cNvPr id="426" name="Rectangle 425">
                    <a:extLst>
                      <a:ext uri="{FF2B5EF4-FFF2-40B4-BE49-F238E27FC236}">
                        <a16:creationId xmlns:a16="http://schemas.microsoft.com/office/drawing/2014/main" id="{47A3B32D-EEA6-1624-8B01-733973E4FAE0}"/>
                      </a:ext>
                    </a:extLst>
                  </p:cNvPr>
                  <p:cNvSpPr/>
                  <p:nvPr/>
                </p:nvSpPr>
                <p:spPr>
                  <a:xfrm>
                    <a:off x="3839455" y="5845961"/>
                    <a:ext cx="158603" cy="230986"/>
                  </a:xfrm>
                  <a:prstGeom prst="rect">
                    <a:avLst/>
                  </a:prstGeom>
                  <a:solidFill>
                    <a:srgbClr val="E7E6E6">
                      <a:lumMod val="90000"/>
                    </a:srgbClr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 defTabSz="914400">
                      <a:defRPr/>
                    </a:pPr>
                    <a:endParaRPr lang="en-CH" sz="1800" kern="0">
                      <a:solidFill>
                        <a:prstClr val="white"/>
                      </a:solidFill>
                      <a:latin typeface="Avenir Book" panose="02000503020000020003" pitchFamily="2" charset="0"/>
                    </a:endParaRPr>
                  </a:p>
                </p:txBody>
              </p:sp>
              <p:sp>
                <p:nvSpPr>
                  <p:cNvPr id="427" name="TextBox 426">
                    <a:extLst>
                      <a:ext uri="{FF2B5EF4-FFF2-40B4-BE49-F238E27FC236}">
                        <a16:creationId xmlns:a16="http://schemas.microsoft.com/office/drawing/2014/main" id="{C7301A97-1E9B-30FC-A48C-D32F309E874C}"/>
                      </a:ext>
                    </a:extLst>
                  </p:cNvPr>
                  <p:cNvSpPr txBox="1"/>
                  <p:nvPr/>
                </p:nvSpPr>
                <p:spPr>
                  <a:xfrm>
                    <a:off x="3333327" y="5778774"/>
                    <a:ext cx="148633" cy="304759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defTabSz="914400">
                      <a:defRPr/>
                    </a:pPr>
                    <a:r>
                      <a:rPr lang="en-CH" sz="1800" kern="0" dirty="0">
                        <a:solidFill>
                          <a:prstClr val="black"/>
                        </a:solidFill>
                        <a:latin typeface="Avenir Book" panose="02000503020000020003" pitchFamily="2" charset="0"/>
                      </a:rPr>
                      <a:t>(</a:t>
                    </a:r>
                  </a:p>
                </p:txBody>
              </p:sp>
              <p:sp>
                <p:nvSpPr>
                  <p:cNvPr id="428" name="TextBox 427">
                    <a:extLst>
                      <a:ext uri="{FF2B5EF4-FFF2-40B4-BE49-F238E27FC236}">
                        <a16:creationId xmlns:a16="http://schemas.microsoft.com/office/drawing/2014/main" id="{2BB5A2EE-56AF-A37B-CE03-AC342DCFB7BF}"/>
                      </a:ext>
                    </a:extLst>
                  </p:cNvPr>
                  <p:cNvSpPr txBox="1"/>
                  <p:nvPr/>
                </p:nvSpPr>
                <p:spPr>
                  <a:xfrm>
                    <a:off x="3966031" y="5778774"/>
                    <a:ext cx="108811" cy="304759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defTabSz="914400">
                      <a:defRPr/>
                    </a:pPr>
                    <a:r>
                      <a:rPr lang="en-CH" sz="1800" kern="0" dirty="0">
                        <a:solidFill>
                          <a:prstClr val="black"/>
                        </a:solidFill>
                        <a:latin typeface="Avenir Book" panose="02000503020000020003" pitchFamily="2" charset="0"/>
                      </a:rPr>
                      <a:t>)</a:t>
                    </a:r>
                  </a:p>
                </p:txBody>
              </p:sp>
              <p:sp>
                <p:nvSpPr>
                  <p:cNvPr id="429" name="TextBox 428">
                    <a:extLst>
                      <a:ext uri="{FF2B5EF4-FFF2-40B4-BE49-F238E27FC236}">
                        <a16:creationId xmlns:a16="http://schemas.microsoft.com/office/drawing/2014/main" id="{ECEE1349-D000-D8E3-6FA2-1656A2EAE88E}"/>
                      </a:ext>
                    </a:extLst>
                  </p:cNvPr>
                  <p:cNvSpPr txBox="1"/>
                  <p:nvPr/>
                </p:nvSpPr>
                <p:spPr>
                  <a:xfrm>
                    <a:off x="4038167" y="5779774"/>
                    <a:ext cx="108811" cy="304759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defTabSz="914400">
                      <a:defRPr/>
                    </a:pPr>
                    <a:r>
                      <a:rPr lang="en-CH" sz="1800" kern="0" dirty="0">
                        <a:solidFill>
                          <a:prstClr val="black"/>
                        </a:solidFill>
                        <a:latin typeface="Avenir Book" panose="02000503020000020003" pitchFamily="2" charset="0"/>
                      </a:rPr>
                      <a:t>+</a:t>
                    </a:r>
                  </a:p>
                </p:txBody>
              </p:sp>
            </p:grpSp>
            <p:grpSp>
              <p:nvGrpSpPr>
                <p:cNvPr id="417" name="Group 416">
                  <a:extLst>
                    <a:ext uri="{FF2B5EF4-FFF2-40B4-BE49-F238E27FC236}">
                      <a16:creationId xmlns:a16="http://schemas.microsoft.com/office/drawing/2014/main" id="{9ED4DEE3-4CD4-C0CE-9212-0C6FB0A456DE}"/>
                    </a:ext>
                  </a:extLst>
                </p:cNvPr>
                <p:cNvGrpSpPr/>
                <p:nvPr/>
              </p:nvGrpSpPr>
              <p:grpSpPr>
                <a:xfrm>
                  <a:off x="3505993" y="5838169"/>
                  <a:ext cx="714601" cy="307896"/>
                  <a:chOff x="3333327" y="5778774"/>
                  <a:chExt cx="813651" cy="305759"/>
                </a:xfrm>
              </p:grpSpPr>
              <p:sp>
                <p:nvSpPr>
                  <p:cNvPr id="418" name="TextBox 417">
                    <a:extLst>
                      <a:ext uri="{FF2B5EF4-FFF2-40B4-BE49-F238E27FC236}">
                        <a16:creationId xmlns:a16="http://schemas.microsoft.com/office/drawing/2014/main" id="{B175DC68-2923-E8D6-E978-885143C22AB1}"/>
                      </a:ext>
                    </a:extLst>
                  </p:cNvPr>
                  <p:cNvSpPr txBox="1"/>
                  <p:nvPr/>
                </p:nvSpPr>
                <p:spPr>
                  <a:xfrm>
                    <a:off x="3636585" y="5778774"/>
                    <a:ext cx="108811" cy="304759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defTabSz="914400">
                      <a:defRPr/>
                    </a:pPr>
                    <a:r>
                      <a:rPr lang="en-CH" sz="1800" kern="0" dirty="0">
                        <a:solidFill>
                          <a:prstClr val="black"/>
                        </a:solidFill>
                        <a:latin typeface="Avenir Book" panose="02000503020000020003" pitchFamily="2" charset="0"/>
                      </a:rPr>
                      <a:t>x</a:t>
                    </a:r>
                  </a:p>
                </p:txBody>
              </p:sp>
              <p:sp>
                <p:nvSpPr>
                  <p:cNvPr id="419" name="Rectangle 418">
                    <a:extLst>
                      <a:ext uri="{FF2B5EF4-FFF2-40B4-BE49-F238E27FC236}">
                        <a16:creationId xmlns:a16="http://schemas.microsoft.com/office/drawing/2014/main" id="{8A0ACF7A-A12C-F510-D35E-C02EEB561137}"/>
                      </a:ext>
                    </a:extLst>
                  </p:cNvPr>
                  <p:cNvSpPr/>
                  <p:nvPr/>
                </p:nvSpPr>
                <p:spPr>
                  <a:xfrm>
                    <a:off x="3491827" y="5845961"/>
                    <a:ext cx="158603" cy="230986"/>
                  </a:xfrm>
                  <a:prstGeom prst="rect">
                    <a:avLst/>
                  </a:prstGeom>
                  <a:solidFill>
                    <a:srgbClr val="FFC000">
                      <a:lumMod val="20000"/>
                      <a:lumOff val="80000"/>
                    </a:srgbClr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 defTabSz="914400">
                      <a:defRPr/>
                    </a:pPr>
                    <a:endParaRPr lang="en-CH" sz="1800" kern="0">
                      <a:solidFill>
                        <a:prstClr val="white"/>
                      </a:solidFill>
                      <a:latin typeface="Avenir Book" panose="02000503020000020003" pitchFamily="2" charset="0"/>
                    </a:endParaRPr>
                  </a:p>
                </p:txBody>
              </p:sp>
              <p:sp>
                <p:nvSpPr>
                  <p:cNvPr id="420" name="Rectangle 419">
                    <a:extLst>
                      <a:ext uri="{FF2B5EF4-FFF2-40B4-BE49-F238E27FC236}">
                        <a16:creationId xmlns:a16="http://schemas.microsoft.com/office/drawing/2014/main" id="{077D8258-F4E5-B229-50F3-0BD177C745F1}"/>
                      </a:ext>
                    </a:extLst>
                  </p:cNvPr>
                  <p:cNvSpPr/>
                  <p:nvPr/>
                </p:nvSpPr>
                <p:spPr>
                  <a:xfrm>
                    <a:off x="3839455" y="5845961"/>
                    <a:ext cx="158603" cy="230986"/>
                  </a:xfrm>
                  <a:prstGeom prst="rect">
                    <a:avLst/>
                  </a:prstGeom>
                  <a:solidFill>
                    <a:srgbClr val="E7E6E6">
                      <a:lumMod val="90000"/>
                    </a:srgbClr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 defTabSz="914400">
                      <a:defRPr/>
                    </a:pPr>
                    <a:endParaRPr lang="en-CH" sz="1800" kern="0">
                      <a:solidFill>
                        <a:prstClr val="white"/>
                      </a:solidFill>
                      <a:latin typeface="Avenir Book" panose="02000503020000020003" pitchFamily="2" charset="0"/>
                    </a:endParaRPr>
                  </a:p>
                </p:txBody>
              </p:sp>
              <p:sp>
                <p:nvSpPr>
                  <p:cNvPr id="421" name="TextBox 420">
                    <a:extLst>
                      <a:ext uri="{FF2B5EF4-FFF2-40B4-BE49-F238E27FC236}">
                        <a16:creationId xmlns:a16="http://schemas.microsoft.com/office/drawing/2014/main" id="{B46DE256-D9AB-D7F7-B682-60E613CAFA07}"/>
                      </a:ext>
                    </a:extLst>
                  </p:cNvPr>
                  <p:cNvSpPr txBox="1"/>
                  <p:nvPr/>
                </p:nvSpPr>
                <p:spPr>
                  <a:xfrm>
                    <a:off x="3333327" y="5778774"/>
                    <a:ext cx="148633" cy="304759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defTabSz="914400">
                      <a:defRPr/>
                    </a:pPr>
                    <a:r>
                      <a:rPr lang="en-CH" sz="1800" kern="0" dirty="0">
                        <a:solidFill>
                          <a:prstClr val="black"/>
                        </a:solidFill>
                        <a:latin typeface="Avenir Book" panose="02000503020000020003" pitchFamily="2" charset="0"/>
                      </a:rPr>
                      <a:t>(</a:t>
                    </a:r>
                  </a:p>
                </p:txBody>
              </p:sp>
              <p:sp>
                <p:nvSpPr>
                  <p:cNvPr id="422" name="TextBox 421">
                    <a:extLst>
                      <a:ext uri="{FF2B5EF4-FFF2-40B4-BE49-F238E27FC236}">
                        <a16:creationId xmlns:a16="http://schemas.microsoft.com/office/drawing/2014/main" id="{6474D745-D9C2-8A8A-243A-A6BD860D69C8}"/>
                      </a:ext>
                    </a:extLst>
                  </p:cNvPr>
                  <p:cNvSpPr txBox="1"/>
                  <p:nvPr/>
                </p:nvSpPr>
                <p:spPr>
                  <a:xfrm>
                    <a:off x="3966031" y="5778774"/>
                    <a:ext cx="108811" cy="304759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defTabSz="914400">
                      <a:defRPr/>
                    </a:pPr>
                    <a:r>
                      <a:rPr lang="en-CH" sz="1800" kern="0" dirty="0">
                        <a:solidFill>
                          <a:prstClr val="black"/>
                        </a:solidFill>
                        <a:latin typeface="Avenir Book" panose="02000503020000020003" pitchFamily="2" charset="0"/>
                      </a:rPr>
                      <a:t>)</a:t>
                    </a:r>
                  </a:p>
                </p:txBody>
              </p:sp>
              <p:sp>
                <p:nvSpPr>
                  <p:cNvPr id="423" name="TextBox 422">
                    <a:extLst>
                      <a:ext uri="{FF2B5EF4-FFF2-40B4-BE49-F238E27FC236}">
                        <a16:creationId xmlns:a16="http://schemas.microsoft.com/office/drawing/2014/main" id="{69802CA6-34AC-5E06-5A06-ECF99A39E93E}"/>
                      </a:ext>
                    </a:extLst>
                  </p:cNvPr>
                  <p:cNvSpPr txBox="1"/>
                  <p:nvPr/>
                </p:nvSpPr>
                <p:spPr>
                  <a:xfrm>
                    <a:off x="4038167" y="5779774"/>
                    <a:ext cx="108811" cy="304759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defTabSz="914400">
                      <a:defRPr/>
                    </a:pPr>
                    <a:r>
                      <a:rPr lang="en-CH" sz="1800" kern="0" dirty="0">
                        <a:solidFill>
                          <a:prstClr val="black"/>
                        </a:solidFill>
                        <a:latin typeface="Avenir Book" panose="02000503020000020003" pitchFamily="2" charset="0"/>
                      </a:rPr>
                      <a:t>=</a:t>
                    </a:r>
                  </a:p>
                </p:txBody>
              </p:sp>
            </p:grpSp>
          </p:grpSp>
          <p:sp>
            <p:nvSpPr>
              <p:cNvPr id="408" name="Rectangle 407">
                <a:extLst>
                  <a:ext uri="{FF2B5EF4-FFF2-40B4-BE49-F238E27FC236}">
                    <a16:creationId xmlns:a16="http://schemas.microsoft.com/office/drawing/2014/main" id="{4566929D-5833-17BE-4FD5-34CABA723DA2}"/>
                  </a:ext>
                </a:extLst>
              </p:cNvPr>
              <p:cNvSpPr/>
              <p:nvPr/>
            </p:nvSpPr>
            <p:spPr>
              <a:xfrm>
                <a:off x="689193" y="4170881"/>
                <a:ext cx="4615723" cy="753138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en-CH" sz="1800" kern="0">
                  <a:solidFill>
                    <a:prstClr val="white"/>
                  </a:solidFill>
                  <a:latin typeface="Avenir Book" panose="02000503020000020003" pitchFamily="2" charset="0"/>
                </a:endParaRPr>
              </a:p>
            </p:txBody>
          </p:sp>
          <p:sp>
            <p:nvSpPr>
              <p:cNvPr id="409" name="TextBox 408">
                <a:extLst>
                  <a:ext uri="{FF2B5EF4-FFF2-40B4-BE49-F238E27FC236}">
                    <a16:creationId xmlns:a16="http://schemas.microsoft.com/office/drawing/2014/main" id="{07E0BAE2-31F7-1C14-3DBA-2E281B445A08}"/>
                  </a:ext>
                </a:extLst>
              </p:cNvPr>
              <p:cNvSpPr txBox="1"/>
              <p:nvPr/>
            </p:nvSpPr>
            <p:spPr>
              <a:xfrm>
                <a:off x="4252939" y="4258464"/>
                <a:ext cx="1016825" cy="187543"/>
              </a:xfrm>
              <a:prstGeom prst="rect">
                <a:avLst/>
              </a:prstGeom>
              <a:solidFill>
                <a:srgbClr val="A9D28E"/>
              </a:solidFill>
              <a:ln>
                <a:solidFill>
                  <a:sysClr val="windowText" lastClr="000000"/>
                </a:solidFill>
              </a:ln>
            </p:spPr>
            <p:txBody>
              <a:bodyPr wrap="square">
                <a:spAutoFit/>
              </a:bodyPr>
              <a:lstStyle/>
              <a:p>
                <a:pPr algn="ctr" defTabSz="914400">
                  <a:defRPr/>
                </a:pPr>
                <a:endParaRPr lang="en-CH" sz="1300" b="1" kern="0" baseline="-25000" dirty="0">
                  <a:solidFill>
                    <a:prstClr val="black"/>
                  </a:solidFill>
                  <a:latin typeface="Avenir Book" panose="02000503020000020003" pitchFamily="2" charset="0"/>
                </a:endParaRPr>
              </a:p>
            </p:txBody>
          </p:sp>
          <p:sp>
            <p:nvSpPr>
              <p:cNvPr id="410" name="TextBox 409">
                <a:extLst>
                  <a:ext uri="{FF2B5EF4-FFF2-40B4-BE49-F238E27FC236}">
                    <a16:creationId xmlns:a16="http://schemas.microsoft.com/office/drawing/2014/main" id="{8E616FD8-659D-E3AA-1F5E-F209CD566B28}"/>
                  </a:ext>
                </a:extLst>
              </p:cNvPr>
              <p:cNvSpPr txBox="1"/>
              <p:nvPr/>
            </p:nvSpPr>
            <p:spPr>
              <a:xfrm>
                <a:off x="4245517" y="4612854"/>
                <a:ext cx="1016825" cy="187543"/>
              </a:xfrm>
              <a:prstGeom prst="rect">
                <a:avLst/>
              </a:prstGeom>
              <a:solidFill>
                <a:srgbClr val="A9D28E"/>
              </a:solidFill>
              <a:ln>
                <a:solidFill>
                  <a:sysClr val="windowText" lastClr="000000"/>
                </a:solidFill>
              </a:ln>
            </p:spPr>
            <p:txBody>
              <a:bodyPr wrap="square">
                <a:spAutoFit/>
              </a:bodyPr>
              <a:lstStyle/>
              <a:p>
                <a:pPr algn="ctr" defTabSz="914400">
                  <a:defRPr/>
                </a:pPr>
                <a:endParaRPr lang="en-CH" sz="1300" b="1" kern="0" baseline="-25000" dirty="0">
                  <a:solidFill>
                    <a:prstClr val="black"/>
                  </a:solidFill>
                  <a:latin typeface="Avenir Book" panose="02000503020000020003" pitchFamily="2" charset="0"/>
                </a:endParaRPr>
              </a:p>
            </p:txBody>
          </p:sp>
        </p:grpSp>
        <p:sp>
          <p:nvSpPr>
            <p:cNvPr id="321" name="Rounded Rectangle 320">
              <a:extLst>
                <a:ext uri="{FF2B5EF4-FFF2-40B4-BE49-F238E27FC236}">
                  <a16:creationId xmlns:a16="http://schemas.microsoft.com/office/drawing/2014/main" id="{575F64FD-B40A-8A63-5626-8660779F95BB}"/>
                </a:ext>
              </a:extLst>
            </p:cNvPr>
            <p:cNvSpPr/>
            <p:nvPr/>
          </p:nvSpPr>
          <p:spPr>
            <a:xfrm>
              <a:off x="788453" y="1335926"/>
              <a:ext cx="6794502" cy="848498"/>
            </a:xfrm>
            <a:prstGeom prst="roundRect">
              <a:avLst/>
            </a:prstGeom>
            <a:solidFill>
              <a:sysClr val="window" lastClr="FFFFFF">
                <a:lumMod val="95000"/>
              </a:sysClr>
            </a:solidFill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en-CH" sz="1300" kern="0" dirty="0">
                <a:solidFill>
                  <a:prstClr val="white"/>
                </a:solidFill>
                <a:latin typeface="Avenir Book" panose="02000503020000020003" pitchFamily="2" charset="0"/>
                <a:cs typeface="Calibri" panose="020F0502020204030204" pitchFamily="34" charset="0"/>
              </a:endParaRPr>
            </a:p>
          </p:txBody>
        </p:sp>
        <p:pic>
          <p:nvPicPr>
            <p:cNvPr id="322" name="Picture 321" descr="Map of the Alpine region for which COSMO-1E and COSMO-2E forecasts are produced.">
              <a:extLst>
                <a:ext uri="{FF2B5EF4-FFF2-40B4-BE49-F238E27FC236}">
                  <a16:creationId xmlns:a16="http://schemas.microsoft.com/office/drawing/2014/main" id="{807D8D1A-5503-75DB-E18E-FE33A41AE36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4" t="14774" r="19051" b="10923"/>
            <a:stretch/>
          </p:blipFill>
          <p:spPr bwMode="auto">
            <a:xfrm>
              <a:off x="2613779" y="1440101"/>
              <a:ext cx="1615353" cy="6273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3" name="TextBox 322">
              <a:extLst>
                <a:ext uri="{FF2B5EF4-FFF2-40B4-BE49-F238E27FC236}">
                  <a16:creationId xmlns:a16="http://schemas.microsoft.com/office/drawing/2014/main" id="{A234133A-703C-73D4-A555-99D2BD7F023C}"/>
                </a:ext>
              </a:extLst>
            </p:cNvPr>
            <p:cNvSpPr txBox="1"/>
            <p:nvPr/>
          </p:nvSpPr>
          <p:spPr>
            <a:xfrm>
              <a:off x="815376" y="1426419"/>
              <a:ext cx="177405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400">
                <a:defRPr/>
              </a:pPr>
              <a:r>
                <a:rPr lang="en-CH" sz="1400" kern="0" dirty="0">
                  <a:solidFill>
                    <a:prstClr val="black"/>
                  </a:solidFill>
                  <a:latin typeface="Avenir Book" panose="02000503020000020003" pitchFamily="2" charset="0"/>
                </a:rPr>
                <a:t>Weather </a:t>
              </a:r>
              <a:r>
                <a:rPr lang="en-CH" sz="1400" kern="0">
                  <a:solidFill>
                    <a:prstClr val="black"/>
                  </a:solidFill>
                  <a:latin typeface="Avenir Book" panose="02000503020000020003" pitchFamily="2" charset="0"/>
                </a:rPr>
                <a:t>Data </a:t>
              </a:r>
              <a:r>
                <a:rPr lang="en-GB" sz="1400" kern="0" dirty="0">
                  <a:solidFill>
                    <a:prstClr val="black"/>
                  </a:solidFill>
                  <a:latin typeface="Avenir Book" panose="02000503020000020003" pitchFamily="2" charset="0"/>
                </a:rPr>
                <a:t>       </a:t>
              </a:r>
              <a:r>
                <a:rPr lang="en-CH" sz="1400" kern="0">
                  <a:solidFill>
                    <a:prstClr val="black"/>
                  </a:solidFill>
                  <a:latin typeface="Avenir Book" panose="02000503020000020003" pitchFamily="2" charset="0"/>
                </a:rPr>
                <a:t>in</a:t>
              </a:r>
              <a:r>
                <a:rPr lang="en-GB" sz="1400" kern="0" dirty="0">
                  <a:solidFill>
                    <a:prstClr val="black"/>
                  </a:solidFill>
                  <a:latin typeface="Avenir Book" panose="02000503020000020003" pitchFamily="2" charset="0"/>
                </a:rPr>
                <a:t> </a:t>
              </a:r>
              <a:r>
                <a:rPr lang="en-CH" sz="1400" kern="0">
                  <a:solidFill>
                    <a:prstClr val="black"/>
                  </a:solidFill>
                  <a:latin typeface="Avenir Book" panose="02000503020000020003" pitchFamily="2" charset="0"/>
                </a:rPr>
                <a:t>the </a:t>
              </a:r>
              <a:r>
                <a:rPr lang="en-CH" sz="1400" kern="0" dirty="0">
                  <a:solidFill>
                    <a:prstClr val="black"/>
                  </a:solidFill>
                  <a:latin typeface="Avenir Book" panose="02000503020000020003" pitchFamily="2" charset="0"/>
                </a:rPr>
                <a:t>DRAM</a:t>
              </a:r>
            </a:p>
          </p:txBody>
        </p:sp>
        <p:cxnSp>
          <p:nvCxnSpPr>
            <p:cNvPr id="324" name="Straight Connector 323">
              <a:extLst>
                <a:ext uri="{FF2B5EF4-FFF2-40B4-BE49-F238E27FC236}">
                  <a16:creationId xmlns:a16="http://schemas.microsoft.com/office/drawing/2014/main" id="{9231D705-C1E1-17EB-466C-FE9093A1AEAA}"/>
                </a:ext>
              </a:extLst>
            </p:cNvPr>
            <p:cNvCxnSpPr>
              <a:cxnSpLocks/>
              <a:stCxn id="326" idx="2"/>
              <a:endCxn id="380" idx="2"/>
            </p:cNvCxnSpPr>
            <p:nvPr/>
          </p:nvCxnSpPr>
          <p:spPr>
            <a:xfrm>
              <a:off x="3754072" y="1853690"/>
              <a:ext cx="844172" cy="142454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dash"/>
              <a:miter lim="800000"/>
            </a:ln>
            <a:effectLst/>
          </p:spPr>
        </p:cxnSp>
        <p:cxnSp>
          <p:nvCxnSpPr>
            <p:cNvPr id="325" name="Straight Connector 324">
              <a:extLst>
                <a:ext uri="{FF2B5EF4-FFF2-40B4-BE49-F238E27FC236}">
                  <a16:creationId xmlns:a16="http://schemas.microsoft.com/office/drawing/2014/main" id="{3DF65B21-5EB3-E6EB-12EE-7068666BDBA7}"/>
                </a:ext>
              </a:extLst>
            </p:cNvPr>
            <p:cNvCxnSpPr>
              <a:cxnSpLocks/>
              <a:stCxn id="326" idx="0"/>
              <a:endCxn id="384" idx="0"/>
            </p:cNvCxnSpPr>
            <p:nvPr/>
          </p:nvCxnSpPr>
          <p:spPr>
            <a:xfrm flipV="1">
              <a:off x="3754072" y="1436835"/>
              <a:ext cx="1317933" cy="326683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dash"/>
              <a:miter lim="800000"/>
            </a:ln>
            <a:effectLst/>
          </p:spPr>
        </p:cxnSp>
        <p:sp>
          <p:nvSpPr>
            <p:cNvPr id="326" name="Rectangle 325">
              <a:extLst>
                <a:ext uri="{FF2B5EF4-FFF2-40B4-BE49-F238E27FC236}">
                  <a16:creationId xmlns:a16="http://schemas.microsoft.com/office/drawing/2014/main" id="{D6EC85AB-5C04-C6BA-55F0-15C4002EABD4}"/>
                </a:ext>
              </a:extLst>
            </p:cNvPr>
            <p:cNvSpPr/>
            <p:nvPr/>
          </p:nvSpPr>
          <p:spPr>
            <a:xfrm>
              <a:off x="3649458" y="1763518"/>
              <a:ext cx="209226" cy="90173"/>
            </a:xfrm>
            <a:prstGeom prst="rect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en-CH" sz="1800" kern="0">
                <a:solidFill>
                  <a:prstClr val="black"/>
                </a:solidFill>
                <a:latin typeface="Avenir Book" panose="02000503020000020003" pitchFamily="2" charset="0"/>
              </a:endParaRPr>
            </a:p>
          </p:txBody>
        </p:sp>
        <p:sp>
          <p:nvSpPr>
            <p:cNvPr id="327" name="TextBox 326">
              <a:extLst>
                <a:ext uri="{FF2B5EF4-FFF2-40B4-BE49-F238E27FC236}">
                  <a16:creationId xmlns:a16="http://schemas.microsoft.com/office/drawing/2014/main" id="{FE989DA9-041F-848C-7485-09818E8B8887}"/>
                </a:ext>
              </a:extLst>
            </p:cNvPr>
            <p:cNvSpPr txBox="1"/>
            <p:nvPr/>
          </p:nvSpPr>
          <p:spPr>
            <a:xfrm>
              <a:off x="2490625" y="1389063"/>
              <a:ext cx="3369367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400">
                <a:defRPr/>
              </a:pPr>
              <a:r>
                <a:rPr lang="en-CH" sz="900" i="1" kern="0" dirty="0">
                  <a:solidFill>
                    <a:prstClr val="white"/>
                  </a:solidFill>
                  <a:latin typeface="Avenir Book" panose="02000503020000020003" pitchFamily="2" charset="0"/>
                </a:rPr>
                <a:t>©MeteoSwiss</a:t>
              </a:r>
            </a:p>
          </p:txBody>
        </p:sp>
        <p:sp>
          <p:nvSpPr>
            <p:cNvPr id="328" name="Right Brace 327">
              <a:extLst>
                <a:ext uri="{FF2B5EF4-FFF2-40B4-BE49-F238E27FC236}">
                  <a16:creationId xmlns:a16="http://schemas.microsoft.com/office/drawing/2014/main" id="{98D79929-3B87-E060-AA59-6405A356C028}"/>
                </a:ext>
              </a:extLst>
            </p:cNvPr>
            <p:cNvSpPr/>
            <p:nvPr/>
          </p:nvSpPr>
          <p:spPr>
            <a:xfrm>
              <a:off x="6299115" y="1466789"/>
              <a:ext cx="486003" cy="420396"/>
            </a:xfrm>
            <a:prstGeom prst="rightBrac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en-US" sz="1800" kern="0">
                <a:solidFill>
                  <a:prstClr val="black"/>
                </a:solidFill>
                <a:latin typeface="Avenir Book" panose="02000503020000020003" pitchFamily="2" charset="0"/>
              </a:endParaRPr>
            </a:p>
          </p:txBody>
        </p:sp>
        <p:grpSp>
          <p:nvGrpSpPr>
            <p:cNvPr id="329" name="Group 328">
              <a:extLst>
                <a:ext uri="{FF2B5EF4-FFF2-40B4-BE49-F238E27FC236}">
                  <a16:creationId xmlns:a16="http://schemas.microsoft.com/office/drawing/2014/main" id="{FC2ECA93-9FD0-B6B9-D61A-4D744E214B02}"/>
                </a:ext>
              </a:extLst>
            </p:cNvPr>
            <p:cNvGrpSpPr/>
            <p:nvPr/>
          </p:nvGrpSpPr>
          <p:grpSpPr>
            <a:xfrm>
              <a:off x="4714381" y="1708901"/>
              <a:ext cx="1554306" cy="180095"/>
              <a:chOff x="7782155" y="4083704"/>
              <a:chExt cx="635653" cy="144000"/>
            </a:xfrm>
            <a:solidFill>
              <a:sysClr val="window" lastClr="FFFFFF">
                <a:lumMod val="65000"/>
              </a:sysClr>
            </a:solidFill>
          </p:grpSpPr>
          <p:sp>
            <p:nvSpPr>
              <p:cNvPr id="400" name="Cube 399">
                <a:extLst>
                  <a:ext uri="{FF2B5EF4-FFF2-40B4-BE49-F238E27FC236}">
                    <a16:creationId xmlns:a16="http://schemas.microsoft.com/office/drawing/2014/main" id="{BD31559F-1B28-9636-7182-6717B16C7D1B}"/>
                  </a:ext>
                </a:extLst>
              </p:cNvPr>
              <p:cNvSpPr/>
              <p:nvPr/>
            </p:nvSpPr>
            <p:spPr>
              <a:xfrm>
                <a:off x="7782155" y="4083704"/>
                <a:ext cx="237600" cy="144000"/>
              </a:xfrm>
              <a:prstGeom prst="cube">
                <a:avLst>
                  <a:gd name="adj" fmla="val 68679"/>
                </a:avLst>
              </a:prstGeom>
              <a:grp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en-US" sz="1800" kern="0">
                  <a:solidFill>
                    <a:prstClr val="white"/>
                  </a:solidFill>
                  <a:latin typeface="Avenir Book" panose="02000503020000020003" pitchFamily="2" charset="0"/>
                </a:endParaRPr>
              </a:p>
            </p:txBody>
          </p:sp>
          <p:sp>
            <p:nvSpPr>
              <p:cNvPr id="401" name="Cube 400">
                <a:extLst>
                  <a:ext uri="{FF2B5EF4-FFF2-40B4-BE49-F238E27FC236}">
                    <a16:creationId xmlns:a16="http://schemas.microsoft.com/office/drawing/2014/main" id="{155C70B5-3EE2-63C4-49E8-F0343986A074}"/>
                  </a:ext>
                </a:extLst>
              </p:cNvPr>
              <p:cNvSpPr/>
              <p:nvPr/>
            </p:nvSpPr>
            <p:spPr>
              <a:xfrm>
                <a:off x="7914839" y="4083704"/>
                <a:ext cx="237600" cy="144000"/>
              </a:xfrm>
              <a:prstGeom prst="cube">
                <a:avLst>
                  <a:gd name="adj" fmla="val 68679"/>
                </a:avLst>
              </a:prstGeom>
              <a:grp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en-US" sz="1800" kern="0">
                  <a:solidFill>
                    <a:prstClr val="white"/>
                  </a:solidFill>
                  <a:latin typeface="Avenir Book" panose="02000503020000020003" pitchFamily="2" charset="0"/>
                </a:endParaRPr>
              </a:p>
            </p:txBody>
          </p:sp>
          <p:sp>
            <p:nvSpPr>
              <p:cNvPr id="402" name="Cube 401">
                <a:extLst>
                  <a:ext uri="{FF2B5EF4-FFF2-40B4-BE49-F238E27FC236}">
                    <a16:creationId xmlns:a16="http://schemas.microsoft.com/office/drawing/2014/main" id="{0F476C74-03B0-B09F-B708-19142E8C2A7A}"/>
                  </a:ext>
                </a:extLst>
              </p:cNvPr>
              <p:cNvSpPr/>
              <p:nvPr/>
            </p:nvSpPr>
            <p:spPr>
              <a:xfrm>
                <a:off x="8047523" y="4083704"/>
                <a:ext cx="237600" cy="144000"/>
              </a:xfrm>
              <a:prstGeom prst="cube">
                <a:avLst>
                  <a:gd name="adj" fmla="val 68679"/>
                </a:avLst>
              </a:prstGeom>
              <a:grp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en-US" sz="1800" kern="0">
                  <a:solidFill>
                    <a:prstClr val="white"/>
                  </a:solidFill>
                  <a:latin typeface="Avenir Book" panose="02000503020000020003" pitchFamily="2" charset="0"/>
                </a:endParaRPr>
              </a:p>
            </p:txBody>
          </p:sp>
          <p:sp>
            <p:nvSpPr>
              <p:cNvPr id="403" name="Cube 402">
                <a:extLst>
                  <a:ext uri="{FF2B5EF4-FFF2-40B4-BE49-F238E27FC236}">
                    <a16:creationId xmlns:a16="http://schemas.microsoft.com/office/drawing/2014/main" id="{96ADDB42-8E39-18F5-D0A3-58402764F9BF}"/>
                  </a:ext>
                </a:extLst>
              </p:cNvPr>
              <p:cNvSpPr/>
              <p:nvPr/>
            </p:nvSpPr>
            <p:spPr>
              <a:xfrm>
                <a:off x="8180208" y="4083704"/>
                <a:ext cx="237600" cy="144000"/>
              </a:xfrm>
              <a:prstGeom prst="cube">
                <a:avLst>
                  <a:gd name="adj" fmla="val 68679"/>
                </a:avLst>
              </a:prstGeom>
              <a:grp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en-US" sz="1800" kern="0">
                  <a:solidFill>
                    <a:prstClr val="white"/>
                  </a:solidFill>
                  <a:latin typeface="Avenir Book" panose="02000503020000020003" pitchFamily="2" charset="0"/>
                </a:endParaRPr>
              </a:p>
            </p:txBody>
          </p:sp>
        </p:grpSp>
        <p:grpSp>
          <p:nvGrpSpPr>
            <p:cNvPr id="330" name="Group 329">
              <a:extLst>
                <a:ext uri="{FF2B5EF4-FFF2-40B4-BE49-F238E27FC236}">
                  <a16:creationId xmlns:a16="http://schemas.microsoft.com/office/drawing/2014/main" id="{D9FA49D8-C8CC-9621-8E81-F065F2B007BA}"/>
                </a:ext>
              </a:extLst>
            </p:cNvPr>
            <p:cNvGrpSpPr/>
            <p:nvPr/>
          </p:nvGrpSpPr>
          <p:grpSpPr>
            <a:xfrm>
              <a:off x="4714381" y="1640885"/>
              <a:ext cx="1554306" cy="180095"/>
              <a:chOff x="7782155" y="4083704"/>
              <a:chExt cx="635653" cy="144000"/>
            </a:xfrm>
            <a:solidFill>
              <a:sysClr val="window" lastClr="FFFFFF">
                <a:lumMod val="65000"/>
              </a:sysClr>
            </a:solidFill>
          </p:grpSpPr>
          <p:sp>
            <p:nvSpPr>
              <p:cNvPr id="396" name="Cube 395">
                <a:extLst>
                  <a:ext uri="{FF2B5EF4-FFF2-40B4-BE49-F238E27FC236}">
                    <a16:creationId xmlns:a16="http://schemas.microsoft.com/office/drawing/2014/main" id="{ED2DB7D0-4377-9C3D-7E13-6599455F7124}"/>
                  </a:ext>
                </a:extLst>
              </p:cNvPr>
              <p:cNvSpPr/>
              <p:nvPr/>
            </p:nvSpPr>
            <p:spPr>
              <a:xfrm>
                <a:off x="7782155" y="4083704"/>
                <a:ext cx="237600" cy="144000"/>
              </a:xfrm>
              <a:prstGeom prst="cube">
                <a:avLst>
                  <a:gd name="adj" fmla="val 68679"/>
                </a:avLst>
              </a:prstGeom>
              <a:grp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en-US" sz="1800" kern="0">
                  <a:solidFill>
                    <a:prstClr val="white"/>
                  </a:solidFill>
                  <a:latin typeface="Avenir Book" panose="02000503020000020003" pitchFamily="2" charset="0"/>
                </a:endParaRPr>
              </a:p>
            </p:txBody>
          </p:sp>
          <p:sp>
            <p:nvSpPr>
              <p:cNvPr id="397" name="Cube 396">
                <a:extLst>
                  <a:ext uri="{FF2B5EF4-FFF2-40B4-BE49-F238E27FC236}">
                    <a16:creationId xmlns:a16="http://schemas.microsoft.com/office/drawing/2014/main" id="{66AA678B-AD96-B3E6-79D1-EDC14821E926}"/>
                  </a:ext>
                </a:extLst>
              </p:cNvPr>
              <p:cNvSpPr/>
              <p:nvPr/>
            </p:nvSpPr>
            <p:spPr>
              <a:xfrm>
                <a:off x="7914839" y="4083704"/>
                <a:ext cx="237600" cy="144000"/>
              </a:xfrm>
              <a:prstGeom prst="cube">
                <a:avLst>
                  <a:gd name="adj" fmla="val 68679"/>
                </a:avLst>
              </a:prstGeom>
              <a:grp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en-US" sz="1800" kern="0">
                  <a:solidFill>
                    <a:prstClr val="white"/>
                  </a:solidFill>
                  <a:latin typeface="Avenir Book" panose="02000503020000020003" pitchFamily="2" charset="0"/>
                </a:endParaRPr>
              </a:p>
            </p:txBody>
          </p:sp>
          <p:sp>
            <p:nvSpPr>
              <p:cNvPr id="398" name="Cube 397">
                <a:extLst>
                  <a:ext uri="{FF2B5EF4-FFF2-40B4-BE49-F238E27FC236}">
                    <a16:creationId xmlns:a16="http://schemas.microsoft.com/office/drawing/2014/main" id="{C476411D-11C9-84A9-C979-166D68D6BB1B}"/>
                  </a:ext>
                </a:extLst>
              </p:cNvPr>
              <p:cNvSpPr/>
              <p:nvPr/>
            </p:nvSpPr>
            <p:spPr>
              <a:xfrm>
                <a:off x="8047523" y="4083704"/>
                <a:ext cx="237600" cy="144000"/>
              </a:xfrm>
              <a:prstGeom prst="cube">
                <a:avLst>
                  <a:gd name="adj" fmla="val 68679"/>
                </a:avLst>
              </a:prstGeom>
              <a:grp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en-US" sz="1800" kern="0">
                  <a:solidFill>
                    <a:prstClr val="white"/>
                  </a:solidFill>
                  <a:latin typeface="Avenir Book" panose="02000503020000020003" pitchFamily="2" charset="0"/>
                </a:endParaRPr>
              </a:p>
            </p:txBody>
          </p:sp>
          <p:sp>
            <p:nvSpPr>
              <p:cNvPr id="399" name="Cube 398">
                <a:extLst>
                  <a:ext uri="{FF2B5EF4-FFF2-40B4-BE49-F238E27FC236}">
                    <a16:creationId xmlns:a16="http://schemas.microsoft.com/office/drawing/2014/main" id="{515725E7-E710-A677-6324-121B383613C4}"/>
                  </a:ext>
                </a:extLst>
              </p:cNvPr>
              <p:cNvSpPr/>
              <p:nvPr/>
            </p:nvSpPr>
            <p:spPr>
              <a:xfrm>
                <a:off x="8180208" y="4083704"/>
                <a:ext cx="237600" cy="144000"/>
              </a:xfrm>
              <a:prstGeom prst="cube">
                <a:avLst>
                  <a:gd name="adj" fmla="val 68679"/>
                </a:avLst>
              </a:prstGeom>
              <a:grp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en-US" sz="1800" kern="0">
                  <a:solidFill>
                    <a:prstClr val="white"/>
                  </a:solidFill>
                  <a:latin typeface="Avenir Book" panose="02000503020000020003" pitchFamily="2" charset="0"/>
                </a:endParaRPr>
              </a:p>
            </p:txBody>
          </p:sp>
        </p:grpSp>
        <p:grpSp>
          <p:nvGrpSpPr>
            <p:cNvPr id="331" name="Group 330">
              <a:extLst>
                <a:ext uri="{FF2B5EF4-FFF2-40B4-BE49-F238E27FC236}">
                  <a16:creationId xmlns:a16="http://schemas.microsoft.com/office/drawing/2014/main" id="{08DD7E07-803A-03FE-0B4A-46404F503CC5}"/>
                </a:ext>
              </a:extLst>
            </p:cNvPr>
            <p:cNvGrpSpPr/>
            <p:nvPr/>
          </p:nvGrpSpPr>
          <p:grpSpPr>
            <a:xfrm>
              <a:off x="4714381" y="1572869"/>
              <a:ext cx="1554306" cy="180095"/>
              <a:chOff x="7782155" y="4083704"/>
              <a:chExt cx="635653" cy="144000"/>
            </a:xfrm>
            <a:solidFill>
              <a:sysClr val="window" lastClr="FFFFFF">
                <a:lumMod val="65000"/>
              </a:sysClr>
            </a:solidFill>
          </p:grpSpPr>
          <p:sp>
            <p:nvSpPr>
              <p:cNvPr id="392" name="Cube 391">
                <a:extLst>
                  <a:ext uri="{FF2B5EF4-FFF2-40B4-BE49-F238E27FC236}">
                    <a16:creationId xmlns:a16="http://schemas.microsoft.com/office/drawing/2014/main" id="{5A2E8A49-0381-CA44-E1B5-97A8B8BADF67}"/>
                  </a:ext>
                </a:extLst>
              </p:cNvPr>
              <p:cNvSpPr/>
              <p:nvPr/>
            </p:nvSpPr>
            <p:spPr>
              <a:xfrm>
                <a:off x="7782155" y="4083704"/>
                <a:ext cx="237600" cy="144000"/>
              </a:xfrm>
              <a:prstGeom prst="cube">
                <a:avLst>
                  <a:gd name="adj" fmla="val 68679"/>
                </a:avLst>
              </a:prstGeom>
              <a:grp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en-US" sz="1800" kern="0">
                  <a:solidFill>
                    <a:prstClr val="white"/>
                  </a:solidFill>
                  <a:latin typeface="Avenir Book" panose="02000503020000020003" pitchFamily="2" charset="0"/>
                </a:endParaRPr>
              </a:p>
            </p:txBody>
          </p:sp>
          <p:sp>
            <p:nvSpPr>
              <p:cNvPr id="393" name="Cube 392">
                <a:extLst>
                  <a:ext uri="{FF2B5EF4-FFF2-40B4-BE49-F238E27FC236}">
                    <a16:creationId xmlns:a16="http://schemas.microsoft.com/office/drawing/2014/main" id="{B655D7B4-BE98-AC3A-2E1B-7810229BC1B4}"/>
                  </a:ext>
                </a:extLst>
              </p:cNvPr>
              <p:cNvSpPr/>
              <p:nvPr/>
            </p:nvSpPr>
            <p:spPr>
              <a:xfrm>
                <a:off x="7914839" y="4083704"/>
                <a:ext cx="237600" cy="144000"/>
              </a:xfrm>
              <a:prstGeom prst="cube">
                <a:avLst>
                  <a:gd name="adj" fmla="val 68679"/>
                </a:avLst>
              </a:prstGeom>
              <a:grp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en-US" sz="1800" kern="0">
                  <a:solidFill>
                    <a:prstClr val="white"/>
                  </a:solidFill>
                  <a:latin typeface="Avenir Book" panose="02000503020000020003" pitchFamily="2" charset="0"/>
                </a:endParaRPr>
              </a:p>
            </p:txBody>
          </p:sp>
          <p:sp>
            <p:nvSpPr>
              <p:cNvPr id="394" name="Cube 393">
                <a:extLst>
                  <a:ext uri="{FF2B5EF4-FFF2-40B4-BE49-F238E27FC236}">
                    <a16:creationId xmlns:a16="http://schemas.microsoft.com/office/drawing/2014/main" id="{81904A10-4DEA-DEAB-075C-FD28B5E3BC68}"/>
                  </a:ext>
                </a:extLst>
              </p:cNvPr>
              <p:cNvSpPr/>
              <p:nvPr/>
            </p:nvSpPr>
            <p:spPr>
              <a:xfrm>
                <a:off x="8047523" y="4083704"/>
                <a:ext cx="237600" cy="144000"/>
              </a:xfrm>
              <a:prstGeom prst="cube">
                <a:avLst>
                  <a:gd name="adj" fmla="val 68679"/>
                </a:avLst>
              </a:prstGeom>
              <a:grp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en-US" sz="1800" kern="0">
                  <a:solidFill>
                    <a:prstClr val="white"/>
                  </a:solidFill>
                  <a:latin typeface="Avenir Book" panose="02000503020000020003" pitchFamily="2" charset="0"/>
                </a:endParaRPr>
              </a:p>
            </p:txBody>
          </p:sp>
          <p:sp>
            <p:nvSpPr>
              <p:cNvPr id="395" name="Cube 394">
                <a:extLst>
                  <a:ext uri="{FF2B5EF4-FFF2-40B4-BE49-F238E27FC236}">
                    <a16:creationId xmlns:a16="http://schemas.microsoft.com/office/drawing/2014/main" id="{27C97E9A-D7C7-3478-9BE0-3A5516B57AC9}"/>
                  </a:ext>
                </a:extLst>
              </p:cNvPr>
              <p:cNvSpPr/>
              <p:nvPr/>
            </p:nvSpPr>
            <p:spPr>
              <a:xfrm>
                <a:off x="8180208" y="4083704"/>
                <a:ext cx="237600" cy="144000"/>
              </a:xfrm>
              <a:prstGeom prst="cube">
                <a:avLst>
                  <a:gd name="adj" fmla="val 68679"/>
                </a:avLst>
              </a:prstGeom>
              <a:grp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en-US" sz="1800" kern="0" dirty="0">
                  <a:solidFill>
                    <a:prstClr val="white"/>
                  </a:solidFill>
                  <a:latin typeface="Avenir Book" panose="02000503020000020003" pitchFamily="2" charset="0"/>
                </a:endParaRPr>
              </a:p>
            </p:txBody>
          </p:sp>
        </p:grpSp>
        <p:grpSp>
          <p:nvGrpSpPr>
            <p:cNvPr id="332" name="Group 331">
              <a:extLst>
                <a:ext uri="{FF2B5EF4-FFF2-40B4-BE49-F238E27FC236}">
                  <a16:creationId xmlns:a16="http://schemas.microsoft.com/office/drawing/2014/main" id="{351CBE51-0383-6FE0-9D8F-11498FB07977}"/>
                </a:ext>
              </a:extLst>
            </p:cNvPr>
            <p:cNvGrpSpPr/>
            <p:nvPr/>
          </p:nvGrpSpPr>
          <p:grpSpPr>
            <a:xfrm>
              <a:off x="4714381" y="1504852"/>
              <a:ext cx="1554306" cy="180095"/>
              <a:chOff x="7782155" y="4083704"/>
              <a:chExt cx="635653" cy="144000"/>
            </a:xfrm>
            <a:solidFill>
              <a:sysClr val="window" lastClr="FFFFFF">
                <a:lumMod val="65000"/>
              </a:sysClr>
            </a:solidFill>
          </p:grpSpPr>
          <p:sp>
            <p:nvSpPr>
              <p:cNvPr id="388" name="Cube 387">
                <a:extLst>
                  <a:ext uri="{FF2B5EF4-FFF2-40B4-BE49-F238E27FC236}">
                    <a16:creationId xmlns:a16="http://schemas.microsoft.com/office/drawing/2014/main" id="{219529A3-5FD5-8F7C-B275-EDAD4BA1A68E}"/>
                  </a:ext>
                </a:extLst>
              </p:cNvPr>
              <p:cNvSpPr/>
              <p:nvPr/>
            </p:nvSpPr>
            <p:spPr>
              <a:xfrm>
                <a:off x="7782155" y="4083704"/>
                <a:ext cx="237600" cy="144000"/>
              </a:xfrm>
              <a:prstGeom prst="cube">
                <a:avLst>
                  <a:gd name="adj" fmla="val 68679"/>
                </a:avLst>
              </a:prstGeom>
              <a:grp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en-US" sz="1800" kern="0">
                  <a:solidFill>
                    <a:prstClr val="white"/>
                  </a:solidFill>
                  <a:latin typeface="Avenir Book" panose="02000503020000020003" pitchFamily="2" charset="0"/>
                </a:endParaRPr>
              </a:p>
            </p:txBody>
          </p:sp>
          <p:sp>
            <p:nvSpPr>
              <p:cNvPr id="389" name="Cube 388">
                <a:extLst>
                  <a:ext uri="{FF2B5EF4-FFF2-40B4-BE49-F238E27FC236}">
                    <a16:creationId xmlns:a16="http://schemas.microsoft.com/office/drawing/2014/main" id="{93A8A7A2-D9EE-33EE-B198-D7372BF177E5}"/>
                  </a:ext>
                </a:extLst>
              </p:cNvPr>
              <p:cNvSpPr/>
              <p:nvPr/>
            </p:nvSpPr>
            <p:spPr>
              <a:xfrm>
                <a:off x="7914839" y="4083704"/>
                <a:ext cx="237600" cy="144000"/>
              </a:xfrm>
              <a:prstGeom prst="cube">
                <a:avLst>
                  <a:gd name="adj" fmla="val 68679"/>
                </a:avLst>
              </a:prstGeom>
              <a:grp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en-US" sz="1800" kern="0">
                  <a:solidFill>
                    <a:prstClr val="white"/>
                  </a:solidFill>
                  <a:latin typeface="Avenir Book" panose="02000503020000020003" pitchFamily="2" charset="0"/>
                </a:endParaRPr>
              </a:p>
            </p:txBody>
          </p:sp>
          <p:sp>
            <p:nvSpPr>
              <p:cNvPr id="390" name="Cube 389">
                <a:extLst>
                  <a:ext uri="{FF2B5EF4-FFF2-40B4-BE49-F238E27FC236}">
                    <a16:creationId xmlns:a16="http://schemas.microsoft.com/office/drawing/2014/main" id="{E9677CB0-CAE9-BE2D-B0FC-A2DFEC072F8A}"/>
                  </a:ext>
                </a:extLst>
              </p:cNvPr>
              <p:cNvSpPr/>
              <p:nvPr/>
            </p:nvSpPr>
            <p:spPr>
              <a:xfrm>
                <a:off x="8047523" y="4083704"/>
                <a:ext cx="237600" cy="144000"/>
              </a:xfrm>
              <a:prstGeom prst="cube">
                <a:avLst>
                  <a:gd name="adj" fmla="val 68679"/>
                </a:avLst>
              </a:prstGeom>
              <a:grp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en-US" sz="1800" kern="0">
                  <a:solidFill>
                    <a:prstClr val="white"/>
                  </a:solidFill>
                  <a:latin typeface="Avenir Book" panose="02000503020000020003" pitchFamily="2" charset="0"/>
                </a:endParaRPr>
              </a:p>
            </p:txBody>
          </p:sp>
          <p:sp>
            <p:nvSpPr>
              <p:cNvPr id="391" name="Cube 390">
                <a:extLst>
                  <a:ext uri="{FF2B5EF4-FFF2-40B4-BE49-F238E27FC236}">
                    <a16:creationId xmlns:a16="http://schemas.microsoft.com/office/drawing/2014/main" id="{9C6C71EB-5F54-2124-EEAD-00F25766C646}"/>
                  </a:ext>
                </a:extLst>
              </p:cNvPr>
              <p:cNvSpPr/>
              <p:nvPr/>
            </p:nvSpPr>
            <p:spPr>
              <a:xfrm>
                <a:off x="8180208" y="4083704"/>
                <a:ext cx="237600" cy="144000"/>
              </a:xfrm>
              <a:prstGeom prst="cube">
                <a:avLst>
                  <a:gd name="adj" fmla="val 68679"/>
                </a:avLst>
              </a:prstGeom>
              <a:grp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en-US" sz="1800" kern="0">
                  <a:solidFill>
                    <a:prstClr val="white"/>
                  </a:solidFill>
                  <a:latin typeface="Avenir Book" panose="02000503020000020003" pitchFamily="2" charset="0"/>
                </a:endParaRPr>
              </a:p>
            </p:txBody>
          </p:sp>
        </p:grpSp>
        <p:grpSp>
          <p:nvGrpSpPr>
            <p:cNvPr id="333" name="Group 332">
              <a:extLst>
                <a:ext uri="{FF2B5EF4-FFF2-40B4-BE49-F238E27FC236}">
                  <a16:creationId xmlns:a16="http://schemas.microsoft.com/office/drawing/2014/main" id="{9A610085-2875-B9C5-0724-D9EB3D482229}"/>
                </a:ext>
              </a:extLst>
            </p:cNvPr>
            <p:cNvGrpSpPr/>
            <p:nvPr/>
          </p:nvGrpSpPr>
          <p:grpSpPr>
            <a:xfrm>
              <a:off x="4714381" y="1436835"/>
              <a:ext cx="1554306" cy="180095"/>
              <a:chOff x="7782155" y="4083704"/>
              <a:chExt cx="635653" cy="144000"/>
            </a:xfrm>
          </p:grpSpPr>
          <p:sp>
            <p:nvSpPr>
              <p:cNvPr id="384" name="Cube 383">
                <a:extLst>
                  <a:ext uri="{FF2B5EF4-FFF2-40B4-BE49-F238E27FC236}">
                    <a16:creationId xmlns:a16="http://schemas.microsoft.com/office/drawing/2014/main" id="{1BC0DB42-5D18-E533-F217-12730E046511}"/>
                  </a:ext>
                </a:extLst>
              </p:cNvPr>
              <p:cNvSpPr/>
              <p:nvPr/>
            </p:nvSpPr>
            <p:spPr>
              <a:xfrm>
                <a:off x="7782155" y="4083704"/>
                <a:ext cx="237600" cy="144000"/>
              </a:xfrm>
              <a:prstGeom prst="cube">
                <a:avLst>
                  <a:gd name="adj" fmla="val 68679"/>
                </a:avLst>
              </a:prstGeom>
              <a:solidFill>
                <a:srgbClr val="BA9A84"/>
              </a:solidFill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en-US" sz="1800" kern="0">
                  <a:solidFill>
                    <a:prstClr val="white"/>
                  </a:solidFill>
                  <a:latin typeface="Avenir Book" panose="02000503020000020003" pitchFamily="2" charset="0"/>
                </a:endParaRPr>
              </a:p>
            </p:txBody>
          </p:sp>
          <p:sp>
            <p:nvSpPr>
              <p:cNvPr id="385" name="Cube 384">
                <a:extLst>
                  <a:ext uri="{FF2B5EF4-FFF2-40B4-BE49-F238E27FC236}">
                    <a16:creationId xmlns:a16="http://schemas.microsoft.com/office/drawing/2014/main" id="{E9A67963-6813-D748-984F-262BF98A03C5}"/>
                  </a:ext>
                </a:extLst>
              </p:cNvPr>
              <p:cNvSpPr/>
              <p:nvPr/>
            </p:nvSpPr>
            <p:spPr>
              <a:xfrm>
                <a:off x="7914839" y="4083704"/>
                <a:ext cx="237600" cy="144000"/>
              </a:xfrm>
              <a:prstGeom prst="cube">
                <a:avLst>
                  <a:gd name="adj" fmla="val 68679"/>
                </a:avLst>
              </a:prstGeom>
              <a:solidFill>
                <a:srgbClr val="BA9A84"/>
              </a:solidFill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en-US" sz="1800" kern="0">
                  <a:solidFill>
                    <a:prstClr val="white"/>
                  </a:solidFill>
                  <a:latin typeface="Avenir Book" panose="02000503020000020003" pitchFamily="2" charset="0"/>
                </a:endParaRPr>
              </a:p>
            </p:txBody>
          </p:sp>
          <p:sp>
            <p:nvSpPr>
              <p:cNvPr id="386" name="Cube 385">
                <a:extLst>
                  <a:ext uri="{FF2B5EF4-FFF2-40B4-BE49-F238E27FC236}">
                    <a16:creationId xmlns:a16="http://schemas.microsoft.com/office/drawing/2014/main" id="{E7E4A9E3-BF9E-BA61-14BC-586630074BEF}"/>
                  </a:ext>
                </a:extLst>
              </p:cNvPr>
              <p:cNvSpPr/>
              <p:nvPr/>
            </p:nvSpPr>
            <p:spPr>
              <a:xfrm>
                <a:off x="8047523" y="4083704"/>
                <a:ext cx="237600" cy="144000"/>
              </a:xfrm>
              <a:prstGeom prst="cube">
                <a:avLst>
                  <a:gd name="adj" fmla="val 68679"/>
                </a:avLst>
              </a:prstGeom>
              <a:solidFill>
                <a:srgbClr val="BA9A84"/>
              </a:solidFill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en-US" sz="1800" kern="0">
                  <a:solidFill>
                    <a:prstClr val="white"/>
                  </a:solidFill>
                  <a:latin typeface="Avenir Book" panose="02000503020000020003" pitchFamily="2" charset="0"/>
                </a:endParaRPr>
              </a:p>
            </p:txBody>
          </p:sp>
          <p:sp>
            <p:nvSpPr>
              <p:cNvPr id="387" name="Cube 386">
                <a:extLst>
                  <a:ext uri="{FF2B5EF4-FFF2-40B4-BE49-F238E27FC236}">
                    <a16:creationId xmlns:a16="http://schemas.microsoft.com/office/drawing/2014/main" id="{F0F23E7E-1EB7-1FD3-FE33-D9784E1931D3}"/>
                  </a:ext>
                </a:extLst>
              </p:cNvPr>
              <p:cNvSpPr/>
              <p:nvPr/>
            </p:nvSpPr>
            <p:spPr>
              <a:xfrm>
                <a:off x="8180208" y="4083704"/>
                <a:ext cx="237600" cy="144000"/>
              </a:xfrm>
              <a:prstGeom prst="cube">
                <a:avLst>
                  <a:gd name="adj" fmla="val 68679"/>
                </a:avLst>
              </a:prstGeom>
              <a:solidFill>
                <a:srgbClr val="BA9A84"/>
              </a:solidFill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en-US" sz="1800" kern="0">
                  <a:solidFill>
                    <a:prstClr val="white"/>
                  </a:solidFill>
                  <a:latin typeface="Avenir Book" panose="02000503020000020003" pitchFamily="2" charset="0"/>
                </a:endParaRPr>
              </a:p>
            </p:txBody>
          </p:sp>
        </p:grpSp>
        <p:grpSp>
          <p:nvGrpSpPr>
            <p:cNvPr id="334" name="Group 333">
              <a:extLst>
                <a:ext uri="{FF2B5EF4-FFF2-40B4-BE49-F238E27FC236}">
                  <a16:creationId xmlns:a16="http://schemas.microsoft.com/office/drawing/2014/main" id="{64241DBA-EE53-CA3E-F841-4D1D6FBA4A72}"/>
                </a:ext>
              </a:extLst>
            </p:cNvPr>
            <p:cNvGrpSpPr/>
            <p:nvPr/>
          </p:nvGrpSpPr>
          <p:grpSpPr>
            <a:xfrm>
              <a:off x="4598244" y="1549447"/>
              <a:ext cx="1554306" cy="474900"/>
              <a:chOff x="2553685" y="5962139"/>
              <a:chExt cx="860218" cy="364170"/>
            </a:xfrm>
          </p:grpSpPr>
          <p:grpSp>
            <p:nvGrpSpPr>
              <p:cNvPr id="359" name="Group 358">
                <a:extLst>
                  <a:ext uri="{FF2B5EF4-FFF2-40B4-BE49-F238E27FC236}">
                    <a16:creationId xmlns:a16="http://schemas.microsoft.com/office/drawing/2014/main" id="{214C6B7C-33E7-C892-D2B3-6AE61AAAA6A0}"/>
                  </a:ext>
                </a:extLst>
              </p:cNvPr>
              <p:cNvGrpSpPr/>
              <p:nvPr/>
            </p:nvGrpSpPr>
            <p:grpSpPr>
              <a:xfrm>
                <a:off x="2553685" y="6188206"/>
                <a:ext cx="860218" cy="138103"/>
                <a:chOff x="7782155" y="4083704"/>
                <a:chExt cx="635653" cy="144000"/>
              </a:xfrm>
              <a:solidFill>
                <a:sysClr val="window" lastClr="FFFFFF">
                  <a:lumMod val="65000"/>
                </a:sysClr>
              </a:solidFill>
            </p:grpSpPr>
            <p:sp>
              <p:nvSpPr>
                <p:cNvPr id="380" name="Cube 379">
                  <a:extLst>
                    <a:ext uri="{FF2B5EF4-FFF2-40B4-BE49-F238E27FC236}">
                      <a16:creationId xmlns:a16="http://schemas.microsoft.com/office/drawing/2014/main" id="{9A624A4C-B4BD-2F3B-20A5-7BEFD3125EF0}"/>
                    </a:ext>
                  </a:extLst>
                </p:cNvPr>
                <p:cNvSpPr/>
                <p:nvPr/>
              </p:nvSpPr>
              <p:spPr>
                <a:xfrm>
                  <a:off x="7782155" y="4083704"/>
                  <a:ext cx="237600" cy="144000"/>
                </a:xfrm>
                <a:prstGeom prst="cube">
                  <a:avLst>
                    <a:gd name="adj" fmla="val 68679"/>
                  </a:avLst>
                </a:prstGeom>
                <a:grpFill/>
                <a:ln w="63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914400">
                    <a:defRPr/>
                  </a:pPr>
                  <a:endParaRPr lang="en-US" sz="1800" kern="0">
                    <a:solidFill>
                      <a:prstClr val="white"/>
                    </a:solidFill>
                    <a:latin typeface="Avenir Book" panose="02000503020000020003" pitchFamily="2" charset="0"/>
                  </a:endParaRPr>
                </a:p>
              </p:txBody>
            </p:sp>
            <p:sp>
              <p:nvSpPr>
                <p:cNvPr id="381" name="Cube 380">
                  <a:extLst>
                    <a:ext uri="{FF2B5EF4-FFF2-40B4-BE49-F238E27FC236}">
                      <a16:creationId xmlns:a16="http://schemas.microsoft.com/office/drawing/2014/main" id="{28494851-ABD2-3869-255F-19F37A4C2A7D}"/>
                    </a:ext>
                  </a:extLst>
                </p:cNvPr>
                <p:cNvSpPr/>
                <p:nvPr/>
              </p:nvSpPr>
              <p:spPr>
                <a:xfrm>
                  <a:off x="7914839" y="4083704"/>
                  <a:ext cx="237600" cy="144000"/>
                </a:xfrm>
                <a:prstGeom prst="cube">
                  <a:avLst>
                    <a:gd name="adj" fmla="val 68679"/>
                  </a:avLst>
                </a:prstGeom>
                <a:grpFill/>
                <a:ln w="63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914400">
                    <a:defRPr/>
                  </a:pPr>
                  <a:endParaRPr lang="en-US" sz="1800" kern="0">
                    <a:solidFill>
                      <a:prstClr val="white"/>
                    </a:solidFill>
                    <a:latin typeface="Avenir Book" panose="02000503020000020003" pitchFamily="2" charset="0"/>
                  </a:endParaRPr>
                </a:p>
              </p:txBody>
            </p:sp>
            <p:sp>
              <p:nvSpPr>
                <p:cNvPr id="382" name="Cube 381">
                  <a:extLst>
                    <a:ext uri="{FF2B5EF4-FFF2-40B4-BE49-F238E27FC236}">
                      <a16:creationId xmlns:a16="http://schemas.microsoft.com/office/drawing/2014/main" id="{03D82D00-F64D-9056-4C86-B2BD61F915F9}"/>
                    </a:ext>
                  </a:extLst>
                </p:cNvPr>
                <p:cNvSpPr/>
                <p:nvPr/>
              </p:nvSpPr>
              <p:spPr>
                <a:xfrm>
                  <a:off x="8047523" y="4083704"/>
                  <a:ext cx="237600" cy="144000"/>
                </a:xfrm>
                <a:prstGeom prst="cube">
                  <a:avLst>
                    <a:gd name="adj" fmla="val 68679"/>
                  </a:avLst>
                </a:prstGeom>
                <a:grpFill/>
                <a:ln w="63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914400">
                    <a:defRPr/>
                  </a:pPr>
                  <a:endParaRPr lang="en-US" sz="1800" kern="0">
                    <a:solidFill>
                      <a:prstClr val="white"/>
                    </a:solidFill>
                    <a:latin typeface="Avenir Book" panose="02000503020000020003" pitchFamily="2" charset="0"/>
                  </a:endParaRPr>
                </a:p>
              </p:txBody>
            </p:sp>
            <p:sp>
              <p:nvSpPr>
                <p:cNvPr id="383" name="Cube 382">
                  <a:extLst>
                    <a:ext uri="{FF2B5EF4-FFF2-40B4-BE49-F238E27FC236}">
                      <a16:creationId xmlns:a16="http://schemas.microsoft.com/office/drawing/2014/main" id="{DD81E643-B777-E199-C33B-B21E46DBA7F9}"/>
                    </a:ext>
                  </a:extLst>
                </p:cNvPr>
                <p:cNvSpPr/>
                <p:nvPr/>
              </p:nvSpPr>
              <p:spPr>
                <a:xfrm>
                  <a:off x="8180208" y="4083704"/>
                  <a:ext cx="237600" cy="144000"/>
                </a:xfrm>
                <a:prstGeom prst="cube">
                  <a:avLst>
                    <a:gd name="adj" fmla="val 68679"/>
                  </a:avLst>
                </a:prstGeom>
                <a:grpFill/>
                <a:ln w="63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914400">
                    <a:defRPr/>
                  </a:pPr>
                  <a:endParaRPr lang="en-US" sz="1800" kern="0">
                    <a:solidFill>
                      <a:prstClr val="white"/>
                    </a:solidFill>
                    <a:latin typeface="Avenir Book" panose="02000503020000020003" pitchFamily="2" charset="0"/>
                  </a:endParaRPr>
                </a:p>
              </p:txBody>
            </p:sp>
          </p:grpSp>
          <p:grpSp>
            <p:nvGrpSpPr>
              <p:cNvPr id="360" name="Group 359">
                <a:extLst>
                  <a:ext uri="{FF2B5EF4-FFF2-40B4-BE49-F238E27FC236}">
                    <a16:creationId xmlns:a16="http://schemas.microsoft.com/office/drawing/2014/main" id="{2097061C-4A24-4873-73FE-CE036925B9AA}"/>
                  </a:ext>
                </a:extLst>
              </p:cNvPr>
              <p:cNvGrpSpPr/>
              <p:nvPr/>
            </p:nvGrpSpPr>
            <p:grpSpPr>
              <a:xfrm>
                <a:off x="2553685" y="6131690"/>
                <a:ext cx="860218" cy="138103"/>
                <a:chOff x="7782155" y="4083704"/>
                <a:chExt cx="635653" cy="144000"/>
              </a:xfrm>
              <a:solidFill>
                <a:sysClr val="window" lastClr="FFFFFF">
                  <a:lumMod val="65000"/>
                </a:sysClr>
              </a:solidFill>
            </p:grpSpPr>
            <p:sp>
              <p:nvSpPr>
                <p:cNvPr id="376" name="Cube 375">
                  <a:extLst>
                    <a:ext uri="{FF2B5EF4-FFF2-40B4-BE49-F238E27FC236}">
                      <a16:creationId xmlns:a16="http://schemas.microsoft.com/office/drawing/2014/main" id="{E33D88E4-D215-FAD6-4744-E0813E5B450E}"/>
                    </a:ext>
                  </a:extLst>
                </p:cNvPr>
                <p:cNvSpPr/>
                <p:nvPr/>
              </p:nvSpPr>
              <p:spPr>
                <a:xfrm>
                  <a:off x="7782155" y="4083704"/>
                  <a:ext cx="237600" cy="144000"/>
                </a:xfrm>
                <a:prstGeom prst="cube">
                  <a:avLst>
                    <a:gd name="adj" fmla="val 68679"/>
                  </a:avLst>
                </a:prstGeom>
                <a:grpFill/>
                <a:ln w="63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914400">
                    <a:defRPr/>
                  </a:pPr>
                  <a:endParaRPr lang="en-US" sz="1800" kern="0">
                    <a:solidFill>
                      <a:prstClr val="white"/>
                    </a:solidFill>
                    <a:latin typeface="Avenir Book" panose="02000503020000020003" pitchFamily="2" charset="0"/>
                  </a:endParaRPr>
                </a:p>
              </p:txBody>
            </p:sp>
            <p:sp>
              <p:nvSpPr>
                <p:cNvPr id="377" name="Cube 376">
                  <a:extLst>
                    <a:ext uri="{FF2B5EF4-FFF2-40B4-BE49-F238E27FC236}">
                      <a16:creationId xmlns:a16="http://schemas.microsoft.com/office/drawing/2014/main" id="{9B084229-C833-968A-7DC1-0607A45E3512}"/>
                    </a:ext>
                  </a:extLst>
                </p:cNvPr>
                <p:cNvSpPr/>
                <p:nvPr/>
              </p:nvSpPr>
              <p:spPr>
                <a:xfrm>
                  <a:off x="7914839" y="4083704"/>
                  <a:ext cx="237600" cy="144000"/>
                </a:xfrm>
                <a:prstGeom prst="cube">
                  <a:avLst>
                    <a:gd name="adj" fmla="val 68679"/>
                  </a:avLst>
                </a:prstGeom>
                <a:grpFill/>
                <a:ln w="63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914400">
                    <a:defRPr/>
                  </a:pPr>
                  <a:endParaRPr lang="en-US" sz="1800" kern="0">
                    <a:solidFill>
                      <a:prstClr val="white"/>
                    </a:solidFill>
                    <a:latin typeface="Avenir Book" panose="02000503020000020003" pitchFamily="2" charset="0"/>
                  </a:endParaRPr>
                </a:p>
              </p:txBody>
            </p:sp>
            <p:sp>
              <p:nvSpPr>
                <p:cNvPr id="378" name="Cube 377">
                  <a:extLst>
                    <a:ext uri="{FF2B5EF4-FFF2-40B4-BE49-F238E27FC236}">
                      <a16:creationId xmlns:a16="http://schemas.microsoft.com/office/drawing/2014/main" id="{4A5EC07D-012A-3A2A-C877-CEB581C9780E}"/>
                    </a:ext>
                  </a:extLst>
                </p:cNvPr>
                <p:cNvSpPr/>
                <p:nvPr/>
              </p:nvSpPr>
              <p:spPr>
                <a:xfrm>
                  <a:off x="8047523" y="4083704"/>
                  <a:ext cx="237600" cy="144000"/>
                </a:xfrm>
                <a:prstGeom prst="cube">
                  <a:avLst>
                    <a:gd name="adj" fmla="val 68679"/>
                  </a:avLst>
                </a:prstGeom>
                <a:grpFill/>
                <a:ln w="63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914400">
                    <a:defRPr/>
                  </a:pPr>
                  <a:endParaRPr lang="en-US" sz="1800" kern="0">
                    <a:solidFill>
                      <a:prstClr val="white"/>
                    </a:solidFill>
                    <a:latin typeface="Avenir Book" panose="02000503020000020003" pitchFamily="2" charset="0"/>
                  </a:endParaRPr>
                </a:p>
              </p:txBody>
            </p:sp>
            <p:sp>
              <p:nvSpPr>
                <p:cNvPr id="379" name="Cube 378">
                  <a:extLst>
                    <a:ext uri="{FF2B5EF4-FFF2-40B4-BE49-F238E27FC236}">
                      <a16:creationId xmlns:a16="http://schemas.microsoft.com/office/drawing/2014/main" id="{351C94CD-0E52-AF5D-4C68-4FEB1BD8B1D7}"/>
                    </a:ext>
                  </a:extLst>
                </p:cNvPr>
                <p:cNvSpPr/>
                <p:nvPr/>
              </p:nvSpPr>
              <p:spPr>
                <a:xfrm>
                  <a:off x="8180208" y="4083704"/>
                  <a:ext cx="237600" cy="144000"/>
                </a:xfrm>
                <a:prstGeom prst="cube">
                  <a:avLst>
                    <a:gd name="adj" fmla="val 68679"/>
                  </a:avLst>
                </a:prstGeom>
                <a:grpFill/>
                <a:ln w="63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914400">
                    <a:defRPr/>
                  </a:pPr>
                  <a:endParaRPr lang="en-US" sz="1800" kern="0">
                    <a:solidFill>
                      <a:prstClr val="white"/>
                    </a:solidFill>
                    <a:latin typeface="Avenir Book" panose="02000503020000020003" pitchFamily="2" charset="0"/>
                  </a:endParaRPr>
                </a:p>
              </p:txBody>
            </p:sp>
          </p:grpSp>
          <p:grpSp>
            <p:nvGrpSpPr>
              <p:cNvPr id="361" name="Group 360">
                <a:extLst>
                  <a:ext uri="{FF2B5EF4-FFF2-40B4-BE49-F238E27FC236}">
                    <a16:creationId xmlns:a16="http://schemas.microsoft.com/office/drawing/2014/main" id="{786558EF-9852-CFAC-6B32-624BFB4611C8}"/>
                  </a:ext>
                </a:extLst>
              </p:cNvPr>
              <p:cNvGrpSpPr/>
              <p:nvPr/>
            </p:nvGrpSpPr>
            <p:grpSpPr>
              <a:xfrm>
                <a:off x="2553685" y="6075173"/>
                <a:ext cx="860218" cy="138103"/>
                <a:chOff x="7782155" y="4083704"/>
                <a:chExt cx="635653" cy="144000"/>
              </a:xfrm>
              <a:solidFill>
                <a:sysClr val="window" lastClr="FFFFFF">
                  <a:lumMod val="65000"/>
                </a:sysClr>
              </a:solidFill>
            </p:grpSpPr>
            <p:sp>
              <p:nvSpPr>
                <p:cNvPr id="372" name="Cube 371">
                  <a:extLst>
                    <a:ext uri="{FF2B5EF4-FFF2-40B4-BE49-F238E27FC236}">
                      <a16:creationId xmlns:a16="http://schemas.microsoft.com/office/drawing/2014/main" id="{78FABAD8-B4C3-C61A-7B2F-1B7AB38CF0E2}"/>
                    </a:ext>
                  </a:extLst>
                </p:cNvPr>
                <p:cNvSpPr/>
                <p:nvPr/>
              </p:nvSpPr>
              <p:spPr>
                <a:xfrm>
                  <a:off x="7782155" y="4083704"/>
                  <a:ext cx="237600" cy="144000"/>
                </a:xfrm>
                <a:prstGeom prst="cube">
                  <a:avLst>
                    <a:gd name="adj" fmla="val 68679"/>
                  </a:avLst>
                </a:prstGeom>
                <a:grpFill/>
                <a:ln w="63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914400">
                    <a:defRPr/>
                  </a:pPr>
                  <a:endParaRPr lang="en-US" sz="1800" kern="0">
                    <a:solidFill>
                      <a:prstClr val="white"/>
                    </a:solidFill>
                    <a:latin typeface="Avenir Book" panose="02000503020000020003" pitchFamily="2" charset="0"/>
                  </a:endParaRPr>
                </a:p>
              </p:txBody>
            </p:sp>
            <p:sp>
              <p:nvSpPr>
                <p:cNvPr id="373" name="Cube 372">
                  <a:extLst>
                    <a:ext uri="{FF2B5EF4-FFF2-40B4-BE49-F238E27FC236}">
                      <a16:creationId xmlns:a16="http://schemas.microsoft.com/office/drawing/2014/main" id="{1F4DF4F4-ADEA-96E6-BBB2-6278D5F8C4A4}"/>
                    </a:ext>
                  </a:extLst>
                </p:cNvPr>
                <p:cNvSpPr/>
                <p:nvPr/>
              </p:nvSpPr>
              <p:spPr>
                <a:xfrm>
                  <a:off x="7914839" y="4083704"/>
                  <a:ext cx="237600" cy="144000"/>
                </a:xfrm>
                <a:prstGeom prst="cube">
                  <a:avLst>
                    <a:gd name="adj" fmla="val 68679"/>
                  </a:avLst>
                </a:prstGeom>
                <a:grpFill/>
                <a:ln w="63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914400">
                    <a:defRPr/>
                  </a:pPr>
                  <a:endParaRPr lang="en-US" sz="1800" kern="0">
                    <a:solidFill>
                      <a:prstClr val="white"/>
                    </a:solidFill>
                    <a:latin typeface="Avenir Book" panose="02000503020000020003" pitchFamily="2" charset="0"/>
                  </a:endParaRPr>
                </a:p>
              </p:txBody>
            </p:sp>
            <p:sp>
              <p:nvSpPr>
                <p:cNvPr id="374" name="Cube 373">
                  <a:extLst>
                    <a:ext uri="{FF2B5EF4-FFF2-40B4-BE49-F238E27FC236}">
                      <a16:creationId xmlns:a16="http://schemas.microsoft.com/office/drawing/2014/main" id="{49362653-D791-CF95-DEDD-FAD5A874BD3C}"/>
                    </a:ext>
                  </a:extLst>
                </p:cNvPr>
                <p:cNvSpPr/>
                <p:nvPr/>
              </p:nvSpPr>
              <p:spPr>
                <a:xfrm>
                  <a:off x="8047523" y="4083704"/>
                  <a:ext cx="237600" cy="144000"/>
                </a:xfrm>
                <a:prstGeom prst="cube">
                  <a:avLst>
                    <a:gd name="adj" fmla="val 68679"/>
                  </a:avLst>
                </a:prstGeom>
                <a:grpFill/>
                <a:ln w="63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914400">
                    <a:defRPr/>
                  </a:pPr>
                  <a:endParaRPr lang="en-US" sz="1800" kern="0">
                    <a:solidFill>
                      <a:prstClr val="white"/>
                    </a:solidFill>
                    <a:latin typeface="Avenir Book" panose="02000503020000020003" pitchFamily="2" charset="0"/>
                  </a:endParaRPr>
                </a:p>
              </p:txBody>
            </p:sp>
            <p:sp>
              <p:nvSpPr>
                <p:cNvPr id="375" name="Cube 374">
                  <a:extLst>
                    <a:ext uri="{FF2B5EF4-FFF2-40B4-BE49-F238E27FC236}">
                      <a16:creationId xmlns:a16="http://schemas.microsoft.com/office/drawing/2014/main" id="{72E341D2-6D43-8648-919E-804FF6798EC3}"/>
                    </a:ext>
                  </a:extLst>
                </p:cNvPr>
                <p:cNvSpPr/>
                <p:nvPr/>
              </p:nvSpPr>
              <p:spPr>
                <a:xfrm>
                  <a:off x="8180208" y="4083704"/>
                  <a:ext cx="237600" cy="144000"/>
                </a:xfrm>
                <a:prstGeom prst="cube">
                  <a:avLst>
                    <a:gd name="adj" fmla="val 68679"/>
                  </a:avLst>
                </a:prstGeom>
                <a:grpFill/>
                <a:ln w="63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914400">
                    <a:defRPr/>
                  </a:pPr>
                  <a:endParaRPr lang="en-US" sz="1800" kern="0">
                    <a:solidFill>
                      <a:prstClr val="white"/>
                    </a:solidFill>
                    <a:latin typeface="Avenir Book" panose="02000503020000020003" pitchFamily="2" charset="0"/>
                  </a:endParaRPr>
                </a:p>
              </p:txBody>
            </p:sp>
          </p:grpSp>
          <p:grpSp>
            <p:nvGrpSpPr>
              <p:cNvPr id="362" name="Group 361">
                <a:extLst>
                  <a:ext uri="{FF2B5EF4-FFF2-40B4-BE49-F238E27FC236}">
                    <a16:creationId xmlns:a16="http://schemas.microsoft.com/office/drawing/2014/main" id="{24F5B858-CDE3-92A5-1F97-6D55B7EC2AA1}"/>
                  </a:ext>
                </a:extLst>
              </p:cNvPr>
              <p:cNvGrpSpPr/>
              <p:nvPr/>
            </p:nvGrpSpPr>
            <p:grpSpPr>
              <a:xfrm>
                <a:off x="2553685" y="6018656"/>
                <a:ext cx="860218" cy="138103"/>
                <a:chOff x="7782155" y="4083704"/>
                <a:chExt cx="635653" cy="144000"/>
              </a:xfrm>
              <a:solidFill>
                <a:sysClr val="window" lastClr="FFFFFF">
                  <a:lumMod val="65000"/>
                </a:sysClr>
              </a:solidFill>
            </p:grpSpPr>
            <p:sp>
              <p:nvSpPr>
                <p:cNvPr id="368" name="Cube 367">
                  <a:extLst>
                    <a:ext uri="{FF2B5EF4-FFF2-40B4-BE49-F238E27FC236}">
                      <a16:creationId xmlns:a16="http://schemas.microsoft.com/office/drawing/2014/main" id="{193CB2FC-0123-DA83-7949-3AEA881F5B5A}"/>
                    </a:ext>
                  </a:extLst>
                </p:cNvPr>
                <p:cNvSpPr/>
                <p:nvPr/>
              </p:nvSpPr>
              <p:spPr>
                <a:xfrm>
                  <a:off x="7782155" y="4083704"/>
                  <a:ext cx="237600" cy="144000"/>
                </a:xfrm>
                <a:prstGeom prst="cube">
                  <a:avLst>
                    <a:gd name="adj" fmla="val 68679"/>
                  </a:avLst>
                </a:prstGeom>
                <a:grpFill/>
                <a:ln w="63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914400">
                    <a:defRPr/>
                  </a:pPr>
                  <a:endParaRPr lang="en-US" sz="1800" kern="0">
                    <a:solidFill>
                      <a:prstClr val="white"/>
                    </a:solidFill>
                    <a:latin typeface="Avenir Book" panose="02000503020000020003" pitchFamily="2" charset="0"/>
                  </a:endParaRPr>
                </a:p>
              </p:txBody>
            </p:sp>
            <p:sp>
              <p:nvSpPr>
                <p:cNvPr id="369" name="Cube 368">
                  <a:extLst>
                    <a:ext uri="{FF2B5EF4-FFF2-40B4-BE49-F238E27FC236}">
                      <a16:creationId xmlns:a16="http://schemas.microsoft.com/office/drawing/2014/main" id="{AEC64398-49BA-1A48-8146-12B77CE4064A}"/>
                    </a:ext>
                  </a:extLst>
                </p:cNvPr>
                <p:cNvSpPr/>
                <p:nvPr/>
              </p:nvSpPr>
              <p:spPr>
                <a:xfrm>
                  <a:off x="7914839" y="4083704"/>
                  <a:ext cx="237600" cy="144000"/>
                </a:xfrm>
                <a:prstGeom prst="cube">
                  <a:avLst>
                    <a:gd name="adj" fmla="val 68679"/>
                  </a:avLst>
                </a:prstGeom>
                <a:grpFill/>
                <a:ln w="63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914400">
                    <a:defRPr/>
                  </a:pPr>
                  <a:endParaRPr lang="en-US" sz="1800" kern="0">
                    <a:solidFill>
                      <a:prstClr val="white"/>
                    </a:solidFill>
                    <a:latin typeface="Avenir Book" panose="02000503020000020003" pitchFamily="2" charset="0"/>
                  </a:endParaRPr>
                </a:p>
              </p:txBody>
            </p:sp>
            <p:sp>
              <p:nvSpPr>
                <p:cNvPr id="370" name="Cube 369">
                  <a:extLst>
                    <a:ext uri="{FF2B5EF4-FFF2-40B4-BE49-F238E27FC236}">
                      <a16:creationId xmlns:a16="http://schemas.microsoft.com/office/drawing/2014/main" id="{7FCCC7FF-CB7D-6DFA-E4E8-C7047FA12422}"/>
                    </a:ext>
                  </a:extLst>
                </p:cNvPr>
                <p:cNvSpPr/>
                <p:nvPr/>
              </p:nvSpPr>
              <p:spPr>
                <a:xfrm>
                  <a:off x="8047523" y="4083704"/>
                  <a:ext cx="237600" cy="144000"/>
                </a:xfrm>
                <a:prstGeom prst="cube">
                  <a:avLst>
                    <a:gd name="adj" fmla="val 68679"/>
                  </a:avLst>
                </a:prstGeom>
                <a:grpFill/>
                <a:ln w="63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914400">
                    <a:defRPr/>
                  </a:pPr>
                  <a:endParaRPr lang="en-US" sz="1800" kern="0">
                    <a:solidFill>
                      <a:prstClr val="white"/>
                    </a:solidFill>
                    <a:latin typeface="Avenir Book" panose="02000503020000020003" pitchFamily="2" charset="0"/>
                  </a:endParaRPr>
                </a:p>
              </p:txBody>
            </p:sp>
            <p:sp>
              <p:nvSpPr>
                <p:cNvPr id="371" name="Cube 370">
                  <a:extLst>
                    <a:ext uri="{FF2B5EF4-FFF2-40B4-BE49-F238E27FC236}">
                      <a16:creationId xmlns:a16="http://schemas.microsoft.com/office/drawing/2014/main" id="{69995DC1-BEFE-6045-534A-84DB1B461DCA}"/>
                    </a:ext>
                  </a:extLst>
                </p:cNvPr>
                <p:cNvSpPr/>
                <p:nvPr/>
              </p:nvSpPr>
              <p:spPr>
                <a:xfrm>
                  <a:off x="8180208" y="4083704"/>
                  <a:ext cx="237600" cy="144000"/>
                </a:xfrm>
                <a:prstGeom prst="cube">
                  <a:avLst>
                    <a:gd name="adj" fmla="val 68679"/>
                  </a:avLst>
                </a:prstGeom>
                <a:grpFill/>
                <a:ln w="63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914400">
                    <a:defRPr/>
                  </a:pPr>
                  <a:endParaRPr lang="en-US" sz="1800" kern="0">
                    <a:solidFill>
                      <a:prstClr val="white"/>
                    </a:solidFill>
                    <a:latin typeface="Avenir Book" panose="02000503020000020003" pitchFamily="2" charset="0"/>
                  </a:endParaRPr>
                </a:p>
              </p:txBody>
            </p:sp>
          </p:grpSp>
          <p:grpSp>
            <p:nvGrpSpPr>
              <p:cNvPr id="363" name="Group 362">
                <a:extLst>
                  <a:ext uri="{FF2B5EF4-FFF2-40B4-BE49-F238E27FC236}">
                    <a16:creationId xmlns:a16="http://schemas.microsoft.com/office/drawing/2014/main" id="{5D4A7014-2335-E761-C039-9F8D526F86B3}"/>
                  </a:ext>
                </a:extLst>
              </p:cNvPr>
              <p:cNvGrpSpPr/>
              <p:nvPr/>
            </p:nvGrpSpPr>
            <p:grpSpPr>
              <a:xfrm>
                <a:off x="2553685" y="5962139"/>
                <a:ext cx="860218" cy="138103"/>
                <a:chOff x="7782155" y="4083704"/>
                <a:chExt cx="635653" cy="144000"/>
              </a:xfrm>
            </p:grpSpPr>
            <p:sp>
              <p:nvSpPr>
                <p:cNvPr id="364" name="Cube 363">
                  <a:extLst>
                    <a:ext uri="{FF2B5EF4-FFF2-40B4-BE49-F238E27FC236}">
                      <a16:creationId xmlns:a16="http://schemas.microsoft.com/office/drawing/2014/main" id="{AA54E2F7-036F-31E3-FD2B-9DEA0F682745}"/>
                    </a:ext>
                  </a:extLst>
                </p:cNvPr>
                <p:cNvSpPr/>
                <p:nvPr/>
              </p:nvSpPr>
              <p:spPr>
                <a:xfrm>
                  <a:off x="7782155" y="4083704"/>
                  <a:ext cx="237600" cy="144000"/>
                </a:xfrm>
                <a:prstGeom prst="cube">
                  <a:avLst>
                    <a:gd name="adj" fmla="val 68679"/>
                  </a:avLst>
                </a:prstGeom>
                <a:solidFill>
                  <a:srgbClr val="BA9A84"/>
                </a:solidFill>
                <a:ln w="63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914400">
                    <a:defRPr/>
                  </a:pPr>
                  <a:endParaRPr lang="en-US" sz="1800" kern="0">
                    <a:solidFill>
                      <a:prstClr val="white"/>
                    </a:solidFill>
                    <a:latin typeface="Avenir Book" panose="02000503020000020003" pitchFamily="2" charset="0"/>
                  </a:endParaRPr>
                </a:p>
              </p:txBody>
            </p:sp>
            <p:sp>
              <p:nvSpPr>
                <p:cNvPr id="365" name="Cube 364">
                  <a:extLst>
                    <a:ext uri="{FF2B5EF4-FFF2-40B4-BE49-F238E27FC236}">
                      <a16:creationId xmlns:a16="http://schemas.microsoft.com/office/drawing/2014/main" id="{023A3161-B1CD-3E0D-CB30-B24047B6AE7F}"/>
                    </a:ext>
                  </a:extLst>
                </p:cNvPr>
                <p:cNvSpPr/>
                <p:nvPr/>
              </p:nvSpPr>
              <p:spPr>
                <a:xfrm>
                  <a:off x="7914839" y="4083704"/>
                  <a:ext cx="237600" cy="144000"/>
                </a:xfrm>
                <a:prstGeom prst="cube">
                  <a:avLst>
                    <a:gd name="adj" fmla="val 68679"/>
                  </a:avLst>
                </a:prstGeom>
                <a:solidFill>
                  <a:srgbClr val="BA9A84"/>
                </a:solidFill>
                <a:ln w="63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914400">
                    <a:defRPr/>
                  </a:pPr>
                  <a:endParaRPr lang="en-US" sz="1800" kern="0">
                    <a:solidFill>
                      <a:prstClr val="white"/>
                    </a:solidFill>
                    <a:latin typeface="Avenir Book" panose="02000503020000020003" pitchFamily="2" charset="0"/>
                  </a:endParaRPr>
                </a:p>
              </p:txBody>
            </p:sp>
            <p:sp>
              <p:nvSpPr>
                <p:cNvPr id="366" name="Cube 365">
                  <a:extLst>
                    <a:ext uri="{FF2B5EF4-FFF2-40B4-BE49-F238E27FC236}">
                      <a16:creationId xmlns:a16="http://schemas.microsoft.com/office/drawing/2014/main" id="{2CAF6D66-2947-8043-0E65-ABB210B5EE60}"/>
                    </a:ext>
                  </a:extLst>
                </p:cNvPr>
                <p:cNvSpPr/>
                <p:nvPr/>
              </p:nvSpPr>
              <p:spPr>
                <a:xfrm>
                  <a:off x="8047523" y="4083704"/>
                  <a:ext cx="237600" cy="144000"/>
                </a:xfrm>
                <a:prstGeom prst="cube">
                  <a:avLst>
                    <a:gd name="adj" fmla="val 68679"/>
                  </a:avLst>
                </a:prstGeom>
                <a:solidFill>
                  <a:srgbClr val="BA9A84"/>
                </a:solidFill>
                <a:ln w="63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914400">
                    <a:defRPr/>
                  </a:pPr>
                  <a:endParaRPr lang="en-US" sz="1800" kern="0">
                    <a:solidFill>
                      <a:prstClr val="white"/>
                    </a:solidFill>
                    <a:latin typeface="Avenir Book" panose="02000503020000020003" pitchFamily="2" charset="0"/>
                  </a:endParaRPr>
                </a:p>
              </p:txBody>
            </p:sp>
            <p:sp>
              <p:nvSpPr>
                <p:cNvPr id="367" name="Cube 366">
                  <a:extLst>
                    <a:ext uri="{FF2B5EF4-FFF2-40B4-BE49-F238E27FC236}">
                      <a16:creationId xmlns:a16="http://schemas.microsoft.com/office/drawing/2014/main" id="{CA04E638-DDB3-C546-DE60-6C00B44D7C18}"/>
                    </a:ext>
                  </a:extLst>
                </p:cNvPr>
                <p:cNvSpPr/>
                <p:nvPr/>
              </p:nvSpPr>
              <p:spPr>
                <a:xfrm>
                  <a:off x="8180208" y="4083704"/>
                  <a:ext cx="237600" cy="144000"/>
                </a:xfrm>
                <a:prstGeom prst="cube">
                  <a:avLst>
                    <a:gd name="adj" fmla="val 68679"/>
                  </a:avLst>
                </a:prstGeom>
                <a:solidFill>
                  <a:srgbClr val="BA9A84"/>
                </a:solidFill>
                <a:ln w="63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914400">
                    <a:defRPr/>
                  </a:pPr>
                  <a:endParaRPr lang="en-US" sz="1800" kern="0">
                    <a:solidFill>
                      <a:prstClr val="white"/>
                    </a:solidFill>
                    <a:latin typeface="Avenir Book" panose="02000503020000020003" pitchFamily="2" charset="0"/>
                  </a:endParaRPr>
                </a:p>
              </p:txBody>
            </p:sp>
          </p:grpSp>
        </p:grpSp>
        <p:sp>
          <p:nvSpPr>
            <p:cNvPr id="335" name="Rounded Rectangle 334">
              <a:extLst>
                <a:ext uri="{FF2B5EF4-FFF2-40B4-BE49-F238E27FC236}">
                  <a16:creationId xmlns:a16="http://schemas.microsoft.com/office/drawing/2014/main" id="{DBEB6338-3BE7-E37A-67C2-2378C25927B1}"/>
                </a:ext>
              </a:extLst>
            </p:cNvPr>
            <p:cNvSpPr/>
            <p:nvPr/>
          </p:nvSpPr>
          <p:spPr>
            <a:xfrm>
              <a:off x="2413342" y="1385403"/>
              <a:ext cx="5051743" cy="729406"/>
            </a:xfrm>
            <a:prstGeom prst="roundRect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en-CH" sz="1300" kern="0" dirty="0">
                <a:solidFill>
                  <a:prstClr val="white"/>
                </a:solidFill>
                <a:latin typeface="Avenir Book" panose="02000503020000020003" pitchFamily="2" charset="0"/>
                <a:cs typeface="Calibri" panose="020F0502020204030204" pitchFamily="34" charset="0"/>
              </a:endParaRPr>
            </a:p>
          </p:txBody>
        </p:sp>
        <p:cxnSp>
          <p:nvCxnSpPr>
            <p:cNvPr id="336" name="Straight Connector 335">
              <a:extLst>
                <a:ext uri="{FF2B5EF4-FFF2-40B4-BE49-F238E27FC236}">
                  <a16:creationId xmlns:a16="http://schemas.microsoft.com/office/drawing/2014/main" id="{D61850C8-8921-2924-6879-207ACEF48ED0}"/>
                </a:ext>
              </a:extLst>
            </p:cNvPr>
            <p:cNvCxnSpPr>
              <a:cxnSpLocks/>
              <a:stCxn id="367" idx="4"/>
              <a:endCxn id="492" idx="5"/>
            </p:cNvCxnSpPr>
            <p:nvPr/>
          </p:nvCxnSpPr>
          <p:spPr>
            <a:xfrm>
              <a:off x="6018287" y="1701339"/>
              <a:ext cx="1340629" cy="1073698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dash"/>
              <a:miter lim="800000"/>
            </a:ln>
            <a:effectLst/>
          </p:spPr>
        </p:cxnSp>
        <p:cxnSp>
          <p:nvCxnSpPr>
            <p:cNvPr id="337" name="Straight Connector 336">
              <a:extLst>
                <a:ext uri="{FF2B5EF4-FFF2-40B4-BE49-F238E27FC236}">
                  <a16:creationId xmlns:a16="http://schemas.microsoft.com/office/drawing/2014/main" id="{D2755899-29A1-5117-3786-0029DA649A91}"/>
                </a:ext>
              </a:extLst>
            </p:cNvPr>
            <p:cNvCxnSpPr>
              <a:cxnSpLocks/>
              <a:stCxn id="364" idx="2"/>
              <a:endCxn id="539" idx="2"/>
            </p:cNvCxnSpPr>
            <p:nvPr/>
          </p:nvCxnSpPr>
          <p:spPr>
            <a:xfrm>
              <a:off x="4598244" y="1701339"/>
              <a:ext cx="308394" cy="114101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dash"/>
              <a:miter lim="800000"/>
            </a:ln>
            <a:effectLst/>
          </p:spPr>
        </p:cxnSp>
        <p:sp>
          <p:nvSpPr>
            <p:cNvPr id="338" name="Up-down Arrow 104">
              <a:extLst>
                <a:ext uri="{FF2B5EF4-FFF2-40B4-BE49-F238E27FC236}">
                  <a16:creationId xmlns:a16="http://schemas.microsoft.com/office/drawing/2014/main" id="{21BE2ABF-5291-E795-F56C-2F77698BE82D}"/>
                </a:ext>
              </a:extLst>
            </p:cNvPr>
            <p:cNvSpPr/>
            <p:nvPr/>
          </p:nvSpPr>
          <p:spPr>
            <a:xfrm>
              <a:off x="4083501" y="2193205"/>
              <a:ext cx="245744" cy="433443"/>
            </a:xfrm>
            <a:prstGeom prst="upDownArrow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en-CH" sz="1800" kern="0">
                <a:solidFill>
                  <a:prstClr val="white"/>
                </a:solidFill>
                <a:latin typeface="Avenir Book" panose="02000503020000020003" pitchFamily="2" charset="0"/>
              </a:endParaRPr>
            </a:p>
          </p:txBody>
        </p:sp>
        <p:sp>
          <p:nvSpPr>
            <p:cNvPr id="339" name="TextBox 338">
              <a:extLst>
                <a:ext uri="{FF2B5EF4-FFF2-40B4-BE49-F238E27FC236}">
                  <a16:creationId xmlns:a16="http://schemas.microsoft.com/office/drawing/2014/main" id="{A147C5D1-7C49-F437-49C9-036A2CDD9454}"/>
                </a:ext>
              </a:extLst>
            </p:cNvPr>
            <p:cNvSpPr txBox="1"/>
            <p:nvPr/>
          </p:nvSpPr>
          <p:spPr>
            <a:xfrm>
              <a:off x="2557569" y="2273602"/>
              <a:ext cx="1671563" cy="2622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400">
                <a:lnSpc>
                  <a:spcPct val="90000"/>
                </a:lnSpc>
                <a:defRPr/>
              </a:pPr>
              <a:r>
                <a:rPr lang="en-CH" sz="1200" i="1" kern="0" dirty="0">
                  <a:solidFill>
                    <a:prstClr val="black"/>
                  </a:solidFill>
                  <a:latin typeface="Avenir Book" panose="02000503020000020003" pitchFamily="2" charset="0"/>
                </a:rPr>
                <a:t>128-bit AXI Interface</a:t>
              </a:r>
            </a:p>
          </p:txBody>
        </p:sp>
        <p:sp>
          <p:nvSpPr>
            <p:cNvPr id="346" name="TextBox 345">
              <a:extLst>
                <a:ext uri="{FF2B5EF4-FFF2-40B4-BE49-F238E27FC236}">
                  <a16:creationId xmlns:a16="http://schemas.microsoft.com/office/drawing/2014/main" id="{D1CC73AE-30AA-BA6B-DCE4-0D59A4817232}"/>
                </a:ext>
              </a:extLst>
            </p:cNvPr>
            <p:cNvSpPr txBox="1"/>
            <p:nvPr/>
          </p:nvSpPr>
          <p:spPr>
            <a:xfrm>
              <a:off x="6790560" y="1466290"/>
              <a:ext cx="98257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400">
                <a:defRPr/>
              </a:pPr>
              <a:r>
                <a:rPr lang="en-CH" sz="1400" i="1" kern="0" dirty="0">
                  <a:solidFill>
                    <a:prstClr val="black"/>
                  </a:solidFill>
                  <a:latin typeface="Avenir Book" panose="02000503020000020003" pitchFamily="2" charset="0"/>
                </a:rPr>
                <a:t>Input Plane</a:t>
              </a:r>
            </a:p>
          </p:txBody>
        </p:sp>
      </p:grpSp>
      <p:cxnSp>
        <p:nvCxnSpPr>
          <p:cNvPr id="7" name="Curved Connector 6">
            <a:extLst>
              <a:ext uri="{FF2B5EF4-FFF2-40B4-BE49-F238E27FC236}">
                <a16:creationId xmlns:a16="http://schemas.microsoft.com/office/drawing/2014/main" id="{11117091-0062-6EB2-9014-D4D2DDC0FF20}"/>
              </a:ext>
            </a:extLst>
          </p:cNvPr>
          <p:cNvCxnSpPr>
            <a:cxnSpLocks/>
          </p:cNvCxnSpPr>
          <p:nvPr/>
        </p:nvCxnSpPr>
        <p:spPr>
          <a:xfrm>
            <a:off x="5977085" y="6168617"/>
            <a:ext cx="470296" cy="0"/>
          </a:xfrm>
          <a:prstGeom prst="curvedConnector3">
            <a:avLst>
              <a:gd name="adj1" fmla="val 50000"/>
            </a:avLst>
          </a:prstGeom>
          <a:noFill/>
          <a:ln w="12700" cap="flat" cmpd="sng" algn="ctr">
            <a:solidFill>
              <a:srgbClr val="C55A1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8" name="Curved Connector 7">
            <a:extLst>
              <a:ext uri="{FF2B5EF4-FFF2-40B4-BE49-F238E27FC236}">
                <a16:creationId xmlns:a16="http://schemas.microsoft.com/office/drawing/2014/main" id="{8E388042-EE93-DC32-5AED-13C7897F4CEA}"/>
              </a:ext>
            </a:extLst>
          </p:cNvPr>
          <p:cNvCxnSpPr>
            <a:cxnSpLocks/>
          </p:cNvCxnSpPr>
          <p:nvPr/>
        </p:nvCxnSpPr>
        <p:spPr>
          <a:xfrm>
            <a:off x="5978143" y="6346749"/>
            <a:ext cx="470296" cy="0"/>
          </a:xfrm>
          <a:prstGeom prst="curvedConnector3">
            <a:avLst>
              <a:gd name="adj1" fmla="val 50000"/>
            </a:avLst>
          </a:prstGeom>
          <a:noFill/>
          <a:ln w="12700" cap="flat" cmpd="sng" algn="ctr">
            <a:solidFill>
              <a:srgbClr val="00B0F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6132FF22-546E-FC0E-8C88-40904D439A4B}"/>
              </a:ext>
            </a:extLst>
          </p:cNvPr>
          <p:cNvSpPr txBox="1"/>
          <p:nvPr/>
        </p:nvSpPr>
        <p:spPr>
          <a:xfrm>
            <a:off x="6255727" y="5987608"/>
            <a:ext cx="99036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en-GB" sz="1100" i="1" kern="0" dirty="0" err="1">
                <a:solidFill>
                  <a:prstClr val="black"/>
                </a:solidFill>
                <a:latin typeface="Avenir Book" panose="02000503020000020003" pitchFamily="2" charset="0"/>
              </a:rPr>
              <a:t>Lap</a:t>
            </a:r>
            <a:r>
              <a:rPr lang="en-GB" sz="1100" i="1" kern="0" baseline="-25000" dirty="0" err="1">
                <a:solidFill>
                  <a:prstClr val="black"/>
                </a:solidFill>
                <a:latin typeface="Avenir Book" panose="02000503020000020003" pitchFamily="2" charset="0"/>
              </a:rPr>
              <a:t>CR</a:t>
            </a:r>
            <a:endParaRPr lang="en-CH" sz="1100" i="1" kern="0" baseline="-25000" dirty="0">
              <a:solidFill>
                <a:prstClr val="black"/>
              </a:solidFill>
              <a:latin typeface="Avenir Book" panose="02000503020000020003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D9CCE3-F9C8-0971-BF9D-F55F32500D85}"/>
              </a:ext>
            </a:extLst>
          </p:cNvPr>
          <p:cNvSpPr txBox="1"/>
          <p:nvPr/>
        </p:nvSpPr>
        <p:spPr>
          <a:xfrm>
            <a:off x="6255727" y="6177060"/>
            <a:ext cx="99036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en-GB" sz="1100" i="1" kern="0" dirty="0" err="1">
                <a:solidFill>
                  <a:prstClr val="black"/>
                </a:solidFill>
                <a:latin typeface="Avenir Book" panose="02000503020000020003" pitchFamily="2" charset="0"/>
              </a:rPr>
              <a:t>Lap</a:t>
            </a:r>
            <a:r>
              <a:rPr lang="en-GB" sz="1100" i="1" kern="0" baseline="-25000" dirty="0" err="1">
                <a:solidFill>
                  <a:prstClr val="black"/>
                </a:solidFill>
                <a:latin typeface="Avenir Book" panose="02000503020000020003" pitchFamily="2" charset="0"/>
              </a:rPr>
              <a:t>CRm</a:t>
            </a:r>
            <a:endParaRPr lang="en-CH" sz="1100" i="1" kern="0" baseline="-25000" dirty="0">
              <a:solidFill>
                <a:prstClr val="black"/>
              </a:solidFill>
              <a:latin typeface="Avenir Book" panose="02000503020000020003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B1AF4A-5026-2D1B-1B39-3E4780D76483}"/>
              </a:ext>
            </a:extLst>
          </p:cNvPr>
          <p:cNvSpPr txBox="1"/>
          <p:nvPr/>
        </p:nvSpPr>
        <p:spPr>
          <a:xfrm>
            <a:off x="6189205" y="4826609"/>
            <a:ext cx="2350930" cy="2923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en-GB" sz="1300" b="1" kern="0" dirty="0">
                <a:solidFill>
                  <a:prstClr val="black"/>
                </a:solidFill>
                <a:latin typeface="Avenir Book" panose="02000503020000020003" pitchFamily="2" charset="0"/>
              </a:rPr>
              <a:t>a</a:t>
            </a:r>
            <a:r>
              <a:rPr lang="en-CH" sz="1300" b="1" kern="0" dirty="0">
                <a:solidFill>
                  <a:prstClr val="black"/>
                </a:solidFill>
                <a:latin typeface="Avenir Book" panose="02000503020000020003" pitchFamily="2" charset="0"/>
              </a:rPr>
              <a:t>cc0</a:t>
            </a:r>
            <a:r>
              <a:rPr lang="en-CH" sz="1300" b="1" kern="0" baseline="-25000" dirty="0">
                <a:solidFill>
                  <a:prstClr val="black"/>
                </a:solidFill>
                <a:latin typeface="Avenir Book" panose="02000503020000020003" pitchFamily="2" charset="0"/>
              </a:rPr>
              <a:t>CR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94504EB-466B-25A7-43A8-C7D5FDFB8E4A}"/>
              </a:ext>
            </a:extLst>
          </p:cNvPr>
          <p:cNvSpPr txBox="1"/>
          <p:nvPr/>
        </p:nvSpPr>
        <p:spPr>
          <a:xfrm>
            <a:off x="6199938" y="5263165"/>
            <a:ext cx="2350930" cy="2923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en-GB" sz="1300" b="1" kern="0" dirty="0">
                <a:solidFill>
                  <a:prstClr val="black"/>
                </a:solidFill>
                <a:latin typeface="Avenir Book" panose="02000503020000020003" pitchFamily="2" charset="0"/>
              </a:rPr>
              <a:t>a</a:t>
            </a:r>
            <a:r>
              <a:rPr lang="en-CH" sz="1300" b="1" kern="0" dirty="0">
                <a:solidFill>
                  <a:prstClr val="black"/>
                </a:solidFill>
                <a:latin typeface="Avenir Book" panose="02000503020000020003" pitchFamily="2" charset="0"/>
              </a:rPr>
              <a:t>cc1</a:t>
            </a:r>
            <a:r>
              <a:rPr lang="en-CH" sz="1300" b="1" kern="0" baseline="-25000" dirty="0">
                <a:solidFill>
                  <a:prstClr val="black"/>
                </a:solidFill>
                <a:latin typeface="Avenir Book" panose="02000503020000020003" pitchFamily="2" charset="0"/>
              </a:rPr>
              <a:t>CRm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D3FCEC1-F363-DEDA-DC42-7A67640CEAA7}"/>
              </a:ext>
            </a:extLst>
          </p:cNvPr>
          <p:cNvSpPr/>
          <p:nvPr/>
        </p:nvSpPr>
        <p:spPr>
          <a:xfrm>
            <a:off x="630892" y="1217680"/>
            <a:ext cx="10174655" cy="5197004"/>
          </a:xfrm>
          <a:prstGeom prst="rect">
            <a:avLst/>
          </a:prstGeom>
          <a:solidFill>
            <a:srgbClr val="FFFFFF">
              <a:alpha val="6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8943CC97-5D21-6519-923B-9CF4B9FAF0E4}"/>
              </a:ext>
            </a:extLst>
          </p:cNvPr>
          <p:cNvSpPr/>
          <p:nvPr/>
        </p:nvSpPr>
        <p:spPr>
          <a:xfrm>
            <a:off x="204202" y="2133544"/>
            <a:ext cx="11579385" cy="946535"/>
          </a:xfrm>
          <a:prstGeom prst="roundRect">
            <a:avLst>
              <a:gd name="adj" fmla="val 6884"/>
            </a:avLst>
          </a:prstGeom>
          <a:solidFill>
            <a:srgbClr val="C00000"/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libri"/>
              </a:rPr>
              <a:t>Imbalanced computation and memory demands</a:t>
            </a:r>
            <a:endParaRPr lang="en-US" sz="32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3860174C-73E8-480C-6622-604719F9A97C}"/>
              </a:ext>
            </a:extLst>
          </p:cNvPr>
          <p:cNvSpPr/>
          <p:nvPr/>
        </p:nvSpPr>
        <p:spPr>
          <a:xfrm>
            <a:off x="204202" y="4139384"/>
            <a:ext cx="11579385" cy="1171374"/>
          </a:xfrm>
          <a:prstGeom prst="roundRect">
            <a:avLst>
              <a:gd name="adj" fmla="val 6884"/>
            </a:avLst>
          </a:prstGeom>
          <a:solidFill>
            <a:srgbClr val="C00000"/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libri"/>
              </a:rPr>
              <a:t>Flux stencils have lower compute-to-memory ratio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libri"/>
              </a:rPr>
              <a:t>than Laplacian stencils</a:t>
            </a:r>
            <a:endParaRPr lang="en-US" sz="32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1976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2" grpId="1"/>
      <p:bldP spid="2" grpId="0" animBg="1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BECE3D4-B7C8-8A32-EAA4-22F8FC6524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SPARTA Design: Multi-AIE Core Mapping</a:t>
            </a:r>
          </a:p>
        </p:txBody>
      </p:sp>
      <p:sp>
        <p:nvSpPr>
          <p:cNvPr id="768" name="Content Placeholder 767">
            <a:extLst>
              <a:ext uri="{FF2B5EF4-FFF2-40B4-BE49-F238E27FC236}">
                <a16:creationId xmlns:a16="http://schemas.microsoft.com/office/drawing/2014/main" id="{818A58E2-59B0-150F-2EFA-7A9D8FAC6D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Divide computation over </a:t>
            </a:r>
            <a:r>
              <a:rPr lang="en-US" b="1" dirty="0">
                <a:solidFill>
                  <a:srgbClr val="2B3FEB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multiple AIE Cores: </a:t>
            </a:r>
            <a:r>
              <a:rPr lang="en-US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dual-AIE and tri-AIE design</a:t>
            </a:r>
          </a:p>
        </p:txBody>
      </p:sp>
      <p:sp>
        <p:nvSpPr>
          <p:cNvPr id="700" name="Right Arrow 699">
            <a:extLst>
              <a:ext uri="{FF2B5EF4-FFF2-40B4-BE49-F238E27FC236}">
                <a16:creationId xmlns:a16="http://schemas.microsoft.com/office/drawing/2014/main" id="{19381020-FCA1-AEE2-B62F-3E3F91A032A0}"/>
              </a:ext>
            </a:extLst>
          </p:cNvPr>
          <p:cNvSpPr/>
          <p:nvPr/>
        </p:nvSpPr>
        <p:spPr bwMode="auto">
          <a:xfrm>
            <a:off x="4186181" y="3423481"/>
            <a:ext cx="1098504" cy="437434"/>
          </a:xfrm>
          <a:prstGeom prst="rightArrow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18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Lato" panose="020F0502020204030203" pitchFamily="34" charset="0"/>
              <a:cs typeface="Segoe UI" pitchFamily="34" charset="0"/>
            </a:endParaRPr>
          </a:p>
        </p:txBody>
      </p:sp>
      <p:grpSp>
        <p:nvGrpSpPr>
          <p:cNvPr id="708" name="Group 707">
            <a:extLst>
              <a:ext uri="{FF2B5EF4-FFF2-40B4-BE49-F238E27FC236}">
                <a16:creationId xmlns:a16="http://schemas.microsoft.com/office/drawing/2014/main" id="{B6B9C5F9-8C56-4676-BBCC-CA1D0CF64B2C}"/>
              </a:ext>
            </a:extLst>
          </p:cNvPr>
          <p:cNvGrpSpPr/>
          <p:nvPr/>
        </p:nvGrpSpPr>
        <p:grpSpPr>
          <a:xfrm>
            <a:off x="2480597" y="3072569"/>
            <a:ext cx="1653148" cy="1221401"/>
            <a:chOff x="6669658" y="1491623"/>
            <a:chExt cx="864292" cy="829034"/>
          </a:xfrm>
        </p:grpSpPr>
        <p:sp>
          <p:nvSpPr>
            <p:cNvPr id="704" name="Rectangle 703">
              <a:extLst>
                <a:ext uri="{FF2B5EF4-FFF2-40B4-BE49-F238E27FC236}">
                  <a16:creationId xmlns:a16="http://schemas.microsoft.com/office/drawing/2014/main" id="{E8932FC8-0E02-356D-D610-20BD089BED18}"/>
                </a:ext>
              </a:extLst>
            </p:cNvPr>
            <p:cNvSpPr/>
            <p:nvPr/>
          </p:nvSpPr>
          <p:spPr bwMode="auto">
            <a:xfrm>
              <a:off x="6669658" y="1491623"/>
              <a:ext cx="864292" cy="829034"/>
            </a:xfrm>
            <a:prstGeom prst="rect">
              <a:avLst/>
            </a:prstGeom>
            <a:solidFill>
              <a:srgbClr val="00B658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1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Lato" panose="020F0502020204030203" pitchFamily="34" charset="0"/>
                <a:cs typeface="Segoe UI" pitchFamily="34" charset="0"/>
              </a:endParaRPr>
            </a:p>
          </p:txBody>
        </p:sp>
        <p:sp>
          <p:nvSpPr>
            <p:cNvPr id="705" name="Rectangle 704">
              <a:extLst>
                <a:ext uri="{FF2B5EF4-FFF2-40B4-BE49-F238E27FC236}">
                  <a16:creationId xmlns:a16="http://schemas.microsoft.com/office/drawing/2014/main" id="{570841F0-72F5-EAAF-01A5-AD017BFBB3CA}"/>
                </a:ext>
              </a:extLst>
            </p:cNvPr>
            <p:cNvSpPr/>
            <p:nvPr/>
          </p:nvSpPr>
          <p:spPr bwMode="auto">
            <a:xfrm>
              <a:off x="7272185" y="1491624"/>
              <a:ext cx="261765" cy="828895"/>
            </a:xfrm>
            <a:prstGeom prst="rect">
              <a:avLst/>
            </a:prstGeom>
            <a:solidFill>
              <a:srgbClr val="3998E7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1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Lato" panose="020F0502020204030203" pitchFamily="34" charset="0"/>
                <a:cs typeface="Segoe UI" pitchFamily="34" charset="0"/>
              </a:endParaRPr>
            </a:p>
          </p:txBody>
        </p:sp>
        <p:sp>
          <p:nvSpPr>
            <p:cNvPr id="706" name="TextBox 705">
              <a:extLst>
                <a:ext uri="{FF2B5EF4-FFF2-40B4-BE49-F238E27FC236}">
                  <a16:creationId xmlns:a16="http://schemas.microsoft.com/office/drawing/2014/main" id="{BB30E068-DCAA-1A7F-7883-94406D5135CF}"/>
                </a:ext>
              </a:extLst>
            </p:cNvPr>
            <p:cNvSpPr txBox="1"/>
            <p:nvPr/>
          </p:nvSpPr>
          <p:spPr>
            <a:xfrm>
              <a:off x="6723607" y="1620901"/>
              <a:ext cx="522121" cy="56404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GB" sz="1800" dirty="0">
                  <a:latin typeface="Avenir Next" panose="020B0503020202020204" pitchFamily="34" charset="0"/>
                </a:rPr>
                <a:t>Laplacian</a:t>
              </a:r>
            </a:p>
            <a:p>
              <a:pPr algn="ctr">
                <a:buClr>
                  <a:schemeClr val="accent1"/>
                </a:buClr>
                <a:buSzPct val="60000"/>
              </a:pPr>
              <a:r>
                <a:rPr lang="en-CH" sz="1800">
                  <a:latin typeface="Avenir Next" panose="020B0503020202020204" pitchFamily="34" charset="0"/>
                </a:rPr>
                <a:t>AI</a:t>
              </a:r>
              <a:r>
                <a:rPr lang="en-GB" sz="1800" dirty="0">
                  <a:latin typeface="Avenir Next" panose="020B0503020202020204" pitchFamily="34" charset="0"/>
                </a:rPr>
                <a:t>E Core</a:t>
              </a:r>
            </a:p>
            <a:p>
              <a:pPr algn="ctr">
                <a:buClr>
                  <a:schemeClr val="accent1"/>
                </a:buClr>
                <a:buSzPct val="60000"/>
              </a:pPr>
              <a:r>
                <a:rPr lang="en-GB" sz="1800" dirty="0">
                  <a:latin typeface="Avenir Next" panose="020B0503020202020204" pitchFamily="34" charset="0"/>
                </a:rPr>
                <a:t>(0,1)</a:t>
              </a:r>
              <a:endParaRPr lang="en-CH" sz="1800" dirty="0">
                <a:latin typeface="Avenir Next" panose="020B0503020202020204" pitchFamily="34" charset="0"/>
              </a:endParaRPr>
            </a:p>
          </p:txBody>
        </p:sp>
        <p:sp>
          <p:nvSpPr>
            <p:cNvPr id="707" name="TextBox 706">
              <a:extLst>
                <a:ext uri="{FF2B5EF4-FFF2-40B4-BE49-F238E27FC236}">
                  <a16:creationId xmlns:a16="http://schemas.microsoft.com/office/drawing/2014/main" id="{95F2CB0C-2C08-168F-473E-687EE5481703}"/>
                </a:ext>
              </a:extLst>
            </p:cNvPr>
            <p:cNvSpPr txBox="1"/>
            <p:nvPr/>
          </p:nvSpPr>
          <p:spPr>
            <a:xfrm rot="16200000">
              <a:off x="7092425" y="1833731"/>
              <a:ext cx="595162" cy="14481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CH" sz="1800" dirty="0">
                  <a:latin typeface="Avenir Next" panose="020B0503020202020204" pitchFamily="34" charset="0"/>
                </a:rPr>
                <a:t>Memory</a:t>
              </a:r>
            </a:p>
          </p:txBody>
        </p:sp>
      </p:grpSp>
      <p:grpSp>
        <p:nvGrpSpPr>
          <p:cNvPr id="713" name="Group 712">
            <a:extLst>
              <a:ext uri="{FF2B5EF4-FFF2-40B4-BE49-F238E27FC236}">
                <a16:creationId xmlns:a16="http://schemas.microsoft.com/office/drawing/2014/main" id="{221F4077-ABB2-9B67-7E4A-2279A30EBAB6}"/>
              </a:ext>
            </a:extLst>
          </p:cNvPr>
          <p:cNvGrpSpPr/>
          <p:nvPr/>
        </p:nvGrpSpPr>
        <p:grpSpPr>
          <a:xfrm>
            <a:off x="5310029" y="3072569"/>
            <a:ext cx="1653148" cy="1221401"/>
            <a:chOff x="6669658" y="1491623"/>
            <a:chExt cx="864292" cy="829034"/>
          </a:xfrm>
        </p:grpSpPr>
        <p:sp>
          <p:nvSpPr>
            <p:cNvPr id="714" name="Rectangle 713">
              <a:extLst>
                <a:ext uri="{FF2B5EF4-FFF2-40B4-BE49-F238E27FC236}">
                  <a16:creationId xmlns:a16="http://schemas.microsoft.com/office/drawing/2014/main" id="{92A0399A-81AC-226A-64DC-39CDA4B97581}"/>
                </a:ext>
              </a:extLst>
            </p:cNvPr>
            <p:cNvSpPr/>
            <p:nvPr/>
          </p:nvSpPr>
          <p:spPr bwMode="auto">
            <a:xfrm>
              <a:off x="6669658" y="1491623"/>
              <a:ext cx="864292" cy="829034"/>
            </a:xfrm>
            <a:prstGeom prst="rect">
              <a:avLst/>
            </a:prstGeom>
            <a:solidFill>
              <a:srgbClr val="00B658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1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Lato" panose="020F0502020204030203" pitchFamily="34" charset="0"/>
                <a:cs typeface="Segoe UI" pitchFamily="34" charset="0"/>
              </a:endParaRPr>
            </a:p>
          </p:txBody>
        </p:sp>
        <p:sp>
          <p:nvSpPr>
            <p:cNvPr id="715" name="Rectangle 714">
              <a:extLst>
                <a:ext uri="{FF2B5EF4-FFF2-40B4-BE49-F238E27FC236}">
                  <a16:creationId xmlns:a16="http://schemas.microsoft.com/office/drawing/2014/main" id="{7983A97C-A7B3-F672-6A40-B6CD841DDF87}"/>
                </a:ext>
              </a:extLst>
            </p:cNvPr>
            <p:cNvSpPr/>
            <p:nvPr/>
          </p:nvSpPr>
          <p:spPr bwMode="auto">
            <a:xfrm>
              <a:off x="7291140" y="1491624"/>
              <a:ext cx="242810" cy="828895"/>
            </a:xfrm>
            <a:prstGeom prst="rect">
              <a:avLst/>
            </a:prstGeom>
            <a:solidFill>
              <a:srgbClr val="3998E7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1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Lato" panose="020F0502020204030203" pitchFamily="34" charset="0"/>
                <a:cs typeface="Segoe UI" pitchFamily="34" charset="0"/>
              </a:endParaRPr>
            </a:p>
          </p:txBody>
        </p:sp>
        <p:sp>
          <p:nvSpPr>
            <p:cNvPr id="716" name="TextBox 715">
              <a:extLst>
                <a:ext uri="{FF2B5EF4-FFF2-40B4-BE49-F238E27FC236}">
                  <a16:creationId xmlns:a16="http://schemas.microsoft.com/office/drawing/2014/main" id="{660B447A-A1D3-68BC-B2B2-3D60884115BE}"/>
                </a:ext>
              </a:extLst>
            </p:cNvPr>
            <p:cNvSpPr txBox="1"/>
            <p:nvPr/>
          </p:nvSpPr>
          <p:spPr>
            <a:xfrm>
              <a:off x="6690335" y="1620901"/>
              <a:ext cx="588664" cy="56404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GB" sz="1800" dirty="0">
                  <a:latin typeface="Avenir Next" panose="020B0503020202020204" pitchFamily="34" charset="0"/>
                </a:rPr>
                <a:t>Flux</a:t>
              </a:r>
            </a:p>
            <a:p>
              <a:pPr algn="ctr">
                <a:buClr>
                  <a:schemeClr val="accent1"/>
                </a:buClr>
                <a:buSzPct val="60000"/>
              </a:pPr>
              <a:r>
                <a:rPr lang="en-CH" sz="1800">
                  <a:latin typeface="Avenir Next" panose="020B0503020202020204" pitchFamily="34" charset="0"/>
                </a:rPr>
                <a:t>AI</a:t>
              </a:r>
              <a:r>
                <a:rPr lang="en-GB" sz="1800" dirty="0">
                  <a:latin typeface="Avenir Next" panose="020B0503020202020204" pitchFamily="34" charset="0"/>
                </a:rPr>
                <a:t>E Core 1</a:t>
              </a:r>
            </a:p>
            <a:p>
              <a:pPr algn="ctr">
                <a:buClr>
                  <a:schemeClr val="accent1"/>
                </a:buClr>
                <a:buSzPct val="60000"/>
              </a:pPr>
              <a:r>
                <a:rPr lang="en-GB" sz="1800" dirty="0">
                  <a:latin typeface="Avenir Next" panose="020B0503020202020204" pitchFamily="34" charset="0"/>
                </a:rPr>
                <a:t>(1,1)</a:t>
              </a:r>
              <a:endParaRPr lang="en-CH" sz="1800" dirty="0">
                <a:latin typeface="Avenir Next" panose="020B0503020202020204" pitchFamily="34" charset="0"/>
              </a:endParaRPr>
            </a:p>
          </p:txBody>
        </p:sp>
        <p:sp>
          <p:nvSpPr>
            <p:cNvPr id="717" name="TextBox 716">
              <a:extLst>
                <a:ext uri="{FF2B5EF4-FFF2-40B4-BE49-F238E27FC236}">
                  <a16:creationId xmlns:a16="http://schemas.microsoft.com/office/drawing/2014/main" id="{4A9A2415-5058-8817-FD27-3ECDB57BE309}"/>
                </a:ext>
              </a:extLst>
            </p:cNvPr>
            <p:cNvSpPr txBox="1"/>
            <p:nvPr/>
          </p:nvSpPr>
          <p:spPr>
            <a:xfrm rot="16200000">
              <a:off x="7092425" y="1833731"/>
              <a:ext cx="595162" cy="14481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CH" sz="1800" dirty="0">
                  <a:latin typeface="Avenir Next" panose="020B0503020202020204" pitchFamily="34" charset="0"/>
                </a:rPr>
                <a:t>Memory</a:t>
              </a:r>
            </a:p>
          </p:txBody>
        </p:sp>
      </p:grpSp>
      <p:grpSp>
        <p:nvGrpSpPr>
          <p:cNvPr id="718" name="Group 717">
            <a:extLst>
              <a:ext uri="{FF2B5EF4-FFF2-40B4-BE49-F238E27FC236}">
                <a16:creationId xmlns:a16="http://schemas.microsoft.com/office/drawing/2014/main" id="{0DB05F8B-32A1-4EC0-964E-5A33F0EA6D74}"/>
              </a:ext>
            </a:extLst>
          </p:cNvPr>
          <p:cNvGrpSpPr/>
          <p:nvPr/>
        </p:nvGrpSpPr>
        <p:grpSpPr>
          <a:xfrm>
            <a:off x="8139461" y="3072068"/>
            <a:ext cx="1653148" cy="1221401"/>
            <a:chOff x="6669658" y="1491623"/>
            <a:chExt cx="864292" cy="829034"/>
          </a:xfrm>
        </p:grpSpPr>
        <p:sp>
          <p:nvSpPr>
            <p:cNvPr id="719" name="Rectangle 718">
              <a:extLst>
                <a:ext uri="{FF2B5EF4-FFF2-40B4-BE49-F238E27FC236}">
                  <a16:creationId xmlns:a16="http://schemas.microsoft.com/office/drawing/2014/main" id="{D942C563-AB28-FF1A-642A-51F95AA272F2}"/>
                </a:ext>
              </a:extLst>
            </p:cNvPr>
            <p:cNvSpPr/>
            <p:nvPr/>
          </p:nvSpPr>
          <p:spPr bwMode="auto">
            <a:xfrm>
              <a:off x="6669658" y="1491623"/>
              <a:ext cx="864292" cy="829034"/>
            </a:xfrm>
            <a:prstGeom prst="rect">
              <a:avLst/>
            </a:prstGeom>
            <a:solidFill>
              <a:srgbClr val="00B658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1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Lato" panose="020F0502020204030203" pitchFamily="34" charset="0"/>
                <a:cs typeface="Segoe UI" pitchFamily="34" charset="0"/>
              </a:endParaRPr>
            </a:p>
          </p:txBody>
        </p:sp>
        <p:sp>
          <p:nvSpPr>
            <p:cNvPr id="720" name="Rectangle 719">
              <a:extLst>
                <a:ext uri="{FF2B5EF4-FFF2-40B4-BE49-F238E27FC236}">
                  <a16:creationId xmlns:a16="http://schemas.microsoft.com/office/drawing/2014/main" id="{03BB2751-AD84-FF2F-9787-D1C85BEF4430}"/>
                </a:ext>
              </a:extLst>
            </p:cNvPr>
            <p:cNvSpPr/>
            <p:nvPr/>
          </p:nvSpPr>
          <p:spPr bwMode="auto">
            <a:xfrm>
              <a:off x="7292435" y="1491624"/>
              <a:ext cx="241515" cy="828895"/>
            </a:xfrm>
            <a:prstGeom prst="rect">
              <a:avLst/>
            </a:prstGeom>
            <a:solidFill>
              <a:srgbClr val="3998E7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1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Lato" panose="020F0502020204030203" pitchFamily="34" charset="0"/>
                <a:cs typeface="Segoe UI" pitchFamily="34" charset="0"/>
              </a:endParaRPr>
            </a:p>
          </p:txBody>
        </p:sp>
        <p:sp>
          <p:nvSpPr>
            <p:cNvPr id="721" name="TextBox 720">
              <a:extLst>
                <a:ext uri="{FF2B5EF4-FFF2-40B4-BE49-F238E27FC236}">
                  <a16:creationId xmlns:a16="http://schemas.microsoft.com/office/drawing/2014/main" id="{7BDF8A4C-E339-09D5-3DF1-5D8FED285ACF}"/>
                </a:ext>
              </a:extLst>
            </p:cNvPr>
            <p:cNvSpPr txBox="1"/>
            <p:nvPr/>
          </p:nvSpPr>
          <p:spPr>
            <a:xfrm>
              <a:off x="6690335" y="1621241"/>
              <a:ext cx="588664" cy="56404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GB" sz="1800" dirty="0">
                  <a:latin typeface="Avenir Next" panose="020B0503020202020204" pitchFamily="34" charset="0"/>
                </a:rPr>
                <a:t>Flux</a:t>
              </a:r>
            </a:p>
            <a:p>
              <a:pPr algn="ctr">
                <a:buClr>
                  <a:schemeClr val="accent1"/>
                </a:buClr>
                <a:buSzPct val="60000"/>
              </a:pPr>
              <a:r>
                <a:rPr lang="en-CH" sz="1800">
                  <a:latin typeface="Avenir Next" panose="020B0503020202020204" pitchFamily="34" charset="0"/>
                </a:rPr>
                <a:t>AI</a:t>
              </a:r>
              <a:r>
                <a:rPr lang="en-GB" sz="1800" dirty="0">
                  <a:latin typeface="Avenir Next" panose="020B0503020202020204" pitchFamily="34" charset="0"/>
                </a:rPr>
                <a:t>E Core 2</a:t>
              </a:r>
            </a:p>
            <a:p>
              <a:pPr algn="ctr">
                <a:buClr>
                  <a:schemeClr val="accent1"/>
                </a:buClr>
                <a:buSzPct val="60000"/>
              </a:pPr>
              <a:r>
                <a:rPr lang="en-GB" sz="1800" dirty="0">
                  <a:latin typeface="Avenir Next" panose="020B0503020202020204" pitchFamily="34" charset="0"/>
                </a:rPr>
                <a:t>(2,1)</a:t>
              </a:r>
              <a:endParaRPr lang="en-CH" sz="1800" dirty="0">
                <a:latin typeface="Avenir Next" panose="020B0503020202020204" pitchFamily="34" charset="0"/>
              </a:endParaRPr>
            </a:p>
          </p:txBody>
        </p:sp>
        <p:sp>
          <p:nvSpPr>
            <p:cNvPr id="722" name="TextBox 721">
              <a:extLst>
                <a:ext uri="{FF2B5EF4-FFF2-40B4-BE49-F238E27FC236}">
                  <a16:creationId xmlns:a16="http://schemas.microsoft.com/office/drawing/2014/main" id="{933A56CF-63FA-3B83-2E8A-B1F6CC9E801F}"/>
                </a:ext>
              </a:extLst>
            </p:cNvPr>
            <p:cNvSpPr txBox="1"/>
            <p:nvPr/>
          </p:nvSpPr>
          <p:spPr>
            <a:xfrm rot="16200000">
              <a:off x="7092425" y="1833731"/>
              <a:ext cx="595162" cy="14481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CH" sz="1800" dirty="0">
                  <a:latin typeface="Avenir Next" panose="020B0503020202020204" pitchFamily="34" charset="0"/>
                </a:rPr>
                <a:t>Memory</a:t>
              </a:r>
            </a:p>
          </p:txBody>
        </p:sp>
      </p:grpSp>
      <p:sp>
        <p:nvSpPr>
          <p:cNvPr id="723" name="Right Arrow 722">
            <a:extLst>
              <a:ext uri="{FF2B5EF4-FFF2-40B4-BE49-F238E27FC236}">
                <a16:creationId xmlns:a16="http://schemas.microsoft.com/office/drawing/2014/main" id="{36B38C2C-F8AE-56B2-24DA-0768A7EAD861}"/>
              </a:ext>
            </a:extLst>
          </p:cNvPr>
          <p:cNvSpPr/>
          <p:nvPr/>
        </p:nvSpPr>
        <p:spPr bwMode="auto">
          <a:xfrm>
            <a:off x="7007091" y="3405769"/>
            <a:ext cx="1098504" cy="437434"/>
          </a:xfrm>
          <a:prstGeom prst="rightArrow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18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Lato" panose="020F0502020204030203" pitchFamily="34" charset="0"/>
              <a:cs typeface="Segoe UI" pitchFamily="34" charset="0"/>
            </a:endParaRPr>
          </a:p>
        </p:txBody>
      </p:sp>
      <p:grpSp>
        <p:nvGrpSpPr>
          <p:cNvPr id="733" name="Group 732">
            <a:extLst>
              <a:ext uri="{FF2B5EF4-FFF2-40B4-BE49-F238E27FC236}">
                <a16:creationId xmlns:a16="http://schemas.microsoft.com/office/drawing/2014/main" id="{D0A808F0-3C0E-46B2-94A4-06F47845F635}"/>
              </a:ext>
            </a:extLst>
          </p:cNvPr>
          <p:cNvGrpSpPr/>
          <p:nvPr/>
        </p:nvGrpSpPr>
        <p:grpSpPr>
          <a:xfrm>
            <a:off x="4205396" y="1560750"/>
            <a:ext cx="1653147" cy="554319"/>
            <a:chOff x="6669658" y="1639649"/>
            <a:chExt cx="864292" cy="781457"/>
          </a:xfrm>
          <a:solidFill>
            <a:srgbClr val="FC8639"/>
          </a:solidFill>
        </p:grpSpPr>
        <p:sp>
          <p:nvSpPr>
            <p:cNvPr id="734" name="Rectangle 733">
              <a:extLst>
                <a:ext uri="{FF2B5EF4-FFF2-40B4-BE49-F238E27FC236}">
                  <a16:creationId xmlns:a16="http://schemas.microsoft.com/office/drawing/2014/main" id="{C288B721-38CC-BD8E-4394-C80E344A4E3A}"/>
                </a:ext>
              </a:extLst>
            </p:cNvPr>
            <p:cNvSpPr/>
            <p:nvPr/>
          </p:nvSpPr>
          <p:spPr bwMode="auto">
            <a:xfrm>
              <a:off x="6669658" y="1639649"/>
              <a:ext cx="864292" cy="781457"/>
            </a:xfrm>
            <a:prstGeom prst="rect">
              <a:avLst/>
            </a:prstGeom>
            <a:grpFill/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1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736" name="TextBox 735">
              <a:extLst>
                <a:ext uri="{FF2B5EF4-FFF2-40B4-BE49-F238E27FC236}">
                  <a16:creationId xmlns:a16="http://schemas.microsoft.com/office/drawing/2014/main" id="{35F0DB45-1FEE-D3C1-6BB2-9E89D6713B1E}"/>
                </a:ext>
              </a:extLst>
            </p:cNvPr>
            <p:cNvSpPr txBox="1"/>
            <p:nvPr/>
          </p:nvSpPr>
          <p:spPr>
            <a:xfrm>
              <a:off x="6778966" y="1827143"/>
              <a:ext cx="628557" cy="390502"/>
            </a:xfrm>
            <a:prstGeom prst="rect">
              <a:avLst/>
            </a:prstGeom>
            <a:grp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GB" sz="1800" dirty="0">
                  <a:latin typeface="Avenir Next" panose="020B0503020202020204" pitchFamily="34" charset="0"/>
                </a:rPr>
                <a:t>ShimDMA0</a:t>
              </a:r>
              <a:endParaRPr lang="en-CH" sz="1800" dirty="0">
                <a:latin typeface="Avenir Next" panose="020B0503020202020204" pitchFamily="34" charset="0"/>
              </a:endParaRPr>
            </a:p>
          </p:txBody>
        </p:sp>
      </p:grpSp>
      <p:grpSp>
        <p:nvGrpSpPr>
          <p:cNvPr id="748" name="Group 747">
            <a:extLst>
              <a:ext uri="{FF2B5EF4-FFF2-40B4-BE49-F238E27FC236}">
                <a16:creationId xmlns:a16="http://schemas.microsoft.com/office/drawing/2014/main" id="{72B3D136-FBFC-34FC-A84C-C33E24B7E39E}"/>
              </a:ext>
            </a:extLst>
          </p:cNvPr>
          <p:cNvGrpSpPr/>
          <p:nvPr/>
        </p:nvGrpSpPr>
        <p:grpSpPr>
          <a:xfrm>
            <a:off x="3639039" y="2115068"/>
            <a:ext cx="2406184" cy="958877"/>
            <a:chOff x="5198798" y="3132103"/>
            <a:chExt cx="2406185" cy="958877"/>
          </a:xfrm>
        </p:grpSpPr>
        <p:sp>
          <p:nvSpPr>
            <p:cNvPr id="742" name="Rectangle 741">
              <a:extLst>
                <a:ext uri="{FF2B5EF4-FFF2-40B4-BE49-F238E27FC236}">
                  <a16:creationId xmlns:a16="http://schemas.microsoft.com/office/drawing/2014/main" id="{7A551076-FFA1-A9E2-1AE9-DF64945863CF}"/>
                </a:ext>
              </a:extLst>
            </p:cNvPr>
            <p:cNvSpPr/>
            <p:nvPr/>
          </p:nvSpPr>
          <p:spPr bwMode="auto">
            <a:xfrm>
              <a:off x="6456305" y="3132103"/>
              <a:ext cx="89292" cy="35384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Lato" panose="020F0502020204030203" pitchFamily="34" charset="0"/>
                <a:cs typeface="Segoe UI" pitchFamily="34" charset="0"/>
              </a:endParaRPr>
            </a:p>
          </p:txBody>
        </p:sp>
        <p:sp>
          <p:nvSpPr>
            <p:cNvPr id="739" name="Bent-Up Arrow 738">
              <a:extLst>
                <a:ext uri="{FF2B5EF4-FFF2-40B4-BE49-F238E27FC236}">
                  <a16:creationId xmlns:a16="http://schemas.microsoft.com/office/drawing/2014/main" id="{5401E4A1-2AFC-A87A-1DFE-3F8F1E10C146}"/>
                </a:ext>
              </a:extLst>
            </p:cNvPr>
            <p:cNvSpPr/>
            <p:nvPr/>
          </p:nvSpPr>
          <p:spPr bwMode="auto">
            <a:xfrm rot="10800000">
              <a:off x="5198798" y="3394056"/>
              <a:ext cx="2194560" cy="696924"/>
            </a:xfrm>
            <a:prstGeom prst="bentUpArrow">
              <a:avLst>
                <a:gd name="adj1" fmla="val 15614"/>
                <a:gd name="adj2" fmla="val 25000"/>
                <a:gd name="adj3" fmla="val 37836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Lato" panose="020F0502020204030203" pitchFamily="34" charset="0"/>
                <a:cs typeface="Segoe UI" pitchFamily="34" charset="0"/>
              </a:endParaRPr>
            </a:p>
          </p:txBody>
        </p:sp>
        <p:sp>
          <p:nvSpPr>
            <p:cNvPr id="741" name="Bent-Up Arrow 740">
              <a:extLst>
                <a:ext uri="{FF2B5EF4-FFF2-40B4-BE49-F238E27FC236}">
                  <a16:creationId xmlns:a16="http://schemas.microsoft.com/office/drawing/2014/main" id="{00611CA8-A615-0460-4A48-54B99E2CF1B8}"/>
                </a:ext>
              </a:extLst>
            </p:cNvPr>
            <p:cNvSpPr/>
            <p:nvPr/>
          </p:nvSpPr>
          <p:spPr bwMode="auto">
            <a:xfrm rot="10800000" flipH="1">
              <a:off x="5867623" y="3396036"/>
              <a:ext cx="1737360" cy="694944"/>
            </a:xfrm>
            <a:prstGeom prst="bentUpArrow">
              <a:avLst>
                <a:gd name="adj1" fmla="val 15614"/>
                <a:gd name="adj2" fmla="val 25000"/>
                <a:gd name="adj3" fmla="val 37836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Lato" panose="020F0502020204030203" pitchFamily="34" charset="0"/>
                <a:cs typeface="Segoe UI" pitchFamily="34" charset="0"/>
              </a:endParaRPr>
            </a:p>
          </p:txBody>
        </p:sp>
        <p:sp>
          <p:nvSpPr>
            <p:cNvPr id="743" name="Rectangle 742">
              <a:extLst>
                <a:ext uri="{FF2B5EF4-FFF2-40B4-BE49-F238E27FC236}">
                  <a16:creationId xmlns:a16="http://schemas.microsoft.com/office/drawing/2014/main" id="{9B08061D-A47C-6111-3B9F-03C045BD3153}"/>
                </a:ext>
              </a:extLst>
            </p:cNvPr>
            <p:cNvSpPr/>
            <p:nvPr/>
          </p:nvSpPr>
          <p:spPr bwMode="auto">
            <a:xfrm>
              <a:off x="5813548" y="3402082"/>
              <a:ext cx="93547" cy="9767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Lato" panose="020F0502020204030203" pitchFamily="34" charset="0"/>
                <a:cs typeface="Segoe UI" pitchFamily="34" charset="0"/>
              </a:endParaRPr>
            </a:p>
          </p:txBody>
        </p:sp>
        <p:sp>
          <p:nvSpPr>
            <p:cNvPr id="744" name="Rectangle 743">
              <a:extLst>
                <a:ext uri="{FF2B5EF4-FFF2-40B4-BE49-F238E27FC236}">
                  <a16:creationId xmlns:a16="http://schemas.microsoft.com/office/drawing/2014/main" id="{81169B70-DF46-8404-D7BB-2A706500F4A9}"/>
                </a:ext>
              </a:extLst>
            </p:cNvPr>
            <p:cNvSpPr/>
            <p:nvPr/>
          </p:nvSpPr>
          <p:spPr bwMode="auto">
            <a:xfrm>
              <a:off x="6465395" y="3348998"/>
              <a:ext cx="73152" cy="10058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Lato" panose="020F0502020204030203" pitchFamily="34" charset="0"/>
                <a:cs typeface="Segoe UI" pitchFamily="34" charset="0"/>
              </a:endParaRPr>
            </a:p>
          </p:txBody>
        </p:sp>
      </p:grpSp>
      <p:sp>
        <p:nvSpPr>
          <p:cNvPr id="745" name="TextBox 744">
            <a:extLst>
              <a:ext uri="{FF2B5EF4-FFF2-40B4-BE49-F238E27FC236}">
                <a16:creationId xmlns:a16="http://schemas.microsoft.com/office/drawing/2014/main" id="{1852DA1B-8CBD-2C51-C80E-9B2F1F78A1DB}"/>
              </a:ext>
            </a:extLst>
          </p:cNvPr>
          <p:cNvSpPr txBox="1"/>
          <p:nvPr/>
        </p:nvSpPr>
        <p:spPr>
          <a:xfrm>
            <a:off x="3906933" y="2488460"/>
            <a:ext cx="1848229" cy="369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H" sz="1800" i="1">
                <a:latin typeface="Avenir Next" panose="020B0503020202020204" pitchFamily="34" charset="0"/>
              </a:rPr>
              <a:t>Broadcast</a:t>
            </a:r>
            <a:r>
              <a:rPr lang="en-GB" sz="1800" i="1" dirty="0">
                <a:latin typeface="Avenir Next" panose="020B0503020202020204" pitchFamily="34" charset="0"/>
              </a:rPr>
              <a:t> Input</a:t>
            </a:r>
            <a:endParaRPr lang="en-CH" sz="1400" i="1" dirty="0">
              <a:latin typeface="Avenir Next" panose="020B0503020202020204" pitchFamily="34" charset="0"/>
            </a:endParaRPr>
          </a:p>
        </p:txBody>
      </p:sp>
      <p:sp>
        <p:nvSpPr>
          <p:cNvPr id="746" name="TextBox 745">
            <a:extLst>
              <a:ext uri="{FF2B5EF4-FFF2-40B4-BE49-F238E27FC236}">
                <a16:creationId xmlns:a16="http://schemas.microsoft.com/office/drawing/2014/main" id="{049E6E58-BCEF-CE36-FD16-AFF64E7CEFD3}"/>
              </a:ext>
            </a:extLst>
          </p:cNvPr>
          <p:cNvSpPr txBox="1"/>
          <p:nvPr/>
        </p:nvSpPr>
        <p:spPr>
          <a:xfrm>
            <a:off x="5479930" y="4312206"/>
            <a:ext cx="12319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latin typeface="Avenir Next" panose="020B0503020202020204" pitchFamily="34" charset="0"/>
              </a:rPr>
              <a:t>Flux MAC operations</a:t>
            </a:r>
            <a:endParaRPr lang="en-CH" sz="1200" dirty="0">
              <a:latin typeface="Avenir Next" panose="020B0503020202020204" pitchFamily="34" charset="0"/>
            </a:endParaRPr>
          </a:p>
        </p:txBody>
      </p:sp>
      <p:sp>
        <p:nvSpPr>
          <p:cNvPr id="747" name="TextBox 746">
            <a:extLst>
              <a:ext uri="{FF2B5EF4-FFF2-40B4-BE49-F238E27FC236}">
                <a16:creationId xmlns:a16="http://schemas.microsoft.com/office/drawing/2014/main" id="{813CCCCC-3105-B860-54E5-64960E3BE10E}"/>
              </a:ext>
            </a:extLst>
          </p:cNvPr>
          <p:cNvSpPr txBox="1"/>
          <p:nvPr/>
        </p:nvSpPr>
        <p:spPr>
          <a:xfrm>
            <a:off x="8168117" y="4312206"/>
            <a:ext cx="162449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latin typeface="Avenir Next" panose="020B0503020202020204" pitchFamily="34" charset="0"/>
              </a:rPr>
              <a:t>Flux non-MAC operations  (select and compare)</a:t>
            </a:r>
            <a:endParaRPr lang="en-CH" sz="1200" dirty="0">
              <a:latin typeface="Avenir Next" panose="020B0503020202020204" pitchFamily="34" charset="0"/>
            </a:endParaRPr>
          </a:p>
        </p:txBody>
      </p:sp>
      <p:sp>
        <p:nvSpPr>
          <p:cNvPr id="758" name="TextBox 757">
            <a:extLst>
              <a:ext uri="{FF2B5EF4-FFF2-40B4-BE49-F238E27FC236}">
                <a16:creationId xmlns:a16="http://schemas.microsoft.com/office/drawing/2014/main" id="{52719D6E-4F80-308D-0582-9276E5B49CC9}"/>
              </a:ext>
            </a:extLst>
          </p:cNvPr>
          <p:cNvSpPr txBox="1"/>
          <p:nvPr/>
        </p:nvSpPr>
        <p:spPr>
          <a:xfrm>
            <a:off x="2395180" y="4312206"/>
            <a:ext cx="172361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latin typeface="Avenir Next" panose="020B0503020202020204" pitchFamily="34" charset="0"/>
              </a:rPr>
              <a:t>Multiplications and subtractions computed using MAC unit</a:t>
            </a:r>
            <a:endParaRPr lang="en-CH" sz="1600" dirty="0">
              <a:latin typeface="Avenir Next" panose="020B0503020202020204" pitchFamily="34" charset="0"/>
            </a:endParaRPr>
          </a:p>
        </p:txBody>
      </p:sp>
      <p:sp>
        <p:nvSpPr>
          <p:cNvPr id="760" name="Left Arrow 759">
            <a:extLst>
              <a:ext uri="{FF2B5EF4-FFF2-40B4-BE49-F238E27FC236}">
                <a16:creationId xmlns:a16="http://schemas.microsoft.com/office/drawing/2014/main" id="{C35DF7A2-596C-24C6-1107-6D73BB707603}"/>
              </a:ext>
            </a:extLst>
          </p:cNvPr>
          <p:cNvSpPr/>
          <p:nvPr/>
        </p:nvSpPr>
        <p:spPr bwMode="auto">
          <a:xfrm>
            <a:off x="5857869" y="1722481"/>
            <a:ext cx="2909309" cy="273842"/>
          </a:xfrm>
          <a:prstGeom prst="leftArrow">
            <a:avLst>
              <a:gd name="adj1" fmla="val 50000"/>
              <a:gd name="adj2" fmla="val 104148"/>
            </a:avLst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18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Lato" panose="020F0502020204030203" pitchFamily="34" charset="0"/>
              <a:cs typeface="Segoe UI" pitchFamily="34" charset="0"/>
            </a:endParaRPr>
          </a:p>
        </p:txBody>
      </p:sp>
      <p:sp>
        <p:nvSpPr>
          <p:cNvPr id="761" name="Rectangle 760">
            <a:extLst>
              <a:ext uri="{FF2B5EF4-FFF2-40B4-BE49-F238E27FC236}">
                <a16:creationId xmlns:a16="http://schemas.microsoft.com/office/drawing/2014/main" id="{62A7732E-B314-B31D-2824-F38631203357}"/>
              </a:ext>
            </a:extLst>
          </p:cNvPr>
          <p:cNvSpPr/>
          <p:nvPr/>
        </p:nvSpPr>
        <p:spPr bwMode="auto">
          <a:xfrm>
            <a:off x="8615651" y="1789553"/>
            <a:ext cx="151526" cy="128151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18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Lato" panose="020F0502020204030203" pitchFamily="34" charset="0"/>
              <a:cs typeface="Segoe UI" pitchFamily="34" charset="0"/>
            </a:endParaRPr>
          </a:p>
        </p:txBody>
      </p:sp>
      <p:sp>
        <p:nvSpPr>
          <p:cNvPr id="762" name="Rectangle 761">
            <a:extLst>
              <a:ext uri="{FF2B5EF4-FFF2-40B4-BE49-F238E27FC236}">
                <a16:creationId xmlns:a16="http://schemas.microsoft.com/office/drawing/2014/main" id="{49603A51-D214-0618-A99D-A19069848F79}"/>
              </a:ext>
            </a:extLst>
          </p:cNvPr>
          <p:cNvSpPr/>
          <p:nvPr/>
        </p:nvSpPr>
        <p:spPr bwMode="auto">
          <a:xfrm>
            <a:off x="8618525" y="1795720"/>
            <a:ext cx="79085" cy="13716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18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Lato" panose="020F0502020204030203" pitchFamily="34" charset="0"/>
              <a:cs typeface="Segoe UI" pitchFamily="34" charset="0"/>
            </a:endParaRPr>
          </a:p>
        </p:txBody>
      </p:sp>
      <p:sp>
        <p:nvSpPr>
          <p:cNvPr id="764" name="TextBox 763">
            <a:extLst>
              <a:ext uri="{FF2B5EF4-FFF2-40B4-BE49-F238E27FC236}">
                <a16:creationId xmlns:a16="http://schemas.microsoft.com/office/drawing/2014/main" id="{A87D7ACA-150B-343F-A58B-910FBB8BACDE}"/>
              </a:ext>
            </a:extLst>
          </p:cNvPr>
          <p:cNvSpPr txBox="1"/>
          <p:nvPr/>
        </p:nvSpPr>
        <p:spPr>
          <a:xfrm>
            <a:off x="4142014" y="3768903"/>
            <a:ext cx="10338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i="1" dirty="0">
                <a:latin typeface="Avenir Next" panose="020B0503020202020204" pitchFamily="34" charset="0"/>
              </a:rPr>
              <a:t>Data </a:t>
            </a:r>
          </a:p>
          <a:p>
            <a:pPr algn="ctr"/>
            <a:r>
              <a:rPr lang="en-GB" sz="1800" i="1" dirty="0">
                <a:latin typeface="Avenir Next" panose="020B0503020202020204" pitchFamily="34" charset="0"/>
              </a:rPr>
              <a:t>Forward</a:t>
            </a:r>
            <a:endParaRPr lang="en-CH" sz="1400" i="1" dirty="0">
              <a:latin typeface="Avenir Next" panose="020B0503020202020204" pitchFamily="34" charset="0"/>
            </a:endParaRPr>
          </a:p>
        </p:txBody>
      </p:sp>
      <p:sp>
        <p:nvSpPr>
          <p:cNvPr id="765" name="TextBox 764">
            <a:extLst>
              <a:ext uri="{FF2B5EF4-FFF2-40B4-BE49-F238E27FC236}">
                <a16:creationId xmlns:a16="http://schemas.microsoft.com/office/drawing/2014/main" id="{D15B7FCA-1D0F-AB85-B9C1-8F25EDCB88F7}"/>
              </a:ext>
            </a:extLst>
          </p:cNvPr>
          <p:cNvSpPr txBox="1"/>
          <p:nvPr/>
        </p:nvSpPr>
        <p:spPr>
          <a:xfrm>
            <a:off x="6988522" y="3798025"/>
            <a:ext cx="10338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i="1" dirty="0">
                <a:latin typeface="Avenir Next" panose="020B0503020202020204" pitchFamily="34" charset="0"/>
              </a:rPr>
              <a:t>Data </a:t>
            </a:r>
          </a:p>
          <a:p>
            <a:pPr algn="ctr"/>
            <a:r>
              <a:rPr lang="en-GB" sz="1800" i="1" dirty="0">
                <a:latin typeface="Avenir Next" panose="020B0503020202020204" pitchFamily="34" charset="0"/>
              </a:rPr>
              <a:t>Forward</a:t>
            </a:r>
            <a:endParaRPr lang="en-CH" sz="1400" i="1" dirty="0">
              <a:latin typeface="Avenir Next" panose="020B0503020202020204" pitchFamily="34" charset="0"/>
            </a:endParaRPr>
          </a:p>
        </p:txBody>
      </p:sp>
      <p:sp>
        <p:nvSpPr>
          <p:cNvPr id="766" name="TextBox 765">
            <a:extLst>
              <a:ext uri="{FF2B5EF4-FFF2-40B4-BE49-F238E27FC236}">
                <a16:creationId xmlns:a16="http://schemas.microsoft.com/office/drawing/2014/main" id="{0E33BD5F-20D1-A986-0D90-2AC5E17B23BD}"/>
              </a:ext>
            </a:extLst>
          </p:cNvPr>
          <p:cNvSpPr txBox="1"/>
          <p:nvPr/>
        </p:nvSpPr>
        <p:spPr>
          <a:xfrm>
            <a:off x="8762974" y="2181807"/>
            <a:ext cx="10338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i="1" dirty="0">
                <a:latin typeface="Avenir Next" panose="020B0503020202020204" pitchFamily="34" charset="0"/>
              </a:rPr>
              <a:t>Output Results</a:t>
            </a:r>
            <a:endParaRPr lang="en-CH" sz="1400" i="1" dirty="0">
              <a:latin typeface="Avenir Next" panose="020B0503020202020204" pitchFamily="34" charset="0"/>
            </a:endParaRPr>
          </a:p>
        </p:txBody>
      </p:sp>
      <p:grpSp>
        <p:nvGrpSpPr>
          <p:cNvPr id="775" name="Group 774">
            <a:extLst>
              <a:ext uri="{FF2B5EF4-FFF2-40B4-BE49-F238E27FC236}">
                <a16:creationId xmlns:a16="http://schemas.microsoft.com/office/drawing/2014/main" id="{010B7637-24C6-D995-FAC5-6687BD50A247}"/>
              </a:ext>
            </a:extLst>
          </p:cNvPr>
          <p:cNvGrpSpPr/>
          <p:nvPr/>
        </p:nvGrpSpPr>
        <p:grpSpPr>
          <a:xfrm>
            <a:off x="1752997" y="5411577"/>
            <a:ext cx="8686007" cy="597565"/>
            <a:chOff x="1493948" y="5411577"/>
            <a:chExt cx="8686007" cy="597565"/>
          </a:xfrm>
        </p:grpSpPr>
        <p:sp>
          <p:nvSpPr>
            <p:cNvPr id="769" name="Rounded Rectangle 768">
              <a:extLst>
                <a:ext uri="{FF2B5EF4-FFF2-40B4-BE49-F238E27FC236}">
                  <a16:creationId xmlns:a16="http://schemas.microsoft.com/office/drawing/2014/main" id="{7249058E-71EA-B01F-17AC-14FF1E863627}"/>
                </a:ext>
              </a:extLst>
            </p:cNvPr>
            <p:cNvSpPr/>
            <p:nvPr/>
          </p:nvSpPr>
          <p:spPr>
            <a:xfrm>
              <a:off x="1910490" y="5466369"/>
              <a:ext cx="8269465" cy="526800"/>
            </a:xfrm>
            <a:prstGeom prst="roundRect">
              <a:avLst>
                <a:gd name="adj" fmla="val 6884"/>
              </a:avLst>
            </a:prstGeom>
            <a:solidFill>
              <a:schemeClr val="accent1"/>
            </a:solidFill>
            <a:ln w="28575">
              <a:solidFill>
                <a:schemeClr val="accent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FF00"/>
                  </a:solidFill>
                  <a:latin typeface="Corbel" panose="020B0503020204020204" pitchFamily="34" charset="0"/>
                </a:rPr>
                <a:t>Compute-bound distributed among multiple cores</a:t>
              </a:r>
              <a:endParaRPr lang="en-US" sz="2400" dirty="0">
                <a:solidFill>
                  <a:schemeClr val="bg1"/>
                </a:solidFill>
                <a:latin typeface="Corbel" panose="020B0503020204020204" pitchFamily="34" charset="0"/>
              </a:endParaRPr>
            </a:p>
          </p:txBody>
        </p:sp>
        <p:pic>
          <p:nvPicPr>
            <p:cNvPr id="770" name="Picture 769">
              <a:extLst>
                <a:ext uri="{FF2B5EF4-FFF2-40B4-BE49-F238E27FC236}">
                  <a16:creationId xmlns:a16="http://schemas.microsoft.com/office/drawing/2014/main" id="{DBB25551-6A9F-2DEB-33B1-F2DF885070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3948" y="5411577"/>
              <a:ext cx="597565" cy="59756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776" name="Group 775">
            <a:extLst>
              <a:ext uri="{FF2B5EF4-FFF2-40B4-BE49-F238E27FC236}">
                <a16:creationId xmlns:a16="http://schemas.microsoft.com/office/drawing/2014/main" id="{04A85B95-3DE1-8F41-2577-0EDB34947518}"/>
              </a:ext>
            </a:extLst>
          </p:cNvPr>
          <p:cNvGrpSpPr/>
          <p:nvPr/>
        </p:nvGrpSpPr>
        <p:grpSpPr>
          <a:xfrm>
            <a:off x="1752997" y="6169502"/>
            <a:ext cx="8686007" cy="597565"/>
            <a:chOff x="1493948" y="6169502"/>
            <a:chExt cx="8686007" cy="597565"/>
          </a:xfrm>
        </p:grpSpPr>
        <p:sp>
          <p:nvSpPr>
            <p:cNvPr id="773" name="Rounded Rectangle 772">
              <a:extLst>
                <a:ext uri="{FF2B5EF4-FFF2-40B4-BE49-F238E27FC236}">
                  <a16:creationId xmlns:a16="http://schemas.microsoft.com/office/drawing/2014/main" id="{D649DE71-D179-0B93-2585-5A7A3EA12A00}"/>
                </a:ext>
              </a:extLst>
            </p:cNvPr>
            <p:cNvSpPr/>
            <p:nvPr/>
          </p:nvSpPr>
          <p:spPr>
            <a:xfrm>
              <a:off x="1910490" y="6224294"/>
              <a:ext cx="8269465" cy="526800"/>
            </a:xfrm>
            <a:prstGeom prst="roundRect">
              <a:avLst>
                <a:gd name="adj" fmla="val 6884"/>
              </a:avLst>
            </a:prstGeom>
            <a:solidFill>
              <a:schemeClr val="accent1"/>
            </a:solidFill>
            <a:ln w="28575">
              <a:solidFill>
                <a:schemeClr val="accent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FF00"/>
                  </a:solidFill>
                  <a:latin typeface="Corbel" panose="020B0503020204020204" pitchFamily="34" charset="0"/>
                </a:rPr>
                <a:t>Parallel execution of multiple AIE cores per </a:t>
              </a:r>
              <a:r>
                <a:rPr lang="en-US" sz="2400" b="1" dirty="0" err="1">
                  <a:solidFill>
                    <a:srgbClr val="FFFF00"/>
                  </a:solidFill>
                  <a:latin typeface="Corbel" panose="020B0503020204020204" pitchFamily="34" charset="0"/>
                </a:rPr>
                <a:t>shimDMA</a:t>
              </a:r>
              <a:endParaRPr lang="en-US" sz="2400" dirty="0">
                <a:solidFill>
                  <a:schemeClr val="bg1"/>
                </a:solidFill>
                <a:latin typeface="Corbel" panose="020B0503020204020204" pitchFamily="34" charset="0"/>
              </a:endParaRPr>
            </a:p>
          </p:txBody>
        </p:sp>
        <p:pic>
          <p:nvPicPr>
            <p:cNvPr id="774" name="Picture 773">
              <a:extLst>
                <a:ext uri="{FF2B5EF4-FFF2-40B4-BE49-F238E27FC236}">
                  <a16:creationId xmlns:a16="http://schemas.microsoft.com/office/drawing/2014/main" id="{C271452B-C48C-9D20-1190-DD31C7E9F4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3948" y="6169502"/>
              <a:ext cx="597565" cy="59756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D8CE3D9-64C8-06D2-37D9-41AF3E8B8CC0}"/>
              </a:ext>
            </a:extLst>
          </p:cNvPr>
          <p:cNvSpPr txBox="1"/>
          <p:nvPr/>
        </p:nvSpPr>
        <p:spPr>
          <a:xfrm>
            <a:off x="2328710" y="2005207"/>
            <a:ext cx="1848229" cy="369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i="1" dirty="0">
                <a:latin typeface="Avenir Next" panose="020B0503020202020204" pitchFamily="34" charset="0"/>
              </a:rPr>
              <a:t>Read Channel 0</a:t>
            </a:r>
            <a:endParaRPr lang="en-CH" sz="1400" i="1" dirty="0">
              <a:latin typeface="Avenir Next" panose="020B0503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E0FC83-9450-0AD7-B79D-9B8BC1BA7E05}"/>
              </a:ext>
            </a:extLst>
          </p:cNvPr>
          <p:cNvSpPr txBox="1"/>
          <p:nvPr/>
        </p:nvSpPr>
        <p:spPr>
          <a:xfrm>
            <a:off x="6265305" y="1946872"/>
            <a:ext cx="20535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i="1" dirty="0">
                <a:latin typeface="Avenir Next" panose="020B0503020202020204" pitchFamily="34" charset="0"/>
              </a:rPr>
              <a:t>Write Channel 0</a:t>
            </a:r>
            <a:endParaRPr lang="en-CH" sz="1400" i="1" dirty="0">
              <a:latin typeface="Avenir Next" panose="020B0503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6CD2D7A-9F6A-9736-AAE0-6763D3CB3326}"/>
              </a:ext>
            </a:extLst>
          </p:cNvPr>
          <p:cNvSpPr/>
          <p:nvPr/>
        </p:nvSpPr>
        <p:spPr bwMode="auto">
          <a:xfrm>
            <a:off x="8548958" y="1797820"/>
            <a:ext cx="93547" cy="12236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18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Lato" panose="020F0502020204030203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143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0" grpId="0" animBg="1"/>
      <p:bldP spid="723" grpId="0" animBg="1"/>
      <p:bldP spid="745" grpId="0"/>
      <p:bldP spid="746" grpId="0"/>
      <p:bldP spid="747" grpId="0"/>
      <p:bldP spid="758" grpId="0"/>
      <p:bldP spid="760" grpId="0" animBg="1"/>
      <p:bldP spid="761" grpId="0" animBg="1"/>
      <p:bldP spid="762" grpId="0" animBg="1"/>
      <p:bldP spid="764" grpId="0"/>
      <p:bldP spid="765" grpId="0"/>
      <p:bldP spid="766" grpId="0"/>
      <p:bldP spid="2" grpId="0"/>
      <p:bldP spid="3" grpId="0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79459F0-A90B-077A-4CFE-5C5D7DB62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SPARTA Design: Scaling Challenges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706214-2C7C-3F59-49A7-908BE8D41D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endParaRPr lang="en-US" b="1" dirty="0">
              <a:solidFill>
                <a:srgbClr val="C0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b="1" dirty="0">
                <a:solidFill>
                  <a:srgbClr val="C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Balancing computation and memory resources</a:t>
            </a:r>
          </a:p>
          <a:p>
            <a:pPr marL="514350" indent="-514350">
              <a:buFont typeface="+mj-lt"/>
              <a:buAutoNum type="arabicPeriod"/>
            </a:pPr>
            <a:endParaRPr lang="en-US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b="1" dirty="0">
                <a:solidFill>
                  <a:srgbClr val="C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Limited external memory channels</a:t>
            </a:r>
          </a:p>
          <a:p>
            <a:pPr marL="514350" indent="-514350">
              <a:buFont typeface="+mj-lt"/>
              <a:buAutoNum type="arabicPeriod"/>
            </a:pPr>
            <a:endParaRPr lang="en-US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b="1" dirty="0">
                <a:solidFill>
                  <a:srgbClr val="C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Gathering and ordering of calculated results </a:t>
            </a: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before sending them back to the external memory</a:t>
            </a:r>
          </a:p>
          <a:p>
            <a:pPr marL="514350" indent="-514350">
              <a:buFont typeface="+mj-lt"/>
              <a:buAutoNum type="arabicPeriod"/>
            </a:pPr>
            <a:endParaRPr lang="en-US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b="1" dirty="0">
                <a:solidFill>
                  <a:srgbClr val="C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Placing input and output cores </a:t>
            </a: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close to the external memory interface to optimize data transfer</a:t>
            </a:r>
          </a:p>
        </p:txBody>
      </p:sp>
    </p:spTree>
    <p:extLst>
      <p:ext uri="{BB962C8B-B14F-4D97-AF65-F5344CB8AC3E}">
        <p14:creationId xmlns:p14="http://schemas.microsoft.com/office/powerpoint/2010/main" val="2906225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7DE957A-AA6A-0BAE-1504-474D0D634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SPARTA Design: Scaling Accelerator Mapping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728469F-80A1-7114-52A7-8BE81DD158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9D627E2-6CA9-BD1E-19AF-0D6A04796261}"/>
              </a:ext>
            </a:extLst>
          </p:cNvPr>
          <p:cNvGrpSpPr/>
          <p:nvPr/>
        </p:nvGrpSpPr>
        <p:grpSpPr>
          <a:xfrm>
            <a:off x="5645559" y="1305193"/>
            <a:ext cx="727274" cy="186917"/>
            <a:chOff x="6669658" y="1639649"/>
            <a:chExt cx="864292" cy="781457"/>
          </a:xfrm>
          <a:solidFill>
            <a:srgbClr val="FC8639"/>
          </a:solidFill>
        </p:grpSpPr>
        <p:sp>
          <p:nvSpPr>
            <p:cNvPr id="161" name="Rectangle 160">
              <a:extLst>
                <a:ext uri="{FF2B5EF4-FFF2-40B4-BE49-F238E27FC236}">
                  <a16:creationId xmlns:a16="http://schemas.microsoft.com/office/drawing/2014/main" id="{35A72821-CA8B-2F5D-21FC-717EB4DB4CFE}"/>
                </a:ext>
              </a:extLst>
            </p:cNvPr>
            <p:cNvSpPr/>
            <p:nvPr/>
          </p:nvSpPr>
          <p:spPr bwMode="auto">
            <a:xfrm>
              <a:off x="6669658" y="1639649"/>
              <a:ext cx="864292" cy="781457"/>
            </a:xfrm>
            <a:prstGeom prst="rect">
              <a:avLst/>
            </a:prstGeom>
            <a:grpFill/>
            <a:ln w="63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7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62" name="TextBox 161">
              <a:extLst>
                <a:ext uri="{FF2B5EF4-FFF2-40B4-BE49-F238E27FC236}">
                  <a16:creationId xmlns:a16="http://schemas.microsoft.com/office/drawing/2014/main" id="{96CDBA35-AF01-E311-5E33-98DB2733E5FD}"/>
                </a:ext>
              </a:extLst>
            </p:cNvPr>
            <p:cNvSpPr txBox="1"/>
            <p:nvPr/>
          </p:nvSpPr>
          <p:spPr>
            <a:xfrm>
              <a:off x="6776064" y="1827144"/>
              <a:ext cx="634368" cy="514699"/>
            </a:xfrm>
            <a:prstGeom prst="rect">
              <a:avLst/>
            </a:prstGeom>
            <a:grp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GB" sz="800" dirty="0">
                  <a:latin typeface="Avenir Next" panose="020B0503020202020204" pitchFamily="34" charset="0"/>
                </a:rPr>
                <a:t>ShimDMA0</a:t>
              </a:r>
              <a:endParaRPr lang="en-CH" sz="800" dirty="0">
                <a:latin typeface="Avenir Next" panose="020B0503020202020204" pitchFamily="34" charset="0"/>
              </a:endParaRPr>
            </a:p>
          </p:txBody>
        </p:sp>
      </p:grpSp>
      <p:grpSp>
        <p:nvGrpSpPr>
          <p:cNvPr id="944" name="Group 943">
            <a:extLst>
              <a:ext uri="{FF2B5EF4-FFF2-40B4-BE49-F238E27FC236}">
                <a16:creationId xmlns:a16="http://schemas.microsoft.com/office/drawing/2014/main" id="{599E485E-4457-9D24-99EA-F806E0D9C15C}"/>
              </a:ext>
            </a:extLst>
          </p:cNvPr>
          <p:cNvGrpSpPr/>
          <p:nvPr/>
        </p:nvGrpSpPr>
        <p:grpSpPr>
          <a:xfrm>
            <a:off x="4595506" y="2175236"/>
            <a:ext cx="3216794" cy="418200"/>
            <a:chOff x="4595506" y="2175236"/>
            <a:chExt cx="3216794" cy="418200"/>
          </a:xfrm>
        </p:grpSpPr>
        <p:sp>
          <p:nvSpPr>
            <p:cNvPr id="175" name="Right Arrow 174">
              <a:extLst>
                <a:ext uri="{FF2B5EF4-FFF2-40B4-BE49-F238E27FC236}">
                  <a16:creationId xmlns:a16="http://schemas.microsoft.com/office/drawing/2014/main" id="{233D2A54-257C-351F-F31E-B9E2F47F7512}"/>
                </a:ext>
              </a:extLst>
            </p:cNvPr>
            <p:cNvSpPr/>
            <p:nvPr/>
          </p:nvSpPr>
          <p:spPr bwMode="auto">
            <a:xfrm>
              <a:off x="5345848" y="2293733"/>
              <a:ext cx="483268" cy="147504"/>
            </a:xfrm>
            <a:prstGeom prst="rightArrow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Lato" panose="020F0502020204030203" pitchFamily="34" charset="0"/>
                <a:cs typeface="Segoe UI" pitchFamily="34" charset="0"/>
              </a:endParaRPr>
            </a:p>
          </p:txBody>
        </p:sp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id="{6866B69B-3FB3-EF91-F7E1-0D0881CB7B7C}"/>
                </a:ext>
              </a:extLst>
            </p:cNvPr>
            <p:cNvSpPr/>
            <p:nvPr/>
          </p:nvSpPr>
          <p:spPr bwMode="auto">
            <a:xfrm>
              <a:off x="4595506" y="2175403"/>
              <a:ext cx="727274" cy="411859"/>
            </a:xfrm>
            <a:prstGeom prst="rect">
              <a:avLst/>
            </a:prstGeom>
            <a:solidFill>
              <a:srgbClr val="00B658"/>
            </a:solidFill>
            <a:ln w="9525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Lato" panose="020F0502020204030203" pitchFamily="34" charset="0"/>
                <a:cs typeface="Segoe UI" pitchFamily="34" charset="0"/>
              </a:endParaRPr>
            </a:p>
          </p:txBody>
        </p:sp>
        <p:sp>
          <p:nvSpPr>
            <p:cNvPr id="177" name="Rectangle 176">
              <a:extLst>
                <a:ext uri="{FF2B5EF4-FFF2-40B4-BE49-F238E27FC236}">
                  <a16:creationId xmlns:a16="http://schemas.microsoft.com/office/drawing/2014/main" id="{8CA065B7-492E-7E34-9EA7-F364D43CFBD4}"/>
                </a:ext>
              </a:extLst>
            </p:cNvPr>
            <p:cNvSpPr/>
            <p:nvPr/>
          </p:nvSpPr>
          <p:spPr bwMode="auto">
            <a:xfrm>
              <a:off x="5102513" y="2175403"/>
              <a:ext cx="220267" cy="411790"/>
            </a:xfrm>
            <a:prstGeom prst="rect">
              <a:avLst/>
            </a:prstGeom>
            <a:solidFill>
              <a:srgbClr val="3998E7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Lato" panose="020F0502020204030203" pitchFamily="34" charset="0"/>
                <a:cs typeface="Segoe UI" pitchFamily="34" charset="0"/>
              </a:endParaRPr>
            </a:p>
          </p:txBody>
        </p: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75B82921-5878-6D52-E357-B3342F09CB59}"/>
                </a:ext>
              </a:extLst>
            </p:cNvPr>
            <p:cNvSpPr txBox="1"/>
            <p:nvPr/>
          </p:nvSpPr>
          <p:spPr>
            <a:xfrm>
              <a:off x="4638561" y="2224104"/>
              <a:ext cx="444032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GB" sz="800" dirty="0">
                  <a:latin typeface="Avenir Next" panose="020B0503020202020204" pitchFamily="34" charset="0"/>
                </a:rPr>
                <a:t>Laplacian</a:t>
              </a:r>
            </a:p>
            <a:p>
              <a:pPr algn="ctr">
                <a:buClr>
                  <a:schemeClr val="accent1"/>
                </a:buClr>
                <a:buSzPct val="60000"/>
              </a:pPr>
              <a:r>
                <a:rPr lang="en-CH" sz="800">
                  <a:latin typeface="Avenir Next" panose="020B0503020202020204" pitchFamily="34" charset="0"/>
                </a:rPr>
                <a:t>AI</a:t>
              </a:r>
              <a:r>
                <a:rPr lang="en-GB" sz="800" dirty="0">
                  <a:latin typeface="Avenir Next" panose="020B0503020202020204" pitchFamily="34" charset="0"/>
                </a:rPr>
                <a:t>E Core</a:t>
              </a:r>
            </a:p>
            <a:p>
              <a:pPr algn="ctr">
                <a:buClr>
                  <a:schemeClr val="accent1"/>
                </a:buClr>
                <a:buSzPct val="60000"/>
              </a:pPr>
              <a:r>
                <a:rPr lang="en-GB" sz="800" dirty="0">
                  <a:latin typeface="Avenir Next" panose="020B0503020202020204" pitchFamily="34" charset="0"/>
                </a:rPr>
                <a:t>(0,2)</a:t>
              </a:r>
              <a:endParaRPr lang="en-CH" sz="800" dirty="0">
                <a:latin typeface="Avenir Next" panose="020B0503020202020204" pitchFamily="34" charset="0"/>
              </a:endParaRPr>
            </a:p>
          </p:txBody>
        </p:sp>
        <p:sp>
          <p:nvSpPr>
            <p:cNvPr id="179" name="TextBox 178">
              <a:extLst>
                <a:ext uri="{FF2B5EF4-FFF2-40B4-BE49-F238E27FC236}">
                  <a16:creationId xmlns:a16="http://schemas.microsoft.com/office/drawing/2014/main" id="{0BF391F7-FD8A-D974-B987-4BB20FC69436}"/>
                </a:ext>
              </a:extLst>
            </p:cNvPr>
            <p:cNvSpPr txBox="1"/>
            <p:nvPr/>
          </p:nvSpPr>
          <p:spPr>
            <a:xfrm rot="16200000">
              <a:off x="5006088" y="2319777"/>
              <a:ext cx="391134" cy="12311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CH" sz="800" dirty="0">
                  <a:latin typeface="Avenir Next" panose="020B0503020202020204" pitchFamily="34" charset="0"/>
                </a:rPr>
                <a:t>Memory</a:t>
              </a:r>
            </a:p>
          </p:txBody>
        </p:sp>
        <p:sp>
          <p:nvSpPr>
            <p:cNvPr id="180" name="Rectangle 179">
              <a:extLst>
                <a:ext uri="{FF2B5EF4-FFF2-40B4-BE49-F238E27FC236}">
                  <a16:creationId xmlns:a16="http://schemas.microsoft.com/office/drawing/2014/main" id="{C7DCEE2A-EA78-E115-743A-70B45D74354E}"/>
                </a:ext>
              </a:extLst>
            </p:cNvPr>
            <p:cNvSpPr/>
            <p:nvPr/>
          </p:nvSpPr>
          <p:spPr bwMode="auto">
            <a:xfrm>
              <a:off x="5840266" y="2175405"/>
              <a:ext cx="727274" cy="411859"/>
            </a:xfrm>
            <a:prstGeom prst="rect">
              <a:avLst/>
            </a:prstGeom>
            <a:solidFill>
              <a:srgbClr val="00B658"/>
            </a:solidFill>
            <a:ln w="9525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Lato" panose="020F0502020204030203" pitchFamily="34" charset="0"/>
                <a:cs typeface="Segoe UI" pitchFamily="34" charset="0"/>
              </a:endParaRPr>
            </a:p>
          </p:txBody>
        </p:sp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id="{4DEB7401-6542-0E6C-B50A-2C9AB24E5F7D}"/>
                </a:ext>
              </a:extLst>
            </p:cNvPr>
            <p:cNvSpPr/>
            <p:nvPr/>
          </p:nvSpPr>
          <p:spPr bwMode="auto">
            <a:xfrm>
              <a:off x="6363223" y="2175405"/>
              <a:ext cx="204317" cy="411790"/>
            </a:xfrm>
            <a:prstGeom prst="rect">
              <a:avLst/>
            </a:prstGeom>
            <a:solidFill>
              <a:srgbClr val="3998E7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Lato" panose="020F0502020204030203" pitchFamily="34" charset="0"/>
                <a:cs typeface="Segoe UI" pitchFamily="34" charset="0"/>
              </a:endParaRPr>
            </a:p>
          </p:txBody>
        </p: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55B76EE9-5BE6-B19D-371E-875565A7B4E7}"/>
                </a:ext>
              </a:extLst>
            </p:cNvPr>
            <p:cNvSpPr txBox="1"/>
            <p:nvPr/>
          </p:nvSpPr>
          <p:spPr>
            <a:xfrm>
              <a:off x="5853662" y="2224104"/>
              <a:ext cx="503344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GB" sz="800" dirty="0">
                  <a:latin typeface="Avenir Next" panose="020B0503020202020204" pitchFamily="34" charset="0"/>
                </a:rPr>
                <a:t>Flux</a:t>
              </a:r>
            </a:p>
            <a:p>
              <a:pPr algn="ctr">
                <a:buClr>
                  <a:schemeClr val="accent1"/>
                </a:buClr>
                <a:buSzPct val="60000"/>
              </a:pPr>
              <a:r>
                <a:rPr lang="en-CH" sz="800">
                  <a:latin typeface="Avenir Next" panose="020B0503020202020204" pitchFamily="34" charset="0"/>
                </a:rPr>
                <a:t>AI</a:t>
              </a:r>
              <a:r>
                <a:rPr lang="en-GB" sz="800" dirty="0">
                  <a:latin typeface="Avenir Next" panose="020B0503020202020204" pitchFamily="34" charset="0"/>
                </a:rPr>
                <a:t>E Core 1</a:t>
              </a:r>
            </a:p>
            <a:p>
              <a:pPr algn="ctr">
                <a:buClr>
                  <a:schemeClr val="accent1"/>
                </a:buClr>
                <a:buSzPct val="60000"/>
              </a:pPr>
              <a:r>
                <a:rPr lang="en-GB" sz="800" dirty="0">
                  <a:latin typeface="Avenir Next" panose="020B0503020202020204" pitchFamily="34" charset="0"/>
                </a:rPr>
                <a:t>(1,2)</a:t>
              </a:r>
              <a:endParaRPr lang="en-CH" sz="800" dirty="0">
                <a:latin typeface="Avenir Next" panose="020B0503020202020204" pitchFamily="34" charset="0"/>
              </a:endParaRPr>
            </a:p>
          </p:txBody>
        </p:sp>
        <p:sp>
          <p:nvSpPr>
            <p:cNvPr id="183" name="TextBox 182">
              <a:extLst>
                <a:ext uri="{FF2B5EF4-FFF2-40B4-BE49-F238E27FC236}">
                  <a16:creationId xmlns:a16="http://schemas.microsoft.com/office/drawing/2014/main" id="{08B38F54-82DA-7FBE-95B6-D04E8ECA0D2C}"/>
                </a:ext>
              </a:extLst>
            </p:cNvPr>
            <p:cNvSpPr txBox="1"/>
            <p:nvPr/>
          </p:nvSpPr>
          <p:spPr>
            <a:xfrm rot="16200000">
              <a:off x="6250848" y="2319779"/>
              <a:ext cx="391134" cy="12311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CH" sz="800" dirty="0">
                  <a:latin typeface="Avenir Next" panose="020B0503020202020204" pitchFamily="34" charset="0"/>
                </a:rPr>
                <a:t>Memory</a:t>
              </a:r>
            </a:p>
          </p:txBody>
        </p:sp>
        <p:sp>
          <p:nvSpPr>
            <p:cNvPr id="184" name="Rectangle 183">
              <a:extLst>
                <a:ext uri="{FF2B5EF4-FFF2-40B4-BE49-F238E27FC236}">
                  <a16:creationId xmlns:a16="http://schemas.microsoft.com/office/drawing/2014/main" id="{C6EC9046-FA31-99DF-6872-3345D0962C51}"/>
                </a:ext>
              </a:extLst>
            </p:cNvPr>
            <p:cNvSpPr/>
            <p:nvPr/>
          </p:nvSpPr>
          <p:spPr bwMode="auto">
            <a:xfrm>
              <a:off x="7085026" y="2175236"/>
              <a:ext cx="727274" cy="411859"/>
            </a:xfrm>
            <a:prstGeom prst="rect">
              <a:avLst/>
            </a:prstGeom>
            <a:solidFill>
              <a:srgbClr val="00B658"/>
            </a:solidFill>
            <a:ln w="9525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Lato" panose="020F0502020204030203" pitchFamily="34" charset="0"/>
                <a:cs typeface="Segoe UI" pitchFamily="34" charset="0"/>
              </a:endParaRPr>
            </a:p>
          </p:txBody>
        </p:sp>
        <p:sp>
          <p:nvSpPr>
            <p:cNvPr id="185" name="Rectangle 184">
              <a:extLst>
                <a:ext uri="{FF2B5EF4-FFF2-40B4-BE49-F238E27FC236}">
                  <a16:creationId xmlns:a16="http://schemas.microsoft.com/office/drawing/2014/main" id="{769A9CD3-10EE-D605-833B-C456C2FC6BC8}"/>
                </a:ext>
              </a:extLst>
            </p:cNvPr>
            <p:cNvSpPr/>
            <p:nvPr/>
          </p:nvSpPr>
          <p:spPr bwMode="auto">
            <a:xfrm>
              <a:off x="7609073" y="2175236"/>
              <a:ext cx="203227" cy="411790"/>
            </a:xfrm>
            <a:prstGeom prst="rect">
              <a:avLst/>
            </a:prstGeom>
            <a:solidFill>
              <a:srgbClr val="3998E7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Lato" panose="020F0502020204030203" pitchFamily="34" charset="0"/>
                <a:cs typeface="Segoe UI" pitchFamily="34" charset="0"/>
              </a:endParaRPr>
            </a:p>
          </p:txBody>
        </p:sp>
        <p:sp>
          <p:nvSpPr>
            <p:cNvPr id="186" name="TextBox 185">
              <a:extLst>
                <a:ext uri="{FF2B5EF4-FFF2-40B4-BE49-F238E27FC236}">
                  <a16:creationId xmlns:a16="http://schemas.microsoft.com/office/drawing/2014/main" id="{2FC2C38A-036B-57D7-0576-31E1A4FC4C73}"/>
                </a:ext>
              </a:extLst>
            </p:cNvPr>
            <p:cNvSpPr txBox="1"/>
            <p:nvPr/>
          </p:nvSpPr>
          <p:spPr>
            <a:xfrm>
              <a:off x="7098422" y="2224104"/>
              <a:ext cx="503344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GB" sz="800" dirty="0">
                  <a:latin typeface="Avenir Next" panose="020B0503020202020204" pitchFamily="34" charset="0"/>
                </a:rPr>
                <a:t>Flux</a:t>
              </a:r>
            </a:p>
            <a:p>
              <a:pPr algn="ctr">
                <a:buClr>
                  <a:schemeClr val="accent1"/>
                </a:buClr>
                <a:buSzPct val="60000"/>
              </a:pPr>
              <a:r>
                <a:rPr lang="en-CH" sz="800">
                  <a:latin typeface="Avenir Next" panose="020B0503020202020204" pitchFamily="34" charset="0"/>
                </a:rPr>
                <a:t>AI</a:t>
              </a:r>
              <a:r>
                <a:rPr lang="en-GB" sz="800" dirty="0">
                  <a:latin typeface="Avenir Next" panose="020B0503020202020204" pitchFamily="34" charset="0"/>
                </a:rPr>
                <a:t>E Core 2</a:t>
              </a:r>
            </a:p>
            <a:p>
              <a:pPr algn="ctr">
                <a:buClr>
                  <a:schemeClr val="accent1"/>
                </a:buClr>
                <a:buSzPct val="60000"/>
              </a:pPr>
              <a:r>
                <a:rPr lang="en-GB" sz="800" dirty="0">
                  <a:latin typeface="Avenir Next" panose="020B0503020202020204" pitchFamily="34" charset="0"/>
                </a:rPr>
                <a:t>(2,2)</a:t>
              </a:r>
            </a:p>
          </p:txBody>
        </p:sp>
        <p:sp>
          <p:nvSpPr>
            <p:cNvPr id="187" name="TextBox 186">
              <a:extLst>
                <a:ext uri="{FF2B5EF4-FFF2-40B4-BE49-F238E27FC236}">
                  <a16:creationId xmlns:a16="http://schemas.microsoft.com/office/drawing/2014/main" id="{A85E815E-B32B-E79E-F923-E26B65CF4F39}"/>
                </a:ext>
              </a:extLst>
            </p:cNvPr>
            <p:cNvSpPr txBox="1"/>
            <p:nvPr/>
          </p:nvSpPr>
          <p:spPr>
            <a:xfrm rot="16200000">
              <a:off x="7495608" y="2319610"/>
              <a:ext cx="391134" cy="12311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CH" sz="800" dirty="0">
                  <a:latin typeface="Avenir Next" panose="020B0503020202020204" pitchFamily="34" charset="0"/>
                </a:rPr>
                <a:t>Memory</a:t>
              </a:r>
            </a:p>
          </p:txBody>
        </p:sp>
        <p:sp>
          <p:nvSpPr>
            <p:cNvPr id="188" name="Right Arrow 187">
              <a:extLst>
                <a:ext uri="{FF2B5EF4-FFF2-40B4-BE49-F238E27FC236}">
                  <a16:creationId xmlns:a16="http://schemas.microsoft.com/office/drawing/2014/main" id="{E970218B-33BE-2543-12C5-C1A6EC61D2ED}"/>
                </a:ext>
              </a:extLst>
            </p:cNvPr>
            <p:cNvSpPr/>
            <p:nvPr/>
          </p:nvSpPr>
          <p:spPr bwMode="auto">
            <a:xfrm>
              <a:off x="6586859" y="2287760"/>
              <a:ext cx="483268" cy="147504"/>
            </a:xfrm>
            <a:prstGeom prst="rightArrow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Lato" panose="020F0502020204030203" pitchFamily="34" charset="0"/>
                <a:cs typeface="Segoe UI" pitchFamily="34" charset="0"/>
              </a:endParaRPr>
            </a:p>
          </p:txBody>
        </p:sp>
      </p:grpSp>
      <p:cxnSp>
        <p:nvCxnSpPr>
          <p:cNvPr id="203" name="Elbow Connector 202">
            <a:extLst>
              <a:ext uri="{FF2B5EF4-FFF2-40B4-BE49-F238E27FC236}">
                <a16:creationId xmlns:a16="http://schemas.microsoft.com/office/drawing/2014/main" id="{7F29B87F-5C77-650D-9FB4-2554A2752491}"/>
              </a:ext>
            </a:extLst>
          </p:cNvPr>
          <p:cNvCxnSpPr>
            <a:cxnSpLocks/>
          </p:cNvCxnSpPr>
          <p:nvPr/>
        </p:nvCxnSpPr>
        <p:spPr>
          <a:xfrm rot="16200000" flipH="1">
            <a:off x="4209757" y="1848419"/>
            <a:ext cx="548640" cy="226072"/>
          </a:xfrm>
          <a:prstGeom prst="bentConnector2">
            <a:avLst/>
          </a:prstGeom>
          <a:ln w="19050">
            <a:solidFill>
              <a:schemeClr val="tx1"/>
            </a:solidFill>
            <a:headEnd type="none" w="lg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" name="Elbow Connector 206">
            <a:extLst>
              <a:ext uri="{FF2B5EF4-FFF2-40B4-BE49-F238E27FC236}">
                <a16:creationId xmlns:a16="http://schemas.microsoft.com/office/drawing/2014/main" id="{CD1C9AA7-3868-8CFB-623E-3C06CB84717F}"/>
              </a:ext>
            </a:extLst>
          </p:cNvPr>
          <p:cNvCxnSpPr>
            <a:cxnSpLocks/>
          </p:cNvCxnSpPr>
          <p:nvPr/>
        </p:nvCxnSpPr>
        <p:spPr>
          <a:xfrm rot="10800000" flipH="1" flipV="1">
            <a:off x="5641840" y="1448482"/>
            <a:ext cx="192024" cy="274320"/>
          </a:xfrm>
          <a:prstGeom prst="bentConnector3">
            <a:avLst>
              <a:gd name="adj1" fmla="val -117407"/>
            </a:avLst>
          </a:prstGeom>
          <a:ln w="19050">
            <a:solidFill>
              <a:schemeClr val="tx1"/>
            </a:solidFill>
            <a:headEnd type="none" w="lg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" name="Elbow Connector 227">
            <a:extLst>
              <a:ext uri="{FF2B5EF4-FFF2-40B4-BE49-F238E27FC236}">
                <a16:creationId xmlns:a16="http://schemas.microsoft.com/office/drawing/2014/main" id="{EE99F1B5-66D6-43A2-4DD7-C0DC9A59A42C}"/>
              </a:ext>
            </a:extLst>
          </p:cNvPr>
          <p:cNvCxnSpPr>
            <a:cxnSpLocks/>
          </p:cNvCxnSpPr>
          <p:nvPr/>
        </p:nvCxnSpPr>
        <p:spPr>
          <a:xfrm rot="10800000" flipV="1">
            <a:off x="4599353" y="1448483"/>
            <a:ext cx="1050053" cy="274320"/>
          </a:xfrm>
          <a:prstGeom prst="bentConnector3">
            <a:avLst>
              <a:gd name="adj1" fmla="val 121770"/>
            </a:avLst>
          </a:prstGeom>
          <a:ln w="19050">
            <a:solidFill>
              <a:schemeClr val="tx1"/>
            </a:solidFill>
            <a:headEnd type="none" w="lg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8" name="Group 277">
            <a:extLst>
              <a:ext uri="{FF2B5EF4-FFF2-40B4-BE49-F238E27FC236}">
                <a16:creationId xmlns:a16="http://schemas.microsoft.com/office/drawing/2014/main" id="{68A904FE-5C17-DFE1-5C5D-DBE37323518B}"/>
              </a:ext>
            </a:extLst>
          </p:cNvPr>
          <p:cNvGrpSpPr/>
          <p:nvPr/>
        </p:nvGrpSpPr>
        <p:grpSpPr>
          <a:xfrm>
            <a:off x="4595506" y="1654072"/>
            <a:ext cx="3216794" cy="418200"/>
            <a:chOff x="2522137" y="1349272"/>
            <a:chExt cx="3216794" cy="418200"/>
          </a:xfrm>
        </p:grpSpPr>
        <p:sp>
          <p:nvSpPr>
            <p:cNvPr id="3" name="Right Arrow 2">
              <a:extLst>
                <a:ext uri="{FF2B5EF4-FFF2-40B4-BE49-F238E27FC236}">
                  <a16:creationId xmlns:a16="http://schemas.microsoft.com/office/drawing/2014/main" id="{55D05FD8-6846-A4BE-AF81-BF7D708F1D2F}"/>
                </a:ext>
              </a:extLst>
            </p:cNvPr>
            <p:cNvSpPr/>
            <p:nvPr/>
          </p:nvSpPr>
          <p:spPr bwMode="auto">
            <a:xfrm>
              <a:off x="3272479" y="1525636"/>
              <a:ext cx="483268" cy="147504"/>
            </a:xfrm>
            <a:prstGeom prst="rightArrow">
              <a:avLst>
                <a:gd name="adj1" fmla="val 50000"/>
                <a:gd name="adj2" fmla="val 62915"/>
              </a:avLst>
            </a:prstGeom>
            <a:solidFill>
              <a:schemeClr val="accent5">
                <a:lumMod val="50000"/>
              </a:schemeClr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Lato" panose="020F0502020204030203" pitchFamily="34" charset="0"/>
                <a:cs typeface="Segoe UI" pitchFamily="34" charset="0"/>
              </a:endParaRPr>
            </a:p>
          </p:txBody>
        </p:sp>
        <p:sp>
          <p:nvSpPr>
            <p:cNvPr id="171" name="Rectangle 170">
              <a:extLst>
                <a:ext uri="{FF2B5EF4-FFF2-40B4-BE49-F238E27FC236}">
                  <a16:creationId xmlns:a16="http://schemas.microsoft.com/office/drawing/2014/main" id="{175131D2-C187-F2F2-F9F1-957CF3FD04B1}"/>
                </a:ext>
              </a:extLst>
            </p:cNvPr>
            <p:cNvSpPr/>
            <p:nvPr/>
          </p:nvSpPr>
          <p:spPr bwMode="auto">
            <a:xfrm>
              <a:off x="2522137" y="1349272"/>
              <a:ext cx="727274" cy="411859"/>
            </a:xfrm>
            <a:prstGeom prst="rect">
              <a:avLst/>
            </a:prstGeom>
            <a:solidFill>
              <a:srgbClr val="00B658"/>
            </a:solidFill>
            <a:ln w="9525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Lato" panose="020F0502020204030203" pitchFamily="34" charset="0"/>
                <a:cs typeface="Segoe UI" pitchFamily="34" charset="0"/>
              </a:endParaRPr>
            </a:p>
          </p:txBody>
        </p:sp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id="{53E02BB7-6E4F-3373-02E4-F44076AC1842}"/>
                </a:ext>
              </a:extLst>
            </p:cNvPr>
            <p:cNvSpPr/>
            <p:nvPr/>
          </p:nvSpPr>
          <p:spPr bwMode="auto">
            <a:xfrm>
              <a:off x="3029144" y="1349439"/>
              <a:ext cx="220267" cy="411790"/>
            </a:xfrm>
            <a:prstGeom prst="rect">
              <a:avLst/>
            </a:prstGeom>
            <a:solidFill>
              <a:srgbClr val="3998E7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Lato" panose="020F0502020204030203" pitchFamily="34" charset="0"/>
                <a:cs typeface="Segoe UI" pitchFamily="34" charset="0"/>
              </a:endParaRPr>
            </a:p>
          </p:txBody>
        </p:sp>
        <p:sp>
          <p:nvSpPr>
            <p:cNvPr id="173" name="TextBox 172">
              <a:extLst>
                <a:ext uri="{FF2B5EF4-FFF2-40B4-BE49-F238E27FC236}">
                  <a16:creationId xmlns:a16="http://schemas.microsoft.com/office/drawing/2014/main" id="{FC61ACBE-7C84-AB47-2F79-58A39627969B}"/>
                </a:ext>
              </a:extLst>
            </p:cNvPr>
            <p:cNvSpPr txBox="1"/>
            <p:nvPr/>
          </p:nvSpPr>
          <p:spPr>
            <a:xfrm>
              <a:off x="2565192" y="1398140"/>
              <a:ext cx="444032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GB" sz="800" dirty="0">
                  <a:latin typeface="Avenir Next" panose="020B0503020202020204" pitchFamily="34" charset="0"/>
                </a:rPr>
                <a:t>Laplacian</a:t>
              </a:r>
            </a:p>
            <a:p>
              <a:pPr algn="ctr">
                <a:buClr>
                  <a:schemeClr val="accent1"/>
                </a:buClr>
                <a:buSzPct val="60000"/>
              </a:pPr>
              <a:r>
                <a:rPr lang="en-CH" sz="800">
                  <a:latin typeface="Avenir Next" panose="020B0503020202020204" pitchFamily="34" charset="0"/>
                </a:rPr>
                <a:t>AI</a:t>
              </a:r>
              <a:r>
                <a:rPr lang="en-GB" sz="800" dirty="0">
                  <a:latin typeface="Avenir Next" panose="020B0503020202020204" pitchFamily="34" charset="0"/>
                </a:rPr>
                <a:t>E Core</a:t>
              </a:r>
            </a:p>
            <a:p>
              <a:pPr algn="ctr">
                <a:buClr>
                  <a:schemeClr val="accent1"/>
                </a:buClr>
                <a:buSzPct val="60000"/>
              </a:pPr>
              <a:r>
                <a:rPr lang="en-GB" sz="800" dirty="0">
                  <a:latin typeface="Avenir Next" panose="020B0503020202020204" pitchFamily="34" charset="0"/>
                </a:rPr>
                <a:t>(0,1)</a:t>
              </a:r>
              <a:endParaRPr lang="en-CH" sz="800" dirty="0">
                <a:latin typeface="Avenir Next" panose="020B0503020202020204" pitchFamily="34" charset="0"/>
              </a:endParaRPr>
            </a:p>
          </p:txBody>
        </p:sp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id="{D7BC6B9A-5BBF-CE8D-93B6-52306649ADA2}"/>
                </a:ext>
              </a:extLst>
            </p:cNvPr>
            <p:cNvSpPr txBox="1"/>
            <p:nvPr/>
          </p:nvSpPr>
          <p:spPr>
            <a:xfrm rot="16200000">
              <a:off x="2932719" y="1493813"/>
              <a:ext cx="391134" cy="12311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CH" sz="800" dirty="0">
                  <a:latin typeface="Avenir Next" panose="020B0503020202020204" pitchFamily="34" charset="0"/>
                </a:rPr>
                <a:t>Memory</a:t>
              </a:r>
            </a:p>
          </p:txBody>
        </p:sp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EE6548F2-DF30-AD74-CC7A-1799127035EF}"/>
                </a:ext>
              </a:extLst>
            </p:cNvPr>
            <p:cNvSpPr/>
            <p:nvPr/>
          </p:nvSpPr>
          <p:spPr bwMode="auto">
            <a:xfrm>
              <a:off x="3766897" y="1349272"/>
              <a:ext cx="727274" cy="411859"/>
            </a:xfrm>
            <a:prstGeom prst="rect">
              <a:avLst/>
            </a:prstGeom>
            <a:solidFill>
              <a:srgbClr val="00B658"/>
            </a:solidFill>
            <a:ln w="9525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Lato" panose="020F0502020204030203" pitchFamily="34" charset="0"/>
                <a:cs typeface="Segoe UI" pitchFamily="34" charset="0"/>
              </a:endParaRPr>
            </a:p>
          </p:txBody>
        </p:sp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8F88D244-FAAB-D18B-BD1B-BB591E5122E6}"/>
                </a:ext>
              </a:extLst>
            </p:cNvPr>
            <p:cNvSpPr/>
            <p:nvPr/>
          </p:nvSpPr>
          <p:spPr bwMode="auto">
            <a:xfrm>
              <a:off x="4289854" y="1349441"/>
              <a:ext cx="204317" cy="411790"/>
            </a:xfrm>
            <a:prstGeom prst="rect">
              <a:avLst/>
            </a:prstGeom>
            <a:solidFill>
              <a:srgbClr val="3998E7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Lato" panose="020F0502020204030203" pitchFamily="34" charset="0"/>
                <a:cs typeface="Segoe UI" pitchFamily="34" charset="0"/>
              </a:endParaRPr>
            </a:p>
          </p:txBody>
        </p:sp>
        <p:sp>
          <p:nvSpPr>
            <p:cNvPr id="169" name="TextBox 168">
              <a:extLst>
                <a:ext uri="{FF2B5EF4-FFF2-40B4-BE49-F238E27FC236}">
                  <a16:creationId xmlns:a16="http://schemas.microsoft.com/office/drawing/2014/main" id="{24411947-475B-25EE-093C-A604D429C3FD}"/>
                </a:ext>
              </a:extLst>
            </p:cNvPr>
            <p:cNvSpPr txBox="1"/>
            <p:nvPr/>
          </p:nvSpPr>
          <p:spPr>
            <a:xfrm>
              <a:off x="3780293" y="1398140"/>
              <a:ext cx="503344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GB" sz="800" dirty="0">
                  <a:latin typeface="Avenir Next" panose="020B0503020202020204" pitchFamily="34" charset="0"/>
                </a:rPr>
                <a:t>Flux</a:t>
              </a:r>
            </a:p>
            <a:p>
              <a:pPr algn="ctr">
                <a:buClr>
                  <a:schemeClr val="accent1"/>
                </a:buClr>
                <a:buSzPct val="60000"/>
              </a:pPr>
              <a:r>
                <a:rPr lang="en-CH" sz="800">
                  <a:latin typeface="Avenir Next" panose="020B0503020202020204" pitchFamily="34" charset="0"/>
                </a:rPr>
                <a:t>AI</a:t>
              </a:r>
              <a:r>
                <a:rPr lang="en-GB" sz="800" dirty="0">
                  <a:latin typeface="Avenir Next" panose="020B0503020202020204" pitchFamily="34" charset="0"/>
                </a:rPr>
                <a:t>E Core 1</a:t>
              </a:r>
            </a:p>
            <a:p>
              <a:pPr algn="ctr">
                <a:buClr>
                  <a:schemeClr val="accent1"/>
                </a:buClr>
                <a:buSzPct val="60000"/>
              </a:pPr>
              <a:r>
                <a:rPr lang="en-GB" sz="800" dirty="0">
                  <a:latin typeface="Avenir Next" panose="020B0503020202020204" pitchFamily="34" charset="0"/>
                </a:rPr>
                <a:t>(1,1)</a:t>
              </a:r>
              <a:endParaRPr lang="en-CH" sz="800" dirty="0">
                <a:latin typeface="Avenir Next" panose="020B0503020202020204" pitchFamily="34" charset="0"/>
              </a:endParaRPr>
            </a:p>
          </p:txBody>
        </p:sp>
        <p:sp>
          <p:nvSpPr>
            <p:cNvPr id="170" name="TextBox 169">
              <a:extLst>
                <a:ext uri="{FF2B5EF4-FFF2-40B4-BE49-F238E27FC236}">
                  <a16:creationId xmlns:a16="http://schemas.microsoft.com/office/drawing/2014/main" id="{D94824A7-7711-5426-8E35-4DFD6530143B}"/>
                </a:ext>
              </a:extLst>
            </p:cNvPr>
            <p:cNvSpPr txBox="1"/>
            <p:nvPr/>
          </p:nvSpPr>
          <p:spPr>
            <a:xfrm rot="16200000">
              <a:off x="4177479" y="1493815"/>
              <a:ext cx="391134" cy="12311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CH" sz="800" dirty="0">
                  <a:latin typeface="Avenir Next" panose="020B0503020202020204" pitchFamily="34" charset="0"/>
                </a:rPr>
                <a:t>Memory</a:t>
              </a:r>
            </a:p>
          </p:txBody>
        </p:sp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17CB2C46-0B45-1E3D-317E-4411BE5639B9}"/>
                </a:ext>
              </a:extLst>
            </p:cNvPr>
            <p:cNvSpPr/>
            <p:nvPr/>
          </p:nvSpPr>
          <p:spPr bwMode="auto">
            <a:xfrm>
              <a:off x="5011657" y="1349272"/>
              <a:ext cx="727274" cy="411859"/>
            </a:xfrm>
            <a:prstGeom prst="rect">
              <a:avLst/>
            </a:prstGeom>
            <a:solidFill>
              <a:srgbClr val="00B658"/>
            </a:solidFill>
            <a:ln w="9525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Lato" panose="020F0502020204030203" pitchFamily="34" charset="0"/>
                <a:cs typeface="Segoe UI" pitchFamily="34" charset="0"/>
              </a:endParaRPr>
            </a:p>
          </p:txBody>
        </p:sp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F8832466-32C5-220E-5F15-A4222295A9EA}"/>
                </a:ext>
              </a:extLst>
            </p:cNvPr>
            <p:cNvSpPr/>
            <p:nvPr/>
          </p:nvSpPr>
          <p:spPr bwMode="auto">
            <a:xfrm>
              <a:off x="5535704" y="1349272"/>
              <a:ext cx="203227" cy="411790"/>
            </a:xfrm>
            <a:prstGeom prst="rect">
              <a:avLst/>
            </a:prstGeom>
            <a:solidFill>
              <a:srgbClr val="3998E7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Lato" panose="020F0502020204030203" pitchFamily="34" charset="0"/>
                <a:cs typeface="Segoe UI" pitchFamily="34" charset="0"/>
              </a:endParaRPr>
            </a:p>
          </p:txBody>
        </p:sp>
        <p:sp>
          <p:nvSpPr>
            <p:cNvPr id="165" name="TextBox 164">
              <a:extLst>
                <a:ext uri="{FF2B5EF4-FFF2-40B4-BE49-F238E27FC236}">
                  <a16:creationId xmlns:a16="http://schemas.microsoft.com/office/drawing/2014/main" id="{D9A117B3-B121-66B6-DA5C-8D0819A96E55}"/>
                </a:ext>
              </a:extLst>
            </p:cNvPr>
            <p:cNvSpPr txBox="1"/>
            <p:nvPr/>
          </p:nvSpPr>
          <p:spPr>
            <a:xfrm>
              <a:off x="5025053" y="1398140"/>
              <a:ext cx="503344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GB" sz="800" dirty="0">
                  <a:latin typeface="Avenir Next" panose="020B0503020202020204" pitchFamily="34" charset="0"/>
                </a:rPr>
                <a:t>Flux</a:t>
              </a:r>
            </a:p>
            <a:p>
              <a:pPr algn="ctr">
                <a:buClr>
                  <a:schemeClr val="accent1"/>
                </a:buClr>
                <a:buSzPct val="60000"/>
              </a:pPr>
              <a:r>
                <a:rPr lang="en-CH" sz="800">
                  <a:latin typeface="Avenir Next" panose="020B0503020202020204" pitchFamily="34" charset="0"/>
                </a:rPr>
                <a:t>AI</a:t>
              </a:r>
              <a:r>
                <a:rPr lang="en-GB" sz="800" dirty="0">
                  <a:latin typeface="Avenir Next" panose="020B0503020202020204" pitchFamily="34" charset="0"/>
                </a:rPr>
                <a:t>E Core 2</a:t>
              </a:r>
            </a:p>
            <a:p>
              <a:pPr algn="ctr">
                <a:buClr>
                  <a:schemeClr val="accent1"/>
                </a:buClr>
                <a:buSzPct val="60000"/>
              </a:pPr>
              <a:r>
                <a:rPr lang="en-GB" sz="800" dirty="0">
                  <a:latin typeface="Avenir Next" panose="020B0503020202020204" pitchFamily="34" charset="0"/>
                </a:rPr>
                <a:t>(2,1)</a:t>
              </a:r>
            </a:p>
          </p:txBody>
        </p:sp>
        <p:sp>
          <p:nvSpPr>
            <p:cNvPr id="166" name="TextBox 165">
              <a:extLst>
                <a:ext uri="{FF2B5EF4-FFF2-40B4-BE49-F238E27FC236}">
                  <a16:creationId xmlns:a16="http://schemas.microsoft.com/office/drawing/2014/main" id="{98CC3200-6D9B-2DC4-37E0-59DE3B10133F}"/>
                </a:ext>
              </a:extLst>
            </p:cNvPr>
            <p:cNvSpPr txBox="1"/>
            <p:nvPr/>
          </p:nvSpPr>
          <p:spPr>
            <a:xfrm rot="16200000">
              <a:off x="5422239" y="1493646"/>
              <a:ext cx="391134" cy="12311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CH" sz="800" dirty="0">
                  <a:latin typeface="Avenir Next" panose="020B0503020202020204" pitchFamily="34" charset="0"/>
                </a:rPr>
                <a:t>Memory</a:t>
              </a:r>
            </a:p>
          </p:txBody>
        </p:sp>
        <p:sp>
          <p:nvSpPr>
            <p:cNvPr id="32" name="Right Arrow 31">
              <a:extLst>
                <a:ext uri="{FF2B5EF4-FFF2-40B4-BE49-F238E27FC236}">
                  <a16:creationId xmlns:a16="http://schemas.microsoft.com/office/drawing/2014/main" id="{4EBE15E4-2B85-595A-E0A9-AA7B7A540EC8}"/>
                </a:ext>
              </a:extLst>
            </p:cNvPr>
            <p:cNvSpPr/>
            <p:nvPr/>
          </p:nvSpPr>
          <p:spPr bwMode="auto">
            <a:xfrm>
              <a:off x="4513490" y="1461796"/>
              <a:ext cx="483268" cy="147504"/>
            </a:xfrm>
            <a:prstGeom prst="rightArrow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Lato" panose="020F0502020204030203" pitchFamily="34" charset="0"/>
                <a:cs typeface="Segoe UI" pitchFamily="34" charset="0"/>
              </a:endParaRPr>
            </a:p>
          </p:txBody>
        </p:sp>
      </p:grpSp>
      <p:cxnSp>
        <p:nvCxnSpPr>
          <p:cNvPr id="233" name="Elbow Connector 232">
            <a:extLst>
              <a:ext uri="{FF2B5EF4-FFF2-40B4-BE49-F238E27FC236}">
                <a16:creationId xmlns:a16="http://schemas.microsoft.com/office/drawing/2014/main" id="{0D1D9760-B893-0476-6815-FFE1681F2A24}"/>
              </a:ext>
            </a:extLst>
          </p:cNvPr>
          <p:cNvCxnSpPr>
            <a:cxnSpLocks/>
          </p:cNvCxnSpPr>
          <p:nvPr/>
        </p:nvCxnSpPr>
        <p:spPr>
          <a:xfrm rot="16200000" flipH="1">
            <a:off x="5351773" y="1750721"/>
            <a:ext cx="548640" cy="421470"/>
          </a:xfrm>
          <a:prstGeom prst="bentConnector2">
            <a:avLst/>
          </a:prstGeom>
          <a:ln w="19050">
            <a:solidFill>
              <a:schemeClr val="tx1"/>
            </a:solidFill>
            <a:headEnd type="none" w="lg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45" name="Group 944">
            <a:extLst>
              <a:ext uri="{FF2B5EF4-FFF2-40B4-BE49-F238E27FC236}">
                <a16:creationId xmlns:a16="http://schemas.microsoft.com/office/drawing/2014/main" id="{571245A8-63BA-A5D0-286B-82F1F0865F16}"/>
              </a:ext>
            </a:extLst>
          </p:cNvPr>
          <p:cNvGrpSpPr/>
          <p:nvPr/>
        </p:nvGrpSpPr>
        <p:grpSpPr>
          <a:xfrm>
            <a:off x="4595506" y="2696469"/>
            <a:ext cx="3216794" cy="418200"/>
            <a:chOff x="4595506" y="2696469"/>
            <a:chExt cx="3216794" cy="418200"/>
          </a:xfrm>
        </p:grpSpPr>
        <p:sp>
          <p:nvSpPr>
            <p:cNvPr id="237" name="Right Arrow 236">
              <a:extLst>
                <a:ext uri="{FF2B5EF4-FFF2-40B4-BE49-F238E27FC236}">
                  <a16:creationId xmlns:a16="http://schemas.microsoft.com/office/drawing/2014/main" id="{A2AC4E05-1051-DBE9-BC01-EB0EC85F75D0}"/>
                </a:ext>
              </a:extLst>
            </p:cNvPr>
            <p:cNvSpPr/>
            <p:nvPr/>
          </p:nvSpPr>
          <p:spPr bwMode="auto">
            <a:xfrm>
              <a:off x="5345848" y="2814966"/>
              <a:ext cx="483268" cy="147504"/>
            </a:xfrm>
            <a:prstGeom prst="rightArrow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Lato" panose="020F0502020204030203" pitchFamily="34" charset="0"/>
                <a:cs typeface="Segoe UI" pitchFamily="34" charset="0"/>
              </a:endParaRPr>
            </a:p>
          </p:txBody>
        </p:sp>
        <p:sp>
          <p:nvSpPr>
            <p:cNvPr id="238" name="Rectangle 237">
              <a:extLst>
                <a:ext uri="{FF2B5EF4-FFF2-40B4-BE49-F238E27FC236}">
                  <a16:creationId xmlns:a16="http://schemas.microsoft.com/office/drawing/2014/main" id="{F2FB94B4-A3F1-B874-CF18-174B36747728}"/>
                </a:ext>
              </a:extLst>
            </p:cNvPr>
            <p:cNvSpPr/>
            <p:nvPr/>
          </p:nvSpPr>
          <p:spPr bwMode="auto">
            <a:xfrm>
              <a:off x="4595506" y="2696636"/>
              <a:ext cx="727274" cy="411859"/>
            </a:xfrm>
            <a:prstGeom prst="rect">
              <a:avLst/>
            </a:prstGeom>
            <a:solidFill>
              <a:srgbClr val="00B658"/>
            </a:solidFill>
            <a:ln w="9525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Lato" panose="020F0502020204030203" pitchFamily="34" charset="0"/>
                <a:cs typeface="Segoe UI" pitchFamily="34" charset="0"/>
              </a:endParaRPr>
            </a:p>
          </p:txBody>
        </p:sp>
        <p:sp>
          <p:nvSpPr>
            <p:cNvPr id="239" name="Rectangle 238">
              <a:extLst>
                <a:ext uri="{FF2B5EF4-FFF2-40B4-BE49-F238E27FC236}">
                  <a16:creationId xmlns:a16="http://schemas.microsoft.com/office/drawing/2014/main" id="{4CC97B8B-C06C-6753-037E-B4C105520724}"/>
                </a:ext>
              </a:extLst>
            </p:cNvPr>
            <p:cNvSpPr/>
            <p:nvPr/>
          </p:nvSpPr>
          <p:spPr bwMode="auto">
            <a:xfrm>
              <a:off x="5102513" y="2696636"/>
              <a:ext cx="220267" cy="411790"/>
            </a:xfrm>
            <a:prstGeom prst="rect">
              <a:avLst/>
            </a:prstGeom>
            <a:solidFill>
              <a:srgbClr val="3998E7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Lato" panose="020F0502020204030203" pitchFamily="34" charset="0"/>
                <a:cs typeface="Segoe UI" pitchFamily="34" charset="0"/>
              </a:endParaRPr>
            </a:p>
          </p:txBody>
        </p:sp>
        <p:sp>
          <p:nvSpPr>
            <p:cNvPr id="240" name="TextBox 239">
              <a:extLst>
                <a:ext uri="{FF2B5EF4-FFF2-40B4-BE49-F238E27FC236}">
                  <a16:creationId xmlns:a16="http://schemas.microsoft.com/office/drawing/2014/main" id="{0D8DDFC3-443D-9B86-86FF-5B6E40EFC172}"/>
                </a:ext>
              </a:extLst>
            </p:cNvPr>
            <p:cNvSpPr txBox="1"/>
            <p:nvPr/>
          </p:nvSpPr>
          <p:spPr>
            <a:xfrm>
              <a:off x="4638561" y="2745337"/>
              <a:ext cx="444032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GB" sz="800" dirty="0">
                  <a:latin typeface="Avenir Next" panose="020B0503020202020204" pitchFamily="34" charset="0"/>
                </a:rPr>
                <a:t>Laplacian</a:t>
              </a:r>
            </a:p>
            <a:p>
              <a:pPr algn="ctr">
                <a:buClr>
                  <a:schemeClr val="accent1"/>
                </a:buClr>
                <a:buSzPct val="60000"/>
              </a:pPr>
              <a:r>
                <a:rPr lang="en-CH" sz="800">
                  <a:latin typeface="Avenir Next" panose="020B0503020202020204" pitchFamily="34" charset="0"/>
                </a:rPr>
                <a:t>AI</a:t>
              </a:r>
              <a:r>
                <a:rPr lang="en-GB" sz="800" dirty="0">
                  <a:latin typeface="Avenir Next" panose="020B0503020202020204" pitchFamily="34" charset="0"/>
                </a:rPr>
                <a:t>E Core</a:t>
              </a:r>
            </a:p>
            <a:p>
              <a:pPr algn="ctr">
                <a:buClr>
                  <a:schemeClr val="accent1"/>
                </a:buClr>
                <a:buSzPct val="60000"/>
              </a:pPr>
              <a:r>
                <a:rPr lang="en-GB" sz="800" dirty="0">
                  <a:latin typeface="Avenir Next" panose="020B0503020202020204" pitchFamily="34" charset="0"/>
                </a:rPr>
                <a:t>(0,3)</a:t>
              </a:r>
              <a:endParaRPr lang="en-CH" sz="800" dirty="0">
                <a:latin typeface="Avenir Next" panose="020B0503020202020204" pitchFamily="34" charset="0"/>
              </a:endParaRPr>
            </a:p>
          </p:txBody>
        </p:sp>
        <p:sp>
          <p:nvSpPr>
            <p:cNvPr id="241" name="TextBox 240">
              <a:extLst>
                <a:ext uri="{FF2B5EF4-FFF2-40B4-BE49-F238E27FC236}">
                  <a16:creationId xmlns:a16="http://schemas.microsoft.com/office/drawing/2014/main" id="{8E0644C7-C04D-BFEA-0F3E-2B85E1EF310B}"/>
                </a:ext>
              </a:extLst>
            </p:cNvPr>
            <p:cNvSpPr txBox="1"/>
            <p:nvPr/>
          </p:nvSpPr>
          <p:spPr>
            <a:xfrm rot="16200000">
              <a:off x="5006088" y="2841010"/>
              <a:ext cx="391134" cy="12311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CH" sz="800" dirty="0">
                  <a:latin typeface="Avenir Next" panose="020B0503020202020204" pitchFamily="34" charset="0"/>
                </a:rPr>
                <a:t>Memory</a:t>
              </a:r>
            </a:p>
          </p:txBody>
        </p:sp>
        <p:sp>
          <p:nvSpPr>
            <p:cNvPr id="242" name="Rectangle 241">
              <a:extLst>
                <a:ext uri="{FF2B5EF4-FFF2-40B4-BE49-F238E27FC236}">
                  <a16:creationId xmlns:a16="http://schemas.microsoft.com/office/drawing/2014/main" id="{279B1BB4-D02C-E550-F215-F7E875FDB5F2}"/>
                </a:ext>
              </a:extLst>
            </p:cNvPr>
            <p:cNvSpPr/>
            <p:nvPr/>
          </p:nvSpPr>
          <p:spPr bwMode="auto">
            <a:xfrm>
              <a:off x="5840266" y="2696638"/>
              <a:ext cx="727274" cy="411859"/>
            </a:xfrm>
            <a:prstGeom prst="rect">
              <a:avLst/>
            </a:prstGeom>
            <a:solidFill>
              <a:srgbClr val="00B658"/>
            </a:solidFill>
            <a:ln w="9525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Lato" panose="020F0502020204030203" pitchFamily="34" charset="0"/>
                <a:cs typeface="Segoe UI" pitchFamily="34" charset="0"/>
              </a:endParaRPr>
            </a:p>
          </p:txBody>
        </p:sp>
        <p:sp>
          <p:nvSpPr>
            <p:cNvPr id="243" name="Rectangle 242">
              <a:extLst>
                <a:ext uri="{FF2B5EF4-FFF2-40B4-BE49-F238E27FC236}">
                  <a16:creationId xmlns:a16="http://schemas.microsoft.com/office/drawing/2014/main" id="{1491D7A6-8A2E-1583-6838-DF03425BCB64}"/>
                </a:ext>
              </a:extLst>
            </p:cNvPr>
            <p:cNvSpPr/>
            <p:nvPr/>
          </p:nvSpPr>
          <p:spPr bwMode="auto">
            <a:xfrm>
              <a:off x="6363223" y="2696638"/>
              <a:ext cx="204317" cy="411790"/>
            </a:xfrm>
            <a:prstGeom prst="rect">
              <a:avLst/>
            </a:prstGeom>
            <a:solidFill>
              <a:srgbClr val="3998E7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Lato" panose="020F0502020204030203" pitchFamily="34" charset="0"/>
                <a:cs typeface="Segoe UI" pitchFamily="34" charset="0"/>
              </a:endParaRPr>
            </a:p>
          </p:txBody>
        </p:sp>
        <p:sp>
          <p:nvSpPr>
            <p:cNvPr id="244" name="TextBox 243">
              <a:extLst>
                <a:ext uri="{FF2B5EF4-FFF2-40B4-BE49-F238E27FC236}">
                  <a16:creationId xmlns:a16="http://schemas.microsoft.com/office/drawing/2014/main" id="{69823598-3362-197A-3389-F6A3DF18E41E}"/>
                </a:ext>
              </a:extLst>
            </p:cNvPr>
            <p:cNvSpPr txBox="1"/>
            <p:nvPr/>
          </p:nvSpPr>
          <p:spPr>
            <a:xfrm>
              <a:off x="5853662" y="2745337"/>
              <a:ext cx="503344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GB" sz="800" dirty="0">
                  <a:latin typeface="Avenir Next" panose="020B0503020202020204" pitchFamily="34" charset="0"/>
                </a:rPr>
                <a:t>Flux</a:t>
              </a:r>
            </a:p>
            <a:p>
              <a:pPr algn="ctr">
                <a:buClr>
                  <a:schemeClr val="accent1"/>
                </a:buClr>
                <a:buSzPct val="60000"/>
              </a:pPr>
              <a:r>
                <a:rPr lang="en-CH" sz="800">
                  <a:latin typeface="Avenir Next" panose="020B0503020202020204" pitchFamily="34" charset="0"/>
                </a:rPr>
                <a:t>AI</a:t>
              </a:r>
              <a:r>
                <a:rPr lang="en-GB" sz="800" dirty="0">
                  <a:latin typeface="Avenir Next" panose="020B0503020202020204" pitchFamily="34" charset="0"/>
                </a:rPr>
                <a:t>E Core 1</a:t>
              </a:r>
            </a:p>
            <a:p>
              <a:pPr algn="ctr">
                <a:buClr>
                  <a:schemeClr val="accent1"/>
                </a:buClr>
                <a:buSzPct val="60000"/>
              </a:pPr>
              <a:r>
                <a:rPr lang="en-GB" sz="800" dirty="0">
                  <a:latin typeface="Avenir Next" panose="020B0503020202020204" pitchFamily="34" charset="0"/>
                </a:rPr>
                <a:t>(1,3)</a:t>
              </a:r>
              <a:endParaRPr lang="en-CH" sz="800" dirty="0">
                <a:latin typeface="Avenir Next" panose="020B0503020202020204" pitchFamily="34" charset="0"/>
              </a:endParaRPr>
            </a:p>
          </p:txBody>
        </p:sp>
        <p:sp>
          <p:nvSpPr>
            <p:cNvPr id="245" name="TextBox 244">
              <a:extLst>
                <a:ext uri="{FF2B5EF4-FFF2-40B4-BE49-F238E27FC236}">
                  <a16:creationId xmlns:a16="http://schemas.microsoft.com/office/drawing/2014/main" id="{F107E57A-B30A-53CE-C283-5F989C7394F6}"/>
                </a:ext>
              </a:extLst>
            </p:cNvPr>
            <p:cNvSpPr txBox="1"/>
            <p:nvPr/>
          </p:nvSpPr>
          <p:spPr>
            <a:xfrm rot="16200000">
              <a:off x="6250848" y="2841012"/>
              <a:ext cx="391134" cy="12311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CH" sz="800" dirty="0">
                  <a:latin typeface="Avenir Next" panose="020B0503020202020204" pitchFamily="34" charset="0"/>
                </a:rPr>
                <a:t>Memory</a:t>
              </a:r>
            </a:p>
          </p:txBody>
        </p:sp>
        <p:sp>
          <p:nvSpPr>
            <p:cNvPr id="246" name="Rectangle 245">
              <a:extLst>
                <a:ext uri="{FF2B5EF4-FFF2-40B4-BE49-F238E27FC236}">
                  <a16:creationId xmlns:a16="http://schemas.microsoft.com/office/drawing/2014/main" id="{4F8A0F63-F2ED-1067-2354-D7236D43A189}"/>
                </a:ext>
              </a:extLst>
            </p:cNvPr>
            <p:cNvSpPr/>
            <p:nvPr/>
          </p:nvSpPr>
          <p:spPr bwMode="auto">
            <a:xfrm>
              <a:off x="7085026" y="2696469"/>
              <a:ext cx="727274" cy="411859"/>
            </a:xfrm>
            <a:prstGeom prst="rect">
              <a:avLst/>
            </a:prstGeom>
            <a:solidFill>
              <a:srgbClr val="00B658"/>
            </a:solidFill>
            <a:ln w="9525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Lato" panose="020F0502020204030203" pitchFamily="34" charset="0"/>
                <a:cs typeface="Segoe UI" pitchFamily="34" charset="0"/>
              </a:endParaRPr>
            </a:p>
          </p:txBody>
        </p:sp>
        <p:sp>
          <p:nvSpPr>
            <p:cNvPr id="247" name="Rectangle 246">
              <a:extLst>
                <a:ext uri="{FF2B5EF4-FFF2-40B4-BE49-F238E27FC236}">
                  <a16:creationId xmlns:a16="http://schemas.microsoft.com/office/drawing/2014/main" id="{0F8F6DBC-DA4B-7C3A-FBC5-9FBD3A50A727}"/>
                </a:ext>
              </a:extLst>
            </p:cNvPr>
            <p:cNvSpPr/>
            <p:nvPr/>
          </p:nvSpPr>
          <p:spPr bwMode="auto">
            <a:xfrm>
              <a:off x="7609073" y="2696469"/>
              <a:ext cx="203227" cy="411790"/>
            </a:xfrm>
            <a:prstGeom prst="rect">
              <a:avLst/>
            </a:prstGeom>
            <a:solidFill>
              <a:srgbClr val="3998E7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Lato" panose="020F0502020204030203" pitchFamily="34" charset="0"/>
                <a:cs typeface="Segoe UI" pitchFamily="34" charset="0"/>
              </a:endParaRPr>
            </a:p>
          </p:txBody>
        </p:sp>
        <p:sp>
          <p:nvSpPr>
            <p:cNvPr id="248" name="TextBox 247">
              <a:extLst>
                <a:ext uri="{FF2B5EF4-FFF2-40B4-BE49-F238E27FC236}">
                  <a16:creationId xmlns:a16="http://schemas.microsoft.com/office/drawing/2014/main" id="{3DCFB043-9661-4151-770E-4F48606A3A87}"/>
                </a:ext>
              </a:extLst>
            </p:cNvPr>
            <p:cNvSpPr txBox="1"/>
            <p:nvPr/>
          </p:nvSpPr>
          <p:spPr>
            <a:xfrm>
              <a:off x="7098422" y="2745337"/>
              <a:ext cx="503344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GB" sz="800" dirty="0">
                  <a:latin typeface="Avenir Next" panose="020B0503020202020204" pitchFamily="34" charset="0"/>
                </a:rPr>
                <a:t>Flux</a:t>
              </a:r>
            </a:p>
            <a:p>
              <a:pPr algn="ctr">
                <a:buClr>
                  <a:schemeClr val="accent1"/>
                </a:buClr>
                <a:buSzPct val="60000"/>
              </a:pPr>
              <a:r>
                <a:rPr lang="en-CH" sz="800">
                  <a:latin typeface="Avenir Next" panose="020B0503020202020204" pitchFamily="34" charset="0"/>
                </a:rPr>
                <a:t>AI</a:t>
              </a:r>
              <a:r>
                <a:rPr lang="en-GB" sz="800" dirty="0">
                  <a:latin typeface="Avenir Next" panose="020B0503020202020204" pitchFamily="34" charset="0"/>
                </a:rPr>
                <a:t>E Core 2</a:t>
              </a:r>
            </a:p>
            <a:p>
              <a:pPr algn="ctr">
                <a:buClr>
                  <a:schemeClr val="accent1"/>
                </a:buClr>
                <a:buSzPct val="60000"/>
              </a:pPr>
              <a:r>
                <a:rPr lang="en-GB" sz="800" dirty="0">
                  <a:latin typeface="Avenir Next" panose="020B0503020202020204" pitchFamily="34" charset="0"/>
                </a:rPr>
                <a:t>(2,3)</a:t>
              </a:r>
            </a:p>
          </p:txBody>
        </p:sp>
        <p:sp>
          <p:nvSpPr>
            <p:cNvPr id="249" name="TextBox 248">
              <a:extLst>
                <a:ext uri="{FF2B5EF4-FFF2-40B4-BE49-F238E27FC236}">
                  <a16:creationId xmlns:a16="http://schemas.microsoft.com/office/drawing/2014/main" id="{7CB99F10-B4AB-B366-9B6B-4381B967BCAA}"/>
                </a:ext>
              </a:extLst>
            </p:cNvPr>
            <p:cNvSpPr txBox="1"/>
            <p:nvPr/>
          </p:nvSpPr>
          <p:spPr>
            <a:xfrm rot="16200000">
              <a:off x="7495608" y="2840843"/>
              <a:ext cx="391134" cy="12311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CH" sz="800" dirty="0">
                  <a:latin typeface="Avenir Next" panose="020B0503020202020204" pitchFamily="34" charset="0"/>
                </a:rPr>
                <a:t>Memory</a:t>
              </a:r>
            </a:p>
          </p:txBody>
        </p:sp>
        <p:sp>
          <p:nvSpPr>
            <p:cNvPr id="250" name="Right Arrow 249">
              <a:extLst>
                <a:ext uri="{FF2B5EF4-FFF2-40B4-BE49-F238E27FC236}">
                  <a16:creationId xmlns:a16="http://schemas.microsoft.com/office/drawing/2014/main" id="{E6FE1A76-A265-2330-9C91-C2BB5C475055}"/>
                </a:ext>
              </a:extLst>
            </p:cNvPr>
            <p:cNvSpPr/>
            <p:nvPr/>
          </p:nvSpPr>
          <p:spPr bwMode="auto">
            <a:xfrm>
              <a:off x="6586859" y="2808993"/>
              <a:ext cx="483268" cy="147504"/>
            </a:xfrm>
            <a:prstGeom prst="rightArrow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Lato" panose="020F0502020204030203" pitchFamily="34" charset="0"/>
                <a:cs typeface="Segoe UI" pitchFamily="34" charset="0"/>
              </a:endParaRPr>
            </a:p>
          </p:txBody>
        </p:sp>
      </p:grpSp>
      <p:grpSp>
        <p:nvGrpSpPr>
          <p:cNvPr id="251" name="Group 250">
            <a:extLst>
              <a:ext uri="{FF2B5EF4-FFF2-40B4-BE49-F238E27FC236}">
                <a16:creationId xmlns:a16="http://schemas.microsoft.com/office/drawing/2014/main" id="{F50269E3-7A5A-738F-26DA-4687F1473465}"/>
              </a:ext>
            </a:extLst>
          </p:cNvPr>
          <p:cNvGrpSpPr/>
          <p:nvPr/>
        </p:nvGrpSpPr>
        <p:grpSpPr>
          <a:xfrm>
            <a:off x="4595506" y="3217703"/>
            <a:ext cx="3216794" cy="418200"/>
            <a:chOff x="2525903" y="1995148"/>
            <a:chExt cx="3216794" cy="418200"/>
          </a:xfrm>
        </p:grpSpPr>
        <p:sp>
          <p:nvSpPr>
            <p:cNvPr id="252" name="Right Arrow 251">
              <a:extLst>
                <a:ext uri="{FF2B5EF4-FFF2-40B4-BE49-F238E27FC236}">
                  <a16:creationId xmlns:a16="http://schemas.microsoft.com/office/drawing/2014/main" id="{85844DE6-A0B4-5122-7BCA-1CC43B050AD4}"/>
                </a:ext>
              </a:extLst>
            </p:cNvPr>
            <p:cNvSpPr/>
            <p:nvPr/>
          </p:nvSpPr>
          <p:spPr bwMode="auto">
            <a:xfrm>
              <a:off x="3276245" y="2113645"/>
              <a:ext cx="483268" cy="147504"/>
            </a:xfrm>
            <a:prstGeom prst="rightArrow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Lato" panose="020F0502020204030203" pitchFamily="34" charset="0"/>
                <a:cs typeface="Segoe UI" pitchFamily="34" charset="0"/>
              </a:endParaRPr>
            </a:p>
          </p:txBody>
        </p:sp>
        <p:sp>
          <p:nvSpPr>
            <p:cNvPr id="253" name="Rectangle 252">
              <a:extLst>
                <a:ext uri="{FF2B5EF4-FFF2-40B4-BE49-F238E27FC236}">
                  <a16:creationId xmlns:a16="http://schemas.microsoft.com/office/drawing/2014/main" id="{6C2902DA-9978-B282-B9ED-F8B20486933F}"/>
                </a:ext>
              </a:extLst>
            </p:cNvPr>
            <p:cNvSpPr/>
            <p:nvPr/>
          </p:nvSpPr>
          <p:spPr bwMode="auto">
            <a:xfrm>
              <a:off x="2525903" y="1995315"/>
              <a:ext cx="727274" cy="411859"/>
            </a:xfrm>
            <a:prstGeom prst="rect">
              <a:avLst/>
            </a:prstGeom>
            <a:solidFill>
              <a:srgbClr val="00B658"/>
            </a:solidFill>
            <a:ln w="9525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Lato" panose="020F0502020204030203" pitchFamily="34" charset="0"/>
                <a:cs typeface="Segoe UI" pitchFamily="34" charset="0"/>
              </a:endParaRPr>
            </a:p>
          </p:txBody>
        </p:sp>
        <p:sp>
          <p:nvSpPr>
            <p:cNvPr id="254" name="Rectangle 253">
              <a:extLst>
                <a:ext uri="{FF2B5EF4-FFF2-40B4-BE49-F238E27FC236}">
                  <a16:creationId xmlns:a16="http://schemas.microsoft.com/office/drawing/2014/main" id="{64E318BE-5F88-B4A5-59AF-3E15E1F7DC62}"/>
                </a:ext>
              </a:extLst>
            </p:cNvPr>
            <p:cNvSpPr/>
            <p:nvPr/>
          </p:nvSpPr>
          <p:spPr bwMode="auto">
            <a:xfrm>
              <a:off x="3032910" y="1995315"/>
              <a:ext cx="220267" cy="411790"/>
            </a:xfrm>
            <a:prstGeom prst="rect">
              <a:avLst/>
            </a:prstGeom>
            <a:solidFill>
              <a:srgbClr val="3998E7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Lato" panose="020F0502020204030203" pitchFamily="34" charset="0"/>
                <a:cs typeface="Segoe UI" pitchFamily="34" charset="0"/>
              </a:endParaRPr>
            </a:p>
          </p:txBody>
        </p:sp>
        <p:sp>
          <p:nvSpPr>
            <p:cNvPr id="255" name="TextBox 254">
              <a:extLst>
                <a:ext uri="{FF2B5EF4-FFF2-40B4-BE49-F238E27FC236}">
                  <a16:creationId xmlns:a16="http://schemas.microsoft.com/office/drawing/2014/main" id="{D8EAA06F-26E7-2C4F-2840-3765947E77C2}"/>
                </a:ext>
              </a:extLst>
            </p:cNvPr>
            <p:cNvSpPr txBox="1"/>
            <p:nvPr/>
          </p:nvSpPr>
          <p:spPr>
            <a:xfrm>
              <a:off x="2568958" y="2044016"/>
              <a:ext cx="444032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GB" sz="800" dirty="0">
                  <a:latin typeface="Avenir Next" panose="020B0503020202020204" pitchFamily="34" charset="0"/>
                </a:rPr>
                <a:t>Laplacian</a:t>
              </a:r>
            </a:p>
            <a:p>
              <a:pPr algn="ctr">
                <a:buClr>
                  <a:schemeClr val="accent1"/>
                </a:buClr>
                <a:buSzPct val="60000"/>
              </a:pPr>
              <a:r>
                <a:rPr lang="en-CH" sz="800">
                  <a:latin typeface="Avenir Next" panose="020B0503020202020204" pitchFamily="34" charset="0"/>
                </a:rPr>
                <a:t>AI</a:t>
              </a:r>
              <a:r>
                <a:rPr lang="en-GB" sz="800" dirty="0">
                  <a:latin typeface="Avenir Next" panose="020B0503020202020204" pitchFamily="34" charset="0"/>
                </a:rPr>
                <a:t>E Core</a:t>
              </a:r>
            </a:p>
            <a:p>
              <a:pPr algn="ctr">
                <a:buClr>
                  <a:schemeClr val="accent1"/>
                </a:buClr>
                <a:buSzPct val="60000"/>
              </a:pPr>
              <a:r>
                <a:rPr lang="en-GB" sz="800" dirty="0">
                  <a:latin typeface="Avenir Next" panose="020B0503020202020204" pitchFamily="34" charset="0"/>
                </a:rPr>
                <a:t>(0,4)</a:t>
              </a:r>
              <a:endParaRPr lang="en-CH" sz="800" dirty="0">
                <a:latin typeface="Avenir Next" panose="020B0503020202020204" pitchFamily="34" charset="0"/>
              </a:endParaRPr>
            </a:p>
          </p:txBody>
        </p:sp>
        <p:sp>
          <p:nvSpPr>
            <p:cNvPr id="256" name="TextBox 255">
              <a:extLst>
                <a:ext uri="{FF2B5EF4-FFF2-40B4-BE49-F238E27FC236}">
                  <a16:creationId xmlns:a16="http://schemas.microsoft.com/office/drawing/2014/main" id="{DC2C8D03-4668-8A5B-4AF7-5BE0D38634A9}"/>
                </a:ext>
              </a:extLst>
            </p:cNvPr>
            <p:cNvSpPr txBox="1"/>
            <p:nvPr/>
          </p:nvSpPr>
          <p:spPr>
            <a:xfrm rot="16200000">
              <a:off x="2936485" y="2139689"/>
              <a:ext cx="391134" cy="12311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CH" sz="800" dirty="0">
                  <a:latin typeface="Avenir Next" panose="020B0503020202020204" pitchFamily="34" charset="0"/>
                </a:rPr>
                <a:t>Memory</a:t>
              </a:r>
            </a:p>
          </p:txBody>
        </p:sp>
        <p:sp>
          <p:nvSpPr>
            <p:cNvPr id="257" name="Rectangle 256">
              <a:extLst>
                <a:ext uri="{FF2B5EF4-FFF2-40B4-BE49-F238E27FC236}">
                  <a16:creationId xmlns:a16="http://schemas.microsoft.com/office/drawing/2014/main" id="{601EF751-2B49-C283-3F11-D11C80A20E6D}"/>
                </a:ext>
              </a:extLst>
            </p:cNvPr>
            <p:cNvSpPr/>
            <p:nvPr/>
          </p:nvSpPr>
          <p:spPr bwMode="auto">
            <a:xfrm>
              <a:off x="3770663" y="1995317"/>
              <a:ext cx="727274" cy="411859"/>
            </a:xfrm>
            <a:prstGeom prst="rect">
              <a:avLst/>
            </a:prstGeom>
            <a:solidFill>
              <a:srgbClr val="00B658"/>
            </a:solidFill>
            <a:ln w="9525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Lato" panose="020F0502020204030203" pitchFamily="34" charset="0"/>
                <a:cs typeface="Segoe UI" pitchFamily="34" charset="0"/>
              </a:endParaRPr>
            </a:p>
          </p:txBody>
        </p:sp>
        <p:sp>
          <p:nvSpPr>
            <p:cNvPr id="258" name="Rectangle 257">
              <a:extLst>
                <a:ext uri="{FF2B5EF4-FFF2-40B4-BE49-F238E27FC236}">
                  <a16:creationId xmlns:a16="http://schemas.microsoft.com/office/drawing/2014/main" id="{77E4A805-C963-D6FF-472F-B50749BD1E55}"/>
                </a:ext>
              </a:extLst>
            </p:cNvPr>
            <p:cNvSpPr/>
            <p:nvPr/>
          </p:nvSpPr>
          <p:spPr bwMode="auto">
            <a:xfrm>
              <a:off x="4293620" y="1995317"/>
              <a:ext cx="204317" cy="411790"/>
            </a:xfrm>
            <a:prstGeom prst="rect">
              <a:avLst/>
            </a:prstGeom>
            <a:solidFill>
              <a:srgbClr val="3998E7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Lato" panose="020F0502020204030203" pitchFamily="34" charset="0"/>
                <a:cs typeface="Segoe UI" pitchFamily="34" charset="0"/>
              </a:endParaRPr>
            </a:p>
          </p:txBody>
        </p:sp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028C6038-E0D0-2CC2-BECF-A0705F66A0DC}"/>
                </a:ext>
              </a:extLst>
            </p:cNvPr>
            <p:cNvSpPr txBox="1"/>
            <p:nvPr/>
          </p:nvSpPr>
          <p:spPr>
            <a:xfrm>
              <a:off x="3784059" y="2044016"/>
              <a:ext cx="503344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GB" sz="800" dirty="0">
                  <a:latin typeface="Avenir Next" panose="020B0503020202020204" pitchFamily="34" charset="0"/>
                </a:rPr>
                <a:t>Flux</a:t>
              </a:r>
            </a:p>
            <a:p>
              <a:pPr algn="ctr">
                <a:buClr>
                  <a:schemeClr val="accent1"/>
                </a:buClr>
                <a:buSzPct val="60000"/>
              </a:pPr>
              <a:r>
                <a:rPr lang="en-CH" sz="800">
                  <a:latin typeface="Avenir Next" panose="020B0503020202020204" pitchFamily="34" charset="0"/>
                </a:rPr>
                <a:t>AI</a:t>
              </a:r>
              <a:r>
                <a:rPr lang="en-GB" sz="800" dirty="0">
                  <a:latin typeface="Avenir Next" panose="020B0503020202020204" pitchFamily="34" charset="0"/>
                </a:rPr>
                <a:t>E Core 1</a:t>
              </a:r>
            </a:p>
            <a:p>
              <a:pPr algn="ctr">
                <a:buClr>
                  <a:schemeClr val="accent1"/>
                </a:buClr>
                <a:buSzPct val="60000"/>
              </a:pPr>
              <a:r>
                <a:rPr lang="en-GB" sz="800" dirty="0">
                  <a:latin typeface="Avenir Next" panose="020B0503020202020204" pitchFamily="34" charset="0"/>
                </a:rPr>
                <a:t>(1,4)</a:t>
              </a:r>
              <a:endParaRPr lang="en-CH" sz="800" dirty="0">
                <a:latin typeface="Avenir Next" panose="020B0503020202020204" pitchFamily="34" charset="0"/>
              </a:endParaRPr>
            </a:p>
          </p:txBody>
        </p:sp>
        <p:sp>
          <p:nvSpPr>
            <p:cNvPr id="260" name="TextBox 259">
              <a:extLst>
                <a:ext uri="{FF2B5EF4-FFF2-40B4-BE49-F238E27FC236}">
                  <a16:creationId xmlns:a16="http://schemas.microsoft.com/office/drawing/2014/main" id="{9DBB5B4C-8F1C-71D9-A16D-8AB33E59DD4D}"/>
                </a:ext>
              </a:extLst>
            </p:cNvPr>
            <p:cNvSpPr txBox="1"/>
            <p:nvPr/>
          </p:nvSpPr>
          <p:spPr>
            <a:xfrm rot="16200000">
              <a:off x="4181245" y="2139691"/>
              <a:ext cx="391134" cy="12311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CH" sz="800" dirty="0">
                  <a:latin typeface="Avenir Next" panose="020B0503020202020204" pitchFamily="34" charset="0"/>
                </a:rPr>
                <a:t>Memory</a:t>
              </a:r>
            </a:p>
          </p:txBody>
        </p:sp>
        <p:sp>
          <p:nvSpPr>
            <p:cNvPr id="261" name="Rectangle 260">
              <a:extLst>
                <a:ext uri="{FF2B5EF4-FFF2-40B4-BE49-F238E27FC236}">
                  <a16:creationId xmlns:a16="http://schemas.microsoft.com/office/drawing/2014/main" id="{020B0CF2-9F62-5E3A-D121-F1556ED62D55}"/>
                </a:ext>
              </a:extLst>
            </p:cNvPr>
            <p:cNvSpPr/>
            <p:nvPr/>
          </p:nvSpPr>
          <p:spPr bwMode="auto">
            <a:xfrm>
              <a:off x="5015423" y="1995148"/>
              <a:ext cx="727274" cy="411859"/>
            </a:xfrm>
            <a:prstGeom prst="rect">
              <a:avLst/>
            </a:prstGeom>
            <a:solidFill>
              <a:srgbClr val="00B658"/>
            </a:solidFill>
            <a:ln w="9525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Lato" panose="020F0502020204030203" pitchFamily="34" charset="0"/>
                <a:cs typeface="Segoe UI" pitchFamily="34" charset="0"/>
              </a:endParaRPr>
            </a:p>
          </p:txBody>
        </p:sp>
        <p:sp>
          <p:nvSpPr>
            <p:cNvPr id="262" name="Rectangle 261">
              <a:extLst>
                <a:ext uri="{FF2B5EF4-FFF2-40B4-BE49-F238E27FC236}">
                  <a16:creationId xmlns:a16="http://schemas.microsoft.com/office/drawing/2014/main" id="{E7589219-776A-1F45-21E2-C9A1FBE59FF0}"/>
                </a:ext>
              </a:extLst>
            </p:cNvPr>
            <p:cNvSpPr/>
            <p:nvPr/>
          </p:nvSpPr>
          <p:spPr bwMode="auto">
            <a:xfrm>
              <a:off x="5539470" y="1995148"/>
              <a:ext cx="203227" cy="411790"/>
            </a:xfrm>
            <a:prstGeom prst="rect">
              <a:avLst/>
            </a:prstGeom>
            <a:solidFill>
              <a:srgbClr val="3998E7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Lato" panose="020F0502020204030203" pitchFamily="34" charset="0"/>
                <a:cs typeface="Segoe UI" pitchFamily="34" charset="0"/>
              </a:endParaRPr>
            </a:p>
          </p:txBody>
        </p:sp>
        <p:sp>
          <p:nvSpPr>
            <p:cNvPr id="263" name="TextBox 262">
              <a:extLst>
                <a:ext uri="{FF2B5EF4-FFF2-40B4-BE49-F238E27FC236}">
                  <a16:creationId xmlns:a16="http://schemas.microsoft.com/office/drawing/2014/main" id="{F8504125-B8F3-39FC-61A0-F9D5F93BDBE6}"/>
                </a:ext>
              </a:extLst>
            </p:cNvPr>
            <p:cNvSpPr txBox="1"/>
            <p:nvPr/>
          </p:nvSpPr>
          <p:spPr>
            <a:xfrm>
              <a:off x="5028819" y="2044016"/>
              <a:ext cx="503344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GB" sz="800" dirty="0">
                  <a:latin typeface="Avenir Next" panose="020B0503020202020204" pitchFamily="34" charset="0"/>
                </a:rPr>
                <a:t>Flux</a:t>
              </a:r>
            </a:p>
            <a:p>
              <a:pPr algn="ctr">
                <a:buClr>
                  <a:schemeClr val="accent1"/>
                </a:buClr>
                <a:buSzPct val="60000"/>
              </a:pPr>
              <a:r>
                <a:rPr lang="en-CH" sz="800">
                  <a:latin typeface="Avenir Next" panose="020B0503020202020204" pitchFamily="34" charset="0"/>
                </a:rPr>
                <a:t>AI</a:t>
              </a:r>
              <a:r>
                <a:rPr lang="en-GB" sz="800" dirty="0">
                  <a:latin typeface="Avenir Next" panose="020B0503020202020204" pitchFamily="34" charset="0"/>
                </a:rPr>
                <a:t>E Core 2</a:t>
              </a:r>
            </a:p>
            <a:p>
              <a:pPr algn="ctr">
                <a:buClr>
                  <a:schemeClr val="accent1"/>
                </a:buClr>
                <a:buSzPct val="60000"/>
              </a:pPr>
              <a:r>
                <a:rPr lang="en-GB" sz="800" dirty="0">
                  <a:latin typeface="Avenir Next" panose="020B0503020202020204" pitchFamily="34" charset="0"/>
                </a:rPr>
                <a:t>(2,4)</a:t>
              </a:r>
            </a:p>
          </p:txBody>
        </p:sp>
        <p:sp>
          <p:nvSpPr>
            <p:cNvPr id="264" name="TextBox 263">
              <a:extLst>
                <a:ext uri="{FF2B5EF4-FFF2-40B4-BE49-F238E27FC236}">
                  <a16:creationId xmlns:a16="http://schemas.microsoft.com/office/drawing/2014/main" id="{20EF9C24-0E95-F247-D212-DD5217FB6F00}"/>
                </a:ext>
              </a:extLst>
            </p:cNvPr>
            <p:cNvSpPr txBox="1"/>
            <p:nvPr/>
          </p:nvSpPr>
          <p:spPr>
            <a:xfrm rot="16200000">
              <a:off x="5426005" y="2139522"/>
              <a:ext cx="391134" cy="12311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CH" sz="800" dirty="0">
                  <a:latin typeface="Avenir Next" panose="020B0503020202020204" pitchFamily="34" charset="0"/>
                </a:rPr>
                <a:t>Memory</a:t>
              </a:r>
            </a:p>
          </p:txBody>
        </p:sp>
        <p:sp>
          <p:nvSpPr>
            <p:cNvPr id="265" name="Right Arrow 264">
              <a:extLst>
                <a:ext uri="{FF2B5EF4-FFF2-40B4-BE49-F238E27FC236}">
                  <a16:creationId xmlns:a16="http://schemas.microsoft.com/office/drawing/2014/main" id="{197D180F-3BBC-9061-835F-587528122C79}"/>
                </a:ext>
              </a:extLst>
            </p:cNvPr>
            <p:cNvSpPr/>
            <p:nvPr/>
          </p:nvSpPr>
          <p:spPr bwMode="auto">
            <a:xfrm>
              <a:off x="4517256" y="2107672"/>
              <a:ext cx="483268" cy="147504"/>
            </a:xfrm>
            <a:prstGeom prst="rightArrow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Lato" panose="020F0502020204030203" pitchFamily="34" charset="0"/>
                <a:cs typeface="Segoe UI" pitchFamily="34" charset="0"/>
              </a:endParaRPr>
            </a:p>
          </p:txBody>
        </p:sp>
      </p:grpSp>
      <p:sp>
        <p:nvSpPr>
          <p:cNvPr id="275" name="TextBox 274">
            <a:extLst>
              <a:ext uri="{FF2B5EF4-FFF2-40B4-BE49-F238E27FC236}">
                <a16:creationId xmlns:a16="http://schemas.microsoft.com/office/drawing/2014/main" id="{D752E343-26B7-A808-1E46-37FBF6A2B5EF}"/>
              </a:ext>
            </a:extLst>
          </p:cNvPr>
          <p:cNvSpPr txBox="1"/>
          <p:nvPr/>
        </p:nvSpPr>
        <p:spPr>
          <a:xfrm>
            <a:off x="4390984" y="1421178"/>
            <a:ext cx="119972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i="1" dirty="0">
                <a:latin typeface="Avenir Next" panose="020B0503020202020204" pitchFamily="34" charset="0"/>
              </a:rPr>
              <a:t>Read Channel 0</a:t>
            </a:r>
            <a:endParaRPr lang="en-CH" sz="700" i="1" dirty="0">
              <a:latin typeface="Avenir Next" panose="020B0503020202020204" pitchFamily="34" charset="0"/>
            </a:endParaRPr>
          </a:p>
        </p:txBody>
      </p:sp>
      <p:cxnSp>
        <p:nvCxnSpPr>
          <p:cNvPr id="284" name="Elbow Connector 283">
            <a:extLst>
              <a:ext uri="{FF2B5EF4-FFF2-40B4-BE49-F238E27FC236}">
                <a16:creationId xmlns:a16="http://schemas.microsoft.com/office/drawing/2014/main" id="{30BE1E0D-FEB4-3389-3313-3D1C2B2B6EC1}"/>
              </a:ext>
            </a:extLst>
          </p:cNvPr>
          <p:cNvCxnSpPr>
            <a:cxnSpLocks/>
          </p:cNvCxnSpPr>
          <p:nvPr/>
        </p:nvCxnSpPr>
        <p:spPr>
          <a:xfrm rot="16200000" flipH="1">
            <a:off x="4209718" y="2353170"/>
            <a:ext cx="548640" cy="226072"/>
          </a:xfrm>
          <a:prstGeom prst="bentConnector2">
            <a:avLst/>
          </a:prstGeom>
          <a:ln w="19050">
            <a:solidFill>
              <a:schemeClr val="tx1"/>
            </a:solidFill>
            <a:headEnd type="none" w="lg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5" name="Elbow Connector 284">
            <a:extLst>
              <a:ext uri="{FF2B5EF4-FFF2-40B4-BE49-F238E27FC236}">
                <a16:creationId xmlns:a16="http://schemas.microsoft.com/office/drawing/2014/main" id="{2F01D378-4783-5B0E-FB8A-8F13BCF5D7D5}"/>
              </a:ext>
            </a:extLst>
          </p:cNvPr>
          <p:cNvCxnSpPr>
            <a:cxnSpLocks/>
          </p:cNvCxnSpPr>
          <p:nvPr/>
        </p:nvCxnSpPr>
        <p:spPr>
          <a:xfrm rot="16200000" flipH="1">
            <a:off x="5352099" y="2263867"/>
            <a:ext cx="548640" cy="421470"/>
          </a:xfrm>
          <a:prstGeom prst="bentConnector2">
            <a:avLst/>
          </a:prstGeom>
          <a:ln w="19050">
            <a:solidFill>
              <a:schemeClr val="tx1"/>
            </a:solidFill>
            <a:headEnd type="none" w="lg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6" name="Elbow Connector 285">
            <a:extLst>
              <a:ext uri="{FF2B5EF4-FFF2-40B4-BE49-F238E27FC236}">
                <a16:creationId xmlns:a16="http://schemas.microsoft.com/office/drawing/2014/main" id="{3E328A9E-1BB7-B9C6-47DF-D52E45A573DB}"/>
              </a:ext>
            </a:extLst>
          </p:cNvPr>
          <p:cNvCxnSpPr>
            <a:cxnSpLocks/>
          </p:cNvCxnSpPr>
          <p:nvPr/>
        </p:nvCxnSpPr>
        <p:spPr>
          <a:xfrm rot="16200000" flipH="1">
            <a:off x="5350573" y="2772131"/>
            <a:ext cx="548640" cy="421470"/>
          </a:xfrm>
          <a:prstGeom prst="bentConnector2">
            <a:avLst/>
          </a:prstGeom>
          <a:ln w="19050">
            <a:solidFill>
              <a:schemeClr val="tx1"/>
            </a:solidFill>
            <a:headEnd type="none" w="lg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7" name="Elbow Connector 286">
            <a:extLst>
              <a:ext uri="{FF2B5EF4-FFF2-40B4-BE49-F238E27FC236}">
                <a16:creationId xmlns:a16="http://schemas.microsoft.com/office/drawing/2014/main" id="{77603200-01E2-F35A-E4B8-1F51D6793692}"/>
              </a:ext>
            </a:extLst>
          </p:cNvPr>
          <p:cNvCxnSpPr>
            <a:cxnSpLocks/>
          </p:cNvCxnSpPr>
          <p:nvPr/>
        </p:nvCxnSpPr>
        <p:spPr>
          <a:xfrm rot="16200000" flipH="1">
            <a:off x="4208151" y="2869830"/>
            <a:ext cx="548640" cy="226072"/>
          </a:xfrm>
          <a:prstGeom prst="bentConnector2">
            <a:avLst/>
          </a:prstGeom>
          <a:ln w="19050">
            <a:solidFill>
              <a:schemeClr val="tx1"/>
            </a:solidFill>
            <a:headEnd type="none" w="lg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8899FBDB-840C-70A8-91BF-A9ADF0EFC4D9}"/>
              </a:ext>
            </a:extLst>
          </p:cNvPr>
          <p:cNvSpPr txBox="1"/>
          <p:nvPr/>
        </p:nvSpPr>
        <p:spPr>
          <a:xfrm>
            <a:off x="3157277" y="1459771"/>
            <a:ext cx="119972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H" sz="1000" b="1" i="1">
                <a:latin typeface="Avenir Next" panose="020B0503020202020204" pitchFamily="34" charset="0"/>
              </a:rPr>
              <a:t>Broadcast</a:t>
            </a:r>
            <a:r>
              <a:rPr lang="en-GB" sz="1000" b="1" i="1" dirty="0">
                <a:latin typeface="Avenir Next" panose="020B0503020202020204" pitchFamily="34" charset="0"/>
              </a:rPr>
              <a:t> Input</a:t>
            </a:r>
            <a:endParaRPr lang="en-CH" sz="800" b="1" i="1" dirty="0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0986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5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7DE957A-AA6A-0BAE-1504-474D0D634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SPARTA Design: Scaling Accelerator Mapping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9D627E2-6CA9-BD1E-19AF-0D6A04796261}"/>
              </a:ext>
            </a:extLst>
          </p:cNvPr>
          <p:cNvGrpSpPr/>
          <p:nvPr/>
        </p:nvGrpSpPr>
        <p:grpSpPr>
          <a:xfrm>
            <a:off x="5645559" y="1305193"/>
            <a:ext cx="727274" cy="186917"/>
            <a:chOff x="6669658" y="1639649"/>
            <a:chExt cx="864292" cy="781457"/>
          </a:xfrm>
          <a:solidFill>
            <a:srgbClr val="FC8639"/>
          </a:solidFill>
        </p:grpSpPr>
        <p:sp>
          <p:nvSpPr>
            <p:cNvPr id="161" name="Rectangle 160">
              <a:extLst>
                <a:ext uri="{FF2B5EF4-FFF2-40B4-BE49-F238E27FC236}">
                  <a16:creationId xmlns:a16="http://schemas.microsoft.com/office/drawing/2014/main" id="{35A72821-CA8B-2F5D-21FC-717EB4DB4CFE}"/>
                </a:ext>
              </a:extLst>
            </p:cNvPr>
            <p:cNvSpPr/>
            <p:nvPr/>
          </p:nvSpPr>
          <p:spPr bwMode="auto">
            <a:xfrm>
              <a:off x="6669658" y="1639649"/>
              <a:ext cx="864292" cy="781457"/>
            </a:xfrm>
            <a:prstGeom prst="rect">
              <a:avLst/>
            </a:prstGeom>
            <a:grpFill/>
            <a:ln w="63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62" name="TextBox 161">
              <a:extLst>
                <a:ext uri="{FF2B5EF4-FFF2-40B4-BE49-F238E27FC236}">
                  <a16:creationId xmlns:a16="http://schemas.microsoft.com/office/drawing/2014/main" id="{96CDBA35-AF01-E311-5E33-98DB2733E5FD}"/>
                </a:ext>
              </a:extLst>
            </p:cNvPr>
            <p:cNvSpPr txBox="1"/>
            <p:nvPr/>
          </p:nvSpPr>
          <p:spPr>
            <a:xfrm>
              <a:off x="6776064" y="1827144"/>
              <a:ext cx="634368" cy="514699"/>
            </a:xfrm>
            <a:prstGeom prst="rect">
              <a:avLst/>
            </a:prstGeom>
            <a:grp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GB" sz="800" dirty="0">
                  <a:latin typeface="Avenir Next" panose="020B0503020202020204" pitchFamily="34" charset="0"/>
                </a:rPr>
                <a:t>ShimDMA0</a:t>
              </a:r>
              <a:endParaRPr lang="en-CH" sz="800" dirty="0">
                <a:latin typeface="Avenir Next" panose="020B0503020202020204" pitchFamily="34" charset="0"/>
              </a:endParaRPr>
            </a:p>
          </p:txBody>
        </p:sp>
      </p:grpSp>
      <p:sp>
        <p:nvSpPr>
          <p:cNvPr id="380" name="Rounded Rectangle 379">
            <a:extLst>
              <a:ext uri="{FF2B5EF4-FFF2-40B4-BE49-F238E27FC236}">
                <a16:creationId xmlns:a16="http://schemas.microsoft.com/office/drawing/2014/main" id="{F2FABECD-97E5-5E09-4927-34EDE56439C8}"/>
              </a:ext>
            </a:extLst>
          </p:cNvPr>
          <p:cNvSpPr/>
          <p:nvPr/>
        </p:nvSpPr>
        <p:spPr bwMode="auto">
          <a:xfrm>
            <a:off x="4482648" y="1583669"/>
            <a:ext cx="3429944" cy="2155622"/>
          </a:xfrm>
          <a:prstGeom prst="roundRect">
            <a:avLst>
              <a:gd name="adj" fmla="val 9925"/>
            </a:avLst>
          </a:prstGeom>
          <a:solidFill>
            <a:schemeClr val="bg2"/>
          </a:solidFill>
          <a:ln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18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302" name="Elbow Connector 301">
            <a:extLst>
              <a:ext uri="{FF2B5EF4-FFF2-40B4-BE49-F238E27FC236}">
                <a16:creationId xmlns:a16="http://schemas.microsoft.com/office/drawing/2014/main" id="{9C55DA46-FECA-CB57-51A3-2518DC889C83}"/>
              </a:ext>
            </a:extLst>
          </p:cNvPr>
          <p:cNvCxnSpPr>
            <a:cxnSpLocks/>
          </p:cNvCxnSpPr>
          <p:nvPr/>
        </p:nvCxnSpPr>
        <p:spPr>
          <a:xfrm flipH="1" flipV="1">
            <a:off x="6372833" y="1437156"/>
            <a:ext cx="1380744" cy="914400"/>
          </a:xfrm>
          <a:prstGeom prst="bentConnector3">
            <a:avLst>
              <a:gd name="adj1" fmla="val -15881"/>
            </a:avLst>
          </a:prstGeom>
          <a:ln w="19050">
            <a:solidFill>
              <a:schemeClr val="tx1"/>
            </a:solidFill>
            <a:headEnd type="none" w="lg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5" name="Right Arrow 174">
            <a:extLst>
              <a:ext uri="{FF2B5EF4-FFF2-40B4-BE49-F238E27FC236}">
                <a16:creationId xmlns:a16="http://schemas.microsoft.com/office/drawing/2014/main" id="{233D2A54-257C-351F-F31E-B9E2F47F7512}"/>
              </a:ext>
            </a:extLst>
          </p:cNvPr>
          <p:cNvSpPr/>
          <p:nvPr/>
        </p:nvSpPr>
        <p:spPr bwMode="auto">
          <a:xfrm>
            <a:off x="5345848" y="2293733"/>
            <a:ext cx="483268" cy="147504"/>
          </a:xfrm>
          <a:prstGeom prst="rightArrow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8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Lato" panose="020F0502020204030203" pitchFamily="34" charset="0"/>
              <a:cs typeface="Segoe UI" pitchFamily="34" charset="0"/>
            </a:endParaRPr>
          </a:p>
        </p:txBody>
      </p:sp>
      <p:sp>
        <p:nvSpPr>
          <p:cNvPr id="176" name="Rectangle 175">
            <a:extLst>
              <a:ext uri="{FF2B5EF4-FFF2-40B4-BE49-F238E27FC236}">
                <a16:creationId xmlns:a16="http://schemas.microsoft.com/office/drawing/2014/main" id="{6866B69B-3FB3-EF91-F7E1-0D0881CB7B7C}"/>
              </a:ext>
            </a:extLst>
          </p:cNvPr>
          <p:cNvSpPr/>
          <p:nvPr/>
        </p:nvSpPr>
        <p:spPr bwMode="auto">
          <a:xfrm>
            <a:off x="4595506" y="2175403"/>
            <a:ext cx="727274" cy="411859"/>
          </a:xfrm>
          <a:prstGeom prst="rect">
            <a:avLst/>
          </a:prstGeom>
          <a:solidFill>
            <a:srgbClr val="00B658"/>
          </a:solidFill>
          <a:ln w="9525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99354" fontAlgn="base">
              <a:spcBef>
                <a:spcPct val="0"/>
              </a:spcBef>
              <a:spcAft>
                <a:spcPct val="0"/>
              </a:spcAft>
            </a:pPr>
            <a:endParaRPr lang="en-CH" sz="8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Avenir Next" panose="020B0503020202020204" pitchFamily="34" charset="0"/>
              <a:ea typeface="Lato" panose="020F0502020204030203" pitchFamily="34" charset="0"/>
              <a:cs typeface="Segoe UI" pitchFamily="34" charset="0"/>
            </a:endParaRPr>
          </a:p>
        </p:txBody>
      </p:sp>
      <p:sp>
        <p:nvSpPr>
          <p:cNvPr id="177" name="Rectangle 176">
            <a:extLst>
              <a:ext uri="{FF2B5EF4-FFF2-40B4-BE49-F238E27FC236}">
                <a16:creationId xmlns:a16="http://schemas.microsoft.com/office/drawing/2014/main" id="{8CA065B7-492E-7E34-9EA7-F364D43CFBD4}"/>
              </a:ext>
            </a:extLst>
          </p:cNvPr>
          <p:cNvSpPr/>
          <p:nvPr/>
        </p:nvSpPr>
        <p:spPr bwMode="auto">
          <a:xfrm>
            <a:off x="5102513" y="2175403"/>
            <a:ext cx="220267" cy="411790"/>
          </a:xfrm>
          <a:prstGeom prst="rect">
            <a:avLst/>
          </a:prstGeom>
          <a:solidFill>
            <a:srgbClr val="3998E7"/>
          </a:solidFill>
          <a:ln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99354" fontAlgn="base">
              <a:spcBef>
                <a:spcPct val="0"/>
              </a:spcBef>
              <a:spcAft>
                <a:spcPct val="0"/>
              </a:spcAft>
            </a:pPr>
            <a:endParaRPr lang="en-CH" sz="8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Avenir Next" panose="020B0503020202020204" pitchFamily="34" charset="0"/>
              <a:ea typeface="Lato" panose="020F0502020204030203" pitchFamily="34" charset="0"/>
              <a:cs typeface="Segoe UI" pitchFamily="34" charset="0"/>
            </a:endParaRP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75B82921-5878-6D52-E357-B3342F09CB59}"/>
              </a:ext>
            </a:extLst>
          </p:cNvPr>
          <p:cNvSpPr txBox="1"/>
          <p:nvPr/>
        </p:nvSpPr>
        <p:spPr>
          <a:xfrm>
            <a:off x="4638561" y="2224104"/>
            <a:ext cx="444032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buClr>
                <a:schemeClr val="accent1"/>
              </a:buClr>
              <a:buSzPct val="60000"/>
            </a:pPr>
            <a:r>
              <a:rPr lang="en-GB" sz="800" dirty="0">
                <a:latin typeface="Avenir Next" panose="020B0503020202020204" pitchFamily="34" charset="0"/>
              </a:rPr>
              <a:t>Laplacian</a:t>
            </a:r>
          </a:p>
          <a:p>
            <a:pPr algn="ctr">
              <a:buClr>
                <a:schemeClr val="accent1"/>
              </a:buClr>
              <a:buSzPct val="60000"/>
            </a:pPr>
            <a:r>
              <a:rPr lang="en-CH" sz="800">
                <a:latin typeface="Avenir Next" panose="020B0503020202020204" pitchFamily="34" charset="0"/>
              </a:rPr>
              <a:t>AI</a:t>
            </a:r>
            <a:r>
              <a:rPr lang="en-GB" sz="800" dirty="0">
                <a:latin typeface="Avenir Next" panose="020B0503020202020204" pitchFamily="34" charset="0"/>
              </a:rPr>
              <a:t>E Core</a:t>
            </a:r>
          </a:p>
          <a:p>
            <a:pPr algn="ctr">
              <a:buClr>
                <a:schemeClr val="accent1"/>
              </a:buClr>
              <a:buSzPct val="60000"/>
            </a:pPr>
            <a:r>
              <a:rPr lang="en-GB" sz="800" dirty="0">
                <a:latin typeface="Avenir Next" panose="020B0503020202020204" pitchFamily="34" charset="0"/>
              </a:rPr>
              <a:t>(0,2)</a:t>
            </a:r>
            <a:endParaRPr lang="en-CH" sz="800" dirty="0">
              <a:latin typeface="Avenir Next" panose="020B0503020202020204" pitchFamily="34" charset="0"/>
            </a:endParaRP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0BF391F7-FD8A-D974-B987-4BB20FC69436}"/>
              </a:ext>
            </a:extLst>
          </p:cNvPr>
          <p:cNvSpPr txBox="1"/>
          <p:nvPr/>
        </p:nvSpPr>
        <p:spPr>
          <a:xfrm rot="16200000">
            <a:off x="5006088" y="2319777"/>
            <a:ext cx="391134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buClr>
                <a:schemeClr val="accent1"/>
              </a:buClr>
              <a:buSzPct val="60000"/>
            </a:pPr>
            <a:r>
              <a:rPr lang="en-CH" sz="800" dirty="0">
                <a:latin typeface="Avenir Next" panose="020B0503020202020204" pitchFamily="34" charset="0"/>
              </a:rPr>
              <a:t>Memory</a:t>
            </a:r>
          </a:p>
        </p:txBody>
      </p:sp>
      <p:sp>
        <p:nvSpPr>
          <p:cNvPr id="180" name="Rectangle 179">
            <a:extLst>
              <a:ext uri="{FF2B5EF4-FFF2-40B4-BE49-F238E27FC236}">
                <a16:creationId xmlns:a16="http://schemas.microsoft.com/office/drawing/2014/main" id="{C7DCEE2A-EA78-E115-743A-70B45D74354E}"/>
              </a:ext>
            </a:extLst>
          </p:cNvPr>
          <p:cNvSpPr/>
          <p:nvPr/>
        </p:nvSpPr>
        <p:spPr bwMode="auto">
          <a:xfrm>
            <a:off x="5840266" y="2175405"/>
            <a:ext cx="727274" cy="411859"/>
          </a:xfrm>
          <a:prstGeom prst="rect">
            <a:avLst/>
          </a:prstGeom>
          <a:solidFill>
            <a:srgbClr val="00B658"/>
          </a:solidFill>
          <a:ln w="9525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99354" fontAlgn="base">
              <a:spcBef>
                <a:spcPct val="0"/>
              </a:spcBef>
              <a:spcAft>
                <a:spcPct val="0"/>
              </a:spcAft>
            </a:pPr>
            <a:endParaRPr lang="en-CH" sz="8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Avenir Next" panose="020B0503020202020204" pitchFamily="34" charset="0"/>
              <a:ea typeface="Lato" panose="020F0502020204030203" pitchFamily="34" charset="0"/>
              <a:cs typeface="Segoe UI" pitchFamily="34" charset="0"/>
            </a:endParaRPr>
          </a:p>
        </p:txBody>
      </p:sp>
      <p:sp>
        <p:nvSpPr>
          <p:cNvPr id="181" name="Rectangle 180">
            <a:extLst>
              <a:ext uri="{FF2B5EF4-FFF2-40B4-BE49-F238E27FC236}">
                <a16:creationId xmlns:a16="http://schemas.microsoft.com/office/drawing/2014/main" id="{4DEB7401-6542-0E6C-B50A-2C9AB24E5F7D}"/>
              </a:ext>
            </a:extLst>
          </p:cNvPr>
          <p:cNvSpPr/>
          <p:nvPr/>
        </p:nvSpPr>
        <p:spPr bwMode="auto">
          <a:xfrm>
            <a:off x="6363223" y="2175405"/>
            <a:ext cx="204317" cy="411790"/>
          </a:xfrm>
          <a:prstGeom prst="rect">
            <a:avLst/>
          </a:prstGeom>
          <a:solidFill>
            <a:srgbClr val="3998E7"/>
          </a:solidFill>
          <a:ln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99354" fontAlgn="base">
              <a:spcBef>
                <a:spcPct val="0"/>
              </a:spcBef>
              <a:spcAft>
                <a:spcPct val="0"/>
              </a:spcAft>
            </a:pPr>
            <a:endParaRPr lang="en-CH" sz="8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Avenir Next" panose="020B0503020202020204" pitchFamily="34" charset="0"/>
              <a:ea typeface="Lato" panose="020F0502020204030203" pitchFamily="34" charset="0"/>
              <a:cs typeface="Segoe UI" pitchFamily="34" charset="0"/>
            </a:endParaRP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55B76EE9-5BE6-B19D-371E-875565A7B4E7}"/>
              </a:ext>
            </a:extLst>
          </p:cNvPr>
          <p:cNvSpPr txBox="1"/>
          <p:nvPr/>
        </p:nvSpPr>
        <p:spPr>
          <a:xfrm>
            <a:off x="5853662" y="2224104"/>
            <a:ext cx="503344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buClr>
                <a:schemeClr val="accent1"/>
              </a:buClr>
              <a:buSzPct val="60000"/>
            </a:pPr>
            <a:r>
              <a:rPr lang="en-GB" sz="800" dirty="0">
                <a:latin typeface="Avenir Next" panose="020B0503020202020204" pitchFamily="34" charset="0"/>
              </a:rPr>
              <a:t>Flux</a:t>
            </a:r>
          </a:p>
          <a:p>
            <a:pPr algn="ctr">
              <a:buClr>
                <a:schemeClr val="accent1"/>
              </a:buClr>
              <a:buSzPct val="60000"/>
            </a:pPr>
            <a:r>
              <a:rPr lang="en-CH" sz="800">
                <a:latin typeface="Avenir Next" panose="020B0503020202020204" pitchFamily="34" charset="0"/>
              </a:rPr>
              <a:t>AI</a:t>
            </a:r>
            <a:r>
              <a:rPr lang="en-GB" sz="800" dirty="0">
                <a:latin typeface="Avenir Next" panose="020B0503020202020204" pitchFamily="34" charset="0"/>
              </a:rPr>
              <a:t>E Core 1</a:t>
            </a:r>
          </a:p>
          <a:p>
            <a:pPr algn="ctr">
              <a:buClr>
                <a:schemeClr val="accent1"/>
              </a:buClr>
              <a:buSzPct val="60000"/>
            </a:pPr>
            <a:r>
              <a:rPr lang="en-GB" sz="800" dirty="0">
                <a:latin typeface="Avenir Next" panose="020B0503020202020204" pitchFamily="34" charset="0"/>
              </a:rPr>
              <a:t>(1,2)</a:t>
            </a:r>
            <a:endParaRPr lang="en-CH" sz="800" dirty="0">
              <a:latin typeface="Avenir Next" panose="020B0503020202020204" pitchFamily="34" charset="0"/>
            </a:endParaRP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08B38F54-82DA-7FBE-95B6-D04E8ECA0D2C}"/>
              </a:ext>
            </a:extLst>
          </p:cNvPr>
          <p:cNvSpPr txBox="1"/>
          <p:nvPr/>
        </p:nvSpPr>
        <p:spPr>
          <a:xfrm rot="16200000">
            <a:off x="6250848" y="2319779"/>
            <a:ext cx="391134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buClr>
                <a:schemeClr val="accent1"/>
              </a:buClr>
              <a:buSzPct val="60000"/>
            </a:pPr>
            <a:r>
              <a:rPr lang="en-CH" sz="800" dirty="0">
                <a:latin typeface="Avenir Next" panose="020B0503020202020204" pitchFamily="34" charset="0"/>
              </a:rPr>
              <a:t>Memory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EBBA627-0E6D-3914-19B3-1F1B68C8CEA9}"/>
              </a:ext>
            </a:extLst>
          </p:cNvPr>
          <p:cNvGrpSpPr/>
          <p:nvPr/>
        </p:nvGrpSpPr>
        <p:grpSpPr>
          <a:xfrm>
            <a:off x="7085026" y="2175236"/>
            <a:ext cx="727274" cy="418200"/>
            <a:chOff x="7085026" y="2175236"/>
            <a:chExt cx="727274" cy="418200"/>
          </a:xfrm>
        </p:grpSpPr>
        <p:sp>
          <p:nvSpPr>
            <p:cNvPr id="184" name="Rectangle 183">
              <a:extLst>
                <a:ext uri="{FF2B5EF4-FFF2-40B4-BE49-F238E27FC236}">
                  <a16:creationId xmlns:a16="http://schemas.microsoft.com/office/drawing/2014/main" id="{C6EC9046-FA31-99DF-6872-3345D0962C51}"/>
                </a:ext>
              </a:extLst>
            </p:cNvPr>
            <p:cNvSpPr/>
            <p:nvPr/>
          </p:nvSpPr>
          <p:spPr bwMode="auto">
            <a:xfrm>
              <a:off x="7085026" y="2175236"/>
              <a:ext cx="727274" cy="411859"/>
            </a:xfrm>
            <a:prstGeom prst="rect">
              <a:avLst/>
            </a:prstGeom>
            <a:solidFill>
              <a:srgbClr val="00B658"/>
            </a:solidFill>
            <a:ln w="9525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Lato" panose="020F0502020204030203" pitchFamily="34" charset="0"/>
                <a:cs typeface="Segoe UI" pitchFamily="34" charset="0"/>
              </a:endParaRPr>
            </a:p>
          </p:txBody>
        </p:sp>
        <p:sp>
          <p:nvSpPr>
            <p:cNvPr id="185" name="Rectangle 184">
              <a:extLst>
                <a:ext uri="{FF2B5EF4-FFF2-40B4-BE49-F238E27FC236}">
                  <a16:creationId xmlns:a16="http://schemas.microsoft.com/office/drawing/2014/main" id="{769A9CD3-10EE-D605-833B-C456C2FC6BC8}"/>
                </a:ext>
              </a:extLst>
            </p:cNvPr>
            <p:cNvSpPr/>
            <p:nvPr/>
          </p:nvSpPr>
          <p:spPr bwMode="auto">
            <a:xfrm>
              <a:off x="7609073" y="2175236"/>
              <a:ext cx="203227" cy="411790"/>
            </a:xfrm>
            <a:prstGeom prst="rect">
              <a:avLst/>
            </a:prstGeom>
            <a:solidFill>
              <a:srgbClr val="3998E7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Lato" panose="020F0502020204030203" pitchFamily="34" charset="0"/>
                <a:cs typeface="Segoe UI" pitchFamily="34" charset="0"/>
              </a:endParaRPr>
            </a:p>
          </p:txBody>
        </p:sp>
        <p:sp>
          <p:nvSpPr>
            <p:cNvPr id="186" name="TextBox 185">
              <a:extLst>
                <a:ext uri="{FF2B5EF4-FFF2-40B4-BE49-F238E27FC236}">
                  <a16:creationId xmlns:a16="http://schemas.microsoft.com/office/drawing/2014/main" id="{2FC2C38A-036B-57D7-0576-31E1A4FC4C73}"/>
                </a:ext>
              </a:extLst>
            </p:cNvPr>
            <p:cNvSpPr txBox="1"/>
            <p:nvPr/>
          </p:nvSpPr>
          <p:spPr>
            <a:xfrm>
              <a:off x="7098422" y="2224104"/>
              <a:ext cx="503344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GB" sz="800" dirty="0">
                  <a:latin typeface="Avenir Next" panose="020B0503020202020204" pitchFamily="34" charset="0"/>
                </a:rPr>
                <a:t>Flux</a:t>
              </a:r>
            </a:p>
            <a:p>
              <a:pPr algn="ctr">
                <a:buClr>
                  <a:schemeClr val="accent1"/>
                </a:buClr>
                <a:buSzPct val="60000"/>
              </a:pPr>
              <a:r>
                <a:rPr lang="en-CH" sz="800">
                  <a:latin typeface="Avenir Next" panose="020B0503020202020204" pitchFamily="34" charset="0"/>
                </a:rPr>
                <a:t>AI</a:t>
              </a:r>
              <a:r>
                <a:rPr lang="en-GB" sz="800" dirty="0">
                  <a:latin typeface="Avenir Next" panose="020B0503020202020204" pitchFamily="34" charset="0"/>
                </a:rPr>
                <a:t>E Core 2</a:t>
              </a:r>
            </a:p>
            <a:p>
              <a:pPr algn="ctr">
                <a:buClr>
                  <a:schemeClr val="accent1"/>
                </a:buClr>
                <a:buSzPct val="60000"/>
              </a:pPr>
              <a:r>
                <a:rPr lang="en-GB" sz="800" dirty="0">
                  <a:latin typeface="Avenir Next" panose="020B0503020202020204" pitchFamily="34" charset="0"/>
                </a:rPr>
                <a:t>(2,2)</a:t>
              </a:r>
            </a:p>
          </p:txBody>
        </p:sp>
        <p:sp>
          <p:nvSpPr>
            <p:cNvPr id="187" name="TextBox 186">
              <a:extLst>
                <a:ext uri="{FF2B5EF4-FFF2-40B4-BE49-F238E27FC236}">
                  <a16:creationId xmlns:a16="http://schemas.microsoft.com/office/drawing/2014/main" id="{A85E815E-B32B-E79E-F923-E26B65CF4F39}"/>
                </a:ext>
              </a:extLst>
            </p:cNvPr>
            <p:cNvSpPr txBox="1"/>
            <p:nvPr/>
          </p:nvSpPr>
          <p:spPr>
            <a:xfrm rot="16200000">
              <a:off x="7495608" y="2319610"/>
              <a:ext cx="391134" cy="12311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CH" sz="800" dirty="0">
                  <a:latin typeface="Avenir Next" panose="020B0503020202020204" pitchFamily="34" charset="0"/>
                </a:rPr>
                <a:t>Memory</a:t>
              </a:r>
            </a:p>
          </p:txBody>
        </p:sp>
      </p:grpSp>
      <p:sp>
        <p:nvSpPr>
          <p:cNvPr id="188" name="Right Arrow 187">
            <a:extLst>
              <a:ext uri="{FF2B5EF4-FFF2-40B4-BE49-F238E27FC236}">
                <a16:creationId xmlns:a16="http://schemas.microsoft.com/office/drawing/2014/main" id="{E970218B-33BE-2543-12C5-C1A6EC61D2ED}"/>
              </a:ext>
            </a:extLst>
          </p:cNvPr>
          <p:cNvSpPr/>
          <p:nvPr/>
        </p:nvSpPr>
        <p:spPr bwMode="auto">
          <a:xfrm>
            <a:off x="6586859" y="2287760"/>
            <a:ext cx="483268" cy="147504"/>
          </a:xfrm>
          <a:prstGeom prst="rightArrow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8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Lato" panose="020F0502020204030203" pitchFamily="34" charset="0"/>
              <a:cs typeface="Segoe UI" pitchFamily="34" charset="0"/>
            </a:endParaRPr>
          </a:p>
        </p:txBody>
      </p:sp>
      <p:cxnSp>
        <p:nvCxnSpPr>
          <p:cNvPr id="203" name="Elbow Connector 202">
            <a:extLst>
              <a:ext uri="{FF2B5EF4-FFF2-40B4-BE49-F238E27FC236}">
                <a16:creationId xmlns:a16="http://schemas.microsoft.com/office/drawing/2014/main" id="{7F29B87F-5C77-650D-9FB4-2554A2752491}"/>
              </a:ext>
            </a:extLst>
          </p:cNvPr>
          <p:cNvCxnSpPr>
            <a:cxnSpLocks/>
          </p:cNvCxnSpPr>
          <p:nvPr/>
        </p:nvCxnSpPr>
        <p:spPr>
          <a:xfrm rot="16200000" flipH="1">
            <a:off x="4209757" y="1848419"/>
            <a:ext cx="548640" cy="226072"/>
          </a:xfrm>
          <a:prstGeom prst="bentConnector2">
            <a:avLst/>
          </a:prstGeom>
          <a:ln w="19050">
            <a:solidFill>
              <a:schemeClr val="tx1"/>
            </a:solidFill>
            <a:headEnd type="none" w="lg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" name="Elbow Connector 206">
            <a:extLst>
              <a:ext uri="{FF2B5EF4-FFF2-40B4-BE49-F238E27FC236}">
                <a16:creationId xmlns:a16="http://schemas.microsoft.com/office/drawing/2014/main" id="{CD1C9AA7-3868-8CFB-623E-3C06CB84717F}"/>
              </a:ext>
            </a:extLst>
          </p:cNvPr>
          <p:cNvCxnSpPr>
            <a:cxnSpLocks/>
          </p:cNvCxnSpPr>
          <p:nvPr/>
        </p:nvCxnSpPr>
        <p:spPr>
          <a:xfrm rot="10800000" flipH="1" flipV="1">
            <a:off x="5641840" y="1448482"/>
            <a:ext cx="192024" cy="274320"/>
          </a:xfrm>
          <a:prstGeom prst="bentConnector3">
            <a:avLst>
              <a:gd name="adj1" fmla="val -117407"/>
            </a:avLst>
          </a:prstGeom>
          <a:ln w="19050">
            <a:solidFill>
              <a:schemeClr val="tx1"/>
            </a:solidFill>
            <a:headEnd type="none" w="lg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" name="Elbow Connector 227">
            <a:extLst>
              <a:ext uri="{FF2B5EF4-FFF2-40B4-BE49-F238E27FC236}">
                <a16:creationId xmlns:a16="http://schemas.microsoft.com/office/drawing/2014/main" id="{EE99F1B5-66D6-43A2-4DD7-C0DC9A59A42C}"/>
              </a:ext>
            </a:extLst>
          </p:cNvPr>
          <p:cNvCxnSpPr>
            <a:cxnSpLocks/>
          </p:cNvCxnSpPr>
          <p:nvPr/>
        </p:nvCxnSpPr>
        <p:spPr>
          <a:xfrm rot="10800000" flipV="1">
            <a:off x="4599353" y="1448483"/>
            <a:ext cx="1050053" cy="274320"/>
          </a:xfrm>
          <a:prstGeom prst="bentConnector3">
            <a:avLst>
              <a:gd name="adj1" fmla="val 121770"/>
            </a:avLst>
          </a:prstGeom>
          <a:ln w="19050">
            <a:solidFill>
              <a:schemeClr val="tx1"/>
            </a:solidFill>
            <a:headEnd type="none" w="lg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ight Arrow 2">
            <a:extLst>
              <a:ext uri="{FF2B5EF4-FFF2-40B4-BE49-F238E27FC236}">
                <a16:creationId xmlns:a16="http://schemas.microsoft.com/office/drawing/2014/main" id="{55D05FD8-6846-A4BE-AF81-BF7D708F1D2F}"/>
              </a:ext>
            </a:extLst>
          </p:cNvPr>
          <p:cNvSpPr/>
          <p:nvPr/>
        </p:nvSpPr>
        <p:spPr bwMode="auto">
          <a:xfrm>
            <a:off x="5345848" y="1830436"/>
            <a:ext cx="483268" cy="147504"/>
          </a:xfrm>
          <a:prstGeom prst="rightArrow">
            <a:avLst>
              <a:gd name="adj1" fmla="val 50000"/>
              <a:gd name="adj2" fmla="val 62915"/>
            </a:avLst>
          </a:prstGeom>
          <a:solidFill>
            <a:schemeClr val="accent5">
              <a:lumMod val="50000"/>
            </a:schemeClr>
          </a:solidFill>
          <a:ln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8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Lato" panose="020F0502020204030203" pitchFamily="34" charset="0"/>
              <a:cs typeface="Segoe UI" pitchFamily="34" charset="0"/>
            </a:endParaRPr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175131D2-C187-F2F2-F9F1-957CF3FD04B1}"/>
              </a:ext>
            </a:extLst>
          </p:cNvPr>
          <p:cNvSpPr/>
          <p:nvPr/>
        </p:nvSpPr>
        <p:spPr bwMode="auto">
          <a:xfrm>
            <a:off x="4595506" y="1654072"/>
            <a:ext cx="727274" cy="411859"/>
          </a:xfrm>
          <a:prstGeom prst="rect">
            <a:avLst/>
          </a:prstGeom>
          <a:solidFill>
            <a:srgbClr val="00B658"/>
          </a:solidFill>
          <a:ln w="9525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99354" fontAlgn="base">
              <a:spcBef>
                <a:spcPct val="0"/>
              </a:spcBef>
              <a:spcAft>
                <a:spcPct val="0"/>
              </a:spcAft>
            </a:pPr>
            <a:endParaRPr lang="en-CH" sz="8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Avenir Next" panose="020B0503020202020204" pitchFamily="34" charset="0"/>
              <a:ea typeface="Lato" panose="020F0502020204030203" pitchFamily="34" charset="0"/>
              <a:cs typeface="Segoe UI" pitchFamily="34" charset="0"/>
            </a:endParaRPr>
          </a:p>
        </p:txBody>
      </p:sp>
      <p:sp>
        <p:nvSpPr>
          <p:cNvPr id="172" name="Rectangle 171">
            <a:extLst>
              <a:ext uri="{FF2B5EF4-FFF2-40B4-BE49-F238E27FC236}">
                <a16:creationId xmlns:a16="http://schemas.microsoft.com/office/drawing/2014/main" id="{53E02BB7-6E4F-3373-02E4-F44076AC1842}"/>
              </a:ext>
            </a:extLst>
          </p:cNvPr>
          <p:cNvSpPr/>
          <p:nvPr/>
        </p:nvSpPr>
        <p:spPr bwMode="auto">
          <a:xfrm>
            <a:off x="5102513" y="1654239"/>
            <a:ext cx="220267" cy="411790"/>
          </a:xfrm>
          <a:prstGeom prst="rect">
            <a:avLst/>
          </a:prstGeom>
          <a:solidFill>
            <a:srgbClr val="3998E7"/>
          </a:solidFill>
          <a:ln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99354" fontAlgn="base">
              <a:spcBef>
                <a:spcPct val="0"/>
              </a:spcBef>
              <a:spcAft>
                <a:spcPct val="0"/>
              </a:spcAft>
            </a:pPr>
            <a:endParaRPr lang="en-CH" sz="8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Avenir Next" panose="020B0503020202020204" pitchFamily="34" charset="0"/>
              <a:ea typeface="Lato" panose="020F0502020204030203" pitchFamily="34" charset="0"/>
              <a:cs typeface="Segoe UI" pitchFamily="34" charset="0"/>
            </a:endParaRP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FC61ACBE-7C84-AB47-2F79-58A39627969B}"/>
              </a:ext>
            </a:extLst>
          </p:cNvPr>
          <p:cNvSpPr txBox="1"/>
          <p:nvPr/>
        </p:nvSpPr>
        <p:spPr>
          <a:xfrm>
            <a:off x="4638561" y="1702940"/>
            <a:ext cx="444032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buClr>
                <a:schemeClr val="accent1"/>
              </a:buClr>
              <a:buSzPct val="60000"/>
            </a:pPr>
            <a:r>
              <a:rPr lang="en-GB" sz="800" dirty="0">
                <a:latin typeface="Avenir Next" panose="020B0503020202020204" pitchFamily="34" charset="0"/>
              </a:rPr>
              <a:t>Laplacian</a:t>
            </a:r>
          </a:p>
          <a:p>
            <a:pPr algn="ctr">
              <a:buClr>
                <a:schemeClr val="accent1"/>
              </a:buClr>
              <a:buSzPct val="60000"/>
            </a:pPr>
            <a:r>
              <a:rPr lang="en-CH" sz="800">
                <a:latin typeface="Avenir Next" panose="020B0503020202020204" pitchFamily="34" charset="0"/>
              </a:rPr>
              <a:t>AI</a:t>
            </a:r>
            <a:r>
              <a:rPr lang="en-GB" sz="800" dirty="0">
                <a:latin typeface="Avenir Next" panose="020B0503020202020204" pitchFamily="34" charset="0"/>
              </a:rPr>
              <a:t>E Core</a:t>
            </a:r>
          </a:p>
          <a:p>
            <a:pPr algn="ctr">
              <a:buClr>
                <a:schemeClr val="accent1"/>
              </a:buClr>
              <a:buSzPct val="60000"/>
            </a:pPr>
            <a:r>
              <a:rPr lang="en-GB" sz="800" dirty="0">
                <a:latin typeface="Avenir Next" panose="020B0503020202020204" pitchFamily="34" charset="0"/>
              </a:rPr>
              <a:t>(0,1)</a:t>
            </a:r>
            <a:endParaRPr lang="en-CH" sz="800" dirty="0">
              <a:latin typeface="Avenir Next" panose="020B0503020202020204" pitchFamily="34" charset="0"/>
            </a:endParaRP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D7BC6B9A-5BBF-CE8D-93B6-52306649ADA2}"/>
              </a:ext>
            </a:extLst>
          </p:cNvPr>
          <p:cNvSpPr txBox="1"/>
          <p:nvPr/>
        </p:nvSpPr>
        <p:spPr>
          <a:xfrm rot="16200000">
            <a:off x="5006088" y="1798613"/>
            <a:ext cx="391134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buClr>
                <a:schemeClr val="accent1"/>
              </a:buClr>
              <a:buSzPct val="60000"/>
            </a:pPr>
            <a:r>
              <a:rPr lang="en-CH" sz="800" dirty="0">
                <a:latin typeface="Avenir Next" panose="020B0503020202020204" pitchFamily="34" charset="0"/>
              </a:rPr>
              <a:t>Memory</a:t>
            </a:r>
          </a:p>
        </p:txBody>
      </p:sp>
      <p:sp>
        <p:nvSpPr>
          <p:cNvPr id="167" name="Rectangle 166">
            <a:extLst>
              <a:ext uri="{FF2B5EF4-FFF2-40B4-BE49-F238E27FC236}">
                <a16:creationId xmlns:a16="http://schemas.microsoft.com/office/drawing/2014/main" id="{EE6548F2-DF30-AD74-CC7A-1799127035EF}"/>
              </a:ext>
            </a:extLst>
          </p:cNvPr>
          <p:cNvSpPr/>
          <p:nvPr/>
        </p:nvSpPr>
        <p:spPr bwMode="auto">
          <a:xfrm>
            <a:off x="5840266" y="1654072"/>
            <a:ext cx="727274" cy="411859"/>
          </a:xfrm>
          <a:prstGeom prst="rect">
            <a:avLst/>
          </a:prstGeom>
          <a:solidFill>
            <a:srgbClr val="00B658"/>
          </a:solidFill>
          <a:ln w="9525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99354" fontAlgn="base">
              <a:spcBef>
                <a:spcPct val="0"/>
              </a:spcBef>
              <a:spcAft>
                <a:spcPct val="0"/>
              </a:spcAft>
            </a:pPr>
            <a:endParaRPr lang="en-CH" sz="8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Avenir Next" panose="020B0503020202020204" pitchFamily="34" charset="0"/>
              <a:ea typeface="Lato" panose="020F0502020204030203" pitchFamily="34" charset="0"/>
              <a:cs typeface="Segoe UI" pitchFamily="34" charset="0"/>
            </a:endParaRPr>
          </a:p>
        </p:txBody>
      </p:sp>
      <p:sp>
        <p:nvSpPr>
          <p:cNvPr id="168" name="Rectangle 167">
            <a:extLst>
              <a:ext uri="{FF2B5EF4-FFF2-40B4-BE49-F238E27FC236}">
                <a16:creationId xmlns:a16="http://schemas.microsoft.com/office/drawing/2014/main" id="{8F88D244-FAAB-D18B-BD1B-BB591E5122E6}"/>
              </a:ext>
            </a:extLst>
          </p:cNvPr>
          <p:cNvSpPr/>
          <p:nvPr/>
        </p:nvSpPr>
        <p:spPr bwMode="auto">
          <a:xfrm>
            <a:off x="6363223" y="1654241"/>
            <a:ext cx="204317" cy="411790"/>
          </a:xfrm>
          <a:prstGeom prst="rect">
            <a:avLst/>
          </a:prstGeom>
          <a:solidFill>
            <a:srgbClr val="3998E7"/>
          </a:solidFill>
          <a:ln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99354" fontAlgn="base">
              <a:spcBef>
                <a:spcPct val="0"/>
              </a:spcBef>
              <a:spcAft>
                <a:spcPct val="0"/>
              </a:spcAft>
            </a:pPr>
            <a:endParaRPr lang="en-CH" sz="8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Avenir Next" panose="020B0503020202020204" pitchFamily="34" charset="0"/>
              <a:ea typeface="Lato" panose="020F0502020204030203" pitchFamily="34" charset="0"/>
              <a:cs typeface="Segoe UI" pitchFamily="34" charset="0"/>
            </a:endParaRP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24411947-475B-25EE-093C-A604D429C3FD}"/>
              </a:ext>
            </a:extLst>
          </p:cNvPr>
          <p:cNvSpPr txBox="1"/>
          <p:nvPr/>
        </p:nvSpPr>
        <p:spPr>
          <a:xfrm>
            <a:off x="5853662" y="1702940"/>
            <a:ext cx="503344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buClr>
                <a:schemeClr val="accent1"/>
              </a:buClr>
              <a:buSzPct val="60000"/>
            </a:pPr>
            <a:r>
              <a:rPr lang="en-GB" sz="800" dirty="0">
                <a:latin typeface="Avenir Next" panose="020B0503020202020204" pitchFamily="34" charset="0"/>
              </a:rPr>
              <a:t>Flux</a:t>
            </a:r>
          </a:p>
          <a:p>
            <a:pPr algn="ctr">
              <a:buClr>
                <a:schemeClr val="accent1"/>
              </a:buClr>
              <a:buSzPct val="60000"/>
            </a:pPr>
            <a:r>
              <a:rPr lang="en-CH" sz="800">
                <a:latin typeface="Avenir Next" panose="020B0503020202020204" pitchFamily="34" charset="0"/>
              </a:rPr>
              <a:t>AI</a:t>
            </a:r>
            <a:r>
              <a:rPr lang="en-GB" sz="800" dirty="0">
                <a:latin typeface="Avenir Next" panose="020B0503020202020204" pitchFamily="34" charset="0"/>
              </a:rPr>
              <a:t>E Core 1</a:t>
            </a:r>
          </a:p>
          <a:p>
            <a:pPr algn="ctr">
              <a:buClr>
                <a:schemeClr val="accent1"/>
              </a:buClr>
              <a:buSzPct val="60000"/>
            </a:pPr>
            <a:r>
              <a:rPr lang="en-GB" sz="800" dirty="0">
                <a:latin typeface="Avenir Next" panose="020B0503020202020204" pitchFamily="34" charset="0"/>
              </a:rPr>
              <a:t>(1,1)</a:t>
            </a:r>
            <a:endParaRPr lang="en-CH" sz="800" dirty="0">
              <a:latin typeface="Avenir Next" panose="020B0503020202020204" pitchFamily="34" charset="0"/>
            </a:endParaRP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D94824A7-7711-5426-8E35-4DFD6530143B}"/>
              </a:ext>
            </a:extLst>
          </p:cNvPr>
          <p:cNvSpPr txBox="1"/>
          <p:nvPr/>
        </p:nvSpPr>
        <p:spPr>
          <a:xfrm rot="16200000">
            <a:off x="6250848" y="1798615"/>
            <a:ext cx="391134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buClr>
                <a:schemeClr val="accent1"/>
              </a:buClr>
              <a:buSzPct val="60000"/>
            </a:pPr>
            <a:r>
              <a:rPr lang="en-CH" sz="800" dirty="0">
                <a:latin typeface="Avenir Next" panose="020B0503020202020204" pitchFamily="34" charset="0"/>
              </a:rPr>
              <a:t>Memory</a:t>
            </a:r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17CB2C46-0B45-1E3D-317E-4411BE5639B9}"/>
              </a:ext>
            </a:extLst>
          </p:cNvPr>
          <p:cNvSpPr/>
          <p:nvPr/>
        </p:nvSpPr>
        <p:spPr bwMode="auto">
          <a:xfrm>
            <a:off x="7085026" y="1654072"/>
            <a:ext cx="727274" cy="411859"/>
          </a:xfrm>
          <a:prstGeom prst="rect">
            <a:avLst/>
          </a:prstGeom>
          <a:solidFill>
            <a:srgbClr val="00B658"/>
          </a:solidFill>
          <a:ln w="9525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99354" fontAlgn="base">
              <a:spcBef>
                <a:spcPct val="0"/>
              </a:spcBef>
              <a:spcAft>
                <a:spcPct val="0"/>
              </a:spcAft>
            </a:pPr>
            <a:endParaRPr lang="en-CH" sz="8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Avenir Next" panose="020B0503020202020204" pitchFamily="34" charset="0"/>
              <a:ea typeface="Lato" panose="020F0502020204030203" pitchFamily="34" charset="0"/>
              <a:cs typeface="Segoe UI" pitchFamily="34" charset="0"/>
            </a:endParaRPr>
          </a:p>
        </p:txBody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id="{F8832466-32C5-220E-5F15-A4222295A9EA}"/>
              </a:ext>
            </a:extLst>
          </p:cNvPr>
          <p:cNvSpPr/>
          <p:nvPr/>
        </p:nvSpPr>
        <p:spPr bwMode="auto">
          <a:xfrm>
            <a:off x="7609073" y="1654072"/>
            <a:ext cx="203227" cy="411790"/>
          </a:xfrm>
          <a:prstGeom prst="rect">
            <a:avLst/>
          </a:prstGeom>
          <a:solidFill>
            <a:srgbClr val="3998E7"/>
          </a:solidFill>
          <a:ln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99354" fontAlgn="base">
              <a:spcBef>
                <a:spcPct val="0"/>
              </a:spcBef>
              <a:spcAft>
                <a:spcPct val="0"/>
              </a:spcAft>
            </a:pPr>
            <a:endParaRPr lang="en-CH" sz="8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Avenir Next" panose="020B0503020202020204" pitchFamily="34" charset="0"/>
              <a:ea typeface="Lato" panose="020F0502020204030203" pitchFamily="34" charset="0"/>
              <a:cs typeface="Segoe UI" pitchFamily="34" charset="0"/>
            </a:endParaRP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D9A117B3-B121-66B6-DA5C-8D0819A96E55}"/>
              </a:ext>
            </a:extLst>
          </p:cNvPr>
          <p:cNvSpPr txBox="1"/>
          <p:nvPr/>
        </p:nvSpPr>
        <p:spPr>
          <a:xfrm>
            <a:off x="7098422" y="1702940"/>
            <a:ext cx="503344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buClr>
                <a:schemeClr val="accent1"/>
              </a:buClr>
              <a:buSzPct val="60000"/>
            </a:pPr>
            <a:r>
              <a:rPr lang="en-GB" sz="800" dirty="0">
                <a:latin typeface="Avenir Next" panose="020B0503020202020204" pitchFamily="34" charset="0"/>
              </a:rPr>
              <a:t>Flux</a:t>
            </a:r>
          </a:p>
          <a:p>
            <a:pPr algn="ctr">
              <a:buClr>
                <a:schemeClr val="accent1"/>
              </a:buClr>
              <a:buSzPct val="60000"/>
            </a:pPr>
            <a:r>
              <a:rPr lang="en-CH" sz="800">
                <a:latin typeface="Avenir Next" panose="020B0503020202020204" pitchFamily="34" charset="0"/>
              </a:rPr>
              <a:t>AI</a:t>
            </a:r>
            <a:r>
              <a:rPr lang="en-GB" sz="800" dirty="0">
                <a:latin typeface="Avenir Next" panose="020B0503020202020204" pitchFamily="34" charset="0"/>
              </a:rPr>
              <a:t>E Core 2</a:t>
            </a:r>
          </a:p>
          <a:p>
            <a:pPr algn="ctr">
              <a:buClr>
                <a:schemeClr val="accent1"/>
              </a:buClr>
              <a:buSzPct val="60000"/>
            </a:pPr>
            <a:r>
              <a:rPr lang="en-GB" sz="800" dirty="0">
                <a:latin typeface="Avenir Next" panose="020B0503020202020204" pitchFamily="34" charset="0"/>
              </a:rPr>
              <a:t>(2,1)</a:t>
            </a: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98CC3200-6D9B-2DC4-37E0-59DE3B10133F}"/>
              </a:ext>
            </a:extLst>
          </p:cNvPr>
          <p:cNvSpPr txBox="1"/>
          <p:nvPr/>
        </p:nvSpPr>
        <p:spPr>
          <a:xfrm rot="16200000">
            <a:off x="7495608" y="1798446"/>
            <a:ext cx="391134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buClr>
                <a:schemeClr val="accent1"/>
              </a:buClr>
              <a:buSzPct val="60000"/>
            </a:pPr>
            <a:r>
              <a:rPr lang="en-CH" sz="800" dirty="0">
                <a:latin typeface="Avenir Next" panose="020B0503020202020204" pitchFamily="34" charset="0"/>
              </a:rPr>
              <a:t>Memory</a:t>
            </a:r>
          </a:p>
        </p:txBody>
      </p:sp>
      <p:sp>
        <p:nvSpPr>
          <p:cNvPr id="32" name="Right Arrow 31">
            <a:extLst>
              <a:ext uri="{FF2B5EF4-FFF2-40B4-BE49-F238E27FC236}">
                <a16:creationId xmlns:a16="http://schemas.microsoft.com/office/drawing/2014/main" id="{4EBE15E4-2B85-595A-E0A9-AA7B7A540EC8}"/>
              </a:ext>
            </a:extLst>
          </p:cNvPr>
          <p:cNvSpPr/>
          <p:nvPr/>
        </p:nvSpPr>
        <p:spPr bwMode="auto">
          <a:xfrm>
            <a:off x="6586859" y="1766596"/>
            <a:ext cx="483268" cy="147504"/>
          </a:xfrm>
          <a:prstGeom prst="rightArrow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8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Lato" panose="020F0502020204030203" pitchFamily="34" charset="0"/>
              <a:cs typeface="Segoe UI" pitchFamily="34" charset="0"/>
            </a:endParaRPr>
          </a:p>
        </p:txBody>
      </p:sp>
      <p:cxnSp>
        <p:nvCxnSpPr>
          <p:cNvPr id="233" name="Elbow Connector 232">
            <a:extLst>
              <a:ext uri="{FF2B5EF4-FFF2-40B4-BE49-F238E27FC236}">
                <a16:creationId xmlns:a16="http://schemas.microsoft.com/office/drawing/2014/main" id="{0D1D9760-B893-0476-6815-FFE1681F2A24}"/>
              </a:ext>
            </a:extLst>
          </p:cNvPr>
          <p:cNvCxnSpPr>
            <a:cxnSpLocks/>
          </p:cNvCxnSpPr>
          <p:nvPr/>
        </p:nvCxnSpPr>
        <p:spPr>
          <a:xfrm rot="16200000" flipH="1">
            <a:off x="5351773" y="1750721"/>
            <a:ext cx="548640" cy="421470"/>
          </a:xfrm>
          <a:prstGeom prst="bentConnector2">
            <a:avLst/>
          </a:prstGeom>
          <a:ln w="19050">
            <a:solidFill>
              <a:schemeClr val="tx1"/>
            </a:solidFill>
            <a:headEnd type="none" w="lg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7" name="Right Arrow 236">
            <a:extLst>
              <a:ext uri="{FF2B5EF4-FFF2-40B4-BE49-F238E27FC236}">
                <a16:creationId xmlns:a16="http://schemas.microsoft.com/office/drawing/2014/main" id="{A2AC4E05-1051-DBE9-BC01-EB0EC85F75D0}"/>
              </a:ext>
            </a:extLst>
          </p:cNvPr>
          <p:cNvSpPr/>
          <p:nvPr/>
        </p:nvSpPr>
        <p:spPr bwMode="auto">
          <a:xfrm>
            <a:off x="5345848" y="2814966"/>
            <a:ext cx="483268" cy="147504"/>
          </a:xfrm>
          <a:prstGeom prst="rightArrow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8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Lato" panose="020F0502020204030203" pitchFamily="34" charset="0"/>
              <a:cs typeface="Segoe UI" pitchFamily="34" charset="0"/>
            </a:endParaRPr>
          </a:p>
        </p:txBody>
      </p:sp>
      <p:sp>
        <p:nvSpPr>
          <p:cNvPr id="238" name="Rectangle 237">
            <a:extLst>
              <a:ext uri="{FF2B5EF4-FFF2-40B4-BE49-F238E27FC236}">
                <a16:creationId xmlns:a16="http://schemas.microsoft.com/office/drawing/2014/main" id="{F2FB94B4-A3F1-B874-CF18-174B36747728}"/>
              </a:ext>
            </a:extLst>
          </p:cNvPr>
          <p:cNvSpPr/>
          <p:nvPr/>
        </p:nvSpPr>
        <p:spPr bwMode="auto">
          <a:xfrm>
            <a:off x="4595506" y="2696636"/>
            <a:ext cx="727274" cy="411859"/>
          </a:xfrm>
          <a:prstGeom prst="rect">
            <a:avLst/>
          </a:prstGeom>
          <a:solidFill>
            <a:srgbClr val="00B658"/>
          </a:solidFill>
          <a:ln w="9525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99354" fontAlgn="base">
              <a:spcBef>
                <a:spcPct val="0"/>
              </a:spcBef>
              <a:spcAft>
                <a:spcPct val="0"/>
              </a:spcAft>
            </a:pPr>
            <a:endParaRPr lang="en-CH" sz="8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Avenir Next" panose="020B0503020202020204" pitchFamily="34" charset="0"/>
              <a:ea typeface="Lato" panose="020F0502020204030203" pitchFamily="34" charset="0"/>
              <a:cs typeface="Segoe UI" pitchFamily="34" charset="0"/>
            </a:endParaRPr>
          </a:p>
        </p:txBody>
      </p:sp>
      <p:sp>
        <p:nvSpPr>
          <p:cNvPr id="239" name="Rectangle 238">
            <a:extLst>
              <a:ext uri="{FF2B5EF4-FFF2-40B4-BE49-F238E27FC236}">
                <a16:creationId xmlns:a16="http://schemas.microsoft.com/office/drawing/2014/main" id="{4CC97B8B-C06C-6753-037E-B4C105520724}"/>
              </a:ext>
            </a:extLst>
          </p:cNvPr>
          <p:cNvSpPr/>
          <p:nvPr/>
        </p:nvSpPr>
        <p:spPr bwMode="auto">
          <a:xfrm>
            <a:off x="5102513" y="2696636"/>
            <a:ext cx="220267" cy="411790"/>
          </a:xfrm>
          <a:prstGeom prst="rect">
            <a:avLst/>
          </a:prstGeom>
          <a:solidFill>
            <a:srgbClr val="3998E7"/>
          </a:solidFill>
          <a:ln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99354" fontAlgn="base">
              <a:spcBef>
                <a:spcPct val="0"/>
              </a:spcBef>
              <a:spcAft>
                <a:spcPct val="0"/>
              </a:spcAft>
            </a:pPr>
            <a:endParaRPr lang="en-CH" sz="8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Avenir Next" panose="020B0503020202020204" pitchFamily="34" charset="0"/>
              <a:ea typeface="Lato" panose="020F0502020204030203" pitchFamily="34" charset="0"/>
              <a:cs typeface="Segoe UI" pitchFamily="34" charset="0"/>
            </a:endParaRPr>
          </a:p>
        </p:txBody>
      </p:sp>
      <p:sp>
        <p:nvSpPr>
          <p:cNvPr id="240" name="TextBox 239">
            <a:extLst>
              <a:ext uri="{FF2B5EF4-FFF2-40B4-BE49-F238E27FC236}">
                <a16:creationId xmlns:a16="http://schemas.microsoft.com/office/drawing/2014/main" id="{0D8DDFC3-443D-9B86-86FF-5B6E40EFC172}"/>
              </a:ext>
            </a:extLst>
          </p:cNvPr>
          <p:cNvSpPr txBox="1"/>
          <p:nvPr/>
        </p:nvSpPr>
        <p:spPr>
          <a:xfrm>
            <a:off x="4638561" y="2745337"/>
            <a:ext cx="444032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buClr>
                <a:schemeClr val="accent1"/>
              </a:buClr>
              <a:buSzPct val="60000"/>
            </a:pPr>
            <a:r>
              <a:rPr lang="en-GB" sz="800" dirty="0">
                <a:latin typeface="Avenir Next" panose="020B0503020202020204" pitchFamily="34" charset="0"/>
              </a:rPr>
              <a:t>Laplacian</a:t>
            </a:r>
          </a:p>
          <a:p>
            <a:pPr algn="ctr">
              <a:buClr>
                <a:schemeClr val="accent1"/>
              </a:buClr>
              <a:buSzPct val="60000"/>
            </a:pPr>
            <a:r>
              <a:rPr lang="en-CH" sz="800">
                <a:latin typeface="Avenir Next" panose="020B0503020202020204" pitchFamily="34" charset="0"/>
              </a:rPr>
              <a:t>AI</a:t>
            </a:r>
            <a:r>
              <a:rPr lang="en-GB" sz="800" dirty="0">
                <a:latin typeface="Avenir Next" panose="020B0503020202020204" pitchFamily="34" charset="0"/>
              </a:rPr>
              <a:t>E Core</a:t>
            </a:r>
          </a:p>
          <a:p>
            <a:pPr algn="ctr">
              <a:buClr>
                <a:schemeClr val="accent1"/>
              </a:buClr>
              <a:buSzPct val="60000"/>
            </a:pPr>
            <a:r>
              <a:rPr lang="en-GB" sz="800" dirty="0">
                <a:latin typeface="Avenir Next" panose="020B0503020202020204" pitchFamily="34" charset="0"/>
              </a:rPr>
              <a:t>(0,3)</a:t>
            </a:r>
            <a:endParaRPr lang="en-CH" sz="800" dirty="0">
              <a:latin typeface="Avenir Next" panose="020B0503020202020204" pitchFamily="34" charset="0"/>
            </a:endParaRPr>
          </a:p>
        </p:txBody>
      </p:sp>
      <p:sp>
        <p:nvSpPr>
          <p:cNvPr id="241" name="TextBox 240">
            <a:extLst>
              <a:ext uri="{FF2B5EF4-FFF2-40B4-BE49-F238E27FC236}">
                <a16:creationId xmlns:a16="http://schemas.microsoft.com/office/drawing/2014/main" id="{8E0644C7-C04D-BFEA-0F3E-2B85E1EF310B}"/>
              </a:ext>
            </a:extLst>
          </p:cNvPr>
          <p:cNvSpPr txBox="1"/>
          <p:nvPr/>
        </p:nvSpPr>
        <p:spPr>
          <a:xfrm rot="16200000">
            <a:off x="5006088" y="2841010"/>
            <a:ext cx="391134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buClr>
                <a:schemeClr val="accent1"/>
              </a:buClr>
              <a:buSzPct val="60000"/>
            </a:pPr>
            <a:r>
              <a:rPr lang="en-CH" sz="800" dirty="0">
                <a:latin typeface="Avenir Next" panose="020B0503020202020204" pitchFamily="34" charset="0"/>
              </a:rPr>
              <a:t>Memory</a:t>
            </a:r>
          </a:p>
        </p:txBody>
      </p:sp>
      <p:sp>
        <p:nvSpPr>
          <p:cNvPr id="242" name="Rectangle 241">
            <a:extLst>
              <a:ext uri="{FF2B5EF4-FFF2-40B4-BE49-F238E27FC236}">
                <a16:creationId xmlns:a16="http://schemas.microsoft.com/office/drawing/2014/main" id="{279B1BB4-D02C-E550-F215-F7E875FDB5F2}"/>
              </a:ext>
            </a:extLst>
          </p:cNvPr>
          <p:cNvSpPr/>
          <p:nvPr/>
        </p:nvSpPr>
        <p:spPr bwMode="auto">
          <a:xfrm>
            <a:off x="5840266" y="2696638"/>
            <a:ext cx="727274" cy="411859"/>
          </a:xfrm>
          <a:prstGeom prst="rect">
            <a:avLst/>
          </a:prstGeom>
          <a:solidFill>
            <a:srgbClr val="00B658"/>
          </a:solidFill>
          <a:ln w="9525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99354" fontAlgn="base">
              <a:spcBef>
                <a:spcPct val="0"/>
              </a:spcBef>
              <a:spcAft>
                <a:spcPct val="0"/>
              </a:spcAft>
            </a:pPr>
            <a:endParaRPr lang="en-CH" sz="8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Avenir Next" panose="020B0503020202020204" pitchFamily="34" charset="0"/>
              <a:ea typeface="Lato" panose="020F0502020204030203" pitchFamily="34" charset="0"/>
              <a:cs typeface="Segoe UI" pitchFamily="34" charset="0"/>
            </a:endParaRPr>
          </a:p>
        </p:txBody>
      </p:sp>
      <p:sp>
        <p:nvSpPr>
          <p:cNvPr id="243" name="Rectangle 242">
            <a:extLst>
              <a:ext uri="{FF2B5EF4-FFF2-40B4-BE49-F238E27FC236}">
                <a16:creationId xmlns:a16="http://schemas.microsoft.com/office/drawing/2014/main" id="{1491D7A6-8A2E-1583-6838-DF03425BCB64}"/>
              </a:ext>
            </a:extLst>
          </p:cNvPr>
          <p:cNvSpPr/>
          <p:nvPr/>
        </p:nvSpPr>
        <p:spPr bwMode="auto">
          <a:xfrm>
            <a:off x="6363223" y="2696638"/>
            <a:ext cx="204317" cy="411790"/>
          </a:xfrm>
          <a:prstGeom prst="rect">
            <a:avLst/>
          </a:prstGeom>
          <a:solidFill>
            <a:srgbClr val="3998E7"/>
          </a:solidFill>
          <a:ln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99354" fontAlgn="base">
              <a:spcBef>
                <a:spcPct val="0"/>
              </a:spcBef>
              <a:spcAft>
                <a:spcPct val="0"/>
              </a:spcAft>
            </a:pPr>
            <a:endParaRPr lang="en-CH" sz="8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Avenir Next" panose="020B0503020202020204" pitchFamily="34" charset="0"/>
              <a:ea typeface="Lato" panose="020F0502020204030203" pitchFamily="34" charset="0"/>
              <a:cs typeface="Segoe UI" pitchFamily="34" charset="0"/>
            </a:endParaRPr>
          </a:p>
        </p:txBody>
      </p:sp>
      <p:sp>
        <p:nvSpPr>
          <p:cNvPr id="244" name="TextBox 243">
            <a:extLst>
              <a:ext uri="{FF2B5EF4-FFF2-40B4-BE49-F238E27FC236}">
                <a16:creationId xmlns:a16="http://schemas.microsoft.com/office/drawing/2014/main" id="{69823598-3362-197A-3389-F6A3DF18E41E}"/>
              </a:ext>
            </a:extLst>
          </p:cNvPr>
          <p:cNvSpPr txBox="1"/>
          <p:nvPr/>
        </p:nvSpPr>
        <p:spPr>
          <a:xfrm>
            <a:off x="5853662" y="2745337"/>
            <a:ext cx="503344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buClr>
                <a:schemeClr val="accent1"/>
              </a:buClr>
              <a:buSzPct val="60000"/>
            </a:pPr>
            <a:r>
              <a:rPr lang="en-GB" sz="800" dirty="0">
                <a:latin typeface="Avenir Next" panose="020B0503020202020204" pitchFamily="34" charset="0"/>
              </a:rPr>
              <a:t>Flux</a:t>
            </a:r>
          </a:p>
          <a:p>
            <a:pPr algn="ctr">
              <a:buClr>
                <a:schemeClr val="accent1"/>
              </a:buClr>
              <a:buSzPct val="60000"/>
            </a:pPr>
            <a:r>
              <a:rPr lang="en-CH" sz="800">
                <a:latin typeface="Avenir Next" panose="020B0503020202020204" pitchFamily="34" charset="0"/>
              </a:rPr>
              <a:t>AI</a:t>
            </a:r>
            <a:r>
              <a:rPr lang="en-GB" sz="800" dirty="0">
                <a:latin typeface="Avenir Next" panose="020B0503020202020204" pitchFamily="34" charset="0"/>
              </a:rPr>
              <a:t>E Core 1</a:t>
            </a:r>
          </a:p>
          <a:p>
            <a:pPr algn="ctr">
              <a:buClr>
                <a:schemeClr val="accent1"/>
              </a:buClr>
              <a:buSzPct val="60000"/>
            </a:pPr>
            <a:r>
              <a:rPr lang="en-GB" sz="800" dirty="0">
                <a:latin typeface="Avenir Next" panose="020B0503020202020204" pitchFamily="34" charset="0"/>
              </a:rPr>
              <a:t>(1,3)</a:t>
            </a:r>
            <a:endParaRPr lang="en-CH" sz="800" dirty="0">
              <a:latin typeface="Avenir Next" panose="020B0503020202020204" pitchFamily="34" charset="0"/>
            </a:endParaRPr>
          </a:p>
        </p:txBody>
      </p:sp>
      <p:sp>
        <p:nvSpPr>
          <p:cNvPr id="245" name="TextBox 244">
            <a:extLst>
              <a:ext uri="{FF2B5EF4-FFF2-40B4-BE49-F238E27FC236}">
                <a16:creationId xmlns:a16="http://schemas.microsoft.com/office/drawing/2014/main" id="{F107E57A-B30A-53CE-C283-5F989C7394F6}"/>
              </a:ext>
            </a:extLst>
          </p:cNvPr>
          <p:cNvSpPr txBox="1"/>
          <p:nvPr/>
        </p:nvSpPr>
        <p:spPr>
          <a:xfrm rot="16200000">
            <a:off x="6250848" y="2841012"/>
            <a:ext cx="391134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buClr>
                <a:schemeClr val="accent1"/>
              </a:buClr>
              <a:buSzPct val="60000"/>
            </a:pPr>
            <a:r>
              <a:rPr lang="en-CH" sz="800" dirty="0">
                <a:latin typeface="Avenir Next" panose="020B0503020202020204" pitchFamily="34" charset="0"/>
              </a:rPr>
              <a:t>Memory</a:t>
            </a:r>
          </a:p>
        </p:txBody>
      </p:sp>
      <p:sp>
        <p:nvSpPr>
          <p:cNvPr id="246" name="Rectangle 245">
            <a:extLst>
              <a:ext uri="{FF2B5EF4-FFF2-40B4-BE49-F238E27FC236}">
                <a16:creationId xmlns:a16="http://schemas.microsoft.com/office/drawing/2014/main" id="{4F8A0F63-F2ED-1067-2354-D7236D43A189}"/>
              </a:ext>
            </a:extLst>
          </p:cNvPr>
          <p:cNvSpPr/>
          <p:nvPr/>
        </p:nvSpPr>
        <p:spPr bwMode="auto">
          <a:xfrm>
            <a:off x="7085026" y="2696469"/>
            <a:ext cx="727274" cy="411859"/>
          </a:xfrm>
          <a:prstGeom prst="rect">
            <a:avLst/>
          </a:prstGeom>
          <a:solidFill>
            <a:srgbClr val="00B658"/>
          </a:solidFill>
          <a:ln w="9525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99354" fontAlgn="base">
              <a:spcBef>
                <a:spcPct val="0"/>
              </a:spcBef>
              <a:spcAft>
                <a:spcPct val="0"/>
              </a:spcAft>
            </a:pPr>
            <a:endParaRPr lang="en-CH" sz="8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Avenir Next" panose="020B0503020202020204" pitchFamily="34" charset="0"/>
              <a:ea typeface="Lato" panose="020F0502020204030203" pitchFamily="34" charset="0"/>
              <a:cs typeface="Segoe UI" pitchFamily="34" charset="0"/>
            </a:endParaRPr>
          </a:p>
        </p:txBody>
      </p:sp>
      <p:sp>
        <p:nvSpPr>
          <p:cNvPr id="247" name="Rectangle 246">
            <a:extLst>
              <a:ext uri="{FF2B5EF4-FFF2-40B4-BE49-F238E27FC236}">
                <a16:creationId xmlns:a16="http://schemas.microsoft.com/office/drawing/2014/main" id="{0F8F6DBC-DA4B-7C3A-FBC5-9FBD3A50A727}"/>
              </a:ext>
            </a:extLst>
          </p:cNvPr>
          <p:cNvSpPr/>
          <p:nvPr/>
        </p:nvSpPr>
        <p:spPr bwMode="auto">
          <a:xfrm>
            <a:off x="7609073" y="2696469"/>
            <a:ext cx="203227" cy="411790"/>
          </a:xfrm>
          <a:prstGeom prst="rect">
            <a:avLst/>
          </a:prstGeom>
          <a:solidFill>
            <a:srgbClr val="3998E7"/>
          </a:solidFill>
          <a:ln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99354" fontAlgn="base">
              <a:spcBef>
                <a:spcPct val="0"/>
              </a:spcBef>
              <a:spcAft>
                <a:spcPct val="0"/>
              </a:spcAft>
            </a:pPr>
            <a:endParaRPr lang="en-CH" sz="8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Avenir Next" panose="020B0503020202020204" pitchFamily="34" charset="0"/>
              <a:ea typeface="Lato" panose="020F0502020204030203" pitchFamily="34" charset="0"/>
              <a:cs typeface="Segoe UI" pitchFamily="34" charset="0"/>
            </a:endParaRPr>
          </a:p>
        </p:txBody>
      </p:sp>
      <p:sp>
        <p:nvSpPr>
          <p:cNvPr id="248" name="TextBox 247">
            <a:extLst>
              <a:ext uri="{FF2B5EF4-FFF2-40B4-BE49-F238E27FC236}">
                <a16:creationId xmlns:a16="http://schemas.microsoft.com/office/drawing/2014/main" id="{3DCFB043-9661-4151-770E-4F48606A3A87}"/>
              </a:ext>
            </a:extLst>
          </p:cNvPr>
          <p:cNvSpPr txBox="1"/>
          <p:nvPr/>
        </p:nvSpPr>
        <p:spPr>
          <a:xfrm>
            <a:off x="7098422" y="2745337"/>
            <a:ext cx="503344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buClr>
                <a:schemeClr val="accent1"/>
              </a:buClr>
              <a:buSzPct val="60000"/>
            </a:pPr>
            <a:r>
              <a:rPr lang="en-GB" sz="800" dirty="0">
                <a:latin typeface="Avenir Next" panose="020B0503020202020204" pitchFamily="34" charset="0"/>
              </a:rPr>
              <a:t>Flux</a:t>
            </a:r>
          </a:p>
          <a:p>
            <a:pPr algn="ctr">
              <a:buClr>
                <a:schemeClr val="accent1"/>
              </a:buClr>
              <a:buSzPct val="60000"/>
            </a:pPr>
            <a:r>
              <a:rPr lang="en-CH" sz="800">
                <a:latin typeface="Avenir Next" panose="020B0503020202020204" pitchFamily="34" charset="0"/>
              </a:rPr>
              <a:t>AI</a:t>
            </a:r>
            <a:r>
              <a:rPr lang="en-GB" sz="800" dirty="0">
                <a:latin typeface="Avenir Next" panose="020B0503020202020204" pitchFamily="34" charset="0"/>
              </a:rPr>
              <a:t>E Core 2</a:t>
            </a:r>
          </a:p>
          <a:p>
            <a:pPr algn="ctr">
              <a:buClr>
                <a:schemeClr val="accent1"/>
              </a:buClr>
              <a:buSzPct val="60000"/>
            </a:pPr>
            <a:r>
              <a:rPr lang="en-GB" sz="800" dirty="0">
                <a:latin typeface="Avenir Next" panose="020B0503020202020204" pitchFamily="34" charset="0"/>
              </a:rPr>
              <a:t>(2,3)</a:t>
            </a:r>
          </a:p>
        </p:txBody>
      </p:sp>
      <p:sp>
        <p:nvSpPr>
          <p:cNvPr id="249" name="TextBox 248">
            <a:extLst>
              <a:ext uri="{FF2B5EF4-FFF2-40B4-BE49-F238E27FC236}">
                <a16:creationId xmlns:a16="http://schemas.microsoft.com/office/drawing/2014/main" id="{7CB99F10-B4AB-B366-9B6B-4381B967BCAA}"/>
              </a:ext>
            </a:extLst>
          </p:cNvPr>
          <p:cNvSpPr txBox="1"/>
          <p:nvPr/>
        </p:nvSpPr>
        <p:spPr>
          <a:xfrm rot="16200000">
            <a:off x="7495608" y="2840843"/>
            <a:ext cx="391134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buClr>
                <a:schemeClr val="accent1"/>
              </a:buClr>
              <a:buSzPct val="60000"/>
            </a:pPr>
            <a:r>
              <a:rPr lang="en-CH" sz="800" dirty="0">
                <a:latin typeface="Avenir Next" panose="020B0503020202020204" pitchFamily="34" charset="0"/>
              </a:rPr>
              <a:t>Memory</a:t>
            </a:r>
          </a:p>
        </p:txBody>
      </p:sp>
      <p:sp>
        <p:nvSpPr>
          <p:cNvPr id="250" name="Right Arrow 249">
            <a:extLst>
              <a:ext uri="{FF2B5EF4-FFF2-40B4-BE49-F238E27FC236}">
                <a16:creationId xmlns:a16="http://schemas.microsoft.com/office/drawing/2014/main" id="{E6FE1A76-A265-2330-9C91-C2BB5C475055}"/>
              </a:ext>
            </a:extLst>
          </p:cNvPr>
          <p:cNvSpPr/>
          <p:nvPr/>
        </p:nvSpPr>
        <p:spPr bwMode="auto">
          <a:xfrm>
            <a:off x="6586859" y="2808993"/>
            <a:ext cx="483268" cy="147504"/>
          </a:xfrm>
          <a:prstGeom prst="rightArrow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8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Lato" panose="020F0502020204030203" pitchFamily="34" charset="0"/>
              <a:cs typeface="Segoe UI" pitchFamily="34" charset="0"/>
            </a:endParaRPr>
          </a:p>
        </p:txBody>
      </p:sp>
      <p:sp>
        <p:nvSpPr>
          <p:cNvPr id="252" name="Right Arrow 251">
            <a:extLst>
              <a:ext uri="{FF2B5EF4-FFF2-40B4-BE49-F238E27FC236}">
                <a16:creationId xmlns:a16="http://schemas.microsoft.com/office/drawing/2014/main" id="{85844DE6-A0B4-5122-7BCA-1CC43B050AD4}"/>
              </a:ext>
            </a:extLst>
          </p:cNvPr>
          <p:cNvSpPr/>
          <p:nvPr/>
        </p:nvSpPr>
        <p:spPr bwMode="auto">
          <a:xfrm>
            <a:off x="5345848" y="3336200"/>
            <a:ext cx="483268" cy="147504"/>
          </a:xfrm>
          <a:prstGeom prst="rightArrow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8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Lato" panose="020F0502020204030203" pitchFamily="34" charset="0"/>
              <a:cs typeface="Segoe UI" pitchFamily="34" charset="0"/>
            </a:endParaRPr>
          </a:p>
        </p:txBody>
      </p:sp>
      <p:sp>
        <p:nvSpPr>
          <p:cNvPr id="253" name="Rectangle 252">
            <a:extLst>
              <a:ext uri="{FF2B5EF4-FFF2-40B4-BE49-F238E27FC236}">
                <a16:creationId xmlns:a16="http://schemas.microsoft.com/office/drawing/2014/main" id="{6C2902DA-9978-B282-B9ED-F8B20486933F}"/>
              </a:ext>
            </a:extLst>
          </p:cNvPr>
          <p:cNvSpPr/>
          <p:nvPr/>
        </p:nvSpPr>
        <p:spPr bwMode="auto">
          <a:xfrm>
            <a:off x="4595506" y="3217870"/>
            <a:ext cx="727274" cy="411859"/>
          </a:xfrm>
          <a:prstGeom prst="rect">
            <a:avLst/>
          </a:prstGeom>
          <a:solidFill>
            <a:srgbClr val="00B658"/>
          </a:solidFill>
          <a:ln w="9525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99354" fontAlgn="base">
              <a:spcBef>
                <a:spcPct val="0"/>
              </a:spcBef>
              <a:spcAft>
                <a:spcPct val="0"/>
              </a:spcAft>
            </a:pPr>
            <a:endParaRPr lang="en-CH" sz="8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Avenir Next" panose="020B0503020202020204" pitchFamily="34" charset="0"/>
              <a:ea typeface="Lato" panose="020F0502020204030203" pitchFamily="34" charset="0"/>
              <a:cs typeface="Segoe UI" pitchFamily="34" charset="0"/>
            </a:endParaRPr>
          </a:p>
        </p:txBody>
      </p:sp>
      <p:sp>
        <p:nvSpPr>
          <p:cNvPr id="254" name="Rectangle 253">
            <a:extLst>
              <a:ext uri="{FF2B5EF4-FFF2-40B4-BE49-F238E27FC236}">
                <a16:creationId xmlns:a16="http://schemas.microsoft.com/office/drawing/2014/main" id="{64E318BE-5F88-B4A5-59AF-3E15E1F7DC62}"/>
              </a:ext>
            </a:extLst>
          </p:cNvPr>
          <p:cNvSpPr/>
          <p:nvPr/>
        </p:nvSpPr>
        <p:spPr bwMode="auto">
          <a:xfrm>
            <a:off x="5102513" y="3217870"/>
            <a:ext cx="220267" cy="411790"/>
          </a:xfrm>
          <a:prstGeom prst="rect">
            <a:avLst/>
          </a:prstGeom>
          <a:solidFill>
            <a:srgbClr val="3998E7"/>
          </a:solidFill>
          <a:ln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99354" fontAlgn="base">
              <a:spcBef>
                <a:spcPct val="0"/>
              </a:spcBef>
              <a:spcAft>
                <a:spcPct val="0"/>
              </a:spcAft>
            </a:pPr>
            <a:endParaRPr lang="en-CH" sz="8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Avenir Next" panose="020B0503020202020204" pitchFamily="34" charset="0"/>
              <a:ea typeface="Lato" panose="020F0502020204030203" pitchFamily="34" charset="0"/>
              <a:cs typeface="Segoe UI" pitchFamily="34" charset="0"/>
            </a:endParaRPr>
          </a:p>
        </p:txBody>
      </p:sp>
      <p:sp>
        <p:nvSpPr>
          <p:cNvPr id="255" name="TextBox 254">
            <a:extLst>
              <a:ext uri="{FF2B5EF4-FFF2-40B4-BE49-F238E27FC236}">
                <a16:creationId xmlns:a16="http://schemas.microsoft.com/office/drawing/2014/main" id="{D8EAA06F-26E7-2C4F-2840-3765947E77C2}"/>
              </a:ext>
            </a:extLst>
          </p:cNvPr>
          <p:cNvSpPr txBox="1"/>
          <p:nvPr/>
        </p:nvSpPr>
        <p:spPr>
          <a:xfrm>
            <a:off x="4638561" y="3266571"/>
            <a:ext cx="444032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buClr>
                <a:schemeClr val="accent1"/>
              </a:buClr>
              <a:buSzPct val="60000"/>
            </a:pPr>
            <a:r>
              <a:rPr lang="en-GB" sz="800" dirty="0">
                <a:latin typeface="Avenir Next" panose="020B0503020202020204" pitchFamily="34" charset="0"/>
              </a:rPr>
              <a:t>Laplacian</a:t>
            </a:r>
          </a:p>
          <a:p>
            <a:pPr algn="ctr">
              <a:buClr>
                <a:schemeClr val="accent1"/>
              </a:buClr>
              <a:buSzPct val="60000"/>
            </a:pPr>
            <a:r>
              <a:rPr lang="en-CH" sz="800">
                <a:latin typeface="Avenir Next" panose="020B0503020202020204" pitchFamily="34" charset="0"/>
              </a:rPr>
              <a:t>AI</a:t>
            </a:r>
            <a:r>
              <a:rPr lang="en-GB" sz="800" dirty="0">
                <a:latin typeface="Avenir Next" panose="020B0503020202020204" pitchFamily="34" charset="0"/>
              </a:rPr>
              <a:t>E Core</a:t>
            </a:r>
          </a:p>
          <a:p>
            <a:pPr algn="ctr">
              <a:buClr>
                <a:schemeClr val="accent1"/>
              </a:buClr>
              <a:buSzPct val="60000"/>
            </a:pPr>
            <a:r>
              <a:rPr lang="en-GB" sz="800" dirty="0">
                <a:latin typeface="Avenir Next" panose="020B0503020202020204" pitchFamily="34" charset="0"/>
              </a:rPr>
              <a:t>(0,4)</a:t>
            </a:r>
            <a:endParaRPr lang="en-CH" sz="800" dirty="0">
              <a:latin typeface="Avenir Next" panose="020B0503020202020204" pitchFamily="34" charset="0"/>
            </a:endParaRPr>
          </a:p>
        </p:txBody>
      </p:sp>
      <p:sp>
        <p:nvSpPr>
          <p:cNvPr id="256" name="TextBox 255">
            <a:extLst>
              <a:ext uri="{FF2B5EF4-FFF2-40B4-BE49-F238E27FC236}">
                <a16:creationId xmlns:a16="http://schemas.microsoft.com/office/drawing/2014/main" id="{DC2C8D03-4668-8A5B-4AF7-5BE0D38634A9}"/>
              </a:ext>
            </a:extLst>
          </p:cNvPr>
          <p:cNvSpPr txBox="1"/>
          <p:nvPr/>
        </p:nvSpPr>
        <p:spPr>
          <a:xfrm rot="16200000">
            <a:off x="5006088" y="3362244"/>
            <a:ext cx="391134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buClr>
                <a:schemeClr val="accent1"/>
              </a:buClr>
              <a:buSzPct val="60000"/>
            </a:pPr>
            <a:r>
              <a:rPr lang="en-CH" sz="800" dirty="0">
                <a:latin typeface="Avenir Next" panose="020B0503020202020204" pitchFamily="34" charset="0"/>
              </a:rPr>
              <a:t>Memory</a:t>
            </a:r>
          </a:p>
        </p:txBody>
      </p:sp>
      <p:sp>
        <p:nvSpPr>
          <p:cNvPr id="257" name="Rectangle 256">
            <a:extLst>
              <a:ext uri="{FF2B5EF4-FFF2-40B4-BE49-F238E27FC236}">
                <a16:creationId xmlns:a16="http://schemas.microsoft.com/office/drawing/2014/main" id="{601EF751-2B49-C283-3F11-D11C80A20E6D}"/>
              </a:ext>
            </a:extLst>
          </p:cNvPr>
          <p:cNvSpPr/>
          <p:nvPr/>
        </p:nvSpPr>
        <p:spPr bwMode="auto">
          <a:xfrm>
            <a:off x="5840266" y="3217872"/>
            <a:ext cx="727274" cy="411859"/>
          </a:xfrm>
          <a:prstGeom prst="rect">
            <a:avLst/>
          </a:prstGeom>
          <a:solidFill>
            <a:srgbClr val="00B658"/>
          </a:solidFill>
          <a:ln w="9525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99354" fontAlgn="base">
              <a:spcBef>
                <a:spcPct val="0"/>
              </a:spcBef>
              <a:spcAft>
                <a:spcPct val="0"/>
              </a:spcAft>
            </a:pPr>
            <a:endParaRPr lang="en-CH" sz="8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Avenir Next" panose="020B0503020202020204" pitchFamily="34" charset="0"/>
              <a:ea typeface="Lato" panose="020F0502020204030203" pitchFamily="34" charset="0"/>
              <a:cs typeface="Segoe UI" pitchFamily="34" charset="0"/>
            </a:endParaRPr>
          </a:p>
        </p:txBody>
      </p:sp>
      <p:sp>
        <p:nvSpPr>
          <p:cNvPr id="258" name="Rectangle 257">
            <a:extLst>
              <a:ext uri="{FF2B5EF4-FFF2-40B4-BE49-F238E27FC236}">
                <a16:creationId xmlns:a16="http://schemas.microsoft.com/office/drawing/2014/main" id="{77E4A805-C963-D6FF-472F-B50749BD1E55}"/>
              </a:ext>
            </a:extLst>
          </p:cNvPr>
          <p:cNvSpPr/>
          <p:nvPr/>
        </p:nvSpPr>
        <p:spPr bwMode="auto">
          <a:xfrm>
            <a:off x="6363223" y="3217872"/>
            <a:ext cx="204317" cy="411790"/>
          </a:xfrm>
          <a:prstGeom prst="rect">
            <a:avLst/>
          </a:prstGeom>
          <a:solidFill>
            <a:srgbClr val="3998E7"/>
          </a:solidFill>
          <a:ln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99354" fontAlgn="base">
              <a:spcBef>
                <a:spcPct val="0"/>
              </a:spcBef>
              <a:spcAft>
                <a:spcPct val="0"/>
              </a:spcAft>
            </a:pPr>
            <a:endParaRPr lang="en-CH" sz="8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Avenir Next" panose="020B0503020202020204" pitchFamily="34" charset="0"/>
              <a:ea typeface="Lato" panose="020F0502020204030203" pitchFamily="34" charset="0"/>
              <a:cs typeface="Segoe UI" pitchFamily="34" charset="0"/>
            </a:endParaRPr>
          </a:p>
        </p:txBody>
      </p:sp>
      <p:sp>
        <p:nvSpPr>
          <p:cNvPr id="259" name="TextBox 258">
            <a:extLst>
              <a:ext uri="{FF2B5EF4-FFF2-40B4-BE49-F238E27FC236}">
                <a16:creationId xmlns:a16="http://schemas.microsoft.com/office/drawing/2014/main" id="{028C6038-E0D0-2CC2-BECF-A0705F66A0DC}"/>
              </a:ext>
            </a:extLst>
          </p:cNvPr>
          <p:cNvSpPr txBox="1"/>
          <p:nvPr/>
        </p:nvSpPr>
        <p:spPr>
          <a:xfrm>
            <a:off x="5853662" y="3266571"/>
            <a:ext cx="503344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buClr>
                <a:schemeClr val="accent1"/>
              </a:buClr>
              <a:buSzPct val="60000"/>
            </a:pPr>
            <a:r>
              <a:rPr lang="en-GB" sz="800" dirty="0">
                <a:latin typeface="Avenir Next" panose="020B0503020202020204" pitchFamily="34" charset="0"/>
              </a:rPr>
              <a:t>Flux</a:t>
            </a:r>
          </a:p>
          <a:p>
            <a:pPr algn="ctr">
              <a:buClr>
                <a:schemeClr val="accent1"/>
              </a:buClr>
              <a:buSzPct val="60000"/>
            </a:pPr>
            <a:r>
              <a:rPr lang="en-CH" sz="800">
                <a:latin typeface="Avenir Next" panose="020B0503020202020204" pitchFamily="34" charset="0"/>
              </a:rPr>
              <a:t>AI</a:t>
            </a:r>
            <a:r>
              <a:rPr lang="en-GB" sz="800" dirty="0">
                <a:latin typeface="Avenir Next" panose="020B0503020202020204" pitchFamily="34" charset="0"/>
              </a:rPr>
              <a:t>E Core 1</a:t>
            </a:r>
          </a:p>
          <a:p>
            <a:pPr algn="ctr">
              <a:buClr>
                <a:schemeClr val="accent1"/>
              </a:buClr>
              <a:buSzPct val="60000"/>
            </a:pPr>
            <a:r>
              <a:rPr lang="en-GB" sz="800" dirty="0">
                <a:latin typeface="Avenir Next" panose="020B0503020202020204" pitchFamily="34" charset="0"/>
              </a:rPr>
              <a:t>(1,4)</a:t>
            </a:r>
            <a:endParaRPr lang="en-CH" sz="800" dirty="0">
              <a:latin typeface="Avenir Next" panose="020B0503020202020204" pitchFamily="34" charset="0"/>
            </a:endParaRPr>
          </a:p>
        </p:txBody>
      </p:sp>
      <p:sp>
        <p:nvSpPr>
          <p:cNvPr id="260" name="TextBox 259">
            <a:extLst>
              <a:ext uri="{FF2B5EF4-FFF2-40B4-BE49-F238E27FC236}">
                <a16:creationId xmlns:a16="http://schemas.microsoft.com/office/drawing/2014/main" id="{9DBB5B4C-8F1C-71D9-A16D-8AB33E59DD4D}"/>
              </a:ext>
            </a:extLst>
          </p:cNvPr>
          <p:cNvSpPr txBox="1"/>
          <p:nvPr/>
        </p:nvSpPr>
        <p:spPr>
          <a:xfrm rot="16200000">
            <a:off x="6250848" y="3362246"/>
            <a:ext cx="391134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buClr>
                <a:schemeClr val="accent1"/>
              </a:buClr>
              <a:buSzPct val="60000"/>
            </a:pPr>
            <a:r>
              <a:rPr lang="en-CH" sz="800" dirty="0">
                <a:latin typeface="Avenir Next" panose="020B0503020202020204" pitchFamily="34" charset="0"/>
              </a:rPr>
              <a:t>Memory</a:t>
            </a:r>
          </a:p>
        </p:txBody>
      </p:sp>
      <p:sp>
        <p:nvSpPr>
          <p:cNvPr id="261" name="Rectangle 260">
            <a:extLst>
              <a:ext uri="{FF2B5EF4-FFF2-40B4-BE49-F238E27FC236}">
                <a16:creationId xmlns:a16="http://schemas.microsoft.com/office/drawing/2014/main" id="{020B0CF2-9F62-5E3A-D121-F1556ED62D55}"/>
              </a:ext>
            </a:extLst>
          </p:cNvPr>
          <p:cNvSpPr/>
          <p:nvPr/>
        </p:nvSpPr>
        <p:spPr bwMode="auto">
          <a:xfrm>
            <a:off x="7085026" y="3217703"/>
            <a:ext cx="727274" cy="411859"/>
          </a:xfrm>
          <a:prstGeom prst="rect">
            <a:avLst/>
          </a:prstGeom>
          <a:solidFill>
            <a:srgbClr val="00B658"/>
          </a:solidFill>
          <a:ln w="9525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99354" fontAlgn="base">
              <a:spcBef>
                <a:spcPct val="0"/>
              </a:spcBef>
              <a:spcAft>
                <a:spcPct val="0"/>
              </a:spcAft>
            </a:pPr>
            <a:endParaRPr lang="en-CH" sz="8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Avenir Next" panose="020B0503020202020204" pitchFamily="34" charset="0"/>
              <a:ea typeface="Lato" panose="020F0502020204030203" pitchFamily="34" charset="0"/>
              <a:cs typeface="Segoe UI" pitchFamily="34" charset="0"/>
            </a:endParaRPr>
          </a:p>
        </p:txBody>
      </p:sp>
      <p:sp>
        <p:nvSpPr>
          <p:cNvPr id="262" name="Rectangle 261">
            <a:extLst>
              <a:ext uri="{FF2B5EF4-FFF2-40B4-BE49-F238E27FC236}">
                <a16:creationId xmlns:a16="http://schemas.microsoft.com/office/drawing/2014/main" id="{E7589219-776A-1F45-21E2-C9A1FBE59FF0}"/>
              </a:ext>
            </a:extLst>
          </p:cNvPr>
          <p:cNvSpPr/>
          <p:nvPr/>
        </p:nvSpPr>
        <p:spPr bwMode="auto">
          <a:xfrm>
            <a:off x="7609073" y="3217703"/>
            <a:ext cx="203227" cy="411790"/>
          </a:xfrm>
          <a:prstGeom prst="rect">
            <a:avLst/>
          </a:prstGeom>
          <a:solidFill>
            <a:srgbClr val="3998E7"/>
          </a:solidFill>
          <a:ln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99354" fontAlgn="base">
              <a:spcBef>
                <a:spcPct val="0"/>
              </a:spcBef>
              <a:spcAft>
                <a:spcPct val="0"/>
              </a:spcAft>
            </a:pPr>
            <a:endParaRPr lang="en-CH" sz="8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Avenir Next" panose="020B0503020202020204" pitchFamily="34" charset="0"/>
              <a:ea typeface="Lato" panose="020F0502020204030203" pitchFamily="34" charset="0"/>
              <a:cs typeface="Segoe UI" pitchFamily="34" charset="0"/>
            </a:endParaRPr>
          </a:p>
        </p:txBody>
      </p:sp>
      <p:sp>
        <p:nvSpPr>
          <p:cNvPr id="263" name="TextBox 262">
            <a:extLst>
              <a:ext uri="{FF2B5EF4-FFF2-40B4-BE49-F238E27FC236}">
                <a16:creationId xmlns:a16="http://schemas.microsoft.com/office/drawing/2014/main" id="{F8504125-B8F3-39FC-61A0-F9D5F93BDBE6}"/>
              </a:ext>
            </a:extLst>
          </p:cNvPr>
          <p:cNvSpPr txBox="1"/>
          <p:nvPr/>
        </p:nvSpPr>
        <p:spPr>
          <a:xfrm>
            <a:off x="7098422" y="3266571"/>
            <a:ext cx="503344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buClr>
                <a:schemeClr val="accent1"/>
              </a:buClr>
              <a:buSzPct val="60000"/>
            </a:pPr>
            <a:r>
              <a:rPr lang="en-GB" sz="800" dirty="0">
                <a:latin typeface="Avenir Next" panose="020B0503020202020204" pitchFamily="34" charset="0"/>
              </a:rPr>
              <a:t>Flux</a:t>
            </a:r>
          </a:p>
          <a:p>
            <a:pPr algn="ctr">
              <a:buClr>
                <a:schemeClr val="accent1"/>
              </a:buClr>
              <a:buSzPct val="60000"/>
            </a:pPr>
            <a:r>
              <a:rPr lang="en-CH" sz="800">
                <a:latin typeface="Avenir Next" panose="020B0503020202020204" pitchFamily="34" charset="0"/>
              </a:rPr>
              <a:t>AI</a:t>
            </a:r>
            <a:r>
              <a:rPr lang="en-GB" sz="800" dirty="0">
                <a:latin typeface="Avenir Next" panose="020B0503020202020204" pitchFamily="34" charset="0"/>
              </a:rPr>
              <a:t>E Core 2</a:t>
            </a:r>
          </a:p>
          <a:p>
            <a:pPr algn="ctr">
              <a:buClr>
                <a:schemeClr val="accent1"/>
              </a:buClr>
              <a:buSzPct val="60000"/>
            </a:pPr>
            <a:r>
              <a:rPr lang="en-GB" sz="800" dirty="0">
                <a:latin typeface="Avenir Next" panose="020B0503020202020204" pitchFamily="34" charset="0"/>
              </a:rPr>
              <a:t>(2,4)</a:t>
            </a:r>
          </a:p>
        </p:txBody>
      </p:sp>
      <p:sp>
        <p:nvSpPr>
          <p:cNvPr id="264" name="TextBox 263">
            <a:extLst>
              <a:ext uri="{FF2B5EF4-FFF2-40B4-BE49-F238E27FC236}">
                <a16:creationId xmlns:a16="http://schemas.microsoft.com/office/drawing/2014/main" id="{20EF9C24-0E95-F247-D212-DD5217FB6F00}"/>
              </a:ext>
            </a:extLst>
          </p:cNvPr>
          <p:cNvSpPr txBox="1"/>
          <p:nvPr/>
        </p:nvSpPr>
        <p:spPr>
          <a:xfrm rot="16200000">
            <a:off x="7495608" y="3362077"/>
            <a:ext cx="391134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buClr>
                <a:schemeClr val="accent1"/>
              </a:buClr>
              <a:buSzPct val="60000"/>
            </a:pPr>
            <a:r>
              <a:rPr lang="en-CH" sz="800" dirty="0">
                <a:latin typeface="Avenir Next" panose="020B0503020202020204" pitchFamily="34" charset="0"/>
              </a:rPr>
              <a:t>Memory</a:t>
            </a:r>
          </a:p>
        </p:txBody>
      </p:sp>
      <p:sp>
        <p:nvSpPr>
          <p:cNvPr id="265" name="Right Arrow 264">
            <a:extLst>
              <a:ext uri="{FF2B5EF4-FFF2-40B4-BE49-F238E27FC236}">
                <a16:creationId xmlns:a16="http://schemas.microsoft.com/office/drawing/2014/main" id="{197D180F-3BBC-9061-835F-587528122C79}"/>
              </a:ext>
            </a:extLst>
          </p:cNvPr>
          <p:cNvSpPr/>
          <p:nvPr/>
        </p:nvSpPr>
        <p:spPr bwMode="auto">
          <a:xfrm>
            <a:off x="6586859" y="3330227"/>
            <a:ext cx="483268" cy="147504"/>
          </a:xfrm>
          <a:prstGeom prst="rightArrow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8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Lato" panose="020F0502020204030203" pitchFamily="34" charset="0"/>
              <a:cs typeface="Segoe UI" pitchFamily="34" charset="0"/>
            </a:endParaRPr>
          </a:p>
        </p:txBody>
      </p:sp>
      <p:sp>
        <p:nvSpPr>
          <p:cNvPr id="275" name="TextBox 274">
            <a:extLst>
              <a:ext uri="{FF2B5EF4-FFF2-40B4-BE49-F238E27FC236}">
                <a16:creationId xmlns:a16="http://schemas.microsoft.com/office/drawing/2014/main" id="{D752E343-26B7-A808-1E46-37FBF6A2B5EF}"/>
              </a:ext>
            </a:extLst>
          </p:cNvPr>
          <p:cNvSpPr txBox="1"/>
          <p:nvPr/>
        </p:nvSpPr>
        <p:spPr>
          <a:xfrm>
            <a:off x="4390984" y="1421178"/>
            <a:ext cx="119972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i="1" dirty="0">
                <a:latin typeface="Avenir Next" panose="020B0503020202020204" pitchFamily="34" charset="0"/>
              </a:rPr>
              <a:t>Read Channel 0</a:t>
            </a:r>
            <a:endParaRPr lang="en-CH" sz="700" i="1" dirty="0">
              <a:latin typeface="Avenir Next" panose="020B0503020202020204" pitchFamily="34" charset="0"/>
            </a:endParaRPr>
          </a:p>
        </p:txBody>
      </p:sp>
      <p:cxnSp>
        <p:nvCxnSpPr>
          <p:cNvPr id="284" name="Elbow Connector 283">
            <a:extLst>
              <a:ext uri="{FF2B5EF4-FFF2-40B4-BE49-F238E27FC236}">
                <a16:creationId xmlns:a16="http://schemas.microsoft.com/office/drawing/2014/main" id="{30BE1E0D-FEB4-3389-3313-3D1C2B2B6EC1}"/>
              </a:ext>
            </a:extLst>
          </p:cNvPr>
          <p:cNvCxnSpPr>
            <a:cxnSpLocks/>
          </p:cNvCxnSpPr>
          <p:nvPr/>
        </p:nvCxnSpPr>
        <p:spPr>
          <a:xfrm rot="16200000" flipH="1">
            <a:off x="4209718" y="2353170"/>
            <a:ext cx="548640" cy="226072"/>
          </a:xfrm>
          <a:prstGeom prst="bentConnector2">
            <a:avLst/>
          </a:prstGeom>
          <a:ln w="19050">
            <a:solidFill>
              <a:schemeClr val="tx1"/>
            </a:solidFill>
            <a:headEnd type="none" w="lg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5" name="Elbow Connector 284">
            <a:extLst>
              <a:ext uri="{FF2B5EF4-FFF2-40B4-BE49-F238E27FC236}">
                <a16:creationId xmlns:a16="http://schemas.microsoft.com/office/drawing/2014/main" id="{2F01D378-4783-5B0E-FB8A-8F13BCF5D7D5}"/>
              </a:ext>
            </a:extLst>
          </p:cNvPr>
          <p:cNvCxnSpPr>
            <a:cxnSpLocks/>
          </p:cNvCxnSpPr>
          <p:nvPr/>
        </p:nvCxnSpPr>
        <p:spPr>
          <a:xfrm rot="16200000" flipH="1">
            <a:off x="5352099" y="2263867"/>
            <a:ext cx="548640" cy="421470"/>
          </a:xfrm>
          <a:prstGeom prst="bentConnector2">
            <a:avLst/>
          </a:prstGeom>
          <a:ln w="19050">
            <a:solidFill>
              <a:schemeClr val="tx1"/>
            </a:solidFill>
            <a:headEnd type="none" w="lg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6" name="Elbow Connector 285">
            <a:extLst>
              <a:ext uri="{FF2B5EF4-FFF2-40B4-BE49-F238E27FC236}">
                <a16:creationId xmlns:a16="http://schemas.microsoft.com/office/drawing/2014/main" id="{3E328A9E-1BB7-B9C6-47DF-D52E45A573DB}"/>
              </a:ext>
            </a:extLst>
          </p:cNvPr>
          <p:cNvCxnSpPr>
            <a:cxnSpLocks/>
          </p:cNvCxnSpPr>
          <p:nvPr/>
        </p:nvCxnSpPr>
        <p:spPr>
          <a:xfrm rot="16200000" flipH="1">
            <a:off x="5350573" y="2772131"/>
            <a:ext cx="548640" cy="421470"/>
          </a:xfrm>
          <a:prstGeom prst="bentConnector2">
            <a:avLst/>
          </a:prstGeom>
          <a:ln w="19050">
            <a:solidFill>
              <a:schemeClr val="tx1"/>
            </a:solidFill>
            <a:headEnd type="none" w="lg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7" name="Elbow Connector 286">
            <a:extLst>
              <a:ext uri="{FF2B5EF4-FFF2-40B4-BE49-F238E27FC236}">
                <a16:creationId xmlns:a16="http://schemas.microsoft.com/office/drawing/2014/main" id="{77603200-01E2-F35A-E4B8-1F51D6793692}"/>
              </a:ext>
            </a:extLst>
          </p:cNvPr>
          <p:cNvCxnSpPr>
            <a:cxnSpLocks/>
          </p:cNvCxnSpPr>
          <p:nvPr/>
        </p:nvCxnSpPr>
        <p:spPr>
          <a:xfrm rot="16200000" flipH="1">
            <a:off x="4209249" y="2869830"/>
            <a:ext cx="548640" cy="226072"/>
          </a:xfrm>
          <a:prstGeom prst="bentConnector2">
            <a:avLst/>
          </a:prstGeom>
          <a:ln w="19050">
            <a:solidFill>
              <a:schemeClr val="tx1"/>
            </a:solidFill>
            <a:headEnd type="none" w="lg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8" name="Straight Arrow Connector 297">
            <a:extLst>
              <a:ext uri="{FF2B5EF4-FFF2-40B4-BE49-F238E27FC236}">
                <a16:creationId xmlns:a16="http://schemas.microsoft.com/office/drawing/2014/main" id="{10015691-BA0C-9289-388E-0B39308EF405}"/>
              </a:ext>
            </a:extLst>
          </p:cNvPr>
          <p:cNvCxnSpPr>
            <a:stCxn id="246" idx="0"/>
            <a:endCxn id="184" idx="2"/>
          </p:cNvCxnSpPr>
          <p:nvPr/>
        </p:nvCxnSpPr>
        <p:spPr>
          <a:xfrm flipV="1">
            <a:off x="7448663" y="2587095"/>
            <a:ext cx="0" cy="109374"/>
          </a:xfrm>
          <a:prstGeom prst="straightConnector1">
            <a:avLst/>
          </a:prstGeom>
          <a:ln w="28575">
            <a:solidFill>
              <a:srgbClr val="FF0000"/>
            </a:solidFill>
            <a:headEnd type="none" w="lg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9" name="Straight Arrow Connector 298">
            <a:extLst>
              <a:ext uri="{FF2B5EF4-FFF2-40B4-BE49-F238E27FC236}">
                <a16:creationId xmlns:a16="http://schemas.microsoft.com/office/drawing/2014/main" id="{E7C56E1D-AAFB-94BC-924C-BE52A2F13BE2}"/>
              </a:ext>
            </a:extLst>
          </p:cNvPr>
          <p:cNvCxnSpPr/>
          <p:nvPr/>
        </p:nvCxnSpPr>
        <p:spPr>
          <a:xfrm flipV="1">
            <a:off x="7430647" y="2070430"/>
            <a:ext cx="0" cy="109374"/>
          </a:xfrm>
          <a:prstGeom prst="straightConnector1">
            <a:avLst/>
          </a:prstGeom>
          <a:ln w="28575">
            <a:solidFill>
              <a:srgbClr val="FF0000"/>
            </a:solidFill>
            <a:headEnd type="triangl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1" name="Curved Connector 300">
            <a:extLst>
              <a:ext uri="{FF2B5EF4-FFF2-40B4-BE49-F238E27FC236}">
                <a16:creationId xmlns:a16="http://schemas.microsoft.com/office/drawing/2014/main" id="{3217D3D9-6762-5EE7-C2D0-480857415BFB}"/>
              </a:ext>
            </a:extLst>
          </p:cNvPr>
          <p:cNvCxnSpPr>
            <a:cxnSpLocks/>
          </p:cNvCxnSpPr>
          <p:nvPr/>
        </p:nvCxnSpPr>
        <p:spPr>
          <a:xfrm flipV="1">
            <a:off x="7812300" y="2435372"/>
            <a:ext cx="12700" cy="1042467"/>
          </a:xfrm>
          <a:prstGeom prst="curvedConnector3">
            <a:avLst>
              <a:gd name="adj1" fmla="val 1800000"/>
            </a:avLst>
          </a:prstGeom>
          <a:ln w="28575">
            <a:solidFill>
              <a:srgbClr val="FF0000"/>
            </a:solidFill>
            <a:headEnd type="none" w="lg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5" name="TextBox 304">
            <a:extLst>
              <a:ext uri="{FF2B5EF4-FFF2-40B4-BE49-F238E27FC236}">
                <a16:creationId xmlns:a16="http://schemas.microsoft.com/office/drawing/2014/main" id="{9717ECFE-4924-0172-8FCB-9396F363AB68}"/>
              </a:ext>
            </a:extLst>
          </p:cNvPr>
          <p:cNvSpPr txBox="1"/>
          <p:nvPr/>
        </p:nvSpPr>
        <p:spPr>
          <a:xfrm>
            <a:off x="6453640" y="1411394"/>
            <a:ext cx="119972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i="1" dirty="0">
                <a:latin typeface="Avenir Next" panose="020B0503020202020204" pitchFamily="34" charset="0"/>
              </a:rPr>
              <a:t>Write Channel 0</a:t>
            </a:r>
            <a:endParaRPr lang="en-CH" sz="700" i="1" dirty="0">
              <a:latin typeface="Avenir Next" panose="020B0503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6F0877-75D6-A0BC-0EE8-C6642C120703}"/>
              </a:ext>
            </a:extLst>
          </p:cNvPr>
          <p:cNvSpPr txBox="1"/>
          <p:nvPr/>
        </p:nvSpPr>
        <p:spPr>
          <a:xfrm>
            <a:off x="3157277" y="1459771"/>
            <a:ext cx="119972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H" sz="1000" b="1" i="1">
                <a:latin typeface="Avenir Next" panose="020B0503020202020204" pitchFamily="34" charset="0"/>
              </a:rPr>
              <a:t>Broadcast</a:t>
            </a:r>
            <a:r>
              <a:rPr lang="en-GB" sz="1000" b="1" i="1" dirty="0">
                <a:latin typeface="Avenir Next" panose="020B0503020202020204" pitchFamily="34" charset="0"/>
              </a:rPr>
              <a:t> Input</a:t>
            </a:r>
            <a:endParaRPr lang="en-CH" sz="800" b="1" i="1" dirty="0">
              <a:latin typeface="Avenir Next" panose="020B0503020202020204" pitchFamily="34" charset="0"/>
            </a:endParaRPr>
          </a:p>
        </p:txBody>
      </p:sp>
      <p:sp>
        <p:nvSpPr>
          <p:cNvPr id="6" name="Left Brace 5">
            <a:extLst>
              <a:ext uri="{FF2B5EF4-FFF2-40B4-BE49-F238E27FC236}">
                <a16:creationId xmlns:a16="http://schemas.microsoft.com/office/drawing/2014/main" id="{5893A6BD-30A8-7F1B-4384-9B6D4DEE9ADF}"/>
              </a:ext>
            </a:extLst>
          </p:cNvPr>
          <p:cNvSpPr/>
          <p:nvPr/>
        </p:nvSpPr>
        <p:spPr>
          <a:xfrm rot="10800000">
            <a:off x="8923989" y="1258508"/>
            <a:ext cx="160520" cy="2432186"/>
          </a:xfrm>
          <a:prstGeom prst="leftBrace">
            <a:avLst>
              <a:gd name="adj1" fmla="val 122662"/>
              <a:gd name="adj2" fmla="val 50929"/>
            </a:avLst>
          </a:prstGeom>
          <a:ln w="12700">
            <a:solidFill>
              <a:schemeClr val="tx1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E25DC9-4F1A-88BF-E796-E4098D215A16}"/>
              </a:ext>
            </a:extLst>
          </p:cNvPr>
          <p:cNvSpPr txBox="1"/>
          <p:nvPr/>
        </p:nvSpPr>
        <p:spPr>
          <a:xfrm>
            <a:off x="8981442" y="2287760"/>
            <a:ext cx="1142267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100" b="1" i="1" dirty="0">
                <a:latin typeface="Avenir Next" panose="020B0503020202020204" pitchFamily="34" charset="0"/>
              </a:rPr>
              <a:t>B-Block</a:t>
            </a:r>
          </a:p>
          <a:p>
            <a:pPr algn="ctr"/>
            <a:r>
              <a:rPr lang="en-GB" sz="1100" i="1" dirty="0">
                <a:latin typeface="Avenir Next" panose="020B0503020202020204" pitchFamily="34" charset="0"/>
              </a:rPr>
              <a:t>Bundle of 12 AIE cores</a:t>
            </a:r>
            <a:endParaRPr lang="en-CH" sz="1000" i="1" dirty="0">
              <a:latin typeface="Avenir Next" panose="020B0503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1380997-ED10-46C3-D635-B600E7C8949C}"/>
              </a:ext>
            </a:extLst>
          </p:cNvPr>
          <p:cNvGrpSpPr/>
          <p:nvPr/>
        </p:nvGrpSpPr>
        <p:grpSpPr>
          <a:xfrm>
            <a:off x="1472031" y="6142407"/>
            <a:ext cx="9247938" cy="597565"/>
            <a:chOff x="1493948" y="5411577"/>
            <a:chExt cx="8868111" cy="597565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CD7F8A7B-69F0-723C-8C92-7EDFDFC8B2F4}"/>
                </a:ext>
              </a:extLst>
            </p:cNvPr>
            <p:cNvSpPr/>
            <p:nvPr/>
          </p:nvSpPr>
          <p:spPr>
            <a:xfrm>
              <a:off x="1910490" y="5466369"/>
              <a:ext cx="8451569" cy="526800"/>
            </a:xfrm>
            <a:prstGeom prst="roundRect">
              <a:avLst>
                <a:gd name="adj" fmla="val 6884"/>
              </a:avLst>
            </a:prstGeom>
            <a:solidFill>
              <a:schemeClr val="accent1"/>
            </a:solidFill>
            <a:ln w="28575">
              <a:solidFill>
                <a:schemeClr val="accent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FF00"/>
                  </a:solidFill>
                  <a:latin typeface="Corbel" panose="020B0503020204020204" pitchFamily="34" charset="0"/>
                </a:rPr>
                <a:t>Exploit data-reuse by broadcasting </a:t>
              </a:r>
              <a:r>
                <a:rPr lang="en-US" sz="2400" dirty="0">
                  <a:latin typeface="Corbel" panose="020B0503020204020204" pitchFamily="34" charset="0"/>
                </a:rPr>
                <a:t>input data to multiple cores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51C034C-02AC-5E52-1A56-D7C5E98E41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3948" y="5411577"/>
              <a:ext cx="597565" cy="59756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368B367-D017-8FDC-A6D5-9D08A33CCFF4}"/>
              </a:ext>
            </a:extLst>
          </p:cNvPr>
          <p:cNvGrpSpPr/>
          <p:nvPr/>
        </p:nvGrpSpPr>
        <p:grpSpPr>
          <a:xfrm>
            <a:off x="1472031" y="4644193"/>
            <a:ext cx="9247938" cy="594360"/>
            <a:chOff x="1493948" y="6169502"/>
            <a:chExt cx="8686007" cy="597565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FA9C6915-7A80-FFD9-BD20-57953B619C88}"/>
                </a:ext>
              </a:extLst>
            </p:cNvPr>
            <p:cNvSpPr/>
            <p:nvPr/>
          </p:nvSpPr>
          <p:spPr>
            <a:xfrm>
              <a:off x="1910490" y="6224294"/>
              <a:ext cx="8269465" cy="526800"/>
            </a:xfrm>
            <a:prstGeom prst="roundRect">
              <a:avLst>
                <a:gd name="adj" fmla="val 6884"/>
              </a:avLst>
            </a:prstGeom>
            <a:solidFill>
              <a:schemeClr val="accent1"/>
            </a:solidFill>
            <a:ln w="28575">
              <a:solidFill>
                <a:schemeClr val="accent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solidFill>
                    <a:srgbClr val="FFFF00"/>
                  </a:solidFill>
                  <a:latin typeface="Corbel" panose="020B0503020204020204" pitchFamily="34" charset="0"/>
                </a:rPr>
                <a:t>Maximize the usage of </a:t>
              </a:r>
              <a:r>
                <a:rPr lang="en-US" sz="2600" b="1" dirty="0" err="1">
                  <a:solidFill>
                    <a:srgbClr val="FFFF00"/>
                  </a:solidFill>
                  <a:latin typeface="Corbel" panose="020B0503020204020204" pitchFamily="34" charset="0"/>
                </a:rPr>
                <a:t>shimDMA</a:t>
              </a:r>
              <a:r>
                <a:rPr lang="en-US" sz="2600" b="1" dirty="0">
                  <a:solidFill>
                    <a:srgbClr val="FFFF00"/>
                  </a:solidFill>
                  <a:latin typeface="Corbel" panose="020B0503020204020204" pitchFamily="34" charset="0"/>
                </a:rPr>
                <a:t> channels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51BB02B-6F5C-9609-AFF2-BBD110EDA9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3948" y="6169502"/>
              <a:ext cx="597565" cy="59756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2CD832B-BE50-6AAA-6974-4EE53CBB713B}"/>
              </a:ext>
            </a:extLst>
          </p:cNvPr>
          <p:cNvGrpSpPr/>
          <p:nvPr/>
        </p:nvGrpSpPr>
        <p:grpSpPr>
          <a:xfrm>
            <a:off x="1472031" y="5391698"/>
            <a:ext cx="9247938" cy="597565"/>
            <a:chOff x="1493948" y="6169502"/>
            <a:chExt cx="8686007" cy="597565"/>
          </a:xfrm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FF78F8FA-400B-0885-705B-DA1E954B4BC7}"/>
                </a:ext>
              </a:extLst>
            </p:cNvPr>
            <p:cNvSpPr/>
            <p:nvPr/>
          </p:nvSpPr>
          <p:spPr>
            <a:xfrm>
              <a:off x="1910490" y="6224294"/>
              <a:ext cx="8269465" cy="526800"/>
            </a:xfrm>
            <a:prstGeom prst="roundRect">
              <a:avLst>
                <a:gd name="adj" fmla="val 6884"/>
              </a:avLst>
            </a:prstGeom>
            <a:solidFill>
              <a:schemeClr val="accent1"/>
            </a:solidFill>
            <a:ln w="28575">
              <a:solidFill>
                <a:schemeClr val="accent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solidFill>
                    <a:srgbClr val="FFFF00"/>
                  </a:solidFill>
                  <a:latin typeface="Corbel" panose="020B0503020204020204" pitchFamily="34" charset="0"/>
                </a:rPr>
                <a:t>Efficient gathering and reordering </a:t>
              </a:r>
              <a:r>
                <a:rPr lang="en-US" sz="2600" dirty="0">
                  <a:solidFill>
                    <a:schemeClr val="bg1"/>
                  </a:solidFill>
                  <a:latin typeface="Corbel" panose="020B0503020204020204" pitchFamily="34" charset="0"/>
                </a:rPr>
                <a:t>of output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5DFD829-84C9-3001-A50E-4A6248C5F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3948" y="6169502"/>
              <a:ext cx="597565" cy="59756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EC4CA4C4-C326-57C3-DA91-86727D1D0E2F}"/>
              </a:ext>
            </a:extLst>
          </p:cNvPr>
          <p:cNvSpPr txBox="1"/>
          <p:nvPr/>
        </p:nvSpPr>
        <p:spPr>
          <a:xfrm>
            <a:off x="8040076" y="2296136"/>
            <a:ext cx="119972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b="1" i="1" dirty="0">
                <a:latin typeface="Avenir Next" panose="020B0503020202020204" pitchFamily="34" charset="0"/>
              </a:rPr>
              <a:t>Gather Core</a:t>
            </a:r>
            <a:endParaRPr lang="en-CH" sz="800" b="1" i="1" dirty="0">
              <a:latin typeface="Avenir Next" panose="020B0503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37258EE-9A5E-71C1-772A-D07F74C4F368}"/>
              </a:ext>
            </a:extLst>
          </p:cNvPr>
          <p:cNvGrpSpPr/>
          <p:nvPr/>
        </p:nvGrpSpPr>
        <p:grpSpPr>
          <a:xfrm>
            <a:off x="1472031" y="3893483"/>
            <a:ext cx="9247938" cy="597565"/>
            <a:chOff x="1493948" y="5411577"/>
            <a:chExt cx="8868111" cy="597565"/>
          </a:xfrm>
        </p:grpSpPr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2D1A8056-CEDB-635C-3944-E80E97F9EE07}"/>
                </a:ext>
              </a:extLst>
            </p:cNvPr>
            <p:cNvSpPr/>
            <p:nvPr/>
          </p:nvSpPr>
          <p:spPr>
            <a:xfrm>
              <a:off x="1910490" y="5466369"/>
              <a:ext cx="8451569" cy="526800"/>
            </a:xfrm>
            <a:prstGeom prst="roundRect">
              <a:avLst>
                <a:gd name="adj" fmla="val 6884"/>
              </a:avLst>
            </a:prstGeom>
            <a:solidFill>
              <a:schemeClr val="accent1"/>
            </a:solidFill>
            <a:ln w="28575">
              <a:solidFill>
                <a:schemeClr val="accent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FF00"/>
                  </a:solidFill>
                  <a:latin typeface="Corbel" panose="020B0503020204020204" pitchFamily="34" charset="0"/>
                </a:rPr>
                <a:t>Balance compute and memory resources</a:t>
              </a:r>
              <a:endParaRPr lang="en-US" sz="2400" dirty="0">
                <a:latin typeface="Corbel" panose="020B0503020204020204" pitchFamily="34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458D50D-6CB3-C7E7-9A72-795CD0AD6B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3948" y="5411577"/>
              <a:ext cx="597565" cy="59756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886098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3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0" grpId="0" animBg="1"/>
      <p:bldP spid="305" grpId="0"/>
      <p:bldP spid="6" grpId="0" animBg="1"/>
      <p:bldP spid="7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7DE957A-AA6A-0BAE-1504-474D0D634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SPARTA Design: Scaling Accelerator Mapping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9D627E2-6CA9-BD1E-19AF-0D6A04796261}"/>
              </a:ext>
            </a:extLst>
          </p:cNvPr>
          <p:cNvGrpSpPr/>
          <p:nvPr/>
        </p:nvGrpSpPr>
        <p:grpSpPr>
          <a:xfrm>
            <a:off x="5645559" y="1305193"/>
            <a:ext cx="727274" cy="186917"/>
            <a:chOff x="6669658" y="1639649"/>
            <a:chExt cx="864292" cy="781457"/>
          </a:xfrm>
          <a:solidFill>
            <a:srgbClr val="FC8639"/>
          </a:solidFill>
        </p:grpSpPr>
        <p:sp>
          <p:nvSpPr>
            <p:cNvPr id="161" name="Rectangle 160">
              <a:extLst>
                <a:ext uri="{FF2B5EF4-FFF2-40B4-BE49-F238E27FC236}">
                  <a16:creationId xmlns:a16="http://schemas.microsoft.com/office/drawing/2014/main" id="{35A72821-CA8B-2F5D-21FC-717EB4DB4CFE}"/>
                </a:ext>
              </a:extLst>
            </p:cNvPr>
            <p:cNvSpPr/>
            <p:nvPr/>
          </p:nvSpPr>
          <p:spPr bwMode="auto">
            <a:xfrm>
              <a:off x="6669658" y="1639649"/>
              <a:ext cx="864292" cy="781457"/>
            </a:xfrm>
            <a:prstGeom prst="rect">
              <a:avLst/>
            </a:prstGeom>
            <a:grpFill/>
            <a:ln w="63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7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62" name="TextBox 161">
              <a:extLst>
                <a:ext uri="{FF2B5EF4-FFF2-40B4-BE49-F238E27FC236}">
                  <a16:creationId xmlns:a16="http://schemas.microsoft.com/office/drawing/2014/main" id="{96CDBA35-AF01-E311-5E33-98DB2733E5FD}"/>
                </a:ext>
              </a:extLst>
            </p:cNvPr>
            <p:cNvSpPr txBox="1"/>
            <p:nvPr/>
          </p:nvSpPr>
          <p:spPr>
            <a:xfrm>
              <a:off x="6776064" y="1827144"/>
              <a:ext cx="634368" cy="514699"/>
            </a:xfrm>
            <a:prstGeom prst="rect">
              <a:avLst/>
            </a:prstGeom>
            <a:grp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GB" sz="800" dirty="0">
                  <a:latin typeface="Avenir Next" panose="020B0503020202020204" pitchFamily="34" charset="0"/>
                </a:rPr>
                <a:t>ShimDMA0</a:t>
              </a:r>
              <a:endParaRPr lang="en-CH" sz="800" dirty="0">
                <a:latin typeface="Avenir Next" panose="020B0503020202020204" pitchFamily="34" charset="0"/>
              </a:endParaRPr>
            </a:p>
          </p:txBody>
        </p:sp>
      </p:grpSp>
      <p:sp>
        <p:nvSpPr>
          <p:cNvPr id="380" name="Rounded Rectangle 379">
            <a:extLst>
              <a:ext uri="{FF2B5EF4-FFF2-40B4-BE49-F238E27FC236}">
                <a16:creationId xmlns:a16="http://schemas.microsoft.com/office/drawing/2014/main" id="{F2FABECD-97E5-5E09-4927-34EDE56439C8}"/>
              </a:ext>
            </a:extLst>
          </p:cNvPr>
          <p:cNvSpPr/>
          <p:nvPr/>
        </p:nvSpPr>
        <p:spPr bwMode="auto">
          <a:xfrm>
            <a:off x="4482648" y="1583669"/>
            <a:ext cx="3429944" cy="2155622"/>
          </a:xfrm>
          <a:prstGeom prst="roundRect">
            <a:avLst>
              <a:gd name="adj" fmla="val 9925"/>
            </a:avLst>
          </a:prstGeom>
          <a:solidFill>
            <a:schemeClr val="bg2"/>
          </a:solidFill>
          <a:ln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18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302" name="Elbow Connector 301">
            <a:extLst>
              <a:ext uri="{FF2B5EF4-FFF2-40B4-BE49-F238E27FC236}">
                <a16:creationId xmlns:a16="http://schemas.microsoft.com/office/drawing/2014/main" id="{9C55DA46-FECA-CB57-51A3-2518DC889C83}"/>
              </a:ext>
            </a:extLst>
          </p:cNvPr>
          <p:cNvCxnSpPr>
            <a:cxnSpLocks/>
          </p:cNvCxnSpPr>
          <p:nvPr/>
        </p:nvCxnSpPr>
        <p:spPr>
          <a:xfrm flipH="1" flipV="1">
            <a:off x="6372833" y="1437156"/>
            <a:ext cx="1380744" cy="914400"/>
          </a:xfrm>
          <a:prstGeom prst="bentConnector3">
            <a:avLst>
              <a:gd name="adj1" fmla="val -15881"/>
            </a:avLst>
          </a:prstGeom>
          <a:ln w="19050">
            <a:solidFill>
              <a:schemeClr val="tx1"/>
            </a:solidFill>
            <a:headEnd type="none" w="lg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44" name="Group 943">
            <a:extLst>
              <a:ext uri="{FF2B5EF4-FFF2-40B4-BE49-F238E27FC236}">
                <a16:creationId xmlns:a16="http://schemas.microsoft.com/office/drawing/2014/main" id="{599E485E-4457-9D24-99EA-F806E0D9C15C}"/>
              </a:ext>
            </a:extLst>
          </p:cNvPr>
          <p:cNvGrpSpPr/>
          <p:nvPr/>
        </p:nvGrpSpPr>
        <p:grpSpPr>
          <a:xfrm>
            <a:off x="4595506" y="2175236"/>
            <a:ext cx="3216794" cy="418200"/>
            <a:chOff x="4595506" y="2175236"/>
            <a:chExt cx="3216794" cy="418200"/>
          </a:xfrm>
        </p:grpSpPr>
        <p:sp>
          <p:nvSpPr>
            <p:cNvPr id="175" name="Right Arrow 174">
              <a:extLst>
                <a:ext uri="{FF2B5EF4-FFF2-40B4-BE49-F238E27FC236}">
                  <a16:creationId xmlns:a16="http://schemas.microsoft.com/office/drawing/2014/main" id="{233D2A54-257C-351F-F31E-B9E2F47F7512}"/>
                </a:ext>
              </a:extLst>
            </p:cNvPr>
            <p:cNvSpPr/>
            <p:nvPr/>
          </p:nvSpPr>
          <p:spPr bwMode="auto">
            <a:xfrm>
              <a:off x="5345848" y="2293733"/>
              <a:ext cx="483268" cy="147504"/>
            </a:xfrm>
            <a:prstGeom prst="rightArrow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Lato" panose="020F0502020204030203" pitchFamily="34" charset="0"/>
                <a:cs typeface="Segoe UI" pitchFamily="34" charset="0"/>
              </a:endParaRPr>
            </a:p>
          </p:txBody>
        </p:sp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id="{6866B69B-3FB3-EF91-F7E1-0D0881CB7B7C}"/>
                </a:ext>
              </a:extLst>
            </p:cNvPr>
            <p:cNvSpPr/>
            <p:nvPr/>
          </p:nvSpPr>
          <p:spPr bwMode="auto">
            <a:xfrm>
              <a:off x="4595506" y="2175403"/>
              <a:ext cx="727274" cy="411859"/>
            </a:xfrm>
            <a:prstGeom prst="rect">
              <a:avLst/>
            </a:prstGeom>
            <a:solidFill>
              <a:srgbClr val="00B658"/>
            </a:solidFill>
            <a:ln w="9525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Lato" panose="020F0502020204030203" pitchFamily="34" charset="0"/>
                <a:cs typeface="Segoe UI" pitchFamily="34" charset="0"/>
              </a:endParaRPr>
            </a:p>
          </p:txBody>
        </p:sp>
        <p:sp>
          <p:nvSpPr>
            <p:cNvPr id="177" name="Rectangle 176">
              <a:extLst>
                <a:ext uri="{FF2B5EF4-FFF2-40B4-BE49-F238E27FC236}">
                  <a16:creationId xmlns:a16="http://schemas.microsoft.com/office/drawing/2014/main" id="{8CA065B7-492E-7E34-9EA7-F364D43CFBD4}"/>
                </a:ext>
              </a:extLst>
            </p:cNvPr>
            <p:cNvSpPr/>
            <p:nvPr/>
          </p:nvSpPr>
          <p:spPr bwMode="auto">
            <a:xfrm>
              <a:off x="5102513" y="2175403"/>
              <a:ext cx="220267" cy="411790"/>
            </a:xfrm>
            <a:prstGeom prst="rect">
              <a:avLst/>
            </a:prstGeom>
            <a:solidFill>
              <a:srgbClr val="3998E7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Lato" panose="020F0502020204030203" pitchFamily="34" charset="0"/>
                <a:cs typeface="Segoe UI" pitchFamily="34" charset="0"/>
              </a:endParaRPr>
            </a:p>
          </p:txBody>
        </p: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75B82921-5878-6D52-E357-B3342F09CB59}"/>
                </a:ext>
              </a:extLst>
            </p:cNvPr>
            <p:cNvSpPr txBox="1"/>
            <p:nvPr/>
          </p:nvSpPr>
          <p:spPr>
            <a:xfrm>
              <a:off x="4638561" y="2224104"/>
              <a:ext cx="444032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GB" sz="800" dirty="0">
                  <a:latin typeface="Avenir Next" panose="020B0503020202020204" pitchFamily="34" charset="0"/>
                </a:rPr>
                <a:t>Laplacian</a:t>
              </a:r>
            </a:p>
            <a:p>
              <a:pPr algn="ctr">
                <a:buClr>
                  <a:schemeClr val="accent1"/>
                </a:buClr>
                <a:buSzPct val="60000"/>
              </a:pPr>
              <a:r>
                <a:rPr lang="en-CH" sz="800">
                  <a:latin typeface="Avenir Next" panose="020B0503020202020204" pitchFamily="34" charset="0"/>
                </a:rPr>
                <a:t>AI</a:t>
              </a:r>
              <a:r>
                <a:rPr lang="en-GB" sz="800" dirty="0">
                  <a:latin typeface="Avenir Next" panose="020B0503020202020204" pitchFamily="34" charset="0"/>
                </a:rPr>
                <a:t>E Core</a:t>
              </a:r>
            </a:p>
            <a:p>
              <a:pPr algn="ctr">
                <a:buClr>
                  <a:schemeClr val="accent1"/>
                </a:buClr>
                <a:buSzPct val="60000"/>
              </a:pPr>
              <a:r>
                <a:rPr lang="en-GB" sz="800" dirty="0">
                  <a:latin typeface="Avenir Next" panose="020B0503020202020204" pitchFamily="34" charset="0"/>
                </a:rPr>
                <a:t>(0,2)</a:t>
              </a:r>
              <a:endParaRPr lang="en-CH" sz="800" dirty="0">
                <a:latin typeface="Avenir Next" panose="020B0503020202020204" pitchFamily="34" charset="0"/>
              </a:endParaRPr>
            </a:p>
          </p:txBody>
        </p:sp>
        <p:sp>
          <p:nvSpPr>
            <p:cNvPr id="179" name="TextBox 178">
              <a:extLst>
                <a:ext uri="{FF2B5EF4-FFF2-40B4-BE49-F238E27FC236}">
                  <a16:creationId xmlns:a16="http://schemas.microsoft.com/office/drawing/2014/main" id="{0BF391F7-FD8A-D974-B987-4BB20FC69436}"/>
                </a:ext>
              </a:extLst>
            </p:cNvPr>
            <p:cNvSpPr txBox="1"/>
            <p:nvPr/>
          </p:nvSpPr>
          <p:spPr>
            <a:xfrm rot="16200000">
              <a:off x="5006088" y="2319777"/>
              <a:ext cx="391134" cy="12311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CH" sz="800" dirty="0">
                  <a:latin typeface="Avenir Next" panose="020B0503020202020204" pitchFamily="34" charset="0"/>
                </a:rPr>
                <a:t>Memory</a:t>
              </a:r>
            </a:p>
          </p:txBody>
        </p:sp>
        <p:sp>
          <p:nvSpPr>
            <p:cNvPr id="180" name="Rectangle 179">
              <a:extLst>
                <a:ext uri="{FF2B5EF4-FFF2-40B4-BE49-F238E27FC236}">
                  <a16:creationId xmlns:a16="http://schemas.microsoft.com/office/drawing/2014/main" id="{C7DCEE2A-EA78-E115-743A-70B45D74354E}"/>
                </a:ext>
              </a:extLst>
            </p:cNvPr>
            <p:cNvSpPr/>
            <p:nvPr/>
          </p:nvSpPr>
          <p:spPr bwMode="auto">
            <a:xfrm>
              <a:off x="5840266" y="2175405"/>
              <a:ext cx="727274" cy="411859"/>
            </a:xfrm>
            <a:prstGeom prst="rect">
              <a:avLst/>
            </a:prstGeom>
            <a:solidFill>
              <a:srgbClr val="00B658"/>
            </a:solidFill>
            <a:ln w="9525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Lato" panose="020F0502020204030203" pitchFamily="34" charset="0"/>
                <a:cs typeface="Segoe UI" pitchFamily="34" charset="0"/>
              </a:endParaRPr>
            </a:p>
          </p:txBody>
        </p:sp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id="{4DEB7401-6542-0E6C-B50A-2C9AB24E5F7D}"/>
                </a:ext>
              </a:extLst>
            </p:cNvPr>
            <p:cNvSpPr/>
            <p:nvPr/>
          </p:nvSpPr>
          <p:spPr bwMode="auto">
            <a:xfrm>
              <a:off x="6363223" y="2175405"/>
              <a:ext cx="204317" cy="411790"/>
            </a:xfrm>
            <a:prstGeom prst="rect">
              <a:avLst/>
            </a:prstGeom>
            <a:solidFill>
              <a:srgbClr val="3998E7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Lato" panose="020F0502020204030203" pitchFamily="34" charset="0"/>
                <a:cs typeface="Segoe UI" pitchFamily="34" charset="0"/>
              </a:endParaRPr>
            </a:p>
          </p:txBody>
        </p: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55B76EE9-5BE6-B19D-371E-875565A7B4E7}"/>
                </a:ext>
              </a:extLst>
            </p:cNvPr>
            <p:cNvSpPr txBox="1"/>
            <p:nvPr/>
          </p:nvSpPr>
          <p:spPr>
            <a:xfrm>
              <a:off x="5853662" y="2224104"/>
              <a:ext cx="503344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GB" sz="800" dirty="0">
                  <a:latin typeface="Avenir Next" panose="020B0503020202020204" pitchFamily="34" charset="0"/>
                </a:rPr>
                <a:t>Flux</a:t>
              </a:r>
            </a:p>
            <a:p>
              <a:pPr algn="ctr">
                <a:buClr>
                  <a:schemeClr val="accent1"/>
                </a:buClr>
                <a:buSzPct val="60000"/>
              </a:pPr>
              <a:r>
                <a:rPr lang="en-CH" sz="800">
                  <a:latin typeface="Avenir Next" panose="020B0503020202020204" pitchFamily="34" charset="0"/>
                </a:rPr>
                <a:t>AI</a:t>
              </a:r>
              <a:r>
                <a:rPr lang="en-GB" sz="800" dirty="0">
                  <a:latin typeface="Avenir Next" panose="020B0503020202020204" pitchFamily="34" charset="0"/>
                </a:rPr>
                <a:t>E Core 1</a:t>
              </a:r>
            </a:p>
            <a:p>
              <a:pPr algn="ctr">
                <a:buClr>
                  <a:schemeClr val="accent1"/>
                </a:buClr>
                <a:buSzPct val="60000"/>
              </a:pPr>
              <a:r>
                <a:rPr lang="en-GB" sz="800" dirty="0">
                  <a:latin typeface="Avenir Next" panose="020B0503020202020204" pitchFamily="34" charset="0"/>
                </a:rPr>
                <a:t>(1,2)</a:t>
              </a:r>
              <a:endParaRPr lang="en-CH" sz="800" dirty="0">
                <a:latin typeface="Avenir Next" panose="020B0503020202020204" pitchFamily="34" charset="0"/>
              </a:endParaRPr>
            </a:p>
          </p:txBody>
        </p:sp>
        <p:sp>
          <p:nvSpPr>
            <p:cNvPr id="183" name="TextBox 182">
              <a:extLst>
                <a:ext uri="{FF2B5EF4-FFF2-40B4-BE49-F238E27FC236}">
                  <a16:creationId xmlns:a16="http://schemas.microsoft.com/office/drawing/2014/main" id="{08B38F54-82DA-7FBE-95B6-D04E8ECA0D2C}"/>
                </a:ext>
              </a:extLst>
            </p:cNvPr>
            <p:cNvSpPr txBox="1"/>
            <p:nvPr/>
          </p:nvSpPr>
          <p:spPr>
            <a:xfrm rot="16200000">
              <a:off x="6250848" y="2319779"/>
              <a:ext cx="391134" cy="12311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CH" sz="800" dirty="0">
                  <a:latin typeface="Avenir Next" panose="020B0503020202020204" pitchFamily="34" charset="0"/>
                </a:rPr>
                <a:t>Memory</a:t>
              </a:r>
            </a:p>
          </p:txBody>
        </p:sp>
        <p:sp>
          <p:nvSpPr>
            <p:cNvPr id="184" name="Rectangle 183">
              <a:extLst>
                <a:ext uri="{FF2B5EF4-FFF2-40B4-BE49-F238E27FC236}">
                  <a16:creationId xmlns:a16="http://schemas.microsoft.com/office/drawing/2014/main" id="{C6EC9046-FA31-99DF-6872-3345D0962C51}"/>
                </a:ext>
              </a:extLst>
            </p:cNvPr>
            <p:cNvSpPr/>
            <p:nvPr/>
          </p:nvSpPr>
          <p:spPr bwMode="auto">
            <a:xfrm>
              <a:off x="7085026" y="2175236"/>
              <a:ext cx="727274" cy="411859"/>
            </a:xfrm>
            <a:prstGeom prst="rect">
              <a:avLst/>
            </a:prstGeom>
            <a:solidFill>
              <a:srgbClr val="00B658"/>
            </a:solidFill>
            <a:ln w="9525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Lato" panose="020F0502020204030203" pitchFamily="34" charset="0"/>
                <a:cs typeface="Segoe UI" pitchFamily="34" charset="0"/>
              </a:endParaRPr>
            </a:p>
          </p:txBody>
        </p:sp>
        <p:sp>
          <p:nvSpPr>
            <p:cNvPr id="185" name="Rectangle 184">
              <a:extLst>
                <a:ext uri="{FF2B5EF4-FFF2-40B4-BE49-F238E27FC236}">
                  <a16:creationId xmlns:a16="http://schemas.microsoft.com/office/drawing/2014/main" id="{769A9CD3-10EE-D605-833B-C456C2FC6BC8}"/>
                </a:ext>
              </a:extLst>
            </p:cNvPr>
            <p:cNvSpPr/>
            <p:nvPr/>
          </p:nvSpPr>
          <p:spPr bwMode="auto">
            <a:xfrm>
              <a:off x="7609073" y="2175236"/>
              <a:ext cx="203227" cy="411790"/>
            </a:xfrm>
            <a:prstGeom prst="rect">
              <a:avLst/>
            </a:prstGeom>
            <a:solidFill>
              <a:srgbClr val="3998E7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Lato" panose="020F0502020204030203" pitchFamily="34" charset="0"/>
                <a:cs typeface="Segoe UI" pitchFamily="34" charset="0"/>
              </a:endParaRPr>
            </a:p>
          </p:txBody>
        </p:sp>
        <p:sp>
          <p:nvSpPr>
            <p:cNvPr id="186" name="TextBox 185">
              <a:extLst>
                <a:ext uri="{FF2B5EF4-FFF2-40B4-BE49-F238E27FC236}">
                  <a16:creationId xmlns:a16="http://schemas.microsoft.com/office/drawing/2014/main" id="{2FC2C38A-036B-57D7-0576-31E1A4FC4C73}"/>
                </a:ext>
              </a:extLst>
            </p:cNvPr>
            <p:cNvSpPr txBox="1"/>
            <p:nvPr/>
          </p:nvSpPr>
          <p:spPr>
            <a:xfrm>
              <a:off x="7098422" y="2224104"/>
              <a:ext cx="503344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GB" sz="800" dirty="0">
                  <a:latin typeface="Avenir Next" panose="020B0503020202020204" pitchFamily="34" charset="0"/>
                </a:rPr>
                <a:t>Flux</a:t>
              </a:r>
            </a:p>
            <a:p>
              <a:pPr algn="ctr">
                <a:buClr>
                  <a:schemeClr val="accent1"/>
                </a:buClr>
                <a:buSzPct val="60000"/>
              </a:pPr>
              <a:r>
                <a:rPr lang="en-CH" sz="800">
                  <a:latin typeface="Avenir Next" panose="020B0503020202020204" pitchFamily="34" charset="0"/>
                </a:rPr>
                <a:t>AI</a:t>
              </a:r>
              <a:r>
                <a:rPr lang="en-GB" sz="800" dirty="0">
                  <a:latin typeface="Avenir Next" panose="020B0503020202020204" pitchFamily="34" charset="0"/>
                </a:rPr>
                <a:t>E Core 2</a:t>
              </a:r>
            </a:p>
            <a:p>
              <a:pPr algn="ctr">
                <a:buClr>
                  <a:schemeClr val="accent1"/>
                </a:buClr>
                <a:buSzPct val="60000"/>
              </a:pPr>
              <a:r>
                <a:rPr lang="en-GB" sz="800" dirty="0">
                  <a:latin typeface="Avenir Next" panose="020B0503020202020204" pitchFamily="34" charset="0"/>
                </a:rPr>
                <a:t>(2,2)</a:t>
              </a:r>
            </a:p>
          </p:txBody>
        </p:sp>
        <p:sp>
          <p:nvSpPr>
            <p:cNvPr id="187" name="TextBox 186">
              <a:extLst>
                <a:ext uri="{FF2B5EF4-FFF2-40B4-BE49-F238E27FC236}">
                  <a16:creationId xmlns:a16="http://schemas.microsoft.com/office/drawing/2014/main" id="{A85E815E-B32B-E79E-F923-E26B65CF4F39}"/>
                </a:ext>
              </a:extLst>
            </p:cNvPr>
            <p:cNvSpPr txBox="1"/>
            <p:nvPr/>
          </p:nvSpPr>
          <p:spPr>
            <a:xfrm rot="16200000">
              <a:off x="7495608" y="2319610"/>
              <a:ext cx="391134" cy="12311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CH" sz="800" dirty="0">
                  <a:latin typeface="Avenir Next" panose="020B0503020202020204" pitchFamily="34" charset="0"/>
                </a:rPr>
                <a:t>Memory</a:t>
              </a:r>
            </a:p>
          </p:txBody>
        </p:sp>
        <p:sp>
          <p:nvSpPr>
            <p:cNvPr id="188" name="Right Arrow 187">
              <a:extLst>
                <a:ext uri="{FF2B5EF4-FFF2-40B4-BE49-F238E27FC236}">
                  <a16:creationId xmlns:a16="http://schemas.microsoft.com/office/drawing/2014/main" id="{E970218B-33BE-2543-12C5-C1A6EC61D2ED}"/>
                </a:ext>
              </a:extLst>
            </p:cNvPr>
            <p:cNvSpPr/>
            <p:nvPr/>
          </p:nvSpPr>
          <p:spPr bwMode="auto">
            <a:xfrm>
              <a:off x="6586859" y="2287760"/>
              <a:ext cx="483268" cy="147504"/>
            </a:xfrm>
            <a:prstGeom prst="rightArrow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Lato" panose="020F0502020204030203" pitchFamily="34" charset="0"/>
                <a:cs typeface="Segoe UI" pitchFamily="34" charset="0"/>
              </a:endParaRPr>
            </a:p>
          </p:txBody>
        </p:sp>
      </p:grpSp>
      <p:cxnSp>
        <p:nvCxnSpPr>
          <p:cNvPr id="203" name="Elbow Connector 202">
            <a:extLst>
              <a:ext uri="{FF2B5EF4-FFF2-40B4-BE49-F238E27FC236}">
                <a16:creationId xmlns:a16="http://schemas.microsoft.com/office/drawing/2014/main" id="{7F29B87F-5C77-650D-9FB4-2554A2752491}"/>
              </a:ext>
            </a:extLst>
          </p:cNvPr>
          <p:cNvCxnSpPr>
            <a:cxnSpLocks/>
          </p:cNvCxnSpPr>
          <p:nvPr/>
        </p:nvCxnSpPr>
        <p:spPr>
          <a:xfrm rot="16200000" flipH="1">
            <a:off x="4209757" y="1848419"/>
            <a:ext cx="548640" cy="226072"/>
          </a:xfrm>
          <a:prstGeom prst="bentConnector2">
            <a:avLst/>
          </a:prstGeom>
          <a:ln w="19050">
            <a:solidFill>
              <a:schemeClr val="tx1"/>
            </a:solidFill>
            <a:headEnd type="none" w="lg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" name="Elbow Connector 206">
            <a:extLst>
              <a:ext uri="{FF2B5EF4-FFF2-40B4-BE49-F238E27FC236}">
                <a16:creationId xmlns:a16="http://schemas.microsoft.com/office/drawing/2014/main" id="{CD1C9AA7-3868-8CFB-623E-3C06CB84717F}"/>
              </a:ext>
            </a:extLst>
          </p:cNvPr>
          <p:cNvCxnSpPr>
            <a:cxnSpLocks/>
          </p:cNvCxnSpPr>
          <p:nvPr/>
        </p:nvCxnSpPr>
        <p:spPr>
          <a:xfrm rot="10800000" flipH="1" flipV="1">
            <a:off x="5641840" y="1448482"/>
            <a:ext cx="192024" cy="274320"/>
          </a:xfrm>
          <a:prstGeom prst="bentConnector3">
            <a:avLst>
              <a:gd name="adj1" fmla="val -117407"/>
            </a:avLst>
          </a:prstGeom>
          <a:ln w="19050">
            <a:solidFill>
              <a:schemeClr val="tx1"/>
            </a:solidFill>
            <a:headEnd type="none" w="lg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" name="Elbow Connector 227">
            <a:extLst>
              <a:ext uri="{FF2B5EF4-FFF2-40B4-BE49-F238E27FC236}">
                <a16:creationId xmlns:a16="http://schemas.microsoft.com/office/drawing/2014/main" id="{EE99F1B5-66D6-43A2-4DD7-C0DC9A59A42C}"/>
              </a:ext>
            </a:extLst>
          </p:cNvPr>
          <p:cNvCxnSpPr>
            <a:cxnSpLocks/>
          </p:cNvCxnSpPr>
          <p:nvPr/>
        </p:nvCxnSpPr>
        <p:spPr>
          <a:xfrm rot="10800000" flipV="1">
            <a:off x="4599353" y="1448483"/>
            <a:ext cx="1050053" cy="274320"/>
          </a:xfrm>
          <a:prstGeom prst="bentConnector3">
            <a:avLst>
              <a:gd name="adj1" fmla="val 121770"/>
            </a:avLst>
          </a:prstGeom>
          <a:ln w="19050">
            <a:solidFill>
              <a:schemeClr val="tx1"/>
            </a:solidFill>
            <a:headEnd type="none" w="lg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8" name="Group 277">
            <a:extLst>
              <a:ext uri="{FF2B5EF4-FFF2-40B4-BE49-F238E27FC236}">
                <a16:creationId xmlns:a16="http://schemas.microsoft.com/office/drawing/2014/main" id="{68A904FE-5C17-DFE1-5C5D-DBE37323518B}"/>
              </a:ext>
            </a:extLst>
          </p:cNvPr>
          <p:cNvGrpSpPr/>
          <p:nvPr/>
        </p:nvGrpSpPr>
        <p:grpSpPr>
          <a:xfrm>
            <a:off x="4595506" y="1654072"/>
            <a:ext cx="3216794" cy="418200"/>
            <a:chOff x="2522137" y="1349272"/>
            <a:chExt cx="3216794" cy="418200"/>
          </a:xfrm>
        </p:grpSpPr>
        <p:sp>
          <p:nvSpPr>
            <p:cNvPr id="3" name="Right Arrow 2">
              <a:extLst>
                <a:ext uri="{FF2B5EF4-FFF2-40B4-BE49-F238E27FC236}">
                  <a16:creationId xmlns:a16="http://schemas.microsoft.com/office/drawing/2014/main" id="{55D05FD8-6846-A4BE-AF81-BF7D708F1D2F}"/>
                </a:ext>
              </a:extLst>
            </p:cNvPr>
            <p:cNvSpPr/>
            <p:nvPr/>
          </p:nvSpPr>
          <p:spPr bwMode="auto">
            <a:xfrm>
              <a:off x="3272479" y="1525636"/>
              <a:ext cx="483268" cy="147504"/>
            </a:xfrm>
            <a:prstGeom prst="rightArrow">
              <a:avLst>
                <a:gd name="adj1" fmla="val 50000"/>
                <a:gd name="adj2" fmla="val 62915"/>
              </a:avLst>
            </a:prstGeom>
            <a:solidFill>
              <a:schemeClr val="accent5">
                <a:lumMod val="50000"/>
              </a:schemeClr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Lato" panose="020F0502020204030203" pitchFamily="34" charset="0"/>
                <a:cs typeface="Segoe UI" pitchFamily="34" charset="0"/>
              </a:endParaRPr>
            </a:p>
          </p:txBody>
        </p:sp>
        <p:sp>
          <p:nvSpPr>
            <p:cNvPr id="171" name="Rectangle 170">
              <a:extLst>
                <a:ext uri="{FF2B5EF4-FFF2-40B4-BE49-F238E27FC236}">
                  <a16:creationId xmlns:a16="http://schemas.microsoft.com/office/drawing/2014/main" id="{175131D2-C187-F2F2-F9F1-957CF3FD04B1}"/>
                </a:ext>
              </a:extLst>
            </p:cNvPr>
            <p:cNvSpPr/>
            <p:nvPr/>
          </p:nvSpPr>
          <p:spPr bwMode="auto">
            <a:xfrm>
              <a:off x="2522137" y="1349272"/>
              <a:ext cx="727274" cy="411859"/>
            </a:xfrm>
            <a:prstGeom prst="rect">
              <a:avLst/>
            </a:prstGeom>
            <a:solidFill>
              <a:srgbClr val="00B658"/>
            </a:solidFill>
            <a:ln w="9525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Lato" panose="020F0502020204030203" pitchFamily="34" charset="0"/>
                <a:cs typeface="Segoe UI" pitchFamily="34" charset="0"/>
              </a:endParaRPr>
            </a:p>
          </p:txBody>
        </p:sp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id="{53E02BB7-6E4F-3373-02E4-F44076AC1842}"/>
                </a:ext>
              </a:extLst>
            </p:cNvPr>
            <p:cNvSpPr/>
            <p:nvPr/>
          </p:nvSpPr>
          <p:spPr bwMode="auto">
            <a:xfrm>
              <a:off x="3029144" y="1349439"/>
              <a:ext cx="220267" cy="411790"/>
            </a:xfrm>
            <a:prstGeom prst="rect">
              <a:avLst/>
            </a:prstGeom>
            <a:solidFill>
              <a:srgbClr val="3998E7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Lato" panose="020F0502020204030203" pitchFamily="34" charset="0"/>
                <a:cs typeface="Segoe UI" pitchFamily="34" charset="0"/>
              </a:endParaRPr>
            </a:p>
          </p:txBody>
        </p:sp>
        <p:sp>
          <p:nvSpPr>
            <p:cNvPr id="173" name="TextBox 172">
              <a:extLst>
                <a:ext uri="{FF2B5EF4-FFF2-40B4-BE49-F238E27FC236}">
                  <a16:creationId xmlns:a16="http://schemas.microsoft.com/office/drawing/2014/main" id="{FC61ACBE-7C84-AB47-2F79-58A39627969B}"/>
                </a:ext>
              </a:extLst>
            </p:cNvPr>
            <p:cNvSpPr txBox="1"/>
            <p:nvPr/>
          </p:nvSpPr>
          <p:spPr>
            <a:xfrm>
              <a:off x="2565192" y="1398140"/>
              <a:ext cx="444032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GB" sz="800" dirty="0">
                  <a:latin typeface="Avenir Next" panose="020B0503020202020204" pitchFamily="34" charset="0"/>
                </a:rPr>
                <a:t>Laplacian</a:t>
              </a:r>
            </a:p>
            <a:p>
              <a:pPr algn="ctr">
                <a:buClr>
                  <a:schemeClr val="accent1"/>
                </a:buClr>
                <a:buSzPct val="60000"/>
              </a:pPr>
              <a:r>
                <a:rPr lang="en-CH" sz="800">
                  <a:latin typeface="Avenir Next" panose="020B0503020202020204" pitchFamily="34" charset="0"/>
                </a:rPr>
                <a:t>AI</a:t>
              </a:r>
              <a:r>
                <a:rPr lang="en-GB" sz="800" dirty="0">
                  <a:latin typeface="Avenir Next" panose="020B0503020202020204" pitchFamily="34" charset="0"/>
                </a:rPr>
                <a:t>E Core</a:t>
              </a:r>
            </a:p>
            <a:p>
              <a:pPr algn="ctr">
                <a:buClr>
                  <a:schemeClr val="accent1"/>
                </a:buClr>
                <a:buSzPct val="60000"/>
              </a:pPr>
              <a:r>
                <a:rPr lang="en-GB" sz="800" dirty="0">
                  <a:latin typeface="Avenir Next" panose="020B0503020202020204" pitchFamily="34" charset="0"/>
                </a:rPr>
                <a:t>(0,1)</a:t>
              </a:r>
              <a:endParaRPr lang="en-CH" sz="800" dirty="0">
                <a:latin typeface="Avenir Next" panose="020B0503020202020204" pitchFamily="34" charset="0"/>
              </a:endParaRPr>
            </a:p>
          </p:txBody>
        </p:sp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id="{D7BC6B9A-5BBF-CE8D-93B6-52306649ADA2}"/>
                </a:ext>
              </a:extLst>
            </p:cNvPr>
            <p:cNvSpPr txBox="1"/>
            <p:nvPr/>
          </p:nvSpPr>
          <p:spPr>
            <a:xfrm rot="16200000">
              <a:off x="2932719" y="1493813"/>
              <a:ext cx="391134" cy="12311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CH" sz="800" dirty="0">
                  <a:latin typeface="Avenir Next" panose="020B0503020202020204" pitchFamily="34" charset="0"/>
                </a:rPr>
                <a:t>Memory</a:t>
              </a:r>
            </a:p>
          </p:txBody>
        </p:sp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EE6548F2-DF30-AD74-CC7A-1799127035EF}"/>
                </a:ext>
              </a:extLst>
            </p:cNvPr>
            <p:cNvSpPr/>
            <p:nvPr/>
          </p:nvSpPr>
          <p:spPr bwMode="auto">
            <a:xfrm>
              <a:off x="3766897" y="1349272"/>
              <a:ext cx="727274" cy="411859"/>
            </a:xfrm>
            <a:prstGeom prst="rect">
              <a:avLst/>
            </a:prstGeom>
            <a:solidFill>
              <a:srgbClr val="00B658"/>
            </a:solidFill>
            <a:ln w="9525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Lato" panose="020F0502020204030203" pitchFamily="34" charset="0"/>
                <a:cs typeface="Segoe UI" pitchFamily="34" charset="0"/>
              </a:endParaRPr>
            </a:p>
          </p:txBody>
        </p:sp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8F88D244-FAAB-D18B-BD1B-BB591E5122E6}"/>
                </a:ext>
              </a:extLst>
            </p:cNvPr>
            <p:cNvSpPr/>
            <p:nvPr/>
          </p:nvSpPr>
          <p:spPr bwMode="auto">
            <a:xfrm>
              <a:off x="4289854" y="1349441"/>
              <a:ext cx="204317" cy="411790"/>
            </a:xfrm>
            <a:prstGeom prst="rect">
              <a:avLst/>
            </a:prstGeom>
            <a:solidFill>
              <a:srgbClr val="3998E7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Lato" panose="020F0502020204030203" pitchFamily="34" charset="0"/>
                <a:cs typeface="Segoe UI" pitchFamily="34" charset="0"/>
              </a:endParaRPr>
            </a:p>
          </p:txBody>
        </p:sp>
        <p:sp>
          <p:nvSpPr>
            <p:cNvPr id="169" name="TextBox 168">
              <a:extLst>
                <a:ext uri="{FF2B5EF4-FFF2-40B4-BE49-F238E27FC236}">
                  <a16:creationId xmlns:a16="http://schemas.microsoft.com/office/drawing/2014/main" id="{24411947-475B-25EE-093C-A604D429C3FD}"/>
                </a:ext>
              </a:extLst>
            </p:cNvPr>
            <p:cNvSpPr txBox="1"/>
            <p:nvPr/>
          </p:nvSpPr>
          <p:spPr>
            <a:xfrm>
              <a:off x="3780293" y="1398140"/>
              <a:ext cx="503344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GB" sz="800" dirty="0">
                  <a:latin typeface="Avenir Next" panose="020B0503020202020204" pitchFamily="34" charset="0"/>
                </a:rPr>
                <a:t>Flux</a:t>
              </a:r>
            </a:p>
            <a:p>
              <a:pPr algn="ctr">
                <a:buClr>
                  <a:schemeClr val="accent1"/>
                </a:buClr>
                <a:buSzPct val="60000"/>
              </a:pPr>
              <a:r>
                <a:rPr lang="en-CH" sz="800">
                  <a:latin typeface="Avenir Next" panose="020B0503020202020204" pitchFamily="34" charset="0"/>
                </a:rPr>
                <a:t>AI</a:t>
              </a:r>
              <a:r>
                <a:rPr lang="en-GB" sz="800" dirty="0">
                  <a:latin typeface="Avenir Next" panose="020B0503020202020204" pitchFamily="34" charset="0"/>
                </a:rPr>
                <a:t>E Core 1</a:t>
              </a:r>
            </a:p>
            <a:p>
              <a:pPr algn="ctr">
                <a:buClr>
                  <a:schemeClr val="accent1"/>
                </a:buClr>
                <a:buSzPct val="60000"/>
              </a:pPr>
              <a:r>
                <a:rPr lang="en-GB" sz="800" dirty="0">
                  <a:latin typeface="Avenir Next" panose="020B0503020202020204" pitchFamily="34" charset="0"/>
                </a:rPr>
                <a:t>(1,1)</a:t>
              </a:r>
              <a:endParaRPr lang="en-CH" sz="800" dirty="0">
                <a:latin typeface="Avenir Next" panose="020B0503020202020204" pitchFamily="34" charset="0"/>
              </a:endParaRPr>
            </a:p>
          </p:txBody>
        </p:sp>
        <p:sp>
          <p:nvSpPr>
            <p:cNvPr id="170" name="TextBox 169">
              <a:extLst>
                <a:ext uri="{FF2B5EF4-FFF2-40B4-BE49-F238E27FC236}">
                  <a16:creationId xmlns:a16="http://schemas.microsoft.com/office/drawing/2014/main" id="{D94824A7-7711-5426-8E35-4DFD6530143B}"/>
                </a:ext>
              </a:extLst>
            </p:cNvPr>
            <p:cNvSpPr txBox="1"/>
            <p:nvPr/>
          </p:nvSpPr>
          <p:spPr>
            <a:xfrm rot="16200000">
              <a:off x="4177479" y="1493815"/>
              <a:ext cx="391134" cy="12311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CH" sz="800" dirty="0">
                  <a:latin typeface="Avenir Next" panose="020B0503020202020204" pitchFamily="34" charset="0"/>
                </a:rPr>
                <a:t>Memory</a:t>
              </a:r>
            </a:p>
          </p:txBody>
        </p:sp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17CB2C46-0B45-1E3D-317E-4411BE5639B9}"/>
                </a:ext>
              </a:extLst>
            </p:cNvPr>
            <p:cNvSpPr/>
            <p:nvPr/>
          </p:nvSpPr>
          <p:spPr bwMode="auto">
            <a:xfrm>
              <a:off x="5011657" y="1349272"/>
              <a:ext cx="727274" cy="411859"/>
            </a:xfrm>
            <a:prstGeom prst="rect">
              <a:avLst/>
            </a:prstGeom>
            <a:solidFill>
              <a:srgbClr val="00B658"/>
            </a:solidFill>
            <a:ln w="9525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Lato" panose="020F0502020204030203" pitchFamily="34" charset="0"/>
                <a:cs typeface="Segoe UI" pitchFamily="34" charset="0"/>
              </a:endParaRPr>
            </a:p>
          </p:txBody>
        </p:sp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F8832466-32C5-220E-5F15-A4222295A9EA}"/>
                </a:ext>
              </a:extLst>
            </p:cNvPr>
            <p:cNvSpPr/>
            <p:nvPr/>
          </p:nvSpPr>
          <p:spPr bwMode="auto">
            <a:xfrm>
              <a:off x="5535704" y="1349272"/>
              <a:ext cx="203227" cy="411790"/>
            </a:xfrm>
            <a:prstGeom prst="rect">
              <a:avLst/>
            </a:prstGeom>
            <a:solidFill>
              <a:srgbClr val="3998E7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Lato" panose="020F0502020204030203" pitchFamily="34" charset="0"/>
                <a:cs typeface="Segoe UI" pitchFamily="34" charset="0"/>
              </a:endParaRPr>
            </a:p>
          </p:txBody>
        </p:sp>
        <p:sp>
          <p:nvSpPr>
            <p:cNvPr id="165" name="TextBox 164">
              <a:extLst>
                <a:ext uri="{FF2B5EF4-FFF2-40B4-BE49-F238E27FC236}">
                  <a16:creationId xmlns:a16="http://schemas.microsoft.com/office/drawing/2014/main" id="{D9A117B3-B121-66B6-DA5C-8D0819A96E55}"/>
                </a:ext>
              </a:extLst>
            </p:cNvPr>
            <p:cNvSpPr txBox="1"/>
            <p:nvPr/>
          </p:nvSpPr>
          <p:spPr>
            <a:xfrm>
              <a:off x="5025053" y="1398140"/>
              <a:ext cx="503344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GB" sz="800" dirty="0">
                  <a:latin typeface="Avenir Next" panose="020B0503020202020204" pitchFamily="34" charset="0"/>
                </a:rPr>
                <a:t>Flux</a:t>
              </a:r>
            </a:p>
            <a:p>
              <a:pPr algn="ctr">
                <a:buClr>
                  <a:schemeClr val="accent1"/>
                </a:buClr>
                <a:buSzPct val="60000"/>
              </a:pPr>
              <a:r>
                <a:rPr lang="en-CH" sz="800">
                  <a:latin typeface="Avenir Next" panose="020B0503020202020204" pitchFamily="34" charset="0"/>
                </a:rPr>
                <a:t>AI</a:t>
              </a:r>
              <a:r>
                <a:rPr lang="en-GB" sz="800" dirty="0">
                  <a:latin typeface="Avenir Next" panose="020B0503020202020204" pitchFamily="34" charset="0"/>
                </a:rPr>
                <a:t>E Core 2</a:t>
              </a:r>
            </a:p>
            <a:p>
              <a:pPr algn="ctr">
                <a:buClr>
                  <a:schemeClr val="accent1"/>
                </a:buClr>
                <a:buSzPct val="60000"/>
              </a:pPr>
              <a:r>
                <a:rPr lang="en-GB" sz="800" dirty="0">
                  <a:latin typeface="Avenir Next" panose="020B0503020202020204" pitchFamily="34" charset="0"/>
                </a:rPr>
                <a:t>(2,1)</a:t>
              </a:r>
            </a:p>
          </p:txBody>
        </p:sp>
        <p:sp>
          <p:nvSpPr>
            <p:cNvPr id="166" name="TextBox 165">
              <a:extLst>
                <a:ext uri="{FF2B5EF4-FFF2-40B4-BE49-F238E27FC236}">
                  <a16:creationId xmlns:a16="http://schemas.microsoft.com/office/drawing/2014/main" id="{98CC3200-6D9B-2DC4-37E0-59DE3B10133F}"/>
                </a:ext>
              </a:extLst>
            </p:cNvPr>
            <p:cNvSpPr txBox="1"/>
            <p:nvPr/>
          </p:nvSpPr>
          <p:spPr>
            <a:xfrm rot="16200000">
              <a:off x="5422239" y="1493646"/>
              <a:ext cx="391134" cy="12311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CH" sz="800" dirty="0">
                  <a:latin typeface="Avenir Next" panose="020B0503020202020204" pitchFamily="34" charset="0"/>
                </a:rPr>
                <a:t>Memory</a:t>
              </a:r>
            </a:p>
          </p:txBody>
        </p:sp>
        <p:sp>
          <p:nvSpPr>
            <p:cNvPr id="32" name="Right Arrow 31">
              <a:extLst>
                <a:ext uri="{FF2B5EF4-FFF2-40B4-BE49-F238E27FC236}">
                  <a16:creationId xmlns:a16="http://schemas.microsoft.com/office/drawing/2014/main" id="{4EBE15E4-2B85-595A-E0A9-AA7B7A540EC8}"/>
                </a:ext>
              </a:extLst>
            </p:cNvPr>
            <p:cNvSpPr/>
            <p:nvPr/>
          </p:nvSpPr>
          <p:spPr bwMode="auto">
            <a:xfrm>
              <a:off x="4513490" y="1461796"/>
              <a:ext cx="483268" cy="147504"/>
            </a:xfrm>
            <a:prstGeom prst="rightArrow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Lato" panose="020F0502020204030203" pitchFamily="34" charset="0"/>
                <a:cs typeface="Segoe UI" pitchFamily="34" charset="0"/>
              </a:endParaRPr>
            </a:p>
          </p:txBody>
        </p:sp>
      </p:grpSp>
      <p:cxnSp>
        <p:nvCxnSpPr>
          <p:cNvPr id="233" name="Elbow Connector 232">
            <a:extLst>
              <a:ext uri="{FF2B5EF4-FFF2-40B4-BE49-F238E27FC236}">
                <a16:creationId xmlns:a16="http://schemas.microsoft.com/office/drawing/2014/main" id="{0D1D9760-B893-0476-6815-FFE1681F2A24}"/>
              </a:ext>
            </a:extLst>
          </p:cNvPr>
          <p:cNvCxnSpPr>
            <a:cxnSpLocks/>
          </p:cNvCxnSpPr>
          <p:nvPr/>
        </p:nvCxnSpPr>
        <p:spPr>
          <a:xfrm rot="16200000" flipH="1">
            <a:off x="5351773" y="1750721"/>
            <a:ext cx="548640" cy="421470"/>
          </a:xfrm>
          <a:prstGeom prst="bentConnector2">
            <a:avLst/>
          </a:prstGeom>
          <a:ln w="19050">
            <a:solidFill>
              <a:schemeClr val="tx1"/>
            </a:solidFill>
            <a:headEnd type="none" w="lg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45" name="Group 944">
            <a:extLst>
              <a:ext uri="{FF2B5EF4-FFF2-40B4-BE49-F238E27FC236}">
                <a16:creationId xmlns:a16="http://schemas.microsoft.com/office/drawing/2014/main" id="{571245A8-63BA-A5D0-286B-82F1F0865F16}"/>
              </a:ext>
            </a:extLst>
          </p:cNvPr>
          <p:cNvGrpSpPr/>
          <p:nvPr/>
        </p:nvGrpSpPr>
        <p:grpSpPr>
          <a:xfrm>
            <a:off x="4595506" y="2696469"/>
            <a:ext cx="3216794" cy="418200"/>
            <a:chOff x="4595506" y="2696469"/>
            <a:chExt cx="3216794" cy="418200"/>
          </a:xfrm>
        </p:grpSpPr>
        <p:sp>
          <p:nvSpPr>
            <p:cNvPr id="237" name="Right Arrow 236">
              <a:extLst>
                <a:ext uri="{FF2B5EF4-FFF2-40B4-BE49-F238E27FC236}">
                  <a16:creationId xmlns:a16="http://schemas.microsoft.com/office/drawing/2014/main" id="{A2AC4E05-1051-DBE9-BC01-EB0EC85F75D0}"/>
                </a:ext>
              </a:extLst>
            </p:cNvPr>
            <p:cNvSpPr/>
            <p:nvPr/>
          </p:nvSpPr>
          <p:spPr bwMode="auto">
            <a:xfrm>
              <a:off x="5345848" y="2814966"/>
              <a:ext cx="483268" cy="147504"/>
            </a:xfrm>
            <a:prstGeom prst="rightArrow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Lato" panose="020F0502020204030203" pitchFamily="34" charset="0"/>
                <a:cs typeface="Segoe UI" pitchFamily="34" charset="0"/>
              </a:endParaRPr>
            </a:p>
          </p:txBody>
        </p:sp>
        <p:sp>
          <p:nvSpPr>
            <p:cNvPr id="238" name="Rectangle 237">
              <a:extLst>
                <a:ext uri="{FF2B5EF4-FFF2-40B4-BE49-F238E27FC236}">
                  <a16:creationId xmlns:a16="http://schemas.microsoft.com/office/drawing/2014/main" id="{F2FB94B4-A3F1-B874-CF18-174B36747728}"/>
                </a:ext>
              </a:extLst>
            </p:cNvPr>
            <p:cNvSpPr/>
            <p:nvPr/>
          </p:nvSpPr>
          <p:spPr bwMode="auto">
            <a:xfrm>
              <a:off x="4595506" y="2696636"/>
              <a:ext cx="727274" cy="411859"/>
            </a:xfrm>
            <a:prstGeom prst="rect">
              <a:avLst/>
            </a:prstGeom>
            <a:solidFill>
              <a:srgbClr val="00B658"/>
            </a:solidFill>
            <a:ln w="9525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Lato" panose="020F0502020204030203" pitchFamily="34" charset="0"/>
                <a:cs typeface="Segoe UI" pitchFamily="34" charset="0"/>
              </a:endParaRPr>
            </a:p>
          </p:txBody>
        </p:sp>
        <p:sp>
          <p:nvSpPr>
            <p:cNvPr id="239" name="Rectangle 238">
              <a:extLst>
                <a:ext uri="{FF2B5EF4-FFF2-40B4-BE49-F238E27FC236}">
                  <a16:creationId xmlns:a16="http://schemas.microsoft.com/office/drawing/2014/main" id="{4CC97B8B-C06C-6753-037E-B4C105520724}"/>
                </a:ext>
              </a:extLst>
            </p:cNvPr>
            <p:cNvSpPr/>
            <p:nvPr/>
          </p:nvSpPr>
          <p:spPr bwMode="auto">
            <a:xfrm>
              <a:off x="5102513" y="2696636"/>
              <a:ext cx="220267" cy="411790"/>
            </a:xfrm>
            <a:prstGeom prst="rect">
              <a:avLst/>
            </a:prstGeom>
            <a:solidFill>
              <a:srgbClr val="3998E7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Lato" panose="020F0502020204030203" pitchFamily="34" charset="0"/>
                <a:cs typeface="Segoe UI" pitchFamily="34" charset="0"/>
              </a:endParaRPr>
            </a:p>
          </p:txBody>
        </p:sp>
        <p:sp>
          <p:nvSpPr>
            <p:cNvPr id="240" name="TextBox 239">
              <a:extLst>
                <a:ext uri="{FF2B5EF4-FFF2-40B4-BE49-F238E27FC236}">
                  <a16:creationId xmlns:a16="http://schemas.microsoft.com/office/drawing/2014/main" id="{0D8DDFC3-443D-9B86-86FF-5B6E40EFC172}"/>
                </a:ext>
              </a:extLst>
            </p:cNvPr>
            <p:cNvSpPr txBox="1"/>
            <p:nvPr/>
          </p:nvSpPr>
          <p:spPr>
            <a:xfrm>
              <a:off x="4638561" y="2745337"/>
              <a:ext cx="444032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GB" sz="800" dirty="0">
                  <a:latin typeface="Avenir Next" panose="020B0503020202020204" pitchFamily="34" charset="0"/>
                </a:rPr>
                <a:t>Laplacian</a:t>
              </a:r>
            </a:p>
            <a:p>
              <a:pPr algn="ctr">
                <a:buClr>
                  <a:schemeClr val="accent1"/>
                </a:buClr>
                <a:buSzPct val="60000"/>
              </a:pPr>
              <a:r>
                <a:rPr lang="en-CH" sz="800">
                  <a:latin typeface="Avenir Next" panose="020B0503020202020204" pitchFamily="34" charset="0"/>
                </a:rPr>
                <a:t>AI</a:t>
              </a:r>
              <a:r>
                <a:rPr lang="en-GB" sz="800" dirty="0">
                  <a:latin typeface="Avenir Next" panose="020B0503020202020204" pitchFamily="34" charset="0"/>
                </a:rPr>
                <a:t>E Core</a:t>
              </a:r>
            </a:p>
            <a:p>
              <a:pPr algn="ctr">
                <a:buClr>
                  <a:schemeClr val="accent1"/>
                </a:buClr>
                <a:buSzPct val="60000"/>
              </a:pPr>
              <a:r>
                <a:rPr lang="en-GB" sz="800" dirty="0">
                  <a:latin typeface="Avenir Next" panose="020B0503020202020204" pitchFamily="34" charset="0"/>
                </a:rPr>
                <a:t>(0,3)</a:t>
              </a:r>
              <a:endParaRPr lang="en-CH" sz="800" dirty="0">
                <a:latin typeface="Avenir Next" panose="020B0503020202020204" pitchFamily="34" charset="0"/>
              </a:endParaRPr>
            </a:p>
          </p:txBody>
        </p:sp>
        <p:sp>
          <p:nvSpPr>
            <p:cNvPr id="241" name="TextBox 240">
              <a:extLst>
                <a:ext uri="{FF2B5EF4-FFF2-40B4-BE49-F238E27FC236}">
                  <a16:creationId xmlns:a16="http://schemas.microsoft.com/office/drawing/2014/main" id="{8E0644C7-C04D-BFEA-0F3E-2B85E1EF310B}"/>
                </a:ext>
              </a:extLst>
            </p:cNvPr>
            <p:cNvSpPr txBox="1"/>
            <p:nvPr/>
          </p:nvSpPr>
          <p:spPr>
            <a:xfrm rot="16200000">
              <a:off x="5006088" y="2841010"/>
              <a:ext cx="391134" cy="12311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CH" sz="800" dirty="0">
                  <a:latin typeface="Avenir Next" panose="020B0503020202020204" pitchFamily="34" charset="0"/>
                </a:rPr>
                <a:t>Memory</a:t>
              </a:r>
            </a:p>
          </p:txBody>
        </p:sp>
        <p:sp>
          <p:nvSpPr>
            <p:cNvPr id="242" name="Rectangle 241">
              <a:extLst>
                <a:ext uri="{FF2B5EF4-FFF2-40B4-BE49-F238E27FC236}">
                  <a16:creationId xmlns:a16="http://schemas.microsoft.com/office/drawing/2014/main" id="{279B1BB4-D02C-E550-F215-F7E875FDB5F2}"/>
                </a:ext>
              </a:extLst>
            </p:cNvPr>
            <p:cNvSpPr/>
            <p:nvPr/>
          </p:nvSpPr>
          <p:spPr bwMode="auto">
            <a:xfrm>
              <a:off x="5840266" y="2696638"/>
              <a:ext cx="727274" cy="411859"/>
            </a:xfrm>
            <a:prstGeom prst="rect">
              <a:avLst/>
            </a:prstGeom>
            <a:solidFill>
              <a:srgbClr val="00B658"/>
            </a:solidFill>
            <a:ln w="9525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Lato" panose="020F0502020204030203" pitchFamily="34" charset="0"/>
                <a:cs typeface="Segoe UI" pitchFamily="34" charset="0"/>
              </a:endParaRPr>
            </a:p>
          </p:txBody>
        </p:sp>
        <p:sp>
          <p:nvSpPr>
            <p:cNvPr id="243" name="Rectangle 242">
              <a:extLst>
                <a:ext uri="{FF2B5EF4-FFF2-40B4-BE49-F238E27FC236}">
                  <a16:creationId xmlns:a16="http://schemas.microsoft.com/office/drawing/2014/main" id="{1491D7A6-8A2E-1583-6838-DF03425BCB64}"/>
                </a:ext>
              </a:extLst>
            </p:cNvPr>
            <p:cNvSpPr/>
            <p:nvPr/>
          </p:nvSpPr>
          <p:spPr bwMode="auto">
            <a:xfrm>
              <a:off x="6363223" y="2696638"/>
              <a:ext cx="204317" cy="411790"/>
            </a:xfrm>
            <a:prstGeom prst="rect">
              <a:avLst/>
            </a:prstGeom>
            <a:solidFill>
              <a:srgbClr val="3998E7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Lato" panose="020F0502020204030203" pitchFamily="34" charset="0"/>
                <a:cs typeface="Segoe UI" pitchFamily="34" charset="0"/>
              </a:endParaRPr>
            </a:p>
          </p:txBody>
        </p:sp>
        <p:sp>
          <p:nvSpPr>
            <p:cNvPr id="244" name="TextBox 243">
              <a:extLst>
                <a:ext uri="{FF2B5EF4-FFF2-40B4-BE49-F238E27FC236}">
                  <a16:creationId xmlns:a16="http://schemas.microsoft.com/office/drawing/2014/main" id="{69823598-3362-197A-3389-F6A3DF18E41E}"/>
                </a:ext>
              </a:extLst>
            </p:cNvPr>
            <p:cNvSpPr txBox="1"/>
            <p:nvPr/>
          </p:nvSpPr>
          <p:spPr>
            <a:xfrm>
              <a:off x="5853662" y="2745337"/>
              <a:ext cx="503344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GB" sz="800" dirty="0">
                  <a:latin typeface="Avenir Next" panose="020B0503020202020204" pitchFamily="34" charset="0"/>
                </a:rPr>
                <a:t>Flux</a:t>
              </a:r>
            </a:p>
            <a:p>
              <a:pPr algn="ctr">
                <a:buClr>
                  <a:schemeClr val="accent1"/>
                </a:buClr>
                <a:buSzPct val="60000"/>
              </a:pPr>
              <a:r>
                <a:rPr lang="en-CH" sz="800">
                  <a:latin typeface="Avenir Next" panose="020B0503020202020204" pitchFamily="34" charset="0"/>
                </a:rPr>
                <a:t>AI</a:t>
              </a:r>
              <a:r>
                <a:rPr lang="en-GB" sz="800" dirty="0">
                  <a:latin typeface="Avenir Next" panose="020B0503020202020204" pitchFamily="34" charset="0"/>
                </a:rPr>
                <a:t>E Core 1</a:t>
              </a:r>
            </a:p>
            <a:p>
              <a:pPr algn="ctr">
                <a:buClr>
                  <a:schemeClr val="accent1"/>
                </a:buClr>
                <a:buSzPct val="60000"/>
              </a:pPr>
              <a:r>
                <a:rPr lang="en-GB" sz="800" dirty="0">
                  <a:latin typeface="Avenir Next" panose="020B0503020202020204" pitchFamily="34" charset="0"/>
                </a:rPr>
                <a:t>(1,3)</a:t>
              </a:r>
              <a:endParaRPr lang="en-CH" sz="800" dirty="0">
                <a:latin typeface="Avenir Next" panose="020B0503020202020204" pitchFamily="34" charset="0"/>
              </a:endParaRPr>
            </a:p>
          </p:txBody>
        </p:sp>
        <p:sp>
          <p:nvSpPr>
            <p:cNvPr id="245" name="TextBox 244">
              <a:extLst>
                <a:ext uri="{FF2B5EF4-FFF2-40B4-BE49-F238E27FC236}">
                  <a16:creationId xmlns:a16="http://schemas.microsoft.com/office/drawing/2014/main" id="{F107E57A-B30A-53CE-C283-5F989C7394F6}"/>
                </a:ext>
              </a:extLst>
            </p:cNvPr>
            <p:cNvSpPr txBox="1"/>
            <p:nvPr/>
          </p:nvSpPr>
          <p:spPr>
            <a:xfrm rot="16200000">
              <a:off x="6250848" y="2841012"/>
              <a:ext cx="391134" cy="12311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CH" sz="800" dirty="0">
                  <a:latin typeface="Avenir Next" panose="020B0503020202020204" pitchFamily="34" charset="0"/>
                </a:rPr>
                <a:t>Memory</a:t>
              </a:r>
            </a:p>
          </p:txBody>
        </p:sp>
        <p:sp>
          <p:nvSpPr>
            <p:cNvPr id="246" name="Rectangle 245">
              <a:extLst>
                <a:ext uri="{FF2B5EF4-FFF2-40B4-BE49-F238E27FC236}">
                  <a16:creationId xmlns:a16="http://schemas.microsoft.com/office/drawing/2014/main" id="{4F8A0F63-F2ED-1067-2354-D7236D43A189}"/>
                </a:ext>
              </a:extLst>
            </p:cNvPr>
            <p:cNvSpPr/>
            <p:nvPr/>
          </p:nvSpPr>
          <p:spPr bwMode="auto">
            <a:xfrm>
              <a:off x="7085026" y="2696469"/>
              <a:ext cx="727274" cy="411859"/>
            </a:xfrm>
            <a:prstGeom prst="rect">
              <a:avLst/>
            </a:prstGeom>
            <a:solidFill>
              <a:srgbClr val="00B658"/>
            </a:solidFill>
            <a:ln w="9525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Lato" panose="020F0502020204030203" pitchFamily="34" charset="0"/>
                <a:cs typeface="Segoe UI" pitchFamily="34" charset="0"/>
              </a:endParaRPr>
            </a:p>
          </p:txBody>
        </p:sp>
        <p:sp>
          <p:nvSpPr>
            <p:cNvPr id="247" name="Rectangle 246">
              <a:extLst>
                <a:ext uri="{FF2B5EF4-FFF2-40B4-BE49-F238E27FC236}">
                  <a16:creationId xmlns:a16="http://schemas.microsoft.com/office/drawing/2014/main" id="{0F8F6DBC-DA4B-7C3A-FBC5-9FBD3A50A727}"/>
                </a:ext>
              </a:extLst>
            </p:cNvPr>
            <p:cNvSpPr/>
            <p:nvPr/>
          </p:nvSpPr>
          <p:spPr bwMode="auto">
            <a:xfrm>
              <a:off x="7609073" y="2696469"/>
              <a:ext cx="203227" cy="411790"/>
            </a:xfrm>
            <a:prstGeom prst="rect">
              <a:avLst/>
            </a:prstGeom>
            <a:solidFill>
              <a:srgbClr val="3998E7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Lato" panose="020F0502020204030203" pitchFamily="34" charset="0"/>
                <a:cs typeface="Segoe UI" pitchFamily="34" charset="0"/>
              </a:endParaRPr>
            </a:p>
          </p:txBody>
        </p:sp>
        <p:sp>
          <p:nvSpPr>
            <p:cNvPr id="248" name="TextBox 247">
              <a:extLst>
                <a:ext uri="{FF2B5EF4-FFF2-40B4-BE49-F238E27FC236}">
                  <a16:creationId xmlns:a16="http://schemas.microsoft.com/office/drawing/2014/main" id="{3DCFB043-9661-4151-770E-4F48606A3A87}"/>
                </a:ext>
              </a:extLst>
            </p:cNvPr>
            <p:cNvSpPr txBox="1"/>
            <p:nvPr/>
          </p:nvSpPr>
          <p:spPr>
            <a:xfrm>
              <a:off x="7098422" y="2745337"/>
              <a:ext cx="503344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GB" sz="800" dirty="0">
                  <a:latin typeface="Avenir Next" panose="020B0503020202020204" pitchFamily="34" charset="0"/>
                </a:rPr>
                <a:t>Flux</a:t>
              </a:r>
            </a:p>
            <a:p>
              <a:pPr algn="ctr">
                <a:buClr>
                  <a:schemeClr val="accent1"/>
                </a:buClr>
                <a:buSzPct val="60000"/>
              </a:pPr>
              <a:r>
                <a:rPr lang="en-CH" sz="800">
                  <a:latin typeface="Avenir Next" panose="020B0503020202020204" pitchFamily="34" charset="0"/>
                </a:rPr>
                <a:t>AI</a:t>
              </a:r>
              <a:r>
                <a:rPr lang="en-GB" sz="800" dirty="0">
                  <a:latin typeface="Avenir Next" panose="020B0503020202020204" pitchFamily="34" charset="0"/>
                </a:rPr>
                <a:t>E Core 2</a:t>
              </a:r>
            </a:p>
            <a:p>
              <a:pPr algn="ctr">
                <a:buClr>
                  <a:schemeClr val="accent1"/>
                </a:buClr>
                <a:buSzPct val="60000"/>
              </a:pPr>
              <a:r>
                <a:rPr lang="en-GB" sz="800" dirty="0">
                  <a:latin typeface="Avenir Next" panose="020B0503020202020204" pitchFamily="34" charset="0"/>
                </a:rPr>
                <a:t>(2,3)</a:t>
              </a:r>
            </a:p>
          </p:txBody>
        </p:sp>
        <p:sp>
          <p:nvSpPr>
            <p:cNvPr id="249" name="TextBox 248">
              <a:extLst>
                <a:ext uri="{FF2B5EF4-FFF2-40B4-BE49-F238E27FC236}">
                  <a16:creationId xmlns:a16="http://schemas.microsoft.com/office/drawing/2014/main" id="{7CB99F10-B4AB-B366-9B6B-4381B967BCAA}"/>
                </a:ext>
              </a:extLst>
            </p:cNvPr>
            <p:cNvSpPr txBox="1"/>
            <p:nvPr/>
          </p:nvSpPr>
          <p:spPr>
            <a:xfrm rot="16200000">
              <a:off x="7495608" y="2840843"/>
              <a:ext cx="391134" cy="12311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CH" sz="800" dirty="0">
                  <a:latin typeface="Avenir Next" panose="020B0503020202020204" pitchFamily="34" charset="0"/>
                </a:rPr>
                <a:t>Memory</a:t>
              </a:r>
            </a:p>
          </p:txBody>
        </p:sp>
        <p:sp>
          <p:nvSpPr>
            <p:cNvPr id="250" name="Right Arrow 249">
              <a:extLst>
                <a:ext uri="{FF2B5EF4-FFF2-40B4-BE49-F238E27FC236}">
                  <a16:creationId xmlns:a16="http://schemas.microsoft.com/office/drawing/2014/main" id="{E6FE1A76-A265-2330-9C91-C2BB5C475055}"/>
                </a:ext>
              </a:extLst>
            </p:cNvPr>
            <p:cNvSpPr/>
            <p:nvPr/>
          </p:nvSpPr>
          <p:spPr bwMode="auto">
            <a:xfrm>
              <a:off x="6586859" y="2808993"/>
              <a:ext cx="483268" cy="147504"/>
            </a:xfrm>
            <a:prstGeom prst="rightArrow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Lato" panose="020F0502020204030203" pitchFamily="34" charset="0"/>
                <a:cs typeface="Segoe UI" pitchFamily="34" charset="0"/>
              </a:endParaRPr>
            </a:p>
          </p:txBody>
        </p:sp>
      </p:grpSp>
      <p:grpSp>
        <p:nvGrpSpPr>
          <p:cNvPr id="251" name="Group 250">
            <a:extLst>
              <a:ext uri="{FF2B5EF4-FFF2-40B4-BE49-F238E27FC236}">
                <a16:creationId xmlns:a16="http://schemas.microsoft.com/office/drawing/2014/main" id="{F50269E3-7A5A-738F-26DA-4687F1473465}"/>
              </a:ext>
            </a:extLst>
          </p:cNvPr>
          <p:cNvGrpSpPr/>
          <p:nvPr/>
        </p:nvGrpSpPr>
        <p:grpSpPr>
          <a:xfrm>
            <a:off x="4595506" y="3217703"/>
            <a:ext cx="3216794" cy="418200"/>
            <a:chOff x="2525903" y="1995148"/>
            <a:chExt cx="3216794" cy="418200"/>
          </a:xfrm>
        </p:grpSpPr>
        <p:sp>
          <p:nvSpPr>
            <p:cNvPr id="252" name="Right Arrow 251">
              <a:extLst>
                <a:ext uri="{FF2B5EF4-FFF2-40B4-BE49-F238E27FC236}">
                  <a16:creationId xmlns:a16="http://schemas.microsoft.com/office/drawing/2014/main" id="{85844DE6-A0B4-5122-7BCA-1CC43B050AD4}"/>
                </a:ext>
              </a:extLst>
            </p:cNvPr>
            <p:cNvSpPr/>
            <p:nvPr/>
          </p:nvSpPr>
          <p:spPr bwMode="auto">
            <a:xfrm>
              <a:off x="3276245" y="2113645"/>
              <a:ext cx="483268" cy="147504"/>
            </a:xfrm>
            <a:prstGeom prst="rightArrow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Lato" panose="020F0502020204030203" pitchFamily="34" charset="0"/>
                <a:cs typeface="Segoe UI" pitchFamily="34" charset="0"/>
              </a:endParaRPr>
            </a:p>
          </p:txBody>
        </p:sp>
        <p:sp>
          <p:nvSpPr>
            <p:cNvPr id="253" name="Rectangle 252">
              <a:extLst>
                <a:ext uri="{FF2B5EF4-FFF2-40B4-BE49-F238E27FC236}">
                  <a16:creationId xmlns:a16="http://schemas.microsoft.com/office/drawing/2014/main" id="{6C2902DA-9978-B282-B9ED-F8B20486933F}"/>
                </a:ext>
              </a:extLst>
            </p:cNvPr>
            <p:cNvSpPr/>
            <p:nvPr/>
          </p:nvSpPr>
          <p:spPr bwMode="auto">
            <a:xfrm>
              <a:off x="2525903" y="1995315"/>
              <a:ext cx="727274" cy="411859"/>
            </a:xfrm>
            <a:prstGeom prst="rect">
              <a:avLst/>
            </a:prstGeom>
            <a:solidFill>
              <a:srgbClr val="00B658"/>
            </a:solidFill>
            <a:ln w="9525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Lato" panose="020F0502020204030203" pitchFamily="34" charset="0"/>
                <a:cs typeface="Segoe UI" pitchFamily="34" charset="0"/>
              </a:endParaRPr>
            </a:p>
          </p:txBody>
        </p:sp>
        <p:sp>
          <p:nvSpPr>
            <p:cNvPr id="254" name="Rectangle 253">
              <a:extLst>
                <a:ext uri="{FF2B5EF4-FFF2-40B4-BE49-F238E27FC236}">
                  <a16:creationId xmlns:a16="http://schemas.microsoft.com/office/drawing/2014/main" id="{64E318BE-5F88-B4A5-59AF-3E15E1F7DC62}"/>
                </a:ext>
              </a:extLst>
            </p:cNvPr>
            <p:cNvSpPr/>
            <p:nvPr/>
          </p:nvSpPr>
          <p:spPr bwMode="auto">
            <a:xfrm>
              <a:off x="3032910" y="1995315"/>
              <a:ext cx="220267" cy="411790"/>
            </a:xfrm>
            <a:prstGeom prst="rect">
              <a:avLst/>
            </a:prstGeom>
            <a:solidFill>
              <a:srgbClr val="3998E7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Lato" panose="020F0502020204030203" pitchFamily="34" charset="0"/>
                <a:cs typeface="Segoe UI" pitchFamily="34" charset="0"/>
              </a:endParaRPr>
            </a:p>
          </p:txBody>
        </p:sp>
        <p:sp>
          <p:nvSpPr>
            <p:cNvPr id="255" name="TextBox 254">
              <a:extLst>
                <a:ext uri="{FF2B5EF4-FFF2-40B4-BE49-F238E27FC236}">
                  <a16:creationId xmlns:a16="http://schemas.microsoft.com/office/drawing/2014/main" id="{D8EAA06F-26E7-2C4F-2840-3765947E77C2}"/>
                </a:ext>
              </a:extLst>
            </p:cNvPr>
            <p:cNvSpPr txBox="1"/>
            <p:nvPr/>
          </p:nvSpPr>
          <p:spPr>
            <a:xfrm>
              <a:off x="2568958" y="2044016"/>
              <a:ext cx="444032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GB" sz="800" dirty="0">
                  <a:latin typeface="Avenir Next" panose="020B0503020202020204" pitchFamily="34" charset="0"/>
                </a:rPr>
                <a:t>Laplacian</a:t>
              </a:r>
            </a:p>
            <a:p>
              <a:pPr algn="ctr">
                <a:buClr>
                  <a:schemeClr val="accent1"/>
                </a:buClr>
                <a:buSzPct val="60000"/>
              </a:pPr>
              <a:r>
                <a:rPr lang="en-CH" sz="800">
                  <a:latin typeface="Avenir Next" panose="020B0503020202020204" pitchFamily="34" charset="0"/>
                </a:rPr>
                <a:t>AI</a:t>
              </a:r>
              <a:r>
                <a:rPr lang="en-GB" sz="800" dirty="0">
                  <a:latin typeface="Avenir Next" panose="020B0503020202020204" pitchFamily="34" charset="0"/>
                </a:rPr>
                <a:t>E Core</a:t>
              </a:r>
            </a:p>
            <a:p>
              <a:pPr algn="ctr">
                <a:buClr>
                  <a:schemeClr val="accent1"/>
                </a:buClr>
                <a:buSzPct val="60000"/>
              </a:pPr>
              <a:r>
                <a:rPr lang="en-GB" sz="800" dirty="0">
                  <a:latin typeface="Avenir Next" panose="020B0503020202020204" pitchFamily="34" charset="0"/>
                </a:rPr>
                <a:t>(0,4)</a:t>
              </a:r>
              <a:endParaRPr lang="en-CH" sz="800" dirty="0">
                <a:latin typeface="Avenir Next" panose="020B0503020202020204" pitchFamily="34" charset="0"/>
              </a:endParaRPr>
            </a:p>
          </p:txBody>
        </p:sp>
        <p:sp>
          <p:nvSpPr>
            <p:cNvPr id="256" name="TextBox 255">
              <a:extLst>
                <a:ext uri="{FF2B5EF4-FFF2-40B4-BE49-F238E27FC236}">
                  <a16:creationId xmlns:a16="http://schemas.microsoft.com/office/drawing/2014/main" id="{DC2C8D03-4668-8A5B-4AF7-5BE0D38634A9}"/>
                </a:ext>
              </a:extLst>
            </p:cNvPr>
            <p:cNvSpPr txBox="1"/>
            <p:nvPr/>
          </p:nvSpPr>
          <p:spPr>
            <a:xfrm rot="16200000">
              <a:off x="2936485" y="2139689"/>
              <a:ext cx="391134" cy="12311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CH" sz="800" dirty="0">
                  <a:latin typeface="Avenir Next" panose="020B0503020202020204" pitchFamily="34" charset="0"/>
                </a:rPr>
                <a:t>Memory</a:t>
              </a:r>
            </a:p>
          </p:txBody>
        </p:sp>
        <p:sp>
          <p:nvSpPr>
            <p:cNvPr id="257" name="Rectangle 256">
              <a:extLst>
                <a:ext uri="{FF2B5EF4-FFF2-40B4-BE49-F238E27FC236}">
                  <a16:creationId xmlns:a16="http://schemas.microsoft.com/office/drawing/2014/main" id="{601EF751-2B49-C283-3F11-D11C80A20E6D}"/>
                </a:ext>
              </a:extLst>
            </p:cNvPr>
            <p:cNvSpPr/>
            <p:nvPr/>
          </p:nvSpPr>
          <p:spPr bwMode="auto">
            <a:xfrm>
              <a:off x="3770663" y="1995317"/>
              <a:ext cx="727274" cy="411859"/>
            </a:xfrm>
            <a:prstGeom prst="rect">
              <a:avLst/>
            </a:prstGeom>
            <a:solidFill>
              <a:srgbClr val="00B658"/>
            </a:solidFill>
            <a:ln w="9525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Lato" panose="020F0502020204030203" pitchFamily="34" charset="0"/>
                <a:cs typeface="Segoe UI" pitchFamily="34" charset="0"/>
              </a:endParaRPr>
            </a:p>
          </p:txBody>
        </p:sp>
        <p:sp>
          <p:nvSpPr>
            <p:cNvPr id="258" name="Rectangle 257">
              <a:extLst>
                <a:ext uri="{FF2B5EF4-FFF2-40B4-BE49-F238E27FC236}">
                  <a16:creationId xmlns:a16="http://schemas.microsoft.com/office/drawing/2014/main" id="{77E4A805-C963-D6FF-472F-B50749BD1E55}"/>
                </a:ext>
              </a:extLst>
            </p:cNvPr>
            <p:cNvSpPr/>
            <p:nvPr/>
          </p:nvSpPr>
          <p:spPr bwMode="auto">
            <a:xfrm>
              <a:off x="4293620" y="1995317"/>
              <a:ext cx="204317" cy="411790"/>
            </a:xfrm>
            <a:prstGeom prst="rect">
              <a:avLst/>
            </a:prstGeom>
            <a:solidFill>
              <a:srgbClr val="3998E7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Lato" panose="020F0502020204030203" pitchFamily="34" charset="0"/>
                <a:cs typeface="Segoe UI" pitchFamily="34" charset="0"/>
              </a:endParaRPr>
            </a:p>
          </p:txBody>
        </p:sp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028C6038-E0D0-2CC2-BECF-A0705F66A0DC}"/>
                </a:ext>
              </a:extLst>
            </p:cNvPr>
            <p:cNvSpPr txBox="1"/>
            <p:nvPr/>
          </p:nvSpPr>
          <p:spPr>
            <a:xfrm>
              <a:off x="3784059" y="2044016"/>
              <a:ext cx="503344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GB" sz="800" dirty="0">
                  <a:latin typeface="Avenir Next" panose="020B0503020202020204" pitchFamily="34" charset="0"/>
                </a:rPr>
                <a:t>Flux</a:t>
              </a:r>
            </a:p>
            <a:p>
              <a:pPr algn="ctr">
                <a:buClr>
                  <a:schemeClr val="accent1"/>
                </a:buClr>
                <a:buSzPct val="60000"/>
              </a:pPr>
              <a:r>
                <a:rPr lang="en-CH" sz="800">
                  <a:latin typeface="Avenir Next" panose="020B0503020202020204" pitchFamily="34" charset="0"/>
                </a:rPr>
                <a:t>AI</a:t>
              </a:r>
              <a:r>
                <a:rPr lang="en-GB" sz="800" dirty="0">
                  <a:latin typeface="Avenir Next" panose="020B0503020202020204" pitchFamily="34" charset="0"/>
                </a:rPr>
                <a:t>E Core 1</a:t>
              </a:r>
            </a:p>
            <a:p>
              <a:pPr algn="ctr">
                <a:buClr>
                  <a:schemeClr val="accent1"/>
                </a:buClr>
                <a:buSzPct val="60000"/>
              </a:pPr>
              <a:r>
                <a:rPr lang="en-GB" sz="800" dirty="0">
                  <a:latin typeface="Avenir Next" panose="020B0503020202020204" pitchFamily="34" charset="0"/>
                </a:rPr>
                <a:t>(1,4)</a:t>
              </a:r>
              <a:endParaRPr lang="en-CH" sz="800" dirty="0">
                <a:latin typeface="Avenir Next" panose="020B0503020202020204" pitchFamily="34" charset="0"/>
              </a:endParaRPr>
            </a:p>
          </p:txBody>
        </p:sp>
        <p:sp>
          <p:nvSpPr>
            <p:cNvPr id="260" name="TextBox 259">
              <a:extLst>
                <a:ext uri="{FF2B5EF4-FFF2-40B4-BE49-F238E27FC236}">
                  <a16:creationId xmlns:a16="http://schemas.microsoft.com/office/drawing/2014/main" id="{9DBB5B4C-8F1C-71D9-A16D-8AB33E59DD4D}"/>
                </a:ext>
              </a:extLst>
            </p:cNvPr>
            <p:cNvSpPr txBox="1"/>
            <p:nvPr/>
          </p:nvSpPr>
          <p:spPr>
            <a:xfrm rot="16200000">
              <a:off x="4181245" y="2139691"/>
              <a:ext cx="391134" cy="12311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CH" sz="800" dirty="0">
                  <a:latin typeface="Avenir Next" panose="020B0503020202020204" pitchFamily="34" charset="0"/>
                </a:rPr>
                <a:t>Memory</a:t>
              </a:r>
            </a:p>
          </p:txBody>
        </p:sp>
        <p:sp>
          <p:nvSpPr>
            <p:cNvPr id="261" name="Rectangle 260">
              <a:extLst>
                <a:ext uri="{FF2B5EF4-FFF2-40B4-BE49-F238E27FC236}">
                  <a16:creationId xmlns:a16="http://schemas.microsoft.com/office/drawing/2014/main" id="{020B0CF2-9F62-5E3A-D121-F1556ED62D55}"/>
                </a:ext>
              </a:extLst>
            </p:cNvPr>
            <p:cNvSpPr/>
            <p:nvPr/>
          </p:nvSpPr>
          <p:spPr bwMode="auto">
            <a:xfrm>
              <a:off x="5015423" y="1995148"/>
              <a:ext cx="727274" cy="411859"/>
            </a:xfrm>
            <a:prstGeom prst="rect">
              <a:avLst/>
            </a:prstGeom>
            <a:solidFill>
              <a:srgbClr val="00B658"/>
            </a:solidFill>
            <a:ln w="9525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Lato" panose="020F0502020204030203" pitchFamily="34" charset="0"/>
                <a:cs typeface="Segoe UI" pitchFamily="34" charset="0"/>
              </a:endParaRPr>
            </a:p>
          </p:txBody>
        </p:sp>
        <p:sp>
          <p:nvSpPr>
            <p:cNvPr id="262" name="Rectangle 261">
              <a:extLst>
                <a:ext uri="{FF2B5EF4-FFF2-40B4-BE49-F238E27FC236}">
                  <a16:creationId xmlns:a16="http://schemas.microsoft.com/office/drawing/2014/main" id="{E7589219-776A-1F45-21E2-C9A1FBE59FF0}"/>
                </a:ext>
              </a:extLst>
            </p:cNvPr>
            <p:cNvSpPr/>
            <p:nvPr/>
          </p:nvSpPr>
          <p:spPr bwMode="auto">
            <a:xfrm>
              <a:off x="5539470" y="1995148"/>
              <a:ext cx="203227" cy="411790"/>
            </a:xfrm>
            <a:prstGeom prst="rect">
              <a:avLst/>
            </a:prstGeom>
            <a:solidFill>
              <a:srgbClr val="3998E7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Lato" panose="020F0502020204030203" pitchFamily="34" charset="0"/>
                <a:cs typeface="Segoe UI" pitchFamily="34" charset="0"/>
              </a:endParaRPr>
            </a:p>
          </p:txBody>
        </p:sp>
        <p:sp>
          <p:nvSpPr>
            <p:cNvPr id="263" name="TextBox 262">
              <a:extLst>
                <a:ext uri="{FF2B5EF4-FFF2-40B4-BE49-F238E27FC236}">
                  <a16:creationId xmlns:a16="http://schemas.microsoft.com/office/drawing/2014/main" id="{F8504125-B8F3-39FC-61A0-F9D5F93BDBE6}"/>
                </a:ext>
              </a:extLst>
            </p:cNvPr>
            <p:cNvSpPr txBox="1"/>
            <p:nvPr/>
          </p:nvSpPr>
          <p:spPr>
            <a:xfrm>
              <a:off x="5028819" y="2044016"/>
              <a:ext cx="503344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GB" sz="800" dirty="0">
                  <a:latin typeface="Avenir Next" panose="020B0503020202020204" pitchFamily="34" charset="0"/>
                </a:rPr>
                <a:t>Flux</a:t>
              </a:r>
            </a:p>
            <a:p>
              <a:pPr algn="ctr">
                <a:buClr>
                  <a:schemeClr val="accent1"/>
                </a:buClr>
                <a:buSzPct val="60000"/>
              </a:pPr>
              <a:r>
                <a:rPr lang="en-CH" sz="800">
                  <a:latin typeface="Avenir Next" panose="020B0503020202020204" pitchFamily="34" charset="0"/>
                </a:rPr>
                <a:t>AI</a:t>
              </a:r>
              <a:r>
                <a:rPr lang="en-GB" sz="800" dirty="0">
                  <a:latin typeface="Avenir Next" panose="020B0503020202020204" pitchFamily="34" charset="0"/>
                </a:rPr>
                <a:t>E Core 2</a:t>
              </a:r>
            </a:p>
            <a:p>
              <a:pPr algn="ctr">
                <a:buClr>
                  <a:schemeClr val="accent1"/>
                </a:buClr>
                <a:buSzPct val="60000"/>
              </a:pPr>
              <a:r>
                <a:rPr lang="en-GB" sz="800" dirty="0">
                  <a:latin typeface="Avenir Next" panose="020B0503020202020204" pitchFamily="34" charset="0"/>
                </a:rPr>
                <a:t>(2,4)</a:t>
              </a:r>
            </a:p>
          </p:txBody>
        </p:sp>
        <p:sp>
          <p:nvSpPr>
            <p:cNvPr id="264" name="TextBox 263">
              <a:extLst>
                <a:ext uri="{FF2B5EF4-FFF2-40B4-BE49-F238E27FC236}">
                  <a16:creationId xmlns:a16="http://schemas.microsoft.com/office/drawing/2014/main" id="{20EF9C24-0E95-F247-D212-DD5217FB6F00}"/>
                </a:ext>
              </a:extLst>
            </p:cNvPr>
            <p:cNvSpPr txBox="1"/>
            <p:nvPr/>
          </p:nvSpPr>
          <p:spPr>
            <a:xfrm rot="16200000">
              <a:off x="5426005" y="2139522"/>
              <a:ext cx="391134" cy="12311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CH" sz="800" dirty="0">
                  <a:latin typeface="Avenir Next" panose="020B0503020202020204" pitchFamily="34" charset="0"/>
                </a:rPr>
                <a:t>Memory</a:t>
              </a:r>
            </a:p>
          </p:txBody>
        </p:sp>
        <p:sp>
          <p:nvSpPr>
            <p:cNvPr id="265" name="Right Arrow 264">
              <a:extLst>
                <a:ext uri="{FF2B5EF4-FFF2-40B4-BE49-F238E27FC236}">
                  <a16:creationId xmlns:a16="http://schemas.microsoft.com/office/drawing/2014/main" id="{197D180F-3BBC-9061-835F-587528122C79}"/>
                </a:ext>
              </a:extLst>
            </p:cNvPr>
            <p:cNvSpPr/>
            <p:nvPr/>
          </p:nvSpPr>
          <p:spPr bwMode="auto">
            <a:xfrm>
              <a:off x="4517256" y="2107672"/>
              <a:ext cx="483268" cy="147504"/>
            </a:xfrm>
            <a:prstGeom prst="rightArrow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Lato" panose="020F0502020204030203" pitchFamily="34" charset="0"/>
                <a:cs typeface="Segoe UI" pitchFamily="34" charset="0"/>
              </a:endParaRPr>
            </a:p>
          </p:txBody>
        </p:sp>
      </p:grpSp>
      <p:sp>
        <p:nvSpPr>
          <p:cNvPr id="275" name="TextBox 274">
            <a:extLst>
              <a:ext uri="{FF2B5EF4-FFF2-40B4-BE49-F238E27FC236}">
                <a16:creationId xmlns:a16="http://schemas.microsoft.com/office/drawing/2014/main" id="{D752E343-26B7-A808-1E46-37FBF6A2B5EF}"/>
              </a:ext>
            </a:extLst>
          </p:cNvPr>
          <p:cNvSpPr txBox="1"/>
          <p:nvPr/>
        </p:nvSpPr>
        <p:spPr>
          <a:xfrm>
            <a:off x="4390984" y="1421178"/>
            <a:ext cx="119972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i="1" dirty="0">
                <a:latin typeface="Avenir Next" panose="020B0503020202020204" pitchFamily="34" charset="0"/>
              </a:rPr>
              <a:t>Read Channel 0</a:t>
            </a:r>
            <a:endParaRPr lang="en-CH" sz="700" i="1" dirty="0">
              <a:latin typeface="Avenir Next" panose="020B0503020202020204" pitchFamily="34" charset="0"/>
            </a:endParaRPr>
          </a:p>
        </p:txBody>
      </p:sp>
      <p:cxnSp>
        <p:nvCxnSpPr>
          <p:cNvPr id="284" name="Elbow Connector 283">
            <a:extLst>
              <a:ext uri="{FF2B5EF4-FFF2-40B4-BE49-F238E27FC236}">
                <a16:creationId xmlns:a16="http://schemas.microsoft.com/office/drawing/2014/main" id="{30BE1E0D-FEB4-3389-3313-3D1C2B2B6EC1}"/>
              </a:ext>
            </a:extLst>
          </p:cNvPr>
          <p:cNvCxnSpPr>
            <a:cxnSpLocks/>
          </p:cNvCxnSpPr>
          <p:nvPr/>
        </p:nvCxnSpPr>
        <p:spPr>
          <a:xfrm rot="16200000" flipH="1">
            <a:off x="4209718" y="2353170"/>
            <a:ext cx="548640" cy="226072"/>
          </a:xfrm>
          <a:prstGeom prst="bentConnector2">
            <a:avLst/>
          </a:prstGeom>
          <a:ln w="19050">
            <a:solidFill>
              <a:schemeClr val="tx1"/>
            </a:solidFill>
            <a:headEnd type="none" w="lg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5" name="Elbow Connector 284">
            <a:extLst>
              <a:ext uri="{FF2B5EF4-FFF2-40B4-BE49-F238E27FC236}">
                <a16:creationId xmlns:a16="http://schemas.microsoft.com/office/drawing/2014/main" id="{2F01D378-4783-5B0E-FB8A-8F13BCF5D7D5}"/>
              </a:ext>
            </a:extLst>
          </p:cNvPr>
          <p:cNvCxnSpPr>
            <a:cxnSpLocks/>
          </p:cNvCxnSpPr>
          <p:nvPr/>
        </p:nvCxnSpPr>
        <p:spPr>
          <a:xfrm rot="16200000" flipH="1">
            <a:off x="5352099" y="2263867"/>
            <a:ext cx="548640" cy="421470"/>
          </a:xfrm>
          <a:prstGeom prst="bentConnector2">
            <a:avLst/>
          </a:prstGeom>
          <a:ln w="19050">
            <a:solidFill>
              <a:schemeClr val="tx1"/>
            </a:solidFill>
            <a:headEnd type="none" w="lg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6" name="Elbow Connector 285">
            <a:extLst>
              <a:ext uri="{FF2B5EF4-FFF2-40B4-BE49-F238E27FC236}">
                <a16:creationId xmlns:a16="http://schemas.microsoft.com/office/drawing/2014/main" id="{3E328A9E-1BB7-B9C6-47DF-D52E45A573DB}"/>
              </a:ext>
            </a:extLst>
          </p:cNvPr>
          <p:cNvCxnSpPr>
            <a:cxnSpLocks/>
          </p:cNvCxnSpPr>
          <p:nvPr/>
        </p:nvCxnSpPr>
        <p:spPr>
          <a:xfrm rot="16200000" flipH="1">
            <a:off x="5350573" y="2772131"/>
            <a:ext cx="548640" cy="421470"/>
          </a:xfrm>
          <a:prstGeom prst="bentConnector2">
            <a:avLst/>
          </a:prstGeom>
          <a:ln w="19050">
            <a:solidFill>
              <a:schemeClr val="tx1"/>
            </a:solidFill>
            <a:headEnd type="none" w="lg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7" name="Elbow Connector 286">
            <a:extLst>
              <a:ext uri="{FF2B5EF4-FFF2-40B4-BE49-F238E27FC236}">
                <a16:creationId xmlns:a16="http://schemas.microsoft.com/office/drawing/2014/main" id="{77603200-01E2-F35A-E4B8-1F51D6793692}"/>
              </a:ext>
            </a:extLst>
          </p:cNvPr>
          <p:cNvCxnSpPr>
            <a:cxnSpLocks/>
          </p:cNvCxnSpPr>
          <p:nvPr/>
        </p:nvCxnSpPr>
        <p:spPr>
          <a:xfrm rot="16200000" flipH="1">
            <a:off x="4208151" y="2869830"/>
            <a:ext cx="548640" cy="226072"/>
          </a:xfrm>
          <a:prstGeom prst="bentConnector2">
            <a:avLst/>
          </a:prstGeom>
          <a:ln w="19050">
            <a:solidFill>
              <a:schemeClr val="tx1"/>
            </a:solidFill>
            <a:headEnd type="none" w="lg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8" name="Straight Arrow Connector 297">
            <a:extLst>
              <a:ext uri="{FF2B5EF4-FFF2-40B4-BE49-F238E27FC236}">
                <a16:creationId xmlns:a16="http://schemas.microsoft.com/office/drawing/2014/main" id="{10015691-BA0C-9289-388E-0B39308EF405}"/>
              </a:ext>
            </a:extLst>
          </p:cNvPr>
          <p:cNvCxnSpPr>
            <a:stCxn id="246" idx="0"/>
            <a:endCxn id="184" idx="2"/>
          </p:cNvCxnSpPr>
          <p:nvPr/>
        </p:nvCxnSpPr>
        <p:spPr>
          <a:xfrm flipV="1">
            <a:off x="7448663" y="2587095"/>
            <a:ext cx="0" cy="109374"/>
          </a:xfrm>
          <a:prstGeom prst="straightConnector1">
            <a:avLst/>
          </a:prstGeom>
          <a:ln w="28575">
            <a:solidFill>
              <a:srgbClr val="FF0000"/>
            </a:solidFill>
            <a:headEnd type="none" w="lg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9" name="Straight Arrow Connector 298">
            <a:extLst>
              <a:ext uri="{FF2B5EF4-FFF2-40B4-BE49-F238E27FC236}">
                <a16:creationId xmlns:a16="http://schemas.microsoft.com/office/drawing/2014/main" id="{E7C56E1D-AAFB-94BC-924C-BE52A2F13BE2}"/>
              </a:ext>
            </a:extLst>
          </p:cNvPr>
          <p:cNvCxnSpPr/>
          <p:nvPr/>
        </p:nvCxnSpPr>
        <p:spPr>
          <a:xfrm flipV="1">
            <a:off x="7430647" y="2070430"/>
            <a:ext cx="0" cy="109374"/>
          </a:xfrm>
          <a:prstGeom prst="straightConnector1">
            <a:avLst/>
          </a:prstGeom>
          <a:ln w="28575">
            <a:solidFill>
              <a:srgbClr val="FF0000"/>
            </a:solidFill>
            <a:headEnd type="triangl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1" name="Curved Connector 300">
            <a:extLst>
              <a:ext uri="{FF2B5EF4-FFF2-40B4-BE49-F238E27FC236}">
                <a16:creationId xmlns:a16="http://schemas.microsoft.com/office/drawing/2014/main" id="{3217D3D9-6762-5EE7-C2D0-480857415BFB}"/>
              </a:ext>
            </a:extLst>
          </p:cNvPr>
          <p:cNvCxnSpPr>
            <a:cxnSpLocks/>
          </p:cNvCxnSpPr>
          <p:nvPr/>
        </p:nvCxnSpPr>
        <p:spPr>
          <a:xfrm flipV="1">
            <a:off x="7812300" y="2435372"/>
            <a:ext cx="12700" cy="1042467"/>
          </a:xfrm>
          <a:prstGeom prst="curvedConnector3">
            <a:avLst>
              <a:gd name="adj1" fmla="val 1800000"/>
            </a:avLst>
          </a:prstGeom>
          <a:ln w="28575">
            <a:solidFill>
              <a:srgbClr val="FF0000"/>
            </a:solidFill>
            <a:headEnd type="none" w="lg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5" name="TextBox 304">
            <a:extLst>
              <a:ext uri="{FF2B5EF4-FFF2-40B4-BE49-F238E27FC236}">
                <a16:creationId xmlns:a16="http://schemas.microsoft.com/office/drawing/2014/main" id="{9717ECFE-4924-0172-8FCB-9396F363AB68}"/>
              </a:ext>
            </a:extLst>
          </p:cNvPr>
          <p:cNvSpPr txBox="1"/>
          <p:nvPr/>
        </p:nvSpPr>
        <p:spPr>
          <a:xfrm>
            <a:off x="6453640" y="1411394"/>
            <a:ext cx="119972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i="1" dirty="0">
                <a:latin typeface="Avenir Next" panose="020B0503020202020204" pitchFamily="34" charset="0"/>
              </a:rPr>
              <a:t>Write Channel 0</a:t>
            </a:r>
            <a:endParaRPr lang="en-CH" sz="700" i="1" dirty="0">
              <a:latin typeface="Avenir Next" panose="020B0503020202020204" pitchFamily="34" charset="0"/>
            </a:endParaRPr>
          </a:p>
        </p:txBody>
      </p:sp>
      <p:sp>
        <p:nvSpPr>
          <p:cNvPr id="384" name="Rounded Rectangle 383">
            <a:extLst>
              <a:ext uri="{FF2B5EF4-FFF2-40B4-BE49-F238E27FC236}">
                <a16:creationId xmlns:a16="http://schemas.microsoft.com/office/drawing/2014/main" id="{6DBFEE86-0CEF-BF84-14E9-688A374AE673}"/>
              </a:ext>
            </a:extLst>
          </p:cNvPr>
          <p:cNvSpPr/>
          <p:nvPr/>
        </p:nvSpPr>
        <p:spPr bwMode="auto">
          <a:xfrm>
            <a:off x="4482648" y="3895319"/>
            <a:ext cx="3429944" cy="2155622"/>
          </a:xfrm>
          <a:prstGeom prst="roundRect">
            <a:avLst>
              <a:gd name="adj" fmla="val 9925"/>
            </a:avLst>
          </a:prstGeom>
          <a:solidFill>
            <a:schemeClr val="bg2"/>
          </a:solidFill>
          <a:ln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18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385" name="Elbow Connector 384">
            <a:extLst>
              <a:ext uri="{FF2B5EF4-FFF2-40B4-BE49-F238E27FC236}">
                <a16:creationId xmlns:a16="http://schemas.microsoft.com/office/drawing/2014/main" id="{B9C50B08-FB40-6F81-5211-0820AFB8AEEF}"/>
              </a:ext>
            </a:extLst>
          </p:cNvPr>
          <p:cNvCxnSpPr>
            <a:cxnSpLocks/>
          </p:cNvCxnSpPr>
          <p:nvPr/>
        </p:nvCxnSpPr>
        <p:spPr>
          <a:xfrm flipH="1" flipV="1">
            <a:off x="6372833" y="1346398"/>
            <a:ext cx="1439467" cy="3294129"/>
          </a:xfrm>
          <a:prstGeom prst="bentConnector3">
            <a:avLst>
              <a:gd name="adj1" fmla="val -20299"/>
            </a:avLst>
          </a:prstGeom>
          <a:ln w="19050">
            <a:solidFill>
              <a:schemeClr val="tx1"/>
            </a:solidFill>
            <a:headEnd type="none" w="lg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6" name="Right Arrow 385">
            <a:extLst>
              <a:ext uri="{FF2B5EF4-FFF2-40B4-BE49-F238E27FC236}">
                <a16:creationId xmlns:a16="http://schemas.microsoft.com/office/drawing/2014/main" id="{09E9366A-0ED6-A3E1-17AF-1B89C67A6A1D}"/>
              </a:ext>
            </a:extLst>
          </p:cNvPr>
          <p:cNvSpPr/>
          <p:nvPr/>
        </p:nvSpPr>
        <p:spPr bwMode="auto">
          <a:xfrm>
            <a:off x="5345848" y="4605383"/>
            <a:ext cx="483268" cy="147504"/>
          </a:xfrm>
          <a:prstGeom prst="rightArrow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8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Lato" panose="020F0502020204030203" pitchFamily="34" charset="0"/>
              <a:cs typeface="Segoe UI" pitchFamily="34" charset="0"/>
            </a:endParaRPr>
          </a:p>
        </p:txBody>
      </p:sp>
      <p:sp>
        <p:nvSpPr>
          <p:cNvPr id="387" name="Rectangle 386">
            <a:extLst>
              <a:ext uri="{FF2B5EF4-FFF2-40B4-BE49-F238E27FC236}">
                <a16:creationId xmlns:a16="http://schemas.microsoft.com/office/drawing/2014/main" id="{B4DCF008-C080-6428-F2F7-C9BE7D0335CD}"/>
              </a:ext>
            </a:extLst>
          </p:cNvPr>
          <p:cNvSpPr/>
          <p:nvPr/>
        </p:nvSpPr>
        <p:spPr bwMode="auto">
          <a:xfrm>
            <a:off x="4595506" y="4487053"/>
            <a:ext cx="727274" cy="411859"/>
          </a:xfrm>
          <a:prstGeom prst="rect">
            <a:avLst/>
          </a:prstGeom>
          <a:solidFill>
            <a:srgbClr val="00B658"/>
          </a:solidFill>
          <a:ln w="9525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99354" fontAlgn="base">
              <a:spcBef>
                <a:spcPct val="0"/>
              </a:spcBef>
              <a:spcAft>
                <a:spcPct val="0"/>
              </a:spcAft>
            </a:pPr>
            <a:endParaRPr lang="en-CH" sz="8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Avenir Next" panose="020B0503020202020204" pitchFamily="34" charset="0"/>
              <a:ea typeface="Lato" panose="020F0502020204030203" pitchFamily="34" charset="0"/>
              <a:cs typeface="Segoe UI" pitchFamily="34" charset="0"/>
            </a:endParaRPr>
          </a:p>
        </p:txBody>
      </p:sp>
      <p:sp>
        <p:nvSpPr>
          <p:cNvPr id="388" name="Rectangle 387">
            <a:extLst>
              <a:ext uri="{FF2B5EF4-FFF2-40B4-BE49-F238E27FC236}">
                <a16:creationId xmlns:a16="http://schemas.microsoft.com/office/drawing/2014/main" id="{EEE35BB2-A1B4-3D69-9000-08D972AC4103}"/>
              </a:ext>
            </a:extLst>
          </p:cNvPr>
          <p:cNvSpPr/>
          <p:nvPr/>
        </p:nvSpPr>
        <p:spPr bwMode="auto">
          <a:xfrm>
            <a:off x="5102513" y="4487053"/>
            <a:ext cx="220267" cy="411790"/>
          </a:xfrm>
          <a:prstGeom prst="rect">
            <a:avLst/>
          </a:prstGeom>
          <a:solidFill>
            <a:srgbClr val="3998E7"/>
          </a:solidFill>
          <a:ln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99354" fontAlgn="base">
              <a:spcBef>
                <a:spcPct val="0"/>
              </a:spcBef>
              <a:spcAft>
                <a:spcPct val="0"/>
              </a:spcAft>
            </a:pPr>
            <a:endParaRPr lang="en-CH" sz="8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Avenir Next" panose="020B0503020202020204" pitchFamily="34" charset="0"/>
              <a:ea typeface="Lato" panose="020F0502020204030203" pitchFamily="34" charset="0"/>
              <a:cs typeface="Segoe UI" pitchFamily="34" charset="0"/>
            </a:endParaRPr>
          </a:p>
        </p:txBody>
      </p:sp>
      <p:sp>
        <p:nvSpPr>
          <p:cNvPr id="389" name="TextBox 388">
            <a:extLst>
              <a:ext uri="{FF2B5EF4-FFF2-40B4-BE49-F238E27FC236}">
                <a16:creationId xmlns:a16="http://schemas.microsoft.com/office/drawing/2014/main" id="{B443B2ED-52D3-3594-6E95-B577BC5A6E89}"/>
              </a:ext>
            </a:extLst>
          </p:cNvPr>
          <p:cNvSpPr txBox="1"/>
          <p:nvPr/>
        </p:nvSpPr>
        <p:spPr>
          <a:xfrm>
            <a:off x="4638561" y="4535754"/>
            <a:ext cx="444032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buClr>
                <a:schemeClr val="accent1"/>
              </a:buClr>
              <a:buSzPct val="60000"/>
            </a:pPr>
            <a:r>
              <a:rPr lang="en-GB" sz="800" dirty="0">
                <a:latin typeface="Avenir Next" panose="020B0503020202020204" pitchFamily="34" charset="0"/>
              </a:rPr>
              <a:t>Laplacian</a:t>
            </a:r>
          </a:p>
          <a:p>
            <a:pPr algn="ctr">
              <a:buClr>
                <a:schemeClr val="accent1"/>
              </a:buClr>
              <a:buSzPct val="60000"/>
            </a:pPr>
            <a:r>
              <a:rPr lang="en-CH" sz="800">
                <a:latin typeface="Avenir Next" panose="020B0503020202020204" pitchFamily="34" charset="0"/>
              </a:rPr>
              <a:t>AI</a:t>
            </a:r>
            <a:r>
              <a:rPr lang="en-GB" sz="800" dirty="0">
                <a:latin typeface="Avenir Next" panose="020B0503020202020204" pitchFamily="34" charset="0"/>
              </a:rPr>
              <a:t>E Core</a:t>
            </a:r>
          </a:p>
          <a:p>
            <a:pPr algn="ctr">
              <a:buClr>
                <a:schemeClr val="accent1"/>
              </a:buClr>
              <a:buSzPct val="60000"/>
            </a:pPr>
            <a:r>
              <a:rPr lang="en-GB" sz="800" dirty="0">
                <a:latin typeface="Avenir Next" panose="020B0503020202020204" pitchFamily="34" charset="0"/>
              </a:rPr>
              <a:t>(0,6)</a:t>
            </a:r>
            <a:endParaRPr lang="en-CH" sz="800" dirty="0">
              <a:latin typeface="Avenir Next" panose="020B0503020202020204" pitchFamily="34" charset="0"/>
            </a:endParaRPr>
          </a:p>
        </p:txBody>
      </p:sp>
      <p:sp>
        <p:nvSpPr>
          <p:cNvPr id="390" name="TextBox 389">
            <a:extLst>
              <a:ext uri="{FF2B5EF4-FFF2-40B4-BE49-F238E27FC236}">
                <a16:creationId xmlns:a16="http://schemas.microsoft.com/office/drawing/2014/main" id="{D09754AA-D460-7DB0-5B78-1842E2CBF0AE}"/>
              </a:ext>
            </a:extLst>
          </p:cNvPr>
          <p:cNvSpPr txBox="1"/>
          <p:nvPr/>
        </p:nvSpPr>
        <p:spPr>
          <a:xfrm rot="16200000">
            <a:off x="5006088" y="4631427"/>
            <a:ext cx="391134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buClr>
                <a:schemeClr val="accent1"/>
              </a:buClr>
              <a:buSzPct val="60000"/>
            </a:pPr>
            <a:r>
              <a:rPr lang="en-CH" sz="800" dirty="0">
                <a:latin typeface="Avenir Next" panose="020B0503020202020204" pitchFamily="34" charset="0"/>
              </a:rPr>
              <a:t>Memory</a:t>
            </a:r>
          </a:p>
        </p:txBody>
      </p:sp>
      <p:sp>
        <p:nvSpPr>
          <p:cNvPr id="391" name="Rectangle 390">
            <a:extLst>
              <a:ext uri="{FF2B5EF4-FFF2-40B4-BE49-F238E27FC236}">
                <a16:creationId xmlns:a16="http://schemas.microsoft.com/office/drawing/2014/main" id="{FAA62A84-5BB0-99D7-A7A2-7B3CBE9FE099}"/>
              </a:ext>
            </a:extLst>
          </p:cNvPr>
          <p:cNvSpPr/>
          <p:nvPr/>
        </p:nvSpPr>
        <p:spPr bwMode="auto">
          <a:xfrm>
            <a:off x="5840266" y="4487055"/>
            <a:ext cx="727274" cy="411859"/>
          </a:xfrm>
          <a:prstGeom prst="rect">
            <a:avLst/>
          </a:prstGeom>
          <a:solidFill>
            <a:srgbClr val="00B658"/>
          </a:solidFill>
          <a:ln w="9525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99354" fontAlgn="base">
              <a:spcBef>
                <a:spcPct val="0"/>
              </a:spcBef>
              <a:spcAft>
                <a:spcPct val="0"/>
              </a:spcAft>
            </a:pPr>
            <a:endParaRPr lang="en-CH" sz="8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Avenir Next" panose="020B0503020202020204" pitchFamily="34" charset="0"/>
              <a:ea typeface="Lato" panose="020F0502020204030203" pitchFamily="34" charset="0"/>
              <a:cs typeface="Segoe UI" pitchFamily="34" charset="0"/>
            </a:endParaRPr>
          </a:p>
        </p:txBody>
      </p:sp>
      <p:sp>
        <p:nvSpPr>
          <p:cNvPr id="392" name="Rectangle 391">
            <a:extLst>
              <a:ext uri="{FF2B5EF4-FFF2-40B4-BE49-F238E27FC236}">
                <a16:creationId xmlns:a16="http://schemas.microsoft.com/office/drawing/2014/main" id="{8C2DAB2F-FBEC-FF4D-BB53-E429223AF5A6}"/>
              </a:ext>
            </a:extLst>
          </p:cNvPr>
          <p:cNvSpPr/>
          <p:nvPr/>
        </p:nvSpPr>
        <p:spPr bwMode="auto">
          <a:xfrm>
            <a:off x="6363223" y="4487055"/>
            <a:ext cx="204317" cy="411790"/>
          </a:xfrm>
          <a:prstGeom prst="rect">
            <a:avLst/>
          </a:prstGeom>
          <a:solidFill>
            <a:srgbClr val="3998E7"/>
          </a:solidFill>
          <a:ln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99354" fontAlgn="base">
              <a:spcBef>
                <a:spcPct val="0"/>
              </a:spcBef>
              <a:spcAft>
                <a:spcPct val="0"/>
              </a:spcAft>
            </a:pPr>
            <a:endParaRPr lang="en-CH" sz="8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Avenir Next" panose="020B0503020202020204" pitchFamily="34" charset="0"/>
              <a:ea typeface="Lato" panose="020F0502020204030203" pitchFamily="34" charset="0"/>
              <a:cs typeface="Segoe UI" pitchFamily="34" charset="0"/>
            </a:endParaRPr>
          </a:p>
        </p:txBody>
      </p:sp>
      <p:sp>
        <p:nvSpPr>
          <p:cNvPr id="393" name="TextBox 392">
            <a:extLst>
              <a:ext uri="{FF2B5EF4-FFF2-40B4-BE49-F238E27FC236}">
                <a16:creationId xmlns:a16="http://schemas.microsoft.com/office/drawing/2014/main" id="{47763886-904A-9CDB-9236-6B1C92ED3272}"/>
              </a:ext>
            </a:extLst>
          </p:cNvPr>
          <p:cNvSpPr txBox="1"/>
          <p:nvPr/>
        </p:nvSpPr>
        <p:spPr>
          <a:xfrm>
            <a:off x="5853662" y="4535754"/>
            <a:ext cx="503344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buClr>
                <a:schemeClr val="accent1"/>
              </a:buClr>
              <a:buSzPct val="60000"/>
            </a:pPr>
            <a:r>
              <a:rPr lang="en-GB" sz="800" dirty="0">
                <a:latin typeface="Avenir Next" panose="020B0503020202020204" pitchFamily="34" charset="0"/>
              </a:rPr>
              <a:t>Flux</a:t>
            </a:r>
          </a:p>
          <a:p>
            <a:pPr algn="ctr">
              <a:buClr>
                <a:schemeClr val="accent1"/>
              </a:buClr>
              <a:buSzPct val="60000"/>
            </a:pPr>
            <a:r>
              <a:rPr lang="en-CH" sz="800">
                <a:latin typeface="Avenir Next" panose="020B0503020202020204" pitchFamily="34" charset="0"/>
              </a:rPr>
              <a:t>AI</a:t>
            </a:r>
            <a:r>
              <a:rPr lang="en-GB" sz="800" dirty="0">
                <a:latin typeface="Avenir Next" panose="020B0503020202020204" pitchFamily="34" charset="0"/>
              </a:rPr>
              <a:t>E Core 1</a:t>
            </a:r>
          </a:p>
          <a:p>
            <a:pPr algn="ctr">
              <a:buClr>
                <a:schemeClr val="accent1"/>
              </a:buClr>
              <a:buSzPct val="60000"/>
            </a:pPr>
            <a:r>
              <a:rPr lang="en-GB" sz="800" dirty="0">
                <a:latin typeface="Avenir Next" panose="020B0503020202020204" pitchFamily="34" charset="0"/>
              </a:rPr>
              <a:t>(1,6)</a:t>
            </a:r>
            <a:endParaRPr lang="en-CH" sz="800" dirty="0">
              <a:latin typeface="Avenir Next" panose="020B0503020202020204" pitchFamily="34" charset="0"/>
            </a:endParaRPr>
          </a:p>
        </p:txBody>
      </p:sp>
      <p:sp>
        <p:nvSpPr>
          <p:cNvPr id="394" name="TextBox 393">
            <a:extLst>
              <a:ext uri="{FF2B5EF4-FFF2-40B4-BE49-F238E27FC236}">
                <a16:creationId xmlns:a16="http://schemas.microsoft.com/office/drawing/2014/main" id="{DBCC4436-BB5E-784F-2AAF-D85729DA60DA}"/>
              </a:ext>
            </a:extLst>
          </p:cNvPr>
          <p:cNvSpPr txBox="1"/>
          <p:nvPr/>
        </p:nvSpPr>
        <p:spPr>
          <a:xfrm rot="16200000">
            <a:off x="6250848" y="4631429"/>
            <a:ext cx="391134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buClr>
                <a:schemeClr val="accent1"/>
              </a:buClr>
              <a:buSzPct val="60000"/>
            </a:pPr>
            <a:r>
              <a:rPr lang="en-CH" sz="800" dirty="0">
                <a:latin typeface="Avenir Next" panose="020B0503020202020204" pitchFamily="34" charset="0"/>
              </a:rPr>
              <a:t>Memory</a:t>
            </a:r>
          </a:p>
        </p:txBody>
      </p:sp>
      <p:sp>
        <p:nvSpPr>
          <p:cNvPr id="395" name="Rectangle 394">
            <a:extLst>
              <a:ext uri="{FF2B5EF4-FFF2-40B4-BE49-F238E27FC236}">
                <a16:creationId xmlns:a16="http://schemas.microsoft.com/office/drawing/2014/main" id="{4606FDF8-BAFE-753B-8D92-339AB3BFC741}"/>
              </a:ext>
            </a:extLst>
          </p:cNvPr>
          <p:cNvSpPr/>
          <p:nvPr/>
        </p:nvSpPr>
        <p:spPr bwMode="auto">
          <a:xfrm>
            <a:off x="7085026" y="4486886"/>
            <a:ext cx="727274" cy="411859"/>
          </a:xfrm>
          <a:prstGeom prst="rect">
            <a:avLst/>
          </a:prstGeom>
          <a:solidFill>
            <a:srgbClr val="00B658"/>
          </a:solidFill>
          <a:ln w="9525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99354" fontAlgn="base">
              <a:spcBef>
                <a:spcPct val="0"/>
              </a:spcBef>
              <a:spcAft>
                <a:spcPct val="0"/>
              </a:spcAft>
            </a:pPr>
            <a:endParaRPr lang="en-CH" sz="8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Avenir Next" panose="020B0503020202020204" pitchFamily="34" charset="0"/>
              <a:ea typeface="Lato" panose="020F0502020204030203" pitchFamily="34" charset="0"/>
              <a:cs typeface="Segoe UI" pitchFamily="34" charset="0"/>
            </a:endParaRPr>
          </a:p>
        </p:txBody>
      </p:sp>
      <p:sp>
        <p:nvSpPr>
          <p:cNvPr id="396" name="Rectangle 395">
            <a:extLst>
              <a:ext uri="{FF2B5EF4-FFF2-40B4-BE49-F238E27FC236}">
                <a16:creationId xmlns:a16="http://schemas.microsoft.com/office/drawing/2014/main" id="{3018E0DE-6780-1865-B057-A400E6122D1D}"/>
              </a:ext>
            </a:extLst>
          </p:cNvPr>
          <p:cNvSpPr/>
          <p:nvPr/>
        </p:nvSpPr>
        <p:spPr bwMode="auto">
          <a:xfrm>
            <a:off x="7609073" y="4486886"/>
            <a:ext cx="203227" cy="411790"/>
          </a:xfrm>
          <a:prstGeom prst="rect">
            <a:avLst/>
          </a:prstGeom>
          <a:solidFill>
            <a:srgbClr val="3998E7"/>
          </a:solidFill>
          <a:ln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99354" fontAlgn="base">
              <a:spcBef>
                <a:spcPct val="0"/>
              </a:spcBef>
              <a:spcAft>
                <a:spcPct val="0"/>
              </a:spcAft>
            </a:pPr>
            <a:endParaRPr lang="en-CH" sz="8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Avenir Next" panose="020B0503020202020204" pitchFamily="34" charset="0"/>
              <a:ea typeface="Lato" panose="020F0502020204030203" pitchFamily="34" charset="0"/>
              <a:cs typeface="Segoe UI" pitchFamily="34" charset="0"/>
            </a:endParaRPr>
          </a:p>
        </p:txBody>
      </p:sp>
      <p:sp>
        <p:nvSpPr>
          <p:cNvPr id="397" name="TextBox 396">
            <a:extLst>
              <a:ext uri="{FF2B5EF4-FFF2-40B4-BE49-F238E27FC236}">
                <a16:creationId xmlns:a16="http://schemas.microsoft.com/office/drawing/2014/main" id="{6AFA191F-9C53-B64F-84F8-D0FD39B7E24E}"/>
              </a:ext>
            </a:extLst>
          </p:cNvPr>
          <p:cNvSpPr txBox="1"/>
          <p:nvPr/>
        </p:nvSpPr>
        <p:spPr>
          <a:xfrm>
            <a:off x="7098422" y="4535754"/>
            <a:ext cx="503344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buClr>
                <a:schemeClr val="accent1"/>
              </a:buClr>
              <a:buSzPct val="60000"/>
            </a:pPr>
            <a:r>
              <a:rPr lang="en-GB" sz="800" dirty="0">
                <a:latin typeface="Avenir Next" panose="020B0503020202020204" pitchFamily="34" charset="0"/>
              </a:rPr>
              <a:t>Flux</a:t>
            </a:r>
          </a:p>
          <a:p>
            <a:pPr algn="ctr">
              <a:buClr>
                <a:schemeClr val="accent1"/>
              </a:buClr>
              <a:buSzPct val="60000"/>
            </a:pPr>
            <a:r>
              <a:rPr lang="en-CH" sz="800">
                <a:latin typeface="Avenir Next" panose="020B0503020202020204" pitchFamily="34" charset="0"/>
              </a:rPr>
              <a:t>AI</a:t>
            </a:r>
            <a:r>
              <a:rPr lang="en-GB" sz="800" dirty="0">
                <a:latin typeface="Avenir Next" panose="020B0503020202020204" pitchFamily="34" charset="0"/>
              </a:rPr>
              <a:t>E Core 2</a:t>
            </a:r>
          </a:p>
          <a:p>
            <a:pPr algn="ctr">
              <a:buClr>
                <a:schemeClr val="accent1"/>
              </a:buClr>
              <a:buSzPct val="60000"/>
            </a:pPr>
            <a:r>
              <a:rPr lang="en-GB" sz="800" dirty="0">
                <a:latin typeface="Avenir Next" panose="020B0503020202020204" pitchFamily="34" charset="0"/>
              </a:rPr>
              <a:t>(2,6)</a:t>
            </a:r>
          </a:p>
        </p:txBody>
      </p:sp>
      <p:sp>
        <p:nvSpPr>
          <p:cNvPr id="398" name="TextBox 397">
            <a:extLst>
              <a:ext uri="{FF2B5EF4-FFF2-40B4-BE49-F238E27FC236}">
                <a16:creationId xmlns:a16="http://schemas.microsoft.com/office/drawing/2014/main" id="{1FEAC3B4-276C-DAD5-7186-5917AA32CDDE}"/>
              </a:ext>
            </a:extLst>
          </p:cNvPr>
          <p:cNvSpPr txBox="1"/>
          <p:nvPr/>
        </p:nvSpPr>
        <p:spPr>
          <a:xfrm rot="16200000">
            <a:off x="7495608" y="4631260"/>
            <a:ext cx="391134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buClr>
                <a:schemeClr val="accent1"/>
              </a:buClr>
              <a:buSzPct val="60000"/>
            </a:pPr>
            <a:r>
              <a:rPr lang="en-CH" sz="800" dirty="0">
                <a:latin typeface="Avenir Next" panose="020B0503020202020204" pitchFamily="34" charset="0"/>
              </a:rPr>
              <a:t>Memory</a:t>
            </a:r>
          </a:p>
        </p:txBody>
      </p:sp>
      <p:sp>
        <p:nvSpPr>
          <p:cNvPr id="399" name="Right Arrow 398">
            <a:extLst>
              <a:ext uri="{FF2B5EF4-FFF2-40B4-BE49-F238E27FC236}">
                <a16:creationId xmlns:a16="http://schemas.microsoft.com/office/drawing/2014/main" id="{45893DDB-256B-FA71-8BB9-E9B37127251D}"/>
              </a:ext>
            </a:extLst>
          </p:cNvPr>
          <p:cNvSpPr/>
          <p:nvPr/>
        </p:nvSpPr>
        <p:spPr bwMode="auto">
          <a:xfrm>
            <a:off x="6586859" y="4599410"/>
            <a:ext cx="483268" cy="147504"/>
          </a:xfrm>
          <a:prstGeom prst="rightArrow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8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Lato" panose="020F0502020204030203" pitchFamily="34" charset="0"/>
              <a:cs typeface="Segoe UI" pitchFamily="34" charset="0"/>
            </a:endParaRPr>
          </a:p>
        </p:txBody>
      </p:sp>
      <p:cxnSp>
        <p:nvCxnSpPr>
          <p:cNvPr id="400" name="Elbow Connector 399">
            <a:extLst>
              <a:ext uri="{FF2B5EF4-FFF2-40B4-BE49-F238E27FC236}">
                <a16:creationId xmlns:a16="http://schemas.microsoft.com/office/drawing/2014/main" id="{7DF675E9-E930-1568-6864-7CA2957720A4}"/>
              </a:ext>
            </a:extLst>
          </p:cNvPr>
          <p:cNvCxnSpPr>
            <a:cxnSpLocks/>
          </p:cNvCxnSpPr>
          <p:nvPr/>
        </p:nvCxnSpPr>
        <p:spPr>
          <a:xfrm rot="16200000" flipH="1">
            <a:off x="4150749" y="4101062"/>
            <a:ext cx="540776" cy="351950"/>
          </a:xfrm>
          <a:prstGeom prst="bentConnector3">
            <a:avLst>
              <a:gd name="adj1" fmla="val 99445"/>
            </a:avLst>
          </a:prstGeom>
          <a:ln w="19050">
            <a:solidFill>
              <a:schemeClr val="tx1"/>
            </a:solidFill>
            <a:headEnd type="none" w="lg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1" name="Elbow Connector 400">
            <a:extLst>
              <a:ext uri="{FF2B5EF4-FFF2-40B4-BE49-F238E27FC236}">
                <a16:creationId xmlns:a16="http://schemas.microsoft.com/office/drawing/2014/main" id="{E0D9A0F7-FBB0-BA1A-BB7E-9ED1C2B02ACD}"/>
              </a:ext>
            </a:extLst>
          </p:cNvPr>
          <p:cNvCxnSpPr>
            <a:cxnSpLocks/>
          </p:cNvCxnSpPr>
          <p:nvPr/>
        </p:nvCxnSpPr>
        <p:spPr>
          <a:xfrm>
            <a:off x="4239590" y="3796905"/>
            <a:ext cx="1594274" cy="237547"/>
          </a:xfrm>
          <a:prstGeom prst="bentConnector3">
            <a:avLst>
              <a:gd name="adj1" fmla="val 73817"/>
            </a:avLst>
          </a:prstGeom>
          <a:ln w="19050">
            <a:solidFill>
              <a:schemeClr val="tx1"/>
            </a:solidFill>
            <a:headEnd type="none" w="lg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2" name="Elbow Connector 401">
            <a:extLst>
              <a:ext uri="{FF2B5EF4-FFF2-40B4-BE49-F238E27FC236}">
                <a16:creationId xmlns:a16="http://schemas.microsoft.com/office/drawing/2014/main" id="{D23D0DAA-B3CD-0C4F-8771-3E978E4CD45D}"/>
              </a:ext>
            </a:extLst>
          </p:cNvPr>
          <p:cNvCxnSpPr>
            <a:cxnSpLocks/>
          </p:cNvCxnSpPr>
          <p:nvPr/>
        </p:nvCxnSpPr>
        <p:spPr>
          <a:xfrm rot="10800000" flipV="1">
            <a:off x="4594000" y="1338470"/>
            <a:ext cx="1051560" cy="2688336"/>
          </a:xfrm>
          <a:prstGeom prst="bentConnector3">
            <a:avLst>
              <a:gd name="adj1" fmla="val 133381"/>
            </a:avLst>
          </a:prstGeom>
          <a:ln w="19050">
            <a:solidFill>
              <a:schemeClr val="tx1"/>
            </a:solidFill>
            <a:headEnd type="none" w="lg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3" name="Group 402">
            <a:extLst>
              <a:ext uri="{FF2B5EF4-FFF2-40B4-BE49-F238E27FC236}">
                <a16:creationId xmlns:a16="http://schemas.microsoft.com/office/drawing/2014/main" id="{730DDC20-C440-C271-BA4F-4CE75C57701F}"/>
              </a:ext>
            </a:extLst>
          </p:cNvPr>
          <p:cNvGrpSpPr/>
          <p:nvPr/>
        </p:nvGrpSpPr>
        <p:grpSpPr>
          <a:xfrm>
            <a:off x="4595506" y="3965722"/>
            <a:ext cx="3216794" cy="418200"/>
            <a:chOff x="2522137" y="1349272"/>
            <a:chExt cx="3216794" cy="418200"/>
          </a:xfrm>
        </p:grpSpPr>
        <p:sp>
          <p:nvSpPr>
            <p:cNvPr id="443" name="Right Arrow 442">
              <a:extLst>
                <a:ext uri="{FF2B5EF4-FFF2-40B4-BE49-F238E27FC236}">
                  <a16:creationId xmlns:a16="http://schemas.microsoft.com/office/drawing/2014/main" id="{8637556B-99B7-C8C2-4367-BE57BB9BB702}"/>
                </a:ext>
              </a:extLst>
            </p:cNvPr>
            <p:cNvSpPr/>
            <p:nvPr/>
          </p:nvSpPr>
          <p:spPr bwMode="auto">
            <a:xfrm>
              <a:off x="3272479" y="1525636"/>
              <a:ext cx="483268" cy="147504"/>
            </a:xfrm>
            <a:prstGeom prst="rightArrow">
              <a:avLst>
                <a:gd name="adj1" fmla="val 50000"/>
                <a:gd name="adj2" fmla="val 62915"/>
              </a:avLst>
            </a:prstGeom>
            <a:solidFill>
              <a:schemeClr val="accent5">
                <a:lumMod val="50000"/>
              </a:schemeClr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Lato" panose="020F0502020204030203" pitchFamily="34" charset="0"/>
                <a:cs typeface="Segoe UI" pitchFamily="34" charset="0"/>
              </a:endParaRPr>
            </a:p>
          </p:txBody>
        </p:sp>
        <p:sp>
          <p:nvSpPr>
            <p:cNvPr id="444" name="Rectangle 443">
              <a:extLst>
                <a:ext uri="{FF2B5EF4-FFF2-40B4-BE49-F238E27FC236}">
                  <a16:creationId xmlns:a16="http://schemas.microsoft.com/office/drawing/2014/main" id="{9D53FB7F-2B12-7157-EB07-28208E77FD2E}"/>
                </a:ext>
              </a:extLst>
            </p:cNvPr>
            <p:cNvSpPr/>
            <p:nvPr/>
          </p:nvSpPr>
          <p:spPr bwMode="auto">
            <a:xfrm>
              <a:off x="2522137" y="1349272"/>
              <a:ext cx="727274" cy="411859"/>
            </a:xfrm>
            <a:prstGeom prst="rect">
              <a:avLst/>
            </a:prstGeom>
            <a:solidFill>
              <a:srgbClr val="00B658"/>
            </a:solidFill>
            <a:ln w="9525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Lato" panose="020F0502020204030203" pitchFamily="34" charset="0"/>
                <a:cs typeface="Segoe UI" pitchFamily="34" charset="0"/>
              </a:endParaRPr>
            </a:p>
          </p:txBody>
        </p:sp>
        <p:sp>
          <p:nvSpPr>
            <p:cNvPr id="445" name="Rectangle 444">
              <a:extLst>
                <a:ext uri="{FF2B5EF4-FFF2-40B4-BE49-F238E27FC236}">
                  <a16:creationId xmlns:a16="http://schemas.microsoft.com/office/drawing/2014/main" id="{BE6C94BA-887F-F68E-D000-812FB855A2C0}"/>
                </a:ext>
              </a:extLst>
            </p:cNvPr>
            <p:cNvSpPr/>
            <p:nvPr/>
          </p:nvSpPr>
          <p:spPr bwMode="auto">
            <a:xfrm>
              <a:off x="3029144" y="1349439"/>
              <a:ext cx="220267" cy="411790"/>
            </a:xfrm>
            <a:prstGeom prst="rect">
              <a:avLst/>
            </a:prstGeom>
            <a:solidFill>
              <a:srgbClr val="3998E7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Lato" panose="020F0502020204030203" pitchFamily="34" charset="0"/>
                <a:cs typeface="Segoe UI" pitchFamily="34" charset="0"/>
              </a:endParaRPr>
            </a:p>
          </p:txBody>
        </p:sp>
        <p:sp>
          <p:nvSpPr>
            <p:cNvPr id="446" name="TextBox 445">
              <a:extLst>
                <a:ext uri="{FF2B5EF4-FFF2-40B4-BE49-F238E27FC236}">
                  <a16:creationId xmlns:a16="http://schemas.microsoft.com/office/drawing/2014/main" id="{457B0DB6-6B3C-7EA6-C9B7-F34B9E454188}"/>
                </a:ext>
              </a:extLst>
            </p:cNvPr>
            <p:cNvSpPr txBox="1"/>
            <p:nvPr/>
          </p:nvSpPr>
          <p:spPr>
            <a:xfrm>
              <a:off x="2565192" y="1398140"/>
              <a:ext cx="444032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GB" sz="800" dirty="0">
                  <a:latin typeface="Avenir Next" panose="020B0503020202020204" pitchFamily="34" charset="0"/>
                </a:rPr>
                <a:t>Laplacian</a:t>
              </a:r>
            </a:p>
            <a:p>
              <a:pPr algn="ctr">
                <a:buClr>
                  <a:schemeClr val="accent1"/>
                </a:buClr>
                <a:buSzPct val="60000"/>
              </a:pPr>
              <a:r>
                <a:rPr lang="en-CH" sz="800">
                  <a:latin typeface="Avenir Next" panose="020B0503020202020204" pitchFamily="34" charset="0"/>
                </a:rPr>
                <a:t>AI</a:t>
              </a:r>
              <a:r>
                <a:rPr lang="en-GB" sz="800" dirty="0">
                  <a:latin typeface="Avenir Next" panose="020B0503020202020204" pitchFamily="34" charset="0"/>
                </a:rPr>
                <a:t>E Core</a:t>
              </a:r>
            </a:p>
            <a:p>
              <a:pPr algn="ctr">
                <a:buClr>
                  <a:schemeClr val="accent1"/>
                </a:buClr>
                <a:buSzPct val="60000"/>
              </a:pPr>
              <a:r>
                <a:rPr lang="en-GB" sz="800" dirty="0">
                  <a:latin typeface="Avenir Next" panose="020B0503020202020204" pitchFamily="34" charset="0"/>
                </a:rPr>
                <a:t>(0,5)</a:t>
              </a:r>
              <a:endParaRPr lang="en-CH" sz="800" dirty="0">
                <a:latin typeface="Avenir Next" panose="020B0503020202020204" pitchFamily="34" charset="0"/>
              </a:endParaRPr>
            </a:p>
          </p:txBody>
        </p:sp>
        <p:sp>
          <p:nvSpPr>
            <p:cNvPr id="447" name="TextBox 446">
              <a:extLst>
                <a:ext uri="{FF2B5EF4-FFF2-40B4-BE49-F238E27FC236}">
                  <a16:creationId xmlns:a16="http://schemas.microsoft.com/office/drawing/2014/main" id="{A6BA2778-86F1-8048-F0C8-967E6847FDF3}"/>
                </a:ext>
              </a:extLst>
            </p:cNvPr>
            <p:cNvSpPr txBox="1"/>
            <p:nvPr/>
          </p:nvSpPr>
          <p:spPr>
            <a:xfrm rot="16200000">
              <a:off x="2932719" y="1493813"/>
              <a:ext cx="391134" cy="12311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CH" sz="800" dirty="0">
                  <a:latin typeface="Avenir Next" panose="020B0503020202020204" pitchFamily="34" charset="0"/>
                </a:rPr>
                <a:t>Memory</a:t>
              </a:r>
            </a:p>
          </p:txBody>
        </p:sp>
        <p:sp>
          <p:nvSpPr>
            <p:cNvPr id="448" name="Rectangle 447">
              <a:extLst>
                <a:ext uri="{FF2B5EF4-FFF2-40B4-BE49-F238E27FC236}">
                  <a16:creationId xmlns:a16="http://schemas.microsoft.com/office/drawing/2014/main" id="{BE40C676-FF4D-93B6-34AF-13AD5D96F7C6}"/>
                </a:ext>
              </a:extLst>
            </p:cNvPr>
            <p:cNvSpPr/>
            <p:nvPr/>
          </p:nvSpPr>
          <p:spPr bwMode="auto">
            <a:xfrm>
              <a:off x="3766897" y="1349272"/>
              <a:ext cx="727274" cy="411859"/>
            </a:xfrm>
            <a:prstGeom prst="rect">
              <a:avLst/>
            </a:prstGeom>
            <a:solidFill>
              <a:srgbClr val="00B658"/>
            </a:solidFill>
            <a:ln w="9525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Lato" panose="020F0502020204030203" pitchFamily="34" charset="0"/>
                <a:cs typeface="Segoe UI" pitchFamily="34" charset="0"/>
              </a:endParaRPr>
            </a:p>
          </p:txBody>
        </p:sp>
        <p:sp>
          <p:nvSpPr>
            <p:cNvPr id="449" name="Rectangle 448">
              <a:extLst>
                <a:ext uri="{FF2B5EF4-FFF2-40B4-BE49-F238E27FC236}">
                  <a16:creationId xmlns:a16="http://schemas.microsoft.com/office/drawing/2014/main" id="{D9FEBE19-99E2-222B-7064-09E38EF6E142}"/>
                </a:ext>
              </a:extLst>
            </p:cNvPr>
            <p:cNvSpPr/>
            <p:nvPr/>
          </p:nvSpPr>
          <p:spPr bwMode="auto">
            <a:xfrm>
              <a:off x="4289854" y="1349441"/>
              <a:ext cx="204317" cy="411790"/>
            </a:xfrm>
            <a:prstGeom prst="rect">
              <a:avLst/>
            </a:prstGeom>
            <a:solidFill>
              <a:srgbClr val="3998E7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Lato" panose="020F0502020204030203" pitchFamily="34" charset="0"/>
                <a:cs typeface="Segoe UI" pitchFamily="34" charset="0"/>
              </a:endParaRPr>
            </a:p>
          </p:txBody>
        </p:sp>
        <p:sp>
          <p:nvSpPr>
            <p:cNvPr id="450" name="TextBox 449">
              <a:extLst>
                <a:ext uri="{FF2B5EF4-FFF2-40B4-BE49-F238E27FC236}">
                  <a16:creationId xmlns:a16="http://schemas.microsoft.com/office/drawing/2014/main" id="{ED601C95-7B62-122D-0DAA-956EA10E8DF6}"/>
                </a:ext>
              </a:extLst>
            </p:cNvPr>
            <p:cNvSpPr txBox="1"/>
            <p:nvPr/>
          </p:nvSpPr>
          <p:spPr>
            <a:xfrm>
              <a:off x="3780293" y="1398140"/>
              <a:ext cx="503344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GB" sz="800" dirty="0">
                  <a:latin typeface="Avenir Next" panose="020B0503020202020204" pitchFamily="34" charset="0"/>
                </a:rPr>
                <a:t>Flux</a:t>
              </a:r>
            </a:p>
            <a:p>
              <a:pPr algn="ctr">
                <a:buClr>
                  <a:schemeClr val="accent1"/>
                </a:buClr>
                <a:buSzPct val="60000"/>
              </a:pPr>
              <a:r>
                <a:rPr lang="en-CH" sz="800">
                  <a:latin typeface="Avenir Next" panose="020B0503020202020204" pitchFamily="34" charset="0"/>
                </a:rPr>
                <a:t>AI</a:t>
              </a:r>
              <a:r>
                <a:rPr lang="en-GB" sz="800" dirty="0">
                  <a:latin typeface="Avenir Next" panose="020B0503020202020204" pitchFamily="34" charset="0"/>
                </a:rPr>
                <a:t>E Core 1</a:t>
              </a:r>
            </a:p>
            <a:p>
              <a:pPr algn="ctr">
                <a:buClr>
                  <a:schemeClr val="accent1"/>
                </a:buClr>
                <a:buSzPct val="60000"/>
              </a:pPr>
              <a:r>
                <a:rPr lang="en-GB" sz="800" dirty="0">
                  <a:latin typeface="Avenir Next" panose="020B0503020202020204" pitchFamily="34" charset="0"/>
                </a:rPr>
                <a:t>(1,5)</a:t>
              </a:r>
              <a:endParaRPr lang="en-CH" sz="800" dirty="0">
                <a:latin typeface="Avenir Next" panose="020B0503020202020204" pitchFamily="34" charset="0"/>
              </a:endParaRPr>
            </a:p>
          </p:txBody>
        </p:sp>
        <p:sp>
          <p:nvSpPr>
            <p:cNvPr id="451" name="TextBox 450">
              <a:extLst>
                <a:ext uri="{FF2B5EF4-FFF2-40B4-BE49-F238E27FC236}">
                  <a16:creationId xmlns:a16="http://schemas.microsoft.com/office/drawing/2014/main" id="{F777256D-E58C-CDF7-CE35-1F0DC8BEA2DD}"/>
                </a:ext>
              </a:extLst>
            </p:cNvPr>
            <p:cNvSpPr txBox="1"/>
            <p:nvPr/>
          </p:nvSpPr>
          <p:spPr>
            <a:xfrm rot="16200000">
              <a:off x="4177479" y="1493815"/>
              <a:ext cx="391134" cy="12311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CH" sz="800" dirty="0">
                  <a:latin typeface="Avenir Next" panose="020B0503020202020204" pitchFamily="34" charset="0"/>
                </a:rPr>
                <a:t>Memory</a:t>
              </a:r>
            </a:p>
          </p:txBody>
        </p:sp>
        <p:sp>
          <p:nvSpPr>
            <p:cNvPr id="452" name="Rectangle 451">
              <a:extLst>
                <a:ext uri="{FF2B5EF4-FFF2-40B4-BE49-F238E27FC236}">
                  <a16:creationId xmlns:a16="http://schemas.microsoft.com/office/drawing/2014/main" id="{1B35F05D-B41D-C8B4-680E-363CA08F3C66}"/>
                </a:ext>
              </a:extLst>
            </p:cNvPr>
            <p:cNvSpPr/>
            <p:nvPr/>
          </p:nvSpPr>
          <p:spPr bwMode="auto">
            <a:xfrm>
              <a:off x="5011657" y="1349272"/>
              <a:ext cx="727274" cy="411859"/>
            </a:xfrm>
            <a:prstGeom prst="rect">
              <a:avLst/>
            </a:prstGeom>
            <a:solidFill>
              <a:srgbClr val="00B658"/>
            </a:solidFill>
            <a:ln w="9525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Lato" panose="020F0502020204030203" pitchFamily="34" charset="0"/>
                <a:cs typeface="Segoe UI" pitchFamily="34" charset="0"/>
              </a:endParaRPr>
            </a:p>
          </p:txBody>
        </p:sp>
        <p:sp>
          <p:nvSpPr>
            <p:cNvPr id="453" name="Rectangle 452">
              <a:extLst>
                <a:ext uri="{FF2B5EF4-FFF2-40B4-BE49-F238E27FC236}">
                  <a16:creationId xmlns:a16="http://schemas.microsoft.com/office/drawing/2014/main" id="{89DDE65F-E42A-9678-8104-C6C1D7C1348A}"/>
                </a:ext>
              </a:extLst>
            </p:cNvPr>
            <p:cNvSpPr/>
            <p:nvPr/>
          </p:nvSpPr>
          <p:spPr bwMode="auto">
            <a:xfrm>
              <a:off x="5535704" y="1349272"/>
              <a:ext cx="203227" cy="411790"/>
            </a:xfrm>
            <a:prstGeom prst="rect">
              <a:avLst/>
            </a:prstGeom>
            <a:solidFill>
              <a:srgbClr val="3998E7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Lato" panose="020F0502020204030203" pitchFamily="34" charset="0"/>
                <a:cs typeface="Segoe UI" pitchFamily="34" charset="0"/>
              </a:endParaRPr>
            </a:p>
          </p:txBody>
        </p:sp>
        <p:sp>
          <p:nvSpPr>
            <p:cNvPr id="454" name="TextBox 453">
              <a:extLst>
                <a:ext uri="{FF2B5EF4-FFF2-40B4-BE49-F238E27FC236}">
                  <a16:creationId xmlns:a16="http://schemas.microsoft.com/office/drawing/2014/main" id="{7CBCA897-8925-08AE-E8B7-CB27C640D3ED}"/>
                </a:ext>
              </a:extLst>
            </p:cNvPr>
            <p:cNvSpPr txBox="1"/>
            <p:nvPr/>
          </p:nvSpPr>
          <p:spPr>
            <a:xfrm>
              <a:off x="5025053" y="1398140"/>
              <a:ext cx="503344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GB" sz="800" dirty="0">
                  <a:latin typeface="Avenir Next" panose="020B0503020202020204" pitchFamily="34" charset="0"/>
                </a:rPr>
                <a:t>Flux</a:t>
              </a:r>
            </a:p>
            <a:p>
              <a:pPr algn="ctr">
                <a:buClr>
                  <a:schemeClr val="accent1"/>
                </a:buClr>
                <a:buSzPct val="60000"/>
              </a:pPr>
              <a:r>
                <a:rPr lang="en-CH" sz="800">
                  <a:latin typeface="Avenir Next" panose="020B0503020202020204" pitchFamily="34" charset="0"/>
                </a:rPr>
                <a:t>AI</a:t>
              </a:r>
              <a:r>
                <a:rPr lang="en-GB" sz="800" dirty="0">
                  <a:latin typeface="Avenir Next" panose="020B0503020202020204" pitchFamily="34" charset="0"/>
                </a:rPr>
                <a:t>E Core 2</a:t>
              </a:r>
            </a:p>
            <a:p>
              <a:pPr algn="ctr">
                <a:buClr>
                  <a:schemeClr val="accent1"/>
                </a:buClr>
                <a:buSzPct val="60000"/>
              </a:pPr>
              <a:r>
                <a:rPr lang="en-GB" sz="800" dirty="0">
                  <a:latin typeface="Avenir Next" panose="020B0503020202020204" pitchFamily="34" charset="0"/>
                </a:rPr>
                <a:t>(2,5)</a:t>
              </a:r>
            </a:p>
          </p:txBody>
        </p:sp>
        <p:sp>
          <p:nvSpPr>
            <p:cNvPr id="455" name="TextBox 454">
              <a:extLst>
                <a:ext uri="{FF2B5EF4-FFF2-40B4-BE49-F238E27FC236}">
                  <a16:creationId xmlns:a16="http://schemas.microsoft.com/office/drawing/2014/main" id="{6D2A1604-31A6-4A98-8A20-B409634EEE27}"/>
                </a:ext>
              </a:extLst>
            </p:cNvPr>
            <p:cNvSpPr txBox="1"/>
            <p:nvPr/>
          </p:nvSpPr>
          <p:spPr>
            <a:xfrm rot="16200000">
              <a:off x="5422239" y="1493646"/>
              <a:ext cx="391134" cy="12311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CH" sz="800" dirty="0">
                  <a:latin typeface="Avenir Next" panose="020B0503020202020204" pitchFamily="34" charset="0"/>
                </a:rPr>
                <a:t>Memory</a:t>
              </a:r>
            </a:p>
          </p:txBody>
        </p:sp>
        <p:sp>
          <p:nvSpPr>
            <p:cNvPr id="456" name="Right Arrow 455">
              <a:extLst>
                <a:ext uri="{FF2B5EF4-FFF2-40B4-BE49-F238E27FC236}">
                  <a16:creationId xmlns:a16="http://schemas.microsoft.com/office/drawing/2014/main" id="{33EE87DE-5AE3-7260-006C-CB7D66675B5C}"/>
                </a:ext>
              </a:extLst>
            </p:cNvPr>
            <p:cNvSpPr/>
            <p:nvPr/>
          </p:nvSpPr>
          <p:spPr bwMode="auto">
            <a:xfrm>
              <a:off x="4513490" y="1461796"/>
              <a:ext cx="483268" cy="147504"/>
            </a:xfrm>
            <a:prstGeom prst="rightArrow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Lato" panose="020F0502020204030203" pitchFamily="34" charset="0"/>
                <a:cs typeface="Segoe UI" pitchFamily="34" charset="0"/>
              </a:endParaRPr>
            </a:p>
          </p:txBody>
        </p:sp>
      </p:grpSp>
      <p:cxnSp>
        <p:nvCxnSpPr>
          <p:cNvPr id="404" name="Elbow Connector 403">
            <a:extLst>
              <a:ext uri="{FF2B5EF4-FFF2-40B4-BE49-F238E27FC236}">
                <a16:creationId xmlns:a16="http://schemas.microsoft.com/office/drawing/2014/main" id="{6D4E24D2-539B-A38B-5A7B-2FD53C347A34}"/>
              </a:ext>
            </a:extLst>
          </p:cNvPr>
          <p:cNvCxnSpPr>
            <a:cxnSpLocks/>
          </p:cNvCxnSpPr>
          <p:nvPr/>
        </p:nvCxnSpPr>
        <p:spPr>
          <a:xfrm rot="16200000" flipH="1">
            <a:off x="5351773" y="4062371"/>
            <a:ext cx="548640" cy="421470"/>
          </a:xfrm>
          <a:prstGeom prst="bentConnector2">
            <a:avLst/>
          </a:prstGeom>
          <a:ln w="19050">
            <a:solidFill>
              <a:schemeClr val="tx1"/>
            </a:solidFill>
            <a:headEnd type="none" w="lg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5" name="Right Arrow 404">
            <a:extLst>
              <a:ext uri="{FF2B5EF4-FFF2-40B4-BE49-F238E27FC236}">
                <a16:creationId xmlns:a16="http://schemas.microsoft.com/office/drawing/2014/main" id="{0B048974-709B-49EA-7616-8B6F9CC3AF61}"/>
              </a:ext>
            </a:extLst>
          </p:cNvPr>
          <p:cNvSpPr/>
          <p:nvPr/>
        </p:nvSpPr>
        <p:spPr bwMode="auto">
          <a:xfrm>
            <a:off x="5345848" y="5126616"/>
            <a:ext cx="483268" cy="147504"/>
          </a:xfrm>
          <a:prstGeom prst="rightArrow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8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Lato" panose="020F0502020204030203" pitchFamily="34" charset="0"/>
              <a:cs typeface="Segoe UI" pitchFamily="34" charset="0"/>
            </a:endParaRPr>
          </a:p>
        </p:txBody>
      </p:sp>
      <p:sp>
        <p:nvSpPr>
          <p:cNvPr id="406" name="Rectangle 405">
            <a:extLst>
              <a:ext uri="{FF2B5EF4-FFF2-40B4-BE49-F238E27FC236}">
                <a16:creationId xmlns:a16="http://schemas.microsoft.com/office/drawing/2014/main" id="{C9CCF10E-26E4-D1C8-6937-1BC904448F45}"/>
              </a:ext>
            </a:extLst>
          </p:cNvPr>
          <p:cNvSpPr/>
          <p:nvPr/>
        </p:nvSpPr>
        <p:spPr bwMode="auto">
          <a:xfrm>
            <a:off x="4595506" y="5008286"/>
            <a:ext cx="727274" cy="411859"/>
          </a:xfrm>
          <a:prstGeom prst="rect">
            <a:avLst/>
          </a:prstGeom>
          <a:solidFill>
            <a:srgbClr val="00B658"/>
          </a:solidFill>
          <a:ln w="9525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99354" fontAlgn="base">
              <a:spcBef>
                <a:spcPct val="0"/>
              </a:spcBef>
              <a:spcAft>
                <a:spcPct val="0"/>
              </a:spcAft>
            </a:pPr>
            <a:endParaRPr lang="en-CH" sz="8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Avenir Next" panose="020B0503020202020204" pitchFamily="34" charset="0"/>
              <a:ea typeface="Lato" panose="020F0502020204030203" pitchFamily="34" charset="0"/>
              <a:cs typeface="Segoe UI" pitchFamily="34" charset="0"/>
            </a:endParaRPr>
          </a:p>
        </p:txBody>
      </p:sp>
      <p:sp>
        <p:nvSpPr>
          <p:cNvPr id="407" name="Rectangle 406">
            <a:extLst>
              <a:ext uri="{FF2B5EF4-FFF2-40B4-BE49-F238E27FC236}">
                <a16:creationId xmlns:a16="http://schemas.microsoft.com/office/drawing/2014/main" id="{33721DEF-BC86-F476-AB68-3775E6A1B3C9}"/>
              </a:ext>
            </a:extLst>
          </p:cNvPr>
          <p:cNvSpPr/>
          <p:nvPr/>
        </p:nvSpPr>
        <p:spPr bwMode="auto">
          <a:xfrm>
            <a:off x="5102513" y="5008286"/>
            <a:ext cx="220267" cy="411790"/>
          </a:xfrm>
          <a:prstGeom prst="rect">
            <a:avLst/>
          </a:prstGeom>
          <a:solidFill>
            <a:srgbClr val="3998E7"/>
          </a:solidFill>
          <a:ln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99354" fontAlgn="base">
              <a:spcBef>
                <a:spcPct val="0"/>
              </a:spcBef>
              <a:spcAft>
                <a:spcPct val="0"/>
              </a:spcAft>
            </a:pPr>
            <a:endParaRPr lang="en-CH" sz="8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Avenir Next" panose="020B0503020202020204" pitchFamily="34" charset="0"/>
              <a:ea typeface="Lato" panose="020F0502020204030203" pitchFamily="34" charset="0"/>
              <a:cs typeface="Segoe UI" pitchFamily="34" charset="0"/>
            </a:endParaRPr>
          </a:p>
        </p:txBody>
      </p:sp>
      <p:sp>
        <p:nvSpPr>
          <p:cNvPr id="408" name="TextBox 407">
            <a:extLst>
              <a:ext uri="{FF2B5EF4-FFF2-40B4-BE49-F238E27FC236}">
                <a16:creationId xmlns:a16="http://schemas.microsoft.com/office/drawing/2014/main" id="{C48DECDA-F84A-7385-55F0-DC3D54F35640}"/>
              </a:ext>
            </a:extLst>
          </p:cNvPr>
          <p:cNvSpPr txBox="1"/>
          <p:nvPr/>
        </p:nvSpPr>
        <p:spPr>
          <a:xfrm>
            <a:off x="4638561" y="5056987"/>
            <a:ext cx="444032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buClr>
                <a:schemeClr val="accent1"/>
              </a:buClr>
              <a:buSzPct val="60000"/>
            </a:pPr>
            <a:r>
              <a:rPr lang="en-GB" sz="800" dirty="0">
                <a:latin typeface="Avenir Next" panose="020B0503020202020204" pitchFamily="34" charset="0"/>
              </a:rPr>
              <a:t>Laplacian</a:t>
            </a:r>
          </a:p>
          <a:p>
            <a:pPr algn="ctr">
              <a:buClr>
                <a:schemeClr val="accent1"/>
              </a:buClr>
              <a:buSzPct val="60000"/>
            </a:pPr>
            <a:r>
              <a:rPr lang="en-CH" sz="800">
                <a:latin typeface="Avenir Next" panose="020B0503020202020204" pitchFamily="34" charset="0"/>
              </a:rPr>
              <a:t>AI</a:t>
            </a:r>
            <a:r>
              <a:rPr lang="en-GB" sz="800" dirty="0">
                <a:latin typeface="Avenir Next" panose="020B0503020202020204" pitchFamily="34" charset="0"/>
              </a:rPr>
              <a:t>E Core</a:t>
            </a:r>
          </a:p>
          <a:p>
            <a:pPr algn="ctr">
              <a:buClr>
                <a:schemeClr val="accent1"/>
              </a:buClr>
              <a:buSzPct val="60000"/>
            </a:pPr>
            <a:r>
              <a:rPr lang="en-GB" sz="800" dirty="0">
                <a:latin typeface="Avenir Next" panose="020B0503020202020204" pitchFamily="34" charset="0"/>
              </a:rPr>
              <a:t>(0,7)</a:t>
            </a:r>
            <a:endParaRPr lang="en-CH" sz="800" dirty="0">
              <a:latin typeface="Avenir Next" panose="020B0503020202020204" pitchFamily="34" charset="0"/>
            </a:endParaRPr>
          </a:p>
        </p:txBody>
      </p:sp>
      <p:sp>
        <p:nvSpPr>
          <p:cNvPr id="409" name="TextBox 408">
            <a:extLst>
              <a:ext uri="{FF2B5EF4-FFF2-40B4-BE49-F238E27FC236}">
                <a16:creationId xmlns:a16="http://schemas.microsoft.com/office/drawing/2014/main" id="{45CEBB51-DB5C-4567-1AE2-130F81956220}"/>
              </a:ext>
            </a:extLst>
          </p:cNvPr>
          <p:cNvSpPr txBox="1"/>
          <p:nvPr/>
        </p:nvSpPr>
        <p:spPr>
          <a:xfrm rot="16200000">
            <a:off x="5006088" y="5152660"/>
            <a:ext cx="391134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buClr>
                <a:schemeClr val="accent1"/>
              </a:buClr>
              <a:buSzPct val="60000"/>
            </a:pPr>
            <a:r>
              <a:rPr lang="en-CH" sz="800" dirty="0">
                <a:latin typeface="Avenir Next" panose="020B0503020202020204" pitchFamily="34" charset="0"/>
              </a:rPr>
              <a:t>Memory</a:t>
            </a:r>
          </a:p>
        </p:txBody>
      </p:sp>
      <p:sp>
        <p:nvSpPr>
          <p:cNvPr id="410" name="Rectangle 409">
            <a:extLst>
              <a:ext uri="{FF2B5EF4-FFF2-40B4-BE49-F238E27FC236}">
                <a16:creationId xmlns:a16="http://schemas.microsoft.com/office/drawing/2014/main" id="{9346C98E-4604-DDD6-A079-EBD57C84AD6F}"/>
              </a:ext>
            </a:extLst>
          </p:cNvPr>
          <p:cNvSpPr/>
          <p:nvPr/>
        </p:nvSpPr>
        <p:spPr bwMode="auto">
          <a:xfrm>
            <a:off x="5840266" y="5008288"/>
            <a:ext cx="727274" cy="411859"/>
          </a:xfrm>
          <a:prstGeom prst="rect">
            <a:avLst/>
          </a:prstGeom>
          <a:solidFill>
            <a:srgbClr val="00B658"/>
          </a:solidFill>
          <a:ln w="9525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99354" fontAlgn="base">
              <a:spcBef>
                <a:spcPct val="0"/>
              </a:spcBef>
              <a:spcAft>
                <a:spcPct val="0"/>
              </a:spcAft>
            </a:pPr>
            <a:endParaRPr lang="en-CH" sz="8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Avenir Next" panose="020B0503020202020204" pitchFamily="34" charset="0"/>
              <a:ea typeface="Lato" panose="020F0502020204030203" pitchFamily="34" charset="0"/>
              <a:cs typeface="Segoe UI" pitchFamily="34" charset="0"/>
            </a:endParaRPr>
          </a:p>
        </p:txBody>
      </p:sp>
      <p:sp>
        <p:nvSpPr>
          <p:cNvPr id="411" name="Rectangle 410">
            <a:extLst>
              <a:ext uri="{FF2B5EF4-FFF2-40B4-BE49-F238E27FC236}">
                <a16:creationId xmlns:a16="http://schemas.microsoft.com/office/drawing/2014/main" id="{1DC46327-F293-2423-44F7-B01D578C8D0E}"/>
              </a:ext>
            </a:extLst>
          </p:cNvPr>
          <p:cNvSpPr/>
          <p:nvPr/>
        </p:nvSpPr>
        <p:spPr bwMode="auto">
          <a:xfrm>
            <a:off x="6363223" y="5008288"/>
            <a:ext cx="204317" cy="411790"/>
          </a:xfrm>
          <a:prstGeom prst="rect">
            <a:avLst/>
          </a:prstGeom>
          <a:solidFill>
            <a:srgbClr val="3998E7"/>
          </a:solidFill>
          <a:ln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99354" fontAlgn="base">
              <a:spcBef>
                <a:spcPct val="0"/>
              </a:spcBef>
              <a:spcAft>
                <a:spcPct val="0"/>
              </a:spcAft>
            </a:pPr>
            <a:endParaRPr lang="en-CH" sz="8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Avenir Next" panose="020B0503020202020204" pitchFamily="34" charset="0"/>
              <a:ea typeface="Lato" panose="020F0502020204030203" pitchFamily="34" charset="0"/>
              <a:cs typeface="Segoe UI" pitchFamily="34" charset="0"/>
            </a:endParaRPr>
          </a:p>
        </p:txBody>
      </p:sp>
      <p:sp>
        <p:nvSpPr>
          <p:cNvPr id="412" name="TextBox 411">
            <a:extLst>
              <a:ext uri="{FF2B5EF4-FFF2-40B4-BE49-F238E27FC236}">
                <a16:creationId xmlns:a16="http://schemas.microsoft.com/office/drawing/2014/main" id="{BC345E60-04E3-D925-D755-0EE9F7CB4DCD}"/>
              </a:ext>
            </a:extLst>
          </p:cNvPr>
          <p:cNvSpPr txBox="1"/>
          <p:nvPr/>
        </p:nvSpPr>
        <p:spPr>
          <a:xfrm>
            <a:off x="5853662" y="5056987"/>
            <a:ext cx="503344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buClr>
                <a:schemeClr val="accent1"/>
              </a:buClr>
              <a:buSzPct val="60000"/>
            </a:pPr>
            <a:r>
              <a:rPr lang="en-GB" sz="800" dirty="0">
                <a:latin typeface="Avenir Next" panose="020B0503020202020204" pitchFamily="34" charset="0"/>
              </a:rPr>
              <a:t>Flux</a:t>
            </a:r>
          </a:p>
          <a:p>
            <a:pPr algn="ctr">
              <a:buClr>
                <a:schemeClr val="accent1"/>
              </a:buClr>
              <a:buSzPct val="60000"/>
            </a:pPr>
            <a:r>
              <a:rPr lang="en-CH" sz="800">
                <a:latin typeface="Avenir Next" panose="020B0503020202020204" pitchFamily="34" charset="0"/>
              </a:rPr>
              <a:t>AI</a:t>
            </a:r>
            <a:r>
              <a:rPr lang="en-GB" sz="800" dirty="0">
                <a:latin typeface="Avenir Next" panose="020B0503020202020204" pitchFamily="34" charset="0"/>
              </a:rPr>
              <a:t>E Core 1</a:t>
            </a:r>
          </a:p>
          <a:p>
            <a:pPr algn="ctr">
              <a:buClr>
                <a:schemeClr val="accent1"/>
              </a:buClr>
              <a:buSzPct val="60000"/>
            </a:pPr>
            <a:r>
              <a:rPr lang="en-GB" sz="800" dirty="0">
                <a:latin typeface="Avenir Next" panose="020B0503020202020204" pitchFamily="34" charset="0"/>
              </a:rPr>
              <a:t>(1,7)</a:t>
            </a:r>
            <a:endParaRPr lang="en-CH" sz="800" dirty="0">
              <a:latin typeface="Avenir Next" panose="020B0503020202020204" pitchFamily="34" charset="0"/>
            </a:endParaRPr>
          </a:p>
        </p:txBody>
      </p:sp>
      <p:sp>
        <p:nvSpPr>
          <p:cNvPr id="413" name="TextBox 412">
            <a:extLst>
              <a:ext uri="{FF2B5EF4-FFF2-40B4-BE49-F238E27FC236}">
                <a16:creationId xmlns:a16="http://schemas.microsoft.com/office/drawing/2014/main" id="{ABBE0A34-E37F-D3A3-8D7E-B572CF0FE01F}"/>
              </a:ext>
            </a:extLst>
          </p:cNvPr>
          <p:cNvSpPr txBox="1"/>
          <p:nvPr/>
        </p:nvSpPr>
        <p:spPr>
          <a:xfrm rot="16200000">
            <a:off x="6250848" y="5152662"/>
            <a:ext cx="391134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buClr>
                <a:schemeClr val="accent1"/>
              </a:buClr>
              <a:buSzPct val="60000"/>
            </a:pPr>
            <a:r>
              <a:rPr lang="en-CH" sz="800" dirty="0">
                <a:latin typeface="Avenir Next" panose="020B0503020202020204" pitchFamily="34" charset="0"/>
              </a:rPr>
              <a:t>Memory</a:t>
            </a:r>
          </a:p>
        </p:txBody>
      </p:sp>
      <p:sp>
        <p:nvSpPr>
          <p:cNvPr id="414" name="Rectangle 413">
            <a:extLst>
              <a:ext uri="{FF2B5EF4-FFF2-40B4-BE49-F238E27FC236}">
                <a16:creationId xmlns:a16="http://schemas.microsoft.com/office/drawing/2014/main" id="{47749A9D-0973-724C-931E-C3CCCD3CD541}"/>
              </a:ext>
            </a:extLst>
          </p:cNvPr>
          <p:cNvSpPr/>
          <p:nvPr/>
        </p:nvSpPr>
        <p:spPr bwMode="auto">
          <a:xfrm>
            <a:off x="7085026" y="5008119"/>
            <a:ext cx="727274" cy="411859"/>
          </a:xfrm>
          <a:prstGeom prst="rect">
            <a:avLst/>
          </a:prstGeom>
          <a:solidFill>
            <a:srgbClr val="00B658"/>
          </a:solidFill>
          <a:ln w="9525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99354" fontAlgn="base">
              <a:spcBef>
                <a:spcPct val="0"/>
              </a:spcBef>
              <a:spcAft>
                <a:spcPct val="0"/>
              </a:spcAft>
            </a:pPr>
            <a:endParaRPr lang="en-CH" sz="8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Avenir Next" panose="020B0503020202020204" pitchFamily="34" charset="0"/>
              <a:ea typeface="Lato" panose="020F0502020204030203" pitchFamily="34" charset="0"/>
              <a:cs typeface="Segoe UI" pitchFamily="34" charset="0"/>
            </a:endParaRPr>
          </a:p>
        </p:txBody>
      </p:sp>
      <p:sp>
        <p:nvSpPr>
          <p:cNvPr id="415" name="Rectangle 414">
            <a:extLst>
              <a:ext uri="{FF2B5EF4-FFF2-40B4-BE49-F238E27FC236}">
                <a16:creationId xmlns:a16="http://schemas.microsoft.com/office/drawing/2014/main" id="{03C540BA-5A23-7194-D5F6-59CC1E0D7E84}"/>
              </a:ext>
            </a:extLst>
          </p:cNvPr>
          <p:cNvSpPr/>
          <p:nvPr/>
        </p:nvSpPr>
        <p:spPr bwMode="auto">
          <a:xfrm>
            <a:off x="7609073" y="5008119"/>
            <a:ext cx="203227" cy="411790"/>
          </a:xfrm>
          <a:prstGeom prst="rect">
            <a:avLst/>
          </a:prstGeom>
          <a:solidFill>
            <a:srgbClr val="3998E7"/>
          </a:solidFill>
          <a:ln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99354" fontAlgn="base">
              <a:spcBef>
                <a:spcPct val="0"/>
              </a:spcBef>
              <a:spcAft>
                <a:spcPct val="0"/>
              </a:spcAft>
            </a:pPr>
            <a:endParaRPr lang="en-CH" sz="8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Avenir Next" panose="020B0503020202020204" pitchFamily="34" charset="0"/>
              <a:ea typeface="Lato" panose="020F0502020204030203" pitchFamily="34" charset="0"/>
              <a:cs typeface="Segoe UI" pitchFamily="34" charset="0"/>
            </a:endParaRPr>
          </a:p>
        </p:txBody>
      </p:sp>
      <p:sp>
        <p:nvSpPr>
          <p:cNvPr id="416" name="TextBox 415">
            <a:extLst>
              <a:ext uri="{FF2B5EF4-FFF2-40B4-BE49-F238E27FC236}">
                <a16:creationId xmlns:a16="http://schemas.microsoft.com/office/drawing/2014/main" id="{47EC4C85-DE09-5863-C7E1-172B73F9113A}"/>
              </a:ext>
            </a:extLst>
          </p:cNvPr>
          <p:cNvSpPr txBox="1"/>
          <p:nvPr/>
        </p:nvSpPr>
        <p:spPr>
          <a:xfrm>
            <a:off x="7098422" y="5056987"/>
            <a:ext cx="503344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buClr>
                <a:schemeClr val="accent1"/>
              </a:buClr>
              <a:buSzPct val="60000"/>
            </a:pPr>
            <a:r>
              <a:rPr lang="en-GB" sz="800" dirty="0">
                <a:latin typeface="Avenir Next" panose="020B0503020202020204" pitchFamily="34" charset="0"/>
              </a:rPr>
              <a:t>Flux</a:t>
            </a:r>
          </a:p>
          <a:p>
            <a:pPr algn="ctr">
              <a:buClr>
                <a:schemeClr val="accent1"/>
              </a:buClr>
              <a:buSzPct val="60000"/>
            </a:pPr>
            <a:r>
              <a:rPr lang="en-CH" sz="800">
                <a:latin typeface="Avenir Next" panose="020B0503020202020204" pitchFamily="34" charset="0"/>
              </a:rPr>
              <a:t>AI</a:t>
            </a:r>
            <a:r>
              <a:rPr lang="en-GB" sz="800" dirty="0">
                <a:latin typeface="Avenir Next" panose="020B0503020202020204" pitchFamily="34" charset="0"/>
              </a:rPr>
              <a:t>E Core 2</a:t>
            </a:r>
          </a:p>
          <a:p>
            <a:pPr algn="ctr">
              <a:buClr>
                <a:schemeClr val="accent1"/>
              </a:buClr>
              <a:buSzPct val="60000"/>
            </a:pPr>
            <a:r>
              <a:rPr lang="en-GB" sz="800" dirty="0">
                <a:latin typeface="Avenir Next" panose="020B0503020202020204" pitchFamily="34" charset="0"/>
              </a:rPr>
              <a:t>(2,7)</a:t>
            </a:r>
          </a:p>
        </p:txBody>
      </p:sp>
      <p:sp>
        <p:nvSpPr>
          <p:cNvPr id="417" name="TextBox 416">
            <a:extLst>
              <a:ext uri="{FF2B5EF4-FFF2-40B4-BE49-F238E27FC236}">
                <a16:creationId xmlns:a16="http://schemas.microsoft.com/office/drawing/2014/main" id="{A79B323C-50FE-A027-AC6E-BA339CD2AE07}"/>
              </a:ext>
            </a:extLst>
          </p:cNvPr>
          <p:cNvSpPr txBox="1"/>
          <p:nvPr/>
        </p:nvSpPr>
        <p:spPr>
          <a:xfrm rot="16200000">
            <a:off x="7495608" y="5152493"/>
            <a:ext cx="391134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buClr>
                <a:schemeClr val="accent1"/>
              </a:buClr>
              <a:buSzPct val="60000"/>
            </a:pPr>
            <a:r>
              <a:rPr lang="en-CH" sz="800" dirty="0">
                <a:latin typeface="Avenir Next" panose="020B0503020202020204" pitchFamily="34" charset="0"/>
              </a:rPr>
              <a:t>Memory</a:t>
            </a:r>
          </a:p>
        </p:txBody>
      </p:sp>
      <p:sp>
        <p:nvSpPr>
          <p:cNvPr id="418" name="Right Arrow 417">
            <a:extLst>
              <a:ext uri="{FF2B5EF4-FFF2-40B4-BE49-F238E27FC236}">
                <a16:creationId xmlns:a16="http://schemas.microsoft.com/office/drawing/2014/main" id="{69F0E1EC-07AB-F120-4145-B62F12CFFE94}"/>
              </a:ext>
            </a:extLst>
          </p:cNvPr>
          <p:cNvSpPr/>
          <p:nvPr/>
        </p:nvSpPr>
        <p:spPr bwMode="auto">
          <a:xfrm>
            <a:off x="6586859" y="5120643"/>
            <a:ext cx="483268" cy="147504"/>
          </a:xfrm>
          <a:prstGeom prst="rightArrow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8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Lato" panose="020F0502020204030203" pitchFamily="34" charset="0"/>
              <a:cs typeface="Segoe UI" pitchFamily="34" charset="0"/>
            </a:endParaRPr>
          </a:p>
        </p:txBody>
      </p:sp>
      <p:grpSp>
        <p:nvGrpSpPr>
          <p:cNvPr id="419" name="Group 418">
            <a:extLst>
              <a:ext uri="{FF2B5EF4-FFF2-40B4-BE49-F238E27FC236}">
                <a16:creationId xmlns:a16="http://schemas.microsoft.com/office/drawing/2014/main" id="{4F17DAA3-2A2C-2997-26E2-6B4F74217D1D}"/>
              </a:ext>
            </a:extLst>
          </p:cNvPr>
          <p:cNvGrpSpPr/>
          <p:nvPr/>
        </p:nvGrpSpPr>
        <p:grpSpPr>
          <a:xfrm>
            <a:off x="4595506" y="5529353"/>
            <a:ext cx="3216794" cy="418200"/>
            <a:chOff x="2525903" y="1995148"/>
            <a:chExt cx="3216794" cy="418200"/>
          </a:xfrm>
        </p:grpSpPr>
        <p:sp>
          <p:nvSpPr>
            <p:cNvPr id="429" name="Right Arrow 428">
              <a:extLst>
                <a:ext uri="{FF2B5EF4-FFF2-40B4-BE49-F238E27FC236}">
                  <a16:creationId xmlns:a16="http://schemas.microsoft.com/office/drawing/2014/main" id="{9A2FABA2-3163-53AC-DFB6-77BD776D03B8}"/>
                </a:ext>
              </a:extLst>
            </p:cNvPr>
            <p:cNvSpPr/>
            <p:nvPr/>
          </p:nvSpPr>
          <p:spPr bwMode="auto">
            <a:xfrm>
              <a:off x="3276245" y="2113645"/>
              <a:ext cx="483268" cy="147504"/>
            </a:xfrm>
            <a:prstGeom prst="rightArrow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Lato" panose="020F0502020204030203" pitchFamily="34" charset="0"/>
                <a:cs typeface="Segoe UI" pitchFamily="34" charset="0"/>
              </a:endParaRPr>
            </a:p>
          </p:txBody>
        </p:sp>
        <p:sp>
          <p:nvSpPr>
            <p:cNvPr id="430" name="Rectangle 429">
              <a:extLst>
                <a:ext uri="{FF2B5EF4-FFF2-40B4-BE49-F238E27FC236}">
                  <a16:creationId xmlns:a16="http://schemas.microsoft.com/office/drawing/2014/main" id="{03831FA2-591F-43FA-053E-C2B7865056D4}"/>
                </a:ext>
              </a:extLst>
            </p:cNvPr>
            <p:cNvSpPr/>
            <p:nvPr/>
          </p:nvSpPr>
          <p:spPr bwMode="auto">
            <a:xfrm>
              <a:off x="2525903" y="1995315"/>
              <a:ext cx="727274" cy="411859"/>
            </a:xfrm>
            <a:prstGeom prst="rect">
              <a:avLst/>
            </a:prstGeom>
            <a:solidFill>
              <a:srgbClr val="00B658"/>
            </a:solidFill>
            <a:ln w="9525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Lato" panose="020F0502020204030203" pitchFamily="34" charset="0"/>
                <a:cs typeface="Segoe UI" pitchFamily="34" charset="0"/>
              </a:endParaRPr>
            </a:p>
          </p:txBody>
        </p:sp>
        <p:sp>
          <p:nvSpPr>
            <p:cNvPr id="431" name="Rectangle 430">
              <a:extLst>
                <a:ext uri="{FF2B5EF4-FFF2-40B4-BE49-F238E27FC236}">
                  <a16:creationId xmlns:a16="http://schemas.microsoft.com/office/drawing/2014/main" id="{972ADBA4-8A93-8250-D2AD-6E34D393FC34}"/>
                </a:ext>
              </a:extLst>
            </p:cNvPr>
            <p:cNvSpPr/>
            <p:nvPr/>
          </p:nvSpPr>
          <p:spPr bwMode="auto">
            <a:xfrm>
              <a:off x="3032910" y="1995315"/>
              <a:ext cx="220267" cy="411790"/>
            </a:xfrm>
            <a:prstGeom prst="rect">
              <a:avLst/>
            </a:prstGeom>
            <a:solidFill>
              <a:srgbClr val="3998E7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Lato" panose="020F0502020204030203" pitchFamily="34" charset="0"/>
                <a:cs typeface="Segoe UI" pitchFamily="34" charset="0"/>
              </a:endParaRPr>
            </a:p>
          </p:txBody>
        </p:sp>
        <p:sp>
          <p:nvSpPr>
            <p:cNvPr id="432" name="TextBox 431">
              <a:extLst>
                <a:ext uri="{FF2B5EF4-FFF2-40B4-BE49-F238E27FC236}">
                  <a16:creationId xmlns:a16="http://schemas.microsoft.com/office/drawing/2014/main" id="{3B093F0B-9304-0B46-07F3-7AE4C520F167}"/>
                </a:ext>
              </a:extLst>
            </p:cNvPr>
            <p:cNvSpPr txBox="1"/>
            <p:nvPr/>
          </p:nvSpPr>
          <p:spPr>
            <a:xfrm>
              <a:off x="2568958" y="2044016"/>
              <a:ext cx="444032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GB" sz="800" dirty="0">
                  <a:latin typeface="Avenir Next" panose="020B0503020202020204" pitchFamily="34" charset="0"/>
                </a:rPr>
                <a:t>Laplacian</a:t>
              </a:r>
            </a:p>
            <a:p>
              <a:pPr algn="ctr">
                <a:buClr>
                  <a:schemeClr val="accent1"/>
                </a:buClr>
                <a:buSzPct val="60000"/>
              </a:pPr>
              <a:r>
                <a:rPr lang="en-CH" sz="800">
                  <a:latin typeface="Avenir Next" panose="020B0503020202020204" pitchFamily="34" charset="0"/>
                </a:rPr>
                <a:t>AI</a:t>
              </a:r>
              <a:r>
                <a:rPr lang="en-GB" sz="800" dirty="0">
                  <a:latin typeface="Avenir Next" panose="020B0503020202020204" pitchFamily="34" charset="0"/>
                </a:rPr>
                <a:t>E Core</a:t>
              </a:r>
            </a:p>
            <a:p>
              <a:pPr algn="ctr">
                <a:buClr>
                  <a:schemeClr val="accent1"/>
                </a:buClr>
                <a:buSzPct val="60000"/>
              </a:pPr>
              <a:r>
                <a:rPr lang="en-GB" sz="800" dirty="0">
                  <a:latin typeface="Avenir Next" panose="020B0503020202020204" pitchFamily="34" charset="0"/>
                </a:rPr>
                <a:t>(0,8)</a:t>
              </a:r>
              <a:endParaRPr lang="en-CH" sz="800" dirty="0">
                <a:latin typeface="Avenir Next" panose="020B0503020202020204" pitchFamily="34" charset="0"/>
              </a:endParaRPr>
            </a:p>
          </p:txBody>
        </p:sp>
        <p:sp>
          <p:nvSpPr>
            <p:cNvPr id="433" name="TextBox 432">
              <a:extLst>
                <a:ext uri="{FF2B5EF4-FFF2-40B4-BE49-F238E27FC236}">
                  <a16:creationId xmlns:a16="http://schemas.microsoft.com/office/drawing/2014/main" id="{6285D674-A6B6-C677-DD1F-DE6BC0368C5C}"/>
                </a:ext>
              </a:extLst>
            </p:cNvPr>
            <p:cNvSpPr txBox="1"/>
            <p:nvPr/>
          </p:nvSpPr>
          <p:spPr>
            <a:xfrm rot="16200000">
              <a:off x="2936485" y="2139689"/>
              <a:ext cx="391134" cy="12311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CH" sz="800" dirty="0">
                  <a:latin typeface="Avenir Next" panose="020B0503020202020204" pitchFamily="34" charset="0"/>
                </a:rPr>
                <a:t>Memory</a:t>
              </a:r>
            </a:p>
          </p:txBody>
        </p:sp>
        <p:sp>
          <p:nvSpPr>
            <p:cNvPr id="434" name="Rectangle 433">
              <a:extLst>
                <a:ext uri="{FF2B5EF4-FFF2-40B4-BE49-F238E27FC236}">
                  <a16:creationId xmlns:a16="http://schemas.microsoft.com/office/drawing/2014/main" id="{26400477-D2B7-B48A-DB0B-276D1274354F}"/>
                </a:ext>
              </a:extLst>
            </p:cNvPr>
            <p:cNvSpPr/>
            <p:nvPr/>
          </p:nvSpPr>
          <p:spPr bwMode="auto">
            <a:xfrm>
              <a:off x="3770663" y="1995317"/>
              <a:ext cx="727274" cy="411859"/>
            </a:xfrm>
            <a:prstGeom prst="rect">
              <a:avLst/>
            </a:prstGeom>
            <a:solidFill>
              <a:srgbClr val="00B658"/>
            </a:solidFill>
            <a:ln w="9525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Lato" panose="020F0502020204030203" pitchFamily="34" charset="0"/>
                <a:cs typeface="Segoe UI" pitchFamily="34" charset="0"/>
              </a:endParaRPr>
            </a:p>
          </p:txBody>
        </p:sp>
        <p:sp>
          <p:nvSpPr>
            <p:cNvPr id="435" name="Rectangle 434">
              <a:extLst>
                <a:ext uri="{FF2B5EF4-FFF2-40B4-BE49-F238E27FC236}">
                  <a16:creationId xmlns:a16="http://schemas.microsoft.com/office/drawing/2014/main" id="{9F229D3C-133F-737C-D0BE-AD4ED37841D1}"/>
                </a:ext>
              </a:extLst>
            </p:cNvPr>
            <p:cNvSpPr/>
            <p:nvPr/>
          </p:nvSpPr>
          <p:spPr bwMode="auto">
            <a:xfrm>
              <a:off x="4293620" y="1995317"/>
              <a:ext cx="204317" cy="411790"/>
            </a:xfrm>
            <a:prstGeom prst="rect">
              <a:avLst/>
            </a:prstGeom>
            <a:solidFill>
              <a:srgbClr val="3998E7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Lato" panose="020F0502020204030203" pitchFamily="34" charset="0"/>
                <a:cs typeface="Segoe UI" pitchFamily="34" charset="0"/>
              </a:endParaRPr>
            </a:p>
          </p:txBody>
        </p:sp>
        <p:sp>
          <p:nvSpPr>
            <p:cNvPr id="436" name="TextBox 435">
              <a:extLst>
                <a:ext uri="{FF2B5EF4-FFF2-40B4-BE49-F238E27FC236}">
                  <a16:creationId xmlns:a16="http://schemas.microsoft.com/office/drawing/2014/main" id="{5F096486-9536-D4B0-3E79-BC03985076C9}"/>
                </a:ext>
              </a:extLst>
            </p:cNvPr>
            <p:cNvSpPr txBox="1"/>
            <p:nvPr/>
          </p:nvSpPr>
          <p:spPr>
            <a:xfrm>
              <a:off x="3784059" y="2044016"/>
              <a:ext cx="503344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GB" sz="800" dirty="0">
                  <a:latin typeface="Avenir Next" panose="020B0503020202020204" pitchFamily="34" charset="0"/>
                </a:rPr>
                <a:t>Flux</a:t>
              </a:r>
            </a:p>
            <a:p>
              <a:pPr algn="ctr">
                <a:buClr>
                  <a:schemeClr val="accent1"/>
                </a:buClr>
                <a:buSzPct val="60000"/>
              </a:pPr>
              <a:r>
                <a:rPr lang="en-CH" sz="800">
                  <a:latin typeface="Avenir Next" panose="020B0503020202020204" pitchFamily="34" charset="0"/>
                </a:rPr>
                <a:t>AI</a:t>
              </a:r>
              <a:r>
                <a:rPr lang="en-GB" sz="800" dirty="0">
                  <a:latin typeface="Avenir Next" panose="020B0503020202020204" pitchFamily="34" charset="0"/>
                </a:rPr>
                <a:t>E Core 1</a:t>
              </a:r>
            </a:p>
            <a:p>
              <a:pPr algn="ctr">
                <a:buClr>
                  <a:schemeClr val="accent1"/>
                </a:buClr>
                <a:buSzPct val="60000"/>
              </a:pPr>
              <a:r>
                <a:rPr lang="en-GB" sz="800" dirty="0">
                  <a:latin typeface="Avenir Next" panose="020B0503020202020204" pitchFamily="34" charset="0"/>
                </a:rPr>
                <a:t>(1,8)</a:t>
              </a:r>
              <a:endParaRPr lang="en-CH" sz="800" dirty="0">
                <a:latin typeface="Avenir Next" panose="020B0503020202020204" pitchFamily="34" charset="0"/>
              </a:endParaRPr>
            </a:p>
          </p:txBody>
        </p:sp>
        <p:sp>
          <p:nvSpPr>
            <p:cNvPr id="437" name="TextBox 436">
              <a:extLst>
                <a:ext uri="{FF2B5EF4-FFF2-40B4-BE49-F238E27FC236}">
                  <a16:creationId xmlns:a16="http://schemas.microsoft.com/office/drawing/2014/main" id="{7F375EEA-F048-5D43-DF07-68E15062F263}"/>
                </a:ext>
              </a:extLst>
            </p:cNvPr>
            <p:cNvSpPr txBox="1"/>
            <p:nvPr/>
          </p:nvSpPr>
          <p:spPr>
            <a:xfrm rot="16200000">
              <a:off x="4181245" y="2139691"/>
              <a:ext cx="391134" cy="12311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CH" sz="800" dirty="0">
                  <a:latin typeface="Avenir Next" panose="020B0503020202020204" pitchFamily="34" charset="0"/>
                </a:rPr>
                <a:t>Memory</a:t>
              </a:r>
            </a:p>
          </p:txBody>
        </p:sp>
        <p:sp>
          <p:nvSpPr>
            <p:cNvPr id="438" name="Rectangle 437">
              <a:extLst>
                <a:ext uri="{FF2B5EF4-FFF2-40B4-BE49-F238E27FC236}">
                  <a16:creationId xmlns:a16="http://schemas.microsoft.com/office/drawing/2014/main" id="{2E7A0D14-2BDE-B99C-CF01-46679EB4D8A0}"/>
                </a:ext>
              </a:extLst>
            </p:cNvPr>
            <p:cNvSpPr/>
            <p:nvPr/>
          </p:nvSpPr>
          <p:spPr bwMode="auto">
            <a:xfrm>
              <a:off x="5015423" y="1995148"/>
              <a:ext cx="727274" cy="411859"/>
            </a:xfrm>
            <a:prstGeom prst="rect">
              <a:avLst/>
            </a:prstGeom>
            <a:solidFill>
              <a:srgbClr val="00B658"/>
            </a:solidFill>
            <a:ln w="9525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Lato" panose="020F0502020204030203" pitchFamily="34" charset="0"/>
                <a:cs typeface="Segoe UI" pitchFamily="34" charset="0"/>
              </a:endParaRPr>
            </a:p>
          </p:txBody>
        </p:sp>
        <p:sp>
          <p:nvSpPr>
            <p:cNvPr id="439" name="Rectangle 438">
              <a:extLst>
                <a:ext uri="{FF2B5EF4-FFF2-40B4-BE49-F238E27FC236}">
                  <a16:creationId xmlns:a16="http://schemas.microsoft.com/office/drawing/2014/main" id="{6E43F1CF-AB38-7DA0-DBA7-ABBE41F6DEEE}"/>
                </a:ext>
              </a:extLst>
            </p:cNvPr>
            <p:cNvSpPr/>
            <p:nvPr/>
          </p:nvSpPr>
          <p:spPr bwMode="auto">
            <a:xfrm>
              <a:off x="5539470" y="1995148"/>
              <a:ext cx="203227" cy="411790"/>
            </a:xfrm>
            <a:prstGeom prst="rect">
              <a:avLst/>
            </a:prstGeom>
            <a:solidFill>
              <a:srgbClr val="3998E7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Lato" panose="020F0502020204030203" pitchFamily="34" charset="0"/>
                <a:cs typeface="Segoe UI" pitchFamily="34" charset="0"/>
              </a:endParaRPr>
            </a:p>
          </p:txBody>
        </p:sp>
        <p:sp>
          <p:nvSpPr>
            <p:cNvPr id="440" name="TextBox 439">
              <a:extLst>
                <a:ext uri="{FF2B5EF4-FFF2-40B4-BE49-F238E27FC236}">
                  <a16:creationId xmlns:a16="http://schemas.microsoft.com/office/drawing/2014/main" id="{597F40EE-D3CC-9E14-53F9-D7A45B8F21A1}"/>
                </a:ext>
              </a:extLst>
            </p:cNvPr>
            <p:cNvSpPr txBox="1"/>
            <p:nvPr/>
          </p:nvSpPr>
          <p:spPr>
            <a:xfrm>
              <a:off x="5028819" y="2044016"/>
              <a:ext cx="503344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GB" sz="800" dirty="0">
                  <a:latin typeface="Avenir Next" panose="020B0503020202020204" pitchFamily="34" charset="0"/>
                </a:rPr>
                <a:t>Flux</a:t>
              </a:r>
            </a:p>
            <a:p>
              <a:pPr algn="ctr">
                <a:buClr>
                  <a:schemeClr val="accent1"/>
                </a:buClr>
                <a:buSzPct val="60000"/>
              </a:pPr>
              <a:r>
                <a:rPr lang="en-CH" sz="800">
                  <a:latin typeface="Avenir Next" panose="020B0503020202020204" pitchFamily="34" charset="0"/>
                </a:rPr>
                <a:t>AI</a:t>
              </a:r>
              <a:r>
                <a:rPr lang="en-GB" sz="800" dirty="0">
                  <a:latin typeface="Avenir Next" panose="020B0503020202020204" pitchFamily="34" charset="0"/>
                </a:rPr>
                <a:t>E Core 2</a:t>
              </a:r>
            </a:p>
            <a:p>
              <a:pPr algn="ctr">
                <a:buClr>
                  <a:schemeClr val="accent1"/>
                </a:buClr>
                <a:buSzPct val="60000"/>
              </a:pPr>
              <a:r>
                <a:rPr lang="en-GB" sz="800" dirty="0">
                  <a:latin typeface="Avenir Next" panose="020B0503020202020204" pitchFamily="34" charset="0"/>
                </a:rPr>
                <a:t>(2,8)</a:t>
              </a:r>
            </a:p>
          </p:txBody>
        </p:sp>
        <p:sp>
          <p:nvSpPr>
            <p:cNvPr id="441" name="TextBox 440">
              <a:extLst>
                <a:ext uri="{FF2B5EF4-FFF2-40B4-BE49-F238E27FC236}">
                  <a16:creationId xmlns:a16="http://schemas.microsoft.com/office/drawing/2014/main" id="{F1B8DDEA-DFAF-80A7-4928-43A4C0F09D1C}"/>
                </a:ext>
              </a:extLst>
            </p:cNvPr>
            <p:cNvSpPr txBox="1"/>
            <p:nvPr/>
          </p:nvSpPr>
          <p:spPr>
            <a:xfrm rot="16200000">
              <a:off x="5426005" y="2139522"/>
              <a:ext cx="391134" cy="12311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CH" sz="800" dirty="0">
                  <a:latin typeface="Avenir Next" panose="020B0503020202020204" pitchFamily="34" charset="0"/>
                </a:rPr>
                <a:t>Memory</a:t>
              </a:r>
            </a:p>
          </p:txBody>
        </p:sp>
        <p:sp>
          <p:nvSpPr>
            <p:cNvPr id="442" name="Right Arrow 441">
              <a:extLst>
                <a:ext uri="{FF2B5EF4-FFF2-40B4-BE49-F238E27FC236}">
                  <a16:creationId xmlns:a16="http://schemas.microsoft.com/office/drawing/2014/main" id="{9C67EE5F-2762-8EA5-6E02-71D932BB32CB}"/>
                </a:ext>
              </a:extLst>
            </p:cNvPr>
            <p:cNvSpPr/>
            <p:nvPr/>
          </p:nvSpPr>
          <p:spPr bwMode="auto">
            <a:xfrm>
              <a:off x="4517256" y="2107672"/>
              <a:ext cx="483268" cy="147504"/>
            </a:xfrm>
            <a:prstGeom prst="rightArrow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Lato" panose="020F0502020204030203" pitchFamily="34" charset="0"/>
                <a:cs typeface="Segoe UI" pitchFamily="34" charset="0"/>
              </a:endParaRPr>
            </a:p>
          </p:txBody>
        </p:sp>
      </p:grpSp>
      <p:cxnSp>
        <p:nvCxnSpPr>
          <p:cNvPr id="421" name="Elbow Connector 420">
            <a:extLst>
              <a:ext uri="{FF2B5EF4-FFF2-40B4-BE49-F238E27FC236}">
                <a16:creationId xmlns:a16="http://schemas.microsoft.com/office/drawing/2014/main" id="{EA87A3F6-91A3-87DA-F403-983DF455A6D1}"/>
              </a:ext>
            </a:extLst>
          </p:cNvPr>
          <p:cNvCxnSpPr>
            <a:cxnSpLocks/>
          </p:cNvCxnSpPr>
          <p:nvPr/>
        </p:nvCxnSpPr>
        <p:spPr>
          <a:xfrm rot="16200000" flipH="1">
            <a:off x="4164983" y="4620081"/>
            <a:ext cx="510745" cy="353434"/>
          </a:xfrm>
          <a:prstGeom prst="bentConnector3">
            <a:avLst>
              <a:gd name="adj1" fmla="val 101060"/>
            </a:avLst>
          </a:prstGeom>
          <a:ln w="19050">
            <a:solidFill>
              <a:schemeClr val="tx1"/>
            </a:solidFill>
            <a:headEnd type="none" w="lg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2" name="Elbow Connector 421">
            <a:extLst>
              <a:ext uri="{FF2B5EF4-FFF2-40B4-BE49-F238E27FC236}">
                <a16:creationId xmlns:a16="http://schemas.microsoft.com/office/drawing/2014/main" id="{B158259D-7F81-2061-53D3-6B28D30D8980}"/>
              </a:ext>
            </a:extLst>
          </p:cNvPr>
          <p:cNvCxnSpPr>
            <a:cxnSpLocks/>
          </p:cNvCxnSpPr>
          <p:nvPr/>
        </p:nvCxnSpPr>
        <p:spPr>
          <a:xfrm rot="16200000" flipH="1">
            <a:off x="5352099" y="4575517"/>
            <a:ext cx="548640" cy="421470"/>
          </a:xfrm>
          <a:prstGeom prst="bentConnector2">
            <a:avLst/>
          </a:prstGeom>
          <a:ln w="19050">
            <a:solidFill>
              <a:schemeClr val="tx1"/>
            </a:solidFill>
            <a:headEnd type="none" w="lg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3" name="Elbow Connector 422">
            <a:extLst>
              <a:ext uri="{FF2B5EF4-FFF2-40B4-BE49-F238E27FC236}">
                <a16:creationId xmlns:a16="http://schemas.microsoft.com/office/drawing/2014/main" id="{CD45F5EF-24F7-7D93-A8FC-CED600321153}"/>
              </a:ext>
            </a:extLst>
          </p:cNvPr>
          <p:cNvCxnSpPr>
            <a:cxnSpLocks/>
          </p:cNvCxnSpPr>
          <p:nvPr/>
        </p:nvCxnSpPr>
        <p:spPr>
          <a:xfrm rot="16200000" flipH="1">
            <a:off x="5350573" y="5083781"/>
            <a:ext cx="548640" cy="421470"/>
          </a:xfrm>
          <a:prstGeom prst="bentConnector2">
            <a:avLst/>
          </a:prstGeom>
          <a:ln w="19050">
            <a:solidFill>
              <a:schemeClr val="tx1"/>
            </a:solidFill>
            <a:headEnd type="none" w="lg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4" name="Elbow Connector 423">
            <a:extLst>
              <a:ext uri="{FF2B5EF4-FFF2-40B4-BE49-F238E27FC236}">
                <a16:creationId xmlns:a16="http://schemas.microsoft.com/office/drawing/2014/main" id="{A356A1BE-4F84-89A1-C6DE-DAEB7D711CDB}"/>
              </a:ext>
            </a:extLst>
          </p:cNvPr>
          <p:cNvCxnSpPr>
            <a:cxnSpLocks/>
          </p:cNvCxnSpPr>
          <p:nvPr/>
        </p:nvCxnSpPr>
        <p:spPr>
          <a:xfrm rot="16200000" flipH="1">
            <a:off x="4133798" y="5107126"/>
            <a:ext cx="571509" cy="351907"/>
          </a:xfrm>
          <a:prstGeom prst="bentConnector3">
            <a:avLst>
              <a:gd name="adj1" fmla="val 99097"/>
            </a:avLst>
          </a:prstGeom>
          <a:ln w="19050">
            <a:solidFill>
              <a:schemeClr val="tx1"/>
            </a:solidFill>
            <a:headEnd type="none" w="lg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5" name="Straight Arrow Connector 424">
            <a:extLst>
              <a:ext uri="{FF2B5EF4-FFF2-40B4-BE49-F238E27FC236}">
                <a16:creationId xmlns:a16="http://schemas.microsoft.com/office/drawing/2014/main" id="{C57E3F3D-C100-D153-1185-479B3A3B1B6F}"/>
              </a:ext>
            </a:extLst>
          </p:cNvPr>
          <p:cNvCxnSpPr>
            <a:stCxn id="414" idx="0"/>
            <a:endCxn id="395" idx="2"/>
          </p:cNvCxnSpPr>
          <p:nvPr/>
        </p:nvCxnSpPr>
        <p:spPr>
          <a:xfrm flipV="1">
            <a:off x="7448663" y="4898745"/>
            <a:ext cx="0" cy="109374"/>
          </a:xfrm>
          <a:prstGeom prst="straightConnector1">
            <a:avLst/>
          </a:prstGeom>
          <a:ln w="28575">
            <a:solidFill>
              <a:srgbClr val="FF0000"/>
            </a:solidFill>
            <a:headEnd type="none" w="lg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6" name="Straight Arrow Connector 425">
            <a:extLst>
              <a:ext uri="{FF2B5EF4-FFF2-40B4-BE49-F238E27FC236}">
                <a16:creationId xmlns:a16="http://schemas.microsoft.com/office/drawing/2014/main" id="{869B5257-7D76-5539-9CD6-4C7754C0330A}"/>
              </a:ext>
            </a:extLst>
          </p:cNvPr>
          <p:cNvCxnSpPr/>
          <p:nvPr/>
        </p:nvCxnSpPr>
        <p:spPr>
          <a:xfrm flipV="1">
            <a:off x="7430647" y="4382080"/>
            <a:ext cx="0" cy="109374"/>
          </a:xfrm>
          <a:prstGeom prst="straightConnector1">
            <a:avLst/>
          </a:prstGeom>
          <a:ln w="28575">
            <a:solidFill>
              <a:srgbClr val="FF0000"/>
            </a:solidFill>
            <a:headEnd type="triangl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7" name="Curved Connector 426">
            <a:extLst>
              <a:ext uri="{FF2B5EF4-FFF2-40B4-BE49-F238E27FC236}">
                <a16:creationId xmlns:a16="http://schemas.microsoft.com/office/drawing/2014/main" id="{622347E8-5D24-1CC5-2DDC-001F0EBE7A28}"/>
              </a:ext>
            </a:extLst>
          </p:cNvPr>
          <p:cNvCxnSpPr>
            <a:cxnSpLocks/>
          </p:cNvCxnSpPr>
          <p:nvPr/>
        </p:nvCxnSpPr>
        <p:spPr>
          <a:xfrm flipV="1">
            <a:off x="7812300" y="4747022"/>
            <a:ext cx="12700" cy="1042467"/>
          </a:xfrm>
          <a:prstGeom prst="curvedConnector3">
            <a:avLst>
              <a:gd name="adj1" fmla="val 1800000"/>
            </a:avLst>
          </a:prstGeom>
          <a:ln w="28575">
            <a:solidFill>
              <a:srgbClr val="FF0000"/>
            </a:solidFill>
            <a:headEnd type="none" w="lg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8" name="TextBox 427">
            <a:extLst>
              <a:ext uri="{FF2B5EF4-FFF2-40B4-BE49-F238E27FC236}">
                <a16:creationId xmlns:a16="http://schemas.microsoft.com/office/drawing/2014/main" id="{C393B40D-00A8-57E7-8E30-827A43B55F2A}"/>
              </a:ext>
            </a:extLst>
          </p:cNvPr>
          <p:cNvSpPr txBox="1"/>
          <p:nvPr/>
        </p:nvSpPr>
        <p:spPr>
          <a:xfrm>
            <a:off x="6450640" y="1148695"/>
            <a:ext cx="119972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i="1" dirty="0">
                <a:latin typeface="Avenir Next" panose="020B0503020202020204" pitchFamily="34" charset="0"/>
              </a:rPr>
              <a:t>Write Channel 1</a:t>
            </a:r>
            <a:endParaRPr lang="en-CH" sz="700" i="1" dirty="0">
              <a:latin typeface="Avenir Next" panose="020B0503020202020204" pitchFamily="34" charset="0"/>
            </a:endParaRPr>
          </a:p>
        </p:txBody>
      </p:sp>
      <p:sp>
        <p:nvSpPr>
          <p:cNvPr id="489" name="TextBox 488">
            <a:extLst>
              <a:ext uri="{FF2B5EF4-FFF2-40B4-BE49-F238E27FC236}">
                <a16:creationId xmlns:a16="http://schemas.microsoft.com/office/drawing/2014/main" id="{C1314D6D-CB51-81BD-7FE4-48F4C526DC30}"/>
              </a:ext>
            </a:extLst>
          </p:cNvPr>
          <p:cNvSpPr txBox="1"/>
          <p:nvPr/>
        </p:nvSpPr>
        <p:spPr>
          <a:xfrm>
            <a:off x="4369435" y="1150095"/>
            <a:ext cx="119972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i="1" dirty="0">
                <a:latin typeface="Avenir Next" panose="020B0503020202020204" pitchFamily="34" charset="0"/>
              </a:rPr>
              <a:t>Read Channel 1</a:t>
            </a:r>
            <a:endParaRPr lang="en-CH" sz="700" i="1" dirty="0">
              <a:latin typeface="Avenir Next" panose="020B0503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BF5B098-300E-4B62-BA08-35FC9A623544}"/>
              </a:ext>
            </a:extLst>
          </p:cNvPr>
          <p:cNvSpPr txBox="1"/>
          <p:nvPr/>
        </p:nvSpPr>
        <p:spPr>
          <a:xfrm>
            <a:off x="8040076" y="2296136"/>
            <a:ext cx="119972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b="1" i="1" dirty="0">
                <a:latin typeface="Avenir Next" panose="020B0503020202020204" pitchFamily="34" charset="0"/>
              </a:rPr>
              <a:t>Gather Core</a:t>
            </a:r>
            <a:endParaRPr lang="en-CH" sz="800" b="1" i="1" dirty="0">
              <a:latin typeface="Avenir Next" panose="020B0503020202020204" pitchFamily="34" charset="0"/>
            </a:endParaRPr>
          </a:p>
        </p:txBody>
      </p:sp>
      <p:sp>
        <p:nvSpPr>
          <p:cNvPr id="4" name="Left Brace 3">
            <a:extLst>
              <a:ext uri="{FF2B5EF4-FFF2-40B4-BE49-F238E27FC236}">
                <a16:creationId xmlns:a16="http://schemas.microsoft.com/office/drawing/2014/main" id="{074E6BCC-A10A-6047-B11F-E7A361DC0A6A}"/>
              </a:ext>
            </a:extLst>
          </p:cNvPr>
          <p:cNvSpPr/>
          <p:nvPr/>
        </p:nvSpPr>
        <p:spPr>
          <a:xfrm rot="10800000">
            <a:off x="8923989" y="1258508"/>
            <a:ext cx="160520" cy="2432186"/>
          </a:xfrm>
          <a:prstGeom prst="leftBrace">
            <a:avLst>
              <a:gd name="adj1" fmla="val 122662"/>
              <a:gd name="adj2" fmla="val 50929"/>
            </a:avLst>
          </a:prstGeom>
          <a:ln w="12700">
            <a:solidFill>
              <a:schemeClr val="tx1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927F8B-823F-F3E2-26D4-BE10F5260F4C}"/>
              </a:ext>
            </a:extLst>
          </p:cNvPr>
          <p:cNvSpPr txBox="1"/>
          <p:nvPr/>
        </p:nvSpPr>
        <p:spPr>
          <a:xfrm>
            <a:off x="8981442" y="2287760"/>
            <a:ext cx="1142267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100" b="1" i="1" dirty="0">
                <a:latin typeface="Avenir Next" panose="020B0503020202020204" pitchFamily="34" charset="0"/>
              </a:rPr>
              <a:t>B-Block 1</a:t>
            </a:r>
          </a:p>
          <a:p>
            <a:pPr algn="ctr"/>
            <a:r>
              <a:rPr lang="en-GB" sz="1100" i="1" dirty="0">
                <a:latin typeface="Avenir Next" panose="020B0503020202020204" pitchFamily="34" charset="0"/>
              </a:rPr>
              <a:t>Bundle of 12 AIE cores</a:t>
            </a:r>
            <a:endParaRPr lang="en-CH" sz="1000" i="1" dirty="0">
              <a:latin typeface="Avenir Next" panose="020B0503020202020204" pitchFamily="34" charset="0"/>
            </a:endParaRPr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id="{8EB6B383-8089-CC01-D1E3-D6A1FC1D92AC}"/>
              </a:ext>
            </a:extLst>
          </p:cNvPr>
          <p:cNvSpPr/>
          <p:nvPr/>
        </p:nvSpPr>
        <p:spPr>
          <a:xfrm rot="10800000">
            <a:off x="8923989" y="3836078"/>
            <a:ext cx="186946" cy="2155623"/>
          </a:xfrm>
          <a:prstGeom prst="leftBrace">
            <a:avLst>
              <a:gd name="adj1" fmla="val 122662"/>
              <a:gd name="adj2" fmla="val 50929"/>
            </a:avLst>
          </a:prstGeom>
          <a:ln w="12700">
            <a:solidFill>
              <a:schemeClr val="tx1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D7171C-8292-B695-54BC-EF6F1D0C3019}"/>
              </a:ext>
            </a:extLst>
          </p:cNvPr>
          <p:cNvSpPr txBox="1"/>
          <p:nvPr/>
        </p:nvSpPr>
        <p:spPr>
          <a:xfrm>
            <a:off x="8981442" y="4746573"/>
            <a:ext cx="1142267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100" b="1" i="1" dirty="0">
                <a:latin typeface="Avenir Next" panose="020B0503020202020204" pitchFamily="34" charset="0"/>
              </a:rPr>
              <a:t>B-Block 2</a:t>
            </a:r>
          </a:p>
          <a:p>
            <a:pPr algn="ctr"/>
            <a:r>
              <a:rPr lang="en-GB" sz="1100" i="1" dirty="0">
                <a:latin typeface="Avenir Next" panose="020B0503020202020204" pitchFamily="34" charset="0"/>
              </a:rPr>
              <a:t>Bundle of 12 AIE cores</a:t>
            </a:r>
            <a:endParaRPr lang="en-CH" sz="1000" i="1" dirty="0">
              <a:latin typeface="Avenir Next" panose="020B0503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9E5255-716E-D236-8AD1-C6608140EDED}"/>
              </a:ext>
            </a:extLst>
          </p:cNvPr>
          <p:cNvSpPr txBox="1"/>
          <p:nvPr/>
        </p:nvSpPr>
        <p:spPr>
          <a:xfrm>
            <a:off x="3157277" y="1459771"/>
            <a:ext cx="119972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H" sz="1000" b="1" i="1">
                <a:latin typeface="Avenir Next" panose="020B0503020202020204" pitchFamily="34" charset="0"/>
              </a:rPr>
              <a:t>Broadcast</a:t>
            </a:r>
            <a:r>
              <a:rPr lang="en-GB" sz="1000" b="1" i="1" dirty="0">
                <a:latin typeface="Avenir Next" panose="020B0503020202020204" pitchFamily="34" charset="0"/>
              </a:rPr>
              <a:t> Input</a:t>
            </a:r>
            <a:endParaRPr lang="en-CH" sz="800" b="1" i="1" dirty="0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8358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6" grpId="0"/>
      <p:bldP spid="7" grpId="0" animBg="1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E60D1F9-9212-2D45-90EF-EDC817A9E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Talk Outline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11133FC-0FE8-0946-AB0D-6EF7893C7DC5}"/>
              </a:ext>
            </a:extLst>
          </p:cNvPr>
          <p:cNvSpPr/>
          <p:nvPr/>
        </p:nvSpPr>
        <p:spPr>
          <a:xfrm>
            <a:off x="1144762" y="1197158"/>
            <a:ext cx="9902476" cy="897979"/>
          </a:xfrm>
          <a:prstGeom prst="roundRect">
            <a:avLst/>
          </a:prstGeom>
          <a:solidFill>
            <a:srgbClr val="1E37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Lato" panose="020F0502020204030203" pitchFamily="34" charset="77"/>
              </a:rPr>
              <a:t>Background and Motivation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3A9011E7-C9BC-194E-93C2-6A4DE5AEBD1C}"/>
              </a:ext>
            </a:extLst>
          </p:cNvPr>
          <p:cNvSpPr/>
          <p:nvPr/>
        </p:nvSpPr>
        <p:spPr>
          <a:xfrm>
            <a:off x="1144762" y="2582300"/>
            <a:ext cx="9902476" cy="897979"/>
          </a:xfrm>
          <a:prstGeom prst="roundRect">
            <a:avLst/>
          </a:prstGeom>
          <a:solidFill>
            <a:srgbClr val="D2CECE"/>
          </a:solidFill>
          <a:ln>
            <a:solidFill>
              <a:srgbClr val="D0CE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Lato" panose="020F0502020204030203" pitchFamily="34" charset="77"/>
              </a:rPr>
              <a:t>SPARTA: Design and Implementation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57B26EDE-586D-884B-BFE4-2CBBDF1B59B8}"/>
              </a:ext>
            </a:extLst>
          </p:cNvPr>
          <p:cNvSpPr/>
          <p:nvPr/>
        </p:nvSpPr>
        <p:spPr>
          <a:xfrm>
            <a:off x="1144762" y="3967442"/>
            <a:ext cx="9902476" cy="897979"/>
          </a:xfrm>
          <a:prstGeom prst="roundRect">
            <a:avLst/>
          </a:prstGeom>
          <a:solidFill>
            <a:srgbClr val="D2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Lato" panose="020F0502020204030203" pitchFamily="34" charset="77"/>
              </a:rPr>
              <a:t>Evaluation of SPARTA and Key Results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3E098C2-A80A-F146-9159-8778760AA3B7}"/>
              </a:ext>
            </a:extLst>
          </p:cNvPr>
          <p:cNvSpPr/>
          <p:nvPr/>
        </p:nvSpPr>
        <p:spPr>
          <a:xfrm>
            <a:off x="1144762" y="5352585"/>
            <a:ext cx="9902476" cy="897979"/>
          </a:xfrm>
          <a:prstGeom prst="roundRect">
            <a:avLst/>
          </a:prstGeom>
          <a:solidFill>
            <a:srgbClr val="D2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Lato" panose="020F0502020204030203" pitchFamily="34" charset="77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33421279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7DE957A-AA6A-0BAE-1504-474D0D634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SPARTA Design: Scaling Accelerator Mapping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7D040E4-182A-C07C-BDFD-D5CD093E475E}"/>
              </a:ext>
            </a:extLst>
          </p:cNvPr>
          <p:cNvGrpSpPr/>
          <p:nvPr/>
        </p:nvGrpSpPr>
        <p:grpSpPr>
          <a:xfrm>
            <a:off x="55391" y="1148695"/>
            <a:ext cx="3673002" cy="4902246"/>
            <a:chOff x="4239590" y="1148695"/>
            <a:chExt cx="3673002" cy="4902246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D9D627E2-6CA9-BD1E-19AF-0D6A04796261}"/>
                </a:ext>
              </a:extLst>
            </p:cNvPr>
            <p:cNvGrpSpPr/>
            <p:nvPr/>
          </p:nvGrpSpPr>
          <p:grpSpPr>
            <a:xfrm>
              <a:off x="5645559" y="1305193"/>
              <a:ext cx="727274" cy="186917"/>
              <a:chOff x="6669658" y="1639649"/>
              <a:chExt cx="864292" cy="781457"/>
            </a:xfrm>
            <a:solidFill>
              <a:srgbClr val="FC8639"/>
            </a:solidFill>
          </p:grpSpPr>
          <p:sp>
            <p:nvSpPr>
              <p:cNvPr id="161" name="Rectangle 160">
                <a:extLst>
                  <a:ext uri="{FF2B5EF4-FFF2-40B4-BE49-F238E27FC236}">
                    <a16:creationId xmlns:a16="http://schemas.microsoft.com/office/drawing/2014/main" id="{35A72821-CA8B-2F5D-21FC-717EB4DB4CFE}"/>
                  </a:ext>
                </a:extLst>
              </p:cNvPr>
              <p:cNvSpPr/>
              <p:nvPr/>
            </p:nvSpPr>
            <p:spPr bwMode="auto">
              <a:xfrm>
                <a:off x="6669658" y="1639649"/>
                <a:ext cx="864292" cy="781457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162" name="TextBox 161">
                <a:extLst>
                  <a:ext uri="{FF2B5EF4-FFF2-40B4-BE49-F238E27FC236}">
                    <a16:creationId xmlns:a16="http://schemas.microsoft.com/office/drawing/2014/main" id="{96CDBA35-AF01-E311-5E33-98DB2733E5FD}"/>
                  </a:ext>
                </a:extLst>
              </p:cNvPr>
              <p:cNvSpPr txBox="1"/>
              <p:nvPr/>
            </p:nvSpPr>
            <p:spPr>
              <a:xfrm>
                <a:off x="6776064" y="1827144"/>
                <a:ext cx="634368" cy="514699"/>
              </a:xfrm>
              <a:prstGeom prst="rect">
                <a:avLst/>
              </a:prstGeom>
              <a:grp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ShimDMA0</a:t>
                </a:r>
                <a:endParaRPr lang="en-CH" sz="800" dirty="0">
                  <a:latin typeface="Avenir Next" panose="020B0503020202020204" pitchFamily="34" charset="0"/>
                </a:endParaRPr>
              </a:p>
            </p:txBody>
          </p:sp>
        </p:grpSp>
        <p:sp>
          <p:nvSpPr>
            <p:cNvPr id="380" name="Rounded Rectangle 379">
              <a:extLst>
                <a:ext uri="{FF2B5EF4-FFF2-40B4-BE49-F238E27FC236}">
                  <a16:creationId xmlns:a16="http://schemas.microsoft.com/office/drawing/2014/main" id="{F2FABECD-97E5-5E09-4927-34EDE56439C8}"/>
                </a:ext>
              </a:extLst>
            </p:cNvPr>
            <p:cNvSpPr/>
            <p:nvPr/>
          </p:nvSpPr>
          <p:spPr bwMode="auto">
            <a:xfrm>
              <a:off x="4482648" y="1583669"/>
              <a:ext cx="3429944" cy="2155622"/>
            </a:xfrm>
            <a:prstGeom prst="roundRect">
              <a:avLst>
                <a:gd name="adj" fmla="val 9925"/>
              </a:avLst>
            </a:prstGeom>
            <a:solidFill>
              <a:schemeClr val="bg2"/>
            </a:solidFill>
            <a:ln>
              <a:solidFill>
                <a:schemeClr val="bg2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cxnSp>
          <p:nvCxnSpPr>
            <p:cNvPr id="302" name="Elbow Connector 301">
              <a:extLst>
                <a:ext uri="{FF2B5EF4-FFF2-40B4-BE49-F238E27FC236}">
                  <a16:creationId xmlns:a16="http://schemas.microsoft.com/office/drawing/2014/main" id="{9C55DA46-FECA-CB57-51A3-2518DC889C8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372833" y="1437156"/>
              <a:ext cx="1380744" cy="914400"/>
            </a:xfrm>
            <a:prstGeom prst="bentConnector3">
              <a:avLst>
                <a:gd name="adj1" fmla="val -15881"/>
              </a:avLst>
            </a:prstGeom>
            <a:ln w="19050">
              <a:solidFill>
                <a:schemeClr val="tx1"/>
              </a:solidFill>
              <a:headEnd type="none" w="lg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44" name="Group 943">
              <a:extLst>
                <a:ext uri="{FF2B5EF4-FFF2-40B4-BE49-F238E27FC236}">
                  <a16:creationId xmlns:a16="http://schemas.microsoft.com/office/drawing/2014/main" id="{599E485E-4457-9D24-99EA-F806E0D9C15C}"/>
                </a:ext>
              </a:extLst>
            </p:cNvPr>
            <p:cNvGrpSpPr/>
            <p:nvPr/>
          </p:nvGrpSpPr>
          <p:grpSpPr>
            <a:xfrm>
              <a:off x="4595506" y="2175236"/>
              <a:ext cx="3216794" cy="418200"/>
              <a:chOff x="4595506" y="2175236"/>
              <a:chExt cx="3216794" cy="418200"/>
            </a:xfrm>
          </p:grpSpPr>
          <p:sp>
            <p:nvSpPr>
              <p:cNvPr id="175" name="Right Arrow 174">
                <a:extLst>
                  <a:ext uri="{FF2B5EF4-FFF2-40B4-BE49-F238E27FC236}">
                    <a16:creationId xmlns:a16="http://schemas.microsoft.com/office/drawing/2014/main" id="{233D2A54-257C-351F-F31E-B9E2F47F7512}"/>
                  </a:ext>
                </a:extLst>
              </p:cNvPr>
              <p:cNvSpPr/>
              <p:nvPr/>
            </p:nvSpPr>
            <p:spPr bwMode="auto">
              <a:xfrm>
                <a:off x="5345848" y="2293733"/>
                <a:ext cx="483268" cy="147504"/>
              </a:xfrm>
              <a:prstGeom prst="rightArrow">
                <a:avLst/>
              </a:prstGeom>
              <a:solidFill>
                <a:schemeClr val="accent5">
                  <a:lumMod val="50000"/>
                </a:schemeClr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76" name="Rectangle 175">
                <a:extLst>
                  <a:ext uri="{FF2B5EF4-FFF2-40B4-BE49-F238E27FC236}">
                    <a16:creationId xmlns:a16="http://schemas.microsoft.com/office/drawing/2014/main" id="{6866B69B-3FB3-EF91-F7E1-0D0881CB7B7C}"/>
                  </a:ext>
                </a:extLst>
              </p:cNvPr>
              <p:cNvSpPr/>
              <p:nvPr/>
            </p:nvSpPr>
            <p:spPr bwMode="auto">
              <a:xfrm>
                <a:off x="4595506" y="2175403"/>
                <a:ext cx="727274" cy="411859"/>
              </a:xfrm>
              <a:prstGeom prst="rect">
                <a:avLst/>
              </a:prstGeom>
              <a:solidFill>
                <a:srgbClr val="00B658"/>
              </a:solidFill>
              <a:ln w="9525"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77" name="Rectangle 176">
                <a:extLst>
                  <a:ext uri="{FF2B5EF4-FFF2-40B4-BE49-F238E27FC236}">
                    <a16:creationId xmlns:a16="http://schemas.microsoft.com/office/drawing/2014/main" id="{8CA065B7-492E-7E34-9EA7-F364D43CFBD4}"/>
                  </a:ext>
                </a:extLst>
              </p:cNvPr>
              <p:cNvSpPr/>
              <p:nvPr/>
            </p:nvSpPr>
            <p:spPr bwMode="auto">
              <a:xfrm>
                <a:off x="5102513" y="2175403"/>
                <a:ext cx="220267" cy="411790"/>
              </a:xfrm>
              <a:prstGeom prst="rect">
                <a:avLst/>
              </a:prstGeom>
              <a:solidFill>
                <a:srgbClr val="3998E7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78" name="TextBox 177">
                <a:extLst>
                  <a:ext uri="{FF2B5EF4-FFF2-40B4-BE49-F238E27FC236}">
                    <a16:creationId xmlns:a16="http://schemas.microsoft.com/office/drawing/2014/main" id="{75B82921-5878-6D52-E357-B3342F09CB59}"/>
                  </a:ext>
                </a:extLst>
              </p:cNvPr>
              <p:cNvSpPr txBox="1"/>
              <p:nvPr/>
            </p:nvSpPr>
            <p:spPr>
              <a:xfrm>
                <a:off x="4638561" y="2224104"/>
                <a:ext cx="44403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Laplacian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>
                    <a:latin typeface="Avenir Next" panose="020B0503020202020204" pitchFamily="34" charset="0"/>
                  </a:rPr>
                  <a:t>AI</a:t>
                </a:r>
                <a:r>
                  <a:rPr lang="en-GB" sz="800" dirty="0">
                    <a:latin typeface="Avenir Next" panose="020B0503020202020204" pitchFamily="34" charset="0"/>
                  </a:rPr>
                  <a:t>E Core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(0,2)</a:t>
                </a:r>
                <a:endParaRPr lang="en-CH" sz="800" dirty="0">
                  <a:latin typeface="Avenir Next" panose="020B0503020202020204" pitchFamily="34" charset="0"/>
                </a:endParaRPr>
              </a:p>
            </p:txBody>
          </p:sp>
          <p:sp>
            <p:nvSpPr>
              <p:cNvPr id="179" name="TextBox 178">
                <a:extLst>
                  <a:ext uri="{FF2B5EF4-FFF2-40B4-BE49-F238E27FC236}">
                    <a16:creationId xmlns:a16="http://schemas.microsoft.com/office/drawing/2014/main" id="{0BF391F7-FD8A-D974-B987-4BB20FC69436}"/>
                  </a:ext>
                </a:extLst>
              </p:cNvPr>
              <p:cNvSpPr txBox="1"/>
              <p:nvPr/>
            </p:nvSpPr>
            <p:spPr>
              <a:xfrm rot="16200000">
                <a:off x="5006088" y="2319777"/>
                <a:ext cx="391134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 dirty="0">
                    <a:latin typeface="Avenir Next" panose="020B0503020202020204" pitchFamily="34" charset="0"/>
                  </a:rPr>
                  <a:t>Memory</a:t>
                </a:r>
              </a:p>
            </p:txBody>
          </p:sp>
          <p:sp>
            <p:nvSpPr>
              <p:cNvPr id="180" name="Rectangle 179">
                <a:extLst>
                  <a:ext uri="{FF2B5EF4-FFF2-40B4-BE49-F238E27FC236}">
                    <a16:creationId xmlns:a16="http://schemas.microsoft.com/office/drawing/2014/main" id="{C7DCEE2A-EA78-E115-743A-70B45D74354E}"/>
                  </a:ext>
                </a:extLst>
              </p:cNvPr>
              <p:cNvSpPr/>
              <p:nvPr/>
            </p:nvSpPr>
            <p:spPr bwMode="auto">
              <a:xfrm>
                <a:off x="5840266" y="2175405"/>
                <a:ext cx="727274" cy="411859"/>
              </a:xfrm>
              <a:prstGeom prst="rect">
                <a:avLst/>
              </a:prstGeom>
              <a:solidFill>
                <a:srgbClr val="00B658"/>
              </a:solidFill>
              <a:ln w="9525"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4DEB7401-6542-0E6C-B50A-2C9AB24E5F7D}"/>
                  </a:ext>
                </a:extLst>
              </p:cNvPr>
              <p:cNvSpPr/>
              <p:nvPr/>
            </p:nvSpPr>
            <p:spPr bwMode="auto">
              <a:xfrm>
                <a:off x="6363223" y="2175405"/>
                <a:ext cx="204317" cy="411790"/>
              </a:xfrm>
              <a:prstGeom prst="rect">
                <a:avLst/>
              </a:prstGeom>
              <a:solidFill>
                <a:srgbClr val="3998E7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82" name="TextBox 181">
                <a:extLst>
                  <a:ext uri="{FF2B5EF4-FFF2-40B4-BE49-F238E27FC236}">
                    <a16:creationId xmlns:a16="http://schemas.microsoft.com/office/drawing/2014/main" id="{55B76EE9-5BE6-B19D-371E-875565A7B4E7}"/>
                  </a:ext>
                </a:extLst>
              </p:cNvPr>
              <p:cNvSpPr txBox="1"/>
              <p:nvPr/>
            </p:nvSpPr>
            <p:spPr>
              <a:xfrm>
                <a:off x="5853662" y="2224104"/>
                <a:ext cx="50334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Flux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>
                    <a:latin typeface="Avenir Next" panose="020B0503020202020204" pitchFamily="34" charset="0"/>
                  </a:rPr>
                  <a:t>AI</a:t>
                </a:r>
                <a:r>
                  <a:rPr lang="en-GB" sz="800" dirty="0">
                    <a:latin typeface="Avenir Next" panose="020B0503020202020204" pitchFamily="34" charset="0"/>
                  </a:rPr>
                  <a:t>E Core 1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(1,2)</a:t>
                </a:r>
                <a:endParaRPr lang="en-CH" sz="800" dirty="0">
                  <a:latin typeface="Avenir Next" panose="020B0503020202020204" pitchFamily="34" charset="0"/>
                </a:endParaRPr>
              </a:p>
            </p:txBody>
          </p:sp>
          <p:sp>
            <p:nvSpPr>
              <p:cNvPr id="183" name="TextBox 182">
                <a:extLst>
                  <a:ext uri="{FF2B5EF4-FFF2-40B4-BE49-F238E27FC236}">
                    <a16:creationId xmlns:a16="http://schemas.microsoft.com/office/drawing/2014/main" id="{08B38F54-82DA-7FBE-95B6-D04E8ECA0D2C}"/>
                  </a:ext>
                </a:extLst>
              </p:cNvPr>
              <p:cNvSpPr txBox="1"/>
              <p:nvPr/>
            </p:nvSpPr>
            <p:spPr>
              <a:xfrm rot="16200000">
                <a:off x="6250848" y="2319779"/>
                <a:ext cx="391134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 dirty="0">
                    <a:latin typeface="Avenir Next" panose="020B0503020202020204" pitchFamily="34" charset="0"/>
                  </a:rPr>
                  <a:t>Memory</a:t>
                </a:r>
              </a:p>
            </p:txBody>
          </p:sp>
          <p:sp>
            <p:nvSpPr>
              <p:cNvPr id="184" name="Rectangle 183">
                <a:extLst>
                  <a:ext uri="{FF2B5EF4-FFF2-40B4-BE49-F238E27FC236}">
                    <a16:creationId xmlns:a16="http://schemas.microsoft.com/office/drawing/2014/main" id="{C6EC9046-FA31-99DF-6872-3345D0962C51}"/>
                  </a:ext>
                </a:extLst>
              </p:cNvPr>
              <p:cNvSpPr/>
              <p:nvPr/>
            </p:nvSpPr>
            <p:spPr bwMode="auto">
              <a:xfrm>
                <a:off x="7085026" y="2175236"/>
                <a:ext cx="727274" cy="411859"/>
              </a:xfrm>
              <a:prstGeom prst="rect">
                <a:avLst/>
              </a:prstGeom>
              <a:solidFill>
                <a:srgbClr val="00B658"/>
              </a:solidFill>
              <a:ln w="9525"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769A9CD3-10EE-D605-833B-C456C2FC6BC8}"/>
                  </a:ext>
                </a:extLst>
              </p:cNvPr>
              <p:cNvSpPr/>
              <p:nvPr/>
            </p:nvSpPr>
            <p:spPr bwMode="auto">
              <a:xfrm>
                <a:off x="7609073" y="2175236"/>
                <a:ext cx="203227" cy="411790"/>
              </a:xfrm>
              <a:prstGeom prst="rect">
                <a:avLst/>
              </a:prstGeom>
              <a:solidFill>
                <a:srgbClr val="3998E7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86" name="TextBox 185">
                <a:extLst>
                  <a:ext uri="{FF2B5EF4-FFF2-40B4-BE49-F238E27FC236}">
                    <a16:creationId xmlns:a16="http://schemas.microsoft.com/office/drawing/2014/main" id="{2FC2C38A-036B-57D7-0576-31E1A4FC4C73}"/>
                  </a:ext>
                </a:extLst>
              </p:cNvPr>
              <p:cNvSpPr txBox="1"/>
              <p:nvPr/>
            </p:nvSpPr>
            <p:spPr>
              <a:xfrm>
                <a:off x="7098422" y="2224104"/>
                <a:ext cx="50334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Flux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>
                    <a:latin typeface="Avenir Next" panose="020B0503020202020204" pitchFamily="34" charset="0"/>
                  </a:rPr>
                  <a:t>AI</a:t>
                </a:r>
                <a:r>
                  <a:rPr lang="en-GB" sz="800" dirty="0">
                    <a:latin typeface="Avenir Next" panose="020B0503020202020204" pitchFamily="34" charset="0"/>
                  </a:rPr>
                  <a:t>E Core 2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(2,2)</a:t>
                </a:r>
              </a:p>
            </p:txBody>
          </p:sp>
          <p:sp>
            <p:nvSpPr>
              <p:cNvPr id="187" name="TextBox 186">
                <a:extLst>
                  <a:ext uri="{FF2B5EF4-FFF2-40B4-BE49-F238E27FC236}">
                    <a16:creationId xmlns:a16="http://schemas.microsoft.com/office/drawing/2014/main" id="{A85E815E-B32B-E79E-F923-E26B65CF4F39}"/>
                  </a:ext>
                </a:extLst>
              </p:cNvPr>
              <p:cNvSpPr txBox="1"/>
              <p:nvPr/>
            </p:nvSpPr>
            <p:spPr>
              <a:xfrm rot="16200000">
                <a:off x="7495608" y="2319610"/>
                <a:ext cx="391134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 dirty="0">
                    <a:latin typeface="Avenir Next" panose="020B0503020202020204" pitchFamily="34" charset="0"/>
                  </a:rPr>
                  <a:t>Memory</a:t>
                </a:r>
              </a:p>
            </p:txBody>
          </p:sp>
          <p:sp>
            <p:nvSpPr>
              <p:cNvPr id="188" name="Right Arrow 187">
                <a:extLst>
                  <a:ext uri="{FF2B5EF4-FFF2-40B4-BE49-F238E27FC236}">
                    <a16:creationId xmlns:a16="http://schemas.microsoft.com/office/drawing/2014/main" id="{E970218B-33BE-2543-12C5-C1A6EC61D2ED}"/>
                  </a:ext>
                </a:extLst>
              </p:cNvPr>
              <p:cNvSpPr/>
              <p:nvPr/>
            </p:nvSpPr>
            <p:spPr bwMode="auto">
              <a:xfrm>
                <a:off x="6586859" y="2287760"/>
                <a:ext cx="483268" cy="147504"/>
              </a:xfrm>
              <a:prstGeom prst="rightArrow">
                <a:avLst/>
              </a:prstGeom>
              <a:solidFill>
                <a:schemeClr val="accent5">
                  <a:lumMod val="50000"/>
                </a:schemeClr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</p:grpSp>
        <p:cxnSp>
          <p:nvCxnSpPr>
            <p:cNvPr id="203" name="Elbow Connector 202">
              <a:extLst>
                <a:ext uri="{FF2B5EF4-FFF2-40B4-BE49-F238E27FC236}">
                  <a16:creationId xmlns:a16="http://schemas.microsoft.com/office/drawing/2014/main" id="{7F29B87F-5C77-650D-9FB4-2554A2752491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4209757" y="1848419"/>
              <a:ext cx="548640" cy="226072"/>
            </a:xfrm>
            <a:prstGeom prst="bentConnector2">
              <a:avLst/>
            </a:prstGeom>
            <a:ln w="19050">
              <a:solidFill>
                <a:schemeClr val="tx1"/>
              </a:solidFill>
              <a:headEnd type="none" w="lg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Elbow Connector 206">
              <a:extLst>
                <a:ext uri="{FF2B5EF4-FFF2-40B4-BE49-F238E27FC236}">
                  <a16:creationId xmlns:a16="http://schemas.microsoft.com/office/drawing/2014/main" id="{CD1C9AA7-3868-8CFB-623E-3C06CB84717F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5641840" y="1448482"/>
              <a:ext cx="192024" cy="274320"/>
            </a:xfrm>
            <a:prstGeom prst="bentConnector3">
              <a:avLst>
                <a:gd name="adj1" fmla="val -117407"/>
              </a:avLst>
            </a:prstGeom>
            <a:ln w="19050">
              <a:solidFill>
                <a:schemeClr val="tx1"/>
              </a:solidFill>
              <a:headEnd type="none" w="lg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Elbow Connector 227">
              <a:extLst>
                <a:ext uri="{FF2B5EF4-FFF2-40B4-BE49-F238E27FC236}">
                  <a16:creationId xmlns:a16="http://schemas.microsoft.com/office/drawing/2014/main" id="{EE99F1B5-66D6-43A2-4DD7-C0DC9A59A42C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4599353" y="1448483"/>
              <a:ext cx="1050053" cy="274320"/>
            </a:xfrm>
            <a:prstGeom prst="bentConnector3">
              <a:avLst>
                <a:gd name="adj1" fmla="val 121770"/>
              </a:avLst>
            </a:prstGeom>
            <a:ln w="19050">
              <a:solidFill>
                <a:schemeClr val="tx1"/>
              </a:solidFill>
              <a:headEnd type="none" w="lg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78" name="Group 277">
              <a:extLst>
                <a:ext uri="{FF2B5EF4-FFF2-40B4-BE49-F238E27FC236}">
                  <a16:creationId xmlns:a16="http://schemas.microsoft.com/office/drawing/2014/main" id="{68A904FE-5C17-DFE1-5C5D-DBE37323518B}"/>
                </a:ext>
              </a:extLst>
            </p:cNvPr>
            <p:cNvGrpSpPr/>
            <p:nvPr/>
          </p:nvGrpSpPr>
          <p:grpSpPr>
            <a:xfrm>
              <a:off x="4595506" y="1654072"/>
              <a:ext cx="3216794" cy="418200"/>
              <a:chOff x="2522137" y="1349272"/>
              <a:chExt cx="3216794" cy="418200"/>
            </a:xfrm>
          </p:grpSpPr>
          <p:sp>
            <p:nvSpPr>
              <p:cNvPr id="3" name="Right Arrow 2">
                <a:extLst>
                  <a:ext uri="{FF2B5EF4-FFF2-40B4-BE49-F238E27FC236}">
                    <a16:creationId xmlns:a16="http://schemas.microsoft.com/office/drawing/2014/main" id="{55D05FD8-6846-A4BE-AF81-BF7D708F1D2F}"/>
                  </a:ext>
                </a:extLst>
              </p:cNvPr>
              <p:cNvSpPr/>
              <p:nvPr/>
            </p:nvSpPr>
            <p:spPr bwMode="auto">
              <a:xfrm>
                <a:off x="3272479" y="1525636"/>
                <a:ext cx="483268" cy="147504"/>
              </a:xfrm>
              <a:prstGeom prst="rightArrow">
                <a:avLst>
                  <a:gd name="adj1" fmla="val 50000"/>
                  <a:gd name="adj2" fmla="val 62915"/>
                </a:avLst>
              </a:prstGeom>
              <a:solidFill>
                <a:schemeClr val="accent5">
                  <a:lumMod val="50000"/>
                </a:schemeClr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71" name="Rectangle 170">
                <a:extLst>
                  <a:ext uri="{FF2B5EF4-FFF2-40B4-BE49-F238E27FC236}">
                    <a16:creationId xmlns:a16="http://schemas.microsoft.com/office/drawing/2014/main" id="{175131D2-C187-F2F2-F9F1-957CF3FD04B1}"/>
                  </a:ext>
                </a:extLst>
              </p:cNvPr>
              <p:cNvSpPr/>
              <p:nvPr/>
            </p:nvSpPr>
            <p:spPr bwMode="auto">
              <a:xfrm>
                <a:off x="2522137" y="1349272"/>
                <a:ext cx="727274" cy="411859"/>
              </a:xfrm>
              <a:prstGeom prst="rect">
                <a:avLst/>
              </a:prstGeom>
              <a:solidFill>
                <a:srgbClr val="00B658"/>
              </a:solidFill>
              <a:ln w="9525"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72" name="Rectangle 171">
                <a:extLst>
                  <a:ext uri="{FF2B5EF4-FFF2-40B4-BE49-F238E27FC236}">
                    <a16:creationId xmlns:a16="http://schemas.microsoft.com/office/drawing/2014/main" id="{53E02BB7-6E4F-3373-02E4-F44076AC1842}"/>
                  </a:ext>
                </a:extLst>
              </p:cNvPr>
              <p:cNvSpPr/>
              <p:nvPr/>
            </p:nvSpPr>
            <p:spPr bwMode="auto">
              <a:xfrm>
                <a:off x="3029144" y="1349439"/>
                <a:ext cx="220267" cy="411790"/>
              </a:xfrm>
              <a:prstGeom prst="rect">
                <a:avLst/>
              </a:prstGeom>
              <a:solidFill>
                <a:srgbClr val="3998E7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73" name="TextBox 172">
                <a:extLst>
                  <a:ext uri="{FF2B5EF4-FFF2-40B4-BE49-F238E27FC236}">
                    <a16:creationId xmlns:a16="http://schemas.microsoft.com/office/drawing/2014/main" id="{FC61ACBE-7C84-AB47-2F79-58A39627969B}"/>
                  </a:ext>
                </a:extLst>
              </p:cNvPr>
              <p:cNvSpPr txBox="1"/>
              <p:nvPr/>
            </p:nvSpPr>
            <p:spPr>
              <a:xfrm>
                <a:off x="2565192" y="1398140"/>
                <a:ext cx="44403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Laplacian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>
                    <a:latin typeface="Avenir Next" panose="020B0503020202020204" pitchFamily="34" charset="0"/>
                  </a:rPr>
                  <a:t>AI</a:t>
                </a:r>
                <a:r>
                  <a:rPr lang="en-GB" sz="800" dirty="0">
                    <a:latin typeface="Avenir Next" panose="020B0503020202020204" pitchFamily="34" charset="0"/>
                  </a:rPr>
                  <a:t>E Core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(0,1)</a:t>
                </a:r>
                <a:endParaRPr lang="en-CH" sz="800" dirty="0">
                  <a:latin typeface="Avenir Next" panose="020B0503020202020204" pitchFamily="34" charset="0"/>
                </a:endParaRPr>
              </a:p>
            </p:txBody>
          </p:sp>
          <p:sp>
            <p:nvSpPr>
              <p:cNvPr id="174" name="TextBox 173">
                <a:extLst>
                  <a:ext uri="{FF2B5EF4-FFF2-40B4-BE49-F238E27FC236}">
                    <a16:creationId xmlns:a16="http://schemas.microsoft.com/office/drawing/2014/main" id="{D7BC6B9A-5BBF-CE8D-93B6-52306649ADA2}"/>
                  </a:ext>
                </a:extLst>
              </p:cNvPr>
              <p:cNvSpPr txBox="1"/>
              <p:nvPr/>
            </p:nvSpPr>
            <p:spPr>
              <a:xfrm rot="16200000">
                <a:off x="2932719" y="1493813"/>
                <a:ext cx="391134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 dirty="0">
                    <a:latin typeface="Avenir Next" panose="020B0503020202020204" pitchFamily="34" charset="0"/>
                  </a:rPr>
                  <a:t>Memory</a:t>
                </a:r>
              </a:p>
            </p:txBody>
          </p:sp>
          <p:sp>
            <p:nvSpPr>
              <p:cNvPr id="167" name="Rectangle 166">
                <a:extLst>
                  <a:ext uri="{FF2B5EF4-FFF2-40B4-BE49-F238E27FC236}">
                    <a16:creationId xmlns:a16="http://schemas.microsoft.com/office/drawing/2014/main" id="{EE6548F2-DF30-AD74-CC7A-1799127035EF}"/>
                  </a:ext>
                </a:extLst>
              </p:cNvPr>
              <p:cNvSpPr/>
              <p:nvPr/>
            </p:nvSpPr>
            <p:spPr bwMode="auto">
              <a:xfrm>
                <a:off x="3766897" y="1349272"/>
                <a:ext cx="727274" cy="411859"/>
              </a:xfrm>
              <a:prstGeom prst="rect">
                <a:avLst/>
              </a:prstGeom>
              <a:solidFill>
                <a:srgbClr val="00B658"/>
              </a:solidFill>
              <a:ln w="9525"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68" name="Rectangle 167">
                <a:extLst>
                  <a:ext uri="{FF2B5EF4-FFF2-40B4-BE49-F238E27FC236}">
                    <a16:creationId xmlns:a16="http://schemas.microsoft.com/office/drawing/2014/main" id="{8F88D244-FAAB-D18B-BD1B-BB591E5122E6}"/>
                  </a:ext>
                </a:extLst>
              </p:cNvPr>
              <p:cNvSpPr/>
              <p:nvPr/>
            </p:nvSpPr>
            <p:spPr bwMode="auto">
              <a:xfrm>
                <a:off x="4289854" y="1349441"/>
                <a:ext cx="204317" cy="411790"/>
              </a:xfrm>
              <a:prstGeom prst="rect">
                <a:avLst/>
              </a:prstGeom>
              <a:solidFill>
                <a:srgbClr val="3998E7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69" name="TextBox 168">
                <a:extLst>
                  <a:ext uri="{FF2B5EF4-FFF2-40B4-BE49-F238E27FC236}">
                    <a16:creationId xmlns:a16="http://schemas.microsoft.com/office/drawing/2014/main" id="{24411947-475B-25EE-093C-A604D429C3FD}"/>
                  </a:ext>
                </a:extLst>
              </p:cNvPr>
              <p:cNvSpPr txBox="1"/>
              <p:nvPr/>
            </p:nvSpPr>
            <p:spPr>
              <a:xfrm>
                <a:off x="3780293" y="1398140"/>
                <a:ext cx="50334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Flux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>
                    <a:latin typeface="Avenir Next" panose="020B0503020202020204" pitchFamily="34" charset="0"/>
                  </a:rPr>
                  <a:t>AI</a:t>
                </a:r>
                <a:r>
                  <a:rPr lang="en-GB" sz="800" dirty="0">
                    <a:latin typeface="Avenir Next" panose="020B0503020202020204" pitchFamily="34" charset="0"/>
                  </a:rPr>
                  <a:t>E Core 1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(1,1)</a:t>
                </a:r>
                <a:endParaRPr lang="en-CH" sz="800" dirty="0">
                  <a:latin typeface="Avenir Next" panose="020B0503020202020204" pitchFamily="34" charset="0"/>
                </a:endParaRPr>
              </a:p>
            </p:txBody>
          </p:sp>
          <p:sp>
            <p:nvSpPr>
              <p:cNvPr id="170" name="TextBox 169">
                <a:extLst>
                  <a:ext uri="{FF2B5EF4-FFF2-40B4-BE49-F238E27FC236}">
                    <a16:creationId xmlns:a16="http://schemas.microsoft.com/office/drawing/2014/main" id="{D94824A7-7711-5426-8E35-4DFD6530143B}"/>
                  </a:ext>
                </a:extLst>
              </p:cNvPr>
              <p:cNvSpPr txBox="1"/>
              <p:nvPr/>
            </p:nvSpPr>
            <p:spPr>
              <a:xfrm rot="16200000">
                <a:off x="4177479" y="1493815"/>
                <a:ext cx="391134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 dirty="0">
                    <a:latin typeface="Avenir Next" panose="020B0503020202020204" pitchFamily="34" charset="0"/>
                  </a:rPr>
                  <a:t>Memory</a:t>
                </a:r>
              </a:p>
            </p:txBody>
          </p:sp>
          <p:sp>
            <p:nvSpPr>
              <p:cNvPr id="163" name="Rectangle 162">
                <a:extLst>
                  <a:ext uri="{FF2B5EF4-FFF2-40B4-BE49-F238E27FC236}">
                    <a16:creationId xmlns:a16="http://schemas.microsoft.com/office/drawing/2014/main" id="{17CB2C46-0B45-1E3D-317E-4411BE5639B9}"/>
                  </a:ext>
                </a:extLst>
              </p:cNvPr>
              <p:cNvSpPr/>
              <p:nvPr/>
            </p:nvSpPr>
            <p:spPr bwMode="auto">
              <a:xfrm>
                <a:off x="5011657" y="1349272"/>
                <a:ext cx="727274" cy="411859"/>
              </a:xfrm>
              <a:prstGeom prst="rect">
                <a:avLst/>
              </a:prstGeom>
              <a:solidFill>
                <a:srgbClr val="00B658"/>
              </a:solidFill>
              <a:ln w="9525"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64" name="Rectangle 163">
                <a:extLst>
                  <a:ext uri="{FF2B5EF4-FFF2-40B4-BE49-F238E27FC236}">
                    <a16:creationId xmlns:a16="http://schemas.microsoft.com/office/drawing/2014/main" id="{F8832466-32C5-220E-5F15-A4222295A9EA}"/>
                  </a:ext>
                </a:extLst>
              </p:cNvPr>
              <p:cNvSpPr/>
              <p:nvPr/>
            </p:nvSpPr>
            <p:spPr bwMode="auto">
              <a:xfrm>
                <a:off x="5535704" y="1349272"/>
                <a:ext cx="203227" cy="411790"/>
              </a:xfrm>
              <a:prstGeom prst="rect">
                <a:avLst/>
              </a:prstGeom>
              <a:solidFill>
                <a:srgbClr val="3998E7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65" name="TextBox 164">
                <a:extLst>
                  <a:ext uri="{FF2B5EF4-FFF2-40B4-BE49-F238E27FC236}">
                    <a16:creationId xmlns:a16="http://schemas.microsoft.com/office/drawing/2014/main" id="{D9A117B3-B121-66B6-DA5C-8D0819A96E55}"/>
                  </a:ext>
                </a:extLst>
              </p:cNvPr>
              <p:cNvSpPr txBox="1"/>
              <p:nvPr/>
            </p:nvSpPr>
            <p:spPr>
              <a:xfrm>
                <a:off x="5025053" y="1398140"/>
                <a:ext cx="50334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Flux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>
                    <a:latin typeface="Avenir Next" panose="020B0503020202020204" pitchFamily="34" charset="0"/>
                  </a:rPr>
                  <a:t>AI</a:t>
                </a:r>
                <a:r>
                  <a:rPr lang="en-GB" sz="800" dirty="0">
                    <a:latin typeface="Avenir Next" panose="020B0503020202020204" pitchFamily="34" charset="0"/>
                  </a:rPr>
                  <a:t>E Core 2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(2,1)</a:t>
                </a:r>
              </a:p>
            </p:txBody>
          </p:sp>
          <p:sp>
            <p:nvSpPr>
              <p:cNvPr id="166" name="TextBox 165">
                <a:extLst>
                  <a:ext uri="{FF2B5EF4-FFF2-40B4-BE49-F238E27FC236}">
                    <a16:creationId xmlns:a16="http://schemas.microsoft.com/office/drawing/2014/main" id="{98CC3200-6D9B-2DC4-37E0-59DE3B10133F}"/>
                  </a:ext>
                </a:extLst>
              </p:cNvPr>
              <p:cNvSpPr txBox="1"/>
              <p:nvPr/>
            </p:nvSpPr>
            <p:spPr>
              <a:xfrm rot="16200000">
                <a:off x="5422239" y="1493646"/>
                <a:ext cx="391134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 dirty="0">
                    <a:latin typeface="Avenir Next" panose="020B0503020202020204" pitchFamily="34" charset="0"/>
                  </a:rPr>
                  <a:t>Memory</a:t>
                </a:r>
              </a:p>
            </p:txBody>
          </p:sp>
          <p:sp>
            <p:nvSpPr>
              <p:cNvPr id="32" name="Right Arrow 31">
                <a:extLst>
                  <a:ext uri="{FF2B5EF4-FFF2-40B4-BE49-F238E27FC236}">
                    <a16:creationId xmlns:a16="http://schemas.microsoft.com/office/drawing/2014/main" id="{4EBE15E4-2B85-595A-E0A9-AA7B7A540EC8}"/>
                  </a:ext>
                </a:extLst>
              </p:cNvPr>
              <p:cNvSpPr/>
              <p:nvPr/>
            </p:nvSpPr>
            <p:spPr bwMode="auto">
              <a:xfrm>
                <a:off x="4513490" y="1461796"/>
                <a:ext cx="483268" cy="147504"/>
              </a:xfrm>
              <a:prstGeom prst="rightArrow">
                <a:avLst/>
              </a:prstGeom>
              <a:solidFill>
                <a:schemeClr val="accent5">
                  <a:lumMod val="50000"/>
                </a:schemeClr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</p:grpSp>
        <p:cxnSp>
          <p:nvCxnSpPr>
            <p:cNvPr id="233" name="Elbow Connector 232">
              <a:extLst>
                <a:ext uri="{FF2B5EF4-FFF2-40B4-BE49-F238E27FC236}">
                  <a16:creationId xmlns:a16="http://schemas.microsoft.com/office/drawing/2014/main" id="{0D1D9760-B893-0476-6815-FFE1681F2A24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5351773" y="1750721"/>
              <a:ext cx="548640" cy="421470"/>
            </a:xfrm>
            <a:prstGeom prst="bentConnector2">
              <a:avLst/>
            </a:prstGeom>
            <a:ln w="19050">
              <a:solidFill>
                <a:schemeClr val="tx1"/>
              </a:solidFill>
              <a:headEnd type="none" w="lg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45" name="Group 944">
              <a:extLst>
                <a:ext uri="{FF2B5EF4-FFF2-40B4-BE49-F238E27FC236}">
                  <a16:creationId xmlns:a16="http://schemas.microsoft.com/office/drawing/2014/main" id="{571245A8-63BA-A5D0-286B-82F1F0865F16}"/>
                </a:ext>
              </a:extLst>
            </p:cNvPr>
            <p:cNvGrpSpPr/>
            <p:nvPr/>
          </p:nvGrpSpPr>
          <p:grpSpPr>
            <a:xfrm>
              <a:off x="4595506" y="2696469"/>
              <a:ext cx="3216794" cy="418200"/>
              <a:chOff x="4595506" y="2696469"/>
              <a:chExt cx="3216794" cy="418200"/>
            </a:xfrm>
          </p:grpSpPr>
          <p:sp>
            <p:nvSpPr>
              <p:cNvPr id="237" name="Right Arrow 236">
                <a:extLst>
                  <a:ext uri="{FF2B5EF4-FFF2-40B4-BE49-F238E27FC236}">
                    <a16:creationId xmlns:a16="http://schemas.microsoft.com/office/drawing/2014/main" id="{A2AC4E05-1051-DBE9-BC01-EB0EC85F75D0}"/>
                  </a:ext>
                </a:extLst>
              </p:cNvPr>
              <p:cNvSpPr/>
              <p:nvPr/>
            </p:nvSpPr>
            <p:spPr bwMode="auto">
              <a:xfrm>
                <a:off x="5345848" y="2814966"/>
                <a:ext cx="483268" cy="147504"/>
              </a:xfrm>
              <a:prstGeom prst="rightArrow">
                <a:avLst/>
              </a:prstGeom>
              <a:solidFill>
                <a:schemeClr val="accent5">
                  <a:lumMod val="50000"/>
                </a:schemeClr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238" name="Rectangle 237">
                <a:extLst>
                  <a:ext uri="{FF2B5EF4-FFF2-40B4-BE49-F238E27FC236}">
                    <a16:creationId xmlns:a16="http://schemas.microsoft.com/office/drawing/2014/main" id="{F2FB94B4-A3F1-B874-CF18-174B36747728}"/>
                  </a:ext>
                </a:extLst>
              </p:cNvPr>
              <p:cNvSpPr/>
              <p:nvPr/>
            </p:nvSpPr>
            <p:spPr bwMode="auto">
              <a:xfrm>
                <a:off x="4595506" y="2696636"/>
                <a:ext cx="727274" cy="411859"/>
              </a:xfrm>
              <a:prstGeom prst="rect">
                <a:avLst/>
              </a:prstGeom>
              <a:solidFill>
                <a:srgbClr val="00B658"/>
              </a:solidFill>
              <a:ln w="9525"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239" name="Rectangle 238">
                <a:extLst>
                  <a:ext uri="{FF2B5EF4-FFF2-40B4-BE49-F238E27FC236}">
                    <a16:creationId xmlns:a16="http://schemas.microsoft.com/office/drawing/2014/main" id="{4CC97B8B-C06C-6753-037E-B4C105520724}"/>
                  </a:ext>
                </a:extLst>
              </p:cNvPr>
              <p:cNvSpPr/>
              <p:nvPr/>
            </p:nvSpPr>
            <p:spPr bwMode="auto">
              <a:xfrm>
                <a:off x="5102513" y="2696636"/>
                <a:ext cx="220267" cy="411790"/>
              </a:xfrm>
              <a:prstGeom prst="rect">
                <a:avLst/>
              </a:prstGeom>
              <a:solidFill>
                <a:srgbClr val="3998E7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240" name="TextBox 239">
                <a:extLst>
                  <a:ext uri="{FF2B5EF4-FFF2-40B4-BE49-F238E27FC236}">
                    <a16:creationId xmlns:a16="http://schemas.microsoft.com/office/drawing/2014/main" id="{0D8DDFC3-443D-9B86-86FF-5B6E40EFC172}"/>
                  </a:ext>
                </a:extLst>
              </p:cNvPr>
              <p:cNvSpPr txBox="1"/>
              <p:nvPr/>
            </p:nvSpPr>
            <p:spPr>
              <a:xfrm>
                <a:off x="4638561" y="2745337"/>
                <a:ext cx="44403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Laplacian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>
                    <a:latin typeface="Avenir Next" panose="020B0503020202020204" pitchFamily="34" charset="0"/>
                  </a:rPr>
                  <a:t>AI</a:t>
                </a:r>
                <a:r>
                  <a:rPr lang="en-GB" sz="800" dirty="0">
                    <a:latin typeface="Avenir Next" panose="020B0503020202020204" pitchFamily="34" charset="0"/>
                  </a:rPr>
                  <a:t>E Core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(0,3)</a:t>
                </a:r>
                <a:endParaRPr lang="en-CH" sz="800" dirty="0">
                  <a:latin typeface="Avenir Next" panose="020B0503020202020204" pitchFamily="34" charset="0"/>
                </a:endParaRPr>
              </a:p>
            </p:txBody>
          </p:sp>
          <p:sp>
            <p:nvSpPr>
              <p:cNvPr id="241" name="TextBox 240">
                <a:extLst>
                  <a:ext uri="{FF2B5EF4-FFF2-40B4-BE49-F238E27FC236}">
                    <a16:creationId xmlns:a16="http://schemas.microsoft.com/office/drawing/2014/main" id="{8E0644C7-C04D-BFEA-0F3E-2B85E1EF310B}"/>
                  </a:ext>
                </a:extLst>
              </p:cNvPr>
              <p:cNvSpPr txBox="1"/>
              <p:nvPr/>
            </p:nvSpPr>
            <p:spPr>
              <a:xfrm rot="16200000">
                <a:off x="5006088" y="2841010"/>
                <a:ext cx="391134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 dirty="0">
                    <a:latin typeface="Avenir Next" panose="020B0503020202020204" pitchFamily="34" charset="0"/>
                  </a:rPr>
                  <a:t>Memory</a:t>
                </a:r>
              </a:p>
            </p:txBody>
          </p:sp>
          <p:sp>
            <p:nvSpPr>
              <p:cNvPr id="242" name="Rectangle 241">
                <a:extLst>
                  <a:ext uri="{FF2B5EF4-FFF2-40B4-BE49-F238E27FC236}">
                    <a16:creationId xmlns:a16="http://schemas.microsoft.com/office/drawing/2014/main" id="{279B1BB4-D02C-E550-F215-F7E875FDB5F2}"/>
                  </a:ext>
                </a:extLst>
              </p:cNvPr>
              <p:cNvSpPr/>
              <p:nvPr/>
            </p:nvSpPr>
            <p:spPr bwMode="auto">
              <a:xfrm>
                <a:off x="5840266" y="2696638"/>
                <a:ext cx="727274" cy="411859"/>
              </a:xfrm>
              <a:prstGeom prst="rect">
                <a:avLst/>
              </a:prstGeom>
              <a:solidFill>
                <a:srgbClr val="00B658"/>
              </a:solidFill>
              <a:ln w="9525"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243" name="Rectangle 242">
                <a:extLst>
                  <a:ext uri="{FF2B5EF4-FFF2-40B4-BE49-F238E27FC236}">
                    <a16:creationId xmlns:a16="http://schemas.microsoft.com/office/drawing/2014/main" id="{1491D7A6-8A2E-1583-6838-DF03425BCB64}"/>
                  </a:ext>
                </a:extLst>
              </p:cNvPr>
              <p:cNvSpPr/>
              <p:nvPr/>
            </p:nvSpPr>
            <p:spPr bwMode="auto">
              <a:xfrm>
                <a:off x="6363223" y="2696638"/>
                <a:ext cx="204317" cy="411790"/>
              </a:xfrm>
              <a:prstGeom prst="rect">
                <a:avLst/>
              </a:prstGeom>
              <a:solidFill>
                <a:srgbClr val="3998E7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244" name="TextBox 243">
                <a:extLst>
                  <a:ext uri="{FF2B5EF4-FFF2-40B4-BE49-F238E27FC236}">
                    <a16:creationId xmlns:a16="http://schemas.microsoft.com/office/drawing/2014/main" id="{69823598-3362-197A-3389-F6A3DF18E41E}"/>
                  </a:ext>
                </a:extLst>
              </p:cNvPr>
              <p:cNvSpPr txBox="1"/>
              <p:nvPr/>
            </p:nvSpPr>
            <p:spPr>
              <a:xfrm>
                <a:off x="5853662" y="2745337"/>
                <a:ext cx="50334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Flux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>
                    <a:latin typeface="Avenir Next" panose="020B0503020202020204" pitchFamily="34" charset="0"/>
                  </a:rPr>
                  <a:t>AI</a:t>
                </a:r>
                <a:r>
                  <a:rPr lang="en-GB" sz="800" dirty="0">
                    <a:latin typeface="Avenir Next" panose="020B0503020202020204" pitchFamily="34" charset="0"/>
                  </a:rPr>
                  <a:t>E Core 1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(1,3)</a:t>
                </a:r>
                <a:endParaRPr lang="en-CH" sz="800" dirty="0">
                  <a:latin typeface="Avenir Next" panose="020B0503020202020204" pitchFamily="34" charset="0"/>
                </a:endParaRPr>
              </a:p>
            </p:txBody>
          </p:sp>
          <p:sp>
            <p:nvSpPr>
              <p:cNvPr id="245" name="TextBox 244">
                <a:extLst>
                  <a:ext uri="{FF2B5EF4-FFF2-40B4-BE49-F238E27FC236}">
                    <a16:creationId xmlns:a16="http://schemas.microsoft.com/office/drawing/2014/main" id="{F107E57A-B30A-53CE-C283-5F989C7394F6}"/>
                  </a:ext>
                </a:extLst>
              </p:cNvPr>
              <p:cNvSpPr txBox="1"/>
              <p:nvPr/>
            </p:nvSpPr>
            <p:spPr>
              <a:xfrm rot="16200000">
                <a:off x="6250848" y="2841012"/>
                <a:ext cx="391134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 dirty="0">
                    <a:latin typeface="Avenir Next" panose="020B0503020202020204" pitchFamily="34" charset="0"/>
                  </a:rPr>
                  <a:t>Memory</a:t>
                </a:r>
              </a:p>
            </p:txBody>
          </p:sp>
          <p:sp>
            <p:nvSpPr>
              <p:cNvPr id="246" name="Rectangle 245">
                <a:extLst>
                  <a:ext uri="{FF2B5EF4-FFF2-40B4-BE49-F238E27FC236}">
                    <a16:creationId xmlns:a16="http://schemas.microsoft.com/office/drawing/2014/main" id="{4F8A0F63-F2ED-1067-2354-D7236D43A189}"/>
                  </a:ext>
                </a:extLst>
              </p:cNvPr>
              <p:cNvSpPr/>
              <p:nvPr/>
            </p:nvSpPr>
            <p:spPr bwMode="auto">
              <a:xfrm>
                <a:off x="7085026" y="2696469"/>
                <a:ext cx="727274" cy="411859"/>
              </a:xfrm>
              <a:prstGeom prst="rect">
                <a:avLst/>
              </a:prstGeom>
              <a:solidFill>
                <a:srgbClr val="00B658"/>
              </a:solidFill>
              <a:ln w="9525"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247" name="Rectangle 246">
                <a:extLst>
                  <a:ext uri="{FF2B5EF4-FFF2-40B4-BE49-F238E27FC236}">
                    <a16:creationId xmlns:a16="http://schemas.microsoft.com/office/drawing/2014/main" id="{0F8F6DBC-DA4B-7C3A-FBC5-9FBD3A50A727}"/>
                  </a:ext>
                </a:extLst>
              </p:cNvPr>
              <p:cNvSpPr/>
              <p:nvPr/>
            </p:nvSpPr>
            <p:spPr bwMode="auto">
              <a:xfrm>
                <a:off x="7609073" y="2696469"/>
                <a:ext cx="203227" cy="411790"/>
              </a:xfrm>
              <a:prstGeom prst="rect">
                <a:avLst/>
              </a:prstGeom>
              <a:solidFill>
                <a:srgbClr val="3998E7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248" name="TextBox 247">
                <a:extLst>
                  <a:ext uri="{FF2B5EF4-FFF2-40B4-BE49-F238E27FC236}">
                    <a16:creationId xmlns:a16="http://schemas.microsoft.com/office/drawing/2014/main" id="{3DCFB043-9661-4151-770E-4F48606A3A87}"/>
                  </a:ext>
                </a:extLst>
              </p:cNvPr>
              <p:cNvSpPr txBox="1"/>
              <p:nvPr/>
            </p:nvSpPr>
            <p:spPr>
              <a:xfrm>
                <a:off x="7098422" y="2745337"/>
                <a:ext cx="50334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Flux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>
                    <a:latin typeface="Avenir Next" panose="020B0503020202020204" pitchFamily="34" charset="0"/>
                  </a:rPr>
                  <a:t>AI</a:t>
                </a:r>
                <a:r>
                  <a:rPr lang="en-GB" sz="800" dirty="0">
                    <a:latin typeface="Avenir Next" panose="020B0503020202020204" pitchFamily="34" charset="0"/>
                  </a:rPr>
                  <a:t>E Core 2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(2,3)</a:t>
                </a:r>
              </a:p>
            </p:txBody>
          </p:sp>
          <p:sp>
            <p:nvSpPr>
              <p:cNvPr id="249" name="TextBox 248">
                <a:extLst>
                  <a:ext uri="{FF2B5EF4-FFF2-40B4-BE49-F238E27FC236}">
                    <a16:creationId xmlns:a16="http://schemas.microsoft.com/office/drawing/2014/main" id="{7CB99F10-B4AB-B366-9B6B-4381B967BCAA}"/>
                  </a:ext>
                </a:extLst>
              </p:cNvPr>
              <p:cNvSpPr txBox="1"/>
              <p:nvPr/>
            </p:nvSpPr>
            <p:spPr>
              <a:xfrm rot="16200000">
                <a:off x="7495608" y="2840843"/>
                <a:ext cx="391134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 dirty="0">
                    <a:latin typeface="Avenir Next" panose="020B0503020202020204" pitchFamily="34" charset="0"/>
                  </a:rPr>
                  <a:t>Memory</a:t>
                </a:r>
              </a:p>
            </p:txBody>
          </p:sp>
          <p:sp>
            <p:nvSpPr>
              <p:cNvPr id="250" name="Right Arrow 249">
                <a:extLst>
                  <a:ext uri="{FF2B5EF4-FFF2-40B4-BE49-F238E27FC236}">
                    <a16:creationId xmlns:a16="http://schemas.microsoft.com/office/drawing/2014/main" id="{E6FE1A76-A265-2330-9C91-C2BB5C475055}"/>
                  </a:ext>
                </a:extLst>
              </p:cNvPr>
              <p:cNvSpPr/>
              <p:nvPr/>
            </p:nvSpPr>
            <p:spPr bwMode="auto">
              <a:xfrm>
                <a:off x="6586859" y="2808993"/>
                <a:ext cx="483268" cy="147504"/>
              </a:xfrm>
              <a:prstGeom prst="rightArrow">
                <a:avLst/>
              </a:prstGeom>
              <a:solidFill>
                <a:schemeClr val="accent5">
                  <a:lumMod val="50000"/>
                </a:schemeClr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</p:grpSp>
        <p:grpSp>
          <p:nvGrpSpPr>
            <p:cNvPr id="251" name="Group 250">
              <a:extLst>
                <a:ext uri="{FF2B5EF4-FFF2-40B4-BE49-F238E27FC236}">
                  <a16:creationId xmlns:a16="http://schemas.microsoft.com/office/drawing/2014/main" id="{F50269E3-7A5A-738F-26DA-4687F1473465}"/>
                </a:ext>
              </a:extLst>
            </p:cNvPr>
            <p:cNvGrpSpPr/>
            <p:nvPr/>
          </p:nvGrpSpPr>
          <p:grpSpPr>
            <a:xfrm>
              <a:off x="4595506" y="3217703"/>
              <a:ext cx="3216794" cy="418200"/>
              <a:chOff x="2525903" y="1995148"/>
              <a:chExt cx="3216794" cy="418200"/>
            </a:xfrm>
          </p:grpSpPr>
          <p:sp>
            <p:nvSpPr>
              <p:cNvPr id="252" name="Right Arrow 251">
                <a:extLst>
                  <a:ext uri="{FF2B5EF4-FFF2-40B4-BE49-F238E27FC236}">
                    <a16:creationId xmlns:a16="http://schemas.microsoft.com/office/drawing/2014/main" id="{85844DE6-A0B4-5122-7BCA-1CC43B050AD4}"/>
                  </a:ext>
                </a:extLst>
              </p:cNvPr>
              <p:cNvSpPr/>
              <p:nvPr/>
            </p:nvSpPr>
            <p:spPr bwMode="auto">
              <a:xfrm>
                <a:off x="3276245" y="2113645"/>
                <a:ext cx="483268" cy="147504"/>
              </a:xfrm>
              <a:prstGeom prst="rightArrow">
                <a:avLst/>
              </a:prstGeom>
              <a:solidFill>
                <a:schemeClr val="accent5">
                  <a:lumMod val="50000"/>
                </a:schemeClr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253" name="Rectangle 252">
                <a:extLst>
                  <a:ext uri="{FF2B5EF4-FFF2-40B4-BE49-F238E27FC236}">
                    <a16:creationId xmlns:a16="http://schemas.microsoft.com/office/drawing/2014/main" id="{6C2902DA-9978-B282-B9ED-F8B20486933F}"/>
                  </a:ext>
                </a:extLst>
              </p:cNvPr>
              <p:cNvSpPr/>
              <p:nvPr/>
            </p:nvSpPr>
            <p:spPr bwMode="auto">
              <a:xfrm>
                <a:off x="2525903" y="1995315"/>
                <a:ext cx="727274" cy="411859"/>
              </a:xfrm>
              <a:prstGeom prst="rect">
                <a:avLst/>
              </a:prstGeom>
              <a:solidFill>
                <a:srgbClr val="00B658"/>
              </a:solidFill>
              <a:ln w="9525"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254" name="Rectangle 253">
                <a:extLst>
                  <a:ext uri="{FF2B5EF4-FFF2-40B4-BE49-F238E27FC236}">
                    <a16:creationId xmlns:a16="http://schemas.microsoft.com/office/drawing/2014/main" id="{64E318BE-5F88-B4A5-59AF-3E15E1F7DC62}"/>
                  </a:ext>
                </a:extLst>
              </p:cNvPr>
              <p:cNvSpPr/>
              <p:nvPr/>
            </p:nvSpPr>
            <p:spPr bwMode="auto">
              <a:xfrm>
                <a:off x="3032910" y="1995315"/>
                <a:ext cx="220267" cy="411790"/>
              </a:xfrm>
              <a:prstGeom prst="rect">
                <a:avLst/>
              </a:prstGeom>
              <a:solidFill>
                <a:srgbClr val="3998E7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255" name="TextBox 254">
                <a:extLst>
                  <a:ext uri="{FF2B5EF4-FFF2-40B4-BE49-F238E27FC236}">
                    <a16:creationId xmlns:a16="http://schemas.microsoft.com/office/drawing/2014/main" id="{D8EAA06F-26E7-2C4F-2840-3765947E77C2}"/>
                  </a:ext>
                </a:extLst>
              </p:cNvPr>
              <p:cNvSpPr txBox="1"/>
              <p:nvPr/>
            </p:nvSpPr>
            <p:spPr>
              <a:xfrm>
                <a:off x="2568958" y="2044016"/>
                <a:ext cx="44403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Laplacian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>
                    <a:latin typeface="Avenir Next" panose="020B0503020202020204" pitchFamily="34" charset="0"/>
                  </a:rPr>
                  <a:t>AI</a:t>
                </a:r>
                <a:r>
                  <a:rPr lang="en-GB" sz="800" dirty="0">
                    <a:latin typeface="Avenir Next" panose="020B0503020202020204" pitchFamily="34" charset="0"/>
                  </a:rPr>
                  <a:t>E Core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(0,4)</a:t>
                </a:r>
                <a:endParaRPr lang="en-CH" sz="800" dirty="0">
                  <a:latin typeface="Avenir Next" panose="020B0503020202020204" pitchFamily="34" charset="0"/>
                </a:endParaRPr>
              </a:p>
            </p:txBody>
          </p:sp>
          <p:sp>
            <p:nvSpPr>
              <p:cNvPr id="256" name="TextBox 255">
                <a:extLst>
                  <a:ext uri="{FF2B5EF4-FFF2-40B4-BE49-F238E27FC236}">
                    <a16:creationId xmlns:a16="http://schemas.microsoft.com/office/drawing/2014/main" id="{DC2C8D03-4668-8A5B-4AF7-5BE0D38634A9}"/>
                  </a:ext>
                </a:extLst>
              </p:cNvPr>
              <p:cNvSpPr txBox="1"/>
              <p:nvPr/>
            </p:nvSpPr>
            <p:spPr>
              <a:xfrm rot="16200000">
                <a:off x="2936485" y="2139689"/>
                <a:ext cx="391134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 dirty="0">
                    <a:latin typeface="Avenir Next" panose="020B0503020202020204" pitchFamily="34" charset="0"/>
                  </a:rPr>
                  <a:t>Memory</a:t>
                </a:r>
              </a:p>
            </p:txBody>
          </p:sp>
          <p:sp>
            <p:nvSpPr>
              <p:cNvPr id="257" name="Rectangle 256">
                <a:extLst>
                  <a:ext uri="{FF2B5EF4-FFF2-40B4-BE49-F238E27FC236}">
                    <a16:creationId xmlns:a16="http://schemas.microsoft.com/office/drawing/2014/main" id="{601EF751-2B49-C283-3F11-D11C80A20E6D}"/>
                  </a:ext>
                </a:extLst>
              </p:cNvPr>
              <p:cNvSpPr/>
              <p:nvPr/>
            </p:nvSpPr>
            <p:spPr bwMode="auto">
              <a:xfrm>
                <a:off x="3770663" y="1995317"/>
                <a:ext cx="727274" cy="411859"/>
              </a:xfrm>
              <a:prstGeom prst="rect">
                <a:avLst/>
              </a:prstGeom>
              <a:solidFill>
                <a:srgbClr val="00B658"/>
              </a:solidFill>
              <a:ln w="9525"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258" name="Rectangle 257">
                <a:extLst>
                  <a:ext uri="{FF2B5EF4-FFF2-40B4-BE49-F238E27FC236}">
                    <a16:creationId xmlns:a16="http://schemas.microsoft.com/office/drawing/2014/main" id="{77E4A805-C963-D6FF-472F-B50749BD1E55}"/>
                  </a:ext>
                </a:extLst>
              </p:cNvPr>
              <p:cNvSpPr/>
              <p:nvPr/>
            </p:nvSpPr>
            <p:spPr bwMode="auto">
              <a:xfrm>
                <a:off x="4293620" y="1995317"/>
                <a:ext cx="204317" cy="411790"/>
              </a:xfrm>
              <a:prstGeom prst="rect">
                <a:avLst/>
              </a:prstGeom>
              <a:solidFill>
                <a:srgbClr val="3998E7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259" name="TextBox 258">
                <a:extLst>
                  <a:ext uri="{FF2B5EF4-FFF2-40B4-BE49-F238E27FC236}">
                    <a16:creationId xmlns:a16="http://schemas.microsoft.com/office/drawing/2014/main" id="{028C6038-E0D0-2CC2-BECF-A0705F66A0DC}"/>
                  </a:ext>
                </a:extLst>
              </p:cNvPr>
              <p:cNvSpPr txBox="1"/>
              <p:nvPr/>
            </p:nvSpPr>
            <p:spPr>
              <a:xfrm>
                <a:off x="3784059" y="2044016"/>
                <a:ext cx="50334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Flux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>
                    <a:latin typeface="Avenir Next" panose="020B0503020202020204" pitchFamily="34" charset="0"/>
                  </a:rPr>
                  <a:t>AI</a:t>
                </a:r>
                <a:r>
                  <a:rPr lang="en-GB" sz="800" dirty="0">
                    <a:latin typeface="Avenir Next" panose="020B0503020202020204" pitchFamily="34" charset="0"/>
                  </a:rPr>
                  <a:t>E Core 1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(1,4)</a:t>
                </a:r>
                <a:endParaRPr lang="en-CH" sz="800" dirty="0">
                  <a:latin typeface="Avenir Next" panose="020B0503020202020204" pitchFamily="34" charset="0"/>
                </a:endParaRPr>
              </a:p>
            </p:txBody>
          </p:sp>
          <p:sp>
            <p:nvSpPr>
              <p:cNvPr id="260" name="TextBox 259">
                <a:extLst>
                  <a:ext uri="{FF2B5EF4-FFF2-40B4-BE49-F238E27FC236}">
                    <a16:creationId xmlns:a16="http://schemas.microsoft.com/office/drawing/2014/main" id="{9DBB5B4C-8F1C-71D9-A16D-8AB33E59DD4D}"/>
                  </a:ext>
                </a:extLst>
              </p:cNvPr>
              <p:cNvSpPr txBox="1"/>
              <p:nvPr/>
            </p:nvSpPr>
            <p:spPr>
              <a:xfrm rot="16200000">
                <a:off x="4181245" y="2139691"/>
                <a:ext cx="391134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 dirty="0">
                    <a:latin typeface="Avenir Next" panose="020B0503020202020204" pitchFamily="34" charset="0"/>
                  </a:rPr>
                  <a:t>Memory</a:t>
                </a:r>
              </a:p>
            </p:txBody>
          </p:sp>
          <p:sp>
            <p:nvSpPr>
              <p:cNvPr id="261" name="Rectangle 260">
                <a:extLst>
                  <a:ext uri="{FF2B5EF4-FFF2-40B4-BE49-F238E27FC236}">
                    <a16:creationId xmlns:a16="http://schemas.microsoft.com/office/drawing/2014/main" id="{020B0CF2-9F62-5E3A-D121-F1556ED62D55}"/>
                  </a:ext>
                </a:extLst>
              </p:cNvPr>
              <p:cNvSpPr/>
              <p:nvPr/>
            </p:nvSpPr>
            <p:spPr bwMode="auto">
              <a:xfrm>
                <a:off x="5015423" y="1995148"/>
                <a:ext cx="727274" cy="411859"/>
              </a:xfrm>
              <a:prstGeom prst="rect">
                <a:avLst/>
              </a:prstGeom>
              <a:solidFill>
                <a:srgbClr val="00B658"/>
              </a:solidFill>
              <a:ln w="9525"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262" name="Rectangle 261">
                <a:extLst>
                  <a:ext uri="{FF2B5EF4-FFF2-40B4-BE49-F238E27FC236}">
                    <a16:creationId xmlns:a16="http://schemas.microsoft.com/office/drawing/2014/main" id="{E7589219-776A-1F45-21E2-C9A1FBE59FF0}"/>
                  </a:ext>
                </a:extLst>
              </p:cNvPr>
              <p:cNvSpPr/>
              <p:nvPr/>
            </p:nvSpPr>
            <p:spPr bwMode="auto">
              <a:xfrm>
                <a:off x="5539470" y="1995148"/>
                <a:ext cx="203227" cy="411790"/>
              </a:xfrm>
              <a:prstGeom prst="rect">
                <a:avLst/>
              </a:prstGeom>
              <a:solidFill>
                <a:srgbClr val="3998E7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263" name="TextBox 262">
                <a:extLst>
                  <a:ext uri="{FF2B5EF4-FFF2-40B4-BE49-F238E27FC236}">
                    <a16:creationId xmlns:a16="http://schemas.microsoft.com/office/drawing/2014/main" id="{F8504125-B8F3-39FC-61A0-F9D5F93BDBE6}"/>
                  </a:ext>
                </a:extLst>
              </p:cNvPr>
              <p:cNvSpPr txBox="1"/>
              <p:nvPr/>
            </p:nvSpPr>
            <p:spPr>
              <a:xfrm>
                <a:off x="5028819" y="2044016"/>
                <a:ext cx="50334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Flux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>
                    <a:latin typeface="Avenir Next" panose="020B0503020202020204" pitchFamily="34" charset="0"/>
                  </a:rPr>
                  <a:t>AI</a:t>
                </a:r>
                <a:r>
                  <a:rPr lang="en-GB" sz="800" dirty="0">
                    <a:latin typeface="Avenir Next" panose="020B0503020202020204" pitchFamily="34" charset="0"/>
                  </a:rPr>
                  <a:t>E Core 2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(2,4)</a:t>
                </a:r>
              </a:p>
            </p:txBody>
          </p:sp>
          <p:sp>
            <p:nvSpPr>
              <p:cNvPr id="264" name="TextBox 263">
                <a:extLst>
                  <a:ext uri="{FF2B5EF4-FFF2-40B4-BE49-F238E27FC236}">
                    <a16:creationId xmlns:a16="http://schemas.microsoft.com/office/drawing/2014/main" id="{20EF9C24-0E95-F247-D212-DD5217FB6F00}"/>
                  </a:ext>
                </a:extLst>
              </p:cNvPr>
              <p:cNvSpPr txBox="1"/>
              <p:nvPr/>
            </p:nvSpPr>
            <p:spPr>
              <a:xfrm rot="16200000">
                <a:off x="5426005" y="2139522"/>
                <a:ext cx="391134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 dirty="0">
                    <a:latin typeface="Avenir Next" panose="020B0503020202020204" pitchFamily="34" charset="0"/>
                  </a:rPr>
                  <a:t>Memory</a:t>
                </a:r>
              </a:p>
            </p:txBody>
          </p:sp>
          <p:sp>
            <p:nvSpPr>
              <p:cNvPr id="265" name="Right Arrow 264">
                <a:extLst>
                  <a:ext uri="{FF2B5EF4-FFF2-40B4-BE49-F238E27FC236}">
                    <a16:creationId xmlns:a16="http://schemas.microsoft.com/office/drawing/2014/main" id="{197D180F-3BBC-9061-835F-587528122C79}"/>
                  </a:ext>
                </a:extLst>
              </p:cNvPr>
              <p:cNvSpPr/>
              <p:nvPr/>
            </p:nvSpPr>
            <p:spPr bwMode="auto">
              <a:xfrm>
                <a:off x="4517256" y="2107672"/>
                <a:ext cx="483268" cy="147504"/>
              </a:xfrm>
              <a:prstGeom prst="rightArrow">
                <a:avLst/>
              </a:prstGeom>
              <a:solidFill>
                <a:schemeClr val="accent5">
                  <a:lumMod val="50000"/>
                </a:schemeClr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</p:grpSp>
        <p:sp>
          <p:nvSpPr>
            <p:cNvPr id="275" name="TextBox 274">
              <a:extLst>
                <a:ext uri="{FF2B5EF4-FFF2-40B4-BE49-F238E27FC236}">
                  <a16:creationId xmlns:a16="http://schemas.microsoft.com/office/drawing/2014/main" id="{D752E343-26B7-A808-1E46-37FBF6A2B5EF}"/>
                </a:ext>
              </a:extLst>
            </p:cNvPr>
            <p:cNvSpPr txBox="1"/>
            <p:nvPr/>
          </p:nvSpPr>
          <p:spPr>
            <a:xfrm>
              <a:off x="4390984" y="1421178"/>
              <a:ext cx="1199721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800" i="1" dirty="0">
                  <a:latin typeface="Avenir Next" panose="020B0503020202020204" pitchFamily="34" charset="0"/>
                </a:rPr>
                <a:t>Read Channel 0</a:t>
              </a:r>
              <a:endParaRPr lang="en-CH" sz="800" i="1" dirty="0">
                <a:latin typeface="Avenir Next" panose="020B0503020202020204" pitchFamily="34" charset="0"/>
              </a:endParaRPr>
            </a:p>
          </p:txBody>
        </p:sp>
        <p:cxnSp>
          <p:nvCxnSpPr>
            <p:cNvPr id="284" name="Elbow Connector 283">
              <a:extLst>
                <a:ext uri="{FF2B5EF4-FFF2-40B4-BE49-F238E27FC236}">
                  <a16:creationId xmlns:a16="http://schemas.microsoft.com/office/drawing/2014/main" id="{30BE1E0D-FEB4-3389-3313-3D1C2B2B6EC1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4209718" y="2353170"/>
              <a:ext cx="548640" cy="226072"/>
            </a:xfrm>
            <a:prstGeom prst="bentConnector2">
              <a:avLst/>
            </a:prstGeom>
            <a:ln w="19050">
              <a:solidFill>
                <a:schemeClr val="tx1"/>
              </a:solidFill>
              <a:headEnd type="none" w="lg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5" name="Elbow Connector 284">
              <a:extLst>
                <a:ext uri="{FF2B5EF4-FFF2-40B4-BE49-F238E27FC236}">
                  <a16:creationId xmlns:a16="http://schemas.microsoft.com/office/drawing/2014/main" id="{2F01D378-4783-5B0E-FB8A-8F13BCF5D7D5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5352099" y="2263867"/>
              <a:ext cx="548640" cy="421470"/>
            </a:xfrm>
            <a:prstGeom prst="bentConnector2">
              <a:avLst/>
            </a:prstGeom>
            <a:ln w="19050">
              <a:solidFill>
                <a:schemeClr val="tx1"/>
              </a:solidFill>
              <a:headEnd type="none" w="lg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6" name="Elbow Connector 285">
              <a:extLst>
                <a:ext uri="{FF2B5EF4-FFF2-40B4-BE49-F238E27FC236}">
                  <a16:creationId xmlns:a16="http://schemas.microsoft.com/office/drawing/2014/main" id="{3E328A9E-1BB7-B9C6-47DF-D52E45A573DB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5350573" y="2772131"/>
              <a:ext cx="548640" cy="421470"/>
            </a:xfrm>
            <a:prstGeom prst="bentConnector2">
              <a:avLst/>
            </a:prstGeom>
            <a:ln w="19050">
              <a:solidFill>
                <a:schemeClr val="tx1"/>
              </a:solidFill>
              <a:headEnd type="none" w="lg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7" name="Elbow Connector 286">
              <a:extLst>
                <a:ext uri="{FF2B5EF4-FFF2-40B4-BE49-F238E27FC236}">
                  <a16:creationId xmlns:a16="http://schemas.microsoft.com/office/drawing/2014/main" id="{77603200-01E2-F35A-E4B8-1F51D6793692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4208151" y="2869830"/>
              <a:ext cx="548640" cy="226072"/>
            </a:xfrm>
            <a:prstGeom prst="bentConnector2">
              <a:avLst/>
            </a:prstGeom>
            <a:ln w="19050">
              <a:solidFill>
                <a:schemeClr val="tx1"/>
              </a:solidFill>
              <a:headEnd type="none" w="lg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Arrow Connector 297">
              <a:extLst>
                <a:ext uri="{FF2B5EF4-FFF2-40B4-BE49-F238E27FC236}">
                  <a16:creationId xmlns:a16="http://schemas.microsoft.com/office/drawing/2014/main" id="{10015691-BA0C-9289-388E-0B39308EF405}"/>
                </a:ext>
              </a:extLst>
            </p:cNvPr>
            <p:cNvCxnSpPr>
              <a:stCxn id="246" idx="0"/>
              <a:endCxn id="184" idx="2"/>
            </p:cNvCxnSpPr>
            <p:nvPr/>
          </p:nvCxnSpPr>
          <p:spPr>
            <a:xfrm flipV="1">
              <a:off x="7448663" y="2587095"/>
              <a:ext cx="0" cy="109374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none" w="lg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Arrow Connector 298">
              <a:extLst>
                <a:ext uri="{FF2B5EF4-FFF2-40B4-BE49-F238E27FC236}">
                  <a16:creationId xmlns:a16="http://schemas.microsoft.com/office/drawing/2014/main" id="{E7C56E1D-AAFB-94BC-924C-BE52A2F13BE2}"/>
                </a:ext>
              </a:extLst>
            </p:cNvPr>
            <p:cNvCxnSpPr/>
            <p:nvPr/>
          </p:nvCxnSpPr>
          <p:spPr>
            <a:xfrm flipV="1">
              <a:off x="7430647" y="2070430"/>
              <a:ext cx="0" cy="109374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triangl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1" name="Curved Connector 300">
              <a:extLst>
                <a:ext uri="{FF2B5EF4-FFF2-40B4-BE49-F238E27FC236}">
                  <a16:creationId xmlns:a16="http://schemas.microsoft.com/office/drawing/2014/main" id="{3217D3D9-6762-5EE7-C2D0-480857415BF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12300" y="2435372"/>
              <a:ext cx="12700" cy="1042467"/>
            </a:xfrm>
            <a:prstGeom prst="curvedConnector3">
              <a:avLst>
                <a:gd name="adj1" fmla="val 1546480"/>
              </a:avLst>
            </a:prstGeom>
            <a:ln w="28575">
              <a:solidFill>
                <a:srgbClr val="FF0000"/>
              </a:solidFill>
              <a:headEnd type="none" w="lg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5" name="TextBox 304">
              <a:extLst>
                <a:ext uri="{FF2B5EF4-FFF2-40B4-BE49-F238E27FC236}">
                  <a16:creationId xmlns:a16="http://schemas.microsoft.com/office/drawing/2014/main" id="{9717ECFE-4924-0172-8FCB-9396F363AB68}"/>
                </a:ext>
              </a:extLst>
            </p:cNvPr>
            <p:cNvSpPr txBox="1"/>
            <p:nvPr/>
          </p:nvSpPr>
          <p:spPr>
            <a:xfrm>
              <a:off x="6453640" y="1411394"/>
              <a:ext cx="1199721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800" i="1" dirty="0">
                  <a:latin typeface="Avenir Next" panose="020B0503020202020204" pitchFamily="34" charset="0"/>
                </a:rPr>
                <a:t>Write Channel 0</a:t>
              </a:r>
              <a:endParaRPr lang="en-CH" sz="800" i="1" dirty="0">
                <a:latin typeface="Avenir Next" panose="020B0503020202020204" pitchFamily="34" charset="0"/>
              </a:endParaRPr>
            </a:p>
          </p:txBody>
        </p:sp>
        <p:sp>
          <p:nvSpPr>
            <p:cNvPr id="384" name="Rounded Rectangle 383">
              <a:extLst>
                <a:ext uri="{FF2B5EF4-FFF2-40B4-BE49-F238E27FC236}">
                  <a16:creationId xmlns:a16="http://schemas.microsoft.com/office/drawing/2014/main" id="{6DBFEE86-0CEF-BF84-14E9-688A374AE673}"/>
                </a:ext>
              </a:extLst>
            </p:cNvPr>
            <p:cNvSpPr/>
            <p:nvPr/>
          </p:nvSpPr>
          <p:spPr bwMode="auto">
            <a:xfrm>
              <a:off x="4482648" y="3895319"/>
              <a:ext cx="3429944" cy="2155622"/>
            </a:xfrm>
            <a:prstGeom prst="roundRect">
              <a:avLst>
                <a:gd name="adj" fmla="val 9925"/>
              </a:avLst>
            </a:prstGeom>
            <a:solidFill>
              <a:schemeClr val="bg2"/>
            </a:solidFill>
            <a:ln>
              <a:solidFill>
                <a:schemeClr val="bg2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cxnSp>
          <p:nvCxnSpPr>
            <p:cNvPr id="385" name="Elbow Connector 384">
              <a:extLst>
                <a:ext uri="{FF2B5EF4-FFF2-40B4-BE49-F238E27FC236}">
                  <a16:creationId xmlns:a16="http://schemas.microsoft.com/office/drawing/2014/main" id="{B9C50B08-FB40-6F81-5211-0820AFB8AEE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372833" y="1346398"/>
              <a:ext cx="1439467" cy="3294129"/>
            </a:xfrm>
            <a:prstGeom prst="bentConnector3">
              <a:avLst>
                <a:gd name="adj1" fmla="val -17615"/>
              </a:avLst>
            </a:prstGeom>
            <a:ln w="19050">
              <a:solidFill>
                <a:schemeClr val="tx1"/>
              </a:solidFill>
              <a:headEnd type="none" w="lg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6" name="Right Arrow 385">
              <a:extLst>
                <a:ext uri="{FF2B5EF4-FFF2-40B4-BE49-F238E27FC236}">
                  <a16:creationId xmlns:a16="http://schemas.microsoft.com/office/drawing/2014/main" id="{09E9366A-0ED6-A3E1-17AF-1B89C67A6A1D}"/>
                </a:ext>
              </a:extLst>
            </p:cNvPr>
            <p:cNvSpPr/>
            <p:nvPr/>
          </p:nvSpPr>
          <p:spPr bwMode="auto">
            <a:xfrm>
              <a:off x="5345848" y="4605383"/>
              <a:ext cx="483268" cy="147504"/>
            </a:xfrm>
            <a:prstGeom prst="rightArrow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Lato" panose="020F0502020204030203" pitchFamily="34" charset="0"/>
                <a:cs typeface="Segoe UI" pitchFamily="34" charset="0"/>
              </a:endParaRPr>
            </a:p>
          </p:txBody>
        </p:sp>
        <p:sp>
          <p:nvSpPr>
            <p:cNvPr id="387" name="Rectangle 386">
              <a:extLst>
                <a:ext uri="{FF2B5EF4-FFF2-40B4-BE49-F238E27FC236}">
                  <a16:creationId xmlns:a16="http://schemas.microsoft.com/office/drawing/2014/main" id="{B4DCF008-C080-6428-F2F7-C9BE7D0335CD}"/>
                </a:ext>
              </a:extLst>
            </p:cNvPr>
            <p:cNvSpPr/>
            <p:nvPr/>
          </p:nvSpPr>
          <p:spPr bwMode="auto">
            <a:xfrm>
              <a:off x="4595506" y="4487053"/>
              <a:ext cx="727274" cy="411859"/>
            </a:xfrm>
            <a:prstGeom prst="rect">
              <a:avLst/>
            </a:prstGeom>
            <a:solidFill>
              <a:srgbClr val="00B658"/>
            </a:solidFill>
            <a:ln w="9525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Lato" panose="020F0502020204030203" pitchFamily="34" charset="0"/>
                <a:cs typeface="Segoe UI" pitchFamily="34" charset="0"/>
              </a:endParaRPr>
            </a:p>
          </p:txBody>
        </p:sp>
        <p:sp>
          <p:nvSpPr>
            <p:cNvPr id="388" name="Rectangle 387">
              <a:extLst>
                <a:ext uri="{FF2B5EF4-FFF2-40B4-BE49-F238E27FC236}">
                  <a16:creationId xmlns:a16="http://schemas.microsoft.com/office/drawing/2014/main" id="{EEE35BB2-A1B4-3D69-9000-08D972AC4103}"/>
                </a:ext>
              </a:extLst>
            </p:cNvPr>
            <p:cNvSpPr/>
            <p:nvPr/>
          </p:nvSpPr>
          <p:spPr bwMode="auto">
            <a:xfrm>
              <a:off x="5102513" y="4487053"/>
              <a:ext cx="220267" cy="411790"/>
            </a:xfrm>
            <a:prstGeom prst="rect">
              <a:avLst/>
            </a:prstGeom>
            <a:solidFill>
              <a:srgbClr val="3998E7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Lato" panose="020F0502020204030203" pitchFamily="34" charset="0"/>
                <a:cs typeface="Segoe UI" pitchFamily="34" charset="0"/>
              </a:endParaRPr>
            </a:p>
          </p:txBody>
        </p:sp>
        <p:sp>
          <p:nvSpPr>
            <p:cNvPr id="389" name="TextBox 388">
              <a:extLst>
                <a:ext uri="{FF2B5EF4-FFF2-40B4-BE49-F238E27FC236}">
                  <a16:creationId xmlns:a16="http://schemas.microsoft.com/office/drawing/2014/main" id="{B443B2ED-52D3-3594-6E95-B577BC5A6E89}"/>
                </a:ext>
              </a:extLst>
            </p:cNvPr>
            <p:cNvSpPr txBox="1"/>
            <p:nvPr/>
          </p:nvSpPr>
          <p:spPr>
            <a:xfrm>
              <a:off x="4638561" y="4535754"/>
              <a:ext cx="444032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GB" sz="800" dirty="0">
                  <a:latin typeface="Avenir Next" panose="020B0503020202020204" pitchFamily="34" charset="0"/>
                </a:rPr>
                <a:t>Laplacian</a:t>
              </a:r>
            </a:p>
            <a:p>
              <a:pPr algn="ctr">
                <a:buClr>
                  <a:schemeClr val="accent1"/>
                </a:buClr>
                <a:buSzPct val="60000"/>
              </a:pPr>
              <a:r>
                <a:rPr lang="en-CH" sz="800">
                  <a:latin typeface="Avenir Next" panose="020B0503020202020204" pitchFamily="34" charset="0"/>
                </a:rPr>
                <a:t>AI</a:t>
              </a:r>
              <a:r>
                <a:rPr lang="en-GB" sz="800" dirty="0">
                  <a:latin typeface="Avenir Next" panose="020B0503020202020204" pitchFamily="34" charset="0"/>
                </a:rPr>
                <a:t>E Core</a:t>
              </a:r>
            </a:p>
            <a:p>
              <a:pPr algn="ctr">
                <a:buClr>
                  <a:schemeClr val="accent1"/>
                </a:buClr>
                <a:buSzPct val="60000"/>
              </a:pPr>
              <a:r>
                <a:rPr lang="en-GB" sz="800" dirty="0">
                  <a:latin typeface="Avenir Next" panose="020B0503020202020204" pitchFamily="34" charset="0"/>
                </a:rPr>
                <a:t>(0,6)</a:t>
              </a:r>
              <a:endParaRPr lang="en-CH" sz="800" dirty="0">
                <a:latin typeface="Avenir Next" panose="020B0503020202020204" pitchFamily="34" charset="0"/>
              </a:endParaRPr>
            </a:p>
          </p:txBody>
        </p:sp>
        <p:sp>
          <p:nvSpPr>
            <p:cNvPr id="390" name="TextBox 389">
              <a:extLst>
                <a:ext uri="{FF2B5EF4-FFF2-40B4-BE49-F238E27FC236}">
                  <a16:creationId xmlns:a16="http://schemas.microsoft.com/office/drawing/2014/main" id="{D09754AA-D460-7DB0-5B78-1842E2CBF0AE}"/>
                </a:ext>
              </a:extLst>
            </p:cNvPr>
            <p:cNvSpPr txBox="1"/>
            <p:nvPr/>
          </p:nvSpPr>
          <p:spPr>
            <a:xfrm rot="16200000">
              <a:off x="5006088" y="4631427"/>
              <a:ext cx="391134" cy="12311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CH" sz="800" dirty="0">
                  <a:latin typeface="Avenir Next" panose="020B0503020202020204" pitchFamily="34" charset="0"/>
                </a:rPr>
                <a:t>Memory</a:t>
              </a:r>
            </a:p>
          </p:txBody>
        </p:sp>
        <p:sp>
          <p:nvSpPr>
            <p:cNvPr id="391" name="Rectangle 390">
              <a:extLst>
                <a:ext uri="{FF2B5EF4-FFF2-40B4-BE49-F238E27FC236}">
                  <a16:creationId xmlns:a16="http://schemas.microsoft.com/office/drawing/2014/main" id="{FAA62A84-5BB0-99D7-A7A2-7B3CBE9FE099}"/>
                </a:ext>
              </a:extLst>
            </p:cNvPr>
            <p:cNvSpPr/>
            <p:nvPr/>
          </p:nvSpPr>
          <p:spPr bwMode="auto">
            <a:xfrm>
              <a:off x="5840266" y="4487055"/>
              <a:ext cx="727274" cy="411859"/>
            </a:xfrm>
            <a:prstGeom prst="rect">
              <a:avLst/>
            </a:prstGeom>
            <a:solidFill>
              <a:srgbClr val="00B658"/>
            </a:solidFill>
            <a:ln w="9525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Lato" panose="020F0502020204030203" pitchFamily="34" charset="0"/>
                <a:cs typeface="Segoe UI" pitchFamily="34" charset="0"/>
              </a:endParaRPr>
            </a:p>
          </p:txBody>
        </p:sp>
        <p:sp>
          <p:nvSpPr>
            <p:cNvPr id="392" name="Rectangle 391">
              <a:extLst>
                <a:ext uri="{FF2B5EF4-FFF2-40B4-BE49-F238E27FC236}">
                  <a16:creationId xmlns:a16="http://schemas.microsoft.com/office/drawing/2014/main" id="{8C2DAB2F-FBEC-FF4D-BB53-E429223AF5A6}"/>
                </a:ext>
              </a:extLst>
            </p:cNvPr>
            <p:cNvSpPr/>
            <p:nvPr/>
          </p:nvSpPr>
          <p:spPr bwMode="auto">
            <a:xfrm>
              <a:off x="6363223" y="4487055"/>
              <a:ext cx="204317" cy="411790"/>
            </a:xfrm>
            <a:prstGeom prst="rect">
              <a:avLst/>
            </a:prstGeom>
            <a:solidFill>
              <a:srgbClr val="3998E7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Lato" panose="020F0502020204030203" pitchFamily="34" charset="0"/>
                <a:cs typeface="Segoe UI" pitchFamily="34" charset="0"/>
              </a:endParaRPr>
            </a:p>
          </p:txBody>
        </p:sp>
        <p:sp>
          <p:nvSpPr>
            <p:cNvPr id="393" name="TextBox 392">
              <a:extLst>
                <a:ext uri="{FF2B5EF4-FFF2-40B4-BE49-F238E27FC236}">
                  <a16:creationId xmlns:a16="http://schemas.microsoft.com/office/drawing/2014/main" id="{47763886-904A-9CDB-9236-6B1C92ED3272}"/>
                </a:ext>
              </a:extLst>
            </p:cNvPr>
            <p:cNvSpPr txBox="1"/>
            <p:nvPr/>
          </p:nvSpPr>
          <p:spPr>
            <a:xfrm>
              <a:off x="5853662" y="4535754"/>
              <a:ext cx="503344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GB" sz="800" dirty="0">
                  <a:latin typeface="Avenir Next" panose="020B0503020202020204" pitchFamily="34" charset="0"/>
                </a:rPr>
                <a:t>Flux</a:t>
              </a:r>
            </a:p>
            <a:p>
              <a:pPr algn="ctr">
                <a:buClr>
                  <a:schemeClr val="accent1"/>
                </a:buClr>
                <a:buSzPct val="60000"/>
              </a:pPr>
              <a:r>
                <a:rPr lang="en-CH" sz="800">
                  <a:latin typeface="Avenir Next" panose="020B0503020202020204" pitchFamily="34" charset="0"/>
                </a:rPr>
                <a:t>AI</a:t>
              </a:r>
              <a:r>
                <a:rPr lang="en-GB" sz="800" dirty="0">
                  <a:latin typeface="Avenir Next" panose="020B0503020202020204" pitchFamily="34" charset="0"/>
                </a:rPr>
                <a:t>E Core 1</a:t>
              </a:r>
            </a:p>
            <a:p>
              <a:pPr algn="ctr">
                <a:buClr>
                  <a:schemeClr val="accent1"/>
                </a:buClr>
                <a:buSzPct val="60000"/>
              </a:pPr>
              <a:r>
                <a:rPr lang="en-GB" sz="800" dirty="0">
                  <a:latin typeface="Avenir Next" panose="020B0503020202020204" pitchFamily="34" charset="0"/>
                </a:rPr>
                <a:t>(1,6)</a:t>
              </a:r>
              <a:endParaRPr lang="en-CH" sz="800" dirty="0">
                <a:latin typeface="Avenir Next" panose="020B0503020202020204" pitchFamily="34" charset="0"/>
              </a:endParaRPr>
            </a:p>
          </p:txBody>
        </p:sp>
        <p:sp>
          <p:nvSpPr>
            <p:cNvPr id="394" name="TextBox 393">
              <a:extLst>
                <a:ext uri="{FF2B5EF4-FFF2-40B4-BE49-F238E27FC236}">
                  <a16:creationId xmlns:a16="http://schemas.microsoft.com/office/drawing/2014/main" id="{DBCC4436-BB5E-784F-2AAF-D85729DA60DA}"/>
                </a:ext>
              </a:extLst>
            </p:cNvPr>
            <p:cNvSpPr txBox="1"/>
            <p:nvPr/>
          </p:nvSpPr>
          <p:spPr>
            <a:xfrm rot="16200000">
              <a:off x="6250848" y="4631429"/>
              <a:ext cx="391134" cy="12311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CH" sz="800" dirty="0">
                  <a:latin typeface="Avenir Next" panose="020B0503020202020204" pitchFamily="34" charset="0"/>
                </a:rPr>
                <a:t>Memory</a:t>
              </a:r>
            </a:p>
          </p:txBody>
        </p:sp>
        <p:sp>
          <p:nvSpPr>
            <p:cNvPr id="395" name="Rectangle 394">
              <a:extLst>
                <a:ext uri="{FF2B5EF4-FFF2-40B4-BE49-F238E27FC236}">
                  <a16:creationId xmlns:a16="http://schemas.microsoft.com/office/drawing/2014/main" id="{4606FDF8-BAFE-753B-8D92-339AB3BFC741}"/>
                </a:ext>
              </a:extLst>
            </p:cNvPr>
            <p:cNvSpPr/>
            <p:nvPr/>
          </p:nvSpPr>
          <p:spPr bwMode="auto">
            <a:xfrm>
              <a:off x="7085026" y="4486886"/>
              <a:ext cx="727274" cy="411859"/>
            </a:xfrm>
            <a:prstGeom prst="rect">
              <a:avLst/>
            </a:prstGeom>
            <a:solidFill>
              <a:srgbClr val="00B658"/>
            </a:solidFill>
            <a:ln w="9525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Lato" panose="020F0502020204030203" pitchFamily="34" charset="0"/>
                <a:cs typeface="Segoe UI" pitchFamily="34" charset="0"/>
              </a:endParaRPr>
            </a:p>
          </p:txBody>
        </p:sp>
        <p:sp>
          <p:nvSpPr>
            <p:cNvPr id="396" name="Rectangle 395">
              <a:extLst>
                <a:ext uri="{FF2B5EF4-FFF2-40B4-BE49-F238E27FC236}">
                  <a16:creationId xmlns:a16="http://schemas.microsoft.com/office/drawing/2014/main" id="{3018E0DE-6780-1865-B057-A400E6122D1D}"/>
                </a:ext>
              </a:extLst>
            </p:cNvPr>
            <p:cNvSpPr/>
            <p:nvPr/>
          </p:nvSpPr>
          <p:spPr bwMode="auto">
            <a:xfrm>
              <a:off x="7609073" y="4486886"/>
              <a:ext cx="203227" cy="411790"/>
            </a:xfrm>
            <a:prstGeom prst="rect">
              <a:avLst/>
            </a:prstGeom>
            <a:solidFill>
              <a:srgbClr val="3998E7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Lato" panose="020F0502020204030203" pitchFamily="34" charset="0"/>
                <a:cs typeface="Segoe UI" pitchFamily="34" charset="0"/>
              </a:endParaRPr>
            </a:p>
          </p:txBody>
        </p:sp>
        <p:sp>
          <p:nvSpPr>
            <p:cNvPr id="397" name="TextBox 396">
              <a:extLst>
                <a:ext uri="{FF2B5EF4-FFF2-40B4-BE49-F238E27FC236}">
                  <a16:creationId xmlns:a16="http://schemas.microsoft.com/office/drawing/2014/main" id="{6AFA191F-9C53-B64F-84F8-D0FD39B7E24E}"/>
                </a:ext>
              </a:extLst>
            </p:cNvPr>
            <p:cNvSpPr txBox="1"/>
            <p:nvPr/>
          </p:nvSpPr>
          <p:spPr>
            <a:xfrm>
              <a:off x="7098422" y="4535754"/>
              <a:ext cx="503344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GB" sz="800" dirty="0">
                  <a:latin typeface="Avenir Next" panose="020B0503020202020204" pitchFamily="34" charset="0"/>
                </a:rPr>
                <a:t>Flux</a:t>
              </a:r>
            </a:p>
            <a:p>
              <a:pPr algn="ctr">
                <a:buClr>
                  <a:schemeClr val="accent1"/>
                </a:buClr>
                <a:buSzPct val="60000"/>
              </a:pPr>
              <a:r>
                <a:rPr lang="en-CH" sz="800">
                  <a:latin typeface="Avenir Next" panose="020B0503020202020204" pitchFamily="34" charset="0"/>
                </a:rPr>
                <a:t>AI</a:t>
              </a:r>
              <a:r>
                <a:rPr lang="en-GB" sz="800" dirty="0">
                  <a:latin typeface="Avenir Next" panose="020B0503020202020204" pitchFamily="34" charset="0"/>
                </a:rPr>
                <a:t>E Core 2</a:t>
              </a:r>
            </a:p>
            <a:p>
              <a:pPr algn="ctr">
                <a:buClr>
                  <a:schemeClr val="accent1"/>
                </a:buClr>
                <a:buSzPct val="60000"/>
              </a:pPr>
              <a:r>
                <a:rPr lang="en-GB" sz="800" dirty="0">
                  <a:latin typeface="Avenir Next" panose="020B0503020202020204" pitchFamily="34" charset="0"/>
                </a:rPr>
                <a:t>(2,6)</a:t>
              </a:r>
            </a:p>
          </p:txBody>
        </p:sp>
        <p:sp>
          <p:nvSpPr>
            <p:cNvPr id="398" name="TextBox 397">
              <a:extLst>
                <a:ext uri="{FF2B5EF4-FFF2-40B4-BE49-F238E27FC236}">
                  <a16:creationId xmlns:a16="http://schemas.microsoft.com/office/drawing/2014/main" id="{1FEAC3B4-276C-DAD5-7186-5917AA32CDDE}"/>
                </a:ext>
              </a:extLst>
            </p:cNvPr>
            <p:cNvSpPr txBox="1"/>
            <p:nvPr/>
          </p:nvSpPr>
          <p:spPr>
            <a:xfrm rot="16200000">
              <a:off x="7495608" y="4631260"/>
              <a:ext cx="391134" cy="12311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CH" sz="800" dirty="0">
                  <a:latin typeface="Avenir Next" panose="020B0503020202020204" pitchFamily="34" charset="0"/>
                </a:rPr>
                <a:t>Memory</a:t>
              </a:r>
            </a:p>
          </p:txBody>
        </p:sp>
        <p:sp>
          <p:nvSpPr>
            <p:cNvPr id="399" name="Right Arrow 398">
              <a:extLst>
                <a:ext uri="{FF2B5EF4-FFF2-40B4-BE49-F238E27FC236}">
                  <a16:creationId xmlns:a16="http://schemas.microsoft.com/office/drawing/2014/main" id="{45893DDB-256B-FA71-8BB9-E9B37127251D}"/>
                </a:ext>
              </a:extLst>
            </p:cNvPr>
            <p:cNvSpPr/>
            <p:nvPr/>
          </p:nvSpPr>
          <p:spPr bwMode="auto">
            <a:xfrm>
              <a:off x="6586859" y="4599410"/>
              <a:ext cx="483268" cy="147504"/>
            </a:xfrm>
            <a:prstGeom prst="rightArrow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Lato" panose="020F0502020204030203" pitchFamily="34" charset="0"/>
                <a:cs typeface="Segoe UI" pitchFamily="34" charset="0"/>
              </a:endParaRPr>
            </a:p>
          </p:txBody>
        </p:sp>
        <p:cxnSp>
          <p:nvCxnSpPr>
            <p:cNvPr id="400" name="Elbow Connector 399">
              <a:extLst>
                <a:ext uri="{FF2B5EF4-FFF2-40B4-BE49-F238E27FC236}">
                  <a16:creationId xmlns:a16="http://schemas.microsoft.com/office/drawing/2014/main" id="{7DF675E9-E930-1568-6864-7CA2957720A4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4150749" y="4101062"/>
              <a:ext cx="540776" cy="351950"/>
            </a:xfrm>
            <a:prstGeom prst="bentConnector3">
              <a:avLst>
                <a:gd name="adj1" fmla="val 99445"/>
              </a:avLst>
            </a:prstGeom>
            <a:ln w="19050">
              <a:solidFill>
                <a:schemeClr val="tx1"/>
              </a:solidFill>
              <a:headEnd type="none" w="lg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1" name="Elbow Connector 400">
              <a:extLst>
                <a:ext uri="{FF2B5EF4-FFF2-40B4-BE49-F238E27FC236}">
                  <a16:creationId xmlns:a16="http://schemas.microsoft.com/office/drawing/2014/main" id="{E0D9A0F7-FBB0-BA1A-BB7E-9ED1C2B02ACD}"/>
                </a:ext>
              </a:extLst>
            </p:cNvPr>
            <p:cNvCxnSpPr>
              <a:cxnSpLocks/>
            </p:cNvCxnSpPr>
            <p:nvPr/>
          </p:nvCxnSpPr>
          <p:spPr>
            <a:xfrm>
              <a:off x="4239590" y="3796905"/>
              <a:ext cx="1594274" cy="237547"/>
            </a:xfrm>
            <a:prstGeom prst="bentConnector3">
              <a:avLst>
                <a:gd name="adj1" fmla="val 73817"/>
              </a:avLst>
            </a:prstGeom>
            <a:ln w="19050">
              <a:solidFill>
                <a:schemeClr val="tx1"/>
              </a:solidFill>
              <a:headEnd type="none" w="lg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2" name="Elbow Connector 401">
              <a:extLst>
                <a:ext uri="{FF2B5EF4-FFF2-40B4-BE49-F238E27FC236}">
                  <a16:creationId xmlns:a16="http://schemas.microsoft.com/office/drawing/2014/main" id="{D23D0DAA-B3CD-0C4F-8771-3E978E4CD45D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4594000" y="1338470"/>
              <a:ext cx="1051560" cy="2688336"/>
            </a:xfrm>
            <a:prstGeom prst="bentConnector3">
              <a:avLst>
                <a:gd name="adj1" fmla="val 133381"/>
              </a:avLst>
            </a:prstGeom>
            <a:ln w="19050">
              <a:solidFill>
                <a:schemeClr val="tx1"/>
              </a:solidFill>
              <a:headEnd type="none" w="lg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03" name="Group 402">
              <a:extLst>
                <a:ext uri="{FF2B5EF4-FFF2-40B4-BE49-F238E27FC236}">
                  <a16:creationId xmlns:a16="http://schemas.microsoft.com/office/drawing/2014/main" id="{730DDC20-C440-C271-BA4F-4CE75C57701F}"/>
                </a:ext>
              </a:extLst>
            </p:cNvPr>
            <p:cNvGrpSpPr/>
            <p:nvPr/>
          </p:nvGrpSpPr>
          <p:grpSpPr>
            <a:xfrm>
              <a:off x="4595506" y="3965722"/>
              <a:ext cx="3216794" cy="418200"/>
              <a:chOff x="2522137" y="1349272"/>
              <a:chExt cx="3216794" cy="418200"/>
            </a:xfrm>
          </p:grpSpPr>
          <p:sp>
            <p:nvSpPr>
              <p:cNvPr id="443" name="Right Arrow 442">
                <a:extLst>
                  <a:ext uri="{FF2B5EF4-FFF2-40B4-BE49-F238E27FC236}">
                    <a16:creationId xmlns:a16="http://schemas.microsoft.com/office/drawing/2014/main" id="{8637556B-99B7-C8C2-4367-BE57BB9BB702}"/>
                  </a:ext>
                </a:extLst>
              </p:cNvPr>
              <p:cNvSpPr/>
              <p:nvPr/>
            </p:nvSpPr>
            <p:spPr bwMode="auto">
              <a:xfrm>
                <a:off x="3272479" y="1525636"/>
                <a:ext cx="483268" cy="147504"/>
              </a:xfrm>
              <a:prstGeom prst="rightArrow">
                <a:avLst>
                  <a:gd name="adj1" fmla="val 50000"/>
                  <a:gd name="adj2" fmla="val 62915"/>
                </a:avLst>
              </a:prstGeom>
              <a:solidFill>
                <a:schemeClr val="accent5">
                  <a:lumMod val="50000"/>
                </a:schemeClr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444" name="Rectangle 443">
                <a:extLst>
                  <a:ext uri="{FF2B5EF4-FFF2-40B4-BE49-F238E27FC236}">
                    <a16:creationId xmlns:a16="http://schemas.microsoft.com/office/drawing/2014/main" id="{9D53FB7F-2B12-7157-EB07-28208E77FD2E}"/>
                  </a:ext>
                </a:extLst>
              </p:cNvPr>
              <p:cNvSpPr/>
              <p:nvPr/>
            </p:nvSpPr>
            <p:spPr bwMode="auto">
              <a:xfrm>
                <a:off x="2522137" y="1349272"/>
                <a:ext cx="727274" cy="411859"/>
              </a:xfrm>
              <a:prstGeom prst="rect">
                <a:avLst/>
              </a:prstGeom>
              <a:solidFill>
                <a:srgbClr val="00B658"/>
              </a:solidFill>
              <a:ln w="9525"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445" name="Rectangle 444">
                <a:extLst>
                  <a:ext uri="{FF2B5EF4-FFF2-40B4-BE49-F238E27FC236}">
                    <a16:creationId xmlns:a16="http://schemas.microsoft.com/office/drawing/2014/main" id="{BE6C94BA-887F-F68E-D000-812FB855A2C0}"/>
                  </a:ext>
                </a:extLst>
              </p:cNvPr>
              <p:cNvSpPr/>
              <p:nvPr/>
            </p:nvSpPr>
            <p:spPr bwMode="auto">
              <a:xfrm>
                <a:off x="3029144" y="1349439"/>
                <a:ext cx="220267" cy="411790"/>
              </a:xfrm>
              <a:prstGeom prst="rect">
                <a:avLst/>
              </a:prstGeom>
              <a:solidFill>
                <a:srgbClr val="3998E7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446" name="TextBox 445">
                <a:extLst>
                  <a:ext uri="{FF2B5EF4-FFF2-40B4-BE49-F238E27FC236}">
                    <a16:creationId xmlns:a16="http://schemas.microsoft.com/office/drawing/2014/main" id="{457B0DB6-6B3C-7EA6-C9B7-F34B9E454188}"/>
                  </a:ext>
                </a:extLst>
              </p:cNvPr>
              <p:cNvSpPr txBox="1"/>
              <p:nvPr/>
            </p:nvSpPr>
            <p:spPr>
              <a:xfrm>
                <a:off x="2565192" y="1398140"/>
                <a:ext cx="44403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Laplacian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>
                    <a:latin typeface="Avenir Next" panose="020B0503020202020204" pitchFamily="34" charset="0"/>
                  </a:rPr>
                  <a:t>AI</a:t>
                </a:r>
                <a:r>
                  <a:rPr lang="en-GB" sz="800" dirty="0">
                    <a:latin typeface="Avenir Next" panose="020B0503020202020204" pitchFamily="34" charset="0"/>
                  </a:rPr>
                  <a:t>E Core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(0,5)</a:t>
                </a:r>
                <a:endParaRPr lang="en-CH" sz="800" dirty="0">
                  <a:latin typeface="Avenir Next" panose="020B0503020202020204" pitchFamily="34" charset="0"/>
                </a:endParaRPr>
              </a:p>
            </p:txBody>
          </p:sp>
          <p:sp>
            <p:nvSpPr>
              <p:cNvPr id="447" name="TextBox 446">
                <a:extLst>
                  <a:ext uri="{FF2B5EF4-FFF2-40B4-BE49-F238E27FC236}">
                    <a16:creationId xmlns:a16="http://schemas.microsoft.com/office/drawing/2014/main" id="{A6BA2778-86F1-8048-F0C8-967E6847FDF3}"/>
                  </a:ext>
                </a:extLst>
              </p:cNvPr>
              <p:cNvSpPr txBox="1"/>
              <p:nvPr/>
            </p:nvSpPr>
            <p:spPr>
              <a:xfrm rot="16200000">
                <a:off x="2932719" y="1493813"/>
                <a:ext cx="391134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 dirty="0">
                    <a:latin typeface="Avenir Next" panose="020B0503020202020204" pitchFamily="34" charset="0"/>
                  </a:rPr>
                  <a:t>Memory</a:t>
                </a:r>
              </a:p>
            </p:txBody>
          </p:sp>
          <p:sp>
            <p:nvSpPr>
              <p:cNvPr id="448" name="Rectangle 447">
                <a:extLst>
                  <a:ext uri="{FF2B5EF4-FFF2-40B4-BE49-F238E27FC236}">
                    <a16:creationId xmlns:a16="http://schemas.microsoft.com/office/drawing/2014/main" id="{BE40C676-FF4D-93B6-34AF-13AD5D96F7C6}"/>
                  </a:ext>
                </a:extLst>
              </p:cNvPr>
              <p:cNvSpPr/>
              <p:nvPr/>
            </p:nvSpPr>
            <p:spPr bwMode="auto">
              <a:xfrm>
                <a:off x="3766897" y="1349272"/>
                <a:ext cx="727274" cy="411859"/>
              </a:xfrm>
              <a:prstGeom prst="rect">
                <a:avLst/>
              </a:prstGeom>
              <a:solidFill>
                <a:srgbClr val="00B658"/>
              </a:solidFill>
              <a:ln w="9525"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449" name="Rectangle 448">
                <a:extLst>
                  <a:ext uri="{FF2B5EF4-FFF2-40B4-BE49-F238E27FC236}">
                    <a16:creationId xmlns:a16="http://schemas.microsoft.com/office/drawing/2014/main" id="{D9FEBE19-99E2-222B-7064-09E38EF6E142}"/>
                  </a:ext>
                </a:extLst>
              </p:cNvPr>
              <p:cNvSpPr/>
              <p:nvPr/>
            </p:nvSpPr>
            <p:spPr bwMode="auto">
              <a:xfrm>
                <a:off x="4289854" y="1349441"/>
                <a:ext cx="204317" cy="411790"/>
              </a:xfrm>
              <a:prstGeom prst="rect">
                <a:avLst/>
              </a:prstGeom>
              <a:solidFill>
                <a:srgbClr val="3998E7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450" name="TextBox 449">
                <a:extLst>
                  <a:ext uri="{FF2B5EF4-FFF2-40B4-BE49-F238E27FC236}">
                    <a16:creationId xmlns:a16="http://schemas.microsoft.com/office/drawing/2014/main" id="{ED601C95-7B62-122D-0DAA-956EA10E8DF6}"/>
                  </a:ext>
                </a:extLst>
              </p:cNvPr>
              <p:cNvSpPr txBox="1"/>
              <p:nvPr/>
            </p:nvSpPr>
            <p:spPr>
              <a:xfrm>
                <a:off x="3780293" y="1398140"/>
                <a:ext cx="50334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Flux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>
                    <a:latin typeface="Avenir Next" panose="020B0503020202020204" pitchFamily="34" charset="0"/>
                  </a:rPr>
                  <a:t>AI</a:t>
                </a:r>
                <a:r>
                  <a:rPr lang="en-GB" sz="800" dirty="0">
                    <a:latin typeface="Avenir Next" panose="020B0503020202020204" pitchFamily="34" charset="0"/>
                  </a:rPr>
                  <a:t>E Core 1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(1,5)</a:t>
                </a:r>
                <a:endParaRPr lang="en-CH" sz="800" dirty="0">
                  <a:latin typeface="Avenir Next" panose="020B0503020202020204" pitchFamily="34" charset="0"/>
                </a:endParaRPr>
              </a:p>
            </p:txBody>
          </p:sp>
          <p:sp>
            <p:nvSpPr>
              <p:cNvPr id="451" name="TextBox 450">
                <a:extLst>
                  <a:ext uri="{FF2B5EF4-FFF2-40B4-BE49-F238E27FC236}">
                    <a16:creationId xmlns:a16="http://schemas.microsoft.com/office/drawing/2014/main" id="{F777256D-E58C-CDF7-CE35-1F0DC8BEA2DD}"/>
                  </a:ext>
                </a:extLst>
              </p:cNvPr>
              <p:cNvSpPr txBox="1"/>
              <p:nvPr/>
            </p:nvSpPr>
            <p:spPr>
              <a:xfrm rot="16200000">
                <a:off x="4177479" y="1493815"/>
                <a:ext cx="391134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 dirty="0">
                    <a:latin typeface="Avenir Next" panose="020B0503020202020204" pitchFamily="34" charset="0"/>
                  </a:rPr>
                  <a:t>Memory</a:t>
                </a:r>
              </a:p>
            </p:txBody>
          </p:sp>
          <p:sp>
            <p:nvSpPr>
              <p:cNvPr id="452" name="Rectangle 451">
                <a:extLst>
                  <a:ext uri="{FF2B5EF4-FFF2-40B4-BE49-F238E27FC236}">
                    <a16:creationId xmlns:a16="http://schemas.microsoft.com/office/drawing/2014/main" id="{1B35F05D-B41D-C8B4-680E-363CA08F3C66}"/>
                  </a:ext>
                </a:extLst>
              </p:cNvPr>
              <p:cNvSpPr/>
              <p:nvPr/>
            </p:nvSpPr>
            <p:spPr bwMode="auto">
              <a:xfrm>
                <a:off x="5011657" y="1349272"/>
                <a:ext cx="727274" cy="411859"/>
              </a:xfrm>
              <a:prstGeom prst="rect">
                <a:avLst/>
              </a:prstGeom>
              <a:solidFill>
                <a:srgbClr val="00B658"/>
              </a:solidFill>
              <a:ln w="9525"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453" name="Rectangle 452">
                <a:extLst>
                  <a:ext uri="{FF2B5EF4-FFF2-40B4-BE49-F238E27FC236}">
                    <a16:creationId xmlns:a16="http://schemas.microsoft.com/office/drawing/2014/main" id="{89DDE65F-E42A-9678-8104-C6C1D7C1348A}"/>
                  </a:ext>
                </a:extLst>
              </p:cNvPr>
              <p:cNvSpPr/>
              <p:nvPr/>
            </p:nvSpPr>
            <p:spPr bwMode="auto">
              <a:xfrm>
                <a:off x="5535704" y="1349272"/>
                <a:ext cx="203227" cy="411790"/>
              </a:xfrm>
              <a:prstGeom prst="rect">
                <a:avLst/>
              </a:prstGeom>
              <a:solidFill>
                <a:srgbClr val="3998E7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454" name="TextBox 453">
                <a:extLst>
                  <a:ext uri="{FF2B5EF4-FFF2-40B4-BE49-F238E27FC236}">
                    <a16:creationId xmlns:a16="http://schemas.microsoft.com/office/drawing/2014/main" id="{7CBCA897-8925-08AE-E8B7-CB27C640D3ED}"/>
                  </a:ext>
                </a:extLst>
              </p:cNvPr>
              <p:cNvSpPr txBox="1"/>
              <p:nvPr/>
            </p:nvSpPr>
            <p:spPr>
              <a:xfrm>
                <a:off x="5025053" y="1398140"/>
                <a:ext cx="50334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Flux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>
                    <a:latin typeface="Avenir Next" panose="020B0503020202020204" pitchFamily="34" charset="0"/>
                  </a:rPr>
                  <a:t>AI</a:t>
                </a:r>
                <a:r>
                  <a:rPr lang="en-GB" sz="800" dirty="0">
                    <a:latin typeface="Avenir Next" panose="020B0503020202020204" pitchFamily="34" charset="0"/>
                  </a:rPr>
                  <a:t>E Core 2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(2,5)</a:t>
                </a:r>
              </a:p>
            </p:txBody>
          </p:sp>
          <p:sp>
            <p:nvSpPr>
              <p:cNvPr id="455" name="TextBox 454">
                <a:extLst>
                  <a:ext uri="{FF2B5EF4-FFF2-40B4-BE49-F238E27FC236}">
                    <a16:creationId xmlns:a16="http://schemas.microsoft.com/office/drawing/2014/main" id="{6D2A1604-31A6-4A98-8A20-B409634EEE27}"/>
                  </a:ext>
                </a:extLst>
              </p:cNvPr>
              <p:cNvSpPr txBox="1"/>
              <p:nvPr/>
            </p:nvSpPr>
            <p:spPr>
              <a:xfrm rot="16200000">
                <a:off x="5422239" y="1493646"/>
                <a:ext cx="391134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 dirty="0">
                    <a:latin typeface="Avenir Next" panose="020B0503020202020204" pitchFamily="34" charset="0"/>
                  </a:rPr>
                  <a:t>Memory</a:t>
                </a:r>
              </a:p>
            </p:txBody>
          </p:sp>
          <p:sp>
            <p:nvSpPr>
              <p:cNvPr id="456" name="Right Arrow 455">
                <a:extLst>
                  <a:ext uri="{FF2B5EF4-FFF2-40B4-BE49-F238E27FC236}">
                    <a16:creationId xmlns:a16="http://schemas.microsoft.com/office/drawing/2014/main" id="{33EE87DE-5AE3-7260-006C-CB7D66675B5C}"/>
                  </a:ext>
                </a:extLst>
              </p:cNvPr>
              <p:cNvSpPr/>
              <p:nvPr/>
            </p:nvSpPr>
            <p:spPr bwMode="auto">
              <a:xfrm>
                <a:off x="4513490" y="1461796"/>
                <a:ext cx="483268" cy="147504"/>
              </a:xfrm>
              <a:prstGeom prst="rightArrow">
                <a:avLst/>
              </a:prstGeom>
              <a:solidFill>
                <a:schemeClr val="accent5">
                  <a:lumMod val="50000"/>
                </a:schemeClr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</p:grpSp>
        <p:cxnSp>
          <p:nvCxnSpPr>
            <p:cNvPr id="404" name="Elbow Connector 403">
              <a:extLst>
                <a:ext uri="{FF2B5EF4-FFF2-40B4-BE49-F238E27FC236}">
                  <a16:creationId xmlns:a16="http://schemas.microsoft.com/office/drawing/2014/main" id="{6D4E24D2-539B-A38B-5A7B-2FD53C347A34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5351773" y="4062371"/>
              <a:ext cx="548640" cy="421470"/>
            </a:xfrm>
            <a:prstGeom prst="bentConnector2">
              <a:avLst/>
            </a:prstGeom>
            <a:ln w="19050">
              <a:solidFill>
                <a:schemeClr val="tx1"/>
              </a:solidFill>
              <a:headEnd type="none" w="lg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5" name="Right Arrow 404">
              <a:extLst>
                <a:ext uri="{FF2B5EF4-FFF2-40B4-BE49-F238E27FC236}">
                  <a16:creationId xmlns:a16="http://schemas.microsoft.com/office/drawing/2014/main" id="{0B048974-709B-49EA-7616-8B6F9CC3AF61}"/>
                </a:ext>
              </a:extLst>
            </p:cNvPr>
            <p:cNvSpPr/>
            <p:nvPr/>
          </p:nvSpPr>
          <p:spPr bwMode="auto">
            <a:xfrm>
              <a:off x="5345848" y="5126616"/>
              <a:ext cx="483268" cy="147504"/>
            </a:xfrm>
            <a:prstGeom prst="rightArrow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Lato" panose="020F0502020204030203" pitchFamily="34" charset="0"/>
                <a:cs typeface="Segoe UI" pitchFamily="34" charset="0"/>
              </a:endParaRPr>
            </a:p>
          </p:txBody>
        </p:sp>
        <p:sp>
          <p:nvSpPr>
            <p:cNvPr id="406" name="Rectangle 405">
              <a:extLst>
                <a:ext uri="{FF2B5EF4-FFF2-40B4-BE49-F238E27FC236}">
                  <a16:creationId xmlns:a16="http://schemas.microsoft.com/office/drawing/2014/main" id="{C9CCF10E-26E4-D1C8-6937-1BC904448F45}"/>
                </a:ext>
              </a:extLst>
            </p:cNvPr>
            <p:cNvSpPr/>
            <p:nvPr/>
          </p:nvSpPr>
          <p:spPr bwMode="auto">
            <a:xfrm>
              <a:off x="4595506" y="5008286"/>
              <a:ext cx="727274" cy="411859"/>
            </a:xfrm>
            <a:prstGeom prst="rect">
              <a:avLst/>
            </a:prstGeom>
            <a:solidFill>
              <a:srgbClr val="00B658"/>
            </a:solidFill>
            <a:ln w="9525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Lato" panose="020F0502020204030203" pitchFamily="34" charset="0"/>
                <a:cs typeface="Segoe UI" pitchFamily="34" charset="0"/>
              </a:endParaRPr>
            </a:p>
          </p:txBody>
        </p:sp>
        <p:sp>
          <p:nvSpPr>
            <p:cNvPr id="407" name="Rectangle 406">
              <a:extLst>
                <a:ext uri="{FF2B5EF4-FFF2-40B4-BE49-F238E27FC236}">
                  <a16:creationId xmlns:a16="http://schemas.microsoft.com/office/drawing/2014/main" id="{33721DEF-BC86-F476-AB68-3775E6A1B3C9}"/>
                </a:ext>
              </a:extLst>
            </p:cNvPr>
            <p:cNvSpPr/>
            <p:nvPr/>
          </p:nvSpPr>
          <p:spPr bwMode="auto">
            <a:xfrm>
              <a:off x="5102513" y="5008286"/>
              <a:ext cx="220267" cy="411790"/>
            </a:xfrm>
            <a:prstGeom prst="rect">
              <a:avLst/>
            </a:prstGeom>
            <a:solidFill>
              <a:srgbClr val="3998E7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Lato" panose="020F0502020204030203" pitchFamily="34" charset="0"/>
                <a:cs typeface="Segoe UI" pitchFamily="34" charset="0"/>
              </a:endParaRPr>
            </a:p>
          </p:txBody>
        </p:sp>
        <p:sp>
          <p:nvSpPr>
            <p:cNvPr id="408" name="TextBox 407">
              <a:extLst>
                <a:ext uri="{FF2B5EF4-FFF2-40B4-BE49-F238E27FC236}">
                  <a16:creationId xmlns:a16="http://schemas.microsoft.com/office/drawing/2014/main" id="{C48DECDA-F84A-7385-55F0-DC3D54F35640}"/>
                </a:ext>
              </a:extLst>
            </p:cNvPr>
            <p:cNvSpPr txBox="1"/>
            <p:nvPr/>
          </p:nvSpPr>
          <p:spPr>
            <a:xfrm>
              <a:off x="4638561" y="5056987"/>
              <a:ext cx="444032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GB" sz="800" dirty="0">
                  <a:latin typeface="Avenir Next" panose="020B0503020202020204" pitchFamily="34" charset="0"/>
                </a:rPr>
                <a:t>Laplacian</a:t>
              </a:r>
            </a:p>
            <a:p>
              <a:pPr algn="ctr">
                <a:buClr>
                  <a:schemeClr val="accent1"/>
                </a:buClr>
                <a:buSzPct val="60000"/>
              </a:pPr>
              <a:r>
                <a:rPr lang="en-CH" sz="800">
                  <a:latin typeface="Avenir Next" panose="020B0503020202020204" pitchFamily="34" charset="0"/>
                </a:rPr>
                <a:t>AI</a:t>
              </a:r>
              <a:r>
                <a:rPr lang="en-GB" sz="800" dirty="0">
                  <a:latin typeface="Avenir Next" panose="020B0503020202020204" pitchFamily="34" charset="0"/>
                </a:rPr>
                <a:t>E Core</a:t>
              </a:r>
            </a:p>
            <a:p>
              <a:pPr algn="ctr">
                <a:buClr>
                  <a:schemeClr val="accent1"/>
                </a:buClr>
                <a:buSzPct val="60000"/>
              </a:pPr>
              <a:r>
                <a:rPr lang="en-GB" sz="800" dirty="0">
                  <a:latin typeface="Avenir Next" panose="020B0503020202020204" pitchFamily="34" charset="0"/>
                </a:rPr>
                <a:t>(0,7)</a:t>
              </a:r>
              <a:endParaRPr lang="en-CH" sz="800" dirty="0">
                <a:latin typeface="Avenir Next" panose="020B0503020202020204" pitchFamily="34" charset="0"/>
              </a:endParaRPr>
            </a:p>
          </p:txBody>
        </p:sp>
        <p:sp>
          <p:nvSpPr>
            <p:cNvPr id="409" name="TextBox 408">
              <a:extLst>
                <a:ext uri="{FF2B5EF4-FFF2-40B4-BE49-F238E27FC236}">
                  <a16:creationId xmlns:a16="http://schemas.microsoft.com/office/drawing/2014/main" id="{45CEBB51-DB5C-4567-1AE2-130F81956220}"/>
                </a:ext>
              </a:extLst>
            </p:cNvPr>
            <p:cNvSpPr txBox="1"/>
            <p:nvPr/>
          </p:nvSpPr>
          <p:spPr>
            <a:xfrm rot="16200000">
              <a:off x="5006088" y="5152660"/>
              <a:ext cx="391134" cy="12311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CH" sz="800" dirty="0">
                  <a:latin typeface="Avenir Next" panose="020B0503020202020204" pitchFamily="34" charset="0"/>
                </a:rPr>
                <a:t>Memory</a:t>
              </a:r>
            </a:p>
          </p:txBody>
        </p:sp>
        <p:sp>
          <p:nvSpPr>
            <p:cNvPr id="410" name="Rectangle 409">
              <a:extLst>
                <a:ext uri="{FF2B5EF4-FFF2-40B4-BE49-F238E27FC236}">
                  <a16:creationId xmlns:a16="http://schemas.microsoft.com/office/drawing/2014/main" id="{9346C98E-4604-DDD6-A079-EBD57C84AD6F}"/>
                </a:ext>
              </a:extLst>
            </p:cNvPr>
            <p:cNvSpPr/>
            <p:nvPr/>
          </p:nvSpPr>
          <p:spPr bwMode="auto">
            <a:xfrm>
              <a:off x="5840266" y="5008288"/>
              <a:ext cx="727274" cy="411859"/>
            </a:xfrm>
            <a:prstGeom prst="rect">
              <a:avLst/>
            </a:prstGeom>
            <a:solidFill>
              <a:srgbClr val="00B658"/>
            </a:solidFill>
            <a:ln w="9525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Lato" panose="020F0502020204030203" pitchFamily="34" charset="0"/>
                <a:cs typeface="Segoe UI" pitchFamily="34" charset="0"/>
              </a:endParaRPr>
            </a:p>
          </p:txBody>
        </p:sp>
        <p:sp>
          <p:nvSpPr>
            <p:cNvPr id="411" name="Rectangle 410">
              <a:extLst>
                <a:ext uri="{FF2B5EF4-FFF2-40B4-BE49-F238E27FC236}">
                  <a16:creationId xmlns:a16="http://schemas.microsoft.com/office/drawing/2014/main" id="{1DC46327-F293-2423-44F7-B01D578C8D0E}"/>
                </a:ext>
              </a:extLst>
            </p:cNvPr>
            <p:cNvSpPr/>
            <p:nvPr/>
          </p:nvSpPr>
          <p:spPr bwMode="auto">
            <a:xfrm>
              <a:off x="6363223" y="5008288"/>
              <a:ext cx="204317" cy="411790"/>
            </a:xfrm>
            <a:prstGeom prst="rect">
              <a:avLst/>
            </a:prstGeom>
            <a:solidFill>
              <a:srgbClr val="3998E7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Lato" panose="020F0502020204030203" pitchFamily="34" charset="0"/>
                <a:cs typeface="Segoe UI" pitchFamily="34" charset="0"/>
              </a:endParaRPr>
            </a:p>
          </p:txBody>
        </p:sp>
        <p:sp>
          <p:nvSpPr>
            <p:cNvPr id="412" name="TextBox 411">
              <a:extLst>
                <a:ext uri="{FF2B5EF4-FFF2-40B4-BE49-F238E27FC236}">
                  <a16:creationId xmlns:a16="http://schemas.microsoft.com/office/drawing/2014/main" id="{BC345E60-04E3-D925-D755-0EE9F7CB4DCD}"/>
                </a:ext>
              </a:extLst>
            </p:cNvPr>
            <p:cNvSpPr txBox="1"/>
            <p:nvPr/>
          </p:nvSpPr>
          <p:spPr>
            <a:xfrm>
              <a:off x="5853662" y="5056987"/>
              <a:ext cx="503344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GB" sz="800" dirty="0">
                  <a:latin typeface="Avenir Next" panose="020B0503020202020204" pitchFamily="34" charset="0"/>
                </a:rPr>
                <a:t>Flux</a:t>
              </a:r>
            </a:p>
            <a:p>
              <a:pPr algn="ctr">
                <a:buClr>
                  <a:schemeClr val="accent1"/>
                </a:buClr>
                <a:buSzPct val="60000"/>
              </a:pPr>
              <a:r>
                <a:rPr lang="en-CH" sz="800">
                  <a:latin typeface="Avenir Next" panose="020B0503020202020204" pitchFamily="34" charset="0"/>
                </a:rPr>
                <a:t>AI</a:t>
              </a:r>
              <a:r>
                <a:rPr lang="en-GB" sz="800" dirty="0">
                  <a:latin typeface="Avenir Next" panose="020B0503020202020204" pitchFamily="34" charset="0"/>
                </a:rPr>
                <a:t>E Core 1</a:t>
              </a:r>
            </a:p>
            <a:p>
              <a:pPr algn="ctr">
                <a:buClr>
                  <a:schemeClr val="accent1"/>
                </a:buClr>
                <a:buSzPct val="60000"/>
              </a:pPr>
              <a:r>
                <a:rPr lang="en-GB" sz="800" dirty="0">
                  <a:latin typeface="Avenir Next" panose="020B0503020202020204" pitchFamily="34" charset="0"/>
                </a:rPr>
                <a:t>(1,7)</a:t>
              </a:r>
              <a:endParaRPr lang="en-CH" sz="800" dirty="0">
                <a:latin typeface="Avenir Next" panose="020B0503020202020204" pitchFamily="34" charset="0"/>
              </a:endParaRPr>
            </a:p>
          </p:txBody>
        </p:sp>
        <p:sp>
          <p:nvSpPr>
            <p:cNvPr id="413" name="TextBox 412">
              <a:extLst>
                <a:ext uri="{FF2B5EF4-FFF2-40B4-BE49-F238E27FC236}">
                  <a16:creationId xmlns:a16="http://schemas.microsoft.com/office/drawing/2014/main" id="{ABBE0A34-E37F-D3A3-8D7E-B572CF0FE01F}"/>
                </a:ext>
              </a:extLst>
            </p:cNvPr>
            <p:cNvSpPr txBox="1"/>
            <p:nvPr/>
          </p:nvSpPr>
          <p:spPr>
            <a:xfrm rot="16200000">
              <a:off x="6250848" y="5152662"/>
              <a:ext cx="391134" cy="12311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CH" sz="800" dirty="0">
                  <a:latin typeface="Avenir Next" panose="020B0503020202020204" pitchFamily="34" charset="0"/>
                </a:rPr>
                <a:t>Memory</a:t>
              </a:r>
            </a:p>
          </p:txBody>
        </p:sp>
        <p:sp>
          <p:nvSpPr>
            <p:cNvPr id="414" name="Rectangle 413">
              <a:extLst>
                <a:ext uri="{FF2B5EF4-FFF2-40B4-BE49-F238E27FC236}">
                  <a16:creationId xmlns:a16="http://schemas.microsoft.com/office/drawing/2014/main" id="{47749A9D-0973-724C-931E-C3CCCD3CD541}"/>
                </a:ext>
              </a:extLst>
            </p:cNvPr>
            <p:cNvSpPr/>
            <p:nvPr/>
          </p:nvSpPr>
          <p:spPr bwMode="auto">
            <a:xfrm>
              <a:off x="7085026" y="5008119"/>
              <a:ext cx="727274" cy="411859"/>
            </a:xfrm>
            <a:prstGeom prst="rect">
              <a:avLst/>
            </a:prstGeom>
            <a:solidFill>
              <a:srgbClr val="00B658"/>
            </a:solidFill>
            <a:ln w="9525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Lato" panose="020F0502020204030203" pitchFamily="34" charset="0"/>
                <a:cs typeface="Segoe UI" pitchFamily="34" charset="0"/>
              </a:endParaRPr>
            </a:p>
          </p:txBody>
        </p:sp>
        <p:sp>
          <p:nvSpPr>
            <p:cNvPr id="415" name="Rectangle 414">
              <a:extLst>
                <a:ext uri="{FF2B5EF4-FFF2-40B4-BE49-F238E27FC236}">
                  <a16:creationId xmlns:a16="http://schemas.microsoft.com/office/drawing/2014/main" id="{03C540BA-5A23-7194-D5F6-59CC1E0D7E84}"/>
                </a:ext>
              </a:extLst>
            </p:cNvPr>
            <p:cNvSpPr/>
            <p:nvPr/>
          </p:nvSpPr>
          <p:spPr bwMode="auto">
            <a:xfrm>
              <a:off x="7609073" y="5008119"/>
              <a:ext cx="203227" cy="411790"/>
            </a:xfrm>
            <a:prstGeom prst="rect">
              <a:avLst/>
            </a:prstGeom>
            <a:solidFill>
              <a:srgbClr val="3998E7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Lato" panose="020F0502020204030203" pitchFamily="34" charset="0"/>
                <a:cs typeface="Segoe UI" pitchFamily="34" charset="0"/>
              </a:endParaRPr>
            </a:p>
          </p:txBody>
        </p:sp>
        <p:sp>
          <p:nvSpPr>
            <p:cNvPr id="416" name="TextBox 415">
              <a:extLst>
                <a:ext uri="{FF2B5EF4-FFF2-40B4-BE49-F238E27FC236}">
                  <a16:creationId xmlns:a16="http://schemas.microsoft.com/office/drawing/2014/main" id="{47EC4C85-DE09-5863-C7E1-172B73F9113A}"/>
                </a:ext>
              </a:extLst>
            </p:cNvPr>
            <p:cNvSpPr txBox="1"/>
            <p:nvPr/>
          </p:nvSpPr>
          <p:spPr>
            <a:xfrm>
              <a:off x="7098422" y="5056987"/>
              <a:ext cx="503344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GB" sz="800" dirty="0">
                  <a:latin typeface="Avenir Next" panose="020B0503020202020204" pitchFamily="34" charset="0"/>
                </a:rPr>
                <a:t>Flux</a:t>
              </a:r>
            </a:p>
            <a:p>
              <a:pPr algn="ctr">
                <a:buClr>
                  <a:schemeClr val="accent1"/>
                </a:buClr>
                <a:buSzPct val="60000"/>
              </a:pPr>
              <a:r>
                <a:rPr lang="en-CH" sz="800">
                  <a:latin typeface="Avenir Next" panose="020B0503020202020204" pitchFamily="34" charset="0"/>
                </a:rPr>
                <a:t>AI</a:t>
              </a:r>
              <a:r>
                <a:rPr lang="en-GB" sz="800" dirty="0">
                  <a:latin typeface="Avenir Next" panose="020B0503020202020204" pitchFamily="34" charset="0"/>
                </a:rPr>
                <a:t>E Core 2</a:t>
              </a:r>
            </a:p>
            <a:p>
              <a:pPr algn="ctr">
                <a:buClr>
                  <a:schemeClr val="accent1"/>
                </a:buClr>
                <a:buSzPct val="60000"/>
              </a:pPr>
              <a:r>
                <a:rPr lang="en-GB" sz="800" dirty="0">
                  <a:latin typeface="Avenir Next" panose="020B0503020202020204" pitchFamily="34" charset="0"/>
                </a:rPr>
                <a:t>(2,7)</a:t>
              </a:r>
            </a:p>
          </p:txBody>
        </p:sp>
        <p:sp>
          <p:nvSpPr>
            <p:cNvPr id="417" name="TextBox 416">
              <a:extLst>
                <a:ext uri="{FF2B5EF4-FFF2-40B4-BE49-F238E27FC236}">
                  <a16:creationId xmlns:a16="http://schemas.microsoft.com/office/drawing/2014/main" id="{A79B323C-50FE-A027-AC6E-BA339CD2AE07}"/>
                </a:ext>
              </a:extLst>
            </p:cNvPr>
            <p:cNvSpPr txBox="1"/>
            <p:nvPr/>
          </p:nvSpPr>
          <p:spPr>
            <a:xfrm rot="16200000">
              <a:off x="7495608" y="5152493"/>
              <a:ext cx="391134" cy="12311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CH" sz="800" dirty="0">
                  <a:latin typeface="Avenir Next" panose="020B0503020202020204" pitchFamily="34" charset="0"/>
                </a:rPr>
                <a:t>Memory</a:t>
              </a:r>
            </a:p>
          </p:txBody>
        </p:sp>
        <p:sp>
          <p:nvSpPr>
            <p:cNvPr id="418" name="Right Arrow 417">
              <a:extLst>
                <a:ext uri="{FF2B5EF4-FFF2-40B4-BE49-F238E27FC236}">
                  <a16:creationId xmlns:a16="http://schemas.microsoft.com/office/drawing/2014/main" id="{69F0E1EC-07AB-F120-4145-B62F12CFFE94}"/>
                </a:ext>
              </a:extLst>
            </p:cNvPr>
            <p:cNvSpPr/>
            <p:nvPr/>
          </p:nvSpPr>
          <p:spPr bwMode="auto">
            <a:xfrm>
              <a:off x="6586859" y="5120643"/>
              <a:ext cx="483268" cy="147504"/>
            </a:xfrm>
            <a:prstGeom prst="rightArrow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Lato" panose="020F0502020204030203" pitchFamily="34" charset="0"/>
                <a:cs typeface="Segoe UI" pitchFamily="34" charset="0"/>
              </a:endParaRPr>
            </a:p>
          </p:txBody>
        </p:sp>
        <p:grpSp>
          <p:nvGrpSpPr>
            <p:cNvPr id="419" name="Group 418">
              <a:extLst>
                <a:ext uri="{FF2B5EF4-FFF2-40B4-BE49-F238E27FC236}">
                  <a16:creationId xmlns:a16="http://schemas.microsoft.com/office/drawing/2014/main" id="{4F17DAA3-2A2C-2997-26E2-6B4F74217D1D}"/>
                </a:ext>
              </a:extLst>
            </p:cNvPr>
            <p:cNvGrpSpPr/>
            <p:nvPr/>
          </p:nvGrpSpPr>
          <p:grpSpPr>
            <a:xfrm>
              <a:off x="4595506" y="5529353"/>
              <a:ext cx="3216794" cy="418200"/>
              <a:chOff x="2525903" y="1995148"/>
              <a:chExt cx="3216794" cy="418200"/>
            </a:xfrm>
          </p:grpSpPr>
          <p:sp>
            <p:nvSpPr>
              <p:cNvPr id="429" name="Right Arrow 428">
                <a:extLst>
                  <a:ext uri="{FF2B5EF4-FFF2-40B4-BE49-F238E27FC236}">
                    <a16:creationId xmlns:a16="http://schemas.microsoft.com/office/drawing/2014/main" id="{9A2FABA2-3163-53AC-DFB6-77BD776D03B8}"/>
                  </a:ext>
                </a:extLst>
              </p:cNvPr>
              <p:cNvSpPr/>
              <p:nvPr/>
            </p:nvSpPr>
            <p:spPr bwMode="auto">
              <a:xfrm>
                <a:off x="3276245" y="2113645"/>
                <a:ext cx="483268" cy="147504"/>
              </a:xfrm>
              <a:prstGeom prst="rightArrow">
                <a:avLst/>
              </a:prstGeom>
              <a:solidFill>
                <a:schemeClr val="accent5">
                  <a:lumMod val="50000"/>
                </a:schemeClr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430" name="Rectangle 429">
                <a:extLst>
                  <a:ext uri="{FF2B5EF4-FFF2-40B4-BE49-F238E27FC236}">
                    <a16:creationId xmlns:a16="http://schemas.microsoft.com/office/drawing/2014/main" id="{03831FA2-591F-43FA-053E-C2B7865056D4}"/>
                  </a:ext>
                </a:extLst>
              </p:cNvPr>
              <p:cNvSpPr/>
              <p:nvPr/>
            </p:nvSpPr>
            <p:spPr bwMode="auto">
              <a:xfrm>
                <a:off x="2525903" y="1995315"/>
                <a:ext cx="727274" cy="411859"/>
              </a:xfrm>
              <a:prstGeom prst="rect">
                <a:avLst/>
              </a:prstGeom>
              <a:solidFill>
                <a:srgbClr val="00B658"/>
              </a:solidFill>
              <a:ln w="9525"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431" name="Rectangle 430">
                <a:extLst>
                  <a:ext uri="{FF2B5EF4-FFF2-40B4-BE49-F238E27FC236}">
                    <a16:creationId xmlns:a16="http://schemas.microsoft.com/office/drawing/2014/main" id="{972ADBA4-8A93-8250-D2AD-6E34D393FC34}"/>
                  </a:ext>
                </a:extLst>
              </p:cNvPr>
              <p:cNvSpPr/>
              <p:nvPr/>
            </p:nvSpPr>
            <p:spPr bwMode="auto">
              <a:xfrm>
                <a:off x="3032910" y="1995315"/>
                <a:ext cx="220267" cy="411790"/>
              </a:xfrm>
              <a:prstGeom prst="rect">
                <a:avLst/>
              </a:prstGeom>
              <a:solidFill>
                <a:srgbClr val="3998E7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432" name="TextBox 431">
                <a:extLst>
                  <a:ext uri="{FF2B5EF4-FFF2-40B4-BE49-F238E27FC236}">
                    <a16:creationId xmlns:a16="http://schemas.microsoft.com/office/drawing/2014/main" id="{3B093F0B-9304-0B46-07F3-7AE4C520F167}"/>
                  </a:ext>
                </a:extLst>
              </p:cNvPr>
              <p:cNvSpPr txBox="1"/>
              <p:nvPr/>
            </p:nvSpPr>
            <p:spPr>
              <a:xfrm>
                <a:off x="2568958" y="2044016"/>
                <a:ext cx="44403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Laplacian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>
                    <a:latin typeface="Avenir Next" panose="020B0503020202020204" pitchFamily="34" charset="0"/>
                  </a:rPr>
                  <a:t>AI</a:t>
                </a:r>
                <a:r>
                  <a:rPr lang="en-GB" sz="800" dirty="0">
                    <a:latin typeface="Avenir Next" panose="020B0503020202020204" pitchFamily="34" charset="0"/>
                  </a:rPr>
                  <a:t>E Core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(0,8)</a:t>
                </a:r>
                <a:endParaRPr lang="en-CH" sz="800" dirty="0">
                  <a:latin typeface="Avenir Next" panose="020B0503020202020204" pitchFamily="34" charset="0"/>
                </a:endParaRPr>
              </a:p>
            </p:txBody>
          </p:sp>
          <p:sp>
            <p:nvSpPr>
              <p:cNvPr id="433" name="TextBox 432">
                <a:extLst>
                  <a:ext uri="{FF2B5EF4-FFF2-40B4-BE49-F238E27FC236}">
                    <a16:creationId xmlns:a16="http://schemas.microsoft.com/office/drawing/2014/main" id="{6285D674-A6B6-C677-DD1F-DE6BC0368C5C}"/>
                  </a:ext>
                </a:extLst>
              </p:cNvPr>
              <p:cNvSpPr txBox="1"/>
              <p:nvPr/>
            </p:nvSpPr>
            <p:spPr>
              <a:xfrm rot="16200000">
                <a:off x="2936485" y="2139689"/>
                <a:ext cx="391134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 dirty="0">
                    <a:latin typeface="Avenir Next" panose="020B0503020202020204" pitchFamily="34" charset="0"/>
                  </a:rPr>
                  <a:t>Memory</a:t>
                </a:r>
              </a:p>
            </p:txBody>
          </p:sp>
          <p:sp>
            <p:nvSpPr>
              <p:cNvPr id="434" name="Rectangle 433">
                <a:extLst>
                  <a:ext uri="{FF2B5EF4-FFF2-40B4-BE49-F238E27FC236}">
                    <a16:creationId xmlns:a16="http://schemas.microsoft.com/office/drawing/2014/main" id="{26400477-D2B7-B48A-DB0B-276D1274354F}"/>
                  </a:ext>
                </a:extLst>
              </p:cNvPr>
              <p:cNvSpPr/>
              <p:nvPr/>
            </p:nvSpPr>
            <p:spPr bwMode="auto">
              <a:xfrm>
                <a:off x="3770663" y="1995317"/>
                <a:ext cx="727274" cy="411859"/>
              </a:xfrm>
              <a:prstGeom prst="rect">
                <a:avLst/>
              </a:prstGeom>
              <a:solidFill>
                <a:srgbClr val="00B658"/>
              </a:solidFill>
              <a:ln w="9525"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435" name="Rectangle 434">
                <a:extLst>
                  <a:ext uri="{FF2B5EF4-FFF2-40B4-BE49-F238E27FC236}">
                    <a16:creationId xmlns:a16="http://schemas.microsoft.com/office/drawing/2014/main" id="{9F229D3C-133F-737C-D0BE-AD4ED37841D1}"/>
                  </a:ext>
                </a:extLst>
              </p:cNvPr>
              <p:cNvSpPr/>
              <p:nvPr/>
            </p:nvSpPr>
            <p:spPr bwMode="auto">
              <a:xfrm>
                <a:off x="4293620" y="1995317"/>
                <a:ext cx="204317" cy="411790"/>
              </a:xfrm>
              <a:prstGeom prst="rect">
                <a:avLst/>
              </a:prstGeom>
              <a:solidFill>
                <a:srgbClr val="3998E7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436" name="TextBox 435">
                <a:extLst>
                  <a:ext uri="{FF2B5EF4-FFF2-40B4-BE49-F238E27FC236}">
                    <a16:creationId xmlns:a16="http://schemas.microsoft.com/office/drawing/2014/main" id="{5F096486-9536-D4B0-3E79-BC03985076C9}"/>
                  </a:ext>
                </a:extLst>
              </p:cNvPr>
              <p:cNvSpPr txBox="1"/>
              <p:nvPr/>
            </p:nvSpPr>
            <p:spPr>
              <a:xfrm>
                <a:off x="3784059" y="2044016"/>
                <a:ext cx="50334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Flux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>
                    <a:latin typeface="Avenir Next" panose="020B0503020202020204" pitchFamily="34" charset="0"/>
                  </a:rPr>
                  <a:t>AI</a:t>
                </a:r>
                <a:r>
                  <a:rPr lang="en-GB" sz="800" dirty="0">
                    <a:latin typeface="Avenir Next" panose="020B0503020202020204" pitchFamily="34" charset="0"/>
                  </a:rPr>
                  <a:t>E Core 1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(1,8)</a:t>
                </a:r>
                <a:endParaRPr lang="en-CH" sz="800" dirty="0">
                  <a:latin typeface="Avenir Next" panose="020B0503020202020204" pitchFamily="34" charset="0"/>
                </a:endParaRPr>
              </a:p>
            </p:txBody>
          </p:sp>
          <p:sp>
            <p:nvSpPr>
              <p:cNvPr id="437" name="TextBox 436">
                <a:extLst>
                  <a:ext uri="{FF2B5EF4-FFF2-40B4-BE49-F238E27FC236}">
                    <a16:creationId xmlns:a16="http://schemas.microsoft.com/office/drawing/2014/main" id="{7F375EEA-F048-5D43-DF07-68E15062F263}"/>
                  </a:ext>
                </a:extLst>
              </p:cNvPr>
              <p:cNvSpPr txBox="1"/>
              <p:nvPr/>
            </p:nvSpPr>
            <p:spPr>
              <a:xfrm rot="16200000">
                <a:off x="4181245" y="2139691"/>
                <a:ext cx="391134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 dirty="0">
                    <a:latin typeface="Avenir Next" panose="020B0503020202020204" pitchFamily="34" charset="0"/>
                  </a:rPr>
                  <a:t>Memory</a:t>
                </a:r>
              </a:p>
            </p:txBody>
          </p:sp>
          <p:sp>
            <p:nvSpPr>
              <p:cNvPr id="438" name="Rectangle 437">
                <a:extLst>
                  <a:ext uri="{FF2B5EF4-FFF2-40B4-BE49-F238E27FC236}">
                    <a16:creationId xmlns:a16="http://schemas.microsoft.com/office/drawing/2014/main" id="{2E7A0D14-2BDE-B99C-CF01-46679EB4D8A0}"/>
                  </a:ext>
                </a:extLst>
              </p:cNvPr>
              <p:cNvSpPr/>
              <p:nvPr/>
            </p:nvSpPr>
            <p:spPr bwMode="auto">
              <a:xfrm>
                <a:off x="5015423" y="1995148"/>
                <a:ext cx="727274" cy="411859"/>
              </a:xfrm>
              <a:prstGeom prst="rect">
                <a:avLst/>
              </a:prstGeom>
              <a:solidFill>
                <a:srgbClr val="00B658"/>
              </a:solidFill>
              <a:ln w="9525"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439" name="Rectangle 438">
                <a:extLst>
                  <a:ext uri="{FF2B5EF4-FFF2-40B4-BE49-F238E27FC236}">
                    <a16:creationId xmlns:a16="http://schemas.microsoft.com/office/drawing/2014/main" id="{6E43F1CF-AB38-7DA0-DBA7-ABBE41F6DEEE}"/>
                  </a:ext>
                </a:extLst>
              </p:cNvPr>
              <p:cNvSpPr/>
              <p:nvPr/>
            </p:nvSpPr>
            <p:spPr bwMode="auto">
              <a:xfrm>
                <a:off x="5539470" y="1995148"/>
                <a:ext cx="203227" cy="411790"/>
              </a:xfrm>
              <a:prstGeom prst="rect">
                <a:avLst/>
              </a:prstGeom>
              <a:solidFill>
                <a:srgbClr val="3998E7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440" name="TextBox 439">
                <a:extLst>
                  <a:ext uri="{FF2B5EF4-FFF2-40B4-BE49-F238E27FC236}">
                    <a16:creationId xmlns:a16="http://schemas.microsoft.com/office/drawing/2014/main" id="{597F40EE-D3CC-9E14-53F9-D7A45B8F21A1}"/>
                  </a:ext>
                </a:extLst>
              </p:cNvPr>
              <p:cNvSpPr txBox="1"/>
              <p:nvPr/>
            </p:nvSpPr>
            <p:spPr>
              <a:xfrm>
                <a:off x="5028819" y="2044016"/>
                <a:ext cx="50334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Flux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>
                    <a:latin typeface="Avenir Next" panose="020B0503020202020204" pitchFamily="34" charset="0"/>
                  </a:rPr>
                  <a:t>AI</a:t>
                </a:r>
                <a:r>
                  <a:rPr lang="en-GB" sz="800" dirty="0">
                    <a:latin typeface="Avenir Next" panose="020B0503020202020204" pitchFamily="34" charset="0"/>
                  </a:rPr>
                  <a:t>E Core 2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(2,8)</a:t>
                </a:r>
              </a:p>
            </p:txBody>
          </p:sp>
          <p:sp>
            <p:nvSpPr>
              <p:cNvPr id="441" name="TextBox 440">
                <a:extLst>
                  <a:ext uri="{FF2B5EF4-FFF2-40B4-BE49-F238E27FC236}">
                    <a16:creationId xmlns:a16="http://schemas.microsoft.com/office/drawing/2014/main" id="{F1B8DDEA-DFAF-80A7-4928-43A4C0F09D1C}"/>
                  </a:ext>
                </a:extLst>
              </p:cNvPr>
              <p:cNvSpPr txBox="1"/>
              <p:nvPr/>
            </p:nvSpPr>
            <p:spPr>
              <a:xfrm rot="16200000">
                <a:off x="5426005" y="2139522"/>
                <a:ext cx="391134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 dirty="0">
                    <a:latin typeface="Avenir Next" panose="020B0503020202020204" pitchFamily="34" charset="0"/>
                  </a:rPr>
                  <a:t>Memory</a:t>
                </a:r>
              </a:p>
            </p:txBody>
          </p:sp>
          <p:sp>
            <p:nvSpPr>
              <p:cNvPr id="442" name="Right Arrow 441">
                <a:extLst>
                  <a:ext uri="{FF2B5EF4-FFF2-40B4-BE49-F238E27FC236}">
                    <a16:creationId xmlns:a16="http://schemas.microsoft.com/office/drawing/2014/main" id="{9C67EE5F-2762-8EA5-6E02-71D932BB32CB}"/>
                  </a:ext>
                </a:extLst>
              </p:cNvPr>
              <p:cNvSpPr/>
              <p:nvPr/>
            </p:nvSpPr>
            <p:spPr bwMode="auto">
              <a:xfrm>
                <a:off x="4517256" y="2107672"/>
                <a:ext cx="483268" cy="147504"/>
              </a:xfrm>
              <a:prstGeom prst="rightArrow">
                <a:avLst/>
              </a:prstGeom>
              <a:solidFill>
                <a:schemeClr val="accent5">
                  <a:lumMod val="50000"/>
                </a:schemeClr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</p:grpSp>
        <p:cxnSp>
          <p:nvCxnSpPr>
            <p:cNvPr id="421" name="Elbow Connector 420">
              <a:extLst>
                <a:ext uri="{FF2B5EF4-FFF2-40B4-BE49-F238E27FC236}">
                  <a16:creationId xmlns:a16="http://schemas.microsoft.com/office/drawing/2014/main" id="{EA87A3F6-91A3-87DA-F403-983DF455A6D1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4164983" y="4620081"/>
              <a:ext cx="510745" cy="353434"/>
            </a:xfrm>
            <a:prstGeom prst="bentConnector3">
              <a:avLst>
                <a:gd name="adj1" fmla="val 101060"/>
              </a:avLst>
            </a:prstGeom>
            <a:ln w="19050">
              <a:solidFill>
                <a:schemeClr val="tx1"/>
              </a:solidFill>
              <a:headEnd type="none" w="lg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2" name="Elbow Connector 421">
              <a:extLst>
                <a:ext uri="{FF2B5EF4-FFF2-40B4-BE49-F238E27FC236}">
                  <a16:creationId xmlns:a16="http://schemas.microsoft.com/office/drawing/2014/main" id="{B158259D-7F81-2061-53D3-6B28D30D8980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5352099" y="4575517"/>
              <a:ext cx="548640" cy="421470"/>
            </a:xfrm>
            <a:prstGeom prst="bentConnector2">
              <a:avLst/>
            </a:prstGeom>
            <a:ln w="19050">
              <a:solidFill>
                <a:schemeClr val="tx1"/>
              </a:solidFill>
              <a:headEnd type="none" w="lg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3" name="Elbow Connector 422">
              <a:extLst>
                <a:ext uri="{FF2B5EF4-FFF2-40B4-BE49-F238E27FC236}">
                  <a16:creationId xmlns:a16="http://schemas.microsoft.com/office/drawing/2014/main" id="{CD45F5EF-24F7-7D93-A8FC-CED600321153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5350573" y="5083781"/>
              <a:ext cx="548640" cy="421470"/>
            </a:xfrm>
            <a:prstGeom prst="bentConnector2">
              <a:avLst/>
            </a:prstGeom>
            <a:ln w="19050">
              <a:solidFill>
                <a:schemeClr val="tx1"/>
              </a:solidFill>
              <a:headEnd type="none" w="lg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4" name="Elbow Connector 423">
              <a:extLst>
                <a:ext uri="{FF2B5EF4-FFF2-40B4-BE49-F238E27FC236}">
                  <a16:creationId xmlns:a16="http://schemas.microsoft.com/office/drawing/2014/main" id="{A356A1BE-4F84-89A1-C6DE-DAEB7D711CDB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4133798" y="5107126"/>
              <a:ext cx="571509" cy="351907"/>
            </a:xfrm>
            <a:prstGeom prst="bentConnector3">
              <a:avLst>
                <a:gd name="adj1" fmla="val 99097"/>
              </a:avLst>
            </a:prstGeom>
            <a:ln w="19050">
              <a:solidFill>
                <a:schemeClr val="tx1"/>
              </a:solidFill>
              <a:headEnd type="none" w="lg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5" name="Straight Arrow Connector 424">
              <a:extLst>
                <a:ext uri="{FF2B5EF4-FFF2-40B4-BE49-F238E27FC236}">
                  <a16:creationId xmlns:a16="http://schemas.microsoft.com/office/drawing/2014/main" id="{C57E3F3D-C100-D153-1185-479B3A3B1B6F}"/>
                </a:ext>
              </a:extLst>
            </p:cNvPr>
            <p:cNvCxnSpPr>
              <a:stCxn id="414" idx="0"/>
              <a:endCxn id="395" idx="2"/>
            </p:cNvCxnSpPr>
            <p:nvPr/>
          </p:nvCxnSpPr>
          <p:spPr>
            <a:xfrm flipV="1">
              <a:off x="7448663" y="4898745"/>
              <a:ext cx="0" cy="109374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none" w="lg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6" name="Straight Arrow Connector 425">
              <a:extLst>
                <a:ext uri="{FF2B5EF4-FFF2-40B4-BE49-F238E27FC236}">
                  <a16:creationId xmlns:a16="http://schemas.microsoft.com/office/drawing/2014/main" id="{869B5257-7D76-5539-9CD6-4C7754C0330A}"/>
                </a:ext>
              </a:extLst>
            </p:cNvPr>
            <p:cNvCxnSpPr/>
            <p:nvPr/>
          </p:nvCxnSpPr>
          <p:spPr>
            <a:xfrm flipV="1">
              <a:off x="7430647" y="4382080"/>
              <a:ext cx="0" cy="109374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triangl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7" name="Curved Connector 426">
              <a:extLst>
                <a:ext uri="{FF2B5EF4-FFF2-40B4-BE49-F238E27FC236}">
                  <a16:creationId xmlns:a16="http://schemas.microsoft.com/office/drawing/2014/main" id="{622347E8-5D24-1CC5-2DDC-001F0EBE7A2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12300" y="4747022"/>
              <a:ext cx="12700" cy="1042467"/>
            </a:xfrm>
            <a:prstGeom prst="curvedConnector3">
              <a:avLst>
                <a:gd name="adj1" fmla="val 1597189"/>
              </a:avLst>
            </a:prstGeom>
            <a:ln w="28575">
              <a:solidFill>
                <a:srgbClr val="FF0000"/>
              </a:solidFill>
              <a:headEnd type="none" w="lg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8" name="TextBox 427">
              <a:extLst>
                <a:ext uri="{FF2B5EF4-FFF2-40B4-BE49-F238E27FC236}">
                  <a16:creationId xmlns:a16="http://schemas.microsoft.com/office/drawing/2014/main" id="{C393B40D-00A8-57E7-8E30-827A43B55F2A}"/>
                </a:ext>
              </a:extLst>
            </p:cNvPr>
            <p:cNvSpPr txBox="1"/>
            <p:nvPr/>
          </p:nvSpPr>
          <p:spPr>
            <a:xfrm>
              <a:off x="6450640" y="1148695"/>
              <a:ext cx="1199721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800" i="1" dirty="0">
                  <a:latin typeface="Avenir Next" panose="020B0503020202020204" pitchFamily="34" charset="0"/>
                </a:rPr>
                <a:t>Write Channel 1</a:t>
              </a:r>
              <a:endParaRPr lang="en-CH" sz="800" i="1" dirty="0">
                <a:latin typeface="Avenir Next" panose="020B0503020202020204" pitchFamily="34" charset="0"/>
              </a:endParaRPr>
            </a:p>
          </p:txBody>
        </p:sp>
        <p:sp>
          <p:nvSpPr>
            <p:cNvPr id="489" name="TextBox 488">
              <a:extLst>
                <a:ext uri="{FF2B5EF4-FFF2-40B4-BE49-F238E27FC236}">
                  <a16:creationId xmlns:a16="http://schemas.microsoft.com/office/drawing/2014/main" id="{C1314D6D-CB51-81BD-7FE4-48F4C526DC30}"/>
                </a:ext>
              </a:extLst>
            </p:cNvPr>
            <p:cNvSpPr txBox="1"/>
            <p:nvPr/>
          </p:nvSpPr>
          <p:spPr>
            <a:xfrm>
              <a:off x="4369435" y="1150095"/>
              <a:ext cx="1199721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800" i="1" dirty="0">
                  <a:latin typeface="Avenir Next" panose="020B0503020202020204" pitchFamily="34" charset="0"/>
                </a:rPr>
                <a:t>Read Channel 1</a:t>
              </a:r>
              <a:endParaRPr lang="en-CH" sz="800" i="1" dirty="0">
                <a:latin typeface="Avenir Next" panose="020B0503020202020204" pitchFamily="34" charset="0"/>
              </a:endParaRPr>
            </a:p>
          </p:txBody>
        </p:sp>
      </p:grpSp>
      <p:sp>
        <p:nvSpPr>
          <p:cNvPr id="332" name="TextBox 331">
            <a:extLst>
              <a:ext uri="{FF2B5EF4-FFF2-40B4-BE49-F238E27FC236}">
                <a16:creationId xmlns:a16="http://schemas.microsoft.com/office/drawing/2014/main" id="{67E3734C-D728-FFC3-E1C4-109B5875564E}"/>
              </a:ext>
            </a:extLst>
          </p:cNvPr>
          <p:cNvSpPr txBox="1"/>
          <p:nvPr/>
        </p:nvSpPr>
        <p:spPr>
          <a:xfrm>
            <a:off x="3832139" y="3629315"/>
            <a:ext cx="3328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i="1" dirty="0">
                <a:latin typeface="Avenir Next" panose="020B0503020202020204" pitchFamily="34" charset="0"/>
              </a:rPr>
              <a:t>…</a:t>
            </a:r>
            <a:endParaRPr lang="en-CH" sz="1400" b="1" i="1" dirty="0">
              <a:latin typeface="Avenir Next" panose="020B0503020202020204" pitchFamily="34" charset="0"/>
            </a:endParaRPr>
          </a:p>
        </p:txBody>
      </p:sp>
      <p:sp>
        <p:nvSpPr>
          <p:cNvPr id="336" name="TextBox 335">
            <a:extLst>
              <a:ext uri="{FF2B5EF4-FFF2-40B4-BE49-F238E27FC236}">
                <a16:creationId xmlns:a16="http://schemas.microsoft.com/office/drawing/2014/main" id="{E6C58F1D-F6FF-94C1-7C3B-FCD8C600CB77}"/>
              </a:ext>
            </a:extLst>
          </p:cNvPr>
          <p:cNvSpPr txBox="1"/>
          <p:nvPr/>
        </p:nvSpPr>
        <p:spPr>
          <a:xfrm>
            <a:off x="7948377" y="3653908"/>
            <a:ext cx="3328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i="1" dirty="0">
                <a:latin typeface="Avenir Next" panose="020B0503020202020204" pitchFamily="34" charset="0"/>
              </a:rPr>
              <a:t>…</a:t>
            </a:r>
            <a:endParaRPr lang="en-CH" sz="1400" b="1" i="1" dirty="0">
              <a:latin typeface="Avenir Next" panose="020B0503020202020204" pitchFamily="34" charset="0"/>
            </a:endParaRPr>
          </a:p>
        </p:txBody>
      </p:sp>
      <p:grpSp>
        <p:nvGrpSpPr>
          <p:cNvPr id="339" name="Group 338">
            <a:extLst>
              <a:ext uri="{FF2B5EF4-FFF2-40B4-BE49-F238E27FC236}">
                <a16:creationId xmlns:a16="http://schemas.microsoft.com/office/drawing/2014/main" id="{0D04A22E-5464-8764-1473-5A144381E5C2}"/>
              </a:ext>
            </a:extLst>
          </p:cNvPr>
          <p:cNvGrpSpPr/>
          <p:nvPr/>
        </p:nvGrpSpPr>
        <p:grpSpPr>
          <a:xfrm>
            <a:off x="8294412" y="1148695"/>
            <a:ext cx="3673002" cy="4902246"/>
            <a:chOff x="4239590" y="1148695"/>
            <a:chExt cx="3673002" cy="4902246"/>
          </a:xfrm>
        </p:grpSpPr>
        <p:grpSp>
          <p:nvGrpSpPr>
            <p:cNvPr id="340" name="Group 339">
              <a:extLst>
                <a:ext uri="{FF2B5EF4-FFF2-40B4-BE49-F238E27FC236}">
                  <a16:creationId xmlns:a16="http://schemas.microsoft.com/office/drawing/2014/main" id="{FE1842D2-4F8C-4D8E-4E1D-837109A6DF36}"/>
                </a:ext>
              </a:extLst>
            </p:cNvPr>
            <p:cNvGrpSpPr/>
            <p:nvPr/>
          </p:nvGrpSpPr>
          <p:grpSpPr>
            <a:xfrm>
              <a:off x="5645559" y="1305193"/>
              <a:ext cx="727274" cy="186917"/>
              <a:chOff x="6669658" y="1639649"/>
              <a:chExt cx="864292" cy="781457"/>
            </a:xfrm>
            <a:solidFill>
              <a:srgbClr val="FC8639"/>
            </a:solidFill>
          </p:grpSpPr>
          <p:sp>
            <p:nvSpPr>
              <p:cNvPr id="1066" name="Rectangle 1065">
                <a:extLst>
                  <a:ext uri="{FF2B5EF4-FFF2-40B4-BE49-F238E27FC236}">
                    <a16:creationId xmlns:a16="http://schemas.microsoft.com/office/drawing/2014/main" id="{C6DA502C-0CCF-5DBA-733B-275966E29A25}"/>
                  </a:ext>
                </a:extLst>
              </p:cNvPr>
              <p:cNvSpPr/>
              <p:nvPr/>
            </p:nvSpPr>
            <p:spPr bwMode="auto">
              <a:xfrm>
                <a:off x="6669658" y="1639649"/>
                <a:ext cx="864292" cy="781457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1067" name="TextBox 1066">
                <a:extLst>
                  <a:ext uri="{FF2B5EF4-FFF2-40B4-BE49-F238E27FC236}">
                    <a16:creationId xmlns:a16="http://schemas.microsoft.com/office/drawing/2014/main" id="{15176A82-712C-BD91-AB16-C56F349529E7}"/>
                  </a:ext>
                </a:extLst>
              </p:cNvPr>
              <p:cNvSpPr txBox="1"/>
              <p:nvPr/>
            </p:nvSpPr>
            <p:spPr>
              <a:xfrm>
                <a:off x="6740822" y="1827144"/>
                <a:ext cx="704853" cy="514699"/>
              </a:xfrm>
              <a:prstGeom prst="rect">
                <a:avLst/>
              </a:prstGeom>
              <a:grp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ShimDMA15</a:t>
                </a:r>
                <a:endParaRPr lang="en-CH" sz="800" dirty="0">
                  <a:latin typeface="Avenir Next" panose="020B0503020202020204" pitchFamily="34" charset="0"/>
                </a:endParaRPr>
              </a:p>
            </p:txBody>
          </p:sp>
        </p:grpSp>
        <p:sp>
          <p:nvSpPr>
            <p:cNvPr id="341" name="Rounded Rectangle 340">
              <a:extLst>
                <a:ext uri="{FF2B5EF4-FFF2-40B4-BE49-F238E27FC236}">
                  <a16:creationId xmlns:a16="http://schemas.microsoft.com/office/drawing/2014/main" id="{DF316ACF-CCE1-8804-DB9B-32EA9117D2D9}"/>
                </a:ext>
              </a:extLst>
            </p:cNvPr>
            <p:cNvSpPr/>
            <p:nvPr/>
          </p:nvSpPr>
          <p:spPr bwMode="auto">
            <a:xfrm>
              <a:off x="4482648" y="1583669"/>
              <a:ext cx="3429944" cy="2155622"/>
            </a:xfrm>
            <a:prstGeom prst="roundRect">
              <a:avLst>
                <a:gd name="adj" fmla="val 9925"/>
              </a:avLst>
            </a:prstGeom>
            <a:solidFill>
              <a:schemeClr val="bg2"/>
            </a:solidFill>
            <a:ln>
              <a:solidFill>
                <a:schemeClr val="bg2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cxnSp>
          <p:nvCxnSpPr>
            <p:cNvPr id="342" name="Elbow Connector 341">
              <a:extLst>
                <a:ext uri="{FF2B5EF4-FFF2-40B4-BE49-F238E27FC236}">
                  <a16:creationId xmlns:a16="http://schemas.microsoft.com/office/drawing/2014/main" id="{6DCE83A5-DF10-4835-BCC5-93FF79B503D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372833" y="1437156"/>
              <a:ext cx="1380744" cy="914400"/>
            </a:xfrm>
            <a:prstGeom prst="bentConnector3">
              <a:avLst>
                <a:gd name="adj1" fmla="val -15881"/>
              </a:avLst>
            </a:prstGeom>
            <a:ln w="19050">
              <a:solidFill>
                <a:schemeClr val="tx1"/>
              </a:solidFill>
              <a:headEnd type="none" w="lg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43" name="Group 342">
              <a:extLst>
                <a:ext uri="{FF2B5EF4-FFF2-40B4-BE49-F238E27FC236}">
                  <a16:creationId xmlns:a16="http://schemas.microsoft.com/office/drawing/2014/main" id="{E1C76624-5A12-F058-45A7-1E6273D5B319}"/>
                </a:ext>
              </a:extLst>
            </p:cNvPr>
            <p:cNvGrpSpPr/>
            <p:nvPr/>
          </p:nvGrpSpPr>
          <p:grpSpPr>
            <a:xfrm>
              <a:off x="4595506" y="2175236"/>
              <a:ext cx="3216794" cy="418200"/>
              <a:chOff x="4595506" y="2175236"/>
              <a:chExt cx="3216794" cy="418200"/>
            </a:xfrm>
          </p:grpSpPr>
          <p:sp>
            <p:nvSpPr>
              <p:cNvPr id="1052" name="Right Arrow 1051">
                <a:extLst>
                  <a:ext uri="{FF2B5EF4-FFF2-40B4-BE49-F238E27FC236}">
                    <a16:creationId xmlns:a16="http://schemas.microsoft.com/office/drawing/2014/main" id="{7F41EEAB-70B6-1647-A96C-45EA0D6A74B0}"/>
                  </a:ext>
                </a:extLst>
              </p:cNvPr>
              <p:cNvSpPr/>
              <p:nvPr/>
            </p:nvSpPr>
            <p:spPr bwMode="auto">
              <a:xfrm>
                <a:off x="5345848" y="2293733"/>
                <a:ext cx="483268" cy="147504"/>
              </a:xfrm>
              <a:prstGeom prst="rightArrow">
                <a:avLst/>
              </a:prstGeom>
              <a:solidFill>
                <a:schemeClr val="accent5">
                  <a:lumMod val="50000"/>
                </a:schemeClr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053" name="Rectangle 1052">
                <a:extLst>
                  <a:ext uri="{FF2B5EF4-FFF2-40B4-BE49-F238E27FC236}">
                    <a16:creationId xmlns:a16="http://schemas.microsoft.com/office/drawing/2014/main" id="{885D0CB6-8455-657A-4AB3-A6506E25773B}"/>
                  </a:ext>
                </a:extLst>
              </p:cNvPr>
              <p:cNvSpPr/>
              <p:nvPr/>
            </p:nvSpPr>
            <p:spPr bwMode="auto">
              <a:xfrm>
                <a:off x="4595506" y="2175403"/>
                <a:ext cx="727274" cy="411859"/>
              </a:xfrm>
              <a:prstGeom prst="rect">
                <a:avLst/>
              </a:prstGeom>
              <a:solidFill>
                <a:srgbClr val="00B658"/>
              </a:solidFill>
              <a:ln w="9525"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054" name="Rectangle 1053">
                <a:extLst>
                  <a:ext uri="{FF2B5EF4-FFF2-40B4-BE49-F238E27FC236}">
                    <a16:creationId xmlns:a16="http://schemas.microsoft.com/office/drawing/2014/main" id="{B49DAE7D-2B79-A4DE-2D38-C5DE15E20DBF}"/>
                  </a:ext>
                </a:extLst>
              </p:cNvPr>
              <p:cNvSpPr/>
              <p:nvPr/>
            </p:nvSpPr>
            <p:spPr bwMode="auto">
              <a:xfrm>
                <a:off x="5102513" y="2175403"/>
                <a:ext cx="220267" cy="411790"/>
              </a:xfrm>
              <a:prstGeom prst="rect">
                <a:avLst/>
              </a:prstGeom>
              <a:solidFill>
                <a:srgbClr val="3998E7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055" name="TextBox 1054">
                <a:extLst>
                  <a:ext uri="{FF2B5EF4-FFF2-40B4-BE49-F238E27FC236}">
                    <a16:creationId xmlns:a16="http://schemas.microsoft.com/office/drawing/2014/main" id="{030684BC-11EC-2176-4647-8D8CB95C1445}"/>
                  </a:ext>
                </a:extLst>
              </p:cNvPr>
              <p:cNvSpPr txBox="1"/>
              <p:nvPr/>
            </p:nvSpPr>
            <p:spPr>
              <a:xfrm>
                <a:off x="4638561" y="2224104"/>
                <a:ext cx="44403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Laplacian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>
                    <a:latin typeface="Avenir Next" panose="020B0503020202020204" pitchFamily="34" charset="0"/>
                  </a:rPr>
                  <a:t>AI</a:t>
                </a:r>
                <a:r>
                  <a:rPr lang="en-GB" sz="800" dirty="0">
                    <a:latin typeface="Avenir Next" panose="020B0503020202020204" pitchFamily="34" charset="0"/>
                  </a:rPr>
                  <a:t>E Core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(45,2)</a:t>
                </a:r>
                <a:endParaRPr lang="en-CH" sz="800" dirty="0">
                  <a:latin typeface="Avenir Next" panose="020B0503020202020204" pitchFamily="34" charset="0"/>
                </a:endParaRPr>
              </a:p>
            </p:txBody>
          </p:sp>
          <p:sp>
            <p:nvSpPr>
              <p:cNvPr id="1056" name="TextBox 1055">
                <a:extLst>
                  <a:ext uri="{FF2B5EF4-FFF2-40B4-BE49-F238E27FC236}">
                    <a16:creationId xmlns:a16="http://schemas.microsoft.com/office/drawing/2014/main" id="{0AD2A11E-E666-FDFB-9552-EEB64C4BC4C8}"/>
                  </a:ext>
                </a:extLst>
              </p:cNvPr>
              <p:cNvSpPr txBox="1"/>
              <p:nvPr/>
            </p:nvSpPr>
            <p:spPr>
              <a:xfrm rot="16200000">
                <a:off x="5006088" y="2319777"/>
                <a:ext cx="391134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 dirty="0">
                    <a:latin typeface="Avenir Next" panose="020B0503020202020204" pitchFamily="34" charset="0"/>
                  </a:rPr>
                  <a:t>Memory</a:t>
                </a:r>
              </a:p>
            </p:txBody>
          </p:sp>
          <p:sp>
            <p:nvSpPr>
              <p:cNvPr id="1057" name="Rectangle 1056">
                <a:extLst>
                  <a:ext uri="{FF2B5EF4-FFF2-40B4-BE49-F238E27FC236}">
                    <a16:creationId xmlns:a16="http://schemas.microsoft.com/office/drawing/2014/main" id="{D1514358-EBCF-4138-1536-C918F80D4AC2}"/>
                  </a:ext>
                </a:extLst>
              </p:cNvPr>
              <p:cNvSpPr/>
              <p:nvPr/>
            </p:nvSpPr>
            <p:spPr bwMode="auto">
              <a:xfrm>
                <a:off x="5840266" y="2175405"/>
                <a:ext cx="727274" cy="411859"/>
              </a:xfrm>
              <a:prstGeom prst="rect">
                <a:avLst/>
              </a:prstGeom>
              <a:solidFill>
                <a:srgbClr val="00B658"/>
              </a:solidFill>
              <a:ln w="9525"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058" name="Rectangle 1057">
                <a:extLst>
                  <a:ext uri="{FF2B5EF4-FFF2-40B4-BE49-F238E27FC236}">
                    <a16:creationId xmlns:a16="http://schemas.microsoft.com/office/drawing/2014/main" id="{8358B251-10AB-90C4-8613-1829274E776E}"/>
                  </a:ext>
                </a:extLst>
              </p:cNvPr>
              <p:cNvSpPr/>
              <p:nvPr/>
            </p:nvSpPr>
            <p:spPr bwMode="auto">
              <a:xfrm>
                <a:off x="6363223" y="2175405"/>
                <a:ext cx="204317" cy="411790"/>
              </a:xfrm>
              <a:prstGeom prst="rect">
                <a:avLst/>
              </a:prstGeom>
              <a:solidFill>
                <a:srgbClr val="3998E7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059" name="TextBox 1058">
                <a:extLst>
                  <a:ext uri="{FF2B5EF4-FFF2-40B4-BE49-F238E27FC236}">
                    <a16:creationId xmlns:a16="http://schemas.microsoft.com/office/drawing/2014/main" id="{34E0FF4D-2C6A-D851-23A9-E042151735A4}"/>
                  </a:ext>
                </a:extLst>
              </p:cNvPr>
              <p:cNvSpPr txBox="1"/>
              <p:nvPr/>
            </p:nvSpPr>
            <p:spPr>
              <a:xfrm>
                <a:off x="5853662" y="2224104"/>
                <a:ext cx="50334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Flux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>
                    <a:latin typeface="Avenir Next" panose="020B0503020202020204" pitchFamily="34" charset="0"/>
                  </a:rPr>
                  <a:t>AI</a:t>
                </a:r>
                <a:r>
                  <a:rPr lang="en-GB" sz="800" dirty="0">
                    <a:latin typeface="Avenir Next" panose="020B0503020202020204" pitchFamily="34" charset="0"/>
                  </a:rPr>
                  <a:t>E Core 1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(46,2)</a:t>
                </a:r>
                <a:endParaRPr lang="en-CH" sz="800" dirty="0">
                  <a:latin typeface="Avenir Next" panose="020B0503020202020204" pitchFamily="34" charset="0"/>
                </a:endParaRPr>
              </a:p>
            </p:txBody>
          </p:sp>
          <p:sp>
            <p:nvSpPr>
              <p:cNvPr id="1060" name="TextBox 1059">
                <a:extLst>
                  <a:ext uri="{FF2B5EF4-FFF2-40B4-BE49-F238E27FC236}">
                    <a16:creationId xmlns:a16="http://schemas.microsoft.com/office/drawing/2014/main" id="{EF6A018D-BC7A-4FDE-4C13-EE48DB4036CB}"/>
                  </a:ext>
                </a:extLst>
              </p:cNvPr>
              <p:cNvSpPr txBox="1"/>
              <p:nvPr/>
            </p:nvSpPr>
            <p:spPr>
              <a:xfrm rot="16200000">
                <a:off x="6250848" y="2319779"/>
                <a:ext cx="391134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 dirty="0">
                    <a:latin typeface="Avenir Next" panose="020B0503020202020204" pitchFamily="34" charset="0"/>
                  </a:rPr>
                  <a:t>Memory</a:t>
                </a:r>
              </a:p>
            </p:txBody>
          </p:sp>
          <p:sp>
            <p:nvSpPr>
              <p:cNvPr id="1061" name="Rectangle 1060">
                <a:extLst>
                  <a:ext uri="{FF2B5EF4-FFF2-40B4-BE49-F238E27FC236}">
                    <a16:creationId xmlns:a16="http://schemas.microsoft.com/office/drawing/2014/main" id="{AAC9CEEE-B151-1A8C-01C9-37C9F1468E51}"/>
                  </a:ext>
                </a:extLst>
              </p:cNvPr>
              <p:cNvSpPr/>
              <p:nvPr/>
            </p:nvSpPr>
            <p:spPr bwMode="auto">
              <a:xfrm>
                <a:off x="7085026" y="2175236"/>
                <a:ext cx="727274" cy="411859"/>
              </a:xfrm>
              <a:prstGeom prst="rect">
                <a:avLst/>
              </a:prstGeom>
              <a:solidFill>
                <a:srgbClr val="00B658"/>
              </a:solidFill>
              <a:ln w="9525"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062" name="Rectangle 1061">
                <a:extLst>
                  <a:ext uri="{FF2B5EF4-FFF2-40B4-BE49-F238E27FC236}">
                    <a16:creationId xmlns:a16="http://schemas.microsoft.com/office/drawing/2014/main" id="{78A2F4D4-49F6-99BB-89B5-D06A81C2E9F6}"/>
                  </a:ext>
                </a:extLst>
              </p:cNvPr>
              <p:cNvSpPr/>
              <p:nvPr/>
            </p:nvSpPr>
            <p:spPr bwMode="auto">
              <a:xfrm>
                <a:off x="7609073" y="2175236"/>
                <a:ext cx="203227" cy="411790"/>
              </a:xfrm>
              <a:prstGeom prst="rect">
                <a:avLst/>
              </a:prstGeom>
              <a:solidFill>
                <a:srgbClr val="3998E7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063" name="TextBox 1062">
                <a:extLst>
                  <a:ext uri="{FF2B5EF4-FFF2-40B4-BE49-F238E27FC236}">
                    <a16:creationId xmlns:a16="http://schemas.microsoft.com/office/drawing/2014/main" id="{97D69F70-AAD5-916B-733F-8FE9143F22D8}"/>
                  </a:ext>
                </a:extLst>
              </p:cNvPr>
              <p:cNvSpPr txBox="1"/>
              <p:nvPr/>
            </p:nvSpPr>
            <p:spPr>
              <a:xfrm>
                <a:off x="7098422" y="2224104"/>
                <a:ext cx="50334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Flux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>
                    <a:latin typeface="Avenir Next" panose="020B0503020202020204" pitchFamily="34" charset="0"/>
                  </a:rPr>
                  <a:t>AI</a:t>
                </a:r>
                <a:r>
                  <a:rPr lang="en-GB" sz="800" dirty="0">
                    <a:latin typeface="Avenir Next" panose="020B0503020202020204" pitchFamily="34" charset="0"/>
                  </a:rPr>
                  <a:t>E Core 2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(47,2)</a:t>
                </a:r>
              </a:p>
            </p:txBody>
          </p:sp>
          <p:sp>
            <p:nvSpPr>
              <p:cNvPr id="1064" name="TextBox 1063">
                <a:extLst>
                  <a:ext uri="{FF2B5EF4-FFF2-40B4-BE49-F238E27FC236}">
                    <a16:creationId xmlns:a16="http://schemas.microsoft.com/office/drawing/2014/main" id="{726F9269-F641-732B-35A8-ECE6B2E0F768}"/>
                  </a:ext>
                </a:extLst>
              </p:cNvPr>
              <p:cNvSpPr txBox="1"/>
              <p:nvPr/>
            </p:nvSpPr>
            <p:spPr>
              <a:xfrm rot="16200000">
                <a:off x="7495608" y="2319610"/>
                <a:ext cx="391134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 dirty="0">
                    <a:latin typeface="Avenir Next" panose="020B0503020202020204" pitchFamily="34" charset="0"/>
                  </a:rPr>
                  <a:t>Memory</a:t>
                </a:r>
              </a:p>
            </p:txBody>
          </p:sp>
          <p:sp>
            <p:nvSpPr>
              <p:cNvPr id="1065" name="Right Arrow 1064">
                <a:extLst>
                  <a:ext uri="{FF2B5EF4-FFF2-40B4-BE49-F238E27FC236}">
                    <a16:creationId xmlns:a16="http://schemas.microsoft.com/office/drawing/2014/main" id="{71DB7573-D83D-FBB0-E208-6A58BA6CE54C}"/>
                  </a:ext>
                </a:extLst>
              </p:cNvPr>
              <p:cNvSpPr/>
              <p:nvPr/>
            </p:nvSpPr>
            <p:spPr bwMode="auto">
              <a:xfrm>
                <a:off x="6586859" y="2287760"/>
                <a:ext cx="483268" cy="147504"/>
              </a:xfrm>
              <a:prstGeom prst="rightArrow">
                <a:avLst/>
              </a:prstGeom>
              <a:solidFill>
                <a:schemeClr val="accent5">
                  <a:lumMod val="50000"/>
                </a:schemeClr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</p:grpSp>
        <p:cxnSp>
          <p:nvCxnSpPr>
            <p:cNvPr id="344" name="Elbow Connector 343">
              <a:extLst>
                <a:ext uri="{FF2B5EF4-FFF2-40B4-BE49-F238E27FC236}">
                  <a16:creationId xmlns:a16="http://schemas.microsoft.com/office/drawing/2014/main" id="{7619C3C7-86E4-A81C-A966-699AA3867E9E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4209757" y="1848419"/>
              <a:ext cx="548640" cy="226072"/>
            </a:xfrm>
            <a:prstGeom prst="bentConnector2">
              <a:avLst/>
            </a:prstGeom>
            <a:ln w="19050">
              <a:solidFill>
                <a:schemeClr val="tx1"/>
              </a:solidFill>
              <a:headEnd type="none" w="lg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5" name="Elbow Connector 344">
              <a:extLst>
                <a:ext uri="{FF2B5EF4-FFF2-40B4-BE49-F238E27FC236}">
                  <a16:creationId xmlns:a16="http://schemas.microsoft.com/office/drawing/2014/main" id="{2BE88C92-38F0-6551-9118-0A0447DC7987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5641840" y="1448482"/>
              <a:ext cx="192024" cy="274320"/>
            </a:xfrm>
            <a:prstGeom prst="bentConnector3">
              <a:avLst>
                <a:gd name="adj1" fmla="val -117407"/>
              </a:avLst>
            </a:prstGeom>
            <a:ln w="19050">
              <a:solidFill>
                <a:schemeClr val="tx1"/>
              </a:solidFill>
              <a:headEnd type="none" w="lg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Elbow Connector 345">
              <a:extLst>
                <a:ext uri="{FF2B5EF4-FFF2-40B4-BE49-F238E27FC236}">
                  <a16:creationId xmlns:a16="http://schemas.microsoft.com/office/drawing/2014/main" id="{D95DA397-F2E7-1BAE-B4BA-5E4FF47CC6FA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4599353" y="1448483"/>
              <a:ext cx="1050053" cy="274320"/>
            </a:xfrm>
            <a:prstGeom prst="bentConnector3">
              <a:avLst>
                <a:gd name="adj1" fmla="val 121770"/>
              </a:avLst>
            </a:prstGeom>
            <a:ln w="19050">
              <a:solidFill>
                <a:schemeClr val="tx1"/>
              </a:solidFill>
              <a:headEnd type="none" w="lg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47" name="Group 346">
              <a:extLst>
                <a:ext uri="{FF2B5EF4-FFF2-40B4-BE49-F238E27FC236}">
                  <a16:creationId xmlns:a16="http://schemas.microsoft.com/office/drawing/2014/main" id="{712BCF12-7793-C73C-A54F-2277E9BFF8FB}"/>
                </a:ext>
              </a:extLst>
            </p:cNvPr>
            <p:cNvGrpSpPr/>
            <p:nvPr/>
          </p:nvGrpSpPr>
          <p:grpSpPr>
            <a:xfrm>
              <a:off x="4595506" y="1654072"/>
              <a:ext cx="3216794" cy="418200"/>
              <a:chOff x="2522137" y="1349272"/>
              <a:chExt cx="3216794" cy="418200"/>
            </a:xfrm>
          </p:grpSpPr>
          <p:sp>
            <p:nvSpPr>
              <p:cNvPr id="1038" name="Right Arrow 1037">
                <a:extLst>
                  <a:ext uri="{FF2B5EF4-FFF2-40B4-BE49-F238E27FC236}">
                    <a16:creationId xmlns:a16="http://schemas.microsoft.com/office/drawing/2014/main" id="{EB5A2350-880E-C591-B703-A1F3E5C94494}"/>
                  </a:ext>
                </a:extLst>
              </p:cNvPr>
              <p:cNvSpPr/>
              <p:nvPr/>
            </p:nvSpPr>
            <p:spPr bwMode="auto">
              <a:xfrm>
                <a:off x="3272479" y="1525636"/>
                <a:ext cx="483268" cy="147504"/>
              </a:xfrm>
              <a:prstGeom prst="rightArrow">
                <a:avLst>
                  <a:gd name="adj1" fmla="val 50000"/>
                  <a:gd name="adj2" fmla="val 62915"/>
                </a:avLst>
              </a:prstGeom>
              <a:solidFill>
                <a:schemeClr val="accent5">
                  <a:lumMod val="50000"/>
                </a:schemeClr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039" name="Rectangle 1038">
                <a:extLst>
                  <a:ext uri="{FF2B5EF4-FFF2-40B4-BE49-F238E27FC236}">
                    <a16:creationId xmlns:a16="http://schemas.microsoft.com/office/drawing/2014/main" id="{2322AEEA-7D34-BD9F-3DFB-B733B5E83482}"/>
                  </a:ext>
                </a:extLst>
              </p:cNvPr>
              <p:cNvSpPr/>
              <p:nvPr/>
            </p:nvSpPr>
            <p:spPr bwMode="auto">
              <a:xfrm>
                <a:off x="2522137" y="1349272"/>
                <a:ext cx="727274" cy="411859"/>
              </a:xfrm>
              <a:prstGeom prst="rect">
                <a:avLst/>
              </a:prstGeom>
              <a:solidFill>
                <a:srgbClr val="00B658"/>
              </a:solidFill>
              <a:ln w="9525"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040" name="Rectangle 1039">
                <a:extLst>
                  <a:ext uri="{FF2B5EF4-FFF2-40B4-BE49-F238E27FC236}">
                    <a16:creationId xmlns:a16="http://schemas.microsoft.com/office/drawing/2014/main" id="{32BCDF12-9056-6145-EBFE-3C522F10D0D4}"/>
                  </a:ext>
                </a:extLst>
              </p:cNvPr>
              <p:cNvSpPr/>
              <p:nvPr/>
            </p:nvSpPr>
            <p:spPr bwMode="auto">
              <a:xfrm>
                <a:off x="3029144" y="1349439"/>
                <a:ext cx="220267" cy="411790"/>
              </a:xfrm>
              <a:prstGeom prst="rect">
                <a:avLst/>
              </a:prstGeom>
              <a:solidFill>
                <a:srgbClr val="3998E7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041" name="TextBox 1040">
                <a:extLst>
                  <a:ext uri="{FF2B5EF4-FFF2-40B4-BE49-F238E27FC236}">
                    <a16:creationId xmlns:a16="http://schemas.microsoft.com/office/drawing/2014/main" id="{075B1342-1D97-03E0-EE88-175F72B9B9F8}"/>
                  </a:ext>
                </a:extLst>
              </p:cNvPr>
              <p:cNvSpPr txBox="1"/>
              <p:nvPr/>
            </p:nvSpPr>
            <p:spPr>
              <a:xfrm>
                <a:off x="2565192" y="1398140"/>
                <a:ext cx="44403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Laplacian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>
                    <a:latin typeface="Avenir Next" panose="020B0503020202020204" pitchFamily="34" charset="0"/>
                  </a:rPr>
                  <a:t>AI</a:t>
                </a:r>
                <a:r>
                  <a:rPr lang="en-GB" sz="800" dirty="0">
                    <a:latin typeface="Avenir Next" panose="020B0503020202020204" pitchFamily="34" charset="0"/>
                  </a:rPr>
                  <a:t>E Core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(45,1)</a:t>
                </a:r>
                <a:endParaRPr lang="en-CH" sz="800" dirty="0">
                  <a:latin typeface="Avenir Next" panose="020B0503020202020204" pitchFamily="34" charset="0"/>
                </a:endParaRPr>
              </a:p>
            </p:txBody>
          </p:sp>
          <p:sp>
            <p:nvSpPr>
              <p:cNvPr id="1042" name="TextBox 1041">
                <a:extLst>
                  <a:ext uri="{FF2B5EF4-FFF2-40B4-BE49-F238E27FC236}">
                    <a16:creationId xmlns:a16="http://schemas.microsoft.com/office/drawing/2014/main" id="{167D8131-DA89-4DC4-7502-0C43E038A773}"/>
                  </a:ext>
                </a:extLst>
              </p:cNvPr>
              <p:cNvSpPr txBox="1"/>
              <p:nvPr/>
            </p:nvSpPr>
            <p:spPr>
              <a:xfrm rot="16200000">
                <a:off x="2932719" y="1493813"/>
                <a:ext cx="391134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 dirty="0">
                    <a:latin typeface="Avenir Next" panose="020B0503020202020204" pitchFamily="34" charset="0"/>
                  </a:rPr>
                  <a:t>Memory</a:t>
                </a:r>
              </a:p>
            </p:txBody>
          </p:sp>
          <p:sp>
            <p:nvSpPr>
              <p:cNvPr id="1043" name="Rectangle 1042">
                <a:extLst>
                  <a:ext uri="{FF2B5EF4-FFF2-40B4-BE49-F238E27FC236}">
                    <a16:creationId xmlns:a16="http://schemas.microsoft.com/office/drawing/2014/main" id="{60D6DA5D-34F7-F434-1E74-9E69D090E8B7}"/>
                  </a:ext>
                </a:extLst>
              </p:cNvPr>
              <p:cNvSpPr/>
              <p:nvPr/>
            </p:nvSpPr>
            <p:spPr bwMode="auto">
              <a:xfrm>
                <a:off x="3766897" y="1349272"/>
                <a:ext cx="727274" cy="411859"/>
              </a:xfrm>
              <a:prstGeom prst="rect">
                <a:avLst/>
              </a:prstGeom>
              <a:solidFill>
                <a:srgbClr val="00B658"/>
              </a:solidFill>
              <a:ln w="9525"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044" name="Rectangle 1043">
                <a:extLst>
                  <a:ext uri="{FF2B5EF4-FFF2-40B4-BE49-F238E27FC236}">
                    <a16:creationId xmlns:a16="http://schemas.microsoft.com/office/drawing/2014/main" id="{0AC0E0C8-24E8-9D2C-FD9D-3D65810A1939}"/>
                  </a:ext>
                </a:extLst>
              </p:cNvPr>
              <p:cNvSpPr/>
              <p:nvPr/>
            </p:nvSpPr>
            <p:spPr bwMode="auto">
              <a:xfrm>
                <a:off x="4289854" y="1349441"/>
                <a:ext cx="204317" cy="411790"/>
              </a:xfrm>
              <a:prstGeom prst="rect">
                <a:avLst/>
              </a:prstGeom>
              <a:solidFill>
                <a:srgbClr val="3998E7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045" name="TextBox 1044">
                <a:extLst>
                  <a:ext uri="{FF2B5EF4-FFF2-40B4-BE49-F238E27FC236}">
                    <a16:creationId xmlns:a16="http://schemas.microsoft.com/office/drawing/2014/main" id="{DCA59F61-DD73-D61D-14D6-51F5CA4D5B6A}"/>
                  </a:ext>
                </a:extLst>
              </p:cNvPr>
              <p:cNvSpPr txBox="1"/>
              <p:nvPr/>
            </p:nvSpPr>
            <p:spPr>
              <a:xfrm>
                <a:off x="3780293" y="1398140"/>
                <a:ext cx="50334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Flux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>
                    <a:latin typeface="Avenir Next" panose="020B0503020202020204" pitchFamily="34" charset="0"/>
                  </a:rPr>
                  <a:t>AI</a:t>
                </a:r>
                <a:r>
                  <a:rPr lang="en-GB" sz="800" dirty="0">
                    <a:latin typeface="Avenir Next" panose="020B0503020202020204" pitchFamily="34" charset="0"/>
                  </a:rPr>
                  <a:t>E Core 1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(46,1)</a:t>
                </a:r>
                <a:endParaRPr lang="en-CH" sz="800" dirty="0">
                  <a:latin typeface="Avenir Next" panose="020B0503020202020204" pitchFamily="34" charset="0"/>
                </a:endParaRPr>
              </a:p>
            </p:txBody>
          </p:sp>
          <p:sp>
            <p:nvSpPr>
              <p:cNvPr id="1046" name="TextBox 1045">
                <a:extLst>
                  <a:ext uri="{FF2B5EF4-FFF2-40B4-BE49-F238E27FC236}">
                    <a16:creationId xmlns:a16="http://schemas.microsoft.com/office/drawing/2014/main" id="{90537A66-3E25-D44C-C368-C44914A4C8F2}"/>
                  </a:ext>
                </a:extLst>
              </p:cNvPr>
              <p:cNvSpPr txBox="1"/>
              <p:nvPr/>
            </p:nvSpPr>
            <p:spPr>
              <a:xfrm rot="16200000">
                <a:off x="4177479" y="1493815"/>
                <a:ext cx="391134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 dirty="0">
                    <a:latin typeface="Avenir Next" panose="020B0503020202020204" pitchFamily="34" charset="0"/>
                  </a:rPr>
                  <a:t>Memory</a:t>
                </a:r>
              </a:p>
            </p:txBody>
          </p:sp>
          <p:sp>
            <p:nvSpPr>
              <p:cNvPr id="1047" name="Rectangle 1046">
                <a:extLst>
                  <a:ext uri="{FF2B5EF4-FFF2-40B4-BE49-F238E27FC236}">
                    <a16:creationId xmlns:a16="http://schemas.microsoft.com/office/drawing/2014/main" id="{45CC9CCC-F23E-6B7D-FBD5-77D321FEBBBB}"/>
                  </a:ext>
                </a:extLst>
              </p:cNvPr>
              <p:cNvSpPr/>
              <p:nvPr/>
            </p:nvSpPr>
            <p:spPr bwMode="auto">
              <a:xfrm>
                <a:off x="5011657" y="1349272"/>
                <a:ext cx="727274" cy="411859"/>
              </a:xfrm>
              <a:prstGeom prst="rect">
                <a:avLst/>
              </a:prstGeom>
              <a:solidFill>
                <a:srgbClr val="00B658"/>
              </a:solidFill>
              <a:ln w="9525"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048" name="Rectangle 1047">
                <a:extLst>
                  <a:ext uri="{FF2B5EF4-FFF2-40B4-BE49-F238E27FC236}">
                    <a16:creationId xmlns:a16="http://schemas.microsoft.com/office/drawing/2014/main" id="{5DBAE97B-26B7-8A15-A0BC-8645486B328C}"/>
                  </a:ext>
                </a:extLst>
              </p:cNvPr>
              <p:cNvSpPr/>
              <p:nvPr/>
            </p:nvSpPr>
            <p:spPr bwMode="auto">
              <a:xfrm>
                <a:off x="5535704" y="1349272"/>
                <a:ext cx="203227" cy="411790"/>
              </a:xfrm>
              <a:prstGeom prst="rect">
                <a:avLst/>
              </a:prstGeom>
              <a:solidFill>
                <a:srgbClr val="3998E7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049" name="TextBox 1048">
                <a:extLst>
                  <a:ext uri="{FF2B5EF4-FFF2-40B4-BE49-F238E27FC236}">
                    <a16:creationId xmlns:a16="http://schemas.microsoft.com/office/drawing/2014/main" id="{2278E27D-A21B-3CF5-B697-4268D31823DF}"/>
                  </a:ext>
                </a:extLst>
              </p:cNvPr>
              <p:cNvSpPr txBox="1"/>
              <p:nvPr/>
            </p:nvSpPr>
            <p:spPr>
              <a:xfrm>
                <a:off x="5025053" y="1398140"/>
                <a:ext cx="50334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Flux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>
                    <a:latin typeface="Avenir Next" panose="020B0503020202020204" pitchFamily="34" charset="0"/>
                  </a:rPr>
                  <a:t>AI</a:t>
                </a:r>
                <a:r>
                  <a:rPr lang="en-GB" sz="800" dirty="0">
                    <a:latin typeface="Avenir Next" panose="020B0503020202020204" pitchFamily="34" charset="0"/>
                  </a:rPr>
                  <a:t>E Core 2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(47,1)</a:t>
                </a:r>
              </a:p>
            </p:txBody>
          </p:sp>
          <p:sp>
            <p:nvSpPr>
              <p:cNvPr id="1050" name="TextBox 1049">
                <a:extLst>
                  <a:ext uri="{FF2B5EF4-FFF2-40B4-BE49-F238E27FC236}">
                    <a16:creationId xmlns:a16="http://schemas.microsoft.com/office/drawing/2014/main" id="{7D2FD4BE-2753-6961-0EC5-29E3229C929E}"/>
                  </a:ext>
                </a:extLst>
              </p:cNvPr>
              <p:cNvSpPr txBox="1"/>
              <p:nvPr/>
            </p:nvSpPr>
            <p:spPr>
              <a:xfrm rot="16200000">
                <a:off x="5422239" y="1493646"/>
                <a:ext cx="391134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 dirty="0">
                    <a:latin typeface="Avenir Next" panose="020B0503020202020204" pitchFamily="34" charset="0"/>
                  </a:rPr>
                  <a:t>Memory</a:t>
                </a:r>
              </a:p>
            </p:txBody>
          </p:sp>
          <p:sp>
            <p:nvSpPr>
              <p:cNvPr id="1051" name="Right Arrow 1050">
                <a:extLst>
                  <a:ext uri="{FF2B5EF4-FFF2-40B4-BE49-F238E27FC236}">
                    <a16:creationId xmlns:a16="http://schemas.microsoft.com/office/drawing/2014/main" id="{8FEB00FA-AE8C-F40B-CA6E-621EA71B205A}"/>
                  </a:ext>
                </a:extLst>
              </p:cNvPr>
              <p:cNvSpPr/>
              <p:nvPr/>
            </p:nvSpPr>
            <p:spPr bwMode="auto">
              <a:xfrm>
                <a:off x="4513490" y="1461796"/>
                <a:ext cx="483268" cy="147504"/>
              </a:xfrm>
              <a:prstGeom prst="rightArrow">
                <a:avLst/>
              </a:prstGeom>
              <a:solidFill>
                <a:schemeClr val="accent5">
                  <a:lumMod val="50000"/>
                </a:schemeClr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</p:grpSp>
        <p:cxnSp>
          <p:nvCxnSpPr>
            <p:cNvPr id="348" name="Elbow Connector 347">
              <a:extLst>
                <a:ext uri="{FF2B5EF4-FFF2-40B4-BE49-F238E27FC236}">
                  <a16:creationId xmlns:a16="http://schemas.microsoft.com/office/drawing/2014/main" id="{138E63A6-09C6-E2FE-2C4F-04EFA29F8268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5351773" y="1750721"/>
              <a:ext cx="548640" cy="421470"/>
            </a:xfrm>
            <a:prstGeom prst="bentConnector2">
              <a:avLst/>
            </a:prstGeom>
            <a:ln w="19050">
              <a:solidFill>
                <a:schemeClr val="tx1"/>
              </a:solidFill>
              <a:headEnd type="none" w="lg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49" name="Group 348">
              <a:extLst>
                <a:ext uri="{FF2B5EF4-FFF2-40B4-BE49-F238E27FC236}">
                  <a16:creationId xmlns:a16="http://schemas.microsoft.com/office/drawing/2014/main" id="{50A3AC3B-4813-FAD5-1E86-2CB6E52EC542}"/>
                </a:ext>
              </a:extLst>
            </p:cNvPr>
            <p:cNvGrpSpPr/>
            <p:nvPr/>
          </p:nvGrpSpPr>
          <p:grpSpPr>
            <a:xfrm>
              <a:off x="4595506" y="2696469"/>
              <a:ext cx="3216794" cy="418200"/>
              <a:chOff x="4595506" y="2696469"/>
              <a:chExt cx="3216794" cy="418200"/>
            </a:xfrm>
          </p:grpSpPr>
          <p:sp>
            <p:nvSpPr>
              <p:cNvPr id="1024" name="Right Arrow 1023">
                <a:extLst>
                  <a:ext uri="{FF2B5EF4-FFF2-40B4-BE49-F238E27FC236}">
                    <a16:creationId xmlns:a16="http://schemas.microsoft.com/office/drawing/2014/main" id="{464D7B11-86AD-4E7B-6D09-77C768AFC31E}"/>
                  </a:ext>
                </a:extLst>
              </p:cNvPr>
              <p:cNvSpPr/>
              <p:nvPr/>
            </p:nvSpPr>
            <p:spPr bwMode="auto">
              <a:xfrm>
                <a:off x="5345848" y="2814966"/>
                <a:ext cx="483268" cy="147504"/>
              </a:xfrm>
              <a:prstGeom prst="rightArrow">
                <a:avLst/>
              </a:prstGeom>
              <a:solidFill>
                <a:schemeClr val="accent5">
                  <a:lumMod val="50000"/>
                </a:schemeClr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025" name="Rectangle 1024">
                <a:extLst>
                  <a:ext uri="{FF2B5EF4-FFF2-40B4-BE49-F238E27FC236}">
                    <a16:creationId xmlns:a16="http://schemas.microsoft.com/office/drawing/2014/main" id="{C41CF70A-43D7-EEF0-9250-FFFA743D51BB}"/>
                  </a:ext>
                </a:extLst>
              </p:cNvPr>
              <p:cNvSpPr/>
              <p:nvPr/>
            </p:nvSpPr>
            <p:spPr bwMode="auto">
              <a:xfrm>
                <a:off x="4595506" y="2696636"/>
                <a:ext cx="727274" cy="411859"/>
              </a:xfrm>
              <a:prstGeom prst="rect">
                <a:avLst/>
              </a:prstGeom>
              <a:solidFill>
                <a:srgbClr val="00B658"/>
              </a:solidFill>
              <a:ln w="9525"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026" name="Rectangle 1025">
                <a:extLst>
                  <a:ext uri="{FF2B5EF4-FFF2-40B4-BE49-F238E27FC236}">
                    <a16:creationId xmlns:a16="http://schemas.microsoft.com/office/drawing/2014/main" id="{7231A0CE-B1FB-F2B9-6F8F-084ABC34D758}"/>
                  </a:ext>
                </a:extLst>
              </p:cNvPr>
              <p:cNvSpPr/>
              <p:nvPr/>
            </p:nvSpPr>
            <p:spPr bwMode="auto">
              <a:xfrm>
                <a:off x="5102513" y="2696636"/>
                <a:ext cx="220267" cy="411790"/>
              </a:xfrm>
              <a:prstGeom prst="rect">
                <a:avLst/>
              </a:prstGeom>
              <a:solidFill>
                <a:srgbClr val="3998E7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027" name="TextBox 1026">
                <a:extLst>
                  <a:ext uri="{FF2B5EF4-FFF2-40B4-BE49-F238E27FC236}">
                    <a16:creationId xmlns:a16="http://schemas.microsoft.com/office/drawing/2014/main" id="{427B3CF7-2D28-AB9F-1750-4DB236D76B9B}"/>
                  </a:ext>
                </a:extLst>
              </p:cNvPr>
              <p:cNvSpPr txBox="1"/>
              <p:nvPr/>
            </p:nvSpPr>
            <p:spPr>
              <a:xfrm>
                <a:off x="4638561" y="2745337"/>
                <a:ext cx="44403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Laplacian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>
                    <a:latin typeface="Avenir Next" panose="020B0503020202020204" pitchFamily="34" charset="0"/>
                  </a:rPr>
                  <a:t>AI</a:t>
                </a:r>
                <a:r>
                  <a:rPr lang="en-GB" sz="800" dirty="0">
                    <a:latin typeface="Avenir Next" panose="020B0503020202020204" pitchFamily="34" charset="0"/>
                  </a:rPr>
                  <a:t>E Core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(45,3)</a:t>
                </a:r>
                <a:endParaRPr lang="en-CH" sz="800" dirty="0">
                  <a:latin typeface="Avenir Next" panose="020B0503020202020204" pitchFamily="34" charset="0"/>
                </a:endParaRPr>
              </a:p>
            </p:txBody>
          </p:sp>
          <p:sp>
            <p:nvSpPr>
              <p:cNvPr id="1028" name="TextBox 1027">
                <a:extLst>
                  <a:ext uri="{FF2B5EF4-FFF2-40B4-BE49-F238E27FC236}">
                    <a16:creationId xmlns:a16="http://schemas.microsoft.com/office/drawing/2014/main" id="{14154EBA-B7C6-E9C5-6AD2-7EDE57125A9F}"/>
                  </a:ext>
                </a:extLst>
              </p:cNvPr>
              <p:cNvSpPr txBox="1"/>
              <p:nvPr/>
            </p:nvSpPr>
            <p:spPr>
              <a:xfrm rot="16200000">
                <a:off x="5006088" y="2841010"/>
                <a:ext cx="391134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 dirty="0">
                    <a:latin typeface="Avenir Next" panose="020B0503020202020204" pitchFamily="34" charset="0"/>
                  </a:rPr>
                  <a:t>Memory</a:t>
                </a:r>
              </a:p>
            </p:txBody>
          </p:sp>
          <p:sp>
            <p:nvSpPr>
              <p:cNvPr id="1029" name="Rectangle 1028">
                <a:extLst>
                  <a:ext uri="{FF2B5EF4-FFF2-40B4-BE49-F238E27FC236}">
                    <a16:creationId xmlns:a16="http://schemas.microsoft.com/office/drawing/2014/main" id="{6C84BEB9-3E20-2767-8456-A1ACA14265F9}"/>
                  </a:ext>
                </a:extLst>
              </p:cNvPr>
              <p:cNvSpPr/>
              <p:nvPr/>
            </p:nvSpPr>
            <p:spPr bwMode="auto">
              <a:xfrm>
                <a:off x="5840266" y="2696638"/>
                <a:ext cx="727274" cy="411859"/>
              </a:xfrm>
              <a:prstGeom prst="rect">
                <a:avLst/>
              </a:prstGeom>
              <a:solidFill>
                <a:srgbClr val="00B658"/>
              </a:solidFill>
              <a:ln w="9525"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030" name="Rectangle 1029">
                <a:extLst>
                  <a:ext uri="{FF2B5EF4-FFF2-40B4-BE49-F238E27FC236}">
                    <a16:creationId xmlns:a16="http://schemas.microsoft.com/office/drawing/2014/main" id="{C39DD614-DD74-3F9B-F7C1-8BE534C2B356}"/>
                  </a:ext>
                </a:extLst>
              </p:cNvPr>
              <p:cNvSpPr/>
              <p:nvPr/>
            </p:nvSpPr>
            <p:spPr bwMode="auto">
              <a:xfrm>
                <a:off x="6363223" y="2696638"/>
                <a:ext cx="204317" cy="411790"/>
              </a:xfrm>
              <a:prstGeom prst="rect">
                <a:avLst/>
              </a:prstGeom>
              <a:solidFill>
                <a:srgbClr val="3998E7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031" name="TextBox 1030">
                <a:extLst>
                  <a:ext uri="{FF2B5EF4-FFF2-40B4-BE49-F238E27FC236}">
                    <a16:creationId xmlns:a16="http://schemas.microsoft.com/office/drawing/2014/main" id="{DA4F143C-E995-6664-E49D-828B788DDD14}"/>
                  </a:ext>
                </a:extLst>
              </p:cNvPr>
              <p:cNvSpPr txBox="1"/>
              <p:nvPr/>
            </p:nvSpPr>
            <p:spPr>
              <a:xfrm>
                <a:off x="5853662" y="2745337"/>
                <a:ext cx="50334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Flux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>
                    <a:latin typeface="Avenir Next" panose="020B0503020202020204" pitchFamily="34" charset="0"/>
                  </a:rPr>
                  <a:t>AI</a:t>
                </a:r>
                <a:r>
                  <a:rPr lang="en-GB" sz="800" dirty="0">
                    <a:latin typeface="Avenir Next" panose="020B0503020202020204" pitchFamily="34" charset="0"/>
                  </a:rPr>
                  <a:t>E Core 1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(46,3)</a:t>
                </a:r>
                <a:endParaRPr lang="en-CH" sz="800" dirty="0">
                  <a:latin typeface="Avenir Next" panose="020B0503020202020204" pitchFamily="34" charset="0"/>
                </a:endParaRPr>
              </a:p>
            </p:txBody>
          </p:sp>
          <p:sp>
            <p:nvSpPr>
              <p:cNvPr id="1032" name="TextBox 1031">
                <a:extLst>
                  <a:ext uri="{FF2B5EF4-FFF2-40B4-BE49-F238E27FC236}">
                    <a16:creationId xmlns:a16="http://schemas.microsoft.com/office/drawing/2014/main" id="{A0180764-CCFC-9D8F-761D-940FF6DA3E49}"/>
                  </a:ext>
                </a:extLst>
              </p:cNvPr>
              <p:cNvSpPr txBox="1"/>
              <p:nvPr/>
            </p:nvSpPr>
            <p:spPr>
              <a:xfrm rot="16200000">
                <a:off x="6250848" y="2841012"/>
                <a:ext cx="391134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 dirty="0">
                    <a:latin typeface="Avenir Next" panose="020B0503020202020204" pitchFamily="34" charset="0"/>
                  </a:rPr>
                  <a:t>Memory</a:t>
                </a:r>
              </a:p>
            </p:txBody>
          </p:sp>
          <p:sp>
            <p:nvSpPr>
              <p:cNvPr id="1033" name="Rectangle 1032">
                <a:extLst>
                  <a:ext uri="{FF2B5EF4-FFF2-40B4-BE49-F238E27FC236}">
                    <a16:creationId xmlns:a16="http://schemas.microsoft.com/office/drawing/2014/main" id="{84870528-6194-C048-33AB-BFCDB7FC0172}"/>
                  </a:ext>
                </a:extLst>
              </p:cNvPr>
              <p:cNvSpPr/>
              <p:nvPr/>
            </p:nvSpPr>
            <p:spPr bwMode="auto">
              <a:xfrm>
                <a:off x="7085026" y="2696469"/>
                <a:ext cx="727274" cy="411859"/>
              </a:xfrm>
              <a:prstGeom prst="rect">
                <a:avLst/>
              </a:prstGeom>
              <a:solidFill>
                <a:srgbClr val="00B658"/>
              </a:solidFill>
              <a:ln w="9525"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034" name="Rectangle 1033">
                <a:extLst>
                  <a:ext uri="{FF2B5EF4-FFF2-40B4-BE49-F238E27FC236}">
                    <a16:creationId xmlns:a16="http://schemas.microsoft.com/office/drawing/2014/main" id="{3A67867B-4844-2D5F-644F-787105E9D57F}"/>
                  </a:ext>
                </a:extLst>
              </p:cNvPr>
              <p:cNvSpPr/>
              <p:nvPr/>
            </p:nvSpPr>
            <p:spPr bwMode="auto">
              <a:xfrm>
                <a:off x="7609073" y="2696469"/>
                <a:ext cx="203227" cy="411790"/>
              </a:xfrm>
              <a:prstGeom prst="rect">
                <a:avLst/>
              </a:prstGeom>
              <a:solidFill>
                <a:srgbClr val="3998E7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035" name="TextBox 1034">
                <a:extLst>
                  <a:ext uri="{FF2B5EF4-FFF2-40B4-BE49-F238E27FC236}">
                    <a16:creationId xmlns:a16="http://schemas.microsoft.com/office/drawing/2014/main" id="{A87EFDE9-3BAA-0D6C-0D41-BDE48370C207}"/>
                  </a:ext>
                </a:extLst>
              </p:cNvPr>
              <p:cNvSpPr txBox="1"/>
              <p:nvPr/>
            </p:nvSpPr>
            <p:spPr>
              <a:xfrm>
                <a:off x="7098422" y="2745337"/>
                <a:ext cx="50334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Flux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>
                    <a:latin typeface="Avenir Next" panose="020B0503020202020204" pitchFamily="34" charset="0"/>
                  </a:rPr>
                  <a:t>AI</a:t>
                </a:r>
                <a:r>
                  <a:rPr lang="en-GB" sz="800" dirty="0">
                    <a:latin typeface="Avenir Next" panose="020B0503020202020204" pitchFamily="34" charset="0"/>
                  </a:rPr>
                  <a:t>E Core 2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(47,3)</a:t>
                </a:r>
              </a:p>
            </p:txBody>
          </p:sp>
          <p:sp>
            <p:nvSpPr>
              <p:cNvPr id="1036" name="TextBox 1035">
                <a:extLst>
                  <a:ext uri="{FF2B5EF4-FFF2-40B4-BE49-F238E27FC236}">
                    <a16:creationId xmlns:a16="http://schemas.microsoft.com/office/drawing/2014/main" id="{AF2A7083-E1EE-CC41-7A31-C1B639C2836D}"/>
                  </a:ext>
                </a:extLst>
              </p:cNvPr>
              <p:cNvSpPr txBox="1"/>
              <p:nvPr/>
            </p:nvSpPr>
            <p:spPr>
              <a:xfrm rot="16200000">
                <a:off x="7495608" y="2840843"/>
                <a:ext cx="391134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 dirty="0">
                    <a:latin typeface="Avenir Next" panose="020B0503020202020204" pitchFamily="34" charset="0"/>
                  </a:rPr>
                  <a:t>Memory</a:t>
                </a:r>
              </a:p>
            </p:txBody>
          </p:sp>
          <p:sp>
            <p:nvSpPr>
              <p:cNvPr id="1037" name="Right Arrow 1036">
                <a:extLst>
                  <a:ext uri="{FF2B5EF4-FFF2-40B4-BE49-F238E27FC236}">
                    <a16:creationId xmlns:a16="http://schemas.microsoft.com/office/drawing/2014/main" id="{0C347329-23CA-1358-461F-8E6E13A86145}"/>
                  </a:ext>
                </a:extLst>
              </p:cNvPr>
              <p:cNvSpPr/>
              <p:nvPr/>
            </p:nvSpPr>
            <p:spPr bwMode="auto">
              <a:xfrm>
                <a:off x="6586859" y="2808993"/>
                <a:ext cx="483268" cy="147504"/>
              </a:xfrm>
              <a:prstGeom prst="rightArrow">
                <a:avLst/>
              </a:prstGeom>
              <a:solidFill>
                <a:schemeClr val="accent5">
                  <a:lumMod val="50000"/>
                </a:schemeClr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</p:grpSp>
        <p:grpSp>
          <p:nvGrpSpPr>
            <p:cNvPr id="350" name="Group 349">
              <a:extLst>
                <a:ext uri="{FF2B5EF4-FFF2-40B4-BE49-F238E27FC236}">
                  <a16:creationId xmlns:a16="http://schemas.microsoft.com/office/drawing/2014/main" id="{21E807E0-1061-A30C-E02D-89B4D4CFE9B1}"/>
                </a:ext>
              </a:extLst>
            </p:cNvPr>
            <p:cNvGrpSpPr/>
            <p:nvPr/>
          </p:nvGrpSpPr>
          <p:grpSpPr>
            <a:xfrm>
              <a:off x="4595506" y="3217703"/>
              <a:ext cx="3216794" cy="418200"/>
              <a:chOff x="2525903" y="1995148"/>
              <a:chExt cx="3216794" cy="418200"/>
            </a:xfrm>
          </p:grpSpPr>
          <p:sp>
            <p:nvSpPr>
              <p:cNvPr id="1010" name="Right Arrow 1009">
                <a:extLst>
                  <a:ext uri="{FF2B5EF4-FFF2-40B4-BE49-F238E27FC236}">
                    <a16:creationId xmlns:a16="http://schemas.microsoft.com/office/drawing/2014/main" id="{5238BE21-5423-C060-1473-286008989A15}"/>
                  </a:ext>
                </a:extLst>
              </p:cNvPr>
              <p:cNvSpPr/>
              <p:nvPr/>
            </p:nvSpPr>
            <p:spPr bwMode="auto">
              <a:xfrm>
                <a:off x="3276245" y="2113645"/>
                <a:ext cx="483268" cy="147504"/>
              </a:xfrm>
              <a:prstGeom prst="rightArrow">
                <a:avLst/>
              </a:prstGeom>
              <a:solidFill>
                <a:schemeClr val="accent5">
                  <a:lumMod val="50000"/>
                </a:schemeClr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011" name="Rectangle 1010">
                <a:extLst>
                  <a:ext uri="{FF2B5EF4-FFF2-40B4-BE49-F238E27FC236}">
                    <a16:creationId xmlns:a16="http://schemas.microsoft.com/office/drawing/2014/main" id="{18D24394-4FD8-022D-64AD-5B9EC8B75E24}"/>
                  </a:ext>
                </a:extLst>
              </p:cNvPr>
              <p:cNvSpPr/>
              <p:nvPr/>
            </p:nvSpPr>
            <p:spPr bwMode="auto">
              <a:xfrm>
                <a:off x="2525903" y="1995315"/>
                <a:ext cx="727274" cy="411859"/>
              </a:xfrm>
              <a:prstGeom prst="rect">
                <a:avLst/>
              </a:prstGeom>
              <a:solidFill>
                <a:srgbClr val="00B658"/>
              </a:solidFill>
              <a:ln w="9525"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012" name="Rectangle 1011">
                <a:extLst>
                  <a:ext uri="{FF2B5EF4-FFF2-40B4-BE49-F238E27FC236}">
                    <a16:creationId xmlns:a16="http://schemas.microsoft.com/office/drawing/2014/main" id="{10E17D59-D579-0162-4EBB-64B260C3167A}"/>
                  </a:ext>
                </a:extLst>
              </p:cNvPr>
              <p:cNvSpPr/>
              <p:nvPr/>
            </p:nvSpPr>
            <p:spPr bwMode="auto">
              <a:xfrm>
                <a:off x="3032910" y="1995315"/>
                <a:ext cx="220267" cy="411790"/>
              </a:xfrm>
              <a:prstGeom prst="rect">
                <a:avLst/>
              </a:prstGeom>
              <a:solidFill>
                <a:srgbClr val="3998E7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013" name="TextBox 1012">
                <a:extLst>
                  <a:ext uri="{FF2B5EF4-FFF2-40B4-BE49-F238E27FC236}">
                    <a16:creationId xmlns:a16="http://schemas.microsoft.com/office/drawing/2014/main" id="{AC94F052-2F89-D0C2-C865-E84CEDCF6169}"/>
                  </a:ext>
                </a:extLst>
              </p:cNvPr>
              <p:cNvSpPr txBox="1"/>
              <p:nvPr/>
            </p:nvSpPr>
            <p:spPr>
              <a:xfrm>
                <a:off x="2568958" y="2044016"/>
                <a:ext cx="44403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Laplacian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>
                    <a:latin typeface="Avenir Next" panose="020B0503020202020204" pitchFamily="34" charset="0"/>
                  </a:rPr>
                  <a:t>AI</a:t>
                </a:r>
                <a:r>
                  <a:rPr lang="en-GB" sz="800" dirty="0">
                    <a:latin typeface="Avenir Next" panose="020B0503020202020204" pitchFamily="34" charset="0"/>
                  </a:rPr>
                  <a:t>E Core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(45,4)</a:t>
                </a:r>
                <a:endParaRPr lang="en-CH" sz="800" dirty="0">
                  <a:latin typeface="Avenir Next" panose="020B0503020202020204" pitchFamily="34" charset="0"/>
                </a:endParaRPr>
              </a:p>
            </p:txBody>
          </p:sp>
          <p:sp>
            <p:nvSpPr>
              <p:cNvPr id="1014" name="TextBox 1013">
                <a:extLst>
                  <a:ext uri="{FF2B5EF4-FFF2-40B4-BE49-F238E27FC236}">
                    <a16:creationId xmlns:a16="http://schemas.microsoft.com/office/drawing/2014/main" id="{CB10A0F7-957A-DDCB-F020-4C9158F3B0AE}"/>
                  </a:ext>
                </a:extLst>
              </p:cNvPr>
              <p:cNvSpPr txBox="1"/>
              <p:nvPr/>
            </p:nvSpPr>
            <p:spPr>
              <a:xfrm rot="16200000">
                <a:off x="2936485" y="2139689"/>
                <a:ext cx="391134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 dirty="0">
                    <a:latin typeface="Avenir Next" panose="020B0503020202020204" pitchFamily="34" charset="0"/>
                  </a:rPr>
                  <a:t>Memory</a:t>
                </a:r>
              </a:p>
            </p:txBody>
          </p:sp>
          <p:sp>
            <p:nvSpPr>
              <p:cNvPr id="1015" name="Rectangle 1014">
                <a:extLst>
                  <a:ext uri="{FF2B5EF4-FFF2-40B4-BE49-F238E27FC236}">
                    <a16:creationId xmlns:a16="http://schemas.microsoft.com/office/drawing/2014/main" id="{7CDCFFF4-95F5-0B17-9AB5-B05C93778138}"/>
                  </a:ext>
                </a:extLst>
              </p:cNvPr>
              <p:cNvSpPr/>
              <p:nvPr/>
            </p:nvSpPr>
            <p:spPr bwMode="auto">
              <a:xfrm>
                <a:off x="3770663" y="1995317"/>
                <a:ext cx="727274" cy="411859"/>
              </a:xfrm>
              <a:prstGeom prst="rect">
                <a:avLst/>
              </a:prstGeom>
              <a:solidFill>
                <a:srgbClr val="00B658"/>
              </a:solidFill>
              <a:ln w="9525"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016" name="Rectangle 1015">
                <a:extLst>
                  <a:ext uri="{FF2B5EF4-FFF2-40B4-BE49-F238E27FC236}">
                    <a16:creationId xmlns:a16="http://schemas.microsoft.com/office/drawing/2014/main" id="{535ADA86-9370-F126-9DAC-B50E26ACB54E}"/>
                  </a:ext>
                </a:extLst>
              </p:cNvPr>
              <p:cNvSpPr/>
              <p:nvPr/>
            </p:nvSpPr>
            <p:spPr bwMode="auto">
              <a:xfrm>
                <a:off x="4293620" y="1995317"/>
                <a:ext cx="204317" cy="411790"/>
              </a:xfrm>
              <a:prstGeom prst="rect">
                <a:avLst/>
              </a:prstGeom>
              <a:solidFill>
                <a:srgbClr val="3998E7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017" name="TextBox 1016">
                <a:extLst>
                  <a:ext uri="{FF2B5EF4-FFF2-40B4-BE49-F238E27FC236}">
                    <a16:creationId xmlns:a16="http://schemas.microsoft.com/office/drawing/2014/main" id="{63E0B281-8A46-876A-8E7B-FF71764D588B}"/>
                  </a:ext>
                </a:extLst>
              </p:cNvPr>
              <p:cNvSpPr txBox="1"/>
              <p:nvPr/>
            </p:nvSpPr>
            <p:spPr>
              <a:xfrm>
                <a:off x="3784059" y="2044016"/>
                <a:ext cx="50334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Flux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>
                    <a:latin typeface="Avenir Next" panose="020B0503020202020204" pitchFamily="34" charset="0"/>
                  </a:rPr>
                  <a:t>AI</a:t>
                </a:r>
                <a:r>
                  <a:rPr lang="en-GB" sz="800" dirty="0">
                    <a:latin typeface="Avenir Next" panose="020B0503020202020204" pitchFamily="34" charset="0"/>
                  </a:rPr>
                  <a:t>E Core 1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(46,4)</a:t>
                </a:r>
                <a:endParaRPr lang="en-CH" sz="800" dirty="0">
                  <a:latin typeface="Avenir Next" panose="020B0503020202020204" pitchFamily="34" charset="0"/>
                </a:endParaRPr>
              </a:p>
            </p:txBody>
          </p:sp>
          <p:sp>
            <p:nvSpPr>
              <p:cNvPr id="1018" name="TextBox 1017">
                <a:extLst>
                  <a:ext uri="{FF2B5EF4-FFF2-40B4-BE49-F238E27FC236}">
                    <a16:creationId xmlns:a16="http://schemas.microsoft.com/office/drawing/2014/main" id="{C919B5A9-5EA2-8AD1-01BB-E2A62343A60A}"/>
                  </a:ext>
                </a:extLst>
              </p:cNvPr>
              <p:cNvSpPr txBox="1"/>
              <p:nvPr/>
            </p:nvSpPr>
            <p:spPr>
              <a:xfrm rot="16200000">
                <a:off x="4181245" y="2139691"/>
                <a:ext cx="391134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 dirty="0">
                    <a:latin typeface="Avenir Next" panose="020B0503020202020204" pitchFamily="34" charset="0"/>
                  </a:rPr>
                  <a:t>Memory</a:t>
                </a:r>
              </a:p>
            </p:txBody>
          </p:sp>
          <p:sp>
            <p:nvSpPr>
              <p:cNvPr id="1019" name="Rectangle 1018">
                <a:extLst>
                  <a:ext uri="{FF2B5EF4-FFF2-40B4-BE49-F238E27FC236}">
                    <a16:creationId xmlns:a16="http://schemas.microsoft.com/office/drawing/2014/main" id="{431D1B42-C7CF-147A-1141-88126B99FF24}"/>
                  </a:ext>
                </a:extLst>
              </p:cNvPr>
              <p:cNvSpPr/>
              <p:nvPr/>
            </p:nvSpPr>
            <p:spPr bwMode="auto">
              <a:xfrm>
                <a:off x="5015423" y="1995148"/>
                <a:ext cx="727274" cy="411859"/>
              </a:xfrm>
              <a:prstGeom prst="rect">
                <a:avLst/>
              </a:prstGeom>
              <a:solidFill>
                <a:srgbClr val="00B658"/>
              </a:solidFill>
              <a:ln w="9525"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020" name="Rectangle 1019">
                <a:extLst>
                  <a:ext uri="{FF2B5EF4-FFF2-40B4-BE49-F238E27FC236}">
                    <a16:creationId xmlns:a16="http://schemas.microsoft.com/office/drawing/2014/main" id="{C3ED08AC-B5E1-ED0A-78E5-7A201D16B7E9}"/>
                  </a:ext>
                </a:extLst>
              </p:cNvPr>
              <p:cNvSpPr/>
              <p:nvPr/>
            </p:nvSpPr>
            <p:spPr bwMode="auto">
              <a:xfrm>
                <a:off x="5539470" y="1995148"/>
                <a:ext cx="203227" cy="411790"/>
              </a:xfrm>
              <a:prstGeom prst="rect">
                <a:avLst/>
              </a:prstGeom>
              <a:solidFill>
                <a:srgbClr val="3998E7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021" name="TextBox 1020">
                <a:extLst>
                  <a:ext uri="{FF2B5EF4-FFF2-40B4-BE49-F238E27FC236}">
                    <a16:creationId xmlns:a16="http://schemas.microsoft.com/office/drawing/2014/main" id="{D13F2F1D-D102-EB2A-8F4B-7AC08AB97E03}"/>
                  </a:ext>
                </a:extLst>
              </p:cNvPr>
              <p:cNvSpPr txBox="1"/>
              <p:nvPr/>
            </p:nvSpPr>
            <p:spPr>
              <a:xfrm>
                <a:off x="5028819" y="2044016"/>
                <a:ext cx="50334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Flux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>
                    <a:latin typeface="Avenir Next" panose="020B0503020202020204" pitchFamily="34" charset="0"/>
                  </a:rPr>
                  <a:t>AI</a:t>
                </a:r>
                <a:r>
                  <a:rPr lang="en-GB" sz="800" dirty="0">
                    <a:latin typeface="Avenir Next" panose="020B0503020202020204" pitchFamily="34" charset="0"/>
                  </a:rPr>
                  <a:t>E Core 2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(47,4)</a:t>
                </a:r>
              </a:p>
            </p:txBody>
          </p:sp>
          <p:sp>
            <p:nvSpPr>
              <p:cNvPr id="1022" name="TextBox 1021">
                <a:extLst>
                  <a:ext uri="{FF2B5EF4-FFF2-40B4-BE49-F238E27FC236}">
                    <a16:creationId xmlns:a16="http://schemas.microsoft.com/office/drawing/2014/main" id="{FBB778CA-81CD-CD43-0E92-9F44C39A4A77}"/>
                  </a:ext>
                </a:extLst>
              </p:cNvPr>
              <p:cNvSpPr txBox="1"/>
              <p:nvPr/>
            </p:nvSpPr>
            <p:spPr>
              <a:xfrm rot="16200000">
                <a:off x="5426005" y="2139522"/>
                <a:ext cx="391134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 dirty="0">
                    <a:latin typeface="Avenir Next" panose="020B0503020202020204" pitchFamily="34" charset="0"/>
                  </a:rPr>
                  <a:t>Memory</a:t>
                </a:r>
              </a:p>
            </p:txBody>
          </p:sp>
          <p:sp>
            <p:nvSpPr>
              <p:cNvPr id="1023" name="Right Arrow 1022">
                <a:extLst>
                  <a:ext uri="{FF2B5EF4-FFF2-40B4-BE49-F238E27FC236}">
                    <a16:creationId xmlns:a16="http://schemas.microsoft.com/office/drawing/2014/main" id="{B9D51EEC-CC8A-0CA5-A1DD-4EBA6577BEF2}"/>
                  </a:ext>
                </a:extLst>
              </p:cNvPr>
              <p:cNvSpPr/>
              <p:nvPr/>
            </p:nvSpPr>
            <p:spPr bwMode="auto">
              <a:xfrm>
                <a:off x="4517256" y="2107672"/>
                <a:ext cx="483268" cy="147504"/>
              </a:xfrm>
              <a:prstGeom prst="rightArrow">
                <a:avLst/>
              </a:prstGeom>
              <a:solidFill>
                <a:schemeClr val="accent5">
                  <a:lumMod val="50000"/>
                </a:schemeClr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</p:grpSp>
        <p:sp>
          <p:nvSpPr>
            <p:cNvPr id="351" name="TextBox 350">
              <a:extLst>
                <a:ext uri="{FF2B5EF4-FFF2-40B4-BE49-F238E27FC236}">
                  <a16:creationId xmlns:a16="http://schemas.microsoft.com/office/drawing/2014/main" id="{B1156F6B-D847-C57F-1B77-8A46F3403421}"/>
                </a:ext>
              </a:extLst>
            </p:cNvPr>
            <p:cNvSpPr txBox="1"/>
            <p:nvPr/>
          </p:nvSpPr>
          <p:spPr>
            <a:xfrm>
              <a:off x="4390984" y="1421178"/>
              <a:ext cx="1199721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800" i="1" dirty="0">
                  <a:latin typeface="Avenir Next" panose="020B0503020202020204" pitchFamily="34" charset="0"/>
                </a:rPr>
                <a:t>Read Channel 0</a:t>
              </a:r>
              <a:endParaRPr lang="en-CH" sz="800" i="1" dirty="0">
                <a:latin typeface="Avenir Next" panose="020B0503020202020204" pitchFamily="34" charset="0"/>
              </a:endParaRPr>
            </a:p>
          </p:txBody>
        </p:sp>
        <p:cxnSp>
          <p:nvCxnSpPr>
            <p:cNvPr id="352" name="Elbow Connector 351">
              <a:extLst>
                <a:ext uri="{FF2B5EF4-FFF2-40B4-BE49-F238E27FC236}">
                  <a16:creationId xmlns:a16="http://schemas.microsoft.com/office/drawing/2014/main" id="{C52EA173-1F9B-91E7-C2A6-091BD0093932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4209718" y="2353170"/>
              <a:ext cx="548640" cy="226072"/>
            </a:xfrm>
            <a:prstGeom prst="bentConnector2">
              <a:avLst/>
            </a:prstGeom>
            <a:ln w="19050">
              <a:solidFill>
                <a:schemeClr val="tx1"/>
              </a:solidFill>
              <a:headEnd type="none" w="lg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3" name="Elbow Connector 352">
              <a:extLst>
                <a:ext uri="{FF2B5EF4-FFF2-40B4-BE49-F238E27FC236}">
                  <a16:creationId xmlns:a16="http://schemas.microsoft.com/office/drawing/2014/main" id="{52F3A59A-264B-B611-1E5A-B9078A5E4695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5352099" y="2263867"/>
              <a:ext cx="548640" cy="421470"/>
            </a:xfrm>
            <a:prstGeom prst="bentConnector2">
              <a:avLst/>
            </a:prstGeom>
            <a:ln w="19050">
              <a:solidFill>
                <a:schemeClr val="tx1"/>
              </a:solidFill>
              <a:headEnd type="none" w="lg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4" name="Elbow Connector 353">
              <a:extLst>
                <a:ext uri="{FF2B5EF4-FFF2-40B4-BE49-F238E27FC236}">
                  <a16:creationId xmlns:a16="http://schemas.microsoft.com/office/drawing/2014/main" id="{5331BAED-5817-AE20-9D1B-8651C71C76CD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5350573" y="2772131"/>
              <a:ext cx="548640" cy="421470"/>
            </a:xfrm>
            <a:prstGeom prst="bentConnector2">
              <a:avLst/>
            </a:prstGeom>
            <a:ln w="19050">
              <a:solidFill>
                <a:schemeClr val="tx1"/>
              </a:solidFill>
              <a:headEnd type="none" w="lg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5" name="Elbow Connector 354">
              <a:extLst>
                <a:ext uri="{FF2B5EF4-FFF2-40B4-BE49-F238E27FC236}">
                  <a16:creationId xmlns:a16="http://schemas.microsoft.com/office/drawing/2014/main" id="{F055915F-5732-F4EC-4C5C-E7D1FD9EAE2A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4208151" y="2869830"/>
              <a:ext cx="548640" cy="226072"/>
            </a:xfrm>
            <a:prstGeom prst="bentConnector2">
              <a:avLst/>
            </a:prstGeom>
            <a:ln w="19050">
              <a:solidFill>
                <a:schemeClr val="tx1"/>
              </a:solidFill>
              <a:headEnd type="none" w="lg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6" name="Straight Arrow Connector 355">
              <a:extLst>
                <a:ext uri="{FF2B5EF4-FFF2-40B4-BE49-F238E27FC236}">
                  <a16:creationId xmlns:a16="http://schemas.microsoft.com/office/drawing/2014/main" id="{61AC956D-DC66-A5CD-3954-EDA04F8FA185}"/>
                </a:ext>
              </a:extLst>
            </p:cNvPr>
            <p:cNvCxnSpPr>
              <a:stCxn id="1033" idx="0"/>
              <a:endCxn id="1061" idx="2"/>
            </p:cNvCxnSpPr>
            <p:nvPr/>
          </p:nvCxnSpPr>
          <p:spPr>
            <a:xfrm flipV="1">
              <a:off x="7448663" y="2587095"/>
              <a:ext cx="0" cy="109374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none" w="lg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7" name="Straight Arrow Connector 356">
              <a:extLst>
                <a:ext uri="{FF2B5EF4-FFF2-40B4-BE49-F238E27FC236}">
                  <a16:creationId xmlns:a16="http://schemas.microsoft.com/office/drawing/2014/main" id="{EC7EBD3E-F880-4049-C53B-42C4CD1AD359}"/>
                </a:ext>
              </a:extLst>
            </p:cNvPr>
            <p:cNvCxnSpPr/>
            <p:nvPr/>
          </p:nvCxnSpPr>
          <p:spPr>
            <a:xfrm flipV="1">
              <a:off x="7430647" y="2070430"/>
              <a:ext cx="0" cy="109374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triangl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8" name="Curved Connector 357">
              <a:extLst>
                <a:ext uri="{FF2B5EF4-FFF2-40B4-BE49-F238E27FC236}">
                  <a16:creationId xmlns:a16="http://schemas.microsoft.com/office/drawing/2014/main" id="{FC283478-A172-7A2D-40B9-0D060ABD311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12300" y="2435372"/>
              <a:ext cx="12700" cy="1042467"/>
            </a:xfrm>
            <a:prstGeom prst="curvedConnector3">
              <a:avLst>
                <a:gd name="adj1" fmla="val 1546480"/>
              </a:avLst>
            </a:prstGeom>
            <a:ln w="28575">
              <a:solidFill>
                <a:srgbClr val="FF0000"/>
              </a:solidFill>
              <a:headEnd type="none" w="lg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9" name="TextBox 358">
              <a:extLst>
                <a:ext uri="{FF2B5EF4-FFF2-40B4-BE49-F238E27FC236}">
                  <a16:creationId xmlns:a16="http://schemas.microsoft.com/office/drawing/2014/main" id="{7EB47EA9-CA6C-F663-F5DF-D4D320070405}"/>
                </a:ext>
              </a:extLst>
            </p:cNvPr>
            <p:cNvSpPr txBox="1"/>
            <p:nvPr/>
          </p:nvSpPr>
          <p:spPr>
            <a:xfrm>
              <a:off x="6453640" y="1411394"/>
              <a:ext cx="1199721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800" i="1" dirty="0">
                  <a:latin typeface="Avenir Next" panose="020B0503020202020204" pitchFamily="34" charset="0"/>
                </a:rPr>
                <a:t>Write Channel 0</a:t>
              </a:r>
              <a:endParaRPr lang="en-CH" sz="800" i="1" dirty="0">
                <a:latin typeface="Avenir Next" panose="020B0503020202020204" pitchFamily="34" charset="0"/>
              </a:endParaRPr>
            </a:p>
          </p:txBody>
        </p:sp>
        <p:sp>
          <p:nvSpPr>
            <p:cNvPr id="360" name="Rounded Rectangle 359">
              <a:extLst>
                <a:ext uri="{FF2B5EF4-FFF2-40B4-BE49-F238E27FC236}">
                  <a16:creationId xmlns:a16="http://schemas.microsoft.com/office/drawing/2014/main" id="{AEA2325B-CFF6-53B5-EC5C-56C0E214C2D1}"/>
                </a:ext>
              </a:extLst>
            </p:cNvPr>
            <p:cNvSpPr/>
            <p:nvPr/>
          </p:nvSpPr>
          <p:spPr bwMode="auto">
            <a:xfrm>
              <a:off x="4482648" y="3895319"/>
              <a:ext cx="3429944" cy="2155622"/>
            </a:xfrm>
            <a:prstGeom prst="roundRect">
              <a:avLst>
                <a:gd name="adj" fmla="val 9925"/>
              </a:avLst>
            </a:prstGeom>
            <a:solidFill>
              <a:schemeClr val="bg2"/>
            </a:solidFill>
            <a:ln>
              <a:solidFill>
                <a:schemeClr val="bg2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cxnSp>
          <p:nvCxnSpPr>
            <p:cNvPr id="361" name="Elbow Connector 360">
              <a:extLst>
                <a:ext uri="{FF2B5EF4-FFF2-40B4-BE49-F238E27FC236}">
                  <a16:creationId xmlns:a16="http://schemas.microsoft.com/office/drawing/2014/main" id="{D49BB9CC-BD56-922A-F3C0-5358D8E7CA5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372833" y="1346398"/>
              <a:ext cx="1439467" cy="3294129"/>
            </a:xfrm>
            <a:prstGeom prst="bentConnector3">
              <a:avLst>
                <a:gd name="adj1" fmla="val -17615"/>
              </a:avLst>
            </a:prstGeom>
            <a:ln w="19050">
              <a:solidFill>
                <a:schemeClr val="tx1"/>
              </a:solidFill>
              <a:headEnd type="none" w="lg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2" name="Right Arrow 361">
              <a:extLst>
                <a:ext uri="{FF2B5EF4-FFF2-40B4-BE49-F238E27FC236}">
                  <a16:creationId xmlns:a16="http://schemas.microsoft.com/office/drawing/2014/main" id="{8B0659BB-9139-057B-A4F8-668E2DA00043}"/>
                </a:ext>
              </a:extLst>
            </p:cNvPr>
            <p:cNvSpPr/>
            <p:nvPr/>
          </p:nvSpPr>
          <p:spPr bwMode="auto">
            <a:xfrm>
              <a:off x="5345848" y="4605383"/>
              <a:ext cx="483268" cy="147504"/>
            </a:xfrm>
            <a:prstGeom prst="rightArrow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Lato" panose="020F0502020204030203" pitchFamily="34" charset="0"/>
                <a:cs typeface="Segoe UI" pitchFamily="34" charset="0"/>
              </a:endParaRPr>
            </a:p>
          </p:txBody>
        </p:sp>
        <p:sp>
          <p:nvSpPr>
            <p:cNvPr id="363" name="Rectangle 362">
              <a:extLst>
                <a:ext uri="{FF2B5EF4-FFF2-40B4-BE49-F238E27FC236}">
                  <a16:creationId xmlns:a16="http://schemas.microsoft.com/office/drawing/2014/main" id="{22259769-C20D-0686-FE1D-9720AE0FAFD2}"/>
                </a:ext>
              </a:extLst>
            </p:cNvPr>
            <p:cNvSpPr/>
            <p:nvPr/>
          </p:nvSpPr>
          <p:spPr bwMode="auto">
            <a:xfrm>
              <a:off x="4595506" y="4487053"/>
              <a:ext cx="727274" cy="411859"/>
            </a:xfrm>
            <a:prstGeom prst="rect">
              <a:avLst/>
            </a:prstGeom>
            <a:solidFill>
              <a:srgbClr val="00B658"/>
            </a:solidFill>
            <a:ln w="9525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Lato" panose="020F0502020204030203" pitchFamily="34" charset="0"/>
                <a:cs typeface="Segoe UI" pitchFamily="34" charset="0"/>
              </a:endParaRPr>
            </a:p>
          </p:txBody>
        </p:sp>
        <p:sp>
          <p:nvSpPr>
            <p:cNvPr id="364" name="Rectangle 363">
              <a:extLst>
                <a:ext uri="{FF2B5EF4-FFF2-40B4-BE49-F238E27FC236}">
                  <a16:creationId xmlns:a16="http://schemas.microsoft.com/office/drawing/2014/main" id="{FCBAA49F-B9D0-F3AC-F376-90338A0E96DA}"/>
                </a:ext>
              </a:extLst>
            </p:cNvPr>
            <p:cNvSpPr/>
            <p:nvPr/>
          </p:nvSpPr>
          <p:spPr bwMode="auto">
            <a:xfrm>
              <a:off x="5102513" y="4487053"/>
              <a:ext cx="220267" cy="411790"/>
            </a:xfrm>
            <a:prstGeom prst="rect">
              <a:avLst/>
            </a:prstGeom>
            <a:solidFill>
              <a:srgbClr val="3998E7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Lato" panose="020F0502020204030203" pitchFamily="34" charset="0"/>
                <a:cs typeface="Segoe UI" pitchFamily="34" charset="0"/>
              </a:endParaRPr>
            </a:p>
          </p:txBody>
        </p:sp>
        <p:sp>
          <p:nvSpPr>
            <p:cNvPr id="365" name="TextBox 364">
              <a:extLst>
                <a:ext uri="{FF2B5EF4-FFF2-40B4-BE49-F238E27FC236}">
                  <a16:creationId xmlns:a16="http://schemas.microsoft.com/office/drawing/2014/main" id="{CD2EE367-5268-864F-F726-F90DACAACED0}"/>
                </a:ext>
              </a:extLst>
            </p:cNvPr>
            <p:cNvSpPr txBox="1"/>
            <p:nvPr/>
          </p:nvSpPr>
          <p:spPr>
            <a:xfrm>
              <a:off x="4638561" y="4535754"/>
              <a:ext cx="444032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GB" sz="800" dirty="0">
                  <a:latin typeface="Avenir Next" panose="020B0503020202020204" pitchFamily="34" charset="0"/>
                </a:rPr>
                <a:t>Laplacian</a:t>
              </a:r>
            </a:p>
            <a:p>
              <a:pPr algn="ctr">
                <a:buClr>
                  <a:schemeClr val="accent1"/>
                </a:buClr>
                <a:buSzPct val="60000"/>
              </a:pPr>
              <a:r>
                <a:rPr lang="en-CH" sz="800">
                  <a:latin typeface="Avenir Next" panose="020B0503020202020204" pitchFamily="34" charset="0"/>
                </a:rPr>
                <a:t>AI</a:t>
              </a:r>
              <a:r>
                <a:rPr lang="en-GB" sz="800" dirty="0">
                  <a:latin typeface="Avenir Next" panose="020B0503020202020204" pitchFamily="34" charset="0"/>
                </a:rPr>
                <a:t>E Core</a:t>
              </a:r>
            </a:p>
            <a:p>
              <a:pPr algn="ctr">
                <a:buClr>
                  <a:schemeClr val="accent1"/>
                </a:buClr>
                <a:buSzPct val="60000"/>
              </a:pPr>
              <a:r>
                <a:rPr lang="en-GB" sz="800" dirty="0">
                  <a:latin typeface="Avenir Next" panose="020B0503020202020204" pitchFamily="34" charset="0"/>
                </a:rPr>
                <a:t>(45,6)</a:t>
              </a:r>
              <a:endParaRPr lang="en-CH" sz="800" dirty="0">
                <a:latin typeface="Avenir Next" panose="020B0503020202020204" pitchFamily="34" charset="0"/>
              </a:endParaRPr>
            </a:p>
          </p:txBody>
        </p:sp>
        <p:sp>
          <p:nvSpPr>
            <p:cNvPr id="366" name="TextBox 365">
              <a:extLst>
                <a:ext uri="{FF2B5EF4-FFF2-40B4-BE49-F238E27FC236}">
                  <a16:creationId xmlns:a16="http://schemas.microsoft.com/office/drawing/2014/main" id="{E44947EE-4EEB-498F-FA85-BDE566A246F0}"/>
                </a:ext>
              </a:extLst>
            </p:cNvPr>
            <p:cNvSpPr txBox="1"/>
            <p:nvPr/>
          </p:nvSpPr>
          <p:spPr>
            <a:xfrm rot="16200000">
              <a:off x="5006088" y="4631427"/>
              <a:ext cx="391134" cy="12311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CH" sz="800" dirty="0">
                  <a:latin typeface="Avenir Next" panose="020B0503020202020204" pitchFamily="34" charset="0"/>
                </a:rPr>
                <a:t>Memory</a:t>
              </a:r>
            </a:p>
          </p:txBody>
        </p:sp>
        <p:sp>
          <p:nvSpPr>
            <p:cNvPr id="367" name="Rectangle 366">
              <a:extLst>
                <a:ext uri="{FF2B5EF4-FFF2-40B4-BE49-F238E27FC236}">
                  <a16:creationId xmlns:a16="http://schemas.microsoft.com/office/drawing/2014/main" id="{2F081B1B-A40E-C5B3-49D9-D463D51C4B5E}"/>
                </a:ext>
              </a:extLst>
            </p:cNvPr>
            <p:cNvSpPr/>
            <p:nvPr/>
          </p:nvSpPr>
          <p:spPr bwMode="auto">
            <a:xfrm>
              <a:off x="5840266" y="4487055"/>
              <a:ext cx="727274" cy="411859"/>
            </a:xfrm>
            <a:prstGeom prst="rect">
              <a:avLst/>
            </a:prstGeom>
            <a:solidFill>
              <a:srgbClr val="00B658"/>
            </a:solidFill>
            <a:ln w="9525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Lato" panose="020F0502020204030203" pitchFamily="34" charset="0"/>
                <a:cs typeface="Segoe UI" pitchFamily="34" charset="0"/>
              </a:endParaRPr>
            </a:p>
          </p:txBody>
        </p:sp>
        <p:sp>
          <p:nvSpPr>
            <p:cNvPr id="368" name="Rectangle 367">
              <a:extLst>
                <a:ext uri="{FF2B5EF4-FFF2-40B4-BE49-F238E27FC236}">
                  <a16:creationId xmlns:a16="http://schemas.microsoft.com/office/drawing/2014/main" id="{AD0A954F-A11C-3AB1-F63C-C5C1A8D1775E}"/>
                </a:ext>
              </a:extLst>
            </p:cNvPr>
            <p:cNvSpPr/>
            <p:nvPr/>
          </p:nvSpPr>
          <p:spPr bwMode="auto">
            <a:xfrm>
              <a:off x="6363223" y="4487055"/>
              <a:ext cx="204317" cy="411790"/>
            </a:xfrm>
            <a:prstGeom prst="rect">
              <a:avLst/>
            </a:prstGeom>
            <a:solidFill>
              <a:srgbClr val="3998E7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Lato" panose="020F0502020204030203" pitchFamily="34" charset="0"/>
                <a:cs typeface="Segoe UI" pitchFamily="34" charset="0"/>
              </a:endParaRPr>
            </a:p>
          </p:txBody>
        </p:sp>
        <p:sp>
          <p:nvSpPr>
            <p:cNvPr id="369" name="TextBox 368">
              <a:extLst>
                <a:ext uri="{FF2B5EF4-FFF2-40B4-BE49-F238E27FC236}">
                  <a16:creationId xmlns:a16="http://schemas.microsoft.com/office/drawing/2014/main" id="{FBA6A79F-6391-0DBC-E78C-3175C52374F5}"/>
                </a:ext>
              </a:extLst>
            </p:cNvPr>
            <p:cNvSpPr txBox="1"/>
            <p:nvPr/>
          </p:nvSpPr>
          <p:spPr>
            <a:xfrm>
              <a:off x="5853662" y="4535754"/>
              <a:ext cx="503344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GB" sz="800" dirty="0">
                  <a:latin typeface="Avenir Next" panose="020B0503020202020204" pitchFamily="34" charset="0"/>
                </a:rPr>
                <a:t>Flux</a:t>
              </a:r>
            </a:p>
            <a:p>
              <a:pPr algn="ctr">
                <a:buClr>
                  <a:schemeClr val="accent1"/>
                </a:buClr>
                <a:buSzPct val="60000"/>
              </a:pPr>
              <a:r>
                <a:rPr lang="en-CH" sz="800">
                  <a:latin typeface="Avenir Next" panose="020B0503020202020204" pitchFamily="34" charset="0"/>
                </a:rPr>
                <a:t>AI</a:t>
              </a:r>
              <a:r>
                <a:rPr lang="en-GB" sz="800" dirty="0">
                  <a:latin typeface="Avenir Next" panose="020B0503020202020204" pitchFamily="34" charset="0"/>
                </a:rPr>
                <a:t>E Core 1</a:t>
              </a:r>
            </a:p>
            <a:p>
              <a:pPr algn="ctr">
                <a:buClr>
                  <a:schemeClr val="accent1"/>
                </a:buClr>
                <a:buSzPct val="60000"/>
              </a:pPr>
              <a:r>
                <a:rPr lang="en-GB" sz="800" dirty="0">
                  <a:latin typeface="Avenir Next" panose="020B0503020202020204" pitchFamily="34" charset="0"/>
                </a:rPr>
                <a:t>(46,6)</a:t>
              </a:r>
              <a:endParaRPr lang="en-CH" sz="800" dirty="0">
                <a:latin typeface="Avenir Next" panose="020B0503020202020204" pitchFamily="34" charset="0"/>
              </a:endParaRPr>
            </a:p>
          </p:txBody>
        </p:sp>
        <p:sp>
          <p:nvSpPr>
            <p:cNvPr id="370" name="TextBox 369">
              <a:extLst>
                <a:ext uri="{FF2B5EF4-FFF2-40B4-BE49-F238E27FC236}">
                  <a16:creationId xmlns:a16="http://schemas.microsoft.com/office/drawing/2014/main" id="{4334BBC9-F7D5-636C-5FB9-84479F8125E7}"/>
                </a:ext>
              </a:extLst>
            </p:cNvPr>
            <p:cNvSpPr txBox="1"/>
            <p:nvPr/>
          </p:nvSpPr>
          <p:spPr>
            <a:xfrm rot="16200000">
              <a:off x="6250848" y="4631429"/>
              <a:ext cx="391134" cy="12311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CH" sz="800" dirty="0">
                  <a:latin typeface="Avenir Next" panose="020B0503020202020204" pitchFamily="34" charset="0"/>
                </a:rPr>
                <a:t>Memory</a:t>
              </a:r>
            </a:p>
          </p:txBody>
        </p:sp>
        <p:sp>
          <p:nvSpPr>
            <p:cNvPr id="371" name="Rectangle 370">
              <a:extLst>
                <a:ext uri="{FF2B5EF4-FFF2-40B4-BE49-F238E27FC236}">
                  <a16:creationId xmlns:a16="http://schemas.microsoft.com/office/drawing/2014/main" id="{334971F2-007C-11A5-2D20-9E5328AF6ECC}"/>
                </a:ext>
              </a:extLst>
            </p:cNvPr>
            <p:cNvSpPr/>
            <p:nvPr/>
          </p:nvSpPr>
          <p:spPr bwMode="auto">
            <a:xfrm>
              <a:off x="7085026" y="4486886"/>
              <a:ext cx="727274" cy="411859"/>
            </a:xfrm>
            <a:prstGeom prst="rect">
              <a:avLst/>
            </a:prstGeom>
            <a:solidFill>
              <a:srgbClr val="00B658"/>
            </a:solidFill>
            <a:ln w="9525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Lato" panose="020F0502020204030203" pitchFamily="34" charset="0"/>
                <a:cs typeface="Segoe UI" pitchFamily="34" charset="0"/>
              </a:endParaRPr>
            </a:p>
          </p:txBody>
        </p:sp>
        <p:sp>
          <p:nvSpPr>
            <p:cNvPr id="372" name="Rectangle 371">
              <a:extLst>
                <a:ext uri="{FF2B5EF4-FFF2-40B4-BE49-F238E27FC236}">
                  <a16:creationId xmlns:a16="http://schemas.microsoft.com/office/drawing/2014/main" id="{0474ECA4-0D50-2E99-DF19-97FDDD355055}"/>
                </a:ext>
              </a:extLst>
            </p:cNvPr>
            <p:cNvSpPr/>
            <p:nvPr/>
          </p:nvSpPr>
          <p:spPr bwMode="auto">
            <a:xfrm>
              <a:off x="7609073" y="4486886"/>
              <a:ext cx="203227" cy="411790"/>
            </a:xfrm>
            <a:prstGeom prst="rect">
              <a:avLst/>
            </a:prstGeom>
            <a:solidFill>
              <a:srgbClr val="3998E7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Lato" panose="020F0502020204030203" pitchFamily="34" charset="0"/>
                <a:cs typeface="Segoe UI" pitchFamily="34" charset="0"/>
              </a:endParaRPr>
            </a:p>
          </p:txBody>
        </p:sp>
        <p:sp>
          <p:nvSpPr>
            <p:cNvPr id="373" name="TextBox 372">
              <a:extLst>
                <a:ext uri="{FF2B5EF4-FFF2-40B4-BE49-F238E27FC236}">
                  <a16:creationId xmlns:a16="http://schemas.microsoft.com/office/drawing/2014/main" id="{01B611EF-11F4-1087-F964-A1F672782C61}"/>
                </a:ext>
              </a:extLst>
            </p:cNvPr>
            <p:cNvSpPr txBox="1"/>
            <p:nvPr/>
          </p:nvSpPr>
          <p:spPr>
            <a:xfrm>
              <a:off x="7098422" y="4535754"/>
              <a:ext cx="503344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GB" sz="800" dirty="0">
                  <a:latin typeface="Avenir Next" panose="020B0503020202020204" pitchFamily="34" charset="0"/>
                </a:rPr>
                <a:t>Flux</a:t>
              </a:r>
            </a:p>
            <a:p>
              <a:pPr algn="ctr">
                <a:buClr>
                  <a:schemeClr val="accent1"/>
                </a:buClr>
                <a:buSzPct val="60000"/>
              </a:pPr>
              <a:r>
                <a:rPr lang="en-CH" sz="800">
                  <a:latin typeface="Avenir Next" panose="020B0503020202020204" pitchFamily="34" charset="0"/>
                </a:rPr>
                <a:t>AI</a:t>
              </a:r>
              <a:r>
                <a:rPr lang="en-GB" sz="800" dirty="0">
                  <a:latin typeface="Avenir Next" panose="020B0503020202020204" pitchFamily="34" charset="0"/>
                </a:rPr>
                <a:t>E Core 2</a:t>
              </a:r>
            </a:p>
            <a:p>
              <a:pPr algn="ctr">
                <a:buClr>
                  <a:schemeClr val="accent1"/>
                </a:buClr>
                <a:buSzPct val="60000"/>
              </a:pPr>
              <a:r>
                <a:rPr lang="en-GB" sz="800" dirty="0">
                  <a:latin typeface="Avenir Next" panose="020B0503020202020204" pitchFamily="34" charset="0"/>
                </a:rPr>
                <a:t>(47,6)</a:t>
              </a:r>
            </a:p>
          </p:txBody>
        </p:sp>
        <p:sp>
          <p:nvSpPr>
            <p:cNvPr id="374" name="TextBox 373">
              <a:extLst>
                <a:ext uri="{FF2B5EF4-FFF2-40B4-BE49-F238E27FC236}">
                  <a16:creationId xmlns:a16="http://schemas.microsoft.com/office/drawing/2014/main" id="{5A91F5FF-2F63-93BC-35F1-AD6721274021}"/>
                </a:ext>
              </a:extLst>
            </p:cNvPr>
            <p:cNvSpPr txBox="1"/>
            <p:nvPr/>
          </p:nvSpPr>
          <p:spPr>
            <a:xfrm rot="16200000">
              <a:off x="7495608" y="4631260"/>
              <a:ext cx="391134" cy="12311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CH" sz="800" dirty="0">
                  <a:latin typeface="Avenir Next" panose="020B0503020202020204" pitchFamily="34" charset="0"/>
                </a:rPr>
                <a:t>Memory</a:t>
              </a:r>
            </a:p>
          </p:txBody>
        </p:sp>
        <p:sp>
          <p:nvSpPr>
            <p:cNvPr id="375" name="Right Arrow 374">
              <a:extLst>
                <a:ext uri="{FF2B5EF4-FFF2-40B4-BE49-F238E27FC236}">
                  <a16:creationId xmlns:a16="http://schemas.microsoft.com/office/drawing/2014/main" id="{104062FF-8A1A-A047-FC3F-8CFDF5384A1A}"/>
                </a:ext>
              </a:extLst>
            </p:cNvPr>
            <p:cNvSpPr/>
            <p:nvPr/>
          </p:nvSpPr>
          <p:spPr bwMode="auto">
            <a:xfrm>
              <a:off x="6586859" y="4599410"/>
              <a:ext cx="483268" cy="147504"/>
            </a:xfrm>
            <a:prstGeom prst="rightArrow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Lato" panose="020F0502020204030203" pitchFamily="34" charset="0"/>
                <a:cs typeface="Segoe UI" pitchFamily="34" charset="0"/>
              </a:endParaRPr>
            </a:p>
          </p:txBody>
        </p:sp>
        <p:cxnSp>
          <p:nvCxnSpPr>
            <p:cNvPr id="376" name="Elbow Connector 375">
              <a:extLst>
                <a:ext uri="{FF2B5EF4-FFF2-40B4-BE49-F238E27FC236}">
                  <a16:creationId xmlns:a16="http://schemas.microsoft.com/office/drawing/2014/main" id="{B882287D-8764-8C0E-8A1F-63DB41360110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4150749" y="4101062"/>
              <a:ext cx="540776" cy="351950"/>
            </a:xfrm>
            <a:prstGeom prst="bentConnector3">
              <a:avLst>
                <a:gd name="adj1" fmla="val 99445"/>
              </a:avLst>
            </a:prstGeom>
            <a:ln w="19050">
              <a:solidFill>
                <a:schemeClr val="tx1"/>
              </a:solidFill>
              <a:headEnd type="none" w="lg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7" name="Elbow Connector 376">
              <a:extLst>
                <a:ext uri="{FF2B5EF4-FFF2-40B4-BE49-F238E27FC236}">
                  <a16:creationId xmlns:a16="http://schemas.microsoft.com/office/drawing/2014/main" id="{877750A1-D660-6C3A-E34C-689250F28083}"/>
                </a:ext>
              </a:extLst>
            </p:cNvPr>
            <p:cNvCxnSpPr>
              <a:cxnSpLocks/>
            </p:cNvCxnSpPr>
            <p:nvPr/>
          </p:nvCxnSpPr>
          <p:spPr>
            <a:xfrm>
              <a:off x="4239590" y="3796905"/>
              <a:ext cx="1594274" cy="237547"/>
            </a:xfrm>
            <a:prstGeom prst="bentConnector3">
              <a:avLst>
                <a:gd name="adj1" fmla="val 73817"/>
              </a:avLst>
            </a:prstGeom>
            <a:ln w="19050">
              <a:solidFill>
                <a:schemeClr val="tx1"/>
              </a:solidFill>
              <a:headEnd type="none" w="lg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8" name="Elbow Connector 377">
              <a:extLst>
                <a:ext uri="{FF2B5EF4-FFF2-40B4-BE49-F238E27FC236}">
                  <a16:creationId xmlns:a16="http://schemas.microsoft.com/office/drawing/2014/main" id="{E6F67877-A93A-207F-17CB-9B1B8606FCDD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4594000" y="1338470"/>
              <a:ext cx="1051560" cy="2688336"/>
            </a:xfrm>
            <a:prstGeom prst="bentConnector3">
              <a:avLst>
                <a:gd name="adj1" fmla="val 133381"/>
              </a:avLst>
            </a:prstGeom>
            <a:ln w="19050">
              <a:solidFill>
                <a:schemeClr val="tx1"/>
              </a:solidFill>
              <a:headEnd type="none" w="lg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79" name="Group 378">
              <a:extLst>
                <a:ext uri="{FF2B5EF4-FFF2-40B4-BE49-F238E27FC236}">
                  <a16:creationId xmlns:a16="http://schemas.microsoft.com/office/drawing/2014/main" id="{6CA65A09-AF4D-E1D0-90A6-AF6E3DA17AE3}"/>
                </a:ext>
              </a:extLst>
            </p:cNvPr>
            <p:cNvGrpSpPr/>
            <p:nvPr/>
          </p:nvGrpSpPr>
          <p:grpSpPr>
            <a:xfrm>
              <a:off x="4595506" y="3965722"/>
              <a:ext cx="3216794" cy="418200"/>
              <a:chOff x="2522137" y="1349272"/>
              <a:chExt cx="3216794" cy="418200"/>
            </a:xfrm>
          </p:grpSpPr>
          <p:sp>
            <p:nvSpPr>
              <p:cNvPr id="996" name="Right Arrow 995">
                <a:extLst>
                  <a:ext uri="{FF2B5EF4-FFF2-40B4-BE49-F238E27FC236}">
                    <a16:creationId xmlns:a16="http://schemas.microsoft.com/office/drawing/2014/main" id="{5016E439-D132-A81D-0F5E-4CA01B3E54CA}"/>
                  </a:ext>
                </a:extLst>
              </p:cNvPr>
              <p:cNvSpPr/>
              <p:nvPr/>
            </p:nvSpPr>
            <p:spPr bwMode="auto">
              <a:xfrm>
                <a:off x="3272479" y="1525636"/>
                <a:ext cx="483268" cy="147504"/>
              </a:xfrm>
              <a:prstGeom prst="rightArrow">
                <a:avLst>
                  <a:gd name="adj1" fmla="val 50000"/>
                  <a:gd name="adj2" fmla="val 62915"/>
                </a:avLst>
              </a:prstGeom>
              <a:solidFill>
                <a:schemeClr val="accent5">
                  <a:lumMod val="50000"/>
                </a:schemeClr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997" name="Rectangle 996">
                <a:extLst>
                  <a:ext uri="{FF2B5EF4-FFF2-40B4-BE49-F238E27FC236}">
                    <a16:creationId xmlns:a16="http://schemas.microsoft.com/office/drawing/2014/main" id="{00F01554-F288-D0A7-501B-435443CB4993}"/>
                  </a:ext>
                </a:extLst>
              </p:cNvPr>
              <p:cNvSpPr/>
              <p:nvPr/>
            </p:nvSpPr>
            <p:spPr bwMode="auto">
              <a:xfrm>
                <a:off x="2522137" y="1349272"/>
                <a:ext cx="727274" cy="411859"/>
              </a:xfrm>
              <a:prstGeom prst="rect">
                <a:avLst/>
              </a:prstGeom>
              <a:solidFill>
                <a:srgbClr val="00B658"/>
              </a:solidFill>
              <a:ln w="9525"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998" name="Rectangle 997">
                <a:extLst>
                  <a:ext uri="{FF2B5EF4-FFF2-40B4-BE49-F238E27FC236}">
                    <a16:creationId xmlns:a16="http://schemas.microsoft.com/office/drawing/2014/main" id="{7814DFEB-453D-8D8C-B25D-363F5100F98F}"/>
                  </a:ext>
                </a:extLst>
              </p:cNvPr>
              <p:cNvSpPr/>
              <p:nvPr/>
            </p:nvSpPr>
            <p:spPr bwMode="auto">
              <a:xfrm>
                <a:off x="3029144" y="1349439"/>
                <a:ext cx="220267" cy="411790"/>
              </a:xfrm>
              <a:prstGeom prst="rect">
                <a:avLst/>
              </a:prstGeom>
              <a:solidFill>
                <a:srgbClr val="3998E7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999" name="TextBox 998">
                <a:extLst>
                  <a:ext uri="{FF2B5EF4-FFF2-40B4-BE49-F238E27FC236}">
                    <a16:creationId xmlns:a16="http://schemas.microsoft.com/office/drawing/2014/main" id="{F90E3E18-210D-4A93-DD61-B56CD795D361}"/>
                  </a:ext>
                </a:extLst>
              </p:cNvPr>
              <p:cNvSpPr txBox="1"/>
              <p:nvPr/>
            </p:nvSpPr>
            <p:spPr>
              <a:xfrm>
                <a:off x="2565192" y="1398140"/>
                <a:ext cx="44403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Laplacian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>
                    <a:latin typeface="Avenir Next" panose="020B0503020202020204" pitchFamily="34" charset="0"/>
                  </a:rPr>
                  <a:t>AI</a:t>
                </a:r>
                <a:r>
                  <a:rPr lang="en-GB" sz="800" dirty="0">
                    <a:latin typeface="Avenir Next" panose="020B0503020202020204" pitchFamily="34" charset="0"/>
                  </a:rPr>
                  <a:t>E Core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(45,5)</a:t>
                </a:r>
                <a:endParaRPr lang="en-CH" sz="800" dirty="0">
                  <a:latin typeface="Avenir Next" panose="020B0503020202020204" pitchFamily="34" charset="0"/>
                </a:endParaRPr>
              </a:p>
            </p:txBody>
          </p:sp>
          <p:sp>
            <p:nvSpPr>
              <p:cNvPr id="1000" name="TextBox 999">
                <a:extLst>
                  <a:ext uri="{FF2B5EF4-FFF2-40B4-BE49-F238E27FC236}">
                    <a16:creationId xmlns:a16="http://schemas.microsoft.com/office/drawing/2014/main" id="{32F703E8-8699-2ED9-E35C-16F346F3B5B6}"/>
                  </a:ext>
                </a:extLst>
              </p:cNvPr>
              <p:cNvSpPr txBox="1"/>
              <p:nvPr/>
            </p:nvSpPr>
            <p:spPr>
              <a:xfrm rot="16200000">
                <a:off x="2932719" y="1493813"/>
                <a:ext cx="391134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 dirty="0">
                    <a:latin typeface="Avenir Next" panose="020B0503020202020204" pitchFamily="34" charset="0"/>
                  </a:rPr>
                  <a:t>Memory</a:t>
                </a:r>
              </a:p>
            </p:txBody>
          </p:sp>
          <p:sp>
            <p:nvSpPr>
              <p:cNvPr id="1001" name="Rectangle 1000">
                <a:extLst>
                  <a:ext uri="{FF2B5EF4-FFF2-40B4-BE49-F238E27FC236}">
                    <a16:creationId xmlns:a16="http://schemas.microsoft.com/office/drawing/2014/main" id="{6BA857EB-B32E-9D83-F3AB-640FE4B9C963}"/>
                  </a:ext>
                </a:extLst>
              </p:cNvPr>
              <p:cNvSpPr/>
              <p:nvPr/>
            </p:nvSpPr>
            <p:spPr bwMode="auto">
              <a:xfrm>
                <a:off x="3766897" y="1349272"/>
                <a:ext cx="727274" cy="411859"/>
              </a:xfrm>
              <a:prstGeom prst="rect">
                <a:avLst/>
              </a:prstGeom>
              <a:solidFill>
                <a:srgbClr val="00B658"/>
              </a:solidFill>
              <a:ln w="9525"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002" name="Rectangle 1001">
                <a:extLst>
                  <a:ext uri="{FF2B5EF4-FFF2-40B4-BE49-F238E27FC236}">
                    <a16:creationId xmlns:a16="http://schemas.microsoft.com/office/drawing/2014/main" id="{C381D76E-F978-DA19-4623-2CC157808E68}"/>
                  </a:ext>
                </a:extLst>
              </p:cNvPr>
              <p:cNvSpPr/>
              <p:nvPr/>
            </p:nvSpPr>
            <p:spPr bwMode="auto">
              <a:xfrm>
                <a:off x="4289854" y="1349441"/>
                <a:ext cx="204317" cy="411790"/>
              </a:xfrm>
              <a:prstGeom prst="rect">
                <a:avLst/>
              </a:prstGeom>
              <a:solidFill>
                <a:srgbClr val="3998E7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003" name="TextBox 1002">
                <a:extLst>
                  <a:ext uri="{FF2B5EF4-FFF2-40B4-BE49-F238E27FC236}">
                    <a16:creationId xmlns:a16="http://schemas.microsoft.com/office/drawing/2014/main" id="{6FFC2C42-F2F3-BF89-9D30-CF1015327CF0}"/>
                  </a:ext>
                </a:extLst>
              </p:cNvPr>
              <p:cNvSpPr txBox="1"/>
              <p:nvPr/>
            </p:nvSpPr>
            <p:spPr>
              <a:xfrm>
                <a:off x="3780293" y="1398140"/>
                <a:ext cx="50334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Flux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>
                    <a:latin typeface="Avenir Next" panose="020B0503020202020204" pitchFamily="34" charset="0"/>
                  </a:rPr>
                  <a:t>AI</a:t>
                </a:r>
                <a:r>
                  <a:rPr lang="en-GB" sz="800" dirty="0">
                    <a:latin typeface="Avenir Next" panose="020B0503020202020204" pitchFamily="34" charset="0"/>
                  </a:rPr>
                  <a:t>E Core 1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(46,5)</a:t>
                </a:r>
                <a:endParaRPr lang="en-CH" sz="800" dirty="0">
                  <a:latin typeface="Avenir Next" panose="020B0503020202020204" pitchFamily="34" charset="0"/>
                </a:endParaRPr>
              </a:p>
            </p:txBody>
          </p:sp>
          <p:sp>
            <p:nvSpPr>
              <p:cNvPr id="1004" name="TextBox 1003">
                <a:extLst>
                  <a:ext uri="{FF2B5EF4-FFF2-40B4-BE49-F238E27FC236}">
                    <a16:creationId xmlns:a16="http://schemas.microsoft.com/office/drawing/2014/main" id="{2C3A6B0C-313D-BB95-0522-E402DCEF2372}"/>
                  </a:ext>
                </a:extLst>
              </p:cNvPr>
              <p:cNvSpPr txBox="1"/>
              <p:nvPr/>
            </p:nvSpPr>
            <p:spPr>
              <a:xfrm rot="16200000">
                <a:off x="4177479" y="1493815"/>
                <a:ext cx="391134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 dirty="0">
                    <a:latin typeface="Avenir Next" panose="020B0503020202020204" pitchFamily="34" charset="0"/>
                  </a:rPr>
                  <a:t>Memory</a:t>
                </a:r>
              </a:p>
            </p:txBody>
          </p:sp>
          <p:sp>
            <p:nvSpPr>
              <p:cNvPr id="1005" name="Rectangle 1004">
                <a:extLst>
                  <a:ext uri="{FF2B5EF4-FFF2-40B4-BE49-F238E27FC236}">
                    <a16:creationId xmlns:a16="http://schemas.microsoft.com/office/drawing/2014/main" id="{9A5B5A9B-32AB-1D41-90C7-04C95726F65A}"/>
                  </a:ext>
                </a:extLst>
              </p:cNvPr>
              <p:cNvSpPr/>
              <p:nvPr/>
            </p:nvSpPr>
            <p:spPr bwMode="auto">
              <a:xfrm>
                <a:off x="5011657" y="1349272"/>
                <a:ext cx="727274" cy="411859"/>
              </a:xfrm>
              <a:prstGeom prst="rect">
                <a:avLst/>
              </a:prstGeom>
              <a:solidFill>
                <a:srgbClr val="00B658"/>
              </a:solidFill>
              <a:ln w="9525"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006" name="Rectangle 1005">
                <a:extLst>
                  <a:ext uri="{FF2B5EF4-FFF2-40B4-BE49-F238E27FC236}">
                    <a16:creationId xmlns:a16="http://schemas.microsoft.com/office/drawing/2014/main" id="{3269A1F2-D75C-B0F3-2AE1-ADD5339DD324}"/>
                  </a:ext>
                </a:extLst>
              </p:cNvPr>
              <p:cNvSpPr/>
              <p:nvPr/>
            </p:nvSpPr>
            <p:spPr bwMode="auto">
              <a:xfrm>
                <a:off x="5535704" y="1349272"/>
                <a:ext cx="203227" cy="411790"/>
              </a:xfrm>
              <a:prstGeom prst="rect">
                <a:avLst/>
              </a:prstGeom>
              <a:solidFill>
                <a:srgbClr val="3998E7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007" name="TextBox 1006">
                <a:extLst>
                  <a:ext uri="{FF2B5EF4-FFF2-40B4-BE49-F238E27FC236}">
                    <a16:creationId xmlns:a16="http://schemas.microsoft.com/office/drawing/2014/main" id="{112F6EC1-F7BC-D351-7A55-C20AE865D984}"/>
                  </a:ext>
                </a:extLst>
              </p:cNvPr>
              <p:cNvSpPr txBox="1"/>
              <p:nvPr/>
            </p:nvSpPr>
            <p:spPr>
              <a:xfrm>
                <a:off x="5025053" y="1398140"/>
                <a:ext cx="50334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Flux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>
                    <a:latin typeface="Avenir Next" panose="020B0503020202020204" pitchFamily="34" charset="0"/>
                  </a:rPr>
                  <a:t>AI</a:t>
                </a:r>
                <a:r>
                  <a:rPr lang="en-GB" sz="800" dirty="0">
                    <a:latin typeface="Avenir Next" panose="020B0503020202020204" pitchFamily="34" charset="0"/>
                  </a:rPr>
                  <a:t>E Core 2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(47,5)</a:t>
                </a:r>
              </a:p>
            </p:txBody>
          </p:sp>
          <p:sp>
            <p:nvSpPr>
              <p:cNvPr id="1008" name="TextBox 1007">
                <a:extLst>
                  <a:ext uri="{FF2B5EF4-FFF2-40B4-BE49-F238E27FC236}">
                    <a16:creationId xmlns:a16="http://schemas.microsoft.com/office/drawing/2014/main" id="{960BB91E-F43E-C243-D092-E10FE77E7F98}"/>
                  </a:ext>
                </a:extLst>
              </p:cNvPr>
              <p:cNvSpPr txBox="1"/>
              <p:nvPr/>
            </p:nvSpPr>
            <p:spPr>
              <a:xfrm rot="16200000">
                <a:off x="5422239" y="1493646"/>
                <a:ext cx="391134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 dirty="0">
                    <a:latin typeface="Avenir Next" panose="020B0503020202020204" pitchFamily="34" charset="0"/>
                  </a:rPr>
                  <a:t>Memory</a:t>
                </a:r>
              </a:p>
            </p:txBody>
          </p:sp>
          <p:sp>
            <p:nvSpPr>
              <p:cNvPr id="1009" name="Right Arrow 1008">
                <a:extLst>
                  <a:ext uri="{FF2B5EF4-FFF2-40B4-BE49-F238E27FC236}">
                    <a16:creationId xmlns:a16="http://schemas.microsoft.com/office/drawing/2014/main" id="{1BEE9B68-1136-F720-E81B-6E5D36ACC034}"/>
                  </a:ext>
                </a:extLst>
              </p:cNvPr>
              <p:cNvSpPr/>
              <p:nvPr/>
            </p:nvSpPr>
            <p:spPr bwMode="auto">
              <a:xfrm>
                <a:off x="4513490" y="1461796"/>
                <a:ext cx="483268" cy="147504"/>
              </a:xfrm>
              <a:prstGeom prst="rightArrow">
                <a:avLst/>
              </a:prstGeom>
              <a:solidFill>
                <a:schemeClr val="accent5">
                  <a:lumMod val="50000"/>
                </a:schemeClr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</p:grpSp>
        <p:cxnSp>
          <p:nvCxnSpPr>
            <p:cNvPr id="382" name="Elbow Connector 381">
              <a:extLst>
                <a:ext uri="{FF2B5EF4-FFF2-40B4-BE49-F238E27FC236}">
                  <a16:creationId xmlns:a16="http://schemas.microsoft.com/office/drawing/2014/main" id="{D9CBD333-55E8-E41F-3BA6-7954207F5296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5351773" y="4062371"/>
              <a:ext cx="548640" cy="421470"/>
            </a:xfrm>
            <a:prstGeom prst="bentConnector2">
              <a:avLst/>
            </a:prstGeom>
            <a:ln w="19050">
              <a:solidFill>
                <a:schemeClr val="tx1"/>
              </a:solidFill>
              <a:headEnd type="none" w="lg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3" name="Right Arrow 382">
              <a:extLst>
                <a:ext uri="{FF2B5EF4-FFF2-40B4-BE49-F238E27FC236}">
                  <a16:creationId xmlns:a16="http://schemas.microsoft.com/office/drawing/2014/main" id="{ED93AC07-1986-B2BE-C592-C32230A2D087}"/>
                </a:ext>
              </a:extLst>
            </p:cNvPr>
            <p:cNvSpPr/>
            <p:nvPr/>
          </p:nvSpPr>
          <p:spPr bwMode="auto">
            <a:xfrm>
              <a:off x="5345848" y="5126616"/>
              <a:ext cx="483268" cy="147504"/>
            </a:xfrm>
            <a:prstGeom prst="rightArrow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Lato" panose="020F0502020204030203" pitchFamily="34" charset="0"/>
                <a:cs typeface="Segoe UI" pitchFamily="34" charset="0"/>
              </a:endParaRPr>
            </a:p>
          </p:txBody>
        </p:sp>
        <p:sp>
          <p:nvSpPr>
            <p:cNvPr id="420" name="Rectangle 419">
              <a:extLst>
                <a:ext uri="{FF2B5EF4-FFF2-40B4-BE49-F238E27FC236}">
                  <a16:creationId xmlns:a16="http://schemas.microsoft.com/office/drawing/2014/main" id="{2195A5CC-FDDC-A40B-A454-0C3B12970038}"/>
                </a:ext>
              </a:extLst>
            </p:cNvPr>
            <p:cNvSpPr/>
            <p:nvPr/>
          </p:nvSpPr>
          <p:spPr bwMode="auto">
            <a:xfrm>
              <a:off x="4595506" y="5008286"/>
              <a:ext cx="727274" cy="411859"/>
            </a:xfrm>
            <a:prstGeom prst="rect">
              <a:avLst/>
            </a:prstGeom>
            <a:solidFill>
              <a:srgbClr val="00B658"/>
            </a:solidFill>
            <a:ln w="9525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Lato" panose="020F0502020204030203" pitchFamily="34" charset="0"/>
                <a:cs typeface="Segoe UI" pitchFamily="34" charset="0"/>
              </a:endParaRPr>
            </a:p>
          </p:txBody>
        </p:sp>
        <p:sp>
          <p:nvSpPr>
            <p:cNvPr id="960" name="Rectangle 959">
              <a:extLst>
                <a:ext uri="{FF2B5EF4-FFF2-40B4-BE49-F238E27FC236}">
                  <a16:creationId xmlns:a16="http://schemas.microsoft.com/office/drawing/2014/main" id="{341AB213-FB9A-1045-6E11-46F5894346CD}"/>
                </a:ext>
              </a:extLst>
            </p:cNvPr>
            <p:cNvSpPr/>
            <p:nvPr/>
          </p:nvSpPr>
          <p:spPr bwMode="auto">
            <a:xfrm>
              <a:off x="5102513" y="5008286"/>
              <a:ext cx="220267" cy="411790"/>
            </a:xfrm>
            <a:prstGeom prst="rect">
              <a:avLst/>
            </a:prstGeom>
            <a:solidFill>
              <a:srgbClr val="3998E7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Lato" panose="020F0502020204030203" pitchFamily="34" charset="0"/>
                <a:cs typeface="Segoe UI" pitchFamily="34" charset="0"/>
              </a:endParaRPr>
            </a:p>
          </p:txBody>
        </p:sp>
        <p:sp>
          <p:nvSpPr>
            <p:cNvPr id="961" name="TextBox 960">
              <a:extLst>
                <a:ext uri="{FF2B5EF4-FFF2-40B4-BE49-F238E27FC236}">
                  <a16:creationId xmlns:a16="http://schemas.microsoft.com/office/drawing/2014/main" id="{50CE4C6F-80C6-C2DA-2EF2-AF935D4D15CB}"/>
                </a:ext>
              </a:extLst>
            </p:cNvPr>
            <p:cNvSpPr txBox="1"/>
            <p:nvPr/>
          </p:nvSpPr>
          <p:spPr>
            <a:xfrm>
              <a:off x="4638561" y="5056987"/>
              <a:ext cx="444032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GB" sz="800" dirty="0">
                  <a:latin typeface="Avenir Next" panose="020B0503020202020204" pitchFamily="34" charset="0"/>
                </a:rPr>
                <a:t>Laplacian</a:t>
              </a:r>
            </a:p>
            <a:p>
              <a:pPr algn="ctr">
                <a:buClr>
                  <a:schemeClr val="accent1"/>
                </a:buClr>
                <a:buSzPct val="60000"/>
              </a:pPr>
              <a:r>
                <a:rPr lang="en-CH" sz="800">
                  <a:latin typeface="Avenir Next" panose="020B0503020202020204" pitchFamily="34" charset="0"/>
                </a:rPr>
                <a:t>AI</a:t>
              </a:r>
              <a:r>
                <a:rPr lang="en-GB" sz="800" dirty="0">
                  <a:latin typeface="Avenir Next" panose="020B0503020202020204" pitchFamily="34" charset="0"/>
                </a:rPr>
                <a:t>E Core</a:t>
              </a:r>
            </a:p>
            <a:p>
              <a:pPr algn="ctr">
                <a:buClr>
                  <a:schemeClr val="accent1"/>
                </a:buClr>
                <a:buSzPct val="60000"/>
              </a:pPr>
              <a:r>
                <a:rPr lang="en-GB" sz="800" dirty="0">
                  <a:latin typeface="Avenir Next" panose="020B0503020202020204" pitchFamily="34" charset="0"/>
                </a:rPr>
                <a:t>(45,7)</a:t>
              </a:r>
              <a:endParaRPr lang="en-CH" sz="800" dirty="0">
                <a:latin typeface="Avenir Next" panose="020B0503020202020204" pitchFamily="34" charset="0"/>
              </a:endParaRPr>
            </a:p>
          </p:txBody>
        </p:sp>
        <p:sp>
          <p:nvSpPr>
            <p:cNvPr id="962" name="TextBox 961">
              <a:extLst>
                <a:ext uri="{FF2B5EF4-FFF2-40B4-BE49-F238E27FC236}">
                  <a16:creationId xmlns:a16="http://schemas.microsoft.com/office/drawing/2014/main" id="{F8FC1EE2-EBC2-229B-6CE7-932E9F5757D3}"/>
                </a:ext>
              </a:extLst>
            </p:cNvPr>
            <p:cNvSpPr txBox="1"/>
            <p:nvPr/>
          </p:nvSpPr>
          <p:spPr>
            <a:xfrm rot="16200000">
              <a:off x="5006088" y="5152660"/>
              <a:ext cx="391134" cy="12311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CH" sz="800" dirty="0">
                  <a:latin typeface="Avenir Next" panose="020B0503020202020204" pitchFamily="34" charset="0"/>
                </a:rPr>
                <a:t>Memory</a:t>
              </a:r>
            </a:p>
          </p:txBody>
        </p:sp>
        <p:sp>
          <p:nvSpPr>
            <p:cNvPr id="963" name="Rectangle 962">
              <a:extLst>
                <a:ext uri="{FF2B5EF4-FFF2-40B4-BE49-F238E27FC236}">
                  <a16:creationId xmlns:a16="http://schemas.microsoft.com/office/drawing/2014/main" id="{C02E8ACC-70EE-1AC7-62EA-0244BA3CA2D6}"/>
                </a:ext>
              </a:extLst>
            </p:cNvPr>
            <p:cNvSpPr/>
            <p:nvPr/>
          </p:nvSpPr>
          <p:spPr bwMode="auto">
            <a:xfrm>
              <a:off x="5840266" y="5008288"/>
              <a:ext cx="727274" cy="411859"/>
            </a:xfrm>
            <a:prstGeom prst="rect">
              <a:avLst/>
            </a:prstGeom>
            <a:solidFill>
              <a:srgbClr val="00B658"/>
            </a:solidFill>
            <a:ln w="9525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Lato" panose="020F0502020204030203" pitchFamily="34" charset="0"/>
                <a:cs typeface="Segoe UI" pitchFamily="34" charset="0"/>
              </a:endParaRPr>
            </a:p>
          </p:txBody>
        </p:sp>
        <p:sp>
          <p:nvSpPr>
            <p:cNvPr id="964" name="Rectangle 963">
              <a:extLst>
                <a:ext uri="{FF2B5EF4-FFF2-40B4-BE49-F238E27FC236}">
                  <a16:creationId xmlns:a16="http://schemas.microsoft.com/office/drawing/2014/main" id="{C7B2CE5B-C6AB-3016-D2AA-00B3309FF7BD}"/>
                </a:ext>
              </a:extLst>
            </p:cNvPr>
            <p:cNvSpPr/>
            <p:nvPr/>
          </p:nvSpPr>
          <p:spPr bwMode="auto">
            <a:xfrm>
              <a:off x="6363223" y="5008288"/>
              <a:ext cx="204317" cy="411790"/>
            </a:xfrm>
            <a:prstGeom prst="rect">
              <a:avLst/>
            </a:prstGeom>
            <a:solidFill>
              <a:srgbClr val="3998E7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Lato" panose="020F0502020204030203" pitchFamily="34" charset="0"/>
                <a:cs typeface="Segoe UI" pitchFamily="34" charset="0"/>
              </a:endParaRPr>
            </a:p>
          </p:txBody>
        </p:sp>
        <p:sp>
          <p:nvSpPr>
            <p:cNvPr id="965" name="TextBox 964">
              <a:extLst>
                <a:ext uri="{FF2B5EF4-FFF2-40B4-BE49-F238E27FC236}">
                  <a16:creationId xmlns:a16="http://schemas.microsoft.com/office/drawing/2014/main" id="{512C367F-200E-718B-D3A3-3F9A83F65814}"/>
                </a:ext>
              </a:extLst>
            </p:cNvPr>
            <p:cNvSpPr txBox="1"/>
            <p:nvPr/>
          </p:nvSpPr>
          <p:spPr>
            <a:xfrm>
              <a:off x="5853662" y="5056987"/>
              <a:ext cx="503344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GB" sz="800" dirty="0">
                  <a:latin typeface="Avenir Next" panose="020B0503020202020204" pitchFamily="34" charset="0"/>
                </a:rPr>
                <a:t>Flux</a:t>
              </a:r>
            </a:p>
            <a:p>
              <a:pPr algn="ctr">
                <a:buClr>
                  <a:schemeClr val="accent1"/>
                </a:buClr>
                <a:buSzPct val="60000"/>
              </a:pPr>
              <a:r>
                <a:rPr lang="en-CH" sz="800">
                  <a:latin typeface="Avenir Next" panose="020B0503020202020204" pitchFamily="34" charset="0"/>
                </a:rPr>
                <a:t>AI</a:t>
              </a:r>
              <a:r>
                <a:rPr lang="en-GB" sz="800" dirty="0">
                  <a:latin typeface="Avenir Next" panose="020B0503020202020204" pitchFamily="34" charset="0"/>
                </a:rPr>
                <a:t>E Core 1</a:t>
              </a:r>
            </a:p>
            <a:p>
              <a:pPr algn="ctr">
                <a:buClr>
                  <a:schemeClr val="accent1"/>
                </a:buClr>
                <a:buSzPct val="60000"/>
              </a:pPr>
              <a:r>
                <a:rPr lang="en-GB" sz="800" dirty="0">
                  <a:latin typeface="Avenir Next" panose="020B0503020202020204" pitchFamily="34" charset="0"/>
                </a:rPr>
                <a:t>(46,7)</a:t>
              </a:r>
              <a:endParaRPr lang="en-CH" sz="800" dirty="0">
                <a:latin typeface="Avenir Next" panose="020B0503020202020204" pitchFamily="34" charset="0"/>
              </a:endParaRPr>
            </a:p>
          </p:txBody>
        </p:sp>
        <p:sp>
          <p:nvSpPr>
            <p:cNvPr id="966" name="TextBox 965">
              <a:extLst>
                <a:ext uri="{FF2B5EF4-FFF2-40B4-BE49-F238E27FC236}">
                  <a16:creationId xmlns:a16="http://schemas.microsoft.com/office/drawing/2014/main" id="{E880D309-8329-9DEC-4CF3-112EF85B356E}"/>
                </a:ext>
              </a:extLst>
            </p:cNvPr>
            <p:cNvSpPr txBox="1"/>
            <p:nvPr/>
          </p:nvSpPr>
          <p:spPr>
            <a:xfrm rot="16200000">
              <a:off x="6250848" y="5152662"/>
              <a:ext cx="391134" cy="12311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CH" sz="800" dirty="0">
                  <a:latin typeface="Avenir Next" panose="020B0503020202020204" pitchFamily="34" charset="0"/>
                </a:rPr>
                <a:t>Memory</a:t>
              </a:r>
            </a:p>
          </p:txBody>
        </p:sp>
        <p:sp>
          <p:nvSpPr>
            <p:cNvPr id="967" name="Rectangle 966">
              <a:extLst>
                <a:ext uri="{FF2B5EF4-FFF2-40B4-BE49-F238E27FC236}">
                  <a16:creationId xmlns:a16="http://schemas.microsoft.com/office/drawing/2014/main" id="{5C65DB35-B114-75DA-E1B3-5BC907F60FD4}"/>
                </a:ext>
              </a:extLst>
            </p:cNvPr>
            <p:cNvSpPr/>
            <p:nvPr/>
          </p:nvSpPr>
          <p:spPr bwMode="auto">
            <a:xfrm>
              <a:off x="7085026" y="5008119"/>
              <a:ext cx="727274" cy="411859"/>
            </a:xfrm>
            <a:prstGeom prst="rect">
              <a:avLst/>
            </a:prstGeom>
            <a:solidFill>
              <a:srgbClr val="00B658"/>
            </a:solidFill>
            <a:ln w="9525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Lato" panose="020F0502020204030203" pitchFamily="34" charset="0"/>
                <a:cs typeface="Segoe UI" pitchFamily="34" charset="0"/>
              </a:endParaRPr>
            </a:p>
          </p:txBody>
        </p:sp>
        <p:sp>
          <p:nvSpPr>
            <p:cNvPr id="968" name="Rectangle 967">
              <a:extLst>
                <a:ext uri="{FF2B5EF4-FFF2-40B4-BE49-F238E27FC236}">
                  <a16:creationId xmlns:a16="http://schemas.microsoft.com/office/drawing/2014/main" id="{1D99FE84-7A00-A051-9C4D-1E388595A60B}"/>
                </a:ext>
              </a:extLst>
            </p:cNvPr>
            <p:cNvSpPr/>
            <p:nvPr/>
          </p:nvSpPr>
          <p:spPr bwMode="auto">
            <a:xfrm>
              <a:off x="7609073" y="5008119"/>
              <a:ext cx="203227" cy="411790"/>
            </a:xfrm>
            <a:prstGeom prst="rect">
              <a:avLst/>
            </a:prstGeom>
            <a:solidFill>
              <a:srgbClr val="3998E7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Lato" panose="020F0502020204030203" pitchFamily="34" charset="0"/>
                <a:cs typeface="Segoe UI" pitchFamily="34" charset="0"/>
              </a:endParaRPr>
            </a:p>
          </p:txBody>
        </p:sp>
        <p:sp>
          <p:nvSpPr>
            <p:cNvPr id="969" name="TextBox 968">
              <a:extLst>
                <a:ext uri="{FF2B5EF4-FFF2-40B4-BE49-F238E27FC236}">
                  <a16:creationId xmlns:a16="http://schemas.microsoft.com/office/drawing/2014/main" id="{1ECD4B95-F804-8123-41A2-8BEBEC5ACC51}"/>
                </a:ext>
              </a:extLst>
            </p:cNvPr>
            <p:cNvSpPr txBox="1"/>
            <p:nvPr/>
          </p:nvSpPr>
          <p:spPr>
            <a:xfrm>
              <a:off x="7098422" y="5056987"/>
              <a:ext cx="503344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GB" sz="800" dirty="0">
                  <a:latin typeface="Avenir Next" panose="020B0503020202020204" pitchFamily="34" charset="0"/>
                </a:rPr>
                <a:t>Flux</a:t>
              </a:r>
            </a:p>
            <a:p>
              <a:pPr algn="ctr">
                <a:buClr>
                  <a:schemeClr val="accent1"/>
                </a:buClr>
                <a:buSzPct val="60000"/>
              </a:pPr>
              <a:r>
                <a:rPr lang="en-CH" sz="800">
                  <a:latin typeface="Avenir Next" panose="020B0503020202020204" pitchFamily="34" charset="0"/>
                </a:rPr>
                <a:t>AI</a:t>
              </a:r>
              <a:r>
                <a:rPr lang="en-GB" sz="800" dirty="0">
                  <a:latin typeface="Avenir Next" panose="020B0503020202020204" pitchFamily="34" charset="0"/>
                </a:rPr>
                <a:t>E Core 2</a:t>
              </a:r>
            </a:p>
            <a:p>
              <a:pPr algn="ctr">
                <a:buClr>
                  <a:schemeClr val="accent1"/>
                </a:buClr>
                <a:buSzPct val="60000"/>
              </a:pPr>
              <a:r>
                <a:rPr lang="en-GB" sz="800" dirty="0">
                  <a:latin typeface="Avenir Next" panose="020B0503020202020204" pitchFamily="34" charset="0"/>
                </a:rPr>
                <a:t>(47,7)</a:t>
              </a:r>
            </a:p>
          </p:txBody>
        </p:sp>
        <p:sp>
          <p:nvSpPr>
            <p:cNvPr id="970" name="TextBox 969">
              <a:extLst>
                <a:ext uri="{FF2B5EF4-FFF2-40B4-BE49-F238E27FC236}">
                  <a16:creationId xmlns:a16="http://schemas.microsoft.com/office/drawing/2014/main" id="{ACD9FAD6-0B1D-61A2-5B27-8AACA9418BE5}"/>
                </a:ext>
              </a:extLst>
            </p:cNvPr>
            <p:cNvSpPr txBox="1"/>
            <p:nvPr/>
          </p:nvSpPr>
          <p:spPr>
            <a:xfrm rot="16200000">
              <a:off x="7495608" y="5152493"/>
              <a:ext cx="391134" cy="12311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CH" sz="800" dirty="0">
                  <a:latin typeface="Avenir Next" panose="020B0503020202020204" pitchFamily="34" charset="0"/>
                </a:rPr>
                <a:t>Memory</a:t>
              </a:r>
            </a:p>
          </p:txBody>
        </p:sp>
        <p:sp>
          <p:nvSpPr>
            <p:cNvPr id="971" name="Right Arrow 970">
              <a:extLst>
                <a:ext uri="{FF2B5EF4-FFF2-40B4-BE49-F238E27FC236}">
                  <a16:creationId xmlns:a16="http://schemas.microsoft.com/office/drawing/2014/main" id="{4C325902-A0C3-C1C0-1766-939CAC07E112}"/>
                </a:ext>
              </a:extLst>
            </p:cNvPr>
            <p:cNvSpPr/>
            <p:nvPr/>
          </p:nvSpPr>
          <p:spPr bwMode="auto">
            <a:xfrm>
              <a:off x="6586859" y="5120643"/>
              <a:ext cx="483268" cy="147504"/>
            </a:xfrm>
            <a:prstGeom prst="rightArrow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Lato" panose="020F0502020204030203" pitchFamily="34" charset="0"/>
                <a:cs typeface="Segoe UI" pitchFamily="34" charset="0"/>
              </a:endParaRPr>
            </a:p>
          </p:txBody>
        </p:sp>
        <p:grpSp>
          <p:nvGrpSpPr>
            <p:cNvPr id="972" name="Group 971">
              <a:extLst>
                <a:ext uri="{FF2B5EF4-FFF2-40B4-BE49-F238E27FC236}">
                  <a16:creationId xmlns:a16="http://schemas.microsoft.com/office/drawing/2014/main" id="{3DF744BB-A3B9-9BFF-06F6-C5C09E19C6C7}"/>
                </a:ext>
              </a:extLst>
            </p:cNvPr>
            <p:cNvGrpSpPr/>
            <p:nvPr/>
          </p:nvGrpSpPr>
          <p:grpSpPr>
            <a:xfrm>
              <a:off x="4595506" y="5529353"/>
              <a:ext cx="3216794" cy="418200"/>
              <a:chOff x="2525903" y="1995148"/>
              <a:chExt cx="3216794" cy="418200"/>
            </a:xfrm>
          </p:grpSpPr>
          <p:sp>
            <p:nvSpPr>
              <p:cNvPr id="982" name="Right Arrow 981">
                <a:extLst>
                  <a:ext uri="{FF2B5EF4-FFF2-40B4-BE49-F238E27FC236}">
                    <a16:creationId xmlns:a16="http://schemas.microsoft.com/office/drawing/2014/main" id="{BE086A56-1C97-61BE-1837-6AFC7C6FAFD5}"/>
                  </a:ext>
                </a:extLst>
              </p:cNvPr>
              <p:cNvSpPr/>
              <p:nvPr/>
            </p:nvSpPr>
            <p:spPr bwMode="auto">
              <a:xfrm>
                <a:off x="3276245" y="2113645"/>
                <a:ext cx="483268" cy="147504"/>
              </a:xfrm>
              <a:prstGeom prst="rightArrow">
                <a:avLst/>
              </a:prstGeom>
              <a:solidFill>
                <a:schemeClr val="accent5">
                  <a:lumMod val="50000"/>
                </a:schemeClr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983" name="Rectangle 982">
                <a:extLst>
                  <a:ext uri="{FF2B5EF4-FFF2-40B4-BE49-F238E27FC236}">
                    <a16:creationId xmlns:a16="http://schemas.microsoft.com/office/drawing/2014/main" id="{DFFC38C2-9BDD-7449-70DB-E30450F19E61}"/>
                  </a:ext>
                </a:extLst>
              </p:cNvPr>
              <p:cNvSpPr/>
              <p:nvPr/>
            </p:nvSpPr>
            <p:spPr bwMode="auto">
              <a:xfrm>
                <a:off x="2525903" y="1995315"/>
                <a:ext cx="727274" cy="411859"/>
              </a:xfrm>
              <a:prstGeom prst="rect">
                <a:avLst/>
              </a:prstGeom>
              <a:solidFill>
                <a:srgbClr val="00B658"/>
              </a:solidFill>
              <a:ln w="9525"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984" name="Rectangle 983">
                <a:extLst>
                  <a:ext uri="{FF2B5EF4-FFF2-40B4-BE49-F238E27FC236}">
                    <a16:creationId xmlns:a16="http://schemas.microsoft.com/office/drawing/2014/main" id="{8850B53E-CD42-1FE9-7D43-CB42AED18A0B}"/>
                  </a:ext>
                </a:extLst>
              </p:cNvPr>
              <p:cNvSpPr/>
              <p:nvPr/>
            </p:nvSpPr>
            <p:spPr bwMode="auto">
              <a:xfrm>
                <a:off x="3032910" y="1995315"/>
                <a:ext cx="220267" cy="411790"/>
              </a:xfrm>
              <a:prstGeom prst="rect">
                <a:avLst/>
              </a:prstGeom>
              <a:solidFill>
                <a:srgbClr val="3998E7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985" name="TextBox 984">
                <a:extLst>
                  <a:ext uri="{FF2B5EF4-FFF2-40B4-BE49-F238E27FC236}">
                    <a16:creationId xmlns:a16="http://schemas.microsoft.com/office/drawing/2014/main" id="{3B69FD38-4C08-C47B-8DF2-F4D7F843F8E3}"/>
                  </a:ext>
                </a:extLst>
              </p:cNvPr>
              <p:cNvSpPr txBox="1"/>
              <p:nvPr/>
            </p:nvSpPr>
            <p:spPr>
              <a:xfrm>
                <a:off x="2568958" y="2044016"/>
                <a:ext cx="44403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Laplacian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>
                    <a:latin typeface="Avenir Next" panose="020B0503020202020204" pitchFamily="34" charset="0"/>
                  </a:rPr>
                  <a:t>AI</a:t>
                </a:r>
                <a:r>
                  <a:rPr lang="en-GB" sz="800" dirty="0">
                    <a:latin typeface="Avenir Next" panose="020B0503020202020204" pitchFamily="34" charset="0"/>
                  </a:rPr>
                  <a:t>E Core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(45,8)</a:t>
                </a:r>
                <a:endParaRPr lang="en-CH" sz="800" dirty="0">
                  <a:latin typeface="Avenir Next" panose="020B0503020202020204" pitchFamily="34" charset="0"/>
                </a:endParaRPr>
              </a:p>
            </p:txBody>
          </p:sp>
          <p:sp>
            <p:nvSpPr>
              <p:cNvPr id="986" name="TextBox 985">
                <a:extLst>
                  <a:ext uri="{FF2B5EF4-FFF2-40B4-BE49-F238E27FC236}">
                    <a16:creationId xmlns:a16="http://schemas.microsoft.com/office/drawing/2014/main" id="{6194382A-D8F0-725F-A501-AF467E3388C8}"/>
                  </a:ext>
                </a:extLst>
              </p:cNvPr>
              <p:cNvSpPr txBox="1"/>
              <p:nvPr/>
            </p:nvSpPr>
            <p:spPr>
              <a:xfrm rot="16200000">
                <a:off x="2936485" y="2139689"/>
                <a:ext cx="391134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 dirty="0">
                    <a:latin typeface="Avenir Next" panose="020B0503020202020204" pitchFamily="34" charset="0"/>
                  </a:rPr>
                  <a:t>Memory</a:t>
                </a:r>
              </a:p>
            </p:txBody>
          </p:sp>
          <p:sp>
            <p:nvSpPr>
              <p:cNvPr id="987" name="Rectangle 986">
                <a:extLst>
                  <a:ext uri="{FF2B5EF4-FFF2-40B4-BE49-F238E27FC236}">
                    <a16:creationId xmlns:a16="http://schemas.microsoft.com/office/drawing/2014/main" id="{CD96FBD3-01B4-880B-2AEF-D1517760F231}"/>
                  </a:ext>
                </a:extLst>
              </p:cNvPr>
              <p:cNvSpPr/>
              <p:nvPr/>
            </p:nvSpPr>
            <p:spPr bwMode="auto">
              <a:xfrm>
                <a:off x="3770663" y="1995317"/>
                <a:ext cx="727274" cy="411859"/>
              </a:xfrm>
              <a:prstGeom prst="rect">
                <a:avLst/>
              </a:prstGeom>
              <a:solidFill>
                <a:srgbClr val="00B658"/>
              </a:solidFill>
              <a:ln w="9525"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988" name="Rectangle 987">
                <a:extLst>
                  <a:ext uri="{FF2B5EF4-FFF2-40B4-BE49-F238E27FC236}">
                    <a16:creationId xmlns:a16="http://schemas.microsoft.com/office/drawing/2014/main" id="{D87C0E2B-FB17-E0A2-ECB3-7C33B0D68144}"/>
                  </a:ext>
                </a:extLst>
              </p:cNvPr>
              <p:cNvSpPr/>
              <p:nvPr/>
            </p:nvSpPr>
            <p:spPr bwMode="auto">
              <a:xfrm>
                <a:off x="4293620" y="1995317"/>
                <a:ext cx="204317" cy="411790"/>
              </a:xfrm>
              <a:prstGeom prst="rect">
                <a:avLst/>
              </a:prstGeom>
              <a:solidFill>
                <a:srgbClr val="3998E7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989" name="TextBox 988">
                <a:extLst>
                  <a:ext uri="{FF2B5EF4-FFF2-40B4-BE49-F238E27FC236}">
                    <a16:creationId xmlns:a16="http://schemas.microsoft.com/office/drawing/2014/main" id="{AE9D3431-D490-524E-9406-A3BEA409AF02}"/>
                  </a:ext>
                </a:extLst>
              </p:cNvPr>
              <p:cNvSpPr txBox="1"/>
              <p:nvPr/>
            </p:nvSpPr>
            <p:spPr>
              <a:xfrm>
                <a:off x="3784059" y="2044016"/>
                <a:ext cx="50334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Flux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>
                    <a:latin typeface="Avenir Next" panose="020B0503020202020204" pitchFamily="34" charset="0"/>
                  </a:rPr>
                  <a:t>AI</a:t>
                </a:r>
                <a:r>
                  <a:rPr lang="en-GB" sz="800" dirty="0">
                    <a:latin typeface="Avenir Next" panose="020B0503020202020204" pitchFamily="34" charset="0"/>
                  </a:rPr>
                  <a:t>E Core 1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(46,8)</a:t>
                </a:r>
                <a:endParaRPr lang="en-CH" sz="800" dirty="0">
                  <a:latin typeface="Avenir Next" panose="020B0503020202020204" pitchFamily="34" charset="0"/>
                </a:endParaRPr>
              </a:p>
            </p:txBody>
          </p:sp>
          <p:sp>
            <p:nvSpPr>
              <p:cNvPr id="990" name="TextBox 989">
                <a:extLst>
                  <a:ext uri="{FF2B5EF4-FFF2-40B4-BE49-F238E27FC236}">
                    <a16:creationId xmlns:a16="http://schemas.microsoft.com/office/drawing/2014/main" id="{069CFDF6-F59D-D172-4C63-18C0938D6AF2}"/>
                  </a:ext>
                </a:extLst>
              </p:cNvPr>
              <p:cNvSpPr txBox="1"/>
              <p:nvPr/>
            </p:nvSpPr>
            <p:spPr>
              <a:xfrm rot="16200000">
                <a:off x="4181245" y="2139691"/>
                <a:ext cx="391134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 dirty="0">
                    <a:latin typeface="Avenir Next" panose="020B0503020202020204" pitchFamily="34" charset="0"/>
                  </a:rPr>
                  <a:t>Memory</a:t>
                </a:r>
              </a:p>
            </p:txBody>
          </p:sp>
          <p:sp>
            <p:nvSpPr>
              <p:cNvPr id="991" name="Rectangle 990">
                <a:extLst>
                  <a:ext uri="{FF2B5EF4-FFF2-40B4-BE49-F238E27FC236}">
                    <a16:creationId xmlns:a16="http://schemas.microsoft.com/office/drawing/2014/main" id="{00572080-ECB2-F32A-C0B7-C68D984482FE}"/>
                  </a:ext>
                </a:extLst>
              </p:cNvPr>
              <p:cNvSpPr/>
              <p:nvPr/>
            </p:nvSpPr>
            <p:spPr bwMode="auto">
              <a:xfrm>
                <a:off x="5015423" y="1995148"/>
                <a:ext cx="727274" cy="411859"/>
              </a:xfrm>
              <a:prstGeom prst="rect">
                <a:avLst/>
              </a:prstGeom>
              <a:solidFill>
                <a:srgbClr val="00B658"/>
              </a:solidFill>
              <a:ln w="9525"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992" name="Rectangle 991">
                <a:extLst>
                  <a:ext uri="{FF2B5EF4-FFF2-40B4-BE49-F238E27FC236}">
                    <a16:creationId xmlns:a16="http://schemas.microsoft.com/office/drawing/2014/main" id="{67016D5C-A9AA-AD12-472B-51BED8620EBA}"/>
                  </a:ext>
                </a:extLst>
              </p:cNvPr>
              <p:cNvSpPr/>
              <p:nvPr/>
            </p:nvSpPr>
            <p:spPr bwMode="auto">
              <a:xfrm>
                <a:off x="5539470" y="1995148"/>
                <a:ext cx="203227" cy="411790"/>
              </a:xfrm>
              <a:prstGeom prst="rect">
                <a:avLst/>
              </a:prstGeom>
              <a:solidFill>
                <a:srgbClr val="3998E7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993" name="TextBox 992">
                <a:extLst>
                  <a:ext uri="{FF2B5EF4-FFF2-40B4-BE49-F238E27FC236}">
                    <a16:creationId xmlns:a16="http://schemas.microsoft.com/office/drawing/2014/main" id="{8C2A12C9-4233-F82B-4999-A81FFD9D17CF}"/>
                  </a:ext>
                </a:extLst>
              </p:cNvPr>
              <p:cNvSpPr txBox="1"/>
              <p:nvPr/>
            </p:nvSpPr>
            <p:spPr>
              <a:xfrm>
                <a:off x="5028819" y="2044016"/>
                <a:ext cx="50334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Flux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>
                    <a:latin typeface="Avenir Next" panose="020B0503020202020204" pitchFamily="34" charset="0"/>
                  </a:rPr>
                  <a:t>AI</a:t>
                </a:r>
                <a:r>
                  <a:rPr lang="en-GB" sz="800" dirty="0">
                    <a:latin typeface="Avenir Next" panose="020B0503020202020204" pitchFamily="34" charset="0"/>
                  </a:rPr>
                  <a:t>E Core 2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(47,8)</a:t>
                </a:r>
              </a:p>
            </p:txBody>
          </p:sp>
          <p:sp>
            <p:nvSpPr>
              <p:cNvPr id="994" name="TextBox 993">
                <a:extLst>
                  <a:ext uri="{FF2B5EF4-FFF2-40B4-BE49-F238E27FC236}">
                    <a16:creationId xmlns:a16="http://schemas.microsoft.com/office/drawing/2014/main" id="{08172905-CF24-0EE4-B38E-C4090C13A66C}"/>
                  </a:ext>
                </a:extLst>
              </p:cNvPr>
              <p:cNvSpPr txBox="1"/>
              <p:nvPr/>
            </p:nvSpPr>
            <p:spPr>
              <a:xfrm rot="16200000">
                <a:off x="5426005" y="2139522"/>
                <a:ext cx="391134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 dirty="0">
                    <a:latin typeface="Avenir Next" panose="020B0503020202020204" pitchFamily="34" charset="0"/>
                  </a:rPr>
                  <a:t>Memory</a:t>
                </a:r>
              </a:p>
            </p:txBody>
          </p:sp>
          <p:sp>
            <p:nvSpPr>
              <p:cNvPr id="995" name="Right Arrow 994">
                <a:extLst>
                  <a:ext uri="{FF2B5EF4-FFF2-40B4-BE49-F238E27FC236}">
                    <a16:creationId xmlns:a16="http://schemas.microsoft.com/office/drawing/2014/main" id="{5E75CDE0-E73F-9141-8336-5003E2FF4B45}"/>
                  </a:ext>
                </a:extLst>
              </p:cNvPr>
              <p:cNvSpPr/>
              <p:nvPr/>
            </p:nvSpPr>
            <p:spPr bwMode="auto">
              <a:xfrm>
                <a:off x="4517256" y="2107672"/>
                <a:ext cx="483268" cy="147504"/>
              </a:xfrm>
              <a:prstGeom prst="rightArrow">
                <a:avLst/>
              </a:prstGeom>
              <a:solidFill>
                <a:schemeClr val="accent5">
                  <a:lumMod val="50000"/>
                </a:schemeClr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</p:grpSp>
        <p:cxnSp>
          <p:nvCxnSpPr>
            <p:cNvPr id="973" name="Elbow Connector 972">
              <a:extLst>
                <a:ext uri="{FF2B5EF4-FFF2-40B4-BE49-F238E27FC236}">
                  <a16:creationId xmlns:a16="http://schemas.microsoft.com/office/drawing/2014/main" id="{F0F231CA-3FC1-250B-5215-00FD8F0CD8CB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4164983" y="4620081"/>
              <a:ext cx="510745" cy="353434"/>
            </a:xfrm>
            <a:prstGeom prst="bentConnector3">
              <a:avLst>
                <a:gd name="adj1" fmla="val 101060"/>
              </a:avLst>
            </a:prstGeom>
            <a:ln w="19050">
              <a:solidFill>
                <a:schemeClr val="tx1"/>
              </a:solidFill>
              <a:headEnd type="none" w="lg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4" name="Elbow Connector 973">
              <a:extLst>
                <a:ext uri="{FF2B5EF4-FFF2-40B4-BE49-F238E27FC236}">
                  <a16:creationId xmlns:a16="http://schemas.microsoft.com/office/drawing/2014/main" id="{A4438FD7-4ADD-73EF-72D4-A378F07C7D46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5352099" y="4575517"/>
              <a:ext cx="548640" cy="421470"/>
            </a:xfrm>
            <a:prstGeom prst="bentConnector2">
              <a:avLst/>
            </a:prstGeom>
            <a:ln w="19050">
              <a:solidFill>
                <a:schemeClr val="tx1"/>
              </a:solidFill>
              <a:headEnd type="none" w="lg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5" name="Elbow Connector 974">
              <a:extLst>
                <a:ext uri="{FF2B5EF4-FFF2-40B4-BE49-F238E27FC236}">
                  <a16:creationId xmlns:a16="http://schemas.microsoft.com/office/drawing/2014/main" id="{18A58CF3-959D-6A3F-B2B1-506E5CE9C345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5350573" y="5083781"/>
              <a:ext cx="548640" cy="421470"/>
            </a:xfrm>
            <a:prstGeom prst="bentConnector2">
              <a:avLst/>
            </a:prstGeom>
            <a:ln w="19050">
              <a:solidFill>
                <a:schemeClr val="tx1"/>
              </a:solidFill>
              <a:headEnd type="none" w="lg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6" name="Elbow Connector 975">
              <a:extLst>
                <a:ext uri="{FF2B5EF4-FFF2-40B4-BE49-F238E27FC236}">
                  <a16:creationId xmlns:a16="http://schemas.microsoft.com/office/drawing/2014/main" id="{E797D697-A249-01D1-9B93-6CF1CB3F5007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4133798" y="5107126"/>
              <a:ext cx="571509" cy="351907"/>
            </a:xfrm>
            <a:prstGeom prst="bentConnector3">
              <a:avLst>
                <a:gd name="adj1" fmla="val 99097"/>
              </a:avLst>
            </a:prstGeom>
            <a:ln w="19050">
              <a:solidFill>
                <a:schemeClr val="tx1"/>
              </a:solidFill>
              <a:headEnd type="none" w="lg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7" name="Straight Arrow Connector 976">
              <a:extLst>
                <a:ext uri="{FF2B5EF4-FFF2-40B4-BE49-F238E27FC236}">
                  <a16:creationId xmlns:a16="http://schemas.microsoft.com/office/drawing/2014/main" id="{76BCF710-E10C-98E1-3AC6-A9302D2C652B}"/>
                </a:ext>
              </a:extLst>
            </p:cNvPr>
            <p:cNvCxnSpPr>
              <a:stCxn id="967" idx="0"/>
              <a:endCxn id="371" idx="2"/>
            </p:cNvCxnSpPr>
            <p:nvPr/>
          </p:nvCxnSpPr>
          <p:spPr>
            <a:xfrm flipV="1">
              <a:off x="7448663" y="4898745"/>
              <a:ext cx="0" cy="109374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none" w="lg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8" name="Straight Arrow Connector 977">
              <a:extLst>
                <a:ext uri="{FF2B5EF4-FFF2-40B4-BE49-F238E27FC236}">
                  <a16:creationId xmlns:a16="http://schemas.microsoft.com/office/drawing/2014/main" id="{E54AD0C3-A4E7-BF7A-7E8E-2B1B079BEE39}"/>
                </a:ext>
              </a:extLst>
            </p:cNvPr>
            <p:cNvCxnSpPr/>
            <p:nvPr/>
          </p:nvCxnSpPr>
          <p:spPr>
            <a:xfrm flipV="1">
              <a:off x="7430647" y="4382080"/>
              <a:ext cx="0" cy="109374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triangl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9" name="Curved Connector 978">
              <a:extLst>
                <a:ext uri="{FF2B5EF4-FFF2-40B4-BE49-F238E27FC236}">
                  <a16:creationId xmlns:a16="http://schemas.microsoft.com/office/drawing/2014/main" id="{8BF759F9-7427-38C0-78FC-B6024164D08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12300" y="4747022"/>
              <a:ext cx="12700" cy="1042467"/>
            </a:xfrm>
            <a:prstGeom prst="curvedConnector3">
              <a:avLst>
                <a:gd name="adj1" fmla="val 1597189"/>
              </a:avLst>
            </a:prstGeom>
            <a:ln w="28575">
              <a:solidFill>
                <a:srgbClr val="FF0000"/>
              </a:solidFill>
              <a:headEnd type="none" w="lg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0" name="TextBox 979">
              <a:extLst>
                <a:ext uri="{FF2B5EF4-FFF2-40B4-BE49-F238E27FC236}">
                  <a16:creationId xmlns:a16="http://schemas.microsoft.com/office/drawing/2014/main" id="{863101EA-149E-B863-674E-A3BB9A4DD9A4}"/>
                </a:ext>
              </a:extLst>
            </p:cNvPr>
            <p:cNvSpPr txBox="1"/>
            <p:nvPr/>
          </p:nvSpPr>
          <p:spPr>
            <a:xfrm>
              <a:off x="6450640" y="1148695"/>
              <a:ext cx="1199721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800" i="1" dirty="0">
                  <a:latin typeface="Avenir Next" panose="020B0503020202020204" pitchFamily="34" charset="0"/>
                </a:rPr>
                <a:t>Write Channel 1</a:t>
              </a:r>
              <a:endParaRPr lang="en-CH" sz="800" i="1" dirty="0">
                <a:latin typeface="Avenir Next" panose="020B0503020202020204" pitchFamily="34" charset="0"/>
              </a:endParaRPr>
            </a:p>
          </p:txBody>
        </p:sp>
        <p:sp>
          <p:nvSpPr>
            <p:cNvPr id="981" name="TextBox 980">
              <a:extLst>
                <a:ext uri="{FF2B5EF4-FFF2-40B4-BE49-F238E27FC236}">
                  <a16:creationId xmlns:a16="http://schemas.microsoft.com/office/drawing/2014/main" id="{4570112B-900A-63AE-1FFB-578ADD34FBCB}"/>
                </a:ext>
              </a:extLst>
            </p:cNvPr>
            <p:cNvSpPr txBox="1"/>
            <p:nvPr/>
          </p:nvSpPr>
          <p:spPr>
            <a:xfrm>
              <a:off x="4369435" y="1150095"/>
              <a:ext cx="1199721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800" i="1" dirty="0">
                  <a:latin typeface="Avenir Next" panose="020B0503020202020204" pitchFamily="34" charset="0"/>
                </a:rPr>
                <a:t>Read Channel 1</a:t>
              </a:r>
              <a:endParaRPr lang="en-CH" sz="800" i="1" dirty="0">
                <a:latin typeface="Avenir Next" panose="020B0503020202020204" pitchFamily="34" charset="0"/>
              </a:endParaRPr>
            </a:p>
          </p:txBody>
        </p:sp>
      </p:grpSp>
      <p:grpSp>
        <p:nvGrpSpPr>
          <p:cNvPr id="1068" name="Group 1067">
            <a:extLst>
              <a:ext uri="{FF2B5EF4-FFF2-40B4-BE49-F238E27FC236}">
                <a16:creationId xmlns:a16="http://schemas.microsoft.com/office/drawing/2014/main" id="{9B6D8FF7-1BEB-DDE2-CFC7-7782A571B698}"/>
              </a:ext>
            </a:extLst>
          </p:cNvPr>
          <p:cNvGrpSpPr/>
          <p:nvPr/>
        </p:nvGrpSpPr>
        <p:grpSpPr>
          <a:xfrm>
            <a:off x="4174902" y="1148695"/>
            <a:ext cx="3673002" cy="4902246"/>
            <a:chOff x="4239590" y="1148695"/>
            <a:chExt cx="3673002" cy="4902246"/>
          </a:xfrm>
        </p:grpSpPr>
        <p:grpSp>
          <p:nvGrpSpPr>
            <p:cNvPr id="1069" name="Group 1068">
              <a:extLst>
                <a:ext uri="{FF2B5EF4-FFF2-40B4-BE49-F238E27FC236}">
                  <a16:creationId xmlns:a16="http://schemas.microsoft.com/office/drawing/2014/main" id="{B3ACF9E3-CB17-EDB1-66F1-433C796F8E1F}"/>
                </a:ext>
              </a:extLst>
            </p:cNvPr>
            <p:cNvGrpSpPr/>
            <p:nvPr/>
          </p:nvGrpSpPr>
          <p:grpSpPr>
            <a:xfrm>
              <a:off x="5645559" y="1305193"/>
              <a:ext cx="727274" cy="186917"/>
              <a:chOff x="6669658" y="1639649"/>
              <a:chExt cx="864292" cy="781457"/>
            </a:xfrm>
            <a:solidFill>
              <a:srgbClr val="FC8639"/>
            </a:solidFill>
          </p:grpSpPr>
          <p:sp>
            <p:nvSpPr>
              <p:cNvPr id="1218" name="Rectangle 1217">
                <a:extLst>
                  <a:ext uri="{FF2B5EF4-FFF2-40B4-BE49-F238E27FC236}">
                    <a16:creationId xmlns:a16="http://schemas.microsoft.com/office/drawing/2014/main" id="{C4EE7A3E-795A-290A-D1B2-1260F45EE412}"/>
                  </a:ext>
                </a:extLst>
              </p:cNvPr>
              <p:cNvSpPr/>
              <p:nvPr/>
            </p:nvSpPr>
            <p:spPr bwMode="auto">
              <a:xfrm>
                <a:off x="6669658" y="1639649"/>
                <a:ext cx="864292" cy="781457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1219" name="TextBox 1218">
                <a:extLst>
                  <a:ext uri="{FF2B5EF4-FFF2-40B4-BE49-F238E27FC236}">
                    <a16:creationId xmlns:a16="http://schemas.microsoft.com/office/drawing/2014/main" id="{24FC0515-4C88-8D2E-1C87-778A648AC78D}"/>
                  </a:ext>
                </a:extLst>
              </p:cNvPr>
              <p:cNvSpPr txBox="1"/>
              <p:nvPr/>
            </p:nvSpPr>
            <p:spPr>
              <a:xfrm>
                <a:off x="6776064" y="1827144"/>
                <a:ext cx="634368" cy="514699"/>
              </a:xfrm>
              <a:prstGeom prst="rect">
                <a:avLst/>
              </a:prstGeom>
              <a:grp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ShimDMA7</a:t>
                </a:r>
                <a:endParaRPr lang="en-CH" sz="800" dirty="0">
                  <a:latin typeface="Avenir Next" panose="020B0503020202020204" pitchFamily="34" charset="0"/>
                </a:endParaRPr>
              </a:p>
            </p:txBody>
          </p:sp>
        </p:grpSp>
        <p:sp>
          <p:nvSpPr>
            <p:cNvPr id="1070" name="Rounded Rectangle 1069">
              <a:extLst>
                <a:ext uri="{FF2B5EF4-FFF2-40B4-BE49-F238E27FC236}">
                  <a16:creationId xmlns:a16="http://schemas.microsoft.com/office/drawing/2014/main" id="{AFC04EC2-32AE-1DDD-A8BC-2D532DB5374F}"/>
                </a:ext>
              </a:extLst>
            </p:cNvPr>
            <p:cNvSpPr/>
            <p:nvPr/>
          </p:nvSpPr>
          <p:spPr bwMode="auto">
            <a:xfrm>
              <a:off x="4482648" y="1583669"/>
              <a:ext cx="3429944" cy="2155622"/>
            </a:xfrm>
            <a:prstGeom prst="roundRect">
              <a:avLst>
                <a:gd name="adj" fmla="val 9925"/>
              </a:avLst>
            </a:prstGeom>
            <a:solidFill>
              <a:schemeClr val="bg2"/>
            </a:solidFill>
            <a:ln>
              <a:solidFill>
                <a:schemeClr val="bg2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cxnSp>
          <p:nvCxnSpPr>
            <p:cNvPr id="1071" name="Elbow Connector 1070">
              <a:extLst>
                <a:ext uri="{FF2B5EF4-FFF2-40B4-BE49-F238E27FC236}">
                  <a16:creationId xmlns:a16="http://schemas.microsoft.com/office/drawing/2014/main" id="{B076FBF6-ECD0-8587-593E-99943D9FDC8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372833" y="1437156"/>
              <a:ext cx="1380744" cy="914400"/>
            </a:xfrm>
            <a:prstGeom prst="bentConnector3">
              <a:avLst>
                <a:gd name="adj1" fmla="val -15881"/>
              </a:avLst>
            </a:prstGeom>
            <a:ln w="19050">
              <a:solidFill>
                <a:schemeClr val="tx1"/>
              </a:solidFill>
              <a:headEnd type="none" w="lg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72" name="Group 1071">
              <a:extLst>
                <a:ext uri="{FF2B5EF4-FFF2-40B4-BE49-F238E27FC236}">
                  <a16:creationId xmlns:a16="http://schemas.microsoft.com/office/drawing/2014/main" id="{27F05B64-74E2-44BC-DE29-A8C6C5C4D174}"/>
                </a:ext>
              </a:extLst>
            </p:cNvPr>
            <p:cNvGrpSpPr/>
            <p:nvPr/>
          </p:nvGrpSpPr>
          <p:grpSpPr>
            <a:xfrm>
              <a:off x="4595506" y="2175236"/>
              <a:ext cx="3216794" cy="418200"/>
              <a:chOff x="4595506" y="2175236"/>
              <a:chExt cx="3216794" cy="418200"/>
            </a:xfrm>
          </p:grpSpPr>
          <p:sp>
            <p:nvSpPr>
              <p:cNvPr id="1204" name="Right Arrow 1203">
                <a:extLst>
                  <a:ext uri="{FF2B5EF4-FFF2-40B4-BE49-F238E27FC236}">
                    <a16:creationId xmlns:a16="http://schemas.microsoft.com/office/drawing/2014/main" id="{EA16DD15-5CA0-6883-87F7-6F793F23D945}"/>
                  </a:ext>
                </a:extLst>
              </p:cNvPr>
              <p:cNvSpPr/>
              <p:nvPr/>
            </p:nvSpPr>
            <p:spPr bwMode="auto">
              <a:xfrm>
                <a:off x="5345848" y="2293733"/>
                <a:ext cx="483268" cy="147504"/>
              </a:xfrm>
              <a:prstGeom prst="rightArrow">
                <a:avLst/>
              </a:prstGeom>
              <a:solidFill>
                <a:schemeClr val="accent5">
                  <a:lumMod val="50000"/>
                </a:schemeClr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205" name="Rectangle 1204">
                <a:extLst>
                  <a:ext uri="{FF2B5EF4-FFF2-40B4-BE49-F238E27FC236}">
                    <a16:creationId xmlns:a16="http://schemas.microsoft.com/office/drawing/2014/main" id="{48805E3A-46CE-8BAC-C6A8-2AF9F83806A6}"/>
                  </a:ext>
                </a:extLst>
              </p:cNvPr>
              <p:cNvSpPr/>
              <p:nvPr/>
            </p:nvSpPr>
            <p:spPr bwMode="auto">
              <a:xfrm>
                <a:off x="4595506" y="2175403"/>
                <a:ext cx="727274" cy="411859"/>
              </a:xfrm>
              <a:prstGeom prst="rect">
                <a:avLst/>
              </a:prstGeom>
              <a:solidFill>
                <a:srgbClr val="00B658"/>
              </a:solidFill>
              <a:ln w="9525"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206" name="Rectangle 1205">
                <a:extLst>
                  <a:ext uri="{FF2B5EF4-FFF2-40B4-BE49-F238E27FC236}">
                    <a16:creationId xmlns:a16="http://schemas.microsoft.com/office/drawing/2014/main" id="{5A15A418-345C-765D-B6C4-40D9892242F1}"/>
                  </a:ext>
                </a:extLst>
              </p:cNvPr>
              <p:cNvSpPr/>
              <p:nvPr/>
            </p:nvSpPr>
            <p:spPr bwMode="auto">
              <a:xfrm>
                <a:off x="5102513" y="2175403"/>
                <a:ext cx="220267" cy="411790"/>
              </a:xfrm>
              <a:prstGeom prst="rect">
                <a:avLst/>
              </a:prstGeom>
              <a:solidFill>
                <a:srgbClr val="3998E7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207" name="TextBox 1206">
                <a:extLst>
                  <a:ext uri="{FF2B5EF4-FFF2-40B4-BE49-F238E27FC236}">
                    <a16:creationId xmlns:a16="http://schemas.microsoft.com/office/drawing/2014/main" id="{4CACD78A-01AD-7679-3DAA-53915FE8037D}"/>
                  </a:ext>
                </a:extLst>
              </p:cNvPr>
              <p:cNvSpPr txBox="1"/>
              <p:nvPr/>
            </p:nvSpPr>
            <p:spPr>
              <a:xfrm>
                <a:off x="4638561" y="2224104"/>
                <a:ext cx="44403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Laplacian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>
                    <a:latin typeface="Avenir Next" panose="020B0503020202020204" pitchFamily="34" charset="0"/>
                  </a:rPr>
                  <a:t>AI</a:t>
                </a:r>
                <a:r>
                  <a:rPr lang="en-GB" sz="800" dirty="0">
                    <a:latin typeface="Avenir Next" panose="020B0503020202020204" pitchFamily="34" charset="0"/>
                  </a:rPr>
                  <a:t>E Core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(21,2)</a:t>
                </a:r>
                <a:endParaRPr lang="en-CH" sz="800" dirty="0">
                  <a:latin typeface="Avenir Next" panose="020B0503020202020204" pitchFamily="34" charset="0"/>
                </a:endParaRPr>
              </a:p>
            </p:txBody>
          </p:sp>
          <p:sp>
            <p:nvSpPr>
              <p:cNvPr id="1208" name="TextBox 1207">
                <a:extLst>
                  <a:ext uri="{FF2B5EF4-FFF2-40B4-BE49-F238E27FC236}">
                    <a16:creationId xmlns:a16="http://schemas.microsoft.com/office/drawing/2014/main" id="{9F83C5D3-6E13-45A6-A33D-4E281FDE70EB}"/>
                  </a:ext>
                </a:extLst>
              </p:cNvPr>
              <p:cNvSpPr txBox="1"/>
              <p:nvPr/>
            </p:nvSpPr>
            <p:spPr>
              <a:xfrm rot="16200000">
                <a:off x="5006088" y="2319777"/>
                <a:ext cx="391134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 dirty="0">
                    <a:latin typeface="Avenir Next" panose="020B0503020202020204" pitchFamily="34" charset="0"/>
                  </a:rPr>
                  <a:t>Memory</a:t>
                </a:r>
              </a:p>
            </p:txBody>
          </p:sp>
          <p:sp>
            <p:nvSpPr>
              <p:cNvPr id="1209" name="Rectangle 1208">
                <a:extLst>
                  <a:ext uri="{FF2B5EF4-FFF2-40B4-BE49-F238E27FC236}">
                    <a16:creationId xmlns:a16="http://schemas.microsoft.com/office/drawing/2014/main" id="{FC5F17D5-636F-CA68-9461-12936903D84B}"/>
                  </a:ext>
                </a:extLst>
              </p:cNvPr>
              <p:cNvSpPr/>
              <p:nvPr/>
            </p:nvSpPr>
            <p:spPr bwMode="auto">
              <a:xfrm>
                <a:off x="5840266" y="2175405"/>
                <a:ext cx="727274" cy="411859"/>
              </a:xfrm>
              <a:prstGeom prst="rect">
                <a:avLst/>
              </a:prstGeom>
              <a:solidFill>
                <a:srgbClr val="00B658"/>
              </a:solidFill>
              <a:ln w="9525"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210" name="Rectangle 1209">
                <a:extLst>
                  <a:ext uri="{FF2B5EF4-FFF2-40B4-BE49-F238E27FC236}">
                    <a16:creationId xmlns:a16="http://schemas.microsoft.com/office/drawing/2014/main" id="{8B69C31D-B51A-2527-0A32-7395F098CD3D}"/>
                  </a:ext>
                </a:extLst>
              </p:cNvPr>
              <p:cNvSpPr/>
              <p:nvPr/>
            </p:nvSpPr>
            <p:spPr bwMode="auto">
              <a:xfrm>
                <a:off x="6363223" y="2175405"/>
                <a:ext cx="204317" cy="411790"/>
              </a:xfrm>
              <a:prstGeom prst="rect">
                <a:avLst/>
              </a:prstGeom>
              <a:solidFill>
                <a:srgbClr val="3998E7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211" name="TextBox 1210">
                <a:extLst>
                  <a:ext uri="{FF2B5EF4-FFF2-40B4-BE49-F238E27FC236}">
                    <a16:creationId xmlns:a16="http://schemas.microsoft.com/office/drawing/2014/main" id="{DE28AE47-6AB2-5497-4833-F411A94CF4FA}"/>
                  </a:ext>
                </a:extLst>
              </p:cNvPr>
              <p:cNvSpPr txBox="1"/>
              <p:nvPr/>
            </p:nvSpPr>
            <p:spPr>
              <a:xfrm>
                <a:off x="5853662" y="2224104"/>
                <a:ext cx="50334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Flux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>
                    <a:latin typeface="Avenir Next" panose="020B0503020202020204" pitchFamily="34" charset="0"/>
                  </a:rPr>
                  <a:t>AI</a:t>
                </a:r>
                <a:r>
                  <a:rPr lang="en-GB" sz="800" dirty="0">
                    <a:latin typeface="Avenir Next" panose="020B0503020202020204" pitchFamily="34" charset="0"/>
                  </a:rPr>
                  <a:t>E Core 1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(22,2)</a:t>
                </a:r>
                <a:endParaRPr lang="en-CH" sz="800" dirty="0">
                  <a:latin typeface="Avenir Next" panose="020B0503020202020204" pitchFamily="34" charset="0"/>
                </a:endParaRPr>
              </a:p>
            </p:txBody>
          </p:sp>
          <p:sp>
            <p:nvSpPr>
              <p:cNvPr id="1212" name="TextBox 1211">
                <a:extLst>
                  <a:ext uri="{FF2B5EF4-FFF2-40B4-BE49-F238E27FC236}">
                    <a16:creationId xmlns:a16="http://schemas.microsoft.com/office/drawing/2014/main" id="{2464243C-92EA-B77F-DD20-8442B4622424}"/>
                  </a:ext>
                </a:extLst>
              </p:cNvPr>
              <p:cNvSpPr txBox="1"/>
              <p:nvPr/>
            </p:nvSpPr>
            <p:spPr>
              <a:xfrm rot="16200000">
                <a:off x="6250848" y="2319779"/>
                <a:ext cx="391134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 dirty="0">
                    <a:latin typeface="Avenir Next" panose="020B0503020202020204" pitchFamily="34" charset="0"/>
                  </a:rPr>
                  <a:t>Memory</a:t>
                </a:r>
              </a:p>
            </p:txBody>
          </p:sp>
          <p:sp>
            <p:nvSpPr>
              <p:cNvPr id="1213" name="Rectangle 1212">
                <a:extLst>
                  <a:ext uri="{FF2B5EF4-FFF2-40B4-BE49-F238E27FC236}">
                    <a16:creationId xmlns:a16="http://schemas.microsoft.com/office/drawing/2014/main" id="{1A01D683-D242-9E19-D97D-28DA3B82859D}"/>
                  </a:ext>
                </a:extLst>
              </p:cNvPr>
              <p:cNvSpPr/>
              <p:nvPr/>
            </p:nvSpPr>
            <p:spPr bwMode="auto">
              <a:xfrm>
                <a:off x="7085026" y="2175236"/>
                <a:ext cx="727274" cy="411859"/>
              </a:xfrm>
              <a:prstGeom prst="rect">
                <a:avLst/>
              </a:prstGeom>
              <a:solidFill>
                <a:srgbClr val="00B658"/>
              </a:solidFill>
              <a:ln w="9525"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214" name="Rectangle 1213">
                <a:extLst>
                  <a:ext uri="{FF2B5EF4-FFF2-40B4-BE49-F238E27FC236}">
                    <a16:creationId xmlns:a16="http://schemas.microsoft.com/office/drawing/2014/main" id="{6973054B-5033-A132-E7DF-1B1FAC58CB79}"/>
                  </a:ext>
                </a:extLst>
              </p:cNvPr>
              <p:cNvSpPr/>
              <p:nvPr/>
            </p:nvSpPr>
            <p:spPr bwMode="auto">
              <a:xfrm>
                <a:off x="7609073" y="2175236"/>
                <a:ext cx="203227" cy="411790"/>
              </a:xfrm>
              <a:prstGeom prst="rect">
                <a:avLst/>
              </a:prstGeom>
              <a:solidFill>
                <a:srgbClr val="3998E7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215" name="TextBox 1214">
                <a:extLst>
                  <a:ext uri="{FF2B5EF4-FFF2-40B4-BE49-F238E27FC236}">
                    <a16:creationId xmlns:a16="http://schemas.microsoft.com/office/drawing/2014/main" id="{5566FB56-A89F-A433-E10F-7E1C77894ACF}"/>
                  </a:ext>
                </a:extLst>
              </p:cNvPr>
              <p:cNvSpPr txBox="1"/>
              <p:nvPr/>
            </p:nvSpPr>
            <p:spPr>
              <a:xfrm>
                <a:off x="7098422" y="2224104"/>
                <a:ext cx="50334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Flux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>
                    <a:latin typeface="Avenir Next" panose="020B0503020202020204" pitchFamily="34" charset="0"/>
                  </a:rPr>
                  <a:t>AI</a:t>
                </a:r>
                <a:r>
                  <a:rPr lang="en-GB" sz="800" dirty="0">
                    <a:latin typeface="Avenir Next" panose="020B0503020202020204" pitchFamily="34" charset="0"/>
                  </a:rPr>
                  <a:t>E Core 2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(23,2)</a:t>
                </a:r>
              </a:p>
            </p:txBody>
          </p:sp>
          <p:sp>
            <p:nvSpPr>
              <p:cNvPr id="1216" name="TextBox 1215">
                <a:extLst>
                  <a:ext uri="{FF2B5EF4-FFF2-40B4-BE49-F238E27FC236}">
                    <a16:creationId xmlns:a16="http://schemas.microsoft.com/office/drawing/2014/main" id="{DFD2F853-209E-13C0-5C33-07CF37AC0394}"/>
                  </a:ext>
                </a:extLst>
              </p:cNvPr>
              <p:cNvSpPr txBox="1"/>
              <p:nvPr/>
            </p:nvSpPr>
            <p:spPr>
              <a:xfrm rot="16200000">
                <a:off x="7495608" y="2319610"/>
                <a:ext cx="391134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 dirty="0">
                    <a:latin typeface="Avenir Next" panose="020B0503020202020204" pitchFamily="34" charset="0"/>
                  </a:rPr>
                  <a:t>Memory</a:t>
                </a:r>
              </a:p>
            </p:txBody>
          </p:sp>
          <p:sp>
            <p:nvSpPr>
              <p:cNvPr id="1217" name="Right Arrow 1216">
                <a:extLst>
                  <a:ext uri="{FF2B5EF4-FFF2-40B4-BE49-F238E27FC236}">
                    <a16:creationId xmlns:a16="http://schemas.microsoft.com/office/drawing/2014/main" id="{6656262B-8BD7-3E1B-13E6-0433017B1766}"/>
                  </a:ext>
                </a:extLst>
              </p:cNvPr>
              <p:cNvSpPr/>
              <p:nvPr/>
            </p:nvSpPr>
            <p:spPr bwMode="auto">
              <a:xfrm>
                <a:off x="6586859" y="2287760"/>
                <a:ext cx="483268" cy="147504"/>
              </a:xfrm>
              <a:prstGeom prst="rightArrow">
                <a:avLst/>
              </a:prstGeom>
              <a:solidFill>
                <a:schemeClr val="accent5">
                  <a:lumMod val="50000"/>
                </a:schemeClr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</p:grpSp>
        <p:cxnSp>
          <p:nvCxnSpPr>
            <p:cNvPr id="1073" name="Elbow Connector 1072">
              <a:extLst>
                <a:ext uri="{FF2B5EF4-FFF2-40B4-BE49-F238E27FC236}">
                  <a16:creationId xmlns:a16="http://schemas.microsoft.com/office/drawing/2014/main" id="{4A448DD4-0349-6673-27E6-F01D710EADEA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4209757" y="1848419"/>
              <a:ext cx="548640" cy="226072"/>
            </a:xfrm>
            <a:prstGeom prst="bentConnector2">
              <a:avLst/>
            </a:prstGeom>
            <a:ln w="19050">
              <a:solidFill>
                <a:schemeClr val="tx1"/>
              </a:solidFill>
              <a:headEnd type="none" w="lg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4" name="Elbow Connector 1073">
              <a:extLst>
                <a:ext uri="{FF2B5EF4-FFF2-40B4-BE49-F238E27FC236}">
                  <a16:creationId xmlns:a16="http://schemas.microsoft.com/office/drawing/2014/main" id="{74A13022-4EA8-E92A-04A4-F7FEB40F26D9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5641840" y="1448482"/>
              <a:ext cx="192024" cy="274320"/>
            </a:xfrm>
            <a:prstGeom prst="bentConnector3">
              <a:avLst>
                <a:gd name="adj1" fmla="val -117407"/>
              </a:avLst>
            </a:prstGeom>
            <a:ln w="19050">
              <a:solidFill>
                <a:schemeClr val="tx1"/>
              </a:solidFill>
              <a:headEnd type="none" w="lg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5" name="Elbow Connector 1074">
              <a:extLst>
                <a:ext uri="{FF2B5EF4-FFF2-40B4-BE49-F238E27FC236}">
                  <a16:creationId xmlns:a16="http://schemas.microsoft.com/office/drawing/2014/main" id="{BB46094C-3F86-FB62-70E6-1DAC77ED79F5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4599353" y="1448483"/>
              <a:ext cx="1050053" cy="274320"/>
            </a:xfrm>
            <a:prstGeom prst="bentConnector3">
              <a:avLst>
                <a:gd name="adj1" fmla="val 121770"/>
              </a:avLst>
            </a:prstGeom>
            <a:ln w="19050">
              <a:solidFill>
                <a:schemeClr val="tx1"/>
              </a:solidFill>
              <a:headEnd type="none" w="lg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76" name="Group 1075">
              <a:extLst>
                <a:ext uri="{FF2B5EF4-FFF2-40B4-BE49-F238E27FC236}">
                  <a16:creationId xmlns:a16="http://schemas.microsoft.com/office/drawing/2014/main" id="{A8318BDB-E18E-6647-0681-C6E4C75BD497}"/>
                </a:ext>
              </a:extLst>
            </p:cNvPr>
            <p:cNvGrpSpPr/>
            <p:nvPr/>
          </p:nvGrpSpPr>
          <p:grpSpPr>
            <a:xfrm>
              <a:off x="4595506" y="1654072"/>
              <a:ext cx="3216794" cy="418200"/>
              <a:chOff x="2522137" y="1349272"/>
              <a:chExt cx="3216794" cy="418200"/>
            </a:xfrm>
          </p:grpSpPr>
          <p:sp>
            <p:nvSpPr>
              <p:cNvPr id="1190" name="Right Arrow 1189">
                <a:extLst>
                  <a:ext uri="{FF2B5EF4-FFF2-40B4-BE49-F238E27FC236}">
                    <a16:creationId xmlns:a16="http://schemas.microsoft.com/office/drawing/2014/main" id="{F2972104-9E99-9D6B-1F80-5F2B99EBA9A7}"/>
                  </a:ext>
                </a:extLst>
              </p:cNvPr>
              <p:cNvSpPr/>
              <p:nvPr/>
            </p:nvSpPr>
            <p:spPr bwMode="auto">
              <a:xfrm>
                <a:off x="3272479" y="1525636"/>
                <a:ext cx="483268" cy="147504"/>
              </a:xfrm>
              <a:prstGeom prst="rightArrow">
                <a:avLst>
                  <a:gd name="adj1" fmla="val 50000"/>
                  <a:gd name="adj2" fmla="val 62915"/>
                </a:avLst>
              </a:prstGeom>
              <a:solidFill>
                <a:schemeClr val="accent5">
                  <a:lumMod val="50000"/>
                </a:schemeClr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191" name="Rectangle 1190">
                <a:extLst>
                  <a:ext uri="{FF2B5EF4-FFF2-40B4-BE49-F238E27FC236}">
                    <a16:creationId xmlns:a16="http://schemas.microsoft.com/office/drawing/2014/main" id="{62B6A6C6-1DCB-FE0A-D566-9D9917EACDED}"/>
                  </a:ext>
                </a:extLst>
              </p:cNvPr>
              <p:cNvSpPr/>
              <p:nvPr/>
            </p:nvSpPr>
            <p:spPr bwMode="auto">
              <a:xfrm>
                <a:off x="2522137" y="1349272"/>
                <a:ext cx="727274" cy="411859"/>
              </a:xfrm>
              <a:prstGeom prst="rect">
                <a:avLst/>
              </a:prstGeom>
              <a:solidFill>
                <a:srgbClr val="00B658"/>
              </a:solidFill>
              <a:ln w="9525"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192" name="Rectangle 1191">
                <a:extLst>
                  <a:ext uri="{FF2B5EF4-FFF2-40B4-BE49-F238E27FC236}">
                    <a16:creationId xmlns:a16="http://schemas.microsoft.com/office/drawing/2014/main" id="{B85CF122-26B3-C560-2BF4-DEF97CB04977}"/>
                  </a:ext>
                </a:extLst>
              </p:cNvPr>
              <p:cNvSpPr/>
              <p:nvPr/>
            </p:nvSpPr>
            <p:spPr bwMode="auto">
              <a:xfrm>
                <a:off x="3029144" y="1349439"/>
                <a:ext cx="220267" cy="411790"/>
              </a:xfrm>
              <a:prstGeom prst="rect">
                <a:avLst/>
              </a:prstGeom>
              <a:solidFill>
                <a:srgbClr val="3998E7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193" name="TextBox 1192">
                <a:extLst>
                  <a:ext uri="{FF2B5EF4-FFF2-40B4-BE49-F238E27FC236}">
                    <a16:creationId xmlns:a16="http://schemas.microsoft.com/office/drawing/2014/main" id="{575F41FF-54E4-8052-7C4A-F570F54FE343}"/>
                  </a:ext>
                </a:extLst>
              </p:cNvPr>
              <p:cNvSpPr txBox="1"/>
              <p:nvPr/>
            </p:nvSpPr>
            <p:spPr>
              <a:xfrm>
                <a:off x="2565192" y="1398140"/>
                <a:ext cx="44403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Laplacian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>
                    <a:latin typeface="Avenir Next" panose="020B0503020202020204" pitchFamily="34" charset="0"/>
                  </a:rPr>
                  <a:t>AI</a:t>
                </a:r>
                <a:r>
                  <a:rPr lang="en-GB" sz="800" dirty="0">
                    <a:latin typeface="Avenir Next" panose="020B0503020202020204" pitchFamily="34" charset="0"/>
                  </a:rPr>
                  <a:t>E Core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(21,1)</a:t>
                </a:r>
                <a:endParaRPr lang="en-CH" sz="800" dirty="0">
                  <a:latin typeface="Avenir Next" panose="020B0503020202020204" pitchFamily="34" charset="0"/>
                </a:endParaRPr>
              </a:p>
            </p:txBody>
          </p:sp>
          <p:sp>
            <p:nvSpPr>
              <p:cNvPr id="1194" name="TextBox 1193">
                <a:extLst>
                  <a:ext uri="{FF2B5EF4-FFF2-40B4-BE49-F238E27FC236}">
                    <a16:creationId xmlns:a16="http://schemas.microsoft.com/office/drawing/2014/main" id="{2DEF593C-C1C8-6699-DF1F-C3A49B32FE51}"/>
                  </a:ext>
                </a:extLst>
              </p:cNvPr>
              <p:cNvSpPr txBox="1"/>
              <p:nvPr/>
            </p:nvSpPr>
            <p:spPr>
              <a:xfrm rot="16200000">
                <a:off x="2932719" y="1493813"/>
                <a:ext cx="391134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 dirty="0">
                    <a:latin typeface="Avenir Next" panose="020B0503020202020204" pitchFamily="34" charset="0"/>
                  </a:rPr>
                  <a:t>Memory</a:t>
                </a:r>
              </a:p>
            </p:txBody>
          </p:sp>
          <p:sp>
            <p:nvSpPr>
              <p:cNvPr id="1195" name="Rectangle 1194">
                <a:extLst>
                  <a:ext uri="{FF2B5EF4-FFF2-40B4-BE49-F238E27FC236}">
                    <a16:creationId xmlns:a16="http://schemas.microsoft.com/office/drawing/2014/main" id="{938F8EAF-4A77-58BE-68B4-F0E9C229F5D2}"/>
                  </a:ext>
                </a:extLst>
              </p:cNvPr>
              <p:cNvSpPr/>
              <p:nvPr/>
            </p:nvSpPr>
            <p:spPr bwMode="auto">
              <a:xfrm>
                <a:off x="3766897" y="1349272"/>
                <a:ext cx="727274" cy="411859"/>
              </a:xfrm>
              <a:prstGeom prst="rect">
                <a:avLst/>
              </a:prstGeom>
              <a:solidFill>
                <a:srgbClr val="00B658"/>
              </a:solidFill>
              <a:ln w="9525"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196" name="Rectangle 1195">
                <a:extLst>
                  <a:ext uri="{FF2B5EF4-FFF2-40B4-BE49-F238E27FC236}">
                    <a16:creationId xmlns:a16="http://schemas.microsoft.com/office/drawing/2014/main" id="{B2504308-87AD-FB8E-4698-C731A67247C8}"/>
                  </a:ext>
                </a:extLst>
              </p:cNvPr>
              <p:cNvSpPr/>
              <p:nvPr/>
            </p:nvSpPr>
            <p:spPr bwMode="auto">
              <a:xfrm>
                <a:off x="4289854" y="1349441"/>
                <a:ext cx="204317" cy="411790"/>
              </a:xfrm>
              <a:prstGeom prst="rect">
                <a:avLst/>
              </a:prstGeom>
              <a:solidFill>
                <a:srgbClr val="3998E7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197" name="TextBox 1196">
                <a:extLst>
                  <a:ext uri="{FF2B5EF4-FFF2-40B4-BE49-F238E27FC236}">
                    <a16:creationId xmlns:a16="http://schemas.microsoft.com/office/drawing/2014/main" id="{7A6DB3CD-9D13-F702-E61D-609987B73CB0}"/>
                  </a:ext>
                </a:extLst>
              </p:cNvPr>
              <p:cNvSpPr txBox="1"/>
              <p:nvPr/>
            </p:nvSpPr>
            <p:spPr>
              <a:xfrm>
                <a:off x="3780293" y="1398140"/>
                <a:ext cx="50334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Flux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>
                    <a:latin typeface="Avenir Next" panose="020B0503020202020204" pitchFamily="34" charset="0"/>
                  </a:rPr>
                  <a:t>AI</a:t>
                </a:r>
                <a:r>
                  <a:rPr lang="en-GB" sz="800" dirty="0">
                    <a:latin typeface="Avenir Next" panose="020B0503020202020204" pitchFamily="34" charset="0"/>
                  </a:rPr>
                  <a:t>E Core 1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(22,1)</a:t>
                </a:r>
                <a:endParaRPr lang="en-CH" sz="800" dirty="0">
                  <a:latin typeface="Avenir Next" panose="020B0503020202020204" pitchFamily="34" charset="0"/>
                </a:endParaRPr>
              </a:p>
            </p:txBody>
          </p:sp>
          <p:sp>
            <p:nvSpPr>
              <p:cNvPr id="1198" name="TextBox 1197">
                <a:extLst>
                  <a:ext uri="{FF2B5EF4-FFF2-40B4-BE49-F238E27FC236}">
                    <a16:creationId xmlns:a16="http://schemas.microsoft.com/office/drawing/2014/main" id="{1FAB2CC3-89FA-1BFF-AF90-C31B0A57AD59}"/>
                  </a:ext>
                </a:extLst>
              </p:cNvPr>
              <p:cNvSpPr txBox="1"/>
              <p:nvPr/>
            </p:nvSpPr>
            <p:spPr>
              <a:xfrm rot="16200000">
                <a:off x="4177479" y="1493815"/>
                <a:ext cx="391134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 dirty="0">
                    <a:latin typeface="Avenir Next" panose="020B0503020202020204" pitchFamily="34" charset="0"/>
                  </a:rPr>
                  <a:t>Memory</a:t>
                </a:r>
              </a:p>
            </p:txBody>
          </p:sp>
          <p:sp>
            <p:nvSpPr>
              <p:cNvPr id="1199" name="Rectangle 1198">
                <a:extLst>
                  <a:ext uri="{FF2B5EF4-FFF2-40B4-BE49-F238E27FC236}">
                    <a16:creationId xmlns:a16="http://schemas.microsoft.com/office/drawing/2014/main" id="{BA7C6124-2AA1-147B-CBF8-A61BC60A29D6}"/>
                  </a:ext>
                </a:extLst>
              </p:cNvPr>
              <p:cNvSpPr/>
              <p:nvPr/>
            </p:nvSpPr>
            <p:spPr bwMode="auto">
              <a:xfrm>
                <a:off x="5011657" y="1349272"/>
                <a:ext cx="727274" cy="411859"/>
              </a:xfrm>
              <a:prstGeom prst="rect">
                <a:avLst/>
              </a:prstGeom>
              <a:solidFill>
                <a:srgbClr val="00B658"/>
              </a:solidFill>
              <a:ln w="9525"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200" name="Rectangle 1199">
                <a:extLst>
                  <a:ext uri="{FF2B5EF4-FFF2-40B4-BE49-F238E27FC236}">
                    <a16:creationId xmlns:a16="http://schemas.microsoft.com/office/drawing/2014/main" id="{EC7C61B8-3BC4-FFD9-C22F-D15028F2254B}"/>
                  </a:ext>
                </a:extLst>
              </p:cNvPr>
              <p:cNvSpPr/>
              <p:nvPr/>
            </p:nvSpPr>
            <p:spPr bwMode="auto">
              <a:xfrm>
                <a:off x="5535704" y="1349272"/>
                <a:ext cx="203227" cy="411790"/>
              </a:xfrm>
              <a:prstGeom prst="rect">
                <a:avLst/>
              </a:prstGeom>
              <a:solidFill>
                <a:srgbClr val="3998E7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201" name="TextBox 1200">
                <a:extLst>
                  <a:ext uri="{FF2B5EF4-FFF2-40B4-BE49-F238E27FC236}">
                    <a16:creationId xmlns:a16="http://schemas.microsoft.com/office/drawing/2014/main" id="{D1FF03C8-9812-D4E7-9873-FAB3EC02EC31}"/>
                  </a:ext>
                </a:extLst>
              </p:cNvPr>
              <p:cNvSpPr txBox="1"/>
              <p:nvPr/>
            </p:nvSpPr>
            <p:spPr>
              <a:xfrm>
                <a:off x="5025053" y="1398140"/>
                <a:ext cx="50334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Flux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>
                    <a:latin typeface="Avenir Next" panose="020B0503020202020204" pitchFamily="34" charset="0"/>
                  </a:rPr>
                  <a:t>AI</a:t>
                </a:r>
                <a:r>
                  <a:rPr lang="en-GB" sz="800" dirty="0">
                    <a:latin typeface="Avenir Next" panose="020B0503020202020204" pitchFamily="34" charset="0"/>
                  </a:rPr>
                  <a:t>E Core 2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(23,1)</a:t>
                </a:r>
              </a:p>
            </p:txBody>
          </p:sp>
          <p:sp>
            <p:nvSpPr>
              <p:cNvPr id="1202" name="TextBox 1201">
                <a:extLst>
                  <a:ext uri="{FF2B5EF4-FFF2-40B4-BE49-F238E27FC236}">
                    <a16:creationId xmlns:a16="http://schemas.microsoft.com/office/drawing/2014/main" id="{D1AD6F9B-345D-6FDB-77F4-CB7E327031C5}"/>
                  </a:ext>
                </a:extLst>
              </p:cNvPr>
              <p:cNvSpPr txBox="1"/>
              <p:nvPr/>
            </p:nvSpPr>
            <p:spPr>
              <a:xfrm rot="16200000">
                <a:off x="5422239" y="1493646"/>
                <a:ext cx="391134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 dirty="0">
                    <a:latin typeface="Avenir Next" panose="020B0503020202020204" pitchFamily="34" charset="0"/>
                  </a:rPr>
                  <a:t>Memory</a:t>
                </a:r>
              </a:p>
            </p:txBody>
          </p:sp>
          <p:sp>
            <p:nvSpPr>
              <p:cNvPr id="1203" name="Right Arrow 1202">
                <a:extLst>
                  <a:ext uri="{FF2B5EF4-FFF2-40B4-BE49-F238E27FC236}">
                    <a16:creationId xmlns:a16="http://schemas.microsoft.com/office/drawing/2014/main" id="{EF9D48DB-3FA1-E5A5-A70A-106E2B8FB411}"/>
                  </a:ext>
                </a:extLst>
              </p:cNvPr>
              <p:cNvSpPr/>
              <p:nvPr/>
            </p:nvSpPr>
            <p:spPr bwMode="auto">
              <a:xfrm>
                <a:off x="4513490" y="1461796"/>
                <a:ext cx="483268" cy="147504"/>
              </a:xfrm>
              <a:prstGeom prst="rightArrow">
                <a:avLst/>
              </a:prstGeom>
              <a:solidFill>
                <a:schemeClr val="accent5">
                  <a:lumMod val="50000"/>
                </a:schemeClr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</p:grpSp>
        <p:cxnSp>
          <p:nvCxnSpPr>
            <p:cNvPr id="1077" name="Elbow Connector 1076">
              <a:extLst>
                <a:ext uri="{FF2B5EF4-FFF2-40B4-BE49-F238E27FC236}">
                  <a16:creationId xmlns:a16="http://schemas.microsoft.com/office/drawing/2014/main" id="{5DD450AF-961C-8654-D5E6-890336F77996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5351773" y="1750721"/>
              <a:ext cx="548640" cy="421470"/>
            </a:xfrm>
            <a:prstGeom prst="bentConnector2">
              <a:avLst/>
            </a:prstGeom>
            <a:ln w="19050">
              <a:solidFill>
                <a:schemeClr val="tx1"/>
              </a:solidFill>
              <a:headEnd type="none" w="lg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78" name="Group 1077">
              <a:extLst>
                <a:ext uri="{FF2B5EF4-FFF2-40B4-BE49-F238E27FC236}">
                  <a16:creationId xmlns:a16="http://schemas.microsoft.com/office/drawing/2014/main" id="{85CAA9C7-B649-C67C-1619-6EC9697AACF6}"/>
                </a:ext>
              </a:extLst>
            </p:cNvPr>
            <p:cNvGrpSpPr/>
            <p:nvPr/>
          </p:nvGrpSpPr>
          <p:grpSpPr>
            <a:xfrm>
              <a:off x="4595506" y="2696469"/>
              <a:ext cx="3216794" cy="418200"/>
              <a:chOff x="4595506" y="2696469"/>
              <a:chExt cx="3216794" cy="418200"/>
            </a:xfrm>
          </p:grpSpPr>
          <p:sp>
            <p:nvSpPr>
              <p:cNvPr id="1176" name="Right Arrow 1175">
                <a:extLst>
                  <a:ext uri="{FF2B5EF4-FFF2-40B4-BE49-F238E27FC236}">
                    <a16:creationId xmlns:a16="http://schemas.microsoft.com/office/drawing/2014/main" id="{D3F343A1-E2AE-3E2D-0835-171940D3779B}"/>
                  </a:ext>
                </a:extLst>
              </p:cNvPr>
              <p:cNvSpPr/>
              <p:nvPr/>
            </p:nvSpPr>
            <p:spPr bwMode="auto">
              <a:xfrm>
                <a:off x="5345848" y="2814966"/>
                <a:ext cx="483268" cy="147504"/>
              </a:xfrm>
              <a:prstGeom prst="rightArrow">
                <a:avLst/>
              </a:prstGeom>
              <a:solidFill>
                <a:schemeClr val="accent5">
                  <a:lumMod val="50000"/>
                </a:schemeClr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177" name="Rectangle 1176">
                <a:extLst>
                  <a:ext uri="{FF2B5EF4-FFF2-40B4-BE49-F238E27FC236}">
                    <a16:creationId xmlns:a16="http://schemas.microsoft.com/office/drawing/2014/main" id="{1384D570-222C-C947-0288-FDBD8D589967}"/>
                  </a:ext>
                </a:extLst>
              </p:cNvPr>
              <p:cNvSpPr/>
              <p:nvPr/>
            </p:nvSpPr>
            <p:spPr bwMode="auto">
              <a:xfrm>
                <a:off x="4595506" y="2696636"/>
                <a:ext cx="727274" cy="411859"/>
              </a:xfrm>
              <a:prstGeom prst="rect">
                <a:avLst/>
              </a:prstGeom>
              <a:solidFill>
                <a:srgbClr val="00B658"/>
              </a:solidFill>
              <a:ln w="9525"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178" name="Rectangle 1177">
                <a:extLst>
                  <a:ext uri="{FF2B5EF4-FFF2-40B4-BE49-F238E27FC236}">
                    <a16:creationId xmlns:a16="http://schemas.microsoft.com/office/drawing/2014/main" id="{25824F90-AAE8-A760-14A9-4062F9D353CE}"/>
                  </a:ext>
                </a:extLst>
              </p:cNvPr>
              <p:cNvSpPr/>
              <p:nvPr/>
            </p:nvSpPr>
            <p:spPr bwMode="auto">
              <a:xfrm>
                <a:off x="5102513" y="2696636"/>
                <a:ext cx="220267" cy="411790"/>
              </a:xfrm>
              <a:prstGeom prst="rect">
                <a:avLst/>
              </a:prstGeom>
              <a:solidFill>
                <a:srgbClr val="3998E7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179" name="TextBox 1178">
                <a:extLst>
                  <a:ext uri="{FF2B5EF4-FFF2-40B4-BE49-F238E27FC236}">
                    <a16:creationId xmlns:a16="http://schemas.microsoft.com/office/drawing/2014/main" id="{067DF4AD-BEF4-5D4B-D5FF-A704AC4B2A72}"/>
                  </a:ext>
                </a:extLst>
              </p:cNvPr>
              <p:cNvSpPr txBox="1"/>
              <p:nvPr/>
            </p:nvSpPr>
            <p:spPr>
              <a:xfrm>
                <a:off x="4638561" y="2745337"/>
                <a:ext cx="44403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Laplacian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>
                    <a:latin typeface="Avenir Next" panose="020B0503020202020204" pitchFamily="34" charset="0"/>
                  </a:rPr>
                  <a:t>AI</a:t>
                </a:r>
                <a:r>
                  <a:rPr lang="en-GB" sz="800" dirty="0">
                    <a:latin typeface="Avenir Next" panose="020B0503020202020204" pitchFamily="34" charset="0"/>
                  </a:rPr>
                  <a:t>E Core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(21,3)</a:t>
                </a:r>
                <a:endParaRPr lang="en-CH" sz="800" dirty="0">
                  <a:latin typeface="Avenir Next" panose="020B0503020202020204" pitchFamily="34" charset="0"/>
                </a:endParaRPr>
              </a:p>
            </p:txBody>
          </p:sp>
          <p:sp>
            <p:nvSpPr>
              <p:cNvPr id="1180" name="TextBox 1179">
                <a:extLst>
                  <a:ext uri="{FF2B5EF4-FFF2-40B4-BE49-F238E27FC236}">
                    <a16:creationId xmlns:a16="http://schemas.microsoft.com/office/drawing/2014/main" id="{C9A4F139-FF71-C79C-407C-4D2B6B42147D}"/>
                  </a:ext>
                </a:extLst>
              </p:cNvPr>
              <p:cNvSpPr txBox="1"/>
              <p:nvPr/>
            </p:nvSpPr>
            <p:spPr>
              <a:xfrm rot="16200000">
                <a:off x="5006088" y="2841010"/>
                <a:ext cx="391134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 dirty="0">
                    <a:latin typeface="Avenir Next" panose="020B0503020202020204" pitchFamily="34" charset="0"/>
                  </a:rPr>
                  <a:t>Memory</a:t>
                </a:r>
              </a:p>
            </p:txBody>
          </p:sp>
          <p:sp>
            <p:nvSpPr>
              <p:cNvPr id="1181" name="Rectangle 1180">
                <a:extLst>
                  <a:ext uri="{FF2B5EF4-FFF2-40B4-BE49-F238E27FC236}">
                    <a16:creationId xmlns:a16="http://schemas.microsoft.com/office/drawing/2014/main" id="{A14B8A5E-04D9-0625-249A-0A7ECEBA877B}"/>
                  </a:ext>
                </a:extLst>
              </p:cNvPr>
              <p:cNvSpPr/>
              <p:nvPr/>
            </p:nvSpPr>
            <p:spPr bwMode="auto">
              <a:xfrm>
                <a:off x="5840266" y="2696638"/>
                <a:ext cx="727274" cy="411859"/>
              </a:xfrm>
              <a:prstGeom prst="rect">
                <a:avLst/>
              </a:prstGeom>
              <a:solidFill>
                <a:srgbClr val="00B658"/>
              </a:solidFill>
              <a:ln w="9525"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182" name="Rectangle 1181">
                <a:extLst>
                  <a:ext uri="{FF2B5EF4-FFF2-40B4-BE49-F238E27FC236}">
                    <a16:creationId xmlns:a16="http://schemas.microsoft.com/office/drawing/2014/main" id="{4318F8A9-90C5-570E-0FE2-9B0C5F4711FD}"/>
                  </a:ext>
                </a:extLst>
              </p:cNvPr>
              <p:cNvSpPr/>
              <p:nvPr/>
            </p:nvSpPr>
            <p:spPr bwMode="auto">
              <a:xfrm>
                <a:off x="6363223" y="2696638"/>
                <a:ext cx="204317" cy="411790"/>
              </a:xfrm>
              <a:prstGeom prst="rect">
                <a:avLst/>
              </a:prstGeom>
              <a:solidFill>
                <a:srgbClr val="3998E7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183" name="TextBox 1182">
                <a:extLst>
                  <a:ext uri="{FF2B5EF4-FFF2-40B4-BE49-F238E27FC236}">
                    <a16:creationId xmlns:a16="http://schemas.microsoft.com/office/drawing/2014/main" id="{885C9791-B1D4-2BA1-4800-8CFE45A7822E}"/>
                  </a:ext>
                </a:extLst>
              </p:cNvPr>
              <p:cNvSpPr txBox="1"/>
              <p:nvPr/>
            </p:nvSpPr>
            <p:spPr>
              <a:xfrm>
                <a:off x="5853662" y="2745337"/>
                <a:ext cx="50334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Flux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>
                    <a:latin typeface="Avenir Next" panose="020B0503020202020204" pitchFamily="34" charset="0"/>
                  </a:rPr>
                  <a:t>AI</a:t>
                </a:r>
                <a:r>
                  <a:rPr lang="en-GB" sz="800" dirty="0">
                    <a:latin typeface="Avenir Next" panose="020B0503020202020204" pitchFamily="34" charset="0"/>
                  </a:rPr>
                  <a:t>E Core 1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(22,3)</a:t>
                </a:r>
                <a:endParaRPr lang="en-CH" sz="800" dirty="0">
                  <a:latin typeface="Avenir Next" panose="020B0503020202020204" pitchFamily="34" charset="0"/>
                </a:endParaRPr>
              </a:p>
            </p:txBody>
          </p:sp>
          <p:sp>
            <p:nvSpPr>
              <p:cNvPr id="1184" name="TextBox 1183">
                <a:extLst>
                  <a:ext uri="{FF2B5EF4-FFF2-40B4-BE49-F238E27FC236}">
                    <a16:creationId xmlns:a16="http://schemas.microsoft.com/office/drawing/2014/main" id="{3A3725E7-46A2-5D8F-76C1-7F2F10070351}"/>
                  </a:ext>
                </a:extLst>
              </p:cNvPr>
              <p:cNvSpPr txBox="1"/>
              <p:nvPr/>
            </p:nvSpPr>
            <p:spPr>
              <a:xfrm rot="16200000">
                <a:off x="6250848" y="2841012"/>
                <a:ext cx="391134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 dirty="0">
                    <a:latin typeface="Avenir Next" panose="020B0503020202020204" pitchFamily="34" charset="0"/>
                  </a:rPr>
                  <a:t>Memory</a:t>
                </a:r>
              </a:p>
            </p:txBody>
          </p:sp>
          <p:sp>
            <p:nvSpPr>
              <p:cNvPr id="1185" name="Rectangle 1184">
                <a:extLst>
                  <a:ext uri="{FF2B5EF4-FFF2-40B4-BE49-F238E27FC236}">
                    <a16:creationId xmlns:a16="http://schemas.microsoft.com/office/drawing/2014/main" id="{BCCD2C8E-BF1D-31B8-583E-1CBD37965478}"/>
                  </a:ext>
                </a:extLst>
              </p:cNvPr>
              <p:cNvSpPr/>
              <p:nvPr/>
            </p:nvSpPr>
            <p:spPr bwMode="auto">
              <a:xfrm>
                <a:off x="7085026" y="2696469"/>
                <a:ext cx="727274" cy="411859"/>
              </a:xfrm>
              <a:prstGeom prst="rect">
                <a:avLst/>
              </a:prstGeom>
              <a:solidFill>
                <a:srgbClr val="00B658"/>
              </a:solidFill>
              <a:ln w="9525"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186" name="Rectangle 1185">
                <a:extLst>
                  <a:ext uri="{FF2B5EF4-FFF2-40B4-BE49-F238E27FC236}">
                    <a16:creationId xmlns:a16="http://schemas.microsoft.com/office/drawing/2014/main" id="{A6D80A7E-477A-888C-3376-8D345A6D1333}"/>
                  </a:ext>
                </a:extLst>
              </p:cNvPr>
              <p:cNvSpPr/>
              <p:nvPr/>
            </p:nvSpPr>
            <p:spPr bwMode="auto">
              <a:xfrm>
                <a:off x="7609073" y="2696469"/>
                <a:ext cx="203227" cy="411790"/>
              </a:xfrm>
              <a:prstGeom prst="rect">
                <a:avLst/>
              </a:prstGeom>
              <a:solidFill>
                <a:srgbClr val="3998E7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187" name="TextBox 1186">
                <a:extLst>
                  <a:ext uri="{FF2B5EF4-FFF2-40B4-BE49-F238E27FC236}">
                    <a16:creationId xmlns:a16="http://schemas.microsoft.com/office/drawing/2014/main" id="{F77862A4-F1F9-DF66-7820-52F4983616BE}"/>
                  </a:ext>
                </a:extLst>
              </p:cNvPr>
              <p:cNvSpPr txBox="1"/>
              <p:nvPr/>
            </p:nvSpPr>
            <p:spPr>
              <a:xfrm>
                <a:off x="7098422" y="2745337"/>
                <a:ext cx="50334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Flux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>
                    <a:latin typeface="Avenir Next" panose="020B0503020202020204" pitchFamily="34" charset="0"/>
                  </a:rPr>
                  <a:t>AI</a:t>
                </a:r>
                <a:r>
                  <a:rPr lang="en-GB" sz="800" dirty="0">
                    <a:latin typeface="Avenir Next" panose="020B0503020202020204" pitchFamily="34" charset="0"/>
                  </a:rPr>
                  <a:t>E Core 2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(23,3)</a:t>
                </a:r>
              </a:p>
            </p:txBody>
          </p:sp>
          <p:sp>
            <p:nvSpPr>
              <p:cNvPr id="1188" name="TextBox 1187">
                <a:extLst>
                  <a:ext uri="{FF2B5EF4-FFF2-40B4-BE49-F238E27FC236}">
                    <a16:creationId xmlns:a16="http://schemas.microsoft.com/office/drawing/2014/main" id="{4B94405B-C52E-CCF7-5282-D818FB3CB4C3}"/>
                  </a:ext>
                </a:extLst>
              </p:cNvPr>
              <p:cNvSpPr txBox="1"/>
              <p:nvPr/>
            </p:nvSpPr>
            <p:spPr>
              <a:xfrm rot="16200000">
                <a:off x="7495608" y="2840843"/>
                <a:ext cx="391134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 dirty="0">
                    <a:latin typeface="Avenir Next" panose="020B0503020202020204" pitchFamily="34" charset="0"/>
                  </a:rPr>
                  <a:t>Memory</a:t>
                </a:r>
              </a:p>
            </p:txBody>
          </p:sp>
          <p:sp>
            <p:nvSpPr>
              <p:cNvPr id="1189" name="Right Arrow 1188">
                <a:extLst>
                  <a:ext uri="{FF2B5EF4-FFF2-40B4-BE49-F238E27FC236}">
                    <a16:creationId xmlns:a16="http://schemas.microsoft.com/office/drawing/2014/main" id="{3278C859-125A-1014-AD89-6773937FDAF5}"/>
                  </a:ext>
                </a:extLst>
              </p:cNvPr>
              <p:cNvSpPr/>
              <p:nvPr/>
            </p:nvSpPr>
            <p:spPr bwMode="auto">
              <a:xfrm>
                <a:off x="6586859" y="2808993"/>
                <a:ext cx="483268" cy="147504"/>
              </a:xfrm>
              <a:prstGeom prst="rightArrow">
                <a:avLst/>
              </a:prstGeom>
              <a:solidFill>
                <a:schemeClr val="accent5">
                  <a:lumMod val="50000"/>
                </a:schemeClr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</p:grpSp>
        <p:grpSp>
          <p:nvGrpSpPr>
            <p:cNvPr id="1079" name="Group 1078">
              <a:extLst>
                <a:ext uri="{FF2B5EF4-FFF2-40B4-BE49-F238E27FC236}">
                  <a16:creationId xmlns:a16="http://schemas.microsoft.com/office/drawing/2014/main" id="{85326B3E-3149-0EBC-0D0B-0E306AC12C9E}"/>
                </a:ext>
              </a:extLst>
            </p:cNvPr>
            <p:cNvGrpSpPr/>
            <p:nvPr/>
          </p:nvGrpSpPr>
          <p:grpSpPr>
            <a:xfrm>
              <a:off x="4595506" y="3217703"/>
              <a:ext cx="3216794" cy="418200"/>
              <a:chOff x="2525903" y="1995148"/>
              <a:chExt cx="3216794" cy="418200"/>
            </a:xfrm>
          </p:grpSpPr>
          <p:sp>
            <p:nvSpPr>
              <p:cNvPr id="1162" name="Right Arrow 1161">
                <a:extLst>
                  <a:ext uri="{FF2B5EF4-FFF2-40B4-BE49-F238E27FC236}">
                    <a16:creationId xmlns:a16="http://schemas.microsoft.com/office/drawing/2014/main" id="{21869A3C-F4DC-50CB-E418-A3FE0A4E006A}"/>
                  </a:ext>
                </a:extLst>
              </p:cNvPr>
              <p:cNvSpPr/>
              <p:nvPr/>
            </p:nvSpPr>
            <p:spPr bwMode="auto">
              <a:xfrm>
                <a:off x="3276245" y="2113645"/>
                <a:ext cx="483268" cy="147504"/>
              </a:xfrm>
              <a:prstGeom prst="rightArrow">
                <a:avLst/>
              </a:prstGeom>
              <a:solidFill>
                <a:schemeClr val="accent5">
                  <a:lumMod val="50000"/>
                </a:schemeClr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163" name="Rectangle 1162">
                <a:extLst>
                  <a:ext uri="{FF2B5EF4-FFF2-40B4-BE49-F238E27FC236}">
                    <a16:creationId xmlns:a16="http://schemas.microsoft.com/office/drawing/2014/main" id="{DF025254-42DD-D4B5-A41F-5F15C0385E68}"/>
                  </a:ext>
                </a:extLst>
              </p:cNvPr>
              <p:cNvSpPr/>
              <p:nvPr/>
            </p:nvSpPr>
            <p:spPr bwMode="auto">
              <a:xfrm>
                <a:off x="2525903" y="1995315"/>
                <a:ext cx="727274" cy="411859"/>
              </a:xfrm>
              <a:prstGeom prst="rect">
                <a:avLst/>
              </a:prstGeom>
              <a:solidFill>
                <a:srgbClr val="00B658"/>
              </a:solidFill>
              <a:ln w="9525"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164" name="Rectangle 1163">
                <a:extLst>
                  <a:ext uri="{FF2B5EF4-FFF2-40B4-BE49-F238E27FC236}">
                    <a16:creationId xmlns:a16="http://schemas.microsoft.com/office/drawing/2014/main" id="{63FCDE69-837D-26D3-9172-E100A84487E7}"/>
                  </a:ext>
                </a:extLst>
              </p:cNvPr>
              <p:cNvSpPr/>
              <p:nvPr/>
            </p:nvSpPr>
            <p:spPr bwMode="auto">
              <a:xfrm>
                <a:off x="3032910" y="1995315"/>
                <a:ext cx="220267" cy="411790"/>
              </a:xfrm>
              <a:prstGeom prst="rect">
                <a:avLst/>
              </a:prstGeom>
              <a:solidFill>
                <a:srgbClr val="3998E7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165" name="TextBox 1164">
                <a:extLst>
                  <a:ext uri="{FF2B5EF4-FFF2-40B4-BE49-F238E27FC236}">
                    <a16:creationId xmlns:a16="http://schemas.microsoft.com/office/drawing/2014/main" id="{8D5BE655-BE42-4BF0-77D2-C5D04854CB79}"/>
                  </a:ext>
                </a:extLst>
              </p:cNvPr>
              <p:cNvSpPr txBox="1"/>
              <p:nvPr/>
            </p:nvSpPr>
            <p:spPr>
              <a:xfrm>
                <a:off x="2568958" y="2044016"/>
                <a:ext cx="44403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Laplacian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>
                    <a:latin typeface="Avenir Next" panose="020B0503020202020204" pitchFamily="34" charset="0"/>
                  </a:rPr>
                  <a:t>AI</a:t>
                </a:r>
                <a:r>
                  <a:rPr lang="en-GB" sz="800" dirty="0">
                    <a:latin typeface="Avenir Next" panose="020B0503020202020204" pitchFamily="34" charset="0"/>
                  </a:rPr>
                  <a:t>E Core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(21,4)</a:t>
                </a:r>
                <a:endParaRPr lang="en-CH" sz="800" dirty="0">
                  <a:latin typeface="Avenir Next" panose="020B0503020202020204" pitchFamily="34" charset="0"/>
                </a:endParaRPr>
              </a:p>
            </p:txBody>
          </p:sp>
          <p:sp>
            <p:nvSpPr>
              <p:cNvPr id="1166" name="TextBox 1165">
                <a:extLst>
                  <a:ext uri="{FF2B5EF4-FFF2-40B4-BE49-F238E27FC236}">
                    <a16:creationId xmlns:a16="http://schemas.microsoft.com/office/drawing/2014/main" id="{F85D00B5-23D1-0AD6-D109-FE58B5ABD78B}"/>
                  </a:ext>
                </a:extLst>
              </p:cNvPr>
              <p:cNvSpPr txBox="1"/>
              <p:nvPr/>
            </p:nvSpPr>
            <p:spPr>
              <a:xfrm rot="16200000">
                <a:off x="2936485" y="2139689"/>
                <a:ext cx="391134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 dirty="0">
                    <a:latin typeface="Avenir Next" panose="020B0503020202020204" pitchFamily="34" charset="0"/>
                  </a:rPr>
                  <a:t>Memory</a:t>
                </a:r>
              </a:p>
            </p:txBody>
          </p:sp>
          <p:sp>
            <p:nvSpPr>
              <p:cNvPr id="1167" name="Rectangle 1166">
                <a:extLst>
                  <a:ext uri="{FF2B5EF4-FFF2-40B4-BE49-F238E27FC236}">
                    <a16:creationId xmlns:a16="http://schemas.microsoft.com/office/drawing/2014/main" id="{E895E7EB-C8A5-1A0F-71D0-F7E4412655A8}"/>
                  </a:ext>
                </a:extLst>
              </p:cNvPr>
              <p:cNvSpPr/>
              <p:nvPr/>
            </p:nvSpPr>
            <p:spPr bwMode="auto">
              <a:xfrm>
                <a:off x="3770663" y="1995317"/>
                <a:ext cx="727274" cy="411859"/>
              </a:xfrm>
              <a:prstGeom prst="rect">
                <a:avLst/>
              </a:prstGeom>
              <a:solidFill>
                <a:srgbClr val="00B658"/>
              </a:solidFill>
              <a:ln w="9525"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168" name="Rectangle 1167">
                <a:extLst>
                  <a:ext uri="{FF2B5EF4-FFF2-40B4-BE49-F238E27FC236}">
                    <a16:creationId xmlns:a16="http://schemas.microsoft.com/office/drawing/2014/main" id="{C8729924-22E4-D429-04BC-9CF817863591}"/>
                  </a:ext>
                </a:extLst>
              </p:cNvPr>
              <p:cNvSpPr/>
              <p:nvPr/>
            </p:nvSpPr>
            <p:spPr bwMode="auto">
              <a:xfrm>
                <a:off x="4293620" y="1995317"/>
                <a:ext cx="204317" cy="411790"/>
              </a:xfrm>
              <a:prstGeom prst="rect">
                <a:avLst/>
              </a:prstGeom>
              <a:solidFill>
                <a:srgbClr val="3998E7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169" name="TextBox 1168">
                <a:extLst>
                  <a:ext uri="{FF2B5EF4-FFF2-40B4-BE49-F238E27FC236}">
                    <a16:creationId xmlns:a16="http://schemas.microsoft.com/office/drawing/2014/main" id="{2C8DE3C6-9096-F634-5D22-3B2151F87AE8}"/>
                  </a:ext>
                </a:extLst>
              </p:cNvPr>
              <p:cNvSpPr txBox="1"/>
              <p:nvPr/>
            </p:nvSpPr>
            <p:spPr>
              <a:xfrm>
                <a:off x="3784059" y="2044016"/>
                <a:ext cx="50334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Flux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>
                    <a:latin typeface="Avenir Next" panose="020B0503020202020204" pitchFamily="34" charset="0"/>
                  </a:rPr>
                  <a:t>AI</a:t>
                </a:r>
                <a:r>
                  <a:rPr lang="en-GB" sz="800" dirty="0">
                    <a:latin typeface="Avenir Next" panose="020B0503020202020204" pitchFamily="34" charset="0"/>
                  </a:rPr>
                  <a:t>E Core 1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(22,4)</a:t>
                </a:r>
                <a:endParaRPr lang="en-CH" sz="800" dirty="0">
                  <a:latin typeface="Avenir Next" panose="020B0503020202020204" pitchFamily="34" charset="0"/>
                </a:endParaRPr>
              </a:p>
            </p:txBody>
          </p:sp>
          <p:sp>
            <p:nvSpPr>
              <p:cNvPr id="1170" name="TextBox 1169">
                <a:extLst>
                  <a:ext uri="{FF2B5EF4-FFF2-40B4-BE49-F238E27FC236}">
                    <a16:creationId xmlns:a16="http://schemas.microsoft.com/office/drawing/2014/main" id="{72F6D098-F90F-1E64-327B-EAF0D8B1E68C}"/>
                  </a:ext>
                </a:extLst>
              </p:cNvPr>
              <p:cNvSpPr txBox="1"/>
              <p:nvPr/>
            </p:nvSpPr>
            <p:spPr>
              <a:xfrm rot="16200000">
                <a:off x="4181245" y="2139691"/>
                <a:ext cx="391134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 dirty="0">
                    <a:latin typeface="Avenir Next" panose="020B0503020202020204" pitchFamily="34" charset="0"/>
                  </a:rPr>
                  <a:t>Memory</a:t>
                </a:r>
              </a:p>
            </p:txBody>
          </p:sp>
          <p:sp>
            <p:nvSpPr>
              <p:cNvPr id="1171" name="Rectangle 1170">
                <a:extLst>
                  <a:ext uri="{FF2B5EF4-FFF2-40B4-BE49-F238E27FC236}">
                    <a16:creationId xmlns:a16="http://schemas.microsoft.com/office/drawing/2014/main" id="{4BF2F9AD-464D-08BB-7CAC-72E13893B5DA}"/>
                  </a:ext>
                </a:extLst>
              </p:cNvPr>
              <p:cNvSpPr/>
              <p:nvPr/>
            </p:nvSpPr>
            <p:spPr bwMode="auto">
              <a:xfrm>
                <a:off x="5015423" y="1995148"/>
                <a:ext cx="727274" cy="411859"/>
              </a:xfrm>
              <a:prstGeom prst="rect">
                <a:avLst/>
              </a:prstGeom>
              <a:solidFill>
                <a:srgbClr val="00B658"/>
              </a:solidFill>
              <a:ln w="9525"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172" name="Rectangle 1171">
                <a:extLst>
                  <a:ext uri="{FF2B5EF4-FFF2-40B4-BE49-F238E27FC236}">
                    <a16:creationId xmlns:a16="http://schemas.microsoft.com/office/drawing/2014/main" id="{6FAFEAF5-7B7F-E86D-B216-5D567C987146}"/>
                  </a:ext>
                </a:extLst>
              </p:cNvPr>
              <p:cNvSpPr/>
              <p:nvPr/>
            </p:nvSpPr>
            <p:spPr bwMode="auto">
              <a:xfrm>
                <a:off x="5539470" y="1995148"/>
                <a:ext cx="203227" cy="411790"/>
              </a:xfrm>
              <a:prstGeom prst="rect">
                <a:avLst/>
              </a:prstGeom>
              <a:solidFill>
                <a:srgbClr val="3998E7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173" name="TextBox 1172">
                <a:extLst>
                  <a:ext uri="{FF2B5EF4-FFF2-40B4-BE49-F238E27FC236}">
                    <a16:creationId xmlns:a16="http://schemas.microsoft.com/office/drawing/2014/main" id="{681ED964-9653-D421-6545-2292A87FDAE5}"/>
                  </a:ext>
                </a:extLst>
              </p:cNvPr>
              <p:cNvSpPr txBox="1"/>
              <p:nvPr/>
            </p:nvSpPr>
            <p:spPr>
              <a:xfrm>
                <a:off x="5028819" y="2044016"/>
                <a:ext cx="50334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Flux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>
                    <a:latin typeface="Avenir Next" panose="020B0503020202020204" pitchFamily="34" charset="0"/>
                  </a:rPr>
                  <a:t>AI</a:t>
                </a:r>
                <a:r>
                  <a:rPr lang="en-GB" sz="800" dirty="0">
                    <a:latin typeface="Avenir Next" panose="020B0503020202020204" pitchFamily="34" charset="0"/>
                  </a:rPr>
                  <a:t>E Core 2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(23,4)</a:t>
                </a:r>
              </a:p>
            </p:txBody>
          </p:sp>
          <p:sp>
            <p:nvSpPr>
              <p:cNvPr id="1174" name="TextBox 1173">
                <a:extLst>
                  <a:ext uri="{FF2B5EF4-FFF2-40B4-BE49-F238E27FC236}">
                    <a16:creationId xmlns:a16="http://schemas.microsoft.com/office/drawing/2014/main" id="{8E4D2F1D-68C6-2562-36E1-9C39B1EA4E8D}"/>
                  </a:ext>
                </a:extLst>
              </p:cNvPr>
              <p:cNvSpPr txBox="1"/>
              <p:nvPr/>
            </p:nvSpPr>
            <p:spPr>
              <a:xfrm rot="16200000">
                <a:off x="5426005" y="2139522"/>
                <a:ext cx="391134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 dirty="0">
                    <a:latin typeface="Avenir Next" panose="020B0503020202020204" pitchFamily="34" charset="0"/>
                  </a:rPr>
                  <a:t>Memory</a:t>
                </a:r>
              </a:p>
            </p:txBody>
          </p:sp>
          <p:sp>
            <p:nvSpPr>
              <p:cNvPr id="1175" name="Right Arrow 1174">
                <a:extLst>
                  <a:ext uri="{FF2B5EF4-FFF2-40B4-BE49-F238E27FC236}">
                    <a16:creationId xmlns:a16="http://schemas.microsoft.com/office/drawing/2014/main" id="{2486B246-2EBF-467C-B825-033821247DED}"/>
                  </a:ext>
                </a:extLst>
              </p:cNvPr>
              <p:cNvSpPr/>
              <p:nvPr/>
            </p:nvSpPr>
            <p:spPr bwMode="auto">
              <a:xfrm>
                <a:off x="4517256" y="2107672"/>
                <a:ext cx="483268" cy="147504"/>
              </a:xfrm>
              <a:prstGeom prst="rightArrow">
                <a:avLst/>
              </a:prstGeom>
              <a:solidFill>
                <a:schemeClr val="accent5">
                  <a:lumMod val="50000"/>
                </a:schemeClr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</p:grpSp>
        <p:sp>
          <p:nvSpPr>
            <p:cNvPr id="1080" name="TextBox 1079">
              <a:extLst>
                <a:ext uri="{FF2B5EF4-FFF2-40B4-BE49-F238E27FC236}">
                  <a16:creationId xmlns:a16="http://schemas.microsoft.com/office/drawing/2014/main" id="{EB68166F-E95D-7C42-C814-27D5462A9CD3}"/>
                </a:ext>
              </a:extLst>
            </p:cNvPr>
            <p:cNvSpPr txBox="1"/>
            <p:nvPr/>
          </p:nvSpPr>
          <p:spPr>
            <a:xfrm>
              <a:off x="4390984" y="1421178"/>
              <a:ext cx="1199721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800" i="1" dirty="0">
                  <a:latin typeface="Avenir Next" panose="020B0503020202020204" pitchFamily="34" charset="0"/>
                </a:rPr>
                <a:t>Read Channel 0</a:t>
              </a:r>
              <a:endParaRPr lang="en-CH" sz="800" i="1" dirty="0">
                <a:latin typeface="Avenir Next" panose="020B0503020202020204" pitchFamily="34" charset="0"/>
              </a:endParaRPr>
            </a:p>
          </p:txBody>
        </p:sp>
        <p:cxnSp>
          <p:nvCxnSpPr>
            <p:cNvPr id="1081" name="Elbow Connector 1080">
              <a:extLst>
                <a:ext uri="{FF2B5EF4-FFF2-40B4-BE49-F238E27FC236}">
                  <a16:creationId xmlns:a16="http://schemas.microsoft.com/office/drawing/2014/main" id="{7C07FE99-5B7B-F6EC-A941-D56553AEE9F7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4209718" y="2353170"/>
              <a:ext cx="548640" cy="226072"/>
            </a:xfrm>
            <a:prstGeom prst="bentConnector2">
              <a:avLst/>
            </a:prstGeom>
            <a:ln w="19050">
              <a:solidFill>
                <a:schemeClr val="tx1"/>
              </a:solidFill>
              <a:headEnd type="none" w="lg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2" name="Elbow Connector 1081">
              <a:extLst>
                <a:ext uri="{FF2B5EF4-FFF2-40B4-BE49-F238E27FC236}">
                  <a16:creationId xmlns:a16="http://schemas.microsoft.com/office/drawing/2014/main" id="{3A10CC0E-ACBE-F0FC-BCCF-71A0C4207012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5352099" y="2263867"/>
              <a:ext cx="548640" cy="421470"/>
            </a:xfrm>
            <a:prstGeom prst="bentConnector2">
              <a:avLst/>
            </a:prstGeom>
            <a:ln w="19050">
              <a:solidFill>
                <a:schemeClr val="tx1"/>
              </a:solidFill>
              <a:headEnd type="none" w="lg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3" name="Elbow Connector 1082">
              <a:extLst>
                <a:ext uri="{FF2B5EF4-FFF2-40B4-BE49-F238E27FC236}">
                  <a16:creationId xmlns:a16="http://schemas.microsoft.com/office/drawing/2014/main" id="{A8F01049-CBD7-9A51-792E-A7984BF76024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5350573" y="2772131"/>
              <a:ext cx="548640" cy="421470"/>
            </a:xfrm>
            <a:prstGeom prst="bentConnector2">
              <a:avLst/>
            </a:prstGeom>
            <a:ln w="19050">
              <a:solidFill>
                <a:schemeClr val="tx1"/>
              </a:solidFill>
              <a:headEnd type="none" w="lg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4" name="Elbow Connector 1083">
              <a:extLst>
                <a:ext uri="{FF2B5EF4-FFF2-40B4-BE49-F238E27FC236}">
                  <a16:creationId xmlns:a16="http://schemas.microsoft.com/office/drawing/2014/main" id="{860C18E0-8881-9055-95E8-9AC3F8B8D1EE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4208151" y="2869830"/>
              <a:ext cx="548640" cy="226072"/>
            </a:xfrm>
            <a:prstGeom prst="bentConnector2">
              <a:avLst/>
            </a:prstGeom>
            <a:ln w="19050">
              <a:solidFill>
                <a:schemeClr val="tx1"/>
              </a:solidFill>
              <a:headEnd type="none" w="lg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5" name="Straight Arrow Connector 1084">
              <a:extLst>
                <a:ext uri="{FF2B5EF4-FFF2-40B4-BE49-F238E27FC236}">
                  <a16:creationId xmlns:a16="http://schemas.microsoft.com/office/drawing/2014/main" id="{5A51195A-B851-7324-4B03-1EDD68F36FC0}"/>
                </a:ext>
              </a:extLst>
            </p:cNvPr>
            <p:cNvCxnSpPr>
              <a:stCxn id="1185" idx="0"/>
              <a:endCxn id="1213" idx="2"/>
            </p:cNvCxnSpPr>
            <p:nvPr/>
          </p:nvCxnSpPr>
          <p:spPr>
            <a:xfrm flipV="1">
              <a:off x="7448663" y="2587095"/>
              <a:ext cx="0" cy="109374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none" w="lg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6" name="Straight Arrow Connector 1085">
              <a:extLst>
                <a:ext uri="{FF2B5EF4-FFF2-40B4-BE49-F238E27FC236}">
                  <a16:creationId xmlns:a16="http://schemas.microsoft.com/office/drawing/2014/main" id="{A413E19C-4B88-0297-A72D-35AB8EE065AA}"/>
                </a:ext>
              </a:extLst>
            </p:cNvPr>
            <p:cNvCxnSpPr/>
            <p:nvPr/>
          </p:nvCxnSpPr>
          <p:spPr>
            <a:xfrm flipV="1">
              <a:off x="7430647" y="2070430"/>
              <a:ext cx="0" cy="109374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triangl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7" name="Curved Connector 1086">
              <a:extLst>
                <a:ext uri="{FF2B5EF4-FFF2-40B4-BE49-F238E27FC236}">
                  <a16:creationId xmlns:a16="http://schemas.microsoft.com/office/drawing/2014/main" id="{38A73437-0C3C-9197-D3AA-A688C48A86C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12300" y="2435372"/>
              <a:ext cx="12700" cy="1042467"/>
            </a:xfrm>
            <a:prstGeom prst="curvedConnector3">
              <a:avLst>
                <a:gd name="adj1" fmla="val 1546480"/>
              </a:avLst>
            </a:prstGeom>
            <a:ln w="28575">
              <a:solidFill>
                <a:srgbClr val="FF0000"/>
              </a:solidFill>
              <a:headEnd type="none" w="lg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88" name="TextBox 1087">
              <a:extLst>
                <a:ext uri="{FF2B5EF4-FFF2-40B4-BE49-F238E27FC236}">
                  <a16:creationId xmlns:a16="http://schemas.microsoft.com/office/drawing/2014/main" id="{825CECEA-CA51-D308-6035-FA35CCC511C6}"/>
                </a:ext>
              </a:extLst>
            </p:cNvPr>
            <p:cNvSpPr txBox="1"/>
            <p:nvPr/>
          </p:nvSpPr>
          <p:spPr>
            <a:xfrm>
              <a:off x="6453640" y="1411394"/>
              <a:ext cx="1199721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800" i="1" dirty="0">
                  <a:latin typeface="Avenir Next" panose="020B0503020202020204" pitchFamily="34" charset="0"/>
                </a:rPr>
                <a:t>Write Channel 0</a:t>
              </a:r>
              <a:endParaRPr lang="en-CH" sz="800" i="1" dirty="0">
                <a:latin typeface="Avenir Next" panose="020B0503020202020204" pitchFamily="34" charset="0"/>
              </a:endParaRPr>
            </a:p>
          </p:txBody>
        </p:sp>
        <p:sp>
          <p:nvSpPr>
            <p:cNvPr id="1089" name="Rounded Rectangle 1088">
              <a:extLst>
                <a:ext uri="{FF2B5EF4-FFF2-40B4-BE49-F238E27FC236}">
                  <a16:creationId xmlns:a16="http://schemas.microsoft.com/office/drawing/2014/main" id="{6774C291-DFE2-C7CD-19D3-03BE06DD7AA7}"/>
                </a:ext>
              </a:extLst>
            </p:cNvPr>
            <p:cNvSpPr/>
            <p:nvPr/>
          </p:nvSpPr>
          <p:spPr bwMode="auto">
            <a:xfrm>
              <a:off x="4482648" y="3895319"/>
              <a:ext cx="3429944" cy="2155622"/>
            </a:xfrm>
            <a:prstGeom prst="roundRect">
              <a:avLst>
                <a:gd name="adj" fmla="val 9925"/>
              </a:avLst>
            </a:prstGeom>
            <a:solidFill>
              <a:schemeClr val="bg2"/>
            </a:solidFill>
            <a:ln>
              <a:solidFill>
                <a:schemeClr val="bg2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cxnSp>
          <p:nvCxnSpPr>
            <p:cNvPr id="1090" name="Elbow Connector 1089">
              <a:extLst>
                <a:ext uri="{FF2B5EF4-FFF2-40B4-BE49-F238E27FC236}">
                  <a16:creationId xmlns:a16="http://schemas.microsoft.com/office/drawing/2014/main" id="{B0D790AF-8559-5097-A31D-4135412D435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372833" y="1346398"/>
              <a:ext cx="1439467" cy="3294129"/>
            </a:xfrm>
            <a:prstGeom prst="bentConnector3">
              <a:avLst>
                <a:gd name="adj1" fmla="val -17615"/>
              </a:avLst>
            </a:prstGeom>
            <a:ln w="19050">
              <a:solidFill>
                <a:schemeClr val="tx1"/>
              </a:solidFill>
              <a:headEnd type="none" w="lg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1" name="Right Arrow 1090">
              <a:extLst>
                <a:ext uri="{FF2B5EF4-FFF2-40B4-BE49-F238E27FC236}">
                  <a16:creationId xmlns:a16="http://schemas.microsoft.com/office/drawing/2014/main" id="{39CB488C-0FAC-8BCA-34DA-D83BB8F96C31}"/>
                </a:ext>
              </a:extLst>
            </p:cNvPr>
            <p:cNvSpPr/>
            <p:nvPr/>
          </p:nvSpPr>
          <p:spPr bwMode="auto">
            <a:xfrm>
              <a:off x="5345848" y="4605383"/>
              <a:ext cx="483268" cy="147504"/>
            </a:xfrm>
            <a:prstGeom prst="rightArrow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Lato" panose="020F0502020204030203" pitchFamily="34" charset="0"/>
                <a:cs typeface="Segoe UI" pitchFamily="34" charset="0"/>
              </a:endParaRPr>
            </a:p>
          </p:txBody>
        </p:sp>
        <p:sp>
          <p:nvSpPr>
            <p:cNvPr id="1092" name="Rectangle 1091">
              <a:extLst>
                <a:ext uri="{FF2B5EF4-FFF2-40B4-BE49-F238E27FC236}">
                  <a16:creationId xmlns:a16="http://schemas.microsoft.com/office/drawing/2014/main" id="{8A6749B8-0027-3D83-9A95-872CEDE8126E}"/>
                </a:ext>
              </a:extLst>
            </p:cNvPr>
            <p:cNvSpPr/>
            <p:nvPr/>
          </p:nvSpPr>
          <p:spPr bwMode="auto">
            <a:xfrm>
              <a:off x="4595506" y="4487053"/>
              <a:ext cx="727274" cy="411859"/>
            </a:xfrm>
            <a:prstGeom prst="rect">
              <a:avLst/>
            </a:prstGeom>
            <a:solidFill>
              <a:srgbClr val="00B658"/>
            </a:solidFill>
            <a:ln w="9525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Lato" panose="020F0502020204030203" pitchFamily="34" charset="0"/>
                <a:cs typeface="Segoe UI" pitchFamily="34" charset="0"/>
              </a:endParaRPr>
            </a:p>
          </p:txBody>
        </p:sp>
        <p:sp>
          <p:nvSpPr>
            <p:cNvPr id="1093" name="Rectangle 1092">
              <a:extLst>
                <a:ext uri="{FF2B5EF4-FFF2-40B4-BE49-F238E27FC236}">
                  <a16:creationId xmlns:a16="http://schemas.microsoft.com/office/drawing/2014/main" id="{F8BFA26D-72C9-C332-5725-E1ACDCF67768}"/>
                </a:ext>
              </a:extLst>
            </p:cNvPr>
            <p:cNvSpPr/>
            <p:nvPr/>
          </p:nvSpPr>
          <p:spPr bwMode="auto">
            <a:xfrm>
              <a:off x="5102513" y="4487053"/>
              <a:ext cx="220267" cy="411790"/>
            </a:xfrm>
            <a:prstGeom prst="rect">
              <a:avLst/>
            </a:prstGeom>
            <a:solidFill>
              <a:srgbClr val="3998E7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Lato" panose="020F0502020204030203" pitchFamily="34" charset="0"/>
                <a:cs typeface="Segoe UI" pitchFamily="34" charset="0"/>
              </a:endParaRPr>
            </a:p>
          </p:txBody>
        </p:sp>
        <p:sp>
          <p:nvSpPr>
            <p:cNvPr id="1094" name="TextBox 1093">
              <a:extLst>
                <a:ext uri="{FF2B5EF4-FFF2-40B4-BE49-F238E27FC236}">
                  <a16:creationId xmlns:a16="http://schemas.microsoft.com/office/drawing/2014/main" id="{DE54E58F-AC11-B873-DE9D-9FC8F5A16F89}"/>
                </a:ext>
              </a:extLst>
            </p:cNvPr>
            <p:cNvSpPr txBox="1"/>
            <p:nvPr/>
          </p:nvSpPr>
          <p:spPr>
            <a:xfrm>
              <a:off x="4638561" y="4535754"/>
              <a:ext cx="444032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GB" sz="800" dirty="0">
                  <a:latin typeface="Avenir Next" panose="020B0503020202020204" pitchFamily="34" charset="0"/>
                </a:rPr>
                <a:t>Laplacian</a:t>
              </a:r>
            </a:p>
            <a:p>
              <a:pPr algn="ctr">
                <a:buClr>
                  <a:schemeClr val="accent1"/>
                </a:buClr>
                <a:buSzPct val="60000"/>
              </a:pPr>
              <a:r>
                <a:rPr lang="en-CH" sz="800">
                  <a:latin typeface="Avenir Next" panose="020B0503020202020204" pitchFamily="34" charset="0"/>
                </a:rPr>
                <a:t>AI</a:t>
              </a:r>
              <a:r>
                <a:rPr lang="en-GB" sz="800" dirty="0">
                  <a:latin typeface="Avenir Next" panose="020B0503020202020204" pitchFamily="34" charset="0"/>
                </a:rPr>
                <a:t>E Core</a:t>
              </a:r>
            </a:p>
            <a:p>
              <a:pPr algn="ctr">
                <a:buClr>
                  <a:schemeClr val="accent1"/>
                </a:buClr>
                <a:buSzPct val="60000"/>
              </a:pPr>
              <a:r>
                <a:rPr lang="en-GB" sz="800" dirty="0">
                  <a:latin typeface="Avenir Next" panose="020B0503020202020204" pitchFamily="34" charset="0"/>
                </a:rPr>
                <a:t>(21,6)</a:t>
              </a:r>
              <a:endParaRPr lang="en-CH" sz="800" dirty="0">
                <a:latin typeface="Avenir Next" panose="020B0503020202020204" pitchFamily="34" charset="0"/>
              </a:endParaRPr>
            </a:p>
          </p:txBody>
        </p:sp>
        <p:sp>
          <p:nvSpPr>
            <p:cNvPr id="1095" name="TextBox 1094">
              <a:extLst>
                <a:ext uri="{FF2B5EF4-FFF2-40B4-BE49-F238E27FC236}">
                  <a16:creationId xmlns:a16="http://schemas.microsoft.com/office/drawing/2014/main" id="{4AB91DBF-25EB-B017-8FDA-88F741E3B667}"/>
                </a:ext>
              </a:extLst>
            </p:cNvPr>
            <p:cNvSpPr txBox="1"/>
            <p:nvPr/>
          </p:nvSpPr>
          <p:spPr>
            <a:xfrm rot="16200000">
              <a:off x="5006088" y="4631427"/>
              <a:ext cx="391134" cy="12311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CH" sz="800" dirty="0">
                  <a:latin typeface="Avenir Next" panose="020B0503020202020204" pitchFamily="34" charset="0"/>
                </a:rPr>
                <a:t>Memory</a:t>
              </a:r>
            </a:p>
          </p:txBody>
        </p:sp>
        <p:sp>
          <p:nvSpPr>
            <p:cNvPr id="1096" name="Rectangle 1095">
              <a:extLst>
                <a:ext uri="{FF2B5EF4-FFF2-40B4-BE49-F238E27FC236}">
                  <a16:creationId xmlns:a16="http://schemas.microsoft.com/office/drawing/2014/main" id="{283EBA6C-8946-2E27-480B-6A4457A9EDD1}"/>
                </a:ext>
              </a:extLst>
            </p:cNvPr>
            <p:cNvSpPr/>
            <p:nvPr/>
          </p:nvSpPr>
          <p:spPr bwMode="auto">
            <a:xfrm>
              <a:off x="5840266" y="4487055"/>
              <a:ext cx="727274" cy="411859"/>
            </a:xfrm>
            <a:prstGeom prst="rect">
              <a:avLst/>
            </a:prstGeom>
            <a:solidFill>
              <a:srgbClr val="00B658"/>
            </a:solidFill>
            <a:ln w="9525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Lato" panose="020F0502020204030203" pitchFamily="34" charset="0"/>
                <a:cs typeface="Segoe UI" pitchFamily="34" charset="0"/>
              </a:endParaRPr>
            </a:p>
          </p:txBody>
        </p:sp>
        <p:sp>
          <p:nvSpPr>
            <p:cNvPr id="1097" name="Rectangle 1096">
              <a:extLst>
                <a:ext uri="{FF2B5EF4-FFF2-40B4-BE49-F238E27FC236}">
                  <a16:creationId xmlns:a16="http://schemas.microsoft.com/office/drawing/2014/main" id="{8ABAACDE-DEAF-D72B-A109-7AE945D8E9C4}"/>
                </a:ext>
              </a:extLst>
            </p:cNvPr>
            <p:cNvSpPr/>
            <p:nvPr/>
          </p:nvSpPr>
          <p:spPr bwMode="auto">
            <a:xfrm>
              <a:off x="6363223" y="4487055"/>
              <a:ext cx="204317" cy="411790"/>
            </a:xfrm>
            <a:prstGeom prst="rect">
              <a:avLst/>
            </a:prstGeom>
            <a:solidFill>
              <a:srgbClr val="3998E7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Lato" panose="020F0502020204030203" pitchFamily="34" charset="0"/>
                <a:cs typeface="Segoe UI" pitchFamily="34" charset="0"/>
              </a:endParaRPr>
            </a:p>
          </p:txBody>
        </p:sp>
        <p:sp>
          <p:nvSpPr>
            <p:cNvPr id="1098" name="TextBox 1097">
              <a:extLst>
                <a:ext uri="{FF2B5EF4-FFF2-40B4-BE49-F238E27FC236}">
                  <a16:creationId xmlns:a16="http://schemas.microsoft.com/office/drawing/2014/main" id="{B08B06BC-64AC-1FD9-5875-90477D14ED8B}"/>
                </a:ext>
              </a:extLst>
            </p:cNvPr>
            <p:cNvSpPr txBox="1"/>
            <p:nvPr/>
          </p:nvSpPr>
          <p:spPr>
            <a:xfrm>
              <a:off x="5853662" y="4535754"/>
              <a:ext cx="503344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GB" sz="800" dirty="0">
                  <a:latin typeface="Avenir Next" panose="020B0503020202020204" pitchFamily="34" charset="0"/>
                </a:rPr>
                <a:t>Flux</a:t>
              </a:r>
            </a:p>
            <a:p>
              <a:pPr algn="ctr">
                <a:buClr>
                  <a:schemeClr val="accent1"/>
                </a:buClr>
                <a:buSzPct val="60000"/>
              </a:pPr>
              <a:r>
                <a:rPr lang="en-CH" sz="800">
                  <a:latin typeface="Avenir Next" panose="020B0503020202020204" pitchFamily="34" charset="0"/>
                </a:rPr>
                <a:t>AI</a:t>
              </a:r>
              <a:r>
                <a:rPr lang="en-GB" sz="800" dirty="0">
                  <a:latin typeface="Avenir Next" panose="020B0503020202020204" pitchFamily="34" charset="0"/>
                </a:rPr>
                <a:t>E Core 1</a:t>
              </a:r>
            </a:p>
            <a:p>
              <a:pPr algn="ctr">
                <a:buClr>
                  <a:schemeClr val="accent1"/>
                </a:buClr>
                <a:buSzPct val="60000"/>
              </a:pPr>
              <a:r>
                <a:rPr lang="en-GB" sz="800" dirty="0">
                  <a:latin typeface="Avenir Next" panose="020B0503020202020204" pitchFamily="34" charset="0"/>
                </a:rPr>
                <a:t>(22,6)</a:t>
              </a:r>
              <a:endParaRPr lang="en-CH" sz="800" dirty="0">
                <a:latin typeface="Avenir Next" panose="020B0503020202020204" pitchFamily="34" charset="0"/>
              </a:endParaRPr>
            </a:p>
          </p:txBody>
        </p:sp>
        <p:sp>
          <p:nvSpPr>
            <p:cNvPr id="1099" name="TextBox 1098">
              <a:extLst>
                <a:ext uri="{FF2B5EF4-FFF2-40B4-BE49-F238E27FC236}">
                  <a16:creationId xmlns:a16="http://schemas.microsoft.com/office/drawing/2014/main" id="{4CDB52FB-9B07-DAE5-F9AB-63FF65B50C9C}"/>
                </a:ext>
              </a:extLst>
            </p:cNvPr>
            <p:cNvSpPr txBox="1"/>
            <p:nvPr/>
          </p:nvSpPr>
          <p:spPr>
            <a:xfrm rot="16200000">
              <a:off x="6250848" y="4631429"/>
              <a:ext cx="391134" cy="12311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CH" sz="800" dirty="0">
                  <a:latin typeface="Avenir Next" panose="020B0503020202020204" pitchFamily="34" charset="0"/>
                </a:rPr>
                <a:t>Memory</a:t>
              </a:r>
            </a:p>
          </p:txBody>
        </p:sp>
        <p:sp>
          <p:nvSpPr>
            <p:cNvPr id="1100" name="Rectangle 1099">
              <a:extLst>
                <a:ext uri="{FF2B5EF4-FFF2-40B4-BE49-F238E27FC236}">
                  <a16:creationId xmlns:a16="http://schemas.microsoft.com/office/drawing/2014/main" id="{B7BB788E-C2AA-A26B-3FA7-E8D468C0A917}"/>
                </a:ext>
              </a:extLst>
            </p:cNvPr>
            <p:cNvSpPr/>
            <p:nvPr/>
          </p:nvSpPr>
          <p:spPr bwMode="auto">
            <a:xfrm>
              <a:off x="7085026" y="4486886"/>
              <a:ext cx="727274" cy="411859"/>
            </a:xfrm>
            <a:prstGeom prst="rect">
              <a:avLst/>
            </a:prstGeom>
            <a:solidFill>
              <a:srgbClr val="00B658"/>
            </a:solidFill>
            <a:ln w="9525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Lato" panose="020F0502020204030203" pitchFamily="34" charset="0"/>
                <a:cs typeface="Segoe UI" pitchFamily="34" charset="0"/>
              </a:endParaRPr>
            </a:p>
          </p:txBody>
        </p:sp>
        <p:sp>
          <p:nvSpPr>
            <p:cNvPr id="1101" name="Rectangle 1100">
              <a:extLst>
                <a:ext uri="{FF2B5EF4-FFF2-40B4-BE49-F238E27FC236}">
                  <a16:creationId xmlns:a16="http://schemas.microsoft.com/office/drawing/2014/main" id="{1FF810E7-88AA-98D2-64BB-5D7B70A56F1A}"/>
                </a:ext>
              </a:extLst>
            </p:cNvPr>
            <p:cNvSpPr/>
            <p:nvPr/>
          </p:nvSpPr>
          <p:spPr bwMode="auto">
            <a:xfrm>
              <a:off x="7609073" y="4486886"/>
              <a:ext cx="203227" cy="411790"/>
            </a:xfrm>
            <a:prstGeom prst="rect">
              <a:avLst/>
            </a:prstGeom>
            <a:solidFill>
              <a:srgbClr val="3998E7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Lato" panose="020F0502020204030203" pitchFamily="34" charset="0"/>
                <a:cs typeface="Segoe UI" pitchFamily="34" charset="0"/>
              </a:endParaRPr>
            </a:p>
          </p:txBody>
        </p:sp>
        <p:sp>
          <p:nvSpPr>
            <p:cNvPr id="1102" name="TextBox 1101">
              <a:extLst>
                <a:ext uri="{FF2B5EF4-FFF2-40B4-BE49-F238E27FC236}">
                  <a16:creationId xmlns:a16="http://schemas.microsoft.com/office/drawing/2014/main" id="{D649A9E4-459E-4D7C-33C5-81422AD45590}"/>
                </a:ext>
              </a:extLst>
            </p:cNvPr>
            <p:cNvSpPr txBox="1"/>
            <p:nvPr/>
          </p:nvSpPr>
          <p:spPr>
            <a:xfrm>
              <a:off x="7098422" y="4535754"/>
              <a:ext cx="503344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GB" sz="800" dirty="0">
                  <a:latin typeface="Avenir Next" panose="020B0503020202020204" pitchFamily="34" charset="0"/>
                </a:rPr>
                <a:t>Flux</a:t>
              </a:r>
            </a:p>
            <a:p>
              <a:pPr algn="ctr">
                <a:buClr>
                  <a:schemeClr val="accent1"/>
                </a:buClr>
                <a:buSzPct val="60000"/>
              </a:pPr>
              <a:r>
                <a:rPr lang="en-CH" sz="800">
                  <a:latin typeface="Avenir Next" panose="020B0503020202020204" pitchFamily="34" charset="0"/>
                </a:rPr>
                <a:t>AI</a:t>
              </a:r>
              <a:r>
                <a:rPr lang="en-GB" sz="800" dirty="0">
                  <a:latin typeface="Avenir Next" panose="020B0503020202020204" pitchFamily="34" charset="0"/>
                </a:rPr>
                <a:t>E Core 2</a:t>
              </a:r>
            </a:p>
            <a:p>
              <a:pPr algn="ctr">
                <a:buClr>
                  <a:schemeClr val="accent1"/>
                </a:buClr>
                <a:buSzPct val="60000"/>
              </a:pPr>
              <a:r>
                <a:rPr lang="en-GB" sz="800" dirty="0">
                  <a:latin typeface="Avenir Next" panose="020B0503020202020204" pitchFamily="34" charset="0"/>
                </a:rPr>
                <a:t>(23,6)</a:t>
              </a:r>
            </a:p>
          </p:txBody>
        </p:sp>
        <p:sp>
          <p:nvSpPr>
            <p:cNvPr id="1103" name="TextBox 1102">
              <a:extLst>
                <a:ext uri="{FF2B5EF4-FFF2-40B4-BE49-F238E27FC236}">
                  <a16:creationId xmlns:a16="http://schemas.microsoft.com/office/drawing/2014/main" id="{1330BD2C-D9F4-2184-00BF-9F7C22E39F91}"/>
                </a:ext>
              </a:extLst>
            </p:cNvPr>
            <p:cNvSpPr txBox="1"/>
            <p:nvPr/>
          </p:nvSpPr>
          <p:spPr>
            <a:xfrm rot="16200000">
              <a:off x="7495608" y="4631260"/>
              <a:ext cx="391134" cy="12311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CH" sz="800" dirty="0">
                  <a:latin typeface="Avenir Next" panose="020B0503020202020204" pitchFamily="34" charset="0"/>
                </a:rPr>
                <a:t>Memory</a:t>
              </a:r>
            </a:p>
          </p:txBody>
        </p:sp>
        <p:sp>
          <p:nvSpPr>
            <p:cNvPr id="1104" name="Right Arrow 1103">
              <a:extLst>
                <a:ext uri="{FF2B5EF4-FFF2-40B4-BE49-F238E27FC236}">
                  <a16:creationId xmlns:a16="http://schemas.microsoft.com/office/drawing/2014/main" id="{630CD567-E8E4-1816-266C-B6B8103C94D1}"/>
                </a:ext>
              </a:extLst>
            </p:cNvPr>
            <p:cNvSpPr/>
            <p:nvPr/>
          </p:nvSpPr>
          <p:spPr bwMode="auto">
            <a:xfrm>
              <a:off x="6586859" y="4599410"/>
              <a:ext cx="483268" cy="147504"/>
            </a:xfrm>
            <a:prstGeom prst="rightArrow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Lato" panose="020F0502020204030203" pitchFamily="34" charset="0"/>
                <a:cs typeface="Segoe UI" pitchFamily="34" charset="0"/>
              </a:endParaRPr>
            </a:p>
          </p:txBody>
        </p:sp>
        <p:cxnSp>
          <p:nvCxnSpPr>
            <p:cNvPr id="1105" name="Elbow Connector 1104">
              <a:extLst>
                <a:ext uri="{FF2B5EF4-FFF2-40B4-BE49-F238E27FC236}">
                  <a16:creationId xmlns:a16="http://schemas.microsoft.com/office/drawing/2014/main" id="{BCB6237F-F4EE-F361-7629-5AA05AC21FB8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4150749" y="4101062"/>
              <a:ext cx="540776" cy="351950"/>
            </a:xfrm>
            <a:prstGeom prst="bentConnector3">
              <a:avLst>
                <a:gd name="adj1" fmla="val 99445"/>
              </a:avLst>
            </a:prstGeom>
            <a:ln w="19050">
              <a:solidFill>
                <a:schemeClr val="tx1"/>
              </a:solidFill>
              <a:headEnd type="none" w="lg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6" name="Elbow Connector 1105">
              <a:extLst>
                <a:ext uri="{FF2B5EF4-FFF2-40B4-BE49-F238E27FC236}">
                  <a16:creationId xmlns:a16="http://schemas.microsoft.com/office/drawing/2014/main" id="{841CB8F8-FD46-6AF0-0FA7-CA45709C708D}"/>
                </a:ext>
              </a:extLst>
            </p:cNvPr>
            <p:cNvCxnSpPr>
              <a:cxnSpLocks/>
            </p:cNvCxnSpPr>
            <p:nvPr/>
          </p:nvCxnSpPr>
          <p:spPr>
            <a:xfrm>
              <a:off x="4239590" y="3796905"/>
              <a:ext cx="1594274" cy="237547"/>
            </a:xfrm>
            <a:prstGeom prst="bentConnector3">
              <a:avLst>
                <a:gd name="adj1" fmla="val 73817"/>
              </a:avLst>
            </a:prstGeom>
            <a:ln w="19050">
              <a:solidFill>
                <a:schemeClr val="tx1"/>
              </a:solidFill>
              <a:headEnd type="none" w="lg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7" name="Elbow Connector 1106">
              <a:extLst>
                <a:ext uri="{FF2B5EF4-FFF2-40B4-BE49-F238E27FC236}">
                  <a16:creationId xmlns:a16="http://schemas.microsoft.com/office/drawing/2014/main" id="{7395E536-DB15-85C3-98FA-08703CDCA95F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4594000" y="1338470"/>
              <a:ext cx="1051560" cy="2688336"/>
            </a:xfrm>
            <a:prstGeom prst="bentConnector3">
              <a:avLst>
                <a:gd name="adj1" fmla="val 133381"/>
              </a:avLst>
            </a:prstGeom>
            <a:ln w="19050">
              <a:solidFill>
                <a:schemeClr val="tx1"/>
              </a:solidFill>
              <a:headEnd type="none" w="lg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08" name="Group 1107">
              <a:extLst>
                <a:ext uri="{FF2B5EF4-FFF2-40B4-BE49-F238E27FC236}">
                  <a16:creationId xmlns:a16="http://schemas.microsoft.com/office/drawing/2014/main" id="{91FA2DBF-F246-9FBD-86DF-734A2FB8B07F}"/>
                </a:ext>
              </a:extLst>
            </p:cNvPr>
            <p:cNvGrpSpPr/>
            <p:nvPr/>
          </p:nvGrpSpPr>
          <p:grpSpPr>
            <a:xfrm>
              <a:off x="4595506" y="3965722"/>
              <a:ext cx="3216794" cy="418200"/>
              <a:chOff x="2522137" y="1349272"/>
              <a:chExt cx="3216794" cy="418200"/>
            </a:xfrm>
          </p:grpSpPr>
          <p:sp>
            <p:nvSpPr>
              <p:cNvPr id="1148" name="Right Arrow 1147">
                <a:extLst>
                  <a:ext uri="{FF2B5EF4-FFF2-40B4-BE49-F238E27FC236}">
                    <a16:creationId xmlns:a16="http://schemas.microsoft.com/office/drawing/2014/main" id="{7CD4BD0B-22A9-B0DA-B299-6C3FF9B12843}"/>
                  </a:ext>
                </a:extLst>
              </p:cNvPr>
              <p:cNvSpPr/>
              <p:nvPr/>
            </p:nvSpPr>
            <p:spPr bwMode="auto">
              <a:xfrm>
                <a:off x="3272479" y="1525636"/>
                <a:ext cx="483268" cy="147504"/>
              </a:xfrm>
              <a:prstGeom prst="rightArrow">
                <a:avLst>
                  <a:gd name="adj1" fmla="val 50000"/>
                  <a:gd name="adj2" fmla="val 62915"/>
                </a:avLst>
              </a:prstGeom>
              <a:solidFill>
                <a:schemeClr val="accent5">
                  <a:lumMod val="50000"/>
                </a:schemeClr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149" name="Rectangle 1148">
                <a:extLst>
                  <a:ext uri="{FF2B5EF4-FFF2-40B4-BE49-F238E27FC236}">
                    <a16:creationId xmlns:a16="http://schemas.microsoft.com/office/drawing/2014/main" id="{5684DCD0-A15C-9849-15CF-71742D5BB33A}"/>
                  </a:ext>
                </a:extLst>
              </p:cNvPr>
              <p:cNvSpPr/>
              <p:nvPr/>
            </p:nvSpPr>
            <p:spPr bwMode="auto">
              <a:xfrm>
                <a:off x="2522137" y="1349272"/>
                <a:ext cx="727274" cy="411859"/>
              </a:xfrm>
              <a:prstGeom prst="rect">
                <a:avLst/>
              </a:prstGeom>
              <a:solidFill>
                <a:srgbClr val="00B658"/>
              </a:solidFill>
              <a:ln w="9525"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150" name="Rectangle 1149">
                <a:extLst>
                  <a:ext uri="{FF2B5EF4-FFF2-40B4-BE49-F238E27FC236}">
                    <a16:creationId xmlns:a16="http://schemas.microsoft.com/office/drawing/2014/main" id="{4B03D3C4-A903-220E-D791-C0824FA5FB55}"/>
                  </a:ext>
                </a:extLst>
              </p:cNvPr>
              <p:cNvSpPr/>
              <p:nvPr/>
            </p:nvSpPr>
            <p:spPr bwMode="auto">
              <a:xfrm>
                <a:off x="3029144" y="1349439"/>
                <a:ext cx="220267" cy="411790"/>
              </a:xfrm>
              <a:prstGeom prst="rect">
                <a:avLst/>
              </a:prstGeom>
              <a:solidFill>
                <a:srgbClr val="3998E7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151" name="TextBox 1150">
                <a:extLst>
                  <a:ext uri="{FF2B5EF4-FFF2-40B4-BE49-F238E27FC236}">
                    <a16:creationId xmlns:a16="http://schemas.microsoft.com/office/drawing/2014/main" id="{2C31D63F-9904-1DFF-0E81-0DE9CF07C24B}"/>
                  </a:ext>
                </a:extLst>
              </p:cNvPr>
              <p:cNvSpPr txBox="1"/>
              <p:nvPr/>
            </p:nvSpPr>
            <p:spPr>
              <a:xfrm>
                <a:off x="2565192" y="1398140"/>
                <a:ext cx="44403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Laplacian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>
                    <a:latin typeface="Avenir Next" panose="020B0503020202020204" pitchFamily="34" charset="0"/>
                  </a:rPr>
                  <a:t>AI</a:t>
                </a:r>
                <a:r>
                  <a:rPr lang="en-GB" sz="800" dirty="0">
                    <a:latin typeface="Avenir Next" panose="020B0503020202020204" pitchFamily="34" charset="0"/>
                  </a:rPr>
                  <a:t>E Core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(21,5)</a:t>
                </a:r>
                <a:endParaRPr lang="en-CH" sz="800" dirty="0">
                  <a:latin typeface="Avenir Next" panose="020B0503020202020204" pitchFamily="34" charset="0"/>
                </a:endParaRPr>
              </a:p>
            </p:txBody>
          </p:sp>
          <p:sp>
            <p:nvSpPr>
              <p:cNvPr id="1152" name="TextBox 1151">
                <a:extLst>
                  <a:ext uri="{FF2B5EF4-FFF2-40B4-BE49-F238E27FC236}">
                    <a16:creationId xmlns:a16="http://schemas.microsoft.com/office/drawing/2014/main" id="{35AD347F-5E52-321C-AEC7-F0F6DE806C57}"/>
                  </a:ext>
                </a:extLst>
              </p:cNvPr>
              <p:cNvSpPr txBox="1"/>
              <p:nvPr/>
            </p:nvSpPr>
            <p:spPr>
              <a:xfrm rot="16200000">
                <a:off x="2932719" y="1493813"/>
                <a:ext cx="391134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 dirty="0">
                    <a:latin typeface="Avenir Next" panose="020B0503020202020204" pitchFamily="34" charset="0"/>
                  </a:rPr>
                  <a:t>Memory</a:t>
                </a:r>
              </a:p>
            </p:txBody>
          </p:sp>
          <p:sp>
            <p:nvSpPr>
              <p:cNvPr id="1153" name="Rectangle 1152">
                <a:extLst>
                  <a:ext uri="{FF2B5EF4-FFF2-40B4-BE49-F238E27FC236}">
                    <a16:creationId xmlns:a16="http://schemas.microsoft.com/office/drawing/2014/main" id="{CF5FE1C4-24D5-F096-7CF4-339EA6D5D48B}"/>
                  </a:ext>
                </a:extLst>
              </p:cNvPr>
              <p:cNvSpPr/>
              <p:nvPr/>
            </p:nvSpPr>
            <p:spPr bwMode="auto">
              <a:xfrm>
                <a:off x="3766897" y="1349272"/>
                <a:ext cx="727274" cy="411859"/>
              </a:xfrm>
              <a:prstGeom prst="rect">
                <a:avLst/>
              </a:prstGeom>
              <a:solidFill>
                <a:srgbClr val="00B658"/>
              </a:solidFill>
              <a:ln w="9525"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154" name="Rectangle 1153">
                <a:extLst>
                  <a:ext uri="{FF2B5EF4-FFF2-40B4-BE49-F238E27FC236}">
                    <a16:creationId xmlns:a16="http://schemas.microsoft.com/office/drawing/2014/main" id="{505F6F75-E746-15A3-9F00-9E9747E817F5}"/>
                  </a:ext>
                </a:extLst>
              </p:cNvPr>
              <p:cNvSpPr/>
              <p:nvPr/>
            </p:nvSpPr>
            <p:spPr bwMode="auto">
              <a:xfrm>
                <a:off x="4289854" y="1349441"/>
                <a:ext cx="204317" cy="411790"/>
              </a:xfrm>
              <a:prstGeom prst="rect">
                <a:avLst/>
              </a:prstGeom>
              <a:solidFill>
                <a:srgbClr val="3998E7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155" name="TextBox 1154">
                <a:extLst>
                  <a:ext uri="{FF2B5EF4-FFF2-40B4-BE49-F238E27FC236}">
                    <a16:creationId xmlns:a16="http://schemas.microsoft.com/office/drawing/2014/main" id="{ADE98CF4-CBC0-B9B8-B8B5-920C2D566BF3}"/>
                  </a:ext>
                </a:extLst>
              </p:cNvPr>
              <p:cNvSpPr txBox="1"/>
              <p:nvPr/>
            </p:nvSpPr>
            <p:spPr>
              <a:xfrm>
                <a:off x="3780293" y="1398140"/>
                <a:ext cx="50334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Flux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>
                    <a:latin typeface="Avenir Next" panose="020B0503020202020204" pitchFamily="34" charset="0"/>
                  </a:rPr>
                  <a:t>AI</a:t>
                </a:r>
                <a:r>
                  <a:rPr lang="en-GB" sz="800" dirty="0">
                    <a:latin typeface="Avenir Next" panose="020B0503020202020204" pitchFamily="34" charset="0"/>
                  </a:rPr>
                  <a:t>E Core 1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(22,5)</a:t>
                </a:r>
                <a:endParaRPr lang="en-CH" sz="800" dirty="0">
                  <a:latin typeface="Avenir Next" panose="020B0503020202020204" pitchFamily="34" charset="0"/>
                </a:endParaRPr>
              </a:p>
            </p:txBody>
          </p:sp>
          <p:sp>
            <p:nvSpPr>
              <p:cNvPr id="1156" name="TextBox 1155">
                <a:extLst>
                  <a:ext uri="{FF2B5EF4-FFF2-40B4-BE49-F238E27FC236}">
                    <a16:creationId xmlns:a16="http://schemas.microsoft.com/office/drawing/2014/main" id="{861C1D6B-DB33-4BA3-B243-619DB4A6082F}"/>
                  </a:ext>
                </a:extLst>
              </p:cNvPr>
              <p:cNvSpPr txBox="1"/>
              <p:nvPr/>
            </p:nvSpPr>
            <p:spPr>
              <a:xfrm rot="16200000">
                <a:off x="4177479" y="1493815"/>
                <a:ext cx="391134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 dirty="0">
                    <a:latin typeface="Avenir Next" panose="020B0503020202020204" pitchFamily="34" charset="0"/>
                  </a:rPr>
                  <a:t>Memory</a:t>
                </a:r>
              </a:p>
            </p:txBody>
          </p:sp>
          <p:sp>
            <p:nvSpPr>
              <p:cNvPr id="1157" name="Rectangle 1156">
                <a:extLst>
                  <a:ext uri="{FF2B5EF4-FFF2-40B4-BE49-F238E27FC236}">
                    <a16:creationId xmlns:a16="http://schemas.microsoft.com/office/drawing/2014/main" id="{8490D72A-CB32-2587-FC28-E27EBCA2153A}"/>
                  </a:ext>
                </a:extLst>
              </p:cNvPr>
              <p:cNvSpPr/>
              <p:nvPr/>
            </p:nvSpPr>
            <p:spPr bwMode="auto">
              <a:xfrm>
                <a:off x="5011657" y="1349272"/>
                <a:ext cx="727274" cy="411859"/>
              </a:xfrm>
              <a:prstGeom prst="rect">
                <a:avLst/>
              </a:prstGeom>
              <a:solidFill>
                <a:srgbClr val="00B658"/>
              </a:solidFill>
              <a:ln w="9525"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158" name="Rectangle 1157">
                <a:extLst>
                  <a:ext uri="{FF2B5EF4-FFF2-40B4-BE49-F238E27FC236}">
                    <a16:creationId xmlns:a16="http://schemas.microsoft.com/office/drawing/2014/main" id="{794302C1-93AB-2123-2DC2-ADCF1C44E48C}"/>
                  </a:ext>
                </a:extLst>
              </p:cNvPr>
              <p:cNvSpPr/>
              <p:nvPr/>
            </p:nvSpPr>
            <p:spPr bwMode="auto">
              <a:xfrm>
                <a:off x="5535704" y="1349272"/>
                <a:ext cx="203227" cy="411790"/>
              </a:xfrm>
              <a:prstGeom prst="rect">
                <a:avLst/>
              </a:prstGeom>
              <a:solidFill>
                <a:srgbClr val="3998E7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159" name="TextBox 1158">
                <a:extLst>
                  <a:ext uri="{FF2B5EF4-FFF2-40B4-BE49-F238E27FC236}">
                    <a16:creationId xmlns:a16="http://schemas.microsoft.com/office/drawing/2014/main" id="{8AB8229A-3BED-77B0-9D9F-E01885E75028}"/>
                  </a:ext>
                </a:extLst>
              </p:cNvPr>
              <p:cNvSpPr txBox="1"/>
              <p:nvPr/>
            </p:nvSpPr>
            <p:spPr>
              <a:xfrm>
                <a:off x="5025053" y="1398140"/>
                <a:ext cx="50334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Flux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>
                    <a:latin typeface="Avenir Next" panose="020B0503020202020204" pitchFamily="34" charset="0"/>
                  </a:rPr>
                  <a:t>AI</a:t>
                </a:r>
                <a:r>
                  <a:rPr lang="en-GB" sz="800" dirty="0">
                    <a:latin typeface="Avenir Next" panose="020B0503020202020204" pitchFamily="34" charset="0"/>
                  </a:rPr>
                  <a:t>E Core 2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(23,5)</a:t>
                </a:r>
              </a:p>
            </p:txBody>
          </p:sp>
          <p:sp>
            <p:nvSpPr>
              <p:cNvPr id="1160" name="TextBox 1159">
                <a:extLst>
                  <a:ext uri="{FF2B5EF4-FFF2-40B4-BE49-F238E27FC236}">
                    <a16:creationId xmlns:a16="http://schemas.microsoft.com/office/drawing/2014/main" id="{6175F1C4-5443-042B-A7DC-3C12320BE73A}"/>
                  </a:ext>
                </a:extLst>
              </p:cNvPr>
              <p:cNvSpPr txBox="1"/>
              <p:nvPr/>
            </p:nvSpPr>
            <p:spPr>
              <a:xfrm rot="16200000">
                <a:off x="5422239" y="1493646"/>
                <a:ext cx="391134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 dirty="0">
                    <a:latin typeface="Avenir Next" panose="020B0503020202020204" pitchFamily="34" charset="0"/>
                  </a:rPr>
                  <a:t>Memory</a:t>
                </a:r>
              </a:p>
            </p:txBody>
          </p:sp>
          <p:sp>
            <p:nvSpPr>
              <p:cNvPr id="1161" name="Right Arrow 1160">
                <a:extLst>
                  <a:ext uri="{FF2B5EF4-FFF2-40B4-BE49-F238E27FC236}">
                    <a16:creationId xmlns:a16="http://schemas.microsoft.com/office/drawing/2014/main" id="{58BD93F8-5720-5F7E-7024-77903A3F6F53}"/>
                  </a:ext>
                </a:extLst>
              </p:cNvPr>
              <p:cNvSpPr/>
              <p:nvPr/>
            </p:nvSpPr>
            <p:spPr bwMode="auto">
              <a:xfrm>
                <a:off x="4513490" y="1461796"/>
                <a:ext cx="483268" cy="147504"/>
              </a:xfrm>
              <a:prstGeom prst="rightArrow">
                <a:avLst/>
              </a:prstGeom>
              <a:solidFill>
                <a:schemeClr val="accent5">
                  <a:lumMod val="50000"/>
                </a:schemeClr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</p:grpSp>
        <p:cxnSp>
          <p:nvCxnSpPr>
            <p:cNvPr id="1109" name="Elbow Connector 1108">
              <a:extLst>
                <a:ext uri="{FF2B5EF4-FFF2-40B4-BE49-F238E27FC236}">
                  <a16:creationId xmlns:a16="http://schemas.microsoft.com/office/drawing/2014/main" id="{ED926768-D34D-303E-83E0-189DCE6F9878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5351773" y="4062371"/>
              <a:ext cx="548640" cy="421470"/>
            </a:xfrm>
            <a:prstGeom prst="bentConnector2">
              <a:avLst/>
            </a:prstGeom>
            <a:ln w="19050">
              <a:solidFill>
                <a:schemeClr val="tx1"/>
              </a:solidFill>
              <a:headEnd type="none" w="lg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10" name="Right Arrow 1109">
              <a:extLst>
                <a:ext uri="{FF2B5EF4-FFF2-40B4-BE49-F238E27FC236}">
                  <a16:creationId xmlns:a16="http://schemas.microsoft.com/office/drawing/2014/main" id="{16775B46-AA8B-3484-F2F7-7E6E73A5636D}"/>
                </a:ext>
              </a:extLst>
            </p:cNvPr>
            <p:cNvSpPr/>
            <p:nvPr/>
          </p:nvSpPr>
          <p:spPr bwMode="auto">
            <a:xfrm>
              <a:off x="5345848" y="5126616"/>
              <a:ext cx="483268" cy="147504"/>
            </a:xfrm>
            <a:prstGeom prst="rightArrow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Lato" panose="020F0502020204030203" pitchFamily="34" charset="0"/>
                <a:cs typeface="Segoe UI" pitchFamily="34" charset="0"/>
              </a:endParaRPr>
            </a:p>
          </p:txBody>
        </p:sp>
        <p:sp>
          <p:nvSpPr>
            <p:cNvPr id="1111" name="Rectangle 1110">
              <a:extLst>
                <a:ext uri="{FF2B5EF4-FFF2-40B4-BE49-F238E27FC236}">
                  <a16:creationId xmlns:a16="http://schemas.microsoft.com/office/drawing/2014/main" id="{91C2DE09-4CF5-AB61-013A-00B7CF653425}"/>
                </a:ext>
              </a:extLst>
            </p:cNvPr>
            <p:cNvSpPr/>
            <p:nvPr/>
          </p:nvSpPr>
          <p:spPr bwMode="auto">
            <a:xfrm>
              <a:off x="4595506" y="5008286"/>
              <a:ext cx="727274" cy="411859"/>
            </a:xfrm>
            <a:prstGeom prst="rect">
              <a:avLst/>
            </a:prstGeom>
            <a:solidFill>
              <a:srgbClr val="00B658"/>
            </a:solidFill>
            <a:ln w="9525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Lato" panose="020F0502020204030203" pitchFamily="34" charset="0"/>
                <a:cs typeface="Segoe UI" pitchFamily="34" charset="0"/>
              </a:endParaRPr>
            </a:p>
          </p:txBody>
        </p:sp>
        <p:sp>
          <p:nvSpPr>
            <p:cNvPr id="1112" name="Rectangle 1111">
              <a:extLst>
                <a:ext uri="{FF2B5EF4-FFF2-40B4-BE49-F238E27FC236}">
                  <a16:creationId xmlns:a16="http://schemas.microsoft.com/office/drawing/2014/main" id="{67C8BA32-94AF-68D1-D8F8-9CF39D4DC7CA}"/>
                </a:ext>
              </a:extLst>
            </p:cNvPr>
            <p:cNvSpPr/>
            <p:nvPr/>
          </p:nvSpPr>
          <p:spPr bwMode="auto">
            <a:xfrm>
              <a:off x="5102513" y="5008286"/>
              <a:ext cx="220267" cy="411790"/>
            </a:xfrm>
            <a:prstGeom prst="rect">
              <a:avLst/>
            </a:prstGeom>
            <a:solidFill>
              <a:srgbClr val="3998E7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Lato" panose="020F0502020204030203" pitchFamily="34" charset="0"/>
                <a:cs typeface="Segoe UI" pitchFamily="34" charset="0"/>
              </a:endParaRPr>
            </a:p>
          </p:txBody>
        </p:sp>
        <p:sp>
          <p:nvSpPr>
            <p:cNvPr id="1113" name="TextBox 1112">
              <a:extLst>
                <a:ext uri="{FF2B5EF4-FFF2-40B4-BE49-F238E27FC236}">
                  <a16:creationId xmlns:a16="http://schemas.microsoft.com/office/drawing/2014/main" id="{1E4CEF61-96A3-74E6-8752-F20C451EAA2A}"/>
                </a:ext>
              </a:extLst>
            </p:cNvPr>
            <p:cNvSpPr txBox="1"/>
            <p:nvPr/>
          </p:nvSpPr>
          <p:spPr>
            <a:xfrm>
              <a:off x="4638561" y="5056987"/>
              <a:ext cx="444032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GB" sz="800" dirty="0">
                  <a:latin typeface="Avenir Next" panose="020B0503020202020204" pitchFamily="34" charset="0"/>
                </a:rPr>
                <a:t>Laplacian</a:t>
              </a:r>
            </a:p>
            <a:p>
              <a:pPr algn="ctr">
                <a:buClr>
                  <a:schemeClr val="accent1"/>
                </a:buClr>
                <a:buSzPct val="60000"/>
              </a:pPr>
              <a:r>
                <a:rPr lang="en-CH" sz="800">
                  <a:latin typeface="Avenir Next" panose="020B0503020202020204" pitchFamily="34" charset="0"/>
                </a:rPr>
                <a:t>AI</a:t>
              </a:r>
              <a:r>
                <a:rPr lang="en-GB" sz="800" dirty="0">
                  <a:latin typeface="Avenir Next" panose="020B0503020202020204" pitchFamily="34" charset="0"/>
                </a:rPr>
                <a:t>E Core</a:t>
              </a:r>
            </a:p>
            <a:p>
              <a:pPr algn="ctr">
                <a:buClr>
                  <a:schemeClr val="accent1"/>
                </a:buClr>
                <a:buSzPct val="60000"/>
              </a:pPr>
              <a:r>
                <a:rPr lang="en-GB" sz="800" dirty="0">
                  <a:latin typeface="Avenir Next" panose="020B0503020202020204" pitchFamily="34" charset="0"/>
                </a:rPr>
                <a:t>(21,7)</a:t>
              </a:r>
              <a:endParaRPr lang="en-CH" sz="800" dirty="0">
                <a:latin typeface="Avenir Next" panose="020B0503020202020204" pitchFamily="34" charset="0"/>
              </a:endParaRPr>
            </a:p>
          </p:txBody>
        </p:sp>
        <p:sp>
          <p:nvSpPr>
            <p:cNvPr id="1114" name="TextBox 1113">
              <a:extLst>
                <a:ext uri="{FF2B5EF4-FFF2-40B4-BE49-F238E27FC236}">
                  <a16:creationId xmlns:a16="http://schemas.microsoft.com/office/drawing/2014/main" id="{3BA86CF8-F6F5-AD6A-2115-A4B9687779F8}"/>
                </a:ext>
              </a:extLst>
            </p:cNvPr>
            <p:cNvSpPr txBox="1"/>
            <p:nvPr/>
          </p:nvSpPr>
          <p:spPr>
            <a:xfrm rot="16200000">
              <a:off x="5006088" y="5152660"/>
              <a:ext cx="391134" cy="12311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CH" sz="800" dirty="0">
                  <a:latin typeface="Avenir Next" panose="020B0503020202020204" pitchFamily="34" charset="0"/>
                </a:rPr>
                <a:t>Memory</a:t>
              </a:r>
            </a:p>
          </p:txBody>
        </p:sp>
        <p:sp>
          <p:nvSpPr>
            <p:cNvPr id="1115" name="Rectangle 1114">
              <a:extLst>
                <a:ext uri="{FF2B5EF4-FFF2-40B4-BE49-F238E27FC236}">
                  <a16:creationId xmlns:a16="http://schemas.microsoft.com/office/drawing/2014/main" id="{7B1BEC3B-F7D5-5B4D-6F77-CBA73FD22A4C}"/>
                </a:ext>
              </a:extLst>
            </p:cNvPr>
            <p:cNvSpPr/>
            <p:nvPr/>
          </p:nvSpPr>
          <p:spPr bwMode="auto">
            <a:xfrm>
              <a:off x="5840266" y="5008288"/>
              <a:ext cx="727274" cy="411859"/>
            </a:xfrm>
            <a:prstGeom prst="rect">
              <a:avLst/>
            </a:prstGeom>
            <a:solidFill>
              <a:srgbClr val="00B658"/>
            </a:solidFill>
            <a:ln w="9525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Lato" panose="020F0502020204030203" pitchFamily="34" charset="0"/>
                <a:cs typeface="Segoe UI" pitchFamily="34" charset="0"/>
              </a:endParaRPr>
            </a:p>
          </p:txBody>
        </p:sp>
        <p:sp>
          <p:nvSpPr>
            <p:cNvPr id="1116" name="Rectangle 1115">
              <a:extLst>
                <a:ext uri="{FF2B5EF4-FFF2-40B4-BE49-F238E27FC236}">
                  <a16:creationId xmlns:a16="http://schemas.microsoft.com/office/drawing/2014/main" id="{747BE3D3-F611-A322-0227-B0AAB349FE22}"/>
                </a:ext>
              </a:extLst>
            </p:cNvPr>
            <p:cNvSpPr/>
            <p:nvPr/>
          </p:nvSpPr>
          <p:spPr bwMode="auto">
            <a:xfrm>
              <a:off x="6363223" y="5008288"/>
              <a:ext cx="204317" cy="411790"/>
            </a:xfrm>
            <a:prstGeom prst="rect">
              <a:avLst/>
            </a:prstGeom>
            <a:solidFill>
              <a:srgbClr val="3998E7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Lato" panose="020F0502020204030203" pitchFamily="34" charset="0"/>
                <a:cs typeface="Segoe UI" pitchFamily="34" charset="0"/>
              </a:endParaRPr>
            </a:p>
          </p:txBody>
        </p:sp>
        <p:sp>
          <p:nvSpPr>
            <p:cNvPr id="1117" name="TextBox 1116">
              <a:extLst>
                <a:ext uri="{FF2B5EF4-FFF2-40B4-BE49-F238E27FC236}">
                  <a16:creationId xmlns:a16="http://schemas.microsoft.com/office/drawing/2014/main" id="{B74B910D-B24E-D12D-ED03-1C59D4011740}"/>
                </a:ext>
              </a:extLst>
            </p:cNvPr>
            <p:cNvSpPr txBox="1"/>
            <p:nvPr/>
          </p:nvSpPr>
          <p:spPr>
            <a:xfrm>
              <a:off x="5853662" y="5056987"/>
              <a:ext cx="503344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GB" sz="800" dirty="0">
                  <a:latin typeface="Avenir Next" panose="020B0503020202020204" pitchFamily="34" charset="0"/>
                </a:rPr>
                <a:t>Flux</a:t>
              </a:r>
            </a:p>
            <a:p>
              <a:pPr algn="ctr">
                <a:buClr>
                  <a:schemeClr val="accent1"/>
                </a:buClr>
                <a:buSzPct val="60000"/>
              </a:pPr>
              <a:r>
                <a:rPr lang="en-CH" sz="800">
                  <a:latin typeface="Avenir Next" panose="020B0503020202020204" pitchFamily="34" charset="0"/>
                </a:rPr>
                <a:t>AI</a:t>
              </a:r>
              <a:r>
                <a:rPr lang="en-GB" sz="800" dirty="0">
                  <a:latin typeface="Avenir Next" panose="020B0503020202020204" pitchFamily="34" charset="0"/>
                </a:rPr>
                <a:t>E Core 1</a:t>
              </a:r>
            </a:p>
            <a:p>
              <a:pPr algn="ctr">
                <a:buClr>
                  <a:schemeClr val="accent1"/>
                </a:buClr>
                <a:buSzPct val="60000"/>
              </a:pPr>
              <a:r>
                <a:rPr lang="en-GB" sz="800" dirty="0">
                  <a:latin typeface="Avenir Next" panose="020B0503020202020204" pitchFamily="34" charset="0"/>
                </a:rPr>
                <a:t>(22,7)</a:t>
              </a:r>
              <a:endParaRPr lang="en-CH" sz="800" dirty="0">
                <a:latin typeface="Avenir Next" panose="020B0503020202020204" pitchFamily="34" charset="0"/>
              </a:endParaRPr>
            </a:p>
          </p:txBody>
        </p:sp>
        <p:sp>
          <p:nvSpPr>
            <p:cNvPr id="1118" name="TextBox 1117">
              <a:extLst>
                <a:ext uri="{FF2B5EF4-FFF2-40B4-BE49-F238E27FC236}">
                  <a16:creationId xmlns:a16="http://schemas.microsoft.com/office/drawing/2014/main" id="{6B57C05A-E4F4-50EC-D424-6860F83CFBA1}"/>
                </a:ext>
              </a:extLst>
            </p:cNvPr>
            <p:cNvSpPr txBox="1"/>
            <p:nvPr/>
          </p:nvSpPr>
          <p:spPr>
            <a:xfrm rot="16200000">
              <a:off x="6250848" y="5152662"/>
              <a:ext cx="391134" cy="12311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CH" sz="800" dirty="0">
                  <a:latin typeface="Avenir Next" panose="020B0503020202020204" pitchFamily="34" charset="0"/>
                </a:rPr>
                <a:t>Memory</a:t>
              </a:r>
            </a:p>
          </p:txBody>
        </p:sp>
        <p:sp>
          <p:nvSpPr>
            <p:cNvPr id="1119" name="Rectangle 1118">
              <a:extLst>
                <a:ext uri="{FF2B5EF4-FFF2-40B4-BE49-F238E27FC236}">
                  <a16:creationId xmlns:a16="http://schemas.microsoft.com/office/drawing/2014/main" id="{6C5F2321-5BB2-7EAD-EBF4-F012B5053181}"/>
                </a:ext>
              </a:extLst>
            </p:cNvPr>
            <p:cNvSpPr/>
            <p:nvPr/>
          </p:nvSpPr>
          <p:spPr bwMode="auto">
            <a:xfrm>
              <a:off x="7085026" y="5008119"/>
              <a:ext cx="727274" cy="411859"/>
            </a:xfrm>
            <a:prstGeom prst="rect">
              <a:avLst/>
            </a:prstGeom>
            <a:solidFill>
              <a:srgbClr val="00B658"/>
            </a:solidFill>
            <a:ln w="9525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Lato" panose="020F0502020204030203" pitchFamily="34" charset="0"/>
                <a:cs typeface="Segoe UI" pitchFamily="34" charset="0"/>
              </a:endParaRPr>
            </a:p>
          </p:txBody>
        </p:sp>
        <p:sp>
          <p:nvSpPr>
            <p:cNvPr id="1120" name="Rectangle 1119">
              <a:extLst>
                <a:ext uri="{FF2B5EF4-FFF2-40B4-BE49-F238E27FC236}">
                  <a16:creationId xmlns:a16="http://schemas.microsoft.com/office/drawing/2014/main" id="{BD7B9A91-44DD-DD02-351A-DF6D1EAC7070}"/>
                </a:ext>
              </a:extLst>
            </p:cNvPr>
            <p:cNvSpPr/>
            <p:nvPr/>
          </p:nvSpPr>
          <p:spPr bwMode="auto">
            <a:xfrm>
              <a:off x="7609073" y="5008119"/>
              <a:ext cx="203227" cy="411790"/>
            </a:xfrm>
            <a:prstGeom prst="rect">
              <a:avLst/>
            </a:prstGeom>
            <a:solidFill>
              <a:srgbClr val="3998E7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Lato" panose="020F0502020204030203" pitchFamily="34" charset="0"/>
                <a:cs typeface="Segoe UI" pitchFamily="34" charset="0"/>
              </a:endParaRPr>
            </a:p>
          </p:txBody>
        </p:sp>
        <p:sp>
          <p:nvSpPr>
            <p:cNvPr id="1121" name="TextBox 1120">
              <a:extLst>
                <a:ext uri="{FF2B5EF4-FFF2-40B4-BE49-F238E27FC236}">
                  <a16:creationId xmlns:a16="http://schemas.microsoft.com/office/drawing/2014/main" id="{9784134A-C5E9-C456-16A8-67C15F1453A9}"/>
                </a:ext>
              </a:extLst>
            </p:cNvPr>
            <p:cNvSpPr txBox="1"/>
            <p:nvPr/>
          </p:nvSpPr>
          <p:spPr>
            <a:xfrm>
              <a:off x="7098422" y="5056987"/>
              <a:ext cx="503344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GB" sz="800" dirty="0">
                  <a:latin typeface="Avenir Next" panose="020B0503020202020204" pitchFamily="34" charset="0"/>
                </a:rPr>
                <a:t>Flux</a:t>
              </a:r>
            </a:p>
            <a:p>
              <a:pPr algn="ctr">
                <a:buClr>
                  <a:schemeClr val="accent1"/>
                </a:buClr>
                <a:buSzPct val="60000"/>
              </a:pPr>
              <a:r>
                <a:rPr lang="en-CH" sz="800">
                  <a:latin typeface="Avenir Next" panose="020B0503020202020204" pitchFamily="34" charset="0"/>
                </a:rPr>
                <a:t>AI</a:t>
              </a:r>
              <a:r>
                <a:rPr lang="en-GB" sz="800" dirty="0">
                  <a:latin typeface="Avenir Next" panose="020B0503020202020204" pitchFamily="34" charset="0"/>
                </a:rPr>
                <a:t>E Core 2</a:t>
              </a:r>
            </a:p>
            <a:p>
              <a:pPr algn="ctr">
                <a:buClr>
                  <a:schemeClr val="accent1"/>
                </a:buClr>
                <a:buSzPct val="60000"/>
              </a:pPr>
              <a:r>
                <a:rPr lang="en-GB" sz="800" dirty="0">
                  <a:latin typeface="Avenir Next" panose="020B0503020202020204" pitchFamily="34" charset="0"/>
                </a:rPr>
                <a:t>(23,7)</a:t>
              </a:r>
            </a:p>
          </p:txBody>
        </p:sp>
        <p:sp>
          <p:nvSpPr>
            <p:cNvPr id="1122" name="TextBox 1121">
              <a:extLst>
                <a:ext uri="{FF2B5EF4-FFF2-40B4-BE49-F238E27FC236}">
                  <a16:creationId xmlns:a16="http://schemas.microsoft.com/office/drawing/2014/main" id="{1A751643-1A19-21F5-EB98-4D33B5A53D5F}"/>
                </a:ext>
              </a:extLst>
            </p:cNvPr>
            <p:cNvSpPr txBox="1"/>
            <p:nvPr/>
          </p:nvSpPr>
          <p:spPr>
            <a:xfrm rot="16200000">
              <a:off x="7495608" y="5152493"/>
              <a:ext cx="391134" cy="12311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CH" sz="800" dirty="0">
                  <a:latin typeface="Avenir Next" panose="020B0503020202020204" pitchFamily="34" charset="0"/>
                </a:rPr>
                <a:t>Memory</a:t>
              </a:r>
            </a:p>
          </p:txBody>
        </p:sp>
        <p:sp>
          <p:nvSpPr>
            <p:cNvPr id="1123" name="Right Arrow 1122">
              <a:extLst>
                <a:ext uri="{FF2B5EF4-FFF2-40B4-BE49-F238E27FC236}">
                  <a16:creationId xmlns:a16="http://schemas.microsoft.com/office/drawing/2014/main" id="{289113F3-54FA-BD56-EA62-43780BF88A12}"/>
                </a:ext>
              </a:extLst>
            </p:cNvPr>
            <p:cNvSpPr/>
            <p:nvPr/>
          </p:nvSpPr>
          <p:spPr bwMode="auto">
            <a:xfrm>
              <a:off x="6586859" y="5120643"/>
              <a:ext cx="483268" cy="147504"/>
            </a:xfrm>
            <a:prstGeom prst="rightArrow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Lato" panose="020F0502020204030203" pitchFamily="34" charset="0"/>
                <a:cs typeface="Segoe UI" pitchFamily="34" charset="0"/>
              </a:endParaRPr>
            </a:p>
          </p:txBody>
        </p:sp>
        <p:grpSp>
          <p:nvGrpSpPr>
            <p:cNvPr id="1124" name="Group 1123">
              <a:extLst>
                <a:ext uri="{FF2B5EF4-FFF2-40B4-BE49-F238E27FC236}">
                  <a16:creationId xmlns:a16="http://schemas.microsoft.com/office/drawing/2014/main" id="{951F2EA4-D9B8-554F-2724-4712048C7CE2}"/>
                </a:ext>
              </a:extLst>
            </p:cNvPr>
            <p:cNvGrpSpPr/>
            <p:nvPr/>
          </p:nvGrpSpPr>
          <p:grpSpPr>
            <a:xfrm>
              <a:off x="4595506" y="5529353"/>
              <a:ext cx="3216794" cy="418200"/>
              <a:chOff x="2525903" y="1995148"/>
              <a:chExt cx="3216794" cy="418200"/>
            </a:xfrm>
          </p:grpSpPr>
          <p:sp>
            <p:nvSpPr>
              <p:cNvPr id="1134" name="Right Arrow 1133">
                <a:extLst>
                  <a:ext uri="{FF2B5EF4-FFF2-40B4-BE49-F238E27FC236}">
                    <a16:creationId xmlns:a16="http://schemas.microsoft.com/office/drawing/2014/main" id="{6513700A-9DD5-581E-5427-86A86AD9D4E1}"/>
                  </a:ext>
                </a:extLst>
              </p:cNvPr>
              <p:cNvSpPr/>
              <p:nvPr/>
            </p:nvSpPr>
            <p:spPr bwMode="auto">
              <a:xfrm>
                <a:off x="3276245" y="2113645"/>
                <a:ext cx="483268" cy="147504"/>
              </a:xfrm>
              <a:prstGeom prst="rightArrow">
                <a:avLst/>
              </a:prstGeom>
              <a:solidFill>
                <a:schemeClr val="accent5">
                  <a:lumMod val="50000"/>
                </a:schemeClr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135" name="Rectangle 1134">
                <a:extLst>
                  <a:ext uri="{FF2B5EF4-FFF2-40B4-BE49-F238E27FC236}">
                    <a16:creationId xmlns:a16="http://schemas.microsoft.com/office/drawing/2014/main" id="{AA956A1A-1DF2-2F1E-B6AD-5F5EA076B4D5}"/>
                  </a:ext>
                </a:extLst>
              </p:cNvPr>
              <p:cNvSpPr/>
              <p:nvPr/>
            </p:nvSpPr>
            <p:spPr bwMode="auto">
              <a:xfrm>
                <a:off x="2525903" y="1995315"/>
                <a:ext cx="727274" cy="411859"/>
              </a:xfrm>
              <a:prstGeom prst="rect">
                <a:avLst/>
              </a:prstGeom>
              <a:solidFill>
                <a:srgbClr val="00B658"/>
              </a:solidFill>
              <a:ln w="9525"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136" name="Rectangle 1135">
                <a:extLst>
                  <a:ext uri="{FF2B5EF4-FFF2-40B4-BE49-F238E27FC236}">
                    <a16:creationId xmlns:a16="http://schemas.microsoft.com/office/drawing/2014/main" id="{8EEB726D-B9DA-CBA7-1DCB-B3CDBF905BE4}"/>
                  </a:ext>
                </a:extLst>
              </p:cNvPr>
              <p:cNvSpPr/>
              <p:nvPr/>
            </p:nvSpPr>
            <p:spPr bwMode="auto">
              <a:xfrm>
                <a:off x="3032910" y="1995315"/>
                <a:ext cx="220267" cy="411790"/>
              </a:xfrm>
              <a:prstGeom prst="rect">
                <a:avLst/>
              </a:prstGeom>
              <a:solidFill>
                <a:srgbClr val="3998E7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137" name="TextBox 1136">
                <a:extLst>
                  <a:ext uri="{FF2B5EF4-FFF2-40B4-BE49-F238E27FC236}">
                    <a16:creationId xmlns:a16="http://schemas.microsoft.com/office/drawing/2014/main" id="{BEA7D765-2977-31D4-F9F3-99B20BA405CB}"/>
                  </a:ext>
                </a:extLst>
              </p:cNvPr>
              <p:cNvSpPr txBox="1"/>
              <p:nvPr/>
            </p:nvSpPr>
            <p:spPr>
              <a:xfrm>
                <a:off x="2568958" y="2044016"/>
                <a:ext cx="44403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Laplacian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>
                    <a:latin typeface="Avenir Next" panose="020B0503020202020204" pitchFamily="34" charset="0"/>
                  </a:rPr>
                  <a:t>AI</a:t>
                </a:r>
                <a:r>
                  <a:rPr lang="en-GB" sz="800" dirty="0">
                    <a:latin typeface="Avenir Next" panose="020B0503020202020204" pitchFamily="34" charset="0"/>
                  </a:rPr>
                  <a:t>E Core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(21,8)</a:t>
                </a:r>
                <a:endParaRPr lang="en-CH" sz="800" dirty="0">
                  <a:latin typeface="Avenir Next" panose="020B0503020202020204" pitchFamily="34" charset="0"/>
                </a:endParaRPr>
              </a:p>
            </p:txBody>
          </p:sp>
          <p:sp>
            <p:nvSpPr>
              <p:cNvPr id="1138" name="TextBox 1137">
                <a:extLst>
                  <a:ext uri="{FF2B5EF4-FFF2-40B4-BE49-F238E27FC236}">
                    <a16:creationId xmlns:a16="http://schemas.microsoft.com/office/drawing/2014/main" id="{590A6E31-BFA6-0CAD-54EF-E5A4BD1777BE}"/>
                  </a:ext>
                </a:extLst>
              </p:cNvPr>
              <p:cNvSpPr txBox="1"/>
              <p:nvPr/>
            </p:nvSpPr>
            <p:spPr>
              <a:xfrm rot="16200000">
                <a:off x="2936485" y="2139689"/>
                <a:ext cx="391134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 dirty="0">
                    <a:latin typeface="Avenir Next" panose="020B0503020202020204" pitchFamily="34" charset="0"/>
                  </a:rPr>
                  <a:t>Memory</a:t>
                </a:r>
              </a:p>
            </p:txBody>
          </p:sp>
          <p:sp>
            <p:nvSpPr>
              <p:cNvPr id="1139" name="Rectangle 1138">
                <a:extLst>
                  <a:ext uri="{FF2B5EF4-FFF2-40B4-BE49-F238E27FC236}">
                    <a16:creationId xmlns:a16="http://schemas.microsoft.com/office/drawing/2014/main" id="{A490FCFC-A05D-9A36-227E-C009CC8118A9}"/>
                  </a:ext>
                </a:extLst>
              </p:cNvPr>
              <p:cNvSpPr/>
              <p:nvPr/>
            </p:nvSpPr>
            <p:spPr bwMode="auto">
              <a:xfrm>
                <a:off x="3770663" y="1995317"/>
                <a:ext cx="727274" cy="411859"/>
              </a:xfrm>
              <a:prstGeom prst="rect">
                <a:avLst/>
              </a:prstGeom>
              <a:solidFill>
                <a:srgbClr val="00B658"/>
              </a:solidFill>
              <a:ln w="9525"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140" name="Rectangle 1139">
                <a:extLst>
                  <a:ext uri="{FF2B5EF4-FFF2-40B4-BE49-F238E27FC236}">
                    <a16:creationId xmlns:a16="http://schemas.microsoft.com/office/drawing/2014/main" id="{222929DB-1644-8627-EDF5-8E15C90E8F5C}"/>
                  </a:ext>
                </a:extLst>
              </p:cNvPr>
              <p:cNvSpPr/>
              <p:nvPr/>
            </p:nvSpPr>
            <p:spPr bwMode="auto">
              <a:xfrm>
                <a:off x="4293620" y="1995317"/>
                <a:ext cx="204317" cy="411790"/>
              </a:xfrm>
              <a:prstGeom prst="rect">
                <a:avLst/>
              </a:prstGeom>
              <a:solidFill>
                <a:srgbClr val="3998E7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141" name="TextBox 1140">
                <a:extLst>
                  <a:ext uri="{FF2B5EF4-FFF2-40B4-BE49-F238E27FC236}">
                    <a16:creationId xmlns:a16="http://schemas.microsoft.com/office/drawing/2014/main" id="{FFC91E5F-9338-09C6-57F4-696DFF16CEE3}"/>
                  </a:ext>
                </a:extLst>
              </p:cNvPr>
              <p:cNvSpPr txBox="1"/>
              <p:nvPr/>
            </p:nvSpPr>
            <p:spPr>
              <a:xfrm>
                <a:off x="3784059" y="2044016"/>
                <a:ext cx="50334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Flux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>
                    <a:latin typeface="Avenir Next" panose="020B0503020202020204" pitchFamily="34" charset="0"/>
                  </a:rPr>
                  <a:t>AI</a:t>
                </a:r>
                <a:r>
                  <a:rPr lang="en-GB" sz="800" dirty="0">
                    <a:latin typeface="Avenir Next" panose="020B0503020202020204" pitchFamily="34" charset="0"/>
                  </a:rPr>
                  <a:t>E Core 1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(22,8)</a:t>
                </a:r>
                <a:endParaRPr lang="en-CH" sz="800" dirty="0">
                  <a:latin typeface="Avenir Next" panose="020B0503020202020204" pitchFamily="34" charset="0"/>
                </a:endParaRPr>
              </a:p>
            </p:txBody>
          </p:sp>
          <p:sp>
            <p:nvSpPr>
              <p:cNvPr id="1142" name="TextBox 1141">
                <a:extLst>
                  <a:ext uri="{FF2B5EF4-FFF2-40B4-BE49-F238E27FC236}">
                    <a16:creationId xmlns:a16="http://schemas.microsoft.com/office/drawing/2014/main" id="{E8EA5C56-5670-60E7-92E3-B15D7E9D65D8}"/>
                  </a:ext>
                </a:extLst>
              </p:cNvPr>
              <p:cNvSpPr txBox="1"/>
              <p:nvPr/>
            </p:nvSpPr>
            <p:spPr>
              <a:xfrm rot="16200000">
                <a:off x="4181245" y="2139691"/>
                <a:ext cx="391134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 dirty="0">
                    <a:latin typeface="Avenir Next" panose="020B0503020202020204" pitchFamily="34" charset="0"/>
                  </a:rPr>
                  <a:t>Memory</a:t>
                </a:r>
              </a:p>
            </p:txBody>
          </p:sp>
          <p:sp>
            <p:nvSpPr>
              <p:cNvPr id="1143" name="Rectangle 1142">
                <a:extLst>
                  <a:ext uri="{FF2B5EF4-FFF2-40B4-BE49-F238E27FC236}">
                    <a16:creationId xmlns:a16="http://schemas.microsoft.com/office/drawing/2014/main" id="{2FD8FC47-27CC-F09C-36CB-FD36139E0A6E}"/>
                  </a:ext>
                </a:extLst>
              </p:cNvPr>
              <p:cNvSpPr/>
              <p:nvPr/>
            </p:nvSpPr>
            <p:spPr bwMode="auto">
              <a:xfrm>
                <a:off x="5015423" y="1995148"/>
                <a:ext cx="727274" cy="411859"/>
              </a:xfrm>
              <a:prstGeom prst="rect">
                <a:avLst/>
              </a:prstGeom>
              <a:solidFill>
                <a:srgbClr val="00B658"/>
              </a:solidFill>
              <a:ln w="9525"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144" name="Rectangle 1143">
                <a:extLst>
                  <a:ext uri="{FF2B5EF4-FFF2-40B4-BE49-F238E27FC236}">
                    <a16:creationId xmlns:a16="http://schemas.microsoft.com/office/drawing/2014/main" id="{EAE83400-4CCD-28DA-E776-6C9CE85EF8CF}"/>
                  </a:ext>
                </a:extLst>
              </p:cNvPr>
              <p:cNvSpPr/>
              <p:nvPr/>
            </p:nvSpPr>
            <p:spPr bwMode="auto">
              <a:xfrm>
                <a:off x="5539470" y="1995148"/>
                <a:ext cx="203227" cy="411790"/>
              </a:xfrm>
              <a:prstGeom prst="rect">
                <a:avLst/>
              </a:prstGeom>
              <a:solidFill>
                <a:srgbClr val="3998E7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145" name="TextBox 1144">
                <a:extLst>
                  <a:ext uri="{FF2B5EF4-FFF2-40B4-BE49-F238E27FC236}">
                    <a16:creationId xmlns:a16="http://schemas.microsoft.com/office/drawing/2014/main" id="{ECF31DD3-8BD2-0F7D-91D1-C3766D936204}"/>
                  </a:ext>
                </a:extLst>
              </p:cNvPr>
              <p:cNvSpPr txBox="1"/>
              <p:nvPr/>
            </p:nvSpPr>
            <p:spPr>
              <a:xfrm>
                <a:off x="5028819" y="2044016"/>
                <a:ext cx="50334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Flux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>
                    <a:latin typeface="Avenir Next" panose="020B0503020202020204" pitchFamily="34" charset="0"/>
                  </a:rPr>
                  <a:t>AI</a:t>
                </a:r>
                <a:r>
                  <a:rPr lang="en-GB" sz="800" dirty="0">
                    <a:latin typeface="Avenir Next" panose="020B0503020202020204" pitchFamily="34" charset="0"/>
                  </a:rPr>
                  <a:t>E Core 2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(23,8)</a:t>
                </a:r>
              </a:p>
            </p:txBody>
          </p:sp>
          <p:sp>
            <p:nvSpPr>
              <p:cNvPr id="1146" name="TextBox 1145">
                <a:extLst>
                  <a:ext uri="{FF2B5EF4-FFF2-40B4-BE49-F238E27FC236}">
                    <a16:creationId xmlns:a16="http://schemas.microsoft.com/office/drawing/2014/main" id="{BB40F8B0-0313-F63E-0D8A-CA0D40E23915}"/>
                  </a:ext>
                </a:extLst>
              </p:cNvPr>
              <p:cNvSpPr txBox="1"/>
              <p:nvPr/>
            </p:nvSpPr>
            <p:spPr>
              <a:xfrm rot="16200000">
                <a:off x="5426005" y="2139522"/>
                <a:ext cx="391134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 dirty="0">
                    <a:latin typeface="Avenir Next" panose="020B0503020202020204" pitchFamily="34" charset="0"/>
                  </a:rPr>
                  <a:t>Memory</a:t>
                </a:r>
              </a:p>
            </p:txBody>
          </p:sp>
          <p:sp>
            <p:nvSpPr>
              <p:cNvPr id="1147" name="Right Arrow 1146">
                <a:extLst>
                  <a:ext uri="{FF2B5EF4-FFF2-40B4-BE49-F238E27FC236}">
                    <a16:creationId xmlns:a16="http://schemas.microsoft.com/office/drawing/2014/main" id="{87C8D468-2688-A857-2603-17AD9115BF8C}"/>
                  </a:ext>
                </a:extLst>
              </p:cNvPr>
              <p:cNvSpPr/>
              <p:nvPr/>
            </p:nvSpPr>
            <p:spPr bwMode="auto">
              <a:xfrm>
                <a:off x="4517256" y="2107672"/>
                <a:ext cx="483268" cy="147504"/>
              </a:xfrm>
              <a:prstGeom prst="rightArrow">
                <a:avLst/>
              </a:prstGeom>
              <a:solidFill>
                <a:schemeClr val="accent5">
                  <a:lumMod val="50000"/>
                </a:schemeClr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</p:grpSp>
        <p:cxnSp>
          <p:nvCxnSpPr>
            <p:cNvPr id="1125" name="Elbow Connector 1124">
              <a:extLst>
                <a:ext uri="{FF2B5EF4-FFF2-40B4-BE49-F238E27FC236}">
                  <a16:creationId xmlns:a16="http://schemas.microsoft.com/office/drawing/2014/main" id="{C02D2107-A66B-CEC8-BB96-EF0FA7FC5EB4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4164983" y="4620081"/>
              <a:ext cx="510745" cy="353434"/>
            </a:xfrm>
            <a:prstGeom prst="bentConnector3">
              <a:avLst>
                <a:gd name="adj1" fmla="val 101060"/>
              </a:avLst>
            </a:prstGeom>
            <a:ln w="19050">
              <a:solidFill>
                <a:schemeClr val="tx1"/>
              </a:solidFill>
              <a:headEnd type="none" w="lg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6" name="Elbow Connector 1125">
              <a:extLst>
                <a:ext uri="{FF2B5EF4-FFF2-40B4-BE49-F238E27FC236}">
                  <a16:creationId xmlns:a16="http://schemas.microsoft.com/office/drawing/2014/main" id="{9F7F2C9D-ABEF-5D4D-D419-59A09C5678FB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5352099" y="4575517"/>
              <a:ext cx="548640" cy="421470"/>
            </a:xfrm>
            <a:prstGeom prst="bentConnector2">
              <a:avLst/>
            </a:prstGeom>
            <a:ln w="19050">
              <a:solidFill>
                <a:schemeClr val="tx1"/>
              </a:solidFill>
              <a:headEnd type="none" w="lg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7" name="Elbow Connector 1126">
              <a:extLst>
                <a:ext uri="{FF2B5EF4-FFF2-40B4-BE49-F238E27FC236}">
                  <a16:creationId xmlns:a16="http://schemas.microsoft.com/office/drawing/2014/main" id="{56E7D304-300C-B8D7-4CD1-21594BF3F17B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5350573" y="5083781"/>
              <a:ext cx="548640" cy="421470"/>
            </a:xfrm>
            <a:prstGeom prst="bentConnector2">
              <a:avLst/>
            </a:prstGeom>
            <a:ln w="19050">
              <a:solidFill>
                <a:schemeClr val="tx1"/>
              </a:solidFill>
              <a:headEnd type="none" w="lg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8" name="Elbow Connector 1127">
              <a:extLst>
                <a:ext uri="{FF2B5EF4-FFF2-40B4-BE49-F238E27FC236}">
                  <a16:creationId xmlns:a16="http://schemas.microsoft.com/office/drawing/2014/main" id="{B4529744-E81D-E01C-558C-F8F6741C9379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4133798" y="5107126"/>
              <a:ext cx="571509" cy="351907"/>
            </a:xfrm>
            <a:prstGeom prst="bentConnector3">
              <a:avLst>
                <a:gd name="adj1" fmla="val 99097"/>
              </a:avLst>
            </a:prstGeom>
            <a:ln w="19050">
              <a:solidFill>
                <a:schemeClr val="tx1"/>
              </a:solidFill>
              <a:headEnd type="none" w="lg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9" name="Straight Arrow Connector 1128">
              <a:extLst>
                <a:ext uri="{FF2B5EF4-FFF2-40B4-BE49-F238E27FC236}">
                  <a16:creationId xmlns:a16="http://schemas.microsoft.com/office/drawing/2014/main" id="{F895E1A4-A24E-AD55-C58E-4166DA185EED}"/>
                </a:ext>
              </a:extLst>
            </p:cNvPr>
            <p:cNvCxnSpPr>
              <a:stCxn id="1119" idx="0"/>
              <a:endCxn id="1100" idx="2"/>
            </p:cNvCxnSpPr>
            <p:nvPr/>
          </p:nvCxnSpPr>
          <p:spPr>
            <a:xfrm flipV="1">
              <a:off x="7448663" y="4898745"/>
              <a:ext cx="0" cy="109374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none" w="lg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0" name="Straight Arrow Connector 1129">
              <a:extLst>
                <a:ext uri="{FF2B5EF4-FFF2-40B4-BE49-F238E27FC236}">
                  <a16:creationId xmlns:a16="http://schemas.microsoft.com/office/drawing/2014/main" id="{3A6DF40B-43E9-742A-E74D-71D82F34DED3}"/>
                </a:ext>
              </a:extLst>
            </p:cNvPr>
            <p:cNvCxnSpPr/>
            <p:nvPr/>
          </p:nvCxnSpPr>
          <p:spPr>
            <a:xfrm flipV="1">
              <a:off x="7430647" y="4382080"/>
              <a:ext cx="0" cy="109374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triangl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1" name="Curved Connector 1130">
              <a:extLst>
                <a:ext uri="{FF2B5EF4-FFF2-40B4-BE49-F238E27FC236}">
                  <a16:creationId xmlns:a16="http://schemas.microsoft.com/office/drawing/2014/main" id="{8E5EFC98-64AD-0A96-E9FF-EEDDA75C54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12300" y="4747022"/>
              <a:ext cx="12700" cy="1042467"/>
            </a:xfrm>
            <a:prstGeom prst="curvedConnector3">
              <a:avLst>
                <a:gd name="adj1" fmla="val 1597189"/>
              </a:avLst>
            </a:prstGeom>
            <a:ln w="28575">
              <a:solidFill>
                <a:srgbClr val="FF0000"/>
              </a:solidFill>
              <a:headEnd type="none" w="lg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2" name="TextBox 1131">
              <a:extLst>
                <a:ext uri="{FF2B5EF4-FFF2-40B4-BE49-F238E27FC236}">
                  <a16:creationId xmlns:a16="http://schemas.microsoft.com/office/drawing/2014/main" id="{B61F9B7A-28EF-AA38-C46B-A94522D3080B}"/>
                </a:ext>
              </a:extLst>
            </p:cNvPr>
            <p:cNvSpPr txBox="1"/>
            <p:nvPr/>
          </p:nvSpPr>
          <p:spPr>
            <a:xfrm>
              <a:off x="6450640" y="1148695"/>
              <a:ext cx="1199721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800" i="1" dirty="0">
                  <a:latin typeface="Avenir Next" panose="020B0503020202020204" pitchFamily="34" charset="0"/>
                </a:rPr>
                <a:t>Write Channel 1</a:t>
              </a:r>
              <a:endParaRPr lang="en-CH" sz="800" i="1" dirty="0">
                <a:latin typeface="Avenir Next" panose="020B0503020202020204" pitchFamily="34" charset="0"/>
              </a:endParaRPr>
            </a:p>
          </p:txBody>
        </p:sp>
        <p:sp>
          <p:nvSpPr>
            <p:cNvPr id="1133" name="TextBox 1132">
              <a:extLst>
                <a:ext uri="{FF2B5EF4-FFF2-40B4-BE49-F238E27FC236}">
                  <a16:creationId xmlns:a16="http://schemas.microsoft.com/office/drawing/2014/main" id="{71188737-613A-7D73-6AF9-C6ACF917D565}"/>
                </a:ext>
              </a:extLst>
            </p:cNvPr>
            <p:cNvSpPr txBox="1"/>
            <p:nvPr/>
          </p:nvSpPr>
          <p:spPr>
            <a:xfrm>
              <a:off x="4369435" y="1150095"/>
              <a:ext cx="1199721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800" i="1" dirty="0">
                  <a:latin typeface="Avenir Next" panose="020B0503020202020204" pitchFamily="34" charset="0"/>
                </a:rPr>
                <a:t>Read Channel 1</a:t>
              </a:r>
              <a:endParaRPr lang="en-CH" sz="800" i="1" dirty="0">
                <a:latin typeface="Avenir Next" panose="020B05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68184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2" grpId="0"/>
      <p:bldP spid="33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7DE957A-AA6A-0BAE-1504-474D0D634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SPARTA Design: Scaling Accelerator Mapping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7D040E4-182A-C07C-BDFD-D5CD093E475E}"/>
              </a:ext>
            </a:extLst>
          </p:cNvPr>
          <p:cNvGrpSpPr/>
          <p:nvPr/>
        </p:nvGrpSpPr>
        <p:grpSpPr>
          <a:xfrm>
            <a:off x="55391" y="1148695"/>
            <a:ext cx="3673002" cy="4902246"/>
            <a:chOff x="4239590" y="1148695"/>
            <a:chExt cx="3673002" cy="4902246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D9D627E2-6CA9-BD1E-19AF-0D6A04796261}"/>
                </a:ext>
              </a:extLst>
            </p:cNvPr>
            <p:cNvGrpSpPr/>
            <p:nvPr/>
          </p:nvGrpSpPr>
          <p:grpSpPr>
            <a:xfrm>
              <a:off x="5645559" y="1305193"/>
              <a:ext cx="727274" cy="186917"/>
              <a:chOff x="6669658" y="1639649"/>
              <a:chExt cx="864292" cy="781457"/>
            </a:xfrm>
            <a:solidFill>
              <a:srgbClr val="FC8639"/>
            </a:solidFill>
          </p:grpSpPr>
          <p:sp>
            <p:nvSpPr>
              <p:cNvPr id="161" name="Rectangle 160">
                <a:extLst>
                  <a:ext uri="{FF2B5EF4-FFF2-40B4-BE49-F238E27FC236}">
                    <a16:creationId xmlns:a16="http://schemas.microsoft.com/office/drawing/2014/main" id="{35A72821-CA8B-2F5D-21FC-717EB4DB4CFE}"/>
                  </a:ext>
                </a:extLst>
              </p:cNvPr>
              <p:cNvSpPr/>
              <p:nvPr/>
            </p:nvSpPr>
            <p:spPr bwMode="auto">
              <a:xfrm>
                <a:off x="6669658" y="1639649"/>
                <a:ext cx="864292" cy="781457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162" name="TextBox 161">
                <a:extLst>
                  <a:ext uri="{FF2B5EF4-FFF2-40B4-BE49-F238E27FC236}">
                    <a16:creationId xmlns:a16="http://schemas.microsoft.com/office/drawing/2014/main" id="{96CDBA35-AF01-E311-5E33-98DB2733E5FD}"/>
                  </a:ext>
                </a:extLst>
              </p:cNvPr>
              <p:cNvSpPr txBox="1"/>
              <p:nvPr/>
            </p:nvSpPr>
            <p:spPr>
              <a:xfrm>
                <a:off x="6776064" y="1827144"/>
                <a:ext cx="634368" cy="514699"/>
              </a:xfrm>
              <a:prstGeom prst="rect">
                <a:avLst/>
              </a:prstGeom>
              <a:grp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ShimDMA0</a:t>
                </a:r>
                <a:endParaRPr lang="en-CH" sz="800" dirty="0">
                  <a:latin typeface="Avenir Next" panose="020B0503020202020204" pitchFamily="34" charset="0"/>
                </a:endParaRPr>
              </a:p>
            </p:txBody>
          </p:sp>
        </p:grpSp>
        <p:sp>
          <p:nvSpPr>
            <p:cNvPr id="380" name="Rounded Rectangle 379">
              <a:extLst>
                <a:ext uri="{FF2B5EF4-FFF2-40B4-BE49-F238E27FC236}">
                  <a16:creationId xmlns:a16="http://schemas.microsoft.com/office/drawing/2014/main" id="{F2FABECD-97E5-5E09-4927-34EDE56439C8}"/>
                </a:ext>
              </a:extLst>
            </p:cNvPr>
            <p:cNvSpPr/>
            <p:nvPr/>
          </p:nvSpPr>
          <p:spPr bwMode="auto">
            <a:xfrm>
              <a:off x="4482648" y="1583669"/>
              <a:ext cx="3429944" cy="2155622"/>
            </a:xfrm>
            <a:prstGeom prst="roundRect">
              <a:avLst>
                <a:gd name="adj" fmla="val 9925"/>
              </a:avLst>
            </a:prstGeom>
            <a:solidFill>
              <a:schemeClr val="bg2"/>
            </a:solidFill>
            <a:ln>
              <a:solidFill>
                <a:schemeClr val="bg2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cxnSp>
          <p:nvCxnSpPr>
            <p:cNvPr id="302" name="Elbow Connector 301">
              <a:extLst>
                <a:ext uri="{FF2B5EF4-FFF2-40B4-BE49-F238E27FC236}">
                  <a16:creationId xmlns:a16="http://schemas.microsoft.com/office/drawing/2014/main" id="{9C55DA46-FECA-CB57-51A3-2518DC889C8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372833" y="1437156"/>
              <a:ext cx="1380744" cy="914400"/>
            </a:xfrm>
            <a:prstGeom prst="bentConnector3">
              <a:avLst>
                <a:gd name="adj1" fmla="val -15881"/>
              </a:avLst>
            </a:prstGeom>
            <a:ln w="19050">
              <a:solidFill>
                <a:schemeClr val="tx1"/>
              </a:solidFill>
              <a:headEnd type="none" w="lg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44" name="Group 943">
              <a:extLst>
                <a:ext uri="{FF2B5EF4-FFF2-40B4-BE49-F238E27FC236}">
                  <a16:creationId xmlns:a16="http://schemas.microsoft.com/office/drawing/2014/main" id="{599E485E-4457-9D24-99EA-F806E0D9C15C}"/>
                </a:ext>
              </a:extLst>
            </p:cNvPr>
            <p:cNvGrpSpPr/>
            <p:nvPr/>
          </p:nvGrpSpPr>
          <p:grpSpPr>
            <a:xfrm>
              <a:off x="4595506" y="2175236"/>
              <a:ext cx="3216794" cy="418200"/>
              <a:chOff x="4595506" y="2175236"/>
              <a:chExt cx="3216794" cy="418200"/>
            </a:xfrm>
          </p:grpSpPr>
          <p:sp>
            <p:nvSpPr>
              <p:cNvPr id="175" name="Right Arrow 174">
                <a:extLst>
                  <a:ext uri="{FF2B5EF4-FFF2-40B4-BE49-F238E27FC236}">
                    <a16:creationId xmlns:a16="http://schemas.microsoft.com/office/drawing/2014/main" id="{233D2A54-257C-351F-F31E-B9E2F47F7512}"/>
                  </a:ext>
                </a:extLst>
              </p:cNvPr>
              <p:cNvSpPr/>
              <p:nvPr/>
            </p:nvSpPr>
            <p:spPr bwMode="auto">
              <a:xfrm>
                <a:off x="5345848" y="2293733"/>
                <a:ext cx="483268" cy="147504"/>
              </a:xfrm>
              <a:prstGeom prst="rightArrow">
                <a:avLst/>
              </a:prstGeom>
              <a:solidFill>
                <a:schemeClr val="accent5">
                  <a:lumMod val="50000"/>
                </a:schemeClr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76" name="Rectangle 175">
                <a:extLst>
                  <a:ext uri="{FF2B5EF4-FFF2-40B4-BE49-F238E27FC236}">
                    <a16:creationId xmlns:a16="http://schemas.microsoft.com/office/drawing/2014/main" id="{6866B69B-3FB3-EF91-F7E1-0D0881CB7B7C}"/>
                  </a:ext>
                </a:extLst>
              </p:cNvPr>
              <p:cNvSpPr/>
              <p:nvPr/>
            </p:nvSpPr>
            <p:spPr bwMode="auto">
              <a:xfrm>
                <a:off x="4595506" y="2175403"/>
                <a:ext cx="727274" cy="411859"/>
              </a:xfrm>
              <a:prstGeom prst="rect">
                <a:avLst/>
              </a:prstGeom>
              <a:solidFill>
                <a:srgbClr val="00B658"/>
              </a:solidFill>
              <a:ln w="9525"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77" name="Rectangle 176">
                <a:extLst>
                  <a:ext uri="{FF2B5EF4-FFF2-40B4-BE49-F238E27FC236}">
                    <a16:creationId xmlns:a16="http://schemas.microsoft.com/office/drawing/2014/main" id="{8CA065B7-492E-7E34-9EA7-F364D43CFBD4}"/>
                  </a:ext>
                </a:extLst>
              </p:cNvPr>
              <p:cNvSpPr/>
              <p:nvPr/>
            </p:nvSpPr>
            <p:spPr bwMode="auto">
              <a:xfrm>
                <a:off x="5102513" y="2175403"/>
                <a:ext cx="220267" cy="411790"/>
              </a:xfrm>
              <a:prstGeom prst="rect">
                <a:avLst/>
              </a:prstGeom>
              <a:solidFill>
                <a:srgbClr val="3998E7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78" name="TextBox 177">
                <a:extLst>
                  <a:ext uri="{FF2B5EF4-FFF2-40B4-BE49-F238E27FC236}">
                    <a16:creationId xmlns:a16="http://schemas.microsoft.com/office/drawing/2014/main" id="{75B82921-5878-6D52-E357-B3342F09CB59}"/>
                  </a:ext>
                </a:extLst>
              </p:cNvPr>
              <p:cNvSpPr txBox="1"/>
              <p:nvPr/>
            </p:nvSpPr>
            <p:spPr>
              <a:xfrm>
                <a:off x="4638561" y="2224104"/>
                <a:ext cx="44403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Laplacian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>
                    <a:latin typeface="Avenir Next" panose="020B0503020202020204" pitchFamily="34" charset="0"/>
                  </a:rPr>
                  <a:t>AI</a:t>
                </a:r>
                <a:r>
                  <a:rPr lang="en-GB" sz="800" dirty="0">
                    <a:latin typeface="Avenir Next" panose="020B0503020202020204" pitchFamily="34" charset="0"/>
                  </a:rPr>
                  <a:t>E Core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(0,2)</a:t>
                </a:r>
                <a:endParaRPr lang="en-CH" sz="800" dirty="0">
                  <a:latin typeface="Avenir Next" panose="020B0503020202020204" pitchFamily="34" charset="0"/>
                </a:endParaRPr>
              </a:p>
            </p:txBody>
          </p:sp>
          <p:sp>
            <p:nvSpPr>
              <p:cNvPr id="179" name="TextBox 178">
                <a:extLst>
                  <a:ext uri="{FF2B5EF4-FFF2-40B4-BE49-F238E27FC236}">
                    <a16:creationId xmlns:a16="http://schemas.microsoft.com/office/drawing/2014/main" id="{0BF391F7-FD8A-D974-B987-4BB20FC69436}"/>
                  </a:ext>
                </a:extLst>
              </p:cNvPr>
              <p:cNvSpPr txBox="1"/>
              <p:nvPr/>
            </p:nvSpPr>
            <p:spPr>
              <a:xfrm rot="16200000">
                <a:off x="5006088" y="2319777"/>
                <a:ext cx="391134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 dirty="0">
                    <a:latin typeface="Avenir Next" panose="020B0503020202020204" pitchFamily="34" charset="0"/>
                  </a:rPr>
                  <a:t>Memory</a:t>
                </a:r>
              </a:p>
            </p:txBody>
          </p:sp>
          <p:sp>
            <p:nvSpPr>
              <p:cNvPr id="180" name="Rectangle 179">
                <a:extLst>
                  <a:ext uri="{FF2B5EF4-FFF2-40B4-BE49-F238E27FC236}">
                    <a16:creationId xmlns:a16="http://schemas.microsoft.com/office/drawing/2014/main" id="{C7DCEE2A-EA78-E115-743A-70B45D74354E}"/>
                  </a:ext>
                </a:extLst>
              </p:cNvPr>
              <p:cNvSpPr/>
              <p:nvPr/>
            </p:nvSpPr>
            <p:spPr bwMode="auto">
              <a:xfrm>
                <a:off x="5840266" y="2175405"/>
                <a:ext cx="727274" cy="411859"/>
              </a:xfrm>
              <a:prstGeom prst="rect">
                <a:avLst/>
              </a:prstGeom>
              <a:solidFill>
                <a:srgbClr val="00B658"/>
              </a:solidFill>
              <a:ln w="9525"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4DEB7401-6542-0E6C-B50A-2C9AB24E5F7D}"/>
                  </a:ext>
                </a:extLst>
              </p:cNvPr>
              <p:cNvSpPr/>
              <p:nvPr/>
            </p:nvSpPr>
            <p:spPr bwMode="auto">
              <a:xfrm>
                <a:off x="6363223" y="2175405"/>
                <a:ext cx="204317" cy="411790"/>
              </a:xfrm>
              <a:prstGeom prst="rect">
                <a:avLst/>
              </a:prstGeom>
              <a:solidFill>
                <a:srgbClr val="3998E7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82" name="TextBox 181">
                <a:extLst>
                  <a:ext uri="{FF2B5EF4-FFF2-40B4-BE49-F238E27FC236}">
                    <a16:creationId xmlns:a16="http://schemas.microsoft.com/office/drawing/2014/main" id="{55B76EE9-5BE6-B19D-371E-875565A7B4E7}"/>
                  </a:ext>
                </a:extLst>
              </p:cNvPr>
              <p:cNvSpPr txBox="1"/>
              <p:nvPr/>
            </p:nvSpPr>
            <p:spPr>
              <a:xfrm>
                <a:off x="5853662" y="2224104"/>
                <a:ext cx="50334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Flux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>
                    <a:latin typeface="Avenir Next" panose="020B0503020202020204" pitchFamily="34" charset="0"/>
                  </a:rPr>
                  <a:t>AI</a:t>
                </a:r>
                <a:r>
                  <a:rPr lang="en-GB" sz="800" dirty="0">
                    <a:latin typeface="Avenir Next" panose="020B0503020202020204" pitchFamily="34" charset="0"/>
                  </a:rPr>
                  <a:t>E Core 1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(1,2)</a:t>
                </a:r>
                <a:endParaRPr lang="en-CH" sz="800" dirty="0">
                  <a:latin typeface="Avenir Next" panose="020B0503020202020204" pitchFamily="34" charset="0"/>
                </a:endParaRPr>
              </a:p>
            </p:txBody>
          </p:sp>
          <p:sp>
            <p:nvSpPr>
              <p:cNvPr id="183" name="TextBox 182">
                <a:extLst>
                  <a:ext uri="{FF2B5EF4-FFF2-40B4-BE49-F238E27FC236}">
                    <a16:creationId xmlns:a16="http://schemas.microsoft.com/office/drawing/2014/main" id="{08B38F54-82DA-7FBE-95B6-D04E8ECA0D2C}"/>
                  </a:ext>
                </a:extLst>
              </p:cNvPr>
              <p:cNvSpPr txBox="1"/>
              <p:nvPr/>
            </p:nvSpPr>
            <p:spPr>
              <a:xfrm rot="16200000">
                <a:off x="6250848" y="2319779"/>
                <a:ext cx="391134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 dirty="0">
                    <a:latin typeface="Avenir Next" panose="020B0503020202020204" pitchFamily="34" charset="0"/>
                  </a:rPr>
                  <a:t>Memory</a:t>
                </a:r>
              </a:p>
            </p:txBody>
          </p:sp>
          <p:sp>
            <p:nvSpPr>
              <p:cNvPr id="184" name="Rectangle 183">
                <a:extLst>
                  <a:ext uri="{FF2B5EF4-FFF2-40B4-BE49-F238E27FC236}">
                    <a16:creationId xmlns:a16="http://schemas.microsoft.com/office/drawing/2014/main" id="{C6EC9046-FA31-99DF-6872-3345D0962C51}"/>
                  </a:ext>
                </a:extLst>
              </p:cNvPr>
              <p:cNvSpPr/>
              <p:nvPr/>
            </p:nvSpPr>
            <p:spPr bwMode="auto">
              <a:xfrm>
                <a:off x="7085026" y="2175236"/>
                <a:ext cx="727274" cy="411859"/>
              </a:xfrm>
              <a:prstGeom prst="rect">
                <a:avLst/>
              </a:prstGeom>
              <a:solidFill>
                <a:srgbClr val="00B658"/>
              </a:solidFill>
              <a:ln w="9525"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769A9CD3-10EE-D605-833B-C456C2FC6BC8}"/>
                  </a:ext>
                </a:extLst>
              </p:cNvPr>
              <p:cNvSpPr/>
              <p:nvPr/>
            </p:nvSpPr>
            <p:spPr bwMode="auto">
              <a:xfrm>
                <a:off x="7609073" y="2175236"/>
                <a:ext cx="203227" cy="411790"/>
              </a:xfrm>
              <a:prstGeom prst="rect">
                <a:avLst/>
              </a:prstGeom>
              <a:solidFill>
                <a:srgbClr val="3998E7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86" name="TextBox 185">
                <a:extLst>
                  <a:ext uri="{FF2B5EF4-FFF2-40B4-BE49-F238E27FC236}">
                    <a16:creationId xmlns:a16="http://schemas.microsoft.com/office/drawing/2014/main" id="{2FC2C38A-036B-57D7-0576-31E1A4FC4C73}"/>
                  </a:ext>
                </a:extLst>
              </p:cNvPr>
              <p:cNvSpPr txBox="1"/>
              <p:nvPr/>
            </p:nvSpPr>
            <p:spPr>
              <a:xfrm>
                <a:off x="7098422" y="2224104"/>
                <a:ext cx="50334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Flux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>
                    <a:latin typeface="Avenir Next" panose="020B0503020202020204" pitchFamily="34" charset="0"/>
                  </a:rPr>
                  <a:t>AI</a:t>
                </a:r>
                <a:r>
                  <a:rPr lang="en-GB" sz="800" dirty="0">
                    <a:latin typeface="Avenir Next" panose="020B0503020202020204" pitchFamily="34" charset="0"/>
                  </a:rPr>
                  <a:t>E Core 2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(2,2)</a:t>
                </a:r>
              </a:p>
            </p:txBody>
          </p:sp>
          <p:sp>
            <p:nvSpPr>
              <p:cNvPr id="187" name="TextBox 186">
                <a:extLst>
                  <a:ext uri="{FF2B5EF4-FFF2-40B4-BE49-F238E27FC236}">
                    <a16:creationId xmlns:a16="http://schemas.microsoft.com/office/drawing/2014/main" id="{A85E815E-B32B-E79E-F923-E26B65CF4F39}"/>
                  </a:ext>
                </a:extLst>
              </p:cNvPr>
              <p:cNvSpPr txBox="1"/>
              <p:nvPr/>
            </p:nvSpPr>
            <p:spPr>
              <a:xfrm rot="16200000">
                <a:off x="7495608" y="2319610"/>
                <a:ext cx="391134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 dirty="0">
                    <a:latin typeface="Avenir Next" panose="020B0503020202020204" pitchFamily="34" charset="0"/>
                  </a:rPr>
                  <a:t>Memory</a:t>
                </a:r>
              </a:p>
            </p:txBody>
          </p:sp>
          <p:sp>
            <p:nvSpPr>
              <p:cNvPr id="188" name="Right Arrow 187">
                <a:extLst>
                  <a:ext uri="{FF2B5EF4-FFF2-40B4-BE49-F238E27FC236}">
                    <a16:creationId xmlns:a16="http://schemas.microsoft.com/office/drawing/2014/main" id="{E970218B-33BE-2543-12C5-C1A6EC61D2ED}"/>
                  </a:ext>
                </a:extLst>
              </p:cNvPr>
              <p:cNvSpPr/>
              <p:nvPr/>
            </p:nvSpPr>
            <p:spPr bwMode="auto">
              <a:xfrm>
                <a:off x="6586859" y="2287760"/>
                <a:ext cx="483268" cy="147504"/>
              </a:xfrm>
              <a:prstGeom prst="rightArrow">
                <a:avLst/>
              </a:prstGeom>
              <a:solidFill>
                <a:schemeClr val="accent5">
                  <a:lumMod val="50000"/>
                </a:schemeClr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</p:grpSp>
        <p:cxnSp>
          <p:nvCxnSpPr>
            <p:cNvPr id="203" name="Elbow Connector 202">
              <a:extLst>
                <a:ext uri="{FF2B5EF4-FFF2-40B4-BE49-F238E27FC236}">
                  <a16:creationId xmlns:a16="http://schemas.microsoft.com/office/drawing/2014/main" id="{7F29B87F-5C77-650D-9FB4-2554A2752491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4209757" y="1848419"/>
              <a:ext cx="548640" cy="226072"/>
            </a:xfrm>
            <a:prstGeom prst="bentConnector2">
              <a:avLst/>
            </a:prstGeom>
            <a:ln w="19050">
              <a:solidFill>
                <a:schemeClr val="tx1"/>
              </a:solidFill>
              <a:headEnd type="none" w="lg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Elbow Connector 206">
              <a:extLst>
                <a:ext uri="{FF2B5EF4-FFF2-40B4-BE49-F238E27FC236}">
                  <a16:creationId xmlns:a16="http://schemas.microsoft.com/office/drawing/2014/main" id="{CD1C9AA7-3868-8CFB-623E-3C06CB84717F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5641840" y="1448482"/>
              <a:ext cx="192024" cy="274320"/>
            </a:xfrm>
            <a:prstGeom prst="bentConnector3">
              <a:avLst>
                <a:gd name="adj1" fmla="val -117407"/>
              </a:avLst>
            </a:prstGeom>
            <a:ln w="19050">
              <a:solidFill>
                <a:schemeClr val="tx1"/>
              </a:solidFill>
              <a:headEnd type="none" w="lg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Elbow Connector 227">
              <a:extLst>
                <a:ext uri="{FF2B5EF4-FFF2-40B4-BE49-F238E27FC236}">
                  <a16:creationId xmlns:a16="http://schemas.microsoft.com/office/drawing/2014/main" id="{EE99F1B5-66D6-43A2-4DD7-C0DC9A59A42C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4599353" y="1448483"/>
              <a:ext cx="1050053" cy="274320"/>
            </a:xfrm>
            <a:prstGeom prst="bentConnector3">
              <a:avLst>
                <a:gd name="adj1" fmla="val 121770"/>
              </a:avLst>
            </a:prstGeom>
            <a:ln w="19050">
              <a:solidFill>
                <a:schemeClr val="tx1"/>
              </a:solidFill>
              <a:headEnd type="none" w="lg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78" name="Group 277">
              <a:extLst>
                <a:ext uri="{FF2B5EF4-FFF2-40B4-BE49-F238E27FC236}">
                  <a16:creationId xmlns:a16="http://schemas.microsoft.com/office/drawing/2014/main" id="{68A904FE-5C17-DFE1-5C5D-DBE37323518B}"/>
                </a:ext>
              </a:extLst>
            </p:cNvPr>
            <p:cNvGrpSpPr/>
            <p:nvPr/>
          </p:nvGrpSpPr>
          <p:grpSpPr>
            <a:xfrm>
              <a:off x="4595506" y="1654072"/>
              <a:ext cx="3216794" cy="418200"/>
              <a:chOff x="2522137" y="1349272"/>
              <a:chExt cx="3216794" cy="418200"/>
            </a:xfrm>
          </p:grpSpPr>
          <p:sp>
            <p:nvSpPr>
              <p:cNvPr id="3" name="Right Arrow 2">
                <a:extLst>
                  <a:ext uri="{FF2B5EF4-FFF2-40B4-BE49-F238E27FC236}">
                    <a16:creationId xmlns:a16="http://schemas.microsoft.com/office/drawing/2014/main" id="{55D05FD8-6846-A4BE-AF81-BF7D708F1D2F}"/>
                  </a:ext>
                </a:extLst>
              </p:cNvPr>
              <p:cNvSpPr/>
              <p:nvPr/>
            </p:nvSpPr>
            <p:spPr bwMode="auto">
              <a:xfrm>
                <a:off x="3272479" y="1525636"/>
                <a:ext cx="483268" cy="147504"/>
              </a:xfrm>
              <a:prstGeom prst="rightArrow">
                <a:avLst>
                  <a:gd name="adj1" fmla="val 50000"/>
                  <a:gd name="adj2" fmla="val 62915"/>
                </a:avLst>
              </a:prstGeom>
              <a:solidFill>
                <a:schemeClr val="accent5">
                  <a:lumMod val="50000"/>
                </a:schemeClr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71" name="Rectangle 170">
                <a:extLst>
                  <a:ext uri="{FF2B5EF4-FFF2-40B4-BE49-F238E27FC236}">
                    <a16:creationId xmlns:a16="http://schemas.microsoft.com/office/drawing/2014/main" id="{175131D2-C187-F2F2-F9F1-957CF3FD04B1}"/>
                  </a:ext>
                </a:extLst>
              </p:cNvPr>
              <p:cNvSpPr/>
              <p:nvPr/>
            </p:nvSpPr>
            <p:spPr bwMode="auto">
              <a:xfrm>
                <a:off x="2522137" y="1349272"/>
                <a:ext cx="727274" cy="411859"/>
              </a:xfrm>
              <a:prstGeom prst="rect">
                <a:avLst/>
              </a:prstGeom>
              <a:solidFill>
                <a:srgbClr val="00B658"/>
              </a:solidFill>
              <a:ln w="9525"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72" name="Rectangle 171">
                <a:extLst>
                  <a:ext uri="{FF2B5EF4-FFF2-40B4-BE49-F238E27FC236}">
                    <a16:creationId xmlns:a16="http://schemas.microsoft.com/office/drawing/2014/main" id="{53E02BB7-6E4F-3373-02E4-F44076AC1842}"/>
                  </a:ext>
                </a:extLst>
              </p:cNvPr>
              <p:cNvSpPr/>
              <p:nvPr/>
            </p:nvSpPr>
            <p:spPr bwMode="auto">
              <a:xfrm>
                <a:off x="3029144" y="1349439"/>
                <a:ext cx="220267" cy="411790"/>
              </a:xfrm>
              <a:prstGeom prst="rect">
                <a:avLst/>
              </a:prstGeom>
              <a:solidFill>
                <a:srgbClr val="3998E7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73" name="TextBox 172">
                <a:extLst>
                  <a:ext uri="{FF2B5EF4-FFF2-40B4-BE49-F238E27FC236}">
                    <a16:creationId xmlns:a16="http://schemas.microsoft.com/office/drawing/2014/main" id="{FC61ACBE-7C84-AB47-2F79-58A39627969B}"/>
                  </a:ext>
                </a:extLst>
              </p:cNvPr>
              <p:cNvSpPr txBox="1"/>
              <p:nvPr/>
            </p:nvSpPr>
            <p:spPr>
              <a:xfrm>
                <a:off x="2565192" y="1398140"/>
                <a:ext cx="44403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Laplacian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>
                    <a:latin typeface="Avenir Next" panose="020B0503020202020204" pitchFamily="34" charset="0"/>
                  </a:rPr>
                  <a:t>AI</a:t>
                </a:r>
                <a:r>
                  <a:rPr lang="en-GB" sz="800" dirty="0">
                    <a:latin typeface="Avenir Next" panose="020B0503020202020204" pitchFamily="34" charset="0"/>
                  </a:rPr>
                  <a:t>E Core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(0,1)</a:t>
                </a:r>
                <a:endParaRPr lang="en-CH" sz="800" dirty="0">
                  <a:latin typeface="Avenir Next" panose="020B0503020202020204" pitchFamily="34" charset="0"/>
                </a:endParaRPr>
              </a:p>
            </p:txBody>
          </p:sp>
          <p:sp>
            <p:nvSpPr>
              <p:cNvPr id="174" name="TextBox 173">
                <a:extLst>
                  <a:ext uri="{FF2B5EF4-FFF2-40B4-BE49-F238E27FC236}">
                    <a16:creationId xmlns:a16="http://schemas.microsoft.com/office/drawing/2014/main" id="{D7BC6B9A-5BBF-CE8D-93B6-52306649ADA2}"/>
                  </a:ext>
                </a:extLst>
              </p:cNvPr>
              <p:cNvSpPr txBox="1"/>
              <p:nvPr/>
            </p:nvSpPr>
            <p:spPr>
              <a:xfrm rot="16200000">
                <a:off x="2932719" y="1493813"/>
                <a:ext cx="391134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 dirty="0">
                    <a:latin typeface="Avenir Next" panose="020B0503020202020204" pitchFamily="34" charset="0"/>
                  </a:rPr>
                  <a:t>Memory</a:t>
                </a:r>
              </a:p>
            </p:txBody>
          </p:sp>
          <p:sp>
            <p:nvSpPr>
              <p:cNvPr id="167" name="Rectangle 166">
                <a:extLst>
                  <a:ext uri="{FF2B5EF4-FFF2-40B4-BE49-F238E27FC236}">
                    <a16:creationId xmlns:a16="http://schemas.microsoft.com/office/drawing/2014/main" id="{EE6548F2-DF30-AD74-CC7A-1799127035EF}"/>
                  </a:ext>
                </a:extLst>
              </p:cNvPr>
              <p:cNvSpPr/>
              <p:nvPr/>
            </p:nvSpPr>
            <p:spPr bwMode="auto">
              <a:xfrm>
                <a:off x="3766897" y="1349272"/>
                <a:ext cx="727274" cy="411859"/>
              </a:xfrm>
              <a:prstGeom prst="rect">
                <a:avLst/>
              </a:prstGeom>
              <a:solidFill>
                <a:srgbClr val="00B658"/>
              </a:solidFill>
              <a:ln w="9525"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68" name="Rectangle 167">
                <a:extLst>
                  <a:ext uri="{FF2B5EF4-FFF2-40B4-BE49-F238E27FC236}">
                    <a16:creationId xmlns:a16="http://schemas.microsoft.com/office/drawing/2014/main" id="{8F88D244-FAAB-D18B-BD1B-BB591E5122E6}"/>
                  </a:ext>
                </a:extLst>
              </p:cNvPr>
              <p:cNvSpPr/>
              <p:nvPr/>
            </p:nvSpPr>
            <p:spPr bwMode="auto">
              <a:xfrm>
                <a:off x="4289854" y="1349441"/>
                <a:ext cx="204317" cy="411790"/>
              </a:xfrm>
              <a:prstGeom prst="rect">
                <a:avLst/>
              </a:prstGeom>
              <a:solidFill>
                <a:srgbClr val="3998E7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69" name="TextBox 168">
                <a:extLst>
                  <a:ext uri="{FF2B5EF4-FFF2-40B4-BE49-F238E27FC236}">
                    <a16:creationId xmlns:a16="http://schemas.microsoft.com/office/drawing/2014/main" id="{24411947-475B-25EE-093C-A604D429C3FD}"/>
                  </a:ext>
                </a:extLst>
              </p:cNvPr>
              <p:cNvSpPr txBox="1"/>
              <p:nvPr/>
            </p:nvSpPr>
            <p:spPr>
              <a:xfrm>
                <a:off x="3780293" y="1398140"/>
                <a:ext cx="50334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Flux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>
                    <a:latin typeface="Avenir Next" panose="020B0503020202020204" pitchFamily="34" charset="0"/>
                  </a:rPr>
                  <a:t>AI</a:t>
                </a:r>
                <a:r>
                  <a:rPr lang="en-GB" sz="800" dirty="0">
                    <a:latin typeface="Avenir Next" panose="020B0503020202020204" pitchFamily="34" charset="0"/>
                  </a:rPr>
                  <a:t>E Core 1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(1,1)</a:t>
                </a:r>
                <a:endParaRPr lang="en-CH" sz="800" dirty="0">
                  <a:latin typeface="Avenir Next" panose="020B0503020202020204" pitchFamily="34" charset="0"/>
                </a:endParaRPr>
              </a:p>
            </p:txBody>
          </p:sp>
          <p:sp>
            <p:nvSpPr>
              <p:cNvPr id="170" name="TextBox 169">
                <a:extLst>
                  <a:ext uri="{FF2B5EF4-FFF2-40B4-BE49-F238E27FC236}">
                    <a16:creationId xmlns:a16="http://schemas.microsoft.com/office/drawing/2014/main" id="{D94824A7-7711-5426-8E35-4DFD6530143B}"/>
                  </a:ext>
                </a:extLst>
              </p:cNvPr>
              <p:cNvSpPr txBox="1"/>
              <p:nvPr/>
            </p:nvSpPr>
            <p:spPr>
              <a:xfrm rot="16200000">
                <a:off x="4177479" y="1493815"/>
                <a:ext cx="391134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 dirty="0">
                    <a:latin typeface="Avenir Next" panose="020B0503020202020204" pitchFamily="34" charset="0"/>
                  </a:rPr>
                  <a:t>Memory</a:t>
                </a:r>
              </a:p>
            </p:txBody>
          </p:sp>
          <p:sp>
            <p:nvSpPr>
              <p:cNvPr id="163" name="Rectangle 162">
                <a:extLst>
                  <a:ext uri="{FF2B5EF4-FFF2-40B4-BE49-F238E27FC236}">
                    <a16:creationId xmlns:a16="http://schemas.microsoft.com/office/drawing/2014/main" id="{17CB2C46-0B45-1E3D-317E-4411BE5639B9}"/>
                  </a:ext>
                </a:extLst>
              </p:cNvPr>
              <p:cNvSpPr/>
              <p:nvPr/>
            </p:nvSpPr>
            <p:spPr bwMode="auto">
              <a:xfrm>
                <a:off x="5011657" y="1349272"/>
                <a:ext cx="727274" cy="411859"/>
              </a:xfrm>
              <a:prstGeom prst="rect">
                <a:avLst/>
              </a:prstGeom>
              <a:solidFill>
                <a:srgbClr val="00B658"/>
              </a:solidFill>
              <a:ln w="9525"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64" name="Rectangle 163">
                <a:extLst>
                  <a:ext uri="{FF2B5EF4-FFF2-40B4-BE49-F238E27FC236}">
                    <a16:creationId xmlns:a16="http://schemas.microsoft.com/office/drawing/2014/main" id="{F8832466-32C5-220E-5F15-A4222295A9EA}"/>
                  </a:ext>
                </a:extLst>
              </p:cNvPr>
              <p:cNvSpPr/>
              <p:nvPr/>
            </p:nvSpPr>
            <p:spPr bwMode="auto">
              <a:xfrm>
                <a:off x="5535704" y="1349272"/>
                <a:ext cx="203227" cy="411790"/>
              </a:xfrm>
              <a:prstGeom prst="rect">
                <a:avLst/>
              </a:prstGeom>
              <a:solidFill>
                <a:srgbClr val="3998E7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65" name="TextBox 164">
                <a:extLst>
                  <a:ext uri="{FF2B5EF4-FFF2-40B4-BE49-F238E27FC236}">
                    <a16:creationId xmlns:a16="http://schemas.microsoft.com/office/drawing/2014/main" id="{D9A117B3-B121-66B6-DA5C-8D0819A96E55}"/>
                  </a:ext>
                </a:extLst>
              </p:cNvPr>
              <p:cNvSpPr txBox="1"/>
              <p:nvPr/>
            </p:nvSpPr>
            <p:spPr>
              <a:xfrm>
                <a:off x="5025053" y="1398140"/>
                <a:ext cx="50334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Flux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>
                    <a:latin typeface="Avenir Next" panose="020B0503020202020204" pitchFamily="34" charset="0"/>
                  </a:rPr>
                  <a:t>AI</a:t>
                </a:r>
                <a:r>
                  <a:rPr lang="en-GB" sz="800" dirty="0">
                    <a:latin typeface="Avenir Next" panose="020B0503020202020204" pitchFamily="34" charset="0"/>
                  </a:rPr>
                  <a:t>E Core 2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(2,1)</a:t>
                </a:r>
              </a:p>
            </p:txBody>
          </p:sp>
          <p:sp>
            <p:nvSpPr>
              <p:cNvPr id="166" name="TextBox 165">
                <a:extLst>
                  <a:ext uri="{FF2B5EF4-FFF2-40B4-BE49-F238E27FC236}">
                    <a16:creationId xmlns:a16="http://schemas.microsoft.com/office/drawing/2014/main" id="{98CC3200-6D9B-2DC4-37E0-59DE3B10133F}"/>
                  </a:ext>
                </a:extLst>
              </p:cNvPr>
              <p:cNvSpPr txBox="1"/>
              <p:nvPr/>
            </p:nvSpPr>
            <p:spPr>
              <a:xfrm rot="16200000">
                <a:off x="5422239" y="1493646"/>
                <a:ext cx="391134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 dirty="0">
                    <a:latin typeface="Avenir Next" panose="020B0503020202020204" pitchFamily="34" charset="0"/>
                  </a:rPr>
                  <a:t>Memory</a:t>
                </a:r>
              </a:p>
            </p:txBody>
          </p:sp>
          <p:sp>
            <p:nvSpPr>
              <p:cNvPr id="32" name="Right Arrow 31">
                <a:extLst>
                  <a:ext uri="{FF2B5EF4-FFF2-40B4-BE49-F238E27FC236}">
                    <a16:creationId xmlns:a16="http://schemas.microsoft.com/office/drawing/2014/main" id="{4EBE15E4-2B85-595A-E0A9-AA7B7A540EC8}"/>
                  </a:ext>
                </a:extLst>
              </p:cNvPr>
              <p:cNvSpPr/>
              <p:nvPr/>
            </p:nvSpPr>
            <p:spPr bwMode="auto">
              <a:xfrm>
                <a:off x="4513490" y="1461796"/>
                <a:ext cx="483268" cy="147504"/>
              </a:xfrm>
              <a:prstGeom prst="rightArrow">
                <a:avLst/>
              </a:prstGeom>
              <a:solidFill>
                <a:schemeClr val="accent5">
                  <a:lumMod val="50000"/>
                </a:schemeClr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</p:grpSp>
        <p:cxnSp>
          <p:nvCxnSpPr>
            <p:cNvPr id="233" name="Elbow Connector 232">
              <a:extLst>
                <a:ext uri="{FF2B5EF4-FFF2-40B4-BE49-F238E27FC236}">
                  <a16:creationId xmlns:a16="http://schemas.microsoft.com/office/drawing/2014/main" id="{0D1D9760-B893-0476-6815-FFE1681F2A24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5351773" y="1750721"/>
              <a:ext cx="548640" cy="421470"/>
            </a:xfrm>
            <a:prstGeom prst="bentConnector2">
              <a:avLst/>
            </a:prstGeom>
            <a:ln w="19050">
              <a:solidFill>
                <a:schemeClr val="tx1"/>
              </a:solidFill>
              <a:headEnd type="none" w="lg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45" name="Group 944">
              <a:extLst>
                <a:ext uri="{FF2B5EF4-FFF2-40B4-BE49-F238E27FC236}">
                  <a16:creationId xmlns:a16="http://schemas.microsoft.com/office/drawing/2014/main" id="{571245A8-63BA-A5D0-286B-82F1F0865F16}"/>
                </a:ext>
              </a:extLst>
            </p:cNvPr>
            <p:cNvGrpSpPr/>
            <p:nvPr/>
          </p:nvGrpSpPr>
          <p:grpSpPr>
            <a:xfrm>
              <a:off x="4595506" y="2696469"/>
              <a:ext cx="3216794" cy="418200"/>
              <a:chOff x="4595506" y="2696469"/>
              <a:chExt cx="3216794" cy="418200"/>
            </a:xfrm>
          </p:grpSpPr>
          <p:sp>
            <p:nvSpPr>
              <p:cNvPr id="237" name="Right Arrow 236">
                <a:extLst>
                  <a:ext uri="{FF2B5EF4-FFF2-40B4-BE49-F238E27FC236}">
                    <a16:creationId xmlns:a16="http://schemas.microsoft.com/office/drawing/2014/main" id="{A2AC4E05-1051-DBE9-BC01-EB0EC85F75D0}"/>
                  </a:ext>
                </a:extLst>
              </p:cNvPr>
              <p:cNvSpPr/>
              <p:nvPr/>
            </p:nvSpPr>
            <p:spPr bwMode="auto">
              <a:xfrm>
                <a:off x="5345848" y="2814966"/>
                <a:ext cx="483268" cy="147504"/>
              </a:xfrm>
              <a:prstGeom prst="rightArrow">
                <a:avLst/>
              </a:prstGeom>
              <a:solidFill>
                <a:schemeClr val="accent5">
                  <a:lumMod val="50000"/>
                </a:schemeClr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238" name="Rectangle 237">
                <a:extLst>
                  <a:ext uri="{FF2B5EF4-FFF2-40B4-BE49-F238E27FC236}">
                    <a16:creationId xmlns:a16="http://schemas.microsoft.com/office/drawing/2014/main" id="{F2FB94B4-A3F1-B874-CF18-174B36747728}"/>
                  </a:ext>
                </a:extLst>
              </p:cNvPr>
              <p:cNvSpPr/>
              <p:nvPr/>
            </p:nvSpPr>
            <p:spPr bwMode="auto">
              <a:xfrm>
                <a:off x="4595506" y="2696636"/>
                <a:ext cx="727274" cy="411859"/>
              </a:xfrm>
              <a:prstGeom prst="rect">
                <a:avLst/>
              </a:prstGeom>
              <a:solidFill>
                <a:srgbClr val="00B658"/>
              </a:solidFill>
              <a:ln w="9525"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239" name="Rectangle 238">
                <a:extLst>
                  <a:ext uri="{FF2B5EF4-FFF2-40B4-BE49-F238E27FC236}">
                    <a16:creationId xmlns:a16="http://schemas.microsoft.com/office/drawing/2014/main" id="{4CC97B8B-C06C-6753-037E-B4C105520724}"/>
                  </a:ext>
                </a:extLst>
              </p:cNvPr>
              <p:cNvSpPr/>
              <p:nvPr/>
            </p:nvSpPr>
            <p:spPr bwMode="auto">
              <a:xfrm>
                <a:off x="5102513" y="2696636"/>
                <a:ext cx="220267" cy="411790"/>
              </a:xfrm>
              <a:prstGeom prst="rect">
                <a:avLst/>
              </a:prstGeom>
              <a:solidFill>
                <a:srgbClr val="3998E7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240" name="TextBox 239">
                <a:extLst>
                  <a:ext uri="{FF2B5EF4-FFF2-40B4-BE49-F238E27FC236}">
                    <a16:creationId xmlns:a16="http://schemas.microsoft.com/office/drawing/2014/main" id="{0D8DDFC3-443D-9B86-86FF-5B6E40EFC172}"/>
                  </a:ext>
                </a:extLst>
              </p:cNvPr>
              <p:cNvSpPr txBox="1"/>
              <p:nvPr/>
            </p:nvSpPr>
            <p:spPr>
              <a:xfrm>
                <a:off x="4638561" y="2745337"/>
                <a:ext cx="44403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Laplacian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>
                    <a:latin typeface="Avenir Next" panose="020B0503020202020204" pitchFamily="34" charset="0"/>
                  </a:rPr>
                  <a:t>AI</a:t>
                </a:r>
                <a:r>
                  <a:rPr lang="en-GB" sz="800" dirty="0">
                    <a:latin typeface="Avenir Next" panose="020B0503020202020204" pitchFamily="34" charset="0"/>
                  </a:rPr>
                  <a:t>E Core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(0,3)</a:t>
                </a:r>
                <a:endParaRPr lang="en-CH" sz="800" dirty="0">
                  <a:latin typeface="Avenir Next" panose="020B0503020202020204" pitchFamily="34" charset="0"/>
                </a:endParaRPr>
              </a:p>
            </p:txBody>
          </p:sp>
          <p:sp>
            <p:nvSpPr>
              <p:cNvPr id="241" name="TextBox 240">
                <a:extLst>
                  <a:ext uri="{FF2B5EF4-FFF2-40B4-BE49-F238E27FC236}">
                    <a16:creationId xmlns:a16="http://schemas.microsoft.com/office/drawing/2014/main" id="{8E0644C7-C04D-BFEA-0F3E-2B85E1EF310B}"/>
                  </a:ext>
                </a:extLst>
              </p:cNvPr>
              <p:cNvSpPr txBox="1"/>
              <p:nvPr/>
            </p:nvSpPr>
            <p:spPr>
              <a:xfrm rot="16200000">
                <a:off x="5006088" y="2841010"/>
                <a:ext cx="391134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 dirty="0">
                    <a:latin typeface="Avenir Next" panose="020B0503020202020204" pitchFamily="34" charset="0"/>
                  </a:rPr>
                  <a:t>Memory</a:t>
                </a:r>
              </a:p>
            </p:txBody>
          </p:sp>
          <p:sp>
            <p:nvSpPr>
              <p:cNvPr id="242" name="Rectangle 241">
                <a:extLst>
                  <a:ext uri="{FF2B5EF4-FFF2-40B4-BE49-F238E27FC236}">
                    <a16:creationId xmlns:a16="http://schemas.microsoft.com/office/drawing/2014/main" id="{279B1BB4-D02C-E550-F215-F7E875FDB5F2}"/>
                  </a:ext>
                </a:extLst>
              </p:cNvPr>
              <p:cNvSpPr/>
              <p:nvPr/>
            </p:nvSpPr>
            <p:spPr bwMode="auto">
              <a:xfrm>
                <a:off x="5840266" y="2696638"/>
                <a:ext cx="727274" cy="411859"/>
              </a:xfrm>
              <a:prstGeom prst="rect">
                <a:avLst/>
              </a:prstGeom>
              <a:solidFill>
                <a:srgbClr val="00B658"/>
              </a:solidFill>
              <a:ln w="9525"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243" name="Rectangle 242">
                <a:extLst>
                  <a:ext uri="{FF2B5EF4-FFF2-40B4-BE49-F238E27FC236}">
                    <a16:creationId xmlns:a16="http://schemas.microsoft.com/office/drawing/2014/main" id="{1491D7A6-8A2E-1583-6838-DF03425BCB64}"/>
                  </a:ext>
                </a:extLst>
              </p:cNvPr>
              <p:cNvSpPr/>
              <p:nvPr/>
            </p:nvSpPr>
            <p:spPr bwMode="auto">
              <a:xfrm>
                <a:off x="6363223" y="2696638"/>
                <a:ext cx="204317" cy="411790"/>
              </a:xfrm>
              <a:prstGeom prst="rect">
                <a:avLst/>
              </a:prstGeom>
              <a:solidFill>
                <a:srgbClr val="3998E7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244" name="TextBox 243">
                <a:extLst>
                  <a:ext uri="{FF2B5EF4-FFF2-40B4-BE49-F238E27FC236}">
                    <a16:creationId xmlns:a16="http://schemas.microsoft.com/office/drawing/2014/main" id="{69823598-3362-197A-3389-F6A3DF18E41E}"/>
                  </a:ext>
                </a:extLst>
              </p:cNvPr>
              <p:cNvSpPr txBox="1"/>
              <p:nvPr/>
            </p:nvSpPr>
            <p:spPr>
              <a:xfrm>
                <a:off x="5853662" y="2745337"/>
                <a:ext cx="50334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Flux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>
                    <a:latin typeface="Avenir Next" panose="020B0503020202020204" pitchFamily="34" charset="0"/>
                  </a:rPr>
                  <a:t>AI</a:t>
                </a:r>
                <a:r>
                  <a:rPr lang="en-GB" sz="800" dirty="0">
                    <a:latin typeface="Avenir Next" panose="020B0503020202020204" pitchFamily="34" charset="0"/>
                  </a:rPr>
                  <a:t>E Core 1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(1,3)</a:t>
                </a:r>
                <a:endParaRPr lang="en-CH" sz="800" dirty="0">
                  <a:latin typeface="Avenir Next" panose="020B0503020202020204" pitchFamily="34" charset="0"/>
                </a:endParaRPr>
              </a:p>
            </p:txBody>
          </p:sp>
          <p:sp>
            <p:nvSpPr>
              <p:cNvPr id="245" name="TextBox 244">
                <a:extLst>
                  <a:ext uri="{FF2B5EF4-FFF2-40B4-BE49-F238E27FC236}">
                    <a16:creationId xmlns:a16="http://schemas.microsoft.com/office/drawing/2014/main" id="{F107E57A-B30A-53CE-C283-5F989C7394F6}"/>
                  </a:ext>
                </a:extLst>
              </p:cNvPr>
              <p:cNvSpPr txBox="1"/>
              <p:nvPr/>
            </p:nvSpPr>
            <p:spPr>
              <a:xfrm rot="16200000">
                <a:off x="6250848" y="2841012"/>
                <a:ext cx="391134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 dirty="0">
                    <a:latin typeface="Avenir Next" panose="020B0503020202020204" pitchFamily="34" charset="0"/>
                  </a:rPr>
                  <a:t>Memory</a:t>
                </a:r>
              </a:p>
            </p:txBody>
          </p:sp>
          <p:sp>
            <p:nvSpPr>
              <p:cNvPr id="246" name="Rectangle 245">
                <a:extLst>
                  <a:ext uri="{FF2B5EF4-FFF2-40B4-BE49-F238E27FC236}">
                    <a16:creationId xmlns:a16="http://schemas.microsoft.com/office/drawing/2014/main" id="{4F8A0F63-F2ED-1067-2354-D7236D43A189}"/>
                  </a:ext>
                </a:extLst>
              </p:cNvPr>
              <p:cNvSpPr/>
              <p:nvPr/>
            </p:nvSpPr>
            <p:spPr bwMode="auto">
              <a:xfrm>
                <a:off x="7085026" y="2696469"/>
                <a:ext cx="727274" cy="411859"/>
              </a:xfrm>
              <a:prstGeom prst="rect">
                <a:avLst/>
              </a:prstGeom>
              <a:solidFill>
                <a:srgbClr val="00B658"/>
              </a:solidFill>
              <a:ln w="9525"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247" name="Rectangle 246">
                <a:extLst>
                  <a:ext uri="{FF2B5EF4-FFF2-40B4-BE49-F238E27FC236}">
                    <a16:creationId xmlns:a16="http://schemas.microsoft.com/office/drawing/2014/main" id="{0F8F6DBC-DA4B-7C3A-FBC5-9FBD3A50A727}"/>
                  </a:ext>
                </a:extLst>
              </p:cNvPr>
              <p:cNvSpPr/>
              <p:nvPr/>
            </p:nvSpPr>
            <p:spPr bwMode="auto">
              <a:xfrm>
                <a:off x="7609073" y="2696469"/>
                <a:ext cx="203227" cy="411790"/>
              </a:xfrm>
              <a:prstGeom prst="rect">
                <a:avLst/>
              </a:prstGeom>
              <a:solidFill>
                <a:srgbClr val="3998E7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248" name="TextBox 247">
                <a:extLst>
                  <a:ext uri="{FF2B5EF4-FFF2-40B4-BE49-F238E27FC236}">
                    <a16:creationId xmlns:a16="http://schemas.microsoft.com/office/drawing/2014/main" id="{3DCFB043-9661-4151-770E-4F48606A3A87}"/>
                  </a:ext>
                </a:extLst>
              </p:cNvPr>
              <p:cNvSpPr txBox="1"/>
              <p:nvPr/>
            </p:nvSpPr>
            <p:spPr>
              <a:xfrm>
                <a:off x="7098422" y="2745337"/>
                <a:ext cx="50334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Flux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>
                    <a:latin typeface="Avenir Next" panose="020B0503020202020204" pitchFamily="34" charset="0"/>
                  </a:rPr>
                  <a:t>AI</a:t>
                </a:r>
                <a:r>
                  <a:rPr lang="en-GB" sz="800" dirty="0">
                    <a:latin typeface="Avenir Next" panose="020B0503020202020204" pitchFamily="34" charset="0"/>
                  </a:rPr>
                  <a:t>E Core 2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(2,3)</a:t>
                </a:r>
              </a:p>
            </p:txBody>
          </p:sp>
          <p:sp>
            <p:nvSpPr>
              <p:cNvPr id="249" name="TextBox 248">
                <a:extLst>
                  <a:ext uri="{FF2B5EF4-FFF2-40B4-BE49-F238E27FC236}">
                    <a16:creationId xmlns:a16="http://schemas.microsoft.com/office/drawing/2014/main" id="{7CB99F10-B4AB-B366-9B6B-4381B967BCAA}"/>
                  </a:ext>
                </a:extLst>
              </p:cNvPr>
              <p:cNvSpPr txBox="1"/>
              <p:nvPr/>
            </p:nvSpPr>
            <p:spPr>
              <a:xfrm rot="16200000">
                <a:off x="7495608" y="2840843"/>
                <a:ext cx="391134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 dirty="0">
                    <a:latin typeface="Avenir Next" panose="020B0503020202020204" pitchFamily="34" charset="0"/>
                  </a:rPr>
                  <a:t>Memory</a:t>
                </a:r>
              </a:p>
            </p:txBody>
          </p:sp>
          <p:sp>
            <p:nvSpPr>
              <p:cNvPr id="250" name="Right Arrow 249">
                <a:extLst>
                  <a:ext uri="{FF2B5EF4-FFF2-40B4-BE49-F238E27FC236}">
                    <a16:creationId xmlns:a16="http://schemas.microsoft.com/office/drawing/2014/main" id="{E6FE1A76-A265-2330-9C91-C2BB5C475055}"/>
                  </a:ext>
                </a:extLst>
              </p:cNvPr>
              <p:cNvSpPr/>
              <p:nvPr/>
            </p:nvSpPr>
            <p:spPr bwMode="auto">
              <a:xfrm>
                <a:off x="6586859" y="2808993"/>
                <a:ext cx="483268" cy="147504"/>
              </a:xfrm>
              <a:prstGeom prst="rightArrow">
                <a:avLst/>
              </a:prstGeom>
              <a:solidFill>
                <a:schemeClr val="accent5">
                  <a:lumMod val="50000"/>
                </a:schemeClr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</p:grpSp>
        <p:grpSp>
          <p:nvGrpSpPr>
            <p:cNvPr id="251" name="Group 250">
              <a:extLst>
                <a:ext uri="{FF2B5EF4-FFF2-40B4-BE49-F238E27FC236}">
                  <a16:creationId xmlns:a16="http://schemas.microsoft.com/office/drawing/2014/main" id="{F50269E3-7A5A-738F-26DA-4687F1473465}"/>
                </a:ext>
              </a:extLst>
            </p:cNvPr>
            <p:cNvGrpSpPr/>
            <p:nvPr/>
          </p:nvGrpSpPr>
          <p:grpSpPr>
            <a:xfrm>
              <a:off x="4595506" y="3217703"/>
              <a:ext cx="3216794" cy="418200"/>
              <a:chOff x="2525903" y="1995148"/>
              <a:chExt cx="3216794" cy="418200"/>
            </a:xfrm>
          </p:grpSpPr>
          <p:sp>
            <p:nvSpPr>
              <p:cNvPr id="252" name="Right Arrow 251">
                <a:extLst>
                  <a:ext uri="{FF2B5EF4-FFF2-40B4-BE49-F238E27FC236}">
                    <a16:creationId xmlns:a16="http://schemas.microsoft.com/office/drawing/2014/main" id="{85844DE6-A0B4-5122-7BCA-1CC43B050AD4}"/>
                  </a:ext>
                </a:extLst>
              </p:cNvPr>
              <p:cNvSpPr/>
              <p:nvPr/>
            </p:nvSpPr>
            <p:spPr bwMode="auto">
              <a:xfrm>
                <a:off x="3276245" y="2113645"/>
                <a:ext cx="483268" cy="147504"/>
              </a:xfrm>
              <a:prstGeom prst="rightArrow">
                <a:avLst/>
              </a:prstGeom>
              <a:solidFill>
                <a:schemeClr val="accent5">
                  <a:lumMod val="50000"/>
                </a:schemeClr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253" name="Rectangle 252">
                <a:extLst>
                  <a:ext uri="{FF2B5EF4-FFF2-40B4-BE49-F238E27FC236}">
                    <a16:creationId xmlns:a16="http://schemas.microsoft.com/office/drawing/2014/main" id="{6C2902DA-9978-B282-B9ED-F8B20486933F}"/>
                  </a:ext>
                </a:extLst>
              </p:cNvPr>
              <p:cNvSpPr/>
              <p:nvPr/>
            </p:nvSpPr>
            <p:spPr bwMode="auto">
              <a:xfrm>
                <a:off x="2525903" y="1995315"/>
                <a:ext cx="727274" cy="411859"/>
              </a:xfrm>
              <a:prstGeom prst="rect">
                <a:avLst/>
              </a:prstGeom>
              <a:solidFill>
                <a:srgbClr val="00B658"/>
              </a:solidFill>
              <a:ln w="9525"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254" name="Rectangle 253">
                <a:extLst>
                  <a:ext uri="{FF2B5EF4-FFF2-40B4-BE49-F238E27FC236}">
                    <a16:creationId xmlns:a16="http://schemas.microsoft.com/office/drawing/2014/main" id="{64E318BE-5F88-B4A5-59AF-3E15E1F7DC62}"/>
                  </a:ext>
                </a:extLst>
              </p:cNvPr>
              <p:cNvSpPr/>
              <p:nvPr/>
            </p:nvSpPr>
            <p:spPr bwMode="auto">
              <a:xfrm>
                <a:off x="3032910" y="1995315"/>
                <a:ext cx="220267" cy="411790"/>
              </a:xfrm>
              <a:prstGeom prst="rect">
                <a:avLst/>
              </a:prstGeom>
              <a:solidFill>
                <a:srgbClr val="3998E7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255" name="TextBox 254">
                <a:extLst>
                  <a:ext uri="{FF2B5EF4-FFF2-40B4-BE49-F238E27FC236}">
                    <a16:creationId xmlns:a16="http://schemas.microsoft.com/office/drawing/2014/main" id="{D8EAA06F-26E7-2C4F-2840-3765947E77C2}"/>
                  </a:ext>
                </a:extLst>
              </p:cNvPr>
              <p:cNvSpPr txBox="1"/>
              <p:nvPr/>
            </p:nvSpPr>
            <p:spPr>
              <a:xfrm>
                <a:off x="2568958" y="2044016"/>
                <a:ext cx="44403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Laplacian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>
                    <a:latin typeface="Avenir Next" panose="020B0503020202020204" pitchFamily="34" charset="0"/>
                  </a:rPr>
                  <a:t>AI</a:t>
                </a:r>
                <a:r>
                  <a:rPr lang="en-GB" sz="800" dirty="0">
                    <a:latin typeface="Avenir Next" panose="020B0503020202020204" pitchFamily="34" charset="0"/>
                  </a:rPr>
                  <a:t>E Core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(0,4)</a:t>
                </a:r>
                <a:endParaRPr lang="en-CH" sz="800" dirty="0">
                  <a:latin typeface="Avenir Next" panose="020B0503020202020204" pitchFamily="34" charset="0"/>
                </a:endParaRPr>
              </a:p>
            </p:txBody>
          </p:sp>
          <p:sp>
            <p:nvSpPr>
              <p:cNvPr id="256" name="TextBox 255">
                <a:extLst>
                  <a:ext uri="{FF2B5EF4-FFF2-40B4-BE49-F238E27FC236}">
                    <a16:creationId xmlns:a16="http://schemas.microsoft.com/office/drawing/2014/main" id="{DC2C8D03-4668-8A5B-4AF7-5BE0D38634A9}"/>
                  </a:ext>
                </a:extLst>
              </p:cNvPr>
              <p:cNvSpPr txBox="1"/>
              <p:nvPr/>
            </p:nvSpPr>
            <p:spPr>
              <a:xfrm rot="16200000">
                <a:off x="2936485" y="2139689"/>
                <a:ext cx="391134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 dirty="0">
                    <a:latin typeface="Avenir Next" panose="020B0503020202020204" pitchFamily="34" charset="0"/>
                  </a:rPr>
                  <a:t>Memory</a:t>
                </a:r>
              </a:p>
            </p:txBody>
          </p:sp>
          <p:sp>
            <p:nvSpPr>
              <p:cNvPr id="257" name="Rectangle 256">
                <a:extLst>
                  <a:ext uri="{FF2B5EF4-FFF2-40B4-BE49-F238E27FC236}">
                    <a16:creationId xmlns:a16="http://schemas.microsoft.com/office/drawing/2014/main" id="{601EF751-2B49-C283-3F11-D11C80A20E6D}"/>
                  </a:ext>
                </a:extLst>
              </p:cNvPr>
              <p:cNvSpPr/>
              <p:nvPr/>
            </p:nvSpPr>
            <p:spPr bwMode="auto">
              <a:xfrm>
                <a:off x="3770663" y="1995317"/>
                <a:ext cx="727274" cy="411859"/>
              </a:xfrm>
              <a:prstGeom prst="rect">
                <a:avLst/>
              </a:prstGeom>
              <a:solidFill>
                <a:srgbClr val="00B658"/>
              </a:solidFill>
              <a:ln w="9525"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258" name="Rectangle 257">
                <a:extLst>
                  <a:ext uri="{FF2B5EF4-FFF2-40B4-BE49-F238E27FC236}">
                    <a16:creationId xmlns:a16="http://schemas.microsoft.com/office/drawing/2014/main" id="{77E4A805-C963-D6FF-472F-B50749BD1E55}"/>
                  </a:ext>
                </a:extLst>
              </p:cNvPr>
              <p:cNvSpPr/>
              <p:nvPr/>
            </p:nvSpPr>
            <p:spPr bwMode="auto">
              <a:xfrm>
                <a:off x="4293620" y="1995317"/>
                <a:ext cx="204317" cy="411790"/>
              </a:xfrm>
              <a:prstGeom prst="rect">
                <a:avLst/>
              </a:prstGeom>
              <a:solidFill>
                <a:srgbClr val="3998E7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259" name="TextBox 258">
                <a:extLst>
                  <a:ext uri="{FF2B5EF4-FFF2-40B4-BE49-F238E27FC236}">
                    <a16:creationId xmlns:a16="http://schemas.microsoft.com/office/drawing/2014/main" id="{028C6038-E0D0-2CC2-BECF-A0705F66A0DC}"/>
                  </a:ext>
                </a:extLst>
              </p:cNvPr>
              <p:cNvSpPr txBox="1"/>
              <p:nvPr/>
            </p:nvSpPr>
            <p:spPr>
              <a:xfrm>
                <a:off x="3784059" y="2044016"/>
                <a:ext cx="50334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Flux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>
                    <a:latin typeface="Avenir Next" panose="020B0503020202020204" pitchFamily="34" charset="0"/>
                  </a:rPr>
                  <a:t>AI</a:t>
                </a:r>
                <a:r>
                  <a:rPr lang="en-GB" sz="800" dirty="0">
                    <a:latin typeface="Avenir Next" panose="020B0503020202020204" pitchFamily="34" charset="0"/>
                  </a:rPr>
                  <a:t>E Core 1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(1,4)</a:t>
                </a:r>
                <a:endParaRPr lang="en-CH" sz="800" dirty="0">
                  <a:latin typeface="Avenir Next" panose="020B0503020202020204" pitchFamily="34" charset="0"/>
                </a:endParaRPr>
              </a:p>
            </p:txBody>
          </p:sp>
          <p:sp>
            <p:nvSpPr>
              <p:cNvPr id="260" name="TextBox 259">
                <a:extLst>
                  <a:ext uri="{FF2B5EF4-FFF2-40B4-BE49-F238E27FC236}">
                    <a16:creationId xmlns:a16="http://schemas.microsoft.com/office/drawing/2014/main" id="{9DBB5B4C-8F1C-71D9-A16D-8AB33E59DD4D}"/>
                  </a:ext>
                </a:extLst>
              </p:cNvPr>
              <p:cNvSpPr txBox="1"/>
              <p:nvPr/>
            </p:nvSpPr>
            <p:spPr>
              <a:xfrm rot="16200000">
                <a:off x="4181245" y="2139691"/>
                <a:ext cx="391134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 dirty="0">
                    <a:latin typeface="Avenir Next" panose="020B0503020202020204" pitchFamily="34" charset="0"/>
                  </a:rPr>
                  <a:t>Memory</a:t>
                </a:r>
              </a:p>
            </p:txBody>
          </p:sp>
          <p:sp>
            <p:nvSpPr>
              <p:cNvPr id="261" name="Rectangle 260">
                <a:extLst>
                  <a:ext uri="{FF2B5EF4-FFF2-40B4-BE49-F238E27FC236}">
                    <a16:creationId xmlns:a16="http://schemas.microsoft.com/office/drawing/2014/main" id="{020B0CF2-9F62-5E3A-D121-F1556ED62D55}"/>
                  </a:ext>
                </a:extLst>
              </p:cNvPr>
              <p:cNvSpPr/>
              <p:nvPr/>
            </p:nvSpPr>
            <p:spPr bwMode="auto">
              <a:xfrm>
                <a:off x="5015423" y="1995148"/>
                <a:ext cx="727274" cy="411859"/>
              </a:xfrm>
              <a:prstGeom prst="rect">
                <a:avLst/>
              </a:prstGeom>
              <a:solidFill>
                <a:srgbClr val="00B658"/>
              </a:solidFill>
              <a:ln w="9525"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262" name="Rectangle 261">
                <a:extLst>
                  <a:ext uri="{FF2B5EF4-FFF2-40B4-BE49-F238E27FC236}">
                    <a16:creationId xmlns:a16="http://schemas.microsoft.com/office/drawing/2014/main" id="{E7589219-776A-1F45-21E2-C9A1FBE59FF0}"/>
                  </a:ext>
                </a:extLst>
              </p:cNvPr>
              <p:cNvSpPr/>
              <p:nvPr/>
            </p:nvSpPr>
            <p:spPr bwMode="auto">
              <a:xfrm>
                <a:off x="5539470" y="1995148"/>
                <a:ext cx="203227" cy="411790"/>
              </a:xfrm>
              <a:prstGeom prst="rect">
                <a:avLst/>
              </a:prstGeom>
              <a:solidFill>
                <a:srgbClr val="3998E7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263" name="TextBox 262">
                <a:extLst>
                  <a:ext uri="{FF2B5EF4-FFF2-40B4-BE49-F238E27FC236}">
                    <a16:creationId xmlns:a16="http://schemas.microsoft.com/office/drawing/2014/main" id="{F8504125-B8F3-39FC-61A0-F9D5F93BDBE6}"/>
                  </a:ext>
                </a:extLst>
              </p:cNvPr>
              <p:cNvSpPr txBox="1"/>
              <p:nvPr/>
            </p:nvSpPr>
            <p:spPr>
              <a:xfrm>
                <a:off x="5028819" y="2044016"/>
                <a:ext cx="50334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Flux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>
                    <a:latin typeface="Avenir Next" panose="020B0503020202020204" pitchFamily="34" charset="0"/>
                  </a:rPr>
                  <a:t>AI</a:t>
                </a:r>
                <a:r>
                  <a:rPr lang="en-GB" sz="800" dirty="0">
                    <a:latin typeface="Avenir Next" panose="020B0503020202020204" pitchFamily="34" charset="0"/>
                  </a:rPr>
                  <a:t>E Core 2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(2,4)</a:t>
                </a:r>
              </a:p>
            </p:txBody>
          </p:sp>
          <p:sp>
            <p:nvSpPr>
              <p:cNvPr id="264" name="TextBox 263">
                <a:extLst>
                  <a:ext uri="{FF2B5EF4-FFF2-40B4-BE49-F238E27FC236}">
                    <a16:creationId xmlns:a16="http://schemas.microsoft.com/office/drawing/2014/main" id="{20EF9C24-0E95-F247-D212-DD5217FB6F00}"/>
                  </a:ext>
                </a:extLst>
              </p:cNvPr>
              <p:cNvSpPr txBox="1"/>
              <p:nvPr/>
            </p:nvSpPr>
            <p:spPr>
              <a:xfrm rot="16200000">
                <a:off x="5426005" y="2139522"/>
                <a:ext cx="391134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 dirty="0">
                    <a:latin typeface="Avenir Next" panose="020B0503020202020204" pitchFamily="34" charset="0"/>
                  </a:rPr>
                  <a:t>Memory</a:t>
                </a:r>
              </a:p>
            </p:txBody>
          </p:sp>
          <p:sp>
            <p:nvSpPr>
              <p:cNvPr id="265" name="Right Arrow 264">
                <a:extLst>
                  <a:ext uri="{FF2B5EF4-FFF2-40B4-BE49-F238E27FC236}">
                    <a16:creationId xmlns:a16="http://schemas.microsoft.com/office/drawing/2014/main" id="{197D180F-3BBC-9061-835F-587528122C79}"/>
                  </a:ext>
                </a:extLst>
              </p:cNvPr>
              <p:cNvSpPr/>
              <p:nvPr/>
            </p:nvSpPr>
            <p:spPr bwMode="auto">
              <a:xfrm>
                <a:off x="4517256" y="2107672"/>
                <a:ext cx="483268" cy="147504"/>
              </a:xfrm>
              <a:prstGeom prst="rightArrow">
                <a:avLst/>
              </a:prstGeom>
              <a:solidFill>
                <a:schemeClr val="accent5">
                  <a:lumMod val="50000"/>
                </a:schemeClr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</p:grpSp>
        <p:sp>
          <p:nvSpPr>
            <p:cNvPr id="275" name="TextBox 274">
              <a:extLst>
                <a:ext uri="{FF2B5EF4-FFF2-40B4-BE49-F238E27FC236}">
                  <a16:creationId xmlns:a16="http://schemas.microsoft.com/office/drawing/2014/main" id="{D752E343-26B7-A808-1E46-37FBF6A2B5EF}"/>
                </a:ext>
              </a:extLst>
            </p:cNvPr>
            <p:cNvSpPr txBox="1"/>
            <p:nvPr/>
          </p:nvSpPr>
          <p:spPr>
            <a:xfrm>
              <a:off x="4390984" y="1421178"/>
              <a:ext cx="1199721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800" i="1" dirty="0">
                  <a:latin typeface="Avenir Next" panose="020B0503020202020204" pitchFamily="34" charset="0"/>
                </a:rPr>
                <a:t>Read Channel 0</a:t>
              </a:r>
              <a:endParaRPr lang="en-CH" sz="800" i="1" dirty="0">
                <a:latin typeface="Avenir Next" panose="020B0503020202020204" pitchFamily="34" charset="0"/>
              </a:endParaRPr>
            </a:p>
          </p:txBody>
        </p:sp>
        <p:cxnSp>
          <p:nvCxnSpPr>
            <p:cNvPr id="284" name="Elbow Connector 283">
              <a:extLst>
                <a:ext uri="{FF2B5EF4-FFF2-40B4-BE49-F238E27FC236}">
                  <a16:creationId xmlns:a16="http://schemas.microsoft.com/office/drawing/2014/main" id="{30BE1E0D-FEB4-3389-3313-3D1C2B2B6EC1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4209718" y="2353170"/>
              <a:ext cx="548640" cy="226072"/>
            </a:xfrm>
            <a:prstGeom prst="bentConnector2">
              <a:avLst/>
            </a:prstGeom>
            <a:ln w="19050">
              <a:solidFill>
                <a:schemeClr val="tx1"/>
              </a:solidFill>
              <a:headEnd type="none" w="lg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5" name="Elbow Connector 284">
              <a:extLst>
                <a:ext uri="{FF2B5EF4-FFF2-40B4-BE49-F238E27FC236}">
                  <a16:creationId xmlns:a16="http://schemas.microsoft.com/office/drawing/2014/main" id="{2F01D378-4783-5B0E-FB8A-8F13BCF5D7D5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5352099" y="2263867"/>
              <a:ext cx="548640" cy="421470"/>
            </a:xfrm>
            <a:prstGeom prst="bentConnector2">
              <a:avLst/>
            </a:prstGeom>
            <a:ln w="19050">
              <a:solidFill>
                <a:schemeClr val="tx1"/>
              </a:solidFill>
              <a:headEnd type="none" w="lg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6" name="Elbow Connector 285">
              <a:extLst>
                <a:ext uri="{FF2B5EF4-FFF2-40B4-BE49-F238E27FC236}">
                  <a16:creationId xmlns:a16="http://schemas.microsoft.com/office/drawing/2014/main" id="{3E328A9E-1BB7-B9C6-47DF-D52E45A573DB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5350573" y="2772131"/>
              <a:ext cx="548640" cy="421470"/>
            </a:xfrm>
            <a:prstGeom prst="bentConnector2">
              <a:avLst/>
            </a:prstGeom>
            <a:ln w="19050">
              <a:solidFill>
                <a:schemeClr val="tx1"/>
              </a:solidFill>
              <a:headEnd type="none" w="lg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7" name="Elbow Connector 286">
              <a:extLst>
                <a:ext uri="{FF2B5EF4-FFF2-40B4-BE49-F238E27FC236}">
                  <a16:creationId xmlns:a16="http://schemas.microsoft.com/office/drawing/2014/main" id="{77603200-01E2-F35A-E4B8-1F51D6793692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4208151" y="2869830"/>
              <a:ext cx="548640" cy="226072"/>
            </a:xfrm>
            <a:prstGeom prst="bentConnector2">
              <a:avLst/>
            </a:prstGeom>
            <a:ln w="19050">
              <a:solidFill>
                <a:schemeClr val="tx1"/>
              </a:solidFill>
              <a:headEnd type="none" w="lg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Arrow Connector 297">
              <a:extLst>
                <a:ext uri="{FF2B5EF4-FFF2-40B4-BE49-F238E27FC236}">
                  <a16:creationId xmlns:a16="http://schemas.microsoft.com/office/drawing/2014/main" id="{10015691-BA0C-9289-388E-0B39308EF405}"/>
                </a:ext>
              </a:extLst>
            </p:cNvPr>
            <p:cNvCxnSpPr>
              <a:stCxn id="246" idx="0"/>
              <a:endCxn id="184" idx="2"/>
            </p:cNvCxnSpPr>
            <p:nvPr/>
          </p:nvCxnSpPr>
          <p:spPr>
            <a:xfrm flipV="1">
              <a:off x="7448663" y="2587095"/>
              <a:ext cx="0" cy="109374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 w="lg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Arrow Connector 298">
              <a:extLst>
                <a:ext uri="{FF2B5EF4-FFF2-40B4-BE49-F238E27FC236}">
                  <a16:creationId xmlns:a16="http://schemas.microsoft.com/office/drawing/2014/main" id="{E7C56E1D-AAFB-94BC-924C-BE52A2F13BE2}"/>
                </a:ext>
              </a:extLst>
            </p:cNvPr>
            <p:cNvCxnSpPr/>
            <p:nvPr/>
          </p:nvCxnSpPr>
          <p:spPr>
            <a:xfrm flipV="1">
              <a:off x="7430647" y="2062409"/>
              <a:ext cx="0" cy="109374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1" name="Curved Connector 300">
              <a:extLst>
                <a:ext uri="{FF2B5EF4-FFF2-40B4-BE49-F238E27FC236}">
                  <a16:creationId xmlns:a16="http://schemas.microsoft.com/office/drawing/2014/main" id="{3217D3D9-6762-5EE7-C2D0-480857415BF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12300" y="2435372"/>
              <a:ext cx="12700" cy="1042467"/>
            </a:xfrm>
            <a:prstGeom prst="curvedConnector3">
              <a:avLst>
                <a:gd name="adj1" fmla="val 1546480"/>
              </a:avLst>
            </a:prstGeom>
            <a:ln>
              <a:solidFill>
                <a:srgbClr val="FF0000"/>
              </a:solidFill>
              <a:headEnd type="none" w="lg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5" name="TextBox 304">
              <a:extLst>
                <a:ext uri="{FF2B5EF4-FFF2-40B4-BE49-F238E27FC236}">
                  <a16:creationId xmlns:a16="http://schemas.microsoft.com/office/drawing/2014/main" id="{9717ECFE-4924-0172-8FCB-9396F363AB68}"/>
                </a:ext>
              </a:extLst>
            </p:cNvPr>
            <p:cNvSpPr txBox="1"/>
            <p:nvPr/>
          </p:nvSpPr>
          <p:spPr>
            <a:xfrm>
              <a:off x="6453640" y="1411394"/>
              <a:ext cx="1199721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800" i="1" dirty="0">
                  <a:latin typeface="Avenir Next" panose="020B0503020202020204" pitchFamily="34" charset="0"/>
                </a:rPr>
                <a:t>Write Channel 0</a:t>
              </a:r>
              <a:endParaRPr lang="en-CH" sz="800" i="1" dirty="0">
                <a:latin typeface="Avenir Next" panose="020B0503020202020204" pitchFamily="34" charset="0"/>
              </a:endParaRPr>
            </a:p>
          </p:txBody>
        </p:sp>
        <p:sp>
          <p:nvSpPr>
            <p:cNvPr id="384" name="Rounded Rectangle 383">
              <a:extLst>
                <a:ext uri="{FF2B5EF4-FFF2-40B4-BE49-F238E27FC236}">
                  <a16:creationId xmlns:a16="http://schemas.microsoft.com/office/drawing/2014/main" id="{6DBFEE86-0CEF-BF84-14E9-688A374AE673}"/>
                </a:ext>
              </a:extLst>
            </p:cNvPr>
            <p:cNvSpPr/>
            <p:nvPr/>
          </p:nvSpPr>
          <p:spPr bwMode="auto">
            <a:xfrm>
              <a:off x="4482648" y="3895319"/>
              <a:ext cx="3429944" cy="2155622"/>
            </a:xfrm>
            <a:prstGeom prst="roundRect">
              <a:avLst>
                <a:gd name="adj" fmla="val 9925"/>
              </a:avLst>
            </a:prstGeom>
            <a:solidFill>
              <a:schemeClr val="bg2"/>
            </a:solidFill>
            <a:ln>
              <a:solidFill>
                <a:schemeClr val="bg2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cxnSp>
          <p:nvCxnSpPr>
            <p:cNvPr id="385" name="Elbow Connector 384">
              <a:extLst>
                <a:ext uri="{FF2B5EF4-FFF2-40B4-BE49-F238E27FC236}">
                  <a16:creationId xmlns:a16="http://schemas.microsoft.com/office/drawing/2014/main" id="{B9C50B08-FB40-6F81-5211-0820AFB8AEE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372833" y="1346398"/>
              <a:ext cx="1439467" cy="3294129"/>
            </a:xfrm>
            <a:prstGeom prst="bentConnector3">
              <a:avLst>
                <a:gd name="adj1" fmla="val -17615"/>
              </a:avLst>
            </a:prstGeom>
            <a:ln w="19050">
              <a:solidFill>
                <a:schemeClr val="tx1"/>
              </a:solidFill>
              <a:headEnd type="none" w="lg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6" name="Right Arrow 385">
              <a:extLst>
                <a:ext uri="{FF2B5EF4-FFF2-40B4-BE49-F238E27FC236}">
                  <a16:creationId xmlns:a16="http://schemas.microsoft.com/office/drawing/2014/main" id="{09E9366A-0ED6-A3E1-17AF-1B89C67A6A1D}"/>
                </a:ext>
              </a:extLst>
            </p:cNvPr>
            <p:cNvSpPr/>
            <p:nvPr/>
          </p:nvSpPr>
          <p:spPr bwMode="auto">
            <a:xfrm>
              <a:off x="5345848" y="4605383"/>
              <a:ext cx="483268" cy="147504"/>
            </a:xfrm>
            <a:prstGeom prst="rightArrow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Lato" panose="020F0502020204030203" pitchFamily="34" charset="0"/>
                <a:cs typeface="Segoe UI" pitchFamily="34" charset="0"/>
              </a:endParaRPr>
            </a:p>
          </p:txBody>
        </p:sp>
        <p:sp>
          <p:nvSpPr>
            <p:cNvPr id="387" name="Rectangle 386">
              <a:extLst>
                <a:ext uri="{FF2B5EF4-FFF2-40B4-BE49-F238E27FC236}">
                  <a16:creationId xmlns:a16="http://schemas.microsoft.com/office/drawing/2014/main" id="{B4DCF008-C080-6428-F2F7-C9BE7D0335CD}"/>
                </a:ext>
              </a:extLst>
            </p:cNvPr>
            <p:cNvSpPr/>
            <p:nvPr/>
          </p:nvSpPr>
          <p:spPr bwMode="auto">
            <a:xfrm>
              <a:off x="4595506" y="4487053"/>
              <a:ext cx="727274" cy="411859"/>
            </a:xfrm>
            <a:prstGeom prst="rect">
              <a:avLst/>
            </a:prstGeom>
            <a:solidFill>
              <a:srgbClr val="00B658"/>
            </a:solidFill>
            <a:ln w="9525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Lato" panose="020F0502020204030203" pitchFamily="34" charset="0"/>
                <a:cs typeface="Segoe UI" pitchFamily="34" charset="0"/>
              </a:endParaRPr>
            </a:p>
          </p:txBody>
        </p:sp>
        <p:sp>
          <p:nvSpPr>
            <p:cNvPr id="388" name="Rectangle 387">
              <a:extLst>
                <a:ext uri="{FF2B5EF4-FFF2-40B4-BE49-F238E27FC236}">
                  <a16:creationId xmlns:a16="http://schemas.microsoft.com/office/drawing/2014/main" id="{EEE35BB2-A1B4-3D69-9000-08D972AC4103}"/>
                </a:ext>
              </a:extLst>
            </p:cNvPr>
            <p:cNvSpPr/>
            <p:nvPr/>
          </p:nvSpPr>
          <p:spPr bwMode="auto">
            <a:xfrm>
              <a:off x="5102513" y="4487053"/>
              <a:ext cx="220267" cy="411790"/>
            </a:xfrm>
            <a:prstGeom prst="rect">
              <a:avLst/>
            </a:prstGeom>
            <a:solidFill>
              <a:srgbClr val="3998E7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Lato" panose="020F0502020204030203" pitchFamily="34" charset="0"/>
                <a:cs typeface="Segoe UI" pitchFamily="34" charset="0"/>
              </a:endParaRPr>
            </a:p>
          </p:txBody>
        </p:sp>
        <p:sp>
          <p:nvSpPr>
            <p:cNvPr id="389" name="TextBox 388">
              <a:extLst>
                <a:ext uri="{FF2B5EF4-FFF2-40B4-BE49-F238E27FC236}">
                  <a16:creationId xmlns:a16="http://schemas.microsoft.com/office/drawing/2014/main" id="{B443B2ED-52D3-3594-6E95-B577BC5A6E89}"/>
                </a:ext>
              </a:extLst>
            </p:cNvPr>
            <p:cNvSpPr txBox="1"/>
            <p:nvPr/>
          </p:nvSpPr>
          <p:spPr>
            <a:xfrm>
              <a:off x="4638561" y="4535754"/>
              <a:ext cx="444032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GB" sz="800" dirty="0">
                  <a:latin typeface="Avenir Next" panose="020B0503020202020204" pitchFamily="34" charset="0"/>
                </a:rPr>
                <a:t>Laplacian</a:t>
              </a:r>
            </a:p>
            <a:p>
              <a:pPr algn="ctr">
                <a:buClr>
                  <a:schemeClr val="accent1"/>
                </a:buClr>
                <a:buSzPct val="60000"/>
              </a:pPr>
              <a:r>
                <a:rPr lang="en-CH" sz="800">
                  <a:latin typeface="Avenir Next" panose="020B0503020202020204" pitchFamily="34" charset="0"/>
                </a:rPr>
                <a:t>AI</a:t>
              </a:r>
              <a:r>
                <a:rPr lang="en-GB" sz="800" dirty="0">
                  <a:latin typeface="Avenir Next" panose="020B0503020202020204" pitchFamily="34" charset="0"/>
                </a:rPr>
                <a:t>E Core</a:t>
              </a:r>
            </a:p>
            <a:p>
              <a:pPr algn="ctr">
                <a:buClr>
                  <a:schemeClr val="accent1"/>
                </a:buClr>
                <a:buSzPct val="60000"/>
              </a:pPr>
              <a:r>
                <a:rPr lang="en-GB" sz="800" dirty="0">
                  <a:latin typeface="Avenir Next" panose="020B0503020202020204" pitchFamily="34" charset="0"/>
                </a:rPr>
                <a:t>(0,6)</a:t>
              </a:r>
              <a:endParaRPr lang="en-CH" sz="800" dirty="0">
                <a:latin typeface="Avenir Next" panose="020B0503020202020204" pitchFamily="34" charset="0"/>
              </a:endParaRPr>
            </a:p>
          </p:txBody>
        </p:sp>
        <p:sp>
          <p:nvSpPr>
            <p:cNvPr id="390" name="TextBox 389">
              <a:extLst>
                <a:ext uri="{FF2B5EF4-FFF2-40B4-BE49-F238E27FC236}">
                  <a16:creationId xmlns:a16="http://schemas.microsoft.com/office/drawing/2014/main" id="{D09754AA-D460-7DB0-5B78-1842E2CBF0AE}"/>
                </a:ext>
              </a:extLst>
            </p:cNvPr>
            <p:cNvSpPr txBox="1"/>
            <p:nvPr/>
          </p:nvSpPr>
          <p:spPr>
            <a:xfrm rot="16200000">
              <a:off x="5006088" y="4631427"/>
              <a:ext cx="391134" cy="12311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CH" sz="800" dirty="0">
                  <a:latin typeface="Avenir Next" panose="020B0503020202020204" pitchFamily="34" charset="0"/>
                </a:rPr>
                <a:t>Memory</a:t>
              </a:r>
            </a:p>
          </p:txBody>
        </p:sp>
        <p:sp>
          <p:nvSpPr>
            <p:cNvPr id="391" name="Rectangle 390">
              <a:extLst>
                <a:ext uri="{FF2B5EF4-FFF2-40B4-BE49-F238E27FC236}">
                  <a16:creationId xmlns:a16="http://schemas.microsoft.com/office/drawing/2014/main" id="{FAA62A84-5BB0-99D7-A7A2-7B3CBE9FE099}"/>
                </a:ext>
              </a:extLst>
            </p:cNvPr>
            <p:cNvSpPr/>
            <p:nvPr/>
          </p:nvSpPr>
          <p:spPr bwMode="auto">
            <a:xfrm>
              <a:off x="5840266" y="4487055"/>
              <a:ext cx="727274" cy="411859"/>
            </a:xfrm>
            <a:prstGeom prst="rect">
              <a:avLst/>
            </a:prstGeom>
            <a:solidFill>
              <a:srgbClr val="00B658"/>
            </a:solidFill>
            <a:ln w="9525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Lato" panose="020F0502020204030203" pitchFamily="34" charset="0"/>
                <a:cs typeface="Segoe UI" pitchFamily="34" charset="0"/>
              </a:endParaRPr>
            </a:p>
          </p:txBody>
        </p:sp>
        <p:sp>
          <p:nvSpPr>
            <p:cNvPr id="392" name="Rectangle 391">
              <a:extLst>
                <a:ext uri="{FF2B5EF4-FFF2-40B4-BE49-F238E27FC236}">
                  <a16:creationId xmlns:a16="http://schemas.microsoft.com/office/drawing/2014/main" id="{8C2DAB2F-FBEC-FF4D-BB53-E429223AF5A6}"/>
                </a:ext>
              </a:extLst>
            </p:cNvPr>
            <p:cNvSpPr/>
            <p:nvPr/>
          </p:nvSpPr>
          <p:spPr bwMode="auto">
            <a:xfrm>
              <a:off x="6363223" y="4487055"/>
              <a:ext cx="204317" cy="411790"/>
            </a:xfrm>
            <a:prstGeom prst="rect">
              <a:avLst/>
            </a:prstGeom>
            <a:solidFill>
              <a:srgbClr val="3998E7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Lato" panose="020F0502020204030203" pitchFamily="34" charset="0"/>
                <a:cs typeface="Segoe UI" pitchFamily="34" charset="0"/>
              </a:endParaRPr>
            </a:p>
          </p:txBody>
        </p:sp>
        <p:sp>
          <p:nvSpPr>
            <p:cNvPr id="393" name="TextBox 392">
              <a:extLst>
                <a:ext uri="{FF2B5EF4-FFF2-40B4-BE49-F238E27FC236}">
                  <a16:creationId xmlns:a16="http://schemas.microsoft.com/office/drawing/2014/main" id="{47763886-904A-9CDB-9236-6B1C92ED3272}"/>
                </a:ext>
              </a:extLst>
            </p:cNvPr>
            <p:cNvSpPr txBox="1"/>
            <p:nvPr/>
          </p:nvSpPr>
          <p:spPr>
            <a:xfrm>
              <a:off x="5853662" y="4535754"/>
              <a:ext cx="503344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GB" sz="800" dirty="0">
                  <a:latin typeface="Avenir Next" panose="020B0503020202020204" pitchFamily="34" charset="0"/>
                </a:rPr>
                <a:t>Flux</a:t>
              </a:r>
            </a:p>
            <a:p>
              <a:pPr algn="ctr">
                <a:buClr>
                  <a:schemeClr val="accent1"/>
                </a:buClr>
                <a:buSzPct val="60000"/>
              </a:pPr>
              <a:r>
                <a:rPr lang="en-CH" sz="800">
                  <a:latin typeface="Avenir Next" panose="020B0503020202020204" pitchFamily="34" charset="0"/>
                </a:rPr>
                <a:t>AI</a:t>
              </a:r>
              <a:r>
                <a:rPr lang="en-GB" sz="800" dirty="0">
                  <a:latin typeface="Avenir Next" panose="020B0503020202020204" pitchFamily="34" charset="0"/>
                </a:rPr>
                <a:t>E Core 1</a:t>
              </a:r>
            </a:p>
            <a:p>
              <a:pPr algn="ctr">
                <a:buClr>
                  <a:schemeClr val="accent1"/>
                </a:buClr>
                <a:buSzPct val="60000"/>
              </a:pPr>
              <a:r>
                <a:rPr lang="en-GB" sz="800" dirty="0">
                  <a:latin typeface="Avenir Next" panose="020B0503020202020204" pitchFamily="34" charset="0"/>
                </a:rPr>
                <a:t>(1,6)</a:t>
              </a:r>
              <a:endParaRPr lang="en-CH" sz="800" dirty="0">
                <a:latin typeface="Avenir Next" panose="020B0503020202020204" pitchFamily="34" charset="0"/>
              </a:endParaRPr>
            </a:p>
          </p:txBody>
        </p:sp>
        <p:sp>
          <p:nvSpPr>
            <p:cNvPr id="394" name="TextBox 393">
              <a:extLst>
                <a:ext uri="{FF2B5EF4-FFF2-40B4-BE49-F238E27FC236}">
                  <a16:creationId xmlns:a16="http://schemas.microsoft.com/office/drawing/2014/main" id="{DBCC4436-BB5E-784F-2AAF-D85729DA60DA}"/>
                </a:ext>
              </a:extLst>
            </p:cNvPr>
            <p:cNvSpPr txBox="1"/>
            <p:nvPr/>
          </p:nvSpPr>
          <p:spPr>
            <a:xfrm rot="16200000">
              <a:off x="6250848" y="4631429"/>
              <a:ext cx="391134" cy="12311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CH" sz="800" dirty="0">
                  <a:latin typeface="Avenir Next" panose="020B0503020202020204" pitchFamily="34" charset="0"/>
                </a:rPr>
                <a:t>Memory</a:t>
              </a:r>
            </a:p>
          </p:txBody>
        </p:sp>
        <p:sp>
          <p:nvSpPr>
            <p:cNvPr id="395" name="Rectangle 394">
              <a:extLst>
                <a:ext uri="{FF2B5EF4-FFF2-40B4-BE49-F238E27FC236}">
                  <a16:creationId xmlns:a16="http://schemas.microsoft.com/office/drawing/2014/main" id="{4606FDF8-BAFE-753B-8D92-339AB3BFC741}"/>
                </a:ext>
              </a:extLst>
            </p:cNvPr>
            <p:cNvSpPr/>
            <p:nvPr/>
          </p:nvSpPr>
          <p:spPr bwMode="auto">
            <a:xfrm>
              <a:off x="7085026" y="4486886"/>
              <a:ext cx="727274" cy="411859"/>
            </a:xfrm>
            <a:prstGeom prst="rect">
              <a:avLst/>
            </a:prstGeom>
            <a:solidFill>
              <a:srgbClr val="00B658"/>
            </a:solidFill>
            <a:ln w="9525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Lato" panose="020F0502020204030203" pitchFamily="34" charset="0"/>
                <a:cs typeface="Segoe UI" pitchFamily="34" charset="0"/>
              </a:endParaRPr>
            </a:p>
          </p:txBody>
        </p:sp>
        <p:sp>
          <p:nvSpPr>
            <p:cNvPr id="396" name="Rectangle 395">
              <a:extLst>
                <a:ext uri="{FF2B5EF4-FFF2-40B4-BE49-F238E27FC236}">
                  <a16:creationId xmlns:a16="http://schemas.microsoft.com/office/drawing/2014/main" id="{3018E0DE-6780-1865-B057-A400E6122D1D}"/>
                </a:ext>
              </a:extLst>
            </p:cNvPr>
            <p:cNvSpPr/>
            <p:nvPr/>
          </p:nvSpPr>
          <p:spPr bwMode="auto">
            <a:xfrm>
              <a:off x="7609073" y="4486886"/>
              <a:ext cx="203227" cy="411790"/>
            </a:xfrm>
            <a:prstGeom prst="rect">
              <a:avLst/>
            </a:prstGeom>
            <a:solidFill>
              <a:srgbClr val="3998E7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Lato" panose="020F0502020204030203" pitchFamily="34" charset="0"/>
                <a:cs typeface="Segoe UI" pitchFamily="34" charset="0"/>
              </a:endParaRPr>
            </a:p>
          </p:txBody>
        </p:sp>
        <p:sp>
          <p:nvSpPr>
            <p:cNvPr id="397" name="TextBox 396">
              <a:extLst>
                <a:ext uri="{FF2B5EF4-FFF2-40B4-BE49-F238E27FC236}">
                  <a16:creationId xmlns:a16="http://schemas.microsoft.com/office/drawing/2014/main" id="{6AFA191F-9C53-B64F-84F8-D0FD39B7E24E}"/>
                </a:ext>
              </a:extLst>
            </p:cNvPr>
            <p:cNvSpPr txBox="1"/>
            <p:nvPr/>
          </p:nvSpPr>
          <p:spPr>
            <a:xfrm>
              <a:off x="7098422" y="4535754"/>
              <a:ext cx="503344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GB" sz="800" dirty="0">
                  <a:latin typeface="Avenir Next" panose="020B0503020202020204" pitchFamily="34" charset="0"/>
                </a:rPr>
                <a:t>Flux</a:t>
              </a:r>
            </a:p>
            <a:p>
              <a:pPr algn="ctr">
                <a:buClr>
                  <a:schemeClr val="accent1"/>
                </a:buClr>
                <a:buSzPct val="60000"/>
              </a:pPr>
              <a:r>
                <a:rPr lang="en-CH" sz="800">
                  <a:latin typeface="Avenir Next" panose="020B0503020202020204" pitchFamily="34" charset="0"/>
                </a:rPr>
                <a:t>AI</a:t>
              </a:r>
              <a:r>
                <a:rPr lang="en-GB" sz="800" dirty="0">
                  <a:latin typeface="Avenir Next" panose="020B0503020202020204" pitchFamily="34" charset="0"/>
                </a:rPr>
                <a:t>E Core 2</a:t>
              </a:r>
            </a:p>
            <a:p>
              <a:pPr algn="ctr">
                <a:buClr>
                  <a:schemeClr val="accent1"/>
                </a:buClr>
                <a:buSzPct val="60000"/>
              </a:pPr>
              <a:r>
                <a:rPr lang="en-GB" sz="800" dirty="0">
                  <a:latin typeface="Avenir Next" panose="020B0503020202020204" pitchFamily="34" charset="0"/>
                </a:rPr>
                <a:t>(2,6)</a:t>
              </a:r>
            </a:p>
          </p:txBody>
        </p:sp>
        <p:sp>
          <p:nvSpPr>
            <p:cNvPr id="398" name="TextBox 397">
              <a:extLst>
                <a:ext uri="{FF2B5EF4-FFF2-40B4-BE49-F238E27FC236}">
                  <a16:creationId xmlns:a16="http://schemas.microsoft.com/office/drawing/2014/main" id="{1FEAC3B4-276C-DAD5-7186-5917AA32CDDE}"/>
                </a:ext>
              </a:extLst>
            </p:cNvPr>
            <p:cNvSpPr txBox="1"/>
            <p:nvPr/>
          </p:nvSpPr>
          <p:spPr>
            <a:xfrm rot="16200000">
              <a:off x="7495608" y="4631260"/>
              <a:ext cx="391134" cy="12311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CH" sz="800" dirty="0">
                  <a:latin typeface="Avenir Next" panose="020B0503020202020204" pitchFamily="34" charset="0"/>
                </a:rPr>
                <a:t>Memory</a:t>
              </a:r>
            </a:p>
          </p:txBody>
        </p:sp>
        <p:sp>
          <p:nvSpPr>
            <p:cNvPr id="399" name="Right Arrow 398">
              <a:extLst>
                <a:ext uri="{FF2B5EF4-FFF2-40B4-BE49-F238E27FC236}">
                  <a16:creationId xmlns:a16="http://schemas.microsoft.com/office/drawing/2014/main" id="{45893DDB-256B-FA71-8BB9-E9B37127251D}"/>
                </a:ext>
              </a:extLst>
            </p:cNvPr>
            <p:cNvSpPr/>
            <p:nvPr/>
          </p:nvSpPr>
          <p:spPr bwMode="auto">
            <a:xfrm>
              <a:off x="6586859" y="4599410"/>
              <a:ext cx="483268" cy="147504"/>
            </a:xfrm>
            <a:prstGeom prst="rightArrow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Lato" panose="020F0502020204030203" pitchFamily="34" charset="0"/>
                <a:cs typeface="Segoe UI" pitchFamily="34" charset="0"/>
              </a:endParaRPr>
            </a:p>
          </p:txBody>
        </p:sp>
        <p:cxnSp>
          <p:nvCxnSpPr>
            <p:cNvPr id="400" name="Elbow Connector 399">
              <a:extLst>
                <a:ext uri="{FF2B5EF4-FFF2-40B4-BE49-F238E27FC236}">
                  <a16:creationId xmlns:a16="http://schemas.microsoft.com/office/drawing/2014/main" id="{7DF675E9-E930-1568-6864-7CA2957720A4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4150749" y="4101062"/>
              <a:ext cx="540776" cy="351950"/>
            </a:xfrm>
            <a:prstGeom prst="bentConnector3">
              <a:avLst>
                <a:gd name="adj1" fmla="val 99445"/>
              </a:avLst>
            </a:prstGeom>
            <a:ln w="19050">
              <a:solidFill>
                <a:schemeClr val="tx1"/>
              </a:solidFill>
              <a:headEnd type="none" w="lg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1" name="Elbow Connector 400">
              <a:extLst>
                <a:ext uri="{FF2B5EF4-FFF2-40B4-BE49-F238E27FC236}">
                  <a16:creationId xmlns:a16="http://schemas.microsoft.com/office/drawing/2014/main" id="{E0D9A0F7-FBB0-BA1A-BB7E-9ED1C2B02ACD}"/>
                </a:ext>
              </a:extLst>
            </p:cNvPr>
            <p:cNvCxnSpPr>
              <a:cxnSpLocks/>
            </p:cNvCxnSpPr>
            <p:nvPr/>
          </p:nvCxnSpPr>
          <p:spPr>
            <a:xfrm>
              <a:off x="4239590" y="3796905"/>
              <a:ext cx="1594274" cy="237547"/>
            </a:xfrm>
            <a:prstGeom prst="bentConnector3">
              <a:avLst>
                <a:gd name="adj1" fmla="val 73817"/>
              </a:avLst>
            </a:prstGeom>
            <a:ln w="19050">
              <a:solidFill>
                <a:schemeClr val="tx1"/>
              </a:solidFill>
              <a:headEnd type="none" w="lg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2" name="Elbow Connector 401">
              <a:extLst>
                <a:ext uri="{FF2B5EF4-FFF2-40B4-BE49-F238E27FC236}">
                  <a16:creationId xmlns:a16="http://schemas.microsoft.com/office/drawing/2014/main" id="{D23D0DAA-B3CD-0C4F-8771-3E978E4CD45D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4594000" y="1338470"/>
              <a:ext cx="1051560" cy="2688336"/>
            </a:xfrm>
            <a:prstGeom prst="bentConnector3">
              <a:avLst>
                <a:gd name="adj1" fmla="val 133381"/>
              </a:avLst>
            </a:prstGeom>
            <a:ln w="19050">
              <a:solidFill>
                <a:schemeClr val="tx1"/>
              </a:solidFill>
              <a:headEnd type="none" w="lg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03" name="Group 402">
              <a:extLst>
                <a:ext uri="{FF2B5EF4-FFF2-40B4-BE49-F238E27FC236}">
                  <a16:creationId xmlns:a16="http://schemas.microsoft.com/office/drawing/2014/main" id="{730DDC20-C440-C271-BA4F-4CE75C57701F}"/>
                </a:ext>
              </a:extLst>
            </p:cNvPr>
            <p:cNvGrpSpPr/>
            <p:nvPr/>
          </p:nvGrpSpPr>
          <p:grpSpPr>
            <a:xfrm>
              <a:off x="4595506" y="3965722"/>
              <a:ext cx="3216794" cy="418200"/>
              <a:chOff x="2522137" y="1349272"/>
              <a:chExt cx="3216794" cy="418200"/>
            </a:xfrm>
          </p:grpSpPr>
          <p:sp>
            <p:nvSpPr>
              <p:cNvPr id="443" name="Right Arrow 442">
                <a:extLst>
                  <a:ext uri="{FF2B5EF4-FFF2-40B4-BE49-F238E27FC236}">
                    <a16:creationId xmlns:a16="http://schemas.microsoft.com/office/drawing/2014/main" id="{8637556B-99B7-C8C2-4367-BE57BB9BB702}"/>
                  </a:ext>
                </a:extLst>
              </p:cNvPr>
              <p:cNvSpPr/>
              <p:nvPr/>
            </p:nvSpPr>
            <p:spPr bwMode="auto">
              <a:xfrm>
                <a:off x="3272479" y="1525636"/>
                <a:ext cx="483268" cy="147504"/>
              </a:xfrm>
              <a:prstGeom prst="rightArrow">
                <a:avLst>
                  <a:gd name="adj1" fmla="val 50000"/>
                  <a:gd name="adj2" fmla="val 62915"/>
                </a:avLst>
              </a:prstGeom>
              <a:solidFill>
                <a:schemeClr val="accent5">
                  <a:lumMod val="50000"/>
                </a:schemeClr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444" name="Rectangle 443">
                <a:extLst>
                  <a:ext uri="{FF2B5EF4-FFF2-40B4-BE49-F238E27FC236}">
                    <a16:creationId xmlns:a16="http://schemas.microsoft.com/office/drawing/2014/main" id="{9D53FB7F-2B12-7157-EB07-28208E77FD2E}"/>
                  </a:ext>
                </a:extLst>
              </p:cNvPr>
              <p:cNvSpPr/>
              <p:nvPr/>
            </p:nvSpPr>
            <p:spPr bwMode="auto">
              <a:xfrm>
                <a:off x="2522137" y="1349272"/>
                <a:ext cx="727274" cy="411859"/>
              </a:xfrm>
              <a:prstGeom prst="rect">
                <a:avLst/>
              </a:prstGeom>
              <a:solidFill>
                <a:srgbClr val="00B658"/>
              </a:solidFill>
              <a:ln w="9525"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445" name="Rectangle 444">
                <a:extLst>
                  <a:ext uri="{FF2B5EF4-FFF2-40B4-BE49-F238E27FC236}">
                    <a16:creationId xmlns:a16="http://schemas.microsoft.com/office/drawing/2014/main" id="{BE6C94BA-887F-F68E-D000-812FB855A2C0}"/>
                  </a:ext>
                </a:extLst>
              </p:cNvPr>
              <p:cNvSpPr/>
              <p:nvPr/>
            </p:nvSpPr>
            <p:spPr bwMode="auto">
              <a:xfrm>
                <a:off x="3029144" y="1349439"/>
                <a:ext cx="220267" cy="411790"/>
              </a:xfrm>
              <a:prstGeom prst="rect">
                <a:avLst/>
              </a:prstGeom>
              <a:solidFill>
                <a:srgbClr val="3998E7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446" name="TextBox 445">
                <a:extLst>
                  <a:ext uri="{FF2B5EF4-FFF2-40B4-BE49-F238E27FC236}">
                    <a16:creationId xmlns:a16="http://schemas.microsoft.com/office/drawing/2014/main" id="{457B0DB6-6B3C-7EA6-C9B7-F34B9E454188}"/>
                  </a:ext>
                </a:extLst>
              </p:cNvPr>
              <p:cNvSpPr txBox="1"/>
              <p:nvPr/>
            </p:nvSpPr>
            <p:spPr>
              <a:xfrm>
                <a:off x="2565192" y="1398140"/>
                <a:ext cx="44403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Laplacian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>
                    <a:latin typeface="Avenir Next" panose="020B0503020202020204" pitchFamily="34" charset="0"/>
                  </a:rPr>
                  <a:t>AI</a:t>
                </a:r>
                <a:r>
                  <a:rPr lang="en-GB" sz="800" dirty="0">
                    <a:latin typeface="Avenir Next" panose="020B0503020202020204" pitchFamily="34" charset="0"/>
                  </a:rPr>
                  <a:t>E Core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(0,5)</a:t>
                </a:r>
                <a:endParaRPr lang="en-CH" sz="800" dirty="0">
                  <a:latin typeface="Avenir Next" panose="020B0503020202020204" pitchFamily="34" charset="0"/>
                </a:endParaRPr>
              </a:p>
            </p:txBody>
          </p:sp>
          <p:sp>
            <p:nvSpPr>
              <p:cNvPr id="447" name="TextBox 446">
                <a:extLst>
                  <a:ext uri="{FF2B5EF4-FFF2-40B4-BE49-F238E27FC236}">
                    <a16:creationId xmlns:a16="http://schemas.microsoft.com/office/drawing/2014/main" id="{A6BA2778-86F1-8048-F0C8-967E6847FDF3}"/>
                  </a:ext>
                </a:extLst>
              </p:cNvPr>
              <p:cNvSpPr txBox="1"/>
              <p:nvPr/>
            </p:nvSpPr>
            <p:spPr>
              <a:xfrm rot="16200000">
                <a:off x="2932719" y="1493813"/>
                <a:ext cx="391134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 dirty="0">
                    <a:latin typeface="Avenir Next" panose="020B0503020202020204" pitchFamily="34" charset="0"/>
                  </a:rPr>
                  <a:t>Memory</a:t>
                </a:r>
              </a:p>
            </p:txBody>
          </p:sp>
          <p:sp>
            <p:nvSpPr>
              <p:cNvPr id="448" name="Rectangle 447">
                <a:extLst>
                  <a:ext uri="{FF2B5EF4-FFF2-40B4-BE49-F238E27FC236}">
                    <a16:creationId xmlns:a16="http://schemas.microsoft.com/office/drawing/2014/main" id="{BE40C676-FF4D-93B6-34AF-13AD5D96F7C6}"/>
                  </a:ext>
                </a:extLst>
              </p:cNvPr>
              <p:cNvSpPr/>
              <p:nvPr/>
            </p:nvSpPr>
            <p:spPr bwMode="auto">
              <a:xfrm>
                <a:off x="3766897" y="1349272"/>
                <a:ext cx="727274" cy="411859"/>
              </a:xfrm>
              <a:prstGeom prst="rect">
                <a:avLst/>
              </a:prstGeom>
              <a:solidFill>
                <a:srgbClr val="00B658"/>
              </a:solidFill>
              <a:ln w="9525"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449" name="Rectangle 448">
                <a:extLst>
                  <a:ext uri="{FF2B5EF4-FFF2-40B4-BE49-F238E27FC236}">
                    <a16:creationId xmlns:a16="http://schemas.microsoft.com/office/drawing/2014/main" id="{D9FEBE19-99E2-222B-7064-09E38EF6E142}"/>
                  </a:ext>
                </a:extLst>
              </p:cNvPr>
              <p:cNvSpPr/>
              <p:nvPr/>
            </p:nvSpPr>
            <p:spPr bwMode="auto">
              <a:xfrm>
                <a:off x="4289854" y="1349441"/>
                <a:ext cx="204317" cy="411790"/>
              </a:xfrm>
              <a:prstGeom prst="rect">
                <a:avLst/>
              </a:prstGeom>
              <a:solidFill>
                <a:srgbClr val="3998E7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450" name="TextBox 449">
                <a:extLst>
                  <a:ext uri="{FF2B5EF4-FFF2-40B4-BE49-F238E27FC236}">
                    <a16:creationId xmlns:a16="http://schemas.microsoft.com/office/drawing/2014/main" id="{ED601C95-7B62-122D-0DAA-956EA10E8DF6}"/>
                  </a:ext>
                </a:extLst>
              </p:cNvPr>
              <p:cNvSpPr txBox="1"/>
              <p:nvPr/>
            </p:nvSpPr>
            <p:spPr>
              <a:xfrm>
                <a:off x="3780293" y="1398140"/>
                <a:ext cx="50334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Flux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>
                    <a:latin typeface="Avenir Next" panose="020B0503020202020204" pitchFamily="34" charset="0"/>
                  </a:rPr>
                  <a:t>AI</a:t>
                </a:r>
                <a:r>
                  <a:rPr lang="en-GB" sz="800" dirty="0">
                    <a:latin typeface="Avenir Next" panose="020B0503020202020204" pitchFamily="34" charset="0"/>
                  </a:rPr>
                  <a:t>E Core 1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(1,5)</a:t>
                </a:r>
                <a:endParaRPr lang="en-CH" sz="800" dirty="0">
                  <a:latin typeface="Avenir Next" panose="020B0503020202020204" pitchFamily="34" charset="0"/>
                </a:endParaRPr>
              </a:p>
            </p:txBody>
          </p:sp>
          <p:sp>
            <p:nvSpPr>
              <p:cNvPr id="451" name="TextBox 450">
                <a:extLst>
                  <a:ext uri="{FF2B5EF4-FFF2-40B4-BE49-F238E27FC236}">
                    <a16:creationId xmlns:a16="http://schemas.microsoft.com/office/drawing/2014/main" id="{F777256D-E58C-CDF7-CE35-1F0DC8BEA2DD}"/>
                  </a:ext>
                </a:extLst>
              </p:cNvPr>
              <p:cNvSpPr txBox="1"/>
              <p:nvPr/>
            </p:nvSpPr>
            <p:spPr>
              <a:xfrm rot="16200000">
                <a:off x="4177479" y="1493815"/>
                <a:ext cx="391134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 dirty="0">
                    <a:latin typeface="Avenir Next" panose="020B0503020202020204" pitchFamily="34" charset="0"/>
                  </a:rPr>
                  <a:t>Memory</a:t>
                </a:r>
              </a:p>
            </p:txBody>
          </p:sp>
          <p:sp>
            <p:nvSpPr>
              <p:cNvPr id="452" name="Rectangle 451">
                <a:extLst>
                  <a:ext uri="{FF2B5EF4-FFF2-40B4-BE49-F238E27FC236}">
                    <a16:creationId xmlns:a16="http://schemas.microsoft.com/office/drawing/2014/main" id="{1B35F05D-B41D-C8B4-680E-363CA08F3C66}"/>
                  </a:ext>
                </a:extLst>
              </p:cNvPr>
              <p:cNvSpPr/>
              <p:nvPr/>
            </p:nvSpPr>
            <p:spPr bwMode="auto">
              <a:xfrm>
                <a:off x="5011657" y="1349272"/>
                <a:ext cx="727274" cy="411859"/>
              </a:xfrm>
              <a:prstGeom prst="rect">
                <a:avLst/>
              </a:prstGeom>
              <a:solidFill>
                <a:srgbClr val="00B658"/>
              </a:solidFill>
              <a:ln w="9525"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453" name="Rectangle 452">
                <a:extLst>
                  <a:ext uri="{FF2B5EF4-FFF2-40B4-BE49-F238E27FC236}">
                    <a16:creationId xmlns:a16="http://schemas.microsoft.com/office/drawing/2014/main" id="{89DDE65F-E42A-9678-8104-C6C1D7C1348A}"/>
                  </a:ext>
                </a:extLst>
              </p:cNvPr>
              <p:cNvSpPr/>
              <p:nvPr/>
            </p:nvSpPr>
            <p:spPr bwMode="auto">
              <a:xfrm>
                <a:off x="5535704" y="1349272"/>
                <a:ext cx="203227" cy="411790"/>
              </a:xfrm>
              <a:prstGeom prst="rect">
                <a:avLst/>
              </a:prstGeom>
              <a:solidFill>
                <a:srgbClr val="3998E7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454" name="TextBox 453">
                <a:extLst>
                  <a:ext uri="{FF2B5EF4-FFF2-40B4-BE49-F238E27FC236}">
                    <a16:creationId xmlns:a16="http://schemas.microsoft.com/office/drawing/2014/main" id="{7CBCA897-8925-08AE-E8B7-CB27C640D3ED}"/>
                  </a:ext>
                </a:extLst>
              </p:cNvPr>
              <p:cNvSpPr txBox="1"/>
              <p:nvPr/>
            </p:nvSpPr>
            <p:spPr>
              <a:xfrm>
                <a:off x="5025053" y="1398140"/>
                <a:ext cx="50334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Flux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>
                    <a:latin typeface="Avenir Next" panose="020B0503020202020204" pitchFamily="34" charset="0"/>
                  </a:rPr>
                  <a:t>AI</a:t>
                </a:r>
                <a:r>
                  <a:rPr lang="en-GB" sz="800" dirty="0">
                    <a:latin typeface="Avenir Next" panose="020B0503020202020204" pitchFamily="34" charset="0"/>
                  </a:rPr>
                  <a:t>E Core 2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(2,5)</a:t>
                </a:r>
              </a:p>
            </p:txBody>
          </p:sp>
          <p:sp>
            <p:nvSpPr>
              <p:cNvPr id="455" name="TextBox 454">
                <a:extLst>
                  <a:ext uri="{FF2B5EF4-FFF2-40B4-BE49-F238E27FC236}">
                    <a16:creationId xmlns:a16="http://schemas.microsoft.com/office/drawing/2014/main" id="{6D2A1604-31A6-4A98-8A20-B409634EEE27}"/>
                  </a:ext>
                </a:extLst>
              </p:cNvPr>
              <p:cNvSpPr txBox="1"/>
              <p:nvPr/>
            </p:nvSpPr>
            <p:spPr>
              <a:xfrm rot="16200000">
                <a:off x="5422239" y="1493646"/>
                <a:ext cx="391134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 dirty="0">
                    <a:latin typeface="Avenir Next" panose="020B0503020202020204" pitchFamily="34" charset="0"/>
                  </a:rPr>
                  <a:t>Memory</a:t>
                </a:r>
              </a:p>
            </p:txBody>
          </p:sp>
          <p:sp>
            <p:nvSpPr>
              <p:cNvPr id="456" name="Right Arrow 455">
                <a:extLst>
                  <a:ext uri="{FF2B5EF4-FFF2-40B4-BE49-F238E27FC236}">
                    <a16:creationId xmlns:a16="http://schemas.microsoft.com/office/drawing/2014/main" id="{33EE87DE-5AE3-7260-006C-CB7D66675B5C}"/>
                  </a:ext>
                </a:extLst>
              </p:cNvPr>
              <p:cNvSpPr/>
              <p:nvPr/>
            </p:nvSpPr>
            <p:spPr bwMode="auto">
              <a:xfrm>
                <a:off x="4513490" y="1461796"/>
                <a:ext cx="483268" cy="147504"/>
              </a:xfrm>
              <a:prstGeom prst="rightArrow">
                <a:avLst/>
              </a:prstGeom>
              <a:solidFill>
                <a:schemeClr val="accent5">
                  <a:lumMod val="50000"/>
                </a:schemeClr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</p:grpSp>
        <p:cxnSp>
          <p:nvCxnSpPr>
            <p:cNvPr id="404" name="Elbow Connector 403">
              <a:extLst>
                <a:ext uri="{FF2B5EF4-FFF2-40B4-BE49-F238E27FC236}">
                  <a16:creationId xmlns:a16="http://schemas.microsoft.com/office/drawing/2014/main" id="{6D4E24D2-539B-A38B-5A7B-2FD53C347A34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5351773" y="4062371"/>
              <a:ext cx="548640" cy="421470"/>
            </a:xfrm>
            <a:prstGeom prst="bentConnector2">
              <a:avLst/>
            </a:prstGeom>
            <a:ln w="19050">
              <a:solidFill>
                <a:schemeClr val="tx1"/>
              </a:solidFill>
              <a:headEnd type="none" w="lg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5" name="Right Arrow 404">
              <a:extLst>
                <a:ext uri="{FF2B5EF4-FFF2-40B4-BE49-F238E27FC236}">
                  <a16:creationId xmlns:a16="http://schemas.microsoft.com/office/drawing/2014/main" id="{0B048974-709B-49EA-7616-8B6F9CC3AF61}"/>
                </a:ext>
              </a:extLst>
            </p:cNvPr>
            <p:cNvSpPr/>
            <p:nvPr/>
          </p:nvSpPr>
          <p:spPr bwMode="auto">
            <a:xfrm>
              <a:off x="5345848" y="5126616"/>
              <a:ext cx="483268" cy="147504"/>
            </a:xfrm>
            <a:prstGeom prst="rightArrow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Lato" panose="020F0502020204030203" pitchFamily="34" charset="0"/>
                <a:cs typeface="Segoe UI" pitchFamily="34" charset="0"/>
              </a:endParaRPr>
            </a:p>
          </p:txBody>
        </p:sp>
        <p:sp>
          <p:nvSpPr>
            <p:cNvPr id="406" name="Rectangle 405">
              <a:extLst>
                <a:ext uri="{FF2B5EF4-FFF2-40B4-BE49-F238E27FC236}">
                  <a16:creationId xmlns:a16="http://schemas.microsoft.com/office/drawing/2014/main" id="{C9CCF10E-26E4-D1C8-6937-1BC904448F45}"/>
                </a:ext>
              </a:extLst>
            </p:cNvPr>
            <p:cNvSpPr/>
            <p:nvPr/>
          </p:nvSpPr>
          <p:spPr bwMode="auto">
            <a:xfrm>
              <a:off x="4595506" y="5008286"/>
              <a:ext cx="727274" cy="411859"/>
            </a:xfrm>
            <a:prstGeom prst="rect">
              <a:avLst/>
            </a:prstGeom>
            <a:solidFill>
              <a:srgbClr val="00B658"/>
            </a:solidFill>
            <a:ln w="9525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Lato" panose="020F0502020204030203" pitchFamily="34" charset="0"/>
                <a:cs typeface="Segoe UI" pitchFamily="34" charset="0"/>
              </a:endParaRPr>
            </a:p>
          </p:txBody>
        </p:sp>
        <p:sp>
          <p:nvSpPr>
            <p:cNvPr id="407" name="Rectangle 406">
              <a:extLst>
                <a:ext uri="{FF2B5EF4-FFF2-40B4-BE49-F238E27FC236}">
                  <a16:creationId xmlns:a16="http://schemas.microsoft.com/office/drawing/2014/main" id="{33721DEF-BC86-F476-AB68-3775E6A1B3C9}"/>
                </a:ext>
              </a:extLst>
            </p:cNvPr>
            <p:cNvSpPr/>
            <p:nvPr/>
          </p:nvSpPr>
          <p:spPr bwMode="auto">
            <a:xfrm>
              <a:off x="5102513" y="5008286"/>
              <a:ext cx="220267" cy="411790"/>
            </a:xfrm>
            <a:prstGeom prst="rect">
              <a:avLst/>
            </a:prstGeom>
            <a:solidFill>
              <a:srgbClr val="3998E7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Lato" panose="020F0502020204030203" pitchFamily="34" charset="0"/>
                <a:cs typeface="Segoe UI" pitchFamily="34" charset="0"/>
              </a:endParaRPr>
            </a:p>
          </p:txBody>
        </p:sp>
        <p:sp>
          <p:nvSpPr>
            <p:cNvPr id="408" name="TextBox 407">
              <a:extLst>
                <a:ext uri="{FF2B5EF4-FFF2-40B4-BE49-F238E27FC236}">
                  <a16:creationId xmlns:a16="http://schemas.microsoft.com/office/drawing/2014/main" id="{C48DECDA-F84A-7385-55F0-DC3D54F35640}"/>
                </a:ext>
              </a:extLst>
            </p:cNvPr>
            <p:cNvSpPr txBox="1"/>
            <p:nvPr/>
          </p:nvSpPr>
          <p:spPr>
            <a:xfrm>
              <a:off x="4638561" y="5056987"/>
              <a:ext cx="444032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GB" sz="800" dirty="0">
                  <a:latin typeface="Avenir Next" panose="020B0503020202020204" pitchFamily="34" charset="0"/>
                </a:rPr>
                <a:t>Laplacian</a:t>
              </a:r>
            </a:p>
            <a:p>
              <a:pPr algn="ctr">
                <a:buClr>
                  <a:schemeClr val="accent1"/>
                </a:buClr>
                <a:buSzPct val="60000"/>
              </a:pPr>
              <a:r>
                <a:rPr lang="en-CH" sz="800">
                  <a:latin typeface="Avenir Next" panose="020B0503020202020204" pitchFamily="34" charset="0"/>
                </a:rPr>
                <a:t>AI</a:t>
              </a:r>
              <a:r>
                <a:rPr lang="en-GB" sz="800" dirty="0">
                  <a:latin typeface="Avenir Next" panose="020B0503020202020204" pitchFamily="34" charset="0"/>
                </a:rPr>
                <a:t>E Core</a:t>
              </a:r>
            </a:p>
            <a:p>
              <a:pPr algn="ctr">
                <a:buClr>
                  <a:schemeClr val="accent1"/>
                </a:buClr>
                <a:buSzPct val="60000"/>
              </a:pPr>
              <a:r>
                <a:rPr lang="en-GB" sz="800" dirty="0">
                  <a:latin typeface="Avenir Next" panose="020B0503020202020204" pitchFamily="34" charset="0"/>
                </a:rPr>
                <a:t>(0,7)</a:t>
              </a:r>
              <a:endParaRPr lang="en-CH" sz="800" dirty="0">
                <a:latin typeface="Avenir Next" panose="020B0503020202020204" pitchFamily="34" charset="0"/>
              </a:endParaRPr>
            </a:p>
          </p:txBody>
        </p:sp>
        <p:sp>
          <p:nvSpPr>
            <p:cNvPr id="409" name="TextBox 408">
              <a:extLst>
                <a:ext uri="{FF2B5EF4-FFF2-40B4-BE49-F238E27FC236}">
                  <a16:creationId xmlns:a16="http://schemas.microsoft.com/office/drawing/2014/main" id="{45CEBB51-DB5C-4567-1AE2-130F81956220}"/>
                </a:ext>
              </a:extLst>
            </p:cNvPr>
            <p:cNvSpPr txBox="1"/>
            <p:nvPr/>
          </p:nvSpPr>
          <p:spPr>
            <a:xfrm rot="16200000">
              <a:off x="5006088" y="5152660"/>
              <a:ext cx="391134" cy="12311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CH" sz="800" dirty="0">
                  <a:latin typeface="Avenir Next" panose="020B0503020202020204" pitchFamily="34" charset="0"/>
                </a:rPr>
                <a:t>Memory</a:t>
              </a:r>
            </a:p>
          </p:txBody>
        </p:sp>
        <p:sp>
          <p:nvSpPr>
            <p:cNvPr id="410" name="Rectangle 409">
              <a:extLst>
                <a:ext uri="{FF2B5EF4-FFF2-40B4-BE49-F238E27FC236}">
                  <a16:creationId xmlns:a16="http://schemas.microsoft.com/office/drawing/2014/main" id="{9346C98E-4604-DDD6-A079-EBD57C84AD6F}"/>
                </a:ext>
              </a:extLst>
            </p:cNvPr>
            <p:cNvSpPr/>
            <p:nvPr/>
          </p:nvSpPr>
          <p:spPr bwMode="auto">
            <a:xfrm>
              <a:off x="5840266" y="5008288"/>
              <a:ext cx="727274" cy="411859"/>
            </a:xfrm>
            <a:prstGeom prst="rect">
              <a:avLst/>
            </a:prstGeom>
            <a:solidFill>
              <a:srgbClr val="00B658"/>
            </a:solidFill>
            <a:ln w="9525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Lato" panose="020F0502020204030203" pitchFamily="34" charset="0"/>
                <a:cs typeface="Segoe UI" pitchFamily="34" charset="0"/>
              </a:endParaRPr>
            </a:p>
          </p:txBody>
        </p:sp>
        <p:sp>
          <p:nvSpPr>
            <p:cNvPr id="411" name="Rectangle 410">
              <a:extLst>
                <a:ext uri="{FF2B5EF4-FFF2-40B4-BE49-F238E27FC236}">
                  <a16:creationId xmlns:a16="http://schemas.microsoft.com/office/drawing/2014/main" id="{1DC46327-F293-2423-44F7-B01D578C8D0E}"/>
                </a:ext>
              </a:extLst>
            </p:cNvPr>
            <p:cNvSpPr/>
            <p:nvPr/>
          </p:nvSpPr>
          <p:spPr bwMode="auto">
            <a:xfrm>
              <a:off x="6363223" y="5008288"/>
              <a:ext cx="204317" cy="411790"/>
            </a:xfrm>
            <a:prstGeom prst="rect">
              <a:avLst/>
            </a:prstGeom>
            <a:solidFill>
              <a:srgbClr val="3998E7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Lato" panose="020F0502020204030203" pitchFamily="34" charset="0"/>
                <a:cs typeface="Segoe UI" pitchFamily="34" charset="0"/>
              </a:endParaRPr>
            </a:p>
          </p:txBody>
        </p:sp>
        <p:sp>
          <p:nvSpPr>
            <p:cNvPr id="412" name="TextBox 411">
              <a:extLst>
                <a:ext uri="{FF2B5EF4-FFF2-40B4-BE49-F238E27FC236}">
                  <a16:creationId xmlns:a16="http://schemas.microsoft.com/office/drawing/2014/main" id="{BC345E60-04E3-D925-D755-0EE9F7CB4DCD}"/>
                </a:ext>
              </a:extLst>
            </p:cNvPr>
            <p:cNvSpPr txBox="1"/>
            <p:nvPr/>
          </p:nvSpPr>
          <p:spPr>
            <a:xfrm>
              <a:off x="5853662" y="5056987"/>
              <a:ext cx="503344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GB" sz="800" dirty="0">
                  <a:latin typeface="Avenir Next" panose="020B0503020202020204" pitchFamily="34" charset="0"/>
                </a:rPr>
                <a:t>Flux</a:t>
              </a:r>
            </a:p>
            <a:p>
              <a:pPr algn="ctr">
                <a:buClr>
                  <a:schemeClr val="accent1"/>
                </a:buClr>
                <a:buSzPct val="60000"/>
              </a:pPr>
              <a:r>
                <a:rPr lang="en-CH" sz="800">
                  <a:latin typeface="Avenir Next" panose="020B0503020202020204" pitchFamily="34" charset="0"/>
                </a:rPr>
                <a:t>AI</a:t>
              </a:r>
              <a:r>
                <a:rPr lang="en-GB" sz="800" dirty="0">
                  <a:latin typeface="Avenir Next" panose="020B0503020202020204" pitchFamily="34" charset="0"/>
                </a:rPr>
                <a:t>E Core 1</a:t>
              </a:r>
            </a:p>
            <a:p>
              <a:pPr algn="ctr">
                <a:buClr>
                  <a:schemeClr val="accent1"/>
                </a:buClr>
                <a:buSzPct val="60000"/>
              </a:pPr>
              <a:r>
                <a:rPr lang="en-GB" sz="800" dirty="0">
                  <a:latin typeface="Avenir Next" panose="020B0503020202020204" pitchFamily="34" charset="0"/>
                </a:rPr>
                <a:t>(1,7)</a:t>
              </a:r>
              <a:endParaRPr lang="en-CH" sz="800" dirty="0">
                <a:latin typeface="Avenir Next" panose="020B0503020202020204" pitchFamily="34" charset="0"/>
              </a:endParaRPr>
            </a:p>
          </p:txBody>
        </p:sp>
        <p:sp>
          <p:nvSpPr>
            <p:cNvPr id="413" name="TextBox 412">
              <a:extLst>
                <a:ext uri="{FF2B5EF4-FFF2-40B4-BE49-F238E27FC236}">
                  <a16:creationId xmlns:a16="http://schemas.microsoft.com/office/drawing/2014/main" id="{ABBE0A34-E37F-D3A3-8D7E-B572CF0FE01F}"/>
                </a:ext>
              </a:extLst>
            </p:cNvPr>
            <p:cNvSpPr txBox="1"/>
            <p:nvPr/>
          </p:nvSpPr>
          <p:spPr>
            <a:xfrm rot="16200000">
              <a:off x="6250848" y="5152662"/>
              <a:ext cx="391134" cy="12311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CH" sz="800" dirty="0">
                  <a:latin typeface="Avenir Next" panose="020B0503020202020204" pitchFamily="34" charset="0"/>
                </a:rPr>
                <a:t>Memory</a:t>
              </a:r>
            </a:p>
          </p:txBody>
        </p:sp>
        <p:sp>
          <p:nvSpPr>
            <p:cNvPr id="414" name="Rectangle 413">
              <a:extLst>
                <a:ext uri="{FF2B5EF4-FFF2-40B4-BE49-F238E27FC236}">
                  <a16:creationId xmlns:a16="http://schemas.microsoft.com/office/drawing/2014/main" id="{47749A9D-0973-724C-931E-C3CCCD3CD541}"/>
                </a:ext>
              </a:extLst>
            </p:cNvPr>
            <p:cNvSpPr/>
            <p:nvPr/>
          </p:nvSpPr>
          <p:spPr bwMode="auto">
            <a:xfrm>
              <a:off x="7085026" y="5008119"/>
              <a:ext cx="727274" cy="411859"/>
            </a:xfrm>
            <a:prstGeom prst="rect">
              <a:avLst/>
            </a:prstGeom>
            <a:solidFill>
              <a:srgbClr val="00B658"/>
            </a:solidFill>
            <a:ln w="9525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Lato" panose="020F0502020204030203" pitchFamily="34" charset="0"/>
                <a:cs typeface="Segoe UI" pitchFamily="34" charset="0"/>
              </a:endParaRPr>
            </a:p>
          </p:txBody>
        </p:sp>
        <p:sp>
          <p:nvSpPr>
            <p:cNvPr id="415" name="Rectangle 414">
              <a:extLst>
                <a:ext uri="{FF2B5EF4-FFF2-40B4-BE49-F238E27FC236}">
                  <a16:creationId xmlns:a16="http://schemas.microsoft.com/office/drawing/2014/main" id="{03C540BA-5A23-7194-D5F6-59CC1E0D7E84}"/>
                </a:ext>
              </a:extLst>
            </p:cNvPr>
            <p:cNvSpPr/>
            <p:nvPr/>
          </p:nvSpPr>
          <p:spPr bwMode="auto">
            <a:xfrm>
              <a:off x="7609073" y="5008119"/>
              <a:ext cx="203227" cy="411790"/>
            </a:xfrm>
            <a:prstGeom prst="rect">
              <a:avLst/>
            </a:prstGeom>
            <a:solidFill>
              <a:srgbClr val="3998E7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Lato" panose="020F0502020204030203" pitchFamily="34" charset="0"/>
                <a:cs typeface="Segoe UI" pitchFamily="34" charset="0"/>
              </a:endParaRPr>
            </a:p>
          </p:txBody>
        </p:sp>
        <p:sp>
          <p:nvSpPr>
            <p:cNvPr id="416" name="TextBox 415">
              <a:extLst>
                <a:ext uri="{FF2B5EF4-FFF2-40B4-BE49-F238E27FC236}">
                  <a16:creationId xmlns:a16="http://schemas.microsoft.com/office/drawing/2014/main" id="{47EC4C85-DE09-5863-C7E1-172B73F9113A}"/>
                </a:ext>
              </a:extLst>
            </p:cNvPr>
            <p:cNvSpPr txBox="1"/>
            <p:nvPr/>
          </p:nvSpPr>
          <p:spPr>
            <a:xfrm>
              <a:off x="7098422" y="5056987"/>
              <a:ext cx="503344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GB" sz="800" dirty="0">
                  <a:latin typeface="Avenir Next" panose="020B0503020202020204" pitchFamily="34" charset="0"/>
                </a:rPr>
                <a:t>Flux</a:t>
              </a:r>
            </a:p>
            <a:p>
              <a:pPr algn="ctr">
                <a:buClr>
                  <a:schemeClr val="accent1"/>
                </a:buClr>
                <a:buSzPct val="60000"/>
              </a:pPr>
              <a:r>
                <a:rPr lang="en-CH" sz="800">
                  <a:latin typeface="Avenir Next" panose="020B0503020202020204" pitchFamily="34" charset="0"/>
                </a:rPr>
                <a:t>AI</a:t>
              </a:r>
              <a:r>
                <a:rPr lang="en-GB" sz="800" dirty="0">
                  <a:latin typeface="Avenir Next" panose="020B0503020202020204" pitchFamily="34" charset="0"/>
                </a:rPr>
                <a:t>E Core 2</a:t>
              </a:r>
            </a:p>
            <a:p>
              <a:pPr algn="ctr">
                <a:buClr>
                  <a:schemeClr val="accent1"/>
                </a:buClr>
                <a:buSzPct val="60000"/>
              </a:pPr>
              <a:r>
                <a:rPr lang="en-GB" sz="800" dirty="0">
                  <a:latin typeface="Avenir Next" panose="020B0503020202020204" pitchFamily="34" charset="0"/>
                </a:rPr>
                <a:t>(2,7)</a:t>
              </a:r>
            </a:p>
          </p:txBody>
        </p:sp>
        <p:sp>
          <p:nvSpPr>
            <p:cNvPr id="417" name="TextBox 416">
              <a:extLst>
                <a:ext uri="{FF2B5EF4-FFF2-40B4-BE49-F238E27FC236}">
                  <a16:creationId xmlns:a16="http://schemas.microsoft.com/office/drawing/2014/main" id="{A79B323C-50FE-A027-AC6E-BA339CD2AE07}"/>
                </a:ext>
              </a:extLst>
            </p:cNvPr>
            <p:cNvSpPr txBox="1"/>
            <p:nvPr/>
          </p:nvSpPr>
          <p:spPr>
            <a:xfrm rot="16200000">
              <a:off x="7495608" y="5152493"/>
              <a:ext cx="391134" cy="12311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CH" sz="800" dirty="0">
                  <a:latin typeface="Avenir Next" panose="020B0503020202020204" pitchFamily="34" charset="0"/>
                </a:rPr>
                <a:t>Memory</a:t>
              </a:r>
            </a:p>
          </p:txBody>
        </p:sp>
        <p:sp>
          <p:nvSpPr>
            <p:cNvPr id="418" name="Right Arrow 417">
              <a:extLst>
                <a:ext uri="{FF2B5EF4-FFF2-40B4-BE49-F238E27FC236}">
                  <a16:creationId xmlns:a16="http://schemas.microsoft.com/office/drawing/2014/main" id="{69F0E1EC-07AB-F120-4145-B62F12CFFE94}"/>
                </a:ext>
              </a:extLst>
            </p:cNvPr>
            <p:cNvSpPr/>
            <p:nvPr/>
          </p:nvSpPr>
          <p:spPr bwMode="auto">
            <a:xfrm>
              <a:off x="6586859" y="5120643"/>
              <a:ext cx="483268" cy="147504"/>
            </a:xfrm>
            <a:prstGeom prst="rightArrow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Lato" panose="020F0502020204030203" pitchFamily="34" charset="0"/>
                <a:cs typeface="Segoe UI" pitchFamily="34" charset="0"/>
              </a:endParaRPr>
            </a:p>
          </p:txBody>
        </p:sp>
        <p:grpSp>
          <p:nvGrpSpPr>
            <p:cNvPr id="419" name="Group 418">
              <a:extLst>
                <a:ext uri="{FF2B5EF4-FFF2-40B4-BE49-F238E27FC236}">
                  <a16:creationId xmlns:a16="http://schemas.microsoft.com/office/drawing/2014/main" id="{4F17DAA3-2A2C-2997-26E2-6B4F74217D1D}"/>
                </a:ext>
              </a:extLst>
            </p:cNvPr>
            <p:cNvGrpSpPr/>
            <p:nvPr/>
          </p:nvGrpSpPr>
          <p:grpSpPr>
            <a:xfrm>
              <a:off x="4595506" y="5529353"/>
              <a:ext cx="3216794" cy="418200"/>
              <a:chOff x="2525903" y="1995148"/>
              <a:chExt cx="3216794" cy="418200"/>
            </a:xfrm>
          </p:grpSpPr>
          <p:sp>
            <p:nvSpPr>
              <p:cNvPr id="429" name="Right Arrow 428">
                <a:extLst>
                  <a:ext uri="{FF2B5EF4-FFF2-40B4-BE49-F238E27FC236}">
                    <a16:creationId xmlns:a16="http://schemas.microsoft.com/office/drawing/2014/main" id="{9A2FABA2-3163-53AC-DFB6-77BD776D03B8}"/>
                  </a:ext>
                </a:extLst>
              </p:cNvPr>
              <p:cNvSpPr/>
              <p:nvPr/>
            </p:nvSpPr>
            <p:spPr bwMode="auto">
              <a:xfrm>
                <a:off x="3276245" y="2113645"/>
                <a:ext cx="483268" cy="147504"/>
              </a:xfrm>
              <a:prstGeom prst="rightArrow">
                <a:avLst/>
              </a:prstGeom>
              <a:solidFill>
                <a:schemeClr val="accent5">
                  <a:lumMod val="50000"/>
                </a:schemeClr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430" name="Rectangle 429">
                <a:extLst>
                  <a:ext uri="{FF2B5EF4-FFF2-40B4-BE49-F238E27FC236}">
                    <a16:creationId xmlns:a16="http://schemas.microsoft.com/office/drawing/2014/main" id="{03831FA2-591F-43FA-053E-C2B7865056D4}"/>
                  </a:ext>
                </a:extLst>
              </p:cNvPr>
              <p:cNvSpPr/>
              <p:nvPr/>
            </p:nvSpPr>
            <p:spPr bwMode="auto">
              <a:xfrm>
                <a:off x="2525903" y="1995315"/>
                <a:ext cx="727274" cy="411859"/>
              </a:xfrm>
              <a:prstGeom prst="rect">
                <a:avLst/>
              </a:prstGeom>
              <a:solidFill>
                <a:srgbClr val="00B658"/>
              </a:solidFill>
              <a:ln w="9525"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431" name="Rectangle 430">
                <a:extLst>
                  <a:ext uri="{FF2B5EF4-FFF2-40B4-BE49-F238E27FC236}">
                    <a16:creationId xmlns:a16="http://schemas.microsoft.com/office/drawing/2014/main" id="{972ADBA4-8A93-8250-D2AD-6E34D393FC34}"/>
                  </a:ext>
                </a:extLst>
              </p:cNvPr>
              <p:cNvSpPr/>
              <p:nvPr/>
            </p:nvSpPr>
            <p:spPr bwMode="auto">
              <a:xfrm>
                <a:off x="3032910" y="1995315"/>
                <a:ext cx="220267" cy="411790"/>
              </a:xfrm>
              <a:prstGeom prst="rect">
                <a:avLst/>
              </a:prstGeom>
              <a:solidFill>
                <a:srgbClr val="3998E7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432" name="TextBox 431">
                <a:extLst>
                  <a:ext uri="{FF2B5EF4-FFF2-40B4-BE49-F238E27FC236}">
                    <a16:creationId xmlns:a16="http://schemas.microsoft.com/office/drawing/2014/main" id="{3B093F0B-9304-0B46-07F3-7AE4C520F167}"/>
                  </a:ext>
                </a:extLst>
              </p:cNvPr>
              <p:cNvSpPr txBox="1"/>
              <p:nvPr/>
            </p:nvSpPr>
            <p:spPr>
              <a:xfrm>
                <a:off x="2568958" y="2044016"/>
                <a:ext cx="44403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Laplacian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>
                    <a:latin typeface="Avenir Next" panose="020B0503020202020204" pitchFamily="34" charset="0"/>
                  </a:rPr>
                  <a:t>AI</a:t>
                </a:r>
                <a:r>
                  <a:rPr lang="en-GB" sz="800" dirty="0">
                    <a:latin typeface="Avenir Next" panose="020B0503020202020204" pitchFamily="34" charset="0"/>
                  </a:rPr>
                  <a:t>E Core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(0,8)</a:t>
                </a:r>
                <a:endParaRPr lang="en-CH" sz="800" dirty="0">
                  <a:latin typeface="Avenir Next" panose="020B0503020202020204" pitchFamily="34" charset="0"/>
                </a:endParaRPr>
              </a:p>
            </p:txBody>
          </p:sp>
          <p:sp>
            <p:nvSpPr>
              <p:cNvPr id="433" name="TextBox 432">
                <a:extLst>
                  <a:ext uri="{FF2B5EF4-FFF2-40B4-BE49-F238E27FC236}">
                    <a16:creationId xmlns:a16="http://schemas.microsoft.com/office/drawing/2014/main" id="{6285D674-A6B6-C677-DD1F-DE6BC0368C5C}"/>
                  </a:ext>
                </a:extLst>
              </p:cNvPr>
              <p:cNvSpPr txBox="1"/>
              <p:nvPr/>
            </p:nvSpPr>
            <p:spPr>
              <a:xfrm rot="16200000">
                <a:off x="2936485" y="2139689"/>
                <a:ext cx="391134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 dirty="0">
                    <a:latin typeface="Avenir Next" panose="020B0503020202020204" pitchFamily="34" charset="0"/>
                  </a:rPr>
                  <a:t>Memory</a:t>
                </a:r>
              </a:p>
            </p:txBody>
          </p:sp>
          <p:sp>
            <p:nvSpPr>
              <p:cNvPr id="434" name="Rectangle 433">
                <a:extLst>
                  <a:ext uri="{FF2B5EF4-FFF2-40B4-BE49-F238E27FC236}">
                    <a16:creationId xmlns:a16="http://schemas.microsoft.com/office/drawing/2014/main" id="{26400477-D2B7-B48A-DB0B-276D1274354F}"/>
                  </a:ext>
                </a:extLst>
              </p:cNvPr>
              <p:cNvSpPr/>
              <p:nvPr/>
            </p:nvSpPr>
            <p:spPr bwMode="auto">
              <a:xfrm>
                <a:off x="3770663" y="1995317"/>
                <a:ext cx="727274" cy="411859"/>
              </a:xfrm>
              <a:prstGeom prst="rect">
                <a:avLst/>
              </a:prstGeom>
              <a:solidFill>
                <a:srgbClr val="00B658"/>
              </a:solidFill>
              <a:ln w="9525"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435" name="Rectangle 434">
                <a:extLst>
                  <a:ext uri="{FF2B5EF4-FFF2-40B4-BE49-F238E27FC236}">
                    <a16:creationId xmlns:a16="http://schemas.microsoft.com/office/drawing/2014/main" id="{9F229D3C-133F-737C-D0BE-AD4ED37841D1}"/>
                  </a:ext>
                </a:extLst>
              </p:cNvPr>
              <p:cNvSpPr/>
              <p:nvPr/>
            </p:nvSpPr>
            <p:spPr bwMode="auto">
              <a:xfrm>
                <a:off x="4293620" y="1995317"/>
                <a:ext cx="204317" cy="411790"/>
              </a:xfrm>
              <a:prstGeom prst="rect">
                <a:avLst/>
              </a:prstGeom>
              <a:solidFill>
                <a:srgbClr val="3998E7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436" name="TextBox 435">
                <a:extLst>
                  <a:ext uri="{FF2B5EF4-FFF2-40B4-BE49-F238E27FC236}">
                    <a16:creationId xmlns:a16="http://schemas.microsoft.com/office/drawing/2014/main" id="{5F096486-9536-D4B0-3E79-BC03985076C9}"/>
                  </a:ext>
                </a:extLst>
              </p:cNvPr>
              <p:cNvSpPr txBox="1"/>
              <p:nvPr/>
            </p:nvSpPr>
            <p:spPr>
              <a:xfrm>
                <a:off x="3784059" y="2044016"/>
                <a:ext cx="50334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Flux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>
                    <a:latin typeface="Avenir Next" panose="020B0503020202020204" pitchFamily="34" charset="0"/>
                  </a:rPr>
                  <a:t>AI</a:t>
                </a:r>
                <a:r>
                  <a:rPr lang="en-GB" sz="800" dirty="0">
                    <a:latin typeface="Avenir Next" panose="020B0503020202020204" pitchFamily="34" charset="0"/>
                  </a:rPr>
                  <a:t>E Core 1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(1,8)</a:t>
                </a:r>
                <a:endParaRPr lang="en-CH" sz="800" dirty="0">
                  <a:latin typeface="Avenir Next" panose="020B0503020202020204" pitchFamily="34" charset="0"/>
                </a:endParaRPr>
              </a:p>
            </p:txBody>
          </p:sp>
          <p:sp>
            <p:nvSpPr>
              <p:cNvPr id="437" name="TextBox 436">
                <a:extLst>
                  <a:ext uri="{FF2B5EF4-FFF2-40B4-BE49-F238E27FC236}">
                    <a16:creationId xmlns:a16="http://schemas.microsoft.com/office/drawing/2014/main" id="{7F375EEA-F048-5D43-DF07-68E15062F263}"/>
                  </a:ext>
                </a:extLst>
              </p:cNvPr>
              <p:cNvSpPr txBox="1"/>
              <p:nvPr/>
            </p:nvSpPr>
            <p:spPr>
              <a:xfrm rot="16200000">
                <a:off x="4181245" y="2139691"/>
                <a:ext cx="391134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 dirty="0">
                    <a:latin typeface="Avenir Next" panose="020B0503020202020204" pitchFamily="34" charset="0"/>
                  </a:rPr>
                  <a:t>Memory</a:t>
                </a:r>
              </a:p>
            </p:txBody>
          </p:sp>
          <p:sp>
            <p:nvSpPr>
              <p:cNvPr id="438" name="Rectangle 437">
                <a:extLst>
                  <a:ext uri="{FF2B5EF4-FFF2-40B4-BE49-F238E27FC236}">
                    <a16:creationId xmlns:a16="http://schemas.microsoft.com/office/drawing/2014/main" id="{2E7A0D14-2BDE-B99C-CF01-46679EB4D8A0}"/>
                  </a:ext>
                </a:extLst>
              </p:cNvPr>
              <p:cNvSpPr/>
              <p:nvPr/>
            </p:nvSpPr>
            <p:spPr bwMode="auto">
              <a:xfrm>
                <a:off x="5015423" y="1995148"/>
                <a:ext cx="727274" cy="411859"/>
              </a:xfrm>
              <a:prstGeom prst="rect">
                <a:avLst/>
              </a:prstGeom>
              <a:solidFill>
                <a:srgbClr val="00B658"/>
              </a:solidFill>
              <a:ln w="9525"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439" name="Rectangle 438">
                <a:extLst>
                  <a:ext uri="{FF2B5EF4-FFF2-40B4-BE49-F238E27FC236}">
                    <a16:creationId xmlns:a16="http://schemas.microsoft.com/office/drawing/2014/main" id="{6E43F1CF-AB38-7DA0-DBA7-ABBE41F6DEEE}"/>
                  </a:ext>
                </a:extLst>
              </p:cNvPr>
              <p:cNvSpPr/>
              <p:nvPr/>
            </p:nvSpPr>
            <p:spPr bwMode="auto">
              <a:xfrm>
                <a:off x="5539470" y="1995148"/>
                <a:ext cx="203227" cy="411790"/>
              </a:xfrm>
              <a:prstGeom prst="rect">
                <a:avLst/>
              </a:prstGeom>
              <a:solidFill>
                <a:srgbClr val="3998E7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440" name="TextBox 439">
                <a:extLst>
                  <a:ext uri="{FF2B5EF4-FFF2-40B4-BE49-F238E27FC236}">
                    <a16:creationId xmlns:a16="http://schemas.microsoft.com/office/drawing/2014/main" id="{597F40EE-D3CC-9E14-53F9-D7A45B8F21A1}"/>
                  </a:ext>
                </a:extLst>
              </p:cNvPr>
              <p:cNvSpPr txBox="1"/>
              <p:nvPr/>
            </p:nvSpPr>
            <p:spPr>
              <a:xfrm>
                <a:off x="5028819" y="2044016"/>
                <a:ext cx="50334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Flux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>
                    <a:latin typeface="Avenir Next" panose="020B0503020202020204" pitchFamily="34" charset="0"/>
                  </a:rPr>
                  <a:t>AI</a:t>
                </a:r>
                <a:r>
                  <a:rPr lang="en-GB" sz="800" dirty="0">
                    <a:latin typeface="Avenir Next" panose="020B0503020202020204" pitchFamily="34" charset="0"/>
                  </a:rPr>
                  <a:t>E Core 2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(2,8)</a:t>
                </a:r>
              </a:p>
            </p:txBody>
          </p:sp>
          <p:sp>
            <p:nvSpPr>
              <p:cNvPr id="441" name="TextBox 440">
                <a:extLst>
                  <a:ext uri="{FF2B5EF4-FFF2-40B4-BE49-F238E27FC236}">
                    <a16:creationId xmlns:a16="http://schemas.microsoft.com/office/drawing/2014/main" id="{F1B8DDEA-DFAF-80A7-4928-43A4C0F09D1C}"/>
                  </a:ext>
                </a:extLst>
              </p:cNvPr>
              <p:cNvSpPr txBox="1"/>
              <p:nvPr/>
            </p:nvSpPr>
            <p:spPr>
              <a:xfrm rot="16200000">
                <a:off x="5426005" y="2139522"/>
                <a:ext cx="391134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 dirty="0">
                    <a:latin typeface="Avenir Next" panose="020B0503020202020204" pitchFamily="34" charset="0"/>
                  </a:rPr>
                  <a:t>Memory</a:t>
                </a:r>
              </a:p>
            </p:txBody>
          </p:sp>
          <p:sp>
            <p:nvSpPr>
              <p:cNvPr id="442" name="Right Arrow 441">
                <a:extLst>
                  <a:ext uri="{FF2B5EF4-FFF2-40B4-BE49-F238E27FC236}">
                    <a16:creationId xmlns:a16="http://schemas.microsoft.com/office/drawing/2014/main" id="{9C67EE5F-2762-8EA5-6E02-71D932BB32CB}"/>
                  </a:ext>
                </a:extLst>
              </p:cNvPr>
              <p:cNvSpPr/>
              <p:nvPr/>
            </p:nvSpPr>
            <p:spPr bwMode="auto">
              <a:xfrm>
                <a:off x="4517256" y="2107672"/>
                <a:ext cx="483268" cy="147504"/>
              </a:xfrm>
              <a:prstGeom prst="rightArrow">
                <a:avLst/>
              </a:prstGeom>
              <a:solidFill>
                <a:schemeClr val="accent5">
                  <a:lumMod val="50000"/>
                </a:schemeClr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</p:grpSp>
        <p:cxnSp>
          <p:nvCxnSpPr>
            <p:cNvPr id="421" name="Elbow Connector 420">
              <a:extLst>
                <a:ext uri="{FF2B5EF4-FFF2-40B4-BE49-F238E27FC236}">
                  <a16:creationId xmlns:a16="http://schemas.microsoft.com/office/drawing/2014/main" id="{EA87A3F6-91A3-87DA-F403-983DF455A6D1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4164983" y="4620081"/>
              <a:ext cx="510745" cy="353434"/>
            </a:xfrm>
            <a:prstGeom prst="bentConnector3">
              <a:avLst>
                <a:gd name="adj1" fmla="val 101060"/>
              </a:avLst>
            </a:prstGeom>
            <a:ln w="19050">
              <a:solidFill>
                <a:schemeClr val="tx1"/>
              </a:solidFill>
              <a:headEnd type="none" w="lg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2" name="Elbow Connector 421">
              <a:extLst>
                <a:ext uri="{FF2B5EF4-FFF2-40B4-BE49-F238E27FC236}">
                  <a16:creationId xmlns:a16="http://schemas.microsoft.com/office/drawing/2014/main" id="{B158259D-7F81-2061-53D3-6B28D30D8980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5352099" y="4575517"/>
              <a:ext cx="548640" cy="421470"/>
            </a:xfrm>
            <a:prstGeom prst="bentConnector2">
              <a:avLst/>
            </a:prstGeom>
            <a:ln w="19050">
              <a:solidFill>
                <a:schemeClr val="tx1"/>
              </a:solidFill>
              <a:headEnd type="none" w="lg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3" name="Elbow Connector 422">
              <a:extLst>
                <a:ext uri="{FF2B5EF4-FFF2-40B4-BE49-F238E27FC236}">
                  <a16:creationId xmlns:a16="http://schemas.microsoft.com/office/drawing/2014/main" id="{CD45F5EF-24F7-7D93-A8FC-CED600321153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5350573" y="5083781"/>
              <a:ext cx="548640" cy="421470"/>
            </a:xfrm>
            <a:prstGeom prst="bentConnector2">
              <a:avLst/>
            </a:prstGeom>
            <a:ln w="19050">
              <a:solidFill>
                <a:schemeClr val="tx1"/>
              </a:solidFill>
              <a:headEnd type="none" w="lg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4" name="Elbow Connector 423">
              <a:extLst>
                <a:ext uri="{FF2B5EF4-FFF2-40B4-BE49-F238E27FC236}">
                  <a16:creationId xmlns:a16="http://schemas.microsoft.com/office/drawing/2014/main" id="{A356A1BE-4F84-89A1-C6DE-DAEB7D711CDB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4133798" y="5107126"/>
              <a:ext cx="571509" cy="351907"/>
            </a:xfrm>
            <a:prstGeom prst="bentConnector3">
              <a:avLst>
                <a:gd name="adj1" fmla="val 99097"/>
              </a:avLst>
            </a:prstGeom>
            <a:ln w="19050">
              <a:solidFill>
                <a:schemeClr val="tx1"/>
              </a:solidFill>
              <a:headEnd type="none" w="lg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5" name="Straight Arrow Connector 424">
              <a:extLst>
                <a:ext uri="{FF2B5EF4-FFF2-40B4-BE49-F238E27FC236}">
                  <a16:creationId xmlns:a16="http://schemas.microsoft.com/office/drawing/2014/main" id="{C57E3F3D-C100-D153-1185-479B3A3B1B6F}"/>
                </a:ext>
              </a:extLst>
            </p:cNvPr>
            <p:cNvCxnSpPr>
              <a:stCxn id="414" idx="0"/>
              <a:endCxn id="395" idx="2"/>
            </p:cNvCxnSpPr>
            <p:nvPr/>
          </p:nvCxnSpPr>
          <p:spPr>
            <a:xfrm flipV="1">
              <a:off x="7448663" y="4898745"/>
              <a:ext cx="0" cy="109374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 w="lg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6" name="Straight Arrow Connector 425">
              <a:extLst>
                <a:ext uri="{FF2B5EF4-FFF2-40B4-BE49-F238E27FC236}">
                  <a16:creationId xmlns:a16="http://schemas.microsoft.com/office/drawing/2014/main" id="{869B5257-7D76-5539-9CD6-4C7754C0330A}"/>
                </a:ext>
              </a:extLst>
            </p:cNvPr>
            <p:cNvCxnSpPr/>
            <p:nvPr/>
          </p:nvCxnSpPr>
          <p:spPr>
            <a:xfrm flipV="1">
              <a:off x="7430647" y="4374059"/>
              <a:ext cx="0" cy="109374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7" name="Curved Connector 426">
              <a:extLst>
                <a:ext uri="{FF2B5EF4-FFF2-40B4-BE49-F238E27FC236}">
                  <a16:creationId xmlns:a16="http://schemas.microsoft.com/office/drawing/2014/main" id="{622347E8-5D24-1CC5-2DDC-001F0EBE7A2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12300" y="4747022"/>
              <a:ext cx="12700" cy="1042467"/>
            </a:xfrm>
            <a:prstGeom prst="curvedConnector3">
              <a:avLst>
                <a:gd name="adj1" fmla="val 1597189"/>
              </a:avLst>
            </a:prstGeom>
            <a:ln>
              <a:solidFill>
                <a:srgbClr val="FF0000"/>
              </a:solidFill>
              <a:headEnd type="none" w="lg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8" name="TextBox 427">
              <a:extLst>
                <a:ext uri="{FF2B5EF4-FFF2-40B4-BE49-F238E27FC236}">
                  <a16:creationId xmlns:a16="http://schemas.microsoft.com/office/drawing/2014/main" id="{C393B40D-00A8-57E7-8E30-827A43B55F2A}"/>
                </a:ext>
              </a:extLst>
            </p:cNvPr>
            <p:cNvSpPr txBox="1"/>
            <p:nvPr/>
          </p:nvSpPr>
          <p:spPr>
            <a:xfrm>
              <a:off x="6450640" y="1148695"/>
              <a:ext cx="1199721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800" i="1" dirty="0">
                  <a:latin typeface="Avenir Next" panose="020B0503020202020204" pitchFamily="34" charset="0"/>
                </a:rPr>
                <a:t>Write Channel 1</a:t>
              </a:r>
              <a:endParaRPr lang="en-CH" sz="800" i="1" dirty="0">
                <a:latin typeface="Avenir Next" panose="020B0503020202020204" pitchFamily="34" charset="0"/>
              </a:endParaRPr>
            </a:p>
          </p:txBody>
        </p:sp>
        <p:sp>
          <p:nvSpPr>
            <p:cNvPr id="489" name="TextBox 488">
              <a:extLst>
                <a:ext uri="{FF2B5EF4-FFF2-40B4-BE49-F238E27FC236}">
                  <a16:creationId xmlns:a16="http://schemas.microsoft.com/office/drawing/2014/main" id="{C1314D6D-CB51-81BD-7FE4-48F4C526DC30}"/>
                </a:ext>
              </a:extLst>
            </p:cNvPr>
            <p:cNvSpPr txBox="1"/>
            <p:nvPr/>
          </p:nvSpPr>
          <p:spPr>
            <a:xfrm>
              <a:off x="4369435" y="1150095"/>
              <a:ext cx="1199721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800" i="1" dirty="0">
                  <a:latin typeface="Avenir Next" panose="020B0503020202020204" pitchFamily="34" charset="0"/>
                </a:rPr>
                <a:t>Read Channel 1</a:t>
              </a:r>
              <a:endParaRPr lang="en-CH" sz="800" i="1" dirty="0">
                <a:latin typeface="Avenir Next" panose="020B0503020202020204" pitchFamily="34" charset="0"/>
              </a:endParaRPr>
            </a:p>
          </p:txBody>
        </p:sp>
      </p:grpSp>
      <p:sp>
        <p:nvSpPr>
          <p:cNvPr id="332" name="TextBox 331">
            <a:extLst>
              <a:ext uri="{FF2B5EF4-FFF2-40B4-BE49-F238E27FC236}">
                <a16:creationId xmlns:a16="http://schemas.microsoft.com/office/drawing/2014/main" id="{67E3734C-D728-FFC3-E1C4-109B5875564E}"/>
              </a:ext>
            </a:extLst>
          </p:cNvPr>
          <p:cNvSpPr txBox="1"/>
          <p:nvPr/>
        </p:nvSpPr>
        <p:spPr>
          <a:xfrm>
            <a:off x="3832139" y="3629315"/>
            <a:ext cx="3328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i="1" dirty="0">
                <a:latin typeface="Avenir Next" panose="020B0503020202020204" pitchFamily="34" charset="0"/>
              </a:rPr>
              <a:t>…</a:t>
            </a:r>
            <a:endParaRPr lang="en-CH" sz="1400" b="1" i="1" dirty="0">
              <a:latin typeface="Avenir Next" panose="020B0503020202020204" pitchFamily="34" charset="0"/>
            </a:endParaRPr>
          </a:p>
        </p:txBody>
      </p:sp>
      <p:sp>
        <p:nvSpPr>
          <p:cNvPr id="336" name="TextBox 335">
            <a:extLst>
              <a:ext uri="{FF2B5EF4-FFF2-40B4-BE49-F238E27FC236}">
                <a16:creationId xmlns:a16="http://schemas.microsoft.com/office/drawing/2014/main" id="{E6C58F1D-F6FF-94C1-7C3B-FCD8C600CB77}"/>
              </a:ext>
            </a:extLst>
          </p:cNvPr>
          <p:cNvSpPr txBox="1"/>
          <p:nvPr/>
        </p:nvSpPr>
        <p:spPr>
          <a:xfrm>
            <a:off x="7948377" y="3653908"/>
            <a:ext cx="3328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i="1" dirty="0">
                <a:latin typeface="Avenir Next" panose="020B0503020202020204" pitchFamily="34" charset="0"/>
              </a:rPr>
              <a:t>…</a:t>
            </a:r>
            <a:endParaRPr lang="en-CH" sz="1400" b="1" i="1" dirty="0">
              <a:latin typeface="Avenir Next" panose="020B0503020202020204" pitchFamily="34" charset="0"/>
            </a:endParaRPr>
          </a:p>
        </p:txBody>
      </p:sp>
      <p:grpSp>
        <p:nvGrpSpPr>
          <p:cNvPr id="339" name="Group 338">
            <a:extLst>
              <a:ext uri="{FF2B5EF4-FFF2-40B4-BE49-F238E27FC236}">
                <a16:creationId xmlns:a16="http://schemas.microsoft.com/office/drawing/2014/main" id="{0D04A22E-5464-8764-1473-5A144381E5C2}"/>
              </a:ext>
            </a:extLst>
          </p:cNvPr>
          <p:cNvGrpSpPr/>
          <p:nvPr/>
        </p:nvGrpSpPr>
        <p:grpSpPr>
          <a:xfrm>
            <a:off x="8294412" y="1148695"/>
            <a:ext cx="3673002" cy="4902246"/>
            <a:chOff x="4239590" y="1148695"/>
            <a:chExt cx="3673002" cy="4902246"/>
          </a:xfrm>
        </p:grpSpPr>
        <p:grpSp>
          <p:nvGrpSpPr>
            <p:cNvPr id="340" name="Group 339">
              <a:extLst>
                <a:ext uri="{FF2B5EF4-FFF2-40B4-BE49-F238E27FC236}">
                  <a16:creationId xmlns:a16="http://schemas.microsoft.com/office/drawing/2014/main" id="{FE1842D2-4F8C-4D8E-4E1D-837109A6DF36}"/>
                </a:ext>
              </a:extLst>
            </p:cNvPr>
            <p:cNvGrpSpPr/>
            <p:nvPr/>
          </p:nvGrpSpPr>
          <p:grpSpPr>
            <a:xfrm>
              <a:off x="5645559" y="1305193"/>
              <a:ext cx="727274" cy="186917"/>
              <a:chOff x="6669658" y="1639649"/>
              <a:chExt cx="864292" cy="781457"/>
            </a:xfrm>
            <a:solidFill>
              <a:srgbClr val="FC8639"/>
            </a:solidFill>
          </p:grpSpPr>
          <p:sp>
            <p:nvSpPr>
              <p:cNvPr id="1066" name="Rectangle 1065">
                <a:extLst>
                  <a:ext uri="{FF2B5EF4-FFF2-40B4-BE49-F238E27FC236}">
                    <a16:creationId xmlns:a16="http://schemas.microsoft.com/office/drawing/2014/main" id="{C6DA502C-0CCF-5DBA-733B-275966E29A25}"/>
                  </a:ext>
                </a:extLst>
              </p:cNvPr>
              <p:cNvSpPr/>
              <p:nvPr/>
            </p:nvSpPr>
            <p:spPr bwMode="auto">
              <a:xfrm>
                <a:off x="6669658" y="1639649"/>
                <a:ext cx="864292" cy="781457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1067" name="TextBox 1066">
                <a:extLst>
                  <a:ext uri="{FF2B5EF4-FFF2-40B4-BE49-F238E27FC236}">
                    <a16:creationId xmlns:a16="http://schemas.microsoft.com/office/drawing/2014/main" id="{15176A82-712C-BD91-AB16-C56F349529E7}"/>
                  </a:ext>
                </a:extLst>
              </p:cNvPr>
              <p:cNvSpPr txBox="1"/>
              <p:nvPr/>
            </p:nvSpPr>
            <p:spPr>
              <a:xfrm>
                <a:off x="6740822" y="1827144"/>
                <a:ext cx="704853" cy="514699"/>
              </a:xfrm>
              <a:prstGeom prst="rect">
                <a:avLst/>
              </a:prstGeom>
              <a:grp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ShimDMA15</a:t>
                </a:r>
                <a:endParaRPr lang="en-CH" sz="800" dirty="0">
                  <a:latin typeface="Avenir Next" panose="020B0503020202020204" pitchFamily="34" charset="0"/>
                </a:endParaRPr>
              </a:p>
            </p:txBody>
          </p:sp>
        </p:grpSp>
        <p:sp>
          <p:nvSpPr>
            <p:cNvPr id="341" name="Rounded Rectangle 340">
              <a:extLst>
                <a:ext uri="{FF2B5EF4-FFF2-40B4-BE49-F238E27FC236}">
                  <a16:creationId xmlns:a16="http://schemas.microsoft.com/office/drawing/2014/main" id="{DF316ACF-CCE1-8804-DB9B-32EA9117D2D9}"/>
                </a:ext>
              </a:extLst>
            </p:cNvPr>
            <p:cNvSpPr/>
            <p:nvPr/>
          </p:nvSpPr>
          <p:spPr bwMode="auto">
            <a:xfrm>
              <a:off x="4482648" y="1583669"/>
              <a:ext cx="3429944" cy="2155622"/>
            </a:xfrm>
            <a:prstGeom prst="roundRect">
              <a:avLst>
                <a:gd name="adj" fmla="val 9925"/>
              </a:avLst>
            </a:prstGeom>
            <a:solidFill>
              <a:schemeClr val="bg2"/>
            </a:solidFill>
            <a:ln>
              <a:solidFill>
                <a:schemeClr val="bg2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cxnSp>
          <p:nvCxnSpPr>
            <p:cNvPr id="342" name="Elbow Connector 341">
              <a:extLst>
                <a:ext uri="{FF2B5EF4-FFF2-40B4-BE49-F238E27FC236}">
                  <a16:creationId xmlns:a16="http://schemas.microsoft.com/office/drawing/2014/main" id="{6DCE83A5-DF10-4835-BCC5-93FF79B503D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372833" y="1437156"/>
              <a:ext cx="1380744" cy="914400"/>
            </a:xfrm>
            <a:prstGeom prst="bentConnector3">
              <a:avLst>
                <a:gd name="adj1" fmla="val -15881"/>
              </a:avLst>
            </a:prstGeom>
            <a:ln w="19050">
              <a:solidFill>
                <a:schemeClr val="tx1"/>
              </a:solidFill>
              <a:headEnd type="none" w="lg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43" name="Group 342">
              <a:extLst>
                <a:ext uri="{FF2B5EF4-FFF2-40B4-BE49-F238E27FC236}">
                  <a16:creationId xmlns:a16="http://schemas.microsoft.com/office/drawing/2014/main" id="{E1C76624-5A12-F058-45A7-1E6273D5B319}"/>
                </a:ext>
              </a:extLst>
            </p:cNvPr>
            <p:cNvGrpSpPr/>
            <p:nvPr/>
          </p:nvGrpSpPr>
          <p:grpSpPr>
            <a:xfrm>
              <a:off x="4595506" y="2175236"/>
              <a:ext cx="3216794" cy="418200"/>
              <a:chOff x="4595506" y="2175236"/>
              <a:chExt cx="3216794" cy="418200"/>
            </a:xfrm>
          </p:grpSpPr>
          <p:sp>
            <p:nvSpPr>
              <p:cNvPr id="1052" name="Right Arrow 1051">
                <a:extLst>
                  <a:ext uri="{FF2B5EF4-FFF2-40B4-BE49-F238E27FC236}">
                    <a16:creationId xmlns:a16="http://schemas.microsoft.com/office/drawing/2014/main" id="{7F41EEAB-70B6-1647-A96C-45EA0D6A74B0}"/>
                  </a:ext>
                </a:extLst>
              </p:cNvPr>
              <p:cNvSpPr/>
              <p:nvPr/>
            </p:nvSpPr>
            <p:spPr bwMode="auto">
              <a:xfrm>
                <a:off x="5345848" y="2293733"/>
                <a:ext cx="483268" cy="147504"/>
              </a:xfrm>
              <a:prstGeom prst="rightArrow">
                <a:avLst/>
              </a:prstGeom>
              <a:solidFill>
                <a:schemeClr val="accent5">
                  <a:lumMod val="50000"/>
                </a:schemeClr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053" name="Rectangle 1052">
                <a:extLst>
                  <a:ext uri="{FF2B5EF4-FFF2-40B4-BE49-F238E27FC236}">
                    <a16:creationId xmlns:a16="http://schemas.microsoft.com/office/drawing/2014/main" id="{885D0CB6-8455-657A-4AB3-A6506E25773B}"/>
                  </a:ext>
                </a:extLst>
              </p:cNvPr>
              <p:cNvSpPr/>
              <p:nvPr/>
            </p:nvSpPr>
            <p:spPr bwMode="auto">
              <a:xfrm>
                <a:off x="4595506" y="2175403"/>
                <a:ext cx="727274" cy="411859"/>
              </a:xfrm>
              <a:prstGeom prst="rect">
                <a:avLst/>
              </a:prstGeom>
              <a:solidFill>
                <a:srgbClr val="00B658"/>
              </a:solidFill>
              <a:ln w="9525"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054" name="Rectangle 1053">
                <a:extLst>
                  <a:ext uri="{FF2B5EF4-FFF2-40B4-BE49-F238E27FC236}">
                    <a16:creationId xmlns:a16="http://schemas.microsoft.com/office/drawing/2014/main" id="{B49DAE7D-2B79-A4DE-2D38-C5DE15E20DBF}"/>
                  </a:ext>
                </a:extLst>
              </p:cNvPr>
              <p:cNvSpPr/>
              <p:nvPr/>
            </p:nvSpPr>
            <p:spPr bwMode="auto">
              <a:xfrm>
                <a:off x="5102513" y="2175403"/>
                <a:ext cx="220267" cy="411790"/>
              </a:xfrm>
              <a:prstGeom prst="rect">
                <a:avLst/>
              </a:prstGeom>
              <a:solidFill>
                <a:srgbClr val="3998E7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055" name="TextBox 1054">
                <a:extLst>
                  <a:ext uri="{FF2B5EF4-FFF2-40B4-BE49-F238E27FC236}">
                    <a16:creationId xmlns:a16="http://schemas.microsoft.com/office/drawing/2014/main" id="{030684BC-11EC-2176-4647-8D8CB95C1445}"/>
                  </a:ext>
                </a:extLst>
              </p:cNvPr>
              <p:cNvSpPr txBox="1"/>
              <p:nvPr/>
            </p:nvSpPr>
            <p:spPr>
              <a:xfrm>
                <a:off x="4638561" y="2224104"/>
                <a:ext cx="44403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Laplacian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>
                    <a:latin typeface="Avenir Next" panose="020B0503020202020204" pitchFamily="34" charset="0"/>
                  </a:rPr>
                  <a:t>AI</a:t>
                </a:r>
                <a:r>
                  <a:rPr lang="en-GB" sz="800" dirty="0">
                    <a:latin typeface="Avenir Next" panose="020B0503020202020204" pitchFamily="34" charset="0"/>
                  </a:rPr>
                  <a:t>E Core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(45,2)</a:t>
                </a:r>
                <a:endParaRPr lang="en-CH" sz="800" dirty="0">
                  <a:latin typeface="Avenir Next" panose="020B0503020202020204" pitchFamily="34" charset="0"/>
                </a:endParaRPr>
              </a:p>
            </p:txBody>
          </p:sp>
          <p:sp>
            <p:nvSpPr>
              <p:cNvPr id="1056" name="TextBox 1055">
                <a:extLst>
                  <a:ext uri="{FF2B5EF4-FFF2-40B4-BE49-F238E27FC236}">
                    <a16:creationId xmlns:a16="http://schemas.microsoft.com/office/drawing/2014/main" id="{0AD2A11E-E666-FDFB-9552-EEB64C4BC4C8}"/>
                  </a:ext>
                </a:extLst>
              </p:cNvPr>
              <p:cNvSpPr txBox="1"/>
              <p:nvPr/>
            </p:nvSpPr>
            <p:spPr>
              <a:xfrm rot="16200000">
                <a:off x="5006088" y="2319777"/>
                <a:ext cx="391134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 dirty="0">
                    <a:latin typeface="Avenir Next" panose="020B0503020202020204" pitchFamily="34" charset="0"/>
                  </a:rPr>
                  <a:t>Memory</a:t>
                </a:r>
              </a:p>
            </p:txBody>
          </p:sp>
          <p:sp>
            <p:nvSpPr>
              <p:cNvPr id="1057" name="Rectangle 1056">
                <a:extLst>
                  <a:ext uri="{FF2B5EF4-FFF2-40B4-BE49-F238E27FC236}">
                    <a16:creationId xmlns:a16="http://schemas.microsoft.com/office/drawing/2014/main" id="{D1514358-EBCF-4138-1536-C918F80D4AC2}"/>
                  </a:ext>
                </a:extLst>
              </p:cNvPr>
              <p:cNvSpPr/>
              <p:nvPr/>
            </p:nvSpPr>
            <p:spPr bwMode="auto">
              <a:xfrm>
                <a:off x="5840266" y="2175405"/>
                <a:ext cx="727274" cy="411859"/>
              </a:xfrm>
              <a:prstGeom prst="rect">
                <a:avLst/>
              </a:prstGeom>
              <a:solidFill>
                <a:srgbClr val="00B658"/>
              </a:solidFill>
              <a:ln w="9525"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058" name="Rectangle 1057">
                <a:extLst>
                  <a:ext uri="{FF2B5EF4-FFF2-40B4-BE49-F238E27FC236}">
                    <a16:creationId xmlns:a16="http://schemas.microsoft.com/office/drawing/2014/main" id="{8358B251-10AB-90C4-8613-1829274E776E}"/>
                  </a:ext>
                </a:extLst>
              </p:cNvPr>
              <p:cNvSpPr/>
              <p:nvPr/>
            </p:nvSpPr>
            <p:spPr bwMode="auto">
              <a:xfrm>
                <a:off x="6363223" y="2175405"/>
                <a:ext cx="204317" cy="411790"/>
              </a:xfrm>
              <a:prstGeom prst="rect">
                <a:avLst/>
              </a:prstGeom>
              <a:solidFill>
                <a:srgbClr val="3998E7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059" name="TextBox 1058">
                <a:extLst>
                  <a:ext uri="{FF2B5EF4-FFF2-40B4-BE49-F238E27FC236}">
                    <a16:creationId xmlns:a16="http://schemas.microsoft.com/office/drawing/2014/main" id="{34E0FF4D-2C6A-D851-23A9-E042151735A4}"/>
                  </a:ext>
                </a:extLst>
              </p:cNvPr>
              <p:cNvSpPr txBox="1"/>
              <p:nvPr/>
            </p:nvSpPr>
            <p:spPr>
              <a:xfrm>
                <a:off x="5853662" y="2224104"/>
                <a:ext cx="50334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Flux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>
                    <a:latin typeface="Avenir Next" panose="020B0503020202020204" pitchFamily="34" charset="0"/>
                  </a:rPr>
                  <a:t>AI</a:t>
                </a:r>
                <a:r>
                  <a:rPr lang="en-GB" sz="800" dirty="0">
                    <a:latin typeface="Avenir Next" panose="020B0503020202020204" pitchFamily="34" charset="0"/>
                  </a:rPr>
                  <a:t>E Core 1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(46,2)</a:t>
                </a:r>
                <a:endParaRPr lang="en-CH" sz="800" dirty="0">
                  <a:latin typeface="Avenir Next" panose="020B0503020202020204" pitchFamily="34" charset="0"/>
                </a:endParaRPr>
              </a:p>
            </p:txBody>
          </p:sp>
          <p:sp>
            <p:nvSpPr>
              <p:cNvPr id="1060" name="TextBox 1059">
                <a:extLst>
                  <a:ext uri="{FF2B5EF4-FFF2-40B4-BE49-F238E27FC236}">
                    <a16:creationId xmlns:a16="http://schemas.microsoft.com/office/drawing/2014/main" id="{EF6A018D-BC7A-4FDE-4C13-EE48DB4036CB}"/>
                  </a:ext>
                </a:extLst>
              </p:cNvPr>
              <p:cNvSpPr txBox="1"/>
              <p:nvPr/>
            </p:nvSpPr>
            <p:spPr>
              <a:xfrm rot="16200000">
                <a:off x="6250848" y="2319779"/>
                <a:ext cx="391134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 dirty="0">
                    <a:latin typeface="Avenir Next" panose="020B0503020202020204" pitchFamily="34" charset="0"/>
                  </a:rPr>
                  <a:t>Memory</a:t>
                </a:r>
              </a:p>
            </p:txBody>
          </p:sp>
          <p:sp>
            <p:nvSpPr>
              <p:cNvPr id="1061" name="Rectangle 1060">
                <a:extLst>
                  <a:ext uri="{FF2B5EF4-FFF2-40B4-BE49-F238E27FC236}">
                    <a16:creationId xmlns:a16="http://schemas.microsoft.com/office/drawing/2014/main" id="{AAC9CEEE-B151-1A8C-01C9-37C9F1468E51}"/>
                  </a:ext>
                </a:extLst>
              </p:cNvPr>
              <p:cNvSpPr/>
              <p:nvPr/>
            </p:nvSpPr>
            <p:spPr bwMode="auto">
              <a:xfrm>
                <a:off x="7085026" y="2175236"/>
                <a:ext cx="727274" cy="411859"/>
              </a:xfrm>
              <a:prstGeom prst="rect">
                <a:avLst/>
              </a:prstGeom>
              <a:solidFill>
                <a:srgbClr val="00B658"/>
              </a:solidFill>
              <a:ln w="9525"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062" name="Rectangle 1061">
                <a:extLst>
                  <a:ext uri="{FF2B5EF4-FFF2-40B4-BE49-F238E27FC236}">
                    <a16:creationId xmlns:a16="http://schemas.microsoft.com/office/drawing/2014/main" id="{78A2F4D4-49F6-99BB-89B5-D06A81C2E9F6}"/>
                  </a:ext>
                </a:extLst>
              </p:cNvPr>
              <p:cNvSpPr/>
              <p:nvPr/>
            </p:nvSpPr>
            <p:spPr bwMode="auto">
              <a:xfrm>
                <a:off x="7609073" y="2175236"/>
                <a:ext cx="203227" cy="411790"/>
              </a:xfrm>
              <a:prstGeom prst="rect">
                <a:avLst/>
              </a:prstGeom>
              <a:solidFill>
                <a:srgbClr val="3998E7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063" name="TextBox 1062">
                <a:extLst>
                  <a:ext uri="{FF2B5EF4-FFF2-40B4-BE49-F238E27FC236}">
                    <a16:creationId xmlns:a16="http://schemas.microsoft.com/office/drawing/2014/main" id="{97D69F70-AAD5-916B-733F-8FE9143F22D8}"/>
                  </a:ext>
                </a:extLst>
              </p:cNvPr>
              <p:cNvSpPr txBox="1"/>
              <p:nvPr/>
            </p:nvSpPr>
            <p:spPr>
              <a:xfrm>
                <a:off x="7098422" y="2224104"/>
                <a:ext cx="50334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Flux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>
                    <a:latin typeface="Avenir Next" panose="020B0503020202020204" pitchFamily="34" charset="0"/>
                  </a:rPr>
                  <a:t>AI</a:t>
                </a:r>
                <a:r>
                  <a:rPr lang="en-GB" sz="800" dirty="0">
                    <a:latin typeface="Avenir Next" panose="020B0503020202020204" pitchFamily="34" charset="0"/>
                  </a:rPr>
                  <a:t>E Core 2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(47,2)</a:t>
                </a:r>
              </a:p>
            </p:txBody>
          </p:sp>
          <p:sp>
            <p:nvSpPr>
              <p:cNvPr id="1064" name="TextBox 1063">
                <a:extLst>
                  <a:ext uri="{FF2B5EF4-FFF2-40B4-BE49-F238E27FC236}">
                    <a16:creationId xmlns:a16="http://schemas.microsoft.com/office/drawing/2014/main" id="{726F9269-F641-732B-35A8-ECE6B2E0F768}"/>
                  </a:ext>
                </a:extLst>
              </p:cNvPr>
              <p:cNvSpPr txBox="1"/>
              <p:nvPr/>
            </p:nvSpPr>
            <p:spPr>
              <a:xfrm rot="16200000">
                <a:off x="7495608" y="2319610"/>
                <a:ext cx="391134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 dirty="0">
                    <a:latin typeface="Avenir Next" panose="020B0503020202020204" pitchFamily="34" charset="0"/>
                  </a:rPr>
                  <a:t>Memory</a:t>
                </a:r>
              </a:p>
            </p:txBody>
          </p:sp>
          <p:sp>
            <p:nvSpPr>
              <p:cNvPr id="1065" name="Right Arrow 1064">
                <a:extLst>
                  <a:ext uri="{FF2B5EF4-FFF2-40B4-BE49-F238E27FC236}">
                    <a16:creationId xmlns:a16="http://schemas.microsoft.com/office/drawing/2014/main" id="{71DB7573-D83D-FBB0-E208-6A58BA6CE54C}"/>
                  </a:ext>
                </a:extLst>
              </p:cNvPr>
              <p:cNvSpPr/>
              <p:nvPr/>
            </p:nvSpPr>
            <p:spPr bwMode="auto">
              <a:xfrm>
                <a:off x="6586859" y="2287760"/>
                <a:ext cx="483268" cy="147504"/>
              </a:xfrm>
              <a:prstGeom prst="rightArrow">
                <a:avLst/>
              </a:prstGeom>
              <a:solidFill>
                <a:schemeClr val="accent5">
                  <a:lumMod val="50000"/>
                </a:schemeClr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</p:grpSp>
        <p:cxnSp>
          <p:nvCxnSpPr>
            <p:cNvPr id="344" name="Elbow Connector 343">
              <a:extLst>
                <a:ext uri="{FF2B5EF4-FFF2-40B4-BE49-F238E27FC236}">
                  <a16:creationId xmlns:a16="http://schemas.microsoft.com/office/drawing/2014/main" id="{7619C3C7-86E4-A81C-A966-699AA3867E9E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4209757" y="1848419"/>
              <a:ext cx="548640" cy="226072"/>
            </a:xfrm>
            <a:prstGeom prst="bentConnector2">
              <a:avLst/>
            </a:prstGeom>
            <a:ln w="19050">
              <a:solidFill>
                <a:schemeClr val="tx1"/>
              </a:solidFill>
              <a:headEnd type="none" w="lg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5" name="Elbow Connector 344">
              <a:extLst>
                <a:ext uri="{FF2B5EF4-FFF2-40B4-BE49-F238E27FC236}">
                  <a16:creationId xmlns:a16="http://schemas.microsoft.com/office/drawing/2014/main" id="{2BE88C92-38F0-6551-9118-0A0447DC7987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5641840" y="1448482"/>
              <a:ext cx="192024" cy="274320"/>
            </a:xfrm>
            <a:prstGeom prst="bentConnector3">
              <a:avLst>
                <a:gd name="adj1" fmla="val -117407"/>
              </a:avLst>
            </a:prstGeom>
            <a:ln w="19050">
              <a:solidFill>
                <a:schemeClr val="tx1"/>
              </a:solidFill>
              <a:headEnd type="none" w="lg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Elbow Connector 345">
              <a:extLst>
                <a:ext uri="{FF2B5EF4-FFF2-40B4-BE49-F238E27FC236}">
                  <a16:creationId xmlns:a16="http://schemas.microsoft.com/office/drawing/2014/main" id="{D95DA397-F2E7-1BAE-B4BA-5E4FF47CC6FA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4599353" y="1448483"/>
              <a:ext cx="1050053" cy="274320"/>
            </a:xfrm>
            <a:prstGeom prst="bentConnector3">
              <a:avLst>
                <a:gd name="adj1" fmla="val 121770"/>
              </a:avLst>
            </a:prstGeom>
            <a:ln w="19050">
              <a:solidFill>
                <a:schemeClr val="tx1"/>
              </a:solidFill>
              <a:headEnd type="none" w="lg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47" name="Group 346">
              <a:extLst>
                <a:ext uri="{FF2B5EF4-FFF2-40B4-BE49-F238E27FC236}">
                  <a16:creationId xmlns:a16="http://schemas.microsoft.com/office/drawing/2014/main" id="{712BCF12-7793-C73C-A54F-2277E9BFF8FB}"/>
                </a:ext>
              </a:extLst>
            </p:cNvPr>
            <p:cNvGrpSpPr/>
            <p:nvPr/>
          </p:nvGrpSpPr>
          <p:grpSpPr>
            <a:xfrm>
              <a:off x="4595506" y="1654072"/>
              <a:ext cx="3216794" cy="418200"/>
              <a:chOff x="2522137" y="1349272"/>
              <a:chExt cx="3216794" cy="418200"/>
            </a:xfrm>
          </p:grpSpPr>
          <p:sp>
            <p:nvSpPr>
              <p:cNvPr id="1038" name="Right Arrow 1037">
                <a:extLst>
                  <a:ext uri="{FF2B5EF4-FFF2-40B4-BE49-F238E27FC236}">
                    <a16:creationId xmlns:a16="http://schemas.microsoft.com/office/drawing/2014/main" id="{EB5A2350-880E-C591-B703-A1F3E5C94494}"/>
                  </a:ext>
                </a:extLst>
              </p:cNvPr>
              <p:cNvSpPr/>
              <p:nvPr/>
            </p:nvSpPr>
            <p:spPr bwMode="auto">
              <a:xfrm>
                <a:off x="3272479" y="1525636"/>
                <a:ext cx="483268" cy="147504"/>
              </a:xfrm>
              <a:prstGeom prst="rightArrow">
                <a:avLst>
                  <a:gd name="adj1" fmla="val 50000"/>
                  <a:gd name="adj2" fmla="val 62915"/>
                </a:avLst>
              </a:prstGeom>
              <a:solidFill>
                <a:schemeClr val="accent5">
                  <a:lumMod val="50000"/>
                </a:schemeClr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039" name="Rectangle 1038">
                <a:extLst>
                  <a:ext uri="{FF2B5EF4-FFF2-40B4-BE49-F238E27FC236}">
                    <a16:creationId xmlns:a16="http://schemas.microsoft.com/office/drawing/2014/main" id="{2322AEEA-7D34-BD9F-3DFB-B733B5E83482}"/>
                  </a:ext>
                </a:extLst>
              </p:cNvPr>
              <p:cNvSpPr/>
              <p:nvPr/>
            </p:nvSpPr>
            <p:spPr bwMode="auto">
              <a:xfrm>
                <a:off x="2522137" y="1349272"/>
                <a:ext cx="727274" cy="411859"/>
              </a:xfrm>
              <a:prstGeom prst="rect">
                <a:avLst/>
              </a:prstGeom>
              <a:solidFill>
                <a:srgbClr val="00B658"/>
              </a:solidFill>
              <a:ln w="9525"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040" name="Rectangle 1039">
                <a:extLst>
                  <a:ext uri="{FF2B5EF4-FFF2-40B4-BE49-F238E27FC236}">
                    <a16:creationId xmlns:a16="http://schemas.microsoft.com/office/drawing/2014/main" id="{32BCDF12-9056-6145-EBFE-3C522F10D0D4}"/>
                  </a:ext>
                </a:extLst>
              </p:cNvPr>
              <p:cNvSpPr/>
              <p:nvPr/>
            </p:nvSpPr>
            <p:spPr bwMode="auto">
              <a:xfrm>
                <a:off x="3029144" y="1349439"/>
                <a:ext cx="220267" cy="411790"/>
              </a:xfrm>
              <a:prstGeom prst="rect">
                <a:avLst/>
              </a:prstGeom>
              <a:solidFill>
                <a:srgbClr val="3998E7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041" name="TextBox 1040">
                <a:extLst>
                  <a:ext uri="{FF2B5EF4-FFF2-40B4-BE49-F238E27FC236}">
                    <a16:creationId xmlns:a16="http://schemas.microsoft.com/office/drawing/2014/main" id="{075B1342-1D97-03E0-EE88-175F72B9B9F8}"/>
                  </a:ext>
                </a:extLst>
              </p:cNvPr>
              <p:cNvSpPr txBox="1"/>
              <p:nvPr/>
            </p:nvSpPr>
            <p:spPr>
              <a:xfrm>
                <a:off x="2565192" y="1398140"/>
                <a:ext cx="44403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Laplacian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>
                    <a:latin typeface="Avenir Next" panose="020B0503020202020204" pitchFamily="34" charset="0"/>
                  </a:rPr>
                  <a:t>AI</a:t>
                </a:r>
                <a:r>
                  <a:rPr lang="en-GB" sz="800" dirty="0">
                    <a:latin typeface="Avenir Next" panose="020B0503020202020204" pitchFamily="34" charset="0"/>
                  </a:rPr>
                  <a:t>E Core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(45,1)</a:t>
                </a:r>
                <a:endParaRPr lang="en-CH" sz="800" dirty="0">
                  <a:latin typeface="Avenir Next" panose="020B0503020202020204" pitchFamily="34" charset="0"/>
                </a:endParaRPr>
              </a:p>
            </p:txBody>
          </p:sp>
          <p:sp>
            <p:nvSpPr>
              <p:cNvPr id="1042" name="TextBox 1041">
                <a:extLst>
                  <a:ext uri="{FF2B5EF4-FFF2-40B4-BE49-F238E27FC236}">
                    <a16:creationId xmlns:a16="http://schemas.microsoft.com/office/drawing/2014/main" id="{167D8131-DA89-4DC4-7502-0C43E038A773}"/>
                  </a:ext>
                </a:extLst>
              </p:cNvPr>
              <p:cNvSpPr txBox="1"/>
              <p:nvPr/>
            </p:nvSpPr>
            <p:spPr>
              <a:xfrm rot="16200000">
                <a:off x="2932719" y="1493813"/>
                <a:ext cx="391134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 dirty="0">
                    <a:latin typeface="Avenir Next" panose="020B0503020202020204" pitchFamily="34" charset="0"/>
                  </a:rPr>
                  <a:t>Memory</a:t>
                </a:r>
              </a:p>
            </p:txBody>
          </p:sp>
          <p:sp>
            <p:nvSpPr>
              <p:cNvPr id="1043" name="Rectangle 1042">
                <a:extLst>
                  <a:ext uri="{FF2B5EF4-FFF2-40B4-BE49-F238E27FC236}">
                    <a16:creationId xmlns:a16="http://schemas.microsoft.com/office/drawing/2014/main" id="{60D6DA5D-34F7-F434-1E74-9E69D090E8B7}"/>
                  </a:ext>
                </a:extLst>
              </p:cNvPr>
              <p:cNvSpPr/>
              <p:nvPr/>
            </p:nvSpPr>
            <p:spPr bwMode="auto">
              <a:xfrm>
                <a:off x="3766897" y="1349272"/>
                <a:ext cx="727274" cy="411859"/>
              </a:xfrm>
              <a:prstGeom prst="rect">
                <a:avLst/>
              </a:prstGeom>
              <a:solidFill>
                <a:srgbClr val="00B658"/>
              </a:solidFill>
              <a:ln w="9525"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044" name="Rectangle 1043">
                <a:extLst>
                  <a:ext uri="{FF2B5EF4-FFF2-40B4-BE49-F238E27FC236}">
                    <a16:creationId xmlns:a16="http://schemas.microsoft.com/office/drawing/2014/main" id="{0AC0E0C8-24E8-9D2C-FD9D-3D65810A1939}"/>
                  </a:ext>
                </a:extLst>
              </p:cNvPr>
              <p:cNvSpPr/>
              <p:nvPr/>
            </p:nvSpPr>
            <p:spPr bwMode="auto">
              <a:xfrm>
                <a:off x="4289854" y="1349441"/>
                <a:ext cx="204317" cy="411790"/>
              </a:xfrm>
              <a:prstGeom prst="rect">
                <a:avLst/>
              </a:prstGeom>
              <a:solidFill>
                <a:srgbClr val="3998E7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045" name="TextBox 1044">
                <a:extLst>
                  <a:ext uri="{FF2B5EF4-FFF2-40B4-BE49-F238E27FC236}">
                    <a16:creationId xmlns:a16="http://schemas.microsoft.com/office/drawing/2014/main" id="{DCA59F61-DD73-D61D-14D6-51F5CA4D5B6A}"/>
                  </a:ext>
                </a:extLst>
              </p:cNvPr>
              <p:cNvSpPr txBox="1"/>
              <p:nvPr/>
            </p:nvSpPr>
            <p:spPr>
              <a:xfrm>
                <a:off x="3780293" y="1398140"/>
                <a:ext cx="50334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Flux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>
                    <a:latin typeface="Avenir Next" panose="020B0503020202020204" pitchFamily="34" charset="0"/>
                  </a:rPr>
                  <a:t>AI</a:t>
                </a:r>
                <a:r>
                  <a:rPr lang="en-GB" sz="800" dirty="0">
                    <a:latin typeface="Avenir Next" panose="020B0503020202020204" pitchFamily="34" charset="0"/>
                  </a:rPr>
                  <a:t>E Core 1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(46,1)</a:t>
                </a:r>
                <a:endParaRPr lang="en-CH" sz="800" dirty="0">
                  <a:latin typeface="Avenir Next" panose="020B0503020202020204" pitchFamily="34" charset="0"/>
                </a:endParaRPr>
              </a:p>
            </p:txBody>
          </p:sp>
          <p:sp>
            <p:nvSpPr>
              <p:cNvPr id="1046" name="TextBox 1045">
                <a:extLst>
                  <a:ext uri="{FF2B5EF4-FFF2-40B4-BE49-F238E27FC236}">
                    <a16:creationId xmlns:a16="http://schemas.microsoft.com/office/drawing/2014/main" id="{90537A66-3E25-D44C-C368-C44914A4C8F2}"/>
                  </a:ext>
                </a:extLst>
              </p:cNvPr>
              <p:cNvSpPr txBox="1"/>
              <p:nvPr/>
            </p:nvSpPr>
            <p:spPr>
              <a:xfrm rot="16200000">
                <a:off x="4177479" y="1493815"/>
                <a:ext cx="391134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 dirty="0">
                    <a:latin typeface="Avenir Next" panose="020B0503020202020204" pitchFamily="34" charset="0"/>
                  </a:rPr>
                  <a:t>Memory</a:t>
                </a:r>
              </a:p>
            </p:txBody>
          </p:sp>
          <p:sp>
            <p:nvSpPr>
              <p:cNvPr id="1047" name="Rectangle 1046">
                <a:extLst>
                  <a:ext uri="{FF2B5EF4-FFF2-40B4-BE49-F238E27FC236}">
                    <a16:creationId xmlns:a16="http://schemas.microsoft.com/office/drawing/2014/main" id="{45CC9CCC-F23E-6B7D-FBD5-77D321FEBBBB}"/>
                  </a:ext>
                </a:extLst>
              </p:cNvPr>
              <p:cNvSpPr/>
              <p:nvPr/>
            </p:nvSpPr>
            <p:spPr bwMode="auto">
              <a:xfrm>
                <a:off x="5011657" y="1349272"/>
                <a:ext cx="727274" cy="411859"/>
              </a:xfrm>
              <a:prstGeom prst="rect">
                <a:avLst/>
              </a:prstGeom>
              <a:solidFill>
                <a:srgbClr val="00B658"/>
              </a:solidFill>
              <a:ln w="9525"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048" name="Rectangle 1047">
                <a:extLst>
                  <a:ext uri="{FF2B5EF4-FFF2-40B4-BE49-F238E27FC236}">
                    <a16:creationId xmlns:a16="http://schemas.microsoft.com/office/drawing/2014/main" id="{5DBAE97B-26B7-8A15-A0BC-8645486B328C}"/>
                  </a:ext>
                </a:extLst>
              </p:cNvPr>
              <p:cNvSpPr/>
              <p:nvPr/>
            </p:nvSpPr>
            <p:spPr bwMode="auto">
              <a:xfrm>
                <a:off x="5535704" y="1349272"/>
                <a:ext cx="203227" cy="411790"/>
              </a:xfrm>
              <a:prstGeom prst="rect">
                <a:avLst/>
              </a:prstGeom>
              <a:solidFill>
                <a:srgbClr val="3998E7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049" name="TextBox 1048">
                <a:extLst>
                  <a:ext uri="{FF2B5EF4-FFF2-40B4-BE49-F238E27FC236}">
                    <a16:creationId xmlns:a16="http://schemas.microsoft.com/office/drawing/2014/main" id="{2278E27D-A21B-3CF5-B697-4268D31823DF}"/>
                  </a:ext>
                </a:extLst>
              </p:cNvPr>
              <p:cNvSpPr txBox="1"/>
              <p:nvPr/>
            </p:nvSpPr>
            <p:spPr>
              <a:xfrm>
                <a:off x="5025053" y="1398140"/>
                <a:ext cx="50334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Flux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>
                    <a:latin typeface="Avenir Next" panose="020B0503020202020204" pitchFamily="34" charset="0"/>
                  </a:rPr>
                  <a:t>AI</a:t>
                </a:r>
                <a:r>
                  <a:rPr lang="en-GB" sz="800" dirty="0">
                    <a:latin typeface="Avenir Next" panose="020B0503020202020204" pitchFamily="34" charset="0"/>
                  </a:rPr>
                  <a:t>E Core 2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(47,1)</a:t>
                </a:r>
              </a:p>
            </p:txBody>
          </p:sp>
          <p:sp>
            <p:nvSpPr>
              <p:cNvPr id="1050" name="TextBox 1049">
                <a:extLst>
                  <a:ext uri="{FF2B5EF4-FFF2-40B4-BE49-F238E27FC236}">
                    <a16:creationId xmlns:a16="http://schemas.microsoft.com/office/drawing/2014/main" id="{7D2FD4BE-2753-6961-0EC5-29E3229C929E}"/>
                  </a:ext>
                </a:extLst>
              </p:cNvPr>
              <p:cNvSpPr txBox="1"/>
              <p:nvPr/>
            </p:nvSpPr>
            <p:spPr>
              <a:xfrm rot="16200000">
                <a:off x="5422239" y="1493646"/>
                <a:ext cx="391134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 dirty="0">
                    <a:latin typeface="Avenir Next" panose="020B0503020202020204" pitchFamily="34" charset="0"/>
                  </a:rPr>
                  <a:t>Memory</a:t>
                </a:r>
              </a:p>
            </p:txBody>
          </p:sp>
          <p:sp>
            <p:nvSpPr>
              <p:cNvPr id="1051" name="Right Arrow 1050">
                <a:extLst>
                  <a:ext uri="{FF2B5EF4-FFF2-40B4-BE49-F238E27FC236}">
                    <a16:creationId xmlns:a16="http://schemas.microsoft.com/office/drawing/2014/main" id="{8FEB00FA-AE8C-F40B-CA6E-621EA71B205A}"/>
                  </a:ext>
                </a:extLst>
              </p:cNvPr>
              <p:cNvSpPr/>
              <p:nvPr/>
            </p:nvSpPr>
            <p:spPr bwMode="auto">
              <a:xfrm>
                <a:off x="4513490" y="1461796"/>
                <a:ext cx="483268" cy="147504"/>
              </a:xfrm>
              <a:prstGeom prst="rightArrow">
                <a:avLst/>
              </a:prstGeom>
              <a:solidFill>
                <a:schemeClr val="accent5">
                  <a:lumMod val="50000"/>
                </a:schemeClr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</p:grpSp>
        <p:cxnSp>
          <p:nvCxnSpPr>
            <p:cNvPr id="348" name="Elbow Connector 347">
              <a:extLst>
                <a:ext uri="{FF2B5EF4-FFF2-40B4-BE49-F238E27FC236}">
                  <a16:creationId xmlns:a16="http://schemas.microsoft.com/office/drawing/2014/main" id="{138E63A6-09C6-E2FE-2C4F-04EFA29F8268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5351773" y="1750721"/>
              <a:ext cx="548640" cy="421470"/>
            </a:xfrm>
            <a:prstGeom prst="bentConnector2">
              <a:avLst/>
            </a:prstGeom>
            <a:ln w="19050">
              <a:solidFill>
                <a:schemeClr val="tx1"/>
              </a:solidFill>
              <a:headEnd type="none" w="lg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49" name="Group 348">
              <a:extLst>
                <a:ext uri="{FF2B5EF4-FFF2-40B4-BE49-F238E27FC236}">
                  <a16:creationId xmlns:a16="http://schemas.microsoft.com/office/drawing/2014/main" id="{50A3AC3B-4813-FAD5-1E86-2CB6E52EC542}"/>
                </a:ext>
              </a:extLst>
            </p:cNvPr>
            <p:cNvGrpSpPr/>
            <p:nvPr/>
          </p:nvGrpSpPr>
          <p:grpSpPr>
            <a:xfrm>
              <a:off x="4595506" y="2696469"/>
              <a:ext cx="3216794" cy="418200"/>
              <a:chOff x="4595506" y="2696469"/>
              <a:chExt cx="3216794" cy="418200"/>
            </a:xfrm>
          </p:grpSpPr>
          <p:sp>
            <p:nvSpPr>
              <p:cNvPr id="1024" name="Right Arrow 1023">
                <a:extLst>
                  <a:ext uri="{FF2B5EF4-FFF2-40B4-BE49-F238E27FC236}">
                    <a16:creationId xmlns:a16="http://schemas.microsoft.com/office/drawing/2014/main" id="{464D7B11-86AD-4E7B-6D09-77C768AFC31E}"/>
                  </a:ext>
                </a:extLst>
              </p:cNvPr>
              <p:cNvSpPr/>
              <p:nvPr/>
            </p:nvSpPr>
            <p:spPr bwMode="auto">
              <a:xfrm>
                <a:off x="5345848" y="2814966"/>
                <a:ext cx="483268" cy="147504"/>
              </a:xfrm>
              <a:prstGeom prst="rightArrow">
                <a:avLst/>
              </a:prstGeom>
              <a:solidFill>
                <a:schemeClr val="accent5">
                  <a:lumMod val="50000"/>
                </a:schemeClr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025" name="Rectangle 1024">
                <a:extLst>
                  <a:ext uri="{FF2B5EF4-FFF2-40B4-BE49-F238E27FC236}">
                    <a16:creationId xmlns:a16="http://schemas.microsoft.com/office/drawing/2014/main" id="{C41CF70A-43D7-EEF0-9250-FFFA743D51BB}"/>
                  </a:ext>
                </a:extLst>
              </p:cNvPr>
              <p:cNvSpPr/>
              <p:nvPr/>
            </p:nvSpPr>
            <p:spPr bwMode="auto">
              <a:xfrm>
                <a:off x="4595506" y="2696636"/>
                <a:ext cx="727274" cy="411859"/>
              </a:xfrm>
              <a:prstGeom prst="rect">
                <a:avLst/>
              </a:prstGeom>
              <a:solidFill>
                <a:srgbClr val="00B658"/>
              </a:solidFill>
              <a:ln w="9525"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026" name="Rectangle 1025">
                <a:extLst>
                  <a:ext uri="{FF2B5EF4-FFF2-40B4-BE49-F238E27FC236}">
                    <a16:creationId xmlns:a16="http://schemas.microsoft.com/office/drawing/2014/main" id="{7231A0CE-B1FB-F2B9-6F8F-084ABC34D758}"/>
                  </a:ext>
                </a:extLst>
              </p:cNvPr>
              <p:cNvSpPr/>
              <p:nvPr/>
            </p:nvSpPr>
            <p:spPr bwMode="auto">
              <a:xfrm>
                <a:off x="5102513" y="2696636"/>
                <a:ext cx="220267" cy="411790"/>
              </a:xfrm>
              <a:prstGeom prst="rect">
                <a:avLst/>
              </a:prstGeom>
              <a:solidFill>
                <a:srgbClr val="3998E7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027" name="TextBox 1026">
                <a:extLst>
                  <a:ext uri="{FF2B5EF4-FFF2-40B4-BE49-F238E27FC236}">
                    <a16:creationId xmlns:a16="http://schemas.microsoft.com/office/drawing/2014/main" id="{427B3CF7-2D28-AB9F-1750-4DB236D76B9B}"/>
                  </a:ext>
                </a:extLst>
              </p:cNvPr>
              <p:cNvSpPr txBox="1"/>
              <p:nvPr/>
            </p:nvSpPr>
            <p:spPr>
              <a:xfrm>
                <a:off x="4638561" y="2745337"/>
                <a:ext cx="44403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Laplacian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>
                    <a:latin typeface="Avenir Next" panose="020B0503020202020204" pitchFamily="34" charset="0"/>
                  </a:rPr>
                  <a:t>AI</a:t>
                </a:r>
                <a:r>
                  <a:rPr lang="en-GB" sz="800" dirty="0">
                    <a:latin typeface="Avenir Next" panose="020B0503020202020204" pitchFamily="34" charset="0"/>
                  </a:rPr>
                  <a:t>E Core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(45,3)</a:t>
                </a:r>
                <a:endParaRPr lang="en-CH" sz="800" dirty="0">
                  <a:latin typeface="Avenir Next" panose="020B0503020202020204" pitchFamily="34" charset="0"/>
                </a:endParaRPr>
              </a:p>
            </p:txBody>
          </p:sp>
          <p:sp>
            <p:nvSpPr>
              <p:cNvPr id="1028" name="TextBox 1027">
                <a:extLst>
                  <a:ext uri="{FF2B5EF4-FFF2-40B4-BE49-F238E27FC236}">
                    <a16:creationId xmlns:a16="http://schemas.microsoft.com/office/drawing/2014/main" id="{14154EBA-B7C6-E9C5-6AD2-7EDE57125A9F}"/>
                  </a:ext>
                </a:extLst>
              </p:cNvPr>
              <p:cNvSpPr txBox="1"/>
              <p:nvPr/>
            </p:nvSpPr>
            <p:spPr>
              <a:xfrm rot="16200000">
                <a:off x="5006088" y="2841010"/>
                <a:ext cx="391134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 dirty="0">
                    <a:latin typeface="Avenir Next" panose="020B0503020202020204" pitchFamily="34" charset="0"/>
                  </a:rPr>
                  <a:t>Memory</a:t>
                </a:r>
              </a:p>
            </p:txBody>
          </p:sp>
          <p:sp>
            <p:nvSpPr>
              <p:cNvPr id="1029" name="Rectangle 1028">
                <a:extLst>
                  <a:ext uri="{FF2B5EF4-FFF2-40B4-BE49-F238E27FC236}">
                    <a16:creationId xmlns:a16="http://schemas.microsoft.com/office/drawing/2014/main" id="{6C84BEB9-3E20-2767-8456-A1ACA14265F9}"/>
                  </a:ext>
                </a:extLst>
              </p:cNvPr>
              <p:cNvSpPr/>
              <p:nvPr/>
            </p:nvSpPr>
            <p:spPr bwMode="auto">
              <a:xfrm>
                <a:off x="5840266" y="2696638"/>
                <a:ext cx="727274" cy="411859"/>
              </a:xfrm>
              <a:prstGeom prst="rect">
                <a:avLst/>
              </a:prstGeom>
              <a:solidFill>
                <a:srgbClr val="00B658"/>
              </a:solidFill>
              <a:ln w="9525"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030" name="Rectangle 1029">
                <a:extLst>
                  <a:ext uri="{FF2B5EF4-FFF2-40B4-BE49-F238E27FC236}">
                    <a16:creationId xmlns:a16="http://schemas.microsoft.com/office/drawing/2014/main" id="{C39DD614-DD74-3F9B-F7C1-8BE534C2B356}"/>
                  </a:ext>
                </a:extLst>
              </p:cNvPr>
              <p:cNvSpPr/>
              <p:nvPr/>
            </p:nvSpPr>
            <p:spPr bwMode="auto">
              <a:xfrm>
                <a:off x="6363223" y="2696638"/>
                <a:ext cx="204317" cy="411790"/>
              </a:xfrm>
              <a:prstGeom prst="rect">
                <a:avLst/>
              </a:prstGeom>
              <a:solidFill>
                <a:srgbClr val="3998E7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031" name="TextBox 1030">
                <a:extLst>
                  <a:ext uri="{FF2B5EF4-FFF2-40B4-BE49-F238E27FC236}">
                    <a16:creationId xmlns:a16="http://schemas.microsoft.com/office/drawing/2014/main" id="{DA4F143C-E995-6664-E49D-828B788DDD14}"/>
                  </a:ext>
                </a:extLst>
              </p:cNvPr>
              <p:cNvSpPr txBox="1"/>
              <p:nvPr/>
            </p:nvSpPr>
            <p:spPr>
              <a:xfrm>
                <a:off x="5853662" y="2745337"/>
                <a:ext cx="50334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Flux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>
                    <a:latin typeface="Avenir Next" panose="020B0503020202020204" pitchFamily="34" charset="0"/>
                  </a:rPr>
                  <a:t>AI</a:t>
                </a:r>
                <a:r>
                  <a:rPr lang="en-GB" sz="800" dirty="0">
                    <a:latin typeface="Avenir Next" panose="020B0503020202020204" pitchFamily="34" charset="0"/>
                  </a:rPr>
                  <a:t>E Core 1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(46,3)</a:t>
                </a:r>
                <a:endParaRPr lang="en-CH" sz="800" dirty="0">
                  <a:latin typeface="Avenir Next" panose="020B0503020202020204" pitchFamily="34" charset="0"/>
                </a:endParaRPr>
              </a:p>
            </p:txBody>
          </p:sp>
          <p:sp>
            <p:nvSpPr>
              <p:cNvPr id="1032" name="TextBox 1031">
                <a:extLst>
                  <a:ext uri="{FF2B5EF4-FFF2-40B4-BE49-F238E27FC236}">
                    <a16:creationId xmlns:a16="http://schemas.microsoft.com/office/drawing/2014/main" id="{A0180764-CCFC-9D8F-761D-940FF6DA3E49}"/>
                  </a:ext>
                </a:extLst>
              </p:cNvPr>
              <p:cNvSpPr txBox="1"/>
              <p:nvPr/>
            </p:nvSpPr>
            <p:spPr>
              <a:xfrm rot="16200000">
                <a:off x="6250848" y="2841012"/>
                <a:ext cx="391134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 dirty="0">
                    <a:latin typeface="Avenir Next" panose="020B0503020202020204" pitchFamily="34" charset="0"/>
                  </a:rPr>
                  <a:t>Memory</a:t>
                </a:r>
              </a:p>
            </p:txBody>
          </p:sp>
          <p:sp>
            <p:nvSpPr>
              <p:cNvPr id="1033" name="Rectangle 1032">
                <a:extLst>
                  <a:ext uri="{FF2B5EF4-FFF2-40B4-BE49-F238E27FC236}">
                    <a16:creationId xmlns:a16="http://schemas.microsoft.com/office/drawing/2014/main" id="{84870528-6194-C048-33AB-BFCDB7FC0172}"/>
                  </a:ext>
                </a:extLst>
              </p:cNvPr>
              <p:cNvSpPr/>
              <p:nvPr/>
            </p:nvSpPr>
            <p:spPr bwMode="auto">
              <a:xfrm>
                <a:off x="7085026" y="2696469"/>
                <a:ext cx="727274" cy="411859"/>
              </a:xfrm>
              <a:prstGeom prst="rect">
                <a:avLst/>
              </a:prstGeom>
              <a:solidFill>
                <a:srgbClr val="00B658"/>
              </a:solidFill>
              <a:ln w="9525"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034" name="Rectangle 1033">
                <a:extLst>
                  <a:ext uri="{FF2B5EF4-FFF2-40B4-BE49-F238E27FC236}">
                    <a16:creationId xmlns:a16="http://schemas.microsoft.com/office/drawing/2014/main" id="{3A67867B-4844-2D5F-644F-787105E9D57F}"/>
                  </a:ext>
                </a:extLst>
              </p:cNvPr>
              <p:cNvSpPr/>
              <p:nvPr/>
            </p:nvSpPr>
            <p:spPr bwMode="auto">
              <a:xfrm>
                <a:off x="7609073" y="2696469"/>
                <a:ext cx="203227" cy="411790"/>
              </a:xfrm>
              <a:prstGeom prst="rect">
                <a:avLst/>
              </a:prstGeom>
              <a:solidFill>
                <a:srgbClr val="3998E7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035" name="TextBox 1034">
                <a:extLst>
                  <a:ext uri="{FF2B5EF4-FFF2-40B4-BE49-F238E27FC236}">
                    <a16:creationId xmlns:a16="http://schemas.microsoft.com/office/drawing/2014/main" id="{A87EFDE9-3BAA-0D6C-0D41-BDE48370C207}"/>
                  </a:ext>
                </a:extLst>
              </p:cNvPr>
              <p:cNvSpPr txBox="1"/>
              <p:nvPr/>
            </p:nvSpPr>
            <p:spPr>
              <a:xfrm>
                <a:off x="7098422" y="2745337"/>
                <a:ext cx="50334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Flux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>
                    <a:latin typeface="Avenir Next" panose="020B0503020202020204" pitchFamily="34" charset="0"/>
                  </a:rPr>
                  <a:t>AI</a:t>
                </a:r>
                <a:r>
                  <a:rPr lang="en-GB" sz="800" dirty="0">
                    <a:latin typeface="Avenir Next" panose="020B0503020202020204" pitchFamily="34" charset="0"/>
                  </a:rPr>
                  <a:t>E Core 2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(47,3)</a:t>
                </a:r>
              </a:p>
            </p:txBody>
          </p:sp>
          <p:sp>
            <p:nvSpPr>
              <p:cNvPr id="1036" name="TextBox 1035">
                <a:extLst>
                  <a:ext uri="{FF2B5EF4-FFF2-40B4-BE49-F238E27FC236}">
                    <a16:creationId xmlns:a16="http://schemas.microsoft.com/office/drawing/2014/main" id="{AF2A7083-E1EE-CC41-7A31-C1B639C2836D}"/>
                  </a:ext>
                </a:extLst>
              </p:cNvPr>
              <p:cNvSpPr txBox="1"/>
              <p:nvPr/>
            </p:nvSpPr>
            <p:spPr>
              <a:xfrm rot="16200000">
                <a:off x="7495608" y="2840843"/>
                <a:ext cx="391134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 dirty="0">
                    <a:latin typeface="Avenir Next" panose="020B0503020202020204" pitchFamily="34" charset="0"/>
                  </a:rPr>
                  <a:t>Memory</a:t>
                </a:r>
              </a:p>
            </p:txBody>
          </p:sp>
          <p:sp>
            <p:nvSpPr>
              <p:cNvPr id="1037" name="Right Arrow 1036">
                <a:extLst>
                  <a:ext uri="{FF2B5EF4-FFF2-40B4-BE49-F238E27FC236}">
                    <a16:creationId xmlns:a16="http://schemas.microsoft.com/office/drawing/2014/main" id="{0C347329-23CA-1358-461F-8E6E13A86145}"/>
                  </a:ext>
                </a:extLst>
              </p:cNvPr>
              <p:cNvSpPr/>
              <p:nvPr/>
            </p:nvSpPr>
            <p:spPr bwMode="auto">
              <a:xfrm>
                <a:off x="6586859" y="2808993"/>
                <a:ext cx="483268" cy="147504"/>
              </a:xfrm>
              <a:prstGeom prst="rightArrow">
                <a:avLst/>
              </a:prstGeom>
              <a:solidFill>
                <a:schemeClr val="accent5">
                  <a:lumMod val="50000"/>
                </a:schemeClr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</p:grpSp>
        <p:grpSp>
          <p:nvGrpSpPr>
            <p:cNvPr id="350" name="Group 349">
              <a:extLst>
                <a:ext uri="{FF2B5EF4-FFF2-40B4-BE49-F238E27FC236}">
                  <a16:creationId xmlns:a16="http://schemas.microsoft.com/office/drawing/2014/main" id="{21E807E0-1061-A30C-E02D-89B4D4CFE9B1}"/>
                </a:ext>
              </a:extLst>
            </p:cNvPr>
            <p:cNvGrpSpPr/>
            <p:nvPr/>
          </p:nvGrpSpPr>
          <p:grpSpPr>
            <a:xfrm>
              <a:off x="4595506" y="3217703"/>
              <a:ext cx="3216794" cy="418200"/>
              <a:chOff x="2525903" y="1995148"/>
              <a:chExt cx="3216794" cy="418200"/>
            </a:xfrm>
          </p:grpSpPr>
          <p:sp>
            <p:nvSpPr>
              <p:cNvPr id="1010" name="Right Arrow 1009">
                <a:extLst>
                  <a:ext uri="{FF2B5EF4-FFF2-40B4-BE49-F238E27FC236}">
                    <a16:creationId xmlns:a16="http://schemas.microsoft.com/office/drawing/2014/main" id="{5238BE21-5423-C060-1473-286008989A15}"/>
                  </a:ext>
                </a:extLst>
              </p:cNvPr>
              <p:cNvSpPr/>
              <p:nvPr/>
            </p:nvSpPr>
            <p:spPr bwMode="auto">
              <a:xfrm>
                <a:off x="3276245" y="2113645"/>
                <a:ext cx="483268" cy="147504"/>
              </a:xfrm>
              <a:prstGeom prst="rightArrow">
                <a:avLst/>
              </a:prstGeom>
              <a:solidFill>
                <a:schemeClr val="accent5">
                  <a:lumMod val="50000"/>
                </a:schemeClr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011" name="Rectangle 1010">
                <a:extLst>
                  <a:ext uri="{FF2B5EF4-FFF2-40B4-BE49-F238E27FC236}">
                    <a16:creationId xmlns:a16="http://schemas.microsoft.com/office/drawing/2014/main" id="{18D24394-4FD8-022D-64AD-5B9EC8B75E24}"/>
                  </a:ext>
                </a:extLst>
              </p:cNvPr>
              <p:cNvSpPr/>
              <p:nvPr/>
            </p:nvSpPr>
            <p:spPr bwMode="auto">
              <a:xfrm>
                <a:off x="2525903" y="1995315"/>
                <a:ext cx="727274" cy="411859"/>
              </a:xfrm>
              <a:prstGeom prst="rect">
                <a:avLst/>
              </a:prstGeom>
              <a:solidFill>
                <a:srgbClr val="00B658"/>
              </a:solidFill>
              <a:ln w="9525"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012" name="Rectangle 1011">
                <a:extLst>
                  <a:ext uri="{FF2B5EF4-FFF2-40B4-BE49-F238E27FC236}">
                    <a16:creationId xmlns:a16="http://schemas.microsoft.com/office/drawing/2014/main" id="{10E17D59-D579-0162-4EBB-64B260C3167A}"/>
                  </a:ext>
                </a:extLst>
              </p:cNvPr>
              <p:cNvSpPr/>
              <p:nvPr/>
            </p:nvSpPr>
            <p:spPr bwMode="auto">
              <a:xfrm>
                <a:off x="3032910" y="1995315"/>
                <a:ext cx="220267" cy="411790"/>
              </a:xfrm>
              <a:prstGeom prst="rect">
                <a:avLst/>
              </a:prstGeom>
              <a:solidFill>
                <a:srgbClr val="3998E7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013" name="TextBox 1012">
                <a:extLst>
                  <a:ext uri="{FF2B5EF4-FFF2-40B4-BE49-F238E27FC236}">
                    <a16:creationId xmlns:a16="http://schemas.microsoft.com/office/drawing/2014/main" id="{AC94F052-2F89-D0C2-C865-E84CEDCF6169}"/>
                  </a:ext>
                </a:extLst>
              </p:cNvPr>
              <p:cNvSpPr txBox="1"/>
              <p:nvPr/>
            </p:nvSpPr>
            <p:spPr>
              <a:xfrm>
                <a:off x="2568958" y="2044016"/>
                <a:ext cx="44403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Laplacian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>
                    <a:latin typeface="Avenir Next" panose="020B0503020202020204" pitchFamily="34" charset="0"/>
                  </a:rPr>
                  <a:t>AI</a:t>
                </a:r>
                <a:r>
                  <a:rPr lang="en-GB" sz="800" dirty="0">
                    <a:latin typeface="Avenir Next" panose="020B0503020202020204" pitchFamily="34" charset="0"/>
                  </a:rPr>
                  <a:t>E Core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(45,4)</a:t>
                </a:r>
                <a:endParaRPr lang="en-CH" sz="800" dirty="0">
                  <a:latin typeface="Avenir Next" panose="020B0503020202020204" pitchFamily="34" charset="0"/>
                </a:endParaRPr>
              </a:p>
            </p:txBody>
          </p:sp>
          <p:sp>
            <p:nvSpPr>
              <p:cNvPr id="1014" name="TextBox 1013">
                <a:extLst>
                  <a:ext uri="{FF2B5EF4-FFF2-40B4-BE49-F238E27FC236}">
                    <a16:creationId xmlns:a16="http://schemas.microsoft.com/office/drawing/2014/main" id="{CB10A0F7-957A-DDCB-F020-4C9158F3B0AE}"/>
                  </a:ext>
                </a:extLst>
              </p:cNvPr>
              <p:cNvSpPr txBox="1"/>
              <p:nvPr/>
            </p:nvSpPr>
            <p:spPr>
              <a:xfrm rot="16200000">
                <a:off x="2936485" y="2139689"/>
                <a:ext cx="391134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 dirty="0">
                    <a:latin typeface="Avenir Next" panose="020B0503020202020204" pitchFamily="34" charset="0"/>
                  </a:rPr>
                  <a:t>Memory</a:t>
                </a:r>
              </a:p>
            </p:txBody>
          </p:sp>
          <p:sp>
            <p:nvSpPr>
              <p:cNvPr id="1015" name="Rectangle 1014">
                <a:extLst>
                  <a:ext uri="{FF2B5EF4-FFF2-40B4-BE49-F238E27FC236}">
                    <a16:creationId xmlns:a16="http://schemas.microsoft.com/office/drawing/2014/main" id="{7CDCFFF4-95F5-0B17-9AB5-B05C93778138}"/>
                  </a:ext>
                </a:extLst>
              </p:cNvPr>
              <p:cNvSpPr/>
              <p:nvPr/>
            </p:nvSpPr>
            <p:spPr bwMode="auto">
              <a:xfrm>
                <a:off x="3770663" y="1995317"/>
                <a:ext cx="727274" cy="411859"/>
              </a:xfrm>
              <a:prstGeom prst="rect">
                <a:avLst/>
              </a:prstGeom>
              <a:solidFill>
                <a:srgbClr val="00B658"/>
              </a:solidFill>
              <a:ln w="9525"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016" name="Rectangle 1015">
                <a:extLst>
                  <a:ext uri="{FF2B5EF4-FFF2-40B4-BE49-F238E27FC236}">
                    <a16:creationId xmlns:a16="http://schemas.microsoft.com/office/drawing/2014/main" id="{535ADA86-9370-F126-9DAC-B50E26ACB54E}"/>
                  </a:ext>
                </a:extLst>
              </p:cNvPr>
              <p:cNvSpPr/>
              <p:nvPr/>
            </p:nvSpPr>
            <p:spPr bwMode="auto">
              <a:xfrm>
                <a:off x="4293620" y="1995317"/>
                <a:ext cx="204317" cy="411790"/>
              </a:xfrm>
              <a:prstGeom prst="rect">
                <a:avLst/>
              </a:prstGeom>
              <a:solidFill>
                <a:srgbClr val="3998E7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017" name="TextBox 1016">
                <a:extLst>
                  <a:ext uri="{FF2B5EF4-FFF2-40B4-BE49-F238E27FC236}">
                    <a16:creationId xmlns:a16="http://schemas.microsoft.com/office/drawing/2014/main" id="{63E0B281-8A46-876A-8E7B-FF71764D588B}"/>
                  </a:ext>
                </a:extLst>
              </p:cNvPr>
              <p:cNvSpPr txBox="1"/>
              <p:nvPr/>
            </p:nvSpPr>
            <p:spPr>
              <a:xfrm>
                <a:off x="3784059" y="2044016"/>
                <a:ext cx="50334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Flux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>
                    <a:latin typeface="Avenir Next" panose="020B0503020202020204" pitchFamily="34" charset="0"/>
                  </a:rPr>
                  <a:t>AI</a:t>
                </a:r>
                <a:r>
                  <a:rPr lang="en-GB" sz="800" dirty="0">
                    <a:latin typeface="Avenir Next" panose="020B0503020202020204" pitchFamily="34" charset="0"/>
                  </a:rPr>
                  <a:t>E Core 1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(46,4)</a:t>
                </a:r>
                <a:endParaRPr lang="en-CH" sz="800" dirty="0">
                  <a:latin typeface="Avenir Next" panose="020B0503020202020204" pitchFamily="34" charset="0"/>
                </a:endParaRPr>
              </a:p>
            </p:txBody>
          </p:sp>
          <p:sp>
            <p:nvSpPr>
              <p:cNvPr id="1018" name="TextBox 1017">
                <a:extLst>
                  <a:ext uri="{FF2B5EF4-FFF2-40B4-BE49-F238E27FC236}">
                    <a16:creationId xmlns:a16="http://schemas.microsoft.com/office/drawing/2014/main" id="{C919B5A9-5EA2-8AD1-01BB-E2A62343A60A}"/>
                  </a:ext>
                </a:extLst>
              </p:cNvPr>
              <p:cNvSpPr txBox="1"/>
              <p:nvPr/>
            </p:nvSpPr>
            <p:spPr>
              <a:xfrm rot="16200000">
                <a:off x="4181245" y="2139691"/>
                <a:ext cx="391134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 dirty="0">
                    <a:latin typeface="Avenir Next" panose="020B0503020202020204" pitchFamily="34" charset="0"/>
                  </a:rPr>
                  <a:t>Memory</a:t>
                </a:r>
              </a:p>
            </p:txBody>
          </p:sp>
          <p:sp>
            <p:nvSpPr>
              <p:cNvPr id="1019" name="Rectangle 1018">
                <a:extLst>
                  <a:ext uri="{FF2B5EF4-FFF2-40B4-BE49-F238E27FC236}">
                    <a16:creationId xmlns:a16="http://schemas.microsoft.com/office/drawing/2014/main" id="{431D1B42-C7CF-147A-1141-88126B99FF24}"/>
                  </a:ext>
                </a:extLst>
              </p:cNvPr>
              <p:cNvSpPr/>
              <p:nvPr/>
            </p:nvSpPr>
            <p:spPr bwMode="auto">
              <a:xfrm>
                <a:off x="5015423" y="1995148"/>
                <a:ext cx="727274" cy="411859"/>
              </a:xfrm>
              <a:prstGeom prst="rect">
                <a:avLst/>
              </a:prstGeom>
              <a:solidFill>
                <a:srgbClr val="00B658"/>
              </a:solidFill>
              <a:ln w="9525"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020" name="Rectangle 1019">
                <a:extLst>
                  <a:ext uri="{FF2B5EF4-FFF2-40B4-BE49-F238E27FC236}">
                    <a16:creationId xmlns:a16="http://schemas.microsoft.com/office/drawing/2014/main" id="{C3ED08AC-B5E1-ED0A-78E5-7A201D16B7E9}"/>
                  </a:ext>
                </a:extLst>
              </p:cNvPr>
              <p:cNvSpPr/>
              <p:nvPr/>
            </p:nvSpPr>
            <p:spPr bwMode="auto">
              <a:xfrm>
                <a:off x="5539470" y="1995148"/>
                <a:ext cx="203227" cy="411790"/>
              </a:xfrm>
              <a:prstGeom prst="rect">
                <a:avLst/>
              </a:prstGeom>
              <a:solidFill>
                <a:srgbClr val="3998E7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021" name="TextBox 1020">
                <a:extLst>
                  <a:ext uri="{FF2B5EF4-FFF2-40B4-BE49-F238E27FC236}">
                    <a16:creationId xmlns:a16="http://schemas.microsoft.com/office/drawing/2014/main" id="{D13F2F1D-D102-EB2A-8F4B-7AC08AB97E03}"/>
                  </a:ext>
                </a:extLst>
              </p:cNvPr>
              <p:cNvSpPr txBox="1"/>
              <p:nvPr/>
            </p:nvSpPr>
            <p:spPr>
              <a:xfrm>
                <a:off x="5028819" y="2044016"/>
                <a:ext cx="50334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Flux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>
                    <a:latin typeface="Avenir Next" panose="020B0503020202020204" pitchFamily="34" charset="0"/>
                  </a:rPr>
                  <a:t>AI</a:t>
                </a:r>
                <a:r>
                  <a:rPr lang="en-GB" sz="800" dirty="0">
                    <a:latin typeface="Avenir Next" panose="020B0503020202020204" pitchFamily="34" charset="0"/>
                  </a:rPr>
                  <a:t>E Core 2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(47,4)</a:t>
                </a:r>
              </a:p>
            </p:txBody>
          </p:sp>
          <p:sp>
            <p:nvSpPr>
              <p:cNvPr id="1022" name="TextBox 1021">
                <a:extLst>
                  <a:ext uri="{FF2B5EF4-FFF2-40B4-BE49-F238E27FC236}">
                    <a16:creationId xmlns:a16="http://schemas.microsoft.com/office/drawing/2014/main" id="{FBB778CA-81CD-CD43-0E92-9F44C39A4A77}"/>
                  </a:ext>
                </a:extLst>
              </p:cNvPr>
              <p:cNvSpPr txBox="1"/>
              <p:nvPr/>
            </p:nvSpPr>
            <p:spPr>
              <a:xfrm rot="16200000">
                <a:off x="5426005" y="2139522"/>
                <a:ext cx="391134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 dirty="0">
                    <a:latin typeface="Avenir Next" panose="020B0503020202020204" pitchFamily="34" charset="0"/>
                  </a:rPr>
                  <a:t>Memory</a:t>
                </a:r>
              </a:p>
            </p:txBody>
          </p:sp>
          <p:sp>
            <p:nvSpPr>
              <p:cNvPr id="1023" name="Right Arrow 1022">
                <a:extLst>
                  <a:ext uri="{FF2B5EF4-FFF2-40B4-BE49-F238E27FC236}">
                    <a16:creationId xmlns:a16="http://schemas.microsoft.com/office/drawing/2014/main" id="{B9D51EEC-CC8A-0CA5-A1DD-4EBA6577BEF2}"/>
                  </a:ext>
                </a:extLst>
              </p:cNvPr>
              <p:cNvSpPr/>
              <p:nvPr/>
            </p:nvSpPr>
            <p:spPr bwMode="auto">
              <a:xfrm>
                <a:off x="4517256" y="2107672"/>
                <a:ext cx="483268" cy="147504"/>
              </a:xfrm>
              <a:prstGeom prst="rightArrow">
                <a:avLst/>
              </a:prstGeom>
              <a:solidFill>
                <a:schemeClr val="accent5">
                  <a:lumMod val="50000"/>
                </a:schemeClr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</p:grpSp>
        <p:sp>
          <p:nvSpPr>
            <p:cNvPr id="351" name="TextBox 350">
              <a:extLst>
                <a:ext uri="{FF2B5EF4-FFF2-40B4-BE49-F238E27FC236}">
                  <a16:creationId xmlns:a16="http://schemas.microsoft.com/office/drawing/2014/main" id="{B1156F6B-D847-C57F-1B77-8A46F3403421}"/>
                </a:ext>
              </a:extLst>
            </p:cNvPr>
            <p:cNvSpPr txBox="1"/>
            <p:nvPr/>
          </p:nvSpPr>
          <p:spPr>
            <a:xfrm>
              <a:off x="4390984" y="1421178"/>
              <a:ext cx="1199721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800" i="1" dirty="0">
                  <a:latin typeface="Avenir Next" panose="020B0503020202020204" pitchFamily="34" charset="0"/>
                </a:rPr>
                <a:t>Read Channel 0</a:t>
              </a:r>
              <a:endParaRPr lang="en-CH" sz="800" i="1" dirty="0">
                <a:latin typeface="Avenir Next" panose="020B0503020202020204" pitchFamily="34" charset="0"/>
              </a:endParaRPr>
            </a:p>
          </p:txBody>
        </p:sp>
        <p:cxnSp>
          <p:nvCxnSpPr>
            <p:cNvPr id="352" name="Elbow Connector 351">
              <a:extLst>
                <a:ext uri="{FF2B5EF4-FFF2-40B4-BE49-F238E27FC236}">
                  <a16:creationId xmlns:a16="http://schemas.microsoft.com/office/drawing/2014/main" id="{C52EA173-1F9B-91E7-C2A6-091BD0093932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4209718" y="2353170"/>
              <a:ext cx="548640" cy="226072"/>
            </a:xfrm>
            <a:prstGeom prst="bentConnector2">
              <a:avLst/>
            </a:prstGeom>
            <a:ln w="19050">
              <a:solidFill>
                <a:schemeClr val="tx1"/>
              </a:solidFill>
              <a:headEnd type="none" w="lg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3" name="Elbow Connector 352">
              <a:extLst>
                <a:ext uri="{FF2B5EF4-FFF2-40B4-BE49-F238E27FC236}">
                  <a16:creationId xmlns:a16="http://schemas.microsoft.com/office/drawing/2014/main" id="{52F3A59A-264B-B611-1E5A-B9078A5E4695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5352099" y="2263867"/>
              <a:ext cx="548640" cy="421470"/>
            </a:xfrm>
            <a:prstGeom prst="bentConnector2">
              <a:avLst/>
            </a:prstGeom>
            <a:ln w="19050">
              <a:solidFill>
                <a:schemeClr val="tx1"/>
              </a:solidFill>
              <a:headEnd type="none" w="lg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4" name="Elbow Connector 353">
              <a:extLst>
                <a:ext uri="{FF2B5EF4-FFF2-40B4-BE49-F238E27FC236}">
                  <a16:creationId xmlns:a16="http://schemas.microsoft.com/office/drawing/2014/main" id="{5331BAED-5817-AE20-9D1B-8651C71C76CD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5350573" y="2772131"/>
              <a:ext cx="548640" cy="421470"/>
            </a:xfrm>
            <a:prstGeom prst="bentConnector2">
              <a:avLst/>
            </a:prstGeom>
            <a:ln w="19050">
              <a:solidFill>
                <a:schemeClr val="tx1"/>
              </a:solidFill>
              <a:headEnd type="none" w="lg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5" name="Elbow Connector 354">
              <a:extLst>
                <a:ext uri="{FF2B5EF4-FFF2-40B4-BE49-F238E27FC236}">
                  <a16:creationId xmlns:a16="http://schemas.microsoft.com/office/drawing/2014/main" id="{F055915F-5732-F4EC-4C5C-E7D1FD9EAE2A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4208151" y="2869830"/>
              <a:ext cx="548640" cy="226072"/>
            </a:xfrm>
            <a:prstGeom prst="bentConnector2">
              <a:avLst/>
            </a:prstGeom>
            <a:ln w="19050">
              <a:solidFill>
                <a:schemeClr val="tx1"/>
              </a:solidFill>
              <a:headEnd type="none" w="lg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6" name="Straight Arrow Connector 355">
              <a:extLst>
                <a:ext uri="{FF2B5EF4-FFF2-40B4-BE49-F238E27FC236}">
                  <a16:creationId xmlns:a16="http://schemas.microsoft.com/office/drawing/2014/main" id="{61AC956D-DC66-A5CD-3954-EDA04F8FA185}"/>
                </a:ext>
              </a:extLst>
            </p:cNvPr>
            <p:cNvCxnSpPr>
              <a:stCxn id="1033" idx="0"/>
              <a:endCxn id="1061" idx="2"/>
            </p:cNvCxnSpPr>
            <p:nvPr/>
          </p:nvCxnSpPr>
          <p:spPr>
            <a:xfrm flipV="1">
              <a:off x="7448663" y="2587095"/>
              <a:ext cx="0" cy="109374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 w="lg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7" name="Straight Arrow Connector 356">
              <a:extLst>
                <a:ext uri="{FF2B5EF4-FFF2-40B4-BE49-F238E27FC236}">
                  <a16:creationId xmlns:a16="http://schemas.microsoft.com/office/drawing/2014/main" id="{EC7EBD3E-F880-4049-C53B-42C4CD1AD359}"/>
                </a:ext>
              </a:extLst>
            </p:cNvPr>
            <p:cNvCxnSpPr/>
            <p:nvPr/>
          </p:nvCxnSpPr>
          <p:spPr>
            <a:xfrm flipV="1">
              <a:off x="7430647" y="2062409"/>
              <a:ext cx="0" cy="109374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8" name="Curved Connector 357">
              <a:extLst>
                <a:ext uri="{FF2B5EF4-FFF2-40B4-BE49-F238E27FC236}">
                  <a16:creationId xmlns:a16="http://schemas.microsoft.com/office/drawing/2014/main" id="{FC283478-A172-7A2D-40B9-0D060ABD311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12300" y="2435372"/>
              <a:ext cx="12700" cy="1042467"/>
            </a:xfrm>
            <a:prstGeom prst="curvedConnector3">
              <a:avLst>
                <a:gd name="adj1" fmla="val 1546480"/>
              </a:avLst>
            </a:prstGeom>
            <a:ln>
              <a:solidFill>
                <a:srgbClr val="FF0000"/>
              </a:solidFill>
              <a:headEnd type="none" w="lg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9" name="TextBox 358">
              <a:extLst>
                <a:ext uri="{FF2B5EF4-FFF2-40B4-BE49-F238E27FC236}">
                  <a16:creationId xmlns:a16="http://schemas.microsoft.com/office/drawing/2014/main" id="{7EB47EA9-CA6C-F663-F5DF-D4D320070405}"/>
                </a:ext>
              </a:extLst>
            </p:cNvPr>
            <p:cNvSpPr txBox="1"/>
            <p:nvPr/>
          </p:nvSpPr>
          <p:spPr>
            <a:xfrm>
              <a:off x="6453640" y="1411394"/>
              <a:ext cx="1199721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800" i="1" dirty="0">
                  <a:latin typeface="Avenir Next" panose="020B0503020202020204" pitchFamily="34" charset="0"/>
                </a:rPr>
                <a:t>Write Channel 0</a:t>
              </a:r>
              <a:endParaRPr lang="en-CH" sz="800" i="1" dirty="0">
                <a:latin typeface="Avenir Next" panose="020B0503020202020204" pitchFamily="34" charset="0"/>
              </a:endParaRPr>
            </a:p>
          </p:txBody>
        </p:sp>
        <p:sp>
          <p:nvSpPr>
            <p:cNvPr id="360" name="Rounded Rectangle 359">
              <a:extLst>
                <a:ext uri="{FF2B5EF4-FFF2-40B4-BE49-F238E27FC236}">
                  <a16:creationId xmlns:a16="http://schemas.microsoft.com/office/drawing/2014/main" id="{AEA2325B-CFF6-53B5-EC5C-56C0E214C2D1}"/>
                </a:ext>
              </a:extLst>
            </p:cNvPr>
            <p:cNvSpPr/>
            <p:nvPr/>
          </p:nvSpPr>
          <p:spPr bwMode="auto">
            <a:xfrm>
              <a:off x="4482648" y="3895319"/>
              <a:ext cx="3429944" cy="2155622"/>
            </a:xfrm>
            <a:prstGeom prst="roundRect">
              <a:avLst>
                <a:gd name="adj" fmla="val 9925"/>
              </a:avLst>
            </a:prstGeom>
            <a:solidFill>
              <a:schemeClr val="bg2"/>
            </a:solidFill>
            <a:ln>
              <a:solidFill>
                <a:schemeClr val="bg2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cxnSp>
          <p:nvCxnSpPr>
            <p:cNvPr id="361" name="Elbow Connector 360">
              <a:extLst>
                <a:ext uri="{FF2B5EF4-FFF2-40B4-BE49-F238E27FC236}">
                  <a16:creationId xmlns:a16="http://schemas.microsoft.com/office/drawing/2014/main" id="{D49BB9CC-BD56-922A-F3C0-5358D8E7CA5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372833" y="1346398"/>
              <a:ext cx="1439467" cy="3294129"/>
            </a:xfrm>
            <a:prstGeom prst="bentConnector3">
              <a:avLst>
                <a:gd name="adj1" fmla="val -17615"/>
              </a:avLst>
            </a:prstGeom>
            <a:ln w="19050">
              <a:solidFill>
                <a:schemeClr val="tx1"/>
              </a:solidFill>
              <a:headEnd type="none" w="lg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2" name="Right Arrow 361">
              <a:extLst>
                <a:ext uri="{FF2B5EF4-FFF2-40B4-BE49-F238E27FC236}">
                  <a16:creationId xmlns:a16="http://schemas.microsoft.com/office/drawing/2014/main" id="{8B0659BB-9139-057B-A4F8-668E2DA00043}"/>
                </a:ext>
              </a:extLst>
            </p:cNvPr>
            <p:cNvSpPr/>
            <p:nvPr/>
          </p:nvSpPr>
          <p:spPr bwMode="auto">
            <a:xfrm>
              <a:off x="5345848" y="4605383"/>
              <a:ext cx="483268" cy="147504"/>
            </a:xfrm>
            <a:prstGeom prst="rightArrow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Lato" panose="020F0502020204030203" pitchFamily="34" charset="0"/>
                <a:cs typeface="Segoe UI" pitchFamily="34" charset="0"/>
              </a:endParaRPr>
            </a:p>
          </p:txBody>
        </p:sp>
        <p:sp>
          <p:nvSpPr>
            <p:cNvPr id="363" name="Rectangle 362">
              <a:extLst>
                <a:ext uri="{FF2B5EF4-FFF2-40B4-BE49-F238E27FC236}">
                  <a16:creationId xmlns:a16="http://schemas.microsoft.com/office/drawing/2014/main" id="{22259769-C20D-0686-FE1D-9720AE0FAFD2}"/>
                </a:ext>
              </a:extLst>
            </p:cNvPr>
            <p:cNvSpPr/>
            <p:nvPr/>
          </p:nvSpPr>
          <p:spPr bwMode="auto">
            <a:xfrm>
              <a:off x="4595506" y="4487053"/>
              <a:ext cx="727274" cy="411859"/>
            </a:xfrm>
            <a:prstGeom prst="rect">
              <a:avLst/>
            </a:prstGeom>
            <a:solidFill>
              <a:srgbClr val="00B658"/>
            </a:solidFill>
            <a:ln w="9525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Lato" panose="020F0502020204030203" pitchFamily="34" charset="0"/>
                <a:cs typeface="Segoe UI" pitchFamily="34" charset="0"/>
              </a:endParaRPr>
            </a:p>
          </p:txBody>
        </p:sp>
        <p:sp>
          <p:nvSpPr>
            <p:cNvPr id="364" name="Rectangle 363">
              <a:extLst>
                <a:ext uri="{FF2B5EF4-FFF2-40B4-BE49-F238E27FC236}">
                  <a16:creationId xmlns:a16="http://schemas.microsoft.com/office/drawing/2014/main" id="{FCBAA49F-B9D0-F3AC-F376-90338A0E96DA}"/>
                </a:ext>
              </a:extLst>
            </p:cNvPr>
            <p:cNvSpPr/>
            <p:nvPr/>
          </p:nvSpPr>
          <p:spPr bwMode="auto">
            <a:xfrm>
              <a:off x="5102513" y="4487053"/>
              <a:ext cx="220267" cy="411790"/>
            </a:xfrm>
            <a:prstGeom prst="rect">
              <a:avLst/>
            </a:prstGeom>
            <a:solidFill>
              <a:srgbClr val="3998E7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Lato" panose="020F0502020204030203" pitchFamily="34" charset="0"/>
                <a:cs typeface="Segoe UI" pitchFamily="34" charset="0"/>
              </a:endParaRPr>
            </a:p>
          </p:txBody>
        </p:sp>
        <p:sp>
          <p:nvSpPr>
            <p:cNvPr id="365" name="TextBox 364">
              <a:extLst>
                <a:ext uri="{FF2B5EF4-FFF2-40B4-BE49-F238E27FC236}">
                  <a16:creationId xmlns:a16="http://schemas.microsoft.com/office/drawing/2014/main" id="{CD2EE367-5268-864F-F726-F90DACAACED0}"/>
                </a:ext>
              </a:extLst>
            </p:cNvPr>
            <p:cNvSpPr txBox="1"/>
            <p:nvPr/>
          </p:nvSpPr>
          <p:spPr>
            <a:xfrm>
              <a:off x="4638561" y="4535754"/>
              <a:ext cx="444032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GB" sz="800" dirty="0">
                  <a:latin typeface="Avenir Next" panose="020B0503020202020204" pitchFamily="34" charset="0"/>
                </a:rPr>
                <a:t>Laplacian</a:t>
              </a:r>
            </a:p>
            <a:p>
              <a:pPr algn="ctr">
                <a:buClr>
                  <a:schemeClr val="accent1"/>
                </a:buClr>
                <a:buSzPct val="60000"/>
              </a:pPr>
              <a:r>
                <a:rPr lang="en-CH" sz="800">
                  <a:latin typeface="Avenir Next" panose="020B0503020202020204" pitchFamily="34" charset="0"/>
                </a:rPr>
                <a:t>AI</a:t>
              </a:r>
              <a:r>
                <a:rPr lang="en-GB" sz="800" dirty="0">
                  <a:latin typeface="Avenir Next" panose="020B0503020202020204" pitchFamily="34" charset="0"/>
                </a:rPr>
                <a:t>E Core</a:t>
              </a:r>
            </a:p>
            <a:p>
              <a:pPr algn="ctr">
                <a:buClr>
                  <a:schemeClr val="accent1"/>
                </a:buClr>
                <a:buSzPct val="60000"/>
              </a:pPr>
              <a:r>
                <a:rPr lang="en-GB" sz="800" dirty="0">
                  <a:latin typeface="Avenir Next" panose="020B0503020202020204" pitchFamily="34" charset="0"/>
                </a:rPr>
                <a:t>(45,6)</a:t>
              </a:r>
              <a:endParaRPr lang="en-CH" sz="800" dirty="0">
                <a:latin typeface="Avenir Next" panose="020B0503020202020204" pitchFamily="34" charset="0"/>
              </a:endParaRPr>
            </a:p>
          </p:txBody>
        </p:sp>
        <p:sp>
          <p:nvSpPr>
            <p:cNvPr id="366" name="TextBox 365">
              <a:extLst>
                <a:ext uri="{FF2B5EF4-FFF2-40B4-BE49-F238E27FC236}">
                  <a16:creationId xmlns:a16="http://schemas.microsoft.com/office/drawing/2014/main" id="{E44947EE-4EEB-498F-FA85-BDE566A246F0}"/>
                </a:ext>
              </a:extLst>
            </p:cNvPr>
            <p:cNvSpPr txBox="1"/>
            <p:nvPr/>
          </p:nvSpPr>
          <p:spPr>
            <a:xfrm rot="16200000">
              <a:off x="5006088" y="4631427"/>
              <a:ext cx="391134" cy="12311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CH" sz="800" dirty="0">
                  <a:latin typeface="Avenir Next" panose="020B0503020202020204" pitchFamily="34" charset="0"/>
                </a:rPr>
                <a:t>Memory</a:t>
              </a:r>
            </a:p>
          </p:txBody>
        </p:sp>
        <p:sp>
          <p:nvSpPr>
            <p:cNvPr id="367" name="Rectangle 366">
              <a:extLst>
                <a:ext uri="{FF2B5EF4-FFF2-40B4-BE49-F238E27FC236}">
                  <a16:creationId xmlns:a16="http://schemas.microsoft.com/office/drawing/2014/main" id="{2F081B1B-A40E-C5B3-49D9-D463D51C4B5E}"/>
                </a:ext>
              </a:extLst>
            </p:cNvPr>
            <p:cNvSpPr/>
            <p:nvPr/>
          </p:nvSpPr>
          <p:spPr bwMode="auto">
            <a:xfrm>
              <a:off x="5840266" y="4487055"/>
              <a:ext cx="727274" cy="411859"/>
            </a:xfrm>
            <a:prstGeom prst="rect">
              <a:avLst/>
            </a:prstGeom>
            <a:solidFill>
              <a:srgbClr val="00B658"/>
            </a:solidFill>
            <a:ln w="9525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Lato" panose="020F0502020204030203" pitchFamily="34" charset="0"/>
                <a:cs typeface="Segoe UI" pitchFamily="34" charset="0"/>
              </a:endParaRPr>
            </a:p>
          </p:txBody>
        </p:sp>
        <p:sp>
          <p:nvSpPr>
            <p:cNvPr id="368" name="Rectangle 367">
              <a:extLst>
                <a:ext uri="{FF2B5EF4-FFF2-40B4-BE49-F238E27FC236}">
                  <a16:creationId xmlns:a16="http://schemas.microsoft.com/office/drawing/2014/main" id="{AD0A954F-A11C-3AB1-F63C-C5C1A8D1775E}"/>
                </a:ext>
              </a:extLst>
            </p:cNvPr>
            <p:cNvSpPr/>
            <p:nvPr/>
          </p:nvSpPr>
          <p:spPr bwMode="auto">
            <a:xfrm>
              <a:off x="6363223" y="4487055"/>
              <a:ext cx="204317" cy="411790"/>
            </a:xfrm>
            <a:prstGeom prst="rect">
              <a:avLst/>
            </a:prstGeom>
            <a:solidFill>
              <a:srgbClr val="3998E7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Lato" panose="020F0502020204030203" pitchFamily="34" charset="0"/>
                <a:cs typeface="Segoe UI" pitchFamily="34" charset="0"/>
              </a:endParaRPr>
            </a:p>
          </p:txBody>
        </p:sp>
        <p:sp>
          <p:nvSpPr>
            <p:cNvPr id="369" name="TextBox 368">
              <a:extLst>
                <a:ext uri="{FF2B5EF4-FFF2-40B4-BE49-F238E27FC236}">
                  <a16:creationId xmlns:a16="http://schemas.microsoft.com/office/drawing/2014/main" id="{FBA6A79F-6391-0DBC-E78C-3175C52374F5}"/>
                </a:ext>
              </a:extLst>
            </p:cNvPr>
            <p:cNvSpPr txBox="1"/>
            <p:nvPr/>
          </p:nvSpPr>
          <p:spPr>
            <a:xfrm>
              <a:off x="5853662" y="4535754"/>
              <a:ext cx="503344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GB" sz="800" dirty="0">
                  <a:latin typeface="Avenir Next" panose="020B0503020202020204" pitchFamily="34" charset="0"/>
                </a:rPr>
                <a:t>Flux</a:t>
              </a:r>
            </a:p>
            <a:p>
              <a:pPr algn="ctr">
                <a:buClr>
                  <a:schemeClr val="accent1"/>
                </a:buClr>
                <a:buSzPct val="60000"/>
              </a:pPr>
              <a:r>
                <a:rPr lang="en-CH" sz="800">
                  <a:latin typeface="Avenir Next" panose="020B0503020202020204" pitchFamily="34" charset="0"/>
                </a:rPr>
                <a:t>AI</a:t>
              </a:r>
              <a:r>
                <a:rPr lang="en-GB" sz="800" dirty="0">
                  <a:latin typeface="Avenir Next" panose="020B0503020202020204" pitchFamily="34" charset="0"/>
                </a:rPr>
                <a:t>E Core 1</a:t>
              </a:r>
            </a:p>
            <a:p>
              <a:pPr algn="ctr">
                <a:buClr>
                  <a:schemeClr val="accent1"/>
                </a:buClr>
                <a:buSzPct val="60000"/>
              </a:pPr>
              <a:r>
                <a:rPr lang="en-GB" sz="800" dirty="0">
                  <a:latin typeface="Avenir Next" panose="020B0503020202020204" pitchFamily="34" charset="0"/>
                </a:rPr>
                <a:t>(46,6)</a:t>
              </a:r>
              <a:endParaRPr lang="en-CH" sz="800" dirty="0">
                <a:latin typeface="Avenir Next" panose="020B0503020202020204" pitchFamily="34" charset="0"/>
              </a:endParaRPr>
            </a:p>
          </p:txBody>
        </p:sp>
        <p:sp>
          <p:nvSpPr>
            <p:cNvPr id="370" name="TextBox 369">
              <a:extLst>
                <a:ext uri="{FF2B5EF4-FFF2-40B4-BE49-F238E27FC236}">
                  <a16:creationId xmlns:a16="http://schemas.microsoft.com/office/drawing/2014/main" id="{4334BBC9-F7D5-636C-5FB9-84479F8125E7}"/>
                </a:ext>
              </a:extLst>
            </p:cNvPr>
            <p:cNvSpPr txBox="1"/>
            <p:nvPr/>
          </p:nvSpPr>
          <p:spPr>
            <a:xfrm rot="16200000">
              <a:off x="6250848" y="4631429"/>
              <a:ext cx="391134" cy="12311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CH" sz="800" dirty="0">
                  <a:latin typeface="Avenir Next" panose="020B0503020202020204" pitchFamily="34" charset="0"/>
                </a:rPr>
                <a:t>Memory</a:t>
              </a:r>
            </a:p>
          </p:txBody>
        </p:sp>
        <p:sp>
          <p:nvSpPr>
            <p:cNvPr id="371" name="Rectangle 370">
              <a:extLst>
                <a:ext uri="{FF2B5EF4-FFF2-40B4-BE49-F238E27FC236}">
                  <a16:creationId xmlns:a16="http://schemas.microsoft.com/office/drawing/2014/main" id="{334971F2-007C-11A5-2D20-9E5328AF6ECC}"/>
                </a:ext>
              </a:extLst>
            </p:cNvPr>
            <p:cNvSpPr/>
            <p:nvPr/>
          </p:nvSpPr>
          <p:spPr bwMode="auto">
            <a:xfrm>
              <a:off x="7085026" y="4486886"/>
              <a:ext cx="727274" cy="411859"/>
            </a:xfrm>
            <a:prstGeom prst="rect">
              <a:avLst/>
            </a:prstGeom>
            <a:solidFill>
              <a:srgbClr val="00B658"/>
            </a:solidFill>
            <a:ln w="9525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Lato" panose="020F0502020204030203" pitchFamily="34" charset="0"/>
                <a:cs typeface="Segoe UI" pitchFamily="34" charset="0"/>
              </a:endParaRPr>
            </a:p>
          </p:txBody>
        </p:sp>
        <p:sp>
          <p:nvSpPr>
            <p:cNvPr id="372" name="Rectangle 371">
              <a:extLst>
                <a:ext uri="{FF2B5EF4-FFF2-40B4-BE49-F238E27FC236}">
                  <a16:creationId xmlns:a16="http://schemas.microsoft.com/office/drawing/2014/main" id="{0474ECA4-0D50-2E99-DF19-97FDDD355055}"/>
                </a:ext>
              </a:extLst>
            </p:cNvPr>
            <p:cNvSpPr/>
            <p:nvPr/>
          </p:nvSpPr>
          <p:spPr bwMode="auto">
            <a:xfrm>
              <a:off x="7609073" y="4486886"/>
              <a:ext cx="203227" cy="411790"/>
            </a:xfrm>
            <a:prstGeom prst="rect">
              <a:avLst/>
            </a:prstGeom>
            <a:solidFill>
              <a:srgbClr val="3998E7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Lato" panose="020F0502020204030203" pitchFamily="34" charset="0"/>
                <a:cs typeface="Segoe UI" pitchFamily="34" charset="0"/>
              </a:endParaRPr>
            </a:p>
          </p:txBody>
        </p:sp>
        <p:sp>
          <p:nvSpPr>
            <p:cNvPr id="373" name="TextBox 372">
              <a:extLst>
                <a:ext uri="{FF2B5EF4-FFF2-40B4-BE49-F238E27FC236}">
                  <a16:creationId xmlns:a16="http://schemas.microsoft.com/office/drawing/2014/main" id="{01B611EF-11F4-1087-F964-A1F672782C61}"/>
                </a:ext>
              </a:extLst>
            </p:cNvPr>
            <p:cNvSpPr txBox="1"/>
            <p:nvPr/>
          </p:nvSpPr>
          <p:spPr>
            <a:xfrm>
              <a:off x="7098422" y="4535754"/>
              <a:ext cx="503344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GB" sz="800" dirty="0">
                  <a:latin typeface="Avenir Next" panose="020B0503020202020204" pitchFamily="34" charset="0"/>
                </a:rPr>
                <a:t>Flux</a:t>
              </a:r>
            </a:p>
            <a:p>
              <a:pPr algn="ctr">
                <a:buClr>
                  <a:schemeClr val="accent1"/>
                </a:buClr>
                <a:buSzPct val="60000"/>
              </a:pPr>
              <a:r>
                <a:rPr lang="en-CH" sz="800">
                  <a:latin typeface="Avenir Next" panose="020B0503020202020204" pitchFamily="34" charset="0"/>
                </a:rPr>
                <a:t>AI</a:t>
              </a:r>
              <a:r>
                <a:rPr lang="en-GB" sz="800" dirty="0">
                  <a:latin typeface="Avenir Next" panose="020B0503020202020204" pitchFamily="34" charset="0"/>
                </a:rPr>
                <a:t>E Core 2</a:t>
              </a:r>
            </a:p>
            <a:p>
              <a:pPr algn="ctr">
                <a:buClr>
                  <a:schemeClr val="accent1"/>
                </a:buClr>
                <a:buSzPct val="60000"/>
              </a:pPr>
              <a:r>
                <a:rPr lang="en-GB" sz="800" dirty="0">
                  <a:latin typeface="Avenir Next" panose="020B0503020202020204" pitchFamily="34" charset="0"/>
                </a:rPr>
                <a:t>(47,6)</a:t>
              </a:r>
            </a:p>
          </p:txBody>
        </p:sp>
        <p:sp>
          <p:nvSpPr>
            <p:cNvPr id="374" name="TextBox 373">
              <a:extLst>
                <a:ext uri="{FF2B5EF4-FFF2-40B4-BE49-F238E27FC236}">
                  <a16:creationId xmlns:a16="http://schemas.microsoft.com/office/drawing/2014/main" id="{5A91F5FF-2F63-93BC-35F1-AD6721274021}"/>
                </a:ext>
              </a:extLst>
            </p:cNvPr>
            <p:cNvSpPr txBox="1"/>
            <p:nvPr/>
          </p:nvSpPr>
          <p:spPr>
            <a:xfrm rot="16200000">
              <a:off x="7495608" y="4631260"/>
              <a:ext cx="391134" cy="12311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CH" sz="800" dirty="0">
                  <a:latin typeface="Avenir Next" panose="020B0503020202020204" pitchFamily="34" charset="0"/>
                </a:rPr>
                <a:t>Memory</a:t>
              </a:r>
            </a:p>
          </p:txBody>
        </p:sp>
        <p:sp>
          <p:nvSpPr>
            <p:cNvPr id="375" name="Right Arrow 374">
              <a:extLst>
                <a:ext uri="{FF2B5EF4-FFF2-40B4-BE49-F238E27FC236}">
                  <a16:creationId xmlns:a16="http://schemas.microsoft.com/office/drawing/2014/main" id="{104062FF-8A1A-A047-FC3F-8CFDF5384A1A}"/>
                </a:ext>
              </a:extLst>
            </p:cNvPr>
            <p:cNvSpPr/>
            <p:nvPr/>
          </p:nvSpPr>
          <p:spPr bwMode="auto">
            <a:xfrm>
              <a:off x="6586859" y="4599410"/>
              <a:ext cx="483268" cy="147504"/>
            </a:xfrm>
            <a:prstGeom prst="rightArrow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Lato" panose="020F0502020204030203" pitchFamily="34" charset="0"/>
                <a:cs typeface="Segoe UI" pitchFamily="34" charset="0"/>
              </a:endParaRPr>
            </a:p>
          </p:txBody>
        </p:sp>
        <p:cxnSp>
          <p:nvCxnSpPr>
            <p:cNvPr id="376" name="Elbow Connector 375">
              <a:extLst>
                <a:ext uri="{FF2B5EF4-FFF2-40B4-BE49-F238E27FC236}">
                  <a16:creationId xmlns:a16="http://schemas.microsoft.com/office/drawing/2014/main" id="{B882287D-8764-8C0E-8A1F-63DB41360110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4150749" y="4101062"/>
              <a:ext cx="540776" cy="351950"/>
            </a:xfrm>
            <a:prstGeom prst="bentConnector3">
              <a:avLst>
                <a:gd name="adj1" fmla="val 99445"/>
              </a:avLst>
            </a:prstGeom>
            <a:ln w="19050">
              <a:solidFill>
                <a:schemeClr val="tx1"/>
              </a:solidFill>
              <a:headEnd type="none" w="lg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7" name="Elbow Connector 376">
              <a:extLst>
                <a:ext uri="{FF2B5EF4-FFF2-40B4-BE49-F238E27FC236}">
                  <a16:creationId xmlns:a16="http://schemas.microsoft.com/office/drawing/2014/main" id="{877750A1-D660-6C3A-E34C-689250F28083}"/>
                </a:ext>
              </a:extLst>
            </p:cNvPr>
            <p:cNvCxnSpPr>
              <a:cxnSpLocks/>
            </p:cNvCxnSpPr>
            <p:nvPr/>
          </p:nvCxnSpPr>
          <p:spPr>
            <a:xfrm>
              <a:off x="4239590" y="3796905"/>
              <a:ext cx="1594274" cy="237547"/>
            </a:xfrm>
            <a:prstGeom prst="bentConnector3">
              <a:avLst>
                <a:gd name="adj1" fmla="val 73817"/>
              </a:avLst>
            </a:prstGeom>
            <a:ln w="19050">
              <a:solidFill>
                <a:schemeClr val="tx1"/>
              </a:solidFill>
              <a:headEnd type="none" w="lg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8" name="Elbow Connector 377">
              <a:extLst>
                <a:ext uri="{FF2B5EF4-FFF2-40B4-BE49-F238E27FC236}">
                  <a16:creationId xmlns:a16="http://schemas.microsoft.com/office/drawing/2014/main" id="{E6F67877-A93A-207F-17CB-9B1B8606FCDD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4594000" y="1338470"/>
              <a:ext cx="1051560" cy="2688336"/>
            </a:xfrm>
            <a:prstGeom prst="bentConnector3">
              <a:avLst>
                <a:gd name="adj1" fmla="val 133381"/>
              </a:avLst>
            </a:prstGeom>
            <a:ln w="19050">
              <a:solidFill>
                <a:schemeClr val="tx1"/>
              </a:solidFill>
              <a:headEnd type="none" w="lg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79" name="Group 378">
              <a:extLst>
                <a:ext uri="{FF2B5EF4-FFF2-40B4-BE49-F238E27FC236}">
                  <a16:creationId xmlns:a16="http://schemas.microsoft.com/office/drawing/2014/main" id="{6CA65A09-AF4D-E1D0-90A6-AF6E3DA17AE3}"/>
                </a:ext>
              </a:extLst>
            </p:cNvPr>
            <p:cNvGrpSpPr/>
            <p:nvPr/>
          </p:nvGrpSpPr>
          <p:grpSpPr>
            <a:xfrm>
              <a:off x="4595506" y="3965722"/>
              <a:ext cx="3216794" cy="418200"/>
              <a:chOff x="2522137" y="1349272"/>
              <a:chExt cx="3216794" cy="418200"/>
            </a:xfrm>
          </p:grpSpPr>
          <p:sp>
            <p:nvSpPr>
              <p:cNvPr id="996" name="Right Arrow 995">
                <a:extLst>
                  <a:ext uri="{FF2B5EF4-FFF2-40B4-BE49-F238E27FC236}">
                    <a16:creationId xmlns:a16="http://schemas.microsoft.com/office/drawing/2014/main" id="{5016E439-D132-A81D-0F5E-4CA01B3E54CA}"/>
                  </a:ext>
                </a:extLst>
              </p:cNvPr>
              <p:cNvSpPr/>
              <p:nvPr/>
            </p:nvSpPr>
            <p:spPr bwMode="auto">
              <a:xfrm>
                <a:off x="3272479" y="1525636"/>
                <a:ext cx="483268" cy="147504"/>
              </a:xfrm>
              <a:prstGeom prst="rightArrow">
                <a:avLst>
                  <a:gd name="adj1" fmla="val 50000"/>
                  <a:gd name="adj2" fmla="val 62915"/>
                </a:avLst>
              </a:prstGeom>
              <a:solidFill>
                <a:schemeClr val="accent5">
                  <a:lumMod val="50000"/>
                </a:schemeClr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997" name="Rectangle 996">
                <a:extLst>
                  <a:ext uri="{FF2B5EF4-FFF2-40B4-BE49-F238E27FC236}">
                    <a16:creationId xmlns:a16="http://schemas.microsoft.com/office/drawing/2014/main" id="{00F01554-F288-D0A7-501B-435443CB4993}"/>
                  </a:ext>
                </a:extLst>
              </p:cNvPr>
              <p:cNvSpPr/>
              <p:nvPr/>
            </p:nvSpPr>
            <p:spPr bwMode="auto">
              <a:xfrm>
                <a:off x="2522137" y="1349272"/>
                <a:ext cx="727274" cy="411859"/>
              </a:xfrm>
              <a:prstGeom prst="rect">
                <a:avLst/>
              </a:prstGeom>
              <a:solidFill>
                <a:srgbClr val="00B658"/>
              </a:solidFill>
              <a:ln w="9525"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998" name="Rectangle 997">
                <a:extLst>
                  <a:ext uri="{FF2B5EF4-FFF2-40B4-BE49-F238E27FC236}">
                    <a16:creationId xmlns:a16="http://schemas.microsoft.com/office/drawing/2014/main" id="{7814DFEB-453D-8D8C-B25D-363F5100F98F}"/>
                  </a:ext>
                </a:extLst>
              </p:cNvPr>
              <p:cNvSpPr/>
              <p:nvPr/>
            </p:nvSpPr>
            <p:spPr bwMode="auto">
              <a:xfrm>
                <a:off x="3029144" y="1349439"/>
                <a:ext cx="220267" cy="411790"/>
              </a:xfrm>
              <a:prstGeom prst="rect">
                <a:avLst/>
              </a:prstGeom>
              <a:solidFill>
                <a:srgbClr val="3998E7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999" name="TextBox 998">
                <a:extLst>
                  <a:ext uri="{FF2B5EF4-FFF2-40B4-BE49-F238E27FC236}">
                    <a16:creationId xmlns:a16="http://schemas.microsoft.com/office/drawing/2014/main" id="{F90E3E18-210D-4A93-DD61-B56CD795D361}"/>
                  </a:ext>
                </a:extLst>
              </p:cNvPr>
              <p:cNvSpPr txBox="1"/>
              <p:nvPr/>
            </p:nvSpPr>
            <p:spPr>
              <a:xfrm>
                <a:off x="2565192" y="1398140"/>
                <a:ext cx="44403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Laplacian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>
                    <a:latin typeface="Avenir Next" panose="020B0503020202020204" pitchFamily="34" charset="0"/>
                  </a:rPr>
                  <a:t>AI</a:t>
                </a:r>
                <a:r>
                  <a:rPr lang="en-GB" sz="800" dirty="0">
                    <a:latin typeface="Avenir Next" panose="020B0503020202020204" pitchFamily="34" charset="0"/>
                  </a:rPr>
                  <a:t>E Core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(45,5)</a:t>
                </a:r>
                <a:endParaRPr lang="en-CH" sz="800" dirty="0">
                  <a:latin typeface="Avenir Next" panose="020B0503020202020204" pitchFamily="34" charset="0"/>
                </a:endParaRPr>
              </a:p>
            </p:txBody>
          </p:sp>
          <p:sp>
            <p:nvSpPr>
              <p:cNvPr id="1000" name="TextBox 999">
                <a:extLst>
                  <a:ext uri="{FF2B5EF4-FFF2-40B4-BE49-F238E27FC236}">
                    <a16:creationId xmlns:a16="http://schemas.microsoft.com/office/drawing/2014/main" id="{32F703E8-8699-2ED9-E35C-16F346F3B5B6}"/>
                  </a:ext>
                </a:extLst>
              </p:cNvPr>
              <p:cNvSpPr txBox="1"/>
              <p:nvPr/>
            </p:nvSpPr>
            <p:spPr>
              <a:xfrm rot="16200000">
                <a:off x="2932719" y="1493813"/>
                <a:ext cx="391134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 dirty="0">
                    <a:latin typeface="Avenir Next" panose="020B0503020202020204" pitchFamily="34" charset="0"/>
                  </a:rPr>
                  <a:t>Memory</a:t>
                </a:r>
              </a:p>
            </p:txBody>
          </p:sp>
          <p:sp>
            <p:nvSpPr>
              <p:cNvPr id="1001" name="Rectangle 1000">
                <a:extLst>
                  <a:ext uri="{FF2B5EF4-FFF2-40B4-BE49-F238E27FC236}">
                    <a16:creationId xmlns:a16="http://schemas.microsoft.com/office/drawing/2014/main" id="{6BA857EB-B32E-9D83-F3AB-640FE4B9C963}"/>
                  </a:ext>
                </a:extLst>
              </p:cNvPr>
              <p:cNvSpPr/>
              <p:nvPr/>
            </p:nvSpPr>
            <p:spPr bwMode="auto">
              <a:xfrm>
                <a:off x="3766897" y="1349272"/>
                <a:ext cx="727274" cy="411859"/>
              </a:xfrm>
              <a:prstGeom prst="rect">
                <a:avLst/>
              </a:prstGeom>
              <a:solidFill>
                <a:srgbClr val="00B658"/>
              </a:solidFill>
              <a:ln w="9525"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002" name="Rectangle 1001">
                <a:extLst>
                  <a:ext uri="{FF2B5EF4-FFF2-40B4-BE49-F238E27FC236}">
                    <a16:creationId xmlns:a16="http://schemas.microsoft.com/office/drawing/2014/main" id="{C381D76E-F978-DA19-4623-2CC157808E68}"/>
                  </a:ext>
                </a:extLst>
              </p:cNvPr>
              <p:cNvSpPr/>
              <p:nvPr/>
            </p:nvSpPr>
            <p:spPr bwMode="auto">
              <a:xfrm>
                <a:off x="4289854" y="1349441"/>
                <a:ext cx="204317" cy="411790"/>
              </a:xfrm>
              <a:prstGeom prst="rect">
                <a:avLst/>
              </a:prstGeom>
              <a:solidFill>
                <a:srgbClr val="3998E7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003" name="TextBox 1002">
                <a:extLst>
                  <a:ext uri="{FF2B5EF4-FFF2-40B4-BE49-F238E27FC236}">
                    <a16:creationId xmlns:a16="http://schemas.microsoft.com/office/drawing/2014/main" id="{6FFC2C42-F2F3-BF89-9D30-CF1015327CF0}"/>
                  </a:ext>
                </a:extLst>
              </p:cNvPr>
              <p:cNvSpPr txBox="1"/>
              <p:nvPr/>
            </p:nvSpPr>
            <p:spPr>
              <a:xfrm>
                <a:off x="3780293" y="1398140"/>
                <a:ext cx="50334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Flux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>
                    <a:latin typeface="Avenir Next" panose="020B0503020202020204" pitchFamily="34" charset="0"/>
                  </a:rPr>
                  <a:t>AI</a:t>
                </a:r>
                <a:r>
                  <a:rPr lang="en-GB" sz="800" dirty="0">
                    <a:latin typeface="Avenir Next" panose="020B0503020202020204" pitchFamily="34" charset="0"/>
                  </a:rPr>
                  <a:t>E Core 1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(46,5)</a:t>
                </a:r>
                <a:endParaRPr lang="en-CH" sz="800" dirty="0">
                  <a:latin typeface="Avenir Next" panose="020B0503020202020204" pitchFamily="34" charset="0"/>
                </a:endParaRPr>
              </a:p>
            </p:txBody>
          </p:sp>
          <p:sp>
            <p:nvSpPr>
              <p:cNvPr id="1004" name="TextBox 1003">
                <a:extLst>
                  <a:ext uri="{FF2B5EF4-FFF2-40B4-BE49-F238E27FC236}">
                    <a16:creationId xmlns:a16="http://schemas.microsoft.com/office/drawing/2014/main" id="{2C3A6B0C-313D-BB95-0522-E402DCEF2372}"/>
                  </a:ext>
                </a:extLst>
              </p:cNvPr>
              <p:cNvSpPr txBox="1"/>
              <p:nvPr/>
            </p:nvSpPr>
            <p:spPr>
              <a:xfrm rot="16200000">
                <a:off x="4177479" y="1493815"/>
                <a:ext cx="391134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 dirty="0">
                    <a:latin typeface="Avenir Next" panose="020B0503020202020204" pitchFamily="34" charset="0"/>
                  </a:rPr>
                  <a:t>Memory</a:t>
                </a:r>
              </a:p>
            </p:txBody>
          </p:sp>
          <p:sp>
            <p:nvSpPr>
              <p:cNvPr id="1005" name="Rectangle 1004">
                <a:extLst>
                  <a:ext uri="{FF2B5EF4-FFF2-40B4-BE49-F238E27FC236}">
                    <a16:creationId xmlns:a16="http://schemas.microsoft.com/office/drawing/2014/main" id="{9A5B5A9B-32AB-1D41-90C7-04C95726F65A}"/>
                  </a:ext>
                </a:extLst>
              </p:cNvPr>
              <p:cNvSpPr/>
              <p:nvPr/>
            </p:nvSpPr>
            <p:spPr bwMode="auto">
              <a:xfrm>
                <a:off x="5011657" y="1349272"/>
                <a:ext cx="727274" cy="411859"/>
              </a:xfrm>
              <a:prstGeom prst="rect">
                <a:avLst/>
              </a:prstGeom>
              <a:solidFill>
                <a:srgbClr val="00B658"/>
              </a:solidFill>
              <a:ln w="9525"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006" name="Rectangle 1005">
                <a:extLst>
                  <a:ext uri="{FF2B5EF4-FFF2-40B4-BE49-F238E27FC236}">
                    <a16:creationId xmlns:a16="http://schemas.microsoft.com/office/drawing/2014/main" id="{3269A1F2-D75C-B0F3-2AE1-ADD5339DD324}"/>
                  </a:ext>
                </a:extLst>
              </p:cNvPr>
              <p:cNvSpPr/>
              <p:nvPr/>
            </p:nvSpPr>
            <p:spPr bwMode="auto">
              <a:xfrm>
                <a:off x="5535704" y="1349272"/>
                <a:ext cx="203227" cy="411790"/>
              </a:xfrm>
              <a:prstGeom prst="rect">
                <a:avLst/>
              </a:prstGeom>
              <a:solidFill>
                <a:srgbClr val="3998E7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007" name="TextBox 1006">
                <a:extLst>
                  <a:ext uri="{FF2B5EF4-FFF2-40B4-BE49-F238E27FC236}">
                    <a16:creationId xmlns:a16="http://schemas.microsoft.com/office/drawing/2014/main" id="{112F6EC1-F7BC-D351-7A55-C20AE865D984}"/>
                  </a:ext>
                </a:extLst>
              </p:cNvPr>
              <p:cNvSpPr txBox="1"/>
              <p:nvPr/>
            </p:nvSpPr>
            <p:spPr>
              <a:xfrm>
                <a:off x="5025053" y="1398140"/>
                <a:ext cx="50334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Flux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>
                    <a:latin typeface="Avenir Next" panose="020B0503020202020204" pitchFamily="34" charset="0"/>
                  </a:rPr>
                  <a:t>AI</a:t>
                </a:r>
                <a:r>
                  <a:rPr lang="en-GB" sz="800" dirty="0">
                    <a:latin typeface="Avenir Next" panose="020B0503020202020204" pitchFamily="34" charset="0"/>
                  </a:rPr>
                  <a:t>E Core 2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(47,5)</a:t>
                </a:r>
              </a:p>
            </p:txBody>
          </p:sp>
          <p:sp>
            <p:nvSpPr>
              <p:cNvPr id="1008" name="TextBox 1007">
                <a:extLst>
                  <a:ext uri="{FF2B5EF4-FFF2-40B4-BE49-F238E27FC236}">
                    <a16:creationId xmlns:a16="http://schemas.microsoft.com/office/drawing/2014/main" id="{960BB91E-F43E-C243-D092-E10FE77E7F98}"/>
                  </a:ext>
                </a:extLst>
              </p:cNvPr>
              <p:cNvSpPr txBox="1"/>
              <p:nvPr/>
            </p:nvSpPr>
            <p:spPr>
              <a:xfrm rot="16200000">
                <a:off x="5422239" y="1493646"/>
                <a:ext cx="391134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 dirty="0">
                    <a:latin typeface="Avenir Next" panose="020B0503020202020204" pitchFamily="34" charset="0"/>
                  </a:rPr>
                  <a:t>Memory</a:t>
                </a:r>
              </a:p>
            </p:txBody>
          </p:sp>
          <p:sp>
            <p:nvSpPr>
              <p:cNvPr id="1009" name="Right Arrow 1008">
                <a:extLst>
                  <a:ext uri="{FF2B5EF4-FFF2-40B4-BE49-F238E27FC236}">
                    <a16:creationId xmlns:a16="http://schemas.microsoft.com/office/drawing/2014/main" id="{1BEE9B68-1136-F720-E81B-6E5D36ACC034}"/>
                  </a:ext>
                </a:extLst>
              </p:cNvPr>
              <p:cNvSpPr/>
              <p:nvPr/>
            </p:nvSpPr>
            <p:spPr bwMode="auto">
              <a:xfrm>
                <a:off x="4513490" y="1461796"/>
                <a:ext cx="483268" cy="147504"/>
              </a:xfrm>
              <a:prstGeom prst="rightArrow">
                <a:avLst/>
              </a:prstGeom>
              <a:solidFill>
                <a:schemeClr val="accent5">
                  <a:lumMod val="50000"/>
                </a:schemeClr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</p:grpSp>
        <p:cxnSp>
          <p:nvCxnSpPr>
            <p:cNvPr id="382" name="Elbow Connector 381">
              <a:extLst>
                <a:ext uri="{FF2B5EF4-FFF2-40B4-BE49-F238E27FC236}">
                  <a16:creationId xmlns:a16="http://schemas.microsoft.com/office/drawing/2014/main" id="{D9CBD333-55E8-E41F-3BA6-7954207F5296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5351773" y="4062371"/>
              <a:ext cx="548640" cy="421470"/>
            </a:xfrm>
            <a:prstGeom prst="bentConnector2">
              <a:avLst/>
            </a:prstGeom>
            <a:ln w="19050">
              <a:solidFill>
                <a:schemeClr val="tx1"/>
              </a:solidFill>
              <a:headEnd type="none" w="lg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3" name="Right Arrow 382">
              <a:extLst>
                <a:ext uri="{FF2B5EF4-FFF2-40B4-BE49-F238E27FC236}">
                  <a16:creationId xmlns:a16="http://schemas.microsoft.com/office/drawing/2014/main" id="{ED93AC07-1986-B2BE-C592-C32230A2D087}"/>
                </a:ext>
              </a:extLst>
            </p:cNvPr>
            <p:cNvSpPr/>
            <p:nvPr/>
          </p:nvSpPr>
          <p:spPr bwMode="auto">
            <a:xfrm>
              <a:off x="5345848" y="5126616"/>
              <a:ext cx="483268" cy="147504"/>
            </a:xfrm>
            <a:prstGeom prst="rightArrow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Lato" panose="020F0502020204030203" pitchFamily="34" charset="0"/>
                <a:cs typeface="Segoe UI" pitchFamily="34" charset="0"/>
              </a:endParaRPr>
            </a:p>
          </p:txBody>
        </p:sp>
        <p:sp>
          <p:nvSpPr>
            <p:cNvPr id="420" name="Rectangle 419">
              <a:extLst>
                <a:ext uri="{FF2B5EF4-FFF2-40B4-BE49-F238E27FC236}">
                  <a16:creationId xmlns:a16="http://schemas.microsoft.com/office/drawing/2014/main" id="{2195A5CC-FDDC-A40B-A454-0C3B12970038}"/>
                </a:ext>
              </a:extLst>
            </p:cNvPr>
            <p:cNvSpPr/>
            <p:nvPr/>
          </p:nvSpPr>
          <p:spPr bwMode="auto">
            <a:xfrm>
              <a:off x="4595506" y="5008286"/>
              <a:ext cx="727274" cy="411859"/>
            </a:xfrm>
            <a:prstGeom prst="rect">
              <a:avLst/>
            </a:prstGeom>
            <a:solidFill>
              <a:srgbClr val="00B658"/>
            </a:solidFill>
            <a:ln w="9525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Lato" panose="020F0502020204030203" pitchFamily="34" charset="0"/>
                <a:cs typeface="Segoe UI" pitchFamily="34" charset="0"/>
              </a:endParaRPr>
            </a:p>
          </p:txBody>
        </p:sp>
        <p:sp>
          <p:nvSpPr>
            <p:cNvPr id="960" name="Rectangle 959">
              <a:extLst>
                <a:ext uri="{FF2B5EF4-FFF2-40B4-BE49-F238E27FC236}">
                  <a16:creationId xmlns:a16="http://schemas.microsoft.com/office/drawing/2014/main" id="{341AB213-FB9A-1045-6E11-46F5894346CD}"/>
                </a:ext>
              </a:extLst>
            </p:cNvPr>
            <p:cNvSpPr/>
            <p:nvPr/>
          </p:nvSpPr>
          <p:spPr bwMode="auto">
            <a:xfrm>
              <a:off x="5102513" y="5008286"/>
              <a:ext cx="220267" cy="411790"/>
            </a:xfrm>
            <a:prstGeom prst="rect">
              <a:avLst/>
            </a:prstGeom>
            <a:solidFill>
              <a:srgbClr val="3998E7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Lato" panose="020F0502020204030203" pitchFamily="34" charset="0"/>
                <a:cs typeface="Segoe UI" pitchFamily="34" charset="0"/>
              </a:endParaRPr>
            </a:p>
          </p:txBody>
        </p:sp>
        <p:sp>
          <p:nvSpPr>
            <p:cNvPr id="961" name="TextBox 960">
              <a:extLst>
                <a:ext uri="{FF2B5EF4-FFF2-40B4-BE49-F238E27FC236}">
                  <a16:creationId xmlns:a16="http://schemas.microsoft.com/office/drawing/2014/main" id="{50CE4C6F-80C6-C2DA-2EF2-AF935D4D15CB}"/>
                </a:ext>
              </a:extLst>
            </p:cNvPr>
            <p:cNvSpPr txBox="1"/>
            <p:nvPr/>
          </p:nvSpPr>
          <p:spPr>
            <a:xfrm>
              <a:off x="4638561" y="5056987"/>
              <a:ext cx="444032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GB" sz="800" dirty="0">
                  <a:latin typeface="Avenir Next" panose="020B0503020202020204" pitchFamily="34" charset="0"/>
                </a:rPr>
                <a:t>Laplacian</a:t>
              </a:r>
            </a:p>
            <a:p>
              <a:pPr algn="ctr">
                <a:buClr>
                  <a:schemeClr val="accent1"/>
                </a:buClr>
                <a:buSzPct val="60000"/>
              </a:pPr>
              <a:r>
                <a:rPr lang="en-CH" sz="800">
                  <a:latin typeface="Avenir Next" panose="020B0503020202020204" pitchFamily="34" charset="0"/>
                </a:rPr>
                <a:t>AI</a:t>
              </a:r>
              <a:r>
                <a:rPr lang="en-GB" sz="800" dirty="0">
                  <a:latin typeface="Avenir Next" panose="020B0503020202020204" pitchFamily="34" charset="0"/>
                </a:rPr>
                <a:t>E Core</a:t>
              </a:r>
            </a:p>
            <a:p>
              <a:pPr algn="ctr">
                <a:buClr>
                  <a:schemeClr val="accent1"/>
                </a:buClr>
                <a:buSzPct val="60000"/>
              </a:pPr>
              <a:r>
                <a:rPr lang="en-GB" sz="800" dirty="0">
                  <a:latin typeface="Avenir Next" panose="020B0503020202020204" pitchFamily="34" charset="0"/>
                </a:rPr>
                <a:t>(45,7)</a:t>
              </a:r>
              <a:endParaRPr lang="en-CH" sz="800" dirty="0">
                <a:latin typeface="Avenir Next" panose="020B0503020202020204" pitchFamily="34" charset="0"/>
              </a:endParaRPr>
            </a:p>
          </p:txBody>
        </p:sp>
        <p:sp>
          <p:nvSpPr>
            <p:cNvPr id="962" name="TextBox 961">
              <a:extLst>
                <a:ext uri="{FF2B5EF4-FFF2-40B4-BE49-F238E27FC236}">
                  <a16:creationId xmlns:a16="http://schemas.microsoft.com/office/drawing/2014/main" id="{F8FC1EE2-EBC2-229B-6CE7-932E9F5757D3}"/>
                </a:ext>
              </a:extLst>
            </p:cNvPr>
            <p:cNvSpPr txBox="1"/>
            <p:nvPr/>
          </p:nvSpPr>
          <p:spPr>
            <a:xfrm rot="16200000">
              <a:off x="5006088" y="5152660"/>
              <a:ext cx="391134" cy="12311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CH" sz="800" dirty="0">
                  <a:latin typeface="Avenir Next" panose="020B0503020202020204" pitchFamily="34" charset="0"/>
                </a:rPr>
                <a:t>Memory</a:t>
              </a:r>
            </a:p>
          </p:txBody>
        </p:sp>
        <p:sp>
          <p:nvSpPr>
            <p:cNvPr id="963" name="Rectangle 962">
              <a:extLst>
                <a:ext uri="{FF2B5EF4-FFF2-40B4-BE49-F238E27FC236}">
                  <a16:creationId xmlns:a16="http://schemas.microsoft.com/office/drawing/2014/main" id="{C02E8ACC-70EE-1AC7-62EA-0244BA3CA2D6}"/>
                </a:ext>
              </a:extLst>
            </p:cNvPr>
            <p:cNvSpPr/>
            <p:nvPr/>
          </p:nvSpPr>
          <p:spPr bwMode="auto">
            <a:xfrm>
              <a:off x="5840266" y="5008288"/>
              <a:ext cx="727274" cy="411859"/>
            </a:xfrm>
            <a:prstGeom prst="rect">
              <a:avLst/>
            </a:prstGeom>
            <a:solidFill>
              <a:srgbClr val="00B658"/>
            </a:solidFill>
            <a:ln w="9525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Lato" panose="020F0502020204030203" pitchFamily="34" charset="0"/>
                <a:cs typeface="Segoe UI" pitchFamily="34" charset="0"/>
              </a:endParaRPr>
            </a:p>
          </p:txBody>
        </p:sp>
        <p:sp>
          <p:nvSpPr>
            <p:cNvPr id="964" name="Rectangle 963">
              <a:extLst>
                <a:ext uri="{FF2B5EF4-FFF2-40B4-BE49-F238E27FC236}">
                  <a16:creationId xmlns:a16="http://schemas.microsoft.com/office/drawing/2014/main" id="{C7B2CE5B-C6AB-3016-D2AA-00B3309FF7BD}"/>
                </a:ext>
              </a:extLst>
            </p:cNvPr>
            <p:cNvSpPr/>
            <p:nvPr/>
          </p:nvSpPr>
          <p:spPr bwMode="auto">
            <a:xfrm>
              <a:off x="6363223" y="5008288"/>
              <a:ext cx="204317" cy="411790"/>
            </a:xfrm>
            <a:prstGeom prst="rect">
              <a:avLst/>
            </a:prstGeom>
            <a:solidFill>
              <a:srgbClr val="3998E7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Lato" panose="020F0502020204030203" pitchFamily="34" charset="0"/>
                <a:cs typeface="Segoe UI" pitchFamily="34" charset="0"/>
              </a:endParaRPr>
            </a:p>
          </p:txBody>
        </p:sp>
        <p:sp>
          <p:nvSpPr>
            <p:cNvPr id="965" name="TextBox 964">
              <a:extLst>
                <a:ext uri="{FF2B5EF4-FFF2-40B4-BE49-F238E27FC236}">
                  <a16:creationId xmlns:a16="http://schemas.microsoft.com/office/drawing/2014/main" id="{512C367F-200E-718B-D3A3-3F9A83F65814}"/>
                </a:ext>
              </a:extLst>
            </p:cNvPr>
            <p:cNvSpPr txBox="1"/>
            <p:nvPr/>
          </p:nvSpPr>
          <p:spPr>
            <a:xfrm>
              <a:off x="5853662" y="5056987"/>
              <a:ext cx="503344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GB" sz="800" dirty="0">
                  <a:latin typeface="Avenir Next" panose="020B0503020202020204" pitchFamily="34" charset="0"/>
                </a:rPr>
                <a:t>Flux</a:t>
              </a:r>
            </a:p>
            <a:p>
              <a:pPr algn="ctr">
                <a:buClr>
                  <a:schemeClr val="accent1"/>
                </a:buClr>
                <a:buSzPct val="60000"/>
              </a:pPr>
              <a:r>
                <a:rPr lang="en-CH" sz="800">
                  <a:latin typeface="Avenir Next" panose="020B0503020202020204" pitchFamily="34" charset="0"/>
                </a:rPr>
                <a:t>AI</a:t>
              </a:r>
              <a:r>
                <a:rPr lang="en-GB" sz="800" dirty="0">
                  <a:latin typeface="Avenir Next" panose="020B0503020202020204" pitchFamily="34" charset="0"/>
                </a:rPr>
                <a:t>E Core 1</a:t>
              </a:r>
            </a:p>
            <a:p>
              <a:pPr algn="ctr">
                <a:buClr>
                  <a:schemeClr val="accent1"/>
                </a:buClr>
                <a:buSzPct val="60000"/>
              </a:pPr>
              <a:r>
                <a:rPr lang="en-GB" sz="800" dirty="0">
                  <a:latin typeface="Avenir Next" panose="020B0503020202020204" pitchFamily="34" charset="0"/>
                </a:rPr>
                <a:t>(46,7)</a:t>
              </a:r>
              <a:endParaRPr lang="en-CH" sz="800" dirty="0">
                <a:latin typeface="Avenir Next" panose="020B0503020202020204" pitchFamily="34" charset="0"/>
              </a:endParaRPr>
            </a:p>
          </p:txBody>
        </p:sp>
        <p:sp>
          <p:nvSpPr>
            <p:cNvPr id="966" name="TextBox 965">
              <a:extLst>
                <a:ext uri="{FF2B5EF4-FFF2-40B4-BE49-F238E27FC236}">
                  <a16:creationId xmlns:a16="http://schemas.microsoft.com/office/drawing/2014/main" id="{E880D309-8329-9DEC-4CF3-112EF85B356E}"/>
                </a:ext>
              </a:extLst>
            </p:cNvPr>
            <p:cNvSpPr txBox="1"/>
            <p:nvPr/>
          </p:nvSpPr>
          <p:spPr>
            <a:xfrm rot="16200000">
              <a:off x="6250848" y="5152662"/>
              <a:ext cx="391134" cy="12311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CH" sz="800" dirty="0">
                  <a:latin typeface="Avenir Next" panose="020B0503020202020204" pitchFamily="34" charset="0"/>
                </a:rPr>
                <a:t>Memory</a:t>
              </a:r>
            </a:p>
          </p:txBody>
        </p:sp>
        <p:sp>
          <p:nvSpPr>
            <p:cNvPr id="967" name="Rectangle 966">
              <a:extLst>
                <a:ext uri="{FF2B5EF4-FFF2-40B4-BE49-F238E27FC236}">
                  <a16:creationId xmlns:a16="http://schemas.microsoft.com/office/drawing/2014/main" id="{5C65DB35-B114-75DA-E1B3-5BC907F60FD4}"/>
                </a:ext>
              </a:extLst>
            </p:cNvPr>
            <p:cNvSpPr/>
            <p:nvPr/>
          </p:nvSpPr>
          <p:spPr bwMode="auto">
            <a:xfrm>
              <a:off x="7085026" y="5008119"/>
              <a:ext cx="727274" cy="411859"/>
            </a:xfrm>
            <a:prstGeom prst="rect">
              <a:avLst/>
            </a:prstGeom>
            <a:solidFill>
              <a:srgbClr val="00B658"/>
            </a:solidFill>
            <a:ln w="9525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Lato" panose="020F0502020204030203" pitchFamily="34" charset="0"/>
                <a:cs typeface="Segoe UI" pitchFamily="34" charset="0"/>
              </a:endParaRPr>
            </a:p>
          </p:txBody>
        </p:sp>
        <p:sp>
          <p:nvSpPr>
            <p:cNvPr id="968" name="Rectangle 967">
              <a:extLst>
                <a:ext uri="{FF2B5EF4-FFF2-40B4-BE49-F238E27FC236}">
                  <a16:creationId xmlns:a16="http://schemas.microsoft.com/office/drawing/2014/main" id="{1D99FE84-7A00-A051-9C4D-1E388595A60B}"/>
                </a:ext>
              </a:extLst>
            </p:cNvPr>
            <p:cNvSpPr/>
            <p:nvPr/>
          </p:nvSpPr>
          <p:spPr bwMode="auto">
            <a:xfrm>
              <a:off x="7609073" y="5008119"/>
              <a:ext cx="203227" cy="411790"/>
            </a:xfrm>
            <a:prstGeom prst="rect">
              <a:avLst/>
            </a:prstGeom>
            <a:solidFill>
              <a:srgbClr val="3998E7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Lato" panose="020F0502020204030203" pitchFamily="34" charset="0"/>
                <a:cs typeface="Segoe UI" pitchFamily="34" charset="0"/>
              </a:endParaRPr>
            </a:p>
          </p:txBody>
        </p:sp>
        <p:sp>
          <p:nvSpPr>
            <p:cNvPr id="969" name="TextBox 968">
              <a:extLst>
                <a:ext uri="{FF2B5EF4-FFF2-40B4-BE49-F238E27FC236}">
                  <a16:creationId xmlns:a16="http://schemas.microsoft.com/office/drawing/2014/main" id="{1ECD4B95-F804-8123-41A2-8BEBEC5ACC51}"/>
                </a:ext>
              </a:extLst>
            </p:cNvPr>
            <p:cNvSpPr txBox="1"/>
            <p:nvPr/>
          </p:nvSpPr>
          <p:spPr>
            <a:xfrm>
              <a:off x="7098422" y="5056987"/>
              <a:ext cx="503344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GB" sz="800" dirty="0">
                  <a:latin typeface="Avenir Next" panose="020B0503020202020204" pitchFamily="34" charset="0"/>
                </a:rPr>
                <a:t>Flux</a:t>
              </a:r>
            </a:p>
            <a:p>
              <a:pPr algn="ctr">
                <a:buClr>
                  <a:schemeClr val="accent1"/>
                </a:buClr>
                <a:buSzPct val="60000"/>
              </a:pPr>
              <a:r>
                <a:rPr lang="en-CH" sz="800">
                  <a:latin typeface="Avenir Next" panose="020B0503020202020204" pitchFamily="34" charset="0"/>
                </a:rPr>
                <a:t>AI</a:t>
              </a:r>
              <a:r>
                <a:rPr lang="en-GB" sz="800" dirty="0">
                  <a:latin typeface="Avenir Next" panose="020B0503020202020204" pitchFamily="34" charset="0"/>
                </a:rPr>
                <a:t>E Core 2</a:t>
              </a:r>
            </a:p>
            <a:p>
              <a:pPr algn="ctr">
                <a:buClr>
                  <a:schemeClr val="accent1"/>
                </a:buClr>
                <a:buSzPct val="60000"/>
              </a:pPr>
              <a:r>
                <a:rPr lang="en-GB" sz="800" dirty="0">
                  <a:latin typeface="Avenir Next" panose="020B0503020202020204" pitchFamily="34" charset="0"/>
                </a:rPr>
                <a:t>(47,7)</a:t>
              </a:r>
            </a:p>
          </p:txBody>
        </p:sp>
        <p:sp>
          <p:nvSpPr>
            <p:cNvPr id="970" name="TextBox 969">
              <a:extLst>
                <a:ext uri="{FF2B5EF4-FFF2-40B4-BE49-F238E27FC236}">
                  <a16:creationId xmlns:a16="http://schemas.microsoft.com/office/drawing/2014/main" id="{ACD9FAD6-0B1D-61A2-5B27-8AACA9418BE5}"/>
                </a:ext>
              </a:extLst>
            </p:cNvPr>
            <p:cNvSpPr txBox="1"/>
            <p:nvPr/>
          </p:nvSpPr>
          <p:spPr>
            <a:xfrm rot="16200000">
              <a:off x="7495608" y="5152493"/>
              <a:ext cx="391134" cy="12311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CH" sz="800" dirty="0">
                  <a:latin typeface="Avenir Next" panose="020B0503020202020204" pitchFamily="34" charset="0"/>
                </a:rPr>
                <a:t>Memory</a:t>
              </a:r>
            </a:p>
          </p:txBody>
        </p:sp>
        <p:sp>
          <p:nvSpPr>
            <p:cNvPr id="971" name="Right Arrow 970">
              <a:extLst>
                <a:ext uri="{FF2B5EF4-FFF2-40B4-BE49-F238E27FC236}">
                  <a16:creationId xmlns:a16="http://schemas.microsoft.com/office/drawing/2014/main" id="{4C325902-A0C3-C1C0-1766-939CAC07E112}"/>
                </a:ext>
              </a:extLst>
            </p:cNvPr>
            <p:cNvSpPr/>
            <p:nvPr/>
          </p:nvSpPr>
          <p:spPr bwMode="auto">
            <a:xfrm>
              <a:off x="6586859" y="5120643"/>
              <a:ext cx="483268" cy="147504"/>
            </a:xfrm>
            <a:prstGeom prst="rightArrow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Lato" panose="020F0502020204030203" pitchFamily="34" charset="0"/>
                <a:cs typeface="Segoe UI" pitchFamily="34" charset="0"/>
              </a:endParaRPr>
            </a:p>
          </p:txBody>
        </p:sp>
        <p:grpSp>
          <p:nvGrpSpPr>
            <p:cNvPr id="972" name="Group 971">
              <a:extLst>
                <a:ext uri="{FF2B5EF4-FFF2-40B4-BE49-F238E27FC236}">
                  <a16:creationId xmlns:a16="http://schemas.microsoft.com/office/drawing/2014/main" id="{3DF744BB-A3B9-9BFF-06F6-C5C09E19C6C7}"/>
                </a:ext>
              </a:extLst>
            </p:cNvPr>
            <p:cNvGrpSpPr/>
            <p:nvPr/>
          </p:nvGrpSpPr>
          <p:grpSpPr>
            <a:xfrm>
              <a:off x="4595506" y="5529353"/>
              <a:ext cx="3216794" cy="418200"/>
              <a:chOff x="2525903" y="1995148"/>
              <a:chExt cx="3216794" cy="418200"/>
            </a:xfrm>
          </p:grpSpPr>
          <p:sp>
            <p:nvSpPr>
              <p:cNvPr id="982" name="Right Arrow 981">
                <a:extLst>
                  <a:ext uri="{FF2B5EF4-FFF2-40B4-BE49-F238E27FC236}">
                    <a16:creationId xmlns:a16="http://schemas.microsoft.com/office/drawing/2014/main" id="{BE086A56-1C97-61BE-1837-6AFC7C6FAFD5}"/>
                  </a:ext>
                </a:extLst>
              </p:cNvPr>
              <p:cNvSpPr/>
              <p:nvPr/>
            </p:nvSpPr>
            <p:spPr bwMode="auto">
              <a:xfrm>
                <a:off x="3276245" y="2113645"/>
                <a:ext cx="483268" cy="147504"/>
              </a:xfrm>
              <a:prstGeom prst="rightArrow">
                <a:avLst/>
              </a:prstGeom>
              <a:solidFill>
                <a:schemeClr val="accent5">
                  <a:lumMod val="50000"/>
                </a:schemeClr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983" name="Rectangle 982">
                <a:extLst>
                  <a:ext uri="{FF2B5EF4-FFF2-40B4-BE49-F238E27FC236}">
                    <a16:creationId xmlns:a16="http://schemas.microsoft.com/office/drawing/2014/main" id="{DFFC38C2-9BDD-7449-70DB-E30450F19E61}"/>
                  </a:ext>
                </a:extLst>
              </p:cNvPr>
              <p:cNvSpPr/>
              <p:nvPr/>
            </p:nvSpPr>
            <p:spPr bwMode="auto">
              <a:xfrm>
                <a:off x="2525903" y="1995315"/>
                <a:ext cx="727274" cy="411859"/>
              </a:xfrm>
              <a:prstGeom prst="rect">
                <a:avLst/>
              </a:prstGeom>
              <a:solidFill>
                <a:srgbClr val="00B658"/>
              </a:solidFill>
              <a:ln w="9525"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984" name="Rectangle 983">
                <a:extLst>
                  <a:ext uri="{FF2B5EF4-FFF2-40B4-BE49-F238E27FC236}">
                    <a16:creationId xmlns:a16="http://schemas.microsoft.com/office/drawing/2014/main" id="{8850B53E-CD42-1FE9-7D43-CB42AED18A0B}"/>
                  </a:ext>
                </a:extLst>
              </p:cNvPr>
              <p:cNvSpPr/>
              <p:nvPr/>
            </p:nvSpPr>
            <p:spPr bwMode="auto">
              <a:xfrm>
                <a:off x="3032910" y="1995315"/>
                <a:ext cx="220267" cy="411790"/>
              </a:xfrm>
              <a:prstGeom prst="rect">
                <a:avLst/>
              </a:prstGeom>
              <a:solidFill>
                <a:srgbClr val="3998E7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985" name="TextBox 984">
                <a:extLst>
                  <a:ext uri="{FF2B5EF4-FFF2-40B4-BE49-F238E27FC236}">
                    <a16:creationId xmlns:a16="http://schemas.microsoft.com/office/drawing/2014/main" id="{3B69FD38-4C08-C47B-8DF2-F4D7F843F8E3}"/>
                  </a:ext>
                </a:extLst>
              </p:cNvPr>
              <p:cNvSpPr txBox="1"/>
              <p:nvPr/>
            </p:nvSpPr>
            <p:spPr>
              <a:xfrm>
                <a:off x="2568958" y="2044016"/>
                <a:ext cx="44403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Laplacian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>
                    <a:latin typeface="Avenir Next" panose="020B0503020202020204" pitchFamily="34" charset="0"/>
                  </a:rPr>
                  <a:t>AI</a:t>
                </a:r>
                <a:r>
                  <a:rPr lang="en-GB" sz="800" dirty="0">
                    <a:latin typeface="Avenir Next" panose="020B0503020202020204" pitchFamily="34" charset="0"/>
                  </a:rPr>
                  <a:t>E Core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(45,8)</a:t>
                </a:r>
                <a:endParaRPr lang="en-CH" sz="800" dirty="0">
                  <a:latin typeface="Avenir Next" panose="020B0503020202020204" pitchFamily="34" charset="0"/>
                </a:endParaRPr>
              </a:p>
            </p:txBody>
          </p:sp>
          <p:sp>
            <p:nvSpPr>
              <p:cNvPr id="986" name="TextBox 985">
                <a:extLst>
                  <a:ext uri="{FF2B5EF4-FFF2-40B4-BE49-F238E27FC236}">
                    <a16:creationId xmlns:a16="http://schemas.microsoft.com/office/drawing/2014/main" id="{6194382A-D8F0-725F-A501-AF467E3388C8}"/>
                  </a:ext>
                </a:extLst>
              </p:cNvPr>
              <p:cNvSpPr txBox="1"/>
              <p:nvPr/>
            </p:nvSpPr>
            <p:spPr>
              <a:xfrm rot="16200000">
                <a:off x="2936485" y="2139689"/>
                <a:ext cx="391134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 dirty="0">
                    <a:latin typeface="Avenir Next" panose="020B0503020202020204" pitchFamily="34" charset="0"/>
                  </a:rPr>
                  <a:t>Memory</a:t>
                </a:r>
              </a:p>
            </p:txBody>
          </p:sp>
          <p:sp>
            <p:nvSpPr>
              <p:cNvPr id="987" name="Rectangle 986">
                <a:extLst>
                  <a:ext uri="{FF2B5EF4-FFF2-40B4-BE49-F238E27FC236}">
                    <a16:creationId xmlns:a16="http://schemas.microsoft.com/office/drawing/2014/main" id="{CD96FBD3-01B4-880B-2AEF-D1517760F231}"/>
                  </a:ext>
                </a:extLst>
              </p:cNvPr>
              <p:cNvSpPr/>
              <p:nvPr/>
            </p:nvSpPr>
            <p:spPr bwMode="auto">
              <a:xfrm>
                <a:off x="3770663" y="1995317"/>
                <a:ext cx="727274" cy="411859"/>
              </a:xfrm>
              <a:prstGeom prst="rect">
                <a:avLst/>
              </a:prstGeom>
              <a:solidFill>
                <a:srgbClr val="00B658"/>
              </a:solidFill>
              <a:ln w="9525"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988" name="Rectangle 987">
                <a:extLst>
                  <a:ext uri="{FF2B5EF4-FFF2-40B4-BE49-F238E27FC236}">
                    <a16:creationId xmlns:a16="http://schemas.microsoft.com/office/drawing/2014/main" id="{D87C0E2B-FB17-E0A2-ECB3-7C33B0D68144}"/>
                  </a:ext>
                </a:extLst>
              </p:cNvPr>
              <p:cNvSpPr/>
              <p:nvPr/>
            </p:nvSpPr>
            <p:spPr bwMode="auto">
              <a:xfrm>
                <a:off x="4293620" y="1995317"/>
                <a:ext cx="204317" cy="411790"/>
              </a:xfrm>
              <a:prstGeom prst="rect">
                <a:avLst/>
              </a:prstGeom>
              <a:solidFill>
                <a:srgbClr val="3998E7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989" name="TextBox 988">
                <a:extLst>
                  <a:ext uri="{FF2B5EF4-FFF2-40B4-BE49-F238E27FC236}">
                    <a16:creationId xmlns:a16="http://schemas.microsoft.com/office/drawing/2014/main" id="{AE9D3431-D490-524E-9406-A3BEA409AF02}"/>
                  </a:ext>
                </a:extLst>
              </p:cNvPr>
              <p:cNvSpPr txBox="1"/>
              <p:nvPr/>
            </p:nvSpPr>
            <p:spPr>
              <a:xfrm>
                <a:off x="3784059" y="2044016"/>
                <a:ext cx="50334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Flux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>
                    <a:latin typeface="Avenir Next" panose="020B0503020202020204" pitchFamily="34" charset="0"/>
                  </a:rPr>
                  <a:t>AI</a:t>
                </a:r>
                <a:r>
                  <a:rPr lang="en-GB" sz="800" dirty="0">
                    <a:latin typeface="Avenir Next" panose="020B0503020202020204" pitchFamily="34" charset="0"/>
                  </a:rPr>
                  <a:t>E Core 1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(46,8)</a:t>
                </a:r>
                <a:endParaRPr lang="en-CH" sz="800" dirty="0">
                  <a:latin typeface="Avenir Next" panose="020B0503020202020204" pitchFamily="34" charset="0"/>
                </a:endParaRPr>
              </a:p>
            </p:txBody>
          </p:sp>
          <p:sp>
            <p:nvSpPr>
              <p:cNvPr id="990" name="TextBox 989">
                <a:extLst>
                  <a:ext uri="{FF2B5EF4-FFF2-40B4-BE49-F238E27FC236}">
                    <a16:creationId xmlns:a16="http://schemas.microsoft.com/office/drawing/2014/main" id="{069CFDF6-F59D-D172-4C63-18C0938D6AF2}"/>
                  </a:ext>
                </a:extLst>
              </p:cNvPr>
              <p:cNvSpPr txBox="1"/>
              <p:nvPr/>
            </p:nvSpPr>
            <p:spPr>
              <a:xfrm rot="16200000">
                <a:off x="4181245" y="2139691"/>
                <a:ext cx="391134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 dirty="0">
                    <a:latin typeface="Avenir Next" panose="020B0503020202020204" pitchFamily="34" charset="0"/>
                  </a:rPr>
                  <a:t>Memory</a:t>
                </a:r>
              </a:p>
            </p:txBody>
          </p:sp>
          <p:sp>
            <p:nvSpPr>
              <p:cNvPr id="991" name="Rectangle 990">
                <a:extLst>
                  <a:ext uri="{FF2B5EF4-FFF2-40B4-BE49-F238E27FC236}">
                    <a16:creationId xmlns:a16="http://schemas.microsoft.com/office/drawing/2014/main" id="{00572080-ECB2-F32A-C0B7-C68D984482FE}"/>
                  </a:ext>
                </a:extLst>
              </p:cNvPr>
              <p:cNvSpPr/>
              <p:nvPr/>
            </p:nvSpPr>
            <p:spPr bwMode="auto">
              <a:xfrm>
                <a:off x="5015423" y="1995148"/>
                <a:ext cx="727274" cy="411859"/>
              </a:xfrm>
              <a:prstGeom prst="rect">
                <a:avLst/>
              </a:prstGeom>
              <a:solidFill>
                <a:srgbClr val="00B658"/>
              </a:solidFill>
              <a:ln w="9525"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992" name="Rectangle 991">
                <a:extLst>
                  <a:ext uri="{FF2B5EF4-FFF2-40B4-BE49-F238E27FC236}">
                    <a16:creationId xmlns:a16="http://schemas.microsoft.com/office/drawing/2014/main" id="{67016D5C-A9AA-AD12-472B-51BED8620EBA}"/>
                  </a:ext>
                </a:extLst>
              </p:cNvPr>
              <p:cNvSpPr/>
              <p:nvPr/>
            </p:nvSpPr>
            <p:spPr bwMode="auto">
              <a:xfrm>
                <a:off x="5539470" y="1995148"/>
                <a:ext cx="203227" cy="411790"/>
              </a:xfrm>
              <a:prstGeom prst="rect">
                <a:avLst/>
              </a:prstGeom>
              <a:solidFill>
                <a:srgbClr val="3998E7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993" name="TextBox 992">
                <a:extLst>
                  <a:ext uri="{FF2B5EF4-FFF2-40B4-BE49-F238E27FC236}">
                    <a16:creationId xmlns:a16="http://schemas.microsoft.com/office/drawing/2014/main" id="{8C2A12C9-4233-F82B-4999-A81FFD9D17CF}"/>
                  </a:ext>
                </a:extLst>
              </p:cNvPr>
              <p:cNvSpPr txBox="1"/>
              <p:nvPr/>
            </p:nvSpPr>
            <p:spPr>
              <a:xfrm>
                <a:off x="5028819" y="2044016"/>
                <a:ext cx="50334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Flux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>
                    <a:latin typeface="Avenir Next" panose="020B0503020202020204" pitchFamily="34" charset="0"/>
                  </a:rPr>
                  <a:t>AI</a:t>
                </a:r>
                <a:r>
                  <a:rPr lang="en-GB" sz="800" dirty="0">
                    <a:latin typeface="Avenir Next" panose="020B0503020202020204" pitchFamily="34" charset="0"/>
                  </a:rPr>
                  <a:t>E Core 2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(47,8)</a:t>
                </a:r>
              </a:p>
            </p:txBody>
          </p:sp>
          <p:sp>
            <p:nvSpPr>
              <p:cNvPr id="994" name="TextBox 993">
                <a:extLst>
                  <a:ext uri="{FF2B5EF4-FFF2-40B4-BE49-F238E27FC236}">
                    <a16:creationId xmlns:a16="http://schemas.microsoft.com/office/drawing/2014/main" id="{08172905-CF24-0EE4-B38E-C4090C13A66C}"/>
                  </a:ext>
                </a:extLst>
              </p:cNvPr>
              <p:cNvSpPr txBox="1"/>
              <p:nvPr/>
            </p:nvSpPr>
            <p:spPr>
              <a:xfrm rot="16200000">
                <a:off x="5426005" y="2139522"/>
                <a:ext cx="391134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 dirty="0">
                    <a:latin typeface="Avenir Next" panose="020B0503020202020204" pitchFamily="34" charset="0"/>
                  </a:rPr>
                  <a:t>Memory</a:t>
                </a:r>
              </a:p>
            </p:txBody>
          </p:sp>
          <p:sp>
            <p:nvSpPr>
              <p:cNvPr id="995" name="Right Arrow 994">
                <a:extLst>
                  <a:ext uri="{FF2B5EF4-FFF2-40B4-BE49-F238E27FC236}">
                    <a16:creationId xmlns:a16="http://schemas.microsoft.com/office/drawing/2014/main" id="{5E75CDE0-E73F-9141-8336-5003E2FF4B45}"/>
                  </a:ext>
                </a:extLst>
              </p:cNvPr>
              <p:cNvSpPr/>
              <p:nvPr/>
            </p:nvSpPr>
            <p:spPr bwMode="auto">
              <a:xfrm>
                <a:off x="4517256" y="2107672"/>
                <a:ext cx="483268" cy="147504"/>
              </a:xfrm>
              <a:prstGeom prst="rightArrow">
                <a:avLst/>
              </a:prstGeom>
              <a:solidFill>
                <a:schemeClr val="accent5">
                  <a:lumMod val="50000"/>
                </a:schemeClr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</p:grpSp>
        <p:cxnSp>
          <p:nvCxnSpPr>
            <p:cNvPr id="973" name="Elbow Connector 972">
              <a:extLst>
                <a:ext uri="{FF2B5EF4-FFF2-40B4-BE49-F238E27FC236}">
                  <a16:creationId xmlns:a16="http://schemas.microsoft.com/office/drawing/2014/main" id="{F0F231CA-3FC1-250B-5215-00FD8F0CD8CB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4164983" y="4620081"/>
              <a:ext cx="510745" cy="353434"/>
            </a:xfrm>
            <a:prstGeom prst="bentConnector3">
              <a:avLst>
                <a:gd name="adj1" fmla="val 101060"/>
              </a:avLst>
            </a:prstGeom>
            <a:ln w="19050">
              <a:solidFill>
                <a:schemeClr val="tx1"/>
              </a:solidFill>
              <a:headEnd type="none" w="lg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4" name="Elbow Connector 973">
              <a:extLst>
                <a:ext uri="{FF2B5EF4-FFF2-40B4-BE49-F238E27FC236}">
                  <a16:creationId xmlns:a16="http://schemas.microsoft.com/office/drawing/2014/main" id="{A4438FD7-4ADD-73EF-72D4-A378F07C7D46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5352099" y="4575517"/>
              <a:ext cx="548640" cy="421470"/>
            </a:xfrm>
            <a:prstGeom prst="bentConnector2">
              <a:avLst/>
            </a:prstGeom>
            <a:ln w="19050">
              <a:solidFill>
                <a:schemeClr val="tx1"/>
              </a:solidFill>
              <a:headEnd type="none" w="lg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5" name="Elbow Connector 974">
              <a:extLst>
                <a:ext uri="{FF2B5EF4-FFF2-40B4-BE49-F238E27FC236}">
                  <a16:creationId xmlns:a16="http://schemas.microsoft.com/office/drawing/2014/main" id="{18A58CF3-959D-6A3F-B2B1-506E5CE9C345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5350573" y="5083781"/>
              <a:ext cx="548640" cy="421470"/>
            </a:xfrm>
            <a:prstGeom prst="bentConnector2">
              <a:avLst/>
            </a:prstGeom>
            <a:ln w="19050">
              <a:solidFill>
                <a:schemeClr val="tx1"/>
              </a:solidFill>
              <a:headEnd type="none" w="lg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6" name="Elbow Connector 975">
              <a:extLst>
                <a:ext uri="{FF2B5EF4-FFF2-40B4-BE49-F238E27FC236}">
                  <a16:creationId xmlns:a16="http://schemas.microsoft.com/office/drawing/2014/main" id="{E797D697-A249-01D1-9B93-6CF1CB3F5007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4133798" y="5107126"/>
              <a:ext cx="571509" cy="351907"/>
            </a:xfrm>
            <a:prstGeom prst="bentConnector3">
              <a:avLst>
                <a:gd name="adj1" fmla="val 99097"/>
              </a:avLst>
            </a:prstGeom>
            <a:ln w="19050">
              <a:solidFill>
                <a:schemeClr val="tx1"/>
              </a:solidFill>
              <a:headEnd type="none" w="lg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7" name="Straight Arrow Connector 976">
              <a:extLst>
                <a:ext uri="{FF2B5EF4-FFF2-40B4-BE49-F238E27FC236}">
                  <a16:creationId xmlns:a16="http://schemas.microsoft.com/office/drawing/2014/main" id="{76BCF710-E10C-98E1-3AC6-A9302D2C652B}"/>
                </a:ext>
              </a:extLst>
            </p:cNvPr>
            <p:cNvCxnSpPr>
              <a:stCxn id="967" idx="0"/>
              <a:endCxn id="371" idx="2"/>
            </p:cNvCxnSpPr>
            <p:nvPr/>
          </p:nvCxnSpPr>
          <p:spPr>
            <a:xfrm flipV="1">
              <a:off x="7448663" y="4898745"/>
              <a:ext cx="0" cy="109374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 w="lg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8" name="Straight Arrow Connector 977">
              <a:extLst>
                <a:ext uri="{FF2B5EF4-FFF2-40B4-BE49-F238E27FC236}">
                  <a16:creationId xmlns:a16="http://schemas.microsoft.com/office/drawing/2014/main" id="{E54AD0C3-A4E7-BF7A-7E8E-2B1B079BEE39}"/>
                </a:ext>
              </a:extLst>
            </p:cNvPr>
            <p:cNvCxnSpPr/>
            <p:nvPr/>
          </p:nvCxnSpPr>
          <p:spPr>
            <a:xfrm flipV="1">
              <a:off x="7430647" y="4374059"/>
              <a:ext cx="0" cy="109374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9" name="Curved Connector 978">
              <a:extLst>
                <a:ext uri="{FF2B5EF4-FFF2-40B4-BE49-F238E27FC236}">
                  <a16:creationId xmlns:a16="http://schemas.microsoft.com/office/drawing/2014/main" id="{8BF759F9-7427-38C0-78FC-B6024164D08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12300" y="4747022"/>
              <a:ext cx="12700" cy="1042467"/>
            </a:xfrm>
            <a:prstGeom prst="curvedConnector3">
              <a:avLst>
                <a:gd name="adj1" fmla="val 1597189"/>
              </a:avLst>
            </a:prstGeom>
            <a:ln>
              <a:solidFill>
                <a:srgbClr val="FF0000"/>
              </a:solidFill>
              <a:headEnd type="none" w="lg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0" name="TextBox 979">
              <a:extLst>
                <a:ext uri="{FF2B5EF4-FFF2-40B4-BE49-F238E27FC236}">
                  <a16:creationId xmlns:a16="http://schemas.microsoft.com/office/drawing/2014/main" id="{863101EA-149E-B863-674E-A3BB9A4DD9A4}"/>
                </a:ext>
              </a:extLst>
            </p:cNvPr>
            <p:cNvSpPr txBox="1"/>
            <p:nvPr/>
          </p:nvSpPr>
          <p:spPr>
            <a:xfrm>
              <a:off x="6450640" y="1148695"/>
              <a:ext cx="1199721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800" i="1" dirty="0">
                  <a:latin typeface="Avenir Next" panose="020B0503020202020204" pitchFamily="34" charset="0"/>
                </a:rPr>
                <a:t>Write Channel 1</a:t>
              </a:r>
              <a:endParaRPr lang="en-CH" sz="800" i="1" dirty="0">
                <a:latin typeface="Avenir Next" panose="020B0503020202020204" pitchFamily="34" charset="0"/>
              </a:endParaRPr>
            </a:p>
          </p:txBody>
        </p:sp>
        <p:sp>
          <p:nvSpPr>
            <p:cNvPr id="981" name="TextBox 980">
              <a:extLst>
                <a:ext uri="{FF2B5EF4-FFF2-40B4-BE49-F238E27FC236}">
                  <a16:creationId xmlns:a16="http://schemas.microsoft.com/office/drawing/2014/main" id="{4570112B-900A-63AE-1FFB-578ADD34FBCB}"/>
                </a:ext>
              </a:extLst>
            </p:cNvPr>
            <p:cNvSpPr txBox="1"/>
            <p:nvPr/>
          </p:nvSpPr>
          <p:spPr>
            <a:xfrm>
              <a:off x="4369435" y="1150095"/>
              <a:ext cx="1199721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800" i="1" dirty="0">
                  <a:latin typeface="Avenir Next" panose="020B0503020202020204" pitchFamily="34" charset="0"/>
                </a:rPr>
                <a:t>Read Channel 1</a:t>
              </a:r>
              <a:endParaRPr lang="en-CH" sz="800" i="1" dirty="0">
                <a:latin typeface="Avenir Next" panose="020B0503020202020204" pitchFamily="34" charset="0"/>
              </a:endParaRPr>
            </a:p>
          </p:txBody>
        </p:sp>
      </p:grpSp>
      <p:grpSp>
        <p:nvGrpSpPr>
          <p:cNvPr id="1068" name="Group 1067">
            <a:extLst>
              <a:ext uri="{FF2B5EF4-FFF2-40B4-BE49-F238E27FC236}">
                <a16:creationId xmlns:a16="http://schemas.microsoft.com/office/drawing/2014/main" id="{9B6D8FF7-1BEB-DDE2-CFC7-7782A571B698}"/>
              </a:ext>
            </a:extLst>
          </p:cNvPr>
          <p:cNvGrpSpPr/>
          <p:nvPr/>
        </p:nvGrpSpPr>
        <p:grpSpPr>
          <a:xfrm>
            <a:off x="4174902" y="1148695"/>
            <a:ext cx="3673002" cy="4902246"/>
            <a:chOff x="4239590" y="1148695"/>
            <a:chExt cx="3673002" cy="4902246"/>
          </a:xfrm>
        </p:grpSpPr>
        <p:grpSp>
          <p:nvGrpSpPr>
            <p:cNvPr id="1069" name="Group 1068">
              <a:extLst>
                <a:ext uri="{FF2B5EF4-FFF2-40B4-BE49-F238E27FC236}">
                  <a16:creationId xmlns:a16="http://schemas.microsoft.com/office/drawing/2014/main" id="{B3ACF9E3-CB17-EDB1-66F1-433C796F8E1F}"/>
                </a:ext>
              </a:extLst>
            </p:cNvPr>
            <p:cNvGrpSpPr/>
            <p:nvPr/>
          </p:nvGrpSpPr>
          <p:grpSpPr>
            <a:xfrm>
              <a:off x="5645559" y="1305193"/>
              <a:ext cx="727274" cy="186917"/>
              <a:chOff x="6669658" y="1639649"/>
              <a:chExt cx="864292" cy="781457"/>
            </a:xfrm>
            <a:solidFill>
              <a:srgbClr val="FC8639"/>
            </a:solidFill>
          </p:grpSpPr>
          <p:sp>
            <p:nvSpPr>
              <p:cNvPr id="1218" name="Rectangle 1217">
                <a:extLst>
                  <a:ext uri="{FF2B5EF4-FFF2-40B4-BE49-F238E27FC236}">
                    <a16:creationId xmlns:a16="http://schemas.microsoft.com/office/drawing/2014/main" id="{C4EE7A3E-795A-290A-D1B2-1260F45EE412}"/>
                  </a:ext>
                </a:extLst>
              </p:cNvPr>
              <p:cNvSpPr/>
              <p:nvPr/>
            </p:nvSpPr>
            <p:spPr bwMode="auto">
              <a:xfrm>
                <a:off x="6669658" y="1639649"/>
                <a:ext cx="864292" cy="781457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1219" name="TextBox 1218">
                <a:extLst>
                  <a:ext uri="{FF2B5EF4-FFF2-40B4-BE49-F238E27FC236}">
                    <a16:creationId xmlns:a16="http://schemas.microsoft.com/office/drawing/2014/main" id="{24FC0515-4C88-8D2E-1C87-778A648AC78D}"/>
                  </a:ext>
                </a:extLst>
              </p:cNvPr>
              <p:cNvSpPr txBox="1"/>
              <p:nvPr/>
            </p:nvSpPr>
            <p:spPr>
              <a:xfrm>
                <a:off x="6776064" y="1827144"/>
                <a:ext cx="634368" cy="514699"/>
              </a:xfrm>
              <a:prstGeom prst="rect">
                <a:avLst/>
              </a:prstGeom>
              <a:grp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ShimDMA7</a:t>
                </a:r>
                <a:endParaRPr lang="en-CH" sz="800" dirty="0">
                  <a:latin typeface="Avenir Next" panose="020B0503020202020204" pitchFamily="34" charset="0"/>
                </a:endParaRPr>
              </a:p>
            </p:txBody>
          </p:sp>
        </p:grpSp>
        <p:sp>
          <p:nvSpPr>
            <p:cNvPr id="1070" name="Rounded Rectangle 1069">
              <a:extLst>
                <a:ext uri="{FF2B5EF4-FFF2-40B4-BE49-F238E27FC236}">
                  <a16:creationId xmlns:a16="http://schemas.microsoft.com/office/drawing/2014/main" id="{AFC04EC2-32AE-1DDD-A8BC-2D532DB5374F}"/>
                </a:ext>
              </a:extLst>
            </p:cNvPr>
            <p:cNvSpPr/>
            <p:nvPr/>
          </p:nvSpPr>
          <p:spPr bwMode="auto">
            <a:xfrm>
              <a:off x="4482648" y="1583669"/>
              <a:ext cx="3429944" cy="2155622"/>
            </a:xfrm>
            <a:prstGeom prst="roundRect">
              <a:avLst>
                <a:gd name="adj" fmla="val 9925"/>
              </a:avLst>
            </a:prstGeom>
            <a:solidFill>
              <a:schemeClr val="bg2"/>
            </a:solidFill>
            <a:ln>
              <a:solidFill>
                <a:schemeClr val="bg2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cxnSp>
          <p:nvCxnSpPr>
            <p:cNvPr id="1071" name="Elbow Connector 1070">
              <a:extLst>
                <a:ext uri="{FF2B5EF4-FFF2-40B4-BE49-F238E27FC236}">
                  <a16:creationId xmlns:a16="http://schemas.microsoft.com/office/drawing/2014/main" id="{B076FBF6-ECD0-8587-593E-99943D9FDC8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372833" y="1437156"/>
              <a:ext cx="1380744" cy="914400"/>
            </a:xfrm>
            <a:prstGeom prst="bentConnector3">
              <a:avLst>
                <a:gd name="adj1" fmla="val -15881"/>
              </a:avLst>
            </a:prstGeom>
            <a:ln w="19050">
              <a:solidFill>
                <a:schemeClr val="tx1"/>
              </a:solidFill>
              <a:headEnd type="none" w="lg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72" name="Group 1071">
              <a:extLst>
                <a:ext uri="{FF2B5EF4-FFF2-40B4-BE49-F238E27FC236}">
                  <a16:creationId xmlns:a16="http://schemas.microsoft.com/office/drawing/2014/main" id="{27F05B64-74E2-44BC-DE29-A8C6C5C4D174}"/>
                </a:ext>
              </a:extLst>
            </p:cNvPr>
            <p:cNvGrpSpPr/>
            <p:nvPr/>
          </p:nvGrpSpPr>
          <p:grpSpPr>
            <a:xfrm>
              <a:off x="4595506" y="2175236"/>
              <a:ext cx="3216794" cy="418200"/>
              <a:chOff x="4595506" y="2175236"/>
              <a:chExt cx="3216794" cy="418200"/>
            </a:xfrm>
          </p:grpSpPr>
          <p:sp>
            <p:nvSpPr>
              <p:cNvPr id="1204" name="Right Arrow 1203">
                <a:extLst>
                  <a:ext uri="{FF2B5EF4-FFF2-40B4-BE49-F238E27FC236}">
                    <a16:creationId xmlns:a16="http://schemas.microsoft.com/office/drawing/2014/main" id="{EA16DD15-5CA0-6883-87F7-6F793F23D945}"/>
                  </a:ext>
                </a:extLst>
              </p:cNvPr>
              <p:cNvSpPr/>
              <p:nvPr/>
            </p:nvSpPr>
            <p:spPr bwMode="auto">
              <a:xfrm>
                <a:off x="5345848" y="2293733"/>
                <a:ext cx="483268" cy="147504"/>
              </a:xfrm>
              <a:prstGeom prst="rightArrow">
                <a:avLst/>
              </a:prstGeom>
              <a:solidFill>
                <a:schemeClr val="accent5">
                  <a:lumMod val="50000"/>
                </a:schemeClr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205" name="Rectangle 1204">
                <a:extLst>
                  <a:ext uri="{FF2B5EF4-FFF2-40B4-BE49-F238E27FC236}">
                    <a16:creationId xmlns:a16="http://schemas.microsoft.com/office/drawing/2014/main" id="{48805E3A-46CE-8BAC-C6A8-2AF9F83806A6}"/>
                  </a:ext>
                </a:extLst>
              </p:cNvPr>
              <p:cNvSpPr/>
              <p:nvPr/>
            </p:nvSpPr>
            <p:spPr bwMode="auto">
              <a:xfrm>
                <a:off x="4595506" y="2175403"/>
                <a:ext cx="727274" cy="411859"/>
              </a:xfrm>
              <a:prstGeom prst="rect">
                <a:avLst/>
              </a:prstGeom>
              <a:solidFill>
                <a:srgbClr val="00B658"/>
              </a:solidFill>
              <a:ln w="9525"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206" name="Rectangle 1205">
                <a:extLst>
                  <a:ext uri="{FF2B5EF4-FFF2-40B4-BE49-F238E27FC236}">
                    <a16:creationId xmlns:a16="http://schemas.microsoft.com/office/drawing/2014/main" id="{5A15A418-345C-765D-B6C4-40D9892242F1}"/>
                  </a:ext>
                </a:extLst>
              </p:cNvPr>
              <p:cNvSpPr/>
              <p:nvPr/>
            </p:nvSpPr>
            <p:spPr bwMode="auto">
              <a:xfrm>
                <a:off x="5102513" y="2175403"/>
                <a:ext cx="220267" cy="411790"/>
              </a:xfrm>
              <a:prstGeom prst="rect">
                <a:avLst/>
              </a:prstGeom>
              <a:solidFill>
                <a:srgbClr val="3998E7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207" name="TextBox 1206">
                <a:extLst>
                  <a:ext uri="{FF2B5EF4-FFF2-40B4-BE49-F238E27FC236}">
                    <a16:creationId xmlns:a16="http://schemas.microsoft.com/office/drawing/2014/main" id="{4CACD78A-01AD-7679-3DAA-53915FE8037D}"/>
                  </a:ext>
                </a:extLst>
              </p:cNvPr>
              <p:cNvSpPr txBox="1"/>
              <p:nvPr/>
            </p:nvSpPr>
            <p:spPr>
              <a:xfrm>
                <a:off x="4638561" y="2224104"/>
                <a:ext cx="44403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Laplacian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>
                    <a:latin typeface="Avenir Next" panose="020B0503020202020204" pitchFamily="34" charset="0"/>
                  </a:rPr>
                  <a:t>AI</a:t>
                </a:r>
                <a:r>
                  <a:rPr lang="en-GB" sz="800" dirty="0">
                    <a:latin typeface="Avenir Next" panose="020B0503020202020204" pitchFamily="34" charset="0"/>
                  </a:rPr>
                  <a:t>E Core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(21,2)</a:t>
                </a:r>
                <a:endParaRPr lang="en-CH" sz="800" dirty="0">
                  <a:latin typeface="Avenir Next" panose="020B0503020202020204" pitchFamily="34" charset="0"/>
                </a:endParaRPr>
              </a:p>
            </p:txBody>
          </p:sp>
          <p:sp>
            <p:nvSpPr>
              <p:cNvPr id="1208" name="TextBox 1207">
                <a:extLst>
                  <a:ext uri="{FF2B5EF4-FFF2-40B4-BE49-F238E27FC236}">
                    <a16:creationId xmlns:a16="http://schemas.microsoft.com/office/drawing/2014/main" id="{9F83C5D3-6E13-45A6-A33D-4E281FDE70EB}"/>
                  </a:ext>
                </a:extLst>
              </p:cNvPr>
              <p:cNvSpPr txBox="1"/>
              <p:nvPr/>
            </p:nvSpPr>
            <p:spPr>
              <a:xfrm rot="16200000">
                <a:off x="5006088" y="2319777"/>
                <a:ext cx="391134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 dirty="0">
                    <a:latin typeface="Avenir Next" panose="020B0503020202020204" pitchFamily="34" charset="0"/>
                  </a:rPr>
                  <a:t>Memory</a:t>
                </a:r>
              </a:p>
            </p:txBody>
          </p:sp>
          <p:sp>
            <p:nvSpPr>
              <p:cNvPr id="1209" name="Rectangle 1208">
                <a:extLst>
                  <a:ext uri="{FF2B5EF4-FFF2-40B4-BE49-F238E27FC236}">
                    <a16:creationId xmlns:a16="http://schemas.microsoft.com/office/drawing/2014/main" id="{FC5F17D5-636F-CA68-9461-12936903D84B}"/>
                  </a:ext>
                </a:extLst>
              </p:cNvPr>
              <p:cNvSpPr/>
              <p:nvPr/>
            </p:nvSpPr>
            <p:spPr bwMode="auto">
              <a:xfrm>
                <a:off x="5840266" y="2175405"/>
                <a:ext cx="727274" cy="411859"/>
              </a:xfrm>
              <a:prstGeom prst="rect">
                <a:avLst/>
              </a:prstGeom>
              <a:solidFill>
                <a:srgbClr val="00B658"/>
              </a:solidFill>
              <a:ln w="9525"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210" name="Rectangle 1209">
                <a:extLst>
                  <a:ext uri="{FF2B5EF4-FFF2-40B4-BE49-F238E27FC236}">
                    <a16:creationId xmlns:a16="http://schemas.microsoft.com/office/drawing/2014/main" id="{8B69C31D-B51A-2527-0A32-7395F098CD3D}"/>
                  </a:ext>
                </a:extLst>
              </p:cNvPr>
              <p:cNvSpPr/>
              <p:nvPr/>
            </p:nvSpPr>
            <p:spPr bwMode="auto">
              <a:xfrm>
                <a:off x="6363223" y="2175405"/>
                <a:ext cx="204317" cy="411790"/>
              </a:xfrm>
              <a:prstGeom prst="rect">
                <a:avLst/>
              </a:prstGeom>
              <a:solidFill>
                <a:srgbClr val="3998E7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211" name="TextBox 1210">
                <a:extLst>
                  <a:ext uri="{FF2B5EF4-FFF2-40B4-BE49-F238E27FC236}">
                    <a16:creationId xmlns:a16="http://schemas.microsoft.com/office/drawing/2014/main" id="{DE28AE47-6AB2-5497-4833-F411A94CF4FA}"/>
                  </a:ext>
                </a:extLst>
              </p:cNvPr>
              <p:cNvSpPr txBox="1"/>
              <p:nvPr/>
            </p:nvSpPr>
            <p:spPr>
              <a:xfrm>
                <a:off x="5853662" y="2224104"/>
                <a:ext cx="50334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Flux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>
                    <a:latin typeface="Avenir Next" panose="020B0503020202020204" pitchFamily="34" charset="0"/>
                  </a:rPr>
                  <a:t>AI</a:t>
                </a:r>
                <a:r>
                  <a:rPr lang="en-GB" sz="800" dirty="0">
                    <a:latin typeface="Avenir Next" panose="020B0503020202020204" pitchFamily="34" charset="0"/>
                  </a:rPr>
                  <a:t>E Core 1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(22,2)</a:t>
                </a:r>
                <a:endParaRPr lang="en-CH" sz="800" dirty="0">
                  <a:latin typeface="Avenir Next" panose="020B0503020202020204" pitchFamily="34" charset="0"/>
                </a:endParaRPr>
              </a:p>
            </p:txBody>
          </p:sp>
          <p:sp>
            <p:nvSpPr>
              <p:cNvPr id="1212" name="TextBox 1211">
                <a:extLst>
                  <a:ext uri="{FF2B5EF4-FFF2-40B4-BE49-F238E27FC236}">
                    <a16:creationId xmlns:a16="http://schemas.microsoft.com/office/drawing/2014/main" id="{2464243C-92EA-B77F-DD20-8442B4622424}"/>
                  </a:ext>
                </a:extLst>
              </p:cNvPr>
              <p:cNvSpPr txBox="1"/>
              <p:nvPr/>
            </p:nvSpPr>
            <p:spPr>
              <a:xfrm rot="16200000">
                <a:off x="6250848" y="2319779"/>
                <a:ext cx="391134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 dirty="0">
                    <a:latin typeface="Avenir Next" panose="020B0503020202020204" pitchFamily="34" charset="0"/>
                  </a:rPr>
                  <a:t>Memory</a:t>
                </a:r>
              </a:p>
            </p:txBody>
          </p:sp>
          <p:sp>
            <p:nvSpPr>
              <p:cNvPr id="1213" name="Rectangle 1212">
                <a:extLst>
                  <a:ext uri="{FF2B5EF4-FFF2-40B4-BE49-F238E27FC236}">
                    <a16:creationId xmlns:a16="http://schemas.microsoft.com/office/drawing/2014/main" id="{1A01D683-D242-9E19-D97D-28DA3B82859D}"/>
                  </a:ext>
                </a:extLst>
              </p:cNvPr>
              <p:cNvSpPr/>
              <p:nvPr/>
            </p:nvSpPr>
            <p:spPr bwMode="auto">
              <a:xfrm>
                <a:off x="7085026" y="2175236"/>
                <a:ext cx="727274" cy="411859"/>
              </a:xfrm>
              <a:prstGeom prst="rect">
                <a:avLst/>
              </a:prstGeom>
              <a:solidFill>
                <a:srgbClr val="00B658"/>
              </a:solidFill>
              <a:ln w="9525"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214" name="Rectangle 1213">
                <a:extLst>
                  <a:ext uri="{FF2B5EF4-FFF2-40B4-BE49-F238E27FC236}">
                    <a16:creationId xmlns:a16="http://schemas.microsoft.com/office/drawing/2014/main" id="{6973054B-5033-A132-E7DF-1B1FAC58CB79}"/>
                  </a:ext>
                </a:extLst>
              </p:cNvPr>
              <p:cNvSpPr/>
              <p:nvPr/>
            </p:nvSpPr>
            <p:spPr bwMode="auto">
              <a:xfrm>
                <a:off x="7609073" y="2175236"/>
                <a:ext cx="203227" cy="411790"/>
              </a:xfrm>
              <a:prstGeom prst="rect">
                <a:avLst/>
              </a:prstGeom>
              <a:solidFill>
                <a:srgbClr val="3998E7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215" name="TextBox 1214">
                <a:extLst>
                  <a:ext uri="{FF2B5EF4-FFF2-40B4-BE49-F238E27FC236}">
                    <a16:creationId xmlns:a16="http://schemas.microsoft.com/office/drawing/2014/main" id="{5566FB56-A89F-A433-E10F-7E1C77894ACF}"/>
                  </a:ext>
                </a:extLst>
              </p:cNvPr>
              <p:cNvSpPr txBox="1"/>
              <p:nvPr/>
            </p:nvSpPr>
            <p:spPr>
              <a:xfrm>
                <a:off x="7098422" y="2224104"/>
                <a:ext cx="50334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Flux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>
                    <a:latin typeface="Avenir Next" panose="020B0503020202020204" pitchFamily="34" charset="0"/>
                  </a:rPr>
                  <a:t>AI</a:t>
                </a:r>
                <a:r>
                  <a:rPr lang="en-GB" sz="800" dirty="0">
                    <a:latin typeface="Avenir Next" panose="020B0503020202020204" pitchFamily="34" charset="0"/>
                  </a:rPr>
                  <a:t>E Core 2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(23,2)</a:t>
                </a:r>
              </a:p>
            </p:txBody>
          </p:sp>
          <p:sp>
            <p:nvSpPr>
              <p:cNvPr id="1216" name="TextBox 1215">
                <a:extLst>
                  <a:ext uri="{FF2B5EF4-FFF2-40B4-BE49-F238E27FC236}">
                    <a16:creationId xmlns:a16="http://schemas.microsoft.com/office/drawing/2014/main" id="{DFD2F853-209E-13C0-5C33-07CF37AC0394}"/>
                  </a:ext>
                </a:extLst>
              </p:cNvPr>
              <p:cNvSpPr txBox="1"/>
              <p:nvPr/>
            </p:nvSpPr>
            <p:spPr>
              <a:xfrm rot="16200000">
                <a:off x="7495608" y="2319610"/>
                <a:ext cx="391134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 dirty="0">
                    <a:latin typeface="Avenir Next" panose="020B0503020202020204" pitchFamily="34" charset="0"/>
                  </a:rPr>
                  <a:t>Memory</a:t>
                </a:r>
              </a:p>
            </p:txBody>
          </p:sp>
          <p:sp>
            <p:nvSpPr>
              <p:cNvPr id="1217" name="Right Arrow 1216">
                <a:extLst>
                  <a:ext uri="{FF2B5EF4-FFF2-40B4-BE49-F238E27FC236}">
                    <a16:creationId xmlns:a16="http://schemas.microsoft.com/office/drawing/2014/main" id="{6656262B-8BD7-3E1B-13E6-0433017B1766}"/>
                  </a:ext>
                </a:extLst>
              </p:cNvPr>
              <p:cNvSpPr/>
              <p:nvPr/>
            </p:nvSpPr>
            <p:spPr bwMode="auto">
              <a:xfrm>
                <a:off x="6586859" y="2287760"/>
                <a:ext cx="483268" cy="147504"/>
              </a:xfrm>
              <a:prstGeom prst="rightArrow">
                <a:avLst/>
              </a:prstGeom>
              <a:solidFill>
                <a:schemeClr val="accent5">
                  <a:lumMod val="50000"/>
                </a:schemeClr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</p:grpSp>
        <p:cxnSp>
          <p:nvCxnSpPr>
            <p:cNvPr id="1073" name="Elbow Connector 1072">
              <a:extLst>
                <a:ext uri="{FF2B5EF4-FFF2-40B4-BE49-F238E27FC236}">
                  <a16:creationId xmlns:a16="http://schemas.microsoft.com/office/drawing/2014/main" id="{4A448DD4-0349-6673-27E6-F01D710EADEA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4209757" y="1848419"/>
              <a:ext cx="548640" cy="226072"/>
            </a:xfrm>
            <a:prstGeom prst="bentConnector2">
              <a:avLst/>
            </a:prstGeom>
            <a:ln w="19050">
              <a:solidFill>
                <a:schemeClr val="tx1"/>
              </a:solidFill>
              <a:headEnd type="none" w="lg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4" name="Elbow Connector 1073">
              <a:extLst>
                <a:ext uri="{FF2B5EF4-FFF2-40B4-BE49-F238E27FC236}">
                  <a16:creationId xmlns:a16="http://schemas.microsoft.com/office/drawing/2014/main" id="{74A13022-4EA8-E92A-04A4-F7FEB40F26D9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5641840" y="1448482"/>
              <a:ext cx="192024" cy="274320"/>
            </a:xfrm>
            <a:prstGeom prst="bentConnector3">
              <a:avLst>
                <a:gd name="adj1" fmla="val -117407"/>
              </a:avLst>
            </a:prstGeom>
            <a:ln w="19050">
              <a:solidFill>
                <a:schemeClr val="tx1"/>
              </a:solidFill>
              <a:headEnd type="none" w="lg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5" name="Elbow Connector 1074">
              <a:extLst>
                <a:ext uri="{FF2B5EF4-FFF2-40B4-BE49-F238E27FC236}">
                  <a16:creationId xmlns:a16="http://schemas.microsoft.com/office/drawing/2014/main" id="{BB46094C-3F86-FB62-70E6-1DAC77ED79F5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4599353" y="1448483"/>
              <a:ext cx="1050053" cy="274320"/>
            </a:xfrm>
            <a:prstGeom prst="bentConnector3">
              <a:avLst>
                <a:gd name="adj1" fmla="val 121770"/>
              </a:avLst>
            </a:prstGeom>
            <a:ln w="19050">
              <a:solidFill>
                <a:schemeClr val="tx1"/>
              </a:solidFill>
              <a:headEnd type="none" w="lg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76" name="Group 1075">
              <a:extLst>
                <a:ext uri="{FF2B5EF4-FFF2-40B4-BE49-F238E27FC236}">
                  <a16:creationId xmlns:a16="http://schemas.microsoft.com/office/drawing/2014/main" id="{A8318BDB-E18E-6647-0681-C6E4C75BD497}"/>
                </a:ext>
              </a:extLst>
            </p:cNvPr>
            <p:cNvGrpSpPr/>
            <p:nvPr/>
          </p:nvGrpSpPr>
          <p:grpSpPr>
            <a:xfrm>
              <a:off x="4595506" y="1654072"/>
              <a:ext cx="3216794" cy="418200"/>
              <a:chOff x="2522137" y="1349272"/>
              <a:chExt cx="3216794" cy="418200"/>
            </a:xfrm>
          </p:grpSpPr>
          <p:sp>
            <p:nvSpPr>
              <p:cNvPr id="1190" name="Right Arrow 1189">
                <a:extLst>
                  <a:ext uri="{FF2B5EF4-FFF2-40B4-BE49-F238E27FC236}">
                    <a16:creationId xmlns:a16="http://schemas.microsoft.com/office/drawing/2014/main" id="{F2972104-9E99-9D6B-1F80-5F2B99EBA9A7}"/>
                  </a:ext>
                </a:extLst>
              </p:cNvPr>
              <p:cNvSpPr/>
              <p:nvPr/>
            </p:nvSpPr>
            <p:spPr bwMode="auto">
              <a:xfrm>
                <a:off x="3272479" y="1525636"/>
                <a:ext cx="483268" cy="147504"/>
              </a:xfrm>
              <a:prstGeom prst="rightArrow">
                <a:avLst>
                  <a:gd name="adj1" fmla="val 50000"/>
                  <a:gd name="adj2" fmla="val 62915"/>
                </a:avLst>
              </a:prstGeom>
              <a:solidFill>
                <a:schemeClr val="accent5">
                  <a:lumMod val="50000"/>
                </a:schemeClr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191" name="Rectangle 1190">
                <a:extLst>
                  <a:ext uri="{FF2B5EF4-FFF2-40B4-BE49-F238E27FC236}">
                    <a16:creationId xmlns:a16="http://schemas.microsoft.com/office/drawing/2014/main" id="{62B6A6C6-1DCB-FE0A-D566-9D9917EACDED}"/>
                  </a:ext>
                </a:extLst>
              </p:cNvPr>
              <p:cNvSpPr/>
              <p:nvPr/>
            </p:nvSpPr>
            <p:spPr bwMode="auto">
              <a:xfrm>
                <a:off x="2522137" y="1349272"/>
                <a:ext cx="727274" cy="411859"/>
              </a:xfrm>
              <a:prstGeom prst="rect">
                <a:avLst/>
              </a:prstGeom>
              <a:solidFill>
                <a:srgbClr val="00B658"/>
              </a:solidFill>
              <a:ln w="9525"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192" name="Rectangle 1191">
                <a:extLst>
                  <a:ext uri="{FF2B5EF4-FFF2-40B4-BE49-F238E27FC236}">
                    <a16:creationId xmlns:a16="http://schemas.microsoft.com/office/drawing/2014/main" id="{B85CF122-26B3-C560-2BF4-DEF97CB04977}"/>
                  </a:ext>
                </a:extLst>
              </p:cNvPr>
              <p:cNvSpPr/>
              <p:nvPr/>
            </p:nvSpPr>
            <p:spPr bwMode="auto">
              <a:xfrm>
                <a:off x="3029144" y="1349439"/>
                <a:ext cx="220267" cy="411790"/>
              </a:xfrm>
              <a:prstGeom prst="rect">
                <a:avLst/>
              </a:prstGeom>
              <a:solidFill>
                <a:srgbClr val="3998E7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193" name="TextBox 1192">
                <a:extLst>
                  <a:ext uri="{FF2B5EF4-FFF2-40B4-BE49-F238E27FC236}">
                    <a16:creationId xmlns:a16="http://schemas.microsoft.com/office/drawing/2014/main" id="{575F41FF-54E4-8052-7C4A-F570F54FE343}"/>
                  </a:ext>
                </a:extLst>
              </p:cNvPr>
              <p:cNvSpPr txBox="1"/>
              <p:nvPr/>
            </p:nvSpPr>
            <p:spPr>
              <a:xfrm>
                <a:off x="2565192" y="1398140"/>
                <a:ext cx="44403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Laplacian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>
                    <a:latin typeface="Avenir Next" panose="020B0503020202020204" pitchFamily="34" charset="0"/>
                  </a:rPr>
                  <a:t>AI</a:t>
                </a:r>
                <a:r>
                  <a:rPr lang="en-GB" sz="800" dirty="0">
                    <a:latin typeface="Avenir Next" panose="020B0503020202020204" pitchFamily="34" charset="0"/>
                  </a:rPr>
                  <a:t>E Core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(21,1)</a:t>
                </a:r>
                <a:endParaRPr lang="en-CH" sz="800" dirty="0">
                  <a:latin typeface="Avenir Next" panose="020B0503020202020204" pitchFamily="34" charset="0"/>
                </a:endParaRPr>
              </a:p>
            </p:txBody>
          </p:sp>
          <p:sp>
            <p:nvSpPr>
              <p:cNvPr id="1194" name="TextBox 1193">
                <a:extLst>
                  <a:ext uri="{FF2B5EF4-FFF2-40B4-BE49-F238E27FC236}">
                    <a16:creationId xmlns:a16="http://schemas.microsoft.com/office/drawing/2014/main" id="{2DEF593C-C1C8-6699-DF1F-C3A49B32FE51}"/>
                  </a:ext>
                </a:extLst>
              </p:cNvPr>
              <p:cNvSpPr txBox="1"/>
              <p:nvPr/>
            </p:nvSpPr>
            <p:spPr>
              <a:xfrm rot="16200000">
                <a:off x="2932719" y="1493813"/>
                <a:ext cx="391134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 dirty="0">
                    <a:latin typeface="Avenir Next" panose="020B0503020202020204" pitchFamily="34" charset="0"/>
                  </a:rPr>
                  <a:t>Memory</a:t>
                </a:r>
              </a:p>
            </p:txBody>
          </p:sp>
          <p:sp>
            <p:nvSpPr>
              <p:cNvPr id="1195" name="Rectangle 1194">
                <a:extLst>
                  <a:ext uri="{FF2B5EF4-FFF2-40B4-BE49-F238E27FC236}">
                    <a16:creationId xmlns:a16="http://schemas.microsoft.com/office/drawing/2014/main" id="{938F8EAF-4A77-58BE-68B4-F0E9C229F5D2}"/>
                  </a:ext>
                </a:extLst>
              </p:cNvPr>
              <p:cNvSpPr/>
              <p:nvPr/>
            </p:nvSpPr>
            <p:spPr bwMode="auto">
              <a:xfrm>
                <a:off x="3766897" y="1349272"/>
                <a:ext cx="727274" cy="411859"/>
              </a:xfrm>
              <a:prstGeom prst="rect">
                <a:avLst/>
              </a:prstGeom>
              <a:solidFill>
                <a:srgbClr val="00B658"/>
              </a:solidFill>
              <a:ln w="9525"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196" name="Rectangle 1195">
                <a:extLst>
                  <a:ext uri="{FF2B5EF4-FFF2-40B4-BE49-F238E27FC236}">
                    <a16:creationId xmlns:a16="http://schemas.microsoft.com/office/drawing/2014/main" id="{B2504308-87AD-FB8E-4698-C731A67247C8}"/>
                  </a:ext>
                </a:extLst>
              </p:cNvPr>
              <p:cNvSpPr/>
              <p:nvPr/>
            </p:nvSpPr>
            <p:spPr bwMode="auto">
              <a:xfrm>
                <a:off x="4289854" y="1349441"/>
                <a:ext cx="204317" cy="411790"/>
              </a:xfrm>
              <a:prstGeom prst="rect">
                <a:avLst/>
              </a:prstGeom>
              <a:solidFill>
                <a:srgbClr val="3998E7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197" name="TextBox 1196">
                <a:extLst>
                  <a:ext uri="{FF2B5EF4-FFF2-40B4-BE49-F238E27FC236}">
                    <a16:creationId xmlns:a16="http://schemas.microsoft.com/office/drawing/2014/main" id="{7A6DB3CD-9D13-F702-E61D-609987B73CB0}"/>
                  </a:ext>
                </a:extLst>
              </p:cNvPr>
              <p:cNvSpPr txBox="1"/>
              <p:nvPr/>
            </p:nvSpPr>
            <p:spPr>
              <a:xfrm>
                <a:off x="3780293" y="1398140"/>
                <a:ext cx="50334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Flux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>
                    <a:latin typeface="Avenir Next" panose="020B0503020202020204" pitchFamily="34" charset="0"/>
                  </a:rPr>
                  <a:t>AI</a:t>
                </a:r>
                <a:r>
                  <a:rPr lang="en-GB" sz="800" dirty="0">
                    <a:latin typeface="Avenir Next" panose="020B0503020202020204" pitchFamily="34" charset="0"/>
                  </a:rPr>
                  <a:t>E Core 1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(22,1)</a:t>
                </a:r>
                <a:endParaRPr lang="en-CH" sz="800" dirty="0">
                  <a:latin typeface="Avenir Next" panose="020B0503020202020204" pitchFamily="34" charset="0"/>
                </a:endParaRPr>
              </a:p>
            </p:txBody>
          </p:sp>
          <p:sp>
            <p:nvSpPr>
              <p:cNvPr id="1198" name="TextBox 1197">
                <a:extLst>
                  <a:ext uri="{FF2B5EF4-FFF2-40B4-BE49-F238E27FC236}">
                    <a16:creationId xmlns:a16="http://schemas.microsoft.com/office/drawing/2014/main" id="{1FAB2CC3-89FA-1BFF-AF90-C31B0A57AD59}"/>
                  </a:ext>
                </a:extLst>
              </p:cNvPr>
              <p:cNvSpPr txBox="1"/>
              <p:nvPr/>
            </p:nvSpPr>
            <p:spPr>
              <a:xfrm rot="16200000">
                <a:off x="4177479" y="1493815"/>
                <a:ext cx="391134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 dirty="0">
                    <a:latin typeface="Avenir Next" panose="020B0503020202020204" pitchFamily="34" charset="0"/>
                  </a:rPr>
                  <a:t>Memory</a:t>
                </a:r>
              </a:p>
            </p:txBody>
          </p:sp>
          <p:sp>
            <p:nvSpPr>
              <p:cNvPr id="1199" name="Rectangle 1198">
                <a:extLst>
                  <a:ext uri="{FF2B5EF4-FFF2-40B4-BE49-F238E27FC236}">
                    <a16:creationId xmlns:a16="http://schemas.microsoft.com/office/drawing/2014/main" id="{BA7C6124-2AA1-147B-CBF8-A61BC60A29D6}"/>
                  </a:ext>
                </a:extLst>
              </p:cNvPr>
              <p:cNvSpPr/>
              <p:nvPr/>
            </p:nvSpPr>
            <p:spPr bwMode="auto">
              <a:xfrm>
                <a:off x="5011657" y="1349272"/>
                <a:ext cx="727274" cy="411859"/>
              </a:xfrm>
              <a:prstGeom prst="rect">
                <a:avLst/>
              </a:prstGeom>
              <a:solidFill>
                <a:srgbClr val="00B658"/>
              </a:solidFill>
              <a:ln w="9525"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200" name="Rectangle 1199">
                <a:extLst>
                  <a:ext uri="{FF2B5EF4-FFF2-40B4-BE49-F238E27FC236}">
                    <a16:creationId xmlns:a16="http://schemas.microsoft.com/office/drawing/2014/main" id="{EC7C61B8-3BC4-FFD9-C22F-D15028F2254B}"/>
                  </a:ext>
                </a:extLst>
              </p:cNvPr>
              <p:cNvSpPr/>
              <p:nvPr/>
            </p:nvSpPr>
            <p:spPr bwMode="auto">
              <a:xfrm>
                <a:off x="5535704" y="1349272"/>
                <a:ext cx="203227" cy="411790"/>
              </a:xfrm>
              <a:prstGeom prst="rect">
                <a:avLst/>
              </a:prstGeom>
              <a:solidFill>
                <a:srgbClr val="3998E7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201" name="TextBox 1200">
                <a:extLst>
                  <a:ext uri="{FF2B5EF4-FFF2-40B4-BE49-F238E27FC236}">
                    <a16:creationId xmlns:a16="http://schemas.microsoft.com/office/drawing/2014/main" id="{D1FF03C8-9812-D4E7-9873-FAB3EC02EC31}"/>
                  </a:ext>
                </a:extLst>
              </p:cNvPr>
              <p:cNvSpPr txBox="1"/>
              <p:nvPr/>
            </p:nvSpPr>
            <p:spPr>
              <a:xfrm>
                <a:off x="5025053" y="1398140"/>
                <a:ext cx="50334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Flux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>
                    <a:latin typeface="Avenir Next" panose="020B0503020202020204" pitchFamily="34" charset="0"/>
                  </a:rPr>
                  <a:t>AI</a:t>
                </a:r>
                <a:r>
                  <a:rPr lang="en-GB" sz="800" dirty="0">
                    <a:latin typeface="Avenir Next" panose="020B0503020202020204" pitchFamily="34" charset="0"/>
                  </a:rPr>
                  <a:t>E Core 2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(23,1)</a:t>
                </a:r>
              </a:p>
            </p:txBody>
          </p:sp>
          <p:sp>
            <p:nvSpPr>
              <p:cNvPr id="1202" name="TextBox 1201">
                <a:extLst>
                  <a:ext uri="{FF2B5EF4-FFF2-40B4-BE49-F238E27FC236}">
                    <a16:creationId xmlns:a16="http://schemas.microsoft.com/office/drawing/2014/main" id="{D1AD6F9B-345D-6FDB-77F4-CB7E327031C5}"/>
                  </a:ext>
                </a:extLst>
              </p:cNvPr>
              <p:cNvSpPr txBox="1"/>
              <p:nvPr/>
            </p:nvSpPr>
            <p:spPr>
              <a:xfrm rot="16200000">
                <a:off x="5422239" y="1493646"/>
                <a:ext cx="391134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 dirty="0">
                    <a:latin typeface="Avenir Next" panose="020B0503020202020204" pitchFamily="34" charset="0"/>
                  </a:rPr>
                  <a:t>Memory</a:t>
                </a:r>
              </a:p>
            </p:txBody>
          </p:sp>
          <p:sp>
            <p:nvSpPr>
              <p:cNvPr id="1203" name="Right Arrow 1202">
                <a:extLst>
                  <a:ext uri="{FF2B5EF4-FFF2-40B4-BE49-F238E27FC236}">
                    <a16:creationId xmlns:a16="http://schemas.microsoft.com/office/drawing/2014/main" id="{EF9D48DB-3FA1-E5A5-A70A-106E2B8FB411}"/>
                  </a:ext>
                </a:extLst>
              </p:cNvPr>
              <p:cNvSpPr/>
              <p:nvPr/>
            </p:nvSpPr>
            <p:spPr bwMode="auto">
              <a:xfrm>
                <a:off x="4513490" y="1461796"/>
                <a:ext cx="483268" cy="147504"/>
              </a:xfrm>
              <a:prstGeom prst="rightArrow">
                <a:avLst/>
              </a:prstGeom>
              <a:solidFill>
                <a:schemeClr val="accent5">
                  <a:lumMod val="50000"/>
                </a:schemeClr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</p:grpSp>
        <p:cxnSp>
          <p:nvCxnSpPr>
            <p:cNvPr id="1077" name="Elbow Connector 1076">
              <a:extLst>
                <a:ext uri="{FF2B5EF4-FFF2-40B4-BE49-F238E27FC236}">
                  <a16:creationId xmlns:a16="http://schemas.microsoft.com/office/drawing/2014/main" id="{5DD450AF-961C-8654-D5E6-890336F77996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5351773" y="1750721"/>
              <a:ext cx="548640" cy="421470"/>
            </a:xfrm>
            <a:prstGeom prst="bentConnector2">
              <a:avLst/>
            </a:prstGeom>
            <a:ln w="19050">
              <a:solidFill>
                <a:schemeClr val="tx1"/>
              </a:solidFill>
              <a:headEnd type="none" w="lg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78" name="Group 1077">
              <a:extLst>
                <a:ext uri="{FF2B5EF4-FFF2-40B4-BE49-F238E27FC236}">
                  <a16:creationId xmlns:a16="http://schemas.microsoft.com/office/drawing/2014/main" id="{85CAA9C7-B649-C67C-1619-6EC9697AACF6}"/>
                </a:ext>
              </a:extLst>
            </p:cNvPr>
            <p:cNvGrpSpPr/>
            <p:nvPr/>
          </p:nvGrpSpPr>
          <p:grpSpPr>
            <a:xfrm>
              <a:off x="4595506" y="2696469"/>
              <a:ext cx="3216794" cy="418200"/>
              <a:chOff x="4595506" y="2696469"/>
              <a:chExt cx="3216794" cy="418200"/>
            </a:xfrm>
          </p:grpSpPr>
          <p:sp>
            <p:nvSpPr>
              <p:cNvPr id="1176" name="Right Arrow 1175">
                <a:extLst>
                  <a:ext uri="{FF2B5EF4-FFF2-40B4-BE49-F238E27FC236}">
                    <a16:creationId xmlns:a16="http://schemas.microsoft.com/office/drawing/2014/main" id="{D3F343A1-E2AE-3E2D-0835-171940D3779B}"/>
                  </a:ext>
                </a:extLst>
              </p:cNvPr>
              <p:cNvSpPr/>
              <p:nvPr/>
            </p:nvSpPr>
            <p:spPr bwMode="auto">
              <a:xfrm>
                <a:off x="5345848" y="2814966"/>
                <a:ext cx="483268" cy="147504"/>
              </a:xfrm>
              <a:prstGeom prst="rightArrow">
                <a:avLst/>
              </a:prstGeom>
              <a:solidFill>
                <a:schemeClr val="accent5">
                  <a:lumMod val="50000"/>
                </a:schemeClr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177" name="Rectangle 1176">
                <a:extLst>
                  <a:ext uri="{FF2B5EF4-FFF2-40B4-BE49-F238E27FC236}">
                    <a16:creationId xmlns:a16="http://schemas.microsoft.com/office/drawing/2014/main" id="{1384D570-222C-C947-0288-FDBD8D589967}"/>
                  </a:ext>
                </a:extLst>
              </p:cNvPr>
              <p:cNvSpPr/>
              <p:nvPr/>
            </p:nvSpPr>
            <p:spPr bwMode="auto">
              <a:xfrm>
                <a:off x="4595506" y="2696636"/>
                <a:ext cx="727274" cy="411859"/>
              </a:xfrm>
              <a:prstGeom prst="rect">
                <a:avLst/>
              </a:prstGeom>
              <a:solidFill>
                <a:srgbClr val="00B658"/>
              </a:solidFill>
              <a:ln w="9525"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178" name="Rectangle 1177">
                <a:extLst>
                  <a:ext uri="{FF2B5EF4-FFF2-40B4-BE49-F238E27FC236}">
                    <a16:creationId xmlns:a16="http://schemas.microsoft.com/office/drawing/2014/main" id="{25824F90-AAE8-A760-14A9-4062F9D353CE}"/>
                  </a:ext>
                </a:extLst>
              </p:cNvPr>
              <p:cNvSpPr/>
              <p:nvPr/>
            </p:nvSpPr>
            <p:spPr bwMode="auto">
              <a:xfrm>
                <a:off x="5102513" y="2696636"/>
                <a:ext cx="220267" cy="411790"/>
              </a:xfrm>
              <a:prstGeom prst="rect">
                <a:avLst/>
              </a:prstGeom>
              <a:solidFill>
                <a:srgbClr val="3998E7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179" name="TextBox 1178">
                <a:extLst>
                  <a:ext uri="{FF2B5EF4-FFF2-40B4-BE49-F238E27FC236}">
                    <a16:creationId xmlns:a16="http://schemas.microsoft.com/office/drawing/2014/main" id="{067DF4AD-BEF4-5D4B-D5FF-A704AC4B2A72}"/>
                  </a:ext>
                </a:extLst>
              </p:cNvPr>
              <p:cNvSpPr txBox="1"/>
              <p:nvPr/>
            </p:nvSpPr>
            <p:spPr>
              <a:xfrm>
                <a:off x="4638561" y="2745337"/>
                <a:ext cx="44403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Laplacian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>
                    <a:latin typeface="Avenir Next" panose="020B0503020202020204" pitchFamily="34" charset="0"/>
                  </a:rPr>
                  <a:t>AI</a:t>
                </a:r>
                <a:r>
                  <a:rPr lang="en-GB" sz="800" dirty="0">
                    <a:latin typeface="Avenir Next" panose="020B0503020202020204" pitchFamily="34" charset="0"/>
                  </a:rPr>
                  <a:t>E Core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(21,3)</a:t>
                </a:r>
                <a:endParaRPr lang="en-CH" sz="800" dirty="0">
                  <a:latin typeface="Avenir Next" panose="020B0503020202020204" pitchFamily="34" charset="0"/>
                </a:endParaRPr>
              </a:p>
            </p:txBody>
          </p:sp>
          <p:sp>
            <p:nvSpPr>
              <p:cNvPr id="1180" name="TextBox 1179">
                <a:extLst>
                  <a:ext uri="{FF2B5EF4-FFF2-40B4-BE49-F238E27FC236}">
                    <a16:creationId xmlns:a16="http://schemas.microsoft.com/office/drawing/2014/main" id="{C9A4F139-FF71-C79C-407C-4D2B6B42147D}"/>
                  </a:ext>
                </a:extLst>
              </p:cNvPr>
              <p:cNvSpPr txBox="1"/>
              <p:nvPr/>
            </p:nvSpPr>
            <p:spPr>
              <a:xfrm rot="16200000">
                <a:off x="5006088" y="2841010"/>
                <a:ext cx="391134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 dirty="0">
                    <a:latin typeface="Avenir Next" panose="020B0503020202020204" pitchFamily="34" charset="0"/>
                  </a:rPr>
                  <a:t>Memory</a:t>
                </a:r>
              </a:p>
            </p:txBody>
          </p:sp>
          <p:sp>
            <p:nvSpPr>
              <p:cNvPr id="1181" name="Rectangle 1180">
                <a:extLst>
                  <a:ext uri="{FF2B5EF4-FFF2-40B4-BE49-F238E27FC236}">
                    <a16:creationId xmlns:a16="http://schemas.microsoft.com/office/drawing/2014/main" id="{A14B8A5E-04D9-0625-249A-0A7ECEBA877B}"/>
                  </a:ext>
                </a:extLst>
              </p:cNvPr>
              <p:cNvSpPr/>
              <p:nvPr/>
            </p:nvSpPr>
            <p:spPr bwMode="auto">
              <a:xfrm>
                <a:off x="5840266" y="2696638"/>
                <a:ext cx="727274" cy="411859"/>
              </a:xfrm>
              <a:prstGeom prst="rect">
                <a:avLst/>
              </a:prstGeom>
              <a:solidFill>
                <a:srgbClr val="00B658"/>
              </a:solidFill>
              <a:ln w="9525"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182" name="Rectangle 1181">
                <a:extLst>
                  <a:ext uri="{FF2B5EF4-FFF2-40B4-BE49-F238E27FC236}">
                    <a16:creationId xmlns:a16="http://schemas.microsoft.com/office/drawing/2014/main" id="{4318F8A9-90C5-570E-0FE2-9B0C5F4711FD}"/>
                  </a:ext>
                </a:extLst>
              </p:cNvPr>
              <p:cNvSpPr/>
              <p:nvPr/>
            </p:nvSpPr>
            <p:spPr bwMode="auto">
              <a:xfrm>
                <a:off x="6363223" y="2696638"/>
                <a:ext cx="204317" cy="411790"/>
              </a:xfrm>
              <a:prstGeom prst="rect">
                <a:avLst/>
              </a:prstGeom>
              <a:solidFill>
                <a:srgbClr val="3998E7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183" name="TextBox 1182">
                <a:extLst>
                  <a:ext uri="{FF2B5EF4-FFF2-40B4-BE49-F238E27FC236}">
                    <a16:creationId xmlns:a16="http://schemas.microsoft.com/office/drawing/2014/main" id="{885C9791-B1D4-2BA1-4800-8CFE45A7822E}"/>
                  </a:ext>
                </a:extLst>
              </p:cNvPr>
              <p:cNvSpPr txBox="1"/>
              <p:nvPr/>
            </p:nvSpPr>
            <p:spPr>
              <a:xfrm>
                <a:off x="5853662" y="2745337"/>
                <a:ext cx="50334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Flux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>
                    <a:latin typeface="Avenir Next" panose="020B0503020202020204" pitchFamily="34" charset="0"/>
                  </a:rPr>
                  <a:t>AI</a:t>
                </a:r>
                <a:r>
                  <a:rPr lang="en-GB" sz="800" dirty="0">
                    <a:latin typeface="Avenir Next" panose="020B0503020202020204" pitchFamily="34" charset="0"/>
                  </a:rPr>
                  <a:t>E Core 1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(22,3)</a:t>
                </a:r>
                <a:endParaRPr lang="en-CH" sz="800" dirty="0">
                  <a:latin typeface="Avenir Next" panose="020B0503020202020204" pitchFamily="34" charset="0"/>
                </a:endParaRPr>
              </a:p>
            </p:txBody>
          </p:sp>
          <p:sp>
            <p:nvSpPr>
              <p:cNvPr id="1184" name="TextBox 1183">
                <a:extLst>
                  <a:ext uri="{FF2B5EF4-FFF2-40B4-BE49-F238E27FC236}">
                    <a16:creationId xmlns:a16="http://schemas.microsoft.com/office/drawing/2014/main" id="{3A3725E7-46A2-5D8F-76C1-7F2F10070351}"/>
                  </a:ext>
                </a:extLst>
              </p:cNvPr>
              <p:cNvSpPr txBox="1"/>
              <p:nvPr/>
            </p:nvSpPr>
            <p:spPr>
              <a:xfrm rot="16200000">
                <a:off x="6250848" y="2841012"/>
                <a:ext cx="391134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 dirty="0">
                    <a:latin typeface="Avenir Next" panose="020B0503020202020204" pitchFamily="34" charset="0"/>
                  </a:rPr>
                  <a:t>Memory</a:t>
                </a:r>
              </a:p>
            </p:txBody>
          </p:sp>
          <p:sp>
            <p:nvSpPr>
              <p:cNvPr id="1185" name="Rectangle 1184">
                <a:extLst>
                  <a:ext uri="{FF2B5EF4-FFF2-40B4-BE49-F238E27FC236}">
                    <a16:creationId xmlns:a16="http://schemas.microsoft.com/office/drawing/2014/main" id="{BCCD2C8E-BF1D-31B8-583E-1CBD37965478}"/>
                  </a:ext>
                </a:extLst>
              </p:cNvPr>
              <p:cNvSpPr/>
              <p:nvPr/>
            </p:nvSpPr>
            <p:spPr bwMode="auto">
              <a:xfrm>
                <a:off x="7085026" y="2696469"/>
                <a:ext cx="727274" cy="411859"/>
              </a:xfrm>
              <a:prstGeom prst="rect">
                <a:avLst/>
              </a:prstGeom>
              <a:solidFill>
                <a:srgbClr val="00B658"/>
              </a:solidFill>
              <a:ln w="9525"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186" name="Rectangle 1185">
                <a:extLst>
                  <a:ext uri="{FF2B5EF4-FFF2-40B4-BE49-F238E27FC236}">
                    <a16:creationId xmlns:a16="http://schemas.microsoft.com/office/drawing/2014/main" id="{A6D80A7E-477A-888C-3376-8D345A6D1333}"/>
                  </a:ext>
                </a:extLst>
              </p:cNvPr>
              <p:cNvSpPr/>
              <p:nvPr/>
            </p:nvSpPr>
            <p:spPr bwMode="auto">
              <a:xfrm>
                <a:off x="7609073" y="2696469"/>
                <a:ext cx="203227" cy="411790"/>
              </a:xfrm>
              <a:prstGeom prst="rect">
                <a:avLst/>
              </a:prstGeom>
              <a:solidFill>
                <a:srgbClr val="3998E7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187" name="TextBox 1186">
                <a:extLst>
                  <a:ext uri="{FF2B5EF4-FFF2-40B4-BE49-F238E27FC236}">
                    <a16:creationId xmlns:a16="http://schemas.microsoft.com/office/drawing/2014/main" id="{F77862A4-F1F9-DF66-7820-52F4983616BE}"/>
                  </a:ext>
                </a:extLst>
              </p:cNvPr>
              <p:cNvSpPr txBox="1"/>
              <p:nvPr/>
            </p:nvSpPr>
            <p:spPr>
              <a:xfrm>
                <a:off x="7098422" y="2745337"/>
                <a:ext cx="50334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Flux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>
                    <a:latin typeface="Avenir Next" panose="020B0503020202020204" pitchFamily="34" charset="0"/>
                  </a:rPr>
                  <a:t>AI</a:t>
                </a:r>
                <a:r>
                  <a:rPr lang="en-GB" sz="800" dirty="0">
                    <a:latin typeface="Avenir Next" panose="020B0503020202020204" pitchFamily="34" charset="0"/>
                  </a:rPr>
                  <a:t>E Core 2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(23,3)</a:t>
                </a:r>
              </a:p>
            </p:txBody>
          </p:sp>
          <p:sp>
            <p:nvSpPr>
              <p:cNvPr id="1188" name="TextBox 1187">
                <a:extLst>
                  <a:ext uri="{FF2B5EF4-FFF2-40B4-BE49-F238E27FC236}">
                    <a16:creationId xmlns:a16="http://schemas.microsoft.com/office/drawing/2014/main" id="{4B94405B-C52E-CCF7-5282-D818FB3CB4C3}"/>
                  </a:ext>
                </a:extLst>
              </p:cNvPr>
              <p:cNvSpPr txBox="1"/>
              <p:nvPr/>
            </p:nvSpPr>
            <p:spPr>
              <a:xfrm rot="16200000">
                <a:off x="7495608" y="2840843"/>
                <a:ext cx="391134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 dirty="0">
                    <a:latin typeface="Avenir Next" panose="020B0503020202020204" pitchFamily="34" charset="0"/>
                  </a:rPr>
                  <a:t>Memory</a:t>
                </a:r>
              </a:p>
            </p:txBody>
          </p:sp>
          <p:sp>
            <p:nvSpPr>
              <p:cNvPr id="1189" name="Right Arrow 1188">
                <a:extLst>
                  <a:ext uri="{FF2B5EF4-FFF2-40B4-BE49-F238E27FC236}">
                    <a16:creationId xmlns:a16="http://schemas.microsoft.com/office/drawing/2014/main" id="{3278C859-125A-1014-AD89-6773937FDAF5}"/>
                  </a:ext>
                </a:extLst>
              </p:cNvPr>
              <p:cNvSpPr/>
              <p:nvPr/>
            </p:nvSpPr>
            <p:spPr bwMode="auto">
              <a:xfrm>
                <a:off x="6586859" y="2808993"/>
                <a:ext cx="483268" cy="147504"/>
              </a:xfrm>
              <a:prstGeom prst="rightArrow">
                <a:avLst/>
              </a:prstGeom>
              <a:solidFill>
                <a:schemeClr val="accent5">
                  <a:lumMod val="50000"/>
                </a:schemeClr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</p:grpSp>
        <p:grpSp>
          <p:nvGrpSpPr>
            <p:cNvPr id="1079" name="Group 1078">
              <a:extLst>
                <a:ext uri="{FF2B5EF4-FFF2-40B4-BE49-F238E27FC236}">
                  <a16:creationId xmlns:a16="http://schemas.microsoft.com/office/drawing/2014/main" id="{85326B3E-3149-0EBC-0D0B-0E306AC12C9E}"/>
                </a:ext>
              </a:extLst>
            </p:cNvPr>
            <p:cNvGrpSpPr/>
            <p:nvPr/>
          </p:nvGrpSpPr>
          <p:grpSpPr>
            <a:xfrm>
              <a:off x="4595506" y="3217703"/>
              <a:ext cx="3216794" cy="418200"/>
              <a:chOff x="2525903" y="1995148"/>
              <a:chExt cx="3216794" cy="418200"/>
            </a:xfrm>
          </p:grpSpPr>
          <p:sp>
            <p:nvSpPr>
              <p:cNvPr id="1162" name="Right Arrow 1161">
                <a:extLst>
                  <a:ext uri="{FF2B5EF4-FFF2-40B4-BE49-F238E27FC236}">
                    <a16:creationId xmlns:a16="http://schemas.microsoft.com/office/drawing/2014/main" id="{21869A3C-F4DC-50CB-E418-A3FE0A4E006A}"/>
                  </a:ext>
                </a:extLst>
              </p:cNvPr>
              <p:cNvSpPr/>
              <p:nvPr/>
            </p:nvSpPr>
            <p:spPr bwMode="auto">
              <a:xfrm>
                <a:off x="3276245" y="2113645"/>
                <a:ext cx="483268" cy="147504"/>
              </a:xfrm>
              <a:prstGeom prst="rightArrow">
                <a:avLst/>
              </a:prstGeom>
              <a:solidFill>
                <a:schemeClr val="accent5">
                  <a:lumMod val="50000"/>
                </a:schemeClr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163" name="Rectangle 1162">
                <a:extLst>
                  <a:ext uri="{FF2B5EF4-FFF2-40B4-BE49-F238E27FC236}">
                    <a16:creationId xmlns:a16="http://schemas.microsoft.com/office/drawing/2014/main" id="{DF025254-42DD-D4B5-A41F-5F15C0385E68}"/>
                  </a:ext>
                </a:extLst>
              </p:cNvPr>
              <p:cNvSpPr/>
              <p:nvPr/>
            </p:nvSpPr>
            <p:spPr bwMode="auto">
              <a:xfrm>
                <a:off x="2525903" y="1995315"/>
                <a:ext cx="727274" cy="411859"/>
              </a:xfrm>
              <a:prstGeom prst="rect">
                <a:avLst/>
              </a:prstGeom>
              <a:solidFill>
                <a:srgbClr val="00B658"/>
              </a:solidFill>
              <a:ln w="9525"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164" name="Rectangle 1163">
                <a:extLst>
                  <a:ext uri="{FF2B5EF4-FFF2-40B4-BE49-F238E27FC236}">
                    <a16:creationId xmlns:a16="http://schemas.microsoft.com/office/drawing/2014/main" id="{63FCDE69-837D-26D3-9172-E100A84487E7}"/>
                  </a:ext>
                </a:extLst>
              </p:cNvPr>
              <p:cNvSpPr/>
              <p:nvPr/>
            </p:nvSpPr>
            <p:spPr bwMode="auto">
              <a:xfrm>
                <a:off x="3032910" y="1995315"/>
                <a:ext cx="220267" cy="411790"/>
              </a:xfrm>
              <a:prstGeom prst="rect">
                <a:avLst/>
              </a:prstGeom>
              <a:solidFill>
                <a:srgbClr val="3998E7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165" name="TextBox 1164">
                <a:extLst>
                  <a:ext uri="{FF2B5EF4-FFF2-40B4-BE49-F238E27FC236}">
                    <a16:creationId xmlns:a16="http://schemas.microsoft.com/office/drawing/2014/main" id="{8D5BE655-BE42-4BF0-77D2-C5D04854CB79}"/>
                  </a:ext>
                </a:extLst>
              </p:cNvPr>
              <p:cNvSpPr txBox="1"/>
              <p:nvPr/>
            </p:nvSpPr>
            <p:spPr>
              <a:xfrm>
                <a:off x="2568958" y="2044016"/>
                <a:ext cx="44403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Laplacian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>
                    <a:latin typeface="Avenir Next" panose="020B0503020202020204" pitchFamily="34" charset="0"/>
                  </a:rPr>
                  <a:t>AI</a:t>
                </a:r>
                <a:r>
                  <a:rPr lang="en-GB" sz="800" dirty="0">
                    <a:latin typeface="Avenir Next" panose="020B0503020202020204" pitchFamily="34" charset="0"/>
                  </a:rPr>
                  <a:t>E Core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(21,4)</a:t>
                </a:r>
                <a:endParaRPr lang="en-CH" sz="800" dirty="0">
                  <a:latin typeface="Avenir Next" panose="020B0503020202020204" pitchFamily="34" charset="0"/>
                </a:endParaRPr>
              </a:p>
            </p:txBody>
          </p:sp>
          <p:sp>
            <p:nvSpPr>
              <p:cNvPr id="1166" name="TextBox 1165">
                <a:extLst>
                  <a:ext uri="{FF2B5EF4-FFF2-40B4-BE49-F238E27FC236}">
                    <a16:creationId xmlns:a16="http://schemas.microsoft.com/office/drawing/2014/main" id="{F85D00B5-23D1-0AD6-D109-FE58B5ABD78B}"/>
                  </a:ext>
                </a:extLst>
              </p:cNvPr>
              <p:cNvSpPr txBox="1"/>
              <p:nvPr/>
            </p:nvSpPr>
            <p:spPr>
              <a:xfrm rot="16200000">
                <a:off x="2936485" y="2139689"/>
                <a:ext cx="391134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 dirty="0">
                    <a:latin typeface="Avenir Next" panose="020B0503020202020204" pitchFamily="34" charset="0"/>
                  </a:rPr>
                  <a:t>Memory</a:t>
                </a:r>
              </a:p>
            </p:txBody>
          </p:sp>
          <p:sp>
            <p:nvSpPr>
              <p:cNvPr id="1167" name="Rectangle 1166">
                <a:extLst>
                  <a:ext uri="{FF2B5EF4-FFF2-40B4-BE49-F238E27FC236}">
                    <a16:creationId xmlns:a16="http://schemas.microsoft.com/office/drawing/2014/main" id="{E895E7EB-C8A5-1A0F-71D0-F7E4412655A8}"/>
                  </a:ext>
                </a:extLst>
              </p:cNvPr>
              <p:cNvSpPr/>
              <p:nvPr/>
            </p:nvSpPr>
            <p:spPr bwMode="auto">
              <a:xfrm>
                <a:off x="3770663" y="1995317"/>
                <a:ext cx="727274" cy="411859"/>
              </a:xfrm>
              <a:prstGeom prst="rect">
                <a:avLst/>
              </a:prstGeom>
              <a:solidFill>
                <a:srgbClr val="00B658"/>
              </a:solidFill>
              <a:ln w="9525"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168" name="Rectangle 1167">
                <a:extLst>
                  <a:ext uri="{FF2B5EF4-FFF2-40B4-BE49-F238E27FC236}">
                    <a16:creationId xmlns:a16="http://schemas.microsoft.com/office/drawing/2014/main" id="{C8729924-22E4-D429-04BC-9CF817863591}"/>
                  </a:ext>
                </a:extLst>
              </p:cNvPr>
              <p:cNvSpPr/>
              <p:nvPr/>
            </p:nvSpPr>
            <p:spPr bwMode="auto">
              <a:xfrm>
                <a:off x="4293620" y="1995317"/>
                <a:ext cx="204317" cy="411790"/>
              </a:xfrm>
              <a:prstGeom prst="rect">
                <a:avLst/>
              </a:prstGeom>
              <a:solidFill>
                <a:srgbClr val="3998E7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169" name="TextBox 1168">
                <a:extLst>
                  <a:ext uri="{FF2B5EF4-FFF2-40B4-BE49-F238E27FC236}">
                    <a16:creationId xmlns:a16="http://schemas.microsoft.com/office/drawing/2014/main" id="{2C8DE3C6-9096-F634-5D22-3B2151F87AE8}"/>
                  </a:ext>
                </a:extLst>
              </p:cNvPr>
              <p:cNvSpPr txBox="1"/>
              <p:nvPr/>
            </p:nvSpPr>
            <p:spPr>
              <a:xfrm>
                <a:off x="3784059" y="2044016"/>
                <a:ext cx="50334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Flux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>
                    <a:latin typeface="Avenir Next" panose="020B0503020202020204" pitchFamily="34" charset="0"/>
                  </a:rPr>
                  <a:t>AI</a:t>
                </a:r>
                <a:r>
                  <a:rPr lang="en-GB" sz="800" dirty="0">
                    <a:latin typeface="Avenir Next" panose="020B0503020202020204" pitchFamily="34" charset="0"/>
                  </a:rPr>
                  <a:t>E Core 1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(22,4)</a:t>
                </a:r>
                <a:endParaRPr lang="en-CH" sz="800" dirty="0">
                  <a:latin typeface="Avenir Next" panose="020B0503020202020204" pitchFamily="34" charset="0"/>
                </a:endParaRPr>
              </a:p>
            </p:txBody>
          </p:sp>
          <p:sp>
            <p:nvSpPr>
              <p:cNvPr id="1170" name="TextBox 1169">
                <a:extLst>
                  <a:ext uri="{FF2B5EF4-FFF2-40B4-BE49-F238E27FC236}">
                    <a16:creationId xmlns:a16="http://schemas.microsoft.com/office/drawing/2014/main" id="{72F6D098-F90F-1E64-327B-EAF0D8B1E68C}"/>
                  </a:ext>
                </a:extLst>
              </p:cNvPr>
              <p:cNvSpPr txBox="1"/>
              <p:nvPr/>
            </p:nvSpPr>
            <p:spPr>
              <a:xfrm rot="16200000">
                <a:off x="4181245" y="2139691"/>
                <a:ext cx="391134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 dirty="0">
                    <a:latin typeface="Avenir Next" panose="020B0503020202020204" pitchFamily="34" charset="0"/>
                  </a:rPr>
                  <a:t>Memory</a:t>
                </a:r>
              </a:p>
            </p:txBody>
          </p:sp>
          <p:sp>
            <p:nvSpPr>
              <p:cNvPr id="1171" name="Rectangle 1170">
                <a:extLst>
                  <a:ext uri="{FF2B5EF4-FFF2-40B4-BE49-F238E27FC236}">
                    <a16:creationId xmlns:a16="http://schemas.microsoft.com/office/drawing/2014/main" id="{4BF2F9AD-464D-08BB-7CAC-72E13893B5DA}"/>
                  </a:ext>
                </a:extLst>
              </p:cNvPr>
              <p:cNvSpPr/>
              <p:nvPr/>
            </p:nvSpPr>
            <p:spPr bwMode="auto">
              <a:xfrm>
                <a:off x="5015423" y="1995148"/>
                <a:ext cx="727274" cy="411859"/>
              </a:xfrm>
              <a:prstGeom prst="rect">
                <a:avLst/>
              </a:prstGeom>
              <a:solidFill>
                <a:srgbClr val="00B658"/>
              </a:solidFill>
              <a:ln w="9525"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172" name="Rectangle 1171">
                <a:extLst>
                  <a:ext uri="{FF2B5EF4-FFF2-40B4-BE49-F238E27FC236}">
                    <a16:creationId xmlns:a16="http://schemas.microsoft.com/office/drawing/2014/main" id="{6FAFEAF5-7B7F-E86D-B216-5D567C987146}"/>
                  </a:ext>
                </a:extLst>
              </p:cNvPr>
              <p:cNvSpPr/>
              <p:nvPr/>
            </p:nvSpPr>
            <p:spPr bwMode="auto">
              <a:xfrm>
                <a:off x="5539470" y="1995148"/>
                <a:ext cx="203227" cy="411790"/>
              </a:xfrm>
              <a:prstGeom prst="rect">
                <a:avLst/>
              </a:prstGeom>
              <a:solidFill>
                <a:srgbClr val="3998E7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173" name="TextBox 1172">
                <a:extLst>
                  <a:ext uri="{FF2B5EF4-FFF2-40B4-BE49-F238E27FC236}">
                    <a16:creationId xmlns:a16="http://schemas.microsoft.com/office/drawing/2014/main" id="{681ED964-9653-D421-6545-2292A87FDAE5}"/>
                  </a:ext>
                </a:extLst>
              </p:cNvPr>
              <p:cNvSpPr txBox="1"/>
              <p:nvPr/>
            </p:nvSpPr>
            <p:spPr>
              <a:xfrm>
                <a:off x="5028819" y="2044016"/>
                <a:ext cx="50334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Flux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>
                    <a:latin typeface="Avenir Next" panose="020B0503020202020204" pitchFamily="34" charset="0"/>
                  </a:rPr>
                  <a:t>AI</a:t>
                </a:r>
                <a:r>
                  <a:rPr lang="en-GB" sz="800" dirty="0">
                    <a:latin typeface="Avenir Next" panose="020B0503020202020204" pitchFamily="34" charset="0"/>
                  </a:rPr>
                  <a:t>E Core 2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(23,4)</a:t>
                </a:r>
              </a:p>
            </p:txBody>
          </p:sp>
          <p:sp>
            <p:nvSpPr>
              <p:cNvPr id="1174" name="TextBox 1173">
                <a:extLst>
                  <a:ext uri="{FF2B5EF4-FFF2-40B4-BE49-F238E27FC236}">
                    <a16:creationId xmlns:a16="http://schemas.microsoft.com/office/drawing/2014/main" id="{8E4D2F1D-68C6-2562-36E1-9C39B1EA4E8D}"/>
                  </a:ext>
                </a:extLst>
              </p:cNvPr>
              <p:cNvSpPr txBox="1"/>
              <p:nvPr/>
            </p:nvSpPr>
            <p:spPr>
              <a:xfrm rot="16200000">
                <a:off x="5426005" y="2139522"/>
                <a:ext cx="391134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 dirty="0">
                    <a:latin typeface="Avenir Next" panose="020B0503020202020204" pitchFamily="34" charset="0"/>
                  </a:rPr>
                  <a:t>Memory</a:t>
                </a:r>
              </a:p>
            </p:txBody>
          </p:sp>
          <p:sp>
            <p:nvSpPr>
              <p:cNvPr id="1175" name="Right Arrow 1174">
                <a:extLst>
                  <a:ext uri="{FF2B5EF4-FFF2-40B4-BE49-F238E27FC236}">
                    <a16:creationId xmlns:a16="http://schemas.microsoft.com/office/drawing/2014/main" id="{2486B246-2EBF-467C-B825-033821247DED}"/>
                  </a:ext>
                </a:extLst>
              </p:cNvPr>
              <p:cNvSpPr/>
              <p:nvPr/>
            </p:nvSpPr>
            <p:spPr bwMode="auto">
              <a:xfrm>
                <a:off x="4517256" y="2107672"/>
                <a:ext cx="483268" cy="147504"/>
              </a:xfrm>
              <a:prstGeom prst="rightArrow">
                <a:avLst/>
              </a:prstGeom>
              <a:solidFill>
                <a:schemeClr val="accent5">
                  <a:lumMod val="50000"/>
                </a:schemeClr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</p:grpSp>
        <p:sp>
          <p:nvSpPr>
            <p:cNvPr id="1080" name="TextBox 1079">
              <a:extLst>
                <a:ext uri="{FF2B5EF4-FFF2-40B4-BE49-F238E27FC236}">
                  <a16:creationId xmlns:a16="http://schemas.microsoft.com/office/drawing/2014/main" id="{EB68166F-E95D-7C42-C814-27D5462A9CD3}"/>
                </a:ext>
              </a:extLst>
            </p:cNvPr>
            <p:cNvSpPr txBox="1"/>
            <p:nvPr/>
          </p:nvSpPr>
          <p:spPr>
            <a:xfrm>
              <a:off x="4390984" y="1421178"/>
              <a:ext cx="1199721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800" i="1" dirty="0">
                  <a:latin typeface="Avenir Next" panose="020B0503020202020204" pitchFamily="34" charset="0"/>
                </a:rPr>
                <a:t>Read Channel 0</a:t>
              </a:r>
              <a:endParaRPr lang="en-CH" sz="800" i="1" dirty="0">
                <a:latin typeface="Avenir Next" panose="020B0503020202020204" pitchFamily="34" charset="0"/>
              </a:endParaRPr>
            </a:p>
          </p:txBody>
        </p:sp>
        <p:cxnSp>
          <p:nvCxnSpPr>
            <p:cNvPr id="1081" name="Elbow Connector 1080">
              <a:extLst>
                <a:ext uri="{FF2B5EF4-FFF2-40B4-BE49-F238E27FC236}">
                  <a16:creationId xmlns:a16="http://schemas.microsoft.com/office/drawing/2014/main" id="{7C07FE99-5B7B-F6EC-A941-D56553AEE9F7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4209718" y="2353170"/>
              <a:ext cx="548640" cy="226072"/>
            </a:xfrm>
            <a:prstGeom prst="bentConnector2">
              <a:avLst/>
            </a:prstGeom>
            <a:ln w="19050">
              <a:solidFill>
                <a:schemeClr val="tx1"/>
              </a:solidFill>
              <a:headEnd type="none" w="lg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2" name="Elbow Connector 1081">
              <a:extLst>
                <a:ext uri="{FF2B5EF4-FFF2-40B4-BE49-F238E27FC236}">
                  <a16:creationId xmlns:a16="http://schemas.microsoft.com/office/drawing/2014/main" id="{3A10CC0E-ACBE-F0FC-BCCF-71A0C4207012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5352099" y="2263867"/>
              <a:ext cx="548640" cy="421470"/>
            </a:xfrm>
            <a:prstGeom prst="bentConnector2">
              <a:avLst/>
            </a:prstGeom>
            <a:ln w="19050">
              <a:solidFill>
                <a:schemeClr val="tx1"/>
              </a:solidFill>
              <a:headEnd type="none" w="lg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3" name="Elbow Connector 1082">
              <a:extLst>
                <a:ext uri="{FF2B5EF4-FFF2-40B4-BE49-F238E27FC236}">
                  <a16:creationId xmlns:a16="http://schemas.microsoft.com/office/drawing/2014/main" id="{A8F01049-CBD7-9A51-792E-A7984BF76024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5350573" y="2772131"/>
              <a:ext cx="548640" cy="421470"/>
            </a:xfrm>
            <a:prstGeom prst="bentConnector2">
              <a:avLst/>
            </a:prstGeom>
            <a:ln w="19050">
              <a:solidFill>
                <a:schemeClr val="tx1"/>
              </a:solidFill>
              <a:headEnd type="none" w="lg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4" name="Elbow Connector 1083">
              <a:extLst>
                <a:ext uri="{FF2B5EF4-FFF2-40B4-BE49-F238E27FC236}">
                  <a16:creationId xmlns:a16="http://schemas.microsoft.com/office/drawing/2014/main" id="{860C18E0-8881-9055-95E8-9AC3F8B8D1EE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4208151" y="2869830"/>
              <a:ext cx="548640" cy="226072"/>
            </a:xfrm>
            <a:prstGeom prst="bentConnector2">
              <a:avLst/>
            </a:prstGeom>
            <a:ln w="19050">
              <a:solidFill>
                <a:schemeClr val="tx1"/>
              </a:solidFill>
              <a:headEnd type="none" w="lg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5" name="Straight Arrow Connector 1084">
              <a:extLst>
                <a:ext uri="{FF2B5EF4-FFF2-40B4-BE49-F238E27FC236}">
                  <a16:creationId xmlns:a16="http://schemas.microsoft.com/office/drawing/2014/main" id="{5A51195A-B851-7324-4B03-1EDD68F36FC0}"/>
                </a:ext>
              </a:extLst>
            </p:cNvPr>
            <p:cNvCxnSpPr>
              <a:stCxn id="1185" idx="0"/>
              <a:endCxn id="1213" idx="2"/>
            </p:cNvCxnSpPr>
            <p:nvPr/>
          </p:nvCxnSpPr>
          <p:spPr>
            <a:xfrm flipV="1">
              <a:off x="7448663" y="2587095"/>
              <a:ext cx="0" cy="109374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 w="lg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6" name="Straight Arrow Connector 1085">
              <a:extLst>
                <a:ext uri="{FF2B5EF4-FFF2-40B4-BE49-F238E27FC236}">
                  <a16:creationId xmlns:a16="http://schemas.microsoft.com/office/drawing/2014/main" id="{A413E19C-4B88-0297-A72D-35AB8EE065AA}"/>
                </a:ext>
              </a:extLst>
            </p:cNvPr>
            <p:cNvCxnSpPr/>
            <p:nvPr/>
          </p:nvCxnSpPr>
          <p:spPr>
            <a:xfrm flipV="1">
              <a:off x="7430647" y="2062409"/>
              <a:ext cx="0" cy="109374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7" name="Curved Connector 1086">
              <a:extLst>
                <a:ext uri="{FF2B5EF4-FFF2-40B4-BE49-F238E27FC236}">
                  <a16:creationId xmlns:a16="http://schemas.microsoft.com/office/drawing/2014/main" id="{38A73437-0C3C-9197-D3AA-A688C48A86C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12300" y="2435372"/>
              <a:ext cx="12700" cy="1042467"/>
            </a:xfrm>
            <a:prstGeom prst="curvedConnector3">
              <a:avLst>
                <a:gd name="adj1" fmla="val 1546480"/>
              </a:avLst>
            </a:prstGeom>
            <a:ln>
              <a:solidFill>
                <a:srgbClr val="FF0000"/>
              </a:solidFill>
              <a:headEnd type="none" w="lg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88" name="TextBox 1087">
              <a:extLst>
                <a:ext uri="{FF2B5EF4-FFF2-40B4-BE49-F238E27FC236}">
                  <a16:creationId xmlns:a16="http://schemas.microsoft.com/office/drawing/2014/main" id="{825CECEA-CA51-D308-6035-FA35CCC511C6}"/>
                </a:ext>
              </a:extLst>
            </p:cNvPr>
            <p:cNvSpPr txBox="1"/>
            <p:nvPr/>
          </p:nvSpPr>
          <p:spPr>
            <a:xfrm>
              <a:off x="6453640" y="1411394"/>
              <a:ext cx="1199721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800" i="1" dirty="0">
                  <a:latin typeface="Avenir Next" panose="020B0503020202020204" pitchFamily="34" charset="0"/>
                </a:rPr>
                <a:t>Write Channel 0</a:t>
              </a:r>
              <a:endParaRPr lang="en-CH" sz="800" i="1" dirty="0">
                <a:latin typeface="Avenir Next" panose="020B0503020202020204" pitchFamily="34" charset="0"/>
              </a:endParaRPr>
            </a:p>
          </p:txBody>
        </p:sp>
        <p:sp>
          <p:nvSpPr>
            <p:cNvPr id="1089" name="Rounded Rectangle 1088">
              <a:extLst>
                <a:ext uri="{FF2B5EF4-FFF2-40B4-BE49-F238E27FC236}">
                  <a16:creationId xmlns:a16="http://schemas.microsoft.com/office/drawing/2014/main" id="{6774C291-DFE2-C7CD-19D3-03BE06DD7AA7}"/>
                </a:ext>
              </a:extLst>
            </p:cNvPr>
            <p:cNvSpPr/>
            <p:nvPr/>
          </p:nvSpPr>
          <p:spPr bwMode="auto">
            <a:xfrm>
              <a:off x="4482648" y="3895319"/>
              <a:ext cx="3429944" cy="2155622"/>
            </a:xfrm>
            <a:prstGeom prst="roundRect">
              <a:avLst>
                <a:gd name="adj" fmla="val 9925"/>
              </a:avLst>
            </a:prstGeom>
            <a:solidFill>
              <a:schemeClr val="bg2"/>
            </a:solidFill>
            <a:ln>
              <a:solidFill>
                <a:schemeClr val="bg2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cxnSp>
          <p:nvCxnSpPr>
            <p:cNvPr id="1090" name="Elbow Connector 1089">
              <a:extLst>
                <a:ext uri="{FF2B5EF4-FFF2-40B4-BE49-F238E27FC236}">
                  <a16:creationId xmlns:a16="http://schemas.microsoft.com/office/drawing/2014/main" id="{B0D790AF-8559-5097-A31D-4135412D435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372833" y="1346398"/>
              <a:ext cx="1439467" cy="3294129"/>
            </a:xfrm>
            <a:prstGeom prst="bentConnector3">
              <a:avLst>
                <a:gd name="adj1" fmla="val -17615"/>
              </a:avLst>
            </a:prstGeom>
            <a:ln w="19050">
              <a:solidFill>
                <a:schemeClr val="tx1"/>
              </a:solidFill>
              <a:headEnd type="none" w="lg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1" name="Right Arrow 1090">
              <a:extLst>
                <a:ext uri="{FF2B5EF4-FFF2-40B4-BE49-F238E27FC236}">
                  <a16:creationId xmlns:a16="http://schemas.microsoft.com/office/drawing/2014/main" id="{39CB488C-0FAC-8BCA-34DA-D83BB8F96C31}"/>
                </a:ext>
              </a:extLst>
            </p:cNvPr>
            <p:cNvSpPr/>
            <p:nvPr/>
          </p:nvSpPr>
          <p:spPr bwMode="auto">
            <a:xfrm>
              <a:off x="5345848" y="4605383"/>
              <a:ext cx="483268" cy="147504"/>
            </a:xfrm>
            <a:prstGeom prst="rightArrow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Lato" panose="020F0502020204030203" pitchFamily="34" charset="0"/>
                <a:cs typeface="Segoe UI" pitchFamily="34" charset="0"/>
              </a:endParaRPr>
            </a:p>
          </p:txBody>
        </p:sp>
        <p:sp>
          <p:nvSpPr>
            <p:cNvPr id="1092" name="Rectangle 1091">
              <a:extLst>
                <a:ext uri="{FF2B5EF4-FFF2-40B4-BE49-F238E27FC236}">
                  <a16:creationId xmlns:a16="http://schemas.microsoft.com/office/drawing/2014/main" id="{8A6749B8-0027-3D83-9A95-872CEDE8126E}"/>
                </a:ext>
              </a:extLst>
            </p:cNvPr>
            <p:cNvSpPr/>
            <p:nvPr/>
          </p:nvSpPr>
          <p:spPr bwMode="auto">
            <a:xfrm>
              <a:off x="4595506" y="4487053"/>
              <a:ext cx="727274" cy="411859"/>
            </a:xfrm>
            <a:prstGeom prst="rect">
              <a:avLst/>
            </a:prstGeom>
            <a:solidFill>
              <a:srgbClr val="00B658"/>
            </a:solidFill>
            <a:ln w="9525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Lato" panose="020F0502020204030203" pitchFamily="34" charset="0"/>
                <a:cs typeface="Segoe UI" pitchFamily="34" charset="0"/>
              </a:endParaRPr>
            </a:p>
          </p:txBody>
        </p:sp>
        <p:sp>
          <p:nvSpPr>
            <p:cNvPr id="1093" name="Rectangle 1092">
              <a:extLst>
                <a:ext uri="{FF2B5EF4-FFF2-40B4-BE49-F238E27FC236}">
                  <a16:creationId xmlns:a16="http://schemas.microsoft.com/office/drawing/2014/main" id="{F8BFA26D-72C9-C332-5725-E1ACDCF67768}"/>
                </a:ext>
              </a:extLst>
            </p:cNvPr>
            <p:cNvSpPr/>
            <p:nvPr/>
          </p:nvSpPr>
          <p:spPr bwMode="auto">
            <a:xfrm>
              <a:off x="5102513" y="4487053"/>
              <a:ext cx="220267" cy="411790"/>
            </a:xfrm>
            <a:prstGeom prst="rect">
              <a:avLst/>
            </a:prstGeom>
            <a:solidFill>
              <a:srgbClr val="3998E7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Lato" panose="020F0502020204030203" pitchFamily="34" charset="0"/>
                <a:cs typeface="Segoe UI" pitchFamily="34" charset="0"/>
              </a:endParaRPr>
            </a:p>
          </p:txBody>
        </p:sp>
        <p:sp>
          <p:nvSpPr>
            <p:cNvPr id="1094" name="TextBox 1093">
              <a:extLst>
                <a:ext uri="{FF2B5EF4-FFF2-40B4-BE49-F238E27FC236}">
                  <a16:creationId xmlns:a16="http://schemas.microsoft.com/office/drawing/2014/main" id="{DE54E58F-AC11-B873-DE9D-9FC8F5A16F89}"/>
                </a:ext>
              </a:extLst>
            </p:cNvPr>
            <p:cNvSpPr txBox="1"/>
            <p:nvPr/>
          </p:nvSpPr>
          <p:spPr>
            <a:xfrm>
              <a:off x="4638561" y="4535754"/>
              <a:ext cx="444032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GB" sz="800" dirty="0">
                  <a:latin typeface="Avenir Next" panose="020B0503020202020204" pitchFamily="34" charset="0"/>
                </a:rPr>
                <a:t>Laplacian</a:t>
              </a:r>
            </a:p>
            <a:p>
              <a:pPr algn="ctr">
                <a:buClr>
                  <a:schemeClr val="accent1"/>
                </a:buClr>
                <a:buSzPct val="60000"/>
              </a:pPr>
              <a:r>
                <a:rPr lang="en-CH" sz="800">
                  <a:latin typeface="Avenir Next" panose="020B0503020202020204" pitchFamily="34" charset="0"/>
                </a:rPr>
                <a:t>AI</a:t>
              </a:r>
              <a:r>
                <a:rPr lang="en-GB" sz="800" dirty="0">
                  <a:latin typeface="Avenir Next" panose="020B0503020202020204" pitchFamily="34" charset="0"/>
                </a:rPr>
                <a:t>E Core</a:t>
              </a:r>
            </a:p>
            <a:p>
              <a:pPr algn="ctr">
                <a:buClr>
                  <a:schemeClr val="accent1"/>
                </a:buClr>
                <a:buSzPct val="60000"/>
              </a:pPr>
              <a:r>
                <a:rPr lang="en-GB" sz="800" dirty="0">
                  <a:latin typeface="Avenir Next" panose="020B0503020202020204" pitchFamily="34" charset="0"/>
                </a:rPr>
                <a:t>(21,6)</a:t>
              </a:r>
              <a:endParaRPr lang="en-CH" sz="800" dirty="0">
                <a:latin typeface="Avenir Next" panose="020B0503020202020204" pitchFamily="34" charset="0"/>
              </a:endParaRPr>
            </a:p>
          </p:txBody>
        </p:sp>
        <p:sp>
          <p:nvSpPr>
            <p:cNvPr id="1095" name="TextBox 1094">
              <a:extLst>
                <a:ext uri="{FF2B5EF4-FFF2-40B4-BE49-F238E27FC236}">
                  <a16:creationId xmlns:a16="http://schemas.microsoft.com/office/drawing/2014/main" id="{4AB91DBF-25EB-B017-8FDA-88F741E3B667}"/>
                </a:ext>
              </a:extLst>
            </p:cNvPr>
            <p:cNvSpPr txBox="1"/>
            <p:nvPr/>
          </p:nvSpPr>
          <p:spPr>
            <a:xfrm rot="16200000">
              <a:off x="5006088" y="4631427"/>
              <a:ext cx="391134" cy="12311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CH" sz="800" dirty="0">
                  <a:latin typeface="Avenir Next" panose="020B0503020202020204" pitchFamily="34" charset="0"/>
                </a:rPr>
                <a:t>Memory</a:t>
              </a:r>
            </a:p>
          </p:txBody>
        </p:sp>
        <p:sp>
          <p:nvSpPr>
            <p:cNvPr id="1096" name="Rectangle 1095">
              <a:extLst>
                <a:ext uri="{FF2B5EF4-FFF2-40B4-BE49-F238E27FC236}">
                  <a16:creationId xmlns:a16="http://schemas.microsoft.com/office/drawing/2014/main" id="{283EBA6C-8946-2E27-480B-6A4457A9EDD1}"/>
                </a:ext>
              </a:extLst>
            </p:cNvPr>
            <p:cNvSpPr/>
            <p:nvPr/>
          </p:nvSpPr>
          <p:spPr bwMode="auto">
            <a:xfrm>
              <a:off x="5840266" y="4487055"/>
              <a:ext cx="727274" cy="411859"/>
            </a:xfrm>
            <a:prstGeom prst="rect">
              <a:avLst/>
            </a:prstGeom>
            <a:solidFill>
              <a:srgbClr val="00B658"/>
            </a:solidFill>
            <a:ln w="9525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Lato" panose="020F0502020204030203" pitchFamily="34" charset="0"/>
                <a:cs typeface="Segoe UI" pitchFamily="34" charset="0"/>
              </a:endParaRPr>
            </a:p>
          </p:txBody>
        </p:sp>
        <p:sp>
          <p:nvSpPr>
            <p:cNvPr id="1097" name="Rectangle 1096">
              <a:extLst>
                <a:ext uri="{FF2B5EF4-FFF2-40B4-BE49-F238E27FC236}">
                  <a16:creationId xmlns:a16="http://schemas.microsoft.com/office/drawing/2014/main" id="{8ABAACDE-DEAF-D72B-A109-7AE945D8E9C4}"/>
                </a:ext>
              </a:extLst>
            </p:cNvPr>
            <p:cNvSpPr/>
            <p:nvPr/>
          </p:nvSpPr>
          <p:spPr bwMode="auto">
            <a:xfrm>
              <a:off x="6363223" y="4487055"/>
              <a:ext cx="204317" cy="411790"/>
            </a:xfrm>
            <a:prstGeom prst="rect">
              <a:avLst/>
            </a:prstGeom>
            <a:solidFill>
              <a:srgbClr val="3998E7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Lato" panose="020F0502020204030203" pitchFamily="34" charset="0"/>
                <a:cs typeface="Segoe UI" pitchFamily="34" charset="0"/>
              </a:endParaRPr>
            </a:p>
          </p:txBody>
        </p:sp>
        <p:sp>
          <p:nvSpPr>
            <p:cNvPr id="1098" name="TextBox 1097">
              <a:extLst>
                <a:ext uri="{FF2B5EF4-FFF2-40B4-BE49-F238E27FC236}">
                  <a16:creationId xmlns:a16="http://schemas.microsoft.com/office/drawing/2014/main" id="{B08B06BC-64AC-1FD9-5875-90477D14ED8B}"/>
                </a:ext>
              </a:extLst>
            </p:cNvPr>
            <p:cNvSpPr txBox="1"/>
            <p:nvPr/>
          </p:nvSpPr>
          <p:spPr>
            <a:xfrm>
              <a:off x="5853662" y="4535754"/>
              <a:ext cx="503344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GB" sz="800" dirty="0">
                  <a:latin typeface="Avenir Next" panose="020B0503020202020204" pitchFamily="34" charset="0"/>
                </a:rPr>
                <a:t>Flux</a:t>
              </a:r>
            </a:p>
            <a:p>
              <a:pPr algn="ctr">
                <a:buClr>
                  <a:schemeClr val="accent1"/>
                </a:buClr>
                <a:buSzPct val="60000"/>
              </a:pPr>
              <a:r>
                <a:rPr lang="en-CH" sz="800">
                  <a:latin typeface="Avenir Next" panose="020B0503020202020204" pitchFamily="34" charset="0"/>
                </a:rPr>
                <a:t>AI</a:t>
              </a:r>
              <a:r>
                <a:rPr lang="en-GB" sz="800" dirty="0">
                  <a:latin typeface="Avenir Next" panose="020B0503020202020204" pitchFamily="34" charset="0"/>
                </a:rPr>
                <a:t>E Core 1</a:t>
              </a:r>
            </a:p>
            <a:p>
              <a:pPr algn="ctr">
                <a:buClr>
                  <a:schemeClr val="accent1"/>
                </a:buClr>
                <a:buSzPct val="60000"/>
              </a:pPr>
              <a:r>
                <a:rPr lang="en-GB" sz="800" dirty="0">
                  <a:latin typeface="Avenir Next" panose="020B0503020202020204" pitchFamily="34" charset="0"/>
                </a:rPr>
                <a:t>(22,6)</a:t>
              </a:r>
              <a:endParaRPr lang="en-CH" sz="800" dirty="0">
                <a:latin typeface="Avenir Next" panose="020B0503020202020204" pitchFamily="34" charset="0"/>
              </a:endParaRPr>
            </a:p>
          </p:txBody>
        </p:sp>
        <p:sp>
          <p:nvSpPr>
            <p:cNvPr id="1099" name="TextBox 1098">
              <a:extLst>
                <a:ext uri="{FF2B5EF4-FFF2-40B4-BE49-F238E27FC236}">
                  <a16:creationId xmlns:a16="http://schemas.microsoft.com/office/drawing/2014/main" id="{4CDB52FB-9B07-DAE5-F9AB-63FF65B50C9C}"/>
                </a:ext>
              </a:extLst>
            </p:cNvPr>
            <p:cNvSpPr txBox="1"/>
            <p:nvPr/>
          </p:nvSpPr>
          <p:spPr>
            <a:xfrm rot="16200000">
              <a:off x="6250848" y="4631429"/>
              <a:ext cx="391134" cy="12311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CH" sz="800" dirty="0">
                  <a:latin typeface="Avenir Next" panose="020B0503020202020204" pitchFamily="34" charset="0"/>
                </a:rPr>
                <a:t>Memory</a:t>
              </a:r>
            </a:p>
          </p:txBody>
        </p:sp>
        <p:sp>
          <p:nvSpPr>
            <p:cNvPr id="1100" name="Rectangle 1099">
              <a:extLst>
                <a:ext uri="{FF2B5EF4-FFF2-40B4-BE49-F238E27FC236}">
                  <a16:creationId xmlns:a16="http://schemas.microsoft.com/office/drawing/2014/main" id="{B7BB788E-C2AA-A26B-3FA7-E8D468C0A917}"/>
                </a:ext>
              </a:extLst>
            </p:cNvPr>
            <p:cNvSpPr/>
            <p:nvPr/>
          </p:nvSpPr>
          <p:spPr bwMode="auto">
            <a:xfrm>
              <a:off x="7085026" y="4486886"/>
              <a:ext cx="727274" cy="411859"/>
            </a:xfrm>
            <a:prstGeom prst="rect">
              <a:avLst/>
            </a:prstGeom>
            <a:solidFill>
              <a:srgbClr val="00B658"/>
            </a:solidFill>
            <a:ln w="9525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Lato" panose="020F0502020204030203" pitchFamily="34" charset="0"/>
                <a:cs typeface="Segoe UI" pitchFamily="34" charset="0"/>
              </a:endParaRPr>
            </a:p>
          </p:txBody>
        </p:sp>
        <p:sp>
          <p:nvSpPr>
            <p:cNvPr id="1101" name="Rectangle 1100">
              <a:extLst>
                <a:ext uri="{FF2B5EF4-FFF2-40B4-BE49-F238E27FC236}">
                  <a16:creationId xmlns:a16="http://schemas.microsoft.com/office/drawing/2014/main" id="{1FF810E7-88AA-98D2-64BB-5D7B70A56F1A}"/>
                </a:ext>
              </a:extLst>
            </p:cNvPr>
            <p:cNvSpPr/>
            <p:nvPr/>
          </p:nvSpPr>
          <p:spPr bwMode="auto">
            <a:xfrm>
              <a:off x="7609073" y="4486886"/>
              <a:ext cx="203227" cy="411790"/>
            </a:xfrm>
            <a:prstGeom prst="rect">
              <a:avLst/>
            </a:prstGeom>
            <a:solidFill>
              <a:srgbClr val="3998E7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Lato" panose="020F0502020204030203" pitchFamily="34" charset="0"/>
                <a:cs typeface="Segoe UI" pitchFamily="34" charset="0"/>
              </a:endParaRPr>
            </a:p>
          </p:txBody>
        </p:sp>
        <p:sp>
          <p:nvSpPr>
            <p:cNvPr id="1102" name="TextBox 1101">
              <a:extLst>
                <a:ext uri="{FF2B5EF4-FFF2-40B4-BE49-F238E27FC236}">
                  <a16:creationId xmlns:a16="http://schemas.microsoft.com/office/drawing/2014/main" id="{D649A9E4-459E-4D7C-33C5-81422AD45590}"/>
                </a:ext>
              </a:extLst>
            </p:cNvPr>
            <p:cNvSpPr txBox="1"/>
            <p:nvPr/>
          </p:nvSpPr>
          <p:spPr>
            <a:xfrm>
              <a:off x="7098422" y="4535754"/>
              <a:ext cx="503344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GB" sz="800" dirty="0">
                  <a:latin typeface="Avenir Next" panose="020B0503020202020204" pitchFamily="34" charset="0"/>
                </a:rPr>
                <a:t>Flux</a:t>
              </a:r>
            </a:p>
            <a:p>
              <a:pPr algn="ctr">
                <a:buClr>
                  <a:schemeClr val="accent1"/>
                </a:buClr>
                <a:buSzPct val="60000"/>
              </a:pPr>
              <a:r>
                <a:rPr lang="en-CH" sz="800">
                  <a:latin typeface="Avenir Next" panose="020B0503020202020204" pitchFamily="34" charset="0"/>
                </a:rPr>
                <a:t>AI</a:t>
              </a:r>
              <a:r>
                <a:rPr lang="en-GB" sz="800" dirty="0">
                  <a:latin typeface="Avenir Next" panose="020B0503020202020204" pitchFamily="34" charset="0"/>
                </a:rPr>
                <a:t>E Core 2</a:t>
              </a:r>
            </a:p>
            <a:p>
              <a:pPr algn="ctr">
                <a:buClr>
                  <a:schemeClr val="accent1"/>
                </a:buClr>
                <a:buSzPct val="60000"/>
              </a:pPr>
              <a:r>
                <a:rPr lang="en-GB" sz="800" dirty="0">
                  <a:latin typeface="Avenir Next" panose="020B0503020202020204" pitchFamily="34" charset="0"/>
                </a:rPr>
                <a:t>(23,6)</a:t>
              </a:r>
            </a:p>
          </p:txBody>
        </p:sp>
        <p:sp>
          <p:nvSpPr>
            <p:cNvPr id="1103" name="TextBox 1102">
              <a:extLst>
                <a:ext uri="{FF2B5EF4-FFF2-40B4-BE49-F238E27FC236}">
                  <a16:creationId xmlns:a16="http://schemas.microsoft.com/office/drawing/2014/main" id="{1330BD2C-D9F4-2184-00BF-9F7C22E39F91}"/>
                </a:ext>
              </a:extLst>
            </p:cNvPr>
            <p:cNvSpPr txBox="1"/>
            <p:nvPr/>
          </p:nvSpPr>
          <p:spPr>
            <a:xfrm rot="16200000">
              <a:off x="7495608" y="4631260"/>
              <a:ext cx="391134" cy="12311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CH" sz="800" dirty="0">
                  <a:latin typeface="Avenir Next" panose="020B0503020202020204" pitchFamily="34" charset="0"/>
                </a:rPr>
                <a:t>Memory</a:t>
              </a:r>
            </a:p>
          </p:txBody>
        </p:sp>
        <p:sp>
          <p:nvSpPr>
            <p:cNvPr id="1104" name="Right Arrow 1103">
              <a:extLst>
                <a:ext uri="{FF2B5EF4-FFF2-40B4-BE49-F238E27FC236}">
                  <a16:creationId xmlns:a16="http://schemas.microsoft.com/office/drawing/2014/main" id="{630CD567-E8E4-1816-266C-B6B8103C94D1}"/>
                </a:ext>
              </a:extLst>
            </p:cNvPr>
            <p:cNvSpPr/>
            <p:nvPr/>
          </p:nvSpPr>
          <p:spPr bwMode="auto">
            <a:xfrm>
              <a:off x="6586859" y="4599410"/>
              <a:ext cx="483268" cy="147504"/>
            </a:xfrm>
            <a:prstGeom prst="rightArrow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Lato" panose="020F0502020204030203" pitchFamily="34" charset="0"/>
                <a:cs typeface="Segoe UI" pitchFamily="34" charset="0"/>
              </a:endParaRPr>
            </a:p>
          </p:txBody>
        </p:sp>
        <p:cxnSp>
          <p:nvCxnSpPr>
            <p:cNvPr id="1105" name="Elbow Connector 1104">
              <a:extLst>
                <a:ext uri="{FF2B5EF4-FFF2-40B4-BE49-F238E27FC236}">
                  <a16:creationId xmlns:a16="http://schemas.microsoft.com/office/drawing/2014/main" id="{BCB6237F-F4EE-F361-7629-5AA05AC21FB8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4150749" y="4101062"/>
              <a:ext cx="540776" cy="351950"/>
            </a:xfrm>
            <a:prstGeom prst="bentConnector3">
              <a:avLst>
                <a:gd name="adj1" fmla="val 99445"/>
              </a:avLst>
            </a:prstGeom>
            <a:ln w="19050">
              <a:solidFill>
                <a:schemeClr val="tx1"/>
              </a:solidFill>
              <a:headEnd type="none" w="lg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6" name="Elbow Connector 1105">
              <a:extLst>
                <a:ext uri="{FF2B5EF4-FFF2-40B4-BE49-F238E27FC236}">
                  <a16:creationId xmlns:a16="http://schemas.microsoft.com/office/drawing/2014/main" id="{841CB8F8-FD46-6AF0-0FA7-CA45709C708D}"/>
                </a:ext>
              </a:extLst>
            </p:cNvPr>
            <p:cNvCxnSpPr>
              <a:cxnSpLocks/>
            </p:cNvCxnSpPr>
            <p:nvPr/>
          </p:nvCxnSpPr>
          <p:spPr>
            <a:xfrm>
              <a:off x="4239590" y="3796905"/>
              <a:ext cx="1594274" cy="237547"/>
            </a:xfrm>
            <a:prstGeom prst="bentConnector3">
              <a:avLst>
                <a:gd name="adj1" fmla="val 73817"/>
              </a:avLst>
            </a:prstGeom>
            <a:ln w="19050">
              <a:solidFill>
                <a:schemeClr val="tx1"/>
              </a:solidFill>
              <a:headEnd type="none" w="lg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7" name="Elbow Connector 1106">
              <a:extLst>
                <a:ext uri="{FF2B5EF4-FFF2-40B4-BE49-F238E27FC236}">
                  <a16:creationId xmlns:a16="http://schemas.microsoft.com/office/drawing/2014/main" id="{7395E536-DB15-85C3-98FA-08703CDCA95F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4594000" y="1338470"/>
              <a:ext cx="1051560" cy="2688336"/>
            </a:xfrm>
            <a:prstGeom prst="bentConnector3">
              <a:avLst>
                <a:gd name="adj1" fmla="val 133381"/>
              </a:avLst>
            </a:prstGeom>
            <a:ln w="19050">
              <a:solidFill>
                <a:schemeClr val="tx1"/>
              </a:solidFill>
              <a:headEnd type="none" w="lg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08" name="Group 1107">
              <a:extLst>
                <a:ext uri="{FF2B5EF4-FFF2-40B4-BE49-F238E27FC236}">
                  <a16:creationId xmlns:a16="http://schemas.microsoft.com/office/drawing/2014/main" id="{91FA2DBF-F246-9FBD-86DF-734A2FB8B07F}"/>
                </a:ext>
              </a:extLst>
            </p:cNvPr>
            <p:cNvGrpSpPr/>
            <p:nvPr/>
          </p:nvGrpSpPr>
          <p:grpSpPr>
            <a:xfrm>
              <a:off x="4595506" y="3965722"/>
              <a:ext cx="3216794" cy="418200"/>
              <a:chOff x="2522137" y="1349272"/>
              <a:chExt cx="3216794" cy="418200"/>
            </a:xfrm>
          </p:grpSpPr>
          <p:sp>
            <p:nvSpPr>
              <p:cNvPr id="1148" name="Right Arrow 1147">
                <a:extLst>
                  <a:ext uri="{FF2B5EF4-FFF2-40B4-BE49-F238E27FC236}">
                    <a16:creationId xmlns:a16="http://schemas.microsoft.com/office/drawing/2014/main" id="{7CD4BD0B-22A9-B0DA-B299-6C3FF9B12843}"/>
                  </a:ext>
                </a:extLst>
              </p:cNvPr>
              <p:cNvSpPr/>
              <p:nvPr/>
            </p:nvSpPr>
            <p:spPr bwMode="auto">
              <a:xfrm>
                <a:off x="3272479" y="1525636"/>
                <a:ext cx="483268" cy="147504"/>
              </a:xfrm>
              <a:prstGeom prst="rightArrow">
                <a:avLst>
                  <a:gd name="adj1" fmla="val 50000"/>
                  <a:gd name="adj2" fmla="val 62915"/>
                </a:avLst>
              </a:prstGeom>
              <a:solidFill>
                <a:schemeClr val="accent5">
                  <a:lumMod val="50000"/>
                </a:schemeClr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149" name="Rectangle 1148">
                <a:extLst>
                  <a:ext uri="{FF2B5EF4-FFF2-40B4-BE49-F238E27FC236}">
                    <a16:creationId xmlns:a16="http://schemas.microsoft.com/office/drawing/2014/main" id="{5684DCD0-A15C-9849-15CF-71742D5BB33A}"/>
                  </a:ext>
                </a:extLst>
              </p:cNvPr>
              <p:cNvSpPr/>
              <p:nvPr/>
            </p:nvSpPr>
            <p:spPr bwMode="auto">
              <a:xfrm>
                <a:off x="2522137" y="1349272"/>
                <a:ext cx="727274" cy="411859"/>
              </a:xfrm>
              <a:prstGeom prst="rect">
                <a:avLst/>
              </a:prstGeom>
              <a:solidFill>
                <a:srgbClr val="00B658"/>
              </a:solidFill>
              <a:ln w="9525"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150" name="Rectangle 1149">
                <a:extLst>
                  <a:ext uri="{FF2B5EF4-FFF2-40B4-BE49-F238E27FC236}">
                    <a16:creationId xmlns:a16="http://schemas.microsoft.com/office/drawing/2014/main" id="{4B03D3C4-A903-220E-D791-C0824FA5FB55}"/>
                  </a:ext>
                </a:extLst>
              </p:cNvPr>
              <p:cNvSpPr/>
              <p:nvPr/>
            </p:nvSpPr>
            <p:spPr bwMode="auto">
              <a:xfrm>
                <a:off x="3029144" y="1349439"/>
                <a:ext cx="220267" cy="411790"/>
              </a:xfrm>
              <a:prstGeom prst="rect">
                <a:avLst/>
              </a:prstGeom>
              <a:solidFill>
                <a:srgbClr val="3998E7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151" name="TextBox 1150">
                <a:extLst>
                  <a:ext uri="{FF2B5EF4-FFF2-40B4-BE49-F238E27FC236}">
                    <a16:creationId xmlns:a16="http://schemas.microsoft.com/office/drawing/2014/main" id="{2C31D63F-9904-1DFF-0E81-0DE9CF07C24B}"/>
                  </a:ext>
                </a:extLst>
              </p:cNvPr>
              <p:cNvSpPr txBox="1"/>
              <p:nvPr/>
            </p:nvSpPr>
            <p:spPr>
              <a:xfrm>
                <a:off x="2565192" y="1398140"/>
                <a:ext cx="44403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Laplacian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>
                    <a:latin typeface="Avenir Next" panose="020B0503020202020204" pitchFamily="34" charset="0"/>
                  </a:rPr>
                  <a:t>AI</a:t>
                </a:r>
                <a:r>
                  <a:rPr lang="en-GB" sz="800" dirty="0">
                    <a:latin typeface="Avenir Next" panose="020B0503020202020204" pitchFamily="34" charset="0"/>
                  </a:rPr>
                  <a:t>E Core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(21,5)</a:t>
                </a:r>
                <a:endParaRPr lang="en-CH" sz="800" dirty="0">
                  <a:latin typeface="Avenir Next" panose="020B0503020202020204" pitchFamily="34" charset="0"/>
                </a:endParaRPr>
              </a:p>
            </p:txBody>
          </p:sp>
          <p:sp>
            <p:nvSpPr>
              <p:cNvPr id="1152" name="TextBox 1151">
                <a:extLst>
                  <a:ext uri="{FF2B5EF4-FFF2-40B4-BE49-F238E27FC236}">
                    <a16:creationId xmlns:a16="http://schemas.microsoft.com/office/drawing/2014/main" id="{35AD347F-5E52-321C-AEC7-F0F6DE806C57}"/>
                  </a:ext>
                </a:extLst>
              </p:cNvPr>
              <p:cNvSpPr txBox="1"/>
              <p:nvPr/>
            </p:nvSpPr>
            <p:spPr>
              <a:xfrm rot="16200000">
                <a:off x="2932719" y="1493813"/>
                <a:ext cx="391134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 dirty="0">
                    <a:latin typeface="Avenir Next" panose="020B0503020202020204" pitchFamily="34" charset="0"/>
                  </a:rPr>
                  <a:t>Memory</a:t>
                </a:r>
              </a:p>
            </p:txBody>
          </p:sp>
          <p:sp>
            <p:nvSpPr>
              <p:cNvPr id="1153" name="Rectangle 1152">
                <a:extLst>
                  <a:ext uri="{FF2B5EF4-FFF2-40B4-BE49-F238E27FC236}">
                    <a16:creationId xmlns:a16="http://schemas.microsoft.com/office/drawing/2014/main" id="{CF5FE1C4-24D5-F096-7CF4-339EA6D5D48B}"/>
                  </a:ext>
                </a:extLst>
              </p:cNvPr>
              <p:cNvSpPr/>
              <p:nvPr/>
            </p:nvSpPr>
            <p:spPr bwMode="auto">
              <a:xfrm>
                <a:off x="3766897" y="1349272"/>
                <a:ext cx="727274" cy="411859"/>
              </a:xfrm>
              <a:prstGeom prst="rect">
                <a:avLst/>
              </a:prstGeom>
              <a:solidFill>
                <a:srgbClr val="00B658"/>
              </a:solidFill>
              <a:ln w="9525"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154" name="Rectangle 1153">
                <a:extLst>
                  <a:ext uri="{FF2B5EF4-FFF2-40B4-BE49-F238E27FC236}">
                    <a16:creationId xmlns:a16="http://schemas.microsoft.com/office/drawing/2014/main" id="{505F6F75-E746-15A3-9F00-9E9747E817F5}"/>
                  </a:ext>
                </a:extLst>
              </p:cNvPr>
              <p:cNvSpPr/>
              <p:nvPr/>
            </p:nvSpPr>
            <p:spPr bwMode="auto">
              <a:xfrm>
                <a:off x="4289854" y="1349441"/>
                <a:ext cx="204317" cy="411790"/>
              </a:xfrm>
              <a:prstGeom prst="rect">
                <a:avLst/>
              </a:prstGeom>
              <a:solidFill>
                <a:srgbClr val="3998E7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155" name="TextBox 1154">
                <a:extLst>
                  <a:ext uri="{FF2B5EF4-FFF2-40B4-BE49-F238E27FC236}">
                    <a16:creationId xmlns:a16="http://schemas.microsoft.com/office/drawing/2014/main" id="{ADE98CF4-CBC0-B9B8-B8B5-920C2D566BF3}"/>
                  </a:ext>
                </a:extLst>
              </p:cNvPr>
              <p:cNvSpPr txBox="1"/>
              <p:nvPr/>
            </p:nvSpPr>
            <p:spPr>
              <a:xfrm>
                <a:off x="3780293" y="1398140"/>
                <a:ext cx="50334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Flux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>
                    <a:latin typeface="Avenir Next" panose="020B0503020202020204" pitchFamily="34" charset="0"/>
                  </a:rPr>
                  <a:t>AI</a:t>
                </a:r>
                <a:r>
                  <a:rPr lang="en-GB" sz="800" dirty="0">
                    <a:latin typeface="Avenir Next" panose="020B0503020202020204" pitchFamily="34" charset="0"/>
                  </a:rPr>
                  <a:t>E Core 1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(22,5)</a:t>
                </a:r>
                <a:endParaRPr lang="en-CH" sz="800" dirty="0">
                  <a:latin typeface="Avenir Next" panose="020B0503020202020204" pitchFamily="34" charset="0"/>
                </a:endParaRPr>
              </a:p>
            </p:txBody>
          </p:sp>
          <p:sp>
            <p:nvSpPr>
              <p:cNvPr id="1156" name="TextBox 1155">
                <a:extLst>
                  <a:ext uri="{FF2B5EF4-FFF2-40B4-BE49-F238E27FC236}">
                    <a16:creationId xmlns:a16="http://schemas.microsoft.com/office/drawing/2014/main" id="{861C1D6B-DB33-4BA3-B243-619DB4A6082F}"/>
                  </a:ext>
                </a:extLst>
              </p:cNvPr>
              <p:cNvSpPr txBox="1"/>
              <p:nvPr/>
            </p:nvSpPr>
            <p:spPr>
              <a:xfrm rot="16200000">
                <a:off x="4177479" y="1493815"/>
                <a:ext cx="391134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 dirty="0">
                    <a:latin typeface="Avenir Next" panose="020B0503020202020204" pitchFamily="34" charset="0"/>
                  </a:rPr>
                  <a:t>Memory</a:t>
                </a:r>
              </a:p>
            </p:txBody>
          </p:sp>
          <p:sp>
            <p:nvSpPr>
              <p:cNvPr id="1157" name="Rectangle 1156">
                <a:extLst>
                  <a:ext uri="{FF2B5EF4-FFF2-40B4-BE49-F238E27FC236}">
                    <a16:creationId xmlns:a16="http://schemas.microsoft.com/office/drawing/2014/main" id="{8490D72A-CB32-2587-FC28-E27EBCA2153A}"/>
                  </a:ext>
                </a:extLst>
              </p:cNvPr>
              <p:cNvSpPr/>
              <p:nvPr/>
            </p:nvSpPr>
            <p:spPr bwMode="auto">
              <a:xfrm>
                <a:off x="5011657" y="1349272"/>
                <a:ext cx="727274" cy="411859"/>
              </a:xfrm>
              <a:prstGeom prst="rect">
                <a:avLst/>
              </a:prstGeom>
              <a:solidFill>
                <a:srgbClr val="00B658"/>
              </a:solidFill>
              <a:ln w="9525"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158" name="Rectangle 1157">
                <a:extLst>
                  <a:ext uri="{FF2B5EF4-FFF2-40B4-BE49-F238E27FC236}">
                    <a16:creationId xmlns:a16="http://schemas.microsoft.com/office/drawing/2014/main" id="{794302C1-93AB-2123-2DC2-ADCF1C44E48C}"/>
                  </a:ext>
                </a:extLst>
              </p:cNvPr>
              <p:cNvSpPr/>
              <p:nvPr/>
            </p:nvSpPr>
            <p:spPr bwMode="auto">
              <a:xfrm>
                <a:off x="5535704" y="1349272"/>
                <a:ext cx="203227" cy="411790"/>
              </a:xfrm>
              <a:prstGeom prst="rect">
                <a:avLst/>
              </a:prstGeom>
              <a:solidFill>
                <a:srgbClr val="3998E7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159" name="TextBox 1158">
                <a:extLst>
                  <a:ext uri="{FF2B5EF4-FFF2-40B4-BE49-F238E27FC236}">
                    <a16:creationId xmlns:a16="http://schemas.microsoft.com/office/drawing/2014/main" id="{8AB8229A-3BED-77B0-9D9F-E01885E75028}"/>
                  </a:ext>
                </a:extLst>
              </p:cNvPr>
              <p:cNvSpPr txBox="1"/>
              <p:nvPr/>
            </p:nvSpPr>
            <p:spPr>
              <a:xfrm>
                <a:off x="5025053" y="1398140"/>
                <a:ext cx="50334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Flux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>
                    <a:latin typeface="Avenir Next" panose="020B0503020202020204" pitchFamily="34" charset="0"/>
                  </a:rPr>
                  <a:t>AI</a:t>
                </a:r>
                <a:r>
                  <a:rPr lang="en-GB" sz="800" dirty="0">
                    <a:latin typeface="Avenir Next" panose="020B0503020202020204" pitchFamily="34" charset="0"/>
                  </a:rPr>
                  <a:t>E Core 2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(23,5)</a:t>
                </a:r>
              </a:p>
            </p:txBody>
          </p:sp>
          <p:sp>
            <p:nvSpPr>
              <p:cNvPr id="1160" name="TextBox 1159">
                <a:extLst>
                  <a:ext uri="{FF2B5EF4-FFF2-40B4-BE49-F238E27FC236}">
                    <a16:creationId xmlns:a16="http://schemas.microsoft.com/office/drawing/2014/main" id="{6175F1C4-5443-042B-A7DC-3C12320BE73A}"/>
                  </a:ext>
                </a:extLst>
              </p:cNvPr>
              <p:cNvSpPr txBox="1"/>
              <p:nvPr/>
            </p:nvSpPr>
            <p:spPr>
              <a:xfrm rot="16200000">
                <a:off x="5422239" y="1493646"/>
                <a:ext cx="391134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 dirty="0">
                    <a:latin typeface="Avenir Next" panose="020B0503020202020204" pitchFamily="34" charset="0"/>
                  </a:rPr>
                  <a:t>Memory</a:t>
                </a:r>
              </a:p>
            </p:txBody>
          </p:sp>
          <p:sp>
            <p:nvSpPr>
              <p:cNvPr id="1161" name="Right Arrow 1160">
                <a:extLst>
                  <a:ext uri="{FF2B5EF4-FFF2-40B4-BE49-F238E27FC236}">
                    <a16:creationId xmlns:a16="http://schemas.microsoft.com/office/drawing/2014/main" id="{58BD93F8-5720-5F7E-7024-77903A3F6F53}"/>
                  </a:ext>
                </a:extLst>
              </p:cNvPr>
              <p:cNvSpPr/>
              <p:nvPr/>
            </p:nvSpPr>
            <p:spPr bwMode="auto">
              <a:xfrm>
                <a:off x="4513490" y="1461796"/>
                <a:ext cx="483268" cy="147504"/>
              </a:xfrm>
              <a:prstGeom prst="rightArrow">
                <a:avLst/>
              </a:prstGeom>
              <a:solidFill>
                <a:schemeClr val="accent5">
                  <a:lumMod val="50000"/>
                </a:schemeClr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</p:grpSp>
        <p:cxnSp>
          <p:nvCxnSpPr>
            <p:cNvPr id="1109" name="Elbow Connector 1108">
              <a:extLst>
                <a:ext uri="{FF2B5EF4-FFF2-40B4-BE49-F238E27FC236}">
                  <a16:creationId xmlns:a16="http://schemas.microsoft.com/office/drawing/2014/main" id="{ED926768-D34D-303E-83E0-189DCE6F9878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5351773" y="4062371"/>
              <a:ext cx="548640" cy="421470"/>
            </a:xfrm>
            <a:prstGeom prst="bentConnector2">
              <a:avLst/>
            </a:prstGeom>
            <a:ln w="19050">
              <a:solidFill>
                <a:schemeClr val="tx1"/>
              </a:solidFill>
              <a:headEnd type="none" w="lg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10" name="Right Arrow 1109">
              <a:extLst>
                <a:ext uri="{FF2B5EF4-FFF2-40B4-BE49-F238E27FC236}">
                  <a16:creationId xmlns:a16="http://schemas.microsoft.com/office/drawing/2014/main" id="{16775B46-AA8B-3484-F2F7-7E6E73A5636D}"/>
                </a:ext>
              </a:extLst>
            </p:cNvPr>
            <p:cNvSpPr/>
            <p:nvPr/>
          </p:nvSpPr>
          <p:spPr bwMode="auto">
            <a:xfrm>
              <a:off x="5345848" y="5126616"/>
              <a:ext cx="483268" cy="147504"/>
            </a:xfrm>
            <a:prstGeom prst="rightArrow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Lato" panose="020F0502020204030203" pitchFamily="34" charset="0"/>
                <a:cs typeface="Segoe UI" pitchFamily="34" charset="0"/>
              </a:endParaRPr>
            </a:p>
          </p:txBody>
        </p:sp>
        <p:sp>
          <p:nvSpPr>
            <p:cNvPr id="1111" name="Rectangle 1110">
              <a:extLst>
                <a:ext uri="{FF2B5EF4-FFF2-40B4-BE49-F238E27FC236}">
                  <a16:creationId xmlns:a16="http://schemas.microsoft.com/office/drawing/2014/main" id="{91C2DE09-4CF5-AB61-013A-00B7CF653425}"/>
                </a:ext>
              </a:extLst>
            </p:cNvPr>
            <p:cNvSpPr/>
            <p:nvPr/>
          </p:nvSpPr>
          <p:spPr bwMode="auto">
            <a:xfrm>
              <a:off x="4595506" y="5008286"/>
              <a:ext cx="727274" cy="411859"/>
            </a:xfrm>
            <a:prstGeom prst="rect">
              <a:avLst/>
            </a:prstGeom>
            <a:solidFill>
              <a:srgbClr val="00B658"/>
            </a:solidFill>
            <a:ln w="9525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Lato" panose="020F0502020204030203" pitchFamily="34" charset="0"/>
                <a:cs typeface="Segoe UI" pitchFamily="34" charset="0"/>
              </a:endParaRPr>
            </a:p>
          </p:txBody>
        </p:sp>
        <p:sp>
          <p:nvSpPr>
            <p:cNvPr id="1112" name="Rectangle 1111">
              <a:extLst>
                <a:ext uri="{FF2B5EF4-FFF2-40B4-BE49-F238E27FC236}">
                  <a16:creationId xmlns:a16="http://schemas.microsoft.com/office/drawing/2014/main" id="{67C8BA32-94AF-68D1-D8F8-9CF39D4DC7CA}"/>
                </a:ext>
              </a:extLst>
            </p:cNvPr>
            <p:cNvSpPr/>
            <p:nvPr/>
          </p:nvSpPr>
          <p:spPr bwMode="auto">
            <a:xfrm>
              <a:off x="5102513" y="5008286"/>
              <a:ext cx="220267" cy="411790"/>
            </a:xfrm>
            <a:prstGeom prst="rect">
              <a:avLst/>
            </a:prstGeom>
            <a:solidFill>
              <a:srgbClr val="3998E7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Lato" panose="020F0502020204030203" pitchFamily="34" charset="0"/>
                <a:cs typeface="Segoe UI" pitchFamily="34" charset="0"/>
              </a:endParaRPr>
            </a:p>
          </p:txBody>
        </p:sp>
        <p:sp>
          <p:nvSpPr>
            <p:cNvPr id="1113" name="TextBox 1112">
              <a:extLst>
                <a:ext uri="{FF2B5EF4-FFF2-40B4-BE49-F238E27FC236}">
                  <a16:creationId xmlns:a16="http://schemas.microsoft.com/office/drawing/2014/main" id="{1E4CEF61-96A3-74E6-8752-F20C451EAA2A}"/>
                </a:ext>
              </a:extLst>
            </p:cNvPr>
            <p:cNvSpPr txBox="1"/>
            <p:nvPr/>
          </p:nvSpPr>
          <p:spPr>
            <a:xfrm>
              <a:off x="4638561" y="5056987"/>
              <a:ext cx="444032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GB" sz="800" dirty="0">
                  <a:latin typeface="Avenir Next" panose="020B0503020202020204" pitchFamily="34" charset="0"/>
                </a:rPr>
                <a:t>Laplacian</a:t>
              </a:r>
            </a:p>
            <a:p>
              <a:pPr algn="ctr">
                <a:buClr>
                  <a:schemeClr val="accent1"/>
                </a:buClr>
                <a:buSzPct val="60000"/>
              </a:pPr>
              <a:r>
                <a:rPr lang="en-CH" sz="800">
                  <a:latin typeface="Avenir Next" panose="020B0503020202020204" pitchFamily="34" charset="0"/>
                </a:rPr>
                <a:t>AI</a:t>
              </a:r>
              <a:r>
                <a:rPr lang="en-GB" sz="800" dirty="0">
                  <a:latin typeface="Avenir Next" panose="020B0503020202020204" pitchFamily="34" charset="0"/>
                </a:rPr>
                <a:t>E Core</a:t>
              </a:r>
            </a:p>
            <a:p>
              <a:pPr algn="ctr">
                <a:buClr>
                  <a:schemeClr val="accent1"/>
                </a:buClr>
                <a:buSzPct val="60000"/>
              </a:pPr>
              <a:r>
                <a:rPr lang="en-GB" sz="800" dirty="0">
                  <a:latin typeface="Avenir Next" panose="020B0503020202020204" pitchFamily="34" charset="0"/>
                </a:rPr>
                <a:t>(21,7)</a:t>
              </a:r>
              <a:endParaRPr lang="en-CH" sz="800" dirty="0">
                <a:latin typeface="Avenir Next" panose="020B0503020202020204" pitchFamily="34" charset="0"/>
              </a:endParaRPr>
            </a:p>
          </p:txBody>
        </p:sp>
        <p:sp>
          <p:nvSpPr>
            <p:cNvPr id="1114" name="TextBox 1113">
              <a:extLst>
                <a:ext uri="{FF2B5EF4-FFF2-40B4-BE49-F238E27FC236}">
                  <a16:creationId xmlns:a16="http://schemas.microsoft.com/office/drawing/2014/main" id="{3BA86CF8-F6F5-AD6A-2115-A4B9687779F8}"/>
                </a:ext>
              </a:extLst>
            </p:cNvPr>
            <p:cNvSpPr txBox="1"/>
            <p:nvPr/>
          </p:nvSpPr>
          <p:spPr>
            <a:xfrm rot="16200000">
              <a:off x="5006088" y="5152660"/>
              <a:ext cx="391134" cy="12311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CH" sz="800" dirty="0">
                  <a:latin typeface="Avenir Next" panose="020B0503020202020204" pitchFamily="34" charset="0"/>
                </a:rPr>
                <a:t>Memory</a:t>
              </a:r>
            </a:p>
          </p:txBody>
        </p:sp>
        <p:sp>
          <p:nvSpPr>
            <p:cNvPr id="1115" name="Rectangle 1114">
              <a:extLst>
                <a:ext uri="{FF2B5EF4-FFF2-40B4-BE49-F238E27FC236}">
                  <a16:creationId xmlns:a16="http://schemas.microsoft.com/office/drawing/2014/main" id="{7B1BEC3B-F7D5-5B4D-6F77-CBA73FD22A4C}"/>
                </a:ext>
              </a:extLst>
            </p:cNvPr>
            <p:cNvSpPr/>
            <p:nvPr/>
          </p:nvSpPr>
          <p:spPr bwMode="auto">
            <a:xfrm>
              <a:off x="5840266" y="5008288"/>
              <a:ext cx="727274" cy="411859"/>
            </a:xfrm>
            <a:prstGeom prst="rect">
              <a:avLst/>
            </a:prstGeom>
            <a:solidFill>
              <a:srgbClr val="00B658"/>
            </a:solidFill>
            <a:ln w="9525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Lato" panose="020F0502020204030203" pitchFamily="34" charset="0"/>
                <a:cs typeface="Segoe UI" pitchFamily="34" charset="0"/>
              </a:endParaRPr>
            </a:p>
          </p:txBody>
        </p:sp>
        <p:sp>
          <p:nvSpPr>
            <p:cNvPr id="1116" name="Rectangle 1115">
              <a:extLst>
                <a:ext uri="{FF2B5EF4-FFF2-40B4-BE49-F238E27FC236}">
                  <a16:creationId xmlns:a16="http://schemas.microsoft.com/office/drawing/2014/main" id="{747BE3D3-F611-A322-0227-B0AAB349FE22}"/>
                </a:ext>
              </a:extLst>
            </p:cNvPr>
            <p:cNvSpPr/>
            <p:nvPr/>
          </p:nvSpPr>
          <p:spPr bwMode="auto">
            <a:xfrm>
              <a:off x="6363223" y="5008288"/>
              <a:ext cx="204317" cy="411790"/>
            </a:xfrm>
            <a:prstGeom prst="rect">
              <a:avLst/>
            </a:prstGeom>
            <a:solidFill>
              <a:srgbClr val="3998E7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Lato" panose="020F0502020204030203" pitchFamily="34" charset="0"/>
                <a:cs typeface="Segoe UI" pitchFamily="34" charset="0"/>
              </a:endParaRPr>
            </a:p>
          </p:txBody>
        </p:sp>
        <p:sp>
          <p:nvSpPr>
            <p:cNvPr id="1117" name="TextBox 1116">
              <a:extLst>
                <a:ext uri="{FF2B5EF4-FFF2-40B4-BE49-F238E27FC236}">
                  <a16:creationId xmlns:a16="http://schemas.microsoft.com/office/drawing/2014/main" id="{B74B910D-B24E-D12D-ED03-1C59D4011740}"/>
                </a:ext>
              </a:extLst>
            </p:cNvPr>
            <p:cNvSpPr txBox="1"/>
            <p:nvPr/>
          </p:nvSpPr>
          <p:spPr>
            <a:xfrm>
              <a:off x="5853662" y="5056987"/>
              <a:ext cx="503344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GB" sz="800" dirty="0">
                  <a:latin typeface="Avenir Next" panose="020B0503020202020204" pitchFamily="34" charset="0"/>
                </a:rPr>
                <a:t>Flux</a:t>
              </a:r>
            </a:p>
            <a:p>
              <a:pPr algn="ctr">
                <a:buClr>
                  <a:schemeClr val="accent1"/>
                </a:buClr>
                <a:buSzPct val="60000"/>
              </a:pPr>
              <a:r>
                <a:rPr lang="en-CH" sz="800">
                  <a:latin typeface="Avenir Next" panose="020B0503020202020204" pitchFamily="34" charset="0"/>
                </a:rPr>
                <a:t>AI</a:t>
              </a:r>
              <a:r>
                <a:rPr lang="en-GB" sz="800" dirty="0">
                  <a:latin typeface="Avenir Next" panose="020B0503020202020204" pitchFamily="34" charset="0"/>
                </a:rPr>
                <a:t>E Core 1</a:t>
              </a:r>
            </a:p>
            <a:p>
              <a:pPr algn="ctr">
                <a:buClr>
                  <a:schemeClr val="accent1"/>
                </a:buClr>
                <a:buSzPct val="60000"/>
              </a:pPr>
              <a:r>
                <a:rPr lang="en-GB" sz="800" dirty="0">
                  <a:latin typeface="Avenir Next" panose="020B0503020202020204" pitchFamily="34" charset="0"/>
                </a:rPr>
                <a:t>(22,7)</a:t>
              </a:r>
              <a:endParaRPr lang="en-CH" sz="800" dirty="0">
                <a:latin typeface="Avenir Next" panose="020B0503020202020204" pitchFamily="34" charset="0"/>
              </a:endParaRPr>
            </a:p>
          </p:txBody>
        </p:sp>
        <p:sp>
          <p:nvSpPr>
            <p:cNvPr id="1118" name="TextBox 1117">
              <a:extLst>
                <a:ext uri="{FF2B5EF4-FFF2-40B4-BE49-F238E27FC236}">
                  <a16:creationId xmlns:a16="http://schemas.microsoft.com/office/drawing/2014/main" id="{6B57C05A-E4F4-50EC-D424-6860F83CFBA1}"/>
                </a:ext>
              </a:extLst>
            </p:cNvPr>
            <p:cNvSpPr txBox="1"/>
            <p:nvPr/>
          </p:nvSpPr>
          <p:spPr>
            <a:xfrm rot="16200000">
              <a:off x="6250848" y="5152662"/>
              <a:ext cx="391134" cy="12311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CH" sz="800" dirty="0">
                  <a:latin typeface="Avenir Next" panose="020B0503020202020204" pitchFamily="34" charset="0"/>
                </a:rPr>
                <a:t>Memory</a:t>
              </a:r>
            </a:p>
          </p:txBody>
        </p:sp>
        <p:sp>
          <p:nvSpPr>
            <p:cNvPr id="1119" name="Rectangle 1118">
              <a:extLst>
                <a:ext uri="{FF2B5EF4-FFF2-40B4-BE49-F238E27FC236}">
                  <a16:creationId xmlns:a16="http://schemas.microsoft.com/office/drawing/2014/main" id="{6C5F2321-5BB2-7EAD-EBF4-F012B5053181}"/>
                </a:ext>
              </a:extLst>
            </p:cNvPr>
            <p:cNvSpPr/>
            <p:nvPr/>
          </p:nvSpPr>
          <p:spPr bwMode="auto">
            <a:xfrm>
              <a:off x="7085026" y="5008119"/>
              <a:ext cx="727274" cy="411859"/>
            </a:xfrm>
            <a:prstGeom prst="rect">
              <a:avLst/>
            </a:prstGeom>
            <a:solidFill>
              <a:srgbClr val="00B658"/>
            </a:solidFill>
            <a:ln w="9525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Lato" panose="020F0502020204030203" pitchFamily="34" charset="0"/>
                <a:cs typeface="Segoe UI" pitchFamily="34" charset="0"/>
              </a:endParaRPr>
            </a:p>
          </p:txBody>
        </p:sp>
        <p:sp>
          <p:nvSpPr>
            <p:cNvPr id="1120" name="Rectangle 1119">
              <a:extLst>
                <a:ext uri="{FF2B5EF4-FFF2-40B4-BE49-F238E27FC236}">
                  <a16:creationId xmlns:a16="http://schemas.microsoft.com/office/drawing/2014/main" id="{BD7B9A91-44DD-DD02-351A-DF6D1EAC7070}"/>
                </a:ext>
              </a:extLst>
            </p:cNvPr>
            <p:cNvSpPr/>
            <p:nvPr/>
          </p:nvSpPr>
          <p:spPr bwMode="auto">
            <a:xfrm>
              <a:off x="7609073" y="5008119"/>
              <a:ext cx="203227" cy="411790"/>
            </a:xfrm>
            <a:prstGeom prst="rect">
              <a:avLst/>
            </a:prstGeom>
            <a:solidFill>
              <a:srgbClr val="3998E7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Lato" panose="020F0502020204030203" pitchFamily="34" charset="0"/>
                <a:cs typeface="Segoe UI" pitchFamily="34" charset="0"/>
              </a:endParaRPr>
            </a:p>
          </p:txBody>
        </p:sp>
        <p:sp>
          <p:nvSpPr>
            <p:cNvPr id="1121" name="TextBox 1120">
              <a:extLst>
                <a:ext uri="{FF2B5EF4-FFF2-40B4-BE49-F238E27FC236}">
                  <a16:creationId xmlns:a16="http://schemas.microsoft.com/office/drawing/2014/main" id="{9784134A-C5E9-C456-16A8-67C15F1453A9}"/>
                </a:ext>
              </a:extLst>
            </p:cNvPr>
            <p:cNvSpPr txBox="1"/>
            <p:nvPr/>
          </p:nvSpPr>
          <p:spPr>
            <a:xfrm>
              <a:off x="7098422" y="5056987"/>
              <a:ext cx="503344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GB" sz="800" dirty="0">
                  <a:latin typeface="Avenir Next" panose="020B0503020202020204" pitchFamily="34" charset="0"/>
                </a:rPr>
                <a:t>Flux</a:t>
              </a:r>
            </a:p>
            <a:p>
              <a:pPr algn="ctr">
                <a:buClr>
                  <a:schemeClr val="accent1"/>
                </a:buClr>
                <a:buSzPct val="60000"/>
              </a:pPr>
              <a:r>
                <a:rPr lang="en-CH" sz="800">
                  <a:latin typeface="Avenir Next" panose="020B0503020202020204" pitchFamily="34" charset="0"/>
                </a:rPr>
                <a:t>AI</a:t>
              </a:r>
              <a:r>
                <a:rPr lang="en-GB" sz="800" dirty="0">
                  <a:latin typeface="Avenir Next" panose="020B0503020202020204" pitchFamily="34" charset="0"/>
                </a:rPr>
                <a:t>E Core 2</a:t>
              </a:r>
            </a:p>
            <a:p>
              <a:pPr algn="ctr">
                <a:buClr>
                  <a:schemeClr val="accent1"/>
                </a:buClr>
                <a:buSzPct val="60000"/>
              </a:pPr>
              <a:r>
                <a:rPr lang="en-GB" sz="800" dirty="0">
                  <a:latin typeface="Avenir Next" panose="020B0503020202020204" pitchFamily="34" charset="0"/>
                </a:rPr>
                <a:t>(23,7)</a:t>
              </a:r>
            </a:p>
          </p:txBody>
        </p:sp>
        <p:sp>
          <p:nvSpPr>
            <p:cNvPr id="1122" name="TextBox 1121">
              <a:extLst>
                <a:ext uri="{FF2B5EF4-FFF2-40B4-BE49-F238E27FC236}">
                  <a16:creationId xmlns:a16="http://schemas.microsoft.com/office/drawing/2014/main" id="{1A751643-1A19-21F5-EB98-4D33B5A53D5F}"/>
                </a:ext>
              </a:extLst>
            </p:cNvPr>
            <p:cNvSpPr txBox="1"/>
            <p:nvPr/>
          </p:nvSpPr>
          <p:spPr>
            <a:xfrm rot="16200000">
              <a:off x="7495608" y="5152493"/>
              <a:ext cx="391134" cy="12311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CH" sz="800" dirty="0">
                  <a:latin typeface="Avenir Next" panose="020B0503020202020204" pitchFamily="34" charset="0"/>
                </a:rPr>
                <a:t>Memory</a:t>
              </a:r>
            </a:p>
          </p:txBody>
        </p:sp>
        <p:sp>
          <p:nvSpPr>
            <p:cNvPr id="1123" name="Right Arrow 1122">
              <a:extLst>
                <a:ext uri="{FF2B5EF4-FFF2-40B4-BE49-F238E27FC236}">
                  <a16:creationId xmlns:a16="http://schemas.microsoft.com/office/drawing/2014/main" id="{289113F3-54FA-BD56-EA62-43780BF88A12}"/>
                </a:ext>
              </a:extLst>
            </p:cNvPr>
            <p:cNvSpPr/>
            <p:nvPr/>
          </p:nvSpPr>
          <p:spPr bwMode="auto">
            <a:xfrm>
              <a:off x="6586859" y="5120643"/>
              <a:ext cx="483268" cy="147504"/>
            </a:xfrm>
            <a:prstGeom prst="rightArrow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Lato" panose="020F0502020204030203" pitchFamily="34" charset="0"/>
                <a:cs typeface="Segoe UI" pitchFamily="34" charset="0"/>
              </a:endParaRPr>
            </a:p>
          </p:txBody>
        </p:sp>
        <p:grpSp>
          <p:nvGrpSpPr>
            <p:cNvPr id="1124" name="Group 1123">
              <a:extLst>
                <a:ext uri="{FF2B5EF4-FFF2-40B4-BE49-F238E27FC236}">
                  <a16:creationId xmlns:a16="http://schemas.microsoft.com/office/drawing/2014/main" id="{951F2EA4-D9B8-554F-2724-4712048C7CE2}"/>
                </a:ext>
              </a:extLst>
            </p:cNvPr>
            <p:cNvGrpSpPr/>
            <p:nvPr/>
          </p:nvGrpSpPr>
          <p:grpSpPr>
            <a:xfrm>
              <a:off x="4595506" y="5529353"/>
              <a:ext cx="3216794" cy="418200"/>
              <a:chOff x="2525903" y="1995148"/>
              <a:chExt cx="3216794" cy="418200"/>
            </a:xfrm>
          </p:grpSpPr>
          <p:sp>
            <p:nvSpPr>
              <p:cNvPr id="1134" name="Right Arrow 1133">
                <a:extLst>
                  <a:ext uri="{FF2B5EF4-FFF2-40B4-BE49-F238E27FC236}">
                    <a16:creationId xmlns:a16="http://schemas.microsoft.com/office/drawing/2014/main" id="{6513700A-9DD5-581E-5427-86A86AD9D4E1}"/>
                  </a:ext>
                </a:extLst>
              </p:cNvPr>
              <p:cNvSpPr/>
              <p:nvPr/>
            </p:nvSpPr>
            <p:spPr bwMode="auto">
              <a:xfrm>
                <a:off x="3276245" y="2113645"/>
                <a:ext cx="483268" cy="147504"/>
              </a:xfrm>
              <a:prstGeom prst="rightArrow">
                <a:avLst/>
              </a:prstGeom>
              <a:solidFill>
                <a:schemeClr val="accent5">
                  <a:lumMod val="50000"/>
                </a:schemeClr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135" name="Rectangle 1134">
                <a:extLst>
                  <a:ext uri="{FF2B5EF4-FFF2-40B4-BE49-F238E27FC236}">
                    <a16:creationId xmlns:a16="http://schemas.microsoft.com/office/drawing/2014/main" id="{AA956A1A-1DF2-2F1E-B6AD-5F5EA076B4D5}"/>
                  </a:ext>
                </a:extLst>
              </p:cNvPr>
              <p:cNvSpPr/>
              <p:nvPr/>
            </p:nvSpPr>
            <p:spPr bwMode="auto">
              <a:xfrm>
                <a:off x="2525903" y="1995315"/>
                <a:ext cx="727274" cy="411859"/>
              </a:xfrm>
              <a:prstGeom prst="rect">
                <a:avLst/>
              </a:prstGeom>
              <a:solidFill>
                <a:srgbClr val="00B658"/>
              </a:solidFill>
              <a:ln w="9525"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136" name="Rectangle 1135">
                <a:extLst>
                  <a:ext uri="{FF2B5EF4-FFF2-40B4-BE49-F238E27FC236}">
                    <a16:creationId xmlns:a16="http://schemas.microsoft.com/office/drawing/2014/main" id="{8EEB726D-B9DA-CBA7-1DCB-B3CDBF905BE4}"/>
                  </a:ext>
                </a:extLst>
              </p:cNvPr>
              <p:cNvSpPr/>
              <p:nvPr/>
            </p:nvSpPr>
            <p:spPr bwMode="auto">
              <a:xfrm>
                <a:off x="3032910" y="1995315"/>
                <a:ext cx="220267" cy="411790"/>
              </a:xfrm>
              <a:prstGeom prst="rect">
                <a:avLst/>
              </a:prstGeom>
              <a:solidFill>
                <a:srgbClr val="3998E7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137" name="TextBox 1136">
                <a:extLst>
                  <a:ext uri="{FF2B5EF4-FFF2-40B4-BE49-F238E27FC236}">
                    <a16:creationId xmlns:a16="http://schemas.microsoft.com/office/drawing/2014/main" id="{BEA7D765-2977-31D4-F9F3-99B20BA405CB}"/>
                  </a:ext>
                </a:extLst>
              </p:cNvPr>
              <p:cNvSpPr txBox="1"/>
              <p:nvPr/>
            </p:nvSpPr>
            <p:spPr>
              <a:xfrm>
                <a:off x="2568958" y="2044016"/>
                <a:ext cx="44403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Laplacian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>
                    <a:latin typeface="Avenir Next" panose="020B0503020202020204" pitchFamily="34" charset="0"/>
                  </a:rPr>
                  <a:t>AI</a:t>
                </a:r>
                <a:r>
                  <a:rPr lang="en-GB" sz="800" dirty="0">
                    <a:latin typeface="Avenir Next" panose="020B0503020202020204" pitchFamily="34" charset="0"/>
                  </a:rPr>
                  <a:t>E Core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(21,8)</a:t>
                </a:r>
                <a:endParaRPr lang="en-CH" sz="800" dirty="0">
                  <a:latin typeface="Avenir Next" panose="020B0503020202020204" pitchFamily="34" charset="0"/>
                </a:endParaRPr>
              </a:p>
            </p:txBody>
          </p:sp>
          <p:sp>
            <p:nvSpPr>
              <p:cNvPr id="1138" name="TextBox 1137">
                <a:extLst>
                  <a:ext uri="{FF2B5EF4-FFF2-40B4-BE49-F238E27FC236}">
                    <a16:creationId xmlns:a16="http://schemas.microsoft.com/office/drawing/2014/main" id="{590A6E31-BFA6-0CAD-54EF-E5A4BD1777BE}"/>
                  </a:ext>
                </a:extLst>
              </p:cNvPr>
              <p:cNvSpPr txBox="1"/>
              <p:nvPr/>
            </p:nvSpPr>
            <p:spPr>
              <a:xfrm rot="16200000">
                <a:off x="2936485" y="2139689"/>
                <a:ext cx="391134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 dirty="0">
                    <a:latin typeface="Avenir Next" panose="020B0503020202020204" pitchFamily="34" charset="0"/>
                  </a:rPr>
                  <a:t>Memory</a:t>
                </a:r>
              </a:p>
            </p:txBody>
          </p:sp>
          <p:sp>
            <p:nvSpPr>
              <p:cNvPr id="1139" name="Rectangle 1138">
                <a:extLst>
                  <a:ext uri="{FF2B5EF4-FFF2-40B4-BE49-F238E27FC236}">
                    <a16:creationId xmlns:a16="http://schemas.microsoft.com/office/drawing/2014/main" id="{A490FCFC-A05D-9A36-227E-C009CC8118A9}"/>
                  </a:ext>
                </a:extLst>
              </p:cNvPr>
              <p:cNvSpPr/>
              <p:nvPr/>
            </p:nvSpPr>
            <p:spPr bwMode="auto">
              <a:xfrm>
                <a:off x="3770663" y="1995317"/>
                <a:ext cx="727274" cy="411859"/>
              </a:xfrm>
              <a:prstGeom prst="rect">
                <a:avLst/>
              </a:prstGeom>
              <a:solidFill>
                <a:srgbClr val="00B658"/>
              </a:solidFill>
              <a:ln w="9525"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140" name="Rectangle 1139">
                <a:extLst>
                  <a:ext uri="{FF2B5EF4-FFF2-40B4-BE49-F238E27FC236}">
                    <a16:creationId xmlns:a16="http://schemas.microsoft.com/office/drawing/2014/main" id="{222929DB-1644-8627-EDF5-8E15C90E8F5C}"/>
                  </a:ext>
                </a:extLst>
              </p:cNvPr>
              <p:cNvSpPr/>
              <p:nvPr/>
            </p:nvSpPr>
            <p:spPr bwMode="auto">
              <a:xfrm>
                <a:off x="4293620" y="1995317"/>
                <a:ext cx="204317" cy="411790"/>
              </a:xfrm>
              <a:prstGeom prst="rect">
                <a:avLst/>
              </a:prstGeom>
              <a:solidFill>
                <a:srgbClr val="3998E7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141" name="TextBox 1140">
                <a:extLst>
                  <a:ext uri="{FF2B5EF4-FFF2-40B4-BE49-F238E27FC236}">
                    <a16:creationId xmlns:a16="http://schemas.microsoft.com/office/drawing/2014/main" id="{FFC91E5F-9338-09C6-57F4-696DFF16CEE3}"/>
                  </a:ext>
                </a:extLst>
              </p:cNvPr>
              <p:cNvSpPr txBox="1"/>
              <p:nvPr/>
            </p:nvSpPr>
            <p:spPr>
              <a:xfrm>
                <a:off x="3784059" y="2044016"/>
                <a:ext cx="50334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Flux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>
                    <a:latin typeface="Avenir Next" panose="020B0503020202020204" pitchFamily="34" charset="0"/>
                  </a:rPr>
                  <a:t>AI</a:t>
                </a:r>
                <a:r>
                  <a:rPr lang="en-GB" sz="800" dirty="0">
                    <a:latin typeface="Avenir Next" panose="020B0503020202020204" pitchFamily="34" charset="0"/>
                  </a:rPr>
                  <a:t>E Core 1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(22,8)</a:t>
                </a:r>
                <a:endParaRPr lang="en-CH" sz="800" dirty="0">
                  <a:latin typeface="Avenir Next" panose="020B0503020202020204" pitchFamily="34" charset="0"/>
                </a:endParaRPr>
              </a:p>
            </p:txBody>
          </p:sp>
          <p:sp>
            <p:nvSpPr>
              <p:cNvPr id="1142" name="TextBox 1141">
                <a:extLst>
                  <a:ext uri="{FF2B5EF4-FFF2-40B4-BE49-F238E27FC236}">
                    <a16:creationId xmlns:a16="http://schemas.microsoft.com/office/drawing/2014/main" id="{E8EA5C56-5670-60E7-92E3-B15D7E9D65D8}"/>
                  </a:ext>
                </a:extLst>
              </p:cNvPr>
              <p:cNvSpPr txBox="1"/>
              <p:nvPr/>
            </p:nvSpPr>
            <p:spPr>
              <a:xfrm rot="16200000">
                <a:off x="4181245" y="2139691"/>
                <a:ext cx="391134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 dirty="0">
                    <a:latin typeface="Avenir Next" panose="020B0503020202020204" pitchFamily="34" charset="0"/>
                  </a:rPr>
                  <a:t>Memory</a:t>
                </a:r>
              </a:p>
            </p:txBody>
          </p:sp>
          <p:sp>
            <p:nvSpPr>
              <p:cNvPr id="1143" name="Rectangle 1142">
                <a:extLst>
                  <a:ext uri="{FF2B5EF4-FFF2-40B4-BE49-F238E27FC236}">
                    <a16:creationId xmlns:a16="http://schemas.microsoft.com/office/drawing/2014/main" id="{2FD8FC47-27CC-F09C-36CB-FD36139E0A6E}"/>
                  </a:ext>
                </a:extLst>
              </p:cNvPr>
              <p:cNvSpPr/>
              <p:nvPr/>
            </p:nvSpPr>
            <p:spPr bwMode="auto">
              <a:xfrm>
                <a:off x="5015423" y="1995148"/>
                <a:ext cx="727274" cy="411859"/>
              </a:xfrm>
              <a:prstGeom prst="rect">
                <a:avLst/>
              </a:prstGeom>
              <a:solidFill>
                <a:srgbClr val="00B658"/>
              </a:solidFill>
              <a:ln w="9525"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144" name="Rectangle 1143">
                <a:extLst>
                  <a:ext uri="{FF2B5EF4-FFF2-40B4-BE49-F238E27FC236}">
                    <a16:creationId xmlns:a16="http://schemas.microsoft.com/office/drawing/2014/main" id="{EAE83400-4CCD-28DA-E776-6C9CE85EF8CF}"/>
                  </a:ext>
                </a:extLst>
              </p:cNvPr>
              <p:cNvSpPr/>
              <p:nvPr/>
            </p:nvSpPr>
            <p:spPr bwMode="auto">
              <a:xfrm>
                <a:off x="5539470" y="1995148"/>
                <a:ext cx="203227" cy="411790"/>
              </a:xfrm>
              <a:prstGeom prst="rect">
                <a:avLst/>
              </a:prstGeom>
              <a:solidFill>
                <a:srgbClr val="3998E7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1145" name="TextBox 1144">
                <a:extLst>
                  <a:ext uri="{FF2B5EF4-FFF2-40B4-BE49-F238E27FC236}">
                    <a16:creationId xmlns:a16="http://schemas.microsoft.com/office/drawing/2014/main" id="{ECF31DD3-8BD2-0F7D-91D1-C3766D936204}"/>
                  </a:ext>
                </a:extLst>
              </p:cNvPr>
              <p:cNvSpPr txBox="1"/>
              <p:nvPr/>
            </p:nvSpPr>
            <p:spPr>
              <a:xfrm>
                <a:off x="5028819" y="2044016"/>
                <a:ext cx="50334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Flux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>
                    <a:latin typeface="Avenir Next" panose="020B0503020202020204" pitchFamily="34" charset="0"/>
                  </a:rPr>
                  <a:t>AI</a:t>
                </a:r>
                <a:r>
                  <a:rPr lang="en-GB" sz="800" dirty="0">
                    <a:latin typeface="Avenir Next" panose="020B0503020202020204" pitchFamily="34" charset="0"/>
                  </a:rPr>
                  <a:t>E Core 2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800" dirty="0">
                    <a:latin typeface="Avenir Next" panose="020B0503020202020204" pitchFamily="34" charset="0"/>
                  </a:rPr>
                  <a:t>(23,8)</a:t>
                </a:r>
              </a:p>
            </p:txBody>
          </p:sp>
          <p:sp>
            <p:nvSpPr>
              <p:cNvPr id="1146" name="TextBox 1145">
                <a:extLst>
                  <a:ext uri="{FF2B5EF4-FFF2-40B4-BE49-F238E27FC236}">
                    <a16:creationId xmlns:a16="http://schemas.microsoft.com/office/drawing/2014/main" id="{BB40F8B0-0313-F63E-0D8A-CA0D40E23915}"/>
                  </a:ext>
                </a:extLst>
              </p:cNvPr>
              <p:cNvSpPr txBox="1"/>
              <p:nvPr/>
            </p:nvSpPr>
            <p:spPr>
              <a:xfrm rot="16200000">
                <a:off x="5426005" y="2139522"/>
                <a:ext cx="391134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800" dirty="0">
                    <a:latin typeface="Avenir Next" panose="020B0503020202020204" pitchFamily="34" charset="0"/>
                  </a:rPr>
                  <a:t>Memory</a:t>
                </a:r>
              </a:p>
            </p:txBody>
          </p:sp>
          <p:sp>
            <p:nvSpPr>
              <p:cNvPr id="1147" name="Right Arrow 1146">
                <a:extLst>
                  <a:ext uri="{FF2B5EF4-FFF2-40B4-BE49-F238E27FC236}">
                    <a16:creationId xmlns:a16="http://schemas.microsoft.com/office/drawing/2014/main" id="{87C8D468-2688-A857-2603-17AD9115BF8C}"/>
                  </a:ext>
                </a:extLst>
              </p:cNvPr>
              <p:cNvSpPr/>
              <p:nvPr/>
            </p:nvSpPr>
            <p:spPr bwMode="auto">
              <a:xfrm>
                <a:off x="4517256" y="2107672"/>
                <a:ext cx="483268" cy="147504"/>
              </a:xfrm>
              <a:prstGeom prst="rightArrow">
                <a:avLst/>
              </a:prstGeom>
              <a:solidFill>
                <a:schemeClr val="accent5">
                  <a:lumMod val="50000"/>
                </a:schemeClr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8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</p:grpSp>
        <p:cxnSp>
          <p:nvCxnSpPr>
            <p:cNvPr id="1125" name="Elbow Connector 1124">
              <a:extLst>
                <a:ext uri="{FF2B5EF4-FFF2-40B4-BE49-F238E27FC236}">
                  <a16:creationId xmlns:a16="http://schemas.microsoft.com/office/drawing/2014/main" id="{C02D2107-A66B-CEC8-BB96-EF0FA7FC5EB4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4164983" y="4620081"/>
              <a:ext cx="510745" cy="353434"/>
            </a:xfrm>
            <a:prstGeom prst="bentConnector3">
              <a:avLst>
                <a:gd name="adj1" fmla="val 101060"/>
              </a:avLst>
            </a:prstGeom>
            <a:ln w="19050">
              <a:solidFill>
                <a:schemeClr val="tx1"/>
              </a:solidFill>
              <a:headEnd type="none" w="lg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6" name="Elbow Connector 1125">
              <a:extLst>
                <a:ext uri="{FF2B5EF4-FFF2-40B4-BE49-F238E27FC236}">
                  <a16:creationId xmlns:a16="http://schemas.microsoft.com/office/drawing/2014/main" id="{9F7F2C9D-ABEF-5D4D-D419-59A09C5678FB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5352099" y="4575517"/>
              <a:ext cx="548640" cy="421470"/>
            </a:xfrm>
            <a:prstGeom prst="bentConnector2">
              <a:avLst/>
            </a:prstGeom>
            <a:ln w="19050">
              <a:solidFill>
                <a:schemeClr val="tx1"/>
              </a:solidFill>
              <a:headEnd type="none" w="lg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7" name="Elbow Connector 1126">
              <a:extLst>
                <a:ext uri="{FF2B5EF4-FFF2-40B4-BE49-F238E27FC236}">
                  <a16:creationId xmlns:a16="http://schemas.microsoft.com/office/drawing/2014/main" id="{56E7D304-300C-B8D7-4CD1-21594BF3F17B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5350573" y="5083781"/>
              <a:ext cx="548640" cy="421470"/>
            </a:xfrm>
            <a:prstGeom prst="bentConnector2">
              <a:avLst/>
            </a:prstGeom>
            <a:ln w="19050">
              <a:solidFill>
                <a:schemeClr val="tx1"/>
              </a:solidFill>
              <a:headEnd type="none" w="lg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8" name="Elbow Connector 1127">
              <a:extLst>
                <a:ext uri="{FF2B5EF4-FFF2-40B4-BE49-F238E27FC236}">
                  <a16:creationId xmlns:a16="http://schemas.microsoft.com/office/drawing/2014/main" id="{B4529744-E81D-E01C-558C-F8F6741C9379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4133798" y="5107126"/>
              <a:ext cx="571509" cy="351907"/>
            </a:xfrm>
            <a:prstGeom prst="bentConnector3">
              <a:avLst>
                <a:gd name="adj1" fmla="val 99097"/>
              </a:avLst>
            </a:prstGeom>
            <a:ln w="19050">
              <a:solidFill>
                <a:schemeClr val="tx1"/>
              </a:solidFill>
              <a:headEnd type="none" w="lg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9" name="Straight Arrow Connector 1128">
              <a:extLst>
                <a:ext uri="{FF2B5EF4-FFF2-40B4-BE49-F238E27FC236}">
                  <a16:creationId xmlns:a16="http://schemas.microsoft.com/office/drawing/2014/main" id="{F895E1A4-A24E-AD55-C58E-4166DA185EED}"/>
                </a:ext>
              </a:extLst>
            </p:cNvPr>
            <p:cNvCxnSpPr>
              <a:stCxn id="1119" idx="0"/>
              <a:endCxn id="1100" idx="2"/>
            </p:cNvCxnSpPr>
            <p:nvPr/>
          </p:nvCxnSpPr>
          <p:spPr>
            <a:xfrm flipV="1">
              <a:off x="7448663" y="4898745"/>
              <a:ext cx="0" cy="109374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 w="lg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0" name="Straight Arrow Connector 1129">
              <a:extLst>
                <a:ext uri="{FF2B5EF4-FFF2-40B4-BE49-F238E27FC236}">
                  <a16:creationId xmlns:a16="http://schemas.microsoft.com/office/drawing/2014/main" id="{3A6DF40B-43E9-742A-E74D-71D82F34DED3}"/>
                </a:ext>
              </a:extLst>
            </p:cNvPr>
            <p:cNvCxnSpPr/>
            <p:nvPr/>
          </p:nvCxnSpPr>
          <p:spPr>
            <a:xfrm flipV="1">
              <a:off x="7430647" y="4374059"/>
              <a:ext cx="0" cy="109374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1" name="Curved Connector 1130">
              <a:extLst>
                <a:ext uri="{FF2B5EF4-FFF2-40B4-BE49-F238E27FC236}">
                  <a16:creationId xmlns:a16="http://schemas.microsoft.com/office/drawing/2014/main" id="{8E5EFC98-64AD-0A96-E9FF-EEDDA75C54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12300" y="4747022"/>
              <a:ext cx="12700" cy="1042467"/>
            </a:xfrm>
            <a:prstGeom prst="curvedConnector3">
              <a:avLst>
                <a:gd name="adj1" fmla="val 1597189"/>
              </a:avLst>
            </a:prstGeom>
            <a:ln>
              <a:solidFill>
                <a:srgbClr val="FF0000"/>
              </a:solidFill>
              <a:headEnd type="none" w="lg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2" name="TextBox 1131">
              <a:extLst>
                <a:ext uri="{FF2B5EF4-FFF2-40B4-BE49-F238E27FC236}">
                  <a16:creationId xmlns:a16="http://schemas.microsoft.com/office/drawing/2014/main" id="{B61F9B7A-28EF-AA38-C46B-A94522D3080B}"/>
                </a:ext>
              </a:extLst>
            </p:cNvPr>
            <p:cNvSpPr txBox="1"/>
            <p:nvPr/>
          </p:nvSpPr>
          <p:spPr>
            <a:xfrm>
              <a:off x="6450640" y="1148695"/>
              <a:ext cx="1199721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800" i="1" dirty="0">
                  <a:latin typeface="Avenir Next" panose="020B0503020202020204" pitchFamily="34" charset="0"/>
                </a:rPr>
                <a:t>Write Channel 1</a:t>
              </a:r>
              <a:endParaRPr lang="en-CH" sz="800" i="1" dirty="0">
                <a:latin typeface="Avenir Next" panose="020B0503020202020204" pitchFamily="34" charset="0"/>
              </a:endParaRPr>
            </a:p>
          </p:txBody>
        </p:sp>
        <p:sp>
          <p:nvSpPr>
            <p:cNvPr id="1133" name="TextBox 1132">
              <a:extLst>
                <a:ext uri="{FF2B5EF4-FFF2-40B4-BE49-F238E27FC236}">
                  <a16:creationId xmlns:a16="http://schemas.microsoft.com/office/drawing/2014/main" id="{71188737-613A-7D73-6AF9-C6ACF917D565}"/>
                </a:ext>
              </a:extLst>
            </p:cNvPr>
            <p:cNvSpPr txBox="1"/>
            <p:nvPr/>
          </p:nvSpPr>
          <p:spPr>
            <a:xfrm>
              <a:off x="4369435" y="1150095"/>
              <a:ext cx="1199721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800" i="1" dirty="0">
                  <a:latin typeface="Avenir Next" panose="020B0503020202020204" pitchFamily="34" charset="0"/>
                </a:rPr>
                <a:t>Read Channel 1</a:t>
              </a:r>
              <a:endParaRPr lang="en-CH" sz="800" i="1" dirty="0">
                <a:latin typeface="Avenir Next" panose="020B0503020202020204" pitchFamily="34" charset="0"/>
              </a:endParaRP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0429A0F0-4955-9DF2-D074-0820B34682E2}"/>
              </a:ext>
            </a:extLst>
          </p:cNvPr>
          <p:cNvSpPr/>
          <p:nvPr/>
        </p:nvSpPr>
        <p:spPr>
          <a:xfrm>
            <a:off x="-90144" y="858815"/>
            <a:ext cx="12730757" cy="5496901"/>
          </a:xfrm>
          <a:prstGeom prst="rect">
            <a:avLst/>
          </a:prstGeom>
          <a:solidFill>
            <a:srgbClr val="FFFFFF">
              <a:alpha val="6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0BDF780-8771-1D6B-0AD1-38627D104A24}"/>
              </a:ext>
            </a:extLst>
          </p:cNvPr>
          <p:cNvSpPr/>
          <p:nvPr/>
        </p:nvSpPr>
        <p:spPr>
          <a:xfrm>
            <a:off x="306308" y="2266444"/>
            <a:ext cx="11579384" cy="2325112"/>
          </a:xfrm>
          <a:prstGeom prst="roundRect">
            <a:avLst>
              <a:gd name="adj" fmla="val 6884"/>
            </a:avLst>
          </a:prstGeom>
          <a:solidFill>
            <a:schemeClr val="accent1"/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Highly scalable design that is expanded</a:t>
            </a:r>
          </a:p>
          <a:p>
            <a:pPr algn="ctr"/>
            <a:r>
              <a:rPr lang="en-US" sz="3200" b="1" dirty="0">
                <a:solidFill>
                  <a:srgbClr val="FFFF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to utilize 384 AIE cores</a:t>
            </a:r>
            <a:r>
              <a:rPr lang="en-US" sz="32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while maintaining 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efficient resource allocation </a:t>
            </a:r>
            <a:endParaRPr lang="en-US" sz="24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99912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38">
            <a:extLst>
              <a:ext uri="{FF2B5EF4-FFF2-40B4-BE49-F238E27FC236}">
                <a16:creationId xmlns:a16="http://schemas.microsoft.com/office/drawing/2014/main" id="{171DB0B1-B9AC-31CE-E1F2-C863BFFB6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SPARTA Application </a:t>
            </a:r>
            <a:r>
              <a:rPr lang="en-US" dirty="0" err="1"/>
              <a:t>Toolflow</a:t>
            </a:r>
            <a:endParaRPr lang="en-US" dirty="0"/>
          </a:p>
        </p:txBody>
      </p:sp>
      <p:sp>
        <p:nvSpPr>
          <p:cNvPr id="40" name="Content Placeholder 39">
            <a:extLst>
              <a:ext uri="{FF2B5EF4-FFF2-40B4-BE49-F238E27FC236}">
                <a16:creationId xmlns:a16="http://schemas.microsoft.com/office/drawing/2014/main" id="{632708D0-C2D2-A5EF-B8F2-9764A42979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2B3FEB"/>
                </a:solidFill>
              </a:rPr>
              <a:t>MLIR (Multi-Level Intermediate Representation)</a:t>
            </a:r>
            <a:r>
              <a:rPr lang="en-US" dirty="0"/>
              <a:t> to separate the AIE core computation optimization and the effective dataflow management</a:t>
            </a:r>
          </a:p>
        </p:txBody>
      </p:sp>
      <p:sp>
        <p:nvSpPr>
          <p:cNvPr id="6" name="Document 5">
            <a:extLst>
              <a:ext uri="{FF2B5EF4-FFF2-40B4-BE49-F238E27FC236}">
                <a16:creationId xmlns:a16="http://schemas.microsoft.com/office/drawing/2014/main" id="{6534EDC9-9397-EE05-2FC2-AC45C034BFF4}"/>
              </a:ext>
            </a:extLst>
          </p:cNvPr>
          <p:cNvSpPr/>
          <p:nvPr/>
        </p:nvSpPr>
        <p:spPr>
          <a:xfrm>
            <a:off x="4823087" y="5151184"/>
            <a:ext cx="1343905" cy="890874"/>
          </a:xfrm>
          <a:prstGeom prst="flowChartDocumen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>
                <a:solidFill>
                  <a:schemeClr val="tx1"/>
                </a:solidFill>
                <a:latin typeface="Avenir Book" panose="02000503020000020003" pitchFamily="2" charset="0"/>
                <a:ea typeface="DEJAVU SANS" panose="020B0603030804020204" pitchFamily="34" charset="0"/>
                <a:cs typeface="DEJAVU SANS" panose="020B0603030804020204" pitchFamily="34" charset="0"/>
              </a:rPr>
              <a:t>core_1_2.elf</a:t>
            </a:r>
          </a:p>
        </p:txBody>
      </p:sp>
      <p:sp>
        <p:nvSpPr>
          <p:cNvPr id="7" name="Document 6">
            <a:extLst>
              <a:ext uri="{FF2B5EF4-FFF2-40B4-BE49-F238E27FC236}">
                <a16:creationId xmlns:a16="http://schemas.microsoft.com/office/drawing/2014/main" id="{F492E5C1-51AE-1566-0274-4059AC0AA54C}"/>
              </a:ext>
            </a:extLst>
          </p:cNvPr>
          <p:cNvSpPr/>
          <p:nvPr/>
        </p:nvSpPr>
        <p:spPr>
          <a:xfrm>
            <a:off x="3060115" y="2259724"/>
            <a:ext cx="1183623" cy="625731"/>
          </a:xfrm>
          <a:prstGeom prst="flowChartDocumen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1300" dirty="0">
                <a:solidFill>
                  <a:schemeClr val="tx1"/>
                </a:solidFill>
                <a:latin typeface="Avenir Book" panose="02000503020000020003" pitchFamily="2" charset="0"/>
                <a:ea typeface="DEJAVU SANS" panose="020B0603030804020204" pitchFamily="34" charset="0"/>
                <a:cs typeface="DEJAVU SANS" panose="020B0603030804020204" pitchFamily="34" charset="0"/>
              </a:rPr>
              <a:t>B-block Description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8A0761B-D3A0-A2D6-657F-7F379D72F95E}"/>
              </a:ext>
            </a:extLst>
          </p:cNvPr>
          <p:cNvSpPr/>
          <p:nvPr/>
        </p:nvSpPr>
        <p:spPr>
          <a:xfrm>
            <a:off x="4621338" y="2254028"/>
            <a:ext cx="1183623" cy="64887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>
                <a:solidFill>
                  <a:schemeClr val="tx1"/>
                </a:solidFill>
                <a:latin typeface="Avenir Book" panose="02000503020000020003" pitchFamily="2" charset="0"/>
                <a:ea typeface="DEJAVU SANS" panose="020B0603030804020204" pitchFamily="34" charset="0"/>
                <a:cs typeface="DEJAVU SANS" panose="020B0603030804020204" pitchFamily="34" charset="0"/>
              </a:rPr>
              <a:t>SPARTA Generator</a:t>
            </a:r>
          </a:p>
        </p:txBody>
      </p:sp>
      <p:sp>
        <p:nvSpPr>
          <p:cNvPr id="9" name="Document 8">
            <a:extLst>
              <a:ext uri="{FF2B5EF4-FFF2-40B4-BE49-F238E27FC236}">
                <a16:creationId xmlns:a16="http://schemas.microsoft.com/office/drawing/2014/main" id="{2A46BA0F-3DA8-865A-4255-56051573A4DC}"/>
              </a:ext>
            </a:extLst>
          </p:cNvPr>
          <p:cNvSpPr/>
          <p:nvPr/>
        </p:nvSpPr>
        <p:spPr>
          <a:xfrm>
            <a:off x="4539643" y="3274214"/>
            <a:ext cx="1343905" cy="680889"/>
          </a:xfrm>
          <a:prstGeom prst="flowChartDocumen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1300" dirty="0">
                <a:solidFill>
                  <a:schemeClr val="tx1"/>
                </a:solidFill>
                <a:latin typeface="Avenir Book" panose="02000503020000020003" pitchFamily="2" charset="0"/>
                <a:ea typeface="DEJAVU SANS" panose="020B0603030804020204" pitchFamily="34" charset="0"/>
                <a:cs typeface="DEJAVU SANS" panose="020B0603030804020204" pitchFamily="34" charset="0"/>
              </a:rPr>
              <a:t>MLIR Dataflow </a:t>
            </a:r>
          </a:p>
          <a:p>
            <a:pPr algn="ctr"/>
            <a:r>
              <a:rPr lang="en-US" sz="1300" dirty="0">
                <a:solidFill>
                  <a:schemeClr val="tx1"/>
                </a:solidFill>
                <a:latin typeface="Avenir Book" panose="02000503020000020003" pitchFamily="2" charset="0"/>
                <a:ea typeface="DEJAVU SANS" panose="020B0603030804020204" pitchFamily="34" charset="0"/>
                <a:cs typeface="DEJAVU SANS" panose="020B0603030804020204" pitchFamily="34" charset="0"/>
              </a:rPr>
              <a:t>(</a:t>
            </a:r>
            <a:r>
              <a:rPr lang="en-US" sz="1300" dirty="0" err="1">
                <a:solidFill>
                  <a:schemeClr val="tx1"/>
                </a:solidFill>
                <a:latin typeface="Avenir Book" panose="02000503020000020003" pitchFamily="2" charset="0"/>
                <a:ea typeface="DEJAVU SANS" panose="020B0603030804020204" pitchFamily="34" charset="0"/>
                <a:cs typeface="DEJAVU SANS" panose="020B0603030804020204" pitchFamily="34" charset="0"/>
              </a:rPr>
              <a:t>aie.mlir</a:t>
            </a:r>
            <a:r>
              <a:rPr lang="en-US" sz="1300" dirty="0">
                <a:solidFill>
                  <a:schemeClr val="tx1"/>
                </a:solidFill>
                <a:latin typeface="Avenir Book" panose="02000503020000020003" pitchFamily="2" charset="0"/>
                <a:ea typeface="DEJAVU SANS" panose="020B0603030804020204" pitchFamily="34" charset="0"/>
                <a:cs typeface="DEJAVU SANS" panose="020B0603030804020204" pitchFamily="34" charset="0"/>
              </a:rPr>
              <a:t>)</a:t>
            </a:r>
          </a:p>
        </p:txBody>
      </p:sp>
      <p:sp>
        <p:nvSpPr>
          <p:cNvPr id="10" name="Document 9">
            <a:extLst>
              <a:ext uri="{FF2B5EF4-FFF2-40B4-BE49-F238E27FC236}">
                <a16:creationId xmlns:a16="http://schemas.microsoft.com/office/drawing/2014/main" id="{7F529674-2B9C-2AF8-26B4-3FF06118B664}"/>
              </a:ext>
            </a:extLst>
          </p:cNvPr>
          <p:cNvSpPr/>
          <p:nvPr/>
        </p:nvSpPr>
        <p:spPr>
          <a:xfrm>
            <a:off x="7869455" y="2817308"/>
            <a:ext cx="1262430" cy="893610"/>
          </a:xfrm>
          <a:prstGeom prst="flowChartDocumen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1300" dirty="0">
                <a:solidFill>
                  <a:schemeClr val="tx1"/>
                </a:solidFill>
                <a:latin typeface="Avenir Book" panose="02000503020000020003" pitchFamily="2" charset="0"/>
                <a:ea typeface="DEJAVU SANS" panose="020B0603030804020204" pitchFamily="34" charset="0"/>
                <a:cs typeface="DEJAVU SANS" panose="020B0603030804020204" pitchFamily="34" charset="0"/>
              </a:rPr>
              <a:t>AIE Kernel Headers</a:t>
            </a:r>
          </a:p>
          <a:p>
            <a:pPr algn="ctr"/>
            <a:r>
              <a:rPr lang="en-US" sz="1300" dirty="0">
                <a:solidFill>
                  <a:schemeClr val="tx1"/>
                </a:solidFill>
                <a:latin typeface="Avenir Book" panose="02000503020000020003" pitchFamily="2" charset="0"/>
                <a:ea typeface="DEJAVU SANS" panose="020B0603030804020204" pitchFamily="34" charset="0"/>
                <a:cs typeface="DEJAVU SANS" panose="020B0603030804020204" pitchFamily="34" charset="0"/>
              </a:rPr>
              <a:t>(*.h)</a:t>
            </a:r>
          </a:p>
        </p:txBody>
      </p:sp>
      <p:sp>
        <p:nvSpPr>
          <p:cNvPr id="11" name="Document 10">
            <a:extLst>
              <a:ext uri="{FF2B5EF4-FFF2-40B4-BE49-F238E27FC236}">
                <a16:creationId xmlns:a16="http://schemas.microsoft.com/office/drawing/2014/main" id="{8C2F6400-F834-054C-5DC5-61F29180F056}"/>
              </a:ext>
            </a:extLst>
          </p:cNvPr>
          <p:cNvSpPr/>
          <p:nvPr/>
        </p:nvSpPr>
        <p:spPr>
          <a:xfrm>
            <a:off x="7869455" y="1862567"/>
            <a:ext cx="1262430" cy="893610"/>
          </a:xfrm>
          <a:prstGeom prst="flowChartDocumen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1300" dirty="0">
                <a:solidFill>
                  <a:schemeClr val="tx1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AIE Kernel Source Code</a:t>
            </a:r>
          </a:p>
          <a:p>
            <a:pPr algn="ctr"/>
            <a:r>
              <a:rPr lang="en-US" sz="1300" dirty="0">
                <a:solidFill>
                  <a:schemeClr val="tx1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(*.cc)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60321E1-1171-581A-8C76-39C882A97EC7}"/>
              </a:ext>
            </a:extLst>
          </p:cNvPr>
          <p:cNvSpPr/>
          <p:nvPr/>
        </p:nvSpPr>
        <p:spPr>
          <a:xfrm>
            <a:off x="6280185" y="2254028"/>
            <a:ext cx="1183623" cy="64887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>
                <a:solidFill>
                  <a:schemeClr val="tx1"/>
                </a:solidFill>
                <a:latin typeface="Avenir Book" panose="02000503020000020003" pitchFamily="2" charset="0"/>
                <a:ea typeface="DEJAVU SANS" panose="020B0603030804020204" pitchFamily="34" charset="0"/>
                <a:cs typeface="DEJAVU SANS" panose="020B0603030804020204" pitchFamily="34" charset="0"/>
              </a:rPr>
              <a:t>Vitis AIE Compiler</a:t>
            </a:r>
          </a:p>
        </p:txBody>
      </p:sp>
      <p:sp>
        <p:nvSpPr>
          <p:cNvPr id="13" name="Document 12">
            <a:extLst>
              <a:ext uri="{FF2B5EF4-FFF2-40B4-BE49-F238E27FC236}">
                <a16:creationId xmlns:a16="http://schemas.microsoft.com/office/drawing/2014/main" id="{327D1C57-0B0D-4856-E022-5604B9F422A9}"/>
              </a:ext>
            </a:extLst>
          </p:cNvPr>
          <p:cNvSpPr/>
          <p:nvPr/>
        </p:nvSpPr>
        <p:spPr>
          <a:xfrm>
            <a:off x="6197059" y="3274213"/>
            <a:ext cx="1343905" cy="680889"/>
          </a:xfrm>
          <a:prstGeom prst="flowChartDocumen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1300" dirty="0">
                <a:solidFill>
                  <a:schemeClr val="tx1"/>
                </a:solidFill>
                <a:latin typeface="Avenir Book" panose="02000503020000020003" pitchFamily="2" charset="0"/>
                <a:ea typeface="DEJAVU SANS" panose="020B0603030804020204" pitchFamily="34" charset="0"/>
                <a:cs typeface="DEJAVU SANS" panose="020B0603030804020204" pitchFamily="34" charset="0"/>
              </a:rPr>
              <a:t>Object files (*.o)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3194B18-30A6-4670-CD98-EA09A9C3083A}"/>
              </a:ext>
            </a:extLst>
          </p:cNvPr>
          <p:cNvSpPr/>
          <p:nvPr/>
        </p:nvSpPr>
        <p:spPr>
          <a:xfrm>
            <a:off x="5450252" y="4312776"/>
            <a:ext cx="1183623" cy="3927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>
                <a:solidFill>
                  <a:schemeClr val="tx1"/>
                </a:solidFill>
                <a:latin typeface="Avenir Book" panose="02000503020000020003" pitchFamily="2" charset="0"/>
                <a:ea typeface="DEJAVU SANS" panose="020B0603030804020204" pitchFamily="34" charset="0"/>
                <a:cs typeface="DEJAVU SANS" panose="020B0603030804020204" pitchFamily="34" charset="0"/>
              </a:rPr>
              <a:t>MLIR-AIE</a:t>
            </a:r>
          </a:p>
        </p:txBody>
      </p:sp>
      <p:sp>
        <p:nvSpPr>
          <p:cNvPr id="15" name="Document 14">
            <a:extLst>
              <a:ext uri="{FF2B5EF4-FFF2-40B4-BE49-F238E27FC236}">
                <a16:creationId xmlns:a16="http://schemas.microsoft.com/office/drawing/2014/main" id="{0C59128C-7BC5-8C3B-C57D-63BDCB529993}"/>
              </a:ext>
            </a:extLst>
          </p:cNvPr>
          <p:cNvSpPr/>
          <p:nvPr/>
        </p:nvSpPr>
        <p:spPr>
          <a:xfrm>
            <a:off x="7225687" y="4321925"/>
            <a:ext cx="1183623" cy="383612"/>
          </a:xfrm>
          <a:prstGeom prst="flowChartDocumen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>
                <a:solidFill>
                  <a:schemeClr val="tx1"/>
                </a:solidFill>
                <a:latin typeface="Avenir Book" panose="02000503020000020003" pitchFamily="2" charset="0"/>
                <a:ea typeface="DEJAVU SANS" panose="020B0603030804020204" pitchFamily="34" charset="0"/>
                <a:cs typeface="DEJAVU SANS" panose="020B0603030804020204" pitchFamily="34" charset="0"/>
              </a:rPr>
              <a:t>Host Code</a:t>
            </a:r>
          </a:p>
        </p:txBody>
      </p:sp>
      <p:sp>
        <p:nvSpPr>
          <p:cNvPr id="16" name="Document 15">
            <a:extLst>
              <a:ext uri="{FF2B5EF4-FFF2-40B4-BE49-F238E27FC236}">
                <a16:creationId xmlns:a16="http://schemas.microsoft.com/office/drawing/2014/main" id="{B6047E64-93F1-EBF2-1C35-DD609FE494D4}"/>
              </a:ext>
            </a:extLst>
          </p:cNvPr>
          <p:cNvSpPr/>
          <p:nvPr/>
        </p:nvSpPr>
        <p:spPr>
          <a:xfrm>
            <a:off x="6380241" y="5163055"/>
            <a:ext cx="1183623" cy="983088"/>
          </a:xfrm>
          <a:prstGeom prst="flowChartDocumen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1300" dirty="0">
                <a:solidFill>
                  <a:schemeClr val="tx1"/>
                </a:solidFill>
                <a:latin typeface="Avenir Book" panose="02000503020000020003" pitchFamily="2" charset="0"/>
                <a:ea typeface="DEJAVU SANS" panose="020B0603030804020204" pitchFamily="34" charset="0"/>
                <a:cs typeface="DEJAVU SANS" panose="020B0603030804020204" pitchFamily="34" charset="0"/>
              </a:rPr>
              <a:t>ARM Core Executable (</a:t>
            </a:r>
            <a:r>
              <a:rPr lang="en-US" sz="1300" dirty="0" err="1">
                <a:solidFill>
                  <a:schemeClr val="tx1"/>
                </a:solidFill>
                <a:latin typeface="Avenir Book" panose="02000503020000020003" pitchFamily="2" charset="0"/>
                <a:ea typeface="DEJAVU SANS" panose="020B0603030804020204" pitchFamily="34" charset="0"/>
                <a:cs typeface="DEJAVU SANS" panose="020B0603030804020204" pitchFamily="34" charset="0"/>
              </a:rPr>
              <a:t>host.elf</a:t>
            </a:r>
            <a:r>
              <a:rPr lang="en-US" sz="1300" dirty="0">
                <a:solidFill>
                  <a:schemeClr val="tx1"/>
                </a:solidFill>
                <a:latin typeface="Avenir Book" panose="02000503020000020003" pitchFamily="2" charset="0"/>
                <a:ea typeface="DEJAVU SANS" panose="020B0603030804020204" pitchFamily="34" charset="0"/>
                <a:cs typeface="DEJAVU SANS" panose="020B0603030804020204" pitchFamily="34" charset="0"/>
              </a:rPr>
              <a:t>)</a:t>
            </a:r>
          </a:p>
        </p:txBody>
      </p:sp>
      <p:sp>
        <p:nvSpPr>
          <p:cNvPr id="17" name="Document 16">
            <a:extLst>
              <a:ext uri="{FF2B5EF4-FFF2-40B4-BE49-F238E27FC236}">
                <a16:creationId xmlns:a16="http://schemas.microsoft.com/office/drawing/2014/main" id="{ABF20BBA-3A9E-923F-CB3A-CD6DDD23E9DC}"/>
              </a:ext>
            </a:extLst>
          </p:cNvPr>
          <p:cNvSpPr/>
          <p:nvPr/>
        </p:nvSpPr>
        <p:spPr>
          <a:xfrm>
            <a:off x="4742066" y="5264416"/>
            <a:ext cx="1343905" cy="890874"/>
          </a:xfrm>
          <a:prstGeom prst="flowChartDocumen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>
                <a:solidFill>
                  <a:schemeClr val="tx1"/>
                </a:solidFill>
                <a:latin typeface="Avenir Book" panose="02000503020000020003" pitchFamily="2" charset="0"/>
                <a:ea typeface="DEJAVU SANS" panose="020B0603030804020204" pitchFamily="34" charset="0"/>
                <a:cs typeface="DEJAVU SANS" panose="020B0603030804020204" pitchFamily="34" charset="0"/>
              </a:rPr>
              <a:t>core_1_2.elf</a:t>
            </a:r>
          </a:p>
        </p:txBody>
      </p:sp>
      <p:sp>
        <p:nvSpPr>
          <p:cNvPr id="18" name="Document 17">
            <a:extLst>
              <a:ext uri="{FF2B5EF4-FFF2-40B4-BE49-F238E27FC236}">
                <a16:creationId xmlns:a16="http://schemas.microsoft.com/office/drawing/2014/main" id="{438D99DC-FCA6-CE0E-5D3A-144D2D06DE82}"/>
              </a:ext>
            </a:extLst>
          </p:cNvPr>
          <p:cNvSpPr/>
          <p:nvPr/>
        </p:nvSpPr>
        <p:spPr>
          <a:xfrm>
            <a:off x="4671612" y="5399805"/>
            <a:ext cx="1343905" cy="974169"/>
          </a:xfrm>
          <a:prstGeom prst="flowChartDocumen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>
                <a:solidFill>
                  <a:schemeClr val="tx1"/>
                </a:solidFill>
                <a:latin typeface="Avenir Book" panose="02000503020000020003" pitchFamily="2" charset="0"/>
                <a:ea typeface="DEJAVU SANS" panose="020B0603030804020204" pitchFamily="34" charset="0"/>
                <a:cs typeface="DEJAVU SANS" panose="020B0603030804020204" pitchFamily="34" charset="0"/>
              </a:rPr>
              <a:t>AIE Core Executable</a:t>
            </a:r>
          </a:p>
          <a:p>
            <a:pPr algn="ctr"/>
            <a:r>
              <a:rPr lang="en-US" sz="1250" dirty="0">
                <a:solidFill>
                  <a:schemeClr val="tx1"/>
                </a:solidFill>
                <a:latin typeface="Avenir Book" panose="02000503020000020003" pitchFamily="2" charset="0"/>
                <a:ea typeface="DEJAVU SANS" panose="020B0603030804020204" pitchFamily="34" charset="0"/>
                <a:cs typeface="DEJAVU SANS" panose="020B0603030804020204" pitchFamily="34" charset="0"/>
              </a:rPr>
              <a:t>(</a:t>
            </a:r>
            <a:r>
              <a:rPr lang="en-US" sz="1250" dirty="0" err="1">
                <a:solidFill>
                  <a:schemeClr val="tx1"/>
                </a:solidFill>
                <a:latin typeface="Avenir Book" panose="02000503020000020003" pitchFamily="2" charset="0"/>
                <a:ea typeface="DEJAVU SANS" panose="020B0603030804020204" pitchFamily="34" charset="0"/>
                <a:cs typeface="DEJAVU SANS" panose="020B0603030804020204" pitchFamily="34" charset="0"/>
              </a:rPr>
              <a:t>aie_core</a:t>
            </a:r>
            <a:r>
              <a:rPr lang="en-US" sz="1250" dirty="0">
                <a:solidFill>
                  <a:schemeClr val="tx1"/>
                </a:solidFill>
                <a:latin typeface="Avenir Book" panose="02000503020000020003" pitchFamily="2" charset="0"/>
                <a:ea typeface="DEJAVU SANS" panose="020B0603030804020204" pitchFamily="34" charset="0"/>
                <a:cs typeface="DEJAVU SANS" panose="020B0603030804020204" pitchFamily="34" charset="0"/>
              </a:rPr>
              <a:t>*.elf)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5B22DD0-9047-7967-009F-A838A63C4578}"/>
              </a:ext>
            </a:extLst>
          </p:cNvPr>
          <p:cNvCxnSpPr>
            <a:cxnSpLocks/>
            <a:stCxn id="7" idx="3"/>
            <a:endCxn id="8" idx="1"/>
          </p:cNvCxnSpPr>
          <p:nvPr/>
        </p:nvCxnSpPr>
        <p:spPr>
          <a:xfrm>
            <a:off x="4243738" y="2572589"/>
            <a:ext cx="377600" cy="587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D510040-B3ED-FB58-8302-23B34931454A}"/>
              </a:ext>
            </a:extLst>
          </p:cNvPr>
          <p:cNvCxnSpPr>
            <a:cxnSpLocks/>
            <a:stCxn id="8" idx="2"/>
            <a:endCxn id="9" idx="0"/>
          </p:cNvCxnSpPr>
          <p:nvPr/>
        </p:nvCxnSpPr>
        <p:spPr>
          <a:xfrm flipH="1">
            <a:off x="5211596" y="2902898"/>
            <a:ext cx="1554" cy="37131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Elbow Connector 20">
            <a:extLst>
              <a:ext uri="{FF2B5EF4-FFF2-40B4-BE49-F238E27FC236}">
                <a16:creationId xmlns:a16="http://schemas.microsoft.com/office/drawing/2014/main" id="{D650C23E-AE12-DC89-9F1E-36326FAE50F8}"/>
              </a:ext>
            </a:extLst>
          </p:cNvPr>
          <p:cNvCxnSpPr>
            <a:cxnSpLocks/>
            <a:stCxn id="11" idx="1"/>
          </p:cNvCxnSpPr>
          <p:nvPr/>
        </p:nvCxnSpPr>
        <p:spPr>
          <a:xfrm rot="10800000" flipV="1">
            <a:off x="7463809" y="2309372"/>
            <a:ext cx="405646" cy="383561"/>
          </a:xfrm>
          <a:prstGeom prst="bentConnector3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Elbow Connector 21">
            <a:extLst>
              <a:ext uri="{FF2B5EF4-FFF2-40B4-BE49-F238E27FC236}">
                <a16:creationId xmlns:a16="http://schemas.microsoft.com/office/drawing/2014/main" id="{3C0F0844-EF71-726B-94E8-3CF95169806E}"/>
              </a:ext>
            </a:extLst>
          </p:cNvPr>
          <p:cNvCxnSpPr>
            <a:cxnSpLocks/>
          </p:cNvCxnSpPr>
          <p:nvPr/>
        </p:nvCxnSpPr>
        <p:spPr>
          <a:xfrm rot="10800000">
            <a:off x="7463809" y="2695231"/>
            <a:ext cx="405646" cy="452593"/>
          </a:xfrm>
          <a:prstGeom prst="bentConnector3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Elbow Connector 22">
            <a:extLst>
              <a:ext uri="{FF2B5EF4-FFF2-40B4-BE49-F238E27FC236}">
                <a16:creationId xmlns:a16="http://schemas.microsoft.com/office/drawing/2014/main" id="{C292C64E-642A-15A5-ABE2-1BE4F33FCD61}"/>
              </a:ext>
            </a:extLst>
          </p:cNvPr>
          <p:cNvCxnSpPr>
            <a:cxnSpLocks/>
            <a:stCxn id="13" idx="2"/>
            <a:endCxn id="14" idx="0"/>
          </p:cNvCxnSpPr>
          <p:nvPr/>
        </p:nvCxnSpPr>
        <p:spPr>
          <a:xfrm rot="5400000">
            <a:off x="6254194" y="3697958"/>
            <a:ext cx="402688" cy="826948"/>
          </a:xfrm>
          <a:prstGeom prst="bentConnector3">
            <a:avLst>
              <a:gd name="adj1" fmla="val 50000"/>
            </a:avLst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Elbow Connector 23">
            <a:extLst>
              <a:ext uri="{FF2B5EF4-FFF2-40B4-BE49-F238E27FC236}">
                <a16:creationId xmlns:a16="http://schemas.microsoft.com/office/drawing/2014/main" id="{4D6B8959-BFDF-AEEA-BB7D-D874B6EEBBC5}"/>
              </a:ext>
            </a:extLst>
          </p:cNvPr>
          <p:cNvCxnSpPr>
            <a:cxnSpLocks/>
            <a:stCxn id="9" idx="2"/>
            <a:endCxn id="14" idx="0"/>
          </p:cNvCxnSpPr>
          <p:nvPr/>
        </p:nvCxnSpPr>
        <p:spPr>
          <a:xfrm rot="16200000" flipH="1">
            <a:off x="5425487" y="3696198"/>
            <a:ext cx="402687" cy="830468"/>
          </a:xfrm>
          <a:prstGeom prst="bentConnector3">
            <a:avLst>
              <a:gd name="adj1" fmla="val 50000"/>
            </a:avLst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Elbow Connector 24">
            <a:extLst>
              <a:ext uri="{FF2B5EF4-FFF2-40B4-BE49-F238E27FC236}">
                <a16:creationId xmlns:a16="http://schemas.microsoft.com/office/drawing/2014/main" id="{2E63E3C7-D3E0-A0EE-3503-7C3FACD4B8C2}"/>
              </a:ext>
            </a:extLst>
          </p:cNvPr>
          <p:cNvCxnSpPr>
            <a:cxnSpLocks/>
            <a:stCxn id="14" idx="2"/>
            <a:endCxn id="6" idx="0"/>
          </p:cNvCxnSpPr>
          <p:nvPr/>
        </p:nvCxnSpPr>
        <p:spPr>
          <a:xfrm rot="5400000">
            <a:off x="5545729" y="4654849"/>
            <a:ext cx="445644" cy="547024"/>
          </a:xfrm>
          <a:prstGeom prst="bentConnector3">
            <a:avLst>
              <a:gd name="adj1" fmla="val 50000"/>
            </a:avLst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Elbow Connector 25">
            <a:extLst>
              <a:ext uri="{FF2B5EF4-FFF2-40B4-BE49-F238E27FC236}">
                <a16:creationId xmlns:a16="http://schemas.microsoft.com/office/drawing/2014/main" id="{FECE19D0-12C7-37EF-CF56-1ACCFB062F4C}"/>
              </a:ext>
            </a:extLst>
          </p:cNvPr>
          <p:cNvCxnSpPr>
            <a:cxnSpLocks/>
            <a:stCxn id="14" idx="2"/>
            <a:endCxn id="16" idx="0"/>
          </p:cNvCxnSpPr>
          <p:nvPr/>
        </p:nvCxnSpPr>
        <p:spPr>
          <a:xfrm rot="16200000" flipH="1">
            <a:off x="6278300" y="4469302"/>
            <a:ext cx="457516" cy="929989"/>
          </a:xfrm>
          <a:prstGeom prst="bentConnector3">
            <a:avLst>
              <a:gd name="adj1" fmla="val 50000"/>
            </a:avLst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ADAFF98-6CD3-C5C1-2C2C-4F81B6687F31}"/>
              </a:ext>
            </a:extLst>
          </p:cNvPr>
          <p:cNvCxnSpPr>
            <a:cxnSpLocks/>
            <a:stCxn id="12" idx="2"/>
            <a:endCxn id="13" idx="0"/>
          </p:cNvCxnSpPr>
          <p:nvPr/>
        </p:nvCxnSpPr>
        <p:spPr>
          <a:xfrm flipH="1">
            <a:off x="6869012" y="2902899"/>
            <a:ext cx="2985" cy="37131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6BE6684-B2E7-0B95-CF86-B3032B09F25E}"/>
              </a:ext>
            </a:extLst>
          </p:cNvPr>
          <p:cNvCxnSpPr>
            <a:cxnSpLocks/>
            <a:stCxn id="15" idx="1"/>
            <a:endCxn id="14" idx="3"/>
          </p:cNvCxnSpPr>
          <p:nvPr/>
        </p:nvCxnSpPr>
        <p:spPr>
          <a:xfrm flipH="1" flipV="1">
            <a:off x="6633875" y="4509158"/>
            <a:ext cx="591812" cy="457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1BBAFEAF-635B-D97F-3351-DACAAFA2FF38}"/>
              </a:ext>
            </a:extLst>
          </p:cNvPr>
          <p:cNvSpPr/>
          <p:nvPr/>
        </p:nvSpPr>
        <p:spPr>
          <a:xfrm>
            <a:off x="9591622" y="4988942"/>
            <a:ext cx="343462" cy="44002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00">
              <a:latin typeface="Avenir Book" panose="02000503020000020003" pitchFamily="2" charset="0"/>
              <a:ea typeface="DEJAVU SANS" panose="020B0603030804020204" pitchFamily="34" charset="0"/>
              <a:cs typeface="DEJAVU SANS" panose="020B0603030804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3597979-C531-FF77-33CF-A7191B9C9940}"/>
              </a:ext>
            </a:extLst>
          </p:cNvPr>
          <p:cNvSpPr/>
          <p:nvPr/>
        </p:nvSpPr>
        <p:spPr>
          <a:xfrm>
            <a:off x="9591622" y="4552982"/>
            <a:ext cx="343462" cy="43596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00" dirty="0">
              <a:solidFill>
                <a:schemeClr val="tx1"/>
              </a:solidFill>
              <a:latin typeface="Avenir Book" panose="02000503020000020003" pitchFamily="2" charset="0"/>
              <a:ea typeface="DEJAVU SANS" panose="020B0603030804020204" pitchFamily="34" charset="0"/>
              <a:cs typeface="DEJAVU SANS" panose="020B060303080402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552FE51-B773-B34C-788B-FB361848799D}"/>
              </a:ext>
            </a:extLst>
          </p:cNvPr>
          <p:cNvSpPr/>
          <p:nvPr/>
        </p:nvSpPr>
        <p:spPr>
          <a:xfrm>
            <a:off x="9591622" y="5428963"/>
            <a:ext cx="343462" cy="435960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00" dirty="0">
              <a:solidFill>
                <a:schemeClr val="tx1"/>
              </a:solidFill>
              <a:latin typeface="Avenir Book" panose="02000503020000020003" pitchFamily="2" charset="0"/>
              <a:ea typeface="DEJAVU SANS" panose="020B0603030804020204" pitchFamily="34" charset="0"/>
              <a:cs typeface="DEJAVU SANS" panose="020B0603030804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C6A496C-B65E-F34E-9B74-5E537DC1B5A0}"/>
              </a:ext>
            </a:extLst>
          </p:cNvPr>
          <p:cNvSpPr txBox="1"/>
          <p:nvPr/>
        </p:nvSpPr>
        <p:spPr>
          <a:xfrm>
            <a:off x="9935084" y="5001218"/>
            <a:ext cx="976549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>
                <a:latin typeface="Avenir Book" panose="02000503020000020003" pitchFamily="2" charset="0"/>
                <a:ea typeface="DEJAVU SANS" panose="020B0603030804020204" pitchFamily="34" charset="0"/>
                <a:cs typeface="DEJAVU SANS" panose="020B0603030804020204" pitchFamily="34" charset="0"/>
              </a:rPr>
              <a:t>User Code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363A45F-2FD5-545E-137B-8886683ED72E}"/>
              </a:ext>
            </a:extLst>
          </p:cNvPr>
          <p:cNvSpPr txBox="1"/>
          <p:nvPr/>
        </p:nvSpPr>
        <p:spPr>
          <a:xfrm>
            <a:off x="9935084" y="5424902"/>
            <a:ext cx="103425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>
                <a:latin typeface="Avenir Book" panose="02000503020000020003" pitchFamily="2" charset="0"/>
                <a:ea typeface="DEJAVU SANS" panose="020B0603030804020204" pitchFamily="34" charset="0"/>
                <a:cs typeface="DEJAVU SANS" panose="020B0603030804020204" pitchFamily="34" charset="0"/>
              </a:rPr>
              <a:t>Generated </a:t>
            </a:r>
          </a:p>
          <a:p>
            <a:r>
              <a:rPr lang="en-US" sz="1300" dirty="0">
                <a:latin typeface="Avenir Book" panose="02000503020000020003" pitchFamily="2" charset="0"/>
                <a:ea typeface="DEJAVU SANS" panose="020B0603030804020204" pitchFamily="34" charset="0"/>
                <a:cs typeface="DEJAVU SANS" panose="020B0603030804020204" pitchFamily="34" charset="0"/>
              </a:rPr>
              <a:t>Output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28AB8F3-4838-5563-433A-20045D1C353A}"/>
              </a:ext>
            </a:extLst>
          </p:cNvPr>
          <p:cNvSpPr txBox="1"/>
          <p:nvPr/>
        </p:nvSpPr>
        <p:spPr>
          <a:xfrm>
            <a:off x="9935084" y="4577533"/>
            <a:ext cx="57169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>
                <a:latin typeface="Avenir Book" panose="02000503020000020003" pitchFamily="2" charset="0"/>
                <a:ea typeface="DEJAVU SANS" panose="020B0603030804020204" pitchFamily="34" charset="0"/>
                <a:cs typeface="DEJAVU SANS" panose="020B0603030804020204" pitchFamily="34" charset="0"/>
              </a:rPr>
              <a:t>Tools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BD77119-1830-0752-5E78-425C7417E24B}"/>
              </a:ext>
            </a:extLst>
          </p:cNvPr>
          <p:cNvSpPr txBox="1"/>
          <p:nvPr/>
        </p:nvSpPr>
        <p:spPr>
          <a:xfrm>
            <a:off x="4314102" y="6421674"/>
            <a:ext cx="3563796" cy="340519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u="sng" dirty="0">
                <a:solidFill>
                  <a:srgbClr val="00B0F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https://</a:t>
            </a:r>
            <a:r>
              <a:rPr lang="en-US" sz="1400" b="1" u="sng" dirty="0" err="1">
                <a:solidFill>
                  <a:srgbClr val="00B0F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github.com</a:t>
            </a:r>
            <a:r>
              <a:rPr lang="en-US" sz="1400" b="1" u="sng" dirty="0">
                <a:solidFill>
                  <a:srgbClr val="00B0F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/Xilinx/</a:t>
            </a:r>
            <a:r>
              <a:rPr lang="en-US" sz="1400" b="1" u="sng" dirty="0" err="1">
                <a:solidFill>
                  <a:srgbClr val="00B0F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mlir-aie</a:t>
            </a:r>
            <a:endParaRPr lang="en-US" sz="1400" b="1" u="sng" dirty="0">
              <a:solidFill>
                <a:srgbClr val="00B1F0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4762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9" grpId="0" animBg="1"/>
      <p:bldP spid="30" grpId="0" animBg="1"/>
      <p:bldP spid="31" grpId="0" animBg="1"/>
      <p:bldP spid="32" grpId="0"/>
      <p:bldP spid="33" grpId="0"/>
      <p:bldP spid="3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E60D1F9-9212-2D45-90EF-EDC817A9E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Talk Outline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11133FC-0FE8-0946-AB0D-6EF7893C7DC5}"/>
              </a:ext>
            </a:extLst>
          </p:cNvPr>
          <p:cNvSpPr/>
          <p:nvPr/>
        </p:nvSpPr>
        <p:spPr>
          <a:xfrm>
            <a:off x="1144762" y="958165"/>
            <a:ext cx="9902476" cy="897979"/>
          </a:xfrm>
          <a:prstGeom prst="roundRect">
            <a:avLst/>
          </a:prstGeom>
          <a:solidFill>
            <a:srgbClr val="D1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Lato" panose="020F0502020204030203" pitchFamily="34" charset="77"/>
              </a:rPr>
              <a:t>Background and Motivation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3A9011E7-C9BC-194E-93C2-6A4DE5AEBD1C}"/>
              </a:ext>
            </a:extLst>
          </p:cNvPr>
          <p:cNvSpPr/>
          <p:nvPr/>
        </p:nvSpPr>
        <p:spPr>
          <a:xfrm>
            <a:off x="1144762" y="2422972"/>
            <a:ext cx="9902476" cy="897979"/>
          </a:xfrm>
          <a:prstGeom prst="roundRect">
            <a:avLst/>
          </a:prstGeom>
          <a:solidFill>
            <a:srgbClr val="D1CECE"/>
          </a:solidFill>
          <a:ln>
            <a:solidFill>
              <a:srgbClr val="D0CE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Lato" panose="020F0502020204030203" pitchFamily="34" charset="77"/>
              </a:rPr>
              <a:t>SPARTA: Design and Implementation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57B26EDE-586D-884B-BFE4-2CBBDF1B59B8}"/>
              </a:ext>
            </a:extLst>
          </p:cNvPr>
          <p:cNvSpPr/>
          <p:nvPr/>
        </p:nvSpPr>
        <p:spPr>
          <a:xfrm>
            <a:off x="1144762" y="3887779"/>
            <a:ext cx="9902476" cy="897979"/>
          </a:xfrm>
          <a:prstGeom prst="roundRect">
            <a:avLst/>
          </a:prstGeom>
          <a:solidFill>
            <a:srgbClr val="1F3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Lato" panose="020F0502020204030203" pitchFamily="34" charset="77"/>
              </a:rPr>
              <a:t>Evaluation of SPARTA and Key Results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3E098C2-A80A-F146-9159-8778760AA3B7}"/>
              </a:ext>
            </a:extLst>
          </p:cNvPr>
          <p:cNvSpPr/>
          <p:nvPr/>
        </p:nvSpPr>
        <p:spPr>
          <a:xfrm>
            <a:off x="1144762" y="5352585"/>
            <a:ext cx="9902476" cy="89797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Lato" panose="020F0502020204030203" pitchFamily="34" charset="77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12008972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FBBFD2-7BD5-4A8E-8909-1EF5F8C5F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Evaluation Methodology (1/2)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F3FDB5C-1639-34D8-3FFD-1935DE768F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Real system evaluation</a:t>
            </a:r>
          </a:p>
          <a:p>
            <a:pPr marL="0" indent="0">
              <a:buNone/>
            </a:pPr>
            <a:r>
              <a:rPr lang="en-US" sz="2400" b="1" dirty="0"/>
              <a:t>Versal AIE Configuration</a:t>
            </a:r>
          </a:p>
          <a:p>
            <a:pPr lvl="1"/>
            <a:r>
              <a:rPr lang="en-US" sz="2000" dirty="0"/>
              <a:t>Frequency: 1 GHz</a:t>
            </a:r>
          </a:p>
          <a:p>
            <a:pPr lvl="1"/>
            <a:r>
              <a:rPr lang="en-US" sz="2000" dirty="0"/>
              <a:t>Cores: 400</a:t>
            </a:r>
          </a:p>
          <a:p>
            <a:pPr marL="0" indent="0">
              <a:buNone/>
            </a:pP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6C7F7EF-4080-665E-D6EA-9A9A726B8A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97" b="21580"/>
          <a:stretch/>
        </p:blipFill>
        <p:spPr>
          <a:xfrm>
            <a:off x="3575685" y="1623060"/>
            <a:ext cx="5040630" cy="510260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453254D-EB20-BE34-F09E-7558A454BC2F}"/>
              </a:ext>
            </a:extLst>
          </p:cNvPr>
          <p:cNvSpPr/>
          <p:nvPr/>
        </p:nvSpPr>
        <p:spPr>
          <a:xfrm rot="480000">
            <a:off x="4618230" y="4800003"/>
            <a:ext cx="3749040" cy="478038"/>
          </a:xfrm>
          <a:prstGeom prst="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1832171-B2F5-89E7-CF52-4A85C840C1E4}"/>
              </a:ext>
            </a:extLst>
          </p:cNvPr>
          <p:cNvSpPr/>
          <p:nvPr/>
        </p:nvSpPr>
        <p:spPr>
          <a:xfrm rot="476375">
            <a:off x="4663021" y="4467889"/>
            <a:ext cx="3785556" cy="35077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894CA42-B146-6D4E-7966-0745CF37F837}"/>
              </a:ext>
            </a:extLst>
          </p:cNvPr>
          <p:cNvSpPr txBox="1"/>
          <p:nvPr/>
        </p:nvSpPr>
        <p:spPr>
          <a:xfrm rot="480000">
            <a:off x="4994211" y="4436170"/>
            <a:ext cx="290878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b="1" dirty="0">
                <a:solidFill>
                  <a:schemeClr val="bg1"/>
                </a:solidFill>
                <a:latin typeface="Cambria" panose="02040503050406030204" pitchFamily="18" charset="0"/>
              </a:rPr>
              <a:t>AMD-Xilinx Versal AI Engine</a:t>
            </a:r>
            <a:endParaRPr lang="en-US" sz="16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7A9A9ED-A1CE-0E7D-0680-34F8159E4281}"/>
              </a:ext>
            </a:extLst>
          </p:cNvPr>
          <p:cNvSpPr/>
          <p:nvPr/>
        </p:nvSpPr>
        <p:spPr>
          <a:xfrm rot="759374">
            <a:off x="4481998" y="5614645"/>
            <a:ext cx="3802821" cy="730578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5EC9828-AB83-9B4B-5CD3-32964279FF60}"/>
              </a:ext>
            </a:extLst>
          </p:cNvPr>
          <p:cNvSpPr/>
          <p:nvPr/>
        </p:nvSpPr>
        <p:spPr>
          <a:xfrm rot="480000">
            <a:off x="3661566" y="5105930"/>
            <a:ext cx="893166" cy="759067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FA5FF16-8AA8-A6B7-80E3-5061E200387C}"/>
              </a:ext>
            </a:extLst>
          </p:cNvPr>
          <p:cNvSpPr txBox="1"/>
          <p:nvPr/>
        </p:nvSpPr>
        <p:spPr>
          <a:xfrm rot="480000">
            <a:off x="3510588" y="5055747"/>
            <a:ext cx="121144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b="1" dirty="0">
                <a:solidFill>
                  <a:schemeClr val="bg1"/>
                </a:solidFill>
                <a:latin typeface="Cambria" panose="02040503050406030204" pitchFamily="18" charset="0"/>
              </a:rPr>
              <a:t>AMD </a:t>
            </a:r>
          </a:p>
          <a:p>
            <a:pPr algn="ctr"/>
            <a:r>
              <a:rPr lang="en-GB" sz="1600" b="1" dirty="0">
                <a:solidFill>
                  <a:schemeClr val="bg1"/>
                </a:solidFill>
                <a:latin typeface="Cambria" panose="02040503050406030204" pitchFamily="18" charset="0"/>
              </a:rPr>
              <a:t>MI50 </a:t>
            </a:r>
          </a:p>
          <a:p>
            <a:pPr algn="ctr"/>
            <a:r>
              <a:rPr lang="en-GB" sz="1600" b="1" dirty="0">
                <a:solidFill>
                  <a:schemeClr val="bg1"/>
                </a:solidFill>
                <a:latin typeface="Cambria" panose="02040503050406030204" pitchFamily="18" charset="0"/>
              </a:rPr>
              <a:t>GPU</a:t>
            </a:r>
            <a:endParaRPr lang="en-US" sz="16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8525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/>
      <p:bldP spid="22" grpId="0" animBg="1"/>
      <p:bldP spid="23" grpId="0" animBg="1"/>
      <p:bldP spid="2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FBBFD2-7BD5-4A8E-8909-1EF5F8C5F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Evaluation Methodology (2/2)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CAA5A6EF-811F-4E45-957F-E7E9067519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3000" b="1" dirty="0">
                <a:solidFill>
                  <a:schemeClr val="accent2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State-of-the-art baselines </a:t>
            </a:r>
            <a:r>
              <a:rPr lang="en-US" sz="3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on all major computing platforms</a:t>
            </a:r>
          </a:p>
          <a:p>
            <a:pPr lvl="1"/>
            <a:r>
              <a:rPr lang="en-US" sz="2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CPU</a:t>
            </a:r>
            <a:r>
              <a:rPr lang="en-US" sz="2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200" b="1" dirty="0">
                <a:solidFill>
                  <a:schemeClr val="bg2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[Singh+, FPL’21]</a:t>
            </a:r>
            <a:endParaRPr lang="en-US" sz="22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lvl="1"/>
            <a:r>
              <a:rPr lang="en-US" sz="2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GPU</a:t>
            </a:r>
            <a:r>
              <a:rPr lang="en-US" sz="2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200" b="1" dirty="0">
                <a:solidFill>
                  <a:schemeClr val="bg2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[Licht+, CGO’21]</a:t>
            </a:r>
            <a:endParaRPr lang="en-US" sz="22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lvl="1"/>
            <a:r>
              <a:rPr lang="en-US" sz="2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FPGA </a:t>
            </a:r>
            <a:r>
              <a:rPr lang="en-US" sz="2200" b="1" dirty="0">
                <a:solidFill>
                  <a:schemeClr val="bg2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[Singh+, FPL’21]</a:t>
            </a:r>
          </a:p>
          <a:p>
            <a:pPr lvl="1"/>
            <a:endParaRPr lang="en-US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US" sz="3000" b="1" dirty="0">
                <a:solidFill>
                  <a:schemeClr val="accent2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Programming tools</a:t>
            </a:r>
          </a:p>
          <a:p>
            <a:pPr lvl="1"/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MLIR-AIE </a:t>
            </a:r>
          </a:p>
          <a:p>
            <a:pPr lvl="1"/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Vitis Chess Compiler v2022.2</a:t>
            </a:r>
          </a:p>
          <a:p>
            <a:endParaRPr lang="en-US" b="1" dirty="0">
              <a:solidFill>
                <a:schemeClr val="accent2">
                  <a:lumMod val="7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US" sz="3000" b="1" dirty="0">
                <a:solidFill>
                  <a:schemeClr val="accent2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Elementary stencil benchmarks</a:t>
            </a:r>
          </a:p>
          <a:p>
            <a:pPr lvl="1"/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jacobi-1d </a:t>
            </a:r>
          </a:p>
          <a:p>
            <a:pPr lvl="1"/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jacobi-2d-3pt </a:t>
            </a:r>
          </a:p>
          <a:p>
            <a:pPr lvl="1"/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Laplacian</a:t>
            </a:r>
          </a:p>
          <a:p>
            <a:pPr lvl="1"/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jacobi-2d-9pt</a:t>
            </a:r>
          </a:p>
          <a:p>
            <a:pPr lvl="1"/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seidel-2d</a:t>
            </a:r>
          </a:p>
          <a:p>
            <a:pPr marL="457200" lvl="1" indent="0">
              <a:buNone/>
            </a:pPr>
            <a:endParaRPr lang="en-US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915DC8-8C79-8103-36C6-F3BA4A78BB0A}"/>
              </a:ext>
            </a:extLst>
          </p:cNvPr>
          <p:cNvSpPr txBox="1"/>
          <p:nvPr/>
        </p:nvSpPr>
        <p:spPr>
          <a:xfrm>
            <a:off x="4314102" y="6421674"/>
            <a:ext cx="3563796" cy="340519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u="sng" dirty="0">
                <a:solidFill>
                  <a:srgbClr val="00B0F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https://</a:t>
            </a:r>
            <a:r>
              <a:rPr lang="en-US" sz="1400" b="1" u="sng" dirty="0" err="1">
                <a:solidFill>
                  <a:srgbClr val="00B0F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github.com</a:t>
            </a:r>
            <a:r>
              <a:rPr lang="en-US" sz="1400" b="1" u="sng" dirty="0">
                <a:solidFill>
                  <a:srgbClr val="00B0F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/Xilinx/</a:t>
            </a:r>
            <a:r>
              <a:rPr lang="en-US" sz="1400" b="1" u="sng" dirty="0" err="1">
                <a:solidFill>
                  <a:srgbClr val="00B0F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mlir-aie</a:t>
            </a:r>
            <a:endParaRPr lang="en-US" sz="1400" b="1" u="sng" dirty="0">
              <a:solidFill>
                <a:srgbClr val="00B1F0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6439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uiExpand="1" build="p"/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BECE3D4-B7C8-8A32-EAA4-22F8FC6524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SPARTA Performance: </a:t>
            </a:r>
            <a:r>
              <a:rPr lang="en-GB" sz="3600" dirty="0"/>
              <a:t>Single and Multi-AIE Design (1/2)</a:t>
            </a:r>
            <a:endParaRPr lang="en-US" dirty="0"/>
          </a:p>
        </p:txBody>
      </p:sp>
      <p:sp>
        <p:nvSpPr>
          <p:cNvPr id="768" name="Content Placeholder 767">
            <a:extLst>
              <a:ext uri="{FF2B5EF4-FFF2-40B4-BE49-F238E27FC236}">
                <a16:creationId xmlns:a16="http://schemas.microsoft.com/office/drawing/2014/main" id="{818A58E2-59B0-150F-2EFA-7A9D8FAC6D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5677" y="1031515"/>
            <a:ext cx="1640646" cy="486646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Single AIE</a:t>
            </a:r>
            <a:endParaRPr lang="en-US" b="1" dirty="0">
              <a:solidFill>
                <a:srgbClr val="2B3FEB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D58BC95-0428-198C-B8BA-1D4AC6A58F71}"/>
              </a:ext>
            </a:extLst>
          </p:cNvPr>
          <p:cNvGrpSpPr/>
          <p:nvPr/>
        </p:nvGrpSpPr>
        <p:grpSpPr>
          <a:xfrm>
            <a:off x="5657513" y="4039597"/>
            <a:ext cx="6427304" cy="2513872"/>
            <a:chOff x="2328710" y="1359867"/>
            <a:chExt cx="7468109" cy="4410192"/>
          </a:xfrm>
        </p:grpSpPr>
        <p:sp>
          <p:nvSpPr>
            <p:cNvPr id="700" name="Right Arrow 699">
              <a:extLst>
                <a:ext uri="{FF2B5EF4-FFF2-40B4-BE49-F238E27FC236}">
                  <a16:creationId xmlns:a16="http://schemas.microsoft.com/office/drawing/2014/main" id="{19381020-FCA1-AEE2-B62F-3E3F91A032A0}"/>
                </a:ext>
              </a:extLst>
            </p:cNvPr>
            <p:cNvSpPr/>
            <p:nvPr/>
          </p:nvSpPr>
          <p:spPr bwMode="auto">
            <a:xfrm>
              <a:off x="4186181" y="3423481"/>
              <a:ext cx="1098504" cy="437434"/>
            </a:xfrm>
            <a:prstGeom prst="rightArrow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4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Lato" panose="020F0502020204030203" pitchFamily="34" charset="0"/>
                <a:cs typeface="Segoe UI" pitchFamily="34" charset="0"/>
              </a:endParaRPr>
            </a:p>
          </p:txBody>
        </p:sp>
        <p:grpSp>
          <p:nvGrpSpPr>
            <p:cNvPr id="708" name="Group 707">
              <a:extLst>
                <a:ext uri="{FF2B5EF4-FFF2-40B4-BE49-F238E27FC236}">
                  <a16:creationId xmlns:a16="http://schemas.microsoft.com/office/drawing/2014/main" id="{B6B9C5F9-8C56-4676-BBCC-CA1D0CF64B2C}"/>
                </a:ext>
              </a:extLst>
            </p:cNvPr>
            <p:cNvGrpSpPr/>
            <p:nvPr/>
          </p:nvGrpSpPr>
          <p:grpSpPr>
            <a:xfrm>
              <a:off x="2480597" y="3072568"/>
              <a:ext cx="1653148" cy="1247957"/>
              <a:chOff x="6669658" y="1491623"/>
              <a:chExt cx="864292" cy="847059"/>
            </a:xfrm>
          </p:grpSpPr>
          <p:sp>
            <p:nvSpPr>
              <p:cNvPr id="704" name="Rectangle 703">
                <a:extLst>
                  <a:ext uri="{FF2B5EF4-FFF2-40B4-BE49-F238E27FC236}">
                    <a16:creationId xmlns:a16="http://schemas.microsoft.com/office/drawing/2014/main" id="{E8932FC8-0E02-356D-D610-20BD089BED18}"/>
                  </a:ext>
                </a:extLst>
              </p:cNvPr>
              <p:cNvSpPr/>
              <p:nvPr/>
            </p:nvSpPr>
            <p:spPr bwMode="auto">
              <a:xfrm>
                <a:off x="6669658" y="1491623"/>
                <a:ext cx="864292" cy="829034"/>
              </a:xfrm>
              <a:prstGeom prst="rect">
                <a:avLst/>
              </a:prstGeom>
              <a:solidFill>
                <a:srgbClr val="00B658"/>
              </a:solidFill>
              <a:ln w="19050"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14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705" name="Rectangle 704">
                <a:extLst>
                  <a:ext uri="{FF2B5EF4-FFF2-40B4-BE49-F238E27FC236}">
                    <a16:creationId xmlns:a16="http://schemas.microsoft.com/office/drawing/2014/main" id="{570841F0-72F5-EAAF-01A5-AD017BFBB3CA}"/>
                  </a:ext>
                </a:extLst>
              </p:cNvPr>
              <p:cNvSpPr/>
              <p:nvPr/>
            </p:nvSpPr>
            <p:spPr bwMode="auto">
              <a:xfrm>
                <a:off x="7272185" y="1491624"/>
                <a:ext cx="261765" cy="828895"/>
              </a:xfrm>
              <a:prstGeom prst="rect">
                <a:avLst/>
              </a:prstGeom>
              <a:solidFill>
                <a:srgbClr val="3998E7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14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706" name="TextBox 705">
                <a:extLst>
                  <a:ext uri="{FF2B5EF4-FFF2-40B4-BE49-F238E27FC236}">
                    <a16:creationId xmlns:a16="http://schemas.microsoft.com/office/drawing/2014/main" id="{BB30E068-DCAA-1A7F-7883-94406D5135CF}"/>
                  </a:ext>
                </a:extLst>
              </p:cNvPr>
              <p:cNvSpPr txBox="1"/>
              <p:nvPr/>
            </p:nvSpPr>
            <p:spPr>
              <a:xfrm>
                <a:off x="6748524" y="1569049"/>
                <a:ext cx="472288" cy="76963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1400" dirty="0">
                    <a:latin typeface="Avenir Next" panose="020B0503020202020204" pitchFamily="34" charset="0"/>
                  </a:rPr>
                  <a:t>Laplacian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1400">
                    <a:latin typeface="Avenir Next" panose="020B0503020202020204" pitchFamily="34" charset="0"/>
                  </a:rPr>
                  <a:t>AI</a:t>
                </a:r>
                <a:r>
                  <a:rPr lang="en-GB" sz="1400" dirty="0">
                    <a:latin typeface="Avenir Next" panose="020B0503020202020204" pitchFamily="34" charset="0"/>
                  </a:rPr>
                  <a:t>E Core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1400" dirty="0">
                    <a:latin typeface="Avenir Next" panose="020B0503020202020204" pitchFamily="34" charset="0"/>
                  </a:rPr>
                  <a:t>(0,1)</a:t>
                </a:r>
                <a:endParaRPr lang="en-CH" sz="1400" dirty="0">
                  <a:latin typeface="Avenir Next" panose="020B0503020202020204" pitchFamily="34" charset="0"/>
                </a:endParaRPr>
              </a:p>
            </p:txBody>
          </p:sp>
          <p:sp>
            <p:nvSpPr>
              <p:cNvPr id="707" name="TextBox 706">
                <a:extLst>
                  <a:ext uri="{FF2B5EF4-FFF2-40B4-BE49-F238E27FC236}">
                    <a16:creationId xmlns:a16="http://schemas.microsoft.com/office/drawing/2014/main" id="{95F2CB0C-2C08-168F-473E-687EE5481703}"/>
                  </a:ext>
                </a:extLst>
              </p:cNvPr>
              <p:cNvSpPr txBox="1"/>
              <p:nvPr/>
            </p:nvSpPr>
            <p:spPr>
              <a:xfrm rot="16200000">
                <a:off x="6984383" y="1840699"/>
                <a:ext cx="811245" cy="1308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1400" dirty="0">
                    <a:latin typeface="Avenir Next" panose="020B0503020202020204" pitchFamily="34" charset="0"/>
                  </a:rPr>
                  <a:t>Memory</a:t>
                </a:r>
              </a:p>
            </p:txBody>
          </p:sp>
        </p:grpSp>
        <p:grpSp>
          <p:nvGrpSpPr>
            <p:cNvPr id="713" name="Group 712">
              <a:extLst>
                <a:ext uri="{FF2B5EF4-FFF2-40B4-BE49-F238E27FC236}">
                  <a16:creationId xmlns:a16="http://schemas.microsoft.com/office/drawing/2014/main" id="{221F4077-ABB2-9B67-7E4A-2279A30EBAB6}"/>
                </a:ext>
              </a:extLst>
            </p:cNvPr>
            <p:cNvGrpSpPr/>
            <p:nvPr/>
          </p:nvGrpSpPr>
          <p:grpSpPr>
            <a:xfrm>
              <a:off x="5310029" y="3072568"/>
              <a:ext cx="1653148" cy="1247957"/>
              <a:chOff x="6669658" y="1491623"/>
              <a:chExt cx="864292" cy="847059"/>
            </a:xfrm>
          </p:grpSpPr>
          <p:sp>
            <p:nvSpPr>
              <p:cNvPr id="714" name="Rectangle 713">
                <a:extLst>
                  <a:ext uri="{FF2B5EF4-FFF2-40B4-BE49-F238E27FC236}">
                    <a16:creationId xmlns:a16="http://schemas.microsoft.com/office/drawing/2014/main" id="{92A0399A-81AC-226A-64DC-39CDA4B97581}"/>
                  </a:ext>
                </a:extLst>
              </p:cNvPr>
              <p:cNvSpPr/>
              <p:nvPr/>
            </p:nvSpPr>
            <p:spPr bwMode="auto">
              <a:xfrm>
                <a:off x="6669658" y="1491623"/>
                <a:ext cx="864292" cy="829034"/>
              </a:xfrm>
              <a:prstGeom prst="rect">
                <a:avLst/>
              </a:prstGeom>
              <a:solidFill>
                <a:srgbClr val="00B658"/>
              </a:solidFill>
              <a:ln w="19050"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14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715" name="Rectangle 714">
                <a:extLst>
                  <a:ext uri="{FF2B5EF4-FFF2-40B4-BE49-F238E27FC236}">
                    <a16:creationId xmlns:a16="http://schemas.microsoft.com/office/drawing/2014/main" id="{7983A97C-A7B3-F672-6A40-B6CD841DDF87}"/>
                  </a:ext>
                </a:extLst>
              </p:cNvPr>
              <p:cNvSpPr/>
              <p:nvPr/>
            </p:nvSpPr>
            <p:spPr bwMode="auto">
              <a:xfrm>
                <a:off x="7291140" y="1491624"/>
                <a:ext cx="242810" cy="828895"/>
              </a:xfrm>
              <a:prstGeom prst="rect">
                <a:avLst/>
              </a:prstGeom>
              <a:solidFill>
                <a:srgbClr val="3998E7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14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716" name="TextBox 715">
                <a:extLst>
                  <a:ext uri="{FF2B5EF4-FFF2-40B4-BE49-F238E27FC236}">
                    <a16:creationId xmlns:a16="http://schemas.microsoft.com/office/drawing/2014/main" id="{660B447A-A1D3-68BC-B2B2-3D60884115BE}"/>
                  </a:ext>
                </a:extLst>
              </p:cNvPr>
              <p:cNvSpPr txBox="1"/>
              <p:nvPr/>
            </p:nvSpPr>
            <p:spPr>
              <a:xfrm>
                <a:off x="6719308" y="1569049"/>
                <a:ext cx="530715" cy="76963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1400" dirty="0">
                    <a:latin typeface="Avenir Next" panose="020B0503020202020204" pitchFamily="34" charset="0"/>
                  </a:rPr>
                  <a:t>Flux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1400">
                    <a:latin typeface="Avenir Next" panose="020B0503020202020204" pitchFamily="34" charset="0"/>
                  </a:rPr>
                  <a:t>AI</a:t>
                </a:r>
                <a:r>
                  <a:rPr lang="en-GB" sz="1400" dirty="0">
                    <a:latin typeface="Avenir Next" panose="020B0503020202020204" pitchFamily="34" charset="0"/>
                  </a:rPr>
                  <a:t>E Core 1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1400" dirty="0">
                    <a:latin typeface="Avenir Next" panose="020B0503020202020204" pitchFamily="34" charset="0"/>
                  </a:rPr>
                  <a:t>(1,1)</a:t>
                </a:r>
                <a:endParaRPr lang="en-CH" sz="1400" dirty="0">
                  <a:latin typeface="Avenir Next" panose="020B0503020202020204" pitchFamily="34" charset="0"/>
                </a:endParaRPr>
              </a:p>
            </p:txBody>
          </p:sp>
          <p:sp>
            <p:nvSpPr>
              <p:cNvPr id="717" name="TextBox 716">
                <a:extLst>
                  <a:ext uri="{FF2B5EF4-FFF2-40B4-BE49-F238E27FC236}">
                    <a16:creationId xmlns:a16="http://schemas.microsoft.com/office/drawing/2014/main" id="{4A9A2415-5058-8817-FD27-3ECDB57BE309}"/>
                  </a:ext>
                </a:extLst>
              </p:cNvPr>
              <p:cNvSpPr txBox="1"/>
              <p:nvPr/>
            </p:nvSpPr>
            <p:spPr>
              <a:xfrm rot="16200000">
                <a:off x="6984383" y="1840699"/>
                <a:ext cx="811245" cy="1308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1400" dirty="0">
                    <a:latin typeface="Avenir Next" panose="020B0503020202020204" pitchFamily="34" charset="0"/>
                  </a:rPr>
                  <a:t>Memory</a:t>
                </a:r>
              </a:p>
            </p:txBody>
          </p:sp>
        </p:grpSp>
        <p:grpSp>
          <p:nvGrpSpPr>
            <p:cNvPr id="718" name="Group 717">
              <a:extLst>
                <a:ext uri="{FF2B5EF4-FFF2-40B4-BE49-F238E27FC236}">
                  <a16:creationId xmlns:a16="http://schemas.microsoft.com/office/drawing/2014/main" id="{0DB05F8B-32A1-4EC0-964E-5A33F0EA6D74}"/>
                </a:ext>
              </a:extLst>
            </p:cNvPr>
            <p:cNvGrpSpPr/>
            <p:nvPr/>
          </p:nvGrpSpPr>
          <p:grpSpPr>
            <a:xfrm>
              <a:off x="8139461" y="3072065"/>
              <a:ext cx="1653148" cy="1248457"/>
              <a:chOff x="6669658" y="1491623"/>
              <a:chExt cx="864292" cy="847399"/>
            </a:xfrm>
          </p:grpSpPr>
          <p:sp>
            <p:nvSpPr>
              <p:cNvPr id="719" name="Rectangle 718">
                <a:extLst>
                  <a:ext uri="{FF2B5EF4-FFF2-40B4-BE49-F238E27FC236}">
                    <a16:creationId xmlns:a16="http://schemas.microsoft.com/office/drawing/2014/main" id="{D942C563-AB28-FF1A-642A-51F95AA272F2}"/>
                  </a:ext>
                </a:extLst>
              </p:cNvPr>
              <p:cNvSpPr/>
              <p:nvPr/>
            </p:nvSpPr>
            <p:spPr bwMode="auto">
              <a:xfrm>
                <a:off x="6669658" y="1491623"/>
                <a:ext cx="864292" cy="829034"/>
              </a:xfrm>
              <a:prstGeom prst="rect">
                <a:avLst/>
              </a:prstGeom>
              <a:solidFill>
                <a:srgbClr val="00B658"/>
              </a:solidFill>
              <a:ln w="19050"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14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720" name="Rectangle 719">
                <a:extLst>
                  <a:ext uri="{FF2B5EF4-FFF2-40B4-BE49-F238E27FC236}">
                    <a16:creationId xmlns:a16="http://schemas.microsoft.com/office/drawing/2014/main" id="{03BB2751-AD84-FF2F-9787-D1C85BEF4430}"/>
                  </a:ext>
                </a:extLst>
              </p:cNvPr>
              <p:cNvSpPr/>
              <p:nvPr/>
            </p:nvSpPr>
            <p:spPr bwMode="auto">
              <a:xfrm>
                <a:off x="7292435" y="1491624"/>
                <a:ext cx="241515" cy="828895"/>
              </a:xfrm>
              <a:prstGeom prst="rect">
                <a:avLst/>
              </a:prstGeom>
              <a:solidFill>
                <a:srgbClr val="3998E7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14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721" name="TextBox 720">
                <a:extLst>
                  <a:ext uri="{FF2B5EF4-FFF2-40B4-BE49-F238E27FC236}">
                    <a16:creationId xmlns:a16="http://schemas.microsoft.com/office/drawing/2014/main" id="{7BDF8A4C-E339-09D5-3DF1-5D8FED285ACF}"/>
                  </a:ext>
                </a:extLst>
              </p:cNvPr>
              <p:cNvSpPr txBox="1"/>
              <p:nvPr/>
            </p:nvSpPr>
            <p:spPr>
              <a:xfrm>
                <a:off x="6719308" y="1569388"/>
                <a:ext cx="530715" cy="76963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1400" dirty="0">
                    <a:latin typeface="Avenir Next" panose="020B0503020202020204" pitchFamily="34" charset="0"/>
                  </a:rPr>
                  <a:t>Flux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1400">
                    <a:latin typeface="Avenir Next" panose="020B0503020202020204" pitchFamily="34" charset="0"/>
                  </a:rPr>
                  <a:t>AI</a:t>
                </a:r>
                <a:r>
                  <a:rPr lang="en-GB" sz="1400" dirty="0">
                    <a:latin typeface="Avenir Next" panose="020B0503020202020204" pitchFamily="34" charset="0"/>
                  </a:rPr>
                  <a:t>E Core 2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1400" dirty="0">
                    <a:latin typeface="Avenir Next" panose="020B0503020202020204" pitchFamily="34" charset="0"/>
                  </a:rPr>
                  <a:t>(2,1)</a:t>
                </a:r>
                <a:endParaRPr lang="en-CH" sz="1400" dirty="0">
                  <a:latin typeface="Avenir Next" panose="020B0503020202020204" pitchFamily="34" charset="0"/>
                </a:endParaRPr>
              </a:p>
            </p:txBody>
          </p:sp>
          <p:sp>
            <p:nvSpPr>
              <p:cNvPr id="722" name="TextBox 721">
                <a:extLst>
                  <a:ext uri="{FF2B5EF4-FFF2-40B4-BE49-F238E27FC236}">
                    <a16:creationId xmlns:a16="http://schemas.microsoft.com/office/drawing/2014/main" id="{933A56CF-63FA-3B83-2E8A-B1F6CC9E801F}"/>
                  </a:ext>
                </a:extLst>
              </p:cNvPr>
              <p:cNvSpPr txBox="1"/>
              <p:nvPr/>
            </p:nvSpPr>
            <p:spPr>
              <a:xfrm rot="16200000">
                <a:off x="6984383" y="1840699"/>
                <a:ext cx="811245" cy="1308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1400" dirty="0">
                    <a:latin typeface="Avenir Next" panose="020B0503020202020204" pitchFamily="34" charset="0"/>
                  </a:rPr>
                  <a:t>Memory</a:t>
                </a:r>
              </a:p>
            </p:txBody>
          </p:sp>
        </p:grpSp>
        <p:sp>
          <p:nvSpPr>
            <p:cNvPr id="723" name="Right Arrow 722">
              <a:extLst>
                <a:ext uri="{FF2B5EF4-FFF2-40B4-BE49-F238E27FC236}">
                  <a16:creationId xmlns:a16="http://schemas.microsoft.com/office/drawing/2014/main" id="{36B38C2C-F8AE-56B2-24DA-0768A7EAD861}"/>
                </a:ext>
              </a:extLst>
            </p:cNvPr>
            <p:cNvSpPr/>
            <p:nvPr/>
          </p:nvSpPr>
          <p:spPr bwMode="auto">
            <a:xfrm>
              <a:off x="7007091" y="3405769"/>
              <a:ext cx="1098504" cy="437434"/>
            </a:xfrm>
            <a:prstGeom prst="rightArrow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4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Lato" panose="020F0502020204030203" pitchFamily="34" charset="0"/>
                <a:cs typeface="Segoe UI" pitchFamily="34" charset="0"/>
              </a:endParaRPr>
            </a:p>
          </p:txBody>
        </p:sp>
        <p:grpSp>
          <p:nvGrpSpPr>
            <p:cNvPr id="733" name="Group 732">
              <a:extLst>
                <a:ext uri="{FF2B5EF4-FFF2-40B4-BE49-F238E27FC236}">
                  <a16:creationId xmlns:a16="http://schemas.microsoft.com/office/drawing/2014/main" id="{D0A808F0-3C0E-46B2-94A4-06F47845F635}"/>
                </a:ext>
              </a:extLst>
            </p:cNvPr>
            <p:cNvGrpSpPr/>
            <p:nvPr/>
          </p:nvGrpSpPr>
          <p:grpSpPr>
            <a:xfrm>
              <a:off x="4205396" y="1560750"/>
              <a:ext cx="1653147" cy="554319"/>
              <a:chOff x="6669658" y="1639649"/>
              <a:chExt cx="864292" cy="781457"/>
            </a:xfrm>
            <a:solidFill>
              <a:srgbClr val="FC8639"/>
            </a:solidFill>
          </p:grpSpPr>
          <p:sp>
            <p:nvSpPr>
              <p:cNvPr id="734" name="Rectangle 733">
                <a:extLst>
                  <a:ext uri="{FF2B5EF4-FFF2-40B4-BE49-F238E27FC236}">
                    <a16:creationId xmlns:a16="http://schemas.microsoft.com/office/drawing/2014/main" id="{C288B721-38CC-BD8E-4394-C80E344A4E3A}"/>
                  </a:ext>
                </a:extLst>
              </p:cNvPr>
              <p:cNvSpPr/>
              <p:nvPr/>
            </p:nvSpPr>
            <p:spPr bwMode="auto">
              <a:xfrm>
                <a:off x="6669658" y="1639649"/>
                <a:ext cx="864292" cy="781457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14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736" name="TextBox 735">
                <a:extLst>
                  <a:ext uri="{FF2B5EF4-FFF2-40B4-BE49-F238E27FC236}">
                    <a16:creationId xmlns:a16="http://schemas.microsoft.com/office/drawing/2014/main" id="{35F0DB45-1FEE-D3C1-6BB2-9E89D6713B1E}"/>
                  </a:ext>
                </a:extLst>
              </p:cNvPr>
              <p:cNvSpPr txBox="1"/>
              <p:nvPr/>
            </p:nvSpPr>
            <p:spPr>
              <a:xfrm>
                <a:off x="6809872" y="1827142"/>
                <a:ext cx="566746" cy="532836"/>
              </a:xfrm>
              <a:prstGeom prst="rect">
                <a:avLst/>
              </a:prstGeom>
              <a:grp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1400" dirty="0">
                    <a:latin typeface="Avenir Next" panose="020B0503020202020204" pitchFamily="34" charset="0"/>
                  </a:rPr>
                  <a:t>ShimDMA0</a:t>
                </a:r>
                <a:endParaRPr lang="en-CH" sz="1400" dirty="0">
                  <a:latin typeface="Avenir Next" panose="020B0503020202020204" pitchFamily="34" charset="0"/>
                </a:endParaRPr>
              </a:p>
            </p:txBody>
          </p:sp>
        </p:grpSp>
        <p:grpSp>
          <p:nvGrpSpPr>
            <p:cNvPr id="748" name="Group 747">
              <a:extLst>
                <a:ext uri="{FF2B5EF4-FFF2-40B4-BE49-F238E27FC236}">
                  <a16:creationId xmlns:a16="http://schemas.microsoft.com/office/drawing/2014/main" id="{72B3D136-FBFC-34FC-A84C-C33E24B7E39E}"/>
                </a:ext>
              </a:extLst>
            </p:cNvPr>
            <p:cNvGrpSpPr/>
            <p:nvPr/>
          </p:nvGrpSpPr>
          <p:grpSpPr>
            <a:xfrm>
              <a:off x="3639039" y="2115068"/>
              <a:ext cx="2406184" cy="958877"/>
              <a:chOff x="5198798" y="3132103"/>
              <a:chExt cx="2406185" cy="958877"/>
            </a:xfrm>
          </p:grpSpPr>
          <p:sp>
            <p:nvSpPr>
              <p:cNvPr id="742" name="Rectangle 741">
                <a:extLst>
                  <a:ext uri="{FF2B5EF4-FFF2-40B4-BE49-F238E27FC236}">
                    <a16:creationId xmlns:a16="http://schemas.microsoft.com/office/drawing/2014/main" id="{7A551076-FFA1-A9E2-1AE9-DF64945863CF}"/>
                  </a:ext>
                </a:extLst>
              </p:cNvPr>
              <p:cNvSpPr/>
              <p:nvPr/>
            </p:nvSpPr>
            <p:spPr bwMode="auto">
              <a:xfrm>
                <a:off x="6456305" y="3132103"/>
                <a:ext cx="89292" cy="353841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4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739" name="Bent-Up Arrow 738">
                <a:extLst>
                  <a:ext uri="{FF2B5EF4-FFF2-40B4-BE49-F238E27FC236}">
                    <a16:creationId xmlns:a16="http://schemas.microsoft.com/office/drawing/2014/main" id="{5401E4A1-2AFC-A87A-1DFE-3F8F1E10C146}"/>
                  </a:ext>
                </a:extLst>
              </p:cNvPr>
              <p:cNvSpPr/>
              <p:nvPr/>
            </p:nvSpPr>
            <p:spPr bwMode="auto">
              <a:xfrm rot="10800000">
                <a:off x="5198798" y="3394056"/>
                <a:ext cx="2194560" cy="696924"/>
              </a:xfrm>
              <a:prstGeom prst="bentUpArrow">
                <a:avLst>
                  <a:gd name="adj1" fmla="val 15614"/>
                  <a:gd name="adj2" fmla="val 25000"/>
                  <a:gd name="adj3" fmla="val 37836"/>
                </a:avLst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4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741" name="Bent-Up Arrow 740">
                <a:extLst>
                  <a:ext uri="{FF2B5EF4-FFF2-40B4-BE49-F238E27FC236}">
                    <a16:creationId xmlns:a16="http://schemas.microsoft.com/office/drawing/2014/main" id="{00611CA8-A615-0460-4A48-54B99E2CF1B8}"/>
                  </a:ext>
                </a:extLst>
              </p:cNvPr>
              <p:cNvSpPr/>
              <p:nvPr/>
            </p:nvSpPr>
            <p:spPr bwMode="auto">
              <a:xfrm rot="10800000" flipH="1">
                <a:off x="5867623" y="3396036"/>
                <a:ext cx="1737360" cy="694944"/>
              </a:xfrm>
              <a:prstGeom prst="bentUpArrow">
                <a:avLst>
                  <a:gd name="adj1" fmla="val 15614"/>
                  <a:gd name="adj2" fmla="val 25000"/>
                  <a:gd name="adj3" fmla="val 37836"/>
                </a:avLst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4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743" name="Rectangle 742">
                <a:extLst>
                  <a:ext uri="{FF2B5EF4-FFF2-40B4-BE49-F238E27FC236}">
                    <a16:creationId xmlns:a16="http://schemas.microsoft.com/office/drawing/2014/main" id="{9B08061D-A47C-6111-3B9F-03C045BD3153}"/>
                  </a:ext>
                </a:extLst>
              </p:cNvPr>
              <p:cNvSpPr/>
              <p:nvPr/>
            </p:nvSpPr>
            <p:spPr bwMode="auto">
              <a:xfrm>
                <a:off x="5813548" y="3402082"/>
                <a:ext cx="93547" cy="9767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4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744" name="Rectangle 743">
                <a:extLst>
                  <a:ext uri="{FF2B5EF4-FFF2-40B4-BE49-F238E27FC236}">
                    <a16:creationId xmlns:a16="http://schemas.microsoft.com/office/drawing/2014/main" id="{81169B70-DF46-8404-D7BB-2A706500F4A9}"/>
                  </a:ext>
                </a:extLst>
              </p:cNvPr>
              <p:cNvSpPr/>
              <p:nvPr/>
            </p:nvSpPr>
            <p:spPr bwMode="auto">
              <a:xfrm>
                <a:off x="6465395" y="3348998"/>
                <a:ext cx="73152" cy="100584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4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</p:grpSp>
        <p:sp>
          <p:nvSpPr>
            <p:cNvPr id="745" name="TextBox 744">
              <a:extLst>
                <a:ext uri="{FF2B5EF4-FFF2-40B4-BE49-F238E27FC236}">
                  <a16:creationId xmlns:a16="http://schemas.microsoft.com/office/drawing/2014/main" id="{1852DA1B-8CBD-2C51-C80E-9B2F1F78A1DB}"/>
                </a:ext>
              </a:extLst>
            </p:cNvPr>
            <p:cNvSpPr txBox="1"/>
            <p:nvPr/>
          </p:nvSpPr>
          <p:spPr>
            <a:xfrm>
              <a:off x="3906933" y="2488460"/>
              <a:ext cx="1848229" cy="5399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CH" sz="1400" i="1">
                  <a:latin typeface="Avenir Next" panose="020B0503020202020204" pitchFamily="34" charset="0"/>
                </a:rPr>
                <a:t>Broadcast</a:t>
              </a:r>
              <a:r>
                <a:rPr lang="en-GB" sz="1400" i="1" dirty="0">
                  <a:latin typeface="Avenir Next" panose="020B0503020202020204" pitchFamily="34" charset="0"/>
                </a:rPr>
                <a:t> Input</a:t>
              </a:r>
              <a:endParaRPr lang="en-CH" sz="1100" i="1" dirty="0">
                <a:latin typeface="Avenir Next" panose="020B0503020202020204" pitchFamily="34" charset="0"/>
              </a:endParaRPr>
            </a:p>
          </p:txBody>
        </p:sp>
        <p:sp>
          <p:nvSpPr>
            <p:cNvPr id="746" name="TextBox 745">
              <a:extLst>
                <a:ext uri="{FF2B5EF4-FFF2-40B4-BE49-F238E27FC236}">
                  <a16:creationId xmlns:a16="http://schemas.microsoft.com/office/drawing/2014/main" id="{049E6E58-BCEF-CE36-FD16-AFF64E7CEFD3}"/>
                </a:ext>
              </a:extLst>
            </p:cNvPr>
            <p:cNvSpPr txBox="1"/>
            <p:nvPr/>
          </p:nvSpPr>
          <p:spPr>
            <a:xfrm>
              <a:off x="5479930" y="4312206"/>
              <a:ext cx="1231954" cy="8099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200" dirty="0">
                  <a:latin typeface="Avenir Next" panose="020B0503020202020204" pitchFamily="34" charset="0"/>
                </a:rPr>
                <a:t>Flux MAC operations</a:t>
              </a:r>
              <a:endParaRPr lang="en-CH" sz="1050" dirty="0">
                <a:latin typeface="Avenir Next" panose="020B0503020202020204" pitchFamily="34" charset="0"/>
              </a:endParaRPr>
            </a:p>
          </p:txBody>
        </p:sp>
        <p:sp>
          <p:nvSpPr>
            <p:cNvPr id="747" name="TextBox 746">
              <a:extLst>
                <a:ext uri="{FF2B5EF4-FFF2-40B4-BE49-F238E27FC236}">
                  <a16:creationId xmlns:a16="http://schemas.microsoft.com/office/drawing/2014/main" id="{813CCCCC-3105-B860-54E5-64960E3BE10E}"/>
                </a:ext>
              </a:extLst>
            </p:cNvPr>
            <p:cNvSpPr txBox="1"/>
            <p:nvPr/>
          </p:nvSpPr>
          <p:spPr>
            <a:xfrm>
              <a:off x="8168117" y="4312206"/>
              <a:ext cx="1624494" cy="14578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200" dirty="0">
                  <a:latin typeface="Avenir Next" panose="020B0503020202020204" pitchFamily="34" charset="0"/>
                </a:rPr>
                <a:t>Flux non-MAC operations  (select and compare)</a:t>
              </a:r>
              <a:endParaRPr lang="en-CH" sz="1050" dirty="0">
                <a:latin typeface="Avenir Next" panose="020B0503020202020204" pitchFamily="34" charset="0"/>
              </a:endParaRPr>
            </a:p>
          </p:txBody>
        </p:sp>
        <p:sp>
          <p:nvSpPr>
            <p:cNvPr id="758" name="TextBox 757">
              <a:extLst>
                <a:ext uri="{FF2B5EF4-FFF2-40B4-BE49-F238E27FC236}">
                  <a16:creationId xmlns:a16="http://schemas.microsoft.com/office/drawing/2014/main" id="{52719D6E-4F80-308D-0582-9276E5B49CC9}"/>
                </a:ext>
              </a:extLst>
            </p:cNvPr>
            <p:cNvSpPr txBox="1"/>
            <p:nvPr/>
          </p:nvSpPr>
          <p:spPr>
            <a:xfrm>
              <a:off x="2395180" y="4312205"/>
              <a:ext cx="1723613" cy="14578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200" dirty="0">
                  <a:latin typeface="Avenir Next" panose="020B0503020202020204" pitchFamily="34" charset="0"/>
                </a:rPr>
                <a:t>Multiplications and subtractions computed using MAC unit</a:t>
              </a:r>
              <a:endParaRPr lang="en-CH" sz="1200" dirty="0">
                <a:latin typeface="Avenir Next" panose="020B0503020202020204" pitchFamily="34" charset="0"/>
              </a:endParaRPr>
            </a:p>
          </p:txBody>
        </p:sp>
        <p:sp>
          <p:nvSpPr>
            <p:cNvPr id="760" name="Left Arrow 759">
              <a:extLst>
                <a:ext uri="{FF2B5EF4-FFF2-40B4-BE49-F238E27FC236}">
                  <a16:creationId xmlns:a16="http://schemas.microsoft.com/office/drawing/2014/main" id="{C35DF7A2-596C-24C6-1107-6D73BB707603}"/>
                </a:ext>
              </a:extLst>
            </p:cNvPr>
            <p:cNvSpPr/>
            <p:nvPr/>
          </p:nvSpPr>
          <p:spPr bwMode="auto">
            <a:xfrm>
              <a:off x="5857869" y="1722481"/>
              <a:ext cx="2909309" cy="273842"/>
            </a:xfrm>
            <a:prstGeom prst="leftArrow">
              <a:avLst>
                <a:gd name="adj1" fmla="val 50000"/>
                <a:gd name="adj2" fmla="val 104148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4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Lato" panose="020F0502020204030203" pitchFamily="34" charset="0"/>
                <a:cs typeface="Segoe UI" pitchFamily="34" charset="0"/>
              </a:endParaRPr>
            </a:p>
          </p:txBody>
        </p:sp>
        <p:sp>
          <p:nvSpPr>
            <p:cNvPr id="761" name="Rectangle 760">
              <a:extLst>
                <a:ext uri="{FF2B5EF4-FFF2-40B4-BE49-F238E27FC236}">
                  <a16:creationId xmlns:a16="http://schemas.microsoft.com/office/drawing/2014/main" id="{62A7732E-B314-B31D-2824-F38631203357}"/>
                </a:ext>
              </a:extLst>
            </p:cNvPr>
            <p:cNvSpPr/>
            <p:nvPr/>
          </p:nvSpPr>
          <p:spPr bwMode="auto">
            <a:xfrm>
              <a:off x="8615651" y="1789553"/>
              <a:ext cx="151526" cy="128151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4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Lato" panose="020F0502020204030203" pitchFamily="34" charset="0"/>
                <a:cs typeface="Segoe UI" pitchFamily="34" charset="0"/>
              </a:endParaRPr>
            </a:p>
          </p:txBody>
        </p:sp>
        <p:sp>
          <p:nvSpPr>
            <p:cNvPr id="762" name="Rectangle 761">
              <a:extLst>
                <a:ext uri="{FF2B5EF4-FFF2-40B4-BE49-F238E27FC236}">
                  <a16:creationId xmlns:a16="http://schemas.microsoft.com/office/drawing/2014/main" id="{49603A51-D214-0618-A99D-A19069848F79}"/>
                </a:ext>
              </a:extLst>
            </p:cNvPr>
            <p:cNvSpPr/>
            <p:nvPr/>
          </p:nvSpPr>
          <p:spPr bwMode="auto">
            <a:xfrm>
              <a:off x="8618525" y="1795720"/>
              <a:ext cx="79085" cy="13716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4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Lato" panose="020F0502020204030203" pitchFamily="34" charset="0"/>
                <a:cs typeface="Segoe UI" pitchFamily="34" charset="0"/>
              </a:endParaRPr>
            </a:p>
          </p:txBody>
        </p:sp>
        <p:sp>
          <p:nvSpPr>
            <p:cNvPr id="764" name="TextBox 763">
              <a:extLst>
                <a:ext uri="{FF2B5EF4-FFF2-40B4-BE49-F238E27FC236}">
                  <a16:creationId xmlns:a16="http://schemas.microsoft.com/office/drawing/2014/main" id="{A87D7ACA-150B-343F-A58B-910FBB8BACDE}"/>
                </a:ext>
              </a:extLst>
            </p:cNvPr>
            <p:cNvSpPr txBox="1"/>
            <p:nvPr/>
          </p:nvSpPr>
          <p:spPr>
            <a:xfrm>
              <a:off x="4142014" y="3768902"/>
              <a:ext cx="1033846" cy="9179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i="1" dirty="0">
                  <a:latin typeface="Avenir Next" panose="020B0503020202020204" pitchFamily="34" charset="0"/>
                </a:rPr>
                <a:t>Data </a:t>
              </a:r>
            </a:p>
            <a:p>
              <a:pPr algn="ctr"/>
              <a:r>
                <a:rPr lang="en-GB" sz="1400" i="1" dirty="0">
                  <a:latin typeface="Avenir Next" panose="020B0503020202020204" pitchFamily="34" charset="0"/>
                </a:rPr>
                <a:t>Forward</a:t>
              </a:r>
              <a:endParaRPr lang="en-CH" sz="1100" i="1" dirty="0">
                <a:latin typeface="Avenir Next" panose="020B0503020202020204" pitchFamily="34" charset="0"/>
              </a:endParaRPr>
            </a:p>
          </p:txBody>
        </p:sp>
        <p:sp>
          <p:nvSpPr>
            <p:cNvPr id="765" name="TextBox 764">
              <a:extLst>
                <a:ext uri="{FF2B5EF4-FFF2-40B4-BE49-F238E27FC236}">
                  <a16:creationId xmlns:a16="http://schemas.microsoft.com/office/drawing/2014/main" id="{D15B7FCA-1D0F-AB85-B9C1-8F25EDCB88F7}"/>
                </a:ext>
              </a:extLst>
            </p:cNvPr>
            <p:cNvSpPr txBox="1"/>
            <p:nvPr/>
          </p:nvSpPr>
          <p:spPr>
            <a:xfrm>
              <a:off x="6988522" y="3798024"/>
              <a:ext cx="1033846" cy="9179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i="1" dirty="0">
                  <a:latin typeface="Avenir Next" panose="020B0503020202020204" pitchFamily="34" charset="0"/>
                </a:rPr>
                <a:t>Data </a:t>
              </a:r>
            </a:p>
            <a:p>
              <a:pPr algn="ctr"/>
              <a:r>
                <a:rPr lang="en-GB" sz="1400" i="1" dirty="0">
                  <a:latin typeface="Avenir Next" panose="020B0503020202020204" pitchFamily="34" charset="0"/>
                </a:rPr>
                <a:t>Forward</a:t>
              </a:r>
              <a:endParaRPr lang="en-CH" sz="1100" i="1" dirty="0">
                <a:latin typeface="Avenir Next" panose="020B0503020202020204" pitchFamily="34" charset="0"/>
              </a:endParaRPr>
            </a:p>
          </p:txBody>
        </p:sp>
        <p:sp>
          <p:nvSpPr>
            <p:cNvPr id="766" name="TextBox 765">
              <a:extLst>
                <a:ext uri="{FF2B5EF4-FFF2-40B4-BE49-F238E27FC236}">
                  <a16:creationId xmlns:a16="http://schemas.microsoft.com/office/drawing/2014/main" id="{0E33BD5F-20D1-A986-0D90-2AC5E17B23BD}"/>
                </a:ext>
              </a:extLst>
            </p:cNvPr>
            <p:cNvSpPr txBox="1"/>
            <p:nvPr/>
          </p:nvSpPr>
          <p:spPr>
            <a:xfrm>
              <a:off x="8762973" y="2181806"/>
              <a:ext cx="1033846" cy="9179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i="1" dirty="0">
                  <a:latin typeface="Avenir Next" panose="020B0503020202020204" pitchFamily="34" charset="0"/>
                </a:rPr>
                <a:t>Output Results</a:t>
              </a:r>
              <a:endParaRPr lang="en-CH" sz="1100" i="1" dirty="0">
                <a:latin typeface="Avenir Next" panose="020B0503020202020204" pitchFamily="34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D8CE3D9-64C8-06D2-37D9-41AF3E8B8CC0}"/>
                </a:ext>
              </a:extLst>
            </p:cNvPr>
            <p:cNvSpPr txBox="1"/>
            <p:nvPr/>
          </p:nvSpPr>
          <p:spPr>
            <a:xfrm>
              <a:off x="2328710" y="1967012"/>
              <a:ext cx="1848229" cy="5399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400" i="1" dirty="0">
                  <a:latin typeface="Avenir Next" panose="020B0503020202020204" pitchFamily="34" charset="0"/>
                </a:rPr>
                <a:t>Read Channel 0</a:t>
              </a:r>
              <a:endParaRPr lang="en-CH" sz="1100" i="1" dirty="0">
                <a:latin typeface="Avenir Next" panose="020B0503020202020204" pitchFamily="34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0E0FC83-9450-0AD7-B79D-9B8BC1BA7E05}"/>
                </a:ext>
              </a:extLst>
            </p:cNvPr>
            <p:cNvSpPr txBox="1"/>
            <p:nvPr/>
          </p:nvSpPr>
          <p:spPr>
            <a:xfrm>
              <a:off x="6227508" y="1359867"/>
              <a:ext cx="2053552" cy="5399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400" i="1" dirty="0">
                  <a:latin typeface="Avenir Next" panose="020B0503020202020204" pitchFamily="34" charset="0"/>
                </a:rPr>
                <a:t>Write Channel 0</a:t>
              </a:r>
              <a:endParaRPr lang="en-CH" sz="1100" i="1" dirty="0">
                <a:latin typeface="Avenir Next" panose="020B0503020202020204" pitchFamily="34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6CD2D7A-9F6A-9736-AAE0-6763D3CB3326}"/>
                </a:ext>
              </a:extLst>
            </p:cNvPr>
            <p:cNvSpPr/>
            <p:nvPr/>
          </p:nvSpPr>
          <p:spPr bwMode="auto">
            <a:xfrm>
              <a:off x="8548958" y="1797820"/>
              <a:ext cx="93547" cy="12236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4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Lato" panose="020F0502020204030203" pitchFamily="34" charset="0"/>
                <a:cs typeface="Segoe UI" pitchFamily="34" charset="0"/>
              </a:endParaRPr>
            </a:p>
          </p:txBody>
        </p:sp>
      </p:grpSp>
      <p:grpSp>
        <p:nvGrpSpPr>
          <p:cNvPr id="698" name="Group 697">
            <a:extLst>
              <a:ext uri="{FF2B5EF4-FFF2-40B4-BE49-F238E27FC236}">
                <a16:creationId xmlns:a16="http://schemas.microsoft.com/office/drawing/2014/main" id="{3E5254DD-1B44-7F4C-6114-2CE43AF24E3C}"/>
              </a:ext>
            </a:extLst>
          </p:cNvPr>
          <p:cNvGrpSpPr/>
          <p:nvPr/>
        </p:nvGrpSpPr>
        <p:grpSpPr>
          <a:xfrm>
            <a:off x="149615" y="3986261"/>
            <a:ext cx="4908204" cy="2543883"/>
            <a:chOff x="149615" y="3986261"/>
            <a:chExt cx="4908204" cy="2543883"/>
          </a:xfrm>
        </p:grpSpPr>
        <p:sp>
          <p:nvSpPr>
            <p:cNvPr id="8" name="Right Arrow 7">
              <a:extLst>
                <a:ext uri="{FF2B5EF4-FFF2-40B4-BE49-F238E27FC236}">
                  <a16:creationId xmlns:a16="http://schemas.microsoft.com/office/drawing/2014/main" id="{3DD6299B-9E73-EF91-958E-066AA9B25EFA}"/>
                </a:ext>
              </a:extLst>
            </p:cNvPr>
            <p:cNvSpPr/>
            <p:nvPr/>
          </p:nvSpPr>
          <p:spPr bwMode="auto">
            <a:xfrm>
              <a:off x="1748217" y="5192562"/>
              <a:ext cx="945409" cy="249344"/>
            </a:xfrm>
            <a:prstGeom prst="rightArrow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4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Lato" panose="020F0502020204030203" pitchFamily="34" charset="0"/>
                <a:cs typeface="Segoe UI" pitchFamily="34" charset="0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6688FE5-C6A2-0843-7548-AE9BDD054B78}"/>
                </a:ext>
              </a:extLst>
            </p:cNvPr>
            <p:cNvGrpSpPr/>
            <p:nvPr/>
          </p:nvGrpSpPr>
          <p:grpSpPr>
            <a:xfrm>
              <a:off x="280334" y="4992538"/>
              <a:ext cx="1422754" cy="711354"/>
              <a:chOff x="6669658" y="1491623"/>
              <a:chExt cx="864292" cy="847059"/>
            </a:xfrm>
          </p:grpSpPr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8D9F3940-4244-AC42-7F6C-EACB69221F13}"/>
                  </a:ext>
                </a:extLst>
              </p:cNvPr>
              <p:cNvSpPr/>
              <p:nvPr/>
            </p:nvSpPr>
            <p:spPr bwMode="auto">
              <a:xfrm>
                <a:off x="6669658" y="1491623"/>
                <a:ext cx="864292" cy="829034"/>
              </a:xfrm>
              <a:prstGeom prst="rect">
                <a:avLst/>
              </a:prstGeom>
              <a:solidFill>
                <a:srgbClr val="00B658"/>
              </a:solidFill>
              <a:ln w="19050"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14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DEADCC25-39AA-5395-21E2-70CA4600FF5C}"/>
                  </a:ext>
                </a:extLst>
              </p:cNvPr>
              <p:cNvSpPr/>
              <p:nvPr/>
            </p:nvSpPr>
            <p:spPr bwMode="auto">
              <a:xfrm>
                <a:off x="7272185" y="1491624"/>
                <a:ext cx="261765" cy="828895"/>
              </a:xfrm>
              <a:prstGeom prst="rect">
                <a:avLst/>
              </a:prstGeom>
              <a:solidFill>
                <a:srgbClr val="3998E7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14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702B7860-4D68-BEFC-8FA1-1F11F31EE788}"/>
                  </a:ext>
                </a:extLst>
              </p:cNvPr>
              <p:cNvSpPr txBox="1"/>
              <p:nvPr/>
            </p:nvSpPr>
            <p:spPr>
              <a:xfrm>
                <a:off x="6748524" y="1569049"/>
                <a:ext cx="472288" cy="76963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1400" dirty="0">
                    <a:latin typeface="Avenir Next" panose="020B0503020202020204" pitchFamily="34" charset="0"/>
                  </a:rPr>
                  <a:t>Laplacian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1400">
                    <a:latin typeface="Avenir Next" panose="020B0503020202020204" pitchFamily="34" charset="0"/>
                  </a:rPr>
                  <a:t>AI</a:t>
                </a:r>
                <a:r>
                  <a:rPr lang="en-GB" sz="1400" dirty="0">
                    <a:latin typeface="Avenir Next" panose="020B0503020202020204" pitchFamily="34" charset="0"/>
                  </a:rPr>
                  <a:t>E Core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1400" dirty="0">
                    <a:latin typeface="Avenir Next" panose="020B0503020202020204" pitchFamily="34" charset="0"/>
                  </a:rPr>
                  <a:t>(0,1)</a:t>
                </a:r>
                <a:endParaRPr lang="en-CH" sz="1400" dirty="0">
                  <a:latin typeface="Avenir Next" panose="020B0503020202020204" pitchFamily="34" charset="0"/>
                </a:endParaRP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7EF64842-9BFB-B39B-24C9-FC123A8DE466}"/>
                  </a:ext>
                </a:extLst>
              </p:cNvPr>
              <p:cNvSpPr txBox="1"/>
              <p:nvPr/>
            </p:nvSpPr>
            <p:spPr>
              <a:xfrm rot="16200000">
                <a:off x="6984383" y="1840699"/>
                <a:ext cx="811245" cy="1308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1400" dirty="0">
                    <a:latin typeface="Avenir Next" panose="020B0503020202020204" pitchFamily="34" charset="0"/>
                  </a:rPr>
                  <a:t>Memory</a:t>
                </a: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75A4031-C596-06CB-968B-1719EBACDEA6}"/>
                </a:ext>
              </a:extLst>
            </p:cNvPr>
            <p:cNvGrpSpPr/>
            <p:nvPr/>
          </p:nvGrpSpPr>
          <p:grpSpPr>
            <a:xfrm>
              <a:off x="2715438" y="4992538"/>
              <a:ext cx="1422754" cy="711353"/>
              <a:chOff x="6669658" y="1491624"/>
              <a:chExt cx="864292" cy="847058"/>
            </a:xfrm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6CEED2A2-BE29-6C61-62C1-98888203EC8F}"/>
                  </a:ext>
                </a:extLst>
              </p:cNvPr>
              <p:cNvSpPr/>
              <p:nvPr/>
            </p:nvSpPr>
            <p:spPr bwMode="auto">
              <a:xfrm>
                <a:off x="6669658" y="1491624"/>
                <a:ext cx="864292" cy="829035"/>
              </a:xfrm>
              <a:prstGeom prst="rect">
                <a:avLst/>
              </a:prstGeom>
              <a:solidFill>
                <a:srgbClr val="00B658"/>
              </a:solidFill>
              <a:ln w="19050"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14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125C187C-63D9-067A-09C4-F7751C3C9B4B}"/>
                  </a:ext>
                </a:extLst>
              </p:cNvPr>
              <p:cNvSpPr/>
              <p:nvPr/>
            </p:nvSpPr>
            <p:spPr bwMode="auto">
              <a:xfrm>
                <a:off x="7291140" y="1491624"/>
                <a:ext cx="242810" cy="828895"/>
              </a:xfrm>
              <a:prstGeom prst="rect">
                <a:avLst/>
              </a:prstGeom>
              <a:solidFill>
                <a:srgbClr val="3998E7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14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CF236BB9-42BC-0461-5332-98E0AEC27FD7}"/>
                  </a:ext>
                </a:extLst>
              </p:cNvPr>
              <p:cNvSpPr txBox="1"/>
              <p:nvPr/>
            </p:nvSpPr>
            <p:spPr>
              <a:xfrm>
                <a:off x="6719308" y="1569049"/>
                <a:ext cx="530715" cy="76963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1400" dirty="0">
                    <a:latin typeface="Avenir Next" panose="020B0503020202020204" pitchFamily="34" charset="0"/>
                  </a:rPr>
                  <a:t>Flux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1400">
                    <a:latin typeface="Avenir Next" panose="020B0503020202020204" pitchFamily="34" charset="0"/>
                  </a:rPr>
                  <a:t>AI</a:t>
                </a:r>
                <a:r>
                  <a:rPr lang="en-GB" sz="1400" dirty="0">
                    <a:latin typeface="Avenir Next" panose="020B0503020202020204" pitchFamily="34" charset="0"/>
                  </a:rPr>
                  <a:t>E Core 1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1400" dirty="0">
                    <a:latin typeface="Avenir Next" panose="020B0503020202020204" pitchFamily="34" charset="0"/>
                  </a:rPr>
                  <a:t>(1,1)</a:t>
                </a:r>
                <a:endParaRPr lang="en-CH" sz="1400" dirty="0">
                  <a:latin typeface="Avenir Next" panose="020B0503020202020204" pitchFamily="34" charset="0"/>
                </a:endParaRP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39FC5080-22EB-8389-A425-25E46D55441C}"/>
                  </a:ext>
                </a:extLst>
              </p:cNvPr>
              <p:cNvSpPr txBox="1"/>
              <p:nvPr/>
            </p:nvSpPr>
            <p:spPr>
              <a:xfrm rot="16200000">
                <a:off x="6984383" y="1840699"/>
                <a:ext cx="811245" cy="1308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1400" dirty="0">
                    <a:latin typeface="Avenir Next" panose="020B0503020202020204" pitchFamily="34" charset="0"/>
                  </a:rPr>
                  <a:t>Memory</a:t>
                </a: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54A61A5-092D-74F8-2AEB-36194CDC9BD2}"/>
                </a:ext>
              </a:extLst>
            </p:cNvPr>
            <p:cNvGrpSpPr/>
            <p:nvPr/>
          </p:nvGrpSpPr>
          <p:grpSpPr>
            <a:xfrm>
              <a:off x="1764754" y="4130779"/>
              <a:ext cx="1422754" cy="315970"/>
              <a:chOff x="6669658" y="1639649"/>
              <a:chExt cx="864292" cy="781457"/>
            </a:xfrm>
            <a:solidFill>
              <a:srgbClr val="FC8639"/>
            </a:solidFill>
          </p:grpSpPr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9F8ED7FF-B28B-0B26-4083-27C2AF5876BD}"/>
                  </a:ext>
                </a:extLst>
              </p:cNvPr>
              <p:cNvSpPr/>
              <p:nvPr/>
            </p:nvSpPr>
            <p:spPr bwMode="auto">
              <a:xfrm>
                <a:off x="6669658" y="1639649"/>
                <a:ext cx="864292" cy="781457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14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281288E0-097A-E3DF-AC3F-FD7507C8D2E7}"/>
                  </a:ext>
                </a:extLst>
              </p:cNvPr>
              <p:cNvSpPr txBox="1"/>
              <p:nvPr/>
            </p:nvSpPr>
            <p:spPr>
              <a:xfrm>
                <a:off x="6809872" y="1827142"/>
                <a:ext cx="566746" cy="532836"/>
              </a:xfrm>
              <a:prstGeom prst="rect">
                <a:avLst/>
              </a:prstGeom>
              <a:grp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1400" dirty="0">
                    <a:latin typeface="Avenir Next" panose="020B0503020202020204" pitchFamily="34" charset="0"/>
                  </a:rPr>
                  <a:t>ShimDMA0</a:t>
                </a:r>
                <a:endParaRPr lang="en-CH" sz="1400" dirty="0">
                  <a:latin typeface="Avenir Next" panose="020B0503020202020204" pitchFamily="34" charset="0"/>
                </a:endParaRP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82F8D15-9353-7A25-2592-DECDE513AF80}"/>
                </a:ext>
              </a:extLst>
            </p:cNvPr>
            <p:cNvGrpSpPr/>
            <p:nvPr/>
          </p:nvGrpSpPr>
          <p:grpSpPr>
            <a:xfrm>
              <a:off x="1277330" y="4446748"/>
              <a:ext cx="2070843" cy="546573"/>
              <a:chOff x="5198798" y="3132103"/>
              <a:chExt cx="2406185" cy="958877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8AA5F630-2902-3EC0-8D46-71EE8617290D}"/>
                  </a:ext>
                </a:extLst>
              </p:cNvPr>
              <p:cNvSpPr/>
              <p:nvPr/>
            </p:nvSpPr>
            <p:spPr bwMode="auto">
              <a:xfrm>
                <a:off x="6456305" y="3132103"/>
                <a:ext cx="89292" cy="353841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4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29" name="Bent-Up Arrow 28">
                <a:extLst>
                  <a:ext uri="{FF2B5EF4-FFF2-40B4-BE49-F238E27FC236}">
                    <a16:creationId xmlns:a16="http://schemas.microsoft.com/office/drawing/2014/main" id="{5A6F5261-4E1E-F08F-B38A-6F5050AF2532}"/>
                  </a:ext>
                </a:extLst>
              </p:cNvPr>
              <p:cNvSpPr/>
              <p:nvPr/>
            </p:nvSpPr>
            <p:spPr bwMode="auto">
              <a:xfrm rot="10800000">
                <a:off x="5198798" y="3394056"/>
                <a:ext cx="2194561" cy="696923"/>
              </a:xfrm>
              <a:prstGeom prst="bentUpArrow">
                <a:avLst>
                  <a:gd name="adj1" fmla="val 15614"/>
                  <a:gd name="adj2" fmla="val 25000"/>
                  <a:gd name="adj3" fmla="val 37836"/>
                </a:avLst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4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30" name="Bent-Up Arrow 29">
                <a:extLst>
                  <a:ext uri="{FF2B5EF4-FFF2-40B4-BE49-F238E27FC236}">
                    <a16:creationId xmlns:a16="http://schemas.microsoft.com/office/drawing/2014/main" id="{DEE42771-1794-8005-BC3B-7A341EA96EED}"/>
                  </a:ext>
                </a:extLst>
              </p:cNvPr>
              <p:cNvSpPr/>
              <p:nvPr/>
            </p:nvSpPr>
            <p:spPr bwMode="auto">
              <a:xfrm rot="10800000" flipH="1">
                <a:off x="5867623" y="3396036"/>
                <a:ext cx="1737360" cy="694944"/>
              </a:xfrm>
              <a:prstGeom prst="bentUpArrow">
                <a:avLst>
                  <a:gd name="adj1" fmla="val 15614"/>
                  <a:gd name="adj2" fmla="val 25000"/>
                  <a:gd name="adj3" fmla="val 37836"/>
                </a:avLst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4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AB647119-8543-DEBC-8463-2ECFDF66A518}"/>
                  </a:ext>
                </a:extLst>
              </p:cNvPr>
              <p:cNvSpPr/>
              <p:nvPr/>
            </p:nvSpPr>
            <p:spPr bwMode="auto">
              <a:xfrm>
                <a:off x="5813548" y="3402082"/>
                <a:ext cx="93547" cy="9767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4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DFFF62CE-FF0B-A3AB-368F-F9CEBE3F5C3F}"/>
                  </a:ext>
                </a:extLst>
              </p:cNvPr>
              <p:cNvSpPr/>
              <p:nvPr/>
            </p:nvSpPr>
            <p:spPr bwMode="auto">
              <a:xfrm>
                <a:off x="6465395" y="3348998"/>
                <a:ext cx="73152" cy="100584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4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21835B6-196D-42B7-0279-FB499A56FD77}"/>
                </a:ext>
              </a:extLst>
            </p:cNvPr>
            <p:cNvSpPr txBox="1"/>
            <p:nvPr/>
          </p:nvSpPr>
          <p:spPr>
            <a:xfrm>
              <a:off x="1507886" y="4659587"/>
              <a:ext cx="1590648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CH" sz="1400" i="1">
                  <a:latin typeface="Avenir Next" panose="020B0503020202020204" pitchFamily="34" charset="0"/>
                </a:rPr>
                <a:t>Broadcast</a:t>
              </a:r>
              <a:r>
                <a:rPr lang="en-GB" sz="1400" i="1" dirty="0">
                  <a:latin typeface="Avenir Next" panose="020B0503020202020204" pitchFamily="34" charset="0"/>
                </a:rPr>
                <a:t> Input</a:t>
              </a:r>
              <a:endParaRPr lang="en-CH" sz="1100" i="1" dirty="0">
                <a:latin typeface="Avenir Next" panose="020B0503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D8CF52F-F7D0-56AF-C2D6-91A0DF7CDE96}"/>
                </a:ext>
              </a:extLst>
            </p:cNvPr>
            <p:cNvSpPr txBox="1"/>
            <p:nvPr/>
          </p:nvSpPr>
          <p:spPr>
            <a:xfrm>
              <a:off x="2861660" y="5699148"/>
              <a:ext cx="127653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200" dirty="0">
                  <a:latin typeface="Avenir Next" panose="020B0503020202020204" pitchFamily="34" charset="0"/>
                </a:rPr>
                <a:t>Flux MAC and non-MAC operations</a:t>
              </a:r>
              <a:endParaRPr lang="en-CH" sz="1050" dirty="0">
                <a:latin typeface="Avenir Next" panose="020B0503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DFB7F67-CB54-7D73-C726-F0E57A36638B}"/>
                </a:ext>
              </a:extLst>
            </p:cNvPr>
            <p:cNvSpPr txBox="1"/>
            <p:nvPr/>
          </p:nvSpPr>
          <p:spPr>
            <a:xfrm>
              <a:off x="206821" y="5699147"/>
              <a:ext cx="1483399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200" dirty="0">
                  <a:latin typeface="Avenir Next" panose="020B0503020202020204" pitchFamily="34" charset="0"/>
                </a:rPr>
                <a:t>Multiplications and subtractions computed using MAC unit</a:t>
              </a:r>
              <a:endParaRPr lang="en-CH" sz="1200" dirty="0">
                <a:latin typeface="Avenir Next" panose="020B0503020202020204" pitchFamily="34" charset="0"/>
              </a:endParaRPr>
            </a:p>
          </p:txBody>
        </p:sp>
        <p:sp>
          <p:nvSpPr>
            <p:cNvPr id="19" name="Left Arrow 18">
              <a:extLst>
                <a:ext uri="{FF2B5EF4-FFF2-40B4-BE49-F238E27FC236}">
                  <a16:creationId xmlns:a16="http://schemas.microsoft.com/office/drawing/2014/main" id="{0B679712-2916-97B6-6972-D490AA699AC7}"/>
                </a:ext>
              </a:extLst>
            </p:cNvPr>
            <p:cNvSpPr/>
            <p:nvPr/>
          </p:nvSpPr>
          <p:spPr bwMode="auto">
            <a:xfrm>
              <a:off x="3186927" y="4218849"/>
              <a:ext cx="715767" cy="156094"/>
            </a:xfrm>
            <a:prstGeom prst="leftArrow">
              <a:avLst>
                <a:gd name="adj1" fmla="val 50000"/>
                <a:gd name="adj2" fmla="val 104148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4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Lato" panose="020F0502020204030203" pitchFamily="34" charset="0"/>
                <a:cs typeface="Segoe UI" pitchFamily="34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B3DC4B7-19B8-9D15-C8BB-F674D0953D85}"/>
                </a:ext>
              </a:extLst>
            </p:cNvPr>
            <p:cNvSpPr/>
            <p:nvPr/>
          </p:nvSpPr>
          <p:spPr bwMode="auto">
            <a:xfrm>
              <a:off x="3810278" y="4261289"/>
              <a:ext cx="91440" cy="73048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4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Lato" panose="020F0502020204030203" pitchFamily="34" charset="0"/>
                <a:cs typeface="Segoe UI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12B7438-F388-EDAD-F032-DA656865CC09}"/>
                </a:ext>
              </a:extLst>
            </p:cNvPr>
            <p:cNvSpPr txBox="1"/>
            <p:nvPr/>
          </p:nvSpPr>
          <p:spPr>
            <a:xfrm>
              <a:off x="1710205" y="5389457"/>
              <a:ext cx="88976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i="1" dirty="0">
                  <a:latin typeface="Avenir Next" panose="020B0503020202020204" pitchFamily="34" charset="0"/>
                </a:rPr>
                <a:t>Data </a:t>
              </a:r>
            </a:p>
            <a:p>
              <a:pPr algn="ctr"/>
              <a:r>
                <a:rPr lang="en-GB" sz="1400" i="1" dirty="0">
                  <a:latin typeface="Avenir Next" panose="020B0503020202020204" pitchFamily="34" charset="0"/>
                </a:rPr>
                <a:t>Forward</a:t>
              </a:r>
              <a:endParaRPr lang="en-CH" sz="1100" i="1" dirty="0">
                <a:latin typeface="Avenir Next" panose="020B0503020202020204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6FD75A0-D129-0B2E-6F5D-2B4EA3E49E29}"/>
                </a:ext>
              </a:extLst>
            </p:cNvPr>
            <p:cNvSpPr txBox="1"/>
            <p:nvPr/>
          </p:nvSpPr>
          <p:spPr>
            <a:xfrm>
              <a:off x="3902694" y="4481578"/>
              <a:ext cx="88976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i="1" dirty="0">
                  <a:latin typeface="Avenir Next" panose="020B0503020202020204" pitchFamily="34" charset="0"/>
                </a:rPr>
                <a:t>Output Results</a:t>
              </a:r>
              <a:endParaRPr lang="en-CH" sz="1100" i="1" dirty="0">
                <a:latin typeface="Avenir Next" panose="020B0503020202020204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EA8CA2B-E346-321D-110D-721F2BA53490}"/>
                </a:ext>
              </a:extLst>
            </p:cNvPr>
            <p:cNvSpPr txBox="1"/>
            <p:nvPr/>
          </p:nvSpPr>
          <p:spPr>
            <a:xfrm>
              <a:off x="149615" y="4362354"/>
              <a:ext cx="1590648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400" i="1" dirty="0">
                  <a:latin typeface="Avenir Next" panose="020B0503020202020204" pitchFamily="34" charset="0"/>
                </a:rPr>
                <a:t>Read Channel 0</a:t>
              </a:r>
              <a:endParaRPr lang="en-CH" sz="1100" i="1" dirty="0">
                <a:latin typeface="Avenir Next" panose="020B050302020202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C860E75-8173-A110-FD18-5BA2D35E136C}"/>
                </a:ext>
              </a:extLst>
            </p:cNvPr>
            <p:cNvSpPr txBox="1"/>
            <p:nvPr/>
          </p:nvSpPr>
          <p:spPr>
            <a:xfrm>
              <a:off x="3290464" y="3986261"/>
              <a:ext cx="176735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400" i="1" dirty="0">
                  <a:latin typeface="Avenir Next" panose="020B0503020202020204" pitchFamily="34" charset="0"/>
                </a:rPr>
                <a:t>Write Channel 0</a:t>
              </a:r>
              <a:endParaRPr lang="en-CH" sz="1100" i="1" dirty="0">
                <a:latin typeface="Avenir Next" panose="020B0503020202020204" pitchFamily="34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EAD43C7-EAA6-4271-083E-BAFFFAC79C3B}"/>
                </a:ext>
              </a:extLst>
            </p:cNvPr>
            <p:cNvSpPr/>
            <p:nvPr/>
          </p:nvSpPr>
          <p:spPr bwMode="auto">
            <a:xfrm>
              <a:off x="3768154" y="4266163"/>
              <a:ext cx="82296" cy="6400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4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Lato" panose="020F0502020204030203" pitchFamily="34" charset="0"/>
                <a:cs typeface="Segoe UI" pitchFamily="34" charset="0"/>
              </a:endParaRPr>
            </a:p>
          </p:txBody>
        </p:sp>
      </p:grpSp>
      <p:grpSp>
        <p:nvGrpSpPr>
          <p:cNvPr id="696" name="Group 695">
            <a:extLst>
              <a:ext uri="{FF2B5EF4-FFF2-40B4-BE49-F238E27FC236}">
                <a16:creationId xmlns:a16="http://schemas.microsoft.com/office/drawing/2014/main" id="{DF416FAB-40E7-AF9A-6180-FE84EC17CD2C}"/>
              </a:ext>
            </a:extLst>
          </p:cNvPr>
          <p:cNvGrpSpPr/>
          <p:nvPr/>
        </p:nvGrpSpPr>
        <p:grpSpPr>
          <a:xfrm>
            <a:off x="3299093" y="1633368"/>
            <a:ext cx="5593814" cy="1854709"/>
            <a:chOff x="3793515" y="1633368"/>
            <a:chExt cx="5593814" cy="1854709"/>
          </a:xfrm>
        </p:grpSpPr>
        <p:grpSp>
          <p:nvGrpSpPr>
            <p:cNvPr id="656" name="Group 655">
              <a:extLst>
                <a:ext uri="{FF2B5EF4-FFF2-40B4-BE49-F238E27FC236}">
                  <a16:creationId xmlns:a16="http://schemas.microsoft.com/office/drawing/2014/main" id="{4A0B331C-7754-104A-8C44-3C6D9604F3C8}"/>
                </a:ext>
              </a:extLst>
            </p:cNvPr>
            <p:cNvGrpSpPr/>
            <p:nvPr/>
          </p:nvGrpSpPr>
          <p:grpSpPr>
            <a:xfrm>
              <a:off x="5784217" y="2282217"/>
              <a:ext cx="1422754" cy="711353"/>
              <a:chOff x="6669658" y="1491623"/>
              <a:chExt cx="864292" cy="847058"/>
            </a:xfrm>
          </p:grpSpPr>
          <p:sp>
            <p:nvSpPr>
              <p:cNvPr id="657" name="Rectangle 656">
                <a:extLst>
                  <a:ext uri="{FF2B5EF4-FFF2-40B4-BE49-F238E27FC236}">
                    <a16:creationId xmlns:a16="http://schemas.microsoft.com/office/drawing/2014/main" id="{0FE7F3DD-1100-B222-B419-AB4514E18013}"/>
                  </a:ext>
                </a:extLst>
              </p:cNvPr>
              <p:cNvSpPr/>
              <p:nvPr/>
            </p:nvSpPr>
            <p:spPr bwMode="auto">
              <a:xfrm>
                <a:off x="6669658" y="1491623"/>
                <a:ext cx="864292" cy="829034"/>
              </a:xfrm>
              <a:prstGeom prst="rect">
                <a:avLst/>
              </a:prstGeom>
              <a:solidFill>
                <a:srgbClr val="00B658"/>
              </a:solidFill>
              <a:ln w="19050"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14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658" name="Rectangle 657">
                <a:extLst>
                  <a:ext uri="{FF2B5EF4-FFF2-40B4-BE49-F238E27FC236}">
                    <a16:creationId xmlns:a16="http://schemas.microsoft.com/office/drawing/2014/main" id="{F60758E6-AF97-3A0B-EA52-D10A3A131C8E}"/>
                  </a:ext>
                </a:extLst>
              </p:cNvPr>
              <p:cNvSpPr/>
              <p:nvPr/>
            </p:nvSpPr>
            <p:spPr bwMode="auto">
              <a:xfrm>
                <a:off x="7272185" y="1491624"/>
                <a:ext cx="261765" cy="828895"/>
              </a:xfrm>
              <a:prstGeom prst="rect">
                <a:avLst/>
              </a:prstGeom>
              <a:solidFill>
                <a:srgbClr val="3998E7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14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venir Next" panose="020B0503020202020204" pitchFamily="34" charset="0"/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659" name="TextBox 658">
                <a:extLst>
                  <a:ext uri="{FF2B5EF4-FFF2-40B4-BE49-F238E27FC236}">
                    <a16:creationId xmlns:a16="http://schemas.microsoft.com/office/drawing/2014/main" id="{9582CA9D-84FC-82EC-0F4E-0275DD5A8CB5}"/>
                  </a:ext>
                </a:extLst>
              </p:cNvPr>
              <p:cNvSpPr txBox="1"/>
              <p:nvPr/>
            </p:nvSpPr>
            <p:spPr>
              <a:xfrm>
                <a:off x="6764592" y="1569049"/>
                <a:ext cx="440153" cy="7696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1400" dirty="0">
                    <a:latin typeface="Avenir Next" panose="020B0503020202020204" pitchFamily="34" charset="0"/>
                  </a:rPr>
                  <a:t>HDIFF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1400">
                    <a:latin typeface="Avenir Next" panose="020B0503020202020204" pitchFamily="34" charset="0"/>
                  </a:rPr>
                  <a:t>AI</a:t>
                </a:r>
                <a:r>
                  <a:rPr lang="en-GB" sz="1400" dirty="0">
                    <a:latin typeface="Avenir Next" panose="020B0503020202020204" pitchFamily="34" charset="0"/>
                  </a:rPr>
                  <a:t>E Core</a:t>
                </a:r>
              </a:p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1400" dirty="0">
                    <a:latin typeface="Avenir Next" panose="020B0503020202020204" pitchFamily="34" charset="0"/>
                  </a:rPr>
                  <a:t>(0,1)</a:t>
                </a:r>
                <a:endParaRPr lang="en-CH" sz="1400" dirty="0">
                  <a:latin typeface="Avenir Next" panose="020B0503020202020204" pitchFamily="34" charset="0"/>
                </a:endParaRPr>
              </a:p>
            </p:txBody>
          </p:sp>
          <p:sp>
            <p:nvSpPr>
              <p:cNvPr id="660" name="TextBox 659">
                <a:extLst>
                  <a:ext uri="{FF2B5EF4-FFF2-40B4-BE49-F238E27FC236}">
                    <a16:creationId xmlns:a16="http://schemas.microsoft.com/office/drawing/2014/main" id="{7DB6A8A4-11EB-4AE3-5B4F-312086F8B01E}"/>
                  </a:ext>
                </a:extLst>
              </p:cNvPr>
              <p:cNvSpPr txBox="1"/>
              <p:nvPr/>
            </p:nvSpPr>
            <p:spPr>
              <a:xfrm rot="16200000">
                <a:off x="6984383" y="1840699"/>
                <a:ext cx="811245" cy="1308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CH" sz="1400" dirty="0">
                    <a:latin typeface="Avenir Next" panose="020B0503020202020204" pitchFamily="34" charset="0"/>
                  </a:rPr>
                  <a:t>Memory</a:t>
                </a:r>
              </a:p>
            </p:txBody>
          </p:sp>
        </p:grpSp>
        <p:grpSp>
          <p:nvGrpSpPr>
            <p:cNvPr id="666" name="Group 665">
              <a:extLst>
                <a:ext uri="{FF2B5EF4-FFF2-40B4-BE49-F238E27FC236}">
                  <a16:creationId xmlns:a16="http://schemas.microsoft.com/office/drawing/2014/main" id="{902A290E-5973-CA02-B9D3-3C443EA1DAA8}"/>
                </a:ext>
              </a:extLst>
            </p:cNvPr>
            <p:cNvGrpSpPr/>
            <p:nvPr/>
          </p:nvGrpSpPr>
          <p:grpSpPr>
            <a:xfrm>
              <a:off x="5849748" y="1633368"/>
              <a:ext cx="1422754" cy="315970"/>
              <a:chOff x="6669658" y="1639649"/>
              <a:chExt cx="864292" cy="781457"/>
            </a:xfrm>
            <a:solidFill>
              <a:srgbClr val="FC8639"/>
            </a:solidFill>
          </p:grpSpPr>
          <p:sp>
            <p:nvSpPr>
              <p:cNvPr id="667" name="Rectangle 666">
                <a:extLst>
                  <a:ext uri="{FF2B5EF4-FFF2-40B4-BE49-F238E27FC236}">
                    <a16:creationId xmlns:a16="http://schemas.microsoft.com/office/drawing/2014/main" id="{CFC725B8-9AA3-24E3-2FC1-5DD894F22AA8}"/>
                  </a:ext>
                </a:extLst>
              </p:cNvPr>
              <p:cNvSpPr/>
              <p:nvPr/>
            </p:nvSpPr>
            <p:spPr bwMode="auto">
              <a:xfrm>
                <a:off x="6669658" y="1639649"/>
                <a:ext cx="864292" cy="781457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99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14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668" name="TextBox 667">
                <a:extLst>
                  <a:ext uri="{FF2B5EF4-FFF2-40B4-BE49-F238E27FC236}">
                    <a16:creationId xmlns:a16="http://schemas.microsoft.com/office/drawing/2014/main" id="{6E8162C7-3A22-4977-9E76-8606866A54B3}"/>
                  </a:ext>
                </a:extLst>
              </p:cNvPr>
              <p:cNvSpPr txBox="1"/>
              <p:nvPr/>
            </p:nvSpPr>
            <p:spPr>
              <a:xfrm>
                <a:off x="6809872" y="1827142"/>
                <a:ext cx="566746" cy="532836"/>
              </a:xfrm>
              <a:prstGeom prst="rect">
                <a:avLst/>
              </a:prstGeom>
              <a:grp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>
                    <a:schemeClr val="accent1"/>
                  </a:buClr>
                  <a:buSzPct val="60000"/>
                </a:pPr>
                <a:r>
                  <a:rPr lang="en-GB" sz="1400" dirty="0">
                    <a:latin typeface="Avenir Next" panose="020B0503020202020204" pitchFamily="34" charset="0"/>
                  </a:rPr>
                  <a:t>ShimDMA0</a:t>
                </a:r>
                <a:endParaRPr lang="en-CH" sz="1400" dirty="0">
                  <a:latin typeface="Avenir Next" panose="020B0503020202020204" pitchFamily="34" charset="0"/>
                </a:endParaRPr>
              </a:p>
            </p:txBody>
          </p:sp>
        </p:grpSp>
        <p:sp>
          <p:nvSpPr>
            <p:cNvPr id="677" name="TextBox 676">
              <a:extLst>
                <a:ext uri="{FF2B5EF4-FFF2-40B4-BE49-F238E27FC236}">
                  <a16:creationId xmlns:a16="http://schemas.microsoft.com/office/drawing/2014/main" id="{379853D2-F38E-6826-511A-0AD7CB25E4F8}"/>
                </a:ext>
              </a:extLst>
            </p:cNvPr>
            <p:cNvSpPr txBox="1"/>
            <p:nvPr/>
          </p:nvSpPr>
          <p:spPr>
            <a:xfrm>
              <a:off x="5648605" y="3026412"/>
              <a:ext cx="165073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200" dirty="0">
                  <a:latin typeface="Avenir Next" panose="020B0503020202020204" pitchFamily="34" charset="0"/>
                </a:rPr>
                <a:t>All Laplacian and Flux Computations</a:t>
              </a:r>
              <a:endParaRPr lang="en-CH" sz="1200" dirty="0">
                <a:latin typeface="Avenir Next" panose="020B0503020202020204" pitchFamily="34" charset="0"/>
              </a:endParaRPr>
            </a:p>
          </p:txBody>
        </p:sp>
        <p:sp>
          <p:nvSpPr>
            <p:cNvPr id="682" name="TextBox 681">
              <a:extLst>
                <a:ext uri="{FF2B5EF4-FFF2-40B4-BE49-F238E27FC236}">
                  <a16:creationId xmlns:a16="http://schemas.microsoft.com/office/drawing/2014/main" id="{DA78D3DA-C34F-7ED4-8760-46B7603BB262}"/>
                </a:ext>
              </a:extLst>
            </p:cNvPr>
            <p:cNvSpPr txBox="1"/>
            <p:nvPr/>
          </p:nvSpPr>
          <p:spPr>
            <a:xfrm>
              <a:off x="7163967" y="2632097"/>
              <a:ext cx="88976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i="1" dirty="0">
                  <a:latin typeface="Avenir Next" panose="020B0503020202020204" pitchFamily="34" charset="0"/>
                </a:rPr>
                <a:t>Output Results</a:t>
              </a:r>
              <a:endParaRPr lang="en-CH" sz="1100" i="1" dirty="0">
                <a:latin typeface="Avenir Next" panose="020B0503020202020204" pitchFamily="34" charset="0"/>
              </a:endParaRPr>
            </a:p>
          </p:txBody>
        </p:sp>
        <p:sp>
          <p:nvSpPr>
            <p:cNvPr id="683" name="TextBox 682">
              <a:extLst>
                <a:ext uri="{FF2B5EF4-FFF2-40B4-BE49-F238E27FC236}">
                  <a16:creationId xmlns:a16="http://schemas.microsoft.com/office/drawing/2014/main" id="{4EDDF76D-6ABF-21FE-0391-2027BEC0C38D}"/>
                </a:ext>
              </a:extLst>
            </p:cNvPr>
            <p:cNvSpPr txBox="1"/>
            <p:nvPr/>
          </p:nvSpPr>
          <p:spPr>
            <a:xfrm>
              <a:off x="3793515" y="1938189"/>
              <a:ext cx="1590648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400" i="1" dirty="0">
                  <a:latin typeface="Avenir Next" panose="020B0503020202020204" pitchFamily="34" charset="0"/>
                </a:rPr>
                <a:t>Read Channel 0</a:t>
              </a:r>
              <a:endParaRPr lang="en-CH" sz="1100" i="1" dirty="0">
                <a:latin typeface="Avenir Next" panose="020B0503020202020204" pitchFamily="34" charset="0"/>
              </a:endParaRPr>
            </a:p>
          </p:txBody>
        </p:sp>
        <p:grpSp>
          <p:nvGrpSpPr>
            <p:cNvPr id="688" name="Group 687">
              <a:extLst>
                <a:ext uri="{FF2B5EF4-FFF2-40B4-BE49-F238E27FC236}">
                  <a16:creationId xmlns:a16="http://schemas.microsoft.com/office/drawing/2014/main" id="{6912F965-238D-A8E9-373D-8C2B4E463750}"/>
                </a:ext>
              </a:extLst>
            </p:cNvPr>
            <p:cNvGrpSpPr/>
            <p:nvPr/>
          </p:nvGrpSpPr>
          <p:grpSpPr>
            <a:xfrm>
              <a:off x="5276213" y="1771057"/>
              <a:ext cx="576072" cy="878956"/>
              <a:chOff x="692312" y="1675715"/>
              <a:chExt cx="576072" cy="878956"/>
            </a:xfrm>
          </p:grpSpPr>
          <p:sp>
            <p:nvSpPr>
              <p:cNvPr id="671" name="Bent-Up Arrow 670">
                <a:extLst>
                  <a:ext uri="{FF2B5EF4-FFF2-40B4-BE49-F238E27FC236}">
                    <a16:creationId xmlns:a16="http://schemas.microsoft.com/office/drawing/2014/main" id="{BD030D0C-9FB4-007E-B008-63183F602A4C}"/>
                  </a:ext>
                </a:extLst>
              </p:cNvPr>
              <p:cNvSpPr/>
              <p:nvPr/>
            </p:nvSpPr>
            <p:spPr bwMode="auto">
              <a:xfrm rot="5400000">
                <a:off x="519022" y="1879769"/>
                <a:ext cx="848192" cy="501612"/>
              </a:xfrm>
              <a:prstGeom prst="bentUpArrow">
                <a:avLst>
                  <a:gd name="adj1" fmla="val 15614"/>
                  <a:gd name="adj2" fmla="val 25000"/>
                  <a:gd name="adj3" fmla="val 37836"/>
                </a:avLst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4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686" name="Rectangle 685">
                <a:extLst>
                  <a:ext uri="{FF2B5EF4-FFF2-40B4-BE49-F238E27FC236}">
                    <a16:creationId xmlns:a16="http://schemas.microsoft.com/office/drawing/2014/main" id="{FBD63BE5-063F-482F-E067-C72F14CA6236}"/>
                  </a:ext>
                </a:extLst>
              </p:cNvPr>
              <p:cNvSpPr/>
              <p:nvPr/>
            </p:nvSpPr>
            <p:spPr bwMode="auto">
              <a:xfrm rot="5400000">
                <a:off x="934628" y="1433399"/>
                <a:ext cx="91440" cy="576072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4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687" name="Rectangle 686">
                <a:extLst>
                  <a:ext uri="{FF2B5EF4-FFF2-40B4-BE49-F238E27FC236}">
                    <a16:creationId xmlns:a16="http://schemas.microsoft.com/office/drawing/2014/main" id="{8A4D6A04-403F-F899-783F-4FDEB95D239A}"/>
                  </a:ext>
                </a:extLst>
              </p:cNvPr>
              <p:cNvSpPr/>
              <p:nvPr/>
            </p:nvSpPr>
            <p:spPr bwMode="auto">
              <a:xfrm>
                <a:off x="698814" y="1754750"/>
                <a:ext cx="64008" cy="27432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4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</p:grpSp>
        <p:grpSp>
          <p:nvGrpSpPr>
            <p:cNvPr id="689" name="Group 688">
              <a:extLst>
                <a:ext uri="{FF2B5EF4-FFF2-40B4-BE49-F238E27FC236}">
                  <a16:creationId xmlns:a16="http://schemas.microsoft.com/office/drawing/2014/main" id="{7F5863C3-B284-472C-3A92-E32A0FA94BD3}"/>
                </a:ext>
              </a:extLst>
            </p:cNvPr>
            <p:cNvGrpSpPr/>
            <p:nvPr/>
          </p:nvGrpSpPr>
          <p:grpSpPr>
            <a:xfrm rot="10800000">
              <a:off x="7212742" y="1702325"/>
              <a:ext cx="576072" cy="878956"/>
              <a:chOff x="692312" y="1675715"/>
              <a:chExt cx="576072" cy="878956"/>
            </a:xfrm>
          </p:grpSpPr>
          <p:sp>
            <p:nvSpPr>
              <p:cNvPr id="690" name="Bent-Up Arrow 689">
                <a:extLst>
                  <a:ext uri="{FF2B5EF4-FFF2-40B4-BE49-F238E27FC236}">
                    <a16:creationId xmlns:a16="http://schemas.microsoft.com/office/drawing/2014/main" id="{F551B595-1A46-A4F4-CA9A-3B264045A8B0}"/>
                  </a:ext>
                </a:extLst>
              </p:cNvPr>
              <p:cNvSpPr/>
              <p:nvPr/>
            </p:nvSpPr>
            <p:spPr bwMode="auto">
              <a:xfrm rot="5400000">
                <a:off x="519022" y="1879769"/>
                <a:ext cx="848192" cy="501612"/>
              </a:xfrm>
              <a:prstGeom prst="bentUpArrow">
                <a:avLst>
                  <a:gd name="adj1" fmla="val 15614"/>
                  <a:gd name="adj2" fmla="val 25000"/>
                  <a:gd name="adj3" fmla="val 37836"/>
                </a:avLst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4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691" name="Rectangle 690">
                <a:extLst>
                  <a:ext uri="{FF2B5EF4-FFF2-40B4-BE49-F238E27FC236}">
                    <a16:creationId xmlns:a16="http://schemas.microsoft.com/office/drawing/2014/main" id="{6B7B5B2E-A887-3F40-6BA7-14056F9DFD44}"/>
                  </a:ext>
                </a:extLst>
              </p:cNvPr>
              <p:cNvSpPr/>
              <p:nvPr/>
            </p:nvSpPr>
            <p:spPr bwMode="auto">
              <a:xfrm rot="5400000">
                <a:off x="934628" y="1433399"/>
                <a:ext cx="91440" cy="576072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4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  <p:sp>
            <p:nvSpPr>
              <p:cNvPr id="692" name="Rectangle 691">
                <a:extLst>
                  <a:ext uri="{FF2B5EF4-FFF2-40B4-BE49-F238E27FC236}">
                    <a16:creationId xmlns:a16="http://schemas.microsoft.com/office/drawing/2014/main" id="{A621F29B-BA95-1B0F-22FF-115F34C3109C}"/>
                  </a:ext>
                </a:extLst>
              </p:cNvPr>
              <p:cNvSpPr/>
              <p:nvPr/>
            </p:nvSpPr>
            <p:spPr bwMode="auto">
              <a:xfrm>
                <a:off x="698814" y="1754750"/>
                <a:ext cx="64008" cy="27432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4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Lato" panose="020F0502020204030203" pitchFamily="34" charset="0"/>
                  <a:cs typeface="Segoe UI" pitchFamily="34" charset="0"/>
                </a:endParaRPr>
              </a:p>
            </p:txBody>
          </p:sp>
        </p:grpSp>
        <p:sp>
          <p:nvSpPr>
            <p:cNvPr id="693" name="TextBox 692">
              <a:extLst>
                <a:ext uri="{FF2B5EF4-FFF2-40B4-BE49-F238E27FC236}">
                  <a16:creationId xmlns:a16="http://schemas.microsoft.com/office/drawing/2014/main" id="{4E29B705-2911-1A4D-0FC2-3C46888BCB6E}"/>
                </a:ext>
              </a:extLst>
            </p:cNvPr>
            <p:cNvSpPr txBox="1"/>
            <p:nvPr/>
          </p:nvSpPr>
          <p:spPr>
            <a:xfrm>
              <a:off x="7796681" y="1938189"/>
              <a:ext cx="1590648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400" i="1" dirty="0">
                  <a:latin typeface="Avenir Next" panose="020B0503020202020204" pitchFamily="34" charset="0"/>
                </a:rPr>
                <a:t>Write Channel 0</a:t>
              </a:r>
              <a:endParaRPr lang="en-CH" sz="1100" i="1" dirty="0">
                <a:latin typeface="Avenir Next" panose="020B0503020202020204" pitchFamily="34" charset="0"/>
              </a:endParaRPr>
            </a:p>
          </p:txBody>
        </p:sp>
      </p:grpSp>
      <p:sp>
        <p:nvSpPr>
          <p:cNvPr id="694" name="Content Placeholder 767">
            <a:extLst>
              <a:ext uri="{FF2B5EF4-FFF2-40B4-BE49-F238E27FC236}">
                <a16:creationId xmlns:a16="http://schemas.microsoft.com/office/drawing/2014/main" id="{DF9CE3C5-F77E-2F89-5FAA-29547B571E6A}"/>
              </a:ext>
            </a:extLst>
          </p:cNvPr>
          <p:cNvSpPr txBox="1">
            <a:spLocks/>
          </p:cNvSpPr>
          <p:nvPr/>
        </p:nvSpPr>
        <p:spPr>
          <a:xfrm>
            <a:off x="1778350" y="3440598"/>
            <a:ext cx="1650734" cy="48664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228600" marR="0" indent="-228600" algn="l" defTabSz="932742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2800" kern="1200" spc="0" baseline="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Segoe UI" panose="020B0502040204020203" pitchFamily="34" charset="0"/>
              </a:defRPr>
            </a:lvl1pPr>
            <a:lvl2pPr marL="685800" marR="0" indent="-228600" algn="l" defTabSz="932742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Cambria" panose="02040503050406030204" pitchFamily="18" charset="0"/>
              <a:buChar char="-"/>
              <a:tabLst/>
              <a:defRPr sz="2400" kern="1200" spc="0" baseline="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Segoe UI" panose="020B0502040204020203" pitchFamily="34" charset="0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2000" kern="1200" spc="0" baseline="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Segoe UI" panose="020B0502040204020203" pitchFamily="34" charset="0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2000" kern="1200" spc="0" baseline="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Segoe UI" panose="020B0502040204020203" pitchFamily="34" charset="0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2000" kern="1200" spc="0" baseline="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Segoe UI" panose="020B0502040204020203" pitchFamily="34" charset="0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Dual-AIE</a:t>
            </a:r>
            <a:endParaRPr lang="en-US" b="1" dirty="0">
              <a:solidFill>
                <a:srgbClr val="2B3FEB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95" name="Content Placeholder 767">
            <a:extLst>
              <a:ext uri="{FF2B5EF4-FFF2-40B4-BE49-F238E27FC236}">
                <a16:creationId xmlns:a16="http://schemas.microsoft.com/office/drawing/2014/main" id="{EC1804FE-9E67-9A98-673B-AF99265B0F9A}"/>
              </a:ext>
            </a:extLst>
          </p:cNvPr>
          <p:cNvSpPr txBox="1">
            <a:spLocks/>
          </p:cNvSpPr>
          <p:nvPr/>
        </p:nvSpPr>
        <p:spPr>
          <a:xfrm>
            <a:off x="8258748" y="3440598"/>
            <a:ext cx="1224834" cy="48664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228600" marR="0" indent="-228600" algn="l" defTabSz="932742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2800" kern="1200" spc="0" baseline="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Segoe UI" panose="020B0502040204020203" pitchFamily="34" charset="0"/>
              </a:defRPr>
            </a:lvl1pPr>
            <a:lvl2pPr marL="685800" marR="0" indent="-228600" algn="l" defTabSz="932742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Cambria" panose="02040503050406030204" pitchFamily="18" charset="0"/>
              <a:buChar char="-"/>
              <a:tabLst/>
              <a:defRPr sz="2400" kern="1200" spc="0" baseline="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Segoe UI" panose="020B0502040204020203" pitchFamily="34" charset="0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2000" kern="1200" spc="0" baseline="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Segoe UI" panose="020B0502040204020203" pitchFamily="34" charset="0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2000" kern="1200" spc="0" baseline="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Segoe UI" panose="020B0502040204020203" pitchFamily="34" charset="0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2000" kern="1200" spc="0" baseline="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Segoe UI" panose="020B0502040204020203" pitchFamily="34" charset="0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Tri-AIE</a:t>
            </a:r>
            <a:endParaRPr lang="en-US" b="1" dirty="0">
              <a:solidFill>
                <a:srgbClr val="2B3FEB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0618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" grpId="0" build="p"/>
      <p:bldP spid="694" grpId="0"/>
      <p:bldP spid="69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CDD3F827-1869-2915-1A7C-3EFC1DCEC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SPARTA Performance: </a:t>
            </a:r>
            <a:r>
              <a:rPr lang="en-GB" sz="3600" dirty="0"/>
              <a:t>Single and Multi-AIE Design (1/2)</a:t>
            </a:r>
            <a:endParaRPr lang="en-CH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E04910E-8A16-B832-A5E3-E46699CB7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15205E-641B-1672-39BB-032AB3DED6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642516"/>
            <a:ext cx="7772400" cy="341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5697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CDD3F827-1869-2915-1A7C-3EFC1DCEC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SPARTA Performance: </a:t>
            </a:r>
            <a:r>
              <a:rPr lang="en-GB" sz="3600" dirty="0"/>
              <a:t>Single and Multi-AIE Design (1/2)</a:t>
            </a:r>
            <a:endParaRPr lang="en-CH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14AD734-8139-A40F-7821-6D8DB347D9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15205E-641B-1672-39BB-032AB3DED6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642516"/>
            <a:ext cx="7772400" cy="341063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0B62E5A-DCF6-FDD3-1F8B-074188D1807E}"/>
              </a:ext>
            </a:extLst>
          </p:cNvPr>
          <p:cNvSpPr/>
          <p:nvPr/>
        </p:nvSpPr>
        <p:spPr>
          <a:xfrm>
            <a:off x="225348" y="858815"/>
            <a:ext cx="10056490" cy="5496901"/>
          </a:xfrm>
          <a:prstGeom prst="rect">
            <a:avLst/>
          </a:prstGeom>
          <a:solidFill>
            <a:srgbClr val="FFFFFF">
              <a:alpha val="6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1F62F324-23AF-11F3-A9BF-F06FB5B3ED00}"/>
              </a:ext>
            </a:extLst>
          </p:cNvPr>
          <p:cNvSpPr/>
          <p:nvPr/>
        </p:nvSpPr>
        <p:spPr>
          <a:xfrm>
            <a:off x="306308" y="1843306"/>
            <a:ext cx="11579384" cy="1177290"/>
          </a:xfrm>
          <a:prstGeom prst="roundRect">
            <a:avLst>
              <a:gd name="adj" fmla="val 6884"/>
            </a:avLst>
          </a:prstGeom>
          <a:solidFill>
            <a:schemeClr val="accent1"/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Tri-AIE design is 3.5x faster </a:t>
            </a:r>
            <a:r>
              <a:rPr lang="en-US" sz="32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compared to a single-AIE design with floating-point implementation</a:t>
            </a:r>
            <a:endParaRPr lang="en-US" sz="24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3E44137-4D4D-6CD8-13AD-E7EAA514AA5B}"/>
              </a:ext>
            </a:extLst>
          </p:cNvPr>
          <p:cNvSpPr/>
          <p:nvPr/>
        </p:nvSpPr>
        <p:spPr>
          <a:xfrm>
            <a:off x="306308" y="4230732"/>
            <a:ext cx="11579385" cy="1528760"/>
          </a:xfrm>
          <a:prstGeom prst="roundRect">
            <a:avLst>
              <a:gd name="adj" fmla="val 6884"/>
            </a:avLst>
          </a:prstGeom>
          <a:solidFill>
            <a:schemeClr val="accent1"/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Dual-AIE designs provide 1.9x-2.1x </a:t>
            </a:r>
            <a:r>
              <a:rPr lang="en-US" sz="32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performance 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than a </a:t>
            </a:r>
            <a:r>
              <a:rPr lang="en-US" sz="3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single-AIE design depending upon </a:t>
            </a:r>
          </a:p>
          <a:p>
            <a:pPr algn="ctr"/>
            <a:r>
              <a:rPr lang="en-US" sz="3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 data forwarding interface</a:t>
            </a:r>
            <a:endParaRPr lang="en-US" sz="2400" b="1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6648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CDD3F827-1869-2915-1A7C-3EFC1DCEC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SPARTA Performance: Scaling Accelerator Design</a:t>
            </a:r>
            <a:endParaRPr lang="en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E6B0FB-EC9E-0FA9-3B8E-0437373B59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4329C3A-68E9-3781-EBD0-583635D29F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881371"/>
            <a:ext cx="7772400" cy="309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709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Stencil Computations and Applications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5348" y="936173"/>
            <a:ext cx="8657237" cy="541954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Stencil</a:t>
            </a: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computations</a:t>
            </a: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update values in a grid using a </a:t>
            </a:r>
            <a:r>
              <a:rPr lang="en-US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fixed pattern </a:t>
            </a: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of grid points</a:t>
            </a:r>
            <a:endParaRPr lang="en-US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spcBef>
                <a:spcPts val="3150"/>
              </a:spcBef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Stencils are used in </a:t>
            </a:r>
            <a:r>
              <a:rPr lang="en-US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~30% of high-performance computing applications</a:t>
            </a:r>
          </a:p>
        </p:txBody>
      </p:sp>
      <p:pic>
        <p:nvPicPr>
          <p:cNvPr id="1026" name="Picture 2" descr="Afbeeldingsresultaat voor fluid dynamic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9" r="6724"/>
          <a:stretch/>
        </p:blipFill>
        <p:spPr bwMode="auto">
          <a:xfrm>
            <a:off x="1404266" y="4130488"/>
            <a:ext cx="2083737" cy="1956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4503" y="4126073"/>
            <a:ext cx="2083737" cy="19564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03D2CD4-FF58-47C3-A73E-43EAB5FAC8C3}"/>
              </a:ext>
            </a:extLst>
          </p:cNvPr>
          <p:cNvSpPr txBox="1"/>
          <p:nvPr/>
        </p:nvSpPr>
        <p:spPr>
          <a:xfrm>
            <a:off x="2153230" y="6497387"/>
            <a:ext cx="7885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1" dirty="0"/>
              <a:t>Image sources: http://www.flometrics.com/fluid-dynamics/computational-fluid-dynamics</a:t>
            </a:r>
          </a:p>
          <a:p>
            <a:pPr algn="ctr"/>
            <a:r>
              <a:rPr lang="en-US" sz="900" i="1" dirty="0" err="1"/>
              <a:t>Naoe</a:t>
            </a:r>
            <a:r>
              <a:rPr lang="en-US" sz="900" i="1" dirty="0"/>
              <a:t>, Kensuke et al., "Secure Key Generation for Static Visual Watermarking by Machine Learning in Intelligent Systems and Services," IJSSOE, 2010</a:t>
            </a:r>
          </a:p>
        </p:txBody>
      </p:sp>
      <p:pic>
        <p:nvPicPr>
          <p:cNvPr id="5" name="Picture 2" descr="Satellite view: Earth from space">
            <a:extLst>
              <a:ext uri="{FF2B5EF4-FFF2-40B4-BE49-F238E27FC236}">
                <a16:creationId xmlns:a16="http://schemas.microsoft.com/office/drawing/2014/main" id="{9388CC3A-089C-4FED-B925-DCAF5DFAA0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85"/>
          <a:stretch/>
        </p:blipFill>
        <p:spPr bwMode="auto">
          <a:xfrm>
            <a:off x="7494164" y="4126073"/>
            <a:ext cx="2083737" cy="1956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CACD9A1-8159-418A-9A15-A51ECDF5F51A}"/>
              </a:ext>
            </a:extLst>
          </p:cNvPr>
          <p:cNvSpPr txBox="1"/>
          <p:nvPr/>
        </p:nvSpPr>
        <p:spPr>
          <a:xfrm>
            <a:off x="9469969" y="3465586"/>
            <a:ext cx="29358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latin typeface="Avenir Book" panose="02000503020000020003" pitchFamily="2" charset="0"/>
              </a:rPr>
              <a:t>e.g., 7-point Jacobi in 3D plane</a:t>
            </a:r>
          </a:p>
        </p:txBody>
      </p:sp>
      <p:sp>
        <p:nvSpPr>
          <p:cNvPr id="12" name="Cube 11">
            <a:extLst>
              <a:ext uri="{FF2B5EF4-FFF2-40B4-BE49-F238E27FC236}">
                <a16:creationId xmlns:a16="http://schemas.microsoft.com/office/drawing/2014/main" id="{275880F8-1380-46CD-8DE1-04BE08A2FA84}"/>
              </a:ext>
            </a:extLst>
          </p:cNvPr>
          <p:cNvSpPr/>
          <p:nvPr/>
        </p:nvSpPr>
        <p:spPr>
          <a:xfrm>
            <a:off x="10658377" y="2010886"/>
            <a:ext cx="594888" cy="594000"/>
          </a:xfrm>
          <a:prstGeom prst="cube">
            <a:avLst/>
          </a:prstGeom>
          <a:solidFill>
            <a:srgbClr val="F8CBAD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Cube 12">
            <a:extLst>
              <a:ext uri="{FF2B5EF4-FFF2-40B4-BE49-F238E27FC236}">
                <a16:creationId xmlns:a16="http://schemas.microsoft.com/office/drawing/2014/main" id="{982D29F8-A650-488F-9086-47A97CB1CD4D}"/>
              </a:ext>
            </a:extLst>
          </p:cNvPr>
          <p:cNvSpPr/>
          <p:nvPr/>
        </p:nvSpPr>
        <p:spPr>
          <a:xfrm>
            <a:off x="10384555" y="2211373"/>
            <a:ext cx="594888" cy="594000"/>
          </a:xfrm>
          <a:prstGeom prst="cube">
            <a:avLst/>
          </a:prstGeom>
          <a:solidFill>
            <a:srgbClr val="B2182B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Cube 13">
            <a:extLst>
              <a:ext uri="{FF2B5EF4-FFF2-40B4-BE49-F238E27FC236}">
                <a16:creationId xmlns:a16="http://schemas.microsoft.com/office/drawing/2014/main" id="{3A342167-DE39-434B-A120-FFCC8DD910DE}"/>
              </a:ext>
            </a:extLst>
          </p:cNvPr>
          <p:cNvSpPr/>
          <p:nvPr/>
        </p:nvSpPr>
        <p:spPr>
          <a:xfrm>
            <a:off x="11075031" y="2211373"/>
            <a:ext cx="594888" cy="594000"/>
          </a:xfrm>
          <a:prstGeom prst="cube">
            <a:avLst/>
          </a:prstGeom>
          <a:solidFill>
            <a:srgbClr val="F8CBAD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Cube 14">
            <a:extLst>
              <a:ext uri="{FF2B5EF4-FFF2-40B4-BE49-F238E27FC236}">
                <a16:creationId xmlns:a16="http://schemas.microsoft.com/office/drawing/2014/main" id="{0BAAA445-1743-46A9-A492-9BF7241CFC4B}"/>
              </a:ext>
            </a:extLst>
          </p:cNvPr>
          <p:cNvSpPr/>
          <p:nvPr/>
        </p:nvSpPr>
        <p:spPr>
          <a:xfrm>
            <a:off x="9694080" y="2211373"/>
            <a:ext cx="594888" cy="594000"/>
          </a:xfrm>
          <a:prstGeom prst="cube">
            <a:avLst/>
          </a:prstGeom>
          <a:solidFill>
            <a:srgbClr val="F8CBAD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55F8E26-DBA2-4467-934E-947BCB738A13}"/>
              </a:ext>
            </a:extLst>
          </p:cNvPr>
          <p:cNvSpPr txBox="1"/>
          <p:nvPr/>
        </p:nvSpPr>
        <p:spPr>
          <a:xfrm>
            <a:off x="9638118" y="1669588"/>
            <a:ext cx="93259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latin typeface="Verdana" panose="020B0604030504040204" pitchFamily="34" charset="0"/>
                <a:ea typeface="Verdana" panose="020B0604030504040204" pitchFamily="34" charset="0"/>
              </a:rPr>
              <a:t>-,+,*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6DEF808-14A3-40FA-9344-EC2882E043A8}"/>
              </a:ext>
            </a:extLst>
          </p:cNvPr>
          <p:cNvSpPr txBox="1"/>
          <p:nvPr/>
        </p:nvSpPr>
        <p:spPr>
          <a:xfrm>
            <a:off x="11118010" y="1669588"/>
            <a:ext cx="93259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latin typeface="Verdana" panose="020B0604030504040204" pitchFamily="34" charset="0"/>
                <a:ea typeface="Verdana" panose="020B0604030504040204" pitchFamily="34" charset="0"/>
              </a:rPr>
              <a:t>-,+,*</a:t>
            </a:r>
          </a:p>
        </p:txBody>
      </p:sp>
      <p:sp>
        <p:nvSpPr>
          <p:cNvPr id="20" name="Cube 19">
            <a:extLst>
              <a:ext uri="{FF2B5EF4-FFF2-40B4-BE49-F238E27FC236}">
                <a16:creationId xmlns:a16="http://schemas.microsoft.com/office/drawing/2014/main" id="{F8FE4C4F-E05C-4021-A275-F7B424D5F25A}"/>
              </a:ext>
            </a:extLst>
          </p:cNvPr>
          <p:cNvSpPr/>
          <p:nvPr/>
        </p:nvSpPr>
        <p:spPr>
          <a:xfrm>
            <a:off x="10384555" y="1539332"/>
            <a:ext cx="594888" cy="594000"/>
          </a:xfrm>
          <a:prstGeom prst="cube">
            <a:avLst/>
          </a:prstGeom>
          <a:solidFill>
            <a:srgbClr val="F8CBAD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1" name="Cube 20">
            <a:extLst>
              <a:ext uri="{FF2B5EF4-FFF2-40B4-BE49-F238E27FC236}">
                <a16:creationId xmlns:a16="http://schemas.microsoft.com/office/drawing/2014/main" id="{6299474D-D6B9-41B7-8488-A707EBEC76A4}"/>
              </a:ext>
            </a:extLst>
          </p:cNvPr>
          <p:cNvSpPr/>
          <p:nvPr/>
        </p:nvSpPr>
        <p:spPr>
          <a:xfrm>
            <a:off x="10384555" y="2871859"/>
            <a:ext cx="594888" cy="594000"/>
          </a:xfrm>
          <a:prstGeom prst="cube">
            <a:avLst/>
          </a:prstGeom>
          <a:solidFill>
            <a:srgbClr val="F8CBAD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2" name="Cube 21">
            <a:extLst>
              <a:ext uri="{FF2B5EF4-FFF2-40B4-BE49-F238E27FC236}">
                <a16:creationId xmlns:a16="http://schemas.microsoft.com/office/drawing/2014/main" id="{069408C4-C1AE-47C3-851F-7CDA5ECDECBF}"/>
              </a:ext>
            </a:extLst>
          </p:cNvPr>
          <p:cNvSpPr/>
          <p:nvPr/>
        </p:nvSpPr>
        <p:spPr>
          <a:xfrm>
            <a:off x="10134905" y="2458592"/>
            <a:ext cx="594888" cy="594000"/>
          </a:xfrm>
          <a:prstGeom prst="cube">
            <a:avLst/>
          </a:prstGeom>
          <a:solidFill>
            <a:srgbClr val="F8CBAD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6" name="Curved Connector 23">
            <a:extLst>
              <a:ext uri="{FF2B5EF4-FFF2-40B4-BE49-F238E27FC236}">
                <a16:creationId xmlns:a16="http://schemas.microsoft.com/office/drawing/2014/main" id="{AC8E5774-EC68-4C08-A44E-C12868D74304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0308938" y="1914373"/>
            <a:ext cx="9525" cy="594000"/>
          </a:xfrm>
          <a:prstGeom prst="curvedConnector3">
            <a:avLst>
              <a:gd name="adj1" fmla="val 3772606"/>
            </a:avLst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urved Connector 34">
            <a:extLst>
              <a:ext uri="{FF2B5EF4-FFF2-40B4-BE49-F238E27FC236}">
                <a16:creationId xmlns:a16="http://schemas.microsoft.com/office/drawing/2014/main" id="{6EA2BD47-E474-447A-BAD7-86504A46DA41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1108550" y="1914374"/>
            <a:ext cx="9525" cy="594000"/>
          </a:xfrm>
          <a:prstGeom prst="curvedConnector3">
            <a:avLst>
              <a:gd name="adj1" fmla="val 3772606"/>
            </a:avLst>
          </a:prstGeom>
          <a:ln w="28575">
            <a:solidFill>
              <a:schemeClr val="tx1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09FEA14D-963A-F5B6-2D02-B28BFF45EE6A}"/>
              </a:ext>
            </a:extLst>
          </p:cNvPr>
          <p:cNvSpPr txBox="1"/>
          <p:nvPr/>
        </p:nvSpPr>
        <p:spPr>
          <a:xfrm>
            <a:off x="1769203" y="6047939"/>
            <a:ext cx="13538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latin typeface="Avenir Book" panose="02000503020000020003" pitchFamily="2" charset="0"/>
              </a:rPr>
              <a:t>Fluid Dynamics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1D87D6-E45D-3CA5-927F-18D34552A99C}"/>
              </a:ext>
            </a:extLst>
          </p:cNvPr>
          <p:cNvSpPr txBox="1"/>
          <p:nvPr/>
        </p:nvSpPr>
        <p:spPr>
          <a:xfrm>
            <a:off x="4715841" y="6047939"/>
            <a:ext cx="15663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latin typeface="Avenir Book" panose="02000503020000020003" pitchFamily="2" charset="0"/>
              </a:rPr>
              <a:t>Image Processing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D7342D-1B27-0803-B648-EF5A03A729DE}"/>
              </a:ext>
            </a:extLst>
          </p:cNvPr>
          <p:cNvSpPr txBox="1"/>
          <p:nvPr/>
        </p:nvSpPr>
        <p:spPr>
          <a:xfrm>
            <a:off x="7343392" y="6047939"/>
            <a:ext cx="24270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latin typeface="Avenir Book" panose="02000503020000020003" pitchFamily="2" charset="0"/>
              </a:rPr>
              <a:t>Climate/Weather Simulations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948957A-7E42-3226-5D73-2E1951FAC447}"/>
              </a:ext>
            </a:extLst>
          </p:cNvPr>
          <p:cNvCxnSpPr>
            <a:cxnSpLocks/>
          </p:cNvCxnSpPr>
          <p:nvPr/>
        </p:nvCxnSpPr>
        <p:spPr>
          <a:xfrm>
            <a:off x="10068841" y="1224410"/>
            <a:ext cx="0" cy="43013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C28B1EF-70E4-2ED9-9162-1AA523B36F07}"/>
              </a:ext>
            </a:extLst>
          </p:cNvPr>
          <p:cNvCxnSpPr>
            <a:cxnSpLocks/>
          </p:cNvCxnSpPr>
          <p:nvPr/>
        </p:nvCxnSpPr>
        <p:spPr>
          <a:xfrm>
            <a:off x="10068841" y="1224410"/>
            <a:ext cx="466344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4D4EC72-BA54-0CB8-8CE2-CB71ED899100}"/>
              </a:ext>
            </a:extLst>
          </p:cNvPr>
          <p:cNvCxnSpPr>
            <a:cxnSpLocks/>
          </p:cNvCxnSpPr>
          <p:nvPr/>
        </p:nvCxnSpPr>
        <p:spPr>
          <a:xfrm flipV="1">
            <a:off x="10068842" y="977742"/>
            <a:ext cx="365579" cy="24666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3324DFBB-CD69-8649-A107-D4E3DC0DEB4C}"/>
              </a:ext>
            </a:extLst>
          </p:cNvPr>
          <p:cNvSpPr txBox="1"/>
          <p:nvPr/>
        </p:nvSpPr>
        <p:spPr>
          <a:xfrm>
            <a:off x="10346269" y="967002"/>
            <a:ext cx="22506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x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4819854-17A7-7353-4A87-293A9881DEFE}"/>
              </a:ext>
            </a:extLst>
          </p:cNvPr>
          <p:cNvSpPr txBox="1"/>
          <p:nvPr/>
        </p:nvSpPr>
        <p:spPr>
          <a:xfrm>
            <a:off x="10032693" y="1338409"/>
            <a:ext cx="22506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y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2159E02-4F1E-CDE9-61C2-A005BD901737}"/>
              </a:ext>
            </a:extLst>
          </p:cNvPr>
          <p:cNvSpPr txBox="1"/>
          <p:nvPr/>
        </p:nvSpPr>
        <p:spPr>
          <a:xfrm>
            <a:off x="10188468" y="743954"/>
            <a:ext cx="22506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z</a:t>
            </a:r>
          </a:p>
        </p:txBody>
      </p:sp>
    </p:spTree>
    <p:extLst>
      <p:ext uri="{BB962C8B-B14F-4D97-AF65-F5344CB8AC3E}">
        <p14:creationId xmlns:p14="http://schemas.microsoft.com/office/powerpoint/2010/main" val="4575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9" grpId="0"/>
      <p:bldP spid="10" grpId="0"/>
      <p:bldP spid="12" grpId="0" animBg="1"/>
      <p:bldP spid="13" grpId="0" animBg="1"/>
      <p:bldP spid="14" grpId="0" animBg="1"/>
      <p:bldP spid="15" grpId="0" animBg="1"/>
      <p:bldP spid="18" grpId="0"/>
      <p:bldP spid="19" grpId="0"/>
      <p:bldP spid="20" grpId="0" animBg="1"/>
      <p:bldP spid="21" grpId="0" animBg="1"/>
      <p:bldP spid="22" grpId="0" animBg="1"/>
      <p:bldP spid="4" grpId="0"/>
      <p:bldP spid="6" grpId="0"/>
      <p:bldP spid="7" grpId="0"/>
      <p:bldP spid="30" grpId="0"/>
      <p:bldP spid="32" grpId="0"/>
      <p:bldP spid="3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CDD3F827-1869-2915-1A7C-3EFC1DCEC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SPARTA Performance: Scaling Accelerator Design</a:t>
            </a:r>
            <a:endParaRPr lang="en-CH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A15DFE1-93B7-2975-9D09-DC3F5FE105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4329C3A-68E9-3781-EBD0-583635D29F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881371"/>
            <a:ext cx="7772400" cy="309525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3FCA231-F69B-659A-DBF5-F9D3E9052E2D}"/>
              </a:ext>
            </a:extLst>
          </p:cNvPr>
          <p:cNvSpPr/>
          <p:nvPr/>
        </p:nvSpPr>
        <p:spPr>
          <a:xfrm>
            <a:off x="1564114" y="858815"/>
            <a:ext cx="8717724" cy="5496901"/>
          </a:xfrm>
          <a:prstGeom prst="rect">
            <a:avLst/>
          </a:prstGeom>
          <a:solidFill>
            <a:srgbClr val="FFFFFF">
              <a:alpha val="6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DF37B5D6-5A6C-EE1C-F160-3B0CADEE2219}"/>
              </a:ext>
            </a:extLst>
          </p:cNvPr>
          <p:cNvSpPr/>
          <p:nvPr/>
        </p:nvSpPr>
        <p:spPr>
          <a:xfrm>
            <a:off x="306308" y="1180721"/>
            <a:ext cx="11579384" cy="783962"/>
          </a:xfrm>
          <a:prstGeom prst="roundRect">
            <a:avLst>
              <a:gd name="adj" fmla="val 6884"/>
            </a:avLst>
          </a:prstGeom>
          <a:solidFill>
            <a:schemeClr val="accent1"/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SPARTA </a:t>
            </a:r>
            <a:r>
              <a:rPr lang="en-US" sz="32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is 32.6x faster than single-B-block-based design</a:t>
            </a:r>
            <a:endParaRPr lang="en-US" sz="24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BC9EF183-7A4F-FBA3-D1FA-BC85BC2C4F26}"/>
              </a:ext>
            </a:extLst>
          </p:cNvPr>
          <p:cNvSpPr/>
          <p:nvPr/>
        </p:nvSpPr>
        <p:spPr>
          <a:xfrm>
            <a:off x="306307" y="2934552"/>
            <a:ext cx="11579385" cy="1097280"/>
          </a:xfrm>
          <a:prstGeom prst="roundRect">
            <a:avLst>
              <a:gd name="adj" fmla="val 6884"/>
            </a:avLst>
          </a:prstGeom>
          <a:solidFill>
            <a:schemeClr val="accent1"/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Single B-block </a:t>
            </a:r>
            <a:r>
              <a:rPr lang="en-US" sz="32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provides 4.3x higher performance 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compared to a single-tri-AIE-based design</a:t>
            </a:r>
            <a:endParaRPr lang="en-US" sz="24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9E2275B4-8272-E91F-7770-4F7DEB0225DE}"/>
              </a:ext>
            </a:extLst>
          </p:cNvPr>
          <p:cNvSpPr/>
          <p:nvPr/>
        </p:nvSpPr>
        <p:spPr>
          <a:xfrm>
            <a:off x="306306" y="5001702"/>
            <a:ext cx="11579385" cy="946535"/>
          </a:xfrm>
          <a:prstGeom prst="roundRect">
            <a:avLst>
              <a:gd name="adj" fmla="val 6884"/>
            </a:avLst>
          </a:prstGeom>
          <a:solidFill>
            <a:schemeClr val="accent1"/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Performance</a:t>
            </a:r>
            <a:r>
              <a:rPr lang="en-US" sz="32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3200" b="1" dirty="0">
                <a:solidFill>
                  <a:srgbClr val="FFFF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scales linearly </a:t>
            </a:r>
            <a:r>
              <a:rPr lang="en-US" sz="32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with the number of B-blocks</a:t>
            </a:r>
            <a:endParaRPr lang="en-US" sz="24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6470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95C93-1DC9-DB30-15A6-64A5E369B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SPARTA Performance: Comparison to SOTA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DF6474-2B9C-9353-1055-9994C992F7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DAC0C8-FE01-7DB3-CA18-A099B3FA0C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230" y="2166552"/>
            <a:ext cx="10590505" cy="1681926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7C35F3F0-2E3D-CD49-60E2-3F7F9D1CD9FA}"/>
              </a:ext>
            </a:extLst>
          </p:cNvPr>
          <p:cNvSpPr/>
          <p:nvPr/>
        </p:nvSpPr>
        <p:spPr>
          <a:xfrm>
            <a:off x="306308" y="4178538"/>
            <a:ext cx="11579384" cy="1161288"/>
          </a:xfrm>
          <a:prstGeom prst="roundRect">
            <a:avLst>
              <a:gd name="adj" fmla="val 6884"/>
            </a:avLst>
          </a:prstGeom>
          <a:solidFill>
            <a:schemeClr val="accent1"/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SPARTA outperforms</a:t>
            </a:r>
            <a:r>
              <a:rPr lang="en-US" sz="32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state-of-the-art CPU, GPU, and FPGA implementations by 17.1x, 1.2x, and 2.1x, respectively</a:t>
            </a:r>
            <a:endParaRPr lang="en-US" sz="24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089C39-8AA9-8544-7739-F6775ECE0AF5}"/>
              </a:ext>
            </a:extLst>
          </p:cNvPr>
          <p:cNvSpPr/>
          <p:nvPr/>
        </p:nvSpPr>
        <p:spPr bwMode="auto">
          <a:xfrm>
            <a:off x="659027" y="2825577"/>
            <a:ext cx="9860692" cy="148985"/>
          </a:xfrm>
          <a:prstGeom prst="rect">
            <a:avLst/>
          </a:prstGeom>
          <a:noFill/>
          <a:ln w="19050">
            <a:solidFill>
              <a:srgbClr val="C00000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18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92B4EB2-2F18-CCFA-F2DD-C61749D8C6DB}"/>
              </a:ext>
            </a:extLst>
          </p:cNvPr>
          <p:cNvSpPr/>
          <p:nvPr/>
        </p:nvSpPr>
        <p:spPr bwMode="auto">
          <a:xfrm>
            <a:off x="659027" y="3023331"/>
            <a:ext cx="9860692" cy="148985"/>
          </a:xfrm>
          <a:prstGeom prst="rect">
            <a:avLst/>
          </a:prstGeom>
          <a:noFill/>
          <a:ln w="19050">
            <a:solidFill>
              <a:srgbClr val="C00000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18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0AF4572-DD60-330B-4803-E8D1B97AB97E}"/>
              </a:ext>
            </a:extLst>
          </p:cNvPr>
          <p:cNvSpPr/>
          <p:nvPr/>
        </p:nvSpPr>
        <p:spPr bwMode="auto">
          <a:xfrm>
            <a:off x="659027" y="3405538"/>
            <a:ext cx="9860692" cy="148985"/>
          </a:xfrm>
          <a:prstGeom prst="rect">
            <a:avLst/>
          </a:prstGeom>
          <a:noFill/>
          <a:ln w="19050">
            <a:solidFill>
              <a:srgbClr val="C00000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18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4" name="Down Arrow 3">
            <a:extLst>
              <a:ext uri="{FF2B5EF4-FFF2-40B4-BE49-F238E27FC236}">
                <a16:creationId xmlns:a16="http://schemas.microsoft.com/office/drawing/2014/main" id="{DE620407-324E-E797-C247-4833B29A3334}"/>
              </a:ext>
            </a:extLst>
          </p:cNvPr>
          <p:cNvSpPr/>
          <p:nvPr/>
        </p:nvSpPr>
        <p:spPr bwMode="auto">
          <a:xfrm>
            <a:off x="9017876" y="1518174"/>
            <a:ext cx="567559" cy="648378"/>
          </a:xfrm>
          <a:prstGeom prst="downArrow">
            <a:avLst/>
          </a:prstGeom>
          <a:solidFill>
            <a:srgbClr val="C00000"/>
          </a:solidFill>
          <a:ln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18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BF6929BE-19A4-2DEF-1DFF-6F05FE102AA8}"/>
              </a:ext>
            </a:extLst>
          </p:cNvPr>
          <p:cNvSpPr/>
          <p:nvPr/>
        </p:nvSpPr>
        <p:spPr bwMode="auto">
          <a:xfrm>
            <a:off x="10067779" y="1512851"/>
            <a:ext cx="567559" cy="648378"/>
          </a:xfrm>
          <a:prstGeom prst="downArrow">
            <a:avLst/>
          </a:prstGeom>
          <a:solidFill>
            <a:srgbClr val="C00000"/>
          </a:solidFill>
          <a:ln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18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0053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4" grpId="0" animBg="1"/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95C93-1DC9-DB30-15A6-64A5E369B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SPARTA Performance: Comparison to SOTA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DF6474-2B9C-9353-1055-9994C992F7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DAC0C8-FE01-7DB3-CA18-A099B3FA0C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230" y="2166552"/>
            <a:ext cx="10590505" cy="1681926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7C35F3F0-2E3D-CD49-60E2-3F7F9D1CD9FA}"/>
              </a:ext>
            </a:extLst>
          </p:cNvPr>
          <p:cNvSpPr/>
          <p:nvPr/>
        </p:nvSpPr>
        <p:spPr>
          <a:xfrm>
            <a:off x="132471" y="3945970"/>
            <a:ext cx="11579384" cy="1032626"/>
          </a:xfrm>
          <a:prstGeom prst="roundRect">
            <a:avLst>
              <a:gd name="adj" fmla="val 6884"/>
            </a:avLst>
          </a:prstGeom>
          <a:solidFill>
            <a:schemeClr val="accent1"/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State-of-the-art implementations achieve only 1.6%-13.5% 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of the peak theoretical performance of a platform</a:t>
            </a:r>
            <a:endParaRPr lang="en-US" sz="24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0AF4572-DD60-330B-4803-E8D1B97AB97E}"/>
              </a:ext>
            </a:extLst>
          </p:cNvPr>
          <p:cNvSpPr/>
          <p:nvPr/>
        </p:nvSpPr>
        <p:spPr bwMode="auto">
          <a:xfrm>
            <a:off x="9968077" y="2190302"/>
            <a:ext cx="1143000" cy="1581664"/>
          </a:xfrm>
          <a:prstGeom prst="rect">
            <a:avLst/>
          </a:prstGeom>
          <a:noFill/>
          <a:ln w="57150">
            <a:solidFill>
              <a:srgbClr val="C00000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18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6AE82D54-DDCB-2A8F-0595-E574C8EC70D4}"/>
              </a:ext>
            </a:extLst>
          </p:cNvPr>
          <p:cNvSpPr/>
          <p:nvPr/>
        </p:nvSpPr>
        <p:spPr>
          <a:xfrm>
            <a:off x="132471" y="5250693"/>
            <a:ext cx="11579384" cy="1161288"/>
          </a:xfrm>
          <a:prstGeom prst="roundRect">
            <a:avLst>
              <a:gd name="adj" fmla="val 6884"/>
            </a:avLst>
          </a:prstGeom>
          <a:solidFill>
            <a:schemeClr val="accent1"/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SPARTA achieves the highest </a:t>
            </a:r>
          </a:p>
          <a:p>
            <a:pPr algn="ctr"/>
            <a:r>
              <a:rPr lang="en-US" sz="3200" b="1" dirty="0">
                <a:solidFill>
                  <a:srgbClr val="FFFF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peak roofline performance of 32.2%</a:t>
            </a:r>
            <a:endParaRPr lang="en-US" sz="24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3194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95C93-1DC9-DB30-15A6-64A5E369B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SPARTA Performance: Comparison to SOTA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DF6474-2B9C-9353-1055-9994C992F7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DAC0C8-FE01-7DB3-CA18-A099B3FA0C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230" y="2166552"/>
            <a:ext cx="10590505" cy="1681926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7C35F3F0-2E3D-CD49-60E2-3F7F9D1CD9FA}"/>
              </a:ext>
            </a:extLst>
          </p:cNvPr>
          <p:cNvSpPr/>
          <p:nvPr/>
        </p:nvSpPr>
        <p:spPr>
          <a:xfrm>
            <a:off x="306308" y="4178540"/>
            <a:ext cx="11579384" cy="1161288"/>
          </a:xfrm>
          <a:prstGeom prst="roundRect">
            <a:avLst>
              <a:gd name="adj" fmla="val 6884"/>
            </a:avLst>
          </a:prstGeom>
          <a:solidFill>
            <a:schemeClr val="accent1"/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SPARTA is 2.4x more energy-efficient</a:t>
            </a:r>
            <a:r>
              <a:rPr lang="en-US" sz="32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with 42.2 </a:t>
            </a:r>
            <a:r>
              <a:rPr lang="en-US" sz="3200" b="1" dirty="0" err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GOps</a:t>
            </a:r>
            <a:r>
              <a:rPr lang="en-US" sz="32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/Watt</a:t>
            </a:r>
            <a:r>
              <a:rPr lang="en-US" sz="3200" b="1" dirty="0">
                <a:solidFill>
                  <a:srgbClr val="FFFF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32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than the state-of-the-art FPGA design</a:t>
            </a:r>
            <a:endParaRPr lang="en-US" sz="24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0AF4572-DD60-330B-4803-E8D1B97AB97E}"/>
              </a:ext>
            </a:extLst>
          </p:cNvPr>
          <p:cNvSpPr/>
          <p:nvPr/>
        </p:nvSpPr>
        <p:spPr bwMode="auto">
          <a:xfrm>
            <a:off x="659027" y="3405538"/>
            <a:ext cx="9860692" cy="148985"/>
          </a:xfrm>
          <a:prstGeom prst="rect">
            <a:avLst/>
          </a:prstGeom>
          <a:noFill/>
          <a:ln w="28575">
            <a:solidFill>
              <a:srgbClr val="C00000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18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5130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5F33AF0-BD3E-7479-E1DB-76F532603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in the Paper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9692505-A99E-72E6-E777-AD306FF664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Results for </a:t>
            </a:r>
            <a:r>
              <a:rPr lang="en-US" sz="2600" b="1" dirty="0">
                <a:solidFill>
                  <a:srgbClr val="C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elementary stencil benchmarks</a:t>
            </a:r>
          </a:p>
          <a:p>
            <a:pPr>
              <a:lnSpc>
                <a:spcPct val="120000"/>
              </a:lnSpc>
            </a:pPr>
            <a:endParaRPr lang="en-US" sz="2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600" b="1" dirty="0">
                <a:solidFill>
                  <a:srgbClr val="FF7E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Analytical modeling </a:t>
            </a:r>
            <a:r>
              <a:rPr lang="en-US" sz="2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for computation and memory requirements</a:t>
            </a:r>
          </a:p>
          <a:p>
            <a:pPr>
              <a:lnSpc>
                <a:spcPct val="120000"/>
              </a:lnSpc>
            </a:pPr>
            <a:endParaRPr lang="en-US" sz="2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600" b="1" dirty="0">
                <a:solidFill>
                  <a:srgbClr val="000C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Implementation details</a:t>
            </a:r>
            <a:r>
              <a:rPr lang="en-US" sz="2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for single and multi-AIE core mapping</a:t>
            </a:r>
            <a:endParaRPr lang="en-US" sz="2600" b="1" dirty="0">
              <a:solidFill>
                <a:srgbClr val="000CFF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120000"/>
              </a:lnSpc>
              <a:spcBef>
                <a:spcPts val="400"/>
              </a:spcBef>
            </a:pPr>
            <a:endParaRPr lang="en-US" sz="2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600" b="1" dirty="0">
                <a:solidFill>
                  <a:srgbClr val="3998E7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Managing data transfer using MLIR</a:t>
            </a:r>
          </a:p>
          <a:p>
            <a:pPr marL="0" indent="0">
              <a:lnSpc>
                <a:spcPct val="120000"/>
              </a:lnSpc>
              <a:spcBef>
                <a:spcPts val="400"/>
              </a:spcBef>
              <a:buNone/>
            </a:pPr>
            <a:endParaRPr lang="en-US" sz="2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600" b="1" dirty="0">
                <a:solidFill>
                  <a:srgbClr val="00B05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Discussion and key takeaways</a:t>
            </a:r>
            <a:endParaRPr lang="en-US" sz="2400" dirty="0">
              <a:solidFill>
                <a:srgbClr val="00B05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en-US" sz="2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5117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5F33AF0-BD3E-7479-E1DB-76F532603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in the Paper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9692505-A99E-72E6-E777-AD306FF664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600" dirty="0"/>
              <a:t>Results for </a:t>
            </a:r>
            <a:r>
              <a:rPr lang="en-US" sz="2600" b="1" dirty="0">
                <a:solidFill>
                  <a:srgbClr val="C00000"/>
                </a:solidFill>
              </a:rPr>
              <a:t>elementary stencil benchmarks</a:t>
            </a:r>
          </a:p>
          <a:p>
            <a:pPr>
              <a:lnSpc>
                <a:spcPct val="120000"/>
              </a:lnSpc>
            </a:pPr>
            <a:endParaRPr lang="en-US" sz="2200" dirty="0"/>
          </a:p>
          <a:p>
            <a:pPr>
              <a:lnSpc>
                <a:spcPct val="120000"/>
              </a:lnSpc>
            </a:pPr>
            <a:r>
              <a:rPr lang="en-US" sz="2600" b="1" dirty="0">
                <a:solidFill>
                  <a:srgbClr val="FF7E79"/>
                </a:solidFill>
              </a:rPr>
              <a:t>Analytical modeling </a:t>
            </a:r>
            <a:r>
              <a:rPr lang="en-US" sz="2600" dirty="0"/>
              <a:t>for computation and memory requirements</a:t>
            </a:r>
          </a:p>
          <a:p>
            <a:pPr>
              <a:lnSpc>
                <a:spcPct val="120000"/>
              </a:lnSpc>
            </a:pPr>
            <a:endParaRPr lang="en-US" sz="2600" dirty="0"/>
          </a:p>
          <a:p>
            <a:pPr>
              <a:lnSpc>
                <a:spcPct val="120000"/>
              </a:lnSpc>
            </a:pPr>
            <a:r>
              <a:rPr lang="en-US" sz="2600" b="1" dirty="0">
                <a:solidFill>
                  <a:srgbClr val="000CFF"/>
                </a:solidFill>
              </a:rPr>
              <a:t>Implementation details</a:t>
            </a:r>
            <a:r>
              <a:rPr lang="en-US" sz="2600" dirty="0"/>
              <a:t> on single and tri-AIE core mapping</a:t>
            </a:r>
            <a:endParaRPr lang="en-US" sz="2600" b="1" dirty="0">
              <a:solidFill>
                <a:srgbClr val="000CFF"/>
              </a:solidFill>
            </a:endParaRPr>
          </a:p>
          <a:p>
            <a:pPr>
              <a:lnSpc>
                <a:spcPct val="120000"/>
              </a:lnSpc>
              <a:spcBef>
                <a:spcPts val="400"/>
              </a:spcBef>
            </a:pPr>
            <a:endParaRPr lang="en-US" sz="2600" dirty="0"/>
          </a:p>
          <a:p>
            <a:pPr>
              <a:lnSpc>
                <a:spcPct val="120000"/>
              </a:lnSpc>
            </a:pPr>
            <a:r>
              <a:rPr lang="en-US" sz="2600" b="1" dirty="0">
                <a:solidFill>
                  <a:srgbClr val="3998E7"/>
                </a:solidFill>
              </a:rPr>
              <a:t>Managing data transfer using MLIR</a:t>
            </a:r>
          </a:p>
          <a:p>
            <a:pPr marL="0" indent="0">
              <a:lnSpc>
                <a:spcPct val="120000"/>
              </a:lnSpc>
              <a:spcBef>
                <a:spcPts val="400"/>
              </a:spcBef>
              <a:buNone/>
            </a:pPr>
            <a:endParaRPr lang="en-US" sz="2600" dirty="0"/>
          </a:p>
          <a:p>
            <a:pPr>
              <a:lnSpc>
                <a:spcPct val="120000"/>
              </a:lnSpc>
            </a:pPr>
            <a:r>
              <a:rPr lang="en-US" sz="2600" b="1" dirty="0">
                <a:solidFill>
                  <a:srgbClr val="00B050"/>
                </a:solidFill>
              </a:rPr>
              <a:t>Discussion and key takeaways</a:t>
            </a:r>
            <a:endParaRPr lang="en-US" sz="2400" dirty="0">
              <a:solidFill>
                <a:srgbClr val="00B050"/>
              </a:solidFill>
            </a:endParaRPr>
          </a:p>
          <a:p>
            <a:endParaRPr lang="en-US" sz="24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749D065-6C2E-7F12-BBDF-09567725B37A}"/>
              </a:ext>
            </a:extLst>
          </p:cNvPr>
          <p:cNvSpPr/>
          <p:nvPr/>
        </p:nvSpPr>
        <p:spPr>
          <a:xfrm>
            <a:off x="225348" y="925806"/>
            <a:ext cx="10224259" cy="5429909"/>
          </a:xfrm>
          <a:prstGeom prst="rect">
            <a:avLst/>
          </a:prstGeom>
          <a:solidFill>
            <a:srgbClr val="FFFFFF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7941BB-DEF5-83BB-1683-4233BC599879}"/>
              </a:ext>
            </a:extLst>
          </p:cNvPr>
          <p:cNvSpPr txBox="1"/>
          <p:nvPr/>
        </p:nvSpPr>
        <p:spPr>
          <a:xfrm>
            <a:off x="2375025" y="4623669"/>
            <a:ext cx="6301725" cy="510778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B1F0"/>
                </a:solidFill>
                <a:latin typeface="Consolas" panose="020B0609020204030204" pitchFamily="49" charset="0"/>
                <a:cs typeface="Consolas" panose="020B0609020204030204" pitchFamily="49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https://arxiv.org/pdf/2303.03509.pdf</a:t>
            </a:r>
            <a:endParaRPr lang="en-US" sz="2400" b="1" dirty="0">
              <a:solidFill>
                <a:srgbClr val="00B1F0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56295E3-EAF7-B06D-89F9-E61AFBF8F9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5911" y="898450"/>
            <a:ext cx="2221992" cy="22219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9A213E-3097-22B6-E7D8-D85E5E6E3D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316" y="2039007"/>
            <a:ext cx="9248945" cy="239727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045438F-E755-0221-EDD9-81C1A8E99A89}"/>
              </a:ext>
            </a:extLst>
          </p:cNvPr>
          <p:cNvSpPr txBox="1"/>
          <p:nvPr/>
        </p:nvSpPr>
        <p:spPr>
          <a:xfrm>
            <a:off x="10379171" y="2880364"/>
            <a:ext cx="12554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ndara" panose="020E0502030303020204" pitchFamily="34" charset="0"/>
              </a:rPr>
              <a:t>Full Paper</a:t>
            </a:r>
          </a:p>
        </p:txBody>
      </p:sp>
    </p:spTree>
    <p:extLst>
      <p:ext uri="{BB962C8B-B14F-4D97-AF65-F5344CB8AC3E}">
        <p14:creationId xmlns:p14="http://schemas.microsoft.com/office/powerpoint/2010/main" val="4276021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31C59B8-7A29-2C2D-8866-1AC0233CB0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SPARTA is Open Sourced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82EAFC-84E3-3325-AB66-7BAD4F5414AC}"/>
              </a:ext>
            </a:extLst>
          </p:cNvPr>
          <p:cNvSpPr txBox="1"/>
          <p:nvPr/>
        </p:nvSpPr>
        <p:spPr>
          <a:xfrm>
            <a:off x="3983884" y="5915970"/>
            <a:ext cx="4224233" cy="374571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b="1" u="sng" dirty="0">
                <a:solidFill>
                  <a:srgbClr val="00B0F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https://</a:t>
            </a:r>
            <a:r>
              <a:rPr lang="en-US" sz="1600" b="1" u="sng" dirty="0" err="1">
                <a:solidFill>
                  <a:srgbClr val="00B0F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github.com</a:t>
            </a:r>
            <a:r>
              <a:rPr lang="en-US" sz="1600" b="1" u="sng" dirty="0">
                <a:solidFill>
                  <a:srgbClr val="00B0F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/CMU-SAFARI/</a:t>
            </a:r>
            <a:r>
              <a:rPr lang="en-US" sz="1600" b="1" u="sng" dirty="0">
                <a:solidFill>
                  <a:srgbClr val="00B1F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SPARTA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4E965D5-13DD-317A-E0D2-7F59E00A0A5D}"/>
              </a:ext>
            </a:extLst>
          </p:cNvPr>
          <p:cNvSpPr txBox="1"/>
          <p:nvPr/>
        </p:nvSpPr>
        <p:spPr>
          <a:xfrm>
            <a:off x="4096094" y="6421674"/>
            <a:ext cx="3999813" cy="374571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b="1" u="sng" dirty="0">
                <a:solidFill>
                  <a:srgbClr val="00B0F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https://</a:t>
            </a:r>
            <a:r>
              <a:rPr lang="en-US" sz="1600" b="1" u="sng" dirty="0" err="1">
                <a:solidFill>
                  <a:srgbClr val="00B0F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github.com</a:t>
            </a:r>
            <a:r>
              <a:rPr lang="en-US" sz="1600" b="1" u="sng" dirty="0">
                <a:solidFill>
                  <a:srgbClr val="00B0F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/Xilinx/</a:t>
            </a:r>
            <a:r>
              <a:rPr lang="en-US" sz="1600" b="1" u="sng" dirty="0" err="1">
                <a:solidFill>
                  <a:srgbClr val="00B0F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mlir-aie</a:t>
            </a:r>
            <a:endParaRPr lang="en-US" sz="1600" b="1" u="sng" dirty="0">
              <a:solidFill>
                <a:srgbClr val="00B1F0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D9C20B-816A-E4D4-AC08-DD088F6C7A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3877" y="893592"/>
            <a:ext cx="2221992" cy="222199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B5B20BB-417A-DCF5-41BD-44F42D2D192C}"/>
              </a:ext>
            </a:extLst>
          </p:cNvPr>
          <p:cNvSpPr txBox="1"/>
          <p:nvPr/>
        </p:nvSpPr>
        <p:spPr>
          <a:xfrm>
            <a:off x="10189162" y="2920387"/>
            <a:ext cx="16619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ndara" panose="020E0502030303020204" pitchFamily="34" charset="0"/>
              </a:rPr>
              <a:t>SPARTA Code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5BA580-697C-6C88-E4D0-BA147DE39A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2404" y="967465"/>
            <a:ext cx="8342586" cy="4923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610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E60D1F9-9212-2D45-90EF-EDC817A9E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Talk Outline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11133FC-0FE8-0946-AB0D-6EF7893C7DC5}"/>
              </a:ext>
            </a:extLst>
          </p:cNvPr>
          <p:cNvSpPr/>
          <p:nvPr/>
        </p:nvSpPr>
        <p:spPr>
          <a:xfrm>
            <a:off x="1144762" y="958165"/>
            <a:ext cx="9902476" cy="897979"/>
          </a:xfrm>
          <a:prstGeom prst="roundRect">
            <a:avLst/>
          </a:prstGeom>
          <a:solidFill>
            <a:srgbClr val="D1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Lato" panose="020F0502020204030203" pitchFamily="34" charset="77"/>
              </a:rPr>
              <a:t>Background and Motivation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3A9011E7-C9BC-194E-93C2-6A4DE5AEBD1C}"/>
              </a:ext>
            </a:extLst>
          </p:cNvPr>
          <p:cNvSpPr/>
          <p:nvPr/>
        </p:nvSpPr>
        <p:spPr>
          <a:xfrm>
            <a:off x="1144762" y="2422972"/>
            <a:ext cx="9902476" cy="897979"/>
          </a:xfrm>
          <a:prstGeom prst="roundRect">
            <a:avLst/>
          </a:prstGeom>
          <a:solidFill>
            <a:srgbClr val="D1CECE"/>
          </a:solidFill>
          <a:ln>
            <a:solidFill>
              <a:srgbClr val="D0CE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Lato" panose="020F0502020204030203" pitchFamily="34" charset="77"/>
              </a:rPr>
              <a:t>SPARTA: Design and Implementation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57B26EDE-586D-884B-BFE4-2CBBDF1B59B8}"/>
              </a:ext>
            </a:extLst>
          </p:cNvPr>
          <p:cNvSpPr/>
          <p:nvPr/>
        </p:nvSpPr>
        <p:spPr>
          <a:xfrm>
            <a:off x="1144762" y="3887779"/>
            <a:ext cx="9902476" cy="897979"/>
          </a:xfrm>
          <a:prstGeom prst="roundRect">
            <a:avLst/>
          </a:prstGeom>
          <a:solidFill>
            <a:srgbClr val="D2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Lato" panose="020F0502020204030203" pitchFamily="34" charset="77"/>
              </a:rPr>
              <a:t>Evaluation of SPARTA and Key Results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3E098C2-A80A-F146-9159-8778760AA3B7}"/>
              </a:ext>
            </a:extLst>
          </p:cNvPr>
          <p:cNvSpPr/>
          <p:nvPr/>
        </p:nvSpPr>
        <p:spPr>
          <a:xfrm>
            <a:off x="1144762" y="5352585"/>
            <a:ext cx="9902476" cy="897979"/>
          </a:xfrm>
          <a:prstGeom prst="roundRect">
            <a:avLst/>
          </a:prstGeom>
          <a:solidFill>
            <a:srgbClr val="1E37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Lato" panose="020F0502020204030203" pitchFamily="34" charset="77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15780788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C5E8D7B-C6DA-C059-AEB4-F260D255E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EBE7B16-A796-46EF-6F6C-5ED12FDCE2C2}"/>
              </a:ext>
            </a:extLst>
          </p:cNvPr>
          <p:cNvSpPr/>
          <p:nvPr/>
        </p:nvSpPr>
        <p:spPr>
          <a:xfrm>
            <a:off x="385272" y="3056414"/>
            <a:ext cx="11421455" cy="1818415"/>
          </a:xfrm>
          <a:prstGeom prst="roundRect">
            <a:avLst>
              <a:gd name="adj" fmla="val 6884"/>
            </a:avLst>
          </a:prstGeom>
          <a:solidFill>
            <a:schemeClr val="accent1">
              <a:lumMod val="20000"/>
              <a:lumOff val="80000"/>
            </a:schemeClr>
          </a:soli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SPARTA is a </a:t>
            </a:r>
            <a:r>
              <a:rPr lang="en-US" sz="3000" b="1" dirty="0">
                <a:solidFill>
                  <a:srgbClr val="C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novel spatial accelerator </a:t>
            </a:r>
          </a:p>
          <a:p>
            <a:pPr algn="ctr"/>
            <a:r>
              <a:rPr lang="en-US" sz="30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for efficient and scalable </a:t>
            </a:r>
          </a:p>
          <a:p>
            <a:pPr algn="ctr"/>
            <a:r>
              <a:rPr lang="en-US" sz="3000" b="1" dirty="0">
                <a:solidFill>
                  <a:srgbClr val="C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horizontal diffusion </a:t>
            </a:r>
          </a:p>
          <a:p>
            <a:pPr algn="ctr"/>
            <a:r>
              <a:rPr lang="en-US" sz="3000" b="1" dirty="0">
                <a:solidFill>
                  <a:srgbClr val="C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weather stencil computation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0020E888-ACDC-D0FD-6D0E-6B383DCD23A1}"/>
              </a:ext>
            </a:extLst>
          </p:cNvPr>
          <p:cNvSpPr/>
          <p:nvPr/>
        </p:nvSpPr>
        <p:spPr>
          <a:xfrm>
            <a:off x="385272" y="4999211"/>
            <a:ext cx="11421455" cy="1338527"/>
          </a:xfrm>
          <a:prstGeom prst="roundRect">
            <a:avLst>
              <a:gd name="adj" fmla="val 6884"/>
            </a:avLst>
          </a:prstGeom>
          <a:solidFill>
            <a:schemeClr val="accent6">
              <a:lumMod val="20000"/>
              <a:lumOff val="80000"/>
            </a:schemeClr>
          </a:soli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0C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SPARTA outperforms </a:t>
            </a:r>
            <a:r>
              <a:rPr lang="en-US" sz="30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state-of-the-art CPU, GPU, </a:t>
            </a:r>
          </a:p>
          <a:p>
            <a:pPr algn="ctr"/>
            <a:r>
              <a:rPr lang="en-US" sz="30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and FPGA horizontal diffusion implementations</a:t>
            </a:r>
          </a:p>
          <a:p>
            <a:pPr algn="ctr"/>
            <a:r>
              <a:rPr lang="en-US" sz="30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by 17.1x, 1.2x, and 2.1x, respectively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9B253D3B-7349-9FED-A5CA-186160DF2A71}"/>
              </a:ext>
            </a:extLst>
          </p:cNvPr>
          <p:cNvSpPr/>
          <p:nvPr/>
        </p:nvSpPr>
        <p:spPr>
          <a:xfrm>
            <a:off x="385272" y="945931"/>
            <a:ext cx="11421455" cy="1986101"/>
          </a:xfrm>
          <a:prstGeom prst="roundRect">
            <a:avLst>
              <a:gd name="adj" fmla="val 6884"/>
            </a:avLst>
          </a:prstGeom>
          <a:solidFill>
            <a:srgbClr val="FFF7E1"/>
          </a:soli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US" sz="3000" b="1" dirty="0">
                <a:solidFill>
                  <a:srgbClr val="BF900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Mitigate the performance bottleneck</a:t>
            </a:r>
          </a:p>
          <a:p>
            <a:pPr algn="ctr">
              <a:lnSpc>
                <a:spcPct val="110000"/>
              </a:lnSpc>
            </a:pPr>
            <a:r>
              <a:rPr lang="en-US" sz="30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of compound weather prediction kernels </a:t>
            </a:r>
          </a:p>
          <a:p>
            <a:pPr algn="ctr">
              <a:lnSpc>
                <a:spcPct val="110000"/>
              </a:lnSpc>
            </a:pPr>
            <a:r>
              <a:rPr lang="en-US" sz="3000" b="1" dirty="0">
                <a:solidFill>
                  <a:srgbClr val="BF900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by taking advantage of the characteristics </a:t>
            </a:r>
          </a:p>
          <a:p>
            <a:pPr algn="ctr">
              <a:lnSpc>
                <a:spcPct val="110000"/>
              </a:lnSpc>
            </a:pPr>
            <a:r>
              <a:rPr lang="en-US" sz="3000" b="1" dirty="0">
                <a:solidFill>
                  <a:srgbClr val="BF900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of spatial computing systems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B91F5F-F2B8-9459-9775-EB93DC50BE9F}"/>
              </a:ext>
            </a:extLst>
          </p:cNvPr>
          <p:cNvSpPr txBox="1"/>
          <p:nvPr/>
        </p:nvSpPr>
        <p:spPr>
          <a:xfrm>
            <a:off x="4214716" y="6435243"/>
            <a:ext cx="3762568" cy="340519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u="sng" dirty="0">
                <a:solidFill>
                  <a:srgbClr val="00B0F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https://</a:t>
            </a:r>
            <a:r>
              <a:rPr lang="en-US" sz="1400" b="1" u="sng" dirty="0" err="1">
                <a:solidFill>
                  <a:srgbClr val="00B0F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github.com</a:t>
            </a:r>
            <a:r>
              <a:rPr lang="en-US" sz="1400" b="1" u="sng" dirty="0">
                <a:solidFill>
                  <a:srgbClr val="00B0F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/CMU-SAFARI/SPARTA</a:t>
            </a:r>
          </a:p>
        </p:txBody>
      </p:sp>
    </p:spTree>
    <p:extLst>
      <p:ext uri="{BB962C8B-B14F-4D97-AF65-F5344CB8AC3E}">
        <p14:creationId xmlns:p14="http://schemas.microsoft.com/office/powerpoint/2010/main" val="2170085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3" grpId="0" animBg="1"/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247DEF5-2A32-BECA-58A4-FA12E0044868}"/>
              </a:ext>
            </a:extLst>
          </p:cNvPr>
          <p:cNvSpPr/>
          <p:nvPr/>
        </p:nvSpPr>
        <p:spPr>
          <a:xfrm>
            <a:off x="0" y="-165620"/>
            <a:ext cx="12191999" cy="3772615"/>
          </a:xfrm>
          <a:prstGeom prst="rect">
            <a:avLst/>
          </a:prstGeom>
          <a:solidFill>
            <a:srgbClr val="DDEC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918E52C-4B7C-9144-BB78-21CE44F089CF}"/>
              </a:ext>
            </a:extLst>
          </p:cNvPr>
          <p:cNvSpPr txBox="1"/>
          <p:nvPr/>
        </p:nvSpPr>
        <p:spPr>
          <a:xfrm>
            <a:off x="0" y="3648525"/>
            <a:ext cx="12192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Calibri" panose="020F0502020204030204" pitchFamily="34" charset="0"/>
              </a:rPr>
              <a:t>Gagandeep Singh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Calibri" panose="020F0502020204030204" pitchFamily="34" charset="0"/>
              </a:rPr>
              <a:t>,  Alireza Khodamoradi,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Kristof Denolf, </a:t>
            </a:r>
          </a:p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Jack Lo, Juan Gómez-Luna, Joseph Melber, Andra Bisca,  </a:t>
            </a:r>
          </a:p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Henk Corporaal, and Onur Mutlu </a:t>
            </a:r>
          </a:p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9149E7-0553-A74C-A55D-DEC37CBF39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429" y="5929079"/>
            <a:ext cx="2183105" cy="8641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4528331-2068-754C-8769-2D61FE0A35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53" t="31836" r="15247" b="32270"/>
          <a:stretch/>
        </p:blipFill>
        <p:spPr>
          <a:xfrm>
            <a:off x="2960186" y="5885030"/>
            <a:ext cx="2955318" cy="560429"/>
          </a:xfrm>
          <a:prstGeom prst="rect">
            <a:avLst/>
          </a:prstGeom>
        </p:spPr>
      </p:pic>
      <p:grpSp>
        <p:nvGrpSpPr>
          <p:cNvPr id="9" name="Group 44">
            <a:extLst>
              <a:ext uri="{FF2B5EF4-FFF2-40B4-BE49-F238E27FC236}">
                <a16:creationId xmlns:a16="http://schemas.microsoft.com/office/drawing/2014/main" id="{0B4E744A-1C8F-A755-AA13-6C847C1FA4C3}"/>
              </a:ext>
            </a:extLst>
          </p:cNvPr>
          <p:cNvGrpSpPr>
            <a:grpSpLocks/>
          </p:cNvGrpSpPr>
          <p:nvPr/>
        </p:nvGrpSpPr>
        <p:grpSpPr bwMode="auto">
          <a:xfrm>
            <a:off x="6004404" y="5740881"/>
            <a:ext cx="2970266" cy="848728"/>
            <a:chOff x="11717338" y="360363"/>
            <a:chExt cx="8572500" cy="2338387"/>
          </a:xfrm>
        </p:grpSpPr>
        <p:sp>
          <p:nvSpPr>
            <p:cNvPr id="12" name="AutoShape 5">
              <a:extLst>
                <a:ext uri="{FF2B5EF4-FFF2-40B4-BE49-F238E27FC236}">
                  <a16:creationId xmlns:a16="http://schemas.microsoft.com/office/drawing/2014/main" id="{DE66AF6D-D274-BE41-F450-B4DD3C03764C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11717338" y="360363"/>
              <a:ext cx="8572500" cy="2338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76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2091A1A-78E5-9490-2D0D-ACC0F27F5A3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1717338" y="360363"/>
              <a:ext cx="8572500" cy="2338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7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9812CF19-4A1C-E47D-3276-F5CB251DAB4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394113" y="847725"/>
              <a:ext cx="203200" cy="292100"/>
            </a:xfrm>
            <a:custGeom>
              <a:avLst/>
              <a:gdLst/>
              <a:ahLst/>
              <a:cxnLst>
                <a:cxn ang="0">
                  <a:pos x="0" y="184"/>
                </a:cxn>
                <a:cxn ang="0">
                  <a:pos x="0" y="0"/>
                </a:cxn>
                <a:cxn ang="0">
                  <a:pos x="124" y="0"/>
                </a:cxn>
                <a:cxn ang="0">
                  <a:pos x="124" y="38"/>
                </a:cxn>
                <a:cxn ang="0">
                  <a:pos x="43" y="38"/>
                </a:cxn>
                <a:cxn ang="0">
                  <a:pos x="43" y="72"/>
                </a:cxn>
                <a:cxn ang="0">
                  <a:pos x="119" y="72"/>
                </a:cxn>
                <a:cxn ang="0">
                  <a:pos x="119" y="108"/>
                </a:cxn>
                <a:cxn ang="0">
                  <a:pos x="43" y="108"/>
                </a:cxn>
                <a:cxn ang="0">
                  <a:pos x="43" y="146"/>
                </a:cxn>
                <a:cxn ang="0">
                  <a:pos x="128" y="146"/>
                </a:cxn>
                <a:cxn ang="0">
                  <a:pos x="128" y="184"/>
                </a:cxn>
                <a:cxn ang="0">
                  <a:pos x="0" y="184"/>
                </a:cxn>
              </a:cxnLst>
              <a:rect l="0" t="0" r="r" b="b"/>
              <a:pathLst>
                <a:path w="128" h="184">
                  <a:moveTo>
                    <a:pt x="0" y="184"/>
                  </a:moveTo>
                  <a:lnTo>
                    <a:pt x="0" y="0"/>
                  </a:lnTo>
                  <a:lnTo>
                    <a:pt x="124" y="0"/>
                  </a:lnTo>
                  <a:lnTo>
                    <a:pt x="124" y="38"/>
                  </a:lnTo>
                  <a:lnTo>
                    <a:pt x="43" y="38"/>
                  </a:lnTo>
                  <a:lnTo>
                    <a:pt x="43" y="72"/>
                  </a:lnTo>
                  <a:lnTo>
                    <a:pt x="119" y="72"/>
                  </a:lnTo>
                  <a:lnTo>
                    <a:pt x="119" y="108"/>
                  </a:lnTo>
                  <a:lnTo>
                    <a:pt x="43" y="108"/>
                  </a:lnTo>
                  <a:lnTo>
                    <a:pt x="43" y="146"/>
                  </a:lnTo>
                  <a:lnTo>
                    <a:pt x="128" y="146"/>
                  </a:lnTo>
                  <a:lnTo>
                    <a:pt x="128" y="184"/>
                  </a:lnTo>
                  <a:lnTo>
                    <a:pt x="0" y="184"/>
                  </a:lnTo>
                  <a:close/>
                </a:path>
              </a:pathLst>
            </a:custGeom>
            <a:solidFill>
              <a:srgbClr val="9E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7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BB8D96C-8523-FD65-0E00-85FC5AF5D16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6654463" y="847725"/>
              <a:ext cx="71437" cy="292100"/>
            </a:xfrm>
            <a:prstGeom prst="rect">
              <a:avLst/>
            </a:prstGeom>
            <a:solidFill>
              <a:srgbClr val="9E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7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C805578A-F38F-2CEE-A979-D43C8241BFD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794163" y="847725"/>
              <a:ext cx="265112" cy="292100"/>
            </a:xfrm>
            <a:custGeom>
              <a:avLst/>
              <a:gdLst/>
              <a:ahLst/>
              <a:cxnLst>
                <a:cxn ang="0">
                  <a:pos x="116" y="184"/>
                </a:cxn>
                <a:cxn ang="0">
                  <a:pos x="42" y="64"/>
                </a:cxn>
                <a:cxn ang="0">
                  <a:pos x="42" y="64"/>
                </a:cxn>
                <a:cxn ang="0">
                  <a:pos x="43" y="184"/>
                </a:cxn>
                <a:cxn ang="0">
                  <a:pos x="0" y="184"/>
                </a:cxn>
                <a:cxn ang="0">
                  <a:pos x="0" y="0"/>
                </a:cxn>
                <a:cxn ang="0">
                  <a:pos x="50" y="0"/>
                </a:cxn>
                <a:cxn ang="0">
                  <a:pos x="124" y="120"/>
                </a:cxn>
                <a:cxn ang="0">
                  <a:pos x="125" y="120"/>
                </a:cxn>
                <a:cxn ang="0">
                  <a:pos x="124" y="0"/>
                </a:cxn>
                <a:cxn ang="0">
                  <a:pos x="167" y="0"/>
                </a:cxn>
                <a:cxn ang="0">
                  <a:pos x="167" y="184"/>
                </a:cxn>
                <a:cxn ang="0">
                  <a:pos x="116" y="184"/>
                </a:cxn>
              </a:cxnLst>
              <a:rect l="0" t="0" r="r" b="b"/>
              <a:pathLst>
                <a:path w="167" h="184">
                  <a:moveTo>
                    <a:pt x="116" y="184"/>
                  </a:moveTo>
                  <a:lnTo>
                    <a:pt x="42" y="64"/>
                  </a:lnTo>
                  <a:lnTo>
                    <a:pt x="42" y="64"/>
                  </a:lnTo>
                  <a:lnTo>
                    <a:pt x="43" y="184"/>
                  </a:lnTo>
                  <a:lnTo>
                    <a:pt x="0" y="184"/>
                  </a:lnTo>
                  <a:lnTo>
                    <a:pt x="0" y="0"/>
                  </a:lnTo>
                  <a:lnTo>
                    <a:pt x="50" y="0"/>
                  </a:lnTo>
                  <a:lnTo>
                    <a:pt x="124" y="120"/>
                  </a:lnTo>
                  <a:lnTo>
                    <a:pt x="125" y="120"/>
                  </a:lnTo>
                  <a:lnTo>
                    <a:pt x="124" y="0"/>
                  </a:lnTo>
                  <a:lnTo>
                    <a:pt x="167" y="0"/>
                  </a:lnTo>
                  <a:lnTo>
                    <a:pt x="167" y="184"/>
                  </a:lnTo>
                  <a:lnTo>
                    <a:pt x="116" y="184"/>
                  </a:lnTo>
                  <a:close/>
                </a:path>
              </a:pathLst>
            </a:custGeom>
            <a:solidFill>
              <a:srgbClr val="9E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7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F92ECEAC-EA97-5A6E-5689-6EE6F4D3622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127538" y="847725"/>
              <a:ext cx="271462" cy="292100"/>
            </a:xfrm>
            <a:custGeom>
              <a:avLst/>
              <a:gdLst/>
              <a:ahLst/>
              <a:cxnLst>
                <a:cxn ang="0">
                  <a:pos x="952" y="506"/>
                </a:cxn>
                <a:cxn ang="0">
                  <a:pos x="902" y="737"/>
                </a:cxn>
                <a:cxn ang="0">
                  <a:pos x="771" y="897"/>
                </a:cxn>
                <a:cxn ang="0">
                  <a:pos x="587" y="989"/>
                </a:cxn>
                <a:cxn ang="0">
                  <a:pos x="380" y="1019"/>
                </a:cxn>
                <a:cxn ang="0">
                  <a:pos x="0" y="1019"/>
                </a:cxn>
                <a:cxn ang="0">
                  <a:pos x="0" y="0"/>
                </a:cxn>
                <a:cxn ang="0">
                  <a:pos x="368" y="0"/>
                </a:cxn>
                <a:cxn ang="0">
                  <a:pos x="582" y="25"/>
                </a:cxn>
                <a:cxn ang="0">
                  <a:pos x="769" y="109"/>
                </a:cxn>
                <a:cxn ang="0">
                  <a:pos x="901" y="265"/>
                </a:cxn>
                <a:cxn ang="0">
                  <a:pos x="952" y="506"/>
                </a:cxn>
                <a:cxn ang="0">
                  <a:pos x="695" y="506"/>
                </a:cxn>
                <a:cxn ang="0">
                  <a:pos x="667" y="363"/>
                </a:cxn>
                <a:cxn ang="0">
                  <a:pos x="592" y="273"/>
                </a:cxn>
                <a:cxn ang="0">
                  <a:pos x="486" y="225"/>
                </a:cxn>
                <a:cxn ang="0">
                  <a:pos x="363" y="210"/>
                </a:cxn>
                <a:cxn ang="0">
                  <a:pos x="240" y="210"/>
                </a:cxn>
                <a:cxn ang="0">
                  <a:pos x="240" y="806"/>
                </a:cxn>
                <a:cxn ang="0">
                  <a:pos x="357" y="806"/>
                </a:cxn>
                <a:cxn ang="0">
                  <a:pos x="484" y="791"/>
                </a:cxn>
                <a:cxn ang="0">
                  <a:pos x="592" y="741"/>
                </a:cxn>
                <a:cxn ang="0">
                  <a:pos x="667" y="649"/>
                </a:cxn>
                <a:cxn ang="0">
                  <a:pos x="695" y="506"/>
                </a:cxn>
              </a:cxnLst>
              <a:rect l="0" t="0" r="r" b="b"/>
              <a:pathLst>
                <a:path w="952" h="1019">
                  <a:moveTo>
                    <a:pt x="952" y="506"/>
                  </a:moveTo>
                  <a:cubicBezTo>
                    <a:pt x="952" y="596"/>
                    <a:pt x="935" y="673"/>
                    <a:pt x="902" y="737"/>
                  </a:cubicBezTo>
                  <a:cubicBezTo>
                    <a:pt x="869" y="802"/>
                    <a:pt x="825" y="855"/>
                    <a:pt x="771" y="897"/>
                  </a:cubicBezTo>
                  <a:cubicBezTo>
                    <a:pt x="717" y="939"/>
                    <a:pt x="655" y="969"/>
                    <a:pt x="587" y="989"/>
                  </a:cubicBezTo>
                  <a:cubicBezTo>
                    <a:pt x="519" y="1009"/>
                    <a:pt x="450" y="1019"/>
                    <a:pt x="380" y="1019"/>
                  </a:cubicBezTo>
                  <a:cubicBezTo>
                    <a:pt x="0" y="1019"/>
                    <a:pt x="0" y="1019"/>
                    <a:pt x="0" y="10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68" y="0"/>
                    <a:pt x="368" y="0"/>
                    <a:pt x="368" y="0"/>
                  </a:cubicBezTo>
                  <a:cubicBezTo>
                    <a:pt x="440" y="0"/>
                    <a:pt x="511" y="9"/>
                    <a:pt x="582" y="25"/>
                  </a:cubicBezTo>
                  <a:cubicBezTo>
                    <a:pt x="652" y="42"/>
                    <a:pt x="714" y="70"/>
                    <a:pt x="769" y="109"/>
                  </a:cubicBezTo>
                  <a:cubicBezTo>
                    <a:pt x="823" y="148"/>
                    <a:pt x="868" y="200"/>
                    <a:pt x="901" y="265"/>
                  </a:cubicBezTo>
                  <a:cubicBezTo>
                    <a:pt x="935" y="330"/>
                    <a:pt x="952" y="411"/>
                    <a:pt x="952" y="506"/>
                  </a:cubicBezTo>
                  <a:moveTo>
                    <a:pt x="695" y="506"/>
                  </a:moveTo>
                  <a:cubicBezTo>
                    <a:pt x="695" y="449"/>
                    <a:pt x="686" y="401"/>
                    <a:pt x="667" y="363"/>
                  </a:cubicBezTo>
                  <a:cubicBezTo>
                    <a:pt x="649" y="326"/>
                    <a:pt x="624" y="295"/>
                    <a:pt x="592" y="273"/>
                  </a:cubicBezTo>
                  <a:cubicBezTo>
                    <a:pt x="561" y="250"/>
                    <a:pt x="526" y="234"/>
                    <a:pt x="486" y="225"/>
                  </a:cubicBezTo>
                  <a:cubicBezTo>
                    <a:pt x="446" y="215"/>
                    <a:pt x="405" y="210"/>
                    <a:pt x="363" y="210"/>
                  </a:cubicBezTo>
                  <a:cubicBezTo>
                    <a:pt x="240" y="210"/>
                    <a:pt x="240" y="210"/>
                    <a:pt x="240" y="210"/>
                  </a:cubicBezTo>
                  <a:cubicBezTo>
                    <a:pt x="240" y="806"/>
                    <a:pt x="240" y="806"/>
                    <a:pt x="240" y="806"/>
                  </a:cubicBezTo>
                  <a:cubicBezTo>
                    <a:pt x="357" y="806"/>
                    <a:pt x="357" y="806"/>
                    <a:pt x="357" y="806"/>
                  </a:cubicBezTo>
                  <a:cubicBezTo>
                    <a:pt x="401" y="806"/>
                    <a:pt x="444" y="801"/>
                    <a:pt x="484" y="791"/>
                  </a:cubicBezTo>
                  <a:cubicBezTo>
                    <a:pt x="525" y="781"/>
                    <a:pt x="561" y="764"/>
                    <a:pt x="592" y="741"/>
                  </a:cubicBezTo>
                  <a:cubicBezTo>
                    <a:pt x="624" y="718"/>
                    <a:pt x="649" y="687"/>
                    <a:pt x="667" y="649"/>
                  </a:cubicBezTo>
                  <a:cubicBezTo>
                    <a:pt x="686" y="611"/>
                    <a:pt x="695" y="563"/>
                    <a:pt x="695" y="506"/>
                  </a:cubicBezTo>
                </a:path>
              </a:pathLst>
            </a:custGeom>
            <a:solidFill>
              <a:srgbClr val="9E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7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8FEC690E-A1AC-AFEA-4575-336B9B89D95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452975" y="847725"/>
              <a:ext cx="254000" cy="292100"/>
            </a:xfrm>
            <a:custGeom>
              <a:avLst/>
              <a:gdLst/>
              <a:ahLst/>
              <a:cxnLst>
                <a:cxn ang="0">
                  <a:pos x="116" y="184"/>
                </a:cxn>
                <a:cxn ang="0">
                  <a:pos x="116" y="107"/>
                </a:cxn>
                <a:cxn ang="0">
                  <a:pos x="44" y="107"/>
                </a:cxn>
                <a:cxn ang="0">
                  <a:pos x="44" y="184"/>
                </a:cxn>
                <a:cxn ang="0">
                  <a:pos x="0" y="184"/>
                </a:cxn>
                <a:cxn ang="0">
                  <a:pos x="0" y="0"/>
                </a:cxn>
                <a:cxn ang="0">
                  <a:pos x="44" y="0"/>
                </a:cxn>
                <a:cxn ang="0">
                  <a:pos x="44" y="70"/>
                </a:cxn>
                <a:cxn ang="0">
                  <a:pos x="116" y="70"/>
                </a:cxn>
                <a:cxn ang="0">
                  <a:pos x="116" y="0"/>
                </a:cxn>
                <a:cxn ang="0">
                  <a:pos x="160" y="0"/>
                </a:cxn>
                <a:cxn ang="0">
                  <a:pos x="160" y="184"/>
                </a:cxn>
                <a:cxn ang="0">
                  <a:pos x="116" y="184"/>
                </a:cxn>
              </a:cxnLst>
              <a:rect l="0" t="0" r="r" b="b"/>
              <a:pathLst>
                <a:path w="160" h="184">
                  <a:moveTo>
                    <a:pt x="116" y="184"/>
                  </a:moveTo>
                  <a:lnTo>
                    <a:pt x="116" y="107"/>
                  </a:lnTo>
                  <a:lnTo>
                    <a:pt x="44" y="107"/>
                  </a:lnTo>
                  <a:lnTo>
                    <a:pt x="44" y="184"/>
                  </a:lnTo>
                  <a:lnTo>
                    <a:pt x="0" y="184"/>
                  </a:lnTo>
                  <a:lnTo>
                    <a:pt x="0" y="0"/>
                  </a:lnTo>
                  <a:lnTo>
                    <a:pt x="44" y="0"/>
                  </a:lnTo>
                  <a:lnTo>
                    <a:pt x="44" y="70"/>
                  </a:lnTo>
                  <a:lnTo>
                    <a:pt x="116" y="70"/>
                  </a:lnTo>
                  <a:lnTo>
                    <a:pt x="116" y="0"/>
                  </a:lnTo>
                  <a:lnTo>
                    <a:pt x="160" y="0"/>
                  </a:lnTo>
                  <a:lnTo>
                    <a:pt x="160" y="184"/>
                  </a:lnTo>
                  <a:lnTo>
                    <a:pt x="116" y="184"/>
                  </a:lnTo>
                  <a:close/>
                </a:path>
              </a:pathLst>
            </a:custGeom>
            <a:solidFill>
              <a:srgbClr val="9E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7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3E763AA9-DC55-094D-FC79-D7A35BEFBA4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760950" y="839788"/>
              <a:ext cx="317500" cy="307975"/>
            </a:xfrm>
            <a:custGeom>
              <a:avLst/>
              <a:gdLst/>
              <a:ahLst/>
              <a:cxnLst>
                <a:cxn ang="0">
                  <a:pos x="1110" y="532"/>
                </a:cxn>
                <a:cxn ang="0">
                  <a:pos x="1068" y="753"/>
                </a:cxn>
                <a:cxn ang="0">
                  <a:pos x="953" y="924"/>
                </a:cxn>
                <a:cxn ang="0">
                  <a:pos x="776" y="1034"/>
                </a:cxn>
                <a:cxn ang="0">
                  <a:pos x="554" y="1073"/>
                </a:cxn>
                <a:cxn ang="0">
                  <a:pos x="333" y="1034"/>
                </a:cxn>
                <a:cxn ang="0">
                  <a:pos x="158" y="924"/>
                </a:cxn>
                <a:cxn ang="0">
                  <a:pos x="42" y="753"/>
                </a:cxn>
                <a:cxn ang="0">
                  <a:pos x="0" y="532"/>
                </a:cxn>
                <a:cxn ang="0">
                  <a:pos x="42" y="311"/>
                </a:cxn>
                <a:cxn ang="0">
                  <a:pos x="158" y="144"/>
                </a:cxn>
                <a:cxn ang="0">
                  <a:pos x="333" y="37"/>
                </a:cxn>
                <a:cxn ang="0">
                  <a:pos x="554" y="0"/>
                </a:cxn>
                <a:cxn ang="0">
                  <a:pos x="776" y="37"/>
                </a:cxn>
                <a:cxn ang="0">
                  <a:pos x="953" y="144"/>
                </a:cxn>
                <a:cxn ang="0">
                  <a:pos x="1068" y="311"/>
                </a:cxn>
                <a:cxn ang="0">
                  <a:pos x="1110" y="532"/>
                </a:cxn>
                <a:cxn ang="0">
                  <a:pos x="847" y="532"/>
                </a:cxn>
                <a:cxn ang="0">
                  <a:pos x="825" y="408"/>
                </a:cxn>
                <a:cxn ang="0">
                  <a:pos x="765" y="310"/>
                </a:cxn>
                <a:cxn ang="0">
                  <a:pos x="673" y="245"/>
                </a:cxn>
                <a:cxn ang="0">
                  <a:pos x="554" y="221"/>
                </a:cxn>
                <a:cxn ang="0">
                  <a:pos x="436" y="245"/>
                </a:cxn>
                <a:cxn ang="0">
                  <a:pos x="344" y="310"/>
                </a:cxn>
                <a:cxn ang="0">
                  <a:pos x="284" y="408"/>
                </a:cxn>
                <a:cxn ang="0">
                  <a:pos x="263" y="532"/>
                </a:cxn>
                <a:cxn ang="0">
                  <a:pos x="285" y="659"/>
                </a:cxn>
                <a:cxn ang="0">
                  <a:pos x="345" y="759"/>
                </a:cxn>
                <a:cxn ang="0">
                  <a:pos x="436" y="825"/>
                </a:cxn>
                <a:cxn ang="0">
                  <a:pos x="554" y="848"/>
                </a:cxn>
                <a:cxn ang="0">
                  <a:pos x="672" y="825"/>
                </a:cxn>
                <a:cxn ang="0">
                  <a:pos x="765" y="759"/>
                </a:cxn>
                <a:cxn ang="0">
                  <a:pos x="825" y="659"/>
                </a:cxn>
                <a:cxn ang="0">
                  <a:pos x="847" y="532"/>
                </a:cxn>
              </a:cxnLst>
              <a:rect l="0" t="0" r="r" b="b"/>
              <a:pathLst>
                <a:path w="1110" h="1073">
                  <a:moveTo>
                    <a:pt x="1110" y="532"/>
                  </a:moveTo>
                  <a:cubicBezTo>
                    <a:pt x="1110" y="613"/>
                    <a:pt x="1096" y="686"/>
                    <a:pt x="1068" y="753"/>
                  </a:cubicBezTo>
                  <a:cubicBezTo>
                    <a:pt x="1040" y="819"/>
                    <a:pt x="1002" y="877"/>
                    <a:pt x="953" y="924"/>
                  </a:cubicBezTo>
                  <a:cubicBezTo>
                    <a:pt x="903" y="972"/>
                    <a:pt x="844" y="1008"/>
                    <a:pt x="776" y="1034"/>
                  </a:cubicBezTo>
                  <a:cubicBezTo>
                    <a:pt x="708" y="1060"/>
                    <a:pt x="634" y="1073"/>
                    <a:pt x="554" y="1073"/>
                  </a:cubicBezTo>
                  <a:cubicBezTo>
                    <a:pt x="475" y="1073"/>
                    <a:pt x="401" y="1060"/>
                    <a:pt x="333" y="1034"/>
                  </a:cubicBezTo>
                  <a:cubicBezTo>
                    <a:pt x="266" y="1008"/>
                    <a:pt x="207" y="972"/>
                    <a:pt x="158" y="924"/>
                  </a:cubicBezTo>
                  <a:cubicBezTo>
                    <a:pt x="108" y="877"/>
                    <a:pt x="69" y="819"/>
                    <a:pt x="42" y="753"/>
                  </a:cubicBezTo>
                  <a:cubicBezTo>
                    <a:pt x="14" y="686"/>
                    <a:pt x="0" y="613"/>
                    <a:pt x="0" y="532"/>
                  </a:cubicBezTo>
                  <a:cubicBezTo>
                    <a:pt x="0" y="451"/>
                    <a:pt x="14" y="377"/>
                    <a:pt x="42" y="311"/>
                  </a:cubicBezTo>
                  <a:cubicBezTo>
                    <a:pt x="69" y="246"/>
                    <a:pt x="108" y="190"/>
                    <a:pt x="158" y="144"/>
                  </a:cubicBezTo>
                  <a:cubicBezTo>
                    <a:pt x="207" y="98"/>
                    <a:pt x="266" y="62"/>
                    <a:pt x="333" y="37"/>
                  </a:cubicBezTo>
                  <a:cubicBezTo>
                    <a:pt x="401" y="12"/>
                    <a:pt x="475" y="0"/>
                    <a:pt x="554" y="0"/>
                  </a:cubicBezTo>
                  <a:cubicBezTo>
                    <a:pt x="634" y="0"/>
                    <a:pt x="708" y="12"/>
                    <a:pt x="776" y="37"/>
                  </a:cubicBezTo>
                  <a:cubicBezTo>
                    <a:pt x="844" y="62"/>
                    <a:pt x="903" y="98"/>
                    <a:pt x="953" y="144"/>
                  </a:cubicBezTo>
                  <a:cubicBezTo>
                    <a:pt x="1002" y="190"/>
                    <a:pt x="1040" y="246"/>
                    <a:pt x="1068" y="311"/>
                  </a:cubicBezTo>
                  <a:cubicBezTo>
                    <a:pt x="1096" y="377"/>
                    <a:pt x="1110" y="451"/>
                    <a:pt x="1110" y="532"/>
                  </a:cubicBezTo>
                  <a:moveTo>
                    <a:pt x="847" y="532"/>
                  </a:moveTo>
                  <a:cubicBezTo>
                    <a:pt x="847" y="488"/>
                    <a:pt x="839" y="447"/>
                    <a:pt x="825" y="408"/>
                  </a:cubicBezTo>
                  <a:cubicBezTo>
                    <a:pt x="811" y="370"/>
                    <a:pt x="791" y="337"/>
                    <a:pt x="765" y="310"/>
                  </a:cubicBezTo>
                  <a:cubicBezTo>
                    <a:pt x="740" y="283"/>
                    <a:pt x="709" y="261"/>
                    <a:pt x="673" y="245"/>
                  </a:cubicBezTo>
                  <a:cubicBezTo>
                    <a:pt x="637" y="229"/>
                    <a:pt x="598" y="221"/>
                    <a:pt x="554" y="221"/>
                  </a:cubicBezTo>
                  <a:cubicBezTo>
                    <a:pt x="511" y="221"/>
                    <a:pt x="472" y="229"/>
                    <a:pt x="436" y="245"/>
                  </a:cubicBezTo>
                  <a:cubicBezTo>
                    <a:pt x="401" y="261"/>
                    <a:pt x="370" y="283"/>
                    <a:pt x="344" y="310"/>
                  </a:cubicBezTo>
                  <a:cubicBezTo>
                    <a:pt x="318" y="337"/>
                    <a:pt x="298" y="370"/>
                    <a:pt x="284" y="408"/>
                  </a:cubicBezTo>
                  <a:cubicBezTo>
                    <a:pt x="270" y="447"/>
                    <a:pt x="263" y="488"/>
                    <a:pt x="263" y="532"/>
                  </a:cubicBezTo>
                  <a:cubicBezTo>
                    <a:pt x="263" y="578"/>
                    <a:pt x="271" y="620"/>
                    <a:pt x="285" y="659"/>
                  </a:cubicBezTo>
                  <a:cubicBezTo>
                    <a:pt x="299" y="698"/>
                    <a:pt x="319" y="732"/>
                    <a:pt x="345" y="759"/>
                  </a:cubicBezTo>
                  <a:cubicBezTo>
                    <a:pt x="370" y="787"/>
                    <a:pt x="401" y="809"/>
                    <a:pt x="436" y="825"/>
                  </a:cubicBezTo>
                  <a:cubicBezTo>
                    <a:pt x="472" y="841"/>
                    <a:pt x="511" y="848"/>
                    <a:pt x="554" y="848"/>
                  </a:cubicBezTo>
                  <a:cubicBezTo>
                    <a:pt x="598" y="848"/>
                    <a:pt x="637" y="841"/>
                    <a:pt x="672" y="825"/>
                  </a:cubicBezTo>
                  <a:cubicBezTo>
                    <a:pt x="708" y="809"/>
                    <a:pt x="739" y="787"/>
                    <a:pt x="765" y="759"/>
                  </a:cubicBezTo>
                  <a:cubicBezTo>
                    <a:pt x="790" y="732"/>
                    <a:pt x="811" y="698"/>
                    <a:pt x="825" y="659"/>
                  </a:cubicBezTo>
                  <a:cubicBezTo>
                    <a:pt x="839" y="620"/>
                    <a:pt x="847" y="578"/>
                    <a:pt x="847" y="532"/>
                  </a:cubicBezTo>
                </a:path>
              </a:pathLst>
            </a:custGeom>
            <a:solidFill>
              <a:srgbClr val="9E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7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157F3F89-76D5-E533-DA4E-3ABF426C8F8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086388" y="847725"/>
              <a:ext cx="293687" cy="292100"/>
            </a:xfrm>
            <a:custGeom>
              <a:avLst/>
              <a:gdLst/>
              <a:ahLst/>
              <a:cxnLst>
                <a:cxn ang="0">
                  <a:pos x="114" y="184"/>
                </a:cxn>
                <a:cxn ang="0">
                  <a:pos x="69" y="184"/>
                </a:cxn>
                <a:cxn ang="0">
                  <a:pos x="0" y="0"/>
                </a:cxn>
                <a:cxn ang="0">
                  <a:pos x="49" y="0"/>
                </a:cxn>
                <a:cxn ang="0">
                  <a:pos x="92" y="131"/>
                </a:cxn>
                <a:cxn ang="0">
                  <a:pos x="93" y="131"/>
                </a:cxn>
                <a:cxn ang="0">
                  <a:pos x="136" y="0"/>
                </a:cxn>
                <a:cxn ang="0">
                  <a:pos x="185" y="0"/>
                </a:cxn>
                <a:cxn ang="0">
                  <a:pos x="114" y="184"/>
                </a:cxn>
              </a:cxnLst>
              <a:rect l="0" t="0" r="r" b="b"/>
              <a:pathLst>
                <a:path w="185" h="184">
                  <a:moveTo>
                    <a:pt x="114" y="184"/>
                  </a:moveTo>
                  <a:lnTo>
                    <a:pt x="69" y="184"/>
                  </a:lnTo>
                  <a:lnTo>
                    <a:pt x="0" y="0"/>
                  </a:lnTo>
                  <a:lnTo>
                    <a:pt x="49" y="0"/>
                  </a:lnTo>
                  <a:lnTo>
                    <a:pt x="92" y="131"/>
                  </a:lnTo>
                  <a:lnTo>
                    <a:pt x="93" y="131"/>
                  </a:lnTo>
                  <a:lnTo>
                    <a:pt x="136" y="0"/>
                  </a:lnTo>
                  <a:lnTo>
                    <a:pt x="185" y="0"/>
                  </a:lnTo>
                  <a:lnTo>
                    <a:pt x="114" y="184"/>
                  </a:lnTo>
                  <a:close/>
                </a:path>
              </a:pathLst>
            </a:custGeom>
            <a:solidFill>
              <a:srgbClr val="9E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7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07D92CA4-D00E-E3E4-D63D-0FAD401DF2D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413413" y="847725"/>
              <a:ext cx="203200" cy="292100"/>
            </a:xfrm>
            <a:custGeom>
              <a:avLst/>
              <a:gdLst/>
              <a:ahLst/>
              <a:cxnLst>
                <a:cxn ang="0">
                  <a:pos x="0" y="184"/>
                </a:cxn>
                <a:cxn ang="0">
                  <a:pos x="0" y="0"/>
                </a:cxn>
                <a:cxn ang="0">
                  <a:pos x="123" y="0"/>
                </a:cxn>
                <a:cxn ang="0">
                  <a:pos x="123" y="38"/>
                </a:cxn>
                <a:cxn ang="0">
                  <a:pos x="43" y="38"/>
                </a:cxn>
                <a:cxn ang="0">
                  <a:pos x="43" y="72"/>
                </a:cxn>
                <a:cxn ang="0">
                  <a:pos x="119" y="72"/>
                </a:cxn>
                <a:cxn ang="0">
                  <a:pos x="119" y="108"/>
                </a:cxn>
                <a:cxn ang="0">
                  <a:pos x="43" y="108"/>
                </a:cxn>
                <a:cxn ang="0">
                  <a:pos x="43" y="146"/>
                </a:cxn>
                <a:cxn ang="0">
                  <a:pos x="128" y="146"/>
                </a:cxn>
                <a:cxn ang="0">
                  <a:pos x="128" y="184"/>
                </a:cxn>
                <a:cxn ang="0">
                  <a:pos x="0" y="184"/>
                </a:cxn>
              </a:cxnLst>
              <a:rect l="0" t="0" r="r" b="b"/>
              <a:pathLst>
                <a:path w="128" h="184">
                  <a:moveTo>
                    <a:pt x="0" y="184"/>
                  </a:moveTo>
                  <a:lnTo>
                    <a:pt x="0" y="0"/>
                  </a:lnTo>
                  <a:lnTo>
                    <a:pt x="123" y="0"/>
                  </a:lnTo>
                  <a:lnTo>
                    <a:pt x="123" y="38"/>
                  </a:lnTo>
                  <a:lnTo>
                    <a:pt x="43" y="38"/>
                  </a:lnTo>
                  <a:lnTo>
                    <a:pt x="43" y="72"/>
                  </a:lnTo>
                  <a:lnTo>
                    <a:pt x="119" y="72"/>
                  </a:lnTo>
                  <a:lnTo>
                    <a:pt x="119" y="108"/>
                  </a:lnTo>
                  <a:lnTo>
                    <a:pt x="43" y="108"/>
                  </a:lnTo>
                  <a:lnTo>
                    <a:pt x="43" y="146"/>
                  </a:lnTo>
                  <a:lnTo>
                    <a:pt x="128" y="146"/>
                  </a:lnTo>
                  <a:lnTo>
                    <a:pt x="128" y="184"/>
                  </a:lnTo>
                  <a:lnTo>
                    <a:pt x="0" y="184"/>
                  </a:lnTo>
                  <a:close/>
                </a:path>
              </a:pathLst>
            </a:custGeom>
            <a:solidFill>
              <a:srgbClr val="9E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7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A1B025FF-2D71-0526-35BF-7A06B17873F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673763" y="847725"/>
              <a:ext cx="265112" cy="292100"/>
            </a:xfrm>
            <a:custGeom>
              <a:avLst/>
              <a:gdLst/>
              <a:ahLst/>
              <a:cxnLst>
                <a:cxn ang="0">
                  <a:pos x="117" y="184"/>
                </a:cxn>
                <a:cxn ang="0">
                  <a:pos x="43" y="64"/>
                </a:cxn>
                <a:cxn ang="0">
                  <a:pos x="42" y="64"/>
                </a:cxn>
                <a:cxn ang="0">
                  <a:pos x="43" y="184"/>
                </a:cxn>
                <a:cxn ang="0">
                  <a:pos x="0" y="184"/>
                </a:cxn>
                <a:cxn ang="0">
                  <a:pos x="0" y="0"/>
                </a:cxn>
                <a:cxn ang="0">
                  <a:pos x="51" y="0"/>
                </a:cxn>
                <a:cxn ang="0">
                  <a:pos x="124" y="120"/>
                </a:cxn>
                <a:cxn ang="0">
                  <a:pos x="125" y="120"/>
                </a:cxn>
                <a:cxn ang="0">
                  <a:pos x="124" y="0"/>
                </a:cxn>
                <a:cxn ang="0">
                  <a:pos x="167" y="0"/>
                </a:cxn>
                <a:cxn ang="0">
                  <a:pos x="167" y="184"/>
                </a:cxn>
                <a:cxn ang="0">
                  <a:pos x="117" y="184"/>
                </a:cxn>
              </a:cxnLst>
              <a:rect l="0" t="0" r="r" b="b"/>
              <a:pathLst>
                <a:path w="167" h="184">
                  <a:moveTo>
                    <a:pt x="117" y="184"/>
                  </a:moveTo>
                  <a:lnTo>
                    <a:pt x="43" y="64"/>
                  </a:lnTo>
                  <a:lnTo>
                    <a:pt x="42" y="64"/>
                  </a:lnTo>
                  <a:lnTo>
                    <a:pt x="43" y="184"/>
                  </a:lnTo>
                  <a:lnTo>
                    <a:pt x="0" y="184"/>
                  </a:lnTo>
                  <a:lnTo>
                    <a:pt x="0" y="0"/>
                  </a:lnTo>
                  <a:lnTo>
                    <a:pt x="51" y="0"/>
                  </a:lnTo>
                  <a:lnTo>
                    <a:pt x="124" y="120"/>
                  </a:lnTo>
                  <a:lnTo>
                    <a:pt x="125" y="120"/>
                  </a:lnTo>
                  <a:lnTo>
                    <a:pt x="124" y="0"/>
                  </a:lnTo>
                  <a:lnTo>
                    <a:pt x="167" y="0"/>
                  </a:lnTo>
                  <a:lnTo>
                    <a:pt x="167" y="184"/>
                  </a:lnTo>
                  <a:lnTo>
                    <a:pt x="117" y="184"/>
                  </a:lnTo>
                  <a:close/>
                </a:path>
              </a:pathLst>
            </a:custGeom>
            <a:solidFill>
              <a:srgbClr val="9E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7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340AD522-8C31-CEC1-315D-BE68B5A6A3F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394113" y="1822450"/>
              <a:ext cx="234950" cy="292100"/>
            </a:xfrm>
            <a:custGeom>
              <a:avLst/>
              <a:gdLst/>
              <a:ahLst/>
              <a:cxnLst>
                <a:cxn ang="0">
                  <a:pos x="96" y="38"/>
                </a:cxn>
                <a:cxn ang="0">
                  <a:pos x="96" y="184"/>
                </a:cxn>
                <a:cxn ang="0">
                  <a:pos x="52" y="184"/>
                </a:cxn>
                <a:cxn ang="0">
                  <a:pos x="52" y="38"/>
                </a:cxn>
                <a:cxn ang="0">
                  <a:pos x="0" y="38"/>
                </a:cxn>
                <a:cxn ang="0">
                  <a:pos x="0" y="0"/>
                </a:cxn>
                <a:cxn ang="0">
                  <a:pos x="148" y="0"/>
                </a:cxn>
                <a:cxn ang="0">
                  <a:pos x="148" y="38"/>
                </a:cxn>
                <a:cxn ang="0">
                  <a:pos x="96" y="38"/>
                </a:cxn>
              </a:cxnLst>
              <a:rect l="0" t="0" r="r" b="b"/>
              <a:pathLst>
                <a:path w="148" h="184">
                  <a:moveTo>
                    <a:pt x="96" y="38"/>
                  </a:moveTo>
                  <a:lnTo>
                    <a:pt x="96" y="184"/>
                  </a:lnTo>
                  <a:lnTo>
                    <a:pt x="52" y="184"/>
                  </a:lnTo>
                  <a:lnTo>
                    <a:pt x="52" y="38"/>
                  </a:lnTo>
                  <a:lnTo>
                    <a:pt x="0" y="38"/>
                  </a:lnTo>
                  <a:lnTo>
                    <a:pt x="0" y="0"/>
                  </a:lnTo>
                  <a:lnTo>
                    <a:pt x="148" y="0"/>
                  </a:lnTo>
                  <a:lnTo>
                    <a:pt x="148" y="38"/>
                  </a:lnTo>
                  <a:lnTo>
                    <a:pt x="96" y="38"/>
                  </a:lnTo>
                  <a:close/>
                </a:path>
              </a:pathLst>
            </a:custGeom>
            <a:solidFill>
              <a:srgbClr val="9E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7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62CF7F06-7CF8-61F1-B5B9-BF586E23A79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667163" y="1822450"/>
              <a:ext cx="203200" cy="292100"/>
            </a:xfrm>
            <a:custGeom>
              <a:avLst/>
              <a:gdLst/>
              <a:ahLst/>
              <a:cxnLst>
                <a:cxn ang="0">
                  <a:pos x="0" y="184"/>
                </a:cxn>
                <a:cxn ang="0">
                  <a:pos x="0" y="0"/>
                </a:cxn>
                <a:cxn ang="0">
                  <a:pos x="124" y="0"/>
                </a:cxn>
                <a:cxn ang="0">
                  <a:pos x="124" y="37"/>
                </a:cxn>
                <a:cxn ang="0">
                  <a:pos x="43" y="37"/>
                </a:cxn>
                <a:cxn ang="0">
                  <a:pos x="43" y="72"/>
                </a:cxn>
                <a:cxn ang="0">
                  <a:pos x="119" y="72"/>
                </a:cxn>
                <a:cxn ang="0">
                  <a:pos x="119" y="108"/>
                </a:cxn>
                <a:cxn ang="0">
                  <a:pos x="43" y="108"/>
                </a:cxn>
                <a:cxn ang="0">
                  <a:pos x="43" y="146"/>
                </a:cxn>
                <a:cxn ang="0">
                  <a:pos x="128" y="146"/>
                </a:cxn>
                <a:cxn ang="0">
                  <a:pos x="128" y="184"/>
                </a:cxn>
                <a:cxn ang="0">
                  <a:pos x="0" y="184"/>
                </a:cxn>
              </a:cxnLst>
              <a:rect l="0" t="0" r="r" b="b"/>
              <a:pathLst>
                <a:path w="128" h="184">
                  <a:moveTo>
                    <a:pt x="0" y="184"/>
                  </a:moveTo>
                  <a:lnTo>
                    <a:pt x="0" y="0"/>
                  </a:lnTo>
                  <a:lnTo>
                    <a:pt x="124" y="0"/>
                  </a:lnTo>
                  <a:lnTo>
                    <a:pt x="124" y="37"/>
                  </a:lnTo>
                  <a:lnTo>
                    <a:pt x="43" y="37"/>
                  </a:lnTo>
                  <a:lnTo>
                    <a:pt x="43" y="72"/>
                  </a:lnTo>
                  <a:lnTo>
                    <a:pt x="119" y="72"/>
                  </a:lnTo>
                  <a:lnTo>
                    <a:pt x="119" y="108"/>
                  </a:lnTo>
                  <a:lnTo>
                    <a:pt x="43" y="108"/>
                  </a:lnTo>
                  <a:lnTo>
                    <a:pt x="43" y="146"/>
                  </a:lnTo>
                  <a:lnTo>
                    <a:pt x="128" y="146"/>
                  </a:lnTo>
                  <a:lnTo>
                    <a:pt x="128" y="184"/>
                  </a:lnTo>
                  <a:lnTo>
                    <a:pt x="0" y="184"/>
                  </a:lnTo>
                  <a:close/>
                </a:path>
              </a:pathLst>
            </a:custGeom>
            <a:solidFill>
              <a:srgbClr val="9E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7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9A1D076C-EDEC-39CC-7E9D-799817090E5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908463" y="1814513"/>
              <a:ext cx="271462" cy="307975"/>
            </a:xfrm>
            <a:custGeom>
              <a:avLst/>
              <a:gdLst/>
              <a:ahLst/>
              <a:cxnLst>
                <a:cxn ang="0">
                  <a:pos x="778" y="1027"/>
                </a:cxn>
                <a:cxn ang="0">
                  <a:pos x="549" y="1073"/>
                </a:cxn>
                <a:cxn ang="0">
                  <a:pos x="331" y="1034"/>
                </a:cxn>
                <a:cxn ang="0">
                  <a:pos x="157" y="924"/>
                </a:cxn>
                <a:cxn ang="0">
                  <a:pos x="42" y="753"/>
                </a:cxn>
                <a:cxn ang="0">
                  <a:pos x="0" y="535"/>
                </a:cxn>
                <a:cxn ang="0">
                  <a:pos x="43" y="313"/>
                </a:cxn>
                <a:cxn ang="0">
                  <a:pos x="160" y="144"/>
                </a:cxn>
                <a:cxn ang="0">
                  <a:pos x="336" y="37"/>
                </a:cxn>
                <a:cxn ang="0">
                  <a:pos x="553" y="0"/>
                </a:cxn>
                <a:cxn ang="0">
                  <a:pos x="766" y="38"/>
                </a:cxn>
                <a:cxn ang="0">
                  <a:pos x="935" y="149"/>
                </a:cxn>
                <a:cxn ang="0">
                  <a:pos x="768" y="316"/>
                </a:cxn>
                <a:cxn ang="0">
                  <a:pos x="677" y="245"/>
                </a:cxn>
                <a:cxn ang="0">
                  <a:pos x="562" y="222"/>
                </a:cxn>
                <a:cxn ang="0">
                  <a:pos x="443" y="246"/>
                </a:cxn>
                <a:cxn ang="0">
                  <a:pos x="350" y="312"/>
                </a:cxn>
                <a:cxn ang="0">
                  <a:pos x="290" y="410"/>
                </a:cxn>
                <a:cxn ang="0">
                  <a:pos x="268" y="535"/>
                </a:cxn>
                <a:cxn ang="0">
                  <a:pos x="290" y="661"/>
                </a:cxn>
                <a:cxn ang="0">
                  <a:pos x="350" y="760"/>
                </a:cxn>
                <a:cxn ang="0">
                  <a:pos x="441" y="824"/>
                </a:cxn>
                <a:cxn ang="0">
                  <a:pos x="558" y="847"/>
                </a:cxn>
                <a:cxn ang="0">
                  <a:pos x="686" y="818"/>
                </a:cxn>
                <a:cxn ang="0">
                  <a:pos x="774" y="743"/>
                </a:cxn>
                <a:cxn ang="0">
                  <a:pos x="945" y="904"/>
                </a:cxn>
                <a:cxn ang="0">
                  <a:pos x="778" y="1027"/>
                </a:cxn>
              </a:cxnLst>
              <a:rect l="0" t="0" r="r" b="b"/>
              <a:pathLst>
                <a:path w="945" h="1073">
                  <a:moveTo>
                    <a:pt x="778" y="1027"/>
                  </a:moveTo>
                  <a:cubicBezTo>
                    <a:pt x="712" y="1057"/>
                    <a:pt x="635" y="1073"/>
                    <a:pt x="549" y="1073"/>
                  </a:cubicBezTo>
                  <a:cubicBezTo>
                    <a:pt x="470" y="1073"/>
                    <a:pt x="397" y="1060"/>
                    <a:pt x="331" y="1034"/>
                  </a:cubicBezTo>
                  <a:cubicBezTo>
                    <a:pt x="264" y="1008"/>
                    <a:pt x="206" y="971"/>
                    <a:pt x="157" y="924"/>
                  </a:cubicBezTo>
                  <a:cubicBezTo>
                    <a:pt x="108" y="876"/>
                    <a:pt x="70" y="819"/>
                    <a:pt x="42" y="753"/>
                  </a:cubicBezTo>
                  <a:cubicBezTo>
                    <a:pt x="14" y="687"/>
                    <a:pt x="0" y="614"/>
                    <a:pt x="0" y="535"/>
                  </a:cubicBezTo>
                  <a:cubicBezTo>
                    <a:pt x="0" y="453"/>
                    <a:pt x="14" y="379"/>
                    <a:pt x="43" y="313"/>
                  </a:cubicBezTo>
                  <a:cubicBezTo>
                    <a:pt x="71" y="247"/>
                    <a:pt x="110" y="191"/>
                    <a:pt x="160" y="144"/>
                  </a:cubicBezTo>
                  <a:cubicBezTo>
                    <a:pt x="210" y="98"/>
                    <a:pt x="269" y="62"/>
                    <a:pt x="336" y="37"/>
                  </a:cubicBezTo>
                  <a:cubicBezTo>
                    <a:pt x="403" y="12"/>
                    <a:pt x="475" y="0"/>
                    <a:pt x="553" y="0"/>
                  </a:cubicBezTo>
                  <a:cubicBezTo>
                    <a:pt x="625" y="0"/>
                    <a:pt x="696" y="12"/>
                    <a:pt x="766" y="38"/>
                  </a:cubicBezTo>
                  <a:cubicBezTo>
                    <a:pt x="835" y="63"/>
                    <a:pt x="892" y="100"/>
                    <a:pt x="935" y="149"/>
                  </a:cubicBezTo>
                  <a:cubicBezTo>
                    <a:pt x="768" y="316"/>
                    <a:pt x="768" y="316"/>
                    <a:pt x="768" y="316"/>
                  </a:cubicBezTo>
                  <a:cubicBezTo>
                    <a:pt x="745" y="284"/>
                    <a:pt x="715" y="261"/>
                    <a:pt x="677" y="245"/>
                  </a:cubicBezTo>
                  <a:cubicBezTo>
                    <a:pt x="640" y="230"/>
                    <a:pt x="601" y="222"/>
                    <a:pt x="562" y="222"/>
                  </a:cubicBezTo>
                  <a:cubicBezTo>
                    <a:pt x="519" y="222"/>
                    <a:pt x="479" y="230"/>
                    <a:pt x="443" y="246"/>
                  </a:cubicBezTo>
                  <a:cubicBezTo>
                    <a:pt x="407" y="262"/>
                    <a:pt x="376" y="284"/>
                    <a:pt x="350" y="312"/>
                  </a:cubicBezTo>
                  <a:cubicBezTo>
                    <a:pt x="324" y="340"/>
                    <a:pt x="304" y="372"/>
                    <a:pt x="290" y="410"/>
                  </a:cubicBezTo>
                  <a:cubicBezTo>
                    <a:pt x="275" y="448"/>
                    <a:pt x="268" y="490"/>
                    <a:pt x="268" y="535"/>
                  </a:cubicBezTo>
                  <a:cubicBezTo>
                    <a:pt x="268" y="581"/>
                    <a:pt x="275" y="623"/>
                    <a:pt x="290" y="661"/>
                  </a:cubicBezTo>
                  <a:cubicBezTo>
                    <a:pt x="304" y="700"/>
                    <a:pt x="324" y="732"/>
                    <a:pt x="350" y="760"/>
                  </a:cubicBezTo>
                  <a:cubicBezTo>
                    <a:pt x="375" y="787"/>
                    <a:pt x="405" y="808"/>
                    <a:pt x="441" y="824"/>
                  </a:cubicBezTo>
                  <a:cubicBezTo>
                    <a:pt x="477" y="839"/>
                    <a:pt x="515" y="847"/>
                    <a:pt x="558" y="847"/>
                  </a:cubicBezTo>
                  <a:cubicBezTo>
                    <a:pt x="607" y="847"/>
                    <a:pt x="649" y="837"/>
                    <a:pt x="686" y="818"/>
                  </a:cubicBezTo>
                  <a:cubicBezTo>
                    <a:pt x="722" y="799"/>
                    <a:pt x="752" y="774"/>
                    <a:pt x="774" y="743"/>
                  </a:cubicBezTo>
                  <a:cubicBezTo>
                    <a:pt x="945" y="904"/>
                    <a:pt x="945" y="904"/>
                    <a:pt x="945" y="904"/>
                  </a:cubicBezTo>
                  <a:cubicBezTo>
                    <a:pt x="900" y="956"/>
                    <a:pt x="844" y="997"/>
                    <a:pt x="778" y="1027"/>
                  </a:cubicBezTo>
                </a:path>
              </a:pathLst>
            </a:custGeom>
            <a:solidFill>
              <a:srgbClr val="9E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7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E22A444D-D0BA-0415-662C-1BF1949D67B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216438" y="1822450"/>
              <a:ext cx="255587" cy="292100"/>
            </a:xfrm>
            <a:custGeom>
              <a:avLst/>
              <a:gdLst/>
              <a:ahLst/>
              <a:cxnLst>
                <a:cxn ang="0">
                  <a:pos x="116" y="184"/>
                </a:cxn>
                <a:cxn ang="0">
                  <a:pos x="116" y="107"/>
                </a:cxn>
                <a:cxn ang="0">
                  <a:pos x="45" y="107"/>
                </a:cxn>
                <a:cxn ang="0">
                  <a:pos x="45" y="184"/>
                </a:cxn>
                <a:cxn ang="0">
                  <a:pos x="0" y="184"/>
                </a:cxn>
                <a:cxn ang="0">
                  <a:pos x="0" y="0"/>
                </a:cxn>
                <a:cxn ang="0">
                  <a:pos x="45" y="0"/>
                </a:cxn>
                <a:cxn ang="0">
                  <a:pos x="45" y="70"/>
                </a:cxn>
                <a:cxn ang="0">
                  <a:pos x="116" y="70"/>
                </a:cxn>
                <a:cxn ang="0">
                  <a:pos x="116" y="0"/>
                </a:cxn>
                <a:cxn ang="0">
                  <a:pos x="161" y="0"/>
                </a:cxn>
                <a:cxn ang="0">
                  <a:pos x="161" y="184"/>
                </a:cxn>
                <a:cxn ang="0">
                  <a:pos x="116" y="184"/>
                </a:cxn>
              </a:cxnLst>
              <a:rect l="0" t="0" r="r" b="b"/>
              <a:pathLst>
                <a:path w="161" h="184">
                  <a:moveTo>
                    <a:pt x="116" y="184"/>
                  </a:moveTo>
                  <a:lnTo>
                    <a:pt x="116" y="107"/>
                  </a:lnTo>
                  <a:lnTo>
                    <a:pt x="45" y="107"/>
                  </a:lnTo>
                  <a:lnTo>
                    <a:pt x="45" y="184"/>
                  </a:lnTo>
                  <a:lnTo>
                    <a:pt x="0" y="184"/>
                  </a:lnTo>
                  <a:lnTo>
                    <a:pt x="0" y="0"/>
                  </a:lnTo>
                  <a:lnTo>
                    <a:pt x="45" y="0"/>
                  </a:lnTo>
                  <a:lnTo>
                    <a:pt x="45" y="70"/>
                  </a:lnTo>
                  <a:lnTo>
                    <a:pt x="116" y="70"/>
                  </a:lnTo>
                  <a:lnTo>
                    <a:pt x="116" y="0"/>
                  </a:lnTo>
                  <a:lnTo>
                    <a:pt x="161" y="0"/>
                  </a:lnTo>
                  <a:lnTo>
                    <a:pt x="161" y="184"/>
                  </a:lnTo>
                  <a:lnTo>
                    <a:pt x="116" y="184"/>
                  </a:lnTo>
                  <a:close/>
                </a:path>
              </a:pathLst>
            </a:custGeom>
            <a:solidFill>
              <a:srgbClr val="9E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7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62F3CEF1-DB7F-E3DD-ED21-6E1C84AA55F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538700" y="1822450"/>
              <a:ext cx="266700" cy="292100"/>
            </a:xfrm>
            <a:custGeom>
              <a:avLst/>
              <a:gdLst/>
              <a:ahLst/>
              <a:cxnLst>
                <a:cxn ang="0">
                  <a:pos x="117" y="184"/>
                </a:cxn>
                <a:cxn ang="0">
                  <a:pos x="43" y="64"/>
                </a:cxn>
                <a:cxn ang="0">
                  <a:pos x="43" y="64"/>
                </a:cxn>
                <a:cxn ang="0">
                  <a:pos x="44" y="184"/>
                </a:cxn>
                <a:cxn ang="0">
                  <a:pos x="0" y="184"/>
                </a:cxn>
                <a:cxn ang="0">
                  <a:pos x="0" y="0"/>
                </a:cxn>
                <a:cxn ang="0">
                  <a:pos x="51" y="0"/>
                </a:cxn>
                <a:cxn ang="0">
                  <a:pos x="125" y="120"/>
                </a:cxn>
                <a:cxn ang="0">
                  <a:pos x="126" y="120"/>
                </a:cxn>
                <a:cxn ang="0">
                  <a:pos x="125" y="0"/>
                </a:cxn>
                <a:cxn ang="0">
                  <a:pos x="168" y="0"/>
                </a:cxn>
                <a:cxn ang="0">
                  <a:pos x="168" y="184"/>
                </a:cxn>
                <a:cxn ang="0">
                  <a:pos x="117" y="184"/>
                </a:cxn>
              </a:cxnLst>
              <a:rect l="0" t="0" r="r" b="b"/>
              <a:pathLst>
                <a:path w="168" h="184">
                  <a:moveTo>
                    <a:pt x="117" y="184"/>
                  </a:moveTo>
                  <a:lnTo>
                    <a:pt x="43" y="64"/>
                  </a:lnTo>
                  <a:lnTo>
                    <a:pt x="43" y="64"/>
                  </a:lnTo>
                  <a:lnTo>
                    <a:pt x="44" y="184"/>
                  </a:lnTo>
                  <a:lnTo>
                    <a:pt x="0" y="184"/>
                  </a:lnTo>
                  <a:lnTo>
                    <a:pt x="0" y="0"/>
                  </a:lnTo>
                  <a:lnTo>
                    <a:pt x="51" y="0"/>
                  </a:lnTo>
                  <a:lnTo>
                    <a:pt x="125" y="120"/>
                  </a:lnTo>
                  <a:lnTo>
                    <a:pt x="126" y="120"/>
                  </a:lnTo>
                  <a:lnTo>
                    <a:pt x="125" y="0"/>
                  </a:lnTo>
                  <a:lnTo>
                    <a:pt x="168" y="0"/>
                  </a:lnTo>
                  <a:lnTo>
                    <a:pt x="168" y="184"/>
                  </a:lnTo>
                  <a:lnTo>
                    <a:pt x="117" y="184"/>
                  </a:lnTo>
                  <a:close/>
                </a:path>
              </a:pathLst>
            </a:custGeom>
            <a:solidFill>
              <a:srgbClr val="9E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7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55DE66C8-3680-742D-28A5-C46E2DBA9AF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859375" y="1814513"/>
              <a:ext cx="317500" cy="307975"/>
            </a:xfrm>
            <a:custGeom>
              <a:avLst/>
              <a:gdLst/>
              <a:ahLst/>
              <a:cxnLst>
                <a:cxn ang="0">
                  <a:pos x="1110" y="532"/>
                </a:cxn>
                <a:cxn ang="0">
                  <a:pos x="1068" y="753"/>
                </a:cxn>
                <a:cxn ang="0">
                  <a:pos x="953" y="924"/>
                </a:cxn>
                <a:cxn ang="0">
                  <a:pos x="776" y="1034"/>
                </a:cxn>
                <a:cxn ang="0">
                  <a:pos x="554" y="1073"/>
                </a:cxn>
                <a:cxn ang="0">
                  <a:pos x="333" y="1034"/>
                </a:cxn>
                <a:cxn ang="0">
                  <a:pos x="158" y="924"/>
                </a:cxn>
                <a:cxn ang="0">
                  <a:pos x="42" y="753"/>
                </a:cxn>
                <a:cxn ang="0">
                  <a:pos x="0" y="532"/>
                </a:cxn>
                <a:cxn ang="0">
                  <a:pos x="42" y="311"/>
                </a:cxn>
                <a:cxn ang="0">
                  <a:pos x="158" y="143"/>
                </a:cxn>
                <a:cxn ang="0">
                  <a:pos x="333" y="37"/>
                </a:cxn>
                <a:cxn ang="0">
                  <a:pos x="554" y="0"/>
                </a:cxn>
                <a:cxn ang="0">
                  <a:pos x="776" y="37"/>
                </a:cxn>
                <a:cxn ang="0">
                  <a:pos x="953" y="143"/>
                </a:cxn>
                <a:cxn ang="0">
                  <a:pos x="1068" y="311"/>
                </a:cxn>
                <a:cxn ang="0">
                  <a:pos x="1110" y="532"/>
                </a:cxn>
                <a:cxn ang="0">
                  <a:pos x="847" y="532"/>
                </a:cxn>
                <a:cxn ang="0">
                  <a:pos x="825" y="408"/>
                </a:cxn>
                <a:cxn ang="0">
                  <a:pos x="765" y="310"/>
                </a:cxn>
                <a:cxn ang="0">
                  <a:pos x="673" y="245"/>
                </a:cxn>
                <a:cxn ang="0">
                  <a:pos x="554" y="221"/>
                </a:cxn>
                <a:cxn ang="0">
                  <a:pos x="436" y="245"/>
                </a:cxn>
                <a:cxn ang="0">
                  <a:pos x="344" y="310"/>
                </a:cxn>
                <a:cxn ang="0">
                  <a:pos x="284" y="408"/>
                </a:cxn>
                <a:cxn ang="0">
                  <a:pos x="264" y="532"/>
                </a:cxn>
                <a:cxn ang="0">
                  <a:pos x="285" y="659"/>
                </a:cxn>
                <a:cxn ang="0">
                  <a:pos x="345" y="759"/>
                </a:cxn>
                <a:cxn ang="0">
                  <a:pos x="436" y="824"/>
                </a:cxn>
                <a:cxn ang="0">
                  <a:pos x="554" y="848"/>
                </a:cxn>
                <a:cxn ang="0">
                  <a:pos x="672" y="824"/>
                </a:cxn>
                <a:cxn ang="0">
                  <a:pos x="765" y="759"/>
                </a:cxn>
                <a:cxn ang="0">
                  <a:pos x="825" y="659"/>
                </a:cxn>
                <a:cxn ang="0">
                  <a:pos x="847" y="532"/>
                </a:cxn>
              </a:cxnLst>
              <a:rect l="0" t="0" r="r" b="b"/>
              <a:pathLst>
                <a:path w="1110" h="1073">
                  <a:moveTo>
                    <a:pt x="1110" y="532"/>
                  </a:moveTo>
                  <a:cubicBezTo>
                    <a:pt x="1110" y="612"/>
                    <a:pt x="1096" y="686"/>
                    <a:pt x="1068" y="753"/>
                  </a:cubicBezTo>
                  <a:cubicBezTo>
                    <a:pt x="1040" y="819"/>
                    <a:pt x="1002" y="876"/>
                    <a:pt x="953" y="924"/>
                  </a:cubicBezTo>
                  <a:cubicBezTo>
                    <a:pt x="903" y="971"/>
                    <a:pt x="844" y="1008"/>
                    <a:pt x="776" y="1034"/>
                  </a:cubicBezTo>
                  <a:cubicBezTo>
                    <a:pt x="708" y="1060"/>
                    <a:pt x="634" y="1073"/>
                    <a:pt x="554" y="1073"/>
                  </a:cubicBezTo>
                  <a:cubicBezTo>
                    <a:pt x="475" y="1073"/>
                    <a:pt x="401" y="1060"/>
                    <a:pt x="333" y="1034"/>
                  </a:cubicBezTo>
                  <a:cubicBezTo>
                    <a:pt x="266" y="1008"/>
                    <a:pt x="207" y="971"/>
                    <a:pt x="158" y="924"/>
                  </a:cubicBezTo>
                  <a:cubicBezTo>
                    <a:pt x="108" y="876"/>
                    <a:pt x="70" y="819"/>
                    <a:pt x="42" y="753"/>
                  </a:cubicBezTo>
                  <a:cubicBezTo>
                    <a:pt x="14" y="686"/>
                    <a:pt x="0" y="612"/>
                    <a:pt x="0" y="532"/>
                  </a:cubicBezTo>
                  <a:cubicBezTo>
                    <a:pt x="0" y="450"/>
                    <a:pt x="14" y="377"/>
                    <a:pt x="42" y="311"/>
                  </a:cubicBezTo>
                  <a:cubicBezTo>
                    <a:pt x="70" y="245"/>
                    <a:pt x="108" y="190"/>
                    <a:pt x="158" y="143"/>
                  </a:cubicBezTo>
                  <a:cubicBezTo>
                    <a:pt x="207" y="97"/>
                    <a:pt x="266" y="62"/>
                    <a:pt x="333" y="37"/>
                  </a:cubicBezTo>
                  <a:cubicBezTo>
                    <a:pt x="401" y="12"/>
                    <a:pt x="475" y="0"/>
                    <a:pt x="554" y="0"/>
                  </a:cubicBezTo>
                  <a:cubicBezTo>
                    <a:pt x="634" y="0"/>
                    <a:pt x="708" y="12"/>
                    <a:pt x="776" y="37"/>
                  </a:cubicBezTo>
                  <a:cubicBezTo>
                    <a:pt x="844" y="62"/>
                    <a:pt x="903" y="97"/>
                    <a:pt x="953" y="143"/>
                  </a:cubicBezTo>
                  <a:cubicBezTo>
                    <a:pt x="1002" y="190"/>
                    <a:pt x="1040" y="245"/>
                    <a:pt x="1068" y="311"/>
                  </a:cubicBezTo>
                  <a:cubicBezTo>
                    <a:pt x="1096" y="377"/>
                    <a:pt x="1110" y="450"/>
                    <a:pt x="1110" y="532"/>
                  </a:cubicBezTo>
                  <a:moveTo>
                    <a:pt x="847" y="532"/>
                  </a:moveTo>
                  <a:cubicBezTo>
                    <a:pt x="847" y="488"/>
                    <a:pt x="839" y="446"/>
                    <a:pt x="825" y="408"/>
                  </a:cubicBezTo>
                  <a:cubicBezTo>
                    <a:pt x="811" y="370"/>
                    <a:pt x="791" y="337"/>
                    <a:pt x="765" y="310"/>
                  </a:cubicBezTo>
                  <a:cubicBezTo>
                    <a:pt x="740" y="282"/>
                    <a:pt x="709" y="261"/>
                    <a:pt x="673" y="245"/>
                  </a:cubicBezTo>
                  <a:cubicBezTo>
                    <a:pt x="637" y="229"/>
                    <a:pt x="598" y="221"/>
                    <a:pt x="554" y="221"/>
                  </a:cubicBezTo>
                  <a:cubicBezTo>
                    <a:pt x="511" y="221"/>
                    <a:pt x="472" y="229"/>
                    <a:pt x="436" y="245"/>
                  </a:cubicBezTo>
                  <a:cubicBezTo>
                    <a:pt x="401" y="261"/>
                    <a:pt x="370" y="282"/>
                    <a:pt x="344" y="310"/>
                  </a:cubicBezTo>
                  <a:cubicBezTo>
                    <a:pt x="318" y="337"/>
                    <a:pt x="298" y="370"/>
                    <a:pt x="284" y="408"/>
                  </a:cubicBezTo>
                  <a:cubicBezTo>
                    <a:pt x="270" y="446"/>
                    <a:pt x="264" y="488"/>
                    <a:pt x="264" y="532"/>
                  </a:cubicBezTo>
                  <a:cubicBezTo>
                    <a:pt x="264" y="578"/>
                    <a:pt x="271" y="620"/>
                    <a:pt x="285" y="659"/>
                  </a:cubicBezTo>
                  <a:cubicBezTo>
                    <a:pt x="299" y="698"/>
                    <a:pt x="319" y="731"/>
                    <a:pt x="345" y="759"/>
                  </a:cubicBezTo>
                  <a:cubicBezTo>
                    <a:pt x="370" y="787"/>
                    <a:pt x="401" y="809"/>
                    <a:pt x="436" y="824"/>
                  </a:cubicBezTo>
                  <a:cubicBezTo>
                    <a:pt x="472" y="840"/>
                    <a:pt x="511" y="848"/>
                    <a:pt x="554" y="848"/>
                  </a:cubicBezTo>
                  <a:cubicBezTo>
                    <a:pt x="598" y="848"/>
                    <a:pt x="637" y="840"/>
                    <a:pt x="672" y="824"/>
                  </a:cubicBezTo>
                  <a:cubicBezTo>
                    <a:pt x="708" y="809"/>
                    <a:pt x="739" y="787"/>
                    <a:pt x="765" y="759"/>
                  </a:cubicBezTo>
                  <a:cubicBezTo>
                    <a:pt x="790" y="731"/>
                    <a:pt x="811" y="698"/>
                    <a:pt x="825" y="659"/>
                  </a:cubicBezTo>
                  <a:cubicBezTo>
                    <a:pt x="839" y="620"/>
                    <a:pt x="847" y="578"/>
                    <a:pt x="847" y="532"/>
                  </a:cubicBezTo>
                </a:path>
              </a:pathLst>
            </a:custGeom>
            <a:solidFill>
              <a:srgbClr val="9E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7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C0820577-58E1-A68D-FA9D-215245D0339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229263" y="1822450"/>
              <a:ext cx="184150" cy="292100"/>
            </a:xfrm>
            <a:custGeom>
              <a:avLst/>
              <a:gdLst/>
              <a:ahLst/>
              <a:cxnLst>
                <a:cxn ang="0">
                  <a:pos x="0" y="184"/>
                </a:cxn>
                <a:cxn ang="0">
                  <a:pos x="0" y="0"/>
                </a:cxn>
                <a:cxn ang="0">
                  <a:pos x="45" y="0"/>
                </a:cxn>
                <a:cxn ang="0">
                  <a:pos x="45" y="145"/>
                </a:cxn>
                <a:cxn ang="0">
                  <a:pos x="116" y="145"/>
                </a:cxn>
                <a:cxn ang="0">
                  <a:pos x="116" y="184"/>
                </a:cxn>
                <a:cxn ang="0">
                  <a:pos x="0" y="184"/>
                </a:cxn>
              </a:cxnLst>
              <a:rect l="0" t="0" r="r" b="b"/>
              <a:pathLst>
                <a:path w="116" h="184">
                  <a:moveTo>
                    <a:pt x="0" y="184"/>
                  </a:moveTo>
                  <a:lnTo>
                    <a:pt x="0" y="0"/>
                  </a:lnTo>
                  <a:lnTo>
                    <a:pt x="45" y="0"/>
                  </a:lnTo>
                  <a:lnTo>
                    <a:pt x="45" y="145"/>
                  </a:lnTo>
                  <a:lnTo>
                    <a:pt x="116" y="145"/>
                  </a:lnTo>
                  <a:lnTo>
                    <a:pt x="116" y="184"/>
                  </a:lnTo>
                  <a:lnTo>
                    <a:pt x="0" y="184"/>
                  </a:lnTo>
                  <a:close/>
                </a:path>
              </a:pathLst>
            </a:custGeom>
            <a:solidFill>
              <a:srgbClr val="9E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7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1DFD4025-AF5E-4EE2-4323-00A61B73588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8434050" y="1814513"/>
              <a:ext cx="319088" cy="307975"/>
            </a:xfrm>
            <a:custGeom>
              <a:avLst/>
              <a:gdLst/>
              <a:ahLst/>
              <a:cxnLst>
                <a:cxn ang="0">
                  <a:pos x="1110" y="532"/>
                </a:cxn>
                <a:cxn ang="0">
                  <a:pos x="1068" y="753"/>
                </a:cxn>
                <a:cxn ang="0">
                  <a:pos x="953" y="924"/>
                </a:cxn>
                <a:cxn ang="0">
                  <a:pos x="776" y="1034"/>
                </a:cxn>
                <a:cxn ang="0">
                  <a:pos x="554" y="1073"/>
                </a:cxn>
                <a:cxn ang="0">
                  <a:pos x="333" y="1034"/>
                </a:cxn>
                <a:cxn ang="0">
                  <a:pos x="158" y="924"/>
                </a:cxn>
                <a:cxn ang="0">
                  <a:pos x="42" y="753"/>
                </a:cxn>
                <a:cxn ang="0">
                  <a:pos x="0" y="532"/>
                </a:cxn>
                <a:cxn ang="0">
                  <a:pos x="42" y="311"/>
                </a:cxn>
                <a:cxn ang="0">
                  <a:pos x="158" y="143"/>
                </a:cxn>
                <a:cxn ang="0">
                  <a:pos x="333" y="37"/>
                </a:cxn>
                <a:cxn ang="0">
                  <a:pos x="554" y="0"/>
                </a:cxn>
                <a:cxn ang="0">
                  <a:pos x="776" y="37"/>
                </a:cxn>
                <a:cxn ang="0">
                  <a:pos x="953" y="143"/>
                </a:cxn>
                <a:cxn ang="0">
                  <a:pos x="1068" y="311"/>
                </a:cxn>
                <a:cxn ang="0">
                  <a:pos x="1110" y="532"/>
                </a:cxn>
                <a:cxn ang="0">
                  <a:pos x="847" y="532"/>
                </a:cxn>
                <a:cxn ang="0">
                  <a:pos x="825" y="408"/>
                </a:cxn>
                <a:cxn ang="0">
                  <a:pos x="765" y="310"/>
                </a:cxn>
                <a:cxn ang="0">
                  <a:pos x="673" y="245"/>
                </a:cxn>
                <a:cxn ang="0">
                  <a:pos x="554" y="221"/>
                </a:cxn>
                <a:cxn ang="0">
                  <a:pos x="436" y="245"/>
                </a:cxn>
                <a:cxn ang="0">
                  <a:pos x="344" y="310"/>
                </a:cxn>
                <a:cxn ang="0">
                  <a:pos x="284" y="408"/>
                </a:cxn>
                <a:cxn ang="0">
                  <a:pos x="263" y="532"/>
                </a:cxn>
                <a:cxn ang="0">
                  <a:pos x="285" y="659"/>
                </a:cxn>
                <a:cxn ang="0">
                  <a:pos x="345" y="759"/>
                </a:cxn>
                <a:cxn ang="0">
                  <a:pos x="436" y="824"/>
                </a:cxn>
                <a:cxn ang="0">
                  <a:pos x="554" y="848"/>
                </a:cxn>
                <a:cxn ang="0">
                  <a:pos x="672" y="824"/>
                </a:cxn>
                <a:cxn ang="0">
                  <a:pos x="764" y="759"/>
                </a:cxn>
                <a:cxn ang="0">
                  <a:pos x="825" y="659"/>
                </a:cxn>
                <a:cxn ang="0">
                  <a:pos x="847" y="532"/>
                </a:cxn>
              </a:cxnLst>
              <a:rect l="0" t="0" r="r" b="b"/>
              <a:pathLst>
                <a:path w="1110" h="1073">
                  <a:moveTo>
                    <a:pt x="1110" y="532"/>
                  </a:moveTo>
                  <a:cubicBezTo>
                    <a:pt x="1110" y="612"/>
                    <a:pt x="1096" y="686"/>
                    <a:pt x="1068" y="753"/>
                  </a:cubicBezTo>
                  <a:cubicBezTo>
                    <a:pt x="1040" y="819"/>
                    <a:pt x="1002" y="876"/>
                    <a:pt x="953" y="924"/>
                  </a:cubicBezTo>
                  <a:cubicBezTo>
                    <a:pt x="903" y="971"/>
                    <a:pt x="844" y="1008"/>
                    <a:pt x="776" y="1034"/>
                  </a:cubicBezTo>
                  <a:cubicBezTo>
                    <a:pt x="708" y="1060"/>
                    <a:pt x="634" y="1073"/>
                    <a:pt x="554" y="1073"/>
                  </a:cubicBezTo>
                  <a:cubicBezTo>
                    <a:pt x="475" y="1073"/>
                    <a:pt x="401" y="1060"/>
                    <a:pt x="333" y="1034"/>
                  </a:cubicBezTo>
                  <a:cubicBezTo>
                    <a:pt x="266" y="1008"/>
                    <a:pt x="207" y="971"/>
                    <a:pt x="158" y="924"/>
                  </a:cubicBezTo>
                  <a:cubicBezTo>
                    <a:pt x="108" y="876"/>
                    <a:pt x="69" y="819"/>
                    <a:pt x="42" y="753"/>
                  </a:cubicBezTo>
                  <a:cubicBezTo>
                    <a:pt x="14" y="686"/>
                    <a:pt x="0" y="612"/>
                    <a:pt x="0" y="532"/>
                  </a:cubicBezTo>
                  <a:cubicBezTo>
                    <a:pt x="0" y="450"/>
                    <a:pt x="14" y="377"/>
                    <a:pt x="42" y="311"/>
                  </a:cubicBezTo>
                  <a:cubicBezTo>
                    <a:pt x="69" y="245"/>
                    <a:pt x="108" y="190"/>
                    <a:pt x="158" y="143"/>
                  </a:cubicBezTo>
                  <a:cubicBezTo>
                    <a:pt x="207" y="97"/>
                    <a:pt x="266" y="62"/>
                    <a:pt x="333" y="37"/>
                  </a:cubicBezTo>
                  <a:cubicBezTo>
                    <a:pt x="401" y="12"/>
                    <a:pt x="475" y="0"/>
                    <a:pt x="554" y="0"/>
                  </a:cubicBezTo>
                  <a:cubicBezTo>
                    <a:pt x="634" y="0"/>
                    <a:pt x="708" y="12"/>
                    <a:pt x="776" y="37"/>
                  </a:cubicBezTo>
                  <a:cubicBezTo>
                    <a:pt x="844" y="62"/>
                    <a:pt x="903" y="97"/>
                    <a:pt x="953" y="143"/>
                  </a:cubicBezTo>
                  <a:cubicBezTo>
                    <a:pt x="1002" y="190"/>
                    <a:pt x="1040" y="245"/>
                    <a:pt x="1068" y="311"/>
                  </a:cubicBezTo>
                  <a:cubicBezTo>
                    <a:pt x="1096" y="377"/>
                    <a:pt x="1110" y="450"/>
                    <a:pt x="1110" y="532"/>
                  </a:cubicBezTo>
                  <a:moveTo>
                    <a:pt x="847" y="532"/>
                  </a:moveTo>
                  <a:cubicBezTo>
                    <a:pt x="847" y="488"/>
                    <a:pt x="839" y="446"/>
                    <a:pt x="825" y="408"/>
                  </a:cubicBezTo>
                  <a:cubicBezTo>
                    <a:pt x="811" y="370"/>
                    <a:pt x="791" y="337"/>
                    <a:pt x="765" y="310"/>
                  </a:cubicBezTo>
                  <a:cubicBezTo>
                    <a:pt x="740" y="282"/>
                    <a:pt x="709" y="261"/>
                    <a:pt x="673" y="245"/>
                  </a:cubicBezTo>
                  <a:cubicBezTo>
                    <a:pt x="637" y="229"/>
                    <a:pt x="598" y="221"/>
                    <a:pt x="554" y="221"/>
                  </a:cubicBezTo>
                  <a:cubicBezTo>
                    <a:pt x="511" y="221"/>
                    <a:pt x="472" y="229"/>
                    <a:pt x="436" y="245"/>
                  </a:cubicBezTo>
                  <a:cubicBezTo>
                    <a:pt x="401" y="261"/>
                    <a:pt x="370" y="282"/>
                    <a:pt x="344" y="310"/>
                  </a:cubicBezTo>
                  <a:cubicBezTo>
                    <a:pt x="318" y="337"/>
                    <a:pt x="298" y="370"/>
                    <a:pt x="284" y="408"/>
                  </a:cubicBezTo>
                  <a:cubicBezTo>
                    <a:pt x="270" y="446"/>
                    <a:pt x="263" y="488"/>
                    <a:pt x="263" y="532"/>
                  </a:cubicBezTo>
                  <a:cubicBezTo>
                    <a:pt x="263" y="578"/>
                    <a:pt x="271" y="620"/>
                    <a:pt x="285" y="659"/>
                  </a:cubicBezTo>
                  <a:cubicBezTo>
                    <a:pt x="299" y="698"/>
                    <a:pt x="319" y="731"/>
                    <a:pt x="345" y="759"/>
                  </a:cubicBezTo>
                  <a:cubicBezTo>
                    <a:pt x="370" y="787"/>
                    <a:pt x="401" y="809"/>
                    <a:pt x="436" y="824"/>
                  </a:cubicBezTo>
                  <a:cubicBezTo>
                    <a:pt x="472" y="840"/>
                    <a:pt x="511" y="848"/>
                    <a:pt x="554" y="848"/>
                  </a:cubicBezTo>
                  <a:cubicBezTo>
                    <a:pt x="598" y="848"/>
                    <a:pt x="637" y="840"/>
                    <a:pt x="672" y="824"/>
                  </a:cubicBezTo>
                  <a:cubicBezTo>
                    <a:pt x="708" y="809"/>
                    <a:pt x="739" y="787"/>
                    <a:pt x="764" y="759"/>
                  </a:cubicBezTo>
                  <a:cubicBezTo>
                    <a:pt x="790" y="731"/>
                    <a:pt x="811" y="698"/>
                    <a:pt x="825" y="659"/>
                  </a:cubicBezTo>
                  <a:cubicBezTo>
                    <a:pt x="839" y="620"/>
                    <a:pt x="847" y="578"/>
                    <a:pt x="847" y="532"/>
                  </a:cubicBezTo>
                </a:path>
              </a:pathLst>
            </a:custGeom>
            <a:solidFill>
              <a:srgbClr val="9E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7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7BDBA900-168F-1B73-544A-9413D58A37F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791238" y="1814513"/>
              <a:ext cx="273050" cy="306387"/>
            </a:xfrm>
            <a:custGeom>
              <a:avLst/>
              <a:gdLst/>
              <a:ahLst/>
              <a:cxnLst>
                <a:cxn ang="0">
                  <a:pos x="778" y="1047"/>
                </a:cxn>
                <a:cxn ang="0">
                  <a:pos x="560" y="1071"/>
                </a:cxn>
                <a:cxn ang="0">
                  <a:pos x="334" y="1032"/>
                </a:cxn>
                <a:cxn ang="0">
                  <a:pos x="157" y="923"/>
                </a:cxn>
                <a:cxn ang="0">
                  <a:pos x="41" y="754"/>
                </a:cxn>
                <a:cxn ang="0">
                  <a:pos x="0" y="535"/>
                </a:cxn>
                <a:cxn ang="0">
                  <a:pos x="42" y="313"/>
                </a:cxn>
                <a:cxn ang="0">
                  <a:pos x="159" y="144"/>
                </a:cxn>
                <a:cxn ang="0">
                  <a:pos x="335" y="37"/>
                </a:cxn>
                <a:cxn ang="0">
                  <a:pos x="553" y="0"/>
                </a:cxn>
                <a:cxn ang="0">
                  <a:pos x="777" y="36"/>
                </a:cxn>
                <a:cxn ang="0">
                  <a:pos x="946" y="135"/>
                </a:cxn>
                <a:cxn ang="0">
                  <a:pos x="790" y="312"/>
                </a:cxn>
                <a:cxn ang="0">
                  <a:pos x="695" y="243"/>
                </a:cxn>
                <a:cxn ang="0">
                  <a:pos x="561" y="217"/>
                </a:cxn>
                <a:cxn ang="0">
                  <a:pos x="442" y="241"/>
                </a:cxn>
                <a:cxn ang="0">
                  <a:pos x="347" y="307"/>
                </a:cxn>
                <a:cxn ang="0">
                  <a:pos x="284" y="407"/>
                </a:cxn>
                <a:cxn ang="0">
                  <a:pos x="262" y="535"/>
                </a:cxn>
                <a:cxn ang="0">
                  <a:pos x="282" y="664"/>
                </a:cxn>
                <a:cxn ang="0">
                  <a:pos x="342" y="765"/>
                </a:cxn>
                <a:cxn ang="0">
                  <a:pos x="440" y="832"/>
                </a:cxn>
                <a:cxn ang="0">
                  <a:pos x="573" y="855"/>
                </a:cxn>
                <a:cxn ang="0">
                  <a:pos x="655" y="849"/>
                </a:cxn>
                <a:cxn ang="0">
                  <a:pos x="727" y="828"/>
                </a:cxn>
                <a:cxn ang="0">
                  <a:pos x="727" y="643"/>
                </a:cxn>
                <a:cxn ang="0">
                  <a:pos x="532" y="643"/>
                </a:cxn>
                <a:cxn ang="0">
                  <a:pos x="532" y="444"/>
                </a:cxn>
                <a:cxn ang="0">
                  <a:pos x="953" y="444"/>
                </a:cxn>
                <a:cxn ang="0">
                  <a:pos x="953" y="983"/>
                </a:cxn>
                <a:cxn ang="0">
                  <a:pos x="778" y="1047"/>
                </a:cxn>
              </a:cxnLst>
              <a:rect l="0" t="0" r="r" b="b"/>
              <a:pathLst>
                <a:path w="953" h="1071">
                  <a:moveTo>
                    <a:pt x="778" y="1047"/>
                  </a:moveTo>
                  <a:cubicBezTo>
                    <a:pt x="711" y="1063"/>
                    <a:pt x="638" y="1071"/>
                    <a:pt x="560" y="1071"/>
                  </a:cubicBezTo>
                  <a:cubicBezTo>
                    <a:pt x="478" y="1071"/>
                    <a:pt x="403" y="1058"/>
                    <a:pt x="334" y="1032"/>
                  </a:cubicBezTo>
                  <a:cubicBezTo>
                    <a:pt x="266" y="1006"/>
                    <a:pt x="207" y="970"/>
                    <a:pt x="157" y="923"/>
                  </a:cubicBezTo>
                  <a:cubicBezTo>
                    <a:pt x="108" y="876"/>
                    <a:pt x="69" y="820"/>
                    <a:pt x="41" y="754"/>
                  </a:cubicBezTo>
                  <a:cubicBezTo>
                    <a:pt x="13" y="688"/>
                    <a:pt x="0" y="615"/>
                    <a:pt x="0" y="535"/>
                  </a:cubicBezTo>
                  <a:cubicBezTo>
                    <a:pt x="0" y="453"/>
                    <a:pt x="14" y="379"/>
                    <a:pt x="42" y="313"/>
                  </a:cubicBezTo>
                  <a:cubicBezTo>
                    <a:pt x="70" y="247"/>
                    <a:pt x="110" y="191"/>
                    <a:pt x="159" y="144"/>
                  </a:cubicBezTo>
                  <a:cubicBezTo>
                    <a:pt x="209" y="98"/>
                    <a:pt x="268" y="62"/>
                    <a:pt x="335" y="37"/>
                  </a:cubicBezTo>
                  <a:cubicBezTo>
                    <a:pt x="402" y="12"/>
                    <a:pt x="475" y="0"/>
                    <a:pt x="553" y="0"/>
                  </a:cubicBezTo>
                  <a:cubicBezTo>
                    <a:pt x="633" y="0"/>
                    <a:pt x="708" y="12"/>
                    <a:pt x="777" y="36"/>
                  </a:cubicBezTo>
                  <a:cubicBezTo>
                    <a:pt x="846" y="61"/>
                    <a:pt x="902" y="94"/>
                    <a:pt x="946" y="135"/>
                  </a:cubicBezTo>
                  <a:cubicBezTo>
                    <a:pt x="790" y="312"/>
                    <a:pt x="790" y="312"/>
                    <a:pt x="790" y="312"/>
                  </a:cubicBezTo>
                  <a:cubicBezTo>
                    <a:pt x="766" y="284"/>
                    <a:pt x="734" y="261"/>
                    <a:pt x="695" y="243"/>
                  </a:cubicBezTo>
                  <a:cubicBezTo>
                    <a:pt x="656" y="226"/>
                    <a:pt x="611" y="217"/>
                    <a:pt x="561" y="217"/>
                  </a:cubicBezTo>
                  <a:cubicBezTo>
                    <a:pt x="518" y="217"/>
                    <a:pt x="478" y="225"/>
                    <a:pt x="442" y="241"/>
                  </a:cubicBezTo>
                  <a:cubicBezTo>
                    <a:pt x="405" y="256"/>
                    <a:pt x="373" y="278"/>
                    <a:pt x="347" y="307"/>
                  </a:cubicBezTo>
                  <a:cubicBezTo>
                    <a:pt x="320" y="335"/>
                    <a:pt x="299" y="369"/>
                    <a:pt x="284" y="407"/>
                  </a:cubicBezTo>
                  <a:cubicBezTo>
                    <a:pt x="269" y="446"/>
                    <a:pt x="262" y="489"/>
                    <a:pt x="262" y="535"/>
                  </a:cubicBezTo>
                  <a:cubicBezTo>
                    <a:pt x="262" y="582"/>
                    <a:pt x="268" y="625"/>
                    <a:pt x="282" y="664"/>
                  </a:cubicBezTo>
                  <a:cubicBezTo>
                    <a:pt x="295" y="703"/>
                    <a:pt x="315" y="737"/>
                    <a:pt x="342" y="765"/>
                  </a:cubicBezTo>
                  <a:cubicBezTo>
                    <a:pt x="368" y="794"/>
                    <a:pt x="401" y="816"/>
                    <a:pt x="440" y="832"/>
                  </a:cubicBezTo>
                  <a:cubicBezTo>
                    <a:pt x="478" y="847"/>
                    <a:pt x="523" y="855"/>
                    <a:pt x="573" y="855"/>
                  </a:cubicBezTo>
                  <a:cubicBezTo>
                    <a:pt x="601" y="855"/>
                    <a:pt x="629" y="853"/>
                    <a:pt x="655" y="849"/>
                  </a:cubicBezTo>
                  <a:cubicBezTo>
                    <a:pt x="681" y="845"/>
                    <a:pt x="705" y="838"/>
                    <a:pt x="727" y="828"/>
                  </a:cubicBezTo>
                  <a:cubicBezTo>
                    <a:pt x="727" y="643"/>
                    <a:pt x="727" y="643"/>
                    <a:pt x="727" y="643"/>
                  </a:cubicBezTo>
                  <a:cubicBezTo>
                    <a:pt x="532" y="643"/>
                    <a:pt x="532" y="643"/>
                    <a:pt x="532" y="643"/>
                  </a:cubicBezTo>
                  <a:cubicBezTo>
                    <a:pt x="532" y="444"/>
                    <a:pt x="532" y="444"/>
                    <a:pt x="532" y="444"/>
                  </a:cubicBezTo>
                  <a:cubicBezTo>
                    <a:pt x="953" y="444"/>
                    <a:pt x="953" y="444"/>
                    <a:pt x="953" y="444"/>
                  </a:cubicBezTo>
                  <a:cubicBezTo>
                    <a:pt x="953" y="983"/>
                    <a:pt x="953" y="983"/>
                    <a:pt x="953" y="983"/>
                  </a:cubicBezTo>
                  <a:cubicBezTo>
                    <a:pt x="903" y="1009"/>
                    <a:pt x="845" y="1030"/>
                    <a:pt x="778" y="1047"/>
                  </a:cubicBezTo>
                </a:path>
              </a:pathLst>
            </a:custGeom>
            <a:solidFill>
              <a:srgbClr val="9E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7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CDAC4793-86A3-8BA0-454D-5669DDB16E1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086513" y="1822450"/>
              <a:ext cx="292100" cy="292100"/>
            </a:xfrm>
            <a:custGeom>
              <a:avLst/>
              <a:gdLst/>
              <a:ahLst/>
              <a:cxnLst>
                <a:cxn ang="0">
                  <a:pos x="113" y="106"/>
                </a:cxn>
                <a:cxn ang="0">
                  <a:pos x="113" y="184"/>
                </a:cxn>
                <a:cxn ang="0">
                  <a:pos x="69" y="184"/>
                </a:cxn>
                <a:cxn ang="0">
                  <a:pos x="69" y="106"/>
                </a:cxn>
                <a:cxn ang="0">
                  <a:pos x="0" y="0"/>
                </a:cxn>
                <a:cxn ang="0">
                  <a:pos x="54" y="0"/>
                </a:cxn>
                <a:cxn ang="0">
                  <a:pos x="93" y="68"/>
                </a:cxn>
                <a:cxn ang="0">
                  <a:pos x="132" y="0"/>
                </a:cxn>
                <a:cxn ang="0">
                  <a:pos x="184" y="0"/>
                </a:cxn>
                <a:cxn ang="0">
                  <a:pos x="113" y="106"/>
                </a:cxn>
              </a:cxnLst>
              <a:rect l="0" t="0" r="r" b="b"/>
              <a:pathLst>
                <a:path w="184" h="184">
                  <a:moveTo>
                    <a:pt x="113" y="106"/>
                  </a:moveTo>
                  <a:lnTo>
                    <a:pt x="113" y="184"/>
                  </a:lnTo>
                  <a:lnTo>
                    <a:pt x="69" y="184"/>
                  </a:lnTo>
                  <a:lnTo>
                    <a:pt x="69" y="106"/>
                  </a:lnTo>
                  <a:lnTo>
                    <a:pt x="0" y="0"/>
                  </a:lnTo>
                  <a:lnTo>
                    <a:pt x="54" y="0"/>
                  </a:lnTo>
                  <a:lnTo>
                    <a:pt x="93" y="68"/>
                  </a:lnTo>
                  <a:lnTo>
                    <a:pt x="132" y="0"/>
                  </a:lnTo>
                  <a:lnTo>
                    <a:pt x="184" y="0"/>
                  </a:lnTo>
                  <a:lnTo>
                    <a:pt x="113" y="106"/>
                  </a:lnTo>
                  <a:close/>
                </a:path>
              </a:pathLst>
            </a:custGeom>
            <a:solidFill>
              <a:srgbClr val="9E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7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894DA19D-00D3-EA34-E0FD-008F47D7ADD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394113" y="1335088"/>
              <a:ext cx="250825" cy="300037"/>
            </a:xfrm>
            <a:custGeom>
              <a:avLst/>
              <a:gdLst/>
              <a:ahLst/>
              <a:cxnLst>
                <a:cxn ang="0">
                  <a:pos x="843" y="802"/>
                </a:cxn>
                <a:cxn ang="0">
                  <a:pos x="755" y="931"/>
                </a:cxn>
                <a:cxn ang="0">
                  <a:pos x="616" y="1015"/>
                </a:cxn>
                <a:cxn ang="0">
                  <a:pos x="435" y="1046"/>
                </a:cxn>
                <a:cxn ang="0">
                  <a:pos x="254" y="1015"/>
                </a:cxn>
                <a:cxn ang="0">
                  <a:pos x="117" y="931"/>
                </a:cxn>
                <a:cxn ang="0">
                  <a:pos x="30" y="802"/>
                </a:cxn>
                <a:cxn ang="0">
                  <a:pos x="0" y="634"/>
                </a:cxn>
                <a:cxn ang="0">
                  <a:pos x="0" y="0"/>
                </a:cxn>
                <a:cxn ang="0">
                  <a:pos x="245" y="0"/>
                </a:cxn>
                <a:cxn ang="0">
                  <a:pos x="245" y="614"/>
                </a:cxn>
                <a:cxn ang="0">
                  <a:pos x="256" y="693"/>
                </a:cxn>
                <a:cxn ang="0">
                  <a:pos x="289" y="760"/>
                </a:cxn>
                <a:cxn ang="0">
                  <a:pos x="348" y="807"/>
                </a:cxn>
                <a:cxn ang="0">
                  <a:pos x="436" y="824"/>
                </a:cxn>
                <a:cxn ang="0">
                  <a:pos x="525" y="807"/>
                </a:cxn>
                <a:cxn ang="0">
                  <a:pos x="585" y="760"/>
                </a:cxn>
                <a:cxn ang="0">
                  <a:pos x="618" y="693"/>
                </a:cxn>
                <a:cxn ang="0">
                  <a:pos x="628" y="614"/>
                </a:cxn>
                <a:cxn ang="0">
                  <a:pos x="628" y="0"/>
                </a:cxn>
                <a:cxn ang="0">
                  <a:pos x="874" y="0"/>
                </a:cxn>
                <a:cxn ang="0">
                  <a:pos x="874" y="634"/>
                </a:cxn>
                <a:cxn ang="0">
                  <a:pos x="843" y="802"/>
                </a:cxn>
              </a:cxnLst>
              <a:rect l="0" t="0" r="r" b="b"/>
              <a:pathLst>
                <a:path w="874" h="1046">
                  <a:moveTo>
                    <a:pt x="843" y="802"/>
                  </a:moveTo>
                  <a:cubicBezTo>
                    <a:pt x="823" y="852"/>
                    <a:pt x="793" y="895"/>
                    <a:pt x="755" y="931"/>
                  </a:cubicBezTo>
                  <a:cubicBezTo>
                    <a:pt x="716" y="967"/>
                    <a:pt x="670" y="995"/>
                    <a:pt x="616" y="1015"/>
                  </a:cubicBezTo>
                  <a:cubicBezTo>
                    <a:pt x="561" y="1036"/>
                    <a:pt x="501" y="1046"/>
                    <a:pt x="435" y="1046"/>
                  </a:cubicBezTo>
                  <a:cubicBezTo>
                    <a:pt x="368" y="1046"/>
                    <a:pt x="307" y="1036"/>
                    <a:pt x="254" y="1015"/>
                  </a:cubicBezTo>
                  <a:cubicBezTo>
                    <a:pt x="200" y="995"/>
                    <a:pt x="154" y="967"/>
                    <a:pt x="117" y="931"/>
                  </a:cubicBezTo>
                  <a:cubicBezTo>
                    <a:pt x="79" y="895"/>
                    <a:pt x="51" y="852"/>
                    <a:pt x="30" y="802"/>
                  </a:cubicBezTo>
                  <a:cubicBezTo>
                    <a:pt x="10" y="752"/>
                    <a:pt x="0" y="696"/>
                    <a:pt x="0" y="63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45" y="0"/>
                    <a:pt x="245" y="0"/>
                    <a:pt x="245" y="0"/>
                  </a:cubicBezTo>
                  <a:cubicBezTo>
                    <a:pt x="245" y="614"/>
                    <a:pt x="245" y="614"/>
                    <a:pt x="245" y="614"/>
                  </a:cubicBezTo>
                  <a:cubicBezTo>
                    <a:pt x="245" y="642"/>
                    <a:pt x="249" y="668"/>
                    <a:pt x="256" y="693"/>
                  </a:cubicBezTo>
                  <a:cubicBezTo>
                    <a:pt x="263" y="718"/>
                    <a:pt x="274" y="741"/>
                    <a:pt x="289" y="760"/>
                  </a:cubicBezTo>
                  <a:cubicBezTo>
                    <a:pt x="304" y="780"/>
                    <a:pt x="323" y="795"/>
                    <a:pt x="348" y="807"/>
                  </a:cubicBezTo>
                  <a:cubicBezTo>
                    <a:pt x="372" y="818"/>
                    <a:pt x="402" y="824"/>
                    <a:pt x="436" y="824"/>
                  </a:cubicBezTo>
                  <a:cubicBezTo>
                    <a:pt x="471" y="824"/>
                    <a:pt x="501" y="818"/>
                    <a:pt x="525" y="807"/>
                  </a:cubicBezTo>
                  <a:cubicBezTo>
                    <a:pt x="549" y="795"/>
                    <a:pt x="569" y="780"/>
                    <a:pt x="585" y="760"/>
                  </a:cubicBezTo>
                  <a:cubicBezTo>
                    <a:pt x="600" y="741"/>
                    <a:pt x="611" y="718"/>
                    <a:pt x="618" y="693"/>
                  </a:cubicBezTo>
                  <a:cubicBezTo>
                    <a:pt x="624" y="668"/>
                    <a:pt x="628" y="642"/>
                    <a:pt x="628" y="614"/>
                  </a:cubicBezTo>
                  <a:cubicBezTo>
                    <a:pt x="628" y="0"/>
                    <a:pt x="628" y="0"/>
                    <a:pt x="628" y="0"/>
                  </a:cubicBezTo>
                  <a:cubicBezTo>
                    <a:pt x="874" y="0"/>
                    <a:pt x="874" y="0"/>
                    <a:pt x="874" y="0"/>
                  </a:cubicBezTo>
                  <a:cubicBezTo>
                    <a:pt x="874" y="634"/>
                    <a:pt x="874" y="634"/>
                    <a:pt x="874" y="634"/>
                  </a:cubicBezTo>
                  <a:cubicBezTo>
                    <a:pt x="874" y="696"/>
                    <a:pt x="864" y="752"/>
                    <a:pt x="843" y="802"/>
                  </a:cubicBezTo>
                </a:path>
              </a:pathLst>
            </a:custGeom>
            <a:solidFill>
              <a:srgbClr val="9E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7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B5C0F3E5-450A-82C1-0A4E-F8491EC0C20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710025" y="1335088"/>
              <a:ext cx="265113" cy="292100"/>
            </a:xfrm>
            <a:custGeom>
              <a:avLst/>
              <a:gdLst/>
              <a:ahLst/>
              <a:cxnLst>
                <a:cxn ang="0">
                  <a:pos x="117" y="184"/>
                </a:cxn>
                <a:cxn ang="0">
                  <a:pos x="43" y="64"/>
                </a:cxn>
                <a:cxn ang="0">
                  <a:pos x="42" y="64"/>
                </a:cxn>
                <a:cxn ang="0">
                  <a:pos x="43" y="184"/>
                </a:cxn>
                <a:cxn ang="0">
                  <a:pos x="0" y="184"/>
                </a:cxn>
                <a:cxn ang="0">
                  <a:pos x="0" y="0"/>
                </a:cxn>
                <a:cxn ang="0">
                  <a:pos x="51" y="0"/>
                </a:cxn>
                <a:cxn ang="0">
                  <a:pos x="124" y="120"/>
                </a:cxn>
                <a:cxn ang="0">
                  <a:pos x="125" y="120"/>
                </a:cxn>
                <a:cxn ang="0">
                  <a:pos x="124" y="0"/>
                </a:cxn>
                <a:cxn ang="0">
                  <a:pos x="167" y="0"/>
                </a:cxn>
                <a:cxn ang="0">
                  <a:pos x="167" y="184"/>
                </a:cxn>
                <a:cxn ang="0">
                  <a:pos x="117" y="184"/>
                </a:cxn>
              </a:cxnLst>
              <a:rect l="0" t="0" r="r" b="b"/>
              <a:pathLst>
                <a:path w="167" h="184">
                  <a:moveTo>
                    <a:pt x="117" y="184"/>
                  </a:moveTo>
                  <a:lnTo>
                    <a:pt x="43" y="64"/>
                  </a:lnTo>
                  <a:lnTo>
                    <a:pt x="42" y="64"/>
                  </a:lnTo>
                  <a:lnTo>
                    <a:pt x="43" y="184"/>
                  </a:lnTo>
                  <a:lnTo>
                    <a:pt x="0" y="184"/>
                  </a:lnTo>
                  <a:lnTo>
                    <a:pt x="0" y="0"/>
                  </a:lnTo>
                  <a:lnTo>
                    <a:pt x="51" y="0"/>
                  </a:lnTo>
                  <a:lnTo>
                    <a:pt x="124" y="120"/>
                  </a:lnTo>
                  <a:lnTo>
                    <a:pt x="125" y="120"/>
                  </a:lnTo>
                  <a:lnTo>
                    <a:pt x="124" y="0"/>
                  </a:lnTo>
                  <a:lnTo>
                    <a:pt x="167" y="0"/>
                  </a:lnTo>
                  <a:lnTo>
                    <a:pt x="167" y="184"/>
                  </a:lnTo>
                  <a:lnTo>
                    <a:pt x="117" y="184"/>
                  </a:lnTo>
                  <a:close/>
                </a:path>
              </a:pathLst>
            </a:custGeom>
            <a:solidFill>
              <a:srgbClr val="9E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7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9DAB9878-E8BF-7D7D-6FEF-FFE907B2E97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7043400" y="1335088"/>
              <a:ext cx="71438" cy="292100"/>
            </a:xfrm>
            <a:prstGeom prst="rect">
              <a:avLst/>
            </a:prstGeom>
            <a:solidFill>
              <a:srgbClr val="9E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7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8B88481D-F00E-313B-5A0E-D3B4E5B1F93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48175" y="1335088"/>
              <a:ext cx="293688" cy="292100"/>
            </a:xfrm>
            <a:custGeom>
              <a:avLst/>
              <a:gdLst/>
              <a:ahLst/>
              <a:cxnLst>
                <a:cxn ang="0">
                  <a:pos x="114" y="184"/>
                </a:cxn>
                <a:cxn ang="0">
                  <a:pos x="69" y="184"/>
                </a:cxn>
                <a:cxn ang="0">
                  <a:pos x="0" y="0"/>
                </a:cxn>
                <a:cxn ang="0">
                  <a:pos x="49" y="0"/>
                </a:cxn>
                <a:cxn ang="0">
                  <a:pos x="92" y="130"/>
                </a:cxn>
                <a:cxn ang="0">
                  <a:pos x="93" y="130"/>
                </a:cxn>
                <a:cxn ang="0">
                  <a:pos x="136" y="0"/>
                </a:cxn>
                <a:cxn ang="0">
                  <a:pos x="185" y="0"/>
                </a:cxn>
                <a:cxn ang="0">
                  <a:pos x="114" y="184"/>
                </a:cxn>
              </a:cxnLst>
              <a:rect l="0" t="0" r="r" b="b"/>
              <a:pathLst>
                <a:path w="185" h="184">
                  <a:moveTo>
                    <a:pt x="114" y="184"/>
                  </a:moveTo>
                  <a:lnTo>
                    <a:pt x="69" y="184"/>
                  </a:lnTo>
                  <a:lnTo>
                    <a:pt x="0" y="0"/>
                  </a:lnTo>
                  <a:lnTo>
                    <a:pt x="49" y="0"/>
                  </a:lnTo>
                  <a:lnTo>
                    <a:pt x="92" y="130"/>
                  </a:lnTo>
                  <a:lnTo>
                    <a:pt x="93" y="130"/>
                  </a:lnTo>
                  <a:lnTo>
                    <a:pt x="136" y="0"/>
                  </a:lnTo>
                  <a:lnTo>
                    <a:pt x="185" y="0"/>
                  </a:lnTo>
                  <a:lnTo>
                    <a:pt x="114" y="184"/>
                  </a:lnTo>
                  <a:close/>
                </a:path>
              </a:pathLst>
            </a:custGeom>
            <a:solidFill>
              <a:srgbClr val="9E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7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991C0752-40B9-A0A0-8AAA-E0EF9AADD2D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475200" y="1335088"/>
              <a:ext cx="203200" cy="292100"/>
            </a:xfrm>
            <a:custGeom>
              <a:avLst/>
              <a:gdLst/>
              <a:ahLst/>
              <a:cxnLst>
                <a:cxn ang="0">
                  <a:pos x="0" y="184"/>
                </a:cxn>
                <a:cxn ang="0">
                  <a:pos x="0" y="0"/>
                </a:cxn>
                <a:cxn ang="0">
                  <a:pos x="123" y="0"/>
                </a:cxn>
                <a:cxn ang="0">
                  <a:pos x="123" y="37"/>
                </a:cxn>
                <a:cxn ang="0">
                  <a:pos x="43" y="37"/>
                </a:cxn>
                <a:cxn ang="0">
                  <a:pos x="43" y="72"/>
                </a:cxn>
                <a:cxn ang="0">
                  <a:pos x="119" y="72"/>
                </a:cxn>
                <a:cxn ang="0">
                  <a:pos x="119" y="108"/>
                </a:cxn>
                <a:cxn ang="0">
                  <a:pos x="43" y="108"/>
                </a:cxn>
                <a:cxn ang="0">
                  <a:pos x="43" y="146"/>
                </a:cxn>
                <a:cxn ang="0">
                  <a:pos x="128" y="146"/>
                </a:cxn>
                <a:cxn ang="0">
                  <a:pos x="128" y="184"/>
                </a:cxn>
                <a:cxn ang="0">
                  <a:pos x="0" y="184"/>
                </a:cxn>
              </a:cxnLst>
              <a:rect l="0" t="0" r="r" b="b"/>
              <a:pathLst>
                <a:path w="128" h="184">
                  <a:moveTo>
                    <a:pt x="0" y="184"/>
                  </a:moveTo>
                  <a:lnTo>
                    <a:pt x="0" y="0"/>
                  </a:lnTo>
                  <a:lnTo>
                    <a:pt x="123" y="0"/>
                  </a:lnTo>
                  <a:lnTo>
                    <a:pt x="123" y="37"/>
                  </a:lnTo>
                  <a:lnTo>
                    <a:pt x="43" y="37"/>
                  </a:lnTo>
                  <a:lnTo>
                    <a:pt x="43" y="72"/>
                  </a:lnTo>
                  <a:lnTo>
                    <a:pt x="119" y="72"/>
                  </a:lnTo>
                  <a:lnTo>
                    <a:pt x="119" y="108"/>
                  </a:lnTo>
                  <a:lnTo>
                    <a:pt x="43" y="108"/>
                  </a:lnTo>
                  <a:lnTo>
                    <a:pt x="43" y="146"/>
                  </a:lnTo>
                  <a:lnTo>
                    <a:pt x="128" y="146"/>
                  </a:lnTo>
                  <a:lnTo>
                    <a:pt x="128" y="184"/>
                  </a:lnTo>
                  <a:lnTo>
                    <a:pt x="0" y="184"/>
                  </a:lnTo>
                  <a:close/>
                </a:path>
              </a:pathLst>
            </a:custGeom>
            <a:solidFill>
              <a:srgbClr val="9E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7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2691013-FD3C-AF90-3A08-0BF0488D998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735550" y="1335088"/>
              <a:ext cx="238125" cy="292100"/>
            </a:xfrm>
            <a:custGeom>
              <a:avLst/>
              <a:gdLst/>
              <a:ahLst/>
              <a:cxnLst>
                <a:cxn ang="0">
                  <a:pos x="546" y="1018"/>
                </a:cxn>
                <a:cxn ang="0">
                  <a:pos x="325" y="614"/>
                </a:cxn>
                <a:cxn ang="0">
                  <a:pos x="241" y="614"/>
                </a:cxn>
                <a:cxn ang="0">
                  <a:pos x="241" y="1018"/>
                </a:cxn>
                <a:cxn ang="0">
                  <a:pos x="0" y="1018"/>
                </a:cxn>
                <a:cxn ang="0">
                  <a:pos x="0" y="0"/>
                </a:cxn>
                <a:cxn ang="0">
                  <a:pos x="389" y="0"/>
                </a:cxn>
                <a:cxn ang="0">
                  <a:pos x="533" y="15"/>
                </a:cxn>
                <a:cxn ang="0">
                  <a:pos x="658" y="66"/>
                </a:cxn>
                <a:cxn ang="0">
                  <a:pos x="746" y="161"/>
                </a:cxn>
                <a:cxn ang="0">
                  <a:pos x="780" y="308"/>
                </a:cxn>
                <a:cxn ang="0">
                  <a:pos x="723" y="482"/>
                </a:cxn>
                <a:cxn ang="0">
                  <a:pos x="568" y="583"/>
                </a:cxn>
                <a:cxn ang="0">
                  <a:pos x="834" y="1018"/>
                </a:cxn>
                <a:cxn ang="0">
                  <a:pos x="546" y="1018"/>
                </a:cxn>
                <a:cxn ang="0">
                  <a:pos x="536" y="312"/>
                </a:cxn>
                <a:cxn ang="0">
                  <a:pos x="521" y="254"/>
                </a:cxn>
                <a:cxn ang="0">
                  <a:pos x="482" y="219"/>
                </a:cxn>
                <a:cxn ang="0">
                  <a:pos x="428" y="203"/>
                </a:cxn>
                <a:cxn ang="0">
                  <a:pos x="371" y="199"/>
                </a:cxn>
                <a:cxn ang="0">
                  <a:pos x="239" y="199"/>
                </a:cxn>
                <a:cxn ang="0">
                  <a:pos x="239" y="436"/>
                </a:cxn>
                <a:cxn ang="0">
                  <a:pos x="357" y="436"/>
                </a:cxn>
                <a:cxn ang="0">
                  <a:pos x="419" y="431"/>
                </a:cxn>
                <a:cxn ang="0">
                  <a:pos x="477" y="413"/>
                </a:cxn>
                <a:cxn ang="0">
                  <a:pos x="520" y="375"/>
                </a:cxn>
                <a:cxn ang="0">
                  <a:pos x="536" y="312"/>
                </a:cxn>
              </a:cxnLst>
              <a:rect l="0" t="0" r="r" b="b"/>
              <a:pathLst>
                <a:path w="834" h="1018">
                  <a:moveTo>
                    <a:pt x="546" y="1018"/>
                  </a:moveTo>
                  <a:cubicBezTo>
                    <a:pt x="325" y="614"/>
                    <a:pt x="325" y="614"/>
                    <a:pt x="325" y="614"/>
                  </a:cubicBezTo>
                  <a:cubicBezTo>
                    <a:pt x="241" y="614"/>
                    <a:pt x="241" y="614"/>
                    <a:pt x="241" y="614"/>
                  </a:cubicBezTo>
                  <a:cubicBezTo>
                    <a:pt x="241" y="1018"/>
                    <a:pt x="241" y="1018"/>
                    <a:pt x="241" y="1018"/>
                  </a:cubicBezTo>
                  <a:cubicBezTo>
                    <a:pt x="0" y="1018"/>
                    <a:pt x="0" y="1018"/>
                    <a:pt x="0" y="101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89" y="0"/>
                    <a:pt x="389" y="0"/>
                    <a:pt x="389" y="0"/>
                  </a:cubicBezTo>
                  <a:cubicBezTo>
                    <a:pt x="438" y="0"/>
                    <a:pt x="486" y="5"/>
                    <a:pt x="533" y="15"/>
                  </a:cubicBezTo>
                  <a:cubicBezTo>
                    <a:pt x="579" y="25"/>
                    <a:pt x="621" y="42"/>
                    <a:pt x="658" y="66"/>
                  </a:cubicBezTo>
                  <a:cubicBezTo>
                    <a:pt x="695" y="90"/>
                    <a:pt x="724" y="122"/>
                    <a:pt x="746" y="161"/>
                  </a:cubicBezTo>
                  <a:cubicBezTo>
                    <a:pt x="768" y="200"/>
                    <a:pt x="780" y="249"/>
                    <a:pt x="780" y="308"/>
                  </a:cubicBezTo>
                  <a:cubicBezTo>
                    <a:pt x="780" y="377"/>
                    <a:pt x="761" y="435"/>
                    <a:pt x="723" y="482"/>
                  </a:cubicBezTo>
                  <a:cubicBezTo>
                    <a:pt x="686" y="529"/>
                    <a:pt x="634" y="562"/>
                    <a:pt x="568" y="583"/>
                  </a:cubicBezTo>
                  <a:cubicBezTo>
                    <a:pt x="834" y="1018"/>
                    <a:pt x="834" y="1018"/>
                    <a:pt x="834" y="1018"/>
                  </a:cubicBezTo>
                  <a:lnTo>
                    <a:pt x="546" y="1018"/>
                  </a:lnTo>
                  <a:close/>
                  <a:moveTo>
                    <a:pt x="536" y="312"/>
                  </a:moveTo>
                  <a:cubicBezTo>
                    <a:pt x="536" y="288"/>
                    <a:pt x="531" y="269"/>
                    <a:pt x="521" y="254"/>
                  </a:cubicBezTo>
                  <a:cubicBezTo>
                    <a:pt x="511" y="239"/>
                    <a:pt x="498" y="227"/>
                    <a:pt x="482" y="219"/>
                  </a:cubicBezTo>
                  <a:cubicBezTo>
                    <a:pt x="466" y="211"/>
                    <a:pt x="448" y="206"/>
                    <a:pt x="428" y="203"/>
                  </a:cubicBezTo>
                  <a:cubicBezTo>
                    <a:pt x="409" y="200"/>
                    <a:pt x="389" y="199"/>
                    <a:pt x="371" y="199"/>
                  </a:cubicBezTo>
                  <a:cubicBezTo>
                    <a:pt x="239" y="199"/>
                    <a:pt x="239" y="199"/>
                    <a:pt x="239" y="199"/>
                  </a:cubicBezTo>
                  <a:cubicBezTo>
                    <a:pt x="239" y="436"/>
                    <a:pt x="239" y="436"/>
                    <a:pt x="239" y="436"/>
                  </a:cubicBezTo>
                  <a:cubicBezTo>
                    <a:pt x="357" y="436"/>
                    <a:pt x="357" y="436"/>
                    <a:pt x="357" y="436"/>
                  </a:cubicBezTo>
                  <a:cubicBezTo>
                    <a:pt x="377" y="436"/>
                    <a:pt x="398" y="434"/>
                    <a:pt x="419" y="431"/>
                  </a:cubicBezTo>
                  <a:cubicBezTo>
                    <a:pt x="440" y="427"/>
                    <a:pt x="459" y="422"/>
                    <a:pt x="477" y="413"/>
                  </a:cubicBezTo>
                  <a:cubicBezTo>
                    <a:pt x="494" y="404"/>
                    <a:pt x="508" y="392"/>
                    <a:pt x="520" y="375"/>
                  </a:cubicBezTo>
                  <a:cubicBezTo>
                    <a:pt x="531" y="359"/>
                    <a:pt x="536" y="338"/>
                    <a:pt x="536" y="312"/>
                  </a:cubicBezTo>
                </a:path>
              </a:pathLst>
            </a:custGeom>
            <a:solidFill>
              <a:srgbClr val="9E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7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2D1D61E5-2F73-DA94-314E-D9E442699F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992725" y="1327150"/>
              <a:ext cx="223838" cy="307975"/>
            </a:xfrm>
            <a:custGeom>
              <a:avLst/>
              <a:gdLst/>
              <a:ahLst/>
              <a:cxnLst>
                <a:cxn ang="0">
                  <a:pos x="623" y="291"/>
                </a:cxn>
                <a:cxn ang="0">
                  <a:pos x="540" y="227"/>
                </a:cxn>
                <a:cxn ang="0">
                  <a:pos x="441" y="203"/>
                </a:cxn>
                <a:cxn ang="0">
                  <a:pos x="392" y="207"/>
                </a:cxn>
                <a:cxn ang="0">
                  <a:pos x="346" y="224"/>
                </a:cxn>
                <a:cxn ang="0">
                  <a:pos x="312" y="255"/>
                </a:cxn>
                <a:cxn ang="0">
                  <a:pos x="299" y="305"/>
                </a:cxn>
                <a:cxn ang="0">
                  <a:pos x="309" y="348"/>
                </a:cxn>
                <a:cxn ang="0">
                  <a:pos x="341" y="378"/>
                </a:cxn>
                <a:cxn ang="0">
                  <a:pos x="391" y="402"/>
                </a:cxn>
                <a:cxn ang="0">
                  <a:pos x="455" y="424"/>
                </a:cxn>
                <a:cxn ang="0">
                  <a:pos x="564" y="463"/>
                </a:cxn>
                <a:cxn ang="0">
                  <a:pos x="666" y="518"/>
                </a:cxn>
                <a:cxn ang="0">
                  <a:pos x="742" y="603"/>
                </a:cxn>
                <a:cxn ang="0">
                  <a:pos x="772" y="731"/>
                </a:cxn>
                <a:cxn ang="0">
                  <a:pos x="740" y="883"/>
                </a:cxn>
                <a:cxn ang="0">
                  <a:pos x="653" y="988"/>
                </a:cxn>
                <a:cxn ang="0">
                  <a:pos x="527" y="1050"/>
                </a:cxn>
                <a:cxn ang="0">
                  <a:pos x="382" y="1070"/>
                </a:cxn>
                <a:cxn ang="0">
                  <a:pos x="170" y="1032"/>
                </a:cxn>
                <a:cxn ang="0">
                  <a:pos x="0" y="923"/>
                </a:cxn>
                <a:cxn ang="0">
                  <a:pos x="162" y="760"/>
                </a:cxn>
                <a:cxn ang="0">
                  <a:pos x="260" y="837"/>
                </a:cxn>
                <a:cxn ang="0">
                  <a:pos x="382" y="868"/>
                </a:cxn>
                <a:cxn ang="0">
                  <a:pos x="435" y="862"/>
                </a:cxn>
                <a:cxn ang="0">
                  <a:pos x="481" y="843"/>
                </a:cxn>
                <a:cxn ang="0">
                  <a:pos x="512" y="808"/>
                </a:cxn>
                <a:cxn ang="0">
                  <a:pos x="523" y="757"/>
                </a:cxn>
                <a:cxn ang="0">
                  <a:pos x="509" y="708"/>
                </a:cxn>
                <a:cxn ang="0">
                  <a:pos x="468" y="671"/>
                </a:cxn>
                <a:cxn ang="0">
                  <a:pos x="402" y="641"/>
                </a:cxn>
                <a:cxn ang="0">
                  <a:pos x="311" y="611"/>
                </a:cxn>
                <a:cxn ang="0">
                  <a:pos x="216" y="574"/>
                </a:cxn>
                <a:cxn ang="0">
                  <a:pos x="132" y="519"/>
                </a:cxn>
                <a:cxn ang="0">
                  <a:pos x="73" y="437"/>
                </a:cxn>
                <a:cxn ang="0">
                  <a:pos x="51" y="319"/>
                </a:cxn>
                <a:cxn ang="0">
                  <a:pos x="86" y="174"/>
                </a:cxn>
                <a:cxn ang="0">
                  <a:pos x="176" y="75"/>
                </a:cxn>
                <a:cxn ang="0">
                  <a:pos x="303" y="18"/>
                </a:cxn>
                <a:cxn ang="0">
                  <a:pos x="446" y="0"/>
                </a:cxn>
                <a:cxn ang="0">
                  <a:pos x="622" y="32"/>
                </a:cxn>
                <a:cxn ang="0">
                  <a:pos x="780" y="125"/>
                </a:cxn>
                <a:cxn ang="0">
                  <a:pos x="623" y="291"/>
                </a:cxn>
              </a:cxnLst>
              <a:rect l="0" t="0" r="r" b="b"/>
              <a:pathLst>
                <a:path w="780" h="1070">
                  <a:moveTo>
                    <a:pt x="623" y="291"/>
                  </a:moveTo>
                  <a:cubicBezTo>
                    <a:pt x="602" y="264"/>
                    <a:pt x="574" y="243"/>
                    <a:pt x="540" y="227"/>
                  </a:cubicBezTo>
                  <a:cubicBezTo>
                    <a:pt x="506" y="211"/>
                    <a:pt x="473" y="203"/>
                    <a:pt x="441" y="203"/>
                  </a:cubicBezTo>
                  <a:cubicBezTo>
                    <a:pt x="425" y="203"/>
                    <a:pt x="408" y="204"/>
                    <a:pt x="392" y="207"/>
                  </a:cubicBezTo>
                  <a:cubicBezTo>
                    <a:pt x="375" y="210"/>
                    <a:pt x="359" y="216"/>
                    <a:pt x="346" y="224"/>
                  </a:cubicBezTo>
                  <a:cubicBezTo>
                    <a:pt x="333" y="232"/>
                    <a:pt x="321" y="243"/>
                    <a:pt x="312" y="255"/>
                  </a:cubicBezTo>
                  <a:cubicBezTo>
                    <a:pt x="303" y="268"/>
                    <a:pt x="299" y="285"/>
                    <a:pt x="299" y="305"/>
                  </a:cubicBezTo>
                  <a:cubicBezTo>
                    <a:pt x="299" y="322"/>
                    <a:pt x="302" y="337"/>
                    <a:pt x="309" y="348"/>
                  </a:cubicBezTo>
                  <a:cubicBezTo>
                    <a:pt x="317" y="360"/>
                    <a:pt x="327" y="370"/>
                    <a:pt x="341" y="378"/>
                  </a:cubicBezTo>
                  <a:cubicBezTo>
                    <a:pt x="355" y="387"/>
                    <a:pt x="371" y="395"/>
                    <a:pt x="391" y="402"/>
                  </a:cubicBezTo>
                  <a:cubicBezTo>
                    <a:pt x="410" y="409"/>
                    <a:pt x="431" y="417"/>
                    <a:pt x="455" y="424"/>
                  </a:cubicBezTo>
                  <a:cubicBezTo>
                    <a:pt x="490" y="436"/>
                    <a:pt x="526" y="449"/>
                    <a:pt x="564" y="463"/>
                  </a:cubicBezTo>
                  <a:cubicBezTo>
                    <a:pt x="601" y="477"/>
                    <a:pt x="635" y="495"/>
                    <a:pt x="666" y="518"/>
                  </a:cubicBezTo>
                  <a:cubicBezTo>
                    <a:pt x="696" y="541"/>
                    <a:pt x="722" y="569"/>
                    <a:pt x="742" y="603"/>
                  </a:cubicBezTo>
                  <a:cubicBezTo>
                    <a:pt x="762" y="638"/>
                    <a:pt x="772" y="680"/>
                    <a:pt x="772" y="731"/>
                  </a:cubicBezTo>
                  <a:cubicBezTo>
                    <a:pt x="772" y="789"/>
                    <a:pt x="761" y="840"/>
                    <a:pt x="740" y="883"/>
                  </a:cubicBezTo>
                  <a:cubicBezTo>
                    <a:pt x="718" y="925"/>
                    <a:pt x="689" y="960"/>
                    <a:pt x="653" y="988"/>
                  </a:cubicBezTo>
                  <a:cubicBezTo>
                    <a:pt x="616" y="1016"/>
                    <a:pt x="575" y="1037"/>
                    <a:pt x="527" y="1050"/>
                  </a:cubicBezTo>
                  <a:cubicBezTo>
                    <a:pt x="480" y="1064"/>
                    <a:pt x="432" y="1070"/>
                    <a:pt x="382" y="1070"/>
                  </a:cubicBezTo>
                  <a:cubicBezTo>
                    <a:pt x="309" y="1070"/>
                    <a:pt x="239" y="1057"/>
                    <a:pt x="170" y="1032"/>
                  </a:cubicBezTo>
                  <a:cubicBezTo>
                    <a:pt x="102" y="1007"/>
                    <a:pt x="46" y="971"/>
                    <a:pt x="0" y="923"/>
                  </a:cubicBezTo>
                  <a:cubicBezTo>
                    <a:pt x="162" y="760"/>
                    <a:pt x="162" y="760"/>
                    <a:pt x="162" y="760"/>
                  </a:cubicBezTo>
                  <a:cubicBezTo>
                    <a:pt x="187" y="790"/>
                    <a:pt x="220" y="816"/>
                    <a:pt x="260" y="837"/>
                  </a:cubicBezTo>
                  <a:cubicBezTo>
                    <a:pt x="301" y="857"/>
                    <a:pt x="342" y="868"/>
                    <a:pt x="382" y="868"/>
                  </a:cubicBezTo>
                  <a:cubicBezTo>
                    <a:pt x="400" y="868"/>
                    <a:pt x="418" y="866"/>
                    <a:pt x="435" y="862"/>
                  </a:cubicBezTo>
                  <a:cubicBezTo>
                    <a:pt x="453" y="858"/>
                    <a:pt x="468" y="852"/>
                    <a:pt x="481" y="843"/>
                  </a:cubicBezTo>
                  <a:cubicBezTo>
                    <a:pt x="494" y="834"/>
                    <a:pt x="504" y="823"/>
                    <a:pt x="512" y="808"/>
                  </a:cubicBezTo>
                  <a:cubicBezTo>
                    <a:pt x="519" y="794"/>
                    <a:pt x="523" y="777"/>
                    <a:pt x="523" y="757"/>
                  </a:cubicBezTo>
                  <a:cubicBezTo>
                    <a:pt x="523" y="737"/>
                    <a:pt x="518" y="721"/>
                    <a:pt x="509" y="708"/>
                  </a:cubicBezTo>
                  <a:cubicBezTo>
                    <a:pt x="499" y="694"/>
                    <a:pt x="486" y="682"/>
                    <a:pt x="468" y="671"/>
                  </a:cubicBezTo>
                  <a:cubicBezTo>
                    <a:pt x="450" y="660"/>
                    <a:pt x="428" y="650"/>
                    <a:pt x="402" y="641"/>
                  </a:cubicBezTo>
                  <a:cubicBezTo>
                    <a:pt x="375" y="632"/>
                    <a:pt x="345" y="622"/>
                    <a:pt x="311" y="611"/>
                  </a:cubicBezTo>
                  <a:cubicBezTo>
                    <a:pt x="279" y="601"/>
                    <a:pt x="247" y="588"/>
                    <a:pt x="216" y="574"/>
                  </a:cubicBezTo>
                  <a:cubicBezTo>
                    <a:pt x="185" y="560"/>
                    <a:pt x="157" y="541"/>
                    <a:pt x="132" y="519"/>
                  </a:cubicBezTo>
                  <a:cubicBezTo>
                    <a:pt x="108" y="496"/>
                    <a:pt x="88" y="469"/>
                    <a:pt x="73" y="437"/>
                  </a:cubicBezTo>
                  <a:cubicBezTo>
                    <a:pt x="58" y="405"/>
                    <a:pt x="51" y="365"/>
                    <a:pt x="51" y="319"/>
                  </a:cubicBezTo>
                  <a:cubicBezTo>
                    <a:pt x="51" y="263"/>
                    <a:pt x="62" y="214"/>
                    <a:pt x="86" y="174"/>
                  </a:cubicBezTo>
                  <a:cubicBezTo>
                    <a:pt x="108" y="134"/>
                    <a:pt x="139" y="101"/>
                    <a:pt x="176" y="75"/>
                  </a:cubicBezTo>
                  <a:cubicBezTo>
                    <a:pt x="214" y="49"/>
                    <a:pt x="256" y="30"/>
                    <a:pt x="303" y="18"/>
                  </a:cubicBezTo>
                  <a:cubicBezTo>
                    <a:pt x="350" y="6"/>
                    <a:pt x="397" y="0"/>
                    <a:pt x="446" y="0"/>
                  </a:cubicBezTo>
                  <a:cubicBezTo>
                    <a:pt x="503" y="0"/>
                    <a:pt x="562" y="11"/>
                    <a:pt x="622" y="32"/>
                  </a:cubicBezTo>
                  <a:cubicBezTo>
                    <a:pt x="682" y="53"/>
                    <a:pt x="734" y="84"/>
                    <a:pt x="780" y="125"/>
                  </a:cubicBezTo>
                  <a:lnTo>
                    <a:pt x="623" y="291"/>
                  </a:lnTo>
                  <a:close/>
                </a:path>
              </a:pathLst>
            </a:custGeom>
            <a:solidFill>
              <a:srgbClr val="9E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7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31374B96-C430-A042-C416-9A7C985662F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8267363" y="1335088"/>
              <a:ext cx="71437" cy="292100"/>
            </a:xfrm>
            <a:prstGeom prst="rect">
              <a:avLst/>
            </a:prstGeom>
            <a:solidFill>
              <a:srgbClr val="9E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7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27A4E8A4-F320-FC0A-E437-E42D9E91FF5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376900" y="1335088"/>
              <a:ext cx="234950" cy="292100"/>
            </a:xfrm>
            <a:custGeom>
              <a:avLst/>
              <a:gdLst/>
              <a:ahLst/>
              <a:cxnLst>
                <a:cxn ang="0">
                  <a:pos x="96" y="38"/>
                </a:cxn>
                <a:cxn ang="0">
                  <a:pos x="96" y="184"/>
                </a:cxn>
                <a:cxn ang="0">
                  <a:pos x="52" y="184"/>
                </a:cxn>
                <a:cxn ang="0">
                  <a:pos x="52" y="38"/>
                </a:cxn>
                <a:cxn ang="0">
                  <a:pos x="0" y="38"/>
                </a:cxn>
                <a:cxn ang="0">
                  <a:pos x="0" y="0"/>
                </a:cxn>
                <a:cxn ang="0">
                  <a:pos x="148" y="0"/>
                </a:cxn>
                <a:cxn ang="0">
                  <a:pos x="148" y="38"/>
                </a:cxn>
                <a:cxn ang="0">
                  <a:pos x="96" y="38"/>
                </a:cxn>
              </a:cxnLst>
              <a:rect l="0" t="0" r="r" b="b"/>
              <a:pathLst>
                <a:path w="148" h="184">
                  <a:moveTo>
                    <a:pt x="96" y="38"/>
                  </a:moveTo>
                  <a:lnTo>
                    <a:pt x="96" y="184"/>
                  </a:lnTo>
                  <a:lnTo>
                    <a:pt x="52" y="184"/>
                  </a:lnTo>
                  <a:lnTo>
                    <a:pt x="52" y="38"/>
                  </a:lnTo>
                  <a:lnTo>
                    <a:pt x="0" y="38"/>
                  </a:lnTo>
                  <a:lnTo>
                    <a:pt x="0" y="0"/>
                  </a:lnTo>
                  <a:lnTo>
                    <a:pt x="148" y="0"/>
                  </a:lnTo>
                  <a:lnTo>
                    <a:pt x="148" y="38"/>
                  </a:lnTo>
                  <a:lnTo>
                    <a:pt x="96" y="38"/>
                  </a:lnTo>
                  <a:close/>
                </a:path>
              </a:pathLst>
            </a:custGeom>
            <a:solidFill>
              <a:srgbClr val="9E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7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B99A1D0E-291E-1684-07DB-5B09D60B9F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630900" y="1335088"/>
              <a:ext cx="293688" cy="292100"/>
            </a:xfrm>
            <a:custGeom>
              <a:avLst/>
              <a:gdLst/>
              <a:ahLst/>
              <a:cxnLst>
                <a:cxn ang="0">
                  <a:pos x="114" y="106"/>
                </a:cxn>
                <a:cxn ang="0">
                  <a:pos x="114" y="184"/>
                </a:cxn>
                <a:cxn ang="0">
                  <a:pos x="69" y="184"/>
                </a:cxn>
                <a:cxn ang="0">
                  <a:pos x="69" y="106"/>
                </a:cxn>
                <a:cxn ang="0">
                  <a:pos x="0" y="0"/>
                </a:cxn>
                <a:cxn ang="0">
                  <a:pos x="54" y="0"/>
                </a:cxn>
                <a:cxn ang="0">
                  <a:pos x="93" y="68"/>
                </a:cxn>
                <a:cxn ang="0">
                  <a:pos x="133" y="0"/>
                </a:cxn>
                <a:cxn ang="0">
                  <a:pos x="185" y="0"/>
                </a:cxn>
                <a:cxn ang="0">
                  <a:pos x="114" y="106"/>
                </a:cxn>
              </a:cxnLst>
              <a:rect l="0" t="0" r="r" b="b"/>
              <a:pathLst>
                <a:path w="185" h="184">
                  <a:moveTo>
                    <a:pt x="114" y="106"/>
                  </a:moveTo>
                  <a:lnTo>
                    <a:pt x="114" y="184"/>
                  </a:lnTo>
                  <a:lnTo>
                    <a:pt x="69" y="184"/>
                  </a:lnTo>
                  <a:lnTo>
                    <a:pt x="69" y="106"/>
                  </a:lnTo>
                  <a:lnTo>
                    <a:pt x="0" y="0"/>
                  </a:lnTo>
                  <a:lnTo>
                    <a:pt x="54" y="0"/>
                  </a:lnTo>
                  <a:lnTo>
                    <a:pt x="93" y="68"/>
                  </a:lnTo>
                  <a:lnTo>
                    <a:pt x="133" y="0"/>
                  </a:lnTo>
                  <a:lnTo>
                    <a:pt x="185" y="0"/>
                  </a:lnTo>
                  <a:lnTo>
                    <a:pt x="114" y="106"/>
                  </a:lnTo>
                  <a:close/>
                </a:path>
              </a:pathLst>
            </a:custGeom>
            <a:solidFill>
              <a:srgbClr val="9E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7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BED23685-73DB-FCFD-B0ED-A6604A79C4D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9051588" y="1327150"/>
              <a:ext cx="317500" cy="307975"/>
            </a:xfrm>
            <a:custGeom>
              <a:avLst/>
              <a:gdLst/>
              <a:ahLst/>
              <a:cxnLst>
                <a:cxn ang="0">
                  <a:pos x="1110" y="532"/>
                </a:cxn>
                <a:cxn ang="0">
                  <a:pos x="1068" y="753"/>
                </a:cxn>
                <a:cxn ang="0">
                  <a:pos x="952" y="924"/>
                </a:cxn>
                <a:cxn ang="0">
                  <a:pos x="776" y="1034"/>
                </a:cxn>
                <a:cxn ang="0">
                  <a:pos x="554" y="1073"/>
                </a:cxn>
                <a:cxn ang="0">
                  <a:pos x="333" y="1034"/>
                </a:cxn>
                <a:cxn ang="0">
                  <a:pos x="157" y="924"/>
                </a:cxn>
                <a:cxn ang="0">
                  <a:pos x="42" y="753"/>
                </a:cxn>
                <a:cxn ang="0">
                  <a:pos x="0" y="532"/>
                </a:cxn>
                <a:cxn ang="0">
                  <a:pos x="42" y="311"/>
                </a:cxn>
                <a:cxn ang="0">
                  <a:pos x="157" y="143"/>
                </a:cxn>
                <a:cxn ang="0">
                  <a:pos x="333" y="37"/>
                </a:cxn>
                <a:cxn ang="0">
                  <a:pos x="554" y="0"/>
                </a:cxn>
                <a:cxn ang="0">
                  <a:pos x="776" y="37"/>
                </a:cxn>
                <a:cxn ang="0">
                  <a:pos x="952" y="143"/>
                </a:cxn>
                <a:cxn ang="0">
                  <a:pos x="1068" y="311"/>
                </a:cxn>
                <a:cxn ang="0">
                  <a:pos x="1110" y="532"/>
                </a:cxn>
                <a:cxn ang="0">
                  <a:pos x="846" y="532"/>
                </a:cxn>
                <a:cxn ang="0">
                  <a:pos x="825" y="408"/>
                </a:cxn>
                <a:cxn ang="0">
                  <a:pos x="765" y="310"/>
                </a:cxn>
                <a:cxn ang="0">
                  <a:pos x="673" y="245"/>
                </a:cxn>
                <a:cxn ang="0">
                  <a:pos x="554" y="221"/>
                </a:cxn>
                <a:cxn ang="0">
                  <a:pos x="436" y="245"/>
                </a:cxn>
                <a:cxn ang="0">
                  <a:pos x="344" y="310"/>
                </a:cxn>
                <a:cxn ang="0">
                  <a:pos x="284" y="408"/>
                </a:cxn>
                <a:cxn ang="0">
                  <a:pos x="263" y="532"/>
                </a:cxn>
                <a:cxn ang="0">
                  <a:pos x="285" y="659"/>
                </a:cxn>
                <a:cxn ang="0">
                  <a:pos x="345" y="759"/>
                </a:cxn>
                <a:cxn ang="0">
                  <a:pos x="436" y="825"/>
                </a:cxn>
                <a:cxn ang="0">
                  <a:pos x="554" y="848"/>
                </a:cxn>
                <a:cxn ang="0">
                  <a:pos x="672" y="825"/>
                </a:cxn>
                <a:cxn ang="0">
                  <a:pos x="764" y="759"/>
                </a:cxn>
                <a:cxn ang="0">
                  <a:pos x="825" y="659"/>
                </a:cxn>
                <a:cxn ang="0">
                  <a:pos x="846" y="532"/>
                </a:cxn>
              </a:cxnLst>
              <a:rect l="0" t="0" r="r" b="b"/>
              <a:pathLst>
                <a:path w="1110" h="1073">
                  <a:moveTo>
                    <a:pt x="1110" y="532"/>
                  </a:moveTo>
                  <a:cubicBezTo>
                    <a:pt x="1110" y="612"/>
                    <a:pt x="1096" y="686"/>
                    <a:pt x="1068" y="753"/>
                  </a:cubicBezTo>
                  <a:cubicBezTo>
                    <a:pt x="1040" y="819"/>
                    <a:pt x="1002" y="876"/>
                    <a:pt x="952" y="924"/>
                  </a:cubicBezTo>
                  <a:cubicBezTo>
                    <a:pt x="903" y="971"/>
                    <a:pt x="844" y="1008"/>
                    <a:pt x="776" y="1034"/>
                  </a:cubicBezTo>
                  <a:cubicBezTo>
                    <a:pt x="708" y="1060"/>
                    <a:pt x="634" y="1073"/>
                    <a:pt x="554" y="1073"/>
                  </a:cubicBezTo>
                  <a:cubicBezTo>
                    <a:pt x="474" y="1073"/>
                    <a:pt x="401" y="1060"/>
                    <a:pt x="333" y="1034"/>
                  </a:cubicBezTo>
                  <a:cubicBezTo>
                    <a:pt x="265" y="1008"/>
                    <a:pt x="207" y="971"/>
                    <a:pt x="157" y="924"/>
                  </a:cubicBezTo>
                  <a:cubicBezTo>
                    <a:pt x="108" y="876"/>
                    <a:pt x="69" y="819"/>
                    <a:pt x="42" y="753"/>
                  </a:cubicBezTo>
                  <a:cubicBezTo>
                    <a:pt x="14" y="686"/>
                    <a:pt x="0" y="612"/>
                    <a:pt x="0" y="532"/>
                  </a:cubicBezTo>
                  <a:cubicBezTo>
                    <a:pt x="0" y="450"/>
                    <a:pt x="14" y="377"/>
                    <a:pt x="42" y="311"/>
                  </a:cubicBezTo>
                  <a:cubicBezTo>
                    <a:pt x="69" y="245"/>
                    <a:pt x="108" y="190"/>
                    <a:pt x="157" y="143"/>
                  </a:cubicBezTo>
                  <a:cubicBezTo>
                    <a:pt x="207" y="97"/>
                    <a:pt x="265" y="62"/>
                    <a:pt x="333" y="37"/>
                  </a:cubicBezTo>
                  <a:cubicBezTo>
                    <a:pt x="401" y="12"/>
                    <a:pt x="474" y="0"/>
                    <a:pt x="554" y="0"/>
                  </a:cubicBezTo>
                  <a:cubicBezTo>
                    <a:pt x="634" y="0"/>
                    <a:pt x="708" y="12"/>
                    <a:pt x="776" y="37"/>
                  </a:cubicBezTo>
                  <a:cubicBezTo>
                    <a:pt x="844" y="62"/>
                    <a:pt x="903" y="97"/>
                    <a:pt x="952" y="143"/>
                  </a:cubicBezTo>
                  <a:cubicBezTo>
                    <a:pt x="1002" y="190"/>
                    <a:pt x="1040" y="245"/>
                    <a:pt x="1068" y="311"/>
                  </a:cubicBezTo>
                  <a:cubicBezTo>
                    <a:pt x="1096" y="377"/>
                    <a:pt x="1110" y="450"/>
                    <a:pt x="1110" y="532"/>
                  </a:cubicBezTo>
                  <a:moveTo>
                    <a:pt x="846" y="532"/>
                  </a:moveTo>
                  <a:cubicBezTo>
                    <a:pt x="846" y="488"/>
                    <a:pt x="839" y="446"/>
                    <a:pt x="825" y="408"/>
                  </a:cubicBezTo>
                  <a:cubicBezTo>
                    <a:pt x="811" y="370"/>
                    <a:pt x="790" y="337"/>
                    <a:pt x="765" y="310"/>
                  </a:cubicBezTo>
                  <a:cubicBezTo>
                    <a:pt x="740" y="282"/>
                    <a:pt x="709" y="261"/>
                    <a:pt x="673" y="245"/>
                  </a:cubicBezTo>
                  <a:cubicBezTo>
                    <a:pt x="637" y="229"/>
                    <a:pt x="597" y="221"/>
                    <a:pt x="554" y="221"/>
                  </a:cubicBezTo>
                  <a:cubicBezTo>
                    <a:pt x="511" y="221"/>
                    <a:pt x="472" y="229"/>
                    <a:pt x="436" y="245"/>
                  </a:cubicBezTo>
                  <a:cubicBezTo>
                    <a:pt x="401" y="261"/>
                    <a:pt x="370" y="282"/>
                    <a:pt x="344" y="310"/>
                  </a:cubicBezTo>
                  <a:cubicBezTo>
                    <a:pt x="318" y="337"/>
                    <a:pt x="298" y="370"/>
                    <a:pt x="284" y="408"/>
                  </a:cubicBezTo>
                  <a:cubicBezTo>
                    <a:pt x="270" y="446"/>
                    <a:pt x="263" y="488"/>
                    <a:pt x="263" y="532"/>
                  </a:cubicBezTo>
                  <a:cubicBezTo>
                    <a:pt x="263" y="578"/>
                    <a:pt x="270" y="620"/>
                    <a:pt x="285" y="659"/>
                  </a:cubicBezTo>
                  <a:cubicBezTo>
                    <a:pt x="299" y="698"/>
                    <a:pt x="319" y="731"/>
                    <a:pt x="345" y="759"/>
                  </a:cubicBezTo>
                  <a:cubicBezTo>
                    <a:pt x="370" y="787"/>
                    <a:pt x="401" y="809"/>
                    <a:pt x="436" y="825"/>
                  </a:cubicBezTo>
                  <a:cubicBezTo>
                    <a:pt x="472" y="840"/>
                    <a:pt x="511" y="848"/>
                    <a:pt x="554" y="848"/>
                  </a:cubicBezTo>
                  <a:cubicBezTo>
                    <a:pt x="597" y="848"/>
                    <a:pt x="637" y="840"/>
                    <a:pt x="672" y="825"/>
                  </a:cubicBezTo>
                  <a:cubicBezTo>
                    <a:pt x="708" y="809"/>
                    <a:pt x="739" y="787"/>
                    <a:pt x="764" y="759"/>
                  </a:cubicBezTo>
                  <a:cubicBezTo>
                    <a:pt x="790" y="731"/>
                    <a:pt x="811" y="698"/>
                    <a:pt x="825" y="659"/>
                  </a:cubicBezTo>
                  <a:cubicBezTo>
                    <a:pt x="839" y="620"/>
                    <a:pt x="846" y="578"/>
                    <a:pt x="846" y="532"/>
                  </a:cubicBezTo>
                </a:path>
              </a:pathLst>
            </a:custGeom>
            <a:solidFill>
              <a:srgbClr val="9E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7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0CDE744B-D1C4-63EB-4993-A4415D79A50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23063" y="1335088"/>
              <a:ext cx="192087" cy="292100"/>
            </a:xfrm>
            <a:custGeom>
              <a:avLst/>
              <a:gdLst/>
              <a:ahLst/>
              <a:cxnLst>
                <a:cxn ang="0">
                  <a:pos x="44" y="38"/>
                </a:cxn>
                <a:cxn ang="0">
                  <a:pos x="44" y="76"/>
                </a:cxn>
                <a:cxn ang="0">
                  <a:pos x="115" y="76"/>
                </a:cxn>
                <a:cxn ang="0">
                  <a:pos x="115" y="113"/>
                </a:cxn>
                <a:cxn ang="0">
                  <a:pos x="44" y="113"/>
                </a:cxn>
                <a:cxn ang="0">
                  <a:pos x="44" y="184"/>
                </a:cxn>
                <a:cxn ang="0">
                  <a:pos x="0" y="184"/>
                </a:cxn>
                <a:cxn ang="0">
                  <a:pos x="0" y="0"/>
                </a:cxn>
                <a:cxn ang="0">
                  <a:pos x="121" y="0"/>
                </a:cxn>
                <a:cxn ang="0">
                  <a:pos x="121" y="38"/>
                </a:cxn>
                <a:cxn ang="0">
                  <a:pos x="44" y="38"/>
                </a:cxn>
              </a:cxnLst>
              <a:rect l="0" t="0" r="r" b="b"/>
              <a:pathLst>
                <a:path w="121" h="184">
                  <a:moveTo>
                    <a:pt x="44" y="38"/>
                  </a:moveTo>
                  <a:lnTo>
                    <a:pt x="44" y="76"/>
                  </a:lnTo>
                  <a:lnTo>
                    <a:pt x="115" y="76"/>
                  </a:lnTo>
                  <a:lnTo>
                    <a:pt x="115" y="113"/>
                  </a:lnTo>
                  <a:lnTo>
                    <a:pt x="44" y="113"/>
                  </a:lnTo>
                  <a:lnTo>
                    <a:pt x="44" y="184"/>
                  </a:lnTo>
                  <a:lnTo>
                    <a:pt x="0" y="184"/>
                  </a:lnTo>
                  <a:lnTo>
                    <a:pt x="0" y="0"/>
                  </a:lnTo>
                  <a:lnTo>
                    <a:pt x="121" y="0"/>
                  </a:lnTo>
                  <a:lnTo>
                    <a:pt x="121" y="38"/>
                  </a:lnTo>
                  <a:lnTo>
                    <a:pt x="44" y="38"/>
                  </a:lnTo>
                  <a:close/>
                </a:path>
              </a:pathLst>
            </a:custGeom>
            <a:solidFill>
              <a:srgbClr val="9E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7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A8A32A3F-CD67-F0F9-2696-2E4164350C9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106275" y="847725"/>
              <a:ext cx="1049338" cy="1266825"/>
            </a:xfrm>
            <a:custGeom>
              <a:avLst/>
              <a:gdLst/>
              <a:ahLst/>
              <a:cxnLst>
                <a:cxn ang="0">
                  <a:pos x="429" y="164"/>
                </a:cxn>
                <a:cxn ang="0">
                  <a:pos x="429" y="798"/>
                </a:cxn>
                <a:cxn ang="0">
                  <a:pos x="232" y="798"/>
                </a:cxn>
                <a:cxn ang="0">
                  <a:pos x="232" y="164"/>
                </a:cxn>
                <a:cxn ang="0">
                  <a:pos x="0" y="164"/>
                </a:cxn>
                <a:cxn ang="0">
                  <a:pos x="0" y="0"/>
                </a:cxn>
                <a:cxn ang="0">
                  <a:pos x="661" y="0"/>
                </a:cxn>
                <a:cxn ang="0">
                  <a:pos x="661" y="164"/>
                </a:cxn>
                <a:cxn ang="0">
                  <a:pos x="429" y="164"/>
                </a:cxn>
              </a:cxnLst>
              <a:rect l="0" t="0" r="r" b="b"/>
              <a:pathLst>
                <a:path w="661" h="798">
                  <a:moveTo>
                    <a:pt x="429" y="164"/>
                  </a:moveTo>
                  <a:lnTo>
                    <a:pt x="429" y="798"/>
                  </a:lnTo>
                  <a:lnTo>
                    <a:pt x="232" y="798"/>
                  </a:lnTo>
                  <a:lnTo>
                    <a:pt x="232" y="164"/>
                  </a:lnTo>
                  <a:lnTo>
                    <a:pt x="0" y="164"/>
                  </a:lnTo>
                  <a:lnTo>
                    <a:pt x="0" y="0"/>
                  </a:lnTo>
                  <a:lnTo>
                    <a:pt x="661" y="0"/>
                  </a:lnTo>
                  <a:lnTo>
                    <a:pt x="661" y="164"/>
                  </a:lnTo>
                  <a:lnTo>
                    <a:pt x="429" y="164"/>
                  </a:lnTo>
                  <a:close/>
                </a:path>
              </a:pathLst>
            </a:custGeom>
            <a:solidFill>
              <a:srgbClr val="9E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76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EE4E55CB-D6D1-D41B-E1C1-B6CB509A3C9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276263" y="847725"/>
              <a:ext cx="1112837" cy="1300163"/>
            </a:xfrm>
            <a:custGeom>
              <a:avLst/>
              <a:gdLst/>
              <a:ahLst/>
              <a:cxnLst>
                <a:cxn ang="0">
                  <a:pos x="3753" y="3482"/>
                </a:cxn>
                <a:cxn ang="0">
                  <a:pos x="3359" y="4044"/>
                </a:cxn>
                <a:cxn ang="0">
                  <a:pos x="2740" y="4409"/>
                </a:cxn>
                <a:cxn ang="0">
                  <a:pos x="1936" y="4540"/>
                </a:cxn>
                <a:cxn ang="0">
                  <a:pos x="1128" y="4409"/>
                </a:cxn>
                <a:cxn ang="0">
                  <a:pos x="519" y="4044"/>
                </a:cxn>
                <a:cxn ang="0">
                  <a:pos x="135" y="3482"/>
                </a:cxn>
                <a:cxn ang="0">
                  <a:pos x="0" y="2754"/>
                </a:cxn>
                <a:cxn ang="0">
                  <a:pos x="0" y="0"/>
                </a:cxn>
                <a:cxn ang="0">
                  <a:pos x="1090" y="0"/>
                </a:cxn>
                <a:cxn ang="0">
                  <a:pos x="1090" y="2667"/>
                </a:cxn>
                <a:cxn ang="0">
                  <a:pos x="1138" y="3010"/>
                </a:cxn>
                <a:cxn ang="0">
                  <a:pos x="1285" y="3301"/>
                </a:cxn>
                <a:cxn ang="0">
                  <a:pos x="1548" y="3504"/>
                </a:cxn>
                <a:cxn ang="0">
                  <a:pos x="1942" y="3579"/>
                </a:cxn>
                <a:cxn ang="0">
                  <a:pos x="2336" y="3504"/>
                </a:cxn>
                <a:cxn ang="0">
                  <a:pos x="2602" y="3301"/>
                </a:cxn>
                <a:cxn ang="0">
                  <a:pos x="2750" y="3010"/>
                </a:cxn>
                <a:cxn ang="0">
                  <a:pos x="2795" y="2667"/>
                </a:cxn>
                <a:cxn ang="0">
                  <a:pos x="2795" y="0"/>
                </a:cxn>
                <a:cxn ang="0">
                  <a:pos x="3890" y="0"/>
                </a:cxn>
                <a:cxn ang="0">
                  <a:pos x="3890" y="2754"/>
                </a:cxn>
                <a:cxn ang="0">
                  <a:pos x="3753" y="3482"/>
                </a:cxn>
              </a:cxnLst>
              <a:rect l="0" t="0" r="r" b="b"/>
              <a:pathLst>
                <a:path w="3890" h="4540">
                  <a:moveTo>
                    <a:pt x="3753" y="3482"/>
                  </a:moveTo>
                  <a:cubicBezTo>
                    <a:pt x="3661" y="3700"/>
                    <a:pt x="3529" y="3888"/>
                    <a:pt x="3359" y="4044"/>
                  </a:cubicBezTo>
                  <a:cubicBezTo>
                    <a:pt x="3188" y="4200"/>
                    <a:pt x="2982" y="4322"/>
                    <a:pt x="2740" y="4409"/>
                  </a:cubicBezTo>
                  <a:cubicBezTo>
                    <a:pt x="2499" y="4497"/>
                    <a:pt x="2231" y="4540"/>
                    <a:pt x="1936" y="4540"/>
                  </a:cubicBezTo>
                  <a:cubicBezTo>
                    <a:pt x="1637" y="4540"/>
                    <a:pt x="1368" y="4497"/>
                    <a:pt x="1128" y="4409"/>
                  </a:cubicBezTo>
                  <a:cubicBezTo>
                    <a:pt x="889" y="4322"/>
                    <a:pt x="686" y="4200"/>
                    <a:pt x="519" y="4044"/>
                  </a:cubicBezTo>
                  <a:cubicBezTo>
                    <a:pt x="353" y="3888"/>
                    <a:pt x="225" y="3700"/>
                    <a:pt x="135" y="3482"/>
                  </a:cubicBezTo>
                  <a:cubicBezTo>
                    <a:pt x="45" y="3263"/>
                    <a:pt x="0" y="3021"/>
                    <a:pt x="0" y="275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090" y="0"/>
                    <a:pt x="1090" y="0"/>
                    <a:pt x="1090" y="0"/>
                  </a:cubicBezTo>
                  <a:cubicBezTo>
                    <a:pt x="1090" y="2667"/>
                    <a:pt x="1090" y="2667"/>
                    <a:pt x="1090" y="2667"/>
                  </a:cubicBezTo>
                  <a:cubicBezTo>
                    <a:pt x="1090" y="2788"/>
                    <a:pt x="1106" y="2902"/>
                    <a:pt x="1138" y="3010"/>
                  </a:cubicBezTo>
                  <a:cubicBezTo>
                    <a:pt x="1170" y="3119"/>
                    <a:pt x="1219" y="3215"/>
                    <a:pt x="1285" y="3301"/>
                  </a:cubicBezTo>
                  <a:cubicBezTo>
                    <a:pt x="1351" y="3386"/>
                    <a:pt x="1439" y="3454"/>
                    <a:pt x="1548" y="3504"/>
                  </a:cubicBezTo>
                  <a:cubicBezTo>
                    <a:pt x="1657" y="3554"/>
                    <a:pt x="1788" y="3579"/>
                    <a:pt x="1942" y="3579"/>
                  </a:cubicBezTo>
                  <a:cubicBezTo>
                    <a:pt x="2096" y="3579"/>
                    <a:pt x="2227" y="3554"/>
                    <a:pt x="2336" y="3504"/>
                  </a:cubicBezTo>
                  <a:cubicBezTo>
                    <a:pt x="2445" y="3454"/>
                    <a:pt x="2534" y="3386"/>
                    <a:pt x="2602" y="3301"/>
                  </a:cubicBezTo>
                  <a:cubicBezTo>
                    <a:pt x="2671" y="3215"/>
                    <a:pt x="2720" y="3119"/>
                    <a:pt x="2750" y="3010"/>
                  </a:cubicBezTo>
                  <a:cubicBezTo>
                    <a:pt x="2780" y="2902"/>
                    <a:pt x="2795" y="2788"/>
                    <a:pt x="2795" y="2667"/>
                  </a:cubicBezTo>
                  <a:cubicBezTo>
                    <a:pt x="2795" y="0"/>
                    <a:pt x="2795" y="0"/>
                    <a:pt x="2795" y="0"/>
                  </a:cubicBezTo>
                  <a:cubicBezTo>
                    <a:pt x="3890" y="0"/>
                    <a:pt x="3890" y="0"/>
                    <a:pt x="3890" y="0"/>
                  </a:cubicBezTo>
                  <a:cubicBezTo>
                    <a:pt x="3890" y="2754"/>
                    <a:pt x="3890" y="2754"/>
                    <a:pt x="3890" y="2754"/>
                  </a:cubicBezTo>
                  <a:cubicBezTo>
                    <a:pt x="3890" y="3021"/>
                    <a:pt x="3845" y="3263"/>
                    <a:pt x="3753" y="3482"/>
                  </a:cubicBezTo>
                </a:path>
              </a:pathLst>
            </a:custGeom>
            <a:solidFill>
              <a:srgbClr val="9E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7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D5FEEC9E-0804-F006-F872-5A3FE543439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357350" y="750888"/>
              <a:ext cx="863600" cy="1557337"/>
            </a:xfrm>
            <a:custGeom>
              <a:avLst/>
              <a:gdLst/>
              <a:ahLst/>
              <a:cxnLst>
                <a:cxn ang="0">
                  <a:pos x="143" y="981"/>
                </a:cxn>
                <a:cxn ang="0">
                  <a:pos x="544" y="0"/>
                </a:cxn>
                <a:cxn ang="0">
                  <a:pos x="401" y="0"/>
                </a:cxn>
                <a:cxn ang="0">
                  <a:pos x="0" y="981"/>
                </a:cxn>
                <a:cxn ang="0">
                  <a:pos x="143" y="981"/>
                </a:cxn>
              </a:cxnLst>
              <a:rect l="0" t="0" r="r" b="b"/>
              <a:pathLst>
                <a:path w="544" h="981">
                  <a:moveTo>
                    <a:pt x="143" y="981"/>
                  </a:moveTo>
                  <a:lnTo>
                    <a:pt x="544" y="0"/>
                  </a:lnTo>
                  <a:lnTo>
                    <a:pt x="401" y="0"/>
                  </a:lnTo>
                  <a:lnTo>
                    <a:pt x="0" y="981"/>
                  </a:lnTo>
                  <a:lnTo>
                    <a:pt x="143" y="981"/>
                  </a:lnTo>
                  <a:close/>
                </a:path>
              </a:pathLst>
            </a:custGeom>
            <a:solidFill>
              <a:srgbClr val="9E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7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111BA070-582A-FD33-DED7-192CE57985F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055850" y="1200150"/>
              <a:ext cx="947738" cy="947738"/>
            </a:xfrm>
            <a:custGeom>
              <a:avLst/>
              <a:gdLst/>
              <a:ahLst/>
              <a:cxnLst>
                <a:cxn ang="0">
                  <a:pos x="1656" y="0"/>
                </a:cxn>
                <a:cxn ang="0">
                  <a:pos x="0" y="1655"/>
                </a:cxn>
                <a:cxn ang="0">
                  <a:pos x="1656" y="3311"/>
                </a:cxn>
                <a:cxn ang="0">
                  <a:pos x="3166" y="2592"/>
                </a:cxn>
                <a:cxn ang="0">
                  <a:pos x="2415" y="2286"/>
                </a:cxn>
                <a:cxn ang="0">
                  <a:pos x="1656" y="2595"/>
                </a:cxn>
                <a:cxn ang="0">
                  <a:pos x="759" y="1936"/>
                </a:cxn>
                <a:cxn ang="0">
                  <a:pos x="3287" y="1936"/>
                </a:cxn>
                <a:cxn ang="0">
                  <a:pos x="3311" y="1655"/>
                </a:cxn>
                <a:cxn ang="0">
                  <a:pos x="1656" y="0"/>
                </a:cxn>
                <a:cxn ang="0">
                  <a:pos x="1656" y="717"/>
                </a:cxn>
                <a:cxn ang="0">
                  <a:pos x="2525" y="1299"/>
                </a:cxn>
                <a:cxn ang="0">
                  <a:pos x="787" y="1299"/>
                </a:cxn>
                <a:cxn ang="0">
                  <a:pos x="1656" y="717"/>
                </a:cxn>
              </a:cxnLst>
              <a:rect l="0" t="0" r="r" b="b"/>
              <a:pathLst>
                <a:path w="3311" h="3311">
                  <a:moveTo>
                    <a:pt x="1656" y="0"/>
                  </a:moveTo>
                  <a:cubicBezTo>
                    <a:pt x="741" y="0"/>
                    <a:pt x="0" y="741"/>
                    <a:pt x="0" y="1655"/>
                  </a:cubicBezTo>
                  <a:cubicBezTo>
                    <a:pt x="0" y="2570"/>
                    <a:pt x="741" y="3311"/>
                    <a:pt x="1656" y="3311"/>
                  </a:cubicBezTo>
                  <a:cubicBezTo>
                    <a:pt x="2242" y="3311"/>
                    <a:pt x="2842" y="3054"/>
                    <a:pt x="3166" y="2592"/>
                  </a:cubicBezTo>
                  <a:cubicBezTo>
                    <a:pt x="2415" y="2286"/>
                    <a:pt x="2415" y="2286"/>
                    <a:pt x="2415" y="2286"/>
                  </a:cubicBezTo>
                  <a:cubicBezTo>
                    <a:pt x="2215" y="2507"/>
                    <a:pt x="1941" y="2595"/>
                    <a:pt x="1656" y="2595"/>
                  </a:cubicBezTo>
                  <a:cubicBezTo>
                    <a:pt x="1235" y="2595"/>
                    <a:pt x="879" y="2318"/>
                    <a:pt x="759" y="1936"/>
                  </a:cubicBezTo>
                  <a:cubicBezTo>
                    <a:pt x="3287" y="1936"/>
                    <a:pt x="3287" y="1936"/>
                    <a:pt x="3287" y="1936"/>
                  </a:cubicBezTo>
                  <a:cubicBezTo>
                    <a:pt x="3303" y="1845"/>
                    <a:pt x="3311" y="1751"/>
                    <a:pt x="3311" y="1655"/>
                  </a:cubicBezTo>
                  <a:cubicBezTo>
                    <a:pt x="3311" y="741"/>
                    <a:pt x="2570" y="0"/>
                    <a:pt x="1656" y="0"/>
                  </a:cubicBezTo>
                  <a:moveTo>
                    <a:pt x="1656" y="717"/>
                  </a:moveTo>
                  <a:cubicBezTo>
                    <a:pt x="2048" y="717"/>
                    <a:pt x="2384" y="957"/>
                    <a:pt x="2525" y="1299"/>
                  </a:cubicBezTo>
                  <a:cubicBezTo>
                    <a:pt x="787" y="1299"/>
                    <a:pt x="787" y="1299"/>
                    <a:pt x="787" y="1299"/>
                  </a:cubicBezTo>
                  <a:cubicBezTo>
                    <a:pt x="927" y="957"/>
                    <a:pt x="1263" y="717"/>
                    <a:pt x="1656" y="717"/>
                  </a:cubicBezTo>
                </a:path>
              </a:pathLst>
            </a:custGeom>
            <a:solidFill>
              <a:srgbClr val="9E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7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51041DB-0416-936D-5527-C5E072CB65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100000"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72622" y="5759750"/>
            <a:ext cx="2724078" cy="775842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28748DD4-5FCC-D1EA-3CC0-587462D7D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09669"/>
            <a:ext cx="12191999" cy="3774016"/>
          </a:xfrm>
        </p:spPr>
        <p:txBody>
          <a:bodyPr/>
          <a:lstStyle/>
          <a:p>
            <a:pPr algn="ctr"/>
            <a:br>
              <a:rPr lang="en-US" sz="2400" dirty="0">
                <a:solidFill>
                  <a:srgbClr val="44546A"/>
                </a:solidFill>
                <a:latin typeface="Corbel" panose="020B0503020204020204" pitchFamily="34" charset="0"/>
              </a:rPr>
            </a:br>
            <a:br>
              <a:rPr lang="en-US" sz="2400" dirty="0">
                <a:solidFill>
                  <a:srgbClr val="44546A"/>
                </a:solidFill>
                <a:latin typeface="Corbel" panose="020B0503020204020204" pitchFamily="34" charset="0"/>
              </a:rPr>
            </a:br>
            <a:r>
              <a:rPr lang="en-US" sz="6600" dirty="0">
                <a:solidFill>
                  <a:srgbClr val="1C4999"/>
                </a:solidFill>
                <a:latin typeface="Candara" panose="020E0502030303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SPARTA</a:t>
            </a:r>
            <a:br>
              <a:rPr lang="en-US" sz="5200" dirty="0">
                <a:solidFill>
                  <a:srgbClr val="3D4C61"/>
                </a:solidFill>
                <a:latin typeface="Corbel" panose="020B0503020204020204" pitchFamily="34" charset="0"/>
              </a:rPr>
            </a:br>
            <a:r>
              <a:rPr lang="en-US" sz="4000" dirty="0">
                <a:solidFill>
                  <a:srgbClr val="3D4C61"/>
                </a:solidFill>
                <a:latin typeface="Corbel" panose="020B0503020204020204" pitchFamily="34" charset="0"/>
              </a:rPr>
              <a:t>Spatial Acceleration for Efficient and </a:t>
            </a:r>
            <a:br>
              <a:rPr lang="en-US" sz="4000" dirty="0">
                <a:solidFill>
                  <a:srgbClr val="3D4C61"/>
                </a:solidFill>
                <a:latin typeface="Corbel" panose="020B0503020204020204" pitchFamily="34" charset="0"/>
              </a:rPr>
            </a:br>
            <a:r>
              <a:rPr lang="en-US" sz="4000" dirty="0">
                <a:solidFill>
                  <a:srgbClr val="3D4C61"/>
                </a:solidFill>
                <a:latin typeface="Corbel" panose="020B0503020204020204" pitchFamily="34" charset="0"/>
              </a:rPr>
              <a:t>Scalable Horizontal Diffusion </a:t>
            </a:r>
            <a:br>
              <a:rPr lang="en-US" sz="4000" dirty="0">
                <a:solidFill>
                  <a:srgbClr val="3D4C61"/>
                </a:solidFill>
                <a:latin typeface="Corbel" panose="020B0503020204020204" pitchFamily="34" charset="0"/>
              </a:rPr>
            </a:br>
            <a:r>
              <a:rPr lang="en-US" sz="4000" dirty="0">
                <a:solidFill>
                  <a:srgbClr val="3D4C61"/>
                </a:solidFill>
                <a:latin typeface="Corbel" panose="020B0503020204020204" pitchFamily="34" charset="0"/>
              </a:rPr>
              <a:t>Weather Stencil Computation</a:t>
            </a:r>
            <a:endParaRPr lang="en-US" sz="5200" dirty="0">
              <a:solidFill>
                <a:srgbClr val="3D4C6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8E4FE2-1348-7FC9-DD1E-1120CE237139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960186" y="-64583"/>
            <a:ext cx="1898927" cy="18989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FFB50AD-C3C2-2D52-21F4-55B43A849BB3}"/>
              </a:ext>
            </a:extLst>
          </p:cNvPr>
          <p:cNvSpPr txBox="1"/>
          <p:nvPr/>
        </p:nvSpPr>
        <p:spPr>
          <a:xfrm>
            <a:off x="3091703" y="5062145"/>
            <a:ext cx="6094926" cy="640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Lato" panose="020F0502020204030203" pitchFamily="34" charset="0"/>
                <a:cs typeface="Lato" panose="020F0502020204030203" pitchFamily="34" charset="0"/>
              </a:rPr>
              <a:t>37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Lato" panose="020F0502020204030203" pitchFamily="34" charset="0"/>
                <a:cs typeface="Lato" panose="020F0502020204030203" pitchFamily="34" charset="0"/>
              </a:rPr>
              <a:t>th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International Conference on Supercomputing (ICS)</a:t>
            </a:r>
          </a:p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Lato" panose="020F0502020204030203" pitchFamily="34" charset="0"/>
                <a:cs typeface="Lato" panose="020F0502020204030203" pitchFamily="34" charset="0"/>
              </a:rPr>
              <a:t>Orlando, Florida</a:t>
            </a:r>
            <a:endParaRPr kumimoji="0" lang="en-US" sz="176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0454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Stencil Computations in Weather Applications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0ED38A4-BF56-473F-9417-63401C9EA2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349" y="936172"/>
            <a:ext cx="7873428" cy="5419543"/>
          </a:xfrm>
        </p:spPr>
        <p:txBody>
          <a:bodyPr>
            <a:normAutofit/>
          </a:bodyPr>
          <a:lstStyle/>
          <a:p>
            <a:pPr marL="0" indent="0">
              <a:spcBef>
                <a:spcPts val="1800"/>
              </a:spcBef>
              <a:spcAft>
                <a:spcPts val="750"/>
              </a:spcAft>
              <a:buClr>
                <a:schemeClr val="bg1">
                  <a:lumMod val="50000"/>
                </a:schemeClr>
              </a:buClr>
              <a:buNone/>
            </a:pPr>
            <a:r>
              <a:rPr lang="en-US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COSMO (Consortium for Small-Scale Modeling)                                     weather prediction application </a:t>
            </a:r>
            <a:r>
              <a:rPr lang="en-US" sz="1800" b="1" dirty="0">
                <a:solidFill>
                  <a:schemeClr val="bg2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[Thaler+, PASC’19]</a:t>
            </a:r>
            <a:endParaRPr lang="en-US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 essential part of the weather prediction models                 is called the </a:t>
            </a:r>
            <a:r>
              <a:rPr lang="en-US" sz="24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dynamical core (</a:t>
            </a:r>
            <a:r>
              <a:rPr lang="en-US" sz="2400" b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dycore</a:t>
            </a:r>
            <a:r>
              <a:rPr lang="en-US" sz="24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)</a:t>
            </a:r>
            <a:endParaRPr lang="en-US" sz="2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250000"/>
              </a:lnSpc>
              <a:spcBef>
                <a:spcPts val="1800"/>
              </a:spcBef>
              <a:spcAft>
                <a:spcPts val="1800"/>
              </a:spcAft>
            </a:pPr>
            <a:r>
              <a:rPr lang="en-US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Around </a:t>
            </a:r>
            <a:r>
              <a:rPr lang="en-US" sz="24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80 different </a:t>
            </a:r>
            <a:r>
              <a:rPr lang="en-US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stencil compute motifs</a:t>
            </a:r>
          </a:p>
          <a:p>
            <a:pPr>
              <a:spcBef>
                <a:spcPts val="1800"/>
              </a:spcBef>
              <a:spcAft>
                <a:spcPts val="1800"/>
              </a:spcAft>
            </a:pPr>
            <a:r>
              <a:rPr lang="en-US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~30 variables and ~70 temporary arrays</a:t>
            </a:r>
          </a:p>
          <a:p>
            <a:pPr>
              <a:spcBef>
                <a:spcPts val="1800"/>
              </a:spcBef>
              <a:spcAft>
                <a:spcPts val="1800"/>
              </a:spcAft>
            </a:pPr>
            <a:r>
              <a:rPr lang="en-US" sz="2400" b="1" dirty="0">
                <a:solidFill>
                  <a:srgbClr val="C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Complex stencil computation</a:t>
            </a:r>
            <a:endParaRPr lang="en-US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spcBef>
                <a:spcPts val="0"/>
              </a:spcBef>
              <a:spcAft>
                <a:spcPts val="1200"/>
              </a:spcAft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§"/>
            </a:pPr>
            <a:endParaRPr lang="en-US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spcBef>
                <a:spcPts val="0"/>
              </a:spcBef>
              <a:spcAft>
                <a:spcPts val="1200"/>
              </a:spcAft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§"/>
            </a:pPr>
            <a:endParaRPr lang="en-US" sz="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en-US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BF49001-F0B5-4B3B-9D6A-21E342C552DF}"/>
              </a:ext>
            </a:extLst>
          </p:cNvPr>
          <p:cNvSpPr txBox="1">
            <a:spLocks/>
          </p:cNvSpPr>
          <p:nvPr/>
        </p:nvSpPr>
        <p:spPr>
          <a:xfrm>
            <a:off x="8887139" y="5268418"/>
            <a:ext cx="2151601" cy="1103909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0" noProof="1">
                <a:latin typeface="Avenir Book" panose="0200050302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Section of </a:t>
            </a:r>
          </a:p>
          <a:p>
            <a:r>
              <a:rPr lang="en-US" sz="1350" noProof="1">
                <a:latin typeface="Avenir Book" panose="0200050302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COSMO CDAG</a:t>
            </a:r>
          </a:p>
          <a:p>
            <a:r>
              <a:rPr lang="en-US" noProof="1">
                <a:latin typeface="Avenir Book" panose="0200050302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(Courtesy CSCS/ETH</a:t>
            </a:r>
          </a:p>
          <a:p>
            <a:r>
              <a:rPr lang="en-US" noProof="1">
                <a:latin typeface="Avenir Book" panose="0200050302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and Ronald Luijten)</a:t>
            </a:r>
          </a:p>
          <a:p>
            <a:endParaRPr lang="en-US" sz="1350" noProof="1">
              <a:latin typeface="Avenir Book" panose="02000503020000020003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219A99E-F444-4177-AB59-FCEBA5C3B2ED}"/>
              </a:ext>
            </a:extLst>
          </p:cNvPr>
          <p:cNvSpPr/>
          <p:nvPr/>
        </p:nvSpPr>
        <p:spPr>
          <a:xfrm>
            <a:off x="9523755" y="1008907"/>
            <a:ext cx="661059" cy="471724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Avenir Book" panose="02000503020000020003" pitchFamily="2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B2F7D95-74F0-4C59-A73F-6A40FF144572}"/>
              </a:ext>
            </a:extLst>
          </p:cNvPr>
          <p:cNvSpPr/>
          <p:nvPr/>
        </p:nvSpPr>
        <p:spPr>
          <a:xfrm>
            <a:off x="8866484" y="1580738"/>
            <a:ext cx="580031" cy="51711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latin typeface="Avenir Book" panose="02000503020000020003" pitchFamily="2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C11BDAD-FB42-494A-9C44-6D03395A3701}"/>
              </a:ext>
            </a:extLst>
          </p:cNvPr>
          <p:cNvSpPr/>
          <p:nvPr/>
        </p:nvSpPr>
        <p:spPr>
          <a:xfrm>
            <a:off x="9937981" y="1614905"/>
            <a:ext cx="464153" cy="52598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latin typeface="Avenir Book" panose="02000503020000020003" pitchFamily="2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40C67DD-726A-485E-BEA0-521C5FF553BF}"/>
              </a:ext>
            </a:extLst>
          </p:cNvPr>
          <p:cNvSpPr/>
          <p:nvPr/>
        </p:nvSpPr>
        <p:spPr>
          <a:xfrm>
            <a:off x="8983582" y="999053"/>
            <a:ext cx="545829" cy="37883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venir Book" panose="02000503020000020003" pitchFamily="2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10E213F-959B-4A8D-92B8-365627A045CF}"/>
              </a:ext>
            </a:extLst>
          </p:cNvPr>
          <p:cNvSpPr/>
          <p:nvPr/>
        </p:nvSpPr>
        <p:spPr>
          <a:xfrm>
            <a:off x="9488598" y="1712979"/>
            <a:ext cx="402336" cy="36576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latin typeface="Avenir Book" panose="02000503020000020003" pitchFamily="2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7A81458-CEC0-492C-8DF9-8528BC041BE9}"/>
              </a:ext>
            </a:extLst>
          </p:cNvPr>
          <p:cNvSpPr/>
          <p:nvPr/>
        </p:nvSpPr>
        <p:spPr>
          <a:xfrm>
            <a:off x="9683775" y="2196709"/>
            <a:ext cx="434340" cy="36596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latin typeface="Avenir Book" panose="02000503020000020003" pitchFamily="2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80A113B-E948-4EDC-8C0E-8F5940463696}"/>
              </a:ext>
            </a:extLst>
          </p:cNvPr>
          <p:cNvSpPr/>
          <p:nvPr/>
        </p:nvSpPr>
        <p:spPr>
          <a:xfrm>
            <a:off x="10296120" y="2868949"/>
            <a:ext cx="471376" cy="33089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latin typeface="Avenir Book" panose="02000503020000020003" pitchFamily="2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1D5B951-6059-4A23-98E6-BC0B170C42E9}"/>
              </a:ext>
            </a:extLst>
          </p:cNvPr>
          <p:cNvSpPr/>
          <p:nvPr/>
        </p:nvSpPr>
        <p:spPr>
          <a:xfrm>
            <a:off x="10069221" y="2600376"/>
            <a:ext cx="414417" cy="30379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latin typeface="Avenir Book" panose="02000503020000020003" pitchFamily="2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3539165-D817-448D-B92F-D8C1A77DAC86}"/>
              </a:ext>
            </a:extLst>
          </p:cNvPr>
          <p:cNvSpPr/>
          <p:nvPr/>
        </p:nvSpPr>
        <p:spPr>
          <a:xfrm>
            <a:off x="9976479" y="3292738"/>
            <a:ext cx="454295" cy="44341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latin typeface="Avenir Book" panose="02000503020000020003" pitchFamily="2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76DC8EE-4B33-4C9A-B4B0-FBBB7B564131}"/>
              </a:ext>
            </a:extLst>
          </p:cNvPr>
          <p:cNvSpPr/>
          <p:nvPr/>
        </p:nvSpPr>
        <p:spPr>
          <a:xfrm>
            <a:off x="9563150" y="4159843"/>
            <a:ext cx="468385" cy="37413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latin typeface="Avenir Book" panose="02000503020000020003" pitchFamily="2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249C419-3717-40C4-8ADE-E11333B44401}"/>
              </a:ext>
            </a:extLst>
          </p:cNvPr>
          <p:cNvSpPr/>
          <p:nvPr/>
        </p:nvSpPr>
        <p:spPr>
          <a:xfrm>
            <a:off x="10972792" y="4084168"/>
            <a:ext cx="552016" cy="47252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latin typeface="Avenir Book" panose="02000503020000020003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46A0073-FB51-4C6D-B7E7-6D06D6E2FC3B}"/>
              </a:ext>
            </a:extLst>
          </p:cNvPr>
          <p:cNvSpPr/>
          <p:nvPr/>
        </p:nvSpPr>
        <p:spPr>
          <a:xfrm>
            <a:off x="9281739" y="2324188"/>
            <a:ext cx="365760" cy="13142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latin typeface="Avenir Book" panose="02000503020000020003" pitchFamily="2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36BAC2B-B718-4361-9A4E-0DA6BE8B5AB6}"/>
              </a:ext>
            </a:extLst>
          </p:cNvPr>
          <p:cNvSpPr/>
          <p:nvPr/>
        </p:nvSpPr>
        <p:spPr>
          <a:xfrm>
            <a:off x="10210480" y="2337891"/>
            <a:ext cx="365760" cy="12783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latin typeface="Avenir Book" panose="02000503020000020003" pitchFamily="2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A30E0A8-218B-4279-9924-0B234C9FFA65}"/>
              </a:ext>
            </a:extLst>
          </p:cNvPr>
          <p:cNvSpPr/>
          <p:nvPr/>
        </p:nvSpPr>
        <p:spPr>
          <a:xfrm>
            <a:off x="9529410" y="3018215"/>
            <a:ext cx="365760" cy="11783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latin typeface="Avenir Book" panose="02000503020000020003" pitchFamily="2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D766AD3-7F33-4878-B08E-F85F64A0D304}"/>
              </a:ext>
            </a:extLst>
          </p:cNvPr>
          <p:cNvSpPr/>
          <p:nvPr/>
        </p:nvSpPr>
        <p:spPr>
          <a:xfrm>
            <a:off x="10062203" y="4311929"/>
            <a:ext cx="365760" cy="14227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latin typeface="Avenir Book" panose="02000503020000020003" pitchFamily="2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1D3D212-DB8D-40B5-A2C6-6AE3BE88C26E}"/>
              </a:ext>
            </a:extLst>
          </p:cNvPr>
          <p:cNvSpPr/>
          <p:nvPr/>
        </p:nvSpPr>
        <p:spPr>
          <a:xfrm>
            <a:off x="10499874" y="4303032"/>
            <a:ext cx="365760" cy="14251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latin typeface="Avenir Book" panose="02000503020000020003" pitchFamily="2" charset="0"/>
            </a:endParaRPr>
          </a:p>
        </p:txBody>
      </p:sp>
      <p:sp>
        <p:nvSpPr>
          <p:cNvPr id="25" name="Hexagon 24">
            <a:extLst>
              <a:ext uri="{FF2B5EF4-FFF2-40B4-BE49-F238E27FC236}">
                <a16:creationId xmlns:a16="http://schemas.microsoft.com/office/drawing/2014/main" id="{CA6C2BF1-A9DA-4A01-ADA9-6E0B3E4CCAE9}"/>
              </a:ext>
            </a:extLst>
          </p:cNvPr>
          <p:cNvSpPr/>
          <p:nvPr/>
        </p:nvSpPr>
        <p:spPr>
          <a:xfrm>
            <a:off x="9317238" y="2673631"/>
            <a:ext cx="727795" cy="204341"/>
          </a:xfrm>
          <a:prstGeom prst="hexagon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latin typeface="Avenir Book" panose="02000503020000020003" pitchFamily="2" charset="0"/>
            </a:endParaRPr>
          </a:p>
        </p:txBody>
      </p:sp>
      <p:sp>
        <p:nvSpPr>
          <p:cNvPr id="26" name="Hexagon 25">
            <a:extLst>
              <a:ext uri="{FF2B5EF4-FFF2-40B4-BE49-F238E27FC236}">
                <a16:creationId xmlns:a16="http://schemas.microsoft.com/office/drawing/2014/main" id="{AD9023B3-15FA-4FD6-91C7-D261C28764C4}"/>
              </a:ext>
            </a:extLst>
          </p:cNvPr>
          <p:cNvSpPr/>
          <p:nvPr/>
        </p:nvSpPr>
        <p:spPr>
          <a:xfrm>
            <a:off x="9819823" y="3884590"/>
            <a:ext cx="731520" cy="207532"/>
          </a:xfrm>
          <a:prstGeom prst="hexagon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latin typeface="Avenir Book" panose="02000503020000020003" pitchFamily="2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67FAE62F-E8D1-4BC6-B9E6-BD91B6B453E5}"/>
              </a:ext>
            </a:extLst>
          </p:cNvPr>
          <p:cNvSpPr/>
          <p:nvPr/>
        </p:nvSpPr>
        <p:spPr>
          <a:xfrm>
            <a:off x="9098010" y="4759025"/>
            <a:ext cx="472796" cy="38338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>
              <a:latin typeface="Avenir Book" panose="02000503020000020003" pitchFamily="2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D5D9208E-F383-4F2A-B850-F470EFB26DFE}"/>
              </a:ext>
            </a:extLst>
          </p:cNvPr>
          <p:cNvSpPr/>
          <p:nvPr/>
        </p:nvSpPr>
        <p:spPr>
          <a:xfrm>
            <a:off x="10187206" y="4680620"/>
            <a:ext cx="480310" cy="49284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>
              <a:latin typeface="Avenir Book" panose="02000503020000020003" pitchFamily="2" charset="0"/>
            </a:endParaRP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19BD32A6-A0DF-49A2-9849-C0E286065CBF}"/>
              </a:ext>
            </a:extLst>
          </p:cNvPr>
          <p:cNvCxnSpPr>
            <a:cxnSpLocks/>
            <a:stCxn id="95" idx="2"/>
            <a:endCxn id="11" idx="0"/>
          </p:cNvCxnSpPr>
          <p:nvPr/>
        </p:nvCxnSpPr>
        <p:spPr>
          <a:xfrm flipH="1">
            <a:off x="9156500" y="1385769"/>
            <a:ext cx="102627" cy="194969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9D384771-0104-40E1-907E-1F4B76D86591}"/>
              </a:ext>
            </a:extLst>
          </p:cNvPr>
          <p:cNvCxnSpPr>
            <a:cxnSpLocks/>
            <a:stCxn id="4" idx="3"/>
            <a:endCxn id="11" idx="7"/>
          </p:cNvCxnSpPr>
          <p:nvPr/>
        </p:nvCxnSpPr>
        <p:spPr>
          <a:xfrm flipH="1">
            <a:off x="9361571" y="1411549"/>
            <a:ext cx="258994" cy="244919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A41269C-35BB-4161-B85E-A662288C19C7}"/>
              </a:ext>
            </a:extLst>
          </p:cNvPr>
          <p:cNvCxnSpPr>
            <a:cxnSpLocks/>
            <a:stCxn id="4" idx="4"/>
            <a:endCxn id="14" idx="0"/>
          </p:cNvCxnSpPr>
          <p:nvPr/>
        </p:nvCxnSpPr>
        <p:spPr>
          <a:xfrm flipH="1">
            <a:off x="9689766" y="1480631"/>
            <a:ext cx="164519" cy="232348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92F302EF-8B59-4E7A-BDCE-5B3CC5F708A4}"/>
              </a:ext>
            </a:extLst>
          </p:cNvPr>
          <p:cNvCxnSpPr>
            <a:cxnSpLocks/>
            <a:stCxn id="4" idx="5"/>
            <a:endCxn id="12" idx="0"/>
          </p:cNvCxnSpPr>
          <p:nvPr/>
        </p:nvCxnSpPr>
        <p:spPr>
          <a:xfrm>
            <a:off x="10088004" y="1411549"/>
            <a:ext cx="82054" cy="203356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D88F6FE1-36F2-42E9-97C2-7B9E5CF17927}"/>
              </a:ext>
            </a:extLst>
          </p:cNvPr>
          <p:cNvCxnSpPr>
            <a:cxnSpLocks/>
            <a:stCxn id="12" idx="3"/>
          </p:cNvCxnSpPr>
          <p:nvPr/>
        </p:nvCxnSpPr>
        <p:spPr>
          <a:xfrm flipH="1">
            <a:off x="9976480" y="2063863"/>
            <a:ext cx="29474" cy="148320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8EFBAB46-7924-484F-9B17-51063FBD1015}"/>
              </a:ext>
            </a:extLst>
          </p:cNvPr>
          <p:cNvCxnSpPr>
            <a:cxnSpLocks/>
            <a:stCxn id="12" idx="5"/>
            <a:endCxn id="21" idx="0"/>
          </p:cNvCxnSpPr>
          <p:nvPr/>
        </p:nvCxnSpPr>
        <p:spPr>
          <a:xfrm>
            <a:off x="10334160" y="2063865"/>
            <a:ext cx="59200" cy="274026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E4EB5306-70C7-40E8-AD04-35642BF26C46}"/>
              </a:ext>
            </a:extLst>
          </p:cNvPr>
          <p:cNvCxnSpPr>
            <a:cxnSpLocks/>
            <a:stCxn id="12" idx="3"/>
            <a:endCxn id="5" idx="0"/>
          </p:cNvCxnSpPr>
          <p:nvPr/>
        </p:nvCxnSpPr>
        <p:spPr>
          <a:xfrm flipH="1">
            <a:off x="9464619" y="2063865"/>
            <a:ext cx="541336" cy="260323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F2C087FA-6D9E-4C8A-9B8C-65A468BA3892}"/>
              </a:ext>
            </a:extLst>
          </p:cNvPr>
          <p:cNvCxnSpPr>
            <a:cxnSpLocks/>
          </p:cNvCxnSpPr>
          <p:nvPr/>
        </p:nvCxnSpPr>
        <p:spPr>
          <a:xfrm flipH="1">
            <a:off x="9754258" y="2542321"/>
            <a:ext cx="57145" cy="123727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7C3BB7A4-4696-4161-991B-F3E883D2CC5C}"/>
              </a:ext>
            </a:extLst>
          </p:cNvPr>
          <p:cNvCxnSpPr>
            <a:cxnSpLocks/>
            <a:endCxn id="22" idx="0"/>
          </p:cNvCxnSpPr>
          <p:nvPr/>
        </p:nvCxnSpPr>
        <p:spPr>
          <a:xfrm>
            <a:off x="9699364" y="2877972"/>
            <a:ext cx="12926" cy="140243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91F00EBD-B188-4C98-BCDC-E1CF92132106}"/>
              </a:ext>
            </a:extLst>
          </p:cNvPr>
          <p:cNvCxnSpPr>
            <a:cxnSpLocks/>
            <a:endCxn id="17" idx="0"/>
          </p:cNvCxnSpPr>
          <p:nvPr/>
        </p:nvCxnSpPr>
        <p:spPr>
          <a:xfrm>
            <a:off x="10160991" y="2138061"/>
            <a:ext cx="115438" cy="462315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F58814F2-118C-4DE2-ADC4-EA655810836F}"/>
              </a:ext>
            </a:extLst>
          </p:cNvPr>
          <p:cNvCxnSpPr>
            <a:cxnSpLocks/>
            <a:stCxn id="17" idx="4"/>
          </p:cNvCxnSpPr>
          <p:nvPr/>
        </p:nvCxnSpPr>
        <p:spPr>
          <a:xfrm flipH="1">
            <a:off x="10210481" y="2904166"/>
            <a:ext cx="65948" cy="386688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DB7709F1-BD51-4E46-AEC3-DC79D1D2A8B7}"/>
              </a:ext>
            </a:extLst>
          </p:cNvPr>
          <p:cNvCxnSpPr>
            <a:cxnSpLocks/>
            <a:endCxn id="27" idx="0"/>
          </p:cNvCxnSpPr>
          <p:nvPr/>
        </p:nvCxnSpPr>
        <p:spPr>
          <a:xfrm flipH="1">
            <a:off x="9334408" y="3138562"/>
            <a:ext cx="356478" cy="1620463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CECCE33A-2648-49D8-9542-4C90A1784916}"/>
              </a:ext>
            </a:extLst>
          </p:cNvPr>
          <p:cNvCxnSpPr>
            <a:cxnSpLocks/>
            <a:stCxn id="11" idx="4"/>
            <a:endCxn id="27" idx="0"/>
          </p:cNvCxnSpPr>
          <p:nvPr/>
        </p:nvCxnSpPr>
        <p:spPr>
          <a:xfrm>
            <a:off x="9156500" y="2097853"/>
            <a:ext cx="177908" cy="2661172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24CBC435-817C-4804-A521-1FA7E4205275}"/>
              </a:ext>
            </a:extLst>
          </p:cNvPr>
          <p:cNvCxnSpPr>
            <a:cxnSpLocks/>
            <a:stCxn id="16" idx="4"/>
            <a:endCxn id="18" idx="7"/>
          </p:cNvCxnSpPr>
          <p:nvPr/>
        </p:nvCxnSpPr>
        <p:spPr>
          <a:xfrm flipH="1">
            <a:off x="10364244" y="3199841"/>
            <a:ext cx="167565" cy="157835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F595E1F8-F59B-4D4D-8D7D-41C49E654B84}"/>
              </a:ext>
            </a:extLst>
          </p:cNvPr>
          <p:cNvCxnSpPr>
            <a:cxnSpLocks/>
            <a:stCxn id="18" idx="4"/>
          </p:cNvCxnSpPr>
          <p:nvPr/>
        </p:nvCxnSpPr>
        <p:spPr>
          <a:xfrm flipH="1">
            <a:off x="10184814" y="3736150"/>
            <a:ext cx="18813" cy="171427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E7DC2EA1-131E-4162-A54E-7753C889D1A2}"/>
              </a:ext>
            </a:extLst>
          </p:cNvPr>
          <p:cNvCxnSpPr>
            <a:cxnSpLocks/>
            <a:stCxn id="98" idx="2"/>
            <a:endCxn id="23" idx="0"/>
          </p:cNvCxnSpPr>
          <p:nvPr/>
        </p:nvCxnSpPr>
        <p:spPr>
          <a:xfrm>
            <a:off x="10189166" y="4095879"/>
            <a:ext cx="55917" cy="216050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913FE054-4D7E-4382-B875-D00FB3ED7E17}"/>
              </a:ext>
            </a:extLst>
          </p:cNvPr>
          <p:cNvCxnSpPr>
            <a:cxnSpLocks/>
            <a:stCxn id="98" idx="2"/>
            <a:endCxn id="103" idx="0"/>
          </p:cNvCxnSpPr>
          <p:nvPr/>
        </p:nvCxnSpPr>
        <p:spPr>
          <a:xfrm>
            <a:off x="10189166" y="4095879"/>
            <a:ext cx="480757" cy="206489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B85EC04-1960-4A75-8E45-C275ECC5987C}"/>
              </a:ext>
            </a:extLst>
          </p:cNvPr>
          <p:cNvCxnSpPr>
            <a:cxnSpLocks/>
          </p:cNvCxnSpPr>
          <p:nvPr/>
        </p:nvCxnSpPr>
        <p:spPr>
          <a:xfrm>
            <a:off x="10248862" y="4455381"/>
            <a:ext cx="116237" cy="225240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40393D7B-D4DF-4D19-9FD9-3BAA83C3EB86}"/>
              </a:ext>
            </a:extLst>
          </p:cNvPr>
          <p:cNvCxnSpPr>
            <a:cxnSpLocks/>
            <a:stCxn id="24" idx="2"/>
          </p:cNvCxnSpPr>
          <p:nvPr/>
        </p:nvCxnSpPr>
        <p:spPr>
          <a:xfrm flipH="1">
            <a:off x="10471190" y="4445550"/>
            <a:ext cx="211564" cy="247375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85BA3B74-D853-43D9-8989-731B68B4C3F1}"/>
              </a:ext>
            </a:extLst>
          </p:cNvPr>
          <p:cNvCxnSpPr>
            <a:cxnSpLocks/>
            <a:stCxn id="20" idx="3"/>
            <a:endCxn id="28" idx="7"/>
          </p:cNvCxnSpPr>
          <p:nvPr/>
        </p:nvCxnSpPr>
        <p:spPr>
          <a:xfrm flipH="1">
            <a:off x="10597176" y="4487490"/>
            <a:ext cx="456457" cy="265305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026793A8-DF0F-46AF-8528-6F4E73C93967}"/>
              </a:ext>
            </a:extLst>
          </p:cNvPr>
          <p:cNvCxnSpPr>
            <a:cxnSpLocks/>
            <a:endCxn id="19" idx="7"/>
          </p:cNvCxnSpPr>
          <p:nvPr/>
        </p:nvCxnSpPr>
        <p:spPr>
          <a:xfrm flipH="1">
            <a:off x="9962940" y="3999875"/>
            <a:ext cx="1152731" cy="214758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A5498B29-A82E-4B48-93E5-2E221EEE7DE8}"/>
              </a:ext>
            </a:extLst>
          </p:cNvPr>
          <p:cNvCxnSpPr>
            <a:cxnSpLocks/>
            <a:endCxn id="27" idx="7"/>
          </p:cNvCxnSpPr>
          <p:nvPr/>
        </p:nvCxnSpPr>
        <p:spPr>
          <a:xfrm flipH="1">
            <a:off x="9501568" y="4516366"/>
            <a:ext cx="181311" cy="298804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7227CAFA-F63B-4F64-B587-F5361760D235}"/>
              </a:ext>
            </a:extLst>
          </p:cNvPr>
          <p:cNvCxnSpPr>
            <a:cxnSpLocks/>
            <a:endCxn id="28" idx="1"/>
          </p:cNvCxnSpPr>
          <p:nvPr/>
        </p:nvCxnSpPr>
        <p:spPr>
          <a:xfrm>
            <a:off x="9948176" y="4511687"/>
            <a:ext cx="309371" cy="241108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58A1B384-498C-4EE6-9454-5129E914644E}"/>
              </a:ext>
            </a:extLst>
          </p:cNvPr>
          <p:cNvCxnSpPr>
            <a:cxnSpLocks/>
          </p:cNvCxnSpPr>
          <p:nvPr/>
        </p:nvCxnSpPr>
        <p:spPr>
          <a:xfrm flipH="1">
            <a:off x="10663722" y="4746854"/>
            <a:ext cx="605222" cy="98006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8D2D47BF-8C96-4982-B279-35E7D3F927BF}"/>
              </a:ext>
            </a:extLst>
          </p:cNvPr>
          <p:cNvCxnSpPr>
            <a:cxnSpLocks/>
          </p:cNvCxnSpPr>
          <p:nvPr/>
        </p:nvCxnSpPr>
        <p:spPr>
          <a:xfrm>
            <a:off x="9754256" y="3138450"/>
            <a:ext cx="253496" cy="228565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Footer Placeholder 4">
            <a:extLst>
              <a:ext uri="{FF2B5EF4-FFF2-40B4-BE49-F238E27FC236}">
                <a16:creationId xmlns:a16="http://schemas.microsoft.com/office/drawing/2014/main" id="{60D56A2C-F784-4D69-AC42-48443540B898}"/>
              </a:ext>
            </a:extLst>
          </p:cNvPr>
          <p:cNvSpPr txBox="1">
            <a:spLocks/>
          </p:cNvSpPr>
          <p:nvPr/>
        </p:nvSpPr>
        <p:spPr>
          <a:xfrm>
            <a:off x="8945451" y="1161532"/>
            <a:ext cx="1805970" cy="273844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noProof="1">
                <a:latin typeface="Avenir Book" panose="02000503020000020003" pitchFamily="2" charset="0"/>
              </a:rPr>
              <a:t>Stencil VDP</a:t>
            </a:r>
          </a:p>
          <a:p>
            <a:r>
              <a:rPr lang="en-US" sz="800" noProof="1">
                <a:latin typeface="Avenir Book" panose="02000503020000020003" pitchFamily="2" charset="0"/>
              </a:rPr>
              <a:t>18 arrays</a:t>
            </a:r>
          </a:p>
        </p:txBody>
      </p:sp>
      <p:sp>
        <p:nvSpPr>
          <p:cNvPr id="93" name="Footer Placeholder 4">
            <a:extLst>
              <a:ext uri="{FF2B5EF4-FFF2-40B4-BE49-F238E27FC236}">
                <a16:creationId xmlns:a16="http://schemas.microsoft.com/office/drawing/2014/main" id="{1C72503F-9921-43FC-9933-15D6248AD0C6}"/>
              </a:ext>
            </a:extLst>
          </p:cNvPr>
          <p:cNvSpPr txBox="1">
            <a:spLocks/>
          </p:cNvSpPr>
          <p:nvPr/>
        </p:nvSpPr>
        <p:spPr>
          <a:xfrm>
            <a:off x="8261564" y="1773109"/>
            <a:ext cx="1805970" cy="273844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noProof="1">
                <a:latin typeface="Avenir Book" panose="02000503020000020003" pitchFamily="2" charset="0"/>
              </a:rPr>
              <a:t>Stencil VDT</a:t>
            </a:r>
          </a:p>
          <a:p>
            <a:r>
              <a:rPr lang="en-US" sz="800" noProof="1">
                <a:latin typeface="Avenir Book" panose="02000503020000020003" pitchFamily="2" charset="0"/>
              </a:rPr>
              <a:t>14 arrays</a:t>
            </a:r>
          </a:p>
        </p:txBody>
      </p:sp>
      <p:sp>
        <p:nvSpPr>
          <p:cNvPr id="94" name="Footer Placeholder 4">
            <a:extLst>
              <a:ext uri="{FF2B5EF4-FFF2-40B4-BE49-F238E27FC236}">
                <a16:creationId xmlns:a16="http://schemas.microsoft.com/office/drawing/2014/main" id="{1F865EE2-3C04-4C1F-A441-CB5458C0884F}"/>
              </a:ext>
            </a:extLst>
          </p:cNvPr>
          <p:cNvSpPr txBox="1">
            <a:spLocks/>
          </p:cNvSpPr>
          <p:nvPr/>
        </p:nvSpPr>
        <p:spPr>
          <a:xfrm>
            <a:off x="9273591" y="1789738"/>
            <a:ext cx="1805970" cy="273844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noProof="1">
                <a:latin typeface="Avenir Book" panose="02000503020000020003" pitchFamily="2" charset="0"/>
              </a:rPr>
              <a:t>VDTuvw</a:t>
            </a:r>
          </a:p>
          <a:p>
            <a:r>
              <a:rPr lang="en-US" sz="800" noProof="1">
                <a:latin typeface="Avenir Book" panose="02000503020000020003" pitchFamily="2" charset="0"/>
              </a:rPr>
              <a:t>17 arrays</a:t>
            </a:r>
          </a:p>
        </p:txBody>
      </p:sp>
      <p:sp>
        <p:nvSpPr>
          <p:cNvPr id="95" name="Footer Placeholder 4">
            <a:extLst>
              <a:ext uri="{FF2B5EF4-FFF2-40B4-BE49-F238E27FC236}">
                <a16:creationId xmlns:a16="http://schemas.microsoft.com/office/drawing/2014/main" id="{D65290B5-8028-49B2-B773-7543CEC92955}"/>
              </a:ext>
            </a:extLst>
          </p:cNvPr>
          <p:cNvSpPr txBox="1">
            <a:spLocks/>
          </p:cNvSpPr>
          <p:nvPr/>
        </p:nvSpPr>
        <p:spPr>
          <a:xfrm>
            <a:off x="8371571" y="1111925"/>
            <a:ext cx="1775112" cy="273844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noProof="1">
                <a:latin typeface="Avenir Book" panose="02000503020000020003" pitchFamily="2" charset="0"/>
              </a:rPr>
              <a:t>Stencil LH</a:t>
            </a:r>
          </a:p>
          <a:p>
            <a:r>
              <a:rPr lang="en-US" sz="800" noProof="1">
                <a:latin typeface="Avenir Book" panose="02000503020000020003" pitchFamily="2" charset="0"/>
              </a:rPr>
              <a:t>2 arrays</a:t>
            </a:r>
          </a:p>
        </p:txBody>
      </p:sp>
      <p:sp>
        <p:nvSpPr>
          <p:cNvPr id="96" name="Footer Placeholder 4">
            <a:extLst>
              <a:ext uri="{FF2B5EF4-FFF2-40B4-BE49-F238E27FC236}">
                <a16:creationId xmlns:a16="http://schemas.microsoft.com/office/drawing/2014/main" id="{ED9B8981-C3EF-4AF3-A7E3-010B5699B621}"/>
              </a:ext>
            </a:extLst>
          </p:cNvPr>
          <p:cNvSpPr txBox="1">
            <a:spLocks/>
          </p:cNvSpPr>
          <p:nvPr/>
        </p:nvSpPr>
        <p:spPr>
          <a:xfrm>
            <a:off x="8790121" y="1775305"/>
            <a:ext cx="1805970" cy="273844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noProof="1">
                <a:latin typeface="Avenir Book" panose="02000503020000020003" pitchFamily="2" charset="0"/>
              </a:rPr>
              <a:t>VDQ</a:t>
            </a:r>
          </a:p>
          <a:p>
            <a:r>
              <a:rPr lang="en-US" sz="800" noProof="1">
                <a:latin typeface="Avenir Book" panose="02000503020000020003" pitchFamily="2" charset="0"/>
              </a:rPr>
              <a:t>6 arrays</a:t>
            </a:r>
          </a:p>
        </p:txBody>
      </p:sp>
      <p:sp>
        <p:nvSpPr>
          <p:cNvPr id="97" name="Footer Placeholder 4">
            <a:extLst>
              <a:ext uri="{FF2B5EF4-FFF2-40B4-BE49-F238E27FC236}">
                <a16:creationId xmlns:a16="http://schemas.microsoft.com/office/drawing/2014/main" id="{A6AB0D4E-7237-488E-B200-DB8FBC3E7D2D}"/>
              </a:ext>
            </a:extLst>
          </p:cNvPr>
          <p:cNvSpPr txBox="1">
            <a:spLocks/>
          </p:cNvSpPr>
          <p:nvPr/>
        </p:nvSpPr>
        <p:spPr>
          <a:xfrm>
            <a:off x="8788814" y="2701684"/>
            <a:ext cx="1805970" cy="178644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noProof="1">
                <a:latin typeface="Avenir Book" panose="02000503020000020003" pitchFamily="2" charset="0"/>
              </a:rPr>
              <a:t>Halo Exchange</a:t>
            </a:r>
          </a:p>
        </p:txBody>
      </p:sp>
      <p:sp>
        <p:nvSpPr>
          <p:cNvPr id="98" name="Footer Placeholder 4">
            <a:extLst>
              <a:ext uri="{FF2B5EF4-FFF2-40B4-BE49-F238E27FC236}">
                <a16:creationId xmlns:a16="http://schemas.microsoft.com/office/drawing/2014/main" id="{8B7C6244-22B4-4455-BA6F-BD9B6607694B}"/>
              </a:ext>
            </a:extLst>
          </p:cNvPr>
          <p:cNvSpPr txBox="1">
            <a:spLocks/>
          </p:cNvSpPr>
          <p:nvPr/>
        </p:nvSpPr>
        <p:spPr>
          <a:xfrm>
            <a:off x="9286181" y="3947493"/>
            <a:ext cx="1805970" cy="148386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noProof="1">
                <a:latin typeface="Avenir Book" panose="02000503020000020003" pitchFamily="2" charset="0"/>
              </a:rPr>
              <a:t>Halo Exchange</a:t>
            </a:r>
          </a:p>
        </p:txBody>
      </p:sp>
      <p:sp>
        <p:nvSpPr>
          <p:cNvPr id="99" name="Footer Placeholder 4">
            <a:extLst>
              <a:ext uri="{FF2B5EF4-FFF2-40B4-BE49-F238E27FC236}">
                <a16:creationId xmlns:a16="http://schemas.microsoft.com/office/drawing/2014/main" id="{6291EBDF-8922-4167-B8AA-6539E4D9DBFC}"/>
              </a:ext>
            </a:extLst>
          </p:cNvPr>
          <p:cNvSpPr txBox="1">
            <a:spLocks/>
          </p:cNvSpPr>
          <p:nvPr/>
        </p:nvSpPr>
        <p:spPr>
          <a:xfrm>
            <a:off x="8712611" y="2322475"/>
            <a:ext cx="1506099" cy="178644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noProof="1">
                <a:latin typeface="Avenir Book" panose="02000503020000020003" pitchFamily="2" charset="0"/>
              </a:rPr>
              <a:t>Bound</a:t>
            </a:r>
          </a:p>
        </p:txBody>
      </p:sp>
      <p:sp>
        <p:nvSpPr>
          <p:cNvPr id="100" name="Footer Placeholder 4">
            <a:extLst>
              <a:ext uri="{FF2B5EF4-FFF2-40B4-BE49-F238E27FC236}">
                <a16:creationId xmlns:a16="http://schemas.microsoft.com/office/drawing/2014/main" id="{837947C0-C7F8-4FE7-9F88-B930E1C4DF51}"/>
              </a:ext>
            </a:extLst>
          </p:cNvPr>
          <p:cNvSpPr txBox="1">
            <a:spLocks/>
          </p:cNvSpPr>
          <p:nvPr/>
        </p:nvSpPr>
        <p:spPr>
          <a:xfrm>
            <a:off x="9641131" y="2332098"/>
            <a:ext cx="1506099" cy="178644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noProof="1">
                <a:latin typeface="Avenir Book" panose="02000503020000020003" pitchFamily="2" charset="0"/>
              </a:rPr>
              <a:t>Bound</a:t>
            </a:r>
          </a:p>
        </p:txBody>
      </p:sp>
      <p:sp>
        <p:nvSpPr>
          <p:cNvPr id="101" name="Footer Placeholder 4">
            <a:extLst>
              <a:ext uri="{FF2B5EF4-FFF2-40B4-BE49-F238E27FC236}">
                <a16:creationId xmlns:a16="http://schemas.microsoft.com/office/drawing/2014/main" id="{63082A9D-9072-4AA2-9EE6-AE77399201CA}"/>
              </a:ext>
            </a:extLst>
          </p:cNvPr>
          <p:cNvSpPr txBox="1">
            <a:spLocks/>
          </p:cNvSpPr>
          <p:nvPr/>
        </p:nvSpPr>
        <p:spPr>
          <a:xfrm>
            <a:off x="8960127" y="3007429"/>
            <a:ext cx="1506099" cy="178644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noProof="1">
                <a:latin typeface="Avenir Book" panose="02000503020000020003" pitchFamily="2" charset="0"/>
              </a:rPr>
              <a:t>Bound</a:t>
            </a:r>
          </a:p>
        </p:txBody>
      </p:sp>
      <p:sp>
        <p:nvSpPr>
          <p:cNvPr id="102" name="Footer Placeholder 4">
            <a:extLst>
              <a:ext uri="{FF2B5EF4-FFF2-40B4-BE49-F238E27FC236}">
                <a16:creationId xmlns:a16="http://schemas.microsoft.com/office/drawing/2014/main" id="{60DDC252-574C-4F96-98CD-4272C9B176AF}"/>
              </a:ext>
            </a:extLst>
          </p:cNvPr>
          <p:cNvSpPr txBox="1">
            <a:spLocks/>
          </p:cNvSpPr>
          <p:nvPr/>
        </p:nvSpPr>
        <p:spPr>
          <a:xfrm>
            <a:off x="9487247" y="4309348"/>
            <a:ext cx="1506099" cy="178644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noProof="1">
                <a:latin typeface="Avenir Book" panose="02000503020000020003" pitchFamily="2" charset="0"/>
              </a:rPr>
              <a:t>Bound</a:t>
            </a:r>
          </a:p>
        </p:txBody>
      </p:sp>
      <p:sp>
        <p:nvSpPr>
          <p:cNvPr id="103" name="Footer Placeholder 4">
            <a:extLst>
              <a:ext uri="{FF2B5EF4-FFF2-40B4-BE49-F238E27FC236}">
                <a16:creationId xmlns:a16="http://schemas.microsoft.com/office/drawing/2014/main" id="{70F3BF73-7A0D-419A-BA5F-4CF984BEBA48}"/>
              </a:ext>
            </a:extLst>
          </p:cNvPr>
          <p:cNvSpPr txBox="1">
            <a:spLocks/>
          </p:cNvSpPr>
          <p:nvPr/>
        </p:nvSpPr>
        <p:spPr>
          <a:xfrm>
            <a:off x="9916873" y="4302368"/>
            <a:ext cx="1506099" cy="178644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noProof="1">
                <a:latin typeface="Avenir Book" panose="02000503020000020003" pitchFamily="2" charset="0"/>
              </a:rPr>
              <a:t>Bound</a:t>
            </a:r>
          </a:p>
        </p:txBody>
      </p:sp>
      <p:sp>
        <p:nvSpPr>
          <p:cNvPr id="104" name="Footer Placeholder 4">
            <a:extLst>
              <a:ext uri="{FF2B5EF4-FFF2-40B4-BE49-F238E27FC236}">
                <a16:creationId xmlns:a16="http://schemas.microsoft.com/office/drawing/2014/main" id="{99394D42-22C3-410C-A362-CF10436852F5}"/>
              </a:ext>
            </a:extLst>
          </p:cNvPr>
          <p:cNvSpPr txBox="1">
            <a:spLocks/>
          </p:cNvSpPr>
          <p:nvPr/>
        </p:nvSpPr>
        <p:spPr>
          <a:xfrm>
            <a:off x="8989647" y="2250787"/>
            <a:ext cx="1805970" cy="273844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noProof="1">
                <a:latin typeface="Avenir Book" panose="02000503020000020003" pitchFamily="2" charset="0"/>
              </a:rPr>
              <a:t>HAW</a:t>
            </a:r>
          </a:p>
          <a:p>
            <a:r>
              <a:rPr lang="en-US" sz="800" noProof="1">
                <a:latin typeface="Avenir Book" panose="02000503020000020003" pitchFamily="2" charset="0"/>
              </a:rPr>
              <a:t>10 arrays</a:t>
            </a:r>
          </a:p>
        </p:txBody>
      </p:sp>
      <p:sp>
        <p:nvSpPr>
          <p:cNvPr id="105" name="Footer Placeholder 4">
            <a:extLst>
              <a:ext uri="{FF2B5EF4-FFF2-40B4-BE49-F238E27FC236}">
                <a16:creationId xmlns:a16="http://schemas.microsoft.com/office/drawing/2014/main" id="{8491E595-A713-4EFE-AB6A-96A44439EF72}"/>
              </a:ext>
            </a:extLst>
          </p:cNvPr>
          <p:cNvSpPr txBox="1">
            <a:spLocks/>
          </p:cNvSpPr>
          <p:nvPr/>
        </p:nvSpPr>
        <p:spPr>
          <a:xfrm>
            <a:off x="10005550" y="2632788"/>
            <a:ext cx="531201" cy="273844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noProof="1">
                <a:latin typeface="Avenir Book" panose="02000503020000020003" pitchFamily="2" charset="0"/>
              </a:rPr>
              <a:t>C5 arrays</a:t>
            </a:r>
          </a:p>
        </p:txBody>
      </p:sp>
      <p:sp>
        <p:nvSpPr>
          <p:cNvPr id="106" name="Footer Placeholder 4">
            <a:extLst>
              <a:ext uri="{FF2B5EF4-FFF2-40B4-BE49-F238E27FC236}">
                <a16:creationId xmlns:a16="http://schemas.microsoft.com/office/drawing/2014/main" id="{253F1556-3FA7-4ED2-AA2D-8DFFC3DB46BF}"/>
              </a:ext>
            </a:extLst>
          </p:cNvPr>
          <p:cNvSpPr txBox="1">
            <a:spLocks/>
          </p:cNvSpPr>
          <p:nvPr/>
        </p:nvSpPr>
        <p:spPr>
          <a:xfrm>
            <a:off x="9632283" y="2911641"/>
            <a:ext cx="1805970" cy="273844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noProof="1">
                <a:latin typeface="Avenir Book" panose="02000503020000020003" pitchFamily="2" charset="0"/>
              </a:rPr>
              <a:t>HAuv</a:t>
            </a:r>
          </a:p>
          <a:p>
            <a:r>
              <a:rPr lang="en-US" sz="800" noProof="1">
                <a:latin typeface="Avenir Book" panose="02000503020000020003" pitchFamily="2" charset="0"/>
              </a:rPr>
              <a:t>8 arrays</a:t>
            </a:r>
          </a:p>
        </p:txBody>
      </p:sp>
      <p:sp>
        <p:nvSpPr>
          <p:cNvPr id="107" name="Footer Placeholder 4">
            <a:extLst>
              <a:ext uri="{FF2B5EF4-FFF2-40B4-BE49-F238E27FC236}">
                <a16:creationId xmlns:a16="http://schemas.microsoft.com/office/drawing/2014/main" id="{A1168B19-ADDE-4AF3-846F-6FA3B7654EFF}"/>
              </a:ext>
            </a:extLst>
          </p:cNvPr>
          <p:cNvSpPr txBox="1">
            <a:spLocks/>
          </p:cNvSpPr>
          <p:nvPr/>
        </p:nvSpPr>
        <p:spPr>
          <a:xfrm>
            <a:off x="9300641" y="3371267"/>
            <a:ext cx="1805970" cy="273844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noProof="1">
                <a:latin typeface="Avenir Book" panose="02000503020000020003" pitchFamily="2" charset="0"/>
              </a:rPr>
              <a:t>VAuvw</a:t>
            </a:r>
          </a:p>
          <a:p>
            <a:r>
              <a:rPr lang="en-US" sz="800" noProof="1">
                <a:latin typeface="Avenir Book" panose="02000503020000020003" pitchFamily="2" charset="0"/>
              </a:rPr>
              <a:t>13 arrays</a:t>
            </a:r>
          </a:p>
        </p:txBody>
      </p:sp>
      <p:sp>
        <p:nvSpPr>
          <p:cNvPr id="108" name="Footer Placeholder 4">
            <a:extLst>
              <a:ext uri="{FF2B5EF4-FFF2-40B4-BE49-F238E27FC236}">
                <a16:creationId xmlns:a16="http://schemas.microsoft.com/office/drawing/2014/main" id="{B8CCFAB7-E3E1-4C8C-A452-F2C34E7B4F5B}"/>
              </a:ext>
            </a:extLst>
          </p:cNvPr>
          <p:cNvSpPr txBox="1">
            <a:spLocks/>
          </p:cNvSpPr>
          <p:nvPr/>
        </p:nvSpPr>
        <p:spPr>
          <a:xfrm>
            <a:off x="8886455" y="4239331"/>
            <a:ext cx="1805970" cy="273844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noProof="1">
                <a:latin typeface="Avenir Book" panose="02000503020000020003" pitchFamily="2" charset="0"/>
              </a:rPr>
              <a:t>HApptp</a:t>
            </a:r>
          </a:p>
          <a:p>
            <a:r>
              <a:rPr lang="en-US" sz="800" noProof="1">
                <a:latin typeface="Avenir Book" panose="02000503020000020003" pitchFamily="2" charset="0"/>
              </a:rPr>
              <a:t>10 arrays</a:t>
            </a:r>
          </a:p>
        </p:txBody>
      </p:sp>
      <p:sp>
        <p:nvSpPr>
          <p:cNvPr id="109" name="Footer Placeholder 4">
            <a:extLst>
              <a:ext uri="{FF2B5EF4-FFF2-40B4-BE49-F238E27FC236}">
                <a16:creationId xmlns:a16="http://schemas.microsoft.com/office/drawing/2014/main" id="{0C95D9DC-1B50-44CF-BD04-193F82452068}"/>
              </a:ext>
            </a:extLst>
          </p:cNvPr>
          <p:cNvSpPr txBox="1">
            <a:spLocks/>
          </p:cNvSpPr>
          <p:nvPr/>
        </p:nvSpPr>
        <p:spPr>
          <a:xfrm>
            <a:off x="10360008" y="4204113"/>
            <a:ext cx="1805970" cy="273844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noProof="1">
                <a:latin typeface="Avenir Book" panose="02000503020000020003" pitchFamily="2" charset="0"/>
              </a:rPr>
              <a:t>FWSCvdh</a:t>
            </a:r>
          </a:p>
          <a:p>
            <a:r>
              <a:rPr lang="en-US" sz="800" noProof="1">
                <a:latin typeface="Avenir Book" panose="02000503020000020003" pitchFamily="2" charset="0"/>
              </a:rPr>
              <a:t>14 arrays</a:t>
            </a:r>
          </a:p>
        </p:txBody>
      </p:sp>
      <p:sp>
        <p:nvSpPr>
          <p:cNvPr id="110" name="Footer Placeholder 4">
            <a:extLst>
              <a:ext uri="{FF2B5EF4-FFF2-40B4-BE49-F238E27FC236}">
                <a16:creationId xmlns:a16="http://schemas.microsoft.com/office/drawing/2014/main" id="{D31AFC9D-EAF1-4B06-BBDC-78ABEE3CA285}"/>
              </a:ext>
            </a:extLst>
          </p:cNvPr>
          <p:cNvSpPr txBox="1">
            <a:spLocks/>
          </p:cNvSpPr>
          <p:nvPr/>
        </p:nvSpPr>
        <p:spPr>
          <a:xfrm>
            <a:off x="9514875" y="4815551"/>
            <a:ext cx="1805970" cy="273844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noProof="1">
                <a:latin typeface="Avenir Book" panose="02000503020000020003" pitchFamily="2" charset="0"/>
              </a:rPr>
              <a:t>FWSCuv</a:t>
            </a:r>
          </a:p>
          <a:p>
            <a:r>
              <a:rPr lang="en-US" sz="800" noProof="1">
                <a:latin typeface="Avenir Book" panose="02000503020000020003" pitchFamily="2" charset="0"/>
              </a:rPr>
              <a:t>14 arrays</a:t>
            </a:r>
          </a:p>
        </p:txBody>
      </p:sp>
      <p:sp>
        <p:nvSpPr>
          <p:cNvPr id="111" name="Footer Placeholder 4">
            <a:extLst>
              <a:ext uri="{FF2B5EF4-FFF2-40B4-BE49-F238E27FC236}">
                <a16:creationId xmlns:a16="http://schemas.microsoft.com/office/drawing/2014/main" id="{2B1C3FEE-7EED-4436-AE07-B2ED580050B8}"/>
              </a:ext>
            </a:extLst>
          </p:cNvPr>
          <p:cNvSpPr txBox="1">
            <a:spLocks/>
          </p:cNvSpPr>
          <p:nvPr/>
        </p:nvSpPr>
        <p:spPr>
          <a:xfrm>
            <a:off x="8431422" y="4837935"/>
            <a:ext cx="1805970" cy="273844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noProof="1">
                <a:latin typeface="Avenir Book" panose="02000503020000020003" pitchFamily="2" charset="0"/>
              </a:rPr>
              <a:t>VApptp</a:t>
            </a:r>
          </a:p>
          <a:p>
            <a:r>
              <a:rPr lang="en-US" sz="800" noProof="1">
                <a:latin typeface="Avenir Book" panose="02000503020000020003" pitchFamily="2" charset="0"/>
              </a:rPr>
              <a:t>9 arrays</a:t>
            </a:r>
          </a:p>
        </p:txBody>
      </p:sp>
    </p:spTree>
    <p:extLst>
      <p:ext uri="{BB962C8B-B14F-4D97-AF65-F5344CB8AC3E}">
        <p14:creationId xmlns:p14="http://schemas.microsoft.com/office/powerpoint/2010/main" val="3348920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5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92" grpId="0"/>
      <p:bldP spid="93" grpId="0"/>
      <p:bldP spid="94" grpId="0"/>
      <p:bldP spid="95" grpId="0"/>
      <p:bldP spid="96" grpId="0"/>
      <p:bldP spid="97" grpId="0"/>
      <p:bldP spid="98" grpId="0"/>
      <p:bldP spid="99" grpId="0"/>
      <p:bldP spid="100" grpId="0"/>
      <p:bldP spid="101" grpId="0"/>
      <p:bldP spid="102" grpId="0"/>
      <p:bldP spid="103" grpId="0"/>
      <p:bldP spid="104" grpId="0"/>
      <p:bldP spid="105" grpId="0"/>
      <p:bldP spid="106" grpId="0"/>
      <p:bldP spid="107" grpId="0"/>
      <p:bldP spid="108" grpId="0"/>
      <p:bldP spid="109" grpId="0"/>
      <p:bldP spid="110" grpId="0"/>
      <p:bldP spid="1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A6753F9-066C-6667-E86F-5A97A1AC0F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9643363" y="3666622"/>
            <a:ext cx="2848447" cy="17926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1BE1C0-E563-422B-A9B9-78C5BE0A6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Fundamental Complex Stencil: Horizontal Diffusion</a:t>
            </a:r>
            <a:endParaRPr lang="en-US" sz="4000" dirty="0">
              <a:solidFill>
                <a:schemeClr val="tx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836153-0EF0-49FA-AEDA-D0744B2C3E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450"/>
              </a:spcAft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Compound stencil kernel consists of a </a:t>
            </a:r>
            <a:r>
              <a:rPr lang="en-US" b="1" dirty="0">
                <a:solidFill>
                  <a:srgbClr val="2B3FEB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collection</a:t>
            </a:r>
            <a:r>
              <a:rPr lang="en-US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of elementary stencil kernels</a:t>
            </a:r>
          </a:p>
          <a:p>
            <a:pPr>
              <a:spcBef>
                <a:spcPts val="1800"/>
              </a:spcBef>
              <a:spcAft>
                <a:spcPts val="450"/>
              </a:spcAft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Iterates over a 3D grid performing </a:t>
            </a:r>
            <a:r>
              <a:rPr lang="en-US" b="1" dirty="0">
                <a:solidFill>
                  <a:srgbClr val="2B3FEB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Laplacian</a:t>
            </a:r>
            <a:r>
              <a:rPr lang="en-US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and </a:t>
            </a:r>
            <a:r>
              <a:rPr lang="en-US" b="1" dirty="0">
                <a:solidFill>
                  <a:srgbClr val="2B3FEB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flux</a:t>
            </a: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operations</a:t>
            </a:r>
          </a:p>
          <a:p>
            <a:pPr>
              <a:spcBef>
                <a:spcPts val="2250"/>
              </a:spcBef>
              <a:spcAft>
                <a:spcPts val="450"/>
              </a:spcAft>
            </a:pPr>
            <a:r>
              <a:rPr lang="en-US" b="1" dirty="0">
                <a:solidFill>
                  <a:srgbClr val="C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Complex memory access behavior </a:t>
            </a: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with </a:t>
            </a:r>
            <a:r>
              <a:rPr lang="en-US" b="1" dirty="0">
                <a:solidFill>
                  <a:srgbClr val="C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low</a:t>
            </a:r>
            <a:r>
              <a:rPr lang="en-US" dirty="0">
                <a:solidFill>
                  <a:srgbClr val="C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>
                <a:solidFill>
                  <a:srgbClr val="C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arithmetic intensity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941AD57-0C49-48C5-B81F-E7308B4D6EFC}"/>
              </a:ext>
            </a:extLst>
          </p:cNvPr>
          <p:cNvSpPr txBox="1">
            <a:spLocks/>
          </p:cNvSpPr>
          <p:nvPr/>
        </p:nvSpPr>
        <p:spPr>
          <a:xfrm>
            <a:off x="9437038" y="6090636"/>
            <a:ext cx="3261097" cy="395348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0" noProof="1">
                <a:latin typeface="Avenir Book" panose="02000503020000020003" pitchFamily="2" charset="0"/>
                <a:cs typeface="Calibri" panose="020F0502020204030204" pitchFamily="34" charset="0"/>
              </a:rPr>
              <a:t>Kernel composition </a:t>
            </a:r>
            <a:r>
              <a:rPr lang="en-US" sz="1350" dirty="0">
                <a:latin typeface="Avenir Book" panose="02000503020000020003" pitchFamily="2" charset="0"/>
                <a:cs typeface="Calibri" panose="020F0502020204030204" pitchFamily="34" charset="0"/>
              </a:rPr>
              <a:t>of </a:t>
            </a:r>
          </a:p>
          <a:p>
            <a:r>
              <a:rPr lang="en-US" sz="1350" dirty="0">
                <a:latin typeface="Avenir Book" panose="02000503020000020003" pitchFamily="2" charset="0"/>
                <a:cs typeface="Calibri" panose="020F0502020204030204" pitchFamily="34" charset="0"/>
              </a:rPr>
              <a:t>horizontal diffusion</a:t>
            </a:r>
            <a:endParaRPr lang="en-US" sz="1350" noProof="1">
              <a:latin typeface="Avenir Book" panose="02000503020000020003" pitchFamily="2" charset="0"/>
              <a:cs typeface="Calibri" panose="020F0502020204030204" pitchFamily="34" charset="0"/>
            </a:endParaRPr>
          </a:p>
        </p:txBody>
      </p:sp>
      <p:sp>
        <p:nvSpPr>
          <p:cNvPr id="45" name="Footer Placeholder 4">
            <a:extLst>
              <a:ext uri="{FF2B5EF4-FFF2-40B4-BE49-F238E27FC236}">
                <a16:creationId xmlns:a16="http://schemas.microsoft.com/office/drawing/2014/main" id="{D7AD6626-6839-42CA-8C3A-8B1F10C741B6}"/>
              </a:ext>
            </a:extLst>
          </p:cNvPr>
          <p:cNvSpPr txBox="1">
            <a:spLocks/>
          </p:cNvSpPr>
          <p:nvPr/>
        </p:nvSpPr>
        <p:spPr>
          <a:xfrm>
            <a:off x="9083062" y="3948830"/>
            <a:ext cx="1270706" cy="292109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50" noProof="1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Laplacian Stencil</a:t>
            </a:r>
          </a:p>
        </p:txBody>
      </p:sp>
      <p:sp>
        <p:nvSpPr>
          <p:cNvPr id="47" name="Footer Placeholder 4">
            <a:extLst>
              <a:ext uri="{FF2B5EF4-FFF2-40B4-BE49-F238E27FC236}">
                <a16:creationId xmlns:a16="http://schemas.microsoft.com/office/drawing/2014/main" id="{84300D80-642B-4772-98F8-4F82EF79B874}"/>
              </a:ext>
            </a:extLst>
          </p:cNvPr>
          <p:cNvSpPr txBox="1">
            <a:spLocks/>
          </p:cNvSpPr>
          <p:nvPr/>
        </p:nvSpPr>
        <p:spPr>
          <a:xfrm>
            <a:off x="9026108" y="5731201"/>
            <a:ext cx="1384614" cy="292109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noProof="1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Output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D6144C-F9E6-B6DF-1565-6CE3632FF7BB}"/>
              </a:ext>
            </a:extLst>
          </p:cNvPr>
          <p:cNvSpPr txBox="1"/>
          <p:nvPr/>
        </p:nvSpPr>
        <p:spPr>
          <a:xfrm>
            <a:off x="3259584" y="6130312"/>
            <a:ext cx="32610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US" sz="1350" dirty="0">
                <a:latin typeface="Avenir Book" panose="02000503020000020003" pitchFamily="2" charset="0"/>
                <a:cs typeface="Calibri" panose="020F0502020204030204" pitchFamily="34" charset="0"/>
              </a:rPr>
              <a:t>Memory layout of horizontal diffusion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AB719CB9-0CA6-AD48-20C2-C4BDECAFC43E}"/>
              </a:ext>
            </a:extLst>
          </p:cNvPr>
          <p:cNvSpPr txBox="1">
            <a:spLocks/>
          </p:cNvSpPr>
          <p:nvPr/>
        </p:nvSpPr>
        <p:spPr>
          <a:xfrm>
            <a:off x="9083062" y="4963753"/>
            <a:ext cx="1270706" cy="292109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50" noProof="1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Flux    Stencil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EB99A52-9D04-5C3F-A78B-D8F5FB804E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5084" y="3584471"/>
            <a:ext cx="5490098" cy="250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243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8" grpId="0"/>
      <p:bldP spid="45" grpId="0"/>
      <p:bldP spid="47" grpId="0"/>
      <p:bldP spid="7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A6753F9-066C-6667-E86F-5A97A1AC0F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9643363" y="3666622"/>
            <a:ext cx="2848447" cy="17926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1BE1C0-E563-422B-A9B9-78C5BE0A6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Fundamental Complex Stencil: Horizontal Diffusion</a:t>
            </a:r>
            <a:endParaRPr lang="en-US" sz="4000" dirty="0">
              <a:solidFill>
                <a:schemeClr val="tx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836153-0EF0-49FA-AEDA-D0744B2C3E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450"/>
              </a:spcAft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Compound stencil kernel consists of a </a:t>
            </a:r>
            <a:r>
              <a:rPr lang="en-US" b="1" dirty="0">
                <a:solidFill>
                  <a:srgbClr val="2B3FEB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collection</a:t>
            </a:r>
            <a:r>
              <a:rPr lang="en-US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of elementary stencil kernels</a:t>
            </a:r>
          </a:p>
          <a:p>
            <a:pPr>
              <a:spcBef>
                <a:spcPts val="1800"/>
              </a:spcBef>
              <a:spcAft>
                <a:spcPts val="450"/>
              </a:spcAft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Iterates over a 3D grid performing </a:t>
            </a:r>
            <a:r>
              <a:rPr lang="en-US" b="1" dirty="0">
                <a:solidFill>
                  <a:srgbClr val="2B3FEB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Laplacian</a:t>
            </a:r>
            <a:r>
              <a:rPr lang="en-US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and </a:t>
            </a:r>
            <a:r>
              <a:rPr lang="en-US" b="1" dirty="0">
                <a:solidFill>
                  <a:srgbClr val="2B3FEB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flux</a:t>
            </a: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operations</a:t>
            </a:r>
          </a:p>
          <a:p>
            <a:pPr>
              <a:spcBef>
                <a:spcPts val="2250"/>
              </a:spcBef>
              <a:spcAft>
                <a:spcPts val="450"/>
              </a:spcAft>
            </a:pPr>
            <a:r>
              <a:rPr lang="en-US" b="1" dirty="0">
                <a:solidFill>
                  <a:srgbClr val="C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Complex memory access behavior </a:t>
            </a: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with </a:t>
            </a:r>
            <a:r>
              <a:rPr lang="en-US" b="1" dirty="0">
                <a:solidFill>
                  <a:srgbClr val="C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low</a:t>
            </a:r>
            <a:r>
              <a:rPr lang="en-US" dirty="0">
                <a:solidFill>
                  <a:srgbClr val="C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>
                <a:solidFill>
                  <a:srgbClr val="C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arithmetic intensity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941AD57-0C49-48C5-B81F-E7308B4D6EFC}"/>
              </a:ext>
            </a:extLst>
          </p:cNvPr>
          <p:cNvSpPr txBox="1">
            <a:spLocks/>
          </p:cNvSpPr>
          <p:nvPr/>
        </p:nvSpPr>
        <p:spPr>
          <a:xfrm>
            <a:off x="9437038" y="6090636"/>
            <a:ext cx="3261097" cy="395348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0" noProof="1">
                <a:latin typeface="Avenir Book" panose="02000503020000020003" pitchFamily="2" charset="0"/>
                <a:cs typeface="Calibri" panose="020F0502020204030204" pitchFamily="34" charset="0"/>
              </a:rPr>
              <a:t>Kernel composition </a:t>
            </a:r>
            <a:r>
              <a:rPr lang="en-US" sz="1350" dirty="0">
                <a:latin typeface="Avenir Book" panose="02000503020000020003" pitchFamily="2" charset="0"/>
                <a:cs typeface="Calibri" panose="020F0502020204030204" pitchFamily="34" charset="0"/>
              </a:rPr>
              <a:t>of </a:t>
            </a:r>
          </a:p>
          <a:p>
            <a:r>
              <a:rPr lang="en-US" sz="1350" dirty="0">
                <a:latin typeface="Avenir Book" panose="02000503020000020003" pitchFamily="2" charset="0"/>
                <a:cs typeface="Calibri" panose="020F0502020204030204" pitchFamily="34" charset="0"/>
              </a:rPr>
              <a:t>horizontal diffusion</a:t>
            </a:r>
            <a:endParaRPr lang="en-US" sz="1350" noProof="1">
              <a:latin typeface="Avenir Book" panose="02000503020000020003" pitchFamily="2" charset="0"/>
              <a:cs typeface="Calibri" panose="020F0502020204030204" pitchFamily="34" charset="0"/>
            </a:endParaRPr>
          </a:p>
        </p:txBody>
      </p:sp>
      <p:sp>
        <p:nvSpPr>
          <p:cNvPr id="45" name="Footer Placeholder 4">
            <a:extLst>
              <a:ext uri="{FF2B5EF4-FFF2-40B4-BE49-F238E27FC236}">
                <a16:creationId xmlns:a16="http://schemas.microsoft.com/office/drawing/2014/main" id="{D7AD6626-6839-42CA-8C3A-8B1F10C741B6}"/>
              </a:ext>
            </a:extLst>
          </p:cNvPr>
          <p:cNvSpPr txBox="1">
            <a:spLocks/>
          </p:cNvSpPr>
          <p:nvPr/>
        </p:nvSpPr>
        <p:spPr>
          <a:xfrm>
            <a:off x="9083062" y="3948830"/>
            <a:ext cx="1270706" cy="292109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50" noProof="1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Laplacian Stencil</a:t>
            </a:r>
          </a:p>
        </p:txBody>
      </p:sp>
      <p:sp>
        <p:nvSpPr>
          <p:cNvPr id="47" name="Footer Placeholder 4">
            <a:extLst>
              <a:ext uri="{FF2B5EF4-FFF2-40B4-BE49-F238E27FC236}">
                <a16:creationId xmlns:a16="http://schemas.microsoft.com/office/drawing/2014/main" id="{84300D80-642B-4772-98F8-4F82EF79B874}"/>
              </a:ext>
            </a:extLst>
          </p:cNvPr>
          <p:cNvSpPr txBox="1">
            <a:spLocks/>
          </p:cNvSpPr>
          <p:nvPr/>
        </p:nvSpPr>
        <p:spPr>
          <a:xfrm>
            <a:off x="9026108" y="5731201"/>
            <a:ext cx="1384614" cy="292109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noProof="1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Output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D6144C-F9E6-B6DF-1565-6CE3632FF7BB}"/>
              </a:ext>
            </a:extLst>
          </p:cNvPr>
          <p:cNvSpPr txBox="1"/>
          <p:nvPr/>
        </p:nvSpPr>
        <p:spPr>
          <a:xfrm>
            <a:off x="3259584" y="6130312"/>
            <a:ext cx="32610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US" sz="1350" dirty="0">
                <a:latin typeface="Avenir Book" panose="02000503020000020003" pitchFamily="2" charset="0"/>
                <a:cs typeface="Calibri" panose="020F0502020204030204" pitchFamily="34" charset="0"/>
              </a:rPr>
              <a:t>Memory layout of horizontal diffusion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AB719CB9-0CA6-AD48-20C2-C4BDECAFC43E}"/>
              </a:ext>
            </a:extLst>
          </p:cNvPr>
          <p:cNvSpPr txBox="1">
            <a:spLocks/>
          </p:cNvSpPr>
          <p:nvPr/>
        </p:nvSpPr>
        <p:spPr>
          <a:xfrm>
            <a:off x="9083062" y="4963753"/>
            <a:ext cx="1270706" cy="292109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50" noProof="1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Flux    Stencil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EB99A52-9D04-5C3F-A78B-D8F5FB804E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5084" y="3584471"/>
            <a:ext cx="5490098" cy="250302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8F64189-0137-223E-E56C-24D23989F286}"/>
              </a:ext>
            </a:extLst>
          </p:cNvPr>
          <p:cNvSpPr/>
          <p:nvPr/>
        </p:nvSpPr>
        <p:spPr>
          <a:xfrm>
            <a:off x="107182" y="897492"/>
            <a:ext cx="11977635" cy="5496901"/>
          </a:xfrm>
          <a:prstGeom prst="rect">
            <a:avLst/>
          </a:prstGeom>
          <a:solidFill>
            <a:srgbClr val="FFFFFF">
              <a:alpha val="6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9EA3F26-73BB-A5A4-5158-DFD4B47316AB}"/>
              </a:ext>
            </a:extLst>
          </p:cNvPr>
          <p:cNvSpPr/>
          <p:nvPr/>
        </p:nvSpPr>
        <p:spPr>
          <a:xfrm>
            <a:off x="306307" y="2874446"/>
            <a:ext cx="11579385" cy="946535"/>
          </a:xfrm>
          <a:prstGeom prst="roundRect">
            <a:avLst>
              <a:gd name="adj" fmla="val 6884"/>
            </a:avLst>
          </a:prstGeom>
          <a:solidFill>
            <a:srgbClr val="C00000"/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libri"/>
              </a:rPr>
              <a:t>Performance bottleneck</a:t>
            </a:r>
            <a:endParaRPr lang="en-US" sz="32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71031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774A3-874E-41E0-9AD6-3C30F3228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Roofline Analysis</a:t>
            </a:r>
          </a:p>
        </p:txBody>
      </p:sp>
      <p:sp>
        <p:nvSpPr>
          <p:cNvPr id="67" name="Content Placeholde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algn="just">
              <a:lnSpc>
                <a:spcPct val="120000"/>
              </a:lnSpc>
              <a:spcBef>
                <a:spcPts val="1350"/>
              </a:spcBef>
            </a:pPr>
            <a:endParaRPr lang="en-US" sz="3000" b="1" dirty="0">
              <a:solidFill>
                <a:srgbClr val="9E0000"/>
              </a:solidFill>
            </a:endParaRPr>
          </a:p>
          <a:p>
            <a:pPr marL="0" indent="0" algn="just">
              <a:spcBef>
                <a:spcPts val="2250"/>
              </a:spcBef>
              <a:buNone/>
            </a:pPr>
            <a:endParaRPr lang="en-US" b="1" dirty="0">
              <a:solidFill>
                <a:srgbClr val="0070C0"/>
              </a:solidFill>
            </a:endParaRPr>
          </a:p>
          <a:p>
            <a:pPr marL="0" indent="0" algn="just">
              <a:spcBef>
                <a:spcPts val="2250"/>
              </a:spcBef>
              <a:buNone/>
            </a:pPr>
            <a:r>
              <a:rPr lang="en-US" b="1" dirty="0">
                <a:solidFill>
                  <a:srgbClr val="0070C0"/>
                </a:solidFill>
              </a:rPr>
              <a:t>					</a:t>
            </a:r>
          </a:p>
          <a:p>
            <a:pPr marL="0" indent="0" algn="just">
              <a:spcBef>
                <a:spcPts val="2250"/>
              </a:spcBef>
              <a:buNone/>
            </a:pPr>
            <a:r>
              <a:rPr lang="en-US" b="1" dirty="0">
                <a:solidFill>
                  <a:srgbClr val="0070C0"/>
                </a:solidFill>
              </a:rPr>
              <a:t>				</a:t>
            </a:r>
          </a:p>
          <a:p>
            <a:pPr marL="0" indent="0" algn="just">
              <a:spcBef>
                <a:spcPts val="2250"/>
              </a:spcBef>
              <a:buNone/>
            </a:pPr>
            <a:r>
              <a:rPr lang="en-US" b="1" dirty="0">
                <a:solidFill>
                  <a:srgbClr val="0070C0"/>
                </a:solidFill>
              </a:rPr>
              <a:t>		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3F451F-9828-ECE1-4DAB-51285EE2AF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836026"/>
            <a:ext cx="7772400" cy="466344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13BE30D-A18E-A72E-758B-0A889EB4DA06}"/>
              </a:ext>
            </a:extLst>
          </p:cNvPr>
          <p:cNvCxnSpPr>
            <a:cxnSpLocks/>
          </p:cNvCxnSpPr>
          <p:nvPr/>
        </p:nvCxnSpPr>
        <p:spPr>
          <a:xfrm flipV="1">
            <a:off x="2980706" y="2537891"/>
            <a:ext cx="4371665" cy="1749101"/>
          </a:xfrm>
          <a:prstGeom prst="line">
            <a:avLst/>
          </a:prstGeom>
          <a:ln w="28575">
            <a:solidFill>
              <a:srgbClr val="01CED1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969CE6D-69EB-E94E-5375-FD093750AFA9}"/>
              </a:ext>
            </a:extLst>
          </p:cNvPr>
          <p:cNvCxnSpPr>
            <a:cxnSpLocks/>
          </p:cNvCxnSpPr>
          <p:nvPr/>
        </p:nvCxnSpPr>
        <p:spPr>
          <a:xfrm>
            <a:off x="7352371" y="2537891"/>
            <a:ext cx="2350324" cy="0"/>
          </a:xfrm>
          <a:prstGeom prst="line">
            <a:avLst/>
          </a:prstGeom>
          <a:ln w="28575">
            <a:solidFill>
              <a:srgbClr val="01CED1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4CE7B66-471C-0BD3-B16B-3E805B53B6D1}"/>
              </a:ext>
            </a:extLst>
          </p:cNvPr>
          <p:cNvCxnSpPr>
            <a:cxnSpLocks/>
          </p:cNvCxnSpPr>
          <p:nvPr/>
        </p:nvCxnSpPr>
        <p:spPr>
          <a:xfrm>
            <a:off x="7934866" y="1978403"/>
            <a:ext cx="1775921" cy="0"/>
          </a:xfrm>
          <a:prstGeom prst="line">
            <a:avLst/>
          </a:prstGeom>
          <a:ln w="28575">
            <a:solidFill>
              <a:srgbClr val="FF00FF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2CD406F-73E5-D498-DE12-E6938BC56A23}"/>
              </a:ext>
            </a:extLst>
          </p:cNvPr>
          <p:cNvCxnSpPr>
            <a:cxnSpLocks/>
          </p:cNvCxnSpPr>
          <p:nvPr/>
        </p:nvCxnSpPr>
        <p:spPr>
          <a:xfrm flipV="1">
            <a:off x="2980706" y="1981461"/>
            <a:ext cx="4954160" cy="1980626"/>
          </a:xfrm>
          <a:prstGeom prst="line">
            <a:avLst/>
          </a:prstGeom>
          <a:ln w="28575">
            <a:solidFill>
              <a:srgbClr val="FF00FF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550F943-7F2C-81CA-2ECC-0F2CE5604B1D}"/>
              </a:ext>
            </a:extLst>
          </p:cNvPr>
          <p:cNvCxnSpPr>
            <a:cxnSpLocks/>
          </p:cNvCxnSpPr>
          <p:nvPr/>
        </p:nvCxnSpPr>
        <p:spPr>
          <a:xfrm>
            <a:off x="5774896" y="1224441"/>
            <a:ext cx="0" cy="3613650"/>
          </a:xfrm>
          <a:prstGeom prst="line">
            <a:avLst/>
          </a:prstGeom>
          <a:ln w="12700">
            <a:solidFill>
              <a:schemeClr val="tx1"/>
            </a:solidFill>
            <a:prstDash val="dash"/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2CF7367-6362-7967-6786-D44143199CCB}"/>
              </a:ext>
            </a:extLst>
          </p:cNvPr>
          <p:cNvCxnSpPr>
            <a:cxnSpLocks/>
          </p:cNvCxnSpPr>
          <p:nvPr/>
        </p:nvCxnSpPr>
        <p:spPr>
          <a:xfrm>
            <a:off x="5517721" y="1224441"/>
            <a:ext cx="0" cy="3613650"/>
          </a:xfrm>
          <a:prstGeom prst="line">
            <a:avLst/>
          </a:prstGeom>
          <a:ln w="12700">
            <a:solidFill>
              <a:schemeClr val="tx1"/>
            </a:solidFill>
            <a:prstDash val="dash"/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689E3B7-CAE1-7EC7-7D2E-52F8933EAD44}"/>
              </a:ext>
            </a:extLst>
          </p:cNvPr>
          <p:cNvCxnSpPr>
            <a:cxnSpLocks/>
          </p:cNvCxnSpPr>
          <p:nvPr/>
        </p:nvCxnSpPr>
        <p:spPr>
          <a:xfrm>
            <a:off x="5105439" y="1244047"/>
            <a:ext cx="0" cy="3613650"/>
          </a:xfrm>
          <a:prstGeom prst="line">
            <a:avLst/>
          </a:prstGeom>
          <a:ln w="12700">
            <a:solidFill>
              <a:schemeClr val="tx1"/>
            </a:solidFill>
            <a:prstDash val="dash"/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1CB130-03AC-3CA1-72B4-F5E35E61D163}"/>
              </a:ext>
            </a:extLst>
          </p:cNvPr>
          <p:cNvCxnSpPr>
            <a:cxnSpLocks/>
          </p:cNvCxnSpPr>
          <p:nvPr/>
        </p:nvCxnSpPr>
        <p:spPr>
          <a:xfrm flipV="1">
            <a:off x="2979358" y="3312532"/>
            <a:ext cx="3676014" cy="1477213"/>
          </a:xfrm>
          <a:prstGeom prst="line">
            <a:avLst/>
          </a:prstGeom>
          <a:ln w="28575">
            <a:solidFill>
              <a:srgbClr val="FF0000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E9561CE-58BB-EBD0-88CF-4D81282A97B6}"/>
              </a:ext>
            </a:extLst>
          </p:cNvPr>
          <p:cNvCxnSpPr>
            <a:cxnSpLocks/>
          </p:cNvCxnSpPr>
          <p:nvPr/>
        </p:nvCxnSpPr>
        <p:spPr>
          <a:xfrm>
            <a:off x="6655372" y="3312532"/>
            <a:ext cx="3054067" cy="0"/>
          </a:xfrm>
          <a:prstGeom prst="line">
            <a:avLst/>
          </a:prstGeom>
          <a:ln w="28575">
            <a:solidFill>
              <a:srgbClr val="FF0000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298F20AC-2968-7362-DAF1-24E4896D5621}"/>
              </a:ext>
            </a:extLst>
          </p:cNvPr>
          <p:cNvSpPr/>
          <p:nvPr/>
        </p:nvSpPr>
        <p:spPr bwMode="auto">
          <a:xfrm>
            <a:off x="5059347" y="4078386"/>
            <a:ext cx="100584" cy="105196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18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35FA456-25B5-3266-0D9E-0D5D28CDA010}"/>
              </a:ext>
            </a:extLst>
          </p:cNvPr>
          <p:cNvSpPr txBox="1"/>
          <p:nvPr/>
        </p:nvSpPr>
        <p:spPr>
          <a:xfrm>
            <a:off x="5150198" y="3385324"/>
            <a:ext cx="1331070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buClr>
                <a:schemeClr val="accent1"/>
              </a:buClr>
              <a:buSzPct val="60000"/>
            </a:pPr>
            <a:r>
              <a:rPr lang="en-US" sz="1200" b="1" dirty="0">
                <a:solidFill>
                  <a:srgbClr val="01CED1"/>
                </a:solidFill>
                <a:latin typeface="Arial Black" panose="020B0604020202020204" pitchFamily="34" charset="0"/>
                <a:ea typeface="DEJAVU SANS" panose="020B0603030804020204" pitchFamily="34" charset="0"/>
                <a:cs typeface="Arial Black" panose="020B0604020202020204" pitchFamily="34" charset="0"/>
              </a:rPr>
              <a:t>485.4 GFLOPS/s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84289F4-41CD-51EB-35CD-AA71D76173A4}"/>
              </a:ext>
            </a:extLst>
          </p:cNvPr>
          <p:cNvSpPr txBox="1"/>
          <p:nvPr/>
        </p:nvSpPr>
        <p:spPr>
          <a:xfrm>
            <a:off x="4137374" y="2886433"/>
            <a:ext cx="1331070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buClr>
                <a:schemeClr val="accent1"/>
              </a:buClr>
              <a:buSzPct val="60000"/>
            </a:pPr>
            <a:r>
              <a:rPr lang="en-US" sz="1200" b="1" dirty="0">
                <a:solidFill>
                  <a:srgbClr val="FF00FF"/>
                </a:solidFill>
                <a:latin typeface="Arial Black" panose="020B0604020202020204" pitchFamily="34" charset="0"/>
                <a:ea typeface="DEJAVU SANS" panose="020B0603030804020204" pitchFamily="34" charset="0"/>
                <a:cs typeface="Arial Black" panose="020B0604020202020204" pitchFamily="34" charset="0"/>
              </a:rPr>
              <a:t>485.4 GFLOPS/s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98AF5A0-8807-5563-DB0A-95752F7D65B6}"/>
              </a:ext>
            </a:extLst>
          </p:cNvPr>
          <p:cNvSpPr txBox="1"/>
          <p:nvPr/>
        </p:nvSpPr>
        <p:spPr>
          <a:xfrm>
            <a:off x="5408279" y="1765845"/>
            <a:ext cx="4236865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buClr>
                <a:schemeClr val="accent1"/>
              </a:buClr>
              <a:buSzPct val="60000"/>
            </a:pPr>
            <a:r>
              <a:rPr lang="en-US" sz="1400" b="1" dirty="0">
                <a:solidFill>
                  <a:srgbClr val="FF00FF"/>
                </a:solidFill>
                <a:latin typeface="Arial Black" panose="020B0604020202020204" pitchFamily="34" charset="0"/>
                <a:ea typeface="DEJAVU SANS" panose="020B0603030804020204" pitchFamily="34" charset="0"/>
                <a:cs typeface="Arial Black" panose="020B0604020202020204" pitchFamily="34" charset="0"/>
              </a:rPr>
              <a:t>V100 GPU (14.1 TFLOPS/s, 900GBps HBM2)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73F80EC-EB91-8618-359F-EF0BC4A3457A}"/>
              </a:ext>
            </a:extLst>
          </p:cNvPr>
          <p:cNvSpPr txBox="1"/>
          <p:nvPr/>
        </p:nvSpPr>
        <p:spPr>
          <a:xfrm>
            <a:off x="4451997" y="2323449"/>
            <a:ext cx="5182637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buClr>
                <a:schemeClr val="accent1"/>
              </a:buClr>
              <a:buSzPct val="60000"/>
            </a:pPr>
            <a:r>
              <a:rPr lang="en-US" sz="1400" b="1" dirty="0">
                <a:solidFill>
                  <a:srgbClr val="01CED1"/>
                </a:solidFill>
                <a:latin typeface="Arial Black" panose="020B0604020202020204" pitchFamily="34" charset="0"/>
                <a:ea typeface="DEJAVU SANS" panose="020B0603030804020204" pitchFamily="34" charset="0"/>
                <a:cs typeface="Arial Black" panose="020B0604020202020204" pitchFamily="34" charset="0"/>
              </a:rPr>
              <a:t>AD9H7 FPGA (3.6 TFLOPS/s, 410GBPs HBM, 400MHz)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F8F68BC-4C8C-9394-D132-1DB7A2230940}"/>
              </a:ext>
            </a:extLst>
          </p:cNvPr>
          <p:cNvSpPr txBox="1"/>
          <p:nvPr/>
        </p:nvSpPr>
        <p:spPr>
          <a:xfrm>
            <a:off x="4395788" y="4189645"/>
            <a:ext cx="1228478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buClr>
                <a:schemeClr val="accent1"/>
              </a:buClr>
              <a:buSzPct val="60000"/>
            </a:pPr>
            <a:r>
              <a:rPr lang="en-US" sz="1200" b="1" dirty="0">
                <a:solidFill>
                  <a:srgbClr val="FF0000"/>
                </a:solidFill>
                <a:latin typeface="Arial Black" panose="020B0604020202020204" pitchFamily="34" charset="0"/>
                <a:ea typeface="DEJAVU SANS" panose="020B0603030804020204" pitchFamily="34" charset="0"/>
                <a:cs typeface="Arial Black" panose="020B0604020202020204" pitchFamily="34" charset="0"/>
              </a:rPr>
              <a:t>58.5 GFLOPS/s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C56BFF1-2CFF-A371-E644-C6A81EC20D61}"/>
              </a:ext>
            </a:extLst>
          </p:cNvPr>
          <p:cNvSpPr txBox="1"/>
          <p:nvPr/>
        </p:nvSpPr>
        <p:spPr>
          <a:xfrm>
            <a:off x="5900250" y="3108045"/>
            <a:ext cx="3786934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buClr>
                <a:schemeClr val="accent1"/>
              </a:buClr>
              <a:buSzPct val="60000"/>
            </a:pPr>
            <a:r>
              <a:rPr lang="en-US" sz="1400" b="1" dirty="0">
                <a:solidFill>
                  <a:srgbClr val="FF0000"/>
                </a:solidFill>
                <a:latin typeface="Arial Black" panose="020B0604020202020204" pitchFamily="34" charset="0"/>
                <a:ea typeface="DEJAVU SANS" panose="020B0603030804020204" pitchFamily="34" charset="0"/>
                <a:cs typeface="Arial Black" panose="020B0604020202020204" pitchFamily="34" charset="0"/>
              </a:rPr>
              <a:t>POWER9 CPU (486.4 GFLOPS/s/socket)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FFF60933-4CA0-7B7F-906E-8E11071248AF}"/>
              </a:ext>
            </a:extLst>
          </p:cNvPr>
          <p:cNvSpPr/>
          <p:nvPr/>
        </p:nvSpPr>
        <p:spPr>
          <a:xfrm>
            <a:off x="306307" y="5494084"/>
            <a:ext cx="11579385" cy="1005840"/>
          </a:xfrm>
          <a:prstGeom prst="roundRect">
            <a:avLst>
              <a:gd name="adj" fmla="val 6884"/>
            </a:avLst>
          </a:prstGeom>
          <a:solidFill>
            <a:srgbClr val="C00000"/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accent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libri"/>
              </a:rPr>
              <a:t>&lt;13.5%</a:t>
            </a:r>
            <a:r>
              <a:rPr lang="en-US" sz="3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libri"/>
              </a:rPr>
              <a:t> peak floating-point performance </a:t>
            </a:r>
          </a:p>
          <a:p>
            <a:pPr algn="ctr"/>
            <a:r>
              <a:rPr lang="en-US" sz="3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libri"/>
              </a:rPr>
              <a:t>on current computing systems</a:t>
            </a:r>
            <a:endParaRPr lang="en-US" sz="3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11743D1-5550-E0FF-2A53-0DB8CCECB7F1}"/>
              </a:ext>
            </a:extLst>
          </p:cNvPr>
          <p:cNvSpPr>
            <a:spLocks noChangeAspect="1"/>
          </p:cNvSpPr>
          <p:nvPr/>
        </p:nvSpPr>
        <p:spPr bwMode="auto">
          <a:xfrm>
            <a:off x="5726263" y="3286125"/>
            <a:ext cx="100584" cy="100584"/>
          </a:xfrm>
          <a:prstGeom prst="ellipse">
            <a:avLst/>
          </a:prstGeom>
          <a:solidFill>
            <a:srgbClr val="01CED1"/>
          </a:solidFill>
          <a:ln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18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A53E606F-97DE-AAA5-FEDF-B2F1E75300BA}"/>
              </a:ext>
            </a:extLst>
          </p:cNvPr>
          <p:cNvSpPr/>
          <p:nvPr/>
        </p:nvSpPr>
        <p:spPr bwMode="auto">
          <a:xfrm rot="10800000">
            <a:off x="5441602" y="3050872"/>
            <a:ext cx="149573" cy="109728"/>
          </a:xfrm>
          <a:prstGeom prst="triangle">
            <a:avLst/>
          </a:prstGeom>
          <a:solidFill>
            <a:srgbClr val="FF00FF"/>
          </a:solidFill>
          <a:ln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18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4796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14" grpId="0"/>
      <p:bldP spid="15" grpId="0"/>
      <p:bldP spid="16" grpId="0"/>
      <p:bldP spid="17" grpId="0"/>
      <p:bldP spid="30" grpId="0"/>
      <p:bldP spid="31" grpId="0"/>
      <p:bldP spid="32" grpId="0" animBg="1"/>
      <p:bldP spid="13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07187-F2A5-FD6E-2928-BA75239F66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Spatial Architecture: AI Engine</a:t>
            </a:r>
            <a:endParaRPr lang="en-CH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5F6560-022D-9F9A-41B9-28C4512B2B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349" y="936172"/>
            <a:ext cx="5912688" cy="5419543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</a:pPr>
            <a:endParaRPr lang="en-GB" dirty="0"/>
          </a:p>
          <a:p>
            <a:pPr>
              <a:buClr>
                <a:schemeClr val="tx1"/>
              </a:buClr>
            </a:pPr>
            <a:r>
              <a:rPr lang="en-GB" dirty="0"/>
              <a:t>High compute density</a:t>
            </a:r>
          </a:p>
          <a:p>
            <a:pPr>
              <a:buClr>
                <a:schemeClr val="tx1"/>
              </a:buClr>
            </a:pPr>
            <a:endParaRPr lang="en-GB" dirty="0"/>
          </a:p>
          <a:p>
            <a:pPr>
              <a:buClr>
                <a:schemeClr val="tx1"/>
              </a:buClr>
            </a:pPr>
            <a:r>
              <a:rPr lang="en-GB" dirty="0"/>
              <a:t>Allows for </a:t>
            </a:r>
            <a:r>
              <a:rPr lang="en-GB" b="1" dirty="0">
                <a:solidFill>
                  <a:srgbClr val="2B3FEB"/>
                </a:solidFill>
              </a:rPr>
              <a:t>tailoring of the dataflow </a:t>
            </a:r>
            <a:r>
              <a:rPr lang="en-GB" dirty="0"/>
              <a:t>to optimize data movement</a:t>
            </a:r>
          </a:p>
          <a:p>
            <a:pPr>
              <a:buClr>
                <a:schemeClr val="tx1"/>
              </a:buClr>
            </a:pPr>
            <a:endParaRPr lang="en-GB" dirty="0"/>
          </a:p>
          <a:p>
            <a:pPr>
              <a:buClr>
                <a:schemeClr val="tx1"/>
              </a:buClr>
            </a:pPr>
            <a:endParaRPr lang="en-GB" dirty="0"/>
          </a:p>
          <a:p>
            <a:pPr>
              <a:buClr>
                <a:schemeClr val="tx1"/>
              </a:buClr>
            </a:pPr>
            <a:endParaRPr lang="en-CH" dirty="0"/>
          </a:p>
          <a:p>
            <a:pPr>
              <a:buClr>
                <a:schemeClr val="tx1"/>
              </a:buClr>
            </a:pPr>
            <a:endParaRPr lang="en-CH" dirty="0"/>
          </a:p>
          <a:p>
            <a:pPr>
              <a:buClr>
                <a:schemeClr val="tx1"/>
              </a:buClr>
            </a:pPr>
            <a:endParaRPr lang="en-CH" dirty="0"/>
          </a:p>
        </p:txBody>
      </p:sp>
      <p:grpSp>
        <p:nvGrpSpPr>
          <p:cNvPr id="380" name="Group 379">
            <a:extLst>
              <a:ext uri="{FF2B5EF4-FFF2-40B4-BE49-F238E27FC236}">
                <a16:creationId xmlns:a16="http://schemas.microsoft.com/office/drawing/2014/main" id="{99874023-7C3B-BFCD-99FE-B64CB650A711}"/>
              </a:ext>
            </a:extLst>
          </p:cNvPr>
          <p:cNvGrpSpPr/>
          <p:nvPr/>
        </p:nvGrpSpPr>
        <p:grpSpPr>
          <a:xfrm>
            <a:off x="6669658" y="1491623"/>
            <a:ext cx="864292" cy="829034"/>
            <a:chOff x="4982817" y="1457739"/>
            <a:chExt cx="1325218" cy="1219200"/>
          </a:xfrm>
        </p:grpSpPr>
        <p:sp>
          <p:nvSpPr>
            <p:cNvPr id="381" name="Rectangle 380">
              <a:extLst>
                <a:ext uri="{FF2B5EF4-FFF2-40B4-BE49-F238E27FC236}">
                  <a16:creationId xmlns:a16="http://schemas.microsoft.com/office/drawing/2014/main" id="{75A9D13A-FB90-8E92-5D4F-351A5DE06A05}"/>
                </a:ext>
              </a:extLst>
            </p:cNvPr>
            <p:cNvSpPr/>
            <p:nvPr/>
          </p:nvSpPr>
          <p:spPr bwMode="auto">
            <a:xfrm>
              <a:off x="4982817" y="1457739"/>
              <a:ext cx="1325218" cy="1219200"/>
            </a:xfrm>
            <a:prstGeom prst="rect">
              <a:avLst/>
            </a:prstGeom>
            <a:solidFill>
              <a:srgbClr val="00B658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135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382" name="Rectangle 381">
              <a:extLst>
                <a:ext uri="{FF2B5EF4-FFF2-40B4-BE49-F238E27FC236}">
                  <a16:creationId xmlns:a16="http://schemas.microsoft.com/office/drawing/2014/main" id="{109512A6-D2E5-408B-8D40-0AF0343B080A}"/>
                </a:ext>
              </a:extLst>
            </p:cNvPr>
            <p:cNvSpPr/>
            <p:nvPr/>
          </p:nvSpPr>
          <p:spPr bwMode="auto">
            <a:xfrm>
              <a:off x="5883967" y="1457740"/>
              <a:ext cx="424068" cy="1218996"/>
            </a:xfrm>
            <a:prstGeom prst="rect">
              <a:avLst/>
            </a:prstGeom>
            <a:solidFill>
              <a:srgbClr val="3998E7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135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383" name="TextBox 382">
              <a:extLst>
                <a:ext uri="{FF2B5EF4-FFF2-40B4-BE49-F238E27FC236}">
                  <a16:creationId xmlns:a16="http://schemas.microsoft.com/office/drawing/2014/main" id="{66549EDA-9527-37C1-F2AB-8D29A8D9B225}"/>
                </a:ext>
              </a:extLst>
            </p:cNvPr>
            <p:cNvSpPr txBox="1"/>
            <p:nvPr/>
          </p:nvSpPr>
          <p:spPr>
            <a:xfrm>
              <a:off x="5167139" y="1790340"/>
              <a:ext cx="597364" cy="6110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CH" sz="1350">
                  <a:latin typeface="Avenir Next" panose="020B0503020202020204" pitchFamily="34" charset="0"/>
                </a:rPr>
                <a:t>AI</a:t>
              </a:r>
              <a:r>
                <a:rPr lang="en-GB" sz="1350" dirty="0">
                  <a:latin typeface="Avenir Next" panose="020B0503020202020204" pitchFamily="34" charset="0"/>
                </a:rPr>
                <a:t>E</a:t>
              </a:r>
              <a:endParaRPr lang="en-CH" sz="1350">
                <a:latin typeface="Avenir Next" panose="020B0503020202020204" pitchFamily="34" charset="0"/>
              </a:endParaRPr>
            </a:p>
            <a:p>
              <a:pPr algn="ctr">
                <a:buClr>
                  <a:schemeClr val="accent1"/>
                </a:buClr>
                <a:buSzPct val="60000"/>
              </a:pPr>
              <a:r>
                <a:rPr lang="en-GB" sz="1350" dirty="0">
                  <a:latin typeface="Avenir Next" panose="020B0503020202020204" pitchFamily="34" charset="0"/>
                </a:rPr>
                <a:t>Core</a:t>
              </a:r>
              <a:endParaRPr lang="en-CH" sz="1350" dirty="0">
                <a:latin typeface="Avenir Next" panose="020B0503020202020204" pitchFamily="34" charset="0"/>
              </a:endParaRPr>
            </a:p>
          </p:txBody>
        </p:sp>
        <p:sp>
          <p:nvSpPr>
            <p:cNvPr id="384" name="TextBox 383">
              <a:extLst>
                <a:ext uri="{FF2B5EF4-FFF2-40B4-BE49-F238E27FC236}">
                  <a16:creationId xmlns:a16="http://schemas.microsoft.com/office/drawing/2014/main" id="{7965EB11-0EE3-7393-7E22-72B8470323C7}"/>
                </a:ext>
              </a:extLst>
            </p:cNvPr>
            <p:cNvSpPr txBox="1"/>
            <p:nvPr/>
          </p:nvSpPr>
          <p:spPr>
            <a:xfrm rot="16200000">
              <a:off x="5602875" y="1908069"/>
              <a:ext cx="968901" cy="31854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CH" sz="1350" dirty="0">
                  <a:latin typeface="Avenir Next" panose="020B0503020202020204" pitchFamily="34" charset="0"/>
                </a:rPr>
                <a:t>Memory</a:t>
              </a:r>
            </a:p>
          </p:txBody>
        </p:sp>
      </p:grpSp>
      <p:sp>
        <p:nvSpPr>
          <p:cNvPr id="385" name="Rectangle 384">
            <a:extLst>
              <a:ext uri="{FF2B5EF4-FFF2-40B4-BE49-F238E27FC236}">
                <a16:creationId xmlns:a16="http://schemas.microsoft.com/office/drawing/2014/main" id="{2195B219-A441-EF66-C2F4-89ABD68B079B}"/>
              </a:ext>
            </a:extLst>
          </p:cNvPr>
          <p:cNvSpPr/>
          <p:nvPr/>
        </p:nvSpPr>
        <p:spPr bwMode="auto">
          <a:xfrm>
            <a:off x="6301857" y="1212747"/>
            <a:ext cx="199668" cy="18876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99354" fontAlgn="base">
              <a:spcBef>
                <a:spcPct val="0"/>
              </a:spcBef>
              <a:spcAft>
                <a:spcPct val="0"/>
              </a:spcAft>
            </a:pPr>
            <a:endParaRPr lang="en-CH" sz="1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86" name="Rectangle 385">
            <a:extLst>
              <a:ext uri="{FF2B5EF4-FFF2-40B4-BE49-F238E27FC236}">
                <a16:creationId xmlns:a16="http://schemas.microsoft.com/office/drawing/2014/main" id="{1650E3CD-2A00-8227-5CBA-46619EF1B709}"/>
              </a:ext>
            </a:extLst>
          </p:cNvPr>
          <p:cNvSpPr/>
          <p:nvPr/>
        </p:nvSpPr>
        <p:spPr bwMode="auto">
          <a:xfrm>
            <a:off x="6301857" y="2367390"/>
            <a:ext cx="199668" cy="18876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99354" fontAlgn="base">
              <a:spcBef>
                <a:spcPct val="0"/>
              </a:spcBef>
              <a:spcAft>
                <a:spcPct val="0"/>
              </a:spcAft>
            </a:pPr>
            <a:endParaRPr lang="en-CH" sz="1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Avenir Next" panose="020B0503020202020204" pitchFamily="34" charset="0"/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387" name="Straight Arrow Connector 386">
            <a:extLst>
              <a:ext uri="{FF2B5EF4-FFF2-40B4-BE49-F238E27FC236}">
                <a16:creationId xmlns:a16="http://schemas.microsoft.com/office/drawing/2014/main" id="{D273498E-7257-4782-9A3A-47543438E2A9}"/>
              </a:ext>
            </a:extLst>
          </p:cNvPr>
          <p:cNvCxnSpPr>
            <a:cxnSpLocks/>
            <a:stCxn id="385" idx="2"/>
            <a:endCxn id="386" idx="0"/>
          </p:cNvCxnSpPr>
          <p:nvPr/>
        </p:nvCxnSpPr>
        <p:spPr>
          <a:xfrm>
            <a:off x="6401692" y="1401512"/>
            <a:ext cx="0" cy="965878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0" name="Straight Arrow Connector 389">
            <a:extLst>
              <a:ext uri="{FF2B5EF4-FFF2-40B4-BE49-F238E27FC236}">
                <a16:creationId xmlns:a16="http://schemas.microsoft.com/office/drawing/2014/main" id="{368F7BF9-6D79-A632-20DB-F53916D31A25}"/>
              </a:ext>
            </a:extLst>
          </p:cNvPr>
          <p:cNvCxnSpPr>
            <a:cxnSpLocks/>
          </p:cNvCxnSpPr>
          <p:nvPr/>
        </p:nvCxnSpPr>
        <p:spPr>
          <a:xfrm>
            <a:off x="7806570" y="1414749"/>
            <a:ext cx="0" cy="965878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1" name="Straight Arrow Connector 390">
            <a:extLst>
              <a:ext uri="{FF2B5EF4-FFF2-40B4-BE49-F238E27FC236}">
                <a16:creationId xmlns:a16="http://schemas.microsoft.com/office/drawing/2014/main" id="{9742353C-0BD5-3D84-DF17-7EFB53BC9317}"/>
              </a:ext>
            </a:extLst>
          </p:cNvPr>
          <p:cNvCxnSpPr>
            <a:cxnSpLocks/>
            <a:stCxn id="385" idx="3"/>
          </p:cNvCxnSpPr>
          <p:nvPr/>
        </p:nvCxnSpPr>
        <p:spPr>
          <a:xfrm>
            <a:off x="6501525" y="1307129"/>
            <a:ext cx="1205211" cy="13238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2" name="Straight Arrow Connector 391">
            <a:extLst>
              <a:ext uri="{FF2B5EF4-FFF2-40B4-BE49-F238E27FC236}">
                <a16:creationId xmlns:a16="http://schemas.microsoft.com/office/drawing/2014/main" id="{4C93421D-2270-7CF6-F01F-F669AC3E6F13}"/>
              </a:ext>
            </a:extLst>
          </p:cNvPr>
          <p:cNvCxnSpPr>
            <a:cxnSpLocks/>
          </p:cNvCxnSpPr>
          <p:nvPr/>
        </p:nvCxnSpPr>
        <p:spPr>
          <a:xfrm>
            <a:off x="6507459" y="2475009"/>
            <a:ext cx="1205210" cy="13238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3" name="Straight Arrow Connector 392">
            <a:extLst>
              <a:ext uri="{FF2B5EF4-FFF2-40B4-BE49-F238E27FC236}">
                <a16:creationId xmlns:a16="http://schemas.microsoft.com/office/drawing/2014/main" id="{A8302678-851F-5262-5EDE-8DC9866E6B33}"/>
              </a:ext>
            </a:extLst>
          </p:cNvPr>
          <p:cNvCxnSpPr/>
          <p:nvPr/>
        </p:nvCxnSpPr>
        <p:spPr>
          <a:xfrm>
            <a:off x="5986868" y="2171521"/>
            <a:ext cx="682790" cy="0"/>
          </a:xfrm>
          <a:prstGeom prst="straightConnector1">
            <a:avLst/>
          </a:prstGeom>
          <a:ln w="28575">
            <a:solidFill>
              <a:srgbClr val="FFC000"/>
            </a:solidFill>
            <a:headEnd type="none" w="lg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4" name="Straight Arrow Connector 393">
            <a:extLst>
              <a:ext uri="{FF2B5EF4-FFF2-40B4-BE49-F238E27FC236}">
                <a16:creationId xmlns:a16="http://schemas.microsoft.com/office/drawing/2014/main" id="{43C3991F-1008-D7C2-BD7B-857D2F499F94}"/>
              </a:ext>
            </a:extLst>
          </p:cNvPr>
          <p:cNvCxnSpPr>
            <a:cxnSpLocks/>
          </p:cNvCxnSpPr>
          <p:nvPr/>
        </p:nvCxnSpPr>
        <p:spPr>
          <a:xfrm>
            <a:off x="7533950" y="2144035"/>
            <a:ext cx="550074" cy="0"/>
          </a:xfrm>
          <a:prstGeom prst="straightConnector1">
            <a:avLst/>
          </a:prstGeom>
          <a:ln w="28575">
            <a:solidFill>
              <a:srgbClr val="FFC000"/>
            </a:solidFill>
            <a:headEnd type="none" w="lg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5" name="Straight Arrow Connector 394">
            <a:extLst>
              <a:ext uri="{FF2B5EF4-FFF2-40B4-BE49-F238E27FC236}">
                <a16:creationId xmlns:a16="http://schemas.microsoft.com/office/drawing/2014/main" id="{E52A5EB4-B051-D355-17AF-37BF75B23A33}"/>
              </a:ext>
            </a:extLst>
          </p:cNvPr>
          <p:cNvCxnSpPr>
            <a:cxnSpLocks/>
          </p:cNvCxnSpPr>
          <p:nvPr/>
        </p:nvCxnSpPr>
        <p:spPr>
          <a:xfrm>
            <a:off x="7533950" y="1693144"/>
            <a:ext cx="550074" cy="0"/>
          </a:xfrm>
          <a:prstGeom prst="straightConnector1">
            <a:avLst/>
          </a:prstGeom>
          <a:ln w="28575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6" name="Straight Arrow Connector 395">
            <a:extLst>
              <a:ext uri="{FF2B5EF4-FFF2-40B4-BE49-F238E27FC236}">
                <a16:creationId xmlns:a16="http://schemas.microsoft.com/office/drawing/2014/main" id="{2F42ADDC-ED36-54C9-0689-69F99BF7F39C}"/>
              </a:ext>
            </a:extLst>
          </p:cNvPr>
          <p:cNvCxnSpPr>
            <a:cxnSpLocks/>
          </p:cNvCxnSpPr>
          <p:nvPr/>
        </p:nvCxnSpPr>
        <p:spPr>
          <a:xfrm>
            <a:off x="6501526" y="1397920"/>
            <a:ext cx="177620" cy="105976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7" name="Straight Arrow Connector 396">
            <a:extLst>
              <a:ext uri="{FF2B5EF4-FFF2-40B4-BE49-F238E27FC236}">
                <a16:creationId xmlns:a16="http://schemas.microsoft.com/office/drawing/2014/main" id="{6350076E-87FD-79BA-4F44-988D8F98FEBC}"/>
              </a:ext>
            </a:extLst>
          </p:cNvPr>
          <p:cNvCxnSpPr>
            <a:cxnSpLocks/>
            <a:endCxn id="385" idx="1"/>
          </p:cNvCxnSpPr>
          <p:nvPr/>
        </p:nvCxnSpPr>
        <p:spPr>
          <a:xfrm>
            <a:off x="6068500" y="1307129"/>
            <a:ext cx="233357" cy="1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8" name="Rectangle 397">
            <a:extLst>
              <a:ext uri="{FF2B5EF4-FFF2-40B4-BE49-F238E27FC236}">
                <a16:creationId xmlns:a16="http://schemas.microsoft.com/office/drawing/2014/main" id="{85451490-1F16-8F88-8444-A7D9864E6B06}"/>
              </a:ext>
            </a:extLst>
          </p:cNvPr>
          <p:cNvSpPr/>
          <p:nvPr/>
        </p:nvSpPr>
        <p:spPr bwMode="auto">
          <a:xfrm>
            <a:off x="6301857" y="3524175"/>
            <a:ext cx="199668" cy="18876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99354" fontAlgn="base">
              <a:spcBef>
                <a:spcPct val="0"/>
              </a:spcBef>
              <a:spcAft>
                <a:spcPct val="0"/>
              </a:spcAft>
            </a:pPr>
            <a:endParaRPr lang="en-CH" sz="1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Avenir Next" panose="020B0503020202020204" pitchFamily="34" charset="0"/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399" name="Straight Arrow Connector 398">
            <a:extLst>
              <a:ext uri="{FF2B5EF4-FFF2-40B4-BE49-F238E27FC236}">
                <a16:creationId xmlns:a16="http://schemas.microsoft.com/office/drawing/2014/main" id="{B007FB81-704D-87F6-0F49-C9B7289227F5}"/>
              </a:ext>
            </a:extLst>
          </p:cNvPr>
          <p:cNvCxnSpPr>
            <a:cxnSpLocks/>
            <a:endCxn id="398" idx="0"/>
          </p:cNvCxnSpPr>
          <p:nvPr/>
        </p:nvCxnSpPr>
        <p:spPr>
          <a:xfrm>
            <a:off x="6401692" y="2558297"/>
            <a:ext cx="0" cy="965878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1" name="Rectangle 400">
            <a:extLst>
              <a:ext uri="{FF2B5EF4-FFF2-40B4-BE49-F238E27FC236}">
                <a16:creationId xmlns:a16="http://schemas.microsoft.com/office/drawing/2014/main" id="{D9BD0C1E-3861-9F8E-B4DC-14A7AB4DF7A4}"/>
              </a:ext>
            </a:extLst>
          </p:cNvPr>
          <p:cNvSpPr/>
          <p:nvPr/>
        </p:nvSpPr>
        <p:spPr bwMode="auto">
          <a:xfrm>
            <a:off x="7706736" y="3537413"/>
            <a:ext cx="199668" cy="18876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99354" fontAlgn="base">
              <a:spcBef>
                <a:spcPct val="0"/>
              </a:spcBef>
              <a:spcAft>
                <a:spcPct val="0"/>
              </a:spcAft>
            </a:pPr>
            <a:endParaRPr lang="en-CH" sz="1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Avenir Next" panose="020B0503020202020204" pitchFamily="34" charset="0"/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402" name="Straight Arrow Connector 401">
            <a:extLst>
              <a:ext uri="{FF2B5EF4-FFF2-40B4-BE49-F238E27FC236}">
                <a16:creationId xmlns:a16="http://schemas.microsoft.com/office/drawing/2014/main" id="{94D6DBD5-941F-4D2F-9E06-DABCBFBC15A6}"/>
              </a:ext>
            </a:extLst>
          </p:cNvPr>
          <p:cNvCxnSpPr>
            <a:cxnSpLocks/>
            <a:endCxn id="401" idx="0"/>
          </p:cNvCxnSpPr>
          <p:nvPr/>
        </p:nvCxnSpPr>
        <p:spPr>
          <a:xfrm>
            <a:off x="7806570" y="2571535"/>
            <a:ext cx="0" cy="965878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3" name="Straight Arrow Connector 402">
            <a:extLst>
              <a:ext uri="{FF2B5EF4-FFF2-40B4-BE49-F238E27FC236}">
                <a16:creationId xmlns:a16="http://schemas.microsoft.com/office/drawing/2014/main" id="{611CE9B5-FF1A-AE1B-CA28-84E7790CA640}"/>
              </a:ext>
            </a:extLst>
          </p:cNvPr>
          <p:cNvCxnSpPr>
            <a:cxnSpLocks/>
          </p:cNvCxnSpPr>
          <p:nvPr/>
        </p:nvCxnSpPr>
        <p:spPr>
          <a:xfrm>
            <a:off x="6507459" y="3631795"/>
            <a:ext cx="1205210" cy="13238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4" name="Straight Arrow Connector 403">
            <a:extLst>
              <a:ext uri="{FF2B5EF4-FFF2-40B4-BE49-F238E27FC236}">
                <a16:creationId xmlns:a16="http://schemas.microsoft.com/office/drawing/2014/main" id="{A95D44FA-D6CB-0045-A25B-C896A051A566}"/>
              </a:ext>
            </a:extLst>
          </p:cNvPr>
          <p:cNvCxnSpPr/>
          <p:nvPr/>
        </p:nvCxnSpPr>
        <p:spPr>
          <a:xfrm>
            <a:off x="5986868" y="3328306"/>
            <a:ext cx="682790" cy="0"/>
          </a:xfrm>
          <a:prstGeom prst="straightConnector1">
            <a:avLst/>
          </a:prstGeom>
          <a:ln w="28575">
            <a:solidFill>
              <a:srgbClr val="FFC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5" name="Straight Arrow Connector 404">
            <a:extLst>
              <a:ext uri="{FF2B5EF4-FFF2-40B4-BE49-F238E27FC236}">
                <a16:creationId xmlns:a16="http://schemas.microsoft.com/office/drawing/2014/main" id="{5533B8C6-32FC-BAEF-456C-F171D427EF1D}"/>
              </a:ext>
            </a:extLst>
          </p:cNvPr>
          <p:cNvCxnSpPr>
            <a:cxnSpLocks/>
          </p:cNvCxnSpPr>
          <p:nvPr/>
        </p:nvCxnSpPr>
        <p:spPr>
          <a:xfrm flipV="1">
            <a:off x="7533950" y="3297941"/>
            <a:ext cx="540197" cy="2880"/>
          </a:xfrm>
          <a:prstGeom prst="straightConnector1">
            <a:avLst/>
          </a:prstGeom>
          <a:ln w="28575">
            <a:solidFill>
              <a:srgbClr val="FFC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6" name="Straight Arrow Connector 405">
            <a:extLst>
              <a:ext uri="{FF2B5EF4-FFF2-40B4-BE49-F238E27FC236}">
                <a16:creationId xmlns:a16="http://schemas.microsoft.com/office/drawing/2014/main" id="{C3EACB71-38DD-4302-6722-AA24ECBA70FA}"/>
              </a:ext>
            </a:extLst>
          </p:cNvPr>
          <p:cNvCxnSpPr>
            <a:cxnSpLocks/>
          </p:cNvCxnSpPr>
          <p:nvPr/>
        </p:nvCxnSpPr>
        <p:spPr>
          <a:xfrm flipV="1">
            <a:off x="7533951" y="2847050"/>
            <a:ext cx="543482" cy="2881"/>
          </a:xfrm>
          <a:prstGeom prst="straightConnector1">
            <a:avLst/>
          </a:prstGeom>
          <a:ln w="28575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7" name="Straight Arrow Connector 406">
            <a:extLst>
              <a:ext uri="{FF2B5EF4-FFF2-40B4-BE49-F238E27FC236}">
                <a16:creationId xmlns:a16="http://schemas.microsoft.com/office/drawing/2014/main" id="{EEF9999E-B757-65F4-50DA-F2B95F807DB0}"/>
              </a:ext>
            </a:extLst>
          </p:cNvPr>
          <p:cNvCxnSpPr>
            <a:cxnSpLocks/>
          </p:cNvCxnSpPr>
          <p:nvPr/>
        </p:nvCxnSpPr>
        <p:spPr>
          <a:xfrm>
            <a:off x="6501526" y="2554706"/>
            <a:ext cx="177620" cy="105976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8" name="Straight Arrow Connector 407">
            <a:extLst>
              <a:ext uri="{FF2B5EF4-FFF2-40B4-BE49-F238E27FC236}">
                <a16:creationId xmlns:a16="http://schemas.microsoft.com/office/drawing/2014/main" id="{CC43BF60-B7EF-4DDD-F473-5D0276AF307E}"/>
              </a:ext>
            </a:extLst>
          </p:cNvPr>
          <p:cNvCxnSpPr>
            <a:cxnSpLocks/>
          </p:cNvCxnSpPr>
          <p:nvPr/>
        </p:nvCxnSpPr>
        <p:spPr>
          <a:xfrm>
            <a:off x="6068500" y="2463914"/>
            <a:ext cx="233357" cy="1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9" name="Straight Arrow Connector 408">
            <a:extLst>
              <a:ext uri="{FF2B5EF4-FFF2-40B4-BE49-F238E27FC236}">
                <a16:creationId xmlns:a16="http://schemas.microsoft.com/office/drawing/2014/main" id="{15B82894-3F7C-E1F2-646D-1DAB6BFAE7CC}"/>
              </a:ext>
            </a:extLst>
          </p:cNvPr>
          <p:cNvCxnSpPr>
            <a:cxnSpLocks/>
            <a:stCxn id="564" idx="0"/>
            <a:endCxn id="381" idx="2"/>
          </p:cNvCxnSpPr>
          <p:nvPr/>
        </p:nvCxnSpPr>
        <p:spPr>
          <a:xfrm flipV="1">
            <a:off x="7091638" y="2320657"/>
            <a:ext cx="10166" cy="319300"/>
          </a:xfrm>
          <a:prstGeom prst="straightConnector1">
            <a:avLst/>
          </a:prstGeom>
          <a:ln w="28575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0" name="Group 409">
            <a:extLst>
              <a:ext uri="{FF2B5EF4-FFF2-40B4-BE49-F238E27FC236}">
                <a16:creationId xmlns:a16="http://schemas.microsoft.com/office/drawing/2014/main" id="{E8836092-93F3-C402-EFAC-664D8A02E5EE}"/>
              </a:ext>
            </a:extLst>
          </p:cNvPr>
          <p:cNvGrpSpPr/>
          <p:nvPr/>
        </p:nvGrpSpPr>
        <p:grpSpPr>
          <a:xfrm>
            <a:off x="8074537" y="1506543"/>
            <a:ext cx="864293" cy="829034"/>
            <a:chOff x="4982817" y="1457739"/>
            <a:chExt cx="1325218" cy="1219200"/>
          </a:xfrm>
        </p:grpSpPr>
        <p:sp>
          <p:nvSpPr>
            <p:cNvPr id="411" name="Rectangle 410">
              <a:extLst>
                <a:ext uri="{FF2B5EF4-FFF2-40B4-BE49-F238E27FC236}">
                  <a16:creationId xmlns:a16="http://schemas.microsoft.com/office/drawing/2014/main" id="{A349285A-C0AC-54E8-5A6F-484AD8DE8EA8}"/>
                </a:ext>
              </a:extLst>
            </p:cNvPr>
            <p:cNvSpPr/>
            <p:nvPr/>
          </p:nvSpPr>
          <p:spPr bwMode="auto">
            <a:xfrm>
              <a:off x="4982817" y="1457739"/>
              <a:ext cx="1325218" cy="1219200"/>
            </a:xfrm>
            <a:prstGeom prst="rect">
              <a:avLst/>
            </a:prstGeom>
            <a:solidFill>
              <a:srgbClr val="00B658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135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412" name="Rectangle 411">
              <a:extLst>
                <a:ext uri="{FF2B5EF4-FFF2-40B4-BE49-F238E27FC236}">
                  <a16:creationId xmlns:a16="http://schemas.microsoft.com/office/drawing/2014/main" id="{E116DBB3-6275-7AEB-3F66-FB6DFB03AA28}"/>
                </a:ext>
              </a:extLst>
            </p:cNvPr>
            <p:cNvSpPr/>
            <p:nvPr/>
          </p:nvSpPr>
          <p:spPr bwMode="auto">
            <a:xfrm>
              <a:off x="5883967" y="1457739"/>
              <a:ext cx="424068" cy="1219200"/>
            </a:xfrm>
            <a:prstGeom prst="rect">
              <a:avLst/>
            </a:prstGeom>
            <a:solidFill>
              <a:srgbClr val="3998E7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135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413" name="TextBox 412">
              <a:extLst>
                <a:ext uri="{FF2B5EF4-FFF2-40B4-BE49-F238E27FC236}">
                  <a16:creationId xmlns:a16="http://schemas.microsoft.com/office/drawing/2014/main" id="{EDFC4F3F-6821-8A26-F57D-CD34B12471CD}"/>
                </a:ext>
              </a:extLst>
            </p:cNvPr>
            <p:cNvSpPr txBox="1"/>
            <p:nvPr/>
          </p:nvSpPr>
          <p:spPr>
            <a:xfrm>
              <a:off x="5167139" y="1790340"/>
              <a:ext cx="597363" cy="6110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CH" sz="1350">
                  <a:latin typeface="Avenir Next" panose="020B0503020202020204" pitchFamily="34" charset="0"/>
                </a:rPr>
                <a:t>AI</a:t>
              </a:r>
              <a:r>
                <a:rPr lang="en-GB" sz="1350" dirty="0">
                  <a:latin typeface="Avenir Next" panose="020B0503020202020204" pitchFamily="34" charset="0"/>
                </a:rPr>
                <a:t>E</a:t>
              </a:r>
              <a:endParaRPr lang="en-CH" sz="1350">
                <a:latin typeface="Avenir Next" panose="020B0503020202020204" pitchFamily="34" charset="0"/>
              </a:endParaRPr>
            </a:p>
            <a:p>
              <a:pPr algn="ctr">
                <a:buClr>
                  <a:schemeClr val="accent1"/>
                </a:buClr>
                <a:buSzPct val="60000"/>
              </a:pPr>
              <a:r>
                <a:rPr lang="en-GB" sz="1350" dirty="0">
                  <a:latin typeface="Avenir Next" panose="020B0503020202020204" pitchFamily="34" charset="0"/>
                </a:rPr>
                <a:t>Core</a:t>
              </a:r>
              <a:endParaRPr lang="en-CH" sz="1350" dirty="0">
                <a:latin typeface="Avenir Next" panose="020B0503020202020204" pitchFamily="34" charset="0"/>
              </a:endParaRPr>
            </a:p>
          </p:txBody>
        </p:sp>
        <p:sp>
          <p:nvSpPr>
            <p:cNvPr id="414" name="TextBox 413">
              <a:extLst>
                <a:ext uri="{FF2B5EF4-FFF2-40B4-BE49-F238E27FC236}">
                  <a16:creationId xmlns:a16="http://schemas.microsoft.com/office/drawing/2014/main" id="{BFE6B9BE-8FED-11D0-4D95-B8F277144A40}"/>
                </a:ext>
              </a:extLst>
            </p:cNvPr>
            <p:cNvSpPr txBox="1"/>
            <p:nvPr/>
          </p:nvSpPr>
          <p:spPr>
            <a:xfrm rot="16200000">
              <a:off x="5602873" y="1908069"/>
              <a:ext cx="968901" cy="31854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CH" sz="1350" dirty="0">
                  <a:latin typeface="Avenir Next" panose="020B0503020202020204" pitchFamily="34" charset="0"/>
                </a:rPr>
                <a:t>Memory</a:t>
              </a:r>
            </a:p>
          </p:txBody>
        </p:sp>
      </p:grpSp>
      <p:grpSp>
        <p:nvGrpSpPr>
          <p:cNvPr id="415" name="Group 414">
            <a:extLst>
              <a:ext uri="{FF2B5EF4-FFF2-40B4-BE49-F238E27FC236}">
                <a16:creationId xmlns:a16="http://schemas.microsoft.com/office/drawing/2014/main" id="{335C63AA-4E83-409A-9CA6-7D6D1FA2D156}"/>
              </a:ext>
            </a:extLst>
          </p:cNvPr>
          <p:cNvGrpSpPr/>
          <p:nvPr/>
        </p:nvGrpSpPr>
        <p:grpSpPr>
          <a:xfrm>
            <a:off x="8062612" y="2654878"/>
            <a:ext cx="866052" cy="829034"/>
            <a:chOff x="4994667" y="3093423"/>
            <a:chExt cx="1327916" cy="1219200"/>
          </a:xfrm>
        </p:grpSpPr>
        <p:sp>
          <p:nvSpPr>
            <p:cNvPr id="416" name="Rectangle 415">
              <a:extLst>
                <a:ext uri="{FF2B5EF4-FFF2-40B4-BE49-F238E27FC236}">
                  <a16:creationId xmlns:a16="http://schemas.microsoft.com/office/drawing/2014/main" id="{79A21181-856E-C016-274B-648A9BD818EE}"/>
                </a:ext>
              </a:extLst>
            </p:cNvPr>
            <p:cNvSpPr/>
            <p:nvPr/>
          </p:nvSpPr>
          <p:spPr bwMode="auto">
            <a:xfrm>
              <a:off x="4997365" y="3093423"/>
              <a:ext cx="1325218" cy="1219200"/>
            </a:xfrm>
            <a:prstGeom prst="rect">
              <a:avLst/>
            </a:prstGeom>
            <a:solidFill>
              <a:srgbClr val="00B658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135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417" name="Rectangle 416">
              <a:extLst>
                <a:ext uri="{FF2B5EF4-FFF2-40B4-BE49-F238E27FC236}">
                  <a16:creationId xmlns:a16="http://schemas.microsoft.com/office/drawing/2014/main" id="{C97D4315-6C55-CE21-FC20-03DCB022BA5C}"/>
                </a:ext>
              </a:extLst>
            </p:cNvPr>
            <p:cNvSpPr/>
            <p:nvPr/>
          </p:nvSpPr>
          <p:spPr bwMode="auto">
            <a:xfrm>
              <a:off x="4994667" y="3093423"/>
              <a:ext cx="424068" cy="1219200"/>
            </a:xfrm>
            <a:prstGeom prst="rect">
              <a:avLst/>
            </a:prstGeom>
            <a:solidFill>
              <a:srgbClr val="3998E7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135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418" name="TextBox 417">
              <a:extLst>
                <a:ext uri="{FF2B5EF4-FFF2-40B4-BE49-F238E27FC236}">
                  <a16:creationId xmlns:a16="http://schemas.microsoft.com/office/drawing/2014/main" id="{444D2349-B980-AD94-0C8A-716AE48487E5}"/>
                </a:ext>
              </a:extLst>
            </p:cNvPr>
            <p:cNvSpPr txBox="1"/>
            <p:nvPr/>
          </p:nvSpPr>
          <p:spPr>
            <a:xfrm>
              <a:off x="5567486" y="3328265"/>
              <a:ext cx="597364" cy="6110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CH" sz="1350">
                  <a:latin typeface="Avenir Next" panose="020B0503020202020204" pitchFamily="34" charset="0"/>
                </a:rPr>
                <a:t>AI</a:t>
              </a:r>
              <a:r>
                <a:rPr lang="en-GB" sz="1350" dirty="0">
                  <a:latin typeface="Avenir Next" panose="020B0503020202020204" pitchFamily="34" charset="0"/>
                </a:rPr>
                <a:t>E</a:t>
              </a:r>
              <a:endParaRPr lang="en-CH" sz="1350">
                <a:latin typeface="Avenir Next" panose="020B0503020202020204" pitchFamily="34" charset="0"/>
              </a:endParaRPr>
            </a:p>
            <a:p>
              <a:pPr algn="ctr">
                <a:buClr>
                  <a:schemeClr val="accent1"/>
                </a:buClr>
                <a:buSzPct val="60000"/>
              </a:pPr>
              <a:r>
                <a:rPr lang="en-GB" sz="1350" dirty="0">
                  <a:latin typeface="Avenir Next" panose="020B0503020202020204" pitchFamily="34" charset="0"/>
                </a:rPr>
                <a:t>Core</a:t>
              </a:r>
              <a:endParaRPr lang="en-CH" sz="1350" dirty="0">
                <a:latin typeface="Avenir Next" panose="020B0503020202020204" pitchFamily="34" charset="0"/>
              </a:endParaRPr>
            </a:p>
          </p:txBody>
        </p:sp>
        <p:sp>
          <p:nvSpPr>
            <p:cNvPr id="419" name="TextBox 418">
              <a:extLst>
                <a:ext uri="{FF2B5EF4-FFF2-40B4-BE49-F238E27FC236}">
                  <a16:creationId xmlns:a16="http://schemas.microsoft.com/office/drawing/2014/main" id="{362B83E1-439B-4010-74EF-9CE082304D6B}"/>
                </a:ext>
              </a:extLst>
            </p:cNvPr>
            <p:cNvSpPr txBox="1"/>
            <p:nvPr/>
          </p:nvSpPr>
          <p:spPr>
            <a:xfrm rot="16200000">
              <a:off x="4713576" y="3543753"/>
              <a:ext cx="968901" cy="31854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CH" sz="1350" dirty="0">
                  <a:latin typeface="Avenir Next" panose="020B0503020202020204" pitchFamily="34" charset="0"/>
                </a:rPr>
                <a:t>Memory</a:t>
              </a:r>
            </a:p>
          </p:txBody>
        </p:sp>
      </p:grpSp>
      <p:sp>
        <p:nvSpPr>
          <p:cNvPr id="420" name="Rectangle 419">
            <a:extLst>
              <a:ext uri="{FF2B5EF4-FFF2-40B4-BE49-F238E27FC236}">
                <a16:creationId xmlns:a16="http://schemas.microsoft.com/office/drawing/2014/main" id="{7FBE6E95-DDAA-6348-A750-6AFB63C7358F}"/>
              </a:ext>
            </a:extLst>
          </p:cNvPr>
          <p:cNvSpPr/>
          <p:nvPr/>
        </p:nvSpPr>
        <p:spPr bwMode="auto">
          <a:xfrm>
            <a:off x="7706736" y="1227667"/>
            <a:ext cx="199668" cy="18876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99354" fontAlgn="base">
              <a:spcBef>
                <a:spcPct val="0"/>
              </a:spcBef>
              <a:spcAft>
                <a:spcPct val="0"/>
              </a:spcAft>
            </a:pPr>
            <a:endParaRPr lang="en-CH" sz="1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421" name="Rectangle 420">
            <a:extLst>
              <a:ext uri="{FF2B5EF4-FFF2-40B4-BE49-F238E27FC236}">
                <a16:creationId xmlns:a16="http://schemas.microsoft.com/office/drawing/2014/main" id="{9F57C6F9-643B-B4E9-CDE7-D4283529933D}"/>
              </a:ext>
            </a:extLst>
          </p:cNvPr>
          <p:cNvSpPr/>
          <p:nvPr/>
        </p:nvSpPr>
        <p:spPr bwMode="auto">
          <a:xfrm>
            <a:off x="7706736" y="2382310"/>
            <a:ext cx="199668" cy="18876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99354" fontAlgn="base">
              <a:spcBef>
                <a:spcPct val="0"/>
              </a:spcBef>
              <a:spcAft>
                <a:spcPct val="0"/>
              </a:spcAft>
            </a:pPr>
            <a:endParaRPr lang="en-CH" sz="1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Avenir Next" panose="020B0503020202020204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422" name="Rectangle 421">
            <a:extLst>
              <a:ext uri="{FF2B5EF4-FFF2-40B4-BE49-F238E27FC236}">
                <a16:creationId xmlns:a16="http://schemas.microsoft.com/office/drawing/2014/main" id="{E21FA982-2F65-31EC-DE71-6B9F957C5AF3}"/>
              </a:ext>
            </a:extLst>
          </p:cNvPr>
          <p:cNvSpPr/>
          <p:nvPr/>
        </p:nvSpPr>
        <p:spPr bwMode="auto">
          <a:xfrm>
            <a:off x="9111615" y="1240905"/>
            <a:ext cx="199668" cy="18876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99354" fontAlgn="base">
              <a:spcBef>
                <a:spcPct val="0"/>
              </a:spcBef>
              <a:spcAft>
                <a:spcPct val="0"/>
              </a:spcAft>
            </a:pPr>
            <a:endParaRPr lang="en-CH" sz="1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424" name="Straight Arrow Connector 423">
            <a:extLst>
              <a:ext uri="{FF2B5EF4-FFF2-40B4-BE49-F238E27FC236}">
                <a16:creationId xmlns:a16="http://schemas.microsoft.com/office/drawing/2014/main" id="{2294F90D-6ECF-2C59-A93D-58604FE89971}"/>
              </a:ext>
            </a:extLst>
          </p:cNvPr>
          <p:cNvCxnSpPr>
            <a:cxnSpLocks/>
            <a:stCxn id="422" idx="2"/>
          </p:cNvCxnSpPr>
          <p:nvPr/>
        </p:nvCxnSpPr>
        <p:spPr>
          <a:xfrm>
            <a:off x="9211449" y="1429670"/>
            <a:ext cx="0" cy="965878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5" name="Straight Arrow Connector 424">
            <a:extLst>
              <a:ext uri="{FF2B5EF4-FFF2-40B4-BE49-F238E27FC236}">
                <a16:creationId xmlns:a16="http://schemas.microsoft.com/office/drawing/2014/main" id="{26E915D8-87AF-DD68-013A-D2A01D07C515}"/>
              </a:ext>
            </a:extLst>
          </p:cNvPr>
          <p:cNvCxnSpPr>
            <a:cxnSpLocks/>
            <a:stCxn id="420" idx="3"/>
            <a:endCxn id="422" idx="1"/>
          </p:cNvCxnSpPr>
          <p:nvPr/>
        </p:nvCxnSpPr>
        <p:spPr>
          <a:xfrm>
            <a:off x="7906404" y="1322050"/>
            <a:ext cx="1205211" cy="13238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6" name="Straight Arrow Connector 425">
            <a:extLst>
              <a:ext uri="{FF2B5EF4-FFF2-40B4-BE49-F238E27FC236}">
                <a16:creationId xmlns:a16="http://schemas.microsoft.com/office/drawing/2014/main" id="{E7344172-F1EE-22D6-C647-3365DB2D9678}"/>
              </a:ext>
            </a:extLst>
          </p:cNvPr>
          <p:cNvCxnSpPr>
            <a:cxnSpLocks/>
          </p:cNvCxnSpPr>
          <p:nvPr/>
        </p:nvCxnSpPr>
        <p:spPr>
          <a:xfrm>
            <a:off x="7912337" y="2489931"/>
            <a:ext cx="1205211" cy="13238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7" name="Straight Arrow Connector 426">
            <a:extLst>
              <a:ext uri="{FF2B5EF4-FFF2-40B4-BE49-F238E27FC236}">
                <a16:creationId xmlns:a16="http://schemas.microsoft.com/office/drawing/2014/main" id="{E6B5390B-864C-D0B9-50D7-162F60BB1AFD}"/>
              </a:ext>
            </a:extLst>
          </p:cNvPr>
          <p:cNvCxnSpPr>
            <a:cxnSpLocks/>
          </p:cNvCxnSpPr>
          <p:nvPr/>
        </p:nvCxnSpPr>
        <p:spPr>
          <a:xfrm>
            <a:off x="8938829" y="2158956"/>
            <a:ext cx="551834" cy="0"/>
          </a:xfrm>
          <a:prstGeom prst="straightConnector1">
            <a:avLst/>
          </a:prstGeom>
          <a:ln w="28575">
            <a:solidFill>
              <a:srgbClr val="FFC000"/>
            </a:solidFill>
            <a:headEnd type="none" w="lg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8" name="Straight Arrow Connector 427">
            <a:extLst>
              <a:ext uri="{FF2B5EF4-FFF2-40B4-BE49-F238E27FC236}">
                <a16:creationId xmlns:a16="http://schemas.microsoft.com/office/drawing/2014/main" id="{C3934677-4273-BB97-CF3D-BE813B9914CF}"/>
              </a:ext>
            </a:extLst>
          </p:cNvPr>
          <p:cNvCxnSpPr>
            <a:cxnSpLocks/>
          </p:cNvCxnSpPr>
          <p:nvPr/>
        </p:nvCxnSpPr>
        <p:spPr>
          <a:xfrm>
            <a:off x="8938829" y="1708065"/>
            <a:ext cx="551834" cy="0"/>
          </a:xfrm>
          <a:prstGeom prst="straightConnector1">
            <a:avLst/>
          </a:prstGeom>
          <a:ln w="28575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9" name="Straight Arrow Connector 428">
            <a:extLst>
              <a:ext uri="{FF2B5EF4-FFF2-40B4-BE49-F238E27FC236}">
                <a16:creationId xmlns:a16="http://schemas.microsoft.com/office/drawing/2014/main" id="{034C8CB3-B96E-9C75-8ABA-E06FE8DDC4B0}"/>
              </a:ext>
            </a:extLst>
          </p:cNvPr>
          <p:cNvCxnSpPr>
            <a:cxnSpLocks/>
          </p:cNvCxnSpPr>
          <p:nvPr/>
        </p:nvCxnSpPr>
        <p:spPr>
          <a:xfrm>
            <a:off x="7906405" y="1412840"/>
            <a:ext cx="177620" cy="105976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0" name="Rectangle 429">
            <a:extLst>
              <a:ext uri="{FF2B5EF4-FFF2-40B4-BE49-F238E27FC236}">
                <a16:creationId xmlns:a16="http://schemas.microsoft.com/office/drawing/2014/main" id="{1193F604-2DDE-EBD0-C20B-B9D2F475AA79}"/>
              </a:ext>
            </a:extLst>
          </p:cNvPr>
          <p:cNvSpPr/>
          <p:nvPr/>
        </p:nvSpPr>
        <p:spPr bwMode="auto">
          <a:xfrm>
            <a:off x="9111615" y="2397691"/>
            <a:ext cx="199668" cy="18876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99354" fontAlgn="base">
              <a:spcBef>
                <a:spcPct val="0"/>
              </a:spcBef>
              <a:spcAft>
                <a:spcPct val="0"/>
              </a:spcAft>
            </a:pPr>
            <a:endParaRPr lang="en-CH" sz="1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Avenir Next" panose="020B0503020202020204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431" name="Rectangle 430">
            <a:extLst>
              <a:ext uri="{FF2B5EF4-FFF2-40B4-BE49-F238E27FC236}">
                <a16:creationId xmlns:a16="http://schemas.microsoft.com/office/drawing/2014/main" id="{7EDF5AD7-DBA9-629F-6585-675285B01477}"/>
              </a:ext>
            </a:extLst>
          </p:cNvPr>
          <p:cNvSpPr/>
          <p:nvPr/>
        </p:nvSpPr>
        <p:spPr bwMode="auto">
          <a:xfrm>
            <a:off x="9111615" y="3552334"/>
            <a:ext cx="199668" cy="18876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99354" fontAlgn="base">
              <a:spcBef>
                <a:spcPct val="0"/>
              </a:spcBef>
              <a:spcAft>
                <a:spcPct val="0"/>
              </a:spcAft>
            </a:pPr>
            <a:endParaRPr lang="en-CH" sz="1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Avenir Next" panose="020B0503020202020204" pitchFamily="34" charset="0"/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432" name="Straight Arrow Connector 431">
            <a:extLst>
              <a:ext uri="{FF2B5EF4-FFF2-40B4-BE49-F238E27FC236}">
                <a16:creationId xmlns:a16="http://schemas.microsoft.com/office/drawing/2014/main" id="{F91B61EB-3A93-6D5D-56A0-3FDBCDDE3CBE}"/>
              </a:ext>
            </a:extLst>
          </p:cNvPr>
          <p:cNvCxnSpPr>
            <a:stCxn id="430" idx="2"/>
            <a:endCxn id="431" idx="0"/>
          </p:cNvCxnSpPr>
          <p:nvPr/>
        </p:nvCxnSpPr>
        <p:spPr>
          <a:xfrm>
            <a:off x="9211450" y="2586456"/>
            <a:ext cx="0" cy="965878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3" name="Straight Arrow Connector 432">
            <a:extLst>
              <a:ext uri="{FF2B5EF4-FFF2-40B4-BE49-F238E27FC236}">
                <a16:creationId xmlns:a16="http://schemas.microsoft.com/office/drawing/2014/main" id="{37D94F80-86E5-A3EC-EF06-D4C1A03A1DDE}"/>
              </a:ext>
            </a:extLst>
          </p:cNvPr>
          <p:cNvCxnSpPr>
            <a:cxnSpLocks/>
          </p:cNvCxnSpPr>
          <p:nvPr/>
        </p:nvCxnSpPr>
        <p:spPr>
          <a:xfrm>
            <a:off x="7912337" y="3646716"/>
            <a:ext cx="1205211" cy="13238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4" name="Straight Arrow Connector 433">
            <a:extLst>
              <a:ext uri="{FF2B5EF4-FFF2-40B4-BE49-F238E27FC236}">
                <a16:creationId xmlns:a16="http://schemas.microsoft.com/office/drawing/2014/main" id="{AF6E53C6-920B-5068-67DC-51F265A10BF9}"/>
              </a:ext>
            </a:extLst>
          </p:cNvPr>
          <p:cNvCxnSpPr>
            <a:cxnSpLocks/>
          </p:cNvCxnSpPr>
          <p:nvPr/>
        </p:nvCxnSpPr>
        <p:spPr>
          <a:xfrm>
            <a:off x="8938829" y="3315742"/>
            <a:ext cx="551834" cy="0"/>
          </a:xfrm>
          <a:prstGeom prst="straightConnector1">
            <a:avLst/>
          </a:prstGeom>
          <a:ln w="28575">
            <a:solidFill>
              <a:srgbClr val="FFC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5" name="Straight Arrow Connector 434">
            <a:extLst>
              <a:ext uri="{FF2B5EF4-FFF2-40B4-BE49-F238E27FC236}">
                <a16:creationId xmlns:a16="http://schemas.microsoft.com/office/drawing/2014/main" id="{C8FF4BCA-6D97-ABD2-8E4E-9CE0D84AC1EE}"/>
              </a:ext>
            </a:extLst>
          </p:cNvPr>
          <p:cNvCxnSpPr>
            <a:cxnSpLocks/>
          </p:cNvCxnSpPr>
          <p:nvPr/>
        </p:nvCxnSpPr>
        <p:spPr>
          <a:xfrm>
            <a:off x="8938829" y="2864851"/>
            <a:ext cx="551834" cy="0"/>
          </a:xfrm>
          <a:prstGeom prst="straightConnector1">
            <a:avLst/>
          </a:prstGeom>
          <a:ln w="28575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6" name="Straight Arrow Connector 435">
            <a:extLst>
              <a:ext uri="{FF2B5EF4-FFF2-40B4-BE49-F238E27FC236}">
                <a16:creationId xmlns:a16="http://schemas.microsoft.com/office/drawing/2014/main" id="{5E9F714C-713C-6F63-3E5D-3A0FF5AE47F8}"/>
              </a:ext>
            </a:extLst>
          </p:cNvPr>
          <p:cNvCxnSpPr>
            <a:cxnSpLocks/>
          </p:cNvCxnSpPr>
          <p:nvPr/>
        </p:nvCxnSpPr>
        <p:spPr>
          <a:xfrm>
            <a:off x="7906405" y="2569627"/>
            <a:ext cx="177620" cy="105976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7" name="Straight Arrow Connector 436">
            <a:extLst>
              <a:ext uri="{FF2B5EF4-FFF2-40B4-BE49-F238E27FC236}">
                <a16:creationId xmlns:a16="http://schemas.microsoft.com/office/drawing/2014/main" id="{C01B766B-56BB-FABF-26D1-7C60AD72D34E}"/>
              </a:ext>
            </a:extLst>
          </p:cNvPr>
          <p:cNvCxnSpPr>
            <a:cxnSpLocks/>
            <a:stCxn id="416" idx="0"/>
            <a:endCxn id="411" idx="2"/>
          </p:cNvCxnSpPr>
          <p:nvPr/>
        </p:nvCxnSpPr>
        <p:spPr>
          <a:xfrm flipV="1">
            <a:off x="8496518" y="2335577"/>
            <a:ext cx="10166" cy="319301"/>
          </a:xfrm>
          <a:prstGeom prst="straightConnector1">
            <a:avLst/>
          </a:prstGeom>
          <a:ln w="28575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8" name="Group 437">
            <a:extLst>
              <a:ext uri="{FF2B5EF4-FFF2-40B4-BE49-F238E27FC236}">
                <a16:creationId xmlns:a16="http://schemas.microsoft.com/office/drawing/2014/main" id="{B5D36E85-3C10-53C2-3922-A8F8059DF7C2}"/>
              </a:ext>
            </a:extLst>
          </p:cNvPr>
          <p:cNvGrpSpPr/>
          <p:nvPr/>
        </p:nvGrpSpPr>
        <p:grpSpPr>
          <a:xfrm>
            <a:off x="9481176" y="1521464"/>
            <a:ext cx="864293" cy="829034"/>
            <a:chOff x="4982817" y="1457739"/>
            <a:chExt cx="1325218" cy="1219200"/>
          </a:xfrm>
        </p:grpSpPr>
        <p:sp>
          <p:nvSpPr>
            <p:cNvPr id="439" name="Rectangle 438">
              <a:extLst>
                <a:ext uri="{FF2B5EF4-FFF2-40B4-BE49-F238E27FC236}">
                  <a16:creationId xmlns:a16="http://schemas.microsoft.com/office/drawing/2014/main" id="{2D5D9005-0BBF-8260-5731-DB7B8F159BB1}"/>
                </a:ext>
              </a:extLst>
            </p:cNvPr>
            <p:cNvSpPr/>
            <p:nvPr/>
          </p:nvSpPr>
          <p:spPr bwMode="auto">
            <a:xfrm>
              <a:off x="4982817" y="1457739"/>
              <a:ext cx="1325218" cy="1219200"/>
            </a:xfrm>
            <a:prstGeom prst="rect">
              <a:avLst/>
            </a:prstGeom>
            <a:solidFill>
              <a:srgbClr val="00B658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135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440" name="Rectangle 439">
              <a:extLst>
                <a:ext uri="{FF2B5EF4-FFF2-40B4-BE49-F238E27FC236}">
                  <a16:creationId xmlns:a16="http://schemas.microsoft.com/office/drawing/2014/main" id="{7146009E-5E0E-6EEB-028E-C8EDE2411253}"/>
                </a:ext>
              </a:extLst>
            </p:cNvPr>
            <p:cNvSpPr/>
            <p:nvPr/>
          </p:nvSpPr>
          <p:spPr bwMode="auto">
            <a:xfrm>
              <a:off x="5883967" y="1457739"/>
              <a:ext cx="424068" cy="1219200"/>
            </a:xfrm>
            <a:prstGeom prst="rect">
              <a:avLst/>
            </a:prstGeom>
            <a:solidFill>
              <a:srgbClr val="3998E7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135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441" name="TextBox 440">
              <a:extLst>
                <a:ext uri="{FF2B5EF4-FFF2-40B4-BE49-F238E27FC236}">
                  <a16:creationId xmlns:a16="http://schemas.microsoft.com/office/drawing/2014/main" id="{842323E2-860D-6886-9D86-C7489E3076BE}"/>
                </a:ext>
              </a:extLst>
            </p:cNvPr>
            <p:cNvSpPr txBox="1"/>
            <p:nvPr/>
          </p:nvSpPr>
          <p:spPr>
            <a:xfrm>
              <a:off x="5167139" y="1790340"/>
              <a:ext cx="597363" cy="6110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CH" sz="1350">
                  <a:latin typeface="Avenir Next" panose="020B0503020202020204" pitchFamily="34" charset="0"/>
                </a:rPr>
                <a:t>AI</a:t>
              </a:r>
              <a:r>
                <a:rPr lang="en-GB" sz="1350" dirty="0">
                  <a:latin typeface="Avenir Next" panose="020B0503020202020204" pitchFamily="34" charset="0"/>
                </a:rPr>
                <a:t>E</a:t>
              </a:r>
              <a:endParaRPr lang="en-CH" sz="1350">
                <a:latin typeface="Avenir Next" panose="020B0503020202020204" pitchFamily="34" charset="0"/>
              </a:endParaRPr>
            </a:p>
            <a:p>
              <a:pPr algn="ctr">
                <a:buClr>
                  <a:schemeClr val="accent1"/>
                </a:buClr>
                <a:buSzPct val="60000"/>
              </a:pPr>
              <a:r>
                <a:rPr lang="en-GB" sz="1350" dirty="0">
                  <a:latin typeface="Avenir Next" panose="020B0503020202020204" pitchFamily="34" charset="0"/>
                </a:rPr>
                <a:t>Core</a:t>
              </a:r>
              <a:endParaRPr lang="en-CH" sz="1350" dirty="0">
                <a:latin typeface="Avenir Next" panose="020B0503020202020204" pitchFamily="34" charset="0"/>
              </a:endParaRPr>
            </a:p>
          </p:txBody>
        </p:sp>
        <p:sp>
          <p:nvSpPr>
            <p:cNvPr id="442" name="TextBox 441">
              <a:extLst>
                <a:ext uri="{FF2B5EF4-FFF2-40B4-BE49-F238E27FC236}">
                  <a16:creationId xmlns:a16="http://schemas.microsoft.com/office/drawing/2014/main" id="{FA117135-2BCB-A8B8-A43C-495D6516EC5F}"/>
                </a:ext>
              </a:extLst>
            </p:cNvPr>
            <p:cNvSpPr txBox="1"/>
            <p:nvPr/>
          </p:nvSpPr>
          <p:spPr>
            <a:xfrm rot="16200000">
              <a:off x="5602873" y="1908069"/>
              <a:ext cx="968901" cy="31854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CH" sz="1350" dirty="0">
                  <a:latin typeface="Avenir Next" panose="020B0503020202020204" pitchFamily="34" charset="0"/>
                </a:rPr>
                <a:t>Memory</a:t>
              </a:r>
            </a:p>
          </p:txBody>
        </p:sp>
      </p:grpSp>
      <p:grpSp>
        <p:nvGrpSpPr>
          <p:cNvPr id="443" name="Group 442">
            <a:extLst>
              <a:ext uri="{FF2B5EF4-FFF2-40B4-BE49-F238E27FC236}">
                <a16:creationId xmlns:a16="http://schemas.microsoft.com/office/drawing/2014/main" id="{02CB42BB-92EB-7FA2-04CA-8DFB8DA7ABA3}"/>
              </a:ext>
            </a:extLst>
          </p:cNvPr>
          <p:cNvGrpSpPr/>
          <p:nvPr/>
        </p:nvGrpSpPr>
        <p:grpSpPr>
          <a:xfrm>
            <a:off x="9469250" y="2669799"/>
            <a:ext cx="866052" cy="829034"/>
            <a:chOff x="4994667" y="3093423"/>
            <a:chExt cx="1327916" cy="1219200"/>
          </a:xfrm>
        </p:grpSpPr>
        <p:sp>
          <p:nvSpPr>
            <p:cNvPr id="444" name="Rectangle 443">
              <a:extLst>
                <a:ext uri="{FF2B5EF4-FFF2-40B4-BE49-F238E27FC236}">
                  <a16:creationId xmlns:a16="http://schemas.microsoft.com/office/drawing/2014/main" id="{1676FC2B-EB12-E58D-2D52-78BEB312E532}"/>
                </a:ext>
              </a:extLst>
            </p:cNvPr>
            <p:cNvSpPr/>
            <p:nvPr/>
          </p:nvSpPr>
          <p:spPr bwMode="auto">
            <a:xfrm>
              <a:off x="4997365" y="3093423"/>
              <a:ext cx="1325218" cy="1219200"/>
            </a:xfrm>
            <a:prstGeom prst="rect">
              <a:avLst/>
            </a:prstGeom>
            <a:solidFill>
              <a:srgbClr val="00B658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135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445" name="Rectangle 444">
              <a:extLst>
                <a:ext uri="{FF2B5EF4-FFF2-40B4-BE49-F238E27FC236}">
                  <a16:creationId xmlns:a16="http://schemas.microsoft.com/office/drawing/2014/main" id="{8D6F9AB0-0218-C252-024F-57BD0A0BB2FD}"/>
                </a:ext>
              </a:extLst>
            </p:cNvPr>
            <p:cNvSpPr/>
            <p:nvPr/>
          </p:nvSpPr>
          <p:spPr bwMode="auto">
            <a:xfrm>
              <a:off x="4994667" y="3093423"/>
              <a:ext cx="424068" cy="1219200"/>
            </a:xfrm>
            <a:prstGeom prst="rect">
              <a:avLst/>
            </a:prstGeom>
            <a:solidFill>
              <a:srgbClr val="3998E7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135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446" name="TextBox 445">
              <a:extLst>
                <a:ext uri="{FF2B5EF4-FFF2-40B4-BE49-F238E27FC236}">
                  <a16:creationId xmlns:a16="http://schemas.microsoft.com/office/drawing/2014/main" id="{E2630834-7D41-C9B3-FA93-A4B58EC6CB49}"/>
                </a:ext>
              </a:extLst>
            </p:cNvPr>
            <p:cNvSpPr txBox="1"/>
            <p:nvPr/>
          </p:nvSpPr>
          <p:spPr>
            <a:xfrm>
              <a:off x="5567486" y="3328265"/>
              <a:ext cx="597364" cy="6110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CH" sz="1350">
                  <a:latin typeface="Avenir Next" panose="020B0503020202020204" pitchFamily="34" charset="0"/>
                </a:rPr>
                <a:t>AI</a:t>
              </a:r>
              <a:r>
                <a:rPr lang="en-GB" sz="1350" dirty="0">
                  <a:latin typeface="Avenir Next" panose="020B0503020202020204" pitchFamily="34" charset="0"/>
                </a:rPr>
                <a:t>E</a:t>
              </a:r>
              <a:endParaRPr lang="en-CH" sz="1350">
                <a:latin typeface="Avenir Next" panose="020B0503020202020204" pitchFamily="34" charset="0"/>
              </a:endParaRPr>
            </a:p>
            <a:p>
              <a:pPr algn="ctr">
                <a:buClr>
                  <a:schemeClr val="accent1"/>
                </a:buClr>
                <a:buSzPct val="60000"/>
              </a:pPr>
              <a:r>
                <a:rPr lang="en-GB" sz="1350" dirty="0">
                  <a:latin typeface="Avenir Next" panose="020B0503020202020204" pitchFamily="34" charset="0"/>
                </a:rPr>
                <a:t>Core</a:t>
              </a:r>
              <a:endParaRPr lang="en-CH" sz="1350" dirty="0">
                <a:latin typeface="Avenir Next" panose="020B0503020202020204" pitchFamily="34" charset="0"/>
              </a:endParaRPr>
            </a:p>
          </p:txBody>
        </p:sp>
        <p:sp>
          <p:nvSpPr>
            <p:cNvPr id="447" name="TextBox 446">
              <a:extLst>
                <a:ext uri="{FF2B5EF4-FFF2-40B4-BE49-F238E27FC236}">
                  <a16:creationId xmlns:a16="http://schemas.microsoft.com/office/drawing/2014/main" id="{9D29D9F4-604E-ECFC-2914-F2FCAA9F2A8A}"/>
                </a:ext>
              </a:extLst>
            </p:cNvPr>
            <p:cNvSpPr txBox="1"/>
            <p:nvPr/>
          </p:nvSpPr>
          <p:spPr>
            <a:xfrm rot="16200000">
              <a:off x="4713576" y="3543753"/>
              <a:ext cx="968901" cy="31854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CH" sz="1350" dirty="0">
                  <a:latin typeface="Avenir Next" panose="020B0503020202020204" pitchFamily="34" charset="0"/>
                </a:rPr>
                <a:t>Memory</a:t>
              </a:r>
            </a:p>
          </p:txBody>
        </p:sp>
      </p:grpSp>
      <p:sp>
        <p:nvSpPr>
          <p:cNvPr id="448" name="Rectangle 447">
            <a:extLst>
              <a:ext uri="{FF2B5EF4-FFF2-40B4-BE49-F238E27FC236}">
                <a16:creationId xmlns:a16="http://schemas.microsoft.com/office/drawing/2014/main" id="{5D318F2A-BEED-1CEA-5C79-DBF1FDDE5698}"/>
              </a:ext>
            </a:extLst>
          </p:cNvPr>
          <p:cNvSpPr/>
          <p:nvPr/>
        </p:nvSpPr>
        <p:spPr bwMode="auto">
          <a:xfrm>
            <a:off x="10518254" y="1255826"/>
            <a:ext cx="199668" cy="18876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99354" fontAlgn="base">
              <a:spcBef>
                <a:spcPct val="0"/>
              </a:spcBef>
              <a:spcAft>
                <a:spcPct val="0"/>
              </a:spcAft>
            </a:pPr>
            <a:endParaRPr lang="en-CH" sz="1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449" name="Rectangle 448">
            <a:extLst>
              <a:ext uri="{FF2B5EF4-FFF2-40B4-BE49-F238E27FC236}">
                <a16:creationId xmlns:a16="http://schemas.microsoft.com/office/drawing/2014/main" id="{1077834F-74D9-E07B-B82E-67EA5C16C96C}"/>
              </a:ext>
            </a:extLst>
          </p:cNvPr>
          <p:cNvSpPr/>
          <p:nvPr/>
        </p:nvSpPr>
        <p:spPr bwMode="auto">
          <a:xfrm>
            <a:off x="10518254" y="2410469"/>
            <a:ext cx="199668" cy="18876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99354" fontAlgn="base">
              <a:spcBef>
                <a:spcPct val="0"/>
              </a:spcBef>
              <a:spcAft>
                <a:spcPct val="0"/>
              </a:spcAft>
            </a:pPr>
            <a:endParaRPr lang="en-CH" sz="1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Avenir Next" panose="020B0503020202020204" pitchFamily="34" charset="0"/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450" name="Straight Arrow Connector 449">
            <a:extLst>
              <a:ext uri="{FF2B5EF4-FFF2-40B4-BE49-F238E27FC236}">
                <a16:creationId xmlns:a16="http://schemas.microsoft.com/office/drawing/2014/main" id="{4DE12F10-9D34-ACE8-4ECF-269318D03027}"/>
              </a:ext>
            </a:extLst>
          </p:cNvPr>
          <p:cNvCxnSpPr>
            <a:stCxn id="448" idx="2"/>
            <a:endCxn id="449" idx="0"/>
          </p:cNvCxnSpPr>
          <p:nvPr/>
        </p:nvCxnSpPr>
        <p:spPr>
          <a:xfrm>
            <a:off x="10618088" y="1444591"/>
            <a:ext cx="0" cy="965878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1" name="Straight Arrow Connector 450">
            <a:extLst>
              <a:ext uri="{FF2B5EF4-FFF2-40B4-BE49-F238E27FC236}">
                <a16:creationId xmlns:a16="http://schemas.microsoft.com/office/drawing/2014/main" id="{DF94A100-67FE-327A-F588-98A513188065}"/>
              </a:ext>
            </a:extLst>
          </p:cNvPr>
          <p:cNvCxnSpPr>
            <a:cxnSpLocks/>
            <a:endCxn id="448" idx="1"/>
          </p:cNvCxnSpPr>
          <p:nvPr/>
        </p:nvCxnSpPr>
        <p:spPr>
          <a:xfrm>
            <a:off x="9313043" y="1336971"/>
            <a:ext cx="1205211" cy="13238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2" name="Straight Arrow Connector 451">
            <a:extLst>
              <a:ext uri="{FF2B5EF4-FFF2-40B4-BE49-F238E27FC236}">
                <a16:creationId xmlns:a16="http://schemas.microsoft.com/office/drawing/2014/main" id="{6FF58FE1-3AA9-884C-4FFD-CDBBDC515C34}"/>
              </a:ext>
            </a:extLst>
          </p:cNvPr>
          <p:cNvCxnSpPr>
            <a:cxnSpLocks/>
          </p:cNvCxnSpPr>
          <p:nvPr/>
        </p:nvCxnSpPr>
        <p:spPr>
          <a:xfrm>
            <a:off x="9318976" y="2504851"/>
            <a:ext cx="1205211" cy="13238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3" name="Straight Arrow Connector 452">
            <a:extLst>
              <a:ext uri="{FF2B5EF4-FFF2-40B4-BE49-F238E27FC236}">
                <a16:creationId xmlns:a16="http://schemas.microsoft.com/office/drawing/2014/main" id="{5D9E6D30-3EEA-57F2-3B4E-BD88F024BDC7}"/>
              </a:ext>
            </a:extLst>
          </p:cNvPr>
          <p:cNvCxnSpPr/>
          <p:nvPr/>
        </p:nvCxnSpPr>
        <p:spPr>
          <a:xfrm>
            <a:off x="10345468" y="2173876"/>
            <a:ext cx="682790" cy="0"/>
          </a:xfrm>
          <a:prstGeom prst="straightConnector1">
            <a:avLst/>
          </a:prstGeom>
          <a:ln w="28575">
            <a:solidFill>
              <a:srgbClr val="FFC000"/>
            </a:solidFill>
            <a:headEnd type="none" w="lg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4" name="Straight Arrow Connector 453">
            <a:extLst>
              <a:ext uri="{FF2B5EF4-FFF2-40B4-BE49-F238E27FC236}">
                <a16:creationId xmlns:a16="http://schemas.microsoft.com/office/drawing/2014/main" id="{14CC9BFB-BF03-FCDE-E62F-8DDF63D03190}"/>
              </a:ext>
            </a:extLst>
          </p:cNvPr>
          <p:cNvCxnSpPr>
            <a:cxnSpLocks/>
          </p:cNvCxnSpPr>
          <p:nvPr/>
        </p:nvCxnSpPr>
        <p:spPr>
          <a:xfrm>
            <a:off x="10345468" y="1722985"/>
            <a:ext cx="682790" cy="0"/>
          </a:xfrm>
          <a:prstGeom prst="straightConnector1">
            <a:avLst/>
          </a:prstGeom>
          <a:ln w="28575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5" name="Straight Arrow Connector 454">
            <a:extLst>
              <a:ext uri="{FF2B5EF4-FFF2-40B4-BE49-F238E27FC236}">
                <a16:creationId xmlns:a16="http://schemas.microsoft.com/office/drawing/2014/main" id="{75FAAF2D-77DF-B795-A7F7-9D04EEA3BD66}"/>
              </a:ext>
            </a:extLst>
          </p:cNvPr>
          <p:cNvCxnSpPr>
            <a:cxnSpLocks/>
          </p:cNvCxnSpPr>
          <p:nvPr/>
        </p:nvCxnSpPr>
        <p:spPr>
          <a:xfrm>
            <a:off x="9313043" y="1427761"/>
            <a:ext cx="177620" cy="105976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6" name="Straight Arrow Connector 455">
            <a:extLst>
              <a:ext uri="{FF2B5EF4-FFF2-40B4-BE49-F238E27FC236}">
                <a16:creationId xmlns:a16="http://schemas.microsoft.com/office/drawing/2014/main" id="{1BBDEB36-23EB-20C0-0842-C52391A0CB55}"/>
              </a:ext>
            </a:extLst>
          </p:cNvPr>
          <p:cNvCxnSpPr>
            <a:cxnSpLocks/>
          </p:cNvCxnSpPr>
          <p:nvPr/>
        </p:nvCxnSpPr>
        <p:spPr>
          <a:xfrm>
            <a:off x="10715806" y="1350209"/>
            <a:ext cx="233358" cy="1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7" name="Rectangle 456">
            <a:extLst>
              <a:ext uri="{FF2B5EF4-FFF2-40B4-BE49-F238E27FC236}">
                <a16:creationId xmlns:a16="http://schemas.microsoft.com/office/drawing/2014/main" id="{645FFA18-6FAC-79F1-AF2F-CA37E6E58DF5}"/>
              </a:ext>
            </a:extLst>
          </p:cNvPr>
          <p:cNvSpPr/>
          <p:nvPr/>
        </p:nvSpPr>
        <p:spPr bwMode="auto">
          <a:xfrm>
            <a:off x="10518254" y="3567255"/>
            <a:ext cx="199668" cy="18876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99354" fontAlgn="base">
              <a:spcBef>
                <a:spcPct val="0"/>
              </a:spcBef>
              <a:spcAft>
                <a:spcPct val="0"/>
              </a:spcAft>
            </a:pPr>
            <a:endParaRPr lang="en-CH" sz="1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Avenir Next" panose="020B0503020202020204" pitchFamily="34" charset="0"/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458" name="Straight Arrow Connector 457">
            <a:extLst>
              <a:ext uri="{FF2B5EF4-FFF2-40B4-BE49-F238E27FC236}">
                <a16:creationId xmlns:a16="http://schemas.microsoft.com/office/drawing/2014/main" id="{5E0A324C-D0C0-EB48-41FB-6CE836A3F1CF}"/>
              </a:ext>
            </a:extLst>
          </p:cNvPr>
          <p:cNvCxnSpPr>
            <a:cxnSpLocks/>
            <a:endCxn id="457" idx="0"/>
          </p:cNvCxnSpPr>
          <p:nvPr/>
        </p:nvCxnSpPr>
        <p:spPr>
          <a:xfrm>
            <a:off x="10618088" y="2601377"/>
            <a:ext cx="0" cy="965878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9" name="Straight Arrow Connector 458">
            <a:extLst>
              <a:ext uri="{FF2B5EF4-FFF2-40B4-BE49-F238E27FC236}">
                <a16:creationId xmlns:a16="http://schemas.microsoft.com/office/drawing/2014/main" id="{7477CC32-984A-4ECF-845C-CE585B0CED48}"/>
              </a:ext>
            </a:extLst>
          </p:cNvPr>
          <p:cNvCxnSpPr>
            <a:cxnSpLocks/>
          </p:cNvCxnSpPr>
          <p:nvPr/>
        </p:nvCxnSpPr>
        <p:spPr>
          <a:xfrm>
            <a:off x="9318976" y="3661637"/>
            <a:ext cx="1205211" cy="13238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0" name="Straight Arrow Connector 459">
            <a:extLst>
              <a:ext uri="{FF2B5EF4-FFF2-40B4-BE49-F238E27FC236}">
                <a16:creationId xmlns:a16="http://schemas.microsoft.com/office/drawing/2014/main" id="{3C864868-E994-00DC-0B60-532A53EDFD9E}"/>
              </a:ext>
            </a:extLst>
          </p:cNvPr>
          <p:cNvCxnSpPr/>
          <p:nvPr/>
        </p:nvCxnSpPr>
        <p:spPr>
          <a:xfrm>
            <a:off x="10345468" y="3330663"/>
            <a:ext cx="682790" cy="0"/>
          </a:xfrm>
          <a:prstGeom prst="straightConnector1">
            <a:avLst/>
          </a:prstGeom>
          <a:ln w="28575">
            <a:solidFill>
              <a:srgbClr val="FFC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1" name="Straight Arrow Connector 460">
            <a:extLst>
              <a:ext uri="{FF2B5EF4-FFF2-40B4-BE49-F238E27FC236}">
                <a16:creationId xmlns:a16="http://schemas.microsoft.com/office/drawing/2014/main" id="{D6FFFF71-B23E-2399-1F9F-ACE7A481BB79}"/>
              </a:ext>
            </a:extLst>
          </p:cNvPr>
          <p:cNvCxnSpPr>
            <a:cxnSpLocks/>
          </p:cNvCxnSpPr>
          <p:nvPr/>
        </p:nvCxnSpPr>
        <p:spPr>
          <a:xfrm>
            <a:off x="10345468" y="2879771"/>
            <a:ext cx="682790" cy="0"/>
          </a:xfrm>
          <a:prstGeom prst="straightConnector1">
            <a:avLst/>
          </a:prstGeom>
          <a:ln w="28575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2" name="Straight Arrow Connector 461">
            <a:extLst>
              <a:ext uri="{FF2B5EF4-FFF2-40B4-BE49-F238E27FC236}">
                <a16:creationId xmlns:a16="http://schemas.microsoft.com/office/drawing/2014/main" id="{BD9431AE-E020-D9A9-E4BE-8B0F53A1B89A}"/>
              </a:ext>
            </a:extLst>
          </p:cNvPr>
          <p:cNvCxnSpPr>
            <a:cxnSpLocks/>
          </p:cNvCxnSpPr>
          <p:nvPr/>
        </p:nvCxnSpPr>
        <p:spPr>
          <a:xfrm>
            <a:off x="9313044" y="2584547"/>
            <a:ext cx="177620" cy="105976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3" name="Straight Arrow Connector 462">
            <a:extLst>
              <a:ext uri="{FF2B5EF4-FFF2-40B4-BE49-F238E27FC236}">
                <a16:creationId xmlns:a16="http://schemas.microsoft.com/office/drawing/2014/main" id="{A7BCFBE2-AE1A-BECF-90BD-18B756DF5A1D}"/>
              </a:ext>
            </a:extLst>
          </p:cNvPr>
          <p:cNvCxnSpPr>
            <a:cxnSpLocks/>
          </p:cNvCxnSpPr>
          <p:nvPr/>
        </p:nvCxnSpPr>
        <p:spPr>
          <a:xfrm>
            <a:off x="10715807" y="2506994"/>
            <a:ext cx="233358" cy="1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4" name="Straight Arrow Connector 463">
            <a:extLst>
              <a:ext uri="{FF2B5EF4-FFF2-40B4-BE49-F238E27FC236}">
                <a16:creationId xmlns:a16="http://schemas.microsoft.com/office/drawing/2014/main" id="{1B1E03D6-DCDC-C7F8-BCF0-00AFA27A81B1}"/>
              </a:ext>
            </a:extLst>
          </p:cNvPr>
          <p:cNvCxnSpPr>
            <a:cxnSpLocks/>
            <a:stCxn id="444" idx="0"/>
            <a:endCxn id="439" idx="2"/>
          </p:cNvCxnSpPr>
          <p:nvPr/>
        </p:nvCxnSpPr>
        <p:spPr>
          <a:xfrm flipV="1">
            <a:off x="9903157" y="2350497"/>
            <a:ext cx="10166" cy="319301"/>
          </a:xfrm>
          <a:prstGeom prst="straightConnector1">
            <a:avLst/>
          </a:prstGeom>
          <a:ln w="28575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5" name="Group 464">
            <a:extLst>
              <a:ext uri="{FF2B5EF4-FFF2-40B4-BE49-F238E27FC236}">
                <a16:creationId xmlns:a16="http://schemas.microsoft.com/office/drawing/2014/main" id="{C0BC3190-A86A-CAAF-5510-76EAE5C6E3B6}"/>
              </a:ext>
            </a:extLst>
          </p:cNvPr>
          <p:cNvGrpSpPr/>
          <p:nvPr/>
        </p:nvGrpSpPr>
        <p:grpSpPr>
          <a:xfrm>
            <a:off x="6669658" y="3815552"/>
            <a:ext cx="864292" cy="829034"/>
            <a:chOff x="4982817" y="1457739"/>
            <a:chExt cx="1325218" cy="1219200"/>
          </a:xfrm>
        </p:grpSpPr>
        <p:sp>
          <p:nvSpPr>
            <p:cNvPr id="466" name="Rectangle 465">
              <a:extLst>
                <a:ext uri="{FF2B5EF4-FFF2-40B4-BE49-F238E27FC236}">
                  <a16:creationId xmlns:a16="http://schemas.microsoft.com/office/drawing/2014/main" id="{41B82CE5-37EF-23EB-C1F2-9D29EE73DD6E}"/>
                </a:ext>
              </a:extLst>
            </p:cNvPr>
            <p:cNvSpPr/>
            <p:nvPr/>
          </p:nvSpPr>
          <p:spPr bwMode="auto">
            <a:xfrm>
              <a:off x="4982817" y="1457739"/>
              <a:ext cx="1325218" cy="1219200"/>
            </a:xfrm>
            <a:prstGeom prst="rect">
              <a:avLst/>
            </a:prstGeom>
            <a:solidFill>
              <a:srgbClr val="00B658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135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467" name="Rectangle 466">
              <a:extLst>
                <a:ext uri="{FF2B5EF4-FFF2-40B4-BE49-F238E27FC236}">
                  <a16:creationId xmlns:a16="http://schemas.microsoft.com/office/drawing/2014/main" id="{FD25CD1B-A5F5-8278-1DE8-82A2C71DD921}"/>
                </a:ext>
              </a:extLst>
            </p:cNvPr>
            <p:cNvSpPr/>
            <p:nvPr/>
          </p:nvSpPr>
          <p:spPr bwMode="auto">
            <a:xfrm>
              <a:off x="5883967" y="1457739"/>
              <a:ext cx="424068" cy="1219200"/>
            </a:xfrm>
            <a:prstGeom prst="rect">
              <a:avLst/>
            </a:prstGeom>
            <a:solidFill>
              <a:srgbClr val="3998E7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135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468" name="TextBox 467">
              <a:extLst>
                <a:ext uri="{FF2B5EF4-FFF2-40B4-BE49-F238E27FC236}">
                  <a16:creationId xmlns:a16="http://schemas.microsoft.com/office/drawing/2014/main" id="{43D77BDD-314C-9A5C-EB5B-9A2A107AA648}"/>
                </a:ext>
              </a:extLst>
            </p:cNvPr>
            <p:cNvSpPr txBox="1"/>
            <p:nvPr/>
          </p:nvSpPr>
          <p:spPr>
            <a:xfrm>
              <a:off x="5167138" y="1790341"/>
              <a:ext cx="597364" cy="6110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CH" sz="1350">
                  <a:latin typeface="Avenir Next" panose="020B0503020202020204" pitchFamily="34" charset="0"/>
                </a:rPr>
                <a:t>AI</a:t>
              </a:r>
              <a:r>
                <a:rPr lang="en-GB" sz="1350" dirty="0">
                  <a:latin typeface="Avenir Next" panose="020B0503020202020204" pitchFamily="34" charset="0"/>
                </a:rPr>
                <a:t>E</a:t>
              </a:r>
              <a:endParaRPr lang="en-CH" sz="1350">
                <a:latin typeface="Avenir Next" panose="020B0503020202020204" pitchFamily="34" charset="0"/>
              </a:endParaRPr>
            </a:p>
            <a:p>
              <a:pPr algn="ctr">
                <a:buClr>
                  <a:schemeClr val="accent1"/>
                </a:buClr>
                <a:buSzPct val="60000"/>
              </a:pPr>
              <a:r>
                <a:rPr lang="en-GB" sz="1350" dirty="0">
                  <a:latin typeface="Avenir Next" panose="020B0503020202020204" pitchFamily="34" charset="0"/>
                </a:rPr>
                <a:t>Core</a:t>
              </a:r>
              <a:endParaRPr lang="en-CH" sz="1350" dirty="0">
                <a:latin typeface="Avenir Next" panose="020B0503020202020204" pitchFamily="34" charset="0"/>
              </a:endParaRPr>
            </a:p>
          </p:txBody>
        </p:sp>
        <p:sp>
          <p:nvSpPr>
            <p:cNvPr id="469" name="TextBox 468">
              <a:extLst>
                <a:ext uri="{FF2B5EF4-FFF2-40B4-BE49-F238E27FC236}">
                  <a16:creationId xmlns:a16="http://schemas.microsoft.com/office/drawing/2014/main" id="{70AA9DF2-C2DE-844F-2211-A69DEABFEA88}"/>
                </a:ext>
              </a:extLst>
            </p:cNvPr>
            <p:cNvSpPr txBox="1"/>
            <p:nvPr/>
          </p:nvSpPr>
          <p:spPr>
            <a:xfrm rot="16200000">
              <a:off x="5602875" y="1908069"/>
              <a:ext cx="968901" cy="31854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CH" sz="1350" dirty="0">
                  <a:latin typeface="Avenir Next" panose="020B0503020202020204" pitchFamily="34" charset="0"/>
                </a:rPr>
                <a:t>Memory</a:t>
              </a:r>
            </a:p>
          </p:txBody>
        </p:sp>
      </p:grpSp>
      <p:sp>
        <p:nvSpPr>
          <p:cNvPr id="470" name="Rectangle 469">
            <a:extLst>
              <a:ext uri="{FF2B5EF4-FFF2-40B4-BE49-F238E27FC236}">
                <a16:creationId xmlns:a16="http://schemas.microsoft.com/office/drawing/2014/main" id="{6C32BF4F-C534-1DF0-7DF9-1ED5E678BE9F}"/>
              </a:ext>
            </a:extLst>
          </p:cNvPr>
          <p:cNvSpPr/>
          <p:nvPr/>
        </p:nvSpPr>
        <p:spPr bwMode="auto">
          <a:xfrm>
            <a:off x="6301857" y="4691319"/>
            <a:ext cx="199668" cy="18876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99354" fontAlgn="base">
              <a:spcBef>
                <a:spcPct val="0"/>
              </a:spcBef>
              <a:spcAft>
                <a:spcPct val="0"/>
              </a:spcAft>
            </a:pPr>
            <a:endParaRPr lang="en-CH" sz="1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Avenir Next" panose="020B0503020202020204" pitchFamily="34" charset="0"/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471" name="Straight Arrow Connector 470">
            <a:extLst>
              <a:ext uri="{FF2B5EF4-FFF2-40B4-BE49-F238E27FC236}">
                <a16:creationId xmlns:a16="http://schemas.microsoft.com/office/drawing/2014/main" id="{F63815FB-D081-1C3A-2A63-6AEC34BBF3E2}"/>
              </a:ext>
            </a:extLst>
          </p:cNvPr>
          <p:cNvCxnSpPr>
            <a:cxnSpLocks/>
            <a:endCxn id="470" idx="0"/>
          </p:cNvCxnSpPr>
          <p:nvPr/>
        </p:nvCxnSpPr>
        <p:spPr>
          <a:xfrm>
            <a:off x="6401692" y="3725441"/>
            <a:ext cx="0" cy="965878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3" name="Straight Arrow Connector 472">
            <a:extLst>
              <a:ext uri="{FF2B5EF4-FFF2-40B4-BE49-F238E27FC236}">
                <a16:creationId xmlns:a16="http://schemas.microsoft.com/office/drawing/2014/main" id="{F3511A0F-C80C-DB1B-8BF8-A2BCE1517879}"/>
              </a:ext>
            </a:extLst>
          </p:cNvPr>
          <p:cNvCxnSpPr>
            <a:cxnSpLocks/>
          </p:cNvCxnSpPr>
          <p:nvPr/>
        </p:nvCxnSpPr>
        <p:spPr>
          <a:xfrm>
            <a:off x="7806570" y="3738678"/>
            <a:ext cx="0" cy="965878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4" name="Straight Arrow Connector 473">
            <a:extLst>
              <a:ext uri="{FF2B5EF4-FFF2-40B4-BE49-F238E27FC236}">
                <a16:creationId xmlns:a16="http://schemas.microsoft.com/office/drawing/2014/main" id="{23705C0D-4ABB-9DF6-8865-1F5F2F072FB9}"/>
              </a:ext>
            </a:extLst>
          </p:cNvPr>
          <p:cNvCxnSpPr>
            <a:cxnSpLocks/>
          </p:cNvCxnSpPr>
          <p:nvPr/>
        </p:nvCxnSpPr>
        <p:spPr>
          <a:xfrm>
            <a:off x="6507459" y="4787844"/>
            <a:ext cx="1205210" cy="13238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5" name="Straight Arrow Connector 474">
            <a:extLst>
              <a:ext uri="{FF2B5EF4-FFF2-40B4-BE49-F238E27FC236}">
                <a16:creationId xmlns:a16="http://schemas.microsoft.com/office/drawing/2014/main" id="{D80678BE-7CE1-964A-72EE-633656B18B59}"/>
              </a:ext>
            </a:extLst>
          </p:cNvPr>
          <p:cNvCxnSpPr/>
          <p:nvPr/>
        </p:nvCxnSpPr>
        <p:spPr>
          <a:xfrm>
            <a:off x="5986868" y="4495450"/>
            <a:ext cx="682790" cy="0"/>
          </a:xfrm>
          <a:prstGeom prst="straightConnector1">
            <a:avLst/>
          </a:prstGeom>
          <a:ln w="28575">
            <a:solidFill>
              <a:srgbClr val="FFC000"/>
            </a:solidFill>
            <a:headEnd type="none" w="lg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6" name="Straight Arrow Connector 475">
            <a:extLst>
              <a:ext uri="{FF2B5EF4-FFF2-40B4-BE49-F238E27FC236}">
                <a16:creationId xmlns:a16="http://schemas.microsoft.com/office/drawing/2014/main" id="{4F58443A-8155-C3E0-3F50-B2A7516C846C}"/>
              </a:ext>
            </a:extLst>
          </p:cNvPr>
          <p:cNvCxnSpPr>
            <a:cxnSpLocks/>
          </p:cNvCxnSpPr>
          <p:nvPr/>
        </p:nvCxnSpPr>
        <p:spPr>
          <a:xfrm>
            <a:off x="7533950" y="4467964"/>
            <a:ext cx="550074" cy="0"/>
          </a:xfrm>
          <a:prstGeom prst="straightConnector1">
            <a:avLst/>
          </a:prstGeom>
          <a:ln w="28575">
            <a:solidFill>
              <a:srgbClr val="FFC000"/>
            </a:solidFill>
            <a:headEnd type="none" w="lg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7" name="Straight Arrow Connector 476">
            <a:extLst>
              <a:ext uri="{FF2B5EF4-FFF2-40B4-BE49-F238E27FC236}">
                <a16:creationId xmlns:a16="http://schemas.microsoft.com/office/drawing/2014/main" id="{84996EC8-41D0-812B-4C81-044F23C38EBB}"/>
              </a:ext>
            </a:extLst>
          </p:cNvPr>
          <p:cNvCxnSpPr>
            <a:cxnSpLocks/>
          </p:cNvCxnSpPr>
          <p:nvPr/>
        </p:nvCxnSpPr>
        <p:spPr>
          <a:xfrm>
            <a:off x="7533950" y="4017073"/>
            <a:ext cx="550074" cy="0"/>
          </a:xfrm>
          <a:prstGeom prst="straightConnector1">
            <a:avLst/>
          </a:prstGeom>
          <a:ln w="28575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8" name="Straight Arrow Connector 477">
            <a:extLst>
              <a:ext uri="{FF2B5EF4-FFF2-40B4-BE49-F238E27FC236}">
                <a16:creationId xmlns:a16="http://schemas.microsoft.com/office/drawing/2014/main" id="{0CF570A0-44DF-02FD-0B1E-FECA8B33DAC2}"/>
              </a:ext>
            </a:extLst>
          </p:cNvPr>
          <p:cNvCxnSpPr>
            <a:cxnSpLocks/>
          </p:cNvCxnSpPr>
          <p:nvPr/>
        </p:nvCxnSpPr>
        <p:spPr>
          <a:xfrm>
            <a:off x="6501526" y="3721849"/>
            <a:ext cx="177620" cy="105976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9" name="Straight Arrow Connector 478">
            <a:extLst>
              <a:ext uri="{FF2B5EF4-FFF2-40B4-BE49-F238E27FC236}">
                <a16:creationId xmlns:a16="http://schemas.microsoft.com/office/drawing/2014/main" id="{53A48970-D726-54E2-8CF0-4EC090D03DB2}"/>
              </a:ext>
            </a:extLst>
          </p:cNvPr>
          <p:cNvCxnSpPr>
            <a:cxnSpLocks/>
          </p:cNvCxnSpPr>
          <p:nvPr/>
        </p:nvCxnSpPr>
        <p:spPr>
          <a:xfrm>
            <a:off x="6068500" y="3631058"/>
            <a:ext cx="233357" cy="1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0" name="Rectangle 479">
            <a:extLst>
              <a:ext uri="{FF2B5EF4-FFF2-40B4-BE49-F238E27FC236}">
                <a16:creationId xmlns:a16="http://schemas.microsoft.com/office/drawing/2014/main" id="{CB3AF0DA-9FB2-3F57-3737-73B8FE158301}"/>
              </a:ext>
            </a:extLst>
          </p:cNvPr>
          <p:cNvSpPr/>
          <p:nvPr/>
        </p:nvSpPr>
        <p:spPr bwMode="auto">
          <a:xfrm>
            <a:off x="7706736" y="4706699"/>
            <a:ext cx="199668" cy="18876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99354" fontAlgn="base">
              <a:spcBef>
                <a:spcPct val="0"/>
              </a:spcBef>
              <a:spcAft>
                <a:spcPct val="0"/>
              </a:spcAft>
            </a:pPr>
            <a:endParaRPr lang="en-CH" sz="1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Avenir Next" panose="020B0503020202020204" pitchFamily="34" charset="0"/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482" name="Straight Arrow Connector 481">
            <a:extLst>
              <a:ext uri="{FF2B5EF4-FFF2-40B4-BE49-F238E27FC236}">
                <a16:creationId xmlns:a16="http://schemas.microsoft.com/office/drawing/2014/main" id="{5B12CA17-F823-0E19-709A-0FC159994547}"/>
              </a:ext>
            </a:extLst>
          </p:cNvPr>
          <p:cNvCxnSpPr>
            <a:cxnSpLocks/>
          </p:cNvCxnSpPr>
          <p:nvPr/>
        </p:nvCxnSpPr>
        <p:spPr>
          <a:xfrm>
            <a:off x="6068500" y="4787843"/>
            <a:ext cx="233357" cy="1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3" name="Group 482">
            <a:extLst>
              <a:ext uri="{FF2B5EF4-FFF2-40B4-BE49-F238E27FC236}">
                <a16:creationId xmlns:a16="http://schemas.microsoft.com/office/drawing/2014/main" id="{1CE93C91-3FD1-54D2-7486-55639E131A29}"/>
              </a:ext>
            </a:extLst>
          </p:cNvPr>
          <p:cNvGrpSpPr/>
          <p:nvPr/>
        </p:nvGrpSpPr>
        <p:grpSpPr>
          <a:xfrm>
            <a:off x="8074537" y="3830472"/>
            <a:ext cx="864293" cy="829034"/>
            <a:chOff x="4982817" y="1457739"/>
            <a:chExt cx="1325218" cy="1219200"/>
          </a:xfrm>
        </p:grpSpPr>
        <p:sp>
          <p:nvSpPr>
            <p:cNvPr id="484" name="Rectangle 483">
              <a:extLst>
                <a:ext uri="{FF2B5EF4-FFF2-40B4-BE49-F238E27FC236}">
                  <a16:creationId xmlns:a16="http://schemas.microsoft.com/office/drawing/2014/main" id="{BF3F69EC-2583-581C-475A-11CC3AE178A0}"/>
                </a:ext>
              </a:extLst>
            </p:cNvPr>
            <p:cNvSpPr/>
            <p:nvPr/>
          </p:nvSpPr>
          <p:spPr bwMode="auto">
            <a:xfrm>
              <a:off x="4982817" y="1457739"/>
              <a:ext cx="1325218" cy="1219200"/>
            </a:xfrm>
            <a:prstGeom prst="rect">
              <a:avLst/>
            </a:prstGeom>
            <a:solidFill>
              <a:srgbClr val="00B658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135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485" name="Rectangle 484">
              <a:extLst>
                <a:ext uri="{FF2B5EF4-FFF2-40B4-BE49-F238E27FC236}">
                  <a16:creationId xmlns:a16="http://schemas.microsoft.com/office/drawing/2014/main" id="{8D064A0A-1677-803E-9428-73BCE33D6D5A}"/>
                </a:ext>
              </a:extLst>
            </p:cNvPr>
            <p:cNvSpPr/>
            <p:nvPr/>
          </p:nvSpPr>
          <p:spPr bwMode="auto">
            <a:xfrm>
              <a:off x="5883967" y="1457739"/>
              <a:ext cx="424068" cy="1219200"/>
            </a:xfrm>
            <a:prstGeom prst="rect">
              <a:avLst/>
            </a:prstGeom>
            <a:solidFill>
              <a:srgbClr val="3998E7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135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486" name="TextBox 485">
              <a:extLst>
                <a:ext uri="{FF2B5EF4-FFF2-40B4-BE49-F238E27FC236}">
                  <a16:creationId xmlns:a16="http://schemas.microsoft.com/office/drawing/2014/main" id="{A30C6337-A11C-50AF-6CBD-09A22EAC6D21}"/>
                </a:ext>
              </a:extLst>
            </p:cNvPr>
            <p:cNvSpPr txBox="1"/>
            <p:nvPr/>
          </p:nvSpPr>
          <p:spPr>
            <a:xfrm>
              <a:off x="5167139" y="1790341"/>
              <a:ext cx="597363" cy="6110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CH" sz="1350">
                  <a:latin typeface="Avenir Next" panose="020B0503020202020204" pitchFamily="34" charset="0"/>
                </a:rPr>
                <a:t>AI</a:t>
              </a:r>
              <a:r>
                <a:rPr lang="en-GB" sz="1350" dirty="0">
                  <a:latin typeface="Avenir Next" panose="020B0503020202020204" pitchFamily="34" charset="0"/>
                </a:rPr>
                <a:t>E</a:t>
              </a:r>
              <a:endParaRPr lang="en-CH" sz="1350">
                <a:latin typeface="Avenir Next" panose="020B0503020202020204" pitchFamily="34" charset="0"/>
              </a:endParaRPr>
            </a:p>
            <a:p>
              <a:pPr algn="ctr">
                <a:buClr>
                  <a:schemeClr val="accent1"/>
                </a:buClr>
                <a:buSzPct val="60000"/>
              </a:pPr>
              <a:r>
                <a:rPr lang="en-GB" sz="1350" dirty="0">
                  <a:latin typeface="Avenir Next" panose="020B0503020202020204" pitchFamily="34" charset="0"/>
                </a:rPr>
                <a:t>Core</a:t>
              </a:r>
              <a:endParaRPr lang="en-CH" sz="1350" dirty="0">
                <a:latin typeface="Avenir Next" panose="020B0503020202020204" pitchFamily="34" charset="0"/>
              </a:endParaRPr>
            </a:p>
          </p:txBody>
        </p:sp>
        <p:sp>
          <p:nvSpPr>
            <p:cNvPr id="487" name="TextBox 486">
              <a:extLst>
                <a:ext uri="{FF2B5EF4-FFF2-40B4-BE49-F238E27FC236}">
                  <a16:creationId xmlns:a16="http://schemas.microsoft.com/office/drawing/2014/main" id="{DD69BA8D-8A1E-A2A8-DBA9-B2E5D5B31507}"/>
                </a:ext>
              </a:extLst>
            </p:cNvPr>
            <p:cNvSpPr txBox="1"/>
            <p:nvPr/>
          </p:nvSpPr>
          <p:spPr>
            <a:xfrm rot="16200000">
              <a:off x="5602873" y="1908069"/>
              <a:ext cx="968901" cy="31854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CH" sz="1350" dirty="0">
                  <a:latin typeface="Avenir Next" panose="020B0503020202020204" pitchFamily="34" charset="0"/>
                </a:rPr>
                <a:t>Memory</a:t>
              </a:r>
            </a:p>
          </p:txBody>
        </p:sp>
      </p:grpSp>
      <p:cxnSp>
        <p:nvCxnSpPr>
          <p:cNvPr id="489" name="Straight Arrow Connector 488">
            <a:extLst>
              <a:ext uri="{FF2B5EF4-FFF2-40B4-BE49-F238E27FC236}">
                <a16:creationId xmlns:a16="http://schemas.microsoft.com/office/drawing/2014/main" id="{7BF574E6-DAE0-D4DB-A914-8153164BA60B}"/>
              </a:ext>
            </a:extLst>
          </p:cNvPr>
          <p:cNvCxnSpPr>
            <a:cxnSpLocks/>
          </p:cNvCxnSpPr>
          <p:nvPr/>
        </p:nvCxnSpPr>
        <p:spPr>
          <a:xfrm>
            <a:off x="9211449" y="3753599"/>
            <a:ext cx="0" cy="965878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0" name="Straight Arrow Connector 489">
            <a:extLst>
              <a:ext uri="{FF2B5EF4-FFF2-40B4-BE49-F238E27FC236}">
                <a16:creationId xmlns:a16="http://schemas.microsoft.com/office/drawing/2014/main" id="{5ECB07B3-20FB-1D48-CA0C-F1EFC1BBF361}"/>
              </a:ext>
            </a:extLst>
          </p:cNvPr>
          <p:cNvCxnSpPr>
            <a:cxnSpLocks/>
          </p:cNvCxnSpPr>
          <p:nvPr/>
        </p:nvCxnSpPr>
        <p:spPr>
          <a:xfrm>
            <a:off x="7912337" y="4787844"/>
            <a:ext cx="1205211" cy="13238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1" name="Straight Arrow Connector 490">
            <a:extLst>
              <a:ext uri="{FF2B5EF4-FFF2-40B4-BE49-F238E27FC236}">
                <a16:creationId xmlns:a16="http://schemas.microsoft.com/office/drawing/2014/main" id="{A1CE21B9-ACD0-2ED6-200D-D9E9684FFB86}"/>
              </a:ext>
            </a:extLst>
          </p:cNvPr>
          <p:cNvCxnSpPr>
            <a:cxnSpLocks/>
          </p:cNvCxnSpPr>
          <p:nvPr/>
        </p:nvCxnSpPr>
        <p:spPr>
          <a:xfrm>
            <a:off x="8938829" y="4482885"/>
            <a:ext cx="551834" cy="0"/>
          </a:xfrm>
          <a:prstGeom prst="straightConnector1">
            <a:avLst/>
          </a:prstGeom>
          <a:ln w="28575">
            <a:solidFill>
              <a:srgbClr val="FFC000"/>
            </a:solidFill>
            <a:headEnd type="none" w="lg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2" name="Straight Arrow Connector 491">
            <a:extLst>
              <a:ext uri="{FF2B5EF4-FFF2-40B4-BE49-F238E27FC236}">
                <a16:creationId xmlns:a16="http://schemas.microsoft.com/office/drawing/2014/main" id="{A154D026-49F6-BB43-4A67-29DA990E1EB4}"/>
              </a:ext>
            </a:extLst>
          </p:cNvPr>
          <p:cNvCxnSpPr>
            <a:cxnSpLocks/>
          </p:cNvCxnSpPr>
          <p:nvPr/>
        </p:nvCxnSpPr>
        <p:spPr>
          <a:xfrm>
            <a:off x="8938829" y="4031994"/>
            <a:ext cx="551834" cy="0"/>
          </a:xfrm>
          <a:prstGeom prst="straightConnector1">
            <a:avLst/>
          </a:prstGeom>
          <a:ln w="28575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3" name="Straight Arrow Connector 492">
            <a:extLst>
              <a:ext uri="{FF2B5EF4-FFF2-40B4-BE49-F238E27FC236}">
                <a16:creationId xmlns:a16="http://schemas.microsoft.com/office/drawing/2014/main" id="{0CD51F1D-15DB-CDC5-E79C-9D9E9874ACCC}"/>
              </a:ext>
            </a:extLst>
          </p:cNvPr>
          <p:cNvCxnSpPr>
            <a:cxnSpLocks/>
          </p:cNvCxnSpPr>
          <p:nvPr/>
        </p:nvCxnSpPr>
        <p:spPr>
          <a:xfrm>
            <a:off x="7906405" y="3736769"/>
            <a:ext cx="177620" cy="105976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4" name="Rectangle 493">
            <a:extLst>
              <a:ext uri="{FF2B5EF4-FFF2-40B4-BE49-F238E27FC236}">
                <a16:creationId xmlns:a16="http://schemas.microsoft.com/office/drawing/2014/main" id="{4A03804F-5942-8247-5747-D40216D2307A}"/>
              </a:ext>
            </a:extLst>
          </p:cNvPr>
          <p:cNvSpPr/>
          <p:nvPr/>
        </p:nvSpPr>
        <p:spPr bwMode="auto">
          <a:xfrm>
            <a:off x="9111615" y="4721620"/>
            <a:ext cx="199668" cy="18876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99354" fontAlgn="base">
              <a:spcBef>
                <a:spcPct val="0"/>
              </a:spcBef>
              <a:spcAft>
                <a:spcPct val="0"/>
              </a:spcAft>
            </a:pPr>
            <a:endParaRPr lang="en-CH" sz="1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Avenir Next" panose="020B0503020202020204" pitchFamily="34" charset="0"/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495" name="Group 494">
            <a:extLst>
              <a:ext uri="{FF2B5EF4-FFF2-40B4-BE49-F238E27FC236}">
                <a16:creationId xmlns:a16="http://schemas.microsoft.com/office/drawing/2014/main" id="{935FDEAB-B6B1-3716-1D31-DBEF522E98FA}"/>
              </a:ext>
            </a:extLst>
          </p:cNvPr>
          <p:cNvGrpSpPr/>
          <p:nvPr/>
        </p:nvGrpSpPr>
        <p:grpSpPr>
          <a:xfrm>
            <a:off x="9481176" y="3845393"/>
            <a:ext cx="864293" cy="829034"/>
            <a:chOff x="4982817" y="1457739"/>
            <a:chExt cx="1325218" cy="1219200"/>
          </a:xfrm>
        </p:grpSpPr>
        <p:sp>
          <p:nvSpPr>
            <p:cNvPr id="496" name="Rectangle 495">
              <a:extLst>
                <a:ext uri="{FF2B5EF4-FFF2-40B4-BE49-F238E27FC236}">
                  <a16:creationId xmlns:a16="http://schemas.microsoft.com/office/drawing/2014/main" id="{15D070AE-4DF5-20C0-9288-9C9383E367BF}"/>
                </a:ext>
              </a:extLst>
            </p:cNvPr>
            <p:cNvSpPr/>
            <p:nvPr/>
          </p:nvSpPr>
          <p:spPr bwMode="auto">
            <a:xfrm>
              <a:off x="4982817" y="1457739"/>
              <a:ext cx="1325218" cy="1219200"/>
            </a:xfrm>
            <a:prstGeom prst="rect">
              <a:avLst/>
            </a:prstGeom>
            <a:solidFill>
              <a:srgbClr val="00B658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135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497" name="Rectangle 496">
              <a:extLst>
                <a:ext uri="{FF2B5EF4-FFF2-40B4-BE49-F238E27FC236}">
                  <a16:creationId xmlns:a16="http://schemas.microsoft.com/office/drawing/2014/main" id="{13BEF8C7-5953-E6B1-1759-C2513A58DDD2}"/>
                </a:ext>
              </a:extLst>
            </p:cNvPr>
            <p:cNvSpPr/>
            <p:nvPr/>
          </p:nvSpPr>
          <p:spPr bwMode="auto">
            <a:xfrm>
              <a:off x="5883967" y="1457739"/>
              <a:ext cx="424068" cy="1219200"/>
            </a:xfrm>
            <a:prstGeom prst="rect">
              <a:avLst/>
            </a:prstGeom>
            <a:solidFill>
              <a:srgbClr val="3998E7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135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498" name="TextBox 497">
              <a:extLst>
                <a:ext uri="{FF2B5EF4-FFF2-40B4-BE49-F238E27FC236}">
                  <a16:creationId xmlns:a16="http://schemas.microsoft.com/office/drawing/2014/main" id="{3AEE7858-14F5-05E8-8C8B-04C54493DD7C}"/>
                </a:ext>
              </a:extLst>
            </p:cNvPr>
            <p:cNvSpPr txBox="1"/>
            <p:nvPr/>
          </p:nvSpPr>
          <p:spPr>
            <a:xfrm>
              <a:off x="5167139" y="1790340"/>
              <a:ext cx="597363" cy="6110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CH" sz="1350">
                  <a:latin typeface="Avenir Next" panose="020B0503020202020204" pitchFamily="34" charset="0"/>
                </a:rPr>
                <a:t>AI</a:t>
              </a:r>
              <a:r>
                <a:rPr lang="en-GB" sz="1350" dirty="0">
                  <a:latin typeface="Avenir Next" panose="020B0503020202020204" pitchFamily="34" charset="0"/>
                </a:rPr>
                <a:t>E</a:t>
              </a:r>
              <a:endParaRPr lang="en-CH" sz="1350">
                <a:latin typeface="Avenir Next" panose="020B0503020202020204" pitchFamily="34" charset="0"/>
              </a:endParaRPr>
            </a:p>
            <a:p>
              <a:pPr algn="ctr">
                <a:buClr>
                  <a:schemeClr val="accent1"/>
                </a:buClr>
                <a:buSzPct val="60000"/>
              </a:pPr>
              <a:r>
                <a:rPr lang="en-GB" sz="1350" dirty="0">
                  <a:latin typeface="Avenir Next" panose="020B0503020202020204" pitchFamily="34" charset="0"/>
                </a:rPr>
                <a:t>Core</a:t>
              </a:r>
              <a:endParaRPr lang="en-CH" sz="1350" dirty="0">
                <a:latin typeface="Avenir Next" panose="020B0503020202020204" pitchFamily="34" charset="0"/>
              </a:endParaRPr>
            </a:p>
          </p:txBody>
        </p:sp>
        <p:sp>
          <p:nvSpPr>
            <p:cNvPr id="499" name="TextBox 498">
              <a:extLst>
                <a:ext uri="{FF2B5EF4-FFF2-40B4-BE49-F238E27FC236}">
                  <a16:creationId xmlns:a16="http://schemas.microsoft.com/office/drawing/2014/main" id="{925A9B1B-CCAB-1796-7458-97C120D95F94}"/>
                </a:ext>
              </a:extLst>
            </p:cNvPr>
            <p:cNvSpPr txBox="1"/>
            <p:nvPr/>
          </p:nvSpPr>
          <p:spPr>
            <a:xfrm rot="16200000">
              <a:off x="5602873" y="1908069"/>
              <a:ext cx="968901" cy="31854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CH" sz="1350" dirty="0">
                  <a:latin typeface="Avenir Next" panose="020B0503020202020204" pitchFamily="34" charset="0"/>
                </a:rPr>
                <a:t>Memory</a:t>
              </a:r>
            </a:p>
          </p:txBody>
        </p:sp>
      </p:grpSp>
      <p:sp>
        <p:nvSpPr>
          <p:cNvPr id="500" name="Rectangle 499">
            <a:extLst>
              <a:ext uri="{FF2B5EF4-FFF2-40B4-BE49-F238E27FC236}">
                <a16:creationId xmlns:a16="http://schemas.microsoft.com/office/drawing/2014/main" id="{6D084F43-E2E5-30D7-8AA5-402E064367ED}"/>
              </a:ext>
            </a:extLst>
          </p:cNvPr>
          <p:cNvSpPr/>
          <p:nvPr/>
        </p:nvSpPr>
        <p:spPr bwMode="auto">
          <a:xfrm>
            <a:off x="10518254" y="4734398"/>
            <a:ext cx="199668" cy="18876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99354" fontAlgn="base">
              <a:spcBef>
                <a:spcPct val="0"/>
              </a:spcBef>
              <a:spcAft>
                <a:spcPct val="0"/>
              </a:spcAft>
            </a:pPr>
            <a:endParaRPr lang="en-CH" sz="1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Avenir Next" panose="020B0503020202020204" pitchFamily="34" charset="0"/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501" name="Straight Arrow Connector 500">
            <a:extLst>
              <a:ext uri="{FF2B5EF4-FFF2-40B4-BE49-F238E27FC236}">
                <a16:creationId xmlns:a16="http://schemas.microsoft.com/office/drawing/2014/main" id="{5FD4DF29-9BEE-27A9-D945-18AC45B2B054}"/>
              </a:ext>
            </a:extLst>
          </p:cNvPr>
          <p:cNvCxnSpPr>
            <a:cxnSpLocks/>
            <a:endCxn id="500" idx="0"/>
          </p:cNvCxnSpPr>
          <p:nvPr/>
        </p:nvCxnSpPr>
        <p:spPr>
          <a:xfrm>
            <a:off x="10618088" y="3768520"/>
            <a:ext cx="0" cy="965878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2" name="Straight Arrow Connector 501">
            <a:extLst>
              <a:ext uri="{FF2B5EF4-FFF2-40B4-BE49-F238E27FC236}">
                <a16:creationId xmlns:a16="http://schemas.microsoft.com/office/drawing/2014/main" id="{7719BCE7-263D-C4CD-0829-3E8EF3B4B6C4}"/>
              </a:ext>
            </a:extLst>
          </p:cNvPr>
          <p:cNvCxnSpPr>
            <a:cxnSpLocks/>
          </p:cNvCxnSpPr>
          <p:nvPr/>
        </p:nvCxnSpPr>
        <p:spPr>
          <a:xfrm>
            <a:off x="9318976" y="4787844"/>
            <a:ext cx="1205211" cy="13238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3" name="Straight Arrow Connector 502">
            <a:extLst>
              <a:ext uri="{FF2B5EF4-FFF2-40B4-BE49-F238E27FC236}">
                <a16:creationId xmlns:a16="http://schemas.microsoft.com/office/drawing/2014/main" id="{33F6EF5C-1FA3-D534-6188-89F67E8A7411}"/>
              </a:ext>
            </a:extLst>
          </p:cNvPr>
          <p:cNvCxnSpPr/>
          <p:nvPr/>
        </p:nvCxnSpPr>
        <p:spPr>
          <a:xfrm>
            <a:off x="10345468" y="4497805"/>
            <a:ext cx="682790" cy="0"/>
          </a:xfrm>
          <a:prstGeom prst="straightConnector1">
            <a:avLst/>
          </a:prstGeom>
          <a:ln w="28575">
            <a:solidFill>
              <a:srgbClr val="FFC000"/>
            </a:solidFill>
            <a:headEnd type="none" w="lg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4" name="Straight Arrow Connector 503">
            <a:extLst>
              <a:ext uri="{FF2B5EF4-FFF2-40B4-BE49-F238E27FC236}">
                <a16:creationId xmlns:a16="http://schemas.microsoft.com/office/drawing/2014/main" id="{45B23D0A-CD72-B749-1F61-6498DEC02B81}"/>
              </a:ext>
            </a:extLst>
          </p:cNvPr>
          <p:cNvCxnSpPr>
            <a:cxnSpLocks/>
          </p:cNvCxnSpPr>
          <p:nvPr/>
        </p:nvCxnSpPr>
        <p:spPr>
          <a:xfrm>
            <a:off x="10345468" y="4046914"/>
            <a:ext cx="682790" cy="0"/>
          </a:xfrm>
          <a:prstGeom prst="straightConnector1">
            <a:avLst/>
          </a:prstGeom>
          <a:ln w="28575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5" name="Straight Arrow Connector 504">
            <a:extLst>
              <a:ext uri="{FF2B5EF4-FFF2-40B4-BE49-F238E27FC236}">
                <a16:creationId xmlns:a16="http://schemas.microsoft.com/office/drawing/2014/main" id="{C022229A-2A5F-F794-67C2-B73E10CFE344}"/>
              </a:ext>
            </a:extLst>
          </p:cNvPr>
          <p:cNvCxnSpPr>
            <a:cxnSpLocks/>
          </p:cNvCxnSpPr>
          <p:nvPr/>
        </p:nvCxnSpPr>
        <p:spPr>
          <a:xfrm>
            <a:off x="9313043" y="3751690"/>
            <a:ext cx="177620" cy="105976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6" name="Straight Arrow Connector 505">
            <a:extLst>
              <a:ext uri="{FF2B5EF4-FFF2-40B4-BE49-F238E27FC236}">
                <a16:creationId xmlns:a16="http://schemas.microsoft.com/office/drawing/2014/main" id="{A0BD05BB-355F-5923-6EB4-0E1FA5DF7463}"/>
              </a:ext>
            </a:extLst>
          </p:cNvPr>
          <p:cNvCxnSpPr>
            <a:cxnSpLocks/>
          </p:cNvCxnSpPr>
          <p:nvPr/>
        </p:nvCxnSpPr>
        <p:spPr>
          <a:xfrm>
            <a:off x="10715806" y="3674138"/>
            <a:ext cx="233358" cy="1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7" name="Straight Arrow Connector 506">
            <a:extLst>
              <a:ext uri="{FF2B5EF4-FFF2-40B4-BE49-F238E27FC236}">
                <a16:creationId xmlns:a16="http://schemas.microsoft.com/office/drawing/2014/main" id="{9A7A38D9-6BD2-FC13-1FC7-9254EEC9D7A1}"/>
              </a:ext>
            </a:extLst>
          </p:cNvPr>
          <p:cNvCxnSpPr>
            <a:cxnSpLocks/>
          </p:cNvCxnSpPr>
          <p:nvPr/>
        </p:nvCxnSpPr>
        <p:spPr>
          <a:xfrm>
            <a:off x="10715807" y="4830923"/>
            <a:ext cx="233358" cy="1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8" name="Straight Arrow Connector 507">
            <a:extLst>
              <a:ext uri="{FF2B5EF4-FFF2-40B4-BE49-F238E27FC236}">
                <a16:creationId xmlns:a16="http://schemas.microsoft.com/office/drawing/2014/main" id="{8F8D662C-E9B6-6BB9-A846-63A528336C0B}"/>
              </a:ext>
            </a:extLst>
          </p:cNvPr>
          <p:cNvCxnSpPr>
            <a:cxnSpLocks/>
          </p:cNvCxnSpPr>
          <p:nvPr/>
        </p:nvCxnSpPr>
        <p:spPr>
          <a:xfrm>
            <a:off x="9412806" y="986337"/>
            <a:ext cx="365760" cy="0"/>
          </a:xfrm>
          <a:prstGeom prst="straightConnector1">
            <a:avLst/>
          </a:prstGeom>
          <a:ln w="28575">
            <a:solidFill>
              <a:srgbClr val="FFC000"/>
            </a:solidFill>
            <a:headEnd type="none" w="lg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9" name="TextBox 508">
            <a:extLst>
              <a:ext uri="{FF2B5EF4-FFF2-40B4-BE49-F238E27FC236}">
                <a16:creationId xmlns:a16="http://schemas.microsoft.com/office/drawing/2014/main" id="{9CEABB77-7179-3E76-BFBD-55745676CF90}"/>
              </a:ext>
            </a:extLst>
          </p:cNvPr>
          <p:cNvSpPr txBox="1"/>
          <p:nvPr/>
        </p:nvSpPr>
        <p:spPr>
          <a:xfrm>
            <a:off x="9712491" y="880707"/>
            <a:ext cx="165668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H" sz="1200" dirty="0">
                <a:latin typeface="Avenir Next" panose="020B0503020202020204" pitchFamily="34" charset="0"/>
              </a:rPr>
              <a:t>Cascade Stream</a:t>
            </a:r>
          </a:p>
        </p:txBody>
      </p:sp>
      <p:cxnSp>
        <p:nvCxnSpPr>
          <p:cNvPr id="510" name="Straight Arrow Connector 509">
            <a:extLst>
              <a:ext uri="{FF2B5EF4-FFF2-40B4-BE49-F238E27FC236}">
                <a16:creationId xmlns:a16="http://schemas.microsoft.com/office/drawing/2014/main" id="{4D2560A5-E05D-9982-F341-2DB37140DCEB}"/>
              </a:ext>
            </a:extLst>
          </p:cNvPr>
          <p:cNvCxnSpPr>
            <a:cxnSpLocks/>
          </p:cNvCxnSpPr>
          <p:nvPr/>
        </p:nvCxnSpPr>
        <p:spPr>
          <a:xfrm>
            <a:off x="6074572" y="986337"/>
            <a:ext cx="365760" cy="0"/>
          </a:xfrm>
          <a:prstGeom prst="straightConnector1">
            <a:avLst/>
          </a:prstGeom>
          <a:ln w="28575">
            <a:solidFill>
              <a:srgbClr val="C00000"/>
            </a:solidFill>
            <a:headEnd type="none" w="lg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1" name="TextBox 510">
            <a:extLst>
              <a:ext uri="{FF2B5EF4-FFF2-40B4-BE49-F238E27FC236}">
                <a16:creationId xmlns:a16="http://schemas.microsoft.com/office/drawing/2014/main" id="{E332E04B-4EA0-D2F7-4A0C-DF8BC411B9CC}"/>
              </a:ext>
            </a:extLst>
          </p:cNvPr>
          <p:cNvSpPr txBox="1"/>
          <p:nvPr/>
        </p:nvSpPr>
        <p:spPr>
          <a:xfrm>
            <a:off x="6396366" y="880707"/>
            <a:ext cx="194224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i="1" dirty="0">
                <a:latin typeface="Avenir Next" panose="020B0503020202020204" pitchFamily="34" charset="0"/>
              </a:rPr>
              <a:t>Direct</a:t>
            </a:r>
            <a:r>
              <a:rPr lang="en-CH" sz="1200" i="1">
                <a:latin typeface="Avenir Next" panose="020B0503020202020204" pitchFamily="34" charset="0"/>
              </a:rPr>
              <a:t> Memory </a:t>
            </a:r>
            <a:r>
              <a:rPr lang="en-GB" sz="1200" i="1" dirty="0">
                <a:latin typeface="Avenir Next" panose="020B0503020202020204" pitchFamily="34" charset="0"/>
              </a:rPr>
              <a:t>Access</a:t>
            </a:r>
            <a:endParaRPr lang="en-CH" sz="1200" i="1" dirty="0">
              <a:latin typeface="Avenir Next" panose="020B0503020202020204" pitchFamily="34" charset="0"/>
            </a:endParaRPr>
          </a:p>
        </p:txBody>
      </p:sp>
      <p:cxnSp>
        <p:nvCxnSpPr>
          <p:cNvPr id="512" name="Straight Arrow Connector 511">
            <a:extLst>
              <a:ext uri="{FF2B5EF4-FFF2-40B4-BE49-F238E27FC236}">
                <a16:creationId xmlns:a16="http://schemas.microsoft.com/office/drawing/2014/main" id="{55CD47C3-B5C2-603D-1AD3-F1172A46FBFB}"/>
              </a:ext>
            </a:extLst>
          </p:cNvPr>
          <p:cNvCxnSpPr>
            <a:cxnSpLocks/>
          </p:cNvCxnSpPr>
          <p:nvPr/>
        </p:nvCxnSpPr>
        <p:spPr>
          <a:xfrm>
            <a:off x="8083442" y="986337"/>
            <a:ext cx="365760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 w="lg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3" name="TextBox 512">
            <a:extLst>
              <a:ext uri="{FF2B5EF4-FFF2-40B4-BE49-F238E27FC236}">
                <a16:creationId xmlns:a16="http://schemas.microsoft.com/office/drawing/2014/main" id="{78AD5549-39BE-85B1-B376-1005BE30C632}"/>
              </a:ext>
            </a:extLst>
          </p:cNvPr>
          <p:cNvSpPr txBox="1"/>
          <p:nvPr/>
        </p:nvSpPr>
        <p:spPr>
          <a:xfrm>
            <a:off x="8393194" y="880707"/>
            <a:ext cx="10841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H" sz="1200" i="1">
                <a:latin typeface="Avenir Next" panose="020B0503020202020204" pitchFamily="34" charset="0"/>
              </a:rPr>
              <a:t>AXI4 </a:t>
            </a:r>
            <a:r>
              <a:rPr lang="en-GB" sz="1200" i="1" dirty="0">
                <a:latin typeface="Avenir Next" panose="020B0503020202020204" pitchFamily="34" charset="0"/>
              </a:rPr>
              <a:t>Stream</a:t>
            </a:r>
            <a:endParaRPr lang="en-CH" sz="1200" i="1" dirty="0">
              <a:latin typeface="Avenir Next" panose="020B0503020202020204" pitchFamily="34" charset="0"/>
            </a:endParaRPr>
          </a:p>
        </p:txBody>
      </p:sp>
      <p:grpSp>
        <p:nvGrpSpPr>
          <p:cNvPr id="563" name="Group 562">
            <a:extLst>
              <a:ext uri="{FF2B5EF4-FFF2-40B4-BE49-F238E27FC236}">
                <a16:creationId xmlns:a16="http://schemas.microsoft.com/office/drawing/2014/main" id="{F54C56F7-20DF-D197-F3FB-1E27C65C90AF}"/>
              </a:ext>
            </a:extLst>
          </p:cNvPr>
          <p:cNvGrpSpPr/>
          <p:nvPr/>
        </p:nvGrpSpPr>
        <p:grpSpPr>
          <a:xfrm>
            <a:off x="6657733" y="2639957"/>
            <a:ext cx="866051" cy="829034"/>
            <a:chOff x="4994667" y="3093423"/>
            <a:chExt cx="1327916" cy="1219200"/>
          </a:xfrm>
        </p:grpSpPr>
        <p:sp>
          <p:nvSpPr>
            <p:cNvPr id="564" name="Rectangle 563">
              <a:extLst>
                <a:ext uri="{FF2B5EF4-FFF2-40B4-BE49-F238E27FC236}">
                  <a16:creationId xmlns:a16="http://schemas.microsoft.com/office/drawing/2014/main" id="{25C4834C-F2EA-FD41-90D6-88B1A677FFAB}"/>
                </a:ext>
              </a:extLst>
            </p:cNvPr>
            <p:cNvSpPr/>
            <p:nvPr/>
          </p:nvSpPr>
          <p:spPr bwMode="auto">
            <a:xfrm>
              <a:off x="4997365" y="3093423"/>
              <a:ext cx="1325218" cy="1219200"/>
            </a:xfrm>
            <a:prstGeom prst="rect">
              <a:avLst/>
            </a:prstGeom>
            <a:solidFill>
              <a:srgbClr val="00B658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135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565" name="Rectangle 564">
              <a:extLst>
                <a:ext uri="{FF2B5EF4-FFF2-40B4-BE49-F238E27FC236}">
                  <a16:creationId xmlns:a16="http://schemas.microsoft.com/office/drawing/2014/main" id="{7C346ED4-721D-EFE0-BC26-FB7E300BCA88}"/>
                </a:ext>
              </a:extLst>
            </p:cNvPr>
            <p:cNvSpPr/>
            <p:nvPr/>
          </p:nvSpPr>
          <p:spPr bwMode="auto">
            <a:xfrm>
              <a:off x="4994667" y="3093423"/>
              <a:ext cx="424068" cy="1219200"/>
            </a:xfrm>
            <a:prstGeom prst="rect">
              <a:avLst/>
            </a:prstGeom>
            <a:solidFill>
              <a:srgbClr val="3998E7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135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566" name="TextBox 565">
              <a:extLst>
                <a:ext uri="{FF2B5EF4-FFF2-40B4-BE49-F238E27FC236}">
                  <a16:creationId xmlns:a16="http://schemas.microsoft.com/office/drawing/2014/main" id="{D8545430-8058-D833-9DAE-4728B3243F4D}"/>
                </a:ext>
              </a:extLst>
            </p:cNvPr>
            <p:cNvSpPr txBox="1"/>
            <p:nvPr/>
          </p:nvSpPr>
          <p:spPr>
            <a:xfrm>
              <a:off x="5563811" y="3357868"/>
              <a:ext cx="597364" cy="6110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CH" sz="1350">
                  <a:latin typeface="Avenir Next" panose="020B0503020202020204" pitchFamily="34" charset="0"/>
                </a:rPr>
                <a:t>AI</a:t>
              </a:r>
              <a:r>
                <a:rPr lang="en-GB" sz="1350" dirty="0">
                  <a:latin typeface="Avenir Next" panose="020B0503020202020204" pitchFamily="34" charset="0"/>
                </a:rPr>
                <a:t>E</a:t>
              </a:r>
              <a:endParaRPr lang="en-CH" sz="1350">
                <a:latin typeface="Avenir Next" panose="020B0503020202020204" pitchFamily="34" charset="0"/>
              </a:endParaRPr>
            </a:p>
            <a:p>
              <a:pPr algn="ctr">
                <a:buClr>
                  <a:schemeClr val="accent1"/>
                </a:buClr>
                <a:buSzPct val="60000"/>
              </a:pPr>
              <a:r>
                <a:rPr lang="en-GB" sz="1350" dirty="0">
                  <a:latin typeface="Avenir Next" panose="020B0503020202020204" pitchFamily="34" charset="0"/>
                </a:rPr>
                <a:t>Core</a:t>
              </a:r>
              <a:endParaRPr lang="en-CH" sz="1350" dirty="0">
                <a:latin typeface="Avenir Next" panose="020B0503020202020204" pitchFamily="34" charset="0"/>
              </a:endParaRPr>
            </a:p>
          </p:txBody>
        </p:sp>
        <p:sp>
          <p:nvSpPr>
            <p:cNvPr id="567" name="TextBox 566">
              <a:extLst>
                <a:ext uri="{FF2B5EF4-FFF2-40B4-BE49-F238E27FC236}">
                  <a16:creationId xmlns:a16="http://schemas.microsoft.com/office/drawing/2014/main" id="{32D07B8F-262B-DF20-A96F-71725580DEA9}"/>
                </a:ext>
              </a:extLst>
            </p:cNvPr>
            <p:cNvSpPr txBox="1"/>
            <p:nvPr/>
          </p:nvSpPr>
          <p:spPr>
            <a:xfrm rot="16200000">
              <a:off x="4713574" y="3543753"/>
              <a:ext cx="968901" cy="31854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CH" sz="1350" dirty="0">
                  <a:latin typeface="Avenir Next" panose="020B0503020202020204" pitchFamily="34" charset="0"/>
                </a:rPr>
                <a:t>Memory</a:t>
              </a:r>
            </a:p>
          </p:txBody>
        </p:sp>
      </p:grp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5E0B7BE-C280-C721-9ABD-15E10908EE25}"/>
              </a:ext>
            </a:extLst>
          </p:cNvPr>
          <p:cNvCxnSpPr>
            <a:cxnSpLocks/>
          </p:cNvCxnSpPr>
          <p:nvPr/>
        </p:nvCxnSpPr>
        <p:spPr>
          <a:xfrm flipV="1">
            <a:off x="7096721" y="3493831"/>
            <a:ext cx="10166" cy="319300"/>
          </a:xfrm>
          <a:prstGeom prst="straightConnector1">
            <a:avLst/>
          </a:prstGeom>
          <a:ln w="28575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610E3CB-6C61-02AA-2B94-07D7F3499CE9}"/>
              </a:ext>
            </a:extLst>
          </p:cNvPr>
          <p:cNvCxnSpPr>
            <a:cxnSpLocks/>
          </p:cNvCxnSpPr>
          <p:nvPr/>
        </p:nvCxnSpPr>
        <p:spPr>
          <a:xfrm flipV="1">
            <a:off x="8501601" y="3508751"/>
            <a:ext cx="10166" cy="319301"/>
          </a:xfrm>
          <a:prstGeom prst="straightConnector1">
            <a:avLst/>
          </a:prstGeom>
          <a:ln w="28575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E78E020-F30D-0601-48EA-2BB00F5609D9}"/>
              </a:ext>
            </a:extLst>
          </p:cNvPr>
          <p:cNvCxnSpPr>
            <a:cxnSpLocks/>
          </p:cNvCxnSpPr>
          <p:nvPr/>
        </p:nvCxnSpPr>
        <p:spPr>
          <a:xfrm flipV="1">
            <a:off x="9908240" y="3523671"/>
            <a:ext cx="10166" cy="319301"/>
          </a:xfrm>
          <a:prstGeom prst="straightConnector1">
            <a:avLst/>
          </a:prstGeom>
          <a:ln w="28575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CD476B-A77F-A3A5-C75A-AA679B42CEE7}"/>
              </a:ext>
            </a:extLst>
          </p:cNvPr>
          <p:cNvGrpSpPr/>
          <p:nvPr/>
        </p:nvGrpSpPr>
        <p:grpSpPr>
          <a:xfrm>
            <a:off x="7045594" y="4836742"/>
            <a:ext cx="1111088" cy="962559"/>
            <a:chOff x="6980278" y="4934714"/>
            <a:chExt cx="1111088" cy="96255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E483B0E-7CC5-2BA8-48A1-EF80C3D05729}"/>
                </a:ext>
              </a:extLst>
            </p:cNvPr>
            <p:cNvSpPr/>
            <p:nvPr/>
          </p:nvSpPr>
          <p:spPr bwMode="auto">
            <a:xfrm>
              <a:off x="6980278" y="5337225"/>
              <a:ext cx="1111088" cy="560048"/>
            </a:xfrm>
            <a:prstGeom prst="rect">
              <a:avLst/>
            </a:prstGeom>
            <a:solidFill>
              <a:schemeClr val="accent2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135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2939B7B-4422-6AB1-863A-C68CBD3BBCD3}"/>
                </a:ext>
              </a:extLst>
            </p:cNvPr>
            <p:cNvSpPr txBox="1"/>
            <p:nvPr/>
          </p:nvSpPr>
          <p:spPr>
            <a:xfrm>
              <a:off x="7281746" y="5445639"/>
              <a:ext cx="508152" cy="4154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GB" sz="1350" dirty="0">
                  <a:latin typeface="Avenir Next" panose="020B0503020202020204" pitchFamily="34" charset="0"/>
                </a:rPr>
                <a:t>Shim</a:t>
              </a:r>
            </a:p>
            <a:p>
              <a:pPr algn="ctr">
                <a:buClr>
                  <a:schemeClr val="accent1"/>
                </a:buClr>
                <a:buSzPct val="60000"/>
              </a:pPr>
              <a:r>
                <a:rPr lang="en-GB" sz="1350" dirty="0">
                  <a:latin typeface="Avenir Next" panose="020B0503020202020204" pitchFamily="34" charset="0"/>
                </a:rPr>
                <a:t>DMA0</a:t>
              </a:r>
              <a:endParaRPr lang="en-CH" sz="1350" dirty="0">
                <a:latin typeface="Avenir Next" panose="020B0503020202020204" pitchFamily="34" charset="0"/>
              </a:endParaRPr>
            </a:p>
          </p:txBody>
        </p:sp>
        <p:sp>
          <p:nvSpPr>
            <p:cNvPr id="14" name="Left-Right Arrow 13">
              <a:extLst>
                <a:ext uri="{FF2B5EF4-FFF2-40B4-BE49-F238E27FC236}">
                  <a16:creationId xmlns:a16="http://schemas.microsoft.com/office/drawing/2014/main" id="{49315FF5-A27B-F849-7D38-AAC9DDDA3C7C}"/>
                </a:ext>
              </a:extLst>
            </p:cNvPr>
            <p:cNvSpPr/>
            <p:nvPr/>
          </p:nvSpPr>
          <p:spPr bwMode="auto">
            <a:xfrm rot="16200000">
              <a:off x="7338493" y="4993758"/>
              <a:ext cx="394660" cy="276571"/>
            </a:xfrm>
            <a:prstGeom prst="leftRightArrow">
              <a:avLst/>
            </a:prstGeom>
            <a:solidFill>
              <a:schemeClr val="bg2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08596DE-751F-C3EF-70A7-4D4FFA0BD831}"/>
              </a:ext>
            </a:extLst>
          </p:cNvPr>
          <p:cNvGrpSpPr/>
          <p:nvPr/>
        </p:nvGrpSpPr>
        <p:grpSpPr>
          <a:xfrm>
            <a:off x="8887201" y="4836742"/>
            <a:ext cx="1111088" cy="962559"/>
            <a:chOff x="6980278" y="4934714"/>
            <a:chExt cx="1111088" cy="962559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B5092DA-81A7-0C1C-4317-1E40A08D48E4}"/>
                </a:ext>
              </a:extLst>
            </p:cNvPr>
            <p:cNvSpPr/>
            <p:nvPr/>
          </p:nvSpPr>
          <p:spPr bwMode="auto">
            <a:xfrm>
              <a:off x="6980278" y="5337225"/>
              <a:ext cx="1111088" cy="560048"/>
            </a:xfrm>
            <a:prstGeom prst="rect">
              <a:avLst/>
            </a:prstGeom>
            <a:solidFill>
              <a:schemeClr val="accent2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135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3F909B6-3393-1A2B-3B3F-BF7400F83AE9}"/>
                </a:ext>
              </a:extLst>
            </p:cNvPr>
            <p:cNvSpPr txBox="1"/>
            <p:nvPr/>
          </p:nvSpPr>
          <p:spPr>
            <a:xfrm>
              <a:off x="7231252" y="5445639"/>
              <a:ext cx="609141" cy="4154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GB" sz="1350" dirty="0">
                  <a:latin typeface="Avenir Next" panose="020B0503020202020204" pitchFamily="34" charset="0"/>
                </a:rPr>
                <a:t>Shim</a:t>
              </a:r>
            </a:p>
            <a:p>
              <a:pPr algn="ctr">
                <a:buClr>
                  <a:schemeClr val="accent1"/>
                </a:buClr>
                <a:buSzPct val="60000"/>
              </a:pPr>
              <a:r>
                <a:rPr lang="en-GB" sz="1350" dirty="0">
                  <a:latin typeface="Avenir Next" panose="020B0503020202020204" pitchFamily="34" charset="0"/>
                </a:rPr>
                <a:t>DMA15</a:t>
              </a:r>
              <a:endParaRPr lang="en-CH" sz="1350" dirty="0">
                <a:latin typeface="Avenir Next" panose="020B0503020202020204" pitchFamily="34" charset="0"/>
              </a:endParaRPr>
            </a:p>
          </p:txBody>
        </p:sp>
        <p:sp>
          <p:nvSpPr>
            <p:cNvPr id="18" name="Left-Right Arrow 17">
              <a:extLst>
                <a:ext uri="{FF2B5EF4-FFF2-40B4-BE49-F238E27FC236}">
                  <a16:creationId xmlns:a16="http://schemas.microsoft.com/office/drawing/2014/main" id="{240E0F79-FC46-BF1C-CA9F-0BF5FC9D73C1}"/>
                </a:ext>
              </a:extLst>
            </p:cNvPr>
            <p:cNvSpPr/>
            <p:nvPr/>
          </p:nvSpPr>
          <p:spPr bwMode="auto">
            <a:xfrm rot="16200000">
              <a:off x="7338493" y="4993758"/>
              <a:ext cx="394660" cy="276571"/>
            </a:xfrm>
            <a:prstGeom prst="leftRightArrow">
              <a:avLst/>
            </a:prstGeom>
            <a:solidFill>
              <a:schemeClr val="bg2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18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B1D1A339-57CF-F2D8-76E4-6129F999EE31}"/>
              </a:ext>
            </a:extLst>
          </p:cNvPr>
          <p:cNvSpPr txBox="1"/>
          <p:nvPr/>
        </p:nvSpPr>
        <p:spPr>
          <a:xfrm>
            <a:off x="8355498" y="5334611"/>
            <a:ext cx="3328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i="1" dirty="0">
                <a:latin typeface="Avenir Next" panose="020B0503020202020204" pitchFamily="34" charset="0"/>
              </a:rPr>
              <a:t>…</a:t>
            </a:r>
            <a:endParaRPr lang="en-CH" sz="1400" b="1" i="1" dirty="0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37843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600" tmFilter="0, 0; .2, .5; .8, .5; 1, 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300" autoRev="1" fill="hold"/>
                                        <p:tgtEl>
                                          <p:spTgt spid="3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600" tmFilter="0, 0; .2, .5; .8, .5; 1, 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300" autoRev="1" fill="hold"/>
                                        <p:tgtEl>
                                          <p:spTgt spid="4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600" tmFilter="0, 0; .2, .5; .8, .5; 1, 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300" autoRev="1" fill="hold"/>
                                        <p:tgtEl>
                                          <p:spTgt spid="4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600" tmFilter="0, 0; .2, .5; .8, .5; 1, 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300" autoRev="1" fill="hold"/>
                                        <p:tgtEl>
                                          <p:spTgt spid="4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600" tmFilter="0, 0; .2, .5; .8, .5; 1, 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300" autoRev="1" fill="hold"/>
                                        <p:tgtEl>
                                          <p:spTgt spid="4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600" tmFilter="0, 0; .2, .5; .8, .5; 1, 0"/>
                                        <p:tgtEl>
                                          <p:spTgt spid="5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300" autoRev="1" fill="hold"/>
                                        <p:tgtEl>
                                          <p:spTgt spid="5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600" tmFilter="0, 0; .2, .5; .8, .5; 1, 0"/>
                                        <p:tgtEl>
                                          <p:spTgt spid="4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300" autoRev="1" fill="hold"/>
                                        <p:tgtEl>
                                          <p:spTgt spid="4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600" tmFilter="0, 0; .2, .5; .8, .5; 1, 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300" autoRev="1" fill="hold"/>
                                        <p:tgtEl>
                                          <p:spTgt spid="4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600" tmFilter="0, 0; .2, .5; .8, .5; 1, 0"/>
                                        <p:tgtEl>
                                          <p:spTgt spid="4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300" autoRev="1" fill="hold"/>
                                        <p:tgtEl>
                                          <p:spTgt spid="4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700" tmFilter="0, 0; .2, .5; .8, .5; 1, 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350" autoRev="1" fill="hold"/>
                                        <p:tgtEl>
                                          <p:spTgt spid="3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700" tmFilter="0, 0; .2, .5; .8, .5; 1, 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350" autoRev="1" fill="hold"/>
                                        <p:tgtEl>
                                          <p:spTgt spid="4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700" tmFilter="0, 0; .2, .5; .8, .5; 1, 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350" autoRev="1" fill="hold"/>
                                        <p:tgtEl>
                                          <p:spTgt spid="4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700" tmFilter="0, 0; .2, .5; .8, .5; 1, 0"/>
                                        <p:tgtEl>
                                          <p:spTgt spid="4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350" autoRev="1" fill="hold"/>
                                        <p:tgtEl>
                                          <p:spTgt spid="4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700" tmFilter="0, 0; .2, .5; .8, .5; 1, 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350" autoRev="1" fill="hold"/>
                                        <p:tgtEl>
                                          <p:spTgt spid="4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700" tmFilter="0, 0; .2, .5; .8, .5; 1, 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350" autoRev="1" fill="hold"/>
                                        <p:tgtEl>
                                          <p:spTgt spid="40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700" tmFilter="0, 0; .2, .5; .8, .5; 1, 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350" autoRev="1" fill="hold"/>
                                        <p:tgtEl>
                                          <p:spTgt spid="4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700" tmFilter="0, 0; .2, .5; .8, .5; 1, 0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350" autoRev="1" fill="hold"/>
                                        <p:tgtEl>
                                          <p:spTgt spid="4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7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3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700" tmFilter="0, 0; .2, .5; .8, .5; 1, 0"/>
                                        <p:tgtEl>
                                          <p:spTgt spid="5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350" autoRev="1" fill="hold"/>
                                        <p:tgtEl>
                                          <p:spTgt spid="5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7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3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7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3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700" tmFilter="0, 0; .2, .5; .8, .5; 1, 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350" autoRev="1" fill="hold"/>
                                        <p:tgtEl>
                                          <p:spTgt spid="40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700" tmFilter="0, 0; .2, .5; .8, .5; 1, 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350" autoRev="1" fill="hold"/>
                                        <p:tgtEl>
                                          <p:spTgt spid="4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700" tmFilter="0, 0; .2, .5; .8, .5; 1, 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350" autoRev="1" fill="hold"/>
                                        <p:tgtEl>
                                          <p:spTgt spid="4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700" tmFilter="0, 0; .2, .5; .8, .5; 1, 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350" autoRev="1" fill="hold"/>
                                        <p:tgtEl>
                                          <p:spTgt spid="3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700" tmFilter="0, 0; .2, .5; .8, .5; 1, 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350" autoRev="1" fill="hold"/>
                                        <p:tgtEl>
                                          <p:spTgt spid="3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700" tmFilter="0, 0; .2, .5; .8, .5; 1, 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350" autoRev="1" fill="hold"/>
                                        <p:tgtEl>
                                          <p:spTgt spid="3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700" tmFilter="0, 0; .2, .5; .8, .5; 1, 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350" autoRev="1" fill="hold"/>
                                        <p:tgtEl>
                                          <p:spTgt spid="4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700" tmFilter="0, 0; .2, .5; .8, .5; 1, 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350" autoRev="1" fill="hold"/>
                                        <p:tgtEl>
                                          <p:spTgt spid="4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700" tmFilter="0, 0; .2, .5; .8, .5; 1, 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6" dur="350" autoRev="1" fill="hold"/>
                                        <p:tgtEl>
                                          <p:spTgt spid="4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7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700" tmFilter="0, 0; .2, .5; .8, .5; 1, 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350" autoRev="1" fill="hold"/>
                                        <p:tgtEl>
                                          <p:spTgt spid="4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700" tmFilter="0, 0; .2, .5; .8, .5; 1, 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350" autoRev="1" fill="hold"/>
                                        <p:tgtEl>
                                          <p:spTgt spid="4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700" tmFilter="0, 0; .2, .5; .8, .5; 1, 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350" autoRev="1" fill="hold"/>
                                        <p:tgtEl>
                                          <p:spTgt spid="4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700" tmFilter="0, 0; .2, .5; .8, .5; 1, 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8" dur="350" autoRev="1" fill="hold"/>
                                        <p:tgtEl>
                                          <p:spTgt spid="3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700" tmFilter="0, 0; .2, .5; .8, .5; 1, 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1" dur="350" autoRev="1" fill="hold"/>
                                        <p:tgtEl>
                                          <p:spTgt spid="3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700" tmFilter="0, 0; .2, .5; .8, .5; 1, 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4" dur="350" autoRev="1" fill="hold"/>
                                        <p:tgtEl>
                                          <p:spTgt spid="4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700" tmFilter="0, 0; .2, .5; .8, .5; 1, 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7" dur="350" autoRev="1" fill="hold"/>
                                        <p:tgtEl>
                                          <p:spTgt spid="3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700" tmFilter="0, 0; .2, .5; .8, .5; 1, 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0" dur="350" autoRev="1" fill="hold"/>
                                        <p:tgtEl>
                                          <p:spTgt spid="4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700" tmFilter="0, 0; .2, .5; .8, .5; 1, 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3" dur="350" autoRev="1" fill="hold"/>
                                        <p:tgtEl>
                                          <p:spTgt spid="4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700" tmFilter="0, 0; .2, .5; .8, .5; 1, 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6" dur="350" autoRev="1" fill="hold"/>
                                        <p:tgtEl>
                                          <p:spTgt spid="4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700" tmFilter="0, 0; .2, .5; .8, .5; 1, 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9" dur="350" autoRev="1" fill="hold"/>
                                        <p:tgtEl>
                                          <p:spTgt spid="40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0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700" tmFilter="0, 0; .2, .5; .8, .5; 1, 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2" dur="350" autoRev="1" fill="hold"/>
                                        <p:tgtEl>
                                          <p:spTgt spid="3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700" tmFilter="0, 0; .2, .5; .8, .5; 1, 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350" autoRev="1" fill="hold"/>
                                        <p:tgtEl>
                                          <p:spTgt spid="3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700" tmFilter="0, 0; .2, .5; .8, .5; 1, 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350" autoRev="1" fill="hold"/>
                                        <p:tgtEl>
                                          <p:spTgt spid="3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700" tmFilter="0, 0; .2, .5; .8, .5; 1, 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1" dur="350" autoRev="1" fill="hold"/>
                                        <p:tgtEl>
                                          <p:spTgt spid="40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700" tmFilter="0, 0; .2, .5; .8, .5; 1, 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4" dur="350" autoRev="1" fill="hold"/>
                                        <p:tgtEl>
                                          <p:spTgt spid="4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700" tmFilter="0, 0; .2, .5; .8, .5; 1, 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7" dur="350" autoRev="1" fill="hold"/>
                                        <p:tgtEl>
                                          <p:spTgt spid="4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700" tmFilter="0, 0; .2, .5; .8, .5; 1, 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0" dur="350" autoRev="1" fill="hold"/>
                                        <p:tgtEl>
                                          <p:spTgt spid="4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700" tmFilter="0, 0; .2, .5; .8, .5; 1, 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3" dur="350" autoRev="1" fill="hold"/>
                                        <p:tgtEl>
                                          <p:spTgt spid="4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4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700" tmFilter="0, 0; .2, .5; .8, .5; 1, 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6" dur="350" autoRev="1" fill="hold"/>
                                        <p:tgtEl>
                                          <p:spTgt spid="4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700" tmFilter="0, 0; .2, .5; .8, .5; 1, 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9" dur="350" autoRev="1" fill="hold"/>
                                        <p:tgtEl>
                                          <p:spTgt spid="4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700" tmFilter="0, 0; .2, .5; .8, .5; 1, 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2" dur="350" autoRev="1" fill="hold"/>
                                        <p:tgtEl>
                                          <p:spTgt spid="4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700" tmFilter="0, 0; .2, .5; .8, .5; 1, 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5" dur="350" autoRev="1" fill="hold"/>
                                        <p:tgtEl>
                                          <p:spTgt spid="4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6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700" tmFilter="0, 0; .2, .5; .8, .5; 1, 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8" dur="350" autoRev="1" fill="hold"/>
                                        <p:tgtEl>
                                          <p:spTgt spid="4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700" tmFilter="0, 0; .2, .5; .8, .5; 1, 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1" dur="350" autoRev="1" fill="hold"/>
                                        <p:tgtEl>
                                          <p:spTgt spid="4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700" tmFilter="0, 0; .2, .5; .8, .5; 1, 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4" dur="350" autoRev="1" fill="hold"/>
                                        <p:tgtEl>
                                          <p:spTgt spid="4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700" tmFilter="0, 0; .2, .5; .8, .5; 1, 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7" dur="350" autoRev="1" fill="hold"/>
                                        <p:tgtEl>
                                          <p:spTgt spid="4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700" tmFilter="0, 0; .2, .5; .8, .5; 1, 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0" dur="350" autoRev="1" fill="hold"/>
                                        <p:tgtEl>
                                          <p:spTgt spid="3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700" tmFilter="0, 0; .2, .5; .8, .5; 1, 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3" dur="350" autoRev="1" fill="hold"/>
                                        <p:tgtEl>
                                          <p:spTgt spid="40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4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700" tmFilter="0, 0; .2, .5; .8, .5; 1, 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6" dur="350" autoRev="1" fill="hold"/>
                                        <p:tgtEl>
                                          <p:spTgt spid="40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700" tmFilter="0, 0; .2, .5; .8, .5; 1, 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9" dur="350" autoRev="1" fill="hold"/>
                                        <p:tgtEl>
                                          <p:spTgt spid="4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0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700" tmFilter="0, 0; .2, .5; .8, .5; 1, 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2" dur="350" autoRev="1" fill="hold"/>
                                        <p:tgtEl>
                                          <p:spTgt spid="4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700" tmFilter="0, 0; .2, .5; .8, .5; 1, 0"/>
                                        <p:tgtEl>
                                          <p:spTgt spid="4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5" dur="350" autoRev="1" fill="hold"/>
                                        <p:tgtEl>
                                          <p:spTgt spid="4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6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700" tmFilter="0, 0; .2, .5; .8, .5; 1, 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8" dur="350" autoRev="1" fill="hold"/>
                                        <p:tgtEl>
                                          <p:spTgt spid="4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700" tmFilter="0, 0; .2, .5; .8, .5; 1, 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1" dur="350" autoRev="1" fill="hold"/>
                                        <p:tgtEl>
                                          <p:spTgt spid="50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700" tmFilter="0, 0; .2, .5; .8, .5; 1, 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4" dur="350" autoRev="1" fill="hold"/>
                                        <p:tgtEl>
                                          <p:spTgt spid="50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700" tmFilter="0, 0; .2, .5; .8, .5; 1, 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7" dur="350" autoRev="1" fill="hold"/>
                                        <p:tgtEl>
                                          <p:spTgt spid="50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700" tmFilter="0, 0; .2, .5; .8, .5; 1, 0"/>
                                        <p:tgtEl>
                                          <p:spTgt spid="4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0" dur="350" autoRev="1" fill="hold"/>
                                        <p:tgtEl>
                                          <p:spTgt spid="48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700" tmFilter="0, 0; .2, .5; .8, .5; 1, 0"/>
                                        <p:tgtEl>
                                          <p:spTgt spid="4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3" dur="350" autoRev="1" fill="hold"/>
                                        <p:tgtEl>
                                          <p:spTgt spid="4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700" tmFilter="0, 0; .2, .5; .8, .5; 1, 0"/>
                                        <p:tgtEl>
                                          <p:spTgt spid="4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6" dur="350" autoRev="1" fill="hold"/>
                                        <p:tgtEl>
                                          <p:spTgt spid="4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700" tmFilter="0, 0; .2, .5; .8, .5; 1, 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9" dur="350" autoRev="1" fill="hold"/>
                                        <p:tgtEl>
                                          <p:spTgt spid="4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700" tmFilter="0, 0; .2, .5; .8, .5; 1, 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2" dur="350" autoRev="1" fill="hold"/>
                                        <p:tgtEl>
                                          <p:spTgt spid="4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700" tmFilter="0, 0; .2, .5; .8, .5; 1, 0"/>
                                        <p:tgtEl>
                                          <p:spTgt spid="4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5" dur="350" autoRev="1" fill="hold"/>
                                        <p:tgtEl>
                                          <p:spTgt spid="4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6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700" tmFilter="0, 0; .2, .5; .8, .5; 1, 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350" autoRev="1" fill="hold"/>
                                        <p:tgtEl>
                                          <p:spTgt spid="4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700" tmFilter="0, 0; .2, .5; .8, .5; 1, 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350" autoRev="1" fill="hold"/>
                                        <p:tgtEl>
                                          <p:spTgt spid="4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2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700" tmFilter="0, 0; .2, .5; .8, .5; 1, 0"/>
                                        <p:tgtEl>
                                          <p:spTgt spid="4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350" autoRev="1" fill="hold"/>
                                        <p:tgtEl>
                                          <p:spTgt spid="4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700" tmFilter="0, 0; .2, .5; .8, .5; 1, 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7" dur="350" autoRev="1" fill="hold"/>
                                        <p:tgtEl>
                                          <p:spTgt spid="4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700" tmFilter="0, 0; .2, .5; .8, .5; 1, 0"/>
                                        <p:tgtEl>
                                          <p:spTgt spid="5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350" autoRev="1" fill="hold"/>
                                        <p:tgtEl>
                                          <p:spTgt spid="5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700" tmFilter="0, 0; .2, .5; .8, .5; 1, 0"/>
                                        <p:tgtEl>
                                          <p:spTgt spid="5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3" dur="350" autoRev="1" fill="hold"/>
                                        <p:tgtEl>
                                          <p:spTgt spid="50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700" tmFilter="0, 0; .2, .5; .8, .5; 1, 0"/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6" dur="350" autoRev="1" fill="hold"/>
                                        <p:tgtEl>
                                          <p:spTgt spid="50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700" tmFilter="0, 0; .2, .5; .8, .5; 1, 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1" dur="350" autoRev="1" fill="hold"/>
                                        <p:tgtEl>
                                          <p:spTgt spid="3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700" tmFilter="0, 0; .2, .5; .8, .5; 1, 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4" dur="350" autoRev="1" fill="hold"/>
                                        <p:tgtEl>
                                          <p:spTgt spid="3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700" tmFilter="0, 0; .2, .5; .8, .5; 1, 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7" dur="350" autoRev="1" fill="hold"/>
                                        <p:tgtEl>
                                          <p:spTgt spid="4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700" tmFilter="0, 0; .2, .5; .8, .5; 1, 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0" dur="350" autoRev="1" fill="hold"/>
                                        <p:tgtEl>
                                          <p:spTgt spid="4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700" tmFilter="0, 0; .2, .5; .8, .5; 1, 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3" dur="350" autoRev="1" fill="hold"/>
                                        <p:tgtEl>
                                          <p:spTgt spid="4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700" tmFilter="0, 0; .2, .5; .8, .5; 1, 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6" dur="350" autoRev="1" fill="hold"/>
                                        <p:tgtEl>
                                          <p:spTgt spid="4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700" tmFilter="0, 0; .2, .5; .8, .5; 1, 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9" dur="350" autoRev="1" fill="hold"/>
                                        <p:tgtEl>
                                          <p:spTgt spid="40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700" tmFilter="0, 0; .2, .5; .8, .5; 1, 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2" dur="350" autoRev="1" fill="hold"/>
                                        <p:tgtEl>
                                          <p:spTgt spid="4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4" dur="700" tmFilter="0, 0; .2, .5; .8, .5; 1, 0"/>
                                        <p:tgtEl>
                                          <p:spTgt spid="4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5" dur="350" autoRev="1" fill="hold"/>
                                        <p:tgtEl>
                                          <p:spTgt spid="4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700" tmFilter="0, 0; .2, .5; .8, .5; 1, 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8" dur="350" autoRev="1" fill="hold"/>
                                        <p:tgtEl>
                                          <p:spTgt spid="4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700" tmFilter="0, 0; .2, .5; .8, .5; 1, 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1" dur="350" autoRev="1" fill="hold"/>
                                        <p:tgtEl>
                                          <p:spTgt spid="4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700" tmFilter="0, 0; .2, .5; .8, .5; 1, 0"/>
                                        <p:tgtEl>
                                          <p:spTgt spid="50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4" dur="350" autoRev="1" fill="hold"/>
                                        <p:tgtEl>
                                          <p:spTgt spid="50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85" grpId="0" animBg="1"/>
      <p:bldP spid="386" grpId="0" animBg="1"/>
      <p:bldP spid="398" grpId="0" animBg="1"/>
      <p:bldP spid="401" grpId="0" animBg="1"/>
      <p:bldP spid="420" grpId="0" animBg="1"/>
      <p:bldP spid="421" grpId="0" animBg="1"/>
      <p:bldP spid="422" grpId="0" animBg="1"/>
      <p:bldP spid="430" grpId="0" animBg="1"/>
      <p:bldP spid="431" grpId="0" animBg="1"/>
      <p:bldP spid="448" grpId="0" animBg="1"/>
      <p:bldP spid="449" grpId="0" animBg="1"/>
      <p:bldP spid="457" grpId="0" animBg="1"/>
      <p:bldP spid="470" grpId="0" animBg="1"/>
      <p:bldP spid="480" grpId="0" animBg="1"/>
      <p:bldP spid="494" grpId="0" animBg="1"/>
      <p:bldP spid="500" grpId="0" animBg="1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07187-F2A5-FD6E-2928-BA75239F66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Spatial Architecture: AI Engine</a:t>
            </a:r>
            <a:endParaRPr lang="en-CH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5F6560-022D-9F9A-41B9-28C4512B2B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349" y="936172"/>
            <a:ext cx="5912688" cy="5419543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</a:pPr>
            <a:endParaRPr lang="en-GB" dirty="0"/>
          </a:p>
          <a:p>
            <a:pPr>
              <a:buClr>
                <a:schemeClr val="tx1"/>
              </a:buClr>
            </a:pPr>
            <a:r>
              <a:rPr lang="en-GB" dirty="0"/>
              <a:t>High compute density</a:t>
            </a:r>
          </a:p>
          <a:p>
            <a:pPr>
              <a:buClr>
                <a:schemeClr val="tx1"/>
              </a:buClr>
            </a:pPr>
            <a:endParaRPr lang="en-GB" dirty="0"/>
          </a:p>
          <a:p>
            <a:pPr>
              <a:buClr>
                <a:schemeClr val="tx1"/>
              </a:buClr>
            </a:pPr>
            <a:r>
              <a:rPr lang="en-GB" dirty="0"/>
              <a:t>Allows for </a:t>
            </a:r>
            <a:r>
              <a:rPr lang="en-GB" b="1" dirty="0">
                <a:solidFill>
                  <a:srgbClr val="2B3FEB"/>
                </a:solidFill>
              </a:rPr>
              <a:t>tailoring of the dataflow </a:t>
            </a:r>
            <a:r>
              <a:rPr lang="en-GB" dirty="0"/>
              <a:t>to optimize data movement</a:t>
            </a:r>
          </a:p>
          <a:p>
            <a:pPr>
              <a:buClr>
                <a:schemeClr val="tx1"/>
              </a:buClr>
            </a:pPr>
            <a:endParaRPr lang="en-GB" dirty="0"/>
          </a:p>
          <a:p>
            <a:pPr>
              <a:buClr>
                <a:schemeClr val="tx1"/>
              </a:buClr>
            </a:pPr>
            <a:endParaRPr lang="en-GB" dirty="0"/>
          </a:p>
          <a:p>
            <a:pPr>
              <a:buClr>
                <a:schemeClr val="tx1"/>
              </a:buClr>
            </a:pPr>
            <a:r>
              <a:rPr lang="en-GB" dirty="0"/>
              <a:t>2D</a:t>
            </a:r>
            <a:r>
              <a:rPr lang="en-CH"/>
              <a:t> layout of spatial architectures </a:t>
            </a:r>
            <a:r>
              <a:rPr lang="en-CH" b="1">
                <a:solidFill>
                  <a:srgbClr val="2B3FEB"/>
                </a:solidFill>
              </a:rPr>
              <a:t>maps well to processing multi-dimensional </a:t>
            </a:r>
            <a:r>
              <a:rPr lang="en-GB" b="1" dirty="0">
                <a:solidFill>
                  <a:srgbClr val="2B3FEB"/>
                </a:solidFill>
              </a:rPr>
              <a:t>stencil </a:t>
            </a:r>
            <a:r>
              <a:rPr lang="en-CH" b="1">
                <a:solidFill>
                  <a:srgbClr val="2B3FEB"/>
                </a:solidFill>
              </a:rPr>
              <a:t>grids</a:t>
            </a:r>
            <a:endParaRPr lang="en-CH" b="1" dirty="0">
              <a:solidFill>
                <a:srgbClr val="2B3FEB"/>
              </a:solidFill>
            </a:endParaRPr>
          </a:p>
          <a:p>
            <a:pPr>
              <a:buClr>
                <a:schemeClr val="tx1"/>
              </a:buClr>
            </a:pPr>
            <a:endParaRPr lang="en-CH" dirty="0"/>
          </a:p>
          <a:p>
            <a:pPr>
              <a:buClr>
                <a:schemeClr val="tx1"/>
              </a:buClr>
            </a:pPr>
            <a:endParaRPr lang="en-CH" dirty="0"/>
          </a:p>
          <a:p>
            <a:pPr>
              <a:buClr>
                <a:schemeClr val="tx1"/>
              </a:buClr>
            </a:pPr>
            <a:endParaRPr lang="en-CH" dirty="0"/>
          </a:p>
        </p:txBody>
      </p:sp>
      <p:grpSp>
        <p:nvGrpSpPr>
          <p:cNvPr id="380" name="Group 379">
            <a:extLst>
              <a:ext uri="{FF2B5EF4-FFF2-40B4-BE49-F238E27FC236}">
                <a16:creationId xmlns:a16="http://schemas.microsoft.com/office/drawing/2014/main" id="{99874023-7C3B-BFCD-99FE-B64CB650A711}"/>
              </a:ext>
            </a:extLst>
          </p:cNvPr>
          <p:cNvGrpSpPr/>
          <p:nvPr/>
        </p:nvGrpSpPr>
        <p:grpSpPr>
          <a:xfrm>
            <a:off x="6669658" y="1491623"/>
            <a:ext cx="864292" cy="829034"/>
            <a:chOff x="4982817" y="1457739"/>
            <a:chExt cx="1325218" cy="1219200"/>
          </a:xfrm>
        </p:grpSpPr>
        <p:sp>
          <p:nvSpPr>
            <p:cNvPr id="381" name="Rectangle 380">
              <a:extLst>
                <a:ext uri="{FF2B5EF4-FFF2-40B4-BE49-F238E27FC236}">
                  <a16:creationId xmlns:a16="http://schemas.microsoft.com/office/drawing/2014/main" id="{75A9D13A-FB90-8E92-5D4F-351A5DE06A05}"/>
                </a:ext>
              </a:extLst>
            </p:cNvPr>
            <p:cNvSpPr/>
            <p:nvPr/>
          </p:nvSpPr>
          <p:spPr bwMode="auto">
            <a:xfrm>
              <a:off x="4982817" y="1457739"/>
              <a:ext cx="1325218" cy="1219200"/>
            </a:xfrm>
            <a:prstGeom prst="rect">
              <a:avLst/>
            </a:prstGeom>
            <a:solidFill>
              <a:srgbClr val="00B658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135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382" name="Rectangle 381">
              <a:extLst>
                <a:ext uri="{FF2B5EF4-FFF2-40B4-BE49-F238E27FC236}">
                  <a16:creationId xmlns:a16="http://schemas.microsoft.com/office/drawing/2014/main" id="{109512A6-D2E5-408B-8D40-0AF0343B080A}"/>
                </a:ext>
              </a:extLst>
            </p:cNvPr>
            <p:cNvSpPr/>
            <p:nvPr/>
          </p:nvSpPr>
          <p:spPr bwMode="auto">
            <a:xfrm>
              <a:off x="5883967" y="1457740"/>
              <a:ext cx="424068" cy="1218996"/>
            </a:xfrm>
            <a:prstGeom prst="rect">
              <a:avLst/>
            </a:prstGeom>
            <a:solidFill>
              <a:srgbClr val="3998E7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135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383" name="TextBox 382">
              <a:extLst>
                <a:ext uri="{FF2B5EF4-FFF2-40B4-BE49-F238E27FC236}">
                  <a16:creationId xmlns:a16="http://schemas.microsoft.com/office/drawing/2014/main" id="{66549EDA-9527-37C1-F2AB-8D29A8D9B225}"/>
                </a:ext>
              </a:extLst>
            </p:cNvPr>
            <p:cNvSpPr txBox="1"/>
            <p:nvPr/>
          </p:nvSpPr>
          <p:spPr>
            <a:xfrm>
              <a:off x="5167139" y="1790340"/>
              <a:ext cx="597364" cy="6110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CH" sz="1350">
                  <a:latin typeface="Avenir Next" panose="020B0503020202020204" pitchFamily="34" charset="0"/>
                </a:rPr>
                <a:t>AI</a:t>
              </a:r>
              <a:r>
                <a:rPr lang="en-GB" sz="1350" dirty="0">
                  <a:latin typeface="Avenir Next" panose="020B0503020202020204" pitchFamily="34" charset="0"/>
                </a:rPr>
                <a:t>E</a:t>
              </a:r>
              <a:endParaRPr lang="en-CH" sz="1350">
                <a:latin typeface="Avenir Next" panose="020B0503020202020204" pitchFamily="34" charset="0"/>
              </a:endParaRPr>
            </a:p>
            <a:p>
              <a:pPr algn="ctr">
                <a:buClr>
                  <a:schemeClr val="accent1"/>
                </a:buClr>
                <a:buSzPct val="60000"/>
              </a:pPr>
              <a:r>
                <a:rPr lang="en-GB" sz="1350" dirty="0">
                  <a:latin typeface="Avenir Next" panose="020B0503020202020204" pitchFamily="34" charset="0"/>
                </a:rPr>
                <a:t>Core</a:t>
              </a:r>
              <a:endParaRPr lang="en-CH" sz="1350" dirty="0">
                <a:latin typeface="Avenir Next" panose="020B0503020202020204" pitchFamily="34" charset="0"/>
              </a:endParaRPr>
            </a:p>
          </p:txBody>
        </p:sp>
        <p:sp>
          <p:nvSpPr>
            <p:cNvPr id="384" name="TextBox 383">
              <a:extLst>
                <a:ext uri="{FF2B5EF4-FFF2-40B4-BE49-F238E27FC236}">
                  <a16:creationId xmlns:a16="http://schemas.microsoft.com/office/drawing/2014/main" id="{7965EB11-0EE3-7393-7E22-72B8470323C7}"/>
                </a:ext>
              </a:extLst>
            </p:cNvPr>
            <p:cNvSpPr txBox="1"/>
            <p:nvPr/>
          </p:nvSpPr>
          <p:spPr>
            <a:xfrm rot="16200000">
              <a:off x="5602875" y="1908069"/>
              <a:ext cx="968901" cy="31854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CH" sz="1350" dirty="0">
                  <a:latin typeface="Avenir Next" panose="020B0503020202020204" pitchFamily="34" charset="0"/>
                </a:rPr>
                <a:t>Memory</a:t>
              </a:r>
            </a:p>
          </p:txBody>
        </p:sp>
      </p:grpSp>
      <p:sp>
        <p:nvSpPr>
          <p:cNvPr id="385" name="Rectangle 384">
            <a:extLst>
              <a:ext uri="{FF2B5EF4-FFF2-40B4-BE49-F238E27FC236}">
                <a16:creationId xmlns:a16="http://schemas.microsoft.com/office/drawing/2014/main" id="{2195B219-A441-EF66-C2F4-89ABD68B079B}"/>
              </a:ext>
            </a:extLst>
          </p:cNvPr>
          <p:cNvSpPr/>
          <p:nvPr/>
        </p:nvSpPr>
        <p:spPr bwMode="auto">
          <a:xfrm>
            <a:off x="6301857" y="1212747"/>
            <a:ext cx="199668" cy="18876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99354" fontAlgn="base">
              <a:spcBef>
                <a:spcPct val="0"/>
              </a:spcBef>
              <a:spcAft>
                <a:spcPct val="0"/>
              </a:spcAft>
            </a:pPr>
            <a:endParaRPr lang="en-CH" sz="1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86" name="Rectangle 385">
            <a:extLst>
              <a:ext uri="{FF2B5EF4-FFF2-40B4-BE49-F238E27FC236}">
                <a16:creationId xmlns:a16="http://schemas.microsoft.com/office/drawing/2014/main" id="{1650E3CD-2A00-8227-5CBA-46619EF1B709}"/>
              </a:ext>
            </a:extLst>
          </p:cNvPr>
          <p:cNvSpPr/>
          <p:nvPr/>
        </p:nvSpPr>
        <p:spPr bwMode="auto">
          <a:xfrm>
            <a:off x="6301857" y="2367390"/>
            <a:ext cx="199668" cy="18876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99354" fontAlgn="base">
              <a:spcBef>
                <a:spcPct val="0"/>
              </a:spcBef>
              <a:spcAft>
                <a:spcPct val="0"/>
              </a:spcAft>
            </a:pPr>
            <a:endParaRPr lang="en-CH" sz="1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Avenir Next" panose="020B0503020202020204" pitchFamily="34" charset="0"/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387" name="Straight Arrow Connector 386">
            <a:extLst>
              <a:ext uri="{FF2B5EF4-FFF2-40B4-BE49-F238E27FC236}">
                <a16:creationId xmlns:a16="http://schemas.microsoft.com/office/drawing/2014/main" id="{D273498E-7257-4782-9A3A-47543438E2A9}"/>
              </a:ext>
            </a:extLst>
          </p:cNvPr>
          <p:cNvCxnSpPr>
            <a:cxnSpLocks/>
            <a:stCxn id="385" idx="2"/>
            <a:endCxn id="386" idx="0"/>
          </p:cNvCxnSpPr>
          <p:nvPr/>
        </p:nvCxnSpPr>
        <p:spPr>
          <a:xfrm>
            <a:off x="6401692" y="1401512"/>
            <a:ext cx="0" cy="965878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0" name="Straight Arrow Connector 389">
            <a:extLst>
              <a:ext uri="{FF2B5EF4-FFF2-40B4-BE49-F238E27FC236}">
                <a16:creationId xmlns:a16="http://schemas.microsoft.com/office/drawing/2014/main" id="{368F7BF9-6D79-A632-20DB-F53916D31A25}"/>
              </a:ext>
            </a:extLst>
          </p:cNvPr>
          <p:cNvCxnSpPr>
            <a:cxnSpLocks/>
          </p:cNvCxnSpPr>
          <p:nvPr/>
        </p:nvCxnSpPr>
        <p:spPr>
          <a:xfrm>
            <a:off x="7806570" y="1414749"/>
            <a:ext cx="0" cy="965878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1" name="Straight Arrow Connector 390">
            <a:extLst>
              <a:ext uri="{FF2B5EF4-FFF2-40B4-BE49-F238E27FC236}">
                <a16:creationId xmlns:a16="http://schemas.microsoft.com/office/drawing/2014/main" id="{9742353C-0BD5-3D84-DF17-7EFB53BC9317}"/>
              </a:ext>
            </a:extLst>
          </p:cNvPr>
          <p:cNvCxnSpPr>
            <a:cxnSpLocks/>
            <a:stCxn id="385" idx="3"/>
          </p:cNvCxnSpPr>
          <p:nvPr/>
        </p:nvCxnSpPr>
        <p:spPr>
          <a:xfrm>
            <a:off x="6501525" y="1307129"/>
            <a:ext cx="1205211" cy="13238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2" name="Straight Arrow Connector 391">
            <a:extLst>
              <a:ext uri="{FF2B5EF4-FFF2-40B4-BE49-F238E27FC236}">
                <a16:creationId xmlns:a16="http://schemas.microsoft.com/office/drawing/2014/main" id="{4C93421D-2270-7CF6-F01F-F669AC3E6F13}"/>
              </a:ext>
            </a:extLst>
          </p:cNvPr>
          <p:cNvCxnSpPr>
            <a:cxnSpLocks/>
          </p:cNvCxnSpPr>
          <p:nvPr/>
        </p:nvCxnSpPr>
        <p:spPr>
          <a:xfrm>
            <a:off x="6507459" y="2475009"/>
            <a:ext cx="1205210" cy="13238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3" name="Straight Arrow Connector 392">
            <a:extLst>
              <a:ext uri="{FF2B5EF4-FFF2-40B4-BE49-F238E27FC236}">
                <a16:creationId xmlns:a16="http://schemas.microsoft.com/office/drawing/2014/main" id="{A8302678-851F-5262-5EDE-8DC9866E6B33}"/>
              </a:ext>
            </a:extLst>
          </p:cNvPr>
          <p:cNvCxnSpPr/>
          <p:nvPr/>
        </p:nvCxnSpPr>
        <p:spPr>
          <a:xfrm>
            <a:off x="5986868" y="2171521"/>
            <a:ext cx="682790" cy="0"/>
          </a:xfrm>
          <a:prstGeom prst="straightConnector1">
            <a:avLst/>
          </a:prstGeom>
          <a:ln w="28575">
            <a:solidFill>
              <a:srgbClr val="FFC000"/>
            </a:solidFill>
            <a:headEnd type="none" w="lg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4" name="Straight Arrow Connector 393">
            <a:extLst>
              <a:ext uri="{FF2B5EF4-FFF2-40B4-BE49-F238E27FC236}">
                <a16:creationId xmlns:a16="http://schemas.microsoft.com/office/drawing/2014/main" id="{43C3991F-1008-D7C2-BD7B-857D2F499F94}"/>
              </a:ext>
            </a:extLst>
          </p:cNvPr>
          <p:cNvCxnSpPr>
            <a:cxnSpLocks/>
          </p:cNvCxnSpPr>
          <p:nvPr/>
        </p:nvCxnSpPr>
        <p:spPr>
          <a:xfrm>
            <a:off x="7533950" y="2144035"/>
            <a:ext cx="550074" cy="0"/>
          </a:xfrm>
          <a:prstGeom prst="straightConnector1">
            <a:avLst/>
          </a:prstGeom>
          <a:ln w="28575">
            <a:solidFill>
              <a:srgbClr val="FFC000"/>
            </a:solidFill>
            <a:headEnd type="none" w="lg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5" name="Straight Arrow Connector 394">
            <a:extLst>
              <a:ext uri="{FF2B5EF4-FFF2-40B4-BE49-F238E27FC236}">
                <a16:creationId xmlns:a16="http://schemas.microsoft.com/office/drawing/2014/main" id="{E52A5EB4-B051-D355-17AF-37BF75B23A33}"/>
              </a:ext>
            </a:extLst>
          </p:cNvPr>
          <p:cNvCxnSpPr>
            <a:cxnSpLocks/>
          </p:cNvCxnSpPr>
          <p:nvPr/>
        </p:nvCxnSpPr>
        <p:spPr>
          <a:xfrm>
            <a:off x="7533950" y="1693144"/>
            <a:ext cx="550074" cy="0"/>
          </a:xfrm>
          <a:prstGeom prst="straightConnector1">
            <a:avLst/>
          </a:prstGeom>
          <a:ln w="28575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6" name="Straight Arrow Connector 395">
            <a:extLst>
              <a:ext uri="{FF2B5EF4-FFF2-40B4-BE49-F238E27FC236}">
                <a16:creationId xmlns:a16="http://schemas.microsoft.com/office/drawing/2014/main" id="{2F42ADDC-ED36-54C9-0689-69F99BF7F39C}"/>
              </a:ext>
            </a:extLst>
          </p:cNvPr>
          <p:cNvCxnSpPr>
            <a:cxnSpLocks/>
          </p:cNvCxnSpPr>
          <p:nvPr/>
        </p:nvCxnSpPr>
        <p:spPr>
          <a:xfrm>
            <a:off x="6501526" y="1397920"/>
            <a:ext cx="177620" cy="105976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7" name="Straight Arrow Connector 396">
            <a:extLst>
              <a:ext uri="{FF2B5EF4-FFF2-40B4-BE49-F238E27FC236}">
                <a16:creationId xmlns:a16="http://schemas.microsoft.com/office/drawing/2014/main" id="{6350076E-87FD-79BA-4F44-988D8F98FEBC}"/>
              </a:ext>
            </a:extLst>
          </p:cNvPr>
          <p:cNvCxnSpPr>
            <a:cxnSpLocks/>
            <a:endCxn id="385" idx="1"/>
          </p:cNvCxnSpPr>
          <p:nvPr/>
        </p:nvCxnSpPr>
        <p:spPr>
          <a:xfrm>
            <a:off x="6068500" y="1307129"/>
            <a:ext cx="233357" cy="1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8" name="Rectangle 397">
            <a:extLst>
              <a:ext uri="{FF2B5EF4-FFF2-40B4-BE49-F238E27FC236}">
                <a16:creationId xmlns:a16="http://schemas.microsoft.com/office/drawing/2014/main" id="{85451490-1F16-8F88-8444-A7D9864E6B06}"/>
              </a:ext>
            </a:extLst>
          </p:cNvPr>
          <p:cNvSpPr/>
          <p:nvPr/>
        </p:nvSpPr>
        <p:spPr bwMode="auto">
          <a:xfrm>
            <a:off x="6301857" y="3524175"/>
            <a:ext cx="199668" cy="18876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99354" fontAlgn="base">
              <a:spcBef>
                <a:spcPct val="0"/>
              </a:spcBef>
              <a:spcAft>
                <a:spcPct val="0"/>
              </a:spcAft>
            </a:pPr>
            <a:endParaRPr lang="en-CH" sz="1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Avenir Next" panose="020B0503020202020204" pitchFamily="34" charset="0"/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399" name="Straight Arrow Connector 398">
            <a:extLst>
              <a:ext uri="{FF2B5EF4-FFF2-40B4-BE49-F238E27FC236}">
                <a16:creationId xmlns:a16="http://schemas.microsoft.com/office/drawing/2014/main" id="{B007FB81-704D-87F6-0F49-C9B7289227F5}"/>
              </a:ext>
            </a:extLst>
          </p:cNvPr>
          <p:cNvCxnSpPr>
            <a:cxnSpLocks/>
            <a:endCxn id="398" idx="0"/>
          </p:cNvCxnSpPr>
          <p:nvPr/>
        </p:nvCxnSpPr>
        <p:spPr>
          <a:xfrm>
            <a:off x="6401692" y="2558297"/>
            <a:ext cx="0" cy="965878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1" name="Rectangle 400">
            <a:extLst>
              <a:ext uri="{FF2B5EF4-FFF2-40B4-BE49-F238E27FC236}">
                <a16:creationId xmlns:a16="http://schemas.microsoft.com/office/drawing/2014/main" id="{D9BD0C1E-3861-9F8E-B4DC-14A7AB4DF7A4}"/>
              </a:ext>
            </a:extLst>
          </p:cNvPr>
          <p:cNvSpPr/>
          <p:nvPr/>
        </p:nvSpPr>
        <p:spPr bwMode="auto">
          <a:xfrm>
            <a:off x="7706736" y="3537413"/>
            <a:ext cx="199668" cy="18876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99354" fontAlgn="base">
              <a:spcBef>
                <a:spcPct val="0"/>
              </a:spcBef>
              <a:spcAft>
                <a:spcPct val="0"/>
              </a:spcAft>
            </a:pPr>
            <a:endParaRPr lang="en-CH" sz="1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Avenir Next" panose="020B0503020202020204" pitchFamily="34" charset="0"/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402" name="Straight Arrow Connector 401">
            <a:extLst>
              <a:ext uri="{FF2B5EF4-FFF2-40B4-BE49-F238E27FC236}">
                <a16:creationId xmlns:a16="http://schemas.microsoft.com/office/drawing/2014/main" id="{94D6DBD5-941F-4D2F-9E06-DABCBFBC15A6}"/>
              </a:ext>
            </a:extLst>
          </p:cNvPr>
          <p:cNvCxnSpPr>
            <a:cxnSpLocks/>
            <a:endCxn id="401" idx="0"/>
          </p:cNvCxnSpPr>
          <p:nvPr/>
        </p:nvCxnSpPr>
        <p:spPr>
          <a:xfrm>
            <a:off x="7806570" y="2571535"/>
            <a:ext cx="0" cy="965878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3" name="Straight Arrow Connector 402">
            <a:extLst>
              <a:ext uri="{FF2B5EF4-FFF2-40B4-BE49-F238E27FC236}">
                <a16:creationId xmlns:a16="http://schemas.microsoft.com/office/drawing/2014/main" id="{611CE9B5-FF1A-AE1B-CA28-84E7790CA640}"/>
              </a:ext>
            </a:extLst>
          </p:cNvPr>
          <p:cNvCxnSpPr>
            <a:cxnSpLocks/>
          </p:cNvCxnSpPr>
          <p:nvPr/>
        </p:nvCxnSpPr>
        <p:spPr>
          <a:xfrm>
            <a:off x="6507459" y="3631795"/>
            <a:ext cx="1205210" cy="13238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4" name="Straight Arrow Connector 403">
            <a:extLst>
              <a:ext uri="{FF2B5EF4-FFF2-40B4-BE49-F238E27FC236}">
                <a16:creationId xmlns:a16="http://schemas.microsoft.com/office/drawing/2014/main" id="{A95D44FA-D6CB-0045-A25B-C896A051A566}"/>
              </a:ext>
            </a:extLst>
          </p:cNvPr>
          <p:cNvCxnSpPr/>
          <p:nvPr/>
        </p:nvCxnSpPr>
        <p:spPr>
          <a:xfrm>
            <a:off x="5986868" y="3328306"/>
            <a:ext cx="682790" cy="0"/>
          </a:xfrm>
          <a:prstGeom prst="straightConnector1">
            <a:avLst/>
          </a:prstGeom>
          <a:ln w="28575">
            <a:solidFill>
              <a:srgbClr val="FFC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5" name="Straight Arrow Connector 404">
            <a:extLst>
              <a:ext uri="{FF2B5EF4-FFF2-40B4-BE49-F238E27FC236}">
                <a16:creationId xmlns:a16="http://schemas.microsoft.com/office/drawing/2014/main" id="{5533B8C6-32FC-BAEF-456C-F171D427EF1D}"/>
              </a:ext>
            </a:extLst>
          </p:cNvPr>
          <p:cNvCxnSpPr>
            <a:cxnSpLocks/>
          </p:cNvCxnSpPr>
          <p:nvPr/>
        </p:nvCxnSpPr>
        <p:spPr>
          <a:xfrm flipV="1">
            <a:off x="7533950" y="3297941"/>
            <a:ext cx="540197" cy="2880"/>
          </a:xfrm>
          <a:prstGeom prst="straightConnector1">
            <a:avLst/>
          </a:prstGeom>
          <a:ln w="28575">
            <a:solidFill>
              <a:srgbClr val="FFC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6" name="Straight Arrow Connector 405">
            <a:extLst>
              <a:ext uri="{FF2B5EF4-FFF2-40B4-BE49-F238E27FC236}">
                <a16:creationId xmlns:a16="http://schemas.microsoft.com/office/drawing/2014/main" id="{C3EACB71-38DD-4302-6722-AA24ECBA70FA}"/>
              </a:ext>
            </a:extLst>
          </p:cNvPr>
          <p:cNvCxnSpPr>
            <a:cxnSpLocks/>
          </p:cNvCxnSpPr>
          <p:nvPr/>
        </p:nvCxnSpPr>
        <p:spPr>
          <a:xfrm flipV="1">
            <a:off x="7533951" y="2847050"/>
            <a:ext cx="543482" cy="2881"/>
          </a:xfrm>
          <a:prstGeom prst="straightConnector1">
            <a:avLst/>
          </a:prstGeom>
          <a:ln w="28575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7" name="Straight Arrow Connector 406">
            <a:extLst>
              <a:ext uri="{FF2B5EF4-FFF2-40B4-BE49-F238E27FC236}">
                <a16:creationId xmlns:a16="http://schemas.microsoft.com/office/drawing/2014/main" id="{EEF9999E-B757-65F4-50DA-F2B95F807DB0}"/>
              </a:ext>
            </a:extLst>
          </p:cNvPr>
          <p:cNvCxnSpPr>
            <a:cxnSpLocks/>
          </p:cNvCxnSpPr>
          <p:nvPr/>
        </p:nvCxnSpPr>
        <p:spPr>
          <a:xfrm>
            <a:off x="6501526" y="2554706"/>
            <a:ext cx="177620" cy="105976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8" name="Straight Arrow Connector 407">
            <a:extLst>
              <a:ext uri="{FF2B5EF4-FFF2-40B4-BE49-F238E27FC236}">
                <a16:creationId xmlns:a16="http://schemas.microsoft.com/office/drawing/2014/main" id="{CC43BF60-B7EF-4DDD-F473-5D0276AF307E}"/>
              </a:ext>
            </a:extLst>
          </p:cNvPr>
          <p:cNvCxnSpPr>
            <a:cxnSpLocks/>
          </p:cNvCxnSpPr>
          <p:nvPr/>
        </p:nvCxnSpPr>
        <p:spPr>
          <a:xfrm>
            <a:off x="6068500" y="2463914"/>
            <a:ext cx="233357" cy="1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9" name="Straight Arrow Connector 408">
            <a:extLst>
              <a:ext uri="{FF2B5EF4-FFF2-40B4-BE49-F238E27FC236}">
                <a16:creationId xmlns:a16="http://schemas.microsoft.com/office/drawing/2014/main" id="{15B82894-3F7C-E1F2-646D-1DAB6BFAE7CC}"/>
              </a:ext>
            </a:extLst>
          </p:cNvPr>
          <p:cNvCxnSpPr>
            <a:cxnSpLocks/>
            <a:stCxn id="564" idx="0"/>
            <a:endCxn id="381" idx="2"/>
          </p:cNvCxnSpPr>
          <p:nvPr/>
        </p:nvCxnSpPr>
        <p:spPr>
          <a:xfrm flipV="1">
            <a:off x="7091638" y="2320657"/>
            <a:ext cx="10166" cy="319300"/>
          </a:xfrm>
          <a:prstGeom prst="straightConnector1">
            <a:avLst/>
          </a:prstGeom>
          <a:ln w="28575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0" name="Group 409">
            <a:extLst>
              <a:ext uri="{FF2B5EF4-FFF2-40B4-BE49-F238E27FC236}">
                <a16:creationId xmlns:a16="http://schemas.microsoft.com/office/drawing/2014/main" id="{E8836092-93F3-C402-EFAC-664D8A02E5EE}"/>
              </a:ext>
            </a:extLst>
          </p:cNvPr>
          <p:cNvGrpSpPr/>
          <p:nvPr/>
        </p:nvGrpSpPr>
        <p:grpSpPr>
          <a:xfrm>
            <a:off x="8074537" y="1506543"/>
            <a:ext cx="864293" cy="829034"/>
            <a:chOff x="4982817" y="1457739"/>
            <a:chExt cx="1325218" cy="1219200"/>
          </a:xfrm>
        </p:grpSpPr>
        <p:sp>
          <p:nvSpPr>
            <p:cNvPr id="411" name="Rectangle 410">
              <a:extLst>
                <a:ext uri="{FF2B5EF4-FFF2-40B4-BE49-F238E27FC236}">
                  <a16:creationId xmlns:a16="http://schemas.microsoft.com/office/drawing/2014/main" id="{A349285A-C0AC-54E8-5A6F-484AD8DE8EA8}"/>
                </a:ext>
              </a:extLst>
            </p:cNvPr>
            <p:cNvSpPr/>
            <p:nvPr/>
          </p:nvSpPr>
          <p:spPr bwMode="auto">
            <a:xfrm>
              <a:off x="4982817" y="1457739"/>
              <a:ext cx="1325218" cy="1219200"/>
            </a:xfrm>
            <a:prstGeom prst="rect">
              <a:avLst/>
            </a:prstGeom>
            <a:solidFill>
              <a:srgbClr val="00B658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135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412" name="Rectangle 411">
              <a:extLst>
                <a:ext uri="{FF2B5EF4-FFF2-40B4-BE49-F238E27FC236}">
                  <a16:creationId xmlns:a16="http://schemas.microsoft.com/office/drawing/2014/main" id="{E116DBB3-6275-7AEB-3F66-FB6DFB03AA28}"/>
                </a:ext>
              </a:extLst>
            </p:cNvPr>
            <p:cNvSpPr/>
            <p:nvPr/>
          </p:nvSpPr>
          <p:spPr bwMode="auto">
            <a:xfrm>
              <a:off x="5883967" y="1457739"/>
              <a:ext cx="424068" cy="1219200"/>
            </a:xfrm>
            <a:prstGeom prst="rect">
              <a:avLst/>
            </a:prstGeom>
            <a:solidFill>
              <a:srgbClr val="3998E7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135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413" name="TextBox 412">
              <a:extLst>
                <a:ext uri="{FF2B5EF4-FFF2-40B4-BE49-F238E27FC236}">
                  <a16:creationId xmlns:a16="http://schemas.microsoft.com/office/drawing/2014/main" id="{EDFC4F3F-6821-8A26-F57D-CD34B12471CD}"/>
                </a:ext>
              </a:extLst>
            </p:cNvPr>
            <p:cNvSpPr txBox="1"/>
            <p:nvPr/>
          </p:nvSpPr>
          <p:spPr>
            <a:xfrm>
              <a:off x="5167139" y="1790340"/>
              <a:ext cx="597363" cy="6110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CH" sz="1350">
                  <a:latin typeface="Avenir Next" panose="020B0503020202020204" pitchFamily="34" charset="0"/>
                </a:rPr>
                <a:t>AI</a:t>
              </a:r>
              <a:r>
                <a:rPr lang="en-GB" sz="1350" dirty="0">
                  <a:latin typeface="Avenir Next" panose="020B0503020202020204" pitchFamily="34" charset="0"/>
                </a:rPr>
                <a:t>E</a:t>
              </a:r>
              <a:endParaRPr lang="en-CH" sz="1350">
                <a:latin typeface="Avenir Next" panose="020B0503020202020204" pitchFamily="34" charset="0"/>
              </a:endParaRPr>
            </a:p>
            <a:p>
              <a:pPr algn="ctr">
                <a:buClr>
                  <a:schemeClr val="accent1"/>
                </a:buClr>
                <a:buSzPct val="60000"/>
              </a:pPr>
              <a:r>
                <a:rPr lang="en-GB" sz="1350" dirty="0">
                  <a:latin typeface="Avenir Next" panose="020B0503020202020204" pitchFamily="34" charset="0"/>
                </a:rPr>
                <a:t>Core</a:t>
              </a:r>
              <a:endParaRPr lang="en-CH" sz="1350" dirty="0">
                <a:latin typeface="Avenir Next" panose="020B0503020202020204" pitchFamily="34" charset="0"/>
              </a:endParaRPr>
            </a:p>
          </p:txBody>
        </p:sp>
        <p:sp>
          <p:nvSpPr>
            <p:cNvPr id="414" name="TextBox 413">
              <a:extLst>
                <a:ext uri="{FF2B5EF4-FFF2-40B4-BE49-F238E27FC236}">
                  <a16:creationId xmlns:a16="http://schemas.microsoft.com/office/drawing/2014/main" id="{BFE6B9BE-8FED-11D0-4D95-B8F277144A40}"/>
                </a:ext>
              </a:extLst>
            </p:cNvPr>
            <p:cNvSpPr txBox="1"/>
            <p:nvPr/>
          </p:nvSpPr>
          <p:spPr>
            <a:xfrm rot="16200000">
              <a:off x="5602873" y="1908069"/>
              <a:ext cx="968901" cy="31854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CH" sz="1350" dirty="0">
                  <a:latin typeface="Avenir Next" panose="020B0503020202020204" pitchFamily="34" charset="0"/>
                </a:rPr>
                <a:t>Memory</a:t>
              </a:r>
            </a:p>
          </p:txBody>
        </p:sp>
      </p:grpSp>
      <p:grpSp>
        <p:nvGrpSpPr>
          <p:cNvPr id="415" name="Group 414">
            <a:extLst>
              <a:ext uri="{FF2B5EF4-FFF2-40B4-BE49-F238E27FC236}">
                <a16:creationId xmlns:a16="http://schemas.microsoft.com/office/drawing/2014/main" id="{335C63AA-4E83-409A-9CA6-7D6D1FA2D156}"/>
              </a:ext>
            </a:extLst>
          </p:cNvPr>
          <p:cNvGrpSpPr/>
          <p:nvPr/>
        </p:nvGrpSpPr>
        <p:grpSpPr>
          <a:xfrm>
            <a:off x="8062612" y="2654878"/>
            <a:ext cx="866052" cy="829034"/>
            <a:chOff x="4994667" y="3093423"/>
            <a:chExt cx="1327916" cy="1219200"/>
          </a:xfrm>
        </p:grpSpPr>
        <p:sp>
          <p:nvSpPr>
            <p:cNvPr id="416" name="Rectangle 415">
              <a:extLst>
                <a:ext uri="{FF2B5EF4-FFF2-40B4-BE49-F238E27FC236}">
                  <a16:creationId xmlns:a16="http://schemas.microsoft.com/office/drawing/2014/main" id="{79A21181-856E-C016-274B-648A9BD818EE}"/>
                </a:ext>
              </a:extLst>
            </p:cNvPr>
            <p:cNvSpPr/>
            <p:nvPr/>
          </p:nvSpPr>
          <p:spPr bwMode="auto">
            <a:xfrm>
              <a:off x="4997365" y="3093423"/>
              <a:ext cx="1325218" cy="1219200"/>
            </a:xfrm>
            <a:prstGeom prst="rect">
              <a:avLst/>
            </a:prstGeom>
            <a:solidFill>
              <a:srgbClr val="00B658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135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417" name="Rectangle 416">
              <a:extLst>
                <a:ext uri="{FF2B5EF4-FFF2-40B4-BE49-F238E27FC236}">
                  <a16:creationId xmlns:a16="http://schemas.microsoft.com/office/drawing/2014/main" id="{C97D4315-6C55-CE21-FC20-03DCB022BA5C}"/>
                </a:ext>
              </a:extLst>
            </p:cNvPr>
            <p:cNvSpPr/>
            <p:nvPr/>
          </p:nvSpPr>
          <p:spPr bwMode="auto">
            <a:xfrm>
              <a:off x="4994667" y="3093423"/>
              <a:ext cx="424068" cy="1219200"/>
            </a:xfrm>
            <a:prstGeom prst="rect">
              <a:avLst/>
            </a:prstGeom>
            <a:solidFill>
              <a:srgbClr val="3998E7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135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418" name="TextBox 417">
              <a:extLst>
                <a:ext uri="{FF2B5EF4-FFF2-40B4-BE49-F238E27FC236}">
                  <a16:creationId xmlns:a16="http://schemas.microsoft.com/office/drawing/2014/main" id="{444D2349-B980-AD94-0C8A-716AE48487E5}"/>
                </a:ext>
              </a:extLst>
            </p:cNvPr>
            <p:cNvSpPr txBox="1"/>
            <p:nvPr/>
          </p:nvSpPr>
          <p:spPr>
            <a:xfrm>
              <a:off x="5567486" y="3328265"/>
              <a:ext cx="597364" cy="6110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CH" sz="1350">
                  <a:latin typeface="Avenir Next" panose="020B0503020202020204" pitchFamily="34" charset="0"/>
                </a:rPr>
                <a:t>AI</a:t>
              </a:r>
              <a:r>
                <a:rPr lang="en-GB" sz="1350" dirty="0">
                  <a:latin typeface="Avenir Next" panose="020B0503020202020204" pitchFamily="34" charset="0"/>
                </a:rPr>
                <a:t>E</a:t>
              </a:r>
              <a:endParaRPr lang="en-CH" sz="1350">
                <a:latin typeface="Avenir Next" panose="020B0503020202020204" pitchFamily="34" charset="0"/>
              </a:endParaRPr>
            </a:p>
            <a:p>
              <a:pPr algn="ctr">
                <a:buClr>
                  <a:schemeClr val="accent1"/>
                </a:buClr>
                <a:buSzPct val="60000"/>
              </a:pPr>
              <a:r>
                <a:rPr lang="en-GB" sz="1350" dirty="0">
                  <a:latin typeface="Avenir Next" panose="020B0503020202020204" pitchFamily="34" charset="0"/>
                </a:rPr>
                <a:t>Core</a:t>
              </a:r>
              <a:endParaRPr lang="en-CH" sz="1350" dirty="0">
                <a:latin typeface="Avenir Next" panose="020B0503020202020204" pitchFamily="34" charset="0"/>
              </a:endParaRPr>
            </a:p>
          </p:txBody>
        </p:sp>
        <p:sp>
          <p:nvSpPr>
            <p:cNvPr id="419" name="TextBox 418">
              <a:extLst>
                <a:ext uri="{FF2B5EF4-FFF2-40B4-BE49-F238E27FC236}">
                  <a16:creationId xmlns:a16="http://schemas.microsoft.com/office/drawing/2014/main" id="{362B83E1-439B-4010-74EF-9CE082304D6B}"/>
                </a:ext>
              </a:extLst>
            </p:cNvPr>
            <p:cNvSpPr txBox="1"/>
            <p:nvPr/>
          </p:nvSpPr>
          <p:spPr>
            <a:xfrm rot="16200000">
              <a:off x="4713576" y="3543753"/>
              <a:ext cx="968901" cy="31854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CH" sz="1350" dirty="0">
                  <a:latin typeface="Avenir Next" panose="020B0503020202020204" pitchFamily="34" charset="0"/>
                </a:rPr>
                <a:t>Memory</a:t>
              </a:r>
            </a:p>
          </p:txBody>
        </p:sp>
      </p:grpSp>
      <p:sp>
        <p:nvSpPr>
          <p:cNvPr id="420" name="Rectangle 419">
            <a:extLst>
              <a:ext uri="{FF2B5EF4-FFF2-40B4-BE49-F238E27FC236}">
                <a16:creationId xmlns:a16="http://schemas.microsoft.com/office/drawing/2014/main" id="{7FBE6E95-DDAA-6348-A750-6AFB63C7358F}"/>
              </a:ext>
            </a:extLst>
          </p:cNvPr>
          <p:cNvSpPr/>
          <p:nvPr/>
        </p:nvSpPr>
        <p:spPr bwMode="auto">
          <a:xfrm>
            <a:off x="7706736" y="1227667"/>
            <a:ext cx="199668" cy="18876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99354" fontAlgn="base">
              <a:spcBef>
                <a:spcPct val="0"/>
              </a:spcBef>
              <a:spcAft>
                <a:spcPct val="0"/>
              </a:spcAft>
            </a:pPr>
            <a:endParaRPr lang="en-CH" sz="1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421" name="Rectangle 420">
            <a:extLst>
              <a:ext uri="{FF2B5EF4-FFF2-40B4-BE49-F238E27FC236}">
                <a16:creationId xmlns:a16="http://schemas.microsoft.com/office/drawing/2014/main" id="{9F57C6F9-643B-B4E9-CDE7-D4283529933D}"/>
              </a:ext>
            </a:extLst>
          </p:cNvPr>
          <p:cNvSpPr/>
          <p:nvPr/>
        </p:nvSpPr>
        <p:spPr bwMode="auto">
          <a:xfrm>
            <a:off x="7706736" y="2382310"/>
            <a:ext cx="199668" cy="18876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99354" fontAlgn="base">
              <a:spcBef>
                <a:spcPct val="0"/>
              </a:spcBef>
              <a:spcAft>
                <a:spcPct val="0"/>
              </a:spcAft>
            </a:pPr>
            <a:endParaRPr lang="en-CH" sz="1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Avenir Next" panose="020B0503020202020204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422" name="Rectangle 421">
            <a:extLst>
              <a:ext uri="{FF2B5EF4-FFF2-40B4-BE49-F238E27FC236}">
                <a16:creationId xmlns:a16="http://schemas.microsoft.com/office/drawing/2014/main" id="{E21FA982-2F65-31EC-DE71-6B9F957C5AF3}"/>
              </a:ext>
            </a:extLst>
          </p:cNvPr>
          <p:cNvSpPr/>
          <p:nvPr/>
        </p:nvSpPr>
        <p:spPr bwMode="auto">
          <a:xfrm>
            <a:off x="9111615" y="1240905"/>
            <a:ext cx="199668" cy="18876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99354" fontAlgn="base">
              <a:spcBef>
                <a:spcPct val="0"/>
              </a:spcBef>
              <a:spcAft>
                <a:spcPct val="0"/>
              </a:spcAft>
            </a:pPr>
            <a:endParaRPr lang="en-CH" sz="1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424" name="Straight Arrow Connector 423">
            <a:extLst>
              <a:ext uri="{FF2B5EF4-FFF2-40B4-BE49-F238E27FC236}">
                <a16:creationId xmlns:a16="http://schemas.microsoft.com/office/drawing/2014/main" id="{2294F90D-6ECF-2C59-A93D-58604FE89971}"/>
              </a:ext>
            </a:extLst>
          </p:cNvPr>
          <p:cNvCxnSpPr>
            <a:cxnSpLocks/>
            <a:stCxn id="422" idx="2"/>
          </p:cNvCxnSpPr>
          <p:nvPr/>
        </p:nvCxnSpPr>
        <p:spPr>
          <a:xfrm>
            <a:off x="9211449" y="1429670"/>
            <a:ext cx="0" cy="965878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5" name="Straight Arrow Connector 424">
            <a:extLst>
              <a:ext uri="{FF2B5EF4-FFF2-40B4-BE49-F238E27FC236}">
                <a16:creationId xmlns:a16="http://schemas.microsoft.com/office/drawing/2014/main" id="{26E915D8-87AF-DD68-013A-D2A01D07C515}"/>
              </a:ext>
            </a:extLst>
          </p:cNvPr>
          <p:cNvCxnSpPr>
            <a:cxnSpLocks/>
            <a:stCxn id="420" idx="3"/>
            <a:endCxn id="422" idx="1"/>
          </p:cNvCxnSpPr>
          <p:nvPr/>
        </p:nvCxnSpPr>
        <p:spPr>
          <a:xfrm>
            <a:off x="7906404" y="1322050"/>
            <a:ext cx="1205211" cy="13238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6" name="Straight Arrow Connector 425">
            <a:extLst>
              <a:ext uri="{FF2B5EF4-FFF2-40B4-BE49-F238E27FC236}">
                <a16:creationId xmlns:a16="http://schemas.microsoft.com/office/drawing/2014/main" id="{E7344172-F1EE-22D6-C647-3365DB2D9678}"/>
              </a:ext>
            </a:extLst>
          </p:cNvPr>
          <p:cNvCxnSpPr>
            <a:cxnSpLocks/>
          </p:cNvCxnSpPr>
          <p:nvPr/>
        </p:nvCxnSpPr>
        <p:spPr>
          <a:xfrm>
            <a:off x="7912337" y="2489931"/>
            <a:ext cx="1205211" cy="13238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7" name="Straight Arrow Connector 426">
            <a:extLst>
              <a:ext uri="{FF2B5EF4-FFF2-40B4-BE49-F238E27FC236}">
                <a16:creationId xmlns:a16="http://schemas.microsoft.com/office/drawing/2014/main" id="{E6B5390B-864C-D0B9-50D7-162F60BB1AFD}"/>
              </a:ext>
            </a:extLst>
          </p:cNvPr>
          <p:cNvCxnSpPr>
            <a:cxnSpLocks/>
          </p:cNvCxnSpPr>
          <p:nvPr/>
        </p:nvCxnSpPr>
        <p:spPr>
          <a:xfrm>
            <a:off x="8938829" y="2158956"/>
            <a:ext cx="551834" cy="0"/>
          </a:xfrm>
          <a:prstGeom prst="straightConnector1">
            <a:avLst/>
          </a:prstGeom>
          <a:ln w="28575">
            <a:solidFill>
              <a:srgbClr val="FFC000"/>
            </a:solidFill>
            <a:headEnd type="none" w="lg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8" name="Straight Arrow Connector 427">
            <a:extLst>
              <a:ext uri="{FF2B5EF4-FFF2-40B4-BE49-F238E27FC236}">
                <a16:creationId xmlns:a16="http://schemas.microsoft.com/office/drawing/2014/main" id="{C3934677-4273-BB97-CF3D-BE813B9914CF}"/>
              </a:ext>
            </a:extLst>
          </p:cNvPr>
          <p:cNvCxnSpPr>
            <a:cxnSpLocks/>
          </p:cNvCxnSpPr>
          <p:nvPr/>
        </p:nvCxnSpPr>
        <p:spPr>
          <a:xfrm>
            <a:off x="8938829" y="1708065"/>
            <a:ext cx="551834" cy="0"/>
          </a:xfrm>
          <a:prstGeom prst="straightConnector1">
            <a:avLst/>
          </a:prstGeom>
          <a:ln w="28575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9" name="Straight Arrow Connector 428">
            <a:extLst>
              <a:ext uri="{FF2B5EF4-FFF2-40B4-BE49-F238E27FC236}">
                <a16:creationId xmlns:a16="http://schemas.microsoft.com/office/drawing/2014/main" id="{034C8CB3-B96E-9C75-8ABA-E06FE8DDC4B0}"/>
              </a:ext>
            </a:extLst>
          </p:cNvPr>
          <p:cNvCxnSpPr>
            <a:cxnSpLocks/>
          </p:cNvCxnSpPr>
          <p:nvPr/>
        </p:nvCxnSpPr>
        <p:spPr>
          <a:xfrm>
            <a:off x="7906405" y="1412840"/>
            <a:ext cx="177620" cy="105976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0" name="Rectangle 429">
            <a:extLst>
              <a:ext uri="{FF2B5EF4-FFF2-40B4-BE49-F238E27FC236}">
                <a16:creationId xmlns:a16="http://schemas.microsoft.com/office/drawing/2014/main" id="{1193F604-2DDE-EBD0-C20B-B9D2F475AA79}"/>
              </a:ext>
            </a:extLst>
          </p:cNvPr>
          <p:cNvSpPr/>
          <p:nvPr/>
        </p:nvSpPr>
        <p:spPr bwMode="auto">
          <a:xfrm>
            <a:off x="9111615" y="2397691"/>
            <a:ext cx="199668" cy="18876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99354" fontAlgn="base">
              <a:spcBef>
                <a:spcPct val="0"/>
              </a:spcBef>
              <a:spcAft>
                <a:spcPct val="0"/>
              </a:spcAft>
            </a:pPr>
            <a:endParaRPr lang="en-CH" sz="1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Avenir Next" panose="020B0503020202020204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431" name="Rectangle 430">
            <a:extLst>
              <a:ext uri="{FF2B5EF4-FFF2-40B4-BE49-F238E27FC236}">
                <a16:creationId xmlns:a16="http://schemas.microsoft.com/office/drawing/2014/main" id="{7EDF5AD7-DBA9-629F-6585-675285B01477}"/>
              </a:ext>
            </a:extLst>
          </p:cNvPr>
          <p:cNvSpPr/>
          <p:nvPr/>
        </p:nvSpPr>
        <p:spPr bwMode="auto">
          <a:xfrm>
            <a:off x="9111615" y="3552334"/>
            <a:ext cx="199668" cy="18876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99354" fontAlgn="base">
              <a:spcBef>
                <a:spcPct val="0"/>
              </a:spcBef>
              <a:spcAft>
                <a:spcPct val="0"/>
              </a:spcAft>
            </a:pPr>
            <a:endParaRPr lang="en-CH" sz="1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Avenir Next" panose="020B0503020202020204" pitchFamily="34" charset="0"/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432" name="Straight Arrow Connector 431">
            <a:extLst>
              <a:ext uri="{FF2B5EF4-FFF2-40B4-BE49-F238E27FC236}">
                <a16:creationId xmlns:a16="http://schemas.microsoft.com/office/drawing/2014/main" id="{F91B61EB-3A93-6D5D-56A0-3FDBCDDE3CBE}"/>
              </a:ext>
            </a:extLst>
          </p:cNvPr>
          <p:cNvCxnSpPr>
            <a:stCxn id="430" idx="2"/>
            <a:endCxn id="431" idx="0"/>
          </p:cNvCxnSpPr>
          <p:nvPr/>
        </p:nvCxnSpPr>
        <p:spPr>
          <a:xfrm>
            <a:off x="9211450" y="2586456"/>
            <a:ext cx="0" cy="965878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3" name="Straight Arrow Connector 432">
            <a:extLst>
              <a:ext uri="{FF2B5EF4-FFF2-40B4-BE49-F238E27FC236}">
                <a16:creationId xmlns:a16="http://schemas.microsoft.com/office/drawing/2014/main" id="{37D94F80-86E5-A3EC-EF06-D4C1A03A1DDE}"/>
              </a:ext>
            </a:extLst>
          </p:cNvPr>
          <p:cNvCxnSpPr>
            <a:cxnSpLocks/>
          </p:cNvCxnSpPr>
          <p:nvPr/>
        </p:nvCxnSpPr>
        <p:spPr>
          <a:xfrm>
            <a:off x="7912337" y="3646716"/>
            <a:ext cx="1205211" cy="13238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4" name="Straight Arrow Connector 433">
            <a:extLst>
              <a:ext uri="{FF2B5EF4-FFF2-40B4-BE49-F238E27FC236}">
                <a16:creationId xmlns:a16="http://schemas.microsoft.com/office/drawing/2014/main" id="{AF6E53C6-920B-5068-67DC-51F265A10BF9}"/>
              </a:ext>
            </a:extLst>
          </p:cNvPr>
          <p:cNvCxnSpPr>
            <a:cxnSpLocks/>
          </p:cNvCxnSpPr>
          <p:nvPr/>
        </p:nvCxnSpPr>
        <p:spPr>
          <a:xfrm>
            <a:off x="8938829" y="3315742"/>
            <a:ext cx="551834" cy="0"/>
          </a:xfrm>
          <a:prstGeom prst="straightConnector1">
            <a:avLst/>
          </a:prstGeom>
          <a:ln w="28575">
            <a:solidFill>
              <a:srgbClr val="FFC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5" name="Straight Arrow Connector 434">
            <a:extLst>
              <a:ext uri="{FF2B5EF4-FFF2-40B4-BE49-F238E27FC236}">
                <a16:creationId xmlns:a16="http://schemas.microsoft.com/office/drawing/2014/main" id="{C8FF4BCA-6D97-ABD2-8E4E-9CE0D84AC1EE}"/>
              </a:ext>
            </a:extLst>
          </p:cNvPr>
          <p:cNvCxnSpPr>
            <a:cxnSpLocks/>
          </p:cNvCxnSpPr>
          <p:nvPr/>
        </p:nvCxnSpPr>
        <p:spPr>
          <a:xfrm>
            <a:off x="8938829" y="2864851"/>
            <a:ext cx="551834" cy="0"/>
          </a:xfrm>
          <a:prstGeom prst="straightConnector1">
            <a:avLst/>
          </a:prstGeom>
          <a:ln w="28575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6" name="Straight Arrow Connector 435">
            <a:extLst>
              <a:ext uri="{FF2B5EF4-FFF2-40B4-BE49-F238E27FC236}">
                <a16:creationId xmlns:a16="http://schemas.microsoft.com/office/drawing/2014/main" id="{5E9F714C-713C-6F63-3E5D-3A0FF5AE47F8}"/>
              </a:ext>
            </a:extLst>
          </p:cNvPr>
          <p:cNvCxnSpPr>
            <a:cxnSpLocks/>
          </p:cNvCxnSpPr>
          <p:nvPr/>
        </p:nvCxnSpPr>
        <p:spPr>
          <a:xfrm>
            <a:off x="7906405" y="2569627"/>
            <a:ext cx="177620" cy="105976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7" name="Straight Arrow Connector 436">
            <a:extLst>
              <a:ext uri="{FF2B5EF4-FFF2-40B4-BE49-F238E27FC236}">
                <a16:creationId xmlns:a16="http://schemas.microsoft.com/office/drawing/2014/main" id="{C01B766B-56BB-FABF-26D1-7C60AD72D34E}"/>
              </a:ext>
            </a:extLst>
          </p:cNvPr>
          <p:cNvCxnSpPr>
            <a:cxnSpLocks/>
            <a:stCxn id="416" idx="0"/>
            <a:endCxn id="411" idx="2"/>
          </p:cNvCxnSpPr>
          <p:nvPr/>
        </p:nvCxnSpPr>
        <p:spPr>
          <a:xfrm flipV="1">
            <a:off x="8496518" y="2335577"/>
            <a:ext cx="10166" cy="319301"/>
          </a:xfrm>
          <a:prstGeom prst="straightConnector1">
            <a:avLst/>
          </a:prstGeom>
          <a:ln w="28575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8" name="Group 437">
            <a:extLst>
              <a:ext uri="{FF2B5EF4-FFF2-40B4-BE49-F238E27FC236}">
                <a16:creationId xmlns:a16="http://schemas.microsoft.com/office/drawing/2014/main" id="{B5D36E85-3C10-53C2-3922-A8F8059DF7C2}"/>
              </a:ext>
            </a:extLst>
          </p:cNvPr>
          <p:cNvGrpSpPr/>
          <p:nvPr/>
        </p:nvGrpSpPr>
        <p:grpSpPr>
          <a:xfrm>
            <a:off x="9481176" y="1521464"/>
            <a:ext cx="864293" cy="829034"/>
            <a:chOff x="4982817" y="1457739"/>
            <a:chExt cx="1325218" cy="1219200"/>
          </a:xfrm>
        </p:grpSpPr>
        <p:sp>
          <p:nvSpPr>
            <p:cNvPr id="439" name="Rectangle 438">
              <a:extLst>
                <a:ext uri="{FF2B5EF4-FFF2-40B4-BE49-F238E27FC236}">
                  <a16:creationId xmlns:a16="http://schemas.microsoft.com/office/drawing/2014/main" id="{2D5D9005-0BBF-8260-5731-DB7B8F159BB1}"/>
                </a:ext>
              </a:extLst>
            </p:cNvPr>
            <p:cNvSpPr/>
            <p:nvPr/>
          </p:nvSpPr>
          <p:spPr bwMode="auto">
            <a:xfrm>
              <a:off x="4982817" y="1457739"/>
              <a:ext cx="1325218" cy="1219200"/>
            </a:xfrm>
            <a:prstGeom prst="rect">
              <a:avLst/>
            </a:prstGeom>
            <a:solidFill>
              <a:srgbClr val="00B658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135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440" name="Rectangle 439">
              <a:extLst>
                <a:ext uri="{FF2B5EF4-FFF2-40B4-BE49-F238E27FC236}">
                  <a16:creationId xmlns:a16="http://schemas.microsoft.com/office/drawing/2014/main" id="{7146009E-5E0E-6EEB-028E-C8EDE2411253}"/>
                </a:ext>
              </a:extLst>
            </p:cNvPr>
            <p:cNvSpPr/>
            <p:nvPr/>
          </p:nvSpPr>
          <p:spPr bwMode="auto">
            <a:xfrm>
              <a:off x="5883967" y="1457739"/>
              <a:ext cx="424068" cy="1219200"/>
            </a:xfrm>
            <a:prstGeom prst="rect">
              <a:avLst/>
            </a:prstGeom>
            <a:solidFill>
              <a:srgbClr val="3998E7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135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441" name="TextBox 440">
              <a:extLst>
                <a:ext uri="{FF2B5EF4-FFF2-40B4-BE49-F238E27FC236}">
                  <a16:creationId xmlns:a16="http://schemas.microsoft.com/office/drawing/2014/main" id="{842323E2-860D-6886-9D86-C7489E3076BE}"/>
                </a:ext>
              </a:extLst>
            </p:cNvPr>
            <p:cNvSpPr txBox="1"/>
            <p:nvPr/>
          </p:nvSpPr>
          <p:spPr>
            <a:xfrm>
              <a:off x="5167139" y="1790340"/>
              <a:ext cx="597363" cy="6110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CH" sz="1350">
                  <a:latin typeface="Avenir Next" panose="020B0503020202020204" pitchFamily="34" charset="0"/>
                </a:rPr>
                <a:t>AI</a:t>
              </a:r>
              <a:r>
                <a:rPr lang="en-GB" sz="1350" dirty="0">
                  <a:latin typeface="Avenir Next" panose="020B0503020202020204" pitchFamily="34" charset="0"/>
                </a:rPr>
                <a:t>E</a:t>
              </a:r>
              <a:endParaRPr lang="en-CH" sz="1350">
                <a:latin typeface="Avenir Next" panose="020B0503020202020204" pitchFamily="34" charset="0"/>
              </a:endParaRPr>
            </a:p>
            <a:p>
              <a:pPr algn="ctr">
                <a:buClr>
                  <a:schemeClr val="accent1"/>
                </a:buClr>
                <a:buSzPct val="60000"/>
              </a:pPr>
              <a:r>
                <a:rPr lang="en-GB" sz="1350" dirty="0">
                  <a:latin typeface="Avenir Next" panose="020B0503020202020204" pitchFamily="34" charset="0"/>
                </a:rPr>
                <a:t>Core</a:t>
              </a:r>
              <a:endParaRPr lang="en-CH" sz="1350" dirty="0">
                <a:latin typeface="Avenir Next" panose="020B0503020202020204" pitchFamily="34" charset="0"/>
              </a:endParaRPr>
            </a:p>
          </p:txBody>
        </p:sp>
        <p:sp>
          <p:nvSpPr>
            <p:cNvPr id="442" name="TextBox 441">
              <a:extLst>
                <a:ext uri="{FF2B5EF4-FFF2-40B4-BE49-F238E27FC236}">
                  <a16:creationId xmlns:a16="http://schemas.microsoft.com/office/drawing/2014/main" id="{FA117135-2BCB-A8B8-A43C-495D6516EC5F}"/>
                </a:ext>
              </a:extLst>
            </p:cNvPr>
            <p:cNvSpPr txBox="1"/>
            <p:nvPr/>
          </p:nvSpPr>
          <p:spPr>
            <a:xfrm rot="16200000">
              <a:off x="5602873" y="1908069"/>
              <a:ext cx="968901" cy="31854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CH" sz="1350" dirty="0">
                  <a:latin typeface="Avenir Next" panose="020B0503020202020204" pitchFamily="34" charset="0"/>
                </a:rPr>
                <a:t>Memory</a:t>
              </a:r>
            </a:p>
          </p:txBody>
        </p:sp>
      </p:grpSp>
      <p:grpSp>
        <p:nvGrpSpPr>
          <p:cNvPr id="443" name="Group 442">
            <a:extLst>
              <a:ext uri="{FF2B5EF4-FFF2-40B4-BE49-F238E27FC236}">
                <a16:creationId xmlns:a16="http://schemas.microsoft.com/office/drawing/2014/main" id="{02CB42BB-92EB-7FA2-04CA-8DFB8DA7ABA3}"/>
              </a:ext>
            </a:extLst>
          </p:cNvPr>
          <p:cNvGrpSpPr/>
          <p:nvPr/>
        </p:nvGrpSpPr>
        <p:grpSpPr>
          <a:xfrm>
            <a:off x="9469250" y="2669799"/>
            <a:ext cx="866052" cy="829034"/>
            <a:chOff x="4994667" y="3093423"/>
            <a:chExt cx="1327916" cy="1219200"/>
          </a:xfrm>
        </p:grpSpPr>
        <p:sp>
          <p:nvSpPr>
            <p:cNvPr id="444" name="Rectangle 443">
              <a:extLst>
                <a:ext uri="{FF2B5EF4-FFF2-40B4-BE49-F238E27FC236}">
                  <a16:creationId xmlns:a16="http://schemas.microsoft.com/office/drawing/2014/main" id="{1676FC2B-EB12-E58D-2D52-78BEB312E532}"/>
                </a:ext>
              </a:extLst>
            </p:cNvPr>
            <p:cNvSpPr/>
            <p:nvPr/>
          </p:nvSpPr>
          <p:spPr bwMode="auto">
            <a:xfrm>
              <a:off x="4997365" y="3093423"/>
              <a:ext cx="1325218" cy="1219200"/>
            </a:xfrm>
            <a:prstGeom prst="rect">
              <a:avLst/>
            </a:prstGeom>
            <a:solidFill>
              <a:srgbClr val="00B658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135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445" name="Rectangle 444">
              <a:extLst>
                <a:ext uri="{FF2B5EF4-FFF2-40B4-BE49-F238E27FC236}">
                  <a16:creationId xmlns:a16="http://schemas.microsoft.com/office/drawing/2014/main" id="{8D6F9AB0-0218-C252-024F-57BD0A0BB2FD}"/>
                </a:ext>
              </a:extLst>
            </p:cNvPr>
            <p:cNvSpPr/>
            <p:nvPr/>
          </p:nvSpPr>
          <p:spPr bwMode="auto">
            <a:xfrm>
              <a:off x="4994667" y="3093423"/>
              <a:ext cx="424068" cy="1219200"/>
            </a:xfrm>
            <a:prstGeom prst="rect">
              <a:avLst/>
            </a:prstGeom>
            <a:solidFill>
              <a:srgbClr val="3998E7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135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446" name="TextBox 445">
              <a:extLst>
                <a:ext uri="{FF2B5EF4-FFF2-40B4-BE49-F238E27FC236}">
                  <a16:creationId xmlns:a16="http://schemas.microsoft.com/office/drawing/2014/main" id="{E2630834-7D41-C9B3-FA93-A4B58EC6CB49}"/>
                </a:ext>
              </a:extLst>
            </p:cNvPr>
            <p:cNvSpPr txBox="1"/>
            <p:nvPr/>
          </p:nvSpPr>
          <p:spPr>
            <a:xfrm>
              <a:off x="5567486" y="3328265"/>
              <a:ext cx="597364" cy="6110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CH" sz="1350">
                  <a:latin typeface="Avenir Next" panose="020B0503020202020204" pitchFamily="34" charset="0"/>
                </a:rPr>
                <a:t>AI</a:t>
              </a:r>
              <a:r>
                <a:rPr lang="en-GB" sz="1350" dirty="0">
                  <a:latin typeface="Avenir Next" panose="020B0503020202020204" pitchFamily="34" charset="0"/>
                </a:rPr>
                <a:t>E</a:t>
              </a:r>
              <a:endParaRPr lang="en-CH" sz="1350">
                <a:latin typeface="Avenir Next" panose="020B0503020202020204" pitchFamily="34" charset="0"/>
              </a:endParaRPr>
            </a:p>
            <a:p>
              <a:pPr algn="ctr">
                <a:buClr>
                  <a:schemeClr val="accent1"/>
                </a:buClr>
                <a:buSzPct val="60000"/>
              </a:pPr>
              <a:r>
                <a:rPr lang="en-GB" sz="1350" dirty="0">
                  <a:latin typeface="Avenir Next" panose="020B0503020202020204" pitchFamily="34" charset="0"/>
                </a:rPr>
                <a:t>Core</a:t>
              </a:r>
              <a:endParaRPr lang="en-CH" sz="1350" dirty="0">
                <a:latin typeface="Avenir Next" panose="020B0503020202020204" pitchFamily="34" charset="0"/>
              </a:endParaRPr>
            </a:p>
          </p:txBody>
        </p:sp>
        <p:sp>
          <p:nvSpPr>
            <p:cNvPr id="447" name="TextBox 446">
              <a:extLst>
                <a:ext uri="{FF2B5EF4-FFF2-40B4-BE49-F238E27FC236}">
                  <a16:creationId xmlns:a16="http://schemas.microsoft.com/office/drawing/2014/main" id="{9D29D9F4-604E-ECFC-2914-F2FCAA9F2A8A}"/>
                </a:ext>
              </a:extLst>
            </p:cNvPr>
            <p:cNvSpPr txBox="1"/>
            <p:nvPr/>
          </p:nvSpPr>
          <p:spPr>
            <a:xfrm rot="16200000">
              <a:off x="4713576" y="3543753"/>
              <a:ext cx="968901" cy="31854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CH" sz="1350" dirty="0">
                  <a:latin typeface="Avenir Next" panose="020B0503020202020204" pitchFamily="34" charset="0"/>
                </a:rPr>
                <a:t>Memory</a:t>
              </a:r>
            </a:p>
          </p:txBody>
        </p:sp>
      </p:grpSp>
      <p:sp>
        <p:nvSpPr>
          <p:cNvPr id="448" name="Rectangle 447">
            <a:extLst>
              <a:ext uri="{FF2B5EF4-FFF2-40B4-BE49-F238E27FC236}">
                <a16:creationId xmlns:a16="http://schemas.microsoft.com/office/drawing/2014/main" id="{5D318F2A-BEED-1CEA-5C79-DBF1FDDE5698}"/>
              </a:ext>
            </a:extLst>
          </p:cNvPr>
          <p:cNvSpPr/>
          <p:nvPr/>
        </p:nvSpPr>
        <p:spPr bwMode="auto">
          <a:xfrm>
            <a:off x="10518254" y="1255826"/>
            <a:ext cx="199668" cy="18876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99354" fontAlgn="base">
              <a:spcBef>
                <a:spcPct val="0"/>
              </a:spcBef>
              <a:spcAft>
                <a:spcPct val="0"/>
              </a:spcAft>
            </a:pPr>
            <a:endParaRPr lang="en-CH" sz="1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449" name="Rectangle 448">
            <a:extLst>
              <a:ext uri="{FF2B5EF4-FFF2-40B4-BE49-F238E27FC236}">
                <a16:creationId xmlns:a16="http://schemas.microsoft.com/office/drawing/2014/main" id="{1077834F-74D9-E07B-B82E-67EA5C16C96C}"/>
              </a:ext>
            </a:extLst>
          </p:cNvPr>
          <p:cNvSpPr/>
          <p:nvPr/>
        </p:nvSpPr>
        <p:spPr bwMode="auto">
          <a:xfrm>
            <a:off x="10518254" y="2410469"/>
            <a:ext cx="199668" cy="18876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99354" fontAlgn="base">
              <a:spcBef>
                <a:spcPct val="0"/>
              </a:spcBef>
              <a:spcAft>
                <a:spcPct val="0"/>
              </a:spcAft>
            </a:pPr>
            <a:endParaRPr lang="en-CH" sz="1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Avenir Next" panose="020B0503020202020204" pitchFamily="34" charset="0"/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450" name="Straight Arrow Connector 449">
            <a:extLst>
              <a:ext uri="{FF2B5EF4-FFF2-40B4-BE49-F238E27FC236}">
                <a16:creationId xmlns:a16="http://schemas.microsoft.com/office/drawing/2014/main" id="{4DE12F10-9D34-ACE8-4ECF-269318D03027}"/>
              </a:ext>
            </a:extLst>
          </p:cNvPr>
          <p:cNvCxnSpPr>
            <a:stCxn id="448" idx="2"/>
            <a:endCxn id="449" idx="0"/>
          </p:cNvCxnSpPr>
          <p:nvPr/>
        </p:nvCxnSpPr>
        <p:spPr>
          <a:xfrm>
            <a:off x="10618088" y="1444591"/>
            <a:ext cx="0" cy="965878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1" name="Straight Arrow Connector 450">
            <a:extLst>
              <a:ext uri="{FF2B5EF4-FFF2-40B4-BE49-F238E27FC236}">
                <a16:creationId xmlns:a16="http://schemas.microsoft.com/office/drawing/2014/main" id="{DF94A100-67FE-327A-F588-98A513188065}"/>
              </a:ext>
            </a:extLst>
          </p:cNvPr>
          <p:cNvCxnSpPr>
            <a:cxnSpLocks/>
            <a:endCxn id="448" idx="1"/>
          </p:cNvCxnSpPr>
          <p:nvPr/>
        </p:nvCxnSpPr>
        <p:spPr>
          <a:xfrm>
            <a:off x="9313043" y="1336971"/>
            <a:ext cx="1205211" cy="13238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2" name="Straight Arrow Connector 451">
            <a:extLst>
              <a:ext uri="{FF2B5EF4-FFF2-40B4-BE49-F238E27FC236}">
                <a16:creationId xmlns:a16="http://schemas.microsoft.com/office/drawing/2014/main" id="{6FF58FE1-3AA9-884C-4FFD-CDBBDC515C34}"/>
              </a:ext>
            </a:extLst>
          </p:cNvPr>
          <p:cNvCxnSpPr>
            <a:cxnSpLocks/>
          </p:cNvCxnSpPr>
          <p:nvPr/>
        </p:nvCxnSpPr>
        <p:spPr>
          <a:xfrm>
            <a:off x="9318976" y="2504851"/>
            <a:ext cx="1205211" cy="13238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3" name="Straight Arrow Connector 452">
            <a:extLst>
              <a:ext uri="{FF2B5EF4-FFF2-40B4-BE49-F238E27FC236}">
                <a16:creationId xmlns:a16="http://schemas.microsoft.com/office/drawing/2014/main" id="{5D9E6D30-3EEA-57F2-3B4E-BD88F024BDC7}"/>
              </a:ext>
            </a:extLst>
          </p:cNvPr>
          <p:cNvCxnSpPr/>
          <p:nvPr/>
        </p:nvCxnSpPr>
        <p:spPr>
          <a:xfrm>
            <a:off x="10345468" y="2173876"/>
            <a:ext cx="682790" cy="0"/>
          </a:xfrm>
          <a:prstGeom prst="straightConnector1">
            <a:avLst/>
          </a:prstGeom>
          <a:ln w="28575">
            <a:solidFill>
              <a:srgbClr val="FFC000"/>
            </a:solidFill>
            <a:headEnd type="none" w="lg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4" name="Straight Arrow Connector 453">
            <a:extLst>
              <a:ext uri="{FF2B5EF4-FFF2-40B4-BE49-F238E27FC236}">
                <a16:creationId xmlns:a16="http://schemas.microsoft.com/office/drawing/2014/main" id="{14CC9BFB-BF03-FCDE-E62F-8DDF63D03190}"/>
              </a:ext>
            </a:extLst>
          </p:cNvPr>
          <p:cNvCxnSpPr>
            <a:cxnSpLocks/>
          </p:cNvCxnSpPr>
          <p:nvPr/>
        </p:nvCxnSpPr>
        <p:spPr>
          <a:xfrm>
            <a:off x="10345468" y="1722985"/>
            <a:ext cx="682790" cy="0"/>
          </a:xfrm>
          <a:prstGeom prst="straightConnector1">
            <a:avLst/>
          </a:prstGeom>
          <a:ln w="28575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5" name="Straight Arrow Connector 454">
            <a:extLst>
              <a:ext uri="{FF2B5EF4-FFF2-40B4-BE49-F238E27FC236}">
                <a16:creationId xmlns:a16="http://schemas.microsoft.com/office/drawing/2014/main" id="{75FAAF2D-77DF-B795-A7F7-9D04EEA3BD66}"/>
              </a:ext>
            </a:extLst>
          </p:cNvPr>
          <p:cNvCxnSpPr>
            <a:cxnSpLocks/>
          </p:cNvCxnSpPr>
          <p:nvPr/>
        </p:nvCxnSpPr>
        <p:spPr>
          <a:xfrm>
            <a:off x="9313043" y="1427761"/>
            <a:ext cx="177620" cy="105976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6" name="Straight Arrow Connector 455">
            <a:extLst>
              <a:ext uri="{FF2B5EF4-FFF2-40B4-BE49-F238E27FC236}">
                <a16:creationId xmlns:a16="http://schemas.microsoft.com/office/drawing/2014/main" id="{1BBDEB36-23EB-20C0-0842-C52391A0CB55}"/>
              </a:ext>
            </a:extLst>
          </p:cNvPr>
          <p:cNvCxnSpPr>
            <a:cxnSpLocks/>
          </p:cNvCxnSpPr>
          <p:nvPr/>
        </p:nvCxnSpPr>
        <p:spPr>
          <a:xfrm>
            <a:off x="10715806" y="1350209"/>
            <a:ext cx="233358" cy="1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7" name="Rectangle 456">
            <a:extLst>
              <a:ext uri="{FF2B5EF4-FFF2-40B4-BE49-F238E27FC236}">
                <a16:creationId xmlns:a16="http://schemas.microsoft.com/office/drawing/2014/main" id="{645FFA18-6FAC-79F1-AF2F-CA37E6E58DF5}"/>
              </a:ext>
            </a:extLst>
          </p:cNvPr>
          <p:cNvSpPr/>
          <p:nvPr/>
        </p:nvSpPr>
        <p:spPr bwMode="auto">
          <a:xfrm>
            <a:off x="10518254" y="3567255"/>
            <a:ext cx="199668" cy="18876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99354" fontAlgn="base">
              <a:spcBef>
                <a:spcPct val="0"/>
              </a:spcBef>
              <a:spcAft>
                <a:spcPct val="0"/>
              </a:spcAft>
            </a:pPr>
            <a:endParaRPr lang="en-CH" sz="1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Avenir Next" panose="020B0503020202020204" pitchFamily="34" charset="0"/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458" name="Straight Arrow Connector 457">
            <a:extLst>
              <a:ext uri="{FF2B5EF4-FFF2-40B4-BE49-F238E27FC236}">
                <a16:creationId xmlns:a16="http://schemas.microsoft.com/office/drawing/2014/main" id="{5E0A324C-D0C0-EB48-41FB-6CE836A3F1CF}"/>
              </a:ext>
            </a:extLst>
          </p:cNvPr>
          <p:cNvCxnSpPr>
            <a:cxnSpLocks/>
            <a:endCxn id="457" idx="0"/>
          </p:cNvCxnSpPr>
          <p:nvPr/>
        </p:nvCxnSpPr>
        <p:spPr>
          <a:xfrm>
            <a:off x="10618088" y="2601377"/>
            <a:ext cx="0" cy="965878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9" name="Straight Arrow Connector 458">
            <a:extLst>
              <a:ext uri="{FF2B5EF4-FFF2-40B4-BE49-F238E27FC236}">
                <a16:creationId xmlns:a16="http://schemas.microsoft.com/office/drawing/2014/main" id="{7477CC32-984A-4ECF-845C-CE585B0CED48}"/>
              </a:ext>
            </a:extLst>
          </p:cNvPr>
          <p:cNvCxnSpPr>
            <a:cxnSpLocks/>
          </p:cNvCxnSpPr>
          <p:nvPr/>
        </p:nvCxnSpPr>
        <p:spPr>
          <a:xfrm>
            <a:off x="9318976" y="3661637"/>
            <a:ext cx="1205211" cy="13238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0" name="Straight Arrow Connector 459">
            <a:extLst>
              <a:ext uri="{FF2B5EF4-FFF2-40B4-BE49-F238E27FC236}">
                <a16:creationId xmlns:a16="http://schemas.microsoft.com/office/drawing/2014/main" id="{3C864868-E994-00DC-0B60-532A53EDFD9E}"/>
              </a:ext>
            </a:extLst>
          </p:cNvPr>
          <p:cNvCxnSpPr/>
          <p:nvPr/>
        </p:nvCxnSpPr>
        <p:spPr>
          <a:xfrm>
            <a:off x="10345468" y="3330663"/>
            <a:ext cx="682790" cy="0"/>
          </a:xfrm>
          <a:prstGeom prst="straightConnector1">
            <a:avLst/>
          </a:prstGeom>
          <a:ln w="28575">
            <a:solidFill>
              <a:srgbClr val="FFC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1" name="Straight Arrow Connector 460">
            <a:extLst>
              <a:ext uri="{FF2B5EF4-FFF2-40B4-BE49-F238E27FC236}">
                <a16:creationId xmlns:a16="http://schemas.microsoft.com/office/drawing/2014/main" id="{D6FFFF71-B23E-2399-1F9F-ACE7A481BB79}"/>
              </a:ext>
            </a:extLst>
          </p:cNvPr>
          <p:cNvCxnSpPr>
            <a:cxnSpLocks/>
          </p:cNvCxnSpPr>
          <p:nvPr/>
        </p:nvCxnSpPr>
        <p:spPr>
          <a:xfrm>
            <a:off x="10345468" y="2879771"/>
            <a:ext cx="682790" cy="0"/>
          </a:xfrm>
          <a:prstGeom prst="straightConnector1">
            <a:avLst/>
          </a:prstGeom>
          <a:ln w="28575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2" name="Straight Arrow Connector 461">
            <a:extLst>
              <a:ext uri="{FF2B5EF4-FFF2-40B4-BE49-F238E27FC236}">
                <a16:creationId xmlns:a16="http://schemas.microsoft.com/office/drawing/2014/main" id="{BD9431AE-E020-D9A9-E4BE-8B0F53A1B89A}"/>
              </a:ext>
            </a:extLst>
          </p:cNvPr>
          <p:cNvCxnSpPr>
            <a:cxnSpLocks/>
          </p:cNvCxnSpPr>
          <p:nvPr/>
        </p:nvCxnSpPr>
        <p:spPr>
          <a:xfrm>
            <a:off x="9313044" y="2584547"/>
            <a:ext cx="177620" cy="105976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3" name="Straight Arrow Connector 462">
            <a:extLst>
              <a:ext uri="{FF2B5EF4-FFF2-40B4-BE49-F238E27FC236}">
                <a16:creationId xmlns:a16="http://schemas.microsoft.com/office/drawing/2014/main" id="{A7BCFBE2-AE1A-BECF-90BD-18B756DF5A1D}"/>
              </a:ext>
            </a:extLst>
          </p:cNvPr>
          <p:cNvCxnSpPr>
            <a:cxnSpLocks/>
          </p:cNvCxnSpPr>
          <p:nvPr/>
        </p:nvCxnSpPr>
        <p:spPr>
          <a:xfrm>
            <a:off x="10715807" y="2506994"/>
            <a:ext cx="233358" cy="1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4" name="Straight Arrow Connector 463">
            <a:extLst>
              <a:ext uri="{FF2B5EF4-FFF2-40B4-BE49-F238E27FC236}">
                <a16:creationId xmlns:a16="http://schemas.microsoft.com/office/drawing/2014/main" id="{1B1E03D6-DCDC-C7F8-BCF0-00AFA27A81B1}"/>
              </a:ext>
            </a:extLst>
          </p:cNvPr>
          <p:cNvCxnSpPr>
            <a:cxnSpLocks/>
            <a:stCxn id="444" idx="0"/>
            <a:endCxn id="439" idx="2"/>
          </p:cNvCxnSpPr>
          <p:nvPr/>
        </p:nvCxnSpPr>
        <p:spPr>
          <a:xfrm flipV="1">
            <a:off x="9903157" y="2350497"/>
            <a:ext cx="10166" cy="319301"/>
          </a:xfrm>
          <a:prstGeom prst="straightConnector1">
            <a:avLst/>
          </a:prstGeom>
          <a:ln w="28575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5" name="Group 464">
            <a:extLst>
              <a:ext uri="{FF2B5EF4-FFF2-40B4-BE49-F238E27FC236}">
                <a16:creationId xmlns:a16="http://schemas.microsoft.com/office/drawing/2014/main" id="{C0BC3190-A86A-CAAF-5510-76EAE5C6E3B6}"/>
              </a:ext>
            </a:extLst>
          </p:cNvPr>
          <p:cNvGrpSpPr/>
          <p:nvPr/>
        </p:nvGrpSpPr>
        <p:grpSpPr>
          <a:xfrm>
            <a:off x="6669658" y="3815552"/>
            <a:ext cx="864292" cy="829034"/>
            <a:chOff x="4982817" y="1457739"/>
            <a:chExt cx="1325218" cy="1219200"/>
          </a:xfrm>
        </p:grpSpPr>
        <p:sp>
          <p:nvSpPr>
            <p:cNvPr id="466" name="Rectangle 465">
              <a:extLst>
                <a:ext uri="{FF2B5EF4-FFF2-40B4-BE49-F238E27FC236}">
                  <a16:creationId xmlns:a16="http://schemas.microsoft.com/office/drawing/2014/main" id="{41B82CE5-37EF-23EB-C1F2-9D29EE73DD6E}"/>
                </a:ext>
              </a:extLst>
            </p:cNvPr>
            <p:cNvSpPr/>
            <p:nvPr/>
          </p:nvSpPr>
          <p:spPr bwMode="auto">
            <a:xfrm>
              <a:off x="4982817" y="1457739"/>
              <a:ext cx="1325218" cy="1219200"/>
            </a:xfrm>
            <a:prstGeom prst="rect">
              <a:avLst/>
            </a:prstGeom>
            <a:solidFill>
              <a:srgbClr val="00B658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135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467" name="Rectangle 466">
              <a:extLst>
                <a:ext uri="{FF2B5EF4-FFF2-40B4-BE49-F238E27FC236}">
                  <a16:creationId xmlns:a16="http://schemas.microsoft.com/office/drawing/2014/main" id="{FD25CD1B-A5F5-8278-1DE8-82A2C71DD921}"/>
                </a:ext>
              </a:extLst>
            </p:cNvPr>
            <p:cNvSpPr/>
            <p:nvPr/>
          </p:nvSpPr>
          <p:spPr bwMode="auto">
            <a:xfrm>
              <a:off x="5883967" y="1457739"/>
              <a:ext cx="424068" cy="1219200"/>
            </a:xfrm>
            <a:prstGeom prst="rect">
              <a:avLst/>
            </a:prstGeom>
            <a:solidFill>
              <a:srgbClr val="3998E7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135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468" name="TextBox 467">
              <a:extLst>
                <a:ext uri="{FF2B5EF4-FFF2-40B4-BE49-F238E27FC236}">
                  <a16:creationId xmlns:a16="http://schemas.microsoft.com/office/drawing/2014/main" id="{43D77BDD-314C-9A5C-EB5B-9A2A107AA648}"/>
                </a:ext>
              </a:extLst>
            </p:cNvPr>
            <p:cNvSpPr txBox="1"/>
            <p:nvPr/>
          </p:nvSpPr>
          <p:spPr>
            <a:xfrm>
              <a:off x="5167138" y="1790340"/>
              <a:ext cx="597364" cy="6110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CH" sz="1350">
                  <a:latin typeface="Avenir Next" panose="020B0503020202020204" pitchFamily="34" charset="0"/>
                </a:rPr>
                <a:t>AI</a:t>
              </a:r>
              <a:r>
                <a:rPr lang="en-GB" sz="1350" dirty="0">
                  <a:latin typeface="Avenir Next" panose="020B0503020202020204" pitchFamily="34" charset="0"/>
                </a:rPr>
                <a:t>E</a:t>
              </a:r>
              <a:endParaRPr lang="en-CH" sz="1350">
                <a:latin typeface="Avenir Next" panose="020B0503020202020204" pitchFamily="34" charset="0"/>
              </a:endParaRPr>
            </a:p>
            <a:p>
              <a:pPr algn="ctr">
                <a:buClr>
                  <a:schemeClr val="accent1"/>
                </a:buClr>
                <a:buSzPct val="60000"/>
              </a:pPr>
              <a:r>
                <a:rPr lang="en-GB" sz="1350" dirty="0">
                  <a:latin typeface="Avenir Next" panose="020B0503020202020204" pitchFamily="34" charset="0"/>
                </a:rPr>
                <a:t>Core</a:t>
              </a:r>
              <a:endParaRPr lang="en-CH" sz="1350" dirty="0">
                <a:latin typeface="Avenir Next" panose="020B0503020202020204" pitchFamily="34" charset="0"/>
              </a:endParaRPr>
            </a:p>
          </p:txBody>
        </p:sp>
        <p:sp>
          <p:nvSpPr>
            <p:cNvPr id="469" name="TextBox 468">
              <a:extLst>
                <a:ext uri="{FF2B5EF4-FFF2-40B4-BE49-F238E27FC236}">
                  <a16:creationId xmlns:a16="http://schemas.microsoft.com/office/drawing/2014/main" id="{70AA9DF2-C2DE-844F-2211-A69DEABFEA88}"/>
                </a:ext>
              </a:extLst>
            </p:cNvPr>
            <p:cNvSpPr txBox="1"/>
            <p:nvPr/>
          </p:nvSpPr>
          <p:spPr>
            <a:xfrm rot="16200000">
              <a:off x="5602875" y="1908069"/>
              <a:ext cx="968901" cy="31854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CH" sz="1350" dirty="0">
                  <a:latin typeface="Avenir Next" panose="020B0503020202020204" pitchFamily="34" charset="0"/>
                </a:rPr>
                <a:t>Memory</a:t>
              </a:r>
            </a:p>
          </p:txBody>
        </p:sp>
      </p:grpSp>
      <p:sp>
        <p:nvSpPr>
          <p:cNvPr id="470" name="Rectangle 469">
            <a:extLst>
              <a:ext uri="{FF2B5EF4-FFF2-40B4-BE49-F238E27FC236}">
                <a16:creationId xmlns:a16="http://schemas.microsoft.com/office/drawing/2014/main" id="{6C32BF4F-C534-1DF0-7DF9-1ED5E678BE9F}"/>
              </a:ext>
            </a:extLst>
          </p:cNvPr>
          <p:cNvSpPr/>
          <p:nvPr/>
        </p:nvSpPr>
        <p:spPr bwMode="auto">
          <a:xfrm>
            <a:off x="6301857" y="4691319"/>
            <a:ext cx="199668" cy="18876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99354" fontAlgn="base">
              <a:spcBef>
                <a:spcPct val="0"/>
              </a:spcBef>
              <a:spcAft>
                <a:spcPct val="0"/>
              </a:spcAft>
            </a:pPr>
            <a:endParaRPr lang="en-CH" sz="1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Avenir Next" panose="020B0503020202020204" pitchFamily="34" charset="0"/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471" name="Straight Arrow Connector 470">
            <a:extLst>
              <a:ext uri="{FF2B5EF4-FFF2-40B4-BE49-F238E27FC236}">
                <a16:creationId xmlns:a16="http://schemas.microsoft.com/office/drawing/2014/main" id="{F63815FB-D081-1C3A-2A63-6AEC34BBF3E2}"/>
              </a:ext>
            </a:extLst>
          </p:cNvPr>
          <p:cNvCxnSpPr>
            <a:cxnSpLocks/>
            <a:endCxn id="470" idx="0"/>
          </p:cNvCxnSpPr>
          <p:nvPr/>
        </p:nvCxnSpPr>
        <p:spPr>
          <a:xfrm>
            <a:off x="6401692" y="3725441"/>
            <a:ext cx="0" cy="965878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3" name="Straight Arrow Connector 472">
            <a:extLst>
              <a:ext uri="{FF2B5EF4-FFF2-40B4-BE49-F238E27FC236}">
                <a16:creationId xmlns:a16="http://schemas.microsoft.com/office/drawing/2014/main" id="{F3511A0F-C80C-DB1B-8BF8-A2BCE1517879}"/>
              </a:ext>
            </a:extLst>
          </p:cNvPr>
          <p:cNvCxnSpPr>
            <a:cxnSpLocks/>
          </p:cNvCxnSpPr>
          <p:nvPr/>
        </p:nvCxnSpPr>
        <p:spPr>
          <a:xfrm>
            <a:off x="7806570" y="3738678"/>
            <a:ext cx="0" cy="965878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4" name="Straight Arrow Connector 473">
            <a:extLst>
              <a:ext uri="{FF2B5EF4-FFF2-40B4-BE49-F238E27FC236}">
                <a16:creationId xmlns:a16="http://schemas.microsoft.com/office/drawing/2014/main" id="{23705C0D-4ABB-9DF6-8865-1F5F2F072FB9}"/>
              </a:ext>
            </a:extLst>
          </p:cNvPr>
          <p:cNvCxnSpPr>
            <a:cxnSpLocks/>
          </p:cNvCxnSpPr>
          <p:nvPr/>
        </p:nvCxnSpPr>
        <p:spPr>
          <a:xfrm>
            <a:off x="6507459" y="4787844"/>
            <a:ext cx="1205210" cy="13238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5" name="Straight Arrow Connector 474">
            <a:extLst>
              <a:ext uri="{FF2B5EF4-FFF2-40B4-BE49-F238E27FC236}">
                <a16:creationId xmlns:a16="http://schemas.microsoft.com/office/drawing/2014/main" id="{D80678BE-7CE1-964A-72EE-633656B18B59}"/>
              </a:ext>
            </a:extLst>
          </p:cNvPr>
          <p:cNvCxnSpPr/>
          <p:nvPr/>
        </p:nvCxnSpPr>
        <p:spPr>
          <a:xfrm>
            <a:off x="5986868" y="4495450"/>
            <a:ext cx="682790" cy="0"/>
          </a:xfrm>
          <a:prstGeom prst="straightConnector1">
            <a:avLst/>
          </a:prstGeom>
          <a:ln w="28575">
            <a:solidFill>
              <a:srgbClr val="FFC000"/>
            </a:solidFill>
            <a:headEnd type="none" w="lg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6" name="Straight Arrow Connector 475">
            <a:extLst>
              <a:ext uri="{FF2B5EF4-FFF2-40B4-BE49-F238E27FC236}">
                <a16:creationId xmlns:a16="http://schemas.microsoft.com/office/drawing/2014/main" id="{4F58443A-8155-C3E0-3F50-B2A7516C846C}"/>
              </a:ext>
            </a:extLst>
          </p:cNvPr>
          <p:cNvCxnSpPr>
            <a:cxnSpLocks/>
          </p:cNvCxnSpPr>
          <p:nvPr/>
        </p:nvCxnSpPr>
        <p:spPr>
          <a:xfrm>
            <a:off x="7533950" y="4467964"/>
            <a:ext cx="550074" cy="0"/>
          </a:xfrm>
          <a:prstGeom prst="straightConnector1">
            <a:avLst/>
          </a:prstGeom>
          <a:ln w="28575">
            <a:solidFill>
              <a:srgbClr val="FFC000"/>
            </a:solidFill>
            <a:headEnd type="none" w="lg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7" name="Straight Arrow Connector 476">
            <a:extLst>
              <a:ext uri="{FF2B5EF4-FFF2-40B4-BE49-F238E27FC236}">
                <a16:creationId xmlns:a16="http://schemas.microsoft.com/office/drawing/2014/main" id="{84996EC8-41D0-812B-4C81-044F23C38EBB}"/>
              </a:ext>
            </a:extLst>
          </p:cNvPr>
          <p:cNvCxnSpPr>
            <a:cxnSpLocks/>
          </p:cNvCxnSpPr>
          <p:nvPr/>
        </p:nvCxnSpPr>
        <p:spPr>
          <a:xfrm>
            <a:off x="7533950" y="4017073"/>
            <a:ext cx="550074" cy="0"/>
          </a:xfrm>
          <a:prstGeom prst="straightConnector1">
            <a:avLst/>
          </a:prstGeom>
          <a:ln w="28575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8" name="Straight Arrow Connector 477">
            <a:extLst>
              <a:ext uri="{FF2B5EF4-FFF2-40B4-BE49-F238E27FC236}">
                <a16:creationId xmlns:a16="http://schemas.microsoft.com/office/drawing/2014/main" id="{0CF570A0-44DF-02FD-0B1E-FECA8B33DAC2}"/>
              </a:ext>
            </a:extLst>
          </p:cNvPr>
          <p:cNvCxnSpPr>
            <a:cxnSpLocks/>
          </p:cNvCxnSpPr>
          <p:nvPr/>
        </p:nvCxnSpPr>
        <p:spPr>
          <a:xfrm>
            <a:off x="6501526" y="3721849"/>
            <a:ext cx="177620" cy="105976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9" name="Straight Arrow Connector 478">
            <a:extLst>
              <a:ext uri="{FF2B5EF4-FFF2-40B4-BE49-F238E27FC236}">
                <a16:creationId xmlns:a16="http://schemas.microsoft.com/office/drawing/2014/main" id="{53A48970-D726-54E2-8CF0-4EC090D03DB2}"/>
              </a:ext>
            </a:extLst>
          </p:cNvPr>
          <p:cNvCxnSpPr>
            <a:cxnSpLocks/>
          </p:cNvCxnSpPr>
          <p:nvPr/>
        </p:nvCxnSpPr>
        <p:spPr>
          <a:xfrm>
            <a:off x="6068500" y="3631058"/>
            <a:ext cx="233357" cy="1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0" name="Rectangle 479">
            <a:extLst>
              <a:ext uri="{FF2B5EF4-FFF2-40B4-BE49-F238E27FC236}">
                <a16:creationId xmlns:a16="http://schemas.microsoft.com/office/drawing/2014/main" id="{CB3AF0DA-9FB2-3F57-3737-73B8FE158301}"/>
              </a:ext>
            </a:extLst>
          </p:cNvPr>
          <p:cNvSpPr/>
          <p:nvPr/>
        </p:nvSpPr>
        <p:spPr bwMode="auto">
          <a:xfrm>
            <a:off x="7706736" y="4706699"/>
            <a:ext cx="199668" cy="18876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99354" fontAlgn="base">
              <a:spcBef>
                <a:spcPct val="0"/>
              </a:spcBef>
              <a:spcAft>
                <a:spcPct val="0"/>
              </a:spcAft>
            </a:pPr>
            <a:endParaRPr lang="en-CH" sz="1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Avenir Next" panose="020B0503020202020204" pitchFamily="34" charset="0"/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482" name="Straight Arrow Connector 481">
            <a:extLst>
              <a:ext uri="{FF2B5EF4-FFF2-40B4-BE49-F238E27FC236}">
                <a16:creationId xmlns:a16="http://schemas.microsoft.com/office/drawing/2014/main" id="{5B12CA17-F823-0E19-709A-0FC159994547}"/>
              </a:ext>
            </a:extLst>
          </p:cNvPr>
          <p:cNvCxnSpPr>
            <a:cxnSpLocks/>
          </p:cNvCxnSpPr>
          <p:nvPr/>
        </p:nvCxnSpPr>
        <p:spPr>
          <a:xfrm>
            <a:off x="6068500" y="4787843"/>
            <a:ext cx="233357" cy="1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3" name="Group 482">
            <a:extLst>
              <a:ext uri="{FF2B5EF4-FFF2-40B4-BE49-F238E27FC236}">
                <a16:creationId xmlns:a16="http://schemas.microsoft.com/office/drawing/2014/main" id="{1CE93C91-3FD1-54D2-7486-55639E131A29}"/>
              </a:ext>
            </a:extLst>
          </p:cNvPr>
          <p:cNvGrpSpPr/>
          <p:nvPr/>
        </p:nvGrpSpPr>
        <p:grpSpPr>
          <a:xfrm>
            <a:off x="8074537" y="3830472"/>
            <a:ext cx="864293" cy="829034"/>
            <a:chOff x="4982817" y="1457739"/>
            <a:chExt cx="1325218" cy="1219200"/>
          </a:xfrm>
        </p:grpSpPr>
        <p:sp>
          <p:nvSpPr>
            <p:cNvPr id="484" name="Rectangle 483">
              <a:extLst>
                <a:ext uri="{FF2B5EF4-FFF2-40B4-BE49-F238E27FC236}">
                  <a16:creationId xmlns:a16="http://schemas.microsoft.com/office/drawing/2014/main" id="{BF3F69EC-2583-581C-475A-11CC3AE178A0}"/>
                </a:ext>
              </a:extLst>
            </p:cNvPr>
            <p:cNvSpPr/>
            <p:nvPr/>
          </p:nvSpPr>
          <p:spPr bwMode="auto">
            <a:xfrm>
              <a:off x="4982817" y="1457739"/>
              <a:ext cx="1325218" cy="1219200"/>
            </a:xfrm>
            <a:prstGeom prst="rect">
              <a:avLst/>
            </a:prstGeom>
            <a:solidFill>
              <a:srgbClr val="00B658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135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485" name="Rectangle 484">
              <a:extLst>
                <a:ext uri="{FF2B5EF4-FFF2-40B4-BE49-F238E27FC236}">
                  <a16:creationId xmlns:a16="http://schemas.microsoft.com/office/drawing/2014/main" id="{8D064A0A-1677-803E-9428-73BCE33D6D5A}"/>
                </a:ext>
              </a:extLst>
            </p:cNvPr>
            <p:cNvSpPr/>
            <p:nvPr/>
          </p:nvSpPr>
          <p:spPr bwMode="auto">
            <a:xfrm>
              <a:off x="5883967" y="1457739"/>
              <a:ext cx="424068" cy="1219200"/>
            </a:xfrm>
            <a:prstGeom prst="rect">
              <a:avLst/>
            </a:prstGeom>
            <a:solidFill>
              <a:srgbClr val="3998E7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135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486" name="TextBox 485">
              <a:extLst>
                <a:ext uri="{FF2B5EF4-FFF2-40B4-BE49-F238E27FC236}">
                  <a16:creationId xmlns:a16="http://schemas.microsoft.com/office/drawing/2014/main" id="{A30C6337-A11C-50AF-6CBD-09A22EAC6D21}"/>
                </a:ext>
              </a:extLst>
            </p:cNvPr>
            <p:cNvSpPr txBox="1"/>
            <p:nvPr/>
          </p:nvSpPr>
          <p:spPr>
            <a:xfrm>
              <a:off x="5167139" y="1790340"/>
              <a:ext cx="597363" cy="6110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CH" sz="1350">
                  <a:latin typeface="Avenir Next" panose="020B0503020202020204" pitchFamily="34" charset="0"/>
                </a:rPr>
                <a:t>AI</a:t>
              </a:r>
              <a:r>
                <a:rPr lang="en-GB" sz="1350" dirty="0">
                  <a:latin typeface="Avenir Next" panose="020B0503020202020204" pitchFamily="34" charset="0"/>
                </a:rPr>
                <a:t>E</a:t>
              </a:r>
              <a:endParaRPr lang="en-CH" sz="1350">
                <a:latin typeface="Avenir Next" panose="020B0503020202020204" pitchFamily="34" charset="0"/>
              </a:endParaRPr>
            </a:p>
            <a:p>
              <a:pPr algn="ctr">
                <a:buClr>
                  <a:schemeClr val="accent1"/>
                </a:buClr>
                <a:buSzPct val="60000"/>
              </a:pPr>
              <a:r>
                <a:rPr lang="en-GB" sz="1350" dirty="0">
                  <a:latin typeface="Avenir Next" panose="020B0503020202020204" pitchFamily="34" charset="0"/>
                </a:rPr>
                <a:t>Core</a:t>
              </a:r>
              <a:endParaRPr lang="en-CH" sz="1350" dirty="0">
                <a:latin typeface="Avenir Next" panose="020B0503020202020204" pitchFamily="34" charset="0"/>
              </a:endParaRPr>
            </a:p>
          </p:txBody>
        </p:sp>
        <p:sp>
          <p:nvSpPr>
            <p:cNvPr id="487" name="TextBox 486">
              <a:extLst>
                <a:ext uri="{FF2B5EF4-FFF2-40B4-BE49-F238E27FC236}">
                  <a16:creationId xmlns:a16="http://schemas.microsoft.com/office/drawing/2014/main" id="{DD69BA8D-8A1E-A2A8-DBA9-B2E5D5B31507}"/>
                </a:ext>
              </a:extLst>
            </p:cNvPr>
            <p:cNvSpPr txBox="1"/>
            <p:nvPr/>
          </p:nvSpPr>
          <p:spPr>
            <a:xfrm rot="16200000">
              <a:off x="5602873" y="1908069"/>
              <a:ext cx="968901" cy="31854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CH" sz="1350" dirty="0">
                  <a:latin typeface="Avenir Next" panose="020B0503020202020204" pitchFamily="34" charset="0"/>
                </a:rPr>
                <a:t>Memory</a:t>
              </a:r>
            </a:p>
          </p:txBody>
        </p:sp>
      </p:grpSp>
      <p:sp>
        <p:nvSpPr>
          <p:cNvPr id="488" name="Rectangle 487">
            <a:extLst>
              <a:ext uri="{FF2B5EF4-FFF2-40B4-BE49-F238E27FC236}">
                <a16:creationId xmlns:a16="http://schemas.microsoft.com/office/drawing/2014/main" id="{1F5D1380-17D9-A191-F337-1BE0DF1ADB64}"/>
              </a:ext>
            </a:extLst>
          </p:cNvPr>
          <p:cNvSpPr/>
          <p:nvPr/>
        </p:nvSpPr>
        <p:spPr bwMode="auto">
          <a:xfrm>
            <a:off x="9111615" y="4719477"/>
            <a:ext cx="199668" cy="188765"/>
          </a:xfrm>
          <a:prstGeom prst="rect">
            <a:avLst/>
          </a:prstGeom>
          <a:solidFill>
            <a:schemeClr val="accent1"/>
          </a:solidFill>
          <a:ln>
            <a:solidFill>
              <a:schemeClr val="accent2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99354" fontAlgn="base">
              <a:spcBef>
                <a:spcPct val="0"/>
              </a:spcBef>
              <a:spcAft>
                <a:spcPct val="0"/>
              </a:spcAft>
            </a:pPr>
            <a:endParaRPr lang="en-CH" sz="1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Avenir Next" panose="020B0503020202020204" pitchFamily="34" charset="0"/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489" name="Straight Arrow Connector 488">
            <a:extLst>
              <a:ext uri="{FF2B5EF4-FFF2-40B4-BE49-F238E27FC236}">
                <a16:creationId xmlns:a16="http://schemas.microsoft.com/office/drawing/2014/main" id="{7BF574E6-DAE0-D4DB-A914-8153164BA60B}"/>
              </a:ext>
            </a:extLst>
          </p:cNvPr>
          <p:cNvCxnSpPr>
            <a:cxnSpLocks/>
            <a:endCxn id="488" idx="0"/>
          </p:cNvCxnSpPr>
          <p:nvPr/>
        </p:nvCxnSpPr>
        <p:spPr>
          <a:xfrm>
            <a:off x="9211449" y="3753599"/>
            <a:ext cx="0" cy="965878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0" name="Straight Arrow Connector 489">
            <a:extLst>
              <a:ext uri="{FF2B5EF4-FFF2-40B4-BE49-F238E27FC236}">
                <a16:creationId xmlns:a16="http://schemas.microsoft.com/office/drawing/2014/main" id="{5ECB07B3-20FB-1D48-CA0C-F1EFC1BBF361}"/>
              </a:ext>
            </a:extLst>
          </p:cNvPr>
          <p:cNvCxnSpPr>
            <a:cxnSpLocks/>
          </p:cNvCxnSpPr>
          <p:nvPr/>
        </p:nvCxnSpPr>
        <p:spPr>
          <a:xfrm>
            <a:off x="7912337" y="4787844"/>
            <a:ext cx="1205211" cy="13238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1" name="Straight Arrow Connector 490">
            <a:extLst>
              <a:ext uri="{FF2B5EF4-FFF2-40B4-BE49-F238E27FC236}">
                <a16:creationId xmlns:a16="http://schemas.microsoft.com/office/drawing/2014/main" id="{A1CE21B9-ACD0-2ED6-200D-D9E9684FFB86}"/>
              </a:ext>
            </a:extLst>
          </p:cNvPr>
          <p:cNvCxnSpPr>
            <a:cxnSpLocks/>
          </p:cNvCxnSpPr>
          <p:nvPr/>
        </p:nvCxnSpPr>
        <p:spPr>
          <a:xfrm>
            <a:off x="8938829" y="4482885"/>
            <a:ext cx="551834" cy="0"/>
          </a:xfrm>
          <a:prstGeom prst="straightConnector1">
            <a:avLst/>
          </a:prstGeom>
          <a:ln w="28575">
            <a:solidFill>
              <a:srgbClr val="FFC000"/>
            </a:solidFill>
            <a:headEnd type="none" w="lg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2" name="Straight Arrow Connector 491">
            <a:extLst>
              <a:ext uri="{FF2B5EF4-FFF2-40B4-BE49-F238E27FC236}">
                <a16:creationId xmlns:a16="http://schemas.microsoft.com/office/drawing/2014/main" id="{A154D026-49F6-BB43-4A67-29DA990E1EB4}"/>
              </a:ext>
            </a:extLst>
          </p:cNvPr>
          <p:cNvCxnSpPr>
            <a:cxnSpLocks/>
          </p:cNvCxnSpPr>
          <p:nvPr/>
        </p:nvCxnSpPr>
        <p:spPr>
          <a:xfrm>
            <a:off x="8938829" y="4031994"/>
            <a:ext cx="551834" cy="0"/>
          </a:xfrm>
          <a:prstGeom prst="straightConnector1">
            <a:avLst/>
          </a:prstGeom>
          <a:ln w="28575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3" name="Straight Arrow Connector 492">
            <a:extLst>
              <a:ext uri="{FF2B5EF4-FFF2-40B4-BE49-F238E27FC236}">
                <a16:creationId xmlns:a16="http://schemas.microsoft.com/office/drawing/2014/main" id="{0CD51F1D-15DB-CDC5-E79C-9D9E9874ACCC}"/>
              </a:ext>
            </a:extLst>
          </p:cNvPr>
          <p:cNvCxnSpPr>
            <a:cxnSpLocks/>
          </p:cNvCxnSpPr>
          <p:nvPr/>
        </p:nvCxnSpPr>
        <p:spPr>
          <a:xfrm>
            <a:off x="7906405" y="3736769"/>
            <a:ext cx="177620" cy="105976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4" name="Rectangle 493">
            <a:extLst>
              <a:ext uri="{FF2B5EF4-FFF2-40B4-BE49-F238E27FC236}">
                <a16:creationId xmlns:a16="http://schemas.microsoft.com/office/drawing/2014/main" id="{4A03804F-5942-8247-5747-D40216D2307A}"/>
              </a:ext>
            </a:extLst>
          </p:cNvPr>
          <p:cNvSpPr/>
          <p:nvPr/>
        </p:nvSpPr>
        <p:spPr bwMode="auto">
          <a:xfrm>
            <a:off x="9111615" y="4721620"/>
            <a:ext cx="199668" cy="18876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99354" fontAlgn="base">
              <a:spcBef>
                <a:spcPct val="0"/>
              </a:spcBef>
              <a:spcAft>
                <a:spcPct val="0"/>
              </a:spcAft>
            </a:pPr>
            <a:endParaRPr lang="en-CH" sz="1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Avenir Next" panose="020B0503020202020204" pitchFamily="34" charset="0"/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495" name="Group 494">
            <a:extLst>
              <a:ext uri="{FF2B5EF4-FFF2-40B4-BE49-F238E27FC236}">
                <a16:creationId xmlns:a16="http://schemas.microsoft.com/office/drawing/2014/main" id="{935FDEAB-B6B1-3716-1D31-DBEF522E98FA}"/>
              </a:ext>
            </a:extLst>
          </p:cNvPr>
          <p:cNvGrpSpPr/>
          <p:nvPr/>
        </p:nvGrpSpPr>
        <p:grpSpPr>
          <a:xfrm>
            <a:off x="9481176" y="3845393"/>
            <a:ext cx="864293" cy="829034"/>
            <a:chOff x="4982817" y="1457739"/>
            <a:chExt cx="1325218" cy="1219200"/>
          </a:xfrm>
        </p:grpSpPr>
        <p:sp>
          <p:nvSpPr>
            <p:cNvPr id="496" name="Rectangle 495">
              <a:extLst>
                <a:ext uri="{FF2B5EF4-FFF2-40B4-BE49-F238E27FC236}">
                  <a16:creationId xmlns:a16="http://schemas.microsoft.com/office/drawing/2014/main" id="{15D070AE-4DF5-20C0-9288-9C9383E367BF}"/>
                </a:ext>
              </a:extLst>
            </p:cNvPr>
            <p:cNvSpPr/>
            <p:nvPr/>
          </p:nvSpPr>
          <p:spPr bwMode="auto">
            <a:xfrm>
              <a:off x="4982817" y="1457739"/>
              <a:ext cx="1325218" cy="1219200"/>
            </a:xfrm>
            <a:prstGeom prst="rect">
              <a:avLst/>
            </a:prstGeom>
            <a:solidFill>
              <a:srgbClr val="00B658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135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497" name="Rectangle 496">
              <a:extLst>
                <a:ext uri="{FF2B5EF4-FFF2-40B4-BE49-F238E27FC236}">
                  <a16:creationId xmlns:a16="http://schemas.microsoft.com/office/drawing/2014/main" id="{13BEF8C7-5953-E6B1-1759-C2513A58DDD2}"/>
                </a:ext>
              </a:extLst>
            </p:cNvPr>
            <p:cNvSpPr/>
            <p:nvPr/>
          </p:nvSpPr>
          <p:spPr bwMode="auto">
            <a:xfrm>
              <a:off x="5883967" y="1457739"/>
              <a:ext cx="424068" cy="1219200"/>
            </a:xfrm>
            <a:prstGeom prst="rect">
              <a:avLst/>
            </a:prstGeom>
            <a:solidFill>
              <a:srgbClr val="3998E7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135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498" name="TextBox 497">
              <a:extLst>
                <a:ext uri="{FF2B5EF4-FFF2-40B4-BE49-F238E27FC236}">
                  <a16:creationId xmlns:a16="http://schemas.microsoft.com/office/drawing/2014/main" id="{3AEE7858-14F5-05E8-8C8B-04C54493DD7C}"/>
                </a:ext>
              </a:extLst>
            </p:cNvPr>
            <p:cNvSpPr txBox="1"/>
            <p:nvPr/>
          </p:nvSpPr>
          <p:spPr>
            <a:xfrm>
              <a:off x="5167139" y="1790340"/>
              <a:ext cx="597363" cy="6110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CH" sz="1350">
                  <a:latin typeface="Avenir Next" panose="020B0503020202020204" pitchFamily="34" charset="0"/>
                </a:rPr>
                <a:t>AI</a:t>
              </a:r>
              <a:r>
                <a:rPr lang="en-GB" sz="1350" dirty="0">
                  <a:latin typeface="Avenir Next" panose="020B0503020202020204" pitchFamily="34" charset="0"/>
                </a:rPr>
                <a:t>E</a:t>
              </a:r>
              <a:endParaRPr lang="en-CH" sz="1350">
                <a:latin typeface="Avenir Next" panose="020B0503020202020204" pitchFamily="34" charset="0"/>
              </a:endParaRPr>
            </a:p>
            <a:p>
              <a:pPr algn="ctr">
                <a:buClr>
                  <a:schemeClr val="accent1"/>
                </a:buClr>
                <a:buSzPct val="60000"/>
              </a:pPr>
              <a:r>
                <a:rPr lang="en-GB" sz="1350" dirty="0">
                  <a:latin typeface="Avenir Next" panose="020B0503020202020204" pitchFamily="34" charset="0"/>
                </a:rPr>
                <a:t>Core</a:t>
              </a:r>
              <a:endParaRPr lang="en-CH" sz="1350" dirty="0">
                <a:latin typeface="Avenir Next" panose="020B0503020202020204" pitchFamily="34" charset="0"/>
              </a:endParaRPr>
            </a:p>
          </p:txBody>
        </p:sp>
        <p:sp>
          <p:nvSpPr>
            <p:cNvPr id="499" name="TextBox 498">
              <a:extLst>
                <a:ext uri="{FF2B5EF4-FFF2-40B4-BE49-F238E27FC236}">
                  <a16:creationId xmlns:a16="http://schemas.microsoft.com/office/drawing/2014/main" id="{925A9B1B-CCAB-1796-7458-97C120D95F94}"/>
                </a:ext>
              </a:extLst>
            </p:cNvPr>
            <p:cNvSpPr txBox="1"/>
            <p:nvPr/>
          </p:nvSpPr>
          <p:spPr>
            <a:xfrm rot="16200000">
              <a:off x="5602873" y="1908069"/>
              <a:ext cx="968901" cy="31854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CH" sz="1350" dirty="0">
                  <a:latin typeface="Avenir Next" panose="020B0503020202020204" pitchFamily="34" charset="0"/>
                </a:rPr>
                <a:t>Memory</a:t>
              </a:r>
            </a:p>
          </p:txBody>
        </p:sp>
      </p:grpSp>
      <p:sp>
        <p:nvSpPr>
          <p:cNvPr id="500" name="Rectangle 499">
            <a:extLst>
              <a:ext uri="{FF2B5EF4-FFF2-40B4-BE49-F238E27FC236}">
                <a16:creationId xmlns:a16="http://schemas.microsoft.com/office/drawing/2014/main" id="{6D084F43-E2E5-30D7-8AA5-402E064367ED}"/>
              </a:ext>
            </a:extLst>
          </p:cNvPr>
          <p:cNvSpPr/>
          <p:nvPr/>
        </p:nvSpPr>
        <p:spPr bwMode="auto">
          <a:xfrm>
            <a:off x="10518254" y="4734398"/>
            <a:ext cx="199668" cy="18876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99354" fontAlgn="base">
              <a:spcBef>
                <a:spcPct val="0"/>
              </a:spcBef>
              <a:spcAft>
                <a:spcPct val="0"/>
              </a:spcAft>
            </a:pPr>
            <a:endParaRPr lang="en-CH" sz="1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Avenir Next" panose="020B0503020202020204" pitchFamily="34" charset="0"/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501" name="Straight Arrow Connector 500">
            <a:extLst>
              <a:ext uri="{FF2B5EF4-FFF2-40B4-BE49-F238E27FC236}">
                <a16:creationId xmlns:a16="http://schemas.microsoft.com/office/drawing/2014/main" id="{5FD4DF29-9BEE-27A9-D945-18AC45B2B054}"/>
              </a:ext>
            </a:extLst>
          </p:cNvPr>
          <p:cNvCxnSpPr>
            <a:cxnSpLocks/>
            <a:endCxn id="500" idx="0"/>
          </p:cNvCxnSpPr>
          <p:nvPr/>
        </p:nvCxnSpPr>
        <p:spPr>
          <a:xfrm>
            <a:off x="10618088" y="3768520"/>
            <a:ext cx="0" cy="965878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2" name="Straight Arrow Connector 501">
            <a:extLst>
              <a:ext uri="{FF2B5EF4-FFF2-40B4-BE49-F238E27FC236}">
                <a16:creationId xmlns:a16="http://schemas.microsoft.com/office/drawing/2014/main" id="{7719BCE7-263D-C4CD-0829-3E8EF3B4B6C4}"/>
              </a:ext>
            </a:extLst>
          </p:cNvPr>
          <p:cNvCxnSpPr>
            <a:cxnSpLocks/>
          </p:cNvCxnSpPr>
          <p:nvPr/>
        </p:nvCxnSpPr>
        <p:spPr>
          <a:xfrm>
            <a:off x="9318976" y="4787844"/>
            <a:ext cx="1205211" cy="13238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3" name="Straight Arrow Connector 502">
            <a:extLst>
              <a:ext uri="{FF2B5EF4-FFF2-40B4-BE49-F238E27FC236}">
                <a16:creationId xmlns:a16="http://schemas.microsoft.com/office/drawing/2014/main" id="{33F6EF5C-1FA3-D534-6188-89F67E8A7411}"/>
              </a:ext>
            </a:extLst>
          </p:cNvPr>
          <p:cNvCxnSpPr/>
          <p:nvPr/>
        </p:nvCxnSpPr>
        <p:spPr>
          <a:xfrm>
            <a:off x="10345468" y="4497805"/>
            <a:ext cx="682790" cy="0"/>
          </a:xfrm>
          <a:prstGeom prst="straightConnector1">
            <a:avLst/>
          </a:prstGeom>
          <a:ln w="28575">
            <a:solidFill>
              <a:srgbClr val="FFC000"/>
            </a:solidFill>
            <a:headEnd type="none" w="lg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4" name="Straight Arrow Connector 503">
            <a:extLst>
              <a:ext uri="{FF2B5EF4-FFF2-40B4-BE49-F238E27FC236}">
                <a16:creationId xmlns:a16="http://schemas.microsoft.com/office/drawing/2014/main" id="{45B23D0A-CD72-B749-1F61-6498DEC02B81}"/>
              </a:ext>
            </a:extLst>
          </p:cNvPr>
          <p:cNvCxnSpPr>
            <a:cxnSpLocks/>
          </p:cNvCxnSpPr>
          <p:nvPr/>
        </p:nvCxnSpPr>
        <p:spPr>
          <a:xfrm>
            <a:off x="10345468" y="4046914"/>
            <a:ext cx="682790" cy="0"/>
          </a:xfrm>
          <a:prstGeom prst="straightConnector1">
            <a:avLst/>
          </a:prstGeom>
          <a:ln w="28575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5" name="Straight Arrow Connector 504">
            <a:extLst>
              <a:ext uri="{FF2B5EF4-FFF2-40B4-BE49-F238E27FC236}">
                <a16:creationId xmlns:a16="http://schemas.microsoft.com/office/drawing/2014/main" id="{C022229A-2A5F-F794-67C2-B73E10CFE344}"/>
              </a:ext>
            </a:extLst>
          </p:cNvPr>
          <p:cNvCxnSpPr>
            <a:cxnSpLocks/>
          </p:cNvCxnSpPr>
          <p:nvPr/>
        </p:nvCxnSpPr>
        <p:spPr>
          <a:xfrm>
            <a:off x="9313043" y="3751690"/>
            <a:ext cx="177620" cy="105976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6" name="Straight Arrow Connector 505">
            <a:extLst>
              <a:ext uri="{FF2B5EF4-FFF2-40B4-BE49-F238E27FC236}">
                <a16:creationId xmlns:a16="http://schemas.microsoft.com/office/drawing/2014/main" id="{A0BD05BB-355F-5923-6EB4-0E1FA5DF7463}"/>
              </a:ext>
            </a:extLst>
          </p:cNvPr>
          <p:cNvCxnSpPr>
            <a:cxnSpLocks/>
          </p:cNvCxnSpPr>
          <p:nvPr/>
        </p:nvCxnSpPr>
        <p:spPr>
          <a:xfrm>
            <a:off x="10715806" y="3674138"/>
            <a:ext cx="233358" cy="1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7" name="Straight Arrow Connector 506">
            <a:extLst>
              <a:ext uri="{FF2B5EF4-FFF2-40B4-BE49-F238E27FC236}">
                <a16:creationId xmlns:a16="http://schemas.microsoft.com/office/drawing/2014/main" id="{9A7A38D9-6BD2-FC13-1FC7-9254EEC9D7A1}"/>
              </a:ext>
            </a:extLst>
          </p:cNvPr>
          <p:cNvCxnSpPr>
            <a:cxnSpLocks/>
          </p:cNvCxnSpPr>
          <p:nvPr/>
        </p:nvCxnSpPr>
        <p:spPr>
          <a:xfrm>
            <a:off x="10715807" y="4830923"/>
            <a:ext cx="233358" cy="1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8" name="Straight Arrow Connector 507">
            <a:extLst>
              <a:ext uri="{FF2B5EF4-FFF2-40B4-BE49-F238E27FC236}">
                <a16:creationId xmlns:a16="http://schemas.microsoft.com/office/drawing/2014/main" id="{8F8D662C-E9B6-6BB9-A846-63A528336C0B}"/>
              </a:ext>
            </a:extLst>
          </p:cNvPr>
          <p:cNvCxnSpPr>
            <a:cxnSpLocks/>
          </p:cNvCxnSpPr>
          <p:nvPr/>
        </p:nvCxnSpPr>
        <p:spPr>
          <a:xfrm>
            <a:off x="9412806" y="986337"/>
            <a:ext cx="365760" cy="0"/>
          </a:xfrm>
          <a:prstGeom prst="straightConnector1">
            <a:avLst/>
          </a:prstGeom>
          <a:ln w="28575">
            <a:solidFill>
              <a:srgbClr val="FFC000"/>
            </a:solidFill>
            <a:headEnd type="none" w="lg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9" name="TextBox 508">
            <a:extLst>
              <a:ext uri="{FF2B5EF4-FFF2-40B4-BE49-F238E27FC236}">
                <a16:creationId xmlns:a16="http://schemas.microsoft.com/office/drawing/2014/main" id="{9CEABB77-7179-3E76-BFBD-55745676CF90}"/>
              </a:ext>
            </a:extLst>
          </p:cNvPr>
          <p:cNvSpPr txBox="1"/>
          <p:nvPr/>
        </p:nvSpPr>
        <p:spPr>
          <a:xfrm>
            <a:off x="9712491" y="880707"/>
            <a:ext cx="165668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H" sz="1200" dirty="0">
                <a:latin typeface="Avenir Next" panose="020B0503020202020204" pitchFamily="34" charset="0"/>
              </a:rPr>
              <a:t>Cascade Stream</a:t>
            </a:r>
          </a:p>
        </p:txBody>
      </p:sp>
      <p:cxnSp>
        <p:nvCxnSpPr>
          <p:cNvPr id="510" name="Straight Arrow Connector 509">
            <a:extLst>
              <a:ext uri="{FF2B5EF4-FFF2-40B4-BE49-F238E27FC236}">
                <a16:creationId xmlns:a16="http://schemas.microsoft.com/office/drawing/2014/main" id="{4D2560A5-E05D-9982-F341-2DB37140DCEB}"/>
              </a:ext>
            </a:extLst>
          </p:cNvPr>
          <p:cNvCxnSpPr>
            <a:cxnSpLocks/>
          </p:cNvCxnSpPr>
          <p:nvPr/>
        </p:nvCxnSpPr>
        <p:spPr>
          <a:xfrm>
            <a:off x="6074572" y="986337"/>
            <a:ext cx="365760" cy="0"/>
          </a:xfrm>
          <a:prstGeom prst="straightConnector1">
            <a:avLst/>
          </a:prstGeom>
          <a:ln w="28575">
            <a:solidFill>
              <a:srgbClr val="C00000"/>
            </a:solidFill>
            <a:headEnd type="none" w="lg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1" name="TextBox 510">
            <a:extLst>
              <a:ext uri="{FF2B5EF4-FFF2-40B4-BE49-F238E27FC236}">
                <a16:creationId xmlns:a16="http://schemas.microsoft.com/office/drawing/2014/main" id="{E332E04B-4EA0-D2F7-4A0C-DF8BC411B9CC}"/>
              </a:ext>
            </a:extLst>
          </p:cNvPr>
          <p:cNvSpPr txBox="1"/>
          <p:nvPr/>
        </p:nvSpPr>
        <p:spPr>
          <a:xfrm>
            <a:off x="6396366" y="880707"/>
            <a:ext cx="194224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i="1" dirty="0">
                <a:latin typeface="Avenir Next" panose="020B0503020202020204" pitchFamily="34" charset="0"/>
              </a:rPr>
              <a:t>Direct</a:t>
            </a:r>
            <a:r>
              <a:rPr lang="en-CH" sz="1200" i="1">
                <a:latin typeface="Avenir Next" panose="020B0503020202020204" pitchFamily="34" charset="0"/>
              </a:rPr>
              <a:t> Memory </a:t>
            </a:r>
            <a:r>
              <a:rPr lang="en-GB" sz="1200" i="1" dirty="0">
                <a:latin typeface="Avenir Next" panose="020B0503020202020204" pitchFamily="34" charset="0"/>
              </a:rPr>
              <a:t>Access</a:t>
            </a:r>
            <a:endParaRPr lang="en-CH" sz="1200" i="1" dirty="0">
              <a:latin typeface="Avenir Next" panose="020B0503020202020204" pitchFamily="34" charset="0"/>
            </a:endParaRPr>
          </a:p>
        </p:txBody>
      </p:sp>
      <p:cxnSp>
        <p:nvCxnSpPr>
          <p:cNvPr id="512" name="Straight Arrow Connector 511">
            <a:extLst>
              <a:ext uri="{FF2B5EF4-FFF2-40B4-BE49-F238E27FC236}">
                <a16:creationId xmlns:a16="http://schemas.microsoft.com/office/drawing/2014/main" id="{55CD47C3-B5C2-603D-1AD3-F1172A46FBFB}"/>
              </a:ext>
            </a:extLst>
          </p:cNvPr>
          <p:cNvCxnSpPr>
            <a:cxnSpLocks/>
          </p:cNvCxnSpPr>
          <p:nvPr/>
        </p:nvCxnSpPr>
        <p:spPr>
          <a:xfrm>
            <a:off x="8083442" y="986337"/>
            <a:ext cx="365760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 w="lg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3" name="TextBox 512">
            <a:extLst>
              <a:ext uri="{FF2B5EF4-FFF2-40B4-BE49-F238E27FC236}">
                <a16:creationId xmlns:a16="http://schemas.microsoft.com/office/drawing/2014/main" id="{78AD5549-39BE-85B1-B376-1005BE30C632}"/>
              </a:ext>
            </a:extLst>
          </p:cNvPr>
          <p:cNvSpPr txBox="1"/>
          <p:nvPr/>
        </p:nvSpPr>
        <p:spPr>
          <a:xfrm>
            <a:off x="8393194" y="880707"/>
            <a:ext cx="10841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H" sz="1200" i="1">
                <a:latin typeface="Avenir Next" panose="020B0503020202020204" pitchFamily="34" charset="0"/>
              </a:rPr>
              <a:t>AXI4 </a:t>
            </a:r>
            <a:r>
              <a:rPr lang="en-GB" sz="1200" i="1" dirty="0">
                <a:latin typeface="Avenir Next" panose="020B0503020202020204" pitchFamily="34" charset="0"/>
              </a:rPr>
              <a:t>Stream</a:t>
            </a:r>
            <a:endParaRPr lang="en-CH" sz="1200" i="1" dirty="0">
              <a:latin typeface="Avenir Next" panose="020B0503020202020204" pitchFamily="34" charset="0"/>
            </a:endParaRPr>
          </a:p>
        </p:txBody>
      </p:sp>
      <p:grpSp>
        <p:nvGrpSpPr>
          <p:cNvPr id="563" name="Group 562">
            <a:extLst>
              <a:ext uri="{FF2B5EF4-FFF2-40B4-BE49-F238E27FC236}">
                <a16:creationId xmlns:a16="http://schemas.microsoft.com/office/drawing/2014/main" id="{F54C56F7-20DF-D197-F3FB-1E27C65C90AF}"/>
              </a:ext>
            </a:extLst>
          </p:cNvPr>
          <p:cNvGrpSpPr/>
          <p:nvPr/>
        </p:nvGrpSpPr>
        <p:grpSpPr>
          <a:xfrm>
            <a:off x="6657733" y="2639957"/>
            <a:ext cx="866051" cy="829034"/>
            <a:chOff x="4994667" y="3093423"/>
            <a:chExt cx="1327916" cy="1219200"/>
          </a:xfrm>
        </p:grpSpPr>
        <p:sp>
          <p:nvSpPr>
            <p:cNvPr id="564" name="Rectangle 563">
              <a:extLst>
                <a:ext uri="{FF2B5EF4-FFF2-40B4-BE49-F238E27FC236}">
                  <a16:creationId xmlns:a16="http://schemas.microsoft.com/office/drawing/2014/main" id="{25C4834C-F2EA-FD41-90D6-88B1A677FFAB}"/>
                </a:ext>
              </a:extLst>
            </p:cNvPr>
            <p:cNvSpPr/>
            <p:nvPr/>
          </p:nvSpPr>
          <p:spPr bwMode="auto">
            <a:xfrm>
              <a:off x="4997365" y="3093423"/>
              <a:ext cx="1325218" cy="1219200"/>
            </a:xfrm>
            <a:prstGeom prst="rect">
              <a:avLst/>
            </a:prstGeom>
            <a:solidFill>
              <a:srgbClr val="00B658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135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565" name="Rectangle 564">
              <a:extLst>
                <a:ext uri="{FF2B5EF4-FFF2-40B4-BE49-F238E27FC236}">
                  <a16:creationId xmlns:a16="http://schemas.microsoft.com/office/drawing/2014/main" id="{7C346ED4-721D-EFE0-BC26-FB7E300BCA88}"/>
                </a:ext>
              </a:extLst>
            </p:cNvPr>
            <p:cNvSpPr/>
            <p:nvPr/>
          </p:nvSpPr>
          <p:spPr bwMode="auto">
            <a:xfrm>
              <a:off x="4994667" y="3093423"/>
              <a:ext cx="424068" cy="1219200"/>
            </a:xfrm>
            <a:prstGeom prst="rect">
              <a:avLst/>
            </a:prstGeom>
            <a:solidFill>
              <a:srgbClr val="3998E7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354" fontAlgn="base">
                <a:spcBef>
                  <a:spcPct val="0"/>
                </a:spcBef>
                <a:spcAft>
                  <a:spcPct val="0"/>
                </a:spcAft>
              </a:pPr>
              <a:endParaRPr lang="en-CH" sz="135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venir Next" panose="020B0503020202020204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566" name="TextBox 565">
              <a:extLst>
                <a:ext uri="{FF2B5EF4-FFF2-40B4-BE49-F238E27FC236}">
                  <a16:creationId xmlns:a16="http://schemas.microsoft.com/office/drawing/2014/main" id="{D8545430-8058-D833-9DAE-4728B3243F4D}"/>
                </a:ext>
              </a:extLst>
            </p:cNvPr>
            <p:cNvSpPr txBox="1"/>
            <p:nvPr/>
          </p:nvSpPr>
          <p:spPr>
            <a:xfrm>
              <a:off x="5563811" y="3357868"/>
              <a:ext cx="597364" cy="6110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CH" sz="1350">
                  <a:latin typeface="Avenir Next" panose="020B0503020202020204" pitchFamily="34" charset="0"/>
                </a:rPr>
                <a:t>AI</a:t>
              </a:r>
              <a:r>
                <a:rPr lang="en-GB" sz="1350" dirty="0">
                  <a:latin typeface="Avenir Next" panose="020B0503020202020204" pitchFamily="34" charset="0"/>
                </a:rPr>
                <a:t>E</a:t>
              </a:r>
              <a:endParaRPr lang="en-CH" sz="1350">
                <a:latin typeface="Avenir Next" panose="020B0503020202020204" pitchFamily="34" charset="0"/>
              </a:endParaRPr>
            </a:p>
            <a:p>
              <a:pPr algn="ctr">
                <a:buClr>
                  <a:schemeClr val="accent1"/>
                </a:buClr>
                <a:buSzPct val="60000"/>
              </a:pPr>
              <a:r>
                <a:rPr lang="en-GB" sz="1350" dirty="0">
                  <a:latin typeface="Avenir Next" panose="020B0503020202020204" pitchFamily="34" charset="0"/>
                </a:rPr>
                <a:t>Core</a:t>
              </a:r>
              <a:endParaRPr lang="en-CH" sz="1350" dirty="0">
                <a:latin typeface="Avenir Next" panose="020B0503020202020204" pitchFamily="34" charset="0"/>
              </a:endParaRPr>
            </a:p>
          </p:txBody>
        </p:sp>
        <p:sp>
          <p:nvSpPr>
            <p:cNvPr id="567" name="TextBox 566">
              <a:extLst>
                <a:ext uri="{FF2B5EF4-FFF2-40B4-BE49-F238E27FC236}">
                  <a16:creationId xmlns:a16="http://schemas.microsoft.com/office/drawing/2014/main" id="{32D07B8F-262B-DF20-A96F-71725580DEA9}"/>
                </a:ext>
              </a:extLst>
            </p:cNvPr>
            <p:cNvSpPr txBox="1"/>
            <p:nvPr/>
          </p:nvSpPr>
          <p:spPr>
            <a:xfrm rot="16200000">
              <a:off x="4713574" y="3543753"/>
              <a:ext cx="968901" cy="31854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CH" sz="1350" dirty="0">
                  <a:latin typeface="Avenir Next" panose="020B0503020202020204" pitchFamily="34" charset="0"/>
                </a:rPr>
                <a:t>Memory</a:t>
              </a:r>
            </a:p>
          </p:txBody>
        </p:sp>
      </p:grp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5E0B7BE-C280-C721-9ABD-15E10908EE25}"/>
              </a:ext>
            </a:extLst>
          </p:cNvPr>
          <p:cNvCxnSpPr>
            <a:cxnSpLocks/>
          </p:cNvCxnSpPr>
          <p:nvPr/>
        </p:nvCxnSpPr>
        <p:spPr>
          <a:xfrm flipV="1">
            <a:off x="7096721" y="3493831"/>
            <a:ext cx="10166" cy="319300"/>
          </a:xfrm>
          <a:prstGeom prst="straightConnector1">
            <a:avLst/>
          </a:prstGeom>
          <a:ln w="28575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610E3CB-6C61-02AA-2B94-07D7F3499CE9}"/>
              </a:ext>
            </a:extLst>
          </p:cNvPr>
          <p:cNvCxnSpPr>
            <a:cxnSpLocks/>
          </p:cNvCxnSpPr>
          <p:nvPr/>
        </p:nvCxnSpPr>
        <p:spPr>
          <a:xfrm flipV="1">
            <a:off x="8501601" y="3508751"/>
            <a:ext cx="10166" cy="319301"/>
          </a:xfrm>
          <a:prstGeom prst="straightConnector1">
            <a:avLst/>
          </a:prstGeom>
          <a:ln w="28575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E78E020-F30D-0601-48EA-2BB00F5609D9}"/>
              </a:ext>
            </a:extLst>
          </p:cNvPr>
          <p:cNvCxnSpPr>
            <a:cxnSpLocks/>
          </p:cNvCxnSpPr>
          <p:nvPr/>
        </p:nvCxnSpPr>
        <p:spPr>
          <a:xfrm flipV="1">
            <a:off x="9908240" y="3523671"/>
            <a:ext cx="10166" cy="319301"/>
          </a:xfrm>
          <a:prstGeom prst="straightConnector1">
            <a:avLst/>
          </a:prstGeom>
          <a:ln w="28575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8FCEE804-21B4-3B20-20E9-D1555015CA23}"/>
              </a:ext>
            </a:extLst>
          </p:cNvPr>
          <p:cNvCxnSpPr>
            <a:cxnSpLocks/>
          </p:cNvCxnSpPr>
          <p:nvPr/>
        </p:nvCxnSpPr>
        <p:spPr>
          <a:xfrm flipH="1">
            <a:off x="6214314" y="4662143"/>
            <a:ext cx="1866669" cy="463716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596950D2-88F6-760F-5666-04CD981EC5C0}"/>
              </a:ext>
            </a:extLst>
          </p:cNvPr>
          <p:cNvCxnSpPr>
            <a:cxnSpLocks/>
          </p:cNvCxnSpPr>
          <p:nvPr/>
        </p:nvCxnSpPr>
        <p:spPr>
          <a:xfrm>
            <a:off x="8917550" y="4659501"/>
            <a:ext cx="1828657" cy="471424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FF4AB69-9D97-A422-E0E6-057367C4F3E9}"/>
              </a:ext>
            </a:extLst>
          </p:cNvPr>
          <p:cNvGrpSpPr/>
          <p:nvPr/>
        </p:nvGrpSpPr>
        <p:grpSpPr>
          <a:xfrm>
            <a:off x="6113437" y="4940907"/>
            <a:ext cx="4901559" cy="1784759"/>
            <a:chOff x="962952" y="3299811"/>
            <a:chExt cx="3583120" cy="1572081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6BED3DED-93A5-2F4C-83B7-8E47BC2127AE}"/>
                </a:ext>
              </a:extLst>
            </p:cNvPr>
            <p:cNvSpPr/>
            <p:nvPr/>
          </p:nvSpPr>
          <p:spPr>
            <a:xfrm>
              <a:off x="1037585" y="3467201"/>
              <a:ext cx="3311998" cy="115691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2800"/>
            </a:p>
          </p:txBody>
        </p: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89440145-1D45-C93D-962A-B277D7319225}"/>
                </a:ext>
              </a:extLst>
            </p:cNvPr>
            <p:cNvCxnSpPr>
              <a:cxnSpLocks/>
            </p:cNvCxnSpPr>
            <p:nvPr/>
          </p:nvCxnSpPr>
          <p:spPr>
            <a:xfrm>
              <a:off x="962952" y="4400462"/>
              <a:ext cx="3583120" cy="0"/>
            </a:xfrm>
            <a:prstGeom prst="straightConnector1">
              <a:avLst/>
            </a:prstGeom>
            <a:ln w="28575">
              <a:solidFill>
                <a:schemeClr val="accent4">
                  <a:lumMod val="75000"/>
                </a:schemeClr>
              </a:solidFill>
              <a:headEnd type="none" w="lg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C250C02C-3942-CA6A-8421-F2501746C45D}"/>
                </a:ext>
              </a:extLst>
            </p:cNvPr>
            <p:cNvCxnSpPr>
              <a:cxnSpLocks/>
            </p:cNvCxnSpPr>
            <p:nvPr/>
          </p:nvCxnSpPr>
          <p:spPr>
            <a:xfrm>
              <a:off x="962952" y="3427783"/>
              <a:ext cx="3523766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A64C4AD4-4503-CAB5-32C8-AF431A54B8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58594" y="3299811"/>
              <a:ext cx="0" cy="1362576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2FF0746C-6438-D6FF-7D70-ACAC48CA22AF}"/>
                </a:ext>
              </a:extLst>
            </p:cNvPr>
            <p:cNvSpPr/>
            <p:nvPr/>
          </p:nvSpPr>
          <p:spPr bwMode="auto">
            <a:xfrm>
              <a:off x="1068150" y="3496961"/>
              <a:ext cx="2060961" cy="1092916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CH" sz="12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51ABA8EB-6347-8E40-AF5F-06892AA04375}"/>
                </a:ext>
              </a:extLst>
            </p:cNvPr>
            <p:cNvSpPr/>
            <p:nvPr/>
          </p:nvSpPr>
          <p:spPr bwMode="auto">
            <a:xfrm>
              <a:off x="2944839" y="3539363"/>
              <a:ext cx="144436" cy="991345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CH" sz="1200" dirty="0">
                <a:solidFill>
                  <a:schemeClr val="tx1"/>
                </a:soli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CC9EC9EC-2B4C-EE83-BCD4-C063334069D6}"/>
                </a:ext>
              </a:extLst>
            </p:cNvPr>
            <p:cNvSpPr txBox="1"/>
            <p:nvPr/>
          </p:nvSpPr>
          <p:spPr>
            <a:xfrm rot="16200000">
              <a:off x="2617117" y="3946654"/>
              <a:ext cx="799183" cy="1237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CH" sz="1100" dirty="0">
                  <a:ea typeface="Segoe UI" pitchFamily="34" charset="0"/>
                  <a:cs typeface="Segoe UI" pitchFamily="34" charset="0"/>
                </a:rPr>
                <a:t>Load/Store Unit</a:t>
              </a:r>
              <a:endParaRPr lang="en-CH" sz="1100" dirty="0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79D7BDC2-774B-EB42-B4E5-D5C1A96E0F5A}"/>
                </a:ext>
              </a:extLst>
            </p:cNvPr>
            <p:cNvSpPr/>
            <p:nvPr/>
          </p:nvSpPr>
          <p:spPr bwMode="auto">
            <a:xfrm>
              <a:off x="1611369" y="3535040"/>
              <a:ext cx="1313304" cy="482369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CH" sz="1200" dirty="0">
                <a:solidFill>
                  <a:schemeClr val="tx1"/>
                </a:soli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BD11FD9A-9333-B8C8-DDF5-C936BD7F9BE2}"/>
                </a:ext>
              </a:extLst>
            </p:cNvPr>
            <p:cNvSpPr/>
            <p:nvPr/>
          </p:nvSpPr>
          <p:spPr bwMode="auto">
            <a:xfrm>
              <a:off x="1748741" y="3565792"/>
              <a:ext cx="478862" cy="3008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CH" sz="1200" dirty="0">
                <a:solidFill>
                  <a:schemeClr val="tx1"/>
                </a:soli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C379BC38-AB3E-85F1-8FDE-DCB46F1CD4DB}"/>
                </a:ext>
              </a:extLst>
            </p:cNvPr>
            <p:cNvSpPr txBox="1"/>
            <p:nvPr/>
          </p:nvSpPr>
          <p:spPr>
            <a:xfrm>
              <a:off x="1548515" y="3877038"/>
              <a:ext cx="1442383" cy="14910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CH" sz="1100" dirty="0">
                  <a:cs typeface="Segoe UI" pitchFamily="34" charset="0"/>
                </a:rPr>
                <a:t>Floating-Point Vector Unit</a:t>
              </a:r>
              <a:endParaRPr lang="en-CH" sz="1100" dirty="0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5490CF7D-20ED-965E-0FD6-F6964B24FFAC}"/>
                </a:ext>
              </a:extLst>
            </p:cNvPr>
            <p:cNvSpPr/>
            <p:nvPr/>
          </p:nvSpPr>
          <p:spPr bwMode="auto">
            <a:xfrm>
              <a:off x="2321892" y="3571815"/>
              <a:ext cx="478862" cy="3008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CH" sz="1200" dirty="0">
                <a:solidFill>
                  <a:schemeClr val="tx1"/>
                </a:soli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8AED4EFA-0D01-1E1F-7E8E-E6989B9FD532}"/>
                </a:ext>
              </a:extLst>
            </p:cNvPr>
            <p:cNvSpPr txBox="1"/>
            <p:nvPr/>
          </p:nvSpPr>
          <p:spPr>
            <a:xfrm>
              <a:off x="1817167" y="3580524"/>
              <a:ext cx="324595" cy="28465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CH" sz="1050" dirty="0">
                  <a:cs typeface="Segoe UI" pitchFamily="34" charset="0"/>
                </a:rPr>
                <a:t>Pre-Add</a:t>
              </a:r>
            </a:p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CH" sz="1050" dirty="0">
                  <a:cs typeface="Segoe UI" pitchFamily="34" charset="0"/>
                </a:rPr>
                <a:t>Unit</a:t>
              </a:r>
              <a:endParaRPr lang="en-CH" sz="1050" dirty="0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3893ECEB-E628-5CF2-4098-0070999F8FF1}"/>
                </a:ext>
              </a:extLst>
            </p:cNvPr>
            <p:cNvSpPr txBox="1"/>
            <p:nvPr/>
          </p:nvSpPr>
          <p:spPr>
            <a:xfrm>
              <a:off x="2445314" y="3595280"/>
              <a:ext cx="232021" cy="28465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CH" sz="1050" dirty="0">
                  <a:cs typeface="Segoe UI" pitchFamily="34" charset="0"/>
                </a:rPr>
                <a:t>MAC/</a:t>
              </a:r>
            </a:p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CH" sz="1050" dirty="0">
                  <a:cs typeface="Segoe UI" pitchFamily="34" charset="0"/>
                </a:rPr>
                <a:t>MUL</a:t>
              </a:r>
              <a:endParaRPr lang="en-CH" sz="1050" dirty="0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A60C33B0-5B65-3BEF-0B79-3773AF0FE3EC}"/>
                </a:ext>
              </a:extLst>
            </p:cNvPr>
            <p:cNvSpPr/>
            <p:nvPr/>
          </p:nvSpPr>
          <p:spPr bwMode="auto">
            <a:xfrm>
              <a:off x="1605042" y="4059929"/>
              <a:ext cx="1313304" cy="475495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CH" sz="1200" dirty="0">
                <a:solidFill>
                  <a:schemeClr val="tx1"/>
                </a:soli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0587F6F6-73DD-FB19-B3C1-D70B8D478089}"/>
                </a:ext>
              </a:extLst>
            </p:cNvPr>
            <p:cNvSpPr/>
            <p:nvPr/>
          </p:nvSpPr>
          <p:spPr bwMode="auto">
            <a:xfrm>
              <a:off x="1742414" y="4090681"/>
              <a:ext cx="478862" cy="3008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CH" sz="1200" dirty="0">
                <a:solidFill>
                  <a:schemeClr val="tx1"/>
                </a:soli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E1ADDFE0-DC14-5F65-F8D6-2494D813A529}"/>
                </a:ext>
              </a:extLst>
            </p:cNvPr>
            <p:cNvSpPr txBox="1"/>
            <p:nvPr/>
          </p:nvSpPr>
          <p:spPr>
            <a:xfrm>
              <a:off x="1632021" y="4401927"/>
              <a:ext cx="1292651" cy="14910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CH" sz="1100" dirty="0">
                  <a:cs typeface="Segoe UI" pitchFamily="34" charset="0"/>
                </a:rPr>
                <a:t>Fixed-Point Vector Unit</a:t>
              </a:r>
              <a:endParaRPr lang="en-CH" sz="1100" dirty="0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E1EE11A5-D9F8-F672-A434-D8DBAE5A6669}"/>
                </a:ext>
              </a:extLst>
            </p:cNvPr>
            <p:cNvSpPr/>
            <p:nvPr/>
          </p:nvSpPr>
          <p:spPr bwMode="auto">
            <a:xfrm>
              <a:off x="2315564" y="4096704"/>
              <a:ext cx="478862" cy="3008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CH" sz="1200" dirty="0">
                <a:solidFill>
                  <a:schemeClr val="tx1"/>
                </a:soli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59714DFB-53A8-DE54-DFA8-E0C1B8F7982F}"/>
                </a:ext>
              </a:extLst>
            </p:cNvPr>
            <p:cNvSpPr txBox="1"/>
            <p:nvPr/>
          </p:nvSpPr>
          <p:spPr>
            <a:xfrm>
              <a:off x="1810839" y="4105413"/>
              <a:ext cx="324595" cy="28465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CH" sz="1050" dirty="0">
                  <a:cs typeface="Segoe UI" pitchFamily="34" charset="0"/>
                </a:rPr>
                <a:t>Pre-Add</a:t>
              </a:r>
            </a:p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CH" sz="1050" dirty="0">
                  <a:cs typeface="Segoe UI" pitchFamily="34" charset="0"/>
                </a:rPr>
                <a:t>Unit</a:t>
              </a:r>
              <a:endParaRPr lang="en-CH" sz="1050" dirty="0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CC0D7BFA-08B6-0AD1-5D41-0A275C153A46}"/>
                </a:ext>
              </a:extLst>
            </p:cNvPr>
            <p:cNvSpPr txBox="1"/>
            <p:nvPr/>
          </p:nvSpPr>
          <p:spPr>
            <a:xfrm>
              <a:off x="2438987" y="4120169"/>
              <a:ext cx="232021" cy="28465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CH" sz="1050" dirty="0">
                  <a:cs typeface="Segoe UI" pitchFamily="34" charset="0"/>
                </a:rPr>
                <a:t>MAC/</a:t>
              </a:r>
            </a:p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CH" sz="1050" dirty="0">
                  <a:cs typeface="Segoe UI" pitchFamily="34" charset="0"/>
                </a:rPr>
                <a:t>MUL</a:t>
              </a:r>
              <a:endParaRPr lang="en-CH" sz="1050" dirty="0"/>
            </a:p>
          </p:txBody>
        </p:sp>
        <p:grpSp>
          <p:nvGrpSpPr>
            <p:cNvPr id="472" name="Group 471">
              <a:extLst>
                <a:ext uri="{FF2B5EF4-FFF2-40B4-BE49-F238E27FC236}">
                  <a16:creationId xmlns:a16="http://schemas.microsoft.com/office/drawing/2014/main" id="{78C2481B-357D-B057-6F55-2956DF261B95}"/>
                </a:ext>
              </a:extLst>
            </p:cNvPr>
            <p:cNvGrpSpPr/>
            <p:nvPr/>
          </p:nvGrpSpPr>
          <p:grpSpPr>
            <a:xfrm>
              <a:off x="1097816" y="3536274"/>
              <a:ext cx="478861" cy="478468"/>
              <a:chOff x="5176389" y="4644365"/>
              <a:chExt cx="478861" cy="478468"/>
            </a:xfrm>
          </p:grpSpPr>
          <p:sp>
            <p:nvSpPr>
              <p:cNvPr id="336" name="Rectangle 335">
                <a:extLst>
                  <a:ext uri="{FF2B5EF4-FFF2-40B4-BE49-F238E27FC236}">
                    <a16:creationId xmlns:a16="http://schemas.microsoft.com/office/drawing/2014/main" id="{61DC34A9-FEF5-AF0C-4BEF-4045FB90ED40}"/>
                  </a:ext>
                </a:extLst>
              </p:cNvPr>
              <p:cNvSpPr/>
              <p:nvPr/>
            </p:nvSpPr>
            <p:spPr bwMode="auto">
              <a:xfrm>
                <a:off x="5176389" y="4644365"/>
                <a:ext cx="478861" cy="475494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1200" dirty="0">
                  <a:solidFill>
                    <a:schemeClr val="tx1"/>
                  </a:soli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337" name="TextBox 336">
                <a:extLst>
                  <a:ext uri="{FF2B5EF4-FFF2-40B4-BE49-F238E27FC236}">
                    <a16:creationId xmlns:a16="http://schemas.microsoft.com/office/drawing/2014/main" id="{B0B56D9F-516C-38F1-10D9-932187B8847D}"/>
                  </a:ext>
                </a:extLst>
              </p:cNvPr>
              <p:cNvSpPr txBox="1"/>
              <p:nvPr/>
            </p:nvSpPr>
            <p:spPr>
              <a:xfrm>
                <a:off x="5241968" y="4675517"/>
                <a:ext cx="358577" cy="4473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932472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CH" sz="1100" dirty="0">
                    <a:ea typeface="Segoe UI" pitchFamily="34" charset="0"/>
                    <a:cs typeface="Segoe UI" pitchFamily="34" charset="0"/>
                  </a:rPr>
                  <a:t>16KB</a:t>
                </a:r>
              </a:p>
              <a:p>
                <a:pPr algn="ctr" defTabSz="932472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CH" sz="1100" dirty="0">
                    <a:cs typeface="Segoe UI" pitchFamily="34" charset="0"/>
                  </a:rPr>
                  <a:t>Program</a:t>
                </a:r>
              </a:p>
              <a:p>
                <a:pPr algn="ctr" defTabSz="932472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CH" sz="1100" dirty="0">
                    <a:cs typeface="Segoe UI" pitchFamily="34" charset="0"/>
                  </a:rPr>
                  <a:t>Memory</a:t>
                </a:r>
                <a:endParaRPr lang="en-CH" sz="1100" dirty="0"/>
              </a:p>
            </p:txBody>
          </p:sp>
        </p:grpSp>
        <p:grpSp>
          <p:nvGrpSpPr>
            <p:cNvPr id="568" name="Group 567">
              <a:extLst>
                <a:ext uri="{FF2B5EF4-FFF2-40B4-BE49-F238E27FC236}">
                  <a16:creationId xmlns:a16="http://schemas.microsoft.com/office/drawing/2014/main" id="{6B716A93-FBC1-EB07-D222-9A290BAD6E19}"/>
                </a:ext>
              </a:extLst>
            </p:cNvPr>
            <p:cNvGrpSpPr/>
            <p:nvPr/>
          </p:nvGrpSpPr>
          <p:grpSpPr>
            <a:xfrm>
              <a:off x="1094342" y="4062706"/>
              <a:ext cx="478861" cy="478468"/>
              <a:chOff x="5176389" y="4644365"/>
              <a:chExt cx="478861" cy="478468"/>
            </a:xfrm>
          </p:grpSpPr>
          <p:sp>
            <p:nvSpPr>
              <p:cNvPr id="334" name="Rectangle 333">
                <a:extLst>
                  <a:ext uri="{FF2B5EF4-FFF2-40B4-BE49-F238E27FC236}">
                    <a16:creationId xmlns:a16="http://schemas.microsoft.com/office/drawing/2014/main" id="{59BD07EB-FAF1-52A0-32FB-73B9E1FF1495}"/>
                  </a:ext>
                </a:extLst>
              </p:cNvPr>
              <p:cNvSpPr/>
              <p:nvPr/>
            </p:nvSpPr>
            <p:spPr bwMode="auto">
              <a:xfrm>
                <a:off x="5176389" y="4644365"/>
                <a:ext cx="478861" cy="475494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1200" dirty="0">
                  <a:solidFill>
                    <a:schemeClr val="tx1"/>
                  </a:soli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335" name="TextBox 334">
                <a:extLst>
                  <a:ext uri="{FF2B5EF4-FFF2-40B4-BE49-F238E27FC236}">
                    <a16:creationId xmlns:a16="http://schemas.microsoft.com/office/drawing/2014/main" id="{F9DECA3D-BC91-A4B5-6F90-213E0CA0713B}"/>
                  </a:ext>
                </a:extLst>
              </p:cNvPr>
              <p:cNvSpPr txBox="1"/>
              <p:nvPr/>
            </p:nvSpPr>
            <p:spPr>
              <a:xfrm>
                <a:off x="5297045" y="4675517"/>
                <a:ext cx="248426" cy="4473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932472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CH" sz="1100" dirty="0">
                    <a:ea typeface="Segoe UI" pitchFamily="34" charset="0"/>
                    <a:cs typeface="Segoe UI" pitchFamily="34" charset="0"/>
                  </a:rPr>
                  <a:t>32b</a:t>
                </a:r>
              </a:p>
              <a:p>
                <a:pPr algn="ctr" defTabSz="932472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CH" sz="1100" dirty="0">
                    <a:cs typeface="Segoe UI" pitchFamily="34" charset="0"/>
                  </a:rPr>
                  <a:t>Scalar</a:t>
                </a:r>
              </a:p>
              <a:p>
                <a:pPr algn="ctr" defTabSz="932472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CH" sz="1100" dirty="0">
                    <a:cs typeface="Segoe UI" pitchFamily="34" charset="0"/>
                  </a:rPr>
                  <a:t>Unit</a:t>
                </a:r>
                <a:endParaRPr lang="en-CH" sz="1100" dirty="0"/>
              </a:p>
            </p:txBody>
          </p:sp>
        </p:grpSp>
        <p:grpSp>
          <p:nvGrpSpPr>
            <p:cNvPr id="569" name="Group 568">
              <a:extLst>
                <a:ext uri="{FF2B5EF4-FFF2-40B4-BE49-F238E27FC236}">
                  <a16:creationId xmlns:a16="http://schemas.microsoft.com/office/drawing/2014/main" id="{93A317E0-E586-5807-BC14-DFA8DC03E389}"/>
                </a:ext>
              </a:extLst>
            </p:cNvPr>
            <p:cNvGrpSpPr/>
            <p:nvPr/>
          </p:nvGrpSpPr>
          <p:grpSpPr>
            <a:xfrm>
              <a:off x="3315606" y="3495253"/>
              <a:ext cx="1230466" cy="1088548"/>
              <a:chOff x="7135520" y="2776600"/>
              <a:chExt cx="1230466" cy="1088548"/>
            </a:xfrm>
          </p:grpSpPr>
          <p:sp>
            <p:nvSpPr>
              <p:cNvPr id="320" name="Rectangle 319">
                <a:extLst>
                  <a:ext uri="{FF2B5EF4-FFF2-40B4-BE49-F238E27FC236}">
                    <a16:creationId xmlns:a16="http://schemas.microsoft.com/office/drawing/2014/main" id="{71C28812-7A77-8881-9F3F-AE2FE7F0065B}"/>
                  </a:ext>
                </a:extLst>
              </p:cNvPr>
              <p:cNvSpPr/>
              <p:nvPr/>
            </p:nvSpPr>
            <p:spPr bwMode="auto">
              <a:xfrm>
                <a:off x="7220827" y="2776600"/>
                <a:ext cx="922536" cy="1088548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12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321" name="Rectangle 320">
                <a:extLst>
                  <a:ext uri="{FF2B5EF4-FFF2-40B4-BE49-F238E27FC236}">
                    <a16:creationId xmlns:a16="http://schemas.microsoft.com/office/drawing/2014/main" id="{E5122573-9E0A-6396-D2F5-D39DF7575B0A}"/>
                  </a:ext>
                </a:extLst>
              </p:cNvPr>
              <p:cNvSpPr/>
              <p:nvPr/>
            </p:nvSpPr>
            <p:spPr bwMode="auto">
              <a:xfrm>
                <a:off x="7260307" y="2824511"/>
                <a:ext cx="356331" cy="21758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120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322" name="TextBox 321">
                <a:extLst>
                  <a:ext uri="{FF2B5EF4-FFF2-40B4-BE49-F238E27FC236}">
                    <a16:creationId xmlns:a16="http://schemas.microsoft.com/office/drawing/2014/main" id="{E41098B4-A6D5-B5DF-66E3-6429B09D8615}"/>
                  </a:ext>
                </a:extLst>
              </p:cNvPr>
              <p:cNvSpPr txBox="1"/>
              <p:nvPr/>
            </p:nvSpPr>
            <p:spPr>
              <a:xfrm>
                <a:off x="7332812" y="2857504"/>
                <a:ext cx="227334" cy="14910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932472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CH" sz="1100" dirty="0">
                    <a:ea typeface="Segoe UI" pitchFamily="34" charset="0"/>
                    <a:cs typeface="Segoe UI" pitchFamily="34" charset="0"/>
                  </a:rPr>
                  <a:t>Locks</a:t>
                </a:r>
                <a:endParaRPr lang="en-CH" sz="1100" dirty="0"/>
              </a:p>
            </p:txBody>
          </p:sp>
          <p:sp>
            <p:nvSpPr>
              <p:cNvPr id="323" name="Rectangle 322">
                <a:extLst>
                  <a:ext uri="{FF2B5EF4-FFF2-40B4-BE49-F238E27FC236}">
                    <a16:creationId xmlns:a16="http://schemas.microsoft.com/office/drawing/2014/main" id="{653F46A6-E069-85E2-2652-08C65B7786E4}"/>
                  </a:ext>
                </a:extLst>
              </p:cNvPr>
              <p:cNvSpPr/>
              <p:nvPr/>
            </p:nvSpPr>
            <p:spPr bwMode="auto">
              <a:xfrm>
                <a:off x="7266829" y="3070311"/>
                <a:ext cx="849926" cy="74588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1200" dirty="0">
                  <a:solidFill>
                    <a:schemeClr val="tx1"/>
                  </a:solidFill>
                  <a:ea typeface="Segoe UI" pitchFamily="34" charset="0"/>
                  <a:cs typeface="Segoe UI" pitchFamily="34" charset="0"/>
                </a:endParaRPr>
              </a:p>
            </p:txBody>
          </p:sp>
          <p:cxnSp>
            <p:nvCxnSpPr>
              <p:cNvPr id="324" name="Straight Arrow Connector 323">
                <a:extLst>
                  <a:ext uri="{FF2B5EF4-FFF2-40B4-BE49-F238E27FC236}">
                    <a16:creationId xmlns:a16="http://schemas.microsoft.com/office/drawing/2014/main" id="{89547509-86FC-B526-B372-FADC81A22F2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03793" y="3396307"/>
                <a:ext cx="262193" cy="0"/>
              </a:xfrm>
              <a:prstGeom prst="straightConnector1">
                <a:avLst/>
              </a:prstGeom>
              <a:ln w="28575">
                <a:solidFill>
                  <a:srgbClr val="C0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5" name="TextBox 324">
                <a:extLst>
                  <a:ext uri="{FF2B5EF4-FFF2-40B4-BE49-F238E27FC236}">
                    <a16:creationId xmlns:a16="http://schemas.microsoft.com/office/drawing/2014/main" id="{EC4D400D-19A7-DAEF-54F7-DD76618EDAEE}"/>
                  </a:ext>
                </a:extLst>
              </p:cNvPr>
              <p:cNvSpPr txBox="1"/>
              <p:nvPr/>
            </p:nvSpPr>
            <p:spPr>
              <a:xfrm>
                <a:off x="7135520" y="3052990"/>
                <a:ext cx="1131451" cy="3659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932472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CH" sz="1050" dirty="0">
                    <a:solidFill>
                      <a:schemeClr val="tx1"/>
                    </a:solidFill>
                    <a:ea typeface="Segoe UI" pitchFamily="34" charset="0"/>
                    <a:cs typeface="Segoe UI" pitchFamily="34" charset="0"/>
                  </a:rPr>
                  <a:t>32 KB Multi-bank</a:t>
                </a:r>
              </a:p>
              <a:p>
                <a:pPr algn="ctr" defTabSz="932472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CH" sz="1050" dirty="0">
                    <a:solidFill>
                      <a:schemeClr val="tx1"/>
                    </a:solidFill>
                    <a:ea typeface="Segoe UI" pitchFamily="34" charset="0"/>
                    <a:cs typeface="Segoe UI" pitchFamily="34" charset="0"/>
                  </a:rPr>
                  <a:t>Data memory</a:t>
                </a:r>
              </a:p>
            </p:txBody>
          </p:sp>
          <p:grpSp>
            <p:nvGrpSpPr>
              <p:cNvPr id="326" name="Group 325">
                <a:extLst>
                  <a:ext uri="{FF2B5EF4-FFF2-40B4-BE49-F238E27FC236}">
                    <a16:creationId xmlns:a16="http://schemas.microsoft.com/office/drawing/2014/main" id="{E8074CB9-7C31-D75F-4AD3-B806D6ED99E7}"/>
                  </a:ext>
                </a:extLst>
              </p:cNvPr>
              <p:cNvGrpSpPr/>
              <p:nvPr/>
            </p:nvGrpSpPr>
            <p:grpSpPr>
              <a:xfrm>
                <a:off x="7332926" y="3389458"/>
                <a:ext cx="289612" cy="358256"/>
                <a:chOff x="3327022" y="4112059"/>
                <a:chExt cx="289612" cy="358256"/>
              </a:xfrm>
            </p:grpSpPr>
            <p:sp>
              <p:nvSpPr>
                <p:cNvPr id="332" name="Rectangle 331">
                  <a:extLst>
                    <a:ext uri="{FF2B5EF4-FFF2-40B4-BE49-F238E27FC236}">
                      <a16:creationId xmlns:a16="http://schemas.microsoft.com/office/drawing/2014/main" id="{F3B246E3-0335-1193-6AEA-2B8DB88ACFED}"/>
                    </a:ext>
                  </a:extLst>
                </p:cNvPr>
                <p:cNvSpPr/>
                <p:nvPr/>
              </p:nvSpPr>
              <p:spPr bwMode="auto">
                <a:xfrm>
                  <a:off x="3327022" y="4112059"/>
                  <a:ext cx="224768" cy="316880"/>
                </a:xfrm>
                <a:prstGeom prst="rect">
                  <a:avLst/>
                </a:prstGeom>
                <a:solidFill>
                  <a:schemeClr val="bg2"/>
                </a:solidFill>
                <a:ln>
                  <a:solidFill>
                    <a:schemeClr val="tx1"/>
                  </a:solidFill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932472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CH" sz="1200" dirty="0">
                    <a:solidFill>
                      <a:schemeClr val="tx1"/>
                    </a:solidFill>
                    <a:ea typeface="Segoe UI" pitchFamily="34" charset="0"/>
                    <a:cs typeface="Segoe UI" pitchFamily="34" charset="0"/>
                  </a:endParaRPr>
                </a:p>
              </p:txBody>
            </p:sp>
            <p:sp>
              <p:nvSpPr>
                <p:cNvPr id="333" name="Rectangle 332">
                  <a:extLst>
                    <a:ext uri="{FF2B5EF4-FFF2-40B4-BE49-F238E27FC236}">
                      <a16:creationId xmlns:a16="http://schemas.microsoft.com/office/drawing/2014/main" id="{0E496C45-7724-8689-22A2-42446577E2DE}"/>
                    </a:ext>
                  </a:extLst>
                </p:cNvPr>
                <p:cNvSpPr/>
                <p:nvPr/>
              </p:nvSpPr>
              <p:spPr bwMode="auto">
                <a:xfrm>
                  <a:off x="3391866" y="4153435"/>
                  <a:ext cx="224768" cy="316880"/>
                </a:xfrm>
                <a:prstGeom prst="rect">
                  <a:avLst/>
                </a:prstGeom>
                <a:solidFill>
                  <a:schemeClr val="bg2"/>
                </a:solidFill>
                <a:ln>
                  <a:solidFill>
                    <a:schemeClr val="tx1"/>
                  </a:solidFill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932472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CH" sz="1200" dirty="0">
                    <a:solidFill>
                      <a:schemeClr val="tx1"/>
                    </a:solidFill>
                    <a:ea typeface="Segoe UI" pitchFamily="34" charset="0"/>
                    <a:cs typeface="Segoe UI" pitchFamily="34" charset="0"/>
                  </a:endParaRPr>
                </a:p>
              </p:txBody>
            </p:sp>
          </p:grpSp>
          <p:grpSp>
            <p:nvGrpSpPr>
              <p:cNvPr id="327" name="Group 326">
                <a:extLst>
                  <a:ext uri="{FF2B5EF4-FFF2-40B4-BE49-F238E27FC236}">
                    <a16:creationId xmlns:a16="http://schemas.microsoft.com/office/drawing/2014/main" id="{16531611-2812-20B0-61BE-70CF9A40C7A3}"/>
                  </a:ext>
                </a:extLst>
              </p:cNvPr>
              <p:cNvGrpSpPr/>
              <p:nvPr/>
            </p:nvGrpSpPr>
            <p:grpSpPr>
              <a:xfrm>
                <a:off x="7696332" y="3394229"/>
                <a:ext cx="289612" cy="358256"/>
                <a:chOff x="3327022" y="4112059"/>
                <a:chExt cx="289612" cy="358256"/>
              </a:xfrm>
            </p:grpSpPr>
            <p:sp>
              <p:nvSpPr>
                <p:cNvPr id="330" name="Rectangle 329">
                  <a:extLst>
                    <a:ext uri="{FF2B5EF4-FFF2-40B4-BE49-F238E27FC236}">
                      <a16:creationId xmlns:a16="http://schemas.microsoft.com/office/drawing/2014/main" id="{5470FA0E-A525-ECEE-A042-2955439B3CA9}"/>
                    </a:ext>
                  </a:extLst>
                </p:cNvPr>
                <p:cNvSpPr/>
                <p:nvPr/>
              </p:nvSpPr>
              <p:spPr bwMode="auto">
                <a:xfrm>
                  <a:off x="3327022" y="4112059"/>
                  <a:ext cx="224768" cy="316880"/>
                </a:xfrm>
                <a:prstGeom prst="rect">
                  <a:avLst/>
                </a:prstGeom>
                <a:solidFill>
                  <a:schemeClr val="bg2"/>
                </a:solidFill>
                <a:ln>
                  <a:solidFill>
                    <a:schemeClr val="tx1"/>
                  </a:solidFill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932472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CH" sz="1200" dirty="0">
                    <a:solidFill>
                      <a:schemeClr val="tx1"/>
                    </a:solidFill>
                    <a:ea typeface="Segoe UI" pitchFamily="34" charset="0"/>
                    <a:cs typeface="Segoe UI" pitchFamily="34" charset="0"/>
                  </a:endParaRPr>
                </a:p>
              </p:txBody>
            </p:sp>
            <p:sp>
              <p:nvSpPr>
                <p:cNvPr id="331" name="Rectangle 330">
                  <a:extLst>
                    <a:ext uri="{FF2B5EF4-FFF2-40B4-BE49-F238E27FC236}">
                      <a16:creationId xmlns:a16="http://schemas.microsoft.com/office/drawing/2014/main" id="{7F76E9B5-1A55-33C5-F67D-DE74611F5CEE}"/>
                    </a:ext>
                  </a:extLst>
                </p:cNvPr>
                <p:cNvSpPr/>
                <p:nvPr/>
              </p:nvSpPr>
              <p:spPr bwMode="auto">
                <a:xfrm>
                  <a:off x="3391866" y="4153435"/>
                  <a:ext cx="224768" cy="316880"/>
                </a:xfrm>
                <a:prstGeom prst="rect">
                  <a:avLst/>
                </a:prstGeom>
                <a:solidFill>
                  <a:schemeClr val="bg2"/>
                </a:solidFill>
                <a:ln>
                  <a:solidFill>
                    <a:schemeClr val="tx1"/>
                  </a:solidFill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932472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CH" sz="1200" dirty="0">
                    <a:solidFill>
                      <a:schemeClr val="tx1"/>
                    </a:solidFill>
                    <a:ea typeface="Segoe UI" pitchFamily="34" charset="0"/>
                    <a:cs typeface="Segoe UI" pitchFamily="34" charset="0"/>
                  </a:endParaRPr>
                </a:p>
              </p:txBody>
            </p:sp>
          </p:grpSp>
          <p:sp>
            <p:nvSpPr>
              <p:cNvPr id="328" name="Rectangle 327">
                <a:extLst>
                  <a:ext uri="{FF2B5EF4-FFF2-40B4-BE49-F238E27FC236}">
                    <a16:creationId xmlns:a16="http://schemas.microsoft.com/office/drawing/2014/main" id="{6DDDBC21-CEE8-043E-3FF3-7C8B3F087F3C}"/>
                  </a:ext>
                </a:extLst>
              </p:cNvPr>
              <p:cNvSpPr/>
              <p:nvPr/>
            </p:nvSpPr>
            <p:spPr bwMode="auto">
              <a:xfrm>
                <a:off x="7730522" y="2821141"/>
                <a:ext cx="390436" cy="22095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H" sz="120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329" name="TextBox 328">
                <a:extLst>
                  <a:ext uri="{FF2B5EF4-FFF2-40B4-BE49-F238E27FC236}">
                    <a16:creationId xmlns:a16="http://schemas.microsoft.com/office/drawing/2014/main" id="{8015D044-0509-A951-7CFD-045A1345631A}"/>
                  </a:ext>
                </a:extLst>
              </p:cNvPr>
              <p:cNvSpPr txBox="1"/>
              <p:nvPr/>
            </p:nvSpPr>
            <p:spPr>
              <a:xfrm>
                <a:off x="7818572" y="2868782"/>
                <a:ext cx="210929" cy="14910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932472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CH" sz="1100" dirty="0">
                    <a:ea typeface="Segoe UI" pitchFamily="34" charset="0"/>
                    <a:cs typeface="Segoe UI" pitchFamily="34" charset="0"/>
                  </a:rPr>
                  <a:t>DMA</a:t>
                </a:r>
                <a:endParaRPr lang="en-CH" sz="1100" dirty="0"/>
              </a:p>
            </p:txBody>
          </p:sp>
        </p:grpSp>
        <p:cxnSp>
          <p:nvCxnSpPr>
            <p:cNvPr id="570" name="Straight Arrow Connector 569">
              <a:extLst>
                <a:ext uri="{FF2B5EF4-FFF2-40B4-BE49-F238E27FC236}">
                  <a16:creationId xmlns:a16="http://schemas.microsoft.com/office/drawing/2014/main" id="{1A7E54A2-D944-BF63-C81D-B22FDB282FC3}"/>
                </a:ext>
              </a:extLst>
            </p:cNvPr>
            <p:cNvCxnSpPr>
              <a:cxnSpLocks/>
              <a:endCxn id="321" idx="1"/>
            </p:cNvCxnSpPr>
            <p:nvPr/>
          </p:nvCxnSpPr>
          <p:spPr>
            <a:xfrm>
              <a:off x="3089274" y="3651956"/>
              <a:ext cx="35112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1" name="Straight Arrow Connector 570">
              <a:extLst>
                <a:ext uri="{FF2B5EF4-FFF2-40B4-BE49-F238E27FC236}">
                  <a16:creationId xmlns:a16="http://schemas.microsoft.com/office/drawing/2014/main" id="{8655B95E-FA48-074E-42A2-81414E4BAEE8}"/>
                </a:ext>
              </a:extLst>
            </p:cNvPr>
            <p:cNvCxnSpPr>
              <a:cxnSpLocks/>
            </p:cNvCxnSpPr>
            <p:nvPr/>
          </p:nvCxnSpPr>
          <p:spPr>
            <a:xfrm>
              <a:off x="3838592" y="3299811"/>
              <a:ext cx="0" cy="513417"/>
            </a:xfrm>
            <a:prstGeom prst="straightConnector1">
              <a:avLst/>
            </a:prstGeom>
            <a:ln w="28575">
              <a:solidFill>
                <a:srgbClr val="C0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2" name="Straight Arrow Connector 571">
              <a:extLst>
                <a:ext uri="{FF2B5EF4-FFF2-40B4-BE49-F238E27FC236}">
                  <a16:creationId xmlns:a16="http://schemas.microsoft.com/office/drawing/2014/main" id="{FF79C2A3-F5BF-9610-5EFF-FE9CD12F7A3A}"/>
                </a:ext>
              </a:extLst>
            </p:cNvPr>
            <p:cNvCxnSpPr>
              <a:cxnSpLocks/>
            </p:cNvCxnSpPr>
            <p:nvPr/>
          </p:nvCxnSpPr>
          <p:spPr>
            <a:xfrm>
              <a:off x="3881331" y="4506624"/>
              <a:ext cx="0" cy="208251"/>
            </a:xfrm>
            <a:prstGeom prst="straightConnector1">
              <a:avLst/>
            </a:prstGeom>
            <a:ln w="28575">
              <a:solidFill>
                <a:srgbClr val="C0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3" name="Straight Arrow Connector 572">
              <a:extLst>
                <a:ext uri="{FF2B5EF4-FFF2-40B4-BE49-F238E27FC236}">
                  <a16:creationId xmlns:a16="http://schemas.microsoft.com/office/drawing/2014/main" id="{CBC43C5E-FC98-A9AE-2B9A-45F35A028B2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72022" y="4111496"/>
              <a:ext cx="399230" cy="0"/>
            </a:xfrm>
            <a:prstGeom prst="straightConnector1">
              <a:avLst/>
            </a:prstGeom>
            <a:ln w="28575">
              <a:solidFill>
                <a:srgbClr val="C0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4" name="Straight Arrow Connector 573">
              <a:extLst>
                <a:ext uri="{FF2B5EF4-FFF2-40B4-BE49-F238E27FC236}">
                  <a16:creationId xmlns:a16="http://schemas.microsoft.com/office/drawing/2014/main" id="{219753DD-6FC0-E478-5A69-33F1AB4403E3}"/>
                </a:ext>
              </a:extLst>
            </p:cNvPr>
            <p:cNvCxnSpPr>
              <a:cxnSpLocks/>
            </p:cNvCxnSpPr>
            <p:nvPr/>
          </p:nvCxnSpPr>
          <p:spPr>
            <a:xfrm>
              <a:off x="4265348" y="3651956"/>
              <a:ext cx="272295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5" name="TextBox 574">
              <a:extLst>
                <a:ext uri="{FF2B5EF4-FFF2-40B4-BE49-F238E27FC236}">
                  <a16:creationId xmlns:a16="http://schemas.microsoft.com/office/drawing/2014/main" id="{A59FE7E7-77CC-8351-8B34-5475E9093C4C}"/>
                </a:ext>
              </a:extLst>
            </p:cNvPr>
            <p:cNvSpPr txBox="1"/>
            <p:nvPr/>
          </p:nvSpPr>
          <p:spPr>
            <a:xfrm>
              <a:off x="2096560" y="4655011"/>
              <a:ext cx="1397768" cy="21688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Clr>
                  <a:schemeClr val="accent1"/>
                </a:buClr>
                <a:buSzPct val="60000"/>
              </a:pPr>
              <a:r>
                <a:rPr lang="en-CH" sz="1600" dirty="0"/>
                <a:t>AI Engine (AIE) Core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8874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AMD Corporate Template_Dar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solidFill>
            <a:schemeClr val="accent2"/>
          </a:solidFill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algn="l" defTabSz="932472" fontAlgn="base">
          <a:spcBef>
            <a:spcPct val="0"/>
          </a:spcBef>
          <a:spcAft>
            <a:spcPct val="0"/>
          </a:spcAft>
          <a:defRPr sz="18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 w="lg" len="med"/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buClr>
            <a:schemeClr val="accent1"/>
          </a:buClr>
          <a:buSzPct val="60000"/>
          <a:defRPr sz="18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7" id="{94DDD171-3649-784B-8DFF-0523AEB0E1C6}" vid="{59C6D40F-03E9-B54A-84C3-8AA20355910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TemplafySlideTemplateConfiguration><![CDATA[{"slideVersion":1,"isValidatorEnabled":false,"isLocked":false,"elementsMetadata":[],"slideId":"637629098472211994","enableDocumentContentUpdater":true,"version":"2.0"}]]></TemplafySlideTemplateConfiguration>
</file>

<file path=customXml/item10.xml><?xml version="1.0" encoding="utf-8"?>
<TemplafyTemplateConfiguration><![CDATA[{"elementsMetadata":[],"transformationConfigurations":[{"colorTheme":"{{DataSources.ColorThemes[\"Corporate\"].ColorTheme}}","disableUpdates":false,"type":"colorTheme"}],"enableDocumentContentUpdater":true,"version":"2.0"}]]></TemplafyTemplateConfiguration>
</file>

<file path=customXml/item1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78A2EBC6E34694C80F43E94FCA993B5" ma:contentTypeVersion="14" ma:contentTypeDescription="Create a new document." ma:contentTypeScope="" ma:versionID="1a7ced39ac191f9ec8deffde533b0c1c">
  <xsd:schema xmlns:xsd="http://www.w3.org/2001/XMLSchema" xmlns:xs="http://www.w3.org/2001/XMLSchema" xmlns:p="http://schemas.microsoft.com/office/2006/metadata/properties" xmlns:ns1="http://schemas.microsoft.com/sharepoint/v3" xmlns:ns2="e4aa919a-b200-49cb-beca-4c7e0810321e" xmlns:ns3="06670dda-0291-4061-b6e0-f6c0cb392c51" targetNamespace="http://schemas.microsoft.com/office/2006/metadata/properties" ma:root="true" ma:fieldsID="bedea8c8816a4e5934c808becd103583" ns1:_="" ns2:_="" ns3:_="">
    <xsd:import namespace="http://schemas.microsoft.com/sharepoint/v3"/>
    <xsd:import namespace="e4aa919a-b200-49cb-beca-4c7e0810321e"/>
    <xsd:import namespace="06670dda-0291-4061-b6e0-f6c0cb392c5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aa919a-b200-49cb-beca-4c7e0810321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670dda-0291-4061-b6e0-f6c0cb392c51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TemplafySlideTemplateConfiguration><![CDATA[{"slideVersion":1,"isValidatorEnabled":false,"isLocked":false,"elementsMetadata":[],"slideId":"637629098472306593","enableDocumentContentUpdater":true,"version":"2.0"}]]></TemplafySlideTemplateConfiguration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MediaServiceKeyPoints xmlns="e4aa919a-b200-49cb-beca-4c7e0810321e" xsi:nil="true"/>
  </documentManagement>
</p:properties>
</file>

<file path=customXml/item5.xml><?xml version="1.0" encoding="utf-8"?>
<TemplafySlideFormConfiguration><![CDATA[{"formFields":[],"formDataEntries":[]}]]></TemplafySlideFormConfiguration>
</file>

<file path=customXml/item6.xml><?xml version="1.0" encoding="utf-8"?>
<TemplafyFormConfiguration><![CDATA[{"formFields":[{"required":false,"placeholder":"Title | Date | Security Setting","lines":1,"shareValue":false,"type":"textBox","name":"Footer","label":"Enter footer description","fullyQualifiedName":"Footer"}],"formDataEntries":[]}]]></TemplafyFormConfiguration>
</file>

<file path=customXml/item7.xml><?xml version="1.0" encoding="utf-8"?>
<TemplafySlideFormConfiguration><![CDATA[{"formFields":[],"formDataEntries":[]}]]></TemplafySlideFormConfiguration>
</file>

<file path=customXml/item8.xml><?xml version="1.0" encoding="utf-8"?>
<TemplafySlideFormConfiguration><![CDATA[{"formFields":[],"formDataEntries":[]}]]></TemplafySlideFormConfiguration>
</file>

<file path=customXml/item9.xml><?xml version="1.0" encoding="utf-8"?>
<TemplafySlideTemplateConfiguration><![CDATA[{"slideVersion":1,"isValidatorEnabled":false,"isLocked":false,"elementsMetadata":[],"slideId":"637629098472095892","enableDocumentContentUpdater":true,"version":"2.0"}]]></TemplafySlideTemplateConfiguration>
</file>

<file path=customXml/itemProps1.xml><?xml version="1.0" encoding="utf-8"?>
<ds:datastoreItem xmlns:ds="http://schemas.openxmlformats.org/officeDocument/2006/customXml" ds:itemID="{58020A67-392C-5041-AE76-684CB4F51378}">
  <ds:schemaRefs/>
</ds:datastoreItem>
</file>

<file path=customXml/itemProps10.xml><?xml version="1.0" encoding="utf-8"?>
<ds:datastoreItem xmlns:ds="http://schemas.openxmlformats.org/officeDocument/2006/customXml" ds:itemID="{6291F803-2EF0-4E47-96D6-4796950CE6BD}">
  <ds:schemaRefs/>
</ds:datastoreItem>
</file>

<file path=customXml/itemProps11.xml><?xml version="1.0" encoding="utf-8"?>
<ds:datastoreItem xmlns:ds="http://schemas.openxmlformats.org/officeDocument/2006/customXml" ds:itemID="{758FDAC0-319D-4A54-8D8E-1D42CB1F800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BB3C309-8520-4616-80FC-2CB10D5B83A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e4aa919a-b200-49cb-beca-4c7e0810321e"/>
    <ds:schemaRef ds:uri="06670dda-0291-4061-b6e0-f6c0cb392c5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8C916E8-212D-4866-B8ED-29D7FE89AEE7}">
  <ds:schemaRefs/>
</ds:datastoreItem>
</file>

<file path=customXml/itemProps4.xml><?xml version="1.0" encoding="utf-8"?>
<ds:datastoreItem xmlns:ds="http://schemas.openxmlformats.org/officeDocument/2006/customXml" ds:itemID="{F990F116-B58F-4255-B05B-DA3808E0E5C6}">
  <ds:schemaRefs>
    <ds:schemaRef ds:uri="http://purl.org/dc/elements/1.1/"/>
    <ds:schemaRef ds:uri="http://www.w3.org/XML/1998/namespace"/>
    <ds:schemaRef ds:uri="http://purl.org/dc/dcmitype/"/>
    <ds:schemaRef ds:uri="http://schemas.openxmlformats.org/package/2006/metadata/core-properties"/>
    <ds:schemaRef ds:uri="http://schemas.microsoft.com/sharepoint/v3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microsoft.com/office/infopath/2007/PartnerControls"/>
    <ds:schemaRef ds:uri="06670dda-0291-4061-b6e0-f6c0cb392c51"/>
    <ds:schemaRef ds:uri="e4aa919a-b200-49cb-beca-4c7e0810321e"/>
  </ds:schemaRefs>
</ds:datastoreItem>
</file>

<file path=customXml/itemProps5.xml><?xml version="1.0" encoding="utf-8"?>
<ds:datastoreItem xmlns:ds="http://schemas.openxmlformats.org/officeDocument/2006/customXml" ds:itemID="{8F397F8F-7EDC-994F-A696-92B6C094C93E}">
  <ds:schemaRefs/>
</ds:datastoreItem>
</file>

<file path=customXml/itemProps6.xml><?xml version="1.0" encoding="utf-8"?>
<ds:datastoreItem xmlns:ds="http://schemas.openxmlformats.org/officeDocument/2006/customXml" ds:itemID="{43BC5722-1D5B-4915-8247-E6D5F513E549}">
  <ds:schemaRefs/>
</ds:datastoreItem>
</file>

<file path=customXml/itemProps7.xml><?xml version="1.0" encoding="utf-8"?>
<ds:datastoreItem xmlns:ds="http://schemas.openxmlformats.org/officeDocument/2006/customXml" ds:itemID="{009FB66F-7FA3-454F-BDF2-BE625C6C074B}">
  <ds:schemaRefs/>
</ds:datastoreItem>
</file>

<file path=customXml/itemProps8.xml><?xml version="1.0" encoding="utf-8"?>
<ds:datastoreItem xmlns:ds="http://schemas.openxmlformats.org/officeDocument/2006/customXml" ds:itemID="{3F8E02AC-FDB5-4D5E-86CE-40FD3E2ACE94}">
  <ds:schemaRefs/>
</ds:datastoreItem>
</file>

<file path=customXml/itemProps9.xml><?xml version="1.0" encoding="utf-8"?>
<ds:datastoreItem xmlns:ds="http://schemas.openxmlformats.org/officeDocument/2006/customXml" ds:itemID="{F91A0867-35A7-4CBF-94F6-D7FB298BEB8C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AMD Corporate Template_Dark</Template>
  <TotalTime>7601</TotalTime>
  <Words>3878</Words>
  <Application>Microsoft Macintosh PowerPoint</Application>
  <PresentationFormat>Widescreen</PresentationFormat>
  <Paragraphs>1456</Paragraphs>
  <Slides>39</Slides>
  <Notes>39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55" baseType="lpstr">
      <vt:lpstr>Arial</vt:lpstr>
      <vt:lpstr>Arial Black</vt:lpstr>
      <vt:lpstr>Avenir Book</vt:lpstr>
      <vt:lpstr>Avenir Next</vt:lpstr>
      <vt:lpstr>Calibri</vt:lpstr>
      <vt:lpstr>Cambria</vt:lpstr>
      <vt:lpstr>Candara</vt:lpstr>
      <vt:lpstr>Consolas</vt:lpstr>
      <vt:lpstr>Corbel</vt:lpstr>
      <vt:lpstr>DEJAVU SANS</vt:lpstr>
      <vt:lpstr>Garamond</vt:lpstr>
      <vt:lpstr>Helvetica</vt:lpstr>
      <vt:lpstr>Lato</vt:lpstr>
      <vt:lpstr>Verdana</vt:lpstr>
      <vt:lpstr>Wingdings</vt:lpstr>
      <vt:lpstr>AMD Corporate Template_Dark</vt:lpstr>
      <vt:lpstr>  SPARTA Spatial Acceleration for Efficient and  Scalable Horizontal Diffusion  Weather Stencil Computation</vt:lpstr>
      <vt:lpstr>Talk Outline</vt:lpstr>
      <vt:lpstr>Stencil Computations and Applications</vt:lpstr>
      <vt:lpstr>Stencil Computations in Weather Applications</vt:lpstr>
      <vt:lpstr>Fundamental Complex Stencil: Horizontal Diffusion</vt:lpstr>
      <vt:lpstr>Fundamental Complex Stencil: Horizontal Diffusion</vt:lpstr>
      <vt:lpstr>Roofline Analysis</vt:lpstr>
      <vt:lpstr>Spatial Architecture: AI Engine</vt:lpstr>
      <vt:lpstr>Spatial Architecture: AI Engine</vt:lpstr>
      <vt:lpstr>PowerPoint Presentation</vt:lpstr>
      <vt:lpstr>Our Proposal</vt:lpstr>
      <vt:lpstr>Talk Outline</vt:lpstr>
      <vt:lpstr>SPARTA Design: Single AIE Core Mapping</vt:lpstr>
      <vt:lpstr>SPARTA Design: Single AIE Core Mapping</vt:lpstr>
      <vt:lpstr>SPARTA Design: Multi-AIE Core Mapping</vt:lpstr>
      <vt:lpstr>SPARTA Design: Scaling Challenges</vt:lpstr>
      <vt:lpstr>SPARTA Design: Scaling Accelerator Mapping</vt:lpstr>
      <vt:lpstr>SPARTA Design: Scaling Accelerator Mapping</vt:lpstr>
      <vt:lpstr>SPARTA Design: Scaling Accelerator Mapping</vt:lpstr>
      <vt:lpstr>SPARTA Design: Scaling Accelerator Mapping</vt:lpstr>
      <vt:lpstr>SPARTA Design: Scaling Accelerator Mapping</vt:lpstr>
      <vt:lpstr>SPARTA Application Toolflow</vt:lpstr>
      <vt:lpstr>Talk Outline</vt:lpstr>
      <vt:lpstr>Evaluation Methodology (1/2)</vt:lpstr>
      <vt:lpstr>Evaluation Methodology (2/2)</vt:lpstr>
      <vt:lpstr>SPARTA Performance: Single and Multi-AIE Design (1/2)</vt:lpstr>
      <vt:lpstr>SPARTA Performance: Single and Multi-AIE Design (1/2)</vt:lpstr>
      <vt:lpstr>SPARTA Performance: Single and Multi-AIE Design (1/2)</vt:lpstr>
      <vt:lpstr>SPARTA Performance: Scaling Accelerator Design</vt:lpstr>
      <vt:lpstr>SPARTA Performance: Scaling Accelerator Design</vt:lpstr>
      <vt:lpstr>SPARTA Performance: Comparison to SOTA</vt:lpstr>
      <vt:lpstr>SPARTA Performance: Comparison to SOTA</vt:lpstr>
      <vt:lpstr>SPARTA Performance: Comparison to SOTA</vt:lpstr>
      <vt:lpstr>More in the Paper </vt:lpstr>
      <vt:lpstr>More in the Paper </vt:lpstr>
      <vt:lpstr>SPARTA is Open Sourced</vt:lpstr>
      <vt:lpstr>Talk Outline</vt:lpstr>
      <vt:lpstr>Summary</vt:lpstr>
      <vt:lpstr>  SPARTA Spatial Acceleration for Efficient and  Scalable Horizontal Diffusion  Weather Stencil Computation</vt:lpstr>
    </vt:vector>
  </TitlesOfParts>
  <Manager>&lt;Comms manager name here&gt;</Manager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AMD Corporate Powerpoint Template</dc:subject>
  <dc:creator>Federico Gasquet</dc:creator>
  <cp:keywords>AMD Corporate Powerpoint Template</cp:keywords>
  <dc:description/>
  <cp:lastModifiedBy>Mutlu  Onur</cp:lastModifiedBy>
  <cp:revision>405</cp:revision>
  <cp:lastPrinted>2020-04-30T18:59:47Z</cp:lastPrinted>
  <dcterms:created xsi:type="dcterms:W3CDTF">2021-04-19T14:31:00Z</dcterms:created>
  <dcterms:modified xsi:type="dcterms:W3CDTF">2023-06-25T09:03:28Z</dcterms:modified>
  <cp:category>AMD Corporate Powerpoint Template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ublisher">
    <vt:lpwstr>AMD Creative Studio</vt:lpwstr>
  </property>
  <property fmtid="{D5CDD505-2E9C-101B-9397-08002B2CF9AE}" pid="3" name="Date completed">
    <vt:lpwstr>April 30, 2020</vt:lpwstr>
  </property>
  <property fmtid="{D5CDD505-2E9C-101B-9397-08002B2CF9AE}" pid="4" name="MS_Version">
    <vt:lpwstr>1.0.0</vt:lpwstr>
  </property>
  <property fmtid="{D5CDD505-2E9C-101B-9397-08002B2CF9AE}" pid="5" name="TemplafyTimeStamp">
    <vt:lpwstr>2021-07-26T15:24:07</vt:lpwstr>
  </property>
</Properties>
</file>