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63" r:id="rId2"/>
    <p:sldId id="432" r:id="rId3"/>
    <p:sldId id="443" r:id="rId4"/>
    <p:sldId id="444" r:id="rId5"/>
    <p:sldId id="436" r:id="rId6"/>
    <p:sldId id="435" r:id="rId7"/>
    <p:sldId id="449" r:id="rId8"/>
    <p:sldId id="448" r:id="rId9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C6C6"/>
    <a:srgbClr val="8C5CB8"/>
    <a:srgbClr val="006699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0" autoAdjust="0"/>
    <p:restoredTop sz="70972" autoAdjust="0"/>
  </p:normalViewPr>
  <p:slideViewPr>
    <p:cSldViewPr snapToGrid="0">
      <p:cViewPr varScale="1">
        <p:scale>
          <a:sx n="81" d="100"/>
          <a:sy n="81" d="100"/>
        </p:scale>
        <p:origin x="27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08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xin Luo" userId="6db681b0a45feb16" providerId="LiveId" clId="{E145E974-AB55-43E1-98D9-0D2660250512}"/>
    <pc:docChg chg="undo custSel delSld modSld modSection">
      <pc:chgData name="Yixin Luo" userId="6db681b0a45feb16" providerId="LiveId" clId="{E145E974-AB55-43E1-98D9-0D2660250512}" dt="2018-02-27T14:12:23.425" v="200" actId="2696"/>
      <pc:docMkLst>
        <pc:docMk/>
      </pc:docMkLst>
      <pc:sldChg chg="modNotesTx">
        <pc:chgData name="Yixin Luo" userId="6db681b0a45feb16" providerId="LiveId" clId="{E145E974-AB55-43E1-98D9-0D2660250512}" dt="2018-02-27T08:27:14.363" v="5" actId="20577"/>
        <pc:sldMkLst>
          <pc:docMk/>
          <pc:sldMk cId="4236360398" sldId="265"/>
        </pc:sldMkLst>
      </pc:sldChg>
      <pc:sldChg chg="modSp">
        <pc:chgData name="Yixin Luo" userId="6db681b0a45feb16" providerId="LiveId" clId="{E145E974-AB55-43E1-98D9-0D2660250512}" dt="2018-02-27T09:53:59.881" v="156" actId="1035"/>
        <pc:sldMkLst>
          <pc:docMk/>
          <pc:sldMk cId="926158961" sldId="277"/>
        </pc:sldMkLst>
        <pc:spChg chg="mod">
          <ac:chgData name="Yixin Luo" userId="6db681b0a45feb16" providerId="LiveId" clId="{E145E974-AB55-43E1-98D9-0D2660250512}" dt="2018-02-27T09:53:59.881" v="156" actId="1035"/>
          <ac:spMkLst>
            <pc:docMk/>
            <pc:sldMk cId="926158961" sldId="277"/>
            <ac:spMk id="24" creationId="{A588D898-923D-4C11-ABE4-FCE8DDD41264}"/>
          </ac:spMkLst>
        </pc:spChg>
        <pc:spChg chg="mod">
          <ac:chgData name="Yixin Luo" userId="6db681b0a45feb16" providerId="LiveId" clId="{E145E974-AB55-43E1-98D9-0D2660250512}" dt="2018-02-27T09:53:12.353" v="130" actId="20577"/>
          <ac:spMkLst>
            <pc:docMk/>
            <pc:sldMk cId="926158961" sldId="277"/>
            <ac:spMk id="57" creationId="{486F2AB9-EBF7-4424-B3D3-4BC43CF3A13E}"/>
          </ac:spMkLst>
        </pc:spChg>
        <pc:spChg chg="mod">
          <ac:chgData name="Yixin Luo" userId="6db681b0a45feb16" providerId="LiveId" clId="{E145E974-AB55-43E1-98D9-0D2660250512}" dt="2018-02-27T09:53:59.881" v="156" actId="1035"/>
          <ac:spMkLst>
            <pc:docMk/>
            <pc:sldMk cId="926158961" sldId="277"/>
            <ac:spMk id="59" creationId="{45790DC1-B2A0-4084-8B1B-EE712A79999C}"/>
          </ac:spMkLst>
        </pc:spChg>
      </pc:sldChg>
      <pc:sldChg chg="modNotesTx">
        <pc:chgData name="Yixin Luo" userId="6db681b0a45feb16" providerId="LiveId" clId="{E145E974-AB55-43E1-98D9-0D2660250512}" dt="2018-02-27T09:49:47.682" v="121" actId="313"/>
        <pc:sldMkLst>
          <pc:docMk/>
          <pc:sldMk cId="1465910285" sldId="296"/>
        </pc:sldMkLst>
      </pc:sldChg>
      <pc:sldChg chg="modSp">
        <pc:chgData name="Yixin Luo" userId="6db681b0a45feb16" providerId="LiveId" clId="{E145E974-AB55-43E1-98D9-0D2660250512}" dt="2018-02-27T09:45:09.502" v="112" actId="20577"/>
        <pc:sldMkLst>
          <pc:docMk/>
          <pc:sldMk cId="2528573042" sldId="315"/>
        </pc:sldMkLst>
        <pc:spChg chg="mod">
          <ac:chgData name="Yixin Luo" userId="6db681b0a45feb16" providerId="LiveId" clId="{E145E974-AB55-43E1-98D9-0D2660250512}" dt="2018-02-27T09:45:09.502" v="112" actId="20577"/>
          <ac:spMkLst>
            <pc:docMk/>
            <pc:sldMk cId="2528573042" sldId="315"/>
            <ac:spMk id="14" creationId="{F076044D-BD36-4925-85EC-CB81E062D601}"/>
          </ac:spMkLst>
        </pc:spChg>
      </pc:sldChg>
      <pc:sldChg chg="modSp">
        <pc:chgData name="Yixin Luo" userId="6db681b0a45feb16" providerId="LiveId" clId="{E145E974-AB55-43E1-98D9-0D2660250512}" dt="2018-02-27T09:45:13.781" v="120" actId="20577"/>
        <pc:sldMkLst>
          <pc:docMk/>
          <pc:sldMk cId="4043651155" sldId="317"/>
        </pc:sldMkLst>
        <pc:spChg chg="mod">
          <ac:chgData name="Yixin Luo" userId="6db681b0a45feb16" providerId="LiveId" clId="{E145E974-AB55-43E1-98D9-0D2660250512}" dt="2018-02-27T09:45:13.781" v="120" actId="20577"/>
          <ac:spMkLst>
            <pc:docMk/>
            <pc:sldMk cId="4043651155" sldId="317"/>
            <ac:spMk id="14" creationId="{F076044D-BD36-4925-85EC-CB81E062D601}"/>
          </ac:spMkLst>
        </pc:spChg>
      </pc:sldChg>
      <pc:sldChg chg="modSp">
        <pc:chgData name="Yixin Luo" userId="6db681b0a45feb16" providerId="LiveId" clId="{E145E974-AB55-43E1-98D9-0D2660250512}" dt="2018-02-27T09:57:58.663" v="167" actId="20577"/>
        <pc:sldMkLst>
          <pc:docMk/>
          <pc:sldMk cId="4197208660" sldId="322"/>
        </pc:sldMkLst>
        <pc:spChg chg="mod">
          <ac:chgData name="Yixin Luo" userId="6db681b0a45feb16" providerId="LiveId" clId="{E145E974-AB55-43E1-98D9-0D2660250512}" dt="2018-02-27T09:57:58.663" v="167" actId="20577"/>
          <ac:spMkLst>
            <pc:docMk/>
            <pc:sldMk cId="4197208660" sldId="322"/>
            <ac:spMk id="8" creationId="{1B46D71C-7C50-4704-A6E2-8FF20F0E5558}"/>
          </ac:spMkLst>
        </pc:spChg>
      </pc:sldChg>
      <pc:sldChg chg="modSp modAnim">
        <pc:chgData name="Yixin Luo" userId="6db681b0a45feb16" providerId="LiveId" clId="{E145E974-AB55-43E1-98D9-0D2660250512}" dt="2018-02-27T14:11:17.357" v="191" actId="20577"/>
        <pc:sldMkLst>
          <pc:docMk/>
          <pc:sldMk cId="517190575" sldId="324"/>
        </pc:sldMkLst>
        <pc:spChg chg="mod">
          <ac:chgData name="Yixin Luo" userId="6db681b0a45feb16" providerId="LiveId" clId="{E145E974-AB55-43E1-98D9-0D2660250512}" dt="2018-02-27T14:11:17.357" v="191" actId="20577"/>
          <ac:spMkLst>
            <pc:docMk/>
            <pc:sldMk cId="517190575" sldId="324"/>
            <ac:spMk id="3" creationId="{00000000-0000-0000-0000-000000000000}"/>
          </ac:spMkLst>
        </pc:spChg>
      </pc:sldChg>
      <pc:sldChg chg="modSp">
        <pc:chgData name="Yixin Luo" userId="6db681b0a45feb16" providerId="LiveId" clId="{E145E974-AB55-43E1-98D9-0D2660250512}" dt="2018-02-27T14:11:32.028" v="199" actId="20577"/>
        <pc:sldMkLst>
          <pc:docMk/>
          <pc:sldMk cId="725304553" sldId="328"/>
        </pc:sldMkLst>
        <pc:spChg chg="mod">
          <ac:chgData name="Yixin Luo" userId="6db681b0a45feb16" providerId="LiveId" clId="{E145E974-AB55-43E1-98D9-0D2660250512}" dt="2018-02-27T14:11:32.028" v="199" actId="20577"/>
          <ac:spMkLst>
            <pc:docMk/>
            <pc:sldMk cId="725304553" sldId="328"/>
            <ac:spMk id="4" creationId="{294C19F0-CC0E-4C01-B8A5-4A2CF02A804E}"/>
          </ac:spMkLst>
        </pc:spChg>
      </pc:sldChg>
      <pc:sldChg chg="modSp">
        <pc:chgData name="Yixin Luo" userId="6db681b0a45feb16" providerId="LiveId" clId="{E145E974-AB55-43E1-98D9-0D2660250512}" dt="2018-02-27T14:08:31.008" v="168" actId="1582"/>
        <pc:sldMkLst>
          <pc:docMk/>
          <pc:sldMk cId="2826693104" sldId="329"/>
        </pc:sldMkLst>
        <pc:spChg chg="mod">
          <ac:chgData name="Yixin Luo" userId="6db681b0a45feb16" providerId="LiveId" clId="{E145E974-AB55-43E1-98D9-0D2660250512}" dt="2018-02-27T08:37:07.630" v="16" actId="20577"/>
          <ac:spMkLst>
            <pc:docMk/>
            <pc:sldMk cId="2826693104" sldId="329"/>
            <ac:spMk id="9" creationId="{E3EAC92A-85A6-445B-A07F-6588B8D7AB53}"/>
          </ac:spMkLst>
        </pc:spChg>
        <pc:spChg chg="mod">
          <ac:chgData name="Yixin Luo" userId="6db681b0a45feb16" providerId="LiveId" clId="{E145E974-AB55-43E1-98D9-0D2660250512}" dt="2018-02-27T08:38:57.416" v="103" actId="1076"/>
          <ac:spMkLst>
            <pc:docMk/>
            <pc:sldMk cId="2826693104" sldId="329"/>
            <ac:spMk id="10" creationId="{B906D497-066E-4A46-81F2-849912788538}"/>
          </ac:spMkLst>
        </pc:spChg>
        <pc:cxnChg chg="mod">
          <ac:chgData name="Yixin Luo" userId="6db681b0a45feb16" providerId="LiveId" clId="{E145E974-AB55-43E1-98D9-0D2660250512}" dt="2018-02-27T14:08:31.008" v="168" actId="1582"/>
          <ac:cxnSpMkLst>
            <pc:docMk/>
            <pc:sldMk cId="2826693104" sldId="329"/>
            <ac:cxnSpMk id="17" creationId="{C253988E-47D0-4D11-8CB7-EA56C753032C}"/>
          </ac:cxnSpMkLst>
        </pc:cxnChg>
        <pc:cxnChg chg="mod">
          <ac:chgData name="Yixin Luo" userId="6db681b0a45feb16" providerId="LiveId" clId="{E145E974-AB55-43E1-98D9-0D2660250512}" dt="2018-02-27T14:08:31.008" v="168" actId="1582"/>
          <ac:cxnSpMkLst>
            <pc:docMk/>
            <pc:sldMk cId="2826693104" sldId="329"/>
            <ac:cxnSpMk id="31" creationId="{5FCE4D00-DFC3-4305-9A7A-959DF9FFC988}"/>
          </ac:cxnSpMkLst>
        </pc:cxnChg>
      </pc:sldChg>
      <pc:sldChg chg="del">
        <pc:chgData name="Yixin Luo" userId="6db681b0a45feb16" providerId="LiveId" clId="{E145E974-AB55-43E1-98D9-0D2660250512}" dt="2018-02-27T14:12:23.425" v="200" actId="2696"/>
        <pc:sldMkLst>
          <pc:docMk/>
          <pc:sldMk cId="2948655157" sldId="334"/>
        </pc:sldMkLst>
      </pc:sldChg>
      <pc:sldChg chg="modSp">
        <pc:chgData name="Yixin Luo" userId="6db681b0a45feb16" providerId="LiveId" clId="{E145E974-AB55-43E1-98D9-0D2660250512}" dt="2018-02-27T09:41:33.974" v="104" actId="20577"/>
        <pc:sldMkLst>
          <pc:docMk/>
          <pc:sldMk cId="1776410800" sldId="343"/>
        </pc:sldMkLst>
        <pc:spChg chg="mod">
          <ac:chgData name="Yixin Luo" userId="6db681b0a45feb16" providerId="LiveId" clId="{E145E974-AB55-43E1-98D9-0D2660250512}" dt="2018-02-27T09:41:33.974" v="104" actId="20577"/>
          <ac:spMkLst>
            <pc:docMk/>
            <pc:sldMk cId="1776410800" sldId="343"/>
            <ac:spMk id="54" creationId="{70C5F937-3871-4ECF-B434-DDABCDADC00D}"/>
          </ac:spMkLst>
        </pc:spChg>
      </pc:sldChg>
      <pc:sldChg chg="modAnim">
        <pc:chgData name="Yixin Luo" userId="6db681b0a45feb16" providerId="LiveId" clId="{E145E974-AB55-43E1-98D9-0D2660250512}" dt="2018-02-27T08:31:51.858" v="6" actId="1076"/>
        <pc:sldMkLst>
          <pc:docMk/>
          <pc:sldMk cId="1049656084" sldId="344"/>
        </pc:sldMkLst>
      </pc:sldChg>
      <pc:sldChg chg="modSp">
        <pc:chgData name="Yixin Luo" userId="6db681b0a45feb16" providerId="LiveId" clId="{E145E974-AB55-43E1-98D9-0D2660250512}" dt="2018-02-27T09:57:29.313" v="157" actId="20577"/>
        <pc:sldMkLst>
          <pc:docMk/>
          <pc:sldMk cId="743870120" sldId="349"/>
        </pc:sldMkLst>
        <pc:spChg chg="mod">
          <ac:chgData name="Yixin Luo" userId="6db681b0a45feb16" providerId="LiveId" clId="{E145E974-AB55-43E1-98D9-0D2660250512}" dt="2018-02-27T09:57:29.313" v="157" actId="20577"/>
          <ac:spMkLst>
            <pc:docMk/>
            <pc:sldMk cId="743870120" sldId="349"/>
            <ac:spMk id="18" creationId="{4529925A-E2EC-443F-A260-6F64A8E884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9E66364-1981-4406-8592-A989E30F1E84}" type="datetimeFigureOut">
              <a:rPr lang="en-US" smtClean="0"/>
              <a:t>3/30/2018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5408"/>
            <a:ext cx="5681980" cy="402987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9E4E1DA-7A05-40B0-8E70-FB6934D622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1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for the introduction. Today, I will present our work about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4E1DA-7A05-40B0-8E70-FB6934D622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0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60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58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79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dirty="0" smtClean="0"/>
              <a:t>Our technique SPECTR which is based on Supervisory</a:t>
            </a:r>
            <a:r>
              <a:rPr lang="en" baseline="0" dirty="0" smtClean="0"/>
              <a:t> </a:t>
            </a:r>
          </a:p>
          <a:p>
            <a:pPr>
              <a:buClr>
                <a:schemeClr val="dk1"/>
              </a:buClr>
              <a:buSzPts val="1100"/>
            </a:pPr>
            <a:r>
              <a:rPr lang="en" baseline="0" dirty="0" smtClean="0"/>
              <a:t>The supervisory controller in our appraoch called SPECTR, expoits a high-level model to orcestrate several low-level controllers while providing garantees for controlabilioty and non-blockingness of the control approach.</a:t>
            </a:r>
          </a:p>
          <a:p>
            <a:pPr>
              <a:buClr>
                <a:schemeClr val="dk1"/>
              </a:buClr>
              <a:buSzPts val="1100"/>
            </a:pPr>
            <a:endParaRPr lang="en" baseline="0" dirty="0" smtClean="0"/>
          </a:p>
          <a:p>
            <a:pPr>
              <a:buClr>
                <a:schemeClr val="dk1"/>
              </a:buClr>
              <a:buSzPts val="11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7402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Shape 388"/>
          <p:cNvSpPr txBox="1">
            <a:spLocks noGrp="1"/>
          </p:cNvSpPr>
          <p:nvPr>
            <p:ph type="body" idx="1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r>
              <a:rPr lang="en" dirty="0" smtClean="0"/>
              <a:t>We implemented spectr</a:t>
            </a:r>
            <a:r>
              <a:rPr lang="en" baseline="0" dirty="0" smtClean="0"/>
              <a:t> on an </a:t>
            </a:r>
            <a:r>
              <a:rPr lang="fi-FI" sz="1200" b="1" i="1" dirty="0" smtClean="0">
                <a:latin typeface="Arial" panose="020B0604020202020204" pitchFamily="34" charset="0"/>
              </a:rPr>
              <a:t>ODROID-XU3 platform containing and OCTA-core</a:t>
            </a:r>
            <a:r>
              <a:rPr lang="fi-FI" sz="1200" b="1" i="1" baseline="0" dirty="0" smtClean="0">
                <a:latin typeface="Arial" panose="020B0604020202020204" pitchFamily="34" charset="0"/>
              </a:rPr>
              <a:t> big-little SoC </a:t>
            </a:r>
            <a:r>
              <a:rPr lang="fi-FI" sz="1200" b="0" i="1" baseline="0" smtClean="0">
                <a:latin typeface="Arial" panose="020B0604020202020204" pitchFamily="34" charset="0"/>
              </a:rPr>
              <a:t>and dominstrate that it can navigate and meet compeeting goals such as power capping, energy-efficiency, and meeting QoS dynamically</a:t>
            </a:r>
            <a:endParaRPr lang="fi-FI" sz="1200" b="1" i="1" baseline="0" dirty="0" smtClean="0">
              <a:latin typeface="Arial" panose="020B0604020202020204" pitchFamily="34" charset="0"/>
            </a:endParaRPr>
          </a:p>
          <a:p>
            <a:endParaRPr lang="en-US" sz="1200" b="1" i="1" baseline="0" dirty="0" smtClean="0">
              <a:latin typeface="Arial" panose="020B0604020202020204" pitchFamily="34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5832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Shape 388"/>
          <p:cNvSpPr txBox="1">
            <a:spLocks noGrp="1"/>
          </p:cNvSpPr>
          <p:nvPr>
            <p:ph type="body" idx="1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r>
              <a:rPr lang="en"/>
              <a:t>Tiago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92150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for the introduction. Today, I will present our work about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4E1DA-7A05-40B0-8E70-FB6934D622F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1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30" y="770467"/>
            <a:ext cx="8086725" cy="3352800"/>
          </a:xfrm>
          <a:noFill/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4500" spc="-68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8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1575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656CEE93-C87C-43EF-85C8-C66459897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12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6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84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99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8641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91" y="73723"/>
            <a:ext cx="8987622" cy="740193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911224"/>
            <a:ext cx="8987622" cy="5318753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Cambria" panose="02040503050406030204" pitchFamily="18" charset="0"/>
              </a:defRPr>
            </a:lvl1pPr>
            <a:lvl2pPr marL="685800" indent="-228600">
              <a:buFont typeface="Cambria" panose="02040503050406030204" pitchFamily="18" charset="0"/>
              <a:buChar char="-"/>
              <a:defRPr sz="2800">
                <a:latin typeface="Cambria" panose="02040503050406030204" pitchFamily="18" charset="0"/>
              </a:defRPr>
            </a:lvl2pPr>
            <a:lvl3pPr>
              <a:defRPr sz="2400">
                <a:latin typeface="Cambria" panose="02040503050406030204" pitchFamily="18" charset="0"/>
              </a:defRPr>
            </a:lvl3pPr>
            <a:lvl4pPr>
              <a:defRPr sz="2400">
                <a:latin typeface="Cambria" panose="02040503050406030204" pitchFamily="18" charset="0"/>
              </a:defRPr>
            </a:lvl4pPr>
            <a:lvl5pPr>
              <a:defRPr sz="24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75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5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0287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124033" y="6544372"/>
            <a:ext cx="18206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5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48826" y="6544372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5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Content Placeholder 22"/>
          <p:cNvSpPr>
            <a:spLocks noGrp="1"/>
          </p:cNvSpPr>
          <p:nvPr>
            <p:ph sz="quarter" idx="11"/>
          </p:nvPr>
        </p:nvSpPr>
        <p:spPr>
          <a:xfrm>
            <a:off x="123825" y="1241652"/>
            <a:ext cx="8897938" cy="5224462"/>
          </a:xfrm>
        </p:spPr>
        <p:txBody>
          <a:bodyPr/>
          <a:lstStyle>
            <a:lvl2pPr marL="403225" indent="-169863">
              <a:buFont typeface="Arial" panose="020B0604020202020204" pitchFamily="34" charset="0"/>
              <a:buChar char="•"/>
              <a:defRPr/>
            </a:lvl2pPr>
            <a:lvl3pPr marL="573088" indent="-169863">
              <a:buFont typeface="Arial" panose="020B0604020202020204" pitchFamily="34" charset="0"/>
              <a:buChar char="•"/>
              <a:defRPr/>
            </a:lvl3pPr>
            <a:lvl4pPr marL="744538" indent="-171450">
              <a:buFont typeface="Arial" panose="020B0604020202020204" pitchFamily="34" charset="0"/>
              <a:buChar char="•"/>
              <a:defRPr/>
            </a:lvl4pPr>
            <a:lvl5pPr marL="914400" indent="-1698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0738" y="6516033"/>
            <a:ext cx="953262" cy="341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 b="1">
                <a:ln>
                  <a:noFill/>
                </a:ln>
                <a:solidFill>
                  <a:schemeClr val="tx1"/>
                </a:solidFill>
                <a:latin typeface="+mj-lt"/>
              </a:defRPr>
            </a:lvl1pPr>
          </a:lstStyle>
          <a:p>
            <a:fld id="{656CEE93-C87C-43EF-85C8-C66459897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8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  <a:solidFill>
            <a:schemeClr val="bg1"/>
          </a:solidFill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500" b="1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1575" b="1">
                <a:solidFill>
                  <a:schemeClr val="tx1"/>
                </a:solidFill>
                <a:latin typeface="+mj-lt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88798" y="6405592"/>
            <a:ext cx="30861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4898" y="6405592"/>
            <a:ext cx="3266295" cy="228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799" y="1208320"/>
            <a:ext cx="4271962" cy="5053693"/>
          </a:xfrm>
        </p:spPr>
        <p:txBody>
          <a:bodyPr/>
          <a:lstStyle>
            <a:lvl1pPr>
              <a:defRPr sz="1238">
                <a:solidFill>
                  <a:schemeClr val="tx1"/>
                </a:solidFill>
              </a:defRPr>
            </a:lvl1pPr>
            <a:lvl2pPr>
              <a:defRPr sz="1069">
                <a:solidFill>
                  <a:schemeClr val="tx1"/>
                </a:solidFill>
              </a:defRPr>
            </a:lvl2pPr>
            <a:lvl3pPr>
              <a:defRPr sz="956">
                <a:solidFill>
                  <a:schemeClr val="tx1"/>
                </a:solidFill>
              </a:defRPr>
            </a:lvl3pPr>
            <a:lvl4pPr>
              <a:defRPr sz="844">
                <a:solidFill>
                  <a:schemeClr val="tx1"/>
                </a:solidFill>
              </a:defRPr>
            </a:lvl4pPr>
            <a:lvl5pPr>
              <a:defRPr sz="788">
                <a:solidFill>
                  <a:schemeClr val="tx1"/>
                </a:solidFill>
              </a:defRPr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604" y="1208320"/>
            <a:ext cx="4271962" cy="5053693"/>
          </a:xfrm>
        </p:spPr>
        <p:txBody>
          <a:bodyPr/>
          <a:lstStyle>
            <a:lvl1pPr>
              <a:defRPr sz="1238">
                <a:solidFill>
                  <a:schemeClr val="tx1"/>
                </a:solidFill>
              </a:defRPr>
            </a:lvl1pPr>
            <a:lvl2pPr>
              <a:defRPr sz="1069">
                <a:solidFill>
                  <a:schemeClr val="tx1"/>
                </a:solidFill>
              </a:defRPr>
            </a:lvl2pPr>
            <a:lvl3pPr>
              <a:defRPr sz="956">
                <a:solidFill>
                  <a:schemeClr val="tx1"/>
                </a:solidFill>
              </a:defRPr>
            </a:lvl3pPr>
            <a:lvl4pPr>
              <a:defRPr sz="844">
                <a:solidFill>
                  <a:schemeClr val="tx1"/>
                </a:solidFill>
              </a:defRPr>
            </a:lvl4pPr>
            <a:lvl5pPr>
              <a:defRPr sz="788">
                <a:solidFill>
                  <a:schemeClr val="tx1"/>
                </a:solidFill>
              </a:defRPr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88798" y="6405592"/>
            <a:ext cx="30861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4898" y="6405592"/>
            <a:ext cx="3266295" cy="228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9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8799" y="1197209"/>
            <a:ext cx="4271962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800" b="1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799" y="2029972"/>
            <a:ext cx="4271962" cy="423105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51604" y="1194345"/>
            <a:ext cx="4271962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800" b="1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604" y="2025224"/>
            <a:ext cx="4271962" cy="423580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88798" y="6405592"/>
            <a:ext cx="30861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4898" y="6405592"/>
            <a:ext cx="3266295" cy="228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0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2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78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025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1238"/>
            </a:lvl1pPr>
            <a:lvl2pPr>
              <a:defRPr sz="1069"/>
            </a:lvl2pPr>
            <a:lvl3pPr>
              <a:defRPr sz="956"/>
            </a:lvl3pPr>
            <a:lvl4pPr>
              <a:defRPr sz="844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51435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4">
                <a:solidFill>
                  <a:srgbClr val="404040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7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4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76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1575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450"/>
              </a:spcBef>
              <a:buNone/>
              <a:defRPr sz="1800">
                <a:solidFill>
                  <a:srgbClr val="4D4D4D"/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6031951"/>
            <a:ext cx="6922008" cy="41118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675"/>
              </a:spcBef>
              <a:buNone/>
              <a:defRPr sz="788">
                <a:solidFill>
                  <a:srgbClr val="262626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18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5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37" y="1250443"/>
            <a:ext cx="8897503" cy="5223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4033" y="6544372"/>
            <a:ext cx="18206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5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48826" y="6544372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5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9793" y="6516624"/>
            <a:ext cx="954209" cy="3413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 b="1">
                <a:ln>
                  <a:noFill/>
                </a:ln>
                <a:solidFill>
                  <a:schemeClr val="tx1"/>
                </a:solidFill>
                <a:latin typeface="+mj-lt"/>
              </a:defRPr>
            </a:lvl1pPr>
          </a:lstStyle>
          <a:p>
            <a:fld id="{656CEE93-C87C-43EF-85C8-C66459897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17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ftr="0" dt="0"/>
  <p:txStyles>
    <p:titleStyle>
      <a:lvl1pPr marL="129779" indent="0" algn="ctr" defTabSz="514350" rtl="0" eaLnBrk="1" latinLnBrk="0" hangingPunct="1">
        <a:lnSpc>
          <a:spcPct val="90000"/>
        </a:lnSpc>
        <a:spcBef>
          <a:spcPct val="0"/>
        </a:spcBef>
        <a:buNone/>
        <a:defRPr sz="3600" b="0" kern="1200" spc="-68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69863" indent="-169863" algn="l" defTabSz="514350" rtl="0" eaLnBrk="1" latinLnBrk="0" hangingPunct="1">
        <a:lnSpc>
          <a:spcPct val="85000"/>
        </a:lnSpc>
        <a:spcBef>
          <a:spcPts val="731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03225" indent="-169863" algn="l" defTabSz="514350" rtl="0" eaLnBrk="1" latinLnBrk="0" hangingPunct="1">
        <a:lnSpc>
          <a:spcPct val="85000"/>
        </a:lnSpc>
        <a:spcBef>
          <a:spcPts val="338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573088" indent="-169863" algn="l" defTabSz="514350" rtl="0" eaLnBrk="1" latinLnBrk="0" hangingPunct="1">
        <a:lnSpc>
          <a:spcPct val="85000"/>
        </a:lnSpc>
        <a:spcBef>
          <a:spcPts val="338"/>
        </a:spcBef>
        <a:buFont typeface="Arial" panose="020B0604020202020204" pitchFamily="34" charset="0"/>
        <a:buChar char="•"/>
        <a:defRPr sz="2000" b="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744538" indent="-171450" algn="l" defTabSz="514350" rtl="0" eaLnBrk="1" latinLnBrk="0" hangingPunct="1">
        <a:lnSpc>
          <a:spcPct val="85000"/>
        </a:lnSpc>
        <a:spcBef>
          <a:spcPts val="338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69863" algn="l" defTabSz="514350" rtl="0" eaLnBrk="1" latinLnBrk="0" hangingPunct="1">
        <a:lnSpc>
          <a:spcPct val="85000"/>
        </a:lnSpc>
        <a:spcBef>
          <a:spcPts val="338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675000" indent="-128588" algn="l" defTabSz="514350" rtl="0" eaLnBrk="1" latinLnBrk="0" hangingPunct="1">
        <a:lnSpc>
          <a:spcPct val="85000"/>
        </a:lnSpc>
        <a:spcBef>
          <a:spcPts val="338"/>
        </a:spcBef>
        <a:buFont typeface="Arial" pitchFamily="34" charset="0"/>
        <a:buChar char=" "/>
        <a:defRPr sz="101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787500" indent="-128588" algn="l" defTabSz="514350" rtl="0" eaLnBrk="1" latinLnBrk="0" hangingPunct="1">
        <a:lnSpc>
          <a:spcPct val="85000"/>
        </a:lnSpc>
        <a:spcBef>
          <a:spcPts val="338"/>
        </a:spcBef>
        <a:buFont typeface="Arial" pitchFamily="34" charset="0"/>
        <a:buChar char=" "/>
        <a:defRPr sz="101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900000" indent="-128588" algn="l" defTabSz="514350" rtl="0" eaLnBrk="1" latinLnBrk="0" hangingPunct="1">
        <a:lnSpc>
          <a:spcPct val="85000"/>
        </a:lnSpc>
        <a:spcBef>
          <a:spcPts val="338"/>
        </a:spcBef>
        <a:buFont typeface="Arial" pitchFamily="34" charset="0"/>
        <a:buChar char=" "/>
        <a:defRPr sz="101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012500" indent="-128588" algn="l" defTabSz="514350" rtl="0" eaLnBrk="1" latinLnBrk="0" hangingPunct="1">
        <a:lnSpc>
          <a:spcPct val="85000"/>
        </a:lnSpc>
        <a:spcBef>
          <a:spcPts val="338"/>
        </a:spcBef>
        <a:buFont typeface="Arial" pitchFamily="34" charset="0"/>
        <a:buChar char=" "/>
        <a:defRPr sz="101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FE1449A-021B-4DDA-93D8-BE8490C5C507}"/>
              </a:ext>
            </a:extLst>
          </p:cNvPr>
          <p:cNvSpPr txBox="1">
            <a:spLocks/>
          </p:cNvSpPr>
          <p:nvPr/>
        </p:nvSpPr>
        <p:spPr>
          <a:xfrm>
            <a:off x="0" y="-97736"/>
            <a:ext cx="9144000" cy="31582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950" b="1" dirty="0">
              <a:solidFill>
                <a:srgbClr val="70AD47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7A3292-70A5-4D27-B7B2-321A43A49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595" y="1832262"/>
            <a:ext cx="8686806" cy="80465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Formal Supervisory Control and Coordination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for Many-core Systems Resource Management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2D3DA-FE55-4C49-877F-A626759B9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592" y="3395662"/>
            <a:ext cx="8686808" cy="740169"/>
          </a:xfrm>
        </p:spPr>
        <p:txBody>
          <a:bodyPr>
            <a:normAutofit/>
          </a:bodyPr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Amir M.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Rahmani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Bryan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Donyanavard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Tiago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Mück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Kasra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Moazzemi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Axel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Jantsch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Onur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Mutlu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Nikil Dutt 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17857E-3343-4F26-AB76-3AC2256AAF27}"/>
              </a:ext>
            </a:extLst>
          </p:cNvPr>
          <p:cNvSpPr/>
          <p:nvPr/>
        </p:nvSpPr>
        <p:spPr>
          <a:xfrm>
            <a:off x="2228772" y="313265"/>
            <a:ext cx="46217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i="1" dirty="0" smtClean="0">
                <a:solidFill>
                  <a:schemeClr val="bg1"/>
                </a:solidFill>
              </a:rPr>
              <a:t>SPECTR</a:t>
            </a:r>
            <a:endParaRPr lang="en-US" sz="6600" i="1" dirty="0">
              <a:solidFill>
                <a:schemeClr val="bg1"/>
              </a:solidFill>
            </a:endParaRPr>
          </a:p>
        </p:txBody>
      </p:sp>
      <p:pic>
        <p:nvPicPr>
          <p:cNvPr id="7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6135361" y="4566910"/>
            <a:ext cx="2252883" cy="57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64" y="4470937"/>
            <a:ext cx="1113514" cy="11114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947" y="4723057"/>
            <a:ext cx="1254681" cy="12546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439" y="5138164"/>
            <a:ext cx="1322729" cy="112283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7650" y="6411040"/>
            <a:ext cx="866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333333"/>
                </a:solidFill>
                <a:latin typeface="Lato"/>
              </a:rPr>
              <a:t>23rd ACM International Conference on Architectural Support for Programming Languages and Operating </a:t>
            </a:r>
            <a:r>
              <a:rPr lang="en-US" sz="1200" dirty="0" smtClean="0">
                <a:solidFill>
                  <a:srgbClr val="333333"/>
                </a:solidFill>
                <a:latin typeface="Lato"/>
              </a:rPr>
              <a:t>Systems Williamsburg, VA, March 2018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131" y="5408707"/>
            <a:ext cx="733527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3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656335"/>
            <a:ext cx="8987622" cy="531875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Formal </a:t>
            </a:r>
            <a:r>
              <a:rPr lang="en-US" sz="3200" b="1" dirty="0" smtClean="0">
                <a:solidFill>
                  <a:schemeClr val="accent5"/>
                </a:solidFill>
              </a:rPr>
              <a:t>supervisory </a:t>
            </a:r>
            <a:r>
              <a:rPr lang="en-US" sz="3200" b="1" dirty="0">
                <a:solidFill>
                  <a:schemeClr val="accent5"/>
                </a:solidFill>
              </a:rPr>
              <a:t>control theory (SCT) </a:t>
            </a:r>
            <a:r>
              <a:rPr lang="en-US" sz="3200" dirty="0" smtClean="0"/>
              <a:t>can </a:t>
            </a:r>
            <a:r>
              <a:rPr lang="en-US" sz="3200" b="1" dirty="0">
                <a:solidFill>
                  <a:srgbClr val="00B050"/>
                </a:solidFill>
              </a:rPr>
              <a:t>combine</a:t>
            </a:r>
            <a:r>
              <a:rPr lang="en-US" sz="3200" dirty="0"/>
              <a:t> the strengths of </a:t>
            </a:r>
            <a:r>
              <a:rPr lang="en-US" sz="3200" b="1" dirty="0">
                <a:solidFill>
                  <a:srgbClr val="0070C0"/>
                </a:solidFill>
              </a:rPr>
              <a:t>classical control theory</a:t>
            </a:r>
            <a:r>
              <a:rPr lang="en-US" sz="3200" b="1" dirty="0"/>
              <a:t> </a:t>
            </a:r>
            <a:r>
              <a:rPr lang="en-US" sz="3200" dirty="0" smtClean="0"/>
              <a:t>and </a:t>
            </a:r>
            <a:r>
              <a:rPr lang="en-US" sz="3200" b="1" dirty="0" smtClean="0">
                <a:solidFill>
                  <a:srgbClr val="0070C0"/>
                </a:solidFill>
              </a:rPr>
              <a:t>heuristics </a:t>
            </a:r>
            <a:r>
              <a:rPr lang="en-US" sz="3200" dirty="0" smtClean="0"/>
              <a:t>to</a:t>
            </a:r>
            <a:endParaRPr lang="en-US" sz="3200" dirty="0"/>
          </a:p>
          <a:p>
            <a:pPr lvl="1"/>
            <a:r>
              <a:rPr lang="en-US" sz="2400" dirty="0" smtClean="0"/>
              <a:t>meet</a:t>
            </a:r>
            <a:r>
              <a:rPr lang="en-US" sz="2400" b="1" dirty="0" smtClean="0"/>
              <a:t> changing </a:t>
            </a:r>
            <a:r>
              <a:rPr lang="en-US" sz="2400" b="1" dirty="0"/>
              <a:t>runtime </a:t>
            </a:r>
            <a:r>
              <a:rPr lang="en-US" sz="2400" b="1" dirty="0" smtClean="0"/>
              <a:t>goals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(Autonomy)</a:t>
            </a:r>
          </a:p>
          <a:p>
            <a:pPr lvl="1"/>
            <a:r>
              <a:rPr lang="en-US" sz="2400" dirty="0" smtClean="0"/>
              <a:t>offer </a:t>
            </a:r>
            <a:r>
              <a:rPr lang="en-US" sz="2400" b="1" dirty="0"/>
              <a:t>a systematic design flow </a:t>
            </a:r>
            <a:r>
              <a:rPr lang="en-US" sz="2400" dirty="0"/>
              <a:t>for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hierarchical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control (Scalability)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8" name="Shape 778"/>
          <p:cNvSpPr txBox="1">
            <a:spLocks/>
          </p:cNvSpPr>
          <p:nvPr/>
        </p:nvSpPr>
        <p:spPr>
          <a:xfrm>
            <a:off x="446873" y="5959194"/>
            <a:ext cx="8520600" cy="713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169863" indent="-169863" algn="l" defTabSz="514350" rtl="0" eaLnBrk="1" latinLnBrk="0" hangingPunct="1">
              <a:lnSpc>
                <a:spcPct val="85000"/>
              </a:lnSpc>
              <a:spcBef>
                <a:spcPts val="731"/>
              </a:spcBef>
              <a:buFont typeface="Arial" panose="020B0604020202020204" pitchFamily="34" charset="0"/>
              <a:buChar char="•"/>
              <a:defRPr sz="36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Cambria" panose="02040503050406030204" pitchFamily="18" charset="0"/>
              <a:buChar char="-"/>
              <a:defRPr sz="28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573088" indent="-169863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i="1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744538" indent="-171450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914400" indent="-169863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6750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875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9000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0125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rgbClr val="000000"/>
              </a:buClr>
              <a:buSzPts val="1100"/>
              <a:buFont typeface="Arial" panose="020B0604020202020204" pitchFamily="34" charset="0"/>
              <a:buNone/>
            </a:pPr>
            <a:r>
              <a:rPr lang="en-US" sz="1800" dirty="0" smtClean="0"/>
              <a:t>Major on-chip resource management approaches and the key questions they address (∗ = partially addressed)</a:t>
            </a:r>
            <a:endParaRPr lang="en-US" sz="500" dirty="0" smtClean="0">
              <a:solidFill>
                <a:srgbClr val="000000"/>
              </a:solidFill>
            </a:endParaRPr>
          </a:p>
          <a:p>
            <a:pPr marL="0" indent="0">
              <a:spcAft>
                <a:spcPts val="160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9" name="Shape 779"/>
          <p:cNvGraphicFramePr/>
          <p:nvPr>
            <p:extLst>
              <p:ext uri="{D42A27DB-BD31-4B8C-83A1-F6EECF244321}">
                <p14:modId xmlns:p14="http://schemas.microsoft.com/office/powerpoint/2010/main" val="118876389"/>
              </p:ext>
            </p:extLst>
          </p:nvPr>
        </p:nvGraphicFramePr>
        <p:xfrm>
          <a:off x="546683" y="3542923"/>
          <a:ext cx="7925775" cy="24993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Methods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Robustness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Formalism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Efficiency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Coordination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Scalability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Autonomy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A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Machine learning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B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Estimation/Model based heuristics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C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SISO Control Theory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✹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D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MIMO Control Theory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E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Supervisory Control Theory [SPECTR]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2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656335"/>
            <a:ext cx="8987622" cy="5318753"/>
          </a:xfrm>
        </p:spPr>
        <p:txBody>
          <a:bodyPr>
            <a:normAutofit/>
          </a:bodyPr>
          <a:lstStyle/>
          <a:p>
            <a:r>
              <a:rPr lang="en-US" sz="3200" dirty="0"/>
              <a:t>Formal </a:t>
            </a:r>
            <a:r>
              <a:rPr lang="en-US" sz="3200" b="1" dirty="0">
                <a:solidFill>
                  <a:schemeClr val="accent5"/>
                </a:solidFill>
              </a:rPr>
              <a:t>supervisory control theory (SCT) </a:t>
            </a:r>
            <a:r>
              <a:rPr lang="en-US" sz="3200" dirty="0"/>
              <a:t>can </a:t>
            </a:r>
            <a:r>
              <a:rPr lang="en-US" sz="3200" b="1" dirty="0">
                <a:solidFill>
                  <a:srgbClr val="00B050"/>
                </a:solidFill>
              </a:rPr>
              <a:t>combine</a:t>
            </a:r>
            <a:r>
              <a:rPr lang="en-US" sz="3200" dirty="0"/>
              <a:t> the strengths of </a:t>
            </a:r>
            <a:r>
              <a:rPr lang="en-US" sz="3200" b="1" dirty="0">
                <a:solidFill>
                  <a:srgbClr val="0070C0"/>
                </a:solidFill>
              </a:rPr>
              <a:t>classical control theory</a:t>
            </a:r>
            <a:r>
              <a:rPr lang="en-US" sz="3200" b="1" dirty="0"/>
              <a:t> </a:t>
            </a:r>
            <a:r>
              <a:rPr lang="en-US" sz="3200" dirty="0"/>
              <a:t>and </a:t>
            </a:r>
            <a:r>
              <a:rPr lang="en-US" sz="3200" b="1" dirty="0">
                <a:solidFill>
                  <a:srgbClr val="0070C0"/>
                </a:solidFill>
              </a:rPr>
              <a:t>heuristics </a:t>
            </a:r>
            <a:r>
              <a:rPr lang="en-US" sz="3200" dirty="0"/>
              <a:t>to</a:t>
            </a:r>
          </a:p>
          <a:p>
            <a:pPr lvl="1"/>
            <a:r>
              <a:rPr lang="en-US" sz="2400" dirty="0" smtClean="0"/>
              <a:t>meet</a:t>
            </a:r>
            <a:r>
              <a:rPr lang="en-US" sz="2400" b="1" dirty="0" smtClean="0"/>
              <a:t> changing </a:t>
            </a:r>
            <a:r>
              <a:rPr lang="en-US" sz="2400" b="1" dirty="0"/>
              <a:t>runtime </a:t>
            </a:r>
            <a:r>
              <a:rPr lang="en-US" sz="2400" b="1" dirty="0" smtClean="0"/>
              <a:t>goals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(Autonomy)</a:t>
            </a:r>
          </a:p>
          <a:p>
            <a:pPr lvl="1"/>
            <a:r>
              <a:rPr lang="en-US" sz="2400" dirty="0" smtClean="0"/>
              <a:t>offer </a:t>
            </a:r>
            <a:r>
              <a:rPr lang="en-US" sz="2400" b="1" dirty="0"/>
              <a:t>a systematic design flow </a:t>
            </a:r>
            <a:r>
              <a:rPr lang="en-US" sz="2400" dirty="0"/>
              <a:t>for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hierarchical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control (Scalability)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8" name="Shape 778"/>
          <p:cNvSpPr txBox="1">
            <a:spLocks/>
          </p:cNvSpPr>
          <p:nvPr/>
        </p:nvSpPr>
        <p:spPr>
          <a:xfrm>
            <a:off x="446873" y="5959194"/>
            <a:ext cx="8520600" cy="713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169863" indent="-169863" algn="l" defTabSz="514350" rtl="0" eaLnBrk="1" latinLnBrk="0" hangingPunct="1">
              <a:lnSpc>
                <a:spcPct val="85000"/>
              </a:lnSpc>
              <a:spcBef>
                <a:spcPts val="731"/>
              </a:spcBef>
              <a:buFont typeface="Arial" panose="020B0604020202020204" pitchFamily="34" charset="0"/>
              <a:buChar char="•"/>
              <a:defRPr sz="36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Cambria" panose="02040503050406030204" pitchFamily="18" charset="0"/>
              <a:buChar char="-"/>
              <a:defRPr sz="28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573088" indent="-169863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i="1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744538" indent="-171450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914400" indent="-169863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6750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875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9000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0125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rgbClr val="000000"/>
              </a:buClr>
              <a:buSzPts val="1100"/>
              <a:buFont typeface="Arial" panose="020B0604020202020204" pitchFamily="34" charset="0"/>
              <a:buNone/>
            </a:pPr>
            <a:r>
              <a:rPr lang="en-US" sz="1800" dirty="0" smtClean="0"/>
              <a:t>Major on-chip resource management approaches and the key questions they address (∗ = partially addressed)</a:t>
            </a:r>
            <a:endParaRPr lang="en-US" sz="500" dirty="0" smtClean="0">
              <a:solidFill>
                <a:srgbClr val="000000"/>
              </a:solidFill>
            </a:endParaRPr>
          </a:p>
          <a:p>
            <a:pPr marL="0" indent="0">
              <a:spcAft>
                <a:spcPts val="160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9" name="Shape 779"/>
          <p:cNvGraphicFramePr/>
          <p:nvPr>
            <p:extLst/>
          </p:nvPr>
        </p:nvGraphicFramePr>
        <p:xfrm>
          <a:off x="546683" y="3542923"/>
          <a:ext cx="7925775" cy="24993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Methods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Robustness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Formalism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Efficiency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Coordination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Scalability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Autonomy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A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Machine learning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B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Estimation/Model based heuristics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C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SISO Control Theory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✹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D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MIMO Control Theory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E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Supervisory Control Theory [SPECTR]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6492240" y="3542923"/>
            <a:ext cx="1980218" cy="2499300"/>
          </a:xfrm>
          <a:prstGeom prst="roundRect">
            <a:avLst>
              <a:gd name="adj" fmla="val 5333"/>
            </a:avLst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656335"/>
            <a:ext cx="8987622" cy="5318753"/>
          </a:xfrm>
        </p:spPr>
        <p:txBody>
          <a:bodyPr>
            <a:normAutofit/>
          </a:bodyPr>
          <a:lstStyle/>
          <a:p>
            <a:r>
              <a:rPr lang="en-US" sz="3200" dirty="0"/>
              <a:t>Formal </a:t>
            </a:r>
            <a:r>
              <a:rPr lang="en-US" sz="3200" b="1" dirty="0">
                <a:solidFill>
                  <a:schemeClr val="accent5"/>
                </a:solidFill>
              </a:rPr>
              <a:t>supervisory control theory (SCT) </a:t>
            </a:r>
            <a:r>
              <a:rPr lang="en-US" sz="3200" dirty="0"/>
              <a:t>can </a:t>
            </a:r>
            <a:r>
              <a:rPr lang="en-US" sz="3200" b="1" dirty="0">
                <a:solidFill>
                  <a:srgbClr val="00B050"/>
                </a:solidFill>
              </a:rPr>
              <a:t>combine</a:t>
            </a:r>
            <a:r>
              <a:rPr lang="en-US" sz="3200" dirty="0"/>
              <a:t> the strengths of </a:t>
            </a:r>
            <a:r>
              <a:rPr lang="en-US" sz="3200" b="1" dirty="0">
                <a:solidFill>
                  <a:srgbClr val="0070C0"/>
                </a:solidFill>
              </a:rPr>
              <a:t>classical control theory</a:t>
            </a:r>
            <a:r>
              <a:rPr lang="en-US" sz="3200" b="1" dirty="0"/>
              <a:t> </a:t>
            </a:r>
            <a:r>
              <a:rPr lang="en-US" sz="3200" dirty="0"/>
              <a:t>and </a:t>
            </a:r>
            <a:r>
              <a:rPr lang="en-US" sz="3200" b="1" dirty="0">
                <a:solidFill>
                  <a:srgbClr val="0070C0"/>
                </a:solidFill>
              </a:rPr>
              <a:t>heuristics </a:t>
            </a:r>
            <a:r>
              <a:rPr lang="en-US" sz="3200" dirty="0"/>
              <a:t>to</a:t>
            </a:r>
          </a:p>
          <a:p>
            <a:pPr lvl="1"/>
            <a:r>
              <a:rPr lang="en-US" sz="2400" dirty="0" smtClean="0"/>
              <a:t>meet</a:t>
            </a:r>
            <a:r>
              <a:rPr lang="en-US" sz="2400" b="1" dirty="0" smtClean="0"/>
              <a:t> changing </a:t>
            </a:r>
            <a:r>
              <a:rPr lang="en-US" sz="2400" b="1" dirty="0"/>
              <a:t>runtime </a:t>
            </a:r>
            <a:r>
              <a:rPr lang="en-US" sz="2400" b="1" dirty="0" smtClean="0"/>
              <a:t>goals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(Autonomy)</a:t>
            </a:r>
          </a:p>
          <a:p>
            <a:pPr lvl="1"/>
            <a:r>
              <a:rPr lang="en-US" sz="2400" dirty="0" smtClean="0"/>
              <a:t>offer </a:t>
            </a:r>
            <a:r>
              <a:rPr lang="en-US" sz="2400" b="1" dirty="0"/>
              <a:t>a systematic design flow </a:t>
            </a:r>
            <a:r>
              <a:rPr lang="en-US" sz="2400" dirty="0"/>
              <a:t>for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hierarchical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control (Scalability)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8" name="Shape 778"/>
          <p:cNvSpPr txBox="1">
            <a:spLocks/>
          </p:cNvSpPr>
          <p:nvPr/>
        </p:nvSpPr>
        <p:spPr>
          <a:xfrm>
            <a:off x="446873" y="5959194"/>
            <a:ext cx="8520600" cy="713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169863" indent="-169863" algn="l" defTabSz="514350" rtl="0" eaLnBrk="1" latinLnBrk="0" hangingPunct="1">
              <a:lnSpc>
                <a:spcPct val="85000"/>
              </a:lnSpc>
              <a:spcBef>
                <a:spcPts val="731"/>
              </a:spcBef>
              <a:buFont typeface="Arial" panose="020B0604020202020204" pitchFamily="34" charset="0"/>
              <a:buChar char="•"/>
              <a:defRPr sz="36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Cambria" panose="02040503050406030204" pitchFamily="18" charset="0"/>
              <a:buChar char="-"/>
              <a:defRPr sz="28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573088" indent="-169863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i="1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744538" indent="-171450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914400" indent="-169863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6750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875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9000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012500" indent="-128588" algn="l" defTabSz="514350" rtl="0" eaLnBrk="1" latinLnBrk="0" hangingPunct="1">
              <a:lnSpc>
                <a:spcPct val="85000"/>
              </a:lnSpc>
              <a:spcBef>
                <a:spcPts val="338"/>
              </a:spcBef>
              <a:buFont typeface="Arial" pitchFamily="34" charset="0"/>
              <a:buChar char=" "/>
              <a:defRPr sz="10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rgbClr val="000000"/>
              </a:buClr>
              <a:buSzPts val="1100"/>
              <a:buFont typeface="Arial" panose="020B0604020202020204" pitchFamily="34" charset="0"/>
              <a:buNone/>
            </a:pPr>
            <a:r>
              <a:rPr lang="en-US" sz="1800" dirty="0" smtClean="0"/>
              <a:t>Major on-chip resource management approaches and the key questions they address (∗ = partially addressed)</a:t>
            </a:r>
            <a:endParaRPr lang="en-US" sz="500" dirty="0" smtClean="0">
              <a:solidFill>
                <a:srgbClr val="000000"/>
              </a:solidFill>
            </a:endParaRPr>
          </a:p>
          <a:p>
            <a:pPr marL="0" indent="0">
              <a:spcAft>
                <a:spcPts val="160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9" name="Shape 779"/>
          <p:cNvGraphicFramePr/>
          <p:nvPr>
            <p:extLst/>
          </p:nvPr>
        </p:nvGraphicFramePr>
        <p:xfrm>
          <a:off x="546683" y="3542923"/>
          <a:ext cx="7925775" cy="24993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Methods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Robustness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Formalism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Efficiency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Coordination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Scalability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Autonomy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A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/>
                        <a:t>Machine learning</a:t>
                      </a:r>
                      <a:endParaRPr sz="10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B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Estimation/Model based heuristics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C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SISO Control Theory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✹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D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MIMO Control Theory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E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Supervisory Control Theory [SPECTR]</a:t>
                      </a:r>
                      <a:endParaRPr sz="10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✔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6492240" y="3542923"/>
            <a:ext cx="1980218" cy="2499300"/>
          </a:xfrm>
          <a:prstGeom prst="roundRect">
            <a:avLst>
              <a:gd name="adj" fmla="val 5333"/>
            </a:avLst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46683" y="5527966"/>
            <a:ext cx="7925775" cy="514258"/>
          </a:xfrm>
          <a:prstGeom prst="roundRect">
            <a:avLst>
              <a:gd name="adj" fmla="val 5333"/>
            </a:avLst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/>
          <p:nvPr/>
        </p:nvSpPr>
        <p:spPr>
          <a:xfrm>
            <a:off x="764788" y="1874975"/>
            <a:ext cx="7797713" cy="3037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1409050" y="4962250"/>
            <a:ext cx="6174600" cy="834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1626125" y="5185600"/>
            <a:ext cx="1446600" cy="526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Sub-plant 1</a:t>
            </a:r>
            <a:endParaRPr/>
          </a:p>
        </p:txBody>
      </p:sp>
      <p:sp>
        <p:nvSpPr>
          <p:cNvPr id="409" name="Shape 409"/>
          <p:cNvSpPr/>
          <p:nvPr/>
        </p:nvSpPr>
        <p:spPr>
          <a:xfrm>
            <a:off x="3393175" y="5185600"/>
            <a:ext cx="1446600" cy="526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Sub-plant 2</a:t>
            </a: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5898150" y="5185600"/>
            <a:ext cx="1446600" cy="526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Sub-plant N</a:t>
            </a: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1409050" y="3304800"/>
            <a:ext cx="6174600" cy="1577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3848700" y="2627300"/>
            <a:ext cx="1446600" cy="526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Supervisory Controller</a:t>
            </a: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2369250" y="2124538"/>
            <a:ext cx="4405500" cy="25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Variable Goals and Policies</a:t>
            </a:r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5976850" y="2627325"/>
            <a:ext cx="1367899" cy="526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High-level Plant Model</a:t>
            </a:r>
            <a:endParaRPr/>
          </a:p>
        </p:txBody>
      </p:sp>
      <p:sp>
        <p:nvSpPr>
          <p:cNvPr id="415" name="Shape 415"/>
          <p:cNvSpPr/>
          <p:nvPr/>
        </p:nvSpPr>
        <p:spPr>
          <a:xfrm>
            <a:off x="1626125" y="3749850"/>
            <a:ext cx="1446600" cy="687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Classic Controller 1</a:t>
            </a:r>
            <a:endParaRPr/>
          </a:p>
        </p:txBody>
      </p:sp>
      <p:sp>
        <p:nvSpPr>
          <p:cNvPr id="416" name="Shape 416"/>
          <p:cNvSpPr/>
          <p:nvPr/>
        </p:nvSpPr>
        <p:spPr>
          <a:xfrm>
            <a:off x="3393175" y="3749850"/>
            <a:ext cx="1446600" cy="687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Classic Controller 2</a:t>
            </a: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5898150" y="3749850"/>
            <a:ext cx="1446600" cy="687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/>
              <a:t>Classic Controller N</a:t>
            </a:r>
            <a:endParaRPr/>
          </a:p>
        </p:txBody>
      </p:sp>
      <p:grpSp>
        <p:nvGrpSpPr>
          <p:cNvPr id="418" name="Shape 418"/>
          <p:cNvGrpSpPr/>
          <p:nvPr/>
        </p:nvGrpSpPr>
        <p:grpSpPr>
          <a:xfrm>
            <a:off x="1229525" y="1933527"/>
            <a:ext cx="1345200" cy="317611"/>
            <a:chOff x="1229525" y="1076276"/>
            <a:chExt cx="1345200" cy="317611"/>
          </a:xfrm>
        </p:grpSpPr>
        <p:cxnSp>
          <p:nvCxnSpPr>
            <p:cNvPr id="419" name="Shape 419"/>
            <p:cNvCxnSpPr>
              <a:endCxn id="413" idx="1"/>
            </p:cNvCxnSpPr>
            <p:nvPr/>
          </p:nvCxnSpPr>
          <p:spPr>
            <a:xfrm>
              <a:off x="1643850" y="1393888"/>
              <a:ext cx="7254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20" name="Shape 420"/>
            <p:cNvSpPr txBox="1"/>
            <p:nvPr/>
          </p:nvSpPr>
          <p:spPr>
            <a:xfrm>
              <a:off x="1229525" y="1076276"/>
              <a:ext cx="13452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b="1"/>
                <a:t>User inputs</a:t>
              </a:r>
              <a:endParaRPr b="1"/>
            </a:p>
          </p:txBody>
        </p:sp>
      </p:grpSp>
      <p:cxnSp>
        <p:nvCxnSpPr>
          <p:cNvPr id="421" name="Shape 421"/>
          <p:cNvCxnSpPr>
            <a:stCxn id="413" idx="2"/>
            <a:endCxn id="412" idx="0"/>
          </p:cNvCxnSpPr>
          <p:nvPr/>
        </p:nvCxnSpPr>
        <p:spPr>
          <a:xfrm>
            <a:off x="4572000" y="2377738"/>
            <a:ext cx="0" cy="249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2" name="Shape 422"/>
          <p:cNvCxnSpPr>
            <a:endCxn id="414" idx="0"/>
          </p:cNvCxnSpPr>
          <p:nvPr/>
        </p:nvCxnSpPr>
        <p:spPr>
          <a:xfrm>
            <a:off x="6619350" y="2384325"/>
            <a:ext cx="2100" cy="2430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423" name="Shape 423"/>
          <p:cNvGrpSpPr/>
          <p:nvPr/>
        </p:nvGrpSpPr>
        <p:grpSpPr>
          <a:xfrm>
            <a:off x="1332851" y="4443675"/>
            <a:ext cx="2072049" cy="746100"/>
            <a:chOff x="1332850" y="3586425"/>
            <a:chExt cx="2072049" cy="746100"/>
          </a:xfrm>
        </p:grpSpPr>
        <p:cxnSp>
          <p:nvCxnSpPr>
            <p:cNvPr id="424" name="Shape 424"/>
            <p:cNvCxnSpPr/>
            <p:nvPr/>
          </p:nvCxnSpPr>
          <p:spPr>
            <a:xfrm rot="10800000">
              <a:off x="2593663" y="3587325"/>
              <a:ext cx="0" cy="745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25" name="Shape 425"/>
            <p:cNvCxnSpPr/>
            <p:nvPr/>
          </p:nvCxnSpPr>
          <p:spPr>
            <a:xfrm>
              <a:off x="2111469" y="3587300"/>
              <a:ext cx="0" cy="745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26" name="Shape 426"/>
            <p:cNvSpPr txBox="1"/>
            <p:nvPr/>
          </p:nvSpPr>
          <p:spPr>
            <a:xfrm>
              <a:off x="1332850" y="3586425"/>
              <a:ext cx="889962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 dirty="0"/>
                <a:t>Con_lo</a:t>
              </a:r>
              <a:r>
                <a:rPr lang="en" i="1" baseline="-25000" dirty="0"/>
                <a:t>1</a:t>
              </a:r>
              <a:endParaRPr i="1" baseline="-25000" dirty="0"/>
            </a:p>
          </p:txBody>
        </p:sp>
        <p:sp>
          <p:nvSpPr>
            <p:cNvPr id="427" name="Shape 427"/>
            <p:cNvSpPr txBox="1"/>
            <p:nvPr/>
          </p:nvSpPr>
          <p:spPr>
            <a:xfrm>
              <a:off x="2530069" y="3987940"/>
              <a:ext cx="87483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 dirty="0"/>
                <a:t>Inf_lo</a:t>
              </a:r>
              <a:r>
                <a:rPr lang="en" i="1" baseline="-25000" dirty="0"/>
                <a:t>1</a:t>
              </a:r>
              <a:endParaRPr i="1" baseline="-25000" dirty="0"/>
            </a:p>
          </p:txBody>
        </p:sp>
      </p:grpSp>
      <p:grpSp>
        <p:nvGrpSpPr>
          <p:cNvPr id="428" name="Shape 428"/>
          <p:cNvGrpSpPr/>
          <p:nvPr/>
        </p:nvGrpSpPr>
        <p:grpSpPr>
          <a:xfrm>
            <a:off x="3084718" y="4417901"/>
            <a:ext cx="2077645" cy="745225"/>
            <a:chOff x="3084717" y="3579700"/>
            <a:chExt cx="2077645" cy="745225"/>
          </a:xfrm>
        </p:grpSpPr>
        <p:cxnSp>
          <p:nvCxnSpPr>
            <p:cNvPr id="429" name="Shape 429"/>
            <p:cNvCxnSpPr/>
            <p:nvPr/>
          </p:nvCxnSpPr>
          <p:spPr>
            <a:xfrm rot="10800000">
              <a:off x="4360713" y="3579725"/>
              <a:ext cx="0" cy="745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30" name="Shape 430"/>
            <p:cNvCxnSpPr/>
            <p:nvPr/>
          </p:nvCxnSpPr>
          <p:spPr>
            <a:xfrm>
              <a:off x="3878519" y="3579700"/>
              <a:ext cx="0" cy="745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31" name="Shape 431"/>
            <p:cNvSpPr txBox="1"/>
            <p:nvPr/>
          </p:nvSpPr>
          <p:spPr>
            <a:xfrm>
              <a:off x="3084717" y="3586425"/>
              <a:ext cx="90792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 dirty="0"/>
                <a:t>Con_lo</a:t>
              </a:r>
              <a:r>
                <a:rPr lang="en" i="1" baseline="-25000" dirty="0"/>
                <a:t>2</a:t>
              </a:r>
              <a:endParaRPr i="1" baseline="-25000" dirty="0"/>
            </a:p>
          </p:txBody>
        </p:sp>
        <p:sp>
          <p:nvSpPr>
            <p:cNvPr id="432" name="Shape 432"/>
            <p:cNvSpPr txBox="1"/>
            <p:nvPr/>
          </p:nvSpPr>
          <p:spPr>
            <a:xfrm>
              <a:off x="4329562" y="4006990"/>
              <a:ext cx="8328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 dirty="0"/>
                <a:t>Inf_lo</a:t>
              </a:r>
              <a:r>
                <a:rPr lang="en" i="1" baseline="-25000" dirty="0"/>
                <a:t>2</a:t>
              </a:r>
              <a:endParaRPr i="1" baseline="-25000" dirty="0"/>
            </a:p>
          </p:txBody>
        </p:sp>
      </p:grpSp>
      <p:grpSp>
        <p:nvGrpSpPr>
          <p:cNvPr id="433" name="Shape 433"/>
          <p:cNvGrpSpPr/>
          <p:nvPr/>
        </p:nvGrpSpPr>
        <p:grpSpPr>
          <a:xfrm>
            <a:off x="5629359" y="4424625"/>
            <a:ext cx="2030019" cy="746088"/>
            <a:chOff x="5629358" y="3586425"/>
            <a:chExt cx="2030019" cy="746088"/>
          </a:xfrm>
        </p:grpSpPr>
        <p:cxnSp>
          <p:nvCxnSpPr>
            <p:cNvPr id="434" name="Shape 434"/>
            <p:cNvCxnSpPr/>
            <p:nvPr/>
          </p:nvCxnSpPr>
          <p:spPr>
            <a:xfrm rot="10800000">
              <a:off x="6864638" y="3587313"/>
              <a:ext cx="0" cy="745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35" name="Shape 435"/>
            <p:cNvCxnSpPr/>
            <p:nvPr/>
          </p:nvCxnSpPr>
          <p:spPr>
            <a:xfrm>
              <a:off x="6382444" y="3587288"/>
              <a:ext cx="0" cy="745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36" name="Shape 436"/>
            <p:cNvSpPr txBox="1"/>
            <p:nvPr/>
          </p:nvSpPr>
          <p:spPr>
            <a:xfrm>
              <a:off x="5629358" y="3586425"/>
              <a:ext cx="903804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 dirty="0"/>
                <a:t>Con_lo</a:t>
              </a:r>
              <a:r>
                <a:rPr lang="en" i="1" baseline="-25000" dirty="0"/>
                <a:t>N</a:t>
              </a:r>
              <a:endParaRPr i="1" baseline="-25000" dirty="0"/>
            </a:p>
          </p:txBody>
        </p:sp>
        <p:sp>
          <p:nvSpPr>
            <p:cNvPr id="437" name="Shape 437"/>
            <p:cNvSpPr txBox="1"/>
            <p:nvPr/>
          </p:nvSpPr>
          <p:spPr>
            <a:xfrm>
              <a:off x="6826577" y="4006990"/>
              <a:ext cx="8328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 dirty="0"/>
                <a:t>Inf_lo</a:t>
              </a:r>
              <a:r>
                <a:rPr lang="en" i="1" baseline="-25000" dirty="0"/>
                <a:t>N</a:t>
              </a:r>
              <a:endParaRPr i="1" baseline="-25000" dirty="0"/>
            </a:p>
          </p:txBody>
        </p:sp>
      </p:grpSp>
      <p:grpSp>
        <p:nvGrpSpPr>
          <p:cNvPr id="438" name="Shape 438"/>
          <p:cNvGrpSpPr/>
          <p:nvPr/>
        </p:nvGrpSpPr>
        <p:grpSpPr>
          <a:xfrm>
            <a:off x="1880901" y="3092926"/>
            <a:ext cx="2027925" cy="656925"/>
            <a:chOff x="1880900" y="2235675"/>
            <a:chExt cx="2027925" cy="656925"/>
          </a:xfrm>
        </p:grpSpPr>
        <p:cxnSp>
          <p:nvCxnSpPr>
            <p:cNvPr id="439" name="Shape 439"/>
            <p:cNvCxnSpPr>
              <a:endCxn id="415" idx="0"/>
            </p:cNvCxnSpPr>
            <p:nvPr/>
          </p:nvCxnSpPr>
          <p:spPr>
            <a:xfrm flipH="1">
              <a:off x="2349425" y="2301600"/>
              <a:ext cx="1559400" cy="591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40" name="Shape 440"/>
            <p:cNvCxnSpPr/>
            <p:nvPr/>
          </p:nvCxnSpPr>
          <p:spPr>
            <a:xfrm flipH="1">
              <a:off x="2170025" y="2235675"/>
              <a:ext cx="1680300" cy="6501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41" name="Shape 441"/>
            <p:cNvSpPr txBox="1"/>
            <p:nvPr/>
          </p:nvSpPr>
          <p:spPr>
            <a:xfrm>
              <a:off x="1880900" y="2398175"/>
              <a:ext cx="8328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 dirty="0"/>
                <a:t>Gains</a:t>
              </a:r>
              <a:r>
                <a:rPr lang="en" i="1" baseline="-25000" dirty="0"/>
                <a:t>1</a:t>
              </a:r>
              <a:endParaRPr i="1" baseline="-25000" dirty="0"/>
            </a:p>
          </p:txBody>
        </p:sp>
        <p:sp>
          <p:nvSpPr>
            <p:cNvPr id="442" name="Shape 442"/>
            <p:cNvSpPr txBox="1"/>
            <p:nvPr/>
          </p:nvSpPr>
          <p:spPr>
            <a:xfrm>
              <a:off x="2908138" y="2563587"/>
              <a:ext cx="8328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/>
                <a:t>Refs</a:t>
              </a:r>
              <a:r>
                <a:rPr lang="en" i="1" baseline="-25000"/>
                <a:t>1</a:t>
              </a:r>
              <a:endParaRPr i="1" baseline="-25000"/>
            </a:p>
          </p:txBody>
        </p:sp>
      </p:grpSp>
      <p:grpSp>
        <p:nvGrpSpPr>
          <p:cNvPr id="443" name="Shape 443"/>
          <p:cNvGrpSpPr/>
          <p:nvPr/>
        </p:nvGrpSpPr>
        <p:grpSpPr>
          <a:xfrm>
            <a:off x="3404900" y="3153500"/>
            <a:ext cx="1860038" cy="604200"/>
            <a:chOff x="3404900" y="2296250"/>
            <a:chExt cx="1860038" cy="604200"/>
          </a:xfrm>
        </p:grpSpPr>
        <p:cxnSp>
          <p:nvCxnSpPr>
            <p:cNvPr id="444" name="Shape 444"/>
            <p:cNvCxnSpPr>
              <a:stCxn id="412" idx="2"/>
            </p:cNvCxnSpPr>
            <p:nvPr/>
          </p:nvCxnSpPr>
          <p:spPr>
            <a:xfrm flipH="1">
              <a:off x="4303200" y="2296250"/>
              <a:ext cx="268800" cy="604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45" name="Shape 445"/>
            <p:cNvCxnSpPr>
              <a:endCxn id="416" idx="0"/>
            </p:cNvCxnSpPr>
            <p:nvPr/>
          </p:nvCxnSpPr>
          <p:spPr>
            <a:xfrm flipH="1">
              <a:off x="4116475" y="2308800"/>
              <a:ext cx="259800" cy="5838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46" name="Shape 446"/>
            <p:cNvSpPr txBox="1"/>
            <p:nvPr/>
          </p:nvSpPr>
          <p:spPr>
            <a:xfrm>
              <a:off x="3404900" y="2398175"/>
              <a:ext cx="8328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 dirty="0"/>
                <a:t>Gains</a:t>
              </a:r>
              <a:r>
                <a:rPr lang="en" i="1" baseline="-25000" dirty="0"/>
                <a:t>2</a:t>
              </a:r>
              <a:endParaRPr i="1" baseline="-25000" dirty="0"/>
            </a:p>
          </p:txBody>
        </p:sp>
        <p:sp>
          <p:nvSpPr>
            <p:cNvPr id="447" name="Shape 447"/>
            <p:cNvSpPr txBox="1"/>
            <p:nvPr/>
          </p:nvSpPr>
          <p:spPr>
            <a:xfrm>
              <a:off x="4432138" y="2563587"/>
              <a:ext cx="8328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/>
                <a:t>Refs</a:t>
              </a:r>
              <a:r>
                <a:rPr lang="en" i="1" baseline="-25000"/>
                <a:t>2</a:t>
              </a:r>
              <a:endParaRPr i="1" baseline="-25000"/>
            </a:p>
          </p:txBody>
        </p:sp>
      </p:grpSp>
      <p:grpSp>
        <p:nvGrpSpPr>
          <p:cNvPr id="448" name="Shape 448"/>
          <p:cNvGrpSpPr/>
          <p:nvPr/>
        </p:nvGrpSpPr>
        <p:grpSpPr>
          <a:xfrm>
            <a:off x="5044665" y="3092925"/>
            <a:ext cx="1860038" cy="664850"/>
            <a:chOff x="5044665" y="2235675"/>
            <a:chExt cx="1860038" cy="664850"/>
          </a:xfrm>
        </p:grpSpPr>
        <p:cxnSp>
          <p:nvCxnSpPr>
            <p:cNvPr id="449" name="Shape 449"/>
            <p:cNvCxnSpPr/>
            <p:nvPr/>
          </p:nvCxnSpPr>
          <p:spPr>
            <a:xfrm>
              <a:off x="5260400" y="2301425"/>
              <a:ext cx="832800" cy="5991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50" name="Shape 450"/>
            <p:cNvCxnSpPr/>
            <p:nvPr/>
          </p:nvCxnSpPr>
          <p:spPr>
            <a:xfrm>
              <a:off x="5296925" y="2235675"/>
              <a:ext cx="906000" cy="6648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51" name="Shape 451"/>
            <p:cNvSpPr txBox="1"/>
            <p:nvPr/>
          </p:nvSpPr>
          <p:spPr>
            <a:xfrm>
              <a:off x="5044665" y="2398175"/>
              <a:ext cx="8328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/>
                <a:t>Gains</a:t>
              </a:r>
              <a:r>
                <a:rPr lang="en" i="1" baseline="-25000"/>
                <a:t>N</a:t>
              </a:r>
              <a:endParaRPr i="1" baseline="-25000"/>
            </a:p>
          </p:txBody>
        </p:sp>
        <p:sp>
          <p:nvSpPr>
            <p:cNvPr id="452" name="Shape 452"/>
            <p:cNvSpPr txBox="1"/>
            <p:nvPr/>
          </p:nvSpPr>
          <p:spPr>
            <a:xfrm>
              <a:off x="6071904" y="2563587"/>
              <a:ext cx="8328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/>
                <a:t>Refs</a:t>
              </a:r>
              <a:r>
                <a:rPr lang="en" i="1" baseline="-25000"/>
                <a:t>N</a:t>
              </a:r>
              <a:endParaRPr i="1" baseline="-25000"/>
            </a:p>
          </p:txBody>
        </p:sp>
      </p:grpSp>
      <p:sp>
        <p:nvSpPr>
          <p:cNvPr id="453" name="Shape 453"/>
          <p:cNvSpPr txBox="1"/>
          <p:nvPr/>
        </p:nvSpPr>
        <p:spPr>
          <a:xfrm>
            <a:off x="5101063" y="3540775"/>
            <a:ext cx="800700" cy="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/>
              <a:t>…</a:t>
            </a:r>
            <a:endParaRPr sz="2400" b="1"/>
          </a:p>
          <a:p>
            <a:r>
              <a:rPr lang="en" sz="2400" b="1"/>
              <a:t>…</a:t>
            </a:r>
            <a:endParaRPr sz="2400" b="1"/>
          </a:p>
          <a:p>
            <a:endParaRPr sz="2400" b="1"/>
          </a:p>
        </p:txBody>
      </p:sp>
      <p:sp>
        <p:nvSpPr>
          <p:cNvPr id="454" name="Shape 454"/>
          <p:cNvSpPr txBox="1"/>
          <p:nvPr/>
        </p:nvSpPr>
        <p:spPr>
          <a:xfrm>
            <a:off x="5101063" y="4912375"/>
            <a:ext cx="800700" cy="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2400" b="1"/>
              <a:t>…</a:t>
            </a:r>
            <a:endParaRPr sz="2400" b="1"/>
          </a:p>
          <a:p>
            <a:r>
              <a:rPr lang="en" sz="2400" b="1"/>
              <a:t>…</a:t>
            </a:r>
            <a:endParaRPr sz="2400" b="1"/>
          </a:p>
          <a:p>
            <a:endParaRPr sz="2400" b="1"/>
          </a:p>
        </p:txBody>
      </p:sp>
      <p:grpSp>
        <p:nvGrpSpPr>
          <p:cNvPr id="455" name="Shape 455"/>
          <p:cNvGrpSpPr/>
          <p:nvPr/>
        </p:nvGrpSpPr>
        <p:grpSpPr>
          <a:xfrm>
            <a:off x="5233701" y="2417226"/>
            <a:ext cx="932625" cy="630775"/>
            <a:chOff x="5233700" y="1559975"/>
            <a:chExt cx="932625" cy="630775"/>
          </a:xfrm>
        </p:grpSpPr>
        <p:grpSp>
          <p:nvGrpSpPr>
            <p:cNvPr id="456" name="Shape 456"/>
            <p:cNvGrpSpPr/>
            <p:nvPr/>
          </p:nvGrpSpPr>
          <p:grpSpPr>
            <a:xfrm>
              <a:off x="5233700" y="1559975"/>
              <a:ext cx="832800" cy="350413"/>
              <a:chOff x="5233700" y="1559975"/>
              <a:chExt cx="832800" cy="350413"/>
            </a:xfrm>
          </p:grpSpPr>
          <p:cxnSp>
            <p:nvCxnSpPr>
              <p:cNvPr id="457" name="Shape 457"/>
              <p:cNvCxnSpPr/>
              <p:nvPr/>
            </p:nvCxnSpPr>
            <p:spPr>
              <a:xfrm rot="10800000">
                <a:off x="5304775" y="1910388"/>
                <a:ext cx="5934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dash"/>
                <a:round/>
                <a:headEnd type="triangle" w="med" len="med"/>
                <a:tailEnd type="none" w="med" len="med"/>
              </a:ln>
            </p:spPr>
          </p:cxnSp>
          <p:sp>
            <p:nvSpPr>
              <p:cNvPr id="458" name="Shape 458"/>
              <p:cNvSpPr txBox="1"/>
              <p:nvPr/>
            </p:nvSpPr>
            <p:spPr>
              <a:xfrm>
                <a:off x="5233700" y="1559975"/>
                <a:ext cx="832800" cy="25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r>
                  <a:rPr lang="en" i="1" dirty="0"/>
                  <a:t>Con_hi</a:t>
                </a:r>
                <a:endParaRPr i="1" baseline="-25000" dirty="0"/>
              </a:p>
            </p:txBody>
          </p:sp>
        </p:grpSp>
        <p:grpSp>
          <p:nvGrpSpPr>
            <p:cNvPr id="459" name="Shape 459"/>
            <p:cNvGrpSpPr/>
            <p:nvPr/>
          </p:nvGrpSpPr>
          <p:grpSpPr>
            <a:xfrm>
              <a:off x="5304775" y="1834884"/>
              <a:ext cx="861550" cy="355866"/>
              <a:chOff x="5304775" y="1834884"/>
              <a:chExt cx="861550" cy="355866"/>
            </a:xfrm>
          </p:grpSpPr>
          <p:cxnSp>
            <p:nvCxnSpPr>
              <p:cNvPr id="460" name="Shape 460"/>
              <p:cNvCxnSpPr/>
              <p:nvPr/>
            </p:nvCxnSpPr>
            <p:spPr>
              <a:xfrm rot="10800000">
                <a:off x="5304775" y="2190750"/>
                <a:ext cx="5934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cxnSp>
          <p:sp>
            <p:nvSpPr>
              <p:cNvPr id="461" name="Shape 461"/>
              <p:cNvSpPr txBox="1"/>
              <p:nvPr/>
            </p:nvSpPr>
            <p:spPr>
              <a:xfrm>
                <a:off x="5333525" y="1834884"/>
                <a:ext cx="832800" cy="25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r>
                  <a:rPr lang="en" i="1" dirty="0"/>
                  <a:t>Inf_hi</a:t>
                </a:r>
                <a:endParaRPr i="1" baseline="-25000" dirty="0"/>
              </a:p>
            </p:txBody>
          </p:sp>
        </p:grpSp>
      </p:grpSp>
      <p:grpSp>
        <p:nvGrpSpPr>
          <p:cNvPr id="462" name="Shape 462"/>
          <p:cNvGrpSpPr/>
          <p:nvPr/>
        </p:nvGrpSpPr>
        <p:grpSpPr>
          <a:xfrm>
            <a:off x="7344851" y="2890450"/>
            <a:ext cx="823475" cy="2488800"/>
            <a:chOff x="7344850" y="2033200"/>
            <a:chExt cx="823475" cy="2488800"/>
          </a:xfrm>
        </p:grpSpPr>
        <p:cxnSp>
          <p:nvCxnSpPr>
            <p:cNvPr id="463" name="Shape 463"/>
            <p:cNvCxnSpPr>
              <a:stCxn id="407" idx="3"/>
              <a:endCxn id="414" idx="3"/>
            </p:cNvCxnSpPr>
            <p:nvPr/>
          </p:nvCxnSpPr>
          <p:spPr>
            <a:xfrm rot="10800000">
              <a:off x="7344850" y="2033200"/>
              <a:ext cx="238800" cy="2488800"/>
            </a:xfrm>
            <a:prstGeom prst="bentConnector3">
              <a:avLst>
                <a:gd name="adj1" fmla="val -99717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64" name="Shape 464"/>
            <p:cNvSpPr txBox="1"/>
            <p:nvPr/>
          </p:nvSpPr>
          <p:spPr>
            <a:xfrm rot="5400000">
              <a:off x="7491375" y="3191550"/>
              <a:ext cx="11007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i="1"/>
                <a:t>Inf_lo_hi</a:t>
              </a:r>
              <a:endParaRPr i="1" baseline="-25000"/>
            </a:p>
          </p:txBody>
        </p:sp>
      </p:grpSp>
      <p:sp>
        <p:nvSpPr>
          <p:cNvPr id="465" name="Shape 465"/>
          <p:cNvSpPr txBox="1"/>
          <p:nvPr/>
        </p:nvSpPr>
        <p:spPr>
          <a:xfrm rot="-5400000">
            <a:off x="236288" y="3733075"/>
            <a:ext cx="1335000" cy="2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dirty="0"/>
              <a:t>Leaf Controllers</a:t>
            </a:r>
            <a:endParaRPr b="1" baseline="-25000" dirty="0"/>
          </a:p>
        </p:txBody>
      </p:sp>
      <p:sp>
        <p:nvSpPr>
          <p:cNvPr id="466" name="Shape 466"/>
          <p:cNvSpPr txBox="1"/>
          <p:nvPr/>
        </p:nvSpPr>
        <p:spPr>
          <a:xfrm rot="-5400000">
            <a:off x="223888" y="5043475"/>
            <a:ext cx="1335000" cy="2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 dirty="0"/>
              <a:t>Physical Plant</a:t>
            </a:r>
            <a:endParaRPr b="1" baseline="-25000" dirty="0"/>
          </a:p>
        </p:txBody>
      </p:sp>
      <p:grpSp>
        <p:nvGrpSpPr>
          <p:cNvPr id="467" name="Shape 467"/>
          <p:cNvGrpSpPr/>
          <p:nvPr/>
        </p:nvGrpSpPr>
        <p:grpSpPr>
          <a:xfrm>
            <a:off x="6774751" y="2251138"/>
            <a:ext cx="1787750" cy="3412500"/>
            <a:chOff x="6774750" y="1393888"/>
            <a:chExt cx="1787750" cy="3412500"/>
          </a:xfrm>
        </p:grpSpPr>
        <p:grpSp>
          <p:nvGrpSpPr>
            <p:cNvPr id="468" name="Shape 468"/>
            <p:cNvGrpSpPr/>
            <p:nvPr/>
          </p:nvGrpSpPr>
          <p:grpSpPr>
            <a:xfrm>
              <a:off x="6774750" y="1393888"/>
              <a:ext cx="1416900" cy="3412500"/>
              <a:chOff x="6774750" y="1393888"/>
              <a:chExt cx="1416900" cy="3412500"/>
            </a:xfrm>
          </p:grpSpPr>
          <p:cxnSp>
            <p:nvCxnSpPr>
              <p:cNvPr id="469" name="Shape 469"/>
              <p:cNvCxnSpPr/>
              <p:nvPr/>
            </p:nvCxnSpPr>
            <p:spPr>
              <a:xfrm>
                <a:off x="7583375" y="4799125"/>
                <a:ext cx="600900" cy="600"/>
              </a:xfrm>
              <a:prstGeom prst="bentConnector3">
                <a:avLst>
                  <a:gd name="adj1" fmla="val 50000"/>
                </a:avLst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0" name="Shape 470"/>
              <p:cNvCxnSpPr>
                <a:endCxn id="413" idx="3"/>
              </p:cNvCxnSpPr>
              <p:nvPr/>
            </p:nvCxnSpPr>
            <p:spPr>
              <a:xfrm rot="5400000" flipH="1">
                <a:off x="5776950" y="2391688"/>
                <a:ext cx="3412500" cy="1416900"/>
              </a:xfrm>
              <a:prstGeom prst="bentConnector2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cxnSp>
        </p:grpSp>
        <p:sp>
          <p:nvSpPr>
            <p:cNvPr id="471" name="Shape 471"/>
            <p:cNvSpPr txBox="1"/>
            <p:nvPr/>
          </p:nvSpPr>
          <p:spPr>
            <a:xfrm rot="5400000">
              <a:off x="7569662" y="3112162"/>
              <a:ext cx="1732475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" b="1" dirty="0"/>
                <a:t>System events</a:t>
              </a:r>
              <a:endParaRPr b="1" baseline="-25000" dirty="0"/>
            </a:p>
          </p:txBody>
        </p:sp>
      </p:grpSp>
      <p:sp>
        <p:nvSpPr>
          <p:cNvPr id="472" name="Shape 472"/>
          <p:cNvSpPr txBox="1"/>
          <p:nvPr/>
        </p:nvSpPr>
        <p:spPr>
          <a:xfrm>
            <a:off x="1502175" y="2531175"/>
            <a:ext cx="1335000" cy="2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1">
                <a:solidFill>
                  <a:srgbClr val="FF0000"/>
                </a:solidFill>
              </a:rPr>
              <a:t>SPECTR</a:t>
            </a:r>
            <a:endParaRPr b="1" baseline="-25000">
              <a:solidFill>
                <a:srgbClr val="FF0000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>
          <a:xfrm>
            <a:off x="75991" y="73723"/>
            <a:ext cx="8987622" cy="740193"/>
          </a:xfrm>
          <a:prstGeom prst="rect">
            <a:avLst/>
          </a:prstGeom>
          <a:noFill/>
        </p:spPr>
        <p:txBody>
          <a:bodyPr spcFirstLastPara="1" vert="horz" wrap="square" lIns="91425" tIns="91425" rIns="91425" bIns="91425" rtlCol="0" anchor="t" anchorCtr="0">
            <a:normAutofit fontScale="97500"/>
          </a:bodyPr>
          <a:lstStyle>
            <a:lvl1pPr marL="129779" lvl="0" indent="0" algn="ctr" defTabSz="5143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b="0" kern="1200" spc="-68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" sz="4000" b="1" dirty="0"/>
              <a:t>SPECTR overview</a:t>
            </a:r>
            <a:endParaRPr lang="en-US" sz="4000" b="1" dirty="0"/>
          </a:p>
        </p:txBody>
      </p:sp>
      <p:sp>
        <p:nvSpPr>
          <p:cNvPr id="71" name="Shape 484"/>
          <p:cNvSpPr/>
          <p:nvPr/>
        </p:nvSpPr>
        <p:spPr>
          <a:xfrm>
            <a:off x="3848700" y="2627300"/>
            <a:ext cx="1446600" cy="5262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dirty="0"/>
              <a:t>Supervisory Controller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65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4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4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75991" y="4890077"/>
            <a:ext cx="8768338" cy="2145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b="1" dirty="0">
                <a:solidFill>
                  <a:srgbClr val="FF0000"/>
                </a:solidFill>
              </a:rPr>
              <a:t>System goals:</a:t>
            </a:r>
            <a:endParaRPr b="1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" b="1" dirty="0">
                <a:solidFill>
                  <a:srgbClr val="00B050"/>
                </a:solidFill>
              </a:rPr>
              <a:t>Meet the QoS requirement </a:t>
            </a:r>
            <a:r>
              <a:rPr lang="en" dirty="0"/>
              <a:t>of the foreground application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b="1" dirty="0">
                <a:solidFill>
                  <a:srgbClr val="00B050"/>
                </a:solidFill>
              </a:rPr>
              <a:t>Ensure the total system power</a:t>
            </a:r>
            <a:r>
              <a:rPr lang="en" dirty="0">
                <a:solidFill>
                  <a:srgbClr val="00B050"/>
                </a:solidFill>
              </a:rPr>
              <a:t> </a:t>
            </a:r>
            <a:r>
              <a:rPr lang="en" dirty="0"/>
              <a:t>always remains below the Thermal Design Power </a:t>
            </a:r>
            <a:r>
              <a:rPr lang="en" b="1" dirty="0">
                <a:solidFill>
                  <a:srgbClr val="00B050"/>
                </a:solidFill>
              </a:rPr>
              <a:t>(TDP)</a:t>
            </a:r>
            <a:endParaRPr b="1" dirty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</a:pPr>
            <a:r>
              <a:rPr lang="en" b="1" dirty="0">
                <a:solidFill>
                  <a:srgbClr val="00B050"/>
                </a:solidFill>
              </a:rPr>
              <a:t>Minimize energy consumption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991" y="73723"/>
            <a:ext cx="8987622" cy="740193"/>
          </a:xfrm>
          <a:prstGeom prst="rect">
            <a:avLst/>
          </a:prstGeom>
          <a:noFill/>
        </p:spPr>
        <p:txBody>
          <a:bodyPr spcFirstLastPara="1" vert="horz" wrap="square" lIns="91425" tIns="91425" rIns="91425" bIns="91425" rtlCol="0" anchor="t" anchorCtr="0">
            <a:normAutofit fontScale="97500"/>
          </a:bodyPr>
          <a:lstStyle>
            <a:lvl1pPr marL="129779" lvl="0" indent="0" algn="ctr" defTabSz="5143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b="0" kern="1200" spc="-68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4000" b="1" dirty="0"/>
              <a:t>Case Study</a:t>
            </a:r>
          </a:p>
        </p:txBody>
      </p:sp>
      <p:pic>
        <p:nvPicPr>
          <p:cNvPr id="7" name="Shape 3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7601" y="960546"/>
            <a:ext cx="5372651" cy="32183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08621" y="4115891"/>
            <a:ext cx="79906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b="1" i="1" dirty="0" smtClean="0">
                <a:latin typeface="Arial" panose="020B0604020202020204" pitchFamily="34" charset="0"/>
              </a:rPr>
              <a:t>ODROID-XU3 </a:t>
            </a:r>
            <a:r>
              <a:rPr lang="fi-FI" sz="2000" b="1" i="1" dirty="0">
                <a:latin typeface="Arial" panose="020B0604020202020204" pitchFamily="34" charset="0"/>
              </a:rPr>
              <a:t>platform </a:t>
            </a:r>
            <a:r>
              <a:rPr lang="fi-FI" sz="2000" b="1" i="1" dirty="0" smtClean="0">
                <a:latin typeface="Arial" panose="020B0604020202020204" pitchFamily="34" charset="0"/>
              </a:rPr>
              <a:t>contains </a:t>
            </a:r>
            <a:r>
              <a:rPr lang="fi-FI" sz="2000" b="1" i="1" dirty="0">
                <a:latin typeface="Arial" panose="020B0604020202020204" pitchFamily="34" charset="0"/>
              </a:rPr>
              <a:t>an </a:t>
            </a:r>
            <a:r>
              <a:rPr lang="fi-FI" sz="2000" b="1" i="1" dirty="0" smtClean="0">
                <a:latin typeface="Arial" panose="020B0604020202020204" pitchFamily="34" charset="0"/>
              </a:rPr>
              <a:t>Exynos </a:t>
            </a:r>
            <a:r>
              <a:rPr lang="fi-FI" sz="2000" b="1" i="1" dirty="0">
                <a:latin typeface="Arial" panose="020B0604020202020204" pitchFamily="34" charset="0"/>
              </a:rPr>
              <a:t>5422 Octa-core </a:t>
            </a:r>
            <a:r>
              <a:rPr lang="fi-FI" sz="2000" b="1" i="1" dirty="0" smtClean="0">
                <a:latin typeface="Arial" panose="020B0604020202020204" pitchFamily="34" charset="0"/>
              </a:rPr>
              <a:t>SoC</a:t>
            </a:r>
            <a:endParaRPr lang="fi-FI" sz="2000" b="1" i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32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75991" y="4890077"/>
            <a:ext cx="8768338" cy="2145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b="1" dirty="0">
                <a:solidFill>
                  <a:srgbClr val="FF0000"/>
                </a:solidFill>
              </a:rPr>
              <a:t>System goals:</a:t>
            </a:r>
            <a:endParaRPr b="1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" b="1" dirty="0">
                <a:solidFill>
                  <a:srgbClr val="00B050"/>
                </a:solidFill>
              </a:rPr>
              <a:t>Meet the QoS requirement </a:t>
            </a:r>
            <a:r>
              <a:rPr lang="en" dirty="0"/>
              <a:t>of the foreground application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b="1" dirty="0">
                <a:solidFill>
                  <a:srgbClr val="00B050"/>
                </a:solidFill>
              </a:rPr>
              <a:t>Ensure the total system power</a:t>
            </a:r>
            <a:r>
              <a:rPr lang="en" dirty="0">
                <a:solidFill>
                  <a:srgbClr val="00B050"/>
                </a:solidFill>
              </a:rPr>
              <a:t> </a:t>
            </a:r>
            <a:r>
              <a:rPr lang="en" dirty="0"/>
              <a:t>always remains below the Thermal Design Power </a:t>
            </a:r>
            <a:r>
              <a:rPr lang="en" b="1" dirty="0">
                <a:solidFill>
                  <a:srgbClr val="00B050"/>
                </a:solidFill>
              </a:rPr>
              <a:t>(TDP)</a:t>
            </a:r>
            <a:endParaRPr b="1" dirty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</a:pPr>
            <a:r>
              <a:rPr lang="en" b="1" dirty="0">
                <a:solidFill>
                  <a:srgbClr val="00B050"/>
                </a:solidFill>
              </a:rPr>
              <a:t>Minimize energy consumption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991" y="73723"/>
            <a:ext cx="8987622" cy="740193"/>
          </a:xfrm>
          <a:prstGeom prst="rect">
            <a:avLst/>
          </a:prstGeom>
          <a:noFill/>
        </p:spPr>
        <p:txBody>
          <a:bodyPr spcFirstLastPara="1" vert="horz" wrap="square" lIns="91425" tIns="91425" rIns="91425" bIns="91425" rtlCol="0" anchor="t" anchorCtr="0">
            <a:normAutofit fontScale="97500"/>
          </a:bodyPr>
          <a:lstStyle>
            <a:lvl1pPr marL="129779" lvl="0" indent="0" algn="ctr" defTabSz="5143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b="0" kern="1200" spc="-68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4000" b="1" dirty="0"/>
              <a:t>Case Study</a:t>
            </a:r>
          </a:p>
        </p:txBody>
      </p:sp>
      <p:pic>
        <p:nvPicPr>
          <p:cNvPr id="7" name="Shape 3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7601" y="960546"/>
            <a:ext cx="5372651" cy="32183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08621" y="4115891"/>
            <a:ext cx="79906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b="1" i="1" dirty="0" smtClean="0">
                <a:latin typeface="Arial" panose="020B0604020202020204" pitchFamily="34" charset="0"/>
              </a:rPr>
              <a:t>ODROID-XU3 </a:t>
            </a:r>
            <a:r>
              <a:rPr lang="fi-FI" sz="2000" b="1" i="1" dirty="0">
                <a:latin typeface="Arial" panose="020B0604020202020204" pitchFamily="34" charset="0"/>
              </a:rPr>
              <a:t>platform </a:t>
            </a:r>
            <a:r>
              <a:rPr lang="fi-FI" sz="2000" b="1" i="1" dirty="0" smtClean="0">
                <a:latin typeface="Arial" panose="020B0604020202020204" pitchFamily="34" charset="0"/>
              </a:rPr>
              <a:t>contains </a:t>
            </a:r>
            <a:r>
              <a:rPr lang="fi-FI" sz="2000" b="1" i="1" dirty="0">
                <a:latin typeface="Arial" panose="020B0604020202020204" pitchFamily="34" charset="0"/>
              </a:rPr>
              <a:t>an </a:t>
            </a:r>
            <a:r>
              <a:rPr lang="fi-FI" sz="2000" b="1" i="1" dirty="0" smtClean="0">
                <a:latin typeface="Arial" panose="020B0604020202020204" pitchFamily="34" charset="0"/>
              </a:rPr>
              <a:t>Exynos </a:t>
            </a:r>
            <a:r>
              <a:rPr lang="fi-FI" sz="2000" b="1" i="1" dirty="0">
                <a:latin typeface="Arial" panose="020B0604020202020204" pitchFamily="34" charset="0"/>
              </a:rPr>
              <a:t>5422 Octa-core </a:t>
            </a:r>
            <a:r>
              <a:rPr lang="fi-FI" sz="2000" b="1" i="1" dirty="0" smtClean="0">
                <a:latin typeface="Arial" panose="020B0604020202020204" pitchFamily="34" charset="0"/>
              </a:rPr>
              <a:t>SoC</a:t>
            </a:r>
            <a:endParaRPr lang="fi-FI" sz="2000" b="1" i="1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401" y="4963543"/>
            <a:ext cx="8563774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SPECTR achieves </a:t>
            </a:r>
            <a:r>
              <a:rPr lang="en-US" sz="3200" b="1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up to 8x and 6x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better target </a:t>
            </a:r>
            <a:r>
              <a:rPr lang="en-US" sz="3200" b="1" dirty="0" err="1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QoS</a:t>
            </a:r>
            <a:r>
              <a:rPr lang="en-US" sz="3200" b="1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and </a:t>
            </a:r>
            <a:r>
              <a:rPr lang="en-US" sz="3200" b="1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power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tracking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 over state-of-the-art, respectively (in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our case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study)</a:t>
            </a:r>
          </a:p>
        </p:txBody>
      </p:sp>
    </p:spTree>
    <p:extLst>
      <p:ext uri="{BB962C8B-B14F-4D97-AF65-F5344CB8AC3E}">
        <p14:creationId xmlns:p14="http://schemas.microsoft.com/office/powerpoint/2010/main" val="284710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FE1449A-021B-4DDA-93D8-BE8490C5C507}"/>
              </a:ext>
            </a:extLst>
          </p:cNvPr>
          <p:cNvSpPr txBox="1">
            <a:spLocks/>
          </p:cNvSpPr>
          <p:nvPr/>
        </p:nvSpPr>
        <p:spPr>
          <a:xfrm>
            <a:off x="0" y="-97736"/>
            <a:ext cx="9144000" cy="31582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950" b="1" dirty="0">
              <a:solidFill>
                <a:srgbClr val="70AD47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7A3292-70A5-4D27-B7B2-321A43A49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595" y="1832262"/>
            <a:ext cx="8686806" cy="80465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Formal Supervisory Control and Coordination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for Many-core Systems Resource Management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2D3DA-FE55-4C49-877F-A626759B9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592" y="3395662"/>
            <a:ext cx="8686808" cy="740169"/>
          </a:xfrm>
        </p:spPr>
        <p:txBody>
          <a:bodyPr>
            <a:normAutofit/>
          </a:bodyPr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Amir M.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Rahmani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Bryan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Donyanavard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Tiago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Mück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Kasra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Moazzemi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Axel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Jantsch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Onur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Mutlu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Nikil Dutt 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17857E-3343-4F26-AB76-3AC2256AAF27}"/>
              </a:ext>
            </a:extLst>
          </p:cNvPr>
          <p:cNvSpPr/>
          <p:nvPr/>
        </p:nvSpPr>
        <p:spPr>
          <a:xfrm>
            <a:off x="2228772" y="313265"/>
            <a:ext cx="46217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i="1" dirty="0" smtClean="0">
                <a:solidFill>
                  <a:schemeClr val="bg1"/>
                </a:solidFill>
              </a:rPr>
              <a:t>SPECTR</a:t>
            </a:r>
            <a:endParaRPr lang="en-US" sz="6600" i="1" dirty="0">
              <a:solidFill>
                <a:schemeClr val="bg1"/>
              </a:solidFill>
            </a:endParaRPr>
          </a:p>
        </p:txBody>
      </p:sp>
      <p:pic>
        <p:nvPicPr>
          <p:cNvPr id="7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6135361" y="4566910"/>
            <a:ext cx="2252883" cy="57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64" y="4470937"/>
            <a:ext cx="1113514" cy="11114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947" y="4723057"/>
            <a:ext cx="1254681" cy="12546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439" y="5138164"/>
            <a:ext cx="1322729" cy="112283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7650" y="6411040"/>
            <a:ext cx="866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333333"/>
                </a:solidFill>
                <a:latin typeface="Lato"/>
              </a:rPr>
              <a:t>23rd ACM International Conference on Architectural Support for Programming Languages and Operating </a:t>
            </a:r>
            <a:r>
              <a:rPr lang="en-US" sz="1200" dirty="0" smtClean="0">
                <a:solidFill>
                  <a:srgbClr val="333333"/>
                </a:solidFill>
                <a:latin typeface="Lato"/>
              </a:rPr>
              <a:t>Systems Williamsburg, VA, March 2018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131" y="5408707"/>
            <a:ext cx="733527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40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sisTheme2018">
  <a:themeElements>
    <a:clrScheme name="Custom 2">
      <a:dk1>
        <a:sysClr val="windowText" lastClr="000000"/>
      </a:dk1>
      <a:lt1>
        <a:sysClr val="window" lastClr="FFFFFF"/>
      </a:lt1>
      <a:dk2>
        <a:srgbClr val="5B9BD5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C00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sisTheme2018" id="{155558E7-D4BC-42F8-8EA3-132E227CD54A}" vid="{AEDF17F3-28A3-4CD4-B2D5-A67E05DA9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14368</TotalTime>
  <Words>652</Words>
  <Application>Microsoft Office PowerPoint</Application>
  <PresentationFormat>On-screen Show (4:3)</PresentationFormat>
  <Paragraphs>192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Lato</vt:lpstr>
      <vt:lpstr>ThesisTheme2018</vt:lpstr>
      <vt:lpstr>Formal Supervisory Control and Coordination for Many-core Systems Resource Management</vt:lpstr>
      <vt:lpstr>Motivation</vt:lpstr>
      <vt:lpstr>Motivation</vt:lpstr>
      <vt:lpstr>Motivation</vt:lpstr>
      <vt:lpstr>PowerPoint Presentation</vt:lpstr>
      <vt:lpstr>PowerPoint Presentation</vt:lpstr>
      <vt:lpstr>PowerPoint Presentation</vt:lpstr>
      <vt:lpstr>Formal Supervisory Control and Coordination for Many-core Systems Resource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HeatWatch: Improving 3D NAND Flash Memory Device Reliability by Exploiting Self-Recovery and Temperature Awareness</dc:title>
  <dc:creator>yixinluo</dc:creator>
  <cp:lastModifiedBy>Rahmani,Amir</cp:lastModifiedBy>
  <cp:revision>576</cp:revision>
  <cp:lastPrinted>2018-03-31T00:28:01Z</cp:lastPrinted>
  <dcterms:created xsi:type="dcterms:W3CDTF">2018-02-13T14:10:27Z</dcterms:created>
  <dcterms:modified xsi:type="dcterms:W3CDTF">2018-03-31T00:31:41Z</dcterms:modified>
</cp:coreProperties>
</file>