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2918400" cy="43891200"/>
  <p:notesSz cx="32461200" cy="43434000"/>
  <p:defaultTextStyle>
    <a:defPPr>
      <a:defRPr lang="en-US"/>
    </a:defPPr>
    <a:lvl1pPr algn="l" defTabSz="4387215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93608" indent="-1553528" algn="l" defTabSz="4387215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87215" indent="-3107055" algn="l" defTabSz="4387215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583045" indent="-4662805" algn="l" defTabSz="4387215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776653" indent="-6216333" algn="l" defTabSz="4387215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00400" algn="l" defTabSz="1280160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840480" algn="l" defTabSz="1280160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4480560" algn="l" defTabSz="1280160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5120640" algn="l" defTabSz="1280160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7273" autoAdjust="0"/>
    <p:restoredTop sz="91859" autoAdjust="0"/>
  </p:normalViewPr>
  <p:slideViewPr>
    <p:cSldViewPr snapToGrid="0">
      <p:cViewPr>
        <p:scale>
          <a:sx n="33" d="100"/>
          <a:sy n="33" d="100"/>
        </p:scale>
        <p:origin x="610" y="-2654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520" cy="2173184"/>
          </a:xfrm>
          <a:prstGeom prst="rect">
            <a:avLst/>
          </a:prstGeom>
        </p:spPr>
        <p:txBody>
          <a:bodyPr vert="horz" lIns="429559" tIns="214777" rIns="429559" bIns="214777" rtlCol="0"/>
          <a:lstStyle>
            <a:lvl1pPr algn="l">
              <a:defRPr sz="5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7167" y="0"/>
            <a:ext cx="14066520" cy="2173184"/>
          </a:xfrm>
          <a:prstGeom prst="rect">
            <a:avLst/>
          </a:prstGeom>
        </p:spPr>
        <p:txBody>
          <a:bodyPr vert="horz" lIns="429559" tIns="214777" rIns="429559" bIns="214777" rtlCol="0"/>
          <a:lstStyle>
            <a:lvl1pPr algn="r">
              <a:defRPr sz="5800"/>
            </a:lvl1pPr>
          </a:lstStyle>
          <a:p>
            <a:fld id="{8200A0B1-C980-4B8A-8582-2C561FEE24E9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3488" y="3252788"/>
            <a:ext cx="12214225" cy="1628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9559" tIns="214777" rIns="429559" bIns="2147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120" y="20634120"/>
            <a:ext cx="25968960" cy="19543821"/>
          </a:xfrm>
          <a:prstGeom prst="rect">
            <a:avLst/>
          </a:prstGeom>
        </p:spPr>
        <p:txBody>
          <a:bodyPr vert="horz" lIns="429559" tIns="214777" rIns="429559" bIns="2147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1253402"/>
            <a:ext cx="14066520" cy="2173184"/>
          </a:xfrm>
          <a:prstGeom prst="rect">
            <a:avLst/>
          </a:prstGeom>
        </p:spPr>
        <p:txBody>
          <a:bodyPr vert="horz" lIns="429559" tIns="214777" rIns="429559" bIns="214777" rtlCol="0" anchor="b"/>
          <a:lstStyle>
            <a:lvl1pPr algn="l">
              <a:defRPr sz="5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7167" y="41253402"/>
            <a:ext cx="14066520" cy="2173184"/>
          </a:xfrm>
          <a:prstGeom prst="rect">
            <a:avLst/>
          </a:prstGeom>
        </p:spPr>
        <p:txBody>
          <a:bodyPr vert="horz" lIns="429559" tIns="214777" rIns="429559" bIns="214777" rtlCol="0" anchor="b"/>
          <a:lstStyle>
            <a:lvl1pPr algn="r">
              <a:defRPr sz="5800"/>
            </a:lvl1pPr>
          </a:lstStyle>
          <a:p>
            <a:fld id="{AE8477A4-7BF1-4369-96A1-F19DEC483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7A4-7BF1-4369-96A1-F19DEC483F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0300" y="890475"/>
            <a:ext cx="28117800" cy="2579556"/>
          </a:xfrm>
          <a:prstGeom prst="rect">
            <a:avLst/>
          </a:prstGeom>
        </p:spPr>
        <p:txBody>
          <a:bodyPr lIns="128016" tIns="64008" rIns="128016" bIns="64008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Poster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6495" y="4924184"/>
            <a:ext cx="28170188" cy="1828309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None/>
              <a:defRPr sz="9200">
                <a:solidFill>
                  <a:schemeClr val="accent2"/>
                </a:solidFill>
              </a:defRPr>
            </a:lvl1pPr>
          </a:lstStyle>
          <a:p>
            <a:r>
              <a:rPr lang="en-GB" b="1" dirty="0"/>
              <a:t>Sub Heading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21720" y="7408334"/>
            <a:ext cx="28382118" cy="1195916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None/>
              <a:defRPr sz="6700"/>
            </a:lvl1pPr>
            <a:lvl2pPr marL="0">
              <a:buNone/>
              <a:defRPr sz="6200"/>
            </a:lvl2pPr>
            <a:lvl3pPr marL="0">
              <a:buNone/>
              <a:defRPr sz="5600"/>
            </a:lvl3pPr>
            <a:lvl4pPr marL="0">
              <a:buNone/>
              <a:defRPr sz="4500"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Text Option 1</a:t>
            </a:r>
          </a:p>
          <a:p>
            <a:pPr lvl="1"/>
            <a:r>
              <a:rPr lang="en-GB" dirty="0"/>
              <a:t>Text Option 2</a:t>
            </a:r>
          </a:p>
          <a:p>
            <a:pPr lvl="2"/>
            <a:r>
              <a:rPr lang="en-GB" dirty="0"/>
              <a:t>Text Option 3</a:t>
            </a:r>
          </a:p>
          <a:p>
            <a:pPr lvl="3"/>
            <a:r>
              <a:rPr lang="en-GB" dirty="0"/>
              <a:t>Text Option 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7215" rtl="0" fontAlgn="base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21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21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21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21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640080" algn="ctr" defTabSz="438721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1280160" algn="ctr" defTabSz="438721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920240" algn="ctr" defTabSz="438721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2560320" algn="ctr" defTabSz="438721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215" rtl="0" fontAlgn="base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4890" indent="-1371283" algn="l" defTabSz="4387215" rtl="0" fontAlgn="base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130" indent="-1095693" algn="l" defTabSz="4387215" rtl="0" fontAlgn="base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5693" algn="l" defTabSz="4387215" rtl="0" fontAlgn="base">
        <a:spcBef>
          <a:spcPct val="20000"/>
        </a:spcBef>
        <a:spcAft>
          <a:spcPct val="0"/>
        </a:spcAft>
        <a:buFont typeface="Arial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568" indent="-1095693" algn="l" defTabSz="4387215" rtl="0" fontAlgn="base">
        <a:spcBef>
          <a:spcPct val="20000"/>
        </a:spcBef>
        <a:spcAft>
          <a:spcPct val="0"/>
        </a:spcAft>
        <a:buFont typeface="Arial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86A8C54E-5B95-441A-82B7-9A467AAA77EB}"/>
              </a:ext>
            </a:extLst>
          </p:cNvPr>
          <p:cNvSpPr txBox="1">
            <a:spLocks/>
          </p:cNvSpPr>
          <p:nvPr/>
        </p:nvSpPr>
        <p:spPr>
          <a:xfrm>
            <a:off x="17502699" y="26302339"/>
            <a:ext cx="7645056" cy="4351547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5100" dirty="0">
                <a:latin typeface="+mj-lt"/>
                <a:cs typeface="Arial" panose="020B0604020202020204" pitchFamily="34" charset="0"/>
              </a:rPr>
              <a:t>Formal methodology</a:t>
            </a:r>
          </a:p>
          <a:p>
            <a:pPr lvl="1">
              <a:lnSpc>
                <a:spcPct val="150000"/>
              </a:lnSpc>
            </a:pPr>
            <a:r>
              <a:rPr lang="en-US" sz="5100" dirty="0">
                <a:latin typeface="+mj-lt"/>
                <a:cs typeface="Arial" panose="020B0604020202020204" pitchFamily="34" charset="0"/>
              </a:rPr>
              <a:t>Provides guarantees</a:t>
            </a:r>
          </a:p>
          <a:p>
            <a:pPr lvl="1">
              <a:lnSpc>
                <a:spcPct val="150000"/>
              </a:lnSpc>
            </a:pPr>
            <a:r>
              <a:rPr lang="en-US" sz="5100" dirty="0">
                <a:latin typeface="+mj-lt"/>
                <a:cs typeface="Arial" panose="020B0604020202020204" pitchFamily="34" charset="0"/>
              </a:rPr>
              <a:t>Adds Scalability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2E5BF062-B58D-48D1-B519-AE27D95CDBBD}"/>
              </a:ext>
            </a:extLst>
          </p:cNvPr>
          <p:cNvSpPr txBox="1">
            <a:spLocks/>
          </p:cNvSpPr>
          <p:nvPr/>
        </p:nvSpPr>
        <p:spPr>
          <a:xfrm>
            <a:off x="24153884" y="26329295"/>
            <a:ext cx="8664043" cy="4275062"/>
          </a:xfrm>
          <a:prstGeom prst="rect">
            <a:avLst/>
          </a:prstGeom>
        </p:spPr>
        <p:txBody>
          <a:bodyPr lIns="128016" tIns="64008" rIns="128016" bIns="64008"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5100" dirty="0">
                <a:latin typeface="+mj-lt"/>
                <a:cs typeface="Arial" panose="020B0604020202020204" pitchFamily="34" charset="0"/>
              </a:rPr>
              <a:t>Dynamically adapts policies</a:t>
            </a:r>
          </a:p>
          <a:p>
            <a:pPr lvl="1">
              <a:lnSpc>
                <a:spcPct val="150000"/>
              </a:lnSpc>
            </a:pPr>
            <a:r>
              <a:rPr lang="en-US" sz="5100" dirty="0">
                <a:latin typeface="+mj-lt"/>
                <a:cs typeface="Arial" panose="020B0604020202020204" pitchFamily="34" charset="0"/>
              </a:rPr>
              <a:t>Combines discrete </a:t>
            </a:r>
          </a:p>
          <a:p>
            <a:pPr lvl="1">
              <a:lnSpc>
                <a:spcPct val="150000"/>
              </a:lnSpc>
            </a:pPr>
            <a:r>
              <a:rPr lang="en-US" sz="5100" dirty="0">
                <a:latin typeface="+mj-lt"/>
                <a:cs typeface="Arial" panose="020B0604020202020204" pitchFamily="34" charset="0"/>
              </a:rPr>
              <a:t>and continuous logic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10571A-DA45-4668-AA24-BC3AC944A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6" name="Picture 34">
            <a:extLst>
              <a:ext uri="{FF2B5EF4-FFF2-40B4-BE49-F238E27FC236}">
                <a16:creationId xmlns:a16="http://schemas.microsoft.com/office/drawing/2014/main" id="{CCCB3880-C803-4F45-88EE-19D53BA3D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0"/>
            <a:ext cx="32918400" cy="857850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E4845A68-4BCB-4D59-867F-5CBB47A7BB41}"/>
              </a:ext>
            </a:extLst>
          </p:cNvPr>
          <p:cNvSpPr txBox="1">
            <a:spLocks/>
          </p:cNvSpPr>
          <p:nvPr/>
        </p:nvSpPr>
        <p:spPr>
          <a:xfrm>
            <a:off x="-1" y="-155269"/>
            <a:ext cx="32958355" cy="3892925"/>
          </a:xfrm>
          <a:prstGeom prst="rect">
            <a:avLst/>
          </a:prstGeom>
        </p:spPr>
        <p:txBody>
          <a:bodyPr lIns="128016" tIns="64008" rIns="128016" bIns="64008"/>
          <a:lstStyle>
            <a:lvl1pPr marL="1644650" indent="-1644650" algn="ctr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4890" indent="-137128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130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7873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56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0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SPECTR: Formal Supervisory Control and Coordination for Many-core Systems Resource Management </a:t>
            </a:r>
            <a:br>
              <a:rPr lang="en-US" sz="10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endParaRPr lang="en-GB" sz="10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EA968F-7032-439C-A04C-535A5E02BDEB}"/>
              </a:ext>
            </a:extLst>
          </p:cNvPr>
          <p:cNvSpPr txBox="1"/>
          <p:nvPr/>
        </p:nvSpPr>
        <p:spPr>
          <a:xfrm>
            <a:off x="-39954" y="3278658"/>
            <a:ext cx="329583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4650" indent="-1644650" algn="ctr">
              <a:spcBef>
                <a:spcPts val="0"/>
              </a:spcBef>
              <a:defRPr/>
            </a:pPr>
            <a:r>
              <a:rPr lang="en-US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Amir M. </a:t>
            </a:r>
            <a:r>
              <a:rPr lang="en-US" sz="6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Rahmani</a:t>
            </a:r>
            <a:r>
              <a:rPr lang="en-US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†‡, Bryan </a:t>
            </a:r>
            <a:r>
              <a:rPr lang="en-US" sz="6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Donyanavard</a:t>
            </a:r>
            <a:r>
              <a:rPr lang="en-US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†, Tiago </a:t>
            </a:r>
            <a:r>
              <a:rPr lang="en-US" sz="6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Mück</a:t>
            </a:r>
            <a:r>
              <a:rPr lang="en-US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†, Kasra Moazzemi†, Axel Jantsch‡, </a:t>
            </a:r>
            <a:r>
              <a:rPr lang="en-US" sz="6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Onur</a:t>
            </a:r>
            <a:r>
              <a:rPr lang="en-US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Mutlu</a:t>
            </a:r>
            <a:r>
              <a:rPr lang="en-US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§, Nikil Dutt† </a:t>
            </a:r>
            <a:br>
              <a:rPr lang="en-US" sz="6600" dirty="0">
                <a:latin typeface="+mj-lt"/>
                <a:cs typeface="Arial" panose="020B0604020202020204" pitchFamily="34" charset="0"/>
              </a:rPr>
            </a:br>
            <a:r>
              <a:rPr lang="en-US" sz="66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†</a:t>
            </a:r>
            <a:r>
              <a:rPr lang="en-US" sz="66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University of California, Irvine, USA    </a:t>
            </a:r>
            <a:r>
              <a:rPr lang="en-US" sz="66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‡</a:t>
            </a:r>
            <a:r>
              <a:rPr lang="en-US" sz="66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TU Wien, Austria      </a:t>
            </a:r>
            <a:r>
              <a:rPr lang="en-US" sz="66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§</a:t>
            </a:r>
            <a:r>
              <a:rPr lang="en-US" sz="66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ETH Zurich, Switzerland </a:t>
            </a:r>
            <a:endParaRPr lang="en-GB" sz="66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1644650" indent="-1644650" algn="ctr">
              <a:spcBef>
                <a:spcPts val="0"/>
              </a:spcBef>
              <a:defRPr/>
            </a:pPr>
            <a:r>
              <a:rPr lang="en-GB" sz="60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{amirr1,bdonyana,tmuck,moazzemi,dutt}@uci.edu, axel.jantsch@tuwien.ac.at,  </a:t>
            </a:r>
            <a:r>
              <a:rPr lang="en-US" sz="60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onur.mutlu@inf.ethz.ch </a:t>
            </a:r>
            <a:endParaRPr lang="en-GB" sz="60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45A9A1CD-A381-4A1D-8930-101CC10A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15580"/>
            <a:ext cx="184731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0F11D39B-07D7-4ADD-9CDF-D48FF1CD2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15580"/>
            <a:ext cx="184731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D8D58-6B9E-487C-BD77-CF6DE2BFC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4" y="20127180"/>
            <a:ext cx="6239258" cy="428026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A0CAB08-F75B-4417-B987-F9A4CE41B0E0}"/>
              </a:ext>
            </a:extLst>
          </p:cNvPr>
          <p:cNvGrpSpPr/>
          <p:nvPr/>
        </p:nvGrpSpPr>
        <p:grpSpPr>
          <a:xfrm>
            <a:off x="507238" y="7640004"/>
            <a:ext cx="31720403" cy="8476747"/>
            <a:chOff x="-25367406" y="10771107"/>
            <a:chExt cx="35581116" cy="6810923"/>
          </a:xfrm>
        </p:grpSpPr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FF214874-8156-4481-BC9B-FE3351D5088D}"/>
                </a:ext>
              </a:extLst>
            </p:cNvPr>
            <p:cNvSpPr txBox="1">
              <a:spLocks/>
            </p:cNvSpPr>
            <p:nvPr/>
          </p:nvSpPr>
          <p:spPr>
            <a:xfrm>
              <a:off x="-16070172" y="10771107"/>
              <a:ext cx="17000797" cy="1692939"/>
            </a:xfrm>
            <a:prstGeom prst="rect">
              <a:avLst/>
            </a:prstGeom>
          </p:spPr>
          <p:txBody>
            <a:bodyPr lIns="128016" tIns="64008" rIns="128016" bIns="64008"/>
            <a:lstStyle>
              <a:lvl1pPr marL="1644650" indent="-1644650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3564890" indent="-137128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5130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78738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4568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69828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342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858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372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0"/>
                </a:spcAft>
              </a:pPr>
              <a:r>
                <a:rPr lang="en-US" sz="83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Problem</a:t>
              </a:r>
            </a:p>
          </p:txBody>
        </p:sp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D50BFBF5-FCC3-42F0-9086-FE639EF1D50E}"/>
                </a:ext>
              </a:extLst>
            </p:cNvPr>
            <p:cNvSpPr txBox="1">
              <a:spLocks/>
            </p:cNvSpPr>
            <p:nvPr/>
          </p:nvSpPr>
          <p:spPr>
            <a:xfrm>
              <a:off x="-24705725" y="11624843"/>
              <a:ext cx="12650380" cy="2831661"/>
            </a:xfrm>
            <a:prstGeom prst="rect">
              <a:avLst/>
            </a:prstGeom>
          </p:spPr>
          <p:txBody>
            <a:bodyPr lIns="128016" tIns="64008" rIns="128016" bIns="64008">
              <a:noAutofit/>
            </a:bodyPr>
            <a:lstStyle/>
            <a:p>
              <a:pPr lvl="0" eaLnBrk="0" hangingPunct="0">
                <a:spcBef>
                  <a:spcPts val="0"/>
                </a:spcBef>
                <a:defRPr/>
              </a:pPr>
              <a:r>
                <a:rPr lang="en-US" sz="5500" b="1" dirty="0">
                  <a:latin typeface="+mj-lt"/>
                  <a:cs typeface="Arial" panose="020B0604020202020204" pitchFamily="34" charset="0"/>
                </a:rPr>
                <a:t>Challenges in resource management of many-cores systems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5500" dirty="0">
                  <a:latin typeface="+mj-lt"/>
                  <a:cs typeface="Arial" panose="020B0604020202020204" pitchFamily="34" charset="0"/>
                </a:rPr>
                <a:t>Several conflicting goals/constraints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5500" dirty="0">
                  <a:latin typeface="+mj-lt"/>
                  <a:cs typeface="Arial" panose="020B0604020202020204" pitchFamily="34" charset="0"/>
                </a:rPr>
                <a:t>Heterogeneous resources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5500" dirty="0">
                  <a:latin typeface="+mj-lt"/>
                  <a:cs typeface="Arial" panose="020B0604020202020204" pitchFamily="34" charset="0"/>
                </a:rPr>
                <a:t>Multiple tunable knobs </a:t>
              </a:r>
            </a:p>
            <a:p>
              <a:pPr lvl="0" eaLnBrk="0" hangingPunct="0">
                <a:spcBef>
                  <a:spcPts val="0"/>
                </a:spcBef>
                <a:defRPr/>
              </a:pPr>
              <a:endParaRPr lang="en-US" sz="5500" dirty="0">
                <a:latin typeface="+mj-lt"/>
                <a:cs typeface="Arial" panose="020B0604020202020204" pitchFamily="34" charset="0"/>
              </a:endParaRPr>
            </a:p>
            <a:p>
              <a:pPr lvl="0" eaLnBrk="0" hangingPunct="0">
                <a:spcBef>
                  <a:spcPts val="0"/>
                </a:spcBef>
                <a:defRPr/>
              </a:pPr>
              <a:endParaRPr lang="en-US" sz="55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6">
              <a:extLst>
                <a:ext uri="{FF2B5EF4-FFF2-40B4-BE49-F238E27FC236}">
                  <a16:creationId xmlns:a16="http://schemas.microsoft.com/office/drawing/2014/main" id="{5A088A2E-7655-4C7B-A8F6-810B376290D1}"/>
                </a:ext>
              </a:extLst>
            </p:cNvPr>
            <p:cNvSpPr/>
            <p:nvPr/>
          </p:nvSpPr>
          <p:spPr>
            <a:xfrm>
              <a:off x="-25367406" y="10862838"/>
              <a:ext cx="35581116" cy="6719192"/>
            </a:xfrm>
            <a:prstGeom prst="roundRect">
              <a:avLst/>
            </a:prstGeom>
            <a:noFill/>
            <a:ln w="133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39A198C-88F3-4DB7-8E27-0DC617BBF2F4}"/>
              </a:ext>
            </a:extLst>
          </p:cNvPr>
          <p:cNvSpPr txBox="1">
            <a:spLocks/>
          </p:cNvSpPr>
          <p:nvPr/>
        </p:nvSpPr>
        <p:spPr>
          <a:xfrm>
            <a:off x="8733931" y="17569729"/>
            <a:ext cx="7861814" cy="1660202"/>
          </a:xfrm>
          <a:prstGeom prst="rect">
            <a:avLst/>
          </a:prstGeom>
        </p:spPr>
        <p:txBody>
          <a:bodyPr lIns="128016" tIns="64008" rIns="128016" bIns="64008"/>
          <a:lstStyle>
            <a:lvl1pPr marL="1644650" indent="-1644650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64890" indent="-137128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130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7873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56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en-US" sz="72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Autonomy  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via Supervisory control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5B7772-C6AA-4400-83D6-8BC9F42794C5}"/>
              </a:ext>
            </a:extLst>
          </p:cNvPr>
          <p:cNvGrpSpPr/>
          <p:nvPr/>
        </p:nvGrpSpPr>
        <p:grpSpPr>
          <a:xfrm>
            <a:off x="507238" y="16388856"/>
            <a:ext cx="31863709" cy="13727179"/>
            <a:chOff x="-25923719" y="10862838"/>
            <a:chExt cx="17164445" cy="6719192"/>
          </a:xfrm>
        </p:grpSpPr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A07DF49E-C184-4B5B-866D-18AC36DBECFA}"/>
                </a:ext>
              </a:extLst>
            </p:cNvPr>
            <p:cNvSpPr txBox="1">
              <a:spLocks/>
            </p:cNvSpPr>
            <p:nvPr/>
          </p:nvSpPr>
          <p:spPr>
            <a:xfrm>
              <a:off x="-25837268" y="10928047"/>
              <a:ext cx="17000797" cy="1692939"/>
            </a:xfrm>
            <a:prstGeom prst="rect">
              <a:avLst/>
            </a:prstGeom>
          </p:spPr>
          <p:txBody>
            <a:bodyPr lIns="128016" tIns="64008" rIns="128016" bIns="64008"/>
            <a:lstStyle>
              <a:lvl1pPr marL="1644650" indent="-1644650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3564890" indent="-137128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5130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78738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4568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69828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342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858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372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0"/>
                </a:spcAft>
              </a:pPr>
              <a:r>
                <a:rPr lang="en-US" sz="83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Solution</a:t>
              </a:r>
            </a:p>
          </p:txBody>
        </p:sp>
        <p:sp>
          <p:nvSpPr>
            <p:cNvPr id="49" name="Rounded Rectangle 6">
              <a:extLst>
                <a:ext uri="{FF2B5EF4-FFF2-40B4-BE49-F238E27FC236}">
                  <a16:creationId xmlns:a16="http://schemas.microsoft.com/office/drawing/2014/main" id="{1FB232F1-829D-4243-AD40-A9A0CC545A30}"/>
                </a:ext>
              </a:extLst>
            </p:cNvPr>
            <p:cNvSpPr/>
            <p:nvPr/>
          </p:nvSpPr>
          <p:spPr>
            <a:xfrm>
              <a:off x="-25923719" y="10862838"/>
              <a:ext cx="17164445" cy="6719192"/>
            </a:xfrm>
            <a:prstGeom prst="roundRect">
              <a:avLst/>
            </a:prstGeom>
            <a:noFill/>
            <a:ln w="133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7908" y="33978714"/>
            <a:ext cx="31315240" cy="7592912"/>
            <a:chOff x="4828345" y="39474686"/>
            <a:chExt cx="27484245" cy="6664023"/>
          </a:xfrm>
        </p:grpSpPr>
        <p:pic>
          <p:nvPicPr>
            <p:cNvPr id="1028" name="Picture 4" descr="https://lh5.googleusercontent.com/w1wKDDoD27C9R8b9iljn7bAfrkHPz17k2Z4izk4uonOVDjfakmSfdgR7XtA6TkPpNOpTabzmtfbTep-ZJ3Y73HSfBIyBbh7tSCvF5G-FfYWWMmwKxLbtLhCcyJNllED52F0lDRHmgWQ">
              <a:extLst>
                <a:ext uri="{FF2B5EF4-FFF2-40B4-BE49-F238E27FC236}">
                  <a16:creationId xmlns:a16="http://schemas.microsoft.com/office/drawing/2014/main" id="{266C8CF2-E88C-4359-A2B0-CCDC09129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45" y="39512622"/>
              <a:ext cx="13623179" cy="262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lh3.googleusercontent.com/rPccEOK2N8ZyTf6lf8i_-10VawZp0R4lNVG-kCm6GJFRQ7AqaRvGfKQ_IfMfnip7A6XwU_jkguh8FllHine2mOKZ1bJVCpfttTK-QCtHz516EbbjOnv0e0Vb9uJXfI3XS0IsT85BkGc">
              <a:extLst>
                <a:ext uri="{FF2B5EF4-FFF2-40B4-BE49-F238E27FC236}">
                  <a16:creationId xmlns:a16="http://schemas.microsoft.com/office/drawing/2014/main" id="{EF79C704-ABA5-472B-86BD-843A54CE7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735" y="42794320"/>
              <a:ext cx="13543047" cy="276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lh5.googleusercontent.com/mCO-3Sb_qnKgxNJucFa_Q2jqu_ym8PX62wmzXGjJwNMQ52lNK6Ytq-0HWCkGTN0uDc5Kyct7WdZYBdjKC3pyfNTX6iGOd5WB0DmZ8fGUUnAPFqP_wUkZOusNCFRPxMZZeKNEQfkQYuQ">
              <a:extLst>
                <a:ext uri="{FF2B5EF4-FFF2-40B4-BE49-F238E27FC236}">
                  <a16:creationId xmlns:a16="http://schemas.microsoft.com/office/drawing/2014/main" id="{D5A7A282-5A00-493B-9489-900EB7670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6651" y="39474686"/>
              <a:ext cx="13565939" cy="2681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h3.googleusercontent.com/RKCTwFiR9sVsl1lPEkdpa4sKFbCligL5UWi4xy0vHnGWzVrgyCCofieom_fVDqzs_YLtP3idnwEEc9uWDG3Tx1Hikkaatltu92TKsMQ2E3EAYYKu88_5aqnVxNdWd7-IvTCr8Bp_BoQ">
              <a:extLst>
                <a:ext uri="{FF2B5EF4-FFF2-40B4-BE49-F238E27FC236}">
                  <a16:creationId xmlns:a16="http://schemas.microsoft.com/office/drawing/2014/main" id="{35F1489C-235C-4F9B-960D-C21FB4BF6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5495" y="42794320"/>
              <a:ext cx="13588835" cy="275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 Placeholder 3">
              <a:extLst>
                <a:ext uri="{FF2B5EF4-FFF2-40B4-BE49-F238E27FC236}">
                  <a16:creationId xmlns:a16="http://schemas.microsoft.com/office/drawing/2014/main" id="{71CB9927-EA33-494C-B12C-5F6AD309161D}"/>
                </a:ext>
              </a:extLst>
            </p:cNvPr>
            <p:cNvSpPr txBox="1">
              <a:spLocks/>
            </p:cNvSpPr>
            <p:nvPr/>
          </p:nvSpPr>
          <p:spPr>
            <a:xfrm>
              <a:off x="9685290" y="42155399"/>
              <a:ext cx="3877574" cy="693236"/>
            </a:xfrm>
            <a:prstGeom prst="rect">
              <a:avLst/>
            </a:prstGeom>
          </p:spPr>
          <p:txBody>
            <a:bodyPr lIns="128016" tIns="64008" rIns="128016" bIns="64008">
              <a:noAutofit/>
            </a:bodyPr>
            <a:lstStyle/>
            <a:p>
              <a:r>
                <a:rPr lang="en-US" sz="4400" dirty="0">
                  <a:latin typeface="+mj-lt"/>
                  <a:cs typeface="Arial" panose="020B0604020202020204" pitchFamily="34" charset="0"/>
                </a:rPr>
                <a:t>MIMO Power</a:t>
              </a:r>
            </a:p>
          </p:txBody>
        </p:sp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0D3EB461-6312-4587-B624-4302B4A53FB4}"/>
                </a:ext>
              </a:extLst>
            </p:cNvPr>
            <p:cNvSpPr txBox="1">
              <a:spLocks/>
            </p:cNvSpPr>
            <p:nvPr/>
          </p:nvSpPr>
          <p:spPr>
            <a:xfrm>
              <a:off x="8943779" y="45462197"/>
              <a:ext cx="5387371" cy="676512"/>
            </a:xfrm>
            <a:prstGeom prst="rect">
              <a:avLst/>
            </a:prstGeom>
          </p:spPr>
          <p:txBody>
            <a:bodyPr lIns="128016" tIns="64008" rIns="128016" bIns="64008">
              <a:noAutofit/>
            </a:bodyPr>
            <a:lstStyle/>
            <a:p>
              <a:r>
                <a:rPr lang="en-US" sz="4400" dirty="0">
                  <a:latin typeface="+mj-lt"/>
                  <a:cs typeface="Arial" panose="020B0604020202020204" pitchFamily="34" charset="0"/>
                </a:rPr>
                <a:t>MIMO Performance</a:t>
              </a:r>
            </a:p>
          </p:txBody>
        </p:sp>
        <p:sp>
          <p:nvSpPr>
            <p:cNvPr id="61" name="Text Placeholder 3">
              <a:extLst>
                <a:ext uri="{FF2B5EF4-FFF2-40B4-BE49-F238E27FC236}">
                  <a16:creationId xmlns:a16="http://schemas.microsoft.com/office/drawing/2014/main" id="{1AADACA8-5EFE-43B9-8FEC-B1265A927807}"/>
                </a:ext>
              </a:extLst>
            </p:cNvPr>
            <p:cNvSpPr txBox="1">
              <a:spLocks/>
            </p:cNvSpPr>
            <p:nvPr/>
          </p:nvSpPr>
          <p:spPr>
            <a:xfrm>
              <a:off x="23685258" y="42129475"/>
              <a:ext cx="6242690" cy="683151"/>
            </a:xfrm>
            <a:prstGeom prst="rect">
              <a:avLst/>
            </a:prstGeom>
          </p:spPr>
          <p:txBody>
            <a:bodyPr lIns="128016" tIns="64008" rIns="128016" bIns="64008">
              <a:noAutofit/>
            </a:bodyPr>
            <a:lstStyle/>
            <a:p>
              <a:r>
                <a:rPr lang="en-US" sz="4400" dirty="0">
                  <a:latin typeface="+mj-lt"/>
                  <a:cs typeface="Arial" panose="020B0604020202020204" pitchFamily="34" charset="0"/>
                </a:rPr>
                <a:t>Full System Controller</a:t>
              </a:r>
            </a:p>
          </p:txBody>
        </p:sp>
        <p:sp>
          <p:nvSpPr>
            <p:cNvPr id="62" name="Text Placeholder 3">
              <a:extLst>
                <a:ext uri="{FF2B5EF4-FFF2-40B4-BE49-F238E27FC236}">
                  <a16:creationId xmlns:a16="http://schemas.microsoft.com/office/drawing/2014/main" id="{6A771C79-7271-4D90-9386-44F0B2F4CD7C}"/>
                </a:ext>
              </a:extLst>
            </p:cNvPr>
            <p:cNvSpPr txBox="1">
              <a:spLocks/>
            </p:cNvSpPr>
            <p:nvPr/>
          </p:nvSpPr>
          <p:spPr>
            <a:xfrm>
              <a:off x="24789403" y="45464958"/>
              <a:ext cx="2092999" cy="653173"/>
            </a:xfrm>
            <a:prstGeom prst="rect">
              <a:avLst/>
            </a:prstGeom>
          </p:spPr>
          <p:txBody>
            <a:bodyPr lIns="128016" tIns="64008" rIns="128016" bIns="64008">
              <a:noAutofit/>
            </a:bodyPr>
            <a:lstStyle/>
            <a:p>
              <a:r>
                <a:rPr lang="en-US" sz="4400" b="1" dirty="0">
                  <a:latin typeface="+mj-lt"/>
                  <a:cs typeface="Arial" panose="020B0604020202020204" pitchFamily="34" charset="0"/>
                </a:rPr>
                <a:t>SPECTR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51" y="12994186"/>
            <a:ext cx="10681013" cy="2891372"/>
          </a:xfrm>
          <a:prstGeom prst="rect">
            <a:avLst/>
          </a:prstGeom>
        </p:spPr>
      </p:pic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D50BFBF5-FCC3-42F0-9086-FE639EF1D50E}"/>
              </a:ext>
            </a:extLst>
          </p:cNvPr>
          <p:cNvSpPr txBox="1">
            <a:spLocks/>
          </p:cNvSpPr>
          <p:nvPr/>
        </p:nvSpPr>
        <p:spPr>
          <a:xfrm>
            <a:off x="12717337" y="8669764"/>
            <a:ext cx="9479430" cy="7292203"/>
          </a:xfrm>
          <a:prstGeom prst="rect">
            <a:avLst/>
          </a:prstGeom>
        </p:spPr>
        <p:txBody>
          <a:bodyPr lIns="128016" tIns="64008" rIns="128016" bIns="64008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5500" b="1" dirty="0">
                <a:latin typeface="+mj-lt"/>
                <a:cs typeface="Arial" panose="020B0604020202020204" pitchFamily="34" charset="0"/>
              </a:rPr>
              <a:t>Current resource management solutions use </a:t>
            </a:r>
            <a:r>
              <a:rPr lang="en-US" sz="5500" b="1" i="1" dirty="0">
                <a:latin typeface="+mj-lt"/>
                <a:cs typeface="Arial" panose="020B0604020202020204" pitchFamily="34" charset="0"/>
              </a:rPr>
              <a:t>Ad hoc heuristics 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Can be sub-optimal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Hard to add learning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No guarantees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No formal methodology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Lack of flexibility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500" dirty="0">
              <a:latin typeface="+mj-lt"/>
              <a:cs typeface="Arial" panose="020B0604020202020204" pitchFamily="34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en-US" sz="5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DA8E6866-303E-42FC-A508-BBCE207B62B8}"/>
              </a:ext>
            </a:extLst>
          </p:cNvPr>
          <p:cNvSpPr txBox="1">
            <a:spLocks/>
          </p:cNvSpPr>
          <p:nvPr/>
        </p:nvSpPr>
        <p:spPr>
          <a:xfrm>
            <a:off x="1249297" y="31080775"/>
            <a:ext cx="16396762" cy="2924476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r>
              <a:rPr lang="en-US" sz="4400" b="1" dirty="0">
                <a:latin typeface="+mj-lt"/>
                <a:cs typeface="Arial" panose="020B0604020202020204" pitchFamily="34" charset="0"/>
              </a:rPr>
              <a:t>System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Meet the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QoS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requirement of foreground app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Stay below Thermal Design Power (TDP) and save energy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QoS task: x264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C39A198C-88F3-4DB7-8E27-0DC617BBF2F4}"/>
              </a:ext>
            </a:extLst>
          </p:cNvPr>
          <p:cNvSpPr txBox="1">
            <a:spLocks/>
          </p:cNvSpPr>
          <p:nvPr/>
        </p:nvSpPr>
        <p:spPr>
          <a:xfrm>
            <a:off x="773863" y="17646326"/>
            <a:ext cx="7545414" cy="1660202"/>
          </a:xfrm>
          <a:prstGeom prst="rect">
            <a:avLst/>
          </a:prstGeom>
        </p:spPr>
        <p:txBody>
          <a:bodyPr lIns="128016" tIns="64008" rIns="128016" bIns="64008"/>
          <a:lstStyle>
            <a:lvl1pPr marL="1644650" indent="-1644650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64890" indent="-137128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130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7873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56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en-US" sz="72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Scalability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via Supervisory control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C39A198C-88F3-4DB7-8E27-0DC617BBF2F4}"/>
              </a:ext>
            </a:extLst>
          </p:cNvPr>
          <p:cNvSpPr txBox="1">
            <a:spLocks/>
          </p:cNvSpPr>
          <p:nvPr/>
        </p:nvSpPr>
        <p:spPr>
          <a:xfrm>
            <a:off x="20983166" y="17587218"/>
            <a:ext cx="7861814" cy="1660202"/>
          </a:xfrm>
          <a:prstGeom prst="rect">
            <a:avLst/>
          </a:prstGeom>
        </p:spPr>
        <p:txBody>
          <a:bodyPr lIns="128016" tIns="64008" rIns="128016" bIns="64008"/>
          <a:lstStyle>
            <a:lvl1pPr marL="1644650" indent="-1644650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64890" indent="-137128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130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7873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56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SPECTR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E0417880-8279-4759-B110-BB84289E25BA}"/>
              </a:ext>
            </a:extLst>
          </p:cNvPr>
          <p:cNvSpPr txBox="1">
            <a:spLocks/>
          </p:cNvSpPr>
          <p:nvPr/>
        </p:nvSpPr>
        <p:spPr>
          <a:xfrm>
            <a:off x="19680496" y="31085810"/>
            <a:ext cx="13774775" cy="3432237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r>
              <a:rPr lang="en-US" sz="4400" b="1" dirty="0">
                <a:latin typeface="+mj-lt"/>
                <a:cs typeface="Arial" panose="020B0604020202020204" pitchFamily="34" charset="0"/>
              </a:rPr>
              <a:t>3-phase execution scenario:</a:t>
            </a:r>
          </a:p>
          <a:p>
            <a:pPr marL="742950" indent="-742950">
              <a:buAutoNum type="arabicParenR"/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Only foreground app runs</a:t>
            </a:r>
          </a:p>
          <a:p>
            <a:pPr marL="742950" indent="-742950">
              <a:buAutoNum type="arabicParenR"/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Thermal emergency (max power decreases)</a:t>
            </a:r>
          </a:p>
          <a:p>
            <a:pPr marL="742950" indent="-742950">
              <a:buAutoNum type="arabicParenR"/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Background apps triggered</a:t>
            </a:r>
          </a:p>
          <a:p>
            <a:pPr lvl="0" indent="461963" eaLnBrk="0" hangingPunct="0">
              <a:spcBef>
                <a:spcPts val="0"/>
              </a:spcBef>
              <a:buFont typeface="Arial"/>
              <a:buChar char="•"/>
              <a:defRPr/>
            </a:pPr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7334799" y="22020777"/>
            <a:ext cx="1281754" cy="1161796"/>
          </a:xfrm>
          <a:prstGeom prst="mathPlus">
            <a:avLst/>
          </a:prstGeom>
          <a:solidFill>
            <a:srgbClr val="3A7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16218010" y="21882579"/>
            <a:ext cx="1114189" cy="1438192"/>
          </a:xfrm>
          <a:prstGeom prst="mathEqual">
            <a:avLst/>
          </a:prstGeom>
          <a:solidFill>
            <a:srgbClr val="3A7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559EE1-B9FF-4529-894C-A871EE1B7446}"/>
              </a:ext>
            </a:extLst>
          </p:cNvPr>
          <p:cNvGrpSpPr/>
          <p:nvPr/>
        </p:nvGrpSpPr>
        <p:grpSpPr>
          <a:xfrm>
            <a:off x="507238" y="30302783"/>
            <a:ext cx="32411162" cy="11503021"/>
            <a:chOff x="-25367407" y="10804243"/>
            <a:chExt cx="17000797" cy="6777787"/>
          </a:xfrm>
        </p:grpSpPr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84837C49-7D49-4153-BB79-E61FD3910FA5}"/>
                </a:ext>
              </a:extLst>
            </p:cNvPr>
            <p:cNvSpPr txBox="1">
              <a:spLocks/>
            </p:cNvSpPr>
            <p:nvPr/>
          </p:nvSpPr>
          <p:spPr>
            <a:xfrm>
              <a:off x="-25367407" y="10804243"/>
              <a:ext cx="17000797" cy="1692939"/>
            </a:xfrm>
            <a:prstGeom prst="rect">
              <a:avLst/>
            </a:prstGeom>
          </p:spPr>
          <p:txBody>
            <a:bodyPr lIns="128016" tIns="64008" rIns="128016" bIns="64008"/>
            <a:lstStyle>
              <a:lvl1pPr marL="1644650" indent="-1644650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3564890" indent="-137128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5130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78738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4568" indent="-1095693" algn="l" defTabSz="4387215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69828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342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858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372" indent="-1097257" algn="l" defTabSz="438902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0"/>
                </a:spcAft>
              </a:pPr>
              <a:r>
                <a:rPr lang="en-US" sz="83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Results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35F0FB89-A0E4-44DC-A03E-F17386B7E02E}"/>
                </a:ext>
              </a:extLst>
            </p:cNvPr>
            <p:cNvSpPr/>
            <p:nvPr/>
          </p:nvSpPr>
          <p:spPr>
            <a:xfrm>
              <a:off x="-25367406" y="10862838"/>
              <a:ext cx="16608133" cy="6719192"/>
            </a:xfrm>
            <a:prstGeom prst="roundRect">
              <a:avLst/>
            </a:prstGeom>
            <a:noFill/>
            <a:ln w="133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C73FC1D6-A224-4B43-9B67-ACF39DBA12DF}"/>
              </a:ext>
            </a:extLst>
          </p:cNvPr>
          <p:cNvSpPr txBox="1">
            <a:spLocks/>
          </p:cNvSpPr>
          <p:nvPr/>
        </p:nvSpPr>
        <p:spPr>
          <a:xfrm>
            <a:off x="23260637" y="8697599"/>
            <a:ext cx="9526810" cy="6269513"/>
          </a:xfrm>
          <a:prstGeom prst="rect">
            <a:avLst/>
          </a:prstGeom>
        </p:spPr>
        <p:txBody>
          <a:bodyPr lIns="128016" tIns="64008" rIns="128016" bIns="64008">
            <a:noAutofit/>
          </a:bodyPr>
          <a:lstStyle/>
          <a:p>
            <a:pPr>
              <a:spcAft>
                <a:spcPts val="2400"/>
              </a:spcAft>
            </a:pPr>
            <a:r>
              <a:rPr lang="en-US" sz="5500" b="1" dirty="0">
                <a:latin typeface="+mj-lt"/>
                <a:cs typeface="Arial" panose="020B0604020202020204" pitchFamily="34" charset="0"/>
              </a:rPr>
              <a:t>MIMO Control Theory</a:t>
            </a:r>
          </a:p>
          <a:p>
            <a:pPr lvl="1">
              <a:spcAft>
                <a:spcPts val="600"/>
              </a:spcAft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Formal methodology</a:t>
            </a:r>
          </a:p>
          <a:p>
            <a:pPr lvl="1">
              <a:spcAft>
                <a:spcPts val="600"/>
              </a:spcAft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Provides guarantees</a:t>
            </a:r>
          </a:p>
          <a:p>
            <a:pPr lvl="1">
              <a:spcAft>
                <a:spcPts val="600"/>
              </a:spcAft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Fixed policies/goals</a:t>
            </a:r>
          </a:p>
          <a:p>
            <a:pPr lvl="1">
              <a:spcAft>
                <a:spcPts val="600"/>
              </a:spcAft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Not scalable</a:t>
            </a:r>
          </a:p>
          <a:p>
            <a:pPr lvl="1">
              <a:spcAft>
                <a:spcPts val="600"/>
              </a:spcAft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Supports only continuous</a:t>
            </a:r>
          </a:p>
          <a:p>
            <a:pPr lvl="1">
              <a:spcAft>
                <a:spcPts val="600"/>
              </a:spcAft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systems dynamics</a:t>
            </a:r>
          </a:p>
          <a:p>
            <a:pPr lvl="0" eaLnBrk="0" hangingPunct="0">
              <a:spcBef>
                <a:spcPts val="0"/>
              </a:spcBef>
              <a:defRPr/>
            </a:pPr>
            <a:endParaRPr lang="en-US" sz="55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90D61D-6807-401C-9D11-5EDA0A78DB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68" y="19921025"/>
            <a:ext cx="7064503" cy="44864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79C67C-B6FB-441E-8068-4C616742D52B}"/>
              </a:ext>
            </a:extLst>
          </p:cNvPr>
          <p:cNvCxnSpPr>
            <a:cxnSpLocks/>
          </p:cNvCxnSpPr>
          <p:nvPr/>
        </p:nvCxnSpPr>
        <p:spPr>
          <a:xfrm>
            <a:off x="27385947" y="33815939"/>
            <a:ext cx="0" cy="307723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3CC8B26-8E15-4720-9BA4-2B6B3109B3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973" y="19052554"/>
            <a:ext cx="13870360" cy="7192040"/>
          </a:xfrm>
          <a:prstGeom prst="rect">
            <a:avLst/>
          </a:prstGeom>
        </p:spPr>
      </p:pic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BC2F1480-F501-411F-B339-CF1D7B32E8B3}"/>
              </a:ext>
            </a:extLst>
          </p:cNvPr>
          <p:cNvSpPr txBox="1">
            <a:spLocks/>
          </p:cNvSpPr>
          <p:nvPr/>
        </p:nvSpPr>
        <p:spPr>
          <a:xfrm>
            <a:off x="1088874" y="24244490"/>
            <a:ext cx="9114416" cy="6269513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  <a:cs typeface="Arial" panose="020B0604020202020204" pitchFamily="34" charset="0"/>
              </a:rPr>
              <a:t>Models discrete system dynamics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  <a:cs typeface="Arial" panose="020B0604020202020204" pitchFamily="34" charset="0"/>
              </a:rPr>
              <a:t>Hierarchical system decomposition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  <a:cs typeface="Arial" panose="020B0604020202020204" pitchFamily="34" charset="0"/>
              </a:rPr>
              <a:t>Automatic synthesis and verification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  <a:cs typeface="Arial" panose="020B0604020202020204" pitchFamily="34" charset="0"/>
              </a:rPr>
              <a:t>High-level policy management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latin typeface="+mj-lt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latin typeface="+mj-lt"/>
              <a:cs typeface="Arial" panose="020B0604020202020204" pitchFamily="34" charset="0"/>
            </a:endParaRPr>
          </a:p>
          <a:p>
            <a:pPr marL="685800" lvl="0" indent="-6858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4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DAF0883C-E895-40BB-8493-752F979D2792}"/>
              </a:ext>
            </a:extLst>
          </p:cNvPr>
          <p:cNvSpPr txBox="1">
            <a:spLocks/>
          </p:cNvSpPr>
          <p:nvPr/>
        </p:nvSpPr>
        <p:spPr>
          <a:xfrm>
            <a:off x="9221611" y="24242636"/>
            <a:ext cx="7255140" cy="6269513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  <a:cs typeface="Arial" panose="020B0604020202020204" pitchFamily="34" charset="0"/>
              </a:rPr>
              <a:t>Allows gain scheduling and dynamic references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  <a:cs typeface="Arial" panose="020B0604020202020204" pitchFamily="34" charset="0"/>
              </a:rPr>
              <a:t>low computational</a:t>
            </a:r>
            <a:br>
              <a:rPr lang="en-US" sz="4800" dirty="0">
                <a:latin typeface="+mj-lt"/>
                <a:cs typeface="Arial" panose="020B0604020202020204" pitchFamily="34" charset="0"/>
              </a:rPr>
            </a:br>
            <a:r>
              <a:rPr lang="en-US" sz="4800" dirty="0">
                <a:latin typeface="+mj-lt"/>
                <a:cs typeface="Arial" panose="020B0604020202020204" pitchFamily="34" charset="0"/>
              </a:rPr>
              <a:t>complexity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  <a:cs typeface="Arial" panose="020B0604020202020204" pitchFamily="34" charset="0"/>
              </a:rPr>
              <a:t>Integrate logic with continuous dynamics </a:t>
            </a:r>
            <a:br>
              <a:rPr lang="en-US" sz="4800" dirty="0"/>
            </a:br>
            <a:endParaRPr lang="en-US" sz="4800" dirty="0">
              <a:latin typeface="+mj-lt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latin typeface="+mj-lt"/>
              <a:cs typeface="Arial" panose="020B0604020202020204" pitchFamily="34" charset="0"/>
            </a:endParaRPr>
          </a:p>
          <a:p>
            <a:pPr marL="685800" lvl="0" indent="-6858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4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0" name="Picture 4" descr="Image result for eth zurich (swiss federal institute of technology) logo">
            <a:extLst>
              <a:ext uri="{FF2B5EF4-FFF2-40B4-BE49-F238E27FC236}">
                <a16:creationId xmlns:a16="http://schemas.microsoft.com/office/drawing/2014/main" id="{DCF33871-5781-4FF5-A23B-D32BF5F8D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18277"/>
          <a:stretch/>
        </p:blipFill>
        <p:spPr bwMode="auto">
          <a:xfrm>
            <a:off x="19681147" y="42273327"/>
            <a:ext cx="5149063" cy="13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19303EF-ED0E-43C7-A2F4-D79F1A51E9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926" y="41898852"/>
            <a:ext cx="2451222" cy="20807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D2467A-5218-401E-9C03-18C38C165C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877" y="41905249"/>
            <a:ext cx="1866216" cy="18662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33FB70-2AE3-452E-BB55-A2A45C6C34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4" y="41896177"/>
            <a:ext cx="7611792" cy="19923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969689-B261-4CAA-99C8-4D6AD38464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54" y="41928399"/>
            <a:ext cx="5007785" cy="1893354"/>
          </a:xfrm>
          <a:prstGeom prst="rect">
            <a:avLst/>
          </a:prstGeom>
        </p:spPr>
      </p:pic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58A691F-36A8-4DB5-A071-96E7BFD3298F}"/>
              </a:ext>
            </a:extLst>
          </p:cNvPr>
          <p:cNvSpPr txBox="1">
            <a:spLocks/>
          </p:cNvSpPr>
          <p:nvPr/>
        </p:nvSpPr>
        <p:spPr>
          <a:xfrm>
            <a:off x="26849215" y="42044975"/>
            <a:ext cx="5530825" cy="1660202"/>
          </a:xfrm>
          <a:prstGeom prst="rect">
            <a:avLst/>
          </a:prstGeom>
        </p:spPr>
        <p:txBody>
          <a:bodyPr lIns="128016" tIns="64008" rIns="128016" bIns="64008"/>
          <a:lstStyle>
            <a:lvl1pPr marL="1644650" indent="-1644650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64890" indent="-137128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130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7873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568" indent="-1095693" algn="l" defTabSz="43872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ASPLOS2018</a:t>
            </a:r>
            <a:r>
              <a:rPr lang="en-US" dirty="0"/>
              <a:t> 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133308F-15FD-450A-A3EA-DB148ED6BAAB}"/>
              </a:ext>
            </a:extLst>
          </p:cNvPr>
          <p:cNvCxnSpPr>
            <a:cxnSpLocks/>
          </p:cNvCxnSpPr>
          <p:nvPr/>
        </p:nvCxnSpPr>
        <p:spPr>
          <a:xfrm>
            <a:off x="29684965" y="33836289"/>
            <a:ext cx="46892" cy="305688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6177FD0-3B09-4EB2-BE20-6C89B733C841}"/>
              </a:ext>
            </a:extLst>
          </p:cNvPr>
          <p:cNvCxnSpPr>
            <a:cxnSpLocks/>
          </p:cNvCxnSpPr>
          <p:nvPr/>
        </p:nvCxnSpPr>
        <p:spPr>
          <a:xfrm>
            <a:off x="19542318" y="33828580"/>
            <a:ext cx="0" cy="307723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A42480C-22D0-492C-9171-C939D0111EDA}"/>
              </a:ext>
            </a:extLst>
          </p:cNvPr>
          <p:cNvCxnSpPr>
            <a:cxnSpLocks/>
          </p:cNvCxnSpPr>
          <p:nvPr/>
        </p:nvCxnSpPr>
        <p:spPr>
          <a:xfrm>
            <a:off x="21841336" y="33848930"/>
            <a:ext cx="46892" cy="305688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004CF7A-6935-497D-ADFB-25E98D0CED8F}"/>
              </a:ext>
            </a:extLst>
          </p:cNvPr>
          <p:cNvCxnSpPr>
            <a:cxnSpLocks/>
          </p:cNvCxnSpPr>
          <p:nvPr/>
        </p:nvCxnSpPr>
        <p:spPr>
          <a:xfrm>
            <a:off x="11593705" y="33806143"/>
            <a:ext cx="0" cy="307723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3F5164D-EFD0-43D6-A616-40606D81C0EC}"/>
              </a:ext>
            </a:extLst>
          </p:cNvPr>
          <p:cNvCxnSpPr>
            <a:cxnSpLocks/>
          </p:cNvCxnSpPr>
          <p:nvPr/>
        </p:nvCxnSpPr>
        <p:spPr>
          <a:xfrm>
            <a:off x="13892723" y="33826493"/>
            <a:ext cx="46892" cy="305688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698FD0C-43AD-4B24-8EC1-3833D0129149}"/>
              </a:ext>
            </a:extLst>
          </p:cNvPr>
          <p:cNvCxnSpPr>
            <a:cxnSpLocks/>
          </p:cNvCxnSpPr>
          <p:nvPr/>
        </p:nvCxnSpPr>
        <p:spPr>
          <a:xfrm>
            <a:off x="3784357" y="33804782"/>
            <a:ext cx="0" cy="307723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BD23E35-5D22-4F03-BC58-5D41AB863431}"/>
              </a:ext>
            </a:extLst>
          </p:cNvPr>
          <p:cNvCxnSpPr>
            <a:cxnSpLocks/>
          </p:cNvCxnSpPr>
          <p:nvPr/>
        </p:nvCxnSpPr>
        <p:spPr>
          <a:xfrm>
            <a:off x="6083375" y="33825132"/>
            <a:ext cx="46892" cy="305688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00BA34B-5CAF-4797-8440-A1844DCDF696}"/>
              </a:ext>
            </a:extLst>
          </p:cNvPr>
          <p:cNvCxnSpPr>
            <a:cxnSpLocks/>
          </p:cNvCxnSpPr>
          <p:nvPr/>
        </p:nvCxnSpPr>
        <p:spPr>
          <a:xfrm>
            <a:off x="3784357" y="37602641"/>
            <a:ext cx="0" cy="307723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4666DE3-275E-4C27-AA0A-B66CE11311DC}"/>
              </a:ext>
            </a:extLst>
          </p:cNvPr>
          <p:cNvCxnSpPr>
            <a:cxnSpLocks/>
          </p:cNvCxnSpPr>
          <p:nvPr/>
        </p:nvCxnSpPr>
        <p:spPr>
          <a:xfrm>
            <a:off x="6083375" y="37622991"/>
            <a:ext cx="46892" cy="305688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18C52DB-EAB9-4013-98B3-FEF360483C3F}"/>
              </a:ext>
            </a:extLst>
          </p:cNvPr>
          <p:cNvCxnSpPr>
            <a:cxnSpLocks/>
          </p:cNvCxnSpPr>
          <p:nvPr/>
        </p:nvCxnSpPr>
        <p:spPr>
          <a:xfrm>
            <a:off x="11593705" y="37606487"/>
            <a:ext cx="0" cy="307723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025034B-3A7C-449B-9217-4D5A33957CD2}"/>
              </a:ext>
            </a:extLst>
          </p:cNvPr>
          <p:cNvCxnSpPr>
            <a:cxnSpLocks/>
          </p:cNvCxnSpPr>
          <p:nvPr/>
        </p:nvCxnSpPr>
        <p:spPr>
          <a:xfrm>
            <a:off x="13892723" y="37626837"/>
            <a:ext cx="46892" cy="305688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3D2B6CD-37FF-43DE-87EE-CFB3065FE857}"/>
              </a:ext>
            </a:extLst>
          </p:cNvPr>
          <p:cNvCxnSpPr>
            <a:cxnSpLocks/>
          </p:cNvCxnSpPr>
          <p:nvPr/>
        </p:nvCxnSpPr>
        <p:spPr>
          <a:xfrm>
            <a:off x="19565764" y="37626087"/>
            <a:ext cx="0" cy="307723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E67DDF9-3F6E-4A1C-B161-82EDF8858775}"/>
              </a:ext>
            </a:extLst>
          </p:cNvPr>
          <p:cNvCxnSpPr>
            <a:cxnSpLocks/>
          </p:cNvCxnSpPr>
          <p:nvPr/>
        </p:nvCxnSpPr>
        <p:spPr>
          <a:xfrm>
            <a:off x="21864782" y="37646437"/>
            <a:ext cx="46892" cy="305688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CAA307B-4DB6-4E1C-8BB4-DE49C26E7099}"/>
              </a:ext>
            </a:extLst>
          </p:cNvPr>
          <p:cNvCxnSpPr>
            <a:cxnSpLocks/>
          </p:cNvCxnSpPr>
          <p:nvPr/>
        </p:nvCxnSpPr>
        <p:spPr>
          <a:xfrm>
            <a:off x="27397113" y="37626087"/>
            <a:ext cx="0" cy="307723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C71EB5A-0315-4868-944B-D923892ACC68}"/>
              </a:ext>
            </a:extLst>
          </p:cNvPr>
          <p:cNvCxnSpPr>
            <a:cxnSpLocks/>
          </p:cNvCxnSpPr>
          <p:nvPr/>
        </p:nvCxnSpPr>
        <p:spPr>
          <a:xfrm>
            <a:off x="29696131" y="37646437"/>
            <a:ext cx="46892" cy="3056886"/>
          </a:xfrm>
          <a:prstGeom prst="line">
            <a:avLst/>
          </a:prstGeom>
          <a:ln>
            <a:solidFill>
              <a:srgbClr val="3A7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8600381-376B-4264-A015-8373FDBADBDA}"/>
              </a:ext>
            </a:extLst>
          </p:cNvPr>
          <p:cNvSpPr txBox="1"/>
          <p:nvPr/>
        </p:nvSpPr>
        <p:spPr>
          <a:xfrm>
            <a:off x="22862153" y="13373744"/>
            <a:ext cx="108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76D2473-BC6F-456E-B8A6-C29EDF523173}"/>
              </a:ext>
            </a:extLst>
          </p:cNvPr>
          <p:cNvSpPr txBox="1"/>
          <p:nvPr/>
        </p:nvSpPr>
        <p:spPr>
          <a:xfrm>
            <a:off x="17055719" y="26541288"/>
            <a:ext cx="10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B3F27F-72B8-4672-BA78-B8FB59FC62D1}"/>
              </a:ext>
            </a:extLst>
          </p:cNvPr>
          <p:cNvSpPr txBox="1"/>
          <p:nvPr/>
        </p:nvSpPr>
        <p:spPr>
          <a:xfrm>
            <a:off x="22862153" y="10638848"/>
            <a:ext cx="10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076D28-9B73-460D-B785-FC542D95D75E}"/>
              </a:ext>
            </a:extLst>
          </p:cNvPr>
          <p:cNvSpPr txBox="1"/>
          <p:nvPr/>
        </p:nvSpPr>
        <p:spPr>
          <a:xfrm>
            <a:off x="17055719" y="27731992"/>
            <a:ext cx="10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D9DFF0-442B-41C9-BCEE-D78C6154413E}"/>
              </a:ext>
            </a:extLst>
          </p:cNvPr>
          <p:cNvSpPr txBox="1"/>
          <p:nvPr/>
        </p:nvSpPr>
        <p:spPr>
          <a:xfrm>
            <a:off x="22830322" y="9802944"/>
            <a:ext cx="10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FCAB66-AE31-4BE3-BBF4-1D22A980E63B}"/>
              </a:ext>
            </a:extLst>
          </p:cNvPr>
          <p:cNvSpPr txBox="1"/>
          <p:nvPr/>
        </p:nvSpPr>
        <p:spPr>
          <a:xfrm>
            <a:off x="22862153" y="12516801"/>
            <a:ext cx="108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23D3E34-C5BD-4871-A04D-65A873AEFF66}"/>
              </a:ext>
            </a:extLst>
          </p:cNvPr>
          <p:cNvSpPr txBox="1"/>
          <p:nvPr/>
        </p:nvSpPr>
        <p:spPr>
          <a:xfrm>
            <a:off x="22862153" y="11597768"/>
            <a:ext cx="108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78CCFBC-679C-4190-A79F-0D0BFD5F4162}"/>
              </a:ext>
            </a:extLst>
          </p:cNvPr>
          <p:cNvSpPr txBox="1"/>
          <p:nvPr/>
        </p:nvSpPr>
        <p:spPr>
          <a:xfrm>
            <a:off x="17055719" y="28759967"/>
            <a:ext cx="10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A78A200-25C4-42BB-AADE-390D5EED57BC}"/>
              </a:ext>
            </a:extLst>
          </p:cNvPr>
          <p:cNvSpPr txBox="1"/>
          <p:nvPr/>
        </p:nvSpPr>
        <p:spPr>
          <a:xfrm>
            <a:off x="23919982" y="26566221"/>
            <a:ext cx="10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308FAFA-78EF-4705-B2A1-3A1A6C58103D}"/>
              </a:ext>
            </a:extLst>
          </p:cNvPr>
          <p:cNvSpPr txBox="1"/>
          <p:nvPr/>
        </p:nvSpPr>
        <p:spPr>
          <a:xfrm>
            <a:off x="23919982" y="27787156"/>
            <a:ext cx="10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R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99FF"/>
      </a:accent1>
      <a:accent2>
        <a:srgbClr val="FF3300"/>
      </a:accent2>
      <a:accent3>
        <a:srgbClr val="66CC33"/>
      </a:accent3>
      <a:accent4>
        <a:srgbClr val="FFCC00"/>
      </a:accent4>
      <a:accent5>
        <a:srgbClr val="7F7F7F"/>
      </a:accent5>
      <a:accent6>
        <a:srgbClr val="FFCC00"/>
      </a:accent6>
      <a:hlink>
        <a:srgbClr val="0099FF"/>
      </a:hlink>
      <a:folHlink>
        <a:srgbClr val="7F7F7F"/>
      </a:folHlink>
    </a:clrScheme>
    <a:fontScheme name="MSR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8372</TotalTime>
  <Words>203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bickle</dc:creator>
  <cp:lastModifiedBy>Kasra Moazzemi</cp:lastModifiedBy>
  <cp:revision>433</cp:revision>
  <cp:lastPrinted>2011-09-30T21:40:46Z</cp:lastPrinted>
  <dcterms:created xsi:type="dcterms:W3CDTF">2012-06-05T17:10:28Z</dcterms:created>
  <dcterms:modified xsi:type="dcterms:W3CDTF">2018-03-22T00:43:12Z</dcterms:modified>
</cp:coreProperties>
</file>